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50" r:id="rId3"/>
  </p:sldMasterIdLst>
  <p:notesMasterIdLst>
    <p:notesMasterId r:id="rId48"/>
  </p:notesMasterIdLst>
  <p:sldIdLst>
    <p:sldId id="256" r:id="rId4"/>
    <p:sldId id="2673" r:id="rId5"/>
    <p:sldId id="263" r:id="rId6"/>
    <p:sldId id="265" r:id="rId7"/>
    <p:sldId id="276" r:id="rId8"/>
    <p:sldId id="266" r:id="rId9"/>
    <p:sldId id="2648" r:id="rId10"/>
    <p:sldId id="267" r:id="rId11"/>
    <p:sldId id="2651" r:id="rId12"/>
    <p:sldId id="269" r:id="rId13"/>
    <p:sldId id="268" r:id="rId14"/>
    <p:sldId id="277" r:id="rId15"/>
    <p:sldId id="2650" r:id="rId16"/>
    <p:sldId id="274" r:id="rId17"/>
    <p:sldId id="275" r:id="rId18"/>
    <p:sldId id="257" r:id="rId19"/>
    <p:sldId id="259" r:id="rId20"/>
    <p:sldId id="262" r:id="rId21"/>
    <p:sldId id="2656" r:id="rId22"/>
    <p:sldId id="260" r:id="rId23"/>
    <p:sldId id="261" r:id="rId24"/>
    <p:sldId id="2649" r:id="rId25"/>
    <p:sldId id="264" r:id="rId26"/>
    <p:sldId id="2670" r:id="rId27"/>
    <p:sldId id="2652" r:id="rId28"/>
    <p:sldId id="2654" r:id="rId29"/>
    <p:sldId id="2655" r:id="rId30"/>
    <p:sldId id="2657" r:id="rId31"/>
    <p:sldId id="2658" r:id="rId32"/>
    <p:sldId id="2659" r:id="rId33"/>
    <p:sldId id="2660" r:id="rId34"/>
    <p:sldId id="2661" r:id="rId35"/>
    <p:sldId id="2662" r:id="rId36"/>
    <p:sldId id="2663" r:id="rId37"/>
    <p:sldId id="2666" r:id="rId38"/>
    <p:sldId id="2665" r:id="rId39"/>
    <p:sldId id="2664" r:id="rId40"/>
    <p:sldId id="2667" r:id="rId41"/>
    <p:sldId id="2668" r:id="rId42"/>
    <p:sldId id="2669" r:id="rId43"/>
    <p:sldId id="2671" r:id="rId44"/>
    <p:sldId id="2672" r:id="rId45"/>
    <p:sldId id="2675" r:id="rId46"/>
    <p:sldId id="267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5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76" autoAdjust="0"/>
    <p:restoredTop sz="86411" autoAdjust="0"/>
  </p:normalViewPr>
  <p:slideViewPr>
    <p:cSldViewPr snapToGrid="0">
      <p:cViewPr varScale="1">
        <p:scale>
          <a:sx n="100" d="100"/>
          <a:sy n="100" d="100"/>
        </p:scale>
        <p:origin x="138" y="552"/>
      </p:cViewPr>
      <p:guideLst/>
    </p:cSldViewPr>
  </p:slideViewPr>
  <p:outlineViewPr>
    <p:cViewPr>
      <p:scale>
        <a:sx n="33" d="100"/>
        <a:sy n="33" d="100"/>
      </p:scale>
      <p:origin x="0" y="-268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02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lawilli3\Documents\Consulting\Synopsys\Sabbatical\P-SSCRM%20versions\Sample%20Spider%20char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P-SSCRM</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radarChart>
        <c:radarStyle val="marker"/>
        <c:varyColors val="0"/>
        <c:ser>
          <c:idx val="0"/>
          <c:order val="0"/>
          <c:tx>
            <c:strRef>
              <c:f>Sheet1!$B$2</c:f>
              <c:strCache>
                <c:ptCount val="1"/>
                <c:pt idx="0">
                  <c:v>All</c:v>
                </c:pt>
              </c:strCache>
            </c:strRef>
          </c:tx>
          <c:spPr>
            <a:ln w="34925" cap="rnd">
              <a:solidFill>
                <a:schemeClr val="accent1"/>
              </a:solidFill>
              <a:round/>
            </a:ln>
            <a:effectLst>
              <a:outerShdw blurRad="57150" dist="19050" dir="5400000" algn="ctr" rotWithShape="0">
                <a:srgbClr val="000000">
                  <a:alpha val="63000"/>
                </a:srgbClr>
              </a:outerShdw>
            </a:effectLst>
          </c:spPr>
          <c:marker>
            <c:symbol val="none"/>
          </c:marker>
          <c:cat>
            <c:strRef>
              <c:f>Sheet1!$A$3:$A$17</c:f>
              <c:strCache>
                <c:ptCount val="15"/>
                <c:pt idx="0">
                  <c:v>G.1 Compliance (5, 4)</c:v>
                </c:pt>
                <c:pt idx="1">
                  <c:v>G.2 Policy (6, 4)</c:v>
                </c:pt>
                <c:pt idx="2">
                  <c:v>G.3 Suppliers (5, 1)</c:v>
                </c:pt>
                <c:pt idx="3">
                  <c:v>G.4 Training (3, 1)</c:v>
                </c:pt>
                <c:pt idx="4">
                  <c:v>G.5 Risk (4, 2)</c:v>
                </c:pt>
                <c:pt idx="5">
                  <c:v>P.1 Sec Req (2, 2)</c:v>
                </c:pt>
                <c:pt idx="6">
                  <c:v>P.2 Soft Sec (5, 5) </c:v>
                </c:pt>
                <c:pt idx="7">
                  <c:v>P.3 Comp Cont Choice (5, 1)</c:v>
                </c:pt>
                <c:pt idx="8">
                  <c:v>P.4 Discov Vuln (5, 5)</c:v>
                </c:pt>
                <c:pt idx="9">
                  <c:v>P.5 Comp Cont Mgmt (2, 1)</c:v>
                </c:pt>
                <c:pt idx="10">
                  <c:v>E.1 Artifact (6,2)</c:v>
                </c:pt>
                <c:pt idx="11">
                  <c:v>E.2 Build (7,1)</c:v>
                </c:pt>
                <c:pt idx="12">
                  <c:v>E.3 Devel Envir (10,1)</c:v>
                </c:pt>
                <c:pt idx="13">
                  <c:v>D.1 Disclosure (6, 5)</c:v>
                </c:pt>
                <c:pt idx="14">
                  <c:v>D.2 Monitor (2, 0)</c:v>
                </c:pt>
              </c:strCache>
            </c:strRef>
          </c:cat>
          <c:val>
            <c:numRef>
              <c:f>Sheet1!$B$3:$B$17</c:f>
              <c:numCache>
                <c:formatCode>General</c:formatCode>
                <c:ptCount val="15"/>
                <c:pt idx="0">
                  <c:v>0.33</c:v>
                </c:pt>
                <c:pt idx="1">
                  <c:v>0.64</c:v>
                </c:pt>
                <c:pt idx="2">
                  <c:v>0.63</c:v>
                </c:pt>
                <c:pt idx="3">
                  <c:v>0.74</c:v>
                </c:pt>
                <c:pt idx="4">
                  <c:v>0.57999999999999996</c:v>
                </c:pt>
                <c:pt idx="5">
                  <c:v>0.55000000000000004</c:v>
                </c:pt>
                <c:pt idx="6">
                  <c:v>0.57999999999999996</c:v>
                </c:pt>
                <c:pt idx="7">
                  <c:v>0.32</c:v>
                </c:pt>
                <c:pt idx="8">
                  <c:v>0.66</c:v>
                </c:pt>
                <c:pt idx="9">
                  <c:v>0.19</c:v>
                </c:pt>
                <c:pt idx="10">
                  <c:v>0.57999999999999996</c:v>
                </c:pt>
                <c:pt idx="11">
                  <c:v>0.49</c:v>
                </c:pt>
                <c:pt idx="12">
                  <c:v>0.74</c:v>
                </c:pt>
                <c:pt idx="13">
                  <c:v>0.7</c:v>
                </c:pt>
                <c:pt idx="14">
                  <c:v>0.74</c:v>
                </c:pt>
              </c:numCache>
            </c:numRef>
          </c:val>
          <c:extLst>
            <c:ext xmlns:c16="http://schemas.microsoft.com/office/drawing/2014/chart" uri="{C3380CC4-5D6E-409C-BE32-E72D297353CC}">
              <c16:uniqueId val="{00000000-123A-9F4A-BA38-49707DA5A113}"/>
            </c:ext>
          </c:extLst>
        </c:ser>
        <c:ser>
          <c:idx val="1"/>
          <c:order val="1"/>
          <c:tx>
            <c:strRef>
              <c:f>Sheet1!$C$2</c:f>
              <c:strCache>
                <c:ptCount val="1"/>
                <c:pt idx="0">
                  <c:v>SSDF</c:v>
                </c:pt>
              </c:strCache>
            </c:strRef>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Sheet1!$A$3:$A$17</c:f>
              <c:strCache>
                <c:ptCount val="15"/>
                <c:pt idx="0">
                  <c:v>G.1 Compliance (5, 4)</c:v>
                </c:pt>
                <c:pt idx="1">
                  <c:v>G.2 Policy (6, 4)</c:v>
                </c:pt>
                <c:pt idx="2">
                  <c:v>G.3 Suppliers (5, 1)</c:v>
                </c:pt>
                <c:pt idx="3">
                  <c:v>G.4 Training (3, 1)</c:v>
                </c:pt>
                <c:pt idx="4">
                  <c:v>G.5 Risk (4, 2)</c:v>
                </c:pt>
                <c:pt idx="5">
                  <c:v>P.1 Sec Req (2, 2)</c:v>
                </c:pt>
                <c:pt idx="6">
                  <c:v>P.2 Soft Sec (5, 5) </c:v>
                </c:pt>
                <c:pt idx="7">
                  <c:v>P.3 Comp Cont Choice (5, 1)</c:v>
                </c:pt>
                <c:pt idx="8">
                  <c:v>P.4 Discov Vuln (5, 5)</c:v>
                </c:pt>
                <c:pt idx="9">
                  <c:v>P.5 Comp Cont Mgmt (2, 1)</c:v>
                </c:pt>
                <c:pt idx="10">
                  <c:v>E.1 Artifact (6,2)</c:v>
                </c:pt>
                <c:pt idx="11">
                  <c:v>E.2 Build (7,1)</c:v>
                </c:pt>
                <c:pt idx="12">
                  <c:v>E.3 Devel Envir (10,1)</c:v>
                </c:pt>
                <c:pt idx="13">
                  <c:v>D.1 Disclosure (6, 5)</c:v>
                </c:pt>
                <c:pt idx="14">
                  <c:v>D.2 Monitor (2, 0)</c:v>
                </c:pt>
              </c:strCache>
            </c:strRef>
          </c:cat>
          <c:val>
            <c:numRef>
              <c:f>Sheet1!$C$3:$C$17</c:f>
              <c:numCache>
                <c:formatCode>General</c:formatCode>
                <c:ptCount val="15"/>
                <c:pt idx="0">
                  <c:v>0.25</c:v>
                </c:pt>
                <c:pt idx="1">
                  <c:v>0.68</c:v>
                </c:pt>
                <c:pt idx="2">
                  <c:v>0.79</c:v>
                </c:pt>
                <c:pt idx="3">
                  <c:v>0.67</c:v>
                </c:pt>
                <c:pt idx="4">
                  <c:v>0.63</c:v>
                </c:pt>
                <c:pt idx="5">
                  <c:v>0.55000000000000004</c:v>
                </c:pt>
                <c:pt idx="6">
                  <c:v>0.57999999999999996</c:v>
                </c:pt>
                <c:pt idx="7">
                  <c:v>0.46</c:v>
                </c:pt>
                <c:pt idx="8">
                  <c:v>0.66</c:v>
                </c:pt>
                <c:pt idx="9">
                  <c:v>0.38</c:v>
                </c:pt>
                <c:pt idx="10">
                  <c:v>0.77</c:v>
                </c:pt>
                <c:pt idx="11">
                  <c:v>0.54</c:v>
                </c:pt>
                <c:pt idx="12">
                  <c:v>0.85</c:v>
                </c:pt>
                <c:pt idx="13">
                  <c:v>0.78</c:v>
                </c:pt>
              </c:numCache>
            </c:numRef>
          </c:val>
          <c:extLst>
            <c:ext xmlns:c16="http://schemas.microsoft.com/office/drawing/2014/chart" uri="{C3380CC4-5D6E-409C-BE32-E72D297353CC}">
              <c16:uniqueId val="{00000001-123A-9F4A-BA38-49707DA5A113}"/>
            </c:ext>
          </c:extLst>
        </c:ser>
        <c:dLbls>
          <c:showLegendKey val="0"/>
          <c:showVal val="0"/>
          <c:showCatName val="0"/>
          <c:showSerName val="0"/>
          <c:showPercent val="0"/>
          <c:showBubbleSize val="0"/>
        </c:dLbls>
        <c:axId val="1045387408"/>
        <c:axId val="1045384592"/>
      </c:radarChart>
      <c:catAx>
        <c:axId val="10453874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45384592"/>
        <c:crosses val="autoZero"/>
        <c:auto val="1"/>
        <c:lblAlgn val="ctr"/>
        <c:lblOffset val="100"/>
        <c:noMultiLvlLbl val="0"/>
      </c:catAx>
      <c:valAx>
        <c:axId val="1045384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5387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5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3B6ED5-3EF6-49E9-BC01-A231C03EC3B2}" type="doc">
      <dgm:prSet loTypeId="urn:microsoft.com/office/officeart/2018/layout/CircleProcess" loCatId="simpleprocesssa" qsTypeId="urn:microsoft.com/office/officeart/2005/8/quickstyle/simple1" qsCatId="simple" csTypeId="urn:microsoft.com/office/officeart/2005/8/colors/accent1_2" csCatId="accent1" phldr="1"/>
      <dgm:spPr/>
      <dgm:t>
        <a:bodyPr/>
        <a:lstStyle/>
        <a:p>
          <a:endParaRPr lang="en-US"/>
        </a:p>
      </dgm:t>
    </dgm:pt>
    <dgm:pt modelId="{421FE323-668A-45B5-8ADC-A0BD3A33C400}">
      <dgm:prSet/>
      <dgm:spPr/>
      <dgm:t>
        <a:bodyPr/>
        <a:lstStyle/>
        <a:p>
          <a:r>
            <a:rPr lang="en-US" dirty="0"/>
            <a:t>Struggle for software security as a priority</a:t>
          </a:r>
        </a:p>
      </dgm:t>
      <dgm:extLst>
        <a:ext uri="{E40237B7-FDA0-4F09-8148-C483321AD2D9}">
          <dgm14:cNvPr xmlns:dgm14="http://schemas.microsoft.com/office/drawing/2010/diagram" id="0" name="" descr="Struggle for software security as a priority&#10;Executive Order on Improving the Nation’s Cybersecurity&#10;Executive Order = produce Software Bill of Materials (SBOM)&#10;Executive Order [Self-Attestation] = SSDF &gt; SBOM&#10;Software Supply Chain Risk Management (SSCRM &gt; SSDF &gt; SBOM)&#10;Point of View:  The SSDF is a lot, but not enough"/>
        </a:ext>
      </dgm:extLst>
    </dgm:pt>
    <dgm:pt modelId="{34335D99-808F-45CB-946B-027D50C263AD}" type="parTrans" cxnId="{864A5707-CBAC-43E4-8622-974AF9405505}">
      <dgm:prSet/>
      <dgm:spPr/>
      <dgm:t>
        <a:bodyPr/>
        <a:lstStyle/>
        <a:p>
          <a:endParaRPr lang="en-US"/>
        </a:p>
      </dgm:t>
    </dgm:pt>
    <dgm:pt modelId="{12AED825-87CC-439A-8460-10232C11E677}" type="sibTrans" cxnId="{864A5707-CBAC-43E4-8622-974AF9405505}">
      <dgm:prSet/>
      <dgm:spPr/>
      <dgm:t>
        <a:bodyPr/>
        <a:lstStyle/>
        <a:p>
          <a:endParaRPr lang="en-US"/>
        </a:p>
      </dgm:t>
    </dgm:pt>
    <dgm:pt modelId="{65514536-99FD-473D-B6DC-AED823FB9D45}">
      <dgm:prSet/>
      <dgm:spPr/>
      <dgm:t>
        <a:bodyPr/>
        <a:lstStyle/>
        <a:p>
          <a:r>
            <a:rPr lang="en-US" dirty="0"/>
            <a:t>Executive Order on Improving the Nation’s Cybersecurity</a:t>
          </a:r>
        </a:p>
      </dgm:t>
      <dgm:extLst>
        <a:ext uri="{E40237B7-FDA0-4F09-8148-C483321AD2D9}">
          <dgm14:cNvPr xmlns:dgm14="http://schemas.microsoft.com/office/drawing/2010/diagram" id="0" name="" descr="Struggle for software security as a priority&#10;Executive Order on Improving the Nation’s Cybersecurity&#10;Executive Order = produce Software Bill of Materials (SBOM)&#10;Executive Order [Self-Attestation] = SSDF &gt; SBOM&#10;Software Supply Chain Risk Management (SSCRM &gt; SSDF &gt; SBOM)&#10;Point of View:  The SSDF is a lot, but not enough"/>
        </a:ext>
      </dgm:extLst>
    </dgm:pt>
    <dgm:pt modelId="{4C1667F0-6687-4998-A566-7BBE22376742}" type="parTrans" cxnId="{8460474A-E8DF-4553-9CF7-E6714E5AB37E}">
      <dgm:prSet/>
      <dgm:spPr/>
      <dgm:t>
        <a:bodyPr/>
        <a:lstStyle/>
        <a:p>
          <a:endParaRPr lang="en-US"/>
        </a:p>
      </dgm:t>
    </dgm:pt>
    <dgm:pt modelId="{14F842E0-2F31-4697-B12C-038F66DD2F76}" type="sibTrans" cxnId="{8460474A-E8DF-4553-9CF7-E6714E5AB37E}">
      <dgm:prSet/>
      <dgm:spPr/>
      <dgm:t>
        <a:bodyPr/>
        <a:lstStyle/>
        <a:p>
          <a:endParaRPr lang="en-US"/>
        </a:p>
      </dgm:t>
    </dgm:pt>
    <dgm:pt modelId="{145F66DE-E725-4EBE-A337-D4620F226CCE}">
      <dgm:prSet/>
      <dgm:spPr/>
      <dgm:t>
        <a:bodyPr/>
        <a:lstStyle/>
        <a:p>
          <a:r>
            <a:rPr lang="en-US" dirty="0"/>
            <a:t>Executive Order = produce Software Bill of Materials (SBOM)</a:t>
          </a:r>
        </a:p>
      </dgm:t>
      <dgm:extLst>
        <a:ext uri="{E40237B7-FDA0-4F09-8148-C483321AD2D9}">
          <dgm14:cNvPr xmlns:dgm14="http://schemas.microsoft.com/office/drawing/2010/diagram" id="0" name="" descr="Struggle for software security as a priority&#10;Executive Order on Improving the Nation’s Cybersecurity&#10;Executive Order = produce Software Bill of Materials (SBOM)&#10;Executive Order [Self-Attestation] = SSDF &gt; SBOM&#10;Software Supply Chain Risk Management (SSCRM &gt; SSDF &gt; SBOM)&#10;Point of View:  The SSDF is a lot, but not enough"/>
        </a:ext>
      </dgm:extLst>
    </dgm:pt>
    <dgm:pt modelId="{7F94E912-68E4-4F21-8DBB-CF7D9A99134C}" type="parTrans" cxnId="{445CE292-3E2F-480F-9770-62554FCAAD3A}">
      <dgm:prSet/>
      <dgm:spPr/>
      <dgm:t>
        <a:bodyPr/>
        <a:lstStyle/>
        <a:p>
          <a:endParaRPr lang="en-US"/>
        </a:p>
      </dgm:t>
    </dgm:pt>
    <dgm:pt modelId="{76B14A7A-8B33-4B37-BA5A-67BC7743F249}" type="sibTrans" cxnId="{445CE292-3E2F-480F-9770-62554FCAAD3A}">
      <dgm:prSet/>
      <dgm:spPr/>
      <dgm:t>
        <a:bodyPr/>
        <a:lstStyle/>
        <a:p>
          <a:endParaRPr lang="en-US"/>
        </a:p>
      </dgm:t>
    </dgm:pt>
    <dgm:pt modelId="{CC59AC9E-9B62-45BB-8C03-1EAA954B9F5C}">
      <dgm:prSet/>
      <dgm:spPr/>
      <dgm:t>
        <a:bodyPr/>
        <a:lstStyle/>
        <a:p>
          <a:r>
            <a:rPr lang="en-US" dirty="0"/>
            <a:t>Executive Order [Self-Attestation] = SSDF &gt; SBOM</a:t>
          </a:r>
        </a:p>
      </dgm:t>
      <dgm:extLst>
        <a:ext uri="{E40237B7-FDA0-4F09-8148-C483321AD2D9}">
          <dgm14:cNvPr xmlns:dgm14="http://schemas.microsoft.com/office/drawing/2010/diagram" id="0" name="" descr="Struggle for software security as a priority&#10;Executive Order on Improving the Nation’s Cybersecurity&#10;Executive Order = produce Software Bill of Materials (SBOM)&#10;Executive Order [Self-Attestation] = SSDF &gt; SBOM&#10;Software Supply Chain Risk Management (SSCRM &gt; SSDF &gt; SBOM)&#10;Point of View:  The SSDF is a lot, but not enough"/>
        </a:ext>
      </dgm:extLst>
    </dgm:pt>
    <dgm:pt modelId="{FB42DE74-AFB2-4090-8415-2508CE3D2391}" type="parTrans" cxnId="{5050C2DB-5937-417E-8238-843361055A1E}">
      <dgm:prSet/>
      <dgm:spPr/>
      <dgm:t>
        <a:bodyPr/>
        <a:lstStyle/>
        <a:p>
          <a:endParaRPr lang="en-US"/>
        </a:p>
      </dgm:t>
    </dgm:pt>
    <dgm:pt modelId="{6FABC716-7223-4488-9C96-9BDEBDD08FAB}" type="sibTrans" cxnId="{5050C2DB-5937-417E-8238-843361055A1E}">
      <dgm:prSet/>
      <dgm:spPr/>
      <dgm:t>
        <a:bodyPr/>
        <a:lstStyle/>
        <a:p>
          <a:endParaRPr lang="en-US"/>
        </a:p>
      </dgm:t>
    </dgm:pt>
    <dgm:pt modelId="{E05A0C49-4D42-4D59-A5E4-8AED214E7F60}">
      <dgm:prSet/>
      <dgm:spPr/>
      <dgm:t>
        <a:bodyPr/>
        <a:lstStyle/>
        <a:p>
          <a:r>
            <a:rPr lang="en-US" dirty="0"/>
            <a:t>Software Supply Chain Risk Management (SSCRM &gt; SSDF &gt; SBOM)</a:t>
          </a:r>
        </a:p>
      </dgm:t>
      <dgm:extLst>
        <a:ext uri="{E40237B7-FDA0-4F09-8148-C483321AD2D9}">
          <dgm14:cNvPr xmlns:dgm14="http://schemas.microsoft.com/office/drawing/2010/diagram" id="0" name="" descr="Struggle for software security as a priority&#10;Executive Order on Improving the Nation’s Cybersecurity&#10;Executive Order = produce Software Bill of Materials (SBOM)&#10;Executive Order [Self-Attestation] = SSDF &gt; SBOM&#10;Software Supply Chain Risk Management (SSCRM &gt; SSDF &gt; SBOM)&#10;Point of View:  The SSDF is a lot, but not enough"/>
        </a:ext>
      </dgm:extLst>
    </dgm:pt>
    <dgm:pt modelId="{239D44AA-C6D9-4616-AB02-651ACDD35C6C}" type="parTrans" cxnId="{5E3BEEEA-4887-4C6E-9468-141F235FEC36}">
      <dgm:prSet/>
      <dgm:spPr/>
      <dgm:t>
        <a:bodyPr/>
        <a:lstStyle/>
        <a:p>
          <a:endParaRPr lang="en-US"/>
        </a:p>
      </dgm:t>
    </dgm:pt>
    <dgm:pt modelId="{72F0568D-AC9C-4365-AE80-3BF731725DF6}" type="sibTrans" cxnId="{5E3BEEEA-4887-4C6E-9468-141F235FEC36}">
      <dgm:prSet/>
      <dgm:spPr/>
      <dgm:t>
        <a:bodyPr/>
        <a:lstStyle/>
        <a:p>
          <a:endParaRPr lang="en-US"/>
        </a:p>
      </dgm:t>
    </dgm:pt>
    <dgm:pt modelId="{D39FE817-F9C5-4614-BA8F-0971BFB19D1A}">
      <dgm:prSet/>
      <dgm:spPr/>
      <dgm:t>
        <a:bodyPr/>
        <a:lstStyle/>
        <a:p>
          <a:r>
            <a:rPr lang="en-US" b="1" dirty="0"/>
            <a:t>Point of View:  The SSDF is a lot, but not enough </a:t>
          </a:r>
          <a:endParaRPr lang="en-US" dirty="0"/>
        </a:p>
      </dgm:t>
      <dgm:extLst>
        <a:ext uri="{E40237B7-FDA0-4F09-8148-C483321AD2D9}">
          <dgm14:cNvPr xmlns:dgm14="http://schemas.microsoft.com/office/drawing/2010/diagram" id="0" name="" descr="Struggle for software security as a priority&#10;Executive Order on Improving the Nation’s Cybersecurity&#10;Executive Order = produce Software Bill of Materials (SBOM)&#10;Executive Order [Self-Attestation] = SSDF &gt; SBOM&#10;Software Supply Chain Risk Management (SSCRM &gt; SSDF &gt; SBOM)&#10;Point of View:  The SSDF is a lot, but not enough"/>
        </a:ext>
      </dgm:extLst>
    </dgm:pt>
    <dgm:pt modelId="{742AC5E8-C492-4D6A-B578-66C410FEF9C0}" type="parTrans" cxnId="{2729E7C9-9CFB-458B-8DFE-5BA8B72FA3AF}">
      <dgm:prSet/>
      <dgm:spPr/>
      <dgm:t>
        <a:bodyPr/>
        <a:lstStyle/>
        <a:p>
          <a:endParaRPr lang="en-US"/>
        </a:p>
      </dgm:t>
    </dgm:pt>
    <dgm:pt modelId="{48892D26-C6CA-4CFA-B214-3988068BE365}" type="sibTrans" cxnId="{2729E7C9-9CFB-458B-8DFE-5BA8B72FA3AF}">
      <dgm:prSet/>
      <dgm:spPr/>
      <dgm:t>
        <a:bodyPr/>
        <a:lstStyle/>
        <a:p>
          <a:endParaRPr lang="en-US"/>
        </a:p>
      </dgm:t>
    </dgm:pt>
    <dgm:pt modelId="{009F7954-93E0-D94D-A485-3DBFA468728E}" type="pres">
      <dgm:prSet presAssocID="{043B6ED5-3EF6-49E9-BC01-A231C03EC3B2}" presName="Name0" presStyleCnt="0">
        <dgm:presLayoutVars>
          <dgm:chMax val="11"/>
          <dgm:chPref val="11"/>
          <dgm:dir/>
          <dgm:resizeHandles/>
        </dgm:presLayoutVars>
      </dgm:prSet>
      <dgm:spPr/>
    </dgm:pt>
    <dgm:pt modelId="{BC3F985E-4302-2D43-99C5-61BA6AFEBD04}" type="pres">
      <dgm:prSet presAssocID="{D39FE817-F9C5-4614-BA8F-0971BFB19D1A}" presName="Accent6" presStyleCnt="0"/>
      <dgm:spPr/>
    </dgm:pt>
    <dgm:pt modelId="{7971B7DD-5A78-B141-8714-2494C37D83B4}" type="pres">
      <dgm:prSet presAssocID="{D39FE817-F9C5-4614-BA8F-0971BFB19D1A}" presName="Accent" presStyleLbl="node1" presStyleIdx="0" presStyleCnt="12"/>
      <dgm:spPr/>
    </dgm:pt>
    <dgm:pt modelId="{5D052CD4-8EDD-4B47-A908-6852B11ECBA1}" type="pres">
      <dgm:prSet presAssocID="{D39FE817-F9C5-4614-BA8F-0971BFB19D1A}" presName="ParentBackground6" presStyleCnt="0"/>
      <dgm:spPr/>
    </dgm:pt>
    <dgm:pt modelId="{5AF976DB-CE2B-6544-B1D5-8497E77E539A}" type="pres">
      <dgm:prSet presAssocID="{D39FE817-F9C5-4614-BA8F-0971BFB19D1A}" presName="ParentBackground" presStyleLbl="node1" presStyleIdx="1" presStyleCnt="12"/>
      <dgm:spPr/>
    </dgm:pt>
    <dgm:pt modelId="{F3EC0037-589F-4543-BCEA-4DFABA079621}" type="pres">
      <dgm:prSet presAssocID="{D39FE817-F9C5-4614-BA8F-0971BFB19D1A}" presName="Parent6" presStyleLbl="fgAcc0" presStyleIdx="0" presStyleCnt="0">
        <dgm:presLayoutVars>
          <dgm:chMax val="1"/>
          <dgm:chPref val="1"/>
          <dgm:bulletEnabled val="1"/>
        </dgm:presLayoutVars>
      </dgm:prSet>
      <dgm:spPr/>
    </dgm:pt>
    <dgm:pt modelId="{D79F41A4-B57B-2C46-8228-17AF94390839}" type="pres">
      <dgm:prSet presAssocID="{E05A0C49-4D42-4D59-A5E4-8AED214E7F60}" presName="Accent5" presStyleCnt="0"/>
      <dgm:spPr/>
    </dgm:pt>
    <dgm:pt modelId="{42BE827F-80D6-864E-9178-EAD0823100C1}" type="pres">
      <dgm:prSet presAssocID="{E05A0C49-4D42-4D59-A5E4-8AED214E7F60}" presName="Accent" presStyleLbl="node1" presStyleIdx="2" presStyleCnt="12"/>
      <dgm:spPr/>
    </dgm:pt>
    <dgm:pt modelId="{8FDD11E6-B6F1-634B-9CFE-35DB7828C62A}" type="pres">
      <dgm:prSet presAssocID="{E05A0C49-4D42-4D59-A5E4-8AED214E7F60}" presName="ParentBackground5" presStyleCnt="0"/>
      <dgm:spPr/>
    </dgm:pt>
    <dgm:pt modelId="{384C18D2-2FF3-8343-9119-45E5774A3ADE}" type="pres">
      <dgm:prSet presAssocID="{E05A0C49-4D42-4D59-A5E4-8AED214E7F60}" presName="ParentBackground" presStyleLbl="node1" presStyleIdx="3" presStyleCnt="12"/>
      <dgm:spPr/>
    </dgm:pt>
    <dgm:pt modelId="{A0CEA50B-FE4E-9C4B-92A4-0BA4B899AD24}" type="pres">
      <dgm:prSet presAssocID="{E05A0C49-4D42-4D59-A5E4-8AED214E7F60}" presName="Parent5" presStyleLbl="fgAcc0" presStyleIdx="0" presStyleCnt="0">
        <dgm:presLayoutVars>
          <dgm:chMax val="1"/>
          <dgm:chPref val="1"/>
          <dgm:bulletEnabled val="1"/>
        </dgm:presLayoutVars>
      </dgm:prSet>
      <dgm:spPr/>
    </dgm:pt>
    <dgm:pt modelId="{BA8F4D09-B01A-5441-8C4B-FE10462E9FD3}" type="pres">
      <dgm:prSet presAssocID="{CC59AC9E-9B62-45BB-8C03-1EAA954B9F5C}" presName="Accent4" presStyleCnt="0"/>
      <dgm:spPr/>
    </dgm:pt>
    <dgm:pt modelId="{4CD02124-FB80-8D45-A6E8-B6DF1CA061E4}" type="pres">
      <dgm:prSet presAssocID="{CC59AC9E-9B62-45BB-8C03-1EAA954B9F5C}" presName="Accent" presStyleLbl="node1" presStyleIdx="4" presStyleCnt="12"/>
      <dgm:spPr/>
    </dgm:pt>
    <dgm:pt modelId="{5DFC899A-7B54-2640-B376-489202621D35}" type="pres">
      <dgm:prSet presAssocID="{CC59AC9E-9B62-45BB-8C03-1EAA954B9F5C}" presName="ParentBackground4" presStyleCnt="0"/>
      <dgm:spPr/>
    </dgm:pt>
    <dgm:pt modelId="{E0226EEE-0CE4-1E45-BC5C-B4426DDD87E3}" type="pres">
      <dgm:prSet presAssocID="{CC59AC9E-9B62-45BB-8C03-1EAA954B9F5C}" presName="ParentBackground" presStyleLbl="node1" presStyleIdx="5" presStyleCnt="12"/>
      <dgm:spPr/>
    </dgm:pt>
    <dgm:pt modelId="{12594818-A219-B140-BAD3-A0913DF2794D}" type="pres">
      <dgm:prSet presAssocID="{CC59AC9E-9B62-45BB-8C03-1EAA954B9F5C}" presName="Parent4" presStyleLbl="fgAcc0" presStyleIdx="0" presStyleCnt="0">
        <dgm:presLayoutVars>
          <dgm:chMax val="1"/>
          <dgm:chPref val="1"/>
          <dgm:bulletEnabled val="1"/>
        </dgm:presLayoutVars>
      </dgm:prSet>
      <dgm:spPr/>
    </dgm:pt>
    <dgm:pt modelId="{3FD570BD-951E-8047-9F66-4061C5C829EE}" type="pres">
      <dgm:prSet presAssocID="{145F66DE-E725-4EBE-A337-D4620F226CCE}" presName="Accent3" presStyleCnt="0"/>
      <dgm:spPr/>
    </dgm:pt>
    <dgm:pt modelId="{F045BE3F-6566-264C-82A3-5CD12502FCE6}" type="pres">
      <dgm:prSet presAssocID="{145F66DE-E725-4EBE-A337-D4620F226CCE}" presName="Accent" presStyleLbl="node1" presStyleIdx="6" presStyleCnt="12"/>
      <dgm:spPr/>
    </dgm:pt>
    <dgm:pt modelId="{89BF99EE-7D5B-3F44-9C09-37F4CC69AF7E}" type="pres">
      <dgm:prSet presAssocID="{145F66DE-E725-4EBE-A337-D4620F226CCE}" presName="ParentBackground3" presStyleCnt="0"/>
      <dgm:spPr/>
    </dgm:pt>
    <dgm:pt modelId="{4135295F-4E68-7148-938F-88623B411F16}" type="pres">
      <dgm:prSet presAssocID="{145F66DE-E725-4EBE-A337-D4620F226CCE}" presName="ParentBackground" presStyleLbl="node1" presStyleIdx="7" presStyleCnt="12"/>
      <dgm:spPr/>
    </dgm:pt>
    <dgm:pt modelId="{4CDF9652-069D-5545-B802-A7AE34DA0232}" type="pres">
      <dgm:prSet presAssocID="{145F66DE-E725-4EBE-A337-D4620F226CCE}" presName="Parent3" presStyleLbl="fgAcc0" presStyleIdx="0" presStyleCnt="0">
        <dgm:presLayoutVars>
          <dgm:chMax val="1"/>
          <dgm:chPref val="1"/>
          <dgm:bulletEnabled val="1"/>
        </dgm:presLayoutVars>
      </dgm:prSet>
      <dgm:spPr/>
    </dgm:pt>
    <dgm:pt modelId="{C7926309-AC78-A740-B899-E057CB386165}" type="pres">
      <dgm:prSet presAssocID="{65514536-99FD-473D-B6DC-AED823FB9D45}" presName="Accent2" presStyleCnt="0"/>
      <dgm:spPr/>
    </dgm:pt>
    <dgm:pt modelId="{45DDC048-FE36-9949-A3EE-1BD3C3CFABAF}" type="pres">
      <dgm:prSet presAssocID="{65514536-99FD-473D-B6DC-AED823FB9D45}" presName="Accent" presStyleLbl="node1" presStyleIdx="8" presStyleCnt="12"/>
      <dgm:spPr/>
    </dgm:pt>
    <dgm:pt modelId="{F39BE8F4-0379-CE44-A640-3894C7EBBCD1}" type="pres">
      <dgm:prSet presAssocID="{65514536-99FD-473D-B6DC-AED823FB9D45}" presName="ParentBackground2" presStyleCnt="0"/>
      <dgm:spPr/>
    </dgm:pt>
    <dgm:pt modelId="{6956B100-C471-1D4C-B376-DEB6A10C586A}" type="pres">
      <dgm:prSet presAssocID="{65514536-99FD-473D-B6DC-AED823FB9D45}" presName="ParentBackground" presStyleLbl="node1" presStyleIdx="9" presStyleCnt="12"/>
      <dgm:spPr/>
    </dgm:pt>
    <dgm:pt modelId="{5052695D-863C-EB44-B575-47806D3189BD}" type="pres">
      <dgm:prSet presAssocID="{65514536-99FD-473D-B6DC-AED823FB9D45}" presName="Parent2" presStyleLbl="fgAcc0" presStyleIdx="0" presStyleCnt="0">
        <dgm:presLayoutVars>
          <dgm:chMax val="1"/>
          <dgm:chPref val="1"/>
          <dgm:bulletEnabled val="1"/>
        </dgm:presLayoutVars>
      </dgm:prSet>
      <dgm:spPr/>
    </dgm:pt>
    <dgm:pt modelId="{8942ABD3-D0D5-0644-91B6-4263F1CB9FA3}" type="pres">
      <dgm:prSet presAssocID="{421FE323-668A-45B5-8ADC-A0BD3A33C400}" presName="Accent1" presStyleCnt="0"/>
      <dgm:spPr/>
    </dgm:pt>
    <dgm:pt modelId="{1034526B-8A74-9240-AD73-D6613B3C8C80}" type="pres">
      <dgm:prSet presAssocID="{421FE323-668A-45B5-8ADC-A0BD3A33C400}" presName="Accent" presStyleLbl="node1" presStyleIdx="10" presStyleCnt="12"/>
      <dgm:spPr/>
    </dgm:pt>
    <dgm:pt modelId="{45A1F5D0-9F34-8A49-B66F-377A5F306B10}" type="pres">
      <dgm:prSet presAssocID="{421FE323-668A-45B5-8ADC-A0BD3A33C400}" presName="ParentBackground1" presStyleCnt="0"/>
      <dgm:spPr/>
    </dgm:pt>
    <dgm:pt modelId="{EBB6130A-4EAB-444A-B1C6-4D9508A1854C}" type="pres">
      <dgm:prSet presAssocID="{421FE323-668A-45B5-8ADC-A0BD3A33C400}" presName="ParentBackground" presStyleLbl="node1" presStyleIdx="11" presStyleCnt="12"/>
      <dgm:spPr/>
    </dgm:pt>
    <dgm:pt modelId="{29839799-0307-FC43-841C-C2CCB9BAF9D9}" type="pres">
      <dgm:prSet presAssocID="{421FE323-668A-45B5-8ADC-A0BD3A33C400}" presName="Parent1" presStyleLbl="fgAcc0" presStyleIdx="0" presStyleCnt="0">
        <dgm:presLayoutVars>
          <dgm:chMax val="1"/>
          <dgm:chPref val="1"/>
          <dgm:bulletEnabled val="1"/>
        </dgm:presLayoutVars>
      </dgm:prSet>
      <dgm:spPr/>
    </dgm:pt>
  </dgm:ptLst>
  <dgm:cxnLst>
    <dgm:cxn modelId="{864A5707-CBAC-43E4-8622-974AF9405505}" srcId="{043B6ED5-3EF6-49E9-BC01-A231C03EC3B2}" destId="{421FE323-668A-45B5-8ADC-A0BD3A33C400}" srcOrd="0" destOrd="0" parTransId="{34335D99-808F-45CB-946B-027D50C263AD}" sibTransId="{12AED825-87CC-439A-8460-10232C11E677}"/>
    <dgm:cxn modelId="{511C1C41-6C70-4B4F-A2A9-02B06690FED0}" type="presOf" srcId="{421FE323-668A-45B5-8ADC-A0BD3A33C400}" destId="{EBB6130A-4EAB-444A-B1C6-4D9508A1854C}" srcOrd="0" destOrd="0" presId="urn:microsoft.com/office/officeart/2018/layout/CircleProcess"/>
    <dgm:cxn modelId="{3E3ADC66-D6AD-8A44-A890-11EAD0B58314}" type="presOf" srcId="{CC59AC9E-9B62-45BB-8C03-1EAA954B9F5C}" destId="{12594818-A219-B140-BAD3-A0913DF2794D}" srcOrd="1" destOrd="0" presId="urn:microsoft.com/office/officeart/2018/layout/CircleProcess"/>
    <dgm:cxn modelId="{8460474A-E8DF-4553-9CF7-E6714E5AB37E}" srcId="{043B6ED5-3EF6-49E9-BC01-A231C03EC3B2}" destId="{65514536-99FD-473D-B6DC-AED823FB9D45}" srcOrd="1" destOrd="0" parTransId="{4C1667F0-6687-4998-A566-7BBE22376742}" sibTransId="{14F842E0-2F31-4697-B12C-038F66DD2F76}"/>
    <dgm:cxn modelId="{7F9D3475-799E-7446-865E-A0299C82CBB5}" type="presOf" srcId="{D39FE817-F9C5-4614-BA8F-0971BFB19D1A}" destId="{5AF976DB-CE2B-6544-B1D5-8497E77E539A}" srcOrd="0" destOrd="0" presId="urn:microsoft.com/office/officeart/2018/layout/CircleProcess"/>
    <dgm:cxn modelId="{86623B76-B88D-3B49-94A4-A5B0FE744372}" type="presOf" srcId="{145F66DE-E725-4EBE-A337-D4620F226CCE}" destId="{4135295F-4E68-7148-938F-88623B411F16}" srcOrd="0" destOrd="0" presId="urn:microsoft.com/office/officeart/2018/layout/CircleProcess"/>
    <dgm:cxn modelId="{2BB95C5A-BA09-3E40-B852-2C034E9CD6D9}" type="presOf" srcId="{043B6ED5-3EF6-49E9-BC01-A231C03EC3B2}" destId="{009F7954-93E0-D94D-A485-3DBFA468728E}" srcOrd="0" destOrd="0" presId="urn:microsoft.com/office/officeart/2018/layout/CircleProcess"/>
    <dgm:cxn modelId="{9EF85083-E5E9-3944-A7E2-5F6D2BAF5A49}" type="presOf" srcId="{D39FE817-F9C5-4614-BA8F-0971BFB19D1A}" destId="{F3EC0037-589F-4543-BCEA-4DFABA079621}" srcOrd="1" destOrd="0" presId="urn:microsoft.com/office/officeart/2018/layout/CircleProcess"/>
    <dgm:cxn modelId="{2EF2928E-6E31-AE4B-8A11-9FDEEA62EC5B}" type="presOf" srcId="{E05A0C49-4D42-4D59-A5E4-8AED214E7F60}" destId="{384C18D2-2FF3-8343-9119-45E5774A3ADE}" srcOrd="0" destOrd="0" presId="urn:microsoft.com/office/officeart/2018/layout/CircleProcess"/>
    <dgm:cxn modelId="{445CE292-3E2F-480F-9770-62554FCAAD3A}" srcId="{043B6ED5-3EF6-49E9-BC01-A231C03EC3B2}" destId="{145F66DE-E725-4EBE-A337-D4620F226CCE}" srcOrd="2" destOrd="0" parTransId="{7F94E912-68E4-4F21-8DBB-CF7D9A99134C}" sibTransId="{76B14A7A-8B33-4B37-BA5A-67BC7743F249}"/>
    <dgm:cxn modelId="{4806FA93-8086-2D4B-88AA-8C1C41B87A44}" type="presOf" srcId="{CC59AC9E-9B62-45BB-8C03-1EAA954B9F5C}" destId="{E0226EEE-0CE4-1E45-BC5C-B4426DDD87E3}" srcOrd="0" destOrd="0" presId="urn:microsoft.com/office/officeart/2018/layout/CircleProcess"/>
    <dgm:cxn modelId="{D2511D9E-095C-C54C-A404-4429405B45FA}" type="presOf" srcId="{65514536-99FD-473D-B6DC-AED823FB9D45}" destId="{5052695D-863C-EB44-B575-47806D3189BD}" srcOrd="1" destOrd="0" presId="urn:microsoft.com/office/officeart/2018/layout/CircleProcess"/>
    <dgm:cxn modelId="{3990CBC6-6B98-844B-8613-CEE95A588A28}" type="presOf" srcId="{65514536-99FD-473D-B6DC-AED823FB9D45}" destId="{6956B100-C471-1D4C-B376-DEB6A10C586A}" srcOrd="0" destOrd="0" presId="urn:microsoft.com/office/officeart/2018/layout/CircleProcess"/>
    <dgm:cxn modelId="{2729E7C9-9CFB-458B-8DFE-5BA8B72FA3AF}" srcId="{043B6ED5-3EF6-49E9-BC01-A231C03EC3B2}" destId="{D39FE817-F9C5-4614-BA8F-0971BFB19D1A}" srcOrd="5" destOrd="0" parTransId="{742AC5E8-C492-4D6A-B578-66C410FEF9C0}" sibTransId="{48892D26-C6CA-4CFA-B214-3988068BE365}"/>
    <dgm:cxn modelId="{6BEBF3D0-0245-FD44-9DB4-607369496A4D}" type="presOf" srcId="{145F66DE-E725-4EBE-A337-D4620F226CCE}" destId="{4CDF9652-069D-5545-B802-A7AE34DA0232}" srcOrd="1" destOrd="0" presId="urn:microsoft.com/office/officeart/2018/layout/CircleProcess"/>
    <dgm:cxn modelId="{5050C2DB-5937-417E-8238-843361055A1E}" srcId="{043B6ED5-3EF6-49E9-BC01-A231C03EC3B2}" destId="{CC59AC9E-9B62-45BB-8C03-1EAA954B9F5C}" srcOrd="3" destOrd="0" parTransId="{FB42DE74-AFB2-4090-8415-2508CE3D2391}" sibTransId="{6FABC716-7223-4488-9C96-9BDEBDD08FAB}"/>
    <dgm:cxn modelId="{971D1ADE-5504-4D42-B159-5FD96A13735E}" type="presOf" srcId="{421FE323-668A-45B5-8ADC-A0BD3A33C400}" destId="{29839799-0307-FC43-841C-C2CCB9BAF9D9}" srcOrd="1" destOrd="0" presId="urn:microsoft.com/office/officeart/2018/layout/CircleProcess"/>
    <dgm:cxn modelId="{ABFD25E8-1BA9-BE48-8776-736189DA3D77}" type="presOf" srcId="{E05A0C49-4D42-4D59-A5E4-8AED214E7F60}" destId="{A0CEA50B-FE4E-9C4B-92A4-0BA4B899AD24}" srcOrd="1" destOrd="0" presId="urn:microsoft.com/office/officeart/2018/layout/CircleProcess"/>
    <dgm:cxn modelId="{5E3BEEEA-4887-4C6E-9468-141F235FEC36}" srcId="{043B6ED5-3EF6-49E9-BC01-A231C03EC3B2}" destId="{E05A0C49-4D42-4D59-A5E4-8AED214E7F60}" srcOrd="4" destOrd="0" parTransId="{239D44AA-C6D9-4616-AB02-651ACDD35C6C}" sibTransId="{72F0568D-AC9C-4365-AE80-3BF731725DF6}"/>
    <dgm:cxn modelId="{C756FF88-91A3-9A42-8C3F-CD63CD116E42}" type="presParOf" srcId="{009F7954-93E0-D94D-A485-3DBFA468728E}" destId="{BC3F985E-4302-2D43-99C5-61BA6AFEBD04}" srcOrd="0" destOrd="0" presId="urn:microsoft.com/office/officeart/2018/layout/CircleProcess"/>
    <dgm:cxn modelId="{3DFDA9C2-E086-144B-BE15-8207CC09B1B1}" type="presParOf" srcId="{BC3F985E-4302-2D43-99C5-61BA6AFEBD04}" destId="{7971B7DD-5A78-B141-8714-2494C37D83B4}" srcOrd="0" destOrd="0" presId="urn:microsoft.com/office/officeart/2018/layout/CircleProcess"/>
    <dgm:cxn modelId="{BAF89034-62FC-BF42-A305-E0E9E25C75C4}" type="presParOf" srcId="{009F7954-93E0-D94D-A485-3DBFA468728E}" destId="{5D052CD4-8EDD-4B47-A908-6852B11ECBA1}" srcOrd="1" destOrd="0" presId="urn:microsoft.com/office/officeart/2018/layout/CircleProcess"/>
    <dgm:cxn modelId="{1C8CDE4E-3E6D-E44B-946D-6823A41EF87A}" type="presParOf" srcId="{5D052CD4-8EDD-4B47-A908-6852B11ECBA1}" destId="{5AF976DB-CE2B-6544-B1D5-8497E77E539A}" srcOrd="0" destOrd="0" presId="urn:microsoft.com/office/officeart/2018/layout/CircleProcess"/>
    <dgm:cxn modelId="{12347C31-8096-FA46-9D7D-58BB9F1E37AA}" type="presParOf" srcId="{009F7954-93E0-D94D-A485-3DBFA468728E}" destId="{F3EC0037-589F-4543-BCEA-4DFABA079621}" srcOrd="2" destOrd="0" presId="urn:microsoft.com/office/officeart/2018/layout/CircleProcess"/>
    <dgm:cxn modelId="{79266AED-93D2-1E49-9C25-BC148FB97D05}" type="presParOf" srcId="{009F7954-93E0-D94D-A485-3DBFA468728E}" destId="{D79F41A4-B57B-2C46-8228-17AF94390839}" srcOrd="3" destOrd="0" presId="urn:microsoft.com/office/officeart/2018/layout/CircleProcess"/>
    <dgm:cxn modelId="{C6226572-097B-7941-B26C-691FE6599D21}" type="presParOf" srcId="{D79F41A4-B57B-2C46-8228-17AF94390839}" destId="{42BE827F-80D6-864E-9178-EAD0823100C1}" srcOrd="0" destOrd="0" presId="urn:microsoft.com/office/officeart/2018/layout/CircleProcess"/>
    <dgm:cxn modelId="{C6F674B9-9904-D54B-B6D2-E345912FACE0}" type="presParOf" srcId="{009F7954-93E0-D94D-A485-3DBFA468728E}" destId="{8FDD11E6-B6F1-634B-9CFE-35DB7828C62A}" srcOrd="4" destOrd="0" presId="urn:microsoft.com/office/officeart/2018/layout/CircleProcess"/>
    <dgm:cxn modelId="{CF831642-631C-0D42-8306-D8419ED97638}" type="presParOf" srcId="{8FDD11E6-B6F1-634B-9CFE-35DB7828C62A}" destId="{384C18D2-2FF3-8343-9119-45E5774A3ADE}" srcOrd="0" destOrd="0" presId="urn:microsoft.com/office/officeart/2018/layout/CircleProcess"/>
    <dgm:cxn modelId="{A63773A9-43FD-F943-8EFD-AE9F2AD26A6C}" type="presParOf" srcId="{009F7954-93E0-D94D-A485-3DBFA468728E}" destId="{A0CEA50B-FE4E-9C4B-92A4-0BA4B899AD24}" srcOrd="5" destOrd="0" presId="urn:microsoft.com/office/officeart/2018/layout/CircleProcess"/>
    <dgm:cxn modelId="{F530DC1A-F213-6A41-BA01-CA93A907C9B6}" type="presParOf" srcId="{009F7954-93E0-D94D-A485-3DBFA468728E}" destId="{BA8F4D09-B01A-5441-8C4B-FE10462E9FD3}" srcOrd="6" destOrd="0" presId="urn:microsoft.com/office/officeart/2018/layout/CircleProcess"/>
    <dgm:cxn modelId="{C446B113-6AD3-0F42-B241-227451DEA421}" type="presParOf" srcId="{BA8F4D09-B01A-5441-8C4B-FE10462E9FD3}" destId="{4CD02124-FB80-8D45-A6E8-B6DF1CA061E4}" srcOrd="0" destOrd="0" presId="urn:microsoft.com/office/officeart/2018/layout/CircleProcess"/>
    <dgm:cxn modelId="{15988F23-3F2F-3D4F-8FD4-49143A224670}" type="presParOf" srcId="{009F7954-93E0-D94D-A485-3DBFA468728E}" destId="{5DFC899A-7B54-2640-B376-489202621D35}" srcOrd="7" destOrd="0" presId="urn:microsoft.com/office/officeart/2018/layout/CircleProcess"/>
    <dgm:cxn modelId="{AE1C0EA2-AE22-0041-95AF-1C5346786819}" type="presParOf" srcId="{5DFC899A-7B54-2640-B376-489202621D35}" destId="{E0226EEE-0CE4-1E45-BC5C-B4426DDD87E3}" srcOrd="0" destOrd="0" presId="urn:microsoft.com/office/officeart/2018/layout/CircleProcess"/>
    <dgm:cxn modelId="{267D6B7A-4C99-6547-A847-E1CE684BE305}" type="presParOf" srcId="{009F7954-93E0-D94D-A485-3DBFA468728E}" destId="{12594818-A219-B140-BAD3-A0913DF2794D}" srcOrd="8" destOrd="0" presId="urn:microsoft.com/office/officeart/2018/layout/CircleProcess"/>
    <dgm:cxn modelId="{422F68F2-1EE9-A94D-8072-D9AD2D17BEBD}" type="presParOf" srcId="{009F7954-93E0-D94D-A485-3DBFA468728E}" destId="{3FD570BD-951E-8047-9F66-4061C5C829EE}" srcOrd="9" destOrd="0" presId="urn:microsoft.com/office/officeart/2018/layout/CircleProcess"/>
    <dgm:cxn modelId="{41136490-585A-F040-90BE-AFE4ADB4AB7D}" type="presParOf" srcId="{3FD570BD-951E-8047-9F66-4061C5C829EE}" destId="{F045BE3F-6566-264C-82A3-5CD12502FCE6}" srcOrd="0" destOrd="0" presId="urn:microsoft.com/office/officeart/2018/layout/CircleProcess"/>
    <dgm:cxn modelId="{78BF5CB7-D39A-FA4B-9B8F-1AA01CD83225}" type="presParOf" srcId="{009F7954-93E0-D94D-A485-3DBFA468728E}" destId="{89BF99EE-7D5B-3F44-9C09-37F4CC69AF7E}" srcOrd="10" destOrd="0" presId="urn:microsoft.com/office/officeart/2018/layout/CircleProcess"/>
    <dgm:cxn modelId="{526650BB-7B26-C346-91C3-85F7F32816BF}" type="presParOf" srcId="{89BF99EE-7D5B-3F44-9C09-37F4CC69AF7E}" destId="{4135295F-4E68-7148-938F-88623B411F16}" srcOrd="0" destOrd="0" presId="urn:microsoft.com/office/officeart/2018/layout/CircleProcess"/>
    <dgm:cxn modelId="{7B55D9DF-D6BF-594B-9CFC-A18751BAB8A6}" type="presParOf" srcId="{009F7954-93E0-D94D-A485-3DBFA468728E}" destId="{4CDF9652-069D-5545-B802-A7AE34DA0232}" srcOrd="11" destOrd="0" presId="urn:microsoft.com/office/officeart/2018/layout/CircleProcess"/>
    <dgm:cxn modelId="{678C6C4E-9014-254F-9283-BBB67B2D6C1C}" type="presParOf" srcId="{009F7954-93E0-D94D-A485-3DBFA468728E}" destId="{C7926309-AC78-A740-B899-E057CB386165}" srcOrd="12" destOrd="0" presId="urn:microsoft.com/office/officeart/2018/layout/CircleProcess"/>
    <dgm:cxn modelId="{5DB32CB5-ADE9-4549-9F02-1732F3A36A22}" type="presParOf" srcId="{C7926309-AC78-A740-B899-E057CB386165}" destId="{45DDC048-FE36-9949-A3EE-1BD3C3CFABAF}" srcOrd="0" destOrd="0" presId="urn:microsoft.com/office/officeart/2018/layout/CircleProcess"/>
    <dgm:cxn modelId="{BF12AB3A-D300-8941-B4C0-21EAB05A962B}" type="presParOf" srcId="{009F7954-93E0-D94D-A485-3DBFA468728E}" destId="{F39BE8F4-0379-CE44-A640-3894C7EBBCD1}" srcOrd="13" destOrd="0" presId="urn:microsoft.com/office/officeart/2018/layout/CircleProcess"/>
    <dgm:cxn modelId="{04491301-CDD6-8D41-8613-97995E7BFD06}" type="presParOf" srcId="{F39BE8F4-0379-CE44-A640-3894C7EBBCD1}" destId="{6956B100-C471-1D4C-B376-DEB6A10C586A}" srcOrd="0" destOrd="0" presId="urn:microsoft.com/office/officeart/2018/layout/CircleProcess"/>
    <dgm:cxn modelId="{4FC1B463-064E-9949-8776-09995B5D6A75}" type="presParOf" srcId="{009F7954-93E0-D94D-A485-3DBFA468728E}" destId="{5052695D-863C-EB44-B575-47806D3189BD}" srcOrd="14" destOrd="0" presId="urn:microsoft.com/office/officeart/2018/layout/CircleProcess"/>
    <dgm:cxn modelId="{241B6E6E-3B0D-4F4A-9AC5-4C6440CF24FE}" type="presParOf" srcId="{009F7954-93E0-D94D-A485-3DBFA468728E}" destId="{8942ABD3-D0D5-0644-91B6-4263F1CB9FA3}" srcOrd="15" destOrd="0" presId="urn:microsoft.com/office/officeart/2018/layout/CircleProcess"/>
    <dgm:cxn modelId="{4DB7A475-4215-5343-9822-02496F1EB24D}" type="presParOf" srcId="{8942ABD3-D0D5-0644-91B6-4263F1CB9FA3}" destId="{1034526B-8A74-9240-AD73-D6613B3C8C80}" srcOrd="0" destOrd="0" presId="urn:microsoft.com/office/officeart/2018/layout/CircleProcess"/>
    <dgm:cxn modelId="{29ADD532-8C50-5143-B843-4FA39D6C866D}" type="presParOf" srcId="{009F7954-93E0-D94D-A485-3DBFA468728E}" destId="{45A1F5D0-9F34-8A49-B66F-377A5F306B10}" srcOrd="16" destOrd="0" presId="urn:microsoft.com/office/officeart/2018/layout/CircleProcess"/>
    <dgm:cxn modelId="{A582A104-6D27-1144-9C01-C66058A841E8}" type="presParOf" srcId="{45A1F5D0-9F34-8A49-B66F-377A5F306B10}" destId="{EBB6130A-4EAB-444A-B1C6-4D9508A1854C}" srcOrd="0" destOrd="0" presId="urn:microsoft.com/office/officeart/2018/layout/CircleProcess"/>
    <dgm:cxn modelId="{8D5496F1-402C-8F45-B338-54F86CDFB4DB}" type="presParOf" srcId="{009F7954-93E0-D94D-A485-3DBFA468728E}" destId="{29839799-0307-FC43-841C-C2CCB9BAF9D9}" srcOrd="17" destOrd="0" presId="urn:microsoft.com/office/officeart/2018/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71B7DD-5A78-B141-8714-2494C37D83B4}">
      <dsp:nvSpPr>
        <dsp:cNvPr id="0" name=""/>
        <dsp:cNvSpPr/>
      </dsp:nvSpPr>
      <dsp:spPr>
        <a:xfrm>
          <a:off x="10490356" y="1993032"/>
          <a:ext cx="1933790" cy="193342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F976DB-CE2B-6544-B1D5-8497E77E539A}">
      <dsp:nvSpPr>
        <dsp:cNvPr id="0" name=""/>
        <dsp:cNvSpPr/>
      </dsp:nvSpPr>
      <dsp:spPr>
        <a:xfrm>
          <a:off x="10555471" y="2057491"/>
          <a:ext cx="1804789" cy="180450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Point of View:  The SSDF is a lot, but not enough </a:t>
          </a:r>
          <a:endParaRPr lang="en-US" sz="1500" kern="1200" dirty="0"/>
        </a:p>
      </dsp:txBody>
      <dsp:txXfrm>
        <a:off x="10813473" y="2315326"/>
        <a:ext cx="1288784" cy="1288835"/>
      </dsp:txXfrm>
    </dsp:sp>
    <dsp:sp modelId="{42BE827F-80D6-864E-9178-EAD0823100C1}">
      <dsp:nvSpPr>
        <dsp:cNvPr id="0" name=""/>
        <dsp:cNvSpPr/>
      </dsp:nvSpPr>
      <dsp:spPr>
        <a:xfrm rot="2700000">
          <a:off x="8492815" y="1992815"/>
          <a:ext cx="1933518" cy="1933518"/>
        </a:xfrm>
        <a:prstGeom prst="teardrop">
          <a:avLst>
            <a:gd name="adj" fmla="val 1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4C18D2-2FF3-8343-9119-45E5774A3ADE}">
      <dsp:nvSpPr>
        <dsp:cNvPr id="0" name=""/>
        <dsp:cNvSpPr/>
      </dsp:nvSpPr>
      <dsp:spPr>
        <a:xfrm>
          <a:off x="8557794" y="2057491"/>
          <a:ext cx="1804789" cy="180450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Software Supply Chain Risk Management (SSCRM &gt; SSDF &gt; SBOM)</a:t>
          </a:r>
        </a:p>
      </dsp:txBody>
      <dsp:txXfrm>
        <a:off x="8815797" y="2315326"/>
        <a:ext cx="1288784" cy="1288835"/>
      </dsp:txXfrm>
    </dsp:sp>
    <dsp:sp modelId="{4CD02124-FB80-8D45-A6E8-B6DF1CA061E4}">
      <dsp:nvSpPr>
        <dsp:cNvPr id="0" name=""/>
        <dsp:cNvSpPr/>
      </dsp:nvSpPr>
      <dsp:spPr>
        <a:xfrm rot="2700000">
          <a:off x="6495138" y="1992815"/>
          <a:ext cx="1933518" cy="1933518"/>
        </a:xfrm>
        <a:prstGeom prst="teardrop">
          <a:avLst>
            <a:gd name="adj" fmla="val 1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226EEE-0CE4-1E45-BC5C-B4426DDD87E3}">
      <dsp:nvSpPr>
        <dsp:cNvPr id="0" name=""/>
        <dsp:cNvSpPr/>
      </dsp:nvSpPr>
      <dsp:spPr>
        <a:xfrm>
          <a:off x="6560117" y="2057491"/>
          <a:ext cx="1804789" cy="180450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Executive Order [Self-Attestation] = SSDF &gt; SBOM</a:t>
          </a:r>
        </a:p>
      </dsp:txBody>
      <dsp:txXfrm>
        <a:off x="6818120" y="2315326"/>
        <a:ext cx="1288784" cy="1288835"/>
      </dsp:txXfrm>
    </dsp:sp>
    <dsp:sp modelId="{F045BE3F-6566-264C-82A3-5CD12502FCE6}">
      <dsp:nvSpPr>
        <dsp:cNvPr id="0" name=""/>
        <dsp:cNvSpPr/>
      </dsp:nvSpPr>
      <dsp:spPr>
        <a:xfrm rot="2700000">
          <a:off x="4497462" y="1992815"/>
          <a:ext cx="1933518" cy="1933518"/>
        </a:xfrm>
        <a:prstGeom prst="teardrop">
          <a:avLst>
            <a:gd name="adj" fmla="val 1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35295F-4E68-7148-938F-88623B411F16}">
      <dsp:nvSpPr>
        <dsp:cNvPr id="0" name=""/>
        <dsp:cNvSpPr/>
      </dsp:nvSpPr>
      <dsp:spPr>
        <a:xfrm>
          <a:off x="4562440" y="2057491"/>
          <a:ext cx="1804789" cy="180450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Executive Order = produce Software Bill of Materials (SBOM)</a:t>
          </a:r>
        </a:p>
      </dsp:txBody>
      <dsp:txXfrm>
        <a:off x="4819214" y="2315326"/>
        <a:ext cx="1288784" cy="1288835"/>
      </dsp:txXfrm>
    </dsp:sp>
    <dsp:sp modelId="{45DDC048-FE36-9949-A3EE-1BD3C3CFABAF}">
      <dsp:nvSpPr>
        <dsp:cNvPr id="0" name=""/>
        <dsp:cNvSpPr/>
      </dsp:nvSpPr>
      <dsp:spPr>
        <a:xfrm rot="2700000">
          <a:off x="2499785" y="1992815"/>
          <a:ext cx="1933518" cy="1933518"/>
        </a:xfrm>
        <a:prstGeom prst="teardrop">
          <a:avLst>
            <a:gd name="adj" fmla="val 1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56B100-C471-1D4C-B376-DEB6A10C586A}">
      <dsp:nvSpPr>
        <dsp:cNvPr id="0" name=""/>
        <dsp:cNvSpPr/>
      </dsp:nvSpPr>
      <dsp:spPr>
        <a:xfrm>
          <a:off x="2564764" y="2057491"/>
          <a:ext cx="1804789" cy="180450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Executive Order on Improving the Nation’s Cybersecurity</a:t>
          </a:r>
        </a:p>
      </dsp:txBody>
      <dsp:txXfrm>
        <a:off x="2821538" y="2315326"/>
        <a:ext cx="1288784" cy="1288835"/>
      </dsp:txXfrm>
    </dsp:sp>
    <dsp:sp modelId="{1034526B-8A74-9240-AD73-D6613B3C8C80}">
      <dsp:nvSpPr>
        <dsp:cNvPr id="0" name=""/>
        <dsp:cNvSpPr/>
      </dsp:nvSpPr>
      <dsp:spPr>
        <a:xfrm rot="2700000">
          <a:off x="502108" y="1992815"/>
          <a:ext cx="1933518" cy="1933518"/>
        </a:xfrm>
        <a:prstGeom prst="teardrop">
          <a:avLst>
            <a:gd name="adj" fmla="val 1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B6130A-4EAB-444A-B1C6-4D9508A1854C}">
      <dsp:nvSpPr>
        <dsp:cNvPr id="0" name=""/>
        <dsp:cNvSpPr/>
      </dsp:nvSpPr>
      <dsp:spPr>
        <a:xfrm>
          <a:off x="565858" y="2057491"/>
          <a:ext cx="1804789" cy="180450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Struggle for software security as a priority</a:t>
          </a:r>
        </a:p>
      </dsp:txBody>
      <dsp:txXfrm>
        <a:off x="823861" y="2315326"/>
        <a:ext cx="1288784" cy="1288835"/>
      </dsp:txXfrm>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FAD25-7503-394A-909E-1F9812546195}" type="datetimeFigureOut">
              <a:rPr lang="en-US" smtClean="0"/>
              <a:t>6/29/2023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6ACAA-CE76-B245-BAFA-E85BD21601A1}" type="slidenum">
              <a:rPr lang="en-US" smtClean="0"/>
              <a:t>‹#›</a:t>
            </a:fld>
            <a:endParaRPr lang="en-US"/>
          </a:p>
        </p:txBody>
      </p:sp>
    </p:spTree>
    <p:extLst>
      <p:ext uri="{BB962C8B-B14F-4D97-AF65-F5344CB8AC3E}">
        <p14:creationId xmlns:p14="http://schemas.microsoft.com/office/powerpoint/2010/main" val="2189806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lsa.dev/spec/v0.1/#supply-chain-threats"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github.com/cncf/tag-security/blob/main/supply-chain-security/supply-chain-security-paper/CNCF_SSCP_v1.pdf" TargetMode="External"/><Relationship Id="rId4" Type="http://schemas.openxmlformats.org/officeDocument/2006/relationships/hyperlink" Target="https://medium.com/read-the-source/comparing-slsa-to-the-cncf-software-supply-chain-best-practices-recommendations-46988f781426"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D6ACAA-CE76-B245-BAFA-E85BD21601A1}" type="slidenum">
              <a:rPr lang="en-US" smtClean="0"/>
              <a:t>2</a:t>
            </a:fld>
            <a:endParaRPr lang="en-US"/>
          </a:p>
        </p:txBody>
      </p:sp>
    </p:spTree>
    <p:extLst>
      <p:ext uri="{BB962C8B-B14F-4D97-AF65-F5344CB8AC3E}">
        <p14:creationId xmlns:p14="http://schemas.microsoft.com/office/powerpoint/2010/main" val="3539948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are free to use the information received, but neither the identity not the affiliation of the speaker(s) n or those of any other participants may be revealed to encourage honest, intimate sharing in a trusted environment.  </a:t>
            </a:r>
          </a:p>
          <a:p>
            <a:endParaRPr lang="en-US" dirty="0"/>
          </a:p>
          <a:p>
            <a:r>
              <a:rPr lang="en-US" dirty="0"/>
              <a:t>Diverse domains, company sized, geographies, company maturity – though all from the US. </a:t>
            </a:r>
          </a:p>
        </p:txBody>
      </p:sp>
      <p:sp>
        <p:nvSpPr>
          <p:cNvPr id="4" name="Slide Number Placeholder 3"/>
          <p:cNvSpPr>
            <a:spLocks noGrp="1"/>
          </p:cNvSpPr>
          <p:nvPr>
            <p:ph type="sldNum" sz="quarter" idx="5"/>
          </p:nvPr>
        </p:nvSpPr>
        <p:spPr/>
        <p:txBody>
          <a:bodyPr/>
          <a:lstStyle/>
          <a:p>
            <a:fld id="{20D6ACAA-CE76-B245-BAFA-E85BD21601A1}" type="slidenum">
              <a:rPr lang="en-US" smtClean="0"/>
              <a:t>12</a:t>
            </a:fld>
            <a:endParaRPr lang="en-US"/>
          </a:p>
        </p:txBody>
      </p:sp>
    </p:spTree>
    <p:extLst>
      <p:ext uri="{BB962C8B-B14F-4D97-AF65-F5344CB8AC3E}">
        <p14:creationId xmlns:p14="http://schemas.microsoft.com/office/powerpoint/2010/main" val="2746545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are free to use the information received, but neither the identity not the affiliation of the speaker(s) n or those of any other participants may be revealed to encourage honest, intimate sharing in a trusted environment.  </a:t>
            </a:r>
          </a:p>
          <a:p>
            <a:endParaRPr lang="en-US" dirty="0"/>
          </a:p>
          <a:p>
            <a:r>
              <a:rPr lang="en-US" dirty="0"/>
              <a:t>Diverse domains, company sized, geographies, company maturity – though all from the US. </a:t>
            </a:r>
          </a:p>
        </p:txBody>
      </p:sp>
      <p:sp>
        <p:nvSpPr>
          <p:cNvPr id="4" name="Slide Number Placeholder 3"/>
          <p:cNvSpPr>
            <a:spLocks noGrp="1"/>
          </p:cNvSpPr>
          <p:nvPr>
            <p:ph type="sldNum" sz="quarter" idx="5"/>
          </p:nvPr>
        </p:nvSpPr>
        <p:spPr/>
        <p:txBody>
          <a:bodyPr/>
          <a:lstStyle/>
          <a:p>
            <a:fld id="{20D6ACAA-CE76-B245-BAFA-E85BD21601A1}" type="slidenum">
              <a:rPr lang="en-US" smtClean="0"/>
              <a:t>13</a:t>
            </a:fld>
            <a:endParaRPr lang="en-US"/>
          </a:p>
        </p:txBody>
      </p:sp>
    </p:spTree>
    <p:extLst>
      <p:ext uri="{BB962C8B-B14F-4D97-AF65-F5344CB8AC3E}">
        <p14:creationId xmlns:p14="http://schemas.microsoft.com/office/powerpoint/2010/main" val="1402501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82828"/>
                </a:solidFill>
                <a:effectLst/>
                <a:latin typeface="Helvetica" pitchFamily="2" charset="0"/>
              </a:rPr>
              <a:t>standards, processes, education, and tooling to mitigate risks to global supply chains</a:t>
            </a:r>
          </a:p>
          <a:p>
            <a:endParaRPr lang="en-US" dirty="0"/>
          </a:p>
        </p:txBody>
      </p:sp>
      <p:sp>
        <p:nvSpPr>
          <p:cNvPr id="4" name="Slide Number Placeholder 3"/>
          <p:cNvSpPr>
            <a:spLocks noGrp="1"/>
          </p:cNvSpPr>
          <p:nvPr>
            <p:ph type="sldNum" sz="quarter" idx="5"/>
          </p:nvPr>
        </p:nvSpPr>
        <p:spPr/>
        <p:txBody>
          <a:bodyPr/>
          <a:lstStyle/>
          <a:p>
            <a:fld id="{20D6ACAA-CE76-B245-BAFA-E85BD21601A1}" type="slidenum">
              <a:rPr lang="en-US" smtClean="0"/>
              <a:t>14</a:t>
            </a:fld>
            <a:endParaRPr lang="en-US"/>
          </a:p>
        </p:txBody>
      </p:sp>
    </p:spTree>
    <p:extLst>
      <p:ext uri="{BB962C8B-B14F-4D97-AF65-F5344CB8AC3E}">
        <p14:creationId xmlns:p14="http://schemas.microsoft.com/office/powerpoint/2010/main" val="2794621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cf63b2da37_0_566: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cf63b2da37_0_566: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98" name="Google Shape;98;g1cf63b2da37_0_566: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dce7462027_0_88: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dce7462027_0_88: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2" name="Google Shape;112;g1dce7462027_0_88: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49914fcd26_0_8: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49914fcd26_0_8: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28" name="Google Shape;228;g249914fcd26_0_8: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08aa5a1d05_0_17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08aa5a1d05_0_17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19" name="Google Shape;119;g208aa5a1d05_0_17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 name="Google Shape;125;p1:notes"/>
          <p:cNvSpPr txBox="1">
            <a:spLocks noGrp="1"/>
          </p:cNvSpPr>
          <p:nvPr>
            <p:ph type="body" idx="1"/>
          </p:nvPr>
        </p:nvSpPr>
        <p:spPr>
          <a:xfrm>
            <a:off x="685800" y="4343400"/>
            <a:ext cx="5486040" cy="4114440"/>
          </a:xfrm>
          <a:prstGeom prst="rect">
            <a:avLst/>
          </a:prstGeom>
          <a:noFill/>
          <a:ln>
            <a:noFill/>
          </a:ln>
        </p:spPr>
        <p:txBody>
          <a:bodyPr spcFirstLastPara="1" wrap="square" lIns="0" tIns="91425" rIns="0" bIns="91425" anchor="t" anchorCtr="0">
            <a:noAutofit/>
          </a:bodyPr>
          <a:lstStyle/>
          <a:p>
            <a:pPr marL="0" lvl="0" indent="0" algn="l" rtl="0">
              <a:lnSpc>
                <a:spcPct val="100000"/>
              </a:lnSpc>
              <a:spcBef>
                <a:spcPts val="0"/>
              </a:spcBef>
              <a:spcAft>
                <a:spcPts val="0"/>
              </a:spcAft>
              <a:buNone/>
            </a:pPr>
            <a:r>
              <a:rPr lang="en-US" sz="1100" b="0" u="sng" strike="noStrike">
                <a:solidFill>
                  <a:schemeClr val="hlink"/>
                </a:solidFill>
                <a:latin typeface="Arial"/>
                <a:ea typeface="Arial"/>
                <a:cs typeface="Arial"/>
                <a:sym typeface="Arial"/>
                <a:hlinkClick r:id="rId3"/>
              </a:rPr>
              <a:t>https://slsa.dev/spec/v0.1/#supply-chain-threats</a:t>
            </a:r>
            <a:endParaRPr sz="1100" b="0" strike="noStrike">
              <a:latin typeface="Arial"/>
              <a:ea typeface="Arial"/>
              <a:cs typeface="Arial"/>
              <a:sym typeface="Arial"/>
            </a:endParaRPr>
          </a:p>
          <a:p>
            <a:pPr marL="0" lvl="0" indent="0" algn="l" rtl="0">
              <a:lnSpc>
                <a:spcPct val="100000"/>
              </a:lnSpc>
              <a:spcBef>
                <a:spcPts val="0"/>
              </a:spcBef>
              <a:spcAft>
                <a:spcPts val="0"/>
              </a:spcAft>
              <a:buNone/>
            </a:pPr>
            <a:endParaRPr sz="1100" b="0" strike="noStrike">
              <a:latin typeface="Arial"/>
              <a:ea typeface="Arial"/>
              <a:cs typeface="Arial"/>
              <a:sym typeface="Arial"/>
            </a:endParaRPr>
          </a:p>
          <a:p>
            <a:pPr marL="0" lvl="0" indent="0" algn="l" rtl="0">
              <a:lnSpc>
                <a:spcPct val="100000"/>
              </a:lnSpc>
              <a:spcBef>
                <a:spcPts val="0"/>
              </a:spcBef>
              <a:spcAft>
                <a:spcPts val="0"/>
              </a:spcAft>
              <a:buNone/>
            </a:pPr>
            <a:r>
              <a:rPr lang="en-US" sz="1100" b="0" u="sng" strike="noStrike">
                <a:solidFill>
                  <a:schemeClr val="hlink"/>
                </a:solidFill>
                <a:latin typeface="Arial"/>
                <a:ea typeface="Arial"/>
                <a:cs typeface="Arial"/>
                <a:sym typeface="Arial"/>
                <a:hlinkClick r:id="rId4"/>
              </a:rPr>
              <a:t>https://medium.com/read-the-source/comparing-slsa-to-the-cncf-software-supply-chain-best-practices-recommendations-46988f781426</a:t>
            </a:r>
            <a:r>
              <a:rPr lang="en-US" sz="1100" b="0" strike="noStrike">
                <a:solidFill>
                  <a:srgbClr val="000000"/>
                </a:solidFill>
                <a:latin typeface="Arial"/>
                <a:ea typeface="Arial"/>
                <a:cs typeface="Arial"/>
                <a:sym typeface="Arial"/>
              </a:rPr>
              <a:t> </a:t>
            </a:r>
            <a:endParaRPr sz="1100" b="0" strike="noStrike">
              <a:latin typeface="Arial"/>
              <a:ea typeface="Arial"/>
              <a:cs typeface="Arial"/>
              <a:sym typeface="Arial"/>
            </a:endParaRPr>
          </a:p>
          <a:p>
            <a:pPr marL="0" lvl="0" indent="0" algn="l" rtl="0">
              <a:lnSpc>
                <a:spcPct val="100000"/>
              </a:lnSpc>
              <a:spcBef>
                <a:spcPts val="0"/>
              </a:spcBef>
              <a:spcAft>
                <a:spcPts val="0"/>
              </a:spcAft>
              <a:buNone/>
            </a:pPr>
            <a:r>
              <a:rPr lang="en-US" sz="1100" b="0" u="sng" strike="noStrike">
                <a:solidFill>
                  <a:schemeClr val="hlink"/>
                </a:solidFill>
                <a:latin typeface="Arial"/>
                <a:ea typeface="Arial"/>
                <a:cs typeface="Arial"/>
                <a:sym typeface="Arial"/>
                <a:hlinkClick r:id="rId5"/>
              </a:rPr>
              <a:t>https://github.com/cncf/tag-security/blob/main/supply-chain-security/supply-chain-security-paper/CNCF_SSCP_v1.pdf</a:t>
            </a:r>
            <a:r>
              <a:rPr lang="en-US" sz="1100" b="0" strike="noStrike">
                <a:solidFill>
                  <a:srgbClr val="000000"/>
                </a:solidFill>
                <a:latin typeface="Arial"/>
                <a:ea typeface="Arial"/>
                <a:cs typeface="Arial"/>
                <a:sym typeface="Arial"/>
              </a:rPr>
              <a:t> </a:t>
            </a:r>
            <a:endParaRPr sz="1100" b="0" strike="noStrike">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08aa5a1d05_0_183: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08aa5a1d05_0_183: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36" name="Google Shape;236;g208aa5a1d05_0_183: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49914fcd26_0_45: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49914fcd26_0_45: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43" name="Google Shape;243;g249914fcd26_0_45: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Software is everywhere -- from our phones to our cars, to our refrigerators, to our lightbulbs, and especially in the critical infrastructure like the power grids.  What most members of the general public and even the technical community may not understand is that the foundation of most software, even proprietary software produced by companies like Microsoft or Apple  is open source software -- which is below the surface of the water line.  Anecdotally, 80% of all software is open source software -- the common, basic functionality. The innovation --the tip of the iceberg --  is the proprietary, innovative software distinguishing its products from its competitors and providing exciting new solutions.  What many people may not realize is that most of the software in our phones, cars, and the power grid is developed all over the world by good developers and potentially by bad developers, even nation-state actors who could and are causing great harm -- but it can get much worse.  But, if software vendors had to develop the functionality below the water line because of fear about these developers all over the world -- innovation would grind to a halt.  That would be like Tesla not trusting  the screws it buys and needing to start manufacturing screws themselves.  </a:t>
            </a:r>
            <a:r>
              <a:rPr lang="en-US">
                <a:latin typeface="Helvetica"/>
                <a:ea typeface="Helvetica"/>
                <a:cs typeface="Helvetica"/>
                <a:sym typeface="Helvetica"/>
              </a:rPr>
              <a:t>Plummeting trust in the software supply chain may decelerate digital innovation if the software industry feels the need to divert resources to reduce risks</a:t>
            </a:r>
            <a:endParaRPr>
              <a:latin typeface="Helvetica"/>
              <a:ea typeface="Helvetica"/>
              <a:cs typeface="Helvetica"/>
              <a:sym typeface="Helvetica"/>
            </a:endParaRPr>
          </a:p>
          <a:p>
            <a:pPr marL="0" lvl="0" indent="0" algn="l" rtl="0">
              <a:lnSpc>
                <a:spcPct val="100000"/>
              </a:lnSpc>
              <a:spcBef>
                <a:spcPts val="0"/>
              </a:spcBef>
              <a:spcAft>
                <a:spcPts val="0"/>
              </a:spcAft>
              <a:buSzPts val="1400"/>
              <a:buNone/>
            </a:pPr>
            <a:endParaRPr/>
          </a:p>
        </p:txBody>
      </p:sp>
      <p:sp>
        <p:nvSpPr>
          <p:cNvPr id="100" name="Google Shape;1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1890a66c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21890a66ca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Font typeface="Noto Sans Symbols"/>
              <a:buNone/>
            </a:pPr>
            <a:r>
              <a:rPr lang="en-US">
                <a:latin typeface="Arial"/>
                <a:ea typeface="Arial"/>
                <a:cs typeface="Arial"/>
                <a:sym typeface="Arial"/>
              </a:rPr>
              <a:t>On this slide are headlines that appear to the general public - in places like CBS News and Fortune that are actually supply chain attacks.  Both the log4j and the Russian protestware headlines are instances of vulnerabilities in the code dependencies of the software supply chain - the log4j vulnerability accidentally injected by a well-meaning developer and this vulnerability was exploited by attackers once discovered.  The protestware is an instance of a vulnerability maliciously and intentionally injected to cause harm. </a:t>
            </a:r>
            <a:endParaRPr/>
          </a:p>
        </p:txBody>
      </p:sp>
      <p:sp>
        <p:nvSpPr>
          <p:cNvPr id="148" name="Google Shape;148;g121890a66ca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extLst>
      <p:ext uri="{BB962C8B-B14F-4D97-AF65-F5344CB8AC3E}">
        <p14:creationId xmlns:p14="http://schemas.microsoft.com/office/powerpoint/2010/main" val="3544113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1890a66c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21890a66ca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Font typeface="Noto Sans Symbols"/>
              <a:buNone/>
            </a:pPr>
            <a:r>
              <a:rPr lang="en-US" dirty="0">
                <a:latin typeface="Arial"/>
                <a:ea typeface="Arial"/>
                <a:cs typeface="Arial"/>
                <a:sym typeface="Arial"/>
              </a:rPr>
              <a:t>the log4j vulnerability accidentally injected by a well-meaning developer and this vulnerability was exploited by attackers once discovered. Is a </a:t>
            </a:r>
            <a:r>
              <a:rPr lang="en-US" dirty="0"/>
              <a:t>remotely exploitable vulnerability in Log4j, an open-source, Java-based logging framework that is a component of Apache web servers</a:t>
            </a:r>
          </a:p>
          <a:p>
            <a:pPr marL="0" lvl="0" indent="0" algn="l" rtl="0">
              <a:lnSpc>
                <a:spcPct val="90000"/>
              </a:lnSpc>
              <a:spcBef>
                <a:spcPts val="0"/>
              </a:spcBef>
              <a:spcAft>
                <a:spcPts val="0"/>
              </a:spcAft>
              <a:buClr>
                <a:schemeClr val="dk1"/>
              </a:buClr>
              <a:buSzPts val="2000"/>
              <a:buFont typeface="Noto Sans Symbols"/>
              <a:buNone/>
            </a:pPr>
            <a:endParaRPr lang="en-US" dirty="0"/>
          </a:p>
          <a:p>
            <a:pPr marL="0" lvl="0" indent="0" algn="l" rtl="0">
              <a:lnSpc>
                <a:spcPct val="90000"/>
              </a:lnSpc>
              <a:spcBef>
                <a:spcPts val="0"/>
              </a:spcBef>
              <a:spcAft>
                <a:spcPts val="0"/>
              </a:spcAft>
              <a:buClr>
                <a:schemeClr val="dk1"/>
              </a:buClr>
              <a:buSzPts val="2000"/>
              <a:buFont typeface="Noto Sans Symbols"/>
              <a:buNone/>
            </a:pPr>
            <a:endParaRPr lang="en-US" dirty="0"/>
          </a:p>
          <a:p>
            <a:pPr marL="0" lvl="0" indent="0" algn="l" rtl="0">
              <a:lnSpc>
                <a:spcPct val="90000"/>
              </a:lnSpc>
              <a:spcBef>
                <a:spcPts val="0"/>
              </a:spcBef>
              <a:spcAft>
                <a:spcPts val="0"/>
              </a:spcAft>
              <a:buClr>
                <a:schemeClr val="dk1"/>
              </a:buClr>
              <a:buSzPts val="2000"/>
              <a:buFont typeface="Noto Sans Symbols"/>
              <a:buNone/>
            </a:pPr>
            <a:r>
              <a:rPr lang="en-US" dirty="0"/>
              <a:t>log4j-core, the vulnerable version of the module, was the 252nd most popular component by download volume in </a:t>
            </a:r>
            <a:r>
              <a:rPr lang="en-US" dirty="0" err="1"/>
              <a:t>Sonatype’s</a:t>
            </a:r>
            <a:r>
              <a:rPr lang="en-US" dirty="0"/>
              <a:t> Maven Central code repository out of a total population of 7.1 million artifacts - that’s the top 0.003% percentile </a:t>
            </a:r>
            <a:endParaRPr dirty="0"/>
          </a:p>
        </p:txBody>
      </p:sp>
      <p:sp>
        <p:nvSpPr>
          <p:cNvPr id="148" name="Google Shape;148;g121890a66ca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21890a66ca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21890a66ca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000"/>
              <a:buFont typeface="Noto Sans Symbols"/>
              <a:buNone/>
            </a:pPr>
            <a:r>
              <a:rPr lang="en-US">
                <a:latin typeface="Arial"/>
                <a:ea typeface="Arial"/>
                <a:cs typeface="Arial"/>
                <a:sym typeface="Arial"/>
              </a:rPr>
              <a:t>On this slide are headlines that appear to the general public - in places like CBS News and Fortune that are actually supply chain attacks.  Both the log4j and the Russian protestware headlines are instances of vulnerabilities in the code dependencies of the software supply chain - the log4j vulnerability accidentally injected by a well-meaning developer and this vulnerability was exploited by attackers once discovered.  The protestware is an instance of a vulnerability maliciously and intentionally injected to cause harm. </a:t>
            </a:r>
            <a:endParaRPr/>
          </a:p>
        </p:txBody>
      </p:sp>
      <p:sp>
        <p:nvSpPr>
          <p:cNvPr id="148" name="Google Shape;148;g121890a66ca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47688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1fa5d0aa21_13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11fa5d0aa21_13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101600" algn="l" rtl="0">
              <a:lnSpc>
                <a:spcPct val="90000"/>
              </a:lnSpc>
              <a:spcBef>
                <a:spcPts val="0"/>
              </a:spcBef>
              <a:spcAft>
                <a:spcPts val="0"/>
              </a:spcAft>
              <a:buSzPts val="2000"/>
              <a:buNone/>
            </a:pPr>
            <a:r>
              <a:rPr lang="en-US">
                <a:latin typeface="Arial"/>
                <a:ea typeface="Arial"/>
                <a:cs typeface="Arial"/>
                <a:sym typeface="Arial"/>
              </a:rPr>
              <a:t>Other high profile attacks that hit the popular press were Solarwinds and Codecov.  These are both examples of attackers using the build infrastructure in the software supply chain to launch attacks.  </a:t>
            </a:r>
            <a:endParaRPr>
              <a:latin typeface="Arial"/>
              <a:ea typeface="Arial"/>
              <a:cs typeface="Arial"/>
              <a:sym typeface="Arial"/>
            </a:endParaRPr>
          </a:p>
        </p:txBody>
      </p:sp>
      <p:sp>
        <p:nvSpPr>
          <p:cNvPr id="169" name="Google Shape;169;g11fa5d0aa21_13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1fa5d0aa21_13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11fa5d0aa21_13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101600" algn="l" rtl="0">
              <a:lnSpc>
                <a:spcPct val="90000"/>
              </a:lnSpc>
              <a:spcBef>
                <a:spcPts val="0"/>
              </a:spcBef>
              <a:spcAft>
                <a:spcPts val="0"/>
              </a:spcAft>
              <a:buSzPts val="2000"/>
              <a:buNone/>
            </a:pPr>
            <a:r>
              <a:rPr lang="en-US">
                <a:latin typeface="Arial"/>
                <a:ea typeface="Arial"/>
                <a:cs typeface="Arial"/>
                <a:sym typeface="Arial"/>
              </a:rPr>
              <a:t>Other high profile attacks that hit the popular press were Solarwinds and Codecov.  These are both examples of attackers using the build infrastructure in the software supply chain to launch attacks.  </a:t>
            </a:r>
            <a:endParaRPr>
              <a:latin typeface="Arial"/>
              <a:ea typeface="Arial"/>
              <a:cs typeface="Arial"/>
              <a:sym typeface="Arial"/>
            </a:endParaRPr>
          </a:p>
        </p:txBody>
      </p:sp>
      <p:sp>
        <p:nvSpPr>
          <p:cNvPr id="169" name="Google Shape;169;g11fa5d0aa21_13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2689587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21303b01d1_1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g121303b01d1_1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28600" lvl="0" indent="-101600" algn="l" rtl="0">
              <a:lnSpc>
                <a:spcPct val="90000"/>
              </a:lnSpc>
              <a:spcBef>
                <a:spcPts val="0"/>
              </a:spcBef>
              <a:spcAft>
                <a:spcPts val="0"/>
              </a:spcAft>
              <a:buSzPts val="2000"/>
              <a:buNone/>
            </a:pPr>
            <a:r>
              <a:rPr lang="en-US">
                <a:latin typeface="Arial"/>
                <a:ea typeface="Arial"/>
                <a:cs typeface="Arial"/>
                <a:sym typeface="Arial"/>
              </a:rPr>
              <a:t>Several industry studies have substantiated the growth of the use of the software supply chain as an popular attack vector.  In its 7th annual State of the Software Supply Chain report, Sonatype reported a 650% increase in supply chain attacks in 2021 on top of a 430% increase in 2020.  Argon reports that software supply chain attack more than tripled in 2021.</a:t>
            </a:r>
            <a:endParaRPr>
              <a:latin typeface="Arial"/>
              <a:ea typeface="Arial"/>
              <a:cs typeface="Arial"/>
              <a:sym typeface="Arial"/>
            </a:endParaRPr>
          </a:p>
          <a:p>
            <a:pPr marL="127000" lvl="0" indent="0" algn="l" rtl="0">
              <a:lnSpc>
                <a:spcPct val="90000"/>
              </a:lnSpc>
              <a:spcBef>
                <a:spcPts val="0"/>
              </a:spcBef>
              <a:spcAft>
                <a:spcPts val="0"/>
              </a:spcAft>
              <a:buSzPts val="2000"/>
              <a:buNone/>
            </a:pPr>
            <a:r>
              <a:rPr lang="en-US">
                <a:latin typeface="Arial"/>
                <a:ea typeface="Arial"/>
                <a:cs typeface="Arial"/>
                <a:sym typeface="Arial"/>
              </a:rPr>
              <a:t>A result of this growth and other security breaches resulted in the White House issuing an Executive Order on Improving the Nation’s Cybersecurity -- with one whole section dedicated to software supply chain security.   Software supply chain security is a national priority.    </a:t>
            </a:r>
            <a:endParaRPr/>
          </a:p>
        </p:txBody>
      </p:sp>
      <p:sp>
        <p:nvSpPr>
          <p:cNvPr id="190" name="Google Shape;190;g121303b01d1_10_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49914fcd26_0_16:notes"/>
          <p:cNvSpPr>
            <a:spLocks noGrp="1" noRot="1" noChangeAspect="1"/>
          </p:cNvSpPr>
          <p:nvPr>
            <p:ph type="sldImg" idx="2"/>
          </p:nvPr>
        </p:nvSpPr>
        <p:spPr>
          <a:xfrm>
            <a:off x="217488" y="812800"/>
            <a:ext cx="7124700" cy="40084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49914fcd26_0_16:notes"/>
          <p:cNvSpPr txBox="1">
            <a:spLocks noGrp="1"/>
          </p:cNvSpPr>
          <p:nvPr>
            <p:ph type="body" idx="1"/>
          </p:nvPr>
        </p:nvSpPr>
        <p:spPr>
          <a:xfrm>
            <a:off x="756000" y="5078520"/>
            <a:ext cx="6047700" cy="481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105" name="Google Shape;105;g249914fcd26_0_16:notes"/>
          <p:cNvSpPr txBox="1">
            <a:spLocks noGrp="1"/>
          </p:cNvSpPr>
          <p:nvPr>
            <p:ph type="sldNum" idx="12"/>
          </p:nvPr>
        </p:nvSpPr>
        <p:spPr>
          <a:xfrm>
            <a:off x="4278960" y="10157400"/>
            <a:ext cx="3280800" cy="534300"/>
          </a:xfrm>
          <a:prstGeom prst="rect">
            <a:avLst/>
          </a:prstGeom>
        </p:spPr>
        <p:txBody>
          <a:bodyPr spcFirstLastPara="1" wrap="square" lIns="0" tIns="0" rIns="0" bIns="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1563440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are free to use the information received, but neither the identity not the affiliation of the speaker(s) n or those of any other participants may be revealed to encourage honest, intimate sharing in a trusted environment.  </a:t>
            </a:r>
          </a:p>
          <a:p>
            <a:endParaRPr lang="en-US" dirty="0"/>
          </a:p>
          <a:p>
            <a:r>
              <a:rPr lang="en-US" dirty="0"/>
              <a:t>Diverse domains, company sized, geographies, company maturity – though all from the US. </a:t>
            </a:r>
          </a:p>
        </p:txBody>
      </p:sp>
      <p:sp>
        <p:nvSpPr>
          <p:cNvPr id="4" name="Slide Number Placeholder 3"/>
          <p:cNvSpPr>
            <a:spLocks noGrp="1"/>
          </p:cNvSpPr>
          <p:nvPr>
            <p:ph type="sldNum" sz="quarter" idx="5"/>
          </p:nvPr>
        </p:nvSpPr>
        <p:spPr/>
        <p:txBody>
          <a:bodyPr/>
          <a:lstStyle/>
          <a:p>
            <a:fld id="{20D6ACAA-CE76-B245-BAFA-E85BD21601A1}" type="slidenum">
              <a:rPr lang="en-US" smtClean="0"/>
              <a:t>11</a:t>
            </a:fld>
            <a:endParaRPr lang="en-US"/>
          </a:p>
        </p:txBody>
      </p:sp>
    </p:spTree>
    <p:extLst>
      <p:ext uri="{BB962C8B-B14F-4D97-AF65-F5344CB8AC3E}">
        <p14:creationId xmlns:p14="http://schemas.microsoft.com/office/powerpoint/2010/main" val="2234658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17844-727C-3E4E-93FF-8493026A8B49}" type="datetime1">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
        <p:nvSpPr>
          <p:cNvPr id="7" name="hcSlideMaster.Title SlideHeader">
            <a:extLst>
              <a:ext uri="{FF2B5EF4-FFF2-40B4-BE49-F238E27FC236}">
                <a16:creationId xmlns:a16="http://schemas.microsoft.com/office/drawing/2014/main" id="{5989B383-8B91-71A3-60EB-D6906D8320FE}"/>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D1DC3E95-FE48-4250-752E-F6F8DB798B4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74472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19A3E-0F9B-3F43-BBAD-9E56F4CBA833}" type="datetime1">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89F9E-9962-4B7B-BA18-A15907CCC6BF}" type="slidenum">
              <a:rPr lang="en-US" smtClean="0"/>
              <a:pPr/>
              <a:t>‹#›</a:t>
            </a:fld>
            <a:endParaRPr lang="en-US" dirty="0"/>
          </a:p>
        </p:txBody>
      </p:sp>
      <p:sp>
        <p:nvSpPr>
          <p:cNvPr id="8" name="hcSlideMaster.Picture with CaptionHeader">
            <a:extLst>
              <a:ext uri="{FF2B5EF4-FFF2-40B4-BE49-F238E27FC236}">
                <a16:creationId xmlns:a16="http://schemas.microsoft.com/office/drawing/2014/main" id="{896F2D3F-6775-3F7B-29BC-AB89E6EC2E93}"/>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99941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0CD1D-9243-0C41-9D09-6A5C4F431D52}"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dirty="0"/>
          </a:p>
        </p:txBody>
      </p:sp>
      <p:sp>
        <p:nvSpPr>
          <p:cNvPr id="7" name="hcSlideMaster.Title and CaptionHeader">
            <a:extLst>
              <a:ext uri="{FF2B5EF4-FFF2-40B4-BE49-F238E27FC236}">
                <a16:creationId xmlns:a16="http://schemas.microsoft.com/office/drawing/2014/main" id="{D7FDDFDB-BE6A-2532-34EF-45B96FD7C4C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725197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10B643-0D4E-C743-B1F5-A1A9436D3BD5}"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7" name="hcSlideMaster.Quote with CaptionHeader">
            <a:extLst>
              <a:ext uri="{FF2B5EF4-FFF2-40B4-BE49-F238E27FC236}">
                <a16:creationId xmlns:a16="http://schemas.microsoft.com/office/drawing/2014/main" id="{64314BE9-8AD9-99AB-DEFB-012D7ED4108E}"/>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92055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4B804C5-F57B-8C44-8A12-F8DDFE6ABAC5}"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dirty="0"/>
          </a:p>
        </p:txBody>
      </p:sp>
      <p:sp>
        <p:nvSpPr>
          <p:cNvPr id="7" name="hcSlideMaster.Name CardHeader">
            <a:extLst>
              <a:ext uri="{FF2B5EF4-FFF2-40B4-BE49-F238E27FC236}">
                <a16:creationId xmlns:a16="http://schemas.microsoft.com/office/drawing/2014/main" id="{710F44F3-ABE7-8128-894B-425E864E358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2472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0E4011-0960-8A4D-A47C-A5E2162BD377}"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7" name="hcSlideMaster.Quote Name CardHeader">
            <a:extLst>
              <a:ext uri="{FF2B5EF4-FFF2-40B4-BE49-F238E27FC236}">
                <a16:creationId xmlns:a16="http://schemas.microsoft.com/office/drawing/2014/main" id="{F1C90C1A-BDE9-8098-CE79-B5B6288FFC2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87876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8B5599-5A6B-A443-8CD7-B2EC4A15EC89}"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dirty="0"/>
          </a:p>
        </p:txBody>
      </p:sp>
      <p:sp>
        <p:nvSpPr>
          <p:cNvPr id="7" name="hcSlideMaster.True or FalseHeader">
            <a:extLst>
              <a:ext uri="{FF2B5EF4-FFF2-40B4-BE49-F238E27FC236}">
                <a16:creationId xmlns:a16="http://schemas.microsoft.com/office/drawing/2014/main" id="{69F6F8E1-71BB-B421-D193-9F2355E8623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166721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87DFB-786D-DA4C-A9B8-72AAF9246C2D}"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dirty="0"/>
          </a:p>
        </p:txBody>
      </p:sp>
      <p:sp>
        <p:nvSpPr>
          <p:cNvPr id="7" name="hcSlideMaster.Title and Vertical TextHeader">
            <a:extLst>
              <a:ext uri="{FF2B5EF4-FFF2-40B4-BE49-F238E27FC236}">
                <a16:creationId xmlns:a16="http://schemas.microsoft.com/office/drawing/2014/main" id="{5F4164D8-603F-5588-5639-07F67728860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83529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883C27-4E17-4B4B-9E1D-51C2B5A4161B}"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dirty="0"/>
          </a:p>
        </p:txBody>
      </p:sp>
      <p:sp>
        <p:nvSpPr>
          <p:cNvPr id="7" name="hcSlideMaster.Vertical Title and TextHeader">
            <a:extLst>
              <a:ext uri="{FF2B5EF4-FFF2-40B4-BE49-F238E27FC236}">
                <a16:creationId xmlns:a16="http://schemas.microsoft.com/office/drawing/2014/main" id="{A4EC174D-7E82-31DF-4D8D-52303A10E9B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094794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 name="Google Shape;29;p4"/>
          <p:cNvGrpSpPr/>
          <p:nvPr/>
        </p:nvGrpSpPr>
        <p:grpSpPr>
          <a:xfrm>
            <a:off x="1107190" y="1588342"/>
            <a:ext cx="994351" cy="61101"/>
            <a:chOff x="4580561" y="2589004"/>
            <a:chExt cx="1064464" cy="25200"/>
          </a:xfrm>
        </p:grpSpPr>
        <p:sp>
          <p:nvSpPr>
            <p:cNvPr id="30" name="Google Shape;30;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32;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33" name="Google Shape;33;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4" name="Google Shape;34;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
        <p:nvSpPr>
          <p:cNvPr id="2" name="hcSlideMaster.Title and bodyHeader">
            <a:extLst>
              <a:ext uri="{FF2B5EF4-FFF2-40B4-BE49-F238E27FC236}">
                <a16:creationId xmlns:a16="http://schemas.microsoft.com/office/drawing/2014/main" id="{E31C9BB7-6B64-551E-CA9A-91DB849280A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56939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415680" y="992640"/>
            <a:ext cx="11360000" cy="27364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88" name="Google Shape;88;p13"/>
          <p:cNvSpPr txBox="1">
            <a:spLocks noGrp="1"/>
          </p:cNvSpPr>
          <p:nvPr>
            <p:ph type="subTitle" idx="1"/>
          </p:nvPr>
        </p:nvSpPr>
        <p:spPr>
          <a:xfrm>
            <a:off x="609600" y="1604640"/>
            <a:ext cx="10972400" cy="3977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1300"/>
              <a:buNone/>
              <a:defRPr/>
            </a:lvl1pPr>
            <a:lvl2pPr lvl="1" algn="l" rtl="0">
              <a:spcBef>
                <a:spcPts val="1600"/>
              </a:spcBef>
              <a:spcAft>
                <a:spcPts val="0"/>
              </a:spcAft>
              <a:buSzPts val="1100"/>
              <a:buNone/>
              <a:defRPr/>
            </a:lvl2pPr>
            <a:lvl3pPr lvl="2" algn="l" rtl="0">
              <a:spcBef>
                <a:spcPts val="1600"/>
              </a:spcBef>
              <a:spcAft>
                <a:spcPts val="0"/>
              </a:spcAft>
              <a:buSzPts val="1100"/>
              <a:buNone/>
              <a:defRPr/>
            </a:lvl3pPr>
            <a:lvl4pPr lvl="3" algn="l" rtl="0">
              <a:spcBef>
                <a:spcPts val="1600"/>
              </a:spcBef>
              <a:spcAft>
                <a:spcPts val="0"/>
              </a:spcAft>
              <a:buSzPts val="1100"/>
              <a:buNone/>
              <a:defRPr/>
            </a:lvl4pPr>
            <a:lvl5pPr lvl="4" algn="l" rtl="0">
              <a:spcBef>
                <a:spcPts val="1600"/>
              </a:spcBef>
              <a:spcAft>
                <a:spcPts val="0"/>
              </a:spcAft>
              <a:buSzPts val="1100"/>
              <a:buNone/>
              <a:defRPr/>
            </a:lvl5pPr>
            <a:lvl6pPr lvl="5" algn="l" rtl="0">
              <a:spcBef>
                <a:spcPts val="1600"/>
              </a:spcBef>
              <a:spcAft>
                <a:spcPts val="0"/>
              </a:spcAft>
              <a:buSzPts val="1100"/>
              <a:buNone/>
              <a:defRPr/>
            </a:lvl6pPr>
            <a:lvl7pPr lvl="6" algn="l" rtl="0">
              <a:spcBef>
                <a:spcPts val="1600"/>
              </a:spcBef>
              <a:spcAft>
                <a:spcPts val="0"/>
              </a:spcAft>
              <a:buSzPts val="1100"/>
              <a:buNone/>
              <a:defRPr/>
            </a:lvl7pPr>
            <a:lvl8pPr lvl="7" algn="l" rtl="0">
              <a:spcBef>
                <a:spcPts val="1600"/>
              </a:spcBef>
              <a:spcAft>
                <a:spcPts val="0"/>
              </a:spcAft>
              <a:buSzPts val="1100"/>
              <a:buNone/>
              <a:defRPr/>
            </a:lvl8pPr>
            <a:lvl9pPr lvl="8" algn="l" rtl="0">
              <a:spcBef>
                <a:spcPts val="1600"/>
              </a:spcBef>
              <a:spcAft>
                <a:spcPts val="1600"/>
              </a:spcAft>
              <a:buSzPts val="1100"/>
              <a:buNone/>
              <a:defRPr/>
            </a:lvl9pPr>
          </a:lstStyle>
          <a:p>
            <a:endParaRPr/>
          </a:p>
        </p:txBody>
      </p:sp>
      <p:sp>
        <p:nvSpPr>
          <p:cNvPr id="2" name="hcSlideMaster.1_Title SlideHeader">
            <a:extLst>
              <a:ext uri="{FF2B5EF4-FFF2-40B4-BE49-F238E27FC236}">
                <a16:creationId xmlns:a16="http://schemas.microsoft.com/office/drawing/2014/main" id="{0EF22845-DE80-D752-37AF-B1DA496355F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77761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17844-727C-3E4E-93FF-8493026A8B49}" type="datetime1">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71168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FF8C03-EB2C-8642-8F09-C8DEA3623212}" type="datetime1">
              <a:rPr lang="en-US" smtClean="0"/>
              <a:t>6/29/2023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289F9E-9962-4B7B-BA18-A15907CCC6BF}" type="slidenum">
              <a:rPr lang="en-US" smtClean="0"/>
              <a:pPr/>
              <a:t>‹#›</a:t>
            </a:fld>
            <a:endParaRPr lang="en-US" dirty="0"/>
          </a:p>
        </p:txBody>
      </p:sp>
      <p:sp>
        <p:nvSpPr>
          <p:cNvPr id="7" name="hcSlideMaster.Title and ContentHeader">
            <a:extLst>
              <a:ext uri="{FF2B5EF4-FFF2-40B4-BE49-F238E27FC236}">
                <a16:creationId xmlns:a16="http://schemas.microsoft.com/office/drawing/2014/main" id="{685AAABD-D42A-AA5F-11C2-DF06E07420D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3778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F7048D-B41A-1145-887A-DB8CD2EBAF46}" type="datetime1">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289F9E-9962-4B7B-BA18-A15907CCC6BF}" type="slidenum">
              <a:rPr lang="en-US" smtClean="0"/>
              <a:t>‹#›</a:t>
            </a:fld>
            <a:endParaRPr lang="en-US"/>
          </a:p>
        </p:txBody>
      </p:sp>
      <p:sp>
        <p:nvSpPr>
          <p:cNvPr id="7" name="hcSlideMaster.Section HeaderHeader">
            <a:extLst>
              <a:ext uri="{FF2B5EF4-FFF2-40B4-BE49-F238E27FC236}">
                <a16:creationId xmlns:a16="http://schemas.microsoft.com/office/drawing/2014/main" id="{2CCC592F-CC87-0996-C51F-FF4716C3A97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95431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8174F7-34A8-C746-A656-B73EBFDEDF04}" type="datetime1">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89F9E-9962-4B7B-BA18-A15907CCC6BF}" type="slidenum">
              <a:rPr lang="en-US" smtClean="0"/>
              <a:pPr/>
              <a:t>‹#›</a:t>
            </a:fld>
            <a:endParaRPr lang="en-US" dirty="0"/>
          </a:p>
        </p:txBody>
      </p:sp>
      <p:sp>
        <p:nvSpPr>
          <p:cNvPr id="8" name="hcSlideMaster.Two ContentHeader">
            <a:extLst>
              <a:ext uri="{FF2B5EF4-FFF2-40B4-BE49-F238E27FC236}">
                <a16:creationId xmlns:a16="http://schemas.microsoft.com/office/drawing/2014/main" id="{426083B8-E837-4C72-2E19-7A8A505CF8A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89903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7DFAEB-41BE-C845-A147-466A3AC1F7D7}" type="datetime1">
              <a:rPr lang="en-US" smtClean="0"/>
              <a:t>6/29/2023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289F9E-9962-4B7B-BA18-A15907CCC6BF}" type="slidenum">
              <a:rPr lang="en-US" smtClean="0"/>
              <a:pPr/>
              <a:t>‹#›</a:t>
            </a:fld>
            <a:endParaRPr lang="en-US" dirty="0"/>
          </a:p>
        </p:txBody>
      </p:sp>
      <p:sp>
        <p:nvSpPr>
          <p:cNvPr id="10" name="hcSlideMaster.ComparisonHeader">
            <a:extLst>
              <a:ext uri="{FF2B5EF4-FFF2-40B4-BE49-F238E27FC236}">
                <a16:creationId xmlns:a16="http://schemas.microsoft.com/office/drawing/2014/main" id="{81A64618-7280-287A-0801-820F58A69B8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092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AC647DA-D11A-8445-9340-9690FC14F47B}" type="datetime1">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289F9E-9962-4B7B-BA18-A15907CCC6BF}" type="slidenum">
              <a:rPr lang="en-US" smtClean="0"/>
              <a:t>‹#›</a:t>
            </a:fld>
            <a:endParaRPr lang="en-US"/>
          </a:p>
        </p:txBody>
      </p:sp>
      <p:sp>
        <p:nvSpPr>
          <p:cNvPr id="6" name="hcSlideMaster.Title OnlyHeader">
            <a:extLst>
              <a:ext uri="{FF2B5EF4-FFF2-40B4-BE49-F238E27FC236}">
                <a16:creationId xmlns:a16="http://schemas.microsoft.com/office/drawing/2014/main" id="{397C14CE-7D89-AA59-26C2-7538CD123E4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224285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72645-EFF3-E84A-AC1F-BD6C7F2A1BE4}" type="datetime1">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289F9E-9962-4B7B-BA18-A15907CCC6BF}" type="slidenum">
              <a:rPr lang="en-US" smtClean="0"/>
              <a:t>‹#›</a:t>
            </a:fld>
            <a:endParaRPr lang="en-US"/>
          </a:p>
        </p:txBody>
      </p:sp>
      <p:sp>
        <p:nvSpPr>
          <p:cNvPr id="5" name="hcSlideMaster.BlankHeader">
            <a:extLst>
              <a:ext uri="{FF2B5EF4-FFF2-40B4-BE49-F238E27FC236}">
                <a16:creationId xmlns:a16="http://schemas.microsoft.com/office/drawing/2014/main" id="{4717E9C5-ACC1-1159-5E15-B8E525757B0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20720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D428505-9D1F-E641-A382-052A585202C4}" type="datetime1">
              <a:rPr lang="en-US" smtClean="0"/>
              <a:t>6/29/2023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289F9E-9962-4B7B-BA18-A15907CCC6BF}" type="slidenum">
              <a:rPr lang="en-US" smtClean="0"/>
              <a:pPr/>
              <a:t>‹#›</a:t>
            </a:fld>
            <a:endParaRPr lang="en-US" dirty="0"/>
          </a:p>
        </p:txBody>
      </p:sp>
      <p:sp>
        <p:nvSpPr>
          <p:cNvPr id="8" name="hcSlideMaster.Content with CaptionHeader">
            <a:extLst>
              <a:ext uri="{FF2B5EF4-FFF2-40B4-BE49-F238E27FC236}">
                <a16:creationId xmlns:a16="http://schemas.microsoft.com/office/drawing/2014/main" id="{468553B4-467A-1AFB-E0A1-733FC37F6DEA}"/>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499372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D64C68-69A6-4C47-8276-E7B1F1B7D5A2}" type="datetime1">
              <a:rPr lang="en-US" smtClean="0"/>
              <a:t>6/29/2023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A0289F9E-9962-4B7B-BA18-A15907CCC6BF}" type="slidenum">
              <a:rPr lang="en-US" smtClean="0"/>
              <a:pPr/>
              <a:t>‹#›</a:t>
            </a:fld>
            <a:endParaRPr lang="en-US" dirty="0"/>
          </a:p>
        </p:txBody>
      </p:sp>
    </p:spTree>
    <p:extLst>
      <p:ext uri="{BB962C8B-B14F-4D97-AF65-F5344CB8AC3E}">
        <p14:creationId xmlns:p14="http://schemas.microsoft.com/office/powerpoint/2010/main" val="2033877489"/>
      </p:ext>
    </p:extLst>
  </p:cSld>
  <p:clrMap bg1="lt1" tx1="dk1" bg2="lt2" tx2="dk2" accent1="accent1" accent2="accent2" accent3="accent3" accent4="accent4" accent5="accent5" accent6="accent6" hlink="hlink" folHlink="folHlink"/>
  <p:sldLayoutIdLst>
    <p:sldLayoutId id="2147483851" r:id="rId1"/>
    <p:sldLayoutId id="2147483869"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Lst>
  <p:hf hdr="0" ftr="0" dt="0"/>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8.jpeg"/><Relationship Id="rId7" Type="http://schemas.openxmlformats.org/officeDocument/2006/relationships/diagramLayout" Target="../diagrams/layout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Data" Target="../diagrams/data1.xml"/><Relationship Id="rId5" Type="http://schemas.openxmlformats.org/officeDocument/2006/relationships/image" Target="../media/image40.jpeg"/><Relationship Id="rId10" Type="http://schemas.microsoft.com/office/2007/relationships/diagramDrawing" Target="../diagrams/drawing1.xml"/><Relationship Id="rId4" Type="http://schemas.openxmlformats.org/officeDocument/2006/relationships/image" Target="../media/image39.jpe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9.jpeg"/><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stock.adobe.com/contributor/201376482/sergey-nivens?load_type=author&amp;prev_url=detail"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stock.adobe.com/contributor/201376482/sergey-nivens?load_type=author&amp;prev_url=detail"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unsplash.com/s/photos/white-house?utm_source=unsplash&amp;utm_medium=referral&amp;utm_content=creditCopyText"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unsplash.com/@tabrez_syed?utm_source=unsplash&amp;utm_medium=referral&amp;utm_content=creditCopyText" TargetMode="External"/><Relationship Id="rId5" Type="http://schemas.openxmlformats.org/officeDocument/2006/relationships/image" Target="../media/image30.jp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5BAF19-CB4F-EDB6-5C6B-CA11E2A4358C}"/>
              </a:ext>
              <a:ext uri="{C183D7F6-B498-43B3-948B-1728B52AA6E4}">
                <adec:decorative xmlns:adec="http://schemas.microsoft.com/office/drawing/2017/decorative" val="1"/>
              </a:ext>
            </a:extLst>
          </p:cNvPr>
          <p:cNvPicPr>
            <a:picLocks noChangeAspect="1"/>
          </p:cNvPicPr>
          <p:nvPr/>
        </p:nvPicPr>
        <p:blipFill rotWithShape="1">
          <a:blip r:embed="rId2"/>
          <a:srcRect l="26351" r="23471" b="7890"/>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2" name="Title 1">
            <a:extLst>
              <a:ext uri="{FF2B5EF4-FFF2-40B4-BE49-F238E27FC236}">
                <a16:creationId xmlns:a16="http://schemas.microsoft.com/office/drawing/2014/main" id="{D16976D0-0780-770E-E24A-B08A98EA8F06}"/>
              </a:ext>
            </a:extLst>
          </p:cNvPr>
          <p:cNvSpPr>
            <a:spLocks noGrp="1"/>
          </p:cNvSpPr>
          <p:nvPr>
            <p:ph type="ctrTitle"/>
          </p:nvPr>
        </p:nvSpPr>
        <p:spPr/>
        <p:txBody>
          <a:bodyPr>
            <a:noAutofit/>
          </a:bodyPr>
          <a:lstStyle/>
          <a:p>
            <a:pPr marL="0" marR="0" algn="ctr">
              <a:spcBef>
                <a:spcPts val="0"/>
              </a:spcBef>
              <a:spcAft>
                <a:spcPts val="0"/>
              </a:spcAft>
            </a:pPr>
            <a:r>
              <a:rPr lang="en-US" sz="4400" kern="100" dirty="0">
                <a:effectLst/>
                <a:latin typeface="Arial" panose="020B0604020202020204" pitchFamily="34" charset="0"/>
                <a:ea typeface="Calibri" panose="020F0502020204030204" pitchFamily="34" charset="0"/>
                <a:cs typeface="Times New Roman" panose="02020603050405020304" pitchFamily="18" charset="0"/>
              </a:rPr>
              <a:t>How are We Doing with Adopting Tasks to Reduce Software Supply Chain Security Risk? </a:t>
            </a:r>
            <a:endParaRPr lang="en-US"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E012EDE3-8E8A-FDD7-F7AE-9BE60A061649}"/>
              </a:ext>
            </a:extLst>
          </p:cNvPr>
          <p:cNvSpPr>
            <a:spLocks noGrp="1"/>
          </p:cNvSpPr>
          <p:nvPr>
            <p:ph type="subTitle" idx="1"/>
          </p:nvPr>
        </p:nvSpPr>
        <p:spPr/>
        <p:txBody>
          <a:bodyPr>
            <a:normAutofit/>
          </a:bodyPr>
          <a:lstStyle/>
          <a:p>
            <a:r>
              <a:rPr lang="en-US" sz="2800" dirty="0"/>
              <a:t>Laurie Williams</a:t>
            </a:r>
          </a:p>
          <a:p>
            <a:endParaRPr lang="en-US" dirty="0"/>
          </a:p>
        </p:txBody>
      </p:sp>
      <p:pic>
        <p:nvPicPr>
          <p:cNvPr id="5" name="Picture 2" descr="Logo :: NC State Brand">
            <a:extLst>
              <a:ext uri="{FF2B5EF4-FFF2-40B4-BE49-F238E27FC236}">
                <a16:creationId xmlns:a16="http://schemas.microsoft.com/office/drawing/2014/main" id="{59738B38-8F5F-0DE8-525B-5C99CA64F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928" y="5629102"/>
            <a:ext cx="2209114" cy="10907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3C2 logo">
            <a:extLst>
              <a:ext uri="{FF2B5EF4-FFF2-40B4-BE49-F238E27FC236}">
                <a16:creationId xmlns:a16="http://schemas.microsoft.com/office/drawing/2014/main" id="{63D86FAC-D2DA-D2E9-9999-5CA7E8B0FC7D}"/>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4655" y="5246541"/>
            <a:ext cx="1580172" cy="15794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ynopsys Software Integrity (@SW_Integrity) / Twitter">
            <a:extLst>
              <a:ext uri="{FF2B5EF4-FFF2-40B4-BE49-F238E27FC236}">
                <a16:creationId xmlns:a16="http://schemas.microsoft.com/office/drawing/2014/main" id="{55B6D5B1-6C67-CD52-6440-D162F7C94B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8017" y="5818907"/>
            <a:ext cx="711139" cy="711139"/>
          </a:xfrm>
          <a:prstGeom prst="rect">
            <a:avLst/>
          </a:prstGeom>
          <a:noFill/>
          <a:extLst>
            <a:ext uri="{909E8E84-426E-40DD-AFC4-6F175D3DCCD1}">
              <a14:hiddenFill xmlns:a14="http://schemas.microsoft.com/office/drawing/2010/main">
                <a:solidFill>
                  <a:srgbClr val="FFFFFF"/>
                </a:solidFill>
              </a14:hiddenFill>
            </a:ext>
          </a:extLst>
        </p:spPr>
      </p:pic>
      <p:sp>
        <p:nvSpPr>
          <p:cNvPr id="7" name="flSlide1Footer" descr="  ">
            <a:extLst>
              <a:ext uri="{FF2B5EF4-FFF2-40B4-BE49-F238E27FC236}">
                <a16:creationId xmlns:a16="http://schemas.microsoft.com/office/drawing/2014/main" id="{37CBBCBB-8589-B9C4-BDC9-9353B5B3FC8E}"/>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8" name="hcSlide1Header">
            <a:extLst>
              <a:ext uri="{FF2B5EF4-FFF2-40B4-BE49-F238E27FC236}">
                <a16:creationId xmlns:a16="http://schemas.microsoft.com/office/drawing/2014/main" id="{9E52ACD0-8AF8-D88C-AE1F-58CF7B8414C3}"/>
              </a:ext>
            </a:extLst>
          </p:cNvPr>
          <p:cNvSpPr txBox="1"/>
          <p:nvPr/>
        </p:nvSpPr>
        <p:spPr>
          <a:xfrm>
            <a:off x="5994400" y="0"/>
            <a:ext cx="184731" cy="369332"/>
          </a:xfrm>
          <a:prstGeom prst="rect">
            <a:avLst/>
          </a:prstGeom>
          <a:noFill/>
        </p:spPr>
        <p:txBody>
          <a:bodyPr vert="horz" wrap="none" rtlCol="0">
            <a:spAutoFit/>
          </a:bodyPr>
          <a:lstStyle/>
          <a:p>
            <a:endParaRPr lang="en-US"/>
          </a:p>
        </p:txBody>
      </p:sp>
    </p:spTree>
    <p:extLst>
      <p:ext uri="{BB962C8B-B14F-4D97-AF65-F5344CB8AC3E}">
        <p14:creationId xmlns:p14="http://schemas.microsoft.com/office/powerpoint/2010/main" val="82379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5CD3B5-30C8-44C4-8692-B50FF53C0B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05403" y="1403871"/>
            <a:ext cx="8181194" cy="5454129"/>
          </a:xfrm>
          <a:prstGeom prst="rect">
            <a:avLst/>
          </a:prstGeom>
        </p:spPr>
      </p:pic>
      <p:sp>
        <p:nvSpPr>
          <p:cNvPr id="2" name="Title 1">
            <a:extLst>
              <a:ext uri="{FF2B5EF4-FFF2-40B4-BE49-F238E27FC236}">
                <a16:creationId xmlns:a16="http://schemas.microsoft.com/office/drawing/2014/main" id="{5179C3BF-C5B7-81DF-436B-8A03EB7A6002}"/>
              </a:ext>
            </a:extLst>
          </p:cNvPr>
          <p:cNvSpPr>
            <a:spLocks noGrp="1"/>
          </p:cNvSpPr>
          <p:nvPr>
            <p:ph type="title"/>
          </p:nvPr>
        </p:nvSpPr>
        <p:spPr>
          <a:xfrm>
            <a:off x="1348821" y="0"/>
            <a:ext cx="7847878" cy="1320800"/>
          </a:xfrm>
        </p:spPr>
        <p:txBody>
          <a:bodyPr/>
          <a:lstStyle/>
          <a:p>
            <a:r>
              <a:rPr lang="en-US" dirty="0"/>
              <a:t>Doing secure software supply chain science: an empirical study</a:t>
            </a:r>
          </a:p>
        </p:txBody>
      </p:sp>
      <p:sp>
        <p:nvSpPr>
          <p:cNvPr id="4" name="TextBox 3">
            <a:extLst>
              <a:ext uri="{FF2B5EF4-FFF2-40B4-BE49-F238E27FC236}">
                <a16:creationId xmlns:a16="http://schemas.microsoft.com/office/drawing/2014/main" id="{C2A49490-9C1E-E98C-F8BF-5E5D72670B6E}"/>
              </a:ext>
            </a:extLst>
          </p:cNvPr>
          <p:cNvSpPr txBox="1"/>
          <p:nvPr/>
        </p:nvSpPr>
        <p:spPr>
          <a:xfrm>
            <a:off x="-15840" y="2519740"/>
            <a:ext cx="2946640" cy="3046988"/>
          </a:xfrm>
          <a:prstGeom prst="rect">
            <a:avLst/>
          </a:prstGeom>
          <a:solidFill>
            <a:schemeClr val="accent2">
              <a:lumMod val="20000"/>
              <a:lumOff val="80000"/>
            </a:schemeClr>
          </a:solidFill>
        </p:spPr>
        <p:txBody>
          <a:bodyPr wrap="none" rtlCol="0">
            <a:spAutoFit/>
          </a:bodyPr>
          <a:lstStyle/>
          <a:p>
            <a:r>
              <a:rPr lang="en-US" sz="2400" dirty="0">
                <a:solidFill>
                  <a:schemeClr val="accent2"/>
                </a:solidFill>
              </a:rPr>
              <a:t>7 companies</a:t>
            </a:r>
            <a:br>
              <a:rPr lang="en-US" sz="2400" dirty="0">
                <a:solidFill>
                  <a:schemeClr val="accent2"/>
                </a:solidFill>
              </a:rPr>
            </a:br>
            <a:endParaRPr lang="en-US" sz="2400" dirty="0">
              <a:solidFill>
                <a:schemeClr val="accent2"/>
              </a:solidFill>
            </a:endParaRPr>
          </a:p>
          <a:p>
            <a:r>
              <a:rPr lang="en-US" sz="2400" dirty="0">
                <a:solidFill>
                  <a:schemeClr val="accent2"/>
                </a:solidFill>
              </a:rPr>
              <a:t>“early adopter/</a:t>
            </a:r>
            <a:br>
              <a:rPr lang="en-US" sz="2400" dirty="0">
                <a:solidFill>
                  <a:schemeClr val="accent2"/>
                </a:solidFill>
              </a:rPr>
            </a:br>
            <a:r>
              <a:rPr lang="en-US" sz="2400" dirty="0">
                <a:solidFill>
                  <a:schemeClr val="accent2"/>
                </a:solidFill>
              </a:rPr>
              <a:t>progressive/leader”</a:t>
            </a:r>
            <a:br>
              <a:rPr lang="en-US" sz="2400" dirty="0">
                <a:solidFill>
                  <a:schemeClr val="accent2"/>
                </a:solidFill>
              </a:rPr>
            </a:br>
            <a:endParaRPr lang="en-US" sz="2400" dirty="0">
              <a:solidFill>
                <a:schemeClr val="accent2"/>
              </a:solidFill>
            </a:endParaRPr>
          </a:p>
          <a:p>
            <a:r>
              <a:rPr lang="en-US" sz="2400" dirty="0">
                <a:solidFill>
                  <a:schemeClr val="accent2"/>
                </a:solidFill>
              </a:rPr>
              <a:t>43 interviews</a:t>
            </a:r>
          </a:p>
          <a:p>
            <a:r>
              <a:rPr lang="en-US" sz="2400" dirty="0">
                <a:solidFill>
                  <a:schemeClr val="accent2"/>
                </a:solidFill>
              </a:rPr>
              <a:t>[more to come]</a:t>
            </a:r>
          </a:p>
          <a:p>
            <a:r>
              <a:rPr lang="en-US" sz="2400" dirty="0">
                <a:solidFill>
                  <a:schemeClr val="accent2"/>
                </a:solidFill>
              </a:rPr>
              <a:t>~1.5 hours/each</a:t>
            </a:r>
          </a:p>
        </p:txBody>
      </p:sp>
      <p:pic>
        <p:nvPicPr>
          <p:cNvPr id="3" name="Picture 4" descr="Synopsys Software Integrity (@SW_Integrity) / Twitter">
            <a:extLst>
              <a:ext uri="{FF2B5EF4-FFF2-40B4-BE49-F238E27FC236}">
                <a16:creationId xmlns:a16="http://schemas.microsoft.com/office/drawing/2014/main" id="{5BFA4FC0-DF4F-788F-8BEC-28310A083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0855" y="3151352"/>
            <a:ext cx="938048" cy="9380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5AA9808-4106-6F29-11DA-EB644F24BC9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77697" y="4334565"/>
            <a:ext cx="2004365" cy="523683"/>
          </a:xfrm>
          <a:prstGeom prst="rect">
            <a:avLst/>
          </a:prstGeom>
        </p:spPr>
      </p:pic>
      <p:sp>
        <p:nvSpPr>
          <p:cNvPr id="8" name="Slide Number Placeholder 7">
            <a:extLst>
              <a:ext uri="{FF2B5EF4-FFF2-40B4-BE49-F238E27FC236}">
                <a16:creationId xmlns:a16="http://schemas.microsoft.com/office/drawing/2014/main" id="{60DC3E8D-962B-1AD1-8830-6CEDE29538AD}"/>
              </a:ext>
            </a:extLst>
          </p:cNvPr>
          <p:cNvSpPr>
            <a:spLocks noGrp="1"/>
          </p:cNvSpPr>
          <p:nvPr>
            <p:ph type="sldNum" sz="quarter" idx="12"/>
          </p:nvPr>
        </p:nvSpPr>
        <p:spPr/>
        <p:txBody>
          <a:bodyPr/>
          <a:lstStyle/>
          <a:p>
            <a:fld id="{A0289F9E-9962-4B7B-BA18-A15907CCC6BF}" type="slidenum">
              <a:rPr lang="en-US" smtClean="0"/>
              <a:pPr/>
              <a:t>10</a:t>
            </a:fld>
            <a:endParaRPr lang="en-US" dirty="0"/>
          </a:p>
        </p:txBody>
      </p:sp>
      <p:sp>
        <p:nvSpPr>
          <p:cNvPr id="5" name="TextBox 4">
            <a:extLst>
              <a:ext uri="{FF2B5EF4-FFF2-40B4-BE49-F238E27FC236}">
                <a16:creationId xmlns:a16="http://schemas.microsoft.com/office/drawing/2014/main" id="{E163B604-4737-6831-7B12-D774009CFD6F}"/>
              </a:ext>
            </a:extLst>
          </p:cNvPr>
          <p:cNvSpPr txBox="1"/>
          <p:nvPr/>
        </p:nvSpPr>
        <p:spPr>
          <a:xfrm>
            <a:off x="10354408" y="6642556"/>
            <a:ext cx="6101860" cy="215444"/>
          </a:xfrm>
          <a:prstGeom prst="rect">
            <a:avLst/>
          </a:prstGeom>
          <a:noFill/>
        </p:spPr>
        <p:txBody>
          <a:bodyPr wrap="square">
            <a:spAutoFit/>
          </a:bodyPr>
          <a:lstStyle/>
          <a:p>
            <a:r>
              <a:rPr lang="en-US" sz="800" dirty="0">
                <a:solidFill>
                  <a:schemeClr val="bg1">
                    <a:lumMod val="65000"/>
                  </a:schemeClr>
                </a:solidFill>
              </a:rPr>
              <a:t>Andrey Kiselev/stock.adobe.com </a:t>
            </a:r>
          </a:p>
        </p:txBody>
      </p:sp>
    </p:spTree>
    <p:extLst>
      <p:ext uri="{BB962C8B-B14F-4D97-AF65-F5344CB8AC3E}">
        <p14:creationId xmlns:p14="http://schemas.microsoft.com/office/powerpoint/2010/main" val="2214697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61;p21">
            <a:extLst>
              <a:ext uri="{FF2B5EF4-FFF2-40B4-BE49-F238E27FC236}">
                <a16:creationId xmlns:a16="http://schemas.microsoft.com/office/drawing/2014/main" id="{5E9302EF-14FE-ECED-4659-4A0F54493568}"/>
              </a:ext>
              <a:ext uri="{C183D7F6-B498-43B3-948B-1728B52AA6E4}">
                <adec:decorative xmlns:adec="http://schemas.microsoft.com/office/drawing/2017/decorative" val="1"/>
              </a:ext>
            </a:extLst>
          </p:cNvPr>
          <p:cNvPicPr preferRelativeResize="0">
            <a:picLocks/>
          </p:cNvPicPr>
          <p:nvPr/>
        </p:nvPicPr>
        <p:blipFill rotWithShape="1">
          <a:blip r:embed="rId3">
            <a:alphaModFix/>
          </a:blip>
          <a:srcRect l="2786" t="20492" r="-912" b="2090"/>
          <a:stretch/>
        </p:blipFill>
        <p:spPr>
          <a:xfrm>
            <a:off x="171960" y="1077201"/>
            <a:ext cx="8589065" cy="2329780"/>
          </a:xfrm>
          <a:prstGeom prst="rect">
            <a:avLst/>
          </a:prstGeom>
          <a:noFill/>
          <a:ln w="38100" cap="flat" cmpd="sng">
            <a:solidFill>
              <a:srgbClr val="000000"/>
            </a:solidFill>
            <a:prstDash val="solid"/>
            <a:round/>
            <a:headEnd type="none" w="sm" len="sm"/>
            <a:tailEnd type="none" w="sm" len="sm"/>
          </a:ln>
        </p:spPr>
      </p:pic>
      <p:pic>
        <p:nvPicPr>
          <p:cNvPr id="9" name="Picture 8">
            <a:extLst>
              <a:ext uri="{FF2B5EF4-FFF2-40B4-BE49-F238E27FC236}">
                <a16:creationId xmlns:a16="http://schemas.microsoft.com/office/drawing/2014/main" id="{1E8144A3-0A26-3EF9-F6DC-7123463AB70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799096" y="3731210"/>
            <a:ext cx="5334794" cy="1200329"/>
          </a:xfrm>
          <a:prstGeom prst="rect">
            <a:avLst/>
          </a:prstGeom>
          <a:noFill/>
          <a:ln w="38100">
            <a:solidFill>
              <a:schemeClr val="tx1"/>
            </a:solidFill>
          </a:ln>
        </p:spPr>
      </p:pic>
      <p:sp>
        <p:nvSpPr>
          <p:cNvPr id="10" name="TextBox 9">
            <a:extLst>
              <a:ext uri="{FF2B5EF4-FFF2-40B4-BE49-F238E27FC236}">
                <a16:creationId xmlns:a16="http://schemas.microsoft.com/office/drawing/2014/main" id="{AA3FBA1A-9605-F3DB-7E15-B61AC5B9429B}"/>
              </a:ext>
              <a:ext uri="{C183D7F6-B498-43B3-948B-1728B52AA6E4}">
                <adec:decorative xmlns:adec="http://schemas.microsoft.com/office/drawing/2017/decorative" val="1"/>
              </a:ext>
            </a:extLst>
          </p:cNvPr>
          <p:cNvSpPr txBox="1"/>
          <p:nvPr/>
        </p:nvSpPr>
        <p:spPr>
          <a:xfrm>
            <a:off x="10817906" y="6642556"/>
            <a:ext cx="1374094" cy="215444"/>
          </a:xfrm>
          <a:prstGeom prst="rect">
            <a:avLst/>
          </a:prstGeom>
          <a:noFill/>
        </p:spPr>
        <p:txBody>
          <a:bodyPr wrap="none" rtlCol="0">
            <a:spAutoFit/>
          </a:bodyPr>
          <a:lstStyle/>
          <a:p>
            <a:r>
              <a:rPr lang="en-US" sz="800" b="1" dirty="0">
                <a:solidFill>
                  <a:schemeClr val="bg1">
                    <a:lumMod val="50000"/>
                  </a:schemeClr>
                </a:solidFill>
              </a:rPr>
              <a:t>chrt2hrt / </a:t>
            </a:r>
            <a:r>
              <a:rPr lang="en-US" sz="800" b="1" dirty="0" err="1">
                <a:solidFill>
                  <a:schemeClr val="bg1">
                    <a:lumMod val="50000"/>
                  </a:schemeClr>
                </a:solidFill>
              </a:rPr>
              <a:t>stock.adobe.com</a:t>
            </a:r>
            <a:endParaRPr lang="en-US" sz="800" b="1" dirty="0">
              <a:solidFill>
                <a:schemeClr val="bg1">
                  <a:lumMod val="50000"/>
                </a:schemeClr>
              </a:solidFill>
            </a:endParaRPr>
          </a:p>
        </p:txBody>
      </p:sp>
      <p:sp>
        <p:nvSpPr>
          <p:cNvPr id="13" name="Title 12">
            <a:extLst>
              <a:ext uri="{FF2B5EF4-FFF2-40B4-BE49-F238E27FC236}">
                <a16:creationId xmlns:a16="http://schemas.microsoft.com/office/drawing/2014/main" id="{F3B19196-C5F5-DB4C-CF22-59D14307EE7C}"/>
              </a:ext>
            </a:extLst>
          </p:cNvPr>
          <p:cNvSpPr>
            <a:spLocks noGrp="1"/>
          </p:cNvSpPr>
          <p:nvPr>
            <p:ph type="title"/>
          </p:nvPr>
        </p:nvSpPr>
        <p:spPr>
          <a:xfrm>
            <a:off x="196689" y="99991"/>
            <a:ext cx="11702868" cy="1320800"/>
          </a:xfrm>
        </p:spPr>
        <p:txBody>
          <a:bodyPr/>
          <a:lstStyle/>
          <a:p>
            <a:r>
              <a:rPr lang="en-US" dirty="0"/>
              <a:t>Six Secure Software Supply Chain Summits (~60 people)</a:t>
            </a:r>
          </a:p>
        </p:txBody>
      </p:sp>
      <p:pic>
        <p:nvPicPr>
          <p:cNvPr id="6146" name="Picture 2" descr="IEEE Security &amp; Privacy | IEEE Computer Society Digital Library">
            <a:extLst>
              <a:ext uri="{FF2B5EF4-FFF2-40B4-BE49-F238E27FC236}">
                <a16:creationId xmlns:a16="http://schemas.microsoft.com/office/drawing/2014/main" id="{5D90F1BC-4F6A-D07D-8392-D8B01CB66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5028900"/>
            <a:ext cx="4572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2E1B5862-D368-04C6-5E5D-AF86248254EC}"/>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52434" y="1463512"/>
            <a:ext cx="2652557" cy="265133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F138CC0-3DE8-E138-BEB7-9E8370027B0D}"/>
              </a:ext>
            </a:extLst>
          </p:cNvPr>
          <p:cNvSpPr>
            <a:spLocks noGrp="1"/>
          </p:cNvSpPr>
          <p:nvPr>
            <p:ph type="sldNum" sz="quarter" idx="12"/>
          </p:nvPr>
        </p:nvSpPr>
        <p:spPr/>
        <p:txBody>
          <a:bodyPr/>
          <a:lstStyle/>
          <a:p>
            <a:fld id="{A0289F9E-9962-4B7B-BA18-A15907CCC6BF}" type="slidenum">
              <a:rPr lang="en-US" smtClean="0"/>
              <a:pPr/>
              <a:t>11</a:t>
            </a:fld>
            <a:endParaRPr lang="en-US" dirty="0"/>
          </a:p>
        </p:txBody>
      </p:sp>
      <p:sp>
        <p:nvSpPr>
          <p:cNvPr id="11" name="Google Shape;264;p21">
            <a:extLst>
              <a:ext uri="{FF2B5EF4-FFF2-40B4-BE49-F238E27FC236}">
                <a16:creationId xmlns:a16="http://schemas.microsoft.com/office/drawing/2014/main" id="{76DA295A-550A-66AB-510E-C4788745B085}"/>
              </a:ext>
            </a:extLst>
          </p:cNvPr>
          <p:cNvSpPr txBox="1"/>
          <p:nvPr/>
        </p:nvSpPr>
        <p:spPr>
          <a:xfrm>
            <a:off x="0" y="5949475"/>
            <a:ext cx="12267300" cy="914700"/>
          </a:xfrm>
          <a:prstGeom prst="rect">
            <a:avLst/>
          </a:prstGeom>
          <a:solidFill>
            <a:schemeClr val="accent1"/>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700" b="1" dirty="0">
                <a:solidFill>
                  <a:schemeClr val="lt1"/>
                </a:solidFill>
                <a:latin typeface="Calibri"/>
                <a:ea typeface="Calibri"/>
                <a:cs typeface="Calibri"/>
                <a:sym typeface="Calibri"/>
              </a:rPr>
              <a:t>“The Executive Order is forcing industry to adopt security practice that should have been adopted 20 years ago.  We want to actually be more secure, not just comply.”</a:t>
            </a:r>
            <a:endParaRPr sz="2700" b="1"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69991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765A-CC03-FE84-E4A5-68DDB05D7B6D}"/>
              </a:ext>
            </a:extLst>
          </p:cNvPr>
          <p:cNvSpPr>
            <a:spLocks noGrp="1"/>
          </p:cNvSpPr>
          <p:nvPr>
            <p:ph type="title"/>
          </p:nvPr>
        </p:nvSpPr>
        <p:spPr>
          <a:xfrm>
            <a:off x="140877" y="328340"/>
            <a:ext cx="10287000" cy="1147762"/>
          </a:xfrm>
        </p:spPr>
        <p:txBody>
          <a:bodyPr/>
          <a:lstStyle/>
          <a:p>
            <a:r>
              <a:rPr lang="en-US" dirty="0"/>
              <a:t>Chatham House Rules and other non-disclosures</a:t>
            </a:r>
          </a:p>
        </p:txBody>
      </p:sp>
      <p:pic>
        <p:nvPicPr>
          <p:cNvPr id="5" name="Content Placeholder 4">
            <a:extLst>
              <a:ext uri="{FF2B5EF4-FFF2-40B4-BE49-F238E27FC236}">
                <a16:creationId xmlns:a16="http://schemas.microsoft.com/office/drawing/2014/main" id="{F4460FE4-7895-5A91-6C16-1911FDD804F5}"/>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6010037" y="1883875"/>
            <a:ext cx="5822155" cy="3881437"/>
          </a:xfrm>
        </p:spPr>
      </p:pic>
      <p:sp>
        <p:nvSpPr>
          <p:cNvPr id="8" name="TextBox 7">
            <a:extLst>
              <a:ext uri="{FF2B5EF4-FFF2-40B4-BE49-F238E27FC236}">
                <a16:creationId xmlns:a16="http://schemas.microsoft.com/office/drawing/2014/main" id="{6FDD06CB-6BE0-0D20-FDE2-E1C8A80E4A3A}"/>
              </a:ext>
            </a:extLst>
          </p:cNvPr>
          <p:cNvSpPr txBox="1"/>
          <p:nvPr/>
        </p:nvSpPr>
        <p:spPr>
          <a:xfrm>
            <a:off x="359808" y="2983626"/>
            <a:ext cx="5466561" cy="4647426"/>
          </a:xfrm>
          <a:prstGeom prst="rect">
            <a:avLst/>
          </a:prstGeom>
          <a:noFill/>
        </p:spPr>
        <p:txBody>
          <a:bodyPr wrap="none" rtlCol="0">
            <a:spAutoFit/>
          </a:bodyPr>
          <a:lstStyle/>
          <a:p>
            <a:r>
              <a:rPr lang="en-US" sz="4000" dirty="0">
                <a:solidFill>
                  <a:schemeClr val="accent5">
                    <a:lumMod val="75000"/>
                  </a:schemeClr>
                </a:solidFill>
                <a:latin typeface="Baguet Script" panose="020F0502020204030204" pitchFamily="34" charset="0"/>
                <a:cs typeface="Baguet Script" panose="020F0502020204030204" pitchFamily="34" charset="0"/>
              </a:rPr>
              <a:t>I could tell you, but then </a:t>
            </a:r>
            <a:br>
              <a:rPr lang="en-US" sz="4000" dirty="0">
                <a:solidFill>
                  <a:schemeClr val="accent5">
                    <a:lumMod val="75000"/>
                  </a:schemeClr>
                </a:solidFill>
                <a:latin typeface="Baguet Script" panose="020F0502020204030204" pitchFamily="34" charset="0"/>
                <a:cs typeface="Baguet Script" panose="020F0502020204030204" pitchFamily="34" charset="0"/>
              </a:rPr>
            </a:br>
            <a:r>
              <a:rPr lang="en-US" sz="4000" dirty="0">
                <a:solidFill>
                  <a:schemeClr val="accent5">
                    <a:lumMod val="75000"/>
                  </a:schemeClr>
                </a:solidFill>
                <a:latin typeface="Baguet Script" panose="020F0502020204030204" pitchFamily="34" charset="0"/>
                <a:cs typeface="Baguet Script" panose="020F0502020204030204" pitchFamily="34" charset="0"/>
              </a:rPr>
              <a:t>I’d have to kill you.</a:t>
            </a:r>
            <a:br>
              <a:rPr lang="en-US" sz="3600" dirty="0">
                <a:solidFill>
                  <a:schemeClr val="accent5">
                    <a:lumMod val="75000"/>
                  </a:schemeClr>
                </a:solidFill>
                <a:latin typeface="Baguet Script" panose="020F0502020204030204" pitchFamily="34" charset="0"/>
                <a:cs typeface="Baguet Script" panose="020F0502020204030204" pitchFamily="34" charset="0"/>
              </a:rPr>
            </a:br>
            <a:br>
              <a:rPr lang="en-US" sz="3600" dirty="0">
                <a:solidFill>
                  <a:schemeClr val="accent5">
                    <a:lumMod val="75000"/>
                  </a:schemeClr>
                </a:solidFill>
                <a:latin typeface="Baguet Script" panose="020F0502020204030204" pitchFamily="34" charset="0"/>
                <a:cs typeface="Baguet Script" panose="020F0502020204030204" pitchFamily="34" charset="0"/>
              </a:rPr>
            </a:br>
            <a:br>
              <a:rPr lang="en-US" sz="3600" dirty="0">
                <a:solidFill>
                  <a:schemeClr val="accent5">
                    <a:lumMod val="75000"/>
                  </a:schemeClr>
                </a:solidFill>
                <a:latin typeface="Baguet Script" panose="020F0502020204030204" pitchFamily="34" charset="0"/>
                <a:cs typeface="Baguet Script" panose="020F0502020204030204" pitchFamily="34" charset="0"/>
              </a:rPr>
            </a:br>
            <a:endParaRPr lang="en-US" sz="3600" dirty="0">
              <a:solidFill>
                <a:schemeClr val="accent5">
                  <a:lumMod val="75000"/>
                </a:schemeClr>
              </a:solidFill>
              <a:latin typeface="Baguet Script" panose="020F0502020204030204" pitchFamily="34" charset="0"/>
              <a:cs typeface="Baguet Script" panose="020F0502020204030204" pitchFamily="34" charset="0"/>
            </a:endParaRPr>
          </a:p>
          <a:p>
            <a:endParaRPr lang="en-US" sz="3600" dirty="0">
              <a:solidFill>
                <a:schemeClr val="accent5">
                  <a:lumMod val="75000"/>
                </a:schemeClr>
              </a:solidFill>
              <a:latin typeface="Baguet Script" panose="020F0502020204030204" pitchFamily="34" charset="0"/>
              <a:cs typeface="Baguet Script" panose="020F0502020204030204" pitchFamily="34" charset="0"/>
            </a:endParaRPr>
          </a:p>
          <a:p>
            <a:endParaRPr lang="en-US" sz="3600" dirty="0">
              <a:solidFill>
                <a:schemeClr val="accent5">
                  <a:lumMod val="75000"/>
                </a:schemeClr>
              </a:solidFill>
              <a:latin typeface="Baguet Script" panose="020F0502020204030204" pitchFamily="34" charset="0"/>
              <a:cs typeface="Baguet Script" panose="020F0502020204030204" pitchFamily="34" charset="0"/>
            </a:endParaRPr>
          </a:p>
          <a:p>
            <a:r>
              <a:rPr lang="en-US" sz="3600" dirty="0">
                <a:solidFill>
                  <a:schemeClr val="accent5">
                    <a:lumMod val="75000"/>
                  </a:schemeClr>
                </a:solidFill>
                <a:latin typeface="Baguet Script" panose="020F0502020204030204" pitchFamily="34" charset="0"/>
                <a:cs typeface="Baguet Script" panose="020F0502020204030204" pitchFamily="34" charset="0"/>
              </a:rPr>
              <a:t> </a:t>
            </a:r>
          </a:p>
        </p:txBody>
      </p:sp>
      <p:sp>
        <p:nvSpPr>
          <p:cNvPr id="3" name="Slide Number Placeholder 2">
            <a:extLst>
              <a:ext uri="{FF2B5EF4-FFF2-40B4-BE49-F238E27FC236}">
                <a16:creationId xmlns:a16="http://schemas.microsoft.com/office/drawing/2014/main" id="{1035DA54-A78F-EE2B-C17E-C59B99718A24}"/>
              </a:ext>
            </a:extLst>
          </p:cNvPr>
          <p:cNvSpPr>
            <a:spLocks noGrp="1"/>
          </p:cNvSpPr>
          <p:nvPr>
            <p:ph type="sldNum" sz="quarter" idx="12"/>
          </p:nvPr>
        </p:nvSpPr>
        <p:spPr/>
        <p:txBody>
          <a:bodyPr/>
          <a:lstStyle/>
          <a:p>
            <a:fld id="{A0289F9E-9962-4B7B-BA18-A15907CCC6BF}" type="slidenum">
              <a:rPr lang="en-US" smtClean="0"/>
              <a:pPr/>
              <a:t>12</a:t>
            </a:fld>
            <a:endParaRPr lang="en-US" dirty="0"/>
          </a:p>
        </p:txBody>
      </p:sp>
      <p:sp>
        <p:nvSpPr>
          <p:cNvPr id="10" name="TextBox 9">
            <a:extLst>
              <a:ext uri="{FF2B5EF4-FFF2-40B4-BE49-F238E27FC236}">
                <a16:creationId xmlns:a16="http://schemas.microsoft.com/office/drawing/2014/main" id="{AA3FBA1A-9605-F3DB-7E15-B61AC5B9429B}"/>
              </a:ext>
            </a:extLst>
          </p:cNvPr>
          <p:cNvSpPr txBox="1"/>
          <p:nvPr/>
        </p:nvSpPr>
        <p:spPr>
          <a:xfrm>
            <a:off x="10817906" y="6642556"/>
            <a:ext cx="1374094" cy="215444"/>
          </a:xfrm>
          <a:prstGeom prst="rect">
            <a:avLst/>
          </a:prstGeom>
          <a:noFill/>
        </p:spPr>
        <p:txBody>
          <a:bodyPr wrap="none" rtlCol="0">
            <a:spAutoFit/>
          </a:bodyPr>
          <a:lstStyle/>
          <a:p>
            <a:r>
              <a:rPr lang="en-US" sz="800" b="1" dirty="0">
                <a:solidFill>
                  <a:schemeClr val="bg1">
                    <a:lumMod val="50000"/>
                  </a:schemeClr>
                </a:solidFill>
              </a:rPr>
              <a:t>chrt2hrt / </a:t>
            </a:r>
            <a:r>
              <a:rPr lang="en-US" sz="800" b="1" dirty="0" err="1">
                <a:solidFill>
                  <a:schemeClr val="bg1">
                    <a:lumMod val="50000"/>
                  </a:schemeClr>
                </a:solidFill>
              </a:rPr>
              <a:t>stock.adobe.com</a:t>
            </a:r>
            <a:endParaRPr lang="en-US" sz="800" b="1" dirty="0">
              <a:solidFill>
                <a:schemeClr val="bg1">
                  <a:lumMod val="50000"/>
                </a:schemeClr>
              </a:solidFill>
            </a:endParaRPr>
          </a:p>
        </p:txBody>
      </p:sp>
    </p:spTree>
    <p:extLst>
      <p:ext uri="{BB962C8B-B14F-4D97-AF65-F5344CB8AC3E}">
        <p14:creationId xmlns:p14="http://schemas.microsoft.com/office/powerpoint/2010/main" val="2507754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64;p21">
            <a:extLst>
              <a:ext uri="{FF2B5EF4-FFF2-40B4-BE49-F238E27FC236}">
                <a16:creationId xmlns:a16="http://schemas.microsoft.com/office/drawing/2014/main" id="{03714EE8-65BB-C4E8-6F0C-4660025378FB}"/>
              </a:ext>
            </a:extLst>
          </p:cNvPr>
          <p:cNvSpPr txBox="1">
            <a:spLocks noGrp="1"/>
          </p:cNvSpPr>
          <p:nvPr>
            <p:ph type="title"/>
          </p:nvPr>
        </p:nvSpPr>
        <p:spPr>
          <a:xfrm>
            <a:off x="0" y="0"/>
            <a:ext cx="11987933" cy="1853514"/>
          </a:xfrm>
          <a:prstGeom prst="rect">
            <a:avLst/>
          </a:prstGeom>
          <a:solidFill>
            <a:schemeClr val="accent2"/>
          </a:solid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3200" b="1" dirty="0">
                <a:solidFill>
                  <a:schemeClr val="lt1"/>
                </a:solidFill>
                <a:latin typeface="Calibri"/>
                <a:ea typeface="Calibri"/>
                <a:cs typeface="Calibri"/>
                <a:sym typeface="Calibri"/>
              </a:rPr>
              <a:t>“The Executive Order is forcing industry to adopt security practice that should have been adopted 20 years ago.  We want to actually be more secure </a:t>
            </a:r>
            <a:r>
              <a:rPr lang="en-US" sz="3200" b="1" dirty="0">
                <a:solidFill>
                  <a:schemeClr val="tx1"/>
                </a:solidFill>
                <a:latin typeface="Calibri"/>
                <a:ea typeface="Calibri"/>
                <a:cs typeface="Calibri"/>
                <a:sym typeface="Calibri"/>
              </a:rPr>
              <a:t>[reduce software supply chain risk], </a:t>
            </a:r>
            <a:r>
              <a:rPr lang="en-US" sz="3200" b="1" dirty="0">
                <a:solidFill>
                  <a:schemeClr val="lt1"/>
                </a:solidFill>
                <a:latin typeface="Calibri"/>
                <a:ea typeface="Calibri"/>
                <a:cs typeface="Calibri"/>
                <a:sym typeface="Calibri"/>
              </a:rPr>
              <a:t>not just comply.”</a:t>
            </a:r>
            <a:endParaRPr sz="3200" b="1" i="0" u="none" strike="noStrike" cap="none" dirty="0">
              <a:solidFill>
                <a:schemeClr val="lt1"/>
              </a:solidFill>
              <a:latin typeface="Calibri"/>
              <a:ea typeface="Calibri"/>
              <a:cs typeface="Calibri"/>
              <a:sym typeface="Calibri"/>
            </a:endParaRPr>
          </a:p>
        </p:txBody>
      </p:sp>
      <p:pic>
        <p:nvPicPr>
          <p:cNvPr id="2050" name="Picture 2">
            <a:extLst>
              <a:ext uri="{FF2B5EF4-FFF2-40B4-BE49-F238E27FC236}">
                <a16:creationId xmlns:a16="http://schemas.microsoft.com/office/drawing/2014/main" id="{F2C0973C-EA5C-7E98-1EE1-016D56FA63D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4983" y="5934616"/>
            <a:ext cx="943920" cy="707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8F99D55-DC22-394C-E8D7-B4DC78AB66A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789" y="5928127"/>
            <a:ext cx="1071644" cy="7144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2B6EF23-4491-4D4C-1363-450127053C1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16700" y="5849365"/>
            <a:ext cx="1222361" cy="871951"/>
          </a:xfrm>
          <a:prstGeom prst="rect">
            <a:avLst/>
          </a:prstGeom>
        </p:spPr>
      </p:pic>
      <p:graphicFrame>
        <p:nvGraphicFramePr>
          <p:cNvPr id="2054" name="TextBox 4" descr="Struggle for software security as a priority&#10;Executive Order on Improving the Nation’s Cybersecurity&#10;Executive Order = produce Software Bill of Materials (SBOM)&#10;Executive Order [Self-Attestation] = SSDF &gt; SBOM&#10;Software Supply Chain Risk Management (SSCRM &gt; SSDF &gt; SBOM)&#10;Point of View:  The SSDF is a lot, but not enough">
            <a:extLst>
              <a:ext uri="{FF2B5EF4-FFF2-40B4-BE49-F238E27FC236}">
                <a16:creationId xmlns:a16="http://schemas.microsoft.com/office/drawing/2014/main" id="{0CDDBC7E-968A-2F19-D998-FBB358EA6F64}"/>
              </a:ext>
            </a:extLst>
          </p:cNvPr>
          <p:cNvGraphicFramePr/>
          <p:nvPr>
            <p:extLst>
              <p:ext uri="{D42A27DB-BD31-4B8C-83A1-F6EECF244321}">
                <p14:modId xmlns:p14="http://schemas.microsoft.com/office/powerpoint/2010/main" val="1278415281"/>
              </p:ext>
            </p:extLst>
          </p:nvPr>
        </p:nvGraphicFramePr>
        <p:xfrm>
          <a:off x="-333601" y="1824004"/>
          <a:ext cx="12525601" cy="59191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ectangle 11">
            <a:extLst>
              <a:ext uri="{FF2B5EF4-FFF2-40B4-BE49-F238E27FC236}">
                <a16:creationId xmlns:a16="http://schemas.microsoft.com/office/drawing/2014/main" id="{F4D0D116-C7BB-0F19-459F-9233E3835D17}"/>
              </a:ext>
              <a:ext uri="{C183D7F6-B498-43B3-948B-1728B52AA6E4}">
                <adec:decorative xmlns:adec="http://schemas.microsoft.com/office/drawing/2017/decorative" val="1"/>
              </a:ext>
            </a:extLst>
          </p:cNvPr>
          <p:cNvSpPr/>
          <p:nvPr/>
        </p:nvSpPr>
        <p:spPr>
          <a:xfrm>
            <a:off x="11293512" y="4783578"/>
            <a:ext cx="694421" cy="707886"/>
          </a:xfrm>
          <a:prstGeom prst="rect">
            <a:avLst/>
          </a:prstGeom>
          <a:noFill/>
        </p:spPr>
        <p:txBody>
          <a:bodyPr wrap="squar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a:t>
            </a:r>
          </a:p>
        </p:txBody>
      </p:sp>
      <p:sp>
        <p:nvSpPr>
          <p:cNvPr id="2" name="Slide Number Placeholder 1">
            <a:extLst>
              <a:ext uri="{FF2B5EF4-FFF2-40B4-BE49-F238E27FC236}">
                <a16:creationId xmlns:a16="http://schemas.microsoft.com/office/drawing/2014/main" id="{4C2943DE-B0D6-6A40-10BD-BC6E46030C81}"/>
              </a:ext>
            </a:extLst>
          </p:cNvPr>
          <p:cNvSpPr>
            <a:spLocks noGrp="1"/>
          </p:cNvSpPr>
          <p:nvPr>
            <p:ph type="sldNum" sz="quarter" idx="12"/>
          </p:nvPr>
        </p:nvSpPr>
        <p:spPr/>
        <p:txBody>
          <a:bodyPr/>
          <a:lstStyle/>
          <a:p>
            <a:fld id="{A0289F9E-9962-4B7B-BA18-A15907CCC6BF}" type="slidenum">
              <a:rPr lang="en-US" smtClean="0"/>
              <a:pPr/>
              <a:t>13</a:t>
            </a:fld>
            <a:endParaRPr lang="en-US" dirty="0"/>
          </a:p>
        </p:txBody>
      </p:sp>
      <p:sp>
        <p:nvSpPr>
          <p:cNvPr id="10" name="TextBox 9">
            <a:extLst>
              <a:ext uri="{FF2B5EF4-FFF2-40B4-BE49-F238E27FC236}">
                <a16:creationId xmlns:a16="http://schemas.microsoft.com/office/drawing/2014/main" id="{AA3FBA1A-9605-F3DB-7E15-B61AC5B9429B}"/>
              </a:ext>
              <a:ext uri="{C183D7F6-B498-43B3-948B-1728B52AA6E4}">
                <adec:decorative xmlns:adec="http://schemas.microsoft.com/office/drawing/2017/decorative" val="0"/>
              </a:ext>
            </a:extLst>
          </p:cNvPr>
          <p:cNvSpPr txBox="1"/>
          <p:nvPr/>
        </p:nvSpPr>
        <p:spPr>
          <a:xfrm>
            <a:off x="10817906" y="6642556"/>
            <a:ext cx="1374094" cy="215444"/>
          </a:xfrm>
          <a:prstGeom prst="rect">
            <a:avLst/>
          </a:prstGeom>
          <a:noFill/>
        </p:spPr>
        <p:txBody>
          <a:bodyPr wrap="none" rtlCol="0">
            <a:spAutoFit/>
          </a:bodyPr>
          <a:lstStyle/>
          <a:p>
            <a:r>
              <a:rPr lang="en-US" sz="800" b="1" dirty="0">
                <a:solidFill>
                  <a:schemeClr val="bg1">
                    <a:lumMod val="50000"/>
                  </a:schemeClr>
                </a:solidFill>
              </a:rPr>
              <a:t>chrt2hrt / </a:t>
            </a:r>
            <a:r>
              <a:rPr lang="en-US" sz="800" b="1" dirty="0" err="1">
                <a:solidFill>
                  <a:schemeClr val="bg1">
                    <a:lumMod val="50000"/>
                  </a:schemeClr>
                </a:solidFill>
              </a:rPr>
              <a:t>stock.adobe.com</a:t>
            </a:r>
            <a:endParaRPr lang="en-US" sz="800" b="1" dirty="0">
              <a:solidFill>
                <a:schemeClr val="bg1">
                  <a:lumMod val="50000"/>
                </a:schemeClr>
              </a:solidFill>
            </a:endParaRPr>
          </a:p>
        </p:txBody>
      </p:sp>
    </p:spTree>
    <p:extLst>
      <p:ext uri="{BB962C8B-B14F-4D97-AF65-F5344CB8AC3E}">
        <p14:creationId xmlns:p14="http://schemas.microsoft.com/office/powerpoint/2010/main" val="1788839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4D62-16FB-8E7D-F500-2A0B3C4CF2B1}"/>
              </a:ext>
            </a:extLst>
          </p:cNvPr>
          <p:cNvSpPr>
            <a:spLocks noGrp="1"/>
          </p:cNvSpPr>
          <p:nvPr>
            <p:ph type="title"/>
          </p:nvPr>
        </p:nvSpPr>
        <p:spPr>
          <a:xfrm>
            <a:off x="0" y="114850"/>
            <a:ext cx="12192000" cy="1320800"/>
          </a:xfrm>
        </p:spPr>
        <p:txBody>
          <a:bodyPr>
            <a:normAutofit/>
          </a:bodyPr>
          <a:lstStyle/>
          <a:p>
            <a:r>
              <a:rPr lang="en-US" sz="3200" dirty="0">
                <a:solidFill>
                  <a:schemeClr val="tx1"/>
                </a:solidFill>
              </a:rPr>
              <a:t>What ”should” we </a:t>
            </a:r>
            <a:r>
              <a:rPr lang="en-US" sz="3200" u="sng" dirty="0">
                <a:solidFill>
                  <a:schemeClr val="tx1"/>
                </a:solidFill>
              </a:rPr>
              <a:t>DO</a:t>
            </a:r>
            <a:r>
              <a:rPr lang="en-US" sz="3200" dirty="0">
                <a:solidFill>
                  <a:schemeClr val="tx1"/>
                </a:solidFill>
              </a:rPr>
              <a:t> about software supply chain security?</a:t>
            </a:r>
          </a:p>
        </p:txBody>
      </p:sp>
      <p:pic>
        <p:nvPicPr>
          <p:cNvPr id="3" name="Picture 2">
            <a:extLst>
              <a:ext uri="{FF2B5EF4-FFF2-40B4-BE49-F238E27FC236}">
                <a16:creationId xmlns:a16="http://schemas.microsoft.com/office/drawing/2014/main" id="{5EEBF4BA-97C9-CED7-2018-2DDD87DB6CD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6123" y="908812"/>
            <a:ext cx="6547338" cy="2774741"/>
          </a:xfrm>
          <a:prstGeom prst="rect">
            <a:avLst/>
          </a:prstGeom>
          <a:ln w="19050">
            <a:solidFill>
              <a:schemeClr val="dk2"/>
            </a:solidFill>
          </a:ln>
        </p:spPr>
      </p:pic>
      <p:pic>
        <p:nvPicPr>
          <p:cNvPr id="3074" name="Picture 2" descr="Securing the Software Supply Chain with SLSA - The New Stack">
            <a:extLst>
              <a:ext uri="{FF2B5EF4-FFF2-40B4-BE49-F238E27FC236}">
                <a16:creationId xmlns:a16="http://schemas.microsoft.com/office/drawing/2014/main" id="{89D8A943-FBF0-A780-97E3-1B838B2A7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3877" y="1153182"/>
            <a:ext cx="3302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A3782A5-6F31-4EF1-5C9D-8625311368B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851637" y="3950677"/>
            <a:ext cx="6079659" cy="2907323"/>
          </a:xfrm>
          <a:prstGeom prst="rect">
            <a:avLst/>
          </a:prstGeom>
          <a:ln w="19050">
            <a:solidFill>
              <a:schemeClr val="dk2"/>
            </a:solidFill>
          </a:ln>
        </p:spPr>
      </p:pic>
      <p:sp>
        <p:nvSpPr>
          <p:cNvPr id="4" name="Slide Number Placeholder 3">
            <a:extLst>
              <a:ext uri="{FF2B5EF4-FFF2-40B4-BE49-F238E27FC236}">
                <a16:creationId xmlns:a16="http://schemas.microsoft.com/office/drawing/2014/main" id="{86D35EDB-C2B8-A132-A739-2B77FF21314D}"/>
              </a:ext>
            </a:extLst>
          </p:cNvPr>
          <p:cNvSpPr>
            <a:spLocks noGrp="1"/>
          </p:cNvSpPr>
          <p:nvPr>
            <p:ph type="sldNum" sz="quarter" idx="12"/>
          </p:nvPr>
        </p:nvSpPr>
        <p:spPr/>
        <p:txBody>
          <a:bodyPr/>
          <a:lstStyle/>
          <a:p>
            <a:fld id="{A0289F9E-9962-4B7B-BA18-A15907CCC6BF}" type="slidenum">
              <a:rPr lang="en-US" smtClean="0"/>
              <a:t>14</a:t>
            </a:fld>
            <a:endParaRPr lang="en-US"/>
          </a:p>
        </p:txBody>
      </p:sp>
    </p:spTree>
    <p:extLst>
      <p:ext uri="{BB962C8B-B14F-4D97-AF65-F5344CB8AC3E}">
        <p14:creationId xmlns:p14="http://schemas.microsoft.com/office/powerpoint/2010/main" val="2646657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B4D62-16FB-8E7D-F500-2A0B3C4CF2B1}"/>
              </a:ext>
            </a:extLst>
          </p:cNvPr>
          <p:cNvSpPr>
            <a:spLocks noGrp="1"/>
          </p:cNvSpPr>
          <p:nvPr>
            <p:ph type="title"/>
          </p:nvPr>
        </p:nvSpPr>
        <p:spPr>
          <a:xfrm>
            <a:off x="255303" y="140678"/>
            <a:ext cx="8596668" cy="1320800"/>
          </a:xfrm>
        </p:spPr>
        <p:txBody>
          <a:bodyPr/>
          <a:lstStyle/>
          <a:p>
            <a:r>
              <a:rPr lang="en-US" dirty="0"/>
              <a:t>And also …  </a:t>
            </a:r>
          </a:p>
        </p:txBody>
      </p:sp>
      <p:pic>
        <p:nvPicPr>
          <p:cNvPr id="6146" name="Picture 2" descr="OpenSSF Expands Supply Chain Integrity Efforts with S2C2F - Open Source  Security Foundation">
            <a:extLst>
              <a:ext uri="{FF2B5EF4-FFF2-40B4-BE49-F238E27FC236}">
                <a16:creationId xmlns:a16="http://schemas.microsoft.com/office/drawing/2014/main" id="{E2C2BC28-23B8-4401-7DCE-875F796FD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55" y="1196031"/>
            <a:ext cx="40386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B51A961-00B4-E440-6650-3A28572ADF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32274" y="2934548"/>
            <a:ext cx="1774581" cy="1436034"/>
          </a:xfrm>
          <a:prstGeom prst="rect">
            <a:avLst/>
          </a:prstGeom>
          <a:ln w="19050">
            <a:solidFill>
              <a:schemeClr val="dk2"/>
            </a:solidFill>
          </a:ln>
        </p:spPr>
      </p:pic>
      <p:pic>
        <p:nvPicPr>
          <p:cNvPr id="3" name="Picture 2">
            <a:extLst>
              <a:ext uri="{FF2B5EF4-FFF2-40B4-BE49-F238E27FC236}">
                <a16:creationId xmlns:a16="http://schemas.microsoft.com/office/drawing/2014/main" id="{D33BAF1E-6512-9621-63A4-9A4E517EFAC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87538" y="1196031"/>
            <a:ext cx="6018914" cy="1577184"/>
          </a:xfrm>
          <a:prstGeom prst="rect">
            <a:avLst/>
          </a:prstGeom>
        </p:spPr>
      </p:pic>
      <p:pic>
        <p:nvPicPr>
          <p:cNvPr id="10" name="Picture 9">
            <a:extLst>
              <a:ext uri="{FF2B5EF4-FFF2-40B4-BE49-F238E27FC236}">
                <a16:creationId xmlns:a16="http://schemas.microsoft.com/office/drawing/2014/main" id="{BE0FB06C-10CA-0560-3F1B-FEF5EC0A0D8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37545" y="2625810"/>
            <a:ext cx="3886200" cy="897255"/>
          </a:xfrm>
          <a:prstGeom prst="rect">
            <a:avLst/>
          </a:prstGeom>
        </p:spPr>
      </p:pic>
      <p:pic>
        <p:nvPicPr>
          <p:cNvPr id="11" name="Picture 10">
            <a:extLst>
              <a:ext uri="{FF2B5EF4-FFF2-40B4-BE49-F238E27FC236}">
                <a16:creationId xmlns:a16="http://schemas.microsoft.com/office/drawing/2014/main" id="{3F2DC9E1-3BC5-DB2B-949E-DDCFEB33EA4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68255" y="4754557"/>
            <a:ext cx="5756189" cy="1503928"/>
          </a:xfrm>
          <a:prstGeom prst="rect">
            <a:avLst/>
          </a:prstGeom>
        </p:spPr>
      </p:pic>
      <p:pic>
        <p:nvPicPr>
          <p:cNvPr id="6148" name="Picture 4" descr="OWASP Software Component Verification Standard - SCVS">
            <a:extLst>
              <a:ext uri="{FF2B5EF4-FFF2-40B4-BE49-F238E27FC236}">
                <a16:creationId xmlns:a16="http://schemas.microsoft.com/office/drawing/2014/main" id="{C3BB0B89-5DAE-79A3-B904-A178EB96B3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3792" y="4652319"/>
            <a:ext cx="4038600" cy="20193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4022BC5-445E-8384-B987-EDE432CDEE26}"/>
              </a:ext>
            </a:extLst>
          </p:cNvPr>
          <p:cNvSpPr>
            <a:spLocks noGrp="1"/>
          </p:cNvSpPr>
          <p:nvPr>
            <p:ph type="sldNum" sz="quarter" idx="12"/>
          </p:nvPr>
        </p:nvSpPr>
        <p:spPr/>
        <p:txBody>
          <a:bodyPr/>
          <a:lstStyle/>
          <a:p>
            <a:fld id="{A0289F9E-9962-4B7B-BA18-A15907CCC6BF}" type="slidenum">
              <a:rPr lang="en-US" smtClean="0"/>
              <a:t>15</a:t>
            </a:fld>
            <a:endParaRPr lang="en-US"/>
          </a:p>
        </p:txBody>
      </p:sp>
    </p:spTree>
    <p:extLst>
      <p:ext uri="{BB962C8B-B14F-4D97-AF65-F5344CB8AC3E}">
        <p14:creationId xmlns:p14="http://schemas.microsoft.com/office/powerpoint/2010/main" val="1494014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5"/>
          <p:cNvSpPr txBox="1">
            <a:spLocks noGrp="1"/>
          </p:cNvSpPr>
          <p:nvPr>
            <p:ph type="title"/>
          </p:nvPr>
        </p:nvSpPr>
        <p:spPr>
          <a:xfrm>
            <a:off x="615210" y="876741"/>
            <a:ext cx="10516616" cy="1265567"/>
          </a:xfrm>
          <a:prstGeom prst="rect">
            <a:avLst/>
          </a:prstGeom>
          <a:solidFill>
            <a:schemeClr val="accent1">
              <a:lumMod val="20000"/>
              <a:lumOff val="80000"/>
            </a:schemeClr>
          </a:solidFill>
        </p:spPr>
        <p:txBody>
          <a:bodyPr spcFirstLastPara="1" vert="horz" wrap="square" lIns="121900" tIns="121900" rIns="121900" bIns="121900" rtlCol="0" anchor="t" anchorCtr="0">
            <a:noAutofit/>
          </a:bodyPr>
          <a:lstStyle/>
          <a:p>
            <a:pPr>
              <a:buSzPts val="990"/>
            </a:pPr>
            <a:r>
              <a:rPr lang="en-US" sz="3387" dirty="0"/>
              <a:t>Vision: </a:t>
            </a:r>
            <a:r>
              <a:rPr lang="en-US" sz="3327" dirty="0">
                <a:solidFill>
                  <a:srgbClr val="000000"/>
                </a:solidFill>
              </a:rPr>
              <a:t>Proactive Software Supply Chain Risk Management (P-SSCRM) framework</a:t>
            </a:r>
            <a:r>
              <a:rPr lang="en-US" sz="3387" dirty="0"/>
              <a:t>  </a:t>
            </a:r>
            <a:endParaRPr sz="3387" dirty="0"/>
          </a:p>
        </p:txBody>
      </p:sp>
      <p:sp>
        <p:nvSpPr>
          <p:cNvPr id="101" name="Google Shape;101;p15"/>
          <p:cNvSpPr txBox="1">
            <a:spLocks noGrp="1"/>
          </p:cNvSpPr>
          <p:nvPr>
            <p:ph type="body" idx="1"/>
          </p:nvPr>
        </p:nvSpPr>
        <p:spPr>
          <a:xfrm>
            <a:off x="525985" y="2826978"/>
            <a:ext cx="10251600" cy="4195600"/>
          </a:xfrm>
          <a:prstGeom prst="rect">
            <a:avLst/>
          </a:prstGeom>
        </p:spPr>
        <p:txBody>
          <a:bodyPr spcFirstLastPara="1" vert="horz" wrap="square" lIns="121900" tIns="121900" rIns="121900" bIns="121900" rtlCol="0" anchor="t" anchorCtr="0">
            <a:noAutofit/>
          </a:bodyPr>
          <a:lstStyle/>
          <a:p>
            <a:pPr marL="0" indent="0">
              <a:lnSpc>
                <a:spcPct val="115000"/>
              </a:lnSpc>
              <a:buNone/>
            </a:pPr>
            <a:r>
              <a:rPr lang="en-US" sz="3067" dirty="0">
                <a:solidFill>
                  <a:srgbClr val="000000"/>
                </a:solidFill>
                <a:latin typeface="Arial"/>
                <a:ea typeface="Arial"/>
                <a:cs typeface="Arial"/>
                <a:sym typeface="Arial"/>
              </a:rPr>
              <a:t>P-SSCRM is a </a:t>
            </a:r>
            <a:r>
              <a:rPr lang="en-US" sz="3067" u="sng" dirty="0">
                <a:solidFill>
                  <a:srgbClr val="000000"/>
                </a:solidFill>
                <a:latin typeface="Arial"/>
                <a:ea typeface="Arial"/>
                <a:cs typeface="Arial"/>
                <a:sym typeface="Arial"/>
              </a:rPr>
              <a:t>holistic</a:t>
            </a:r>
            <a:r>
              <a:rPr lang="en-US" sz="3067" b="1" dirty="0">
                <a:solidFill>
                  <a:srgbClr val="000000"/>
                </a:solidFill>
                <a:latin typeface="Arial"/>
                <a:ea typeface="Arial"/>
                <a:cs typeface="Arial"/>
                <a:sym typeface="Arial"/>
              </a:rPr>
              <a:t> </a:t>
            </a:r>
            <a:r>
              <a:rPr lang="en-US" sz="3067" dirty="0">
                <a:solidFill>
                  <a:srgbClr val="000000"/>
                </a:solidFill>
                <a:latin typeface="Arial"/>
                <a:ea typeface="Arial"/>
                <a:cs typeface="Arial"/>
                <a:sym typeface="Arial"/>
              </a:rPr>
              <a:t>framework that industry uses to </a:t>
            </a:r>
            <a:r>
              <a:rPr lang="en-US" sz="3067" b="1" dirty="0">
                <a:solidFill>
                  <a:srgbClr val="000000"/>
                </a:solidFill>
                <a:latin typeface="Arial"/>
                <a:ea typeface="Arial"/>
                <a:cs typeface="Arial"/>
                <a:sym typeface="Arial"/>
              </a:rPr>
              <a:t>proactively mitigate</a:t>
            </a:r>
            <a:r>
              <a:rPr lang="en-US" sz="3067" dirty="0">
                <a:solidFill>
                  <a:srgbClr val="000000"/>
                </a:solidFill>
                <a:latin typeface="Arial"/>
                <a:ea typeface="Arial"/>
                <a:cs typeface="Arial"/>
                <a:sym typeface="Arial"/>
              </a:rPr>
              <a:t> software supply chain risk through guided adoption of tasks; and that supports </a:t>
            </a:r>
            <a:r>
              <a:rPr lang="en-US" sz="3067" b="1" dirty="0">
                <a:solidFill>
                  <a:srgbClr val="000000"/>
                </a:solidFill>
                <a:latin typeface="Arial"/>
                <a:ea typeface="Arial"/>
                <a:cs typeface="Arial"/>
                <a:sym typeface="Arial"/>
              </a:rPr>
              <a:t>assessment, scoring, and comparison </a:t>
            </a:r>
            <a:r>
              <a:rPr lang="en-US" sz="3067" dirty="0">
                <a:solidFill>
                  <a:srgbClr val="000000"/>
                </a:solidFill>
                <a:latin typeface="Arial"/>
                <a:ea typeface="Arial"/>
                <a:cs typeface="Arial"/>
                <a:sym typeface="Arial"/>
              </a:rPr>
              <a:t>against industry peers, standards, and guidelines.</a:t>
            </a:r>
            <a:endParaRPr sz="3333" dirty="0"/>
          </a:p>
        </p:txBody>
      </p:sp>
      <p:sp>
        <p:nvSpPr>
          <p:cNvPr id="2" name="Slide Number Placeholder 1">
            <a:extLst>
              <a:ext uri="{FF2B5EF4-FFF2-40B4-BE49-F238E27FC236}">
                <a16:creationId xmlns:a16="http://schemas.microsoft.com/office/drawing/2014/main" id="{D05E3629-B64A-50B6-32D2-738709EF701A}"/>
              </a:ext>
            </a:extLst>
          </p:cNvPr>
          <p:cNvSpPr>
            <a:spLocks noGrp="1"/>
          </p:cNvSpPr>
          <p:nvPr>
            <p:ph type="sldNum" idx="12"/>
          </p:nvPr>
        </p:nvSpPr>
        <p:spPr/>
        <p:txBody>
          <a:bodyPr/>
          <a:lstStyle/>
          <a:p>
            <a:fld id="{00000000-1234-1234-1234-123412341234}"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7"/>
          <p:cNvSpPr txBox="1">
            <a:spLocks noGrp="1"/>
          </p:cNvSpPr>
          <p:nvPr>
            <p:ph type="title"/>
          </p:nvPr>
        </p:nvSpPr>
        <p:spPr>
          <a:xfrm>
            <a:off x="545500" y="0"/>
            <a:ext cx="10251600" cy="713600"/>
          </a:xfrm>
          <a:prstGeom prst="rect">
            <a:avLst/>
          </a:prstGeom>
        </p:spPr>
        <p:txBody>
          <a:bodyPr spcFirstLastPara="1" vert="horz" wrap="square" lIns="121900" tIns="121900" rIns="121900" bIns="121900" rtlCol="0" anchor="t" anchorCtr="0">
            <a:normAutofit fontScale="90000"/>
          </a:bodyPr>
          <a:lstStyle/>
          <a:p>
            <a:r>
              <a:rPr lang="en-US" dirty="0"/>
              <a:t>P-SSCRM:  The union of the frameworks </a:t>
            </a:r>
            <a:endParaRPr dirty="0"/>
          </a:p>
        </p:txBody>
      </p:sp>
      <p:pic>
        <p:nvPicPr>
          <p:cNvPr id="115" name="Google Shape;115;p1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026466" y="660067"/>
            <a:ext cx="9289667" cy="6197933"/>
          </a:xfrm>
          <a:prstGeom prst="rect">
            <a:avLst/>
          </a:prstGeom>
          <a:noFill/>
          <a:ln>
            <a:noFill/>
          </a:ln>
        </p:spPr>
      </p:pic>
      <p:sp>
        <p:nvSpPr>
          <p:cNvPr id="2" name="TextBox 1">
            <a:extLst>
              <a:ext uri="{FF2B5EF4-FFF2-40B4-BE49-F238E27FC236}">
                <a16:creationId xmlns:a16="http://schemas.microsoft.com/office/drawing/2014/main" id="{1C739E21-C56D-1346-4DE6-B8A5F47DC00C}"/>
              </a:ext>
            </a:extLst>
          </p:cNvPr>
          <p:cNvSpPr txBox="1"/>
          <p:nvPr/>
        </p:nvSpPr>
        <p:spPr>
          <a:xfrm>
            <a:off x="7376983" y="4151870"/>
            <a:ext cx="1000595" cy="369332"/>
          </a:xfrm>
          <a:prstGeom prst="rect">
            <a:avLst/>
          </a:prstGeom>
          <a:noFill/>
        </p:spPr>
        <p:txBody>
          <a:bodyPr wrap="none" rtlCol="0">
            <a:spAutoFit/>
          </a:bodyPr>
          <a:lstStyle/>
          <a:p>
            <a:r>
              <a:rPr lang="en-US" dirty="0"/>
              <a:t>800-161</a:t>
            </a:r>
          </a:p>
        </p:txBody>
      </p:sp>
      <p:sp>
        <p:nvSpPr>
          <p:cNvPr id="3" name="Slide Number Placeholder 2">
            <a:extLst>
              <a:ext uri="{FF2B5EF4-FFF2-40B4-BE49-F238E27FC236}">
                <a16:creationId xmlns:a16="http://schemas.microsoft.com/office/drawing/2014/main" id="{40ECA44A-FA54-D3BB-ACCF-AA85F1B2A17B}"/>
              </a:ext>
            </a:extLst>
          </p:cNvPr>
          <p:cNvSpPr>
            <a:spLocks noGrp="1"/>
          </p:cNvSpPr>
          <p:nvPr>
            <p:ph type="sldNum" idx="12"/>
          </p:nvPr>
        </p:nvSpPr>
        <p:spPr/>
        <p:txBody>
          <a:bodyPr/>
          <a:lstStyle/>
          <a:p>
            <a:fld id="{00000000-1234-1234-1234-123412341234}"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0"/>
          <p:cNvSpPr txBox="1">
            <a:spLocks noGrp="1"/>
          </p:cNvSpPr>
          <p:nvPr>
            <p:ph type="title"/>
          </p:nvPr>
        </p:nvSpPr>
        <p:spPr>
          <a:xfrm>
            <a:off x="432900" y="0"/>
            <a:ext cx="10251200" cy="71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US" dirty="0"/>
              <a:t>Layout of P-SSCRM (v0.3)</a:t>
            </a:r>
            <a:endParaRPr dirty="0"/>
          </a:p>
          <a:p>
            <a:pPr>
              <a:spcBef>
                <a:spcPts val="0"/>
              </a:spcBef>
            </a:pPr>
            <a:endParaRPr dirty="0"/>
          </a:p>
        </p:txBody>
      </p:sp>
      <p:pic>
        <p:nvPicPr>
          <p:cNvPr id="231" name="Google Shape;231;p2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0864" y="1084768"/>
            <a:ext cx="12250467" cy="4849432"/>
          </a:xfrm>
          <a:prstGeom prst="rect">
            <a:avLst/>
          </a:prstGeom>
          <a:noFill/>
          <a:ln>
            <a:noFill/>
          </a:ln>
        </p:spPr>
      </p:pic>
      <p:sp>
        <p:nvSpPr>
          <p:cNvPr id="2" name="Slide Number Placeholder 1">
            <a:extLst>
              <a:ext uri="{FF2B5EF4-FFF2-40B4-BE49-F238E27FC236}">
                <a16:creationId xmlns:a16="http://schemas.microsoft.com/office/drawing/2014/main" id="{A8F2F24C-9F9A-97B6-3D16-0DB3D8960AB4}"/>
              </a:ext>
            </a:extLst>
          </p:cNvPr>
          <p:cNvSpPr>
            <a:spLocks noGrp="1"/>
          </p:cNvSpPr>
          <p:nvPr>
            <p:ph type="sldNum" sz="quarter" idx="12"/>
          </p:nvPr>
        </p:nvSpPr>
        <p:spPr/>
        <p:txBody>
          <a:bodyPr/>
          <a:lstStyle/>
          <a:p>
            <a:fld id="{A0289F9E-9962-4B7B-BA18-A15907CCC6BF}" type="slidenum">
              <a:rPr lang="en-US" smtClean="0"/>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8331-12AB-42E8-D326-E4064879277D}"/>
              </a:ext>
            </a:extLst>
          </p:cNvPr>
          <p:cNvSpPr>
            <a:spLocks noGrp="1"/>
          </p:cNvSpPr>
          <p:nvPr>
            <p:ph type="title"/>
          </p:nvPr>
        </p:nvSpPr>
        <p:spPr>
          <a:xfrm>
            <a:off x="0" y="189470"/>
            <a:ext cx="10283109" cy="1320800"/>
          </a:xfrm>
        </p:spPr>
        <p:txBody>
          <a:bodyPr/>
          <a:lstStyle/>
          <a:p>
            <a:r>
              <a:rPr lang="en-US" dirty="0"/>
              <a:t>Mapping of “all the things” to “all the things”</a:t>
            </a:r>
            <a:br>
              <a:rPr lang="en-US" dirty="0"/>
            </a:br>
            <a:endParaRPr lang="en-US" dirty="0"/>
          </a:p>
        </p:txBody>
      </p:sp>
      <p:pic>
        <p:nvPicPr>
          <p:cNvPr id="3" name="Picture 2">
            <a:extLst>
              <a:ext uri="{FF2B5EF4-FFF2-40B4-BE49-F238E27FC236}">
                <a16:creationId xmlns:a16="http://schemas.microsoft.com/office/drawing/2014/main" id="{7BB56261-1411-3BFD-C997-C25239200BE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8882" y="849870"/>
            <a:ext cx="6712262" cy="5943600"/>
          </a:xfrm>
          <a:prstGeom prst="rect">
            <a:avLst/>
          </a:prstGeom>
        </p:spPr>
      </p:pic>
      <p:sp>
        <p:nvSpPr>
          <p:cNvPr id="4" name="TextBox 3">
            <a:extLst>
              <a:ext uri="{FF2B5EF4-FFF2-40B4-BE49-F238E27FC236}">
                <a16:creationId xmlns:a16="http://schemas.microsoft.com/office/drawing/2014/main" id="{5FD4856E-5CC5-D69B-8999-04C8FDD55B18}"/>
              </a:ext>
            </a:extLst>
          </p:cNvPr>
          <p:cNvSpPr txBox="1"/>
          <p:nvPr/>
        </p:nvSpPr>
        <p:spPr>
          <a:xfrm>
            <a:off x="7477533" y="1753852"/>
            <a:ext cx="2805576" cy="1077218"/>
          </a:xfrm>
          <a:prstGeom prst="rect">
            <a:avLst/>
          </a:prstGeom>
          <a:noFill/>
        </p:spPr>
        <p:txBody>
          <a:bodyPr wrap="none" rtlCol="0">
            <a:spAutoFit/>
          </a:bodyPr>
          <a:lstStyle/>
          <a:p>
            <a:r>
              <a:rPr lang="en-US" sz="3200" dirty="0">
                <a:solidFill>
                  <a:schemeClr val="accent2"/>
                </a:solidFill>
              </a:rPr>
              <a:t>Bi-directional </a:t>
            </a:r>
            <a:br>
              <a:rPr lang="en-US" sz="3200" dirty="0">
                <a:solidFill>
                  <a:schemeClr val="accent2"/>
                </a:solidFill>
              </a:rPr>
            </a:br>
            <a:r>
              <a:rPr lang="en-US" sz="3200" dirty="0">
                <a:solidFill>
                  <a:schemeClr val="accent2"/>
                </a:solidFill>
              </a:rPr>
              <a:t>equivalence</a:t>
            </a:r>
          </a:p>
        </p:txBody>
      </p:sp>
      <p:sp>
        <p:nvSpPr>
          <p:cNvPr id="5" name="TextBox 4">
            <a:extLst>
              <a:ext uri="{FF2B5EF4-FFF2-40B4-BE49-F238E27FC236}">
                <a16:creationId xmlns:a16="http://schemas.microsoft.com/office/drawing/2014/main" id="{48976121-B51A-4304-91BD-3632B5F03BC4}"/>
              </a:ext>
            </a:extLst>
          </p:cNvPr>
          <p:cNvSpPr txBox="1"/>
          <p:nvPr/>
        </p:nvSpPr>
        <p:spPr>
          <a:xfrm>
            <a:off x="7477533" y="3429000"/>
            <a:ext cx="1976823" cy="1077218"/>
          </a:xfrm>
          <a:prstGeom prst="rect">
            <a:avLst/>
          </a:prstGeom>
          <a:noFill/>
        </p:spPr>
        <p:txBody>
          <a:bodyPr wrap="none" rtlCol="0">
            <a:spAutoFit/>
          </a:bodyPr>
          <a:lstStyle/>
          <a:p>
            <a:r>
              <a:rPr lang="en-US" sz="3200" dirty="0">
                <a:solidFill>
                  <a:schemeClr val="accent2"/>
                </a:solidFill>
              </a:rPr>
              <a:t>Feedback</a:t>
            </a:r>
            <a:br>
              <a:rPr lang="en-US" sz="3200" dirty="0">
                <a:solidFill>
                  <a:schemeClr val="accent2"/>
                </a:solidFill>
              </a:rPr>
            </a:br>
            <a:r>
              <a:rPr lang="en-US" sz="3200" dirty="0">
                <a:solidFill>
                  <a:schemeClr val="accent2"/>
                </a:solidFill>
              </a:rPr>
              <a:t>welcome!</a:t>
            </a:r>
          </a:p>
        </p:txBody>
      </p:sp>
      <p:sp>
        <p:nvSpPr>
          <p:cNvPr id="6" name="Slide Number Placeholder 5">
            <a:extLst>
              <a:ext uri="{FF2B5EF4-FFF2-40B4-BE49-F238E27FC236}">
                <a16:creationId xmlns:a16="http://schemas.microsoft.com/office/drawing/2014/main" id="{4E1E28C3-EF44-AD52-864A-49F42569356B}"/>
              </a:ext>
            </a:extLst>
          </p:cNvPr>
          <p:cNvSpPr>
            <a:spLocks noGrp="1"/>
          </p:cNvSpPr>
          <p:nvPr>
            <p:ph type="sldNum" sz="quarter" idx="12"/>
          </p:nvPr>
        </p:nvSpPr>
        <p:spPr/>
        <p:txBody>
          <a:bodyPr/>
          <a:lstStyle/>
          <a:p>
            <a:fld id="{A0289F9E-9962-4B7B-BA18-A15907CCC6BF}" type="slidenum">
              <a:rPr lang="en-US" smtClean="0"/>
              <a:t>19</a:t>
            </a:fld>
            <a:endParaRPr lang="en-US"/>
          </a:p>
        </p:txBody>
      </p:sp>
    </p:spTree>
    <p:extLst>
      <p:ext uri="{BB962C8B-B14F-4D97-AF65-F5344CB8AC3E}">
        <p14:creationId xmlns:p14="http://schemas.microsoft.com/office/powerpoint/2010/main" val="257190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BA282E5-A218-CA86-E13E-9FBF0E436320}"/>
              </a:ext>
            </a:extLst>
          </p:cNvPr>
          <p:cNvSpPr txBox="1">
            <a:spLocks noGrp="1"/>
          </p:cNvSpPr>
          <p:nvPr>
            <p:ph type="title" idx="4294967295"/>
          </p:nvPr>
        </p:nvSpPr>
        <p:spPr>
          <a:xfrm>
            <a:off x="717090" y="162339"/>
            <a:ext cx="8596668" cy="13208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1">
                    <a:lumMod val="75000"/>
                  </a:schemeClr>
                </a:solidFill>
                <a:effectLst/>
                <a:uLnTx/>
                <a:uFillTx/>
                <a:latin typeface="+mj-lt"/>
                <a:ea typeface="+mj-ea"/>
                <a:cs typeface="+mj-cs"/>
              </a:rPr>
              <a:t>Let life surprise you</a:t>
            </a:r>
          </a:p>
        </p:txBody>
      </p:sp>
      <p:pic>
        <p:nvPicPr>
          <p:cNvPr id="1032" name="Picture 8" descr="Industrial and Systems Engineering | P.C. Rossin College of Engineering &amp;  Applied Science">
            <a:extLst>
              <a:ext uri="{FF2B5EF4-FFF2-40B4-BE49-F238E27FC236}">
                <a16:creationId xmlns:a16="http://schemas.microsoft.com/office/drawing/2014/main" id="{66EFF774-7355-AC35-57F7-9BF2B267C7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49" r="23116"/>
          <a:stretch/>
        </p:blipFill>
        <p:spPr bwMode="auto">
          <a:xfrm>
            <a:off x="881417" y="1132509"/>
            <a:ext cx="2461315" cy="1193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uqua School of Business - Wikipedia">
            <a:extLst>
              <a:ext uri="{FF2B5EF4-FFF2-40B4-BE49-F238E27FC236}">
                <a16:creationId xmlns:a16="http://schemas.microsoft.com/office/drawing/2014/main" id="{52443FC2-A578-12A5-274F-DFFC2EF07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207" y="1132509"/>
            <a:ext cx="1232176" cy="12321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University of Utah logo">
            <a:extLst>
              <a:ext uri="{FF2B5EF4-FFF2-40B4-BE49-F238E27FC236}">
                <a16:creationId xmlns:a16="http://schemas.microsoft.com/office/drawing/2014/main" id="{EA439DEA-96D9-EFED-D3FA-A909BBFD9688}"/>
              </a:ext>
            </a:extLst>
          </p:cNvPr>
          <p:cNvPicPr>
            <a:picLocks noChangeAspect="1"/>
          </p:cNvPicPr>
          <p:nvPr/>
        </p:nvPicPr>
        <p:blipFill>
          <a:blip r:embed="rId5"/>
          <a:stretch>
            <a:fillRect/>
          </a:stretch>
        </p:blipFill>
        <p:spPr>
          <a:xfrm>
            <a:off x="7783187" y="1331505"/>
            <a:ext cx="3807239" cy="731440"/>
          </a:xfrm>
          <a:prstGeom prst="rect">
            <a:avLst/>
          </a:prstGeom>
        </p:spPr>
      </p:pic>
      <p:sp>
        <p:nvSpPr>
          <p:cNvPr id="7" name="AutoShape 12">
            <a:extLst>
              <a:ext uri="{FF2B5EF4-FFF2-40B4-BE49-F238E27FC236}">
                <a16:creationId xmlns:a16="http://schemas.microsoft.com/office/drawing/2014/main" id="{EBC41022-6B45-6499-B6BC-75557FF94F40}"/>
              </a:ext>
              <a:ext uri="{C183D7F6-B498-43B3-948B-1728B52AA6E4}">
                <adec:decorative xmlns:adec="http://schemas.microsoft.com/office/drawing/2017/decorative" val="1"/>
              </a:ext>
            </a:extLst>
          </p:cNvPr>
          <p:cNvSpPr>
            <a:spLocks noChangeAspect="1" noChangeArrowheads="1"/>
          </p:cNvSpPr>
          <p:nvPr/>
        </p:nvSpPr>
        <p:spPr bwMode="auto">
          <a:xfrm>
            <a:off x="152400" y="3581400"/>
            <a:ext cx="12192000" cy="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IBM - Wikipedia">
            <a:extLst>
              <a:ext uri="{FF2B5EF4-FFF2-40B4-BE49-F238E27FC236}">
                <a16:creationId xmlns:a16="http://schemas.microsoft.com/office/drawing/2014/main" id="{94B0E8C9-A235-7A1E-2386-EF2BF7907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9980" y="3069396"/>
            <a:ext cx="1785444" cy="71920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a:extLst>
              <a:ext uri="{FF2B5EF4-FFF2-40B4-BE49-F238E27FC236}">
                <a16:creationId xmlns:a16="http://schemas.microsoft.com/office/drawing/2014/main" id="{69FB0ABE-6523-E37F-1AB6-EA4AA640314A}"/>
              </a:ext>
              <a:ext uri="{C183D7F6-B498-43B3-948B-1728B52AA6E4}">
                <adec:decorative xmlns:adec="http://schemas.microsoft.com/office/drawing/2017/decorative" val="1"/>
              </a:ext>
            </a:extLst>
          </p:cNvPr>
          <p:cNvSpPr>
            <a:spLocks noChangeAspect="1" noChangeArrowheads="1"/>
          </p:cNvSpPr>
          <p:nvPr/>
        </p:nvSpPr>
        <p:spPr bwMode="auto">
          <a:xfrm>
            <a:off x="0" y="3429000"/>
            <a:ext cx="12192000" cy="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descr="NC State University logo">
            <a:extLst>
              <a:ext uri="{FF2B5EF4-FFF2-40B4-BE49-F238E27FC236}">
                <a16:creationId xmlns:a16="http://schemas.microsoft.com/office/drawing/2014/main" id="{CCCBC007-4254-2231-AF0C-889477DC4CD7}"/>
              </a:ext>
            </a:extLst>
          </p:cNvPr>
          <p:cNvPicPr>
            <a:picLocks noChangeAspect="1"/>
          </p:cNvPicPr>
          <p:nvPr/>
        </p:nvPicPr>
        <p:blipFill>
          <a:blip r:embed="rId7"/>
          <a:stretch>
            <a:fillRect/>
          </a:stretch>
        </p:blipFill>
        <p:spPr>
          <a:xfrm>
            <a:off x="6527567" y="2812910"/>
            <a:ext cx="2786191" cy="1232177"/>
          </a:xfrm>
          <a:prstGeom prst="rect">
            <a:avLst/>
          </a:prstGeom>
        </p:spPr>
      </p:pic>
      <p:sp>
        <p:nvSpPr>
          <p:cNvPr id="14" name="AutoShape 16">
            <a:extLst>
              <a:ext uri="{FF2B5EF4-FFF2-40B4-BE49-F238E27FC236}">
                <a16:creationId xmlns:a16="http://schemas.microsoft.com/office/drawing/2014/main" id="{2BEEE923-DCFC-96F3-AA9A-3416D061CC62}"/>
              </a:ext>
              <a:ext uri="{C183D7F6-B498-43B3-948B-1728B52AA6E4}">
                <adec:decorative xmlns:adec="http://schemas.microsoft.com/office/drawing/2017/decorative" val="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260315D0-2C4F-D84A-841B-0171A45CA4E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762539" y="4235175"/>
            <a:ext cx="3886200" cy="2514600"/>
          </a:xfrm>
          <a:prstGeom prst="rect">
            <a:avLst/>
          </a:prstGeom>
        </p:spPr>
      </p:pic>
      <p:pic>
        <p:nvPicPr>
          <p:cNvPr id="18" name="Picture 17" descr="The Vibrant Academic logo">
            <a:extLst>
              <a:ext uri="{FF2B5EF4-FFF2-40B4-BE49-F238E27FC236}">
                <a16:creationId xmlns:a16="http://schemas.microsoft.com/office/drawing/2014/main" id="{9E80D1FC-F35D-167D-160D-E4E8F5450351}"/>
              </a:ext>
            </a:extLst>
          </p:cNvPr>
          <p:cNvPicPr>
            <a:picLocks noChangeAspect="1"/>
          </p:cNvPicPr>
          <p:nvPr/>
        </p:nvPicPr>
        <p:blipFill>
          <a:blip r:embed="rId9"/>
          <a:stretch>
            <a:fillRect/>
          </a:stretch>
        </p:blipFill>
        <p:spPr>
          <a:xfrm>
            <a:off x="5214207" y="1927501"/>
            <a:ext cx="6858000" cy="6858000"/>
          </a:xfrm>
          <a:prstGeom prst="rect">
            <a:avLst/>
          </a:prstGeom>
        </p:spPr>
      </p:pic>
      <p:sp>
        <p:nvSpPr>
          <p:cNvPr id="19" name="Slide Number Placeholder 18">
            <a:extLst>
              <a:ext uri="{FF2B5EF4-FFF2-40B4-BE49-F238E27FC236}">
                <a16:creationId xmlns:a16="http://schemas.microsoft.com/office/drawing/2014/main" id="{B067CDEC-0E1E-3C6E-F0F2-5E6EDF3E731F}"/>
              </a:ext>
            </a:extLst>
          </p:cNvPr>
          <p:cNvSpPr>
            <a:spLocks noGrp="1"/>
          </p:cNvSpPr>
          <p:nvPr>
            <p:ph type="sldNum" sz="quarter" idx="12"/>
          </p:nvPr>
        </p:nvSpPr>
        <p:spPr/>
        <p:txBody>
          <a:bodyPr/>
          <a:lstStyle/>
          <a:p>
            <a:fld id="{A0289F9E-9962-4B7B-BA18-A15907CCC6BF}" type="slidenum">
              <a:rPr lang="en-US" smtClean="0"/>
              <a:pPr/>
              <a:t>2</a:t>
            </a:fld>
            <a:endParaRPr lang="en-US" dirty="0"/>
          </a:p>
        </p:txBody>
      </p:sp>
    </p:spTree>
    <p:extLst>
      <p:ext uri="{BB962C8B-B14F-4D97-AF65-F5344CB8AC3E}">
        <p14:creationId xmlns:p14="http://schemas.microsoft.com/office/powerpoint/2010/main" val="65408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624267" y="0"/>
            <a:ext cx="10251600" cy="713600"/>
          </a:xfrm>
          <a:prstGeom prst="rect">
            <a:avLst/>
          </a:prstGeom>
        </p:spPr>
        <p:txBody>
          <a:bodyPr spcFirstLastPara="1" vert="horz" wrap="square" lIns="121900" tIns="121900" rIns="121900" bIns="121900" rtlCol="0" anchor="t" anchorCtr="0">
            <a:normAutofit fontScale="90000"/>
          </a:bodyPr>
          <a:lstStyle/>
          <a:p>
            <a:r>
              <a:rPr lang="en-US" dirty="0"/>
              <a:t>P-SSCRM Framework (4 Groups, 15 Practices, 72 Tasks) </a:t>
            </a:r>
            <a:endParaRPr dirty="0"/>
          </a:p>
        </p:txBody>
      </p:sp>
      <p:graphicFrame>
        <p:nvGraphicFramePr>
          <p:cNvPr id="122" name="Google Shape;122;p18"/>
          <p:cNvGraphicFramePr/>
          <p:nvPr>
            <p:extLst>
              <p:ext uri="{D42A27DB-BD31-4B8C-83A1-F6EECF244321}">
                <p14:modId xmlns:p14="http://schemas.microsoft.com/office/powerpoint/2010/main" val="1624023967"/>
              </p:ext>
            </p:extLst>
          </p:nvPr>
        </p:nvGraphicFramePr>
        <p:xfrm>
          <a:off x="257134" y="623007"/>
          <a:ext cx="11677733" cy="7020860"/>
        </p:xfrm>
        <a:graphic>
          <a:graphicData uri="http://schemas.openxmlformats.org/drawingml/2006/table">
            <a:tbl>
              <a:tblPr firstRow="1">
                <a:noFill/>
              </a:tblPr>
              <a:tblGrid>
                <a:gridCol w="3139433">
                  <a:extLst>
                    <a:ext uri="{9D8B030D-6E8A-4147-A177-3AD203B41FA5}">
                      <a16:colId xmlns:a16="http://schemas.microsoft.com/office/drawing/2014/main" val="20000"/>
                    </a:ext>
                  </a:extLst>
                </a:gridCol>
                <a:gridCol w="2984067">
                  <a:extLst>
                    <a:ext uri="{9D8B030D-6E8A-4147-A177-3AD203B41FA5}">
                      <a16:colId xmlns:a16="http://schemas.microsoft.com/office/drawing/2014/main" val="20001"/>
                    </a:ext>
                  </a:extLst>
                </a:gridCol>
                <a:gridCol w="2816000">
                  <a:extLst>
                    <a:ext uri="{9D8B030D-6E8A-4147-A177-3AD203B41FA5}">
                      <a16:colId xmlns:a16="http://schemas.microsoft.com/office/drawing/2014/main" val="20002"/>
                    </a:ext>
                  </a:extLst>
                </a:gridCol>
                <a:gridCol w="2738233">
                  <a:extLst>
                    <a:ext uri="{9D8B030D-6E8A-4147-A177-3AD203B41FA5}">
                      <a16:colId xmlns:a16="http://schemas.microsoft.com/office/drawing/2014/main" val="20003"/>
                    </a:ext>
                  </a:extLst>
                </a:gridCol>
              </a:tblGrid>
              <a:tr h="975320">
                <a:tc>
                  <a:txBody>
                    <a:bodyPr/>
                    <a:lstStyle/>
                    <a:p>
                      <a:pPr marL="0" lvl="0" indent="0" algn="l" rtl="0">
                        <a:spcBef>
                          <a:spcPts val="0"/>
                        </a:spcBef>
                        <a:spcAft>
                          <a:spcPts val="0"/>
                        </a:spcAft>
                        <a:buNone/>
                      </a:pPr>
                      <a:r>
                        <a:rPr lang="en-US" sz="2400" b="1" dirty="0"/>
                        <a:t>Governance (23 tasks)</a:t>
                      </a:r>
                      <a:endParaRPr sz="2400" b="1" dirty="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r>
                        <a:rPr lang="en-US" sz="2400" b="1"/>
                        <a:t>Product (19 tasks)</a:t>
                      </a:r>
                      <a:endParaRPr sz="2400" b="1"/>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r>
                        <a:rPr lang="en-US" sz="2400" b="1" dirty="0"/>
                        <a:t>Environment (22 tasks)</a:t>
                      </a:r>
                      <a:endParaRPr sz="2400" b="1" dirty="0"/>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r>
                        <a:rPr lang="en-US" sz="2400" b="1"/>
                        <a:t>Deployment (8 tasks)</a:t>
                      </a:r>
                      <a:endParaRPr sz="2400" b="1"/>
                    </a:p>
                  </a:txBody>
                  <a:tcPr marL="121900" marR="121900" marT="121900" marB="121900">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EAD1DC"/>
                    </a:solidFill>
                  </a:tcPr>
                </a:tc>
                <a:extLst>
                  <a:ext uri="{0D108BD9-81ED-4DB2-BD59-A6C34878D82A}">
                    <a16:rowId xmlns:a16="http://schemas.microsoft.com/office/drawing/2014/main" val="10000"/>
                  </a:ext>
                </a:extLst>
              </a:tr>
              <a:tr h="2621240">
                <a:tc>
                  <a:txBody>
                    <a:bodyPr/>
                    <a:lstStyle/>
                    <a:p>
                      <a:pPr marL="0" lvl="0" indent="0" algn="l" rtl="0">
                        <a:spcBef>
                          <a:spcPts val="0"/>
                        </a:spcBef>
                        <a:spcAft>
                          <a:spcPts val="0"/>
                        </a:spcAft>
                        <a:buNone/>
                      </a:pPr>
                      <a:r>
                        <a:rPr lang="en-US" sz="1700"/>
                        <a:t>Tasks that focus on the organization and measurement of a secure software supply chain and of policies for decision making, accountability to third-party obligations, and remaining compliant with legal and regulatory requirements.</a:t>
                      </a:r>
                      <a:endParaRPr sz="1700"/>
                    </a:p>
                  </a:txBody>
                  <a:tcPr marL="121900" marR="121900" marT="121900" marB="121900">
                    <a:lnT w="9525" cap="flat" cmpd="sng">
                      <a:solidFill>
                        <a:schemeClr val="dk2"/>
                      </a:solidFill>
                      <a:prstDash val="solid"/>
                      <a:round/>
                      <a:headEnd type="none" w="sm" len="sm"/>
                      <a:tailEnd type="none" w="sm" len="sm"/>
                    </a:lnT>
                    <a:solidFill>
                      <a:srgbClr val="D9D2E9"/>
                    </a:solidFill>
                  </a:tcPr>
                </a:tc>
                <a:tc>
                  <a:txBody>
                    <a:bodyPr/>
                    <a:lstStyle/>
                    <a:p>
                      <a:pPr marL="0" lvl="0" indent="0" algn="l" rtl="0">
                        <a:spcBef>
                          <a:spcPts val="0"/>
                        </a:spcBef>
                        <a:spcAft>
                          <a:spcPts val="0"/>
                        </a:spcAft>
                        <a:buNone/>
                      </a:pPr>
                      <a:r>
                        <a:rPr lang="en-US" sz="1700" dirty="0"/>
                        <a:t>Tasks to lead to the deployment of a secure product with minimal vulnerabilities with associated required attestations and artifacts.</a:t>
                      </a:r>
                      <a:endParaRPr sz="1700" dirty="0"/>
                    </a:p>
                  </a:txBody>
                  <a:tcPr marL="121900" marR="121900" marT="121900" marB="121900">
                    <a:lnT w="9525" cap="flat" cmpd="sng">
                      <a:solidFill>
                        <a:schemeClr val="dk2"/>
                      </a:solidFill>
                      <a:prstDash val="solid"/>
                      <a:round/>
                      <a:headEnd type="none" w="sm" len="sm"/>
                      <a:tailEnd type="none" w="sm" len="sm"/>
                    </a:lnT>
                    <a:solidFill>
                      <a:srgbClr val="D9D2E9"/>
                    </a:solidFill>
                  </a:tcPr>
                </a:tc>
                <a:tc>
                  <a:txBody>
                    <a:bodyPr/>
                    <a:lstStyle/>
                    <a:p>
                      <a:pPr marL="0" lvl="0" indent="0" algn="l" rtl="0">
                        <a:spcBef>
                          <a:spcPts val="0"/>
                        </a:spcBef>
                        <a:spcAft>
                          <a:spcPts val="0"/>
                        </a:spcAft>
                        <a:buNone/>
                      </a:pPr>
                      <a:r>
                        <a:rPr lang="en-US" sz="1700"/>
                        <a:t>Tasks to protect the confidentiality and integrity of source code, software components, and the build infrastructure from tampering and unauthorized access.</a:t>
                      </a:r>
                      <a:endParaRPr sz="1700"/>
                    </a:p>
                  </a:txBody>
                  <a:tcPr marL="121900" marR="121900" marT="121900" marB="121900">
                    <a:lnT w="9525" cap="flat" cmpd="sng">
                      <a:solidFill>
                        <a:schemeClr val="dk2"/>
                      </a:solidFill>
                      <a:prstDash val="solid"/>
                      <a:round/>
                      <a:headEnd type="none" w="sm" len="sm"/>
                      <a:tailEnd type="none" w="sm" len="sm"/>
                    </a:lnT>
                    <a:solidFill>
                      <a:srgbClr val="D9D2E9"/>
                    </a:solidFill>
                  </a:tcPr>
                </a:tc>
                <a:tc>
                  <a:txBody>
                    <a:bodyPr/>
                    <a:lstStyle/>
                    <a:p>
                      <a:pPr marL="0" lvl="0" indent="0" algn="l" rtl="0">
                        <a:spcBef>
                          <a:spcPts val="0"/>
                        </a:spcBef>
                        <a:spcAft>
                          <a:spcPts val="0"/>
                        </a:spcAft>
                        <a:buNone/>
                      </a:pPr>
                      <a:r>
                        <a:rPr lang="en-US" sz="1700"/>
                        <a:t>Tasks for identifying, analyzing, and addressing vulnerabilities in products.</a:t>
                      </a:r>
                      <a:endParaRPr sz="1700"/>
                    </a:p>
                  </a:txBody>
                  <a:tcPr marL="121900" marR="121900" marT="121900" marB="121900">
                    <a:lnT w="9525" cap="flat" cmpd="sng">
                      <a:solidFill>
                        <a:schemeClr val="dk2"/>
                      </a:solidFill>
                      <a:prstDash val="solid"/>
                      <a:round/>
                      <a:headEnd type="none" w="sm" len="sm"/>
                      <a:tailEnd type="none" w="sm" len="sm"/>
                    </a:lnT>
                    <a:solidFill>
                      <a:srgbClr val="D9D2E9"/>
                    </a:solidFill>
                  </a:tcPr>
                </a:tc>
                <a:extLst>
                  <a:ext uri="{0D108BD9-81ED-4DB2-BD59-A6C34878D82A}">
                    <a16:rowId xmlns:a16="http://schemas.microsoft.com/office/drawing/2014/main" val="10001"/>
                  </a:ext>
                </a:extLst>
              </a:tr>
              <a:tr h="3424300">
                <a:tc>
                  <a:txBody>
                    <a:bodyPr/>
                    <a:lstStyle/>
                    <a:p>
                      <a:pPr marL="457200" lvl="0" indent="-304800" algn="l" rtl="0">
                        <a:spcBef>
                          <a:spcPts val="0"/>
                        </a:spcBef>
                        <a:spcAft>
                          <a:spcPts val="0"/>
                        </a:spcAft>
                        <a:buSzPts val="1200"/>
                        <a:buChar char="●"/>
                      </a:pPr>
                      <a:r>
                        <a:rPr lang="en-US" sz="1600" dirty="0"/>
                        <a:t>Perform compliance (5)</a:t>
                      </a:r>
                      <a:endParaRPr sz="1600" dirty="0"/>
                    </a:p>
                    <a:p>
                      <a:pPr marL="457200" lvl="0" indent="-304800" algn="l" rtl="0">
                        <a:spcBef>
                          <a:spcPts val="0"/>
                        </a:spcBef>
                        <a:spcAft>
                          <a:spcPts val="0"/>
                        </a:spcAft>
                        <a:buSzPts val="1200"/>
                        <a:buChar char="●"/>
                      </a:pPr>
                      <a:r>
                        <a:rPr lang="en-US" sz="1600" dirty="0"/>
                        <a:t>Develop security policies (6)</a:t>
                      </a:r>
                      <a:endParaRPr sz="1600" dirty="0"/>
                    </a:p>
                    <a:p>
                      <a:pPr marL="457200" lvl="0" indent="-304800" algn="l" rtl="0">
                        <a:spcBef>
                          <a:spcPts val="0"/>
                        </a:spcBef>
                        <a:spcAft>
                          <a:spcPts val="0"/>
                        </a:spcAft>
                        <a:buSzPts val="1200"/>
                        <a:buChar char="●"/>
                      </a:pPr>
                      <a:r>
                        <a:rPr lang="en-US" sz="1600" dirty="0"/>
                        <a:t>Manage suppliers (5)</a:t>
                      </a:r>
                      <a:endParaRPr sz="1600" dirty="0"/>
                    </a:p>
                    <a:p>
                      <a:pPr marL="457200" lvl="0" indent="-304800" algn="l" rtl="0">
                        <a:spcBef>
                          <a:spcPts val="0"/>
                        </a:spcBef>
                        <a:spcAft>
                          <a:spcPts val="0"/>
                        </a:spcAft>
                        <a:buSzPts val="1200"/>
                        <a:buChar char="●"/>
                      </a:pPr>
                      <a:r>
                        <a:rPr lang="en-US" sz="1600" dirty="0"/>
                        <a:t>Train (3)</a:t>
                      </a:r>
                      <a:endParaRPr sz="1600" dirty="0"/>
                    </a:p>
                    <a:p>
                      <a:pPr marL="457200" lvl="0" indent="-304800" algn="l" rtl="0">
                        <a:spcBef>
                          <a:spcPts val="0"/>
                        </a:spcBef>
                        <a:spcAft>
                          <a:spcPts val="0"/>
                        </a:spcAft>
                        <a:buSzPts val="1200"/>
                        <a:buChar char="●"/>
                      </a:pPr>
                      <a:r>
                        <a:rPr lang="en-US" sz="1600" dirty="0"/>
                        <a:t>Assess and manage risk (4)</a:t>
                      </a:r>
                      <a:endParaRPr sz="1600" dirty="0"/>
                    </a:p>
                  </a:txBody>
                  <a:tcPr marL="121900" marR="121900" marT="121900" marB="121900">
                    <a:solidFill>
                      <a:srgbClr val="CFE2F3"/>
                    </a:solidFill>
                  </a:tcPr>
                </a:tc>
                <a:tc>
                  <a:txBody>
                    <a:bodyPr/>
                    <a:lstStyle/>
                    <a:p>
                      <a:pPr marL="457200" lvl="0" indent="-304800" algn="l" rtl="0">
                        <a:spcBef>
                          <a:spcPts val="0"/>
                        </a:spcBef>
                        <a:spcAft>
                          <a:spcPts val="0"/>
                        </a:spcAft>
                        <a:buSzPts val="1200"/>
                        <a:buChar char="●"/>
                      </a:pPr>
                      <a:r>
                        <a:rPr lang="en-US" sz="1600" dirty="0"/>
                        <a:t>Develop security requirements (2)</a:t>
                      </a:r>
                      <a:endParaRPr sz="1600" dirty="0"/>
                    </a:p>
                    <a:p>
                      <a:pPr marL="457200" lvl="0" indent="-304800" algn="l" rtl="0">
                        <a:spcBef>
                          <a:spcPts val="0"/>
                        </a:spcBef>
                        <a:spcAft>
                          <a:spcPts val="0"/>
                        </a:spcAft>
                        <a:buSzPts val="1200"/>
                        <a:buChar char="●"/>
                      </a:pPr>
                      <a:r>
                        <a:rPr lang="en-US" sz="1600" dirty="0"/>
                        <a:t>Build security in; software security (5)</a:t>
                      </a:r>
                      <a:endParaRPr sz="1600" dirty="0"/>
                    </a:p>
                    <a:p>
                      <a:pPr marL="457200" lvl="0" indent="-304800" algn="l" rtl="0">
                        <a:spcBef>
                          <a:spcPts val="0"/>
                        </a:spcBef>
                        <a:spcAft>
                          <a:spcPts val="0"/>
                        </a:spcAft>
                        <a:buSzPts val="1200"/>
                        <a:buChar char="●"/>
                      </a:pPr>
                      <a:r>
                        <a:rPr lang="en-US" sz="1600" dirty="0"/>
                        <a:t>Make good component choices (5)</a:t>
                      </a:r>
                      <a:endParaRPr sz="1600" dirty="0"/>
                    </a:p>
                    <a:p>
                      <a:pPr marL="457200" lvl="0" indent="-304800" algn="l" rtl="0">
                        <a:spcBef>
                          <a:spcPts val="0"/>
                        </a:spcBef>
                        <a:spcAft>
                          <a:spcPts val="0"/>
                        </a:spcAft>
                        <a:buSzPts val="1200"/>
                        <a:buChar char="●"/>
                      </a:pPr>
                      <a:r>
                        <a:rPr lang="en-US" sz="1600" dirty="0"/>
                        <a:t>Discover vulnerabilities (4)</a:t>
                      </a:r>
                      <a:endParaRPr sz="1600" dirty="0"/>
                    </a:p>
                    <a:p>
                      <a:pPr marL="457200" lvl="0" indent="-304800" algn="l" rtl="0">
                        <a:spcBef>
                          <a:spcPts val="0"/>
                        </a:spcBef>
                        <a:spcAft>
                          <a:spcPts val="0"/>
                        </a:spcAft>
                        <a:buSzPts val="1200"/>
                        <a:buChar char="●"/>
                      </a:pPr>
                      <a:r>
                        <a:rPr lang="en-US" sz="1600" dirty="0"/>
                        <a:t>Manage vulnerable components (2)</a:t>
                      </a:r>
                      <a:endParaRPr sz="1600" dirty="0"/>
                    </a:p>
                  </a:txBody>
                  <a:tcPr marL="121900" marR="121900" marT="121900" marB="121900">
                    <a:solidFill>
                      <a:srgbClr val="CFE2F3"/>
                    </a:solidFill>
                  </a:tcPr>
                </a:tc>
                <a:tc>
                  <a:txBody>
                    <a:bodyPr/>
                    <a:lstStyle/>
                    <a:p>
                      <a:pPr marL="457200" lvl="0" indent="-304800" algn="l" rtl="0">
                        <a:spcBef>
                          <a:spcPts val="0"/>
                        </a:spcBef>
                        <a:spcAft>
                          <a:spcPts val="0"/>
                        </a:spcAft>
                        <a:buSzPts val="1200"/>
                        <a:buChar char="●"/>
                      </a:pPr>
                      <a:r>
                        <a:rPr lang="en-US" sz="1600" dirty="0"/>
                        <a:t>Safeguard artifact integrity (6)</a:t>
                      </a:r>
                      <a:endParaRPr sz="1600" dirty="0"/>
                    </a:p>
                    <a:p>
                      <a:pPr marL="457200" lvl="0" indent="-304800" algn="l" rtl="0">
                        <a:spcBef>
                          <a:spcPts val="0"/>
                        </a:spcBef>
                        <a:spcAft>
                          <a:spcPts val="0"/>
                        </a:spcAft>
                        <a:buSzPts val="1200"/>
                        <a:buChar char="●"/>
                      </a:pPr>
                      <a:r>
                        <a:rPr lang="en-US" sz="1600" dirty="0"/>
                        <a:t>Safeguard build integrity (7)</a:t>
                      </a:r>
                      <a:endParaRPr sz="1600" dirty="0"/>
                    </a:p>
                    <a:p>
                      <a:pPr marL="457200" lvl="0" indent="-304800" algn="l" rtl="0">
                        <a:spcBef>
                          <a:spcPts val="0"/>
                        </a:spcBef>
                        <a:spcAft>
                          <a:spcPts val="0"/>
                        </a:spcAft>
                        <a:buSzPts val="1200"/>
                        <a:buChar char="●"/>
                      </a:pPr>
                      <a:r>
                        <a:rPr lang="en-US" sz="1600" dirty="0"/>
                        <a:t>Secure environment (9)</a:t>
                      </a:r>
                      <a:endParaRPr sz="1600" dirty="0"/>
                    </a:p>
                  </a:txBody>
                  <a:tcPr marL="121900" marR="121900" marT="121900" marB="121900">
                    <a:solidFill>
                      <a:srgbClr val="CFE2F3"/>
                    </a:solidFill>
                  </a:tcPr>
                </a:tc>
                <a:tc>
                  <a:txBody>
                    <a:bodyPr/>
                    <a:lstStyle/>
                    <a:p>
                      <a:pPr marL="457200" lvl="0" indent="-304800" algn="l" rtl="0">
                        <a:spcBef>
                          <a:spcPts val="0"/>
                        </a:spcBef>
                        <a:spcAft>
                          <a:spcPts val="0"/>
                        </a:spcAft>
                        <a:buSzPts val="1200"/>
                        <a:buChar char="●"/>
                      </a:pPr>
                      <a:r>
                        <a:rPr lang="en-US" sz="1600" dirty="0"/>
                        <a:t>Respond to vulnerabilities (6)</a:t>
                      </a:r>
                      <a:endParaRPr sz="1600" dirty="0"/>
                    </a:p>
                    <a:p>
                      <a:pPr marL="457200" lvl="0" indent="-304800" algn="l" rtl="0">
                        <a:spcBef>
                          <a:spcPts val="0"/>
                        </a:spcBef>
                        <a:spcAft>
                          <a:spcPts val="0"/>
                        </a:spcAft>
                        <a:buSzPts val="1200"/>
                        <a:buChar char="●"/>
                      </a:pPr>
                      <a:r>
                        <a:rPr lang="en-US" sz="1600" dirty="0"/>
                        <a:t>Monitor intrusions/violations (2)</a:t>
                      </a:r>
                      <a:endParaRPr sz="1600" dirty="0"/>
                    </a:p>
                    <a:p>
                      <a:pPr marL="0" lvl="0" indent="0" algn="l" rtl="0">
                        <a:spcBef>
                          <a:spcPts val="0"/>
                        </a:spcBef>
                        <a:spcAft>
                          <a:spcPts val="0"/>
                        </a:spcAft>
                        <a:buNone/>
                      </a:pPr>
                      <a:endParaRPr sz="1600" dirty="0"/>
                    </a:p>
                  </a:txBody>
                  <a:tcPr marL="121900" marR="121900" marT="121900" marB="121900">
                    <a:solidFill>
                      <a:srgbClr val="CFE2F3"/>
                    </a:solidFill>
                  </a:tcPr>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8BD172B1-A4EB-5D8B-64C4-71F878F8FA7C}"/>
              </a:ext>
            </a:extLst>
          </p:cNvPr>
          <p:cNvSpPr>
            <a:spLocks noGrp="1"/>
          </p:cNvSpPr>
          <p:nvPr>
            <p:ph type="sldNum" idx="12"/>
          </p:nvPr>
        </p:nvSpPr>
        <p:spPr/>
        <p:txBody>
          <a:bodyPr/>
          <a:lstStyle/>
          <a:p>
            <a:fld id="{00000000-1234-1234-1234-123412341234}"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86" name="Google Shape;186;p19"/>
          <p:cNvSpPr txBox="1">
            <a:spLocks noGrp="1"/>
          </p:cNvSpPr>
          <p:nvPr>
            <p:ph type="title" idx="4294967295"/>
          </p:nvPr>
        </p:nvSpPr>
        <p:spPr>
          <a:xfrm>
            <a:off x="1829531" y="0"/>
            <a:ext cx="11360000" cy="7632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rmAutofit fontScale="9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chemeClr val="tx1"/>
                </a:solidFill>
                <a:effectLst/>
                <a:uLnTx/>
                <a:uFillTx/>
                <a:latin typeface="+mn-lt"/>
                <a:ea typeface="+mn-ea"/>
                <a:cs typeface="+mn-cs"/>
              </a:rPr>
              <a:t>P-SSCRM Framework - Lifecycle View</a:t>
            </a:r>
            <a:endParaRPr kumimoji="0" lang="en-US" sz="3733"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04" name="Google Shape;204;p19"/>
          <p:cNvSpPr/>
          <p:nvPr/>
        </p:nvSpPr>
        <p:spPr>
          <a:xfrm>
            <a:off x="30756" y="3033373"/>
            <a:ext cx="426800" cy="528400"/>
          </a:xfrm>
          <a:prstGeom prst="rect">
            <a:avLst/>
          </a:prstGeom>
          <a:noFill/>
          <a:ln>
            <a:noFill/>
          </a:ln>
        </p:spPr>
        <p:txBody>
          <a:bodyPr spcFirstLastPara="1" wrap="square" lIns="121900" tIns="121900" rIns="121900" bIns="121900" anchor="t" anchorCtr="0">
            <a:noAutofit/>
          </a:bodyPr>
          <a:lstStyle/>
          <a:p>
            <a:r>
              <a:rPr lang="en-US" sz="2400">
                <a:solidFill>
                  <a:srgbClr val="FFFFFF"/>
                </a:solidFill>
              </a:rPr>
              <a:t>R</a:t>
            </a:r>
            <a:endParaRPr sz="1867">
              <a:latin typeface="Arial"/>
              <a:ea typeface="Arial"/>
              <a:cs typeface="Arial"/>
              <a:sym typeface="Arial"/>
            </a:endParaRPr>
          </a:p>
        </p:txBody>
      </p:sp>
      <p:pic>
        <p:nvPicPr>
          <p:cNvPr id="2" name="Picture 2">
            <a:extLst>
              <a:ext uri="{FF2B5EF4-FFF2-40B4-BE49-F238E27FC236}">
                <a16:creationId xmlns:a16="http://schemas.microsoft.com/office/drawing/2014/main" id="{C48AA6D4-80CA-B605-3EF7-484BF931D37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17" y="627098"/>
            <a:ext cx="12188348" cy="62309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1"/>
          <p:cNvSpPr txBox="1">
            <a:spLocks noGrp="1"/>
          </p:cNvSpPr>
          <p:nvPr>
            <p:ph type="title"/>
          </p:nvPr>
        </p:nvSpPr>
        <p:spPr>
          <a:xfrm>
            <a:off x="332167" y="0"/>
            <a:ext cx="10251600" cy="713600"/>
          </a:xfrm>
          <a:prstGeom prst="rect">
            <a:avLst/>
          </a:prstGeom>
        </p:spPr>
        <p:txBody>
          <a:bodyPr spcFirstLastPara="1" vert="horz" wrap="square" lIns="121900" tIns="121900" rIns="121900" bIns="121900" rtlCol="0" anchor="t" anchorCtr="0">
            <a:normAutofit fontScale="90000"/>
          </a:bodyPr>
          <a:lstStyle/>
          <a:p>
            <a:r>
              <a:rPr lang="en-US" dirty="0"/>
              <a:t>Task coverage with all the frameworks #[#unique]</a:t>
            </a:r>
            <a:endParaRPr dirty="0"/>
          </a:p>
        </p:txBody>
      </p:sp>
      <p:graphicFrame>
        <p:nvGraphicFramePr>
          <p:cNvPr id="239" name="Google Shape;239;p21"/>
          <p:cNvGraphicFramePr/>
          <p:nvPr>
            <p:extLst>
              <p:ext uri="{D42A27DB-BD31-4B8C-83A1-F6EECF244321}">
                <p14:modId xmlns:p14="http://schemas.microsoft.com/office/powerpoint/2010/main" val="1324086597"/>
              </p:ext>
            </p:extLst>
          </p:nvPr>
        </p:nvGraphicFramePr>
        <p:xfrm>
          <a:off x="238067" y="549814"/>
          <a:ext cx="11953933" cy="6242932"/>
        </p:xfrm>
        <a:graphic>
          <a:graphicData uri="http://schemas.openxmlformats.org/drawingml/2006/table">
            <a:tbl>
              <a:tblPr firstRow="1">
                <a:noFill/>
              </a:tblPr>
              <a:tblGrid>
                <a:gridCol w="2218533">
                  <a:extLst>
                    <a:ext uri="{9D8B030D-6E8A-4147-A177-3AD203B41FA5}">
                      <a16:colId xmlns:a16="http://schemas.microsoft.com/office/drawing/2014/main" val="20000"/>
                    </a:ext>
                  </a:extLst>
                </a:gridCol>
                <a:gridCol w="2314067">
                  <a:extLst>
                    <a:ext uri="{9D8B030D-6E8A-4147-A177-3AD203B41FA5}">
                      <a16:colId xmlns:a16="http://schemas.microsoft.com/office/drawing/2014/main" val="20001"/>
                    </a:ext>
                  </a:extLst>
                </a:gridCol>
                <a:gridCol w="1637833">
                  <a:extLst>
                    <a:ext uri="{9D8B030D-6E8A-4147-A177-3AD203B41FA5}">
                      <a16:colId xmlns:a16="http://schemas.microsoft.com/office/drawing/2014/main" val="20002"/>
                    </a:ext>
                  </a:extLst>
                </a:gridCol>
                <a:gridCol w="1823700">
                  <a:extLst>
                    <a:ext uri="{9D8B030D-6E8A-4147-A177-3AD203B41FA5}">
                      <a16:colId xmlns:a16="http://schemas.microsoft.com/office/drawing/2014/main" val="20003"/>
                    </a:ext>
                  </a:extLst>
                </a:gridCol>
                <a:gridCol w="2178833">
                  <a:extLst>
                    <a:ext uri="{9D8B030D-6E8A-4147-A177-3AD203B41FA5}">
                      <a16:colId xmlns:a16="http://schemas.microsoft.com/office/drawing/2014/main" val="20004"/>
                    </a:ext>
                  </a:extLst>
                </a:gridCol>
                <a:gridCol w="1780967">
                  <a:extLst>
                    <a:ext uri="{9D8B030D-6E8A-4147-A177-3AD203B41FA5}">
                      <a16:colId xmlns:a16="http://schemas.microsoft.com/office/drawing/2014/main" val="20005"/>
                    </a:ext>
                  </a:extLst>
                </a:gridCol>
              </a:tblGrid>
              <a:tr h="692577">
                <a:tc>
                  <a:txBody>
                    <a:bodyPr/>
                    <a:lstStyle/>
                    <a:p>
                      <a:pPr marL="0" lvl="0" indent="0" algn="l" rtl="0">
                        <a:spcBef>
                          <a:spcPts val="0"/>
                        </a:spcBef>
                        <a:spcAft>
                          <a:spcPts val="0"/>
                        </a:spcAft>
                        <a:buNone/>
                      </a:pPr>
                      <a:r>
                        <a:rPr lang="en-US" sz="2200" dirty="0"/>
                        <a:t>Framework</a:t>
                      </a:r>
                      <a:endParaRPr sz="2200" dirty="0"/>
                    </a:p>
                  </a:txBody>
                  <a:tcPr marL="121900" marR="121900" marT="121900" marB="121900">
                    <a:solidFill>
                      <a:srgbClr val="EAD1DC"/>
                    </a:solidFill>
                  </a:tcPr>
                </a:tc>
                <a:tc>
                  <a:txBody>
                    <a:bodyPr/>
                    <a:lstStyle/>
                    <a:p>
                      <a:pPr marL="0" lvl="0" indent="0" algn="l" rtl="0">
                        <a:spcBef>
                          <a:spcPts val="0"/>
                        </a:spcBef>
                        <a:spcAft>
                          <a:spcPts val="0"/>
                        </a:spcAft>
                        <a:buNone/>
                      </a:pPr>
                      <a:r>
                        <a:rPr lang="en-US" sz="2200" dirty="0"/>
                        <a:t>Governance</a:t>
                      </a:r>
                      <a:endParaRPr sz="2200" dirty="0"/>
                    </a:p>
                  </a:txBody>
                  <a:tcPr marL="121900" marR="121900" marT="121900" marB="121900">
                    <a:solidFill>
                      <a:srgbClr val="EAD1DC"/>
                    </a:solidFill>
                  </a:tcPr>
                </a:tc>
                <a:tc>
                  <a:txBody>
                    <a:bodyPr/>
                    <a:lstStyle/>
                    <a:p>
                      <a:pPr marL="0" lvl="0" indent="0" algn="l" rtl="0">
                        <a:spcBef>
                          <a:spcPts val="0"/>
                        </a:spcBef>
                        <a:spcAft>
                          <a:spcPts val="0"/>
                        </a:spcAft>
                        <a:buNone/>
                      </a:pPr>
                      <a:r>
                        <a:rPr lang="en-US" sz="2200"/>
                        <a:t>Product </a:t>
                      </a:r>
                      <a:endParaRPr sz="2200"/>
                    </a:p>
                  </a:txBody>
                  <a:tcPr marL="121900" marR="121900" marT="121900" marB="121900">
                    <a:solidFill>
                      <a:srgbClr val="EAD1DC"/>
                    </a:solidFill>
                  </a:tcPr>
                </a:tc>
                <a:tc>
                  <a:txBody>
                    <a:bodyPr/>
                    <a:lstStyle/>
                    <a:p>
                      <a:pPr marL="0" lvl="0" indent="0" algn="l" rtl="0">
                        <a:spcBef>
                          <a:spcPts val="0"/>
                        </a:spcBef>
                        <a:spcAft>
                          <a:spcPts val="0"/>
                        </a:spcAft>
                        <a:buNone/>
                      </a:pPr>
                      <a:r>
                        <a:rPr lang="en-US" sz="2200"/>
                        <a:t>Environment </a:t>
                      </a:r>
                      <a:endParaRPr sz="2200"/>
                    </a:p>
                  </a:txBody>
                  <a:tcPr marL="121900" marR="121900" marT="121900" marB="121900">
                    <a:solidFill>
                      <a:srgbClr val="EAD1DC"/>
                    </a:solidFill>
                  </a:tcPr>
                </a:tc>
                <a:tc>
                  <a:txBody>
                    <a:bodyPr/>
                    <a:lstStyle/>
                    <a:p>
                      <a:pPr marL="0" lvl="0" indent="0" algn="l" rtl="0">
                        <a:spcBef>
                          <a:spcPts val="0"/>
                        </a:spcBef>
                        <a:spcAft>
                          <a:spcPts val="0"/>
                        </a:spcAft>
                        <a:buNone/>
                      </a:pPr>
                      <a:r>
                        <a:rPr lang="en-US" sz="2200"/>
                        <a:t>Deployment</a:t>
                      </a:r>
                      <a:endParaRPr sz="2200"/>
                    </a:p>
                  </a:txBody>
                  <a:tcPr marL="121900" marR="121900" marT="121900" marB="121900">
                    <a:solidFill>
                      <a:srgbClr val="EAD1DC"/>
                    </a:solidFill>
                  </a:tcPr>
                </a:tc>
                <a:tc>
                  <a:txBody>
                    <a:bodyPr/>
                    <a:lstStyle/>
                    <a:p>
                      <a:pPr marL="0" lvl="0" indent="0" algn="l" rtl="0">
                        <a:spcBef>
                          <a:spcPts val="0"/>
                        </a:spcBef>
                        <a:spcAft>
                          <a:spcPts val="0"/>
                        </a:spcAft>
                        <a:buNone/>
                      </a:pPr>
                      <a:r>
                        <a:rPr lang="en-US" sz="2200" dirty="0"/>
                        <a:t>Total</a:t>
                      </a:r>
                      <a:endParaRPr sz="2200" dirty="0"/>
                    </a:p>
                  </a:txBody>
                  <a:tcPr marL="121900" marR="121900" marT="121900" marB="121900">
                    <a:solidFill>
                      <a:srgbClr val="EAD1DC"/>
                    </a:solidFill>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r>
                        <a:rPr lang="en-US" sz="2200" b="1"/>
                        <a:t>P-SSCRM</a:t>
                      </a:r>
                      <a:endParaRPr sz="2200" b="1"/>
                    </a:p>
                  </a:txBody>
                  <a:tcPr marL="121900" marR="121900" marT="121900" marB="121900">
                    <a:solidFill>
                      <a:srgbClr val="D9D2E9"/>
                    </a:solidFill>
                  </a:tcPr>
                </a:tc>
                <a:tc>
                  <a:txBody>
                    <a:bodyPr/>
                    <a:lstStyle/>
                    <a:p>
                      <a:pPr marL="0" lvl="0" indent="0" algn="l" rtl="0">
                        <a:spcBef>
                          <a:spcPts val="0"/>
                        </a:spcBef>
                        <a:spcAft>
                          <a:spcPts val="0"/>
                        </a:spcAft>
                        <a:buNone/>
                      </a:pPr>
                      <a:r>
                        <a:rPr lang="en-US" sz="2200" b="1"/>
                        <a:t>23</a:t>
                      </a:r>
                      <a:endParaRPr sz="2200" b="1"/>
                    </a:p>
                  </a:txBody>
                  <a:tcPr marL="121900" marR="121900" marT="121900" marB="121900"/>
                </a:tc>
                <a:tc>
                  <a:txBody>
                    <a:bodyPr/>
                    <a:lstStyle/>
                    <a:p>
                      <a:pPr marL="0" lvl="0" indent="0" algn="l" rtl="0">
                        <a:spcBef>
                          <a:spcPts val="0"/>
                        </a:spcBef>
                        <a:spcAft>
                          <a:spcPts val="0"/>
                        </a:spcAft>
                        <a:buNone/>
                      </a:pPr>
                      <a:r>
                        <a:rPr lang="en-US" sz="2200" b="1"/>
                        <a:t>19</a:t>
                      </a:r>
                      <a:endParaRPr sz="2200" b="1"/>
                    </a:p>
                  </a:txBody>
                  <a:tcPr marL="121900" marR="121900" marT="121900" marB="121900"/>
                </a:tc>
                <a:tc>
                  <a:txBody>
                    <a:bodyPr/>
                    <a:lstStyle/>
                    <a:p>
                      <a:pPr marL="0" lvl="0" indent="0" algn="l" rtl="0">
                        <a:spcBef>
                          <a:spcPts val="0"/>
                        </a:spcBef>
                        <a:spcAft>
                          <a:spcPts val="0"/>
                        </a:spcAft>
                        <a:buNone/>
                      </a:pPr>
                      <a:r>
                        <a:rPr lang="en-US" sz="2200" b="1"/>
                        <a:t>22</a:t>
                      </a:r>
                      <a:endParaRPr sz="2200" b="1"/>
                    </a:p>
                  </a:txBody>
                  <a:tcPr marL="121900" marR="121900" marT="121900" marB="121900"/>
                </a:tc>
                <a:tc>
                  <a:txBody>
                    <a:bodyPr/>
                    <a:lstStyle/>
                    <a:p>
                      <a:pPr marL="0" lvl="0" indent="0" algn="l" rtl="0">
                        <a:spcBef>
                          <a:spcPts val="0"/>
                        </a:spcBef>
                        <a:spcAft>
                          <a:spcPts val="0"/>
                        </a:spcAft>
                        <a:buNone/>
                      </a:pPr>
                      <a:r>
                        <a:rPr lang="en-US" sz="2200" b="1"/>
                        <a:t>8</a:t>
                      </a:r>
                      <a:endParaRPr sz="2200" b="1"/>
                    </a:p>
                  </a:txBody>
                  <a:tcPr marL="121900" marR="121900" marT="121900" marB="121900"/>
                </a:tc>
                <a:tc>
                  <a:txBody>
                    <a:bodyPr/>
                    <a:lstStyle/>
                    <a:p>
                      <a:pPr marL="0" lvl="0" indent="0" algn="l" rtl="0">
                        <a:spcBef>
                          <a:spcPts val="0"/>
                        </a:spcBef>
                        <a:spcAft>
                          <a:spcPts val="0"/>
                        </a:spcAft>
                        <a:buNone/>
                      </a:pPr>
                      <a:r>
                        <a:rPr lang="en-US" sz="2200" b="1" dirty="0"/>
                        <a:t>72</a:t>
                      </a:r>
                      <a:endParaRPr sz="2200" b="1" dirty="0"/>
                    </a:p>
                  </a:txBody>
                  <a:tcPr marL="121900" marR="121900" marT="121900" marB="121900"/>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r>
                        <a:rPr lang="en-US" sz="2200"/>
                        <a:t>EO / SSDF</a:t>
                      </a:r>
                      <a:endParaRPr sz="2200"/>
                    </a:p>
                  </a:txBody>
                  <a:tcPr marL="121900" marR="121900" marT="121900" marB="121900">
                    <a:solidFill>
                      <a:srgbClr val="D9D2E9"/>
                    </a:solidFill>
                  </a:tcPr>
                </a:tc>
                <a:tc>
                  <a:txBody>
                    <a:bodyPr/>
                    <a:lstStyle/>
                    <a:p>
                      <a:pPr marL="0" lvl="0" indent="0" algn="l" rtl="0">
                        <a:spcBef>
                          <a:spcPts val="0"/>
                        </a:spcBef>
                        <a:spcAft>
                          <a:spcPts val="0"/>
                        </a:spcAft>
                        <a:buNone/>
                      </a:pPr>
                      <a:r>
                        <a:rPr lang="en-US" sz="2200"/>
                        <a:t>11</a:t>
                      </a:r>
                      <a:endParaRPr sz="2200"/>
                    </a:p>
                  </a:txBody>
                  <a:tcPr marL="121900" marR="121900" marT="121900" marB="121900"/>
                </a:tc>
                <a:tc>
                  <a:txBody>
                    <a:bodyPr/>
                    <a:lstStyle/>
                    <a:p>
                      <a:pPr marL="0" lvl="0" indent="0" algn="l" rtl="0">
                        <a:spcBef>
                          <a:spcPts val="0"/>
                        </a:spcBef>
                        <a:spcAft>
                          <a:spcPts val="0"/>
                        </a:spcAft>
                        <a:buNone/>
                      </a:pPr>
                      <a:r>
                        <a:rPr lang="en-US" sz="2200" b="1">
                          <a:solidFill>
                            <a:srgbClr val="FF0000"/>
                          </a:solidFill>
                        </a:rPr>
                        <a:t>14</a:t>
                      </a:r>
                      <a:endParaRPr sz="2200" b="1">
                        <a:solidFill>
                          <a:srgbClr val="FF0000"/>
                        </a:solidFill>
                      </a:endParaRPr>
                    </a:p>
                  </a:txBody>
                  <a:tcPr marL="121900" marR="121900" marT="121900" marB="121900"/>
                </a:tc>
                <a:tc>
                  <a:txBody>
                    <a:bodyPr/>
                    <a:lstStyle/>
                    <a:p>
                      <a:pPr marL="0" lvl="0" indent="0" algn="l" rtl="0">
                        <a:spcBef>
                          <a:spcPts val="0"/>
                        </a:spcBef>
                        <a:spcAft>
                          <a:spcPts val="0"/>
                        </a:spcAft>
                        <a:buNone/>
                      </a:pPr>
                      <a:r>
                        <a:rPr lang="en-US" sz="2200"/>
                        <a:t>4</a:t>
                      </a:r>
                      <a:endParaRPr sz="2200"/>
                    </a:p>
                  </a:txBody>
                  <a:tcPr marL="121900" marR="121900" marT="121900" marB="121900"/>
                </a:tc>
                <a:tc>
                  <a:txBody>
                    <a:bodyPr/>
                    <a:lstStyle/>
                    <a:p>
                      <a:pPr marL="0" lvl="0" indent="0" algn="l" rtl="0">
                        <a:spcBef>
                          <a:spcPts val="0"/>
                        </a:spcBef>
                        <a:spcAft>
                          <a:spcPts val="0"/>
                        </a:spcAft>
                        <a:buNone/>
                      </a:pPr>
                      <a:r>
                        <a:rPr lang="en-US" sz="2200" b="1">
                          <a:solidFill>
                            <a:srgbClr val="FF0000"/>
                          </a:solidFill>
                        </a:rPr>
                        <a:t>5</a:t>
                      </a:r>
                      <a:endParaRPr sz="2200" b="1">
                        <a:solidFill>
                          <a:srgbClr val="FF0000"/>
                        </a:solidFill>
                      </a:endParaRPr>
                    </a:p>
                  </a:txBody>
                  <a:tcPr marL="121900" marR="121900" marT="121900" marB="121900"/>
                </a:tc>
                <a:tc>
                  <a:txBody>
                    <a:bodyPr/>
                    <a:lstStyle/>
                    <a:p>
                      <a:pPr marL="0" lvl="0" indent="0" algn="l" rtl="0">
                        <a:spcBef>
                          <a:spcPts val="0"/>
                        </a:spcBef>
                        <a:spcAft>
                          <a:spcPts val="0"/>
                        </a:spcAft>
                        <a:buNone/>
                      </a:pPr>
                      <a:r>
                        <a:rPr lang="en-US" sz="2200" dirty="0"/>
                        <a:t>34/34</a:t>
                      </a:r>
                      <a:endParaRPr sz="2200" dirty="0"/>
                    </a:p>
                  </a:txBody>
                  <a:tcPr marL="121900" marR="121900" marT="121900" marB="121900"/>
                </a:tc>
                <a:extLst>
                  <a:ext uri="{0D108BD9-81ED-4DB2-BD59-A6C34878D82A}">
                    <a16:rowId xmlns:a16="http://schemas.microsoft.com/office/drawing/2014/main" val="10002"/>
                  </a:ext>
                </a:extLst>
              </a:tr>
              <a:tr h="664868">
                <a:tc>
                  <a:txBody>
                    <a:bodyPr/>
                    <a:lstStyle/>
                    <a:p>
                      <a:pPr marL="0" lvl="0" indent="0" algn="l" rtl="0">
                        <a:spcBef>
                          <a:spcPts val="0"/>
                        </a:spcBef>
                        <a:spcAft>
                          <a:spcPts val="0"/>
                        </a:spcAft>
                        <a:buNone/>
                      </a:pPr>
                      <a:r>
                        <a:rPr lang="en-US" sz="2200" dirty="0"/>
                        <a:t>Self-attestation</a:t>
                      </a:r>
                      <a:endParaRPr sz="2200" dirty="0"/>
                    </a:p>
                  </a:txBody>
                  <a:tcPr marL="121900" marR="121900" marT="121900" marB="121900">
                    <a:solidFill>
                      <a:srgbClr val="D9D2E9"/>
                    </a:solidFill>
                  </a:tcPr>
                </a:tc>
                <a:tc>
                  <a:txBody>
                    <a:bodyPr/>
                    <a:lstStyle/>
                    <a:p>
                      <a:pPr marL="0" lvl="0" indent="0" algn="l" rtl="0">
                        <a:spcBef>
                          <a:spcPts val="0"/>
                        </a:spcBef>
                        <a:spcAft>
                          <a:spcPts val="0"/>
                        </a:spcAft>
                        <a:buNone/>
                      </a:pPr>
                      <a:r>
                        <a:rPr lang="en-US" sz="2200" dirty="0"/>
                        <a:t>8</a:t>
                      </a:r>
                      <a:endParaRPr sz="2200" dirty="0"/>
                    </a:p>
                  </a:txBody>
                  <a:tcPr marL="121900" marR="121900" marT="121900" marB="121900"/>
                </a:tc>
                <a:tc>
                  <a:txBody>
                    <a:bodyPr/>
                    <a:lstStyle/>
                    <a:p>
                      <a:pPr marL="0" lvl="0" indent="0" algn="l" rtl="0">
                        <a:spcBef>
                          <a:spcPts val="0"/>
                        </a:spcBef>
                        <a:spcAft>
                          <a:spcPts val="0"/>
                        </a:spcAft>
                        <a:buNone/>
                      </a:pPr>
                      <a:r>
                        <a:rPr lang="en-US" sz="2200"/>
                        <a:t>12</a:t>
                      </a:r>
                      <a:endParaRPr sz="2200"/>
                    </a:p>
                  </a:txBody>
                  <a:tcPr marL="121900" marR="121900" marT="121900" marB="121900"/>
                </a:tc>
                <a:tc>
                  <a:txBody>
                    <a:bodyPr/>
                    <a:lstStyle/>
                    <a:p>
                      <a:pPr marL="0" lvl="0" indent="0" algn="l" rtl="0">
                        <a:spcBef>
                          <a:spcPts val="0"/>
                        </a:spcBef>
                        <a:spcAft>
                          <a:spcPts val="0"/>
                        </a:spcAft>
                        <a:buNone/>
                      </a:pPr>
                      <a:r>
                        <a:rPr lang="en-US" sz="2200"/>
                        <a:t>4</a:t>
                      </a:r>
                      <a:endParaRPr sz="2200"/>
                    </a:p>
                  </a:txBody>
                  <a:tcPr marL="121900" marR="121900" marT="121900" marB="121900"/>
                </a:tc>
                <a:tc>
                  <a:txBody>
                    <a:bodyPr/>
                    <a:lstStyle/>
                    <a:p>
                      <a:pPr marL="0" lvl="0" indent="0" algn="l" rtl="0">
                        <a:spcBef>
                          <a:spcPts val="0"/>
                        </a:spcBef>
                        <a:spcAft>
                          <a:spcPts val="0"/>
                        </a:spcAft>
                        <a:buNone/>
                      </a:pPr>
                      <a:r>
                        <a:rPr lang="en-US" sz="2200" dirty="0"/>
                        <a:t>5</a:t>
                      </a:r>
                      <a:endParaRPr sz="2200" dirty="0"/>
                    </a:p>
                  </a:txBody>
                  <a:tcPr marL="121900" marR="121900" marT="121900" marB="121900"/>
                </a:tc>
                <a:tc>
                  <a:txBody>
                    <a:bodyPr/>
                    <a:lstStyle/>
                    <a:p>
                      <a:pPr marL="0" lvl="0" indent="0" algn="l" rtl="0">
                        <a:spcBef>
                          <a:spcPts val="0"/>
                        </a:spcBef>
                        <a:spcAft>
                          <a:spcPts val="0"/>
                        </a:spcAft>
                        <a:buNone/>
                      </a:pPr>
                      <a:r>
                        <a:rPr lang="en-US" sz="2200" dirty="0"/>
                        <a:t>23/34 SSDF</a:t>
                      </a:r>
                      <a:endParaRPr sz="2200" dirty="0"/>
                    </a:p>
                  </a:txBody>
                  <a:tcPr marL="121900" marR="121900" marT="121900" marB="121900"/>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r>
                        <a:rPr lang="en-US" sz="2200" dirty="0"/>
                        <a:t>BSIMM</a:t>
                      </a:r>
                      <a:endParaRPr sz="2200" dirty="0"/>
                    </a:p>
                  </a:txBody>
                  <a:tcPr marL="121900" marR="121900" marT="121900" marB="121900">
                    <a:solidFill>
                      <a:srgbClr val="D9D2E9"/>
                    </a:solidFill>
                  </a:tcPr>
                </a:tc>
                <a:tc>
                  <a:txBody>
                    <a:bodyPr/>
                    <a:lstStyle/>
                    <a:p>
                      <a:pPr marL="0" lvl="0" indent="0" algn="l" rtl="0">
                        <a:spcBef>
                          <a:spcPts val="0"/>
                        </a:spcBef>
                        <a:spcAft>
                          <a:spcPts val="0"/>
                        </a:spcAft>
                        <a:buNone/>
                      </a:pPr>
                      <a:r>
                        <a:rPr lang="en-US" sz="2200"/>
                        <a:t>17 [1]</a:t>
                      </a:r>
                      <a:endParaRPr sz="2200"/>
                    </a:p>
                  </a:txBody>
                  <a:tcPr marL="121900" marR="121900" marT="121900" marB="121900"/>
                </a:tc>
                <a:tc>
                  <a:txBody>
                    <a:bodyPr/>
                    <a:lstStyle/>
                    <a:p>
                      <a:pPr marL="0" lvl="0" indent="0" algn="l" rtl="0">
                        <a:spcBef>
                          <a:spcPts val="0"/>
                        </a:spcBef>
                        <a:spcAft>
                          <a:spcPts val="0"/>
                        </a:spcAft>
                        <a:buNone/>
                      </a:pPr>
                      <a:r>
                        <a:rPr lang="en-US" sz="2200"/>
                        <a:t>14</a:t>
                      </a:r>
                      <a:endParaRPr sz="2200"/>
                    </a:p>
                  </a:txBody>
                  <a:tcPr marL="121900" marR="121900" marT="121900" marB="121900"/>
                </a:tc>
                <a:tc>
                  <a:txBody>
                    <a:bodyPr/>
                    <a:lstStyle/>
                    <a:p>
                      <a:pPr marL="0" lvl="0" indent="0" algn="l" rtl="0">
                        <a:spcBef>
                          <a:spcPts val="0"/>
                        </a:spcBef>
                        <a:spcAft>
                          <a:spcPts val="0"/>
                        </a:spcAft>
                        <a:buNone/>
                      </a:pPr>
                      <a:r>
                        <a:rPr lang="en-US" sz="2200"/>
                        <a:t>2</a:t>
                      </a:r>
                      <a:endParaRPr sz="2200"/>
                    </a:p>
                  </a:txBody>
                  <a:tcPr marL="121900" marR="121900" marT="121900" marB="121900"/>
                </a:tc>
                <a:tc>
                  <a:txBody>
                    <a:bodyPr/>
                    <a:lstStyle/>
                    <a:p>
                      <a:pPr marL="0" lvl="0" indent="0" algn="l" rtl="0">
                        <a:spcBef>
                          <a:spcPts val="0"/>
                        </a:spcBef>
                        <a:spcAft>
                          <a:spcPts val="0"/>
                        </a:spcAft>
                        <a:buNone/>
                      </a:pPr>
                      <a:r>
                        <a:rPr lang="en-US" sz="2200"/>
                        <a:t>4</a:t>
                      </a:r>
                      <a:endParaRPr sz="2200"/>
                    </a:p>
                  </a:txBody>
                  <a:tcPr marL="121900" marR="121900" marT="121900" marB="121900"/>
                </a:tc>
                <a:tc>
                  <a:txBody>
                    <a:bodyPr/>
                    <a:lstStyle/>
                    <a:p>
                      <a:pPr marL="0" lvl="0" indent="0" algn="l" rtl="0">
                        <a:spcBef>
                          <a:spcPts val="0"/>
                        </a:spcBef>
                        <a:spcAft>
                          <a:spcPts val="0"/>
                        </a:spcAft>
                        <a:buNone/>
                      </a:pPr>
                      <a:r>
                        <a:rPr lang="en-US" sz="2200" dirty="0"/>
                        <a:t>37/125</a:t>
                      </a:r>
                    </a:p>
                  </a:txBody>
                  <a:tcPr marL="121900" marR="121900" marT="121900" marB="121900"/>
                </a:tc>
                <a:extLst>
                  <a:ext uri="{0D108BD9-81ED-4DB2-BD59-A6C34878D82A}">
                    <a16:rowId xmlns:a16="http://schemas.microsoft.com/office/drawing/2014/main" val="10004"/>
                  </a:ext>
                </a:extLst>
              </a:tr>
              <a:tr h="609560">
                <a:tc>
                  <a:txBody>
                    <a:bodyPr/>
                    <a:lstStyle/>
                    <a:p>
                      <a:pPr marL="0" lvl="0" indent="0" algn="l" rtl="0">
                        <a:spcBef>
                          <a:spcPts val="0"/>
                        </a:spcBef>
                        <a:spcAft>
                          <a:spcPts val="0"/>
                        </a:spcAft>
                        <a:buNone/>
                      </a:pPr>
                      <a:r>
                        <a:rPr lang="en-US" sz="2200"/>
                        <a:t>SLSA</a:t>
                      </a:r>
                      <a:endParaRPr sz="2200"/>
                    </a:p>
                  </a:txBody>
                  <a:tcPr marL="121900" marR="121900" marT="121900" marB="121900">
                    <a:solidFill>
                      <a:srgbClr val="D9D2E9"/>
                    </a:solidFill>
                  </a:tcPr>
                </a:tc>
                <a:tc>
                  <a:txBody>
                    <a:bodyPr/>
                    <a:lstStyle/>
                    <a:p>
                      <a:pPr marL="0" lvl="0" indent="0" algn="l" rtl="0">
                        <a:spcBef>
                          <a:spcPts val="0"/>
                        </a:spcBef>
                        <a:spcAft>
                          <a:spcPts val="0"/>
                        </a:spcAft>
                        <a:buNone/>
                      </a:pPr>
                      <a:r>
                        <a:rPr lang="en-US" sz="2200"/>
                        <a:t>2</a:t>
                      </a:r>
                      <a:endParaRPr sz="2200"/>
                    </a:p>
                  </a:txBody>
                  <a:tcPr marL="121900" marR="121900" marT="121900" marB="121900"/>
                </a:tc>
                <a:tc>
                  <a:txBody>
                    <a:bodyPr/>
                    <a:lstStyle/>
                    <a:p>
                      <a:pPr marL="0" lvl="0" indent="0" algn="l" rtl="0">
                        <a:spcBef>
                          <a:spcPts val="0"/>
                        </a:spcBef>
                        <a:spcAft>
                          <a:spcPts val="0"/>
                        </a:spcAft>
                        <a:buNone/>
                      </a:pPr>
                      <a:r>
                        <a:rPr lang="en-US" sz="2200"/>
                        <a:t>1</a:t>
                      </a:r>
                      <a:endParaRPr sz="2200"/>
                    </a:p>
                  </a:txBody>
                  <a:tcPr marL="121900" marR="121900" marT="121900" marB="121900"/>
                </a:tc>
                <a:tc>
                  <a:txBody>
                    <a:bodyPr/>
                    <a:lstStyle/>
                    <a:p>
                      <a:pPr marL="0" lvl="0" indent="0" algn="l" rtl="0">
                        <a:spcBef>
                          <a:spcPts val="0"/>
                        </a:spcBef>
                        <a:spcAft>
                          <a:spcPts val="0"/>
                        </a:spcAft>
                        <a:buNone/>
                      </a:pPr>
                      <a:r>
                        <a:rPr lang="en-US" sz="2200"/>
                        <a:t>3</a:t>
                      </a:r>
                      <a:endParaRPr sz="2200"/>
                    </a:p>
                  </a:txBody>
                  <a:tcPr marL="121900" marR="121900" marT="121900" marB="121900"/>
                </a:tc>
                <a:tc>
                  <a:txBody>
                    <a:bodyPr/>
                    <a:lstStyle/>
                    <a:p>
                      <a:pPr marL="0" lvl="0" indent="0" algn="l" rtl="0">
                        <a:spcBef>
                          <a:spcPts val="0"/>
                        </a:spcBef>
                        <a:spcAft>
                          <a:spcPts val="0"/>
                        </a:spcAft>
                        <a:buNone/>
                      </a:pPr>
                      <a:r>
                        <a:rPr lang="en-US" sz="2200"/>
                        <a:t>0</a:t>
                      </a:r>
                      <a:endParaRPr sz="2200"/>
                    </a:p>
                  </a:txBody>
                  <a:tcPr marL="121900" marR="121900" marT="121900" marB="121900"/>
                </a:tc>
                <a:tc>
                  <a:txBody>
                    <a:bodyPr/>
                    <a:lstStyle/>
                    <a:p>
                      <a:pPr marL="0" lvl="0" indent="0" algn="l" rtl="0">
                        <a:spcBef>
                          <a:spcPts val="0"/>
                        </a:spcBef>
                        <a:spcAft>
                          <a:spcPts val="0"/>
                        </a:spcAft>
                        <a:buNone/>
                      </a:pPr>
                      <a:r>
                        <a:rPr lang="en-US" sz="2200" dirty="0"/>
                        <a:t>6/6</a:t>
                      </a:r>
                      <a:endParaRPr sz="2200" dirty="0"/>
                    </a:p>
                  </a:txBody>
                  <a:tcPr marL="121900" marR="121900" marT="121900" marB="121900"/>
                </a:tc>
                <a:extLst>
                  <a:ext uri="{0D108BD9-81ED-4DB2-BD59-A6C34878D82A}">
                    <a16:rowId xmlns:a16="http://schemas.microsoft.com/office/drawing/2014/main" val="10005"/>
                  </a:ext>
                </a:extLst>
              </a:tr>
              <a:tr h="609560">
                <a:tc>
                  <a:txBody>
                    <a:bodyPr/>
                    <a:lstStyle/>
                    <a:p>
                      <a:pPr marL="0" lvl="0" indent="0" algn="l" rtl="0">
                        <a:spcBef>
                          <a:spcPts val="0"/>
                        </a:spcBef>
                        <a:spcAft>
                          <a:spcPts val="0"/>
                        </a:spcAft>
                        <a:buNone/>
                      </a:pPr>
                      <a:r>
                        <a:rPr lang="en-US" sz="2200"/>
                        <a:t>NIST 800-161</a:t>
                      </a:r>
                      <a:endParaRPr sz="2200"/>
                    </a:p>
                  </a:txBody>
                  <a:tcPr marL="121900" marR="121900" marT="121900" marB="121900">
                    <a:solidFill>
                      <a:srgbClr val="D9D2E9"/>
                    </a:solidFill>
                  </a:tcPr>
                </a:tc>
                <a:tc>
                  <a:txBody>
                    <a:bodyPr/>
                    <a:lstStyle/>
                    <a:p>
                      <a:pPr marL="0" lvl="0" indent="0" algn="l" rtl="0">
                        <a:spcBef>
                          <a:spcPts val="0"/>
                        </a:spcBef>
                        <a:spcAft>
                          <a:spcPts val="0"/>
                        </a:spcAft>
                        <a:buNone/>
                      </a:pPr>
                      <a:r>
                        <a:rPr lang="en-US" sz="2200" b="1">
                          <a:solidFill>
                            <a:srgbClr val="FF0000"/>
                          </a:solidFill>
                        </a:rPr>
                        <a:t>20 [5]</a:t>
                      </a:r>
                      <a:endParaRPr sz="2200" b="1">
                        <a:solidFill>
                          <a:srgbClr val="FF0000"/>
                        </a:solidFill>
                      </a:endParaRPr>
                    </a:p>
                  </a:txBody>
                  <a:tcPr marL="121900" marR="121900" marT="121900" marB="121900"/>
                </a:tc>
                <a:tc>
                  <a:txBody>
                    <a:bodyPr/>
                    <a:lstStyle/>
                    <a:p>
                      <a:pPr marL="0" lvl="0" indent="0" algn="l" rtl="0">
                        <a:spcBef>
                          <a:spcPts val="0"/>
                        </a:spcBef>
                        <a:spcAft>
                          <a:spcPts val="0"/>
                        </a:spcAft>
                        <a:buNone/>
                      </a:pPr>
                      <a:r>
                        <a:rPr lang="en-US" sz="2200"/>
                        <a:t>10</a:t>
                      </a:r>
                      <a:endParaRPr sz="2200"/>
                    </a:p>
                  </a:txBody>
                  <a:tcPr marL="121900" marR="121900" marT="121900" marB="121900"/>
                </a:tc>
                <a:tc>
                  <a:txBody>
                    <a:bodyPr/>
                    <a:lstStyle/>
                    <a:p>
                      <a:pPr marL="0" lvl="0" indent="0" algn="l" rtl="0">
                        <a:spcBef>
                          <a:spcPts val="0"/>
                        </a:spcBef>
                        <a:spcAft>
                          <a:spcPts val="0"/>
                        </a:spcAft>
                        <a:buNone/>
                      </a:pPr>
                      <a:r>
                        <a:rPr lang="en-US" sz="2200"/>
                        <a:t>9</a:t>
                      </a:r>
                      <a:endParaRPr sz="2200"/>
                    </a:p>
                  </a:txBody>
                  <a:tcPr marL="121900" marR="121900" marT="121900" marB="121900"/>
                </a:tc>
                <a:tc>
                  <a:txBody>
                    <a:bodyPr/>
                    <a:lstStyle/>
                    <a:p>
                      <a:pPr marL="0" lvl="0" indent="0" algn="l" rtl="0">
                        <a:spcBef>
                          <a:spcPts val="0"/>
                        </a:spcBef>
                        <a:spcAft>
                          <a:spcPts val="0"/>
                        </a:spcAft>
                        <a:buNone/>
                      </a:pPr>
                      <a:r>
                        <a:rPr lang="en-US" sz="2200"/>
                        <a:t>5 [1]</a:t>
                      </a:r>
                      <a:endParaRPr sz="2200"/>
                    </a:p>
                  </a:txBody>
                  <a:tcPr marL="121900" marR="121900" marT="121900" marB="121900"/>
                </a:tc>
                <a:tc>
                  <a:txBody>
                    <a:bodyPr/>
                    <a:lstStyle/>
                    <a:p>
                      <a:pPr marL="0" lvl="0" indent="0" algn="l" rtl="0">
                        <a:spcBef>
                          <a:spcPts val="0"/>
                        </a:spcBef>
                        <a:spcAft>
                          <a:spcPts val="0"/>
                        </a:spcAft>
                        <a:buNone/>
                      </a:pPr>
                      <a:r>
                        <a:rPr lang="en-US" sz="2200" dirty="0"/>
                        <a:t>44/183</a:t>
                      </a:r>
                      <a:endParaRPr sz="2200" dirty="0"/>
                    </a:p>
                  </a:txBody>
                  <a:tcPr marL="121900" marR="121900" marT="121900" marB="121900"/>
                </a:tc>
                <a:extLst>
                  <a:ext uri="{0D108BD9-81ED-4DB2-BD59-A6C34878D82A}">
                    <a16:rowId xmlns:a16="http://schemas.microsoft.com/office/drawing/2014/main" val="10006"/>
                  </a:ext>
                </a:extLst>
              </a:tr>
              <a:tr h="618567">
                <a:tc>
                  <a:txBody>
                    <a:bodyPr/>
                    <a:lstStyle/>
                    <a:p>
                      <a:pPr marL="0" lvl="0" indent="0" algn="l" rtl="0">
                        <a:spcBef>
                          <a:spcPts val="0"/>
                        </a:spcBef>
                        <a:spcAft>
                          <a:spcPts val="0"/>
                        </a:spcAft>
                        <a:buNone/>
                      </a:pPr>
                      <a:r>
                        <a:rPr lang="en-US" sz="2200"/>
                        <a:t>OWASP SCVS</a:t>
                      </a:r>
                      <a:endParaRPr sz="2200"/>
                    </a:p>
                  </a:txBody>
                  <a:tcPr marL="121900" marR="121900" marT="121900" marB="121900">
                    <a:solidFill>
                      <a:srgbClr val="D9D2E9"/>
                    </a:solidFill>
                  </a:tcPr>
                </a:tc>
                <a:tc>
                  <a:txBody>
                    <a:bodyPr/>
                    <a:lstStyle/>
                    <a:p>
                      <a:pPr marL="0" lvl="0" indent="0" algn="l" rtl="0">
                        <a:spcBef>
                          <a:spcPts val="0"/>
                        </a:spcBef>
                        <a:spcAft>
                          <a:spcPts val="0"/>
                        </a:spcAft>
                        <a:buNone/>
                      </a:pPr>
                      <a:r>
                        <a:rPr lang="en-US" sz="2200"/>
                        <a:t>1</a:t>
                      </a:r>
                      <a:endParaRPr sz="2200"/>
                    </a:p>
                  </a:txBody>
                  <a:tcPr marL="121900" marR="121900" marT="121900" marB="121900"/>
                </a:tc>
                <a:tc>
                  <a:txBody>
                    <a:bodyPr/>
                    <a:lstStyle/>
                    <a:p>
                      <a:pPr marL="0" lvl="0" indent="0" algn="l" rtl="0">
                        <a:spcBef>
                          <a:spcPts val="0"/>
                        </a:spcBef>
                        <a:spcAft>
                          <a:spcPts val="0"/>
                        </a:spcAft>
                        <a:buNone/>
                      </a:pPr>
                      <a:r>
                        <a:rPr lang="en-US" sz="2200"/>
                        <a:t>5</a:t>
                      </a:r>
                      <a:endParaRPr sz="2200"/>
                    </a:p>
                  </a:txBody>
                  <a:tcPr marL="121900" marR="121900" marT="121900" marB="121900"/>
                </a:tc>
                <a:tc>
                  <a:txBody>
                    <a:bodyPr/>
                    <a:lstStyle/>
                    <a:p>
                      <a:pPr marL="0" lvl="0" indent="0" algn="l" rtl="0">
                        <a:spcBef>
                          <a:spcPts val="0"/>
                        </a:spcBef>
                        <a:spcAft>
                          <a:spcPts val="0"/>
                        </a:spcAft>
                        <a:buNone/>
                      </a:pPr>
                      <a:r>
                        <a:rPr lang="en-US" sz="2200"/>
                        <a:t>5</a:t>
                      </a:r>
                      <a:endParaRPr sz="2200"/>
                    </a:p>
                  </a:txBody>
                  <a:tcPr marL="121900" marR="121900" marT="121900" marB="121900"/>
                </a:tc>
                <a:tc>
                  <a:txBody>
                    <a:bodyPr/>
                    <a:lstStyle/>
                    <a:p>
                      <a:pPr marL="0" lvl="0" indent="0" algn="l" rtl="0">
                        <a:spcBef>
                          <a:spcPts val="0"/>
                        </a:spcBef>
                        <a:spcAft>
                          <a:spcPts val="0"/>
                        </a:spcAft>
                        <a:buNone/>
                      </a:pPr>
                      <a:r>
                        <a:rPr lang="en-US" sz="2200"/>
                        <a:t>0</a:t>
                      </a:r>
                      <a:endParaRPr sz="2200"/>
                    </a:p>
                  </a:txBody>
                  <a:tcPr marL="121900" marR="121900" marT="121900" marB="121900"/>
                </a:tc>
                <a:tc>
                  <a:txBody>
                    <a:bodyPr/>
                    <a:lstStyle/>
                    <a:p>
                      <a:pPr marL="0" lvl="0" indent="0" algn="l" rtl="0">
                        <a:spcBef>
                          <a:spcPts val="0"/>
                        </a:spcBef>
                        <a:spcAft>
                          <a:spcPts val="0"/>
                        </a:spcAft>
                        <a:buNone/>
                      </a:pPr>
                      <a:r>
                        <a:rPr lang="en-US" sz="2200" dirty="0"/>
                        <a:t>11/11</a:t>
                      </a:r>
                      <a:endParaRPr sz="2200" dirty="0"/>
                    </a:p>
                  </a:txBody>
                  <a:tcPr marL="121900" marR="121900" marT="121900" marB="121900"/>
                </a:tc>
                <a:extLst>
                  <a:ext uri="{0D108BD9-81ED-4DB2-BD59-A6C34878D82A}">
                    <a16:rowId xmlns:a16="http://schemas.microsoft.com/office/drawing/2014/main" val="10007"/>
                  </a:ext>
                </a:extLst>
              </a:tr>
              <a:tr h="609560">
                <a:tc>
                  <a:txBody>
                    <a:bodyPr/>
                    <a:lstStyle/>
                    <a:p>
                      <a:pPr marL="0" lvl="0" indent="0" algn="l" rtl="0">
                        <a:spcBef>
                          <a:spcPts val="0"/>
                        </a:spcBef>
                        <a:spcAft>
                          <a:spcPts val="0"/>
                        </a:spcAft>
                        <a:buNone/>
                      </a:pPr>
                      <a:r>
                        <a:rPr lang="en-US" sz="2200"/>
                        <a:t>S2C2F</a:t>
                      </a:r>
                      <a:endParaRPr sz="2200"/>
                    </a:p>
                  </a:txBody>
                  <a:tcPr marL="121900" marR="121900" marT="121900" marB="121900">
                    <a:solidFill>
                      <a:srgbClr val="D9D2E9"/>
                    </a:solidFill>
                  </a:tcPr>
                </a:tc>
                <a:tc>
                  <a:txBody>
                    <a:bodyPr/>
                    <a:lstStyle/>
                    <a:p>
                      <a:pPr marL="0" lvl="0" indent="0" algn="l" rtl="0">
                        <a:spcBef>
                          <a:spcPts val="0"/>
                        </a:spcBef>
                        <a:spcAft>
                          <a:spcPts val="0"/>
                        </a:spcAft>
                        <a:buNone/>
                      </a:pPr>
                      <a:r>
                        <a:rPr lang="en-US" sz="2200"/>
                        <a:t>3</a:t>
                      </a:r>
                      <a:endParaRPr sz="2200"/>
                    </a:p>
                  </a:txBody>
                  <a:tcPr marL="121900" marR="121900" marT="121900" marB="121900"/>
                </a:tc>
                <a:tc>
                  <a:txBody>
                    <a:bodyPr/>
                    <a:lstStyle/>
                    <a:p>
                      <a:pPr marL="0" lvl="0" indent="0" algn="l" rtl="0">
                        <a:spcBef>
                          <a:spcPts val="0"/>
                        </a:spcBef>
                        <a:spcAft>
                          <a:spcPts val="0"/>
                        </a:spcAft>
                        <a:buNone/>
                      </a:pPr>
                      <a:r>
                        <a:rPr lang="en-US" sz="2200"/>
                        <a:t>7 [1]</a:t>
                      </a:r>
                      <a:endParaRPr sz="2200"/>
                    </a:p>
                  </a:txBody>
                  <a:tcPr marL="121900" marR="121900" marT="121900" marB="121900"/>
                </a:tc>
                <a:tc>
                  <a:txBody>
                    <a:bodyPr/>
                    <a:lstStyle/>
                    <a:p>
                      <a:pPr marL="0" lvl="0" indent="0" algn="l" rtl="0">
                        <a:spcBef>
                          <a:spcPts val="0"/>
                        </a:spcBef>
                        <a:spcAft>
                          <a:spcPts val="0"/>
                        </a:spcAft>
                        <a:buNone/>
                      </a:pPr>
                      <a:r>
                        <a:rPr lang="en-US" sz="2200"/>
                        <a:t>3</a:t>
                      </a:r>
                      <a:endParaRPr sz="2200"/>
                    </a:p>
                  </a:txBody>
                  <a:tcPr marL="121900" marR="121900" marT="121900" marB="121900"/>
                </a:tc>
                <a:tc>
                  <a:txBody>
                    <a:bodyPr/>
                    <a:lstStyle/>
                    <a:p>
                      <a:pPr marL="0" lvl="0" indent="0" algn="l" rtl="0">
                        <a:spcBef>
                          <a:spcPts val="0"/>
                        </a:spcBef>
                        <a:spcAft>
                          <a:spcPts val="0"/>
                        </a:spcAft>
                        <a:buNone/>
                      </a:pPr>
                      <a:r>
                        <a:rPr lang="en-US" sz="2200"/>
                        <a:t>2 [1]</a:t>
                      </a:r>
                      <a:endParaRPr sz="2200"/>
                    </a:p>
                  </a:txBody>
                  <a:tcPr marL="121900" marR="121900" marT="121900" marB="121900"/>
                </a:tc>
                <a:tc>
                  <a:txBody>
                    <a:bodyPr/>
                    <a:lstStyle/>
                    <a:p>
                      <a:pPr marL="0" lvl="0" indent="0" algn="l" rtl="0">
                        <a:spcBef>
                          <a:spcPts val="0"/>
                        </a:spcBef>
                        <a:spcAft>
                          <a:spcPts val="0"/>
                        </a:spcAft>
                        <a:buNone/>
                      </a:pPr>
                      <a:r>
                        <a:rPr lang="en-US" sz="2200" dirty="0"/>
                        <a:t>15/15</a:t>
                      </a:r>
                      <a:endParaRPr sz="2200" dirty="0"/>
                    </a:p>
                  </a:txBody>
                  <a:tcPr marL="121900" marR="121900" marT="121900" marB="121900"/>
                </a:tc>
                <a:extLst>
                  <a:ext uri="{0D108BD9-81ED-4DB2-BD59-A6C34878D82A}">
                    <a16:rowId xmlns:a16="http://schemas.microsoft.com/office/drawing/2014/main" val="10008"/>
                  </a:ext>
                </a:extLst>
              </a:tr>
              <a:tr h="609560">
                <a:tc>
                  <a:txBody>
                    <a:bodyPr/>
                    <a:lstStyle/>
                    <a:p>
                      <a:pPr marL="0" lvl="0" indent="0" algn="l" rtl="0">
                        <a:spcBef>
                          <a:spcPts val="0"/>
                        </a:spcBef>
                        <a:spcAft>
                          <a:spcPts val="0"/>
                        </a:spcAft>
                        <a:buNone/>
                      </a:pPr>
                      <a:r>
                        <a:rPr lang="en-US" sz="2200"/>
                        <a:t>CNCF SSC</a:t>
                      </a:r>
                      <a:endParaRPr sz="2200"/>
                    </a:p>
                  </a:txBody>
                  <a:tcPr marL="121900" marR="121900" marT="121900" marB="121900">
                    <a:solidFill>
                      <a:srgbClr val="D9D2E9"/>
                    </a:solidFill>
                  </a:tcPr>
                </a:tc>
                <a:tc>
                  <a:txBody>
                    <a:bodyPr/>
                    <a:lstStyle/>
                    <a:p>
                      <a:pPr marL="0" lvl="0" indent="0" algn="l" rtl="0">
                        <a:spcBef>
                          <a:spcPts val="0"/>
                        </a:spcBef>
                        <a:spcAft>
                          <a:spcPts val="0"/>
                        </a:spcAft>
                        <a:buNone/>
                      </a:pPr>
                      <a:r>
                        <a:rPr lang="en-US" sz="2200"/>
                        <a:t>4</a:t>
                      </a:r>
                      <a:endParaRPr sz="2200"/>
                    </a:p>
                  </a:txBody>
                  <a:tcPr marL="121900" marR="121900" marT="121900" marB="121900"/>
                </a:tc>
                <a:tc>
                  <a:txBody>
                    <a:bodyPr/>
                    <a:lstStyle/>
                    <a:p>
                      <a:pPr marL="0" lvl="0" indent="0" algn="l" rtl="0">
                        <a:spcBef>
                          <a:spcPts val="0"/>
                        </a:spcBef>
                        <a:spcAft>
                          <a:spcPts val="0"/>
                        </a:spcAft>
                        <a:buNone/>
                      </a:pPr>
                      <a:r>
                        <a:rPr lang="en-US" sz="2200"/>
                        <a:t>6</a:t>
                      </a:r>
                      <a:endParaRPr sz="2200"/>
                    </a:p>
                  </a:txBody>
                  <a:tcPr marL="121900" marR="121900" marT="121900" marB="121900"/>
                </a:tc>
                <a:tc>
                  <a:txBody>
                    <a:bodyPr/>
                    <a:lstStyle/>
                    <a:p>
                      <a:pPr marL="0" lvl="0" indent="0" algn="l" rtl="0">
                        <a:spcBef>
                          <a:spcPts val="0"/>
                        </a:spcBef>
                        <a:spcAft>
                          <a:spcPts val="0"/>
                        </a:spcAft>
                        <a:buNone/>
                      </a:pPr>
                      <a:r>
                        <a:rPr lang="en-US" sz="2200" b="1">
                          <a:solidFill>
                            <a:srgbClr val="FF0000"/>
                          </a:solidFill>
                        </a:rPr>
                        <a:t>13 [8]</a:t>
                      </a:r>
                      <a:endParaRPr sz="2200" b="1">
                        <a:solidFill>
                          <a:srgbClr val="FF0000"/>
                        </a:solidFill>
                      </a:endParaRPr>
                    </a:p>
                  </a:txBody>
                  <a:tcPr marL="121900" marR="121900" marT="121900" marB="121900"/>
                </a:tc>
                <a:tc>
                  <a:txBody>
                    <a:bodyPr/>
                    <a:lstStyle/>
                    <a:p>
                      <a:pPr marL="0" lvl="0" indent="0" algn="l" rtl="0">
                        <a:spcBef>
                          <a:spcPts val="0"/>
                        </a:spcBef>
                        <a:spcAft>
                          <a:spcPts val="0"/>
                        </a:spcAft>
                        <a:buNone/>
                      </a:pPr>
                      <a:r>
                        <a:rPr lang="en-US" sz="2200"/>
                        <a:t>1 [1]</a:t>
                      </a:r>
                      <a:endParaRPr sz="2200"/>
                    </a:p>
                  </a:txBody>
                  <a:tcPr marL="121900" marR="121900" marT="121900" marB="121900"/>
                </a:tc>
                <a:tc>
                  <a:txBody>
                    <a:bodyPr/>
                    <a:lstStyle/>
                    <a:p>
                      <a:pPr marL="0" lvl="0" indent="0" algn="l" rtl="0">
                        <a:spcBef>
                          <a:spcPts val="0"/>
                        </a:spcBef>
                        <a:spcAft>
                          <a:spcPts val="0"/>
                        </a:spcAft>
                        <a:buNone/>
                      </a:pPr>
                      <a:r>
                        <a:rPr lang="en-US" sz="2200" dirty="0"/>
                        <a:t>24/24</a:t>
                      </a:r>
                      <a:endParaRPr sz="2200" dirty="0"/>
                    </a:p>
                  </a:txBody>
                  <a:tcPr marL="121900" marR="121900" marT="121900" marB="121900"/>
                </a:tc>
                <a:extLst>
                  <a:ext uri="{0D108BD9-81ED-4DB2-BD59-A6C34878D82A}">
                    <a16:rowId xmlns:a16="http://schemas.microsoft.com/office/drawing/2014/main" val="10009"/>
                  </a:ext>
                </a:extLst>
              </a:tr>
            </a:tbl>
          </a:graphicData>
        </a:graphic>
      </p:graphicFrame>
      <p:sp>
        <p:nvSpPr>
          <p:cNvPr id="2" name="Slide Number Placeholder 1">
            <a:extLst>
              <a:ext uri="{FF2B5EF4-FFF2-40B4-BE49-F238E27FC236}">
                <a16:creationId xmlns:a16="http://schemas.microsoft.com/office/drawing/2014/main" id="{86FC728E-87C2-559B-8708-89551AB46753}"/>
              </a:ext>
            </a:extLst>
          </p:cNvPr>
          <p:cNvSpPr>
            <a:spLocks noGrp="1"/>
          </p:cNvSpPr>
          <p:nvPr>
            <p:ph type="sldNum" idx="12"/>
          </p:nvPr>
        </p:nvSpPr>
        <p:spPr/>
        <p:txBody>
          <a:bodyPr/>
          <a:lstStyle/>
          <a:p>
            <a:fld id="{00000000-1234-1234-1234-123412341234}"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244"/>
        <p:cNvGrpSpPr/>
        <p:nvPr/>
      </p:nvGrpSpPr>
      <p:grpSpPr>
        <a:xfrm>
          <a:off x="0" y="0"/>
          <a:ext cx="0" cy="0"/>
          <a:chOff x="0" y="0"/>
          <a:chExt cx="0" cy="0"/>
        </a:xfrm>
      </p:grpSpPr>
      <p:sp>
        <p:nvSpPr>
          <p:cNvPr id="245" name="Google Shape;245;p22"/>
          <p:cNvSpPr txBox="1">
            <a:spLocks noGrp="1"/>
          </p:cNvSpPr>
          <p:nvPr>
            <p:ph type="title"/>
          </p:nvPr>
        </p:nvSpPr>
        <p:spPr>
          <a:xfrm>
            <a:off x="788333" y="0"/>
            <a:ext cx="10251200" cy="713600"/>
          </a:xfrm>
          <a:prstGeom prst="rect">
            <a:avLst/>
          </a:prstGeom>
        </p:spPr>
        <p:txBody>
          <a:bodyPr spcFirstLastPara="1" vert="horz" wrap="square" lIns="121900" tIns="121900" rIns="121900" bIns="121900" rtlCol="0" anchor="t" anchorCtr="0">
            <a:normAutofit fontScale="90000"/>
          </a:bodyPr>
          <a:lstStyle/>
          <a:p>
            <a:pPr>
              <a:spcBef>
                <a:spcPts val="0"/>
              </a:spcBef>
            </a:pPr>
            <a:r>
              <a:rPr lang="en-US" dirty="0"/>
              <a:t>At the practice level</a:t>
            </a:r>
            <a:endParaRPr dirty="0"/>
          </a:p>
        </p:txBody>
      </p:sp>
      <p:pic>
        <p:nvPicPr>
          <p:cNvPr id="246" name="Google Shape;246;p2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85118" y="713600"/>
            <a:ext cx="9021777" cy="6144400"/>
          </a:xfrm>
          <a:prstGeom prst="rect">
            <a:avLst/>
          </a:prstGeom>
          <a:noFill/>
          <a:ln>
            <a:noFill/>
          </a:ln>
        </p:spPr>
      </p:pic>
      <p:sp>
        <p:nvSpPr>
          <p:cNvPr id="2" name="Slide Number Placeholder 1">
            <a:extLst>
              <a:ext uri="{FF2B5EF4-FFF2-40B4-BE49-F238E27FC236}">
                <a16:creationId xmlns:a16="http://schemas.microsoft.com/office/drawing/2014/main" id="{DC04634D-9B70-795F-0433-0A58B2FE410C}"/>
              </a:ext>
            </a:extLst>
          </p:cNvPr>
          <p:cNvSpPr>
            <a:spLocks noGrp="1"/>
          </p:cNvSpPr>
          <p:nvPr>
            <p:ph type="sldNum" sz="quarter" idx="12"/>
          </p:nvPr>
        </p:nvSpPr>
        <p:spPr/>
        <p:txBody>
          <a:bodyPr/>
          <a:lstStyle/>
          <a:p>
            <a:fld id="{A0289F9E-9962-4B7B-BA18-A15907CCC6BF}" type="slidenum">
              <a:rPr lang="en-US" smtClean="0"/>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5CD3B5-30C8-44C4-8692-B50FF53C0BF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48821" y="1202635"/>
            <a:ext cx="8483048" cy="5655365"/>
          </a:xfrm>
          <a:prstGeom prst="rect">
            <a:avLst/>
          </a:prstGeom>
        </p:spPr>
      </p:pic>
      <p:sp>
        <p:nvSpPr>
          <p:cNvPr id="2" name="Title 1">
            <a:extLst>
              <a:ext uri="{FF2B5EF4-FFF2-40B4-BE49-F238E27FC236}">
                <a16:creationId xmlns:a16="http://schemas.microsoft.com/office/drawing/2014/main" id="{5179C3BF-C5B7-81DF-436B-8A03EB7A6002}"/>
              </a:ext>
            </a:extLst>
          </p:cNvPr>
          <p:cNvSpPr>
            <a:spLocks noGrp="1"/>
          </p:cNvSpPr>
          <p:nvPr>
            <p:ph type="title"/>
          </p:nvPr>
        </p:nvSpPr>
        <p:spPr>
          <a:xfrm>
            <a:off x="3399287" y="135924"/>
            <a:ext cx="7847878" cy="1320800"/>
          </a:xfrm>
        </p:spPr>
        <p:txBody>
          <a:bodyPr>
            <a:normAutofit/>
          </a:bodyPr>
          <a:lstStyle/>
          <a:p>
            <a:r>
              <a:rPr lang="en-US" sz="4400" dirty="0"/>
              <a:t>Empiricism </a:t>
            </a:r>
          </a:p>
        </p:txBody>
      </p:sp>
      <p:sp>
        <p:nvSpPr>
          <p:cNvPr id="5" name="TextBox 4">
            <a:extLst>
              <a:ext uri="{FF2B5EF4-FFF2-40B4-BE49-F238E27FC236}">
                <a16:creationId xmlns:a16="http://schemas.microsoft.com/office/drawing/2014/main" id="{E163B604-4737-6831-7B12-D774009CFD6F}"/>
              </a:ext>
              <a:ext uri="{C183D7F6-B498-43B3-948B-1728B52AA6E4}">
                <adec:decorative xmlns:adec="http://schemas.microsoft.com/office/drawing/2017/decorative" val="1"/>
              </a:ext>
            </a:extLst>
          </p:cNvPr>
          <p:cNvSpPr txBox="1"/>
          <p:nvPr/>
        </p:nvSpPr>
        <p:spPr>
          <a:xfrm>
            <a:off x="10354408" y="6642556"/>
            <a:ext cx="6101860" cy="215444"/>
          </a:xfrm>
          <a:prstGeom prst="rect">
            <a:avLst/>
          </a:prstGeom>
          <a:noFill/>
        </p:spPr>
        <p:txBody>
          <a:bodyPr wrap="square">
            <a:spAutoFit/>
          </a:bodyPr>
          <a:lstStyle/>
          <a:p>
            <a:r>
              <a:rPr lang="en-US" sz="800" dirty="0">
                <a:solidFill>
                  <a:schemeClr val="bg1">
                    <a:lumMod val="65000"/>
                  </a:schemeClr>
                </a:solidFill>
              </a:rPr>
              <a:t>Andrey Kiselev/stock.adobe.com </a:t>
            </a:r>
          </a:p>
        </p:txBody>
      </p:sp>
      <p:sp>
        <p:nvSpPr>
          <p:cNvPr id="4" name="Slide Number Placeholder 3">
            <a:extLst>
              <a:ext uri="{FF2B5EF4-FFF2-40B4-BE49-F238E27FC236}">
                <a16:creationId xmlns:a16="http://schemas.microsoft.com/office/drawing/2014/main" id="{28F053D5-B3BD-1B54-E54A-BC33C2B13845}"/>
              </a:ext>
            </a:extLst>
          </p:cNvPr>
          <p:cNvSpPr>
            <a:spLocks noGrp="1"/>
          </p:cNvSpPr>
          <p:nvPr>
            <p:ph type="sldNum" sz="quarter" idx="12"/>
          </p:nvPr>
        </p:nvSpPr>
        <p:spPr/>
        <p:txBody>
          <a:bodyPr/>
          <a:lstStyle/>
          <a:p>
            <a:fld id="{A0289F9E-9962-4B7B-BA18-A15907CCC6BF}" type="slidenum">
              <a:rPr lang="en-US" smtClean="0"/>
              <a:pPr/>
              <a:t>24</a:t>
            </a:fld>
            <a:endParaRPr lang="en-US" dirty="0"/>
          </a:p>
        </p:txBody>
      </p:sp>
      <p:pic>
        <p:nvPicPr>
          <p:cNvPr id="3" name="Picture 4" descr="Synopsys Software Integrity (@SW_Integrity) / Twitter">
            <a:extLst>
              <a:ext uri="{FF2B5EF4-FFF2-40B4-BE49-F238E27FC236}">
                <a16:creationId xmlns:a16="http://schemas.microsoft.com/office/drawing/2014/main" id="{5BFA4FC0-DF4F-788F-8BEC-28310A083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1596" y="5571772"/>
            <a:ext cx="711139" cy="71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406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F962-B0A5-857B-3524-0A29ED62B235}"/>
              </a:ext>
            </a:extLst>
          </p:cNvPr>
          <p:cNvSpPr>
            <a:spLocks noGrp="1"/>
          </p:cNvSpPr>
          <p:nvPr>
            <p:ph type="title"/>
          </p:nvPr>
        </p:nvSpPr>
        <p:spPr>
          <a:xfrm>
            <a:off x="195422" y="0"/>
            <a:ext cx="8596668" cy="1320800"/>
          </a:xfrm>
        </p:spPr>
        <p:txBody>
          <a:bodyPr/>
          <a:lstStyle/>
          <a:p>
            <a:r>
              <a:rPr lang="en-US" dirty="0"/>
              <a:t>Where everybody’s at</a:t>
            </a:r>
          </a:p>
        </p:txBody>
      </p:sp>
      <p:pic>
        <p:nvPicPr>
          <p:cNvPr id="4" name="Picture 3">
            <a:extLst>
              <a:ext uri="{FF2B5EF4-FFF2-40B4-BE49-F238E27FC236}">
                <a16:creationId xmlns:a16="http://schemas.microsoft.com/office/drawing/2014/main" id="{725384E6-CB72-3B36-D13B-BCF534E6954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109938" y="0"/>
            <a:ext cx="4082062" cy="1717589"/>
          </a:xfrm>
          <a:prstGeom prst="rect">
            <a:avLst/>
          </a:prstGeom>
        </p:spPr>
      </p:pic>
      <p:graphicFrame>
        <p:nvGraphicFramePr>
          <p:cNvPr id="6" name="Chart 5">
            <a:extLst>
              <a:ext uri="{FF2B5EF4-FFF2-40B4-BE49-F238E27FC236}">
                <a16:creationId xmlns:a16="http://schemas.microsoft.com/office/drawing/2014/main" id="{780CD780-3B42-BB71-1DB4-C43A314E8FB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904468047"/>
              </p:ext>
            </p:extLst>
          </p:nvPr>
        </p:nvGraphicFramePr>
        <p:xfrm>
          <a:off x="400050" y="-400050"/>
          <a:ext cx="11391900" cy="76581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762855E4-D5FD-C9B4-87DC-BE545A10F647}"/>
              </a:ext>
            </a:extLst>
          </p:cNvPr>
          <p:cNvSpPr>
            <a:spLocks noGrp="1"/>
          </p:cNvSpPr>
          <p:nvPr>
            <p:ph type="sldNum" sz="quarter" idx="12"/>
          </p:nvPr>
        </p:nvSpPr>
        <p:spPr/>
        <p:txBody>
          <a:bodyPr/>
          <a:lstStyle/>
          <a:p>
            <a:fld id="{A0289F9E-9962-4B7B-BA18-A15907CCC6BF}" type="slidenum">
              <a:rPr lang="en-US" smtClean="0"/>
              <a:t>25</a:t>
            </a:fld>
            <a:endParaRPr lang="en-US"/>
          </a:p>
        </p:txBody>
      </p:sp>
    </p:spTree>
    <p:extLst>
      <p:ext uri="{BB962C8B-B14F-4D97-AF65-F5344CB8AC3E}">
        <p14:creationId xmlns:p14="http://schemas.microsoft.com/office/powerpoint/2010/main" val="2557748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986253" y="46293"/>
            <a:ext cx="8596668" cy="1320800"/>
          </a:xfrm>
        </p:spPr>
        <p:txBody>
          <a:bodyPr/>
          <a:lstStyle/>
          <a:p>
            <a:r>
              <a:rPr lang="en-US" dirty="0"/>
              <a:t>Governance:  perform compliance</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318987" y="2977227"/>
            <a:ext cx="9974543" cy="3880773"/>
          </a:xfrm>
        </p:spPr>
        <p:txBody>
          <a:bodyPr/>
          <a:lstStyle/>
          <a:p>
            <a:r>
              <a:rPr lang="en-US" sz="2400" dirty="0"/>
              <a:t>In general, organizational security requirements = defined software development lifecycle (SDLC)</a:t>
            </a:r>
          </a:p>
          <a:p>
            <a:r>
              <a:rPr lang="en-US" sz="2400" dirty="0"/>
              <a:t>Checking licenses (via Software Compositional Analysis (SCA tools) is pretty mature, pre-dates this supply chain security mess</a:t>
            </a:r>
          </a:p>
          <a:p>
            <a:r>
              <a:rPr lang="en-US" sz="2400" dirty="0"/>
              <a:t>Just starting to think about attestation and </a:t>
            </a:r>
            <a:r>
              <a:rPr lang="en-US" sz="2400" u="sng" dirty="0"/>
              <a:t>delivering</a:t>
            </a:r>
            <a:r>
              <a:rPr lang="en-US" sz="2400" dirty="0"/>
              <a:t> provenance and SBOM</a:t>
            </a:r>
          </a:p>
          <a:p>
            <a:pPr lvl="1"/>
            <a:r>
              <a:rPr lang="en-US" sz="2000" dirty="0"/>
              <a:t>Most are experimenting with or are already </a:t>
            </a:r>
            <a:r>
              <a:rPr lang="en-US" sz="2000" u="sng" dirty="0"/>
              <a:t>producing</a:t>
            </a:r>
            <a:r>
              <a:rPr lang="en-US" sz="2000" dirty="0"/>
              <a:t> SBOM</a:t>
            </a:r>
          </a:p>
          <a:p>
            <a:pPr lvl="2"/>
            <a:r>
              <a:rPr lang="en-US" sz="2000" dirty="0"/>
              <a:t>Sharing, delivering … not so much </a:t>
            </a:r>
          </a:p>
        </p:txBody>
      </p:sp>
      <p:pic>
        <p:nvPicPr>
          <p:cNvPr id="4" name="Picture 3">
            <a:extLst>
              <a:ext uri="{FF2B5EF4-FFF2-40B4-BE49-F238E27FC236}">
                <a16:creationId xmlns:a16="http://schemas.microsoft.com/office/drawing/2014/main" id="{E501F8AB-3683-9C33-0049-1693C7B5D0D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39" y="781932"/>
            <a:ext cx="8969685" cy="1911572"/>
          </a:xfrm>
          <a:prstGeom prst="rect">
            <a:avLst/>
          </a:prstGeom>
        </p:spPr>
      </p:pic>
      <p:sp>
        <p:nvSpPr>
          <p:cNvPr id="6" name="Slide Number Placeholder 5">
            <a:extLst>
              <a:ext uri="{FF2B5EF4-FFF2-40B4-BE49-F238E27FC236}">
                <a16:creationId xmlns:a16="http://schemas.microsoft.com/office/drawing/2014/main" id="{F2048552-E783-48D1-751C-11EE976CDC23}"/>
              </a:ext>
            </a:extLst>
          </p:cNvPr>
          <p:cNvSpPr>
            <a:spLocks noGrp="1"/>
          </p:cNvSpPr>
          <p:nvPr>
            <p:ph type="sldNum" sz="quarter" idx="12"/>
          </p:nvPr>
        </p:nvSpPr>
        <p:spPr/>
        <p:txBody>
          <a:bodyPr/>
          <a:lstStyle/>
          <a:p>
            <a:fld id="{A0289F9E-9962-4B7B-BA18-A15907CCC6BF}" type="slidenum">
              <a:rPr lang="en-US" smtClean="0"/>
              <a:pPr/>
              <a:t>26</a:t>
            </a:fld>
            <a:endParaRPr lang="en-US" dirty="0"/>
          </a:p>
        </p:txBody>
      </p:sp>
    </p:spTree>
    <p:extLst>
      <p:ext uri="{BB962C8B-B14F-4D97-AF65-F5344CB8AC3E}">
        <p14:creationId xmlns:p14="http://schemas.microsoft.com/office/powerpoint/2010/main" val="2922099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986253" y="46293"/>
            <a:ext cx="8596668" cy="1320800"/>
          </a:xfrm>
        </p:spPr>
        <p:txBody>
          <a:bodyPr/>
          <a:lstStyle/>
          <a:p>
            <a:r>
              <a:rPr lang="en-US" dirty="0"/>
              <a:t>Governance:  develop security policies</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318988" y="2977227"/>
            <a:ext cx="8596668" cy="3880773"/>
          </a:xfrm>
        </p:spPr>
        <p:txBody>
          <a:bodyPr/>
          <a:lstStyle/>
          <a:p>
            <a:r>
              <a:rPr lang="en-US" sz="2400" dirty="0"/>
              <a:t>Code review policy doesn’t always involve </a:t>
            </a:r>
            <a:r>
              <a:rPr lang="en-US" sz="2400" u="sng" dirty="0"/>
              <a:t>security checking </a:t>
            </a:r>
          </a:p>
          <a:p>
            <a:r>
              <a:rPr lang="en-US" sz="2400" dirty="0"/>
              <a:t>Current-day asset inventory is confusing and dynamic – some don’t really understand what to do </a:t>
            </a:r>
          </a:p>
          <a:p>
            <a:pPr lvl="1"/>
            <a:r>
              <a:rPr lang="en-US" sz="2000" dirty="0"/>
              <a:t>Containers</a:t>
            </a:r>
          </a:p>
          <a:p>
            <a:pPr lvl="1"/>
            <a:r>
              <a:rPr lang="en-US" sz="2000" dirty="0"/>
              <a:t>Ephemeral environments</a:t>
            </a:r>
          </a:p>
          <a:p>
            <a:pPr lvl="1"/>
            <a:r>
              <a:rPr lang="en-US" sz="2000" dirty="0"/>
              <a:t>Cloud resources</a:t>
            </a:r>
          </a:p>
        </p:txBody>
      </p:sp>
      <p:pic>
        <p:nvPicPr>
          <p:cNvPr id="4" name="Picture 3">
            <a:extLst>
              <a:ext uri="{FF2B5EF4-FFF2-40B4-BE49-F238E27FC236}">
                <a16:creationId xmlns:a16="http://schemas.microsoft.com/office/drawing/2014/main" id="{344B0313-D137-5E53-B742-A10A696A29E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85502" y="706692"/>
            <a:ext cx="8592625" cy="2154073"/>
          </a:xfrm>
          <a:prstGeom prst="rect">
            <a:avLst/>
          </a:prstGeom>
        </p:spPr>
      </p:pic>
      <p:sp>
        <p:nvSpPr>
          <p:cNvPr id="5" name="Slide Number Placeholder 4">
            <a:extLst>
              <a:ext uri="{FF2B5EF4-FFF2-40B4-BE49-F238E27FC236}">
                <a16:creationId xmlns:a16="http://schemas.microsoft.com/office/drawing/2014/main" id="{B1C4B98A-182C-3D6D-658F-CD9B45074695}"/>
              </a:ext>
            </a:extLst>
          </p:cNvPr>
          <p:cNvSpPr>
            <a:spLocks noGrp="1"/>
          </p:cNvSpPr>
          <p:nvPr>
            <p:ph type="sldNum" sz="quarter" idx="12"/>
          </p:nvPr>
        </p:nvSpPr>
        <p:spPr/>
        <p:txBody>
          <a:bodyPr/>
          <a:lstStyle/>
          <a:p>
            <a:fld id="{A0289F9E-9962-4B7B-BA18-A15907CCC6BF}" type="slidenum">
              <a:rPr lang="en-US" smtClean="0"/>
              <a:pPr/>
              <a:t>27</a:t>
            </a:fld>
            <a:endParaRPr lang="en-US" dirty="0"/>
          </a:p>
        </p:txBody>
      </p:sp>
    </p:spTree>
    <p:extLst>
      <p:ext uri="{BB962C8B-B14F-4D97-AF65-F5344CB8AC3E}">
        <p14:creationId xmlns:p14="http://schemas.microsoft.com/office/powerpoint/2010/main" val="1471707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986253" y="46293"/>
            <a:ext cx="8596668" cy="1320800"/>
          </a:xfrm>
        </p:spPr>
        <p:txBody>
          <a:bodyPr/>
          <a:lstStyle/>
          <a:p>
            <a:r>
              <a:rPr lang="en-US" dirty="0"/>
              <a:t>Governance: manage suppliers</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318988" y="2977227"/>
            <a:ext cx="8596668" cy="3880773"/>
          </a:xfrm>
        </p:spPr>
        <p:txBody>
          <a:bodyPr/>
          <a:lstStyle/>
          <a:p>
            <a:r>
              <a:rPr lang="en-US" sz="2400" dirty="0"/>
              <a:t>Vendor managers seem to be pretty good at imposing “all the things” on the vendors</a:t>
            </a:r>
          </a:p>
          <a:p>
            <a:r>
              <a:rPr lang="en-US" sz="2400" dirty="0"/>
              <a:t>Less mature at more than one person reviewing contractors and contracts</a:t>
            </a:r>
          </a:p>
          <a:p>
            <a:pPr lvl="1"/>
            <a:r>
              <a:rPr lang="en-US" sz="2000" dirty="0"/>
              <a:t>Exemplary – collaboration between contract manager and software security</a:t>
            </a:r>
          </a:p>
        </p:txBody>
      </p:sp>
      <p:pic>
        <p:nvPicPr>
          <p:cNvPr id="4" name="Picture 3">
            <a:extLst>
              <a:ext uri="{FF2B5EF4-FFF2-40B4-BE49-F238E27FC236}">
                <a16:creationId xmlns:a16="http://schemas.microsoft.com/office/drawing/2014/main" id="{D56728F3-32C3-4955-EF24-23A7AA77CEA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8565" y="706693"/>
            <a:ext cx="9434957" cy="2036507"/>
          </a:xfrm>
          <a:prstGeom prst="rect">
            <a:avLst/>
          </a:prstGeom>
        </p:spPr>
      </p:pic>
      <p:sp>
        <p:nvSpPr>
          <p:cNvPr id="6" name="Slide Number Placeholder 5">
            <a:extLst>
              <a:ext uri="{FF2B5EF4-FFF2-40B4-BE49-F238E27FC236}">
                <a16:creationId xmlns:a16="http://schemas.microsoft.com/office/drawing/2014/main" id="{40BA11DF-730A-1EED-65AF-FFAE9A775BA8}"/>
              </a:ext>
            </a:extLst>
          </p:cNvPr>
          <p:cNvSpPr>
            <a:spLocks noGrp="1"/>
          </p:cNvSpPr>
          <p:nvPr>
            <p:ph type="sldNum" sz="quarter" idx="12"/>
          </p:nvPr>
        </p:nvSpPr>
        <p:spPr/>
        <p:txBody>
          <a:bodyPr/>
          <a:lstStyle/>
          <a:p>
            <a:fld id="{A0289F9E-9962-4B7B-BA18-A15907CCC6BF}" type="slidenum">
              <a:rPr lang="en-US" smtClean="0"/>
              <a:pPr/>
              <a:t>28</a:t>
            </a:fld>
            <a:endParaRPr lang="en-US" dirty="0"/>
          </a:p>
        </p:txBody>
      </p:sp>
    </p:spTree>
    <p:extLst>
      <p:ext uri="{BB962C8B-B14F-4D97-AF65-F5344CB8AC3E}">
        <p14:creationId xmlns:p14="http://schemas.microsoft.com/office/powerpoint/2010/main" val="4109343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986253" y="46293"/>
            <a:ext cx="8596668" cy="1320800"/>
          </a:xfrm>
        </p:spPr>
        <p:txBody>
          <a:bodyPr/>
          <a:lstStyle/>
          <a:p>
            <a:r>
              <a:rPr lang="en-US" dirty="0"/>
              <a:t>Governance: training</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129750" y="2624530"/>
            <a:ext cx="11117369" cy="3880773"/>
          </a:xfrm>
        </p:spPr>
        <p:txBody>
          <a:bodyPr/>
          <a:lstStyle/>
          <a:p>
            <a:r>
              <a:rPr lang="en-US" sz="2400" u="sng" dirty="0">
                <a:solidFill>
                  <a:schemeClr val="accent2"/>
                </a:solidFill>
              </a:rPr>
              <a:t>Prevent,</a:t>
            </a:r>
            <a:r>
              <a:rPr lang="en-US" sz="2400" dirty="0"/>
              <a:t> </a:t>
            </a:r>
            <a:r>
              <a:rPr lang="en-US" sz="2400" dirty="0">
                <a:solidFill>
                  <a:schemeClr val="tx1"/>
                </a:solidFill>
              </a:rPr>
              <a:t>detect,</a:t>
            </a:r>
            <a:r>
              <a:rPr lang="en-US" sz="2400" dirty="0"/>
              <a:t> respond</a:t>
            </a:r>
          </a:p>
          <a:p>
            <a:r>
              <a:rPr lang="en-US" sz="2400" dirty="0"/>
              <a:t>Room for improving:</a:t>
            </a:r>
          </a:p>
          <a:p>
            <a:pPr lvl="1"/>
            <a:r>
              <a:rPr lang="en-US" sz="2000" dirty="0"/>
              <a:t> Procedures in the event of a security emergency</a:t>
            </a:r>
          </a:p>
          <a:p>
            <a:pPr lvl="2"/>
            <a:r>
              <a:rPr lang="en-US" sz="2000" dirty="0"/>
              <a:t>Some do table-top exercises and simulations</a:t>
            </a:r>
          </a:p>
          <a:p>
            <a:pPr lvl="1"/>
            <a:r>
              <a:rPr lang="en-US" sz="2400" dirty="0"/>
              <a:t>Studying cyberthreat intelligence, attending conferences, etc., </a:t>
            </a:r>
            <a:r>
              <a:rPr lang="en-US" sz="2400" u="sng" dirty="0"/>
              <a:t>and getting trends out to the organization </a:t>
            </a:r>
          </a:p>
        </p:txBody>
      </p:sp>
      <p:pic>
        <p:nvPicPr>
          <p:cNvPr id="4" name="Picture 3">
            <a:extLst>
              <a:ext uri="{FF2B5EF4-FFF2-40B4-BE49-F238E27FC236}">
                <a16:creationId xmlns:a16="http://schemas.microsoft.com/office/drawing/2014/main" id="{C3548C0D-917F-5B3A-5A1A-7F6FCDF84EF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1994" y="991326"/>
            <a:ext cx="10492438" cy="1500961"/>
          </a:xfrm>
          <a:prstGeom prst="rect">
            <a:avLst/>
          </a:prstGeom>
        </p:spPr>
      </p:pic>
      <p:pic>
        <p:nvPicPr>
          <p:cNvPr id="6" name="Picture 5">
            <a:extLst>
              <a:ext uri="{FF2B5EF4-FFF2-40B4-BE49-F238E27FC236}">
                <a16:creationId xmlns:a16="http://schemas.microsoft.com/office/drawing/2014/main" id="{1CF0BB4C-147C-346E-DBBE-05C8DAC902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94023" y="4884457"/>
            <a:ext cx="4497977" cy="1927250"/>
          </a:xfrm>
          <a:prstGeom prst="rect">
            <a:avLst/>
          </a:prstGeom>
        </p:spPr>
      </p:pic>
      <p:pic>
        <p:nvPicPr>
          <p:cNvPr id="7" name="Picture 6">
            <a:extLst>
              <a:ext uri="{FF2B5EF4-FFF2-40B4-BE49-F238E27FC236}">
                <a16:creationId xmlns:a16="http://schemas.microsoft.com/office/drawing/2014/main" id="{CDE017E0-88BB-663B-E6E2-B664801039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38100" y="2492287"/>
            <a:ext cx="788334" cy="996535"/>
          </a:xfrm>
          <a:prstGeom prst="rect">
            <a:avLst/>
          </a:prstGeom>
        </p:spPr>
      </p:pic>
      <p:sp>
        <p:nvSpPr>
          <p:cNvPr id="8" name="Slide Number Placeholder 7">
            <a:extLst>
              <a:ext uri="{FF2B5EF4-FFF2-40B4-BE49-F238E27FC236}">
                <a16:creationId xmlns:a16="http://schemas.microsoft.com/office/drawing/2014/main" id="{97B9DA56-BB1E-6ACC-FBBB-21CF7527760D}"/>
              </a:ext>
            </a:extLst>
          </p:cNvPr>
          <p:cNvSpPr>
            <a:spLocks noGrp="1"/>
          </p:cNvSpPr>
          <p:nvPr>
            <p:ph type="sldNum" sz="quarter" idx="12"/>
          </p:nvPr>
        </p:nvSpPr>
        <p:spPr/>
        <p:txBody>
          <a:bodyPr/>
          <a:lstStyle/>
          <a:p>
            <a:fld id="{A0289F9E-9962-4B7B-BA18-A15907CCC6BF}" type="slidenum">
              <a:rPr lang="en-US" smtClean="0"/>
              <a:pPr/>
              <a:t>29</a:t>
            </a:fld>
            <a:endParaRPr lang="en-US" dirty="0"/>
          </a:p>
        </p:txBody>
      </p:sp>
    </p:spTree>
    <p:extLst>
      <p:ext uri="{BB962C8B-B14F-4D97-AF65-F5344CB8AC3E}">
        <p14:creationId xmlns:p14="http://schemas.microsoft.com/office/powerpoint/2010/main" val="3848212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4">
            <a:extLst>
              <a:ext uri="{C183D7F6-B498-43B3-948B-1728B52AA6E4}">
                <adec:decorative xmlns:adec="http://schemas.microsoft.com/office/drawing/2017/decorative" val="1"/>
              </a:ext>
            </a:extLst>
          </p:cNvPr>
          <p:cNvSpPr/>
          <p:nvPr/>
        </p:nvSpPr>
        <p:spPr>
          <a:xfrm>
            <a:off x="9405153" y="-2"/>
            <a:ext cx="4447201" cy="1186155"/>
          </a:xfrm>
          <a:prstGeom prst="parallelogram">
            <a:avLst>
              <a:gd name="adj" fmla="val 7671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4">
            <a:extLst>
              <a:ext uri="{C183D7F6-B498-43B3-948B-1728B52AA6E4}">
                <adec:decorative xmlns:adec="http://schemas.microsoft.com/office/drawing/2017/decorative" val="1"/>
              </a:ext>
            </a:extLst>
          </p:cNvPr>
          <p:cNvSpPr/>
          <p:nvPr/>
        </p:nvSpPr>
        <p:spPr>
          <a:xfrm>
            <a:off x="-1538703" y="0"/>
            <a:ext cx="11407200" cy="1186200"/>
          </a:xfrm>
          <a:prstGeom prst="parallelogram">
            <a:avLst>
              <a:gd name="adj" fmla="val 7671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14">
            <a:extLst>
              <a:ext uri="{C183D7F6-B498-43B3-948B-1728B52AA6E4}">
                <adec:decorative xmlns:adec="http://schemas.microsoft.com/office/drawing/2017/decorative" val="1"/>
              </a:ext>
            </a:extLst>
          </p:cNvPr>
          <p:cNvSpPr txBox="1">
            <a:spLocks noGrp="1"/>
          </p:cNvSpPr>
          <p:nvPr>
            <p:ph type="title"/>
          </p:nvPr>
        </p:nvSpPr>
        <p:spPr>
          <a:xfrm>
            <a:off x="95993" y="-1091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US" sz="3600" b="1" dirty="0">
                <a:solidFill>
                  <a:schemeClr val="lt1"/>
                </a:solidFill>
                <a:latin typeface="Arial"/>
                <a:ea typeface="Arial"/>
                <a:cs typeface="Arial"/>
                <a:sym typeface="Arial"/>
              </a:rPr>
              <a:t>Digital innovation depends on third-party software</a:t>
            </a:r>
            <a:endParaRPr sz="3600" b="1" dirty="0">
              <a:solidFill>
                <a:schemeClr val="lt1"/>
              </a:solidFill>
              <a:latin typeface="Arial"/>
              <a:ea typeface="Arial"/>
              <a:cs typeface="Arial"/>
              <a:sym typeface="Arial"/>
            </a:endParaRPr>
          </a:p>
        </p:txBody>
      </p:sp>
      <p:sp>
        <p:nvSpPr>
          <p:cNvPr id="105" name="Google Shape;105;p14">
            <a:extLst>
              <a:ext uri="{C183D7F6-B498-43B3-948B-1728B52AA6E4}">
                <adec:decorative xmlns:adec="http://schemas.microsoft.com/office/drawing/2017/decorative" val="1"/>
              </a:ext>
            </a:extLst>
          </p:cNvPr>
          <p:cNvSpPr txBox="1">
            <a:spLocks noGrp="1"/>
          </p:cNvSpPr>
          <p:nvPr>
            <p:ph type="sldNum" sz="quarter"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dirty="0"/>
          </a:p>
        </p:txBody>
      </p:sp>
      <p:cxnSp>
        <p:nvCxnSpPr>
          <p:cNvPr id="106" name="Google Shape;106;p14">
            <a:extLst>
              <a:ext uri="{C183D7F6-B498-43B3-948B-1728B52AA6E4}">
                <adec:decorative xmlns:adec="http://schemas.microsoft.com/office/drawing/2017/decorative" val="1"/>
              </a:ext>
            </a:extLst>
          </p:cNvPr>
          <p:cNvCxnSpPr/>
          <p:nvPr/>
        </p:nvCxnSpPr>
        <p:spPr>
          <a:xfrm>
            <a:off x="10611593" y="312398"/>
            <a:ext cx="4244169" cy="0"/>
          </a:xfrm>
          <a:prstGeom prst="straightConnector1">
            <a:avLst/>
          </a:prstGeom>
          <a:noFill/>
          <a:ln w="19050" cap="flat" cmpd="sng">
            <a:solidFill>
              <a:schemeClr val="lt1"/>
            </a:solidFill>
            <a:prstDash val="solid"/>
            <a:miter lim="800000"/>
            <a:headEnd type="none" w="sm" len="sm"/>
            <a:tailEnd type="none" w="sm" len="sm"/>
          </a:ln>
        </p:spPr>
      </p:cxnSp>
      <p:sp>
        <p:nvSpPr>
          <p:cNvPr id="107" name="Google Shape;107;p14">
            <a:extLst>
              <a:ext uri="{C183D7F6-B498-43B3-948B-1728B52AA6E4}">
                <adec:decorative xmlns:adec="http://schemas.microsoft.com/office/drawing/2017/decorative" val="1"/>
              </a:ext>
            </a:extLst>
          </p:cNvPr>
          <p:cNvSpPr/>
          <p:nvPr/>
        </p:nvSpPr>
        <p:spPr>
          <a:xfrm>
            <a:off x="10611593" y="213826"/>
            <a:ext cx="164592" cy="16459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08" name="Google Shape;108;p14">
            <a:extLst>
              <a:ext uri="{C183D7F6-B498-43B3-948B-1728B52AA6E4}">
                <adec:decorative xmlns:adec="http://schemas.microsoft.com/office/drawing/2017/decorative" val="1"/>
              </a:ext>
            </a:extLst>
          </p:cNvPr>
          <p:cNvCxnSpPr/>
          <p:nvPr/>
        </p:nvCxnSpPr>
        <p:spPr>
          <a:xfrm>
            <a:off x="11147653" y="608935"/>
            <a:ext cx="3754409" cy="0"/>
          </a:xfrm>
          <a:prstGeom prst="straightConnector1">
            <a:avLst/>
          </a:prstGeom>
          <a:noFill/>
          <a:ln w="19050" cap="flat" cmpd="sng">
            <a:solidFill>
              <a:schemeClr val="lt1"/>
            </a:solidFill>
            <a:prstDash val="solid"/>
            <a:miter lim="800000"/>
            <a:headEnd type="none" w="sm" len="sm"/>
            <a:tailEnd type="none" w="sm" len="sm"/>
          </a:ln>
        </p:spPr>
      </p:cxnSp>
      <p:sp>
        <p:nvSpPr>
          <p:cNvPr id="109" name="Google Shape;109;p14">
            <a:extLst>
              <a:ext uri="{C183D7F6-B498-43B3-948B-1728B52AA6E4}">
                <adec:decorative xmlns:adec="http://schemas.microsoft.com/office/drawing/2017/decorative" val="1"/>
              </a:ext>
            </a:extLst>
          </p:cNvPr>
          <p:cNvSpPr/>
          <p:nvPr/>
        </p:nvSpPr>
        <p:spPr>
          <a:xfrm>
            <a:off x="11089722" y="515064"/>
            <a:ext cx="164592" cy="16459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10" name="Google Shape;110;p14">
            <a:extLst>
              <a:ext uri="{C183D7F6-B498-43B3-948B-1728B52AA6E4}">
                <adec:decorative xmlns:adec="http://schemas.microsoft.com/office/drawing/2017/decorative" val="1"/>
              </a:ext>
            </a:extLst>
          </p:cNvPr>
          <p:cNvCxnSpPr>
            <a:stCxn id="111" idx="3"/>
          </p:cNvCxnSpPr>
          <p:nvPr/>
        </p:nvCxnSpPr>
        <p:spPr>
          <a:xfrm>
            <a:off x="10408561" y="893898"/>
            <a:ext cx="4447200" cy="0"/>
          </a:xfrm>
          <a:prstGeom prst="straightConnector1">
            <a:avLst/>
          </a:prstGeom>
          <a:noFill/>
          <a:ln w="19050" cap="flat" cmpd="sng">
            <a:solidFill>
              <a:schemeClr val="lt1"/>
            </a:solidFill>
            <a:prstDash val="solid"/>
            <a:miter lim="800000"/>
            <a:headEnd type="none" w="sm" len="sm"/>
            <a:tailEnd type="none" w="sm" len="sm"/>
          </a:ln>
        </p:spPr>
      </p:cxnSp>
      <p:sp>
        <p:nvSpPr>
          <p:cNvPr id="111" name="Google Shape;111;p14">
            <a:extLst>
              <a:ext uri="{C183D7F6-B498-43B3-948B-1728B52AA6E4}">
                <adec:decorative xmlns:adec="http://schemas.microsoft.com/office/drawing/2017/decorative" val="1"/>
              </a:ext>
            </a:extLst>
          </p:cNvPr>
          <p:cNvSpPr/>
          <p:nvPr/>
        </p:nvSpPr>
        <p:spPr>
          <a:xfrm>
            <a:off x="10243969" y="811602"/>
            <a:ext cx="164592" cy="164592"/>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2" name="Google Shape;112;p14">
            <a:extLst>
              <a:ext uri="{C183D7F6-B498-43B3-948B-1728B52AA6E4}">
                <adec:decorative xmlns:adec="http://schemas.microsoft.com/office/drawing/2017/decorative" val="1"/>
              </a:ext>
            </a:extLst>
          </p:cNvPr>
          <p:cNvPicPr preferRelativeResize="0"/>
          <p:nvPr/>
        </p:nvPicPr>
        <p:blipFill rotWithShape="1">
          <a:blip r:embed="rId3">
            <a:alphaModFix/>
          </a:blip>
          <a:srcRect l="13808" r="53258"/>
          <a:stretch/>
        </p:blipFill>
        <p:spPr>
          <a:xfrm>
            <a:off x="632670" y="1181625"/>
            <a:ext cx="3323350" cy="5676375"/>
          </a:xfrm>
          <a:prstGeom prst="rect">
            <a:avLst/>
          </a:prstGeom>
          <a:noFill/>
          <a:ln>
            <a:noFill/>
          </a:ln>
        </p:spPr>
      </p:pic>
      <p:sp>
        <p:nvSpPr>
          <p:cNvPr id="113" name="Google Shape;113;p14"/>
          <p:cNvSpPr txBox="1"/>
          <p:nvPr/>
        </p:nvSpPr>
        <p:spPr>
          <a:xfrm>
            <a:off x="4492697" y="1619295"/>
            <a:ext cx="5697121"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800" b="1" i="0" u="none" strike="noStrike" cap="none" dirty="0">
                <a:solidFill>
                  <a:schemeClr val="dk1"/>
                </a:solidFill>
                <a:latin typeface="Calibri"/>
                <a:ea typeface="Calibri"/>
                <a:cs typeface="Calibri"/>
                <a:sym typeface="Calibri"/>
              </a:rPr>
              <a:t>Innovation, competitive advantage</a:t>
            </a:r>
            <a:r>
              <a:rPr lang="en-US" sz="2800" b="0" i="0" u="none" strike="noStrike" cap="none" dirty="0">
                <a:solidFill>
                  <a:schemeClr val="dk1"/>
                </a:solidFill>
                <a:latin typeface="Calibri"/>
                <a:ea typeface="Calibri"/>
                <a:cs typeface="Calibri"/>
                <a:sym typeface="Calibri"/>
              </a:rPr>
              <a:t> </a:t>
            </a:r>
            <a:endParaRPr sz="2800" b="0" i="0" u="none" strike="noStrike" cap="none" dirty="0">
              <a:solidFill>
                <a:schemeClr val="dk1"/>
              </a:solidFill>
              <a:latin typeface="Calibri"/>
              <a:ea typeface="Calibri"/>
              <a:cs typeface="Calibri"/>
              <a:sym typeface="Calibri"/>
            </a:endParaRPr>
          </a:p>
        </p:txBody>
      </p:sp>
      <p:pic>
        <p:nvPicPr>
          <p:cNvPr id="114" name="Google Shape;114;p14">
            <a:extLst>
              <a:ext uri="{C183D7F6-B498-43B3-948B-1728B52AA6E4}">
                <adec:decorative xmlns:adec="http://schemas.microsoft.com/office/drawing/2017/decorative" val="1"/>
              </a:ext>
            </a:extLst>
          </p:cNvPr>
          <p:cNvPicPr preferRelativeResize="0"/>
          <p:nvPr/>
        </p:nvPicPr>
        <p:blipFill rotWithShape="1">
          <a:blip r:embed="rId4">
            <a:alphaModFix/>
          </a:blip>
          <a:srcRect l="34597"/>
          <a:stretch/>
        </p:blipFill>
        <p:spPr>
          <a:xfrm flipH="1">
            <a:off x="4480200" y="2539323"/>
            <a:ext cx="848700" cy="1765550"/>
          </a:xfrm>
          <a:prstGeom prst="rect">
            <a:avLst/>
          </a:prstGeom>
          <a:noFill/>
          <a:ln>
            <a:noFill/>
          </a:ln>
        </p:spPr>
      </p:pic>
      <p:pic>
        <p:nvPicPr>
          <p:cNvPr id="115" name="Google Shape;115;p14">
            <a:extLst>
              <a:ext uri="{C183D7F6-B498-43B3-948B-1728B52AA6E4}">
                <adec:decorative xmlns:adec="http://schemas.microsoft.com/office/drawing/2017/decorative" val="1"/>
              </a:ext>
            </a:extLst>
          </p:cNvPr>
          <p:cNvPicPr preferRelativeResize="0"/>
          <p:nvPr/>
        </p:nvPicPr>
        <p:blipFill rotWithShape="1">
          <a:blip r:embed="rId5">
            <a:alphaModFix/>
          </a:blip>
          <a:srcRect l="10609" t="17462" r="7402" b="14694"/>
          <a:stretch/>
        </p:blipFill>
        <p:spPr>
          <a:xfrm>
            <a:off x="5537875" y="2691723"/>
            <a:ext cx="2428825" cy="1046850"/>
          </a:xfrm>
          <a:prstGeom prst="rect">
            <a:avLst/>
          </a:prstGeom>
          <a:noFill/>
          <a:ln>
            <a:noFill/>
          </a:ln>
        </p:spPr>
      </p:pic>
      <p:pic>
        <p:nvPicPr>
          <p:cNvPr id="116" name="Google Shape;116;p14">
            <a:extLst>
              <a:ext uri="{C183D7F6-B498-43B3-948B-1728B52AA6E4}">
                <adec:decorative xmlns:adec="http://schemas.microsoft.com/office/drawing/2017/decorative" val="1"/>
              </a:ext>
            </a:extLst>
          </p:cNvPr>
          <p:cNvPicPr preferRelativeResize="0"/>
          <p:nvPr/>
        </p:nvPicPr>
        <p:blipFill rotWithShape="1">
          <a:blip r:embed="rId6">
            <a:alphaModFix/>
          </a:blip>
          <a:srcRect t="14214"/>
          <a:stretch/>
        </p:blipFill>
        <p:spPr>
          <a:xfrm>
            <a:off x="8874826" y="2793662"/>
            <a:ext cx="2619375" cy="1495262"/>
          </a:xfrm>
          <a:prstGeom prst="rect">
            <a:avLst/>
          </a:prstGeom>
          <a:noFill/>
          <a:ln>
            <a:noFill/>
          </a:ln>
        </p:spPr>
      </p:pic>
      <p:sp>
        <p:nvSpPr>
          <p:cNvPr id="119" name="Google Shape;119;p14">
            <a:extLst>
              <a:ext uri="{C183D7F6-B498-43B3-948B-1728B52AA6E4}">
                <adec:decorative xmlns:adec="http://schemas.microsoft.com/office/drawing/2017/decorative" val="1"/>
              </a:ext>
            </a:extLst>
          </p:cNvPr>
          <p:cNvSpPr/>
          <p:nvPr/>
        </p:nvSpPr>
        <p:spPr>
          <a:xfrm>
            <a:off x="3922750" y="2879251"/>
            <a:ext cx="7711865" cy="290050"/>
          </a:xfrm>
          <a:custGeom>
            <a:avLst/>
            <a:gdLst/>
            <a:ahLst/>
            <a:cxnLst/>
            <a:rect l="l" t="t" r="r" b="b"/>
            <a:pathLst>
              <a:path w="285704" h="11602" extrusionOk="0">
                <a:moveTo>
                  <a:pt x="0" y="5761"/>
                </a:moveTo>
                <a:cubicBezTo>
                  <a:pt x="8993" y="5070"/>
                  <a:pt x="17874" y="3335"/>
                  <a:pt x="26807" y="2088"/>
                </a:cubicBezTo>
                <a:cubicBezTo>
                  <a:pt x="34567" y="1005"/>
                  <a:pt x="42553" y="2828"/>
                  <a:pt x="50310" y="1721"/>
                </a:cubicBezTo>
                <a:cubicBezTo>
                  <a:pt x="54820" y="1077"/>
                  <a:pt x="59370" y="-252"/>
                  <a:pt x="63898" y="252"/>
                </a:cubicBezTo>
                <a:cubicBezTo>
                  <a:pt x="69904" y="921"/>
                  <a:pt x="75966" y="1272"/>
                  <a:pt x="81892" y="2456"/>
                </a:cubicBezTo>
                <a:cubicBezTo>
                  <a:pt x="88291" y="3735"/>
                  <a:pt x="93472" y="8965"/>
                  <a:pt x="99886" y="10168"/>
                </a:cubicBezTo>
                <a:cubicBezTo>
                  <a:pt x="108917" y="11862"/>
                  <a:pt x="118256" y="10730"/>
                  <a:pt x="127428" y="11269"/>
                </a:cubicBezTo>
                <a:cubicBezTo>
                  <a:pt x="135638" y="11752"/>
                  <a:pt x="144108" y="11635"/>
                  <a:pt x="152032" y="9433"/>
                </a:cubicBezTo>
                <a:cubicBezTo>
                  <a:pt x="157515" y="7909"/>
                  <a:pt x="162578" y="2990"/>
                  <a:pt x="168191" y="3925"/>
                </a:cubicBezTo>
                <a:cubicBezTo>
                  <a:pt x="174358" y="4952"/>
                  <a:pt x="179223" y="10703"/>
                  <a:pt x="185450" y="11269"/>
                </a:cubicBezTo>
                <a:cubicBezTo>
                  <a:pt x="192221" y="11884"/>
                  <a:pt x="198614" y="7827"/>
                  <a:pt x="205281" y="6495"/>
                </a:cubicBezTo>
                <a:cubicBezTo>
                  <a:pt x="213204" y="4912"/>
                  <a:pt x="221456" y="6665"/>
                  <a:pt x="229518" y="6128"/>
                </a:cubicBezTo>
                <a:cubicBezTo>
                  <a:pt x="241989" y="5297"/>
                  <a:pt x="254152" y="1658"/>
                  <a:pt x="266608" y="620"/>
                </a:cubicBezTo>
                <a:cubicBezTo>
                  <a:pt x="271301" y="229"/>
                  <a:pt x="276153" y="1170"/>
                  <a:pt x="280563" y="2823"/>
                </a:cubicBezTo>
                <a:cubicBezTo>
                  <a:pt x="281999" y="3361"/>
                  <a:pt x="283518" y="3942"/>
                  <a:pt x="284602" y="5026"/>
                </a:cubicBezTo>
                <a:cubicBezTo>
                  <a:pt x="285261" y="5685"/>
                  <a:pt x="285704" y="8529"/>
                  <a:pt x="285704" y="7597"/>
                </a:cubicBezTo>
                <a:cubicBezTo>
                  <a:pt x="285704" y="6740"/>
                  <a:pt x="285704" y="5883"/>
                  <a:pt x="285704" y="5026"/>
                </a:cubicBezTo>
              </a:path>
            </a:pathLst>
          </a:custGeom>
          <a:noFill/>
          <a:ln w="28575" cap="flat" cmpd="sng">
            <a:solidFill>
              <a:srgbClr val="035781"/>
            </a:solidFill>
            <a:prstDash val="solid"/>
            <a:round/>
            <a:headEnd type="none" w="med" len="med"/>
            <a:tailEnd type="none" w="med" len="med"/>
          </a:ln>
        </p:spPr>
        <p:txBody>
          <a:bodyPr/>
          <a:lstStyle/>
          <a:p>
            <a:endParaRPr lang="en-US"/>
          </a:p>
        </p:txBody>
      </p:sp>
      <p:sp>
        <p:nvSpPr>
          <p:cNvPr id="3" name="TextBox 2">
            <a:extLst>
              <a:ext uri="{FF2B5EF4-FFF2-40B4-BE49-F238E27FC236}">
                <a16:creationId xmlns:a16="http://schemas.microsoft.com/office/drawing/2014/main" id="{2E225762-5BDF-3CAA-0B60-108904C06C35}"/>
              </a:ext>
            </a:extLst>
          </p:cNvPr>
          <p:cNvSpPr txBox="1"/>
          <p:nvPr/>
        </p:nvSpPr>
        <p:spPr>
          <a:xfrm>
            <a:off x="4058367" y="5368246"/>
            <a:ext cx="7935827" cy="830997"/>
          </a:xfrm>
          <a:prstGeom prst="rect">
            <a:avLst/>
          </a:prstGeom>
          <a:solidFill>
            <a:srgbClr val="0A50F0"/>
          </a:solidFill>
        </p:spPr>
        <p:txBody>
          <a:bodyPr wrap="none" rtlCol="0">
            <a:spAutoFit/>
          </a:bodyPr>
          <a:lstStyle/>
          <a:p>
            <a:r>
              <a:rPr lang="en-US" sz="2400" b="1" dirty="0" err="1">
                <a:solidFill>
                  <a:schemeClr val="bg1"/>
                </a:solidFill>
              </a:rPr>
              <a:t>Sonatype</a:t>
            </a:r>
            <a:r>
              <a:rPr lang="en-US" sz="2400" b="1" dirty="0">
                <a:solidFill>
                  <a:schemeClr val="bg1"/>
                </a:solidFill>
              </a:rPr>
              <a:t> finds 747% average increase in open</a:t>
            </a:r>
            <a:br>
              <a:rPr lang="en-US" sz="2400" b="1" dirty="0">
                <a:solidFill>
                  <a:schemeClr val="bg1"/>
                </a:solidFill>
              </a:rPr>
            </a:br>
            <a:r>
              <a:rPr lang="en-US" sz="2400" b="1" dirty="0">
                <a:solidFill>
                  <a:schemeClr val="bg1"/>
                </a:solidFill>
              </a:rPr>
              <a:t>source supply chain attacks over the last three years.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566123" y="0"/>
            <a:ext cx="8596668" cy="1320800"/>
          </a:xfrm>
        </p:spPr>
        <p:txBody>
          <a:bodyPr/>
          <a:lstStyle/>
          <a:p>
            <a:r>
              <a:rPr lang="en-US" dirty="0"/>
              <a:t>Governance: assess and manage risk</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318988" y="2977227"/>
            <a:ext cx="8596668" cy="3880773"/>
          </a:xfrm>
        </p:spPr>
        <p:txBody>
          <a:bodyPr/>
          <a:lstStyle/>
          <a:p>
            <a:r>
              <a:rPr lang="en-US" sz="2400" dirty="0"/>
              <a:t>Everybody knows they need to do these, the actual processes are less structured, repeatable, objective</a:t>
            </a:r>
          </a:p>
          <a:p>
            <a:r>
              <a:rPr lang="en-US" sz="2400" dirty="0"/>
              <a:t>Security metrics = hard problem</a:t>
            </a:r>
          </a:p>
          <a:p>
            <a:pPr lvl="1"/>
            <a:r>
              <a:rPr lang="en-US" sz="2000" dirty="0"/>
              <a:t>Are we getting more secure?  Less secure?  Are the tasks working?</a:t>
            </a:r>
          </a:p>
        </p:txBody>
      </p:sp>
      <p:pic>
        <p:nvPicPr>
          <p:cNvPr id="4" name="Picture 3">
            <a:extLst>
              <a:ext uri="{FF2B5EF4-FFF2-40B4-BE49-F238E27FC236}">
                <a16:creationId xmlns:a16="http://schemas.microsoft.com/office/drawing/2014/main" id="{6249FA07-177B-FBF7-D597-438A825A63C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8988" y="839924"/>
            <a:ext cx="10054998" cy="1811835"/>
          </a:xfrm>
          <a:prstGeom prst="rect">
            <a:avLst/>
          </a:prstGeom>
        </p:spPr>
      </p:pic>
      <p:pic>
        <p:nvPicPr>
          <p:cNvPr id="7" name="Picture 6">
            <a:extLst>
              <a:ext uri="{FF2B5EF4-FFF2-40B4-BE49-F238E27FC236}">
                <a16:creationId xmlns:a16="http://schemas.microsoft.com/office/drawing/2014/main" id="{6D8BFEFF-4DC1-6094-76AE-726931521D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18410" y="4703064"/>
            <a:ext cx="4389121" cy="2154936"/>
          </a:xfrm>
          <a:prstGeom prst="rect">
            <a:avLst/>
          </a:prstGeom>
        </p:spPr>
      </p:pic>
      <p:sp>
        <p:nvSpPr>
          <p:cNvPr id="8" name="Slide Number Placeholder 7">
            <a:extLst>
              <a:ext uri="{FF2B5EF4-FFF2-40B4-BE49-F238E27FC236}">
                <a16:creationId xmlns:a16="http://schemas.microsoft.com/office/drawing/2014/main" id="{58F749E4-81F8-BCB6-4FF0-571D4E0491D1}"/>
              </a:ext>
            </a:extLst>
          </p:cNvPr>
          <p:cNvSpPr>
            <a:spLocks noGrp="1"/>
          </p:cNvSpPr>
          <p:nvPr>
            <p:ph type="sldNum" sz="quarter" idx="12"/>
          </p:nvPr>
        </p:nvSpPr>
        <p:spPr/>
        <p:txBody>
          <a:bodyPr/>
          <a:lstStyle/>
          <a:p>
            <a:fld id="{A0289F9E-9962-4B7B-BA18-A15907CCC6BF}" type="slidenum">
              <a:rPr lang="en-US" smtClean="0"/>
              <a:pPr/>
              <a:t>30</a:t>
            </a:fld>
            <a:endParaRPr lang="en-US" dirty="0"/>
          </a:p>
        </p:txBody>
      </p:sp>
    </p:spTree>
    <p:extLst>
      <p:ext uri="{BB962C8B-B14F-4D97-AF65-F5344CB8AC3E}">
        <p14:creationId xmlns:p14="http://schemas.microsoft.com/office/powerpoint/2010/main" val="1260842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566123" y="0"/>
            <a:ext cx="8596668" cy="1320800"/>
          </a:xfrm>
        </p:spPr>
        <p:txBody>
          <a:bodyPr/>
          <a:lstStyle/>
          <a:p>
            <a:r>
              <a:rPr lang="en-US" dirty="0"/>
              <a:t>Product: develop security requirements</a:t>
            </a:r>
            <a:br>
              <a:rPr lang="en-US" dirty="0"/>
            </a:br>
            <a:endParaRPr lang="en-US" dirty="0"/>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763124" y="2618124"/>
            <a:ext cx="9203836" cy="4120175"/>
          </a:xfrm>
        </p:spPr>
        <p:txBody>
          <a:bodyPr>
            <a:normAutofit/>
          </a:bodyPr>
          <a:lstStyle/>
          <a:p>
            <a:r>
              <a:rPr lang="en-US" sz="2400" dirty="0"/>
              <a:t>Specifying product-specific security requirements less mature than organizational (SDLC) requirements</a:t>
            </a:r>
          </a:p>
          <a:p>
            <a:pPr lvl="1"/>
            <a:r>
              <a:rPr lang="en-US" sz="2000" dirty="0"/>
              <a:t>Architectural </a:t>
            </a:r>
          </a:p>
          <a:p>
            <a:pPr lvl="1"/>
            <a:r>
              <a:rPr lang="en-US" sz="2000" dirty="0"/>
              <a:t>Memory-safe languages</a:t>
            </a:r>
          </a:p>
          <a:p>
            <a:pPr lvl="1"/>
            <a:r>
              <a:rPr lang="en-US" sz="2000" dirty="0"/>
              <a:t>Sandboxing/isolation</a:t>
            </a:r>
          </a:p>
          <a:p>
            <a:pPr lvl="1"/>
            <a:r>
              <a:rPr lang="en-US" sz="2000" dirty="0"/>
              <a:t>Modularity</a:t>
            </a:r>
          </a:p>
          <a:p>
            <a:pPr lvl="1"/>
            <a:r>
              <a:rPr lang="en-US" sz="2000" dirty="0"/>
              <a:t>Security features</a:t>
            </a:r>
          </a:p>
          <a:p>
            <a:r>
              <a:rPr lang="en-US" sz="2400" dirty="0"/>
              <a:t>Providing “customers” assurance your software is legit</a:t>
            </a:r>
          </a:p>
          <a:p>
            <a:pPr lvl="1"/>
            <a:r>
              <a:rPr lang="en-US" sz="2000" dirty="0"/>
              <a:t>Such as signing code</a:t>
            </a:r>
          </a:p>
          <a:p>
            <a:pPr marL="457200" lvl="1" indent="0">
              <a:buNone/>
            </a:pPr>
            <a:endParaRPr lang="en-US" dirty="0"/>
          </a:p>
        </p:txBody>
      </p:sp>
      <p:pic>
        <p:nvPicPr>
          <p:cNvPr id="5" name="Picture 4">
            <a:extLst>
              <a:ext uri="{FF2B5EF4-FFF2-40B4-BE49-F238E27FC236}">
                <a16:creationId xmlns:a16="http://schemas.microsoft.com/office/drawing/2014/main" id="{1E042B85-AD75-6169-176B-71BD11A225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8988" y="1014035"/>
            <a:ext cx="10535509" cy="1165754"/>
          </a:xfrm>
          <a:prstGeom prst="rect">
            <a:avLst/>
          </a:prstGeom>
        </p:spPr>
      </p:pic>
      <p:sp>
        <p:nvSpPr>
          <p:cNvPr id="4" name="Slide Number Placeholder 3">
            <a:extLst>
              <a:ext uri="{FF2B5EF4-FFF2-40B4-BE49-F238E27FC236}">
                <a16:creationId xmlns:a16="http://schemas.microsoft.com/office/drawing/2014/main" id="{61F711A5-BD89-C9DB-6D7A-C1AE8C9BCA48}"/>
              </a:ext>
            </a:extLst>
          </p:cNvPr>
          <p:cNvSpPr>
            <a:spLocks noGrp="1"/>
          </p:cNvSpPr>
          <p:nvPr>
            <p:ph type="sldNum" sz="quarter" idx="12"/>
          </p:nvPr>
        </p:nvSpPr>
        <p:spPr/>
        <p:txBody>
          <a:bodyPr/>
          <a:lstStyle/>
          <a:p>
            <a:fld id="{A0289F9E-9962-4B7B-BA18-A15907CCC6BF}" type="slidenum">
              <a:rPr lang="en-US" smtClean="0"/>
              <a:pPr/>
              <a:t>31</a:t>
            </a:fld>
            <a:endParaRPr lang="en-US" dirty="0"/>
          </a:p>
        </p:txBody>
      </p:sp>
    </p:spTree>
    <p:extLst>
      <p:ext uri="{BB962C8B-B14F-4D97-AF65-F5344CB8AC3E}">
        <p14:creationId xmlns:p14="http://schemas.microsoft.com/office/powerpoint/2010/main" val="3038341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566123" y="0"/>
            <a:ext cx="8596668" cy="1320800"/>
          </a:xfrm>
        </p:spPr>
        <p:txBody>
          <a:bodyPr/>
          <a:lstStyle/>
          <a:p>
            <a:r>
              <a:rPr lang="en-US" dirty="0"/>
              <a:t>Product: build security in</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318988" y="2977227"/>
            <a:ext cx="8596668" cy="3880773"/>
          </a:xfrm>
        </p:spPr>
        <p:txBody>
          <a:bodyPr>
            <a:normAutofit/>
          </a:bodyPr>
          <a:lstStyle/>
          <a:p>
            <a:r>
              <a:rPr lang="en-US" sz="2400" dirty="0"/>
              <a:t>“Getting there” with lots of proactive software security practices </a:t>
            </a:r>
          </a:p>
          <a:p>
            <a:r>
              <a:rPr lang="en-US" sz="2400" dirty="0"/>
              <a:t>Secure by default versus usability is the general </a:t>
            </a:r>
            <a:br>
              <a:rPr lang="en-US" sz="2400" dirty="0"/>
            </a:br>
            <a:r>
              <a:rPr lang="en-US" sz="2400" dirty="0"/>
              <a:t>dilemma</a:t>
            </a:r>
          </a:p>
          <a:p>
            <a:r>
              <a:rPr lang="en-US" sz="2400" dirty="0"/>
              <a:t>Sometimes in-house components are forgotten and </a:t>
            </a:r>
            <a:br>
              <a:rPr lang="en-US" sz="2400" dirty="0"/>
            </a:br>
            <a:r>
              <a:rPr lang="en-US" sz="2400" dirty="0"/>
              <a:t>not scanned, can get stale, and not maintained</a:t>
            </a:r>
          </a:p>
        </p:txBody>
      </p:sp>
      <p:pic>
        <p:nvPicPr>
          <p:cNvPr id="4" name="Picture 3">
            <a:extLst>
              <a:ext uri="{FF2B5EF4-FFF2-40B4-BE49-F238E27FC236}">
                <a16:creationId xmlns:a16="http://schemas.microsoft.com/office/drawing/2014/main" id="{5713DDF5-E4AE-632F-3458-B2F2DF0DCA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8987" y="660399"/>
            <a:ext cx="9908797" cy="2161177"/>
          </a:xfrm>
          <a:prstGeom prst="rect">
            <a:avLst/>
          </a:prstGeom>
        </p:spPr>
      </p:pic>
      <p:pic>
        <p:nvPicPr>
          <p:cNvPr id="6" name="Picture 5">
            <a:extLst>
              <a:ext uri="{FF2B5EF4-FFF2-40B4-BE49-F238E27FC236}">
                <a16:creationId xmlns:a16="http://schemas.microsoft.com/office/drawing/2014/main" id="{B2B42B8A-07F1-E9BE-FD82-89D92B40C2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77645" y="3847133"/>
            <a:ext cx="3814355" cy="2140960"/>
          </a:xfrm>
          <a:prstGeom prst="rect">
            <a:avLst/>
          </a:prstGeom>
        </p:spPr>
      </p:pic>
      <p:sp>
        <p:nvSpPr>
          <p:cNvPr id="7" name="Slide Number Placeholder 6">
            <a:extLst>
              <a:ext uri="{FF2B5EF4-FFF2-40B4-BE49-F238E27FC236}">
                <a16:creationId xmlns:a16="http://schemas.microsoft.com/office/drawing/2014/main" id="{4D5207F5-7F2C-06AC-C3B2-5E42F82B3230}"/>
              </a:ext>
            </a:extLst>
          </p:cNvPr>
          <p:cNvSpPr>
            <a:spLocks noGrp="1"/>
          </p:cNvSpPr>
          <p:nvPr>
            <p:ph type="sldNum" sz="quarter" idx="12"/>
          </p:nvPr>
        </p:nvSpPr>
        <p:spPr/>
        <p:txBody>
          <a:bodyPr/>
          <a:lstStyle/>
          <a:p>
            <a:fld id="{A0289F9E-9962-4B7B-BA18-A15907CCC6BF}" type="slidenum">
              <a:rPr lang="en-US" smtClean="0"/>
              <a:pPr/>
              <a:t>32</a:t>
            </a:fld>
            <a:endParaRPr lang="en-US" dirty="0"/>
          </a:p>
        </p:txBody>
      </p:sp>
    </p:spTree>
    <p:extLst>
      <p:ext uri="{BB962C8B-B14F-4D97-AF65-F5344CB8AC3E}">
        <p14:creationId xmlns:p14="http://schemas.microsoft.com/office/powerpoint/2010/main" val="3281976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205272" y="24714"/>
            <a:ext cx="10876234" cy="1320800"/>
          </a:xfrm>
        </p:spPr>
        <p:txBody>
          <a:bodyPr/>
          <a:lstStyle/>
          <a:p>
            <a:r>
              <a:rPr lang="en-US" dirty="0"/>
              <a:t>Product: manage component and container choices </a:t>
            </a:r>
          </a:p>
        </p:txBody>
      </p:sp>
      <p:pic>
        <p:nvPicPr>
          <p:cNvPr id="6" name="Picture 5">
            <a:extLst>
              <a:ext uri="{FF2B5EF4-FFF2-40B4-BE49-F238E27FC236}">
                <a16:creationId xmlns:a16="http://schemas.microsoft.com/office/drawing/2014/main" id="{0D22D949-290C-8933-CB57-5E22CAC229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8988" y="750428"/>
            <a:ext cx="9482482" cy="2031960"/>
          </a:xfrm>
          <a:prstGeom prst="rect">
            <a:avLst/>
          </a:prstGeom>
        </p:spPr>
      </p:pic>
      <p:pic>
        <p:nvPicPr>
          <p:cNvPr id="5" name="Picture 4">
            <a:extLst>
              <a:ext uri="{FF2B5EF4-FFF2-40B4-BE49-F238E27FC236}">
                <a16:creationId xmlns:a16="http://schemas.microsoft.com/office/drawing/2014/main" id="{DE0B6688-1D02-8365-6F9A-69FD1B974A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7839" y="5925956"/>
            <a:ext cx="1499023" cy="955879"/>
          </a:xfrm>
          <a:prstGeom prst="rect">
            <a:avLst/>
          </a:prstGeom>
        </p:spPr>
      </p:pic>
      <p:pic>
        <p:nvPicPr>
          <p:cNvPr id="7" name="Picture 6">
            <a:extLst>
              <a:ext uri="{FF2B5EF4-FFF2-40B4-BE49-F238E27FC236}">
                <a16:creationId xmlns:a16="http://schemas.microsoft.com/office/drawing/2014/main" id="{845B7954-8E71-5DE9-236F-3915F13BFE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23676" y="2782388"/>
            <a:ext cx="5939274" cy="4137816"/>
          </a:xfrm>
          <a:prstGeom prst="rect">
            <a:avLst/>
          </a:prstGeom>
        </p:spPr>
      </p:pic>
      <p:pic>
        <p:nvPicPr>
          <p:cNvPr id="11" name="Picture 10">
            <a:extLst>
              <a:ext uri="{FF2B5EF4-FFF2-40B4-BE49-F238E27FC236}">
                <a16:creationId xmlns:a16="http://schemas.microsoft.com/office/drawing/2014/main" id="{B05A1DFA-ADDD-E62F-CBBC-DB50D121F07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29700" y="2782388"/>
            <a:ext cx="1202510" cy="1932195"/>
          </a:xfrm>
          <a:prstGeom prst="rect">
            <a:avLst/>
          </a:prstGeom>
        </p:spPr>
      </p:pic>
      <p:sp>
        <p:nvSpPr>
          <p:cNvPr id="12" name="TextBox 11">
            <a:extLst>
              <a:ext uri="{FF2B5EF4-FFF2-40B4-BE49-F238E27FC236}">
                <a16:creationId xmlns:a16="http://schemas.microsoft.com/office/drawing/2014/main" id="{5986D0DD-0BB8-D30F-9E35-474D5D49EBCA}"/>
              </a:ext>
            </a:extLst>
          </p:cNvPr>
          <p:cNvSpPr txBox="1"/>
          <p:nvPr/>
        </p:nvSpPr>
        <p:spPr>
          <a:xfrm>
            <a:off x="7329700" y="4529917"/>
            <a:ext cx="1792478" cy="369332"/>
          </a:xfrm>
          <a:prstGeom prst="rect">
            <a:avLst/>
          </a:prstGeom>
          <a:noFill/>
        </p:spPr>
        <p:txBody>
          <a:bodyPr wrap="none" rtlCol="0">
            <a:spAutoFit/>
          </a:bodyPr>
          <a:lstStyle/>
          <a:p>
            <a:r>
              <a:rPr lang="en-US" dirty="0"/>
              <a:t>(second to last)</a:t>
            </a:r>
          </a:p>
        </p:txBody>
      </p:sp>
      <p:sp>
        <p:nvSpPr>
          <p:cNvPr id="9" name="TextBox 8">
            <a:extLst>
              <a:ext uri="{FF2B5EF4-FFF2-40B4-BE49-F238E27FC236}">
                <a16:creationId xmlns:a16="http://schemas.microsoft.com/office/drawing/2014/main" id="{F05DAF5F-3C76-6F89-E8BA-36D85AE36491}"/>
              </a:ext>
            </a:extLst>
          </p:cNvPr>
          <p:cNvSpPr txBox="1"/>
          <p:nvPr/>
        </p:nvSpPr>
        <p:spPr>
          <a:xfrm>
            <a:off x="6946738" y="5341181"/>
            <a:ext cx="5221301" cy="584775"/>
          </a:xfrm>
          <a:prstGeom prst="rect">
            <a:avLst/>
          </a:prstGeom>
          <a:noFill/>
        </p:spPr>
        <p:txBody>
          <a:bodyPr wrap="none" rtlCol="0">
            <a:spAutoFit/>
          </a:bodyPr>
          <a:lstStyle/>
          <a:p>
            <a:r>
              <a:rPr lang="en-US" sz="3200" b="1" dirty="0"/>
              <a:t>Components &gt; Containers </a:t>
            </a:r>
          </a:p>
        </p:txBody>
      </p:sp>
      <p:sp>
        <p:nvSpPr>
          <p:cNvPr id="13" name="Slide Number Placeholder 12">
            <a:extLst>
              <a:ext uri="{FF2B5EF4-FFF2-40B4-BE49-F238E27FC236}">
                <a16:creationId xmlns:a16="http://schemas.microsoft.com/office/drawing/2014/main" id="{507DD46F-814B-3E71-A218-905DB2D76F2F}"/>
              </a:ext>
            </a:extLst>
          </p:cNvPr>
          <p:cNvSpPr>
            <a:spLocks noGrp="1"/>
          </p:cNvSpPr>
          <p:nvPr>
            <p:ph type="sldNum" sz="quarter" idx="12"/>
          </p:nvPr>
        </p:nvSpPr>
        <p:spPr/>
        <p:txBody>
          <a:bodyPr/>
          <a:lstStyle/>
          <a:p>
            <a:fld id="{A0289F9E-9962-4B7B-BA18-A15907CCC6BF}" type="slidenum">
              <a:rPr lang="en-US" smtClean="0"/>
              <a:pPr/>
              <a:t>33</a:t>
            </a:fld>
            <a:endParaRPr lang="en-US" dirty="0"/>
          </a:p>
        </p:txBody>
      </p:sp>
    </p:spTree>
    <p:extLst>
      <p:ext uri="{BB962C8B-B14F-4D97-AF65-F5344CB8AC3E}">
        <p14:creationId xmlns:p14="http://schemas.microsoft.com/office/powerpoint/2010/main" val="4053465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205272" y="24714"/>
            <a:ext cx="10876234" cy="1320800"/>
          </a:xfrm>
        </p:spPr>
        <p:txBody>
          <a:bodyPr/>
          <a:lstStyle/>
          <a:p>
            <a:r>
              <a:rPr lang="en-US" dirty="0"/>
              <a:t>Product: discover vulnerabilities</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318987" y="2977227"/>
            <a:ext cx="9386715" cy="3880773"/>
          </a:xfrm>
        </p:spPr>
        <p:txBody>
          <a:bodyPr>
            <a:normAutofit fontScale="92500"/>
          </a:bodyPr>
          <a:lstStyle/>
          <a:p>
            <a:r>
              <a:rPr lang="en-US" sz="2400" dirty="0"/>
              <a:t>Prevent, </a:t>
            </a:r>
            <a:r>
              <a:rPr lang="en-US" sz="2400" u="sng" dirty="0">
                <a:solidFill>
                  <a:schemeClr val="accent2"/>
                </a:solidFill>
              </a:rPr>
              <a:t>detect</a:t>
            </a:r>
            <a:r>
              <a:rPr lang="en-US" sz="2400" dirty="0">
                <a:solidFill>
                  <a:schemeClr val="accent2"/>
                </a:solidFill>
              </a:rPr>
              <a:t>,</a:t>
            </a:r>
            <a:r>
              <a:rPr lang="en-US" sz="2400" dirty="0"/>
              <a:t> respond</a:t>
            </a:r>
          </a:p>
          <a:p>
            <a:r>
              <a:rPr lang="en-US" sz="2400" dirty="0"/>
              <a:t>Code review …. “for every PR”, but unsure of how enforced in reality</a:t>
            </a:r>
          </a:p>
          <a:p>
            <a:r>
              <a:rPr lang="en-US" sz="2400" dirty="0"/>
              <a:t>Have lots of tools, but run regularly and vulnerabilities fixed, less so</a:t>
            </a:r>
          </a:p>
          <a:p>
            <a:r>
              <a:rPr lang="en-US" sz="2400" dirty="0"/>
              <a:t>External pen test, bug bounty – yes, internal red team, testing less</a:t>
            </a:r>
          </a:p>
          <a:p>
            <a:r>
              <a:rPr lang="en-US" sz="2400" dirty="0"/>
              <a:t>Review of third-party compliance to contract lacking</a:t>
            </a:r>
          </a:p>
          <a:p>
            <a:r>
              <a:rPr lang="en-US" sz="2400" dirty="0"/>
              <a:t>Review of “are open source components abandoned” type of checks lacking</a:t>
            </a:r>
          </a:p>
          <a:p>
            <a:pPr lvl="1"/>
            <a:r>
              <a:rPr lang="en-US" sz="2200" dirty="0"/>
              <a:t>Relying on SCA tools to find vulnerabilities </a:t>
            </a:r>
          </a:p>
        </p:txBody>
      </p:sp>
      <p:pic>
        <p:nvPicPr>
          <p:cNvPr id="4" name="Picture 3">
            <a:extLst>
              <a:ext uri="{FF2B5EF4-FFF2-40B4-BE49-F238E27FC236}">
                <a16:creationId xmlns:a16="http://schemas.microsoft.com/office/drawing/2014/main" id="{9B6CC6E7-8BD8-07DE-B81A-B2227347755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18988" y="685114"/>
            <a:ext cx="9901668" cy="2162589"/>
          </a:xfrm>
          <a:prstGeom prst="rect">
            <a:avLst/>
          </a:prstGeom>
        </p:spPr>
      </p:pic>
      <p:pic>
        <p:nvPicPr>
          <p:cNvPr id="5" name="Picture 4">
            <a:extLst>
              <a:ext uri="{FF2B5EF4-FFF2-40B4-BE49-F238E27FC236}">
                <a16:creationId xmlns:a16="http://schemas.microsoft.com/office/drawing/2014/main" id="{745BD9DA-DBC8-7117-8179-4C5B43051A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91697" y="1165792"/>
            <a:ext cx="1050590" cy="1201231"/>
          </a:xfrm>
          <a:prstGeom prst="rect">
            <a:avLst/>
          </a:prstGeom>
        </p:spPr>
      </p:pic>
      <p:sp>
        <p:nvSpPr>
          <p:cNvPr id="6" name="Slide Number Placeholder 5">
            <a:extLst>
              <a:ext uri="{FF2B5EF4-FFF2-40B4-BE49-F238E27FC236}">
                <a16:creationId xmlns:a16="http://schemas.microsoft.com/office/drawing/2014/main" id="{6B22ED0C-C669-6CEE-1578-29BD2F65E67A}"/>
              </a:ext>
            </a:extLst>
          </p:cNvPr>
          <p:cNvSpPr>
            <a:spLocks noGrp="1"/>
          </p:cNvSpPr>
          <p:nvPr>
            <p:ph type="sldNum" sz="quarter" idx="12"/>
          </p:nvPr>
        </p:nvSpPr>
        <p:spPr/>
        <p:txBody>
          <a:bodyPr/>
          <a:lstStyle/>
          <a:p>
            <a:fld id="{A0289F9E-9962-4B7B-BA18-A15907CCC6BF}" type="slidenum">
              <a:rPr lang="en-US" smtClean="0"/>
              <a:pPr/>
              <a:t>34</a:t>
            </a:fld>
            <a:endParaRPr lang="en-US" dirty="0"/>
          </a:p>
        </p:txBody>
      </p:sp>
    </p:spTree>
    <p:extLst>
      <p:ext uri="{BB962C8B-B14F-4D97-AF65-F5344CB8AC3E}">
        <p14:creationId xmlns:p14="http://schemas.microsoft.com/office/powerpoint/2010/main" val="3312176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205272" y="24714"/>
            <a:ext cx="10876234" cy="1320800"/>
          </a:xfrm>
        </p:spPr>
        <p:txBody>
          <a:bodyPr/>
          <a:lstStyle/>
          <a:p>
            <a:r>
              <a:rPr lang="en-US" dirty="0"/>
              <a:t>Product: manage vulnerable components</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0" y="3481251"/>
            <a:ext cx="8596668" cy="3880773"/>
          </a:xfrm>
        </p:spPr>
        <p:txBody>
          <a:bodyPr/>
          <a:lstStyle/>
          <a:p>
            <a:r>
              <a:rPr lang="en-US" sz="2400" dirty="0"/>
              <a:t>Not really doing anything with SBOM (or real plans to)</a:t>
            </a:r>
          </a:p>
          <a:p>
            <a:r>
              <a:rPr lang="en-US" sz="2400" dirty="0"/>
              <a:t>Dependency update = drinking from the firehose</a:t>
            </a:r>
          </a:p>
          <a:p>
            <a:pPr lvl="1"/>
            <a:r>
              <a:rPr lang="en-US" sz="2000" dirty="0"/>
              <a:t>Not a systematic process for handling this overwhelm</a:t>
            </a:r>
          </a:p>
        </p:txBody>
      </p:sp>
      <p:pic>
        <p:nvPicPr>
          <p:cNvPr id="5" name="Picture 4">
            <a:extLst>
              <a:ext uri="{FF2B5EF4-FFF2-40B4-BE49-F238E27FC236}">
                <a16:creationId xmlns:a16="http://schemas.microsoft.com/office/drawing/2014/main" id="{A0EFE2C9-29DF-119D-E4F8-9A2C8FAFCBD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980838"/>
            <a:ext cx="10633166" cy="1152646"/>
          </a:xfrm>
          <a:prstGeom prst="rect">
            <a:avLst/>
          </a:prstGeom>
        </p:spPr>
      </p:pic>
      <p:pic>
        <p:nvPicPr>
          <p:cNvPr id="4" name="Picture 2">
            <a:extLst>
              <a:ext uri="{FF2B5EF4-FFF2-40B4-BE49-F238E27FC236}">
                <a16:creationId xmlns:a16="http://schemas.microsoft.com/office/drawing/2014/main" id="{1C5D2FA5-6D7F-724A-0773-87D401135760}"/>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72" r="29247" b="-1"/>
          <a:stretch/>
        </p:blipFill>
        <p:spPr bwMode="auto">
          <a:xfrm>
            <a:off x="7529264" y="3429000"/>
            <a:ext cx="3662556" cy="3170582"/>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B0A71DE-8778-EA04-8B16-B859D9C677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28009" y="1464702"/>
            <a:ext cx="1202510" cy="1932195"/>
          </a:xfrm>
          <a:prstGeom prst="rect">
            <a:avLst/>
          </a:prstGeom>
        </p:spPr>
      </p:pic>
      <p:sp>
        <p:nvSpPr>
          <p:cNvPr id="7" name="Slide Number Placeholder 6">
            <a:extLst>
              <a:ext uri="{FF2B5EF4-FFF2-40B4-BE49-F238E27FC236}">
                <a16:creationId xmlns:a16="http://schemas.microsoft.com/office/drawing/2014/main" id="{E24197FD-D8A4-CF22-8210-8FD00B6D3745}"/>
              </a:ext>
            </a:extLst>
          </p:cNvPr>
          <p:cNvSpPr>
            <a:spLocks noGrp="1"/>
          </p:cNvSpPr>
          <p:nvPr>
            <p:ph type="sldNum" sz="quarter" idx="12"/>
          </p:nvPr>
        </p:nvSpPr>
        <p:spPr/>
        <p:txBody>
          <a:bodyPr/>
          <a:lstStyle/>
          <a:p>
            <a:fld id="{A0289F9E-9962-4B7B-BA18-A15907CCC6BF}" type="slidenum">
              <a:rPr lang="en-US" smtClean="0"/>
              <a:pPr/>
              <a:t>35</a:t>
            </a:fld>
            <a:endParaRPr lang="en-US" dirty="0"/>
          </a:p>
        </p:txBody>
      </p:sp>
    </p:spTree>
    <p:extLst>
      <p:ext uri="{BB962C8B-B14F-4D97-AF65-F5344CB8AC3E}">
        <p14:creationId xmlns:p14="http://schemas.microsoft.com/office/powerpoint/2010/main" val="243756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205272" y="24714"/>
            <a:ext cx="10876234" cy="1320800"/>
          </a:xfrm>
        </p:spPr>
        <p:txBody>
          <a:bodyPr/>
          <a:lstStyle/>
          <a:p>
            <a:r>
              <a:rPr lang="en-US" dirty="0"/>
              <a:t>Environment: safeguard artifact integrity</a:t>
            </a:r>
          </a:p>
        </p:txBody>
      </p:sp>
      <p:sp>
        <p:nvSpPr>
          <p:cNvPr id="4" name="Content Placeholder 2">
            <a:extLst>
              <a:ext uri="{FF2B5EF4-FFF2-40B4-BE49-F238E27FC236}">
                <a16:creationId xmlns:a16="http://schemas.microsoft.com/office/drawing/2014/main" id="{21FD0CFD-3CB1-0C2C-A79D-D5EB8331F8CA}"/>
              </a:ext>
            </a:extLst>
          </p:cNvPr>
          <p:cNvSpPr>
            <a:spLocks noGrp="1"/>
          </p:cNvSpPr>
          <p:nvPr>
            <p:ph idx="1"/>
          </p:nvPr>
        </p:nvSpPr>
        <p:spPr>
          <a:xfrm>
            <a:off x="529917" y="3251547"/>
            <a:ext cx="8596668" cy="3880773"/>
          </a:xfrm>
        </p:spPr>
        <p:txBody>
          <a:bodyPr/>
          <a:lstStyle/>
          <a:p>
            <a:r>
              <a:rPr lang="en-US" sz="2400" dirty="0"/>
              <a:t>Advanced authentication maturing</a:t>
            </a:r>
          </a:p>
          <a:p>
            <a:r>
              <a:rPr lang="en-US" sz="2400" dirty="0"/>
              <a:t>Lack of security checks enforced in branching process</a:t>
            </a:r>
          </a:p>
          <a:p>
            <a:pPr lvl="1"/>
            <a:r>
              <a:rPr lang="en-US" sz="2000" dirty="0"/>
              <a:t>Especially with mono repo</a:t>
            </a:r>
          </a:p>
          <a:p>
            <a:r>
              <a:rPr lang="en-US" sz="2400" dirty="0"/>
              <a:t>Security risks of end-of-life systems, program, assets </a:t>
            </a:r>
          </a:p>
          <a:p>
            <a:pPr lvl="1"/>
            <a:r>
              <a:rPr lang="en-US" sz="2000" dirty="0"/>
              <a:t>Just added to P-SSCRM, so low sample size</a:t>
            </a:r>
          </a:p>
          <a:p>
            <a:pPr lvl="1"/>
            <a:r>
              <a:rPr lang="en-US" sz="2000" dirty="0"/>
              <a:t>Not a task in any of the originating frameworks </a:t>
            </a:r>
          </a:p>
          <a:p>
            <a:pPr lvl="1"/>
            <a:endParaRPr lang="en-US" sz="2000" dirty="0"/>
          </a:p>
        </p:txBody>
      </p:sp>
      <p:pic>
        <p:nvPicPr>
          <p:cNvPr id="5" name="Picture 4">
            <a:extLst>
              <a:ext uri="{FF2B5EF4-FFF2-40B4-BE49-F238E27FC236}">
                <a16:creationId xmlns:a16="http://schemas.microsoft.com/office/drawing/2014/main" id="{EA965E9B-108E-4900-72EA-47C8D0BD4F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7969" y="804383"/>
            <a:ext cx="8880564" cy="2217112"/>
          </a:xfrm>
          <a:prstGeom prst="rect">
            <a:avLst/>
          </a:prstGeom>
        </p:spPr>
      </p:pic>
      <p:pic>
        <p:nvPicPr>
          <p:cNvPr id="8" name="Picture 7">
            <a:extLst>
              <a:ext uri="{FF2B5EF4-FFF2-40B4-BE49-F238E27FC236}">
                <a16:creationId xmlns:a16="http://schemas.microsoft.com/office/drawing/2014/main" id="{DDA8067B-2589-4B16-01A9-A7C6766C8A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569235" y="3429000"/>
            <a:ext cx="3622766" cy="2037560"/>
          </a:xfrm>
          <a:prstGeom prst="rect">
            <a:avLst/>
          </a:prstGeom>
        </p:spPr>
      </p:pic>
      <p:sp>
        <p:nvSpPr>
          <p:cNvPr id="9" name="Slide Number Placeholder 8">
            <a:extLst>
              <a:ext uri="{FF2B5EF4-FFF2-40B4-BE49-F238E27FC236}">
                <a16:creationId xmlns:a16="http://schemas.microsoft.com/office/drawing/2014/main" id="{02F3C107-81EE-9131-32FC-3BCC26C5CB7A}"/>
              </a:ext>
            </a:extLst>
          </p:cNvPr>
          <p:cNvSpPr>
            <a:spLocks noGrp="1"/>
          </p:cNvSpPr>
          <p:nvPr>
            <p:ph type="sldNum" sz="quarter" idx="12"/>
          </p:nvPr>
        </p:nvSpPr>
        <p:spPr/>
        <p:txBody>
          <a:bodyPr/>
          <a:lstStyle/>
          <a:p>
            <a:fld id="{A0289F9E-9962-4B7B-BA18-A15907CCC6BF}" type="slidenum">
              <a:rPr lang="en-US" smtClean="0"/>
              <a:pPr/>
              <a:t>36</a:t>
            </a:fld>
            <a:endParaRPr lang="en-US" dirty="0"/>
          </a:p>
        </p:txBody>
      </p:sp>
    </p:spTree>
    <p:extLst>
      <p:ext uri="{BB962C8B-B14F-4D97-AF65-F5344CB8AC3E}">
        <p14:creationId xmlns:p14="http://schemas.microsoft.com/office/powerpoint/2010/main" val="2275110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205272" y="24714"/>
            <a:ext cx="10876234" cy="1320800"/>
          </a:xfrm>
        </p:spPr>
        <p:txBody>
          <a:bodyPr/>
          <a:lstStyle/>
          <a:p>
            <a:r>
              <a:rPr lang="en-US" dirty="0"/>
              <a:t>Environment: safeguard build integrity</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318988" y="2977227"/>
            <a:ext cx="8596668" cy="3880773"/>
          </a:xfrm>
        </p:spPr>
        <p:txBody>
          <a:bodyPr/>
          <a:lstStyle/>
          <a:p>
            <a:r>
              <a:rPr lang="en-US" sz="2400" dirty="0"/>
              <a:t>Automated release policy verification could be better</a:t>
            </a:r>
          </a:p>
          <a:p>
            <a:pPr lvl="1"/>
            <a:r>
              <a:rPr lang="en-US" sz="2000" dirty="0"/>
              <a:t>“as code”, templated, standardized</a:t>
            </a:r>
          </a:p>
          <a:p>
            <a:r>
              <a:rPr lang="en-US" sz="2400" dirty="0"/>
              <a:t>Verifying dependencies &amp; environment on build could be better</a:t>
            </a:r>
          </a:p>
          <a:p>
            <a:r>
              <a:rPr lang="en-US" sz="2400" dirty="0"/>
              <a:t>Don’t utilize compiler, interpreter, such as to fail rather than give a security warning</a:t>
            </a:r>
          </a:p>
          <a:p>
            <a:r>
              <a:rPr lang="en-US" sz="2400" dirty="0"/>
              <a:t>Ephemeral builds pretty good</a:t>
            </a:r>
          </a:p>
          <a:p>
            <a:r>
              <a:rPr lang="en-US" sz="2400" dirty="0"/>
              <a:t>Hermetic, parameter-less builds emerging </a:t>
            </a:r>
          </a:p>
        </p:txBody>
      </p:sp>
      <p:pic>
        <p:nvPicPr>
          <p:cNvPr id="4" name="Picture 3">
            <a:extLst>
              <a:ext uri="{FF2B5EF4-FFF2-40B4-BE49-F238E27FC236}">
                <a16:creationId xmlns:a16="http://schemas.microsoft.com/office/drawing/2014/main" id="{B8A695CE-6842-49F2-4DF9-07C87F044E6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1122" y="685114"/>
            <a:ext cx="7772400" cy="2220685"/>
          </a:xfrm>
          <a:prstGeom prst="rect">
            <a:avLst/>
          </a:prstGeom>
        </p:spPr>
      </p:pic>
      <p:sp>
        <p:nvSpPr>
          <p:cNvPr id="5" name="Slide Number Placeholder 4">
            <a:extLst>
              <a:ext uri="{FF2B5EF4-FFF2-40B4-BE49-F238E27FC236}">
                <a16:creationId xmlns:a16="http://schemas.microsoft.com/office/drawing/2014/main" id="{AF4BA658-525D-15BE-DD4C-A280E5100962}"/>
              </a:ext>
            </a:extLst>
          </p:cNvPr>
          <p:cNvSpPr>
            <a:spLocks noGrp="1"/>
          </p:cNvSpPr>
          <p:nvPr>
            <p:ph type="sldNum" sz="quarter" idx="12"/>
          </p:nvPr>
        </p:nvSpPr>
        <p:spPr/>
        <p:txBody>
          <a:bodyPr/>
          <a:lstStyle/>
          <a:p>
            <a:fld id="{A0289F9E-9962-4B7B-BA18-A15907CCC6BF}" type="slidenum">
              <a:rPr lang="en-US" smtClean="0"/>
              <a:pPr/>
              <a:t>37</a:t>
            </a:fld>
            <a:endParaRPr lang="en-US" dirty="0"/>
          </a:p>
        </p:txBody>
      </p:sp>
    </p:spTree>
    <p:extLst>
      <p:ext uri="{BB962C8B-B14F-4D97-AF65-F5344CB8AC3E}">
        <p14:creationId xmlns:p14="http://schemas.microsoft.com/office/powerpoint/2010/main" val="2969676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102636" y="24713"/>
            <a:ext cx="11986728" cy="1320800"/>
          </a:xfrm>
        </p:spPr>
        <p:txBody>
          <a:bodyPr/>
          <a:lstStyle/>
          <a:p>
            <a:r>
              <a:rPr lang="en-US" dirty="0"/>
              <a:t>Environment: secure software development environment</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974706" y="4299871"/>
            <a:ext cx="8596668" cy="3880773"/>
          </a:xfrm>
        </p:spPr>
        <p:txBody>
          <a:bodyPr>
            <a:normAutofit/>
          </a:bodyPr>
          <a:lstStyle/>
          <a:p>
            <a:r>
              <a:rPr lang="en-US" sz="2400" u="sng" dirty="0">
                <a:solidFill>
                  <a:schemeClr val="accent2"/>
                </a:solidFill>
              </a:rPr>
              <a:t>Prevent,</a:t>
            </a:r>
            <a:r>
              <a:rPr lang="en-US" sz="2400" dirty="0"/>
              <a:t> </a:t>
            </a:r>
            <a:r>
              <a:rPr lang="en-US" sz="2400" dirty="0">
                <a:solidFill>
                  <a:schemeClr val="tx1"/>
                </a:solidFill>
              </a:rPr>
              <a:t>detect,</a:t>
            </a:r>
            <a:r>
              <a:rPr lang="en-US" sz="2400" dirty="0"/>
              <a:t> respond</a:t>
            </a:r>
          </a:p>
          <a:p>
            <a:r>
              <a:rPr lang="en-US" sz="2400" dirty="0"/>
              <a:t>RBAC:  maybe too widespread “everyone can read everything” and not enough least privilege</a:t>
            </a:r>
          </a:p>
          <a:p>
            <a:r>
              <a:rPr lang="en-US" sz="2400" dirty="0"/>
              <a:t>Could use more baseline configuration, use of ephemeral credentials </a:t>
            </a:r>
          </a:p>
        </p:txBody>
      </p:sp>
      <p:pic>
        <p:nvPicPr>
          <p:cNvPr id="5" name="Picture 4">
            <a:extLst>
              <a:ext uri="{FF2B5EF4-FFF2-40B4-BE49-F238E27FC236}">
                <a16:creationId xmlns:a16="http://schemas.microsoft.com/office/drawing/2014/main" id="{1E484CA4-C188-5F54-FB8E-685E1D0B5F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636" y="685113"/>
            <a:ext cx="7772400" cy="2954359"/>
          </a:xfrm>
          <a:prstGeom prst="rect">
            <a:avLst/>
          </a:prstGeom>
        </p:spPr>
      </p:pic>
      <p:pic>
        <p:nvPicPr>
          <p:cNvPr id="6" name="Picture 5">
            <a:extLst>
              <a:ext uri="{FF2B5EF4-FFF2-40B4-BE49-F238E27FC236}">
                <a16:creationId xmlns:a16="http://schemas.microsoft.com/office/drawing/2014/main" id="{0A2EDB05-B983-4411-90C6-F58BC415985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97609" y="831707"/>
            <a:ext cx="3991755" cy="2661170"/>
          </a:xfrm>
          <a:prstGeom prst="rect">
            <a:avLst/>
          </a:prstGeom>
        </p:spPr>
      </p:pic>
      <p:pic>
        <p:nvPicPr>
          <p:cNvPr id="7" name="Picture 6">
            <a:extLst>
              <a:ext uri="{FF2B5EF4-FFF2-40B4-BE49-F238E27FC236}">
                <a16:creationId xmlns:a16="http://schemas.microsoft.com/office/drawing/2014/main" id="{5D2B69AF-450E-EEB8-8415-D827F69E174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73783" y="1961659"/>
            <a:ext cx="1132006" cy="1430972"/>
          </a:xfrm>
          <a:prstGeom prst="rect">
            <a:avLst/>
          </a:prstGeom>
        </p:spPr>
      </p:pic>
      <p:sp>
        <p:nvSpPr>
          <p:cNvPr id="8" name="Slide Number Placeholder 7">
            <a:extLst>
              <a:ext uri="{FF2B5EF4-FFF2-40B4-BE49-F238E27FC236}">
                <a16:creationId xmlns:a16="http://schemas.microsoft.com/office/drawing/2014/main" id="{CF86AB5F-D111-B347-3E79-8DB053CADD18}"/>
              </a:ext>
            </a:extLst>
          </p:cNvPr>
          <p:cNvSpPr>
            <a:spLocks noGrp="1"/>
          </p:cNvSpPr>
          <p:nvPr>
            <p:ph type="sldNum" sz="quarter" idx="12"/>
          </p:nvPr>
        </p:nvSpPr>
        <p:spPr/>
        <p:txBody>
          <a:bodyPr/>
          <a:lstStyle/>
          <a:p>
            <a:fld id="{A0289F9E-9962-4B7B-BA18-A15907CCC6BF}" type="slidenum">
              <a:rPr lang="en-US" smtClean="0"/>
              <a:pPr/>
              <a:t>38</a:t>
            </a:fld>
            <a:endParaRPr lang="en-US" dirty="0"/>
          </a:p>
        </p:txBody>
      </p:sp>
    </p:spTree>
    <p:extLst>
      <p:ext uri="{BB962C8B-B14F-4D97-AF65-F5344CB8AC3E}">
        <p14:creationId xmlns:p14="http://schemas.microsoft.com/office/powerpoint/2010/main" val="1829978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102636" y="24713"/>
            <a:ext cx="11986728" cy="1320800"/>
          </a:xfrm>
        </p:spPr>
        <p:txBody>
          <a:bodyPr/>
          <a:lstStyle/>
          <a:p>
            <a:r>
              <a:rPr lang="en-US" dirty="0"/>
              <a:t>Deployment: respond to/disclose vulnerabilities</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0" y="3311434"/>
            <a:ext cx="11665131" cy="3880773"/>
          </a:xfrm>
        </p:spPr>
        <p:txBody>
          <a:bodyPr>
            <a:normAutofit/>
          </a:bodyPr>
          <a:lstStyle/>
          <a:p>
            <a:r>
              <a:rPr lang="en-US" sz="2400" dirty="0"/>
              <a:t>Prevent, detect, </a:t>
            </a:r>
            <a:r>
              <a:rPr lang="en-US" sz="2400" u="sng" dirty="0">
                <a:solidFill>
                  <a:schemeClr val="accent1">
                    <a:lumMod val="50000"/>
                  </a:schemeClr>
                </a:solidFill>
              </a:rPr>
              <a:t>respond</a:t>
            </a:r>
          </a:p>
          <a:p>
            <a:r>
              <a:rPr lang="en-US" sz="2400" dirty="0"/>
              <a:t>Emergency fix (from S2C2F) = what to do if the component supplier won’t fix?</a:t>
            </a:r>
          </a:p>
          <a:p>
            <a:r>
              <a:rPr lang="en-US" sz="2400" dirty="0"/>
              <a:t>Could be more proactive eradication</a:t>
            </a:r>
          </a:p>
          <a:p>
            <a:pPr lvl="1"/>
            <a:r>
              <a:rPr lang="en-US" sz="2200" dirty="0"/>
              <a:t>One company said “… if we don’t, the bug bounty people will just keep finding more of the same.” </a:t>
            </a:r>
          </a:p>
        </p:txBody>
      </p:sp>
      <p:pic>
        <p:nvPicPr>
          <p:cNvPr id="4" name="Picture 3">
            <a:extLst>
              <a:ext uri="{FF2B5EF4-FFF2-40B4-BE49-F238E27FC236}">
                <a16:creationId xmlns:a16="http://schemas.microsoft.com/office/drawing/2014/main" id="{43EC7E0A-1F36-D05C-1EED-C194DDC174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2778" y="685113"/>
            <a:ext cx="9637346" cy="2353151"/>
          </a:xfrm>
          <a:prstGeom prst="rect">
            <a:avLst/>
          </a:prstGeom>
        </p:spPr>
      </p:pic>
      <p:pic>
        <p:nvPicPr>
          <p:cNvPr id="6" name="Picture 5">
            <a:extLst>
              <a:ext uri="{FF2B5EF4-FFF2-40B4-BE49-F238E27FC236}">
                <a16:creationId xmlns:a16="http://schemas.microsoft.com/office/drawing/2014/main" id="{EEEE5519-572C-24D9-10A6-A7E03757A85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90949" y="5493421"/>
            <a:ext cx="4781005" cy="1364579"/>
          </a:xfrm>
          <a:prstGeom prst="rect">
            <a:avLst/>
          </a:prstGeom>
        </p:spPr>
      </p:pic>
      <p:pic>
        <p:nvPicPr>
          <p:cNvPr id="8" name="Picture 7">
            <a:extLst>
              <a:ext uri="{FF2B5EF4-FFF2-40B4-BE49-F238E27FC236}">
                <a16:creationId xmlns:a16="http://schemas.microsoft.com/office/drawing/2014/main" id="{668210F6-FF7F-119D-E264-6B584EE651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375444" y="1323623"/>
            <a:ext cx="1122016" cy="1364579"/>
          </a:xfrm>
          <a:prstGeom prst="rect">
            <a:avLst/>
          </a:prstGeom>
        </p:spPr>
      </p:pic>
      <p:sp>
        <p:nvSpPr>
          <p:cNvPr id="9" name="Slide Number Placeholder 8">
            <a:extLst>
              <a:ext uri="{FF2B5EF4-FFF2-40B4-BE49-F238E27FC236}">
                <a16:creationId xmlns:a16="http://schemas.microsoft.com/office/drawing/2014/main" id="{4FC7794F-D7F7-4F28-D93A-44EDA42A6ECE}"/>
              </a:ext>
            </a:extLst>
          </p:cNvPr>
          <p:cNvSpPr>
            <a:spLocks noGrp="1"/>
          </p:cNvSpPr>
          <p:nvPr>
            <p:ph type="sldNum" sz="quarter" idx="12"/>
          </p:nvPr>
        </p:nvSpPr>
        <p:spPr/>
        <p:txBody>
          <a:bodyPr/>
          <a:lstStyle/>
          <a:p>
            <a:fld id="{A0289F9E-9962-4B7B-BA18-A15907CCC6BF}" type="slidenum">
              <a:rPr lang="en-US" smtClean="0"/>
              <a:pPr/>
              <a:t>39</a:t>
            </a:fld>
            <a:endParaRPr lang="en-US" dirty="0"/>
          </a:p>
        </p:txBody>
      </p:sp>
    </p:spTree>
    <p:extLst>
      <p:ext uri="{BB962C8B-B14F-4D97-AF65-F5344CB8AC3E}">
        <p14:creationId xmlns:p14="http://schemas.microsoft.com/office/powerpoint/2010/main" val="3101696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16">
            <a:extLst>
              <a:ext uri="{C183D7F6-B498-43B3-948B-1728B52AA6E4}">
                <adec:decorative xmlns:adec="http://schemas.microsoft.com/office/drawing/2017/decorative" val="1"/>
              </a:ext>
            </a:extLst>
          </p:cNvPr>
          <p:cNvSpPr/>
          <p:nvPr/>
        </p:nvSpPr>
        <p:spPr>
          <a:xfrm>
            <a:off x="9405153" y="-2"/>
            <a:ext cx="4447200" cy="1186200"/>
          </a:xfrm>
          <a:prstGeom prst="parallelogram">
            <a:avLst>
              <a:gd name="adj" fmla="val 7671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16">
            <a:extLst>
              <a:ext uri="{C183D7F6-B498-43B3-948B-1728B52AA6E4}">
                <adec:decorative xmlns:adec="http://schemas.microsoft.com/office/drawing/2017/decorative" val="1"/>
              </a:ext>
            </a:extLst>
          </p:cNvPr>
          <p:cNvSpPr/>
          <p:nvPr/>
        </p:nvSpPr>
        <p:spPr>
          <a:xfrm>
            <a:off x="-1320800" y="0"/>
            <a:ext cx="11407200" cy="1186200"/>
          </a:xfrm>
          <a:prstGeom prst="parallelogram">
            <a:avLst>
              <a:gd name="adj" fmla="val 7671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6"/>
          <p:cNvSpPr txBox="1">
            <a:spLocks noGrp="1"/>
          </p:cNvSpPr>
          <p:nvPr>
            <p:ph type="title"/>
          </p:nvPr>
        </p:nvSpPr>
        <p:spPr>
          <a:xfrm>
            <a:off x="39000" y="105579"/>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Arial"/>
              <a:buNone/>
            </a:pPr>
            <a:r>
              <a:rPr lang="en-US" b="1" dirty="0">
                <a:solidFill>
                  <a:schemeClr val="lt1"/>
                </a:solidFill>
              </a:rPr>
              <a:t>Oops!</a:t>
            </a:r>
            <a:r>
              <a:rPr lang="en-US" sz="3600" b="1" dirty="0">
                <a:solidFill>
                  <a:schemeClr val="lt1"/>
                </a:solidFill>
              </a:rPr>
              <a:t> Accidental dependency vulnerability</a:t>
            </a:r>
            <a:endParaRPr sz="3600" b="1" dirty="0">
              <a:solidFill>
                <a:schemeClr val="lt1"/>
              </a:solidFill>
              <a:latin typeface="Arial"/>
              <a:ea typeface="Arial"/>
              <a:cs typeface="Arial"/>
              <a:sym typeface="Arial"/>
            </a:endParaRPr>
          </a:p>
        </p:txBody>
      </p:sp>
      <p:sp>
        <p:nvSpPr>
          <p:cNvPr id="154" name="Google Shape;154;p16">
            <a:extLst>
              <a:ext uri="{C183D7F6-B498-43B3-948B-1728B52AA6E4}">
                <adec:decorative xmlns:adec="http://schemas.microsoft.com/office/drawing/2017/decorative" val="1"/>
              </a:ext>
            </a:extLst>
          </p:cNvPr>
          <p:cNvSpPr txBox="1">
            <a:spLocks noGrp="1"/>
          </p:cNvSpPr>
          <p:nvPr>
            <p:ph type="sldNum" sz="quarter" idx="12"/>
          </p:nvPr>
        </p:nvSpPr>
        <p:spPr>
          <a:xfrm>
            <a:off x="92964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4</a:t>
            </a:fld>
            <a:endParaRPr dirty="0">
              <a:solidFill>
                <a:schemeClr val="lt1"/>
              </a:solidFill>
            </a:endParaRPr>
          </a:p>
        </p:txBody>
      </p:sp>
      <p:cxnSp>
        <p:nvCxnSpPr>
          <p:cNvPr id="155" name="Google Shape;155;p16">
            <a:extLst>
              <a:ext uri="{C183D7F6-B498-43B3-948B-1728B52AA6E4}">
                <adec:decorative xmlns:adec="http://schemas.microsoft.com/office/drawing/2017/decorative" val="1"/>
              </a:ext>
            </a:extLst>
          </p:cNvPr>
          <p:cNvCxnSpPr/>
          <p:nvPr/>
        </p:nvCxnSpPr>
        <p:spPr>
          <a:xfrm>
            <a:off x="10611593" y="312398"/>
            <a:ext cx="4244100" cy="0"/>
          </a:xfrm>
          <a:prstGeom prst="straightConnector1">
            <a:avLst/>
          </a:prstGeom>
          <a:noFill/>
          <a:ln w="19050" cap="flat" cmpd="sng">
            <a:solidFill>
              <a:schemeClr val="lt1"/>
            </a:solidFill>
            <a:prstDash val="solid"/>
            <a:miter lim="800000"/>
            <a:headEnd type="none" w="sm" len="sm"/>
            <a:tailEnd type="none" w="sm" len="sm"/>
          </a:ln>
        </p:spPr>
      </p:cxnSp>
      <p:sp>
        <p:nvSpPr>
          <p:cNvPr id="156" name="Google Shape;156;p16">
            <a:extLst>
              <a:ext uri="{C183D7F6-B498-43B3-948B-1728B52AA6E4}">
                <adec:decorative xmlns:adec="http://schemas.microsoft.com/office/drawing/2017/decorative" val="1"/>
              </a:ext>
            </a:extLst>
          </p:cNvPr>
          <p:cNvSpPr/>
          <p:nvPr/>
        </p:nvSpPr>
        <p:spPr>
          <a:xfrm>
            <a:off x="10611593" y="213826"/>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57" name="Google Shape;157;p16">
            <a:extLst>
              <a:ext uri="{C183D7F6-B498-43B3-948B-1728B52AA6E4}">
                <adec:decorative xmlns:adec="http://schemas.microsoft.com/office/drawing/2017/decorative" val="1"/>
              </a:ext>
            </a:extLst>
          </p:cNvPr>
          <p:cNvCxnSpPr/>
          <p:nvPr/>
        </p:nvCxnSpPr>
        <p:spPr>
          <a:xfrm>
            <a:off x="11147653" y="608935"/>
            <a:ext cx="3754500" cy="0"/>
          </a:xfrm>
          <a:prstGeom prst="straightConnector1">
            <a:avLst/>
          </a:prstGeom>
          <a:noFill/>
          <a:ln w="19050" cap="flat" cmpd="sng">
            <a:solidFill>
              <a:schemeClr val="lt1"/>
            </a:solidFill>
            <a:prstDash val="solid"/>
            <a:miter lim="800000"/>
            <a:headEnd type="none" w="sm" len="sm"/>
            <a:tailEnd type="none" w="sm" len="sm"/>
          </a:ln>
        </p:spPr>
      </p:cxnSp>
      <p:sp>
        <p:nvSpPr>
          <p:cNvPr id="158" name="Google Shape;158;p16">
            <a:extLst>
              <a:ext uri="{C183D7F6-B498-43B3-948B-1728B52AA6E4}">
                <adec:decorative xmlns:adec="http://schemas.microsoft.com/office/drawing/2017/decorative" val="1"/>
              </a:ext>
            </a:extLst>
          </p:cNvPr>
          <p:cNvSpPr/>
          <p:nvPr/>
        </p:nvSpPr>
        <p:spPr>
          <a:xfrm>
            <a:off x="11089722" y="515064"/>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59" name="Google Shape;159;p16">
            <a:extLst>
              <a:ext uri="{C183D7F6-B498-43B3-948B-1728B52AA6E4}">
                <adec:decorative xmlns:adec="http://schemas.microsoft.com/office/drawing/2017/decorative" val="1"/>
              </a:ext>
            </a:extLst>
          </p:cNvPr>
          <p:cNvCxnSpPr>
            <a:stCxn id="160" idx="3"/>
          </p:cNvCxnSpPr>
          <p:nvPr/>
        </p:nvCxnSpPr>
        <p:spPr>
          <a:xfrm>
            <a:off x="10408669" y="893952"/>
            <a:ext cx="4447200" cy="0"/>
          </a:xfrm>
          <a:prstGeom prst="straightConnector1">
            <a:avLst/>
          </a:prstGeom>
          <a:noFill/>
          <a:ln w="19050" cap="flat" cmpd="sng">
            <a:solidFill>
              <a:schemeClr val="lt1"/>
            </a:solidFill>
            <a:prstDash val="solid"/>
            <a:miter lim="800000"/>
            <a:headEnd type="none" w="sm" len="sm"/>
            <a:tailEnd type="none" w="sm" len="sm"/>
          </a:ln>
        </p:spPr>
      </p:cxnSp>
      <p:sp>
        <p:nvSpPr>
          <p:cNvPr id="160" name="Google Shape;160;p16">
            <a:extLst>
              <a:ext uri="{C183D7F6-B498-43B3-948B-1728B52AA6E4}">
                <adec:decorative xmlns:adec="http://schemas.microsoft.com/office/drawing/2017/decorative" val="1"/>
              </a:ext>
            </a:extLst>
          </p:cNvPr>
          <p:cNvSpPr/>
          <p:nvPr/>
        </p:nvSpPr>
        <p:spPr>
          <a:xfrm>
            <a:off x="10243969" y="811602"/>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2" name="Google Shape;162;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7662" y="1186198"/>
            <a:ext cx="6231906" cy="2520357"/>
          </a:xfrm>
          <a:prstGeom prst="rect">
            <a:avLst/>
          </a:prstGeom>
          <a:noFill/>
          <a:ln>
            <a:noFill/>
          </a:ln>
        </p:spPr>
      </p:pic>
      <p:pic>
        <p:nvPicPr>
          <p:cNvPr id="3" name="Picture 2">
            <a:extLst>
              <a:ext uri="{FF2B5EF4-FFF2-40B4-BE49-F238E27FC236}">
                <a16:creationId xmlns:a16="http://schemas.microsoft.com/office/drawing/2014/main" id="{FB61DB03-A378-9659-459C-A2F8D4DE6C26}"/>
              </a:ext>
              <a:ext uri="{C183D7F6-B498-43B3-948B-1728B52AA6E4}">
                <adec:decorative xmlns:adec="http://schemas.microsoft.com/office/drawing/2017/decorative" val="1"/>
              </a:ext>
            </a:extLst>
          </p:cNvPr>
          <p:cNvPicPr>
            <a:picLocks noChangeAspect="1"/>
          </p:cNvPicPr>
          <p:nvPr/>
        </p:nvPicPr>
        <p:blipFill rotWithShape="1">
          <a:blip r:embed="rId4"/>
          <a:srcRect r="50226"/>
          <a:stretch/>
        </p:blipFill>
        <p:spPr>
          <a:xfrm>
            <a:off x="3030285" y="3835074"/>
            <a:ext cx="3403730" cy="2886376"/>
          </a:xfrm>
          <a:prstGeom prst="rect">
            <a:avLst/>
          </a:prstGeom>
        </p:spPr>
      </p:pic>
      <p:sp>
        <p:nvSpPr>
          <p:cNvPr id="5" name="TextBox 4">
            <a:extLst>
              <a:ext uri="{FF2B5EF4-FFF2-40B4-BE49-F238E27FC236}">
                <a16:creationId xmlns:a16="http://schemas.microsoft.com/office/drawing/2014/main" id="{40B9185B-DA47-5084-42E7-7CF287CFBAB7}"/>
              </a:ext>
            </a:extLst>
          </p:cNvPr>
          <p:cNvSpPr txBox="1"/>
          <p:nvPr/>
        </p:nvSpPr>
        <p:spPr>
          <a:xfrm>
            <a:off x="10554600" y="6518563"/>
            <a:ext cx="1667444" cy="215444"/>
          </a:xfrm>
          <a:prstGeom prst="rect">
            <a:avLst/>
          </a:prstGeom>
          <a:noFill/>
        </p:spPr>
        <p:txBody>
          <a:bodyPr wrap="none" rtlCol="0">
            <a:spAutoFit/>
          </a:bodyPr>
          <a:lstStyle/>
          <a:p>
            <a:r>
              <a:rPr lang="en-US" sz="800" b="1" dirty="0">
                <a:solidFill>
                  <a:schemeClr val="bg1">
                    <a:lumMod val="65000"/>
                  </a:schemeClr>
                </a:solidFill>
              </a:rPr>
              <a:t>Seventyfour</a:t>
            </a:r>
            <a:r>
              <a:rPr lang="en-US" sz="800" b="1" dirty="0"/>
              <a:t> </a:t>
            </a:r>
            <a:r>
              <a:rPr lang="en-US" sz="800" dirty="0" err="1">
                <a:solidFill>
                  <a:schemeClr val="bg1">
                    <a:lumMod val="65000"/>
                  </a:schemeClr>
                </a:solidFill>
              </a:rPr>
              <a:t>i</a:t>
            </a:r>
            <a:r>
              <a:rPr lang="en-US" sz="800" dirty="0">
                <a:solidFill>
                  <a:schemeClr val="bg1">
                    <a:lumMod val="65000"/>
                  </a:schemeClr>
                </a:solidFill>
              </a:rPr>
              <a:t>/</a:t>
            </a:r>
            <a:r>
              <a:rPr lang="en-US" sz="800" dirty="0" err="1">
                <a:solidFill>
                  <a:schemeClr val="bg1">
                    <a:lumMod val="65000"/>
                  </a:schemeClr>
                </a:solidFill>
              </a:rPr>
              <a:t>stock.adobe.com</a:t>
            </a:r>
            <a:endParaRPr lang="en-US" sz="800" dirty="0">
              <a:solidFill>
                <a:schemeClr val="bg1">
                  <a:lumMod val="65000"/>
                </a:schemeClr>
              </a:solidFill>
            </a:endParaRPr>
          </a:p>
        </p:txBody>
      </p:sp>
      <p:sp>
        <p:nvSpPr>
          <p:cNvPr id="4" name="TextBox 3">
            <a:extLst>
              <a:ext uri="{FF2B5EF4-FFF2-40B4-BE49-F238E27FC236}">
                <a16:creationId xmlns:a16="http://schemas.microsoft.com/office/drawing/2014/main" id="{FD31B121-ABEA-2673-D1C0-9FF9EBE862F0}"/>
              </a:ext>
              <a:ext uri="{C183D7F6-B498-43B3-948B-1728B52AA6E4}">
                <adec:decorative xmlns:adec="http://schemas.microsoft.com/office/drawing/2017/decorative" val="0"/>
              </a:ext>
            </a:extLst>
          </p:cNvPr>
          <p:cNvSpPr txBox="1"/>
          <p:nvPr/>
        </p:nvSpPr>
        <p:spPr>
          <a:xfrm>
            <a:off x="10637956" y="6638126"/>
            <a:ext cx="1584088" cy="215444"/>
          </a:xfrm>
          <a:prstGeom prst="rect">
            <a:avLst/>
          </a:prstGeom>
          <a:noFill/>
        </p:spPr>
        <p:txBody>
          <a:bodyPr wrap="none" rtlCol="0">
            <a:spAutoFit/>
          </a:bodyPr>
          <a:lstStyle/>
          <a:p>
            <a:r>
              <a:rPr lang="en-US" sz="800" dirty="0">
                <a:solidFill>
                  <a:schemeClr val="bg1">
                    <a:lumMod val="65000"/>
                  </a:schemeClr>
                </a:solidFill>
              </a:rPr>
              <a:t>Yingyaipumi/</a:t>
            </a:r>
            <a:r>
              <a:rPr lang="en-US" sz="800" dirty="0" err="1">
                <a:solidFill>
                  <a:schemeClr val="bg1">
                    <a:lumMod val="65000"/>
                  </a:schemeClr>
                </a:solidFill>
              </a:rPr>
              <a:t>stock.adobe.com</a:t>
            </a:r>
            <a:endParaRPr lang="en-US" sz="800" dirty="0">
              <a:solidFill>
                <a:schemeClr val="bg1">
                  <a:lumMod val="65000"/>
                </a:schemeClr>
              </a:solidFill>
            </a:endParaRPr>
          </a:p>
        </p:txBody>
      </p:sp>
      <p:pic>
        <p:nvPicPr>
          <p:cNvPr id="7" name="Picture 6">
            <a:extLst>
              <a:ext uri="{FF2B5EF4-FFF2-40B4-BE49-F238E27FC236}">
                <a16:creationId xmlns:a16="http://schemas.microsoft.com/office/drawing/2014/main" id="{E7567679-36E6-CC8E-1C0A-942CD2C39D6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79905" y="2325233"/>
            <a:ext cx="3974208" cy="265029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B848-37C2-3DAB-1848-DB4035AE23EA}"/>
              </a:ext>
            </a:extLst>
          </p:cNvPr>
          <p:cNvSpPr>
            <a:spLocks noGrp="1"/>
          </p:cNvSpPr>
          <p:nvPr>
            <p:ph type="title"/>
          </p:nvPr>
        </p:nvSpPr>
        <p:spPr>
          <a:xfrm>
            <a:off x="102636" y="24713"/>
            <a:ext cx="11986728" cy="1320800"/>
          </a:xfrm>
        </p:spPr>
        <p:txBody>
          <a:bodyPr/>
          <a:lstStyle/>
          <a:p>
            <a:r>
              <a:rPr lang="en-US" dirty="0"/>
              <a:t>Deployment: monitor intrusions/violations</a:t>
            </a:r>
          </a:p>
        </p:txBody>
      </p:sp>
      <p:sp>
        <p:nvSpPr>
          <p:cNvPr id="3" name="Content Placeholder 2">
            <a:extLst>
              <a:ext uri="{FF2B5EF4-FFF2-40B4-BE49-F238E27FC236}">
                <a16:creationId xmlns:a16="http://schemas.microsoft.com/office/drawing/2014/main" id="{43694FFD-A518-16F0-557E-42CC1573B02E}"/>
              </a:ext>
            </a:extLst>
          </p:cNvPr>
          <p:cNvSpPr>
            <a:spLocks noGrp="1"/>
          </p:cNvSpPr>
          <p:nvPr>
            <p:ph idx="1"/>
          </p:nvPr>
        </p:nvSpPr>
        <p:spPr>
          <a:xfrm>
            <a:off x="627907" y="3429000"/>
            <a:ext cx="8596668" cy="3880773"/>
          </a:xfrm>
        </p:spPr>
        <p:txBody>
          <a:bodyPr>
            <a:normAutofit/>
          </a:bodyPr>
          <a:lstStyle/>
          <a:p>
            <a:r>
              <a:rPr lang="en-US" sz="2400" dirty="0" err="1"/>
              <a:t>Solarwind</a:t>
            </a:r>
            <a:r>
              <a:rPr lang="en-US" sz="2400" dirty="0"/>
              <a:t>, </a:t>
            </a:r>
            <a:r>
              <a:rPr lang="en-US" sz="2400" dirty="0" err="1"/>
              <a:t>Codecov</a:t>
            </a:r>
            <a:r>
              <a:rPr lang="en-US" sz="2400" dirty="0"/>
              <a:t> … need to get better at monitoring for build process intrusions</a:t>
            </a:r>
          </a:p>
        </p:txBody>
      </p:sp>
      <p:pic>
        <p:nvPicPr>
          <p:cNvPr id="4" name="Picture 3">
            <a:extLst>
              <a:ext uri="{FF2B5EF4-FFF2-40B4-BE49-F238E27FC236}">
                <a16:creationId xmlns:a16="http://schemas.microsoft.com/office/drawing/2014/main" id="{D24FC92A-6B7B-67C6-DB83-C2C8949AD90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636" y="1176349"/>
            <a:ext cx="11880913" cy="1305593"/>
          </a:xfrm>
          <a:prstGeom prst="rect">
            <a:avLst/>
          </a:prstGeom>
        </p:spPr>
      </p:pic>
      <p:sp>
        <p:nvSpPr>
          <p:cNvPr id="5" name="Slide Number Placeholder 4">
            <a:extLst>
              <a:ext uri="{FF2B5EF4-FFF2-40B4-BE49-F238E27FC236}">
                <a16:creationId xmlns:a16="http://schemas.microsoft.com/office/drawing/2014/main" id="{D0ECFBB3-376F-B2A0-345A-BF01F67426B0}"/>
              </a:ext>
            </a:extLst>
          </p:cNvPr>
          <p:cNvSpPr>
            <a:spLocks noGrp="1"/>
          </p:cNvSpPr>
          <p:nvPr>
            <p:ph type="sldNum" sz="quarter" idx="12"/>
          </p:nvPr>
        </p:nvSpPr>
        <p:spPr/>
        <p:txBody>
          <a:bodyPr/>
          <a:lstStyle/>
          <a:p>
            <a:fld id="{A0289F9E-9962-4B7B-BA18-A15907CCC6BF}" type="slidenum">
              <a:rPr lang="en-US" smtClean="0"/>
              <a:pPr/>
              <a:t>40</a:t>
            </a:fld>
            <a:endParaRPr lang="en-US" dirty="0"/>
          </a:p>
        </p:txBody>
      </p:sp>
    </p:spTree>
    <p:extLst>
      <p:ext uri="{BB962C8B-B14F-4D97-AF65-F5344CB8AC3E}">
        <p14:creationId xmlns:p14="http://schemas.microsoft.com/office/powerpoint/2010/main" val="4016131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76F0-259E-87AE-D724-5EA5B9EF0380}"/>
              </a:ext>
            </a:extLst>
          </p:cNvPr>
          <p:cNvSpPr>
            <a:spLocks noGrp="1"/>
          </p:cNvSpPr>
          <p:nvPr>
            <p:ph type="title"/>
          </p:nvPr>
        </p:nvSpPr>
        <p:spPr>
          <a:xfrm>
            <a:off x="598957" y="217714"/>
            <a:ext cx="8596668" cy="1320800"/>
          </a:xfrm>
        </p:spPr>
        <p:txBody>
          <a:bodyPr/>
          <a:lstStyle/>
          <a:p>
            <a:r>
              <a:rPr lang="en-US" dirty="0"/>
              <a:t>Top 10 Tasks (1G, 1P, 5E, 3D)</a:t>
            </a:r>
          </a:p>
        </p:txBody>
      </p:sp>
      <p:pic>
        <p:nvPicPr>
          <p:cNvPr id="4" name="Picture 3">
            <a:extLst>
              <a:ext uri="{FF2B5EF4-FFF2-40B4-BE49-F238E27FC236}">
                <a16:creationId xmlns:a16="http://schemas.microsoft.com/office/drawing/2014/main" id="{ECED71CC-5E96-CFC9-3453-1E24522BB27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64888" y="1076959"/>
            <a:ext cx="10356847" cy="5781041"/>
          </a:xfrm>
          <a:prstGeom prst="rect">
            <a:avLst/>
          </a:prstGeom>
        </p:spPr>
      </p:pic>
      <p:sp>
        <p:nvSpPr>
          <p:cNvPr id="5" name="Slide Number Placeholder 4">
            <a:extLst>
              <a:ext uri="{FF2B5EF4-FFF2-40B4-BE49-F238E27FC236}">
                <a16:creationId xmlns:a16="http://schemas.microsoft.com/office/drawing/2014/main" id="{B725639E-A188-648D-33B4-71FDDD567739}"/>
              </a:ext>
            </a:extLst>
          </p:cNvPr>
          <p:cNvSpPr>
            <a:spLocks noGrp="1"/>
          </p:cNvSpPr>
          <p:nvPr>
            <p:ph type="sldNum" sz="quarter" idx="12"/>
          </p:nvPr>
        </p:nvSpPr>
        <p:spPr/>
        <p:txBody>
          <a:bodyPr/>
          <a:lstStyle/>
          <a:p>
            <a:fld id="{A0289F9E-9962-4B7B-BA18-A15907CCC6BF}" type="slidenum">
              <a:rPr lang="en-US" smtClean="0"/>
              <a:t>41</a:t>
            </a:fld>
            <a:endParaRPr lang="en-US"/>
          </a:p>
        </p:txBody>
      </p:sp>
    </p:spTree>
    <p:extLst>
      <p:ext uri="{BB962C8B-B14F-4D97-AF65-F5344CB8AC3E}">
        <p14:creationId xmlns:p14="http://schemas.microsoft.com/office/powerpoint/2010/main" val="109350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76F0-259E-87AE-D724-5EA5B9EF0380}"/>
              </a:ext>
            </a:extLst>
          </p:cNvPr>
          <p:cNvSpPr>
            <a:spLocks noGrp="1"/>
          </p:cNvSpPr>
          <p:nvPr>
            <p:ph type="title"/>
          </p:nvPr>
        </p:nvSpPr>
        <p:spPr>
          <a:xfrm>
            <a:off x="598957" y="217714"/>
            <a:ext cx="8596668" cy="1320800"/>
          </a:xfrm>
        </p:spPr>
        <p:txBody>
          <a:bodyPr/>
          <a:lstStyle/>
          <a:p>
            <a:r>
              <a:rPr lang="en-US" dirty="0"/>
              <a:t>Bottom 10 Tasks (4G, 3P, 3E, 0D)</a:t>
            </a:r>
          </a:p>
        </p:txBody>
      </p:sp>
      <p:pic>
        <p:nvPicPr>
          <p:cNvPr id="4" name="Picture 3">
            <a:extLst>
              <a:ext uri="{FF2B5EF4-FFF2-40B4-BE49-F238E27FC236}">
                <a16:creationId xmlns:a16="http://schemas.microsoft.com/office/drawing/2014/main" id="{91E5F70B-F1F2-1688-AEA4-AA1B98BE8F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1178" y="1278257"/>
            <a:ext cx="9572354" cy="5362029"/>
          </a:xfrm>
          <a:prstGeom prst="rect">
            <a:avLst/>
          </a:prstGeom>
        </p:spPr>
      </p:pic>
      <p:sp>
        <p:nvSpPr>
          <p:cNvPr id="5" name="Slide Number Placeholder 4">
            <a:extLst>
              <a:ext uri="{FF2B5EF4-FFF2-40B4-BE49-F238E27FC236}">
                <a16:creationId xmlns:a16="http://schemas.microsoft.com/office/drawing/2014/main" id="{9428A229-CE4A-EAA3-09E6-103D5E7CAF60}"/>
              </a:ext>
            </a:extLst>
          </p:cNvPr>
          <p:cNvSpPr>
            <a:spLocks noGrp="1"/>
          </p:cNvSpPr>
          <p:nvPr>
            <p:ph type="sldNum" sz="quarter" idx="12"/>
          </p:nvPr>
        </p:nvSpPr>
        <p:spPr/>
        <p:txBody>
          <a:bodyPr/>
          <a:lstStyle/>
          <a:p>
            <a:fld id="{A0289F9E-9962-4B7B-BA18-A15907CCC6BF}" type="slidenum">
              <a:rPr lang="en-US" smtClean="0"/>
              <a:t>42</a:t>
            </a:fld>
            <a:endParaRPr lang="en-US"/>
          </a:p>
        </p:txBody>
      </p:sp>
    </p:spTree>
    <p:extLst>
      <p:ext uri="{BB962C8B-B14F-4D97-AF65-F5344CB8AC3E}">
        <p14:creationId xmlns:p14="http://schemas.microsoft.com/office/powerpoint/2010/main" val="1483194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2" name="Google Shape;152;p16">
            <a:extLst>
              <a:ext uri="{C183D7F6-B498-43B3-948B-1728B52AA6E4}">
                <adec:decorative xmlns:adec="http://schemas.microsoft.com/office/drawing/2017/decorative" val="1"/>
              </a:ext>
            </a:extLst>
          </p:cNvPr>
          <p:cNvSpPr/>
          <p:nvPr/>
        </p:nvSpPr>
        <p:spPr>
          <a:xfrm>
            <a:off x="-1320800" y="0"/>
            <a:ext cx="11407200" cy="1186200"/>
          </a:xfrm>
          <a:prstGeom prst="parallelogram">
            <a:avLst>
              <a:gd name="adj" fmla="val 7671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6"/>
          <p:cNvSpPr txBox="1">
            <a:spLocks noGrp="1"/>
          </p:cNvSpPr>
          <p:nvPr>
            <p:ph type="title"/>
          </p:nvPr>
        </p:nvSpPr>
        <p:spPr>
          <a:xfrm>
            <a:off x="128698" y="-83730"/>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Arial"/>
              <a:buNone/>
            </a:pPr>
            <a:r>
              <a:rPr lang="en-US" sz="3600" b="1" dirty="0">
                <a:solidFill>
                  <a:schemeClr val="lt1"/>
                </a:solidFill>
              </a:rPr>
              <a:t>Code dependencies as an attack vector</a:t>
            </a:r>
            <a:br>
              <a:rPr lang="en-US" sz="3600" b="1" dirty="0">
                <a:solidFill>
                  <a:schemeClr val="lt1"/>
                </a:solidFill>
              </a:rPr>
            </a:br>
            <a:r>
              <a:rPr lang="en-US" sz="3600" b="1" dirty="0">
                <a:solidFill>
                  <a:schemeClr val="lt1"/>
                </a:solidFill>
              </a:rPr>
              <a:t>Code dependencies as a </a:t>
            </a:r>
            <a:r>
              <a:rPr lang="en-US" sz="3600" b="1" dirty="0">
                <a:solidFill>
                  <a:schemeClr val="accent6">
                    <a:lumMod val="60000"/>
                    <a:lumOff val="40000"/>
                  </a:schemeClr>
                </a:solidFill>
              </a:rPr>
              <a:t>weapon</a:t>
            </a:r>
            <a:endParaRPr sz="3600" b="1" dirty="0">
              <a:solidFill>
                <a:schemeClr val="accent6">
                  <a:lumMod val="60000"/>
                  <a:lumOff val="40000"/>
                </a:schemeClr>
              </a:solidFill>
              <a:latin typeface="Arial"/>
              <a:ea typeface="Arial"/>
              <a:cs typeface="Arial"/>
              <a:sym typeface="Arial"/>
            </a:endParaRPr>
          </a:p>
        </p:txBody>
      </p:sp>
      <p:pic>
        <p:nvPicPr>
          <p:cNvPr id="163" name="Google Shape;163;p16" descr="News article about russian banks"/>
          <p:cNvPicPr preferRelativeResize="0"/>
          <p:nvPr/>
        </p:nvPicPr>
        <p:blipFill rotWithShape="1">
          <a:blip r:embed="rId3">
            <a:alphaModFix/>
          </a:blip>
          <a:srcRect/>
          <a:stretch/>
        </p:blipFill>
        <p:spPr>
          <a:xfrm>
            <a:off x="7740" y="1408443"/>
            <a:ext cx="7525750" cy="2688162"/>
          </a:xfrm>
          <a:prstGeom prst="rect">
            <a:avLst/>
          </a:prstGeom>
          <a:noFill/>
          <a:ln>
            <a:noFill/>
          </a:ln>
        </p:spPr>
      </p:pic>
      <p:pic>
        <p:nvPicPr>
          <p:cNvPr id="6" name="Picture 5">
            <a:extLst>
              <a:ext uri="{FF2B5EF4-FFF2-40B4-BE49-F238E27FC236}">
                <a16:creationId xmlns:a16="http://schemas.microsoft.com/office/drawing/2014/main" id="{119BE6C1-430E-33D4-29B9-DFD6AA3701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00626" y="3372573"/>
            <a:ext cx="5183013" cy="2826244"/>
          </a:xfrm>
          <a:prstGeom prst="rect">
            <a:avLst/>
          </a:prstGeom>
        </p:spPr>
      </p:pic>
      <p:sp>
        <p:nvSpPr>
          <p:cNvPr id="151" name="Google Shape;151;p16">
            <a:extLst>
              <a:ext uri="{C183D7F6-B498-43B3-948B-1728B52AA6E4}">
                <adec:decorative xmlns:adec="http://schemas.microsoft.com/office/drawing/2017/decorative" val="1"/>
              </a:ext>
            </a:extLst>
          </p:cNvPr>
          <p:cNvSpPr/>
          <p:nvPr/>
        </p:nvSpPr>
        <p:spPr>
          <a:xfrm>
            <a:off x="9405153" y="-2"/>
            <a:ext cx="4447200" cy="1186200"/>
          </a:xfrm>
          <a:prstGeom prst="parallelogram">
            <a:avLst>
              <a:gd name="adj" fmla="val 7671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 name="Picture 2" descr="Text, logo, company name&#10;&#10;Description automatically generated">
            <a:extLst>
              <a:ext uri="{FF2B5EF4-FFF2-40B4-BE49-F238E27FC236}">
                <a16:creationId xmlns:a16="http://schemas.microsoft.com/office/drawing/2014/main" id="{DE917621-F955-99F9-F7FB-6FD7893E1F62}"/>
              </a:ext>
            </a:extLst>
          </p:cNvPr>
          <p:cNvPicPr>
            <a:picLocks noChangeAspect="1"/>
          </p:cNvPicPr>
          <p:nvPr/>
        </p:nvPicPr>
        <p:blipFill rotWithShape="1">
          <a:blip r:embed="rId5"/>
          <a:srcRect l="8462" t="17297" r="10939" b="16818"/>
          <a:stretch/>
        </p:blipFill>
        <p:spPr>
          <a:xfrm>
            <a:off x="9405154" y="-12399"/>
            <a:ext cx="2786496" cy="2277803"/>
          </a:xfrm>
          <a:prstGeom prst="rect">
            <a:avLst/>
          </a:prstGeom>
        </p:spPr>
      </p:pic>
      <p:cxnSp>
        <p:nvCxnSpPr>
          <p:cNvPr id="155" name="Google Shape;155;p16">
            <a:extLst>
              <a:ext uri="{C183D7F6-B498-43B3-948B-1728B52AA6E4}">
                <adec:decorative xmlns:adec="http://schemas.microsoft.com/office/drawing/2017/decorative" val="1"/>
              </a:ext>
            </a:extLst>
          </p:cNvPr>
          <p:cNvCxnSpPr/>
          <p:nvPr/>
        </p:nvCxnSpPr>
        <p:spPr>
          <a:xfrm>
            <a:off x="10611593" y="312398"/>
            <a:ext cx="4244100" cy="0"/>
          </a:xfrm>
          <a:prstGeom prst="straightConnector1">
            <a:avLst/>
          </a:prstGeom>
          <a:noFill/>
          <a:ln w="19050" cap="flat" cmpd="sng">
            <a:solidFill>
              <a:schemeClr val="lt1"/>
            </a:solidFill>
            <a:prstDash val="solid"/>
            <a:miter lim="800000"/>
            <a:headEnd type="none" w="sm" len="sm"/>
            <a:tailEnd type="none" w="sm" len="sm"/>
          </a:ln>
        </p:spPr>
      </p:cxnSp>
      <p:sp>
        <p:nvSpPr>
          <p:cNvPr id="156" name="Google Shape;156;p16">
            <a:extLst>
              <a:ext uri="{C183D7F6-B498-43B3-948B-1728B52AA6E4}">
                <adec:decorative xmlns:adec="http://schemas.microsoft.com/office/drawing/2017/decorative" val="1"/>
              </a:ext>
            </a:extLst>
          </p:cNvPr>
          <p:cNvSpPr/>
          <p:nvPr/>
        </p:nvSpPr>
        <p:spPr>
          <a:xfrm>
            <a:off x="10611593" y="213826"/>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57" name="Google Shape;157;p16">
            <a:extLst>
              <a:ext uri="{C183D7F6-B498-43B3-948B-1728B52AA6E4}">
                <adec:decorative xmlns:adec="http://schemas.microsoft.com/office/drawing/2017/decorative" val="1"/>
              </a:ext>
            </a:extLst>
          </p:cNvPr>
          <p:cNvCxnSpPr/>
          <p:nvPr/>
        </p:nvCxnSpPr>
        <p:spPr>
          <a:xfrm>
            <a:off x="11147653" y="608935"/>
            <a:ext cx="3754500" cy="0"/>
          </a:xfrm>
          <a:prstGeom prst="straightConnector1">
            <a:avLst/>
          </a:prstGeom>
          <a:noFill/>
          <a:ln w="19050" cap="flat" cmpd="sng">
            <a:solidFill>
              <a:schemeClr val="lt1"/>
            </a:solidFill>
            <a:prstDash val="solid"/>
            <a:miter lim="800000"/>
            <a:headEnd type="none" w="sm" len="sm"/>
            <a:tailEnd type="none" w="sm" len="sm"/>
          </a:ln>
        </p:spPr>
      </p:cxnSp>
      <p:sp>
        <p:nvSpPr>
          <p:cNvPr id="158" name="Google Shape;158;p16">
            <a:extLst>
              <a:ext uri="{C183D7F6-B498-43B3-948B-1728B52AA6E4}">
                <adec:decorative xmlns:adec="http://schemas.microsoft.com/office/drawing/2017/decorative" val="1"/>
              </a:ext>
            </a:extLst>
          </p:cNvPr>
          <p:cNvSpPr/>
          <p:nvPr/>
        </p:nvSpPr>
        <p:spPr>
          <a:xfrm>
            <a:off x="11089722" y="515064"/>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59" name="Google Shape;159;p16">
            <a:extLst>
              <a:ext uri="{C183D7F6-B498-43B3-948B-1728B52AA6E4}">
                <adec:decorative xmlns:adec="http://schemas.microsoft.com/office/drawing/2017/decorative" val="1"/>
              </a:ext>
            </a:extLst>
          </p:cNvPr>
          <p:cNvCxnSpPr>
            <a:stCxn id="160" idx="3"/>
          </p:cNvCxnSpPr>
          <p:nvPr/>
        </p:nvCxnSpPr>
        <p:spPr>
          <a:xfrm>
            <a:off x="10408669" y="893952"/>
            <a:ext cx="4447200" cy="0"/>
          </a:xfrm>
          <a:prstGeom prst="straightConnector1">
            <a:avLst/>
          </a:prstGeom>
          <a:noFill/>
          <a:ln w="19050" cap="flat" cmpd="sng">
            <a:solidFill>
              <a:schemeClr val="lt1"/>
            </a:solidFill>
            <a:prstDash val="solid"/>
            <a:miter lim="800000"/>
            <a:headEnd type="none" w="sm" len="sm"/>
            <a:tailEnd type="none" w="sm" len="sm"/>
          </a:ln>
        </p:spPr>
      </p:cxnSp>
      <p:sp>
        <p:nvSpPr>
          <p:cNvPr id="160" name="Google Shape;160;p16">
            <a:extLst>
              <a:ext uri="{C183D7F6-B498-43B3-948B-1728B52AA6E4}">
                <adec:decorative xmlns:adec="http://schemas.microsoft.com/office/drawing/2017/decorative" val="1"/>
              </a:ext>
            </a:extLst>
          </p:cNvPr>
          <p:cNvSpPr/>
          <p:nvPr/>
        </p:nvSpPr>
        <p:spPr>
          <a:xfrm>
            <a:off x="10243969" y="811602"/>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4" name="Google Shape;164;p16">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643173" y="4347545"/>
            <a:ext cx="3743325" cy="876300"/>
          </a:xfrm>
          <a:prstGeom prst="rect">
            <a:avLst/>
          </a:prstGeom>
          <a:noFill/>
          <a:ln>
            <a:noFill/>
          </a:ln>
        </p:spPr>
      </p:pic>
      <p:sp>
        <p:nvSpPr>
          <p:cNvPr id="4" name="TextBox 3">
            <a:extLst>
              <a:ext uri="{FF2B5EF4-FFF2-40B4-BE49-F238E27FC236}">
                <a16:creationId xmlns:a16="http://schemas.microsoft.com/office/drawing/2014/main" id="{072955DF-AA46-A946-DD65-1F2FE587828A}"/>
              </a:ext>
            </a:extLst>
          </p:cNvPr>
          <p:cNvSpPr txBox="1"/>
          <p:nvPr/>
        </p:nvSpPr>
        <p:spPr>
          <a:xfrm>
            <a:off x="10300679" y="6474897"/>
            <a:ext cx="1742785" cy="338554"/>
          </a:xfrm>
          <a:prstGeom prst="rect">
            <a:avLst/>
          </a:prstGeom>
          <a:noFill/>
        </p:spPr>
        <p:txBody>
          <a:bodyPr wrap="none" rtlCol="0">
            <a:spAutoFit/>
          </a:bodyPr>
          <a:lstStyle/>
          <a:p>
            <a:r>
              <a:rPr lang="en-US" sz="800" dirty="0">
                <a:solidFill>
                  <a:schemeClr val="bg1">
                    <a:lumMod val="65000"/>
                  </a:schemeClr>
                </a:solidFill>
              </a:rPr>
              <a:t>Siridhata/</a:t>
            </a:r>
            <a:r>
              <a:rPr lang="en-US" sz="800" dirty="0" err="1">
                <a:solidFill>
                  <a:schemeClr val="bg1">
                    <a:lumMod val="65000"/>
                  </a:schemeClr>
                </a:solidFill>
              </a:rPr>
              <a:t>stock.adobe.com</a:t>
            </a:r>
            <a:endParaRPr lang="en-US" sz="800" dirty="0">
              <a:solidFill>
                <a:schemeClr val="bg1">
                  <a:lumMod val="65000"/>
                </a:schemeClr>
              </a:solidFill>
            </a:endParaRPr>
          </a:p>
          <a:p>
            <a:r>
              <a:rPr lang="en-US" sz="800" dirty="0">
                <a:solidFill>
                  <a:schemeClr val="bg1">
                    <a:lumMod val="65000"/>
                  </a:schemeClr>
                </a:solidFill>
                <a:hlinkClick r:id="rId7">
                  <a:extLst>
                    <a:ext uri="{A12FA001-AC4F-418D-AE19-62706E023703}">
                      <ahyp:hlinkClr xmlns:ahyp="http://schemas.microsoft.com/office/drawing/2018/hyperlinkcolor" val="tx"/>
                    </a:ext>
                  </a:extLst>
                </a:hlinkClick>
              </a:rPr>
              <a:t>Sergey Nivens </a:t>
            </a:r>
            <a:r>
              <a:rPr lang="en-US" sz="800" dirty="0">
                <a:solidFill>
                  <a:schemeClr val="bg1">
                    <a:lumMod val="65000"/>
                  </a:schemeClr>
                </a:solidFill>
              </a:rPr>
              <a:t>/</a:t>
            </a:r>
            <a:r>
              <a:rPr lang="en-US" sz="800" dirty="0" err="1">
                <a:solidFill>
                  <a:schemeClr val="bg1">
                    <a:lumMod val="65000"/>
                  </a:schemeClr>
                </a:solidFill>
              </a:rPr>
              <a:t>stock.adobe.com</a:t>
            </a:r>
            <a:endParaRPr lang="en-US" sz="800" dirty="0">
              <a:solidFill>
                <a:schemeClr val="bg1">
                  <a:lumMod val="65000"/>
                </a:schemeClr>
              </a:solidFill>
            </a:endParaRPr>
          </a:p>
        </p:txBody>
      </p:sp>
      <p:sp>
        <p:nvSpPr>
          <p:cNvPr id="154" name="Google Shape;154;p16">
            <a:extLst>
              <a:ext uri="{C183D7F6-B498-43B3-948B-1728B52AA6E4}">
                <adec:decorative xmlns:adec="http://schemas.microsoft.com/office/drawing/2017/decorative" val="0"/>
              </a:ext>
            </a:extLst>
          </p:cNvPr>
          <p:cNvSpPr txBox="1">
            <a:spLocks noGrp="1"/>
          </p:cNvSpPr>
          <p:nvPr>
            <p:ph type="sldNum" sz="quarter" idx="12"/>
          </p:nvPr>
        </p:nvSpPr>
        <p:spPr>
          <a:xfrm>
            <a:off x="92964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43</a:t>
            </a:fld>
            <a:endParaRPr dirty="0">
              <a:solidFill>
                <a:schemeClr val="lt1"/>
              </a:solidFill>
            </a:endParaRPr>
          </a:p>
        </p:txBody>
      </p:sp>
    </p:spTree>
    <p:extLst>
      <p:ext uri="{BB962C8B-B14F-4D97-AF65-F5344CB8AC3E}">
        <p14:creationId xmlns:p14="http://schemas.microsoft.com/office/powerpoint/2010/main" val="3837641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D89D6-C53F-952D-B173-5304C8FD7773}"/>
              </a:ext>
            </a:extLst>
          </p:cNvPr>
          <p:cNvSpPr>
            <a:spLocks noGrp="1"/>
          </p:cNvSpPr>
          <p:nvPr>
            <p:ph type="title"/>
          </p:nvPr>
        </p:nvSpPr>
        <p:spPr>
          <a:xfrm>
            <a:off x="677334" y="301487"/>
            <a:ext cx="8596668" cy="1320800"/>
          </a:xfrm>
        </p:spPr>
        <p:txBody>
          <a:bodyPr/>
          <a:lstStyle/>
          <a:p>
            <a:r>
              <a:rPr lang="en-US" dirty="0"/>
              <a:t>What’s Next?</a:t>
            </a:r>
          </a:p>
        </p:txBody>
      </p:sp>
      <p:sp>
        <p:nvSpPr>
          <p:cNvPr id="3" name="Content Placeholder 2">
            <a:extLst>
              <a:ext uri="{FF2B5EF4-FFF2-40B4-BE49-F238E27FC236}">
                <a16:creationId xmlns:a16="http://schemas.microsoft.com/office/drawing/2014/main" id="{BFCCEB01-F949-862B-C5AB-471888A71607}"/>
              </a:ext>
            </a:extLst>
          </p:cNvPr>
          <p:cNvSpPr>
            <a:spLocks noGrp="1"/>
          </p:cNvSpPr>
          <p:nvPr>
            <p:ph idx="1"/>
          </p:nvPr>
        </p:nvSpPr>
        <p:spPr>
          <a:xfrm>
            <a:off x="677334" y="1622287"/>
            <a:ext cx="8596668" cy="3880773"/>
          </a:xfrm>
        </p:spPr>
        <p:txBody>
          <a:bodyPr>
            <a:normAutofit/>
          </a:bodyPr>
          <a:lstStyle/>
          <a:p>
            <a:r>
              <a:rPr lang="en-US" sz="2400" dirty="0"/>
              <a:t>Finalizing this round of interviews</a:t>
            </a:r>
          </a:p>
          <a:p>
            <a:r>
              <a:rPr lang="en-US" sz="2400" dirty="0"/>
              <a:t>Mapping tasks to specific attack vectors … to specific attacks.  Could the adoption of the tasks have prevented the attack?</a:t>
            </a:r>
          </a:p>
          <a:p>
            <a:pPr lvl="1"/>
            <a:r>
              <a:rPr lang="en-US" sz="2200" dirty="0"/>
              <a:t>What are the most critical tasks for reducing software supply chain risks?</a:t>
            </a:r>
          </a:p>
          <a:p>
            <a:r>
              <a:rPr lang="en-US" sz="2400" dirty="0"/>
              <a:t>More empirical studies – a longitudinal study of adoption</a:t>
            </a:r>
          </a:p>
        </p:txBody>
      </p:sp>
      <p:sp>
        <p:nvSpPr>
          <p:cNvPr id="4" name="Slide Number Placeholder 3">
            <a:extLst>
              <a:ext uri="{FF2B5EF4-FFF2-40B4-BE49-F238E27FC236}">
                <a16:creationId xmlns:a16="http://schemas.microsoft.com/office/drawing/2014/main" id="{5F49B49E-A323-00E1-2278-EE2F549A9D8C}"/>
              </a:ext>
            </a:extLst>
          </p:cNvPr>
          <p:cNvSpPr>
            <a:spLocks noGrp="1"/>
          </p:cNvSpPr>
          <p:nvPr>
            <p:ph type="sldNum" sz="quarter" idx="12"/>
          </p:nvPr>
        </p:nvSpPr>
        <p:spPr/>
        <p:txBody>
          <a:bodyPr/>
          <a:lstStyle/>
          <a:p>
            <a:fld id="{A0289F9E-9962-4B7B-BA18-A15907CCC6BF}" type="slidenum">
              <a:rPr lang="en-US" smtClean="0"/>
              <a:pPr/>
              <a:t>44</a:t>
            </a:fld>
            <a:endParaRPr lang="en-US" dirty="0"/>
          </a:p>
        </p:txBody>
      </p:sp>
    </p:spTree>
    <p:extLst>
      <p:ext uri="{BB962C8B-B14F-4D97-AF65-F5344CB8AC3E}">
        <p14:creationId xmlns:p14="http://schemas.microsoft.com/office/powerpoint/2010/main" val="2620397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63" name="Google Shape;163;p1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740" y="1408443"/>
            <a:ext cx="7525750" cy="2688162"/>
          </a:xfrm>
          <a:prstGeom prst="rect">
            <a:avLst/>
          </a:prstGeom>
          <a:noFill/>
          <a:ln>
            <a:noFill/>
          </a:ln>
        </p:spPr>
      </p:pic>
      <p:pic>
        <p:nvPicPr>
          <p:cNvPr id="6" name="Picture 5">
            <a:extLst>
              <a:ext uri="{FF2B5EF4-FFF2-40B4-BE49-F238E27FC236}">
                <a16:creationId xmlns:a16="http://schemas.microsoft.com/office/drawing/2014/main" id="{119BE6C1-430E-33D4-29B9-DFD6AA37015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000626" y="3372573"/>
            <a:ext cx="5183013" cy="2826244"/>
          </a:xfrm>
          <a:prstGeom prst="rect">
            <a:avLst/>
          </a:prstGeom>
        </p:spPr>
      </p:pic>
      <p:sp>
        <p:nvSpPr>
          <p:cNvPr id="151" name="Google Shape;151;p16">
            <a:extLst>
              <a:ext uri="{C183D7F6-B498-43B3-948B-1728B52AA6E4}">
                <adec:decorative xmlns:adec="http://schemas.microsoft.com/office/drawing/2017/decorative" val="1"/>
              </a:ext>
            </a:extLst>
          </p:cNvPr>
          <p:cNvSpPr/>
          <p:nvPr/>
        </p:nvSpPr>
        <p:spPr>
          <a:xfrm>
            <a:off x="9405153" y="-2"/>
            <a:ext cx="4447200" cy="1186200"/>
          </a:xfrm>
          <a:prstGeom prst="parallelogram">
            <a:avLst>
              <a:gd name="adj" fmla="val 7671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16">
            <a:extLst>
              <a:ext uri="{C183D7F6-B498-43B3-948B-1728B52AA6E4}">
                <adec:decorative xmlns:adec="http://schemas.microsoft.com/office/drawing/2017/decorative" val="1"/>
              </a:ext>
            </a:extLst>
          </p:cNvPr>
          <p:cNvSpPr/>
          <p:nvPr/>
        </p:nvSpPr>
        <p:spPr>
          <a:xfrm>
            <a:off x="-1320800" y="0"/>
            <a:ext cx="11407200" cy="1186200"/>
          </a:xfrm>
          <a:prstGeom prst="parallelogram">
            <a:avLst>
              <a:gd name="adj" fmla="val 7671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6"/>
          <p:cNvSpPr txBox="1">
            <a:spLocks noGrp="1"/>
          </p:cNvSpPr>
          <p:nvPr>
            <p:ph type="title"/>
          </p:nvPr>
        </p:nvSpPr>
        <p:spPr>
          <a:xfrm>
            <a:off x="128698" y="-83730"/>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Arial"/>
              <a:buNone/>
            </a:pPr>
            <a:r>
              <a:rPr lang="en-US" sz="3600" b="1" dirty="0">
                <a:solidFill>
                  <a:schemeClr val="lt1"/>
                </a:solidFill>
              </a:rPr>
              <a:t>Code dependencies as an attack vector</a:t>
            </a:r>
            <a:br>
              <a:rPr lang="en-US" sz="3600" b="1" dirty="0">
                <a:solidFill>
                  <a:schemeClr val="lt1"/>
                </a:solidFill>
              </a:rPr>
            </a:br>
            <a:r>
              <a:rPr lang="en-US" sz="3600" b="1" dirty="0">
                <a:solidFill>
                  <a:schemeClr val="lt1"/>
                </a:solidFill>
              </a:rPr>
              <a:t>Code dependencies as a </a:t>
            </a:r>
            <a:r>
              <a:rPr lang="en-US" sz="3600" b="1" dirty="0">
                <a:solidFill>
                  <a:schemeClr val="accent6">
                    <a:lumMod val="60000"/>
                    <a:lumOff val="40000"/>
                  </a:schemeClr>
                </a:solidFill>
              </a:rPr>
              <a:t>weapon</a:t>
            </a:r>
            <a:endParaRPr sz="3600" b="1" dirty="0">
              <a:solidFill>
                <a:schemeClr val="accent6">
                  <a:lumMod val="60000"/>
                  <a:lumOff val="40000"/>
                </a:schemeClr>
              </a:solidFill>
              <a:latin typeface="Arial"/>
              <a:ea typeface="Arial"/>
              <a:cs typeface="Arial"/>
              <a:sym typeface="Arial"/>
            </a:endParaRPr>
          </a:p>
        </p:txBody>
      </p:sp>
      <p:sp>
        <p:nvSpPr>
          <p:cNvPr id="154" name="Google Shape;154;p16">
            <a:extLst>
              <a:ext uri="{C183D7F6-B498-43B3-948B-1728B52AA6E4}">
                <adec:decorative xmlns:adec="http://schemas.microsoft.com/office/drawing/2017/decorative" val="1"/>
              </a:ext>
            </a:extLst>
          </p:cNvPr>
          <p:cNvSpPr txBox="1">
            <a:spLocks noGrp="1"/>
          </p:cNvSpPr>
          <p:nvPr>
            <p:ph type="sldNum" sz="quarter" idx="12"/>
          </p:nvPr>
        </p:nvSpPr>
        <p:spPr>
          <a:xfrm>
            <a:off x="92964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5</a:t>
            </a:fld>
            <a:endParaRPr dirty="0">
              <a:solidFill>
                <a:schemeClr val="lt1"/>
              </a:solidFill>
            </a:endParaRPr>
          </a:p>
        </p:txBody>
      </p:sp>
      <p:cxnSp>
        <p:nvCxnSpPr>
          <p:cNvPr id="155" name="Google Shape;155;p16">
            <a:extLst>
              <a:ext uri="{C183D7F6-B498-43B3-948B-1728B52AA6E4}">
                <adec:decorative xmlns:adec="http://schemas.microsoft.com/office/drawing/2017/decorative" val="1"/>
              </a:ext>
            </a:extLst>
          </p:cNvPr>
          <p:cNvCxnSpPr/>
          <p:nvPr/>
        </p:nvCxnSpPr>
        <p:spPr>
          <a:xfrm>
            <a:off x="10611593" y="312398"/>
            <a:ext cx="4244100" cy="0"/>
          </a:xfrm>
          <a:prstGeom prst="straightConnector1">
            <a:avLst/>
          </a:prstGeom>
          <a:noFill/>
          <a:ln w="19050" cap="flat" cmpd="sng">
            <a:solidFill>
              <a:schemeClr val="lt1"/>
            </a:solidFill>
            <a:prstDash val="solid"/>
            <a:miter lim="800000"/>
            <a:headEnd type="none" w="sm" len="sm"/>
            <a:tailEnd type="none" w="sm" len="sm"/>
          </a:ln>
        </p:spPr>
      </p:cxnSp>
      <p:sp>
        <p:nvSpPr>
          <p:cNvPr id="156" name="Google Shape;156;p16">
            <a:extLst>
              <a:ext uri="{C183D7F6-B498-43B3-948B-1728B52AA6E4}">
                <adec:decorative xmlns:adec="http://schemas.microsoft.com/office/drawing/2017/decorative" val="1"/>
              </a:ext>
            </a:extLst>
          </p:cNvPr>
          <p:cNvSpPr/>
          <p:nvPr/>
        </p:nvSpPr>
        <p:spPr>
          <a:xfrm>
            <a:off x="10611593" y="213826"/>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57" name="Google Shape;157;p16">
            <a:extLst>
              <a:ext uri="{C183D7F6-B498-43B3-948B-1728B52AA6E4}">
                <adec:decorative xmlns:adec="http://schemas.microsoft.com/office/drawing/2017/decorative" val="1"/>
              </a:ext>
            </a:extLst>
          </p:cNvPr>
          <p:cNvCxnSpPr/>
          <p:nvPr/>
        </p:nvCxnSpPr>
        <p:spPr>
          <a:xfrm>
            <a:off x="11147653" y="608935"/>
            <a:ext cx="3754500" cy="0"/>
          </a:xfrm>
          <a:prstGeom prst="straightConnector1">
            <a:avLst/>
          </a:prstGeom>
          <a:noFill/>
          <a:ln w="19050" cap="flat" cmpd="sng">
            <a:solidFill>
              <a:schemeClr val="lt1"/>
            </a:solidFill>
            <a:prstDash val="solid"/>
            <a:miter lim="800000"/>
            <a:headEnd type="none" w="sm" len="sm"/>
            <a:tailEnd type="none" w="sm" len="sm"/>
          </a:ln>
        </p:spPr>
      </p:cxnSp>
      <p:sp>
        <p:nvSpPr>
          <p:cNvPr id="158" name="Google Shape;158;p16">
            <a:extLst>
              <a:ext uri="{C183D7F6-B498-43B3-948B-1728B52AA6E4}">
                <adec:decorative xmlns:adec="http://schemas.microsoft.com/office/drawing/2017/decorative" val="1"/>
              </a:ext>
            </a:extLst>
          </p:cNvPr>
          <p:cNvSpPr/>
          <p:nvPr/>
        </p:nvSpPr>
        <p:spPr>
          <a:xfrm>
            <a:off x="11089722" y="515064"/>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59" name="Google Shape;159;p16">
            <a:extLst>
              <a:ext uri="{C183D7F6-B498-43B3-948B-1728B52AA6E4}">
                <adec:decorative xmlns:adec="http://schemas.microsoft.com/office/drawing/2017/decorative" val="1"/>
              </a:ext>
            </a:extLst>
          </p:cNvPr>
          <p:cNvCxnSpPr>
            <a:stCxn id="160" idx="3"/>
          </p:cNvCxnSpPr>
          <p:nvPr/>
        </p:nvCxnSpPr>
        <p:spPr>
          <a:xfrm>
            <a:off x="10408669" y="893952"/>
            <a:ext cx="4447200" cy="0"/>
          </a:xfrm>
          <a:prstGeom prst="straightConnector1">
            <a:avLst/>
          </a:prstGeom>
          <a:noFill/>
          <a:ln w="19050" cap="flat" cmpd="sng">
            <a:solidFill>
              <a:schemeClr val="lt1"/>
            </a:solidFill>
            <a:prstDash val="solid"/>
            <a:miter lim="800000"/>
            <a:headEnd type="none" w="sm" len="sm"/>
            <a:tailEnd type="none" w="sm" len="sm"/>
          </a:ln>
        </p:spPr>
      </p:cxnSp>
      <p:sp>
        <p:nvSpPr>
          <p:cNvPr id="160" name="Google Shape;160;p16">
            <a:extLst>
              <a:ext uri="{C183D7F6-B498-43B3-948B-1728B52AA6E4}">
                <adec:decorative xmlns:adec="http://schemas.microsoft.com/office/drawing/2017/decorative" val="1"/>
              </a:ext>
            </a:extLst>
          </p:cNvPr>
          <p:cNvSpPr/>
          <p:nvPr/>
        </p:nvSpPr>
        <p:spPr>
          <a:xfrm>
            <a:off x="10243969" y="811602"/>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4" name="Google Shape;164;p1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643173" y="4347545"/>
            <a:ext cx="3743325" cy="876300"/>
          </a:xfrm>
          <a:prstGeom prst="rect">
            <a:avLst/>
          </a:prstGeom>
          <a:noFill/>
          <a:ln>
            <a:noFill/>
          </a:ln>
        </p:spPr>
      </p:pic>
      <p:pic>
        <p:nvPicPr>
          <p:cNvPr id="3" name="Picture 2">
            <a:extLst>
              <a:ext uri="{FF2B5EF4-FFF2-40B4-BE49-F238E27FC236}">
                <a16:creationId xmlns:a16="http://schemas.microsoft.com/office/drawing/2014/main" id="{DE917621-F955-99F9-F7FB-6FD7893E1F62}"/>
              </a:ext>
              <a:ext uri="{C183D7F6-B498-43B3-948B-1728B52AA6E4}">
                <adec:decorative xmlns:adec="http://schemas.microsoft.com/office/drawing/2017/decorative" val="1"/>
              </a:ext>
            </a:extLst>
          </p:cNvPr>
          <p:cNvPicPr>
            <a:picLocks noChangeAspect="1"/>
          </p:cNvPicPr>
          <p:nvPr/>
        </p:nvPicPr>
        <p:blipFill rotWithShape="1">
          <a:blip r:embed="rId6"/>
          <a:srcRect l="8462" t="17297" r="10939" b="16818"/>
          <a:stretch/>
        </p:blipFill>
        <p:spPr>
          <a:xfrm>
            <a:off x="9405154" y="-12399"/>
            <a:ext cx="2786496" cy="2277803"/>
          </a:xfrm>
          <a:prstGeom prst="rect">
            <a:avLst/>
          </a:prstGeom>
        </p:spPr>
      </p:pic>
      <p:sp>
        <p:nvSpPr>
          <p:cNvPr id="4" name="TextBox 3">
            <a:extLst>
              <a:ext uri="{FF2B5EF4-FFF2-40B4-BE49-F238E27FC236}">
                <a16:creationId xmlns:a16="http://schemas.microsoft.com/office/drawing/2014/main" id="{072955DF-AA46-A946-DD65-1F2FE587828A}"/>
              </a:ext>
            </a:extLst>
          </p:cNvPr>
          <p:cNvSpPr txBox="1"/>
          <p:nvPr/>
        </p:nvSpPr>
        <p:spPr>
          <a:xfrm>
            <a:off x="10300679" y="6474897"/>
            <a:ext cx="1742785" cy="338554"/>
          </a:xfrm>
          <a:prstGeom prst="rect">
            <a:avLst/>
          </a:prstGeom>
          <a:noFill/>
        </p:spPr>
        <p:txBody>
          <a:bodyPr wrap="none" rtlCol="0">
            <a:spAutoFit/>
          </a:bodyPr>
          <a:lstStyle/>
          <a:p>
            <a:r>
              <a:rPr lang="en-US" sz="800" dirty="0">
                <a:solidFill>
                  <a:schemeClr val="bg1">
                    <a:lumMod val="65000"/>
                  </a:schemeClr>
                </a:solidFill>
              </a:rPr>
              <a:t>Siridhata/</a:t>
            </a:r>
            <a:r>
              <a:rPr lang="en-US" sz="800" dirty="0" err="1">
                <a:solidFill>
                  <a:schemeClr val="bg1">
                    <a:lumMod val="65000"/>
                  </a:schemeClr>
                </a:solidFill>
              </a:rPr>
              <a:t>stock.adobe.com</a:t>
            </a:r>
            <a:endParaRPr lang="en-US" sz="800" dirty="0">
              <a:solidFill>
                <a:schemeClr val="bg1">
                  <a:lumMod val="65000"/>
                </a:schemeClr>
              </a:solidFill>
            </a:endParaRPr>
          </a:p>
          <a:p>
            <a:r>
              <a:rPr lang="en-US" sz="800" dirty="0">
                <a:solidFill>
                  <a:schemeClr val="bg1">
                    <a:lumMod val="65000"/>
                  </a:schemeClr>
                </a:solidFill>
                <a:hlinkClick r:id="rId7">
                  <a:extLst>
                    <a:ext uri="{A12FA001-AC4F-418D-AE19-62706E023703}">
                      <ahyp:hlinkClr xmlns:ahyp="http://schemas.microsoft.com/office/drawing/2018/hyperlinkcolor" val="tx"/>
                    </a:ext>
                  </a:extLst>
                </a:hlinkClick>
              </a:rPr>
              <a:t>Sergey Nivens </a:t>
            </a:r>
            <a:r>
              <a:rPr lang="en-US" sz="800" dirty="0">
                <a:solidFill>
                  <a:schemeClr val="bg1">
                    <a:lumMod val="65000"/>
                  </a:schemeClr>
                </a:solidFill>
              </a:rPr>
              <a:t>/</a:t>
            </a:r>
            <a:r>
              <a:rPr lang="en-US" sz="800" dirty="0" err="1">
                <a:solidFill>
                  <a:schemeClr val="bg1">
                    <a:lumMod val="65000"/>
                  </a:schemeClr>
                </a:solidFill>
              </a:rPr>
              <a:t>stock.adobe.com</a:t>
            </a:r>
            <a:endParaRPr lang="en-US" sz="800" dirty="0">
              <a:solidFill>
                <a:schemeClr val="bg1">
                  <a:lumMod val="65000"/>
                </a:schemeClr>
              </a:solidFill>
            </a:endParaRPr>
          </a:p>
        </p:txBody>
      </p:sp>
    </p:spTree>
    <p:extLst>
      <p:ext uri="{BB962C8B-B14F-4D97-AF65-F5344CB8AC3E}">
        <p14:creationId xmlns:p14="http://schemas.microsoft.com/office/powerpoint/2010/main" val="1944829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17">
            <a:extLst>
              <a:ext uri="{C183D7F6-B498-43B3-948B-1728B52AA6E4}">
                <adec:decorative xmlns:adec="http://schemas.microsoft.com/office/drawing/2017/decorative" val="1"/>
              </a:ext>
            </a:extLst>
          </p:cNvPr>
          <p:cNvSpPr/>
          <p:nvPr/>
        </p:nvSpPr>
        <p:spPr>
          <a:xfrm>
            <a:off x="9405153" y="-2"/>
            <a:ext cx="4447200" cy="1186200"/>
          </a:xfrm>
          <a:prstGeom prst="parallelogram">
            <a:avLst>
              <a:gd name="adj" fmla="val 7671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17">
            <a:extLst>
              <a:ext uri="{C183D7F6-B498-43B3-948B-1728B52AA6E4}">
                <adec:decorative xmlns:adec="http://schemas.microsoft.com/office/drawing/2017/decorative" val="1"/>
              </a:ext>
            </a:extLst>
          </p:cNvPr>
          <p:cNvSpPr/>
          <p:nvPr/>
        </p:nvSpPr>
        <p:spPr>
          <a:xfrm>
            <a:off x="-1320800" y="0"/>
            <a:ext cx="11407200" cy="1186200"/>
          </a:xfrm>
          <a:prstGeom prst="parallelogram">
            <a:avLst>
              <a:gd name="adj" fmla="val 7671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 name="Google Shape;174;p17"/>
          <p:cNvSpPr txBox="1">
            <a:spLocks noGrp="1"/>
          </p:cNvSpPr>
          <p:nvPr>
            <p:ph type="title"/>
          </p:nvPr>
        </p:nvSpPr>
        <p:spPr>
          <a:xfrm>
            <a:off x="-9183" y="-876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US" sz="3600" b="1" dirty="0">
                <a:solidFill>
                  <a:schemeClr val="lt1"/>
                </a:solidFill>
              </a:rPr>
              <a:t>Build infrastructure as an attack ve</a:t>
            </a:r>
            <a:r>
              <a:rPr lang="en-US" b="1" dirty="0">
                <a:solidFill>
                  <a:schemeClr val="lt1"/>
                </a:solidFill>
              </a:rPr>
              <a:t>ctor</a:t>
            </a:r>
            <a:r>
              <a:rPr lang="en-US" sz="3600" b="1" dirty="0">
                <a:solidFill>
                  <a:schemeClr val="lt1"/>
                </a:solidFill>
              </a:rPr>
              <a:t> </a:t>
            </a:r>
            <a:endParaRPr sz="3600" b="1" dirty="0">
              <a:solidFill>
                <a:schemeClr val="lt1"/>
              </a:solidFill>
              <a:latin typeface="Arial"/>
              <a:ea typeface="Arial"/>
              <a:cs typeface="Arial"/>
              <a:sym typeface="Arial"/>
            </a:endParaRPr>
          </a:p>
        </p:txBody>
      </p:sp>
      <p:cxnSp>
        <p:nvCxnSpPr>
          <p:cNvPr id="176" name="Google Shape;176;p17">
            <a:extLst>
              <a:ext uri="{C183D7F6-B498-43B3-948B-1728B52AA6E4}">
                <adec:decorative xmlns:adec="http://schemas.microsoft.com/office/drawing/2017/decorative" val="1"/>
              </a:ext>
            </a:extLst>
          </p:cNvPr>
          <p:cNvCxnSpPr/>
          <p:nvPr/>
        </p:nvCxnSpPr>
        <p:spPr>
          <a:xfrm>
            <a:off x="10611593" y="312398"/>
            <a:ext cx="4244100" cy="0"/>
          </a:xfrm>
          <a:prstGeom prst="straightConnector1">
            <a:avLst/>
          </a:prstGeom>
          <a:noFill/>
          <a:ln w="19050" cap="flat" cmpd="sng">
            <a:solidFill>
              <a:schemeClr val="lt1"/>
            </a:solidFill>
            <a:prstDash val="solid"/>
            <a:miter lim="800000"/>
            <a:headEnd type="none" w="sm" len="sm"/>
            <a:tailEnd type="none" w="sm" len="sm"/>
          </a:ln>
        </p:spPr>
      </p:cxnSp>
      <p:sp>
        <p:nvSpPr>
          <p:cNvPr id="177" name="Google Shape;177;p17">
            <a:extLst>
              <a:ext uri="{C183D7F6-B498-43B3-948B-1728B52AA6E4}">
                <adec:decorative xmlns:adec="http://schemas.microsoft.com/office/drawing/2017/decorative" val="1"/>
              </a:ext>
            </a:extLst>
          </p:cNvPr>
          <p:cNvSpPr/>
          <p:nvPr/>
        </p:nvSpPr>
        <p:spPr>
          <a:xfrm>
            <a:off x="10611593" y="213826"/>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8" name="Google Shape;178;p17">
            <a:extLst>
              <a:ext uri="{C183D7F6-B498-43B3-948B-1728B52AA6E4}">
                <adec:decorative xmlns:adec="http://schemas.microsoft.com/office/drawing/2017/decorative" val="1"/>
              </a:ext>
            </a:extLst>
          </p:cNvPr>
          <p:cNvCxnSpPr/>
          <p:nvPr/>
        </p:nvCxnSpPr>
        <p:spPr>
          <a:xfrm>
            <a:off x="11147653" y="608935"/>
            <a:ext cx="3754500" cy="0"/>
          </a:xfrm>
          <a:prstGeom prst="straightConnector1">
            <a:avLst/>
          </a:prstGeom>
          <a:noFill/>
          <a:ln w="19050" cap="flat" cmpd="sng">
            <a:solidFill>
              <a:schemeClr val="lt1"/>
            </a:solidFill>
            <a:prstDash val="solid"/>
            <a:miter lim="800000"/>
            <a:headEnd type="none" w="sm" len="sm"/>
            <a:tailEnd type="none" w="sm" len="sm"/>
          </a:ln>
        </p:spPr>
      </p:cxnSp>
      <p:sp>
        <p:nvSpPr>
          <p:cNvPr id="179" name="Google Shape;179;p17">
            <a:extLst>
              <a:ext uri="{C183D7F6-B498-43B3-948B-1728B52AA6E4}">
                <adec:decorative xmlns:adec="http://schemas.microsoft.com/office/drawing/2017/decorative" val="1"/>
              </a:ext>
            </a:extLst>
          </p:cNvPr>
          <p:cNvSpPr/>
          <p:nvPr/>
        </p:nvSpPr>
        <p:spPr>
          <a:xfrm>
            <a:off x="11089722" y="515064"/>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80" name="Google Shape;180;p17">
            <a:extLst>
              <a:ext uri="{C183D7F6-B498-43B3-948B-1728B52AA6E4}">
                <adec:decorative xmlns:adec="http://schemas.microsoft.com/office/drawing/2017/decorative" val="1"/>
              </a:ext>
            </a:extLst>
          </p:cNvPr>
          <p:cNvCxnSpPr>
            <a:stCxn id="181" idx="3"/>
          </p:cNvCxnSpPr>
          <p:nvPr/>
        </p:nvCxnSpPr>
        <p:spPr>
          <a:xfrm>
            <a:off x="10408669" y="893952"/>
            <a:ext cx="4447200" cy="0"/>
          </a:xfrm>
          <a:prstGeom prst="straightConnector1">
            <a:avLst/>
          </a:prstGeom>
          <a:noFill/>
          <a:ln w="19050" cap="flat" cmpd="sng">
            <a:solidFill>
              <a:schemeClr val="lt1"/>
            </a:solidFill>
            <a:prstDash val="solid"/>
            <a:miter lim="800000"/>
            <a:headEnd type="none" w="sm" len="sm"/>
            <a:tailEnd type="none" w="sm" len="sm"/>
          </a:ln>
        </p:spPr>
      </p:cxnSp>
      <p:sp>
        <p:nvSpPr>
          <p:cNvPr id="181" name="Google Shape;181;p17">
            <a:extLst>
              <a:ext uri="{C183D7F6-B498-43B3-948B-1728B52AA6E4}">
                <adec:decorative xmlns:adec="http://schemas.microsoft.com/office/drawing/2017/decorative" val="1"/>
              </a:ext>
            </a:extLst>
          </p:cNvPr>
          <p:cNvSpPr/>
          <p:nvPr/>
        </p:nvSpPr>
        <p:spPr>
          <a:xfrm>
            <a:off x="10243969" y="811602"/>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83" name="Google Shape;183;p1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0550" y="1409377"/>
            <a:ext cx="8902376" cy="1777400"/>
          </a:xfrm>
          <a:prstGeom prst="rect">
            <a:avLst/>
          </a:prstGeom>
          <a:noFill/>
          <a:ln>
            <a:noFill/>
          </a:ln>
        </p:spPr>
      </p:pic>
      <p:pic>
        <p:nvPicPr>
          <p:cNvPr id="185" name="Google Shape;185;p1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52402" y="4846358"/>
            <a:ext cx="3397820" cy="498650"/>
          </a:xfrm>
          <a:prstGeom prst="rect">
            <a:avLst/>
          </a:prstGeom>
          <a:noFill/>
          <a:ln>
            <a:noFill/>
          </a:ln>
        </p:spPr>
      </p:pic>
      <p:pic>
        <p:nvPicPr>
          <p:cNvPr id="184" name="Google Shape;184;p1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4055500" y="4049748"/>
            <a:ext cx="8373801" cy="1914300"/>
          </a:xfrm>
          <a:prstGeom prst="rect">
            <a:avLst/>
          </a:prstGeom>
          <a:noFill/>
          <a:ln>
            <a:noFill/>
          </a:ln>
        </p:spPr>
      </p:pic>
      <p:pic>
        <p:nvPicPr>
          <p:cNvPr id="2" name="Picture 1">
            <a:extLst>
              <a:ext uri="{FF2B5EF4-FFF2-40B4-BE49-F238E27FC236}">
                <a16:creationId xmlns:a16="http://schemas.microsoft.com/office/drawing/2014/main" id="{62CA7F77-19EA-A7D0-6BEE-A4239F5BE16D}"/>
              </a:ext>
              <a:ext uri="{C183D7F6-B498-43B3-948B-1728B52AA6E4}">
                <adec:decorative xmlns:adec="http://schemas.microsoft.com/office/drawing/2017/decorative" val="1"/>
              </a:ext>
            </a:extLst>
          </p:cNvPr>
          <p:cNvPicPr>
            <a:picLocks noChangeAspect="1"/>
          </p:cNvPicPr>
          <p:nvPr/>
        </p:nvPicPr>
        <p:blipFill rotWithShape="1">
          <a:blip r:embed="rId6"/>
          <a:srcRect l="8462" t="17297" r="10939" b="16818"/>
          <a:stretch/>
        </p:blipFill>
        <p:spPr>
          <a:xfrm>
            <a:off x="9405153" y="-10907"/>
            <a:ext cx="2774232" cy="2267778"/>
          </a:xfrm>
          <a:prstGeom prst="rect">
            <a:avLst/>
          </a:prstGeom>
        </p:spPr>
      </p:pic>
      <p:pic>
        <p:nvPicPr>
          <p:cNvPr id="182" name="Google Shape;182;p17">
            <a:extLst>
              <a:ext uri="{C183D7F6-B498-43B3-948B-1728B52AA6E4}">
                <adec:decorative xmlns:adec="http://schemas.microsoft.com/office/drawing/2017/decorative" val="1"/>
              </a:ext>
            </a:extLst>
          </p:cNvPr>
          <p:cNvPicPr preferRelativeResize="0"/>
          <p:nvPr/>
        </p:nvPicPr>
        <p:blipFill rotWithShape="1">
          <a:blip r:embed="rId7">
            <a:alphaModFix/>
          </a:blip>
          <a:srcRect t="28694" b="13847"/>
          <a:stretch/>
        </p:blipFill>
        <p:spPr>
          <a:xfrm>
            <a:off x="6168892" y="2562856"/>
            <a:ext cx="3102350" cy="1186200"/>
          </a:xfrm>
          <a:prstGeom prst="rect">
            <a:avLst/>
          </a:prstGeom>
          <a:noFill/>
          <a:ln>
            <a:noFill/>
          </a:ln>
        </p:spPr>
      </p:pic>
      <p:sp>
        <p:nvSpPr>
          <p:cNvPr id="175" name="Google Shape;175;p17">
            <a:extLst>
              <a:ext uri="{C183D7F6-B498-43B3-948B-1728B52AA6E4}">
                <adec:decorative xmlns:adec="http://schemas.microsoft.com/office/drawing/2017/decorative" val="1"/>
              </a:ext>
            </a:extLst>
          </p:cNvPr>
          <p:cNvSpPr txBox="1">
            <a:spLocks noGrp="1"/>
          </p:cNvSpPr>
          <p:nvPr>
            <p:ph type="sldNum" sz="quarter" idx="12"/>
          </p:nvPr>
        </p:nvSpPr>
        <p:spPr>
          <a:xfrm>
            <a:off x="92964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Google Shape;172;p17">
            <a:extLst>
              <a:ext uri="{C183D7F6-B498-43B3-948B-1728B52AA6E4}">
                <adec:decorative xmlns:adec="http://schemas.microsoft.com/office/drawing/2017/decorative" val="1"/>
              </a:ext>
            </a:extLst>
          </p:cNvPr>
          <p:cNvSpPr/>
          <p:nvPr/>
        </p:nvSpPr>
        <p:spPr>
          <a:xfrm>
            <a:off x="9405153" y="-2"/>
            <a:ext cx="4447200" cy="1186200"/>
          </a:xfrm>
          <a:prstGeom prst="parallelogram">
            <a:avLst>
              <a:gd name="adj" fmla="val 7671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p17">
            <a:extLst>
              <a:ext uri="{C183D7F6-B498-43B3-948B-1728B52AA6E4}">
                <adec:decorative xmlns:adec="http://schemas.microsoft.com/office/drawing/2017/decorative" val="1"/>
              </a:ext>
            </a:extLst>
          </p:cNvPr>
          <p:cNvSpPr/>
          <p:nvPr/>
        </p:nvSpPr>
        <p:spPr>
          <a:xfrm>
            <a:off x="-1320800" y="0"/>
            <a:ext cx="11407200" cy="1186200"/>
          </a:xfrm>
          <a:prstGeom prst="parallelogram">
            <a:avLst>
              <a:gd name="adj" fmla="val 7671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 name="Google Shape;174;p17"/>
          <p:cNvSpPr txBox="1">
            <a:spLocks noGrp="1"/>
          </p:cNvSpPr>
          <p:nvPr>
            <p:ph type="title"/>
          </p:nvPr>
        </p:nvSpPr>
        <p:spPr>
          <a:xfrm>
            <a:off x="-9183" y="-8762"/>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Arial"/>
              <a:buNone/>
            </a:pPr>
            <a:r>
              <a:rPr lang="en-US" sz="3600" b="1" dirty="0">
                <a:solidFill>
                  <a:schemeClr val="lt1"/>
                </a:solidFill>
              </a:rPr>
              <a:t>Large Language Models (LLMs) as an attack ve</a:t>
            </a:r>
            <a:r>
              <a:rPr lang="en-US" b="1" dirty="0">
                <a:solidFill>
                  <a:schemeClr val="lt1"/>
                </a:solidFill>
              </a:rPr>
              <a:t>ctor</a:t>
            </a:r>
            <a:r>
              <a:rPr lang="en-US" sz="3600" b="1" dirty="0">
                <a:solidFill>
                  <a:schemeClr val="lt1"/>
                </a:solidFill>
              </a:rPr>
              <a:t> </a:t>
            </a:r>
            <a:endParaRPr sz="3600" b="1" dirty="0">
              <a:solidFill>
                <a:schemeClr val="lt1"/>
              </a:solidFill>
              <a:latin typeface="Arial"/>
              <a:ea typeface="Arial"/>
              <a:cs typeface="Arial"/>
              <a:sym typeface="Arial"/>
            </a:endParaRPr>
          </a:p>
        </p:txBody>
      </p:sp>
      <p:sp>
        <p:nvSpPr>
          <p:cNvPr id="175" name="Google Shape;175;p17">
            <a:extLst>
              <a:ext uri="{C183D7F6-B498-43B3-948B-1728B52AA6E4}">
                <adec:decorative xmlns:adec="http://schemas.microsoft.com/office/drawing/2017/decorative" val="1"/>
              </a:ext>
            </a:extLst>
          </p:cNvPr>
          <p:cNvSpPr txBox="1">
            <a:spLocks noGrp="1"/>
          </p:cNvSpPr>
          <p:nvPr>
            <p:ph type="sldNum" sz="quarter" idx="12"/>
          </p:nvPr>
        </p:nvSpPr>
        <p:spPr>
          <a:xfrm>
            <a:off x="92964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7</a:t>
            </a:fld>
            <a:endParaRPr>
              <a:solidFill>
                <a:schemeClr val="lt1"/>
              </a:solidFill>
            </a:endParaRPr>
          </a:p>
        </p:txBody>
      </p:sp>
      <p:cxnSp>
        <p:nvCxnSpPr>
          <p:cNvPr id="176" name="Google Shape;176;p17">
            <a:extLst>
              <a:ext uri="{C183D7F6-B498-43B3-948B-1728B52AA6E4}">
                <adec:decorative xmlns:adec="http://schemas.microsoft.com/office/drawing/2017/decorative" val="1"/>
              </a:ext>
            </a:extLst>
          </p:cNvPr>
          <p:cNvCxnSpPr/>
          <p:nvPr/>
        </p:nvCxnSpPr>
        <p:spPr>
          <a:xfrm>
            <a:off x="10611593" y="312398"/>
            <a:ext cx="4244100" cy="0"/>
          </a:xfrm>
          <a:prstGeom prst="straightConnector1">
            <a:avLst/>
          </a:prstGeom>
          <a:noFill/>
          <a:ln w="19050" cap="flat" cmpd="sng">
            <a:solidFill>
              <a:schemeClr val="lt1"/>
            </a:solidFill>
            <a:prstDash val="solid"/>
            <a:miter lim="800000"/>
            <a:headEnd type="none" w="sm" len="sm"/>
            <a:tailEnd type="none" w="sm" len="sm"/>
          </a:ln>
        </p:spPr>
      </p:cxnSp>
      <p:sp>
        <p:nvSpPr>
          <p:cNvPr id="177" name="Google Shape;177;p17">
            <a:extLst>
              <a:ext uri="{C183D7F6-B498-43B3-948B-1728B52AA6E4}">
                <adec:decorative xmlns:adec="http://schemas.microsoft.com/office/drawing/2017/decorative" val="1"/>
              </a:ext>
            </a:extLst>
          </p:cNvPr>
          <p:cNvSpPr/>
          <p:nvPr/>
        </p:nvSpPr>
        <p:spPr>
          <a:xfrm>
            <a:off x="10611593" y="213826"/>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8" name="Google Shape;178;p17">
            <a:extLst>
              <a:ext uri="{C183D7F6-B498-43B3-948B-1728B52AA6E4}">
                <adec:decorative xmlns:adec="http://schemas.microsoft.com/office/drawing/2017/decorative" val="1"/>
              </a:ext>
            </a:extLst>
          </p:cNvPr>
          <p:cNvCxnSpPr/>
          <p:nvPr/>
        </p:nvCxnSpPr>
        <p:spPr>
          <a:xfrm>
            <a:off x="11147653" y="608935"/>
            <a:ext cx="3754500" cy="0"/>
          </a:xfrm>
          <a:prstGeom prst="straightConnector1">
            <a:avLst/>
          </a:prstGeom>
          <a:noFill/>
          <a:ln w="19050" cap="flat" cmpd="sng">
            <a:solidFill>
              <a:schemeClr val="lt1"/>
            </a:solidFill>
            <a:prstDash val="solid"/>
            <a:miter lim="800000"/>
            <a:headEnd type="none" w="sm" len="sm"/>
            <a:tailEnd type="none" w="sm" len="sm"/>
          </a:ln>
        </p:spPr>
      </p:cxnSp>
      <p:sp>
        <p:nvSpPr>
          <p:cNvPr id="179" name="Google Shape;179;p17">
            <a:extLst>
              <a:ext uri="{C183D7F6-B498-43B3-948B-1728B52AA6E4}">
                <adec:decorative xmlns:adec="http://schemas.microsoft.com/office/drawing/2017/decorative" val="1"/>
              </a:ext>
            </a:extLst>
          </p:cNvPr>
          <p:cNvSpPr/>
          <p:nvPr/>
        </p:nvSpPr>
        <p:spPr>
          <a:xfrm>
            <a:off x="11089722" y="515064"/>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80" name="Google Shape;180;p17">
            <a:extLst>
              <a:ext uri="{C183D7F6-B498-43B3-948B-1728B52AA6E4}">
                <adec:decorative xmlns:adec="http://schemas.microsoft.com/office/drawing/2017/decorative" val="1"/>
              </a:ext>
            </a:extLst>
          </p:cNvPr>
          <p:cNvCxnSpPr>
            <a:stCxn id="181" idx="3"/>
          </p:cNvCxnSpPr>
          <p:nvPr/>
        </p:nvCxnSpPr>
        <p:spPr>
          <a:xfrm>
            <a:off x="10408669" y="893952"/>
            <a:ext cx="4447200" cy="0"/>
          </a:xfrm>
          <a:prstGeom prst="straightConnector1">
            <a:avLst/>
          </a:prstGeom>
          <a:noFill/>
          <a:ln w="19050" cap="flat" cmpd="sng">
            <a:solidFill>
              <a:schemeClr val="lt1"/>
            </a:solidFill>
            <a:prstDash val="solid"/>
            <a:miter lim="800000"/>
            <a:headEnd type="none" w="sm" len="sm"/>
            <a:tailEnd type="none" w="sm" len="sm"/>
          </a:ln>
        </p:spPr>
      </p:cxnSp>
      <p:sp>
        <p:nvSpPr>
          <p:cNvPr id="181" name="Google Shape;181;p17">
            <a:extLst>
              <a:ext uri="{C183D7F6-B498-43B3-948B-1728B52AA6E4}">
                <adec:decorative xmlns:adec="http://schemas.microsoft.com/office/drawing/2017/decorative" val="1"/>
              </a:ext>
            </a:extLst>
          </p:cNvPr>
          <p:cNvSpPr/>
          <p:nvPr/>
        </p:nvSpPr>
        <p:spPr>
          <a:xfrm>
            <a:off x="10243969" y="811602"/>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62CA7F77-19EA-A7D0-6BEE-A4239F5BE16D}"/>
              </a:ext>
              <a:ext uri="{C183D7F6-B498-43B3-948B-1728B52AA6E4}">
                <adec:decorative xmlns:adec="http://schemas.microsoft.com/office/drawing/2017/decorative" val="1"/>
              </a:ext>
            </a:extLst>
          </p:cNvPr>
          <p:cNvPicPr>
            <a:picLocks noChangeAspect="1"/>
          </p:cNvPicPr>
          <p:nvPr/>
        </p:nvPicPr>
        <p:blipFill rotWithShape="1">
          <a:blip r:embed="rId3"/>
          <a:srcRect l="8462" t="17297" r="10939" b="16818"/>
          <a:stretch/>
        </p:blipFill>
        <p:spPr>
          <a:xfrm>
            <a:off x="9405153" y="-10907"/>
            <a:ext cx="2774232" cy="2267778"/>
          </a:xfrm>
          <a:prstGeom prst="rect">
            <a:avLst/>
          </a:prstGeom>
        </p:spPr>
      </p:pic>
      <p:pic>
        <p:nvPicPr>
          <p:cNvPr id="1026" name="Picture 2" descr="What is OpenAI's ChatGPT and Can You Invest? (Updated April 18)">
            <a:extLst>
              <a:ext uri="{FF2B5EF4-FFF2-40B4-BE49-F238E27FC236}">
                <a16:creationId xmlns:a16="http://schemas.microsoft.com/office/drawing/2014/main" id="{05F5D862-8242-A838-ADD5-23FC25146F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269" y="1492984"/>
            <a:ext cx="7005505" cy="4687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557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18">
            <a:extLst>
              <a:ext uri="{C183D7F6-B498-43B3-948B-1728B52AA6E4}">
                <adec:decorative xmlns:adec="http://schemas.microsoft.com/office/drawing/2017/decorative" val="1"/>
              </a:ext>
            </a:extLst>
          </p:cNvPr>
          <p:cNvSpPr/>
          <p:nvPr/>
        </p:nvSpPr>
        <p:spPr>
          <a:xfrm>
            <a:off x="9405153" y="-2"/>
            <a:ext cx="4447200" cy="1186200"/>
          </a:xfrm>
          <a:prstGeom prst="parallelogram">
            <a:avLst>
              <a:gd name="adj" fmla="val 76718"/>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 name="Google Shape;194;p18">
            <a:extLst>
              <a:ext uri="{C183D7F6-B498-43B3-948B-1728B52AA6E4}">
                <adec:decorative xmlns:adec="http://schemas.microsoft.com/office/drawing/2017/decorative" val="1"/>
              </a:ext>
            </a:extLst>
          </p:cNvPr>
          <p:cNvSpPr/>
          <p:nvPr/>
        </p:nvSpPr>
        <p:spPr>
          <a:xfrm>
            <a:off x="-1320800" y="0"/>
            <a:ext cx="11407200" cy="1186200"/>
          </a:xfrm>
          <a:prstGeom prst="parallelogram">
            <a:avLst>
              <a:gd name="adj" fmla="val 76718"/>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 name="Google Shape;208;p18"/>
          <p:cNvSpPr txBox="1">
            <a:spLocks noGrp="1"/>
          </p:cNvSpPr>
          <p:nvPr>
            <p:ph type="title"/>
          </p:nvPr>
        </p:nvSpPr>
        <p:spPr>
          <a:xfrm>
            <a:off x="-9183" y="-563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100"/>
              <a:buFont typeface="Arial"/>
              <a:buNone/>
            </a:pPr>
            <a:r>
              <a:rPr lang="en-US" sz="3600" b="1" dirty="0">
                <a:solidFill>
                  <a:schemeClr val="lt1"/>
                </a:solidFill>
              </a:rPr>
              <a:t>Supply Chain as an (inter)nationa</a:t>
            </a:r>
            <a:r>
              <a:rPr lang="en-US" b="1" dirty="0">
                <a:solidFill>
                  <a:schemeClr val="lt1"/>
                </a:solidFill>
              </a:rPr>
              <a:t>l priority</a:t>
            </a:r>
            <a:endParaRPr sz="3600" b="1" dirty="0">
              <a:solidFill>
                <a:schemeClr val="lt1"/>
              </a:solidFill>
            </a:endParaRPr>
          </a:p>
        </p:txBody>
      </p:sp>
      <p:sp>
        <p:nvSpPr>
          <p:cNvPr id="195" name="Google Shape;195;p18">
            <a:extLst>
              <a:ext uri="{C183D7F6-B498-43B3-948B-1728B52AA6E4}">
                <adec:decorative xmlns:adec="http://schemas.microsoft.com/office/drawing/2017/decorative" val="1"/>
              </a:ext>
            </a:extLst>
          </p:cNvPr>
          <p:cNvSpPr txBox="1">
            <a:spLocks noGrp="1"/>
          </p:cNvSpPr>
          <p:nvPr>
            <p:ph type="sldNum" sz="quarter" idx="12"/>
          </p:nvPr>
        </p:nvSpPr>
        <p:spPr>
          <a:xfrm>
            <a:off x="92964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solidFill>
                  <a:schemeClr val="lt1"/>
                </a:solidFill>
              </a:rPr>
              <a:t>8</a:t>
            </a:fld>
            <a:endParaRPr dirty="0">
              <a:solidFill>
                <a:schemeClr val="lt1"/>
              </a:solidFill>
            </a:endParaRPr>
          </a:p>
        </p:txBody>
      </p:sp>
      <p:cxnSp>
        <p:nvCxnSpPr>
          <p:cNvPr id="196" name="Google Shape;196;p18">
            <a:extLst>
              <a:ext uri="{C183D7F6-B498-43B3-948B-1728B52AA6E4}">
                <adec:decorative xmlns:adec="http://schemas.microsoft.com/office/drawing/2017/decorative" val="1"/>
              </a:ext>
            </a:extLst>
          </p:cNvPr>
          <p:cNvCxnSpPr/>
          <p:nvPr/>
        </p:nvCxnSpPr>
        <p:spPr>
          <a:xfrm>
            <a:off x="10611593" y="312398"/>
            <a:ext cx="4244100" cy="0"/>
          </a:xfrm>
          <a:prstGeom prst="straightConnector1">
            <a:avLst/>
          </a:prstGeom>
          <a:noFill/>
          <a:ln w="19050" cap="flat" cmpd="sng">
            <a:solidFill>
              <a:schemeClr val="lt1"/>
            </a:solidFill>
            <a:prstDash val="solid"/>
            <a:miter lim="800000"/>
            <a:headEnd type="none" w="sm" len="sm"/>
            <a:tailEnd type="none" w="sm" len="sm"/>
          </a:ln>
        </p:spPr>
      </p:cxnSp>
      <p:sp>
        <p:nvSpPr>
          <p:cNvPr id="197" name="Google Shape;197;p18">
            <a:extLst>
              <a:ext uri="{C183D7F6-B498-43B3-948B-1728B52AA6E4}">
                <adec:decorative xmlns:adec="http://schemas.microsoft.com/office/drawing/2017/decorative" val="1"/>
              </a:ext>
            </a:extLst>
          </p:cNvPr>
          <p:cNvSpPr/>
          <p:nvPr/>
        </p:nvSpPr>
        <p:spPr>
          <a:xfrm>
            <a:off x="10611593" y="213826"/>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98" name="Google Shape;198;p18">
            <a:extLst>
              <a:ext uri="{C183D7F6-B498-43B3-948B-1728B52AA6E4}">
                <adec:decorative xmlns:adec="http://schemas.microsoft.com/office/drawing/2017/decorative" val="1"/>
              </a:ext>
            </a:extLst>
          </p:cNvPr>
          <p:cNvCxnSpPr/>
          <p:nvPr/>
        </p:nvCxnSpPr>
        <p:spPr>
          <a:xfrm>
            <a:off x="11147653" y="608935"/>
            <a:ext cx="3754500" cy="0"/>
          </a:xfrm>
          <a:prstGeom prst="straightConnector1">
            <a:avLst/>
          </a:prstGeom>
          <a:noFill/>
          <a:ln w="19050" cap="flat" cmpd="sng">
            <a:solidFill>
              <a:schemeClr val="lt1"/>
            </a:solidFill>
            <a:prstDash val="solid"/>
            <a:miter lim="800000"/>
            <a:headEnd type="none" w="sm" len="sm"/>
            <a:tailEnd type="none" w="sm" len="sm"/>
          </a:ln>
        </p:spPr>
      </p:cxnSp>
      <p:sp>
        <p:nvSpPr>
          <p:cNvPr id="199" name="Google Shape;199;p18">
            <a:extLst>
              <a:ext uri="{C183D7F6-B498-43B3-948B-1728B52AA6E4}">
                <adec:decorative xmlns:adec="http://schemas.microsoft.com/office/drawing/2017/decorative" val="1"/>
              </a:ext>
            </a:extLst>
          </p:cNvPr>
          <p:cNvSpPr/>
          <p:nvPr/>
        </p:nvSpPr>
        <p:spPr>
          <a:xfrm>
            <a:off x="11089722" y="515064"/>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00" name="Google Shape;200;p18">
            <a:extLst>
              <a:ext uri="{C183D7F6-B498-43B3-948B-1728B52AA6E4}">
                <adec:decorative xmlns:adec="http://schemas.microsoft.com/office/drawing/2017/decorative" val="1"/>
              </a:ext>
            </a:extLst>
          </p:cNvPr>
          <p:cNvCxnSpPr>
            <a:stCxn id="201" idx="3"/>
          </p:cNvCxnSpPr>
          <p:nvPr/>
        </p:nvCxnSpPr>
        <p:spPr>
          <a:xfrm>
            <a:off x="10408669" y="893952"/>
            <a:ext cx="4447200" cy="0"/>
          </a:xfrm>
          <a:prstGeom prst="straightConnector1">
            <a:avLst/>
          </a:prstGeom>
          <a:noFill/>
          <a:ln w="19050" cap="flat" cmpd="sng">
            <a:solidFill>
              <a:schemeClr val="lt1"/>
            </a:solidFill>
            <a:prstDash val="solid"/>
            <a:miter lim="800000"/>
            <a:headEnd type="none" w="sm" len="sm"/>
            <a:tailEnd type="none" w="sm" len="sm"/>
          </a:ln>
        </p:spPr>
      </p:cxnSp>
      <p:sp>
        <p:nvSpPr>
          <p:cNvPr id="201" name="Google Shape;201;p18">
            <a:extLst>
              <a:ext uri="{C183D7F6-B498-43B3-948B-1728B52AA6E4}">
                <adec:decorative xmlns:adec="http://schemas.microsoft.com/office/drawing/2017/decorative" val="1"/>
              </a:ext>
            </a:extLst>
          </p:cNvPr>
          <p:cNvSpPr/>
          <p:nvPr/>
        </p:nvSpPr>
        <p:spPr>
          <a:xfrm>
            <a:off x="10243969" y="811602"/>
            <a:ext cx="164700" cy="1647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7" name="Google Shape;207;p1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621175"/>
            <a:ext cx="8263001" cy="1807825"/>
          </a:xfrm>
          <a:prstGeom prst="rect">
            <a:avLst/>
          </a:prstGeom>
          <a:noFill/>
          <a:ln w="19050" cap="flat" cmpd="sng">
            <a:solidFill>
              <a:schemeClr val="dk2"/>
            </a:solidFill>
            <a:prstDash val="solid"/>
            <a:round/>
            <a:headEnd type="none" w="sm" len="sm"/>
            <a:tailEnd type="none" w="sm" len="sm"/>
          </a:ln>
        </p:spPr>
      </p:pic>
      <p:pic>
        <p:nvPicPr>
          <p:cNvPr id="3" name="Picture 2">
            <a:extLst>
              <a:ext uri="{FF2B5EF4-FFF2-40B4-BE49-F238E27FC236}">
                <a16:creationId xmlns:a16="http://schemas.microsoft.com/office/drawing/2014/main" id="{F0DAC43F-050E-F10F-59B8-775326465B6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79188" y="4643354"/>
            <a:ext cx="8666535" cy="1497494"/>
          </a:xfrm>
          <a:prstGeom prst="rect">
            <a:avLst/>
          </a:prstGeom>
          <a:ln w="19050">
            <a:solidFill>
              <a:schemeClr val="dk2"/>
            </a:solidFill>
          </a:ln>
        </p:spPr>
      </p:pic>
      <p:pic>
        <p:nvPicPr>
          <p:cNvPr id="4" name="Picture 3">
            <a:extLst>
              <a:ext uri="{FF2B5EF4-FFF2-40B4-BE49-F238E27FC236}">
                <a16:creationId xmlns:a16="http://schemas.microsoft.com/office/drawing/2014/main" id="{7674D110-0270-1779-EBF1-00649E5C723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17609" b="13989"/>
          <a:stretch/>
        </p:blipFill>
        <p:spPr>
          <a:xfrm>
            <a:off x="8398900" y="2400552"/>
            <a:ext cx="3582849" cy="1640582"/>
          </a:xfrm>
          <a:prstGeom prst="rect">
            <a:avLst/>
          </a:prstGeom>
        </p:spPr>
      </p:pic>
      <p:sp>
        <p:nvSpPr>
          <p:cNvPr id="5" name="TextBox 4">
            <a:extLst>
              <a:ext uri="{FF2B5EF4-FFF2-40B4-BE49-F238E27FC236}">
                <a16:creationId xmlns:a16="http://schemas.microsoft.com/office/drawing/2014/main" id="{D37E21E8-76F0-AD58-9F42-451D80A2F84A}"/>
              </a:ext>
            </a:extLst>
          </p:cNvPr>
          <p:cNvSpPr txBox="1"/>
          <p:nvPr/>
        </p:nvSpPr>
        <p:spPr>
          <a:xfrm>
            <a:off x="10362395" y="6600519"/>
            <a:ext cx="1619354" cy="215444"/>
          </a:xfrm>
          <a:prstGeom prst="rect">
            <a:avLst/>
          </a:prstGeom>
          <a:noFill/>
        </p:spPr>
        <p:txBody>
          <a:bodyPr wrap="none" rtlCol="0">
            <a:spAutoFit/>
          </a:bodyPr>
          <a:lstStyle/>
          <a:p>
            <a:r>
              <a:rPr lang="en-US" sz="800" dirty="0">
                <a:solidFill>
                  <a:schemeClr val="bg1">
                    <a:lumMod val="50000"/>
                  </a:schemeClr>
                </a:solidFill>
              </a:rPr>
              <a:t>Photo by </a:t>
            </a:r>
            <a:r>
              <a:rPr lang="en-US" sz="800" dirty="0">
                <a:solidFill>
                  <a:schemeClr val="bg1">
                    <a:lumMod val="50000"/>
                  </a:schemeClr>
                </a:solidFill>
                <a:hlinkClick r:id="rId6">
                  <a:extLst>
                    <a:ext uri="{A12FA001-AC4F-418D-AE19-62706E023703}">
                      <ahyp:hlinkClr xmlns:ahyp="http://schemas.microsoft.com/office/drawing/2018/hyperlinkcolor" val="tx"/>
                    </a:ext>
                  </a:extLst>
                </a:hlinkClick>
              </a:rPr>
              <a:t>Tabrez Syed</a:t>
            </a:r>
            <a:r>
              <a:rPr lang="en-US" sz="800" dirty="0">
                <a:solidFill>
                  <a:schemeClr val="bg1">
                    <a:lumMod val="50000"/>
                  </a:schemeClr>
                </a:solidFill>
              </a:rPr>
              <a:t> on </a:t>
            </a:r>
            <a:r>
              <a:rPr lang="en-US" sz="800" dirty="0">
                <a:solidFill>
                  <a:schemeClr val="bg1">
                    <a:lumMod val="50000"/>
                  </a:schemeClr>
                </a:solidFill>
                <a:hlinkClick r:id="rId7">
                  <a:extLst>
                    <a:ext uri="{A12FA001-AC4F-418D-AE19-62706E023703}">
                      <ahyp:hlinkClr xmlns:ahyp="http://schemas.microsoft.com/office/drawing/2018/hyperlinkcolor" val="tx"/>
                    </a:ext>
                  </a:extLst>
                </a:hlinkClick>
              </a:rPr>
              <a:t>Unsplash</a:t>
            </a:r>
            <a:endParaRPr lang="en-US" sz="800" dirty="0">
              <a:solidFill>
                <a:schemeClr val="bg1">
                  <a:lumMod val="50000"/>
                </a:schemeClr>
              </a:solidFill>
              <a:latin typeface="+mj-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540069" y="794987"/>
            <a:ext cx="10251600" cy="1614579"/>
          </a:xfrm>
          <a:prstGeom prst="rect">
            <a:avLst/>
          </a:prstGeom>
          <a:solidFill>
            <a:schemeClr val="accent1">
              <a:lumMod val="20000"/>
              <a:lumOff val="80000"/>
            </a:schemeClr>
          </a:solidFill>
        </p:spPr>
        <p:txBody>
          <a:bodyPr spcFirstLastPara="1" vert="horz" wrap="square" lIns="121900" tIns="121900" rIns="121900" bIns="121900" rtlCol="0" anchor="t" anchorCtr="0">
            <a:noAutofit/>
          </a:bodyPr>
          <a:lstStyle/>
          <a:p>
            <a:pPr>
              <a:buSzPts val="990"/>
            </a:pPr>
            <a:r>
              <a:rPr lang="en-US" sz="4053" dirty="0"/>
              <a:t>But, what “should” we do?</a:t>
            </a:r>
            <a:br>
              <a:rPr lang="en-US" sz="4053" dirty="0"/>
            </a:br>
            <a:r>
              <a:rPr lang="en-US" sz="4053" dirty="0"/>
              <a:t>And, what’s everyone else doing?</a:t>
            </a:r>
            <a:endParaRPr sz="4053" dirty="0"/>
          </a:p>
        </p:txBody>
      </p:sp>
      <p:pic>
        <p:nvPicPr>
          <p:cNvPr id="108" name="Google Shape;108;p1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3200" y="2810656"/>
            <a:ext cx="11785600" cy="3400637"/>
          </a:xfrm>
          <a:prstGeom prst="rect">
            <a:avLst/>
          </a:prstGeom>
          <a:noFill/>
          <a:ln>
            <a:noFill/>
          </a:ln>
        </p:spPr>
      </p:pic>
      <p:sp>
        <p:nvSpPr>
          <p:cNvPr id="2" name="Slide Number Placeholder 1">
            <a:extLst>
              <a:ext uri="{FF2B5EF4-FFF2-40B4-BE49-F238E27FC236}">
                <a16:creationId xmlns:a16="http://schemas.microsoft.com/office/drawing/2014/main" id="{EF532714-38C6-6EC6-EB6F-D66729F6A0DB}"/>
              </a:ext>
            </a:extLst>
          </p:cNvPr>
          <p:cNvSpPr>
            <a:spLocks noGrp="1"/>
          </p:cNvSpPr>
          <p:nvPr>
            <p:ph type="sldNum" idx="12"/>
          </p:nvPr>
        </p:nvSpPr>
        <p:spPr/>
        <p:txBody>
          <a:bodyPr/>
          <a:lstStyle/>
          <a:p>
            <a:fld id="{00000000-1234-1234-1234-123412341234}" type="slidenum">
              <a:rPr lang="en-US" smtClean="0"/>
              <a:pPr/>
              <a:t>9</a:t>
            </a:fld>
            <a:endParaRPr lang="en-US"/>
          </a:p>
        </p:txBody>
      </p:sp>
    </p:spTree>
    <p:extLst>
      <p:ext uri="{BB962C8B-B14F-4D97-AF65-F5344CB8AC3E}">
        <p14:creationId xmlns:p14="http://schemas.microsoft.com/office/powerpoint/2010/main" val="66589173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8" ma:contentTypeDescription="Create a new document." ma:contentTypeScope="" ma:versionID="61e35a3766a54ced0cbcac5d093416e3">
  <xsd:schema xmlns:xsd="http://www.w3.org/2001/XMLSchema" xmlns:xs="http://www.w3.org/2001/XMLSchema" xmlns:p="http://schemas.microsoft.com/office/2006/metadata/properties" xmlns:ns2="0cf77daa-5445-4d26-ace6-97094430d631" targetNamespace="http://schemas.microsoft.com/office/2006/metadata/properties" ma:root="true" ma:fieldsID="2afc24a38483a6145d573f72598346fd" ns2:_="">
    <xsd:import namespace="0cf77daa-5445-4d26-ace6-97094430d6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03FAB03-7F4D-42A7-957C-3F9FB36619B3}">
  <ds:schemaRefs>
    <ds:schemaRef ds:uri="http://schemas.microsoft.com/sharepoint/v3/contenttype/forms"/>
  </ds:schemaRefs>
</ds:datastoreItem>
</file>

<file path=customXml/itemProps2.xml><?xml version="1.0" encoding="utf-8"?>
<ds:datastoreItem xmlns:ds="http://schemas.openxmlformats.org/officeDocument/2006/customXml" ds:itemID="{54D10332-45B5-493A-90CE-9F9A0B841C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f77daa-5445-4d26-ace6-97094430d6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{A0AF2E53-E5AD-374A-A7F1-7C847A0443E5}tf10001060</Template>
  <TotalTime>19329</TotalTime>
  <Words>2537</Words>
  <Application>Microsoft Office PowerPoint</Application>
  <PresentationFormat>Widescreen</PresentationFormat>
  <Paragraphs>320</Paragraphs>
  <Slides>44</Slides>
  <Notes>20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Baguet Script</vt:lpstr>
      <vt:lpstr>Calibri</vt:lpstr>
      <vt:lpstr>Helvetica</vt:lpstr>
      <vt:lpstr>Microsoft Sans Serif</vt:lpstr>
      <vt:lpstr>Noto Sans Symbols</vt:lpstr>
      <vt:lpstr>Trebuchet MS</vt:lpstr>
      <vt:lpstr>Wingdings 3</vt:lpstr>
      <vt:lpstr>Facet</vt:lpstr>
      <vt:lpstr>How are We Doing with Adopting Tasks to Reduce Software Supply Chain Security Risk? </vt:lpstr>
      <vt:lpstr>Let life surprise you</vt:lpstr>
      <vt:lpstr>Digital innovation depends on third-party software</vt:lpstr>
      <vt:lpstr>Oops! Accidental dependency vulnerability</vt:lpstr>
      <vt:lpstr>Code dependencies as an attack vector Code dependencies as a weapon</vt:lpstr>
      <vt:lpstr>Build infrastructure as an attack vector </vt:lpstr>
      <vt:lpstr>Large Language Models (LLMs) as an attack vector </vt:lpstr>
      <vt:lpstr>Supply Chain as an (inter)national priority</vt:lpstr>
      <vt:lpstr>But, what “should” we do? And, what’s everyone else doing?</vt:lpstr>
      <vt:lpstr>Doing secure software supply chain science: an empirical study</vt:lpstr>
      <vt:lpstr>Six Secure Software Supply Chain Summits (~60 people)</vt:lpstr>
      <vt:lpstr>Chatham House Rules and other non-disclosures</vt:lpstr>
      <vt:lpstr>“The Executive Order is forcing industry to adopt security practice that should have been adopted 20 years ago.  We want to actually be more secure [reduce software supply chain risk], not just comply.”</vt:lpstr>
      <vt:lpstr>What ”should” we DO about software supply chain security?</vt:lpstr>
      <vt:lpstr>And also …  </vt:lpstr>
      <vt:lpstr>Vision: Proactive Software Supply Chain Risk Management (P-SSCRM) framework  </vt:lpstr>
      <vt:lpstr>P-SSCRM:  The union of the frameworks </vt:lpstr>
      <vt:lpstr>Layout of P-SSCRM (v0.3) </vt:lpstr>
      <vt:lpstr>Mapping of “all the things” to “all the things” </vt:lpstr>
      <vt:lpstr>P-SSCRM Framework (4 Groups, 15 Practices, 72 Tasks) </vt:lpstr>
      <vt:lpstr>P-SSCRM Framework - Lifecycle View</vt:lpstr>
      <vt:lpstr>Task coverage with all the frameworks #[#unique]</vt:lpstr>
      <vt:lpstr>At the practice level</vt:lpstr>
      <vt:lpstr>Empiricism </vt:lpstr>
      <vt:lpstr>Where everybody’s at</vt:lpstr>
      <vt:lpstr>Governance:  perform compliance</vt:lpstr>
      <vt:lpstr>Governance:  develop security policies</vt:lpstr>
      <vt:lpstr>Governance: manage suppliers</vt:lpstr>
      <vt:lpstr>Governance: training</vt:lpstr>
      <vt:lpstr>Governance: assess and manage risk</vt:lpstr>
      <vt:lpstr>Product: develop security requirements </vt:lpstr>
      <vt:lpstr>Product: build security in</vt:lpstr>
      <vt:lpstr>Product: manage component and container choices </vt:lpstr>
      <vt:lpstr>Product: discover vulnerabilities</vt:lpstr>
      <vt:lpstr>Product: manage vulnerable components</vt:lpstr>
      <vt:lpstr>Environment: safeguard artifact integrity</vt:lpstr>
      <vt:lpstr>Environment: safeguard build integrity</vt:lpstr>
      <vt:lpstr>Environment: secure software development environment</vt:lpstr>
      <vt:lpstr>Deployment: respond to/disclose vulnerabilities</vt:lpstr>
      <vt:lpstr>Deployment: monitor intrusions/violations</vt:lpstr>
      <vt:lpstr>Top 10 Tasks (1G, 1P, 5E, 3D)</vt:lpstr>
      <vt:lpstr>Bottom 10 Tasks (4G, 3P, 3E, 0D)</vt:lpstr>
      <vt:lpstr>Code dependencies as an attack vector Code dependencies as a weapon</vt:lpstr>
      <vt:lpstr>What’s Next?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Restoring Trust in the Software Supply Chain:  What’s it Going to Take?</dc:title>
  <dc:creator>Laurie Williams</dc:creator>
  <cp:lastModifiedBy>Carlson, Paul L. (Contractor)</cp:lastModifiedBy>
  <cp:revision>52</cp:revision>
  <cp:lastPrinted>2022-09-28T15:07:14Z</cp:lastPrinted>
  <dcterms:created xsi:type="dcterms:W3CDTF">2022-09-20T17:55:37Z</dcterms:created>
  <dcterms:modified xsi:type="dcterms:W3CDTF">2023-06-29T15:45:35Z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0f7fce4d-5ec8-45f4-bf25-2c6f46974ee7</vt:lpwstr>
  </property>
  <property fmtid="{D5CDD505-2E9C-101B-9397-08002B2CF9AE}" pid="3" name="ContainsCUI">
    <vt:lpwstr>No</vt:lpwstr>
  </property>
</Properties>
</file>