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63" r:id="rId4"/>
    <p:sldMasterId id="2147483665" r:id="rId5"/>
  </p:sldMasterIdLst>
  <p:notesMasterIdLst>
    <p:notesMasterId r:id="rId40"/>
  </p:notesMasterIdLst>
  <p:sldIdLst>
    <p:sldId id="256" r:id="rId6"/>
    <p:sldId id="259" r:id="rId7"/>
    <p:sldId id="258" r:id="rId8"/>
    <p:sldId id="2591" r:id="rId9"/>
    <p:sldId id="2592" r:id="rId10"/>
    <p:sldId id="2593" r:id="rId11"/>
    <p:sldId id="2594" r:id="rId12"/>
    <p:sldId id="2595" r:id="rId13"/>
    <p:sldId id="2596" r:id="rId14"/>
    <p:sldId id="2597" r:id="rId15"/>
    <p:sldId id="340" r:id="rId16"/>
    <p:sldId id="2598" r:id="rId17"/>
    <p:sldId id="279" r:id="rId18"/>
    <p:sldId id="2599" r:id="rId19"/>
    <p:sldId id="294" r:id="rId20"/>
    <p:sldId id="266" r:id="rId21"/>
    <p:sldId id="2607" r:id="rId22"/>
    <p:sldId id="2608" r:id="rId23"/>
    <p:sldId id="2609" r:id="rId24"/>
    <p:sldId id="2610" r:id="rId25"/>
    <p:sldId id="269" r:id="rId26"/>
    <p:sldId id="2612" r:id="rId27"/>
    <p:sldId id="2613" r:id="rId28"/>
    <p:sldId id="2600" r:id="rId29"/>
    <p:sldId id="2601" r:id="rId30"/>
    <p:sldId id="2602" r:id="rId31"/>
    <p:sldId id="2603" r:id="rId32"/>
    <p:sldId id="2581" r:id="rId33"/>
    <p:sldId id="328" r:id="rId34"/>
    <p:sldId id="2604" r:id="rId35"/>
    <p:sldId id="2577" r:id="rId36"/>
    <p:sldId id="260" r:id="rId37"/>
    <p:sldId id="302" r:id="rId38"/>
    <p:sldId id="36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4" autoAdjust="0"/>
    <p:restoredTop sz="86389" autoAdjust="0"/>
  </p:normalViewPr>
  <p:slideViewPr>
    <p:cSldViewPr snapToGrid="0">
      <p:cViewPr varScale="1">
        <p:scale>
          <a:sx n="82" d="100"/>
          <a:sy n="82" d="100"/>
        </p:scale>
        <p:origin x="132" y="606"/>
      </p:cViewPr>
      <p:guideLst/>
    </p:cSldViewPr>
  </p:slideViewPr>
  <p:outlineViewPr>
    <p:cViewPr>
      <p:scale>
        <a:sx n="33" d="100"/>
        <a:sy n="33" d="100"/>
      </p:scale>
      <p:origin x="0" y="-73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83391-87EA-4252-8DF3-5FB24B56959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3579B8-41EB-41A4-81C2-BDB300B397AB}">
      <dgm:prSet phldrT="[Text]"/>
      <dgm:spPr/>
      <dgm:t>
        <a:bodyPr/>
        <a:lstStyle/>
        <a:p>
          <a:r>
            <a:rPr lang="en-US" dirty="0"/>
            <a:t>Idea</a:t>
          </a:r>
        </a:p>
      </dgm:t>
    </dgm:pt>
    <dgm:pt modelId="{E0C61E6B-0889-4CCB-AEF2-9EF849D262B3}" type="parTrans" cxnId="{395E255B-DE27-420D-9002-A9FBC7799EE1}">
      <dgm:prSet/>
      <dgm:spPr/>
      <dgm:t>
        <a:bodyPr/>
        <a:lstStyle/>
        <a:p>
          <a:endParaRPr lang="en-US"/>
        </a:p>
      </dgm:t>
    </dgm:pt>
    <dgm:pt modelId="{F21C2F48-4683-41D6-A59D-6C462F96D7D0}" type="sibTrans" cxnId="{395E255B-DE27-420D-9002-A9FBC7799EE1}">
      <dgm:prSet/>
      <dgm:spPr>
        <a:solidFill>
          <a:srgbClr val="E1BC05"/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48C3E135-AEFE-4C8C-B2C7-D104E15F8FB6}">
      <dgm:prSet phldrT="[Text]"/>
      <dgm:spPr/>
      <dgm:t>
        <a:bodyPr/>
        <a:lstStyle/>
        <a:p>
          <a:r>
            <a:rPr lang="en-US" dirty="0"/>
            <a:t>Preliminary Results</a:t>
          </a:r>
        </a:p>
      </dgm:t>
    </dgm:pt>
    <dgm:pt modelId="{90CDF0E5-E158-4BF9-895A-38CF6F5BA41C}" type="parTrans" cxnId="{77D108EF-E274-47A9-9666-C02AC2654587}">
      <dgm:prSet/>
      <dgm:spPr/>
      <dgm:t>
        <a:bodyPr/>
        <a:lstStyle/>
        <a:p>
          <a:endParaRPr lang="en-US"/>
        </a:p>
      </dgm:t>
    </dgm:pt>
    <dgm:pt modelId="{65639623-BB7F-420D-9415-B762CD194111}" type="sibTrans" cxnId="{77D108EF-E274-47A9-9666-C02AC2654587}">
      <dgm:prSet/>
      <dgm:spPr/>
      <dgm:t>
        <a:bodyPr/>
        <a:lstStyle/>
        <a:p>
          <a:endParaRPr lang="en-US"/>
        </a:p>
      </dgm:t>
    </dgm:pt>
    <dgm:pt modelId="{6F3CB6AA-BE5E-424D-9DCE-8E405489F964}">
      <dgm:prSet phldrT="[Text]"/>
      <dgm:spPr/>
      <dgm:t>
        <a:bodyPr/>
        <a:lstStyle/>
        <a:p>
          <a:r>
            <a:rPr lang="en-US" dirty="0"/>
            <a:t>Submission</a:t>
          </a:r>
        </a:p>
      </dgm:t>
    </dgm:pt>
    <dgm:pt modelId="{A5235AFD-143D-43FA-B2ED-B5546AE6E800}" type="parTrans" cxnId="{76D8656C-7038-424A-ADDF-FA4DA10BCC10}">
      <dgm:prSet/>
      <dgm:spPr/>
      <dgm:t>
        <a:bodyPr/>
        <a:lstStyle/>
        <a:p>
          <a:endParaRPr lang="en-US"/>
        </a:p>
      </dgm:t>
    </dgm:pt>
    <dgm:pt modelId="{C804AA5C-3600-4293-908E-915E817030BF}" type="sibTrans" cxnId="{76D8656C-7038-424A-ADDF-FA4DA10BCC10}">
      <dgm:prSet/>
      <dgm:spPr/>
      <dgm:t>
        <a:bodyPr/>
        <a:lstStyle/>
        <a:p>
          <a:endParaRPr lang="en-US"/>
        </a:p>
      </dgm:t>
    </dgm:pt>
    <dgm:pt modelId="{C1E04B48-8EB3-41B7-B6D8-B9B8FB5911A8}">
      <dgm:prSet phldrT="[Text]"/>
      <dgm:spPr/>
      <dgm:t>
        <a:bodyPr/>
        <a:lstStyle/>
        <a:p>
          <a:r>
            <a:rPr lang="en-US" dirty="0"/>
            <a:t>Merit review</a:t>
          </a:r>
        </a:p>
      </dgm:t>
    </dgm:pt>
    <dgm:pt modelId="{5E40C623-38A1-4316-BF81-E8124FFA3C67}" type="parTrans" cxnId="{C787C60B-98E7-48B6-A125-91151AD99C09}">
      <dgm:prSet/>
      <dgm:spPr/>
      <dgm:t>
        <a:bodyPr/>
        <a:lstStyle/>
        <a:p>
          <a:endParaRPr lang="en-US"/>
        </a:p>
      </dgm:t>
    </dgm:pt>
    <dgm:pt modelId="{767E3C6B-12CE-4E62-B6D2-2CD205D33827}" type="sibTrans" cxnId="{C787C60B-98E7-48B6-A125-91151AD99C09}">
      <dgm:prSet/>
      <dgm:spPr/>
      <dgm:t>
        <a:bodyPr/>
        <a:lstStyle/>
        <a:p>
          <a:endParaRPr lang="en-US"/>
        </a:p>
      </dgm:t>
    </dgm:pt>
    <dgm:pt modelId="{22786D3C-E9F1-4C76-8056-BD0651205D28}">
      <dgm:prSet phldrT="[Text]"/>
      <dgm:spPr/>
      <dgm:t>
        <a:bodyPr/>
        <a:lstStyle/>
        <a:p>
          <a:r>
            <a:rPr lang="en-US" dirty="0"/>
            <a:t>Decline</a:t>
          </a:r>
        </a:p>
      </dgm:t>
    </dgm:pt>
    <dgm:pt modelId="{65BB9FAD-2CD8-4162-A34C-D099B68A2C24}" type="parTrans" cxnId="{CD908D10-053A-42F5-8361-C94F16EE40C3}">
      <dgm:prSet/>
      <dgm:spPr/>
      <dgm:t>
        <a:bodyPr/>
        <a:lstStyle/>
        <a:p>
          <a:endParaRPr lang="en-US"/>
        </a:p>
      </dgm:t>
    </dgm:pt>
    <dgm:pt modelId="{EDD24605-3303-4DC6-B2C3-BF662FEF2745}" type="sibTrans" cxnId="{CD908D10-053A-42F5-8361-C94F16EE40C3}">
      <dgm:prSet/>
      <dgm:spPr/>
      <dgm:t>
        <a:bodyPr/>
        <a:lstStyle/>
        <a:p>
          <a:endParaRPr lang="en-US"/>
        </a:p>
      </dgm:t>
    </dgm:pt>
    <dgm:pt modelId="{2C6ED568-32A0-4841-A203-7FDF82F9134B}" type="pres">
      <dgm:prSet presAssocID="{6BE83391-87EA-4252-8DF3-5FB24B56959C}" presName="Name0" presStyleCnt="0">
        <dgm:presLayoutVars>
          <dgm:dir/>
          <dgm:resizeHandles val="exact"/>
        </dgm:presLayoutVars>
      </dgm:prSet>
      <dgm:spPr/>
    </dgm:pt>
    <dgm:pt modelId="{28459866-B464-4036-99C1-A5149D8C267F}" type="pres">
      <dgm:prSet presAssocID="{6BE83391-87EA-4252-8DF3-5FB24B56959C}" presName="cycle" presStyleCnt="0"/>
      <dgm:spPr/>
    </dgm:pt>
    <dgm:pt modelId="{2D0EDFD1-2694-4ADE-8FDF-5B8C1EE52386}" type="pres">
      <dgm:prSet presAssocID="{B43579B8-41EB-41A4-81C2-BDB300B397AB}" presName="nodeFirstNode" presStyleLbl="node1" presStyleIdx="0" presStyleCnt="5">
        <dgm:presLayoutVars>
          <dgm:bulletEnabled val="1"/>
        </dgm:presLayoutVars>
      </dgm:prSet>
      <dgm:spPr/>
    </dgm:pt>
    <dgm:pt modelId="{9FA1F2AF-3521-4446-B4C8-A2BD82867AE9}" type="pres">
      <dgm:prSet presAssocID="{F21C2F48-4683-41D6-A59D-6C462F96D7D0}" presName="sibTransFirstNode" presStyleLbl="bgShp" presStyleIdx="0" presStyleCnt="1"/>
      <dgm:spPr/>
    </dgm:pt>
    <dgm:pt modelId="{0F29A04F-3A4D-4FDA-872F-2EB88D5DB0D0}" type="pres">
      <dgm:prSet presAssocID="{48C3E135-AEFE-4C8C-B2C7-D104E15F8FB6}" presName="nodeFollowingNodes" presStyleLbl="node1" presStyleIdx="1" presStyleCnt="5">
        <dgm:presLayoutVars>
          <dgm:bulletEnabled val="1"/>
        </dgm:presLayoutVars>
      </dgm:prSet>
      <dgm:spPr/>
    </dgm:pt>
    <dgm:pt modelId="{FF8DE02B-2D83-4F60-8967-B6EE6A5862D6}" type="pres">
      <dgm:prSet presAssocID="{6F3CB6AA-BE5E-424D-9DCE-8E405489F964}" presName="nodeFollowingNodes" presStyleLbl="node1" presStyleIdx="2" presStyleCnt="5">
        <dgm:presLayoutVars>
          <dgm:bulletEnabled val="1"/>
        </dgm:presLayoutVars>
      </dgm:prSet>
      <dgm:spPr/>
    </dgm:pt>
    <dgm:pt modelId="{8E8ED3B2-9D60-46D2-ADB5-16EA782C6BEA}" type="pres">
      <dgm:prSet presAssocID="{C1E04B48-8EB3-41B7-B6D8-B9B8FB5911A8}" presName="nodeFollowingNodes" presStyleLbl="node1" presStyleIdx="3" presStyleCnt="5">
        <dgm:presLayoutVars>
          <dgm:bulletEnabled val="1"/>
        </dgm:presLayoutVars>
      </dgm:prSet>
      <dgm:spPr/>
    </dgm:pt>
    <dgm:pt modelId="{C8669C96-85ED-4F42-A199-77C9DE0BCCB2}" type="pres">
      <dgm:prSet presAssocID="{22786D3C-E9F1-4C76-8056-BD0651205D28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C787C60B-98E7-48B6-A125-91151AD99C09}" srcId="{6BE83391-87EA-4252-8DF3-5FB24B56959C}" destId="{C1E04B48-8EB3-41B7-B6D8-B9B8FB5911A8}" srcOrd="3" destOrd="0" parTransId="{5E40C623-38A1-4316-BF81-E8124FFA3C67}" sibTransId="{767E3C6B-12CE-4E62-B6D2-2CD205D33827}"/>
    <dgm:cxn modelId="{CD908D10-053A-42F5-8361-C94F16EE40C3}" srcId="{6BE83391-87EA-4252-8DF3-5FB24B56959C}" destId="{22786D3C-E9F1-4C76-8056-BD0651205D28}" srcOrd="4" destOrd="0" parTransId="{65BB9FAD-2CD8-4162-A34C-D099B68A2C24}" sibTransId="{EDD24605-3303-4DC6-B2C3-BF662FEF2745}"/>
    <dgm:cxn modelId="{2FCC8F25-4907-4D0C-813F-8DA5371240D7}" type="presOf" srcId="{F21C2F48-4683-41D6-A59D-6C462F96D7D0}" destId="{9FA1F2AF-3521-4446-B4C8-A2BD82867AE9}" srcOrd="0" destOrd="0" presId="urn:microsoft.com/office/officeart/2005/8/layout/cycle3"/>
    <dgm:cxn modelId="{395E255B-DE27-420D-9002-A9FBC7799EE1}" srcId="{6BE83391-87EA-4252-8DF3-5FB24B56959C}" destId="{B43579B8-41EB-41A4-81C2-BDB300B397AB}" srcOrd="0" destOrd="0" parTransId="{E0C61E6B-0889-4CCB-AEF2-9EF849D262B3}" sibTransId="{F21C2F48-4683-41D6-A59D-6C462F96D7D0}"/>
    <dgm:cxn modelId="{0C01614A-8590-4FA2-ABBB-960DE2820439}" type="presOf" srcId="{6F3CB6AA-BE5E-424D-9DCE-8E405489F964}" destId="{FF8DE02B-2D83-4F60-8967-B6EE6A5862D6}" srcOrd="0" destOrd="0" presId="urn:microsoft.com/office/officeart/2005/8/layout/cycle3"/>
    <dgm:cxn modelId="{76D8656C-7038-424A-ADDF-FA4DA10BCC10}" srcId="{6BE83391-87EA-4252-8DF3-5FB24B56959C}" destId="{6F3CB6AA-BE5E-424D-9DCE-8E405489F964}" srcOrd="2" destOrd="0" parTransId="{A5235AFD-143D-43FA-B2ED-B5546AE6E800}" sibTransId="{C804AA5C-3600-4293-908E-915E817030BF}"/>
    <dgm:cxn modelId="{30161E4D-D2B8-47A8-92E7-D23ABBDD5742}" type="presOf" srcId="{6BE83391-87EA-4252-8DF3-5FB24B56959C}" destId="{2C6ED568-32A0-4841-A203-7FDF82F9134B}" srcOrd="0" destOrd="0" presId="urn:microsoft.com/office/officeart/2005/8/layout/cycle3"/>
    <dgm:cxn modelId="{9727134E-E96D-4FFE-B8DF-85D324336B5A}" type="presOf" srcId="{22786D3C-E9F1-4C76-8056-BD0651205D28}" destId="{C8669C96-85ED-4F42-A199-77C9DE0BCCB2}" srcOrd="0" destOrd="0" presId="urn:microsoft.com/office/officeart/2005/8/layout/cycle3"/>
    <dgm:cxn modelId="{72CEFC85-3419-4608-A914-9B086C1BD78D}" type="presOf" srcId="{C1E04B48-8EB3-41B7-B6D8-B9B8FB5911A8}" destId="{8E8ED3B2-9D60-46D2-ADB5-16EA782C6BEA}" srcOrd="0" destOrd="0" presId="urn:microsoft.com/office/officeart/2005/8/layout/cycle3"/>
    <dgm:cxn modelId="{45D10C9D-CB71-451A-9B5C-035EEE6DA8C5}" type="presOf" srcId="{B43579B8-41EB-41A4-81C2-BDB300B397AB}" destId="{2D0EDFD1-2694-4ADE-8FDF-5B8C1EE52386}" srcOrd="0" destOrd="0" presId="urn:microsoft.com/office/officeart/2005/8/layout/cycle3"/>
    <dgm:cxn modelId="{83CE0FCD-9A4B-4738-9FFA-F9E658E5444C}" type="presOf" srcId="{48C3E135-AEFE-4C8C-B2C7-D104E15F8FB6}" destId="{0F29A04F-3A4D-4FDA-872F-2EB88D5DB0D0}" srcOrd="0" destOrd="0" presId="urn:microsoft.com/office/officeart/2005/8/layout/cycle3"/>
    <dgm:cxn modelId="{77D108EF-E274-47A9-9666-C02AC2654587}" srcId="{6BE83391-87EA-4252-8DF3-5FB24B56959C}" destId="{48C3E135-AEFE-4C8C-B2C7-D104E15F8FB6}" srcOrd="1" destOrd="0" parTransId="{90CDF0E5-E158-4BF9-895A-38CF6F5BA41C}" sibTransId="{65639623-BB7F-420D-9415-B762CD194111}"/>
    <dgm:cxn modelId="{E7611E34-A010-42AD-A5B8-241CFEB2F855}" type="presParOf" srcId="{2C6ED568-32A0-4841-A203-7FDF82F9134B}" destId="{28459866-B464-4036-99C1-A5149D8C267F}" srcOrd="0" destOrd="0" presId="urn:microsoft.com/office/officeart/2005/8/layout/cycle3"/>
    <dgm:cxn modelId="{2C351F34-5683-4F80-8DAD-02B8BEC0FF3E}" type="presParOf" srcId="{28459866-B464-4036-99C1-A5149D8C267F}" destId="{2D0EDFD1-2694-4ADE-8FDF-5B8C1EE52386}" srcOrd="0" destOrd="0" presId="urn:microsoft.com/office/officeart/2005/8/layout/cycle3"/>
    <dgm:cxn modelId="{E6051C5B-7FE0-4A35-A509-F6318C18B68A}" type="presParOf" srcId="{28459866-B464-4036-99C1-A5149D8C267F}" destId="{9FA1F2AF-3521-4446-B4C8-A2BD82867AE9}" srcOrd="1" destOrd="0" presId="urn:microsoft.com/office/officeart/2005/8/layout/cycle3"/>
    <dgm:cxn modelId="{2C671CCE-E539-450C-8428-BBA4F3B9B8E5}" type="presParOf" srcId="{28459866-B464-4036-99C1-A5149D8C267F}" destId="{0F29A04F-3A4D-4FDA-872F-2EB88D5DB0D0}" srcOrd="2" destOrd="0" presId="urn:microsoft.com/office/officeart/2005/8/layout/cycle3"/>
    <dgm:cxn modelId="{97A6EE43-90E9-45F2-BBBC-AA5EA8AE6E40}" type="presParOf" srcId="{28459866-B464-4036-99C1-A5149D8C267F}" destId="{FF8DE02B-2D83-4F60-8967-B6EE6A5862D6}" srcOrd="3" destOrd="0" presId="urn:microsoft.com/office/officeart/2005/8/layout/cycle3"/>
    <dgm:cxn modelId="{FF617537-957A-44ED-843E-0317C49C3E99}" type="presParOf" srcId="{28459866-B464-4036-99C1-A5149D8C267F}" destId="{8E8ED3B2-9D60-46D2-ADB5-16EA782C6BEA}" srcOrd="4" destOrd="0" presId="urn:microsoft.com/office/officeart/2005/8/layout/cycle3"/>
    <dgm:cxn modelId="{26FCCA45-8542-4547-9082-D652CF65C164}" type="presParOf" srcId="{28459866-B464-4036-99C1-A5149D8C267F}" destId="{C8669C96-85ED-4F42-A199-77C9DE0BCCB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1F2AF-3521-4446-B4C8-A2BD82867AE9}">
      <dsp:nvSpPr>
        <dsp:cNvPr id="0" name=""/>
        <dsp:cNvSpPr/>
      </dsp:nvSpPr>
      <dsp:spPr>
        <a:xfrm>
          <a:off x="1264505" y="-29011"/>
          <a:ext cx="5024422" cy="5024422"/>
        </a:xfrm>
        <a:prstGeom prst="circularArrow">
          <a:avLst>
            <a:gd name="adj1" fmla="val 5544"/>
            <a:gd name="adj2" fmla="val 330680"/>
            <a:gd name="adj3" fmla="val 13779244"/>
            <a:gd name="adj4" fmla="val 17383945"/>
            <a:gd name="adj5" fmla="val 5757"/>
          </a:avLst>
        </a:prstGeom>
        <a:solidFill>
          <a:srgbClr val="E1BC05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DFD1-2694-4ADE-8FDF-5B8C1EE52386}">
      <dsp:nvSpPr>
        <dsp:cNvPr id="0" name=""/>
        <dsp:cNvSpPr/>
      </dsp:nvSpPr>
      <dsp:spPr>
        <a:xfrm>
          <a:off x="2602025" y="2315"/>
          <a:ext cx="2349383" cy="1174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Idea</a:t>
          </a:r>
        </a:p>
      </dsp:txBody>
      <dsp:txXfrm>
        <a:off x="2659369" y="59659"/>
        <a:ext cx="2234695" cy="1060003"/>
      </dsp:txXfrm>
    </dsp:sp>
    <dsp:sp modelId="{0F29A04F-3A4D-4FDA-872F-2EB88D5DB0D0}">
      <dsp:nvSpPr>
        <dsp:cNvPr id="0" name=""/>
        <dsp:cNvSpPr/>
      </dsp:nvSpPr>
      <dsp:spPr>
        <a:xfrm>
          <a:off x="4639769" y="1482823"/>
          <a:ext cx="2349383" cy="1174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Preliminary Results</a:t>
          </a:r>
        </a:p>
      </dsp:txBody>
      <dsp:txXfrm>
        <a:off x="4697113" y="1540167"/>
        <a:ext cx="2234695" cy="1060003"/>
      </dsp:txXfrm>
    </dsp:sp>
    <dsp:sp modelId="{FF8DE02B-2D83-4F60-8967-B6EE6A5862D6}">
      <dsp:nvSpPr>
        <dsp:cNvPr id="0" name=""/>
        <dsp:cNvSpPr/>
      </dsp:nvSpPr>
      <dsp:spPr>
        <a:xfrm>
          <a:off x="3861420" y="3878334"/>
          <a:ext cx="2349383" cy="1174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Submission</a:t>
          </a:r>
        </a:p>
      </dsp:txBody>
      <dsp:txXfrm>
        <a:off x="3918764" y="3935678"/>
        <a:ext cx="2234695" cy="1060003"/>
      </dsp:txXfrm>
    </dsp:sp>
    <dsp:sp modelId="{8E8ED3B2-9D60-46D2-ADB5-16EA782C6BEA}">
      <dsp:nvSpPr>
        <dsp:cNvPr id="0" name=""/>
        <dsp:cNvSpPr/>
      </dsp:nvSpPr>
      <dsp:spPr>
        <a:xfrm>
          <a:off x="1342630" y="3878334"/>
          <a:ext cx="2349383" cy="1174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Merit review</a:t>
          </a:r>
        </a:p>
      </dsp:txBody>
      <dsp:txXfrm>
        <a:off x="1399974" y="3935678"/>
        <a:ext cx="2234695" cy="1060003"/>
      </dsp:txXfrm>
    </dsp:sp>
    <dsp:sp modelId="{C8669C96-85ED-4F42-A199-77C9DE0BCCB2}">
      <dsp:nvSpPr>
        <dsp:cNvPr id="0" name=""/>
        <dsp:cNvSpPr/>
      </dsp:nvSpPr>
      <dsp:spPr>
        <a:xfrm>
          <a:off x="564281" y="1482823"/>
          <a:ext cx="2349383" cy="1174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Decline</a:t>
          </a:r>
        </a:p>
      </dsp:txBody>
      <dsp:txXfrm>
        <a:off x="621625" y="1540167"/>
        <a:ext cx="2234695" cy="1060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94F9E-7AFF-44AB-B55C-00C5355EA2E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AE19D-4DA3-4725-AA77-C06E0C3A8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1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AE19D-4DA3-4725-AA77-C06E0C3A89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62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CCFB6-17C4-4CFD-8F0D-533D7F4189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48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24448-9881-D241-A50C-F8DC75E3CD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7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7CCFB6-17C4-4CFD-8F0D-533D7F418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28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457200" algn="l"/>
              </a:tabLst>
            </a:pPr>
            <a:r>
              <a:rPr lang="en-US" dirty="0">
                <a:latin typeface="Open Sans"/>
                <a:ea typeface="Open Sans"/>
                <a:cs typeface="Open Sans"/>
              </a:rPr>
              <a:t>The CHIPS and Science Act set out a bold vision for NSF, and a historic investment in the FY2023 appropriations puts NSF on a trajectory to realize it. </a:t>
            </a:r>
          </a:p>
          <a:p>
            <a:pPr>
              <a:tabLst>
                <a:tab pos="457200" algn="l"/>
              </a:tabLst>
            </a:pPr>
            <a:r>
              <a:rPr lang="en-US" dirty="0">
                <a:latin typeface="Open Sans"/>
                <a:ea typeface="Open Sans"/>
                <a:cs typeface="Open Sans"/>
              </a:rPr>
              <a:t>  </a:t>
            </a:r>
          </a:p>
          <a:p>
            <a:pPr>
              <a:tabLst>
                <a:tab pos="457200" algn="l"/>
              </a:tabLst>
            </a:pPr>
            <a:r>
              <a:rPr lang="en-US" dirty="0">
                <a:latin typeface="Open Sans"/>
                <a:ea typeface="Open Sans"/>
                <a:cs typeface="Open Sans"/>
              </a:rPr>
              <a:t>At </a:t>
            </a:r>
            <a:r>
              <a:rPr lang="en-US" b="1" dirty="0">
                <a:latin typeface="Open Sans"/>
                <a:ea typeface="Open Sans"/>
                <a:cs typeface="Open Sans"/>
              </a:rPr>
              <a:t>$9.9 billion</a:t>
            </a:r>
            <a:r>
              <a:rPr lang="en-US" dirty="0">
                <a:latin typeface="Open Sans"/>
                <a:ea typeface="Open Sans"/>
                <a:cs typeface="Open Sans"/>
              </a:rPr>
              <a:t>, it is our largest percentage increase in more than two decades and our largest dollar increase ever. </a:t>
            </a:r>
          </a:p>
          <a:p>
            <a:pPr>
              <a:tabLst>
                <a:tab pos="457200" algn="l"/>
              </a:tabLst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dirty="0">
                <a:latin typeface="Open Sans"/>
                <a:ea typeface="Open Sans"/>
                <a:cs typeface="Open Sans"/>
              </a:rPr>
              <a:t>In many fields, NSF is the major source of federal backing. For example, NSF powers </a:t>
            </a:r>
            <a:r>
              <a:rPr lang="en-US" b="1" dirty="0">
                <a:latin typeface="Open Sans"/>
                <a:ea typeface="Open Sans"/>
                <a:cs typeface="Open Sans"/>
              </a:rPr>
              <a:t>80% of all federal funding for fundamental computer science research at U.S. academic institutions. </a:t>
            </a:r>
          </a:p>
          <a:p>
            <a:pPr marL="1085850" lvl="1" indent="-171450">
              <a:buFont typeface="Arial"/>
              <a:buChar char="•"/>
              <a:tabLst>
                <a:tab pos="457200" algn="l"/>
              </a:tabLst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dirty="0">
                <a:latin typeface="Open Sans"/>
                <a:ea typeface="Open Sans"/>
                <a:cs typeface="Open Sans"/>
              </a:rPr>
              <a:t>Across all fields, we fund about </a:t>
            </a:r>
            <a:r>
              <a:rPr lang="en-US" b="1" dirty="0">
                <a:latin typeface="Open Sans"/>
                <a:ea typeface="Open Sans"/>
                <a:cs typeface="Open Sans"/>
              </a:rPr>
              <a:t>11,000 awards</a:t>
            </a:r>
            <a:r>
              <a:rPr lang="en-US" dirty="0">
                <a:latin typeface="Open Sans"/>
                <a:ea typeface="Open Sans"/>
                <a:cs typeface="Open Sans"/>
              </a:rPr>
              <a:t> a year. </a:t>
            </a:r>
          </a:p>
          <a:p>
            <a:pPr>
              <a:tabLst>
                <a:tab pos="457200" algn="l"/>
              </a:tabLst>
            </a:pPr>
            <a:r>
              <a:rPr lang="en-US" dirty="0">
                <a:latin typeface="Open Sans"/>
                <a:ea typeface="Open Sans"/>
                <a:cs typeface="Open Sans"/>
              </a:rPr>
              <a:t> </a:t>
            </a:r>
          </a:p>
          <a:p>
            <a:pPr>
              <a:tabLst>
                <a:tab pos="457200" algn="l"/>
              </a:tabLst>
            </a:pPr>
            <a:r>
              <a:rPr lang="en-US" dirty="0">
                <a:latin typeface="Open Sans"/>
                <a:ea typeface="Open Sans"/>
                <a:cs typeface="Open Sans"/>
              </a:rPr>
              <a:t>We invest in </a:t>
            </a:r>
            <a:r>
              <a:rPr lang="en-US" b="1" dirty="0">
                <a:latin typeface="Open Sans"/>
                <a:ea typeface="Open Sans"/>
                <a:cs typeface="Open Sans"/>
              </a:rPr>
              <a:t>all 50 states and U.S. territories</a:t>
            </a:r>
            <a:r>
              <a:rPr lang="en-US" dirty="0">
                <a:latin typeface="Open Sans"/>
                <a:ea typeface="Open Sans"/>
                <a:cs typeface="Open Sans"/>
              </a:rPr>
              <a:t>. </a:t>
            </a:r>
          </a:p>
          <a:p>
            <a:pPr>
              <a:tabLst>
                <a:tab pos="457200" algn="l"/>
              </a:tabLst>
            </a:pPr>
            <a:r>
              <a:rPr lang="en-US" dirty="0">
                <a:latin typeface="Open Sans"/>
                <a:ea typeface="Open Sans"/>
                <a:cs typeface="Open Sans"/>
              </a:rPr>
              <a:t>  </a:t>
            </a:r>
          </a:p>
          <a:p>
            <a:pPr>
              <a:tabLst>
                <a:tab pos="457200" algn="l"/>
              </a:tabLst>
            </a:pPr>
            <a:r>
              <a:rPr lang="en-US" dirty="0">
                <a:latin typeface="Open Sans"/>
                <a:ea typeface="Open Sans"/>
                <a:cs typeface="Open Sans"/>
              </a:rPr>
              <a:t>We foster research collaboration on all </a:t>
            </a:r>
            <a:r>
              <a:rPr lang="en-US" b="1" dirty="0">
                <a:latin typeface="Open Sans"/>
                <a:ea typeface="Open Sans"/>
                <a:cs typeface="Open Sans"/>
              </a:rPr>
              <a:t>7 continents. </a:t>
            </a:r>
          </a:p>
          <a:p>
            <a:pPr>
              <a:tabLst>
                <a:tab pos="457200" algn="l"/>
              </a:tabLst>
            </a:pPr>
            <a:r>
              <a:rPr lang="en-US" dirty="0">
                <a:latin typeface="Open Sans"/>
                <a:ea typeface="Open Sans"/>
                <a:cs typeface="Open Sans"/>
              </a:rPr>
              <a:t>  </a:t>
            </a:r>
          </a:p>
          <a:p>
            <a:pPr>
              <a:tabLst>
                <a:tab pos="457200" algn="l"/>
              </a:tabLst>
            </a:pPr>
            <a:r>
              <a:rPr lang="en-US" dirty="0">
                <a:latin typeface="Open Sans"/>
                <a:ea typeface="Open Sans"/>
                <a:cs typeface="Open Sans"/>
              </a:rPr>
              <a:t>We’ve supported </a:t>
            </a:r>
            <a:r>
              <a:rPr lang="en-US" b="1" dirty="0">
                <a:latin typeface="Open Sans"/>
                <a:ea typeface="Open Sans"/>
                <a:cs typeface="Open Sans"/>
              </a:rPr>
              <a:t>258 Nobel prize winners</a:t>
            </a:r>
            <a:r>
              <a:rPr lang="en-US" dirty="0">
                <a:latin typeface="Open Sans"/>
                <a:ea typeface="Open Sans"/>
                <a:cs typeface="Open Sans"/>
              </a:rPr>
              <a:t> – we power STEM education and training at every level.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4349A-219E-45A4-A6E4-E9799664F3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300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7CCFB6-17C4-4CFD-8F0D-533D7F418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184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AE19D-4DA3-4725-AA77-C06E0C3A89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1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One way to learn about a given Program is to look at the Program Description within the Division website…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CCFB6-17C4-4CFD-8F0D-533D7F4189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7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789E1-D792-4B7F-9E8A-14C9B255BB1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63700" y="817563"/>
            <a:ext cx="6189663" cy="348297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1488" y="817563"/>
            <a:ext cx="3936173" cy="7764462"/>
          </a:xfrm>
          <a:noFill/>
          <a:ln/>
        </p:spPr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Be familiar with projects that have succeeded - Award Abstracts at http://www.nsf.gov/awardsearch 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38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CCFB6-17C4-4CFD-8F0D-533D7F4189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07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NSF receives proposals from the U.S. research community through different types of opportunity announcements. Proposals are evaluated through a merit review system composed of external reviewers. External reviews are recommendations to NSF on the caliber of the proposed research. NSF decides whether to fund a proposal based on reviews and other considerations.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Reviewers evaluate proposals against two criteria: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Intellectual Merit –potential for the proposed work to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 knowledge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Broader Impacts –potential for the proposed work to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benefit society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contribute to the achievements of specific, desired societal outcomes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7CCFB6-17C4-4CFD-8F0D-533D7F418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03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DF83EE-77DD-4782-9358-F253FAF892EE}"/>
              </a:ext>
            </a:extLst>
          </p:cNvPr>
          <p:cNvSpPr/>
          <p:nvPr userDrawn="1"/>
        </p:nvSpPr>
        <p:spPr>
          <a:xfrm>
            <a:off x="1926771" y="1926772"/>
            <a:ext cx="10265229" cy="3004457"/>
          </a:xfrm>
          <a:prstGeom prst="rect">
            <a:avLst/>
          </a:prstGeom>
          <a:solidFill>
            <a:srgbClr val="002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C7B05-3A34-40FC-832E-560677598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8471" y="2367644"/>
            <a:ext cx="7690758" cy="149338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D72-3FAC-4527-A624-782F1D44C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8471" y="3953102"/>
            <a:ext cx="7633607" cy="496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2600" i="1" dirty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NSF logo">
            <a:extLst>
              <a:ext uri="{FF2B5EF4-FFF2-40B4-BE49-F238E27FC236}">
                <a16:creationId xmlns:a16="http://schemas.microsoft.com/office/drawing/2014/main" id="{E357ACD2-83C4-492D-A0FF-0E834F9A08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35" y="2562636"/>
            <a:ext cx="1827772" cy="173272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A393E46-C3A6-471A-8C8B-C8C0857096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93941" y="4140654"/>
            <a:ext cx="790575" cy="790575"/>
          </a:xfrm>
          <a:prstGeom prst="rect">
            <a:avLst/>
          </a:prstGeom>
        </p:spPr>
      </p:pic>
      <p:sp>
        <p:nvSpPr>
          <p:cNvPr id="4" name="hcSlideMaster.Title SlideHeader">
            <a:extLst>
              <a:ext uri="{FF2B5EF4-FFF2-40B4-BE49-F238E27FC236}">
                <a16:creationId xmlns:a16="http://schemas.microsoft.com/office/drawing/2014/main" id="{EA38FC1E-F0EB-D132-F242-22088A60B92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hcTitle SlideHeader">
            <a:extLst>
              <a:ext uri="{FF2B5EF4-FFF2-40B4-BE49-F238E27FC236}">
                <a16:creationId xmlns:a16="http://schemas.microsoft.com/office/drawing/2014/main" id="{B4260E9F-DC31-D372-810F-4DC49D98053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5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DF83EE-77DD-4782-9358-F253FAF892EE}"/>
              </a:ext>
            </a:extLst>
          </p:cNvPr>
          <p:cNvSpPr/>
          <p:nvPr userDrawn="1"/>
        </p:nvSpPr>
        <p:spPr>
          <a:xfrm>
            <a:off x="1926771" y="1926772"/>
            <a:ext cx="10265229" cy="3004457"/>
          </a:xfrm>
          <a:prstGeom prst="rect">
            <a:avLst/>
          </a:prstGeom>
          <a:solidFill>
            <a:srgbClr val="002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C7B05-3A34-40FC-832E-560677598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8471" y="2367644"/>
            <a:ext cx="7690758" cy="149338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D72-3FAC-4527-A624-782F1D44C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8471" y="3953102"/>
            <a:ext cx="7633607" cy="496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2600" i="1" dirty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NSF logo">
            <a:extLst>
              <a:ext uri="{FF2B5EF4-FFF2-40B4-BE49-F238E27FC236}">
                <a16:creationId xmlns:a16="http://schemas.microsoft.com/office/drawing/2014/main" id="{E357ACD2-83C4-492D-A0FF-0E834F9A08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35" y="2562636"/>
            <a:ext cx="1827772" cy="173272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A393E46-C3A6-471A-8C8B-C8C0857096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93941" y="4140654"/>
            <a:ext cx="7905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6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035E-32D2-43EC-BE42-ABB4F57F70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024" y="220663"/>
            <a:ext cx="10239375" cy="693737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92861-1C03-4270-AA06-05E09AE58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888522"/>
            <a:ext cx="10239374" cy="2714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F20119-3A1D-49EC-8B06-155026E96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075" y="6529387"/>
            <a:ext cx="3743325" cy="29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 sz="12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914400" indent="0">
              <a:buNone/>
              <a:defRPr sz="1200"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371600" indent="0">
              <a:buNone/>
              <a:defRPr sz="1200"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828800" indent="0">
              <a:buNone/>
              <a:defRPr sz="1200"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56189-63AD-45A7-AC48-9E9001270FC8}"/>
              </a:ext>
            </a:extLst>
          </p:cNvPr>
          <p:cNvSpPr txBox="1"/>
          <p:nvPr userDrawn="1"/>
        </p:nvSpPr>
        <p:spPr>
          <a:xfrm>
            <a:off x="224287" y="6529387"/>
            <a:ext cx="50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B46647A-7616-49AB-A7A3-960DD3338DB0}" type="slidenum">
              <a:rPr lang="en-US" sz="120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‹#›</a:t>
            </a:fld>
            <a:endParaRPr lang="en-US" sz="120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hcSlideMaster19.Title SlideHeader">
            <a:extLst>
              <a:ext uri="{FF2B5EF4-FFF2-40B4-BE49-F238E27FC236}">
                <a16:creationId xmlns:a16="http://schemas.microsoft.com/office/drawing/2014/main" id="{BD03D5BE-7C0E-2719-B015-71470B14F0D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035E-32D2-43EC-BE42-ABB4F57F70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024" y="220663"/>
            <a:ext cx="10239375" cy="693737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92861-1C03-4270-AA06-05E09AE58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888522"/>
            <a:ext cx="10239374" cy="2714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F20119-3A1D-49EC-8B06-155026E96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075" y="6529387"/>
            <a:ext cx="3743325" cy="29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 sz="12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914400" indent="0">
              <a:buNone/>
              <a:defRPr sz="1200"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371600" indent="0">
              <a:buNone/>
              <a:defRPr sz="1200"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828800" indent="0">
              <a:buNone/>
              <a:defRPr sz="1200"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5D4CC-986D-48A6-BD19-AD59E227ECA2}"/>
              </a:ext>
            </a:extLst>
          </p:cNvPr>
          <p:cNvSpPr txBox="1"/>
          <p:nvPr userDrawn="1"/>
        </p:nvSpPr>
        <p:spPr>
          <a:xfrm>
            <a:off x="224287" y="6529387"/>
            <a:ext cx="50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B46647A-7616-49AB-A7A3-960DD3338DB0}" type="slidenum">
              <a:rPr lang="en-US" sz="120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‹#›</a:t>
            </a:fld>
            <a:endParaRPr lang="en-US" sz="120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hcSlideMaster21.Title SlideHeader">
            <a:extLst>
              <a:ext uri="{FF2B5EF4-FFF2-40B4-BE49-F238E27FC236}">
                <a16:creationId xmlns:a16="http://schemas.microsoft.com/office/drawing/2014/main" id="{BDE31837-6524-EB7F-9F03-846DA4DA5FC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425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82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63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C517D5-C28A-4B40-A8A3-5BE8348B1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cSlideMaster.Content with CaptionHeader">
            <a:extLst>
              <a:ext uri="{FF2B5EF4-FFF2-40B4-BE49-F238E27FC236}">
                <a16:creationId xmlns:a16="http://schemas.microsoft.com/office/drawing/2014/main" id="{C041D6E1-4D56-1983-FFAA-A9E9A74DBB9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1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97BF9-3D6C-458A-A01C-DF9C2C875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93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E906-6036-014F-8D87-C2577076B97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6EBA-8970-E54D-90DB-64A1B252838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cSlideMaster41.Title OnlyHeader">
            <a:extLst>
              <a:ext uri="{FF2B5EF4-FFF2-40B4-BE49-F238E27FC236}">
                <a16:creationId xmlns:a16="http://schemas.microsoft.com/office/drawing/2014/main" id="{A15EB045-5254-4518-71F7-318F2A400B4F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9450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7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bubble">
            <a:extLst>
              <a:ext uri="{FF2B5EF4-FFF2-40B4-BE49-F238E27FC236}">
                <a16:creationId xmlns:a16="http://schemas.microsoft.com/office/drawing/2014/main" id="{A191CC05-404D-42D0-9A46-F4D823FFF3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8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B42DD7-790B-4211-8119-373D043765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291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5DC48A1-1C00-41EB-B426-A0BCAA2A60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320800"/>
            <a:ext cx="12192000" cy="11641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061BD78-CC57-438D-9727-CCD3B251E0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6422431"/>
            <a:ext cx="914400" cy="435935"/>
          </a:xfrm>
          <a:prstGeom prst="rect">
            <a:avLst/>
          </a:prstGeom>
        </p:spPr>
      </p:pic>
      <p:pic>
        <p:nvPicPr>
          <p:cNvPr id="17" name="Picture 16" descr="NSF logo">
            <a:extLst>
              <a:ext uri="{FF2B5EF4-FFF2-40B4-BE49-F238E27FC236}">
                <a16:creationId xmlns:a16="http://schemas.microsoft.com/office/drawing/2014/main" id="{90B850CA-80A8-4409-ADB5-F6A14F0F45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6" y="166079"/>
            <a:ext cx="1097491" cy="10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6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B42DD7-790B-4211-8119-373D0437650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32291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5DC48A1-1C00-41EB-B426-A0BCAA2A601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1320800"/>
            <a:ext cx="12192000" cy="11641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061BD78-CC57-438D-9727-CCD3B251E02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6422431"/>
            <a:ext cx="914400" cy="435935"/>
          </a:xfrm>
          <a:prstGeom prst="rect">
            <a:avLst/>
          </a:prstGeom>
        </p:spPr>
      </p:pic>
      <p:pic>
        <p:nvPicPr>
          <p:cNvPr id="17" name="Picture 16" descr="NSF logo">
            <a:extLst>
              <a:ext uri="{FF2B5EF4-FFF2-40B4-BE49-F238E27FC236}">
                <a16:creationId xmlns:a16="http://schemas.microsoft.com/office/drawing/2014/main" id="{90B850CA-80A8-4409-ADB5-F6A14F0F45F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6" y="166079"/>
            <a:ext cx="1097491" cy="10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6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nsf.gov/fundi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awardsear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new.nsf.gov/funding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new.nsf.gov/policies/pappg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new.nsf.gov/funding/learn/broader-impacts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policydocs/pappg23_1/index.jsp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wnilsen@nsf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tmartin@nsf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5C65-2934-154D-00FA-D682F42D81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Proposal writing and funding opportunities for PhD students and post-doctoral fellows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6CF57-EAD6-789D-0681-6B7A230A30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000" dirty="0"/>
              <a:t>Wendy Nilsen &amp; Tom Martin</a:t>
            </a:r>
          </a:p>
          <a:p>
            <a:r>
              <a:rPr lang="en-US" sz="1000" dirty="0"/>
              <a:t>National Science Foundation (NSF)</a:t>
            </a:r>
          </a:p>
          <a:p>
            <a:r>
              <a:rPr lang="en-US" sz="1000" dirty="0"/>
              <a:t>Computing and Information Science and Engineering (CISE) Directorate</a:t>
            </a:r>
          </a:p>
          <a:p>
            <a:r>
              <a:rPr lang="en-US" sz="1000" dirty="0"/>
              <a:t>Division of Information and Intelligent Systems (IIS)</a:t>
            </a:r>
          </a:p>
        </p:txBody>
      </p:sp>
    </p:spTree>
    <p:extLst>
      <p:ext uri="{BB962C8B-B14F-4D97-AF65-F5344CB8AC3E}">
        <p14:creationId xmlns:p14="http://schemas.microsoft.com/office/powerpoint/2010/main" val="135634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C45944-8D75-35BC-7F53-094505DCE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56290" y="3594940"/>
            <a:ext cx="0" cy="4594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9262" y="398044"/>
            <a:ext cx="10844000" cy="6242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inside each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Division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a set of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 Programs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11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849" y="4026945"/>
            <a:ext cx="2268977" cy="1182036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855" y="1509180"/>
            <a:ext cx="2268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For example…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215848" y="1518804"/>
            <a:ext cx="4042801" cy="122699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Information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Intelligent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Systems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(IIS)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242669" y="4212348"/>
            <a:ext cx="1973179" cy="83163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MS PGothic" pitchFamily="34" charset="-128"/>
                <a:cs typeface="+mn-cs"/>
              </a:rPr>
              <a:t>Human Centered Computing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MS PGothic" pitchFamily="34" charset="-128"/>
                <a:cs typeface="+mn-cs"/>
              </a:rPr>
            </a:b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pen Sans Light"/>
                <a:ea typeface="MS PGothic" pitchFamily="34" charset="-128"/>
                <a:cs typeface="+mn-cs"/>
              </a:rPr>
              <a:t>(HCC)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90959" y="4014673"/>
            <a:ext cx="2059458" cy="122699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MS PGothic" pitchFamily="34" charset="-128"/>
                <a:cs typeface="+mn-cs"/>
              </a:rPr>
              <a:t>Information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MS PGothic" pitchFamily="34" charset="-128"/>
                <a:cs typeface="+mn-cs"/>
              </a:rPr>
              <a:t>Integration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MS PGothic" pitchFamily="34" charset="-128"/>
                <a:cs typeface="+mn-cs"/>
              </a:rPr>
              <a:t>Informatics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MS PGothic" pitchFamily="34" charset="-128"/>
                <a:cs typeface="+mn-cs"/>
              </a:rPr>
            </a:b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pen Sans Light"/>
                <a:ea typeface="MS PGothic" pitchFamily="34" charset="-128"/>
                <a:cs typeface="+mn-cs"/>
              </a:rPr>
              <a:t>(III)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508901" y="4014673"/>
            <a:ext cx="2294779" cy="122699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Robust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Intelligence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(RI)</a:t>
            </a:r>
          </a:p>
        </p:txBody>
      </p:sp>
      <p:cxnSp>
        <p:nvCxnSpPr>
          <p:cNvPr id="42" name="Straight Connector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020688" y="2732197"/>
            <a:ext cx="15240" cy="12838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29258" y="3567509"/>
            <a:ext cx="5427032" cy="274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29258" y="3567509"/>
            <a:ext cx="0" cy="4594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608061" y="3374138"/>
            <a:ext cx="0" cy="12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06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331292" y="168503"/>
            <a:ext cx="10860707" cy="10407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defRPr sz="40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learn about the focus of a Program from the Program Description on the NSF website</a:t>
            </a:r>
          </a:p>
        </p:txBody>
      </p:sp>
      <p:sp>
        <p:nvSpPr>
          <p:cNvPr id="5" name="Ova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0" y="2962604"/>
            <a:ext cx="1915889" cy="1236028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C35E0-1479-FDB8-5609-B58F0AA1B78C}"/>
              </a:ext>
            </a:extLst>
          </p:cNvPr>
          <p:cNvSpPr txBox="1"/>
          <p:nvPr/>
        </p:nvSpPr>
        <p:spPr>
          <a:xfrm>
            <a:off x="60944" y="1509180"/>
            <a:ext cx="2268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For example…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96" y="2787805"/>
            <a:ext cx="2235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Program Name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15" y="4700930"/>
            <a:ext cx="3059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Program Description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BCC3DE-1FD7-368F-3738-C61C24F78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571" y="1675780"/>
            <a:ext cx="6001626" cy="4312325"/>
          </a:xfrm>
          <a:prstGeom prst="rect">
            <a:avLst/>
          </a:prstGeom>
        </p:spPr>
      </p:pic>
      <p:sp>
        <p:nvSpPr>
          <p:cNvPr id="4" name="Ova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708" y="2692702"/>
            <a:ext cx="4304336" cy="52876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6E6FD8-440F-8A6D-96B9-F3B5F8589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283" y="5974635"/>
            <a:ext cx="2947423" cy="8060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0EC5B1-5B0F-5BFA-49B8-2D24856B685A}"/>
              </a:ext>
            </a:extLst>
          </p:cNvPr>
          <p:cNvSpPr txBox="1"/>
          <p:nvPr/>
        </p:nvSpPr>
        <p:spPr>
          <a:xfrm>
            <a:off x="8865336" y="4844187"/>
            <a:ext cx="2925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FF0000"/>
                </a:solidFill>
              </a:rPr>
              <a:t>Note</a:t>
            </a:r>
            <a:r>
              <a:rPr lang="en-US" sz="1600" dirty="0">
                <a:solidFill>
                  <a:srgbClr val="FF0000"/>
                </a:solidFill>
              </a:rPr>
              <a:t>: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This option is found at the bottom of each program page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80FFD1-3F39-81DE-2FC6-00E648D33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887"/>
          <a:stretch/>
        </p:blipFill>
        <p:spPr>
          <a:xfrm>
            <a:off x="8623533" y="5651738"/>
            <a:ext cx="3409263" cy="4556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C55D44F-373B-D1EE-FC8D-9BA86CC8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3407" y="4759570"/>
            <a:ext cx="3361024" cy="14233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44" y="5935923"/>
            <a:ext cx="3497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Program Director Contacts</a:t>
            </a:r>
            <a:br>
              <a:rPr lang="en-US" sz="1600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with Directorate/Division</a:t>
            </a:r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B164B75A-5AA0-09B6-8752-B971DB370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709" y="6107423"/>
            <a:ext cx="3317592" cy="770501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65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CAE38-D19F-E297-7E61-88AA85FA0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5108"/>
          <a:stretch/>
        </p:blipFill>
        <p:spPr>
          <a:xfrm>
            <a:off x="1954634" y="2435159"/>
            <a:ext cx="8308490" cy="4075279"/>
          </a:xfrm>
          <a:prstGeom prst="rect">
            <a:avLst/>
          </a:prstGeom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42E8377-3882-AB88-241A-837CE4B899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99821" y="364073"/>
            <a:ext cx="1013399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Finding Where Your Research Fits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7D044-DD1E-3856-2F17-D9123805585D}"/>
              </a:ext>
            </a:extLst>
          </p:cNvPr>
          <p:cNvSpPr txBox="1"/>
          <p:nvPr/>
        </p:nvSpPr>
        <p:spPr>
          <a:xfrm>
            <a:off x="3502116" y="1581779"/>
            <a:ext cx="5187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https://new.nsf.gov/funding</a:t>
            </a:r>
            <a:endParaRPr lang="en-US" sz="2800" b="1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D99E74-5EDF-C45D-9B89-F1338A9E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64893" y="5534327"/>
            <a:ext cx="2206172" cy="4795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6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340708" y="273798"/>
            <a:ext cx="8054111" cy="705321"/>
          </a:xfrm>
          <a:prstGeom prst="rect">
            <a:avLst/>
          </a:prstGeom>
          <a:noFill/>
          <a:ln w="12700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0488" tIns="44450" rIns="90488" bIns="4445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www.nsf.gov/awardsearch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26647" y="2593631"/>
            <a:ext cx="153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’robotics’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14021" y="3468852"/>
            <a:ext cx="190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any grant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FB3CC8-0414-CD42-D4B6-D3AE918B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38"/>
          <a:stretch/>
        </p:blipFill>
        <p:spPr>
          <a:xfrm>
            <a:off x="270048" y="1719557"/>
            <a:ext cx="8909577" cy="4791252"/>
          </a:xfrm>
          <a:prstGeom prst="rect">
            <a:avLst/>
          </a:prstGeom>
        </p:spPr>
      </p:pic>
      <p:sp>
        <p:nvSpPr>
          <p:cNvPr id="10" name="Ova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375" y="1789756"/>
            <a:ext cx="1146111" cy="304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43EDA3-D9BA-0BCB-D88B-42C67782F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36621" y="1942156"/>
            <a:ext cx="5916402" cy="8361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821382" y="3610751"/>
            <a:ext cx="5080000" cy="3432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789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0AAF34-E573-2E81-BE00-229120742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583" y="1451894"/>
            <a:ext cx="3335921" cy="354672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4F7288-14C3-07E1-DFDE-72D37852B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84806" y="3465942"/>
            <a:ext cx="2376745" cy="4795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33E8A6-BE35-D25B-2078-50F4805A7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84278" y="2051218"/>
            <a:ext cx="2206172" cy="2766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7B1E0F-A2ED-2EC1-AF81-A95EC5575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09924" y="4353271"/>
            <a:ext cx="2206172" cy="2766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C10E0E-DC71-BC01-0420-34522DBBC4C3}"/>
              </a:ext>
            </a:extLst>
          </p:cNvPr>
          <p:cNvSpPr txBox="1"/>
          <p:nvPr/>
        </p:nvSpPr>
        <p:spPr>
          <a:xfrm>
            <a:off x="5004572" y="2019556"/>
            <a:ext cx="106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02780-3975-23CA-E26D-8132802223C5}"/>
              </a:ext>
            </a:extLst>
          </p:cNvPr>
          <p:cNvSpPr txBox="1"/>
          <p:nvPr/>
        </p:nvSpPr>
        <p:spPr>
          <a:xfrm>
            <a:off x="4893353" y="3532970"/>
            <a:ext cx="43145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Managing Program Director and contact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79CC23-8213-0384-8EDC-1F096AE4209C}"/>
              </a:ext>
            </a:extLst>
          </p:cNvPr>
          <p:cNvSpPr txBox="1"/>
          <p:nvPr/>
        </p:nvSpPr>
        <p:spPr>
          <a:xfrm>
            <a:off x="4226053" y="4321507"/>
            <a:ext cx="170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Award amount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8805253-501C-74B5-6672-13245DA5EF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99821" y="364073"/>
            <a:ext cx="1013399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Finding Where Your Research Fits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5DB4A-62D4-E42B-05AA-BFDB09F79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750"/>
          <a:stretch/>
        </p:blipFill>
        <p:spPr>
          <a:xfrm>
            <a:off x="5139024" y="4707900"/>
            <a:ext cx="5071518" cy="206324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D54EF4-B903-C7CC-3FB2-6CEB8D66C744}"/>
              </a:ext>
            </a:extLst>
          </p:cNvPr>
          <p:cNvSpPr txBox="1"/>
          <p:nvPr/>
        </p:nvSpPr>
        <p:spPr>
          <a:xfrm>
            <a:off x="6525385" y="4338568"/>
            <a:ext cx="48777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Abstract of project supported by the Program</a:t>
            </a:r>
          </a:p>
        </p:txBody>
      </p:sp>
    </p:spTree>
    <p:extLst>
      <p:ext uri="{BB962C8B-B14F-4D97-AF65-F5344CB8AC3E}">
        <p14:creationId xmlns:p14="http://schemas.microsoft.com/office/powerpoint/2010/main" val="30421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57786A-61AD-EF82-D8BC-F7B349D4D1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99821" y="364073"/>
            <a:ext cx="1013399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a Program Director Early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960146"/>
            <a:ext cx="11421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Prepare a one-page Project Summary and reach out to the cognizant Program Director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Keep in mind that the NSF Program Director will look for fit on the NSF 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It is fine to request a zoom meeting with the Program Director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1620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BC2E1-D1AB-4804-90B9-45B5EE6529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2131" y="338748"/>
            <a:ext cx="11992708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Funding opportunities for new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A7E57-FDD7-9599-36D3-0A3C0A08764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9084" y="1664311"/>
            <a:ext cx="10515600" cy="50323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CAREER</a:t>
            </a:r>
          </a:p>
          <a:p>
            <a:r>
              <a:rPr lang="en-US" dirty="0"/>
              <a:t>CISE Research Initiation Initiative</a:t>
            </a:r>
          </a:p>
          <a:p>
            <a:r>
              <a:rPr lang="en-US" dirty="0"/>
              <a:t>ENG Research Initiation program</a:t>
            </a:r>
          </a:p>
          <a:p>
            <a:endParaRPr lang="en-US" dirty="0"/>
          </a:p>
          <a:p>
            <a:r>
              <a:rPr lang="en-US" dirty="0" err="1"/>
              <a:t>EArly</a:t>
            </a:r>
            <a:r>
              <a:rPr lang="en-US" dirty="0"/>
              <a:t>-concept Grants for Exploratory Research (EAGER) (not just new faculty)</a:t>
            </a:r>
          </a:p>
          <a:p>
            <a:endParaRPr lang="en-US" dirty="0"/>
          </a:p>
          <a:p>
            <a:r>
              <a:rPr lang="en-US" dirty="0"/>
              <a:t>Not NSF but related: your institution might have resources to internally support preliminary work and proposal preparation: ASK!</a:t>
            </a:r>
          </a:p>
        </p:txBody>
      </p:sp>
    </p:spTree>
    <p:extLst>
      <p:ext uri="{BB962C8B-B14F-4D97-AF65-F5344CB8AC3E}">
        <p14:creationId xmlns:p14="http://schemas.microsoft.com/office/powerpoint/2010/main" val="2565407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B64DDB-2E36-6E63-C180-3958792EAA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79677" y="295870"/>
            <a:ext cx="9755044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32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2:  Preparing Your Proposal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A99AF8-D95D-C2CF-F7C3-42A3C3C0300D}"/>
              </a:ext>
            </a:extLst>
          </p:cNvPr>
          <p:cNvSpPr txBox="1"/>
          <p:nvPr/>
        </p:nvSpPr>
        <p:spPr>
          <a:xfrm>
            <a:off x="3502116" y="1551635"/>
            <a:ext cx="5187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https://new.nsf.gov/funding</a:t>
            </a:r>
            <a:endParaRPr lang="en-US" sz="2800" b="1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DE340C-25C2-73DC-57F4-372686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462"/>
          <a:stretch/>
        </p:blipFill>
        <p:spPr>
          <a:xfrm>
            <a:off x="188145" y="2135143"/>
            <a:ext cx="7291137" cy="4220308"/>
          </a:xfrm>
          <a:prstGeom prst="rect">
            <a:avLst/>
          </a:prstGeom>
          <a:ln>
            <a:solidFill>
              <a:srgbClr val="005699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08C9CA-5FFB-6C75-7A55-422C90EE9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43"/>
          <a:stretch/>
        </p:blipFill>
        <p:spPr>
          <a:xfrm>
            <a:off x="4712718" y="4020737"/>
            <a:ext cx="7291137" cy="2541393"/>
          </a:xfrm>
          <a:prstGeom prst="rect">
            <a:avLst/>
          </a:prstGeom>
          <a:ln>
            <a:solidFill>
              <a:srgbClr val="005699"/>
            </a:solidFill>
          </a:ln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D2D6963-F779-2A29-1107-0E13DA41D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591" y="3907494"/>
            <a:ext cx="2717818" cy="3220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B64DDB-2E36-6E63-C180-3958792EAA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79677" y="295870"/>
            <a:ext cx="9755044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32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2:  Preparing Your Proposal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73B25-8827-CCBE-F7C9-B8B589F47460}"/>
              </a:ext>
            </a:extLst>
          </p:cNvPr>
          <p:cNvSpPr txBox="1"/>
          <p:nvPr/>
        </p:nvSpPr>
        <p:spPr>
          <a:xfrm>
            <a:off x="64567" y="1912406"/>
            <a:ext cx="2653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Essential Documents</a:t>
            </a:r>
            <a:r>
              <a:rPr lang="en-US" sz="2000" b="1" dirty="0"/>
              <a:t>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A97877-6E26-F25A-B276-68775705F204}"/>
              </a:ext>
            </a:extLst>
          </p:cNvPr>
          <p:cNvSpPr txBox="1">
            <a:spLocks/>
          </p:cNvSpPr>
          <p:nvPr/>
        </p:nvSpPr>
        <p:spPr>
          <a:xfrm>
            <a:off x="7016262" y="2097072"/>
            <a:ext cx="4868803" cy="30640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Open Sans" pitchFamily="2" charset="0"/>
                <a:cs typeface="Open Sans" pitchFamily="2" charset="0"/>
              </a:rPr>
              <a:t>Provides guidance for proposal preparation and submission to NSF</a:t>
            </a:r>
          </a:p>
          <a:p>
            <a:pPr lvl="1"/>
            <a:r>
              <a:rPr lang="en-US" sz="2000" dirty="0">
                <a:ea typeface="Open Sans" pitchFamily="2" charset="0"/>
                <a:cs typeface="Open Sans" pitchFamily="2" charset="0"/>
              </a:rPr>
              <a:t>Who can submit proposals?</a:t>
            </a:r>
          </a:p>
          <a:p>
            <a:pPr lvl="1"/>
            <a:r>
              <a:rPr lang="en-US" sz="2000" dirty="0">
                <a:ea typeface="Open Sans" pitchFamily="2" charset="0"/>
                <a:cs typeface="Open Sans" pitchFamily="2" charset="0"/>
              </a:rPr>
              <a:t>What is allowed in the budget?</a:t>
            </a:r>
          </a:p>
          <a:p>
            <a:pPr lvl="1"/>
            <a:r>
              <a:rPr lang="en-US" sz="2000" dirty="0">
                <a:ea typeface="Open Sans" pitchFamily="2" charset="0"/>
                <a:cs typeface="Open Sans" pitchFamily="2" charset="0"/>
              </a:rPr>
              <a:t>Format + required documents</a:t>
            </a:r>
          </a:p>
          <a:p>
            <a:r>
              <a:rPr lang="en-US" sz="2000" dirty="0">
                <a:ea typeface="Open Sans" pitchFamily="2" charset="0"/>
                <a:cs typeface="Open Sans" pitchFamily="2" charset="0"/>
              </a:rPr>
              <a:t>Describes the merit review process by  which proposals will be reviewed</a:t>
            </a:r>
          </a:p>
          <a:p>
            <a:r>
              <a:rPr lang="en-US" sz="2000" dirty="0">
                <a:ea typeface="Open Sans" pitchFamily="2" charset="0"/>
                <a:cs typeface="Open Sans" pitchFamily="2" charset="0"/>
              </a:rPr>
              <a:t>Outlines reasons why a proposal may be returned without review</a:t>
            </a:r>
          </a:p>
          <a:p>
            <a:endParaRPr lang="en-US" sz="2000" dirty="0">
              <a:ea typeface="Open Sans" pitchFamily="2" charset="0"/>
              <a:cs typeface="Open Sans" pitchFamily="2" charset="0"/>
            </a:endParaRPr>
          </a:p>
          <a:p>
            <a:endParaRPr lang="en-US" sz="2000" dirty="0">
              <a:ea typeface="Open Sans" pitchFamily="2" charset="0"/>
              <a:cs typeface="Open Sans" pitchFamily="2" charset="0"/>
            </a:endParaRPr>
          </a:p>
          <a:p>
            <a:endParaRPr lang="en-US" sz="2000" dirty="0">
              <a:ea typeface="Open Sans" pitchFamily="2" charset="0"/>
              <a:cs typeface="Open Sans" pitchFamily="2" charset="0"/>
            </a:endParaRPr>
          </a:p>
          <a:p>
            <a:endParaRPr lang="en-US" sz="2000" dirty="0"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54762D-D089-FC24-80E9-87FF42ACA255}"/>
              </a:ext>
            </a:extLst>
          </p:cNvPr>
          <p:cNvSpPr/>
          <p:nvPr/>
        </p:nvSpPr>
        <p:spPr>
          <a:xfrm>
            <a:off x="7594642" y="5385770"/>
            <a:ext cx="3712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ea typeface="Open Sans" pitchFamily="2" charset="0"/>
                <a:cs typeface="Open Sans" pitchFamily="2" charset="0"/>
                <a:hlinkClick r:id="rId2"/>
              </a:rPr>
              <a:t>https://new.nsf.gov/policies/pappg</a:t>
            </a:r>
            <a:endParaRPr lang="en-US" b="1" dirty="0">
              <a:solidFill>
                <a:srgbClr val="0000FF"/>
              </a:solidFill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6D8A25-4288-BE79-FF94-C6BCE8181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4" t="3581" r="2750" b="4370"/>
          <a:stretch/>
        </p:blipFill>
        <p:spPr>
          <a:xfrm>
            <a:off x="3074416" y="1912407"/>
            <a:ext cx="3669460" cy="470040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854DBE-066A-A85C-7CEA-5793E4272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74670" y="1902930"/>
            <a:ext cx="36692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852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B64DDB-2E36-6E63-C180-3958792EAA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79677" y="295870"/>
            <a:ext cx="9755044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32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2:  Preparing Your Proposal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73B25-8827-CCBE-F7C9-B8B589F47460}"/>
              </a:ext>
            </a:extLst>
          </p:cNvPr>
          <p:cNvSpPr txBox="1"/>
          <p:nvPr/>
        </p:nvSpPr>
        <p:spPr>
          <a:xfrm>
            <a:off x="64567" y="1912406"/>
            <a:ext cx="2653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Essential Documents</a:t>
            </a:r>
            <a:r>
              <a:rPr lang="en-US" sz="2000" b="1" dirty="0"/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A817B5-E166-6E6A-92CB-8C5B67BD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694" y="1820419"/>
            <a:ext cx="3834493" cy="4596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5E06B-92C6-0006-99F1-BFE4B57340A2}"/>
              </a:ext>
            </a:extLst>
          </p:cNvPr>
          <p:cNvSpPr txBox="1">
            <a:spLocks/>
          </p:cNvSpPr>
          <p:nvPr/>
        </p:nvSpPr>
        <p:spPr>
          <a:xfrm>
            <a:off x="7023695" y="1820418"/>
            <a:ext cx="4892440" cy="49245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Open Sans" pitchFamily="2" charset="0"/>
                <a:cs typeface="Open Sans" pitchFamily="2" charset="0"/>
              </a:rPr>
              <a:t>Deadline / Target Date</a:t>
            </a:r>
          </a:p>
          <a:p>
            <a:r>
              <a:rPr lang="en-US" sz="2000" dirty="0">
                <a:ea typeface="Open Sans" pitchFamily="2" charset="0"/>
                <a:cs typeface="Open Sans" pitchFamily="2" charset="0"/>
              </a:rPr>
              <a:t>Synopsis </a:t>
            </a:r>
          </a:p>
          <a:p>
            <a:r>
              <a:rPr lang="en-US" sz="2000" dirty="0">
                <a:ea typeface="Open Sans" pitchFamily="2" charset="0"/>
                <a:cs typeface="Open Sans" pitchFamily="2" charset="0"/>
              </a:rPr>
              <a:t>Program Directors (who to ask questions)</a:t>
            </a:r>
          </a:p>
          <a:p>
            <a:r>
              <a:rPr lang="en-US" sz="2000" dirty="0">
                <a:ea typeface="Open Sans" pitchFamily="2" charset="0"/>
                <a:cs typeface="Open Sans" pitchFamily="2" charset="0"/>
              </a:rPr>
              <a:t>Eligibility (do you and your institution qualify for this program?)</a:t>
            </a:r>
          </a:p>
          <a:p>
            <a:r>
              <a:rPr lang="en-US" sz="2000" dirty="0">
                <a:ea typeface="Open Sans" pitchFamily="2" charset="0"/>
                <a:cs typeface="Open Sans" pitchFamily="2" charset="0"/>
              </a:rPr>
              <a:t>Budget limitations</a:t>
            </a:r>
          </a:p>
          <a:p>
            <a:r>
              <a:rPr lang="en-US" sz="2000" dirty="0">
                <a:ea typeface="Open Sans" pitchFamily="2" charset="0"/>
                <a:cs typeface="Open Sans" pitchFamily="2" charset="0"/>
              </a:rPr>
              <a:t>Do you need a Pre-Proposal or Letter of Intent?</a:t>
            </a:r>
          </a:p>
          <a:p>
            <a:r>
              <a:rPr lang="en-US" sz="2000" dirty="0">
                <a:ea typeface="Open Sans" pitchFamily="2" charset="0"/>
                <a:cs typeface="Open Sans" pitchFamily="2" charset="0"/>
              </a:rPr>
              <a:t>How much money is available, how many awards are expected?</a:t>
            </a:r>
          </a:p>
          <a:p>
            <a:r>
              <a:rPr lang="en-US" sz="2000" dirty="0">
                <a:ea typeface="Open Sans" pitchFamily="2" charset="0"/>
                <a:cs typeface="Open Sans" pitchFamily="2" charset="0"/>
              </a:rPr>
              <a:t>Required proposal sections and supplementary documents</a:t>
            </a:r>
          </a:p>
          <a:p>
            <a:r>
              <a:rPr lang="en-US" sz="2000" dirty="0">
                <a:ea typeface="Open Sans" pitchFamily="2" charset="0"/>
                <a:cs typeface="Open Sans" pitchFamily="2" charset="0"/>
              </a:rPr>
              <a:t>Proposal preparation instructions</a:t>
            </a:r>
          </a:p>
        </p:txBody>
      </p:sp>
    </p:spTree>
    <p:extLst>
      <p:ext uri="{BB962C8B-B14F-4D97-AF65-F5344CB8AC3E}">
        <p14:creationId xmlns:p14="http://schemas.microsoft.com/office/powerpoint/2010/main" val="103280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2C89-B99F-2BC4-C305-21405FE94E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07123" y="33923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Today’s office hour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7B595-7C03-8895-E1D0-8F15E365FA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4255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Overview of the National Science Foundation</a:t>
            </a:r>
          </a:p>
          <a:p>
            <a:endParaRPr lang="en-US" dirty="0"/>
          </a:p>
          <a:p>
            <a:r>
              <a:rPr lang="en-US" dirty="0"/>
              <a:t>Finding funding opportunities</a:t>
            </a:r>
          </a:p>
          <a:p>
            <a:endParaRPr lang="en-US" dirty="0"/>
          </a:p>
          <a:p>
            <a:r>
              <a:rPr lang="en-US" dirty="0"/>
              <a:t>Proposal preparation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0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EDE695-E228-95C1-21B1-A318976F03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79677" y="295870"/>
            <a:ext cx="9755044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32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Types of Proposals and Solicitations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D78443-29A4-0D53-C37F-F29D91EDAB18}"/>
              </a:ext>
            </a:extLst>
          </p:cNvPr>
          <p:cNvSpPr/>
          <p:nvPr/>
        </p:nvSpPr>
        <p:spPr>
          <a:xfrm>
            <a:off x="463463" y="1805702"/>
            <a:ext cx="1046538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a typeface="Open Sans" pitchFamily="2" charset="0"/>
                <a:cs typeface="Open Sans" pitchFamily="2" charset="0"/>
              </a:rPr>
              <a:t>Solicited vs. unsolicited proposals</a:t>
            </a:r>
          </a:p>
          <a:p>
            <a:pPr marL="1025525" lvl="2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Open Sans" pitchFamily="2" charset="0"/>
                <a:cs typeface="Open Sans" pitchFamily="2" charset="0"/>
              </a:rPr>
              <a:t>Solicitation describes a specific funding program, including some that are general in topic (i.e., CISE core programs)</a:t>
            </a:r>
          </a:p>
          <a:p>
            <a:pPr marL="1025525" lvl="2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Open Sans" pitchFamily="2" charset="0"/>
                <a:cs typeface="Open Sans" pitchFamily="2" charset="0"/>
              </a:rPr>
              <a:t>Other proposals are submitted in response to the general NSF Proposal &amp; Award Policies &amp; Procedures Guide (PAPPG)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a typeface="Open Sans" pitchFamily="2" charset="0"/>
                <a:cs typeface="Open Sans" pitchFamily="2" charset="0"/>
              </a:rPr>
              <a:t>Dear Colleague Letters (DCLs)</a:t>
            </a:r>
          </a:p>
          <a:p>
            <a:pPr marL="1025525" lvl="2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Open Sans" pitchFamily="2" charset="0"/>
                <a:cs typeface="Open Sans" pitchFamily="2" charset="0"/>
              </a:rPr>
              <a:t>Usually announce a focus in an existing funding opportunity on a specific program emphasis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a typeface="Open Sans" pitchFamily="2" charset="0"/>
                <a:cs typeface="Open Sans" pitchFamily="2" charset="0"/>
              </a:rPr>
              <a:t>Deadlines vs. Target Dates</a:t>
            </a:r>
          </a:p>
          <a:p>
            <a:pPr marL="1025525" lvl="2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Open Sans" pitchFamily="2" charset="0"/>
                <a:cs typeface="Open Sans" pitchFamily="2" charset="0"/>
              </a:rPr>
              <a:t>Firm vs. flexible</a:t>
            </a:r>
          </a:p>
          <a:p>
            <a:pPr marL="1025525" lvl="2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Open Sans" pitchFamily="2" charset="0"/>
                <a:cs typeface="Open Sans" pitchFamily="2" charset="0"/>
              </a:rPr>
              <a:t>No deadlines for some programs and some proposal types (small grants, workshops, supplements)</a:t>
            </a:r>
          </a:p>
        </p:txBody>
      </p:sp>
    </p:spTree>
    <p:extLst>
      <p:ext uri="{BB962C8B-B14F-4D97-AF65-F5344CB8AC3E}">
        <p14:creationId xmlns:p14="http://schemas.microsoft.com/office/powerpoint/2010/main" val="375971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EBE6-4D85-EE65-270F-3AED521200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5223" y="40908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Proposal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DAA7B-402F-8A03-E5AF-44FEB19438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9438" y="1957510"/>
            <a:ext cx="11737731" cy="435133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dirty="0"/>
              <a:t>Proposals are a request for resources (usually funding) to conduct research.</a:t>
            </a:r>
          </a:p>
          <a:p>
            <a:endParaRPr lang="en-US" dirty="0"/>
          </a:p>
          <a:p>
            <a:r>
              <a:rPr lang="en-US" dirty="0"/>
              <a:t>What are you going to do?</a:t>
            </a:r>
          </a:p>
          <a:p>
            <a:r>
              <a:rPr lang="en-US" dirty="0"/>
              <a:t>Why is it worth doing?</a:t>
            </a:r>
          </a:p>
          <a:p>
            <a:r>
              <a:rPr lang="en-US" dirty="0"/>
              <a:t>How are you going to do it?</a:t>
            </a:r>
          </a:p>
          <a:p>
            <a:r>
              <a:rPr lang="en-US" dirty="0"/>
              <a:t>How do you declare success?</a:t>
            </a:r>
          </a:p>
          <a:p>
            <a:endParaRPr lang="en-US" dirty="0"/>
          </a:p>
          <a:p>
            <a:r>
              <a:rPr lang="en-US" dirty="0"/>
              <a:t>Your proposal’s purpose is to convince the reviewers that your project is worth investing in.</a:t>
            </a:r>
          </a:p>
        </p:txBody>
      </p:sp>
    </p:spTree>
    <p:extLst>
      <p:ext uri="{BB962C8B-B14F-4D97-AF65-F5344CB8AC3E}">
        <p14:creationId xmlns:p14="http://schemas.microsoft.com/office/powerpoint/2010/main" val="3187462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5C5A6D0-058D-AF4E-FF53-8DD0A94EF0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73178" y="363369"/>
            <a:ext cx="10239375" cy="693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Know the NSF Merit Review Criteria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8D7EA7-3937-4CCE-0953-EFAAFAAE8570}"/>
              </a:ext>
            </a:extLst>
          </p:cNvPr>
          <p:cNvSpPr txBox="1">
            <a:spLocks/>
          </p:cNvSpPr>
          <p:nvPr/>
        </p:nvSpPr>
        <p:spPr>
          <a:xfrm>
            <a:off x="432743" y="1825625"/>
            <a:ext cx="1109060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cs typeface="Calibri" panose="020F0502020204030204" pitchFamily="34" charset="0"/>
              </a:rPr>
              <a:t>Intellectual Merit </a:t>
            </a:r>
            <a:r>
              <a:rPr lang="en-US" sz="3200" b="1" dirty="0">
                <a:solidFill>
                  <a:srgbClr val="C69F00"/>
                </a:solidFill>
                <a:cs typeface="Calibri" panose="020F0502020204030204" pitchFamily="34" charset="0"/>
              </a:rPr>
              <a:t>(IM)</a:t>
            </a:r>
            <a:r>
              <a:rPr lang="en-US" b="1" dirty="0">
                <a:cs typeface="Calibri" panose="020F0502020204030204" pitchFamily="34" charset="0"/>
              </a:rPr>
              <a:t>: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	the potential to advance knowledge</a:t>
            </a:r>
          </a:p>
          <a:p>
            <a:endParaRPr lang="en-US" dirty="0">
              <a:cs typeface="Calibri" panose="020F0502020204030204" pitchFamily="34" charset="0"/>
            </a:endParaRPr>
          </a:p>
          <a:p>
            <a:r>
              <a:rPr lang="en-US" sz="3200" b="1" dirty="0">
                <a:cs typeface="Calibri" panose="020F0502020204030204" pitchFamily="34" charset="0"/>
              </a:rPr>
              <a:t>Broader Impacts </a:t>
            </a:r>
            <a:r>
              <a:rPr lang="en-US" sz="3200" b="1" dirty="0">
                <a:solidFill>
                  <a:srgbClr val="05AEE7"/>
                </a:solidFill>
                <a:cs typeface="Calibri" panose="020F0502020204030204" pitchFamily="34" charset="0"/>
              </a:rPr>
              <a:t>(BI</a:t>
            </a:r>
            <a:r>
              <a:rPr lang="en-US" sz="3200" b="1" dirty="0">
                <a:solidFill>
                  <a:srgbClr val="00B0F0"/>
                </a:solidFill>
                <a:cs typeface="Calibri" panose="020F0502020204030204" pitchFamily="34" charset="0"/>
              </a:rPr>
              <a:t>)</a:t>
            </a:r>
            <a:r>
              <a:rPr lang="en-US" b="1" dirty="0">
                <a:cs typeface="Calibri" panose="020F0502020204030204" pitchFamily="34" charset="0"/>
              </a:rPr>
              <a:t>:</a:t>
            </a:r>
            <a:br>
              <a:rPr lang="en-US" dirty="0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cs typeface="Calibri" panose="020F0502020204030204" pitchFamily="34" charset="0"/>
              </a:rPr>
              <a:t>	</a:t>
            </a:r>
            <a:r>
              <a:rPr lang="en-US" dirty="0">
                <a:cs typeface="Calibri" panose="020F0502020204030204" pitchFamily="34" charset="0"/>
              </a:rPr>
              <a:t>the potential to benefit society and contribute to the 	achievement of specific, desired societal outcomes</a:t>
            </a: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07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6AF6E58-905A-EC5F-9C5F-38A3BF7527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73178" y="352218"/>
            <a:ext cx="10239375" cy="693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Know the Five Review Elements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4D81396-0346-3DD7-FD52-38B8DADF0CD5}"/>
              </a:ext>
            </a:extLst>
          </p:cNvPr>
          <p:cNvSpPr txBox="1">
            <a:spLocks/>
          </p:cNvSpPr>
          <p:nvPr/>
        </p:nvSpPr>
        <p:spPr>
          <a:xfrm>
            <a:off x="520397" y="2158047"/>
            <a:ext cx="11801278" cy="52309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cs typeface="Avenir Book"/>
              </a:rPr>
              <a:t>Will the work advance knowledge, and will it benefit society?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cs typeface="Avenir Book"/>
              </a:rPr>
              <a:t>Is the work creative or potentially transformative?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cs typeface="Avenir Book"/>
              </a:rPr>
              <a:t>Is the work plan sensible, and how will they know if they’re successful?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cs typeface="Avenir Book"/>
              </a:rPr>
              <a:t>Is the team qualified?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cs typeface="Avenir Book"/>
              </a:rPr>
              <a:t>Do they have adequate staff support and facility resources?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FB3B3D-07ED-40F5-B83D-1E09D5631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66226" y="1757239"/>
            <a:ext cx="2679840" cy="801616"/>
            <a:chOff x="2994018" y="1895828"/>
            <a:chExt cx="2684340" cy="80161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3A4BB4B-6FD7-7CDE-D725-EF06C7040535}"/>
                </a:ext>
              </a:extLst>
            </p:cNvPr>
            <p:cNvCxnSpPr>
              <a:cxnSpLocks/>
            </p:cNvCxnSpPr>
            <p:nvPr/>
          </p:nvCxnSpPr>
          <p:spPr>
            <a:xfrm>
              <a:off x="2994018" y="2689892"/>
              <a:ext cx="2684340" cy="7552"/>
            </a:xfrm>
            <a:prstGeom prst="line">
              <a:avLst/>
            </a:prstGeom>
            <a:ln w="57150">
              <a:solidFill>
                <a:srgbClr val="C6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6F533F-D7D8-ED3F-2751-B56F62C2E275}"/>
                </a:ext>
              </a:extLst>
            </p:cNvPr>
            <p:cNvSpPr txBox="1"/>
            <p:nvPr/>
          </p:nvSpPr>
          <p:spPr>
            <a:xfrm>
              <a:off x="3930864" y="1895828"/>
              <a:ext cx="6094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69F00"/>
                  </a:solidFill>
                  <a:latin typeface="Century Gothic" panose="020B0502020202020204" pitchFamily="34" charset="0"/>
                </a:rPr>
                <a:t>IM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39E2A1-F11F-697C-B153-E5CA06C4A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2412" y="1764790"/>
            <a:ext cx="1966957" cy="786513"/>
            <a:chOff x="6558999" y="1910931"/>
            <a:chExt cx="1970260" cy="78651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D11725-573E-79CC-604A-36B8621B5D14}"/>
                </a:ext>
              </a:extLst>
            </p:cNvPr>
            <p:cNvCxnSpPr>
              <a:cxnSpLocks/>
            </p:cNvCxnSpPr>
            <p:nvPr/>
          </p:nvCxnSpPr>
          <p:spPr>
            <a:xfrm>
              <a:off x="6558999" y="2697444"/>
              <a:ext cx="1970260" cy="0"/>
            </a:xfrm>
            <a:prstGeom prst="line">
              <a:avLst/>
            </a:prstGeom>
            <a:ln w="57150">
              <a:solidFill>
                <a:srgbClr val="05AE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A62E4D-2984-A151-0046-5E352BA73BE1}"/>
                </a:ext>
              </a:extLst>
            </p:cNvPr>
            <p:cNvSpPr txBox="1"/>
            <p:nvPr/>
          </p:nvSpPr>
          <p:spPr>
            <a:xfrm>
              <a:off x="7297106" y="1910931"/>
              <a:ext cx="494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5AEE7"/>
                  </a:solidFill>
                  <a:latin typeface="Century Gothic" panose="020B0502020202020204" pitchFamily="34" charset="0"/>
                </a:rPr>
                <a:t>BI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115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0F270F-E813-EFB5-261A-1C7A01052E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73178" y="118047"/>
            <a:ext cx="10239375" cy="693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Structure your Proposal to Address the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Five Review Elements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C15E0A-F7D4-D07C-1A79-A6933664EE8A}"/>
              </a:ext>
            </a:extLst>
          </p:cNvPr>
          <p:cNvSpPr txBox="1"/>
          <p:nvPr/>
        </p:nvSpPr>
        <p:spPr>
          <a:xfrm>
            <a:off x="1280617" y="1499119"/>
            <a:ext cx="823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ea typeface="Avenir Book" charset="0"/>
                <a:cs typeface="Avenir Book" charset="0"/>
              </a:rPr>
              <a:t>Build a compelling introduction and project description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BD7DC-716E-F292-D52E-70584A6A3780}"/>
              </a:ext>
            </a:extLst>
          </p:cNvPr>
          <p:cNvSpPr txBox="1"/>
          <p:nvPr/>
        </p:nvSpPr>
        <p:spPr>
          <a:xfrm>
            <a:off x="1441505" y="2130158"/>
            <a:ext cx="1644926" cy="830997"/>
          </a:xfrm>
          <a:prstGeom prst="rect">
            <a:avLst/>
          </a:prstGeom>
          <a:solidFill>
            <a:srgbClr val="E1BC05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RE1: how will this advance science?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0495A-BBAF-1BD3-E5E9-485B9E288BAA}"/>
              </a:ext>
            </a:extLst>
          </p:cNvPr>
          <p:cNvSpPr txBox="1"/>
          <p:nvPr/>
        </p:nvSpPr>
        <p:spPr>
          <a:xfrm>
            <a:off x="1441503" y="3278294"/>
            <a:ext cx="1644927" cy="2062103"/>
          </a:xfrm>
          <a:prstGeom prst="rect">
            <a:avLst/>
          </a:prstGeom>
          <a:solidFill>
            <a:srgbClr val="E1BC05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RE2: is the work creative /</a:t>
            </a:r>
          </a:p>
          <a:p>
            <a:r>
              <a:rPr lang="en-US" sz="1600" dirty="0"/>
              <a:t>transformative?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BDBD2-EDD9-34D7-48C8-7BDE8F8648DC}"/>
              </a:ext>
            </a:extLst>
          </p:cNvPr>
          <p:cNvSpPr txBox="1"/>
          <p:nvPr/>
        </p:nvSpPr>
        <p:spPr>
          <a:xfrm>
            <a:off x="1441503" y="5608479"/>
            <a:ext cx="1644927" cy="830997"/>
          </a:xfrm>
          <a:prstGeom prst="rect">
            <a:avLst/>
          </a:prstGeom>
          <a:solidFill>
            <a:srgbClr val="E1BC05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RE3: is the work plan clear?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B54B5-D2D0-1AF3-ABD4-EC2793F7FEB4}"/>
              </a:ext>
            </a:extLst>
          </p:cNvPr>
          <p:cNvSpPr txBox="1"/>
          <p:nvPr/>
        </p:nvSpPr>
        <p:spPr>
          <a:xfrm>
            <a:off x="3192167" y="2081360"/>
            <a:ext cx="839395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200" dirty="0">
                <a:ea typeface="Avenir Book" charset="0"/>
                <a:cs typeface="Avenir Book" charset="0"/>
              </a:rPr>
              <a:t>- provide a statement of the Intellectual Merit. Catch the reader’s attention immediately. State up front what you want to do, and why it’s exciting and important.</a:t>
            </a:r>
          </a:p>
          <a:p>
            <a:pPr>
              <a:lnSpc>
                <a:spcPct val="90000"/>
              </a:lnSpc>
              <a:defRPr/>
            </a:pPr>
            <a:endParaRPr lang="en-US" altLang="en-US" sz="2200" dirty="0">
              <a:ea typeface="Avenir Book" charset="0"/>
              <a:cs typeface="Avenir Book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200" dirty="0">
                <a:ea typeface="Avenir Book" charset="0"/>
                <a:cs typeface="Avenir Book" charset="0"/>
              </a:rPr>
              <a:t>- lay out the specific research questions to be addressed. Explain your compelling observations and the work it will take to develop and test the hypothesis.</a:t>
            </a:r>
          </a:p>
          <a:p>
            <a:pPr>
              <a:lnSpc>
                <a:spcPct val="90000"/>
              </a:lnSpc>
              <a:defRPr/>
            </a:pPr>
            <a:endParaRPr lang="en-US" altLang="en-US" sz="1400" dirty="0">
              <a:ea typeface="Avenir Book" charset="0"/>
              <a:cs typeface="Avenir Book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200" dirty="0">
                <a:ea typeface="Avenir Book" charset="0"/>
                <a:cs typeface="Avenir Book" charset="0"/>
              </a:rPr>
              <a:t>- explain why previous studies have been insufficient to address this research question and how your research methods are different. </a:t>
            </a:r>
            <a:endParaRPr lang="en-US" altLang="en-US" sz="2200" strike="sngStrike" dirty="0">
              <a:ea typeface="Avenir Book" charset="0"/>
              <a:cs typeface="Avenir Book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200" dirty="0">
              <a:ea typeface="Avenir Book" charset="0"/>
              <a:cs typeface="Avenir Book" charset="0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  <a:defRPr/>
            </a:pPr>
            <a:r>
              <a:rPr lang="en-US" altLang="en-US" sz="2200" dirty="0">
                <a:ea typeface="Avenir Book" charset="0"/>
                <a:cs typeface="Avenir Book" charset="0"/>
              </a:rPr>
              <a:t>explain why your experiment, model, and setting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200" dirty="0">
                <a:ea typeface="Avenir Book" charset="0"/>
                <a:cs typeface="Avenir Book" charset="0"/>
              </a:rPr>
              <a:t>(e.g., field site) was chosen for the study.</a:t>
            </a:r>
          </a:p>
        </p:txBody>
      </p:sp>
    </p:spTree>
    <p:extLst>
      <p:ext uri="{BB962C8B-B14F-4D97-AF65-F5344CB8AC3E}">
        <p14:creationId xmlns:p14="http://schemas.microsoft.com/office/powerpoint/2010/main" val="2877722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A1E7-5559-BE2A-BB0E-26290D6FD1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73178" y="118047"/>
            <a:ext cx="10239375" cy="693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Structure your Proposal to Address the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Five Review Elements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670C4-B31B-4535-7853-79BECF125B33}"/>
              </a:ext>
            </a:extLst>
          </p:cNvPr>
          <p:cNvSpPr txBox="1"/>
          <p:nvPr/>
        </p:nvSpPr>
        <p:spPr>
          <a:xfrm>
            <a:off x="1262055" y="1496845"/>
            <a:ext cx="1032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a typeface="Avenir Book" charset="0"/>
                <a:cs typeface="Avenir Book" charset="0"/>
              </a:rPr>
              <a:t>2.   Lay out a clear work plan, timeline, and role for each participant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01A55-57F7-5573-1C35-FA1E8938F8DB}"/>
              </a:ext>
            </a:extLst>
          </p:cNvPr>
          <p:cNvSpPr txBox="1"/>
          <p:nvPr/>
        </p:nvSpPr>
        <p:spPr>
          <a:xfrm>
            <a:off x="1408271" y="2189359"/>
            <a:ext cx="1595672" cy="1077218"/>
          </a:xfrm>
          <a:prstGeom prst="rect">
            <a:avLst/>
          </a:prstGeom>
          <a:solidFill>
            <a:srgbClr val="E1BC05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RE3: is the work plan clear?</a:t>
            </a:r>
          </a:p>
          <a:p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70DF4-0347-D8ED-43C6-CDA0A69C25CC}"/>
              </a:ext>
            </a:extLst>
          </p:cNvPr>
          <p:cNvSpPr txBox="1"/>
          <p:nvPr/>
        </p:nvSpPr>
        <p:spPr>
          <a:xfrm>
            <a:off x="1408270" y="3508912"/>
            <a:ext cx="1595672" cy="1077218"/>
          </a:xfrm>
          <a:prstGeom prst="rect">
            <a:avLst/>
          </a:prstGeom>
          <a:solidFill>
            <a:srgbClr val="E1BC05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RE4: is the team qualified to do this?</a:t>
            </a:r>
          </a:p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12893-1254-2973-A325-85DF6B426041}"/>
              </a:ext>
            </a:extLst>
          </p:cNvPr>
          <p:cNvSpPr txBox="1"/>
          <p:nvPr/>
        </p:nvSpPr>
        <p:spPr>
          <a:xfrm>
            <a:off x="1408269" y="4835393"/>
            <a:ext cx="1595672" cy="1077218"/>
          </a:xfrm>
          <a:prstGeom prst="rect">
            <a:avLst/>
          </a:prstGeom>
          <a:solidFill>
            <a:srgbClr val="E1BC05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RE3+5: do they have the right lab and collaborations?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AE3ACA-5CEA-C49D-1DF3-8212C825D3C7}"/>
              </a:ext>
            </a:extLst>
          </p:cNvPr>
          <p:cNvSpPr txBox="1"/>
          <p:nvPr/>
        </p:nvSpPr>
        <p:spPr>
          <a:xfrm>
            <a:off x="3174758" y="2112959"/>
            <a:ext cx="9017241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a typeface="Arial" charset="0"/>
                <a:cs typeface="Arial" charset="0"/>
              </a:rPr>
              <a:t>- draw out a timeline, with tasks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ea typeface="Arial" charset="0"/>
                <a:cs typeface="Arial" charset="0"/>
              </a:rPr>
              <a:t>- explain how each analysis or model connects to the central questions</a:t>
            </a:r>
          </a:p>
          <a:p>
            <a:endParaRPr lang="en-US" dirty="0">
              <a:ea typeface="Arial" charset="0"/>
              <a:cs typeface="Arial" charset="0"/>
            </a:endParaRPr>
          </a:p>
          <a:p>
            <a:r>
              <a:rPr lang="en-US" sz="2200" dirty="0">
                <a:ea typeface="Arial" charset="0"/>
                <a:cs typeface="Arial" charset="0"/>
              </a:rPr>
              <a:t>- clarify the specific role of each investigator, 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ea typeface="Arial" charset="0"/>
                <a:cs typeface="Arial" charset="0"/>
              </a:rPr>
              <a:t>- show that the work is feasible within your timeline</a:t>
            </a:r>
          </a:p>
          <a:p>
            <a:pPr marL="285750" indent="-285750">
              <a:buFontTx/>
              <a:buChar char="-"/>
            </a:pPr>
            <a:endParaRPr lang="en-US" dirty="0"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US" dirty="0">
              <a:ea typeface="Arial" charset="0"/>
              <a:cs typeface="Arial" charset="0"/>
            </a:endParaRPr>
          </a:p>
          <a:p>
            <a:r>
              <a:rPr lang="en-US" sz="2200" dirty="0">
                <a:ea typeface="Arial" charset="0"/>
                <a:cs typeface="Arial" charset="0"/>
              </a:rPr>
              <a:t>- include letters of collaboration and money in the budget if needed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ea typeface="Arial" charset="0"/>
                <a:cs typeface="Arial" charset="0"/>
              </a:rPr>
              <a:t>- use the Facilities, Equipment, &amp; Other Resources section wisely</a:t>
            </a:r>
          </a:p>
        </p:txBody>
      </p:sp>
    </p:spTree>
    <p:extLst>
      <p:ext uri="{BB962C8B-B14F-4D97-AF65-F5344CB8AC3E}">
        <p14:creationId xmlns:p14="http://schemas.microsoft.com/office/powerpoint/2010/main" val="2954381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317A752-76A5-9A51-75A4-4E957AB4FF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73178" y="352218"/>
            <a:ext cx="10239375" cy="693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Broader Impacts:  Benefiting Society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60EBF1-5DB4-5C56-C82D-969C9022ADB3}"/>
              </a:ext>
            </a:extLst>
          </p:cNvPr>
          <p:cNvSpPr/>
          <p:nvPr/>
        </p:nvSpPr>
        <p:spPr>
          <a:xfrm>
            <a:off x="1332631" y="1814137"/>
            <a:ext cx="3015820" cy="2232877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Teaching, training, and learning </a:t>
            </a:r>
            <a:r>
              <a:rPr lang="en-US" sz="2400" b="1" dirty="0">
                <a:solidFill>
                  <a:srgbClr val="C7682B"/>
                </a:solidFill>
                <a:cs typeface="Calibri" panose="020F0502020204030204" pitchFamily="34" charset="0"/>
              </a:rPr>
              <a:t>(undergrad and grad students)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3B7C96-A57B-5FFD-6D45-8061EB6C2B9D}"/>
              </a:ext>
            </a:extLst>
          </p:cNvPr>
          <p:cNvSpPr/>
          <p:nvPr/>
        </p:nvSpPr>
        <p:spPr>
          <a:xfrm>
            <a:off x="4599241" y="1814139"/>
            <a:ext cx="3015820" cy="2232877"/>
          </a:xfrm>
          <a:prstGeom prst="rect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cs typeface="Calibri" panose="020F0502020204030204" pitchFamily="34" charset="0"/>
              </a:rPr>
              <a:t>Broaden participation of underrepresented groups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DA2E7-E582-3779-E45C-44ABF2B3CD79}"/>
              </a:ext>
            </a:extLst>
          </p:cNvPr>
          <p:cNvSpPr/>
          <p:nvPr/>
        </p:nvSpPr>
        <p:spPr>
          <a:xfrm>
            <a:off x="7876969" y="1814138"/>
            <a:ext cx="3015820" cy="2232877"/>
          </a:xfrm>
          <a:prstGeom prst="rect">
            <a:avLst/>
          </a:prstGeom>
          <a:solidFill>
            <a:srgbClr val="EBE2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Build or enhance partnerships </a:t>
            </a:r>
            <a:r>
              <a:rPr lang="en-US" sz="2400" b="1" dirty="0">
                <a:solidFill>
                  <a:srgbClr val="83746A"/>
                </a:solidFill>
                <a:cs typeface="Calibri" panose="020F0502020204030204" pitchFamily="34" charset="0"/>
              </a:rPr>
              <a:t>(internationally or with other agencies)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9F794E-FDA0-4B50-FED3-FEEDD1D44EA8}"/>
              </a:ext>
            </a:extLst>
          </p:cNvPr>
          <p:cNvSpPr/>
          <p:nvPr/>
        </p:nvSpPr>
        <p:spPr>
          <a:xfrm>
            <a:off x="1332631" y="4271612"/>
            <a:ext cx="3015820" cy="2232877"/>
          </a:xfrm>
          <a:prstGeom prst="rect">
            <a:avLst/>
          </a:prstGeom>
          <a:solidFill>
            <a:srgbClr val="8FAA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Broad dissemination to enhance scientific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and technological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understanding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87C152-E410-6D86-5637-323ACD256E3C}"/>
              </a:ext>
            </a:extLst>
          </p:cNvPr>
          <p:cNvSpPr/>
          <p:nvPr/>
        </p:nvSpPr>
        <p:spPr>
          <a:xfrm>
            <a:off x="4599241" y="4271614"/>
            <a:ext cx="3015820" cy="2232877"/>
          </a:xfrm>
          <a:prstGeom prst="rect">
            <a:avLst/>
          </a:prstGeom>
          <a:solidFill>
            <a:srgbClr val="C9C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Enhance infrastructure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(labs, equipment,  and work </a:t>
            </a:r>
          </a:p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in developing countries)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A0B462-5FFC-3D1D-D228-46119EF737D8}"/>
              </a:ext>
            </a:extLst>
          </p:cNvPr>
          <p:cNvSpPr/>
          <p:nvPr/>
        </p:nvSpPr>
        <p:spPr>
          <a:xfrm>
            <a:off x="7876969" y="4271613"/>
            <a:ext cx="3015820" cy="2232877"/>
          </a:xfrm>
          <a:prstGeom prst="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Local impacts</a:t>
            </a:r>
          </a:p>
          <a:p>
            <a:pPr algn="ctr"/>
            <a:r>
              <a:rPr lang="en-US" sz="2400" b="1" dirty="0">
                <a:solidFill>
                  <a:srgbClr val="A18009"/>
                </a:solidFill>
                <a:cs typeface="Calibri" panose="020F0502020204030204" pitchFamily="34" charset="0"/>
              </a:rPr>
              <a:t>(policies at state and local level)</a:t>
            </a:r>
          </a:p>
        </p:txBody>
      </p:sp>
    </p:spTree>
    <p:extLst>
      <p:ext uri="{BB962C8B-B14F-4D97-AF65-F5344CB8AC3E}">
        <p14:creationId xmlns:p14="http://schemas.microsoft.com/office/powerpoint/2010/main" val="3932827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CF4606-680F-484A-D8BA-701048C3C1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73178" y="352218"/>
            <a:ext cx="10239375" cy="693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Advice on Broader Impacts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2A24C0F3-E38A-449C-8E9F-5A8E86998F36}"/>
              </a:ext>
            </a:extLst>
          </p:cNvPr>
          <p:cNvSpPr txBox="1">
            <a:spLocks/>
          </p:cNvSpPr>
          <p:nvPr/>
        </p:nvSpPr>
        <p:spPr>
          <a:xfrm>
            <a:off x="754811" y="1837935"/>
            <a:ext cx="10819130" cy="48119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It’s not a formula</a:t>
            </a:r>
          </a:p>
          <a:p>
            <a:pPr marL="682625" lvl="1" indent="-457200"/>
            <a:r>
              <a:rPr lang="en-US" dirty="0"/>
              <a:t>Do something that interests you, has measurable outcomes, and matches the time you are willing to devote </a:t>
            </a:r>
          </a:p>
          <a:p>
            <a:pPr marL="682625" lvl="1" indent="-457200"/>
            <a:r>
              <a:rPr lang="en-US" dirty="0"/>
              <a:t>Go above and beyond what you already are paid to do</a:t>
            </a:r>
          </a:p>
          <a:p>
            <a:pPr marL="682625" lvl="1" indent="-457200"/>
            <a:r>
              <a:rPr lang="en-US" dirty="0"/>
              <a:t>A few believable impacts &gt;&gt; many perfunctory ones​</a:t>
            </a:r>
          </a:p>
          <a:p>
            <a:r>
              <a:rPr lang="en-US" sz="2400" b="1" dirty="0">
                <a:solidFill>
                  <a:srgbClr val="1C8098"/>
                </a:solidFill>
              </a:rPr>
              <a:t>Ask for money if you need it</a:t>
            </a:r>
          </a:p>
          <a:p>
            <a:r>
              <a:rPr lang="en-US" sz="2400" dirty="0"/>
              <a:t>Use existing infrastructure, as appropriate</a:t>
            </a:r>
          </a:p>
          <a:p>
            <a:pPr marL="800100" lvl="1" indent="-457200"/>
            <a:r>
              <a:rPr lang="en-US" dirty="0"/>
              <a:t>But give, as well as take</a:t>
            </a:r>
          </a:p>
          <a:p>
            <a:pPr marL="800100" lvl="1" indent="-457200"/>
            <a:r>
              <a:rPr lang="en-US" dirty="0"/>
              <a:t>Realize that institutions certify to support your efforts</a:t>
            </a:r>
          </a:p>
          <a:p>
            <a:r>
              <a:rPr lang="en-US" sz="2400" dirty="0"/>
              <a:t>Ask for help with assessment if needed</a:t>
            </a:r>
          </a:p>
          <a:p>
            <a:r>
              <a:rPr lang="en-US" sz="2400" dirty="0"/>
              <a:t>Consult</a:t>
            </a:r>
            <a:r>
              <a:rPr lang="en-US" sz="2400" dirty="0">
                <a:solidFill>
                  <a:srgbClr val="1C8098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https://new.nsf.gov/funding/learn/broader-impacts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65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94EB-F649-46EB-A5B8-80C6CEE94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329" y="318765"/>
            <a:ext cx="10239375" cy="693737"/>
          </a:xfrm>
        </p:spPr>
        <p:txBody>
          <a:bodyPr/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NSF Review Process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6206CF-4B0E-2C2B-B439-043EB504B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2613" y="6264613"/>
            <a:ext cx="1128408" cy="5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66DDC7-2D2C-0AA3-CEC6-A2E1552DA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28794" y="1457892"/>
            <a:ext cx="8565688" cy="5400108"/>
            <a:chOff x="2120813" y="1457892"/>
            <a:chExt cx="8565688" cy="54001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3CAD400-4282-731C-682D-F0F0F92DB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0813" y="1457892"/>
              <a:ext cx="8565688" cy="54001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6FFB4D-78B0-0203-9447-CDECAA097539}"/>
                </a:ext>
              </a:extLst>
            </p:cNvPr>
            <p:cNvSpPr txBox="1"/>
            <p:nvPr/>
          </p:nvSpPr>
          <p:spPr>
            <a:xfrm>
              <a:off x="5951011" y="4157947"/>
              <a:ext cx="905292" cy="553998"/>
            </a:xfrm>
            <a:prstGeom prst="rect">
              <a:avLst/>
            </a:prstGeom>
            <a:solidFill>
              <a:srgbClr val="94C6AB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MERIT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0340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248691"/>
              </p:ext>
            </p:extLst>
          </p:nvPr>
        </p:nvGraphicFramePr>
        <p:xfrm>
          <a:off x="1752601" y="2971800"/>
          <a:ext cx="549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269720" imgH="2286000" progId="">
                  <p:embed/>
                </p:oleObj>
              </mc:Choice>
              <mc:Fallback>
                <p:oleObj name="Clip" r:id="rId2" imgW="1269720" imgH="2286000" progId="">
                  <p:embed/>
                  <p:pic>
                    <p:nvPicPr>
                      <p:cNvPr id="4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2971800"/>
                        <a:ext cx="549275" cy="9906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47699" y="308511"/>
            <a:ext cx="10870219" cy="707886"/>
          </a:xfrm>
          <a:prstGeom prst="rect">
            <a:avLst/>
          </a:prstGeom>
          <a:noFill/>
          <a:ln w="12700">
            <a:noFill/>
            <a:prstDash/>
            <a:miter lim="800000"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Proposal Review Process and Timeline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9801" y="2438401"/>
            <a:ext cx="1255713" cy="1169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Organization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submits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via</a:t>
            </a:r>
          </a:p>
          <a:p>
            <a:pPr algn="ctr">
              <a:buClr>
                <a:schemeClr val="hlink"/>
              </a:buClr>
              <a:buSzPct val="60000"/>
              <a:buFont typeface="Monotype Sorts"/>
              <a:buNone/>
            </a:pPr>
            <a:r>
              <a:rPr lang="en-US" sz="1400" b="1" dirty="0">
                <a:solidFill>
                  <a:schemeClr val="accent2"/>
                </a:solidFill>
              </a:rPr>
              <a:t>Research.gov</a:t>
            </a:r>
          </a:p>
          <a:p>
            <a:pPr algn="ctr">
              <a:buClr>
                <a:schemeClr val="hlink"/>
              </a:buClr>
              <a:buSzPct val="60000"/>
              <a:buFont typeface="Monotype Sorts"/>
              <a:buNone/>
            </a:pPr>
            <a:endParaRPr lang="en-US" sz="1400" b="1" dirty="0"/>
          </a:p>
        </p:txBody>
      </p:sp>
      <p:sp>
        <p:nvSpPr>
          <p:cNvPr id="6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667000"/>
            <a:ext cx="1295400" cy="1524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05200" y="2971800"/>
            <a:ext cx="1219200" cy="9906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NSF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Program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257800" y="2743200"/>
            <a:ext cx="990600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Ad hoc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5562600" y="3200400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accent2"/>
                </a:solidFill>
              </a:rPr>
              <a:t>Advise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257800" y="3886200"/>
            <a:ext cx="990600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Panel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29400" y="2590800"/>
            <a:ext cx="762000" cy="1676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400" b="1" dirty="0"/>
              <a:t>Program</a:t>
            </a:r>
          </a:p>
          <a:p>
            <a:pPr algn="ctr"/>
            <a:r>
              <a:rPr lang="en-US" sz="1400" b="1" dirty="0"/>
              <a:t>Officers</a:t>
            </a:r>
          </a:p>
          <a:p>
            <a:pPr algn="ctr"/>
            <a:endParaRPr lang="en-US" sz="1300" b="1" dirty="0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7340137" y="3200401"/>
            <a:ext cx="1212191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accent2"/>
                </a:solidFill>
              </a:rPr>
              <a:t>Recommend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534400" y="3124200"/>
            <a:ext cx="685800" cy="8382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2"/>
                </a:solidFill>
              </a:rPr>
              <a:t>Division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2"/>
                </a:solidFill>
              </a:rPr>
              <a:t>Director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2"/>
                </a:solidFill>
              </a:rPr>
              <a:t>Concur</a:t>
            </a: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372600" y="2057400"/>
            <a:ext cx="838200" cy="685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2"/>
                </a:solidFill>
              </a:rPr>
              <a:t>DGA</a:t>
            </a:r>
            <a:endParaRPr lang="en-US" sz="12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455150" y="3168650"/>
            <a:ext cx="831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Award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467726" y="4419600"/>
            <a:ext cx="865943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Decline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372600" y="4419600"/>
            <a:ext cx="1143000" cy="685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Organization</a:t>
            </a:r>
          </a:p>
        </p:txBody>
      </p:sp>
      <p:sp>
        <p:nvSpPr>
          <p:cNvPr id="17" name="Lin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9829800" y="34290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Lin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505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Lin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9200" y="22860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Lin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2286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Lin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3962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Lin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505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Lin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3124200"/>
            <a:ext cx="5334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Lin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4648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200400" y="5362576"/>
            <a:ext cx="20574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Proposal Receipt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at NSF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415089" y="5867401"/>
            <a:ext cx="950901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b="1" dirty="0"/>
              <a:t>6 Months</a:t>
            </a:r>
          </a:p>
        </p:txBody>
      </p:sp>
      <p:sp>
        <p:nvSpPr>
          <p:cNvPr id="27" name="Lin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6172200"/>
            <a:ext cx="62484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229601" y="5562600"/>
            <a:ext cx="119616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DD Concur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9372601" y="5867400"/>
            <a:ext cx="8556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 b="1" dirty="0"/>
              <a:t>30 Days</a:t>
            </a:r>
            <a:endParaRPr lang="en-US" sz="3600" b="1" dirty="0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9906000" y="5334001"/>
            <a:ext cx="782638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DGA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Award</a:t>
            </a:r>
          </a:p>
        </p:txBody>
      </p:sp>
      <p:sp>
        <p:nvSpPr>
          <p:cNvPr id="31" name="Line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6019800"/>
            <a:ext cx="0" cy="152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none" w="sm" len="sm"/>
            <a:tailEnd type="oval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Lin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9200" y="6019800"/>
            <a:ext cx="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oval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Lin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63200" y="6019800"/>
            <a:ext cx="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oval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Line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5814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" name="Line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3048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Line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40386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Lin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0480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Line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29800" y="27432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1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94FA-407C-4DD7-D58A-BF43766776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7300" y="37391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Funding to support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2D92F-290E-D6DB-CD62-E84EEA7640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6330" y="1825625"/>
            <a:ext cx="11588262" cy="50323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Funding expected from external sponsors to support your research. Funding supports:</a:t>
            </a:r>
          </a:p>
          <a:p>
            <a:pPr lvl="1"/>
            <a:r>
              <a:rPr lang="en-US" dirty="0"/>
              <a:t>Research assistants (stipends and tuition grads and undergrads)</a:t>
            </a:r>
          </a:p>
          <a:p>
            <a:pPr lvl="1"/>
            <a:r>
              <a:rPr lang="en-US" dirty="0"/>
              <a:t>Faculty salary</a:t>
            </a:r>
          </a:p>
          <a:p>
            <a:pPr lvl="1"/>
            <a:r>
              <a:rPr lang="en-US" dirty="0"/>
              <a:t>Equipment, materials and supplies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Many departments/colleges expect faculty to bring in external funding</a:t>
            </a:r>
          </a:p>
          <a:p>
            <a:pPr lvl="1"/>
            <a:r>
              <a:rPr lang="en-US" dirty="0"/>
              <a:t>Expectations vary: Ask about them when you interview for a faculty position</a:t>
            </a:r>
          </a:p>
          <a:p>
            <a:pPr lvl="1"/>
            <a:endParaRPr lang="en-US" dirty="0"/>
          </a:p>
          <a:p>
            <a:r>
              <a:rPr lang="en-US" dirty="0"/>
              <a:t>The NSF is one of several agencies that support university research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67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A2B6F2-75F3-E792-8644-C0A304ED9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5164" y="1605510"/>
            <a:ext cx="10068615" cy="5055342"/>
            <a:chOff x="217522" y="925287"/>
            <a:chExt cx="10068615" cy="5055342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4FC44DCC-2318-F71E-9433-AEC5A05288F0}"/>
                </a:ext>
              </a:extLst>
            </p:cNvPr>
            <p:cNvGraphicFramePr/>
            <p:nvPr/>
          </p:nvGraphicFramePr>
          <p:xfrm>
            <a:off x="2728482" y="925287"/>
            <a:ext cx="7553434" cy="50553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EAD24C-1D45-C9AD-DC2B-CD397322B7A8}"/>
                </a:ext>
              </a:extLst>
            </p:cNvPr>
            <p:cNvSpPr txBox="1"/>
            <p:nvPr/>
          </p:nvSpPr>
          <p:spPr>
            <a:xfrm>
              <a:off x="8199174" y="4013356"/>
              <a:ext cx="2086963" cy="715089"/>
            </a:xfrm>
            <a:prstGeom prst="flowChartAlternateProcess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Talk to a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Program Officer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9B9ED5-DDB3-25D2-A237-B7F831BB9140}"/>
                </a:ext>
              </a:extLst>
            </p:cNvPr>
            <p:cNvSpPr txBox="1"/>
            <p:nvPr/>
          </p:nvSpPr>
          <p:spPr>
            <a:xfrm>
              <a:off x="2752472" y="1469067"/>
              <a:ext cx="2086963" cy="715089"/>
            </a:xfrm>
            <a:prstGeom prst="flowChartAlternateProcess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Talk to a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Program Officer</a:t>
              </a:r>
            </a:p>
          </p:txBody>
        </p:sp>
        <p:sp>
          <p:nvSpPr>
            <p:cNvPr id="6" name="Arrow: Bent-Up 5">
              <a:extLst>
                <a:ext uri="{FF2B5EF4-FFF2-40B4-BE49-F238E27FC236}">
                  <a16:creationId xmlns:a16="http://schemas.microsoft.com/office/drawing/2014/main" id="{BB5F28AD-121C-1C09-C5DA-3ED752B384D5}"/>
                </a:ext>
              </a:extLst>
            </p:cNvPr>
            <p:cNvSpPr/>
            <p:nvPr/>
          </p:nvSpPr>
          <p:spPr>
            <a:xfrm flipH="1">
              <a:off x="6156290" y="2133145"/>
              <a:ext cx="1186542" cy="959726"/>
            </a:xfrm>
            <a:prstGeom prst="bentUpArrow">
              <a:avLst>
                <a:gd name="adj1" fmla="val 9234"/>
                <a:gd name="adj2" fmla="val 25000"/>
                <a:gd name="adj3" fmla="val 25000"/>
              </a:avLst>
            </a:prstGeom>
            <a:solidFill>
              <a:srgbClr val="E1BC0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754F986C-9665-8B0E-E6E4-616272226CB7}"/>
                </a:ext>
              </a:extLst>
            </p:cNvPr>
            <p:cNvSpPr/>
            <p:nvPr/>
          </p:nvSpPr>
          <p:spPr>
            <a:xfrm rot="6522011">
              <a:off x="2950684" y="4509790"/>
              <a:ext cx="379360" cy="1072345"/>
            </a:xfrm>
            <a:prstGeom prst="downArrow">
              <a:avLst/>
            </a:prstGeom>
            <a:solidFill>
              <a:srgbClr val="E1B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9EC9F8-7E5A-F11B-A7EF-ED583E1B901A}"/>
                </a:ext>
              </a:extLst>
            </p:cNvPr>
            <p:cNvSpPr txBox="1"/>
            <p:nvPr/>
          </p:nvSpPr>
          <p:spPr>
            <a:xfrm>
              <a:off x="217522" y="4052981"/>
              <a:ext cx="2261423" cy="919401"/>
            </a:xfrm>
            <a:prstGeom prst="flowChartAlternateProcess">
              <a:avLst/>
            </a:prstGeom>
            <a:solidFill>
              <a:srgbClr val="E1BC05"/>
            </a:solidFill>
            <a:ln w="5715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Award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068ABE9-E670-85A4-C879-09EE0158F5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84329" y="363369"/>
            <a:ext cx="10239375" cy="693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NSF Review Process:  PI Perspective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3336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94EB-F649-46EB-A5B8-80C6CEE94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480" y="263010"/>
            <a:ext cx="10239375" cy="693737"/>
          </a:xfrm>
        </p:spPr>
        <p:txBody>
          <a:bodyPr/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Some Tips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D6145-1385-B46C-FE54-A07DE3F28A3E}"/>
              </a:ext>
            </a:extLst>
          </p:cNvPr>
          <p:cNvSpPr txBox="1"/>
          <p:nvPr/>
        </p:nvSpPr>
        <p:spPr>
          <a:xfrm>
            <a:off x="1417782" y="924395"/>
            <a:ext cx="350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(not a comprehensive list)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3526C-EE8B-9B7C-B337-206C1446F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00" y="2856088"/>
            <a:ext cx="2026892" cy="200133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E56776-83EA-D48A-6D15-EC66182D9CCD}"/>
              </a:ext>
            </a:extLst>
          </p:cNvPr>
          <p:cNvSpPr txBox="1">
            <a:spLocks/>
          </p:cNvSpPr>
          <p:nvPr/>
        </p:nvSpPr>
        <p:spPr>
          <a:xfrm>
            <a:off x="2695744" y="1638958"/>
            <a:ext cx="9469248" cy="47624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i="1" kern="120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/>
                </a:solidFill>
                <a:latin typeface="+mn-lt"/>
                <a:ea typeface="Open Sans bold" panose="020B0806030504020204" pitchFamily="34" charset="0"/>
                <a:cs typeface="Open Sans bold" panose="020B0806030504020204" pitchFamily="34" charset="0"/>
              </a:rPr>
              <a:t>Read the funding announcement (then read it again…and again…)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/>
                </a:solidFill>
                <a:latin typeface="+mn-lt"/>
                <a:ea typeface="Open Sans bold" panose="020B0806030504020204" pitchFamily="34" charset="0"/>
                <a:cs typeface="Open Sans bold" panose="020B0806030504020204" pitchFamily="34" charset="0"/>
              </a:rPr>
              <a:t>Consult the cognizant program director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/>
                </a:solidFill>
                <a:latin typeface="+mn-lt"/>
                <a:ea typeface="Open Sans bold" panose="020B0806030504020204" pitchFamily="34" charset="0"/>
                <a:cs typeface="Open Sans bold" panose="020B0806030504020204" pitchFamily="34" charset="0"/>
              </a:rPr>
              <a:t>Consult the Proposal and Awards Policies and Procedures Guide (</a:t>
            </a:r>
            <a:r>
              <a:rPr lang="en-US" sz="2800" b="1" i="0" dirty="0">
                <a:solidFill>
                  <a:srgbClr val="0000FF"/>
                </a:solidFill>
                <a:latin typeface="+mn-lt"/>
                <a:ea typeface="Open Sans bold" panose="020B0806030504020204" pitchFamily="34" charset="0"/>
                <a:cs typeface="Open Sans bold" panose="020B08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PAPPG</a:t>
            </a:r>
            <a:r>
              <a:rPr lang="en-US" sz="2800" b="1" i="0" dirty="0">
                <a:solidFill>
                  <a:schemeClr val="tx1"/>
                </a:solidFill>
                <a:latin typeface="+mn-lt"/>
                <a:ea typeface="Open Sans bold" panose="020B0806030504020204" pitchFamily="34" charset="0"/>
                <a:cs typeface="Open Sans bold" panose="020B0806030504020204" pitchFamily="34" charset="0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/>
                </a:solidFill>
                <a:latin typeface="+mn-lt"/>
                <a:ea typeface="Open Sans bold" panose="020B0806030504020204" pitchFamily="34" charset="0"/>
                <a:cs typeface="Open Sans bold" panose="020B0806030504020204" pitchFamily="34" charset="0"/>
              </a:rPr>
              <a:t>Pay meaningful attention to broadening participation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/>
                </a:solidFill>
                <a:latin typeface="+mn-lt"/>
                <a:ea typeface="Open Sans bold" panose="020B0806030504020204" pitchFamily="34" charset="0"/>
                <a:cs typeface="Open Sans bold" panose="020B0806030504020204" pitchFamily="34" charset="0"/>
              </a:rPr>
              <a:t>Emphasize NSF merit review criteria:  Intellectual Merit &amp; Broader Impacts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b="1" i="0" dirty="0">
              <a:solidFill>
                <a:schemeClr val="tx1"/>
              </a:solidFill>
              <a:latin typeface="+mn-lt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/>
                </a:solidFill>
                <a:latin typeface="+mn-lt"/>
                <a:ea typeface="Open Sans bold" panose="020B0806030504020204" pitchFamily="34" charset="0"/>
                <a:cs typeface="Open Sans bold" panose="020B0806030504020204" pitchFamily="34" charset="0"/>
              </a:rPr>
              <a:t>Start early, work with your institution’s sponsored research office to meet their deadlines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41FAE7-9AA8-6635-5E36-3E0602C23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80235"/>
            <a:ext cx="965200" cy="477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227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D29ED-F31A-0296-A382-DCBCCDBB6D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4016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Writing proposals vs.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7CB71-151C-AD21-86C7-11C73695B4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0295" y="1623403"/>
            <a:ext cx="11500336" cy="50323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Common mistake for new faculty: Writing proposals as if they are papers</a:t>
            </a:r>
          </a:p>
          <a:p>
            <a:pPr lvl="1"/>
            <a:r>
              <a:rPr lang="en-US" dirty="0"/>
              <a:t>Papers (conference and journal) are about what you have already done</a:t>
            </a:r>
          </a:p>
          <a:p>
            <a:pPr lvl="1"/>
            <a:r>
              <a:rPr lang="en-US" dirty="0"/>
              <a:t>Proposals are about what you would like to do</a:t>
            </a:r>
          </a:p>
          <a:p>
            <a:pPr lvl="2"/>
            <a:r>
              <a:rPr lang="en-US" dirty="0"/>
              <a:t>Different type of evidence and writing than a paper </a:t>
            </a:r>
          </a:p>
          <a:p>
            <a:pPr lvl="2"/>
            <a:r>
              <a:rPr lang="en-US" dirty="0"/>
              <a:t>Must convince the reviewer the research is worth doing and you can probably do it</a:t>
            </a:r>
          </a:p>
          <a:p>
            <a:pPr lvl="2"/>
            <a:r>
              <a:rPr lang="en-US" dirty="0"/>
              <a:t>Must be more worth doing than the other proposals being reviewed…</a:t>
            </a:r>
          </a:p>
          <a:p>
            <a:r>
              <a:rPr lang="en-US" dirty="0"/>
              <a:t>Make sure that someone outside your lab reads the proposal before you submit it! </a:t>
            </a:r>
          </a:p>
        </p:txBody>
      </p:sp>
    </p:spTree>
    <p:extLst>
      <p:ext uri="{BB962C8B-B14F-4D97-AF65-F5344CB8AC3E}">
        <p14:creationId xmlns:p14="http://schemas.microsoft.com/office/powerpoint/2010/main" val="1212267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492" y="301870"/>
            <a:ext cx="8229600" cy="12493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Help the Reviewers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752600"/>
            <a:ext cx="11078307" cy="51054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You are writing to reviewers who are your “Peers”. Peers is broadly defined. They may not all be specifically in your subspecialty.</a:t>
            </a:r>
          </a:p>
          <a:p>
            <a:pPr marL="342900" lvl="1" indent="-342900">
              <a:buFont typeface="Arial"/>
              <a:buChar char="•"/>
            </a:pPr>
            <a:endParaRPr lang="en-US" sz="800" dirty="0"/>
          </a:p>
          <a:p>
            <a:r>
              <a:rPr lang="en-US" sz="2400" dirty="0"/>
              <a:t>Make what they are looking for easy to find, using the language of the review criteria and headings to highlight the elements of the project description.</a:t>
            </a:r>
          </a:p>
          <a:p>
            <a:endParaRPr lang="en-US" sz="800" dirty="0"/>
          </a:p>
          <a:p>
            <a:r>
              <a:rPr lang="en-US" sz="2400" dirty="0"/>
              <a:t>Don’t assume that all reviewers will know the jargon of your discourse community or commonly used acronyms; again, reviewers may not be in your subspecialty.</a:t>
            </a:r>
          </a:p>
          <a:p>
            <a:endParaRPr lang="en-US" sz="800" dirty="0"/>
          </a:p>
          <a:p>
            <a:r>
              <a:rPr lang="en-US" sz="2400" dirty="0"/>
              <a:t>Make sure the most important things – the contributions, the plans – receive the most space.</a:t>
            </a:r>
          </a:p>
          <a:p>
            <a:endParaRPr lang="en-US" sz="1400" dirty="0"/>
          </a:p>
          <a:p>
            <a:r>
              <a:rPr lang="en-US" sz="2400" dirty="0"/>
              <a:t>Write the one-page project summary with focus and care</a:t>
            </a:r>
          </a:p>
          <a:p>
            <a:pPr lvl="1"/>
            <a:r>
              <a:rPr lang="en-US" sz="2000" dirty="0"/>
              <a:t>It gives the first impression of your project to reviewers and program directors</a:t>
            </a:r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92F10-CA3A-68E3-F30C-069B439A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97BF9-3D6C-458A-A01C-DF9C2C8754CC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106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6D95-C2CF-7745-AF4C-0497BE6ECC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88504" y="2943652"/>
            <a:ext cx="4414991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C80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95EBB-B80B-3D83-9169-4EBA2509393A}"/>
              </a:ext>
            </a:extLst>
          </p:cNvPr>
          <p:cNvSpPr txBox="1"/>
          <p:nvPr/>
        </p:nvSpPr>
        <p:spPr>
          <a:xfrm>
            <a:off x="3060080" y="4504029"/>
            <a:ext cx="60941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1C8098"/>
                </a:solidFill>
              </a:rPr>
              <a:t>Our contact information: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1C8098"/>
                </a:solidFill>
              </a:rPr>
              <a:t>Wendy Nilsen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1C8098"/>
                </a:solidFill>
                <a:hlinkClick r:id="rId3"/>
              </a:rPr>
              <a:t>wnilsen@nsf.gov</a:t>
            </a:r>
            <a:endParaRPr lang="en-US" sz="2400" dirty="0">
              <a:solidFill>
                <a:srgbClr val="1C8098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1C8098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1C8098"/>
                </a:solidFill>
              </a:rPr>
              <a:t>Tom Martin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1C8098"/>
                </a:solidFill>
                <a:hlinkClick r:id="rId4"/>
              </a:rPr>
              <a:t>tmartin@nsf.gov</a:t>
            </a:r>
            <a:endParaRPr lang="en-US" sz="2400" dirty="0">
              <a:solidFill>
                <a:srgbClr val="1C8098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1C80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7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 txBox="1">
            <a:spLocks noGrp="1"/>
          </p:cNvSpPr>
          <p:nvPr>
            <p:ph type="title" idx="4294967295"/>
          </p:nvPr>
        </p:nvSpPr>
        <p:spPr>
          <a:xfrm>
            <a:off x="1787585" y="1664243"/>
            <a:ext cx="437801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8098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“Where Discoveries Begin”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0917" y="292978"/>
            <a:ext cx="10367493" cy="738833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NSF:   The U.S. National Science Foundation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8839" y="2187463"/>
            <a:ext cx="463639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An independent agency of the U.S. Federal government, established in 1950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Thousands of employees, hundreds of Program Directors in almost every branch of the sciences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31996" y="6203258"/>
            <a:ext cx="56968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re Sans" panose="020B0502040204020203" pitchFamily="34" charset="0"/>
                <a:ea typeface="MS PGothic" pitchFamily="34" charset="-128"/>
                <a:cs typeface="Quire Sans" panose="020B0502040204020203" pitchFamily="34" charset="0"/>
              </a:rPr>
              <a:t>NSF headquarters in Alexandria, Virginia (just outside Washington DC)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449465" y="5202815"/>
            <a:ext cx="37735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http://www.nsf.gov/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77" y="2187463"/>
            <a:ext cx="5319628" cy="39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55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394273" y="440506"/>
            <a:ext cx="8974526" cy="76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NSF Mission and Goals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218" y="1763513"/>
            <a:ext cx="50959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1C8098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Mission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1C8098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: 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To promote the progress of science; to advance the national health, prosperity, and welfare; to secure the national defense…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1C8098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Strategic Goals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1C8098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include: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To transform the frontiers of science and engineering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To stimulate innovation and </a:t>
            </a: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address societal needs through research and education</a:t>
            </a:r>
          </a:p>
        </p:txBody>
      </p:sp>
      <p:cxnSp>
        <p:nvCxnSpPr>
          <p:cNvPr id="10" name="Straight Arrow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334215" y="6026787"/>
            <a:ext cx="0" cy="319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37238" y="6346137"/>
            <a:ext cx="276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 Light"/>
                <a:ea typeface="Open Sans" panose="020B0606030504020204" pitchFamily="34" charset="0"/>
                <a:cs typeface="Open Sans" panose="020B0606030504020204" pitchFamily="34" charset="0"/>
              </a:rPr>
              <a:t>Very important for NSF!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41" y="1882452"/>
            <a:ext cx="3080649" cy="3985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7EAB21-400C-54A2-86BA-6C3B19364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83" y="1882452"/>
            <a:ext cx="3084245" cy="398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3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78039" y="408186"/>
            <a:ext cx="10200068" cy="60924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NSF is Unique Among US Federal Agencies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380128" y="1671249"/>
            <a:ext cx="6780481" cy="383362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549" y="2056686"/>
            <a:ext cx="109985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Mandate to fund both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research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and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Focus on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basic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research in all areas of science &amp; engineering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All areas of science, engineering, computer science, and social sciences are housed in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one agency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Funding decisions are based on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advisory peer review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to Program Directors.  Program Directors (many of whom are current and/or former university faculty) also have discretion to use their own scientific judgments and to set portfolio direction/balance.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27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2101F1-41C5-47AB-0619-FB82E5AA4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638" y="410725"/>
            <a:ext cx="11277600" cy="619585"/>
          </a:xfrm>
        </p:spPr>
        <p:txBody>
          <a:bodyPr anchor="t"/>
          <a:lstStyle/>
          <a:p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NSF By the Numbers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B391C-5430-3E90-8B41-15BCA3DCF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56001" y="1882133"/>
            <a:ext cx="9754180" cy="453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50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496681D1-546B-E837-2CCC-73C735477C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91603" y="410987"/>
            <a:ext cx="7772400" cy="624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3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NSF Organization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CEECBE-21E0-83A4-CE2D-F1CEEF928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5857266" y="-1171036"/>
            <a:ext cx="477467" cy="11984633"/>
            <a:chOff x="8008368" y="967905"/>
            <a:chExt cx="340317" cy="309062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3E14FD6-DF0F-0A9C-DA25-467A33D5EFF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18985" y="2464595"/>
              <a:ext cx="0" cy="22123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E32A2AD-D429-3195-A72D-F439B96F09EE}"/>
                </a:ext>
              </a:extLst>
            </p:cNvPr>
            <p:cNvCxnSpPr/>
            <p:nvPr/>
          </p:nvCxnSpPr>
          <p:spPr>
            <a:xfrm>
              <a:off x="8229600" y="967905"/>
              <a:ext cx="0" cy="309062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920F2D3-7321-A880-9F7D-B1AB77990216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967905"/>
              <a:ext cx="11908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FE8D284-9B57-F0C6-5BE9-94B187033F8C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4056741"/>
              <a:ext cx="11908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C169A46-D73F-44E8-8246-886649EB64D0}"/>
              </a:ext>
            </a:extLst>
          </p:cNvPr>
          <p:cNvSpPr/>
          <p:nvPr/>
        </p:nvSpPr>
        <p:spPr>
          <a:xfrm>
            <a:off x="3369276" y="1549456"/>
            <a:ext cx="4666593" cy="309062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Office of the Director (OD)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E7C001-C5BF-C1EB-EDF7-808DD0F248F1}"/>
              </a:ext>
            </a:extLst>
          </p:cNvPr>
          <p:cNvSpPr txBox="1"/>
          <p:nvPr/>
        </p:nvSpPr>
        <p:spPr>
          <a:xfrm>
            <a:off x="4213465" y="1929178"/>
            <a:ext cx="2978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Director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C26C9-AF77-59FE-226A-D188B99EB8D1}"/>
              </a:ext>
            </a:extLst>
          </p:cNvPr>
          <p:cNvSpPr txBox="1"/>
          <p:nvPr/>
        </p:nvSpPr>
        <p:spPr>
          <a:xfrm>
            <a:off x="3533547" y="2386289"/>
            <a:ext cx="4338046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Deputy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Chief Operating Officer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Chief of Research Facilities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Chief Information Officer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Chief of Research Security, Strategy and Policy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Chief of Staff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CFA93C-2FAF-B2C7-004B-14696AB5AF7A}"/>
              </a:ext>
            </a:extLst>
          </p:cNvPr>
          <p:cNvSpPr/>
          <p:nvPr/>
        </p:nvSpPr>
        <p:spPr>
          <a:xfrm>
            <a:off x="102265" y="1536683"/>
            <a:ext cx="1379694" cy="9301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Office of Equity and Civil Rights (OECR)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EA8643-EE23-C56A-E779-041123C4A74A}"/>
              </a:ext>
            </a:extLst>
          </p:cNvPr>
          <p:cNvSpPr/>
          <p:nvPr/>
        </p:nvSpPr>
        <p:spPr>
          <a:xfrm>
            <a:off x="1643449" y="1536683"/>
            <a:ext cx="1379694" cy="9301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Office of the General Counsel (OGC)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7CD5AB-275B-D36F-9F65-EF7B8154FFD7}"/>
              </a:ext>
            </a:extLst>
          </p:cNvPr>
          <p:cNvSpPr/>
          <p:nvPr/>
        </p:nvSpPr>
        <p:spPr>
          <a:xfrm>
            <a:off x="102265" y="2596556"/>
            <a:ext cx="1379694" cy="9301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Office of Integrative Activities (OIA)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B75CDF-E847-8A48-4CB0-54D719F139B9}"/>
              </a:ext>
            </a:extLst>
          </p:cNvPr>
          <p:cNvSpPr/>
          <p:nvPr/>
        </p:nvSpPr>
        <p:spPr>
          <a:xfrm>
            <a:off x="1643449" y="2596555"/>
            <a:ext cx="1379694" cy="121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Office of International Science and Engineering (OISE)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F2283E-037F-F614-F17B-9625E29A6B70}"/>
              </a:ext>
            </a:extLst>
          </p:cNvPr>
          <p:cNvSpPr/>
          <p:nvPr/>
        </p:nvSpPr>
        <p:spPr>
          <a:xfrm>
            <a:off x="102265" y="3635647"/>
            <a:ext cx="1379694" cy="9301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Office of Legislative and Public Affairs (OLPA)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586B57-3324-19A8-026F-6636CD5FF2D0}"/>
              </a:ext>
            </a:extLst>
          </p:cNvPr>
          <p:cNvSpPr/>
          <p:nvPr/>
        </p:nvSpPr>
        <p:spPr>
          <a:xfrm>
            <a:off x="8514801" y="1575320"/>
            <a:ext cx="3517691" cy="14031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NSB National Science 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Chair, Vice Chair,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NSB Executive Officer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9C9227-4BB7-62AF-622A-1852BBA9AE5C}"/>
              </a:ext>
            </a:extLst>
          </p:cNvPr>
          <p:cNvSpPr/>
          <p:nvPr/>
        </p:nvSpPr>
        <p:spPr>
          <a:xfrm>
            <a:off x="8514802" y="3133403"/>
            <a:ext cx="3517691" cy="121125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Office of the Inspector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General (OIG)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78A96-472F-5733-CB13-90F066D3AE5C}"/>
              </a:ext>
            </a:extLst>
          </p:cNvPr>
          <p:cNvSpPr/>
          <p:nvPr/>
        </p:nvSpPr>
        <p:spPr>
          <a:xfrm>
            <a:off x="103811" y="5117112"/>
            <a:ext cx="2219652" cy="7803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Directorate for Biological Sciences (BIO)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A4BA72-1449-AD44-2940-E5A5F0EDD790}"/>
              </a:ext>
            </a:extLst>
          </p:cNvPr>
          <p:cNvSpPr/>
          <p:nvPr/>
        </p:nvSpPr>
        <p:spPr>
          <a:xfrm>
            <a:off x="2537295" y="5117112"/>
            <a:ext cx="2219652" cy="7803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Directorate for Computer and Information Science and Engineering (CISE)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3E5CA5-3E4B-4903-F2CC-E647A5B76674}"/>
              </a:ext>
            </a:extLst>
          </p:cNvPr>
          <p:cNvSpPr/>
          <p:nvPr/>
        </p:nvSpPr>
        <p:spPr>
          <a:xfrm>
            <a:off x="5029773" y="5117112"/>
            <a:ext cx="2219652" cy="7803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Directorate for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STEM Education (EDU)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F7C1B3-14D3-79F4-A739-D8045F62FCBC}"/>
              </a:ext>
            </a:extLst>
          </p:cNvPr>
          <p:cNvSpPr/>
          <p:nvPr/>
        </p:nvSpPr>
        <p:spPr>
          <a:xfrm>
            <a:off x="7448509" y="5117112"/>
            <a:ext cx="2219652" cy="7803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Directorate for Engineering (ENG)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8FA2ED-F966-8856-4794-93D2DE29FAF8}"/>
              </a:ext>
            </a:extLst>
          </p:cNvPr>
          <p:cNvSpPr/>
          <p:nvPr/>
        </p:nvSpPr>
        <p:spPr>
          <a:xfrm>
            <a:off x="9867244" y="5117112"/>
            <a:ext cx="2219652" cy="7803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Directorate for Geosciences (GEO)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8A0E17-67EE-E3A3-D415-7C7247ED373A}"/>
              </a:ext>
            </a:extLst>
          </p:cNvPr>
          <p:cNvSpPr/>
          <p:nvPr/>
        </p:nvSpPr>
        <p:spPr>
          <a:xfrm>
            <a:off x="103811" y="6031512"/>
            <a:ext cx="2219652" cy="7803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Directorate for Mathematical and Physical Sciences (MPS)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05A31F-0E07-C66A-65CD-28CBC294FCC8}"/>
              </a:ext>
            </a:extLst>
          </p:cNvPr>
          <p:cNvSpPr/>
          <p:nvPr/>
        </p:nvSpPr>
        <p:spPr>
          <a:xfrm>
            <a:off x="2537295" y="6031512"/>
            <a:ext cx="2219652" cy="7803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Directorate for Social, Behavioral and Economic Sciences (SBE)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42C28A-F88D-D6E4-4FC3-0530F78B3DFF}"/>
              </a:ext>
            </a:extLst>
          </p:cNvPr>
          <p:cNvSpPr/>
          <p:nvPr/>
        </p:nvSpPr>
        <p:spPr>
          <a:xfrm>
            <a:off x="5029773" y="6031512"/>
            <a:ext cx="2219652" cy="7803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Directorate for Technology, Innovation and Partnerships (TIP)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AA5431-F7A7-5E57-1BCF-A6007D1C6B89}"/>
              </a:ext>
            </a:extLst>
          </p:cNvPr>
          <p:cNvSpPr/>
          <p:nvPr/>
        </p:nvSpPr>
        <p:spPr>
          <a:xfrm>
            <a:off x="7448509" y="6031512"/>
            <a:ext cx="2219652" cy="7803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Office of Budget,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Finance and Award Management (BFA)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469488-70D1-C9FE-7319-6360E437E0FF}"/>
              </a:ext>
            </a:extLst>
          </p:cNvPr>
          <p:cNvSpPr/>
          <p:nvPr/>
        </p:nvSpPr>
        <p:spPr>
          <a:xfrm>
            <a:off x="9867244" y="6031512"/>
            <a:ext cx="2219652" cy="7803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Office of Information and Resource Management (OIRM)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36ECB3-B989-1B9A-C52A-12587118B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61995" y="1554258"/>
            <a:ext cx="312817" cy="2790394"/>
            <a:chOff x="8110516" y="967905"/>
            <a:chExt cx="238169" cy="309062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6A602FC-C077-6439-C4FD-B3D32E734E6E}"/>
                </a:ext>
              </a:extLst>
            </p:cNvPr>
            <p:cNvCxnSpPr/>
            <p:nvPr/>
          </p:nvCxnSpPr>
          <p:spPr>
            <a:xfrm>
              <a:off x="8229600" y="967905"/>
              <a:ext cx="0" cy="309062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4DAFBC3-856B-03C5-994F-9FB31520250E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967905"/>
              <a:ext cx="11908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A5B59CE-1A8F-204D-F00E-1B4C38262D18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4056741"/>
              <a:ext cx="11908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D5B1726-FF08-3DC5-84C2-C9344C9B1F2D}"/>
                </a:ext>
              </a:extLst>
            </p:cNvPr>
            <p:cNvCxnSpPr>
              <a:cxnSpLocks/>
            </p:cNvCxnSpPr>
            <p:nvPr/>
          </p:nvCxnSpPr>
          <p:spPr>
            <a:xfrm>
              <a:off x="8110516" y="2443704"/>
              <a:ext cx="11908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CF5F3A-C76B-0F2B-FC14-9F7563A6A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116485" y="1549456"/>
            <a:ext cx="238169" cy="3090620"/>
            <a:chOff x="8110516" y="967905"/>
            <a:chExt cx="238169" cy="309062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2983B2D-535D-3FFB-E4AB-6DB32E7A38C5}"/>
                </a:ext>
              </a:extLst>
            </p:cNvPr>
            <p:cNvCxnSpPr/>
            <p:nvPr/>
          </p:nvCxnSpPr>
          <p:spPr>
            <a:xfrm>
              <a:off x="8229600" y="967905"/>
              <a:ext cx="0" cy="309062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7BBA436-A904-F225-D23D-714BD9653047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967905"/>
              <a:ext cx="11908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B37144-DD7F-B256-EA7C-5B38775757F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4056741"/>
              <a:ext cx="11908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32BC9A6-8BE1-7597-A9D6-1091CA4CA310}"/>
                </a:ext>
              </a:extLst>
            </p:cNvPr>
            <p:cNvCxnSpPr>
              <a:cxnSpLocks/>
            </p:cNvCxnSpPr>
            <p:nvPr/>
          </p:nvCxnSpPr>
          <p:spPr>
            <a:xfrm>
              <a:off x="8110516" y="2443704"/>
              <a:ext cx="11908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F1C9285-D841-C2FF-135F-C18058664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47121" y="3809700"/>
            <a:ext cx="414264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24D92E-41F1-8351-2DB6-95A96592A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47121" y="3459272"/>
            <a:ext cx="414264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C1731F5-1EC3-8B96-9DE6-17795C621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47121" y="3093123"/>
            <a:ext cx="414264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981C23A-A1BA-4D58-F664-B59C1FFA2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47121" y="2709426"/>
            <a:ext cx="414264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22552DC-50EB-AD9A-357C-6DDF023A5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47121" y="2350032"/>
            <a:ext cx="414264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2180206-A8E0-EA9E-9268-1BE3848A3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47121" y="4205940"/>
            <a:ext cx="414264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5977759-33FA-47D2-BCA8-0030E2CC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44121" y="5025728"/>
            <a:ext cx="2462413" cy="983482"/>
          </a:xfrm>
          <a:prstGeom prst="roundRect">
            <a:avLst/>
          </a:prstGeom>
          <a:noFill/>
          <a:ln w="57150">
            <a:solidFill>
              <a:srgbClr val="D1AF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06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EEFBD2-CC6F-C5CD-306F-92EB6C461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247676" y="3420208"/>
            <a:ext cx="0" cy="2482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945391" y="1506173"/>
            <a:ext cx="9291408" cy="3352330"/>
            <a:chOff x="-779774" y="1874976"/>
            <a:chExt cx="9291408" cy="3208962"/>
          </a:xfrm>
          <a:effectLst/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779774" y="3909422"/>
              <a:ext cx="2268977" cy="1131485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-634302" y="4098642"/>
              <a:ext cx="1973179" cy="79607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MS PGothic" pitchFamily="34" charset="-128"/>
                  <a:cs typeface="+mn-cs"/>
                </a:rPr>
                <a:t>Advanced Cyberinfrastructure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MS PGothic" pitchFamily="34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Open Sans Light"/>
                  <a:ea typeface="MS PGothic" pitchFamily="34" charset="-128"/>
                  <a:cs typeface="+mn-cs"/>
                </a:rPr>
                <a:t>(OAC)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532890" y="1874976"/>
              <a:ext cx="6488112" cy="81422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849483" y="1972020"/>
              <a:ext cx="5673028" cy="61930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MS PGothic" pitchFamily="34" charset="-128"/>
                  <a:cs typeface="+mn-cs"/>
                </a:rPr>
                <a:t>Computer and Information Science and Engineering </a:t>
              </a:r>
              <a:b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MS PGothic" pitchFamily="34" charset="-128"/>
                  <a:cs typeface="+mn-cs"/>
                </a:rPr>
              </a:b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Open Sans Light"/>
                  <a:ea typeface="MS PGothic" pitchFamily="34" charset="-128"/>
                  <a:cs typeface="+mn-cs"/>
                </a:rPr>
                <a:t>(CISE)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37418" y="3909422"/>
              <a:ext cx="2059458" cy="117451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MS PGothic" pitchFamily="34" charset="-128"/>
                  <a:cs typeface="+mn-cs"/>
                </a:rPr>
                <a:t>Computing 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MS PGothic" pitchFamily="34" charset="-128"/>
                  <a:cs typeface="+mn-cs"/>
                </a:rPr>
                <a:t>Communication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MS PGothic" pitchFamily="34" charset="-128"/>
                  <a:cs typeface="+mn-cs"/>
                </a:rPr>
                <a:t>Foundations 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MS PGothic" pitchFamily="34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Open Sans Light"/>
                  <a:ea typeface="MS PGothic" pitchFamily="34" charset="-128"/>
                  <a:cs typeface="+mn-cs"/>
                </a:rPr>
                <a:t>(CCF)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010151" y="3909422"/>
              <a:ext cx="2294779" cy="117451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Computer 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 Network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Systems</a:t>
              </a:r>
              <a:b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(CNS)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588235" y="3909422"/>
              <a:ext cx="1923399" cy="117451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Information and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Intelligent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Systems</a:t>
              </a:r>
              <a:b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(IIS)</a:t>
              </a:r>
            </a:p>
          </p:txBody>
        </p:sp>
      </p:grp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85678" y="371673"/>
            <a:ext cx="10444766" cy="5807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inside each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Directorate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a set of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Divisions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855" y="1509180"/>
            <a:ext cx="2268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For example…</a:t>
            </a:r>
          </a:p>
        </p:txBody>
      </p:sp>
      <p:cxnSp>
        <p:nvCxnSpPr>
          <p:cNvPr id="42" name="Straight Connector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205725" y="2356775"/>
            <a:ext cx="15240" cy="12838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48423" y="3374138"/>
            <a:ext cx="7099253" cy="548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726068" y="3386329"/>
            <a:ext cx="0" cy="2482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48423" y="3374138"/>
            <a:ext cx="0" cy="2482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608061" y="3374138"/>
            <a:ext cx="0" cy="12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25585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1">
  <a:themeElements>
    <a:clrScheme name="NSF NEW COLOR PALETTE 2022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yout 3">
  <a:themeElements>
    <a:clrScheme name="NSF NEW COLOR PALETTE 2022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yout 4">
  <a:themeElements>
    <a:clrScheme name="NSF NEW COLOR PALETTE 2022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Custom 3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SF NEW COLOR PALETTE 2022">
    <a:dk1>
      <a:srgbClr val="000000"/>
    </a:dk1>
    <a:lt1>
      <a:srgbClr val="FFFFFF"/>
    </a:lt1>
    <a:dk2>
      <a:srgbClr val="002454"/>
    </a:dk2>
    <a:lt2>
      <a:srgbClr val="A6C3DA"/>
    </a:lt2>
    <a:accent1>
      <a:srgbClr val="005699"/>
    </a:accent1>
    <a:accent2>
      <a:srgbClr val="D3B34E"/>
    </a:accent2>
    <a:accent3>
      <a:srgbClr val="00C37E"/>
    </a:accent3>
    <a:accent4>
      <a:srgbClr val="4EC3E0"/>
    </a:accent4>
    <a:accent5>
      <a:srgbClr val="00758D"/>
    </a:accent5>
    <a:accent6>
      <a:srgbClr val="473B70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176FF569A72144925470ED9676DC30" ma:contentTypeVersion="9" ma:contentTypeDescription="Create a new document." ma:contentTypeScope="" ma:versionID="1f9fb9534fac4b1edd281d050aabe51c">
  <xsd:schema xmlns:xsd="http://www.w3.org/2001/XMLSchema" xmlns:xs="http://www.w3.org/2001/XMLSchema" xmlns:p="http://schemas.microsoft.com/office/2006/metadata/properties" xmlns:ns2="0cf77daa-5445-4d26-ace6-97094430d631" targetNamespace="http://schemas.microsoft.com/office/2006/metadata/properties" ma:root="true" ma:fieldsID="e583d854e5be020b7202755a27da0aa8" ns2:_="">
    <xsd:import namespace="0cf77daa-5445-4d26-ace6-97094430d6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77daa-5445-4d26-ace6-97094430d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0E97EA-4DD8-458E-8C3F-A6AA860356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E55E78-FA95-4AEC-9338-973E36D116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f77daa-5445-4d26-ace6-97094430d6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2304</Words>
  <Application>Microsoft Office PowerPoint</Application>
  <PresentationFormat>Widescreen</PresentationFormat>
  <Paragraphs>341</Paragraphs>
  <Slides>34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Calibri</vt:lpstr>
      <vt:lpstr>Century Gothic</vt:lpstr>
      <vt:lpstr>Monotype Sorts</vt:lpstr>
      <vt:lpstr>Open Sans</vt:lpstr>
      <vt:lpstr>Open Sans bold</vt:lpstr>
      <vt:lpstr>Open Sans Light</vt:lpstr>
      <vt:lpstr>Quire Sans</vt:lpstr>
      <vt:lpstr>Title slide 1</vt:lpstr>
      <vt:lpstr>Layout 3</vt:lpstr>
      <vt:lpstr>Layout 4</vt:lpstr>
      <vt:lpstr>Clip</vt:lpstr>
      <vt:lpstr>Proposal writing and funding opportunities for PhD students and post-doctoral fellows</vt:lpstr>
      <vt:lpstr>Today’s office hour topics</vt:lpstr>
      <vt:lpstr>Funding to support research</vt:lpstr>
      <vt:lpstr>“Where Discoveries Begin”</vt:lpstr>
      <vt:lpstr>NSF Mission and Goals</vt:lpstr>
      <vt:lpstr>NSF is Unique Among US Federal Agencies</vt:lpstr>
      <vt:lpstr>NSF By the Numbers</vt:lpstr>
      <vt:lpstr>NSF Organization</vt:lpstr>
      <vt:lpstr>And inside each Directorate is a set of Divisions…</vt:lpstr>
      <vt:lpstr>And inside each Division is a set of Core Programs…</vt:lpstr>
      <vt:lpstr>You can learn about the focus of a Program from the Program Description on the NSF website</vt:lpstr>
      <vt:lpstr>Finding Where Your Research Fits</vt:lpstr>
      <vt:lpstr>www.nsf.gov/awardsearch </vt:lpstr>
      <vt:lpstr>Finding Where Your Research Fits</vt:lpstr>
      <vt:lpstr>Contact a Program Director Early</vt:lpstr>
      <vt:lpstr>Funding opportunities for new faculty</vt:lpstr>
      <vt:lpstr>Step 2:  Preparing Your Proposal</vt:lpstr>
      <vt:lpstr>Step 2:  Preparing Your Proposal</vt:lpstr>
      <vt:lpstr>Step 2:  Preparing Your Proposal</vt:lpstr>
      <vt:lpstr>Types of Proposals and Solicitations</vt:lpstr>
      <vt:lpstr>Proposal preparation</vt:lpstr>
      <vt:lpstr>Know the NSF Merit Review Criteria</vt:lpstr>
      <vt:lpstr>Know the Five Review Elements</vt:lpstr>
      <vt:lpstr>Structure your Proposal to Address the  Five Review Elements</vt:lpstr>
      <vt:lpstr>Structure your Proposal to Address the  Five Review Elements</vt:lpstr>
      <vt:lpstr>Broader Impacts:  Benefiting Society</vt:lpstr>
      <vt:lpstr>Advice on Broader Impacts</vt:lpstr>
      <vt:lpstr>NSF Review Process</vt:lpstr>
      <vt:lpstr>Proposal Review Process and Timeline</vt:lpstr>
      <vt:lpstr>NSF Review Process:  PI Perspective</vt:lpstr>
      <vt:lpstr>Some Tips</vt:lpstr>
      <vt:lpstr>Writing proposals vs. papers</vt:lpstr>
      <vt:lpstr>Help the Reviewers</vt:lpstr>
      <vt:lpstr>Questions?</vt:lpstr>
    </vt:vector>
  </TitlesOfParts>
  <Company>National Science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writing and funding opportunities for PhD students and post-doctoral fellows</dc:title>
  <dc:creator>Martin, Thomas</dc:creator>
  <cp:lastModifiedBy>Carlson, Paul L. (Contractor)</cp:lastModifiedBy>
  <cp:revision>3</cp:revision>
  <dcterms:created xsi:type="dcterms:W3CDTF">2023-07-11T19:29:57Z</dcterms:created>
  <dcterms:modified xsi:type="dcterms:W3CDTF">2023-08-23T18:48:43Z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15993caa-0bca-4d87-809b-0c1eb2c2a23b</vt:lpwstr>
  </property>
  <property fmtid="{D5CDD505-2E9C-101B-9397-08002B2CF9AE}" pid="3" name="ContainsCUI">
    <vt:lpwstr>No</vt:lpwstr>
  </property>
</Properties>
</file>