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sldIdLst>
    <p:sldId id="256" r:id="rId4"/>
    <p:sldId id="258" r:id="rId5"/>
    <p:sldId id="278" r:id="rId6"/>
    <p:sldId id="282" r:id="rId7"/>
    <p:sldId id="287" r:id="rId8"/>
    <p:sldId id="301" r:id="rId9"/>
    <p:sldId id="279" r:id="rId10"/>
    <p:sldId id="261" r:id="rId11"/>
    <p:sldId id="298" r:id="rId12"/>
    <p:sldId id="302" r:id="rId13"/>
    <p:sldId id="305" r:id="rId14"/>
    <p:sldId id="283" r:id="rId15"/>
    <p:sldId id="284" r:id="rId16"/>
    <p:sldId id="267" r:id="rId17"/>
    <p:sldId id="285" r:id="rId18"/>
    <p:sldId id="280" r:id="rId19"/>
    <p:sldId id="276" r:id="rId20"/>
    <p:sldId id="277" r:id="rId21"/>
    <p:sldId id="275" r:id="rId22"/>
    <p:sldId id="306" r:id="rId23"/>
    <p:sldId id="288" r:id="rId24"/>
    <p:sldId id="289" r:id="rId25"/>
    <p:sldId id="290" r:id="rId26"/>
    <p:sldId id="281" r:id="rId27"/>
    <p:sldId id="270" r:id="rId28"/>
    <p:sldId id="304" r:id="rId29"/>
    <p:sldId id="30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D1A6D-E630-4F6D-A38B-20FEFAC07BDC}"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B4268-E6D8-4A99-A5E8-E22EA613FDD0}" type="slidenum">
              <a:rPr lang="en-US" smtClean="0"/>
              <a:t>‹#›</a:t>
            </a:fld>
            <a:endParaRPr lang="en-US"/>
          </a:p>
        </p:txBody>
      </p:sp>
    </p:spTree>
    <p:extLst>
      <p:ext uri="{BB962C8B-B14F-4D97-AF65-F5344CB8AC3E}">
        <p14:creationId xmlns:p14="http://schemas.microsoft.com/office/powerpoint/2010/main" val="330831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https://www.nsf.gov/pubs/2022/nsf22509/nsf22509.htm</a:t>
            </a:r>
          </a:p>
        </p:txBody>
      </p:sp>
      <p:sp>
        <p:nvSpPr>
          <p:cNvPr id="4" name="Slide Number Placeholder 3"/>
          <p:cNvSpPr>
            <a:spLocks noGrp="1"/>
          </p:cNvSpPr>
          <p:nvPr>
            <p:ph type="sldNum" sz="quarter" idx="5"/>
          </p:nvPr>
        </p:nvSpPr>
        <p:spPr/>
        <p:txBody>
          <a:bodyPr/>
          <a:lstStyle/>
          <a:p>
            <a:fld id="{D2FB4268-E6D8-4A99-A5E8-E22EA613FDD0}" type="slidenum">
              <a:rPr lang="en-US" smtClean="0"/>
              <a:t>1</a:t>
            </a:fld>
            <a:endParaRPr lang="en-US"/>
          </a:p>
        </p:txBody>
      </p:sp>
    </p:spTree>
    <p:extLst>
      <p:ext uri="{BB962C8B-B14F-4D97-AF65-F5344CB8AC3E}">
        <p14:creationId xmlns:p14="http://schemas.microsoft.com/office/powerpoint/2010/main" val="41610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MSRI-1 and MSRI-2 discussed on the next 2 slides</a:t>
            </a:r>
          </a:p>
        </p:txBody>
      </p:sp>
      <p:sp>
        <p:nvSpPr>
          <p:cNvPr id="4" name="Slide Number Placeholder 3"/>
          <p:cNvSpPr>
            <a:spLocks noGrp="1"/>
          </p:cNvSpPr>
          <p:nvPr>
            <p:ph type="sldNum" sz="quarter" idx="5"/>
          </p:nvPr>
        </p:nvSpPr>
        <p:spPr/>
        <p:txBody>
          <a:bodyPr/>
          <a:lstStyle/>
          <a:p>
            <a:fld id="{D2FB4268-E6D8-4A99-A5E8-E22EA613FDD0}" type="slidenum">
              <a:rPr lang="en-US" smtClean="0"/>
              <a:t>8</a:t>
            </a:fld>
            <a:endParaRPr lang="en-US"/>
          </a:p>
        </p:txBody>
      </p:sp>
    </p:spTree>
    <p:extLst>
      <p:ext uri="{BB962C8B-B14F-4D97-AF65-F5344CB8AC3E}">
        <p14:creationId xmlns:p14="http://schemas.microsoft.com/office/powerpoint/2010/main" val="76461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DA6-F554-4E9F-A4B2-03FC9C1B4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8D91-016D-4915-81BB-B85B1BCAC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04711-A24D-4C2F-AEBB-87F5485D05A9}"/>
              </a:ext>
            </a:extLst>
          </p:cNvPr>
          <p:cNvSpPr>
            <a:spLocks noGrp="1"/>
          </p:cNvSpPr>
          <p:nvPr>
            <p:ph type="dt" sz="half" idx="10"/>
          </p:nvPr>
        </p:nvSpPr>
        <p:spPr/>
        <p:txBody>
          <a:bodyPr/>
          <a:lstStyle/>
          <a:p>
            <a:fld id="{1E16C1C2-DBD6-4904-8DB1-F45B0E9FA769}" type="datetime1">
              <a:rPr lang="en-US" smtClean="0"/>
              <a:t>7/21/2023</a:t>
            </a:fld>
            <a:endParaRPr lang="en-US"/>
          </a:p>
        </p:txBody>
      </p:sp>
      <p:sp>
        <p:nvSpPr>
          <p:cNvPr id="5" name="Footer Placeholder 4">
            <a:extLst>
              <a:ext uri="{FF2B5EF4-FFF2-40B4-BE49-F238E27FC236}">
                <a16:creationId xmlns:a16="http://schemas.microsoft.com/office/drawing/2014/main" id="{1492F5DA-5E0B-4C16-A22A-05F8E045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7C71B-7A5D-4AC0-A5B9-3846581D70C7}"/>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SlideHeader">
            <a:extLst>
              <a:ext uri="{FF2B5EF4-FFF2-40B4-BE49-F238E27FC236}">
                <a16:creationId xmlns:a16="http://schemas.microsoft.com/office/drawing/2014/main" id="{F2EABAF8-2608-DC97-1477-B128276BC2C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0AC183F8-A594-6738-B7FA-AE376EE4A90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981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F745-1C92-4436-861E-8EAAF76D0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B9DF43-CA3C-495D-89AC-1445EBD23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11D72-374E-4538-8AA7-BD881E5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3FDE2-0D33-40B0-8ED6-C7C51A0819DA}"/>
              </a:ext>
            </a:extLst>
          </p:cNvPr>
          <p:cNvSpPr>
            <a:spLocks noGrp="1"/>
          </p:cNvSpPr>
          <p:nvPr>
            <p:ph type="dt" sz="half" idx="10"/>
          </p:nvPr>
        </p:nvSpPr>
        <p:spPr/>
        <p:txBody>
          <a:bodyPr/>
          <a:lstStyle/>
          <a:p>
            <a:fld id="{47EBCBF7-80EC-47D7-BA88-EC8E89BE800C}" type="datetime1">
              <a:rPr lang="en-US" smtClean="0"/>
              <a:t>7/21/2023</a:t>
            </a:fld>
            <a:endParaRPr lang="en-US"/>
          </a:p>
        </p:txBody>
      </p:sp>
      <p:sp>
        <p:nvSpPr>
          <p:cNvPr id="6" name="Footer Placeholder 5">
            <a:extLst>
              <a:ext uri="{FF2B5EF4-FFF2-40B4-BE49-F238E27FC236}">
                <a16:creationId xmlns:a16="http://schemas.microsoft.com/office/drawing/2014/main" id="{80D61FC7-54EC-418F-A7FA-0987E5E84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541B9-E47D-4C01-B26D-CD2E4F20508F}"/>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Picture with CaptionHeader">
            <a:extLst>
              <a:ext uri="{FF2B5EF4-FFF2-40B4-BE49-F238E27FC236}">
                <a16:creationId xmlns:a16="http://schemas.microsoft.com/office/drawing/2014/main" id="{CBECEEAE-0752-C90C-A325-69DD30493FC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826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C6F-0481-463C-A08C-A87BE29B1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6706A-09B7-4BCB-84CF-4BCEE8E2D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E2B7B-FE64-42C7-9C9F-B030595204D7}"/>
              </a:ext>
            </a:extLst>
          </p:cNvPr>
          <p:cNvSpPr>
            <a:spLocks noGrp="1"/>
          </p:cNvSpPr>
          <p:nvPr>
            <p:ph type="dt" sz="half" idx="10"/>
          </p:nvPr>
        </p:nvSpPr>
        <p:spPr/>
        <p:txBody>
          <a:bodyPr/>
          <a:lstStyle/>
          <a:p>
            <a:fld id="{2A9179B9-C3F7-4074-9BF7-600A90DD7DF3}" type="datetime1">
              <a:rPr lang="en-US" smtClean="0"/>
              <a:t>7/21/2023</a:t>
            </a:fld>
            <a:endParaRPr lang="en-US"/>
          </a:p>
        </p:txBody>
      </p:sp>
      <p:sp>
        <p:nvSpPr>
          <p:cNvPr id="5" name="Footer Placeholder 4">
            <a:extLst>
              <a:ext uri="{FF2B5EF4-FFF2-40B4-BE49-F238E27FC236}">
                <a16:creationId xmlns:a16="http://schemas.microsoft.com/office/drawing/2014/main" id="{6545026B-D699-4E73-9C57-314012548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22526-6ECC-4E8A-B982-806D968361CF}"/>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and Vertical TextHeader">
            <a:extLst>
              <a:ext uri="{FF2B5EF4-FFF2-40B4-BE49-F238E27FC236}">
                <a16:creationId xmlns:a16="http://schemas.microsoft.com/office/drawing/2014/main" id="{A90321DD-CEBD-2408-3DDD-962687F10E7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462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7AA7F-F721-4EC8-B880-095648903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4BB75-54CB-42E5-8BF5-109B127352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3AB5D-66BB-47D7-BB4D-4D35661CA084}"/>
              </a:ext>
            </a:extLst>
          </p:cNvPr>
          <p:cNvSpPr>
            <a:spLocks noGrp="1"/>
          </p:cNvSpPr>
          <p:nvPr>
            <p:ph type="dt" sz="half" idx="10"/>
          </p:nvPr>
        </p:nvSpPr>
        <p:spPr/>
        <p:txBody>
          <a:bodyPr/>
          <a:lstStyle/>
          <a:p>
            <a:fld id="{76D39E2D-3726-4B20-A7AE-DE7C5115D136}" type="datetime1">
              <a:rPr lang="en-US" smtClean="0"/>
              <a:t>7/21/2023</a:t>
            </a:fld>
            <a:endParaRPr lang="en-US"/>
          </a:p>
        </p:txBody>
      </p:sp>
      <p:sp>
        <p:nvSpPr>
          <p:cNvPr id="5" name="Footer Placeholder 4">
            <a:extLst>
              <a:ext uri="{FF2B5EF4-FFF2-40B4-BE49-F238E27FC236}">
                <a16:creationId xmlns:a16="http://schemas.microsoft.com/office/drawing/2014/main" id="{7E34A475-86B2-4691-BAA0-A2FE27838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578D5-CF83-4706-9D3B-21A4DD4BDE97}"/>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Vertical Title and TextHeader">
            <a:extLst>
              <a:ext uri="{FF2B5EF4-FFF2-40B4-BE49-F238E27FC236}">
                <a16:creationId xmlns:a16="http://schemas.microsoft.com/office/drawing/2014/main" id="{5E07AD4E-1397-5BF8-D26F-408C3975569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2882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DA6-F554-4E9F-A4B2-03FC9C1B4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8D91-016D-4915-81BB-B85B1BCAC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04711-A24D-4C2F-AEBB-87F5485D05A9}"/>
              </a:ext>
            </a:extLst>
          </p:cNvPr>
          <p:cNvSpPr>
            <a:spLocks noGrp="1"/>
          </p:cNvSpPr>
          <p:nvPr>
            <p:ph type="dt" sz="half" idx="10"/>
          </p:nvPr>
        </p:nvSpPr>
        <p:spPr/>
        <p:txBody>
          <a:bodyPr/>
          <a:lstStyle/>
          <a:p>
            <a:fld id="{1E16C1C2-DBD6-4904-8DB1-F45B0E9FA769}" type="datetime1">
              <a:rPr lang="en-US" smtClean="0"/>
              <a:t>7/21/2023</a:t>
            </a:fld>
            <a:endParaRPr lang="en-US"/>
          </a:p>
        </p:txBody>
      </p:sp>
      <p:sp>
        <p:nvSpPr>
          <p:cNvPr id="5" name="Footer Placeholder 4">
            <a:extLst>
              <a:ext uri="{FF2B5EF4-FFF2-40B4-BE49-F238E27FC236}">
                <a16:creationId xmlns:a16="http://schemas.microsoft.com/office/drawing/2014/main" id="{1492F5DA-5E0B-4C16-A22A-05F8E045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7C71B-7A5D-4AC0-A5B9-3846581D70C7}"/>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43332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7FF1-D7DF-4B47-B894-9FCBA59AF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1E4B3-1C3C-45AC-9580-E5CA413E6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341D-5ABC-48AF-A0B2-C66EFAFF9631}"/>
              </a:ext>
            </a:extLst>
          </p:cNvPr>
          <p:cNvSpPr>
            <a:spLocks noGrp="1"/>
          </p:cNvSpPr>
          <p:nvPr>
            <p:ph type="dt" sz="half" idx="10"/>
          </p:nvPr>
        </p:nvSpPr>
        <p:spPr/>
        <p:txBody>
          <a:bodyPr/>
          <a:lstStyle/>
          <a:p>
            <a:fld id="{3FDE5FEF-25E2-4EE6-9B61-5EF579F89189}" type="datetime1">
              <a:rPr lang="en-US" smtClean="0"/>
              <a:t>7/21/2023</a:t>
            </a:fld>
            <a:endParaRPr lang="en-US"/>
          </a:p>
        </p:txBody>
      </p:sp>
      <p:sp>
        <p:nvSpPr>
          <p:cNvPr id="5" name="Footer Placeholder 4">
            <a:extLst>
              <a:ext uri="{FF2B5EF4-FFF2-40B4-BE49-F238E27FC236}">
                <a16:creationId xmlns:a16="http://schemas.microsoft.com/office/drawing/2014/main" id="{E8F3CEDE-0319-4E28-A81B-A2EDDCF66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9E9D3-D582-46AB-952C-F2F990D56F64}"/>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Title and ContentHeader">
            <a:extLst>
              <a:ext uri="{FF2B5EF4-FFF2-40B4-BE49-F238E27FC236}">
                <a16:creationId xmlns:a16="http://schemas.microsoft.com/office/drawing/2014/main" id="{7DD52DFD-85BA-28C1-D1A3-60044A75E49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5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77C4-4DF4-49A1-A814-817023A86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15B7A-AAFA-447D-B4DB-7A65E8957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482BB-4C74-4714-AC11-3782A933525A}"/>
              </a:ext>
            </a:extLst>
          </p:cNvPr>
          <p:cNvSpPr>
            <a:spLocks noGrp="1"/>
          </p:cNvSpPr>
          <p:nvPr>
            <p:ph type="dt" sz="half" idx="10"/>
          </p:nvPr>
        </p:nvSpPr>
        <p:spPr/>
        <p:txBody>
          <a:bodyPr/>
          <a:lstStyle/>
          <a:p>
            <a:fld id="{1284B04E-D4D0-451C-BF4A-17BDF07EE554}" type="datetime1">
              <a:rPr lang="en-US" smtClean="0"/>
              <a:t>7/21/2023</a:t>
            </a:fld>
            <a:endParaRPr lang="en-US"/>
          </a:p>
        </p:txBody>
      </p:sp>
      <p:sp>
        <p:nvSpPr>
          <p:cNvPr id="5" name="Footer Placeholder 4">
            <a:extLst>
              <a:ext uri="{FF2B5EF4-FFF2-40B4-BE49-F238E27FC236}">
                <a16:creationId xmlns:a16="http://schemas.microsoft.com/office/drawing/2014/main" id="{7E2F98DC-74BA-44AF-A397-C4D9EC984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A7CE9-4E30-4F1F-9402-B431092479C8}"/>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7" name="hcSlideMaster.Section HeaderHeader">
            <a:extLst>
              <a:ext uri="{FF2B5EF4-FFF2-40B4-BE49-F238E27FC236}">
                <a16:creationId xmlns:a16="http://schemas.microsoft.com/office/drawing/2014/main" id="{20DA4020-D384-4B2B-C53D-46B378481B9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5972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AAF7-F326-46AC-A702-E43EDA7B1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C5873-4F0F-43CF-9F9D-B4939BF9A1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AC5CA-4782-4D8E-9AEF-C087A369C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7E23AC-B222-435E-9B95-0897D9DF3D5B}"/>
              </a:ext>
            </a:extLst>
          </p:cNvPr>
          <p:cNvSpPr>
            <a:spLocks noGrp="1"/>
          </p:cNvSpPr>
          <p:nvPr>
            <p:ph type="dt" sz="half" idx="10"/>
          </p:nvPr>
        </p:nvSpPr>
        <p:spPr/>
        <p:txBody>
          <a:bodyPr/>
          <a:lstStyle/>
          <a:p>
            <a:fld id="{DF2740CA-17BA-4ABF-B467-085D09BFCEC8}" type="datetime1">
              <a:rPr lang="en-US" smtClean="0"/>
              <a:t>7/21/2023</a:t>
            </a:fld>
            <a:endParaRPr lang="en-US"/>
          </a:p>
        </p:txBody>
      </p:sp>
      <p:sp>
        <p:nvSpPr>
          <p:cNvPr id="6" name="Footer Placeholder 5">
            <a:extLst>
              <a:ext uri="{FF2B5EF4-FFF2-40B4-BE49-F238E27FC236}">
                <a16:creationId xmlns:a16="http://schemas.microsoft.com/office/drawing/2014/main" id="{DC9086DB-8B62-45DE-A2AE-E74E8B135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089F7-B4CE-43EE-976D-63043E1E42C9}"/>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Two ContentHeader">
            <a:extLst>
              <a:ext uri="{FF2B5EF4-FFF2-40B4-BE49-F238E27FC236}">
                <a16:creationId xmlns:a16="http://schemas.microsoft.com/office/drawing/2014/main" id="{BEF12EAE-7B2B-3AD6-9336-321E2690D47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915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70D-885C-40C5-87F5-8611133BA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C1F0B-64AD-4CA4-A06B-383685961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80707-A199-467B-A01B-7A4EBB241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9C76B-F96C-4F94-B828-68DEFA02A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C2826-8E34-474C-A1C7-FA9B0C0EE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607CC8-F812-4992-AD28-980AD4FDCFB4}"/>
              </a:ext>
            </a:extLst>
          </p:cNvPr>
          <p:cNvSpPr>
            <a:spLocks noGrp="1"/>
          </p:cNvSpPr>
          <p:nvPr>
            <p:ph type="dt" sz="half" idx="10"/>
          </p:nvPr>
        </p:nvSpPr>
        <p:spPr/>
        <p:txBody>
          <a:bodyPr/>
          <a:lstStyle/>
          <a:p>
            <a:fld id="{D518F636-4E39-48EB-93BF-FF1C42174210}" type="datetime1">
              <a:rPr lang="en-US" smtClean="0"/>
              <a:t>7/21/2023</a:t>
            </a:fld>
            <a:endParaRPr lang="en-US"/>
          </a:p>
        </p:txBody>
      </p:sp>
      <p:sp>
        <p:nvSpPr>
          <p:cNvPr id="8" name="Footer Placeholder 7">
            <a:extLst>
              <a:ext uri="{FF2B5EF4-FFF2-40B4-BE49-F238E27FC236}">
                <a16:creationId xmlns:a16="http://schemas.microsoft.com/office/drawing/2014/main" id="{6DCE203A-1EE3-454A-981D-B202DE0EE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D83C60-8F1B-4349-878F-C293D372B6CA}"/>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10" name="hcSlideMaster.ComparisonHeader">
            <a:extLst>
              <a:ext uri="{FF2B5EF4-FFF2-40B4-BE49-F238E27FC236}">
                <a16:creationId xmlns:a16="http://schemas.microsoft.com/office/drawing/2014/main" id="{4C5DDEFF-2491-03D9-FA74-AC03E413753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521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E623-3A50-4959-B156-86174CB4E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6FE53-6D6D-4E8E-9519-63E68816914C}"/>
              </a:ext>
            </a:extLst>
          </p:cNvPr>
          <p:cNvSpPr>
            <a:spLocks noGrp="1"/>
          </p:cNvSpPr>
          <p:nvPr>
            <p:ph type="dt" sz="half" idx="10"/>
          </p:nvPr>
        </p:nvSpPr>
        <p:spPr/>
        <p:txBody>
          <a:bodyPr/>
          <a:lstStyle/>
          <a:p>
            <a:fld id="{73D64F3D-16B8-4DF0-95D7-246B2CE176B8}" type="datetime1">
              <a:rPr lang="en-US" smtClean="0"/>
              <a:t>7/21/2023</a:t>
            </a:fld>
            <a:endParaRPr lang="en-US"/>
          </a:p>
        </p:txBody>
      </p:sp>
      <p:sp>
        <p:nvSpPr>
          <p:cNvPr id="4" name="Footer Placeholder 3">
            <a:extLst>
              <a:ext uri="{FF2B5EF4-FFF2-40B4-BE49-F238E27FC236}">
                <a16:creationId xmlns:a16="http://schemas.microsoft.com/office/drawing/2014/main" id="{1E95E52B-407C-4A7B-A438-0091FFC0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29981-15F2-43E1-8AE2-465FFA5A0B58}"/>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6" name="hcSlideMaster.Title OnlyHeader">
            <a:extLst>
              <a:ext uri="{FF2B5EF4-FFF2-40B4-BE49-F238E27FC236}">
                <a16:creationId xmlns:a16="http://schemas.microsoft.com/office/drawing/2014/main" id="{FEAB79A1-E384-8299-FD05-3BCF0D9AA88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961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848C5-B7A4-4689-B0E2-40C751CE4EB8}"/>
              </a:ext>
            </a:extLst>
          </p:cNvPr>
          <p:cNvSpPr>
            <a:spLocks noGrp="1"/>
          </p:cNvSpPr>
          <p:nvPr>
            <p:ph type="dt" sz="half" idx="10"/>
          </p:nvPr>
        </p:nvSpPr>
        <p:spPr/>
        <p:txBody>
          <a:bodyPr/>
          <a:lstStyle/>
          <a:p>
            <a:fld id="{DEB14CD1-A57E-47D1-8AD7-C6BF97F078A6}" type="datetime1">
              <a:rPr lang="en-US" smtClean="0"/>
              <a:t>7/21/2023</a:t>
            </a:fld>
            <a:endParaRPr lang="en-US"/>
          </a:p>
        </p:txBody>
      </p:sp>
      <p:sp>
        <p:nvSpPr>
          <p:cNvPr id="3" name="Footer Placeholder 2">
            <a:extLst>
              <a:ext uri="{FF2B5EF4-FFF2-40B4-BE49-F238E27FC236}">
                <a16:creationId xmlns:a16="http://schemas.microsoft.com/office/drawing/2014/main" id="{DA499E57-7A69-4D1F-8BF6-C9144CD874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04F751-F374-4850-992C-6B068FEA0AC0}"/>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5" name="hcSlideMaster.BlankHeader">
            <a:extLst>
              <a:ext uri="{FF2B5EF4-FFF2-40B4-BE49-F238E27FC236}">
                <a16:creationId xmlns:a16="http://schemas.microsoft.com/office/drawing/2014/main" id="{3A1F6DD7-70A0-1C37-6853-F40E4F0AB2D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44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082B-6533-455B-B632-A3E47028B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8BFAD0-C903-467F-8AA6-E62D99CFD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4D4D4-C28A-444F-8681-01AF835D6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0F0E-6471-4BC2-B378-29E259B6B1BC}"/>
              </a:ext>
            </a:extLst>
          </p:cNvPr>
          <p:cNvSpPr>
            <a:spLocks noGrp="1"/>
          </p:cNvSpPr>
          <p:nvPr>
            <p:ph type="dt" sz="half" idx="10"/>
          </p:nvPr>
        </p:nvSpPr>
        <p:spPr/>
        <p:txBody>
          <a:bodyPr/>
          <a:lstStyle/>
          <a:p>
            <a:fld id="{41CE5B2D-DBFE-4174-8E3C-1D9C7B29800E}" type="datetime1">
              <a:rPr lang="en-US" smtClean="0"/>
              <a:t>7/21/2023</a:t>
            </a:fld>
            <a:endParaRPr lang="en-US"/>
          </a:p>
        </p:txBody>
      </p:sp>
      <p:sp>
        <p:nvSpPr>
          <p:cNvPr id="6" name="Footer Placeholder 5">
            <a:extLst>
              <a:ext uri="{FF2B5EF4-FFF2-40B4-BE49-F238E27FC236}">
                <a16:creationId xmlns:a16="http://schemas.microsoft.com/office/drawing/2014/main" id="{255E2793-D729-4D3F-953C-704DA5A29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D01B9-7B27-4770-AB94-4C61A81D5C42}"/>
              </a:ext>
            </a:extLst>
          </p:cNvPr>
          <p:cNvSpPr>
            <a:spLocks noGrp="1"/>
          </p:cNvSpPr>
          <p:nvPr>
            <p:ph type="sldNum" sz="quarter" idx="12"/>
          </p:nvPr>
        </p:nvSpPr>
        <p:spPr/>
        <p:txBody>
          <a:bodyPr/>
          <a:lstStyle/>
          <a:p>
            <a:fld id="{0A6EB807-924F-40AA-B333-01EE6FD5ACB2}" type="slidenum">
              <a:rPr lang="en-US" smtClean="0"/>
              <a:t>‹#›</a:t>
            </a:fld>
            <a:endParaRPr lang="en-US"/>
          </a:p>
        </p:txBody>
      </p:sp>
      <p:sp>
        <p:nvSpPr>
          <p:cNvPr id="8" name="hcSlideMaster.Content with CaptionHeader">
            <a:extLst>
              <a:ext uri="{FF2B5EF4-FFF2-40B4-BE49-F238E27FC236}">
                <a16:creationId xmlns:a16="http://schemas.microsoft.com/office/drawing/2014/main" id="{3CB6E78C-48E6-0E57-3758-49784C7A6FD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7074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FEF72-5732-48B2-A699-ACBA7A776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2EDF1-6305-4DD9-A046-ACD3DC7F7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51EB1-9CA4-46DB-BC14-0FD5C328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AFBC-6FFA-4E01-AADD-1DDDCF87C29F}" type="datetime1">
              <a:rPr lang="en-US" smtClean="0"/>
              <a:t>7/21/2023</a:t>
            </a:fld>
            <a:endParaRPr lang="en-US"/>
          </a:p>
        </p:txBody>
      </p:sp>
      <p:sp>
        <p:nvSpPr>
          <p:cNvPr id="5" name="Footer Placeholder 4">
            <a:extLst>
              <a:ext uri="{FF2B5EF4-FFF2-40B4-BE49-F238E27FC236}">
                <a16:creationId xmlns:a16="http://schemas.microsoft.com/office/drawing/2014/main" id="{5C830A22-2DEB-4D13-ACCC-87ED79FB3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FF445-26D9-422D-9231-BF9383A99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B807-924F-40AA-B333-01EE6FD5ACB2}" type="slidenum">
              <a:rPr lang="en-US" smtClean="0"/>
              <a:t>‹#›</a:t>
            </a:fld>
            <a:endParaRPr lang="en-US"/>
          </a:p>
        </p:txBody>
      </p:sp>
    </p:spTree>
    <p:extLst>
      <p:ext uri="{BB962C8B-B14F-4D97-AF65-F5344CB8AC3E}">
        <p14:creationId xmlns:p14="http://schemas.microsoft.com/office/powerpoint/2010/main" val="20791279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03D2-1D25-4C9E-B366-D342B9A59DB7}"/>
              </a:ext>
            </a:extLst>
          </p:cNvPr>
          <p:cNvSpPr>
            <a:spLocks noGrp="1"/>
          </p:cNvSpPr>
          <p:nvPr>
            <p:ph type="ctrTitle"/>
          </p:nvPr>
        </p:nvSpPr>
        <p:spPr/>
        <p:txBody>
          <a:bodyPr anchor="t">
            <a:normAutofit/>
          </a:bodyPr>
          <a:lstStyle/>
          <a:p>
            <a:pPr algn="l"/>
            <a:r>
              <a:rPr lang="en-US" sz="3700" dirty="0"/>
              <a:t>Community Infrastructure for Research in Computer and Information Science and Engineering (CIRC)</a:t>
            </a:r>
          </a:p>
        </p:txBody>
      </p:sp>
      <p:sp>
        <p:nvSpPr>
          <p:cNvPr id="3" name="Subtitle 2">
            <a:extLst>
              <a:ext uri="{FF2B5EF4-FFF2-40B4-BE49-F238E27FC236}">
                <a16:creationId xmlns:a16="http://schemas.microsoft.com/office/drawing/2014/main" id="{E2EA7404-8BE2-4F38-B471-DB1727190483}"/>
              </a:ext>
            </a:extLst>
          </p:cNvPr>
          <p:cNvSpPr>
            <a:spLocks noGrp="1"/>
          </p:cNvSpPr>
          <p:nvPr>
            <p:ph type="subTitle" idx="1"/>
          </p:nvPr>
        </p:nvSpPr>
        <p:spPr/>
        <p:txBody>
          <a:bodyPr anchor="b">
            <a:normAutofit/>
          </a:bodyPr>
          <a:lstStyle/>
          <a:p>
            <a:pPr algn="l"/>
            <a:r>
              <a:rPr lang="en-US" dirty="0"/>
              <a:t>NSF 23-589</a:t>
            </a:r>
          </a:p>
          <a:p>
            <a:pPr algn="l"/>
            <a:r>
              <a:rPr lang="en-US" dirty="0"/>
              <a:t>Formerly CCRI</a:t>
            </a:r>
          </a:p>
          <a:p>
            <a:pPr algn="l"/>
            <a:r>
              <a:rPr lang="en-US" dirty="0"/>
              <a:t>Webinar 19 July 2023</a:t>
            </a:r>
          </a:p>
        </p:txBody>
      </p:sp>
      <p:sp>
        <p:nvSpPr>
          <p:cNvPr id="4" name="Slide Number Placeholder 3">
            <a:extLst>
              <a:ext uri="{FF2B5EF4-FFF2-40B4-BE49-F238E27FC236}">
                <a16:creationId xmlns:a16="http://schemas.microsoft.com/office/drawing/2014/main" id="{E71197E2-51FB-41B4-A2D8-BC33156F3CCE}"/>
              </a:ext>
            </a:extLst>
          </p:cNvPr>
          <p:cNvSpPr>
            <a:spLocks noGrp="1"/>
          </p:cNvSpPr>
          <p:nvPr>
            <p:ph type="sldNum" sz="quarter" idx="12"/>
          </p:nvPr>
        </p:nvSpPr>
        <p:spPr>
          <a:prstGeom prst="ellipse">
            <a:avLst/>
          </a:prstGeom>
        </p:spPr>
        <p:txBody>
          <a:bodyPr>
            <a:normAutofit/>
          </a:bodyPr>
          <a:lstStyle/>
          <a:p>
            <a:pPr>
              <a:lnSpc>
                <a:spcPct val="90000"/>
              </a:lnSpc>
              <a:spcAft>
                <a:spcPts val="600"/>
              </a:spcAft>
            </a:pPr>
            <a:fld id="{0A6EB807-924F-40AA-B333-01EE6FD5ACB2}" type="slidenum">
              <a:rPr lang="en-US" sz="1100">
                <a:solidFill>
                  <a:srgbClr val="FFFFFF"/>
                </a:solidFill>
              </a:rPr>
              <a:pPr>
                <a:lnSpc>
                  <a:spcPct val="90000"/>
                </a:lnSpc>
                <a:spcAft>
                  <a:spcPts val="600"/>
                </a:spcAft>
              </a:pPr>
              <a:t>1</a:t>
            </a:fld>
            <a:endParaRPr lang="en-US" sz="1100">
              <a:solidFill>
                <a:srgbClr val="FFFFFF"/>
              </a:solidFill>
            </a:endParaRPr>
          </a:p>
        </p:txBody>
      </p:sp>
      <p:pic>
        <p:nvPicPr>
          <p:cNvPr id="6" name="Picture 5" descr="NSF logo">
            <a:extLst>
              <a:ext uri="{FF2B5EF4-FFF2-40B4-BE49-F238E27FC236}">
                <a16:creationId xmlns:a16="http://schemas.microsoft.com/office/drawing/2014/main" id="{38CF287E-9C64-4133-A1D8-D841B22446AD}"/>
              </a:ext>
            </a:extLst>
          </p:cNvPr>
          <p:cNvPicPr>
            <a:picLocks noChangeAspect="1"/>
          </p:cNvPicPr>
          <p:nvPr/>
        </p:nvPicPr>
        <p:blipFill rotWithShape="1">
          <a:blip r:embed="rId3">
            <a:extLst>
              <a:ext uri="{28A0092B-C50C-407E-A947-70E740481C1C}">
                <a14:useLocalDpi xmlns:a14="http://schemas.microsoft.com/office/drawing/2010/main" val="0"/>
              </a:ext>
            </a:extLst>
          </a:blip>
          <a:srcRect t="500" r="-1" b="-1"/>
          <a:stretch/>
        </p:blipFill>
        <p:spPr>
          <a:xfrm>
            <a:off x="7361425" y="2051838"/>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5" name="flSlide1Footer">
            <a:extLst>
              <a:ext uri="{FF2B5EF4-FFF2-40B4-BE49-F238E27FC236}">
                <a16:creationId xmlns:a16="http://schemas.microsoft.com/office/drawing/2014/main" id="{FE06EC9D-1079-D886-F282-727783CEFE39}"/>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AC80FBDA-9ED9-924B-D346-0B2CA5774878}"/>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09882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sz="4000" dirty="0">
                <a:ea typeface="+mj-lt"/>
                <a:cs typeface="+mj-lt"/>
              </a:rPr>
              <a:t>Midscale Research Infrastructure-2 (MSRI-2) Scope</a:t>
            </a:r>
          </a:p>
          <a:p>
            <a:endParaRPr lang="en-US" sz="4000" dirty="0">
              <a:cs typeface="Calibri Light"/>
            </a:endParaRP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a:bodyPr>
          <a:lstStyle/>
          <a:p>
            <a:r>
              <a:rPr lang="en-US" dirty="0">
                <a:ea typeface="+mn-lt"/>
                <a:cs typeface="+mn-lt"/>
              </a:rPr>
              <a:t>Most recent solicitation: NSF 23-570</a:t>
            </a:r>
          </a:p>
          <a:p>
            <a:r>
              <a:rPr lang="en-US" dirty="0">
                <a:ea typeface="+mn-lt"/>
                <a:cs typeface="+mn-lt"/>
              </a:rPr>
              <a:t>Supports the implementation of unique and compelling research infrastructure projects</a:t>
            </a:r>
            <a:endParaRPr lang="en-US" dirty="0"/>
          </a:p>
          <a:p>
            <a:r>
              <a:rPr lang="en-US" dirty="0">
                <a:ea typeface="+mn-lt"/>
                <a:cs typeface="+mn-lt"/>
              </a:rPr>
              <a:t>Will only consider the implementation stage of a project, including a limited degree of final development or necessary production design immediately preparatory to implementation</a:t>
            </a:r>
          </a:p>
          <a:p>
            <a:r>
              <a:rPr lang="en-US" dirty="0">
                <a:ea typeface="+mn-lt"/>
                <a:cs typeface="+mn-lt"/>
              </a:rPr>
              <a:t>$20,000,000 to $100,000,000 </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10</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0203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5661-F43D-4707-C125-6A929D8F7177}"/>
              </a:ext>
            </a:extLst>
          </p:cNvPr>
          <p:cNvSpPr>
            <a:spLocks noGrp="1"/>
          </p:cNvSpPr>
          <p:nvPr>
            <p:ph type="title"/>
          </p:nvPr>
        </p:nvSpPr>
        <p:spPr/>
        <p:txBody>
          <a:bodyPr/>
          <a:lstStyle/>
          <a:p>
            <a:r>
              <a:rPr lang="en-US" dirty="0"/>
              <a:t>Exploratory Development ("Dev" track)</a:t>
            </a:r>
          </a:p>
        </p:txBody>
      </p:sp>
      <p:sp>
        <p:nvSpPr>
          <p:cNvPr id="3" name="Content Placeholder 2">
            <a:extLst>
              <a:ext uri="{FF2B5EF4-FFF2-40B4-BE49-F238E27FC236}">
                <a16:creationId xmlns:a16="http://schemas.microsoft.com/office/drawing/2014/main" id="{3CF066E8-28E0-1181-CE26-709E175872F4}"/>
              </a:ext>
            </a:extLst>
          </p:cNvPr>
          <p:cNvSpPr>
            <a:spLocks noGrp="1"/>
          </p:cNvSpPr>
          <p:nvPr>
            <p:ph idx="1"/>
          </p:nvPr>
        </p:nvSpPr>
        <p:spPr/>
        <p:txBody>
          <a:bodyPr vert="horz" lIns="91440" tIns="45720" rIns="91440" bIns="45720" rtlCol="0" anchor="t">
            <a:normAutofit fontScale="92500"/>
          </a:bodyPr>
          <a:lstStyle/>
          <a:p>
            <a:r>
              <a:rPr lang="en-US" dirty="0"/>
              <a:t>Supports activities that involve the validation of unproven infrastructure designs and/or technologies</a:t>
            </a:r>
          </a:p>
          <a:p>
            <a:r>
              <a:rPr lang="en-US" dirty="0"/>
              <a:t>Projects that may help lay the technical foundations for future CIRC, Midscale RI-1, or Midscale RI-2 projects</a:t>
            </a:r>
          </a:p>
          <a:p>
            <a:r>
              <a:rPr lang="en-US" dirty="0"/>
              <a:t>Total Budget: $250,001 to $750,000 up to </a:t>
            </a:r>
            <a:r>
              <a:rPr lang="en-US" u="sng" dirty="0"/>
              <a:t>two</a:t>
            </a:r>
            <a:r>
              <a:rPr lang="en-US" dirty="0"/>
              <a:t> years</a:t>
            </a:r>
          </a:p>
          <a:p>
            <a:r>
              <a:rPr lang="en-US" dirty="0">
                <a:ea typeface="+mn-lt"/>
                <a:cs typeface="+mn-lt"/>
              </a:rPr>
              <a:t>Note: </a:t>
            </a:r>
          </a:p>
          <a:p>
            <a:pPr lvl="1"/>
            <a:r>
              <a:rPr lang="en-US" dirty="0">
                <a:ea typeface="+mn-lt"/>
                <a:cs typeface="+mn-lt"/>
              </a:rPr>
              <a:t>The proposers should consider hiring professional staff to ensure that a high-quality, well-tested prototype is shovel-ready for a future research infrastructure request. </a:t>
            </a:r>
            <a:endParaRPr lang="en-US"/>
          </a:p>
          <a:p>
            <a:pPr lvl="1"/>
            <a:r>
              <a:rPr lang="en-US" dirty="0">
                <a:ea typeface="+mn-lt"/>
                <a:cs typeface="+mn-lt"/>
              </a:rPr>
              <a:t>Exploratory Development projects must include significant community engagement to determine community needs, priorities, and support for the proposed infrastructure and to provide input into the design and development.</a:t>
            </a:r>
            <a:endParaRPr lang="en-US">
              <a:cs typeface="Calibri" panose="020F0502020204030204"/>
            </a:endParaRPr>
          </a:p>
        </p:txBody>
      </p:sp>
      <p:sp>
        <p:nvSpPr>
          <p:cNvPr id="4" name="Slide Number Placeholder 3">
            <a:extLst>
              <a:ext uri="{FF2B5EF4-FFF2-40B4-BE49-F238E27FC236}">
                <a16:creationId xmlns:a16="http://schemas.microsoft.com/office/drawing/2014/main" id="{A984DC35-69DA-3699-A6EE-7964E03355E6}"/>
              </a:ext>
            </a:extLst>
          </p:cNvPr>
          <p:cNvSpPr>
            <a:spLocks noGrp="1"/>
          </p:cNvSpPr>
          <p:nvPr>
            <p:ph type="sldNum" sz="quarter" idx="12"/>
          </p:nvPr>
        </p:nvSpPr>
        <p:spPr/>
        <p:txBody>
          <a:bodyPr/>
          <a:lstStyle/>
          <a:p>
            <a:fld id="{0A6EB807-924F-40AA-B333-01EE6FD5ACB2}" type="slidenum">
              <a:rPr lang="en-US" smtClean="0"/>
              <a:t>11</a:t>
            </a:fld>
            <a:endParaRPr lang="en-US"/>
          </a:p>
        </p:txBody>
      </p:sp>
      <p:pic>
        <p:nvPicPr>
          <p:cNvPr id="5" name="Picture 4" descr="National Science Foundation logo">
            <a:extLst>
              <a:ext uri="{FF2B5EF4-FFF2-40B4-BE49-F238E27FC236}">
                <a16:creationId xmlns:a16="http://schemas.microsoft.com/office/drawing/2014/main" id="{25B98E52-0C20-9A3C-E3FA-4FC00D65E14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197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Medium Community Infrastructure (Medium)</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92500" lnSpcReduction="10000"/>
          </a:bodyPr>
          <a:lstStyle/>
          <a:p>
            <a:r>
              <a:rPr lang="en-US" dirty="0"/>
              <a:t>Supports the creation of new CISE community research infrastructure or the enhancement of existing CISE community research infrastructure, and the accompanying user services and outreach </a:t>
            </a:r>
          </a:p>
          <a:p>
            <a:r>
              <a:rPr lang="en-US" b="1" dirty="0"/>
              <a:t>New</a:t>
            </a:r>
            <a:r>
              <a:rPr lang="en-US" dirty="0"/>
              <a:t>: Develop new, focused CISE research infrastructure and user services, and to engage the associated research community as part of the development and testing</a:t>
            </a:r>
          </a:p>
          <a:p>
            <a:r>
              <a:rPr lang="en-US" b="1" dirty="0"/>
              <a:t>Enhance/Sustain (ENS)</a:t>
            </a:r>
            <a:r>
              <a:rPr lang="en-US" dirty="0"/>
              <a:t>: Support significant enhancement of existing CISE research infrastructure to meet research community needs and directions, outreach to broaden and diversify the associated user research community, and implementation of a plan to attain long-term community operation of the infrastructure</a:t>
            </a:r>
          </a:p>
          <a:p>
            <a:r>
              <a:rPr lang="en-US" dirty="0"/>
              <a:t>Total Budget: $750,001 to $2,000,000 up to 3 years</a:t>
            </a: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12</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8126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Grand Community Infrastructure (Grand)</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92500" lnSpcReduction="20000"/>
          </a:bodyPr>
          <a:lstStyle/>
          <a:p>
            <a:r>
              <a:rPr lang="en-US" dirty="0"/>
              <a:t>Develop significant new, innovative CISE community research infrastructure or enhance and sustain existing CISE community research infrastructure</a:t>
            </a:r>
          </a:p>
          <a:p>
            <a:r>
              <a:rPr lang="en-US" dirty="0"/>
              <a:t>Develop or enhance testbeds and platforms with an integrated set of user services that enable CISE researchers to conduct research experiments, test and validate methodologies and systems, and evaluate research results</a:t>
            </a:r>
          </a:p>
          <a:p>
            <a:r>
              <a:rPr lang="en-US" dirty="0"/>
              <a:t>Well-designed plans for involving the related CISE research community in the design, development, testing, and oversight of the infrastructure as well as to guide future enhancements</a:t>
            </a:r>
          </a:p>
          <a:p>
            <a:r>
              <a:rPr lang="en-US" dirty="0"/>
              <a:t>Promote bold, emerging research directions, build infrastructures that catalyze CISE research and provide leadership and support to develop robust, diverse research communities capable of advancing CISE research frontiers</a:t>
            </a:r>
          </a:p>
          <a:p>
            <a:r>
              <a:rPr lang="en-US" dirty="0"/>
              <a:t>Total Budget: $2,000,001 to $5,000,000 up to 5 years</a:t>
            </a: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13</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4341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E81-3413-4622-BA17-9CA64275FF7F}"/>
              </a:ext>
            </a:extLst>
          </p:cNvPr>
          <p:cNvSpPr>
            <a:spLocks noGrp="1"/>
          </p:cNvSpPr>
          <p:nvPr>
            <p:ph type="title"/>
          </p:nvPr>
        </p:nvSpPr>
        <p:spPr/>
        <p:txBody>
          <a:bodyPr/>
          <a:lstStyle/>
          <a:p>
            <a:r>
              <a:rPr lang="en-US"/>
              <a:t>Estimated Number and Size of Awards</a:t>
            </a:r>
          </a:p>
        </p:txBody>
      </p:sp>
      <p:sp>
        <p:nvSpPr>
          <p:cNvPr id="3" name="Content Placeholder 2">
            <a:extLst>
              <a:ext uri="{FF2B5EF4-FFF2-40B4-BE49-F238E27FC236}">
                <a16:creationId xmlns:a16="http://schemas.microsoft.com/office/drawing/2014/main" id="{C25AD51B-3222-4B09-AEA9-E2B03EF02AB9}"/>
              </a:ext>
            </a:extLst>
          </p:cNvPr>
          <p:cNvSpPr>
            <a:spLocks noGrp="1"/>
          </p:cNvSpPr>
          <p:nvPr>
            <p:ph idx="1"/>
          </p:nvPr>
        </p:nvSpPr>
        <p:spPr/>
        <p:txBody>
          <a:bodyPr>
            <a:normAutofit fontScale="62500" lnSpcReduction="20000"/>
          </a:bodyPr>
          <a:lstStyle/>
          <a:p>
            <a:r>
              <a:rPr lang="en-US" dirty="0"/>
              <a:t>Planning</a:t>
            </a:r>
          </a:p>
          <a:p>
            <a:pPr lvl="1"/>
            <a:r>
              <a:rPr lang="en-US" dirty="0"/>
              <a:t>Up to 10 Awards</a:t>
            </a:r>
          </a:p>
          <a:p>
            <a:pPr lvl="1"/>
            <a:r>
              <a:rPr lang="en-US" dirty="0"/>
              <a:t>Up to 1.5 years (Planning-C) or 2 years (Planning-M)</a:t>
            </a:r>
          </a:p>
          <a:p>
            <a:pPr lvl="1"/>
            <a:r>
              <a:rPr lang="en-US" dirty="0"/>
              <a:t>Budget up to $100,000 (Planning-C) or $250,000 (Planning-M)</a:t>
            </a:r>
          </a:p>
          <a:p>
            <a:r>
              <a:rPr lang="en-US" dirty="0"/>
              <a:t>Exploratory Development</a:t>
            </a:r>
          </a:p>
          <a:p>
            <a:pPr lvl="1"/>
            <a:r>
              <a:rPr lang="en-US" dirty="0"/>
              <a:t>Up to 3 Awards</a:t>
            </a:r>
          </a:p>
          <a:p>
            <a:pPr lvl="1"/>
            <a:r>
              <a:rPr lang="en-US" dirty="0"/>
              <a:t>Up to 2 years</a:t>
            </a:r>
          </a:p>
          <a:p>
            <a:pPr lvl="1"/>
            <a:r>
              <a:rPr lang="en-US" dirty="0"/>
              <a:t>Budget $250,001 - $750,000</a:t>
            </a:r>
          </a:p>
          <a:p>
            <a:r>
              <a:rPr lang="en-US" dirty="0"/>
              <a:t>Medium</a:t>
            </a:r>
          </a:p>
          <a:p>
            <a:pPr lvl="1"/>
            <a:r>
              <a:rPr lang="en-US" dirty="0"/>
              <a:t>Up to 12 Awards</a:t>
            </a:r>
          </a:p>
          <a:p>
            <a:pPr lvl="1"/>
            <a:r>
              <a:rPr lang="en-US" dirty="0"/>
              <a:t>Up to 3 years</a:t>
            </a:r>
          </a:p>
          <a:p>
            <a:pPr lvl="1"/>
            <a:r>
              <a:rPr lang="en-US" dirty="0"/>
              <a:t>Budget $750,001 - $2,000,000</a:t>
            </a:r>
          </a:p>
          <a:p>
            <a:r>
              <a:rPr lang="en-US" dirty="0"/>
              <a:t>Grand</a:t>
            </a:r>
          </a:p>
          <a:p>
            <a:pPr lvl="1"/>
            <a:r>
              <a:rPr lang="en-US" dirty="0"/>
              <a:t>Up to 3 Awards</a:t>
            </a:r>
          </a:p>
          <a:p>
            <a:pPr lvl="1"/>
            <a:r>
              <a:rPr lang="en-US" dirty="0"/>
              <a:t>Up to 5 years</a:t>
            </a:r>
          </a:p>
          <a:p>
            <a:pPr lvl="1"/>
            <a:r>
              <a:rPr lang="en-US" dirty="0"/>
              <a:t>Budget $2,000,001 - $5,000,000</a:t>
            </a:r>
          </a:p>
          <a:p>
            <a:r>
              <a:rPr lang="en-US" dirty="0"/>
              <a:t>Total Funding Amount: $24,000,000</a:t>
            </a:r>
          </a:p>
        </p:txBody>
      </p:sp>
      <p:sp>
        <p:nvSpPr>
          <p:cNvPr id="4" name="Slide Number Placeholder 3">
            <a:extLst>
              <a:ext uri="{FF2B5EF4-FFF2-40B4-BE49-F238E27FC236}">
                <a16:creationId xmlns:a16="http://schemas.microsoft.com/office/drawing/2014/main" id="{A83E5FC4-4131-4530-85E3-9B3232FE08E5}"/>
              </a:ext>
            </a:extLst>
          </p:cNvPr>
          <p:cNvSpPr>
            <a:spLocks noGrp="1"/>
          </p:cNvSpPr>
          <p:nvPr>
            <p:ph type="sldNum" sz="quarter" idx="12"/>
          </p:nvPr>
        </p:nvSpPr>
        <p:spPr/>
        <p:txBody>
          <a:bodyPr/>
          <a:lstStyle/>
          <a:p>
            <a:fld id="{0A6EB807-924F-40AA-B333-01EE6FD5ACB2}" type="slidenum">
              <a:rPr lang="en-US" smtClean="0"/>
              <a:t>14</a:t>
            </a:fld>
            <a:endParaRPr lang="en-US"/>
          </a:p>
        </p:txBody>
      </p:sp>
      <p:pic>
        <p:nvPicPr>
          <p:cNvPr id="5" name="Picture 4" descr="National Science Foundation logo">
            <a:extLst>
              <a:ext uri="{FF2B5EF4-FFF2-40B4-BE49-F238E27FC236}">
                <a16:creationId xmlns:a16="http://schemas.microsoft.com/office/drawing/2014/main" id="{8A188F57-1E39-4894-8353-BF4814A9DD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73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E81-3413-4622-BA17-9CA64275FF7F}"/>
              </a:ext>
            </a:extLst>
          </p:cNvPr>
          <p:cNvSpPr>
            <a:spLocks noGrp="1"/>
          </p:cNvSpPr>
          <p:nvPr>
            <p:ph type="title"/>
          </p:nvPr>
        </p:nvSpPr>
        <p:spPr/>
        <p:txBody>
          <a:bodyPr/>
          <a:lstStyle/>
          <a:p>
            <a:r>
              <a:rPr lang="en-US" dirty="0"/>
              <a:t>Deadlines &amp; Eligibility</a:t>
            </a:r>
          </a:p>
        </p:txBody>
      </p:sp>
      <p:sp>
        <p:nvSpPr>
          <p:cNvPr id="3" name="Content Placeholder 2">
            <a:extLst>
              <a:ext uri="{FF2B5EF4-FFF2-40B4-BE49-F238E27FC236}">
                <a16:creationId xmlns:a16="http://schemas.microsoft.com/office/drawing/2014/main" id="{C25AD51B-3222-4B09-AEA9-E2B03EF02AB9}"/>
              </a:ext>
            </a:extLst>
          </p:cNvPr>
          <p:cNvSpPr>
            <a:spLocks noGrp="1"/>
          </p:cNvSpPr>
          <p:nvPr>
            <p:ph idx="1"/>
          </p:nvPr>
        </p:nvSpPr>
        <p:spPr/>
        <p:txBody>
          <a:bodyPr vert="horz" lIns="91440" tIns="45720" rIns="91440" bIns="45720" rtlCol="0" anchor="t">
            <a:normAutofit/>
          </a:bodyPr>
          <a:lstStyle/>
          <a:p>
            <a:r>
              <a:rPr lang="en-US" dirty="0"/>
              <a:t>September 8, 2023</a:t>
            </a:r>
          </a:p>
          <a:p>
            <a:r>
              <a:rPr lang="en-US" dirty="0"/>
              <a:t>September 13, 2024</a:t>
            </a:r>
          </a:p>
          <a:p>
            <a:r>
              <a:rPr lang="en-US" dirty="0">
                <a:cs typeface="Calibri" panose="020F0502020204030204"/>
              </a:rPr>
              <a:t>Can submit (as PI, co-PI, or Senior Personnel) two Dev, Medium, or Grand proposals per year</a:t>
            </a:r>
          </a:p>
          <a:p>
            <a:r>
              <a:rPr lang="en-US" dirty="0">
                <a:cs typeface="Calibri" panose="020F0502020204030204"/>
              </a:rPr>
              <a:t>Can submit (as PI, co-PI, or Senior Personnel) one Planning proposal per year</a:t>
            </a:r>
          </a:p>
        </p:txBody>
      </p:sp>
      <p:sp>
        <p:nvSpPr>
          <p:cNvPr id="4" name="Slide Number Placeholder 3">
            <a:extLst>
              <a:ext uri="{FF2B5EF4-FFF2-40B4-BE49-F238E27FC236}">
                <a16:creationId xmlns:a16="http://schemas.microsoft.com/office/drawing/2014/main" id="{A83E5FC4-4131-4530-85E3-9B3232FE08E5}"/>
              </a:ext>
            </a:extLst>
          </p:cNvPr>
          <p:cNvSpPr>
            <a:spLocks noGrp="1"/>
          </p:cNvSpPr>
          <p:nvPr>
            <p:ph type="sldNum" sz="quarter" idx="12"/>
          </p:nvPr>
        </p:nvSpPr>
        <p:spPr/>
        <p:txBody>
          <a:bodyPr/>
          <a:lstStyle/>
          <a:p>
            <a:fld id="{0A6EB807-924F-40AA-B333-01EE6FD5ACB2}" type="slidenum">
              <a:rPr lang="en-US" smtClean="0"/>
              <a:t>15</a:t>
            </a:fld>
            <a:endParaRPr lang="en-US"/>
          </a:p>
        </p:txBody>
      </p:sp>
      <p:pic>
        <p:nvPicPr>
          <p:cNvPr id="5" name="Picture 4" descr="National Science Foundation logo">
            <a:extLst>
              <a:ext uri="{FF2B5EF4-FFF2-40B4-BE49-F238E27FC236}">
                <a16:creationId xmlns:a16="http://schemas.microsoft.com/office/drawing/2014/main" id="{8A188F57-1E39-4894-8353-BF4814A9DD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4713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Review Criteria</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16</a:t>
            </a:fld>
            <a:endParaRPr lang="en-US" sz="1100">
              <a:solidFill>
                <a:srgbClr val="FFFFFF"/>
              </a:solidFill>
            </a:endParaRPr>
          </a:p>
        </p:txBody>
      </p:sp>
      <p:pic>
        <p:nvPicPr>
          <p:cNvPr id="11" name="Picture 10">
            <a:extLst>
              <a:ext uri="{FF2B5EF4-FFF2-40B4-BE49-F238E27FC236}">
                <a16:creationId xmlns:a16="http://schemas.microsoft.com/office/drawing/2014/main" id="{91CC2A73-2599-40F8-8059-C6F5FC8A19C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4035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6F46-1E7E-41D7-A718-8C0DCB2BEA88}"/>
              </a:ext>
            </a:extLst>
          </p:cNvPr>
          <p:cNvSpPr>
            <a:spLocks noGrp="1"/>
          </p:cNvSpPr>
          <p:nvPr>
            <p:ph type="title"/>
          </p:nvPr>
        </p:nvSpPr>
        <p:spPr/>
        <p:txBody>
          <a:bodyPr/>
          <a:lstStyle/>
          <a:p>
            <a:r>
              <a:rPr lang="en-US"/>
              <a:t>Intellectual Merit</a:t>
            </a:r>
          </a:p>
        </p:txBody>
      </p:sp>
      <p:sp>
        <p:nvSpPr>
          <p:cNvPr id="3" name="Content Placeholder 2">
            <a:extLst>
              <a:ext uri="{FF2B5EF4-FFF2-40B4-BE49-F238E27FC236}">
                <a16:creationId xmlns:a16="http://schemas.microsoft.com/office/drawing/2014/main" id="{74BAB4F1-B786-4A07-893D-EEDC74D78E9A}"/>
              </a:ext>
            </a:extLst>
          </p:cNvPr>
          <p:cNvSpPr>
            <a:spLocks noGrp="1"/>
          </p:cNvSpPr>
          <p:nvPr>
            <p:ph idx="1"/>
          </p:nvPr>
        </p:nvSpPr>
        <p:spPr/>
        <p:txBody>
          <a:bodyPr>
            <a:normAutofit fontScale="85000" lnSpcReduction="20000"/>
          </a:bodyPr>
          <a:lstStyle/>
          <a:p>
            <a:r>
              <a:rPr lang="en-US"/>
              <a:t>The Intellectual Merit criterion encompasses the potential to advance knowledge</a:t>
            </a:r>
          </a:p>
          <a:p>
            <a:endParaRPr lang="en-US"/>
          </a:p>
          <a:p>
            <a:r>
              <a:rPr lang="en-US"/>
              <a:t>What is the potential for the proposed activity to advance knowledge and understanding within its own field or across different fields?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p:txBody>
      </p:sp>
      <p:sp>
        <p:nvSpPr>
          <p:cNvPr id="4" name="Slide Number Placeholder 3">
            <a:extLst>
              <a:ext uri="{FF2B5EF4-FFF2-40B4-BE49-F238E27FC236}">
                <a16:creationId xmlns:a16="http://schemas.microsoft.com/office/drawing/2014/main" id="{414445D8-8905-41DA-9DD0-EF968B143BEC}"/>
              </a:ext>
            </a:extLst>
          </p:cNvPr>
          <p:cNvSpPr>
            <a:spLocks noGrp="1"/>
          </p:cNvSpPr>
          <p:nvPr>
            <p:ph type="sldNum" sz="quarter" idx="12"/>
          </p:nvPr>
        </p:nvSpPr>
        <p:spPr/>
        <p:txBody>
          <a:bodyPr/>
          <a:lstStyle/>
          <a:p>
            <a:fld id="{0A6EB807-924F-40AA-B333-01EE6FD5ACB2}" type="slidenum">
              <a:rPr lang="en-US" smtClean="0"/>
              <a:t>17</a:t>
            </a:fld>
            <a:endParaRPr lang="en-US"/>
          </a:p>
        </p:txBody>
      </p:sp>
      <p:pic>
        <p:nvPicPr>
          <p:cNvPr id="7" name="Picture 6" descr="National Science Foundation logo">
            <a:extLst>
              <a:ext uri="{FF2B5EF4-FFF2-40B4-BE49-F238E27FC236}">
                <a16:creationId xmlns:a16="http://schemas.microsoft.com/office/drawing/2014/main" id="{E24737A5-1A15-48A0-B7BC-476FAD9CBCDA}"/>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188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B207-1FA8-441E-B699-6584CA24FA52}"/>
              </a:ext>
            </a:extLst>
          </p:cNvPr>
          <p:cNvSpPr>
            <a:spLocks noGrp="1"/>
          </p:cNvSpPr>
          <p:nvPr>
            <p:ph type="title"/>
          </p:nvPr>
        </p:nvSpPr>
        <p:spPr/>
        <p:txBody>
          <a:bodyPr/>
          <a:lstStyle/>
          <a:p>
            <a:r>
              <a:rPr lang="en-US"/>
              <a:t>Broader Impacts</a:t>
            </a:r>
          </a:p>
        </p:txBody>
      </p:sp>
      <p:sp>
        <p:nvSpPr>
          <p:cNvPr id="3" name="Content Placeholder 2">
            <a:extLst>
              <a:ext uri="{FF2B5EF4-FFF2-40B4-BE49-F238E27FC236}">
                <a16:creationId xmlns:a16="http://schemas.microsoft.com/office/drawing/2014/main" id="{7C72FD59-27B3-4953-B206-805079135875}"/>
              </a:ext>
            </a:extLst>
          </p:cNvPr>
          <p:cNvSpPr>
            <a:spLocks noGrp="1"/>
          </p:cNvSpPr>
          <p:nvPr>
            <p:ph idx="1"/>
          </p:nvPr>
        </p:nvSpPr>
        <p:spPr/>
        <p:txBody>
          <a:bodyPr>
            <a:normAutofit fontScale="77500" lnSpcReduction="20000"/>
          </a:bodyPr>
          <a:lstStyle/>
          <a:p>
            <a:r>
              <a:rPr lang="en-US"/>
              <a:t>The Broader Impacts criterion encompasses the potential to benefit society and contribute to the achievement of specific, desired societal outcomes</a:t>
            </a:r>
          </a:p>
          <a:p>
            <a:endParaRPr lang="en-US"/>
          </a:p>
          <a:p>
            <a:r>
              <a:rPr lang="en-US"/>
              <a:t>What is the potential for the proposed activity to benefit society or advance desired societal outcomes?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a:p>
            <a:endParaRPr lang="en-US"/>
          </a:p>
        </p:txBody>
      </p:sp>
      <p:sp>
        <p:nvSpPr>
          <p:cNvPr id="4" name="Slide Number Placeholder 3">
            <a:extLst>
              <a:ext uri="{FF2B5EF4-FFF2-40B4-BE49-F238E27FC236}">
                <a16:creationId xmlns:a16="http://schemas.microsoft.com/office/drawing/2014/main" id="{95F3917A-9F4E-4DF8-958B-AF3F6F15F403}"/>
              </a:ext>
            </a:extLst>
          </p:cNvPr>
          <p:cNvSpPr>
            <a:spLocks noGrp="1"/>
          </p:cNvSpPr>
          <p:nvPr>
            <p:ph type="sldNum" sz="quarter" idx="12"/>
          </p:nvPr>
        </p:nvSpPr>
        <p:spPr/>
        <p:txBody>
          <a:bodyPr/>
          <a:lstStyle/>
          <a:p>
            <a:fld id="{0A6EB807-924F-40AA-B333-01EE6FD5ACB2}" type="slidenum">
              <a:rPr lang="en-US" smtClean="0"/>
              <a:t>18</a:t>
            </a:fld>
            <a:endParaRPr lang="en-US"/>
          </a:p>
        </p:txBody>
      </p:sp>
      <p:pic>
        <p:nvPicPr>
          <p:cNvPr id="5" name="Picture 4" descr="National Science Foundation logo">
            <a:extLst>
              <a:ext uri="{FF2B5EF4-FFF2-40B4-BE49-F238E27FC236}">
                <a16:creationId xmlns:a16="http://schemas.microsoft.com/office/drawing/2014/main" id="{E36801DD-FBB6-4266-8AEB-3448F3F21A6C}"/>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7529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338138" y="365125"/>
            <a:ext cx="11325224" cy="1325563"/>
          </a:xfrm>
        </p:spPr>
        <p:txBody>
          <a:bodyPr>
            <a:normAutofit/>
          </a:bodyPr>
          <a:lstStyle/>
          <a:p>
            <a:r>
              <a:rPr lang="en-US" sz="4000" dirty="0"/>
              <a:t>Solicitation Specific Review Criteria: </a:t>
            </a:r>
            <a:br>
              <a:rPr lang="en-US" sz="4000" dirty="0"/>
            </a:br>
            <a:r>
              <a:rPr lang="en-US" sz="4000" b="1" dirty="0">
                <a:solidFill>
                  <a:srgbClr val="002060"/>
                </a:solidFill>
              </a:rPr>
              <a:t>Planning Category</a:t>
            </a:r>
            <a:endParaRPr lang="en-US" sz="4000" b="1" dirty="0">
              <a:solidFill>
                <a:srgbClr val="002060"/>
              </a:solidFill>
              <a:cs typeface="Calibri Light"/>
            </a:endParaRP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p:txBody>
          <a:bodyPr vert="horz" lIns="91440" tIns="45720" rIns="91440" bIns="45720" rtlCol="0" anchor="t">
            <a:normAutofit fontScale="92500" lnSpcReduction="20000"/>
          </a:bodyPr>
          <a:lstStyle/>
          <a:p>
            <a:endParaRPr lang="en-US" dirty="0"/>
          </a:p>
          <a:p>
            <a:r>
              <a:rPr lang="en-US" dirty="0"/>
              <a:t>Soundness of planning process and activities</a:t>
            </a:r>
            <a:endParaRPr lang="en-US" dirty="0">
              <a:cs typeface="Calibri"/>
            </a:endParaRPr>
          </a:p>
          <a:p>
            <a:r>
              <a:rPr lang="en-US" dirty="0"/>
              <a:t>Compelling new CISE research and education opportunities due to infrastructure</a:t>
            </a:r>
            <a:endParaRPr lang="en-US" dirty="0">
              <a:cs typeface="Calibri" panose="020F0502020204030204"/>
            </a:endParaRPr>
          </a:p>
          <a:p>
            <a:r>
              <a:rPr lang="en-US" dirty="0"/>
              <a:t>Fit with CISE core disciplines</a:t>
            </a:r>
            <a:endParaRPr lang="en-US" dirty="0">
              <a:cs typeface="Calibri"/>
            </a:endParaRPr>
          </a:p>
          <a:p>
            <a:r>
              <a:rPr lang="en-US" dirty="0"/>
              <a:t>Evidence of community need as well as impending community involvement</a:t>
            </a:r>
            <a:endParaRPr lang="en-US" dirty="0">
              <a:cs typeface="Calibri" panose="020F0502020204030204"/>
            </a:endParaRPr>
          </a:p>
          <a:p>
            <a:r>
              <a:rPr lang="en-US" dirty="0"/>
              <a:t>For the Planning-M category, will this infrastructure be of national importance, and does it address the goals of the mid-scale research infrastructure program?</a:t>
            </a:r>
          </a:p>
          <a:p>
            <a:r>
              <a:rPr lang="en-US" dirty="0"/>
              <a:t>Project management plan soundness</a:t>
            </a:r>
            <a:endParaRPr lang="en-US" dirty="0">
              <a:cs typeface="Calibri"/>
            </a:endParaRPr>
          </a:p>
          <a:p>
            <a:r>
              <a:rPr lang="en-US" dirty="0"/>
              <a:t>Adequate metrics to document the success of the infrastructure</a:t>
            </a:r>
            <a:endParaRPr lang="en-US" dirty="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19</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5143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9CEB-4440-4F5D-8840-31E25809034C}"/>
              </a:ext>
            </a:extLst>
          </p:cNvPr>
          <p:cNvSpPr>
            <a:spLocks noGrp="1"/>
          </p:cNvSpPr>
          <p:nvPr>
            <p:ph type="title"/>
          </p:nvPr>
        </p:nvSpPr>
        <p:spPr>
          <a:xfrm>
            <a:off x="838200" y="67468"/>
            <a:ext cx="10515600" cy="1325563"/>
          </a:xfrm>
        </p:spPr>
        <p:txBody>
          <a:bodyPr/>
          <a:lstStyle/>
          <a:p>
            <a:r>
              <a:rPr lang="en-US"/>
              <a:t>Program Directors</a:t>
            </a:r>
          </a:p>
        </p:txBody>
      </p:sp>
      <p:sp>
        <p:nvSpPr>
          <p:cNvPr id="3" name="Content Placeholder 2">
            <a:extLst>
              <a:ext uri="{FF2B5EF4-FFF2-40B4-BE49-F238E27FC236}">
                <a16:creationId xmlns:a16="http://schemas.microsoft.com/office/drawing/2014/main" id="{CEAC2155-04A0-495A-AE06-231077F34094}"/>
              </a:ext>
            </a:extLst>
          </p:cNvPr>
          <p:cNvSpPr>
            <a:spLocks noGrp="1"/>
          </p:cNvSpPr>
          <p:nvPr>
            <p:ph idx="1"/>
          </p:nvPr>
        </p:nvSpPr>
        <p:spPr>
          <a:xfrm>
            <a:off x="838200" y="1381125"/>
            <a:ext cx="10515600" cy="5181600"/>
          </a:xfrm>
        </p:spPr>
        <p:txBody>
          <a:bodyPr>
            <a:normAutofit/>
          </a:bodyPr>
          <a:lstStyle/>
          <a:p>
            <a:r>
              <a:rPr lang="en-US" dirty="0"/>
              <a:t>Deep Medhi (CNS)</a:t>
            </a:r>
          </a:p>
          <a:p>
            <a:r>
              <a:rPr lang="en-US" dirty="0"/>
              <a:t>Mimi McClure (CNS)</a:t>
            </a:r>
          </a:p>
          <a:p>
            <a:r>
              <a:rPr lang="en-US" dirty="0"/>
              <a:t>Tatiana Korelsky (IIS)</a:t>
            </a:r>
          </a:p>
          <a:p>
            <a:r>
              <a:rPr lang="en-US" dirty="0"/>
              <a:t>Damian Dechev (CCF)</a:t>
            </a:r>
          </a:p>
          <a:p>
            <a:r>
              <a:rPr lang="en-US" dirty="0"/>
              <a:t>Jason Hallstrom (CNS)</a:t>
            </a:r>
          </a:p>
          <a:p>
            <a:r>
              <a:rPr lang="en-US" dirty="0"/>
              <a:t>Nicholas Goldsmith (CNS)</a:t>
            </a:r>
          </a:p>
        </p:txBody>
      </p:sp>
      <p:sp>
        <p:nvSpPr>
          <p:cNvPr id="4" name="Slide Number Placeholder 3">
            <a:extLst>
              <a:ext uri="{FF2B5EF4-FFF2-40B4-BE49-F238E27FC236}">
                <a16:creationId xmlns:a16="http://schemas.microsoft.com/office/drawing/2014/main" id="{E9761201-8E16-4BA0-B67E-84076AE324D3}"/>
              </a:ext>
            </a:extLst>
          </p:cNvPr>
          <p:cNvSpPr>
            <a:spLocks noGrp="1"/>
          </p:cNvSpPr>
          <p:nvPr>
            <p:ph type="sldNum" sz="quarter" idx="12"/>
          </p:nvPr>
        </p:nvSpPr>
        <p:spPr/>
        <p:txBody>
          <a:bodyPr/>
          <a:lstStyle/>
          <a:p>
            <a:fld id="{0A6EB807-924F-40AA-B333-01EE6FD5ACB2}" type="slidenum">
              <a:rPr lang="en-US" smtClean="0"/>
              <a:t>2</a:t>
            </a:fld>
            <a:endParaRPr lang="en-US"/>
          </a:p>
        </p:txBody>
      </p:sp>
      <p:pic>
        <p:nvPicPr>
          <p:cNvPr id="5" name="Picture 4" descr="National Science Foundation logo">
            <a:extLst>
              <a:ext uri="{FF2B5EF4-FFF2-40B4-BE49-F238E27FC236}">
                <a16:creationId xmlns:a16="http://schemas.microsoft.com/office/drawing/2014/main" id="{A6ECF836-16BB-45F8-8263-0E2266AB9F30}"/>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6915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880B-082E-9108-0AAB-6F1BDB2CD877}"/>
              </a:ext>
            </a:extLst>
          </p:cNvPr>
          <p:cNvSpPr>
            <a:spLocks noGrp="1"/>
          </p:cNvSpPr>
          <p:nvPr>
            <p:ph type="title"/>
          </p:nvPr>
        </p:nvSpPr>
        <p:spPr/>
        <p:txBody>
          <a:bodyPr/>
          <a:lstStyle/>
          <a:p>
            <a:r>
              <a:rPr lang="en-US" sz="4400" dirty="0"/>
              <a:t>Solicitation Specific Review Criteria: </a:t>
            </a:r>
            <a:br>
              <a:rPr lang="en-US" sz="4400" dirty="0"/>
            </a:br>
            <a:r>
              <a:rPr lang="en-US" sz="4400" b="1" dirty="0">
                <a:solidFill>
                  <a:srgbClr val="002060"/>
                </a:solidFill>
              </a:rPr>
              <a:t>Exploratory Development Category</a:t>
            </a:r>
            <a:endParaRPr lang="en-US" b="1" dirty="0">
              <a:solidFill>
                <a:srgbClr val="002060"/>
              </a:solidFill>
            </a:endParaRPr>
          </a:p>
        </p:txBody>
      </p:sp>
      <p:sp>
        <p:nvSpPr>
          <p:cNvPr id="3" name="Content Placeholder 2">
            <a:extLst>
              <a:ext uri="{FF2B5EF4-FFF2-40B4-BE49-F238E27FC236}">
                <a16:creationId xmlns:a16="http://schemas.microsoft.com/office/drawing/2014/main" id="{17EA57EA-E9E3-705E-465C-71E00F65C58E}"/>
              </a:ext>
            </a:extLst>
          </p:cNvPr>
          <p:cNvSpPr>
            <a:spLocks noGrp="1"/>
          </p:cNvSpPr>
          <p:nvPr>
            <p:ph idx="1"/>
          </p:nvPr>
        </p:nvSpPr>
        <p:spPr/>
        <p:txBody>
          <a:bodyPr>
            <a:normAutofit lnSpcReduction="10000"/>
          </a:bodyPr>
          <a:lstStyle/>
          <a:p>
            <a:r>
              <a:rPr lang="en-US" dirty="0"/>
              <a:t>Soundness of design, prototyping, and validation approaches</a:t>
            </a:r>
          </a:p>
          <a:p>
            <a:r>
              <a:rPr lang="en-US" dirty="0"/>
              <a:t>Necessity of exploratory design versus existing methods/technologies</a:t>
            </a:r>
          </a:p>
          <a:p>
            <a:r>
              <a:rPr lang="en-US" dirty="0"/>
              <a:t>Engagement of relevant communities</a:t>
            </a:r>
          </a:p>
          <a:p>
            <a:r>
              <a:rPr lang="en-US" dirty="0"/>
              <a:t>Would proposed infrastructure result in compelling new research and education opportunities</a:t>
            </a:r>
          </a:p>
          <a:p>
            <a:r>
              <a:rPr lang="en-US" dirty="0"/>
              <a:t>Enabling core CISE disciplines</a:t>
            </a:r>
          </a:p>
          <a:p>
            <a:r>
              <a:rPr lang="en-US" dirty="0"/>
              <a:t>Evidence of community need</a:t>
            </a:r>
          </a:p>
          <a:p>
            <a:r>
              <a:rPr lang="en-US" dirty="0"/>
              <a:t>Soundness of project management plan and timeline</a:t>
            </a:r>
          </a:p>
          <a:p>
            <a:r>
              <a:rPr lang="en-US" dirty="0"/>
              <a:t>Metrics of success</a:t>
            </a:r>
          </a:p>
        </p:txBody>
      </p:sp>
      <p:sp>
        <p:nvSpPr>
          <p:cNvPr id="4" name="Slide Number Placeholder 3">
            <a:extLst>
              <a:ext uri="{FF2B5EF4-FFF2-40B4-BE49-F238E27FC236}">
                <a16:creationId xmlns:a16="http://schemas.microsoft.com/office/drawing/2014/main" id="{22E5F4AE-FAAF-7C6D-7F23-BCD69952B471}"/>
              </a:ext>
            </a:extLst>
          </p:cNvPr>
          <p:cNvSpPr>
            <a:spLocks noGrp="1"/>
          </p:cNvSpPr>
          <p:nvPr>
            <p:ph type="sldNum" sz="quarter" idx="12"/>
          </p:nvPr>
        </p:nvSpPr>
        <p:spPr/>
        <p:txBody>
          <a:bodyPr/>
          <a:lstStyle/>
          <a:p>
            <a:fld id="{0A6EB807-924F-40AA-B333-01EE6FD5ACB2}" type="slidenum">
              <a:rPr lang="en-US" smtClean="0"/>
              <a:t>20</a:t>
            </a:fld>
            <a:endParaRPr lang="en-US"/>
          </a:p>
        </p:txBody>
      </p:sp>
      <p:pic>
        <p:nvPicPr>
          <p:cNvPr id="5" name="Picture 4" descr="National Science Foundation logo">
            <a:extLst>
              <a:ext uri="{FF2B5EF4-FFF2-40B4-BE49-F238E27FC236}">
                <a16:creationId xmlns:a16="http://schemas.microsoft.com/office/drawing/2014/main" id="{C87E80BF-FE7C-D011-3765-EB1284AC9F82}"/>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4094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322263" y="365125"/>
            <a:ext cx="11539537" cy="1325563"/>
          </a:xfrm>
        </p:spPr>
        <p:txBody>
          <a:bodyPr>
            <a:normAutofit/>
          </a:bodyPr>
          <a:lstStyle/>
          <a:p>
            <a:r>
              <a:rPr lang="en-US" dirty="0"/>
              <a:t>Solicitation Specific Review Criteria:</a:t>
            </a:r>
            <a:br>
              <a:rPr lang="en-US" dirty="0">
                <a:cs typeface="Calibri Light"/>
              </a:rPr>
            </a:br>
            <a:r>
              <a:rPr lang="en-US" b="1" dirty="0">
                <a:solidFill>
                  <a:srgbClr val="002060"/>
                </a:solidFill>
              </a:rPr>
              <a:t>Medium (New)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838200" y="1380182"/>
            <a:ext cx="10515600" cy="5189293"/>
          </a:xfrm>
        </p:spPr>
        <p:txBody>
          <a:bodyPr vert="horz" lIns="91440" tIns="45720" rIns="91440" bIns="45720" rtlCol="0" anchor="t">
            <a:normAutofit fontScale="92500"/>
          </a:bodyPr>
          <a:lstStyle/>
          <a:p>
            <a:endParaRPr lang="en-US" dirty="0"/>
          </a:p>
          <a:p>
            <a:r>
              <a:rPr lang="en-US" dirty="0"/>
              <a:t>Is the infrastructure essential for the research agenda to move forward?</a:t>
            </a:r>
            <a:endParaRPr lang="en-US">
              <a:cs typeface="Calibri"/>
            </a:endParaRPr>
          </a:p>
          <a:p>
            <a:r>
              <a:rPr lang="en-US" dirty="0"/>
              <a:t>Soundness of plan for an integrated set of user services and tools</a:t>
            </a:r>
            <a:endParaRPr lang="en-US" dirty="0">
              <a:cs typeface="Calibri" panose="020F0502020204030204"/>
            </a:endParaRPr>
          </a:p>
          <a:p>
            <a:r>
              <a:rPr lang="en-US" dirty="0">
                <a:ea typeface="+mn-lt"/>
                <a:cs typeface="+mn-lt"/>
              </a:rPr>
              <a:t>Fit with CISE core disciplines</a:t>
            </a:r>
          </a:p>
          <a:p>
            <a:r>
              <a:rPr lang="en-US" dirty="0"/>
              <a:t>Newness of infrastructure or differentiation from existing infrastructure</a:t>
            </a:r>
            <a:endParaRPr lang="en-US">
              <a:cs typeface="Calibri" panose="020F0502020204030204"/>
            </a:endParaRPr>
          </a:p>
          <a:p>
            <a:r>
              <a:rPr lang="en-US" dirty="0"/>
              <a:t>Project team preparedness to develop, operate, and provide service and support</a:t>
            </a:r>
            <a:endParaRPr lang="en-US" dirty="0">
              <a:cs typeface="Calibri" panose="020F0502020204030204"/>
            </a:endParaRPr>
          </a:p>
          <a:p>
            <a:r>
              <a:rPr lang="en-US" dirty="0">
                <a:ea typeface="+mn-lt"/>
                <a:cs typeface="+mn-lt"/>
              </a:rPr>
              <a:t>Project management plan soundness</a:t>
            </a:r>
            <a:endParaRPr lang="en-US"/>
          </a:p>
          <a:p>
            <a:r>
              <a:rPr lang="en-US" dirty="0"/>
              <a:t>Plans for community involvement in development and future use</a:t>
            </a:r>
            <a:endParaRPr lang="en-US">
              <a:cs typeface="Calibri" panose="020F0502020204030204"/>
            </a:endParaRPr>
          </a:p>
          <a:p>
            <a:r>
              <a:rPr lang="en-US" dirty="0"/>
              <a:t>Quality of community outreach plans</a:t>
            </a:r>
            <a:endParaRPr lang="en-US" dirty="0">
              <a:cs typeface="Calibri" panose="020F0502020204030204"/>
            </a:endParaRPr>
          </a:p>
          <a:p>
            <a:r>
              <a:rPr lang="en-US" dirty="0">
                <a:ea typeface="+mn-lt"/>
                <a:cs typeface="+mn-lt"/>
              </a:rPr>
              <a:t>Adequate metrics to document the success of the infrastructure</a:t>
            </a:r>
          </a:p>
          <a:p>
            <a:endParaRPr lang="en-US" dirty="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21</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6800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544513" y="365124"/>
            <a:ext cx="10515600" cy="1325563"/>
          </a:xfrm>
        </p:spPr>
        <p:txBody>
          <a:bodyPr/>
          <a:lstStyle/>
          <a:p>
            <a:r>
              <a:rPr lang="en-US" dirty="0"/>
              <a:t>Solicitation Specific Review Criteria:</a:t>
            </a:r>
            <a:br>
              <a:rPr lang="en-US" dirty="0">
                <a:cs typeface="Calibri Light"/>
              </a:rPr>
            </a:br>
            <a:r>
              <a:rPr lang="en-US" b="1" dirty="0">
                <a:solidFill>
                  <a:srgbClr val="002060"/>
                </a:solidFill>
              </a:rPr>
              <a:t>Medium (ENS)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544513" y="2067433"/>
            <a:ext cx="11333162" cy="4654042"/>
          </a:xfrm>
        </p:spPr>
        <p:txBody>
          <a:bodyPr vert="horz" lIns="91440" tIns="45720" rIns="91440" bIns="45720" rtlCol="0" anchor="t">
            <a:normAutofit/>
          </a:bodyPr>
          <a:lstStyle/>
          <a:p>
            <a:r>
              <a:rPr lang="en-US" sz="2000" dirty="0"/>
              <a:t>Benefit and need of proposed enhancements</a:t>
            </a:r>
            <a:endParaRPr lang="en-US" sz="2000">
              <a:cs typeface="Calibri"/>
            </a:endParaRPr>
          </a:p>
          <a:p>
            <a:r>
              <a:rPr lang="en-US" sz="2000" dirty="0"/>
              <a:t>Has compelling new research and education opportunities come from the infrastructure?</a:t>
            </a:r>
            <a:endParaRPr lang="en-US" sz="2000" dirty="0">
              <a:cs typeface="Calibri"/>
            </a:endParaRPr>
          </a:p>
          <a:p>
            <a:r>
              <a:rPr lang="en-US" sz="2000" dirty="0"/>
              <a:t>Fit with CISE core disciplines</a:t>
            </a:r>
            <a:endParaRPr lang="en-US" sz="2000" dirty="0">
              <a:ea typeface="+mn-lt"/>
              <a:cs typeface="+mn-lt"/>
            </a:endParaRPr>
          </a:p>
          <a:p>
            <a:r>
              <a:rPr lang="en-US" sz="2000" dirty="0">
                <a:ea typeface="+mn-lt"/>
                <a:cs typeface="+mn-lt"/>
              </a:rPr>
              <a:t>Project team preparedness to develop, operate, and provide service and support</a:t>
            </a:r>
          </a:p>
          <a:p>
            <a:r>
              <a:rPr lang="en-US" sz="2000" dirty="0"/>
              <a:t>Project management plan soundness</a:t>
            </a:r>
            <a:endParaRPr lang="en-US" sz="2000" dirty="0">
              <a:ea typeface="+mn-lt"/>
              <a:cs typeface="+mn-lt"/>
            </a:endParaRPr>
          </a:p>
          <a:p>
            <a:r>
              <a:rPr lang="en-US" sz="2000" dirty="0"/>
              <a:t>Track record with the infrastructure</a:t>
            </a:r>
            <a:endParaRPr lang="en-US" sz="2000" dirty="0">
              <a:cs typeface="Calibri"/>
            </a:endParaRPr>
          </a:p>
          <a:p>
            <a:r>
              <a:rPr lang="en-US" sz="2000" dirty="0"/>
              <a:t>Long-term sustainability plans</a:t>
            </a:r>
            <a:endParaRPr lang="en-US" sz="2000">
              <a:cs typeface="Calibri"/>
            </a:endParaRPr>
          </a:p>
          <a:p>
            <a:r>
              <a:rPr lang="en-US" sz="2000" dirty="0"/>
              <a:t>Community Advisory Board plan soundness</a:t>
            </a:r>
            <a:endParaRPr lang="en-US" sz="2000">
              <a:cs typeface="Calibri"/>
            </a:endParaRPr>
          </a:p>
          <a:p>
            <a:r>
              <a:rPr lang="en-US" sz="2000" dirty="0"/>
              <a:t>Adequate metrics to document the success of the infrastructure</a:t>
            </a:r>
            <a:endParaRPr lang="en-US" sz="200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22</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4638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669188" y="365124"/>
            <a:ext cx="10515600" cy="1325563"/>
          </a:xfrm>
        </p:spPr>
        <p:txBody>
          <a:bodyPr/>
          <a:lstStyle/>
          <a:p>
            <a:r>
              <a:rPr lang="en-US" dirty="0"/>
              <a:t>Solicitation Specific Review Criteria:</a:t>
            </a:r>
            <a:br>
              <a:rPr lang="en-US" dirty="0"/>
            </a:br>
            <a:r>
              <a:rPr lang="en-US" b="1" dirty="0">
                <a:solidFill>
                  <a:srgbClr val="002060"/>
                </a:solidFill>
              </a:rPr>
              <a:t> Grand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838200" y="1942946"/>
            <a:ext cx="10515600" cy="4778529"/>
          </a:xfrm>
        </p:spPr>
        <p:txBody>
          <a:bodyPr vert="horz" lIns="91440" tIns="45720" rIns="91440" bIns="45720" rtlCol="0" anchor="t">
            <a:normAutofit/>
          </a:bodyPr>
          <a:lstStyle/>
          <a:p>
            <a:r>
              <a:rPr lang="en-US" sz="1800" dirty="0"/>
              <a:t>Innovative and bold vision and that could lead to advancing CISE research frontiers</a:t>
            </a:r>
            <a:endParaRPr lang="en-US" sz="1800">
              <a:cs typeface="Calibri"/>
            </a:endParaRPr>
          </a:p>
          <a:p>
            <a:r>
              <a:rPr lang="en-US" sz="1800" dirty="0">
                <a:ea typeface="+mn-lt"/>
                <a:cs typeface="+mn-lt"/>
              </a:rPr>
              <a:t>Fit with CISE core disciplines</a:t>
            </a:r>
          </a:p>
          <a:p>
            <a:r>
              <a:rPr lang="en-US" sz="1800" dirty="0"/>
              <a:t>Robustness of infrastructure plan and accompanying services, tools, and resources</a:t>
            </a:r>
            <a:endParaRPr lang="en-US" sz="1800">
              <a:cs typeface="Calibri"/>
            </a:endParaRPr>
          </a:p>
          <a:p>
            <a:r>
              <a:rPr lang="en-US" sz="1800" dirty="0">
                <a:ea typeface="+mn-lt"/>
                <a:cs typeface="+mn-lt"/>
              </a:rPr>
              <a:t>Project team preparedness to develop, operate, and provide service and support</a:t>
            </a:r>
          </a:p>
          <a:p>
            <a:r>
              <a:rPr lang="en-US" sz="1800" dirty="0">
                <a:ea typeface="+mn-lt"/>
                <a:cs typeface="+mn-lt"/>
              </a:rPr>
              <a:t>Quality of community outreach plans</a:t>
            </a:r>
          </a:p>
          <a:p>
            <a:r>
              <a:rPr lang="en-US" sz="1800" dirty="0">
                <a:ea typeface="+mn-lt"/>
                <a:cs typeface="+mn-lt"/>
              </a:rPr>
              <a:t>Newness of infrastructure or differentiation from existing infrastructure</a:t>
            </a:r>
          </a:p>
          <a:p>
            <a:r>
              <a:rPr lang="en-US" sz="1800" dirty="0"/>
              <a:t>Project management plan soundness</a:t>
            </a:r>
            <a:endParaRPr lang="en-US" sz="1800" dirty="0">
              <a:ea typeface="+mn-lt"/>
              <a:cs typeface="+mn-lt"/>
            </a:endParaRPr>
          </a:p>
          <a:p>
            <a:r>
              <a:rPr lang="en-US" sz="1800" dirty="0"/>
              <a:t>For projects involving enhancements to existing community research infrastructure: </a:t>
            </a:r>
            <a:r>
              <a:rPr lang="en-US" sz="1800" dirty="0">
                <a:ea typeface="+mn-lt"/>
                <a:cs typeface="+mn-lt"/>
              </a:rPr>
              <a:t>Track record with the infrastructure</a:t>
            </a:r>
          </a:p>
          <a:p>
            <a:r>
              <a:rPr lang="en-US" sz="1800" dirty="0">
                <a:ea typeface="+mn-lt"/>
                <a:cs typeface="+mn-lt"/>
              </a:rPr>
              <a:t>Long-term sustainability plans</a:t>
            </a:r>
            <a:endParaRPr lang="en-US" sz="1800">
              <a:cs typeface="Calibri"/>
            </a:endParaRPr>
          </a:p>
          <a:p>
            <a:r>
              <a:rPr lang="en-US" sz="1800" dirty="0">
                <a:ea typeface="+mn-lt"/>
                <a:cs typeface="+mn-lt"/>
              </a:rPr>
              <a:t>Community Advisory Board plan soundness</a:t>
            </a:r>
          </a:p>
          <a:p>
            <a:r>
              <a:rPr lang="en-US" sz="1800" dirty="0">
                <a:ea typeface="+mn-lt"/>
                <a:cs typeface="+mn-lt"/>
              </a:rPr>
              <a:t>Adequate metrics to document the success of the infrastructure</a:t>
            </a: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23</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7748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783772" y="1146412"/>
            <a:ext cx="925596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Additional Information</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24</a:t>
            </a:fld>
            <a:endParaRPr lang="en-US" sz="1100">
              <a:solidFill>
                <a:srgbClr val="FFFFFF"/>
              </a:solidFill>
            </a:endParaRPr>
          </a:p>
        </p:txBody>
      </p:sp>
      <p:pic>
        <p:nvPicPr>
          <p:cNvPr id="11" name="Picture 10">
            <a:extLst>
              <a:ext uri="{FF2B5EF4-FFF2-40B4-BE49-F238E27FC236}">
                <a16:creationId xmlns:a16="http://schemas.microsoft.com/office/drawing/2014/main" id="{23D17BC0-7E81-490C-92AF-057EEE8435D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781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940B-C315-4D1F-A755-577A1F3BC151}"/>
              </a:ext>
            </a:extLst>
          </p:cNvPr>
          <p:cNvSpPr>
            <a:spLocks noGrp="1"/>
          </p:cNvSpPr>
          <p:nvPr>
            <p:ph type="title"/>
          </p:nvPr>
        </p:nvSpPr>
        <p:spPr/>
        <p:txBody>
          <a:bodyPr/>
          <a:lstStyle/>
          <a:p>
            <a:r>
              <a:rPr lang="en-US"/>
              <a:t>Supplementary Documents</a:t>
            </a:r>
          </a:p>
        </p:txBody>
      </p:sp>
      <p:sp>
        <p:nvSpPr>
          <p:cNvPr id="3" name="Content Placeholder 2">
            <a:extLst>
              <a:ext uri="{FF2B5EF4-FFF2-40B4-BE49-F238E27FC236}">
                <a16:creationId xmlns:a16="http://schemas.microsoft.com/office/drawing/2014/main" id="{BCD776F5-5190-4EB1-9253-9D062BEE1C03}"/>
              </a:ext>
            </a:extLst>
          </p:cNvPr>
          <p:cNvSpPr>
            <a:spLocks noGrp="1"/>
          </p:cNvSpPr>
          <p:nvPr>
            <p:ph idx="1"/>
          </p:nvPr>
        </p:nvSpPr>
        <p:spPr/>
        <p:txBody>
          <a:bodyPr vert="horz" lIns="91440" tIns="45720" rIns="91440" bIns="45720" rtlCol="0" anchor="t">
            <a:normAutofit/>
          </a:bodyPr>
          <a:lstStyle/>
          <a:p>
            <a:r>
              <a:rPr lang="en-US" dirty="0"/>
              <a:t>Project roles and responsibilities (required)</a:t>
            </a:r>
          </a:p>
          <a:p>
            <a:r>
              <a:rPr lang="en-US" dirty="0"/>
              <a:t>List of individuals providing letters of collaboration (required)</a:t>
            </a:r>
          </a:p>
          <a:p>
            <a:r>
              <a:rPr lang="en-US" dirty="0"/>
              <a:t>Community outreach documentation (required)</a:t>
            </a:r>
          </a:p>
          <a:p>
            <a:r>
              <a:rPr lang="en-US" dirty="0"/>
              <a:t>Data management plan (required)</a:t>
            </a:r>
          </a:p>
          <a:p>
            <a:r>
              <a:rPr lang="en-US" dirty="0"/>
              <a:t>Letters of collaboration (details later)</a:t>
            </a:r>
            <a:endParaRPr lang="en-US" dirty="0">
              <a:cs typeface="Calibri"/>
            </a:endParaRPr>
          </a:p>
          <a:p>
            <a:r>
              <a:rPr lang="en-US" dirty="0"/>
              <a:t>A Supplementary Document identifying:</a:t>
            </a:r>
          </a:p>
          <a:p>
            <a:pPr lvl="1"/>
            <a:r>
              <a:rPr lang="en-US" dirty="0"/>
              <a:t>Budget items for operational expenses </a:t>
            </a:r>
          </a:p>
          <a:p>
            <a:pPr lvl="1"/>
            <a:r>
              <a:rPr lang="en-US" dirty="0"/>
              <a:t>Budget items related to community outreach </a:t>
            </a:r>
          </a:p>
          <a:p>
            <a:pPr lvl="1"/>
            <a:r>
              <a:rPr lang="en-US" dirty="0"/>
              <a:t>(must be included for New Medium proposals and New Grand proposals)</a:t>
            </a:r>
          </a:p>
        </p:txBody>
      </p:sp>
      <p:sp>
        <p:nvSpPr>
          <p:cNvPr id="4" name="Slide Number Placeholder 3">
            <a:extLst>
              <a:ext uri="{FF2B5EF4-FFF2-40B4-BE49-F238E27FC236}">
                <a16:creationId xmlns:a16="http://schemas.microsoft.com/office/drawing/2014/main" id="{AE66B8DC-2174-4BC6-8422-2CB3996C8E1D}"/>
              </a:ext>
            </a:extLst>
          </p:cNvPr>
          <p:cNvSpPr>
            <a:spLocks noGrp="1"/>
          </p:cNvSpPr>
          <p:nvPr>
            <p:ph type="sldNum" sz="quarter" idx="12"/>
          </p:nvPr>
        </p:nvSpPr>
        <p:spPr/>
        <p:txBody>
          <a:bodyPr/>
          <a:lstStyle/>
          <a:p>
            <a:fld id="{0A6EB807-924F-40AA-B333-01EE6FD5ACB2}" type="slidenum">
              <a:rPr lang="en-US" smtClean="0"/>
              <a:t>25</a:t>
            </a:fld>
            <a:endParaRPr lang="en-US"/>
          </a:p>
        </p:txBody>
      </p:sp>
      <p:pic>
        <p:nvPicPr>
          <p:cNvPr id="5" name="Picture 4" descr="National Science Foundation logo">
            <a:extLst>
              <a:ext uri="{FF2B5EF4-FFF2-40B4-BE49-F238E27FC236}">
                <a16:creationId xmlns:a16="http://schemas.microsoft.com/office/drawing/2014/main" id="{B2F25EBE-CF86-4C64-9338-2DCC81A62B9D}"/>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372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E796-A753-4128-807F-A2B47211EE2A}"/>
              </a:ext>
            </a:extLst>
          </p:cNvPr>
          <p:cNvSpPr>
            <a:spLocks noGrp="1"/>
          </p:cNvSpPr>
          <p:nvPr>
            <p:ph type="title"/>
          </p:nvPr>
        </p:nvSpPr>
        <p:spPr/>
        <p:txBody>
          <a:bodyPr/>
          <a:lstStyle/>
          <a:p>
            <a:r>
              <a:rPr lang="en-US" dirty="0">
                <a:cs typeface="Calibri Light"/>
              </a:rPr>
              <a:t>Letter of Collaboration</a:t>
            </a:r>
            <a:endParaRPr lang="en-US" dirty="0"/>
          </a:p>
        </p:txBody>
      </p:sp>
      <p:sp>
        <p:nvSpPr>
          <p:cNvPr id="3" name="Content Placeholder 2">
            <a:extLst>
              <a:ext uri="{FF2B5EF4-FFF2-40B4-BE49-F238E27FC236}">
                <a16:creationId xmlns:a16="http://schemas.microsoft.com/office/drawing/2014/main" id="{EF5EF420-8945-4062-8C23-0A6E3F2E7073}"/>
              </a:ext>
            </a:extLst>
          </p:cNvPr>
          <p:cNvSpPr>
            <a:spLocks noGrp="1"/>
          </p:cNvSpPr>
          <p:nvPr>
            <p:ph idx="1"/>
          </p:nvPr>
        </p:nvSpPr>
        <p:spPr/>
        <p:txBody>
          <a:bodyPr vert="horz" lIns="91440" tIns="45720" rIns="91440" bIns="45720" rtlCol="0" anchor="t">
            <a:normAutofit lnSpcReduction="10000"/>
          </a:bodyPr>
          <a:lstStyle/>
          <a:p>
            <a:r>
              <a:rPr lang="en-US" dirty="0">
                <a:cs typeface="Calibri"/>
              </a:rPr>
              <a:t>Explicitly state intent to collaborate and nature of collaboration</a:t>
            </a:r>
          </a:p>
          <a:p>
            <a:r>
              <a:rPr lang="en-US" dirty="0">
                <a:cs typeface="Calibri"/>
              </a:rPr>
              <a:t>Must be on </a:t>
            </a:r>
            <a:r>
              <a:rPr lang="en-US" dirty="0">
                <a:ea typeface="+mn-lt"/>
                <a:cs typeface="+mn-lt"/>
              </a:rPr>
              <a:t>organization's letterhead and be signed by the appropriate organizational representative</a:t>
            </a:r>
            <a:endParaRPr lang="en-US" dirty="0">
              <a:cs typeface="Calibri"/>
            </a:endParaRPr>
          </a:p>
          <a:p>
            <a:r>
              <a:rPr lang="en-US" dirty="0">
                <a:ea typeface="+mn-lt"/>
                <a:cs typeface="+mn-lt"/>
              </a:rPr>
              <a:t>Letters are not needed from organizations submitting linked collaborative proposals</a:t>
            </a:r>
            <a:endParaRPr lang="en-US" dirty="0">
              <a:cs typeface="Calibri"/>
            </a:endParaRPr>
          </a:p>
          <a:p>
            <a:r>
              <a:rPr lang="en-US" dirty="0">
                <a:ea typeface="+mn-lt"/>
                <a:cs typeface="+mn-lt"/>
              </a:rPr>
              <a:t>Should be no longer than one page</a:t>
            </a:r>
            <a:endParaRPr lang="en-US" dirty="0">
              <a:cs typeface="Calibri"/>
            </a:endParaRPr>
          </a:p>
          <a:p>
            <a:r>
              <a:rPr lang="en-US" dirty="0">
                <a:ea typeface="+mn-lt"/>
                <a:cs typeface="+mn-lt"/>
              </a:rPr>
              <a:t>Letters of Collaboration should have the collaboration details and should not simply contain only the collaboration letter template found in the PAPPG</a:t>
            </a:r>
          </a:p>
          <a:p>
            <a:r>
              <a:rPr lang="en-US" dirty="0">
                <a:ea typeface="+mn-lt"/>
                <a:cs typeface="+mn-lt"/>
              </a:rPr>
              <a:t>Limited to 5</a:t>
            </a:r>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3424A1BD-AA60-40DC-AE96-7A826341BBF5}"/>
              </a:ext>
            </a:extLst>
          </p:cNvPr>
          <p:cNvSpPr>
            <a:spLocks noGrp="1"/>
          </p:cNvSpPr>
          <p:nvPr>
            <p:ph type="sldNum" sz="quarter" idx="12"/>
          </p:nvPr>
        </p:nvSpPr>
        <p:spPr/>
        <p:txBody>
          <a:bodyPr/>
          <a:lstStyle/>
          <a:p>
            <a:fld id="{0A6EB807-924F-40AA-B333-01EE6FD5ACB2}" type="slidenum">
              <a:rPr lang="en-US" smtClean="0"/>
              <a:t>26</a:t>
            </a:fld>
            <a:endParaRPr lang="en-US"/>
          </a:p>
        </p:txBody>
      </p:sp>
      <p:pic>
        <p:nvPicPr>
          <p:cNvPr id="6" name="Picture 5" descr="National Science Foundation logo">
            <a:extLst>
              <a:ext uri="{FF2B5EF4-FFF2-40B4-BE49-F238E27FC236}">
                <a16:creationId xmlns:a16="http://schemas.microsoft.com/office/drawing/2014/main" id="{39C5EB29-1FD3-4FA8-975B-07A7C37957B0}"/>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8635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2F8D-8A2C-4C90-8009-BE6BC9AB805B}"/>
              </a:ext>
            </a:extLst>
          </p:cNvPr>
          <p:cNvSpPr>
            <a:spLocks noGrp="1"/>
          </p:cNvSpPr>
          <p:nvPr>
            <p:ph type="title"/>
          </p:nvPr>
        </p:nvSpPr>
        <p:spPr/>
        <p:txBody>
          <a:bodyPr/>
          <a:lstStyle/>
          <a:p>
            <a:r>
              <a:rPr lang="en-US" dirty="0">
                <a:cs typeface="Calibri Light"/>
              </a:rPr>
              <a:t>Community Advisory Board</a:t>
            </a:r>
            <a:endParaRPr lang="en-US" dirty="0"/>
          </a:p>
        </p:txBody>
      </p:sp>
      <p:sp>
        <p:nvSpPr>
          <p:cNvPr id="3" name="Content Placeholder 2">
            <a:extLst>
              <a:ext uri="{FF2B5EF4-FFF2-40B4-BE49-F238E27FC236}">
                <a16:creationId xmlns:a16="http://schemas.microsoft.com/office/drawing/2014/main" id="{1DB6537E-61C5-457C-ACAD-9414FE30EB75}"/>
              </a:ext>
            </a:extLst>
          </p:cNvPr>
          <p:cNvSpPr>
            <a:spLocks noGrp="1"/>
          </p:cNvSpPr>
          <p:nvPr>
            <p:ph idx="1"/>
          </p:nvPr>
        </p:nvSpPr>
        <p:spPr/>
        <p:txBody>
          <a:bodyPr vert="horz" lIns="91440" tIns="45720" rIns="91440" bIns="45720" rtlCol="0" anchor="t">
            <a:normAutofit/>
          </a:bodyPr>
          <a:lstStyle/>
          <a:p>
            <a:r>
              <a:rPr lang="en-US" dirty="0">
                <a:cs typeface="Calibri"/>
              </a:rPr>
              <a:t>Must include provision in Medium (New) and Grand (New) proposals</a:t>
            </a:r>
          </a:p>
          <a:p>
            <a:r>
              <a:rPr lang="en-US" dirty="0">
                <a:cs typeface="Calibri"/>
              </a:rPr>
              <a:t>Helps guide the development and future directions of the infrastructure</a:t>
            </a:r>
          </a:p>
          <a:p>
            <a:r>
              <a:rPr lang="en-US" dirty="0">
                <a:cs typeface="Calibri"/>
              </a:rPr>
              <a:t>Should plan to assemble one and describe the structure and role</a:t>
            </a:r>
            <a:endParaRPr lang="en-US" dirty="0"/>
          </a:p>
          <a:p>
            <a:r>
              <a:rPr lang="en-US" dirty="0">
                <a:cs typeface="Calibri"/>
              </a:rPr>
              <a:t>Do NOT name potential members in proposal</a:t>
            </a:r>
          </a:p>
          <a:p>
            <a:r>
              <a:rPr lang="en-US" dirty="0">
                <a:cs typeface="Calibri"/>
              </a:rPr>
              <a:t>Do NOT approach potential members during proposal process</a:t>
            </a:r>
          </a:p>
        </p:txBody>
      </p:sp>
      <p:sp>
        <p:nvSpPr>
          <p:cNvPr id="4" name="Slide Number Placeholder 3">
            <a:extLst>
              <a:ext uri="{FF2B5EF4-FFF2-40B4-BE49-F238E27FC236}">
                <a16:creationId xmlns:a16="http://schemas.microsoft.com/office/drawing/2014/main" id="{D40DD5B1-39BA-4A33-866C-2BC977708709}"/>
              </a:ext>
            </a:extLst>
          </p:cNvPr>
          <p:cNvSpPr>
            <a:spLocks noGrp="1"/>
          </p:cNvSpPr>
          <p:nvPr>
            <p:ph type="sldNum" sz="quarter" idx="12"/>
          </p:nvPr>
        </p:nvSpPr>
        <p:spPr/>
        <p:txBody>
          <a:bodyPr/>
          <a:lstStyle/>
          <a:p>
            <a:fld id="{0A6EB807-924F-40AA-B333-01EE6FD5ACB2}" type="slidenum">
              <a:rPr lang="en-US" smtClean="0"/>
              <a:t>27</a:t>
            </a:fld>
            <a:endParaRPr lang="en-US"/>
          </a:p>
        </p:txBody>
      </p:sp>
      <p:pic>
        <p:nvPicPr>
          <p:cNvPr id="6" name="Picture 5" descr="National Science Foundation logo">
            <a:extLst>
              <a:ext uri="{FF2B5EF4-FFF2-40B4-BE49-F238E27FC236}">
                <a16:creationId xmlns:a16="http://schemas.microsoft.com/office/drawing/2014/main" id="{A456026B-25FF-4039-9471-0F49F4219EF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7020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74ED5-8D73-40E3-87DF-8A9360CFAC6B}"/>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7200" b="1" kern="1200">
                <a:solidFill>
                  <a:schemeClr val="tx1"/>
                </a:solidFill>
                <a:latin typeface="+mj-lt"/>
                <a:ea typeface="+mj-ea"/>
                <a:cs typeface="+mj-cs"/>
              </a:rPr>
              <a:t>Questions</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AB9B3E-577F-4EB2-B17E-23F755B3F97E}"/>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28</a:t>
            </a:fld>
            <a:endParaRPr lang="en-US" sz="1100">
              <a:solidFill>
                <a:srgbClr val="FFFFFF"/>
              </a:solidFill>
            </a:endParaRPr>
          </a:p>
        </p:txBody>
      </p:sp>
      <p:pic>
        <p:nvPicPr>
          <p:cNvPr id="11" name="Picture 10">
            <a:extLst>
              <a:ext uri="{FF2B5EF4-FFF2-40B4-BE49-F238E27FC236}">
                <a16:creationId xmlns:a16="http://schemas.microsoft.com/office/drawing/2014/main" id="{05DA25A9-7FCC-46FC-AF0F-0D67798649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3426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Overview of the CIRC Program</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3</a:t>
            </a:fld>
            <a:endParaRPr lang="en-US" sz="1100">
              <a:solidFill>
                <a:srgbClr val="FFFFFF"/>
              </a:solidFill>
            </a:endParaRPr>
          </a:p>
        </p:txBody>
      </p:sp>
      <p:pic>
        <p:nvPicPr>
          <p:cNvPr id="5" name="Picture 4">
            <a:extLst>
              <a:ext uri="{FF2B5EF4-FFF2-40B4-BE49-F238E27FC236}">
                <a16:creationId xmlns:a16="http://schemas.microsoft.com/office/drawing/2014/main" id="{532B3216-5790-4B7C-9FB8-0A2390834D4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592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a:t>Synopsis</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vert="horz" lIns="91440" tIns="45720" rIns="91440" bIns="45720" rtlCol="0" anchor="t">
            <a:normAutofit/>
          </a:bodyPr>
          <a:lstStyle/>
          <a:p>
            <a:r>
              <a:rPr lang="en-US" sz="2000" dirty="0"/>
              <a:t>Funds the creation and enhancement of world-class </a:t>
            </a:r>
            <a:r>
              <a:rPr lang="en-US" sz="2000" b="1" dirty="0"/>
              <a:t>community</a:t>
            </a:r>
            <a:r>
              <a:rPr lang="en-US" sz="2000"/>
              <a:t> research infrastructure </a:t>
            </a:r>
            <a:endParaRPr lang="en-US" sz="2000" dirty="0"/>
          </a:p>
          <a:p>
            <a:r>
              <a:rPr lang="en-US" sz="2000" dirty="0"/>
              <a:t>Funds infrastructure for communities of researchers pursuing focused research agendas in </a:t>
            </a:r>
            <a:r>
              <a:rPr lang="en-US" sz="2000" b="1" dirty="0"/>
              <a:t>computer and information science and engineering (CISE)</a:t>
            </a:r>
            <a:endParaRPr lang="en-US" sz="2000" b="1" dirty="0">
              <a:cs typeface="Calibri"/>
            </a:endParaRPr>
          </a:p>
          <a:p>
            <a:r>
              <a:rPr lang="en-US" sz="2000" dirty="0"/>
              <a:t>Infrastructure may include equipment, testbeds, software, data repositories, and the creation or curation of data sets needed for CISE research, including benchmark datasets for driving CISE systems and testbeds for verification and measurement purposes</a:t>
            </a:r>
          </a:p>
          <a:p>
            <a:r>
              <a:rPr lang="en-US" sz="2000" dirty="0"/>
              <a:t>Includes developing user services and engagement to attract, nurture, and grow a robust research community</a:t>
            </a:r>
          </a:p>
          <a:p>
            <a:r>
              <a:rPr lang="en-US" sz="2000" dirty="0"/>
              <a:t>Enable advances not possible with existing infrastructure</a:t>
            </a:r>
          </a:p>
          <a:p>
            <a:r>
              <a:rPr lang="en-US" sz="2000" dirty="0"/>
              <a:t>Project Classes</a:t>
            </a:r>
          </a:p>
          <a:p>
            <a:pPr lvl="1"/>
            <a:r>
              <a:rPr lang="en-US" sz="1800" b="1" dirty="0"/>
              <a:t>Planning:</a:t>
            </a:r>
            <a:r>
              <a:rPr lang="en-US" sz="1800" dirty="0"/>
              <a:t> Supports planning efforts to engage research communities to develop new CISE community research infrastructure</a:t>
            </a:r>
          </a:p>
          <a:p>
            <a:pPr lvl="1"/>
            <a:r>
              <a:rPr lang="en-US" sz="1800" b="1" dirty="0"/>
              <a:t>Exploratory Development:</a:t>
            </a:r>
            <a:r>
              <a:rPr lang="en-US" sz="1800" dirty="0"/>
              <a:t> Supports validation of unproven infrastructure designs</a:t>
            </a:r>
            <a:endParaRPr lang="en-US" sz="1800" b="1" dirty="0"/>
          </a:p>
          <a:p>
            <a:pPr lvl="1"/>
            <a:r>
              <a:rPr lang="en-US" sz="1800" b="1" dirty="0"/>
              <a:t>Medium:</a:t>
            </a:r>
            <a:r>
              <a:rPr lang="en-US" sz="1800" dirty="0"/>
              <a:t> Supports the creation or enhancement of CISE community research infrastructure</a:t>
            </a:r>
          </a:p>
          <a:p>
            <a:pPr lvl="1"/>
            <a:r>
              <a:rPr lang="en-US" sz="1800" b="1" dirty="0"/>
              <a:t>Grand:</a:t>
            </a:r>
            <a:r>
              <a:rPr lang="en-US" sz="1800" dirty="0"/>
              <a:t> Supports significant efforts to develop, enhance, or sustain CISE community research infrastructure</a:t>
            </a:r>
            <a:endParaRPr lang="en-US" sz="1800" b="1" dirty="0"/>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4</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8268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dirty="0"/>
              <a:t>Expectations</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a:normAutofit/>
          </a:bodyPr>
          <a:lstStyle/>
          <a:p>
            <a:r>
              <a:rPr lang="en-US" sz="2400" dirty="0"/>
              <a:t>Provide compelling new research opportunities for a community of CISE researchers that extends beyond the awardee organization(s) </a:t>
            </a:r>
          </a:p>
          <a:p>
            <a:r>
              <a:rPr lang="en-US" sz="2400" dirty="0"/>
              <a:t>Enable unique and compelling research opportunities otherwise inaccessible to the CISE research community</a:t>
            </a:r>
          </a:p>
          <a:p>
            <a:r>
              <a:rPr lang="en-US" sz="2400" dirty="0"/>
              <a:t>Include a vision for future long-term community sustainability and operation</a:t>
            </a:r>
          </a:p>
          <a:p>
            <a:r>
              <a:rPr lang="en-US" sz="2400" dirty="0"/>
              <a:t>Define metrics relevant to the proposal goals and address measurement and evaluation of the infrastructure</a:t>
            </a:r>
          </a:p>
          <a:p>
            <a:r>
              <a:rPr lang="en-US" sz="2400" dirty="0"/>
              <a:t>Provide robust user services and support to the community</a:t>
            </a:r>
          </a:p>
          <a:p>
            <a:endParaRPr lang="en-US" sz="2400" dirty="0"/>
          </a:p>
          <a:p>
            <a:endParaRPr lang="en-US" sz="2400" dirty="0"/>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5</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73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dirty="0"/>
              <a:t>Revisions from previous solicitation</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vert="horz" lIns="91440" tIns="45720" rIns="91440" bIns="45720" rtlCol="0" anchor="t">
            <a:normAutofit/>
          </a:bodyPr>
          <a:lstStyle/>
          <a:p>
            <a:r>
              <a:rPr lang="en-US" sz="2400" dirty="0">
                <a:cs typeface="Calibri"/>
              </a:rPr>
              <a:t>Changed name from CCRI to CIRC</a:t>
            </a:r>
          </a:p>
          <a:p>
            <a:r>
              <a:rPr lang="en-US" sz="2400" dirty="0">
                <a:cs typeface="Calibri"/>
              </a:rPr>
              <a:t>PI limits increased to 2 for Medium and Grand Proposals</a:t>
            </a:r>
          </a:p>
          <a:p>
            <a:r>
              <a:rPr lang="en-US" sz="2400" dirty="0">
                <a:cs typeface="Calibri"/>
              </a:rPr>
              <a:t>Enhance/Sustain (ENS) eligibility clarified</a:t>
            </a:r>
          </a:p>
          <a:p>
            <a:r>
              <a:rPr lang="en-US" sz="2400" dirty="0">
                <a:cs typeface="Calibri"/>
              </a:rPr>
              <a:t>Grand category includes option to request Internet Measurement Research infrastructure mentioned in NSF 22-519</a:t>
            </a:r>
          </a:p>
          <a:p>
            <a:r>
              <a:rPr lang="en-US" sz="2400" dirty="0">
                <a:cs typeface="Calibri"/>
              </a:rPr>
              <a:t>Cooperative agreements added as a possible award type</a:t>
            </a:r>
          </a:p>
          <a:p>
            <a:r>
              <a:rPr lang="en-US" sz="2400" dirty="0">
                <a:cs typeface="Calibri"/>
              </a:rPr>
              <a:t>Limit added to 5 letters of collaboration</a:t>
            </a:r>
          </a:p>
          <a:p>
            <a:r>
              <a:rPr lang="en-US" sz="2400" dirty="0">
                <a:cs typeface="Calibri"/>
              </a:rPr>
              <a:t>Exploratory Development track added</a:t>
            </a:r>
          </a:p>
          <a:p>
            <a:endParaRPr lang="en-US" sz="2400" dirty="0">
              <a:cs typeface="Calibri"/>
            </a:endParaRPr>
          </a:p>
          <a:p>
            <a:endParaRPr lang="en-US" sz="2400" dirty="0">
              <a:cs typeface="Calibri"/>
            </a:endParaRPr>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6</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7541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Project Classes</a:t>
            </a: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7</a:t>
            </a:fld>
            <a:endParaRPr lang="en-US" sz="1100">
              <a:solidFill>
                <a:srgbClr val="FFFFFF"/>
              </a:solidFill>
            </a:endParaRPr>
          </a:p>
        </p:txBody>
      </p:sp>
      <p:pic>
        <p:nvPicPr>
          <p:cNvPr id="12" name="Picture 11">
            <a:extLst>
              <a:ext uri="{FF2B5EF4-FFF2-40B4-BE49-F238E27FC236}">
                <a16:creationId xmlns:a16="http://schemas.microsoft.com/office/drawing/2014/main" id="{91F06379-6B40-4D22-912B-020A0F47408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1509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Planning Community Infrastructure (Planning)</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85000" lnSpcReduction="20000"/>
          </a:bodyPr>
          <a:lstStyle/>
          <a:p>
            <a:r>
              <a:rPr lang="en-US" dirty="0"/>
              <a:t>Supports planning activities and community outreach towards the development of a CIRC, MSRI-1, or MSRI-2 proposal</a:t>
            </a:r>
          </a:p>
          <a:p>
            <a:r>
              <a:rPr lang="en-US" dirty="0"/>
              <a:t>Must have a clear research vision and robust set of planning activities</a:t>
            </a:r>
          </a:p>
          <a:p>
            <a:r>
              <a:rPr lang="en-US" dirty="0"/>
              <a:t>Must include significant community engagement to determine needs, priorities, and support</a:t>
            </a:r>
          </a:p>
          <a:p>
            <a:r>
              <a:rPr lang="en-US" b="1" dirty="0"/>
              <a:t>Planning-C</a:t>
            </a:r>
            <a:r>
              <a:rPr lang="en-US" dirty="0"/>
              <a:t>: Planning activities towards CIRC Grand or Medium (New, not ENS)</a:t>
            </a:r>
            <a:endParaRPr lang="en-US" dirty="0">
              <a:cs typeface="Calibri"/>
            </a:endParaRPr>
          </a:p>
          <a:p>
            <a:r>
              <a:rPr lang="en-US" b="1" dirty="0"/>
              <a:t>Planning-M</a:t>
            </a:r>
            <a:r>
              <a:rPr lang="en-US" dirty="0"/>
              <a:t>: Planning activities towards MSRI-1 or MSRI-2 (more info on coming slides)</a:t>
            </a:r>
            <a:endParaRPr lang="en-US" dirty="0">
              <a:cs typeface="Calibri"/>
            </a:endParaRPr>
          </a:p>
          <a:p>
            <a:pPr lvl="1"/>
            <a:r>
              <a:rPr lang="en-US" dirty="0">
                <a:cs typeface="Calibri"/>
              </a:rPr>
              <a:t>Planning grants are not required for submission to MSRI-1 or MSRI-2, but enable preliminary planning work</a:t>
            </a:r>
          </a:p>
          <a:p>
            <a:r>
              <a:rPr lang="en-US" dirty="0"/>
              <a:t>Budget Information</a:t>
            </a:r>
          </a:p>
          <a:p>
            <a:pPr lvl="1"/>
            <a:r>
              <a:rPr lang="en-US" dirty="0"/>
              <a:t>Up to 1.5 years (Planning-C) or 2 years (Planning-M)</a:t>
            </a:r>
          </a:p>
          <a:p>
            <a:pPr lvl="1"/>
            <a:r>
              <a:rPr lang="en-US" dirty="0"/>
              <a:t>Up to $100,000 (Planning-C) or $250,000 (Planning-M)</a:t>
            </a: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8</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3">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849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sz="4000" dirty="0">
                <a:cs typeface="Calibri Light"/>
              </a:rPr>
              <a:t>Midscale Research Infrastructure-1 (MSRI-1) Scope</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Most recent solicitation: NSF 22-637</a:t>
            </a:r>
          </a:p>
          <a:p>
            <a:r>
              <a:rPr lang="en-US" dirty="0">
                <a:ea typeface="+mn-lt"/>
                <a:cs typeface="+mn-lt"/>
              </a:rPr>
              <a:t>The goal of Mid-scale RI-1 is the fulfillment of a community-defined need that enables current and next-generation U.S. researchers to be competitive in a global research environment</a:t>
            </a:r>
            <a:endParaRPr lang="en-US" dirty="0"/>
          </a:p>
          <a:p>
            <a:r>
              <a:rPr lang="en-US" dirty="0">
                <a:ea typeface="+mn-lt"/>
                <a:cs typeface="+mn-lt"/>
              </a:rPr>
              <a:t>NSF defines Research Infrastructure as any combination of facilities, equipment, instrumentation, or computational hardware or software, and the necessary human capital in support of the same</a:t>
            </a:r>
            <a:endParaRPr lang="en-US" dirty="0">
              <a:cs typeface="Calibri"/>
            </a:endParaRPr>
          </a:p>
          <a:p>
            <a:r>
              <a:rPr lang="en-US" dirty="0">
                <a:ea typeface="+mn-lt"/>
                <a:cs typeface="+mn-lt"/>
              </a:rPr>
              <a:t>May involve new or upgraded research infrastructure</a:t>
            </a:r>
          </a:p>
          <a:p>
            <a:r>
              <a:rPr lang="en-US" dirty="0">
                <a:ea typeface="+mn-lt"/>
                <a:cs typeface="+mn-lt"/>
              </a:rPr>
              <a:t>"Design" and "Implementation" Tracks</a:t>
            </a:r>
          </a:p>
          <a:p>
            <a:r>
              <a:rPr lang="en-US" dirty="0">
                <a:ea typeface="+mn-lt"/>
                <a:cs typeface="+mn-lt"/>
              </a:rPr>
              <a:t>The “Design” track is intended to facilitate progress toward readiness for a mid-scale range implementation project</a:t>
            </a:r>
          </a:p>
          <a:p>
            <a:pPr lvl="1"/>
            <a:r>
              <a:rPr lang="en-US">
                <a:ea typeface="+mn-lt"/>
                <a:cs typeface="+mn-lt"/>
              </a:rPr>
              <a:t>$400,000 to $20,000,000</a:t>
            </a:r>
          </a:p>
          <a:p>
            <a:r>
              <a:rPr lang="en-US" dirty="0">
                <a:ea typeface="+mn-lt"/>
                <a:cs typeface="+mn-lt"/>
              </a:rPr>
              <a:t>"Implementation" projects support acquisition, assembly, construction and commissioning of research infrastructure</a:t>
            </a:r>
          </a:p>
          <a:p>
            <a:pPr lvl="1"/>
            <a:r>
              <a:rPr lang="en-US" dirty="0">
                <a:ea typeface="+mn-lt"/>
                <a:cs typeface="+mn-lt"/>
              </a:rPr>
              <a:t>$4,000,000 to $20,000,000 </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9</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04556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9EF43-3DE4-4FC4-9BCE-7EDECC8AEDE3}">
  <ds:schemaRefs>
    <ds:schemaRef ds:uri="http://schemas.microsoft.com/sharepoint/v3/contenttype/forms"/>
  </ds:schemaRefs>
</ds:datastoreItem>
</file>

<file path=customXml/itemProps2.xml><?xml version="1.0" encoding="utf-8"?>
<ds:datastoreItem xmlns:ds="http://schemas.openxmlformats.org/officeDocument/2006/customXml" ds:itemID="{6BCC921C-B76A-4CED-BED9-4E306BB4C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344</TotalTime>
  <Words>2047</Words>
  <Application>Microsoft Office PowerPoint</Application>
  <PresentationFormat>Widescreen</PresentationFormat>
  <Paragraphs>230</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Microsoft Sans Serif</vt:lpstr>
      <vt:lpstr>Office Theme</vt:lpstr>
      <vt:lpstr>Community Infrastructure for Research in Computer and Information Science and Engineering (CIRC)</vt:lpstr>
      <vt:lpstr>Program Directors</vt:lpstr>
      <vt:lpstr>Overview of the CIRC Program</vt:lpstr>
      <vt:lpstr>Synopsis</vt:lpstr>
      <vt:lpstr>Expectations</vt:lpstr>
      <vt:lpstr>Revisions from previous solicitation</vt:lpstr>
      <vt:lpstr>Project Classes</vt:lpstr>
      <vt:lpstr>Planning Community Infrastructure (Planning)</vt:lpstr>
      <vt:lpstr>Midscale Research Infrastructure-1 (MSRI-1) Scope</vt:lpstr>
      <vt:lpstr>Midscale Research Infrastructure-2 (MSRI-2) Scope </vt:lpstr>
      <vt:lpstr>Exploratory Development ("Dev" track)</vt:lpstr>
      <vt:lpstr>Medium Community Infrastructure (Medium)</vt:lpstr>
      <vt:lpstr>Grand Community Infrastructure (Grand)</vt:lpstr>
      <vt:lpstr>Estimated Number and Size of Awards</vt:lpstr>
      <vt:lpstr>Deadlines &amp; Eligibility</vt:lpstr>
      <vt:lpstr>Review Criteria</vt:lpstr>
      <vt:lpstr>Intellectual Merit</vt:lpstr>
      <vt:lpstr>Broader Impacts</vt:lpstr>
      <vt:lpstr>Solicitation Specific Review Criteria:  Planning Category</vt:lpstr>
      <vt:lpstr>Solicitation Specific Review Criteria:  Exploratory Development Category</vt:lpstr>
      <vt:lpstr>Solicitation Specific Review Criteria: Medium (New) Category</vt:lpstr>
      <vt:lpstr>Solicitation Specific Review Criteria: Medium (ENS) Category</vt:lpstr>
      <vt:lpstr>Solicitation Specific Review Criteria:  Grand Category</vt:lpstr>
      <vt:lpstr>Additional Information</vt:lpstr>
      <vt:lpstr>Supplementary Documents</vt:lpstr>
      <vt:lpstr>Letter of Collaboration</vt:lpstr>
      <vt:lpstr>Community Advisory Board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Measurement Research (IMR): Methodologies, Tools, and Infrastructure</dc:title>
  <dc:creator>Goldsmith, Nicholas</dc:creator>
  <cp:lastModifiedBy>Carlson, Paul L. (Contractor)</cp:lastModifiedBy>
  <cp:revision>273</cp:revision>
  <dcterms:created xsi:type="dcterms:W3CDTF">2021-11-17T14:24:16Z</dcterms:created>
  <dcterms:modified xsi:type="dcterms:W3CDTF">2023-07-21T19:23:24Z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b544b66c-9463-4a69-98e0-4669acf72223</vt:lpwstr>
  </property>
  <property fmtid="{D5CDD505-2E9C-101B-9397-08002B2CF9AE}" pid="3" name="ContainsCUI">
    <vt:lpwstr>No</vt:lpwstr>
  </property>
</Properties>
</file>