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90" r:id="rId5"/>
    <p:sldId id="291" r:id="rId6"/>
    <p:sldId id="292" r:id="rId7"/>
    <p:sldId id="2142534244" r:id="rId8"/>
    <p:sldId id="2142534246" r:id="rId9"/>
    <p:sldId id="2251" r:id="rId10"/>
    <p:sldId id="1967" r:id="rId11"/>
    <p:sldId id="2142534247" r:id="rId12"/>
    <p:sldId id="2142534249" r:id="rId13"/>
    <p:sldId id="2142534256" r:id="rId14"/>
    <p:sldId id="2142534263" r:id="rId15"/>
    <p:sldId id="2142534257" r:id="rId16"/>
    <p:sldId id="2142534255" r:id="rId17"/>
    <p:sldId id="2142534254" r:id="rId18"/>
    <p:sldId id="2142534248" r:id="rId19"/>
    <p:sldId id="2142534250" r:id="rId20"/>
    <p:sldId id="2142534260" r:id="rId21"/>
    <p:sldId id="2142534262" r:id="rId22"/>
    <p:sldId id="2142534261" r:id="rId23"/>
    <p:sldId id="2142534267" r:id="rId24"/>
    <p:sldId id="2142534265" r:id="rId25"/>
    <p:sldId id="2142534266" r:id="rId26"/>
    <p:sldId id="214253425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76" userDrawn="1">
          <p15:clr>
            <a:srgbClr val="A4A3A4"/>
          </p15:clr>
        </p15:guide>
        <p15:guide id="2" pos="7272" userDrawn="1">
          <p15:clr>
            <a:srgbClr val="A4A3A4"/>
          </p15:clr>
        </p15:guide>
        <p15:guide id="3" orient="horz" pos="2260" userDrawn="1">
          <p15:clr>
            <a:srgbClr val="A4A3A4"/>
          </p15:clr>
        </p15:guide>
        <p15:guide id="4" pos="5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CBB7DC-7D74-43E5-BD7C-87B2A1CD7A8B}" v="10" dt="2023-07-26T14:16:07.892"/>
    <p1510:client id="{0DC45C19-9D55-406D-BE8B-CC3B97C2B67E}" v="16" dt="2023-07-25T17:24:06.970"/>
    <p1510:client id="{34650F29-976D-47D2-8ED3-DEFD75E68D3E}" v="79" dt="2023-07-24T21:10:20.293"/>
    <p1510:client id="{43FD31EE-39A6-4098-99AA-A6DD1EC93772}" v="52" dt="2023-07-25T13:22:22.692"/>
    <p1510:client id="{63DD138B-E9D1-4EDE-AD75-AADFEDDEF879}" v="4" dt="2023-07-21T19:04:43.097"/>
    <p1510:client id="{9849C29E-599D-4E86-A76F-F10850EC62D8}" v="13" dt="2023-07-25T21:37:19.165"/>
    <p1510:client id="{9B84AF8D-DB4F-4B04-98B0-8EFDE487C60D}" v="4" dt="2023-07-25T19:14:31.508"/>
    <p1510:client id="{B0CFC938-190B-4D6D-863A-45EE0E2F8887}" v="112" dt="2023-07-25T13:19:17.109"/>
    <p1510:client id="{E36DFB02-D66D-45A7-99FB-6BEAC0642662}" v="293" dt="2023-07-25T17:20:09.6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44" y="48"/>
      </p:cViewPr>
      <p:guideLst>
        <p:guide orient="horz" pos="3576"/>
        <p:guide pos="7272"/>
        <p:guide orient="horz" pos="2260"/>
        <p:guide pos="5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0BB6BF-C33F-4392-BC3D-2E27EB2B758D}" type="datetimeFigureOut">
              <a:rPr lang="en-US" smtClean="0"/>
              <a:t>8/14/2023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74349A-219E-45A4-A6E4-E9799664F31B}" type="slidenum">
              <a:rPr lang="en-US" smtClean="0"/>
              <a:t>‹#›</a:t>
            </a:fld>
            <a:endParaRPr lang="en-US"/>
          </a:p>
        </p:txBody>
      </p:sp>
    </p:spTree>
    <p:extLst>
      <p:ext uri="{BB962C8B-B14F-4D97-AF65-F5344CB8AC3E}">
        <p14:creationId xmlns:p14="http://schemas.microsoft.com/office/powerpoint/2010/main" val="1476302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66D13950-DB01-492A-8362-BBB4A00DD939}" type="slidenum">
              <a:rPr lang="en-US" smtClean="0"/>
              <a:t>5</a:t>
            </a:fld>
            <a:endParaRPr lang="en-US"/>
          </a:p>
        </p:txBody>
      </p:sp>
    </p:spTree>
    <p:extLst>
      <p:ext uri="{BB962C8B-B14F-4D97-AF65-F5344CB8AC3E}">
        <p14:creationId xmlns:p14="http://schemas.microsoft.com/office/powerpoint/2010/main" val="272725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66D13950-DB01-492A-8362-BBB4A00DD939}" type="slidenum">
              <a:rPr lang="en-US" smtClean="0"/>
              <a:t>7</a:t>
            </a:fld>
            <a:endParaRPr lang="en-US"/>
          </a:p>
        </p:txBody>
      </p:sp>
    </p:spTree>
    <p:extLst>
      <p:ext uri="{BB962C8B-B14F-4D97-AF65-F5344CB8AC3E}">
        <p14:creationId xmlns:p14="http://schemas.microsoft.com/office/powerpoint/2010/main" val="1286669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DD1DBBC-1206-48C7-8423-D3E325256D2D}" type="datetimeFigureOut">
              <a:rPr lang="en-US" smtClean="0"/>
              <a:t>8/14/2023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5">
            <a:extLst>
              <a:ext uri="{FF2B5EF4-FFF2-40B4-BE49-F238E27FC236}">
                <a16:creationId xmlns:a16="http://schemas.microsoft.com/office/drawing/2014/main" id="{9CE9C56D-7CCF-4148-B35E-8396E52956CE}"/>
              </a:ext>
            </a:extLst>
          </p:cNvPr>
          <p:cNvSpPr>
            <a:spLocks noGrp="1"/>
          </p:cNvSpPr>
          <p:nvPr>
            <p:ph type="sldNum" sz="quarter" idx="4"/>
          </p:nvPr>
        </p:nvSpPr>
        <p:spPr>
          <a:xfrm>
            <a:off x="9186334" y="6356350"/>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sp>
        <p:nvSpPr>
          <p:cNvPr id="6" name="hcSlideMaster.Title SlideHeader">
            <a:extLst>
              <a:ext uri="{FF2B5EF4-FFF2-40B4-BE49-F238E27FC236}">
                <a16:creationId xmlns:a16="http://schemas.microsoft.com/office/drawing/2014/main" id="{E84FCF58-669C-92E6-1694-B3F4A8D478B9}"/>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63D9844D-1D86-0E0D-7889-17FD57ABAE43}"/>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665411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DD1DBBC-1206-48C7-8423-D3E325256D2D}" type="datetimeFigureOut">
              <a:rPr lang="en-US" smtClean="0"/>
              <a:t>8/14/2023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8" name="Slide Number Placeholder 5">
            <a:extLst>
              <a:ext uri="{FF2B5EF4-FFF2-40B4-BE49-F238E27FC236}">
                <a16:creationId xmlns:a16="http://schemas.microsoft.com/office/drawing/2014/main" id="{F6918A87-4AB1-4D5D-B19E-801A026CA46C}"/>
              </a:ext>
            </a:extLst>
          </p:cNvPr>
          <p:cNvSpPr>
            <a:spLocks noGrp="1"/>
          </p:cNvSpPr>
          <p:nvPr>
            <p:ph type="sldNum" sz="quarter" idx="4"/>
          </p:nvPr>
        </p:nvSpPr>
        <p:spPr>
          <a:xfrm>
            <a:off x="9186334" y="6356350"/>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sp>
        <p:nvSpPr>
          <p:cNvPr id="7" name="hcSlideMaster.Picture with CaptionHeader">
            <a:extLst>
              <a:ext uri="{FF2B5EF4-FFF2-40B4-BE49-F238E27FC236}">
                <a16:creationId xmlns:a16="http://schemas.microsoft.com/office/drawing/2014/main" id="{0C15675A-2AF9-DBB4-F9AC-3CCEDA2999C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887158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DD1DBBC-1206-48C7-8423-D3E325256D2D}" type="datetimeFigureOut">
              <a:rPr lang="en-US" smtClean="0"/>
              <a:t>8/14/2023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5">
            <a:extLst>
              <a:ext uri="{FF2B5EF4-FFF2-40B4-BE49-F238E27FC236}">
                <a16:creationId xmlns:a16="http://schemas.microsoft.com/office/drawing/2014/main" id="{AB4C96FD-A1D8-4B4F-A40A-D22A18DAE81E}"/>
              </a:ext>
            </a:extLst>
          </p:cNvPr>
          <p:cNvSpPr>
            <a:spLocks noGrp="1"/>
          </p:cNvSpPr>
          <p:nvPr>
            <p:ph type="sldNum" sz="quarter" idx="4"/>
          </p:nvPr>
        </p:nvSpPr>
        <p:spPr>
          <a:xfrm>
            <a:off x="9186334" y="6356350"/>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sp>
        <p:nvSpPr>
          <p:cNvPr id="6" name="hcSlideMaster.Title and Vertical TextHeader">
            <a:extLst>
              <a:ext uri="{FF2B5EF4-FFF2-40B4-BE49-F238E27FC236}">
                <a16:creationId xmlns:a16="http://schemas.microsoft.com/office/drawing/2014/main" id="{CE53B402-A40E-84F3-C80A-A1C773D9F16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225474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DD1DBBC-1206-48C7-8423-D3E325256D2D}" type="datetimeFigureOut">
              <a:rPr lang="en-US" smtClean="0"/>
              <a:t>8/14/2023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5">
            <a:extLst>
              <a:ext uri="{FF2B5EF4-FFF2-40B4-BE49-F238E27FC236}">
                <a16:creationId xmlns:a16="http://schemas.microsoft.com/office/drawing/2014/main" id="{761BCB03-0B88-4DA7-985E-0743E68FDA81}"/>
              </a:ext>
            </a:extLst>
          </p:cNvPr>
          <p:cNvSpPr>
            <a:spLocks noGrp="1"/>
          </p:cNvSpPr>
          <p:nvPr>
            <p:ph type="sldNum" sz="quarter" idx="4"/>
          </p:nvPr>
        </p:nvSpPr>
        <p:spPr>
          <a:xfrm>
            <a:off x="9186334" y="6356350"/>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sp>
        <p:nvSpPr>
          <p:cNvPr id="6" name="hcSlideMaster.Vertical Title and TextHeader">
            <a:extLst>
              <a:ext uri="{FF2B5EF4-FFF2-40B4-BE49-F238E27FC236}">
                <a16:creationId xmlns:a16="http://schemas.microsoft.com/office/drawing/2014/main" id="{ADB533D7-BD72-56A2-A324-29E22B18F1C5}"/>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4649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TITUS">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DD1DBBC-1206-48C7-8423-D3E325256D2D}" type="datetimeFigureOut">
              <a:rPr lang="en-US" smtClean="0"/>
              <a:t>8/14/2023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5">
            <a:extLst>
              <a:ext uri="{FF2B5EF4-FFF2-40B4-BE49-F238E27FC236}">
                <a16:creationId xmlns:a16="http://schemas.microsoft.com/office/drawing/2014/main" id="{9CE9C56D-7CCF-4148-B35E-8396E52956CE}"/>
              </a:ext>
            </a:extLst>
          </p:cNvPr>
          <p:cNvSpPr>
            <a:spLocks noGrp="1"/>
          </p:cNvSpPr>
          <p:nvPr>
            <p:ph type="sldNum" sz="quarter" idx="4"/>
          </p:nvPr>
        </p:nvSpPr>
        <p:spPr>
          <a:xfrm>
            <a:off x="9186334" y="6356350"/>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spTree>
    <p:extLst>
      <p:ext uri="{BB962C8B-B14F-4D97-AF65-F5344CB8AC3E}">
        <p14:creationId xmlns:p14="http://schemas.microsoft.com/office/powerpoint/2010/main" val="418601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DD1DBBC-1206-48C7-8423-D3E325256D2D}" type="datetimeFigureOut">
              <a:rPr lang="en-US" smtClean="0"/>
              <a:t>8/14/2023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5">
            <a:extLst>
              <a:ext uri="{FF2B5EF4-FFF2-40B4-BE49-F238E27FC236}">
                <a16:creationId xmlns:a16="http://schemas.microsoft.com/office/drawing/2014/main" id="{45320C2C-5351-44BD-BF0E-C76BD19ED1BF}"/>
              </a:ext>
            </a:extLst>
          </p:cNvPr>
          <p:cNvSpPr>
            <a:spLocks noGrp="1"/>
          </p:cNvSpPr>
          <p:nvPr>
            <p:ph type="sldNum" sz="quarter" idx="4"/>
          </p:nvPr>
        </p:nvSpPr>
        <p:spPr>
          <a:xfrm>
            <a:off x="9186334" y="6356350"/>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sp>
        <p:nvSpPr>
          <p:cNvPr id="6" name="hcSlideMaster.Title and ContentHeader">
            <a:extLst>
              <a:ext uri="{FF2B5EF4-FFF2-40B4-BE49-F238E27FC236}">
                <a16:creationId xmlns:a16="http://schemas.microsoft.com/office/drawing/2014/main" id="{5BC91E50-64BC-6477-2393-3AFD60C57E3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685078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DD1DBBC-1206-48C7-8423-D3E325256D2D}" type="datetimeFigureOut">
              <a:rPr lang="en-US" smtClean="0"/>
              <a:t>8/14/2023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5">
            <a:extLst>
              <a:ext uri="{FF2B5EF4-FFF2-40B4-BE49-F238E27FC236}">
                <a16:creationId xmlns:a16="http://schemas.microsoft.com/office/drawing/2014/main" id="{47C7AC1D-4C4B-4F55-BDFF-E4EF6B933987}"/>
              </a:ext>
            </a:extLst>
          </p:cNvPr>
          <p:cNvSpPr>
            <a:spLocks noGrp="1"/>
          </p:cNvSpPr>
          <p:nvPr>
            <p:ph type="sldNum" sz="quarter" idx="4"/>
          </p:nvPr>
        </p:nvSpPr>
        <p:spPr>
          <a:xfrm>
            <a:off x="9186334" y="6356350"/>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sp>
        <p:nvSpPr>
          <p:cNvPr id="6" name="hcSlideMaster.Section HeaderHeader">
            <a:extLst>
              <a:ext uri="{FF2B5EF4-FFF2-40B4-BE49-F238E27FC236}">
                <a16:creationId xmlns:a16="http://schemas.microsoft.com/office/drawing/2014/main" id="{14807811-E858-1C46-B0FB-3CE45EFF0D4D}"/>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966548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DD1DBBC-1206-48C7-8423-D3E325256D2D}" type="datetimeFigureOut">
              <a:rPr lang="en-US" smtClean="0"/>
              <a:t>8/14/2023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8" name="Slide Number Placeholder 5">
            <a:extLst>
              <a:ext uri="{FF2B5EF4-FFF2-40B4-BE49-F238E27FC236}">
                <a16:creationId xmlns:a16="http://schemas.microsoft.com/office/drawing/2014/main" id="{548D61B7-B2A3-45B6-A930-B1170CB1735B}"/>
              </a:ext>
            </a:extLst>
          </p:cNvPr>
          <p:cNvSpPr>
            <a:spLocks noGrp="1"/>
          </p:cNvSpPr>
          <p:nvPr>
            <p:ph type="sldNum" sz="quarter" idx="4"/>
          </p:nvPr>
        </p:nvSpPr>
        <p:spPr>
          <a:xfrm>
            <a:off x="9186334" y="6356350"/>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sp>
        <p:nvSpPr>
          <p:cNvPr id="7" name="hcSlideMaster.Two ContentHeader">
            <a:extLst>
              <a:ext uri="{FF2B5EF4-FFF2-40B4-BE49-F238E27FC236}">
                <a16:creationId xmlns:a16="http://schemas.microsoft.com/office/drawing/2014/main" id="{ED6600F7-FACC-75B6-9CC5-7AD2A020EC0D}"/>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409700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DDD1DBBC-1206-48C7-8423-D3E325256D2D}" type="datetimeFigureOut">
              <a:rPr lang="en-US" smtClean="0"/>
              <a:t>8/14/2023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10" name="Slide Number Placeholder 5">
            <a:extLst>
              <a:ext uri="{FF2B5EF4-FFF2-40B4-BE49-F238E27FC236}">
                <a16:creationId xmlns:a16="http://schemas.microsoft.com/office/drawing/2014/main" id="{25D8609C-5345-4FA6-B08B-0094C06B9175}"/>
              </a:ext>
            </a:extLst>
          </p:cNvPr>
          <p:cNvSpPr>
            <a:spLocks noGrp="1"/>
          </p:cNvSpPr>
          <p:nvPr>
            <p:ph type="sldNum" sz="quarter" idx="12"/>
          </p:nvPr>
        </p:nvSpPr>
        <p:spPr>
          <a:xfrm>
            <a:off x="9186334" y="6356350"/>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sp>
        <p:nvSpPr>
          <p:cNvPr id="9" name="hcSlideMaster.ComparisonHeader">
            <a:extLst>
              <a:ext uri="{FF2B5EF4-FFF2-40B4-BE49-F238E27FC236}">
                <a16:creationId xmlns:a16="http://schemas.microsoft.com/office/drawing/2014/main" id="{8760CC64-0DCC-B7F7-C4B6-D9BA7E50A2C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89553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DD1DBBC-1206-48C7-8423-D3E325256D2D}" type="datetimeFigureOut">
              <a:rPr lang="en-US" smtClean="0"/>
              <a:t>8/14/2023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D375130-A9FB-49B4-9AB8-EACE0021C119}"/>
              </a:ext>
            </a:extLst>
          </p:cNvPr>
          <p:cNvSpPr>
            <a:spLocks noGrp="1"/>
          </p:cNvSpPr>
          <p:nvPr>
            <p:ph type="sldNum" sz="quarter" idx="4"/>
          </p:nvPr>
        </p:nvSpPr>
        <p:spPr>
          <a:xfrm>
            <a:off x="9186334" y="6356350"/>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sp>
        <p:nvSpPr>
          <p:cNvPr id="5" name="hcSlideMaster.Title OnlyHeader">
            <a:extLst>
              <a:ext uri="{FF2B5EF4-FFF2-40B4-BE49-F238E27FC236}">
                <a16:creationId xmlns:a16="http://schemas.microsoft.com/office/drawing/2014/main" id="{335BC41C-043D-74D4-4F2A-7BF79454E36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920617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DDD1DBBC-1206-48C7-8423-D3E325256D2D}" type="datetimeFigureOut">
              <a:rPr lang="en-US" smtClean="0"/>
              <a:t>8/14/2023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5">
            <a:extLst>
              <a:ext uri="{FF2B5EF4-FFF2-40B4-BE49-F238E27FC236}">
                <a16:creationId xmlns:a16="http://schemas.microsoft.com/office/drawing/2014/main" id="{49D671AA-8005-4EF7-B87F-6A069507F70D}"/>
              </a:ext>
            </a:extLst>
          </p:cNvPr>
          <p:cNvSpPr>
            <a:spLocks noGrp="1"/>
          </p:cNvSpPr>
          <p:nvPr>
            <p:ph type="sldNum" sz="quarter" idx="4"/>
          </p:nvPr>
        </p:nvSpPr>
        <p:spPr>
          <a:xfrm>
            <a:off x="9186334" y="6356350"/>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sp>
        <p:nvSpPr>
          <p:cNvPr id="4" name="hcSlideMaster.BlankHeader">
            <a:extLst>
              <a:ext uri="{FF2B5EF4-FFF2-40B4-BE49-F238E27FC236}">
                <a16:creationId xmlns:a16="http://schemas.microsoft.com/office/drawing/2014/main" id="{536B233A-50FE-FEC5-E823-D474B82DF095}"/>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766808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DD1DBBC-1206-48C7-8423-D3E325256D2D}" type="datetimeFigureOut">
              <a:rPr lang="en-US" smtClean="0"/>
              <a:t>8/14/2023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8" name="Slide Number Placeholder 5">
            <a:extLst>
              <a:ext uri="{FF2B5EF4-FFF2-40B4-BE49-F238E27FC236}">
                <a16:creationId xmlns:a16="http://schemas.microsoft.com/office/drawing/2014/main" id="{CC67EFE9-3DE0-45B6-9110-EA83E7961C6D}"/>
              </a:ext>
            </a:extLst>
          </p:cNvPr>
          <p:cNvSpPr>
            <a:spLocks noGrp="1"/>
          </p:cNvSpPr>
          <p:nvPr>
            <p:ph type="sldNum" sz="quarter" idx="4"/>
          </p:nvPr>
        </p:nvSpPr>
        <p:spPr>
          <a:xfrm>
            <a:off x="9186334" y="6356350"/>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sp>
        <p:nvSpPr>
          <p:cNvPr id="7" name="hcSlideMaster.Content with CaptionHeader">
            <a:extLst>
              <a:ext uri="{FF2B5EF4-FFF2-40B4-BE49-F238E27FC236}">
                <a16:creationId xmlns:a16="http://schemas.microsoft.com/office/drawing/2014/main" id="{0621A277-E8E0-0763-014A-9008CD1A255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959737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607A348-3E80-4BEC-8D74-031DEE95F0C8}"/>
              </a:ext>
            </a:extLst>
          </p:cNvPr>
          <p:cNvGrpSpPr/>
          <p:nvPr userDrawn="1"/>
        </p:nvGrpSpPr>
        <p:grpSpPr>
          <a:xfrm>
            <a:off x="0" y="0"/>
            <a:ext cx="12192000" cy="6858000"/>
            <a:chOff x="0" y="0"/>
            <a:chExt cx="14630400" cy="8229600"/>
          </a:xfrm>
        </p:grpSpPr>
        <p:pic>
          <p:nvPicPr>
            <p:cNvPr id="12" name="Picture 11" descr="budget_2017_2ndary_2_DARK.jpg">
              <a:extLst>
                <a:ext uri="{FF2B5EF4-FFF2-40B4-BE49-F238E27FC236}">
                  <a16:creationId xmlns:a16="http://schemas.microsoft.com/office/drawing/2014/main" id="{D011BB7E-CFBE-4C93-A062-1CD8D4CCD668}"/>
                </a:ext>
              </a:extLst>
            </p:cNvPr>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pic>
          <p:nvPicPr>
            <p:cNvPr id="13" name="Picture 12" descr="budget_2017_2ndary_2.jpg">
              <a:extLst>
                <a:ext uri="{FF2B5EF4-FFF2-40B4-BE49-F238E27FC236}">
                  <a16:creationId xmlns:a16="http://schemas.microsoft.com/office/drawing/2014/main" id="{D0C7F040-F0CD-4BC2-8212-90B570B2BFD8}"/>
                </a:ext>
              </a:extLst>
            </p:cNvPr>
            <p:cNvPicPr>
              <a:picLocks noChangeAspect="1"/>
            </p:cNvPicPr>
            <p:nvPr userDrawn="1"/>
          </p:nvPicPr>
          <p:blipFill rotWithShape="1">
            <a:blip r:embed="rId15" cstate="email">
              <a:extLst>
                <a:ext uri="{28A0092B-C50C-407E-A947-70E740481C1C}">
                  <a14:useLocalDpi xmlns:a14="http://schemas.microsoft.com/office/drawing/2010/main" val="0"/>
                </a:ext>
              </a:extLst>
            </a:blip>
            <a:srcRect t="93773"/>
            <a:stretch/>
          </p:blipFill>
          <p:spPr>
            <a:xfrm>
              <a:off x="0" y="7717178"/>
              <a:ext cx="14630400" cy="512422"/>
            </a:xfrm>
            <a:prstGeom prst="rect">
              <a:avLst/>
            </a:prstGeom>
          </p:spPr>
        </p:pic>
      </p:grpSp>
      <p:sp>
        <p:nvSpPr>
          <p:cNvPr id="2" name="Title Placeholder 1"/>
          <p:cNvSpPr>
            <a:spLocks noGrp="1"/>
          </p:cNvSpPr>
          <p:nvPr>
            <p:ph type="title"/>
          </p:nvPr>
        </p:nvSpPr>
        <p:spPr>
          <a:xfrm>
            <a:off x="438150" y="124984"/>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5D6C8F16-7AEB-45F7-B23F-6255B8056C68}"/>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4944" y="6052407"/>
            <a:ext cx="743256" cy="747141"/>
          </a:xfrm>
          <a:prstGeom prst="rect">
            <a:avLst/>
          </a:prstGeom>
        </p:spPr>
      </p:pic>
      <p:sp>
        <p:nvSpPr>
          <p:cNvPr id="8" name="Slide Number Placeholder 5">
            <a:extLst>
              <a:ext uri="{FF2B5EF4-FFF2-40B4-BE49-F238E27FC236}">
                <a16:creationId xmlns:a16="http://schemas.microsoft.com/office/drawing/2014/main" id="{BDE9AA3D-8D0D-4FE8-AB7E-FA2B4BCBABEE}"/>
              </a:ext>
            </a:extLst>
          </p:cNvPr>
          <p:cNvSpPr>
            <a:spLocks noGrp="1"/>
          </p:cNvSpPr>
          <p:nvPr>
            <p:ph type="sldNum" sz="quarter" idx="4"/>
          </p:nvPr>
        </p:nvSpPr>
        <p:spPr>
          <a:xfrm>
            <a:off x="9186334" y="6356350"/>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spTree>
    <p:extLst>
      <p:ext uri="{BB962C8B-B14F-4D97-AF65-F5344CB8AC3E}">
        <p14:creationId xmlns:p14="http://schemas.microsoft.com/office/powerpoint/2010/main" val="155270543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fasterdata.es.net/nsf-docs/campusCIplanning/"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mailto:nicgolds@nsf.gov" TargetMode="External"/><Relationship Id="rId2" Type="http://schemas.openxmlformats.org/officeDocument/2006/relationships/hyperlink" Target="mailto:dmedhi@nsf.gov" TargetMode="External"/><Relationship Id="rId1" Type="http://schemas.openxmlformats.org/officeDocument/2006/relationships/slideLayout" Target="../slideLayouts/slideLayout4.xml"/><Relationship Id="rId4" Type="http://schemas.openxmlformats.org/officeDocument/2006/relationships/hyperlink" Target="https://www.nsf.gov/pubs/2023/nsf23526/nsf23526.ht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nsf.gov/pubs/2023/nsf23526/nsf23526.htm"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www.fabric-testbed.net"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898AD-BE2F-B2F1-83DE-7A31FA1E6103}"/>
              </a:ext>
            </a:extLst>
          </p:cNvPr>
          <p:cNvSpPr>
            <a:spLocks noGrp="1"/>
          </p:cNvSpPr>
          <p:nvPr>
            <p:ph type="ctrTitle"/>
          </p:nvPr>
        </p:nvSpPr>
        <p:spPr/>
        <p:txBody>
          <a:bodyPr>
            <a:noAutofit/>
          </a:bodyPr>
          <a:lstStyle/>
          <a:p>
            <a:r>
              <a:rPr lang="en-US" sz="4800">
                <a:latin typeface="+mn-lt"/>
              </a:rPr>
              <a:t>Campus Cyberinfrastructure (CC*)</a:t>
            </a:r>
            <a:br>
              <a:rPr lang="en-US" sz="4800">
                <a:latin typeface="+mn-lt"/>
              </a:rPr>
            </a:br>
            <a:r>
              <a:rPr lang="en-US" sz="3600" b="0">
                <a:latin typeface="+mn-lt"/>
              </a:rPr>
              <a:t>Area 3: Network Integration &amp; Applied Innovation</a:t>
            </a:r>
            <a:endParaRPr lang="en-US" sz="4800" b="0">
              <a:latin typeface="+mn-lt"/>
            </a:endParaRPr>
          </a:p>
        </p:txBody>
      </p:sp>
      <p:sp>
        <p:nvSpPr>
          <p:cNvPr id="3" name="Subtitle 2">
            <a:extLst>
              <a:ext uri="{FF2B5EF4-FFF2-40B4-BE49-F238E27FC236}">
                <a16:creationId xmlns:a16="http://schemas.microsoft.com/office/drawing/2014/main" id="{AFABDE2F-5191-5B1C-8FCC-AE8F52BE553B}"/>
              </a:ext>
            </a:extLst>
          </p:cNvPr>
          <p:cNvSpPr>
            <a:spLocks noGrp="1"/>
          </p:cNvSpPr>
          <p:nvPr>
            <p:ph type="subTitle" idx="1"/>
          </p:nvPr>
        </p:nvSpPr>
        <p:spPr/>
        <p:txBody>
          <a:bodyPr/>
          <a:lstStyle/>
          <a:p>
            <a:endParaRPr lang="en-US"/>
          </a:p>
          <a:p>
            <a:r>
              <a:rPr lang="en-US"/>
              <a:t>NSF 23-526</a:t>
            </a:r>
          </a:p>
          <a:p>
            <a:r>
              <a:rPr lang="en-US"/>
              <a:t>Webinar: 26 July 2023</a:t>
            </a:r>
          </a:p>
        </p:txBody>
      </p:sp>
      <p:sp>
        <p:nvSpPr>
          <p:cNvPr id="4" name="Slide Number Placeholder 3">
            <a:extLst>
              <a:ext uri="{FF2B5EF4-FFF2-40B4-BE49-F238E27FC236}">
                <a16:creationId xmlns:a16="http://schemas.microsoft.com/office/drawing/2014/main" id="{9A5201E3-F031-7C33-A45E-269D57B787C2}"/>
              </a:ext>
            </a:extLst>
          </p:cNvPr>
          <p:cNvSpPr>
            <a:spLocks noGrp="1"/>
          </p:cNvSpPr>
          <p:nvPr>
            <p:ph type="sldNum" sz="quarter" idx="4"/>
          </p:nvPr>
        </p:nvSpPr>
        <p:spPr/>
        <p:txBody>
          <a:bodyPr/>
          <a:lstStyle/>
          <a:p>
            <a:fld id="{8F4BEAD3-91E3-4FFC-B7DC-935959D17485}" type="slidenum">
              <a:rPr lang="en-US" smtClean="0"/>
              <a:pPr/>
              <a:t>1</a:t>
            </a:fld>
            <a:endParaRPr lang="en-US"/>
          </a:p>
        </p:txBody>
      </p:sp>
      <p:sp>
        <p:nvSpPr>
          <p:cNvPr id="5" name="flSlide35Footer">
            <a:extLst>
              <a:ext uri="{FF2B5EF4-FFF2-40B4-BE49-F238E27FC236}">
                <a16:creationId xmlns:a16="http://schemas.microsoft.com/office/drawing/2014/main" id="{F6AA9388-FEFB-AB68-128F-63C9E85D7BAD}"/>
              </a:ext>
              <a:ext uri="{C183D7F6-B498-43B3-948B-1728B52AA6E4}">
                <adec:decorative xmlns:adec="http://schemas.microsoft.com/office/drawing/2017/decorative" val="1"/>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6" name="hcSlide35Header">
            <a:extLst>
              <a:ext uri="{FF2B5EF4-FFF2-40B4-BE49-F238E27FC236}">
                <a16:creationId xmlns:a16="http://schemas.microsoft.com/office/drawing/2014/main" id="{4111B48D-3502-7C3D-032B-B5C24EF94BE0}"/>
              </a:ext>
              <a:ext uri="{C183D7F6-B498-43B3-948B-1728B52AA6E4}">
                <adec:decorative xmlns:adec="http://schemas.microsoft.com/office/drawing/2017/decorative" val="1"/>
              </a:ext>
            </a:extLst>
          </p:cNvPr>
          <p:cNvSpPr txBox="1"/>
          <p:nvPr/>
        </p:nvSpPr>
        <p:spPr>
          <a:xfrm>
            <a:off x="5994400" y="0"/>
            <a:ext cx="184731" cy="369332"/>
          </a:xfrm>
          <a:prstGeom prst="rect">
            <a:avLst/>
          </a:prstGeom>
          <a:noFill/>
        </p:spPr>
        <p:txBody>
          <a:bodyPr vert="horz" wrap="none" rtlCol="0">
            <a:spAutoFit/>
          </a:bodyPr>
          <a:lstStyle/>
          <a:p>
            <a:endParaRPr lang="en-US"/>
          </a:p>
        </p:txBody>
      </p:sp>
    </p:spTree>
    <p:extLst>
      <p:ext uri="{BB962C8B-B14F-4D97-AF65-F5344CB8AC3E}">
        <p14:creationId xmlns:p14="http://schemas.microsoft.com/office/powerpoint/2010/main" val="378156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4D44F-9782-4DFF-D878-C6FFA0B0E724}"/>
              </a:ext>
            </a:extLst>
          </p:cNvPr>
          <p:cNvSpPr>
            <a:spLocks noGrp="1"/>
          </p:cNvSpPr>
          <p:nvPr>
            <p:ph type="title"/>
          </p:nvPr>
        </p:nvSpPr>
        <p:spPr/>
        <p:txBody>
          <a:bodyPr>
            <a:normAutofit/>
          </a:bodyPr>
          <a:lstStyle/>
          <a:p>
            <a:r>
              <a:rPr lang="en-US"/>
              <a:t>A broad range of activities is covered by this area, including but not limited to:</a:t>
            </a:r>
          </a:p>
        </p:txBody>
      </p:sp>
      <p:sp>
        <p:nvSpPr>
          <p:cNvPr id="3" name="Content Placeholder 2">
            <a:extLst>
              <a:ext uri="{FF2B5EF4-FFF2-40B4-BE49-F238E27FC236}">
                <a16:creationId xmlns:a16="http://schemas.microsoft.com/office/drawing/2014/main" id="{E99BA9B1-A55C-55D1-405D-45C71167D7B4}"/>
              </a:ext>
            </a:extLst>
          </p:cNvPr>
          <p:cNvSpPr>
            <a:spLocks noGrp="1"/>
          </p:cNvSpPr>
          <p:nvPr>
            <p:ph idx="1"/>
          </p:nvPr>
        </p:nvSpPr>
        <p:spPr/>
        <p:txBody>
          <a:bodyPr>
            <a:normAutofit fontScale="70000" lnSpcReduction="20000"/>
          </a:bodyPr>
          <a:lstStyle/>
          <a:p>
            <a:pPr>
              <a:buFont typeface="Arial" panose="020B0604020202020204" pitchFamily="34" charset="0"/>
              <a:buChar char="•"/>
            </a:pPr>
            <a:r>
              <a:rPr lang="en-US"/>
              <a:t>Integration of networking protocols and technologies with science application layer processes and workflows, for instance, for large-scale shared scientific datasets and/or large-scale remote computational resources;</a:t>
            </a:r>
          </a:p>
          <a:p>
            <a:pPr>
              <a:buFont typeface="Arial" panose="020B0604020202020204" pitchFamily="34" charset="0"/>
              <a:buChar char="•"/>
            </a:pPr>
            <a:r>
              <a:rPr lang="en-US"/>
              <a:t>Transition of successful research prototypes in Software-Defined Networking (SDN) and wireless networking technologies to distributed scientific environments and campus infrastructure;</a:t>
            </a:r>
          </a:p>
          <a:p>
            <a:pPr>
              <a:buFont typeface="Arial" panose="020B0604020202020204" pitchFamily="34" charset="0"/>
              <a:buChar char="•"/>
            </a:pPr>
            <a:r>
              <a:rPr lang="en-US"/>
              <a:t>Applications of networking hardware and software developed on </a:t>
            </a:r>
            <a:r>
              <a:rPr lang="en-US" err="1"/>
              <a:t>NSFFutureCloud</a:t>
            </a:r>
            <a:r>
              <a:rPr lang="en-US"/>
              <a:t> facilities (e.g., </a:t>
            </a:r>
            <a:r>
              <a:rPr lang="en-US" err="1"/>
              <a:t>ChameleonCloud</a:t>
            </a:r>
            <a:r>
              <a:rPr lang="en-US"/>
              <a:t> and </a:t>
            </a:r>
            <a:r>
              <a:rPr lang="en-US" err="1"/>
              <a:t>CloudLab</a:t>
            </a:r>
            <a:r>
              <a:rPr lang="en-US"/>
              <a:t>), including the integration of new technologies such as programmable network interfaces;</a:t>
            </a:r>
          </a:p>
          <a:p>
            <a:pPr>
              <a:buFont typeface="Arial" panose="020B0604020202020204" pitchFamily="34" charset="0"/>
              <a:buChar char="•"/>
            </a:pPr>
            <a:r>
              <a:rPr lang="en-US"/>
              <a:t>Networking solutions exploiting virtualization, distributed computing and Software-Defined Infrastructure (SDI), including cloud services and direct campus-to-cloud connections;</a:t>
            </a:r>
          </a:p>
          <a:p>
            <a:pPr>
              <a:buFont typeface="Arial" panose="020B0604020202020204" pitchFamily="34" charset="0"/>
              <a:buChar char="•"/>
            </a:pPr>
            <a:r>
              <a:rPr lang="en-US"/>
              <a:t>Innovative research prototypes integrating programmable packet processing components into campus infrastructure or exploring applications of software-defined data planes in support of high-performance data distribution; and</a:t>
            </a:r>
          </a:p>
          <a:p>
            <a:pPr>
              <a:buFont typeface="Arial" panose="020B0604020202020204" pitchFamily="34" charset="0"/>
              <a:buChar char="•"/>
            </a:pPr>
            <a:r>
              <a:rPr lang="en-US"/>
              <a:t>Network engineering support through the creation and application of new and novel procedures and tools and network measurement and monitoring software for solving end-to-end network performance issues, especially for dynamically constructed network services.</a:t>
            </a:r>
          </a:p>
          <a:p>
            <a:endParaRPr lang="en-US"/>
          </a:p>
        </p:txBody>
      </p:sp>
      <p:sp>
        <p:nvSpPr>
          <p:cNvPr id="4" name="Slide Number Placeholder 3">
            <a:extLst>
              <a:ext uri="{FF2B5EF4-FFF2-40B4-BE49-F238E27FC236}">
                <a16:creationId xmlns:a16="http://schemas.microsoft.com/office/drawing/2014/main" id="{38C3B2E9-973D-8C14-FB62-E29A10DFC6B4}"/>
              </a:ext>
            </a:extLst>
          </p:cNvPr>
          <p:cNvSpPr>
            <a:spLocks noGrp="1"/>
          </p:cNvSpPr>
          <p:nvPr>
            <p:ph type="sldNum" sz="quarter" idx="4"/>
          </p:nvPr>
        </p:nvSpPr>
        <p:spPr/>
        <p:txBody>
          <a:bodyPr/>
          <a:lstStyle/>
          <a:p>
            <a:fld id="{8F4BEAD3-91E3-4FFC-B7DC-935959D17485}" type="slidenum">
              <a:rPr lang="en-US" smtClean="0"/>
              <a:pPr/>
              <a:t>10</a:t>
            </a:fld>
            <a:endParaRPr lang="en-US"/>
          </a:p>
        </p:txBody>
      </p:sp>
    </p:spTree>
    <p:extLst>
      <p:ext uri="{BB962C8B-B14F-4D97-AF65-F5344CB8AC3E}">
        <p14:creationId xmlns:p14="http://schemas.microsoft.com/office/powerpoint/2010/main" val="4243251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39BCD-9C81-1265-82D8-824974ADD7C1}"/>
              </a:ext>
            </a:extLst>
          </p:cNvPr>
          <p:cNvSpPr>
            <a:spLocks noGrp="1"/>
          </p:cNvSpPr>
          <p:nvPr>
            <p:ph type="title"/>
          </p:nvPr>
        </p:nvSpPr>
        <p:spPr/>
        <p:txBody>
          <a:bodyPr/>
          <a:lstStyle/>
          <a:p>
            <a:r>
              <a:rPr lang="en-US"/>
              <a:t>Area 3 Award Details</a:t>
            </a:r>
          </a:p>
        </p:txBody>
      </p:sp>
      <p:sp>
        <p:nvSpPr>
          <p:cNvPr id="3" name="Content Placeholder 2">
            <a:extLst>
              <a:ext uri="{FF2B5EF4-FFF2-40B4-BE49-F238E27FC236}">
                <a16:creationId xmlns:a16="http://schemas.microsoft.com/office/drawing/2014/main" id="{831A20BE-D203-E94A-3C61-3B6C9CA15881}"/>
              </a:ext>
            </a:extLst>
          </p:cNvPr>
          <p:cNvSpPr>
            <a:spLocks noGrp="1"/>
          </p:cNvSpPr>
          <p:nvPr>
            <p:ph idx="1"/>
          </p:nvPr>
        </p:nvSpPr>
        <p:spPr/>
        <p:txBody>
          <a:bodyPr vert="horz" lIns="91440" tIns="45720" rIns="91440" bIns="45720" rtlCol="0" anchor="t">
            <a:normAutofit/>
          </a:bodyPr>
          <a:lstStyle/>
          <a:p>
            <a:r>
              <a:rPr lang="en-US"/>
              <a:t>Two categories:</a:t>
            </a:r>
          </a:p>
          <a:p>
            <a:pPr lvl="1"/>
            <a:r>
              <a:rPr lang="en-US">
                <a:cs typeface="Calibri" panose="020F0502020204030204"/>
              </a:rPr>
              <a:t>Small: up to $500,000</a:t>
            </a:r>
          </a:p>
          <a:p>
            <a:pPr lvl="1"/>
            <a:r>
              <a:rPr lang="en-US">
                <a:cs typeface="Calibri" panose="020F0502020204030204"/>
              </a:rPr>
              <a:t>Large: $500,001 to $1,000,000</a:t>
            </a:r>
          </a:p>
          <a:p>
            <a:r>
              <a:rPr lang="en-US"/>
              <a:t>Duration: up to 2 years</a:t>
            </a:r>
            <a:endParaRPr lang="en-US">
              <a:cs typeface="Calibri"/>
            </a:endParaRPr>
          </a:p>
          <a:p>
            <a:r>
              <a:rPr lang="en-US"/>
              <a:t>Only Institutions of Higher Education are eligible to submit proposals in this program area</a:t>
            </a:r>
          </a:p>
          <a:p>
            <a:r>
              <a:rPr lang="en-US" sz="2800"/>
              <a:t>Proposals due September 11, 2023</a:t>
            </a:r>
            <a:endParaRPr lang="en-US"/>
          </a:p>
          <a:p>
            <a:endParaRPr lang="en-US"/>
          </a:p>
        </p:txBody>
      </p:sp>
      <p:sp>
        <p:nvSpPr>
          <p:cNvPr id="4" name="Slide Number Placeholder 3">
            <a:extLst>
              <a:ext uri="{FF2B5EF4-FFF2-40B4-BE49-F238E27FC236}">
                <a16:creationId xmlns:a16="http://schemas.microsoft.com/office/drawing/2014/main" id="{94A64224-1337-37BB-D3C0-880174845E58}"/>
              </a:ext>
            </a:extLst>
          </p:cNvPr>
          <p:cNvSpPr>
            <a:spLocks noGrp="1"/>
          </p:cNvSpPr>
          <p:nvPr>
            <p:ph type="sldNum" sz="quarter" idx="4"/>
          </p:nvPr>
        </p:nvSpPr>
        <p:spPr/>
        <p:txBody>
          <a:bodyPr/>
          <a:lstStyle/>
          <a:p>
            <a:fld id="{8F4BEAD3-91E3-4FFC-B7DC-935959D17485}" type="slidenum">
              <a:rPr lang="en-US" smtClean="0"/>
              <a:pPr/>
              <a:t>11</a:t>
            </a:fld>
            <a:endParaRPr lang="en-US"/>
          </a:p>
        </p:txBody>
      </p:sp>
    </p:spTree>
    <p:extLst>
      <p:ext uri="{BB962C8B-B14F-4D97-AF65-F5344CB8AC3E}">
        <p14:creationId xmlns:p14="http://schemas.microsoft.com/office/powerpoint/2010/main" val="2063582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D904C-5646-C8C1-4CAA-9E880C80AD4E}"/>
              </a:ext>
            </a:extLst>
          </p:cNvPr>
          <p:cNvSpPr>
            <a:spLocks noGrp="1"/>
          </p:cNvSpPr>
          <p:nvPr>
            <p:ph type="title"/>
          </p:nvPr>
        </p:nvSpPr>
        <p:spPr/>
        <p:txBody>
          <a:bodyPr/>
          <a:lstStyle/>
          <a:p>
            <a:r>
              <a:rPr lang="en-US"/>
              <a:t>Proposal Requirements</a:t>
            </a:r>
          </a:p>
        </p:txBody>
      </p:sp>
      <p:sp>
        <p:nvSpPr>
          <p:cNvPr id="3" name="Text Placeholder 2">
            <a:extLst>
              <a:ext uri="{FF2B5EF4-FFF2-40B4-BE49-F238E27FC236}">
                <a16:creationId xmlns:a16="http://schemas.microsoft.com/office/drawing/2014/main" id="{7B0978BE-AA7E-0455-33B6-02E4D03BB08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2AD1393-D292-F42F-58E2-B6A8E9255600}"/>
              </a:ext>
            </a:extLst>
          </p:cNvPr>
          <p:cNvSpPr>
            <a:spLocks noGrp="1"/>
          </p:cNvSpPr>
          <p:nvPr>
            <p:ph type="sldNum" sz="quarter" idx="4"/>
          </p:nvPr>
        </p:nvSpPr>
        <p:spPr/>
        <p:txBody>
          <a:bodyPr/>
          <a:lstStyle/>
          <a:p>
            <a:fld id="{8F4BEAD3-91E3-4FFC-B7DC-935959D17485}" type="slidenum">
              <a:rPr lang="en-US" smtClean="0"/>
              <a:pPr/>
              <a:t>12</a:t>
            </a:fld>
            <a:endParaRPr lang="en-US"/>
          </a:p>
        </p:txBody>
      </p:sp>
    </p:spTree>
    <p:extLst>
      <p:ext uri="{BB962C8B-B14F-4D97-AF65-F5344CB8AC3E}">
        <p14:creationId xmlns:p14="http://schemas.microsoft.com/office/powerpoint/2010/main" val="2487650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338E5-52DC-9B27-13FC-B3217AFC668A}"/>
              </a:ext>
            </a:extLst>
          </p:cNvPr>
          <p:cNvSpPr>
            <a:spLocks noGrp="1"/>
          </p:cNvSpPr>
          <p:nvPr>
            <p:ph type="title"/>
          </p:nvPr>
        </p:nvSpPr>
        <p:spPr/>
        <p:txBody>
          <a:bodyPr/>
          <a:lstStyle/>
          <a:p>
            <a:r>
              <a:rPr lang="en-US"/>
              <a:t>CC* Area 3 Proposal Requirements</a:t>
            </a:r>
          </a:p>
        </p:txBody>
      </p:sp>
      <p:sp>
        <p:nvSpPr>
          <p:cNvPr id="3" name="Content Placeholder 2">
            <a:extLst>
              <a:ext uri="{FF2B5EF4-FFF2-40B4-BE49-F238E27FC236}">
                <a16:creationId xmlns:a16="http://schemas.microsoft.com/office/drawing/2014/main" id="{9ADC71C2-DEB3-B0D0-78BA-94C6610A31D5}"/>
              </a:ext>
            </a:extLst>
          </p:cNvPr>
          <p:cNvSpPr>
            <a:spLocks noGrp="1"/>
          </p:cNvSpPr>
          <p:nvPr>
            <p:ph idx="1"/>
          </p:nvPr>
        </p:nvSpPr>
        <p:spPr>
          <a:xfrm>
            <a:off x="838200" y="1450547"/>
            <a:ext cx="10515600" cy="4726416"/>
          </a:xfrm>
        </p:spPr>
        <p:txBody>
          <a:bodyPr vert="horz" lIns="91440" tIns="45720" rIns="91440" bIns="45720" rtlCol="0" anchor="t">
            <a:normAutofit lnSpcReduction="10000"/>
          </a:bodyPr>
          <a:lstStyle/>
          <a:p>
            <a:r>
              <a:rPr lang="en-US" sz="2400"/>
              <a:t>Identify supported science or engineering research projects/applications and describe how the proposed network integration and applied innovation activities will support those projects</a:t>
            </a:r>
          </a:p>
          <a:p>
            <a:r>
              <a:rPr lang="en-US" sz="2400" dirty="0"/>
              <a:t>Involve and support graduate students where appropriate</a:t>
            </a:r>
            <a:endParaRPr lang="en-US" sz="2400" dirty="0">
              <a:cs typeface="Calibri"/>
            </a:endParaRPr>
          </a:p>
          <a:p>
            <a:r>
              <a:rPr lang="en-US" sz="2400" dirty="0"/>
              <a:t>Include a Project Plan addressing clear project goals and milestones resulting in a working system in the target environment</a:t>
            </a:r>
            <a:endParaRPr lang="en-US" sz="2400" dirty="0">
              <a:cs typeface="Calibri"/>
            </a:endParaRPr>
          </a:p>
          <a:p>
            <a:r>
              <a:rPr lang="en-US" sz="2400" dirty="0"/>
              <a:t>Define base metrics; address measurement and evaluation of the system</a:t>
            </a:r>
            <a:endParaRPr lang="en-US" sz="2400" dirty="0">
              <a:cs typeface="Calibri"/>
            </a:endParaRPr>
          </a:p>
          <a:p>
            <a:r>
              <a:rPr lang="en-US" sz="2400" dirty="0"/>
              <a:t>Open-source license for any software development under proposed activities</a:t>
            </a:r>
            <a:endParaRPr lang="en-US" sz="2400" dirty="0">
              <a:cs typeface="Calibri"/>
            </a:endParaRPr>
          </a:p>
          <a:p>
            <a:r>
              <a:rPr lang="en-US" sz="2400" dirty="0"/>
              <a:t>Include a Campus CI plan as a Supplementary Document (see next slide)</a:t>
            </a:r>
            <a:endParaRPr lang="en-US" sz="2400" dirty="0">
              <a:cs typeface="Calibri"/>
            </a:endParaRPr>
          </a:p>
          <a:p>
            <a:r>
              <a:rPr lang="en-US" sz="2400" dirty="0"/>
              <a:t>Titles begin with:</a:t>
            </a:r>
            <a:endParaRPr lang="en-US" sz="2400" dirty="0">
              <a:cs typeface="Calibri"/>
            </a:endParaRPr>
          </a:p>
          <a:p>
            <a:pPr lvl="1"/>
            <a:r>
              <a:rPr lang="en-US" sz="2200" dirty="0"/>
              <a:t>"CC* Integration-Small": for proposed budgets of up to $500,000</a:t>
            </a:r>
            <a:endParaRPr lang="en-US" sz="2200" dirty="0">
              <a:cs typeface="Calibri"/>
            </a:endParaRPr>
          </a:p>
          <a:p>
            <a:pPr lvl="1"/>
            <a:r>
              <a:rPr lang="en-US" sz="2200" dirty="0"/>
              <a:t>"CC* Integration-Large:" for proposed budgets of between $500,001 and $1,000,000</a:t>
            </a:r>
            <a:endParaRPr lang="en-US" sz="2200" dirty="0">
              <a:cs typeface="Calibri"/>
            </a:endParaRPr>
          </a:p>
        </p:txBody>
      </p:sp>
      <p:sp>
        <p:nvSpPr>
          <p:cNvPr id="4" name="Slide Number Placeholder 3">
            <a:extLst>
              <a:ext uri="{FF2B5EF4-FFF2-40B4-BE49-F238E27FC236}">
                <a16:creationId xmlns:a16="http://schemas.microsoft.com/office/drawing/2014/main" id="{5ABD2FC7-663C-2AB5-06F6-04B0C00B9D12}"/>
              </a:ext>
            </a:extLst>
          </p:cNvPr>
          <p:cNvSpPr>
            <a:spLocks noGrp="1"/>
          </p:cNvSpPr>
          <p:nvPr>
            <p:ph type="sldNum" sz="quarter" idx="4"/>
          </p:nvPr>
        </p:nvSpPr>
        <p:spPr/>
        <p:txBody>
          <a:bodyPr/>
          <a:lstStyle/>
          <a:p>
            <a:fld id="{8F4BEAD3-91E3-4FFC-B7DC-935959D17485}" type="slidenum">
              <a:rPr lang="en-US" smtClean="0"/>
              <a:pPr/>
              <a:t>13</a:t>
            </a:fld>
            <a:endParaRPr lang="en-US"/>
          </a:p>
        </p:txBody>
      </p:sp>
    </p:spTree>
    <p:extLst>
      <p:ext uri="{BB962C8B-B14F-4D97-AF65-F5344CB8AC3E}">
        <p14:creationId xmlns:p14="http://schemas.microsoft.com/office/powerpoint/2010/main" val="2739639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B2FA-D03C-D267-FFB5-BCA43610DA82}"/>
              </a:ext>
            </a:extLst>
          </p:cNvPr>
          <p:cNvSpPr>
            <a:spLocks noGrp="1"/>
          </p:cNvSpPr>
          <p:nvPr>
            <p:ph type="title"/>
          </p:nvPr>
        </p:nvSpPr>
        <p:spPr/>
        <p:txBody>
          <a:bodyPr/>
          <a:lstStyle/>
          <a:p>
            <a:r>
              <a:rPr lang="en-US"/>
              <a:t>Campus Cyberinfrastructure Plan</a:t>
            </a:r>
          </a:p>
        </p:txBody>
      </p:sp>
      <p:sp>
        <p:nvSpPr>
          <p:cNvPr id="3" name="Content Placeholder 2">
            <a:extLst>
              <a:ext uri="{FF2B5EF4-FFF2-40B4-BE49-F238E27FC236}">
                <a16:creationId xmlns:a16="http://schemas.microsoft.com/office/drawing/2014/main" id="{86D8A741-59AE-1EA7-16F8-6FD36EB506E6}"/>
              </a:ext>
            </a:extLst>
          </p:cNvPr>
          <p:cNvSpPr>
            <a:spLocks noGrp="1"/>
          </p:cNvSpPr>
          <p:nvPr>
            <p:ph idx="1"/>
          </p:nvPr>
        </p:nvSpPr>
        <p:spPr/>
        <p:txBody>
          <a:bodyPr vert="horz" lIns="91440" tIns="45720" rIns="91440" bIns="45720" rtlCol="0" anchor="t">
            <a:normAutofit fontScale="92500"/>
          </a:bodyPr>
          <a:lstStyle/>
          <a:p>
            <a:r>
              <a:rPr lang="en-US" dirty="0"/>
              <a:t>The proposed cyberinfrastructure improvements are conceived, designed, and implemented in the context of a coherent campus-wide strategy </a:t>
            </a:r>
            <a:endParaRPr lang="en-US"/>
          </a:p>
          <a:p>
            <a:r>
              <a:rPr lang="en-US" dirty="0"/>
              <a:t>An approach to cyberinfrastructure that is integrated horizontally intra- campus and vertically with regional and national cyberinfrastructure investments and best practices</a:t>
            </a:r>
            <a:endParaRPr lang="en-US" dirty="0">
              <a:cs typeface="Calibri"/>
            </a:endParaRPr>
          </a:p>
          <a:p>
            <a:r>
              <a:rPr lang="en-US" dirty="0"/>
              <a:t>Must include sustainability of the proposed work in terms of ongoing operational and engineering costs</a:t>
            </a:r>
            <a:endParaRPr lang="en-US" b="1">
              <a:cs typeface="Calibri" panose="020F0502020204030204"/>
            </a:endParaRPr>
          </a:p>
          <a:p>
            <a:r>
              <a:rPr lang="en-US" b="1" dirty="0"/>
              <a:t>I</a:t>
            </a:r>
            <a:r>
              <a:rPr lang="en-US" dirty="0"/>
              <a:t>ncluded as a Supplementary Document </a:t>
            </a:r>
            <a:endParaRPr lang="en-US" dirty="0">
              <a:cs typeface="Calibri"/>
            </a:endParaRPr>
          </a:p>
          <a:p>
            <a:r>
              <a:rPr lang="en-US" b="1" dirty="0"/>
              <a:t>No more than 5 pages.</a:t>
            </a:r>
            <a:endParaRPr lang="en-US" b="1" dirty="0">
              <a:cs typeface="Calibri"/>
            </a:endParaRPr>
          </a:p>
          <a:p>
            <a:r>
              <a:rPr lang="en-US" dirty="0"/>
              <a:t>Example CI Plans: </a:t>
            </a:r>
            <a:r>
              <a:rPr lang="en-US" dirty="0">
                <a:hlinkClick r:id="rId2">
                  <a:extLst>
                    <a:ext uri="{A12FA001-AC4F-418D-AE19-62706E023703}">
                      <ahyp:hlinkClr xmlns:ahyp="http://schemas.microsoft.com/office/drawing/2018/hyperlinkcolor" val="tx"/>
                    </a:ext>
                  </a:extLst>
                </a:hlinkClick>
              </a:rPr>
              <a:t>https://fasterdata.es.net/nsf-docs/campusCIplanning/</a:t>
            </a:r>
            <a:endParaRPr lang="en-US">
              <a:cs typeface="Calibri" panose="020F0502020204030204"/>
            </a:endParaRPr>
          </a:p>
          <a:p>
            <a:endParaRPr lang="en-US"/>
          </a:p>
        </p:txBody>
      </p:sp>
      <p:sp>
        <p:nvSpPr>
          <p:cNvPr id="4" name="Slide Number Placeholder 3">
            <a:extLst>
              <a:ext uri="{FF2B5EF4-FFF2-40B4-BE49-F238E27FC236}">
                <a16:creationId xmlns:a16="http://schemas.microsoft.com/office/drawing/2014/main" id="{CAD9DF60-BECA-6299-4DA1-C76A2F90DE0E}"/>
              </a:ext>
            </a:extLst>
          </p:cNvPr>
          <p:cNvSpPr>
            <a:spLocks noGrp="1"/>
          </p:cNvSpPr>
          <p:nvPr>
            <p:ph type="sldNum" sz="quarter" idx="4"/>
          </p:nvPr>
        </p:nvSpPr>
        <p:spPr/>
        <p:txBody>
          <a:bodyPr/>
          <a:lstStyle/>
          <a:p>
            <a:fld id="{8F4BEAD3-91E3-4FFC-B7DC-935959D17485}" type="slidenum">
              <a:rPr lang="en-US" smtClean="0"/>
              <a:pPr/>
              <a:t>14</a:t>
            </a:fld>
            <a:endParaRPr lang="en-US"/>
          </a:p>
        </p:txBody>
      </p:sp>
    </p:spTree>
    <p:extLst>
      <p:ext uri="{BB962C8B-B14F-4D97-AF65-F5344CB8AC3E}">
        <p14:creationId xmlns:p14="http://schemas.microsoft.com/office/powerpoint/2010/main" val="1476860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EB0E0-4DA8-5370-BE3A-001F70A309DF}"/>
              </a:ext>
            </a:extLst>
          </p:cNvPr>
          <p:cNvSpPr>
            <a:spLocks noGrp="1"/>
          </p:cNvSpPr>
          <p:nvPr>
            <p:ph type="title"/>
          </p:nvPr>
        </p:nvSpPr>
        <p:spPr/>
        <p:txBody>
          <a:bodyPr/>
          <a:lstStyle/>
          <a:p>
            <a:r>
              <a:rPr lang="en-US"/>
              <a:t>Review Criteria</a:t>
            </a:r>
          </a:p>
        </p:txBody>
      </p:sp>
      <p:sp>
        <p:nvSpPr>
          <p:cNvPr id="3" name="Text Placeholder 2">
            <a:extLst>
              <a:ext uri="{FF2B5EF4-FFF2-40B4-BE49-F238E27FC236}">
                <a16:creationId xmlns:a16="http://schemas.microsoft.com/office/drawing/2014/main" id="{6C3A682C-07C8-7679-A1DE-0930C6DE013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11202AA-1837-BC19-5A50-EB08BDEBEAD3}"/>
              </a:ext>
            </a:extLst>
          </p:cNvPr>
          <p:cNvSpPr>
            <a:spLocks noGrp="1"/>
          </p:cNvSpPr>
          <p:nvPr>
            <p:ph type="sldNum" sz="quarter" idx="4"/>
          </p:nvPr>
        </p:nvSpPr>
        <p:spPr/>
        <p:txBody>
          <a:bodyPr/>
          <a:lstStyle/>
          <a:p>
            <a:fld id="{8F4BEAD3-91E3-4FFC-B7DC-935959D17485}" type="slidenum">
              <a:rPr lang="en-US" smtClean="0"/>
              <a:pPr/>
              <a:t>15</a:t>
            </a:fld>
            <a:endParaRPr lang="en-US"/>
          </a:p>
        </p:txBody>
      </p:sp>
    </p:spTree>
    <p:extLst>
      <p:ext uri="{BB962C8B-B14F-4D97-AF65-F5344CB8AC3E}">
        <p14:creationId xmlns:p14="http://schemas.microsoft.com/office/powerpoint/2010/main" val="3351520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23046-6540-5465-6214-D79BEB1C0A44}"/>
              </a:ext>
            </a:extLst>
          </p:cNvPr>
          <p:cNvSpPr>
            <a:spLocks noGrp="1"/>
          </p:cNvSpPr>
          <p:nvPr>
            <p:ph type="title"/>
          </p:nvPr>
        </p:nvSpPr>
        <p:spPr/>
        <p:txBody>
          <a:bodyPr/>
          <a:lstStyle/>
          <a:p>
            <a:r>
              <a:rPr lang="en-US"/>
              <a:t>National Science Board Merit Review Criteria</a:t>
            </a:r>
          </a:p>
        </p:txBody>
      </p:sp>
      <p:sp>
        <p:nvSpPr>
          <p:cNvPr id="3" name="Content Placeholder 2">
            <a:extLst>
              <a:ext uri="{FF2B5EF4-FFF2-40B4-BE49-F238E27FC236}">
                <a16:creationId xmlns:a16="http://schemas.microsoft.com/office/drawing/2014/main" id="{0A7DF6AF-09E6-213A-8D61-5AFEFB1CA139}"/>
              </a:ext>
            </a:extLst>
          </p:cNvPr>
          <p:cNvSpPr>
            <a:spLocks noGrp="1"/>
          </p:cNvSpPr>
          <p:nvPr>
            <p:ph idx="1"/>
          </p:nvPr>
        </p:nvSpPr>
        <p:spPr/>
        <p:txBody>
          <a:bodyPr/>
          <a:lstStyle/>
          <a:p>
            <a:endParaRPr lang="en-US"/>
          </a:p>
          <a:p>
            <a:r>
              <a:rPr lang="en-US"/>
              <a:t>Intellectual Merit:</a:t>
            </a:r>
          </a:p>
          <a:p>
            <a:pPr lvl="1"/>
            <a:r>
              <a:rPr lang="en-US"/>
              <a:t>The potential to advance knowledge</a:t>
            </a:r>
          </a:p>
          <a:p>
            <a:r>
              <a:rPr lang="en-US"/>
              <a:t>Broader Impacts:</a:t>
            </a:r>
          </a:p>
          <a:p>
            <a:pPr lvl="1"/>
            <a:r>
              <a:rPr lang="en-US"/>
              <a:t>The potential to benefit society and contribute to the achievement of specific, desired societal outcomes</a:t>
            </a:r>
          </a:p>
        </p:txBody>
      </p:sp>
      <p:sp>
        <p:nvSpPr>
          <p:cNvPr id="4" name="Slide Number Placeholder 3">
            <a:extLst>
              <a:ext uri="{FF2B5EF4-FFF2-40B4-BE49-F238E27FC236}">
                <a16:creationId xmlns:a16="http://schemas.microsoft.com/office/drawing/2014/main" id="{930560A7-594C-C52B-7C9E-9146BBDC92DD}"/>
              </a:ext>
            </a:extLst>
          </p:cNvPr>
          <p:cNvSpPr>
            <a:spLocks noGrp="1"/>
          </p:cNvSpPr>
          <p:nvPr>
            <p:ph type="sldNum" sz="quarter" idx="4"/>
          </p:nvPr>
        </p:nvSpPr>
        <p:spPr/>
        <p:txBody>
          <a:bodyPr/>
          <a:lstStyle/>
          <a:p>
            <a:fld id="{8F4BEAD3-91E3-4FFC-B7DC-935959D17485}" type="slidenum">
              <a:rPr lang="en-US" smtClean="0"/>
              <a:pPr/>
              <a:t>16</a:t>
            </a:fld>
            <a:endParaRPr lang="en-US"/>
          </a:p>
        </p:txBody>
      </p:sp>
    </p:spTree>
    <p:extLst>
      <p:ext uri="{BB962C8B-B14F-4D97-AF65-F5344CB8AC3E}">
        <p14:creationId xmlns:p14="http://schemas.microsoft.com/office/powerpoint/2010/main" val="3793337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F6A95-0CCE-597F-572F-A919FB944F9E}"/>
              </a:ext>
            </a:extLst>
          </p:cNvPr>
          <p:cNvSpPr>
            <a:spLocks noGrp="1"/>
          </p:cNvSpPr>
          <p:nvPr>
            <p:ph type="title"/>
          </p:nvPr>
        </p:nvSpPr>
        <p:spPr/>
        <p:txBody>
          <a:bodyPr/>
          <a:lstStyle/>
          <a:p>
            <a:r>
              <a:rPr lang="en-US"/>
              <a:t>CC*-wise Solicitation Specific Review Criteria</a:t>
            </a:r>
          </a:p>
        </p:txBody>
      </p:sp>
      <p:sp>
        <p:nvSpPr>
          <p:cNvPr id="3" name="Content Placeholder 2">
            <a:extLst>
              <a:ext uri="{FF2B5EF4-FFF2-40B4-BE49-F238E27FC236}">
                <a16:creationId xmlns:a16="http://schemas.microsoft.com/office/drawing/2014/main" id="{ADA9E313-FA58-729D-94A3-42881C093DD9}"/>
              </a:ext>
            </a:extLst>
          </p:cNvPr>
          <p:cNvSpPr>
            <a:spLocks noGrp="1"/>
          </p:cNvSpPr>
          <p:nvPr>
            <p:ph idx="1"/>
          </p:nvPr>
        </p:nvSpPr>
        <p:spPr/>
        <p:txBody>
          <a:bodyPr>
            <a:normAutofit/>
          </a:bodyPr>
          <a:lstStyle/>
          <a:p>
            <a:r>
              <a:rPr lang="en-US"/>
              <a:t>The extent to which the work provides a needed capability required by science, engineering and education.</a:t>
            </a:r>
          </a:p>
          <a:p>
            <a:r>
              <a:rPr lang="en-US"/>
              <a:t>The expected impact on the deployed environment described in the proposal, and potential impact across a broader segment of the NSF community.</a:t>
            </a:r>
          </a:p>
          <a:p>
            <a:r>
              <a:rPr lang="en-US"/>
              <a:t>Where applicable, how resource access control, federated identity management, and other cybersecurity related issues and community best practices are addressed.</a:t>
            </a:r>
          </a:p>
        </p:txBody>
      </p:sp>
      <p:sp>
        <p:nvSpPr>
          <p:cNvPr id="4" name="Slide Number Placeholder 3">
            <a:extLst>
              <a:ext uri="{FF2B5EF4-FFF2-40B4-BE49-F238E27FC236}">
                <a16:creationId xmlns:a16="http://schemas.microsoft.com/office/drawing/2014/main" id="{0E452913-E1AC-CC67-BBFB-F9ACFA6B6E23}"/>
              </a:ext>
            </a:extLst>
          </p:cNvPr>
          <p:cNvSpPr>
            <a:spLocks noGrp="1"/>
          </p:cNvSpPr>
          <p:nvPr>
            <p:ph type="sldNum" sz="quarter" idx="4"/>
          </p:nvPr>
        </p:nvSpPr>
        <p:spPr/>
        <p:txBody>
          <a:bodyPr/>
          <a:lstStyle/>
          <a:p>
            <a:fld id="{8F4BEAD3-91E3-4FFC-B7DC-935959D17485}" type="slidenum">
              <a:rPr lang="en-US" smtClean="0"/>
              <a:pPr/>
              <a:t>17</a:t>
            </a:fld>
            <a:endParaRPr lang="en-US"/>
          </a:p>
        </p:txBody>
      </p:sp>
    </p:spTree>
    <p:extLst>
      <p:ext uri="{BB962C8B-B14F-4D97-AF65-F5344CB8AC3E}">
        <p14:creationId xmlns:p14="http://schemas.microsoft.com/office/powerpoint/2010/main" val="1309762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27160-CC41-29C1-734C-A145C0344F08}"/>
              </a:ext>
            </a:extLst>
          </p:cNvPr>
          <p:cNvSpPr>
            <a:spLocks noGrp="1"/>
          </p:cNvSpPr>
          <p:nvPr>
            <p:ph type="title"/>
          </p:nvPr>
        </p:nvSpPr>
        <p:spPr/>
        <p:txBody>
          <a:bodyPr/>
          <a:lstStyle/>
          <a:p>
            <a:r>
              <a:rPr lang="en-US"/>
              <a:t>Cyberinfrastructure Plan Review Criteria</a:t>
            </a:r>
          </a:p>
        </p:txBody>
      </p:sp>
      <p:sp>
        <p:nvSpPr>
          <p:cNvPr id="3" name="Content Placeholder 2">
            <a:extLst>
              <a:ext uri="{FF2B5EF4-FFF2-40B4-BE49-F238E27FC236}">
                <a16:creationId xmlns:a16="http://schemas.microsoft.com/office/drawing/2014/main" id="{ECDF99BC-6D0A-E30D-A1B7-473A732FD2B0}"/>
              </a:ext>
            </a:extLst>
          </p:cNvPr>
          <p:cNvSpPr>
            <a:spLocks noGrp="1"/>
          </p:cNvSpPr>
          <p:nvPr>
            <p:ph idx="1"/>
          </p:nvPr>
        </p:nvSpPr>
        <p:spPr/>
        <p:txBody>
          <a:bodyPr>
            <a:normAutofit lnSpcReduction="10000"/>
          </a:bodyPr>
          <a:lstStyle/>
          <a:p>
            <a:r>
              <a:rPr lang="en-US"/>
              <a:t>To what extent is the planned cyberinfrastructure likely to enhance capacity for discovery, innovation, and education in science and engineering?</a:t>
            </a:r>
          </a:p>
          <a:p>
            <a:r>
              <a:rPr lang="en-US"/>
              <a:t>How well does the plan as presented position the proposing institution(s) for future cyberinfrastructure development?</a:t>
            </a:r>
          </a:p>
          <a:p>
            <a:r>
              <a:rPr lang="en-US"/>
              <a:t>How well does the cyberinfrastructure plan support and integrate with the institutions' science and technology plan?</a:t>
            </a:r>
          </a:p>
          <a:p>
            <a:r>
              <a:rPr lang="en-US"/>
              <a:t>Are IPv6 deployment and </a:t>
            </a:r>
            <a:r>
              <a:rPr lang="en-US" err="1"/>
              <a:t>InCommon</a:t>
            </a:r>
            <a:r>
              <a:rPr lang="en-US"/>
              <a:t> Federation addressed?</a:t>
            </a:r>
          </a:p>
          <a:p>
            <a:r>
              <a:rPr lang="en-US"/>
              <a:t>Are the activities described in the proposal consistent with the institution's cyberinfrastructure plan?</a:t>
            </a:r>
          </a:p>
          <a:p>
            <a:endParaRPr lang="en-US"/>
          </a:p>
        </p:txBody>
      </p:sp>
      <p:sp>
        <p:nvSpPr>
          <p:cNvPr id="4" name="Slide Number Placeholder 3">
            <a:extLst>
              <a:ext uri="{FF2B5EF4-FFF2-40B4-BE49-F238E27FC236}">
                <a16:creationId xmlns:a16="http://schemas.microsoft.com/office/drawing/2014/main" id="{7B5D9305-785A-78CB-014C-6ECB7FE76BF6}"/>
              </a:ext>
            </a:extLst>
          </p:cNvPr>
          <p:cNvSpPr>
            <a:spLocks noGrp="1"/>
          </p:cNvSpPr>
          <p:nvPr>
            <p:ph type="sldNum" sz="quarter" idx="4"/>
          </p:nvPr>
        </p:nvSpPr>
        <p:spPr/>
        <p:txBody>
          <a:bodyPr/>
          <a:lstStyle/>
          <a:p>
            <a:fld id="{8F4BEAD3-91E3-4FFC-B7DC-935959D17485}" type="slidenum">
              <a:rPr lang="en-US" smtClean="0"/>
              <a:pPr/>
              <a:t>18</a:t>
            </a:fld>
            <a:endParaRPr lang="en-US"/>
          </a:p>
        </p:txBody>
      </p:sp>
    </p:spTree>
    <p:extLst>
      <p:ext uri="{BB962C8B-B14F-4D97-AF65-F5344CB8AC3E}">
        <p14:creationId xmlns:p14="http://schemas.microsoft.com/office/powerpoint/2010/main" val="1314813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F23F3-39F9-76E6-ECE0-F7DFAB94C5A6}"/>
              </a:ext>
            </a:extLst>
          </p:cNvPr>
          <p:cNvSpPr>
            <a:spLocks noGrp="1"/>
          </p:cNvSpPr>
          <p:nvPr>
            <p:ph type="title"/>
          </p:nvPr>
        </p:nvSpPr>
        <p:spPr/>
        <p:txBody>
          <a:bodyPr/>
          <a:lstStyle/>
          <a:p>
            <a:r>
              <a:rPr lang="en-US"/>
              <a:t>CC* Area 3 Solicitation Specific Review Criteria</a:t>
            </a:r>
          </a:p>
        </p:txBody>
      </p:sp>
      <p:sp>
        <p:nvSpPr>
          <p:cNvPr id="3" name="Content Placeholder 2">
            <a:extLst>
              <a:ext uri="{FF2B5EF4-FFF2-40B4-BE49-F238E27FC236}">
                <a16:creationId xmlns:a16="http://schemas.microsoft.com/office/drawing/2014/main" id="{D7E52766-9782-8747-41DD-3EA8A8D430EB}"/>
              </a:ext>
            </a:extLst>
          </p:cNvPr>
          <p:cNvSpPr>
            <a:spLocks noGrp="1"/>
          </p:cNvSpPr>
          <p:nvPr>
            <p:ph idx="1"/>
          </p:nvPr>
        </p:nvSpPr>
        <p:spPr/>
        <p:txBody>
          <a:bodyPr/>
          <a:lstStyle/>
          <a:p>
            <a:endParaRPr lang="en-US"/>
          </a:p>
          <a:p>
            <a:r>
              <a:rPr lang="en-US"/>
              <a:t>A Project Plan addressing clear goals and milestones resulting in a working system in the target environment.</a:t>
            </a:r>
          </a:p>
          <a:p>
            <a:r>
              <a:rPr lang="en-US"/>
              <a:t>Tangible metrics to measure the success of the integrated systems and any associated software developed, and the steps necessary to take the systems from prototype status to production use.</a:t>
            </a:r>
          </a:p>
          <a:p>
            <a:endParaRPr lang="en-US"/>
          </a:p>
        </p:txBody>
      </p:sp>
      <p:sp>
        <p:nvSpPr>
          <p:cNvPr id="4" name="Slide Number Placeholder 3">
            <a:extLst>
              <a:ext uri="{FF2B5EF4-FFF2-40B4-BE49-F238E27FC236}">
                <a16:creationId xmlns:a16="http://schemas.microsoft.com/office/drawing/2014/main" id="{3B0A7B4F-8A1F-B627-6D1E-DE2CB61BEA1F}"/>
              </a:ext>
            </a:extLst>
          </p:cNvPr>
          <p:cNvSpPr>
            <a:spLocks noGrp="1"/>
          </p:cNvSpPr>
          <p:nvPr>
            <p:ph type="sldNum" sz="quarter" idx="4"/>
          </p:nvPr>
        </p:nvSpPr>
        <p:spPr/>
        <p:txBody>
          <a:bodyPr/>
          <a:lstStyle/>
          <a:p>
            <a:fld id="{8F4BEAD3-91E3-4FFC-B7DC-935959D17485}" type="slidenum">
              <a:rPr lang="en-US" smtClean="0"/>
              <a:pPr/>
              <a:t>19</a:t>
            </a:fld>
            <a:endParaRPr lang="en-US"/>
          </a:p>
        </p:txBody>
      </p:sp>
    </p:spTree>
    <p:extLst>
      <p:ext uri="{BB962C8B-B14F-4D97-AF65-F5344CB8AC3E}">
        <p14:creationId xmlns:p14="http://schemas.microsoft.com/office/powerpoint/2010/main" val="563486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6C18D-D081-6D88-4BFB-520054840740}"/>
              </a:ext>
            </a:extLst>
          </p:cNvPr>
          <p:cNvSpPr>
            <a:spLocks noGrp="1"/>
          </p:cNvSpPr>
          <p:nvPr>
            <p:ph type="title"/>
          </p:nvPr>
        </p:nvSpPr>
        <p:spPr/>
        <p:txBody>
          <a:bodyPr/>
          <a:lstStyle/>
          <a:p>
            <a:r>
              <a:rPr lang="en-US"/>
              <a:t>Program Directors</a:t>
            </a:r>
          </a:p>
        </p:txBody>
      </p:sp>
      <p:sp>
        <p:nvSpPr>
          <p:cNvPr id="3" name="Content Placeholder 2">
            <a:extLst>
              <a:ext uri="{FF2B5EF4-FFF2-40B4-BE49-F238E27FC236}">
                <a16:creationId xmlns:a16="http://schemas.microsoft.com/office/drawing/2014/main" id="{BC142096-A626-95B9-4C83-135319838555}"/>
              </a:ext>
            </a:extLst>
          </p:cNvPr>
          <p:cNvSpPr>
            <a:spLocks noGrp="1"/>
          </p:cNvSpPr>
          <p:nvPr>
            <p:ph idx="1"/>
          </p:nvPr>
        </p:nvSpPr>
        <p:spPr/>
        <p:txBody>
          <a:bodyPr/>
          <a:lstStyle/>
          <a:p>
            <a:r>
              <a:rPr lang="en-US"/>
              <a:t>Area-3</a:t>
            </a:r>
          </a:p>
          <a:p>
            <a:pPr lvl="1"/>
            <a:r>
              <a:rPr lang="en-US"/>
              <a:t>Deep Medhi (CNS)</a:t>
            </a:r>
          </a:p>
          <a:p>
            <a:pPr lvl="1"/>
            <a:r>
              <a:rPr lang="en-US"/>
              <a:t>Nicholas Goldsmith (CNS)</a:t>
            </a:r>
          </a:p>
          <a:p>
            <a:r>
              <a:rPr lang="en-US"/>
              <a:t>Other Areas</a:t>
            </a:r>
          </a:p>
          <a:p>
            <a:pPr lvl="1"/>
            <a:r>
              <a:rPr lang="en-US"/>
              <a:t>Kevin Thompson (OAC)</a:t>
            </a:r>
          </a:p>
          <a:p>
            <a:pPr lvl="1"/>
            <a:r>
              <a:rPr lang="en-US"/>
              <a:t>Subrata Acharya (CNS)</a:t>
            </a:r>
          </a:p>
          <a:p>
            <a:pPr lvl="1"/>
            <a:r>
              <a:rPr lang="en-US" err="1"/>
              <a:t>Pinhas</a:t>
            </a:r>
            <a:r>
              <a:rPr lang="en-US"/>
              <a:t> Ben-</a:t>
            </a:r>
            <a:r>
              <a:rPr lang="en-US" err="1"/>
              <a:t>Tzvi</a:t>
            </a:r>
            <a:r>
              <a:rPr lang="en-US"/>
              <a:t> (</a:t>
            </a:r>
            <a:r>
              <a:rPr lang="en-US" err="1"/>
              <a:t>ESPCoR</a:t>
            </a:r>
            <a:r>
              <a:rPr lang="en-US"/>
              <a:t>)</a:t>
            </a:r>
          </a:p>
        </p:txBody>
      </p:sp>
      <p:sp>
        <p:nvSpPr>
          <p:cNvPr id="4" name="Slide Number Placeholder 3">
            <a:extLst>
              <a:ext uri="{FF2B5EF4-FFF2-40B4-BE49-F238E27FC236}">
                <a16:creationId xmlns:a16="http://schemas.microsoft.com/office/drawing/2014/main" id="{D5576350-9577-487A-604D-869D2BD05AFF}"/>
              </a:ext>
            </a:extLst>
          </p:cNvPr>
          <p:cNvSpPr>
            <a:spLocks noGrp="1"/>
          </p:cNvSpPr>
          <p:nvPr>
            <p:ph type="sldNum" sz="quarter" idx="4"/>
          </p:nvPr>
        </p:nvSpPr>
        <p:spPr/>
        <p:txBody>
          <a:bodyPr/>
          <a:lstStyle/>
          <a:p>
            <a:fld id="{8F4BEAD3-91E3-4FFC-B7DC-935959D17485}" type="slidenum">
              <a:rPr lang="en-US" smtClean="0"/>
              <a:pPr/>
              <a:t>2</a:t>
            </a:fld>
            <a:endParaRPr lang="en-US"/>
          </a:p>
        </p:txBody>
      </p:sp>
    </p:spTree>
    <p:extLst>
      <p:ext uri="{BB962C8B-B14F-4D97-AF65-F5344CB8AC3E}">
        <p14:creationId xmlns:p14="http://schemas.microsoft.com/office/powerpoint/2010/main" val="3023416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DAE78-68C3-3878-A464-5662F27ABF42}"/>
              </a:ext>
            </a:extLst>
          </p:cNvPr>
          <p:cNvSpPr>
            <a:spLocks noGrp="1"/>
          </p:cNvSpPr>
          <p:nvPr>
            <p:ph type="title"/>
          </p:nvPr>
        </p:nvSpPr>
        <p:spPr/>
        <p:txBody>
          <a:bodyPr/>
          <a:lstStyle/>
          <a:p>
            <a:r>
              <a:rPr lang="en-US" dirty="0">
                <a:cs typeface="Calibri Light"/>
              </a:rPr>
              <a:t>Examples</a:t>
            </a:r>
            <a:endParaRPr lang="en-US" dirty="0"/>
          </a:p>
        </p:txBody>
      </p:sp>
      <p:sp>
        <p:nvSpPr>
          <p:cNvPr id="3" name="Text Placeholder 2">
            <a:extLst>
              <a:ext uri="{FF2B5EF4-FFF2-40B4-BE49-F238E27FC236}">
                <a16:creationId xmlns:a16="http://schemas.microsoft.com/office/drawing/2014/main" id="{DF1B9CD3-4F7C-32F6-5644-E83B77DCCD4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DF064E9-D6C3-3665-032D-58C59204EFDC}"/>
              </a:ext>
            </a:extLst>
          </p:cNvPr>
          <p:cNvSpPr>
            <a:spLocks noGrp="1"/>
          </p:cNvSpPr>
          <p:nvPr>
            <p:ph type="sldNum" sz="quarter" idx="4"/>
          </p:nvPr>
        </p:nvSpPr>
        <p:spPr/>
        <p:txBody>
          <a:bodyPr/>
          <a:lstStyle/>
          <a:p>
            <a:fld id="{8F4BEAD3-91E3-4FFC-B7DC-935959D17485}" type="slidenum">
              <a:rPr lang="en-US" smtClean="0"/>
              <a:pPr/>
              <a:t>20</a:t>
            </a:fld>
            <a:endParaRPr lang="en-US"/>
          </a:p>
        </p:txBody>
      </p:sp>
    </p:spTree>
    <p:extLst>
      <p:ext uri="{BB962C8B-B14F-4D97-AF65-F5344CB8AC3E}">
        <p14:creationId xmlns:p14="http://schemas.microsoft.com/office/powerpoint/2010/main" val="1168956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A3A86-09FD-9D3A-252D-A19AEB23BD3F}"/>
              </a:ext>
            </a:extLst>
          </p:cNvPr>
          <p:cNvSpPr>
            <a:spLocks noGrp="1"/>
          </p:cNvSpPr>
          <p:nvPr>
            <p:ph type="title"/>
          </p:nvPr>
        </p:nvSpPr>
        <p:spPr/>
        <p:txBody>
          <a:bodyPr/>
          <a:lstStyle/>
          <a:p>
            <a:r>
              <a:rPr lang="en-US" dirty="0">
                <a:cs typeface="Calibri Light"/>
              </a:rPr>
              <a:t>Examples of Funded Projects</a:t>
            </a:r>
            <a:endParaRPr lang="en-US" dirty="0"/>
          </a:p>
        </p:txBody>
      </p:sp>
      <p:sp>
        <p:nvSpPr>
          <p:cNvPr id="3" name="Content Placeholder 2">
            <a:extLst>
              <a:ext uri="{FF2B5EF4-FFF2-40B4-BE49-F238E27FC236}">
                <a16:creationId xmlns:a16="http://schemas.microsoft.com/office/drawing/2014/main" id="{242042A0-201B-8ADB-07BD-E1C09175D4F4}"/>
              </a:ext>
            </a:extLst>
          </p:cNvPr>
          <p:cNvSpPr>
            <a:spLocks noGrp="1"/>
          </p:cNvSpPr>
          <p:nvPr>
            <p:ph idx="1"/>
          </p:nvPr>
        </p:nvSpPr>
        <p:spPr/>
        <p:txBody>
          <a:bodyPr vert="horz" lIns="91440" tIns="45720" rIns="91440" bIns="45720" rtlCol="0" anchor="t">
            <a:normAutofit fontScale="85000" lnSpcReduction="10000"/>
          </a:bodyPr>
          <a:lstStyle/>
          <a:p>
            <a:r>
              <a:rPr lang="en-US" b="1" dirty="0">
                <a:ea typeface="+mn-lt"/>
                <a:cs typeface="+mn-lt"/>
              </a:rPr>
              <a:t>CC* Integration-Large: Q-Factor: A Framework to Enable Ultra High-Speed Data Transfer Optimization based on Real-Time Network State Information provided by Programmable Data Planes</a:t>
            </a:r>
            <a:endParaRPr lang="en-US" dirty="0"/>
          </a:p>
          <a:p>
            <a:pPr lvl="1"/>
            <a:r>
              <a:rPr lang="en-US" dirty="0">
                <a:ea typeface="+mn-lt"/>
                <a:cs typeface="+mn-lt"/>
              </a:rPr>
              <a:t>PI: Jeronimo Bezerra, Institution: Florida International University, Award Number: 2018754</a:t>
            </a:r>
            <a:endParaRPr lang="en-US">
              <a:cs typeface="Calibri"/>
            </a:endParaRPr>
          </a:p>
          <a:p>
            <a:r>
              <a:rPr lang="en-US" b="1" dirty="0">
                <a:ea typeface="+mn-lt"/>
                <a:cs typeface="+mn-lt"/>
              </a:rPr>
              <a:t>CC* Integration-Large: </a:t>
            </a:r>
            <a:r>
              <a:rPr lang="en-US" b="1" err="1">
                <a:ea typeface="+mn-lt"/>
                <a:cs typeface="+mn-lt"/>
              </a:rPr>
              <a:t>mGuard</a:t>
            </a:r>
            <a:r>
              <a:rPr lang="en-US" b="1" dirty="0">
                <a:ea typeface="+mn-lt"/>
                <a:cs typeface="+mn-lt"/>
              </a:rPr>
              <a:t>: A Secure Real-time Data Distribution System with Fine-Grained Access Control for mHealth Research</a:t>
            </a:r>
            <a:endParaRPr lang="en-US" dirty="0"/>
          </a:p>
          <a:p>
            <a:pPr lvl="1"/>
            <a:r>
              <a:rPr lang="en-US" dirty="0">
                <a:ea typeface="+mn-lt"/>
                <a:cs typeface="+mn-lt"/>
              </a:rPr>
              <a:t>PI: Lan Wang, Institution: University of Memphis, Award Number: 2019085</a:t>
            </a:r>
          </a:p>
          <a:p>
            <a:r>
              <a:rPr lang="en-US" b="1" dirty="0">
                <a:ea typeface="+mn-lt"/>
                <a:cs typeface="+mn-lt"/>
              </a:rPr>
              <a:t>CC* Integration-Large: Robust and Predictable Network Infrastructure for Wide-Area Hybrid Sensor Networks</a:t>
            </a:r>
            <a:endParaRPr lang="en-US" dirty="0"/>
          </a:p>
          <a:p>
            <a:pPr lvl="1"/>
            <a:r>
              <a:rPr lang="en-US" dirty="0">
                <a:ea typeface="+mn-lt"/>
                <a:cs typeface="+mn-lt"/>
              </a:rPr>
              <a:t>PI: Engin Arslan, Institution: University of Nevada - Reno, Award Number: 2019164</a:t>
            </a:r>
          </a:p>
          <a:p>
            <a:r>
              <a:rPr lang="en-US" b="1" dirty="0">
                <a:ea typeface="+mn-lt"/>
                <a:cs typeface="+mn-lt"/>
              </a:rPr>
              <a:t>CC* Integration-Small: A Software-Defined Edge Infrastructure Testbed for Full-stack Data-Driven Wireless Network Applications</a:t>
            </a:r>
            <a:endParaRPr lang="en-US" dirty="0">
              <a:ea typeface="+mn-lt"/>
              <a:cs typeface="+mn-lt"/>
            </a:endParaRPr>
          </a:p>
          <a:p>
            <a:pPr lvl="1"/>
            <a:r>
              <a:rPr lang="en-US" dirty="0">
                <a:ea typeface="+mn-lt"/>
                <a:cs typeface="+mn-lt"/>
              </a:rPr>
              <a:t>PI: Flavio Esposito, Institution: Saint Louis University, Award Number: 2201536</a:t>
            </a:r>
          </a:p>
          <a:p>
            <a:pPr lvl="1"/>
            <a:endParaRPr lang="en-US" dirty="0">
              <a:cs typeface="Calibri"/>
            </a:endParaRPr>
          </a:p>
        </p:txBody>
      </p:sp>
      <p:sp>
        <p:nvSpPr>
          <p:cNvPr id="4" name="Slide Number Placeholder 3">
            <a:extLst>
              <a:ext uri="{FF2B5EF4-FFF2-40B4-BE49-F238E27FC236}">
                <a16:creationId xmlns:a16="http://schemas.microsoft.com/office/drawing/2014/main" id="{F8F59492-F89F-4AFD-07DA-E42986D34C8E}"/>
              </a:ext>
            </a:extLst>
          </p:cNvPr>
          <p:cNvSpPr>
            <a:spLocks noGrp="1"/>
          </p:cNvSpPr>
          <p:nvPr>
            <p:ph type="sldNum" sz="quarter" idx="4"/>
          </p:nvPr>
        </p:nvSpPr>
        <p:spPr/>
        <p:txBody>
          <a:bodyPr/>
          <a:lstStyle/>
          <a:p>
            <a:fld id="{8F4BEAD3-91E3-4FFC-B7DC-935959D17485}" type="slidenum">
              <a:rPr lang="en-US" smtClean="0"/>
              <a:pPr/>
              <a:t>21</a:t>
            </a:fld>
            <a:endParaRPr lang="en-US"/>
          </a:p>
        </p:txBody>
      </p:sp>
    </p:spTree>
    <p:extLst>
      <p:ext uri="{BB962C8B-B14F-4D97-AF65-F5344CB8AC3E}">
        <p14:creationId xmlns:p14="http://schemas.microsoft.com/office/powerpoint/2010/main" val="2361173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E1200-885C-7215-2391-6EE4C5AD56B9}"/>
              </a:ext>
            </a:extLst>
          </p:cNvPr>
          <p:cNvSpPr>
            <a:spLocks noGrp="1"/>
          </p:cNvSpPr>
          <p:nvPr>
            <p:ph type="title"/>
          </p:nvPr>
        </p:nvSpPr>
        <p:spPr/>
        <p:txBody>
          <a:bodyPr/>
          <a:lstStyle/>
          <a:p>
            <a:r>
              <a:rPr lang="en-US" dirty="0">
                <a:cs typeface="Calibri Light"/>
              </a:rPr>
              <a:t>Examples of Funded Projects with FABRIC</a:t>
            </a:r>
            <a:endParaRPr lang="en-US" dirty="0"/>
          </a:p>
        </p:txBody>
      </p:sp>
      <p:sp>
        <p:nvSpPr>
          <p:cNvPr id="3" name="Content Placeholder 2">
            <a:extLst>
              <a:ext uri="{FF2B5EF4-FFF2-40B4-BE49-F238E27FC236}">
                <a16:creationId xmlns:a16="http://schemas.microsoft.com/office/drawing/2014/main" id="{D1F6F23C-A510-5C85-8507-ED418CB4FE90}"/>
              </a:ext>
            </a:extLst>
          </p:cNvPr>
          <p:cNvSpPr>
            <a:spLocks noGrp="1"/>
          </p:cNvSpPr>
          <p:nvPr>
            <p:ph idx="1"/>
          </p:nvPr>
        </p:nvSpPr>
        <p:spPr/>
        <p:txBody>
          <a:bodyPr vert="horz" lIns="91440" tIns="45720" rIns="91440" bIns="45720" rtlCol="0" anchor="t">
            <a:normAutofit lnSpcReduction="10000"/>
          </a:bodyPr>
          <a:lstStyle/>
          <a:p>
            <a:r>
              <a:rPr lang="en-US" b="1" dirty="0">
                <a:cs typeface="Calibri"/>
              </a:rPr>
              <a:t>CC* Integration-Small: Integrating Application Agnostic Learning with FABRIC for Enabling Realistic High-Fidelity Traffic Generation and Modeling</a:t>
            </a:r>
            <a:endParaRPr lang="en-US" b="1"/>
          </a:p>
          <a:p>
            <a:pPr lvl="1"/>
            <a:r>
              <a:rPr lang="en-US" dirty="0">
                <a:cs typeface="Calibri"/>
              </a:rPr>
              <a:t>PI: Deniz Gurkan, Institution: University of Houston, Award Number: 2018472</a:t>
            </a:r>
            <a:endParaRPr lang="en-US">
              <a:cs typeface="Calibri" panose="020F0502020204030204"/>
            </a:endParaRPr>
          </a:p>
          <a:p>
            <a:r>
              <a:rPr lang="en-US" b="1" dirty="0">
                <a:ea typeface="+mn-lt"/>
                <a:cs typeface="+mn-lt"/>
              </a:rPr>
              <a:t>CC* Integration-Small: Harnessing FABRIC for Scalable Human Genome Sequence Analysis</a:t>
            </a:r>
            <a:endParaRPr lang="en-US" dirty="0">
              <a:ea typeface="+mn-lt"/>
              <a:cs typeface="+mn-lt"/>
            </a:endParaRPr>
          </a:p>
          <a:p>
            <a:pPr lvl="1"/>
            <a:r>
              <a:rPr lang="en-US" dirty="0">
                <a:cs typeface="Calibri"/>
              </a:rPr>
              <a:t>PI: </a:t>
            </a:r>
            <a:r>
              <a:rPr lang="en-US" dirty="0">
                <a:ea typeface="+mn-lt"/>
                <a:cs typeface="+mn-lt"/>
              </a:rPr>
              <a:t>Praveen Rao, Institution: University of Missouri, Award Number: 2201583</a:t>
            </a:r>
          </a:p>
          <a:p>
            <a:pPr>
              <a:buFont typeface="Arial"/>
              <a:buChar char="•"/>
            </a:pPr>
            <a:r>
              <a:rPr lang="en-US" b="1" dirty="0">
                <a:ea typeface="+mn-lt"/>
                <a:cs typeface="+mn-lt"/>
              </a:rPr>
              <a:t>CC* Integration-Large: Prototyping a Secure Distributed Storage Infrastructure for Accelerating Big Science</a:t>
            </a:r>
            <a:endParaRPr lang="en-US" dirty="0">
              <a:ea typeface="+mn-lt"/>
              <a:cs typeface="+mn-lt"/>
            </a:endParaRPr>
          </a:p>
          <a:p>
            <a:pPr marL="971550" lvl="1" indent="-285750">
              <a:buFont typeface="Arial"/>
              <a:buChar char="•"/>
            </a:pPr>
            <a:r>
              <a:rPr lang="en-US" dirty="0">
                <a:ea typeface="+mn-lt"/>
                <a:cs typeface="+mn-lt"/>
              </a:rPr>
              <a:t>PI: Susmit Shannigrahi, Institution: Tennessee Technological University, Award Number: 2126148</a:t>
            </a:r>
          </a:p>
          <a:p>
            <a:pPr marL="457200" lvl="1" indent="0">
              <a:buNone/>
            </a:pPr>
            <a:endParaRPr lang="en-US" dirty="0">
              <a:ea typeface="+mn-lt"/>
              <a:cs typeface="+mn-lt"/>
            </a:endParaRPr>
          </a:p>
        </p:txBody>
      </p:sp>
      <p:sp>
        <p:nvSpPr>
          <p:cNvPr id="4" name="Slide Number Placeholder 3">
            <a:extLst>
              <a:ext uri="{FF2B5EF4-FFF2-40B4-BE49-F238E27FC236}">
                <a16:creationId xmlns:a16="http://schemas.microsoft.com/office/drawing/2014/main" id="{BB3494DC-C8E3-7DD8-8BBF-AA21E9FC97F2}"/>
              </a:ext>
            </a:extLst>
          </p:cNvPr>
          <p:cNvSpPr>
            <a:spLocks noGrp="1"/>
          </p:cNvSpPr>
          <p:nvPr>
            <p:ph type="sldNum" sz="quarter" idx="4"/>
          </p:nvPr>
        </p:nvSpPr>
        <p:spPr/>
        <p:txBody>
          <a:bodyPr/>
          <a:lstStyle/>
          <a:p>
            <a:fld id="{8F4BEAD3-91E3-4FFC-B7DC-935959D17485}" type="slidenum">
              <a:rPr lang="en-US" smtClean="0"/>
              <a:pPr/>
              <a:t>22</a:t>
            </a:fld>
            <a:endParaRPr lang="en-US"/>
          </a:p>
        </p:txBody>
      </p:sp>
    </p:spTree>
    <p:extLst>
      <p:ext uri="{BB962C8B-B14F-4D97-AF65-F5344CB8AC3E}">
        <p14:creationId xmlns:p14="http://schemas.microsoft.com/office/powerpoint/2010/main" val="879301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69E83-01E3-62E7-9BB1-3B6DC903DCE8}"/>
              </a:ext>
            </a:extLst>
          </p:cNvPr>
          <p:cNvSpPr>
            <a:spLocks noGrp="1"/>
          </p:cNvSpPr>
          <p:nvPr>
            <p:ph type="title"/>
          </p:nvPr>
        </p:nvSpPr>
        <p:spPr>
          <a:xfrm>
            <a:off x="831850" y="1709738"/>
            <a:ext cx="10515600" cy="1606165"/>
          </a:xfrm>
        </p:spPr>
        <p:txBody>
          <a:bodyPr/>
          <a:lstStyle/>
          <a:p>
            <a:r>
              <a:rPr lang="en-US"/>
              <a:t>Questions?</a:t>
            </a:r>
          </a:p>
        </p:txBody>
      </p:sp>
      <p:sp>
        <p:nvSpPr>
          <p:cNvPr id="4" name="Slide Number Placeholder 3">
            <a:extLst>
              <a:ext uri="{FF2B5EF4-FFF2-40B4-BE49-F238E27FC236}">
                <a16:creationId xmlns:a16="http://schemas.microsoft.com/office/drawing/2014/main" id="{9A42AA4B-3416-4A1E-D7AB-5187B31BAC7B}"/>
              </a:ext>
            </a:extLst>
          </p:cNvPr>
          <p:cNvSpPr>
            <a:spLocks noGrp="1"/>
          </p:cNvSpPr>
          <p:nvPr>
            <p:ph type="sldNum" sz="quarter" idx="4"/>
          </p:nvPr>
        </p:nvSpPr>
        <p:spPr/>
        <p:txBody>
          <a:bodyPr/>
          <a:lstStyle/>
          <a:p>
            <a:fld id="{8F4BEAD3-91E3-4FFC-B7DC-935959D17485}" type="slidenum">
              <a:rPr lang="en-US" smtClean="0"/>
              <a:pPr/>
              <a:t>23</a:t>
            </a:fld>
            <a:endParaRPr lang="en-US"/>
          </a:p>
        </p:txBody>
      </p:sp>
      <p:sp>
        <p:nvSpPr>
          <p:cNvPr id="5" name="Text Placeholder 2">
            <a:extLst>
              <a:ext uri="{FF2B5EF4-FFF2-40B4-BE49-F238E27FC236}">
                <a16:creationId xmlns:a16="http://schemas.microsoft.com/office/drawing/2014/main" id="{0E16EED4-4966-E7A7-26F5-2D27F4EADDC0}"/>
              </a:ext>
            </a:extLst>
          </p:cNvPr>
          <p:cNvSpPr>
            <a:spLocks noGrp="1"/>
          </p:cNvSpPr>
          <p:nvPr>
            <p:ph type="body" idx="1"/>
          </p:nvPr>
        </p:nvSpPr>
        <p:spPr>
          <a:xfrm>
            <a:off x="831850" y="4589463"/>
            <a:ext cx="10515600" cy="1500187"/>
          </a:xfrm>
        </p:spPr>
        <p:txBody>
          <a:bodyPr>
            <a:normAutofit fontScale="92500" lnSpcReduction="20000"/>
          </a:bodyPr>
          <a:lstStyle/>
          <a:p>
            <a:r>
              <a:rPr lang="en-US">
                <a:solidFill>
                  <a:schemeClr val="bg1"/>
                </a:solidFill>
              </a:rPr>
              <a:t>Proposals due September 11, 2023</a:t>
            </a:r>
          </a:p>
          <a:p>
            <a:r>
              <a:rPr lang="en-US">
                <a:solidFill>
                  <a:schemeClr val="bg1"/>
                </a:solidFill>
                <a:hlinkClick r:id="rId2">
                  <a:extLst>
                    <a:ext uri="{A12FA001-AC4F-418D-AE19-62706E023703}">
                      <ahyp:hlinkClr xmlns:ahyp="http://schemas.microsoft.com/office/drawing/2018/hyperlinkcolor" val="tx"/>
                    </a:ext>
                  </a:extLst>
                </a:hlinkClick>
              </a:rPr>
              <a:t>dmedhi@nsf.gov</a:t>
            </a:r>
            <a:endParaRPr lang="en-US">
              <a:solidFill>
                <a:schemeClr val="bg1"/>
              </a:solidFill>
            </a:endParaRPr>
          </a:p>
          <a:p>
            <a:r>
              <a:rPr lang="en-US">
                <a:solidFill>
                  <a:schemeClr val="bg1"/>
                </a:solidFill>
                <a:hlinkClick r:id="rId3">
                  <a:extLst>
                    <a:ext uri="{A12FA001-AC4F-418D-AE19-62706E023703}">
                      <ahyp:hlinkClr xmlns:ahyp="http://schemas.microsoft.com/office/drawing/2018/hyperlinkcolor" val="tx"/>
                    </a:ext>
                  </a:extLst>
                </a:hlinkClick>
              </a:rPr>
              <a:t>nicgolds@nsf.gov</a:t>
            </a:r>
            <a:endParaRPr lang="en-US">
              <a:solidFill>
                <a:schemeClr val="bg1"/>
              </a:solidFill>
            </a:endParaRPr>
          </a:p>
          <a:p>
            <a:r>
              <a:rPr lang="en-US">
                <a:solidFill>
                  <a:schemeClr val="bg1"/>
                </a:solidFill>
                <a:hlinkClick r:id="rId4">
                  <a:extLst>
                    <a:ext uri="{A12FA001-AC4F-418D-AE19-62706E023703}">
                      <ahyp:hlinkClr xmlns:ahyp="http://schemas.microsoft.com/office/drawing/2018/hyperlinkcolor" val="tx"/>
                    </a:ext>
                  </a:extLst>
                </a:hlinkClick>
              </a:rPr>
              <a:t>https://www.nsf.gov/pubs/2023/nsf23526/nsf23526.htm</a:t>
            </a:r>
            <a:r>
              <a:rPr lang="en-US">
                <a:solidFill>
                  <a:schemeClr val="bg1"/>
                </a:solidFill>
              </a:rPr>
              <a:t> </a:t>
            </a:r>
          </a:p>
        </p:txBody>
      </p:sp>
    </p:spTree>
    <p:extLst>
      <p:ext uri="{BB962C8B-B14F-4D97-AF65-F5344CB8AC3E}">
        <p14:creationId xmlns:p14="http://schemas.microsoft.com/office/powerpoint/2010/main" val="1286179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B5188-94D1-7374-3D09-8D9A644BF97F}"/>
              </a:ext>
            </a:extLst>
          </p:cNvPr>
          <p:cNvSpPr>
            <a:spLocks noGrp="1"/>
          </p:cNvSpPr>
          <p:nvPr>
            <p:ph type="title"/>
          </p:nvPr>
        </p:nvSpPr>
        <p:spPr/>
        <p:txBody>
          <a:bodyPr/>
          <a:lstStyle/>
          <a:p>
            <a:r>
              <a:rPr lang="en-US"/>
              <a:t>Overview of CC*</a:t>
            </a:r>
          </a:p>
        </p:txBody>
      </p:sp>
      <p:sp>
        <p:nvSpPr>
          <p:cNvPr id="3" name="Text Placeholder 2">
            <a:extLst>
              <a:ext uri="{FF2B5EF4-FFF2-40B4-BE49-F238E27FC236}">
                <a16:creationId xmlns:a16="http://schemas.microsoft.com/office/drawing/2014/main" id="{21BDB360-9FC8-95D9-8394-E6C49854EFC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49300E5-C24D-892D-3C12-4B30ACE2EC73}"/>
              </a:ext>
            </a:extLst>
          </p:cNvPr>
          <p:cNvSpPr>
            <a:spLocks noGrp="1"/>
          </p:cNvSpPr>
          <p:nvPr>
            <p:ph type="sldNum" sz="quarter" idx="4"/>
          </p:nvPr>
        </p:nvSpPr>
        <p:spPr/>
        <p:txBody>
          <a:bodyPr/>
          <a:lstStyle/>
          <a:p>
            <a:fld id="{8F4BEAD3-91E3-4FFC-B7DC-935959D17485}" type="slidenum">
              <a:rPr lang="en-US" smtClean="0"/>
              <a:pPr/>
              <a:t>3</a:t>
            </a:fld>
            <a:endParaRPr lang="en-US"/>
          </a:p>
        </p:txBody>
      </p:sp>
    </p:spTree>
    <p:extLst>
      <p:ext uri="{BB962C8B-B14F-4D97-AF65-F5344CB8AC3E}">
        <p14:creationId xmlns:p14="http://schemas.microsoft.com/office/powerpoint/2010/main" val="162772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CE2BC-F17D-1600-6049-4C1F5BC1370A}"/>
              </a:ext>
            </a:extLst>
          </p:cNvPr>
          <p:cNvSpPr>
            <a:spLocks noGrp="1"/>
          </p:cNvSpPr>
          <p:nvPr>
            <p:ph type="title"/>
          </p:nvPr>
        </p:nvSpPr>
        <p:spPr>
          <a:xfrm>
            <a:off x="793377" y="497540"/>
            <a:ext cx="10569388" cy="721659"/>
          </a:xfrm>
        </p:spPr>
        <p:txBody>
          <a:bodyPr>
            <a:normAutofit fontScale="90000"/>
          </a:bodyPr>
          <a:lstStyle/>
          <a:p>
            <a:r>
              <a:rPr lang="en-US"/>
              <a:t>NSF 23-526 – Campus Cyberinfrastructure (CC*)</a:t>
            </a:r>
          </a:p>
        </p:txBody>
      </p:sp>
      <p:sp>
        <p:nvSpPr>
          <p:cNvPr id="3" name="Content Placeholder 2">
            <a:extLst>
              <a:ext uri="{FF2B5EF4-FFF2-40B4-BE49-F238E27FC236}">
                <a16:creationId xmlns:a16="http://schemas.microsoft.com/office/drawing/2014/main" id="{A2948872-A5F3-A9EC-0848-43607B94DBFD}"/>
              </a:ext>
            </a:extLst>
          </p:cNvPr>
          <p:cNvSpPr>
            <a:spLocks noGrp="1"/>
          </p:cNvSpPr>
          <p:nvPr>
            <p:ph idx="1"/>
          </p:nvPr>
        </p:nvSpPr>
        <p:spPr/>
        <p:txBody>
          <a:bodyPr/>
          <a:lstStyle/>
          <a:p>
            <a:pPr marL="0" indent="0">
              <a:buNone/>
            </a:pPr>
            <a:r>
              <a:rPr lang="en-US"/>
              <a:t>The CC* solicitation invests in coordinated campus-level cyberinfrastructure improvements, innovation, integration, and engineering for science applications and distributed research projects. Science-driven requirements are the primary motivation for any proposed activity. All projects supported by CC* must be driven by STEM research and education needs that require the support of networking, computing, and storage infrastructure on campuses.</a:t>
            </a:r>
          </a:p>
        </p:txBody>
      </p:sp>
    </p:spTree>
    <p:extLst>
      <p:ext uri="{BB962C8B-B14F-4D97-AF65-F5344CB8AC3E}">
        <p14:creationId xmlns:p14="http://schemas.microsoft.com/office/powerpoint/2010/main" val="4800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F906F-0AD7-FB42-9BB1-AFFA411EBC1E}"/>
              </a:ext>
            </a:extLst>
          </p:cNvPr>
          <p:cNvSpPr>
            <a:spLocks noGrp="1"/>
          </p:cNvSpPr>
          <p:nvPr>
            <p:ph type="title"/>
          </p:nvPr>
        </p:nvSpPr>
        <p:spPr>
          <a:xfrm>
            <a:off x="1676400" y="83128"/>
            <a:ext cx="8534400" cy="1104405"/>
          </a:xfrm>
        </p:spPr>
        <p:txBody>
          <a:bodyPr>
            <a:normAutofit/>
          </a:bodyPr>
          <a:lstStyle/>
          <a:p>
            <a:r>
              <a:rPr lang="en-US" sz="2800"/>
              <a:t>The Campus Cyberinfrastructure (CC*) Program</a:t>
            </a:r>
          </a:p>
        </p:txBody>
      </p:sp>
      <p:sp>
        <p:nvSpPr>
          <p:cNvPr id="3" name="Content Placeholder 2">
            <a:extLst>
              <a:ext uri="{FF2B5EF4-FFF2-40B4-BE49-F238E27FC236}">
                <a16:creationId xmlns:a16="http://schemas.microsoft.com/office/drawing/2014/main" id="{8157D112-7144-B34E-80E2-1081EDD9F12F}"/>
              </a:ext>
            </a:extLst>
          </p:cNvPr>
          <p:cNvSpPr>
            <a:spLocks noGrp="1"/>
          </p:cNvSpPr>
          <p:nvPr>
            <p:ph idx="1"/>
          </p:nvPr>
        </p:nvSpPr>
        <p:spPr>
          <a:xfrm>
            <a:off x="875646" y="848925"/>
            <a:ext cx="10135908" cy="2750488"/>
          </a:xfrm>
        </p:spPr>
        <p:txBody>
          <a:bodyPr>
            <a:normAutofit/>
          </a:bodyPr>
          <a:lstStyle/>
          <a:p>
            <a:r>
              <a:rPr lang="en-US" sz="2000"/>
              <a:t>Networking as a fundamental layer and underpinning of Cyberinfrastructure, driven by scientific R&amp;E needs</a:t>
            </a:r>
          </a:p>
          <a:p>
            <a:r>
              <a:rPr lang="en-US" sz="2000"/>
              <a:t>Most awards go to High Speed Campus networking upgrades, external connectivity to the national R&amp;E fabric, and campus border redesign prioritizing science traffic. </a:t>
            </a:r>
          </a:p>
          <a:p>
            <a:r>
              <a:rPr lang="en-US" sz="2000"/>
              <a:t>Program is in its 12</a:t>
            </a:r>
            <a:r>
              <a:rPr lang="en-US" sz="2000" baseline="30000"/>
              <a:t>th</a:t>
            </a:r>
            <a:r>
              <a:rPr lang="en-US" sz="2000"/>
              <a:t> year with different program areas expanding into other components of CI including computing and data</a:t>
            </a:r>
          </a:p>
          <a:p>
            <a:r>
              <a:rPr lang="en-US" sz="2000"/>
              <a:t>CC* emphasizes strong campus level partnerships between researchers/teachers and campus IT leadership</a:t>
            </a:r>
          </a:p>
          <a:p>
            <a:endParaRPr lang="en-US" sz="1800"/>
          </a:p>
        </p:txBody>
      </p:sp>
      <p:pic>
        <p:nvPicPr>
          <p:cNvPr id="5" name="Picture 4">
            <a:extLst>
              <a:ext uri="{FF2B5EF4-FFF2-40B4-BE49-F238E27FC236}">
                <a16:creationId xmlns:a16="http://schemas.microsoft.com/office/drawing/2014/main" id="{57D53D1D-0A03-364B-85E8-F8503FF34F6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37530" y="3642291"/>
            <a:ext cx="4913864" cy="2750488"/>
          </a:xfrm>
          <a:prstGeom prst="rect">
            <a:avLst/>
          </a:prstGeom>
          <a:ln w="12700">
            <a:solidFill>
              <a:schemeClr val="accent1"/>
            </a:solidFill>
          </a:ln>
        </p:spPr>
      </p:pic>
      <p:pic>
        <p:nvPicPr>
          <p:cNvPr id="6" name="Content Placeholder 3">
            <a:extLst>
              <a:ext uri="{FF2B5EF4-FFF2-40B4-BE49-F238E27FC236}">
                <a16:creationId xmlns:a16="http://schemas.microsoft.com/office/drawing/2014/main" id="{CD307BDF-237E-9C49-80EC-F869FCA4FE46}"/>
              </a:ext>
              <a:ext uri="{C183D7F6-B498-43B3-948B-1728B52AA6E4}">
                <adec:decorative xmlns:adec="http://schemas.microsoft.com/office/drawing/2017/decorative" val="1"/>
              </a:ext>
            </a:extLst>
          </p:cNvPr>
          <p:cNvPicPr>
            <a:picLocks noGrp="1" noChangeAspect="1"/>
          </p:cNvPicPr>
          <p:nvPr/>
        </p:nvPicPr>
        <p:blipFill rotWithShape="1">
          <a:blip r:embed="rId4" cstate="screen">
            <a:extLst>
              <a:ext uri="{28A0092B-C50C-407E-A947-70E740481C1C}">
                <a14:useLocalDpi xmlns:a14="http://schemas.microsoft.com/office/drawing/2010/main"/>
              </a:ext>
            </a:extLst>
          </a:blip>
          <a:srcRect l="385" r="-492"/>
          <a:stretch/>
        </p:blipFill>
        <p:spPr>
          <a:xfrm>
            <a:off x="7560644" y="3556400"/>
            <a:ext cx="3450910" cy="2799950"/>
          </a:xfrm>
          <a:prstGeom prst="rect">
            <a:avLst/>
          </a:prstGeom>
          <a:ln w="12700">
            <a:solidFill>
              <a:schemeClr val="accent1"/>
            </a:solidFill>
          </a:ln>
        </p:spPr>
      </p:pic>
      <p:sp>
        <p:nvSpPr>
          <p:cNvPr id="4" name="Slide Number Placeholder 3">
            <a:extLst>
              <a:ext uri="{FF2B5EF4-FFF2-40B4-BE49-F238E27FC236}">
                <a16:creationId xmlns:a16="http://schemas.microsoft.com/office/drawing/2014/main" id="{8D68896B-4DDF-E247-239E-1E2672A8EBF7}"/>
              </a:ext>
            </a:extLst>
          </p:cNvPr>
          <p:cNvSpPr>
            <a:spLocks noGrp="1"/>
          </p:cNvSpPr>
          <p:nvPr>
            <p:ph type="sldNum" sz="quarter" idx="12"/>
          </p:nvPr>
        </p:nvSpPr>
        <p:spPr>
          <a:xfrm>
            <a:off x="8991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10E8EA-57F6-764C-8914-AEEABF058192}" type="slidenum">
              <a:rPr lang="en-US" smtClean="0"/>
              <a:pPr/>
              <a:t>5</a:t>
            </a:fld>
            <a:endParaRPr lang="en-US"/>
          </a:p>
        </p:txBody>
      </p:sp>
    </p:spTree>
    <p:extLst>
      <p:ext uri="{BB962C8B-B14F-4D97-AF65-F5344CB8AC3E}">
        <p14:creationId xmlns:p14="http://schemas.microsoft.com/office/powerpoint/2010/main" val="206844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6007D-B6D3-A946-95B8-0A58809495BA}"/>
              </a:ext>
            </a:extLst>
          </p:cNvPr>
          <p:cNvSpPr>
            <a:spLocks noGrp="1"/>
          </p:cNvSpPr>
          <p:nvPr>
            <p:ph type="title"/>
          </p:nvPr>
        </p:nvSpPr>
        <p:spPr/>
        <p:txBody>
          <a:bodyPr/>
          <a:lstStyle/>
          <a:p>
            <a:r>
              <a:rPr lang="en-US"/>
              <a:t>State and Regional R&amp;E Fabric</a:t>
            </a:r>
          </a:p>
        </p:txBody>
      </p:sp>
      <p:pic>
        <p:nvPicPr>
          <p:cNvPr id="3" name="Picture 2">
            <a:extLst>
              <a:ext uri="{FF2B5EF4-FFF2-40B4-BE49-F238E27FC236}">
                <a16:creationId xmlns:a16="http://schemas.microsoft.com/office/drawing/2014/main" id="{2055920F-B7C6-B84B-8027-8E2F77733BED}"/>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85499" y="1123482"/>
            <a:ext cx="9144000" cy="5143500"/>
          </a:xfrm>
          <a:prstGeom prst="rect">
            <a:avLst/>
          </a:prstGeom>
          <a:ln w="12700">
            <a:solidFill>
              <a:schemeClr val="accent1"/>
            </a:solidFill>
          </a:ln>
        </p:spPr>
      </p:pic>
      <p:sp>
        <p:nvSpPr>
          <p:cNvPr id="4" name="Slide Number Placeholder 3">
            <a:extLst>
              <a:ext uri="{FF2B5EF4-FFF2-40B4-BE49-F238E27FC236}">
                <a16:creationId xmlns:a16="http://schemas.microsoft.com/office/drawing/2014/main" id="{41A69C1A-D583-694E-F2DA-E519D2FC05BF}"/>
              </a:ext>
            </a:extLst>
          </p:cNvPr>
          <p:cNvSpPr>
            <a:spLocks noGrp="1"/>
          </p:cNvSpPr>
          <p:nvPr>
            <p:ph type="sldNum" sz="quarter" idx="12"/>
          </p:nvPr>
        </p:nvSpPr>
        <p:spPr>
          <a:xfrm>
            <a:off x="8991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10E8EA-57F6-764C-8914-AEEABF058192}" type="slidenum">
              <a:rPr lang="en-US" smtClean="0"/>
              <a:pPr/>
              <a:t>6</a:t>
            </a:fld>
            <a:endParaRPr lang="en-US"/>
          </a:p>
        </p:txBody>
      </p:sp>
    </p:spTree>
    <p:extLst>
      <p:ext uri="{BB962C8B-B14F-4D97-AF65-F5344CB8AC3E}">
        <p14:creationId xmlns:p14="http://schemas.microsoft.com/office/powerpoint/2010/main" val="723171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F906F-0AD7-FB42-9BB1-AFFA411EBC1E}"/>
              </a:ext>
            </a:extLst>
          </p:cNvPr>
          <p:cNvSpPr>
            <a:spLocks noGrp="1"/>
          </p:cNvSpPr>
          <p:nvPr>
            <p:ph type="title"/>
          </p:nvPr>
        </p:nvSpPr>
        <p:spPr>
          <a:xfrm>
            <a:off x="514952" y="228601"/>
            <a:ext cx="9695848" cy="817880"/>
          </a:xfrm>
        </p:spPr>
        <p:txBody>
          <a:bodyPr>
            <a:normAutofit/>
          </a:bodyPr>
          <a:lstStyle/>
          <a:p>
            <a:r>
              <a:rPr lang="en-US"/>
              <a:t>CC* 23-526 - Campus Cyberinfrastructure</a:t>
            </a:r>
          </a:p>
        </p:txBody>
      </p:sp>
      <p:sp>
        <p:nvSpPr>
          <p:cNvPr id="3" name="Content Placeholder 2">
            <a:extLst>
              <a:ext uri="{FF2B5EF4-FFF2-40B4-BE49-F238E27FC236}">
                <a16:creationId xmlns:a16="http://schemas.microsoft.com/office/drawing/2014/main" id="{8157D112-7144-B34E-80E2-1081EDD9F12F}"/>
              </a:ext>
            </a:extLst>
          </p:cNvPr>
          <p:cNvSpPr>
            <a:spLocks noGrp="1"/>
          </p:cNvSpPr>
          <p:nvPr>
            <p:ph idx="1"/>
          </p:nvPr>
        </p:nvSpPr>
        <p:spPr>
          <a:xfrm>
            <a:off x="683393" y="1249681"/>
            <a:ext cx="10616665" cy="5507380"/>
          </a:xfrm>
        </p:spPr>
        <p:txBody>
          <a:bodyPr>
            <a:normAutofit/>
          </a:bodyPr>
          <a:lstStyle/>
          <a:p>
            <a:r>
              <a:rPr lang="en-US" sz="2400">
                <a:hlinkClick r:id="rId3"/>
              </a:rPr>
              <a:t>https://www.nsf.gov/pubs/2023/nsf23526/nsf23526.htm</a:t>
            </a:r>
            <a:endParaRPr lang="en-US" sz="2400"/>
          </a:p>
          <a:p>
            <a:r>
              <a:rPr lang="en-US" sz="2400"/>
              <a:t>$15M-$20M in expected award funding across all areas</a:t>
            </a:r>
          </a:p>
          <a:p>
            <a:r>
              <a:rPr lang="en-US" sz="2400"/>
              <a:t>30-50+ expected awards across all areas</a:t>
            </a:r>
          </a:p>
          <a:p>
            <a:r>
              <a:rPr lang="en-US" sz="2400" b="1"/>
              <a:t>Proposals due September 11, 2023</a:t>
            </a:r>
          </a:p>
          <a:p>
            <a:r>
              <a:rPr lang="en-US" sz="2400"/>
              <a:t>Area #1 – </a:t>
            </a:r>
            <a:r>
              <a:rPr lang="en-US" sz="2400" b="1"/>
              <a:t>Campus Network upgrades</a:t>
            </a:r>
          </a:p>
          <a:p>
            <a:r>
              <a:rPr lang="en-US" sz="2400"/>
              <a:t>Area #2 – </a:t>
            </a:r>
            <a:r>
              <a:rPr lang="en-US" sz="2400" b="1"/>
              <a:t>Regional Connectivity for Small Institutions</a:t>
            </a:r>
          </a:p>
          <a:p>
            <a:r>
              <a:rPr lang="en-US" sz="2400"/>
              <a:t>Area #3 – </a:t>
            </a:r>
            <a:r>
              <a:rPr lang="en-US" sz="2400" b="1"/>
              <a:t>Networking Integration and Applied Innovation</a:t>
            </a:r>
          </a:p>
          <a:p>
            <a:r>
              <a:rPr lang="en-US" sz="2400"/>
              <a:t>Area #4 – </a:t>
            </a:r>
            <a:r>
              <a:rPr lang="en-US" sz="2400" b="1"/>
              <a:t>Campus Computing</a:t>
            </a:r>
          </a:p>
          <a:p>
            <a:r>
              <a:rPr lang="en-US" sz="2400"/>
              <a:t>Area #5 – </a:t>
            </a:r>
            <a:r>
              <a:rPr lang="en-US" sz="2400" b="1"/>
              <a:t>Regional Computing</a:t>
            </a:r>
          </a:p>
          <a:p>
            <a:r>
              <a:rPr lang="en-US" sz="2400"/>
              <a:t>Area #6 – </a:t>
            </a:r>
            <a:r>
              <a:rPr lang="en-US" sz="2400" b="1"/>
              <a:t>Data Storage</a:t>
            </a:r>
          </a:p>
          <a:p>
            <a:r>
              <a:rPr lang="en-US" sz="2400"/>
              <a:t>Area #7 – </a:t>
            </a:r>
            <a:r>
              <a:rPr lang="en-US" sz="2400" b="1"/>
              <a:t>Planning Grants and CI-Research Alignment</a:t>
            </a:r>
            <a:endParaRPr lang="en-US" sz="2400"/>
          </a:p>
          <a:p>
            <a:pPr marL="0" indent="0">
              <a:buNone/>
            </a:pPr>
            <a:endParaRPr lang="en-US"/>
          </a:p>
          <a:p>
            <a:endParaRPr lang="en-US" sz="1800"/>
          </a:p>
        </p:txBody>
      </p:sp>
    </p:spTree>
    <p:extLst>
      <p:ext uri="{BB962C8B-B14F-4D97-AF65-F5344CB8AC3E}">
        <p14:creationId xmlns:p14="http://schemas.microsoft.com/office/powerpoint/2010/main" val="92070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2D6ED-D327-3433-1D21-3F3A0E8FCF4F}"/>
              </a:ext>
            </a:extLst>
          </p:cNvPr>
          <p:cNvSpPr>
            <a:spLocks noGrp="1"/>
          </p:cNvSpPr>
          <p:nvPr>
            <p:ph type="title"/>
          </p:nvPr>
        </p:nvSpPr>
        <p:spPr/>
        <p:txBody>
          <a:bodyPr/>
          <a:lstStyle/>
          <a:p>
            <a:r>
              <a:rPr lang="en-US"/>
              <a:t>CC* Area 3</a:t>
            </a:r>
          </a:p>
        </p:txBody>
      </p:sp>
      <p:sp>
        <p:nvSpPr>
          <p:cNvPr id="3" name="Text Placeholder 2">
            <a:extLst>
              <a:ext uri="{FF2B5EF4-FFF2-40B4-BE49-F238E27FC236}">
                <a16:creationId xmlns:a16="http://schemas.microsoft.com/office/drawing/2014/main" id="{F13DE369-AED3-E569-5101-E6D85C5DFFF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C6E0769-23A4-A4EE-5B4B-9564741A38DC}"/>
              </a:ext>
            </a:extLst>
          </p:cNvPr>
          <p:cNvSpPr>
            <a:spLocks noGrp="1"/>
          </p:cNvSpPr>
          <p:nvPr>
            <p:ph type="sldNum" sz="quarter" idx="4"/>
          </p:nvPr>
        </p:nvSpPr>
        <p:spPr/>
        <p:txBody>
          <a:bodyPr/>
          <a:lstStyle/>
          <a:p>
            <a:fld id="{8F4BEAD3-91E3-4FFC-B7DC-935959D17485}" type="slidenum">
              <a:rPr lang="en-US" smtClean="0"/>
              <a:pPr/>
              <a:t>8</a:t>
            </a:fld>
            <a:endParaRPr lang="en-US"/>
          </a:p>
        </p:txBody>
      </p:sp>
    </p:spTree>
    <p:extLst>
      <p:ext uri="{BB962C8B-B14F-4D97-AF65-F5344CB8AC3E}">
        <p14:creationId xmlns:p14="http://schemas.microsoft.com/office/powerpoint/2010/main" val="524515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B248B-3A48-E4E6-CD81-20F1EA94F524}"/>
              </a:ext>
            </a:extLst>
          </p:cNvPr>
          <p:cNvSpPr>
            <a:spLocks noGrp="1"/>
          </p:cNvSpPr>
          <p:nvPr>
            <p:ph type="title"/>
          </p:nvPr>
        </p:nvSpPr>
        <p:spPr/>
        <p:txBody>
          <a:bodyPr>
            <a:normAutofit/>
          </a:bodyPr>
          <a:lstStyle/>
          <a:p>
            <a:r>
              <a:rPr lang="en-US" sz="4000"/>
              <a:t>Network Integration &amp; Applied Innovation Awards</a:t>
            </a:r>
          </a:p>
        </p:txBody>
      </p:sp>
      <p:sp>
        <p:nvSpPr>
          <p:cNvPr id="3" name="Content Placeholder 2">
            <a:extLst>
              <a:ext uri="{FF2B5EF4-FFF2-40B4-BE49-F238E27FC236}">
                <a16:creationId xmlns:a16="http://schemas.microsoft.com/office/drawing/2014/main" id="{433523F2-53F6-B134-E35B-F56458FE14A1}"/>
              </a:ext>
            </a:extLst>
          </p:cNvPr>
          <p:cNvSpPr>
            <a:spLocks noGrp="1"/>
          </p:cNvSpPr>
          <p:nvPr>
            <p:ph idx="1"/>
          </p:nvPr>
        </p:nvSpPr>
        <p:spPr/>
        <p:txBody>
          <a:bodyPr vert="horz" lIns="91440" tIns="45720" rIns="91440" bIns="45720" rtlCol="0" anchor="t">
            <a:normAutofit fontScale="70000" lnSpcReduction="20000"/>
          </a:bodyPr>
          <a:lstStyle/>
          <a:p>
            <a:r>
              <a:rPr lang="en-US" dirty="0"/>
              <a:t>Supports end-to-end network CI through </a:t>
            </a:r>
            <a:r>
              <a:rPr lang="en-US" b="1" u="sng" dirty="0"/>
              <a:t>integration of existing and new technologies and applied innovation</a:t>
            </a:r>
            <a:r>
              <a:rPr lang="en-US" dirty="0"/>
              <a:t>. </a:t>
            </a:r>
            <a:endParaRPr lang="en-US"/>
          </a:p>
          <a:p>
            <a:r>
              <a:rPr lang="en-US" b="1" dirty="0"/>
              <a:t>The goal is to take advantage of research results, prototypes, and emerging innovations to use them to enable specified researchers in a networking context</a:t>
            </a:r>
            <a:r>
              <a:rPr lang="en-US" dirty="0"/>
              <a:t>. </a:t>
            </a:r>
            <a:endParaRPr lang="en-US" dirty="0">
              <a:cs typeface="Calibri"/>
            </a:endParaRPr>
          </a:p>
          <a:p>
            <a:r>
              <a:rPr lang="en-US" dirty="0"/>
              <a:t>Proposals in this area may leverage new and existing investments in network infrastructure, services, and tools by combining or extending capabilities to work as part of the CI environment used by scientific applications and users.</a:t>
            </a:r>
            <a:endParaRPr lang="en-US" dirty="0">
              <a:cs typeface="Calibri"/>
            </a:endParaRPr>
          </a:p>
          <a:p>
            <a:r>
              <a:rPr lang="en-US" dirty="0"/>
              <a:t>Proposals in this area are expected to reflect innovation in advanced networking. As a result, this area is not appropriate for projects whose costs are dominated by equipment purchases.</a:t>
            </a:r>
            <a:endParaRPr lang="en-US" dirty="0">
              <a:cs typeface="Calibri"/>
            </a:endParaRPr>
          </a:p>
          <a:p>
            <a:r>
              <a:rPr lang="en-US" dirty="0"/>
              <a:t>Proposals in this area support the development and integration of innovative networking capabilities and network-related software development, and deployment activities resulting in an operational environment prototype are expected to be part of the proposed activities.</a:t>
            </a:r>
            <a:endParaRPr lang="en-US" dirty="0">
              <a:cs typeface="Calibri"/>
            </a:endParaRPr>
          </a:p>
          <a:p>
            <a:r>
              <a:rPr lang="en-US" i="1" dirty="0"/>
              <a:t>Additionally</a:t>
            </a:r>
            <a:r>
              <a:rPr lang="en-US" dirty="0"/>
              <a:t>, proposals are encouraged to perform experimental deployment, protocol prototyping and testing, and evaluation using FABRIC (</a:t>
            </a:r>
            <a:r>
              <a:rPr lang="en-US" dirty="0">
                <a:hlinkClick r:id="rId2"/>
              </a:rPr>
              <a:t>https://www.fabric-testbed.net</a:t>
            </a:r>
            <a:r>
              <a:rPr lang="en-US" dirty="0"/>
              <a:t>)</a:t>
            </a:r>
            <a:endParaRPr lang="en-US" dirty="0">
              <a:cs typeface="Calibri"/>
            </a:endParaRPr>
          </a:p>
          <a:p>
            <a:pPr marL="0" indent="0">
              <a:buNone/>
            </a:pPr>
            <a:endParaRPr lang="en-US" dirty="0">
              <a:cs typeface="Calibri"/>
            </a:endParaRPr>
          </a:p>
        </p:txBody>
      </p:sp>
      <p:sp>
        <p:nvSpPr>
          <p:cNvPr id="4" name="Slide Number Placeholder 3">
            <a:extLst>
              <a:ext uri="{FF2B5EF4-FFF2-40B4-BE49-F238E27FC236}">
                <a16:creationId xmlns:a16="http://schemas.microsoft.com/office/drawing/2014/main" id="{BFB4DEC2-7A8C-473D-250D-133CBD48297B}"/>
              </a:ext>
            </a:extLst>
          </p:cNvPr>
          <p:cNvSpPr>
            <a:spLocks noGrp="1"/>
          </p:cNvSpPr>
          <p:nvPr>
            <p:ph type="sldNum" sz="quarter" idx="4"/>
          </p:nvPr>
        </p:nvSpPr>
        <p:spPr/>
        <p:txBody>
          <a:bodyPr/>
          <a:lstStyle/>
          <a:p>
            <a:fld id="{8F4BEAD3-91E3-4FFC-B7DC-935959D17485}" type="slidenum">
              <a:rPr lang="en-US" smtClean="0"/>
              <a:pPr/>
              <a:t>9</a:t>
            </a:fld>
            <a:endParaRPr lang="en-US"/>
          </a:p>
        </p:txBody>
      </p:sp>
    </p:spTree>
    <p:extLst>
      <p:ext uri="{BB962C8B-B14F-4D97-AF65-F5344CB8AC3E}">
        <p14:creationId xmlns:p14="http://schemas.microsoft.com/office/powerpoint/2010/main" val="340162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176FF569A72144925470ED9676DC30" ma:contentTypeVersion="9" ma:contentTypeDescription="Create a new document." ma:contentTypeScope="" ma:versionID="1f9fb9534fac4b1edd281d050aabe51c">
  <xsd:schema xmlns:xsd="http://www.w3.org/2001/XMLSchema" xmlns:xs="http://www.w3.org/2001/XMLSchema" xmlns:p="http://schemas.microsoft.com/office/2006/metadata/properties" xmlns:ns2="0cf77daa-5445-4d26-ace6-97094430d631" targetNamespace="http://schemas.microsoft.com/office/2006/metadata/properties" ma:root="true" ma:fieldsID="e583d854e5be020b7202755a27da0aa8" ns2:_="">
    <xsd:import namespace="0cf77daa-5445-4d26-ace6-97094430d63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f77daa-5445-4d26-ace6-97094430d6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E3D787-AFEC-4299-A126-DC02EC3200B5}"/>
</file>

<file path=customXml/itemProps2.xml><?xml version="1.0" encoding="utf-8"?>
<ds:datastoreItem xmlns:ds="http://schemas.openxmlformats.org/officeDocument/2006/customXml" ds:itemID="{4C1CD1D3-AEC3-4ABD-ADEE-402C003C31BB}">
  <ds:schemaRefs>
    <ds:schemaRef ds:uri="e77df2dc-1bb8-42a7-bebd-d4908e2d581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A6D1310-1049-413F-B23B-42F6EFC860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1493</Words>
  <Application>Microsoft Office PowerPoint</Application>
  <PresentationFormat>Widescreen</PresentationFormat>
  <Paragraphs>140</Paragraphs>
  <Slides>23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Microsoft Sans Serif</vt:lpstr>
      <vt:lpstr>Open Sans</vt:lpstr>
      <vt:lpstr>Office Theme</vt:lpstr>
      <vt:lpstr>Campus Cyberinfrastructure (CC*) Area 3: Network Integration &amp; Applied Innovation</vt:lpstr>
      <vt:lpstr>Program Directors</vt:lpstr>
      <vt:lpstr>Overview of CC*</vt:lpstr>
      <vt:lpstr>NSF 23-526 – Campus Cyberinfrastructure (CC*)</vt:lpstr>
      <vt:lpstr>The Campus Cyberinfrastructure (CC*) Program</vt:lpstr>
      <vt:lpstr>State and Regional R&amp;E Fabric</vt:lpstr>
      <vt:lpstr>CC* 23-526 - Campus Cyberinfrastructure</vt:lpstr>
      <vt:lpstr>CC* Area 3</vt:lpstr>
      <vt:lpstr>Network Integration &amp; Applied Innovation Awards</vt:lpstr>
      <vt:lpstr>A broad range of activities is covered by this area, including but not limited to:</vt:lpstr>
      <vt:lpstr>Area 3 Award Details</vt:lpstr>
      <vt:lpstr>Proposal Requirements</vt:lpstr>
      <vt:lpstr>CC* Area 3 Proposal Requirements</vt:lpstr>
      <vt:lpstr>Campus Cyberinfrastructure Plan</vt:lpstr>
      <vt:lpstr>Review Criteria</vt:lpstr>
      <vt:lpstr>National Science Board Merit Review Criteria</vt:lpstr>
      <vt:lpstr>CC*-wise Solicitation Specific Review Criteria</vt:lpstr>
      <vt:lpstr>Cyberinfrastructure Plan Review Criteria</vt:lpstr>
      <vt:lpstr>CC* Area 3 Solicitation Specific Review Criteria</vt:lpstr>
      <vt:lpstr>Examples</vt:lpstr>
      <vt:lpstr>Examples of Funded Projects</vt:lpstr>
      <vt:lpstr>Examples of Funded Projects with FABRIC</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Kensill, Trinka (Contractor)</dc:creator>
  <cp:lastModifiedBy>Carlson, Paul L. (Contractor)</cp:lastModifiedBy>
  <cp:revision>103</cp:revision>
  <dcterms:created xsi:type="dcterms:W3CDTF">2017-05-04T14:12:29Z</dcterms:created>
  <dcterms:modified xsi:type="dcterms:W3CDTF">2023-08-14T18:14:17Z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0x010100A19AB21F91937A4CA511AA968E3C7EE3</vt:lpwstr>
  </property>
  <property fmtid="{D5CDD505-2E9C-101B-9397-08002B2CF9AE}" pid="3" name="TitusGUID">
    <vt:lpwstr>17476e4a-6b2c-49cb-b25e-f6a1a18221e5</vt:lpwstr>
  </property>
  <property fmtid="{D5CDD505-2E9C-101B-9397-08002B2CF9AE}" pid="4" name="ContainsCUI">
    <vt:lpwstr>No</vt:lpwstr>
  </property>
</Properties>
</file>