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31"/>
  </p:notesMasterIdLst>
  <p:sldIdLst>
    <p:sldId id="27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3179" r:id="rId20"/>
    <p:sldId id="3180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AD35D8FF-3FE9-44FF-9BAD-629226048930}">
          <p14:sldIdLst>
            <p14:sldId id="271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3179"/>
            <p14:sldId id="3180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56"/>
    <a:srgbClr val="004D84"/>
    <a:srgbClr val="DDF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4" autoAdjust="0"/>
    <p:restoredTop sz="86389" autoAdjust="0"/>
  </p:normalViewPr>
  <p:slideViewPr>
    <p:cSldViewPr snapToGrid="0">
      <p:cViewPr varScale="1">
        <p:scale>
          <a:sx n="82" d="100"/>
          <a:sy n="82" d="100"/>
        </p:scale>
        <p:origin x="126" y="606"/>
      </p:cViewPr>
      <p:guideLst/>
    </p:cSldViewPr>
  </p:slideViewPr>
  <p:outlineViewPr>
    <p:cViewPr>
      <p:scale>
        <a:sx n="33" d="100"/>
        <a:sy n="33" d="100"/>
      </p:scale>
      <p:origin x="0" y="-169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D234A-F650-EE47-9C4E-2FB356B1B30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85CA0-A023-0443-9770-E1923430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9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The Division of Graduate Education (DGE) advocates for innovative, inclusive, high quality graduate education in the STEM (Science, Technology, Engineering, and Mathematics) fields. 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DGE manages innovative cross-Foundation programs that directly or indirectly support U.S. citizens and permanent residents in their quest to become the leading scientists and engineers of the future. 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To better inform its programs, DGE supports research and other activities that will generate exciting new ideas for the graduate education of the future.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5CA0-A023-0443-9770-E1923430D1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08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Google Shape;22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8" name="Google Shape;23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Google Shape;2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Google Shape;2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Google Shape;31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Google Shape;32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5" name="Google Shape;325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" name="Google Shape;35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0" name="Google Shape;37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8" name="Google Shape;38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7" name="Google Shape;39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195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5" name="Google Shape;13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8" name="Google Shape;1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8864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38564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13266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@@T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calendar&#10;&#10;Description automatically generated with medium confidence">
            <a:extLst>
              <a:ext uri="{FF2B5EF4-FFF2-40B4-BE49-F238E27FC236}">
                <a16:creationId xmlns:a16="http://schemas.microsoft.com/office/drawing/2014/main" id="{0569E205-178E-1C88-8C28-10D7E1CB9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9195E8-13BF-BE94-6963-AFF1FF909BA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9078" y="4169252"/>
            <a:ext cx="4864460" cy="2769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NAME INSERT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9E10D7-3AC8-AF48-6186-E3D46409725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9077" y="4520281"/>
            <a:ext cx="4864461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TITLE INSERT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B55513-A69B-E557-B5A8-85D9F4C2D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89078" y="4821399"/>
            <a:ext cx="4864460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kern="1000" cap="none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MM/DD/YYYY INSERT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DAB813-4385-60AC-E5A8-F44D5421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077" y="1931527"/>
            <a:ext cx="4514358" cy="189891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b="1" i="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of the Presentation Insert Here</a:t>
            </a:r>
          </a:p>
        </p:txBody>
      </p:sp>
    </p:spTree>
    <p:extLst>
      <p:ext uri="{BB962C8B-B14F-4D97-AF65-F5344CB8AC3E}">
        <p14:creationId xmlns:p14="http://schemas.microsoft.com/office/powerpoint/2010/main" val="194452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F6E-2AA9-C69D-8078-C973982B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257" y="273053"/>
            <a:ext cx="6593264" cy="1159821"/>
          </a:xfrm>
        </p:spPr>
        <p:txBody>
          <a:bodyPr/>
          <a:lstStyle>
            <a:lvl1pPr algn="r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E4CBB-5D4A-2D8E-81FC-8595BD489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AAE79A-1F41-8D52-DC36-FBDC12D0AA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181" y="1762125"/>
            <a:ext cx="11006340" cy="3667125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0" tIns="182880" rIns="274320" bIns="182880" anchor="ctr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375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calendar&#10;&#10;Description automatically generated with medium confidence">
            <a:extLst>
              <a:ext uri="{FF2B5EF4-FFF2-40B4-BE49-F238E27FC236}">
                <a16:creationId xmlns:a16="http://schemas.microsoft.com/office/drawing/2014/main" id="{0569E205-178E-1C88-8C28-10D7E1CB9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9195E8-13BF-BE94-6963-AFF1FF909BA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9078" y="4169252"/>
            <a:ext cx="4864460" cy="2769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NAME INSERT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9E10D7-3AC8-AF48-6186-E3D46409725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9077" y="4520281"/>
            <a:ext cx="4864461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TITLE INSERT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B55513-A69B-E557-B5A8-85D9F4C2D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89078" y="4821399"/>
            <a:ext cx="4864460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kern="1000" cap="none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MM/DD/YYYY INSERT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DAB813-4385-60AC-E5A8-F44D5421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077" y="1931527"/>
            <a:ext cx="4514358" cy="189891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b="1" i="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of the Presentation Insert Here</a:t>
            </a:r>
          </a:p>
        </p:txBody>
      </p:sp>
      <p:sp>
        <p:nvSpPr>
          <p:cNvPr id="2" name="hcSlideMaster.Title SlideHeader">
            <a:extLst>
              <a:ext uri="{FF2B5EF4-FFF2-40B4-BE49-F238E27FC236}">
                <a16:creationId xmlns:a16="http://schemas.microsoft.com/office/drawing/2014/main" id="{FC68C840-FD5B-AEFE-1219-700468DD8BEE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3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37BB-A2E1-7134-BF13-348D98A7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951" y="273053"/>
            <a:ext cx="6726570" cy="11315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66E39-D710-25A8-0200-F449783EF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79D6064-10D9-C31A-0835-B34F097BD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62125"/>
            <a:ext cx="11006340" cy="3667125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410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F6E-2AA9-C69D-8078-C973982B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257" y="273053"/>
            <a:ext cx="6593264" cy="1159821"/>
          </a:xfrm>
        </p:spPr>
        <p:txBody>
          <a:bodyPr/>
          <a:lstStyle>
            <a:lvl1pPr algn="r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E4CBB-5D4A-2D8E-81FC-8595BD489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AAE79A-1F41-8D52-DC36-FBDC12D0AA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62125"/>
            <a:ext cx="11006340" cy="3703727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defRPr sz="2400" b="0">
                <a:solidFill>
                  <a:srgbClr val="0070C0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029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37BB-A2E1-7134-BF13-348D98A7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951" y="273053"/>
            <a:ext cx="6726570" cy="1131541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66E39-D710-25A8-0200-F449783EF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79D6064-10D9-C31A-0835-B34F097BD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62125"/>
            <a:ext cx="11006340" cy="3796194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buNone/>
              <a:defRPr sz="2400" b="0">
                <a:solidFill>
                  <a:srgbClr val="002060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140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69E205-178E-1C88-8C28-10D7E1CB9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9195E8-13BF-BE94-6963-AFF1FF909BA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9078" y="4169252"/>
            <a:ext cx="4864460" cy="2769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NAME INSERT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9E10D7-3AC8-AF48-6186-E3D46409725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9077" y="4520281"/>
            <a:ext cx="4864461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TITLE INSERT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B55513-A69B-E557-B5A8-85D9F4C2D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89078" y="4821399"/>
            <a:ext cx="4864460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kern="1000" cap="none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MM/DD/YYYY INSERT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DAB813-4385-60AC-E5A8-F44D5421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077" y="1931527"/>
            <a:ext cx="4514358" cy="189891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b="1" i="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of the Presentation Insert Here</a:t>
            </a:r>
          </a:p>
        </p:txBody>
      </p:sp>
      <p:sp>
        <p:nvSpPr>
          <p:cNvPr id="2" name="hcSlideMaster.Title Slide without PicturesHeader">
            <a:extLst>
              <a:ext uri="{FF2B5EF4-FFF2-40B4-BE49-F238E27FC236}">
                <a16:creationId xmlns:a16="http://schemas.microsoft.com/office/drawing/2014/main" id="{CFCFC1D5-B862-8058-0486-EEEB9BC4E920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56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25A1BF7-95F8-B597-7DAA-FC6804929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16243-3171-8976-9CB3-6F6B347E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474"/>
            <a:ext cx="10515600" cy="579883"/>
          </a:xfrm>
        </p:spPr>
        <p:txBody>
          <a:bodyPr>
            <a:normAutofit/>
          </a:bodyPr>
          <a:lstStyle>
            <a:lvl1pPr>
              <a:defRPr sz="3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11B0-E5A2-20C0-ECCB-2025265A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453"/>
            <a:ext cx="10515600" cy="31904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23F-2F86-F6D2-B8C3-40B0A82B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321" y="62198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spc="-15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sp>
        <p:nvSpPr>
          <p:cNvPr id="4" name="hcSlideMaster.Title and ContentHeader">
            <a:extLst>
              <a:ext uri="{FF2B5EF4-FFF2-40B4-BE49-F238E27FC236}">
                <a16:creationId xmlns:a16="http://schemas.microsoft.com/office/drawing/2014/main" id="{4763D415-1A6B-8061-2778-E32B1A4A83BA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7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  <p:pic>
        <p:nvPicPr>
          <p:cNvPr id="7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E504B67-71B7-EEEE-8A4E-1AC9A6988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cSlideMaster.Title and ContentHeader">
            <a:extLst>
              <a:ext uri="{FF2B5EF4-FFF2-40B4-BE49-F238E27FC236}">
                <a16:creationId xmlns:a16="http://schemas.microsoft.com/office/drawing/2014/main" id="{334B805E-94B1-5A0A-C493-983EBFEB17C6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93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2E66DA2-3E47-F552-E6D7-C85C9B3DEE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16243-3171-8976-9CB3-6F6B347E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5916"/>
            <a:ext cx="10515600" cy="579883"/>
          </a:xfrm>
        </p:spPr>
        <p:txBody>
          <a:bodyPr>
            <a:normAutofit/>
          </a:bodyPr>
          <a:lstStyle>
            <a:lvl1pPr>
              <a:defRPr sz="3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11B0-E5A2-20C0-ECCB-2025265A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559"/>
            <a:ext cx="10515600" cy="2288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23F-2F86-F6D2-B8C3-40B0A82B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321" y="62198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spc="-15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sp>
        <p:nvSpPr>
          <p:cNvPr id="4" name="hcSlideMaster.1_Title and ContentHeader">
            <a:extLst>
              <a:ext uri="{FF2B5EF4-FFF2-40B4-BE49-F238E27FC236}">
                <a16:creationId xmlns:a16="http://schemas.microsoft.com/office/drawing/2014/main" id="{ED47158E-DFB3-4405-09AB-209727D853F6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76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F00BED9-3220-DE53-FD25-911E42BC54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16243-3171-8976-9CB3-6F6B347E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474"/>
            <a:ext cx="10515600" cy="579883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23F-2F86-F6D2-B8C3-40B0A82B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321" y="62198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spc="-15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60A8E-C0F7-D74A-1CDD-78AFD1C8A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453"/>
            <a:ext cx="10515600" cy="3190460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pple Symbols" panose="02000000000000000000" pitchFamily="2" charset="-79"/>
              <a:buChar char="⎻"/>
              <a:defRPr sz="180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cSlideMaster.2_Title and ContentHeader">
            <a:extLst>
              <a:ext uri="{FF2B5EF4-FFF2-40B4-BE49-F238E27FC236}">
                <a16:creationId xmlns:a16="http://schemas.microsoft.com/office/drawing/2014/main" id="{006853DE-3D14-4661-7F73-B60453AD3B76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04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7321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cSlideMaster.TWO_OBJECTSHeader">
            <a:extLst>
              <a:ext uri="{FF2B5EF4-FFF2-40B4-BE49-F238E27FC236}">
                <a16:creationId xmlns:a16="http://schemas.microsoft.com/office/drawing/2014/main" id="{D16B18B3-8E99-BD70-4923-D407A33814B0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147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92144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hcSlideMaster.BLANKHeader">
            <a:extLst>
              <a:ext uri="{FF2B5EF4-FFF2-40B4-BE49-F238E27FC236}">
                <a16:creationId xmlns:a16="http://schemas.microsoft.com/office/drawing/2014/main" id="{B058AFFB-1508-B0B1-5AD7-261B87F14AAA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44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799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6144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  <p:pic>
        <p:nvPicPr>
          <p:cNvPr id="7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58696F7-E152-DCB5-6021-C5551B0C378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649" r:id="rId14"/>
    <p:sldLayoutId id="2147483671" r:id="rId15"/>
    <p:sldLayoutId id="2147483672" r:id="rId16"/>
    <p:sldLayoutId id="2147483673" r:id="rId17"/>
    <p:sldLayoutId id="2147483662" r:id="rId18"/>
    <p:sldLayoutId id="2147483650" r:id="rId19"/>
    <p:sldLayoutId id="2147483660" r:id="rId20"/>
    <p:sldLayoutId id="214748366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mailto:info@nsfgrfp.or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sfgrfp.org/reference_writers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B8ACBF-E8DF-847A-C334-121094A3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69" y="1422444"/>
            <a:ext cx="4678189" cy="4181790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tabLst/>
              <a:defRPr/>
            </a:pPr>
            <a:r>
              <a:rPr lang="en-US" sz="2700" dirty="0">
                <a:solidFill>
                  <a:schemeClr val="bg1"/>
                </a:solidFill>
                <a:latin typeface="Open Sans" panose="020B0606030504020204"/>
              </a:rPr>
              <a:t>Division of Graduate Education</a:t>
            </a:r>
            <a:br>
              <a:rPr lang="en-US" sz="2400" dirty="0">
                <a:solidFill>
                  <a:schemeClr val="bg1"/>
                </a:solidFill>
                <a:latin typeface="Open Sans" panose="020B0606030504020204"/>
              </a:rPr>
            </a:br>
            <a:r>
              <a:rPr lang="en-US" sz="1100" dirty="0">
                <a:solidFill>
                  <a:schemeClr val="bg1"/>
                </a:solidFill>
                <a:latin typeface="Open Sans" panose="020B0606030504020204"/>
              </a:rPr>
              <a:t>  </a:t>
            </a:r>
            <a:br>
              <a:rPr lang="en-US" sz="2400" dirty="0">
                <a:solidFill>
                  <a:schemeClr val="bg1"/>
                </a:solidFill>
                <a:latin typeface="Open Sans" panose="020B0606030504020204"/>
              </a:rPr>
            </a:br>
            <a:r>
              <a:rPr lang="en-US" sz="2400" dirty="0">
                <a:solidFill>
                  <a:schemeClr val="bg1"/>
                </a:solidFill>
                <a:latin typeface="Open Sans" panose="020B0606030504020204"/>
              </a:rPr>
              <a:t> (DGE)</a:t>
            </a:r>
            <a:br>
              <a:rPr lang="en-US" sz="2400" dirty="0">
                <a:solidFill>
                  <a:schemeClr val="bg1"/>
                </a:solidFill>
                <a:latin typeface="Open Sans" panose="020B0606030504020204"/>
              </a:rPr>
            </a:br>
            <a:r>
              <a:rPr lang="en-US" sz="2400" dirty="0">
                <a:solidFill>
                  <a:schemeClr val="bg1"/>
                </a:solidFill>
                <a:latin typeface="Open Sans" panose="020B0606030504020204"/>
              </a:rPr>
              <a:t>  </a:t>
            </a:r>
            <a:br>
              <a:rPr lang="en-US" sz="2400" dirty="0">
                <a:solidFill>
                  <a:schemeClr val="bg1"/>
                </a:solidFill>
                <a:latin typeface="Open Sans" panose="020B0606030504020204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/>
                <a:ea typeface="Calibri"/>
                <a:cs typeface="Calibri"/>
                <a:sym typeface="Calibri"/>
              </a:rPr>
              <a:t>Graduate Research Fellowship Program (GRFP)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/>
                <a:ea typeface="Arial"/>
                <a:cs typeface="Arial"/>
                <a:sym typeface="Arial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/>
                <a:ea typeface="Calibri"/>
                <a:cs typeface="Calibri"/>
                <a:sym typeface="Calibri"/>
              </a:rPr>
              <a:t>NSFGRFP.org</a:t>
            </a:r>
            <a:endParaRPr lang="en-US" sz="2400" b="0" i="1" dirty="0">
              <a:solidFill>
                <a:schemeClr val="bg1"/>
              </a:solidFill>
              <a:latin typeface="Open Sans" panose="020B0606030504020204"/>
            </a:endParaRPr>
          </a:p>
        </p:txBody>
      </p:sp>
      <p:sp>
        <p:nvSpPr>
          <p:cNvPr id="10" name="flSlide16Footer">
            <a:extLst>
              <a:ext uri="{FF2B5EF4-FFF2-40B4-BE49-F238E27FC236}">
                <a16:creationId xmlns:a16="http://schemas.microsoft.com/office/drawing/2014/main" id="{B79FF3FD-DBC4-C483-90A8-7C7017F1C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537960"/>
            <a:ext cx="242374" cy="22313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850">
                <a:solidFill>
                  <a:srgbClr val="000000"/>
                </a:solidFill>
                <a:latin typeface="Microsoft Sans Serif" panose="020B0604020202020204" pitchFamily="34" charset="0"/>
              </a:rPr>
              <a:t>  </a:t>
            </a:r>
          </a:p>
        </p:txBody>
      </p:sp>
      <p:sp>
        <p:nvSpPr>
          <p:cNvPr id="11" name="hcSlide16Header">
            <a:extLst>
              <a:ext uri="{FF2B5EF4-FFF2-40B4-BE49-F238E27FC236}">
                <a16:creationId xmlns:a16="http://schemas.microsoft.com/office/drawing/2014/main" id="{8DBD2530-2756-9293-30C2-8EA2ED60E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94400" y="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86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69257" y="1610139"/>
            <a:ext cx="6943028" cy="45792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Open Sans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0"/>
          <p:cNvSpPr txBox="1">
            <a:spLocks noGrp="1"/>
          </p:cNvSpPr>
          <p:nvPr>
            <p:ph type="title"/>
          </p:nvPr>
        </p:nvSpPr>
        <p:spPr>
          <a:xfrm>
            <a:off x="4969257" y="215903"/>
            <a:ext cx="6943028" cy="11598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11747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b="1" dirty="0">
                <a:latin typeface="Open Sans"/>
              </a:rPr>
              <a:t>GRFP Eligibility – </a:t>
            </a:r>
            <a:br>
              <a:rPr lang="en-US" sz="4000" b="1" dirty="0">
                <a:latin typeface="Open Sans"/>
              </a:rPr>
            </a:br>
            <a:r>
              <a:rPr lang="en-US" sz="4000" dirty="0">
                <a:latin typeface="Open Sans"/>
              </a:rPr>
              <a:t>NSF Solicitation 23-605</a:t>
            </a:r>
            <a:endParaRPr sz="4000" b="1" dirty="0">
              <a:latin typeface="Open Sans"/>
            </a:endParaRPr>
          </a:p>
        </p:txBody>
      </p:sp>
      <p:sp>
        <p:nvSpPr>
          <p:cNvPr id="231" name="Google Shape;231;p10"/>
          <p:cNvSpPr/>
          <p:nvPr/>
        </p:nvSpPr>
        <p:spPr>
          <a:xfrm>
            <a:off x="35717" y="1598975"/>
            <a:ext cx="4895817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U.S. citizens, nationals, and permanent residents </a:t>
            </a:r>
            <a:endParaRPr sz="1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Early-career: undergrad &amp; graduate students </a:t>
            </a:r>
            <a:endParaRPr sz="1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Pursuing research-based master’s and/or doctoral degrees (no professional degrees)</a:t>
            </a:r>
            <a:endParaRPr sz="1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Science, Technology, Engineering, Mathematics (STEM) or STEM Education</a:t>
            </a:r>
            <a:endParaRPr sz="1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Full-time enrollment in graduate degree program at accredited, non-profit US institution of higher education</a:t>
            </a:r>
            <a:endParaRPr sz="1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NO foreign institutions</a:t>
            </a:r>
            <a:endParaRPr sz="1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0"/>
          <p:cNvSpPr txBox="1">
            <a:spLocks noGrp="1"/>
          </p:cNvSpPr>
          <p:nvPr>
            <p:ph type="body" sz="quarter" idx="11"/>
          </p:nvPr>
        </p:nvSpPr>
        <p:spPr>
          <a:xfrm>
            <a:off x="5105400" y="1640650"/>
            <a:ext cx="6629400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2294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1900" dirty="0">
                <a:solidFill>
                  <a:schemeClr val="bg1"/>
                </a:solidFill>
                <a:latin typeface="Open Sans"/>
              </a:rPr>
              <a:t>Level 1: Seniors/Bachelor's degree: no graduate study</a:t>
            </a:r>
            <a:endParaRPr sz="1900" dirty="0">
              <a:solidFill>
                <a:schemeClr val="bg1"/>
              </a:solidFill>
              <a:latin typeface="Open Sans"/>
            </a:endParaRPr>
          </a:p>
          <a:p>
            <a:pPr marL="425194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</a:pPr>
            <a:endParaRPr sz="300" dirty="0">
              <a:solidFill>
                <a:schemeClr val="bg1"/>
              </a:solidFill>
              <a:latin typeface="Open Sans"/>
            </a:endParaRPr>
          </a:p>
          <a:p>
            <a:pPr marL="82294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1900" dirty="0">
                <a:solidFill>
                  <a:schemeClr val="bg1"/>
                </a:solidFill>
                <a:latin typeface="Open Sans"/>
              </a:rPr>
              <a:t>Level 2: 1st-year graduate students </a:t>
            </a:r>
            <a:endParaRPr sz="1900" dirty="0">
              <a:solidFill>
                <a:schemeClr val="bg1"/>
              </a:solidFill>
              <a:latin typeface="Open Sans"/>
            </a:endParaRPr>
          </a:p>
          <a:p>
            <a:pPr marL="825235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700" dirty="0">
                <a:latin typeface="Open Sans"/>
              </a:rPr>
              <a:t>Joint Bachelor’s-Master’s (completed 3 years)</a:t>
            </a:r>
            <a:endParaRPr sz="1700" dirty="0">
              <a:latin typeface="Open Sans"/>
            </a:endParaRPr>
          </a:p>
          <a:p>
            <a:pPr marL="82294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1900" dirty="0">
                <a:solidFill>
                  <a:schemeClr val="bg1"/>
                </a:solidFill>
                <a:latin typeface="Open Sans"/>
              </a:rPr>
              <a:t>Level 3: Second-year graduate students</a:t>
            </a:r>
            <a:endParaRPr sz="1900" dirty="0">
              <a:solidFill>
                <a:schemeClr val="bg1"/>
              </a:solidFill>
              <a:latin typeface="Open Sans"/>
            </a:endParaRPr>
          </a:p>
          <a:p>
            <a:pPr marL="825235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700" dirty="0">
                <a:latin typeface="Open Sans"/>
              </a:rPr>
              <a:t>No more than 1 academic year completed in 1st graduate degree program</a:t>
            </a:r>
            <a:endParaRPr sz="1700" dirty="0">
              <a:latin typeface="Open Sans"/>
            </a:endParaRPr>
          </a:p>
          <a:p>
            <a:pPr marL="825235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700" dirty="0">
                <a:latin typeface="Open Sans"/>
              </a:rPr>
              <a:t>Joint BS/MS holders ONLY: can apply as 1st year doctoral students progressed to PhD directly after completing joint BS/MS degree</a:t>
            </a:r>
            <a:endParaRPr sz="1700" dirty="0">
              <a:latin typeface="Open Sans"/>
            </a:endParaRPr>
          </a:p>
          <a:p>
            <a:pPr marL="82294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1900" dirty="0">
                <a:solidFill>
                  <a:schemeClr val="bg1"/>
                </a:solidFill>
                <a:latin typeface="Open Sans"/>
              </a:rPr>
              <a:t>Level 4: Returning graduate students </a:t>
            </a:r>
            <a:endParaRPr sz="1900" dirty="0">
              <a:solidFill>
                <a:schemeClr val="bg1"/>
              </a:solidFill>
              <a:latin typeface="Open Sans"/>
            </a:endParaRPr>
          </a:p>
          <a:p>
            <a:pPr marL="825235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700" dirty="0">
                <a:latin typeface="Open Sans"/>
              </a:rPr>
              <a:t>&gt; 2-year interruption in graduate study</a:t>
            </a:r>
            <a:endParaRPr sz="1700" dirty="0">
              <a:latin typeface="Open Sans"/>
            </a:endParaRPr>
          </a:p>
          <a:p>
            <a:pPr marL="825235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700" dirty="0">
                <a:latin typeface="Open Sans"/>
              </a:rPr>
              <a:t>No doctorates or &gt;1 academic year in graduate program</a:t>
            </a:r>
            <a:endParaRPr sz="1700" dirty="0">
              <a:latin typeface="Open Sans"/>
            </a:endParaRPr>
          </a:p>
          <a:p>
            <a:pPr marL="825235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700" dirty="0">
                <a:latin typeface="Open Sans"/>
              </a:rPr>
              <a:t>NOT ENROLLED in graduate program at application deadline</a:t>
            </a:r>
            <a:r>
              <a:rPr lang="en-US" sz="1600" dirty="0">
                <a:latin typeface="Open Sans"/>
              </a:rPr>
              <a:t>	</a:t>
            </a:r>
            <a:endParaRPr sz="2000" dirty="0">
              <a:latin typeface="Open Sans"/>
            </a:endParaRPr>
          </a:p>
        </p:txBody>
      </p:sp>
      <p:sp>
        <p:nvSpPr>
          <p:cNvPr id="233" name="Google Shape;233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98381" y="2087646"/>
            <a:ext cx="6536419" cy="2470068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1"/>
              <a:buFont typeface="Calibri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15714">
            <a:off x="10545273" y="2045418"/>
            <a:ext cx="1141021" cy="1168482"/>
          </a:xfrm>
          <a:prstGeom prst="flowChartConnector">
            <a:avLst/>
          </a:prstGeom>
          <a:solidFill>
            <a:schemeClr val="lt1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alibri"/>
              <a:buNone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Only apply once 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0"/>
          <p:cNvSpPr/>
          <p:nvPr/>
        </p:nvSpPr>
        <p:spPr>
          <a:xfrm>
            <a:off x="10784148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title"/>
          </p:nvPr>
        </p:nvSpPr>
        <p:spPr>
          <a:xfrm>
            <a:off x="4969257" y="158753"/>
            <a:ext cx="6593264" cy="11598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dirty="0">
                <a:latin typeface="Open Sans"/>
              </a:rPr>
              <a:t>Ineligible Degree Programs</a:t>
            </a:r>
            <a:endParaRPr dirty="0">
              <a:latin typeface="Open Sans"/>
            </a:endParaRPr>
          </a:p>
        </p:txBody>
      </p:sp>
      <p:sp>
        <p:nvSpPr>
          <p:cNvPr id="245" name="Google Shape;245;p11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1"/>
          <p:cNvSpPr txBox="1"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/>
              </a:rPr>
              <a:t>Professional degree programs </a:t>
            </a:r>
            <a:endParaRPr dirty="0">
              <a:solidFill>
                <a:schemeClr val="bg1"/>
              </a:solidFill>
              <a:latin typeface="Open Sans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200" dirty="0">
                <a:latin typeface="Open Sans"/>
              </a:rPr>
              <a:t>E.g., MBA, MD, JD, DVM, DDS</a:t>
            </a:r>
            <a:endParaRPr sz="2200" dirty="0"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/>
              </a:rPr>
              <a:t>Joint science-professional degree programs</a:t>
            </a:r>
            <a:endParaRPr dirty="0">
              <a:solidFill>
                <a:schemeClr val="bg1"/>
              </a:solidFill>
              <a:latin typeface="Open Sans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200" dirty="0">
                <a:latin typeface="Open Sans"/>
              </a:rPr>
              <a:t>E.g., MD/PhD, JD/PhD</a:t>
            </a:r>
            <a:endParaRPr sz="2200" dirty="0"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/>
              </a:rPr>
              <a:t>Community, Global, or Public Health (MPH)</a:t>
            </a:r>
            <a:endParaRPr dirty="0"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/>
              </a:rPr>
              <a:t>Counseling, Social Work (MSW)</a:t>
            </a:r>
            <a:endParaRPr dirty="0"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/>
              </a:rPr>
              <a:t>Education (except STEM education)</a:t>
            </a:r>
            <a:endParaRPr dirty="0"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/>
              </a:rPr>
              <a:t>Humanities (except history of science)</a:t>
            </a:r>
            <a:endParaRPr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247" name="Google Shape;247;p11"/>
          <p:cNvSpPr txBox="1"/>
          <p:nvPr/>
        </p:nvSpPr>
        <p:spPr>
          <a:xfrm>
            <a:off x="7277099" y="2800911"/>
            <a:ext cx="3629025" cy="150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See Detailed Eligibility Requirements in the GRFP Solicitation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"/>
          <p:cNvSpPr txBox="1">
            <a:spLocks noGrp="1"/>
          </p:cNvSpPr>
          <p:nvPr>
            <p:ph type="title"/>
          </p:nvPr>
        </p:nvSpPr>
        <p:spPr>
          <a:xfrm>
            <a:off x="4969257" y="171799"/>
            <a:ext cx="6593264" cy="11598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200" dirty="0">
                <a:solidFill>
                  <a:schemeClr val="lt1"/>
                </a:solidFill>
                <a:latin typeface="Open Sans"/>
              </a:rPr>
              <a:t>Ineligible Areas of Study and Proposed Research</a:t>
            </a:r>
            <a:r>
              <a:rPr lang="en-US" sz="2400" dirty="0">
                <a:solidFill>
                  <a:srgbClr val="FFC000"/>
                </a:solidFill>
                <a:latin typeface="Open Sans"/>
              </a:rPr>
              <a:t>*</a:t>
            </a:r>
            <a:endParaRPr sz="2400" dirty="0">
              <a:solidFill>
                <a:srgbClr val="FFC000"/>
              </a:solidFill>
              <a:latin typeface="Open Sans"/>
            </a:endParaRPr>
          </a:p>
        </p:txBody>
      </p:sp>
      <p:sp>
        <p:nvSpPr>
          <p:cNvPr id="254" name="Google Shape;254;p12"/>
          <p:cNvSpPr txBox="1">
            <a:spLocks noGrp="1"/>
          </p:cNvSpPr>
          <p:nvPr>
            <p:ph type="body" sz="quarter" idx="11"/>
          </p:nvPr>
        </p:nvSpPr>
        <p:spPr>
          <a:xfrm>
            <a:off x="399900" y="1738315"/>
            <a:ext cx="5491853" cy="3804645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 sz="2200" u="sng" dirty="0">
                <a:solidFill>
                  <a:schemeClr val="lt1"/>
                </a:solidFill>
                <a:latin typeface="Open Sans"/>
              </a:rPr>
              <a:t>Research with directly health-related goals</a:t>
            </a:r>
            <a:endParaRPr u="sng" dirty="0"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  <a:latin typeface="Open Sans"/>
              </a:rPr>
              <a:t>Etiology, diagnosis, or treatment of disease or disorder</a:t>
            </a:r>
            <a:endParaRPr dirty="0"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  <a:latin typeface="Open Sans"/>
              </a:rPr>
              <a:t>Animal models of disease for drug development/testing</a:t>
            </a:r>
            <a:endParaRPr dirty="0"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  <a:latin typeface="Open Sans"/>
              </a:rPr>
              <a:t>Epidemiology</a:t>
            </a:r>
            <a:endParaRPr dirty="0"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  <a:latin typeface="Open Sans"/>
              </a:rPr>
              <a:t>Disease prevention</a:t>
            </a:r>
            <a:endParaRPr dirty="0"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  <a:latin typeface="Open Sans"/>
              </a:rPr>
              <a:t>Public, community, global health</a:t>
            </a:r>
            <a:endParaRPr dirty="0"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  <a:latin typeface="Open Sans"/>
              </a:rPr>
              <a:t>Clinical research</a:t>
            </a:r>
            <a:endParaRPr dirty="0"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  <a:latin typeface="Open Sans"/>
              </a:rPr>
              <a:t>Patient-oriented research</a:t>
            </a:r>
            <a:endParaRPr dirty="0"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  <a:latin typeface="Open Sans"/>
              </a:rPr>
              <a:t>Epidemiological and behavioral studies</a:t>
            </a:r>
            <a:endParaRPr dirty="0">
              <a:latin typeface="Open Sans"/>
            </a:endParaRPr>
          </a:p>
        </p:txBody>
      </p:sp>
      <p:sp>
        <p:nvSpPr>
          <p:cNvPr id="2" name="Google Shape;254;p12">
            <a:extLst>
              <a:ext uri="{FF2B5EF4-FFF2-40B4-BE49-F238E27FC236}">
                <a16:creationId xmlns:a16="http://schemas.microsoft.com/office/drawing/2014/main" id="{1533C3CC-3B70-223E-C738-935FB291FD46}"/>
              </a:ext>
            </a:extLst>
          </p:cNvPr>
          <p:cNvSpPr txBox="1">
            <a:spLocks/>
          </p:cNvSpPr>
          <p:nvPr/>
        </p:nvSpPr>
        <p:spPr>
          <a:xfrm>
            <a:off x="6142591" y="1738316"/>
            <a:ext cx="5539819" cy="3804644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200"/>
            </a:pPr>
            <a:r>
              <a:rPr lang="en-US" sz="2200" u="sng" dirty="0">
                <a:solidFill>
                  <a:schemeClr val="lt1"/>
                </a:solidFill>
                <a:latin typeface="Open Sans"/>
              </a:rPr>
              <a:t>Outcomes research </a:t>
            </a:r>
            <a:endParaRPr lang="en-US" u="sng" dirty="0">
              <a:latin typeface="Open Sans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lt1"/>
                </a:solidFill>
                <a:latin typeface="Open Sans"/>
              </a:rPr>
              <a:t>Health services, standard of care, health policy</a:t>
            </a:r>
            <a:endParaRPr lang="en-US" dirty="0">
              <a:latin typeface="Open Sans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lt1"/>
                </a:solidFill>
                <a:latin typeface="Open Sans"/>
              </a:rPr>
              <a:t>Research directly leading to clinical trials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lt1"/>
                </a:solidFill>
                <a:latin typeface="Open Sans"/>
              </a:rPr>
              <a:t>Advocacy for specific policy outcomes</a:t>
            </a:r>
            <a:endParaRPr lang="en-US" dirty="0">
              <a:latin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000"/>
            </a:pPr>
            <a:endParaRPr lang="en-US" sz="1000" dirty="0">
              <a:solidFill>
                <a:schemeClr val="lt1"/>
              </a:solidFill>
              <a:latin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200"/>
            </a:pPr>
            <a:r>
              <a:rPr lang="en-US" sz="2200" u="sng" dirty="0">
                <a:solidFill>
                  <a:schemeClr val="lt1"/>
                </a:solidFill>
                <a:latin typeface="Open Sans"/>
              </a:rPr>
              <a:t>Applied research on plant pathology</a:t>
            </a:r>
            <a:endParaRPr lang="en-US" u="sng" dirty="0">
              <a:latin typeface="Open Sans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lt1"/>
                </a:solidFill>
                <a:latin typeface="Open Sans"/>
              </a:rPr>
              <a:t>Maximizing agricultural production</a:t>
            </a:r>
            <a:endParaRPr lang="en-US" dirty="0">
              <a:latin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000"/>
            </a:pPr>
            <a:endParaRPr lang="en-US" sz="1000" dirty="0">
              <a:solidFill>
                <a:schemeClr val="lt1"/>
              </a:solidFill>
              <a:latin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200"/>
            </a:pPr>
            <a:r>
              <a:rPr lang="en-US" sz="2200" u="sng" dirty="0">
                <a:solidFill>
                  <a:schemeClr val="lt1"/>
                </a:solidFill>
                <a:latin typeface="Open Sans"/>
              </a:rPr>
              <a:t>Impacts on food safety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E2F6E8-4547-CBCD-926D-684453796344}"/>
              </a:ext>
            </a:extLst>
          </p:cNvPr>
          <p:cNvSpPr txBox="1"/>
          <p:nvPr/>
        </p:nvSpPr>
        <p:spPr>
          <a:xfrm>
            <a:off x="4969257" y="6146276"/>
            <a:ext cx="614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 See GRFP solicitation for limited exceptions to ineligible areas of study and proposed research</a:t>
            </a:r>
          </a:p>
        </p:txBody>
      </p:sp>
      <p:sp>
        <p:nvSpPr>
          <p:cNvPr id="255" name="Google Shape;255;p12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7636" y="0"/>
            <a:ext cx="7281316" cy="6858000"/>
          </a:xfrm>
          <a:custGeom>
            <a:avLst/>
            <a:gdLst/>
            <a:ahLst/>
            <a:cxnLst/>
            <a:rect l="l" t="t" r="r" b="b"/>
            <a:pathLst>
              <a:path w="7281316" h="6858000" extrusionOk="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9558" y="0"/>
            <a:ext cx="6999394" cy="6858000"/>
          </a:xfrm>
          <a:custGeom>
            <a:avLst/>
            <a:gdLst/>
            <a:ahLst/>
            <a:cxnLst/>
            <a:rect l="l" t="t" r="r" b="b"/>
            <a:pathLst>
              <a:path w="6999394" h="6858000" extrusionOk="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4294967295"/>
          </p:nvPr>
        </p:nvSpPr>
        <p:spPr>
          <a:xfrm>
            <a:off x="6353175" y="1762125"/>
            <a:ext cx="5208588" cy="3667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000"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Graduate Research Fellowship Program (GRFP)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Application Package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66" name="Google Shape;266;p13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1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"/>
          <p:cNvSpPr txBox="1">
            <a:spLocks noGrp="1"/>
          </p:cNvSpPr>
          <p:nvPr>
            <p:ph type="title"/>
          </p:nvPr>
        </p:nvSpPr>
        <p:spPr>
          <a:xfrm>
            <a:off x="6400799" y="273053"/>
            <a:ext cx="5161721" cy="11598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3600" dirty="0">
                <a:solidFill>
                  <a:schemeClr val="lt1"/>
                </a:solidFill>
                <a:latin typeface="Open Sans" panose="020B0606030504020204"/>
              </a:rPr>
              <a:t>GRFP Application</a:t>
            </a:r>
            <a:endParaRPr sz="3600" dirty="0">
              <a:latin typeface="Open Sans" panose="020B0606030504020204"/>
            </a:endParaRPr>
          </a:p>
        </p:txBody>
      </p:sp>
      <p:sp>
        <p:nvSpPr>
          <p:cNvPr id="274" name="Google Shape;274;p14"/>
          <p:cNvSpPr>
            <a:spLocks noGrp="1"/>
          </p:cNvSpPr>
          <p:nvPr>
            <p:ph type="body" sz="quarter" idx="11"/>
          </p:nvPr>
        </p:nvSpPr>
        <p:spPr>
          <a:xfrm>
            <a:off x="5772149" y="1762125"/>
            <a:ext cx="6276976" cy="4822822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45720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90"/>
              <a:buNone/>
            </a:pPr>
            <a:r>
              <a:rPr lang="en-US" dirty="0">
                <a:solidFill>
                  <a:schemeClr val="accent4"/>
                </a:solidFill>
                <a:latin typeface="Open Sans" panose="020B0606030504020204"/>
              </a:rPr>
              <a:t>Complete Application Package:</a:t>
            </a:r>
          </a:p>
          <a:p>
            <a:pPr marL="45720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90"/>
              <a:buNone/>
            </a:pPr>
            <a:endParaRPr sz="1200" dirty="0"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  <a:latin typeface="Open Sans" panose="020B0606030504020204"/>
              </a:rPr>
              <a:t>Personal Information, Education, Work/Research Experience, Proposed Major Field of Study, Honors, Awards, Publications</a:t>
            </a:r>
            <a:endParaRPr dirty="0"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  <a:latin typeface="Open Sans" panose="020B0606030504020204"/>
              </a:rPr>
              <a:t>Personal, Relevant Background and Future Goals Statement (3-page PDF)</a:t>
            </a:r>
            <a:endParaRPr dirty="0"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  <a:latin typeface="Open Sans" panose="020B0606030504020204"/>
              </a:rPr>
              <a:t>Graduate Research Statement (2-page PDF)</a:t>
            </a:r>
            <a:endParaRPr dirty="0"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  <a:latin typeface="Open Sans" panose="020B0606030504020204"/>
              </a:rPr>
              <a:t>Transcripts (PDFs; mandatory) </a:t>
            </a:r>
            <a:endParaRPr dirty="0"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  <a:latin typeface="Open Sans" panose="020B0606030504020204"/>
              </a:rPr>
              <a:t>Letters of reference (may provide up to five names of reference letter writers)</a:t>
            </a:r>
            <a:endParaRPr dirty="0">
              <a:latin typeface="Open Sans" panose="020B0606030504020204"/>
            </a:endParaRPr>
          </a:p>
          <a:p>
            <a:pPr marL="457200" lvl="2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35"/>
              <a:buChar char="•"/>
            </a:pPr>
            <a:r>
              <a:rPr lang="en-US" sz="2200" u="sng" dirty="0">
                <a:solidFill>
                  <a:srgbClr val="FFC000"/>
                </a:solidFill>
                <a:latin typeface="Open Sans" panose="020B0606030504020204"/>
              </a:rPr>
              <a:t>Mandatory</a:t>
            </a:r>
            <a:r>
              <a:rPr lang="en-US" sz="2200" u="sng" dirty="0">
                <a:solidFill>
                  <a:schemeClr val="lt1"/>
                </a:solidFill>
                <a:latin typeface="Open Sans" panose="020B0606030504020204"/>
              </a:rPr>
              <a:t>: 3 reference writer names</a:t>
            </a:r>
            <a:endParaRPr sz="2200" u="sng" dirty="0">
              <a:latin typeface="Open Sans" panose="020B0606030504020204"/>
            </a:endParaRPr>
          </a:p>
        </p:txBody>
      </p:sp>
      <p:sp>
        <p:nvSpPr>
          <p:cNvPr id="272" name="Google Shape;272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627" r="9262" b="1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75" name="Google Shape;275;p14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>
                <a:latin typeface="Open Sans" panose="020B0606030504020204"/>
                <a:sym typeface="Calibri"/>
              </a:rPr>
              <a:t>GRFP Application Specifics</a:t>
            </a:r>
            <a:endParaRPr lang="en-US" sz="3600" dirty="0">
              <a:latin typeface="Open Sans" panose="020B0606030504020204"/>
            </a:endParaRPr>
          </a:p>
        </p:txBody>
      </p:sp>
      <p:sp>
        <p:nvSpPr>
          <p:cNvPr id="282" name="Google Shape;282;p15"/>
          <p:cNvSpPr>
            <a:spLocks noGrp="1"/>
          </p:cNvSpPr>
          <p:nvPr>
            <p:ph type="body" sz="quarter" idx="11"/>
          </p:nvPr>
        </p:nvSpPr>
        <p:spPr>
          <a:xfrm>
            <a:off x="556181" y="1819275"/>
            <a:ext cx="11006340" cy="3667125"/>
          </a:xfrm>
          <a:ln>
            <a:solidFill>
              <a:srgbClr val="FFC000"/>
            </a:solidFill>
          </a:ln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Open Sans" panose="020B0606030504020204"/>
              </a:rPr>
              <a:t>DEADLINES (5 p.m. local time of applicant mailing address):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anose="020B0606030504020204"/>
              </a:rPr>
              <a:t>Oct. 16, 2023:  Life Sciences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anose="020B0606030504020204"/>
              </a:rPr>
              <a:t>Oct. 17, 2023:  Computer &amp; Information Science &amp; Engineering, Materials Research, 		    Psychology, Social Sciences, STEM Education &amp; Learning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anose="020B0606030504020204"/>
              </a:rPr>
              <a:t>Oct. 19, 2023:  Engineering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anose="020B0606030504020204"/>
              </a:rPr>
              <a:t>Oct. 20, 2023:  Chemistry, Geosciences, Mathematical Sciences, Physics &amp; Astronomy</a:t>
            </a:r>
          </a:p>
          <a:p>
            <a:pPr lvl="0"/>
            <a:endParaRPr lang="en-US" sz="900" dirty="0">
              <a:solidFill>
                <a:schemeClr val="bg1"/>
              </a:solidFill>
              <a:latin typeface="Open Sans" panose="020B0606030504020204"/>
            </a:endParaRPr>
          </a:p>
          <a:p>
            <a:pPr lvl="0"/>
            <a:r>
              <a:rPr lang="en-US" b="1" u="sng" dirty="0">
                <a:solidFill>
                  <a:srgbClr val="FFC000"/>
                </a:solidFill>
                <a:latin typeface="Open Sans" panose="020B0606030504020204"/>
              </a:rPr>
              <a:t>Read the GRFP Solicitation for detailed application instructions and requirements!</a:t>
            </a:r>
          </a:p>
          <a:p>
            <a:pPr lvl="0"/>
            <a:r>
              <a:rPr lang="en-US" dirty="0">
                <a:solidFill>
                  <a:schemeClr val="bg1"/>
                </a:solidFill>
                <a:latin typeface="Open Sans" panose="020B0606030504020204"/>
              </a:rPr>
              <a:t>To request accessibility accommodations, please contact info@nsfgrfp.org at least four weeks before the application deadline.</a:t>
            </a:r>
          </a:p>
        </p:txBody>
      </p:sp>
      <p:pic>
        <p:nvPicPr>
          <p:cNvPr id="284" name="Google Shape;284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307" y="5576780"/>
            <a:ext cx="1083892" cy="10800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81;p23">
            <a:extLst>
              <a:ext uri="{FF2B5EF4-FFF2-40B4-BE49-F238E27FC236}">
                <a16:creationId xmlns:a16="http://schemas.microsoft.com/office/drawing/2014/main" id="{55108780-0814-FFB6-12D4-E58971D1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969257" y="249380"/>
            <a:ext cx="6593264" cy="11598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4"/>
              </a:buClr>
              <a:buSzPts val="4400"/>
              <a:buFont typeface="Calibri"/>
              <a:buNone/>
            </a:pPr>
            <a:endParaRPr lang="en-US" sz="2400" dirty="0">
              <a:latin typeface="Open Sans" panose="020B0606030504020204"/>
            </a:endParaRPr>
          </a:p>
        </p:txBody>
      </p:sp>
      <p:sp>
        <p:nvSpPr>
          <p:cNvPr id="283" name="Google Shape;283;p15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>
                <a:solidFill>
                  <a:schemeClr val="bg1"/>
                </a:solidFill>
                <a:sym typeface="Calibri"/>
              </a:rPr>
              <a:pPr lvl="0"/>
              <a:t>15</a:t>
            </a:fld>
            <a:endParaRPr lang="en-US" dirty="0">
              <a:solidFill>
                <a:schemeClr val="bg1"/>
              </a:solidFill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3600" i="1" u="sng" dirty="0">
                <a:latin typeface="Open Sans"/>
              </a:rPr>
              <a:t>Example</a:t>
            </a:r>
            <a:r>
              <a:rPr lang="en-US" sz="3600" dirty="0">
                <a:latin typeface="Open Sans"/>
              </a:rPr>
              <a:t> GRFP Application Timeline</a:t>
            </a:r>
            <a:endParaRPr sz="3600" dirty="0">
              <a:latin typeface="Open Sans"/>
            </a:endParaRPr>
          </a:p>
        </p:txBody>
      </p:sp>
      <p:sp>
        <p:nvSpPr>
          <p:cNvPr id="291" name="Google Shape;291;p16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fld id="{00000000-1234-1234-1234-123412341234}" type="slidenum">
              <a:rPr lang="en-US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C8E754-E5CD-640D-CAAF-4690DD9FF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2949" y="1490024"/>
            <a:ext cx="11058525" cy="4134789"/>
            <a:chOff x="1801238" y="1734313"/>
            <a:chExt cx="8362950" cy="4407434"/>
          </a:xfrm>
        </p:grpSpPr>
        <p:sp>
          <p:nvSpPr>
            <p:cNvPr id="292" name="Google Shape;292;p16"/>
            <p:cNvSpPr txBox="1"/>
            <p:nvPr/>
          </p:nvSpPr>
          <p:spPr>
            <a:xfrm>
              <a:off x="2106038" y="1935963"/>
              <a:ext cx="1919344" cy="426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000" b="0" i="0" u="none" strike="noStrike" cap="none" dirty="0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Late October</a:t>
              </a:r>
              <a:endParaRPr sz="1200" b="0" i="0" u="none" strike="noStrike" cap="none" dirty="0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6"/>
            <p:cNvSpPr txBox="1"/>
            <p:nvPr/>
          </p:nvSpPr>
          <p:spPr>
            <a:xfrm>
              <a:off x="1825732" y="5715297"/>
              <a:ext cx="1828800" cy="426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000" b="0" i="0" u="none" strike="noStrike" cap="none" dirty="0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March – April</a:t>
              </a:r>
              <a:endParaRPr sz="1200" b="0" i="0" u="none" strike="noStrike" cap="none" dirty="0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6"/>
            <p:cNvSpPr txBox="1"/>
            <p:nvPr/>
          </p:nvSpPr>
          <p:spPr>
            <a:xfrm>
              <a:off x="4672069" y="5715296"/>
              <a:ext cx="2115911" cy="426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000" b="0" i="0" u="none" strike="noStrike" cap="none" dirty="0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    Early May</a:t>
              </a:r>
              <a:endParaRPr sz="1200" b="0" i="0" u="none" strike="noStrike" cap="none" dirty="0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6"/>
            <p:cNvSpPr txBox="1"/>
            <p:nvPr/>
          </p:nvSpPr>
          <p:spPr>
            <a:xfrm>
              <a:off x="4726094" y="1734313"/>
              <a:ext cx="2268310" cy="754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Shortly after application is due</a:t>
              </a:r>
              <a:endParaRPr sz="12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1815582" y="4560518"/>
              <a:ext cx="1981200" cy="1066800"/>
            </a:xfrm>
            <a:prstGeom prst="rect">
              <a:avLst/>
            </a:prstGeom>
            <a:solidFill>
              <a:schemeClr val="tx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Fellowship Offers</a:t>
              </a:r>
              <a:endParaRPr sz="12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1801238" y="2579318"/>
              <a:ext cx="2286000" cy="1066800"/>
            </a:xfrm>
            <a:prstGeom prst="rect">
              <a:avLst/>
            </a:prstGeom>
            <a:solidFill>
              <a:schemeClr val="tx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000" b="0" i="0" u="none" strike="noStrike" cap="none" dirty="0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Applications Due</a:t>
              </a:r>
              <a:endParaRPr sz="1200" b="0" i="0" u="none" strike="noStrike" cap="none" dirty="0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4544439" y="4560518"/>
              <a:ext cx="2514600" cy="1066800"/>
            </a:xfrm>
            <a:prstGeom prst="rect">
              <a:avLst/>
            </a:prstGeom>
            <a:solidFill>
              <a:schemeClr val="tx1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Acceptance of Award and Declaration of Tenure/Res</a:t>
              </a:r>
              <a:r>
                <a:rPr lang="en-US" b="0" i="0" u="none" strike="noStrike" cap="none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erve</a:t>
              </a:r>
              <a:endParaRPr sz="12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4831549" y="2589814"/>
              <a:ext cx="2057400" cy="1066800"/>
            </a:xfrm>
            <a:prstGeom prst="rect">
              <a:avLst/>
            </a:prstGeom>
            <a:solidFill>
              <a:schemeClr val="tx1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Reference Letters  Due</a:t>
              </a:r>
              <a:endParaRPr sz="12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7668638" y="4560518"/>
              <a:ext cx="1981200" cy="1066800"/>
            </a:xfrm>
            <a:prstGeom prst="rect">
              <a:avLst/>
            </a:prstGeom>
            <a:solidFill>
              <a:schemeClr val="tx1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Fellowship Year Begins</a:t>
              </a:r>
              <a:endParaRPr sz="12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6"/>
            <p:cNvSpPr txBox="1"/>
            <p:nvPr/>
          </p:nvSpPr>
          <p:spPr>
            <a:xfrm>
              <a:off x="7516238" y="5715298"/>
              <a:ext cx="2286000" cy="426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000" b="0" i="0" u="none" strike="noStrike" cap="none" dirty="0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Early September</a:t>
              </a:r>
              <a:endParaRPr sz="1200" b="0" i="0" u="none" strike="noStrike" cap="none" dirty="0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2" name="Google Shape;302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flipH="1">
              <a:off x="2740132" y="4151665"/>
              <a:ext cx="7424056" cy="5521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03" name="Google Shape;303;p16"/>
            <p:cNvSpPr/>
            <p:nvPr/>
          </p:nvSpPr>
          <p:spPr>
            <a:xfrm>
              <a:off x="7592438" y="2579318"/>
              <a:ext cx="2057400" cy="1066800"/>
            </a:xfrm>
            <a:prstGeom prst="rect">
              <a:avLst/>
            </a:prstGeom>
            <a:solidFill>
              <a:schemeClr val="tx1"/>
            </a:solidFill>
            <a:ln w="571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200" b="1" i="0" u="sng" strike="noStrike" cap="none" dirty="0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Apply to Grad Schools!</a:t>
              </a:r>
              <a:endParaRPr sz="2200" b="1" i="0" u="sng" strike="noStrike" cap="none" dirty="0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4" name="Google Shape;304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6924327" y="3086639"/>
              <a:ext cx="685800" cy="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05" name="Google Shape;305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4104927" y="3086639"/>
              <a:ext cx="762000" cy="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06" name="Google Shape;306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9667527" y="3086639"/>
              <a:ext cx="489857" cy="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7" name="Google Shape;307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0136974" y="3097135"/>
              <a:ext cx="27214" cy="106680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8" name="Google Shape;308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2757821" y="4180796"/>
              <a:ext cx="0" cy="38100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09" name="Google Shape;309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3814471" y="5067839"/>
              <a:ext cx="747657" cy="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10" name="Google Shape;310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7076728" y="5067839"/>
              <a:ext cx="609599" cy="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311" name="Google Shape;311;p16"/>
            <p:cNvSpPr txBox="1"/>
            <p:nvPr/>
          </p:nvSpPr>
          <p:spPr>
            <a:xfrm>
              <a:off x="7486983" y="1948418"/>
              <a:ext cx="2268310" cy="426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For </a:t>
              </a:r>
              <a:r>
                <a:rPr lang="en-US" sz="2000" b="1" i="1" u="none" strike="noStrike" cap="none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Level 1 </a:t>
              </a:r>
              <a:r>
                <a:rPr lang="en-US" sz="2000" b="0" i="0" u="none" strike="noStrike" cap="none">
                  <a:solidFill>
                    <a:srgbClr val="FFFFFF"/>
                  </a:solidFill>
                  <a:latin typeface="Open Sans"/>
                  <a:ea typeface="Calibri"/>
                  <a:cs typeface="Calibri"/>
                  <a:sym typeface="Calibri"/>
                </a:rPr>
                <a:t>only</a:t>
              </a:r>
              <a:endParaRPr sz="12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7636" y="0"/>
            <a:ext cx="7281316" cy="6858000"/>
          </a:xfrm>
          <a:custGeom>
            <a:avLst/>
            <a:gdLst/>
            <a:ahLst/>
            <a:cxnLst/>
            <a:rect l="l" t="t" r="r" b="b"/>
            <a:pathLst>
              <a:path w="7281316" h="6858000" extrusionOk="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9558" y="0"/>
            <a:ext cx="6999394" cy="6858000"/>
          </a:xfrm>
          <a:custGeom>
            <a:avLst/>
            <a:gdLst/>
            <a:ahLst/>
            <a:cxnLst/>
            <a:rect l="l" t="t" r="r" b="b"/>
            <a:pathLst>
              <a:path w="6999394" h="6858000" extrusionOk="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Open Sans" panose="020B0606030504020204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43;p19">
            <a:extLst>
              <a:ext uri="{FF2B5EF4-FFF2-40B4-BE49-F238E27FC236}">
                <a16:creationId xmlns:a16="http://schemas.microsoft.com/office/drawing/2014/main" id="{EAF583DA-5D70-4E4D-3102-5A76BBE3D0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9319" y="3790952"/>
            <a:ext cx="6161990" cy="128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</a:pPr>
            <a:r>
              <a:rPr lang="en-US" sz="2400" i="0" dirty="0">
                <a:solidFill>
                  <a:srgbClr val="0070C0"/>
                </a:solidFill>
                <a:latin typeface="Open Sans" panose="020B0606030504020204"/>
              </a:rPr>
              <a:t>1) Personal, Relevant Background &amp; Goals</a:t>
            </a:r>
            <a:br>
              <a:rPr lang="en-US" sz="2400" i="0" dirty="0">
                <a:solidFill>
                  <a:srgbClr val="0070C0"/>
                </a:solidFill>
                <a:latin typeface="Open Sans" panose="020B0606030504020204"/>
              </a:rPr>
            </a:br>
            <a:r>
              <a:rPr lang="en-US" sz="2400" i="0" dirty="0">
                <a:solidFill>
                  <a:srgbClr val="0070C0"/>
                </a:solidFill>
                <a:latin typeface="Open Sans" panose="020B0606030504020204"/>
              </a:rPr>
              <a:t>2) Research Statement</a:t>
            </a:r>
            <a:br>
              <a:rPr lang="en-US" sz="2400" i="0" dirty="0">
                <a:solidFill>
                  <a:srgbClr val="0070C0"/>
                </a:solidFill>
                <a:latin typeface="Open Sans" panose="020B0606030504020204"/>
              </a:rPr>
            </a:br>
            <a:endParaRPr sz="2400" i="0" dirty="0">
              <a:solidFill>
                <a:srgbClr val="0070C0"/>
              </a:solidFill>
              <a:latin typeface="Open Sans" panose="020B0606030504020204"/>
            </a:endParaRPr>
          </a:p>
        </p:txBody>
      </p:sp>
      <p:sp>
        <p:nvSpPr>
          <p:cNvPr id="321" name="Google Shape;321;p17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7"/>
          <p:cNvSpPr txBox="1">
            <a:spLocks noGrp="1"/>
          </p:cNvSpPr>
          <p:nvPr>
            <p:ph type="body" sz="quarter" idx="11"/>
          </p:nvPr>
        </p:nvSpPr>
        <p:spPr>
          <a:xfrm>
            <a:off x="5889319" y="273053"/>
            <a:ext cx="5599871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000"/>
              <a:buNone/>
            </a:pPr>
            <a:r>
              <a:rPr lang="en-US" sz="4000" b="1" dirty="0">
                <a:solidFill>
                  <a:srgbClr val="2F5496"/>
                </a:solidFill>
                <a:latin typeface="Open Sans" panose="020B0606030504020204"/>
              </a:rPr>
              <a:t>Graduate Research Fellowship Program (GRFP)</a:t>
            </a:r>
            <a:endParaRPr dirty="0">
              <a:latin typeface="Open Sans" panose="020B0606030504020204"/>
            </a:endParaRPr>
          </a:p>
        </p:txBody>
      </p:sp>
      <p:sp>
        <p:nvSpPr>
          <p:cNvPr id="6" name="Google Shape;343;p19">
            <a:extLst>
              <a:ext uri="{FF2B5EF4-FFF2-40B4-BE49-F238E27FC236}">
                <a16:creationId xmlns:a16="http://schemas.microsoft.com/office/drawing/2014/main" id="{157373AB-B574-D8D8-AD88-6C9FF565EA9F}"/>
              </a:ext>
            </a:extLst>
          </p:cNvPr>
          <p:cNvSpPr txBox="1">
            <a:spLocks/>
          </p:cNvSpPr>
          <p:nvPr/>
        </p:nvSpPr>
        <p:spPr>
          <a:xfrm>
            <a:off x="5251662" y="3186122"/>
            <a:ext cx="6593264" cy="4016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sz="2800" i="0" u="sng" dirty="0">
                <a:solidFill>
                  <a:srgbClr val="0070C0"/>
                </a:solidFill>
              </a:rPr>
              <a:t>Two Statements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893623" y="-945687"/>
            <a:ext cx="4421332" cy="6858000"/>
          </a:xfrm>
          <a:custGeom>
            <a:avLst/>
            <a:gdLst/>
            <a:ahLst/>
            <a:cxnLst/>
            <a:rect l="l" t="t" r="r" b="b"/>
            <a:pathLst>
              <a:path w="4421332" h="6858000" extrusionOk="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20336" y="0"/>
            <a:ext cx="4232227" cy="5912313"/>
          </a:xfrm>
          <a:custGeom>
            <a:avLst/>
            <a:gdLst/>
            <a:ahLst/>
            <a:cxnLst/>
            <a:rect l="l" t="t" r="r" b="b"/>
            <a:pathLst>
              <a:path w="4232227" h="6858000" extrusionOk="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8"/>
          <p:cNvSpPr txBox="1">
            <a:spLocks noGrp="1"/>
          </p:cNvSpPr>
          <p:nvPr>
            <p:ph type="title"/>
          </p:nvPr>
        </p:nvSpPr>
        <p:spPr>
          <a:xfrm>
            <a:off x="2743200" y="273054"/>
            <a:ext cx="8976490" cy="64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600" dirty="0">
                <a:latin typeface="Open Sans" panose="020B0606030504020204"/>
              </a:rPr>
              <a:t>Personal, Relevant Background &amp; Goals</a:t>
            </a:r>
            <a:endParaRPr sz="3600" dirty="0">
              <a:latin typeface="Open Sans" panose="020B0606030504020204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410976" y="945681"/>
            <a:ext cx="11370048" cy="1302213"/>
          </a:xfrm>
          <a:prstGeom prst="flowChartAlternateProcess">
            <a:avLst/>
          </a:prstGeom>
          <a:solidFill>
            <a:schemeClr val="lt1"/>
          </a:solidFill>
          <a:ln w="57150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4675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Tell your story; demonstrate your potential for STEM research </a:t>
            </a:r>
            <a:endParaRPr sz="1200" b="0" i="0" u="none" strike="noStrike" cap="none" dirty="0">
              <a:solidFill>
                <a:srgbClr val="000000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Experiences (professional and personal) that contributed to your motivation and preparation for pursuing a STEM career </a:t>
            </a:r>
            <a:endParaRPr sz="1200" b="0" i="0" u="none" strike="noStrike" cap="none" dirty="0">
              <a:solidFill>
                <a:srgbClr val="000000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8"/>
          <p:cNvSpPr>
            <a:spLocks noGrp="1"/>
          </p:cNvSpPr>
          <p:nvPr>
            <p:ph type="body" sz="quarter" idx="11"/>
          </p:nvPr>
        </p:nvSpPr>
        <p:spPr>
          <a:xfrm>
            <a:off x="410976" y="2408013"/>
            <a:ext cx="11370048" cy="3402238"/>
          </a:xfrm>
          <a:prstGeom prst="flowChartAlternateProcess">
            <a:avLst/>
          </a:prstGeom>
          <a:solidFill>
            <a:schemeClr val="lt1"/>
          </a:solidFill>
          <a:ln w="57150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63550" lvl="0" indent="-2317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en-US" sz="2000" b="1" dirty="0">
                <a:solidFill>
                  <a:srgbClr val="1F3864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Career aspirations and future goals</a:t>
            </a:r>
            <a:endParaRPr sz="2000" dirty="0">
              <a:latin typeface="Open Sans" panose="020B0606030504020204"/>
            </a:endParaRPr>
          </a:p>
          <a:p>
            <a:pPr marL="463550" lvl="1" indent="-2317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000" dirty="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How have your experiences shaped your goals?</a:t>
            </a:r>
            <a:endParaRPr sz="2000" dirty="0">
              <a:latin typeface="Open Sans" panose="020B0606030504020204"/>
            </a:endParaRPr>
          </a:p>
          <a:p>
            <a:pPr marL="463550" lvl="0" indent="-2317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en-US" sz="2000" b="1" dirty="0">
                <a:solidFill>
                  <a:srgbClr val="1F3864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Research, industrial, professional experience</a:t>
            </a:r>
            <a:endParaRPr sz="2000" dirty="0">
              <a:latin typeface="Open Sans" panose="020B0606030504020204"/>
            </a:endParaRPr>
          </a:p>
          <a:p>
            <a:pPr marL="463550" lvl="1" indent="-2317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000" dirty="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What was the project, what was your role?  </a:t>
            </a:r>
            <a:endParaRPr sz="2000" dirty="0">
              <a:latin typeface="Open Sans" panose="020B0606030504020204"/>
            </a:endParaRPr>
          </a:p>
          <a:p>
            <a:pPr marL="463550" lvl="1" indent="-2317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000" dirty="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How did you become involved? Where was it done?</a:t>
            </a:r>
            <a:endParaRPr sz="2000" dirty="0">
              <a:latin typeface="Open Sans" panose="020B0606030504020204"/>
            </a:endParaRPr>
          </a:p>
          <a:p>
            <a:pPr marL="463550" lvl="1" indent="-2317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000" dirty="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Why was this project worth doing? What have you learned? Any advanced course work?</a:t>
            </a:r>
            <a:endParaRPr sz="2000" dirty="0">
              <a:latin typeface="Open Sans" panose="020B0606030504020204"/>
            </a:endParaRPr>
          </a:p>
          <a:p>
            <a:pPr marL="463550" lvl="1" indent="-2317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000" dirty="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What was your contribution to the project and how did it fit into the whole?</a:t>
            </a:r>
            <a:endParaRPr sz="2000" dirty="0">
              <a:latin typeface="Open Sans" panose="020B0606030504020204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10537761" y="6235250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4421332" cy="6858000"/>
          </a:xfrm>
          <a:custGeom>
            <a:avLst/>
            <a:gdLst/>
            <a:ahLst/>
            <a:cxnLst/>
            <a:rect l="l" t="t" r="r" b="b"/>
            <a:pathLst>
              <a:path w="4421332" h="6858000" extrusionOk="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4232227" cy="6858000"/>
          </a:xfrm>
          <a:custGeom>
            <a:avLst/>
            <a:gdLst/>
            <a:ahLst/>
            <a:cxnLst/>
            <a:rect l="l" t="t" r="r" b="b"/>
            <a:pathLst>
              <a:path w="4232227" h="6858000" extrusionOk="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682424-B0D1-49CD-20BC-5109260B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257" y="273054"/>
            <a:ext cx="6593264" cy="57991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Open Sans" panose="020B0606030504020204"/>
              </a:rPr>
              <a:t>Research Statement</a:t>
            </a:r>
          </a:p>
        </p:txBody>
      </p:sp>
      <p:sp>
        <p:nvSpPr>
          <p:cNvPr id="344" name="Google Shape;344;p19"/>
          <p:cNvSpPr>
            <a:spLocks noGrp="1"/>
          </p:cNvSpPr>
          <p:nvPr>
            <p:ph type="body" sz="quarter" idx="11"/>
          </p:nvPr>
        </p:nvSpPr>
        <p:spPr>
          <a:xfrm>
            <a:off x="556181" y="3584545"/>
            <a:ext cx="11006340" cy="2946446"/>
          </a:xfrm>
          <a:prstGeom prst="flowChartAlternateProcess">
            <a:avLst/>
          </a:prstGeom>
          <a:solidFill>
            <a:schemeClr val="lt1"/>
          </a:solidFill>
          <a:ln w="57150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63550" lvl="0" indent="-2317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en-US" sz="2000" b="1" dirty="0">
                <a:solidFill>
                  <a:srgbClr val="1F3864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Keep in mind:</a:t>
            </a:r>
            <a:endParaRPr sz="2000" dirty="0">
              <a:latin typeface="Open Sans" panose="020B0606030504020204"/>
            </a:endParaRPr>
          </a:p>
          <a:p>
            <a:pPr marL="463550" lvl="1" indent="-2317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000" dirty="0">
                <a:solidFill>
                  <a:schemeClr val="dk1"/>
                </a:solidFill>
                <a:latin typeface="Open Sans" panose="020B0606030504020204"/>
              </a:rPr>
              <a:t>Avoid jargon</a:t>
            </a:r>
            <a:endParaRPr sz="2000" dirty="0">
              <a:solidFill>
                <a:schemeClr val="dk1"/>
              </a:solidFill>
              <a:latin typeface="Open Sans" panose="020B0606030504020204"/>
            </a:endParaRPr>
          </a:p>
          <a:p>
            <a:pPr marL="463550" lvl="1" indent="-2317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000" dirty="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Communicate clearly for non-specialists</a:t>
            </a:r>
            <a:endParaRPr sz="2000" dirty="0">
              <a:latin typeface="Open Sans" panose="020B0606030504020204"/>
            </a:endParaRPr>
          </a:p>
          <a:p>
            <a:pPr marL="463550" lvl="1" indent="-2317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000" dirty="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Make your contributions clear</a:t>
            </a:r>
            <a:endParaRPr sz="2000" dirty="0">
              <a:latin typeface="Open Sans" panose="020B0606030504020204"/>
            </a:endParaRPr>
          </a:p>
          <a:p>
            <a:pPr marL="231775" lvl="1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 sz="100" dirty="0">
              <a:latin typeface="Open Sans" panose="020B0606030504020204"/>
            </a:endParaRPr>
          </a:p>
          <a:p>
            <a:pPr marL="231775" lvl="1" indent="0" algn="ctr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en-US" sz="2000" b="1" dirty="0">
                <a:solidFill>
                  <a:srgbClr val="1F3864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Clearly address NSF’s Merit Review Criteria – Intellectual Merit and Broader Impacts – under </a:t>
            </a:r>
            <a:r>
              <a:rPr lang="en-US" sz="2000" b="1" u="sng" dirty="0">
                <a:solidFill>
                  <a:srgbClr val="1F3864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separate</a:t>
            </a:r>
            <a:r>
              <a:rPr lang="en-US" sz="2000" b="1" dirty="0">
                <a:solidFill>
                  <a:srgbClr val="1F3864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 headings</a:t>
            </a:r>
            <a:endParaRPr sz="2000" dirty="0">
              <a:latin typeface="Open Sans" panose="020B0606030504020204"/>
            </a:endParaRPr>
          </a:p>
        </p:txBody>
      </p:sp>
      <p:sp>
        <p:nvSpPr>
          <p:cNvPr id="345" name="Google Shape;345;p19"/>
          <p:cNvSpPr/>
          <p:nvPr/>
        </p:nvSpPr>
        <p:spPr>
          <a:xfrm>
            <a:off x="957677" y="924403"/>
            <a:ext cx="10276646" cy="2576037"/>
          </a:xfrm>
          <a:prstGeom prst="flowChartAlternateProcess">
            <a:avLst/>
          </a:prstGeom>
          <a:solidFill>
            <a:schemeClr val="lt1"/>
          </a:solidFill>
          <a:ln w="57150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63550" marR="0" lvl="0" indent="-2317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Describe your proposed research plan:</a:t>
            </a:r>
            <a:endParaRPr sz="2000" b="1" i="0" u="none" strike="noStrike" cap="none" dirty="0">
              <a:solidFill>
                <a:schemeClr val="accent5">
                  <a:lumMod val="50000"/>
                </a:schemeClr>
              </a:solidFill>
              <a:latin typeface="Open Sans" panose="020B0606030504020204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Communicate your research idea and approach</a:t>
            </a:r>
            <a:endParaRPr sz="1200" b="0" i="0" u="none" strike="noStrike" cap="none" dirty="0">
              <a:solidFill>
                <a:srgbClr val="000000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Explain your research plan and methods</a:t>
            </a:r>
            <a:endParaRPr sz="1200" b="0" i="0" u="none" strike="noStrike" cap="none" dirty="0">
              <a:solidFill>
                <a:srgbClr val="000000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What do you expect to learn?  How will you know if the project is successful?</a:t>
            </a:r>
            <a:endParaRPr sz="1200" b="0" i="0" u="none" strike="noStrike" cap="none" dirty="0">
              <a:solidFill>
                <a:srgbClr val="000000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What would you do next?</a:t>
            </a:r>
            <a:endParaRPr sz="1200" b="0" i="0" u="none" strike="noStrike" cap="none" dirty="0">
              <a:solidFill>
                <a:srgbClr val="000000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9"/>
          <p:cNvSpPr/>
          <p:nvPr/>
        </p:nvSpPr>
        <p:spPr>
          <a:xfrm>
            <a:off x="10784148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091" r="1380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54334" y="-129902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Open Sans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>
            <a:spLocks noGrp="1"/>
          </p:cNvSpPr>
          <p:nvPr>
            <p:ph type="title"/>
          </p:nvPr>
        </p:nvSpPr>
        <p:spPr>
          <a:xfrm>
            <a:off x="218280" y="1395479"/>
            <a:ext cx="5339043" cy="91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Graduate Research Fellowship Program</a:t>
            </a:r>
            <a:br>
              <a:rPr lang="en-US" sz="2400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(</a:t>
            </a:r>
            <a:r>
              <a:rPr lang="en-US" sz="2800" b="0" dirty="0">
                <a:solidFill>
                  <a:schemeClr val="lt1"/>
                </a:solidFill>
                <a:latin typeface="Open Sans"/>
                <a:ea typeface="Calibri"/>
                <a:cs typeface="Calibri"/>
                <a:sym typeface="Calibri"/>
              </a:rPr>
              <a:t>GRFP)</a:t>
            </a:r>
            <a:endParaRPr sz="2400" b="0" dirty="0">
              <a:solidFill>
                <a:schemeClr val="lt1"/>
              </a:solidFill>
              <a:latin typeface="Open Sans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165370" y="2542285"/>
            <a:ext cx="5787957" cy="417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2713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Directorate for STEM Education 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(EDU)</a:t>
            </a:r>
            <a:endParaRPr sz="14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112713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Division of Graduate Education (DGE)</a:t>
            </a:r>
            <a:endParaRPr sz="14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112713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</a:pPr>
            <a:endParaRPr sz="500" b="0" i="0" u="none" strike="noStrike" cap="none" dirty="0">
              <a:solidFill>
                <a:srgbClr val="FFFFFF"/>
              </a:solidFill>
              <a:latin typeface="Open Sans"/>
              <a:ea typeface="Calibri"/>
              <a:cs typeface="Calibri"/>
              <a:sym typeface="Calibri"/>
            </a:endParaRPr>
          </a:p>
          <a:p>
            <a:pPr marL="112713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Times New Roman"/>
              <a:buNone/>
            </a:pPr>
            <a:endParaRPr sz="400" b="0" i="0" u="none" strike="noStrike" cap="none" dirty="0">
              <a:solidFill>
                <a:srgbClr val="FFFFFF"/>
              </a:solidFill>
              <a:latin typeface="Open Sans"/>
              <a:ea typeface="Calibri"/>
              <a:cs typeface="Calibri"/>
              <a:sym typeface="Calibri"/>
            </a:endParaRPr>
          </a:p>
          <a:p>
            <a:pPr marL="112713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www.nsf.gov/grfp</a:t>
            </a:r>
            <a:endParaRPr sz="14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info@nsfgrfp.org</a:t>
            </a:r>
            <a:endParaRPr sz="3600" b="0" i="0" u="sng" strike="noStrike" cap="none" dirty="0">
              <a:solidFill>
                <a:srgbClr val="FFFFFF"/>
              </a:solidFill>
              <a:latin typeface="Open Sans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www.nsfgrfp.org</a:t>
            </a:r>
            <a:endParaRPr sz="14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</p:txBody>
      </p:sp>
      <p:cxnSp>
        <p:nvCxnSpPr>
          <p:cNvPr id="128" name="Google Shape;128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71092" y="2443480"/>
            <a:ext cx="5033421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0" name="Google Shape;130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370" y="136525"/>
            <a:ext cx="1415780" cy="137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600" dirty="0">
                <a:latin typeface="Open Sans" panose="020B0606030504020204"/>
                <a:sym typeface="Calibri"/>
              </a:rPr>
              <a:t>Reference Letters and Transcripts</a:t>
            </a:r>
            <a:endParaRPr lang="en-US" sz="3600" dirty="0">
              <a:latin typeface="Open Sans" panose="020B0606030504020204"/>
            </a:endParaRPr>
          </a:p>
        </p:txBody>
      </p:sp>
      <p:sp>
        <p:nvSpPr>
          <p:cNvPr id="355" name="Google Shape;355;p20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>
                <a:solidFill>
                  <a:schemeClr val="bg1"/>
                </a:solidFill>
                <a:sym typeface="Calibri"/>
              </a:rPr>
              <a:pPr lvl="0"/>
              <a:t>20</a:t>
            </a:fld>
            <a:endParaRPr lang="en-US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354" name="Google Shape;354;p20"/>
          <p:cNvSpPr txBox="1">
            <a:spLocks noGrp="1"/>
          </p:cNvSpPr>
          <p:nvPr>
            <p:ph type="body" sz="quarter" idx="11"/>
          </p:nvPr>
        </p:nvSpPr>
        <p:spPr>
          <a:xfrm>
            <a:off x="556181" y="1819275"/>
            <a:ext cx="11006340" cy="3667125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rgbClr val="FFC000"/>
                </a:solidFill>
                <a:latin typeface="Open Sans" panose="020B0606030504020204"/>
              </a:rPr>
              <a:t>Reference Letters</a:t>
            </a:r>
          </a:p>
          <a:p>
            <a:pPr lvl="0"/>
            <a:r>
              <a:rPr lang="en-US" sz="2000" dirty="0">
                <a:solidFill>
                  <a:srgbClr val="FFC000"/>
                </a:solidFill>
                <a:latin typeface="Open Sans" panose="020B0606030504020204"/>
              </a:rPr>
              <a:t>MANDATORY for Application Review</a:t>
            </a:r>
          </a:p>
          <a:p>
            <a:pPr lvl="2"/>
            <a:r>
              <a:rPr lang="en-US" sz="1800" dirty="0">
                <a:latin typeface="Open Sans" panose="020B0606030504020204"/>
              </a:rPr>
              <a:t>3 reference writer names in the application</a:t>
            </a:r>
          </a:p>
          <a:p>
            <a:pPr lvl="2"/>
            <a:r>
              <a:rPr lang="en-US" sz="1800" dirty="0">
                <a:latin typeface="Open Sans" panose="020B0606030504020204"/>
              </a:rPr>
              <a:t>2 reference letters must be </a:t>
            </a:r>
            <a:r>
              <a:rPr lang="en-US" sz="1800" u="sng" dirty="0">
                <a:latin typeface="Open Sans" panose="020B0606030504020204"/>
              </a:rPr>
              <a:t>received</a:t>
            </a:r>
            <a:r>
              <a:rPr lang="en-US" sz="1800" dirty="0">
                <a:latin typeface="Open Sans" panose="020B0606030504020204"/>
              </a:rPr>
              <a:t> by NSF</a:t>
            </a:r>
          </a:p>
          <a:p>
            <a:r>
              <a:rPr lang="en-US" sz="2000" dirty="0">
                <a:solidFill>
                  <a:srgbClr val="FFC000"/>
                </a:solidFill>
                <a:latin typeface="Open Sans" panose="020B0606030504020204"/>
              </a:rPr>
              <a:t>STRONGLY RECOMMENDED</a:t>
            </a:r>
          </a:p>
          <a:p>
            <a:pPr lvl="2"/>
            <a:r>
              <a:rPr lang="en-US" sz="1800" dirty="0">
                <a:latin typeface="Open Sans" panose="020B0606030504020204"/>
              </a:rPr>
              <a:t>List up to 5 names of reference writers</a:t>
            </a:r>
          </a:p>
          <a:p>
            <a:pPr lvl="2"/>
            <a:r>
              <a:rPr lang="en-US" sz="1800" dirty="0">
                <a:latin typeface="Open Sans" panose="020B0606030504020204"/>
              </a:rPr>
              <a:t>3 reference letters received by NSF</a:t>
            </a:r>
          </a:p>
          <a:p>
            <a:r>
              <a:rPr lang="en-US" sz="2000" dirty="0">
                <a:solidFill>
                  <a:srgbClr val="FFC000"/>
                </a:solidFill>
                <a:latin typeface="Open Sans" panose="020B0606030504020204"/>
              </a:rPr>
              <a:t>List and rank up to 5 reference letter writers </a:t>
            </a:r>
            <a:br>
              <a:rPr lang="en-US" sz="2000" dirty="0">
                <a:solidFill>
                  <a:srgbClr val="FFC000"/>
                </a:solidFill>
                <a:latin typeface="Open Sans" panose="020B0606030504020204"/>
              </a:rPr>
            </a:br>
            <a:r>
              <a:rPr lang="en-US" sz="2000" dirty="0">
                <a:solidFill>
                  <a:srgbClr val="FFC000"/>
                </a:solidFill>
                <a:latin typeface="Open Sans" panose="020B0606030504020204"/>
              </a:rPr>
              <a:t>	- Top 3 will be seen by reviewers</a:t>
            </a:r>
          </a:p>
        </p:txBody>
      </p:sp>
      <p:sp>
        <p:nvSpPr>
          <p:cNvPr id="2" name="Google Shape;354;p20">
            <a:extLst>
              <a:ext uri="{FF2B5EF4-FFF2-40B4-BE49-F238E27FC236}">
                <a16:creationId xmlns:a16="http://schemas.microsoft.com/office/drawing/2014/main" id="{19F08F27-603D-9CB3-DDCE-B50A015954CF}"/>
              </a:ext>
            </a:extLst>
          </p:cNvPr>
          <p:cNvSpPr txBox="1">
            <a:spLocks/>
          </p:cNvSpPr>
          <p:nvPr/>
        </p:nvSpPr>
        <p:spPr>
          <a:xfrm>
            <a:off x="7220932" y="1847850"/>
            <a:ext cx="4341589" cy="363855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4488" indent="-225425">
              <a:lnSpc>
                <a:spcPct val="120000"/>
              </a:lnSpc>
              <a:buSzPct val="100000"/>
              <a:buFont typeface="Arial"/>
              <a:buNone/>
            </a:pPr>
            <a:r>
              <a:rPr lang="en-US" sz="3200" b="1" u="sng" dirty="0">
                <a:solidFill>
                  <a:srgbClr val="FFC000"/>
                </a:solidFill>
                <a:latin typeface="Open Sans" panose="020B0606030504020204"/>
              </a:rPr>
              <a:t>Transcripts – Required</a:t>
            </a:r>
            <a:endParaRPr lang="en-US" sz="3200" b="1" dirty="0">
              <a:solidFill>
                <a:srgbClr val="FFC000"/>
              </a:solidFill>
              <a:latin typeface="Open Sans" panose="020B0606030504020204"/>
            </a:endParaRP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 dirty="0">
                <a:latin typeface="Open Sans" panose="020B0606030504020204"/>
              </a:rPr>
              <a:t>All applicants </a:t>
            </a:r>
            <a:r>
              <a:rPr lang="en-US" sz="2600" b="1" u="sng" dirty="0">
                <a:latin typeface="Open Sans" panose="020B0606030504020204"/>
              </a:rPr>
              <a:t>must</a:t>
            </a:r>
            <a:r>
              <a:rPr lang="en-US" sz="2600" dirty="0">
                <a:latin typeface="Open Sans" panose="020B0606030504020204"/>
              </a:rPr>
              <a:t> submit Bachelor’s degree transcript</a:t>
            </a: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 dirty="0">
                <a:latin typeface="Open Sans" panose="020B0606030504020204"/>
              </a:rPr>
              <a:t>Transcripts </a:t>
            </a:r>
            <a:r>
              <a:rPr lang="en-US" sz="2600" b="1" u="sng" dirty="0">
                <a:latin typeface="Open Sans" panose="020B0606030504020204"/>
              </a:rPr>
              <a:t>required</a:t>
            </a:r>
            <a:r>
              <a:rPr lang="en-US" sz="2600" dirty="0">
                <a:latin typeface="Open Sans" panose="020B0606030504020204"/>
              </a:rPr>
              <a:t> for all degree programs</a:t>
            </a: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 dirty="0">
                <a:latin typeface="Open Sans" panose="020B0606030504020204"/>
              </a:rPr>
              <a:t>Transcripts </a:t>
            </a:r>
            <a:r>
              <a:rPr lang="en-US" sz="2600" b="1" u="sng" dirty="0">
                <a:latin typeface="Open Sans" panose="020B0606030504020204"/>
              </a:rPr>
              <a:t>required </a:t>
            </a:r>
            <a:r>
              <a:rPr lang="en-US" sz="2600" dirty="0">
                <a:latin typeface="Open Sans" panose="020B0606030504020204"/>
              </a:rPr>
              <a:t>for all graduate degree enrollment </a:t>
            </a: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 dirty="0">
                <a:latin typeface="Open Sans" panose="020B0606030504020204"/>
              </a:rPr>
              <a:t>Official or unofficial transcripts accepted</a:t>
            </a: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 dirty="0">
                <a:latin typeface="Open Sans" panose="020B0606030504020204"/>
              </a:rPr>
              <a:t>Official transcripts </a:t>
            </a:r>
            <a:r>
              <a:rPr lang="en-US" sz="2600" b="1" dirty="0">
                <a:latin typeface="Open Sans" panose="020B0606030504020204"/>
              </a:rPr>
              <a:t>recommended</a:t>
            </a:r>
            <a:r>
              <a:rPr lang="en-US" sz="2600" dirty="0">
                <a:latin typeface="Open Sans" panose="020B0606030504020204"/>
              </a:rPr>
              <a:t> for 2</a:t>
            </a:r>
            <a:r>
              <a:rPr lang="en-US" sz="2600" baseline="30000" dirty="0">
                <a:latin typeface="Open Sans" panose="020B0606030504020204"/>
              </a:rPr>
              <a:t>nd</a:t>
            </a:r>
            <a:r>
              <a:rPr lang="en-US" sz="2600" dirty="0">
                <a:latin typeface="Open Sans" panose="020B0606030504020204"/>
              </a:rPr>
              <a:t> year graduate students</a:t>
            </a:r>
          </a:p>
        </p:txBody>
      </p:sp>
      <p:sp>
        <p:nvSpPr>
          <p:cNvPr id="3" name="Google Shape;381;p23">
            <a:extLst>
              <a:ext uri="{FF2B5EF4-FFF2-40B4-BE49-F238E27FC236}">
                <a16:creationId xmlns:a16="http://schemas.microsoft.com/office/drawing/2014/main" id="{B64FA7B3-1256-6D0F-735D-385CCB374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133768" y="244479"/>
            <a:ext cx="6593264" cy="11598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4"/>
              </a:buClr>
              <a:buSzPts val="4400"/>
              <a:buFont typeface="Calibri"/>
              <a:buNone/>
            </a:pPr>
            <a:endParaRPr lang="en-US" sz="2400" dirty="0">
              <a:latin typeface="Open Sans" panose="020B060603050402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7636" y="0"/>
            <a:ext cx="7281316" cy="6858000"/>
          </a:xfrm>
          <a:custGeom>
            <a:avLst/>
            <a:gdLst/>
            <a:ahLst/>
            <a:cxnLst/>
            <a:rect l="l" t="t" r="r" b="b"/>
            <a:pathLst>
              <a:path w="7281316" h="6858000" extrusionOk="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9558" y="0"/>
            <a:ext cx="6999394" cy="6858000"/>
          </a:xfrm>
          <a:custGeom>
            <a:avLst/>
            <a:gdLst/>
            <a:ahLst/>
            <a:cxnLst/>
            <a:rect l="l" t="t" r="r" b="b"/>
            <a:pathLst>
              <a:path w="6999394" h="6858000" extrusionOk="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1"/>
          <p:cNvSpPr txBox="1">
            <a:spLocks noGrp="1"/>
          </p:cNvSpPr>
          <p:nvPr>
            <p:ph type="title" idx="4294967295"/>
          </p:nvPr>
        </p:nvSpPr>
        <p:spPr>
          <a:xfrm>
            <a:off x="6046788" y="1220788"/>
            <a:ext cx="5284787" cy="3667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Graduate Research Fellowship Program (GRFP)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Review Criteria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sp>
        <p:nvSpPr>
          <p:cNvPr id="367" name="Google Shape;367;p21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1;p23">
            <a:extLst>
              <a:ext uri="{FF2B5EF4-FFF2-40B4-BE49-F238E27FC236}">
                <a16:creationId xmlns:a16="http://schemas.microsoft.com/office/drawing/2014/main" id="{DD6D686E-E7E1-0282-B5A9-892E1E2BEB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69257" y="273053"/>
            <a:ext cx="6593264" cy="1159821"/>
          </a:xfrm>
          <a:prstGeom prst="rect">
            <a:avLst/>
          </a:prstGeom>
          <a:noFill/>
          <a:ln>
            <a:solidFill>
              <a:srgbClr val="FFC000"/>
            </a:solidFill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  <a:t>Comprehensive Review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</a:b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  <a:t>  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  <a:t>National Science Board Merit Review Criteria</a:t>
            </a:r>
          </a:p>
        </p:txBody>
      </p:sp>
      <p:sp>
        <p:nvSpPr>
          <p:cNvPr id="374" name="Google Shape;374;p22"/>
          <p:cNvSpPr txBox="1">
            <a:spLocks noGrp="1"/>
          </p:cNvSpPr>
          <p:nvPr>
            <p:ph type="body" sz="quarter" idx="11"/>
          </p:nvPr>
        </p:nvSpPr>
        <p:spPr>
          <a:xfrm>
            <a:off x="556181" y="1819275"/>
            <a:ext cx="11006340" cy="3667125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400" b="1" dirty="0">
                <a:latin typeface="Open Sans" panose="020B0606030504020204"/>
              </a:rPr>
              <a:t>  </a:t>
            </a:r>
            <a:r>
              <a:rPr lang="en-US" sz="2400" b="1" dirty="0">
                <a:solidFill>
                  <a:srgbClr val="FFC000"/>
                </a:solidFill>
                <a:latin typeface="Open Sans" panose="020B0606030504020204"/>
              </a:rPr>
              <a:t>Intellectual Merit </a:t>
            </a:r>
            <a:endParaRPr dirty="0">
              <a:solidFill>
                <a:srgbClr val="FFC000"/>
              </a:solidFill>
              <a:latin typeface="Open Sans" panose="020B0606030504020204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latin typeface="Open Sans" panose="020B0606030504020204"/>
              </a:rPr>
              <a:t>How important is the proposed activity to advancing knowledge within its own field or across different fields?</a:t>
            </a:r>
            <a:endParaRPr dirty="0">
              <a:latin typeface="Open Sans" panose="020B0606030504020204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400" b="1" dirty="0">
                <a:latin typeface="Open Sans" panose="020B0606030504020204"/>
              </a:rPr>
              <a:t>  </a:t>
            </a:r>
            <a:r>
              <a:rPr lang="en-US" sz="2400" b="1" dirty="0">
                <a:solidFill>
                  <a:srgbClr val="FFC000"/>
                </a:solidFill>
                <a:latin typeface="Open Sans" panose="020B0606030504020204"/>
              </a:rPr>
              <a:t>Broader Impacts</a:t>
            </a:r>
            <a:endParaRPr dirty="0">
              <a:solidFill>
                <a:srgbClr val="FFC000"/>
              </a:solidFill>
              <a:latin typeface="Open Sans" panose="020B0606030504020204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latin typeface="Open Sans" panose="020B0606030504020204"/>
              </a:rPr>
              <a:t>How well does the proposed activity benefit society or advance desired societal outcomes?</a:t>
            </a:r>
            <a:endParaRPr dirty="0">
              <a:latin typeface="Open Sans" panose="020B0606030504020204"/>
            </a:endParaRPr>
          </a:p>
        </p:txBody>
      </p:sp>
      <p:sp>
        <p:nvSpPr>
          <p:cNvPr id="375" name="Google Shape;375;p22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</a:pPr>
            <a:r>
              <a:rPr lang="en-US" sz="3600" dirty="0">
                <a:solidFill>
                  <a:schemeClr val="accent4"/>
                </a:solidFill>
                <a:latin typeface="Open Sans" panose="020B0606030504020204"/>
              </a:rPr>
              <a:t>Comprehensive Review</a:t>
            </a:r>
            <a:br>
              <a:rPr lang="en-US" sz="3200" dirty="0">
                <a:solidFill>
                  <a:schemeClr val="accent4"/>
                </a:solidFill>
                <a:latin typeface="Open Sans" panose="020B0606030504020204"/>
              </a:rPr>
            </a:br>
            <a:r>
              <a:rPr lang="en-US" sz="800" dirty="0">
                <a:solidFill>
                  <a:schemeClr val="accent4"/>
                </a:solidFill>
                <a:latin typeface="Open Sans" panose="020B0606030504020204"/>
              </a:rPr>
              <a:t>  </a:t>
            </a:r>
            <a:br>
              <a:rPr lang="en-US" sz="3200" dirty="0">
                <a:solidFill>
                  <a:schemeClr val="accent4"/>
                </a:solidFill>
                <a:latin typeface="Open Sans" panose="020B0606030504020204"/>
              </a:rPr>
            </a:br>
            <a:r>
              <a:rPr lang="en-US" sz="2400" dirty="0">
                <a:latin typeface="Open Sans" panose="020B0606030504020204"/>
              </a:rPr>
              <a:t>National Science Board Merit Review Criteria</a:t>
            </a:r>
            <a:endParaRPr sz="2400" dirty="0">
              <a:latin typeface="Open Sans" panose="020B0606030504020204"/>
            </a:endParaRPr>
          </a:p>
        </p:txBody>
      </p:sp>
      <p:sp>
        <p:nvSpPr>
          <p:cNvPr id="384" name="Google Shape;384;p23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3"/>
          <p:cNvSpPr txBox="1">
            <a:spLocks noGrp="1"/>
          </p:cNvSpPr>
          <p:nvPr>
            <p:ph type="body" sz="quarter" idx="11"/>
          </p:nvPr>
        </p:nvSpPr>
        <p:spPr>
          <a:xfrm>
            <a:off x="556181" y="1819275"/>
            <a:ext cx="11006340" cy="36671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b="1" dirty="0">
                <a:solidFill>
                  <a:srgbClr val="FFC000"/>
                </a:solidFill>
                <a:latin typeface="Open Sans" panose="020B0606030504020204"/>
              </a:rPr>
              <a:t>Review considerations:</a:t>
            </a:r>
            <a:endParaRPr b="1" dirty="0">
              <a:solidFill>
                <a:srgbClr val="FFC000"/>
              </a:solidFill>
              <a:latin typeface="Open Sans" panose="020B0606030504020204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u="sng" dirty="0">
                <a:latin typeface="Open Sans" panose="020B0606030504020204"/>
              </a:rPr>
              <a:t>Demonstrated potential</a:t>
            </a:r>
            <a:r>
              <a:rPr lang="en-US" dirty="0">
                <a:latin typeface="Open Sans" panose="020B0606030504020204"/>
              </a:rPr>
              <a:t> for significant achievement in STEM</a:t>
            </a:r>
            <a:endParaRPr dirty="0">
              <a:latin typeface="Open Sans" panose="020B0606030504020204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u="sng" dirty="0">
                <a:latin typeface="Open Sans" panose="020B0606030504020204"/>
              </a:rPr>
              <a:t>Comprehensive, holistic</a:t>
            </a:r>
            <a:r>
              <a:rPr lang="en-US" dirty="0">
                <a:latin typeface="Open Sans" panose="020B0606030504020204"/>
              </a:rPr>
              <a:t> approach to review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u="sng" dirty="0">
                <a:latin typeface="Open Sans" panose="020B0606030504020204"/>
              </a:rPr>
              <a:t>Balanced consideration</a:t>
            </a:r>
            <a:r>
              <a:rPr lang="en-US" dirty="0">
                <a:latin typeface="Open Sans" panose="020B0606030504020204"/>
              </a:rPr>
              <a:t> to all components of the application</a:t>
            </a:r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latin typeface="Open Sans" panose="020B0606030504020204"/>
              </a:rPr>
              <a:t>educational and research record, leadership, outreach, service activities, plans for the future, individual competencies, experiences, and other attributes</a:t>
            </a:r>
            <a:endParaRPr dirty="0">
              <a:latin typeface="Open Sans" panose="020B060603050402020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542" y="0"/>
            <a:ext cx="10432916" cy="6858000"/>
          </a:xfrm>
          <a:custGeom>
            <a:avLst/>
            <a:gdLst/>
            <a:ahLst/>
            <a:cxnLst/>
            <a:rect l="l" t="t" r="r" b="b"/>
            <a:pathLst>
              <a:path w="10432916" h="6858000" extrusionOk="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4942" y="0"/>
            <a:ext cx="9922116" cy="6858000"/>
          </a:xfrm>
          <a:custGeom>
            <a:avLst/>
            <a:gdLst/>
            <a:ahLst/>
            <a:cxnLst/>
            <a:rect l="l" t="t" r="r" b="b"/>
            <a:pathLst>
              <a:path w="9922116" h="6858000" extrusionOk="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4"/>
          <p:cNvSpPr txBox="1">
            <a:spLocks noGrp="1"/>
          </p:cNvSpPr>
          <p:nvPr>
            <p:ph type="title"/>
          </p:nvPr>
        </p:nvSpPr>
        <p:spPr>
          <a:xfrm>
            <a:off x="2758908" y="187328"/>
            <a:ext cx="6593264" cy="115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1174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b="0" dirty="0">
                <a:solidFill>
                  <a:schemeClr val="lt1"/>
                </a:solidFill>
                <a:latin typeface="Open Sans" panose="020B0606030504020204"/>
                <a:ea typeface="Arial"/>
                <a:cs typeface="Arial"/>
                <a:sym typeface="Arial"/>
              </a:rPr>
              <a:t>Intellectual Merit</a:t>
            </a:r>
            <a:endParaRPr dirty="0">
              <a:latin typeface="Open Sans" panose="020B0606030504020204"/>
            </a:endParaRPr>
          </a:p>
        </p:txBody>
      </p:sp>
      <p:sp>
        <p:nvSpPr>
          <p:cNvPr id="393" name="Google Shape;393;p24"/>
          <p:cNvSpPr txBox="1">
            <a:spLocks noGrp="1"/>
          </p:cNvSpPr>
          <p:nvPr>
            <p:ph type="body" sz="quarter" idx="11"/>
          </p:nvPr>
        </p:nvSpPr>
        <p:spPr>
          <a:xfrm>
            <a:off x="1581190" y="1128074"/>
            <a:ext cx="8948700" cy="487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en-US" u="sng" dirty="0">
                <a:solidFill>
                  <a:schemeClr val="accent4"/>
                </a:solidFill>
                <a:latin typeface="Open Sans" panose="020B0606030504020204"/>
              </a:rPr>
              <a:t>Potential to advance knowledge</a:t>
            </a:r>
            <a:endParaRPr sz="1800" dirty="0">
              <a:latin typeface="Open Sans" panose="020B0606030504020204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" dirty="0"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100" b="1" dirty="0">
                <a:solidFill>
                  <a:schemeClr val="lt1"/>
                </a:solidFill>
                <a:latin typeface="Open Sans" panose="020B0606030504020204"/>
              </a:rPr>
              <a:t>Evidence of potential and ability:</a:t>
            </a:r>
            <a:endParaRPr lang="en-US" sz="2100"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900" dirty="0">
                <a:solidFill>
                  <a:schemeClr val="lt1"/>
                </a:solidFill>
                <a:latin typeface="Open Sans" panose="020B0606030504020204"/>
              </a:rPr>
              <a:t>Demonstrated intellectual ability (grades, curricula, awards, publications, presentations, etc.)</a:t>
            </a:r>
            <a:endParaRPr lang="en-US" sz="1900"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900" dirty="0">
                <a:solidFill>
                  <a:schemeClr val="lt1"/>
                </a:solidFill>
                <a:latin typeface="Open Sans" panose="020B0606030504020204"/>
              </a:rPr>
              <a:t>Plan and conduct research</a:t>
            </a:r>
            <a:endParaRPr lang="en-US" sz="1900"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900" dirty="0">
                <a:solidFill>
                  <a:schemeClr val="lt1"/>
                </a:solidFill>
                <a:latin typeface="Open Sans" panose="020B0606030504020204"/>
              </a:rPr>
              <a:t>Work as a member of a team as well as independently</a:t>
            </a:r>
            <a:endParaRPr lang="en-US" sz="1900"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900" dirty="0">
                <a:solidFill>
                  <a:schemeClr val="lt1"/>
                </a:solidFill>
                <a:latin typeface="Open Sans" panose="020B0606030504020204"/>
              </a:rPr>
              <a:t>Interpret and communicate research</a:t>
            </a:r>
            <a:endParaRPr lang="en-US" sz="1900"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900" dirty="0">
                <a:solidFill>
                  <a:schemeClr val="lt1"/>
                </a:solidFill>
                <a:latin typeface="Open Sans" panose="020B0606030504020204"/>
              </a:rPr>
              <a:t>Take initiative, solve problems, persist</a:t>
            </a:r>
            <a:endParaRPr lang="en-US" sz="1900"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900" dirty="0">
                <a:solidFill>
                  <a:schemeClr val="lt1"/>
                </a:solidFill>
                <a:latin typeface="Open Sans" panose="020B0606030504020204"/>
              </a:rPr>
              <a:t>Display the potential of your approach to your major field of study and your Research Plan to advance knowledge</a:t>
            </a:r>
            <a:endParaRPr lang="en-US" sz="1900" dirty="0">
              <a:latin typeface="Open Sans" panose="020B0606030504020204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00" dirty="0"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100" dirty="0">
                <a:solidFill>
                  <a:schemeClr val="lt1"/>
                </a:solidFill>
                <a:latin typeface="Open Sans" panose="020B0606030504020204"/>
              </a:rPr>
              <a:t>Evidence of Intellectual Merit can be found in all parts of the application: Personal Statement, Research Plan, letters, experiences, awards, achievements, and transcripts</a:t>
            </a:r>
            <a:endParaRPr sz="2100" dirty="0">
              <a:latin typeface="Open Sans" panose="020B0606030504020204"/>
            </a:endParaRPr>
          </a:p>
        </p:txBody>
      </p:sp>
      <p:sp>
        <p:nvSpPr>
          <p:cNvPr id="394" name="Google Shape;394;p24"/>
          <p:cNvSpPr/>
          <p:nvPr/>
        </p:nvSpPr>
        <p:spPr>
          <a:xfrm>
            <a:off x="10784148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542" y="0"/>
            <a:ext cx="10432916" cy="6858000"/>
          </a:xfrm>
          <a:custGeom>
            <a:avLst/>
            <a:gdLst/>
            <a:ahLst/>
            <a:cxnLst/>
            <a:rect l="l" t="t" r="r" b="b"/>
            <a:pathLst>
              <a:path w="10432916" h="6858000" extrusionOk="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4942" y="0"/>
            <a:ext cx="9922116" cy="6858000"/>
          </a:xfrm>
          <a:custGeom>
            <a:avLst/>
            <a:gdLst/>
            <a:ahLst/>
            <a:cxnLst/>
            <a:rect l="l" t="t" r="r" b="b"/>
            <a:pathLst>
              <a:path w="9922116" h="6858000" extrusionOk="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5"/>
          <p:cNvSpPr txBox="1">
            <a:spLocks noGrp="1"/>
          </p:cNvSpPr>
          <p:nvPr>
            <p:ph type="title"/>
          </p:nvPr>
        </p:nvSpPr>
        <p:spPr>
          <a:xfrm>
            <a:off x="2799368" y="301152"/>
            <a:ext cx="6593264" cy="115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1174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b="0" dirty="0">
                <a:solidFill>
                  <a:schemeClr val="lt1"/>
                </a:solidFill>
                <a:latin typeface="Open Sans" panose="020B0606030504020204"/>
                <a:ea typeface="Arial"/>
                <a:cs typeface="Arial"/>
                <a:sym typeface="Arial"/>
              </a:rPr>
              <a:t>Broader Impacts </a:t>
            </a:r>
            <a:endParaRPr dirty="0">
              <a:latin typeface="Open Sans" panose="020B0606030504020204"/>
            </a:endParaRPr>
          </a:p>
        </p:txBody>
      </p:sp>
      <p:sp>
        <p:nvSpPr>
          <p:cNvPr id="402" name="Google Shape;402;p25"/>
          <p:cNvSpPr txBox="1">
            <a:spLocks noGrp="1"/>
          </p:cNvSpPr>
          <p:nvPr>
            <p:ph type="body" sz="quarter" idx="11"/>
          </p:nvPr>
        </p:nvSpPr>
        <p:spPr>
          <a:xfrm>
            <a:off x="1409699" y="1519231"/>
            <a:ext cx="9374449" cy="4427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</a:pPr>
            <a:r>
              <a:rPr lang="en-US" u="sng" dirty="0">
                <a:solidFill>
                  <a:schemeClr val="accent4"/>
                </a:solidFill>
                <a:latin typeface="Open Sans" panose="020B0606030504020204"/>
              </a:rPr>
              <a:t>Potential impact of the individual and/or the research on society; why it’s important</a:t>
            </a:r>
            <a:endParaRPr dirty="0">
              <a:latin typeface="Open Sans" panose="020B0606030504020204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 sz="100" dirty="0"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600" dirty="0">
                <a:solidFill>
                  <a:schemeClr val="lt1"/>
                </a:solidFill>
                <a:latin typeface="Open Sans" panose="020B0606030504020204"/>
              </a:rPr>
              <a:t>Societal benefits may include, but are not limited to:</a:t>
            </a:r>
            <a:endParaRPr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  <a:latin typeface="Open Sans" panose="020B0606030504020204"/>
              </a:rPr>
              <a:t>Increasing participation of the full spectrum of diverse talents in STEM</a:t>
            </a:r>
            <a:endParaRPr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  <a:latin typeface="Open Sans" panose="020B0606030504020204"/>
              </a:rPr>
              <a:t>Engaging in mentoring; improving STEM education in schools</a:t>
            </a:r>
            <a:endParaRPr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  <a:latin typeface="Open Sans" panose="020B0606030504020204"/>
              </a:rPr>
              <a:t>Increasing public scientific literacy; increased public engagement with STEM</a:t>
            </a:r>
            <a:endParaRPr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  <a:latin typeface="Open Sans" panose="020B0606030504020204"/>
              </a:rPr>
              <a:t>Conducting community outreach: science clubs, radio, TV, newspapers, blogs</a:t>
            </a:r>
            <a:endParaRPr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  <a:latin typeface="Open Sans" panose="020B0606030504020204"/>
              </a:rPr>
              <a:t>Increasing collaboration between academia, industry, others</a:t>
            </a:r>
            <a:endParaRPr dirty="0">
              <a:latin typeface="Open Sans" panose="020B0606030504020204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 sz="100" dirty="0"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dirty="0">
                <a:solidFill>
                  <a:schemeClr val="lt1"/>
                </a:solidFill>
                <a:latin typeface="Open Sans" panose="020B0606030504020204"/>
              </a:rPr>
              <a:t>Evidence of Broader Impacts can be in all parts of the application: Personal Statement, Research Plan, letters, experiences, awards, achievements</a:t>
            </a:r>
            <a:endParaRPr dirty="0">
              <a:latin typeface="Open Sans" panose="020B0606030504020204"/>
            </a:endParaRPr>
          </a:p>
        </p:txBody>
      </p:sp>
      <p:sp>
        <p:nvSpPr>
          <p:cNvPr id="403" name="Google Shape;403;p25"/>
          <p:cNvSpPr/>
          <p:nvPr/>
        </p:nvSpPr>
        <p:spPr>
          <a:xfrm>
            <a:off x="10784148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091" r="1380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>
            <a:spLocks noGrp="1"/>
          </p:cNvSpPr>
          <p:nvPr>
            <p:ph type="title"/>
          </p:nvPr>
        </p:nvSpPr>
        <p:spPr>
          <a:xfrm>
            <a:off x="1581150" y="369762"/>
            <a:ext cx="3405260" cy="91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800" b="1" dirty="0">
                <a:solidFill>
                  <a:srgbClr val="FFC000"/>
                </a:solidFill>
                <a:latin typeface="Open Sans"/>
              </a:rPr>
              <a:t>Thank you!</a:t>
            </a:r>
            <a:endParaRPr sz="2800" b="1" dirty="0">
              <a:solidFill>
                <a:srgbClr val="FFC000"/>
              </a:solidFill>
              <a:latin typeface="Open Sans"/>
              <a:ea typeface="Calibri"/>
              <a:cs typeface="Calibri"/>
              <a:sym typeface="Calibri"/>
            </a:endParaRPr>
          </a:p>
        </p:txBody>
      </p:sp>
      <p:cxnSp>
        <p:nvCxnSpPr>
          <p:cNvPr id="128" name="Google Shape;128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81054" y="2443480"/>
            <a:ext cx="5033421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0" name="Google Shape;130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70" y="136525"/>
            <a:ext cx="1415780" cy="13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4;p2">
            <a:extLst>
              <a:ext uri="{FF2B5EF4-FFF2-40B4-BE49-F238E27FC236}">
                <a16:creationId xmlns:a16="http://schemas.microsoft.com/office/drawing/2014/main" id="{58BEDB7E-003E-8B97-40EF-D7601F817402}"/>
              </a:ext>
            </a:extLst>
          </p:cNvPr>
          <p:cNvSpPr txBox="1">
            <a:spLocks/>
          </p:cNvSpPr>
          <p:nvPr/>
        </p:nvSpPr>
        <p:spPr>
          <a:xfrm>
            <a:off x="428244" y="1406621"/>
            <a:ext cx="5339043" cy="91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>
                <a:srgbClr val="FFFFFF"/>
              </a:buClr>
              <a:buSzPts val="2400"/>
            </a:pPr>
            <a:r>
              <a:rPr lang="en-US" sz="2400" dirty="0">
                <a:solidFill>
                  <a:srgbClr val="FFFFFF"/>
                </a:solidFill>
                <a:latin typeface="Open Sans"/>
                <a:sym typeface="Calibri"/>
              </a:rPr>
              <a:t>Graduate Research Fellowship Program</a:t>
            </a:r>
            <a:br>
              <a:rPr lang="en-US" sz="2400" dirty="0">
                <a:solidFill>
                  <a:srgbClr val="FFFFFF"/>
                </a:solidFill>
                <a:latin typeface="Open Sans"/>
                <a:sym typeface="Calibri"/>
              </a:rPr>
            </a:br>
            <a:r>
              <a:rPr lang="en-US" sz="2400" dirty="0">
                <a:solidFill>
                  <a:srgbClr val="FFFFFF"/>
                </a:solidFill>
                <a:latin typeface="Open Sans"/>
                <a:sym typeface="Calibri"/>
              </a:rPr>
              <a:t>(</a:t>
            </a:r>
            <a:r>
              <a:rPr lang="en-US" sz="2800" b="0" dirty="0">
                <a:solidFill>
                  <a:schemeClr val="lt1"/>
                </a:solidFill>
                <a:latin typeface="Open Sans"/>
                <a:sym typeface="Calibri"/>
              </a:rPr>
              <a:t>GRFP)</a:t>
            </a:r>
            <a:endParaRPr lang="en-US" sz="2400" b="0" dirty="0">
              <a:solidFill>
                <a:schemeClr val="lt1"/>
              </a:solidFill>
              <a:latin typeface="Open Sans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373C157-7883-91F7-CC4E-5713518F15C5}"/>
              </a:ext>
            </a:extLst>
          </p:cNvPr>
          <p:cNvSpPr txBox="1">
            <a:spLocks/>
          </p:cNvSpPr>
          <p:nvPr/>
        </p:nvSpPr>
        <p:spPr>
          <a:xfrm>
            <a:off x="371092" y="2675824"/>
            <a:ext cx="6363083" cy="34674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txBody>
          <a:bodyPr vert="horz" lIns="274320" tIns="182880" rIns="274320" bIns="18288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 dirty="0">
                <a:solidFill>
                  <a:srgbClr val="FFC000"/>
                </a:solidFill>
                <a:latin typeface="Open Sans"/>
              </a:rPr>
              <a:t>Program Contacts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Open Sans"/>
              </a:rPr>
              <a:t>info@nsfgrfp.org</a:t>
            </a:r>
          </a:p>
          <a:p>
            <a:pPr defTabSz="914400">
              <a:lnSpc>
                <a:spcPct val="90000"/>
              </a:lnSpc>
            </a:pPr>
            <a:r>
              <a:rPr lang="en-US" sz="1800" dirty="0">
                <a:solidFill>
                  <a:srgbClr val="FFC000"/>
                </a:solidFill>
                <a:latin typeface="Open Sans"/>
              </a:rPr>
              <a:t>Applicants:  </a:t>
            </a:r>
            <a:r>
              <a:rPr lang="en-US" sz="1800" dirty="0">
                <a:solidFill>
                  <a:schemeClr val="bg1"/>
                </a:solidFill>
                <a:latin typeface="Open Sans"/>
              </a:rPr>
              <a:t>info@nsfgrfp.org</a:t>
            </a:r>
          </a:p>
          <a:p>
            <a:pPr defTabSz="914400">
              <a:lnSpc>
                <a:spcPct val="90000"/>
              </a:lnSpc>
            </a:pPr>
            <a:r>
              <a:rPr lang="en-US" sz="1800" dirty="0">
                <a:solidFill>
                  <a:srgbClr val="FFC000"/>
                </a:solidFill>
                <a:latin typeface="Open Sans"/>
              </a:rPr>
              <a:t>GRFP Reference Writers: </a:t>
            </a:r>
            <a:r>
              <a:rPr lang="en-US" sz="1800" dirty="0">
                <a:solidFill>
                  <a:schemeClr val="bg1"/>
                </a:solidFill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nsfgrfp.org/</a:t>
            </a:r>
            <a:r>
              <a:rPr lang="en-US" sz="1800" dirty="0" err="1">
                <a:solidFill>
                  <a:schemeClr val="bg1"/>
                </a:solidFill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reference_writers</a:t>
            </a:r>
            <a:endParaRPr lang="en-US" sz="1800" dirty="0">
              <a:solidFill>
                <a:schemeClr val="bg1"/>
              </a:solidFill>
              <a:latin typeface="Open Sans"/>
            </a:endParaRPr>
          </a:p>
          <a:p>
            <a:pPr defTabSz="914400">
              <a:lnSpc>
                <a:spcPct val="90000"/>
              </a:lnSpc>
            </a:pPr>
            <a:r>
              <a:rPr lang="en-US" sz="1800" dirty="0">
                <a:solidFill>
                  <a:srgbClr val="FFC000"/>
                </a:solidFill>
                <a:latin typeface="Open Sans"/>
              </a:rPr>
              <a:t>GRFP Reviewers</a:t>
            </a:r>
            <a:r>
              <a:rPr lang="en-US" sz="1800" dirty="0">
                <a:solidFill>
                  <a:schemeClr val="bg1"/>
                </a:solidFill>
                <a:latin typeface="Open Sans"/>
              </a:rPr>
              <a:t>: </a:t>
            </a:r>
            <a:r>
              <a:rPr lang="en-US" sz="1800" u="sng" dirty="0">
                <a:solidFill>
                  <a:schemeClr val="bg1"/>
                </a:solidFill>
                <a:latin typeface="Open Sans"/>
              </a:rPr>
              <a:t>nsfgrfp.org/reviewers</a:t>
            </a:r>
          </a:p>
          <a:p>
            <a:r>
              <a:rPr lang="en-US" sz="1800" dirty="0">
                <a:solidFill>
                  <a:schemeClr val="bg1"/>
                </a:solidFill>
                <a:latin typeface="Open Sans"/>
              </a:rPr>
              <a:t>866-NSF-GRFP, 866-673-4737 (toll-free from the US &amp; Canada)</a:t>
            </a:r>
          </a:p>
          <a:p>
            <a:r>
              <a:rPr lang="en-US" sz="1800" dirty="0">
                <a:solidFill>
                  <a:schemeClr val="bg1"/>
                </a:solidFill>
                <a:latin typeface="Open Sans"/>
              </a:rPr>
              <a:t>202-331-3542 (international)</a:t>
            </a:r>
          </a:p>
        </p:txBody>
      </p:sp>
      <p:sp>
        <p:nvSpPr>
          <p:cNvPr id="5" name="Google Shape;416;p26">
            <a:extLst>
              <a:ext uri="{FF2B5EF4-FFF2-40B4-BE49-F238E27FC236}">
                <a16:creationId xmlns:a16="http://schemas.microsoft.com/office/drawing/2014/main" id="{AF62A664-2E71-3E4A-6411-1CD93256BC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947530" y="298642"/>
            <a:ext cx="3873376" cy="862646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nsfgrfp.org</a:t>
            </a:r>
            <a:endParaRPr sz="3200" b="0" i="0" u="none" strike="noStrike" cap="none" dirty="0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2523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8BC163-A8F0-69DB-6CD6-6F7377EC5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257" y="-1159821"/>
            <a:ext cx="6593264" cy="11598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About GRFP</a:t>
            </a:r>
          </a:p>
        </p:txBody>
      </p:sp>
      <p:sp>
        <p:nvSpPr>
          <p:cNvPr id="138" name="Google Shape;138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-US" sz="1500">
                <a:solidFill>
                  <a:srgbClr val="FEFFFF"/>
                </a:solidFill>
              </a:rPr>
              <a:t>3</a:t>
            </a:fld>
            <a:endParaRPr sz="1500">
              <a:solidFill>
                <a:srgbClr val="FEFFFF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A04A9B-EE09-0FFE-0E3F-F0F77EF96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675771"/>
            <a:ext cx="11006340" cy="39963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>
                <a:latin typeface="Open Sans"/>
              </a:rPr>
              <a:t> </a:t>
            </a:r>
          </a:p>
        </p:txBody>
      </p:sp>
      <p:grpSp>
        <p:nvGrpSpPr>
          <p:cNvPr id="139" name="Google Shape;139;p3" descr="Details what will be said about GRFP in the presentation. General Information, Description, Eligibility, Ineligible Degree Programs, Ineligible Fields of Study, Application Package, Review Criteria"/>
          <p:cNvGrpSpPr/>
          <p:nvPr/>
        </p:nvGrpSpPr>
        <p:grpSpPr>
          <a:xfrm>
            <a:off x="2308717" y="131648"/>
            <a:ext cx="6441132" cy="6356103"/>
            <a:chOff x="-1430186" y="376"/>
            <a:chExt cx="8193264" cy="5466190"/>
          </a:xfrm>
        </p:grpSpPr>
        <p:sp>
          <p:nvSpPr>
            <p:cNvPr id="140" name="Google Shape;140;p3"/>
            <p:cNvSpPr/>
            <p:nvPr/>
          </p:nvSpPr>
          <p:spPr>
            <a:xfrm>
              <a:off x="3085081" y="2733471"/>
              <a:ext cx="378938" cy="24441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085081" y="2733471"/>
              <a:ext cx="378938" cy="162943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3085081" y="2733471"/>
              <a:ext cx="378938" cy="8147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085081" y="2687752"/>
              <a:ext cx="3789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085081" y="1918753"/>
              <a:ext cx="378938" cy="8147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085081" y="1104035"/>
              <a:ext cx="378938" cy="162943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5689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085081" y="289317"/>
              <a:ext cx="378938" cy="24441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99077" y="2444531"/>
              <a:ext cx="2286004" cy="57788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 txBox="1"/>
            <p:nvPr/>
          </p:nvSpPr>
          <p:spPr>
            <a:xfrm>
              <a:off x="-1430186" y="2545132"/>
              <a:ext cx="2286004" cy="5815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4400" b="0" i="0" u="none" strike="noStrike" cap="none" dirty="0">
                  <a:solidFill>
                    <a:schemeClr val="lt1"/>
                  </a:solidFill>
                  <a:latin typeface="Open Sans"/>
                  <a:ea typeface="Calibri"/>
                  <a:cs typeface="Calibri"/>
                  <a:sym typeface="Calibri"/>
                </a:rPr>
                <a:t>About GRFP</a:t>
              </a:r>
              <a:endParaRPr sz="4400" b="0" i="0" u="none" strike="noStrike" cap="none" dirty="0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464020" y="376"/>
              <a:ext cx="3291840" cy="577881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 txBox="1"/>
            <p:nvPr/>
          </p:nvSpPr>
          <p:spPr>
            <a:xfrm>
              <a:off x="3464020" y="376"/>
              <a:ext cx="3291840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000" b="0" i="0" u="none" strike="noStrike" cap="none" dirty="0">
                  <a:solidFill>
                    <a:schemeClr val="lt1"/>
                  </a:solidFill>
                  <a:latin typeface="Open Sans"/>
                  <a:ea typeface="Calibri"/>
                  <a:cs typeface="Calibri"/>
                  <a:sym typeface="Calibri"/>
                </a:rPr>
                <a:t>General Information</a:t>
              </a:r>
              <a:endParaRPr sz="1200" b="0" i="0" u="none" strike="noStrike" cap="none" dirty="0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3464020" y="815095"/>
              <a:ext cx="3291840" cy="577881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3"/>
            <p:cNvSpPr txBox="1"/>
            <p:nvPr/>
          </p:nvSpPr>
          <p:spPr>
            <a:xfrm>
              <a:off x="3464020" y="815095"/>
              <a:ext cx="3291840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000" b="0" i="0" u="none" strike="noStrike" cap="none" dirty="0">
                  <a:solidFill>
                    <a:schemeClr val="lt1"/>
                  </a:solidFill>
                  <a:latin typeface="Open Sans"/>
                  <a:ea typeface="Calibri"/>
                  <a:cs typeface="Calibri"/>
                  <a:sym typeface="Calibri"/>
                </a:rPr>
                <a:t>Description</a:t>
              </a:r>
              <a:endParaRPr sz="1200" b="0" i="0" u="none" strike="noStrike" cap="none" dirty="0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464020" y="1629813"/>
              <a:ext cx="3299058" cy="57788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 txBox="1"/>
            <p:nvPr/>
          </p:nvSpPr>
          <p:spPr>
            <a:xfrm>
              <a:off x="3464020" y="1629813"/>
              <a:ext cx="3299058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000" b="0" i="0" u="none" strike="noStrike" cap="none" dirty="0">
                  <a:solidFill>
                    <a:schemeClr val="lt1"/>
                  </a:solidFill>
                  <a:latin typeface="Open Sans"/>
                  <a:ea typeface="Calibri"/>
                  <a:cs typeface="Calibri"/>
                  <a:sym typeface="Calibri"/>
                </a:rPr>
                <a:t>Eligibility</a:t>
              </a:r>
              <a:endParaRPr sz="1200" b="0" i="0" u="none" strike="noStrike" cap="none" dirty="0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464020" y="2444531"/>
              <a:ext cx="3291840" cy="57788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 txBox="1"/>
            <p:nvPr/>
          </p:nvSpPr>
          <p:spPr>
            <a:xfrm>
              <a:off x="3464020" y="2444531"/>
              <a:ext cx="3291840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Open Sans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464020" y="3259249"/>
              <a:ext cx="3291840" cy="57788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 txBox="1"/>
            <p:nvPr/>
          </p:nvSpPr>
          <p:spPr>
            <a:xfrm>
              <a:off x="3464020" y="3259249"/>
              <a:ext cx="3291840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Open Sans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464020" y="4073967"/>
              <a:ext cx="3291840" cy="57788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 txBox="1"/>
            <p:nvPr/>
          </p:nvSpPr>
          <p:spPr>
            <a:xfrm>
              <a:off x="3464020" y="4073967"/>
              <a:ext cx="3291840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000" b="0" i="0" u="none" strike="noStrike" cap="none" dirty="0">
                  <a:solidFill>
                    <a:schemeClr val="lt1"/>
                  </a:solidFill>
                  <a:latin typeface="Open Sans"/>
                  <a:ea typeface="Calibri"/>
                  <a:cs typeface="Calibri"/>
                  <a:sym typeface="Calibri"/>
                </a:rPr>
                <a:t>Application Package</a:t>
              </a:r>
              <a:endParaRPr sz="1200" b="0" i="0" u="none" strike="noStrike" cap="none" dirty="0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464020" y="4888685"/>
              <a:ext cx="3291840" cy="57788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"/>
            <p:cNvSpPr txBox="1"/>
            <p:nvPr/>
          </p:nvSpPr>
          <p:spPr>
            <a:xfrm>
              <a:off x="3464020" y="4888685"/>
              <a:ext cx="3291840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000" b="0" i="0" u="none" strike="noStrike" cap="none" dirty="0">
                  <a:solidFill>
                    <a:schemeClr val="lt1"/>
                  </a:solidFill>
                  <a:latin typeface="Open Sans"/>
                  <a:ea typeface="Calibri"/>
                  <a:cs typeface="Calibri"/>
                  <a:sym typeface="Calibri"/>
                </a:rPr>
                <a:t>Review Criteria</a:t>
              </a:r>
              <a:endParaRPr sz="1200" b="0" i="0" u="none" strike="noStrike" cap="none" dirty="0">
                <a:solidFill>
                  <a:srgbClr val="000000"/>
                </a:solidFill>
                <a:latin typeface="Open Sans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64;p3"/>
          <p:cNvSpPr txBox="1"/>
          <p:nvPr/>
        </p:nvSpPr>
        <p:spPr>
          <a:xfrm>
            <a:off x="6156295" y="3081918"/>
            <a:ext cx="338011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Ineligible Degree Programs</a:t>
            </a:r>
            <a:endParaRPr sz="1200" b="0" i="0" u="none" strike="noStrike" cap="none" dirty="0">
              <a:solidFill>
                <a:srgbClr val="000000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 txBox="1"/>
          <p:nvPr/>
        </p:nvSpPr>
        <p:spPr>
          <a:xfrm>
            <a:off x="6156294" y="4032282"/>
            <a:ext cx="362872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Ineligible Areas of Study and Proposed Research</a:t>
            </a:r>
            <a:endParaRPr sz="1200" b="0" i="0" u="none" strike="noStrike" cap="none" dirty="0">
              <a:solidFill>
                <a:srgbClr val="000000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A94EF-8682-061F-5EE8-68E32B7726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About NSF GRFP</a:t>
            </a:r>
          </a:p>
        </p:txBody>
      </p:sp>
      <p:sp>
        <p:nvSpPr>
          <p:cNvPr id="170" name="Google Shape;170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-up of a blue and green card&#10;&#10;Description automatically generated">
            <a:extLst>
              <a:ext uri="{FF2B5EF4-FFF2-40B4-BE49-F238E27FC236}">
                <a16:creationId xmlns:a16="http://schemas.microsoft.com/office/drawing/2014/main" id="{13B4C4E8-6904-5120-8E94-0F4AF3CEFC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" t="10605" b="11455"/>
          <a:stretch/>
        </p:blipFill>
        <p:spPr>
          <a:xfrm>
            <a:off x="-59421" y="-6356"/>
            <a:ext cx="12322627" cy="68643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b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Science Foundation</a:t>
            </a:r>
            <a:endParaRPr dirty="0"/>
          </a:p>
        </p:txBody>
      </p:sp>
      <p:sp>
        <p:nvSpPr>
          <p:cNvPr id="178" name="Google Shape;178;p5"/>
          <p:cNvSpPr txBox="1">
            <a:spLocks noGrp="1"/>
          </p:cNvSpPr>
          <p:nvPr>
            <p:ph type="body" sz="quarter" idx="11"/>
          </p:nvPr>
        </p:nvSpPr>
        <p:spPr>
          <a:xfrm>
            <a:off x="556181" y="1762125"/>
            <a:ext cx="5198011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3200" dirty="0">
                <a:solidFill>
                  <a:schemeClr val="lt1"/>
                </a:solidFill>
                <a:latin typeface="Open Sans"/>
              </a:rPr>
              <a:t>Graduate Research Fellowship Program (GRFP)</a:t>
            </a:r>
            <a:endParaRPr sz="3200" dirty="0">
              <a:latin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200" dirty="0">
              <a:latin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</a:pPr>
            <a:r>
              <a:rPr lang="en-US" sz="3200" b="1" dirty="0">
                <a:solidFill>
                  <a:schemeClr val="accent4"/>
                </a:solidFill>
                <a:latin typeface="Open Sans"/>
              </a:rPr>
              <a:t>DESCRIPTION</a:t>
            </a:r>
            <a:endParaRPr sz="3200" dirty="0">
              <a:latin typeface="Open Sans"/>
            </a:endParaRPr>
          </a:p>
        </p:txBody>
      </p:sp>
      <p:sp>
        <p:nvSpPr>
          <p:cNvPr id="179" name="Google Shape;17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4933310" y="1"/>
            <a:ext cx="6488456" cy="3036711"/>
          </a:xfrm>
          <a:custGeom>
            <a:avLst/>
            <a:gdLst/>
            <a:ahLst/>
            <a:cxnLst/>
            <a:rect l="l" t="t" r="r" b="b"/>
            <a:pathLst>
              <a:path w="6488456" h="3036711" extrusionOk="0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789" b="26151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 extrusionOk="0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1" name="Google Shape;18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993989" y="2900758"/>
            <a:ext cx="5198011" cy="3957242"/>
          </a:xfrm>
          <a:custGeom>
            <a:avLst/>
            <a:gdLst/>
            <a:ahLst/>
            <a:cxnLst/>
            <a:rect l="l" t="t" r="r" b="b"/>
            <a:pathLst>
              <a:path w="5198011" h="3957242" extrusionOk="0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535" r="1" b="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 extrusionOk="0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3" name="Google Shape;183;p5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"/>
          <p:cNvSpPr txBox="1">
            <a:spLocks noGrp="1"/>
          </p:cNvSpPr>
          <p:nvPr>
            <p:ph type="title"/>
          </p:nvPr>
        </p:nvSpPr>
        <p:spPr>
          <a:xfrm>
            <a:off x="4969257" y="215903"/>
            <a:ext cx="6593264" cy="1159821"/>
          </a:xfrm>
          <a:prstGeom prst="rect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3600" b="0" dirty="0">
                <a:latin typeface="Open Sans"/>
                <a:ea typeface="Calibri"/>
                <a:cs typeface="Calibri"/>
                <a:sym typeface="Calibri"/>
              </a:rPr>
              <a:t>NSF Graduate Research Fellowship</a:t>
            </a:r>
            <a:endParaRPr sz="3600" dirty="0">
              <a:latin typeface="Open Sans"/>
            </a:endParaRPr>
          </a:p>
        </p:txBody>
      </p:sp>
      <p:sp>
        <p:nvSpPr>
          <p:cNvPr id="192" name="Google Shape;192;p6"/>
          <p:cNvSpPr txBox="1">
            <a:spLocks noGrp="1"/>
          </p:cNvSpPr>
          <p:nvPr>
            <p:ph type="body" sz="quarter" idx="11"/>
          </p:nvPr>
        </p:nvSpPr>
        <p:spPr>
          <a:xfrm>
            <a:off x="556181" y="1819275"/>
            <a:ext cx="11006340" cy="3667125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85800" lvl="0" indent="-4540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en-US" sz="2500" b="1" dirty="0">
                <a:solidFill>
                  <a:schemeClr val="accent4"/>
                </a:solidFill>
                <a:latin typeface="Open Sans"/>
                <a:ea typeface="Calibri"/>
                <a:cs typeface="Calibri"/>
                <a:sym typeface="Calibri"/>
              </a:rPr>
              <a:t>Five Year Awards – $159,000*</a:t>
            </a:r>
            <a:endParaRPr sz="2500" b="1" dirty="0">
              <a:solidFill>
                <a:schemeClr val="accent4"/>
              </a:solidFill>
              <a:latin typeface="Open Sans"/>
            </a:endParaRPr>
          </a:p>
          <a:p>
            <a:pPr marL="685800" lvl="0" indent="-4540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600" b="1" dirty="0">
                <a:solidFill>
                  <a:srgbClr val="FFC000"/>
                </a:solidFill>
                <a:latin typeface="Open Sans"/>
                <a:ea typeface="Calibri"/>
                <a:cs typeface="Calibri"/>
                <a:sym typeface="Calibri"/>
              </a:rPr>
              <a:t>$53,000 each year for </a:t>
            </a:r>
            <a:r>
              <a:rPr lang="en-US" sz="2600" b="1" i="1" u="sng" dirty="0">
                <a:solidFill>
                  <a:srgbClr val="FFC000"/>
                </a:solidFill>
                <a:latin typeface="Open Sans"/>
                <a:ea typeface="Calibri"/>
                <a:cs typeface="Calibri"/>
                <a:sym typeface="Calibri"/>
              </a:rPr>
              <a:t>three</a:t>
            </a:r>
            <a:r>
              <a:rPr lang="en-US" sz="2600" b="1" dirty="0">
                <a:solidFill>
                  <a:srgbClr val="FFC000"/>
                </a:solidFill>
                <a:latin typeface="Open Sans"/>
                <a:ea typeface="Calibri"/>
                <a:cs typeface="Calibri"/>
                <a:sym typeface="Calibri"/>
              </a:rPr>
              <a:t> years </a:t>
            </a:r>
            <a:r>
              <a:rPr lang="en-US" b="1" dirty="0">
                <a:solidFill>
                  <a:srgbClr val="FFC000"/>
                </a:solidFill>
                <a:latin typeface="Open Sans"/>
                <a:ea typeface="Calibri"/>
                <a:cs typeface="Calibri"/>
                <a:sym typeface="Calibri"/>
              </a:rPr>
              <a:t>over five-year period</a:t>
            </a:r>
            <a:endParaRPr b="1" dirty="0">
              <a:solidFill>
                <a:srgbClr val="FFC000"/>
              </a:solidFill>
              <a:latin typeface="Open Sans"/>
            </a:endParaRPr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Open Sans"/>
                <a:ea typeface="Calibri"/>
                <a:cs typeface="Calibri"/>
                <a:sym typeface="Calibri"/>
              </a:rPr>
              <a:t>$37,000 stipend + $16,000 education allowance paid to institution</a:t>
            </a:r>
            <a:endParaRPr dirty="0">
              <a:latin typeface="Open Sans"/>
            </a:endParaRPr>
          </a:p>
          <a:p>
            <a:pPr marL="685800" lvl="2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latin typeface="Open Sans"/>
                <a:cs typeface="Calibri"/>
                <a:sym typeface="Calibri"/>
              </a:rPr>
              <a:t>Payment covers all tuition and mandatory fees (no cost to student)</a:t>
            </a:r>
            <a:endParaRPr dirty="0">
              <a:latin typeface="Open Sans"/>
            </a:endParaRPr>
          </a:p>
          <a:p>
            <a:pPr marL="685800" lvl="2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400" dirty="0">
              <a:latin typeface="Open Sans"/>
              <a:ea typeface="Calibri"/>
              <a:cs typeface="Calibri"/>
              <a:sym typeface="Calibri"/>
            </a:endParaRPr>
          </a:p>
          <a:p>
            <a:pPr marL="685800" lvl="0" indent="-4540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600" b="1" dirty="0">
                <a:solidFill>
                  <a:schemeClr val="accent4"/>
                </a:solidFill>
                <a:latin typeface="Open Sans"/>
                <a:ea typeface="Calibri"/>
                <a:cs typeface="Calibri"/>
                <a:sym typeface="Calibri"/>
              </a:rPr>
              <a:t>Other NSF Opportunities</a:t>
            </a:r>
            <a:endParaRPr b="1" dirty="0">
              <a:solidFill>
                <a:schemeClr val="accent4"/>
              </a:solidFill>
              <a:latin typeface="Open Sans"/>
            </a:endParaRPr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Open Sans"/>
                <a:ea typeface="Calibri"/>
                <a:cs typeface="Calibri"/>
                <a:sym typeface="Calibri"/>
              </a:rPr>
              <a:t>INTERN – non-academic internship program</a:t>
            </a:r>
            <a:endParaRPr dirty="0">
              <a:latin typeface="Open Sans"/>
            </a:endParaRPr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Open Sans"/>
                <a:ea typeface="Calibri"/>
                <a:cs typeface="Calibri"/>
                <a:sym typeface="Calibri"/>
              </a:rPr>
              <a:t>FASED Individuals with Disabilities support</a:t>
            </a:r>
            <a:endParaRPr dirty="0">
              <a:latin typeface="Open Sans"/>
            </a:endParaRPr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Open Sans"/>
                <a:ea typeface="Calibri"/>
                <a:cs typeface="Calibri"/>
                <a:sym typeface="Calibri"/>
              </a:rPr>
              <a:t>Career-Life Balance Initiative  (family leave)</a:t>
            </a:r>
            <a:endParaRPr dirty="0">
              <a:latin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2486D4-C057-0A92-CB33-D87331D63F74}"/>
              </a:ext>
            </a:extLst>
          </p:cNvPr>
          <p:cNvSpPr txBox="1"/>
          <p:nvPr/>
        </p:nvSpPr>
        <p:spPr>
          <a:xfrm>
            <a:off x="4170150" y="6318763"/>
            <a:ext cx="6403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/>
              </a:rPr>
              <a:t>*Amounts are based on GRFP Solicitation NSF 23-605 and subject to the availability of funds</a:t>
            </a:r>
          </a:p>
        </p:txBody>
      </p:sp>
      <p:sp>
        <p:nvSpPr>
          <p:cNvPr id="193" name="Google Shape;193;p6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fld id="{00000000-1234-1234-1234-123412341234}" type="slidenum">
              <a:rPr lang="en-US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Calibri"/>
              <a:buNone/>
            </a:pPr>
            <a:r>
              <a:rPr lang="en-US" sz="3600" b="0" dirty="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GRFP Benefits </a:t>
            </a:r>
            <a:endParaRPr sz="4000" dirty="0">
              <a:latin typeface="Open Sans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t>7</a:t>
            </a:fld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7"/>
          <p:cNvSpPr txBox="1">
            <a:spLocks noGrp="1"/>
          </p:cNvSpPr>
          <p:nvPr>
            <p:ph type="body" sz="quarter" idx="11"/>
          </p:nvPr>
        </p:nvSpPr>
        <p:spPr>
          <a:xfrm>
            <a:off x="556181" y="1717509"/>
            <a:ext cx="11006340" cy="39944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 b="1" u="sng" dirty="0">
                <a:solidFill>
                  <a:schemeClr val="bg1"/>
                </a:solidFill>
                <a:latin typeface="Open Sans"/>
              </a:rPr>
              <a:t>Fellowship</a:t>
            </a:r>
            <a:r>
              <a:rPr lang="en-US" sz="2000" b="1" dirty="0">
                <a:solidFill>
                  <a:schemeClr val="bg1"/>
                </a:solidFill>
                <a:latin typeface="Open Sans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Open Sans"/>
              </a:rPr>
              <a:t>Awarded to individual, paid through the attended graduate institution</a:t>
            </a:r>
            <a:endParaRPr sz="2000" dirty="0"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 b="1" u="sng" dirty="0">
                <a:solidFill>
                  <a:schemeClr val="bg1"/>
                </a:solidFill>
                <a:latin typeface="Open Sans"/>
              </a:rPr>
              <a:t>Flexible</a:t>
            </a:r>
            <a:r>
              <a:rPr lang="en-US" sz="2000" b="1" dirty="0">
                <a:solidFill>
                  <a:schemeClr val="bg1"/>
                </a:solidFill>
                <a:latin typeface="Open Sans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Open Sans"/>
              </a:rPr>
              <a:t>Choice of project, advisor, and graduate program</a:t>
            </a:r>
            <a:endParaRPr sz="2000" dirty="0"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 b="1" u="sng" dirty="0">
                <a:solidFill>
                  <a:schemeClr val="bg1"/>
                </a:solidFill>
                <a:latin typeface="Open Sans"/>
              </a:rPr>
              <a:t>Unrestricted</a:t>
            </a:r>
            <a:r>
              <a:rPr lang="en-US" sz="2000" b="1" dirty="0">
                <a:solidFill>
                  <a:schemeClr val="bg1"/>
                </a:solidFill>
                <a:latin typeface="Open Sans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Open Sans"/>
              </a:rPr>
              <a:t>No service requirement after completion</a:t>
            </a:r>
            <a:endParaRPr sz="2000" dirty="0"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 b="1" u="sng" dirty="0">
                <a:solidFill>
                  <a:schemeClr val="bg1"/>
                </a:solidFill>
                <a:latin typeface="Open Sans"/>
              </a:rPr>
              <a:t>Portable</a:t>
            </a:r>
            <a:r>
              <a:rPr lang="en-US" sz="2000" b="1" dirty="0">
                <a:solidFill>
                  <a:schemeClr val="bg1"/>
                </a:solidFill>
                <a:latin typeface="Open Sans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Open Sans"/>
              </a:rPr>
              <a:t>Can be used at any accredited, non-profit, US institution of higher education, with campus in US for research-based master’s and doctoral degrees</a:t>
            </a:r>
            <a:endParaRPr sz="2000" dirty="0">
              <a:solidFill>
                <a:schemeClr val="bg1"/>
              </a:solidFill>
              <a:latin typeface="Open Sans"/>
            </a:endParaRPr>
          </a:p>
          <a:p>
            <a:pPr marL="228600" lvl="0" indent="-9937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lang="en-US" sz="900" dirty="0">
              <a:solidFill>
                <a:schemeClr val="bg1"/>
              </a:solidFill>
              <a:latin typeface="Open Sans"/>
            </a:endParaRPr>
          </a:p>
          <a:p>
            <a: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-US" sz="2000" b="1" dirty="0">
                <a:solidFill>
                  <a:schemeClr val="bg1"/>
                </a:solidFill>
                <a:latin typeface="Open Sans"/>
              </a:rPr>
              <a:t>2010 - 2022:  ~2,000-2,100 Fellowships yearly</a:t>
            </a:r>
          </a:p>
          <a:p>
            <a:pPr lv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-US" sz="1800" dirty="0">
                <a:solidFill>
                  <a:schemeClr val="bg1"/>
                </a:solidFill>
                <a:latin typeface="Open Sans"/>
              </a:rPr>
              <a:t>   2022: ~12,600 Applications - ~18% success rate</a:t>
            </a:r>
          </a:p>
          <a:p>
            <a:pPr lv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-US" sz="1800" dirty="0">
                <a:solidFill>
                  <a:schemeClr val="bg1"/>
                </a:solidFill>
                <a:latin typeface="Open Sans"/>
              </a:rPr>
              <a:t>   2021: ~12,600 Applications - ~17% success rate</a:t>
            </a:r>
          </a:p>
          <a:p>
            <a:pPr>
              <a:buSzPct val="100000"/>
            </a:pPr>
            <a:r>
              <a:rPr lang="en-US" sz="1800" dirty="0">
                <a:solidFill>
                  <a:schemeClr val="bg1"/>
                </a:solidFill>
                <a:latin typeface="Open Sans"/>
              </a:rPr>
              <a:t>   2020: ~12,800 Applications - ~16% success rate</a:t>
            </a:r>
          </a:p>
          <a:p>
            <a:pPr>
              <a:buSzPct val="100000"/>
            </a:pPr>
            <a:r>
              <a:rPr lang="en-US" sz="1800" dirty="0">
                <a:solidFill>
                  <a:schemeClr val="bg1"/>
                </a:solidFill>
                <a:latin typeface="Open Sans"/>
              </a:rPr>
              <a:t>   2019: ~12,200 Applications - ~16% success rate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3600" b="0" dirty="0">
                <a:latin typeface="Open Sans"/>
                <a:ea typeface="Calibri"/>
                <a:cs typeface="Calibri"/>
                <a:sym typeface="Calibri"/>
              </a:rPr>
              <a:t>GRFP Goals</a:t>
            </a:r>
            <a:endParaRPr sz="3600" dirty="0">
              <a:latin typeface="Open Sans"/>
            </a:endParaRPr>
          </a:p>
        </p:txBody>
      </p:sp>
      <p:sp>
        <p:nvSpPr>
          <p:cNvPr id="213" name="Google Shape;213;p8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fld id="{00000000-1234-1234-1234-123412341234}" type="slidenum">
              <a:rPr lang="en-US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sz="quarter" idx="11"/>
          </p:nvPr>
        </p:nvSpPr>
        <p:spPr>
          <a:xfrm>
            <a:off x="556181" y="1819275"/>
            <a:ext cx="11006340" cy="3667125"/>
          </a:xfrm>
          <a:prstGeom prst="rect">
            <a:avLst/>
          </a:prstGeom>
          <a:solidFill>
            <a:schemeClr val="tx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190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b="1" dirty="0">
                <a:solidFill>
                  <a:srgbClr val="FFC000"/>
                </a:solidFill>
                <a:latin typeface="Open Sans"/>
              </a:rPr>
              <a:t>The overall goal of the Graduate Research Fellowship Program is to recruit individuals into Science, Technology, Engineering, and Mathematics (STEM) fields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endParaRPr sz="1000" dirty="0">
              <a:solidFill>
                <a:schemeClr val="bg1"/>
              </a:solidFill>
              <a:latin typeface="Open Sans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200" dirty="0">
                <a:solidFill>
                  <a:schemeClr val="bg1"/>
                </a:solidFill>
                <a:latin typeface="Open Sans"/>
              </a:rPr>
              <a:t>To select, recognize, and financially support individuals who have </a:t>
            </a:r>
            <a:r>
              <a:rPr lang="en-US" sz="2200" u="sng" dirty="0">
                <a:solidFill>
                  <a:schemeClr val="bg1"/>
                </a:solidFill>
                <a:latin typeface="Open Sans"/>
              </a:rPr>
              <a:t>demonstrated the potential</a:t>
            </a:r>
            <a:r>
              <a:rPr lang="en-US" sz="2200" dirty="0">
                <a:solidFill>
                  <a:schemeClr val="bg1"/>
                </a:solidFill>
                <a:latin typeface="Open Sans"/>
              </a:rPr>
              <a:t> to be high achieving scientists and engineers, </a:t>
            </a:r>
            <a:r>
              <a:rPr lang="en-US" sz="2200" u="sng" dirty="0">
                <a:solidFill>
                  <a:schemeClr val="bg1"/>
                </a:solidFill>
                <a:latin typeface="Open Sans"/>
              </a:rPr>
              <a:t>early in their careers</a:t>
            </a: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endParaRPr lang="en-US" sz="1000" dirty="0">
              <a:solidFill>
                <a:schemeClr val="bg1"/>
              </a:solidFill>
              <a:latin typeface="Open Sans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200" dirty="0">
                <a:solidFill>
                  <a:schemeClr val="bg1"/>
                </a:solidFill>
                <a:latin typeface="Open Sans"/>
              </a:rPr>
              <a:t>To </a:t>
            </a:r>
            <a:r>
              <a:rPr lang="en-US" sz="2200" u="sng" dirty="0">
                <a:solidFill>
                  <a:schemeClr val="bg1"/>
                </a:solidFill>
                <a:latin typeface="Open Sans"/>
              </a:rPr>
              <a:t>broaden participation</a:t>
            </a:r>
            <a:r>
              <a:rPr lang="en-US" sz="2200" dirty="0">
                <a:solidFill>
                  <a:schemeClr val="bg1"/>
                </a:solidFill>
                <a:latin typeface="Open Sans"/>
              </a:rPr>
              <a:t> of the full spectrum of diverse talents in STEM</a:t>
            </a:r>
          </a:p>
        </p:txBody>
      </p:sp>
      <p:sp>
        <p:nvSpPr>
          <p:cNvPr id="2" name="Google Shape;381;p23">
            <a:extLst>
              <a:ext uri="{FF2B5EF4-FFF2-40B4-BE49-F238E27FC236}">
                <a16:creationId xmlns:a16="http://schemas.microsoft.com/office/drawing/2014/main" id="{9C5B6242-78E1-B800-AD55-D84B2C316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969257" y="273053"/>
            <a:ext cx="6593264" cy="11598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4"/>
              </a:buClr>
              <a:buSzPts val="4400"/>
              <a:buFont typeface="Calibri"/>
              <a:buNone/>
            </a:pPr>
            <a:endParaRPr lang="en-US" sz="2400" dirty="0">
              <a:latin typeface="Open Sans" panose="020B0606030504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b="0" dirty="0">
                <a:latin typeface="Calibri"/>
                <a:ea typeface="Calibri"/>
                <a:cs typeface="Calibri"/>
                <a:sym typeface="Calibri"/>
              </a:rPr>
              <a:t>NSF GRFP</a:t>
            </a:r>
            <a:endParaRPr dirty="0"/>
          </a:p>
        </p:txBody>
      </p:sp>
      <p:sp>
        <p:nvSpPr>
          <p:cNvPr id="221" name="Google Shape;221;p9"/>
          <p:cNvSpPr txBox="1">
            <a:spLocks noGrp="1"/>
          </p:cNvSpPr>
          <p:nvPr>
            <p:ph type="body" sz="quarter" idx="11"/>
          </p:nvPr>
        </p:nvSpPr>
        <p:spPr>
          <a:xfrm>
            <a:off x="414781" y="1705917"/>
            <a:ext cx="5213022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3200" b="1" dirty="0">
                <a:solidFill>
                  <a:srgbClr val="FFC000"/>
                </a:solidFill>
                <a:latin typeface="Open Sans"/>
              </a:rPr>
              <a:t>Graduate Research Fellowship Program</a:t>
            </a:r>
            <a:endParaRPr sz="3200" b="1" dirty="0">
              <a:solidFill>
                <a:srgbClr val="FFC000"/>
              </a:solidFill>
              <a:latin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3200" b="1" dirty="0">
                <a:solidFill>
                  <a:srgbClr val="FFC000"/>
                </a:solidFill>
                <a:latin typeface="Open Sans"/>
              </a:rPr>
              <a:t>(GRFP)</a:t>
            </a:r>
            <a:endParaRPr sz="3200" b="1" dirty="0">
              <a:solidFill>
                <a:srgbClr val="FFC000"/>
              </a:solidFill>
              <a:latin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</a:pPr>
            <a:endParaRPr sz="1600" dirty="0">
              <a:latin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en-US" sz="3200" b="1" dirty="0">
                <a:solidFill>
                  <a:schemeClr val="accent4"/>
                </a:solidFill>
                <a:latin typeface="Open Sans"/>
              </a:rPr>
              <a:t>ELIGIBILITY</a:t>
            </a:r>
            <a:endParaRPr sz="3200" dirty="0">
              <a:latin typeface="Open Sans"/>
            </a:endParaRPr>
          </a:p>
        </p:txBody>
      </p:sp>
      <p:pic>
        <p:nvPicPr>
          <p:cNvPr id="222" name="Google Shape;222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5309" r="3933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 extrusionOk="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23" name="Google Shape;223;p9"/>
          <p:cNvSpPr>
            <a:spLocks noGrp="1"/>
          </p:cNvSpPr>
          <p:nvPr>
            <p:ph type="sldNum" sz="quarter" idx="10"/>
          </p:nvPr>
        </p:nvSpPr>
        <p:spPr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176FF569A72144925470ED9676DC30" ma:contentTypeVersion="9" ma:contentTypeDescription="Create a new document." ma:contentTypeScope="" ma:versionID="1f9fb9534fac4b1edd281d050aabe51c">
  <xsd:schema xmlns:xsd="http://www.w3.org/2001/XMLSchema" xmlns:xs="http://www.w3.org/2001/XMLSchema" xmlns:p="http://schemas.microsoft.com/office/2006/metadata/properties" xmlns:ns2="0cf77daa-5445-4d26-ace6-97094430d631" targetNamespace="http://schemas.microsoft.com/office/2006/metadata/properties" ma:root="true" ma:fieldsID="e583d854e5be020b7202755a27da0aa8" ns2:_="">
    <xsd:import namespace="0cf77daa-5445-4d26-ace6-97094430d6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f77daa-5445-4d26-ace6-97094430d6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1ABCFB-C21C-4036-9CF6-7618126A02D6}">
  <ds:schemaRefs>
    <ds:schemaRef ds:uri="http://www.w3.org/XML/1998/namespace"/>
    <ds:schemaRef ds:uri="http://purl.org/dc/dcmitype/"/>
    <ds:schemaRef ds:uri="f1902935-c395-4d85-b1dc-a1b81a6d1feb"/>
    <ds:schemaRef ds:uri="http://schemas.microsoft.com/office/2006/metadata/properties"/>
    <ds:schemaRef ds:uri="95b96376-f3dd-431a-8eb7-b39b7780345f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D619DB3-BD78-48D4-ABD4-D1922F03CFA1}"/>
</file>

<file path=customXml/itemProps3.xml><?xml version="1.0" encoding="utf-8"?>
<ds:datastoreItem xmlns:ds="http://schemas.openxmlformats.org/officeDocument/2006/customXml" ds:itemID="{76762A02-574B-48E3-A14A-91ED346293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1406</TotalTime>
  <Words>1771</Words>
  <Application>Microsoft Office PowerPoint</Application>
  <PresentationFormat>Widescreen</PresentationFormat>
  <Paragraphs>272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Apple Symbols</vt:lpstr>
      <vt:lpstr>Arial</vt:lpstr>
      <vt:lpstr>Calibri</vt:lpstr>
      <vt:lpstr>Calibri Light</vt:lpstr>
      <vt:lpstr>Microsoft Sans Serif</vt:lpstr>
      <vt:lpstr>Open Sans</vt:lpstr>
      <vt:lpstr>Times New Roman</vt:lpstr>
      <vt:lpstr>Tw Cen MT</vt:lpstr>
      <vt:lpstr>Office Theme</vt:lpstr>
      <vt:lpstr>Division of Graduate Education     (DGE)    Graduate Research Fellowship Program (GRFP) NSFGRFP.org</vt:lpstr>
      <vt:lpstr>Graduate Research Fellowship Program (GRFP)</vt:lpstr>
      <vt:lpstr>About GRFP</vt:lpstr>
      <vt:lpstr>About NSF GRFP</vt:lpstr>
      <vt:lpstr>National Science Foundation</vt:lpstr>
      <vt:lpstr>NSF Graduate Research Fellowship</vt:lpstr>
      <vt:lpstr>GRFP Benefits </vt:lpstr>
      <vt:lpstr>GRFP Goals</vt:lpstr>
      <vt:lpstr>NSF GRFP</vt:lpstr>
      <vt:lpstr>GRFP Eligibility –  NSF Solicitation 23-605</vt:lpstr>
      <vt:lpstr>Ineligible Degree Programs</vt:lpstr>
      <vt:lpstr>Ineligible Areas of Study and Proposed Research*</vt:lpstr>
      <vt:lpstr>Graduate Research Fellowship Program (GRFP)  Application Package</vt:lpstr>
      <vt:lpstr>GRFP Application</vt:lpstr>
      <vt:lpstr>GRFP Application Specifics</vt:lpstr>
      <vt:lpstr>Example GRFP Application Timeline</vt:lpstr>
      <vt:lpstr>1) Personal, Relevant Background &amp; Goals 2) Research Statement </vt:lpstr>
      <vt:lpstr>Personal, Relevant Background &amp; Goals</vt:lpstr>
      <vt:lpstr>Research Statement</vt:lpstr>
      <vt:lpstr>Reference Letters and Transcripts</vt:lpstr>
      <vt:lpstr>Graduate Research Fellowship Program (GRFP)  Review Criteria</vt:lpstr>
      <vt:lpstr>Comprehensive Review    National Science Board Merit Review Criteria</vt:lpstr>
      <vt:lpstr>Comprehensive Review    National Science Board Merit Review Criteria</vt:lpstr>
      <vt:lpstr>Intellectual Merit</vt:lpstr>
      <vt:lpstr>Broader Impacts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Tran, Justin (Contractor)</dc:creator>
  <cp:lastModifiedBy>Carlson, Paul L. (Contractor)</cp:lastModifiedBy>
  <cp:revision>73</cp:revision>
  <dcterms:created xsi:type="dcterms:W3CDTF">2022-11-03T20:43:05Z</dcterms:created>
  <dcterms:modified xsi:type="dcterms:W3CDTF">2023-08-24T16:30:21Z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10d42455-4b13-4e25-a53c-2226ea179d9d</vt:lpwstr>
  </property>
  <property fmtid="{D5CDD505-2E9C-101B-9397-08002B2CF9AE}" pid="3" name="ContainsCUI">
    <vt:lpwstr>No</vt:lpwstr>
  </property>
  <property fmtid="{D5CDD505-2E9C-101B-9397-08002B2CF9AE}" pid="4" name="ContentTypeId">
    <vt:lpwstr>0x010100F020CFDF79B2E8459FE7F29F55C272FD</vt:lpwstr>
  </property>
  <property fmtid="{D5CDD505-2E9C-101B-9397-08002B2CF9AE}" pid="5" name="MediaServiceImageTags">
    <vt:lpwstr/>
  </property>
</Properties>
</file>