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5"/>
  </p:notesMasterIdLst>
  <p:sldIdLst>
    <p:sldId id="256" r:id="rId2"/>
    <p:sldId id="257" r:id="rId3"/>
    <p:sldId id="2601" r:id="rId4"/>
    <p:sldId id="267" r:id="rId5"/>
    <p:sldId id="544" r:id="rId6"/>
    <p:sldId id="546" r:id="rId7"/>
    <p:sldId id="2602" r:id="rId8"/>
    <p:sldId id="269" r:id="rId9"/>
    <p:sldId id="270" r:id="rId10"/>
    <p:sldId id="271" r:id="rId11"/>
    <p:sldId id="272" r:id="rId12"/>
    <p:sldId id="541" r:id="rId13"/>
    <p:sldId id="542" r:id="rId14"/>
    <p:sldId id="543" r:id="rId15"/>
    <p:sldId id="387" r:id="rId16"/>
    <p:sldId id="403" r:id="rId17"/>
    <p:sldId id="468" r:id="rId18"/>
    <p:sldId id="465" r:id="rId19"/>
    <p:sldId id="280" r:id="rId20"/>
    <p:sldId id="548" r:id="rId21"/>
    <p:sldId id="555" r:id="rId22"/>
    <p:sldId id="508" r:id="rId23"/>
    <p:sldId id="547" r:id="rId24"/>
    <p:sldId id="281" r:id="rId25"/>
    <p:sldId id="493" r:id="rId26"/>
    <p:sldId id="2600" r:id="rId27"/>
    <p:sldId id="2603" r:id="rId28"/>
    <p:sldId id="2604" r:id="rId29"/>
    <p:sldId id="550" r:id="rId30"/>
    <p:sldId id="282" r:id="rId31"/>
    <p:sldId id="348" r:id="rId32"/>
    <p:sldId id="552" r:id="rId33"/>
    <p:sldId id="462"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91657" autoAdjust="0"/>
  </p:normalViewPr>
  <p:slideViewPr>
    <p:cSldViewPr>
      <p:cViewPr varScale="1">
        <p:scale>
          <a:sx n="88" d="100"/>
          <a:sy n="88" d="100"/>
        </p:scale>
        <p:origin x="296" y="72"/>
      </p:cViewPr>
      <p:guideLst>
        <p:guide orient="horz" pos="2880"/>
        <p:guide pos="720"/>
      </p:guideLst>
    </p:cSldViewPr>
  </p:slideViewPr>
  <p:outlineViewPr>
    <p:cViewPr>
      <p:scale>
        <a:sx n="33" d="100"/>
        <a:sy n="33" d="100"/>
      </p:scale>
      <p:origin x="0" y="-1033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ertas, Edgar J" userId="cf57047f-fb26-45c0-bd58-2888a999ed32" providerId="ADAL" clId="{05E1E3AF-2EB7-4255-AB76-4136B1945B92}"/>
    <pc:docChg chg="modSld">
      <pc:chgData name="Huertas, Edgar J" userId="cf57047f-fb26-45c0-bd58-2888a999ed32" providerId="ADAL" clId="{05E1E3AF-2EB7-4255-AB76-4136B1945B92}" dt="2023-10-06T18:24:12.458" v="18" actId="20577"/>
      <pc:docMkLst>
        <pc:docMk/>
      </pc:docMkLst>
      <pc:sldChg chg="modSp mod">
        <pc:chgData name="Huertas, Edgar J" userId="cf57047f-fb26-45c0-bd58-2888a999ed32" providerId="ADAL" clId="{05E1E3AF-2EB7-4255-AB76-4136B1945B92}" dt="2023-10-06T18:24:12.458" v="18" actId="20577"/>
        <pc:sldMkLst>
          <pc:docMk/>
          <pc:sldMk cId="0" sldId="256"/>
        </pc:sldMkLst>
        <pc:spChg chg="mod">
          <ac:chgData name="Huertas, Edgar J" userId="cf57047f-fb26-45c0-bd58-2888a999ed32" providerId="ADAL" clId="{05E1E3AF-2EB7-4255-AB76-4136B1945B92}" dt="2023-10-06T18:24:12.458" v="18" actId="20577"/>
          <ac:spMkLst>
            <pc:docMk/>
            <pc:sldMk cId="0" sldId="256"/>
            <ac:spMk id="4" creationId="{73A46135-280F-4931-8D3D-C4B45A0A0C33}"/>
          </ac:spMkLst>
        </pc:spChg>
      </pc:sldChg>
    </pc:docChg>
  </pc:docChgLst>
  <pc:docChgLst>
    <pc:chgData name="Nilsen, Wendy" userId="ec272449-599a-49bf-bc07-714c4d7ecada" providerId="ADAL" clId="{3D3E6AED-DD9B-4672-8F6C-8A76035B0219}"/>
    <pc:docChg chg="undo custSel modSld">
      <pc:chgData name="Nilsen, Wendy" userId="ec272449-599a-49bf-bc07-714c4d7ecada" providerId="ADAL" clId="{3D3E6AED-DD9B-4672-8F6C-8A76035B0219}" dt="2023-09-25T13:53:47.416" v="1" actId="1076"/>
      <pc:docMkLst>
        <pc:docMk/>
      </pc:docMkLst>
      <pc:sldChg chg="modSp mod">
        <pc:chgData name="Nilsen, Wendy" userId="ec272449-599a-49bf-bc07-714c4d7ecada" providerId="ADAL" clId="{3D3E6AED-DD9B-4672-8F6C-8A76035B0219}" dt="2023-09-25T13:53:47.416" v="1" actId="1076"/>
        <pc:sldMkLst>
          <pc:docMk/>
          <pc:sldMk cId="0" sldId="270"/>
        </pc:sldMkLst>
        <pc:grpChg chg="mod">
          <ac:chgData name="Nilsen, Wendy" userId="ec272449-599a-49bf-bc07-714c4d7ecada" providerId="ADAL" clId="{3D3E6AED-DD9B-4672-8F6C-8A76035B0219}" dt="2023-09-25T13:53:47.416" v="1" actId="1076"/>
          <ac:grpSpMkLst>
            <pc:docMk/>
            <pc:sldMk cId="0" sldId="270"/>
            <ac:grpSpMk id="24" creationId="{00000000-0000-0000-0000-000000000000}"/>
          </ac:grpSpMkLst>
        </pc:grpChg>
      </pc:sldChg>
    </pc:docChg>
  </pc:docChgLst>
  <pc:docChgLst>
    <pc:chgData name="Yamini, Goli" userId="4547deed-e9fb-4fa5-8f3d-bcb94e51b24c" providerId="ADAL" clId="{FB906A36-320E-4922-8035-A6203D861A01}"/>
    <pc:docChg chg="modSld">
      <pc:chgData name="Yamini, Goli" userId="4547deed-e9fb-4fa5-8f3d-bcb94e51b24c" providerId="ADAL" clId="{FB906A36-320E-4922-8035-A6203D861A01}" dt="2023-09-25T18:53:00.855" v="19" actId="20577"/>
      <pc:docMkLst>
        <pc:docMk/>
      </pc:docMkLst>
      <pc:sldChg chg="modNotesTx">
        <pc:chgData name="Yamini, Goli" userId="4547deed-e9fb-4fa5-8f3d-bcb94e51b24c" providerId="ADAL" clId="{FB906A36-320E-4922-8035-A6203D861A01}" dt="2023-09-25T18:50:18.185" v="6" actId="20577"/>
        <pc:sldMkLst>
          <pc:docMk/>
          <pc:sldMk cId="0" sldId="267"/>
        </pc:sldMkLst>
      </pc:sldChg>
      <pc:sldChg chg="modNotesTx">
        <pc:chgData name="Yamini, Goli" userId="4547deed-e9fb-4fa5-8f3d-bcb94e51b24c" providerId="ADAL" clId="{FB906A36-320E-4922-8035-A6203D861A01}" dt="2023-09-25T18:51:48.488" v="16"/>
        <pc:sldMkLst>
          <pc:docMk/>
          <pc:sldMk cId="0" sldId="280"/>
        </pc:sldMkLst>
      </pc:sldChg>
      <pc:sldChg chg="modNotesTx">
        <pc:chgData name="Yamini, Goli" userId="4547deed-e9fb-4fa5-8f3d-bcb94e51b24c" providerId="ADAL" clId="{FB906A36-320E-4922-8035-A6203D861A01}" dt="2023-09-25T18:53:00.855" v="19" actId="20577"/>
        <pc:sldMkLst>
          <pc:docMk/>
          <pc:sldMk cId="0" sldId="282"/>
        </pc:sldMkLst>
      </pc:sldChg>
      <pc:sldChg chg="modNotesTx">
        <pc:chgData name="Yamini, Goli" userId="4547deed-e9fb-4fa5-8f3d-bcb94e51b24c" providerId="ADAL" clId="{FB906A36-320E-4922-8035-A6203D861A01}" dt="2023-09-25T18:51:17.820" v="11"/>
        <pc:sldMkLst>
          <pc:docMk/>
          <pc:sldMk cId="3706118035" sldId="54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E8194-9A61-48D7-8467-840AE797B137}"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1DD0192-296E-4C8B-9D92-2152E872C585}">
      <dgm:prSet/>
      <dgm:spPr/>
      <dgm:t>
        <a:bodyPr/>
        <a:lstStyle/>
        <a:p>
          <a:r>
            <a:rPr lang="en-US" b="0" i="0" dirty="0"/>
            <a:t>Scientific Requirement</a:t>
          </a:r>
          <a:endParaRPr lang="en-US" dirty="0"/>
        </a:p>
      </dgm:t>
    </dgm:pt>
    <dgm:pt modelId="{6E110A71-000F-45BB-957A-91424D9E9FA1}" type="parTrans" cxnId="{CD8DB001-7FA5-4798-B07B-C8D9EA3673C2}">
      <dgm:prSet/>
      <dgm:spPr/>
      <dgm:t>
        <a:bodyPr/>
        <a:lstStyle/>
        <a:p>
          <a:endParaRPr lang="en-US"/>
        </a:p>
      </dgm:t>
    </dgm:pt>
    <dgm:pt modelId="{B1C3BB59-44D2-402B-B90C-7A867272D831}" type="sibTrans" cxnId="{CD8DB001-7FA5-4798-B07B-C8D9EA3673C2}">
      <dgm:prSet/>
      <dgm:spPr/>
      <dgm:t>
        <a:bodyPr/>
        <a:lstStyle/>
        <a:p>
          <a:endParaRPr lang="en-US"/>
        </a:p>
      </dgm:t>
    </dgm:pt>
    <dgm:pt modelId="{A38D471F-B3FA-4F85-9B9A-4F4A3B3F981F}">
      <dgm:prSet/>
      <dgm:spPr/>
      <dgm:t>
        <a:bodyPr/>
        <a:lstStyle/>
        <a:p>
          <a:r>
            <a:rPr lang="en-US" b="0" i="0"/>
            <a:t>Collaboration &amp; Management Plan</a:t>
          </a:r>
          <a:endParaRPr lang="en-US"/>
        </a:p>
      </dgm:t>
    </dgm:pt>
    <dgm:pt modelId="{F7D66A1A-D7F0-4459-8DFB-3C98E3C24869}" type="parTrans" cxnId="{A5AA763F-523C-4298-A9B7-C6CBA6FF12B9}">
      <dgm:prSet/>
      <dgm:spPr/>
      <dgm:t>
        <a:bodyPr/>
        <a:lstStyle/>
        <a:p>
          <a:endParaRPr lang="en-US"/>
        </a:p>
      </dgm:t>
    </dgm:pt>
    <dgm:pt modelId="{1D057B80-5D6E-4D93-BCED-8443BD442269}" type="sibTrans" cxnId="{A5AA763F-523C-4298-A9B7-C6CBA6FF12B9}">
      <dgm:prSet/>
      <dgm:spPr/>
      <dgm:t>
        <a:bodyPr/>
        <a:lstStyle/>
        <a:p>
          <a:endParaRPr lang="en-US"/>
        </a:p>
      </dgm:t>
    </dgm:pt>
    <dgm:pt modelId="{E69E4F5B-2415-4F8A-A10F-4D845CA477CE}">
      <dgm:prSet/>
      <dgm:spPr/>
      <dgm:t>
        <a:bodyPr/>
        <a:lstStyle/>
        <a:p>
          <a:r>
            <a:rPr lang="en-US" b="0" i="0"/>
            <a:t>Evaluation Plan</a:t>
          </a:r>
          <a:endParaRPr lang="en-US"/>
        </a:p>
      </dgm:t>
    </dgm:pt>
    <dgm:pt modelId="{390A1DE2-1293-4238-935F-B798FEB44CD8}" type="parTrans" cxnId="{E061150B-8B9C-4254-ABDB-D070E8A8D3F6}">
      <dgm:prSet/>
      <dgm:spPr/>
      <dgm:t>
        <a:bodyPr/>
        <a:lstStyle/>
        <a:p>
          <a:endParaRPr lang="en-US"/>
        </a:p>
      </dgm:t>
    </dgm:pt>
    <dgm:pt modelId="{5F20DDD4-DD21-43A4-87EE-D541B61471AB}" type="sibTrans" cxnId="{E061150B-8B9C-4254-ABDB-D070E8A8D3F6}">
      <dgm:prSet/>
      <dgm:spPr/>
      <dgm:t>
        <a:bodyPr/>
        <a:lstStyle/>
        <a:p>
          <a:endParaRPr lang="en-US"/>
        </a:p>
      </dgm:t>
    </dgm:pt>
    <dgm:pt modelId="{6BC66925-0FDF-49F2-A1EC-B302A8627800}" type="pres">
      <dgm:prSet presAssocID="{183E8194-9A61-48D7-8467-840AE797B137}" presName="root" presStyleCnt="0">
        <dgm:presLayoutVars>
          <dgm:dir/>
          <dgm:resizeHandles val="exact"/>
        </dgm:presLayoutVars>
      </dgm:prSet>
      <dgm:spPr/>
    </dgm:pt>
    <dgm:pt modelId="{8B2C59A5-49F9-49AA-9E9A-FED728CBF9C8}" type="pres">
      <dgm:prSet presAssocID="{11DD0192-296E-4C8B-9D92-2152E872C585}" presName="compNode" presStyleCnt="0"/>
      <dgm:spPr/>
    </dgm:pt>
    <dgm:pt modelId="{6FE474C4-0F94-4651-AF06-3E5A074E7D19}" type="pres">
      <dgm:prSet presAssocID="{11DD0192-296E-4C8B-9D92-2152E872C585}" presName="bgRect" presStyleLbl="bgShp" presStyleIdx="0" presStyleCnt="3"/>
      <dgm:spPr/>
    </dgm:pt>
    <dgm:pt modelId="{7BCF53B6-D7E6-4AD1-83B9-04A04A843D2C}" type="pres">
      <dgm:prSet presAssocID="{11DD0192-296E-4C8B-9D92-2152E872C5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1BF0E379-F8A0-4E42-BC98-0402F68E98DE}" type="pres">
      <dgm:prSet presAssocID="{11DD0192-296E-4C8B-9D92-2152E872C585}" presName="spaceRect" presStyleCnt="0"/>
      <dgm:spPr/>
    </dgm:pt>
    <dgm:pt modelId="{3D60FACF-C09E-4B64-BDE5-63675BBF63ED}" type="pres">
      <dgm:prSet presAssocID="{11DD0192-296E-4C8B-9D92-2152E872C585}" presName="parTx" presStyleLbl="revTx" presStyleIdx="0" presStyleCnt="3">
        <dgm:presLayoutVars>
          <dgm:chMax val="0"/>
          <dgm:chPref val="0"/>
        </dgm:presLayoutVars>
      </dgm:prSet>
      <dgm:spPr/>
    </dgm:pt>
    <dgm:pt modelId="{CE296EFC-FD32-436D-B85F-8F33E4876340}" type="pres">
      <dgm:prSet presAssocID="{B1C3BB59-44D2-402B-B90C-7A867272D831}" presName="sibTrans" presStyleCnt="0"/>
      <dgm:spPr/>
    </dgm:pt>
    <dgm:pt modelId="{3F0DF87B-6C4A-4032-AFD7-49F30EF54F75}" type="pres">
      <dgm:prSet presAssocID="{A38D471F-B3FA-4F85-9B9A-4F4A3B3F981F}" presName="compNode" presStyleCnt="0"/>
      <dgm:spPr/>
    </dgm:pt>
    <dgm:pt modelId="{F150470B-72EB-4F89-8B1E-1E088351D267}" type="pres">
      <dgm:prSet presAssocID="{A38D471F-B3FA-4F85-9B9A-4F4A3B3F981F}" presName="bgRect" presStyleLbl="bgShp" presStyleIdx="1" presStyleCnt="3"/>
      <dgm:spPr/>
    </dgm:pt>
    <dgm:pt modelId="{018A123B-D06A-4484-AF5A-C4717E46D340}" type="pres">
      <dgm:prSet presAssocID="{A38D471F-B3FA-4F85-9B9A-4F4A3B3F98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D71AB422-8255-4036-8175-B88E2A0E8426}" type="pres">
      <dgm:prSet presAssocID="{A38D471F-B3FA-4F85-9B9A-4F4A3B3F981F}" presName="spaceRect" presStyleCnt="0"/>
      <dgm:spPr/>
    </dgm:pt>
    <dgm:pt modelId="{5D265ED1-3F65-473D-BEB1-FA6AD292F40D}" type="pres">
      <dgm:prSet presAssocID="{A38D471F-B3FA-4F85-9B9A-4F4A3B3F981F}" presName="parTx" presStyleLbl="revTx" presStyleIdx="1" presStyleCnt="3">
        <dgm:presLayoutVars>
          <dgm:chMax val="0"/>
          <dgm:chPref val="0"/>
        </dgm:presLayoutVars>
      </dgm:prSet>
      <dgm:spPr/>
    </dgm:pt>
    <dgm:pt modelId="{A3F0329E-9E13-4447-A028-7BF28AA4E811}" type="pres">
      <dgm:prSet presAssocID="{1D057B80-5D6E-4D93-BCED-8443BD442269}" presName="sibTrans" presStyleCnt="0"/>
      <dgm:spPr/>
    </dgm:pt>
    <dgm:pt modelId="{E47A740A-0ACD-46F7-83C9-115A566EF0F8}" type="pres">
      <dgm:prSet presAssocID="{E69E4F5B-2415-4F8A-A10F-4D845CA477CE}" presName="compNode" presStyleCnt="0"/>
      <dgm:spPr/>
    </dgm:pt>
    <dgm:pt modelId="{186C9C0F-7EC3-4C63-981C-1903D7702A43}" type="pres">
      <dgm:prSet presAssocID="{E69E4F5B-2415-4F8A-A10F-4D845CA477CE}" presName="bgRect" presStyleLbl="bgShp" presStyleIdx="2" presStyleCnt="3"/>
      <dgm:spPr/>
    </dgm:pt>
    <dgm:pt modelId="{92937D8A-64C7-4D84-8F03-1FE26FD49A1C}" type="pres">
      <dgm:prSet presAssocID="{E69E4F5B-2415-4F8A-A10F-4D845CA477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61F3DF4-AAFA-4F6E-8E14-6F07E1BA78A8}" type="pres">
      <dgm:prSet presAssocID="{E69E4F5B-2415-4F8A-A10F-4D845CA477CE}" presName="spaceRect" presStyleCnt="0"/>
      <dgm:spPr/>
    </dgm:pt>
    <dgm:pt modelId="{E00DE3D6-ACE5-4B3A-ACFB-43480BF62496}" type="pres">
      <dgm:prSet presAssocID="{E69E4F5B-2415-4F8A-A10F-4D845CA477CE}" presName="parTx" presStyleLbl="revTx" presStyleIdx="2" presStyleCnt="3">
        <dgm:presLayoutVars>
          <dgm:chMax val="0"/>
          <dgm:chPref val="0"/>
        </dgm:presLayoutVars>
      </dgm:prSet>
      <dgm:spPr/>
    </dgm:pt>
  </dgm:ptLst>
  <dgm:cxnLst>
    <dgm:cxn modelId="{CD8DB001-7FA5-4798-B07B-C8D9EA3673C2}" srcId="{183E8194-9A61-48D7-8467-840AE797B137}" destId="{11DD0192-296E-4C8B-9D92-2152E872C585}" srcOrd="0" destOrd="0" parTransId="{6E110A71-000F-45BB-957A-91424D9E9FA1}" sibTransId="{B1C3BB59-44D2-402B-B90C-7A867272D831}"/>
    <dgm:cxn modelId="{E061150B-8B9C-4254-ABDB-D070E8A8D3F6}" srcId="{183E8194-9A61-48D7-8467-840AE797B137}" destId="{E69E4F5B-2415-4F8A-A10F-4D845CA477CE}" srcOrd="2" destOrd="0" parTransId="{390A1DE2-1293-4238-935F-B798FEB44CD8}" sibTransId="{5F20DDD4-DD21-43A4-87EE-D541B61471AB}"/>
    <dgm:cxn modelId="{A5AA763F-523C-4298-A9B7-C6CBA6FF12B9}" srcId="{183E8194-9A61-48D7-8467-840AE797B137}" destId="{A38D471F-B3FA-4F85-9B9A-4F4A3B3F981F}" srcOrd="1" destOrd="0" parTransId="{F7D66A1A-D7F0-4459-8DFB-3C98E3C24869}" sibTransId="{1D057B80-5D6E-4D93-BCED-8443BD442269}"/>
    <dgm:cxn modelId="{8E4CA683-B483-4883-AF28-C5A319AE5D1B}" type="presOf" srcId="{A38D471F-B3FA-4F85-9B9A-4F4A3B3F981F}" destId="{5D265ED1-3F65-473D-BEB1-FA6AD292F40D}" srcOrd="0" destOrd="0" presId="urn:microsoft.com/office/officeart/2018/2/layout/IconVerticalSolidList"/>
    <dgm:cxn modelId="{2D2FC885-2970-428B-967E-5B7436EDCD94}" type="presOf" srcId="{11DD0192-296E-4C8B-9D92-2152E872C585}" destId="{3D60FACF-C09E-4B64-BDE5-63675BBF63ED}" srcOrd="0" destOrd="0" presId="urn:microsoft.com/office/officeart/2018/2/layout/IconVerticalSolidList"/>
    <dgm:cxn modelId="{7B86D4C4-3A51-4896-B417-1C4715C2F0AC}" type="presOf" srcId="{E69E4F5B-2415-4F8A-A10F-4D845CA477CE}" destId="{E00DE3D6-ACE5-4B3A-ACFB-43480BF62496}" srcOrd="0" destOrd="0" presId="urn:microsoft.com/office/officeart/2018/2/layout/IconVerticalSolidList"/>
    <dgm:cxn modelId="{BFB45AF0-B5EB-42B9-AD0F-D89B14537364}" type="presOf" srcId="{183E8194-9A61-48D7-8467-840AE797B137}" destId="{6BC66925-0FDF-49F2-A1EC-B302A8627800}" srcOrd="0" destOrd="0" presId="urn:microsoft.com/office/officeart/2018/2/layout/IconVerticalSolidList"/>
    <dgm:cxn modelId="{05A1A20D-4D87-4E9F-87DF-A2B2773CB4A0}" type="presParOf" srcId="{6BC66925-0FDF-49F2-A1EC-B302A8627800}" destId="{8B2C59A5-49F9-49AA-9E9A-FED728CBF9C8}" srcOrd="0" destOrd="0" presId="urn:microsoft.com/office/officeart/2018/2/layout/IconVerticalSolidList"/>
    <dgm:cxn modelId="{52B4F488-55CC-4784-9D69-D17BE6E13DD5}" type="presParOf" srcId="{8B2C59A5-49F9-49AA-9E9A-FED728CBF9C8}" destId="{6FE474C4-0F94-4651-AF06-3E5A074E7D19}" srcOrd="0" destOrd="0" presId="urn:microsoft.com/office/officeart/2018/2/layout/IconVerticalSolidList"/>
    <dgm:cxn modelId="{1BD6069A-192B-4C76-BB13-942335FEAF99}" type="presParOf" srcId="{8B2C59A5-49F9-49AA-9E9A-FED728CBF9C8}" destId="{7BCF53B6-D7E6-4AD1-83B9-04A04A843D2C}" srcOrd="1" destOrd="0" presId="urn:microsoft.com/office/officeart/2018/2/layout/IconVerticalSolidList"/>
    <dgm:cxn modelId="{952231DE-ECDD-41F2-842B-F6B40529ED74}" type="presParOf" srcId="{8B2C59A5-49F9-49AA-9E9A-FED728CBF9C8}" destId="{1BF0E379-F8A0-4E42-BC98-0402F68E98DE}" srcOrd="2" destOrd="0" presId="urn:microsoft.com/office/officeart/2018/2/layout/IconVerticalSolidList"/>
    <dgm:cxn modelId="{D9E0A862-F109-490E-AE43-6863BEA07110}" type="presParOf" srcId="{8B2C59A5-49F9-49AA-9E9A-FED728CBF9C8}" destId="{3D60FACF-C09E-4B64-BDE5-63675BBF63ED}" srcOrd="3" destOrd="0" presId="urn:microsoft.com/office/officeart/2018/2/layout/IconVerticalSolidList"/>
    <dgm:cxn modelId="{4795ADDA-F266-4455-B057-3BC8ED35A6BB}" type="presParOf" srcId="{6BC66925-0FDF-49F2-A1EC-B302A8627800}" destId="{CE296EFC-FD32-436D-B85F-8F33E4876340}" srcOrd="1" destOrd="0" presId="urn:microsoft.com/office/officeart/2018/2/layout/IconVerticalSolidList"/>
    <dgm:cxn modelId="{15799BEA-0BC1-4536-A216-92FAC42F7727}" type="presParOf" srcId="{6BC66925-0FDF-49F2-A1EC-B302A8627800}" destId="{3F0DF87B-6C4A-4032-AFD7-49F30EF54F75}" srcOrd="2" destOrd="0" presId="urn:microsoft.com/office/officeart/2018/2/layout/IconVerticalSolidList"/>
    <dgm:cxn modelId="{9581C328-9314-4945-B742-26B732D7A734}" type="presParOf" srcId="{3F0DF87B-6C4A-4032-AFD7-49F30EF54F75}" destId="{F150470B-72EB-4F89-8B1E-1E088351D267}" srcOrd="0" destOrd="0" presId="urn:microsoft.com/office/officeart/2018/2/layout/IconVerticalSolidList"/>
    <dgm:cxn modelId="{D0D8EB2E-E9E1-470D-8C58-148222E1428B}" type="presParOf" srcId="{3F0DF87B-6C4A-4032-AFD7-49F30EF54F75}" destId="{018A123B-D06A-4484-AF5A-C4717E46D340}" srcOrd="1" destOrd="0" presId="urn:microsoft.com/office/officeart/2018/2/layout/IconVerticalSolidList"/>
    <dgm:cxn modelId="{C14F3CBE-37CD-4A20-84F0-0AECE405557E}" type="presParOf" srcId="{3F0DF87B-6C4A-4032-AFD7-49F30EF54F75}" destId="{D71AB422-8255-4036-8175-B88E2A0E8426}" srcOrd="2" destOrd="0" presId="urn:microsoft.com/office/officeart/2018/2/layout/IconVerticalSolidList"/>
    <dgm:cxn modelId="{109C3178-4036-4103-8926-86009029CD0F}" type="presParOf" srcId="{3F0DF87B-6C4A-4032-AFD7-49F30EF54F75}" destId="{5D265ED1-3F65-473D-BEB1-FA6AD292F40D}" srcOrd="3" destOrd="0" presId="urn:microsoft.com/office/officeart/2018/2/layout/IconVerticalSolidList"/>
    <dgm:cxn modelId="{731E2B72-5370-4E41-A89F-5DE0DA875AB5}" type="presParOf" srcId="{6BC66925-0FDF-49F2-A1EC-B302A8627800}" destId="{A3F0329E-9E13-4447-A028-7BF28AA4E811}" srcOrd="3" destOrd="0" presId="urn:microsoft.com/office/officeart/2018/2/layout/IconVerticalSolidList"/>
    <dgm:cxn modelId="{AF80A879-6F3A-42EB-8B9F-5B9041833FE3}" type="presParOf" srcId="{6BC66925-0FDF-49F2-A1EC-B302A8627800}" destId="{E47A740A-0ACD-46F7-83C9-115A566EF0F8}" srcOrd="4" destOrd="0" presId="urn:microsoft.com/office/officeart/2018/2/layout/IconVerticalSolidList"/>
    <dgm:cxn modelId="{A03BB91B-BE35-454D-AB93-7FD4183076AB}" type="presParOf" srcId="{E47A740A-0ACD-46F7-83C9-115A566EF0F8}" destId="{186C9C0F-7EC3-4C63-981C-1903D7702A43}" srcOrd="0" destOrd="0" presId="urn:microsoft.com/office/officeart/2018/2/layout/IconVerticalSolidList"/>
    <dgm:cxn modelId="{F46320BD-4C79-47E6-987A-F0E10716B978}" type="presParOf" srcId="{E47A740A-0ACD-46F7-83C9-115A566EF0F8}" destId="{92937D8A-64C7-4D84-8F03-1FE26FD49A1C}" srcOrd="1" destOrd="0" presId="urn:microsoft.com/office/officeart/2018/2/layout/IconVerticalSolidList"/>
    <dgm:cxn modelId="{0201994C-1C69-438F-B6BF-3832CAE92DC3}" type="presParOf" srcId="{E47A740A-0ACD-46F7-83C9-115A566EF0F8}" destId="{761F3DF4-AAFA-4F6E-8E14-6F07E1BA78A8}" srcOrd="2" destOrd="0" presId="urn:microsoft.com/office/officeart/2018/2/layout/IconVerticalSolidList"/>
    <dgm:cxn modelId="{F25CA752-EAC3-4DCD-B453-5067DFBB51C0}" type="presParOf" srcId="{E47A740A-0ACD-46F7-83C9-115A566EF0F8}" destId="{E00DE3D6-ACE5-4B3A-ACFB-43480BF624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474C4-0F94-4651-AF06-3E5A074E7D19}">
      <dsp:nvSpPr>
        <dsp:cNvPr id="0" name=""/>
        <dsp:cNvSpPr/>
      </dsp:nvSpPr>
      <dsp:spPr>
        <a:xfrm>
          <a:off x="0" y="719"/>
          <a:ext cx="4941519"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F53B6-D7E6-4AD1-83B9-04A04A843D2C}">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60FACF-C09E-4B64-BDE5-63675BBF63ED}">
      <dsp:nvSpPr>
        <dsp:cNvPr id="0" name=""/>
        <dsp:cNvSpPr/>
      </dsp:nvSpPr>
      <dsp:spPr>
        <a:xfrm>
          <a:off x="1945450" y="719"/>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b="0" i="0" kern="1200" dirty="0"/>
            <a:t>Scientific Requirement</a:t>
          </a:r>
          <a:endParaRPr lang="en-US" sz="2500" kern="1200" dirty="0"/>
        </a:p>
      </dsp:txBody>
      <dsp:txXfrm>
        <a:off x="1945450" y="719"/>
        <a:ext cx="2996068" cy="1684372"/>
      </dsp:txXfrm>
    </dsp:sp>
    <dsp:sp modelId="{F150470B-72EB-4F89-8B1E-1E088351D267}">
      <dsp:nvSpPr>
        <dsp:cNvPr id="0" name=""/>
        <dsp:cNvSpPr/>
      </dsp:nvSpPr>
      <dsp:spPr>
        <a:xfrm>
          <a:off x="0" y="2106185"/>
          <a:ext cx="4941519"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A123B-D06A-4484-AF5A-C4717E46D340}">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265ED1-3F65-473D-BEB1-FA6AD292F40D}">
      <dsp:nvSpPr>
        <dsp:cNvPr id="0" name=""/>
        <dsp:cNvSpPr/>
      </dsp:nvSpPr>
      <dsp:spPr>
        <a:xfrm>
          <a:off x="1945450" y="2106185"/>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b="0" i="0" kern="1200"/>
            <a:t>Collaboration &amp; Management Plan</a:t>
          </a:r>
          <a:endParaRPr lang="en-US" sz="2500" kern="1200"/>
        </a:p>
      </dsp:txBody>
      <dsp:txXfrm>
        <a:off x="1945450" y="2106185"/>
        <a:ext cx="2996068" cy="1684372"/>
      </dsp:txXfrm>
    </dsp:sp>
    <dsp:sp modelId="{186C9C0F-7EC3-4C63-981C-1903D7702A43}">
      <dsp:nvSpPr>
        <dsp:cNvPr id="0" name=""/>
        <dsp:cNvSpPr/>
      </dsp:nvSpPr>
      <dsp:spPr>
        <a:xfrm>
          <a:off x="0" y="4211650"/>
          <a:ext cx="4941519"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37D8A-64C7-4D84-8F03-1FE26FD49A1C}">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0DE3D6-ACE5-4B3A-ACFB-43480BF62496}">
      <dsp:nvSpPr>
        <dsp:cNvPr id="0" name=""/>
        <dsp:cNvSpPr/>
      </dsp:nvSpPr>
      <dsp:spPr>
        <a:xfrm>
          <a:off x="1945450" y="4211650"/>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b="0" i="0" kern="1200"/>
            <a:t>Evaluation Plan</a:t>
          </a:r>
          <a:endParaRPr lang="en-US" sz="2500" kern="1200"/>
        </a:p>
      </dsp:txBody>
      <dsp:txXfrm>
        <a:off x="1945450" y="4211650"/>
        <a:ext cx="2996068" cy="16843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6573416-23EA-475D-99AC-9229BBAD936C}" type="datetimeFigureOut">
              <a:rPr lang="en-US" smtClean="0"/>
              <a:t>10/6/2023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3934545-5940-4531-B5C4-9E2B2A7B924F}" type="slidenum">
              <a:rPr lang="en-US" smtClean="0"/>
              <a:t>‹#›</a:t>
            </a:fld>
            <a:endParaRPr lang="en-US"/>
          </a:p>
        </p:txBody>
      </p:sp>
    </p:spTree>
    <p:extLst>
      <p:ext uri="{BB962C8B-B14F-4D97-AF65-F5344CB8AC3E}">
        <p14:creationId xmlns:p14="http://schemas.microsoft.com/office/powerpoint/2010/main" val="304661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and then everyone introduce </a:t>
            </a:r>
          </a:p>
        </p:txBody>
      </p:sp>
      <p:sp>
        <p:nvSpPr>
          <p:cNvPr id="4" name="Slide Number Placeholder 3"/>
          <p:cNvSpPr>
            <a:spLocks noGrp="1"/>
          </p:cNvSpPr>
          <p:nvPr>
            <p:ph type="sldNum" sz="quarter" idx="5"/>
          </p:nvPr>
        </p:nvSpPr>
        <p:spPr/>
        <p:txBody>
          <a:bodyPr/>
          <a:lstStyle/>
          <a:p>
            <a:fld id="{63934545-5940-4531-B5C4-9E2B2A7B924F}" type="slidenum">
              <a:rPr lang="en-US" smtClean="0"/>
              <a:t>1</a:t>
            </a:fld>
            <a:endParaRPr lang="en-US"/>
          </a:p>
        </p:txBody>
      </p:sp>
    </p:spTree>
    <p:extLst>
      <p:ext uri="{BB962C8B-B14F-4D97-AF65-F5344CB8AC3E}">
        <p14:creationId xmlns:p14="http://schemas.microsoft.com/office/powerpoint/2010/main" val="28516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10</a:t>
            </a:fld>
            <a:endParaRPr lang="en-US"/>
          </a:p>
        </p:txBody>
      </p:sp>
    </p:spTree>
    <p:extLst>
      <p:ext uri="{BB962C8B-B14F-4D97-AF65-F5344CB8AC3E}">
        <p14:creationId xmlns:p14="http://schemas.microsoft.com/office/powerpoint/2010/main" val="288528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11</a:t>
            </a:fld>
            <a:endParaRPr lang="en-US"/>
          </a:p>
        </p:txBody>
      </p:sp>
    </p:spTree>
    <p:extLst>
      <p:ext uri="{BB962C8B-B14F-4D97-AF65-F5344CB8AC3E}">
        <p14:creationId xmlns:p14="http://schemas.microsoft.com/office/powerpoint/2010/main" val="384923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NSF - Tom</a:t>
            </a:r>
          </a:p>
        </p:txBody>
      </p:sp>
      <p:sp>
        <p:nvSpPr>
          <p:cNvPr id="4" name="Slide Number Placeholder 3"/>
          <p:cNvSpPr>
            <a:spLocks noGrp="1"/>
          </p:cNvSpPr>
          <p:nvPr>
            <p:ph type="sldNum" sz="quarter" idx="5"/>
          </p:nvPr>
        </p:nvSpPr>
        <p:spPr/>
        <p:txBody>
          <a:bodyPr/>
          <a:lstStyle/>
          <a:p>
            <a:fld id="{63934545-5940-4531-B5C4-9E2B2A7B924F}" type="slidenum">
              <a:rPr lang="en-US" smtClean="0"/>
              <a:t>12</a:t>
            </a:fld>
            <a:endParaRPr lang="en-US"/>
          </a:p>
        </p:txBody>
      </p:sp>
    </p:spTree>
    <p:extLst>
      <p:ext uri="{BB962C8B-B14F-4D97-AF65-F5344CB8AC3E}">
        <p14:creationId xmlns:p14="http://schemas.microsoft.com/office/powerpoint/2010/main" val="163030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a:p>
            <a:endParaRPr lang="en-US" dirty="0"/>
          </a:p>
          <a:p>
            <a:r>
              <a:rPr lang="en-US" dirty="0"/>
              <a:t>how human pattern recognition, visual searches, perceptual learning, attentional biases, things like that, can really affect how observers are understanding images.</a:t>
            </a:r>
          </a:p>
          <a:p>
            <a:r>
              <a:rPr lang="en-US" dirty="0"/>
              <a:t>We really want to understand the context. when you're doing an image analysis or when you're looking at an image, what kind of things, effective, both in the context and the environment</a:t>
            </a:r>
          </a:p>
          <a:p>
            <a:r>
              <a:rPr lang="en-US" dirty="0"/>
              <a:t>But also ways to exploit these this understanding. Can we do a better job at providing images in a way that they help perceptual decision making and this could be in 3D or 40 models</a:t>
            </a:r>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13</a:t>
            </a:fld>
            <a:endParaRPr lang="en-US"/>
          </a:p>
        </p:txBody>
      </p:sp>
    </p:spTree>
    <p:extLst>
      <p:ext uri="{BB962C8B-B14F-4D97-AF65-F5344CB8AC3E}">
        <p14:creationId xmlns:p14="http://schemas.microsoft.com/office/powerpoint/2010/main" val="171022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 where you live determines your life expectancy and relates to social determinants of health </a:t>
            </a:r>
          </a:p>
        </p:txBody>
      </p:sp>
      <p:sp>
        <p:nvSpPr>
          <p:cNvPr id="4" name="Slide Number Placeholder 3"/>
          <p:cNvSpPr>
            <a:spLocks noGrp="1"/>
          </p:cNvSpPr>
          <p:nvPr>
            <p:ph type="sldNum" sz="quarter" idx="5"/>
          </p:nvPr>
        </p:nvSpPr>
        <p:spPr/>
        <p:txBody>
          <a:bodyPr/>
          <a:lstStyle/>
          <a:p>
            <a:fld id="{63934545-5940-4531-B5C4-9E2B2A7B924F}" type="slidenum">
              <a:rPr lang="en-US" smtClean="0"/>
              <a:t>14</a:t>
            </a:fld>
            <a:endParaRPr lang="en-US"/>
          </a:p>
        </p:txBody>
      </p:sp>
    </p:spTree>
    <p:extLst>
      <p:ext uri="{BB962C8B-B14F-4D97-AF65-F5344CB8AC3E}">
        <p14:creationId xmlns:p14="http://schemas.microsoft.com/office/powerpoint/2010/main" val="67176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FE467BD-F3CC-449A-869B-04143B1ADA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1363" indent="-284163" defTabSz="931863">
              <a:spcBef>
                <a:spcPct val="30000"/>
              </a:spcBef>
              <a:defRPr sz="1200">
                <a:solidFill>
                  <a:schemeClr val="tx1"/>
                </a:solidFill>
                <a:latin typeface="Calibri" panose="020F0502020204030204" pitchFamily="34" charset="0"/>
              </a:defRPr>
            </a:lvl2pPr>
            <a:lvl3pPr marL="1139825" indent="-227013" defTabSz="931863">
              <a:spcBef>
                <a:spcPct val="30000"/>
              </a:spcBef>
              <a:defRPr sz="1200">
                <a:solidFill>
                  <a:schemeClr val="tx1"/>
                </a:solidFill>
                <a:latin typeface="Calibri" panose="020F0502020204030204" pitchFamily="34" charset="0"/>
              </a:defRPr>
            </a:lvl3pPr>
            <a:lvl4pPr marL="1597025" indent="-227013" defTabSz="931863">
              <a:spcBef>
                <a:spcPct val="30000"/>
              </a:spcBef>
              <a:defRPr sz="1200">
                <a:solidFill>
                  <a:schemeClr val="tx1"/>
                </a:solidFill>
                <a:latin typeface="Calibri" panose="020F0502020204030204" pitchFamily="34" charset="0"/>
              </a:defRPr>
            </a:lvl4pPr>
            <a:lvl5pPr marL="2052638" indent="-227013" defTabSz="931863">
              <a:spcBef>
                <a:spcPct val="30000"/>
              </a:spcBef>
              <a:defRPr sz="1200">
                <a:solidFill>
                  <a:schemeClr val="tx1"/>
                </a:solidFill>
                <a:latin typeface="Calibri" panose="020F0502020204030204" pitchFamily="34" charset="0"/>
              </a:defRPr>
            </a:lvl5pPr>
            <a:lvl6pPr marL="2509838" indent="-227013" defTabSz="931863" eaLnBrk="0" fontAlgn="base" hangingPunct="0">
              <a:spcBef>
                <a:spcPct val="30000"/>
              </a:spcBef>
              <a:spcAft>
                <a:spcPct val="0"/>
              </a:spcAft>
              <a:defRPr sz="1200">
                <a:solidFill>
                  <a:schemeClr val="tx1"/>
                </a:solidFill>
                <a:latin typeface="Calibri" panose="020F0502020204030204" pitchFamily="34" charset="0"/>
              </a:defRPr>
            </a:lvl6pPr>
            <a:lvl7pPr marL="2967038" indent="-227013" defTabSz="931863" eaLnBrk="0" fontAlgn="base" hangingPunct="0">
              <a:spcBef>
                <a:spcPct val="30000"/>
              </a:spcBef>
              <a:spcAft>
                <a:spcPct val="0"/>
              </a:spcAft>
              <a:defRPr sz="1200">
                <a:solidFill>
                  <a:schemeClr val="tx1"/>
                </a:solidFill>
                <a:latin typeface="Calibri" panose="020F0502020204030204" pitchFamily="34" charset="0"/>
              </a:defRPr>
            </a:lvl7pPr>
            <a:lvl8pPr marL="3424238" indent="-227013" defTabSz="931863" eaLnBrk="0" fontAlgn="base" hangingPunct="0">
              <a:spcBef>
                <a:spcPct val="30000"/>
              </a:spcBef>
              <a:spcAft>
                <a:spcPct val="0"/>
              </a:spcAft>
              <a:defRPr sz="1200">
                <a:solidFill>
                  <a:schemeClr val="tx1"/>
                </a:solidFill>
                <a:latin typeface="Calibri" panose="020F0502020204030204" pitchFamily="34" charset="0"/>
              </a:defRPr>
            </a:lvl8pPr>
            <a:lvl9pPr marL="3881438" indent="-227013"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DBFFA4-9F07-469B-94BD-355D547250D3}" type="slidenum">
              <a:rPr lang="en-US" altLang="en-US" smtClean="0">
                <a:latin typeface="Times New Roman" panose="02020603050405020304" pitchFamily="18" charset="0"/>
                <a:ea typeface="ＭＳ Ｐゴシック" panose="020B0600070205080204" pitchFamily="34" charset="-128"/>
              </a:rPr>
              <a:pPr>
                <a:spcBef>
                  <a:spcPct val="0"/>
                </a:spcBef>
              </a:pPr>
              <a:t>15</a:t>
            </a:fld>
            <a:endParaRPr lang="en-US" altLang="en-US">
              <a:latin typeface="Times New Roman" panose="02020603050405020304" pitchFamily="18" charset="0"/>
              <a:ea typeface="ＭＳ Ｐゴシック" panose="020B0600070205080204" pitchFamily="34" charset="-128"/>
            </a:endParaRPr>
          </a:p>
        </p:txBody>
      </p:sp>
      <p:sp>
        <p:nvSpPr>
          <p:cNvPr id="56323" name="Rectangle 2">
            <a:extLst>
              <a:ext uri="{FF2B5EF4-FFF2-40B4-BE49-F238E27FC236}">
                <a16:creationId xmlns:a16="http://schemas.microsoft.com/office/drawing/2014/main" id="{7DFA763B-9660-4ABE-AC56-B770B7C257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C8A82A87-D24A-4FAD-9FBD-5547BC9EF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Goli, Tom hand to Dana for NIH part (awards in Fall)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7">
              <a:defRPr/>
            </a:pPr>
            <a:r>
              <a:rPr lang="en-US" dirty="0"/>
              <a:t>Tom</a:t>
            </a:r>
          </a:p>
        </p:txBody>
      </p:sp>
      <p:sp>
        <p:nvSpPr>
          <p:cNvPr id="4" name="Slide Number Placeholder 3"/>
          <p:cNvSpPr>
            <a:spLocks noGrp="1"/>
          </p:cNvSpPr>
          <p:nvPr>
            <p:ph type="sldNum" sz="quarter" idx="10"/>
          </p:nvPr>
        </p:nvSpPr>
        <p:spPr/>
        <p:txBody>
          <a:bodyPr/>
          <a:lstStyle/>
          <a:p>
            <a:pPr>
              <a:defRPr/>
            </a:pPr>
            <a:fld id="{6C0BDC45-9BB1-4D50-9C77-7D60AD48E525}" type="slidenum">
              <a:rPr lang="en-US" smtClean="0"/>
              <a:pPr>
                <a:defRPr/>
              </a:pPr>
              <a:t>16</a:t>
            </a:fld>
            <a:endParaRPr lang="en-US"/>
          </a:p>
        </p:txBody>
      </p:sp>
    </p:spTree>
    <p:extLst>
      <p:ext uri="{BB962C8B-B14F-4D97-AF65-F5344CB8AC3E}">
        <p14:creationId xmlns:p14="http://schemas.microsoft.com/office/powerpoint/2010/main" val="376339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17</a:t>
            </a:fld>
            <a:endParaRPr lang="en-US"/>
          </a:p>
        </p:txBody>
      </p:sp>
    </p:spTree>
    <p:extLst>
      <p:ext uri="{BB962C8B-B14F-4D97-AF65-F5344CB8AC3E}">
        <p14:creationId xmlns:p14="http://schemas.microsoft.com/office/powerpoint/2010/main" val="325171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normAutofit/>
          </a:bodyPr>
          <a:lstStyle/>
          <a:p>
            <a:r>
              <a:rPr lang="en-US" dirty="0"/>
              <a:t>Goli, Tom with comments from Dana</a:t>
            </a:r>
          </a:p>
        </p:txBody>
      </p:sp>
    </p:spTree>
    <p:extLst>
      <p:ext uri="{BB962C8B-B14F-4D97-AF65-F5344CB8AC3E}">
        <p14:creationId xmlns:p14="http://schemas.microsoft.com/office/powerpoint/2010/main" val="284935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Doesn’t have to be ENG/CS or Math/CS it can be different areas of CS or ENG</a:t>
            </a:r>
          </a:p>
          <a:p>
            <a:r>
              <a:rPr lang="en-US" dirty="0"/>
              <a:t>Looking for things in the Pasteur quadrant </a:t>
            </a:r>
          </a:p>
          <a:p>
            <a:endParaRPr lang="en-US" dirty="0"/>
          </a:p>
          <a:p>
            <a:r>
              <a:rPr lang="en-US" dirty="0"/>
              <a:t>Not using </a:t>
            </a:r>
            <a:r>
              <a:rPr lang="en-US" dirty="0" err="1"/>
              <a:t>chatgpt</a:t>
            </a:r>
            <a:r>
              <a:rPr lang="en-US" dirty="0"/>
              <a:t> to deal with suicidal ideation. </a:t>
            </a:r>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19</a:t>
            </a:fld>
            <a:endParaRPr lang="en-US"/>
          </a:p>
        </p:txBody>
      </p:sp>
    </p:spTree>
    <p:extLst>
      <p:ext uri="{BB962C8B-B14F-4D97-AF65-F5344CB8AC3E}">
        <p14:creationId xmlns:p14="http://schemas.microsoft.com/office/powerpoint/2010/main" val="177505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2</a:t>
            </a:fld>
            <a:endParaRPr lang="en-US"/>
          </a:p>
        </p:txBody>
      </p:sp>
    </p:spTree>
    <p:extLst>
      <p:ext uri="{BB962C8B-B14F-4D97-AF65-F5344CB8AC3E}">
        <p14:creationId xmlns:p14="http://schemas.microsoft.com/office/powerpoint/2010/main" val="191450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20</a:t>
            </a:fld>
            <a:endParaRPr lang="en-US"/>
          </a:p>
        </p:txBody>
      </p:sp>
    </p:spTree>
    <p:extLst>
      <p:ext uri="{BB962C8B-B14F-4D97-AF65-F5344CB8AC3E}">
        <p14:creationId xmlns:p14="http://schemas.microsoft.com/office/powerpoint/2010/main" val="278841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and then Dana and Yanli will add their specifics for those picked by NIH </a:t>
            </a:r>
          </a:p>
        </p:txBody>
      </p:sp>
      <p:sp>
        <p:nvSpPr>
          <p:cNvPr id="4" name="Slide Number Placeholder 3"/>
          <p:cNvSpPr>
            <a:spLocks noGrp="1"/>
          </p:cNvSpPr>
          <p:nvPr>
            <p:ph type="sldNum" sz="quarter" idx="5"/>
          </p:nvPr>
        </p:nvSpPr>
        <p:spPr/>
        <p:txBody>
          <a:bodyPr/>
          <a:lstStyle/>
          <a:p>
            <a:fld id="{63934545-5940-4531-B5C4-9E2B2A7B924F}" type="slidenum">
              <a:rPr lang="en-US" smtClean="0"/>
              <a:t>21</a:t>
            </a:fld>
            <a:endParaRPr lang="en-US"/>
          </a:p>
        </p:txBody>
      </p:sp>
    </p:spTree>
    <p:extLst>
      <p:ext uri="{BB962C8B-B14F-4D97-AF65-F5344CB8AC3E}">
        <p14:creationId xmlns:p14="http://schemas.microsoft.com/office/powerpoint/2010/main" val="2096587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22</a:t>
            </a:fld>
            <a:endParaRPr lang="en-US"/>
          </a:p>
        </p:txBody>
      </p:sp>
    </p:spTree>
    <p:extLst>
      <p:ext uri="{BB962C8B-B14F-4D97-AF65-F5344CB8AC3E}">
        <p14:creationId xmlns:p14="http://schemas.microsoft.com/office/powerpoint/2010/main" val="328718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23</a:t>
            </a:fld>
            <a:endParaRPr lang="en-US"/>
          </a:p>
        </p:txBody>
      </p:sp>
    </p:spTree>
    <p:extLst>
      <p:ext uri="{BB962C8B-B14F-4D97-AF65-F5344CB8AC3E}">
        <p14:creationId xmlns:p14="http://schemas.microsoft.com/office/powerpoint/2010/main" val="4271683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a:p>
            <a:r>
              <a:rPr lang="en-US" dirty="0"/>
              <a:t>Add examples of what is not appropriate for SCH (not repurposing an app for health condition, not incremental work)</a:t>
            </a:r>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24</a:t>
            </a:fld>
            <a:endParaRPr lang="en-US"/>
          </a:p>
        </p:txBody>
      </p:sp>
    </p:spTree>
    <p:extLst>
      <p:ext uri="{BB962C8B-B14F-4D97-AF65-F5344CB8AC3E}">
        <p14:creationId xmlns:p14="http://schemas.microsoft.com/office/powerpoint/2010/main" val="481407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C81568B-29DC-452D-A948-763BECD01C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BE9163D-146B-40E4-8940-25C3D178A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Goli</a:t>
            </a:r>
          </a:p>
        </p:txBody>
      </p:sp>
      <p:sp>
        <p:nvSpPr>
          <p:cNvPr id="69636" name="Slide Number Placeholder 3">
            <a:extLst>
              <a:ext uri="{FF2B5EF4-FFF2-40B4-BE49-F238E27FC236}">
                <a16:creationId xmlns:a16="http://schemas.microsoft.com/office/drawing/2014/main" id="{3E19BE86-E9D0-4C4B-8593-B4C8AA4B3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583856-C439-46B0-85F3-478CB3C346D0}"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C8789E1-D792-4B7F-9E8A-14C9B255BB1B}" type="slidenum">
              <a:rPr lang="en-US" smtClean="0"/>
              <a:pPr/>
              <a:t>26</a:t>
            </a:fld>
            <a:endParaRPr lang="en-US" dirty="0"/>
          </a:p>
        </p:txBody>
      </p:sp>
      <p:sp>
        <p:nvSpPr>
          <p:cNvPr id="68611" name="Rectangle 2"/>
          <p:cNvSpPr>
            <a:spLocks noGrp="1" noRot="1" noChangeAspect="1" noChangeArrowheads="1" noTextEdit="1"/>
          </p:cNvSpPr>
          <p:nvPr>
            <p:ph type="sldImg"/>
          </p:nvPr>
        </p:nvSpPr>
        <p:spPr>
          <a:xfrm>
            <a:off x="-890588" y="817563"/>
            <a:ext cx="4643438" cy="3482975"/>
          </a:xfrm>
          <a:ln/>
        </p:spPr>
      </p:sp>
      <p:sp>
        <p:nvSpPr>
          <p:cNvPr id="68612" name="Rectangle 3"/>
          <p:cNvSpPr>
            <a:spLocks noGrp="1" noChangeArrowheads="1"/>
          </p:cNvSpPr>
          <p:nvPr>
            <p:ph type="body" idx="1"/>
          </p:nvPr>
        </p:nvSpPr>
        <p:spPr>
          <a:xfrm>
            <a:off x="2891488" y="817563"/>
            <a:ext cx="3936173" cy="7764462"/>
          </a:xfrm>
          <a:noFill/>
          <a:ln/>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Be familiar with projects that have succeeded - Award Abstracts at http://www.nsf.gov/awardsearch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Goli</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dirty="0"/>
          </a:p>
          <a:p>
            <a:pPr eaLnBrk="1" hangingPunct="1"/>
            <a:endParaRPr lang="en-US" dirty="0"/>
          </a:p>
        </p:txBody>
      </p:sp>
    </p:spTree>
    <p:extLst>
      <p:ext uri="{BB962C8B-B14F-4D97-AF65-F5344CB8AC3E}">
        <p14:creationId xmlns:p14="http://schemas.microsoft.com/office/powerpoint/2010/main" val="869660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C81568B-29DC-452D-A948-763BECD01C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BE9163D-146B-40E4-8940-25C3D178A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Dana</a:t>
            </a:r>
          </a:p>
        </p:txBody>
      </p:sp>
      <p:sp>
        <p:nvSpPr>
          <p:cNvPr id="69636" name="Slide Number Placeholder 3">
            <a:extLst>
              <a:ext uri="{FF2B5EF4-FFF2-40B4-BE49-F238E27FC236}">
                <a16:creationId xmlns:a16="http://schemas.microsoft.com/office/drawing/2014/main" id="{3E19BE86-E9D0-4C4B-8593-B4C8AA4B3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583856-C439-46B0-85F3-478CB3C346D0}"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C8789E1-D792-4B7F-9E8A-14C9B255BB1B}" type="slidenum">
              <a:rPr lang="en-US" smtClean="0"/>
              <a:pPr/>
              <a:t>28</a:t>
            </a:fld>
            <a:endParaRPr lang="en-US" dirty="0"/>
          </a:p>
        </p:txBody>
      </p:sp>
      <p:sp>
        <p:nvSpPr>
          <p:cNvPr id="68611" name="Rectangle 2"/>
          <p:cNvSpPr>
            <a:spLocks noGrp="1" noRot="1" noChangeAspect="1" noChangeArrowheads="1" noTextEdit="1"/>
          </p:cNvSpPr>
          <p:nvPr>
            <p:ph type="sldImg"/>
          </p:nvPr>
        </p:nvSpPr>
        <p:spPr>
          <a:xfrm>
            <a:off x="-890588" y="817563"/>
            <a:ext cx="4643438" cy="3482975"/>
          </a:xfrm>
          <a:ln/>
        </p:spPr>
      </p:sp>
      <p:sp>
        <p:nvSpPr>
          <p:cNvPr id="68612" name="Rectangle 3"/>
          <p:cNvSpPr>
            <a:spLocks noGrp="1" noChangeArrowheads="1"/>
          </p:cNvSpPr>
          <p:nvPr>
            <p:ph type="body" idx="1"/>
          </p:nvPr>
        </p:nvSpPr>
        <p:spPr>
          <a:xfrm>
            <a:off x="2891488" y="817563"/>
            <a:ext cx="3936173" cy="7764462"/>
          </a:xfrm>
          <a:noFill/>
          <a:ln/>
        </p:spPr>
        <p:txBody>
          <a:bodyPr/>
          <a:lstStyle/>
          <a:p>
            <a:pPr eaLnBrk="1" hangingPunct="1"/>
            <a:r>
              <a:rPr lang="en-US" dirty="0"/>
              <a:t>Dana</a:t>
            </a:r>
          </a:p>
        </p:txBody>
      </p:sp>
    </p:spTree>
    <p:extLst>
      <p:ext uri="{BB962C8B-B14F-4D97-AF65-F5344CB8AC3E}">
        <p14:creationId xmlns:p14="http://schemas.microsoft.com/office/powerpoint/2010/main" val="869660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then Dana: Will jump in and tell them to got to NSF first</a:t>
            </a:r>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29</a:t>
            </a:fld>
            <a:endParaRPr lang="en-US"/>
          </a:p>
        </p:txBody>
      </p:sp>
    </p:spTree>
    <p:extLst>
      <p:ext uri="{BB962C8B-B14F-4D97-AF65-F5344CB8AC3E}">
        <p14:creationId xmlns:p14="http://schemas.microsoft.com/office/powerpoint/2010/main" val="310023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5"/>
          </p:nvPr>
        </p:nvSpPr>
        <p:spPr/>
        <p:txBody>
          <a:bodyPr/>
          <a:lstStyle/>
          <a:p>
            <a:fld id="{63934545-5940-4531-B5C4-9E2B2A7B924F}" type="slidenum">
              <a:rPr lang="en-US" smtClean="0"/>
              <a:t>3</a:t>
            </a:fld>
            <a:endParaRPr lang="en-US"/>
          </a:p>
        </p:txBody>
      </p:sp>
    </p:spTree>
    <p:extLst>
      <p:ext uri="{BB962C8B-B14F-4D97-AF65-F5344CB8AC3E}">
        <p14:creationId xmlns:p14="http://schemas.microsoft.com/office/powerpoint/2010/main" val="4211213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 NIH bullet is specific interest, you can incorporate. But it needs to be written in NSF form and include transformative science aspects. </a:t>
            </a:r>
          </a:p>
        </p:txBody>
      </p:sp>
      <p:sp>
        <p:nvSpPr>
          <p:cNvPr id="4" name="Slide Number Placeholder 3"/>
          <p:cNvSpPr>
            <a:spLocks noGrp="1"/>
          </p:cNvSpPr>
          <p:nvPr>
            <p:ph type="sldNum" sz="quarter" idx="5"/>
          </p:nvPr>
        </p:nvSpPr>
        <p:spPr/>
        <p:txBody>
          <a:bodyPr/>
          <a:lstStyle/>
          <a:p>
            <a:fld id="{63934545-5940-4531-B5C4-9E2B2A7B924F}" type="slidenum">
              <a:rPr lang="en-US" smtClean="0"/>
              <a:t>30</a:t>
            </a:fld>
            <a:endParaRPr lang="en-US"/>
          </a:p>
        </p:txBody>
      </p:sp>
    </p:spTree>
    <p:extLst>
      <p:ext uri="{BB962C8B-B14F-4D97-AF65-F5344CB8AC3E}">
        <p14:creationId xmlns:p14="http://schemas.microsoft.com/office/powerpoint/2010/main" val="2499091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31</a:t>
            </a:fld>
            <a:endParaRPr lang="en-US"/>
          </a:p>
        </p:txBody>
      </p:sp>
    </p:spTree>
    <p:extLst>
      <p:ext uri="{BB962C8B-B14F-4D97-AF65-F5344CB8AC3E}">
        <p14:creationId xmlns:p14="http://schemas.microsoft.com/office/powerpoint/2010/main" val="1599225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32</a:t>
            </a:fld>
            <a:endParaRPr lang="en-US"/>
          </a:p>
        </p:txBody>
      </p:sp>
    </p:spTree>
    <p:extLst>
      <p:ext uri="{BB962C8B-B14F-4D97-AF65-F5344CB8AC3E}">
        <p14:creationId xmlns:p14="http://schemas.microsoft.com/office/powerpoint/2010/main" val="1058674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81E4069-C5FC-4752-B78A-AA72B729F9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D206AF7B-B17C-4441-A174-012ED84086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Goli</a:t>
            </a:r>
          </a:p>
        </p:txBody>
      </p:sp>
      <p:sp>
        <p:nvSpPr>
          <p:cNvPr id="73732" name="Slide Number Placeholder 3">
            <a:extLst>
              <a:ext uri="{FF2B5EF4-FFF2-40B4-BE49-F238E27FC236}">
                <a16:creationId xmlns:a16="http://schemas.microsoft.com/office/drawing/2014/main" id="{0E0286E0-B1FF-4750-91B4-A944176D01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Calibri" panose="020F0502020204030204" pitchFamily="34" charset="0"/>
              </a:defRPr>
            </a:lvl1pPr>
            <a:lvl2pPr marL="742950" indent="-285750" defTabSz="920750">
              <a:spcBef>
                <a:spcPct val="30000"/>
              </a:spcBef>
              <a:defRPr sz="1200">
                <a:solidFill>
                  <a:schemeClr val="tx1"/>
                </a:solidFill>
                <a:latin typeface="Calibri" panose="020F0502020204030204" pitchFamily="34" charset="0"/>
              </a:defRPr>
            </a:lvl2pPr>
            <a:lvl3pPr marL="1143000" indent="-228600" defTabSz="920750">
              <a:spcBef>
                <a:spcPct val="30000"/>
              </a:spcBef>
              <a:defRPr sz="1200">
                <a:solidFill>
                  <a:schemeClr val="tx1"/>
                </a:solidFill>
                <a:latin typeface="Calibri" panose="020F0502020204030204" pitchFamily="34" charset="0"/>
              </a:defRPr>
            </a:lvl3pPr>
            <a:lvl4pPr marL="1600200" indent="-228600" defTabSz="920750">
              <a:spcBef>
                <a:spcPct val="30000"/>
              </a:spcBef>
              <a:defRPr sz="1200">
                <a:solidFill>
                  <a:schemeClr val="tx1"/>
                </a:solidFill>
                <a:latin typeface="Calibri" panose="020F0502020204030204" pitchFamily="34" charset="0"/>
              </a:defRPr>
            </a:lvl4pPr>
            <a:lvl5pPr marL="2057400" indent="-228600" defTabSz="920750">
              <a:spcBef>
                <a:spcPct val="30000"/>
              </a:spcBef>
              <a:defRPr sz="1200">
                <a:solidFill>
                  <a:schemeClr val="tx1"/>
                </a:solidFill>
                <a:latin typeface="Calibri" panose="020F0502020204030204" pitchFamily="34" charset="0"/>
              </a:defRPr>
            </a:lvl5pPr>
            <a:lvl6pPr marL="2514600" indent="-228600" defTabSz="9207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07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07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07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92573B-2363-493C-A0B8-E56F1266A89C}" type="slidenum">
              <a:rPr lang="en-US" altLang="en-US" smtClean="0">
                <a:solidFill>
                  <a:srgbClr val="000000"/>
                </a:solidFill>
                <a:latin typeface="Times New Roman" panose="02020603050405020304" pitchFamily="18" charset="0"/>
                <a:ea typeface="ＭＳ Ｐゴシック" panose="020B0600070205080204" pitchFamily="34" charset="-128"/>
              </a:rPr>
              <a:pPr>
                <a:spcBef>
                  <a:spcPct val="0"/>
                </a:spcBef>
              </a:pPr>
              <a:t>33</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a:p>
            <a:r>
              <a:rPr lang="en-US" dirty="0"/>
              <a:t>You might ask why are NSF and NIH coming together for the smart health program. </a:t>
            </a:r>
          </a:p>
          <a:p>
            <a:r>
              <a:rPr lang="en-US" dirty="0"/>
              <a:t>we've seen computing and engineering, and mathematics and social behavioral sciences really are transforming the world. We haven't seen that in health in the same ways. so the goal of this initiative in part is to try to bring some of the transformation we've seen in other areas to the area of health.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4</a:t>
            </a:fld>
            <a:endParaRPr lang="en-US"/>
          </a:p>
        </p:txBody>
      </p:sp>
    </p:spTree>
    <p:extLst>
      <p:ext uri="{BB962C8B-B14F-4D97-AF65-F5344CB8AC3E}">
        <p14:creationId xmlns:p14="http://schemas.microsoft.com/office/powerpoint/2010/main" val="282847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 Highlight that its total cost for 4 years, NIH does direct and indirect </a:t>
            </a:r>
          </a:p>
        </p:txBody>
      </p:sp>
      <p:sp>
        <p:nvSpPr>
          <p:cNvPr id="4" name="Slide Number Placeholder 3"/>
          <p:cNvSpPr>
            <a:spLocks noGrp="1"/>
          </p:cNvSpPr>
          <p:nvPr>
            <p:ph type="sldNum" sz="quarter" idx="5"/>
          </p:nvPr>
        </p:nvSpPr>
        <p:spPr/>
        <p:txBody>
          <a:bodyPr/>
          <a:lstStyle/>
          <a:p>
            <a:fld id="{63934545-5940-4531-B5C4-9E2B2A7B924F}" type="slidenum">
              <a:rPr lang="en-US" smtClean="0"/>
              <a:t>5</a:t>
            </a:fld>
            <a:endParaRPr lang="en-US"/>
          </a:p>
        </p:txBody>
      </p:sp>
    </p:spTree>
    <p:extLst>
      <p:ext uri="{BB962C8B-B14F-4D97-AF65-F5344CB8AC3E}">
        <p14:creationId xmlns:p14="http://schemas.microsoft.com/office/powerpoint/2010/main" val="94719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6</a:t>
            </a:fld>
            <a:endParaRPr lang="en-US"/>
          </a:p>
        </p:txBody>
      </p:sp>
    </p:spTree>
    <p:extLst>
      <p:ext uri="{BB962C8B-B14F-4D97-AF65-F5344CB8AC3E}">
        <p14:creationId xmlns:p14="http://schemas.microsoft.com/office/powerpoint/2010/main" val="127076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7</a:t>
            </a:fld>
            <a:endParaRPr lang="en-US"/>
          </a:p>
        </p:txBody>
      </p:sp>
    </p:spTree>
    <p:extLst>
      <p:ext uri="{BB962C8B-B14F-4D97-AF65-F5344CB8AC3E}">
        <p14:creationId xmlns:p14="http://schemas.microsoft.com/office/powerpoint/2010/main" val="26687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5"/>
          </p:nvPr>
        </p:nvSpPr>
        <p:spPr/>
        <p:txBody>
          <a:bodyPr/>
          <a:lstStyle/>
          <a:p>
            <a:fld id="{63934545-5940-4531-B5C4-9E2B2A7B924F}" type="slidenum">
              <a:rPr lang="en-US" smtClean="0"/>
              <a:t>8</a:t>
            </a:fld>
            <a:endParaRPr lang="en-US"/>
          </a:p>
        </p:txBody>
      </p:sp>
    </p:spTree>
    <p:extLst>
      <p:ext uri="{BB962C8B-B14F-4D97-AF65-F5344CB8AC3E}">
        <p14:creationId xmlns:p14="http://schemas.microsoft.com/office/powerpoint/2010/main" val="213445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5"/>
          </p:nvPr>
        </p:nvSpPr>
        <p:spPr/>
        <p:txBody>
          <a:bodyPr/>
          <a:lstStyle/>
          <a:p>
            <a:fld id="{63934545-5940-4531-B5C4-9E2B2A7B924F}" type="slidenum">
              <a:rPr lang="en-US" smtClean="0"/>
              <a:t>9</a:t>
            </a:fld>
            <a:endParaRPr lang="en-US"/>
          </a:p>
        </p:txBody>
      </p:sp>
    </p:spTree>
    <p:extLst>
      <p:ext uri="{BB962C8B-B14F-4D97-AF65-F5344CB8AC3E}">
        <p14:creationId xmlns:p14="http://schemas.microsoft.com/office/powerpoint/2010/main" val="3367855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ih.gov/"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pic>
        <p:nvPicPr>
          <p:cNvPr id="7" name="Picture 6">
            <a:extLst>
              <a:ext uri="{FF2B5EF4-FFF2-40B4-BE49-F238E27FC236}">
                <a16:creationId xmlns:a16="http://schemas.microsoft.com/office/drawing/2014/main" id="{1E390B1A-A196-4828-9C9F-75893D5E6959}"/>
              </a:ext>
            </a:extLst>
          </p:cNvPr>
          <p:cNvPicPr>
            <a:picLocks noChangeAspect="1"/>
          </p:cNvPicPr>
          <p:nvPr userDrawn="1"/>
        </p:nvPicPr>
        <p:blipFill>
          <a:blip r:embed="rId2"/>
          <a:stretch>
            <a:fillRect/>
          </a:stretch>
        </p:blipFill>
        <p:spPr>
          <a:xfrm>
            <a:off x="258468" y="6169092"/>
            <a:ext cx="1066892" cy="688908"/>
          </a:xfrm>
          <a:prstGeom prst="rect">
            <a:avLst/>
          </a:prstGeom>
        </p:spPr>
      </p:pic>
      <p:sp>
        <p:nvSpPr>
          <p:cNvPr id="4" name="Slide Number Placeholder 3">
            <a:extLst>
              <a:ext uri="{FF2B5EF4-FFF2-40B4-BE49-F238E27FC236}">
                <a16:creationId xmlns:a16="http://schemas.microsoft.com/office/drawing/2014/main" id="{690B6735-843F-429D-A668-56B285A3150A}"/>
              </a:ext>
            </a:extLst>
          </p:cNvPr>
          <p:cNvSpPr>
            <a:spLocks noGrp="1"/>
          </p:cNvSpPr>
          <p:nvPr>
            <p:ph type="sldNum" sz="quarter" idx="10"/>
          </p:nvPr>
        </p:nvSpPr>
        <p:spPr>
          <a:xfrm>
            <a:off x="7772400" y="6513546"/>
            <a:ext cx="308610" cy="276999"/>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5" name="hcSlideMaster.Title SlideHeader">
            <a:extLst>
              <a:ext uri="{FF2B5EF4-FFF2-40B4-BE49-F238E27FC236}">
                <a16:creationId xmlns:a16="http://schemas.microsoft.com/office/drawing/2014/main" id="{428B8C31-8279-36AE-7FC1-81ACC41A54DB}"/>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TITUS">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pic>
        <p:nvPicPr>
          <p:cNvPr id="7" name="Picture 6">
            <a:extLst>
              <a:ext uri="{FF2B5EF4-FFF2-40B4-BE49-F238E27FC236}">
                <a16:creationId xmlns:a16="http://schemas.microsoft.com/office/drawing/2014/main" id="{1E390B1A-A196-4828-9C9F-75893D5E6959}"/>
              </a:ext>
            </a:extLst>
          </p:cNvPr>
          <p:cNvPicPr>
            <a:picLocks noChangeAspect="1"/>
          </p:cNvPicPr>
          <p:nvPr userDrawn="1"/>
        </p:nvPicPr>
        <p:blipFill>
          <a:blip r:embed="rId2"/>
          <a:stretch>
            <a:fillRect/>
          </a:stretch>
        </p:blipFill>
        <p:spPr>
          <a:xfrm>
            <a:off x="258468" y="6169092"/>
            <a:ext cx="1066892" cy="688908"/>
          </a:xfrm>
          <a:prstGeom prst="rect">
            <a:avLst/>
          </a:prstGeom>
        </p:spPr>
      </p:pic>
      <p:sp>
        <p:nvSpPr>
          <p:cNvPr id="4" name="Slide Number Placeholder 3">
            <a:extLst>
              <a:ext uri="{FF2B5EF4-FFF2-40B4-BE49-F238E27FC236}">
                <a16:creationId xmlns:a16="http://schemas.microsoft.com/office/drawing/2014/main" id="{690B6735-843F-429D-A668-56B285A3150A}"/>
              </a:ext>
            </a:extLst>
          </p:cNvPr>
          <p:cNvSpPr>
            <a:spLocks noGrp="1"/>
          </p:cNvSpPr>
          <p:nvPr>
            <p:ph type="sldNum" sz="quarter" idx="10"/>
          </p:nvPr>
        </p:nvSpPr>
        <p:spPr>
          <a:xfrm>
            <a:off x="7772400" y="6513546"/>
            <a:ext cx="308610" cy="276999"/>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p>
        </p:txBody>
      </p:sp>
    </p:spTree>
    <p:extLst>
      <p:ext uri="{BB962C8B-B14F-4D97-AF65-F5344CB8AC3E}">
        <p14:creationId xmlns:p14="http://schemas.microsoft.com/office/powerpoint/2010/main" val="376672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70C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Calibri"/>
                <a:cs typeface="Calibri"/>
              </a:defRPr>
            </a:lvl1pPr>
          </a:lstStyle>
          <a:p>
            <a:endParaRPr/>
          </a:p>
        </p:txBody>
      </p:sp>
      <p:sp>
        <p:nvSpPr>
          <p:cNvPr id="4" name="Slide Number Placeholder 3">
            <a:extLst>
              <a:ext uri="{FF2B5EF4-FFF2-40B4-BE49-F238E27FC236}">
                <a16:creationId xmlns:a16="http://schemas.microsoft.com/office/drawing/2014/main" id="{9EB96769-4CD0-4EDE-A6CD-ABC20705C609}"/>
              </a:ext>
            </a:extLst>
          </p:cNvPr>
          <p:cNvSpPr>
            <a:spLocks noGrp="1"/>
          </p:cNvSpPr>
          <p:nvPr>
            <p:ph type="sldNum" sz="quarter" idx="10"/>
          </p:nvPr>
        </p:nvSpPr>
        <p:spPr>
          <a:xfrm>
            <a:off x="7696200" y="6496397"/>
            <a:ext cx="308610" cy="276999"/>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5" name="hcSlideMaster.Title and ContentHeader">
            <a:extLst>
              <a:ext uri="{FF2B5EF4-FFF2-40B4-BE49-F238E27FC236}">
                <a16:creationId xmlns:a16="http://schemas.microsoft.com/office/drawing/2014/main" id="{E59734A8-7990-24C6-3D3B-5BB3ECB3C3A8}"/>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70C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7772400" y="6489561"/>
            <a:ext cx="308610" cy="276999"/>
          </a:xfrm>
        </p:spPr>
        <p:txBody>
          <a:bodyPr lIns="0" tIns="0" rIns="0" bIns="0"/>
          <a:lstStyle>
            <a:lvl1pPr>
              <a:defRPr sz="1800" b="0" i="0">
                <a:solidFill>
                  <a:schemeClr val="tx1"/>
                </a:solidFill>
                <a:latin typeface="Calibri"/>
                <a:cs typeface="Calibri"/>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5" name="hcSlideMaster.Two ContentHeader">
            <a:extLst>
              <a:ext uri="{FF2B5EF4-FFF2-40B4-BE49-F238E27FC236}">
                <a16:creationId xmlns:a16="http://schemas.microsoft.com/office/drawing/2014/main" id="{AF749E13-7DC8-17A4-77E0-DDDF1D87CE39}"/>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70C0"/>
                </a:solidFill>
                <a:latin typeface="Calibri"/>
                <a:cs typeface="Calibri"/>
              </a:defRPr>
            </a:lvl1pPr>
          </a:lstStyle>
          <a:p>
            <a:endParaRPr/>
          </a:p>
        </p:txBody>
      </p:sp>
      <p:sp>
        <p:nvSpPr>
          <p:cNvPr id="3" name="Slide Number Placeholder 2">
            <a:extLst>
              <a:ext uri="{FF2B5EF4-FFF2-40B4-BE49-F238E27FC236}">
                <a16:creationId xmlns:a16="http://schemas.microsoft.com/office/drawing/2014/main" id="{8E585F25-1A36-46C2-A555-54E20F28D2C5}"/>
              </a:ext>
            </a:extLst>
          </p:cNvPr>
          <p:cNvSpPr>
            <a:spLocks noGrp="1"/>
          </p:cNvSpPr>
          <p:nvPr>
            <p:ph type="sldNum" sz="quarter" idx="10"/>
          </p:nvPr>
        </p:nvSpPr>
        <p:spPr>
          <a:xfrm>
            <a:off x="7467600" y="6533963"/>
            <a:ext cx="308610" cy="304801"/>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4" name="hcSlideMaster.Title OnlyHeader">
            <a:extLst>
              <a:ext uri="{FF2B5EF4-FFF2-40B4-BE49-F238E27FC236}">
                <a16:creationId xmlns:a16="http://schemas.microsoft.com/office/drawing/2014/main" id="{7212459B-3EF5-BBE7-3D9C-59FD743D9EE4}"/>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5" name="Picture 16" descr="National Institutes of Health (NIH) - Turning Discovery Into Health">
            <a:hlinkClick r:id="rId2"/>
            <a:extLst>
              <a:ext uri="{FF2B5EF4-FFF2-40B4-BE49-F238E27FC236}">
                <a16:creationId xmlns:a16="http://schemas.microsoft.com/office/drawing/2014/main" id="{0EE6B942-9A61-4EA9-9264-C7C1DD041D0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3645" b="-14286"/>
          <a:stretch/>
        </p:blipFill>
        <p:spPr bwMode="auto">
          <a:xfrm>
            <a:off x="228600" y="6191435"/>
            <a:ext cx="1066800" cy="66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2329C6E-6762-4095-88D3-0F04F45CC234}"/>
              </a:ext>
            </a:extLst>
          </p:cNvPr>
          <p:cNvSpPr>
            <a:spLocks noGrp="1"/>
          </p:cNvSpPr>
          <p:nvPr>
            <p:ph type="sldNum" sz="quarter" idx="10"/>
          </p:nvPr>
        </p:nvSpPr>
        <p:spPr>
          <a:xfrm>
            <a:off x="7848600" y="6524717"/>
            <a:ext cx="308610" cy="276999"/>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2" name="hcSlideMaster.BlankHeader">
            <a:extLst>
              <a:ext uri="{FF2B5EF4-FFF2-40B4-BE49-F238E27FC236}">
                <a16:creationId xmlns:a16="http://schemas.microsoft.com/office/drawing/2014/main" id="{5B45D757-D6BE-7BE8-21D6-99CB7F5EA3A6}"/>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0A93B19E-6FF4-4B77-8B6B-8644ED144750}"/>
              </a:ext>
            </a:extLst>
          </p:cNvPr>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7">
            <a:extLst>
              <a:ext uri="{FF2B5EF4-FFF2-40B4-BE49-F238E27FC236}">
                <a16:creationId xmlns:a16="http://schemas.microsoft.com/office/drawing/2014/main" id="{89CF7AAC-13F2-4090-824D-593EAEBF3C1F}"/>
              </a:ext>
            </a:extLst>
          </p:cNvPr>
          <p:cNvSpPr>
            <a:spLocks noGrp="1"/>
          </p:cNvSpPr>
          <p:nvPr>
            <p:ph type="sldNum" sz="quarter" idx="10"/>
          </p:nvPr>
        </p:nvSpPr>
        <p:spPr>
          <a:xfrm>
            <a:off x="7543800" y="6553200"/>
            <a:ext cx="457199" cy="260633"/>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5" name="hcSlideMaster.1_Title SlideHeader">
            <a:extLst>
              <a:ext uri="{FF2B5EF4-FFF2-40B4-BE49-F238E27FC236}">
                <a16:creationId xmlns:a16="http://schemas.microsoft.com/office/drawing/2014/main" id="{F796B195-57EB-2002-8A32-4B0D2E77A37C}"/>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6" name="hc1_Title SlideHeader">
            <a:extLst>
              <a:ext uri="{FF2B5EF4-FFF2-40B4-BE49-F238E27FC236}">
                <a16:creationId xmlns:a16="http://schemas.microsoft.com/office/drawing/2014/main" id="{D3235595-D178-5BC7-34E2-20C36DC42167}"/>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9037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900927"/>
            <a:ext cx="9143998" cy="957071"/>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610790" y="-81280"/>
            <a:ext cx="7922418" cy="995680"/>
          </a:xfrm>
          <a:prstGeom prst="rect">
            <a:avLst/>
          </a:prstGeom>
        </p:spPr>
        <p:txBody>
          <a:bodyPr wrap="square" lIns="0" tIns="0" rIns="0" bIns="0">
            <a:spAutoFit/>
          </a:bodyPr>
          <a:lstStyle>
            <a:lvl1pPr>
              <a:defRPr sz="3200" b="1" i="0">
                <a:solidFill>
                  <a:srgbClr val="0070C0"/>
                </a:solidFill>
                <a:latin typeface="Calibri"/>
                <a:cs typeface="Calibri"/>
              </a:defRPr>
            </a:lvl1pPr>
          </a:lstStyle>
          <a:p>
            <a:endParaRPr/>
          </a:p>
        </p:txBody>
      </p:sp>
      <p:sp>
        <p:nvSpPr>
          <p:cNvPr id="3" name="Holder 3"/>
          <p:cNvSpPr>
            <a:spLocks noGrp="1"/>
          </p:cNvSpPr>
          <p:nvPr>
            <p:ph type="body" idx="1"/>
          </p:nvPr>
        </p:nvSpPr>
        <p:spPr>
          <a:xfrm>
            <a:off x="2816141" y="2603651"/>
            <a:ext cx="3796029" cy="2345054"/>
          </a:xfrm>
          <a:prstGeom prst="rect">
            <a:avLst/>
          </a:prstGeom>
        </p:spPr>
        <p:txBody>
          <a:bodyPr wrap="square" lIns="0" tIns="0" rIns="0" bIns="0">
            <a:spAutoFit/>
          </a:bodyPr>
          <a:lstStyle>
            <a:lvl1pPr>
              <a:defRPr sz="1600" b="0" i="0">
                <a:solidFill>
                  <a:schemeClr val="tx1"/>
                </a:solidFill>
                <a:latin typeface="Calibri"/>
                <a:cs typeface="Calibri"/>
              </a:defRPr>
            </a:lvl1pPr>
          </a:lstStyle>
          <a:p>
            <a:endParaRPr/>
          </a:p>
        </p:txBody>
      </p:sp>
      <p:sp>
        <p:nvSpPr>
          <p:cNvPr id="6" name="Holder 6"/>
          <p:cNvSpPr>
            <a:spLocks noGrp="1"/>
          </p:cNvSpPr>
          <p:nvPr>
            <p:ph type="sldNum" sz="quarter" idx="7"/>
          </p:nvPr>
        </p:nvSpPr>
        <p:spPr>
          <a:xfrm>
            <a:off x="7772400" y="6477000"/>
            <a:ext cx="308610"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pic>
        <p:nvPicPr>
          <p:cNvPr id="7" name="Picture 6" descr="National Institutes of Health (NIH) logo">
            <a:extLst>
              <a:ext uri="{FF2B5EF4-FFF2-40B4-BE49-F238E27FC236}">
                <a16:creationId xmlns:a16="http://schemas.microsoft.com/office/drawing/2014/main" id="{D1334821-D1AC-476A-BD4D-9C001A7F920D}"/>
              </a:ext>
            </a:extLst>
          </p:cNvPr>
          <p:cNvPicPr>
            <a:picLocks noChangeAspect="1"/>
          </p:cNvPicPr>
          <p:nvPr userDrawn="1"/>
        </p:nvPicPr>
        <p:blipFill>
          <a:blip r:embed="rId10"/>
          <a:stretch>
            <a:fillRect/>
          </a:stretch>
        </p:blipFill>
        <p:spPr>
          <a:xfrm>
            <a:off x="258468" y="6169092"/>
            <a:ext cx="1066892" cy="68890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4" r:id="rId5"/>
    <p:sldLayoutId id="2147483665" r:id="rId6"/>
    <p:sldLayoutId id="214748366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electronics-lab.com/worlds-smallest-wearable-made-help-prevent-skin-cance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en.wikipedia.org/wiki/FlexSim"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propublica.org/article/snooping-on-the-x-ray-tech-a-patients-dilemma" TargetMode="External"/><Relationship Id="rId5" Type="http://schemas.openxmlformats.org/officeDocument/2006/relationships/image" Target="../media/image20.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www.nih.gov/" TargetMode="External"/><Relationship Id="rId7" Type="http://schemas.openxmlformats.org/officeDocument/2006/relationships/hyperlink" Target="https://sharing.nih.gov/data-management-and-sharing-policy"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nsf.gov/cise/cise_dmp.jsp" TargetMode="External"/><Relationship Id="rId5" Type="http://schemas.openxmlformats.org/officeDocument/2006/relationships/hyperlink" Target="https://new.nsf.gov/policies/pappg/23-1/ch-2-proposal-preparation#2D2i-ii"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nsf.gov/awardsearch"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reporter.nih.gov/advanced-search"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SCH-Correspondence@NSF.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s://new.nsf.gov/policies/pappg/23-1/ch-2-proposal-preparation#2D2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nsf.gov/pubs/2023/nsf23614/nsf23614.ht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grants.nih.gov/grants/guide/notice-files/NOT-OD-23-165.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MARTHEALTH_COMMUNITY@LISTSERV.NSF.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descr="NSF Logo"/>
          <p:cNvSpPr/>
          <p:nvPr/>
        </p:nvSpPr>
        <p:spPr>
          <a:xfrm>
            <a:off x="304800" y="180005"/>
            <a:ext cx="1371600" cy="1391568"/>
          </a:xfrm>
          <a:prstGeom prst="rect">
            <a:avLst/>
          </a:prstGeom>
          <a:blipFill>
            <a:blip r:embed="rId3" cstate="print"/>
            <a:stretch>
              <a:fillRect/>
            </a:stretch>
          </a:blipFill>
        </p:spPr>
        <p:txBody>
          <a:bodyPr wrap="square" lIns="0" tIns="0" rIns="0" bIns="0" rtlCol="0"/>
          <a:lstStyle/>
          <a:p>
            <a:endParaRPr dirty="0"/>
          </a:p>
        </p:txBody>
      </p:sp>
      <p:sp>
        <p:nvSpPr>
          <p:cNvPr id="3" name="Title 2">
            <a:extLst>
              <a:ext uri="{FF2B5EF4-FFF2-40B4-BE49-F238E27FC236}">
                <a16:creationId xmlns:a16="http://schemas.microsoft.com/office/drawing/2014/main" id="{2F6B5431-AEFE-46D0-AD87-7A7484DDAD9E}"/>
              </a:ext>
            </a:extLst>
          </p:cNvPr>
          <p:cNvSpPr>
            <a:spLocks noGrp="1"/>
          </p:cNvSpPr>
          <p:nvPr>
            <p:ph type="ctrTitle"/>
          </p:nvPr>
        </p:nvSpPr>
        <p:spPr>
          <a:xfrm>
            <a:off x="768931" y="1676400"/>
            <a:ext cx="7772400" cy="1969770"/>
          </a:xfrm>
        </p:spPr>
        <p:txBody>
          <a:bodyPr/>
          <a:lstStyle/>
          <a:p>
            <a:pPr algn="ctr"/>
            <a:r>
              <a:rPr lang="en-US" dirty="0">
                <a:solidFill>
                  <a:schemeClr val="tx1"/>
                </a:solidFill>
              </a:rPr>
              <a:t>Smart Health and Biomedical Research in the Era of Artificial Intelligence and Advanced Data Science (SCH)</a:t>
            </a:r>
            <a:br>
              <a:rPr lang="en-US" dirty="0">
                <a:solidFill>
                  <a:schemeClr val="tx1"/>
                </a:solidFill>
              </a:rPr>
            </a:br>
            <a:r>
              <a:rPr lang="en-US" dirty="0">
                <a:solidFill>
                  <a:schemeClr val="tx1"/>
                </a:solidFill>
              </a:rPr>
              <a:t>NSF 23-614</a:t>
            </a:r>
          </a:p>
        </p:txBody>
      </p:sp>
      <p:sp>
        <p:nvSpPr>
          <p:cNvPr id="4" name="Subtitle 3">
            <a:extLst>
              <a:ext uri="{FF2B5EF4-FFF2-40B4-BE49-F238E27FC236}">
                <a16:creationId xmlns:a16="http://schemas.microsoft.com/office/drawing/2014/main" id="{73A46135-280F-4931-8D3D-C4B45A0A0C33}"/>
              </a:ext>
            </a:extLst>
          </p:cNvPr>
          <p:cNvSpPr>
            <a:spLocks noGrp="1"/>
          </p:cNvSpPr>
          <p:nvPr>
            <p:ph type="subTitle" idx="4"/>
          </p:nvPr>
        </p:nvSpPr>
        <p:spPr>
          <a:xfrm>
            <a:off x="1371600" y="3840480"/>
            <a:ext cx="6400800" cy="2164695"/>
          </a:xfrm>
        </p:spPr>
        <p:txBody>
          <a:bodyPr/>
          <a:lstStyle/>
          <a:p>
            <a:pPr algn="ctr">
              <a:lnSpc>
                <a:spcPct val="100000"/>
              </a:lnSpc>
              <a:spcBef>
                <a:spcPts val="275"/>
              </a:spcBef>
            </a:pPr>
            <a:r>
              <a:rPr lang="en-US" sz="1800" b="1" spc="-5" dirty="0">
                <a:latin typeface="Arial"/>
                <a:cs typeface="Arial"/>
              </a:rPr>
              <a:t>Goli Yamini, PhD </a:t>
            </a:r>
            <a:r>
              <a:rPr lang="en-US" sz="1800" spc="-5" dirty="0">
                <a:latin typeface="Arial"/>
                <a:cs typeface="Arial"/>
              </a:rPr>
              <a:t>and</a:t>
            </a:r>
            <a:r>
              <a:rPr lang="en-US" sz="1800" b="1" spc="-5" dirty="0">
                <a:latin typeface="Arial"/>
                <a:cs typeface="Arial"/>
              </a:rPr>
              <a:t> Tom Martin, PhD</a:t>
            </a:r>
            <a:endParaRPr lang="en-US" sz="1800" dirty="0">
              <a:latin typeface="Arial"/>
              <a:cs typeface="Arial"/>
            </a:endParaRPr>
          </a:p>
          <a:p>
            <a:pPr marL="12065" marR="5080" algn="ctr">
              <a:lnSpc>
                <a:spcPts val="2700"/>
              </a:lnSpc>
            </a:pPr>
            <a:r>
              <a:rPr lang="en-US" spc="-5" dirty="0">
                <a:latin typeface="Arial"/>
                <a:cs typeface="Arial"/>
              </a:rPr>
              <a:t>National </a:t>
            </a:r>
            <a:r>
              <a:rPr lang="en-US" dirty="0">
                <a:latin typeface="Arial"/>
                <a:cs typeface="Arial"/>
              </a:rPr>
              <a:t>Science</a:t>
            </a:r>
            <a:r>
              <a:rPr lang="en-US" spc="-20" dirty="0">
                <a:latin typeface="Arial"/>
                <a:cs typeface="Arial"/>
              </a:rPr>
              <a:t> </a:t>
            </a:r>
            <a:r>
              <a:rPr lang="en-US" spc="-5" dirty="0">
                <a:latin typeface="Arial"/>
                <a:cs typeface="Arial"/>
              </a:rPr>
              <a:t>Foundation  </a:t>
            </a:r>
          </a:p>
          <a:p>
            <a:pPr marL="12065" marR="5080" algn="ctr">
              <a:lnSpc>
                <a:spcPts val="2700"/>
              </a:lnSpc>
            </a:pPr>
            <a:r>
              <a:rPr lang="en-US" sz="1800" b="1" spc="-5" dirty="0">
                <a:latin typeface="Arial"/>
                <a:cs typeface="Arial"/>
              </a:rPr>
              <a:t>Dana Wolff Hughes, PhD </a:t>
            </a:r>
            <a:r>
              <a:rPr lang="en-US" sz="1800" spc="-5" dirty="0">
                <a:latin typeface="Arial"/>
                <a:cs typeface="Arial"/>
              </a:rPr>
              <a:t>and </a:t>
            </a:r>
            <a:r>
              <a:rPr lang="en-US" sz="1800" b="1" spc="-5" dirty="0">
                <a:latin typeface="Arial"/>
                <a:cs typeface="Arial"/>
              </a:rPr>
              <a:t>Yanli Wang, PhD</a:t>
            </a:r>
          </a:p>
          <a:p>
            <a:pPr marL="12065" marR="5080" algn="ctr">
              <a:lnSpc>
                <a:spcPts val="2700"/>
              </a:lnSpc>
            </a:pPr>
            <a:r>
              <a:rPr lang="en-US" spc="-5" dirty="0">
                <a:latin typeface="Arial"/>
                <a:cs typeface="Arial"/>
              </a:rPr>
              <a:t>National Institutes of Health</a:t>
            </a:r>
          </a:p>
          <a:p>
            <a:pPr marL="12065" marR="5080" algn="ctr">
              <a:lnSpc>
                <a:spcPts val="2700"/>
              </a:lnSpc>
            </a:pPr>
            <a:r>
              <a:rPr lang="en-US" spc="-10" dirty="0">
                <a:latin typeface="Arial"/>
                <a:cs typeface="Arial"/>
              </a:rPr>
              <a:t>Webinar</a:t>
            </a:r>
            <a:endParaRPr lang="en-US" dirty="0">
              <a:latin typeface="Arial"/>
              <a:cs typeface="Arial"/>
            </a:endParaRPr>
          </a:p>
          <a:p>
            <a:pPr algn="ctr">
              <a:lnSpc>
                <a:spcPts val="2039"/>
              </a:lnSpc>
            </a:pPr>
            <a:r>
              <a:rPr lang="en-US" dirty="0">
                <a:latin typeface="Arial"/>
                <a:cs typeface="Arial"/>
              </a:rPr>
              <a:t>October 5</a:t>
            </a:r>
            <a:r>
              <a:rPr lang="en-US" baseline="30000" dirty="0">
                <a:latin typeface="Arial"/>
                <a:cs typeface="Arial"/>
              </a:rPr>
              <a:t>th</a:t>
            </a:r>
            <a:r>
              <a:rPr lang="en-US" dirty="0">
                <a:latin typeface="Arial"/>
                <a:cs typeface="Arial"/>
              </a:rPr>
              <a:t>, 2023</a:t>
            </a:r>
          </a:p>
          <a:p>
            <a:endParaRPr lang="en-US" dirty="0"/>
          </a:p>
        </p:txBody>
      </p:sp>
      <p:sp>
        <p:nvSpPr>
          <p:cNvPr id="6" name="object 6">
            <a:extLst>
              <a:ext uri="{C183D7F6-B498-43B3-948B-1728B52AA6E4}">
                <adec:decorative xmlns:adec="http://schemas.microsoft.com/office/drawing/2017/decorative" val="1"/>
              </a:ext>
            </a:extLst>
          </p:cNvPr>
          <p:cNvSpPr txBox="1"/>
          <p:nvPr/>
        </p:nvSpPr>
        <p:spPr>
          <a:xfrm>
            <a:off x="8001000" y="6553200"/>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endParaRPr sz="1200">
              <a:latin typeface="Calibri"/>
              <a:cs typeface="Calibri"/>
            </a:endParaRPr>
          </a:p>
        </p:txBody>
      </p:sp>
      <p:sp>
        <p:nvSpPr>
          <p:cNvPr id="2" name="flSlide1Footer" descr="  ">
            <a:extLst>
              <a:ext uri="{FF2B5EF4-FFF2-40B4-BE49-F238E27FC236}">
                <a16:creationId xmlns:a16="http://schemas.microsoft.com/office/drawing/2014/main" id="{60793B4D-30F4-F3EA-4A44-B383C8B4A270}"/>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7" name="hcSlide1Header">
            <a:extLst>
              <a:ext uri="{FF2B5EF4-FFF2-40B4-BE49-F238E27FC236}">
                <a16:creationId xmlns:a16="http://schemas.microsoft.com/office/drawing/2014/main" id="{1698E526-91E1-681B-443E-48E8F998A7AD}"/>
              </a:ext>
            </a:extLst>
          </p:cNvPr>
          <p:cNvSpPr txBox="1"/>
          <p:nvPr/>
        </p:nvSpPr>
        <p:spPr>
          <a:xfrm>
            <a:off x="4470400" y="0"/>
            <a:ext cx="184731" cy="369332"/>
          </a:xfrm>
          <a:prstGeom prst="rect">
            <a:avLst/>
          </a:prstGeom>
          <a:noFill/>
        </p:spPr>
        <p:txBody>
          <a:bodyPr vert="horz" wrap="non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descr="Novel Multimodal Sensor System thrust"/>
          <p:cNvSpPr txBox="1">
            <a:spLocks noGrp="1"/>
          </p:cNvSpPr>
          <p:nvPr>
            <p:ph type="title"/>
          </p:nvPr>
        </p:nvSpPr>
        <p:spPr>
          <a:xfrm>
            <a:off x="529153" y="342290"/>
            <a:ext cx="8482886" cy="1115690"/>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Next Generation Multimodal and Reconfigurable Sensor System</a:t>
            </a:r>
          </a:p>
        </p:txBody>
      </p:sp>
      <p:sp>
        <p:nvSpPr>
          <p:cNvPr id="7" name="object 7" descr="Sensor systems require: Integrated sensor systems developed through innovative research on novel functional materials, devices and circuits for sensing or active interrogation of system states, imaging and communications&#10;"/>
          <p:cNvSpPr txBox="1"/>
          <p:nvPr/>
        </p:nvSpPr>
        <p:spPr>
          <a:xfrm>
            <a:off x="2731074" y="1861862"/>
            <a:ext cx="4274744" cy="4139595"/>
          </a:xfrm>
          <a:prstGeom prst="rect">
            <a:avLst/>
          </a:prstGeom>
        </p:spPr>
        <p:txBody>
          <a:bodyPr vert="horz" wrap="square" lIns="0" tIns="12700" rIns="0" bIns="0" rtlCol="0">
            <a:spAutoFit/>
          </a:bodyPr>
          <a:lstStyle/>
          <a:p>
            <a:pPr marL="184150" indent="-171450">
              <a:lnSpc>
                <a:spcPct val="100000"/>
              </a:lnSpc>
              <a:spcBef>
                <a:spcPts val="80"/>
              </a:spcBef>
              <a:buChar char="•"/>
              <a:tabLst>
                <a:tab pos="184150" algn="l"/>
              </a:tabLst>
            </a:pPr>
            <a:r>
              <a:rPr lang="en-US" sz="1700" spc="-5" dirty="0">
                <a:latin typeface="Calibri"/>
                <a:cs typeface="Calibri"/>
              </a:rPr>
              <a:t>Addresses the need for new multimodal and reconfigurable sensing systems/platforms and analytics to generate predictive and personalized models of health.</a:t>
            </a:r>
            <a:r>
              <a:rPr lang="en-US" sz="1700" spc="-5" dirty="0"/>
              <a:t> This thrust could include a combination of: </a:t>
            </a:r>
          </a:p>
          <a:p>
            <a:pPr marL="641350" lvl="1" indent="-171450">
              <a:spcBef>
                <a:spcPts val="80"/>
              </a:spcBef>
              <a:buChar char="•"/>
              <a:tabLst>
                <a:tab pos="184150" algn="l"/>
              </a:tabLst>
            </a:pPr>
            <a:r>
              <a:rPr lang="en-US" sz="1700" spc="-5" dirty="0"/>
              <a:t>Just-in-time implantable, wearable, or mobile monitoring of biomarkers from multiple sensor modalities</a:t>
            </a:r>
          </a:p>
          <a:p>
            <a:pPr marL="641350" lvl="1" indent="-171450">
              <a:spcBef>
                <a:spcPts val="100"/>
              </a:spcBef>
              <a:buChar char="•"/>
              <a:tabLst>
                <a:tab pos="184150" algn="l"/>
              </a:tabLst>
            </a:pPr>
            <a:r>
              <a:rPr lang="en-US" sz="1600" spc="-5" dirty="0">
                <a:latin typeface="Calibri"/>
                <a:cs typeface="Calibri"/>
              </a:rPr>
              <a:t>Miniaturized sensor microsystems with integrated communication</a:t>
            </a:r>
          </a:p>
          <a:p>
            <a:pPr marL="641350" lvl="1" indent="-171450">
              <a:spcBef>
                <a:spcPts val="100"/>
              </a:spcBef>
              <a:buChar char="•"/>
              <a:tabLst>
                <a:tab pos="184150" algn="l"/>
              </a:tabLst>
            </a:pPr>
            <a:r>
              <a:rPr lang="en-US" sz="1600" spc="-5" dirty="0">
                <a:latin typeface="Calibri"/>
                <a:cs typeface="Calibri"/>
              </a:rPr>
              <a:t>Multimodal or reconfigurable sensor systems with dramatically reduced power consumption</a:t>
            </a:r>
          </a:p>
          <a:p>
            <a:pPr marL="641350" lvl="1" indent="-171450">
              <a:spcBef>
                <a:spcPts val="100"/>
              </a:spcBef>
              <a:buChar char="•"/>
              <a:tabLst>
                <a:tab pos="184150" algn="l"/>
              </a:tabLst>
            </a:pPr>
            <a:r>
              <a:rPr lang="en-US" sz="1600" spc="-5" dirty="0">
                <a:latin typeface="Calibri"/>
                <a:cs typeface="Calibri"/>
              </a:rPr>
              <a:t>Integration of data from multimodal sensor systems and other sources</a:t>
            </a:r>
          </a:p>
          <a:p>
            <a:pPr marL="641350" lvl="1" indent="-171450">
              <a:spcBef>
                <a:spcPts val="80"/>
              </a:spcBef>
              <a:buChar char="•"/>
              <a:tabLst>
                <a:tab pos="184150" algn="l"/>
              </a:tabLst>
            </a:pPr>
            <a:endParaRPr lang="en-US" sz="160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554731" y="3028362"/>
            <a:ext cx="2082164" cy="2438400"/>
            <a:chOff x="521732" y="2086692"/>
            <a:chExt cx="2082164" cy="1591310"/>
          </a:xfrm>
          <a:solidFill>
            <a:srgbClr val="92D050"/>
          </a:solidFill>
        </p:grpSpPr>
        <p:sp>
          <p:nvSpPr>
            <p:cNvPr id="9" name="object 9"/>
            <p:cNvSpPr/>
            <p:nvPr/>
          </p:nvSpPr>
          <p:spPr>
            <a:xfrm>
              <a:off x="534432" y="2099392"/>
              <a:ext cx="2056764" cy="1565910"/>
            </a:xfrm>
            <a:custGeom>
              <a:avLst/>
              <a:gdLst/>
              <a:ahLst/>
              <a:cxnLst/>
              <a:rect l="l" t="t" r="r" b="b"/>
              <a:pathLst>
                <a:path w="2056764" h="1565910">
                  <a:moveTo>
                    <a:pt x="1795463" y="0"/>
                  </a:moveTo>
                  <a:lnTo>
                    <a:pt x="260886" y="0"/>
                  </a:lnTo>
                  <a:lnTo>
                    <a:pt x="213991" y="4203"/>
                  </a:lnTo>
                  <a:lnTo>
                    <a:pt x="169854" y="16321"/>
                  </a:lnTo>
                  <a:lnTo>
                    <a:pt x="129211" y="35618"/>
                  </a:lnTo>
                  <a:lnTo>
                    <a:pt x="92800" y="61356"/>
                  </a:lnTo>
                  <a:lnTo>
                    <a:pt x="61357" y="92800"/>
                  </a:lnTo>
                  <a:lnTo>
                    <a:pt x="35618" y="129211"/>
                  </a:lnTo>
                  <a:lnTo>
                    <a:pt x="16321" y="169854"/>
                  </a:lnTo>
                  <a:lnTo>
                    <a:pt x="4203" y="213991"/>
                  </a:lnTo>
                  <a:lnTo>
                    <a:pt x="0" y="260885"/>
                  </a:lnTo>
                  <a:lnTo>
                    <a:pt x="0" y="1304399"/>
                  </a:lnTo>
                  <a:lnTo>
                    <a:pt x="4203" y="1351293"/>
                  </a:lnTo>
                  <a:lnTo>
                    <a:pt x="16321" y="1395431"/>
                  </a:lnTo>
                  <a:lnTo>
                    <a:pt x="35618" y="1436073"/>
                  </a:lnTo>
                  <a:lnTo>
                    <a:pt x="61357" y="1472485"/>
                  </a:lnTo>
                  <a:lnTo>
                    <a:pt x="92800" y="1503928"/>
                  </a:lnTo>
                  <a:lnTo>
                    <a:pt x="129211" y="1529666"/>
                  </a:lnTo>
                  <a:lnTo>
                    <a:pt x="169854" y="1548963"/>
                  </a:lnTo>
                  <a:lnTo>
                    <a:pt x="213991" y="1561081"/>
                  </a:lnTo>
                  <a:lnTo>
                    <a:pt x="260886" y="1565285"/>
                  </a:lnTo>
                  <a:lnTo>
                    <a:pt x="1795463" y="1565285"/>
                  </a:lnTo>
                  <a:lnTo>
                    <a:pt x="1842358" y="1561081"/>
                  </a:lnTo>
                  <a:lnTo>
                    <a:pt x="1886495" y="1548963"/>
                  </a:lnTo>
                  <a:lnTo>
                    <a:pt x="1927137" y="1529666"/>
                  </a:lnTo>
                  <a:lnTo>
                    <a:pt x="1963549" y="1503928"/>
                  </a:lnTo>
                  <a:lnTo>
                    <a:pt x="1994992" y="1472485"/>
                  </a:lnTo>
                  <a:lnTo>
                    <a:pt x="2020730" y="1436073"/>
                  </a:lnTo>
                  <a:lnTo>
                    <a:pt x="2040027" y="1395431"/>
                  </a:lnTo>
                  <a:lnTo>
                    <a:pt x="2052146" y="1351293"/>
                  </a:lnTo>
                  <a:lnTo>
                    <a:pt x="2056349" y="1304399"/>
                  </a:lnTo>
                  <a:lnTo>
                    <a:pt x="2056349" y="260885"/>
                  </a:lnTo>
                  <a:lnTo>
                    <a:pt x="2052146" y="213991"/>
                  </a:lnTo>
                  <a:lnTo>
                    <a:pt x="2040027" y="169854"/>
                  </a:lnTo>
                  <a:lnTo>
                    <a:pt x="2020730" y="129211"/>
                  </a:lnTo>
                  <a:lnTo>
                    <a:pt x="1994992" y="92800"/>
                  </a:lnTo>
                  <a:lnTo>
                    <a:pt x="1963549" y="61356"/>
                  </a:lnTo>
                  <a:lnTo>
                    <a:pt x="1927137" y="35618"/>
                  </a:lnTo>
                  <a:lnTo>
                    <a:pt x="1886495" y="16321"/>
                  </a:lnTo>
                  <a:lnTo>
                    <a:pt x="1842358" y="4203"/>
                  </a:lnTo>
                  <a:lnTo>
                    <a:pt x="1795463" y="0"/>
                  </a:lnTo>
                  <a:close/>
                </a:path>
              </a:pathLst>
            </a:custGeom>
          </p:spPr>
          <p:style>
            <a:lnRef idx="2">
              <a:schemeClr val="accent3"/>
            </a:lnRef>
            <a:fillRef idx="1">
              <a:schemeClr val="lt1"/>
            </a:fillRef>
            <a:effectRef idx="0">
              <a:schemeClr val="accent3"/>
            </a:effectRef>
            <a:fontRef idx="minor">
              <a:schemeClr val="dk1"/>
            </a:fontRef>
          </p:style>
          <p:txBody>
            <a:bodyPr wrap="square" lIns="0" tIns="0" rIns="0" bIns="0" rtlCol="0"/>
            <a:lstStyle/>
            <a:p>
              <a:endParaRPr/>
            </a:p>
          </p:txBody>
        </p:sp>
        <p:sp>
          <p:nvSpPr>
            <p:cNvPr id="10" name="object 10"/>
            <p:cNvSpPr/>
            <p:nvPr/>
          </p:nvSpPr>
          <p:spPr>
            <a:xfrm>
              <a:off x="534432" y="2099392"/>
              <a:ext cx="2056764" cy="1565910"/>
            </a:xfrm>
            <a:custGeom>
              <a:avLst/>
              <a:gdLst/>
              <a:ahLst/>
              <a:cxnLst/>
              <a:rect l="l" t="t" r="r" b="b"/>
              <a:pathLst>
                <a:path w="2056764" h="1565910">
                  <a:moveTo>
                    <a:pt x="0" y="260885"/>
                  </a:moveTo>
                  <a:lnTo>
                    <a:pt x="4203" y="213991"/>
                  </a:lnTo>
                  <a:lnTo>
                    <a:pt x="16321" y="169854"/>
                  </a:lnTo>
                  <a:lnTo>
                    <a:pt x="35618" y="129211"/>
                  </a:lnTo>
                  <a:lnTo>
                    <a:pt x="61357" y="92800"/>
                  </a:lnTo>
                  <a:lnTo>
                    <a:pt x="92800" y="61357"/>
                  </a:lnTo>
                  <a:lnTo>
                    <a:pt x="129211" y="35618"/>
                  </a:lnTo>
                  <a:lnTo>
                    <a:pt x="169854" y="16321"/>
                  </a:lnTo>
                  <a:lnTo>
                    <a:pt x="213991" y="4203"/>
                  </a:lnTo>
                  <a:lnTo>
                    <a:pt x="260885" y="0"/>
                  </a:lnTo>
                  <a:lnTo>
                    <a:pt x="1795463" y="0"/>
                  </a:lnTo>
                  <a:lnTo>
                    <a:pt x="1842357" y="4203"/>
                  </a:lnTo>
                  <a:lnTo>
                    <a:pt x="1886494" y="16321"/>
                  </a:lnTo>
                  <a:lnTo>
                    <a:pt x="1927137" y="35618"/>
                  </a:lnTo>
                  <a:lnTo>
                    <a:pt x="1963548" y="61357"/>
                  </a:lnTo>
                  <a:lnTo>
                    <a:pt x="1994992" y="92800"/>
                  </a:lnTo>
                  <a:lnTo>
                    <a:pt x="2020730" y="129211"/>
                  </a:lnTo>
                  <a:lnTo>
                    <a:pt x="2040027" y="169854"/>
                  </a:lnTo>
                  <a:lnTo>
                    <a:pt x="2052146" y="213991"/>
                  </a:lnTo>
                  <a:lnTo>
                    <a:pt x="2056349" y="260885"/>
                  </a:lnTo>
                  <a:lnTo>
                    <a:pt x="2056349" y="1304399"/>
                  </a:lnTo>
                  <a:lnTo>
                    <a:pt x="2052146" y="1351294"/>
                  </a:lnTo>
                  <a:lnTo>
                    <a:pt x="2040027" y="1395431"/>
                  </a:lnTo>
                  <a:lnTo>
                    <a:pt x="2020730" y="1436073"/>
                  </a:lnTo>
                  <a:lnTo>
                    <a:pt x="1994992" y="1472485"/>
                  </a:lnTo>
                  <a:lnTo>
                    <a:pt x="1963548" y="1503928"/>
                  </a:lnTo>
                  <a:lnTo>
                    <a:pt x="1927137" y="1529666"/>
                  </a:lnTo>
                  <a:lnTo>
                    <a:pt x="1886494" y="1548963"/>
                  </a:lnTo>
                  <a:lnTo>
                    <a:pt x="1842357" y="1561082"/>
                  </a:lnTo>
                  <a:lnTo>
                    <a:pt x="1795463" y="1565285"/>
                  </a:lnTo>
                  <a:lnTo>
                    <a:pt x="260885" y="1565285"/>
                  </a:lnTo>
                  <a:lnTo>
                    <a:pt x="213991" y="1561082"/>
                  </a:lnTo>
                  <a:lnTo>
                    <a:pt x="169854" y="1548963"/>
                  </a:lnTo>
                  <a:lnTo>
                    <a:pt x="129211" y="1529666"/>
                  </a:lnTo>
                  <a:lnTo>
                    <a:pt x="92800" y="1503928"/>
                  </a:lnTo>
                  <a:lnTo>
                    <a:pt x="61357" y="1472485"/>
                  </a:lnTo>
                  <a:lnTo>
                    <a:pt x="35618" y="1436073"/>
                  </a:lnTo>
                  <a:lnTo>
                    <a:pt x="16321" y="1395431"/>
                  </a:lnTo>
                  <a:lnTo>
                    <a:pt x="4203" y="1351294"/>
                  </a:lnTo>
                  <a:lnTo>
                    <a:pt x="0" y="1304399"/>
                  </a:lnTo>
                  <a:lnTo>
                    <a:pt x="0" y="260885"/>
                  </a:lnTo>
                  <a:close/>
                </a:path>
              </a:pathLst>
            </a:custGeom>
            <a:ln/>
          </p:spPr>
          <p:style>
            <a:lnRef idx="2">
              <a:schemeClr val="accent3"/>
            </a:lnRef>
            <a:fillRef idx="1">
              <a:schemeClr val="lt1"/>
            </a:fillRef>
            <a:effectRef idx="0">
              <a:schemeClr val="accent3"/>
            </a:effectRef>
            <a:fontRef idx="minor">
              <a:schemeClr val="dk1"/>
            </a:fontRef>
          </p:style>
          <p:txBody>
            <a:bodyPr wrap="square" lIns="0" tIns="0" rIns="0" bIns="0" rtlCol="0"/>
            <a:lstStyle/>
            <a:p>
              <a:endParaRPr/>
            </a:p>
          </p:txBody>
        </p:sp>
      </p:grpSp>
      <p:sp>
        <p:nvSpPr>
          <p:cNvPr id="12" name="object 12" descr="Sensor Systems area"/>
          <p:cNvSpPr txBox="1"/>
          <p:nvPr/>
        </p:nvSpPr>
        <p:spPr>
          <a:xfrm>
            <a:off x="696703" y="3409284"/>
            <a:ext cx="1798220" cy="1454244"/>
          </a:xfrm>
          <a:prstGeom prst="rect">
            <a:avLst/>
          </a:prstGeom>
        </p:spPr>
        <p:txBody>
          <a:bodyPr vert="horz" wrap="square" lIns="0" tIns="43180" rIns="0" bIns="0" rtlCol="0">
            <a:spAutoFit/>
          </a:bodyPr>
          <a:lstStyle/>
          <a:p>
            <a:pPr marL="85090" marR="5080" indent="-73025" algn="ctr">
              <a:lnSpc>
                <a:spcPts val="2200"/>
              </a:lnSpc>
              <a:spcBef>
                <a:spcPts val="340"/>
              </a:spcBef>
            </a:pPr>
            <a:r>
              <a:rPr lang="en-US" sz="2000" b="1" dirty="0">
                <a:latin typeface="Calibri"/>
                <a:cs typeface="Calibri"/>
              </a:rPr>
              <a:t>Multimodal and Reconfigurable Sensing Systems and Platforms</a:t>
            </a:r>
          </a:p>
        </p:txBody>
      </p:sp>
      <p:pic>
        <p:nvPicPr>
          <p:cNvPr id="37" name="Picture 36">
            <a:extLst>
              <a:ext uri="{FF2B5EF4-FFF2-40B4-BE49-F238E27FC236}">
                <a16:creationId xmlns:a16="http://schemas.microsoft.com/office/drawing/2014/main" id="{1AD8CAD4-2E4E-4C2B-A327-D49DED41C22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742" r="8742"/>
          <a:stretch/>
        </p:blipFill>
        <p:spPr>
          <a:xfrm>
            <a:off x="7099908" y="3004481"/>
            <a:ext cx="1778092" cy="1418338"/>
          </a:xfrm>
          <a:prstGeom prst="rect">
            <a:avLst/>
          </a:prstGeom>
        </p:spPr>
      </p:pic>
      <p:sp>
        <p:nvSpPr>
          <p:cNvPr id="11" name="Slide Number Placeholder 10">
            <a:extLst>
              <a:ext uri="{FF2B5EF4-FFF2-40B4-BE49-F238E27FC236}">
                <a16:creationId xmlns:a16="http://schemas.microsoft.com/office/drawing/2014/main" id="{E4394AF5-C1C7-41D3-B3A9-F64721B858B2}"/>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10</a:t>
            </a:fld>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97890" y="567964"/>
            <a:ext cx="7348220" cy="564257"/>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Cyber-Physical Systems</a:t>
            </a:r>
          </a:p>
        </p:txBody>
      </p:sp>
      <p:sp>
        <p:nvSpPr>
          <p:cNvPr id="7" name="object 7"/>
          <p:cNvSpPr txBox="1"/>
          <p:nvPr/>
        </p:nvSpPr>
        <p:spPr>
          <a:xfrm>
            <a:off x="2896244" y="2136105"/>
            <a:ext cx="5287172" cy="3721532"/>
          </a:xfrm>
          <a:prstGeom prst="rect">
            <a:avLst/>
          </a:prstGeom>
        </p:spPr>
        <p:txBody>
          <a:bodyPr vert="horz" wrap="square" lIns="0" tIns="43180" rIns="0" bIns="0" rtlCol="0">
            <a:spAutoFit/>
          </a:bodyPr>
          <a:lstStyle/>
          <a:p>
            <a:pPr marL="177800" marR="107314" indent="-165100">
              <a:spcBef>
                <a:spcPts val="340"/>
              </a:spcBef>
              <a:buChar char="•"/>
              <a:tabLst>
                <a:tab pos="184150" algn="l"/>
              </a:tabLst>
            </a:pPr>
            <a:r>
              <a:rPr lang="en-US" dirty="0"/>
              <a:t>Deep integration of computation, communication, and control into biomedical physical systems</a:t>
            </a:r>
          </a:p>
          <a:p>
            <a:pPr marL="177800" marR="107314" indent="-165100">
              <a:spcBef>
                <a:spcPts val="340"/>
              </a:spcBef>
              <a:buChar char="•"/>
              <a:tabLst>
                <a:tab pos="184150" algn="l"/>
              </a:tabLst>
            </a:pPr>
            <a:r>
              <a:rPr lang="en-US" dirty="0"/>
              <a:t>Core research areas include:</a:t>
            </a:r>
          </a:p>
          <a:p>
            <a:pPr marL="635000" marR="107314" lvl="1" indent="-165100">
              <a:spcBef>
                <a:spcPts val="340"/>
              </a:spcBef>
              <a:buChar char="•"/>
              <a:tabLst>
                <a:tab pos="184150" algn="l"/>
              </a:tabLst>
            </a:pPr>
            <a:r>
              <a:rPr lang="en-US" sz="1600" dirty="0"/>
              <a:t>Pervasive computing, sensing, control</a:t>
            </a:r>
          </a:p>
          <a:p>
            <a:pPr marL="635000" marR="107314" lvl="1" indent="-165100">
              <a:spcBef>
                <a:spcPts val="340"/>
              </a:spcBef>
              <a:buChar char="•"/>
              <a:tabLst>
                <a:tab pos="184150" algn="l"/>
              </a:tabLst>
            </a:pPr>
            <a:r>
              <a:rPr lang="en-US" sz="1600" dirty="0"/>
              <a:t>Networked at multi-&amp;-extreme scales</a:t>
            </a:r>
          </a:p>
          <a:p>
            <a:pPr marL="635000" marR="107314" lvl="1" indent="-165100">
              <a:spcBef>
                <a:spcPts val="340"/>
              </a:spcBef>
              <a:buChar char="•"/>
              <a:tabLst>
                <a:tab pos="184150" algn="l"/>
              </a:tabLst>
            </a:pPr>
            <a:r>
              <a:rPr lang="en-US" sz="1600" dirty="0"/>
              <a:t>Dynamically reorganizing/reconfiguring</a:t>
            </a:r>
          </a:p>
          <a:p>
            <a:pPr marL="635000" marR="107314" lvl="1" indent="-165100">
              <a:spcBef>
                <a:spcPts val="340"/>
              </a:spcBef>
              <a:buChar char="•"/>
              <a:tabLst>
                <a:tab pos="184150" algn="l"/>
              </a:tabLst>
            </a:pPr>
            <a:r>
              <a:rPr lang="en-US" sz="1600" dirty="0"/>
              <a:t>High degrees of automation</a:t>
            </a:r>
          </a:p>
          <a:p>
            <a:pPr marL="635000" marR="107314" lvl="1" indent="-165100">
              <a:spcBef>
                <a:spcPts val="340"/>
              </a:spcBef>
              <a:buChar char="•"/>
              <a:tabLst>
                <a:tab pos="184150" algn="l"/>
              </a:tabLst>
            </a:pPr>
            <a:r>
              <a:rPr lang="en-US" sz="1600" dirty="0"/>
              <a:t>Dependable trustworthy operations</a:t>
            </a:r>
          </a:p>
          <a:p>
            <a:pPr marL="635000" marR="107314" lvl="1" indent="-165100">
              <a:spcBef>
                <a:spcPts val="340"/>
              </a:spcBef>
              <a:buChar char="•"/>
              <a:tabLst>
                <a:tab pos="184150" algn="l"/>
              </a:tabLst>
            </a:pPr>
            <a:r>
              <a:rPr lang="en-US" sz="1600" dirty="0"/>
              <a:t>High assurance and formal verification</a:t>
            </a:r>
          </a:p>
          <a:p>
            <a:pPr marL="635000" marR="107314" lvl="1" indent="-165100">
              <a:spcBef>
                <a:spcPts val="340"/>
              </a:spcBef>
              <a:buChar char="•"/>
              <a:tabLst>
                <a:tab pos="184150" algn="l"/>
              </a:tabLst>
            </a:pPr>
            <a:r>
              <a:rPr lang="en-US" sz="1600" dirty="0"/>
              <a:t>Scalable, interoperable, safe, secure, resilient, usable</a:t>
            </a:r>
          </a:p>
          <a:p>
            <a:pPr marL="635000" marR="107314" lvl="1" indent="-165100">
              <a:spcBef>
                <a:spcPts val="340"/>
              </a:spcBef>
              <a:buChar char="•"/>
              <a:tabLst>
                <a:tab pos="184150" algn="l"/>
              </a:tabLst>
            </a:pPr>
            <a:r>
              <a:rPr lang="en-US" sz="1600" dirty="0"/>
              <a:t>Autonomy &amp; human-in-the-loop</a:t>
            </a:r>
          </a:p>
          <a:p>
            <a:pPr marL="635000" marR="107314" lvl="1" indent="-165100">
              <a:spcBef>
                <a:spcPts val="340"/>
              </a:spcBef>
              <a:buChar char="•"/>
              <a:tabLst>
                <a:tab pos="184150" algn="l"/>
              </a:tabLst>
            </a:pPr>
            <a:r>
              <a:rPr lang="en-US" sz="1600" dirty="0"/>
              <a:t>Conventional and unconventional substrates / platforms </a:t>
            </a:r>
          </a:p>
        </p:txBody>
      </p:sp>
      <p:grpSp>
        <p:nvGrpSpPr>
          <p:cNvPr id="8" name="object 8">
            <a:extLst>
              <a:ext uri="{C183D7F6-B498-43B3-948B-1728B52AA6E4}">
                <adec:decorative xmlns:adec="http://schemas.microsoft.com/office/drawing/2017/decorative" val="1"/>
              </a:ext>
            </a:extLst>
          </p:cNvPr>
          <p:cNvGrpSpPr/>
          <p:nvPr/>
        </p:nvGrpSpPr>
        <p:grpSpPr>
          <a:xfrm>
            <a:off x="614094" y="3124200"/>
            <a:ext cx="2082164" cy="2077762"/>
            <a:chOff x="521732" y="2084820"/>
            <a:chExt cx="2082164" cy="1570990"/>
          </a:xfrm>
          <a:solidFill>
            <a:srgbClr val="7030A0"/>
          </a:solidFill>
        </p:grpSpPr>
        <p:sp>
          <p:nvSpPr>
            <p:cNvPr id="9" name="object 9"/>
            <p:cNvSpPr/>
            <p:nvPr/>
          </p:nvSpPr>
          <p:spPr>
            <a:xfrm>
              <a:off x="534432" y="2097520"/>
              <a:ext cx="2056764" cy="1545590"/>
            </a:xfrm>
            <a:custGeom>
              <a:avLst/>
              <a:gdLst/>
              <a:ahLst/>
              <a:cxnLst/>
              <a:rect l="l" t="t" r="r" b="b"/>
              <a:pathLst>
                <a:path w="2056764" h="1545589">
                  <a:moveTo>
                    <a:pt x="1798826" y="0"/>
                  </a:moveTo>
                  <a:lnTo>
                    <a:pt x="257522" y="0"/>
                  </a:lnTo>
                  <a:lnTo>
                    <a:pt x="211232" y="4149"/>
                  </a:lnTo>
                  <a:lnTo>
                    <a:pt x="167664" y="16111"/>
                  </a:lnTo>
                  <a:lnTo>
                    <a:pt x="127546" y="35159"/>
                  </a:lnTo>
                  <a:lnTo>
                    <a:pt x="91604" y="60566"/>
                  </a:lnTo>
                  <a:lnTo>
                    <a:pt x="60566" y="91604"/>
                  </a:lnTo>
                  <a:lnTo>
                    <a:pt x="35159" y="127546"/>
                  </a:lnTo>
                  <a:lnTo>
                    <a:pt x="16111" y="167664"/>
                  </a:lnTo>
                  <a:lnTo>
                    <a:pt x="4149" y="211232"/>
                  </a:lnTo>
                  <a:lnTo>
                    <a:pt x="0" y="257522"/>
                  </a:lnTo>
                  <a:lnTo>
                    <a:pt x="0" y="1287583"/>
                  </a:lnTo>
                  <a:lnTo>
                    <a:pt x="4149" y="1333873"/>
                  </a:lnTo>
                  <a:lnTo>
                    <a:pt x="16111" y="1377441"/>
                  </a:lnTo>
                  <a:lnTo>
                    <a:pt x="35159" y="1417559"/>
                  </a:lnTo>
                  <a:lnTo>
                    <a:pt x="60566" y="1453501"/>
                  </a:lnTo>
                  <a:lnTo>
                    <a:pt x="91604" y="1484539"/>
                  </a:lnTo>
                  <a:lnTo>
                    <a:pt x="127546" y="1509946"/>
                  </a:lnTo>
                  <a:lnTo>
                    <a:pt x="167664" y="1528994"/>
                  </a:lnTo>
                  <a:lnTo>
                    <a:pt x="211232" y="1540957"/>
                  </a:lnTo>
                  <a:lnTo>
                    <a:pt x="257522" y="1545106"/>
                  </a:lnTo>
                  <a:lnTo>
                    <a:pt x="1798826" y="1545106"/>
                  </a:lnTo>
                  <a:lnTo>
                    <a:pt x="1845116" y="1540957"/>
                  </a:lnTo>
                  <a:lnTo>
                    <a:pt x="1888684" y="1528994"/>
                  </a:lnTo>
                  <a:lnTo>
                    <a:pt x="1928803" y="1509946"/>
                  </a:lnTo>
                  <a:lnTo>
                    <a:pt x="1964745" y="1484539"/>
                  </a:lnTo>
                  <a:lnTo>
                    <a:pt x="1995783" y="1453501"/>
                  </a:lnTo>
                  <a:lnTo>
                    <a:pt x="2021189" y="1417559"/>
                  </a:lnTo>
                  <a:lnTo>
                    <a:pt x="2040238" y="1377441"/>
                  </a:lnTo>
                  <a:lnTo>
                    <a:pt x="2052200" y="1333873"/>
                  </a:lnTo>
                  <a:lnTo>
                    <a:pt x="2056349" y="1287583"/>
                  </a:lnTo>
                  <a:lnTo>
                    <a:pt x="2056349" y="257522"/>
                  </a:lnTo>
                  <a:lnTo>
                    <a:pt x="2052200" y="211232"/>
                  </a:lnTo>
                  <a:lnTo>
                    <a:pt x="2040238" y="167664"/>
                  </a:lnTo>
                  <a:lnTo>
                    <a:pt x="2021189" y="127546"/>
                  </a:lnTo>
                  <a:lnTo>
                    <a:pt x="1995783" y="91604"/>
                  </a:lnTo>
                  <a:lnTo>
                    <a:pt x="1964745" y="60566"/>
                  </a:lnTo>
                  <a:lnTo>
                    <a:pt x="1928803" y="35159"/>
                  </a:lnTo>
                  <a:lnTo>
                    <a:pt x="1888684" y="16111"/>
                  </a:lnTo>
                  <a:lnTo>
                    <a:pt x="1845116" y="4149"/>
                  </a:lnTo>
                  <a:lnTo>
                    <a:pt x="1798826" y="0"/>
                  </a:lnTo>
                  <a:close/>
                </a:path>
              </a:pathLst>
            </a:custGeom>
          </p:spPr>
          <p:style>
            <a:lnRef idx="2">
              <a:schemeClr val="accent4"/>
            </a:lnRef>
            <a:fillRef idx="1">
              <a:schemeClr val="lt1"/>
            </a:fillRef>
            <a:effectRef idx="0">
              <a:schemeClr val="accent4"/>
            </a:effectRef>
            <a:fontRef idx="minor">
              <a:schemeClr val="dk1"/>
            </a:fontRef>
          </p:style>
          <p:txBody>
            <a:bodyPr wrap="square" lIns="0" tIns="0" rIns="0" bIns="0" rtlCol="0"/>
            <a:lstStyle/>
            <a:p>
              <a:endParaRPr/>
            </a:p>
          </p:txBody>
        </p:sp>
        <p:sp>
          <p:nvSpPr>
            <p:cNvPr id="10" name="object 10"/>
            <p:cNvSpPr/>
            <p:nvPr/>
          </p:nvSpPr>
          <p:spPr>
            <a:xfrm>
              <a:off x="534432" y="2097520"/>
              <a:ext cx="2056764" cy="1545590"/>
            </a:xfrm>
            <a:custGeom>
              <a:avLst/>
              <a:gdLst/>
              <a:ahLst/>
              <a:cxnLst/>
              <a:rect l="l" t="t" r="r" b="b"/>
              <a:pathLst>
                <a:path w="2056764" h="1545589">
                  <a:moveTo>
                    <a:pt x="0" y="257523"/>
                  </a:moveTo>
                  <a:lnTo>
                    <a:pt x="4149" y="211232"/>
                  </a:lnTo>
                  <a:lnTo>
                    <a:pt x="16111" y="167664"/>
                  </a:lnTo>
                  <a:lnTo>
                    <a:pt x="35159" y="127546"/>
                  </a:lnTo>
                  <a:lnTo>
                    <a:pt x="60566" y="91604"/>
                  </a:lnTo>
                  <a:lnTo>
                    <a:pt x="91604" y="60566"/>
                  </a:lnTo>
                  <a:lnTo>
                    <a:pt x="127546" y="35159"/>
                  </a:lnTo>
                  <a:lnTo>
                    <a:pt x="167664" y="16111"/>
                  </a:lnTo>
                  <a:lnTo>
                    <a:pt x="211232" y="4149"/>
                  </a:lnTo>
                  <a:lnTo>
                    <a:pt x="257522" y="0"/>
                  </a:lnTo>
                  <a:lnTo>
                    <a:pt x="1798826" y="0"/>
                  </a:lnTo>
                  <a:lnTo>
                    <a:pt x="1845116" y="4149"/>
                  </a:lnTo>
                  <a:lnTo>
                    <a:pt x="1888684" y="16111"/>
                  </a:lnTo>
                  <a:lnTo>
                    <a:pt x="1928803" y="35159"/>
                  </a:lnTo>
                  <a:lnTo>
                    <a:pt x="1964745" y="60566"/>
                  </a:lnTo>
                  <a:lnTo>
                    <a:pt x="1995783" y="91604"/>
                  </a:lnTo>
                  <a:lnTo>
                    <a:pt x="2021190" y="127546"/>
                  </a:lnTo>
                  <a:lnTo>
                    <a:pt x="2040238" y="167664"/>
                  </a:lnTo>
                  <a:lnTo>
                    <a:pt x="2052200" y="211232"/>
                  </a:lnTo>
                  <a:lnTo>
                    <a:pt x="2056349" y="257523"/>
                  </a:lnTo>
                  <a:lnTo>
                    <a:pt x="2056349" y="1287583"/>
                  </a:lnTo>
                  <a:lnTo>
                    <a:pt x="2052200" y="1333873"/>
                  </a:lnTo>
                  <a:lnTo>
                    <a:pt x="2040238" y="1377441"/>
                  </a:lnTo>
                  <a:lnTo>
                    <a:pt x="2021190" y="1417560"/>
                  </a:lnTo>
                  <a:lnTo>
                    <a:pt x="1995783" y="1453502"/>
                  </a:lnTo>
                  <a:lnTo>
                    <a:pt x="1964745" y="1484540"/>
                  </a:lnTo>
                  <a:lnTo>
                    <a:pt x="1928803" y="1509946"/>
                  </a:lnTo>
                  <a:lnTo>
                    <a:pt x="1888684" y="1528995"/>
                  </a:lnTo>
                  <a:lnTo>
                    <a:pt x="1845116" y="1540957"/>
                  </a:lnTo>
                  <a:lnTo>
                    <a:pt x="1798826" y="1545106"/>
                  </a:lnTo>
                  <a:lnTo>
                    <a:pt x="257522" y="1545106"/>
                  </a:lnTo>
                  <a:lnTo>
                    <a:pt x="211232" y="1540957"/>
                  </a:lnTo>
                  <a:lnTo>
                    <a:pt x="167664" y="1528995"/>
                  </a:lnTo>
                  <a:lnTo>
                    <a:pt x="127546" y="1509946"/>
                  </a:lnTo>
                  <a:lnTo>
                    <a:pt x="91604" y="1484540"/>
                  </a:lnTo>
                  <a:lnTo>
                    <a:pt x="60566" y="1453502"/>
                  </a:lnTo>
                  <a:lnTo>
                    <a:pt x="35159" y="1417560"/>
                  </a:lnTo>
                  <a:lnTo>
                    <a:pt x="16111" y="1377441"/>
                  </a:lnTo>
                  <a:lnTo>
                    <a:pt x="4149" y="1333873"/>
                  </a:lnTo>
                  <a:lnTo>
                    <a:pt x="0" y="1287583"/>
                  </a:lnTo>
                  <a:lnTo>
                    <a:pt x="0" y="257523"/>
                  </a:lnTo>
                  <a:close/>
                </a:path>
              </a:pathLst>
            </a:custGeom>
            <a:ln/>
          </p:spPr>
          <p:style>
            <a:lnRef idx="2">
              <a:schemeClr val="accent4"/>
            </a:lnRef>
            <a:fillRef idx="1">
              <a:schemeClr val="lt1"/>
            </a:fillRef>
            <a:effectRef idx="0">
              <a:schemeClr val="accent4"/>
            </a:effectRef>
            <a:fontRef idx="minor">
              <a:schemeClr val="dk1"/>
            </a:fontRef>
          </p:style>
          <p:txBody>
            <a:bodyPr wrap="square" lIns="0" tIns="0" rIns="0" bIns="0" rtlCol="0"/>
            <a:lstStyle/>
            <a:p>
              <a:endParaRPr/>
            </a:p>
          </p:txBody>
        </p:sp>
      </p:grpSp>
      <p:sp>
        <p:nvSpPr>
          <p:cNvPr id="11" name="object 11" descr="User- and Context-Tailored area"/>
          <p:cNvSpPr txBox="1"/>
          <p:nvPr/>
        </p:nvSpPr>
        <p:spPr>
          <a:xfrm>
            <a:off x="665092" y="3695004"/>
            <a:ext cx="1980168" cy="936154"/>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Closed-Loop and Human-in-the-Loop</a:t>
            </a:r>
            <a:endParaRPr sz="2000" dirty="0">
              <a:latin typeface="Calibri"/>
              <a:cs typeface="Calibri"/>
            </a:endParaRPr>
          </a:p>
        </p:txBody>
      </p:sp>
      <p:sp>
        <p:nvSpPr>
          <p:cNvPr id="20" name="Slide Number Placeholder 19">
            <a:extLst>
              <a:ext uri="{FF2B5EF4-FFF2-40B4-BE49-F238E27FC236}">
                <a16:creationId xmlns:a16="http://schemas.microsoft.com/office/drawing/2014/main" id="{8D0EDC10-82E9-47ED-AD84-01B6570D6AEF}"/>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11</a:t>
            </a:fld>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6604" y="619761"/>
            <a:ext cx="7348220" cy="564257"/>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Robotics</a:t>
            </a:r>
          </a:p>
        </p:txBody>
      </p:sp>
      <p:sp>
        <p:nvSpPr>
          <p:cNvPr id="7" name="object 7"/>
          <p:cNvSpPr txBox="1"/>
          <p:nvPr/>
        </p:nvSpPr>
        <p:spPr>
          <a:xfrm>
            <a:off x="2845652" y="2380537"/>
            <a:ext cx="4189946" cy="1172116"/>
          </a:xfrm>
          <a:prstGeom prst="rect">
            <a:avLst/>
          </a:prstGeom>
        </p:spPr>
        <p:txBody>
          <a:bodyPr vert="horz" wrap="square" lIns="0" tIns="43180" rIns="0" bIns="0" rtlCol="0">
            <a:spAutoFit/>
          </a:bodyPr>
          <a:lstStyle/>
          <a:p>
            <a:pPr marL="177800" marR="107314" indent="-165100">
              <a:lnSpc>
                <a:spcPts val="1700"/>
              </a:lnSpc>
              <a:spcBef>
                <a:spcPts val="340"/>
              </a:spcBef>
              <a:buChar char="•"/>
              <a:tabLst>
                <a:tab pos="184150" algn="l"/>
              </a:tabLst>
            </a:pPr>
            <a:r>
              <a:rPr lang="en-US" sz="1600" dirty="0"/>
              <a:t>Intelligence embodied in engineered construct, able to process information, sense, plan, and move within or substantially alter its working environment</a:t>
            </a:r>
          </a:p>
          <a:p>
            <a:pPr marL="177800" marR="107314" indent="-165100">
              <a:lnSpc>
                <a:spcPts val="1700"/>
              </a:lnSpc>
              <a:spcBef>
                <a:spcPts val="340"/>
              </a:spcBef>
              <a:buChar char="•"/>
              <a:tabLst>
                <a:tab pos="184150" algn="l"/>
              </a:tabLst>
            </a:pPr>
            <a:endParaRPr sz="160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525035" y="2116197"/>
            <a:ext cx="2082164" cy="1570990"/>
            <a:chOff x="521732" y="2084820"/>
            <a:chExt cx="2082164" cy="1570990"/>
          </a:xfrm>
          <a:solidFill>
            <a:schemeClr val="accent6">
              <a:lumMod val="50000"/>
            </a:schemeClr>
          </a:solidFill>
        </p:grpSpPr>
        <p:sp>
          <p:nvSpPr>
            <p:cNvPr id="9" name="object 9"/>
            <p:cNvSpPr/>
            <p:nvPr/>
          </p:nvSpPr>
          <p:spPr>
            <a:xfrm>
              <a:off x="534432" y="2097520"/>
              <a:ext cx="2056764" cy="1545590"/>
            </a:xfrm>
            <a:custGeom>
              <a:avLst/>
              <a:gdLst/>
              <a:ahLst/>
              <a:cxnLst/>
              <a:rect l="l" t="t" r="r" b="b"/>
              <a:pathLst>
                <a:path w="2056764" h="1545589">
                  <a:moveTo>
                    <a:pt x="1798826" y="0"/>
                  </a:moveTo>
                  <a:lnTo>
                    <a:pt x="257522" y="0"/>
                  </a:lnTo>
                  <a:lnTo>
                    <a:pt x="211232" y="4149"/>
                  </a:lnTo>
                  <a:lnTo>
                    <a:pt x="167664" y="16111"/>
                  </a:lnTo>
                  <a:lnTo>
                    <a:pt x="127546" y="35159"/>
                  </a:lnTo>
                  <a:lnTo>
                    <a:pt x="91604" y="60566"/>
                  </a:lnTo>
                  <a:lnTo>
                    <a:pt x="60566" y="91604"/>
                  </a:lnTo>
                  <a:lnTo>
                    <a:pt x="35159" y="127546"/>
                  </a:lnTo>
                  <a:lnTo>
                    <a:pt x="16111" y="167664"/>
                  </a:lnTo>
                  <a:lnTo>
                    <a:pt x="4149" y="211232"/>
                  </a:lnTo>
                  <a:lnTo>
                    <a:pt x="0" y="257522"/>
                  </a:lnTo>
                  <a:lnTo>
                    <a:pt x="0" y="1287583"/>
                  </a:lnTo>
                  <a:lnTo>
                    <a:pt x="4149" y="1333873"/>
                  </a:lnTo>
                  <a:lnTo>
                    <a:pt x="16111" y="1377441"/>
                  </a:lnTo>
                  <a:lnTo>
                    <a:pt x="35159" y="1417559"/>
                  </a:lnTo>
                  <a:lnTo>
                    <a:pt x="60566" y="1453501"/>
                  </a:lnTo>
                  <a:lnTo>
                    <a:pt x="91604" y="1484539"/>
                  </a:lnTo>
                  <a:lnTo>
                    <a:pt x="127546" y="1509946"/>
                  </a:lnTo>
                  <a:lnTo>
                    <a:pt x="167664" y="1528994"/>
                  </a:lnTo>
                  <a:lnTo>
                    <a:pt x="211232" y="1540957"/>
                  </a:lnTo>
                  <a:lnTo>
                    <a:pt x="257522" y="1545106"/>
                  </a:lnTo>
                  <a:lnTo>
                    <a:pt x="1798826" y="1545106"/>
                  </a:lnTo>
                  <a:lnTo>
                    <a:pt x="1845116" y="1540957"/>
                  </a:lnTo>
                  <a:lnTo>
                    <a:pt x="1888684" y="1528994"/>
                  </a:lnTo>
                  <a:lnTo>
                    <a:pt x="1928803" y="1509946"/>
                  </a:lnTo>
                  <a:lnTo>
                    <a:pt x="1964745" y="1484539"/>
                  </a:lnTo>
                  <a:lnTo>
                    <a:pt x="1995783" y="1453501"/>
                  </a:lnTo>
                  <a:lnTo>
                    <a:pt x="2021189" y="1417559"/>
                  </a:lnTo>
                  <a:lnTo>
                    <a:pt x="2040238" y="1377441"/>
                  </a:lnTo>
                  <a:lnTo>
                    <a:pt x="2052200" y="1333873"/>
                  </a:lnTo>
                  <a:lnTo>
                    <a:pt x="2056349" y="1287583"/>
                  </a:lnTo>
                  <a:lnTo>
                    <a:pt x="2056349" y="257522"/>
                  </a:lnTo>
                  <a:lnTo>
                    <a:pt x="2052200" y="211232"/>
                  </a:lnTo>
                  <a:lnTo>
                    <a:pt x="2040238" y="167664"/>
                  </a:lnTo>
                  <a:lnTo>
                    <a:pt x="2021189" y="127546"/>
                  </a:lnTo>
                  <a:lnTo>
                    <a:pt x="1995783" y="91604"/>
                  </a:lnTo>
                  <a:lnTo>
                    <a:pt x="1964745" y="60566"/>
                  </a:lnTo>
                  <a:lnTo>
                    <a:pt x="1928803" y="35159"/>
                  </a:lnTo>
                  <a:lnTo>
                    <a:pt x="1888684" y="16111"/>
                  </a:lnTo>
                  <a:lnTo>
                    <a:pt x="1845116" y="4149"/>
                  </a:lnTo>
                  <a:lnTo>
                    <a:pt x="1798826"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10" name="object 10"/>
            <p:cNvSpPr/>
            <p:nvPr/>
          </p:nvSpPr>
          <p:spPr>
            <a:xfrm>
              <a:off x="534432" y="2097520"/>
              <a:ext cx="2056764" cy="1545590"/>
            </a:xfrm>
            <a:custGeom>
              <a:avLst/>
              <a:gdLst/>
              <a:ahLst/>
              <a:cxnLst/>
              <a:rect l="l" t="t" r="r" b="b"/>
              <a:pathLst>
                <a:path w="2056764" h="1545589">
                  <a:moveTo>
                    <a:pt x="0" y="257523"/>
                  </a:moveTo>
                  <a:lnTo>
                    <a:pt x="4149" y="211232"/>
                  </a:lnTo>
                  <a:lnTo>
                    <a:pt x="16111" y="167664"/>
                  </a:lnTo>
                  <a:lnTo>
                    <a:pt x="35159" y="127546"/>
                  </a:lnTo>
                  <a:lnTo>
                    <a:pt x="60566" y="91604"/>
                  </a:lnTo>
                  <a:lnTo>
                    <a:pt x="91604" y="60566"/>
                  </a:lnTo>
                  <a:lnTo>
                    <a:pt x="127546" y="35159"/>
                  </a:lnTo>
                  <a:lnTo>
                    <a:pt x="167664" y="16111"/>
                  </a:lnTo>
                  <a:lnTo>
                    <a:pt x="211232" y="4149"/>
                  </a:lnTo>
                  <a:lnTo>
                    <a:pt x="257522" y="0"/>
                  </a:lnTo>
                  <a:lnTo>
                    <a:pt x="1798826" y="0"/>
                  </a:lnTo>
                  <a:lnTo>
                    <a:pt x="1845116" y="4149"/>
                  </a:lnTo>
                  <a:lnTo>
                    <a:pt x="1888684" y="16111"/>
                  </a:lnTo>
                  <a:lnTo>
                    <a:pt x="1928803" y="35159"/>
                  </a:lnTo>
                  <a:lnTo>
                    <a:pt x="1964745" y="60566"/>
                  </a:lnTo>
                  <a:lnTo>
                    <a:pt x="1995783" y="91604"/>
                  </a:lnTo>
                  <a:lnTo>
                    <a:pt x="2021190" y="127546"/>
                  </a:lnTo>
                  <a:lnTo>
                    <a:pt x="2040238" y="167664"/>
                  </a:lnTo>
                  <a:lnTo>
                    <a:pt x="2052200" y="211232"/>
                  </a:lnTo>
                  <a:lnTo>
                    <a:pt x="2056349" y="257523"/>
                  </a:lnTo>
                  <a:lnTo>
                    <a:pt x="2056349" y="1287583"/>
                  </a:lnTo>
                  <a:lnTo>
                    <a:pt x="2052200" y="1333873"/>
                  </a:lnTo>
                  <a:lnTo>
                    <a:pt x="2040238" y="1377441"/>
                  </a:lnTo>
                  <a:lnTo>
                    <a:pt x="2021190" y="1417560"/>
                  </a:lnTo>
                  <a:lnTo>
                    <a:pt x="1995783" y="1453502"/>
                  </a:lnTo>
                  <a:lnTo>
                    <a:pt x="1964745" y="1484540"/>
                  </a:lnTo>
                  <a:lnTo>
                    <a:pt x="1928803" y="1509946"/>
                  </a:lnTo>
                  <a:lnTo>
                    <a:pt x="1888684" y="1528995"/>
                  </a:lnTo>
                  <a:lnTo>
                    <a:pt x="1845116" y="1540957"/>
                  </a:lnTo>
                  <a:lnTo>
                    <a:pt x="1798826" y="1545106"/>
                  </a:lnTo>
                  <a:lnTo>
                    <a:pt x="257522" y="1545106"/>
                  </a:lnTo>
                  <a:lnTo>
                    <a:pt x="211232" y="1540957"/>
                  </a:lnTo>
                  <a:lnTo>
                    <a:pt x="167664" y="1528995"/>
                  </a:lnTo>
                  <a:lnTo>
                    <a:pt x="127546" y="1509946"/>
                  </a:lnTo>
                  <a:lnTo>
                    <a:pt x="91604" y="1484540"/>
                  </a:lnTo>
                  <a:lnTo>
                    <a:pt x="60566" y="1453502"/>
                  </a:lnTo>
                  <a:lnTo>
                    <a:pt x="35159" y="1417560"/>
                  </a:lnTo>
                  <a:lnTo>
                    <a:pt x="16111" y="1377441"/>
                  </a:lnTo>
                  <a:lnTo>
                    <a:pt x="4149" y="1333873"/>
                  </a:lnTo>
                  <a:lnTo>
                    <a:pt x="0" y="1287583"/>
                  </a:lnTo>
                  <a:lnTo>
                    <a:pt x="0" y="257523"/>
                  </a:lnTo>
                  <a:close/>
                </a:path>
              </a:pathLst>
            </a:custGeom>
            <a:ln/>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grpSp>
      <p:sp>
        <p:nvSpPr>
          <p:cNvPr id="15" name="object 15"/>
          <p:cNvSpPr txBox="1"/>
          <p:nvPr/>
        </p:nvSpPr>
        <p:spPr>
          <a:xfrm>
            <a:off x="2845652" y="3834582"/>
            <a:ext cx="3714115" cy="954107"/>
          </a:xfrm>
          <a:prstGeom prst="rect">
            <a:avLst/>
          </a:prstGeom>
        </p:spPr>
        <p:txBody>
          <a:bodyPr vert="horz" wrap="square" lIns="0" tIns="43180" rIns="0" bIns="0" rtlCol="0">
            <a:spAutoFit/>
          </a:bodyPr>
          <a:lstStyle/>
          <a:p>
            <a:pPr marL="177800" marR="74295" indent="-165100" algn="just">
              <a:lnSpc>
                <a:spcPts val="1700"/>
              </a:lnSpc>
              <a:spcBef>
                <a:spcPts val="340"/>
              </a:spcBef>
              <a:buFontTx/>
              <a:buChar char="•"/>
              <a:tabLst>
                <a:tab pos="184150" algn="l"/>
              </a:tabLst>
            </a:pPr>
            <a:r>
              <a:rPr lang="en-US" sz="1600" dirty="0"/>
              <a:t>Novel robotics to enhance health, lengthen lifespan, reduce illness, improve social connection, and reduce disability</a:t>
            </a:r>
          </a:p>
          <a:p>
            <a:pPr marL="177800" marR="74295" indent="-165100" algn="just">
              <a:lnSpc>
                <a:spcPts val="1700"/>
              </a:lnSpc>
              <a:spcBef>
                <a:spcPts val="340"/>
              </a:spcBef>
              <a:buChar char="•"/>
              <a:tabLst>
                <a:tab pos="184150" algn="l"/>
              </a:tabLst>
            </a:pPr>
            <a:r>
              <a:rPr lang="en-US" sz="1600" spc="-5" dirty="0">
                <a:latin typeface="Calibri"/>
                <a:cs typeface="Calibri"/>
              </a:rPr>
              <a:t>Intelligence, computation, embodiment</a:t>
            </a:r>
          </a:p>
        </p:txBody>
      </p:sp>
      <p:grpSp>
        <p:nvGrpSpPr>
          <p:cNvPr id="16" name="object 16">
            <a:extLst>
              <a:ext uri="{C183D7F6-B498-43B3-948B-1728B52AA6E4}">
                <adec:decorative xmlns:adec="http://schemas.microsoft.com/office/drawing/2017/decorative" val="1"/>
              </a:ext>
            </a:extLst>
          </p:cNvPr>
          <p:cNvGrpSpPr/>
          <p:nvPr/>
        </p:nvGrpSpPr>
        <p:grpSpPr>
          <a:xfrm>
            <a:off x="516453" y="3721792"/>
            <a:ext cx="2077720" cy="1407795"/>
            <a:chOff x="516453" y="3721792"/>
            <a:chExt cx="2077720" cy="1407795"/>
          </a:xfrm>
          <a:solidFill>
            <a:schemeClr val="accent6">
              <a:lumMod val="50000"/>
            </a:schemeClr>
          </a:solidFill>
        </p:grpSpPr>
        <p:sp>
          <p:nvSpPr>
            <p:cNvPr id="17" name="object 17"/>
            <p:cNvSpPr/>
            <p:nvPr/>
          </p:nvSpPr>
          <p:spPr>
            <a:xfrm>
              <a:off x="529153" y="3734492"/>
              <a:ext cx="2052320" cy="1382395"/>
            </a:xfrm>
            <a:custGeom>
              <a:avLst/>
              <a:gdLst/>
              <a:ahLst/>
              <a:cxnLst/>
              <a:rect l="l" t="t" r="r" b="b"/>
              <a:pathLst>
                <a:path w="2052320" h="1382395">
                  <a:moveTo>
                    <a:pt x="1821649" y="0"/>
                  </a:moveTo>
                  <a:lnTo>
                    <a:pt x="230387" y="0"/>
                  </a:lnTo>
                  <a:lnTo>
                    <a:pt x="183956" y="4680"/>
                  </a:lnTo>
                  <a:lnTo>
                    <a:pt x="140710" y="18105"/>
                  </a:lnTo>
                  <a:lnTo>
                    <a:pt x="101575" y="39346"/>
                  </a:lnTo>
                  <a:lnTo>
                    <a:pt x="67478" y="67478"/>
                  </a:lnTo>
                  <a:lnTo>
                    <a:pt x="39346" y="101575"/>
                  </a:lnTo>
                  <a:lnTo>
                    <a:pt x="18104" y="140710"/>
                  </a:lnTo>
                  <a:lnTo>
                    <a:pt x="4680" y="183956"/>
                  </a:lnTo>
                  <a:lnTo>
                    <a:pt x="0" y="230386"/>
                  </a:lnTo>
                  <a:lnTo>
                    <a:pt x="0" y="1151907"/>
                  </a:lnTo>
                  <a:lnTo>
                    <a:pt x="4680" y="1198338"/>
                  </a:lnTo>
                  <a:lnTo>
                    <a:pt x="18104" y="1241584"/>
                  </a:lnTo>
                  <a:lnTo>
                    <a:pt x="39346" y="1280719"/>
                  </a:lnTo>
                  <a:lnTo>
                    <a:pt x="67478" y="1314815"/>
                  </a:lnTo>
                  <a:lnTo>
                    <a:pt x="101575" y="1342948"/>
                  </a:lnTo>
                  <a:lnTo>
                    <a:pt x="140710" y="1364189"/>
                  </a:lnTo>
                  <a:lnTo>
                    <a:pt x="183956" y="1377614"/>
                  </a:lnTo>
                  <a:lnTo>
                    <a:pt x="230387" y="1382294"/>
                  </a:lnTo>
                  <a:lnTo>
                    <a:pt x="1821649" y="1382294"/>
                  </a:lnTo>
                  <a:lnTo>
                    <a:pt x="1868080" y="1377614"/>
                  </a:lnTo>
                  <a:lnTo>
                    <a:pt x="1911325" y="1364189"/>
                  </a:lnTo>
                  <a:lnTo>
                    <a:pt x="1950460" y="1342948"/>
                  </a:lnTo>
                  <a:lnTo>
                    <a:pt x="1984557" y="1314815"/>
                  </a:lnTo>
                  <a:lnTo>
                    <a:pt x="2012689" y="1280719"/>
                  </a:lnTo>
                  <a:lnTo>
                    <a:pt x="2033931" y="1241584"/>
                  </a:lnTo>
                  <a:lnTo>
                    <a:pt x="2047355" y="1198338"/>
                  </a:lnTo>
                  <a:lnTo>
                    <a:pt x="2052036" y="1151907"/>
                  </a:lnTo>
                  <a:lnTo>
                    <a:pt x="2052036" y="230386"/>
                  </a:lnTo>
                  <a:lnTo>
                    <a:pt x="2047355" y="183956"/>
                  </a:lnTo>
                  <a:lnTo>
                    <a:pt x="2033931" y="140710"/>
                  </a:lnTo>
                  <a:lnTo>
                    <a:pt x="2012689" y="101575"/>
                  </a:lnTo>
                  <a:lnTo>
                    <a:pt x="1984557" y="67478"/>
                  </a:lnTo>
                  <a:lnTo>
                    <a:pt x="1950460" y="39346"/>
                  </a:lnTo>
                  <a:lnTo>
                    <a:pt x="1911325" y="18105"/>
                  </a:lnTo>
                  <a:lnTo>
                    <a:pt x="1868080" y="4680"/>
                  </a:lnTo>
                  <a:lnTo>
                    <a:pt x="1821649"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18" name="object 18"/>
            <p:cNvSpPr/>
            <p:nvPr/>
          </p:nvSpPr>
          <p:spPr>
            <a:xfrm>
              <a:off x="529153" y="3734492"/>
              <a:ext cx="2052320" cy="1382395"/>
            </a:xfrm>
            <a:custGeom>
              <a:avLst/>
              <a:gdLst/>
              <a:ahLst/>
              <a:cxnLst/>
              <a:rect l="l" t="t" r="r" b="b"/>
              <a:pathLst>
                <a:path w="2052320" h="1382395">
                  <a:moveTo>
                    <a:pt x="0" y="230386"/>
                  </a:moveTo>
                  <a:lnTo>
                    <a:pt x="4680" y="183955"/>
                  </a:lnTo>
                  <a:lnTo>
                    <a:pt x="18104" y="140709"/>
                  </a:lnTo>
                  <a:lnTo>
                    <a:pt x="39346" y="101575"/>
                  </a:lnTo>
                  <a:lnTo>
                    <a:pt x="67478" y="67478"/>
                  </a:lnTo>
                  <a:lnTo>
                    <a:pt x="101575" y="39346"/>
                  </a:lnTo>
                  <a:lnTo>
                    <a:pt x="140709" y="18104"/>
                  </a:lnTo>
                  <a:lnTo>
                    <a:pt x="183955" y="4680"/>
                  </a:lnTo>
                  <a:lnTo>
                    <a:pt x="230386" y="0"/>
                  </a:lnTo>
                  <a:lnTo>
                    <a:pt x="1821648" y="0"/>
                  </a:lnTo>
                  <a:lnTo>
                    <a:pt x="1868079" y="4680"/>
                  </a:lnTo>
                  <a:lnTo>
                    <a:pt x="1911325" y="18104"/>
                  </a:lnTo>
                  <a:lnTo>
                    <a:pt x="1950459" y="39346"/>
                  </a:lnTo>
                  <a:lnTo>
                    <a:pt x="1984556" y="67478"/>
                  </a:lnTo>
                  <a:lnTo>
                    <a:pt x="2012688" y="101575"/>
                  </a:lnTo>
                  <a:lnTo>
                    <a:pt x="2033930" y="140709"/>
                  </a:lnTo>
                  <a:lnTo>
                    <a:pt x="2047354" y="183955"/>
                  </a:lnTo>
                  <a:lnTo>
                    <a:pt x="2052035" y="230386"/>
                  </a:lnTo>
                  <a:lnTo>
                    <a:pt x="2052035" y="1151907"/>
                  </a:lnTo>
                  <a:lnTo>
                    <a:pt x="2047354" y="1198338"/>
                  </a:lnTo>
                  <a:lnTo>
                    <a:pt x="2033930" y="1241584"/>
                  </a:lnTo>
                  <a:lnTo>
                    <a:pt x="2012688" y="1280719"/>
                  </a:lnTo>
                  <a:lnTo>
                    <a:pt x="1984556" y="1314815"/>
                  </a:lnTo>
                  <a:lnTo>
                    <a:pt x="1950459" y="1342948"/>
                  </a:lnTo>
                  <a:lnTo>
                    <a:pt x="1911325" y="1364189"/>
                  </a:lnTo>
                  <a:lnTo>
                    <a:pt x="1868079" y="1377614"/>
                  </a:lnTo>
                  <a:lnTo>
                    <a:pt x="1821648" y="1382294"/>
                  </a:lnTo>
                  <a:lnTo>
                    <a:pt x="230386" y="1382294"/>
                  </a:lnTo>
                  <a:lnTo>
                    <a:pt x="183955" y="1377614"/>
                  </a:lnTo>
                  <a:lnTo>
                    <a:pt x="140709" y="1364189"/>
                  </a:lnTo>
                  <a:lnTo>
                    <a:pt x="101575" y="1342948"/>
                  </a:lnTo>
                  <a:lnTo>
                    <a:pt x="67478" y="1314815"/>
                  </a:lnTo>
                  <a:lnTo>
                    <a:pt x="39346" y="1280719"/>
                  </a:lnTo>
                  <a:lnTo>
                    <a:pt x="18104" y="1241584"/>
                  </a:lnTo>
                  <a:lnTo>
                    <a:pt x="4680" y="1198338"/>
                  </a:lnTo>
                  <a:lnTo>
                    <a:pt x="0" y="1151907"/>
                  </a:lnTo>
                  <a:lnTo>
                    <a:pt x="0" y="230386"/>
                  </a:lnTo>
                  <a:close/>
                </a:path>
              </a:pathLst>
            </a:custGeom>
            <a:ln/>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dirty="0"/>
            </a:p>
          </p:txBody>
        </p:sp>
      </p:grpSp>
      <p:sp>
        <p:nvSpPr>
          <p:cNvPr id="19" name="object 19" descr="Modeling and Simulation area"/>
          <p:cNvSpPr txBox="1"/>
          <p:nvPr/>
        </p:nvSpPr>
        <p:spPr>
          <a:xfrm>
            <a:off x="681781" y="2380537"/>
            <a:ext cx="1708133" cy="936154"/>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Computational and physical complexity </a:t>
            </a:r>
            <a:endParaRPr sz="2000" dirty="0">
              <a:latin typeface="Calibri"/>
              <a:cs typeface="Calibri"/>
            </a:endParaRPr>
          </a:p>
        </p:txBody>
      </p:sp>
      <p:sp>
        <p:nvSpPr>
          <p:cNvPr id="23" name="object 23"/>
          <p:cNvSpPr txBox="1"/>
          <p:nvPr/>
        </p:nvSpPr>
        <p:spPr>
          <a:xfrm>
            <a:off x="2845652" y="5516654"/>
            <a:ext cx="3470910" cy="954107"/>
          </a:xfrm>
          <a:prstGeom prst="rect">
            <a:avLst/>
          </a:prstGeom>
        </p:spPr>
        <p:txBody>
          <a:bodyPr vert="horz" wrap="square" lIns="0" tIns="43180" rIns="0" bIns="0" rtlCol="0">
            <a:spAutoFit/>
          </a:bodyPr>
          <a:lstStyle/>
          <a:p>
            <a:pPr marL="177800" marR="140335" indent="-165100">
              <a:lnSpc>
                <a:spcPts val="1700"/>
              </a:lnSpc>
              <a:spcBef>
                <a:spcPts val="340"/>
              </a:spcBef>
              <a:buChar char="•"/>
              <a:tabLst>
                <a:tab pos="184150" algn="l"/>
              </a:tabLst>
            </a:pPr>
            <a:r>
              <a:rPr lang="en-US" sz="1600" dirty="0">
                <a:latin typeface="Calibri"/>
                <a:cs typeface="Calibri"/>
              </a:rPr>
              <a:t>Beyond the current robotic devices in health (surgical, etc.) </a:t>
            </a:r>
          </a:p>
          <a:p>
            <a:pPr marL="177800" marR="140335" indent="-165100">
              <a:lnSpc>
                <a:spcPts val="1700"/>
              </a:lnSpc>
              <a:spcBef>
                <a:spcPts val="340"/>
              </a:spcBef>
              <a:buChar char="•"/>
              <a:tabLst>
                <a:tab pos="184150" algn="l"/>
              </a:tabLst>
            </a:pPr>
            <a:r>
              <a:rPr lang="en-US" sz="1600" dirty="0">
                <a:latin typeface="Calibri"/>
                <a:cs typeface="Calibri"/>
              </a:rPr>
              <a:t>Enhanced usability and effectiveness via human-robot interaction</a:t>
            </a:r>
            <a:endParaRPr sz="1600" dirty="0">
              <a:latin typeface="Calibri"/>
              <a:cs typeface="Calibri"/>
            </a:endParaRPr>
          </a:p>
        </p:txBody>
      </p:sp>
      <p:grpSp>
        <p:nvGrpSpPr>
          <p:cNvPr id="24" name="object 24">
            <a:extLst>
              <a:ext uri="{C183D7F6-B498-43B3-948B-1728B52AA6E4}">
                <adec:decorative xmlns:adec="http://schemas.microsoft.com/office/drawing/2017/decorative" val="1"/>
              </a:ext>
            </a:extLst>
          </p:cNvPr>
          <p:cNvGrpSpPr/>
          <p:nvPr/>
        </p:nvGrpSpPr>
        <p:grpSpPr>
          <a:xfrm>
            <a:off x="516453" y="5195952"/>
            <a:ext cx="2082164" cy="1520825"/>
            <a:chOff x="516453" y="5195952"/>
            <a:chExt cx="2082164" cy="1520825"/>
          </a:xfrm>
          <a:solidFill>
            <a:schemeClr val="accent6">
              <a:lumMod val="50000"/>
            </a:schemeClr>
          </a:solidFill>
        </p:grpSpPr>
        <p:sp>
          <p:nvSpPr>
            <p:cNvPr id="25" name="object 25"/>
            <p:cNvSpPr/>
            <p:nvPr/>
          </p:nvSpPr>
          <p:spPr>
            <a:xfrm>
              <a:off x="529153" y="5208652"/>
              <a:ext cx="2056764" cy="1495425"/>
            </a:xfrm>
            <a:custGeom>
              <a:avLst/>
              <a:gdLst/>
              <a:ahLst/>
              <a:cxnLst/>
              <a:rect l="l" t="t" r="r" b="b"/>
              <a:pathLst>
                <a:path w="2056764" h="1495425">
                  <a:moveTo>
                    <a:pt x="1807190" y="0"/>
                  </a:moveTo>
                  <a:lnTo>
                    <a:pt x="249159" y="0"/>
                  </a:lnTo>
                  <a:lnTo>
                    <a:pt x="204372" y="4014"/>
                  </a:lnTo>
                  <a:lnTo>
                    <a:pt x="162219" y="15587"/>
                  </a:lnTo>
                  <a:lnTo>
                    <a:pt x="123403" y="34017"/>
                  </a:lnTo>
                  <a:lnTo>
                    <a:pt x="88629" y="58598"/>
                  </a:lnTo>
                  <a:lnTo>
                    <a:pt x="58599" y="88628"/>
                  </a:lnTo>
                  <a:lnTo>
                    <a:pt x="34017" y="123403"/>
                  </a:lnTo>
                  <a:lnTo>
                    <a:pt x="15588" y="162219"/>
                  </a:lnTo>
                  <a:lnTo>
                    <a:pt x="4014" y="204372"/>
                  </a:lnTo>
                  <a:lnTo>
                    <a:pt x="0" y="249158"/>
                  </a:lnTo>
                  <a:lnTo>
                    <a:pt x="0" y="1245767"/>
                  </a:lnTo>
                  <a:lnTo>
                    <a:pt x="4014" y="1290554"/>
                  </a:lnTo>
                  <a:lnTo>
                    <a:pt x="15588" y="1332707"/>
                  </a:lnTo>
                  <a:lnTo>
                    <a:pt x="34017" y="1371523"/>
                  </a:lnTo>
                  <a:lnTo>
                    <a:pt x="58599" y="1406297"/>
                  </a:lnTo>
                  <a:lnTo>
                    <a:pt x="88629" y="1436327"/>
                  </a:lnTo>
                  <a:lnTo>
                    <a:pt x="123403" y="1460909"/>
                  </a:lnTo>
                  <a:lnTo>
                    <a:pt x="162219" y="1479338"/>
                  </a:lnTo>
                  <a:lnTo>
                    <a:pt x="204372" y="1490912"/>
                  </a:lnTo>
                  <a:lnTo>
                    <a:pt x="249159" y="1494926"/>
                  </a:lnTo>
                  <a:lnTo>
                    <a:pt x="1807190" y="1494926"/>
                  </a:lnTo>
                  <a:lnTo>
                    <a:pt x="1851976" y="1490912"/>
                  </a:lnTo>
                  <a:lnTo>
                    <a:pt x="1894130" y="1479338"/>
                  </a:lnTo>
                  <a:lnTo>
                    <a:pt x="1932945" y="1460909"/>
                  </a:lnTo>
                  <a:lnTo>
                    <a:pt x="1967720" y="1436327"/>
                  </a:lnTo>
                  <a:lnTo>
                    <a:pt x="1997750" y="1406297"/>
                  </a:lnTo>
                  <a:lnTo>
                    <a:pt x="2022332" y="1371523"/>
                  </a:lnTo>
                  <a:lnTo>
                    <a:pt x="2040762" y="1332707"/>
                  </a:lnTo>
                  <a:lnTo>
                    <a:pt x="2052335" y="1290554"/>
                  </a:lnTo>
                  <a:lnTo>
                    <a:pt x="2056350" y="1245767"/>
                  </a:lnTo>
                  <a:lnTo>
                    <a:pt x="2056350" y="249158"/>
                  </a:lnTo>
                  <a:lnTo>
                    <a:pt x="2052335" y="204372"/>
                  </a:lnTo>
                  <a:lnTo>
                    <a:pt x="2040762" y="162219"/>
                  </a:lnTo>
                  <a:lnTo>
                    <a:pt x="2022332" y="123403"/>
                  </a:lnTo>
                  <a:lnTo>
                    <a:pt x="1997750" y="88628"/>
                  </a:lnTo>
                  <a:lnTo>
                    <a:pt x="1967720" y="58598"/>
                  </a:lnTo>
                  <a:lnTo>
                    <a:pt x="1932945" y="34017"/>
                  </a:lnTo>
                  <a:lnTo>
                    <a:pt x="1894130" y="15587"/>
                  </a:lnTo>
                  <a:lnTo>
                    <a:pt x="1851976" y="4014"/>
                  </a:lnTo>
                  <a:lnTo>
                    <a:pt x="1807190"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26" name="object 26"/>
            <p:cNvSpPr/>
            <p:nvPr/>
          </p:nvSpPr>
          <p:spPr>
            <a:xfrm>
              <a:off x="529153" y="5208652"/>
              <a:ext cx="2056764" cy="1495425"/>
            </a:xfrm>
            <a:custGeom>
              <a:avLst/>
              <a:gdLst/>
              <a:ahLst/>
              <a:cxnLst/>
              <a:rect l="l" t="t" r="r" b="b"/>
              <a:pathLst>
                <a:path w="2056764" h="1495425">
                  <a:moveTo>
                    <a:pt x="0" y="249158"/>
                  </a:moveTo>
                  <a:lnTo>
                    <a:pt x="4014" y="204372"/>
                  </a:lnTo>
                  <a:lnTo>
                    <a:pt x="15588" y="162219"/>
                  </a:lnTo>
                  <a:lnTo>
                    <a:pt x="34017" y="123403"/>
                  </a:lnTo>
                  <a:lnTo>
                    <a:pt x="58599" y="88629"/>
                  </a:lnTo>
                  <a:lnTo>
                    <a:pt x="88628" y="58599"/>
                  </a:lnTo>
                  <a:lnTo>
                    <a:pt x="123403" y="34017"/>
                  </a:lnTo>
                  <a:lnTo>
                    <a:pt x="162219" y="15588"/>
                  </a:lnTo>
                  <a:lnTo>
                    <a:pt x="204372" y="4014"/>
                  </a:lnTo>
                  <a:lnTo>
                    <a:pt x="249158" y="0"/>
                  </a:lnTo>
                  <a:lnTo>
                    <a:pt x="1807190" y="0"/>
                  </a:lnTo>
                  <a:lnTo>
                    <a:pt x="1851977" y="4014"/>
                  </a:lnTo>
                  <a:lnTo>
                    <a:pt x="1894130" y="15588"/>
                  </a:lnTo>
                  <a:lnTo>
                    <a:pt x="1932945" y="34017"/>
                  </a:lnTo>
                  <a:lnTo>
                    <a:pt x="1967720" y="58599"/>
                  </a:lnTo>
                  <a:lnTo>
                    <a:pt x="1997750" y="88629"/>
                  </a:lnTo>
                  <a:lnTo>
                    <a:pt x="2022332" y="123403"/>
                  </a:lnTo>
                  <a:lnTo>
                    <a:pt x="2040761" y="162219"/>
                  </a:lnTo>
                  <a:lnTo>
                    <a:pt x="2052335" y="204372"/>
                  </a:lnTo>
                  <a:lnTo>
                    <a:pt x="2056349" y="249158"/>
                  </a:lnTo>
                  <a:lnTo>
                    <a:pt x="2056349" y="1245767"/>
                  </a:lnTo>
                  <a:lnTo>
                    <a:pt x="2052335" y="1290554"/>
                  </a:lnTo>
                  <a:lnTo>
                    <a:pt x="2040761" y="1332707"/>
                  </a:lnTo>
                  <a:lnTo>
                    <a:pt x="2022332" y="1371523"/>
                  </a:lnTo>
                  <a:lnTo>
                    <a:pt x="1997750" y="1406297"/>
                  </a:lnTo>
                  <a:lnTo>
                    <a:pt x="1967720" y="1436327"/>
                  </a:lnTo>
                  <a:lnTo>
                    <a:pt x="1932945" y="1460909"/>
                  </a:lnTo>
                  <a:lnTo>
                    <a:pt x="1894130" y="1479338"/>
                  </a:lnTo>
                  <a:lnTo>
                    <a:pt x="1851977" y="1490912"/>
                  </a:lnTo>
                  <a:lnTo>
                    <a:pt x="1807190" y="1494926"/>
                  </a:lnTo>
                  <a:lnTo>
                    <a:pt x="249158" y="1494926"/>
                  </a:lnTo>
                  <a:lnTo>
                    <a:pt x="204372" y="1490912"/>
                  </a:lnTo>
                  <a:lnTo>
                    <a:pt x="162219" y="1479338"/>
                  </a:lnTo>
                  <a:lnTo>
                    <a:pt x="123403" y="1460909"/>
                  </a:lnTo>
                  <a:lnTo>
                    <a:pt x="88628" y="1436327"/>
                  </a:lnTo>
                  <a:lnTo>
                    <a:pt x="58599" y="1406297"/>
                  </a:lnTo>
                  <a:lnTo>
                    <a:pt x="34017" y="1371523"/>
                  </a:lnTo>
                  <a:lnTo>
                    <a:pt x="15588" y="1332707"/>
                  </a:lnTo>
                  <a:lnTo>
                    <a:pt x="4014" y="1290554"/>
                  </a:lnTo>
                  <a:lnTo>
                    <a:pt x="0" y="1245767"/>
                  </a:lnTo>
                  <a:lnTo>
                    <a:pt x="0" y="249158"/>
                  </a:lnTo>
                  <a:close/>
                </a:path>
              </a:pathLst>
            </a:custGeom>
            <a:ln/>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grpSp>
      <p:sp>
        <p:nvSpPr>
          <p:cNvPr id="27" name="object 27" descr="Generalizable platforms area"/>
          <p:cNvSpPr txBox="1"/>
          <p:nvPr/>
        </p:nvSpPr>
        <p:spPr>
          <a:xfrm>
            <a:off x="844532" y="5609862"/>
            <a:ext cx="1506435" cy="628377"/>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Human-robot interaction</a:t>
            </a:r>
            <a:endParaRPr lang="en-US" sz="2000" dirty="0">
              <a:latin typeface="Calibri"/>
              <a:cs typeface="Calibri"/>
            </a:endParaRPr>
          </a:p>
        </p:txBody>
      </p:sp>
      <p:sp>
        <p:nvSpPr>
          <p:cNvPr id="28" name="object 28">
            <a:extLst>
              <a:ext uri="{C183D7F6-B498-43B3-948B-1728B52AA6E4}">
                <adec:decorative xmlns:adec="http://schemas.microsoft.com/office/drawing/2017/decorative" val="1"/>
              </a:ext>
            </a:extLst>
          </p:cNvPr>
          <p:cNvSpPr/>
          <p:nvPr/>
        </p:nvSpPr>
        <p:spPr>
          <a:xfrm>
            <a:off x="7429499" y="2128897"/>
            <a:ext cx="990599" cy="1281761"/>
          </a:xfrm>
          <a:prstGeom prst="rect">
            <a:avLst/>
          </a:prstGeom>
          <a:blipFill>
            <a:blip r:embed="rId3" cstate="print"/>
            <a:stretch>
              <a:fillRect/>
            </a:stretch>
          </a:blipFill>
        </p:spPr>
        <p:txBody>
          <a:bodyPr wrap="square" lIns="0" tIns="0" rIns="0" bIns="0" rtlCol="0"/>
          <a:lstStyle/>
          <a:p>
            <a:endParaRPr/>
          </a:p>
        </p:txBody>
      </p:sp>
      <p:pic>
        <p:nvPicPr>
          <p:cNvPr id="35" name="Picture 34">
            <a:extLst>
              <a:ext uri="{FF2B5EF4-FFF2-40B4-BE49-F238E27FC236}">
                <a16:creationId xmlns:a16="http://schemas.microsoft.com/office/drawing/2014/main" id="{981AC3BF-1F55-48CA-9CB6-541FE65A727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763" r="50000"/>
          <a:stretch/>
        </p:blipFill>
        <p:spPr>
          <a:xfrm>
            <a:off x="7421173" y="4034928"/>
            <a:ext cx="1007249" cy="1452104"/>
          </a:xfrm>
          <a:prstGeom prst="rect">
            <a:avLst/>
          </a:prstGeom>
        </p:spPr>
      </p:pic>
      <p:sp>
        <p:nvSpPr>
          <p:cNvPr id="30" name="Slide Number Placeholder 29">
            <a:extLst>
              <a:ext uri="{FF2B5EF4-FFF2-40B4-BE49-F238E27FC236}">
                <a16:creationId xmlns:a16="http://schemas.microsoft.com/office/drawing/2014/main" id="{876AA53F-508E-4A2D-9AF8-EFB3B75E03C2}"/>
              </a:ext>
            </a:extLst>
          </p:cNvPr>
          <p:cNvSpPr>
            <a:spLocks noGrp="1"/>
          </p:cNvSpPr>
          <p:nvPr>
            <p:ph type="sldNum" sz="quarter" idx="10"/>
          </p:nvPr>
        </p:nvSpPr>
        <p:spPr>
          <a:xfrm>
            <a:off x="8614847" y="6386575"/>
            <a:ext cx="308610" cy="276999"/>
          </a:xfrm>
        </p:spPr>
        <p:txBody>
          <a:bodyPr/>
          <a:lstStyle/>
          <a:p>
            <a:pPr marL="38100">
              <a:spcBef>
                <a:spcPts val="10"/>
              </a:spcBef>
            </a:pPr>
            <a:fld id="{81D60167-4931-47E6-BA6A-407CBD079E47}" type="slidenum">
              <a:rPr lang="en-US" smtClean="0"/>
              <a:pPr marL="38100">
                <a:spcBef>
                  <a:spcPts val="10"/>
                </a:spcBef>
              </a:pPr>
              <a:t>12</a:t>
            </a:fld>
            <a:endParaRPr lang="en-US" dirty="0">
              <a:solidFill>
                <a:schemeClr val="tx1"/>
              </a:solidFill>
            </a:endParaRPr>
          </a:p>
        </p:txBody>
      </p:sp>
      <p:sp>
        <p:nvSpPr>
          <p:cNvPr id="4" name="TextBox 3">
            <a:extLst>
              <a:ext uri="{FF2B5EF4-FFF2-40B4-BE49-F238E27FC236}">
                <a16:creationId xmlns:a16="http://schemas.microsoft.com/office/drawing/2014/main" id="{599422DF-E938-C5AA-69B0-A2B810358AE9}"/>
              </a:ext>
            </a:extLst>
          </p:cNvPr>
          <p:cNvSpPr txBox="1"/>
          <p:nvPr/>
        </p:nvSpPr>
        <p:spPr>
          <a:xfrm>
            <a:off x="634374" y="4034928"/>
            <a:ext cx="1863485" cy="707886"/>
          </a:xfrm>
          <a:prstGeom prst="rect">
            <a:avLst/>
          </a:prstGeom>
          <a:noFill/>
        </p:spPr>
        <p:txBody>
          <a:bodyPr wrap="square">
            <a:spAutoFit/>
          </a:bodyPr>
          <a:lstStyle/>
          <a:p>
            <a:pPr marL="12700" algn="ctr">
              <a:lnSpc>
                <a:spcPct val="100000"/>
              </a:lnSpc>
              <a:spcBef>
                <a:spcPts val="100"/>
              </a:spcBef>
            </a:pPr>
            <a:r>
              <a:rPr lang="en-US" sz="2000" b="1" dirty="0">
                <a:latin typeface="Calibri"/>
                <a:cs typeface="Calibri"/>
              </a:rPr>
              <a:t>Range of Robotic areas</a:t>
            </a:r>
            <a:endParaRPr lang="en-US" sz="2000" dirty="0">
              <a:latin typeface="Calibri"/>
              <a:cs typeface="Calibri"/>
            </a:endParaRPr>
          </a:p>
        </p:txBody>
      </p:sp>
    </p:spTree>
    <p:extLst>
      <p:ext uri="{BB962C8B-B14F-4D97-AF65-F5344CB8AC3E}">
        <p14:creationId xmlns:p14="http://schemas.microsoft.com/office/powerpoint/2010/main" val="12168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6604" y="619761"/>
            <a:ext cx="7348220" cy="564257"/>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Biomedical Image Interpretation</a:t>
            </a:r>
          </a:p>
        </p:txBody>
      </p:sp>
      <p:sp>
        <p:nvSpPr>
          <p:cNvPr id="7" name="object 7"/>
          <p:cNvSpPr txBox="1"/>
          <p:nvPr/>
        </p:nvSpPr>
        <p:spPr>
          <a:xfrm>
            <a:off x="2820454" y="2249806"/>
            <a:ext cx="4189946" cy="1136721"/>
          </a:xfrm>
          <a:prstGeom prst="rect">
            <a:avLst/>
          </a:prstGeom>
        </p:spPr>
        <p:txBody>
          <a:bodyPr vert="horz" wrap="square" lIns="0" tIns="43180" rIns="0" bIns="0" rtlCol="0">
            <a:spAutoFit/>
          </a:bodyPr>
          <a:lstStyle/>
          <a:p>
            <a:pPr marL="177800" marR="107314" indent="-165100">
              <a:lnSpc>
                <a:spcPts val="1700"/>
              </a:lnSpc>
              <a:spcBef>
                <a:spcPts val="340"/>
              </a:spcBef>
              <a:buChar char="•"/>
              <a:tabLst>
                <a:tab pos="184150" algn="l"/>
              </a:tabLst>
            </a:pPr>
            <a:r>
              <a:rPr lang="en-US" sz="1700" spc="-50" dirty="0">
                <a:cs typeface="Calibri" panose="020F0502020204030204" pitchFamily="34" charset="0"/>
              </a:rPr>
              <a:t>Develop knowledge on how human pattern recognition, visual search, perceptual learning, attentional biases, etc.  can be used to improve presentation modalities and identify the sources of inter- and intra-observer variability</a:t>
            </a:r>
            <a:endParaRPr sz="1700" dirty="0">
              <a:cs typeface="Calibri" panose="020F0502020204030204" pitchFamily="34" charset="0"/>
            </a:endParaRPr>
          </a:p>
        </p:txBody>
      </p:sp>
      <p:grpSp>
        <p:nvGrpSpPr>
          <p:cNvPr id="8" name="object 8">
            <a:extLst>
              <a:ext uri="{C183D7F6-B498-43B3-948B-1728B52AA6E4}">
                <adec:decorative xmlns:adec="http://schemas.microsoft.com/office/drawing/2017/decorative" val="1"/>
              </a:ext>
            </a:extLst>
          </p:cNvPr>
          <p:cNvGrpSpPr/>
          <p:nvPr/>
        </p:nvGrpSpPr>
        <p:grpSpPr>
          <a:xfrm>
            <a:off x="521732" y="2084820"/>
            <a:ext cx="2082164" cy="1570990"/>
            <a:chOff x="521732" y="2084820"/>
            <a:chExt cx="2082164" cy="1570990"/>
          </a:xfrm>
        </p:grpSpPr>
        <p:sp>
          <p:nvSpPr>
            <p:cNvPr id="9" name="object 9"/>
            <p:cNvSpPr/>
            <p:nvPr/>
          </p:nvSpPr>
          <p:spPr>
            <a:xfrm>
              <a:off x="534432" y="2097520"/>
              <a:ext cx="2056764" cy="1545590"/>
            </a:xfrm>
            <a:custGeom>
              <a:avLst/>
              <a:gdLst/>
              <a:ahLst/>
              <a:cxnLst/>
              <a:rect l="l" t="t" r="r" b="b"/>
              <a:pathLst>
                <a:path w="2056764" h="1545589">
                  <a:moveTo>
                    <a:pt x="1798826" y="0"/>
                  </a:moveTo>
                  <a:lnTo>
                    <a:pt x="257522" y="0"/>
                  </a:lnTo>
                  <a:lnTo>
                    <a:pt x="211232" y="4149"/>
                  </a:lnTo>
                  <a:lnTo>
                    <a:pt x="167664" y="16111"/>
                  </a:lnTo>
                  <a:lnTo>
                    <a:pt x="127546" y="35159"/>
                  </a:lnTo>
                  <a:lnTo>
                    <a:pt x="91604" y="60566"/>
                  </a:lnTo>
                  <a:lnTo>
                    <a:pt x="60566" y="91604"/>
                  </a:lnTo>
                  <a:lnTo>
                    <a:pt x="35159" y="127546"/>
                  </a:lnTo>
                  <a:lnTo>
                    <a:pt x="16111" y="167664"/>
                  </a:lnTo>
                  <a:lnTo>
                    <a:pt x="4149" y="211232"/>
                  </a:lnTo>
                  <a:lnTo>
                    <a:pt x="0" y="257522"/>
                  </a:lnTo>
                  <a:lnTo>
                    <a:pt x="0" y="1287583"/>
                  </a:lnTo>
                  <a:lnTo>
                    <a:pt x="4149" y="1333873"/>
                  </a:lnTo>
                  <a:lnTo>
                    <a:pt x="16111" y="1377441"/>
                  </a:lnTo>
                  <a:lnTo>
                    <a:pt x="35159" y="1417559"/>
                  </a:lnTo>
                  <a:lnTo>
                    <a:pt x="60566" y="1453501"/>
                  </a:lnTo>
                  <a:lnTo>
                    <a:pt x="91604" y="1484539"/>
                  </a:lnTo>
                  <a:lnTo>
                    <a:pt x="127546" y="1509946"/>
                  </a:lnTo>
                  <a:lnTo>
                    <a:pt x="167664" y="1528994"/>
                  </a:lnTo>
                  <a:lnTo>
                    <a:pt x="211232" y="1540957"/>
                  </a:lnTo>
                  <a:lnTo>
                    <a:pt x="257522" y="1545106"/>
                  </a:lnTo>
                  <a:lnTo>
                    <a:pt x="1798826" y="1545106"/>
                  </a:lnTo>
                  <a:lnTo>
                    <a:pt x="1845116" y="1540957"/>
                  </a:lnTo>
                  <a:lnTo>
                    <a:pt x="1888684" y="1528994"/>
                  </a:lnTo>
                  <a:lnTo>
                    <a:pt x="1928803" y="1509946"/>
                  </a:lnTo>
                  <a:lnTo>
                    <a:pt x="1964745" y="1484539"/>
                  </a:lnTo>
                  <a:lnTo>
                    <a:pt x="1995783" y="1453501"/>
                  </a:lnTo>
                  <a:lnTo>
                    <a:pt x="2021189" y="1417559"/>
                  </a:lnTo>
                  <a:lnTo>
                    <a:pt x="2040238" y="1377441"/>
                  </a:lnTo>
                  <a:lnTo>
                    <a:pt x="2052200" y="1333873"/>
                  </a:lnTo>
                  <a:lnTo>
                    <a:pt x="2056349" y="1287583"/>
                  </a:lnTo>
                  <a:lnTo>
                    <a:pt x="2056349" y="257522"/>
                  </a:lnTo>
                  <a:lnTo>
                    <a:pt x="2052200" y="211232"/>
                  </a:lnTo>
                  <a:lnTo>
                    <a:pt x="2040238" y="167664"/>
                  </a:lnTo>
                  <a:lnTo>
                    <a:pt x="2021189" y="127546"/>
                  </a:lnTo>
                  <a:lnTo>
                    <a:pt x="1995783" y="91604"/>
                  </a:lnTo>
                  <a:lnTo>
                    <a:pt x="1964745" y="60566"/>
                  </a:lnTo>
                  <a:lnTo>
                    <a:pt x="1928803" y="35159"/>
                  </a:lnTo>
                  <a:lnTo>
                    <a:pt x="1888684" y="16111"/>
                  </a:lnTo>
                  <a:lnTo>
                    <a:pt x="1845116" y="4149"/>
                  </a:lnTo>
                  <a:lnTo>
                    <a:pt x="1798826"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10" name="object 10"/>
            <p:cNvSpPr/>
            <p:nvPr/>
          </p:nvSpPr>
          <p:spPr>
            <a:xfrm>
              <a:off x="534432" y="2097520"/>
              <a:ext cx="2056764" cy="1545590"/>
            </a:xfrm>
            <a:custGeom>
              <a:avLst/>
              <a:gdLst/>
              <a:ahLst/>
              <a:cxnLst/>
              <a:rect l="l" t="t" r="r" b="b"/>
              <a:pathLst>
                <a:path w="2056764" h="1545589">
                  <a:moveTo>
                    <a:pt x="0" y="257523"/>
                  </a:moveTo>
                  <a:lnTo>
                    <a:pt x="4149" y="211232"/>
                  </a:lnTo>
                  <a:lnTo>
                    <a:pt x="16111" y="167664"/>
                  </a:lnTo>
                  <a:lnTo>
                    <a:pt x="35159" y="127546"/>
                  </a:lnTo>
                  <a:lnTo>
                    <a:pt x="60566" y="91604"/>
                  </a:lnTo>
                  <a:lnTo>
                    <a:pt x="91604" y="60566"/>
                  </a:lnTo>
                  <a:lnTo>
                    <a:pt x="127546" y="35159"/>
                  </a:lnTo>
                  <a:lnTo>
                    <a:pt x="167664" y="16111"/>
                  </a:lnTo>
                  <a:lnTo>
                    <a:pt x="211232" y="4149"/>
                  </a:lnTo>
                  <a:lnTo>
                    <a:pt x="257522" y="0"/>
                  </a:lnTo>
                  <a:lnTo>
                    <a:pt x="1798826" y="0"/>
                  </a:lnTo>
                  <a:lnTo>
                    <a:pt x="1845116" y="4149"/>
                  </a:lnTo>
                  <a:lnTo>
                    <a:pt x="1888684" y="16111"/>
                  </a:lnTo>
                  <a:lnTo>
                    <a:pt x="1928803" y="35159"/>
                  </a:lnTo>
                  <a:lnTo>
                    <a:pt x="1964745" y="60566"/>
                  </a:lnTo>
                  <a:lnTo>
                    <a:pt x="1995783" y="91604"/>
                  </a:lnTo>
                  <a:lnTo>
                    <a:pt x="2021190" y="127546"/>
                  </a:lnTo>
                  <a:lnTo>
                    <a:pt x="2040238" y="167664"/>
                  </a:lnTo>
                  <a:lnTo>
                    <a:pt x="2052200" y="211232"/>
                  </a:lnTo>
                  <a:lnTo>
                    <a:pt x="2056349" y="257523"/>
                  </a:lnTo>
                  <a:lnTo>
                    <a:pt x="2056349" y="1287583"/>
                  </a:lnTo>
                  <a:lnTo>
                    <a:pt x="2052200" y="1333873"/>
                  </a:lnTo>
                  <a:lnTo>
                    <a:pt x="2040238" y="1377441"/>
                  </a:lnTo>
                  <a:lnTo>
                    <a:pt x="2021190" y="1417560"/>
                  </a:lnTo>
                  <a:lnTo>
                    <a:pt x="1995783" y="1453502"/>
                  </a:lnTo>
                  <a:lnTo>
                    <a:pt x="1964745" y="1484540"/>
                  </a:lnTo>
                  <a:lnTo>
                    <a:pt x="1928803" y="1509946"/>
                  </a:lnTo>
                  <a:lnTo>
                    <a:pt x="1888684" y="1528995"/>
                  </a:lnTo>
                  <a:lnTo>
                    <a:pt x="1845116" y="1540957"/>
                  </a:lnTo>
                  <a:lnTo>
                    <a:pt x="1798826" y="1545106"/>
                  </a:lnTo>
                  <a:lnTo>
                    <a:pt x="257522" y="1545106"/>
                  </a:lnTo>
                  <a:lnTo>
                    <a:pt x="211232" y="1540957"/>
                  </a:lnTo>
                  <a:lnTo>
                    <a:pt x="167664" y="1528995"/>
                  </a:lnTo>
                  <a:lnTo>
                    <a:pt x="127546" y="1509946"/>
                  </a:lnTo>
                  <a:lnTo>
                    <a:pt x="91604" y="1484540"/>
                  </a:lnTo>
                  <a:lnTo>
                    <a:pt x="60566" y="1453502"/>
                  </a:lnTo>
                  <a:lnTo>
                    <a:pt x="35159" y="1417560"/>
                  </a:lnTo>
                  <a:lnTo>
                    <a:pt x="16111" y="1377441"/>
                  </a:lnTo>
                  <a:lnTo>
                    <a:pt x="4149" y="1333873"/>
                  </a:lnTo>
                  <a:lnTo>
                    <a:pt x="0" y="1287583"/>
                  </a:lnTo>
                  <a:lnTo>
                    <a:pt x="0" y="257523"/>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11" name="object 11" descr="Image Presentation area&#10;"/>
          <p:cNvSpPr txBox="1"/>
          <p:nvPr/>
        </p:nvSpPr>
        <p:spPr>
          <a:xfrm>
            <a:off x="849203" y="2543658"/>
            <a:ext cx="1427222" cy="628377"/>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Image Presentation</a:t>
            </a:r>
            <a:endParaRPr sz="2000" b="1" dirty="0">
              <a:latin typeface="Calibri"/>
              <a:cs typeface="Calibri"/>
            </a:endParaRPr>
          </a:p>
        </p:txBody>
      </p:sp>
      <p:grpSp>
        <p:nvGrpSpPr>
          <p:cNvPr id="16" name="object 16">
            <a:extLst>
              <a:ext uri="{C183D7F6-B498-43B3-948B-1728B52AA6E4}">
                <adec:decorative xmlns:adec="http://schemas.microsoft.com/office/drawing/2017/decorative" val="1"/>
              </a:ext>
            </a:extLst>
          </p:cNvPr>
          <p:cNvGrpSpPr/>
          <p:nvPr/>
        </p:nvGrpSpPr>
        <p:grpSpPr>
          <a:xfrm>
            <a:off x="516453" y="3721792"/>
            <a:ext cx="2077720" cy="1407795"/>
            <a:chOff x="516453" y="3721792"/>
            <a:chExt cx="2077720" cy="1407795"/>
          </a:xfrm>
        </p:grpSpPr>
        <p:sp>
          <p:nvSpPr>
            <p:cNvPr id="17" name="object 17"/>
            <p:cNvSpPr/>
            <p:nvPr/>
          </p:nvSpPr>
          <p:spPr>
            <a:xfrm>
              <a:off x="529153" y="3734492"/>
              <a:ext cx="2052320" cy="1382395"/>
            </a:xfrm>
            <a:custGeom>
              <a:avLst/>
              <a:gdLst/>
              <a:ahLst/>
              <a:cxnLst/>
              <a:rect l="l" t="t" r="r" b="b"/>
              <a:pathLst>
                <a:path w="2052320" h="1382395">
                  <a:moveTo>
                    <a:pt x="1821649" y="0"/>
                  </a:moveTo>
                  <a:lnTo>
                    <a:pt x="230387" y="0"/>
                  </a:lnTo>
                  <a:lnTo>
                    <a:pt x="183956" y="4680"/>
                  </a:lnTo>
                  <a:lnTo>
                    <a:pt x="140710" y="18105"/>
                  </a:lnTo>
                  <a:lnTo>
                    <a:pt x="101575" y="39346"/>
                  </a:lnTo>
                  <a:lnTo>
                    <a:pt x="67478" y="67478"/>
                  </a:lnTo>
                  <a:lnTo>
                    <a:pt x="39346" y="101575"/>
                  </a:lnTo>
                  <a:lnTo>
                    <a:pt x="18104" y="140710"/>
                  </a:lnTo>
                  <a:lnTo>
                    <a:pt x="4680" y="183956"/>
                  </a:lnTo>
                  <a:lnTo>
                    <a:pt x="0" y="230386"/>
                  </a:lnTo>
                  <a:lnTo>
                    <a:pt x="0" y="1151907"/>
                  </a:lnTo>
                  <a:lnTo>
                    <a:pt x="4680" y="1198338"/>
                  </a:lnTo>
                  <a:lnTo>
                    <a:pt x="18104" y="1241584"/>
                  </a:lnTo>
                  <a:lnTo>
                    <a:pt x="39346" y="1280719"/>
                  </a:lnTo>
                  <a:lnTo>
                    <a:pt x="67478" y="1314815"/>
                  </a:lnTo>
                  <a:lnTo>
                    <a:pt x="101575" y="1342948"/>
                  </a:lnTo>
                  <a:lnTo>
                    <a:pt x="140710" y="1364189"/>
                  </a:lnTo>
                  <a:lnTo>
                    <a:pt x="183956" y="1377614"/>
                  </a:lnTo>
                  <a:lnTo>
                    <a:pt x="230387" y="1382294"/>
                  </a:lnTo>
                  <a:lnTo>
                    <a:pt x="1821649" y="1382294"/>
                  </a:lnTo>
                  <a:lnTo>
                    <a:pt x="1868080" y="1377614"/>
                  </a:lnTo>
                  <a:lnTo>
                    <a:pt x="1911325" y="1364189"/>
                  </a:lnTo>
                  <a:lnTo>
                    <a:pt x="1950460" y="1342948"/>
                  </a:lnTo>
                  <a:lnTo>
                    <a:pt x="1984557" y="1314815"/>
                  </a:lnTo>
                  <a:lnTo>
                    <a:pt x="2012689" y="1280719"/>
                  </a:lnTo>
                  <a:lnTo>
                    <a:pt x="2033931" y="1241584"/>
                  </a:lnTo>
                  <a:lnTo>
                    <a:pt x="2047355" y="1198338"/>
                  </a:lnTo>
                  <a:lnTo>
                    <a:pt x="2052036" y="1151907"/>
                  </a:lnTo>
                  <a:lnTo>
                    <a:pt x="2052036" y="230386"/>
                  </a:lnTo>
                  <a:lnTo>
                    <a:pt x="2047355" y="183956"/>
                  </a:lnTo>
                  <a:lnTo>
                    <a:pt x="2033931" y="140710"/>
                  </a:lnTo>
                  <a:lnTo>
                    <a:pt x="2012689" y="101575"/>
                  </a:lnTo>
                  <a:lnTo>
                    <a:pt x="1984557" y="67478"/>
                  </a:lnTo>
                  <a:lnTo>
                    <a:pt x="1950460" y="39346"/>
                  </a:lnTo>
                  <a:lnTo>
                    <a:pt x="1911325" y="18105"/>
                  </a:lnTo>
                  <a:lnTo>
                    <a:pt x="1868080" y="4680"/>
                  </a:lnTo>
                  <a:lnTo>
                    <a:pt x="1821649"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18" name="object 18"/>
            <p:cNvSpPr/>
            <p:nvPr/>
          </p:nvSpPr>
          <p:spPr>
            <a:xfrm>
              <a:off x="529153" y="3734492"/>
              <a:ext cx="2052320" cy="1382395"/>
            </a:xfrm>
            <a:custGeom>
              <a:avLst/>
              <a:gdLst/>
              <a:ahLst/>
              <a:cxnLst/>
              <a:rect l="l" t="t" r="r" b="b"/>
              <a:pathLst>
                <a:path w="2052320" h="1382395">
                  <a:moveTo>
                    <a:pt x="0" y="230386"/>
                  </a:moveTo>
                  <a:lnTo>
                    <a:pt x="4680" y="183955"/>
                  </a:lnTo>
                  <a:lnTo>
                    <a:pt x="18104" y="140709"/>
                  </a:lnTo>
                  <a:lnTo>
                    <a:pt x="39346" y="101575"/>
                  </a:lnTo>
                  <a:lnTo>
                    <a:pt x="67478" y="67478"/>
                  </a:lnTo>
                  <a:lnTo>
                    <a:pt x="101575" y="39346"/>
                  </a:lnTo>
                  <a:lnTo>
                    <a:pt x="140709" y="18104"/>
                  </a:lnTo>
                  <a:lnTo>
                    <a:pt x="183955" y="4680"/>
                  </a:lnTo>
                  <a:lnTo>
                    <a:pt x="230386" y="0"/>
                  </a:lnTo>
                  <a:lnTo>
                    <a:pt x="1821648" y="0"/>
                  </a:lnTo>
                  <a:lnTo>
                    <a:pt x="1868079" y="4680"/>
                  </a:lnTo>
                  <a:lnTo>
                    <a:pt x="1911325" y="18104"/>
                  </a:lnTo>
                  <a:lnTo>
                    <a:pt x="1950459" y="39346"/>
                  </a:lnTo>
                  <a:lnTo>
                    <a:pt x="1984556" y="67478"/>
                  </a:lnTo>
                  <a:lnTo>
                    <a:pt x="2012688" y="101575"/>
                  </a:lnTo>
                  <a:lnTo>
                    <a:pt x="2033930" y="140709"/>
                  </a:lnTo>
                  <a:lnTo>
                    <a:pt x="2047354" y="183955"/>
                  </a:lnTo>
                  <a:lnTo>
                    <a:pt x="2052035" y="230386"/>
                  </a:lnTo>
                  <a:lnTo>
                    <a:pt x="2052035" y="1151907"/>
                  </a:lnTo>
                  <a:lnTo>
                    <a:pt x="2047354" y="1198338"/>
                  </a:lnTo>
                  <a:lnTo>
                    <a:pt x="2033930" y="1241584"/>
                  </a:lnTo>
                  <a:lnTo>
                    <a:pt x="2012688" y="1280719"/>
                  </a:lnTo>
                  <a:lnTo>
                    <a:pt x="1984556" y="1314815"/>
                  </a:lnTo>
                  <a:lnTo>
                    <a:pt x="1950459" y="1342948"/>
                  </a:lnTo>
                  <a:lnTo>
                    <a:pt x="1911325" y="1364189"/>
                  </a:lnTo>
                  <a:lnTo>
                    <a:pt x="1868079" y="1377614"/>
                  </a:lnTo>
                  <a:lnTo>
                    <a:pt x="1821648" y="1382294"/>
                  </a:lnTo>
                  <a:lnTo>
                    <a:pt x="230386" y="1382294"/>
                  </a:lnTo>
                  <a:lnTo>
                    <a:pt x="183955" y="1377614"/>
                  </a:lnTo>
                  <a:lnTo>
                    <a:pt x="140709" y="1364189"/>
                  </a:lnTo>
                  <a:lnTo>
                    <a:pt x="101575" y="1342948"/>
                  </a:lnTo>
                  <a:lnTo>
                    <a:pt x="67478" y="1314815"/>
                  </a:lnTo>
                  <a:lnTo>
                    <a:pt x="39346" y="1280719"/>
                  </a:lnTo>
                  <a:lnTo>
                    <a:pt x="18104" y="1241584"/>
                  </a:lnTo>
                  <a:lnTo>
                    <a:pt x="4680" y="1198338"/>
                  </a:lnTo>
                  <a:lnTo>
                    <a:pt x="0" y="1151907"/>
                  </a:lnTo>
                  <a:lnTo>
                    <a:pt x="0" y="230386"/>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19" name="object 19" descr="Context and Environment area&#10;"/>
          <p:cNvSpPr txBox="1"/>
          <p:nvPr/>
        </p:nvSpPr>
        <p:spPr>
          <a:xfrm>
            <a:off x="887445" y="4111500"/>
            <a:ext cx="1427222" cy="628377"/>
          </a:xfrm>
          <a:prstGeom prst="rect">
            <a:avLst/>
          </a:prstGeom>
        </p:spPr>
        <p:txBody>
          <a:bodyPr vert="horz" wrap="square" lIns="0" tIns="12700" rIns="0" bIns="0" rtlCol="0">
            <a:spAutoFit/>
          </a:bodyPr>
          <a:lstStyle/>
          <a:p>
            <a:pPr marL="12700">
              <a:lnSpc>
                <a:spcPct val="100000"/>
              </a:lnSpc>
              <a:spcBef>
                <a:spcPts val="100"/>
              </a:spcBef>
            </a:pPr>
            <a:r>
              <a:rPr lang="en-US" sz="2000" b="1" dirty="0">
                <a:latin typeface="Calibri"/>
                <a:cs typeface="Calibri"/>
              </a:rPr>
              <a:t>Context and Environment</a:t>
            </a:r>
            <a:endParaRPr sz="2000" b="1" dirty="0">
              <a:latin typeface="Calibri"/>
              <a:cs typeface="Calibri"/>
            </a:endParaRPr>
          </a:p>
        </p:txBody>
      </p:sp>
      <p:sp>
        <p:nvSpPr>
          <p:cNvPr id="23" name="object 23"/>
          <p:cNvSpPr txBox="1"/>
          <p:nvPr/>
        </p:nvSpPr>
        <p:spPr>
          <a:xfrm>
            <a:off x="2820453" y="5435785"/>
            <a:ext cx="4152525" cy="1172116"/>
          </a:xfrm>
          <a:prstGeom prst="rect">
            <a:avLst/>
          </a:prstGeom>
        </p:spPr>
        <p:txBody>
          <a:bodyPr vert="horz" wrap="square" lIns="0" tIns="43180" rIns="0" bIns="0" rtlCol="0">
            <a:spAutoFit/>
          </a:bodyPr>
          <a:lstStyle/>
          <a:p>
            <a:pPr marL="177800" marR="140335" indent="-165100">
              <a:lnSpc>
                <a:spcPts val="1700"/>
              </a:lnSpc>
              <a:spcBef>
                <a:spcPts val="340"/>
              </a:spcBef>
              <a:buChar char="•"/>
              <a:tabLst>
                <a:tab pos="184150" algn="l"/>
              </a:tabLst>
            </a:pPr>
            <a:r>
              <a:rPr lang="en-US" sz="1700" dirty="0">
                <a:cs typeface="Calibri"/>
              </a:rPr>
              <a:t>New methods to exploit experts’ implicit knowledge to improve perceptual decision making</a:t>
            </a:r>
          </a:p>
          <a:p>
            <a:pPr marL="177800" marR="140335" indent="-165100">
              <a:lnSpc>
                <a:spcPts val="1700"/>
              </a:lnSpc>
              <a:spcBef>
                <a:spcPts val="340"/>
              </a:spcBef>
              <a:buChar char="•"/>
              <a:tabLst>
                <a:tab pos="184150" algn="l"/>
              </a:tabLst>
            </a:pPr>
            <a:r>
              <a:rPr lang="en-US" sz="1700" dirty="0">
                <a:cs typeface="Calibri"/>
              </a:rPr>
              <a:t>Research on  optimal methods for conveying 3D (and 4D) information </a:t>
            </a:r>
            <a:endParaRPr sz="1700" dirty="0">
              <a:cs typeface="Calibri"/>
            </a:endParaRPr>
          </a:p>
        </p:txBody>
      </p:sp>
      <p:grpSp>
        <p:nvGrpSpPr>
          <p:cNvPr id="24" name="object 24">
            <a:extLst>
              <a:ext uri="{C183D7F6-B498-43B3-948B-1728B52AA6E4}">
                <adec:decorative xmlns:adec="http://schemas.microsoft.com/office/drawing/2017/decorative" val="1"/>
              </a:ext>
            </a:extLst>
          </p:cNvPr>
          <p:cNvGrpSpPr/>
          <p:nvPr/>
        </p:nvGrpSpPr>
        <p:grpSpPr>
          <a:xfrm>
            <a:off x="516453" y="5195952"/>
            <a:ext cx="2082164" cy="1520825"/>
            <a:chOff x="516453" y="5195952"/>
            <a:chExt cx="2082164" cy="1520825"/>
          </a:xfrm>
        </p:grpSpPr>
        <p:sp>
          <p:nvSpPr>
            <p:cNvPr id="25" name="object 25"/>
            <p:cNvSpPr/>
            <p:nvPr/>
          </p:nvSpPr>
          <p:spPr>
            <a:xfrm>
              <a:off x="529153" y="5208652"/>
              <a:ext cx="2056764" cy="1495425"/>
            </a:xfrm>
            <a:custGeom>
              <a:avLst/>
              <a:gdLst/>
              <a:ahLst/>
              <a:cxnLst/>
              <a:rect l="l" t="t" r="r" b="b"/>
              <a:pathLst>
                <a:path w="2056764" h="1495425">
                  <a:moveTo>
                    <a:pt x="1807190" y="0"/>
                  </a:moveTo>
                  <a:lnTo>
                    <a:pt x="249159" y="0"/>
                  </a:lnTo>
                  <a:lnTo>
                    <a:pt x="204372" y="4014"/>
                  </a:lnTo>
                  <a:lnTo>
                    <a:pt x="162219" y="15587"/>
                  </a:lnTo>
                  <a:lnTo>
                    <a:pt x="123403" y="34017"/>
                  </a:lnTo>
                  <a:lnTo>
                    <a:pt x="88629" y="58598"/>
                  </a:lnTo>
                  <a:lnTo>
                    <a:pt x="58599" y="88628"/>
                  </a:lnTo>
                  <a:lnTo>
                    <a:pt x="34017" y="123403"/>
                  </a:lnTo>
                  <a:lnTo>
                    <a:pt x="15588" y="162219"/>
                  </a:lnTo>
                  <a:lnTo>
                    <a:pt x="4014" y="204372"/>
                  </a:lnTo>
                  <a:lnTo>
                    <a:pt x="0" y="249158"/>
                  </a:lnTo>
                  <a:lnTo>
                    <a:pt x="0" y="1245767"/>
                  </a:lnTo>
                  <a:lnTo>
                    <a:pt x="4014" y="1290554"/>
                  </a:lnTo>
                  <a:lnTo>
                    <a:pt x="15588" y="1332707"/>
                  </a:lnTo>
                  <a:lnTo>
                    <a:pt x="34017" y="1371523"/>
                  </a:lnTo>
                  <a:lnTo>
                    <a:pt x="58599" y="1406297"/>
                  </a:lnTo>
                  <a:lnTo>
                    <a:pt x="88629" y="1436327"/>
                  </a:lnTo>
                  <a:lnTo>
                    <a:pt x="123403" y="1460909"/>
                  </a:lnTo>
                  <a:lnTo>
                    <a:pt x="162219" y="1479338"/>
                  </a:lnTo>
                  <a:lnTo>
                    <a:pt x="204372" y="1490912"/>
                  </a:lnTo>
                  <a:lnTo>
                    <a:pt x="249159" y="1494926"/>
                  </a:lnTo>
                  <a:lnTo>
                    <a:pt x="1807190" y="1494926"/>
                  </a:lnTo>
                  <a:lnTo>
                    <a:pt x="1851976" y="1490912"/>
                  </a:lnTo>
                  <a:lnTo>
                    <a:pt x="1894130" y="1479338"/>
                  </a:lnTo>
                  <a:lnTo>
                    <a:pt x="1932945" y="1460909"/>
                  </a:lnTo>
                  <a:lnTo>
                    <a:pt x="1967720" y="1436327"/>
                  </a:lnTo>
                  <a:lnTo>
                    <a:pt x="1997750" y="1406297"/>
                  </a:lnTo>
                  <a:lnTo>
                    <a:pt x="2022332" y="1371523"/>
                  </a:lnTo>
                  <a:lnTo>
                    <a:pt x="2040762" y="1332707"/>
                  </a:lnTo>
                  <a:lnTo>
                    <a:pt x="2052335" y="1290554"/>
                  </a:lnTo>
                  <a:lnTo>
                    <a:pt x="2056350" y="1245767"/>
                  </a:lnTo>
                  <a:lnTo>
                    <a:pt x="2056350" y="249158"/>
                  </a:lnTo>
                  <a:lnTo>
                    <a:pt x="2052335" y="204372"/>
                  </a:lnTo>
                  <a:lnTo>
                    <a:pt x="2040762" y="162219"/>
                  </a:lnTo>
                  <a:lnTo>
                    <a:pt x="2022332" y="123403"/>
                  </a:lnTo>
                  <a:lnTo>
                    <a:pt x="1997750" y="88628"/>
                  </a:lnTo>
                  <a:lnTo>
                    <a:pt x="1967720" y="58598"/>
                  </a:lnTo>
                  <a:lnTo>
                    <a:pt x="1932945" y="34017"/>
                  </a:lnTo>
                  <a:lnTo>
                    <a:pt x="1894130" y="15587"/>
                  </a:lnTo>
                  <a:lnTo>
                    <a:pt x="1851976" y="4014"/>
                  </a:lnTo>
                  <a:lnTo>
                    <a:pt x="1807190"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26" name="object 26"/>
            <p:cNvSpPr/>
            <p:nvPr/>
          </p:nvSpPr>
          <p:spPr>
            <a:xfrm>
              <a:off x="529153" y="5208652"/>
              <a:ext cx="2056764" cy="1495425"/>
            </a:xfrm>
            <a:custGeom>
              <a:avLst/>
              <a:gdLst/>
              <a:ahLst/>
              <a:cxnLst/>
              <a:rect l="l" t="t" r="r" b="b"/>
              <a:pathLst>
                <a:path w="2056764" h="1495425">
                  <a:moveTo>
                    <a:pt x="0" y="249158"/>
                  </a:moveTo>
                  <a:lnTo>
                    <a:pt x="4014" y="204372"/>
                  </a:lnTo>
                  <a:lnTo>
                    <a:pt x="15588" y="162219"/>
                  </a:lnTo>
                  <a:lnTo>
                    <a:pt x="34017" y="123403"/>
                  </a:lnTo>
                  <a:lnTo>
                    <a:pt x="58599" y="88629"/>
                  </a:lnTo>
                  <a:lnTo>
                    <a:pt x="88628" y="58599"/>
                  </a:lnTo>
                  <a:lnTo>
                    <a:pt x="123403" y="34017"/>
                  </a:lnTo>
                  <a:lnTo>
                    <a:pt x="162219" y="15588"/>
                  </a:lnTo>
                  <a:lnTo>
                    <a:pt x="204372" y="4014"/>
                  </a:lnTo>
                  <a:lnTo>
                    <a:pt x="249158" y="0"/>
                  </a:lnTo>
                  <a:lnTo>
                    <a:pt x="1807190" y="0"/>
                  </a:lnTo>
                  <a:lnTo>
                    <a:pt x="1851977" y="4014"/>
                  </a:lnTo>
                  <a:lnTo>
                    <a:pt x="1894130" y="15588"/>
                  </a:lnTo>
                  <a:lnTo>
                    <a:pt x="1932945" y="34017"/>
                  </a:lnTo>
                  <a:lnTo>
                    <a:pt x="1967720" y="58599"/>
                  </a:lnTo>
                  <a:lnTo>
                    <a:pt x="1997750" y="88629"/>
                  </a:lnTo>
                  <a:lnTo>
                    <a:pt x="2022332" y="123403"/>
                  </a:lnTo>
                  <a:lnTo>
                    <a:pt x="2040761" y="162219"/>
                  </a:lnTo>
                  <a:lnTo>
                    <a:pt x="2052335" y="204372"/>
                  </a:lnTo>
                  <a:lnTo>
                    <a:pt x="2056349" y="249158"/>
                  </a:lnTo>
                  <a:lnTo>
                    <a:pt x="2056349" y="1245767"/>
                  </a:lnTo>
                  <a:lnTo>
                    <a:pt x="2052335" y="1290554"/>
                  </a:lnTo>
                  <a:lnTo>
                    <a:pt x="2040761" y="1332707"/>
                  </a:lnTo>
                  <a:lnTo>
                    <a:pt x="2022332" y="1371523"/>
                  </a:lnTo>
                  <a:lnTo>
                    <a:pt x="1997750" y="1406297"/>
                  </a:lnTo>
                  <a:lnTo>
                    <a:pt x="1967720" y="1436327"/>
                  </a:lnTo>
                  <a:lnTo>
                    <a:pt x="1932945" y="1460909"/>
                  </a:lnTo>
                  <a:lnTo>
                    <a:pt x="1894130" y="1479338"/>
                  </a:lnTo>
                  <a:lnTo>
                    <a:pt x="1851977" y="1490912"/>
                  </a:lnTo>
                  <a:lnTo>
                    <a:pt x="1807190" y="1494926"/>
                  </a:lnTo>
                  <a:lnTo>
                    <a:pt x="249158" y="1494926"/>
                  </a:lnTo>
                  <a:lnTo>
                    <a:pt x="204372" y="1490912"/>
                  </a:lnTo>
                  <a:lnTo>
                    <a:pt x="162219" y="1479338"/>
                  </a:lnTo>
                  <a:lnTo>
                    <a:pt x="123403" y="1460909"/>
                  </a:lnTo>
                  <a:lnTo>
                    <a:pt x="88628" y="1436327"/>
                  </a:lnTo>
                  <a:lnTo>
                    <a:pt x="58599" y="1406297"/>
                  </a:lnTo>
                  <a:lnTo>
                    <a:pt x="34017" y="1371523"/>
                  </a:lnTo>
                  <a:lnTo>
                    <a:pt x="15588" y="1332707"/>
                  </a:lnTo>
                  <a:lnTo>
                    <a:pt x="4014" y="1290554"/>
                  </a:lnTo>
                  <a:lnTo>
                    <a:pt x="0" y="1245767"/>
                  </a:lnTo>
                  <a:lnTo>
                    <a:pt x="0" y="249158"/>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27" name="object 27" descr="Exploiting Implicit knowledge area"/>
          <p:cNvSpPr txBox="1"/>
          <p:nvPr/>
        </p:nvSpPr>
        <p:spPr>
          <a:xfrm>
            <a:off x="878870" y="5464637"/>
            <a:ext cx="1301510" cy="936154"/>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Exploiting Implicit knowledge</a:t>
            </a:r>
            <a:endParaRPr sz="2000" b="1" dirty="0">
              <a:latin typeface="Calibri"/>
              <a:cs typeface="Calibri"/>
            </a:endParaRPr>
          </a:p>
        </p:txBody>
      </p:sp>
      <p:sp>
        <p:nvSpPr>
          <p:cNvPr id="29" name="object 29">
            <a:extLst>
              <a:ext uri="{C183D7F6-B498-43B3-948B-1728B52AA6E4}">
                <adec:decorative xmlns:adec="http://schemas.microsoft.com/office/drawing/2017/decorative" val="1"/>
              </a:ext>
            </a:extLst>
          </p:cNvPr>
          <p:cNvSpPr/>
          <p:nvPr/>
        </p:nvSpPr>
        <p:spPr>
          <a:xfrm>
            <a:off x="7277548" y="5170715"/>
            <a:ext cx="1167952" cy="1523999"/>
          </a:xfrm>
          <a:prstGeom prst="rect">
            <a:avLst/>
          </a:prstGeom>
          <a:blipFill>
            <a:blip r:embed="rId3" cstate="print"/>
            <a:stretch>
              <a:fillRect/>
            </a:stretch>
          </a:blip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7239249" y="3820745"/>
            <a:ext cx="1167952" cy="1265721"/>
          </a:xfrm>
          <a:prstGeom prst="rect">
            <a:avLst/>
          </a:prstGeom>
          <a:blipFill>
            <a:blip r:embed="rId4" cstate="print"/>
            <a:stretch>
              <a:fillRect/>
            </a:stretch>
          </a:blipFill>
        </p:spPr>
        <p:txBody>
          <a:bodyPr wrap="square" lIns="0" tIns="0" rIns="0" bIns="0" rtlCol="0"/>
          <a:lstStyle/>
          <a:p>
            <a:endParaRPr/>
          </a:p>
        </p:txBody>
      </p:sp>
      <p:pic>
        <p:nvPicPr>
          <p:cNvPr id="32" name="Picture 31">
            <a:extLst>
              <a:ext uri="{FF2B5EF4-FFF2-40B4-BE49-F238E27FC236}">
                <a16:creationId xmlns:a16="http://schemas.microsoft.com/office/drawing/2014/main" id="{9AABFE10-CF76-409A-83CA-3811007AB933}"/>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5578"/>
          <a:stretch/>
        </p:blipFill>
        <p:spPr>
          <a:xfrm>
            <a:off x="7239249" y="2153918"/>
            <a:ext cx="1206250" cy="1453398"/>
          </a:xfrm>
          <a:prstGeom prst="rect">
            <a:avLst/>
          </a:prstGeom>
        </p:spPr>
      </p:pic>
      <p:sp>
        <p:nvSpPr>
          <p:cNvPr id="35" name="TextBox 34">
            <a:extLst>
              <a:ext uri="{FF2B5EF4-FFF2-40B4-BE49-F238E27FC236}">
                <a16:creationId xmlns:a16="http://schemas.microsoft.com/office/drawing/2014/main" id="{ADC85417-28B1-4BFD-AE50-64F3572B856C}"/>
              </a:ext>
            </a:extLst>
          </p:cNvPr>
          <p:cNvSpPr txBox="1"/>
          <p:nvPr/>
        </p:nvSpPr>
        <p:spPr>
          <a:xfrm>
            <a:off x="2801980" y="3813725"/>
            <a:ext cx="4381125" cy="1223925"/>
          </a:xfrm>
          <a:prstGeom prst="rect">
            <a:avLst/>
          </a:prstGeom>
          <a:noFill/>
        </p:spPr>
        <p:txBody>
          <a:bodyPr wrap="square">
            <a:spAutoFit/>
          </a:bodyPr>
          <a:lstStyle/>
          <a:p>
            <a:pPr marL="177800" marR="107314" indent="-165100">
              <a:lnSpc>
                <a:spcPts val="1700"/>
              </a:lnSpc>
              <a:spcBef>
                <a:spcPts val="340"/>
              </a:spcBef>
              <a:buChar char="•"/>
              <a:tabLst>
                <a:tab pos="184150" algn="l"/>
              </a:tabLst>
            </a:pPr>
            <a:endParaRPr lang="en-US" sz="1700" spc="-50" dirty="0">
              <a:cs typeface="Calibri" panose="020F0502020204030204" pitchFamily="34" charset="0"/>
            </a:endParaRPr>
          </a:p>
          <a:p>
            <a:pPr marL="177800" marR="107314" indent="-165100">
              <a:lnSpc>
                <a:spcPts val="1700"/>
              </a:lnSpc>
              <a:spcBef>
                <a:spcPts val="340"/>
              </a:spcBef>
              <a:buFontTx/>
              <a:buChar char="•"/>
              <a:tabLst>
                <a:tab pos="184150" algn="l"/>
              </a:tabLst>
            </a:pPr>
            <a:r>
              <a:rPr lang="en-US" sz="1700" dirty="0"/>
              <a:t>Generate new models of how non-visual contextual information or environmental variations impact the perception of complex images</a:t>
            </a:r>
          </a:p>
        </p:txBody>
      </p:sp>
      <p:sp>
        <p:nvSpPr>
          <p:cNvPr id="15" name="Slide Number Placeholder 14">
            <a:extLst>
              <a:ext uri="{FF2B5EF4-FFF2-40B4-BE49-F238E27FC236}">
                <a16:creationId xmlns:a16="http://schemas.microsoft.com/office/drawing/2014/main" id="{E6E33AB6-3328-41EC-AE14-D488876B0907}"/>
              </a:ext>
            </a:extLst>
          </p:cNvPr>
          <p:cNvSpPr>
            <a:spLocks noGrp="1"/>
          </p:cNvSpPr>
          <p:nvPr>
            <p:ph type="sldNum" sz="quarter" idx="10"/>
          </p:nvPr>
        </p:nvSpPr>
        <p:spPr>
          <a:xfrm>
            <a:off x="8614847" y="6469402"/>
            <a:ext cx="308610" cy="276999"/>
          </a:xfrm>
        </p:spPr>
        <p:txBody>
          <a:bodyPr/>
          <a:lstStyle/>
          <a:p>
            <a:pPr marL="38100">
              <a:spcBef>
                <a:spcPts val="10"/>
              </a:spcBef>
            </a:pPr>
            <a:fld id="{81D60167-4931-47E6-BA6A-407CBD079E47}" type="slidenum">
              <a:rPr lang="en-US" smtClean="0"/>
              <a:pPr marL="38100">
                <a:spcBef>
                  <a:spcPts val="10"/>
                </a:spcBef>
              </a:pPr>
              <a:t>13</a:t>
            </a:fld>
            <a:endParaRPr lang="en-US" dirty="0">
              <a:solidFill>
                <a:schemeClr val="tx1"/>
              </a:solidFill>
            </a:endParaRPr>
          </a:p>
        </p:txBody>
      </p:sp>
    </p:spTree>
    <p:extLst>
      <p:ext uri="{BB962C8B-B14F-4D97-AF65-F5344CB8AC3E}">
        <p14:creationId xmlns:p14="http://schemas.microsoft.com/office/powerpoint/2010/main" val="370611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6604" y="619761"/>
            <a:ext cx="7348220" cy="1115690"/>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Unpacking Health Disparities and Health Equity</a:t>
            </a:r>
          </a:p>
        </p:txBody>
      </p:sp>
      <p:sp>
        <p:nvSpPr>
          <p:cNvPr id="7" name="object 7"/>
          <p:cNvSpPr txBox="1"/>
          <p:nvPr/>
        </p:nvSpPr>
        <p:spPr>
          <a:xfrm>
            <a:off x="2759177" y="2115710"/>
            <a:ext cx="3248559" cy="4304255"/>
          </a:xfrm>
          <a:prstGeom prst="rect">
            <a:avLst/>
          </a:prstGeom>
        </p:spPr>
        <p:txBody>
          <a:bodyPr vert="horz" wrap="square" lIns="0" tIns="43180" rIns="0" bIns="0" rtlCol="0">
            <a:spAutoFit/>
          </a:bodyPr>
          <a:lstStyle/>
          <a:p>
            <a:pPr marL="177800" marR="107314" indent="-165100">
              <a:lnSpc>
                <a:spcPts val="1700"/>
              </a:lnSpc>
              <a:spcBef>
                <a:spcPts val="340"/>
              </a:spcBef>
              <a:buChar char="•"/>
              <a:tabLst>
                <a:tab pos="184150" algn="l"/>
              </a:tabLst>
            </a:pPr>
            <a:r>
              <a:rPr lang="en-US" sz="1700" spc="-50" dirty="0">
                <a:latin typeface="Calibri"/>
                <a:cs typeface="Calibri"/>
              </a:rPr>
              <a:t>Develop holistic, data-driven AI/ML or mathematical models to address the structural and/or social determinants of health. </a:t>
            </a:r>
          </a:p>
          <a:p>
            <a:pPr marL="177800" marR="107314" indent="-165100">
              <a:lnSpc>
                <a:spcPts val="1700"/>
              </a:lnSpc>
              <a:spcBef>
                <a:spcPts val="340"/>
              </a:spcBef>
              <a:buChar char="•"/>
              <a:tabLst>
                <a:tab pos="184150" algn="l"/>
              </a:tabLst>
            </a:pPr>
            <a:r>
              <a:rPr lang="en-US" sz="1700" spc="-50" dirty="0">
                <a:latin typeface="Calibri"/>
                <a:cs typeface="Calibri"/>
              </a:rPr>
              <a:t>Proposers can also develop novel and effective strategies to measure, reduce, and mitigate the effects and impacts of discrimination on health outcomes.</a:t>
            </a:r>
          </a:p>
          <a:p>
            <a:pPr marL="177800" marR="107314" indent="-165100">
              <a:lnSpc>
                <a:spcPts val="1700"/>
              </a:lnSpc>
              <a:spcBef>
                <a:spcPts val="340"/>
              </a:spcBef>
              <a:buChar char="•"/>
              <a:tabLst>
                <a:tab pos="184150" algn="l"/>
              </a:tabLst>
            </a:pPr>
            <a:r>
              <a:rPr lang="en-US" sz="1700" dirty="0">
                <a:latin typeface="Calibri"/>
                <a:cs typeface="Calibri"/>
              </a:rPr>
              <a:t>Computational approaches with social and behavioral models to better understand culture, context and person-centered solutions with diverse communities. </a:t>
            </a:r>
          </a:p>
          <a:p>
            <a:pPr marL="177800" marR="107314" indent="-165100">
              <a:lnSpc>
                <a:spcPts val="1700"/>
              </a:lnSpc>
              <a:spcBef>
                <a:spcPts val="340"/>
              </a:spcBef>
              <a:buChar char="•"/>
              <a:tabLst>
                <a:tab pos="184150" algn="l"/>
              </a:tabLst>
            </a:pPr>
            <a:r>
              <a:rPr lang="en-US" sz="1700" dirty="0">
                <a:latin typeface="Calibri"/>
                <a:cs typeface="Calibri"/>
              </a:rPr>
              <a:t>Development of  novel methods of distinguishing the complex pathways between and/or among levels of influence and domains. </a:t>
            </a:r>
            <a:endParaRPr sz="170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381000" y="2044148"/>
            <a:ext cx="2082164" cy="4153419"/>
            <a:chOff x="521732" y="2084820"/>
            <a:chExt cx="2082164" cy="1570990"/>
          </a:xfrm>
          <a:solidFill>
            <a:srgbClr val="FFC000"/>
          </a:solidFill>
        </p:grpSpPr>
        <p:sp>
          <p:nvSpPr>
            <p:cNvPr id="9" name="object 9"/>
            <p:cNvSpPr/>
            <p:nvPr/>
          </p:nvSpPr>
          <p:spPr>
            <a:xfrm>
              <a:off x="534432" y="2097520"/>
              <a:ext cx="2056764" cy="1545590"/>
            </a:xfrm>
            <a:custGeom>
              <a:avLst/>
              <a:gdLst/>
              <a:ahLst/>
              <a:cxnLst/>
              <a:rect l="l" t="t" r="r" b="b"/>
              <a:pathLst>
                <a:path w="2056764" h="1545589">
                  <a:moveTo>
                    <a:pt x="1798826" y="0"/>
                  </a:moveTo>
                  <a:lnTo>
                    <a:pt x="257522" y="0"/>
                  </a:lnTo>
                  <a:lnTo>
                    <a:pt x="211232" y="4149"/>
                  </a:lnTo>
                  <a:lnTo>
                    <a:pt x="167664" y="16111"/>
                  </a:lnTo>
                  <a:lnTo>
                    <a:pt x="127546" y="35159"/>
                  </a:lnTo>
                  <a:lnTo>
                    <a:pt x="91604" y="60566"/>
                  </a:lnTo>
                  <a:lnTo>
                    <a:pt x="60566" y="91604"/>
                  </a:lnTo>
                  <a:lnTo>
                    <a:pt x="35159" y="127546"/>
                  </a:lnTo>
                  <a:lnTo>
                    <a:pt x="16111" y="167664"/>
                  </a:lnTo>
                  <a:lnTo>
                    <a:pt x="4149" y="211232"/>
                  </a:lnTo>
                  <a:lnTo>
                    <a:pt x="0" y="257522"/>
                  </a:lnTo>
                  <a:lnTo>
                    <a:pt x="0" y="1287583"/>
                  </a:lnTo>
                  <a:lnTo>
                    <a:pt x="4149" y="1333873"/>
                  </a:lnTo>
                  <a:lnTo>
                    <a:pt x="16111" y="1377441"/>
                  </a:lnTo>
                  <a:lnTo>
                    <a:pt x="35159" y="1417559"/>
                  </a:lnTo>
                  <a:lnTo>
                    <a:pt x="60566" y="1453501"/>
                  </a:lnTo>
                  <a:lnTo>
                    <a:pt x="91604" y="1484539"/>
                  </a:lnTo>
                  <a:lnTo>
                    <a:pt x="127546" y="1509946"/>
                  </a:lnTo>
                  <a:lnTo>
                    <a:pt x="167664" y="1528994"/>
                  </a:lnTo>
                  <a:lnTo>
                    <a:pt x="211232" y="1540957"/>
                  </a:lnTo>
                  <a:lnTo>
                    <a:pt x="257522" y="1545106"/>
                  </a:lnTo>
                  <a:lnTo>
                    <a:pt x="1798826" y="1545106"/>
                  </a:lnTo>
                  <a:lnTo>
                    <a:pt x="1845116" y="1540957"/>
                  </a:lnTo>
                  <a:lnTo>
                    <a:pt x="1888684" y="1528994"/>
                  </a:lnTo>
                  <a:lnTo>
                    <a:pt x="1928803" y="1509946"/>
                  </a:lnTo>
                  <a:lnTo>
                    <a:pt x="1964745" y="1484539"/>
                  </a:lnTo>
                  <a:lnTo>
                    <a:pt x="1995783" y="1453501"/>
                  </a:lnTo>
                  <a:lnTo>
                    <a:pt x="2021189" y="1417559"/>
                  </a:lnTo>
                  <a:lnTo>
                    <a:pt x="2040238" y="1377441"/>
                  </a:lnTo>
                  <a:lnTo>
                    <a:pt x="2052200" y="1333873"/>
                  </a:lnTo>
                  <a:lnTo>
                    <a:pt x="2056349" y="1287583"/>
                  </a:lnTo>
                  <a:lnTo>
                    <a:pt x="2056349" y="257522"/>
                  </a:lnTo>
                  <a:lnTo>
                    <a:pt x="2052200" y="211232"/>
                  </a:lnTo>
                  <a:lnTo>
                    <a:pt x="2040238" y="167664"/>
                  </a:lnTo>
                  <a:lnTo>
                    <a:pt x="2021189" y="127546"/>
                  </a:lnTo>
                  <a:lnTo>
                    <a:pt x="1995783" y="91604"/>
                  </a:lnTo>
                  <a:lnTo>
                    <a:pt x="1964745" y="60566"/>
                  </a:lnTo>
                  <a:lnTo>
                    <a:pt x="1928803" y="35159"/>
                  </a:lnTo>
                  <a:lnTo>
                    <a:pt x="1888684" y="16111"/>
                  </a:lnTo>
                  <a:lnTo>
                    <a:pt x="1845116" y="4149"/>
                  </a:lnTo>
                  <a:lnTo>
                    <a:pt x="1798826"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10" name="object 10"/>
            <p:cNvSpPr/>
            <p:nvPr/>
          </p:nvSpPr>
          <p:spPr>
            <a:xfrm>
              <a:off x="534432" y="2097520"/>
              <a:ext cx="2056764" cy="1545590"/>
            </a:xfrm>
            <a:custGeom>
              <a:avLst/>
              <a:gdLst/>
              <a:ahLst/>
              <a:cxnLst/>
              <a:rect l="l" t="t" r="r" b="b"/>
              <a:pathLst>
                <a:path w="2056764" h="1545589">
                  <a:moveTo>
                    <a:pt x="0" y="257523"/>
                  </a:moveTo>
                  <a:lnTo>
                    <a:pt x="4149" y="211232"/>
                  </a:lnTo>
                  <a:lnTo>
                    <a:pt x="16111" y="167664"/>
                  </a:lnTo>
                  <a:lnTo>
                    <a:pt x="35159" y="127546"/>
                  </a:lnTo>
                  <a:lnTo>
                    <a:pt x="60566" y="91604"/>
                  </a:lnTo>
                  <a:lnTo>
                    <a:pt x="91604" y="60566"/>
                  </a:lnTo>
                  <a:lnTo>
                    <a:pt x="127546" y="35159"/>
                  </a:lnTo>
                  <a:lnTo>
                    <a:pt x="167664" y="16111"/>
                  </a:lnTo>
                  <a:lnTo>
                    <a:pt x="211232" y="4149"/>
                  </a:lnTo>
                  <a:lnTo>
                    <a:pt x="257522" y="0"/>
                  </a:lnTo>
                  <a:lnTo>
                    <a:pt x="1798826" y="0"/>
                  </a:lnTo>
                  <a:lnTo>
                    <a:pt x="1845116" y="4149"/>
                  </a:lnTo>
                  <a:lnTo>
                    <a:pt x="1888684" y="16111"/>
                  </a:lnTo>
                  <a:lnTo>
                    <a:pt x="1928803" y="35159"/>
                  </a:lnTo>
                  <a:lnTo>
                    <a:pt x="1964745" y="60566"/>
                  </a:lnTo>
                  <a:lnTo>
                    <a:pt x="1995783" y="91604"/>
                  </a:lnTo>
                  <a:lnTo>
                    <a:pt x="2021190" y="127546"/>
                  </a:lnTo>
                  <a:lnTo>
                    <a:pt x="2040238" y="167664"/>
                  </a:lnTo>
                  <a:lnTo>
                    <a:pt x="2052200" y="211232"/>
                  </a:lnTo>
                  <a:lnTo>
                    <a:pt x="2056349" y="257523"/>
                  </a:lnTo>
                  <a:lnTo>
                    <a:pt x="2056349" y="1287583"/>
                  </a:lnTo>
                  <a:lnTo>
                    <a:pt x="2052200" y="1333873"/>
                  </a:lnTo>
                  <a:lnTo>
                    <a:pt x="2040238" y="1377441"/>
                  </a:lnTo>
                  <a:lnTo>
                    <a:pt x="2021190" y="1417560"/>
                  </a:lnTo>
                  <a:lnTo>
                    <a:pt x="1995783" y="1453502"/>
                  </a:lnTo>
                  <a:lnTo>
                    <a:pt x="1964745" y="1484540"/>
                  </a:lnTo>
                  <a:lnTo>
                    <a:pt x="1928803" y="1509946"/>
                  </a:lnTo>
                  <a:lnTo>
                    <a:pt x="1888684" y="1528995"/>
                  </a:lnTo>
                  <a:lnTo>
                    <a:pt x="1845116" y="1540957"/>
                  </a:lnTo>
                  <a:lnTo>
                    <a:pt x="1798826" y="1545106"/>
                  </a:lnTo>
                  <a:lnTo>
                    <a:pt x="257522" y="1545106"/>
                  </a:lnTo>
                  <a:lnTo>
                    <a:pt x="211232" y="1540957"/>
                  </a:lnTo>
                  <a:lnTo>
                    <a:pt x="167664" y="1528995"/>
                  </a:lnTo>
                  <a:lnTo>
                    <a:pt x="127546" y="1509946"/>
                  </a:lnTo>
                  <a:lnTo>
                    <a:pt x="91604" y="1484540"/>
                  </a:lnTo>
                  <a:lnTo>
                    <a:pt x="60566" y="1453502"/>
                  </a:lnTo>
                  <a:lnTo>
                    <a:pt x="35159" y="1417560"/>
                  </a:lnTo>
                  <a:lnTo>
                    <a:pt x="16111" y="1377441"/>
                  </a:lnTo>
                  <a:lnTo>
                    <a:pt x="4149" y="1333873"/>
                  </a:lnTo>
                  <a:lnTo>
                    <a:pt x="0" y="1287583"/>
                  </a:lnTo>
                  <a:lnTo>
                    <a:pt x="0" y="257523"/>
                  </a:lnTo>
                  <a:close/>
                </a:path>
              </a:pathLst>
            </a:custGeom>
            <a:ln/>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grpSp>
      <p:sp>
        <p:nvSpPr>
          <p:cNvPr id="11" name="object 11" descr="Reduce, Assess  and Mitigate area"/>
          <p:cNvSpPr txBox="1"/>
          <p:nvPr/>
        </p:nvSpPr>
        <p:spPr>
          <a:xfrm>
            <a:off x="609600" y="3234150"/>
            <a:ext cx="1752600" cy="948978"/>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Reduce, </a:t>
            </a:r>
          </a:p>
          <a:p>
            <a:pPr marL="12700" algn="ctr">
              <a:lnSpc>
                <a:spcPct val="100000"/>
              </a:lnSpc>
              <a:spcBef>
                <a:spcPts val="100"/>
              </a:spcBef>
            </a:pPr>
            <a:r>
              <a:rPr lang="en-US" sz="2000" b="1" dirty="0">
                <a:latin typeface="Calibri"/>
                <a:cs typeface="Calibri"/>
              </a:rPr>
              <a:t>Assess  and Mitigate</a:t>
            </a:r>
            <a:endParaRPr sz="2000" dirty="0">
              <a:latin typeface="Calibri"/>
              <a:cs typeface="Calibri"/>
            </a:endParaRPr>
          </a:p>
        </p:txBody>
      </p:sp>
      <p:pic>
        <p:nvPicPr>
          <p:cNvPr id="37" name="Picture 36" descr="RWJF map of the New Orleans area showing life expectancies for the different areas of the community. ">
            <a:extLst>
              <a:ext uri="{FF2B5EF4-FFF2-40B4-BE49-F238E27FC236}">
                <a16:creationId xmlns:a16="http://schemas.microsoft.com/office/drawing/2014/main" id="{9191ED55-A8E0-429E-A69C-4ADCF1FAD8FA}"/>
              </a:ext>
            </a:extLst>
          </p:cNvPr>
          <p:cNvPicPr>
            <a:picLocks noChangeAspect="1"/>
          </p:cNvPicPr>
          <p:nvPr/>
        </p:nvPicPr>
        <p:blipFill>
          <a:blip r:embed="rId3"/>
          <a:stretch>
            <a:fillRect/>
          </a:stretch>
        </p:blipFill>
        <p:spPr>
          <a:xfrm>
            <a:off x="6096000" y="2667000"/>
            <a:ext cx="2819402" cy="3239382"/>
          </a:xfrm>
          <a:prstGeom prst="rect">
            <a:avLst/>
          </a:prstGeom>
        </p:spPr>
      </p:pic>
      <p:sp>
        <p:nvSpPr>
          <p:cNvPr id="12" name="Slide Number Placeholder 11">
            <a:extLst>
              <a:ext uri="{FF2B5EF4-FFF2-40B4-BE49-F238E27FC236}">
                <a16:creationId xmlns:a16="http://schemas.microsoft.com/office/drawing/2014/main" id="{FFCF3BF2-F775-49E0-B168-FD41CA1B4C56}"/>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14</a:t>
            </a:fld>
            <a:endParaRPr lang="en-US" dirty="0">
              <a:solidFill>
                <a:schemeClr val="tx1"/>
              </a:solidFill>
            </a:endParaRPr>
          </a:p>
        </p:txBody>
      </p:sp>
    </p:spTree>
    <p:extLst>
      <p:ext uri="{BB962C8B-B14F-4D97-AF65-F5344CB8AC3E}">
        <p14:creationId xmlns:p14="http://schemas.microsoft.com/office/powerpoint/2010/main" val="140390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FD70D0D7-A553-434E-BDA4-D130F9E1C936}"/>
              </a:ext>
            </a:extLst>
          </p:cNvPr>
          <p:cNvSpPr>
            <a:spLocks noGrp="1"/>
          </p:cNvSpPr>
          <p:nvPr>
            <p:ph type="title"/>
          </p:nvPr>
        </p:nvSpPr>
        <p:spPr>
          <a:xfrm>
            <a:off x="838200" y="485775"/>
            <a:ext cx="5697538" cy="1069975"/>
          </a:xfrm>
        </p:spPr>
        <p:txBody>
          <a:bodyPr/>
          <a:lstStyle/>
          <a:p>
            <a:pPr algn="ctr"/>
            <a:r>
              <a:rPr lang="en-US" altLang="en-US" sz="4900" dirty="0">
                <a:solidFill>
                  <a:srgbClr val="000000"/>
                </a:solidFill>
              </a:rPr>
              <a:t>Review Process</a:t>
            </a:r>
            <a:endParaRPr lang="en-US" altLang="en-US" dirty="0"/>
          </a:p>
        </p:txBody>
      </p:sp>
      <p:sp>
        <p:nvSpPr>
          <p:cNvPr id="55300" name="Slide Number Placeholder 2">
            <a:extLst>
              <a:ext uri="{FF2B5EF4-FFF2-40B4-BE49-F238E27FC236}">
                <a16:creationId xmlns:a16="http://schemas.microsoft.com/office/drawing/2014/main" id="{51F1D47C-A5E4-4FA8-9579-A48945D6E9C4}"/>
              </a:ext>
            </a:extLst>
          </p:cNvPr>
          <p:cNvSpPr>
            <a:spLocks noGrp="1" noChangeArrowheads="1"/>
          </p:cNvSpPr>
          <p:nvPr>
            <p:ph type="sldNum" sz="quarter" idx="10"/>
          </p:nvPr>
        </p:nvSpPr>
        <p:spPr bwMode="gray">
          <a:xfrm>
            <a:off x="511175" y="78740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2000" kern="1200">
                <a:solidFill>
                  <a:srgbClr val="FEFFF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defRPr/>
            </a:pPr>
            <a:fld id="{838AD458-C76A-4EDD-BA89-C92283A648DB}" type="slidenum">
              <a:rPr lang="en-US" altLang="en-US" smtClean="0"/>
              <a:pPr>
                <a:spcBef>
                  <a:spcPct val="0"/>
                </a:spcBef>
                <a:buClrTx/>
                <a:buFontTx/>
                <a:buNone/>
                <a:defRPr/>
              </a:pPr>
              <a:t>15</a:t>
            </a:fld>
            <a:endParaRPr lang="en-US" altLang="en-US">
              <a:solidFill>
                <a:srgbClr val="FEFFFF"/>
              </a:solidFill>
              <a:latin typeface="Arial" panose="020B0604020202020204" pitchFamily="34" charset="0"/>
            </a:endParaRPr>
          </a:p>
        </p:txBody>
      </p:sp>
      <p:sp>
        <p:nvSpPr>
          <p:cNvPr id="55301" name="Text Box 10">
            <a:extLst>
              <a:ext uri="{FF2B5EF4-FFF2-40B4-BE49-F238E27FC236}">
                <a16:creationId xmlns:a16="http://schemas.microsoft.com/office/drawing/2014/main" id="{21C677F5-34AE-43D0-A52F-F2ADFBB8B35B}"/>
              </a:ext>
            </a:extLst>
          </p:cNvPr>
          <p:cNvSpPr txBox="1">
            <a:spLocks noChangeArrowheads="1"/>
          </p:cNvSpPr>
          <p:nvPr/>
        </p:nvSpPr>
        <p:spPr bwMode="auto">
          <a:xfrm>
            <a:off x="228600" y="2514600"/>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2200" dirty="0">
                <a:solidFill>
                  <a:schemeClr val="tx1"/>
                </a:solidFill>
                <a:latin typeface="Arial" panose="020B0604020202020204" pitchFamily="34" charset="0"/>
                <a:ea typeface="ＭＳ Ｐゴシック" panose="020B0600070205080204" pitchFamily="34" charset="-128"/>
              </a:rPr>
              <a:t>NSF proposals</a:t>
            </a:r>
          </a:p>
        </p:txBody>
      </p:sp>
      <p:sp>
        <p:nvSpPr>
          <p:cNvPr id="55303" name="Text Box 12">
            <a:extLst>
              <a:ext uri="{FF2B5EF4-FFF2-40B4-BE49-F238E27FC236}">
                <a16:creationId xmlns:a16="http://schemas.microsoft.com/office/drawing/2014/main" id="{E4F5447F-222A-4495-A0C0-2CC3276BE147}"/>
              </a:ext>
            </a:extLst>
          </p:cNvPr>
          <p:cNvSpPr txBox="1">
            <a:spLocks noChangeArrowheads="1"/>
          </p:cNvSpPr>
          <p:nvPr/>
        </p:nvSpPr>
        <p:spPr bwMode="auto">
          <a:xfrm>
            <a:off x="2133600" y="1600200"/>
            <a:ext cx="1828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2200">
                <a:solidFill>
                  <a:schemeClr val="tx1"/>
                </a:solidFill>
                <a:latin typeface="Arial" panose="020B0604020202020204" pitchFamily="34" charset="0"/>
                <a:ea typeface="ＭＳ Ｐゴシック" panose="020B0600070205080204" pitchFamily="34" charset="-128"/>
              </a:rPr>
              <a:t>NSF/NIH joint review panels</a:t>
            </a:r>
          </a:p>
        </p:txBody>
      </p:sp>
      <p:grpSp>
        <p:nvGrpSpPr>
          <p:cNvPr id="2" name="Group 1" descr="Stack of papers representing proposals submitted">
            <a:extLst>
              <a:ext uri="{FF2B5EF4-FFF2-40B4-BE49-F238E27FC236}">
                <a16:creationId xmlns:a16="http://schemas.microsoft.com/office/drawing/2014/main" id="{2D146472-FF46-41F9-B696-397E122F725F}"/>
              </a:ext>
            </a:extLst>
          </p:cNvPr>
          <p:cNvGrpSpPr/>
          <p:nvPr/>
        </p:nvGrpSpPr>
        <p:grpSpPr>
          <a:xfrm>
            <a:off x="609600" y="3352800"/>
            <a:ext cx="914400" cy="914400"/>
            <a:chOff x="609600" y="3352800"/>
            <a:chExt cx="914400" cy="914400"/>
          </a:xfrm>
        </p:grpSpPr>
        <p:sp>
          <p:nvSpPr>
            <p:cNvPr id="55304" name="AutoShape 18">
              <a:extLst>
                <a:ext uri="{FF2B5EF4-FFF2-40B4-BE49-F238E27FC236}">
                  <a16:creationId xmlns:a16="http://schemas.microsoft.com/office/drawing/2014/main" id="{148F9B64-230F-43A6-BEF8-3FB6DF421983}"/>
                </a:ext>
              </a:extLst>
            </p:cNvPr>
            <p:cNvSpPr>
              <a:spLocks noChangeArrowheads="1"/>
            </p:cNvSpPr>
            <p:nvPr/>
          </p:nvSpPr>
          <p:spPr bwMode="auto">
            <a:xfrm>
              <a:off x="1066800" y="35052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5" name="AutoShape 19">
              <a:extLst>
                <a:ext uri="{FF2B5EF4-FFF2-40B4-BE49-F238E27FC236}">
                  <a16:creationId xmlns:a16="http://schemas.microsoft.com/office/drawing/2014/main" id="{1AB83093-95C4-44B6-A4FC-9B69D5F48C7A}"/>
                </a:ext>
              </a:extLst>
            </p:cNvPr>
            <p:cNvSpPr>
              <a:spLocks noChangeArrowheads="1"/>
            </p:cNvSpPr>
            <p:nvPr/>
          </p:nvSpPr>
          <p:spPr bwMode="auto">
            <a:xfrm>
              <a:off x="990600" y="34290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6" name="AutoShape 20">
              <a:extLst>
                <a:ext uri="{FF2B5EF4-FFF2-40B4-BE49-F238E27FC236}">
                  <a16:creationId xmlns:a16="http://schemas.microsoft.com/office/drawing/2014/main" id="{CE4CD8B2-D88F-40C1-A2BB-E1966CC9D223}"/>
                </a:ext>
              </a:extLst>
            </p:cNvPr>
            <p:cNvSpPr>
              <a:spLocks noChangeArrowheads="1"/>
            </p:cNvSpPr>
            <p:nvPr/>
          </p:nvSpPr>
          <p:spPr bwMode="auto">
            <a:xfrm>
              <a:off x="914400" y="33528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7" name="AutoShape 21">
              <a:extLst>
                <a:ext uri="{FF2B5EF4-FFF2-40B4-BE49-F238E27FC236}">
                  <a16:creationId xmlns:a16="http://schemas.microsoft.com/office/drawing/2014/main" id="{4E58D178-97D9-4101-A9C5-6C23EF6EA038}"/>
                </a:ext>
              </a:extLst>
            </p:cNvPr>
            <p:cNvSpPr>
              <a:spLocks noChangeArrowheads="1"/>
            </p:cNvSpPr>
            <p:nvPr/>
          </p:nvSpPr>
          <p:spPr bwMode="auto">
            <a:xfrm>
              <a:off x="762000" y="36576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8" name="AutoShape 22">
              <a:extLst>
                <a:ext uri="{FF2B5EF4-FFF2-40B4-BE49-F238E27FC236}">
                  <a16:creationId xmlns:a16="http://schemas.microsoft.com/office/drawing/2014/main" id="{43A08CA2-2FA5-4141-9DF5-93F3C8D92B41}"/>
                </a:ext>
              </a:extLst>
            </p:cNvPr>
            <p:cNvSpPr>
              <a:spLocks noChangeArrowheads="1"/>
            </p:cNvSpPr>
            <p:nvPr/>
          </p:nvSpPr>
          <p:spPr bwMode="auto">
            <a:xfrm>
              <a:off x="685800" y="35814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9" name="AutoShape 23">
              <a:extLst>
                <a:ext uri="{FF2B5EF4-FFF2-40B4-BE49-F238E27FC236}">
                  <a16:creationId xmlns:a16="http://schemas.microsoft.com/office/drawing/2014/main" id="{B6DAD311-2475-441A-B4AB-650C3D4CEFDE}"/>
                </a:ext>
              </a:extLst>
            </p:cNvPr>
            <p:cNvSpPr>
              <a:spLocks noChangeArrowheads="1"/>
            </p:cNvSpPr>
            <p:nvPr/>
          </p:nvSpPr>
          <p:spPr bwMode="auto">
            <a:xfrm>
              <a:off x="609600" y="35052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grpSp>
      <p:sp>
        <p:nvSpPr>
          <p:cNvPr id="55311" name="Text Box 27">
            <a:extLst>
              <a:ext uri="{FF2B5EF4-FFF2-40B4-BE49-F238E27FC236}">
                <a16:creationId xmlns:a16="http://schemas.microsoft.com/office/drawing/2014/main" id="{41E3A500-E3CE-47E5-AE28-D940DBC28925}"/>
              </a:ext>
            </a:extLst>
          </p:cNvPr>
          <p:cNvSpPr txBox="1">
            <a:spLocks noChangeArrowheads="1"/>
          </p:cNvSpPr>
          <p:nvPr/>
        </p:nvSpPr>
        <p:spPr bwMode="auto">
          <a:xfrm>
            <a:off x="4114800" y="2427287"/>
            <a:ext cx="2209799"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dirty="0">
                <a:solidFill>
                  <a:schemeClr val="tx1"/>
                </a:solidFill>
                <a:latin typeface="Arial" panose="020B0604020202020204" pitchFamily="34" charset="0"/>
                <a:ea typeface="ＭＳ Ｐゴシック" panose="020B0600070205080204" pitchFamily="34" charset="-128"/>
              </a:rPr>
              <a:t>reviews, ratings, summaries, </a:t>
            </a:r>
            <a:br>
              <a:rPr lang="en-US" altLang="en-US" sz="1600" dirty="0">
                <a:solidFill>
                  <a:schemeClr val="tx1"/>
                </a:solidFill>
                <a:latin typeface="Arial" panose="020B0604020202020204" pitchFamily="34" charset="0"/>
                <a:ea typeface="ＭＳ Ｐゴシック" panose="020B0600070205080204" pitchFamily="34" charset="-128"/>
              </a:rPr>
            </a:br>
            <a:r>
              <a:rPr lang="en-US" altLang="en-US" sz="1600" b="1" dirty="0">
                <a:solidFill>
                  <a:schemeClr val="tx1"/>
                </a:solidFill>
                <a:latin typeface="Arial" panose="020B0604020202020204" pitchFamily="34" charset="0"/>
                <a:ea typeface="ＭＳ Ｐゴシック" panose="020B0600070205080204" pitchFamily="34" charset="-128"/>
              </a:rPr>
              <a:t>NSF qualitative recommendations</a:t>
            </a:r>
          </a:p>
        </p:txBody>
      </p:sp>
      <p:sp>
        <p:nvSpPr>
          <p:cNvPr id="55314" name="Text Box 36">
            <a:extLst>
              <a:ext uri="{FF2B5EF4-FFF2-40B4-BE49-F238E27FC236}">
                <a16:creationId xmlns:a16="http://schemas.microsoft.com/office/drawing/2014/main" id="{A38F1FA8-0692-43D6-B272-32E3A986FAEB}"/>
              </a:ext>
            </a:extLst>
          </p:cNvPr>
          <p:cNvSpPr txBox="1">
            <a:spLocks noChangeArrowheads="1"/>
          </p:cNvSpPr>
          <p:nvPr/>
        </p:nvSpPr>
        <p:spPr bwMode="auto">
          <a:xfrm>
            <a:off x="4343402" y="3733800"/>
            <a:ext cx="175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dirty="0">
                <a:solidFill>
                  <a:schemeClr val="tx1"/>
                </a:solidFill>
                <a:latin typeface="Arial" panose="020B0604020202020204" pitchFamily="34" charset="0"/>
                <a:ea typeface="ＭＳ Ｐゴシック" panose="020B0600070205080204" pitchFamily="34" charset="-128"/>
              </a:rPr>
              <a:t>reviews, summaries, </a:t>
            </a:r>
            <a:br>
              <a:rPr lang="en-US" altLang="en-US" sz="1600" dirty="0">
                <a:solidFill>
                  <a:schemeClr val="tx1"/>
                </a:solidFill>
                <a:latin typeface="Arial" panose="020B0604020202020204" pitchFamily="34" charset="0"/>
                <a:ea typeface="ＭＳ Ｐゴシック" panose="020B0600070205080204" pitchFamily="34" charset="-128"/>
              </a:rPr>
            </a:br>
            <a:r>
              <a:rPr lang="en-US" altLang="en-US" sz="1600" b="1" dirty="0">
                <a:solidFill>
                  <a:schemeClr val="tx1"/>
                </a:solidFill>
                <a:latin typeface="Arial" panose="020B0604020202020204" pitchFamily="34" charset="0"/>
                <a:ea typeface="ＭＳ Ｐゴシック" panose="020B0600070205080204" pitchFamily="34" charset="-128"/>
              </a:rPr>
              <a:t>NIH quantitative scores</a:t>
            </a:r>
          </a:p>
        </p:txBody>
      </p:sp>
      <p:grpSp>
        <p:nvGrpSpPr>
          <p:cNvPr id="5" name="Group 4" descr="Award recommendations for funding will be made by NSF or NIH depending on their missions and priorities.">
            <a:extLst>
              <a:ext uri="{FF2B5EF4-FFF2-40B4-BE49-F238E27FC236}">
                <a16:creationId xmlns:a16="http://schemas.microsoft.com/office/drawing/2014/main" id="{F6889A9A-4CDC-4799-97A4-C941275DF20A}"/>
              </a:ext>
            </a:extLst>
          </p:cNvPr>
          <p:cNvGrpSpPr/>
          <p:nvPr/>
        </p:nvGrpSpPr>
        <p:grpSpPr>
          <a:xfrm>
            <a:off x="6647430" y="1862138"/>
            <a:ext cx="1828800" cy="2949575"/>
            <a:chOff x="6726238" y="1914525"/>
            <a:chExt cx="1828800" cy="2949575"/>
          </a:xfrm>
        </p:grpSpPr>
        <p:sp>
          <p:nvSpPr>
            <p:cNvPr id="55312" name="Text Box 33">
              <a:extLst>
                <a:ext uri="{FF2B5EF4-FFF2-40B4-BE49-F238E27FC236}">
                  <a16:creationId xmlns:a16="http://schemas.microsoft.com/office/drawing/2014/main" id="{6D74BC57-0F24-46CC-B676-93C4C87BF4B5}"/>
                </a:ext>
              </a:extLst>
            </p:cNvPr>
            <p:cNvSpPr txBox="1">
              <a:spLocks noChangeArrowheads="1"/>
            </p:cNvSpPr>
            <p:nvPr/>
          </p:nvSpPr>
          <p:spPr bwMode="auto">
            <a:xfrm>
              <a:off x="6726238" y="1914525"/>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dirty="0">
                  <a:solidFill>
                    <a:schemeClr val="tx1"/>
                  </a:solidFill>
                  <a:latin typeface="Arial" panose="020B0604020202020204" pitchFamily="34" charset="0"/>
                  <a:ea typeface="ＭＳ Ｐゴシック" panose="020B0600070205080204" pitchFamily="34" charset="-128"/>
                </a:rPr>
                <a:t>NSF award recommendations</a:t>
              </a:r>
            </a:p>
          </p:txBody>
        </p:sp>
        <p:sp>
          <p:nvSpPr>
            <p:cNvPr id="55313" name="Text Box 35">
              <a:extLst>
                <a:ext uri="{FF2B5EF4-FFF2-40B4-BE49-F238E27FC236}">
                  <a16:creationId xmlns:a16="http://schemas.microsoft.com/office/drawing/2014/main" id="{FFFA06AA-98DA-4837-B607-F41371B6774E}"/>
                </a:ext>
              </a:extLst>
            </p:cNvPr>
            <p:cNvSpPr txBox="1">
              <a:spLocks noChangeArrowheads="1"/>
            </p:cNvSpPr>
            <p:nvPr/>
          </p:nvSpPr>
          <p:spPr bwMode="auto">
            <a:xfrm>
              <a:off x="6726238" y="4283075"/>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a:solidFill>
                    <a:schemeClr val="tx1"/>
                  </a:solidFill>
                  <a:latin typeface="Arial" panose="020B0604020202020204" pitchFamily="34" charset="0"/>
                  <a:ea typeface="ＭＳ Ｐゴシック" panose="020B0600070205080204" pitchFamily="34" charset="-128"/>
                </a:rPr>
                <a:t>NIH award recommendations</a:t>
              </a:r>
            </a:p>
          </p:txBody>
        </p:sp>
        <p:sp>
          <p:nvSpPr>
            <p:cNvPr id="55316" name="Text Box 40" descr="paper representing NSF proposals">
              <a:extLst>
                <a:ext uri="{FF2B5EF4-FFF2-40B4-BE49-F238E27FC236}">
                  <a16:creationId xmlns:a16="http://schemas.microsoft.com/office/drawing/2014/main" id="{610A656B-57C8-4F11-B4C6-2C7BE62ABCD3}"/>
                </a:ext>
              </a:extLst>
            </p:cNvPr>
            <p:cNvSpPr txBox="1">
              <a:spLocks noChangeArrowheads="1"/>
            </p:cNvSpPr>
            <p:nvPr/>
          </p:nvSpPr>
          <p:spPr bwMode="auto">
            <a:xfrm>
              <a:off x="6978650" y="3130550"/>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400" i="1" dirty="0">
                  <a:solidFill>
                    <a:schemeClr val="tx1"/>
                  </a:solidFill>
                  <a:latin typeface="Arial" panose="020B0604020202020204" pitchFamily="34" charset="0"/>
                  <a:ea typeface="ＭＳ Ｐゴシック" panose="020B0600070205080204" pitchFamily="34" charset="-128"/>
                </a:rPr>
                <a:t>missions and priorities</a:t>
              </a:r>
            </a:p>
          </p:txBody>
        </p:sp>
        <p:cxnSp>
          <p:nvCxnSpPr>
            <p:cNvPr id="55317" name="AutoShape 41">
              <a:extLst>
                <a:ext uri="{FF2B5EF4-FFF2-40B4-BE49-F238E27FC236}">
                  <a16:creationId xmlns:a16="http://schemas.microsoft.com/office/drawing/2014/main" id="{707C4C18-3F68-47D4-A011-EF9B0D9B192D}"/>
                </a:ext>
              </a:extLst>
            </p:cNvPr>
            <p:cNvCxnSpPr>
              <a:cxnSpLocks noChangeShapeType="1"/>
            </p:cNvCxnSpPr>
            <p:nvPr/>
          </p:nvCxnSpPr>
          <p:spPr bwMode="auto">
            <a:xfrm flipH="1" flipV="1">
              <a:off x="7586379" y="2495550"/>
              <a:ext cx="14288" cy="582797"/>
            </a:xfrm>
            <a:prstGeom prst="straightConnector1">
              <a:avLst/>
            </a:prstGeom>
            <a:noFill/>
            <a:ln w="12700">
              <a:solidFill>
                <a:schemeClr val="tx1"/>
              </a:solidFill>
              <a:prstDash val="dash"/>
              <a:round/>
              <a:headEnd type="none" w="sm" len="sm"/>
              <a:tailEnd type="stealth" w="med" len="lg"/>
            </a:ln>
            <a:extLst>
              <a:ext uri="{909E8E84-426E-40DD-AFC4-6F175D3DCCD1}">
                <a14:hiddenFill xmlns:a14="http://schemas.microsoft.com/office/drawing/2010/main">
                  <a:noFill/>
                </a14:hiddenFill>
              </a:ext>
            </a:extLst>
          </p:spPr>
        </p:cxnSp>
        <p:cxnSp>
          <p:nvCxnSpPr>
            <p:cNvPr id="55318" name="AutoShape 42">
              <a:extLst>
                <a:ext uri="{FF2B5EF4-FFF2-40B4-BE49-F238E27FC236}">
                  <a16:creationId xmlns:a16="http://schemas.microsoft.com/office/drawing/2014/main" id="{CABB5E77-7C25-4DF8-8329-D9745BB248A4}"/>
                </a:ext>
              </a:extLst>
            </p:cNvPr>
            <p:cNvCxnSpPr>
              <a:cxnSpLocks noChangeShapeType="1"/>
            </p:cNvCxnSpPr>
            <p:nvPr/>
          </p:nvCxnSpPr>
          <p:spPr bwMode="auto">
            <a:xfrm>
              <a:off x="7586379" y="3648075"/>
              <a:ext cx="14288" cy="635000"/>
            </a:xfrm>
            <a:prstGeom prst="straightConnector1">
              <a:avLst/>
            </a:prstGeom>
            <a:noFill/>
            <a:ln w="12700">
              <a:solidFill>
                <a:schemeClr val="tx1"/>
              </a:solidFill>
              <a:prstDash val="dash"/>
              <a:round/>
              <a:headEnd type="none" w="sm" len="sm"/>
              <a:tailEnd type="stealth" w="med" len="lg"/>
            </a:ln>
            <a:extLst>
              <a:ext uri="{909E8E84-426E-40DD-AFC4-6F175D3DCCD1}">
                <a14:hiddenFill xmlns:a14="http://schemas.microsoft.com/office/drawing/2010/main">
                  <a:noFill/>
                </a14:hiddenFill>
              </a:ext>
            </a:extLst>
          </p:spPr>
        </p:cxnSp>
      </p:grpSp>
      <p:sp>
        <p:nvSpPr>
          <p:cNvPr id="55319" name="Text Box 43">
            <a:extLst>
              <a:ext uri="{FF2B5EF4-FFF2-40B4-BE49-F238E27FC236}">
                <a16:creationId xmlns:a16="http://schemas.microsoft.com/office/drawing/2014/main" id="{FB4129A7-0249-45D4-844E-94FF5F8F7B24}"/>
              </a:ext>
            </a:extLst>
          </p:cNvPr>
          <p:cNvSpPr txBox="1">
            <a:spLocks noChangeArrowheads="1"/>
          </p:cNvSpPr>
          <p:nvPr/>
        </p:nvSpPr>
        <p:spPr bwMode="auto">
          <a:xfrm>
            <a:off x="6100763" y="541338"/>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2200">
                <a:solidFill>
                  <a:schemeClr val="tx1"/>
                </a:solidFill>
                <a:latin typeface="Arial" panose="020B0604020202020204" pitchFamily="34" charset="0"/>
                <a:ea typeface="ＭＳ Ｐゴシック" panose="020B0600070205080204" pitchFamily="34" charset="-128"/>
              </a:rPr>
              <a:t>Interagency funding meeting</a:t>
            </a:r>
          </a:p>
        </p:txBody>
      </p:sp>
      <p:sp>
        <p:nvSpPr>
          <p:cNvPr id="55322" name="Text Box 36">
            <a:extLst>
              <a:ext uri="{FF2B5EF4-FFF2-40B4-BE49-F238E27FC236}">
                <a16:creationId xmlns:a16="http://schemas.microsoft.com/office/drawing/2014/main" id="{2CA3323A-68EF-48BC-9ABE-2075BCF86AEB}"/>
              </a:ext>
            </a:extLst>
          </p:cNvPr>
          <p:cNvSpPr txBox="1">
            <a:spLocks noChangeArrowheads="1"/>
          </p:cNvSpPr>
          <p:nvPr/>
        </p:nvSpPr>
        <p:spPr bwMode="auto">
          <a:xfrm>
            <a:off x="2171700" y="4776788"/>
            <a:ext cx="1752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dirty="0">
                <a:solidFill>
                  <a:schemeClr val="tx1"/>
                </a:solidFill>
                <a:latin typeface="Arial" panose="020B0604020202020204" pitchFamily="34" charset="0"/>
                <a:ea typeface="ＭＳ Ｐゴシック" panose="020B0600070205080204" pitchFamily="34" charset="-128"/>
              </a:rPr>
              <a:t>Reviewers</a:t>
            </a:r>
            <a:br>
              <a:rPr lang="en-US" altLang="en-US" sz="1600" dirty="0">
                <a:solidFill>
                  <a:schemeClr val="tx1"/>
                </a:solidFill>
                <a:latin typeface="Arial" panose="020B0604020202020204" pitchFamily="34" charset="0"/>
                <a:ea typeface="ＭＳ Ｐゴシック" panose="020B0600070205080204" pitchFamily="34" charset="-128"/>
              </a:rPr>
            </a:br>
            <a:r>
              <a:rPr lang="en-US" altLang="en-US" sz="1600" dirty="0">
                <a:solidFill>
                  <a:schemeClr val="tx1"/>
                </a:solidFill>
                <a:latin typeface="Arial" panose="020B0604020202020204" pitchFamily="34" charset="0"/>
                <a:ea typeface="ＭＳ Ｐゴシック" panose="020B0600070205080204" pitchFamily="34" charset="-128"/>
              </a:rPr>
              <a:t>NSF PDs</a:t>
            </a:r>
            <a:br>
              <a:rPr lang="en-US" altLang="en-US" sz="1600" dirty="0">
                <a:solidFill>
                  <a:schemeClr val="tx1"/>
                </a:solidFill>
                <a:latin typeface="Arial" panose="020B0604020202020204" pitchFamily="34" charset="0"/>
                <a:ea typeface="ＭＳ Ｐゴシック" panose="020B0600070205080204" pitchFamily="34" charset="-128"/>
              </a:rPr>
            </a:br>
            <a:r>
              <a:rPr lang="en-US" altLang="en-US" sz="1600" dirty="0">
                <a:solidFill>
                  <a:schemeClr val="tx1"/>
                </a:solidFill>
                <a:latin typeface="Arial" panose="020B0604020202020204" pitchFamily="34" charset="0"/>
                <a:ea typeface="ＭＳ Ｐゴシック" panose="020B0600070205080204" pitchFamily="34" charset="-128"/>
              </a:rPr>
              <a:t>NIH SROs </a:t>
            </a:r>
          </a:p>
        </p:txBody>
      </p:sp>
      <p:pic>
        <p:nvPicPr>
          <p:cNvPr id="55324" name="Picture 6" descr="NSF's headquarters in Alexandria, Virginia">
            <a:extLst>
              <a:ext uri="{FF2B5EF4-FFF2-40B4-BE49-F238E27FC236}">
                <a16:creationId xmlns:a16="http://schemas.microsoft.com/office/drawing/2014/main" id="{8C57FC98-2C01-4BF1-AFB4-4FB8F95AC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47" r="10732"/>
          <a:stretch>
            <a:fillRect/>
          </a:stretch>
        </p:blipFill>
        <p:spPr bwMode="auto">
          <a:xfrm>
            <a:off x="2345021" y="3078163"/>
            <a:ext cx="13652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E188133D-07BC-4A56-BC2E-3D8A4EADDE61}"/>
              </a:ext>
            </a:extLst>
          </p:cNvPr>
          <p:cNvSpPr txBox="1"/>
          <p:nvPr/>
        </p:nvSpPr>
        <p:spPr>
          <a:xfrm>
            <a:off x="6476999" y="5047853"/>
            <a:ext cx="2286001" cy="954107"/>
          </a:xfrm>
          <a:prstGeom prst="rect">
            <a:avLst/>
          </a:prstGeom>
          <a:noFill/>
        </p:spPr>
        <p:txBody>
          <a:bodyPr wrap="square">
            <a:spAutoFit/>
          </a:bodyPr>
          <a:lstStyle/>
          <a:p>
            <a:pPr algn="ctr">
              <a:defRPr/>
            </a:pPr>
            <a:r>
              <a:rPr lang="en-US" sz="1400" b="1" i="1" dirty="0">
                <a:solidFill>
                  <a:schemeClr val="tx1"/>
                </a:solidFill>
              </a:rPr>
              <a:t>(For proposals that NIH would like to fund, PIs will be asked to </a:t>
            </a:r>
            <a:r>
              <a:rPr lang="en-US" sz="1400" b="1" i="1">
                <a:solidFill>
                  <a:schemeClr val="tx1"/>
                </a:solidFill>
              </a:rPr>
              <a:t>submit them to NIH </a:t>
            </a:r>
            <a:r>
              <a:rPr lang="en-US" sz="1400" b="1" i="1" dirty="0">
                <a:solidFill>
                  <a:schemeClr val="tx1"/>
                </a:solidFill>
              </a:rPr>
              <a:t>in the NIH format)</a:t>
            </a:r>
          </a:p>
        </p:txBody>
      </p:sp>
      <p:sp>
        <p:nvSpPr>
          <p:cNvPr id="3" name="Slide Number Placeholder 17">
            <a:extLst>
              <a:ext uri="{FF2B5EF4-FFF2-40B4-BE49-F238E27FC236}">
                <a16:creationId xmlns:a16="http://schemas.microsoft.com/office/drawing/2014/main" id="{90D96DE9-824E-2FEB-44D6-50F065A8902E}"/>
              </a:ext>
            </a:extLst>
          </p:cNvPr>
          <p:cNvSpPr txBox="1">
            <a:spLocks/>
          </p:cNvSpPr>
          <p:nvPr/>
        </p:nvSpPr>
        <p:spPr>
          <a:xfrm>
            <a:off x="7640638" y="6489561"/>
            <a:ext cx="633412"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15</a:t>
            </a:fld>
            <a:endParaRPr lang="en-US" dirty="0"/>
          </a:p>
        </p:txBody>
      </p:sp>
      <p:sp>
        <p:nvSpPr>
          <p:cNvPr id="4" name="AutoShape 44">
            <a:extLst>
              <a:ext uri="{FF2B5EF4-FFF2-40B4-BE49-F238E27FC236}">
                <a16:creationId xmlns:a16="http://schemas.microsoft.com/office/drawing/2014/main" id="{5DFDDA10-B52B-9A34-0C73-456DBE024885}"/>
              </a:ext>
            </a:extLst>
          </p:cNvPr>
          <p:cNvSpPr>
            <a:spLocks noChangeArrowheads="1"/>
          </p:cNvSpPr>
          <p:nvPr/>
        </p:nvSpPr>
        <p:spPr bwMode="auto">
          <a:xfrm>
            <a:off x="2133600" y="1555750"/>
            <a:ext cx="1738312" cy="4067301"/>
          </a:xfrm>
          <a:prstGeom prst="roundRect">
            <a:avLst>
              <a:gd name="adj" fmla="val 7167"/>
            </a:avLst>
          </a:prstGeom>
          <a:noFill/>
          <a:ln w="28575">
            <a:solidFill>
              <a:schemeClr val="accent1">
                <a:lumMod val="75000"/>
              </a:schemeClr>
            </a:solidFill>
            <a:prstDash val="solid"/>
            <a:round/>
            <a:headEnd type="none" w="sm" len="sm"/>
            <a:tailEnd type="none" w="sm" len="sm"/>
          </a:ln>
        </p:spPr>
        <p:txBody>
          <a:bodyPr wrap="none" anchor="ctr"/>
          <a:lstStyle/>
          <a:p>
            <a:pPr eaLnBrk="0" hangingPunct="0"/>
            <a:endParaRPr lang="en-US" sz="1350"/>
          </a:p>
        </p:txBody>
      </p:sp>
      <p:cxnSp>
        <p:nvCxnSpPr>
          <p:cNvPr id="6" name="AutoShape 11">
            <a:extLst>
              <a:ext uri="{FF2B5EF4-FFF2-40B4-BE49-F238E27FC236}">
                <a16:creationId xmlns:a16="http://schemas.microsoft.com/office/drawing/2014/main" id="{AA259387-D85E-170D-C8D1-79238BA31813}"/>
              </a:ext>
            </a:extLst>
          </p:cNvPr>
          <p:cNvCxnSpPr>
            <a:cxnSpLocks noChangeShapeType="1"/>
          </p:cNvCxnSpPr>
          <p:nvPr/>
        </p:nvCxnSpPr>
        <p:spPr bwMode="auto">
          <a:xfrm>
            <a:off x="1589314" y="3702901"/>
            <a:ext cx="457200" cy="1191"/>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cxnSp>
        <p:nvCxnSpPr>
          <p:cNvPr id="7" name="AutoShape 24">
            <a:extLst>
              <a:ext uri="{FF2B5EF4-FFF2-40B4-BE49-F238E27FC236}">
                <a16:creationId xmlns:a16="http://schemas.microsoft.com/office/drawing/2014/main" id="{865854E4-448F-AF71-6EE3-85746E16F182}"/>
              </a:ext>
            </a:extLst>
          </p:cNvPr>
          <p:cNvCxnSpPr>
            <a:cxnSpLocks noChangeShapeType="1"/>
          </p:cNvCxnSpPr>
          <p:nvPr/>
        </p:nvCxnSpPr>
        <p:spPr bwMode="auto">
          <a:xfrm flipV="1">
            <a:off x="4002088" y="3135997"/>
            <a:ext cx="342900" cy="114300"/>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cxnSp>
        <p:nvCxnSpPr>
          <p:cNvPr id="8" name="AutoShape 47">
            <a:extLst>
              <a:ext uri="{FF2B5EF4-FFF2-40B4-BE49-F238E27FC236}">
                <a16:creationId xmlns:a16="http://schemas.microsoft.com/office/drawing/2014/main" id="{79DAC115-F7D1-2268-87E8-C5C63EDE2151}"/>
              </a:ext>
            </a:extLst>
          </p:cNvPr>
          <p:cNvCxnSpPr>
            <a:cxnSpLocks noChangeShapeType="1"/>
          </p:cNvCxnSpPr>
          <p:nvPr/>
        </p:nvCxnSpPr>
        <p:spPr bwMode="auto">
          <a:xfrm>
            <a:off x="4002088" y="3821797"/>
            <a:ext cx="342900" cy="114300"/>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cxnSp>
        <p:nvCxnSpPr>
          <p:cNvPr id="9" name="AutoShape 38">
            <a:extLst>
              <a:ext uri="{FF2B5EF4-FFF2-40B4-BE49-F238E27FC236}">
                <a16:creationId xmlns:a16="http://schemas.microsoft.com/office/drawing/2014/main" id="{C22FED95-1A25-4B39-240D-DE8D9F4A7618}"/>
              </a:ext>
            </a:extLst>
          </p:cNvPr>
          <p:cNvCxnSpPr>
            <a:cxnSpLocks noChangeShapeType="1"/>
          </p:cNvCxnSpPr>
          <p:nvPr/>
        </p:nvCxnSpPr>
        <p:spPr bwMode="auto">
          <a:xfrm>
            <a:off x="6068713" y="4284983"/>
            <a:ext cx="629246" cy="164996"/>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cxnSp>
        <p:nvCxnSpPr>
          <p:cNvPr id="10" name="AutoShape 38">
            <a:extLst>
              <a:ext uri="{FF2B5EF4-FFF2-40B4-BE49-F238E27FC236}">
                <a16:creationId xmlns:a16="http://schemas.microsoft.com/office/drawing/2014/main" id="{0D1BD40C-7F6F-3932-EB59-A723B3748114}"/>
              </a:ext>
            </a:extLst>
          </p:cNvPr>
          <p:cNvCxnSpPr>
            <a:cxnSpLocks noChangeShapeType="1"/>
          </p:cNvCxnSpPr>
          <p:nvPr/>
        </p:nvCxnSpPr>
        <p:spPr bwMode="auto">
          <a:xfrm flipV="1">
            <a:off x="5943600" y="2487400"/>
            <a:ext cx="674745" cy="353403"/>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sp>
        <p:nvSpPr>
          <p:cNvPr id="13" name="AutoShape 44">
            <a:extLst>
              <a:ext uri="{FF2B5EF4-FFF2-40B4-BE49-F238E27FC236}">
                <a16:creationId xmlns:a16="http://schemas.microsoft.com/office/drawing/2014/main" id="{D29204F0-F237-5D99-4D43-ED7BA72ADAF6}"/>
              </a:ext>
            </a:extLst>
          </p:cNvPr>
          <p:cNvSpPr>
            <a:spLocks noChangeArrowheads="1"/>
          </p:cNvSpPr>
          <p:nvPr/>
        </p:nvSpPr>
        <p:spPr bwMode="auto">
          <a:xfrm>
            <a:off x="6705600" y="1676400"/>
            <a:ext cx="1738312" cy="3300211"/>
          </a:xfrm>
          <a:prstGeom prst="roundRect">
            <a:avLst>
              <a:gd name="adj" fmla="val 7167"/>
            </a:avLst>
          </a:prstGeom>
          <a:noFill/>
          <a:ln w="28575">
            <a:solidFill>
              <a:schemeClr val="accent1">
                <a:lumMod val="75000"/>
              </a:schemeClr>
            </a:solidFill>
            <a:prstDash val="solid"/>
            <a:round/>
            <a:headEnd type="none" w="sm" len="sm"/>
            <a:tailEnd type="none" w="sm" len="sm"/>
          </a:ln>
        </p:spPr>
        <p:txBody>
          <a:bodyPr wrap="none" anchor="ctr"/>
          <a:lstStyle/>
          <a:p>
            <a:pPr eaLnBrk="0" hangingPunct="0"/>
            <a:endParaRPr lang="en-US" sz="13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11" y="647133"/>
            <a:ext cx="7922418" cy="995680"/>
          </a:xfrm>
        </p:spPr>
        <p:txBody>
          <a:bodyPr>
            <a:normAutofit/>
          </a:bodyPr>
          <a:lstStyle/>
          <a:p>
            <a:pPr algn="ctr"/>
            <a:r>
              <a:rPr lang="en-US" dirty="0"/>
              <a:t>NSF Merit Review Elements: </a:t>
            </a:r>
            <a:br>
              <a:rPr lang="en-US" dirty="0"/>
            </a:br>
            <a:r>
              <a:rPr lang="en-US" dirty="0"/>
              <a:t>Intellectual Merit and Broader Impacts</a:t>
            </a:r>
          </a:p>
        </p:txBody>
      </p:sp>
      <p:sp>
        <p:nvSpPr>
          <p:cNvPr id="3" name="Content Placeholder 2"/>
          <p:cNvSpPr>
            <a:spLocks noGrp="1"/>
          </p:cNvSpPr>
          <p:nvPr>
            <p:ph idx="1"/>
          </p:nvPr>
        </p:nvSpPr>
        <p:spPr>
          <a:xfrm>
            <a:off x="457200" y="1737360"/>
            <a:ext cx="8229600" cy="4130039"/>
          </a:xfrm>
        </p:spPr>
        <p:txBody>
          <a:bodyPr>
            <a:noAutofit/>
          </a:bodyPr>
          <a:lstStyle/>
          <a:p>
            <a:pPr marL="342900" indent="-342900">
              <a:buFont typeface="+mj-lt"/>
              <a:buAutoNum type="arabicPeriod"/>
            </a:pPr>
            <a:r>
              <a:rPr lang="en-US" sz="1900" dirty="0"/>
              <a:t>What is the potential for the proposed activity to</a:t>
            </a:r>
          </a:p>
          <a:p>
            <a:pPr marL="736092" lvl="1" indent="-342900">
              <a:buFont typeface="+mj-lt"/>
              <a:buAutoNum type="alphaLcPeriod"/>
            </a:pPr>
            <a:r>
              <a:rPr lang="en-US" sz="1900" dirty="0"/>
              <a:t>Advance knowledge and understanding within its own field or across different fields (Intellectual Merit); and</a:t>
            </a:r>
          </a:p>
          <a:p>
            <a:pPr marL="736092" lvl="1" indent="-342900">
              <a:buFont typeface="+mj-lt"/>
              <a:buAutoNum type="alphaLcPeriod"/>
            </a:pPr>
            <a:r>
              <a:rPr lang="en-US" sz="1900" dirty="0"/>
              <a:t>Benefit society or advance desired societal outcomes (Broader Impacts)?</a:t>
            </a:r>
          </a:p>
          <a:p>
            <a:pPr marL="342900" indent="-342900">
              <a:buFont typeface="+mj-lt"/>
              <a:buAutoNum type="arabicPeriod"/>
            </a:pPr>
            <a:r>
              <a:rPr lang="en-US" sz="1900" dirty="0"/>
              <a:t>To what extent do the proposed activities suggest and explore creative, original, or potentially transformative concepts?</a:t>
            </a:r>
          </a:p>
          <a:p>
            <a:pPr marL="342900" indent="-342900">
              <a:buFont typeface="+mj-lt"/>
              <a:buAutoNum type="arabicPeriod"/>
            </a:pPr>
            <a:r>
              <a:rPr lang="en-US" sz="1900" dirty="0"/>
              <a:t>Is the plan for carrying out the proposed activities well-reasoned, well-organized, and based on a sound rationale? Does the plan incorporate a mechanism to assess success?</a:t>
            </a:r>
          </a:p>
          <a:p>
            <a:pPr marL="342900" indent="-342900">
              <a:buFont typeface="+mj-lt"/>
              <a:buAutoNum type="arabicPeriod"/>
            </a:pPr>
            <a:r>
              <a:rPr lang="en-US" sz="1900" dirty="0"/>
              <a:t>How well qualified is the individual, team, or organization to conduct the proposed activities?</a:t>
            </a:r>
          </a:p>
          <a:p>
            <a:pPr marL="342900" indent="-342900">
              <a:buFont typeface="+mj-lt"/>
              <a:buAutoNum type="arabicPeriod"/>
            </a:pPr>
            <a:r>
              <a:rPr lang="en-US" sz="1900" dirty="0"/>
              <a:t>Are there adequate resources available to the PI (either at the home organization or through collaborations) to carry out the proposed activities?</a:t>
            </a:r>
          </a:p>
          <a:p>
            <a:pPr algn="ctr"/>
            <a:r>
              <a:rPr lang="en-US" sz="2400" dirty="0">
                <a:latin typeface="+mj-lt"/>
              </a:rPr>
              <a:t>Consider in top-down order.</a:t>
            </a:r>
            <a:br>
              <a:rPr lang="en-US" sz="2400" dirty="0">
                <a:latin typeface="+mj-lt"/>
              </a:rPr>
            </a:br>
            <a:r>
              <a:rPr lang="en-US" sz="2400" dirty="0">
                <a:latin typeface="+mj-lt"/>
              </a:rPr>
              <a:t>Apply to  broader impact activities as well as research.</a:t>
            </a:r>
          </a:p>
          <a:p>
            <a:endParaRPr lang="en-US" sz="1900" dirty="0"/>
          </a:p>
        </p:txBody>
      </p:sp>
      <p:sp>
        <p:nvSpPr>
          <p:cNvPr id="6" name="Slide Number Placeholder 5"/>
          <p:cNvSpPr>
            <a:spLocks noGrp="1"/>
          </p:cNvSpPr>
          <p:nvPr>
            <p:ph type="sldNum" sz="quarter" idx="10"/>
          </p:nvPr>
        </p:nvSpPr>
        <p:spPr>
          <a:xfrm>
            <a:off x="7425345" y="6503849"/>
            <a:ext cx="651856" cy="276999"/>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998F7C-7E0B-421A-85B8-41E6B134A641}" type="slidenum">
              <a:rPr lang="en-US" sz="1200" smtClean="0">
                <a:solidFill>
                  <a:schemeClr val="tx1"/>
                </a:solidFill>
              </a:rPr>
              <a:pPr/>
              <a:t>16</a:t>
            </a:fld>
            <a:endParaRPr lang="en-US" sz="1200" dirty="0">
              <a:solidFill>
                <a:schemeClr val="tx1"/>
              </a:solidFill>
            </a:endParaRPr>
          </a:p>
        </p:txBody>
      </p:sp>
    </p:spTree>
    <p:extLst>
      <p:ext uri="{BB962C8B-B14F-4D97-AF65-F5344CB8AC3E}">
        <p14:creationId xmlns:p14="http://schemas.microsoft.com/office/powerpoint/2010/main" val="288504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10791" y="304800"/>
            <a:ext cx="7922418" cy="995680"/>
          </a:xfrm>
        </p:spPr>
        <p:txBody>
          <a:bodyPr>
            <a:normAutofit/>
          </a:bodyPr>
          <a:lstStyle/>
          <a:p>
            <a:pPr algn="ctr"/>
            <a:r>
              <a:rPr lang="en-US" dirty="0"/>
              <a:t>What are Broader Impacts?</a:t>
            </a:r>
          </a:p>
        </p:txBody>
      </p:sp>
      <p:sp>
        <p:nvSpPr>
          <p:cNvPr id="13316" name="Rectangle 3"/>
          <p:cNvSpPr>
            <a:spLocks noGrp="1" noChangeArrowheads="1"/>
          </p:cNvSpPr>
          <p:nvPr>
            <p:ph idx="1"/>
          </p:nvPr>
        </p:nvSpPr>
        <p:spPr>
          <a:xfrm>
            <a:off x="1066800" y="1524000"/>
            <a:ext cx="6934200" cy="4495800"/>
          </a:xfrm>
        </p:spPr>
        <p:txBody>
          <a:bodyPr>
            <a:normAutofit/>
          </a:bodyPr>
          <a:lstStyle/>
          <a:p>
            <a:pPr marL="285750" indent="-285750">
              <a:buFont typeface="Arial" panose="020B0604020202020204" pitchFamily="34" charset="0"/>
              <a:buChar char="•"/>
            </a:pPr>
            <a:r>
              <a:rPr lang="en-US" sz="2000" dirty="0"/>
              <a:t>Implicit (new knowledge, field, benefits to society …)</a:t>
            </a:r>
          </a:p>
          <a:p>
            <a:pPr marL="285750" indent="-285750">
              <a:buFont typeface="Arial" panose="020B0604020202020204" pitchFamily="34" charset="0"/>
              <a:buChar char="•"/>
            </a:pPr>
            <a:r>
              <a:rPr lang="en-US" sz="2000" dirty="0"/>
              <a:t>Explicit (technology transfer, results dissemination …)</a:t>
            </a:r>
          </a:p>
          <a:p>
            <a:pPr marL="285750" indent="-285750">
              <a:buFont typeface="Arial" panose="020B0604020202020204" pitchFamily="34" charset="0"/>
              <a:buChar char="•"/>
            </a:pPr>
            <a:r>
              <a:rPr lang="en-US" sz="2000" dirty="0"/>
              <a:t>Integration of Research and Education</a:t>
            </a:r>
          </a:p>
          <a:p>
            <a:pPr marL="742950" lvl="1" indent="-285750">
              <a:buFont typeface="Arial" panose="020B0604020202020204" pitchFamily="34" charset="0"/>
              <a:buChar char="•"/>
            </a:pPr>
            <a:r>
              <a:rPr lang="en-US" sz="2000" dirty="0"/>
              <a:t>Development of curriculum and supporting materials</a:t>
            </a:r>
          </a:p>
          <a:p>
            <a:pPr marL="742950" lvl="1" indent="-285750">
              <a:buFont typeface="Arial" panose="020B0604020202020204" pitchFamily="34" charset="0"/>
              <a:buChar char="•"/>
            </a:pPr>
            <a:r>
              <a:rPr lang="en-US" sz="2000" dirty="0"/>
              <a:t>Student involvement in emerging research and technology </a:t>
            </a:r>
          </a:p>
          <a:p>
            <a:pPr marL="742950" lvl="1" indent="-285750">
              <a:buFont typeface="Arial" panose="020B0604020202020204" pitchFamily="34" charset="0"/>
              <a:buChar char="•"/>
            </a:pPr>
            <a:r>
              <a:rPr lang="en-US" sz="2000" dirty="0"/>
              <a:t>Postdoctoral training (plan required if the proposal requests funding for one or more postdocs)</a:t>
            </a:r>
          </a:p>
          <a:p>
            <a:pPr marL="742950" lvl="1" indent="-285750">
              <a:buFont typeface="Arial" panose="020B0604020202020204" pitchFamily="34" charset="0"/>
              <a:buChar char="•"/>
            </a:pPr>
            <a:r>
              <a:rPr lang="en-US" sz="2000" dirty="0"/>
              <a:t>Data management (plan required)</a:t>
            </a:r>
          </a:p>
          <a:p>
            <a:pPr marL="285750" indent="-285750">
              <a:buFont typeface="Arial" panose="020B0604020202020204" pitchFamily="34" charset="0"/>
              <a:buChar char="•"/>
            </a:pPr>
            <a:r>
              <a:rPr lang="en-US" sz="2000" dirty="0"/>
              <a:t>Broadening participation of underrepresented groups</a:t>
            </a:r>
          </a:p>
          <a:p>
            <a:pPr marL="742950" lvl="1" indent="-285750">
              <a:buFont typeface="Arial" panose="020B0604020202020204" pitchFamily="34" charset="0"/>
              <a:buChar char="•"/>
            </a:pPr>
            <a:r>
              <a:rPr lang="en-US" sz="2000" dirty="0"/>
              <a:t>Computer Science education, computer systems workforce</a:t>
            </a:r>
          </a:p>
          <a:p>
            <a:pPr marL="742950" lvl="1" indent="-285750">
              <a:buFont typeface="Arial" panose="020B0604020202020204" pitchFamily="34" charset="0"/>
              <a:buChar char="•"/>
            </a:pPr>
            <a:r>
              <a:rPr lang="en-US" sz="2000" dirty="0"/>
              <a:t>Gender, ethnicity, disability, geographic, etc.</a:t>
            </a:r>
          </a:p>
          <a:p>
            <a:pPr marL="285750" indent="-285750">
              <a:buFont typeface="Arial" panose="020B0604020202020204" pitchFamily="34" charset="0"/>
              <a:buChar char="•"/>
            </a:pPr>
            <a:r>
              <a:rPr lang="en-US" sz="2000" dirty="0"/>
              <a:t>…. </a:t>
            </a:r>
            <a:r>
              <a:rPr lang="en-US" sz="2000" i="1" dirty="0"/>
              <a:t>(not an exhaustive list)</a:t>
            </a:r>
          </a:p>
          <a:p>
            <a:endParaRPr lang="en-US" b="1" i="1" dirty="0">
              <a:solidFill>
                <a:srgbClr val="FF0000"/>
              </a:solidFill>
            </a:endParaRPr>
          </a:p>
          <a:p>
            <a:endParaRPr lang="en-US" b="1" i="1" dirty="0">
              <a:solidFill>
                <a:srgbClr val="FF0000"/>
              </a:solidFill>
            </a:endParaRPr>
          </a:p>
          <a:p>
            <a:pPr algn="ctr"/>
            <a:r>
              <a:rPr lang="en-US" sz="2000" b="1" i="1" dirty="0">
                <a:solidFill>
                  <a:srgbClr val="FF0000"/>
                </a:solidFill>
              </a:rPr>
              <a:t>CANNOT JUST BE THE BIOMEDICAL/HEALTH IMPACT</a:t>
            </a:r>
          </a:p>
        </p:txBody>
      </p:sp>
      <p:sp>
        <p:nvSpPr>
          <p:cNvPr id="13314" name="Rectangle 7"/>
          <p:cNvSpPr>
            <a:spLocks noGrp="1" noChangeArrowheads="1"/>
          </p:cNvSpPr>
          <p:nvPr>
            <p:ph type="sldNum" sz="quarter" idx="10"/>
          </p:nvPr>
        </p:nvSpPr>
        <p:spPr>
          <a:xfrm>
            <a:off x="7425345" y="6503849"/>
            <a:ext cx="728056" cy="276999"/>
          </a:xfrm>
          <a:prstGeom prst="rect">
            <a:avLst/>
          </a:prstGeom>
          <a:noFill/>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998F7C-7E0B-421A-85B8-41E6B134A641}" type="slidenum">
              <a:rPr lang="en-US" sz="1200" smtClean="0">
                <a:solidFill>
                  <a:schemeClr val="tx1"/>
                </a:solidFill>
              </a:rPr>
              <a:pPr/>
              <a:t>17</a:t>
            </a:fld>
            <a:endParaRPr lang="en-US" sz="1200" dirty="0">
              <a:solidFill>
                <a:schemeClr val="tx1"/>
              </a:solidFill>
              <a:latin typeface="Arial" pitchFamily="34" charset="0"/>
            </a:endParaRPr>
          </a:p>
        </p:txBody>
      </p:sp>
    </p:spTree>
    <p:extLst>
      <p:ext uri="{BB962C8B-B14F-4D97-AF65-F5344CB8AC3E}">
        <p14:creationId xmlns:p14="http://schemas.microsoft.com/office/powerpoint/2010/main" val="170601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descr="Smart Health Specific Review Criteria  "/>
          <p:cNvSpPr>
            <a:spLocks noGrp="1"/>
          </p:cNvSpPr>
          <p:nvPr>
            <p:ph type="title"/>
          </p:nvPr>
        </p:nvSpPr>
        <p:spPr>
          <a:xfrm>
            <a:off x="445770" y="637125"/>
            <a:ext cx="2851707" cy="5256371"/>
          </a:xfrm>
        </p:spPr>
        <p:txBody>
          <a:bodyPr>
            <a:normAutofit/>
          </a:bodyPr>
          <a:lstStyle/>
          <a:p>
            <a:r>
              <a:rPr lang="en-US" sz="4200" dirty="0"/>
              <a:t>Smart Health Specific Review Criteria  </a:t>
            </a:r>
          </a:p>
        </p:txBody>
      </p:sp>
      <p:sp>
        <p:nvSpPr>
          <p:cNvPr id="2" name="Slide Number Placeholder 1"/>
          <p:cNvSpPr>
            <a:spLocks noGrp="1"/>
          </p:cNvSpPr>
          <p:nvPr>
            <p:ph type="sldNum" sz="quarter" idx="10"/>
          </p:nvPr>
        </p:nvSpPr>
        <p:spPr>
          <a:xfrm>
            <a:off x="6457950" y="6356350"/>
            <a:ext cx="20574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0998F7C-7E0B-421A-85B8-41E6B134A641}" type="slidenum">
              <a:rPr lang="en-US" sz="1000">
                <a:solidFill>
                  <a:srgbClr val="898989"/>
                </a:solidFill>
              </a:rPr>
              <a:pPr>
                <a:spcAft>
                  <a:spcPts val="600"/>
                </a:spcAft>
              </a:pPr>
              <a:t>18</a:t>
            </a:fld>
            <a:endParaRPr lang="en-US" sz="1000">
              <a:solidFill>
                <a:srgbClr val="898989"/>
              </a:solidFill>
            </a:endParaRPr>
          </a:p>
        </p:txBody>
      </p:sp>
      <p:graphicFrame>
        <p:nvGraphicFramePr>
          <p:cNvPr id="52228" name="Content Placeholder 2">
            <a:extLst>
              <a:ext uri="{FF2B5EF4-FFF2-40B4-BE49-F238E27FC236}">
                <a16:creationId xmlns:a16="http://schemas.microsoft.com/office/drawing/2014/main" id="{632A7F04-9D76-4149-83C4-61DC14A5989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3216881"/>
              </p:ext>
            </p:extLst>
          </p:nvPr>
        </p:nvGraphicFramePr>
        <p:xfrm>
          <a:off x="3697265" y="316938"/>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17">
            <a:extLst>
              <a:ext uri="{FF2B5EF4-FFF2-40B4-BE49-F238E27FC236}">
                <a16:creationId xmlns:a16="http://schemas.microsoft.com/office/drawing/2014/main" id="{13B79700-E84C-E162-EE2F-009C860E239F}"/>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18</a:t>
            </a:fld>
            <a:endParaRPr lang="en-US" dirty="0"/>
          </a:p>
        </p:txBody>
      </p:sp>
    </p:spTree>
    <p:extLst>
      <p:ext uri="{BB962C8B-B14F-4D97-AF65-F5344CB8AC3E}">
        <p14:creationId xmlns:p14="http://schemas.microsoft.com/office/powerpoint/2010/main" val="416020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0"/>
          </p:nvPr>
        </p:nvSpPr>
        <p:spPr>
          <a:xfrm>
            <a:off x="7924800" y="6548582"/>
            <a:ext cx="308610" cy="304800"/>
          </a:xfrm>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dirty="0"/>
              <a:t>19</a:t>
            </a:fld>
            <a:endParaRPr dirty="0"/>
          </a:p>
        </p:txBody>
      </p:sp>
      <p:sp>
        <p:nvSpPr>
          <p:cNvPr id="7" name="object 2">
            <a:extLst>
              <a:ext uri="{FF2B5EF4-FFF2-40B4-BE49-F238E27FC236}">
                <a16:creationId xmlns:a16="http://schemas.microsoft.com/office/drawing/2014/main" id="{B3B44824-4A1F-46AF-B962-4D6FDF8FBC4F}"/>
              </a:ext>
            </a:extLst>
          </p:cNvPr>
          <p:cNvSpPr txBox="1">
            <a:spLocks noGrp="1"/>
          </p:cNvSpPr>
          <p:nvPr>
            <p:ph type="title"/>
          </p:nvPr>
        </p:nvSpPr>
        <p:spPr>
          <a:xfrm>
            <a:off x="-166455" y="133067"/>
            <a:ext cx="9144000" cy="1007968"/>
          </a:xfrm>
          <a:prstGeom prst="rect">
            <a:avLst/>
          </a:prstGeom>
        </p:spPr>
        <p:txBody>
          <a:bodyPr vert="horz" wrap="square" lIns="0" tIns="33020" rIns="0" bIns="0" rtlCol="0">
            <a:spAutoFit/>
          </a:bodyPr>
          <a:lstStyle/>
          <a:p>
            <a:pPr marL="1672589" marR="5080" indent="-1559560" algn="ctr">
              <a:lnSpc>
                <a:spcPts val="3800"/>
              </a:lnSpc>
              <a:spcBef>
                <a:spcPts val="260"/>
              </a:spcBef>
            </a:pPr>
            <a:r>
              <a:rPr lang="en-US" dirty="0"/>
              <a:t>Proposals advance two fundamental science/engineering areas:</a:t>
            </a:r>
          </a:p>
        </p:txBody>
      </p:sp>
      <p:sp>
        <p:nvSpPr>
          <p:cNvPr id="8" name="object 3">
            <a:extLst>
              <a:ext uri="{FF2B5EF4-FFF2-40B4-BE49-F238E27FC236}">
                <a16:creationId xmlns:a16="http://schemas.microsoft.com/office/drawing/2014/main" id="{32412FDE-8F38-4274-972B-0D9542B1019E}"/>
              </a:ext>
            </a:extLst>
          </p:cNvPr>
          <p:cNvSpPr txBox="1"/>
          <p:nvPr/>
        </p:nvSpPr>
        <p:spPr>
          <a:xfrm>
            <a:off x="558483" y="1141035"/>
            <a:ext cx="8027034" cy="5114477"/>
          </a:xfrm>
          <a:prstGeom prst="rect">
            <a:avLst/>
          </a:prstGeom>
        </p:spPr>
        <p:txBody>
          <a:bodyPr vert="horz" wrap="square" lIns="0" tIns="90170" rIns="0" bIns="0" rtlCol="0">
            <a:spAutoFit/>
          </a:bodyPr>
          <a:lstStyle/>
          <a:p>
            <a:pPr marL="749300" marR="409575" lvl="1" indent="-279400">
              <a:lnSpc>
                <a:spcPct val="101499"/>
              </a:lnSpc>
              <a:spcBef>
                <a:spcPts val="500"/>
              </a:spcBef>
              <a:buFont typeface="Arial"/>
              <a:buChar char="–"/>
              <a:tabLst>
                <a:tab pos="755650" algn="l"/>
                <a:tab pos="5435600" algn="l"/>
              </a:tabLst>
            </a:pPr>
            <a:r>
              <a:rPr lang="en-US" sz="2400" spc="-5" dirty="0">
                <a:latin typeface="Calibri"/>
                <a:cs typeface="Calibri"/>
              </a:rPr>
              <a:t>Computer and Information Science, e.g., artificial intelligence, machine learning, informatics, computer architecture, databases, natural language technology, networks, robotics, etc.</a:t>
            </a:r>
          </a:p>
          <a:p>
            <a:pPr marL="749300" marR="409575" lvl="1" indent="-279400">
              <a:lnSpc>
                <a:spcPct val="101499"/>
              </a:lnSpc>
              <a:spcBef>
                <a:spcPts val="500"/>
              </a:spcBef>
              <a:buFont typeface="Arial"/>
              <a:buChar char="–"/>
              <a:tabLst>
                <a:tab pos="755650" algn="l"/>
                <a:tab pos="5435600" algn="l"/>
              </a:tabLst>
            </a:pPr>
            <a:r>
              <a:rPr sz="2400" spc="-5" dirty="0">
                <a:latin typeface="Calibri"/>
                <a:cs typeface="Calibri"/>
              </a:rPr>
              <a:t>Engineering, e.g.,</a:t>
            </a:r>
            <a:r>
              <a:rPr sz="2400" spc="55" dirty="0">
                <a:latin typeface="Calibri"/>
                <a:cs typeface="Calibri"/>
              </a:rPr>
              <a:t> </a:t>
            </a:r>
            <a:r>
              <a:rPr lang="en-US" sz="2400" spc="55" dirty="0">
                <a:latin typeface="Calibri"/>
                <a:cs typeface="Calibri"/>
              </a:rPr>
              <a:t>multimodal </a:t>
            </a:r>
            <a:r>
              <a:rPr sz="2400" spc="-5" dirty="0">
                <a:latin typeface="Calibri"/>
                <a:cs typeface="Calibri"/>
              </a:rPr>
              <a:t>sensor</a:t>
            </a:r>
            <a:r>
              <a:rPr sz="2400" spc="25" dirty="0">
                <a:latin typeface="Calibri"/>
                <a:cs typeface="Calibri"/>
              </a:rPr>
              <a:t> </a:t>
            </a:r>
            <a:r>
              <a:rPr sz="2400" spc="-5" dirty="0">
                <a:latin typeface="Calibri"/>
                <a:cs typeface="Calibri"/>
              </a:rPr>
              <a:t>technology,	</a:t>
            </a:r>
            <a:r>
              <a:rPr sz="2400" dirty="0">
                <a:latin typeface="Calibri"/>
                <a:cs typeface="Calibri"/>
              </a:rPr>
              <a:t>signal</a:t>
            </a:r>
            <a:r>
              <a:rPr sz="2400" spc="-55" dirty="0">
                <a:latin typeface="Calibri"/>
                <a:cs typeface="Calibri"/>
              </a:rPr>
              <a:t> </a:t>
            </a:r>
            <a:r>
              <a:rPr sz="2400" spc="-5" dirty="0">
                <a:latin typeface="Calibri"/>
                <a:cs typeface="Calibri"/>
              </a:rPr>
              <a:t>processing,  </a:t>
            </a:r>
            <a:r>
              <a:rPr sz="2400" spc="15" dirty="0">
                <a:latin typeface="Calibri"/>
                <a:cs typeface="Calibri"/>
              </a:rPr>
              <a:t>optimization, </a:t>
            </a:r>
            <a:r>
              <a:rPr lang="en-US" sz="2400" spc="15" dirty="0">
                <a:latin typeface="Calibri"/>
                <a:cs typeface="Calibri"/>
              </a:rPr>
              <a:t>operations research, closed loop systems, dynamic</a:t>
            </a:r>
            <a:r>
              <a:rPr sz="2400" spc="-5" dirty="0">
                <a:latin typeface="Calibri"/>
                <a:cs typeface="Calibri"/>
              </a:rPr>
              <a:t> systems analysis, </a:t>
            </a:r>
            <a:r>
              <a:rPr lang="en-US" sz="2400" spc="-5" dirty="0">
                <a:latin typeface="Calibri"/>
                <a:cs typeface="Calibri"/>
              </a:rPr>
              <a:t>materials, </a:t>
            </a:r>
            <a:r>
              <a:rPr sz="2400" spc="-5" dirty="0">
                <a:latin typeface="Calibri"/>
                <a:cs typeface="Calibri"/>
              </a:rPr>
              <a:t>etc.</a:t>
            </a:r>
            <a:endParaRPr sz="2400" dirty="0">
              <a:latin typeface="Calibri"/>
              <a:cs typeface="Calibri"/>
            </a:endParaRPr>
          </a:p>
          <a:p>
            <a:pPr marL="749300" marR="5080" lvl="1" indent="-279400">
              <a:lnSpc>
                <a:spcPts val="2820"/>
              </a:lnSpc>
              <a:spcBef>
                <a:spcPts val="740"/>
              </a:spcBef>
              <a:buFont typeface="Arial"/>
              <a:buChar char="–"/>
              <a:tabLst>
                <a:tab pos="755650" algn="l"/>
                <a:tab pos="5586730" algn="l"/>
              </a:tabLst>
            </a:pPr>
            <a:r>
              <a:rPr lang="en-US" sz="2400" spc="-5" dirty="0">
                <a:latin typeface="Calibri"/>
                <a:cs typeface="Calibri"/>
              </a:rPr>
              <a:t>Mathematics and Statistics, e.g., stochastic modeling, analysis, interpretation and characterizing uncertainty, etc.</a:t>
            </a:r>
          </a:p>
          <a:p>
            <a:pPr marL="749300" marR="5080" lvl="1" indent="-279400">
              <a:lnSpc>
                <a:spcPts val="2820"/>
              </a:lnSpc>
              <a:spcBef>
                <a:spcPts val="740"/>
              </a:spcBef>
              <a:buFont typeface="Arial"/>
              <a:buChar char="–"/>
              <a:tabLst>
                <a:tab pos="755650" algn="l"/>
                <a:tab pos="5586730" algn="l"/>
              </a:tabLst>
            </a:pPr>
            <a:r>
              <a:rPr lang="en-US" sz="2400" spc="-5" dirty="0">
                <a:latin typeface="Calibri"/>
                <a:cs typeface="Calibri"/>
              </a:rPr>
              <a:t>Social, Behavioral </a:t>
            </a:r>
            <a:r>
              <a:rPr lang="en-US" sz="2400" dirty="0">
                <a:latin typeface="Calibri"/>
                <a:cs typeface="Calibri"/>
              </a:rPr>
              <a:t>and</a:t>
            </a:r>
            <a:r>
              <a:rPr lang="en-US" sz="2400" spc="60" dirty="0">
                <a:latin typeface="Calibri"/>
                <a:cs typeface="Calibri"/>
              </a:rPr>
              <a:t> </a:t>
            </a:r>
            <a:r>
              <a:rPr lang="en-US" sz="2400" spc="-5" dirty="0">
                <a:latin typeface="Calibri"/>
                <a:cs typeface="Calibri"/>
              </a:rPr>
              <a:t>Cognitive Sciences,</a:t>
            </a:r>
            <a:r>
              <a:rPr lang="en-US" sz="2400" spc="20" dirty="0">
                <a:latin typeface="Calibri"/>
                <a:cs typeface="Calibri"/>
              </a:rPr>
              <a:t> e.g., </a:t>
            </a:r>
            <a:r>
              <a:rPr lang="en-US" sz="2400" spc="-5" dirty="0">
                <a:latin typeface="Calibri"/>
                <a:cs typeface="Calibri"/>
              </a:rPr>
              <a:t>perception, social psychology, cognition, emotion, economics, ethics</a:t>
            </a:r>
            <a:r>
              <a:rPr lang="en-US" sz="2400" dirty="0">
                <a:latin typeface="Calibri"/>
                <a:cs typeface="Calibri"/>
              </a:rPr>
              <a:t>, linguistics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4371" y="140215"/>
            <a:ext cx="6181090" cy="513080"/>
          </a:xfrm>
          <a:prstGeom prst="rect">
            <a:avLst/>
          </a:prstGeom>
        </p:spPr>
        <p:txBody>
          <a:bodyPr vert="horz" wrap="square" lIns="0" tIns="12700" rIns="0" bIns="0" rtlCol="0">
            <a:spAutoFit/>
          </a:bodyPr>
          <a:lstStyle/>
          <a:p>
            <a:pPr marL="12700">
              <a:lnSpc>
                <a:spcPct val="100000"/>
              </a:lnSpc>
              <a:spcBef>
                <a:spcPts val="100"/>
              </a:spcBef>
            </a:pPr>
            <a:r>
              <a:rPr b="0" dirty="0">
                <a:solidFill>
                  <a:srgbClr val="4F81BD"/>
                </a:solidFill>
                <a:latin typeface="Calibri"/>
                <a:cs typeface="Calibri"/>
              </a:rPr>
              <a:t>The </a:t>
            </a:r>
            <a:r>
              <a:rPr lang="en-US" b="0" spc="-5" dirty="0">
                <a:solidFill>
                  <a:srgbClr val="4F81BD"/>
                </a:solidFill>
                <a:latin typeface="Calibri"/>
                <a:cs typeface="Calibri"/>
              </a:rPr>
              <a:t>NSF Smart Health T</a:t>
            </a:r>
            <a:r>
              <a:rPr b="0" spc="-5" dirty="0">
                <a:solidFill>
                  <a:srgbClr val="4F81BD"/>
                </a:solidFill>
                <a:latin typeface="Calibri"/>
                <a:cs typeface="Calibri"/>
              </a:rPr>
              <a:t>eam</a:t>
            </a:r>
          </a:p>
        </p:txBody>
      </p:sp>
      <p:sp>
        <p:nvSpPr>
          <p:cNvPr id="3" name="object 3"/>
          <p:cNvSpPr txBox="1"/>
          <p:nvPr/>
        </p:nvSpPr>
        <p:spPr>
          <a:xfrm>
            <a:off x="1676400" y="1066800"/>
            <a:ext cx="6324600" cy="413959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Goli  Yamini,  CISE/IIS</a:t>
            </a: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Thomas  Martin,  CISE/IIS</a:t>
            </a:r>
          </a:p>
          <a:p>
            <a:pPr marL="355600" indent="-342900">
              <a:lnSpc>
                <a:spcPct val="100000"/>
              </a:lnSpc>
              <a:buFont typeface="Arial"/>
              <a:buChar char="•"/>
              <a:tabLst>
                <a:tab pos="354965" algn="l"/>
                <a:tab pos="355600" algn="l"/>
                <a:tab pos="2258695" algn="l"/>
              </a:tabLst>
            </a:pPr>
            <a:r>
              <a:rPr lang="en-US" sz="2400" spc="-5" dirty="0">
                <a:latin typeface="Calibri"/>
                <a:cs typeface="Calibri"/>
              </a:rPr>
              <a:t>Steven  J  Breckler, </a:t>
            </a:r>
            <a:r>
              <a:rPr lang="en-US" sz="2400" dirty="0">
                <a:latin typeface="Calibri"/>
                <a:cs typeface="Calibri"/>
              </a:rPr>
              <a:t>SBE/BCS</a:t>
            </a:r>
            <a:endParaRPr lang="en-US" sz="2400" spc="-5" dirty="0">
              <a:latin typeface="Calibri"/>
              <a:cs typeface="Calibri"/>
            </a:endParaRPr>
          </a:p>
          <a:p>
            <a:pPr marL="355600" indent="-342900">
              <a:lnSpc>
                <a:spcPct val="100000"/>
              </a:lnSpc>
              <a:buFont typeface="Arial"/>
              <a:buChar char="•"/>
              <a:tabLst>
                <a:tab pos="354965" algn="l"/>
                <a:tab pos="355600" algn="l"/>
                <a:tab pos="2258695" algn="l"/>
              </a:tabLst>
            </a:pPr>
            <a:r>
              <a:rPr lang="en-US" sz="2400" spc="-5" dirty="0">
                <a:latin typeface="Calibri"/>
                <a:cs typeface="Calibri"/>
              </a:rPr>
              <a:t>Yulia  Gel, </a:t>
            </a:r>
            <a:r>
              <a:rPr lang="en-US" sz="2400" dirty="0">
                <a:latin typeface="Calibri"/>
                <a:cs typeface="Calibri"/>
              </a:rPr>
              <a:t>MPS/DMS</a:t>
            </a:r>
            <a:endParaRPr lang="en-US" sz="2400" spc="-5" dirty="0">
              <a:latin typeface="Calibri"/>
              <a:cs typeface="Calibri"/>
            </a:endParaRPr>
          </a:p>
          <a:p>
            <a:pPr marL="355600" indent="-342900">
              <a:lnSpc>
                <a:spcPct val="100000"/>
              </a:lnSpc>
              <a:buFont typeface="Arial"/>
              <a:buChar char="•"/>
              <a:tabLst>
                <a:tab pos="354965" algn="l"/>
                <a:tab pos="355600" algn="l"/>
                <a:tab pos="2258695" algn="l"/>
              </a:tabLst>
            </a:pPr>
            <a:r>
              <a:rPr lang="pt-BR" sz="2400" spc="-5" dirty="0">
                <a:latin typeface="Calibri"/>
                <a:cs typeface="Calibri"/>
              </a:rPr>
              <a:t>James Fowler, CISE/CCF</a:t>
            </a:r>
          </a:p>
          <a:p>
            <a:pPr marL="355600" indent="-342900">
              <a:lnSpc>
                <a:spcPct val="100000"/>
              </a:lnSpc>
              <a:buFont typeface="Arial"/>
              <a:buChar char="•"/>
              <a:tabLst>
                <a:tab pos="354965" algn="l"/>
                <a:tab pos="355600" algn="l"/>
                <a:tab pos="2258695" algn="l"/>
              </a:tabLst>
            </a:pPr>
            <a:r>
              <a:rPr lang="en-US" sz="2400" spc="-5" dirty="0">
                <a:latin typeface="Calibri"/>
                <a:cs typeface="Calibri"/>
              </a:rPr>
              <a:t>Georgia-Ann  Klutke, </a:t>
            </a:r>
            <a:r>
              <a:rPr lang="en-US" sz="2400" dirty="0">
                <a:latin typeface="Calibri"/>
                <a:cs typeface="Calibri"/>
              </a:rPr>
              <a:t>ENG/CMMI</a:t>
            </a:r>
            <a:endParaRPr lang="en-US" sz="2400" spc="-5" dirty="0">
              <a:latin typeface="Calibri"/>
              <a:cs typeface="Calibri"/>
            </a:endParaRP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Tatiana  Korelsky,  CISE/IIS</a:t>
            </a: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Vishal  Sharma,  CISE/CNS</a:t>
            </a: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Sylvia  Spengler,  CISE/IIS</a:t>
            </a:r>
          </a:p>
          <a:p>
            <a:pPr marL="355600" indent="-342900">
              <a:lnSpc>
                <a:spcPct val="100000"/>
              </a:lnSpc>
              <a:buFont typeface="Arial"/>
              <a:buChar char="•"/>
              <a:tabLst>
                <a:tab pos="354965" algn="l"/>
                <a:tab pos="355600" algn="l"/>
                <a:tab pos="2258695" algn="l"/>
              </a:tabLst>
            </a:pPr>
            <a:r>
              <a:rPr lang="en-US" sz="2400" spc="-5" dirty="0">
                <a:latin typeface="Calibri"/>
                <a:cs typeface="Calibri"/>
              </a:rPr>
              <a:t>Betty  Tuller, </a:t>
            </a:r>
            <a:r>
              <a:rPr lang="en-US" sz="2400" dirty="0">
                <a:latin typeface="Calibri"/>
                <a:cs typeface="Calibri"/>
              </a:rPr>
              <a:t>SBE/BCS</a:t>
            </a:r>
            <a:endParaRPr lang="en-US" sz="2400" spc="-5" dirty="0">
              <a:latin typeface="Calibri"/>
              <a:cs typeface="Calibri"/>
            </a:endParaRP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Christopher Yang,  CISE/IIS</a:t>
            </a:r>
          </a:p>
        </p:txBody>
      </p:sp>
      <p:sp>
        <p:nvSpPr>
          <p:cNvPr id="4" name="Slide Number Placeholder 3">
            <a:extLst>
              <a:ext uri="{FF2B5EF4-FFF2-40B4-BE49-F238E27FC236}">
                <a16:creationId xmlns:a16="http://schemas.microsoft.com/office/drawing/2014/main" id="{E39B091D-0EE4-44D7-8E4A-BB8FDA8D69C0}"/>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16" descr="National Institutes of Health (NIH) - Turning Discovery Into Health">
            <a:hlinkClick r:id="rId3"/>
            <a:extLst>
              <a:ext uri="{FF2B5EF4-FFF2-40B4-BE49-F238E27FC236}">
                <a16:creationId xmlns:a16="http://schemas.microsoft.com/office/drawing/2014/main" id="{5A85EC66-D689-484F-B180-F9FABEE5D2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73645" b="-14286"/>
          <a:stretch/>
        </p:blipFill>
        <p:spPr bwMode="auto">
          <a:xfrm>
            <a:off x="228600" y="6152965"/>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3B42290-A98C-4BAE-A994-EE7D2A214008}"/>
              </a:ext>
            </a:extLst>
          </p:cNvPr>
          <p:cNvSpPr>
            <a:spLocks noGrp="1"/>
          </p:cNvSpPr>
          <p:nvPr>
            <p:ph type="title"/>
          </p:nvPr>
        </p:nvSpPr>
        <p:spPr>
          <a:xfrm>
            <a:off x="752946" y="351704"/>
            <a:ext cx="7922418" cy="492443"/>
          </a:xfrm>
        </p:spPr>
        <p:txBody>
          <a:bodyPr/>
          <a:lstStyle/>
          <a:p>
            <a:pPr algn="ctr"/>
            <a:r>
              <a:rPr lang="en-US" dirty="0"/>
              <a:t>Collaboration Plan</a:t>
            </a:r>
          </a:p>
        </p:txBody>
      </p:sp>
      <p:sp>
        <p:nvSpPr>
          <p:cNvPr id="4" name="Text Placeholder 3">
            <a:extLst>
              <a:ext uri="{FF2B5EF4-FFF2-40B4-BE49-F238E27FC236}">
                <a16:creationId xmlns:a16="http://schemas.microsoft.com/office/drawing/2014/main" id="{AF5ED124-6C7D-4CD0-93F2-D38BCB1BC146}"/>
              </a:ext>
            </a:extLst>
          </p:cNvPr>
          <p:cNvSpPr>
            <a:spLocks noGrp="1"/>
          </p:cNvSpPr>
          <p:nvPr>
            <p:ph type="body" idx="1"/>
          </p:nvPr>
        </p:nvSpPr>
        <p:spPr>
          <a:xfrm>
            <a:off x="794426" y="1643896"/>
            <a:ext cx="7781453" cy="2431435"/>
          </a:xfrm>
        </p:spPr>
        <p:txBody>
          <a:bodyPr/>
          <a:lstStyle/>
          <a:p>
            <a:pPr>
              <a:defRPr/>
            </a:pPr>
            <a:r>
              <a:rPr lang="en-US" sz="2400" b="1" i="1" dirty="0"/>
              <a:t>All proposals must include a Collaboration and Management Plan as supplementary document (no more than two pages)</a:t>
            </a:r>
          </a:p>
          <a:p>
            <a:pPr>
              <a:defRPr/>
            </a:pPr>
            <a:endParaRPr lang="en-US" sz="2000" b="1" i="1" dirty="0"/>
          </a:p>
          <a:p>
            <a:pPr>
              <a:defRPr/>
            </a:pPr>
            <a:r>
              <a:rPr lang="en-US" sz="2000" b="1" i="1" dirty="0"/>
              <a:t>The plan must describe: </a:t>
            </a:r>
          </a:p>
          <a:p>
            <a:pPr marL="285750" indent="-285750">
              <a:buFont typeface="Arial" panose="020B0604020202020204" pitchFamily="34" charset="0"/>
              <a:buChar char="•"/>
              <a:defRPr/>
            </a:pPr>
            <a:r>
              <a:rPr lang="en-US" sz="1800" dirty="0"/>
              <a:t>The description of the team and their roles. </a:t>
            </a:r>
          </a:p>
          <a:p>
            <a:pPr marL="285750" indent="-285750">
              <a:buFont typeface="Arial" panose="020B0604020202020204" pitchFamily="34" charset="0"/>
              <a:buChar char="•"/>
              <a:defRPr/>
            </a:pPr>
            <a:r>
              <a:rPr lang="en-US" sz="1800" dirty="0"/>
              <a:t>A plan for integration and ways to support interdisciplinary collaboration. </a:t>
            </a:r>
          </a:p>
          <a:p>
            <a:pPr marL="285750" indent="-285750">
              <a:buFont typeface="Arial" panose="020B0604020202020204" pitchFamily="34" charset="0"/>
              <a:buChar char="•"/>
              <a:defRPr/>
            </a:pPr>
            <a:r>
              <a:rPr lang="en-US" sz="1800" dirty="0"/>
              <a:t>The team member’s expertise for the project. </a:t>
            </a:r>
          </a:p>
          <a:p>
            <a:endParaRPr lang="en-US" dirty="0"/>
          </a:p>
        </p:txBody>
      </p:sp>
      <p:sp>
        <p:nvSpPr>
          <p:cNvPr id="5" name="Slide Number Placeholder 4">
            <a:extLst>
              <a:ext uri="{FF2B5EF4-FFF2-40B4-BE49-F238E27FC236}">
                <a16:creationId xmlns:a16="http://schemas.microsoft.com/office/drawing/2014/main" id="{46793D25-D9CE-4C74-8D9C-A8C6321809B7}"/>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20</a:t>
            </a:fld>
            <a:endParaRPr lang="en-US" dirty="0">
              <a:solidFill>
                <a:schemeClr val="tx1"/>
              </a:solidFill>
            </a:endParaRPr>
          </a:p>
        </p:txBody>
      </p:sp>
    </p:spTree>
    <p:extLst>
      <p:ext uri="{BB962C8B-B14F-4D97-AF65-F5344CB8AC3E}">
        <p14:creationId xmlns:p14="http://schemas.microsoft.com/office/powerpoint/2010/main" val="10059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16" descr="National Institutes of Health (NIH) - Turning Discovery Into Health">
            <a:hlinkClick r:id="rId3"/>
            <a:extLst>
              <a:ext uri="{FF2B5EF4-FFF2-40B4-BE49-F238E27FC236}">
                <a16:creationId xmlns:a16="http://schemas.microsoft.com/office/drawing/2014/main" id="{5A85EC66-D689-484F-B180-F9FABEE5D2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73645" b="-14286"/>
          <a:stretch/>
        </p:blipFill>
        <p:spPr bwMode="auto">
          <a:xfrm>
            <a:off x="228600" y="6152965"/>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3B42290-A98C-4BAE-A994-EE7D2A214008}"/>
              </a:ext>
            </a:extLst>
          </p:cNvPr>
          <p:cNvSpPr>
            <a:spLocks noGrp="1"/>
          </p:cNvSpPr>
          <p:nvPr>
            <p:ph type="title"/>
          </p:nvPr>
        </p:nvSpPr>
        <p:spPr>
          <a:xfrm>
            <a:off x="752946" y="351704"/>
            <a:ext cx="7922418" cy="492443"/>
          </a:xfrm>
        </p:spPr>
        <p:txBody>
          <a:bodyPr/>
          <a:lstStyle/>
          <a:p>
            <a:pPr algn="ctr"/>
            <a:r>
              <a:rPr lang="en-US" dirty="0"/>
              <a:t>Data Management Plan</a:t>
            </a:r>
          </a:p>
        </p:txBody>
      </p:sp>
      <p:sp>
        <p:nvSpPr>
          <p:cNvPr id="4" name="Text Placeholder 3">
            <a:extLst>
              <a:ext uri="{FF2B5EF4-FFF2-40B4-BE49-F238E27FC236}">
                <a16:creationId xmlns:a16="http://schemas.microsoft.com/office/drawing/2014/main" id="{AF5ED124-6C7D-4CD0-93F2-D38BCB1BC146}"/>
              </a:ext>
            </a:extLst>
          </p:cNvPr>
          <p:cNvSpPr>
            <a:spLocks noGrp="1"/>
          </p:cNvSpPr>
          <p:nvPr>
            <p:ph type="body" idx="1"/>
          </p:nvPr>
        </p:nvSpPr>
        <p:spPr>
          <a:xfrm>
            <a:off x="794426" y="1643896"/>
            <a:ext cx="7781453" cy="4062651"/>
          </a:xfrm>
        </p:spPr>
        <p:txBody>
          <a:bodyPr/>
          <a:lstStyle/>
          <a:p>
            <a:pPr>
              <a:defRPr/>
            </a:pPr>
            <a:r>
              <a:rPr lang="en-US" sz="2400" b="1" i="1" dirty="0"/>
              <a:t>All proposals must include a Data Management Plan</a:t>
            </a:r>
          </a:p>
          <a:p>
            <a:pPr marL="342900" indent="-342900">
              <a:buFont typeface="Arial" panose="020B0604020202020204" pitchFamily="34" charset="0"/>
              <a:buChar char="•"/>
              <a:defRPr/>
            </a:pPr>
            <a:r>
              <a:rPr lang="en-US" sz="2400" dirty="0"/>
              <a:t>Up to 2 pages </a:t>
            </a:r>
          </a:p>
          <a:p>
            <a:pPr marL="342900" indent="-342900">
              <a:buFont typeface="Arial" panose="020B0604020202020204" pitchFamily="34" charset="0"/>
              <a:buChar char="•"/>
              <a:defRPr/>
            </a:pPr>
            <a:r>
              <a:rPr lang="en-US" sz="2400" dirty="0"/>
              <a:t>Describe how the proposal will conform to NSF policy on the dissemination and sharing of research results</a:t>
            </a:r>
          </a:p>
          <a:p>
            <a:pPr marL="342900" indent="-342900">
              <a:buFont typeface="Arial" panose="020B0604020202020204" pitchFamily="34" charset="0"/>
              <a:buChar char="•"/>
              <a:defRPr/>
            </a:pPr>
            <a:r>
              <a:rPr lang="en-US" sz="2400" dirty="0">
                <a:hlinkClick r:id="rId5"/>
              </a:rPr>
              <a:t>https://new.nsf.gov/policies/pappg/23-1/ch-2-proposal-preparation#2D2i-ii</a:t>
            </a:r>
            <a:endParaRPr lang="en-US" sz="2400" dirty="0"/>
          </a:p>
          <a:p>
            <a:pPr marL="342900" indent="-342900">
              <a:buFont typeface="Arial" panose="020B0604020202020204" pitchFamily="34" charset="0"/>
              <a:buChar char="•"/>
              <a:defRPr/>
            </a:pPr>
            <a:r>
              <a:rPr lang="en-US" sz="2400" dirty="0">
                <a:hlinkClick r:id="rId6"/>
              </a:rPr>
              <a:t>https://www.nsf.gov/cise/cise_dmp.jsp</a:t>
            </a:r>
            <a:endParaRPr lang="en-US" sz="2400" dirty="0"/>
          </a:p>
          <a:p>
            <a:pPr marL="342900" indent="-342900">
              <a:buFont typeface="Arial" panose="020B0604020202020204" pitchFamily="34" charset="0"/>
              <a:buChar char="•"/>
              <a:defRPr/>
            </a:pPr>
            <a:endParaRPr lang="en-US" sz="2400" dirty="0"/>
          </a:p>
          <a:p>
            <a:pPr>
              <a:defRPr/>
            </a:pPr>
            <a:r>
              <a:rPr lang="en-US" sz="2400" dirty="0"/>
              <a:t>Projects that are selected for NIH funding will be required to comply with the NIH Data Management and Sharing Policy</a:t>
            </a:r>
          </a:p>
          <a:p>
            <a:pPr>
              <a:defRPr/>
            </a:pPr>
            <a:r>
              <a:rPr lang="en-US" sz="2400" dirty="0">
                <a:hlinkClick r:id="rId7"/>
              </a:rPr>
              <a:t>https://sharing.nih.gov/data-management-and-sharing-policy</a:t>
            </a:r>
            <a:r>
              <a:rPr lang="en-US" sz="2400" dirty="0"/>
              <a:t> </a:t>
            </a:r>
            <a:endParaRPr lang="en-US" sz="2400" dirty="0">
              <a:highlight>
                <a:srgbClr val="FFFF00"/>
              </a:highlight>
            </a:endParaRPr>
          </a:p>
        </p:txBody>
      </p:sp>
      <p:sp>
        <p:nvSpPr>
          <p:cNvPr id="5" name="Slide Number Placeholder 4">
            <a:extLst>
              <a:ext uri="{FF2B5EF4-FFF2-40B4-BE49-F238E27FC236}">
                <a16:creationId xmlns:a16="http://schemas.microsoft.com/office/drawing/2014/main" id="{46793D25-D9CE-4C74-8D9C-A8C6321809B7}"/>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21</a:t>
            </a:fld>
            <a:endParaRPr lang="en-US" dirty="0">
              <a:solidFill>
                <a:schemeClr val="tx1"/>
              </a:solidFill>
            </a:endParaRPr>
          </a:p>
        </p:txBody>
      </p:sp>
    </p:spTree>
    <p:extLst>
      <p:ext uri="{BB962C8B-B14F-4D97-AF65-F5344CB8AC3E}">
        <p14:creationId xmlns:p14="http://schemas.microsoft.com/office/powerpoint/2010/main" val="1421566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03B4-A30D-46BD-B691-D0AEF5BBCE9C}"/>
              </a:ext>
            </a:extLst>
          </p:cNvPr>
          <p:cNvSpPr>
            <a:spLocks noGrp="1"/>
          </p:cNvSpPr>
          <p:nvPr>
            <p:ph type="title"/>
          </p:nvPr>
        </p:nvSpPr>
        <p:spPr>
          <a:xfrm>
            <a:off x="610790" y="381000"/>
            <a:ext cx="7922418" cy="533400"/>
          </a:xfrm>
        </p:spPr>
        <p:txBody>
          <a:bodyPr/>
          <a:lstStyle/>
          <a:p>
            <a:pPr algn="ctr"/>
            <a:r>
              <a:rPr lang="en-US" dirty="0"/>
              <a:t>Evaluation</a:t>
            </a:r>
            <a:br>
              <a:rPr lang="en-US" dirty="0"/>
            </a:br>
            <a:endParaRPr lang="en-US" dirty="0"/>
          </a:p>
        </p:txBody>
      </p:sp>
      <p:sp>
        <p:nvSpPr>
          <p:cNvPr id="4" name="Text Placeholder 3">
            <a:extLst>
              <a:ext uri="{FF2B5EF4-FFF2-40B4-BE49-F238E27FC236}">
                <a16:creationId xmlns:a16="http://schemas.microsoft.com/office/drawing/2014/main" id="{A692F7AD-CEC2-40C1-A3DF-493FED7D880F}"/>
              </a:ext>
            </a:extLst>
          </p:cNvPr>
          <p:cNvSpPr>
            <a:spLocks noGrp="1"/>
          </p:cNvSpPr>
          <p:nvPr>
            <p:ph type="body" idx="1"/>
          </p:nvPr>
        </p:nvSpPr>
        <p:spPr>
          <a:xfrm>
            <a:off x="761998" y="1795295"/>
            <a:ext cx="8077201" cy="3262432"/>
          </a:xfrm>
        </p:spPr>
        <p:txBody>
          <a:bodyPr/>
          <a:lstStyle/>
          <a:p>
            <a:pPr>
              <a:defRPr/>
            </a:pPr>
            <a:r>
              <a:rPr lang="en-US" sz="2800" b="1" i="1" dirty="0"/>
              <a:t>All proposals must include an evaluation component</a:t>
            </a:r>
          </a:p>
          <a:p>
            <a:pPr>
              <a:defRPr/>
            </a:pPr>
            <a:endParaRPr lang="en-US" sz="2800" b="1" i="1" dirty="0"/>
          </a:p>
          <a:p>
            <a:pPr marL="285750" indent="-285750">
              <a:buFont typeface="Arial" panose="020B0604020202020204" pitchFamily="34" charset="0"/>
              <a:buChar char="•"/>
              <a:defRPr/>
            </a:pPr>
            <a:r>
              <a:rPr lang="en-US" sz="1800" dirty="0"/>
              <a:t>Evaluation can target multiple areas: </a:t>
            </a:r>
          </a:p>
          <a:p>
            <a:pPr marL="742950" lvl="1" indent="-285750">
              <a:buFont typeface="Arial" panose="020B0604020202020204" pitchFamily="34" charset="0"/>
              <a:buChar char="•"/>
              <a:defRPr/>
            </a:pPr>
            <a:r>
              <a:rPr lang="en-US" sz="2000" dirty="0"/>
              <a:t>Technical functioning, </a:t>
            </a:r>
          </a:p>
          <a:p>
            <a:pPr marL="742950" lvl="1" indent="-285750">
              <a:buFont typeface="Arial" panose="020B0604020202020204" pitchFamily="34" charset="0"/>
              <a:buChar char="•"/>
              <a:defRPr/>
            </a:pPr>
            <a:r>
              <a:rPr lang="en-US" sz="2000" dirty="0"/>
              <a:t>Validity and reliability, </a:t>
            </a:r>
          </a:p>
          <a:p>
            <a:pPr marL="742950" lvl="1" indent="-285750">
              <a:buFont typeface="Arial" panose="020B0604020202020204" pitchFamily="34" charset="0"/>
              <a:buChar char="•"/>
              <a:defRPr/>
            </a:pPr>
            <a:r>
              <a:rPr lang="en-US" sz="2000" dirty="0"/>
              <a:t>Usability; and,</a:t>
            </a:r>
          </a:p>
          <a:p>
            <a:pPr marL="742950" lvl="1" indent="-285750">
              <a:buFont typeface="Arial" panose="020B0604020202020204" pitchFamily="34" charset="0"/>
              <a:buChar char="•"/>
              <a:defRPr/>
            </a:pPr>
            <a:r>
              <a:rPr lang="en-US" sz="2000" dirty="0"/>
              <a:t>Impact on biomedical/health outcomes</a:t>
            </a:r>
          </a:p>
          <a:p>
            <a:pPr lvl="1">
              <a:defRPr/>
            </a:pPr>
            <a:endParaRPr lang="en-US" sz="2000" dirty="0"/>
          </a:p>
          <a:p>
            <a:pPr marL="285750" indent="-285750">
              <a:buFont typeface="Arial" panose="020B0604020202020204" pitchFamily="34" charset="0"/>
              <a:buChar char="•"/>
              <a:defRPr/>
            </a:pPr>
            <a:r>
              <a:rPr lang="en-US" sz="2000" dirty="0"/>
              <a:t>Evaluations </a:t>
            </a:r>
            <a:r>
              <a:rPr lang="en-US" sz="2000" b="1" dirty="0"/>
              <a:t>SHOULD NOT </a:t>
            </a:r>
            <a:r>
              <a:rPr lang="en-US" sz="2000" dirty="0"/>
              <a:t>include randomized clinical trials</a:t>
            </a:r>
          </a:p>
          <a:p>
            <a:endParaRPr lang="en-US" sz="1800" dirty="0"/>
          </a:p>
        </p:txBody>
      </p:sp>
      <p:sp>
        <p:nvSpPr>
          <p:cNvPr id="5" name="Slide Number Placeholder 4">
            <a:extLst>
              <a:ext uri="{FF2B5EF4-FFF2-40B4-BE49-F238E27FC236}">
                <a16:creationId xmlns:a16="http://schemas.microsoft.com/office/drawing/2014/main" id="{AAD30C4F-67AE-4FFE-845A-7C54FFC25D01}"/>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22</a:t>
            </a:fld>
            <a:endParaRPr lang="en-US"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ADE4-EE6A-4EAA-A40A-5BDF104AF876}"/>
              </a:ext>
            </a:extLst>
          </p:cNvPr>
          <p:cNvSpPr>
            <a:spLocks noGrp="1"/>
          </p:cNvSpPr>
          <p:nvPr>
            <p:ph type="ctrTitle"/>
          </p:nvPr>
        </p:nvSpPr>
        <p:spPr/>
        <p:txBody>
          <a:bodyPr/>
          <a:lstStyle/>
          <a:p>
            <a:pPr algn="ctr"/>
            <a:r>
              <a:rPr lang="en-US" dirty="0"/>
              <a:t>Final Comments</a:t>
            </a:r>
          </a:p>
        </p:txBody>
      </p:sp>
      <p:sp>
        <p:nvSpPr>
          <p:cNvPr id="3" name="Slide Number Placeholder 17">
            <a:extLst>
              <a:ext uri="{FF2B5EF4-FFF2-40B4-BE49-F238E27FC236}">
                <a16:creationId xmlns:a16="http://schemas.microsoft.com/office/drawing/2014/main" id="{F3E76CE4-DC44-15F3-4FD8-2B4DB7574883}"/>
              </a:ext>
            </a:extLst>
          </p:cNvPr>
          <p:cNvSpPr txBox="1">
            <a:spLocks/>
          </p:cNvSpPr>
          <p:nvPr/>
        </p:nvSpPr>
        <p:spPr>
          <a:xfrm>
            <a:off x="7543800" y="6489561"/>
            <a:ext cx="5372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23</a:t>
            </a:fld>
            <a:endParaRPr lang="en-US" dirty="0"/>
          </a:p>
        </p:txBody>
      </p:sp>
    </p:spTree>
    <p:extLst>
      <p:ext uri="{BB962C8B-B14F-4D97-AF65-F5344CB8AC3E}">
        <p14:creationId xmlns:p14="http://schemas.microsoft.com/office/powerpoint/2010/main" val="3852296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bject 2"/>
          <p:cNvSpPr txBox="1">
            <a:spLocks noGrp="1"/>
          </p:cNvSpPr>
          <p:nvPr>
            <p:ph type="title"/>
          </p:nvPr>
        </p:nvSpPr>
        <p:spPr>
          <a:xfrm>
            <a:off x="718879" y="800392"/>
            <a:ext cx="7698523" cy="1212102"/>
          </a:xfrm>
          <a:prstGeom prst="rect">
            <a:avLst/>
          </a:prstGeom>
        </p:spPr>
        <p:txBody>
          <a:bodyPr vert="horz" lIns="91440" tIns="45720" rIns="91440" bIns="45720" rtlCol="0" anchor="ctr">
            <a:normAutofit/>
          </a:bodyPr>
          <a:lstStyle/>
          <a:p>
            <a:pPr marL="2935605" marR="5080" indent="-2657475" algn="l" rtl="0">
              <a:lnSpc>
                <a:spcPct val="90000"/>
              </a:lnSpc>
              <a:spcBef>
                <a:spcPct val="0"/>
              </a:spcBef>
            </a:pPr>
            <a:r>
              <a:rPr lang="en-US" sz="3500" kern="1200" spc="-5" dirty="0">
                <a:solidFill>
                  <a:srgbClr val="FFFFFF"/>
                </a:solidFill>
                <a:latin typeface="+mj-lt"/>
                <a:ea typeface="+mj-ea"/>
                <a:cs typeface="+mj-cs"/>
              </a:rPr>
              <a:t>What proposals are not appropriate for this solicitation?</a:t>
            </a:r>
            <a:endParaRPr lang="en-US" sz="3500" kern="1200" spc="20" dirty="0">
              <a:solidFill>
                <a:srgbClr val="FFFFFF"/>
              </a:solidFill>
              <a:latin typeface="+mj-lt"/>
              <a:ea typeface="+mj-ea"/>
              <a:cs typeface="+mj-cs"/>
            </a:endParaRPr>
          </a:p>
        </p:txBody>
      </p:sp>
      <p:sp>
        <p:nvSpPr>
          <p:cNvPr id="3" name="object 3"/>
          <p:cNvSpPr txBox="1"/>
          <p:nvPr/>
        </p:nvSpPr>
        <p:spPr>
          <a:xfrm>
            <a:off x="1025718" y="2490436"/>
            <a:ext cx="7281746" cy="3567173"/>
          </a:xfrm>
          <a:prstGeom prst="rect">
            <a:avLst/>
          </a:prstGeom>
        </p:spPr>
        <p:txBody>
          <a:bodyPr vert="horz" lIns="91440" tIns="45720" rIns="91440" bIns="45720" rtlCol="0" anchor="ctr">
            <a:normAutofit/>
          </a:bodyPr>
          <a:lstStyle/>
          <a:p>
            <a:pPr marL="355600" marR="962660" indent="-228600">
              <a:lnSpc>
                <a:spcPct val="90000"/>
              </a:lnSpc>
              <a:spcBef>
                <a:spcPts val="750"/>
              </a:spcBef>
              <a:buFont typeface="Arial" panose="020B0604020202020204" pitchFamily="34" charset="0"/>
              <a:buChar char="•"/>
              <a:tabLst>
                <a:tab pos="354965" algn="l"/>
                <a:tab pos="355600" algn="l"/>
              </a:tabLst>
            </a:pPr>
            <a:r>
              <a:rPr lang="en-US" sz="2400" spc="-5" dirty="0"/>
              <a:t>Focus only on advancing biological, biomedical and/or public health research without new fundamental science or engineering.</a:t>
            </a:r>
          </a:p>
          <a:p>
            <a:pPr marL="355600" marR="962660" indent="-228600">
              <a:lnSpc>
                <a:spcPct val="90000"/>
              </a:lnSpc>
              <a:spcBef>
                <a:spcPts val="750"/>
              </a:spcBef>
              <a:buFont typeface="Arial" panose="020B0604020202020204" pitchFamily="34" charset="0"/>
              <a:buChar char="•"/>
              <a:tabLst>
                <a:tab pos="354965" algn="l"/>
                <a:tab pos="355600" algn="l"/>
              </a:tabLst>
            </a:pPr>
            <a:r>
              <a:rPr lang="en-US" sz="2400" spc="-5" dirty="0"/>
              <a:t>Propose an application of existing fundamental science to the biomedical domain. </a:t>
            </a:r>
          </a:p>
          <a:p>
            <a:pPr marL="355600" marR="253365" indent="-228600">
              <a:lnSpc>
                <a:spcPct val="90000"/>
              </a:lnSpc>
              <a:spcBef>
                <a:spcPts val="740"/>
              </a:spcBef>
              <a:buFont typeface="Arial" panose="020B0604020202020204" pitchFamily="34" charset="0"/>
              <a:buChar char="•"/>
              <a:tabLst>
                <a:tab pos="354965" algn="l"/>
                <a:tab pos="355600" algn="l"/>
              </a:tabLst>
            </a:pPr>
            <a:r>
              <a:rPr lang="en-US" sz="2400" spc="-5" dirty="0"/>
              <a:t>Focus on a topic that fits the mission of another agency.</a:t>
            </a:r>
            <a:endParaRPr lang="en-US" sz="2400" dirty="0"/>
          </a:p>
          <a:p>
            <a:pPr marL="12700" marR="5080" indent="-228600">
              <a:lnSpc>
                <a:spcPct val="90000"/>
              </a:lnSpc>
              <a:spcBef>
                <a:spcPts val="740"/>
              </a:spcBef>
              <a:buFont typeface="Arial" panose="020B0604020202020204" pitchFamily="34" charset="0"/>
              <a:buChar char="•"/>
              <a:tabLst>
                <a:tab pos="354965" algn="l"/>
                <a:tab pos="355600" algn="l"/>
              </a:tabLst>
            </a:pPr>
            <a:endParaRPr lang="en-US" sz="2400" dirty="0"/>
          </a:p>
        </p:txBody>
      </p:sp>
      <p:sp>
        <p:nvSpPr>
          <p:cNvPr id="4" name="object 4"/>
          <p:cNvSpPr txBox="1">
            <a:spLocks noGrp="1"/>
          </p:cNvSpPr>
          <p:nvPr>
            <p:ph type="sldNum" sz="quarter" idx="10"/>
          </p:nvPr>
        </p:nvSpPr>
        <p:spPr>
          <a:xfrm>
            <a:off x="8030718" y="6382512"/>
            <a:ext cx="514350" cy="320040"/>
          </a:xfrm>
          <a:prstGeom prst="rect">
            <a:avLst/>
          </a:prstGeom>
        </p:spPr>
        <p:txBody>
          <a:bodyPr vert="horz" lIns="91440" tIns="45720" rIns="91440" bIns="45720" rtlCol="0" anchor="ctr">
            <a:normAutofit/>
          </a:bodyPr>
          <a:lstStyle/>
          <a:p>
            <a:pPr algn="r">
              <a:spcBef>
                <a:spcPts val="10"/>
              </a:spcBef>
            </a:pPr>
            <a:fld id="{81D60167-4931-47E6-BA6A-407CBD079E47}" type="slidenum">
              <a:rPr lang="en-US" sz="1200">
                <a:latin typeface="+mn-lt"/>
                <a:cs typeface="+mn-cs"/>
              </a:rPr>
              <a:pPr algn="r">
                <a:spcBef>
                  <a:spcPts val="10"/>
                </a:spcBef>
              </a:pPr>
              <a:t>24</a:t>
            </a:fld>
            <a:endParaRPr lang="en-US" sz="1200" dirty="0">
              <a:latin typeface="+mn-lt"/>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7907BBFF-DBB8-41C5-9E55-8815744EA98B}"/>
              </a:ext>
            </a:extLst>
          </p:cNvPr>
          <p:cNvSpPr>
            <a:spLocks noGrp="1"/>
          </p:cNvSpPr>
          <p:nvPr>
            <p:ph type="sldNum" sz="quarter" idx="10"/>
          </p:nvPr>
        </p:nvSpPr>
        <p:spPr bwMode="gray">
          <a:xfrm>
            <a:off x="511175" y="78740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2000" kern="1200">
                <a:solidFill>
                  <a:srgbClr val="FEFFF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defRPr/>
            </a:pPr>
            <a:fld id="{838AD458-C76A-4EDD-BA89-C92283A648DB}" type="slidenum">
              <a:rPr lang="en-US" altLang="en-US" smtClean="0"/>
              <a:pPr>
                <a:spcBef>
                  <a:spcPct val="0"/>
                </a:spcBef>
                <a:buClrTx/>
                <a:buFontTx/>
                <a:buNone/>
                <a:defRPr/>
              </a:pPr>
              <a:t>25</a:t>
            </a:fld>
            <a:endParaRPr lang="en-US" altLang="en-US">
              <a:solidFill>
                <a:srgbClr val="FEFFFF"/>
              </a:solidFill>
              <a:latin typeface="Arial" panose="020B0604020202020204" pitchFamily="34" charset="0"/>
            </a:endParaRPr>
          </a:p>
        </p:txBody>
      </p:sp>
      <p:sp>
        <p:nvSpPr>
          <p:cNvPr id="68611" name="Title 4">
            <a:extLst>
              <a:ext uri="{FF2B5EF4-FFF2-40B4-BE49-F238E27FC236}">
                <a16:creationId xmlns:a16="http://schemas.microsoft.com/office/drawing/2014/main" id="{F835DBA3-A1E8-449D-9477-4755295359D9}"/>
              </a:ext>
            </a:extLst>
          </p:cNvPr>
          <p:cNvSpPr>
            <a:spLocks noGrp="1"/>
          </p:cNvSpPr>
          <p:nvPr>
            <p:ph type="title"/>
          </p:nvPr>
        </p:nvSpPr>
        <p:spPr>
          <a:xfrm>
            <a:off x="1371600" y="228600"/>
            <a:ext cx="6799263" cy="492443"/>
          </a:xfrm>
        </p:spPr>
        <p:txBody>
          <a:bodyPr/>
          <a:lstStyle/>
          <a:p>
            <a:pPr algn="ctr" eaLnBrk="1" hangingPunct="1"/>
            <a:r>
              <a:rPr lang="en-US" altLang="en-US" dirty="0"/>
              <a:t>Useful Website: www.nsf.gov </a:t>
            </a:r>
          </a:p>
        </p:txBody>
      </p:sp>
      <p:grpSp>
        <p:nvGrpSpPr>
          <p:cNvPr id="3" name="Group 2">
            <a:extLst>
              <a:ext uri="{FF2B5EF4-FFF2-40B4-BE49-F238E27FC236}">
                <a16:creationId xmlns:a16="http://schemas.microsoft.com/office/drawing/2014/main" id="{CCCEAAC2-6F2D-93E1-6375-6A75BEE0C7CA}"/>
              </a:ext>
            </a:extLst>
          </p:cNvPr>
          <p:cNvGrpSpPr/>
          <p:nvPr/>
        </p:nvGrpSpPr>
        <p:grpSpPr>
          <a:xfrm>
            <a:off x="673100" y="969962"/>
            <a:ext cx="7959725" cy="4656138"/>
            <a:chOff x="673100" y="969962"/>
            <a:chExt cx="7959725" cy="4656138"/>
          </a:xfrm>
        </p:grpSpPr>
        <p:pic>
          <p:nvPicPr>
            <p:cNvPr id="68612" name="Picture 2" descr="Screen capture of the NSF awards website. Can be used to search for previous awards. ">
              <a:extLst>
                <a:ext uri="{FF2B5EF4-FFF2-40B4-BE49-F238E27FC236}">
                  <a16:creationId xmlns:a16="http://schemas.microsoft.com/office/drawing/2014/main" id="{9C3C2ACC-66AB-4E5F-B666-3792DB82C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969962"/>
              <a:ext cx="7959725"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descr="Arrow to NSF Award Statistics">
              <a:extLst>
                <a:ext uri="{FF2B5EF4-FFF2-40B4-BE49-F238E27FC236}">
                  <a16:creationId xmlns:a16="http://schemas.microsoft.com/office/drawing/2014/main" id="{E276ACC1-FEEE-4C4C-94EA-3625C86B2B88}"/>
                </a:ext>
              </a:extLst>
            </p:cNvPr>
            <p:cNvSpPr/>
            <p:nvPr/>
          </p:nvSpPr>
          <p:spPr>
            <a:xfrm rot="16200000">
              <a:off x="1539876" y="3062287"/>
              <a:ext cx="457200" cy="1343025"/>
            </a:xfrm>
            <a:prstGeom prst="down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schemeClr val="tx1"/>
                </a:solidFill>
                <a:latin typeface="Arial" pitchFamily="34" charset="0"/>
                <a:cs typeface="Arial" pitchFamily="34" charset="0"/>
              </a:endParaRPr>
            </a:p>
          </p:txBody>
        </p:sp>
      </p:grpSp>
      <p:sp>
        <p:nvSpPr>
          <p:cNvPr id="2" name="Slide Number Placeholder 17">
            <a:extLst>
              <a:ext uri="{FF2B5EF4-FFF2-40B4-BE49-F238E27FC236}">
                <a16:creationId xmlns:a16="http://schemas.microsoft.com/office/drawing/2014/main" id="{39B1A404-6454-1E04-9604-410282013579}"/>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25</a:t>
            </a:fld>
            <a:endParaRPr lang="en-US"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946ADB-53D5-B197-6171-FC2116731BBD}"/>
              </a:ext>
            </a:extLst>
          </p:cNvPr>
          <p:cNvPicPr>
            <a:picLocks noChangeAspect="1"/>
          </p:cNvPicPr>
          <p:nvPr/>
        </p:nvPicPr>
        <p:blipFill rotWithShape="1">
          <a:blip r:embed="rId3"/>
          <a:srcRect t="22766"/>
          <a:stretch/>
        </p:blipFill>
        <p:spPr>
          <a:xfrm>
            <a:off x="0" y="2113080"/>
            <a:ext cx="9204284" cy="3887670"/>
          </a:xfrm>
          <a:prstGeom prst="rect">
            <a:avLst/>
          </a:prstGeom>
        </p:spPr>
      </p:pic>
      <p:sp>
        <p:nvSpPr>
          <p:cNvPr id="9" name="Rectangle 2"/>
          <p:cNvSpPr txBox="1">
            <a:spLocks noChangeArrowheads="1"/>
          </p:cNvSpPr>
          <p:nvPr/>
        </p:nvSpPr>
        <p:spPr bwMode="auto">
          <a:xfrm>
            <a:off x="1755531" y="452147"/>
            <a:ext cx="6040583" cy="528992"/>
          </a:xfrm>
          <a:prstGeom prst="rect">
            <a:avLst/>
          </a:prstGeom>
          <a:noFill/>
          <a:ln w="12700">
            <a:noFill/>
            <a:miter lim="800000"/>
            <a:headEnd/>
            <a:tailEnd/>
          </a:ln>
        </p:spPr>
        <p:txBody>
          <a:bodyPr wrap="square" lIns="67866" tIns="33338" rIns="67866" bIns="33338" anchor="b">
            <a:spAutoFit/>
          </a:bodyPr>
          <a:lstStyle/>
          <a:p>
            <a:pPr algn="ctr" eaLnBrk="1" hangingPunct="1">
              <a:defRPr/>
            </a:pPr>
            <a:r>
              <a:rPr lang="en-US" sz="3000" kern="0" dirty="0">
                <a:ea typeface="+mj-ea"/>
                <a:cs typeface="+mj-cs"/>
                <a:hlinkClick r:id="rId4">
                  <a:extLst>
                    <a:ext uri="{A12FA001-AC4F-418D-AE19-62706E023703}">
                      <ahyp:hlinkClr xmlns:ahyp="http://schemas.microsoft.com/office/drawing/2018/hyperlinkcolor" val="tx"/>
                    </a:ext>
                  </a:extLst>
                </a:hlinkClick>
              </a:rPr>
              <a:t>www.nsf.gov/awardsearch</a:t>
            </a:r>
            <a:r>
              <a:rPr lang="en-US" sz="3000" kern="0" dirty="0">
                <a:ea typeface="+mj-ea"/>
                <a:cs typeface="+mj-cs"/>
              </a:rPr>
              <a:t> </a:t>
            </a:r>
            <a:endParaRPr lang="en-US" kern="0" dirty="0">
              <a:ea typeface="+mj-ea"/>
              <a:cs typeface="+mj-cs"/>
            </a:endParaRPr>
          </a:p>
        </p:txBody>
      </p:sp>
      <p:sp>
        <p:nvSpPr>
          <p:cNvPr id="11" name="TextBox 10"/>
          <p:cNvSpPr txBox="1"/>
          <p:nvPr/>
        </p:nvSpPr>
        <p:spPr>
          <a:xfrm>
            <a:off x="7796115" y="1770507"/>
            <a:ext cx="1149928" cy="300082"/>
          </a:xfrm>
          <a:prstGeom prst="rect">
            <a:avLst/>
          </a:prstGeom>
          <a:noFill/>
        </p:spPr>
        <p:txBody>
          <a:bodyPr wrap="square" rtlCol="0">
            <a:spAutoFit/>
          </a:bodyPr>
          <a:lstStyle/>
          <a:p>
            <a:r>
              <a:rPr lang="en-US" sz="1350" dirty="0">
                <a:solidFill>
                  <a:srgbClr val="C00000"/>
                </a:solidFill>
              </a:rPr>
              <a:t>’SCH:’</a:t>
            </a:r>
          </a:p>
        </p:txBody>
      </p:sp>
      <p:sp>
        <p:nvSpPr>
          <p:cNvPr id="5" name="TextBox 4"/>
          <p:cNvSpPr txBox="1"/>
          <p:nvPr/>
        </p:nvSpPr>
        <p:spPr>
          <a:xfrm>
            <a:off x="7308043" y="2394295"/>
            <a:ext cx="1430948" cy="300082"/>
          </a:xfrm>
          <a:prstGeom prst="rect">
            <a:avLst/>
          </a:prstGeom>
          <a:noFill/>
        </p:spPr>
        <p:txBody>
          <a:bodyPr wrap="square" rtlCol="0">
            <a:spAutoFit/>
          </a:bodyPr>
          <a:lstStyle/>
          <a:p>
            <a:r>
              <a:rPr lang="en-US" sz="1350" dirty="0">
                <a:solidFill>
                  <a:srgbClr val="FF0000"/>
                </a:solidFill>
              </a:rPr>
              <a:t>Click on any grant</a:t>
            </a:r>
          </a:p>
        </p:txBody>
      </p:sp>
      <p:sp>
        <p:nvSpPr>
          <p:cNvPr id="10" name="Oval 4"/>
          <p:cNvSpPr>
            <a:spLocks noChangeArrowheads="1"/>
          </p:cNvSpPr>
          <p:nvPr/>
        </p:nvSpPr>
        <p:spPr bwMode="auto">
          <a:xfrm>
            <a:off x="3712417" y="2665615"/>
            <a:ext cx="395852" cy="228600"/>
          </a:xfrm>
          <a:prstGeom prst="ellipse">
            <a:avLst/>
          </a:prstGeom>
          <a:noFill/>
          <a:ln w="38100">
            <a:solidFill>
              <a:srgbClr val="CC0000"/>
            </a:solidFill>
            <a:round/>
            <a:headEnd/>
            <a:tailEnd/>
          </a:ln>
        </p:spPr>
        <p:txBody>
          <a:bodyPr wrap="none" anchor="ctr"/>
          <a:lstStyle/>
          <a:p>
            <a:endParaRPr lang="en-US" sz="1350" dirty="0">
              <a:solidFill>
                <a:srgbClr val="FF0000"/>
              </a:solidFill>
            </a:endParaRPr>
          </a:p>
        </p:txBody>
      </p:sp>
      <p:cxnSp>
        <p:nvCxnSpPr>
          <p:cNvPr id="6" name="Straight Arrow Connector 5">
            <a:extLst>
              <a:ext uri="{FF2B5EF4-FFF2-40B4-BE49-F238E27FC236}">
                <a16:creationId xmlns:a16="http://schemas.microsoft.com/office/drawing/2014/main" id="{9543EDA3-D9BA-0BCB-D88B-42C67782FFF5}"/>
              </a:ext>
            </a:extLst>
          </p:cNvPr>
          <p:cNvCxnSpPr>
            <a:cxnSpLocks/>
          </p:cNvCxnSpPr>
          <p:nvPr/>
        </p:nvCxnSpPr>
        <p:spPr>
          <a:xfrm flipV="1">
            <a:off x="4062548" y="1935134"/>
            <a:ext cx="3733566" cy="771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cxnSpLocks/>
            <a:stCxn id="5" idx="1"/>
          </p:cNvCxnSpPr>
          <p:nvPr/>
        </p:nvCxnSpPr>
        <p:spPr>
          <a:xfrm flipH="1">
            <a:off x="3557254" y="2544336"/>
            <a:ext cx="3750789" cy="15656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flSlide2345Footer" descr="  ">
            <a:extLst>
              <a:ext uri="{FF2B5EF4-FFF2-40B4-BE49-F238E27FC236}">
                <a16:creationId xmlns:a16="http://schemas.microsoft.com/office/drawing/2014/main" id="{6785286E-2C84-7F4D-CB35-6EB37FAD99A6}"/>
              </a:ext>
            </a:extLst>
          </p:cNvPr>
          <p:cNvSpPr txBox="1"/>
          <p:nvPr/>
        </p:nvSpPr>
        <p:spPr>
          <a:xfrm>
            <a:off x="0" y="5760720"/>
            <a:ext cx="229550" cy="190501"/>
          </a:xfrm>
          <a:prstGeom prst="rect">
            <a:avLst/>
          </a:prstGeom>
          <a:noFill/>
        </p:spPr>
        <p:txBody>
          <a:bodyPr vert="horz" wrap="none" rtlCol="0">
            <a:spAutoFit/>
          </a:bodyPr>
          <a:lstStyle/>
          <a:p>
            <a:r>
              <a:rPr lang="en-US" sz="638">
                <a:solidFill>
                  <a:srgbClr val="000000"/>
                </a:solidFill>
                <a:latin typeface="Microsoft Sans Serif" panose="020B0604020202020204" pitchFamily="34" charset="0"/>
              </a:rPr>
              <a:t>  </a:t>
            </a:r>
          </a:p>
        </p:txBody>
      </p:sp>
      <p:sp>
        <p:nvSpPr>
          <p:cNvPr id="18" name="hcSlide2345Header">
            <a:extLst>
              <a:ext uri="{FF2B5EF4-FFF2-40B4-BE49-F238E27FC236}">
                <a16:creationId xmlns:a16="http://schemas.microsoft.com/office/drawing/2014/main" id="{AB5E313C-F5FA-7BD2-BBDA-FE16D26B2269}"/>
              </a:ext>
            </a:extLst>
          </p:cNvPr>
          <p:cNvSpPr txBox="1"/>
          <p:nvPr/>
        </p:nvSpPr>
        <p:spPr>
          <a:xfrm>
            <a:off x="4495801" y="857250"/>
            <a:ext cx="184731" cy="300082"/>
          </a:xfrm>
          <a:prstGeom prst="rect">
            <a:avLst/>
          </a:prstGeom>
          <a:noFill/>
        </p:spPr>
        <p:txBody>
          <a:bodyPr vert="horz" wrap="none" rtlCol="0">
            <a:spAutoFit/>
          </a:bodyPr>
          <a:lstStyle/>
          <a:p>
            <a:endParaRPr lang="en-US" sz="1350"/>
          </a:p>
        </p:txBody>
      </p:sp>
      <p:sp>
        <p:nvSpPr>
          <p:cNvPr id="2" name="Slide Number Placeholder 17">
            <a:extLst>
              <a:ext uri="{FF2B5EF4-FFF2-40B4-BE49-F238E27FC236}">
                <a16:creationId xmlns:a16="http://schemas.microsoft.com/office/drawing/2014/main" id="{4270AD23-1E83-D7F8-E70C-9AB81ADD6CE3}"/>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26</a:t>
            </a:fld>
            <a:endParaRPr lang="en-US" dirty="0"/>
          </a:p>
        </p:txBody>
      </p:sp>
    </p:spTree>
    <p:extLst>
      <p:ext uri="{BB962C8B-B14F-4D97-AF65-F5344CB8AC3E}">
        <p14:creationId xmlns:p14="http://schemas.microsoft.com/office/powerpoint/2010/main" val="161232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14488-6A5B-0575-426E-F6D3E3C32293}"/>
              </a:ext>
            </a:extLst>
          </p:cNvPr>
          <p:cNvPicPr>
            <a:picLocks noChangeAspect="1"/>
          </p:cNvPicPr>
          <p:nvPr/>
        </p:nvPicPr>
        <p:blipFill>
          <a:blip r:embed="rId3"/>
          <a:stretch>
            <a:fillRect/>
          </a:stretch>
        </p:blipFill>
        <p:spPr>
          <a:xfrm>
            <a:off x="0" y="928687"/>
            <a:ext cx="9144000" cy="5000625"/>
          </a:xfrm>
          <a:prstGeom prst="rect">
            <a:avLst/>
          </a:prstGeom>
        </p:spPr>
      </p:pic>
      <p:sp>
        <p:nvSpPr>
          <p:cNvPr id="68610" name="Slide Number Placeholder 3">
            <a:extLst>
              <a:ext uri="{FF2B5EF4-FFF2-40B4-BE49-F238E27FC236}">
                <a16:creationId xmlns:a16="http://schemas.microsoft.com/office/drawing/2014/main" id="{7907BBFF-DBB8-41C5-9E55-8815744EA98B}"/>
              </a:ext>
            </a:extLst>
          </p:cNvPr>
          <p:cNvSpPr>
            <a:spLocks noGrp="1"/>
          </p:cNvSpPr>
          <p:nvPr>
            <p:ph type="sldNum" sz="quarter" idx="10"/>
          </p:nvPr>
        </p:nvSpPr>
        <p:spPr bwMode="gray">
          <a:xfrm>
            <a:off x="511175" y="78740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2000" kern="1200">
                <a:solidFill>
                  <a:srgbClr val="FEFFF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defRPr/>
            </a:pPr>
            <a:fld id="{838AD458-C76A-4EDD-BA89-C92283A648DB}" type="slidenum">
              <a:rPr lang="en-US" altLang="en-US" smtClean="0"/>
              <a:pPr>
                <a:spcBef>
                  <a:spcPct val="0"/>
                </a:spcBef>
                <a:buClrTx/>
                <a:buFontTx/>
                <a:buNone/>
                <a:defRPr/>
              </a:pPr>
              <a:t>27</a:t>
            </a:fld>
            <a:endParaRPr lang="en-US" altLang="en-US">
              <a:solidFill>
                <a:srgbClr val="FEFFFF"/>
              </a:solidFill>
              <a:latin typeface="Arial" panose="020B0604020202020204" pitchFamily="34" charset="0"/>
            </a:endParaRPr>
          </a:p>
        </p:txBody>
      </p:sp>
      <p:sp>
        <p:nvSpPr>
          <p:cNvPr id="68611" name="Title 4">
            <a:extLst>
              <a:ext uri="{FF2B5EF4-FFF2-40B4-BE49-F238E27FC236}">
                <a16:creationId xmlns:a16="http://schemas.microsoft.com/office/drawing/2014/main" id="{F835DBA3-A1E8-449D-9477-4755295359D9}"/>
              </a:ext>
            </a:extLst>
          </p:cNvPr>
          <p:cNvSpPr>
            <a:spLocks noGrp="1"/>
          </p:cNvSpPr>
          <p:nvPr>
            <p:ph type="title"/>
          </p:nvPr>
        </p:nvSpPr>
        <p:spPr>
          <a:xfrm>
            <a:off x="76202" y="228600"/>
            <a:ext cx="8991598" cy="984885"/>
          </a:xfrm>
        </p:spPr>
        <p:txBody>
          <a:bodyPr/>
          <a:lstStyle/>
          <a:p>
            <a:pPr algn="ctr" eaLnBrk="1" hangingPunct="1"/>
            <a:r>
              <a:rPr lang="en-US" altLang="en-US" dirty="0"/>
              <a:t>Useful Website: reporter.nih.gov/advanced-search</a:t>
            </a:r>
          </a:p>
        </p:txBody>
      </p:sp>
      <p:sp>
        <p:nvSpPr>
          <p:cNvPr id="2" name="Slide Number Placeholder 17">
            <a:extLst>
              <a:ext uri="{FF2B5EF4-FFF2-40B4-BE49-F238E27FC236}">
                <a16:creationId xmlns:a16="http://schemas.microsoft.com/office/drawing/2014/main" id="{39B1A404-6454-1E04-9604-410282013579}"/>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27</a:t>
            </a:fld>
            <a:endParaRPr lang="en-US" dirty="0"/>
          </a:p>
        </p:txBody>
      </p:sp>
      <p:sp>
        <p:nvSpPr>
          <p:cNvPr id="14" name="TextBox 13">
            <a:extLst>
              <a:ext uri="{FF2B5EF4-FFF2-40B4-BE49-F238E27FC236}">
                <a16:creationId xmlns:a16="http://schemas.microsoft.com/office/drawing/2014/main" id="{3B5D9FCA-4453-ECA6-0C77-FF6CE2A686E0}"/>
              </a:ext>
            </a:extLst>
          </p:cNvPr>
          <p:cNvSpPr txBox="1"/>
          <p:nvPr/>
        </p:nvSpPr>
        <p:spPr>
          <a:xfrm>
            <a:off x="0" y="3967118"/>
            <a:ext cx="1149928" cy="300082"/>
          </a:xfrm>
          <a:prstGeom prst="rect">
            <a:avLst/>
          </a:prstGeom>
          <a:noFill/>
        </p:spPr>
        <p:txBody>
          <a:bodyPr wrap="square" rtlCol="0">
            <a:spAutoFit/>
          </a:bodyPr>
          <a:lstStyle/>
          <a:p>
            <a:r>
              <a:rPr lang="en-US" sz="1350" dirty="0">
                <a:solidFill>
                  <a:srgbClr val="C00000"/>
                </a:solidFill>
              </a:rPr>
              <a:t>’SCH:’</a:t>
            </a:r>
          </a:p>
        </p:txBody>
      </p:sp>
      <p:sp>
        <p:nvSpPr>
          <p:cNvPr id="15" name="Oval 4">
            <a:extLst>
              <a:ext uri="{FF2B5EF4-FFF2-40B4-BE49-F238E27FC236}">
                <a16:creationId xmlns:a16="http://schemas.microsoft.com/office/drawing/2014/main" id="{A142478E-C00F-855D-FE1E-68B9D5E70E5E}"/>
              </a:ext>
            </a:extLst>
          </p:cNvPr>
          <p:cNvSpPr>
            <a:spLocks noChangeArrowheads="1"/>
          </p:cNvSpPr>
          <p:nvPr/>
        </p:nvSpPr>
        <p:spPr bwMode="auto">
          <a:xfrm>
            <a:off x="1828800" y="4267200"/>
            <a:ext cx="395852" cy="228600"/>
          </a:xfrm>
          <a:prstGeom prst="ellipse">
            <a:avLst/>
          </a:prstGeom>
          <a:noFill/>
          <a:ln w="38100">
            <a:solidFill>
              <a:srgbClr val="CC0000"/>
            </a:solidFill>
            <a:round/>
            <a:headEnd/>
            <a:tailEnd/>
          </a:ln>
        </p:spPr>
        <p:txBody>
          <a:bodyPr wrap="none" anchor="ctr"/>
          <a:lstStyle/>
          <a:p>
            <a:endParaRPr lang="en-US" sz="1350" dirty="0">
              <a:solidFill>
                <a:srgbClr val="FF0000"/>
              </a:solidFill>
            </a:endParaRPr>
          </a:p>
        </p:txBody>
      </p:sp>
      <p:cxnSp>
        <p:nvCxnSpPr>
          <p:cNvPr id="16" name="Straight Arrow Connector 15">
            <a:extLst>
              <a:ext uri="{FF2B5EF4-FFF2-40B4-BE49-F238E27FC236}">
                <a16:creationId xmlns:a16="http://schemas.microsoft.com/office/drawing/2014/main" id="{EB36D588-6A27-901F-DCF2-3AC5A52274B8}"/>
              </a:ext>
            </a:extLst>
          </p:cNvPr>
          <p:cNvCxnSpPr>
            <a:cxnSpLocks/>
          </p:cNvCxnSpPr>
          <p:nvPr/>
        </p:nvCxnSpPr>
        <p:spPr>
          <a:xfrm>
            <a:off x="511175" y="4159394"/>
            <a:ext cx="1317625" cy="222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8F27560-C186-5809-15D1-843B4AD826AF}"/>
              </a:ext>
            </a:extLst>
          </p:cNvPr>
          <p:cNvSpPr txBox="1"/>
          <p:nvPr/>
        </p:nvSpPr>
        <p:spPr>
          <a:xfrm>
            <a:off x="6693854" y="4729118"/>
            <a:ext cx="1840546" cy="300082"/>
          </a:xfrm>
          <a:prstGeom prst="rect">
            <a:avLst/>
          </a:prstGeom>
          <a:noFill/>
        </p:spPr>
        <p:txBody>
          <a:bodyPr wrap="square" rtlCol="0">
            <a:spAutoFit/>
          </a:bodyPr>
          <a:lstStyle/>
          <a:p>
            <a:r>
              <a:rPr lang="en-US" sz="1350" dirty="0">
                <a:solidFill>
                  <a:srgbClr val="C00000"/>
                </a:solidFill>
              </a:rPr>
              <a:t>Searching just the title</a:t>
            </a:r>
          </a:p>
        </p:txBody>
      </p:sp>
      <p:sp>
        <p:nvSpPr>
          <p:cNvPr id="19" name="Oval 4">
            <a:extLst>
              <a:ext uri="{FF2B5EF4-FFF2-40B4-BE49-F238E27FC236}">
                <a16:creationId xmlns:a16="http://schemas.microsoft.com/office/drawing/2014/main" id="{561F1F3D-4511-8562-1388-F43E06690B4C}"/>
              </a:ext>
            </a:extLst>
          </p:cNvPr>
          <p:cNvSpPr>
            <a:spLocks noChangeArrowheads="1"/>
          </p:cNvSpPr>
          <p:nvPr/>
        </p:nvSpPr>
        <p:spPr bwMode="auto">
          <a:xfrm>
            <a:off x="4374073" y="4267200"/>
            <a:ext cx="1021275" cy="609600"/>
          </a:xfrm>
          <a:prstGeom prst="ellipse">
            <a:avLst/>
          </a:prstGeom>
          <a:noFill/>
          <a:ln w="38100">
            <a:solidFill>
              <a:srgbClr val="CC0000"/>
            </a:solidFill>
            <a:round/>
            <a:headEnd/>
            <a:tailEnd/>
          </a:ln>
        </p:spPr>
        <p:txBody>
          <a:bodyPr wrap="none" anchor="ctr"/>
          <a:lstStyle/>
          <a:p>
            <a:endParaRPr lang="en-US" sz="1350" dirty="0">
              <a:solidFill>
                <a:srgbClr val="FF0000"/>
              </a:solidFill>
            </a:endParaRPr>
          </a:p>
        </p:txBody>
      </p:sp>
      <p:cxnSp>
        <p:nvCxnSpPr>
          <p:cNvPr id="20" name="Straight Arrow Connector 19">
            <a:extLst>
              <a:ext uri="{FF2B5EF4-FFF2-40B4-BE49-F238E27FC236}">
                <a16:creationId xmlns:a16="http://schemas.microsoft.com/office/drawing/2014/main" id="{67FF0700-41C1-04BC-E531-8895F397EBFD}"/>
              </a:ext>
            </a:extLst>
          </p:cNvPr>
          <p:cNvCxnSpPr>
            <a:cxnSpLocks/>
          </p:cNvCxnSpPr>
          <p:nvPr/>
        </p:nvCxnSpPr>
        <p:spPr>
          <a:xfrm>
            <a:off x="5395348" y="4654694"/>
            <a:ext cx="1317625" cy="222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3F6FC-693A-AD87-2F20-39AB618C032D}"/>
              </a:ext>
            </a:extLst>
          </p:cNvPr>
          <p:cNvPicPr>
            <a:picLocks noChangeAspect="1"/>
          </p:cNvPicPr>
          <p:nvPr/>
        </p:nvPicPr>
        <p:blipFill>
          <a:blip r:embed="rId3"/>
          <a:stretch>
            <a:fillRect/>
          </a:stretch>
        </p:blipFill>
        <p:spPr>
          <a:xfrm>
            <a:off x="0" y="928687"/>
            <a:ext cx="9144000" cy="5000625"/>
          </a:xfrm>
          <a:prstGeom prst="rect">
            <a:avLst/>
          </a:prstGeom>
        </p:spPr>
      </p:pic>
      <p:sp>
        <p:nvSpPr>
          <p:cNvPr id="9" name="Rectangle 2"/>
          <p:cNvSpPr txBox="1">
            <a:spLocks noChangeArrowheads="1"/>
          </p:cNvSpPr>
          <p:nvPr/>
        </p:nvSpPr>
        <p:spPr bwMode="auto">
          <a:xfrm>
            <a:off x="685800" y="421369"/>
            <a:ext cx="7464669" cy="559770"/>
          </a:xfrm>
          <a:prstGeom prst="rect">
            <a:avLst/>
          </a:prstGeom>
          <a:noFill/>
          <a:ln w="12700">
            <a:noFill/>
            <a:miter lim="800000"/>
            <a:headEnd/>
            <a:tailEnd/>
          </a:ln>
        </p:spPr>
        <p:txBody>
          <a:bodyPr wrap="square" lIns="67866" tIns="33338" rIns="67866" bIns="33338" anchor="b">
            <a:spAutoFit/>
          </a:bodyPr>
          <a:lstStyle/>
          <a:p>
            <a:pPr algn="ctr" eaLnBrk="1" hangingPunct="1">
              <a:defRPr/>
            </a:pPr>
            <a:r>
              <a:rPr lang="en-US" sz="3200" kern="0" dirty="0">
                <a:ea typeface="+mj-ea"/>
                <a:cs typeface="+mj-cs"/>
                <a:hlinkClick r:id="rId4"/>
              </a:rPr>
              <a:t>https://reporter.nih.gov/advanced-search</a:t>
            </a:r>
            <a:r>
              <a:rPr lang="en-US" sz="3200" kern="0" dirty="0">
                <a:ea typeface="+mj-ea"/>
                <a:cs typeface="+mj-cs"/>
              </a:rPr>
              <a:t> </a:t>
            </a:r>
          </a:p>
        </p:txBody>
      </p:sp>
      <p:sp>
        <p:nvSpPr>
          <p:cNvPr id="5" name="TextBox 4"/>
          <p:cNvSpPr txBox="1"/>
          <p:nvPr/>
        </p:nvSpPr>
        <p:spPr>
          <a:xfrm>
            <a:off x="6553200" y="6000749"/>
            <a:ext cx="1430948" cy="300082"/>
          </a:xfrm>
          <a:prstGeom prst="rect">
            <a:avLst/>
          </a:prstGeom>
          <a:noFill/>
        </p:spPr>
        <p:txBody>
          <a:bodyPr wrap="square" rtlCol="0">
            <a:spAutoFit/>
          </a:bodyPr>
          <a:lstStyle/>
          <a:p>
            <a:r>
              <a:rPr lang="en-US" sz="1350" dirty="0">
                <a:solidFill>
                  <a:srgbClr val="FF0000"/>
                </a:solidFill>
              </a:rPr>
              <a:t>Click on any grant</a:t>
            </a:r>
          </a:p>
        </p:txBody>
      </p:sp>
      <p:cxnSp>
        <p:nvCxnSpPr>
          <p:cNvPr id="4" name="Straight Arrow Connector 3"/>
          <p:cNvCxnSpPr>
            <a:cxnSpLocks/>
          </p:cNvCxnSpPr>
          <p:nvPr/>
        </p:nvCxnSpPr>
        <p:spPr>
          <a:xfrm flipH="1" flipV="1">
            <a:off x="4680532" y="5257800"/>
            <a:ext cx="1920730" cy="89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flSlide2345Footer" descr="  ">
            <a:extLst>
              <a:ext uri="{FF2B5EF4-FFF2-40B4-BE49-F238E27FC236}">
                <a16:creationId xmlns:a16="http://schemas.microsoft.com/office/drawing/2014/main" id="{6785286E-2C84-7F4D-CB35-6EB37FAD99A6}"/>
              </a:ext>
            </a:extLst>
          </p:cNvPr>
          <p:cNvSpPr txBox="1"/>
          <p:nvPr/>
        </p:nvSpPr>
        <p:spPr>
          <a:xfrm>
            <a:off x="0" y="5760720"/>
            <a:ext cx="229550" cy="190501"/>
          </a:xfrm>
          <a:prstGeom prst="rect">
            <a:avLst/>
          </a:prstGeom>
          <a:noFill/>
        </p:spPr>
        <p:txBody>
          <a:bodyPr vert="horz" wrap="none" rtlCol="0">
            <a:spAutoFit/>
          </a:bodyPr>
          <a:lstStyle/>
          <a:p>
            <a:r>
              <a:rPr lang="en-US" sz="638">
                <a:solidFill>
                  <a:srgbClr val="000000"/>
                </a:solidFill>
                <a:latin typeface="Microsoft Sans Serif" panose="020B0604020202020204" pitchFamily="34" charset="0"/>
              </a:rPr>
              <a:t>  </a:t>
            </a:r>
          </a:p>
        </p:txBody>
      </p:sp>
      <p:sp>
        <p:nvSpPr>
          <p:cNvPr id="18" name="hcSlide2345Header">
            <a:extLst>
              <a:ext uri="{FF2B5EF4-FFF2-40B4-BE49-F238E27FC236}">
                <a16:creationId xmlns:a16="http://schemas.microsoft.com/office/drawing/2014/main" id="{AB5E313C-F5FA-7BD2-BBDA-FE16D26B2269}"/>
              </a:ext>
            </a:extLst>
          </p:cNvPr>
          <p:cNvSpPr txBox="1"/>
          <p:nvPr/>
        </p:nvSpPr>
        <p:spPr>
          <a:xfrm>
            <a:off x="4495801" y="857250"/>
            <a:ext cx="184731" cy="300082"/>
          </a:xfrm>
          <a:prstGeom prst="rect">
            <a:avLst/>
          </a:prstGeom>
          <a:noFill/>
        </p:spPr>
        <p:txBody>
          <a:bodyPr vert="horz" wrap="none" rtlCol="0">
            <a:spAutoFit/>
          </a:bodyPr>
          <a:lstStyle/>
          <a:p>
            <a:endParaRPr lang="en-US" sz="1350"/>
          </a:p>
        </p:txBody>
      </p:sp>
      <p:sp>
        <p:nvSpPr>
          <p:cNvPr id="2" name="Slide Number Placeholder 17">
            <a:extLst>
              <a:ext uri="{FF2B5EF4-FFF2-40B4-BE49-F238E27FC236}">
                <a16:creationId xmlns:a16="http://schemas.microsoft.com/office/drawing/2014/main" id="{4270AD23-1E83-D7F8-E70C-9AB81ADD6CE3}"/>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28</a:t>
            </a:fld>
            <a:endParaRPr lang="en-US" dirty="0"/>
          </a:p>
        </p:txBody>
      </p:sp>
    </p:spTree>
    <p:extLst>
      <p:ext uri="{BB962C8B-B14F-4D97-AF65-F5344CB8AC3E}">
        <p14:creationId xmlns:p14="http://schemas.microsoft.com/office/powerpoint/2010/main" val="3910039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AF1A-3ABB-46FC-AB46-9FED456EB500}"/>
              </a:ext>
            </a:extLst>
          </p:cNvPr>
          <p:cNvSpPr>
            <a:spLocks noGrp="1"/>
          </p:cNvSpPr>
          <p:nvPr>
            <p:ph type="title"/>
          </p:nvPr>
        </p:nvSpPr>
        <p:spPr>
          <a:xfrm>
            <a:off x="3724072" y="629268"/>
            <a:ext cx="4939868" cy="1286160"/>
          </a:xfrm>
        </p:spPr>
        <p:txBody>
          <a:bodyPr anchor="b">
            <a:normAutofit/>
          </a:bodyPr>
          <a:lstStyle/>
          <a:p>
            <a:r>
              <a:rPr lang="en-US"/>
              <a:t>Getting Feedback for your proposal</a:t>
            </a:r>
            <a:endParaRPr lang="en-US" dirty="0"/>
          </a:p>
        </p:txBody>
      </p:sp>
      <p:sp>
        <p:nvSpPr>
          <p:cNvPr id="3" name="Text Placeholder 2">
            <a:extLst>
              <a:ext uri="{FF2B5EF4-FFF2-40B4-BE49-F238E27FC236}">
                <a16:creationId xmlns:a16="http://schemas.microsoft.com/office/drawing/2014/main" id="{33FBF636-B5B9-48D1-BF7E-846FCBDA3AD9}"/>
              </a:ext>
            </a:extLst>
          </p:cNvPr>
          <p:cNvSpPr>
            <a:spLocks noGrp="1"/>
          </p:cNvSpPr>
          <p:nvPr>
            <p:ph type="body" idx="1"/>
          </p:nvPr>
        </p:nvSpPr>
        <p:spPr>
          <a:xfrm>
            <a:off x="3602853" y="2256596"/>
            <a:ext cx="4939867" cy="4458587"/>
          </a:xfrm>
        </p:spPr>
        <p:txBody>
          <a:bodyPr>
            <a:normAutofit lnSpcReduction="10000"/>
          </a:bodyPr>
          <a:lstStyle/>
          <a:p>
            <a:pPr>
              <a:spcAft>
                <a:spcPts val="600"/>
              </a:spcAft>
            </a:pPr>
            <a:r>
              <a:rPr lang="en-US" sz="1900" dirty="0"/>
              <a:t>Send a </a:t>
            </a:r>
            <a:r>
              <a:rPr lang="en-US" sz="1900" b="1" dirty="0"/>
              <a:t>one-page summary </a:t>
            </a:r>
            <a:r>
              <a:rPr lang="en-US" sz="1900" dirty="0"/>
              <a:t>to NSF </a:t>
            </a:r>
            <a:r>
              <a:rPr lang="en-US" sz="1900" dirty="0">
                <a:hlinkClick r:id="rId3"/>
              </a:rPr>
              <a:t>SCH-Correspondence@NSF.gov</a:t>
            </a:r>
            <a:r>
              <a:rPr lang="en-US" sz="1900" dirty="0"/>
              <a:t> of your idea that briefly describes:</a:t>
            </a:r>
          </a:p>
          <a:p>
            <a:pPr marL="285750" indent="-285750">
              <a:spcAft>
                <a:spcPts val="600"/>
              </a:spcAft>
              <a:buFont typeface="Arial" panose="020B0604020202020204" pitchFamily="34" charset="0"/>
              <a:buChar char="•"/>
            </a:pPr>
            <a:r>
              <a:rPr lang="en-US" sz="1900" dirty="0"/>
              <a:t>The</a:t>
            </a:r>
            <a:r>
              <a:rPr lang="en-US" sz="1900" b="1" dirty="0"/>
              <a:t> Project</a:t>
            </a:r>
          </a:p>
          <a:p>
            <a:pPr marL="285750" indent="-285750">
              <a:spcAft>
                <a:spcPts val="600"/>
              </a:spcAft>
              <a:buFont typeface="Arial" panose="020B0604020202020204" pitchFamily="34" charset="0"/>
              <a:buChar char="•"/>
            </a:pPr>
            <a:r>
              <a:rPr lang="en-US" sz="1900" dirty="0"/>
              <a:t>The </a:t>
            </a:r>
            <a:r>
              <a:rPr lang="en-US" sz="1900" b="1" dirty="0"/>
              <a:t>Intellectual Merit</a:t>
            </a:r>
            <a:r>
              <a:rPr lang="en-US" sz="1900" dirty="0"/>
              <a:t> (specific advances you expect to make in fundamental science/engineering)</a:t>
            </a:r>
          </a:p>
          <a:p>
            <a:pPr marL="285750" indent="-285750">
              <a:spcAft>
                <a:spcPts val="600"/>
              </a:spcAft>
              <a:buFont typeface="Arial" panose="020B0604020202020204" pitchFamily="34" charset="0"/>
              <a:buChar char="•"/>
            </a:pPr>
            <a:r>
              <a:rPr lang="en-US" sz="1900" dirty="0"/>
              <a:t>The </a:t>
            </a:r>
            <a:r>
              <a:rPr lang="en-US" sz="1900" b="1" dirty="0"/>
              <a:t>Broader Impacts </a:t>
            </a:r>
            <a:r>
              <a:rPr lang="en-US" sz="1900" dirty="0"/>
              <a:t>(health outcomes, outreach and education) </a:t>
            </a:r>
          </a:p>
          <a:p>
            <a:pPr marL="285750" indent="-285750">
              <a:spcAft>
                <a:spcPts val="600"/>
              </a:spcAft>
              <a:buFont typeface="Arial" panose="020B0604020202020204" pitchFamily="34" charset="0"/>
              <a:buChar char="•"/>
            </a:pPr>
            <a:endParaRPr lang="en-US" sz="1900" dirty="0"/>
          </a:p>
          <a:p>
            <a:pPr>
              <a:spcAft>
                <a:spcPts val="600"/>
              </a:spcAft>
            </a:pPr>
            <a:r>
              <a:rPr lang="en-US" sz="1900" b="1" dirty="0"/>
              <a:t>Do not </a:t>
            </a:r>
            <a:r>
              <a:rPr lang="en-US" sz="1900" dirty="0"/>
              <a:t>send an NIH Specific Aims page!</a:t>
            </a:r>
          </a:p>
          <a:p>
            <a:pPr>
              <a:spcAft>
                <a:spcPts val="600"/>
              </a:spcAft>
            </a:pPr>
            <a:endParaRPr lang="en-US" sz="1000" dirty="0"/>
          </a:p>
          <a:p>
            <a:pPr>
              <a:spcAft>
                <a:spcPts val="600"/>
              </a:spcAft>
            </a:pPr>
            <a:r>
              <a:rPr lang="en-US" dirty="0">
                <a:latin typeface="Calibri" panose="020F0502020204030204" pitchFamily="34" charset="0"/>
                <a:ea typeface="Calibri" panose="020F0502020204030204" pitchFamily="34" charset="0"/>
              </a:rPr>
              <a:t>D</a:t>
            </a:r>
            <a:r>
              <a:rPr lang="en-US" dirty="0">
                <a:effectLst/>
                <a:latin typeface="Calibri" panose="020F0502020204030204" pitchFamily="34" charset="0"/>
                <a:ea typeface="Calibri" panose="020F0502020204030204" pitchFamily="34" charset="0"/>
              </a:rPr>
              <a:t>escription of the one-page summary </a:t>
            </a:r>
            <a:r>
              <a:rPr lang="en-US" dirty="0">
                <a:latin typeface="Calibri" panose="020F0502020204030204" pitchFamily="34" charset="0"/>
                <a:ea typeface="Calibri" panose="020F0502020204030204" pitchFamily="34" charset="0"/>
              </a:rPr>
              <a:t>can </a:t>
            </a:r>
            <a:r>
              <a:rPr lang="en-US">
                <a:latin typeface="Calibri" panose="020F0502020204030204" pitchFamily="34" charset="0"/>
                <a:ea typeface="Calibri" panose="020F0502020204030204" pitchFamily="34" charset="0"/>
              </a:rPr>
              <a:t>be found at</a:t>
            </a:r>
            <a:r>
              <a:rPr lang="en-US">
                <a:effectLst/>
                <a:latin typeface="Calibri" panose="020F0502020204030204" pitchFamily="34" charset="0"/>
                <a:ea typeface="Calibri" panose="020F0502020204030204" pitchFamily="34" charset="0"/>
              </a:rPr>
              <a:t>: </a:t>
            </a:r>
            <a:r>
              <a:rPr lang="en-US" u="sng" dirty="0">
                <a:solidFill>
                  <a:srgbClr val="0563C1"/>
                </a:solidFill>
                <a:effectLst/>
                <a:latin typeface="Calibri" panose="020F0502020204030204" pitchFamily="34" charset="0"/>
                <a:ea typeface="Calibri" panose="020F0502020204030204" pitchFamily="34" charset="0"/>
                <a:hlinkClick r:id="rId4"/>
              </a:rPr>
              <a:t>https://new.nsf.gov/policies/pappg/23-1/ch-2-proposal-preparation#2D2b</a:t>
            </a:r>
            <a:endParaRPr lang="en-US" dirty="0"/>
          </a:p>
        </p:txBody>
      </p:sp>
      <p:pic>
        <p:nvPicPr>
          <p:cNvPr id="5" name="Picture 4" descr="Light bulb with rays shooting out. Symbolic for a bright idea. ">
            <a:extLst>
              <a:ext uri="{FF2B5EF4-FFF2-40B4-BE49-F238E27FC236}">
                <a16:creationId xmlns:a16="http://schemas.microsoft.com/office/drawing/2014/main" id="{399774F8-9883-43F4-B588-B93349EFF802}"/>
              </a:ext>
            </a:extLst>
          </p:cNvPr>
          <p:cNvPicPr>
            <a:picLocks noChangeAspect="1"/>
          </p:cNvPicPr>
          <p:nvPr/>
        </p:nvPicPr>
        <p:blipFill rotWithShape="1">
          <a:blip r:embed="rId5"/>
          <a:srcRect l="56837" r="11986"/>
          <a:stretch/>
        </p:blipFill>
        <p:spPr>
          <a:xfrm>
            <a:off x="20" y="10"/>
            <a:ext cx="3476673" cy="6857990"/>
          </a:xfrm>
          <a:prstGeom prst="rect">
            <a:avLst/>
          </a:prstGeom>
          <a:effectLst/>
        </p:spPr>
      </p:pic>
      <p:cxnSp>
        <p:nvCxnSpPr>
          <p:cNvPr id="18"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E735"/>
            </a:solidFill>
          </a:ln>
        </p:spPr>
        <p:style>
          <a:lnRef idx="1">
            <a:schemeClr val="accent1"/>
          </a:lnRef>
          <a:fillRef idx="0">
            <a:schemeClr val="accent1"/>
          </a:fillRef>
          <a:effectRef idx="0">
            <a:schemeClr val="accent1"/>
          </a:effectRef>
          <a:fontRef idx="minor">
            <a:schemeClr val="tx1"/>
          </a:fontRef>
        </p:style>
      </p:cxnSp>
      <p:pic>
        <p:nvPicPr>
          <p:cNvPr id="6" name="Picture 5" descr="National Institutes of Health (NIH) logo">
            <a:extLst>
              <a:ext uri="{FF2B5EF4-FFF2-40B4-BE49-F238E27FC236}">
                <a16:creationId xmlns:a16="http://schemas.microsoft.com/office/drawing/2014/main" id="{2D978C95-6939-4FCA-811D-D273C43ABCD7}"/>
              </a:ext>
            </a:extLst>
          </p:cNvPr>
          <p:cNvPicPr>
            <a:picLocks noChangeAspect="1"/>
          </p:cNvPicPr>
          <p:nvPr/>
        </p:nvPicPr>
        <p:blipFill rotWithShape="1">
          <a:blip r:embed="rId6" cstate="print">
            <a:alphaModFix/>
            <a:extLst>
              <a:ext uri="{28A0092B-C50C-407E-A947-70E740481C1C}">
                <a14:useLocalDpi xmlns:a14="http://schemas.microsoft.com/office/drawing/2010/main" val="0"/>
              </a:ext>
            </a:extLst>
          </a:blip>
          <a:srcRect b="32979"/>
          <a:stretch/>
        </p:blipFill>
        <p:spPr>
          <a:xfrm>
            <a:off x="6927" y="6096000"/>
            <a:ext cx="1172616" cy="691342"/>
          </a:xfrm>
          <a:prstGeom prst="rect">
            <a:avLst/>
          </a:prstGeom>
        </p:spPr>
      </p:pic>
      <p:sp>
        <p:nvSpPr>
          <p:cNvPr id="4" name="Slide Number Placeholder 3">
            <a:extLst>
              <a:ext uri="{FF2B5EF4-FFF2-40B4-BE49-F238E27FC236}">
                <a16:creationId xmlns:a16="http://schemas.microsoft.com/office/drawing/2014/main" id="{CFE8D455-B8EC-4869-A270-03CB7EE9722E}"/>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29</a:t>
            </a:fld>
            <a:endParaRPr lang="en-US" dirty="0">
              <a:solidFill>
                <a:schemeClr val="tx1"/>
              </a:solidFill>
            </a:endParaRPr>
          </a:p>
        </p:txBody>
      </p:sp>
    </p:spTree>
    <p:extLst>
      <p:ext uri="{BB962C8B-B14F-4D97-AF65-F5344CB8AC3E}">
        <p14:creationId xmlns:p14="http://schemas.microsoft.com/office/powerpoint/2010/main" val="388278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4371" y="140215"/>
            <a:ext cx="6181090" cy="513080"/>
          </a:xfrm>
          <a:prstGeom prst="rect">
            <a:avLst/>
          </a:prstGeom>
        </p:spPr>
        <p:txBody>
          <a:bodyPr vert="horz" wrap="square" lIns="0" tIns="12700" rIns="0" bIns="0" rtlCol="0">
            <a:spAutoFit/>
          </a:bodyPr>
          <a:lstStyle/>
          <a:p>
            <a:pPr marL="12700">
              <a:lnSpc>
                <a:spcPct val="100000"/>
              </a:lnSpc>
              <a:spcBef>
                <a:spcPts val="100"/>
              </a:spcBef>
            </a:pPr>
            <a:r>
              <a:rPr b="0" dirty="0">
                <a:solidFill>
                  <a:srgbClr val="4F81BD"/>
                </a:solidFill>
                <a:latin typeface="Calibri"/>
                <a:cs typeface="Calibri"/>
              </a:rPr>
              <a:t>The </a:t>
            </a:r>
            <a:r>
              <a:rPr lang="en-US" b="0" spc="-5" dirty="0">
                <a:solidFill>
                  <a:srgbClr val="4F81BD"/>
                </a:solidFill>
                <a:latin typeface="Calibri"/>
                <a:cs typeface="Calibri"/>
              </a:rPr>
              <a:t>NIH Smart Health T</a:t>
            </a:r>
            <a:r>
              <a:rPr b="0" spc="-5" dirty="0">
                <a:solidFill>
                  <a:srgbClr val="4F81BD"/>
                </a:solidFill>
                <a:latin typeface="Calibri"/>
                <a:cs typeface="Calibri"/>
              </a:rPr>
              <a:t>eam</a:t>
            </a:r>
          </a:p>
        </p:txBody>
      </p:sp>
      <p:sp>
        <p:nvSpPr>
          <p:cNvPr id="4" name="Slide Number Placeholder 3">
            <a:extLst>
              <a:ext uri="{FF2B5EF4-FFF2-40B4-BE49-F238E27FC236}">
                <a16:creationId xmlns:a16="http://schemas.microsoft.com/office/drawing/2014/main" id="{E39B091D-0EE4-44D7-8E4A-BB8FDA8D69C0}"/>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a:t>
            </a:fld>
            <a:endParaRPr lang="en-US" dirty="0">
              <a:solidFill>
                <a:schemeClr val="tx1"/>
              </a:solidFill>
            </a:endParaRPr>
          </a:p>
        </p:txBody>
      </p:sp>
      <p:sp>
        <p:nvSpPr>
          <p:cNvPr id="5" name="Content Placeholder 4">
            <a:extLst>
              <a:ext uri="{FF2B5EF4-FFF2-40B4-BE49-F238E27FC236}">
                <a16:creationId xmlns:a16="http://schemas.microsoft.com/office/drawing/2014/main" id="{B72C7C89-3110-1E90-E782-0B11FA2ABC9E}"/>
              </a:ext>
            </a:extLst>
          </p:cNvPr>
          <p:cNvSpPr txBox="1">
            <a:spLocks/>
          </p:cNvSpPr>
          <p:nvPr/>
        </p:nvSpPr>
        <p:spPr>
          <a:xfrm>
            <a:off x="609600" y="838200"/>
            <a:ext cx="8839202" cy="4960679"/>
          </a:xfrm>
          <a:prstGeom prst="rect">
            <a:avLst/>
          </a:prstGeom>
        </p:spPr>
        <p:txBody>
          <a:bodyPr numCol="2"/>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l">
              <a:buFont typeface="Arial" panose="020B0604020202020204" pitchFamily="34" charset="0"/>
              <a:buChar char="•"/>
            </a:pPr>
            <a:r>
              <a:rPr lang="en-US" sz="2200" kern="0" dirty="0">
                <a:solidFill>
                  <a:srgbClr val="000000"/>
                </a:solidFill>
                <a:latin typeface="+mj-lt"/>
              </a:rPr>
              <a:t>Dana  Wolff-Hughes, NCI</a:t>
            </a:r>
          </a:p>
          <a:p>
            <a:pPr marL="342900" indent="-342900" algn="l">
              <a:buFont typeface="Arial" panose="020B0604020202020204" pitchFamily="34" charset="0"/>
              <a:buChar char="•"/>
            </a:pPr>
            <a:r>
              <a:rPr lang="en-US" sz="2200" kern="0" dirty="0">
                <a:solidFill>
                  <a:srgbClr val="000000"/>
                </a:solidFill>
                <a:latin typeface="+mj-lt"/>
              </a:rPr>
              <a:t>Yanli  Wang, NLM</a:t>
            </a:r>
          </a:p>
          <a:p>
            <a:pPr marL="342900" indent="-342900" algn="l">
              <a:buFont typeface="Arial" panose="020B0604020202020204" pitchFamily="34" charset="0"/>
              <a:buChar char="•"/>
            </a:pPr>
            <a:r>
              <a:rPr lang="en-US" sz="2200" kern="0" dirty="0">
                <a:solidFill>
                  <a:srgbClr val="000000"/>
                </a:solidFill>
                <a:latin typeface="+mj-lt"/>
              </a:rPr>
              <a:t>James  Gao, NEI</a:t>
            </a:r>
          </a:p>
          <a:p>
            <a:pPr marL="342900" indent="-342900" algn="l">
              <a:buFont typeface="Arial" panose="020B0604020202020204" pitchFamily="34" charset="0"/>
              <a:buChar char="•"/>
            </a:pPr>
            <a:r>
              <a:rPr lang="en-US" sz="2200" kern="0" dirty="0">
                <a:solidFill>
                  <a:srgbClr val="000000"/>
                </a:solidFill>
                <a:latin typeface="+mj-lt"/>
              </a:rPr>
              <a:t>Erin  Iturriaga, NHLBI</a:t>
            </a:r>
          </a:p>
          <a:p>
            <a:pPr marL="342900" indent="-342900" algn="l">
              <a:buFont typeface="Arial" panose="020B0604020202020204" pitchFamily="34" charset="0"/>
              <a:buChar char="•"/>
            </a:pPr>
            <a:r>
              <a:rPr lang="en-US" sz="2200" kern="0" dirty="0">
                <a:solidFill>
                  <a:srgbClr val="000000"/>
                </a:solidFill>
                <a:latin typeface="+mj-lt"/>
              </a:rPr>
              <a:t>Lyndon  Joseph, NIA</a:t>
            </a:r>
          </a:p>
          <a:p>
            <a:pPr marL="342900" indent="-342900" algn="l">
              <a:buFont typeface="Arial" panose="020B0604020202020204" pitchFamily="34" charset="0"/>
              <a:buChar char="•"/>
            </a:pPr>
            <a:r>
              <a:rPr lang="en-US" sz="2200" kern="0" dirty="0">
                <a:solidFill>
                  <a:srgbClr val="000000"/>
                </a:solidFill>
                <a:latin typeface="+mj-lt"/>
              </a:rPr>
              <a:t>Wilbert Van Panhuis, NIAID</a:t>
            </a:r>
          </a:p>
          <a:p>
            <a:pPr marL="342900" indent="-342900" algn="l">
              <a:buFont typeface="Arial" panose="020B0604020202020204" pitchFamily="34" charset="0"/>
              <a:buChar char="•"/>
            </a:pPr>
            <a:r>
              <a:rPr lang="en-US" sz="2200" kern="0" dirty="0">
                <a:solidFill>
                  <a:srgbClr val="000000"/>
                </a:solidFill>
                <a:latin typeface="+mj-lt"/>
              </a:rPr>
              <a:t>Aron  Marquitz, NIAMS</a:t>
            </a:r>
          </a:p>
          <a:p>
            <a:pPr marL="342900" indent="-342900" algn="l">
              <a:buFont typeface="Arial" panose="020B0604020202020204" pitchFamily="34" charset="0"/>
              <a:buChar char="•"/>
            </a:pPr>
            <a:r>
              <a:rPr lang="en-US" sz="2200" kern="0" dirty="0">
                <a:solidFill>
                  <a:srgbClr val="000000"/>
                </a:solidFill>
                <a:latin typeface="+mj-lt"/>
              </a:rPr>
              <a:t>Qi  Duan, NIBIB</a:t>
            </a:r>
          </a:p>
          <a:p>
            <a:pPr marL="342900" indent="-342900" algn="l">
              <a:buFont typeface="Arial" panose="020B0604020202020204" pitchFamily="34" charset="0"/>
              <a:buChar char="•"/>
            </a:pPr>
            <a:r>
              <a:rPr lang="en-US" sz="2200" kern="0" dirty="0">
                <a:solidFill>
                  <a:srgbClr val="000000"/>
                </a:solidFill>
                <a:latin typeface="+mj-lt"/>
              </a:rPr>
              <a:t>Samantha  Calabrese, NICHD</a:t>
            </a:r>
          </a:p>
          <a:p>
            <a:pPr marL="342900" indent="-342900" algn="l">
              <a:buFont typeface="Arial" panose="020B0604020202020204" pitchFamily="34" charset="0"/>
              <a:buChar char="•"/>
            </a:pPr>
            <a:r>
              <a:rPr lang="en-US" sz="2200" kern="0" dirty="0">
                <a:solidFill>
                  <a:srgbClr val="000000"/>
                </a:solidFill>
                <a:latin typeface="+mj-lt"/>
              </a:rPr>
              <a:t>Susan  Wright, NIDA</a:t>
            </a:r>
          </a:p>
          <a:p>
            <a:pPr marL="342900" indent="-342900" algn="l">
              <a:buFont typeface="Arial" panose="020B0604020202020204" pitchFamily="34" charset="0"/>
              <a:buChar char="•"/>
            </a:pPr>
            <a:r>
              <a:rPr lang="en-US" sz="2200" kern="0" dirty="0">
                <a:solidFill>
                  <a:srgbClr val="000000"/>
                </a:solidFill>
                <a:latin typeface="+mj-lt"/>
              </a:rPr>
              <a:t>Roger  Miller, NIDCD</a:t>
            </a:r>
          </a:p>
          <a:p>
            <a:pPr marL="342900" indent="-342900" algn="l">
              <a:buFont typeface="Arial" panose="020B0604020202020204" pitchFamily="34" charset="0"/>
              <a:buChar char="•"/>
            </a:pPr>
            <a:r>
              <a:rPr lang="en-US" sz="2200" kern="0" dirty="0">
                <a:solidFill>
                  <a:srgbClr val="000000"/>
                </a:solidFill>
                <a:latin typeface="+mj-lt"/>
              </a:rPr>
              <a:t>Noffisat  Oki, NIDCR</a:t>
            </a:r>
          </a:p>
          <a:p>
            <a:pPr marL="342900" indent="-342900" algn="l">
              <a:buFont typeface="Arial" panose="020B0604020202020204" pitchFamily="34" charset="0"/>
              <a:buChar char="•"/>
            </a:pPr>
            <a:r>
              <a:rPr lang="en-US" sz="2200" kern="0" dirty="0">
                <a:solidFill>
                  <a:srgbClr val="000000"/>
                </a:solidFill>
                <a:latin typeface="+mj-lt"/>
              </a:rPr>
              <a:t>Xujing  Wang, NIDDK</a:t>
            </a:r>
          </a:p>
          <a:p>
            <a:pPr marL="342900" indent="-342900" algn="l">
              <a:buFont typeface="Arial" panose="020B0604020202020204" pitchFamily="34" charset="0"/>
              <a:buChar char="•"/>
            </a:pPr>
            <a:r>
              <a:rPr lang="en-US" sz="2200" kern="0" dirty="0">
                <a:solidFill>
                  <a:srgbClr val="000000"/>
                </a:solidFill>
                <a:latin typeface="+mj-lt"/>
              </a:rPr>
              <a:t>Christopher  Duncan, NIEHS</a:t>
            </a:r>
          </a:p>
          <a:p>
            <a:pPr marL="342900" indent="-342900" algn="l">
              <a:buFont typeface="Arial" panose="020B0604020202020204" pitchFamily="34" charset="0"/>
              <a:buChar char="•"/>
            </a:pPr>
            <a:endParaRPr lang="en-US" sz="2200" kern="0" dirty="0">
              <a:solidFill>
                <a:srgbClr val="000000"/>
              </a:solidFill>
              <a:latin typeface="+mj-lt"/>
            </a:endParaRPr>
          </a:p>
          <a:p>
            <a:pPr marL="342900" indent="-342900" algn="l">
              <a:buFont typeface="Arial" panose="020B0604020202020204" pitchFamily="34" charset="0"/>
              <a:buChar char="•"/>
            </a:pPr>
            <a:r>
              <a:rPr lang="en-US" sz="2200" kern="0" dirty="0">
                <a:solidFill>
                  <a:srgbClr val="000000"/>
                </a:solidFill>
                <a:latin typeface="+mj-lt"/>
              </a:rPr>
              <a:t>David  Leitman, NIMH</a:t>
            </a:r>
          </a:p>
          <a:p>
            <a:pPr marL="342900" indent="-342900" algn="l">
              <a:buFont typeface="Arial" panose="020B0604020202020204" pitchFamily="34" charset="0"/>
              <a:buChar char="•"/>
            </a:pPr>
            <a:r>
              <a:rPr lang="en-US" sz="2200" kern="0" dirty="0">
                <a:solidFill>
                  <a:srgbClr val="000000"/>
                </a:solidFill>
                <a:latin typeface="+mj-lt"/>
              </a:rPr>
              <a:t>Deborah  Duran, NIMHD</a:t>
            </a:r>
          </a:p>
          <a:p>
            <a:pPr marL="342900" indent="-342900" algn="l">
              <a:buFont typeface="Arial" panose="020B0604020202020204" pitchFamily="34" charset="0"/>
              <a:buChar char="•"/>
            </a:pPr>
            <a:r>
              <a:rPr lang="en-US" sz="2200" kern="0" dirty="0">
                <a:solidFill>
                  <a:srgbClr val="000000"/>
                </a:solidFill>
                <a:latin typeface="+mj-lt"/>
              </a:rPr>
              <a:t>Leslie  C  Osborne, NINDS</a:t>
            </a:r>
          </a:p>
          <a:p>
            <a:pPr marL="342900" indent="-342900" algn="l">
              <a:buFont typeface="Arial" panose="020B0604020202020204" pitchFamily="34" charset="0"/>
              <a:buChar char="•"/>
            </a:pPr>
            <a:r>
              <a:rPr lang="en-US" sz="2200" kern="0" dirty="0">
                <a:solidFill>
                  <a:srgbClr val="000000"/>
                </a:solidFill>
                <a:latin typeface="+mj-lt"/>
              </a:rPr>
              <a:t>Kristopher  Bough, NINR</a:t>
            </a:r>
          </a:p>
          <a:p>
            <a:pPr marL="342900" indent="-342900" algn="l">
              <a:buFont typeface="Arial" panose="020B0604020202020204" pitchFamily="34" charset="0"/>
              <a:buChar char="•"/>
            </a:pPr>
            <a:r>
              <a:rPr lang="en-US" sz="2200" kern="0" dirty="0">
                <a:solidFill>
                  <a:srgbClr val="000000"/>
                </a:solidFill>
                <a:latin typeface="+mj-lt"/>
              </a:rPr>
              <a:t>Emrin  </a:t>
            </a:r>
            <a:r>
              <a:rPr lang="en-US" sz="2200" kern="0" dirty="0" err="1">
                <a:solidFill>
                  <a:srgbClr val="000000"/>
                </a:solidFill>
                <a:latin typeface="+mj-lt"/>
              </a:rPr>
              <a:t>Horguslouglu</a:t>
            </a:r>
            <a:r>
              <a:rPr lang="en-US" sz="2200" kern="0" dirty="0">
                <a:solidFill>
                  <a:srgbClr val="000000"/>
                </a:solidFill>
                <a:latin typeface="+mj-lt"/>
              </a:rPr>
              <a:t>, NCCIH</a:t>
            </a:r>
          </a:p>
          <a:p>
            <a:pPr marL="342900" indent="-342900" algn="l">
              <a:buFont typeface="Arial" panose="020B0604020202020204" pitchFamily="34" charset="0"/>
              <a:buChar char="•"/>
            </a:pPr>
            <a:r>
              <a:rPr lang="en-US" sz="2200" kern="0" dirty="0">
                <a:solidFill>
                  <a:srgbClr val="000000"/>
                </a:solidFill>
                <a:latin typeface="+mj-lt"/>
              </a:rPr>
              <a:t>Christopher  Hartshorn, NCATS</a:t>
            </a:r>
          </a:p>
          <a:p>
            <a:pPr marL="342900" indent="-342900" algn="l">
              <a:buFont typeface="Arial" panose="020B0604020202020204" pitchFamily="34" charset="0"/>
              <a:buChar char="•"/>
            </a:pPr>
            <a:r>
              <a:rPr lang="en-US" sz="2200" kern="0" dirty="0">
                <a:solidFill>
                  <a:srgbClr val="000000"/>
                </a:solidFill>
                <a:latin typeface="+mj-lt"/>
              </a:rPr>
              <a:t>Joseph  Monaco, BRAIN</a:t>
            </a:r>
          </a:p>
          <a:p>
            <a:pPr marL="342900" indent="-342900" algn="l">
              <a:buFont typeface="Arial" panose="020B0604020202020204" pitchFamily="34" charset="0"/>
              <a:buChar char="•"/>
            </a:pPr>
            <a:r>
              <a:rPr lang="en-US" sz="2200" kern="0" dirty="0">
                <a:solidFill>
                  <a:srgbClr val="000000"/>
                </a:solidFill>
                <a:latin typeface="+mj-lt"/>
              </a:rPr>
              <a:t>Robert  Cregg, OAR</a:t>
            </a:r>
          </a:p>
          <a:p>
            <a:pPr marL="342900" indent="-342900" algn="l">
              <a:buFont typeface="Arial" panose="020B0604020202020204" pitchFamily="34" charset="0"/>
              <a:buChar char="•"/>
            </a:pPr>
            <a:r>
              <a:rPr lang="en-US" sz="2200" kern="0" dirty="0">
                <a:solidFill>
                  <a:srgbClr val="000000"/>
                </a:solidFill>
                <a:latin typeface="+mj-lt"/>
              </a:rPr>
              <a:t>Beth Jaworski, OBSSR</a:t>
            </a:r>
          </a:p>
          <a:p>
            <a:pPr marL="342900" indent="-342900" algn="l">
              <a:buFont typeface="Arial" panose="020B0604020202020204" pitchFamily="34" charset="0"/>
              <a:buChar char="•"/>
            </a:pPr>
            <a:r>
              <a:rPr lang="en-US" sz="2200" kern="0" dirty="0">
                <a:solidFill>
                  <a:srgbClr val="000000"/>
                </a:solidFill>
                <a:latin typeface="+mj-lt"/>
              </a:rPr>
              <a:t>Jacqueline  Lloyd , ODP</a:t>
            </a:r>
          </a:p>
          <a:p>
            <a:pPr marL="342900" indent="-342900" algn="l">
              <a:buFont typeface="Arial" panose="020B0604020202020204" pitchFamily="34" charset="0"/>
              <a:buChar char="•"/>
            </a:pPr>
            <a:r>
              <a:rPr lang="en-US" sz="2200" kern="0" dirty="0">
                <a:solidFill>
                  <a:srgbClr val="000000"/>
                </a:solidFill>
                <a:latin typeface="+mj-lt"/>
              </a:rPr>
              <a:t>Fenglou  Mao, ODSS</a:t>
            </a:r>
          </a:p>
          <a:p>
            <a:pPr marL="342900" indent="-342900" algn="l">
              <a:buFont typeface="Arial" panose="020B0604020202020204" pitchFamily="34" charset="0"/>
              <a:buChar char="•"/>
            </a:pPr>
            <a:r>
              <a:rPr lang="en-US" sz="2200" kern="0" dirty="0">
                <a:solidFill>
                  <a:srgbClr val="000000"/>
                </a:solidFill>
                <a:latin typeface="+mj-lt"/>
              </a:rPr>
              <a:t>Nicholas  Jury,  ONR</a:t>
            </a:r>
          </a:p>
          <a:p>
            <a:pPr marL="342900" indent="-342900" algn="l">
              <a:buFont typeface="Arial" panose="020B0604020202020204" pitchFamily="34" charset="0"/>
              <a:buChar char="•"/>
            </a:pPr>
            <a:r>
              <a:rPr lang="en-US" sz="2200" kern="0" dirty="0">
                <a:solidFill>
                  <a:srgbClr val="000000"/>
                </a:solidFill>
                <a:latin typeface="+mj-lt"/>
              </a:rPr>
              <a:t>Jamie  White,  ORWH</a:t>
            </a:r>
          </a:p>
          <a:p>
            <a:pPr marL="342900" indent="-342900" algn="l">
              <a:buFont typeface="Arial" panose="020B0604020202020204" pitchFamily="34" charset="0"/>
              <a:buChar char="•"/>
            </a:pPr>
            <a:r>
              <a:rPr lang="en-US" sz="2200" kern="0" dirty="0">
                <a:solidFill>
                  <a:srgbClr val="000000"/>
                </a:solidFill>
                <a:latin typeface="+mj-lt"/>
              </a:rPr>
              <a:t>Adam  Berger,  OSP</a:t>
            </a:r>
          </a:p>
          <a:p>
            <a:pPr marL="342900" indent="-342900" algn="l">
              <a:buFont typeface="Arial" panose="020B0604020202020204" pitchFamily="34" charset="0"/>
              <a:buChar char="•"/>
            </a:pPr>
            <a:r>
              <a:rPr lang="en-US" sz="2200" kern="0" dirty="0">
                <a:solidFill>
                  <a:srgbClr val="000000"/>
                </a:solidFill>
                <a:latin typeface="+mj-lt"/>
              </a:rPr>
              <a:t>Christopher  Barnhart,  SGMRO</a:t>
            </a:r>
          </a:p>
        </p:txBody>
      </p:sp>
    </p:spTree>
    <p:extLst>
      <p:ext uri="{BB962C8B-B14F-4D97-AF65-F5344CB8AC3E}">
        <p14:creationId xmlns:p14="http://schemas.microsoft.com/office/powerpoint/2010/main" val="3569975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8327" y="132081"/>
            <a:ext cx="4095115" cy="574040"/>
          </a:xfrm>
          <a:prstGeom prst="rect">
            <a:avLst/>
          </a:prstGeom>
        </p:spPr>
        <p:txBody>
          <a:bodyPr vert="horz" wrap="square" lIns="0" tIns="12700" rIns="0" bIns="0" rtlCol="0">
            <a:spAutoFit/>
          </a:bodyPr>
          <a:lstStyle/>
          <a:p>
            <a:pPr marL="12700">
              <a:lnSpc>
                <a:spcPct val="100000"/>
              </a:lnSpc>
              <a:spcBef>
                <a:spcPts val="100"/>
              </a:spcBef>
            </a:pPr>
            <a:r>
              <a:rPr sz="3600" dirty="0"/>
              <a:t>How does one</a:t>
            </a:r>
            <a:r>
              <a:rPr sz="3600" spc="-105" dirty="0"/>
              <a:t> </a:t>
            </a:r>
            <a:r>
              <a:rPr sz="3600" dirty="0"/>
              <a:t>apply?</a:t>
            </a:r>
          </a:p>
        </p:txBody>
      </p:sp>
      <p:sp>
        <p:nvSpPr>
          <p:cNvPr id="3" name="object 3"/>
          <p:cNvSpPr txBox="1"/>
          <p:nvPr/>
        </p:nvSpPr>
        <p:spPr>
          <a:xfrm>
            <a:off x="535939" y="1328420"/>
            <a:ext cx="8379461" cy="4003660"/>
          </a:xfrm>
          <a:prstGeom prst="rect">
            <a:avLst/>
          </a:prstGeom>
        </p:spPr>
        <p:txBody>
          <a:bodyPr vert="horz" wrap="square" lIns="0" tIns="33020" rIns="0" bIns="0" rtlCol="0">
            <a:spAutoFit/>
          </a:bodyPr>
          <a:lstStyle/>
          <a:p>
            <a:pPr marL="355600" marR="1443355" indent="-342900">
              <a:lnSpc>
                <a:spcPts val="3300"/>
              </a:lnSpc>
              <a:spcBef>
                <a:spcPts val="260"/>
              </a:spcBef>
              <a:buClr>
                <a:srgbClr val="000000"/>
              </a:buClr>
              <a:buFont typeface="Arial"/>
              <a:buChar char="•"/>
              <a:tabLst>
                <a:tab pos="354965" algn="l"/>
                <a:tab pos="355600" algn="l"/>
              </a:tabLst>
            </a:pPr>
            <a:r>
              <a:rPr lang="en-US" sz="2800" spc="25" dirty="0">
                <a:uFill>
                  <a:solidFill>
                    <a:srgbClr val="0433FF"/>
                  </a:solidFill>
                </a:uFill>
                <a:latin typeface="Calibri"/>
                <a:cs typeface="Calibri"/>
              </a:rPr>
              <a:t>NSF:</a:t>
            </a:r>
            <a:r>
              <a:rPr lang="en-US" sz="2800" u="heavy" spc="25" dirty="0">
                <a:solidFill>
                  <a:srgbClr val="0000FF"/>
                </a:solidFill>
                <a:uFill>
                  <a:solidFill>
                    <a:srgbClr val="0433FF"/>
                  </a:solidFill>
                </a:uFill>
                <a:latin typeface="Calibri"/>
                <a:cs typeface="Calibri"/>
              </a:rPr>
              <a:t> </a:t>
            </a:r>
            <a:r>
              <a:rPr lang="en-US" sz="2800" u="heavy" spc="25" dirty="0">
                <a:solidFill>
                  <a:srgbClr val="0000FF"/>
                </a:solidFill>
                <a:uFill>
                  <a:solidFill>
                    <a:srgbClr val="0433FF"/>
                  </a:solidFill>
                </a:uFill>
                <a:latin typeface="Calibri"/>
                <a:cs typeface="Calibri"/>
                <a:hlinkClick r:id="rId3"/>
              </a:rPr>
              <a:t>https://www.nsf.gov/pubs/2023/nsf23614/nsf23614.htm</a:t>
            </a:r>
            <a:endParaRPr lang="en-US" sz="2800" u="heavy" spc="25" dirty="0">
              <a:solidFill>
                <a:srgbClr val="0000FF"/>
              </a:solidFill>
              <a:uFill>
                <a:solidFill>
                  <a:srgbClr val="0433FF"/>
                </a:solidFill>
              </a:uFill>
              <a:latin typeface="Calibri"/>
              <a:cs typeface="Calibri"/>
            </a:endParaRPr>
          </a:p>
          <a:p>
            <a:pPr marL="812800" marR="1443355" lvl="1" indent="-342900">
              <a:lnSpc>
                <a:spcPts val="3300"/>
              </a:lnSpc>
              <a:spcBef>
                <a:spcPts val="260"/>
              </a:spcBef>
              <a:buClr>
                <a:srgbClr val="000000"/>
              </a:buClr>
              <a:buFont typeface="Arial"/>
              <a:buChar char="•"/>
              <a:tabLst>
                <a:tab pos="354965" algn="l"/>
                <a:tab pos="355600" algn="l"/>
              </a:tabLst>
            </a:pPr>
            <a:r>
              <a:rPr lang="en-US" sz="2800" spc="-5" dirty="0">
                <a:latin typeface="Calibri"/>
                <a:cs typeface="Calibri"/>
              </a:rPr>
              <a:t>For a list of NIH Institute-specific interests: </a:t>
            </a:r>
            <a:r>
              <a:rPr lang="en-US" sz="2800" dirty="0">
                <a:effectLst/>
                <a:latin typeface="Calibri" panose="020F0502020204030204" pitchFamily="34" charset="0"/>
                <a:ea typeface="Calibri" panose="020F0502020204030204" pitchFamily="34" charset="0"/>
                <a:hlinkClick r:id="rId4"/>
              </a:rPr>
              <a:t>https://grants.nih.gov/grants/guide/notice-files/NOT-OD-23-165.html</a:t>
            </a:r>
            <a:endParaRPr lang="en-US" sz="2800" dirty="0">
              <a:effectLst/>
              <a:latin typeface="Calibri" panose="020F0502020204030204" pitchFamily="34" charset="0"/>
              <a:ea typeface="Calibri" panose="020F0502020204030204" pitchFamily="34" charset="0"/>
            </a:endParaRPr>
          </a:p>
          <a:p>
            <a:pPr marL="355600" marR="1443355" indent="-342900">
              <a:lnSpc>
                <a:spcPts val="3300"/>
              </a:lnSpc>
              <a:spcBef>
                <a:spcPts val="260"/>
              </a:spcBef>
              <a:buClr>
                <a:srgbClr val="000000"/>
              </a:buClr>
              <a:buFont typeface="Arial"/>
              <a:buChar char="•"/>
              <a:tabLst>
                <a:tab pos="354965" algn="l"/>
                <a:tab pos="355600" algn="l"/>
              </a:tabLst>
            </a:pPr>
            <a:r>
              <a:rPr sz="2800" spc="-5" dirty="0">
                <a:latin typeface="Calibri"/>
                <a:cs typeface="Calibri"/>
              </a:rPr>
              <a:t>Refer </a:t>
            </a:r>
            <a:r>
              <a:rPr sz="2800" dirty="0">
                <a:latin typeface="Calibri"/>
                <a:cs typeface="Calibri"/>
              </a:rPr>
              <a:t>to </a:t>
            </a:r>
            <a:r>
              <a:rPr lang="en-US" sz="2800" dirty="0">
                <a:latin typeface="Calibri"/>
                <a:cs typeface="Calibri"/>
              </a:rPr>
              <a:t>NSF </a:t>
            </a:r>
            <a:r>
              <a:rPr sz="2800" spc="-5" dirty="0">
                <a:latin typeface="Calibri"/>
                <a:cs typeface="Calibri"/>
              </a:rPr>
              <a:t>“Proposal </a:t>
            </a:r>
            <a:r>
              <a:rPr sz="2800" dirty="0">
                <a:latin typeface="Calibri"/>
                <a:cs typeface="Calibri"/>
              </a:rPr>
              <a:t>and </a:t>
            </a:r>
            <a:r>
              <a:rPr sz="2800" spc="-5" dirty="0">
                <a:latin typeface="Calibri"/>
                <a:cs typeface="Calibri"/>
              </a:rPr>
              <a:t>Award Policies </a:t>
            </a:r>
            <a:r>
              <a:rPr sz="2800" dirty="0">
                <a:latin typeface="Calibri"/>
                <a:cs typeface="Calibri"/>
              </a:rPr>
              <a:t>and  </a:t>
            </a:r>
            <a:r>
              <a:rPr sz="2800" spc="-5" dirty="0">
                <a:latin typeface="Calibri"/>
                <a:cs typeface="Calibri"/>
              </a:rPr>
              <a:t>Procedures </a:t>
            </a:r>
            <a:r>
              <a:rPr sz="2800" dirty="0">
                <a:latin typeface="Calibri"/>
                <a:cs typeface="Calibri"/>
              </a:rPr>
              <a:t>Guide”</a:t>
            </a:r>
          </a:p>
          <a:p>
            <a:pPr marL="355600" indent="-342900">
              <a:lnSpc>
                <a:spcPct val="100000"/>
              </a:lnSpc>
              <a:spcBef>
                <a:spcPts val="615"/>
              </a:spcBef>
              <a:buFont typeface="Arial"/>
              <a:buChar char="•"/>
              <a:tabLst>
                <a:tab pos="354965" algn="l"/>
                <a:tab pos="355600" algn="l"/>
              </a:tabLst>
            </a:pPr>
            <a:r>
              <a:rPr sz="2800" spc="-5">
                <a:latin typeface="Calibri"/>
                <a:cs typeface="Calibri"/>
              </a:rPr>
              <a:t>Email</a:t>
            </a:r>
            <a:r>
              <a:rPr lang="en-US" sz="2800" spc="-5">
                <a:latin typeface="Calibri"/>
                <a:cs typeface="Calibri"/>
              </a:rPr>
              <a:t> NSF at: SCH-Correspondence</a:t>
            </a:r>
            <a:r>
              <a:rPr lang="en-US" sz="2800" spc="-5" dirty="0">
                <a:latin typeface="Calibri"/>
                <a:cs typeface="Calibri"/>
              </a:rPr>
              <a:t>@NSF.gov</a:t>
            </a:r>
            <a:endParaRPr sz="2800" dirty="0">
              <a:latin typeface="Calibri"/>
              <a:cs typeface="Calibri"/>
            </a:endParaRPr>
          </a:p>
        </p:txBody>
      </p:sp>
      <p:sp>
        <p:nvSpPr>
          <p:cNvPr id="4" name="Slide Number Placeholder 3">
            <a:extLst>
              <a:ext uri="{FF2B5EF4-FFF2-40B4-BE49-F238E27FC236}">
                <a16:creationId xmlns:a16="http://schemas.microsoft.com/office/drawing/2014/main" id="{E0632AF7-B39B-431F-8055-1E853A5D08E7}"/>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30</a:t>
            </a:fld>
            <a:endParaRPr lang="en-U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3AFB14A-10CF-4D61-B38C-6DA00EDC7B54}"/>
              </a:ext>
            </a:extLst>
          </p:cNvPr>
          <p:cNvSpPr>
            <a:spLocks noGrp="1"/>
          </p:cNvSpPr>
          <p:nvPr>
            <p:ph type="title"/>
          </p:nvPr>
        </p:nvSpPr>
        <p:spPr>
          <a:xfrm>
            <a:off x="1589088" y="304800"/>
            <a:ext cx="7086600" cy="1066800"/>
          </a:xfrm>
        </p:spPr>
        <p:txBody>
          <a:bodyPr/>
          <a:lstStyle/>
          <a:p>
            <a:pPr eaLnBrk="1" hangingPunct="1"/>
            <a:r>
              <a:rPr lang="en-US" altLang="en-US" dirty="0"/>
              <a:t>Join our Listserv</a:t>
            </a:r>
          </a:p>
        </p:txBody>
      </p:sp>
      <p:sp>
        <p:nvSpPr>
          <p:cNvPr id="3" name="Content Placeholder 2">
            <a:extLst>
              <a:ext uri="{FF2B5EF4-FFF2-40B4-BE49-F238E27FC236}">
                <a16:creationId xmlns:a16="http://schemas.microsoft.com/office/drawing/2014/main" id="{4841701A-4523-4247-87B8-8A930E6585B2}"/>
              </a:ext>
            </a:extLst>
          </p:cNvPr>
          <p:cNvSpPr>
            <a:spLocks noGrp="1"/>
          </p:cNvSpPr>
          <p:nvPr>
            <p:ph idx="1"/>
          </p:nvPr>
        </p:nvSpPr>
        <p:spPr>
          <a:xfrm>
            <a:off x="457200" y="1524000"/>
            <a:ext cx="8229600" cy="5049838"/>
          </a:xfrm>
        </p:spPr>
        <p:txBody>
          <a:bodyPr rtlCol="0">
            <a:normAutofit/>
          </a:bodyPr>
          <a:lstStyle/>
          <a:p>
            <a:pPr eaLnBrk="1" fontAlgn="auto" hangingPunct="1">
              <a:spcAft>
                <a:spcPts val="0"/>
              </a:spcAft>
              <a:buFont typeface="Wingdings 3" charset="2"/>
              <a:buChar char=""/>
              <a:defRPr/>
            </a:pPr>
            <a:r>
              <a:rPr lang="en-US" sz="2000" u="sng" dirty="0">
                <a:solidFill>
                  <a:schemeClr val="tx1">
                    <a:lumMod val="75000"/>
                    <a:lumOff val="25000"/>
                  </a:schemeClr>
                </a:solidFill>
              </a:rPr>
              <a:t>SMARTHEALTH_COMMUNITY </a:t>
            </a: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Join the electronic mailing list (LISTSERV) for forthcoming announcements by — Sending an e-mail message to </a:t>
            </a:r>
            <a:r>
              <a:rPr lang="en-US" sz="1800" u="sng" dirty="0">
                <a:solidFill>
                  <a:schemeClr val="tx2"/>
                </a:solidFill>
                <a:latin typeface="Calibri" pitchFamily="34" charset="0"/>
              </a:rPr>
              <a:t>LISTSERV</a:t>
            </a:r>
            <a:r>
              <a:rPr lang="en-US" sz="1800" u="sng" dirty="0">
                <a:solidFill>
                  <a:schemeClr val="tx2"/>
                </a:solidFill>
                <a:latin typeface="Calibri" pitchFamily="34" charset="0"/>
                <a:hlinkClick r:id="rId3">
                  <a:extLst>
                    <a:ext uri="{A12FA001-AC4F-418D-AE19-62706E023703}">
                      <ahyp:hlinkClr xmlns:ahyp="http://schemas.microsoft.com/office/drawing/2018/hyperlinkcolor" val="tx"/>
                    </a:ext>
                  </a:extLst>
                </a:hlinkClick>
              </a:rPr>
              <a:t>@LISTSERV.NSF.GOV</a:t>
            </a:r>
            <a:r>
              <a:rPr lang="en-US" sz="1800" dirty="0">
                <a:solidFill>
                  <a:schemeClr val="tx2"/>
                </a:solidFill>
                <a:latin typeface="Calibri" pitchFamily="34" charset="0"/>
              </a:rPr>
              <a:t> </a:t>
            </a:r>
            <a:r>
              <a:rPr lang="en-US" sz="1800" dirty="0">
                <a:solidFill>
                  <a:schemeClr val="tx1">
                    <a:lumMod val="65000"/>
                    <a:lumOff val="35000"/>
                  </a:schemeClr>
                </a:solidFill>
                <a:latin typeface="Calibri" pitchFamily="34" charset="0"/>
              </a:rPr>
              <a:t>from the mailing address at which you want to receive announcements.</a:t>
            </a: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The </a:t>
            </a:r>
            <a:r>
              <a:rPr lang="en-US" sz="1800" b="1" dirty="0">
                <a:solidFill>
                  <a:schemeClr val="tx1">
                    <a:lumMod val="65000"/>
                    <a:lumOff val="35000"/>
                  </a:schemeClr>
                </a:solidFill>
                <a:latin typeface="Calibri" pitchFamily="34" charset="0"/>
              </a:rPr>
              <a:t>body of the message</a:t>
            </a:r>
            <a:r>
              <a:rPr lang="en-US" sz="1800" dirty="0">
                <a:solidFill>
                  <a:schemeClr val="tx1">
                    <a:lumMod val="65000"/>
                    <a:lumOff val="35000"/>
                  </a:schemeClr>
                </a:solidFill>
                <a:latin typeface="Calibri" pitchFamily="34" charset="0"/>
              </a:rPr>
              <a:t> should read </a:t>
            </a:r>
            <a:r>
              <a:rPr lang="en-US" sz="1800" i="1" dirty="0">
                <a:solidFill>
                  <a:schemeClr val="tx1">
                    <a:lumMod val="65000"/>
                    <a:lumOff val="35000"/>
                  </a:schemeClr>
                </a:solidFill>
                <a:latin typeface="Calibri" pitchFamily="34" charset="0"/>
              </a:rPr>
              <a:t>Subscribe SMARTHEALTH_COMMUNITY [</a:t>
            </a:r>
            <a:r>
              <a:rPr lang="en-US" sz="1800" b="1" i="1" dirty="0">
                <a:solidFill>
                  <a:schemeClr val="tx1">
                    <a:lumMod val="65000"/>
                    <a:lumOff val="35000"/>
                  </a:schemeClr>
                </a:solidFill>
                <a:latin typeface="Calibri" pitchFamily="34" charset="0"/>
              </a:rPr>
              <a:t>your full name</a:t>
            </a:r>
            <a:r>
              <a:rPr lang="en-US" sz="1800" i="1" dirty="0">
                <a:solidFill>
                  <a:schemeClr val="tx1">
                    <a:lumMod val="65000"/>
                    <a:lumOff val="35000"/>
                  </a:schemeClr>
                </a:solidFill>
                <a:latin typeface="Calibri" pitchFamily="34" charset="0"/>
              </a:rPr>
              <a:t>]</a:t>
            </a:r>
            <a:r>
              <a:rPr lang="en-US" sz="1800" dirty="0">
                <a:solidFill>
                  <a:schemeClr val="tx1">
                    <a:lumMod val="65000"/>
                    <a:lumOff val="35000"/>
                  </a:schemeClr>
                </a:solidFill>
                <a:latin typeface="Calibri" pitchFamily="34" charset="0"/>
              </a:rPr>
              <a:t>.</a:t>
            </a: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The message is case sensitive; so capitalize as indicated!</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Don't include the brackets.</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The Subject line should be blank</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For example, for Robin Smith to subscribe, the message would read</a:t>
            </a:r>
          </a:p>
          <a:p>
            <a:pPr lvl="1" eaLnBrk="1" fontAlgn="auto" hangingPunct="1">
              <a:spcAft>
                <a:spcPts val="0"/>
              </a:spcAft>
              <a:buFont typeface="Wingdings 3" charset="2"/>
              <a:buChar char=""/>
              <a:defRPr/>
            </a:pPr>
            <a:r>
              <a:rPr lang="en-US" sz="1800" i="1" dirty="0">
                <a:solidFill>
                  <a:schemeClr val="tx1">
                    <a:lumMod val="65000"/>
                    <a:lumOff val="35000"/>
                  </a:schemeClr>
                </a:solidFill>
                <a:latin typeface="Calibri" pitchFamily="34" charset="0"/>
              </a:rPr>
              <a:t>Subscribe SMARTHEALTH_COMMUNITY Robin Smith.</a:t>
            </a:r>
          </a:p>
          <a:p>
            <a:pPr lvl="1" eaLnBrk="1" fontAlgn="auto" hangingPunct="1">
              <a:spcAft>
                <a:spcPts val="0"/>
              </a:spcAft>
              <a:buFont typeface="Wingdings 3" charset="2"/>
              <a:buChar char=""/>
              <a:defRPr/>
            </a:pPr>
            <a:endParaRPr lang="en-US" sz="1800" dirty="0">
              <a:solidFill>
                <a:schemeClr val="tx1">
                  <a:lumMod val="65000"/>
                  <a:lumOff val="35000"/>
                </a:schemeClr>
              </a:solidFill>
              <a:latin typeface="Calibri" pitchFamily="34" charset="0"/>
            </a:endParaRP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You will receive a confirmation of your subscription along with instructions on using the listserv.</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F0C61A7A-C6AE-450C-B8D0-6F051DE7BBA0}"/>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31</a:t>
            </a:fld>
            <a:endParaRPr lang="en-US"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1C2C-7C31-4220-9AE2-25AF0E155377}"/>
              </a:ext>
            </a:extLst>
          </p:cNvPr>
          <p:cNvSpPr>
            <a:spLocks noGrp="1"/>
          </p:cNvSpPr>
          <p:nvPr>
            <p:ph type="title"/>
          </p:nvPr>
        </p:nvSpPr>
        <p:spPr>
          <a:xfrm>
            <a:off x="5486400" y="762000"/>
            <a:ext cx="3199208" cy="4739759"/>
          </a:xfrm>
        </p:spPr>
        <p:txBody>
          <a:bodyPr/>
          <a:lstStyle/>
          <a:p>
            <a:pPr algn="ctr"/>
            <a:r>
              <a:rPr lang="en-US" sz="4400" b="1" dirty="0">
                <a:latin typeface="+mj-lt"/>
                <a:ea typeface="+mj-ea"/>
                <a:cs typeface="+mj-cs"/>
              </a:rPr>
              <a:t>Effective Research </a:t>
            </a:r>
            <a:r>
              <a:rPr lang="en-US" sz="4400" dirty="0">
                <a:latin typeface="+mj-lt"/>
                <a:ea typeface="+mj-ea"/>
                <a:cs typeface="+mj-cs"/>
              </a:rPr>
              <a:t>is a relay between basic and applied science</a:t>
            </a:r>
            <a:endParaRPr lang="en-US" sz="4400" dirty="0"/>
          </a:p>
        </p:txBody>
      </p:sp>
      <p:pic>
        <p:nvPicPr>
          <p:cNvPr id="3" name="Picture 2" descr="Two mannequins with prosthetic legs passing the baton in a relay race. ">
            <a:extLst>
              <a:ext uri="{FF2B5EF4-FFF2-40B4-BE49-F238E27FC236}">
                <a16:creationId xmlns:a16="http://schemas.microsoft.com/office/drawing/2014/main" id="{D9C4B2C0-F258-4688-A397-1DB8054A7A98}"/>
              </a:ext>
            </a:extLst>
          </p:cNvPr>
          <p:cNvPicPr>
            <a:picLocks noChangeAspect="1"/>
          </p:cNvPicPr>
          <p:nvPr/>
        </p:nvPicPr>
        <p:blipFill rotWithShape="1">
          <a:blip r:embed="rId3">
            <a:extLst>
              <a:ext uri="{28A0092B-C50C-407E-A947-70E740481C1C}">
                <a14:useLocalDpi xmlns:a14="http://schemas.microsoft.com/office/drawing/2010/main" val="0"/>
              </a:ext>
            </a:extLst>
          </a:blip>
          <a:srcRect l="8154" r="12808" b="10000"/>
          <a:stretch/>
        </p:blipFill>
        <p:spPr bwMode="auto">
          <a:xfrm>
            <a:off x="212739" y="152400"/>
            <a:ext cx="5121261" cy="599644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6D81A92-3211-4D99-84E1-FF42AE51D89F}"/>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32</a:t>
            </a:fld>
            <a:endParaRPr lang="en-US" dirty="0">
              <a:solidFill>
                <a:schemeClr val="tx1"/>
              </a:solidFill>
            </a:endParaRPr>
          </a:p>
        </p:txBody>
      </p:sp>
    </p:spTree>
    <p:extLst>
      <p:ext uri="{BB962C8B-B14F-4D97-AF65-F5344CB8AC3E}">
        <p14:creationId xmlns:p14="http://schemas.microsoft.com/office/powerpoint/2010/main" val="2219083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3F6F4-F474-4077-B394-DF47BDD4BE15}"/>
              </a:ext>
            </a:extLst>
          </p:cNvPr>
          <p:cNvSpPr>
            <a:spLocks noGrp="1"/>
          </p:cNvSpPr>
          <p:nvPr>
            <p:ph type="title"/>
          </p:nvPr>
        </p:nvSpPr>
        <p:spPr>
          <a:xfrm>
            <a:off x="610791" y="1015591"/>
            <a:ext cx="7922418" cy="984885"/>
          </a:xfrm>
        </p:spPr>
        <p:txBody>
          <a:bodyPr/>
          <a:lstStyle/>
          <a:p>
            <a:pPr algn="ctr"/>
            <a:r>
              <a:rPr lang="en-US" dirty="0">
                <a:solidFill>
                  <a:schemeClr val="tx2"/>
                </a:solidFill>
              </a:rPr>
              <a:t>Thank you!</a:t>
            </a:r>
            <a:br>
              <a:rPr lang="en-US" dirty="0">
                <a:solidFill>
                  <a:schemeClr val="tx2"/>
                </a:solidFill>
              </a:rPr>
            </a:br>
            <a:endParaRPr lang="en-US" dirty="0">
              <a:solidFill>
                <a:schemeClr val="tx2"/>
              </a:solidFill>
            </a:endParaRPr>
          </a:p>
        </p:txBody>
      </p:sp>
      <p:sp>
        <p:nvSpPr>
          <p:cNvPr id="4" name="Text Placeholder 3">
            <a:extLst>
              <a:ext uri="{FF2B5EF4-FFF2-40B4-BE49-F238E27FC236}">
                <a16:creationId xmlns:a16="http://schemas.microsoft.com/office/drawing/2014/main" id="{BA07E0B1-4298-4247-83D5-F743EF82A38A}"/>
              </a:ext>
            </a:extLst>
          </p:cNvPr>
          <p:cNvSpPr>
            <a:spLocks noGrp="1"/>
          </p:cNvSpPr>
          <p:nvPr>
            <p:ph type="body" idx="1"/>
          </p:nvPr>
        </p:nvSpPr>
        <p:spPr>
          <a:xfrm>
            <a:off x="1905000" y="2603651"/>
            <a:ext cx="5562599" cy="1723549"/>
          </a:xfrm>
        </p:spPr>
        <p:txBody>
          <a:bodyPr/>
          <a:lstStyle/>
          <a:p>
            <a:pPr algn="ctr"/>
            <a:r>
              <a:rPr lang="en-US" sz="2800" dirty="0"/>
              <a:t>Questions or Comments?</a:t>
            </a:r>
          </a:p>
          <a:p>
            <a:pPr algn="ctr"/>
            <a:r>
              <a:rPr lang="fr-FR" sz="2800" b="1" dirty="0"/>
              <a:t>Email</a:t>
            </a:r>
            <a:r>
              <a:rPr lang="fr-FR" sz="2800" dirty="0"/>
              <a:t>: </a:t>
            </a:r>
          </a:p>
          <a:p>
            <a:pPr algn="ctr"/>
            <a:r>
              <a:rPr lang="fr-FR" sz="2800" dirty="0"/>
              <a:t>SCH-Correspondence@NSF.gov</a:t>
            </a:r>
          </a:p>
          <a:p>
            <a:pPr algn="ctr"/>
            <a:endParaRPr lang="en-US" sz="2800" dirty="0"/>
          </a:p>
        </p:txBody>
      </p:sp>
      <p:sp>
        <p:nvSpPr>
          <p:cNvPr id="8" name="Slide Number Placeholder 7">
            <a:extLst>
              <a:ext uri="{FF2B5EF4-FFF2-40B4-BE49-F238E27FC236}">
                <a16:creationId xmlns:a16="http://schemas.microsoft.com/office/drawing/2014/main" id="{A6F528DD-1A05-403B-A790-28800000CE1E}"/>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33</a:t>
            </a:fld>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097" y="381000"/>
            <a:ext cx="6898640" cy="520655"/>
          </a:xfrm>
          <a:prstGeom prst="rect">
            <a:avLst/>
          </a:prstGeom>
        </p:spPr>
        <p:txBody>
          <a:bodyPr vert="horz" wrap="square" lIns="0" tIns="33020" rIns="0" bIns="0" rtlCol="0">
            <a:spAutoFit/>
          </a:bodyPr>
          <a:lstStyle/>
          <a:p>
            <a:pPr marL="1733550" marR="5080" indent="-1721485">
              <a:lnSpc>
                <a:spcPts val="3800"/>
              </a:lnSpc>
              <a:spcBef>
                <a:spcPts val="260"/>
              </a:spcBef>
            </a:pPr>
            <a:r>
              <a:rPr spc="-5" dirty="0"/>
              <a:t>What is the goal of Smart Health?</a:t>
            </a:r>
          </a:p>
        </p:txBody>
      </p:sp>
      <p:sp>
        <p:nvSpPr>
          <p:cNvPr id="4" name="object 4"/>
          <p:cNvSpPr txBox="1"/>
          <p:nvPr/>
        </p:nvSpPr>
        <p:spPr>
          <a:xfrm>
            <a:off x="533400" y="3288335"/>
            <a:ext cx="8273415" cy="2478243"/>
          </a:xfrm>
          <a:prstGeom prst="rect">
            <a:avLst/>
          </a:prstGeom>
        </p:spPr>
        <p:txBody>
          <a:bodyPr vert="horz" wrap="square" lIns="0" tIns="15875" rIns="0" bIns="0" rtlCol="0">
            <a:spAutoFit/>
          </a:bodyPr>
          <a:lstStyle/>
          <a:p>
            <a:pPr>
              <a:spcBef>
                <a:spcPct val="0"/>
              </a:spcBef>
              <a:buClrTx/>
              <a:buFont typeface="Arial" panose="020B0604020202020204" pitchFamily="34" charset="0"/>
              <a:buChar char="•"/>
            </a:pPr>
            <a:r>
              <a:rPr lang="en-US" altLang="en-US" sz="2000" b="1" dirty="0">
                <a:solidFill>
                  <a:schemeClr val="tx1"/>
                </a:solidFill>
                <a:latin typeface="Tahoma" panose="020B0604030504040204" pitchFamily="34" charset="0"/>
                <a:cs typeface="Tahoma" panose="020B0604030504040204" pitchFamily="34" charset="0"/>
              </a:rPr>
              <a:t>Proposals</a:t>
            </a:r>
            <a:r>
              <a:rPr lang="en-US" altLang="en-US" sz="2000" dirty="0">
                <a:solidFill>
                  <a:schemeClr val="tx1"/>
                </a:solidFill>
                <a:latin typeface="Tahoma" panose="020B0604030504040204" pitchFamily="34" charset="0"/>
                <a:cs typeface="Tahoma" panose="020B0604030504040204" pitchFamily="34" charset="0"/>
              </a:rPr>
              <a:t> </a:t>
            </a:r>
            <a:r>
              <a:rPr lang="en-US" altLang="en-US" sz="2000" b="1" dirty="0">
                <a:solidFill>
                  <a:schemeClr val="tx1"/>
                </a:solidFill>
                <a:latin typeface="Tahoma" panose="020B0604030504040204" pitchFamily="34" charset="0"/>
                <a:cs typeface="Tahoma" panose="020B0604030504040204" pitchFamily="34" charset="0"/>
              </a:rPr>
              <a:t>must include &amp; address</a:t>
            </a:r>
            <a:r>
              <a:rPr lang="en-US" altLang="en-US" sz="2000" dirty="0">
                <a:solidFill>
                  <a:schemeClr val="tx1"/>
                </a:solidFill>
                <a:latin typeface="Tahoma" panose="020B0604030504040204" pitchFamily="34" charset="0"/>
                <a:cs typeface="Tahoma" panose="020B0604030504040204" pitchFamily="34" charset="0"/>
              </a:rPr>
              <a:t>: </a:t>
            </a:r>
          </a:p>
          <a:p>
            <a:pPr lvl="1">
              <a:spcBef>
                <a:spcPct val="0"/>
              </a:spcBef>
              <a:buClrTx/>
              <a:buFont typeface="Wingdings" panose="05000000000000000000" pitchFamily="2" charset="2"/>
              <a:buChar char="ü"/>
            </a:pPr>
            <a:r>
              <a:rPr lang="en-US" altLang="en-US" sz="2000" dirty="0">
                <a:latin typeface="Tahoma" panose="020B0604030504040204" pitchFamily="34" charset="0"/>
                <a:cs typeface="Tahoma" panose="020B0604030504040204" pitchFamily="34" charset="0"/>
              </a:rPr>
              <a:t>Research </a:t>
            </a:r>
            <a:r>
              <a:rPr lang="en-US" altLang="en-US" sz="2000" dirty="0">
                <a:solidFill>
                  <a:schemeClr val="tx1"/>
                </a:solidFill>
                <a:latin typeface="Tahoma" panose="020B0604030504040204" pitchFamily="34" charset="0"/>
                <a:cs typeface="Tahoma" panose="020B0604030504040204" pitchFamily="34" charset="0"/>
              </a:rPr>
              <a:t>gaps in science &amp; engineering</a:t>
            </a:r>
          </a:p>
          <a:p>
            <a:pPr lvl="1">
              <a:spcBef>
                <a:spcPct val="0"/>
              </a:spcBef>
              <a:buClrTx/>
              <a:buFont typeface="Wingdings" panose="05000000000000000000" pitchFamily="2" charset="2"/>
              <a:buChar char="ü"/>
            </a:pPr>
            <a:r>
              <a:rPr lang="en-US" altLang="en-US" sz="2000" dirty="0">
                <a:solidFill>
                  <a:schemeClr val="tx1"/>
                </a:solidFill>
                <a:latin typeface="Tahoma" panose="020B0604030504040204" pitchFamily="34" charset="0"/>
                <a:cs typeface="Tahoma" panose="020B0604030504040204" pitchFamily="34" charset="0"/>
              </a:rPr>
              <a:t>A key health/biomedical problem </a:t>
            </a:r>
          </a:p>
          <a:p>
            <a:pPr lvl="1">
              <a:spcBef>
                <a:spcPct val="0"/>
              </a:spcBef>
              <a:buClrTx/>
              <a:buFont typeface="Wingdings" panose="05000000000000000000" pitchFamily="2" charset="2"/>
              <a:buChar char="ü"/>
            </a:pPr>
            <a:r>
              <a:rPr lang="en-US" altLang="en-US" sz="2000" dirty="0">
                <a:solidFill>
                  <a:schemeClr val="tx1"/>
                </a:solidFill>
                <a:latin typeface="Tahoma" panose="020B0604030504040204" pitchFamily="34" charset="0"/>
                <a:cs typeface="Tahoma" panose="020B0604030504040204" pitchFamily="34" charset="0"/>
              </a:rPr>
              <a:t>Include a team with appropriate research expertise in the major areas involved in the work</a:t>
            </a:r>
          </a:p>
          <a:p>
            <a:pPr lvl="1">
              <a:spcBef>
                <a:spcPct val="0"/>
              </a:spcBef>
              <a:buClrTx/>
              <a:buFontTx/>
              <a:buNone/>
            </a:pPr>
            <a:endParaRPr lang="en-US" altLang="en-US" sz="2000" dirty="0">
              <a:solidFill>
                <a:schemeClr val="tx1"/>
              </a:solidFill>
              <a:latin typeface="Tahoma" panose="020B0604030504040204" pitchFamily="34" charset="0"/>
              <a:cs typeface="Tahoma" panose="020B0604030504040204" pitchFamily="34" charset="0"/>
            </a:endParaRPr>
          </a:p>
          <a:p>
            <a:pPr>
              <a:spcBef>
                <a:spcPct val="0"/>
              </a:spcBef>
              <a:buClrTx/>
              <a:buFont typeface="Arial" panose="020B0604020202020204" pitchFamily="34" charset="0"/>
              <a:buChar char="•"/>
            </a:pPr>
            <a:r>
              <a:rPr lang="en-US" altLang="en-US" sz="2000" dirty="0">
                <a:solidFill>
                  <a:schemeClr val="tx1"/>
                </a:solidFill>
                <a:latin typeface="Tahoma" panose="020B0604030504040204" pitchFamily="34" charset="0"/>
                <a:cs typeface="Tahoma" panose="020B0604030504040204" pitchFamily="34" charset="0"/>
              </a:rPr>
              <a:t>Activities should </a:t>
            </a:r>
            <a:r>
              <a:rPr lang="en-US" altLang="en-US" sz="2000" b="1" dirty="0">
                <a:solidFill>
                  <a:schemeClr val="tx1"/>
                </a:solidFill>
                <a:latin typeface="Tahoma" panose="020B0604030504040204" pitchFamily="34" charset="0"/>
                <a:cs typeface="Tahoma" panose="020B0604030504040204" pitchFamily="34" charset="0"/>
              </a:rPr>
              <a:t>complement</a:t>
            </a:r>
            <a:r>
              <a:rPr lang="en-US" altLang="en-US" sz="2000" dirty="0">
                <a:solidFill>
                  <a:schemeClr val="tx1"/>
                </a:solidFill>
                <a:latin typeface="Tahoma" panose="020B0604030504040204" pitchFamily="34" charset="0"/>
                <a:cs typeface="Tahoma" panose="020B0604030504040204" pitchFamily="34" charset="0"/>
              </a:rPr>
              <a:t> rather than duplicate core programs of NSF &amp; NIH as well as those of other agencies (e.g., VA and AHRQ)</a:t>
            </a:r>
          </a:p>
        </p:txBody>
      </p:sp>
      <p:sp>
        <p:nvSpPr>
          <p:cNvPr id="5" name="object 5"/>
          <p:cNvSpPr txBox="1">
            <a:spLocks noGrp="1"/>
          </p:cNvSpPr>
          <p:nvPr>
            <p:ph type="sldNum" sz="quarter" idx="10"/>
          </p:nvPr>
        </p:nvSpPr>
        <p:spPr>
          <a:xfrm>
            <a:off x="7729264" y="6477000"/>
            <a:ext cx="286528" cy="278281"/>
          </a:xfrm>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dirty="0"/>
              <a:t>4</a:t>
            </a:fld>
            <a:endParaRPr dirty="0"/>
          </a:p>
        </p:txBody>
      </p:sp>
      <p:sp>
        <p:nvSpPr>
          <p:cNvPr id="6" name="TextBox 5">
            <a:extLst>
              <a:ext uri="{FF2B5EF4-FFF2-40B4-BE49-F238E27FC236}">
                <a16:creationId xmlns:a16="http://schemas.microsoft.com/office/drawing/2014/main" id="{B82BCA68-2E68-4611-8615-F3D37FCC8056}"/>
              </a:ext>
            </a:extLst>
          </p:cNvPr>
          <p:cNvSpPr txBox="1"/>
          <p:nvPr/>
        </p:nvSpPr>
        <p:spPr>
          <a:xfrm>
            <a:off x="435292" y="1251281"/>
            <a:ext cx="8273415" cy="1785104"/>
          </a:xfrm>
          <a:prstGeom prst="rect">
            <a:avLst/>
          </a:prstGeom>
          <a:noFill/>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To support research and development of transformative high-risk, high-reward advances in computer and information science, engineering, mathematics, statistics, behavioral and/or cognitive science to address pressing questions in the biomedical and public health communities.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B14E-5821-43A5-A95A-4A008F27A10D}"/>
              </a:ext>
            </a:extLst>
          </p:cNvPr>
          <p:cNvSpPr>
            <a:spLocks noGrp="1"/>
          </p:cNvSpPr>
          <p:nvPr>
            <p:ph type="title"/>
          </p:nvPr>
        </p:nvSpPr>
        <p:spPr>
          <a:xfrm>
            <a:off x="610790" y="158651"/>
            <a:ext cx="7922418" cy="861774"/>
          </a:xfrm>
        </p:spPr>
        <p:txBody>
          <a:bodyPr/>
          <a:lstStyle/>
          <a:p>
            <a:pPr algn="ctr"/>
            <a:r>
              <a:rPr lang="en-US" sz="2800" b="1" dirty="0"/>
              <a:t>Smart Health and Biomedical Research in the Era of Artificial Intelligence and Advanced Data Science</a:t>
            </a:r>
            <a:endParaRPr lang="en-US" sz="2800" dirty="0"/>
          </a:p>
        </p:txBody>
      </p:sp>
      <p:sp>
        <p:nvSpPr>
          <p:cNvPr id="5" name="Content Placeholder 4">
            <a:extLst>
              <a:ext uri="{FF2B5EF4-FFF2-40B4-BE49-F238E27FC236}">
                <a16:creationId xmlns:a16="http://schemas.microsoft.com/office/drawing/2014/main" id="{1853EB51-A2C2-403B-9B10-AC7833B6DBB8}"/>
              </a:ext>
            </a:extLst>
          </p:cNvPr>
          <p:cNvSpPr>
            <a:spLocks noGrp="1"/>
          </p:cNvSpPr>
          <p:nvPr>
            <p:ph type="body" idx="1"/>
          </p:nvPr>
        </p:nvSpPr>
        <p:spPr>
          <a:xfrm>
            <a:off x="762594" y="1333500"/>
            <a:ext cx="7618810" cy="4191000"/>
          </a:xfrm>
        </p:spPr>
        <p:txBody>
          <a:bodyPr>
            <a:normAutofit lnSpcReduction="10000"/>
          </a:bodyPr>
          <a:lstStyle/>
          <a:p>
            <a:r>
              <a:rPr lang="en-US" sz="2400" dirty="0"/>
              <a:t>A cross-cutting program supported by  NSF and NIH </a:t>
            </a:r>
          </a:p>
          <a:p>
            <a:r>
              <a:rPr lang="en-US" sz="2400" dirty="0"/>
              <a:t>Proposals due to NSF on </a:t>
            </a:r>
            <a:r>
              <a:rPr lang="en-US" sz="2400" b="1" dirty="0"/>
              <a:t>November 9th, 2023 </a:t>
            </a:r>
            <a:r>
              <a:rPr lang="en-US" sz="2400" dirty="0"/>
              <a:t>at 5:00pm local</a:t>
            </a:r>
            <a:br>
              <a:rPr lang="en-US" sz="2400" dirty="0"/>
            </a:br>
            <a:r>
              <a:rPr lang="en-US" sz="2400" dirty="0"/>
              <a:t>The program funds:</a:t>
            </a:r>
          </a:p>
          <a:p>
            <a:pPr marL="800100" lvl="1" indent="-342900">
              <a:buFont typeface="Arial" panose="020B0604020202020204" pitchFamily="34" charset="0"/>
              <a:buChar char="•"/>
            </a:pPr>
            <a:r>
              <a:rPr lang="en-US" sz="2600" dirty="0"/>
              <a:t>Integrative Projects with ≤ $1,200,000 total cost</a:t>
            </a:r>
          </a:p>
          <a:p>
            <a:pPr marL="800100" lvl="1" indent="-342900">
              <a:buFont typeface="Arial" panose="020B0604020202020204" pitchFamily="34" charset="0"/>
              <a:buChar char="•"/>
            </a:pPr>
            <a:r>
              <a:rPr lang="en-US" sz="2600" dirty="0"/>
              <a:t>$300,000/year up to 4 years</a:t>
            </a:r>
          </a:p>
          <a:p>
            <a:pPr marL="800100" lvl="1" indent="-342900">
              <a:buFont typeface="Arial" panose="020B0604020202020204" pitchFamily="34" charset="0"/>
              <a:buChar char="•"/>
            </a:pPr>
            <a:r>
              <a:rPr lang="en-US" sz="2600" dirty="0"/>
              <a:t>Interdisciplinary teams</a:t>
            </a:r>
          </a:p>
          <a:p>
            <a:pPr marL="800100" lvl="1" indent="-342900">
              <a:buFont typeface="Arial" panose="020B0604020202020204" pitchFamily="34" charset="0"/>
              <a:buChar char="•"/>
            </a:pPr>
            <a:r>
              <a:rPr lang="en-US" sz="2600" dirty="0"/>
              <a:t>Contribution to fundamental science from at least two NSF sciences</a:t>
            </a:r>
          </a:p>
          <a:p>
            <a:pPr lvl="1"/>
            <a:endParaRPr lang="en-US" sz="2600" dirty="0"/>
          </a:p>
          <a:p>
            <a:pPr algn="ctr"/>
            <a:r>
              <a:rPr lang="en-US" sz="2400" b="1" i="1" dirty="0">
                <a:solidFill>
                  <a:srgbClr val="0070C0"/>
                </a:solidFill>
              </a:rPr>
              <a:t>SCH is a case of use-inspired basic research</a:t>
            </a:r>
          </a:p>
          <a:p>
            <a:endParaRPr lang="en-US" dirty="0"/>
          </a:p>
          <a:p>
            <a:endParaRPr lang="en-US" dirty="0"/>
          </a:p>
        </p:txBody>
      </p:sp>
      <p:sp>
        <p:nvSpPr>
          <p:cNvPr id="3" name="Slide Number Placeholder 2">
            <a:extLst>
              <a:ext uri="{FF2B5EF4-FFF2-40B4-BE49-F238E27FC236}">
                <a16:creationId xmlns:a16="http://schemas.microsoft.com/office/drawing/2014/main" id="{545F6CE8-47C0-42C1-A260-EDE77C180D96}"/>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5</a:t>
            </a:fld>
            <a:endParaRPr lang="en-US" dirty="0">
              <a:solidFill>
                <a:schemeClr val="tx1"/>
              </a:solidFill>
            </a:endParaRPr>
          </a:p>
        </p:txBody>
      </p:sp>
    </p:spTree>
    <p:extLst>
      <p:ext uri="{BB962C8B-B14F-4D97-AF65-F5344CB8AC3E}">
        <p14:creationId xmlns:p14="http://schemas.microsoft.com/office/powerpoint/2010/main" val="416295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a:extLst>
              <a:ext uri="{FF2B5EF4-FFF2-40B4-BE49-F238E27FC236}">
                <a16:creationId xmlns:a16="http://schemas.microsoft.com/office/drawing/2014/main" id="{012DC412-CCDD-4728-BBFB-5906FBC9F483}"/>
              </a:ext>
            </a:extLst>
          </p:cNvPr>
          <p:cNvSpPr txBox="1">
            <a:spLocks noChangeArrowheads="1"/>
          </p:cNvSpPr>
          <p:nvPr/>
        </p:nvSpPr>
        <p:spPr bwMode="auto">
          <a:xfrm>
            <a:off x="1571083" y="5650937"/>
            <a:ext cx="60197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dirty="0">
                <a:solidFill>
                  <a:schemeClr val="tx1"/>
                </a:solidFill>
                <a:latin typeface="Arial" panose="020B0604020202020204" pitchFamily="34" charset="0"/>
              </a:rPr>
              <a:t>      Low			High</a:t>
            </a:r>
          </a:p>
          <a:p>
            <a:pPr algn="ctr">
              <a:spcBef>
                <a:spcPct val="0"/>
              </a:spcBef>
              <a:buClrTx/>
              <a:buFontTx/>
              <a:buNone/>
            </a:pPr>
            <a:r>
              <a:rPr lang="en-US" altLang="en-US" sz="2000" dirty="0">
                <a:solidFill>
                  <a:schemeClr val="tx1"/>
                </a:solidFill>
                <a:latin typeface="Arial" panose="020B0604020202020204" pitchFamily="34" charset="0"/>
              </a:rPr>
              <a:t>Application Inspired: Consideration of Use</a:t>
            </a:r>
          </a:p>
        </p:txBody>
      </p:sp>
      <p:sp>
        <p:nvSpPr>
          <p:cNvPr id="4" name="TextBox 17">
            <a:extLst>
              <a:ext uri="{FF2B5EF4-FFF2-40B4-BE49-F238E27FC236}">
                <a16:creationId xmlns:a16="http://schemas.microsoft.com/office/drawing/2014/main" id="{7BE63638-6434-45C1-8663-2277545A7FE7}"/>
              </a:ext>
            </a:extLst>
          </p:cNvPr>
          <p:cNvSpPr txBox="1">
            <a:spLocks noChangeArrowheads="1"/>
          </p:cNvSpPr>
          <p:nvPr/>
        </p:nvSpPr>
        <p:spPr bwMode="auto">
          <a:xfrm rot="16200000">
            <a:off x="-27386" y="2847168"/>
            <a:ext cx="3947496" cy="4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dirty="0">
                <a:solidFill>
                  <a:schemeClr val="tx1"/>
                </a:solidFill>
                <a:latin typeface="Arial" panose="020B0604020202020204" pitchFamily="34" charset="0"/>
              </a:rPr>
              <a:t>Quest for Basic Understanding</a:t>
            </a:r>
          </a:p>
        </p:txBody>
      </p:sp>
      <p:cxnSp>
        <p:nvCxnSpPr>
          <p:cNvPr id="5" name="Straight Connector 4" descr="Lower bar of the quadrants ">
            <a:extLst>
              <a:ext uri="{FF2B5EF4-FFF2-40B4-BE49-F238E27FC236}">
                <a16:creationId xmlns:a16="http://schemas.microsoft.com/office/drawing/2014/main" id="{E85C37AC-355D-4366-B451-CEA52A0ABD23}"/>
              </a:ext>
            </a:extLst>
          </p:cNvPr>
          <p:cNvCxnSpPr/>
          <p:nvPr/>
        </p:nvCxnSpPr>
        <p:spPr bwMode="auto">
          <a:xfrm>
            <a:off x="2589295" y="5608443"/>
            <a:ext cx="43656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Left bar of the quadrants">
            <a:extLst>
              <a:ext uri="{FF2B5EF4-FFF2-40B4-BE49-F238E27FC236}">
                <a16:creationId xmlns:a16="http://schemas.microsoft.com/office/drawing/2014/main" id="{6D19C763-8D9F-4A50-AB20-13577BB0B677}"/>
              </a:ext>
            </a:extLst>
          </p:cNvPr>
          <p:cNvCxnSpPr/>
          <p:nvPr/>
        </p:nvCxnSpPr>
        <p:spPr bwMode="auto">
          <a:xfrm rot="16200000">
            <a:off x="141370" y="3197031"/>
            <a:ext cx="48672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Center dotted line vertically through the quadrants ">
            <a:extLst>
              <a:ext uri="{FF2B5EF4-FFF2-40B4-BE49-F238E27FC236}">
                <a16:creationId xmlns:a16="http://schemas.microsoft.com/office/drawing/2014/main" id="{E795B958-7426-48C8-8557-6E1ED7F1EEC4}"/>
              </a:ext>
            </a:extLst>
          </p:cNvPr>
          <p:cNvCxnSpPr/>
          <p:nvPr/>
        </p:nvCxnSpPr>
        <p:spPr bwMode="auto">
          <a:xfrm rot="16200000">
            <a:off x="2176545" y="3174806"/>
            <a:ext cx="486727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descr="Center dotted linehorizontally through the quadrants ">
            <a:extLst>
              <a:ext uri="{FF2B5EF4-FFF2-40B4-BE49-F238E27FC236}">
                <a16:creationId xmlns:a16="http://schemas.microsoft.com/office/drawing/2014/main" id="{5FE5E740-C223-4EC0-ACAD-BA03E7A54673}"/>
              </a:ext>
            </a:extLst>
          </p:cNvPr>
          <p:cNvCxnSpPr/>
          <p:nvPr/>
        </p:nvCxnSpPr>
        <p:spPr bwMode="auto">
          <a:xfrm>
            <a:off x="2589295" y="3197031"/>
            <a:ext cx="43656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22" descr="Four people are arranged in quadrants to highlight the type of science indicative of Pasteur's Quadrant by Donal Stokes. Neils Bohr is in the quadrant representing high Quest for Basic Understanding and low Consideration of Use. ">
            <a:extLst>
              <a:ext uri="{FF2B5EF4-FFF2-40B4-BE49-F238E27FC236}">
                <a16:creationId xmlns:a16="http://schemas.microsoft.com/office/drawing/2014/main" id="{7BD4350A-CC6B-4A3D-A57F-DCC4F5AFD324}"/>
              </a:ext>
            </a:extLst>
          </p:cNvPr>
          <p:cNvGrpSpPr>
            <a:grpSpLocks/>
          </p:cNvGrpSpPr>
          <p:nvPr/>
        </p:nvGrpSpPr>
        <p:grpSpPr bwMode="auto">
          <a:xfrm>
            <a:off x="2706289" y="775860"/>
            <a:ext cx="1818539" cy="2352799"/>
            <a:chOff x="2987756" y="643162"/>
            <a:chExt cx="1818493" cy="2352676"/>
          </a:xfrm>
        </p:grpSpPr>
        <p:pic>
          <p:nvPicPr>
            <p:cNvPr id="20" name="Picture 4" descr="http://www.chemistryexplained.com/images/chfa_01_img0128.jpg">
              <a:extLst>
                <a:ext uri="{FF2B5EF4-FFF2-40B4-BE49-F238E27FC236}">
                  <a16:creationId xmlns:a16="http://schemas.microsoft.com/office/drawing/2014/main" id="{8CEE13AE-F5CF-40BB-A7FE-7390CC8E8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756" y="643162"/>
              <a:ext cx="1818493"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4">
              <a:extLst>
                <a:ext uri="{FF2B5EF4-FFF2-40B4-BE49-F238E27FC236}">
                  <a16:creationId xmlns:a16="http://schemas.microsoft.com/office/drawing/2014/main" id="{B31BFD73-71AD-4BA7-ABE5-AE9B69C2E878}"/>
                </a:ext>
              </a:extLst>
            </p:cNvPr>
            <p:cNvSpPr txBox="1">
              <a:spLocks noChangeArrowheads="1"/>
            </p:cNvSpPr>
            <p:nvPr/>
          </p:nvSpPr>
          <p:spPr bwMode="auto">
            <a:xfrm>
              <a:off x="3178680" y="2545080"/>
              <a:ext cx="1436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a:solidFill>
                    <a:srgbClr val="FFC000"/>
                  </a:solidFill>
                  <a:latin typeface="Arial" panose="020B0604020202020204" pitchFamily="34" charset="0"/>
                </a:rPr>
                <a:t>Neils Bohr</a:t>
              </a:r>
            </a:p>
          </p:txBody>
        </p:sp>
      </p:grpSp>
      <p:grpSp>
        <p:nvGrpSpPr>
          <p:cNvPr id="10" name="Group 23" descr="Luis Pasteur highlights high motivation on both factors. An arrow points Pasteur as the High Basic Understanding and Consideration of Use quadrant indictive of Smart Health projects. ">
            <a:extLst>
              <a:ext uri="{FF2B5EF4-FFF2-40B4-BE49-F238E27FC236}">
                <a16:creationId xmlns:a16="http://schemas.microsoft.com/office/drawing/2014/main" id="{677B58C9-FB66-45A6-8DF3-03E736677BCA}"/>
              </a:ext>
            </a:extLst>
          </p:cNvPr>
          <p:cNvGrpSpPr>
            <a:grpSpLocks/>
          </p:cNvGrpSpPr>
          <p:nvPr/>
        </p:nvGrpSpPr>
        <p:grpSpPr bwMode="auto">
          <a:xfrm>
            <a:off x="4760951" y="741168"/>
            <a:ext cx="1943149" cy="2352799"/>
            <a:chOff x="4974729" y="643162"/>
            <a:chExt cx="1943100" cy="2352676"/>
          </a:xfrm>
        </p:grpSpPr>
        <p:pic>
          <p:nvPicPr>
            <p:cNvPr id="18" name="Picture 2" descr="Luis Pasteur highlights high motivation on both factors. ">
              <a:extLst>
                <a:ext uri="{FF2B5EF4-FFF2-40B4-BE49-F238E27FC236}">
                  <a16:creationId xmlns:a16="http://schemas.microsoft.com/office/drawing/2014/main" id="{A73CCB9D-3C6B-4051-8F54-DB98AB2F9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729" y="643162"/>
              <a:ext cx="1943100"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2">
              <a:extLst>
                <a:ext uri="{FF2B5EF4-FFF2-40B4-BE49-F238E27FC236}">
                  <a16:creationId xmlns:a16="http://schemas.microsoft.com/office/drawing/2014/main" id="{6D9A7976-7C4F-4B9E-A212-97A275FCDA02}"/>
                </a:ext>
              </a:extLst>
            </p:cNvPr>
            <p:cNvSpPr txBox="1">
              <a:spLocks noChangeArrowheads="1"/>
            </p:cNvSpPr>
            <p:nvPr/>
          </p:nvSpPr>
          <p:spPr bwMode="auto">
            <a:xfrm>
              <a:off x="5083679" y="2514599"/>
              <a:ext cx="1696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a:solidFill>
                    <a:srgbClr val="FFC000"/>
                  </a:solidFill>
                  <a:latin typeface="Arial" panose="020B0604020202020204" pitchFamily="34" charset="0"/>
                </a:rPr>
                <a:t>Luis Pasteur</a:t>
              </a:r>
            </a:p>
          </p:txBody>
        </p:sp>
      </p:grpSp>
      <p:grpSp>
        <p:nvGrpSpPr>
          <p:cNvPr id="12" name="Group 25" descr="Steve jobs is indicative of low Quest for Basic Understanding and a high Consideration for Use.  ">
            <a:extLst>
              <a:ext uri="{FF2B5EF4-FFF2-40B4-BE49-F238E27FC236}">
                <a16:creationId xmlns:a16="http://schemas.microsoft.com/office/drawing/2014/main" id="{A37806F1-2874-480F-BA41-8041E69BE536}"/>
              </a:ext>
            </a:extLst>
          </p:cNvPr>
          <p:cNvGrpSpPr>
            <a:grpSpLocks/>
          </p:cNvGrpSpPr>
          <p:nvPr/>
        </p:nvGrpSpPr>
        <p:grpSpPr bwMode="auto">
          <a:xfrm>
            <a:off x="4768526" y="3300096"/>
            <a:ext cx="1969453" cy="2235914"/>
            <a:chOff x="1831996" y="3396706"/>
            <a:chExt cx="1969403" cy="2144089"/>
          </a:xfrm>
        </p:grpSpPr>
        <p:pic>
          <p:nvPicPr>
            <p:cNvPr id="14" name="Picture 8" descr="Steve jobs is indicative of low Quest for Basic Understanding and a high Consideration for Use. . ">
              <a:extLst>
                <a:ext uri="{FF2B5EF4-FFF2-40B4-BE49-F238E27FC236}">
                  <a16:creationId xmlns:a16="http://schemas.microsoft.com/office/drawing/2014/main" id="{5EBC0041-DE00-4983-909B-3277FAC7A9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96" r="7941" b="4407"/>
            <a:stretch/>
          </p:blipFill>
          <p:spPr bwMode="auto">
            <a:xfrm>
              <a:off x="1831996" y="3396706"/>
              <a:ext cx="1969403" cy="214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8">
              <a:extLst>
                <a:ext uri="{FF2B5EF4-FFF2-40B4-BE49-F238E27FC236}">
                  <a16:creationId xmlns:a16="http://schemas.microsoft.com/office/drawing/2014/main" id="{E1FD29E6-6BEA-4710-8BCF-021FA9F8FAC0}"/>
                </a:ext>
              </a:extLst>
            </p:cNvPr>
            <p:cNvSpPr txBox="1">
              <a:spLocks noChangeArrowheads="1"/>
            </p:cNvSpPr>
            <p:nvPr/>
          </p:nvSpPr>
          <p:spPr bwMode="auto">
            <a:xfrm>
              <a:off x="1946918" y="5171463"/>
              <a:ext cx="1820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dirty="0">
                  <a:solidFill>
                    <a:srgbClr val="FFC000"/>
                  </a:solidFill>
                  <a:latin typeface="Arial" panose="020B0604020202020204" pitchFamily="34" charset="0"/>
                </a:rPr>
                <a:t>Steve Jobs</a:t>
              </a:r>
            </a:p>
          </p:txBody>
        </p:sp>
      </p:grpSp>
      <p:sp>
        <p:nvSpPr>
          <p:cNvPr id="22" name="Rectangle 35">
            <a:extLst>
              <a:ext uri="{FF2B5EF4-FFF2-40B4-BE49-F238E27FC236}">
                <a16:creationId xmlns:a16="http://schemas.microsoft.com/office/drawing/2014/main" id="{2A74E174-452E-42D9-AFD5-32FEF8EAB87E}"/>
              </a:ext>
            </a:extLst>
          </p:cNvPr>
          <p:cNvSpPr>
            <a:spLocks noChangeArrowheads="1"/>
          </p:cNvSpPr>
          <p:nvPr/>
        </p:nvSpPr>
        <p:spPr bwMode="auto">
          <a:xfrm>
            <a:off x="551781" y="6468248"/>
            <a:ext cx="702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0"/>
              </a:spcBef>
              <a:buClrTx/>
              <a:buFontTx/>
              <a:buNone/>
            </a:pPr>
            <a:r>
              <a:rPr lang="en-US" altLang="en-US" sz="1100" dirty="0">
                <a:solidFill>
                  <a:schemeClr val="tx1"/>
                </a:solidFill>
                <a:latin typeface="Arial" panose="020B0604020202020204" pitchFamily="34" charset="0"/>
              </a:rPr>
              <a:t>Donald E. Stokes, </a:t>
            </a:r>
            <a:r>
              <a:rPr lang="en-US" altLang="en-US" sz="1100" i="1" dirty="0">
                <a:solidFill>
                  <a:schemeClr val="tx1"/>
                </a:solidFill>
                <a:latin typeface="Arial" panose="020B0604020202020204" pitchFamily="34" charset="0"/>
              </a:rPr>
              <a:t>Pasteur's Quadrant – Basic Science and Technological Innovation</a:t>
            </a:r>
            <a:r>
              <a:rPr lang="en-US" altLang="en-US" sz="1100" dirty="0">
                <a:solidFill>
                  <a:schemeClr val="tx1"/>
                </a:solidFill>
                <a:latin typeface="Arial" panose="020B0604020202020204" pitchFamily="34" charset="0"/>
              </a:rPr>
              <a:t>, </a:t>
            </a:r>
          </a:p>
          <a:p>
            <a:pPr algn="ctr">
              <a:spcBef>
                <a:spcPct val="0"/>
              </a:spcBef>
              <a:buClrTx/>
              <a:buFontTx/>
              <a:buNone/>
            </a:pPr>
            <a:r>
              <a:rPr lang="en-US" altLang="en-US" sz="1100" i="1" dirty="0">
                <a:solidFill>
                  <a:schemeClr val="tx1"/>
                </a:solidFill>
                <a:latin typeface="Arial" panose="020B0604020202020204" pitchFamily="34" charset="0"/>
              </a:rPr>
              <a:t>Brookings Institution Press, 1997</a:t>
            </a:r>
          </a:p>
        </p:txBody>
      </p:sp>
      <p:sp>
        <p:nvSpPr>
          <p:cNvPr id="25" name="Title 24">
            <a:extLst>
              <a:ext uri="{FF2B5EF4-FFF2-40B4-BE49-F238E27FC236}">
                <a16:creationId xmlns:a16="http://schemas.microsoft.com/office/drawing/2014/main" id="{EDC7EFA6-CFEB-4A20-98C4-510AA0A5D740}"/>
              </a:ext>
            </a:extLst>
          </p:cNvPr>
          <p:cNvSpPr>
            <a:spLocks noGrp="1"/>
          </p:cNvSpPr>
          <p:nvPr>
            <p:ph type="title"/>
          </p:nvPr>
        </p:nvSpPr>
        <p:spPr>
          <a:xfrm>
            <a:off x="657965" y="161525"/>
            <a:ext cx="7922418" cy="984885"/>
          </a:xfrm>
        </p:spPr>
        <p:txBody>
          <a:bodyPr/>
          <a:lstStyle/>
          <a:p>
            <a:pPr algn="ctr"/>
            <a:r>
              <a:rPr lang="en-US" altLang="en-US" dirty="0">
                <a:latin typeface="Avenir Next Demi Bold"/>
                <a:ea typeface="ＭＳ Ｐゴシック" panose="020B0600070205080204" pitchFamily="34" charset="-128"/>
                <a:cs typeface="Avenir Next Demi Bold"/>
              </a:rPr>
              <a:t>Pasteur’s</a:t>
            </a:r>
            <a:r>
              <a:rPr lang="en-US" altLang="en-US" dirty="0">
                <a:solidFill>
                  <a:schemeClr val="bg1"/>
                </a:solidFill>
                <a:latin typeface="Avenir Next Demi Bold"/>
                <a:ea typeface="ＭＳ Ｐゴシック" panose="020B0600070205080204" pitchFamily="34" charset="-128"/>
                <a:cs typeface="Avenir Next Demi Bold"/>
              </a:rPr>
              <a:t> </a:t>
            </a:r>
            <a:r>
              <a:rPr lang="en-US" altLang="en-US" dirty="0">
                <a:latin typeface="Avenir Next Demi Bold"/>
                <a:ea typeface="ＭＳ Ｐゴシック" panose="020B0600070205080204" pitchFamily="34" charset="-128"/>
                <a:cs typeface="Avenir Next Demi Bold"/>
              </a:rPr>
              <a:t>Quadrant</a:t>
            </a:r>
            <a:br>
              <a:rPr lang="en-US" altLang="en-US" dirty="0">
                <a:latin typeface="Avenir Next Demi Bold"/>
                <a:ea typeface="ＭＳ Ｐゴシック" panose="020B0600070205080204" pitchFamily="34" charset="-128"/>
                <a:cs typeface="Avenir Next Demi Bold"/>
              </a:rPr>
            </a:br>
            <a:endParaRPr lang="en-US" dirty="0"/>
          </a:p>
        </p:txBody>
      </p:sp>
      <p:sp>
        <p:nvSpPr>
          <p:cNvPr id="26" name="Slide Number Placeholder 25">
            <a:extLst>
              <a:ext uri="{FF2B5EF4-FFF2-40B4-BE49-F238E27FC236}">
                <a16:creationId xmlns:a16="http://schemas.microsoft.com/office/drawing/2014/main" id="{B545CE6D-8BFF-42A0-891D-47F8B0190A9D}"/>
              </a:ext>
            </a:extLst>
          </p:cNvPr>
          <p:cNvSpPr>
            <a:spLocks noGrp="1"/>
          </p:cNvSpPr>
          <p:nvPr>
            <p:ph type="sldNum" sz="quarter" idx="10"/>
          </p:nvPr>
        </p:nvSpPr>
        <p:spPr>
          <a:xfrm>
            <a:off x="7848600" y="6468248"/>
            <a:ext cx="308610" cy="304801"/>
          </a:xfrm>
        </p:spPr>
        <p:txBody>
          <a:bodyPr/>
          <a:lstStyle/>
          <a:p>
            <a:pPr marL="38100">
              <a:spcBef>
                <a:spcPts val="10"/>
              </a:spcBef>
            </a:pPr>
            <a:fld id="{81D60167-4931-47E6-BA6A-407CBD079E47}" type="slidenum">
              <a:rPr lang="en-US" smtClean="0"/>
              <a:pPr marL="38100">
                <a:spcBef>
                  <a:spcPts val="10"/>
                </a:spcBef>
              </a:pPr>
              <a:t>6</a:t>
            </a:fld>
            <a:endParaRPr lang="en-US" dirty="0">
              <a:solidFill>
                <a:schemeClr val="tx1"/>
              </a:solidFill>
            </a:endParaRPr>
          </a:p>
        </p:txBody>
      </p:sp>
      <p:sp>
        <p:nvSpPr>
          <p:cNvPr id="3" name="Rectangle 2">
            <a:extLst>
              <a:ext uri="{FF2B5EF4-FFF2-40B4-BE49-F238E27FC236}">
                <a16:creationId xmlns:a16="http://schemas.microsoft.com/office/drawing/2014/main" id="{0BA9E807-187C-7359-2106-CBEB344F0345}"/>
              </a:ext>
            </a:extLst>
          </p:cNvPr>
          <p:cNvSpPr/>
          <p:nvPr/>
        </p:nvSpPr>
        <p:spPr>
          <a:xfrm>
            <a:off x="4715757" y="713460"/>
            <a:ext cx="2022213" cy="241337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5">
            <a:extLst>
              <a:ext uri="{FF2B5EF4-FFF2-40B4-BE49-F238E27FC236}">
                <a16:creationId xmlns:a16="http://schemas.microsoft.com/office/drawing/2014/main" id="{FE40236E-199A-183B-588D-F6DB068EAAB9}"/>
              </a:ext>
            </a:extLst>
          </p:cNvPr>
          <p:cNvSpPr txBox="1">
            <a:spLocks noChangeArrowheads="1"/>
          </p:cNvSpPr>
          <p:nvPr/>
        </p:nvSpPr>
        <p:spPr bwMode="auto">
          <a:xfrm rot="16200000">
            <a:off x="-726317" y="2926774"/>
            <a:ext cx="60197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dirty="0">
                <a:solidFill>
                  <a:schemeClr val="tx1"/>
                </a:solidFill>
                <a:latin typeface="Arial" panose="020B0604020202020204" pitchFamily="34" charset="0"/>
              </a:rPr>
              <a:t>      Low			High</a:t>
            </a:r>
          </a:p>
        </p:txBody>
      </p:sp>
      <p:sp>
        <p:nvSpPr>
          <p:cNvPr id="13" name="Speech Bubble: Oval 12">
            <a:extLst>
              <a:ext uri="{FF2B5EF4-FFF2-40B4-BE49-F238E27FC236}">
                <a16:creationId xmlns:a16="http://schemas.microsoft.com/office/drawing/2014/main" id="{7BF0D717-A273-6EE0-C3BD-143F645F68DC}"/>
              </a:ext>
            </a:extLst>
          </p:cNvPr>
          <p:cNvSpPr/>
          <p:nvPr/>
        </p:nvSpPr>
        <p:spPr>
          <a:xfrm rot="951535">
            <a:off x="7010809" y="339144"/>
            <a:ext cx="1994245" cy="1396143"/>
          </a:xfrm>
          <a:prstGeom prst="wedgeEllipseCallout">
            <a:avLst>
              <a:gd name="adj1" fmla="val -62924"/>
              <a:gd name="adj2" fmla="val 53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This is the SCH quadrant: use-inspired basic research</a:t>
            </a:r>
          </a:p>
        </p:txBody>
      </p:sp>
    </p:spTree>
    <p:extLst>
      <p:ext uri="{BB962C8B-B14F-4D97-AF65-F5344CB8AC3E}">
        <p14:creationId xmlns:p14="http://schemas.microsoft.com/office/powerpoint/2010/main" val="344895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6">
            <a:extLst>
              <a:ext uri="{FF2B5EF4-FFF2-40B4-BE49-F238E27FC236}">
                <a16:creationId xmlns:a16="http://schemas.microsoft.com/office/drawing/2014/main" id="{5284D117-C6C8-E30C-F7B0-9DB5E82347A7}"/>
              </a:ext>
            </a:extLst>
          </p:cNvPr>
          <p:cNvSpPr txBox="1">
            <a:spLocks noGrp="1"/>
          </p:cNvSpPr>
          <p:nvPr>
            <p:ph type="title"/>
          </p:nvPr>
        </p:nvSpPr>
        <p:spPr>
          <a:xfrm>
            <a:off x="838200" y="162559"/>
            <a:ext cx="7620000" cy="505267"/>
          </a:xfrm>
          <a:prstGeom prst="rect">
            <a:avLst/>
          </a:prstGeom>
        </p:spPr>
        <p:txBody>
          <a:bodyPr vert="horz" wrap="square" lIns="0" tIns="12700" rIns="0" bIns="0" rtlCol="0">
            <a:spAutoFit/>
          </a:bodyPr>
          <a:lstStyle/>
          <a:p>
            <a:pPr marL="12700" algn="ctr">
              <a:lnSpc>
                <a:spcPct val="100000"/>
              </a:lnSpc>
              <a:spcBef>
                <a:spcPts val="100"/>
              </a:spcBef>
            </a:pPr>
            <a:r>
              <a:rPr dirty="0"/>
              <a:t>Smart </a:t>
            </a:r>
            <a:r>
              <a:rPr spc="-5" dirty="0"/>
              <a:t>Health Research</a:t>
            </a:r>
            <a:r>
              <a:rPr spc="-20" dirty="0"/>
              <a:t> </a:t>
            </a:r>
            <a:r>
              <a:rPr lang="en-US" spc="-5" dirty="0"/>
              <a:t>Themes</a:t>
            </a:r>
            <a:endParaRPr spc="-5" dirty="0"/>
          </a:p>
        </p:txBody>
      </p:sp>
      <p:sp>
        <p:nvSpPr>
          <p:cNvPr id="17" name="Freeform: Shape 16" descr="Information Infrastructure thrust&#10;">
            <a:extLst>
              <a:ext uri="{FF2B5EF4-FFF2-40B4-BE49-F238E27FC236}">
                <a16:creationId xmlns:a16="http://schemas.microsoft.com/office/drawing/2014/main" id="{45BBC566-BE83-E129-28BB-DB6D1D6546D6}"/>
              </a:ext>
            </a:extLst>
          </p:cNvPr>
          <p:cNvSpPr/>
          <p:nvPr/>
        </p:nvSpPr>
        <p:spPr>
          <a:xfrm>
            <a:off x="2832544" y="969747"/>
            <a:ext cx="1944867" cy="1295809"/>
          </a:xfrm>
          <a:custGeom>
            <a:avLst/>
            <a:gdLst>
              <a:gd name="connsiteX0" fmla="*/ 0 w 1944867"/>
              <a:gd name="connsiteY0" fmla="*/ 647905 h 1295809"/>
              <a:gd name="connsiteX1" fmla="*/ 972434 w 1944867"/>
              <a:gd name="connsiteY1" fmla="*/ 0 h 1295809"/>
              <a:gd name="connsiteX2" fmla="*/ 1944868 w 1944867"/>
              <a:gd name="connsiteY2" fmla="*/ 647905 h 1295809"/>
              <a:gd name="connsiteX3" fmla="*/ 972434 w 1944867"/>
              <a:gd name="connsiteY3" fmla="*/ 1295810 h 1295809"/>
              <a:gd name="connsiteX4" fmla="*/ 0 w 1944867"/>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67" h="1295809">
                <a:moveTo>
                  <a:pt x="0" y="647905"/>
                </a:moveTo>
                <a:cubicBezTo>
                  <a:pt x="0" y="290077"/>
                  <a:pt x="435374" y="0"/>
                  <a:pt x="972434" y="0"/>
                </a:cubicBezTo>
                <a:cubicBezTo>
                  <a:pt x="1509494" y="0"/>
                  <a:pt x="1944868" y="290077"/>
                  <a:pt x="1944868" y="647905"/>
                </a:cubicBezTo>
                <a:cubicBezTo>
                  <a:pt x="1944868" y="1005733"/>
                  <a:pt x="1509494" y="1295810"/>
                  <a:pt x="972434" y="1295810"/>
                </a:cubicBezTo>
                <a:cubicBezTo>
                  <a:pt x="435374"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05139" tIns="210087" rIns="305139"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Robotics</a:t>
            </a:r>
          </a:p>
        </p:txBody>
      </p:sp>
      <p:sp>
        <p:nvSpPr>
          <p:cNvPr id="23" name="Freeform: Shape 22" descr="Transformative Data Science thrust&#10;">
            <a:extLst>
              <a:ext uri="{FF2B5EF4-FFF2-40B4-BE49-F238E27FC236}">
                <a16:creationId xmlns:a16="http://schemas.microsoft.com/office/drawing/2014/main" id="{EFC580E8-AC92-CDC4-48A7-0CE61116402B}"/>
              </a:ext>
            </a:extLst>
          </p:cNvPr>
          <p:cNvSpPr/>
          <p:nvPr/>
        </p:nvSpPr>
        <p:spPr>
          <a:xfrm>
            <a:off x="5293483" y="1117378"/>
            <a:ext cx="2577563" cy="1295809"/>
          </a:xfrm>
          <a:custGeom>
            <a:avLst/>
            <a:gdLst>
              <a:gd name="connsiteX0" fmla="*/ 0 w 2251403"/>
              <a:gd name="connsiteY0" fmla="*/ 647905 h 1295809"/>
              <a:gd name="connsiteX1" fmla="*/ 1125702 w 2251403"/>
              <a:gd name="connsiteY1" fmla="*/ 0 h 1295809"/>
              <a:gd name="connsiteX2" fmla="*/ 2251404 w 2251403"/>
              <a:gd name="connsiteY2" fmla="*/ 647905 h 1295809"/>
              <a:gd name="connsiteX3" fmla="*/ 1125702 w 2251403"/>
              <a:gd name="connsiteY3" fmla="*/ 1295810 h 1295809"/>
              <a:gd name="connsiteX4" fmla="*/ 0 w 2251403"/>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403" h="1295809">
                <a:moveTo>
                  <a:pt x="0" y="647905"/>
                </a:moveTo>
                <a:cubicBezTo>
                  <a:pt x="0" y="290077"/>
                  <a:pt x="503994" y="0"/>
                  <a:pt x="1125702" y="0"/>
                </a:cubicBezTo>
                <a:cubicBezTo>
                  <a:pt x="1747410" y="0"/>
                  <a:pt x="2251404" y="290077"/>
                  <a:pt x="2251404" y="647905"/>
                </a:cubicBezTo>
                <a:cubicBezTo>
                  <a:pt x="2251404" y="1005733"/>
                  <a:pt x="1747410" y="1295810"/>
                  <a:pt x="1125702" y="1295810"/>
                </a:cubicBezTo>
                <a:cubicBezTo>
                  <a:pt x="503994"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50030" tIns="210087" rIns="350030"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Transformative Analytics in Biomedical and Behavioral Research</a:t>
            </a:r>
          </a:p>
        </p:txBody>
      </p:sp>
      <p:sp>
        <p:nvSpPr>
          <p:cNvPr id="24" name="Freeform: Shape 23" descr="Novel Multimodal Sensor System thrust&#10;">
            <a:extLst>
              <a:ext uri="{FF2B5EF4-FFF2-40B4-BE49-F238E27FC236}">
                <a16:creationId xmlns:a16="http://schemas.microsoft.com/office/drawing/2014/main" id="{4D67A670-8946-B115-0354-76F1A46D6DA5}"/>
              </a:ext>
            </a:extLst>
          </p:cNvPr>
          <p:cNvSpPr/>
          <p:nvPr/>
        </p:nvSpPr>
        <p:spPr>
          <a:xfrm>
            <a:off x="6418869" y="2741928"/>
            <a:ext cx="2039331" cy="1295809"/>
          </a:xfrm>
          <a:custGeom>
            <a:avLst/>
            <a:gdLst>
              <a:gd name="connsiteX0" fmla="*/ 0 w 2039331"/>
              <a:gd name="connsiteY0" fmla="*/ 647905 h 1295809"/>
              <a:gd name="connsiteX1" fmla="*/ 1019666 w 2039331"/>
              <a:gd name="connsiteY1" fmla="*/ 0 h 1295809"/>
              <a:gd name="connsiteX2" fmla="*/ 2039332 w 2039331"/>
              <a:gd name="connsiteY2" fmla="*/ 647905 h 1295809"/>
              <a:gd name="connsiteX3" fmla="*/ 1019666 w 2039331"/>
              <a:gd name="connsiteY3" fmla="*/ 1295810 h 1295809"/>
              <a:gd name="connsiteX4" fmla="*/ 0 w 2039331"/>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331" h="1295809">
                <a:moveTo>
                  <a:pt x="0" y="647905"/>
                </a:moveTo>
                <a:cubicBezTo>
                  <a:pt x="0" y="290077"/>
                  <a:pt x="456520" y="0"/>
                  <a:pt x="1019666" y="0"/>
                </a:cubicBezTo>
                <a:cubicBezTo>
                  <a:pt x="1582812" y="0"/>
                  <a:pt x="2039332" y="290077"/>
                  <a:pt x="2039332" y="647905"/>
                </a:cubicBezTo>
                <a:cubicBezTo>
                  <a:pt x="2039332" y="1005733"/>
                  <a:pt x="1582812" y="1295810"/>
                  <a:pt x="1019666" y="1295810"/>
                </a:cubicBezTo>
                <a:cubicBezTo>
                  <a:pt x="456520"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18973" tIns="210087" rIns="318973"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Cyber-Physical Systems</a:t>
            </a:r>
          </a:p>
        </p:txBody>
      </p:sp>
      <p:sp>
        <p:nvSpPr>
          <p:cNvPr id="27" name="Freeform: Shape 26" descr="Automating Health thrust &#10;">
            <a:extLst>
              <a:ext uri="{FF2B5EF4-FFF2-40B4-BE49-F238E27FC236}">
                <a16:creationId xmlns:a16="http://schemas.microsoft.com/office/drawing/2014/main" id="{822EE387-9ABE-8C36-2E5E-C6E418FD7110}"/>
              </a:ext>
            </a:extLst>
          </p:cNvPr>
          <p:cNvSpPr/>
          <p:nvPr/>
        </p:nvSpPr>
        <p:spPr>
          <a:xfrm>
            <a:off x="3317205" y="4816032"/>
            <a:ext cx="1826392" cy="1295809"/>
          </a:xfrm>
          <a:custGeom>
            <a:avLst/>
            <a:gdLst>
              <a:gd name="connsiteX0" fmla="*/ 0 w 1652675"/>
              <a:gd name="connsiteY0" fmla="*/ 647905 h 1295809"/>
              <a:gd name="connsiteX1" fmla="*/ 826338 w 1652675"/>
              <a:gd name="connsiteY1" fmla="*/ 0 h 1295809"/>
              <a:gd name="connsiteX2" fmla="*/ 1652676 w 1652675"/>
              <a:gd name="connsiteY2" fmla="*/ 647905 h 1295809"/>
              <a:gd name="connsiteX3" fmla="*/ 826338 w 1652675"/>
              <a:gd name="connsiteY3" fmla="*/ 1295810 h 1295809"/>
              <a:gd name="connsiteX4" fmla="*/ 0 w 1652675"/>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675" h="1295809">
                <a:moveTo>
                  <a:pt x="0" y="647905"/>
                </a:moveTo>
                <a:cubicBezTo>
                  <a:pt x="0" y="290077"/>
                  <a:pt x="369964" y="0"/>
                  <a:pt x="826338" y="0"/>
                </a:cubicBezTo>
                <a:cubicBezTo>
                  <a:pt x="1282712" y="0"/>
                  <a:pt x="1652676" y="290077"/>
                  <a:pt x="1652676" y="647905"/>
                </a:cubicBezTo>
                <a:cubicBezTo>
                  <a:pt x="1652676" y="1005733"/>
                  <a:pt x="1282712" y="1295810"/>
                  <a:pt x="826338" y="1295810"/>
                </a:cubicBezTo>
                <a:cubicBezTo>
                  <a:pt x="369964"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62349" tIns="210087" rIns="262349"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Biomedical Image Interpretation</a:t>
            </a:r>
          </a:p>
        </p:txBody>
      </p:sp>
      <p:sp>
        <p:nvSpPr>
          <p:cNvPr id="28" name="Freeform: Shape 27" descr="Medical Image Interpretation thrust&#10;">
            <a:extLst>
              <a:ext uri="{FF2B5EF4-FFF2-40B4-BE49-F238E27FC236}">
                <a16:creationId xmlns:a16="http://schemas.microsoft.com/office/drawing/2014/main" id="{D9DD47D6-E6CE-9472-9D3F-22870EB7A0D9}"/>
              </a:ext>
            </a:extLst>
          </p:cNvPr>
          <p:cNvSpPr/>
          <p:nvPr/>
        </p:nvSpPr>
        <p:spPr>
          <a:xfrm>
            <a:off x="1015374" y="3908263"/>
            <a:ext cx="2092330" cy="1295809"/>
          </a:xfrm>
          <a:custGeom>
            <a:avLst/>
            <a:gdLst>
              <a:gd name="connsiteX0" fmla="*/ 0 w 2092330"/>
              <a:gd name="connsiteY0" fmla="*/ 647905 h 1295809"/>
              <a:gd name="connsiteX1" fmla="*/ 1046165 w 2092330"/>
              <a:gd name="connsiteY1" fmla="*/ 0 h 1295809"/>
              <a:gd name="connsiteX2" fmla="*/ 2092330 w 2092330"/>
              <a:gd name="connsiteY2" fmla="*/ 647905 h 1295809"/>
              <a:gd name="connsiteX3" fmla="*/ 1046165 w 2092330"/>
              <a:gd name="connsiteY3" fmla="*/ 1295810 h 1295809"/>
              <a:gd name="connsiteX4" fmla="*/ 0 w 2092330"/>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330" h="1295809">
                <a:moveTo>
                  <a:pt x="0" y="647905"/>
                </a:moveTo>
                <a:cubicBezTo>
                  <a:pt x="0" y="290077"/>
                  <a:pt x="468384" y="0"/>
                  <a:pt x="1046165" y="0"/>
                </a:cubicBezTo>
                <a:cubicBezTo>
                  <a:pt x="1623946" y="0"/>
                  <a:pt x="2092330" y="290077"/>
                  <a:pt x="2092330" y="647905"/>
                </a:cubicBezTo>
                <a:cubicBezTo>
                  <a:pt x="2092330" y="1005733"/>
                  <a:pt x="1623946" y="1295810"/>
                  <a:pt x="1046165" y="1295810"/>
                </a:cubicBezTo>
                <a:cubicBezTo>
                  <a:pt x="468384"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6735" tIns="210087" rIns="326735"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Next Generation Multimodal and Reconfigurable Sensing Systems</a:t>
            </a:r>
          </a:p>
        </p:txBody>
      </p:sp>
      <p:sp>
        <p:nvSpPr>
          <p:cNvPr id="29" name="Freeform: Shape 28" descr="Unpacking Health Disparities thrust&#10;">
            <a:extLst>
              <a:ext uri="{FF2B5EF4-FFF2-40B4-BE49-F238E27FC236}">
                <a16:creationId xmlns:a16="http://schemas.microsoft.com/office/drawing/2014/main" id="{500A8512-75BB-30F5-C307-21A1551BB91E}"/>
              </a:ext>
            </a:extLst>
          </p:cNvPr>
          <p:cNvSpPr/>
          <p:nvPr/>
        </p:nvSpPr>
        <p:spPr>
          <a:xfrm>
            <a:off x="884382" y="2071536"/>
            <a:ext cx="2251572" cy="1295809"/>
          </a:xfrm>
          <a:custGeom>
            <a:avLst/>
            <a:gdLst>
              <a:gd name="connsiteX0" fmla="*/ 0 w 2251572"/>
              <a:gd name="connsiteY0" fmla="*/ 647905 h 1295809"/>
              <a:gd name="connsiteX1" fmla="*/ 1125786 w 2251572"/>
              <a:gd name="connsiteY1" fmla="*/ 0 h 1295809"/>
              <a:gd name="connsiteX2" fmla="*/ 2251572 w 2251572"/>
              <a:gd name="connsiteY2" fmla="*/ 647905 h 1295809"/>
              <a:gd name="connsiteX3" fmla="*/ 1125786 w 2251572"/>
              <a:gd name="connsiteY3" fmla="*/ 1295810 h 1295809"/>
              <a:gd name="connsiteX4" fmla="*/ 0 w 2251572"/>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572" h="1295809">
                <a:moveTo>
                  <a:pt x="0" y="647905"/>
                </a:moveTo>
                <a:cubicBezTo>
                  <a:pt x="0" y="290077"/>
                  <a:pt x="504032" y="0"/>
                  <a:pt x="1125786" y="0"/>
                </a:cubicBezTo>
                <a:cubicBezTo>
                  <a:pt x="1747540" y="0"/>
                  <a:pt x="2251572" y="290077"/>
                  <a:pt x="2251572" y="647905"/>
                </a:cubicBezTo>
                <a:cubicBezTo>
                  <a:pt x="2251572" y="1005733"/>
                  <a:pt x="1747540" y="1295810"/>
                  <a:pt x="1125786" y="1295810"/>
                </a:cubicBezTo>
                <a:cubicBezTo>
                  <a:pt x="504032" y="1295810"/>
                  <a:pt x="0" y="1005733"/>
                  <a:pt x="0" y="647905"/>
                </a:cubicBezTo>
                <a:close/>
              </a:path>
            </a:pathLst>
          </a:custGeom>
          <a:no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50055" tIns="210087" rIns="350055"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Fairness and Trustworthiness</a:t>
            </a:r>
          </a:p>
        </p:txBody>
      </p:sp>
      <p:sp>
        <p:nvSpPr>
          <p:cNvPr id="30" name="Oval 29" descr="Central to the research thrusts are your scientific ideas">
            <a:extLst>
              <a:ext uri="{FF2B5EF4-FFF2-40B4-BE49-F238E27FC236}">
                <a16:creationId xmlns:a16="http://schemas.microsoft.com/office/drawing/2014/main" id="{EE3FDE7F-827A-FFA0-0B94-5D8F025863E3}"/>
              </a:ext>
            </a:extLst>
          </p:cNvPr>
          <p:cNvSpPr/>
          <p:nvPr/>
        </p:nvSpPr>
        <p:spPr>
          <a:xfrm>
            <a:off x="3826909" y="2871404"/>
            <a:ext cx="1826391" cy="103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Your Idea</a:t>
            </a:r>
          </a:p>
        </p:txBody>
      </p:sp>
      <p:sp>
        <p:nvSpPr>
          <p:cNvPr id="31" name="Slide Number Placeholder 17">
            <a:extLst>
              <a:ext uri="{FF2B5EF4-FFF2-40B4-BE49-F238E27FC236}">
                <a16:creationId xmlns:a16="http://schemas.microsoft.com/office/drawing/2014/main" id="{13603D29-53A8-EA3D-FC51-E758D565D484}"/>
              </a:ext>
            </a:extLst>
          </p:cNvPr>
          <p:cNvSpPr txBox="1">
            <a:spLocks/>
          </p:cNvSpPr>
          <p:nvPr/>
        </p:nvSpPr>
        <p:spPr>
          <a:xfrm>
            <a:off x="7772400" y="6489561"/>
            <a:ext cx="3086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7</a:t>
            </a:fld>
            <a:endParaRPr lang="en-US" dirty="0"/>
          </a:p>
        </p:txBody>
      </p:sp>
      <p:sp>
        <p:nvSpPr>
          <p:cNvPr id="32" name="Freeform: Shape 31" descr="Novel Multimodal Sensor System thrust&#10;">
            <a:extLst>
              <a:ext uri="{FF2B5EF4-FFF2-40B4-BE49-F238E27FC236}">
                <a16:creationId xmlns:a16="http://schemas.microsoft.com/office/drawing/2014/main" id="{F7A445B1-C35A-1E6A-2DE9-9F143334DEB0}"/>
              </a:ext>
            </a:extLst>
          </p:cNvPr>
          <p:cNvSpPr/>
          <p:nvPr/>
        </p:nvSpPr>
        <p:spPr>
          <a:xfrm>
            <a:off x="5562600" y="4444813"/>
            <a:ext cx="2039331" cy="1295809"/>
          </a:xfrm>
          <a:custGeom>
            <a:avLst/>
            <a:gdLst>
              <a:gd name="connsiteX0" fmla="*/ 0 w 2039331"/>
              <a:gd name="connsiteY0" fmla="*/ 647905 h 1295809"/>
              <a:gd name="connsiteX1" fmla="*/ 1019666 w 2039331"/>
              <a:gd name="connsiteY1" fmla="*/ 0 h 1295809"/>
              <a:gd name="connsiteX2" fmla="*/ 2039332 w 2039331"/>
              <a:gd name="connsiteY2" fmla="*/ 647905 h 1295809"/>
              <a:gd name="connsiteX3" fmla="*/ 1019666 w 2039331"/>
              <a:gd name="connsiteY3" fmla="*/ 1295810 h 1295809"/>
              <a:gd name="connsiteX4" fmla="*/ 0 w 2039331"/>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331" h="1295809">
                <a:moveTo>
                  <a:pt x="0" y="647905"/>
                </a:moveTo>
                <a:cubicBezTo>
                  <a:pt x="0" y="290077"/>
                  <a:pt x="456520" y="0"/>
                  <a:pt x="1019666" y="0"/>
                </a:cubicBezTo>
                <a:cubicBezTo>
                  <a:pt x="1582812" y="0"/>
                  <a:pt x="2039332" y="290077"/>
                  <a:pt x="2039332" y="647905"/>
                </a:cubicBezTo>
                <a:cubicBezTo>
                  <a:pt x="2039332" y="1005733"/>
                  <a:pt x="1582812" y="1295810"/>
                  <a:pt x="1019666" y="1295810"/>
                </a:cubicBezTo>
                <a:cubicBezTo>
                  <a:pt x="456520"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18973" tIns="210087" rIns="318973"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Unpacking Health Disparities and Health Equity</a:t>
            </a:r>
          </a:p>
        </p:txBody>
      </p:sp>
    </p:spTree>
    <p:extLst>
      <p:ext uri="{BB962C8B-B14F-4D97-AF65-F5344CB8AC3E}">
        <p14:creationId xmlns:p14="http://schemas.microsoft.com/office/powerpoint/2010/main" val="261966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descr="Information Infrastructure thrust"/>
          <p:cNvSpPr txBox="1">
            <a:spLocks noGrp="1"/>
          </p:cNvSpPr>
          <p:nvPr>
            <p:ph type="title"/>
          </p:nvPr>
        </p:nvSpPr>
        <p:spPr>
          <a:xfrm>
            <a:off x="876299" y="814253"/>
            <a:ext cx="7543800" cy="564257"/>
          </a:xfrm>
          <a:prstGeom prst="rect">
            <a:avLst/>
          </a:prstGeom>
        </p:spPr>
        <p:txBody>
          <a:bodyPr vert="horz" wrap="square" lIns="0" tIns="12700" rIns="0" bIns="0" rtlCol="0">
            <a:spAutoFit/>
          </a:bodyPr>
          <a:lstStyle/>
          <a:p>
            <a:pPr marL="101600" algn="ctr">
              <a:lnSpc>
                <a:spcPts val="4310"/>
              </a:lnSpc>
            </a:pPr>
            <a:r>
              <a:rPr lang="en-US" sz="3600" i="1" spc="95" dirty="0">
                <a:solidFill>
                  <a:schemeClr val="tx1"/>
                </a:solidFill>
                <a:latin typeface="Calibri"/>
                <a:cs typeface="Calibri"/>
              </a:rPr>
              <a:t>Fairness and Trustworthiness</a:t>
            </a:r>
            <a:endParaRPr lang="en-US" sz="3600" dirty="0">
              <a:solidFill>
                <a:schemeClr val="tx1"/>
              </a:solidFill>
              <a:latin typeface="Calibri"/>
              <a:cs typeface="Calibri"/>
            </a:endParaRPr>
          </a:p>
        </p:txBody>
      </p:sp>
      <p:sp>
        <p:nvSpPr>
          <p:cNvPr id="7" name="object 7" descr="Scalable and Interoperable systems include: Scalable digital infrastructure, languages, and  tools, Syntactic and semantic interoperability, and Findable, Accessible, Interoperable, Reusable (FAIR) sharing and use of data&#10;"/>
          <p:cNvSpPr txBox="1"/>
          <p:nvPr/>
        </p:nvSpPr>
        <p:spPr>
          <a:xfrm>
            <a:off x="2895600" y="4584700"/>
            <a:ext cx="4117555" cy="518091"/>
          </a:xfrm>
          <a:prstGeom prst="rect">
            <a:avLst/>
          </a:prstGeom>
        </p:spPr>
        <p:txBody>
          <a:bodyPr vert="horz" wrap="square" lIns="0" tIns="43180" rIns="0" bIns="0" rtlCol="0">
            <a:spAutoFit/>
          </a:bodyPr>
          <a:lstStyle/>
          <a:p>
            <a:pPr marL="177800" marR="108585" indent="-165100">
              <a:lnSpc>
                <a:spcPts val="1700"/>
              </a:lnSpc>
              <a:spcBef>
                <a:spcPts val="340"/>
              </a:spcBef>
              <a:buChar char="•"/>
              <a:tabLst>
                <a:tab pos="184150" algn="l"/>
              </a:tabLst>
            </a:pPr>
            <a:endParaRPr lang="en-US" sz="1600" dirty="0">
              <a:latin typeface="Calibri"/>
              <a:cs typeface="Calibri"/>
            </a:endParaRPr>
          </a:p>
          <a:p>
            <a:pPr marL="177800" marR="108585" indent="-165100">
              <a:lnSpc>
                <a:spcPts val="1700"/>
              </a:lnSpc>
              <a:spcBef>
                <a:spcPts val="340"/>
              </a:spcBef>
              <a:buChar char="•"/>
              <a:tabLst>
                <a:tab pos="184150" algn="l"/>
              </a:tabLst>
            </a:pPr>
            <a:endParaRPr lang="en-US" sz="1600" dirty="0">
              <a:latin typeface="Calibri"/>
              <a:cs typeface="Calibri"/>
            </a:endParaRPr>
          </a:p>
        </p:txBody>
      </p:sp>
      <p:sp>
        <p:nvSpPr>
          <p:cNvPr id="9" name="object 9">
            <a:extLst>
              <a:ext uri="{C183D7F6-B498-43B3-948B-1728B52AA6E4}">
                <adec:decorative xmlns:adec="http://schemas.microsoft.com/office/drawing/2017/decorative" val="1"/>
              </a:ext>
            </a:extLst>
          </p:cNvPr>
          <p:cNvSpPr/>
          <p:nvPr/>
        </p:nvSpPr>
        <p:spPr>
          <a:xfrm>
            <a:off x="486852" y="2594319"/>
            <a:ext cx="2056764" cy="1920217"/>
          </a:xfrm>
          <a:custGeom>
            <a:avLst/>
            <a:gdLst/>
            <a:ahLst/>
            <a:cxnLst/>
            <a:rect l="l" t="t" r="r" b="b"/>
            <a:pathLst>
              <a:path w="2056764" h="1565910">
                <a:moveTo>
                  <a:pt x="1795463" y="0"/>
                </a:moveTo>
                <a:lnTo>
                  <a:pt x="260886" y="0"/>
                </a:lnTo>
                <a:lnTo>
                  <a:pt x="213991" y="4203"/>
                </a:lnTo>
                <a:lnTo>
                  <a:pt x="169854" y="16321"/>
                </a:lnTo>
                <a:lnTo>
                  <a:pt x="129211" y="35618"/>
                </a:lnTo>
                <a:lnTo>
                  <a:pt x="92800" y="61356"/>
                </a:lnTo>
                <a:lnTo>
                  <a:pt x="61357" y="92800"/>
                </a:lnTo>
                <a:lnTo>
                  <a:pt x="35618" y="129211"/>
                </a:lnTo>
                <a:lnTo>
                  <a:pt x="16321" y="169854"/>
                </a:lnTo>
                <a:lnTo>
                  <a:pt x="4203" y="213991"/>
                </a:lnTo>
                <a:lnTo>
                  <a:pt x="0" y="260885"/>
                </a:lnTo>
                <a:lnTo>
                  <a:pt x="0" y="1304399"/>
                </a:lnTo>
                <a:lnTo>
                  <a:pt x="4203" y="1351293"/>
                </a:lnTo>
                <a:lnTo>
                  <a:pt x="16321" y="1395431"/>
                </a:lnTo>
                <a:lnTo>
                  <a:pt x="35618" y="1436073"/>
                </a:lnTo>
                <a:lnTo>
                  <a:pt x="61357" y="1472485"/>
                </a:lnTo>
                <a:lnTo>
                  <a:pt x="92800" y="1503928"/>
                </a:lnTo>
                <a:lnTo>
                  <a:pt x="129211" y="1529666"/>
                </a:lnTo>
                <a:lnTo>
                  <a:pt x="169854" y="1548963"/>
                </a:lnTo>
                <a:lnTo>
                  <a:pt x="213991" y="1561081"/>
                </a:lnTo>
                <a:lnTo>
                  <a:pt x="260886" y="1565285"/>
                </a:lnTo>
                <a:lnTo>
                  <a:pt x="1795463" y="1565285"/>
                </a:lnTo>
                <a:lnTo>
                  <a:pt x="1842358" y="1561081"/>
                </a:lnTo>
                <a:lnTo>
                  <a:pt x="1886495" y="1548963"/>
                </a:lnTo>
                <a:lnTo>
                  <a:pt x="1927137" y="1529666"/>
                </a:lnTo>
                <a:lnTo>
                  <a:pt x="1963549" y="1503928"/>
                </a:lnTo>
                <a:lnTo>
                  <a:pt x="1994992" y="1472485"/>
                </a:lnTo>
                <a:lnTo>
                  <a:pt x="2020730" y="1436073"/>
                </a:lnTo>
                <a:lnTo>
                  <a:pt x="2040027" y="1395431"/>
                </a:lnTo>
                <a:lnTo>
                  <a:pt x="2052146" y="1351293"/>
                </a:lnTo>
                <a:lnTo>
                  <a:pt x="2056349" y="1304399"/>
                </a:lnTo>
                <a:lnTo>
                  <a:pt x="2056349" y="260885"/>
                </a:lnTo>
                <a:lnTo>
                  <a:pt x="2052146" y="213991"/>
                </a:lnTo>
                <a:lnTo>
                  <a:pt x="2040027" y="169854"/>
                </a:lnTo>
                <a:lnTo>
                  <a:pt x="2020730" y="129211"/>
                </a:lnTo>
                <a:lnTo>
                  <a:pt x="1994992" y="92800"/>
                </a:lnTo>
                <a:lnTo>
                  <a:pt x="1963549" y="61356"/>
                </a:lnTo>
                <a:lnTo>
                  <a:pt x="1927137" y="35618"/>
                </a:lnTo>
                <a:lnTo>
                  <a:pt x="1886495" y="16321"/>
                </a:lnTo>
                <a:lnTo>
                  <a:pt x="1842358" y="4203"/>
                </a:lnTo>
                <a:lnTo>
                  <a:pt x="1795463"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11" name="object 11" descr="Text box for Scalable and Interoperable Systems"/>
          <p:cNvSpPr txBox="1"/>
          <p:nvPr/>
        </p:nvSpPr>
        <p:spPr>
          <a:xfrm>
            <a:off x="569185" y="2709259"/>
            <a:ext cx="1892097" cy="1690335"/>
          </a:xfrm>
          <a:prstGeom prst="rect">
            <a:avLst/>
          </a:prstGeom>
        </p:spPr>
        <p:txBody>
          <a:bodyPr vert="horz" wrap="square" lIns="0" tIns="46355" rIns="0" bIns="0" rtlCol="0">
            <a:spAutoFit/>
          </a:bodyPr>
          <a:lstStyle/>
          <a:p>
            <a:pPr marL="12700" marR="5080" indent="-2540" algn="ctr">
              <a:lnSpc>
                <a:spcPct val="88900"/>
              </a:lnSpc>
              <a:spcBef>
                <a:spcPts val="365"/>
              </a:spcBef>
            </a:pPr>
            <a:r>
              <a:rPr lang="en-US" sz="2000" b="1" spc="-5" dirty="0">
                <a:latin typeface="Calibri"/>
                <a:cs typeface="Calibri"/>
              </a:rPr>
              <a:t>Real World Considerations Beyond Conventional Analytics Approaches </a:t>
            </a:r>
            <a:endParaRPr sz="2000" b="1" dirty="0">
              <a:latin typeface="Calibri"/>
              <a:cs typeface="Calibri"/>
            </a:endParaRPr>
          </a:p>
        </p:txBody>
      </p:sp>
      <p:sp>
        <p:nvSpPr>
          <p:cNvPr id="21" name="object 21" descr="Ensuring high confidence security, privacy includes: Methods for controlling and maintaining data integrity, provenance, security, privacy. Providing trustworthy patient identification and authentication and access control protocols, while maintaining sensitivity to the legal, financial, cultural and ethical issues&#10;"/>
          <p:cNvSpPr txBox="1"/>
          <p:nvPr/>
        </p:nvSpPr>
        <p:spPr>
          <a:xfrm>
            <a:off x="2819400" y="2594319"/>
            <a:ext cx="4193755" cy="3147015"/>
          </a:xfrm>
          <a:prstGeom prst="rect">
            <a:avLst/>
          </a:prstGeom>
        </p:spPr>
        <p:txBody>
          <a:bodyPr vert="horz" wrap="square" lIns="0" tIns="43180" rIns="0" bIns="0" rtlCol="0">
            <a:spAutoFit/>
          </a:bodyPr>
          <a:lstStyle/>
          <a:p>
            <a:pPr marL="177800" marR="108585" indent="-165100">
              <a:lnSpc>
                <a:spcPts val="1700"/>
              </a:lnSpc>
              <a:spcBef>
                <a:spcPts val="340"/>
              </a:spcBef>
              <a:buChar char="•"/>
              <a:tabLst>
                <a:tab pos="184150" algn="l"/>
              </a:tabLst>
            </a:pPr>
            <a:r>
              <a:rPr lang="en-US" sz="1600" dirty="0">
                <a:latin typeface="Calibri"/>
                <a:cs typeface="Calibri"/>
              </a:rPr>
              <a:t>New directions for computational science</a:t>
            </a:r>
          </a:p>
          <a:p>
            <a:pPr marL="177800" marR="108585" indent="-165100">
              <a:lnSpc>
                <a:spcPts val="1700"/>
              </a:lnSpc>
              <a:spcBef>
                <a:spcPts val="340"/>
              </a:spcBef>
              <a:buChar char="•"/>
              <a:tabLst>
                <a:tab pos="184150" algn="l"/>
              </a:tabLst>
            </a:pPr>
            <a:r>
              <a:rPr lang="en-US" sz="1600" dirty="0">
                <a:latin typeface="Calibri"/>
                <a:cs typeface="Calibri"/>
              </a:rPr>
              <a:t> Realize the benefits of algorithmic and data fairness and trustworthiness. </a:t>
            </a:r>
          </a:p>
          <a:p>
            <a:pPr marL="177800" marR="108585" indent="-165100">
              <a:lnSpc>
                <a:spcPts val="1700"/>
              </a:lnSpc>
              <a:spcBef>
                <a:spcPts val="340"/>
              </a:spcBef>
              <a:buFontTx/>
              <a:buChar char="•"/>
              <a:tabLst>
                <a:tab pos="184150" algn="l"/>
              </a:tabLst>
            </a:pPr>
            <a:r>
              <a:rPr lang="en-US" sz="1600" dirty="0">
                <a:latin typeface="Calibri"/>
                <a:cs typeface="Calibri"/>
              </a:rPr>
              <a:t>Develop novel approaches to causality in AI/ML models</a:t>
            </a:r>
          </a:p>
          <a:p>
            <a:pPr marL="177800" marR="108585" indent="-165100">
              <a:lnSpc>
                <a:spcPts val="1700"/>
              </a:lnSpc>
              <a:spcBef>
                <a:spcPts val="340"/>
              </a:spcBef>
              <a:buChar char="•"/>
              <a:tabLst>
                <a:tab pos="184150" algn="l"/>
              </a:tabLst>
            </a:pPr>
            <a:r>
              <a:rPr lang="en-US" sz="1600" dirty="0">
                <a:latin typeface="Calibri"/>
                <a:cs typeface="Calibri"/>
              </a:rPr>
              <a:t>New methods to address disparities and improve equity, such as by: </a:t>
            </a:r>
          </a:p>
          <a:p>
            <a:pPr marL="635000" marR="108585" lvl="1" indent="-165100">
              <a:lnSpc>
                <a:spcPts val="1700"/>
              </a:lnSpc>
              <a:spcBef>
                <a:spcPts val="340"/>
              </a:spcBef>
              <a:buChar char="•"/>
              <a:tabLst>
                <a:tab pos="184150" algn="l"/>
              </a:tabLst>
            </a:pPr>
            <a:r>
              <a:rPr lang="en-US" sz="1600" dirty="0">
                <a:latin typeface="Calibri"/>
                <a:cs typeface="Calibri"/>
              </a:rPr>
              <a:t>integrating social and economic data;</a:t>
            </a:r>
          </a:p>
          <a:p>
            <a:pPr marL="635000" marR="108585" lvl="1" indent="-165100">
              <a:lnSpc>
                <a:spcPts val="1700"/>
              </a:lnSpc>
              <a:spcBef>
                <a:spcPts val="340"/>
              </a:spcBef>
              <a:buChar char="•"/>
              <a:tabLst>
                <a:tab pos="184150" algn="l"/>
              </a:tabLst>
            </a:pPr>
            <a:r>
              <a:rPr lang="en-US" sz="1600" dirty="0">
                <a:latin typeface="Calibri"/>
                <a:cs typeface="Calibri"/>
              </a:rPr>
              <a:t>systematically accounting for a broad range of uncertainties; and/or </a:t>
            </a:r>
          </a:p>
          <a:p>
            <a:pPr marL="635000" marR="108585" lvl="1" indent="-165100">
              <a:lnSpc>
                <a:spcPts val="1700"/>
              </a:lnSpc>
              <a:spcBef>
                <a:spcPts val="340"/>
              </a:spcBef>
              <a:buChar char="•"/>
              <a:tabLst>
                <a:tab pos="184150" algn="l"/>
              </a:tabLst>
            </a:pPr>
            <a:r>
              <a:rPr lang="en-US" sz="1600" dirty="0">
                <a:latin typeface="Calibri"/>
                <a:cs typeface="Calibri"/>
              </a:rPr>
              <a:t>new insights into human-AI systems for clinical decision support.</a:t>
            </a:r>
          </a:p>
          <a:p>
            <a:pPr marL="177800" marR="108585" indent="-165100">
              <a:lnSpc>
                <a:spcPts val="1700"/>
              </a:lnSpc>
              <a:spcBef>
                <a:spcPts val="340"/>
              </a:spcBef>
              <a:buChar char="•"/>
              <a:tabLst>
                <a:tab pos="184150" algn="l"/>
              </a:tabLst>
            </a:pPr>
            <a:endParaRPr lang="en-US" sz="1600" dirty="0">
              <a:latin typeface="Calibri"/>
              <a:cs typeface="Calibri"/>
            </a:endParaRPr>
          </a:p>
        </p:txBody>
      </p:sp>
      <p:sp>
        <p:nvSpPr>
          <p:cNvPr id="17" name="Slide Number Placeholder 16">
            <a:extLst>
              <a:ext uri="{FF2B5EF4-FFF2-40B4-BE49-F238E27FC236}">
                <a16:creationId xmlns:a16="http://schemas.microsoft.com/office/drawing/2014/main" id="{DCCB3264-8CCB-42E2-996C-8DD9E9E8EE06}"/>
              </a:ext>
            </a:extLst>
          </p:cNvPr>
          <p:cNvSpPr>
            <a:spLocks noGrp="1"/>
          </p:cNvSpPr>
          <p:nvPr>
            <p:ph type="sldNum" sz="quarter" idx="10"/>
          </p:nvPr>
        </p:nvSpPr>
        <p:spPr>
          <a:xfrm>
            <a:off x="8670607" y="6475765"/>
            <a:ext cx="308610" cy="276999"/>
          </a:xfrm>
        </p:spPr>
        <p:txBody>
          <a:bodyPr/>
          <a:lstStyle/>
          <a:p>
            <a:pPr marL="38100">
              <a:spcBef>
                <a:spcPts val="10"/>
              </a:spcBef>
            </a:pPr>
            <a:fld id="{81D60167-4931-47E6-BA6A-407CBD079E47}" type="slidenum">
              <a:rPr lang="en-US" smtClean="0"/>
              <a:pPr marL="38100">
                <a:spcBef>
                  <a:spcPts val="10"/>
                </a:spcBef>
              </a:pPr>
              <a:t>8</a:t>
            </a:fld>
            <a:endParaRPr lang="en-US" dirty="0">
              <a:solidFill>
                <a:schemeClr val="tx1"/>
              </a:solidFill>
            </a:endParaRPr>
          </a:p>
        </p:txBody>
      </p:sp>
      <p:pic>
        <p:nvPicPr>
          <p:cNvPr id="4" name="Graphic 3" descr="Scales of justice with solid fill">
            <a:extLst>
              <a:ext uri="{FF2B5EF4-FFF2-40B4-BE49-F238E27FC236}">
                <a16:creationId xmlns:a16="http://schemas.microsoft.com/office/drawing/2014/main" id="{481246C5-92C0-05F4-4C9A-8A8B8D256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6026" y="2594319"/>
            <a:ext cx="1523447" cy="15234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descr="Transformative Data Science Thrust"/>
          <p:cNvSpPr txBox="1">
            <a:spLocks noGrp="1"/>
          </p:cNvSpPr>
          <p:nvPr>
            <p:ph type="title"/>
          </p:nvPr>
        </p:nvSpPr>
        <p:spPr>
          <a:xfrm>
            <a:off x="383997" y="452729"/>
            <a:ext cx="8455204" cy="564257"/>
          </a:xfrm>
          <a:prstGeom prst="rect">
            <a:avLst/>
          </a:prstGeom>
        </p:spPr>
        <p:txBody>
          <a:bodyPr vert="horz" wrap="square" lIns="0" tIns="12700" rIns="0" bIns="0" rtlCol="0">
            <a:spAutoFit/>
          </a:bodyPr>
          <a:lstStyle/>
          <a:p>
            <a:pPr algn="ctr">
              <a:lnSpc>
                <a:spcPts val="4310"/>
              </a:lnSpc>
              <a:spcBef>
                <a:spcPts val="100"/>
              </a:spcBef>
            </a:pPr>
            <a:r>
              <a:rPr lang="en-US" sz="3600" i="1" spc="95" dirty="0">
                <a:solidFill>
                  <a:schemeClr val="tx1"/>
                </a:solidFill>
                <a:latin typeface="Calibri"/>
                <a:cs typeface="Calibri"/>
              </a:rPr>
              <a:t>Transformative Analytics</a:t>
            </a:r>
            <a:endParaRPr sz="3600" i="1" dirty="0">
              <a:solidFill>
                <a:schemeClr val="tx1"/>
              </a:solidFill>
              <a:latin typeface="Calibri"/>
              <a:cs typeface="Calibri"/>
            </a:endParaRPr>
          </a:p>
        </p:txBody>
      </p:sp>
      <p:sp>
        <p:nvSpPr>
          <p:cNvPr id="7" name="object 7" descr="Fusion and Analysis requires: Novel computational approaches for fusion and analysis of multi-level and multi-scale clinical, imaging, biomedical, personal, behavioral, social, contextual, environmental, and organizational data&#10;"/>
          <p:cNvSpPr txBox="1"/>
          <p:nvPr/>
        </p:nvSpPr>
        <p:spPr>
          <a:xfrm>
            <a:off x="2664244" y="2261766"/>
            <a:ext cx="4025900" cy="1133644"/>
          </a:xfrm>
          <a:prstGeom prst="rect">
            <a:avLst/>
          </a:prstGeom>
        </p:spPr>
        <p:txBody>
          <a:bodyPr vert="horz" wrap="square" lIns="0" tIns="43180" rIns="0" bIns="0" rtlCol="0">
            <a:spAutoFit/>
          </a:bodyPr>
          <a:lstStyle/>
          <a:p>
            <a:pPr marL="177800" marR="5080" indent="-165100">
              <a:lnSpc>
                <a:spcPts val="1700"/>
              </a:lnSpc>
              <a:spcBef>
                <a:spcPts val="340"/>
              </a:spcBef>
              <a:buChar char="•"/>
              <a:tabLst>
                <a:tab pos="184150" algn="l"/>
              </a:tabLst>
            </a:pPr>
            <a:r>
              <a:rPr lang="en-US" sz="1600" spc="-5" dirty="0">
                <a:latin typeface="Calibri"/>
                <a:cs typeface="Calibri"/>
              </a:rPr>
              <a:t>Novel computational approaches for fusion and analysis of multi-level and multi-scale clinical, behavioral, biomedical and image data to improve inference accuracy, especially in scenarios of noisy and limited data records</a:t>
            </a:r>
            <a:endParaRPr lang="en-US" sz="1600" dirty="0">
              <a:latin typeface="Calibri"/>
              <a:cs typeface="Calibri"/>
            </a:endParaRPr>
          </a:p>
        </p:txBody>
      </p:sp>
      <p:grpSp>
        <p:nvGrpSpPr>
          <p:cNvPr id="8" name="object 8">
            <a:extLst>
              <a:ext uri="{C183D7F6-B498-43B3-948B-1728B52AA6E4}">
                <adec:decorative xmlns:adec="http://schemas.microsoft.com/office/drawing/2017/decorative" val="1"/>
              </a:ext>
            </a:extLst>
          </p:cNvPr>
          <p:cNvGrpSpPr/>
          <p:nvPr/>
        </p:nvGrpSpPr>
        <p:grpSpPr>
          <a:xfrm>
            <a:off x="521732" y="2086692"/>
            <a:ext cx="2082164" cy="1591310"/>
            <a:chOff x="521732" y="2086692"/>
            <a:chExt cx="2082164" cy="1591310"/>
          </a:xfrm>
        </p:grpSpPr>
        <p:sp>
          <p:nvSpPr>
            <p:cNvPr id="9" name="object 9"/>
            <p:cNvSpPr/>
            <p:nvPr/>
          </p:nvSpPr>
          <p:spPr>
            <a:xfrm>
              <a:off x="534432" y="2099392"/>
              <a:ext cx="2056764" cy="1565910"/>
            </a:xfrm>
            <a:custGeom>
              <a:avLst/>
              <a:gdLst/>
              <a:ahLst/>
              <a:cxnLst/>
              <a:rect l="l" t="t" r="r" b="b"/>
              <a:pathLst>
                <a:path w="2056764" h="1565910">
                  <a:moveTo>
                    <a:pt x="1795463" y="0"/>
                  </a:moveTo>
                  <a:lnTo>
                    <a:pt x="260886" y="0"/>
                  </a:lnTo>
                  <a:lnTo>
                    <a:pt x="213991" y="4203"/>
                  </a:lnTo>
                  <a:lnTo>
                    <a:pt x="169854" y="16321"/>
                  </a:lnTo>
                  <a:lnTo>
                    <a:pt x="129211" y="35618"/>
                  </a:lnTo>
                  <a:lnTo>
                    <a:pt x="92800" y="61356"/>
                  </a:lnTo>
                  <a:lnTo>
                    <a:pt x="61357" y="92800"/>
                  </a:lnTo>
                  <a:lnTo>
                    <a:pt x="35618" y="129211"/>
                  </a:lnTo>
                  <a:lnTo>
                    <a:pt x="16321" y="169854"/>
                  </a:lnTo>
                  <a:lnTo>
                    <a:pt x="4203" y="213991"/>
                  </a:lnTo>
                  <a:lnTo>
                    <a:pt x="0" y="260885"/>
                  </a:lnTo>
                  <a:lnTo>
                    <a:pt x="0" y="1304399"/>
                  </a:lnTo>
                  <a:lnTo>
                    <a:pt x="4203" y="1351293"/>
                  </a:lnTo>
                  <a:lnTo>
                    <a:pt x="16321" y="1395431"/>
                  </a:lnTo>
                  <a:lnTo>
                    <a:pt x="35618" y="1436073"/>
                  </a:lnTo>
                  <a:lnTo>
                    <a:pt x="61357" y="1472485"/>
                  </a:lnTo>
                  <a:lnTo>
                    <a:pt x="92800" y="1503928"/>
                  </a:lnTo>
                  <a:lnTo>
                    <a:pt x="129211" y="1529666"/>
                  </a:lnTo>
                  <a:lnTo>
                    <a:pt x="169854" y="1548963"/>
                  </a:lnTo>
                  <a:lnTo>
                    <a:pt x="213991" y="1561081"/>
                  </a:lnTo>
                  <a:lnTo>
                    <a:pt x="260886" y="1565285"/>
                  </a:lnTo>
                  <a:lnTo>
                    <a:pt x="1795463" y="1565285"/>
                  </a:lnTo>
                  <a:lnTo>
                    <a:pt x="1842358" y="1561081"/>
                  </a:lnTo>
                  <a:lnTo>
                    <a:pt x="1886495" y="1548963"/>
                  </a:lnTo>
                  <a:lnTo>
                    <a:pt x="1927137" y="1529666"/>
                  </a:lnTo>
                  <a:lnTo>
                    <a:pt x="1963549" y="1503928"/>
                  </a:lnTo>
                  <a:lnTo>
                    <a:pt x="1994992" y="1472485"/>
                  </a:lnTo>
                  <a:lnTo>
                    <a:pt x="2020730" y="1436073"/>
                  </a:lnTo>
                  <a:lnTo>
                    <a:pt x="2040027" y="1395431"/>
                  </a:lnTo>
                  <a:lnTo>
                    <a:pt x="2052146" y="1351293"/>
                  </a:lnTo>
                  <a:lnTo>
                    <a:pt x="2056349" y="1304399"/>
                  </a:lnTo>
                  <a:lnTo>
                    <a:pt x="2056349" y="260885"/>
                  </a:lnTo>
                  <a:lnTo>
                    <a:pt x="2052146" y="213991"/>
                  </a:lnTo>
                  <a:lnTo>
                    <a:pt x="2040027" y="169854"/>
                  </a:lnTo>
                  <a:lnTo>
                    <a:pt x="2020730" y="129211"/>
                  </a:lnTo>
                  <a:lnTo>
                    <a:pt x="1994992" y="92800"/>
                  </a:lnTo>
                  <a:lnTo>
                    <a:pt x="1963549" y="61356"/>
                  </a:lnTo>
                  <a:lnTo>
                    <a:pt x="1927137" y="35618"/>
                  </a:lnTo>
                  <a:lnTo>
                    <a:pt x="1886495" y="16321"/>
                  </a:lnTo>
                  <a:lnTo>
                    <a:pt x="1842358" y="4203"/>
                  </a:lnTo>
                  <a:lnTo>
                    <a:pt x="1795463"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10" name="object 10"/>
            <p:cNvSpPr/>
            <p:nvPr/>
          </p:nvSpPr>
          <p:spPr>
            <a:xfrm>
              <a:off x="534432" y="2099392"/>
              <a:ext cx="2056764" cy="1565910"/>
            </a:xfrm>
            <a:custGeom>
              <a:avLst/>
              <a:gdLst/>
              <a:ahLst/>
              <a:cxnLst/>
              <a:rect l="l" t="t" r="r" b="b"/>
              <a:pathLst>
                <a:path w="2056764" h="1565910">
                  <a:moveTo>
                    <a:pt x="0" y="260885"/>
                  </a:moveTo>
                  <a:lnTo>
                    <a:pt x="4203" y="213991"/>
                  </a:lnTo>
                  <a:lnTo>
                    <a:pt x="16321" y="169854"/>
                  </a:lnTo>
                  <a:lnTo>
                    <a:pt x="35618" y="129211"/>
                  </a:lnTo>
                  <a:lnTo>
                    <a:pt x="61357" y="92800"/>
                  </a:lnTo>
                  <a:lnTo>
                    <a:pt x="92800" y="61357"/>
                  </a:lnTo>
                  <a:lnTo>
                    <a:pt x="129211" y="35618"/>
                  </a:lnTo>
                  <a:lnTo>
                    <a:pt x="169854" y="16321"/>
                  </a:lnTo>
                  <a:lnTo>
                    <a:pt x="213991" y="4203"/>
                  </a:lnTo>
                  <a:lnTo>
                    <a:pt x="260885" y="0"/>
                  </a:lnTo>
                  <a:lnTo>
                    <a:pt x="1795463" y="0"/>
                  </a:lnTo>
                  <a:lnTo>
                    <a:pt x="1842357" y="4203"/>
                  </a:lnTo>
                  <a:lnTo>
                    <a:pt x="1886494" y="16321"/>
                  </a:lnTo>
                  <a:lnTo>
                    <a:pt x="1927137" y="35618"/>
                  </a:lnTo>
                  <a:lnTo>
                    <a:pt x="1963548" y="61357"/>
                  </a:lnTo>
                  <a:lnTo>
                    <a:pt x="1994992" y="92800"/>
                  </a:lnTo>
                  <a:lnTo>
                    <a:pt x="2020730" y="129211"/>
                  </a:lnTo>
                  <a:lnTo>
                    <a:pt x="2040027" y="169854"/>
                  </a:lnTo>
                  <a:lnTo>
                    <a:pt x="2052146" y="213991"/>
                  </a:lnTo>
                  <a:lnTo>
                    <a:pt x="2056349" y="260885"/>
                  </a:lnTo>
                  <a:lnTo>
                    <a:pt x="2056349" y="1304399"/>
                  </a:lnTo>
                  <a:lnTo>
                    <a:pt x="2052146" y="1351294"/>
                  </a:lnTo>
                  <a:lnTo>
                    <a:pt x="2040027" y="1395431"/>
                  </a:lnTo>
                  <a:lnTo>
                    <a:pt x="2020730" y="1436073"/>
                  </a:lnTo>
                  <a:lnTo>
                    <a:pt x="1994992" y="1472485"/>
                  </a:lnTo>
                  <a:lnTo>
                    <a:pt x="1963548" y="1503928"/>
                  </a:lnTo>
                  <a:lnTo>
                    <a:pt x="1927137" y="1529666"/>
                  </a:lnTo>
                  <a:lnTo>
                    <a:pt x="1886494" y="1548963"/>
                  </a:lnTo>
                  <a:lnTo>
                    <a:pt x="1842357" y="1561082"/>
                  </a:lnTo>
                  <a:lnTo>
                    <a:pt x="1795463" y="1565285"/>
                  </a:lnTo>
                  <a:lnTo>
                    <a:pt x="260885" y="1565285"/>
                  </a:lnTo>
                  <a:lnTo>
                    <a:pt x="213991" y="1561082"/>
                  </a:lnTo>
                  <a:lnTo>
                    <a:pt x="169854" y="1548963"/>
                  </a:lnTo>
                  <a:lnTo>
                    <a:pt x="129211" y="1529666"/>
                  </a:lnTo>
                  <a:lnTo>
                    <a:pt x="92800" y="1503928"/>
                  </a:lnTo>
                  <a:lnTo>
                    <a:pt x="61357" y="1472485"/>
                  </a:lnTo>
                  <a:lnTo>
                    <a:pt x="35618" y="1436073"/>
                  </a:lnTo>
                  <a:lnTo>
                    <a:pt x="16321" y="1395431"/>
                  </a:lnTo>
                  <a:lnTo>
                    <a:pt x="4203" y="1351294"/>
                  </a:lnTo>
                  <a:lnTo>
                    <a:pt x="0" y="1304399"/>
                  </a:lnTo>
                  <a:lnTo>
                    <a:pt x="0" y="260885"/>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11" name="object 11" descr="Fusion and Analysis area"/>
          <p:cNvSpPr txBox="1"/>
          <p:nvPr/>
        </p:nvSpPr>
        <p:spPr>
          <a:xfrm>
            <a:off x="740171" y="2567075"/>
            <a:ext cx="1651635" cy="592855"/>
          </a:xfrm>
          <a:prstGeom prst="rect">
            <a:avLst/>
          </a:prstGeom>
        </p:spPr>
        <p:txBody>
          <a:bodyPr vert="horz" wrap="square" lIns="0" tIns="53340" rIns="0" bIns="0" rtlCol="0">
            <a:spAutoFit/>
          </a:bodyPr>
          <a:lstStyle/>
          <a:p>
            <a:pPr marL="12700" marR="5080" indent="224790" algn="ctr">
              <a:lnSpc>
                <a:spcPts val="2100"/>
              </a:lnSpc>
              <a:spcBef>
                <a:spcPts val="420"/>
              </a:spcBef>
            </a:pPr>
            <a:r>
              <a:rPr lang="en-US" sz="2000" b="1" dirty="0">
                <a:ln w="0"/>
                <a:latin typeface="Calibri"/>
                <a:cs typeface="Calibri"/>
              </a:rPr>
              <a:t>Fusion and Analysis</a:t>
            </a:r>
            <a:endParaRPr sz="2000" b="1" dirty="0">
              <a:ln w="0"/>
              <a:latin typeface="Calibri"/>
              <a:cs typeface="Calibri"/>
            </a:endParaRPr>
          </a:p>
        </p:txBody>
      </p:sp>
      <p:sp>
        <p:nvSpPr>
          <p:cNvPr id="22" name="object 22">
            <a:extLst>
              <a:ext uri="{C183D7F6-B498-43B3-948B-1728B52AA6E4}">
                <adec:decorative xmlns:adec="http://schemas.microsoft.com/office/drawing/2017/decorative" val="1"/>
              </a:ext>
            </a:extLst>
          </p:cNvPr>
          <p:cNvSpPr/>
          <p:nvPr/>
        </p:nvSpPr>
        <p:spPr>
          <a:xfrm>
            <a:off x="529153" y="5187256"/>
            <a:ext cx="2056764" cy="1514475"/>
          </a:xfrm>
          <a:custGeom>
            <a:avLst/>
            <a:gdLst/>
            <a:ahLst/>
            <a:cxnLst/>
            <a:rect l="l" t="t" r="r" b="b"/>
            <a:pathLst>
              <a:path w="2056764" h="1514475">
                <a:moveTo>
                  <a:pt x="1803936" y="0"/>
                </a:moveTo>
                <a:lnTo>
                  <a:pt x="252413" y="0"/>
                </a:lnTo>
                <a:lnTo>
                  <a:pt x="207041" y="4066"/>
                </a:lnTo>
                <a:lnTo>
                  <a:pt x="164337" y="15791"/>
                </a:lnTo>
                <a:lnTo>
                  <a:pt x="125015" y="34461"/>
                </a:lnTo>
                <a:lnTo>
                  <a:pt x="89786" y="59364"/>
                </a:lnTo>
                <a:lnTo>
                  <a:pt x="59364" y="89786"/>
                </a:lnTo>
                <a:lnTo>
                  <a:pt x="34461" y="125015"/>
                </a:lnTo>
                <a:lnTo>
                  <a:pt x="15791" y="164338"/>
                </a:lnTo>
                <a:lnTo>
                  <a:pt x="4066" y="207042"/>
                </a:lnTo>
                <a:lnTo>
                  <a:pt x="0" y="252413"/>
                </a:lnTo>
                <a:lnTo>
                  <a:pt x="0" y="1262037"/>
                </a:lnTo>
                <a:lnTo>
                  <a:pt x="4066" y="1307408"/>
                </a:lnTo>
                <a:lnTo>
                  <a:pt x="15791" y="1350112"/>
                </a:lnTo>
                <a:lnTo>
                  <a:pt x="34461" y="1389434"/>
                </a:lnTo>
                <a:lnTo>
                  <a:pt x="59364" y="1424663"/>
                </a:lnTo>
                <a:lnTo>
                  <a:pt x="89786" y="1455085"/>
                </a:lnTo>
                <a:lnTo>
                  <a:pt x="125015" y="1479988"/>
                </a:lnTo>
                <a:lnTo>
                  <a:pt x="164337" y="1498658"/>
                </a:lnTo>
                <a:lnTo>
                  <a:pt x="207041" y="1510383"/>
                </a:lnTo>
                <a:lnTo>
                  <a:pt x="252413" y="1514450"/>
                </a:lnTo>
                <a:lnTo>
                  <a:pt x="1803936" y="1514450"/>
                </a:lnTo>
                <a:lnTo>
                  <a:pt x="1849308" y="1510383"/>
                </a:lnTo>
                <a:lnTo>
                  <a:pt x="1892011" y="1498658"/>
                </a:lnTo>
                <a:lnTo>
                  <a:pt x="1931334" y="1479988"/>
                </a:lnTo>
                <a:lnTo>
                  <a:pt x="1966563" y="1455085"/>
                </a:lnTo>
                <a:lnTo>
                  <a:pt x="1996985" y="1424663"/>
                </a:lnTo>
                <a:lnTo>
                  <a:pt x="2021888" y="1389434"/>
                </a:lnTo>
                <a:lnTo>
                  <a:pt x="2040558" y="1350112"/>
                </a:lnTo>
                <a:lnTo>
                  <a:pt x="2052283" y="1307408"/>
                </a:lnTo>
                <a:lnTo>
                  <a:pt x="2056350" y="1262037"/>
                </a:lnTo>
                <a:lnTo>
                  <a:pt x="2056350" y="252413"/>
                </a:lnTo>
                <a:lnTo>
                  <a:pt x="2052283" y="207042"/>
                </a:lnTo>
                <a:lnTo>
                  <a:pt x="2040558" y="164338"/>
                </a:lnTo>
                <a:lnTo>
                  <a:pt x="2021888" y="125015"/>
                </a:lnTo>
                <a:lnTo>
                  <a:pt x="1996985" y="89786"/>
                </a:lnTo>
                <a:lnTo>
                  <a:pt x="1966563" y="59364"/>
                </a:lnTo>
                <a:lnTo>
                  <a:pt x="1931334" y="34461"/>
                </a:lnTo>
                <a:lnTo>
                  <a:pt x="1892011" y="15791"/>
                </a:lnTo>
                <a:lnTo>
                  <a:pt x="1849308" y="4066"/>
                </a:lnTo>
                <a:lnTo>
                  <a:pt x="1803936"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23" name="object 23" descr="Visual, Behavioral Contextual &amp; Multimodal data area&#10;"/>
          <p:cNvSpPr txBox="1"/>
          <p:nvPr/>
        </p:nvSpPr>
        <p:spPr>
          <a:xfrm>
            <a:off x="363214" y="5345847"/>
            <a:ext cx="2253956" cy="1138517"/>
          </a:xfrm>
          <a:prstGeom prst="rect">
            <a:avLst/>
          </a:prstGeom>
        </p:spPr>
        <p:txBody>
          <a:bodyPr vert="horz" wrap="square" lIns="0" tIns="12700" rIns="0" bIns="0" rtlCol="0">
            <a:spAutoFit/>
          </a:bodyPr>
          <a:lstStyle/>
          <a:p>
            <a:pPr marL="12700" marR="5080" indent="227329" algn="ctr">
              <a:lnSpc>
                <a:spcPct val="125000"/>
              </a:lnSpc>
              <a:spcBef>
                <a:spcPts val="100"/>
              </a:spcBef>
            </a:pPr>
            <a:r>
              <a:rPr lang="en-US" sz="2000" b="1" dirty="0">
                <a:ln w="0"/>
                <a:latin typeface="Calibri"/>
                <a:cs typeface="Calibri"/>
              </a:rPr>
              <a:t>Visual, Behavioral Contextual &amp; Multimodal data </a:t>
            </a:r>
            <a:endParaRPr sz="2000" b="1" dirty="0">
              <a:ln w="0"/>
              <a:latin typeface="Calibri"/>
              <a:cs typeface="Calibri"/>
            </a:endParaRPr>
          </a:p>
        </p:txBody>
      </p:sp>
      <p:grpSp>
        <p:nvGrpSpPr>
          <p:cNvPr id="24" name="object 24">
            <a:extLst>
              <a:ext uri="{C183D7F6-B498-43B3-948B-1728B52AA6E4}">
                <adec:decorative xmlns:adec="http://schemas.microsoft.com/office/drawing/2017/decorative" val="1"/>
              </a:ext>
            </a:extLst>
          </p:cNvPr>
          <p:cNvGrpSpPr/>
          <p:nvPr/>
        </p:nvGrpSpPr>
        <p:grpSpPr>
          <a:xfrm>
            <a:off x="6870070" y="2108289"/>
            <a:ext cx="1779270" cy="4468495"/>
            <a:chOff x="7020097" y="2165465"/>
            <a:chExt cx="1779270" cy="4468495"/>
          </a:xfrm>
        </p:grpSpPr>
        <p:sp>
          <p:nvSpPr>
            <p:cNvPr id="25" name="object 25"/>
            <p:cNvSpPr/>
            <p:nvPr/>
          </p:nvSpPr>
          <p:spPr>
            <a:xfrm>
              <a:off x="7020097" y="2165465"/>
              <a:ext cx="1778923" cy="1496291"/>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7086600" y="2209799"/>
              <a:ext cx="1645573" cy="1366968"/>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7086598" y="2209800"/>
              <a:ext cx="1645920" cy="1367155"/>
            </a:xfrm>
            <a:custGeom>
              <a:avLst/>
              <a:gdLst/>
              <a:ahLst/>
              <a:cxnLst/>
              <a:rect l="l" t="t" r="r" b="b"/>
              <a:pathLst>
                <a:path w="1645920" h="1367154">
                  <a:moveTo>
                    <a:pt x="0" y="136697"/>
                  </a:moveTo>
                  <a:lnTo>
                    <a:pt x="6968" y="93490"/>
                  </a:lnTo>
                  <a:lnTo>
                    <a:pt x="26374" y="55965"/>
                  </a:lnTo>
                  <a:lnTo>
                    <a:pt x="55965" y="26374"/>
                  </a:lnTo>
                  <a:lnTo>
                    <a:pt x="93490" y="6968"/>
                  </a:lnTo>
                  <a:lnTo>
                    <a:pt x="136697" y="0"/>
                  </a:lnTo>
                  <a:lnTo>
                    <a:pt x="1508876" y="0"/>
                  </a:lnTo>
                  <a:lnTo>
                    <a:pt x="1552083" y="6968"/>
                  </a:lnTo>
                  <a:lnTo>
                    <a:pt x="1589607" y="26374"/>
                  </a:lnTo>
                  <a:lnTo>
                    <a:pt x="1619198" y="55965"/>
                  </a:lnTo>
                  <a:lnTo>
                    <a:pt x="1638604" y="93490"/>
                  </a:lnTo>
                  <a:lnTo>
                    <a:pt x="1645573" y="136697"/>
                  </a:lnTo>
                  <a:lnTo>
                    <a:pt x="1645573" y="1230271"/>
                  </a:lnTo>
                  <a:lnTo>
                    <a:pt x="1638604" y="1273478"/>
                  </a:lnTo>
                  <a:lnTo>
                    <a:pt x="1619198" y="1311003"/>
                  </a:lnTo>
                  <a:lnTo>
                    <a:pt x="1589607" y="1340593"/>
                  </a:lnTo>
                  <a:lnTo>
                    <a:pt x="1552083" y="1359999"/>
                  </a:lnTo>
                  <a:lnTo>
                    <a:pt x="1508876" y="1366968"/>
                  </a:lnTo>
                  <a:lnTo>
                    <a:pt x="136697" y="1366968"/>
                  </a:lnTo>
                  <a:lnTo>
                    <a:pt x="93490" y="1359999"/>
                  </a:lnTo>
                  <a:lnTo>
                    <a:pt x="55965" y="1340593"/>
                  </a:lnTo>
                  <a:lnTo>
                    <a:pt x="26374" y="1311003"/>
                  </a:lnTo>
                  <a:lnTo>
                    <a:pt x="6968" y="1273478"/>
                  </a:lnTo>
                  <a:lnTo>
                    <a:pt x="0" y="1230271"/>
                  </a:lnTo>
                  <a:lnTo>
                    <a:pt x="0" y="136697"/>
                  </a:lnTo>
                  <a:close/>
                </a:path>
              </a:pathLst>
            </a:custGeom>
            <a:ln w="38099">
              <a:solidFill>
                <a:srgbClr val="FFFFFF"/>
              </a:solidFill>
            </a:ln>
          </p:spPr>
          <p:txBody>
            <a:bodyPr wrap="square" lIns="0" tIns="0" rIns="0" bIns="0" rtlCol="0"/>
            <a:lstStyle/>
            <a:p>
              <a:endParaRPr/>
            </a:p>
          </p:txBody>
        </p:sp>
        <p:sp>
          <p:nvSpPr>
            <p:cNvPr id="28" name="object 28"/>
            <p:cNvSpPr/>
            <p:nvPr/>
          </p:nvSpPr>
          <p:spPr>
            <a:xfrm>
              <a:off x="7020097" y="3690851"/>
              <a:ext cx="1778923" cy="1496291"/>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7086600" y="3733799"/>
              <a:ext cx="1645573" cy="1366968"/>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7086598" y="3733799"/>
              <a:ext cx="1645920" cy="1367155"/>
            </a:xfrm>
            <a:custGeom>
              <a:avLst/>
              <a:gdLst/>
              <a:ahLst/>
              <a:cxnLst/>
              <a:rect l="l" t="t" r="r" b="b"/>
              <a:pathLst>
                <a:path w="1645920" h="1367154">
                  <a:moveTo>
                    <a:pt x="0" y="136696"/>
                  </a:moveTo>
                  <a:lnTo>
                    <a:pt x="6968" y="93490"/>
                  </a:lnTo>
                  <a:lnTo>
                    <a:pt x="26374" y="55965"/>
                  </a:lnTo>
                  <a:lnTo>
                    <a:pt x="55965" y="26374"/>
                  </a:lnTo>
                  <a:lnTo>
                    <a:pt x="93490" y="6968"/>
                  </a:lnTo>
                  <a:lnTo>
                    <a:pt x="136697" y="0"/>
                  </a:lnTo>
                  <a:lnTo>
                    <a:pt x="1508876" y="0"/>
                  </a:lnTo>
                  <a:lnTo>
                    <a:pt x="1552083" y="6968"/>
                  </a:lnTo>
                  <a:lnTo>
                    <a:pt x="1589607" y="26374"/>
                  </a:lnTo>
                  <a:lnTo>
                    <a:pt x="1619198" y="55965"/>
                  </a:lnTo>
                  <a:lnTo>
                    <a:pt x="1638604" y="93490"/>
                  </a:lnTo>
                  <a:lnTo>
                    <a:pt x="1645573" y="136696"/>
                  </a:lnTo>
                  <a:lnTo>
                    <a:pt x="1645573" y="1230271"/>
                  </a:lnTo>
                  <a:lnTo>
                    <a:pt x="1638604" y="1273478"/>
                  </a:lnTo>
                  <a:lnTo>
                    <a:pt x="1619198" y="1311003"/>
                  </a:lnTo>
                  <a:lnTo>
                    <a:pt x="1589607" y="1340594"/>
                  </a:lnTo>
                  <a:lnTo>
                    <a:pt x="1552083" y="1359999"/>
                  </a:lnTo>
                  <a:lnTo>
                    <a:pt x="1508876" y="1366968"/>
                  </a:lnTo>
                  <a:lnTo>
                    <a:pt x="136697" y="1366968"/>
                  </a:lnTo>
                  <a:lnTo>
                    <a:pt x="93490" y="1359999"/>
                  </a:lnTo>
                  <a:lnTo>
                    <a:pt x="55965" y="1340594"/>
                  </a:lnTo>
                  <a:lnTo>
                    <a:pt x="26374" y="1311003"/>
                  </a:lnTo>
                  <a:lnTo>
                    <a:pt x="6968" y="1273478"/>
                  </a:lnTo>
                  <a:lnTo>
                    <a:pt x="0" y="1230271"/>
                  </a:lnTo>
                  <a:lnTo>
                    <a:pt x="0" y="136696"/>
                  </a:lnTo>
                  <a:close/>
                </a:path>
              </a:pathLst>
            </a:custGeom>
            <a:ln w="38099">
              <a:solidFill>
                <a:srgbClr val="FFFFFF"/>
              </a:solidFill>
            </a:ln>
          </p:spPr>
          <p:txBody>
            <a:bodyPr wrap="square" lIns="0" tIns="0" rIns="0" bIns="0" rtlCol="0"/>
            <a:lstStyle/>
            <a:p>
              <a:endParaRPr/>
            </a:p>
          </p:txBody>
        </p:sp>
        <p:sp>
          <p:nvSpPr>
            <p:cNvPr id="31" name="object 31"/>
            <p:cNvSpPr/>
            <p:nvPr/>
          </p:nvSpPr>
          <p:spPr>
            <a:xfrm>
              <a:off x="7020097" y="5137264"/>
              <a:ext cx="1778923" cy="1496291"/>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7086600" y="5181600"/>
              <a:ext cx="1645573" cy="1366968"/>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7086598" y="5181600"/>
              <a:ext cx="1645920" cy="1367155"/>
            </a:xfrm>
            <a:custGeom>
              <a:avLst/>
              <a:gdLst/>
              <a:ahLst/>
              <a:cxnLst/>
              <a:rect l="l" t="t" r="r" b="b"/>
              <a:pathLst>
                <a:path w="1645920" h="1367154">
                  <a:moveTo>
                    <a:pt x="0" y="136696"/>
                  </a:moveTo>
                  <a:lnTo>
                    <a:pt x="6968" y="93490"/>
                  </a:lnTo>
                  <a:lnTo>
                    <a:pt x="26374" y="55965"/>
                  </a:lnTo>
                  <a:lnTo>
                    <a:pt x="55965" y="26374"/>
                  </a:lnTo>
                  <a:lnTo>
                    <a:pt x="93490" y="6968"/>
                  </a:lnTo>
                  <a:lnTo>
                    <a:pt x="136697" y="0"/>
                  </a:lnTo>
                  <a:lnTo>
                    <a:pt x="1508876" y="0"/>
                  </a:lnTo>
                  <a:lnTo>
                    <a:pt x="1552083" y="6968"/>
                  </a:lnTo>
                  <a:lnTo>
                    <a:pt x="1589607" y="26374"/>
                  </a:lnTo>
                  <a:lnTo>
                    <a:pt x="1619198" y="55965"/>
                  </a:lnTo>
                  <a:lnTo>
                    <a:pt x="1638604" y="93490"/>
                  </a:lnTo>
                  <a:lnTo>
                    <a:pt x="1645573" y="136696"/>
                  </a:lnTo>
                  <a:lnTo>
                    <a:pt x="1645573" y="1230271"/>
                  </a:lnTo>
                  <a:lnTo>
                    <a:pt x="1638604" y="1273478"/>
                  </a:lnTo>
                  <a:lnTo>
                    <a:pt x="1619198" y="1311003"/>
                  </a:lnTo>
                  <a:lnTo>
                    <a:pt x="1589607" y="1340594"/>
                  </a:lnTo>
                  <a:lnTo>
                    <a:pt x="1552083" y="1359999"/>
                  </a:lnTo>
                  <a:lnTo>
                    <a:pt x="1508876" y="1366968"/>
                  </a:lnTo>
                  <a:lnTo>
                    <a:pt x="136697" y="1366968"/>
                  </a:lnTo>
                  <a:lnTo>
                    <a:pt x="93490" y="1359999"/>
                  </a:lnTo>
                  <a:lnTo>
                    <a:pt x="55965" y="1340594"/>
                  </a:lnTo>
                  <a:lnTo>
                    <a:pt x="26374" y="1311003"/>
                  </a:lnTo>
                  <a:lnTo>
                    <a:pt x="6968" y="1273478"/>
                  </a:lnTo>
                  <a:lnTo>
                    <a:pt x="0" y="1230271"/>
                  </a:lnTo>
                  <a:lnTo>
                    <a:pt x="0" y="136696"/>
                  </a:lnTo>
                  <a:close/>
                </a:path>
              </a:pathLst>
            </a:custGeom>
            <a:ln w="38099">
              <a:solidFill>
                <a:srgbClr val="FFFFFF"/>
              </a:solidFill>
            </a:ln>
          </p:spPr>
          <p:txBody>
            <a:bodyPr wrap="square" lIns="0" tIns="0" rIns="0" bIns="0" rtlCol="0"/>
            <a:lstStyle/>
            <a:p>
              <a:endParaRPr/>
            </a:p>
          </p:txBody>
        </p:sp>
      </p:grpSp>
      <p:sp>
        <p:nvSpPr>
          <p:cNvPr id="35" name="object 21" descr="Visual, behavioral, context and multimodal data science requires Computational models using non-traditional data, personalized models that focus on the context of health&#10;and longitudinal models focusing on human behavior and health&#10;">
            <a:extLst>
              <a:ext uri="{FF2B5EF4-FFF2-40B4-BE49-F238E27FC236}">
                <a16:creationId xmlns:a16="http://schemas.microsoft.com/office/drawing/2014/main" id="{9FFDE0F3-2D15-43DE-8E05-C06F79B63535}"/>
              </a:ext>
            </a:extLst>
          </p:cNvPr>
          <p:cNvSpPr txBox="1"/>
          <p:nvPr/>
        </p:nvSpPr>
        <p:spPr>
          <a:xfrm>
            <a:off x="2765843" y="5273135"/>
            <a:ext cx="3822700" cy="1428596"/>
          </a:xfrm>
          <a:prstGeom prst="rect">
            <a:avLst/>
          </a:prstGeom>
        </p:spPr>
        <p:txBody>
          <a:bodyPr vert="horz" wrap="square" lIns="0" tIns="43180" rIns="0" bIns="0" rtlCol="0">
            <a:spAutoFit/>
          </a:bodyPr>
          <a:lstStyle/>
          <a:p>
            <a:pPr marL="177800" marR="129539" indent="-165100">
              <a:lnSpc>
                <a:spcPts val="1700"/>
              </a:lnSpc>
              <a:spcBef>
                <a:spcPts val="340"/>
              </a:spcBef>
              <a:buChar char="•"/>
              <a:tabLst>
                <a:tab pos="184150" algn="l"/>
              </a:tabLst>
            </a:pPr>
            <a:r>
              <a:rPr lang="en-US" sz="1600" spc="-5" dirty="0">
                <a:latin typeface="Calibri"/>
                <a:cs typeface="Calibri"/>
              </a:rPr>
              <a:t>Computational models using non-traditional data</a:t>
            </a:r>
          </a:p>
          <a:p>
            <a:pPr marL="177800" marR="129539" indent="-165100">
              <a:lnSpc>
                <a:spcPts val="1700"/>
              </a:lnSpc>
              <a:spcBef>
                <a:spcPts val="340"/>
              </a:spcBef>
              <a:buChar char="•"/>
              <a:tabLst>
                <a:tab pos="184150" algn="l"/>
              </a:tabLst>
            </a:pPr>
            <a:r>
              <a:rPr lang="en-US" sz="1600" spc="-5" dirty="0">
                <a:latin typeface="Calibri"/>
                <a:cs typeface="Calibri"/>
              </a:rPr>
              <a:t>Personalized models that focus on the context of health</a:t>
            </a:r>
          </a:p>
          <a:p>
            <a:pPr marL="177800" marR="129539" indent="-165100">
              <a:lnSpc>
                <a:spcPts val="1700"/>
              </a:lnSpc>
              <a:spcBef>
                <a:spcPts val="340"/>
              </a:spcBef>
              <a:buChar char="•"/>
              <a:tabLst>
                <a:tab pos="184150" algn="l"/>
              </a:tabLst>
            </a:pPr>
            <a:r>
              <a:rPr lang="en-US" sz="1600" spc="-5" dirty="0">
                <a:latin typeface="Calibri"/>
                <a:cs typeface="Calibri"/>
              </a:rPr>
              <a:t>Longitudinal models focusing on human behavior and health</a:t>
            </a:r>
            <a:endParaRPr sz="1500" dirty="0">
              <a:latin typeface="Calibri"/>
              <a:cs typeface="Calibri"/>
            </a:endParaRPr>
          </a:p>
        </p:txBody>
      </p:sp>
      <p:sp>
        <p:nvSpPr>
          <p:cNvPr id="36" name="object 23" descr="Visualization and Modeling area&#10;">
            <a:extLst>
              <a:ext uri="{FF2B5EF4-FFF2-40B4-BE49-F238E27FC236}">
                <a16:creationId xmlns:a16="http://schemas.microsoft.com/office/drawing/2014/main" id="{E6C27D5E-7B15-461C-B7DC-35A71D6D0E9B}"/>
              </a:ext>
            </a:extLst>
          </p:cNvPr>
          <p:cNvSpPr txBox="1"/>
          <p:nvPr/>
        </p:nvSpPr>
        <p:spPr>
          <a:xfrm>
            <a:off x="762364" y="4072012"/>
            <a:ext cx="1494813" cy="679673"/>
          </a:xfrm>
          <a:prstGeom prst="rect">
            <a:avLst/>
          </a:prstGeom>
        </p:spPr>
        <p:txBody>
          <a:bodyPr vert="horz" wrap="square" lIns="0" tIns="12700" rIns="0" bIns="0" rtlCol="0">
            <a:spAutoFit/>
          </a:bodyPr>
          <a:lstStyle/>
          <a:p>
            <a:pPr marL="12700" marR="5080" indent="227329" algn="ctr">
              <a:lnSpc>
                <a:spcPct val="125000"/>
              </a:lnSpc>
              <a:spcBef>
                <a:spcPts val="100"/>
              </a:spcBef>
            </a:pPr>
            <a:r>
              <a:rPr lang="en-US" b="1" spc="-5" dirty="0">
                <a:solidFill>
                  <a:srgbClr val="FFFFFF"/>
                </a:solidFill>
                <a:latin typeface="Calibri"/>
                <a:cs typeface="Calibri"/>
              </a:rPr>
              <a:t>Visualization and Modeling</a:t>
            </a:r>
            <a:endParaRPr dirty="0">
              <a:latin typeface="Calibri"/>
              <a:cs typeface="Calibri"/>
            </a:endParaRPr>
          </a:p>
        </p:txBody>
      </p:sp>
      <p:grpSp>
        <p:nvGrpSpPr>
          <p:cNvPr id="37" name="object 8">
            <a:extLst>
              <a:ext uri="{FF2B5EF4-FFF2-40B4-BE49-F238E27FC236}">
                <a16:creationId xmlns:a16="http://schemas.microsoft.com/office/drawing/2014/main" id="{081A71AB-1C78-4F68-98D1-38FCC01D602C}"/>
              </a:ext>
              <a:ext uri="{C183D7F6-B498-43B3-948B-1728B52AA6E4}">
                <adec:decorative xmlns:adec="http://schemas.microsoft.com/office/drawing/2017/decorative" val="1"/>
              </a:ext>
            </a:extLst>
          </p:cNvPr>
          <p:cNvGrpSpPr/>
          <p:nvPr/>
        </p:nvGrpSpPr>
        <p:grpSpPr>
          <a:xfrm>
            <a:off x="516453" y="3719400"/>
            <a:ext cx="2056764" cy="1433748"/>
            <a:chOff x="521732" y="2086692"/>
            <a:chExt cx="2082164" cy="1591310"/>
          </a:xfrm>
        </p:grpSpPr>
        <p:sp>
          <p:nvSpPr>
            <p:cNvPr id="38" name="object 9">
              <a:extLst>
                <a:ext uri="{FF2B5EF4-FFF2-40B4-BE49-F238E27FC236}">
                  <a16:creationId xmlns:a16="http://schemas.microsoft.com/office/drawing/2014/main" id="{EA73DB4A-8B5D-4E48-852B-15B996C86807}"/>
                </a:ext>
              </a:extLst>
            </p:cNvPr>
            <p:cNvSpPr/>
            <p:nvPr/>
          </p:nvSpPr>
          <p:spPr>
            <a:xfrm>
              <a:off x="534432" y="2099392"/>
              <a:ext cx="2056764" cy="1565910"/>
            </a:xfrm>
            <a:custGeom>
              <a:avLst/>
              <a:gdLst/>
              <a:ahLst/>
              <a:cxnLst/>
              <a:rect l="l" t="t" r="r" b="b"/>
              <a:pathLst>
                <a:path w="2056764" h="1565910">
                  <a:moveTo>
                    <a:pt x="1795463" y="0"/>
                  </a:moveTo>
                  <a:lnTo>
                    <a:pt x="260886" y="0"/>
                  </a:lnTo>
                  <a:lnTo>
                    <a:pt x="213991" y="4203"/>
                  </a:lnTo>
                  <a:lnTo>
                    <a:pt x="169854" y="16321"/>
                  </a:lnTo>
                  <a:lnTo>
                    <a:pt x="129211" y="35618"/>
                  </a:lnTo>
                  <a:lnTo>
                    <a:pt x="92800" y="61356"/>
                  </a:lnTo>
                  <a:lnTo>
                    <a:pt x="61357" y="92800"/>
                  </a:lnTo>
                  <a:lnTo>
                    <a:pt x="35618" y="129211"/>
                  </a:lnTo>
                  <a:lnTo>
                    <a:pt x="16321" y="169854"/>
                  </a:lnTo>
                  <a:lnTo>
                    <a:pt x="4203" y="213991"/>
                  </a:lnTo>
                  <a:lnTo>
                    <a:pt x="0" y="260885"/>
                  </a:lnTo>
                  <a:lnTo>
                    <a:pt x="0" y="1304399"/>
                  </a:lnTo>
                  <a:lnTo>
                    <a:pt x="4203" y="1351293"/>
                  </a:lnTo>
                  <a:lnTo>
                    <a:pt x="16321" y="1395431"/>
                  </a:lnTo>
                  <a:lnTo>
                    <a:pt x="35618" y="1436073"/>
                  </a:lnTo>
                  <a:lnTo>
                    <a:pt x="61357" y="1472485"/>
                  </a:lnTo>
                  <a:lnTo>
                    <a:pt x="92800" y="1503928"/>
                  </a:lnTo>
                  <a:lnTo>
                    <a:pt x="129211" y="1529666"/>
                  </a:lnTo>
                  <a:lnTo>
                    <a:pt x="169854" y="1548963"/>
                  </a:lnTo>
                  <a:lnTo>
                    <a:pt x="213991" y="1561081"/>
                  </a:lnTo>
                  <a:lnTo>
                    <a:pt x="260886" y="1565285"/>
                  </a:lnTo>
                  <a:lnTo>
                    <a:pt x="1795463" y="1565285"/>
                  </a:lnTo>
                  <a:lnTo>
                    <a:pt x="1842358" y="1561081"/>
                  </a:lnTo>
                  <a:lnTo>
                    <a:pt x="1886495" y="1548963"/>
                  </a:lnTo>
                  <a:lnTo>
                    <a:pt x="1927137" y="1529666"/>
                  </a:lnTo>
                  <a:lnTo>
                    <a:pt x="1963549" y="1503928"/>
                  </a:lnTo>
                  <a:lnTo>
                    <a:pt x="1994992" y="1472485"/>
                  </a:lnTo>
                  <a:lnTo>
                    <a:pt x="2020730" y="1436073"/>
                  </a:lnTo>
                  <a:lnTo>
                    <a:pt x="2040027" y="1395431"/>
                  </a:lnTo>
                  <a:lnTo>
                    <a:pt x="2052146" y="1351293"/>
                  </a:lnTo>
                  <a:lnTo>
                    <a:pt x="2056349" y="1304399"/>
                  </a:lnTo>
                  <a:lnTo>
                    <a:pt x="2056349" y="260885"/>
                  </a:lnTo>
                  <a:lnTo>
                    <a:pt x="2052146" y="213991"/>
                  </a:lnTo>
                  <a:lnTo>
                    <a:pt x="2040027" y="169854"/>
                  </a:lnTo>
                  <a:lnTo>
                    <a:pt x="2020730" y="129211"/>
                  </a:lnTo>
                  <a:lnTo>
                    <a:pt x="1994992" y="92800"/>
                  </a:lnTo>
                  <a:lnTo>
                    <a:pt x="1963549" y="61356"/>
                  </a:lnTo>
                  <a:lnTo>
                    <a:pt x="1927137" y="35618"/>
                  </a:lnTo>
                  <a:lnTo>
                    <a:pt x="1886495" y="16321"/>
                  </a:lnTo>
                  <a:lnTo>
                    <a:pt x="1842358" y="4203"/>
                  </a:lnTo>
                  <a:lnTo>
                    <a:pt x="1795463"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39" name="object 10">
              <a:extLst>
                <a:ext uri="{FF2B5EF4-FFF2-40B4-BE49-F238E27FC236}">
                  <a16:creationId xmlns:a16="http://schemas.microsoft.com/office/drawing/2014/main" id="{F43C84EF-36A1-4D97-82EB-D4F3A5984587}"/>
                </a:ext>
              </a:extLst>
            </p:cNvPr>
            <p:cNvSpPr/>
            <p:nvPr/>
          </p:nvSpPr>
          <p:spPr>
            <a:xfrm>
              <a:off x="534432" y="2099392"/>
              <a:ext cx="2056764" cy="1565910"/>
            </a:xfrm>
            <a:custGeom>
              <a:avLst/>
              <a:gdLst/>
              <a:ahLst/>
              <a:cxnLst/>
              <a:rect l="l" t="t" r="r" b="b"/>
              <a:pathLst>
                <a:path w="2056764" h="1565910">
                  <a:moveTo>
                    <a:pt x="0" y="260885"/>
                  </a:moveTo>
                  <a:lnTo>
                    <a:pt x="4203" y="213991"/>
                  </a:lnTo>
                  <a:lnTo>
                    <a:pt x="16321" y="169854"/>
                  </a:lnTo>
                  <a:lnTo>
                    <a:pt x="35618" y="129211"/>
                  </a:lnTo>
                  <a:lnTo>
                    <a:pt x="61357" y="92800"/>
                  </a:lnTo>
                  <a:lnTo>
                    <a:pt x="92800" y="61357"/>
                  </a:lnTo>
                  <a:lnTo>
                    <a:pt x="129211" y="35618"/>
                  </a:lnTo>
                  <a:lnTo>
                    <a:pt x="169854" y="16321"/>
                  </a:lnTo>
                  <a:lnTo>
                    <a:pt x="213991" y="4203"/>
                  </a:lnTo>
                  <a:lnTo>
                    <a:pt x="260885" y="0"/>
                  </a:lnTo>
                  <a:lnTo>
                    <a:pt x="1795463" y="0"/>
                  </a:lnTo>
                  <a:lnTo>
                    <a:pt x="1842357" y="4203"/>
                  </a:lnTo>
                  <a:lnTo>
                    <a:pt x="1886494" y="16321"/>
                  </a:lnTo>
                  <a:lnTo>
                    <a:pt x="1927137" y="35618"/>
                  </a:lnTo>
                  <a:lnTo>
                    <a:pt x="1963548" y="61357"/>
                  </a:lnTo>
                  <a:lnTo>
                    <a:pt x="1994992" y="92800"/>
                  </a:lnTo>
                  <a:lnTo>
                    <a:pt x="2020730" y="129211"/>
                  </a:lnTo>
                  <a:lnTo>
                    <a:pt x="2040027" y="169854"/>
                  </a:lnTo>
                  <a:lnTo>
                    <a:pt x="2052146" y="213991"/>
                  </a:lnTo>
                  <a:lnTo>
                    <a:pt x="2056349" y="260885"/>
                  </a:lnTo>
                  <a:lnTo>
                    <a:pt x="2056349" y="1304399"/>
                  </a:lnTo>
                  <a:lnTo>
                    <a:pt x="2052146" y="1351294"/>
                  </a:lnTo>
                  <a:lnTo>
                    <a:pt x="2040027" y="1395431"/>
                  </a:lnTo>
                  <a:lnTo>
                    <a:pt x="2020730" y="1436073"/>
                  </a:lnTo>
                  <a:lnTo>
                    <a:pt x="1994992" y="1472485"/>
                  </a:lnTo>
                  <a:lnTo>
                    <a:pt x="1963548" y="1503928"/>
                  </a:lnTo>
                  <a:lnTo>
                    <a:pt x="1927137" y="1529666"/>
                  </a:lnTo>
                  <a:lnTo>
                    <a:pt x="1886494" y="1548963"/>
                  </a:lnTo>
                  <a:lnTo>
                    <a:pt x="1842357" y="1561082"/>
                  </a:lnTo>
                  <a:lnTo>
                    <a:pt x="1795463" y="1565285"/>
                  </a:lnTo>
                  <a:lnTo>
                    <a:pt x="260885" y="1565285"/>
                  </a:lnTo>
                  <a:lnTo>
                    <a:pt x="213991" y="1561082"/>
                  </a:lnTo>
                  <a:lnTo>
                    <a:pt x="169854" y="1548963"/>
                  </a:lnTo>
                  <a:lnTo>
                    <a:pt x="129211" y="1529666"/>
                  </a:lnTo>
                  <a:lnTo>
                    <a:pt x="92800" y="1503928"/>
                  </a:lnTo>
                  <a:lnTo>
                    <a:pt x="61357" y="1472485"/>
                  </a:lnTo>
                  <a:lnTo>
                    <a:pt x="35618" y="1436073"/>
                  </a:lnTo>
                  <a:lnTo>
                    <a:pt x="16321" y="1395431"/>
                  </a:lnTo>
                  <a:lnTo>
                    <a:pt x="4203" y="1351294"/>
                  </a:lnTo>
                  <a:lnTo>
                    <a:pt x="0" y="1304399"/>
                  </a:lnTo>
                  <a:lnTo>
                    <a:pt x="0" y="260885"/>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46" name="object 21" descr="Visualization and Modeling requires robust knowledge representations, visualizations, reasoning algorithms, optimization, modeling and inference methods to support development of innovative predictive models&#10;">
            <a:extLst>
              <a:ext uri="{FF2B5EF4-FFF2-40B4-BE49-F238E27FC236}">
                <a16:creationId xmlns:a16="http://schemas.microsoft.com/office/drawing/2014/main" id="{E2A2DBA9-8175-43A9-9D39-1B2D5DDCE127}"/>
              </a:ext>
            </a:extLst>
          </p:cNvPr>
          <p:cNvSpPr txBox="1"/>
          <p:nvPr/>
        </p:nvSpPr>
        <p:spPr>
          <a:xfrm>
            <a:off x="2657457" y="3821354"/>
            <a:ext cx="3822700" cy="1133644"/>
          </a:xfrm>
          <a:prstGeom prst="rect">
            <a:avLst/>
          </a:prstGeom>
        </p:spPr>
        <p:txBody>
          <a:bodyPr vert="horz" wrap="square" lIns="0" tIns="43180" rIns="0" bIns="0" rtlCol="0">
            <a:spAutoFit/>
          </a:bodyPr>
          <a:lstStyle/>
          <a:p>
            <a:pPr marL="177800" marR="129539" indent="-165100">
              <a:lnSpc>
                <a:spcPts val="1700"/>
              </a:lnSpc>
              <a:spcBef>
                <a:spcPts val="340"/>
              </a:spcBef>
              <a:buChar char="•"/>
              <a:tabLst>
                <a:tab pos="184150" algn="l"/>
              </a:tabLst>
            </a:pPr>
            <a:r>
              <a:rPr lang="en-US" sz="1600" spc="-5" dirty="0">
                <a:latin typeface="Calibri"/>
                <a:cs typeface="Calibri"/>
              </a:rPr>
              <a:t>Robust knowledge representations, visualizations, reasoning algorithms, optimization, modeling and inference methods to support development of innovative predictive models</a:t>
            </a:r>
            <a:endParaRPr sz="1500" dirty="0">
              <a:latin typeface="Calibri"/>
              <a:cs typeface="Calibri"/>
            </a:endParaRPr>
          </a:p>
        </p:txBody>
      </p:sp>
      <p:sp>
        <p:nvSpPr>
          <p:cNvPr id="47" name="TextBox 46" descr="Visualization and Modeling area">
            <a:extLst>
              <a:ext uri="{FF2B5EF4-FFF2-40B4-BE49-F238E27FC236}">
                <a16:creationId xmlns:a16="http://schemas.microsoft.com/office/drawing/2014/main" id="{E8BA4210-BD0B-4CA1-B26D-F94932B5ACF9}"/>
              </a:ext>
            </a:extLst>
          </p:cNvPr>
          <p:cNvSpPr txBox="1"/>
          <p:nvPr/>
        </p:nvSpPr>
        <p:spPr>
          <a:xfrm>
            <a:off x="580073" y="4019621"/>
            <a:ext cx="1859394" cy="833305"/>
          </a:xfrm>
          <a:prstGeom prst="rect">
            <a:avLst/>
          </a:prstGeom>
          <a:noFill/>
        </p:spPr>
        <p:txBody>
          <a:bodyPr wrap="square">
            <a:spAutoFit/>
          </a:bodyPr>
          <a:lstStyle/>
          <a:p>
            <a:pPr marL="12700" marR="5080" indent="227329" algn="ctr">
              <a:lnSpc>
                <a:spcPct val="125000"/>
              </a:lnSpc>
              <a:spcBef>
                <a:spcPts val="100"/>
              </a:spcBef>
            </a:pPr>
            <a:r>
              <a:rPr lang="en-US" sz="2000" b="1" dirty="0">
                <a:ln w="0"/>
                <a:latin typeface="Calibri"/>
                <a:cs typeface="Calibri"/>
              </a:rPr>
              <a:t>Visualization and Modeling</a:t>
            </a:r>
          </a:p>
        </p:txBody>
      </p:sp>
      <p:sp>
        <p:nvSpPr>
          <p:cNvPr id="48" name="Slide Number Placeholder 47">
            <a:extLst>
              <a:ext uri="{FF2B5EF4-FFF2-40B4-BE49-F238E27FC236}">
                <a16:creationId xmlns:a16="http://schemas.microsoft.com/office/drawing/2014/main" id="{340A68B8-7D69-4E7E-AD3C-24842DC64DD5}"/>
              </a:ext>
            </a:extLst>
          </p:cNvPr>
          <p:cNvSpPr>
            <a:spLocks noGrp="1"/>
          </p:cNvSpPr>
          <p:nvPr>
            <p:ph type="sldNum" sz="quarter" idx="10"/>
          </p:nvPr>
        </p:nvSpPr>
        <p:spPr>
          <a:xfrm>
            <a:off x="8640383" y="6491392"/>
            <a:ext cx="308610" cy="276999"/>
          </a:xfrm>
        </p:spPr>
        <p:txBody>
          <a:bodyPr/>
          <a:lstStyle/>
          <a:p>
            <a:pPr marL="38100">
              <a:spcBef>
                <a:spcPts val="10"/>
              </a:spcBef>
            </a:pPr>
            <a:fld id="{81D60167-4931-47E6-BA6A-407CBD079E47}" type="slidenum">
              <a:rPr lang="en-US" smtClean="0"/>
              <a:pPr marL="38100">
                <a:spcBef>
                  <a:spcPts val="10"/>
                </a:spcBef>
              </a:pPr>
              <a:t>9</a:t>
            </a:fld>
            <a:endParaRPr lang="en-US"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2637</Words>
  <Application>Microsoft Office PowerPoint</Application>
  <PresentationFormat>On-screen Show (4:3)</PresentationFormat>
  <Paragraphs>383</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Avenir Next Demi Bold</vt:lpstr>
      <vt:lpstr>Calibri</vt:lpstr>
      <vt:lpstr>Georgia</vt:lpstr>
      <vt:lpstr>Microsoft Sans Serif</vt:lpstr>
      <vt:lpstr>Tahoma</vt:lpstr>
      <vt:lpstr>Times New Roman</vt:lpstr>
      <vt:lpstr>Wingdings</vt:lpstr>
      <vt:lpstr>Wingdings 3</vt:lpstr>
      <vt:lpstr>Office Theme</vt:lpstr>
      <vt:lpstr>Smart Health and Biomedical Research in the Era of Artificial Intelligence and Advanced Data Science (SCH) NSF 23-614</vt:lpstr>
      <vt:lpstr>The NSF Smart Health Team</vt:lpstr>
      <vt:lpstr>The NIH Smart Health Team</vt:lpstr>
      <vt:lpstr>What is the goal of Smart Health?</vt:lpstr>
      <vt:lpstr>Smart Health and Biomedical Research in the Era of Artificial Intelligence and Advanced Data Science</vt:lpstr>
      <vt:lpstr>Pasteur’s Quadrant </vt:lpstr>
      <vt:lpstr>Smart Health Research Themes</vt:lpstr>
      <vt:lpstr>Fairness and Trustworthiness</vt:lpstr>
      <vt:lpstr>Transformative Analytics</vt:lpstr>
      <vt:lpstr>Next Generation Multimodal and Reconfigurable Sensor System</vt:lpstr>
      <vt:lpstr>Cyber-Physical Systems</vt:lpstr>
      <vt:lpstr>Robotics</vt:lpstr>
      <vt:lpstr>Biomedical Image Interpretation</vt:lpstr>
      <vt:lpstr>Unpacking Health Disparities and Health Equity</vt:lpstr>
      <vt:lpstr>Review Process</vt:lpstr>
      <vt:lpstr>NSF Merit Review Elements:  Intellectual Merit and Broader Impacts</vt:lpstr>
      <vt:lpstr>What are Broader Impacts?</vt:lpstr>
      <vt:lpstr>Smart Health Specific Review Criteria  </vt:lpstr>
      <vt:lpstr>Proposals advance two fundamental science/engineering areas:</vt:lpstr>
      <vt:lpstr>Collaboration Plan</vt:lpstr>
      <vt:lpstr>Data Management Plan</vt:lpstr>
      <vt:lpstr>Evaluation </vt:lpstr>
      <vt:lpstr>Final Comments</vt:lpstr>
      <vt:lpstr>What proposals are not appropriate for this solicitation?</vt:lpstr>
      <vt:lpstr>Useful Website: www.nsf.gov </vt:lpstr>
      <vt:lpstr>PowerPoint Presentation</vt:lpstr>
      <vt:lpstr>Useful Website: reporter.nih.gov/advanced-search</vt:lpstr>
      <vt:lpstr>PowerPoint Presentation</vt:lpstr>
      <vt:lpstr>Getting Feedback for your proposal</vt:lpstr>
      <vt:lpstr>How does one apply?</vt:lpstr>
      <vt:lpstr>Join our Listserv</vt:lpstr>
      <vt:lpstr>Effective Research is a relay between basic and applied science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Nilsen, Wendy</dc:creator>
  <cp:lastModifiedBy>Huertas, Edgar J</cp:lastModifiedBy>
  <cp:revision>46</cp:revision>
  <dcterms:created xsi:type="dcterms:W3CDTF">2020-12-15T13:13:57Z</dcterms:created>
  <dcterms:modified xsi:type="dcterms:W3CDTF">2023-10-06T18:24:21Z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1f6de579-093f-422c-9d11-887de423a6ad</vt:lpwstr>
  </property>
  <property fmtid="{D5CDD505-2E9C-101B-9397-08002B2CF9AE}" pid="3" name="ContainsCUI">
    <vt:lpwstr>No</vt:lpwstr>
  </property>
</Properties>
</file>