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E4E0EB_D7F32DDA.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4"/>
  </p:notesMasterIdLst>
  <p:sldIdLst>
    <p:sldId id="267" r:id="rId5"/>
    <p:sldId id="2356" r:id="rId6"/>
    <p:sldId id="2329" r:id="rId7"/>
    <p:sldId id="2145706225" r:id="rId8"/>
    <p:sldId id="2145706226" r:id="rId9"/>
    <p:sldId id="2145706227" r:id="rId10"/>
    <p:sldId id="2145706228" r:id="rId11"/>
    <p:sldId id="2145706229" r:id="rId12"/>
    <p:sldId id="2145706230" r:id="rId13"/>
    <p:sldId id="2330" r:id="rId14"/>
    <p:sldId id="2145706175" r:id="rId15"/>
    <p:sldId id="2353" r:id="rId16"/>
    <p:sldId id="2371" r:id="rId17"/>
    <p:sldId id="2333" r:id="rId18"/>
    <p:sldId id="2334" r:id="rId19"/>
    <p:sldId id="2327" r:id="rId20"/>
    <p:sldId id="2311" r:id="rId21"/>
    <p:sldId id="2335" r:id="rId22"/>
    <p:sldId id="2341" r:id="rId23"/>
    <p:sldId id="2344" r:id="rId24"/>
    <p:sldId id="2383" r:id="rId25"/>
    <p:sldId id="2337" r:id="rId26"/>
    <p:sldId id="2349" r:id="rId27"/>
    <p:sldId id="2338" r:id="rId28"/>
    <p:sldId id="2304" r:id="rId29"/>
    <p:sldId id="2343" r:id="rId30"/>
    <p:sldId id="2145706219" r:id="rId31"/>
    <p:sldId id="2145706220" r:id="rId32"/>
    <p:sldId id="2145706221" r:id="rId33"/>
    <p:sldId id="2145706189" r:id="rId34"/>
    <p:sldId id="2145706191" r:id="rId35"/>
    <p:sldId id="2145706210" r:id="rId36"/>
    <p:sldId id="2145706213" r:id="rId37"/>
    <p:sldId id="2145706211" r:id="rId38"/>
    <p:sldId id="2145706212" r:id="rId39"/>
    <p:sldId id="2363" r:id="rId40"/>
    <p:sldId id="2145706218" r:id="rId41"/>
    <p:sldId id="2145706217" r:id="rId42"/>
    <p:sldId id="2145706216" r:id="rId43"/>
    <p:sldId id="2145706215" r:id="rId44"/>
    <p:sldId id="2145706214" r:id="rId45"/>
    <p:sldId id="2145706196" r:id="rId46"/>
    <p:sldId id="2145706193" r:id="rId47"/>
    <p:sldId id="2386" r:id="rId48"/>
    <p:sldId id="2319" r:id="rId49"/>
    <p:sldId id="2370" r:id="rId50"/>
    <p:sldId id="2372" r:id="rId51"/>
    <p:sldId id="2387" r:id="rId52"/>
    <p:sldId id="2373" r:id="rId53"/>
    <p:sldId id="2388" r:id="rId54"/>
    <p:sldId id="2381" r:id="rId55"/>
    <p:sldId id="2379" r:id="rId56"/>
    <p:sldId id="2350" r:id="rId57"/>
    <p:sldId id="2385" r:id="rId58"/>
    <p:sldId id="2340" r:id="rId59"/>
    <p:sldId id="2355" r:id="rId60"/>
    <p:sldId id="2380" r:id="rId61"/>
    <p:sldId id="2145706186" r:id="rId62"/>
    <p:sldId id="2145706187" r:id="rId63"/>
  </p:sldIdLst>
  <p:sldSz cx="12192000" cy="6858000"/>
  <p:notesSz cx="6858000" cy="1000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85F0D-90DF-AB8B-033E-88CA5C00E91C}" name="Pavlovic, Vladimir" initials="PV" userId="S::7547237201@nsf.gov::80b158c4-2aba-43a8-8ff1-e6546e737f95" providerId="AD"/>
  <p188:author id="{BCDD5B55-EA9A-A0F5-E807-045A9DD7CBA4}" name="Berlind, Andreas A." initials="AB" userId="S::7650388577@nsf.gov::77a39f52-601a-4dbf-b5bd-0bb21ba66c35" providerId="AD"/>
  <p188:author id="{D4CB09AD-9D2B-BBDF-8C3A-60C91A4BBCFD}" name="Spengler, Sylvia J." initials="SJ" userId="S::0290085909@nsf.gov::5eaac594-377a-4a65-ac80-80963821f7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wa, Rebecca" initials="HR" lastIdx="5" clrIdx="0">
    <p:extLst>
      <p:ext uri="{19B8F6BF-5375-455C-9EA6-DF929625EA0E}">
        <p15:presenceInfo xmlns:p15="http://schemas.microsoft.com/office/powerpoint/2012/main" userId="S::7916651578@nsf.gov::14298701-d8f1-4640-9781-a061ffd8eca5" providerId="AD"/>
      </p:ext>
    </p:extLst>
  </p:cmAuthor>
  <p:cmAuthor id="2" name="Donlon, James" initials="DJ" lastIdx="26" clrIdx="1">
    <p:extLst>
      <p:ext uri="{19B8F6BF-5375-455C-9EA6-DF929625EA0E}">
        <p15:presenceInfo xmlns:p15="http://schemas.microsoft.com/office/powerpoint/2012/main" userId="S::7178654332@nsf.gov::226f4efb-2606-4f78-ab98-8e6f1ad56e91" providerId="AD"/>
      </p:ext>
    </p:extLst>
  </p:cmAuthor>
  <p:cmAuthor id="3" name="Cosley, Dan R." initials="CDR" lastIdx="11" clrIdx="2">
    <p:extLst>
      <p:ext uri="{19B8F6BF-5375-455C-9EA6-DF929625EA0E}">
        <p15:presenceInfo xmlns:p15="http://schemas.microsoft.com/office/powerpoint/2012/main" userId="S::7950870694@nsf.gov::1b1cd6a9-6a10-4bac-8ba4-db5972f7e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7F0"/>
    <a:srgbClr val="F4F7FA"/>
    <a:srgbClr val="FF2600"/>
    <a:srgbClr val="013660"/>
    <a:srgbClr val="015598"/>
    <a:srgbClr val="C8A630"/>
    <a:srgbClr val="FFD579"/>
    <a:srgbClr val="0432FF"/>
    <a:srgbClr val="9420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6597" autoAdjust="0"/>
  </p:normalViewPr>
  <p:slideViewPr>
    <p:cSldViewPr snapToGrid="0">
      <p:cViewPr varScale="1">
        <p:scale>
          <a:sx n="118" d="100"/>
          <a:sy n="118" d="100"/>
        </p:scale>
        <p:origin x="324" y="96"/>
      </p:cViewPr>
      <p:guideLst>
        <p:guide orient="horz" pos="336"/>
        <p:guide pos="816"/>
      </p:guideLst>
    </p:cSldViewPr>
  </p:slideViewPr>
  <p:outlineViewPr>
    <p:cViewPr>
      <p:scale>
        <a:sx n="33" d="100"/>
        <a:sy n="33" d="100"/>
      </p:scale>
      <p:origin x="0" y="-541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s>
</file>

<file path=ppt/comments/modernComment_7FE4E0EB_D7F32DDA.xml><?xml version="1.0" encoding="utf-8"?>
<p188:cmLst xmlns:a="http://schemas.openxmlformats.org/drawingml/2006/main" xmlns:r="http://schemas.openxmlformats.org/officeDocument/2006/relationships" xmlns:p188="http://schemas.microsoft.com/office/powerpoint/2018/8/main">
  <p188:cm id="{2E0C40F1-CEA8-45C1-AAE6-D91BA60B8072}" authorId="{4D685F0D-90DF-AB8B-033E-88CA5C00E91C}" created="2023-09-05T15:51:09.049">
    <ac:txMkLst xmlns:ac="http://schemas.microsoft.com/office/drawing/2013/main/command">
      <pc:docMk xmlns:pc="http://schemas.microsoft.com/office/powerpoint/2013/main/command"/>
      <pc:sldMk xmlns:pc="http://schemas.microsoft.com/office/powerpoint/2013/main/command" cId="3623038426" sldId="2145706219"/>
      <ac:spMk id="3" creationId="{00000000-0000-0000-0000-000000000000}"/>
      <ac:txMk cp="68" len="16">
        <ac:context len="430" hash="2671894477"/>
      </ac:txMk>
    </ac:txMkLst>
    <p188:pos x="10276114" y="849085"/>
    <p188:replyLst>
      <p188:reply id="{5EE83F2A-74A8-0F48-B9C1-CD48690EBA57}" authorId="{BCDD5B55-EA9A-A0F5-E807-045A9DD7CBA4}" created="2023-09-05T16:17:06.319">
        <p188:txBody>
          <a:bodyPr/>
          <a:lstStyle/>
          <a:p>
            <a:r>
              <a:rPr lang="en-US"/>
              <a:t>Yes, I responded to him that it is ok. I will add a question to the FAQ document.
</a:t>
            </a:r>
          </a:p>
        </p188:txBody>
      </p188:reply>
    </p188:replyLst>
    <p188:txBody>
      <a:bodyPr/>
      <a:lstStyle/>
      <a:p>
        <a:r>
          <a:rPr lang="en-US"/>
          <a:t>A prospective proposer inquired about small &amp; sparse (but presumably high-dimensional) data and whether this fits the AI aspect of the solicitation.  May wish to comment on this in FAQ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48146-66A0-49B8-9676-4AD50E90FE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90C885-8141-4B23-892D-C393CCB4D82D}">
      <dgm:prSet custT="1"/>
      <dgm:spPr/>
      <dgm:t>
        <a:bodyPr/>
        <a:lstStyle/>
        <a:p>
          <a:r>
            <a:rPr lang="en-US" sz="2800" b="1"/>
            <a:t>Advance AI through use-inspired research</a:t>
          </a:r>
          <a:endParaRPr lang="en-US" sz="2800"/>
        </a:p>
      </dgm:t>
    </dgm:pt>
    <dgm:pt modelId="{0ABBE06A-F3FD-4FF4-AC21-D827540481C9}" type="parTrans" cxnId="{4680D23F-7D66-4C9E-BD83-8BF8B038C472}">
      <dgm:prSet/>
      <dgm:spPr/>
      <dgm:t>
        <a:bodyPr/>
        <a:lstStyle/>
        <a:p>
          <a:endParaRPr lang="en-US"/>
        </a:p>
      </dgm:t>
    </dgm:pt>
    <dgm:pt modelId="{68454204-572C-4410-8A28-ADFC4A0EBFBE}" type="sibTrans" cxnId="{4680D23F-7D66-4C9E-BD83-8BF8B038C472}">
      <dgm:prSet/>
      <dgm:spPr/>
      <dgm:t>
        <a:bodyPr/>
        <a:lstStyle/>
        <a:p>
          <a:endParaRPr lang="en-US"/>
        </a:p>
      </dgm:t>
    </dgm:pt>
    <dgm:pt modelId="{0085CB28-D163-461D-89E2-DB13F6EC8005}">
      <dgm:prSet custT="1"/>
      <dgm:spPr/>
      <dgm:t>
        <a:bodyPr/>
        <a:lstStyle/>
        <a:p>
          <a:r>
            <a:rPr lang="en-US" sz="2400" u="sng" dirty="0"/>
            <a:t>Astronomical Sciences </a:t>
          </a:r>
        </a:p>
        <a:p>
          <a:r>
            <a:rPr lang="en-US" sz="2400" b="1" u="none" dirty="0"/>
            <a:t>2024</a:t>
          </a:r>
          <a:r>
            <a:rPr lang="en-US" sz="2400" u="none" dirty="0"/>
            <a:t>: AI advances for </a:t>
          </a:r>
          <a:r>
            <a:rPr lang="en-US" sz="2400" dirty="0"/>
            <a:t>by mining, analyzing, </a:t>
          </a:r>
          <a:br>
            <a:rPr lang="en-US" sz="2400" dirty="0"/>
          </a:br>
          <a:r>
            <a:rPr lang="en-US" sz="2400" dirty="0"/>
            <a:t>and extracting knowledge from </a:t>
          </a:r>
          <a:br>
            <a:rPr lang="en-US" sz="2400" dirty="0"/>
          </a:br>
          <a:r>
            <a:rPr lang="en-US" sz="2400" dirty="0"/>
            <a:t>astronomical data</a:t>
          </a:r>
        </a:p>
      </dgm:t>
    </dgm:pt>
    <dgm:pt modelId="{533A63AA-E1B2-41F1-BBB2-8A1929452E4E}" type="parTrans" cxnId="{0AC35E55-568C-4493-A1DB-A865D48F8198}">
      <dgm:prSet/>
      <dgm:spPr/>
      <dgm:t>
        <a:bodyPr/>
        <a:lstStyle/>
        <a:p>
          <a:endParaRPr lang="en-US"/>
        </a:p>
      </dgm:t>
    </dgm:pt>
    <dgm:pt modelId="{7EA7FE8D-3347-468F-9D26-768433726818}" type="sibTrans" cxnId="{0AC35E55-568C-4493-A1DB-A865D48F8198}">
      <dgm:prSet/>
      <dgm:spPr/>
      <dgm:t>
        <a:bodyPr/>
        <a:lstStyle/>
        <a:p>
          <a:endParaRPr lang="en-US"/>
        </a:p>
      </dgm:t>
    </dgm:pt>
    <dgm:pt modelId="{3ACA8019-21F1-4A9D-A693-6719DD2192CE}">
      <dgm:prSet custT="1"/>
      <dgm:spPr/>
      <dgm:t>
        <a:bodyPr/>
        <a:lstStyle/>
        <a:p>
          <a:r>
            <a:rPr lang="en-US" sz="2400" u="sng"/>
            <a:t>Materials Research </a:t>
          </a:r>
          <a:endParaRPr lang="en-US" sz="2400"/>
        </a:p>
        <a:p>
          <a:r>
            <a:rPr lang="en-US" sz="2400" b="1"/>
            <a:t>2025</a:t>
          </a:r>
          <a:r>
            <a:rPr lang="en-US" sz="2400"/>
            <a:t>: AI advances that revolutionize </a:t>
          </a:r>
          <a:br>
            <a:rPr lang="en-US" sz="2400"/>
          </a:br>
          <a:r>
            <a:rPr lang="en-US" sz="2400"/>
            <a:t>materials discovery and understanding, </a:t>
          </a:r>
          <a:br>
            <a:rPr lang="en-US" sz="2400"/>
          </a:br>
          <a:r>
            <a:rPr lang="en-US" sz="2400"/>
            <a:t>builds upon the Materials Genome Initiative (MGI) </a:t>
          </a:r>
        </a:p>
      </dgm:t>
    </dgm:pt>
    <dgm:pt modelId="{F02F7A11-3A98-4554-8282-641DA8BE26CD}" type="parTrans" cxnId="{EF893E9B-565F-4A1A-BB18-CA8551761C17}">
      <dgm:prSet/>
      <dgm:spPr/>
      <dgm:t>
        <a:bodyPr/>
        <a:lstStyle/>
        <a:p>
          <a:endParaRPr lang="en-US"/>
        </a:p>
      </dgm:t>
    </dgm:pt>
    <dgm:pt modelId="{6700678C-B225-4BA4-B2A8-65E48BCFB420}" type="sibTrans" cxnId="{EF893E9B-565F-4A1A-BB18-CA8551761C17}">
      <dgm:prSet/>
      <dgm:spPr/>
      <dgm:t>
        <a:bodyPr/>
        <a:lstStyle/>
        <a:p>
          <a:endParaRPr lang="en-US"/>
        </a:p>
      </dgm:t>
    </dgm:pt>
    <dgm:pt modelId="{1A408CAC-FC86-4325-A03D-954738C9CA87}">
      <dgm:prSet custT="1"/>
      <dgm:spPr/>
      <dgm:t>
        <a:bodyPr/>
        <a:lstStyle/>
        <a:p>
          <a:r>
            <a:rPr lang="en-US" sz="2400" u="sng"/>
            <a:t>Strengthening AI</a:t>
          </a:r>
          <a:r>
            <a:rPr lang="en-US" sz="2400"/>
            <a:t> </a:t>
          </a:r>
        </a:p>
        <a:p>
          <a:r>
            <a:rPr lang="en-US" sz="2400" b="1"/>
            <a:t>2025</a:t>
          </a:r>
          <a:r>
            <a:rPr lang="en-US" sz="2400"/>
            <a:t>: Toward AIs that understand the concepts </a:t>
          </a:r>
          <a:br>
            <a:rPr lang="en-US" sz="2400"/>
          </a:br>
          <a:r>
            <a:rPr lang="en-US" sz="2400"/>
            <a:t>they reason over, change their behavior in response </a:t>
          </a:r>
          <a:br>
            <a:rPr lang="en-US" sz="2400"/>
          </a:br>
          <a:r>
            <a:rPr lang="en-US" sz="2400"/>
            <a:t>to users, and align with societal expectations </a:t>
          </a:r>
        </a:p>
      </dgm:t>
    </dgm:pt>
    <dgm:pt modelId="{F35A59CF-93BF-4E60-A81D-060CA469378B}" type="parTrans" cxnId="{251D3C82-CF8D-49D9-B229-613339AFBB37}">
      <dgm:prSet/>
      <dgm:spPr/>
      <dgm:t>
        <a:bodyPr/>
        <a:lstStyle/>
        <a:p>
          <a:endParaRPr lang="en-US"/>
        </a:p>
      </dgm:t>
    </dgm:pt>
    <dgm:pt modelId="{01F96A8C-1CCD-4B36-932A-0C6534DE7AD7}" type="sibTrans" cxnId="{251D3C82-CF8D-49D9-B229-613339AFBB37}">
      <dgm:prSet/>
      <dgm:spPr/>
      <dgm:t>
        <a:bodyPr/>
        <a:lstStyle/>
        <a:p>
          <a:endParaRPr lang="en-US"/>
        </a:p>
      </dgm:t>
    </dgm:pt>
    <dgm:pt modelId="{10582E64-31BC-4FD9-AD9D-4B5186677979}" type="pres">
      <dgm:prSet presAssocID="{C7248146-66A0-49B8-9676-4AD50E90FEFA}" presName="vert0" presStyleCnt="0">
        <dgm:presLayoutVars>
          <dgm:dir/>
          <dgm:animOne val="branch"/>
          <dgm:animLvl val="lvl"/>
        </dgm:presLayoutVars>
      </dgm:prSet>
      <dgm:spPr/>
    </dgm:pt>
    <dgm:pt modelId="{343A7352-EAFE-4686-8ECA-7807C4B74486}" type="pres">
      <dgm:prSet presAssocID="{1590C885-8141-4B23-892D-C393CCB4D82D}" presName="thickLine" presStyleLbl="alignNode1" presStyleIdx="0" presStyleCnt="1"/>
      <dgm:spPr/>
    </dgm:pt>
    <dgm:pt modelId="{B74864C5-8FC3-4F58-9009-52A11B7F9D3B}" type="pres">
      <dgm:prSet presAssocID="{1590C885-8141-4B23-892D-C393CCB4D82D}" presName="horz1" presStyleCnt="0"/>
      <dgm:spPr/>
    </dgm:pt>
    <dgm:pt modelId="{408041AD-9717-443F-B09A-832C75DDE4DF}" type="pres">
      <dgm:prSet presAssocID="{1590C885-8141-4B23-892D-C393CCB4D82D}" presName="tx1" presStyleLbl="revTx" presStyleIdx="0" presStyleCnt="4"/>
      <dgm:spPr/>
    </dgm:pt>
    <dgm:pt modelId="{B324241D-B7D6-4EF0-BCA0-58CCE0FB9669}" type="pres">
      <dgm:prSet presAssocID="{1590C885-8141-4B23-892D-C393CCB4D82D}" presName="vert1" presStyleCnt="0"/>
      <dgm:spPr/>
    </dgm:pt>
    <dgm:pt modelId="{39FDB96D-2547-4079-86E8-4699BB49540C}" type="pres">
      <dgm:prSet presAssocID="{0085CB28-D163-461D-89E2-DB13F6EC8005}" presName="vertSpace2a" presStyleCnt="0"/>
      <dgm:spPr/>
    </dgm:pt>
    <dgm:pt modelId="{4CB8E30D-E153-4150-BCDA-1E62FFA0758C}" type="pres">
      <dgm:prSet presAssocID="{0085CB28-D163-461D-89E2-DB13F6EC8005}" presName="horz2" presStyleCnt="0"/>
      <dgm:spPr/>
    </dgm:pt>
    <dgm:pt modelId="{4D2F9389-B3F0-4290-9426-714E0DB30765}" type="pres">
      <dgm:prSet presAssocID="{0085CB28-D163-461D-89E2-DB13F6EC8005}" presName="horzSpace2" presStyleCnt="0"/>
      <dgm:spPr/>
    </dgm:pt>
    <dgm:pt modelId="{539974A3-412A-4199-98A5-7356928EF06F}" type="pres">
      <dgm:prSet presAssocID="{0085CB28-D163-461D-89E2-DB13F6EC8005}" presName="tx2" presStyleLbl="revTx" presStyleIdx="1" presStyleCnt="4"/>
      <dgm:spPr/>
    </dgm:pt>
    <dgm:pt modelId="{CA247BEA-38B1-4583-83B9-A9CC86C4DA96}" type="pres">
      <dgm:prSet presAssocID="{0085CB28-D163-461D-89E2-DB13F6EC8005}" presName="vert2" presStyleCnt="0"/>
      <dgm:spPr/>
    </dgm:pt>
    <dgm:pt modelId="{49FEAA10-D800-48F8-92B3-5BE0195D52C0}" type="pres">
      <dgm:prSet presAssocID="{0085CB28-D163-461D-89E2-DB13F6EC8005}" presName="thinLine2b" presStyleLbl="callout" presStyleIdx="0" presStyleCnt="3"/>
      <dgm:spPr/>
    </dgm:pt>
    <dgm:pt modelId="{60783F15-3B95-4836-9D48-17E8776B43BA}" type="pres">
      <dgm:prSet presAssocID="{0085CB28-D163-461D-89E2-DB13F6EC8005}" presName="vertSpace2b" presStyleCnt="0"/>
      <dgm:spPr/>
    </dgm:pt>
    <dgm:pt modelId="{4CE8538B-54AA-46DE-A495-C3FABEA5E425}" type="pres">
      <dgm:prSet presAssocID="{3ACA8019-21F1-4A9D-A693-6719DD2192CE}" presName="horz2" presStyleCnt="0"/>
      <dgm:spPr/>
    </dgm:pt>
    <dgm:pt modelId="{DC899655-C2FD-4C18-8F73-0B5EA3636904}" type="pres">
      <dgm:prSet presAssocID="{3ACA8019-21F1-4A9D-A693-6719DD2192CE}" presName="horzSpace2" presStyleCnt="0"/>
      <dgm:spPr/>
    </dgm:pt>
    <dgm:pt modelId="{42DBBAE1-731D-49EA-B6D5-5F35CCB265EC}" type="pres">
      <dgm:prSet presAssocID="{3ACA8019-21F1-4A9D-A693-6719DD2192CE}" presName="tx2" presStyleLbl="revTx" presStyleIdx="2" presStyleCnt="4"/>
      <dgm:spPr/>
    </dgm:pt>
    <dgm:pt modelId="{133BF626-4C3D-4F40-AC0C-C7FABE8C6569}" type="pres">
      <dgm:prSet presAssocID="{3ACA8019-21F1-4A9D-A693-6719DD2192CE}" presName="vert2" presStyleCnt="0"/>
      <dgm:spPr/>
    </dgm:pt>
    <dgm:pt modelId="{B9BC172D-C2CC-4720-BFDC-D9B6E5A84805}" type="pres">
      <dgm:prSet presAssocID="{3ACA8019-21F1-4A9D-A693-6719DD2192CE}" presName="thinLine2b" presStyleLbl="callout" presStyleIdx="1" presStyleCnt="3"/>
      <dgm:spPr/>
    </dgm:pt>
    <dgm:pt modelId="{CCA64239-34DF-4A01-AD0A-641775D118A7}" type="pres">
      <dgm:prSet presAssocID="{3ACA8019-21F1-4A9D-A693-6719DD2192CE}" presName="vertSpace2b" presStyleCnt="0"/>
      <dgm:spPr/>
    </dgm:pt>
    <dgm:pt modelId="{599E7151-C988-40F2-A6F2-BD70A597A999}" type="pres">
      <dgm:prSet presAssocID="{1A408CAC-FC86-4325-A03D-954738C9CA87}" presName="horz2" presStyleCnt="0"/>
      <dgm:spPr/>
    </dgm:pt>
    <dgm:pt modelId="{371C7E90-84F0-49D3-8A37-E658135BD1DE}" type="pres">
      <dgm:prSet presAssocID="{1A408CAC-FC86-4325-A03D-954738C9CA87}" presName="horzSpace2" presStyleCnt="0"/>
      <dgm:spPr/>
    </dgm:pt>
    <dgm:pt modelId="{A0B31366-8BB1-4240-BF02-E76D04D9B4D7}" type="pres">
      <dgm:prSet presAssocID="{1A408CAC-FC86-4325-A03D-954738C9CA87}" presName="tx2" presStyleLbl="revTx" presStyleIdx="3" presStyleCnt="4"/>
      <dgm:spPr/>
    </dgm:pt>
    <dgm:pt modelId="{771771B8-0935-4435-94D9-70D21FCBD9B5}" type="pres">
      <dgm:prSet presAssocID="{1A408CAC-FC86-4325-A03D-954738C9CA87}" presName="vert2" presStyleCnt="0"/>
      <dgm:spPr/>
    </dgm:pt>
    <dgm:pt modelId="{7EB78150-5E43-4558-95F9-63C9DB2BF232}" type="pres">
      <dgm:prSet presAssocID="{1A408CAC-FC86-4325-A03D-954738C9CA87}" presName="thinLine2b" presStyleLbl="callout" presStyleIdx="2" presStyleCnt="3"/>
      <dgm:spPr/>
    </dgm:pt>
    <dgm:pt modelId="{560AA29C-864E-4D56-9664-6D9FA323C413}" type="pres">
      <dgm:prSet presAssocID="{1A408CAC-FC86-4325-A03D-954738C9CA87}" presName="vertSpace2b" presStyleCnt="0"/>
      <dgm:spPr/>
    </dgm:pt>
  </dgm:ptLst>
  <dgm:cxnLst>
    <dgm:cxn modelId="{AEE74907-7324-45D4-A64F-8397DACAF4E9}" type="presOf" srcId="{1A408CAC-FC86-4325-A03D-954738C9CA87}" destId="{A0B31366-8BB1-4240-BF02-E76D04D9B4D7}" srcOrd="0" destOrd="0" presId="urn:microsoft.com/office/officeart/2008/layout/LinedList"/>
    <dgm:cxn modelId="{8735900E-A22B-4E3B-81EC-10336016F78A}" type="presOf" srcId="{0085CB28-D163-461D-89E2-DB13F6EC8005}" destId="{539974A3-412A-4199-98A5-7356928EF06F}" srcOrd="0" destOrd="0" presId="urn:microsoft.com/office/officeart/2008/layout/LinedList"/>
    <dgm:cxn modelId="{F2D49B13-1E49-4661-ADF0-FE24BA13C97A}" type="presOf" srcId="{3ACA8019-21F1-4A9D-A693-6719DD2192CE}" destId="{42DBBAE1-731D-49EA-B6D5-5F35CCB265EC}" srcOrd="0" destOrd="0" presId="urn:microsoft.com/office/officeart/2008/layout/LinedList"/>
    <dgm:cxn modelId="{4680D23F-7D66-4C9E-BD83-8BF8B038C472}" srcId="{C7248146-66A0-49B8-9676-4AD50E90FEFA}" destId="{1590C885-8141-4B23-892D-C393CCB4D82D}" srcOrd="0" destOrd="0" parTransId="{0ABBE06A-F3FD-4FF4-AC21-D827540481C9}" sibTransId="{68454204-572C-4410-8A28-ADFC4A0EBFBE}"/>
    <dgm:cxn modelId="{0AC35E55-568C-4493-A1DB-A865D48F8198}" srcId="{1590C885-8141-4B23-892D-C393CCB4D82D}" destId="{0085CB28-D163-461D-89E2-DB13F6EC8005}" srcOrd="0" destOrd="0" parTransId="{533A63AA-E1B2-41F1-BBB2-8A1929452E4E}" sibTransId="{7EA7FE8D-3347-468F-9D26-768433726818}"/>
    <dgm:cxn modelId="{251D3C82-CF8D-49D9-B229-613339AFBB37}" srcId="{1590C885-8141-4B23-892D-C393CCB4D82D}" destId="{1A408CAC-FC86-4325-A03D-954738C9CA87}" srcOrd="2" destOrd="0" parTransId="{F35A59CF-93BF-4E60-A81D-060CA469378B}" sibTransId="{01F96A8C-1CCD-4B36-932A-0C6534DE7AD7}"/>
    <dgm:cxn modelId="{EF893E9B-565F-4A1A-BB18-CA8551761C17}" srcId="{1590C885-8141-4B23-892D-C393CCB4D82D}" destId="{3ACA8019-21F1-4A9D-A693-6719DD2192CE}" srcOrd="1" destOrd="0" parTransId="{F02F7A11-3A98-4554-8282-641DA8BE26CD}" sibTransId="{6700678C-B225-4BA4-B2A8-65E48BCFB420}"/>
    <dgm:cxn modelId="{9D43CE9C-7CBE-41B6-AD90-A3B4BE8EC406}" type="presOf" srcId="{1590C885-8141-4B23-892D-C393CCB4D82D}" destId="{408041AD-9717-443F-B09A-832C75DDE4DF}" srcOrd="0" destOrd="0" presId="urn:microsoft.com/office/officeart/2008/layout/LinedList"/>
    <dgm:cxn modelId="{325A64EB-ADD4-4EA6-A5F3-F04FA1F68B55}" type="presOf" srcId="{C7248146-66A0-49B8-9676-4AD50E90FEFA}" destId="{10582E64-31BC-4FD9-AD9D-4B5186677979}" srcOrd="0" destOrd="0" presId="urn:microsoft.com/office/officeart/2008/layout/LinedList"/>
    <dgm:cxn modelId="{28105263-241C-46B2-89A5-BEB0A9B94801}" type="presParOf" srcId="{10582E64-31BC-4FD9-AD9D-4B5186677979}" destId="{343A7352-EAFE-4686-8ECA-7807C4B74486}" srcOrd="0" destOrd="0" presId="urn:microsoft.com/office/officeart/2008/layout/LinedList"/>
    <dgm:cxn modelId="{D57F666F-C5A0-4F83-A13E-11CE22720EC7}" type="presParOf" srcId="{10582E64-31BC-4FD9-AD9D-4B5186677979}" destId="{B74864C5-8FC3-4F58-9009-52A11B7F9D3B}" srcOrd="1" destOrd="0" presId="urn:microsoft.com/office/officeart/2008/layout/LinedList"/>
    <dgm:cxn modelId="{503D563C-7F50-4ED9-BF83-6F73AB257D71}" type="presParOf" srcId="{B74864C5-8FC3-4F58-9009-52A11B7F9D3B}" destId="{408041AD-9717-443F-B09A-832C75DDE4DF}" srcOrd="0" destOrd="0" presId="urn:microsoft.com/office/officeart/2008/layout/LinedList"/>
    <dgm:cxn modelId="{09983C58-A382-417F-A048-6736D0E180E8}" type="presParOf" srcId="{B74864C5-8FC3-4F58-9009-52A11B7F9D3B}" destId="{B324241D-B7D6-4EF0-BCA0-58CCE0FB9669}" srcOrd="1" destOrd="0" presId="urn:microsoft.com/office/officeart/2008/layout/LinedList"/>
    <dgm:cxn modelId="{30904B1A-ED5B-4C71-B90B-FEE4B98409C2}" type="presParOf" srcId="{B324241D-B7D6-4EF0-BCA0-58CCE0FB9669}" destId="{39FDB96D-2547-4079-86E8-4699BB49540C}" srcOrd="0" destOrd="0" presId="urn:microsoft.com/office/officeart/2008/layout/LinedList"/>
    <dgm:cxn modelId="{119C424A-E365-47BA-86B6-4B7E93AED48F}" type="presParOf" srcId="{B324241D-B7D6-4EF0-BCA0-58CCE0FB9669}" destId="{4CB8E30D-E153-4150-BCDA-1E62FFA0758C}" srcOrd="1" destOrd="0" presId="urn:microsoft.com/office/officeart/2008/layout/LinedList"/>
    <dgm:cxn modelId="{7DCD6EBA-AD08-4FE3-84AA-87E3629E001C}" type="presParOf" srcId="{4CB8E30D-E153-4150-BCDA-1E62FFA0758C}" destId="{4D2F9389-B3F0-4290-9426-714E0DB30765}" srcOrd="0" destOrd="0" presId="urn:microsoft.com/office/officeart/2008/layout/LinedList"/>
    <dgm:cxn modelId="{03474D20-C0D2-40CC-A156-7D95418EC2A0}" type="presParOf" srcId="{4CB8E30D-E153-4150-BCDA-1E62FFA0758C}" destId="{539974A3-412A-4199-98A5-7356928EF06F}" srcOrd="1" destOrd="0" presId="urn:microsoft.com/office/officeart/2008/layout/LinedList"/>
    <dgm:cxn modelId="{39328244-1E1B-449D-87A0-C58FFA9DFB88}" type="presParOf" srcId="{4CB8E30D-E153-4150-BCDA-1E62FFA0758C}" destId="{CA247BEA-38B1-4583-83B9-A9CC86C4DA96}" srcOrd="2" destOrd="0" presId="urn:microsoft.com/office/officeart/2008/layout/LinedList"/>
    <dgm:cxn modelId="{8442AC2D-EDA6-45C7-9501-E696D6E44AB2}" type="presParOf" srcId="{B324241D-B7D6-4EF0-BCA0-58CCE0FB9669}" destId="{49FEAA10-D800-48F8-92B3-5BE0195D52C0}" srcOrd="2" destOrd="0" presId="urn:microsoft.com/office/officeart/2008/layout/LinedList"/>
    <dgm:cxn modelId="{7249A5B4-B45A-45AE-AEA6-AD337631C1CF}" type="presParOf" srcId="{B324241D-B7D6-4EF0-BCA0-58CCE0FB9669}" destId="{60783F15-3B95-4836-9D48-17E8776B43BA}" srcOrd="3" destOrd="0" presId="urn:microsoft.com/office/officeart/2008/layout/LinedList"/>
    <dgm:cxn modelId="{CA74DA25-4031-4D9D-84B2-C36941DD6D17}" type="presParOf" srcId="{B324241D-B7D6-4EF0-BCA0-58CCE0FB9669}" destId="{4CE8538B-54AA-46DE-A495-C3FABEA5E425}" srcOrd="4" destOrd="0" presId="urn:microsoft.com/office/officeart/2008/layout/LinedList"/>
    <dgm:cxn modelId="{32E4EECC-52EB-4631-8E44-D5B6A1AC8651}" type="presParOf" srcId="{4CE8538B-54AA-46DE-A495-C3FABEA5E425}" destId="{DC899655-C2FD-4C18-8F73-0B5EA3636904}" srcOrd="0" destOrd="0" presId="urn:microsoft.com/office/officeart/2008/layout/LinedList"/>
    <dgm:cxn modelId="{6885AFCB-B96C-4FC1-8328-284FDBD012CF}" type="presParOf" srcId="{4CE8538B-54AA-46DE-A495-C3FABEA5E425}" destId="{42DBBAE1-731D-49EA-B6D5-5F35CCB265EC}" srcOrd="1" destOrd="0" presId="urn:microsoft.com/office/officeart/2008/layout/LinedList"/>
    <dgm:cxn modelId="{9561BB5E-C0B1-4BA0-B170-1E6D83D86246}" type="presParOf" srcId="{4CE8538B-54AA-46DE-A495-C3FABEA5E425}" destId="{133BF626-4C3D-4F40-AC0C-C7FABE8C6569}" srcOrd="2" destOrd="0" presId="urn:microsoft.com/office/officeart/2008/layout/LinedList"/>
    <dgm:cxn modelId="{7F4DDA0B-2710-4466-8B6B-6BF999D5C365}" type="presParOf" srcId="{B324241D-B7D6-4EF0-BCA0-58CCE0FB9669}" destId="{B9BC172D-C2CC-4720-BFDC-D9B6E5A84805}" srcOrd="5" destOrd="0" presId="urn:microsoft.com/office/officeart/2008/layout/LinedList"/>
    <dgm:cxn modelId="{F8AB7222-2889-4355-844D-79EA8EBB0A60}" type="presParOf" srcId="{B324241D-B7D6-4EF0-BCA0-58CCE0FB9669}" destId="{CCA64239-34DF-4A01-AD0A-641775D118A7}" srcOrd="6" destOrd="0" presId="urn:microsoft.com/office/officeart/2008/layout/LinedList"/>
    <dgm:cxn modelId="{4DA54665-DB72-408E-AC3C-99FAA37FCDD6}" type="presParOf" srcId="{B324241D-B7D6-4EF0-BCA0-58CCE0FB9669}" destId="{599E7151-C988-40F2-A6F2-BD70A597A999}" srcOrd="7" destOrd="0" presId="urn:microsoft.com/office/officeart/2008/layout/LinedList"/>
    <dgm:cxn modelId="{00A3DA00-7A84-4988-AE01-61294607C23B}" type="presParOf" srcId="{599E7151-C988-40F2-A6F2-BD70A597A999}" destId="{371C7E90-84F0-49D3-8A37-E658135BD1DE}" srcOrd="0" destOrd="0" presId="urn:microsoft.com/office/officeart/2008/layout/LinedList"/>
    <dgm:cxn modelId="{29F9AF28-A9CE-4139-B194-C2E3B5FDDADE}" type="presParOf" srcId="{599E7151-C988-40F2-A6F2-BD70A597A999}" destId="{A0B31366-8BB1-4240-BF02-E76D04D9B4D7}" srcOrd="1" destOrd="0" presId="urn:microsoft.com/office/officeart/2008/layout/LinedList"/>
    <dgm:cxn modelId="{764E9B76-EE4F-43D7-A895-DF6325826729}" type="presParOf" srcId="{599E7151-C988-40F2-A6F2-BD70A597A999}" destId="{771771B8-0935-4435-94D9-70D21FCBD9B5}" srcOrd="2" destOrd="0" presId="urn:microsoft.com/office/officeart/2008/layout/LinedList"/>
    <dgm:cxn modelId="{6C8CF00F-A7D7-48FE-8FEA-EA694D6A345E}" type="presParOf" srcId="{B324241D-B7D6-4EF0-BCA0-58CCE0FB9669}" destId="{7EB78150-5E43-4558-95F9-63C9DB2BF232}" srcOrd="8" destOrd="0" presId="urn:microsoft.com/office/officeart/2008/layout/LinedList"/>
    <dgm:cxn modelId="{596AA22E-08F0-4B61-BC8A-1A4606ADE8E6}" type="presParOf" srcId="{B324241D-B7D6-4EF0-BCA0-58CCE0FB9669}" destId="{560AA29C-864E-4D56-9664-6D9FA323C413}"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A7352-EAFE-4686-8ECA-7807C4B74486}">
      <dsp:nvSpPr>
        <dsp:cNvPr id="0" name=""/>
        <dsp:cNvSpPr/>
      </dsp:nvSpPr>
      <dsp:spPr>
        <a:xfrm>
          <a:off x="0" y="2474"/>
          <a:ext cx="103781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041AD-9717-443F-B09A-832C75DDE4DF}">
      <dsp:nvSpPr>
        <dsp:cNvPr id="0" name=""/>
        <dsp:cNvSpPr/>
      </dsp:nvSpPr>
      <dsp:spPr>
        <a:xfrm>
          <a:off x="0" y="2474"/>
          <a:ext cx="2075627" cy="506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Advance AI through use-inspired research</a:t>
          </a:r>
          <a:endParaRPr lang="en-US" sz="2800" kern="1200"/>
        </a:p>
      </dsp:txBody>
      <dsp:txXfrm>
        <a:off x="0" y="2474"/>
        <a:ext cx="2075627" cy="5062995"/>
      </dsp:txXfrm>
    </dsp:sp>
    <dsp:sp modelId="{539974A3-412A-4199-98A5-7356928EF06F}">
      <dsp:nvSpPr>
        <dsp:cNvPr id="0" name=""/>
        <dsp:cNvSpPr/>
      </dsp:nvSpPr>
      <dsp:spPr>
        <a:xfrm>
          <a:off x="2231299" y="81583"/>
          <a:ext cx="8146839" cy="158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dirty="0"/>
            <a:t>Astronomical Sciences </a:t>
          </a:r>
        </a:p>
        <a:p>
          <a:pPr marL="0" lvl="0" indent="0" algn="l" defTabSz="1066800">
            <a:lnSpc>
              <a:spcPct val="90000"/>
            </a:lnSpc>
            <a:spcBef>
              <a:spcPct val="0"/>
            </a:spcBef>
            <a:spcAft>
              <a:spcPct val="35000"/>
            </a:spcAft>
            <a:buNone/>
          </a:pPr>
          <a:r>
            <a:rPr lang="en-US" sz="2400" b="1" u="none" kern="1200" dirty="0"/>
            <a:t>2024</a:t>
          </a:r>
          <a:r>
            <a:rPr lang="en-US" sz="2400" u="none" kern="1200" dirty="0"/>
            <a:t>: AI advances for </a:t>
          </a:r>
          <a:r>
            <a:rPr lang="en-US" sz="2400" kern="1200" dirty="0"/>
            <a:t>by mining, analyzing, </a:t>
          </a:r>
          <a:br>
            <a:rPr lang="en-US" sz="2400" kern="1200" dirty="0"/>
          </a:br>
          <a:r>
            <a:rPr lang="en-US" sz="2400" kern="1200" dirty="0"/>
            <a:t>and extracting knowledge from </a:t>
          </a:r>
          <a:br>
            <a:rPr lang="en-US" sz="2400" kern="1200" dirty="0"/>
          </a:br>
          <a:r>
            <a:rPr lang="en-US" sz="2400" kern="1200" dirty="0"/>
            <a:t>astronomical data</a:t>
          </a:r>
        </a:p>
      </dsp:txBody>
      <dsp:txXfrm>
        <a:off x="2231299" y="81583"/>
        <a:ext cx="8146839" cy="1582186"/>
      </dsp:txXfrm>
    </dsp:sp>
    <dsp:sp modelId="{49FEAA10-D800-48F8-92B3-5BE0195D52C0}">
      <dsp:nvSpPr>
        <dsp:cNvPr id="0" name=""/>
        <dsp:cNvSpPr/>
      </dsp:nvSpPr>
      <dsp:spPr>
        <a:xfrm>
          <a:off x="2075627" y="1663770"/>
          <a:ext cx="83025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BBAE1-731D-49EA-B6D5-5F35CCB265EC}">
      <dsp:nvSpPr>
        <dsp:cNvPr id="0" name=""/>
        <dsp:cNvSpPr/>
      </dsp:nvSpPr>
      <dsp:spPr>
        <a:xfrm>
          <a:off x="2231299" y="1742879"/>
          <a:ext cx="8146839" cy="158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a:t>Materials Research </a:t>
          </a:r>
          <a:endParaRPr lang="en-US" sz="2400" kern="1200"/>
        </a:p>
        <a:p>
          <a:pPr marL="0" lvl="0" indent="0" algn="l" defTabSz="1066800">
            <a:lnSpc>
              <a:spcPct val="90000"/>
            </a:lnSpc>
            <a:spcBef>
              <a:spcPct val="0"/>
            </a:spcBef>
            <a:spcAft>
              <a:spcPct val="35000"/>
            </a:spcAft>
            <a:buNone/>
          </a:pPr>
          <a:r>
            <a:rPr lang="en-US" sz="2400" b="1" kern="1200"/>
            <a:t>2025</a:t>
          </a:r>
          <a:r>
            <a:rPr lang="en-US" sz="2400" kern="1200"/>
            <a:t>: AI advances that revolutionize </a:t>
          </a:r>
          <a:br>
            <a:rPr lang="en-US" sz="2400" kern="1200"/>
          </a:br>
          <a:r>
            <a:rPr lang="en-US" sz="2400" kern="1200"/>
            <a:t>materials discovery and understanding, </a:t>
          </a:r>
          <a:br>
            <a:rPr lang="en-US" sz="2400" kern="1200"/>
          </a:br>
          <a:r>
            <a:rPr lang="en-US" sz="2400" kern="1200"/>
            <a:t>builds upon the Materials Genome Initiative (MGI) </a:t>
          </a:r>
        </a:p>
      </dsp:txBody>
      <dsp:txXfrm>
        <a:off x="2231299" y="1742879"/>
        <a:ext cx="8146839" cy="1582186"/>
      </dsp:txXfrm>
    </dsp:sp>
    <dsp:sp modelId="{B9BC172D-C2CC-4720-BFDC-D9B6E5A84805}">
      <dsp:nvSpPr>
        <dsp:cNvPr id="0" name=""/>
        <dsp:cNvSpPr/>
      </dsp:nvSpPr>
      <dsp:spPr>
        <a:xfrm>
          <a:off x="2075627" y="3325065"/>
          <a:ext cx="83025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31366-8BB1-4240-BF02-E76D04D9B4D7}">
      <dsp:nvSpPr>
        <dsp:cNvPr id="0" name=""/>
        <dsp:cNvSpPr/>
      </dsp:nvSpPr>
      <dsp:spPr>
        <a:xfrm>
          <a:off x="2231299" y="3404174"/>
          <a:ext cx="8146839" cy="158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u="sng" kern="1200"/>
            <a:t>Strengthening AI</a:t>
          </a:r>
          <a:r>
            <a:rPr lang="en-US" sz="2400" kern="1200"/>
            <a:t> </a:t>
          </a:r>
        </a:p>
        <a:p>
          <a:pPr marL="0" lvl="0" indent="0" algn="l" defTabSz="1066800">
            <a:lnSpc>
              <a:spcPct val="90000"/>
            </a:lnSpc>
            <a:spcBef>
              <a:spcPct val="0"/>
            </a:spcBef>
            <a:spcAft>
              <a:spcPct val="35000"/>
            </a:spcAft>
            <a:buNone/>
          </a:pPr>
          <a:r>
            <a:rPr lang="en-US" sz="2400" b="1" kern="1200"/>
            <a:t>2025</a:t>
          </a:r>
          <a:r>
            <a:rPr lang="en-US" sz="2400" kern="1200"/>
            <a:t>: Toward AIs that understand the concepts </a:t>
          </a:r>
          <a:br>
            <a:rPr lang="en-US" sz="2400" kern="1200"/>
          </a:br>
          <a:r>
            <a:rPr lang="en-US" sz="2400" kern="1200"/>
            <a:t>they reason over, change their behavior in response </a:t>
          </a:r>
          <a:br>
            <a:rPr lang="en-US" sz="2400" kern="1200"/>
          </a:br>
          <a:r>
            <a:rPr lang="en-US" sz="2400" kern="1200"/>
            <a:t>to users, and align with societal expectations </a:t>
          </a:r>
        </a:p>
      </dsp:txBody>
      <dsp:txXfrm>
        <a:off x="2231299" y="3404174"/>
        <a:ext cx="8146839" cy="1582186"/>
      </dsp:txXfrm>
    </dsp:sp>
    <dsp:sp modelId="{7EB78150-5E43-4558-95F9-63C9DB2BF232}">
      <dsp:nvSpPr>
        <dsp:cNvPr id="0" name=""/>
        <dsp:cNvSpPr/>
      </dsp:nvSpPr>
      <dsp:spPr>
        <a:xfrm>
          <a:off x="2075627" y="4986361"/>
          <a:ext cx="83025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403C4-2633-3242-94E3-D6A500F07D08}"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70CE5-5A6F-A342-963B-0E1D2A5A9925}" type="slidenum">
              <a:rPr lang="en-US" smtClean="0"/>
              <a:t>‹#›</a:t>
            </a:fld>
            <a:endParaRPr lang="en-US"/>
          </a:p>
        </p:txBody>
      </p:sp>
    </p:spTree>
    <p:extLst>
      <p:ext uri="{BB962C8B-B14F-4D97-AF65-F5344CB8AC3E}">
        <p14:creationId xmlns:p14="http://schemas.microsoft.com/office/powerpoint/2010/main" val="266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AIInstitutesProgram@nsf.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imonsfoundation.org/mathematics-physical-sciences/funding/request-for-application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nsf.gov/cgi-bin/good-bye?https://www.simonsfoundation.org/funding-opportunities/policies-and-procedures?open-all?#indirect-cost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and thank you for joining.  I am Jim Donlon, a program director in the NSF Division of Information and Intelligent Systems and lead program director for the National AI Research Institutes program. On behalf of the entire program working group, I am pleased to present to you this Webinar.</a:t>
            </a:r>
          </a:p>
          <a:p>
            <a:endParaRPr lang="en-US"/>
          </a:p>
          <a:p>
            <a:r>
              <a:rPr lang="en-US"/>
              <a:t>The webinar is scheduled to begin at 1:30 eastern time, and it will end between 2:30 and 3:00, depending on how long question and answer continues. We will present for approximately 50 minutes, and then we’ll take questions for the remainder of the time. </a:t>
            </a:r>
          </a:p>
        </p:txBody>
      </p:sp>
      <p:sp>
        <p:nvSpPr>
          <p:cNvPr id="4" name="Slide Number Placeholder 3"/>
          <p:cNvSpPr>
            <a:spLocks noGrp="1"/>
          </p:cNvSpPr>
          <p:nvPr>
            <p:ph type="sldNum" sz="quarter" idx="5"/>
          </p:nvPr>
        </p:nvSpPr>
        <p:spPr/>
        <p:txBody>
          <a:bodyPr/>
          <a:lstStyle/>
          <a:p>
            <a:fld id="{C8770CE5-5A6F-A342-963B-0E1D2A5A9925}" type="slidenum">
              <a:rPr lang="en-US" smtClean="0"/>
              <a:t>1</a:t>
            </a:fld>
            <a:endParaRPr lang="en-US"/>
          </a:p>
        </p:txBody>
      </p:sp>
    </p:spTree>
    <p:extLst>
      <p:ext uri="{BB962C8B-B14F-4D97-AF65-F5344CB8AC3E}">
        <p14:creationId xmlns:p14="http://schemas.microsoft.com/office/powerpoint/2010/main" val="3302850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[Jim]</a:t>
            </a:r>
          </a:p>
          <a:p>
            <a:r>
              <a:rPr lang="en-US"/>
              <a:t>Thank you, Margaret. </a:t>
            </a:r>
          </a:p>
          <a:p>
            <a:endParaRPr lang="en-US"/>
          </a:p>
          <a:p>
            <a:r>
              <a:rPr lang="en-US"/>
              <a:t>This webinar is intended to familiarize participants with the new solicitation in the program, and to help you prepare and submit proposals that are consistent with the goals of the program. We’ll continue with the overview and structure of the program and focus right away on the important aspects of responsiveness to the funding opportunity. Those are -- The requirements for all AI Institutes that are critical to your success, and then a presentation in turn from each of the three themes about the specific requirements of each. As you attend this webinar and later study the solicitation, we cannot stress enough how important it is that responsiveness to a theme can only be successful if the proposal is responsive to the full range of institute desiderata.  After that discussion of program scope, we will highlight important aspects of the mechanics and requirements of proposal preparation and submission. Because those highlights cannot be exhaustive, we would again urge you to read carefully the solicitation requirements and the incredibly important NSF Proposal &amp; Award Policies &amp; Procedures Guide or PAPPG. </a:t>
            </a:r>
          </a:p>
          <a:p>
            <a:endParaRPr lang="en-US"/>
          </a:p>
          <a:p>
            <a:r>
              <a:rPr lang="en-US"/>
              <a:t>Once we get through that material, the remaining time will be spent engaging with you in Q&amp;A, As mentioned prior to the start of the presentation, </a:t>
            </a:r>
            <a:r>
              <a:rPr lang="en-US" b="0"/>
              <a:t>we will take questions via the Zoom Q&amp;A feature, and we </a:t>
            </a:r>
            <a:r>
              <a:rPr lang="en-US"/>
              <a:t>will address as many of those questions as we can at the end.  </a:t>
            </a:r>
          </a:p>
          <a:p>
            <a:endParaRPr lang="en-US"/>
          </a:p>
        </p:txBody>
      </p:sp>
      <p:sp>
        <p:nvSpPr>
          <p:cNvPr id="4" name="Slide Number Placeholder 3"/>
          <p:cNvSpPr>
            <a:spLocks noGrp="1"/>
          </p:cNvSpPr>
          <p:nvPr>
            <p:ph type="sldNum" sz="quarter" idx="10"/>
          </p:nvPr>
        </p:nvSpPr>
        <p:spPr/>
        <p:txBody>
          <a:bodyPr/>
          <a:lstStyle/>
          <a:p>
            <a:fld id="{AE651379-91FA-4683-8605-4DED11A069B7}" type="slidenum">
              <a:rPr lang="en-US" smtClean="0"/>
              <a:t>10</a:t>
            </a:fld>
            <a:endParaRPr lang="en-US"/>
          </a:p>
        </p:txBody>
      </p:sp>
    </p:spTree>
    <p:extLst>
      <p:ext uri="{BB962C8B-B14F-4D97-AF65-F5344CB8AC3E}">
        <p14:creationId xmlns:p14="http://schemas.microsoft.com/office/powerpoint/2010/main" val="368876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with the program at a glance.  </a:t>
            </a:r>
          </a:p>
          <a:p>
            <a:endParaRPr lang="en-US" dirty="0"/>
          </a:p>
          <a:p>
            <a:r>
              <a:rPr lang="en-US" dirty="0"/>
              <a:t>As you heard in the welcome, the program seeks to deliver on a national strategy to make sustained investments in AI research in areas with the potential for long-term payoffs and national competitiveness in AI.</a:t>
            </a:r>
          </a:p>
          <a:p>
            <a:endParaRPr lang="en-US" dirty="0"/>
          </a:p>
          <a:p>
            <a:r>
              <a:rPr lang="en-US" dirty="0"/>
              <a:t>The emphasis on convergent foundational and use-inspired research is clear – each institute has a critical goal the significant advancement in the methods and understanding of foundational AI. </a:t>
            </a:r>
          </a:p>
          <a:p>
            <a:r>
              <a:rPr lang="en-US" dirty="0"/>
              <a:t>The concept of the AI Institute is that these AI advances are sought in a use-inspired context – that is, with an emphasis on convergent research focused on important application areas, scientific discovery, and societal challenges, which leads to not only foundational advances, but also AI-powered innovation.</a:t>
            </a:r>
          </a:p>
          <a:p>
            <a:endParaRPr lang="en-US" dirty="0"/>
          </a:p>
          <a:p>
            <a:r>
              <a:rPr lang="en-US" dirty="0"/>
              <a:t>AI Institutes leverage their scale and leadership position to nurture and grow the next generation of talent, for our AI-powered future.</a:t>
            </a:r>
          </a:p>
          <a:p>
            <a:endParaRPr lang="en-US" dirty="0"/>
          </a:p>
          <a:p>
            <a:r>
              <a:rPr lang="en-US" dirty="0"/>
              <a:t>And AI Institutes can be seen to lead in their chosen areas of AI research and innovation as they establish themselves as nexus points for continuous growth in their collaborative efforts.  </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now in our fourth issuance of solicitations in this program for the next two rounds of awards to be made in 2024 and 2025. As in all previous rounds in the program, we have been intentional in maintaining a consistent definition of what it is to be an AI institute, and this solicitation continues that. However, while the identity of the program remains largely constant, things do change over time and you must be attentive, especially if you have previously engaged with the program. In the revision notes for this solicitation, we call your attention to several notable changes. There will also be small revisions to solicitation text throughout. As always, even if you are returning to the program and have been familiar with previous solicitations, it is vital that you take the time to read the new solicitation carefully. If you take the time to read this release carefully, you will have a much better chance to be compliant and responsive.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to highlight the most notable changes, </a:t>
            </a:r>
          </a:p>
          <a:p>
            <a:pPr marL="228600" indent="-228600">
              <a:buFont typeface="+mj-lt"/>
              <a:buAutoNum type="arabicPeriod"/>
            </a:pPr>
            <a:r>
              <a:rPr lang="en-US" dirty="0"/>
              <a:t>First, as usual, we solicit proposals guided by several theme descriptions, and we will expand on those in detail in the webinar. </a:t>
            </a:r>
          </a:p>
          <a:p>
            <a:pPr marL="228600" indent="-228600">
              <a:buFont typeface="+mj-lt"/>
              <a:buAutoNum type="arabicPeriod"/>
            </a:pPr>
            <a:r>
              <a:rPr lang="en-US" dirty="0"/>
              <a:t>Second, in each theme, NSF is joined by funding partners, some new and some returning. There are some nuances to how some partnerships work and what that means for your potential proposals, and we will go over that today. </a:t>
            </a:r>
          </a:p>
          <a:p>
            <a:pPr marL="228600" indent="-228600">
              <a:buFont typeface="+mj-lt"/>
              <a:buAutoNum type="arabicPeriod"/>
            </a:pPr>
            <a:r>
              <a:rPr lang="en-US" dirty="0"/>
              <a:t>Third, we call your attention to some expansion we have added to the way we describe use-inspired research. This does not change the definition of use-inspired research by any means, but later we will emphasize the convergent, deeply integrated relationship between your foundational research goals and your chosen use-inspired domain.</a:t>
            </a:r>
          </a:p>
          <a:p>
            <a:pPr marL="228600" indent="-228600">
              <a:buFont typeface="+mj-lt"/>
              <a:buAutoNum type="arabicPeriod"/>
            </a:pPr>
            <a:r>
              <a:rPr lang="en-US" dirty="0"/>
              <a:t>Finally, I mentioned up front that this solicitation covers “the next two rounds” of Institute awards anticipated in this program. This means two different submission and review timelines.  And I am going to cover that next in detail. </a:t>
            </a:r>
          </a:p>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12</a:t>
            </a:fld>
            <a:endParaRPr lang="en-US"/>
          </a:p>
        </p:txBody>
      </p:sp>
    </p:spTree>
    <p:extLst>
      <p:ext uri="{BB962C8B-B14F-4D97-AF65-F5344CB8AC3E}">
        <p14:creationId xmlns:p14="http://schemas.microsoft.com/office/powerpoint/2010/main" val="74697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solicitation, at the end of the Program Description, you will see a program timeline reflected, divided into groups according to the year in which awards are anticipated. In short, the Astronomy theme is in Group 1 as shown here, and the others are in Group 2.  </a:t>
            </a:r>
          </a:p>
          <a:p>
            <a:endParaRPr lang="en-US"/>
          </a:p>
          <a:p>
            <a:r>
              <a:rPr lang="en-US"/>
              <a:t>This timeline reflects the Review and Selection Process as presented in that section of the solicitation. </a:t>
            </a:r>
          </a:p>
          <a:p>
            <a:pPr marL="171450" indent="-171450">
              <a:buFont typeface="Arial" panose="020B0604020202020204" pitchFamily="34" charset="0"/>
              <a:buChar char="•"/>
            </a:pPr>
            <a:r>
              <a:rPr lang="en-US"/>
              <a:t>In both groups, all themes, there is the requirement to submit Preliminary proposals – Oct 31 for Astronomy, Jan 12 for the others. The intent is to return the results of preliminary proposal review to you within a month’s time as you can see. </a:t>
            </a:r>
          </a:p>
          <a:p>
            <a:pPr marL="171450" indent="-171450">
              <a:buFont typeface="Arial" panose="020B0604020202020204" pitchFamily="34" charset="0"/>
              <a:buChar char="•"/>
            </a:pPr>
            <a:r>
              <a:rPr lang="en-US"/>
              <a:t>Full Proposal due dates are Feb 16 for Astronomy, and May 17 for others. </a:t>
            </a:r>
          </a:p>
          <a:p>
            <a:pPr marL="171450" indent="-171450">
              <a:buFont typeface="Arial" panose="020B0604020202020204" pitchFamily="34" charset="0"/>
              <a:buChar char="•"/>
            </a:pPr>
            <a:r>
              <a:rPr lang="en-US"/>
              <a:t>Merit review takes place after proposal submission of course. During that period, the program is likely to continue the practice of inviting some proposing teams for a Reverse Site Visit (RSV) prior to final selection of Institutes. Such teams are asked to choose key project personnel to meet with program officials via video teleconference. Reflected here are the anticipated timelines for scheduling and conduct of these RSVs. If there are changes to this schedule, all lead PIs who have submitted to the program will be notified by email.</a:t>
            </a:r>
          </a:p>
          <a:p>
            <a:pPr marL="171450" indent="-171450">
              <a:buFont typeface="Arial" panose="020B0604020202020204" pitchFamily="34" charset="0"/>
              <a:buChar char="•"/>
            </a:pPr>
            <a:r>
              <a:rPr lang="en-US"/>
              <a:t>Awards made in Astronomy are anticipated to start Oct 1, 2024; and awards in the other themes will start June 1, 2025.</a:t>
            </a:r>
          </a:p>
          <a:p>
            <a:pPr marL="171450" indent="-171450">
              <a:buFont typeface="Arial" panose="020B0604020202020204" pitchFamily="34" charset="0"/>
              <a:buChar char="•"/>
            </a:pPr>
            <a:endParaRPr lang="en-US"/>
          </a:p>
          <a:p>
            <a:endParaRPr lang="en-US" b="0" i="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13</a:t>
            </a:fld>
            <a:endParaRPr lang="en-US"/>
          </a:p>
        </p:txBody>
      </p:sp>
    </p:spTree>
    <p:extLst>
      <p:ext uri="{BB962C8B-B14F-4D97-AF65-F5344CB8AC3E}">
        <p14:creationId xmlns:p14="http://schemas.microsoft.com/office/powerpoint/2010/main" val="219074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now turn our attention to the activities that constitute an AI Research Institute in this program.  This is what we think of as the “global scope” of the program.  The vision for the program is broad and ambitious. It is expected that each AI Research Institute will pursue this vision in a unique way, but it is critical that you understand that every AI Institute is selected for and evaluated on their impact in this this full range of activities.  </a:t>
            </a:r>
          </a:p>
        </p:txBody>
      </p:sp>
      <p:sp>
        <p:nvSpPr>
          <p:cNvPr id="4" name="Slide Number Placeholder 3"/>
          <p:cNvSpPr>
            <a:spLocks noGrp="1"/>
          </p:cNvSpPr>
          <p:nvPr>
            <p:ph type="sldNum" sz="quarter" idx="10"/>
          </p:nvPr>
        </p:nvSpPr>
        <p:spPr/>
        <p:txBody>
          <a:bodyPr/>
          <a:lstStyle/>
          <a:p>
            <a:fld id="{AE651379-91FA-4683-8605-4DED11A069B7}" type="slidenum">
              <a:rPr lang="en-US" smtClean="0"/>
              <a:t>14</a:t>
            </a:fld>
            <a:endParaRPr lang="en-US"/>
          </a:p>
        </p:txBody>
      </p:sp>
    </p:spTree>
    <p:extLst>
      <p:ext uri="{BB962C8B-B14F-4D97-AF65-F5344CB8AC3E}">
        <p14:creationId xmlns:p14="http://schemas.microsoft.com/office/powerpoint/2010/main" val="417729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function of Institutes, and critical to all proposals to this program, is that AI Research Institutes must advance foundational AI research. This means adding significant new knowledge and understanding to the AI research central to your Institute’s vision.  Institutes might address new foundational AI research priorities that arise from rapid advances in AI and the increasing ubiquity of AI-enabled technology; or challenge disciplinary divisions that result from the current state of specialization, or promote the establishment of new science, engineering and educational communities that better reflect the long-term research needs for future AI.</a:t>
            </a:r>
          </a:p>
          <a:p>
            <a:pPr marL="0" marR="0">
              <a:lnSpc>
                <a:spcPct val="107000"/>
              </a:lnSpc>
              <a:spcBef>
                <a:spcPts val="0"/>
              </a:spcBef>
              <a:spcAft>
                <a:spcPts val="800"/>
              </a:spcAft>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cs typeface="Times New Roman" panose="02020603050405020304" pitchFamily="18" charset="0"/>
              </a:rPr>
              <a:t>It is very important to emphasize that </a:t>
            </a:r>
            <a:r>
              <a:rPr lang="en-US" sz="1200" dirty="0">
                <a:effectLst/>
                <a:latin typeface="Arial" panose="020B0604020202020204" pitchFamily="34" charset="0"/>
                <a:ea typeface="Calibri" panose="020F0502020204030204" pitchFamily="34" charset="0"/>
              </a:rPr>
              <a:t>Institute proposals that do not describe a clear plan to achieve </a:t>
            </a:r>
            <a:r>
              <a:rPr lang="en-US" sz="1200" b="1" dirty="0">
                <a:solidFill>
                  <a:srgbClr val="FFFF00"/>
                </a:solidFill>
                <a:effectLst/>
                <a:latin typeface="Arial" panose="020B0604020202020204" pitchFamily="34" charset="0"/>
                <a:ea typeface="Calibri" panose="020F0502020204030204" pitchFamily="34" charset="0"/>
              </a:rPr>
              <a:t>ambitious advances in foundational AI research</a:t>
            </a:r>
            <a:r>
              <a:rPr lang="en-US" sz="1200" dirty="0">
                <a:effectLst/>
                <a:latin typeface="Arial" panose="020B0604020202020204" pitchFamily="34" charset="0"/>
                <a:ea typeface="Calibri" panose="020F0502020204030204" pitchFamily="34" charset="0"/>
              </a:rPr>
              <a:t> are not likely to be responsive to this program.</a:t>
            </a:r>
            <a:endParaRPr lang="en-US" dirty="0"/>
          </a:p>
          <a:p>
            <a:pPr marL="0" marR="0">
              <a:lnSpc>
                <a:spcPct val="107000"/>
              </a:lnSpc>
              <a:spcBef>
                <a:spcPts val="0"/>
              </a:spcBef>
              <a:spcAft>
                <a:spcPts val="800"/>
              </a:spcAft>
            </a:pPr>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15</a:t>
            </a:fld>
            <a:endParaRPr lang="en-US"/>
          </a:p>
        </p:txBody>
      </p:sp>
    </p:spTree>
    <p:extLst>
      <p:ext uri="{BB962C8B-B14F-4D97-AF65-F5344CB8AC3E}">
        <p14:creationId xmlns:p14="http://schemas.microsoft.com/office/powerpoint/2010/main" val="238131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understand the foundational AI research that is the scope of this program, we summarize here the definition of AI provided in the solicitation. This definition helps to scope what the program is looking for in seeking to “significantly advance research in AI”.</a:t>
            </a:r>
          </a:p>
          <a:p>
            <a:endParaRPr lang="en-US"/>
          </a:p>
          <a:p>
            <a:r>
              <a:rPr lang="en-US"/>
              <a:t>In a broad sense, AI is concerned with understanding the mechanisms underlying thought and intelligent behavior and their implementation in machines. What we often refer to as “core” AI research are methods pertaining to the learning, abstraction, and inference considered essential for the implementation of intelligent behavior in machines.  Core AI research also includes the study of architectures intended to directly manifest that behavior, including general architectures for intelligence, integrated intelligent agents, and multiagent systems.</a:t>
            </a:r>
          </a:p>
          <a:p>
            <a:endParaRPr lang="en-US"/>
          </a:p>
        </p:txBody>
      </p:sp>
      <p:sp>
        <p:nvSpPr>
          <p:cNvPr id="4" name="Slide Number Placeholder 3"/>
          <p:cNvSpPr>
            <a:spLocks noGrp="1"/>
          </p:cNvSpPr>
          <p:nvPr>
            <p:ph type="sldNum" sz="quarter" idx="10"/>
          </p:nvPr>
        </p:nvSpPr>
        <p:spPr/>
        <p:txBody>
          <a:bodyPr/>
          <a:lstStyle/>
          <a:p>
            <a:fld id="{AE651379-91FA-4683-8605-4DED11A069B7}" type="slidenum">
              <a:rPr lang="en-US" smtClean="0"/>
              <a:t>16</a:t>
            </a:fld>
            <a:endParaRPr lang="en-US"/>
          </a:p>
        </p:txBody>
      </p:sp>
    </p:spTree>
    <p:extLst>
      <p:ext uri="{BB962C8B-B14F-4D97-AF65-F5344CB8AC3E}">
        <p14:creationId xmlns:p14="http://schemas.microsoft.com/office/powerpoint/2010/main" val="3710213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modeling and implementation of intelligent behavior in machines began as, and has continued to be, a multidisciplinary endeavor. </a:t>
            </a:r>
          </a:p>
          <a:p>
            <a:endParaRPr lang="en-US" dirty="0"/>
          </a:p>
          <a:p>
            <a:r>
              <a:rPr lang="en-US" dirty="0"/>
              <a:t>Many computational models of intelligence have drawn inspiration from living systems, drawing from biologically-inspired computing, computational neuroscience, and behavioral and cognitive science.</a:t>
            </a:r>
          </a:p>
          <a:p>
            <a:endParaRPr lang="en-US" dirty="0"/>
          </a:p>
          <a:p>
            <a:r>
              <a:rPr lang="en-US" dirty="0"/>
              <a:t>Computer vision and human-language technologies have a high overlap with artificial intelligence, inasmuch as they provide methods for the perceptual and communications capabilities critical to intelligent systems.  </a:t>
            </a:r>
          </a:p>
          <a:p>
            <a:endParaRPr lang="en-US" dirty="0"/>
          </a:p>
          <a:p>
            <a:r>
              <a:rPr lang="en-US" dirty="0"/>
              <a:t>Robotics is closely related to, but not identical to, AI.  Robotics can provide the embodiment critical for intelligent systems to be able to act upon the world.  While an embodied AI may be a robot, this solicitation’s focus is on the AI aspect of the research.  For example, this solicitation does not include in its scope development that is mainly focused on teleoperated robots or robots that repeat programmed instructions in controlled environments.</a:t>
            </a:r>
          </a:p>
          <a:p>
            <a:endParaRPr lang="en-US" dirty="0"/>
          </a:p>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17</a:t>
            </a:fld>
            <a:endParaRPr lang="en-US"/>
          </a:p>
        </p:txBody>
      </p:sp>
    </p:spTree>
    <p:extLst>
      <p:ext uri="{BB962C8B-B14F-4D97-AF65-F5344CB8AC3E}">
        <p14:creationId xmlns:p14="http://schemas.microsoft.com/office/powerpoint/2010/main" val="312254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System Font Regular"/>
              <a:buNone/>
            </a:pPr>
            <a:r>
              <a:rPr lang="en-US">
                <a:latin typeface="Georgia" panose="02040502050405020303" pitchFamily="18" charset="0"/>
              </a:rPr>
              <a:t>Second, AI Research Institutes will conduct use-inspired research. In the AI Institutes program, this means that a use-inspired context both informs the foundational AI research we just discussed </a:t>
            </a:r>
            <a:r>
              <a:rPr lang="en-US" u="sng">
                <a:latin typeface="Georgia" panose="02040502050405020303" pitchFamily="18" charset="0"/>
              </a:rPr>
              <a:t>and</a:t>
            </a:r>
            <a:r>
              <a:rPr lang="en-US">
                <a:latin typeface="Georgia" panose="02040502050405020303" pitchFamily="18" charset="0"/>
              </a:rPr>
              <a:t> drives innovations in the related sectors through focus on use cases or application. The solicitation emphasizes that this should be conveyed in terms of clear and compelling goals, can enhance knowledge transfer, and create the potential for shared community infrastructure.  </a:t>
            </a:r>
          </a:p>
          <a:p>
            <a:pPr>
              <a:buClr>
                <a:schemeClr val="tx1"/>
              </a:buClr>
              <a:buFont typeface="System Font Regular"/>
              <a:buNone/>
            </a:pPr>
            <a:endParaRPr lang="en-US">
              <a:latin typeface="Georgia" panose="02040502050405020303" pitchFamily="18" charset="0"/>
            </a:endParaRPr>
          </a:p>
          <a:p>
            <a:pPr>
              <a:buClr>
                <a:schemeClr val="tx1"/>
              </a:buClr>
              <a:buFont typeface="System Font Regular"/>
              <a:buNone/>
            </a:pPr>
            <a:r>
              <a:rPr lang="en-US">
                <a:latin typeface="Georgia" panose="02040502050405020303" pitchFamily="18" charset="0"/>
              </a:rPr>
              <a:t>It is important to understand that use-inspired research is a means of achieving the first goal of advancing foundational AI, further expanding the context and value of the Institute’s vision. And the foundational AI goals are a means for achieving transformative advances in the use-inspired sector. A compelling use-inspired context should balance the application of AI with the advancement of foundational AI in a way that is appropriate to your Institute vision.  </a:t>
            </a:r>
          </a:p>
        </p:txBody>
      </p:sp>
      <p:sp>
        <p:nvSpPr>
          <p:cNvPr id="4" name="Slide Number Placeholder 3"/>
          <p:cNvSpPr>
            <a:spLocks noGrp="1"/>
          </p:cNvSpPr>
          <p:nvPr>
            <p:ph type="sldNum" sz="quarter" idx="10"/>
          </p:nvPr>
        </p:nvSpPr>
        <p:spPr/>
        <p:txBody>
          <a:bodyPr/>
          <a:lstStyle/>
          <a:p>
            <a:fld id="{AE651379-91FA-4683-8605-4DED11A069B7}" type="slidenum">
              <a:rPr lang="en-US" smtClean="0"/>
              <a:t>18</a:t>
            </a:fld>
            <a:endParaRPr lang="en-US"/>
          </a:p>
        </p:txBody>
      </p:sp>
    </p:spTree>
    <p:extLst>
      <p:ext uri="{BB962C8B-B14F-4D97-AF65-F5344CB8AC3E}">
        <p14:creationId xmlns:p14="http://schemas.microsoft.com/office/powerpoint/2010/main" val="405314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Use-inspired AI research refers to basic research that has use for society in mind. The conceptual depiction on the right shows the broad potential for a broad range of use-inspired “verticals” (if you will) to inform and benefit from a wide range of potential foundational AI priorities. Institutes established in the program to date have found many unique intersections in this conceptual space. As before, we have taken inspiration from partners and the larger community to invite you, the proposing community, to come at this from different directions. In the Astronomy and Materials themes in this solicitation, we will soon see that their intended domains of scientific discovery are largely defined in the scope of the theme. Yet consider that there may be room for more institute-specific visioning within those pursuits. In Strengthening AI, where the theme scope is strict only in terms of AI goals, the potential for use-inspired inspiration and impact is limitless.</a:t>
            </a:r>
          </a:p>
          <a:p>
            <a:endParaRPr lang="en-US" sz="1800" dirty="0">
              <a:effectLst/>
              <a:latin typeface="Arial" panose="020B0604020202020204" pitchFamily="34" charset="0"/>
            </a:endParaRPr>
          </a:p>
          <a:p>
            <a:r>
              <a:rPr lang="en-US" dirty="0"/>
              <a:t>The goal in this program is that each institute conducts foundational AI research within the use-inspired context in a deeply integrated way, forming a virtuous cycle. The resulting Use-Inspired research context is one in which:</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domain reveals needs and opportunities that motivate the proposed </a:t>
            </a:r>
            <a:r>
              <a:rPr lang="en-US" sz="1800" i="1" dirty="0">
                <a:effectLst/>
                <a:latin typeface="Arial" panose="020B0604020202020204" pitchFamily="34" charset="0"/>
                <a:ea typeface="Calibri" panose="020F0502020204030204" pitchFamily="34" charset="0"/>
              </a:rPr>
              <a:t>foundational AI</a:t>
            </a:r>
            <a:r>
              <a:rPr lang="en-US" sz="1800" dirty="0">
                <a:effectLst/>
                <a:latin typeface="Arial" panose="020B0604020202020204" pitchFamily="34" charset="0"/>
                <a:ea typeface="Calibri" panose="020F0502020204030204" pitchFamily="34" charset="0"/>
              </a:rPr>
              <a:t> advances and </a:t>
            </a:r>
          </a:p>
          <a:p>
            <a:pPr marL="171450" indent="-1714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those </a:t>
            </a:r>
            <a:r>
              <a:rPr lang="en-US" sz="1800" i="1" dirty="0">
                <a:effectLst/>
                <a:latin typeface="Arial" panose="020B0604020202020204" pitchFamily="34" charset="0"/>
                <a:ea typeface="Calibri" panose="020F0502020204030204" pitchFamily="34" charset="0"/>
              </a:rPr>
              <a:t>foundational AI</a:t>
            </a:r>
            <a:r>
              <a:rPr lang="en-US" sz="1800" dirty="0">
                <a:effectLst/>
                <a:latin typeface="Arial" panose="020B0604020202020204" pitchFamily="34" charset="0"/>
                <a:ea typeface="Calibri" panose="020F0502020204030204" pitchFamily="34" charset="0"/>
              </a:rPr>
              <a:t> advances in turn contribute to the sectors that define the use-inspired context. </a:t>
            </a: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Ideally the results from use-inspired application areas are generalized and even made foundational.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rPr>
              <a:t>Before we move on this is a good time to point out that generally, Institutes have found that a team science orientation greatly contributes to their effectiveness at achieving this. Effective use-inspired research does not happen without committed and sustained effort to achieve synergy among a group of researchers from diverse perspectives.</a:t>
            </a:r>
            <a:r>
              <a:rPr lang="en-US" dirty="0"/>
              <a:t>	</a:t>
            </a:r>
          </a:p>
        </p:txBody>
      </p:sp>
      <p:sp>
        <p:nvSpPr>
          <p:cNvPr id="4" name="Slide Number Placeholder 3"/>
          <p:cNvSpPr>
            <a:spLocks noGrp="1"/>
          </p:cNvSpPr>
          <p:nvPr>
            <p:ph type="sldNum" sz="quarter" idx="10"/>
          </p:nvPr>
        </p:nvSpPr>
        <p:spPr/>
        <p:txBody>
          <a:bodyPr/>
          <a:lstStyle/>
          <a:p>
            <a:fld id="{AE651379-91FA-4683-8605-4DED11A069B7}" type="slidenum">
              <a:rPr lang="en-US" smtClean="0"/>
              <a:t>19</a:t>
            </a:fld>
            <a:endParaRPr lang="en-US"/>
          </a:p>
        </p:txBody>
      </p:sp>
    </p:spTree>
    <p:extLst>
      <p:ext uri="{BB962C8B-B14F-4D97-AF65-F5344CB8AC3E}">
        <p14:creationId xmlns:p14="http://schemas.microsoft.com/office/powerpoint/2010/main" val="48238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submit questions through the “Q&amp;A” module in your Zoom toolbar.  </a:t>
            </a:r>
          </a:p>
          <a:p>
            <a:r>
              <a:rPr lang="en-US" sz="1200"/>
              <a:t>Questions will be addressed live, in the Q&amp;A period; and the answers to some questions may be entered directly into the Q&amp;A module. We plan to address as many program-wide questions and theme questions as we can, with particular attention to those relevant to a broad community. If we do not get to your question during the webinar, feel free to email your question to the email address shown (</a:t>
            </a:r>
            <a:r>
              <a:rPr lang="en-US" b="0" i="0" u="none" strike="noStrike">
                <a:solidFill>
                  <a:srgbClr val="2C66C3"/>
                </a:solidFill>
                <a:effectLst/>
                <a:latin typeface="Arial" panose="020B0604020202020204" pitchFamily="34" charset="0"/>
                <a:hlinkClick r:id="rId3"/>
              </a:rPr>
              <a:t>AIInstitutesProgram@nsf.gov</a:t>
            </a:r>
            <a:r>
              <a:rPr lang="en-US" b="0" i="0" u="none" strike="noStrike">
                <a:solidFill>
                  <a:srgbClr val="2C66C3"/>
                </a:solidFill>
                <a:effectLst/>
                <a:latin typeface="Arial" panose="020B0604020202020204" pitchFamily="34" charset="0"/>
              </a:rPr>
              <a:t>) </a:t>
            </a:r>
            <a:r>
              <a:rPr lang="en-US" sz="1200"/>
              <a:t>or directly to the relevant program contacts found in the solicitation.</a:t>
            </a:r>
            <a:endParaRPr lang="en-US" sz="1100">
              <a:latin typeface="Georgia" panose="02040502050405020303" pitchFamily="18" charset="0"/>
            </a:endParaRPr>
          </a:p>
          <a:p>
            <a:endParaRPr lang="en-US"/>
          </a:p>
        </p:txBody>
      </p:sp>
      <p:sp>
        <p:nvSpPr>
          <p:cNvPr id="4" name="Slide Number Placeholder 3"/>
          <p:cNvSpPr>
            <a:spLocks noGrp="1"/>
          </p:cNvSpPr>
          <p:nvPr>
            <p:ph type="sldNum" sz="quarter" idx="10"/>
          </p:nvPr>
        </p:nvSpPr>
        <p:spPr/>
        <p:txBody>
          <a:bodyPr/>
          <a:lstStyle/>
          <a:p>
            <a:fld id="{AE651379-91FA-4683-8605-4DED11A069B7}" type="slidenum">
              <a:rPr lang="en-US" smtClean="0"/>
              <a:t>2</a:t>
            </a:fld>
            <a:endParaRPr lang="en-US"/>
          </a:p>
        </p:txBody>
      </p:sp>
    </p:spTree>
    <p:extLst>
      <p:ext uri="{BB962C8B-B14F-4D97-AF65-F5344CB8AC3E}">
        <p14:creationId xmlns:p14="http://schemas.microsoft.com/office/powerpoint/2010/main" val="1838075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a:latin typeface="Georgia" panose="02040502050405020303" pitchFamily="18" charset="0"/>
              </a:rPr>
              <a:t>Sometimes we are asked about how to select an appropriate balance between foundational AI and other domains. We want to warn against inappropriately putting these concepts in opposition to one another and instead recall the “virtuous cycle” we aspire to. Not likely competitive for this program is a proposal in which AI is merely applied to the domain, or even in which the AI goals are foundational and yet seem not well integrated with the domain. </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sz="120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a:latin typeface="Georgia" panose="02040502050405020303" pitchFamily="18" charset="0"/>
              </a:rPr>
              <a:t>Animation 1. In the Introduction to the solicitation, we identify the preferred convergent approach as being at the very heart of the program’s identity. Use-inspired research is an “expected modality of, or means by which, we wish to see you propose the foundational AI advances. </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sz="120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a:latin typeface="Georgia" panose="02040502050405020303" pitchFamily="18" charset="0"/>
              </a:rPr>
              <a:t>Animation 2. The program description expands on the program requirement, defining the virtuous cycle in a non-superficial way. The use-inspired context “reveals the opportunities for foundational AI advances” and those “foundational AI advances in turn contribute to” the domain.  </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sz="120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a:latin typeface="Georgia" panose="02040502050405020303" pitchFamily="18" charset="0"/>
              </a:rPr>
              <a:t>Animation 3. Finally, keep in mind that NSF and reviewers will evaluate proposals – and later, Institutes – on how well the activity leverages this use-inspired context consistent with the program vision. </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sz="120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20</a:t>
            </a:fld>
            <a:endParaRPr lang="en-US"/>
          </a:p>
        </p:txBody>
      </p:sp>
    </p:spTree>
    <p:extLst>
      <p:ext uri="{BB962C8B-B14F-4D97-AF65-F5344CB8AC3E}">
        <p14:creationId xmlns:p14="http://schemas.microsoft.com/office/powerpoint/2010/main" val="314427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Third, AI Research Institutes are expected to maximize their unique position to grow the next generation of talent for a diverse, well-trained workforce that will provide new discoveries and leadership.</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Specifically, these Institutes should leverage the visionary nature of their research foci to drive new and innovative education and development tailored toward the Nation's undergraduates, graduate students, and post-doctoral researchers, as well as through community colleges and skilled technical workforce training and other opportunities that advance knowledge and education of AI, including public understanding of AI.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could include innovative pedagogy and instructional materials, advanced learning technologies, project-driven training, cross-disciplinary and collaborative research, industry partnerships, and new career pathways. Institutes should offer broad, deep, and diverse experiences to build the next generation of the AI workforce, with a focus on broadening participation among groups historically under-represented in science and engineering, including women, people with disabilities, and people from other minoritized groups.</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Institutes must propose meaningful plans for these activities, and the solicitation describes required sections on “Education and Workforce Development” and the Broadening Participation Plan that focus on education and workforce development. We caution proposers, however, against seeing these as separate from other proposal activities.  Rather, education, training, and inclusion plans should be well-integrated with other research and coordination activities described in the proposal, forming a whole that is greater than the sum of its parts. </a:t>
            </a:r>
          </a:p>
        </p:txBody>
      </p:sp>
      <p:sp>
        <p:nvSpPr>
          <p:cNvPr id="4" name="Slide Number Placeholder 3"/>
          <p:cNvSpPr>
            <a:spLocks noGrp="1"/>
          </p:cNvSpPr>
          <p:nvPr>
            <p:ph type="sldNum" sz="quarter" idx="10"/>
          </p:nvPr>
        </p:nvSpPr>
        <p:spPr/>
        <p:txBody>
          <a:bodyPr/>
          <a:lstStyle/>
          <a:p>
            <a:fld id="{AE651379-91FA-4683-8605-4DED11A069B7}" type="slidenum">
              <a:rPr lang="en-US" smtClean="0"/>
              <a:t>21</a:t>
            </a:fld>
            <a:endParaRPr lang="en-US"/>
          </a:p>
        </p:txBody>
      </p:sp>
    </p:spTree>
    <p:extLst>
      <p:ext uri="{BB962C8B-B14F-4D97-AF65-F5344CB8AC3E}">
        <p14:creationId xmlns:p14="http://schemas.microsoft.com/office/powerpoint/2010/main" val="87283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dirty="0">
                <a:latin typeface="Georgia" panose="02040502050405020303" pitchFamily="18" charset="0"/>
              </a:rPr>
              <a:t>The fourth desideratum we shorthand here as, AI Institutes should “Be Disciplinary”, AI Research Institutes are coherent multidisciplinary groups of scientists, engineers, and educators appropriate for a large-scale, long-term research agenda for the advancement of AI and the fielding of AI-powered innovation in application sectors of national importance. The multidisciplinary nature of these Institutes will catalyze foresight and adaptability beyond what is possible in single research projects.</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dirty="0">
              <a:latin typeface="Georgia" panose="02040502050405020303" pitchFamily="18" charset="0"/>
            </a:endParaRPr>
          </a:p>
          <a:p>
            <a:pPr>
              <a:buClr>
                <a:schemeClr val="tx1"/>
              </a:buClr>
              <a:buFont typeface="System Font Regular"/>
              <a:buNone/>
            </a:pPr>
            <a:r>
              <a:rPr lang="en-US" dirty="0">
                <a:latin typeface="Georgia" panose="02040502050405020303" pitchFamily="18" charset="0"/>
              </a:rPr>
              <a:t>This objective echoes the program’s observation that AI itself has traditionally been highly multidisciplinary, and that use-inspired research requires synergy among a group of researchers to enable transformative advances in AI, related sectors, and the interfaces between these areas. </a:t>
            </a:r>
          </a:p>
          <a:p>
            <a:pPr>
              <a:buClr>
                <a:schemeClr val="tx1"/>
              </a:buClr>
              <a:buFont typeface="System Font Regular"/>
              <a:buNone/>
            </a:pPr>
            <a:endParaRPr lang="en-US" dirty="0">
              <a:latin typeface="Georgia" panose="02040502050405020303" pitchFamily="18" charset="0"/>
            </a:endParaRPr>
          </a:p>
          <a:p>
            <a:pPr>
              <a:buClr>
                <a:schemeClr val="tx1"/>
              </a:buClr>
              <a:buFont typeface="System Font Regular"/>
              <a:buNone/>
            </a:pPr>
            <a:r>
              <a:rPr lang="en-US" sz="1800" dirty="0">
                <a:effectLst/>
                <a:latin typeface="Arial" panose="020B0604020202020204" pitchFamily="34" charset="0"/>
                <a:ea typeface="Calibri" panose="020F0502020204030204" pitchFamily="34" charset="0"/>
              </a:rPr>
              <a:t>In reviewing Institute proposals, reviewers and panels look for signs that the individual projects of an Institute will be meaningfully integrated resulting in contributions beyond the sum of the individual projects. Significant integration of </a:t>
            </a:r>
            <a:r>
              <a:rPr lang="en-US" dirty="0"/>
              <a:t>multidisciplinary research can be a significant basis of confidence in this regard.  </a:t>
            </a:r>
          </a:p>
        </p:txBody>
      </p:sp>
      <p:sp>
        <p:nvSpPr>
          <p:cNvPr id="4" name="Slide Number Placeholder 3"/>
          <p:cNvSpPr>
            <a:spLocks noGrp="1"/>
          </p:cNvSpPr>
          <p:nvPr>
            <p:ph type="sldNum" sz="quarter" idx="10"/>
          </p:nvPr>
        </p:nvSpPr>
        <p:spPr/>
        <p:txBody>
          <a:bodyPr/>
          <a:lstStyle/>
          <a:p>
            <a:fld id="{AE651379-91FA-4683-8605-4DED11A069B7}" type="slidenum">
              <a:rPr lang="en-US" smtClean="0"/>
              <a:t>22</a:t>
            </a:fld>
            <a:endParaRPr lang="en-US"/>
          </a:p>
        </p:txBody>
      </p:sp>
    </p:spTree>
    <p:extLst>
      <p:ext uri="{BB962C8B-B14F-4D97-AF65-F5344CB8AC3E}">
        <p14:creationId xmlns:p14="http://schemas.microsoft.com/office/powerpoint/2010/main" val="18966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dirty="0">
                <a:latin typeface="Georgia" panose="02040502050405020303" pitchFamily="18" charset="0"/>
              </a:rPr>
              <a:t>Fifth, AI Research Institutes are expected to be comprised of multiple organizations working together to create significant new research capabilities. NSF and partner organizations seek to grow the network of National AI Research Institutes in lead organizations distributed throughout the country to grow new centers of AI leadership, leveraging existing centers of excellence as appropriate. Institutes are strongly encouraged to include organizations that can directly contribute to NSF’s commitment to broadening participation by engaging a diverse, globally engaged research community, integrating research with education, and building capacity, and expanding efforts to broaden participation from underrepresented groups and diverse institutions across all geographical regions. </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dirty="0">
                <a:latin typeface="Georgia" panose="02040502050405020303" pitchFamily="18" charset="0"/>
              </a:rPr>
              <a:t>We again draw your attention to the importance of demonstrating that your proposed Institute be “greater than the sum of its parts – here by meaningfully leveraging and integrating diverse organizations.</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dirty="0">
                <a:latin typeface="Georgia" panose="02040502050405020303" pitchFamily="18" charset="0"/>
              </a:rPr>
              <a:t>In addition to a lead PI suitable to lead an Institute, each Institute will also be staffed with a Managing Director or Project Manager. </a:t>
            </a: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endParaRPr lang="en-US" dirty="0"/>
          </a:p>
          <a:p>
            <a:r>
              <a:rPr lang="en-US" dirty="0"/>
              <a:t>It is important to emphasize – While </a:t>
            </a:r>
            <a:r>
              <a:rPr lang="en-US" dirty="0">
                <a:latin typeface="Georgia" panose="02040502050405020303" pitchFamily="18" charset="0"/>
              </a:rPr>
              <a:t>an External Advisory Board is required, </a:t>
            </a:r>
            <a:r>
              <a:rPr lang="en-US" b="1" dirty="0">
                <a:latin typeface="Georgia" panose="02040502050405020303" pitchFamily="18" charset="0"/>
              </a:rPr>
              <a:t>p</a:t>
            </a:r>
            <a:r>
              <a:rPr lang="en-US" b="1" dirty="0"/>
              <a:t>lease do not contact, invite, or identify in your proposals any potential Advisory Board members</a:t>
            </a:r>
            <a:r>
              <a:rPr lang="en-US" dirty="0"/>
              <a:t>.  This step should be taken after the merit review and selection process is complete.  </a:t>
            </a:r>
          </a:p>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23</a:t>
            </a:fld>
            <a:endParaRPr lang="en-US"/>
          </a:p>
        </p:txBody>
      </p:sp>
    </p:spTree>
    <p:extLst>
      <p:ext uri="{BB962C8B-B14F-4D97-AF65-F5344CB8AC3E}">
        <p14:creationId xmlns:p14="http://schemas.microsoft.com/office/powerpoint/2010/main" val="155186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Sixth, AI Research Institutes are expected to be nexus points for collaborative efforts.  By “nexus point”, we refer to the role that an Institute can play in creating an organization that encourages the continuing growth of collaborations – especially with external partners that can further enhance the impact of the Institute.  </a:t>
            </a:r>
          </a:p>
          <a:p>
            <a:endParaRPr lang="en-US"/>
          </a:p>
          <a:p>
            <a:r>
              <a:rPr lang="en-US" sz="1800">
                <a:effectLst/>
                <a:latin typeface="Arial" panose="020B0604020202020204" pitchFamily="34" charset="0"/>
                <a:ea typeface="Calibri" panose="020F0502020204030204" pitchFamily="34" charset="0"/>
              </a:rPr>
              <a:t>The "nexus point" function in this program is not a mere state of being. In other words, when you have assembled your multi-organizational AI Institute, you don’t point to it and say, look at our Nexus Point.  Being a nexus point is an active set of priorities, programs, mechanisms, etc. whereby an AI Research Institute </a:t>
            </a:r>
          </a:p>
          <a:p>
            <a:r>
              <a:rPr lang="en-US" sz="1800">
                <a:effectLst/>
                <a:latin typeface="Arial" panose="020B0604020202020204" pitchFamily="34" charset="0"/>
                <a:ea typeface="Calibri" panose="020F0502020204030204" pitchFamily="34" charset="0"/>
              </a:rPr>
              <a:t>-  establishes itself as a thought and research leader in their chosen area of innovations, and </a:t>
            </a:r>
          </a:p>
          <a:p>
            <a:r>
              <a:rPr lang="en-US" sz="1800">
                <a:effectLst/>
                <a:latin typeface="Arial" panose="020B0604020202020204" pitchFamily="34" charset="0"/>
                <a:ea typeface="Calibri" panose="020F0502020204030204" pitchFamily="34" charset="0"/>
              </a:rPr>
              <a:t>-  pursues the continuing growth of collaborations with external partners to bring together people, ideas, problems, and technical approaches for maximum impact beyond the members and the boundaries of the Institute itself. </a:t>
            </a:r>
            <a:endParaRPr lang="en-US"/>
          </a:p>
          <a:p>
            <a:endParaRPr lang="en-US"/>
          </a:p>
          <a:p>
            <a:r>
              <a:rPr lang="en-US"/>
              <a:t>Consider even at proposal time, what kinds of priorities, programs, and mechanisms your Institute could use to connect with new partners and create organizational collaborations and linkages with a range of organizations. </a:t>
            </a:r>
          </a:p>
          <a:p>
            <a:endParaRPr lang="en-US"/>
          </a:p>
        </p:txBody>
      </p:sp>
      <p:sp>
        <p:nvSpPr>
          <p:cNvPr id="4" name="Slide Number Placeholder 3"/>
          <p:cNvSpPr>
            <a:spLocks noGrp="1"/>
          </p:cNvSpPr>
          <p:nvPr>
            <p:ph type="sldNum" sz="quarter" idx="10"/>
          </p:nvPr>
        </p:nvSpPr>
        <p:spPr/>
        <p:txBody>
          <a:bodyPr/>
          <a:lstStyle/>
          <a:p>
            <a:fld id="{AE651379-91FA-4683-8605-4DED11A069B7}" type="slidenum">
              <a:rPr lang="en-US" smtClean="0"/>
              <a:t>24</a:t>
            </a:fld>
            <a:endParaRPr lang="en-US"/>
          </a:p>
        </p:txBody>
      </p:sp>
    </p:spTree>
    <p:extLst>
      <p:ext uri="{BB962C8B-B14F-4D97-AF65-F5344CB8AC3E}">
        <p14:creationId xmlns:p14="http://schemas.microsoft.com/office/powerpoint/2010/main" val="237065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emphasized the essential nature of all institutes, we are now ready to turn our attention to the three specific themes, or high-priority areas, in which proposals are solicited for these next two rounds of awards.  They are themes representing a subset of research areas that NSF and partners support, and which were determined to be both an immediate priority for funding partners and for which the research community was judged to be ready to respond this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NSF estimates approximately 5 awards as shown here. Funding partners may fund more or fewer institutes based on agency priorities, quality of proposals received, and availability of funds.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Georgia" panose="02040502050405020303" pitchFamily="18" charset="0"/>
              </a:rPr>
              <a:t>Before I invite the theme leads to describe the scope of each funding opportunity and some special instructions and considerations pertaining to them, I would like to preface that by addressing a common question about the potential for proposals to respond to multiple themes…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25</a:t>
            </a:fld>
            <a:endParaRPr lang="en-US"/>
          </a:p>
        </p:txBody>
      </p:sp>
    </p:spTree>
    <p:extLst>
      <p:ext uri="{BB962C8B-B14F-4D97-AF65-F5344CB8AC3E}">
        <p14:creationId xmlns:p14="http://schemas.microsoft.com/office/powerpoint/2010/main" val="2758022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System Font Regular"/>
              <a:buNone/>
            </a:pPr>
            <a:r>
              <a:rPr lang="en-US" sz="1200">
                <a:latin typeface="Georgia" panose="02040502050405020303" pitchFamily="18" charset="0"/>
              </a:rPr>
              <a:t>Some may wonder if it is possible or even a good idea to address multiple themes in a single proposal.  Our answer here is, while it is possible of course to scope your proposal this way, your proposal must be submitted to one theme as the primary one you are submitting to.  </a:t>
            </a:r>
          </a:p>
          <a:p>
            <a:pPr>
              <a:buClr>
                <a:schemeClr val="tx1"/>
              </a:buClr>
              <a:buFont typeface="System Font Regular"/>
              <a:buNone/>
            </a:pPr>
            <a:endParaRPr lang="en-US" sz="1200">
              <a:effectLst/>
              <a:latin typeface="Georgia" panose="02040502050405020303" pitchFamily="18" charset="0"/>
              <a:ea typeface="Calibri" panose="020F0502020204030204" pitchFamily="34" charset="0"/>
              <a:cs typeface="Times New Roman" panose="02020603050405020304" pitchFamily="18" charset="0"/>
            </a:endParaRPr>
          </a:p>
          <a:p>
            <a:pPr>
              <a:buClr>
                <a:schemeClr val="tx1"/>
              </a:buClr>
              <a:buFont typeface="System Font Regular"/>
              <a:buNone/>
            </a:pPr>
            <a:r>
              <a:rPr lang="en-US" sz="1200">
                <a:effectLst/>
                <a:latin typeface="Georgia" panose="02040502050405020303" pitchFamily="18" charset="0"/>
                <a:ea typeface="Calibri" panose="020F0502020204030204" pitchFamily="34" charset="0"/>
                <a:cs typeface="Times New Roman" panose="02020603050405020304" pitchFamily="18" charset="0"/>
              </a:rPr>
              <a:t>Such overlaps may not hurt your responsiveness if you have done nothing to compromise your focus on the theme you submitted to.  However, consider each theme to be an independent funding pool as you think about relevance to multiple themes. Viewed that way, you can see that it is not necessarily the case that special effort to make a proposal relate to the goals of another theme will make it more likely to succeed overall.  </a:t>
            </a:r>
            <a:r>
              <a:rPr lang="en-US" sz="1800">
                <a:effectLst/>
                <a:latin typeface="Calibri" panose="020F0502020204030204" pitchFamily="34" charset="0"/>
                <a:ea typeface="Calibri" panose="020F0502020204030204" pitchFamily="34" charset="0"/>
                <a:cs typeface="Times New Roman" panose="02020603050405020304" pitchFamily="18" charset="0"/>
              </a:rPr>
              <a:t>It is most effective to respond as fully as possible to the scope of the theme you addressed. Relevance to other themes might be identified in the proposal text and/or keywords included in the Project Summary. Where such relevance is particularly strong, NSF and partners may co-review such proposals in the secondary theme(s). </a:t>
            </a:r>
          </a:p>
          <a:p>
            <a:pPr>
              <a:buClr>
                <a:schemeClr val="tx1"/>
              </a:buClr>
              <a:buFont typeface="System Font Regular"/>
              <a:buNone/>
            </a:pPr>
            <a:endParaRPr lang="en-US" sz="1200">
              <a:latin typeface="Georgia" panose="02040502050405020303" pitchFamily="18" charset="0"/>
            </a:endParaRPr>
          </a:p>
          <a:p>
            <a:pPr>
              <a:buClr>
                <a:schemeClr val="tx1"/>
              </a:buClr>
              <a:buFont typeface="System Font Regular"/>
              <a:buNone/>
            </a:pPr>
            <a:r>
              <a:rPr lang="en-US" sz="1200">
                <a:latin typeface="Georgia" panose="02040502050405020303" pitchFamily="18" charset="0"/>
              </a:rPr>
              <a:t>It is a good idea to consult with the respective program contacts for each theme to get advice about your specific situation.  </a:t>
            </a:r>
          </a:p>
          <a:p>
            <a:pPr>
              <a:buClr>
                <a:schemeClr val="tx1"/>
              </a:buClr>
              <a:buFont typeface="System Font Regular"/>
              <a:buNone/>
            </a:pPr>
            <a:endParaRPr lang="en-US" sz="1200">
              <a:latin typeface="Georgia" panose="02040502050405020303" pitchFamily="18" charset="0"/>
            </a:endParaRPr>
          </a:p>
          <a:p>
            <a:pPr>
              <a:buClr>
                <a:schemeClr val="tx1"/>
              </a:buClr>
              <a:buFont typeface="System Font Regular"/>
              <a:buNone/>
            </a:pPr>
            <a:r>
              <a:rPr lang="en-US" sz="1200">
                <a:latin typeface="Georgia" panose="02040502050405020303" pitchFamily="18" charset="0"/>
              </a:rPr>
              <a:t>And with that bit of preamble out of the way, I would like to turn the presentation over to my colleagues, starting with Andreas Berlind from the Division of Astronomy, who will describe Theme 1 in detail.  Andreas…</a:t>
            </a:r>
          </a:p>
          <a:p>
            <a:pPr>
              <a:buClr>
                <a:schemeClr val="tx1"/>
              </a:buClr>
              <a:buFont typeface="System Font Regular"/>
              <a:buNone/>
            </a:pPr>
            <a:endParaRPr lang="en-US" sz="120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26</a:t>
            </a:fld>
            <a:endParaRPr lang="en-US"/>
          </a:p>
        </p:txBody>
      </p:sp>
    </p:spTree>
    <p:extLst>
      <p:ext uri="{BB962C8B-B14F-4D97-AF65-F5344CB8AC3E}">
        <p14:creationId xmlns:p14="http://schemas.microsoft.com/office/powerpoint/2010/main" val="365613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effectLst/>
                <a:latin typeface="Calibri"/>
                <a:ea typeface="Calibri" panose="020F0502020204030204" pitchFamily="34" charset="0"/>
                <a:cs typeface="Calibri"/>
              </a:rPr>
              <a:t>Hello everyone, I am Andreas Berlind, Program Director in the Astronomy Division here at the NSF, and I am the lead for the Astronomy theme of this solicitation.</a:t>
            </a:r>
            <a:r>
              <a:rPr lang="en-US" sz="1800" dirty="0">
                <a:latin typeface="Calibri"/>
                <a:ea typeface="Calibri" panose="020F0502020204030204" pitchFamily="34" charset="0"/>
                <a:cs typeface="Calibri"/>
              </a:rPr>
              <a:t> This is the first time that AST has participated in this program.</a:t>
            </a:r>
            <a:endParaRPr lang="en-US" sz="1800" dirty="0">
              <a:effectLst/>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effectLst/>
                <a:latin typeface="Calibri"/>
                <a:ea typeface="Calibri" panose="020F0502020204030204" pitchFamily="34" charset="0"/>
                <a:cs typeface="Calibri"/>
              </a:rPr>
              <a:t>Astronomy is a research field that is extraordinarily data rich, with data coming in rapidly from a number of telescopes around the world and future experiments will accelerate this dramatically. These data cover a wide range of wavelengths of light and will come at high temporal cadence. Theoretical models that are attempting to simulate the data are also producing massive volumes of data.</a:t>
            </a:r>
            <a:r>
              <a:rPr lang="en-US" sz="1800" dirty="0">
                <a:latin typeface="Calibri"/>
                <a:ea typeface="Calibri" panose="020F0502020204030204" pitchFamily="34" charset="0"/>
                <a:cs typeface="Calibri"/>
              </a:rPr>
              <a:t> </a:t>
            </a:r>
            <a:endParaRPr lang="en-US" sz="18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a:ea typeface="Calibri" panose="020F0502020204030204" pitchFamily="34" charset="0"/>
                <a:cs typeface="Calibri"/>
              </a:rPr>
              <a:t>AI technology is rapidly entering our research field and will be essential for mining, analyzing, and extracting knowledge from these data. Many astronomers are applying AI methods already and we fund many of these efforts through our AST grants. However, solving the biggest challenges will require advances in foundational AI that are inspired by them. This is challenging because there is not enough interdisciplinary collaboration between astronomers and AI researchers. In addition, education in AI within the astronomy community is not done uniformly and is not always informed by the state of the 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a:ea typeface="Calibri" panose="020F0502020204030204" pitchFamily="34" charset="0"/>
                <a:cs typeface="Calibri"/>
              </a:rPr>
              <a:t>To address these challenges, the NSF and the Simons Foundation aim to fund up to two institutes. We hope that these institutes will tackle important research challenges in astronomy through multidisciplinary collaboration and will serve as hubs of knowledge and education in AI for the broader astronomical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27</a:t>
            </a:fld>
            <a:endParaRPr lang="en-US"/>
          </a:p>
        </p:txBody>
      </p:sp>
    </p:spTree>
    <p:extLst>
      <p:ext uri="{BB962C8B-B14F-4D97-AF65-F5344CB8AC3E}">
        <p14:creationId xmlns:p14="http://schemas.microsoft.com/office/powerpoint/2010/main" val="2885739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a:ea typeface="Calibri" panose="020F0502020204030204" pitchFamily="34" charset="0"/>
                <a:cs typeface="Calibri"/>
              </a:rPr>
              <a:t>Competitive proposals to the astronomy theme of this solicitation will identify important challenges in astronomy research that will be addressed by the proposed institute. The research plan should be appropriately ambitious given the scale of the grants.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a:ea typeface="Calibri" panose="020F0502020204030204" pitchFamily="34" charset="0"/>
                <a:cs typeface="Calibri"/>
              </a:rPr>
              <a:t>Proposals should also describe the advances in foundational AI that will be needed to tackle these challenges. The foundational AI and astronomy research should be well integrated. Proposals that describe application of off-the-shelf AI models to astronomy problems are not likely to be responsive to this solicitation.</a:t>
            </a:r>
            <a:r>
              <a:rPr lang="en-US" sz="1800" dirty="0">
                <a:latin typeface="Calibri"/>
                <a:ea typeface="Calibri" panose="020F0502020204030204" pitchFamily="34" charset="0"/>
                <a:cs typeface="Calibri"/>
              </a:rPr>
              <a:t> </a:t>
            </a:r>
            <a:endParaRPr lang="en-US" sz="1800" dirty="0">
              <a:effectLst/>
              <a:latin typeface="Calibri" panose="020F0502020204030204" pitchFamily="34" charset="0"/>
              <a:ea typeface="Calibri" panose="020F0502020204030204" pitchFamily="34" charset="0"/>
              <a:cs typeface="Calibri"/>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a:ea typeface="Calibri" panose="020F0502020204030204" pitchFamily="34" charset="0"/>
                <a:cs typeface="Calibri"/>
              </a:rPr>
              <a:t>Competitive proposals will also present a plan for the proposed institute to serve as a hub of AI knowledge and education for the broader astronomical community. We would like the two institutes that </a:t>
            </a:r>
            <a:r>
              <a:rPr lang="en-US" sz="1800" dirty="0">
                <a:latin typeface="Calibri"/>
                <a:ea typeface="Calibri" panose="020F0502020204030204" pitchFamily="34" charset="0"/>
                <a:cs typeface="Calibri"/>
              </a:rPr>
              <a:t>emerge</a:t>
            </a:r>
            <a:r>
              <a:rPr lang="en-US" sz="1800" dirty="0">
                <a:effectLst/>
                <a:latin typeface="Calibri"/>
                <a:ea typeface="Calibri" panose="020F0502020204030204" pitchFamily="34" charset="0"/>
                <a:cs typeface="Calibri"/>
              </a:rPr>
              <a:t> from this competition to have a broad impact and to elevate the level of AI research within astronomy. We encourage proposals to include activity that reaches researchers and institutions that do not have easy access to cutting-edge data and methods.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a:ea typeface="Calibri" panose="020F0502020204030204" pitchFamily="34" charset="0"/>
                <a:cs typeface="Calibri"/>
              </a:rPr>
              <a:t>Proposals should clearly describe the organization and management structure of the institute, including the roles of the different organizations and team members. The proposed collaborations should be motivated by the science and education goals of the institute and should </a:t>
            </a:r>
            <a:r>
              <a:rPr lang="en-US" sz="1800" dirty="0">
                <a:latin typeface="Calibri"/>
                <a:ea typeface="Calibri" panose="020F0502020204030204" pitchFamily="34" charset="0"/>
                <a:cs typeface="Calibri"/>
              </a:rPr>
              <a:t>add up to </a:t>
            </a:r>
            <a:r>
              <a:rPr lang="en-US" sz="1800" dirty="0">
                <a:effectLst/>
                <a:latin typeface="Calibri"/>
                <a:ea typeface="Calibri" panose="020F0502020204030204" pitchFamily="34" charset="0"/>
                <a:cs typeface="Calibri"/>
              </a:rPr>
              <a:t>more than the sum of their parts.</a:t>
            </a:r>
          </a:p>
        </p:txBody>
      </p:sp>
      <p:sp>
        <p:nvSpPr>
          <p:cNvPr id="4" name="Slide Number Placeholder 3"/>
          <p:cNvSpPr>
            <a:spLocks noGrp="1"/>
          </p:cNvSpPr>
          <p:nvPr>
            <p:ph type="sldNum" sz="quarter" idx="10"/>
          </p:nvPr>
        </p:nvSpPr>
        <p:spPr/>
        <p:txBody>
          <a:bodyPr/>
          <a:lstStyle/>
          <a:p>
            <a:fld id="{AE651379-91FA-4683-8605-4DED11A069B7}" type="slidenum">
              <a:rPr lang="en-US" smtClean="0"/>
              <a:t>28</a:t>
            </a:fld>
            <a:endParaRPr lang="en-US"/>
          </a:p>
        </p:txBody>
      </p:sp>
    </p:spTree>
    <p:extLst>
      <p:ext uri="{BB962C8B-B14F-4D97-AF65-F5344CB8AC3E}">
        <p14:creationId xmlns:p14="http://schemas.microsoft.com/office/powerpoint/2010/main" val="49418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29</a:t>
            </a:fld>
            <a:endParaRPr lang="en-US"/>
          </a:p>
        </p:txBody>
      </p:sp>
    </p:spTree>
    <p:extLst>
      <p:ext uri="{BB962C8B-B14F-4D97-AF65-F5344CB8AC3E}">
        <p14:creationId xmlns:p14="http://schemas.microsoft.com/office/powerpoint/2010/main" val="207280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National AI Research Institutes is a multi-sector program, represented by program directors across NSF, as well as by program contacts representing the artificial intelligence priorities of our partners. Several program contacts are attending the webinar. Today you will hear from the contacts listed here – they are the principal coordinators of their respective themes. We are also joined by representatives from partner organizations.  In the program solicitation you will find a full list of program contacts for the themes and their organizational affiliations.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C8770CE5-5A6F-A342-963B-0E1D2A5A9925}" type="slidenum">
              <a:rPr lang="en-US" smtClean="0"/>
              <a:t>3</a:t>
            </a:fld>
            <a:endParaRPr lang="en-US"/>
          </a:p>
        </p:txBody>
      </p:sp>
    </p:spTree>
    <p:extLst>
      <p:ext uri="{BB962C8B-B14F-4D97-AF65-F5344CB8AC3E}">
        <p14:creationId xmlns:p14="http://schemas.microsoft.com/office/powerpoint/2010/main" val="3594635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sz="2400" dirty="0"/>
              <a:t>The partnership with Simons Foundation includes a funding model not previously seen in the AI Institutes Program, and we want to take some time to explain the implications for proposals to the theme. </a:t>
            </a:r>
          </a:p>
          <a:p>
            <a:pPr>
              <a:buClr>
                <a:schemeClr val="tx1"/>
              </a:buClr>
            </a:pPr>
            <a:endParaRPr lang="en-US" sz="2400" dirty="0"/>
          </a:p>
          <a:p>
            <a:pPr>
              <a:buClr>
                <a:schemeClr val="tx1"/>
              </a:buClr>
            </a:pPr>
            <a:r>
              <a:rPr lang="en-US" sz="2400" dirty="0"/>
              <a:t>Half of the proposed budget (up to $10M) must be prepared by following instructions from the Simons Foundation, included with the announcement of this funding opportunity at the Simons Foundation website and submitted as a supplementary document. (</a:t>
            </a:r>
            <a:r>
              <a:rPr lang="en-US" sz="2400" dirty="0">
                <a:hlinkClick r:id="rId3">
                  <a:extLst>
                    <a:ext uri="{A12FA001-AC4F-418D-AE19-62706E023703}">
                      <ahyp:hlinkClr xmlns:ahyp="http://schemas.microsoft.com/office/drawing/2018/hyperlinkcolor" val="tx"/>
                    </a:ext>
                  </a:extLst>
                </a:hlinkClick>
              </a:rPr>
              <a:t>https://www.simonsfoundation.org/mathematics-physical-sciences/funding/request-for-applications/</a:t>
            </a:r>
            <a:r>
              <a:rPr lang="en-US" sz="2400" dirty="0"/>
              <a:t>). </a:t>
            </a:r>
          </a:p>
          <a:p>
            <a:pPr lvl="1">
              <a:buClr>
                <a:schemeClr val="tx1"/>
              </a:buClr>
            </a:pPr>
            <a:r>
              <a:rPr lang="en-US" sz="2000" b="0" i="0" dirty="0">
                <a:solidFill>
                  <a:srgbClr val="1B1B1B"/>
                </a:solidFill>
                <a:effectLst/>
                <a:latin typeface="Open Sans" panose="020B0606030504020204" pitchFamily="34" charset="0"/>
              </a:rPr>
              <a:t>Note that the Simons Foundation has a specific </a:t>
            </a:r>
            <a:r>
              <a:rPr lang="en-US" sz="2000" b="0" i="0" u="none" strike="noStrike" dirty="0">
                <a:solidFill>
                  <a:srgbClr val="0076D6"/>
                </a:solidFill>
                <a:effectLst/>
                <a:latin typeface="Open Sans" panose="020B0606030504020204" pitchFamily="34" charset="0"/>
                <a:hlinkClick r:id="rId4"/>
              </a:rPr>
              <a:t>indirect cost rate policy</a:t>
            </a:r>
            <a:r>
              <a:rPr lang="en-US" sz="2000" b="0" i="0" dirty="0">
                <a:solidFill>
                  <a:srgbClr val="1B1B1B"/>
                </a:solidFill>
                <a:effectLst/>
                <a:latin typeface="Open Sans" panose="020B0606030504020204" pitchFamily="34" charset="0"/>
              </a:rPr>
              <a:t>. Please be sure to follow the link in the solicitation for details on that. </a:t>
            </a:r>
          </a:p>
          <a:p>
            <a:pPr lvl="1"/>
            <a:r>
              <a:rPr lang="en-US" sz="2000" b="0" i="0" dirty="0">
                <a:solidFill>
                  <a:srgbClr val="1B1B1B"/>
                </a:solidFill>
                <a:effectLst/>
                <a:latin typeface="Open Sans" panose="020B0606030504020204" pitchFamily="34" charset="0"/>
              </a:rPr>
              <a:t>Award budgets must reflect a clear delineation between NSF-funded effort/activities and SF-funded effort/activities, with no overlap between the two budgets.</a:t>
            </a:r>
          </a:p>
          <a:p>
            <a:pPr lvl="1"/>
            <a:r>
              <a:rPr lang="en-US" sz="2000" b="0" i="0" dirty="0">
                <a:solidFill>
                  <a:srgbClr val="1B1B1B"/>
                </a:solidFill>
                <a:effectLst/>
                <a:latin typeface="Open Sans" panose="020B0606030504020204" pitchFamily="34" charset="0"/>
              </a:rPr>
              <a:t>In addition to the NSF PI meetings, SF will organize and fund annual PI meetings at SF in New York City as a part of the report requirements for awards made by SF. Be sure to allow for that in your SF budget request.</a:t>
            </a:r>
          </a:p>
          <a:p>
            <a:r>
              <a:rPr lang="en-US" sz="2400" dirty="0"/>
              <a:t>Finally, we would like to note that SF personnel </a:t>
            </a:r>
            <a:r>
              <a:rPr lang="en-US" sz="2400" u="sng" dirty="0"/>
              <a:t>may observe panels and participate in NSF merit review </a:t>
            </a:r>
            <a:r>
              <a:rPr lang="en-US" sz="2400" dirty="0"/>
              <a:t>deliberations as a funding entity.  </a:t>
            </a:r>
          </a:p>
          <a:p>
            <a:pPr marL="0" indent="0">
              <a:buFont typeface="Arial" panose="020B0604020202020204" pitchFamily="34" charset="0"/>
              <a:buNone/>
            </a:pPr>
            <a:endParaRPr lang="en-US" dirty="0"/>
          </a:p>
          <a:p>
            <a:pPr marL="0" indent="0">
              <a:buFont typeface="Arial" panose="020B0604020202020204" pitchFamily="34" charset="0"/>
              <a:buNone/>
            </a:pPr>
            <a:r>
              <a:rPr lang="en-US"/>
              <a:t>It is important to state that both the NSF and the Simons Foundation will evaluate proposals and budgets as a whole. There will be a single review process and it is not the case that each funder will evaluate the activity on their portion of the budget. The way in which the budget is split among the two portions will be important for project management and bookkeeping, but it will not affect the proposal review.</a:t>
            </a:r>
          </a:p>
        </p:txBody>
      </p:sp>
      <p:sp>
        <p:nvSpPr>
          <p:cNvPr id="4" name="Slide Number Placeholder 3"/>
          <p:cNvSpPr>
            <a:spLocks noGrp="1"/>
          </p:cNvSpPr>
          <p:nvPr>
            <p:ph type="sldNum" sz="quarter" idx="10"/>
          </p:nvPr>
        </p:nvSpPr>
        <p:spPr/>
        <p:txBody>
          <a:bodyPr/>
          <a:lstStyle/>
          <a:p>
            <a:fld id="{AE651379-91FA-4683-8605-4DED11A069B7}" type="slidenum">
              <a:rPr lang="en-US" smtClean="0"/>
              <a:t>30</a:t>
            </a:fld>
            <a:endParaRPr lang="en-US"/>
          </a:p>
        </p:txBody>
      </p:sp>
    </p:spTree>
    <p:extLst>
      <p:ext uri="{BB962C8B-B14F-4D97-AF65-F5344CB8AC3E}">
        <p14:creationId xmlns:p14="http://schemas.microsoft.com/office/powerpoint/2010/main" val="630326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would also like to emphasize here the solicitation’s guidelines regarding participation of individuals who are employed by or otherwise have an organizational affiliation with SF and its associated activities, including Flatiron Institute. You are encouraged to consult the full text of the solicitation, and if you have further questions, to consult with program contacts at NSF and SF to ensure compliance.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you are an individual affiliated with SF your participation in proposals to Theme 1 is restricted. You may not do so in your capacity at SF or its organizations. </a:t>
            </a:r>
          </a:p>
          <a:p>
            <a:pPr marL="0" indent="0">
              <a:buFont typeface="Arial" panose="020B0604020202020204" pitchFamily="34" charset="0"/>
              <a:buNone/>
            </a:pPr>
            <a:r>
              <a:rPr lang="en-US" dirty="0"/>
              <a:t>You MAY participate in a proposal if you are doing so in your capacity at some other, non-SF organization. Specifically, in this scenario you would have to: </a:t>
            </a:r>
          </a:p>
          <a:p>
            <a:pPr marL="0" indent="0">
              <a:buFont typeface="Arial" panose="020B0604020202020204" pitchFamily="34" charset="0"/>
              <a:buNone/>
            </a:pPr>
            <a:r>
              <a:rPr lang="en-US" dirty="0"/>
              <a:t>(</a:t>
            </a:r>
            <a:r>
              <a:rPr lang="en-US" err="1"/>
              <a:t>i</a:t>
            </a:r>
            <a:r>
              <a:rPr lang="en-US" dirty="0"/>
              <a:t>) hold another appointment at another organization (e.g., an academic appointment at an institution of higher education), and </a:t>
            </a:r>
          </a:p>
          <a:p>
            <a:pPr marL="0" indent="0">
              <a:buFont typeface="Arial" panose="020B0604020202020204" pitchFamily="34" charset="0"/>
              <a:buNone/>
            </a:pPr>
            <a:r>
              <a:rPr lang="en-US" dirty="0"/>
              <a:t>(ii) do so strictly in your capacity at that other organization</a:t>
            </a:r>
            <a:r>
              <a:rPr lang="en-US"/>
              <a:t>, and</a:t>
            </a:r>
          </a:p>
          <a:p>
            <a:pPr marL="0" indent="0">
              <a:buFont typeface="Arial" panose="020B0604020202020204" pitchFamily="34" charset="0"/>
              <a:buNone/>
            </a:pPr>
            <a:r>
              <a:rPr lang="en-US"/>
              <a:t>(iii) not receive salary in the proposal budget.</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31</a:t>
            </a:fld>
            <a:endParaRPr lang="en-US"/>
          </a:p>
        </p:txBody>
      </p:sp>
    </p:spTree>
    <p:extLst>
      <p:ext uri="{BB962C8B-B14F-4D97-AF65-F5344CB8AC3E}">
        <p14:creationId xmlns:p14="http://schemas.microsoft.com/office/powerpoint/2010/main" val="381116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Hello everyone, I am Serdar Ogut, a Program Director in the Condensed Matter and Materials Theory program of the Division of Materials Research at NSF and one of the contacts (along with Silvia Spengler from CISE) for Theme 2 of this solicitation.</a:t>
            </a:r>
          </a:p>
          <a:p>
            <a:pPr>
              <a:defRPr/>
            </a:pPr>
            <a:endParaRPr lang="en-US" dirty="0"/>
          </a:p>
          <a:p>
            <a:pPr>
              <a:defRPr/>
            </a:pPr>
            <a:r>
              <a:rPr lang="en-US" dirty="0"/>
              <a:t>As Jim already mentioned earlier, this is the fourth round of NAI Research Institute solicitations and the first one in which the Division of Materials Research will directly participate. DMR’s participation in this solicitation is based on the recognition that AI has been playing an increasingly important role in materials research, as more and more materials scientists, physicists, and chemists are realizing the power of AI technologies to revolutionize materials discovery and understanding. </a:t>
            </a:r>
            <a:endParaRPr lang="en-US" dirty="0">
              <a:cs typeface="Calibri" panose="020F0502020204030204"/>
            </a:endParaRPr>
          </a:p>
          <a:p>
            <a:pPr>
              <a:defRPr/>
            </a:pPr>
            <a:endParaRPr lang="en-US" dirty="0"/>
          </a:p>
          <a:p>
            <a:pPr>
              <a:defRPr/>
            </a:pPr>
            <a:r>
              <a:rPr lang="en-US" dirty="0"/>
              <a:t>This theme builds upon DMR’s current impactful efforts on the Materials Genome Initiative (MGI) and expands the scale and integration of scientific challenges to enable AI-based transformative advances in materials research. We expect a successful materials AI institute to make breakthrough advances in materials discovery and understanding, enable new AI-based capabilities, push the boundaries of foundational AI, while being responsive to societal challenges and industrial needs. </a:t>
            </a:r>
            <a:endParaRPr lang="en-US" dirty="0">
              <a:cs typeface="Calibri"/>
            </a:endParaRPr>
          </a:p>
          <a:p>
            <a:pPr>
              <a:defRPr/>
            </a:pPr>
            <a:endParaRPr lang="en-US" dirty="0">
              <a:cs typeface="Calibri"/>
            </a:endParaRPr>
          </a:p>
          <a:p>
            <a:pPr>
              <a:defRPr/>
            </a:pPr>
            <a:r>
              <a:rPr lang="en-US" dirty="0"/>
              <a:t>As mentioned earlier, Intel Cooperation is providing partial support for this institute theme. </a:t>
            </a:r>
            <a:endParaRPr lang="en-US" dirty="0">
              <a:cs typeface="Calibri" panose="020F0502020204030204"/>
            </a:endParaRPr>
          </a:p>
          <a:p>
            <a:pPr>
              <a:defRPr/>
            </a:pPr>
            <a:endParaRPr lang="en-US" dirty="0">
              <a:cs typeface="Calibri" panose="020F0502020204030204"/>
            </a:endParaRPr>
          </a:p>
          <a:p>
            <a:pPr>
              <a:defRPr/>
            </a:pPr>
            <a:r>
              <a:rPr lang="en-US" dirty="0"/>
              <a:t>Overall, proposals that advance both foundational AI and fundamental materials research in domains supported by DMR will be most responsive to this theme. I emphasize “fundamental” materials research to distinguish it from areas that typically lie within the engineering domains. </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310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As mentioned earlier, we envision the Materials AI institute to expand DMR’s ongoing efforts in MGI. To those who may not be familiar, MGI is a federal multi-agency initiative, launched in 2011, for discovering, manufacturing, and deploying advanced materials twice as fast and at a fraction of the cost compared to traditional methods. The DMREF program, short for Designing Materials to Revolutionize and Engineer Our Future, has been running for the last 10 years as DMR’s primary response to MGI. I should mention in passing that DMR is a major partner in DMREF, but there are other directorates and programs at NSF that participate in it.  In the 2021 MGI Strategic Plan, “Harnessing the power of materials data” has been identified as one of the primary goals. The objectives in this goal are centered on AI-driven Materials R&amp;D for materials discovery and manufacturing. The new Materials AI institute that will be funded in this solicitation can be viewed as part of DMR’s continued efforts in advancing the MGI approach and vision.</a:t>
            </a:r>
          </a:p>
          <a:p>
            <a:pPr marL="0" marR="0" lvl="0" indent="0" algn="l" defTabSz="914400">
              <a:lnSpc>
                <a:spcPct val="120000"/>
              </a:lnSpc>
              <a:spcBef>
                <a:spcPts val="0"/>
              </a:spcBef>
              <a:spcAft>
                <a:spcPts val="0"/>
              </a:spcAft>
              <a:buSzTx/>
              <a:buFont typeface="System Font Regular"/>
              <a:buNone/>
              <a:tabLst/>
              <a:defRPr/>
            </a:pPr>
            <a:endParaRPr lang="en-US" sz="1800">
              <a:solidFill>
                <a:srgbClr val="000000"/>
              </a:solidFill>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262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description of the Materials theme in the new solicitation is, by design, material and application-domain agnostic. By specifically not focusing on some subset of material problems and research modes or tools, we wanted to solicit ideas from the entire materials research community on what “burning” materials research problems they think would benefit the most from recent advances in foundational AI, and in turn push the boundaries of foundational AI to address challenges and opportunities in material research. </a:t>
            </a:r>
          </a:p>
          <a:p>
            <a:pPr>
              <a:defRPr/>
            </a:pPr>
            <a:endParaRPr lang="en-US" dirty="0"/>
          </a:p>
          <a:p>
            <a:pPr>
              <a:defRPr/>
            </a:pPr>
            <a:r>
              <a:rPr lang="en-US" dirty="0"/>
              <a:t>However, we wanted to provide some guidance, geared more toward stimulating thought on research at the intersection of AI and materials. Hence, we provided this list of five potential lines of research, as you can read from the solicitation. </a:t>
            </a:r>
          </a:p>
          <a:p>
            <a:pPr>
              <a:defRPr/>
            </a:pPr>
            <a:endParaRPr lang="en-US" dirty="0">
              <a:cs typeface="Calibri" panose="020F0502020204030204"/>
            </a:endParaRPr>
          </a:p>
          <a:p>
            <a:pPr>
              <a:defRPr/>
            </a:pPr>
            <a:r>
              <a:rPr lang="en-US" dirty="0"/>
              <a:t>Proposals that would be responsive to this theme can focus on any area(s) of fundamental materials research aligned with DMR and employ various research modes. </a:t>
            </a:r>
          </a:p>
          <a:p>
            <a:pPr>
              <a:defRPr/>
            </a:pPr>
            <a:endParaRPr lang="en-US" dirty="0">
              <a:cs typeface="Calibri" panose="020F0502020204030204"/>
            </a:endParaRPr>
          </a:p>
          <a:p>
            <a:pPr>
              <a:defRPr/>
            </a:pPr>
            <a:r>
              <a:rPr lang="en-US" dirty="0"/>
              <a:t>From a practical perspective, even though a particular institute proposal may focus on some subset of materials problems and modes of research, the potential generalizability of this focus choice to other materials problems and research modes will align with the AI ambition to generalize from data.</a:t>
            </a:r>
            <a:endParaRPr lang="en-US" dirty="0">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20000"/>
              </a:lnSpc>
              <a:spcBef>
                <a:spcPts val="0"/>
              </a:spcBef>
              <a:spcAft>
                <a:spcPts val="0"/>
              </a:spcAft>
              <a:buClr>
                <a:schemeClr val="tx1"/>
              </a:buClr>
              <a:buSzTx/>
              <a:buFont typeface="System Font Regular"/>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71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Here we want to thank again our Industry funding partner, Intel, for joining NSF in this important AI Research priority. This slide summarizes the nature of Intel’s participation. More details are in the solicitation. Proposals to this theme should be careful not to add conflicts of interest with this partner in the ways shown here.  See the solicitation for full details and contact us with questions.  </a:t>
            </a:r>
          </a:p>
          <a:p>
            <a:pPr>
              <a:defRPr/>
            </a:pPr>
            <a:endParaRPr lang="en-US"/>
          </a:p>
          <a:p>
            <a:pPr>
              <a:defRPr/>
            </a:pPr>
            <a:r>
              <a:rPr lang="en-US"/>
              <a:t>One of the common questions that we have received so far pertains to whether the involvement of Intel as an industry funding partner would mean that the proposed research should have a projection on semiconductor research. As mentioned earlier, this is not the case at all. Partnership of Intel does not restrict the materials research theme(s) of the Institute proposal. </a:t>
            </a:r>
            <a:endParaRPr lang="en-US">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129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Motivations for theme 3:</a:t>
            </a:r>
          </a:p>
          <a:p>
            <a:pPr>
              <a:defRPr/>
            </a:pPr>
            <a:r>
              <a:rPr lang="en-US" dirty="0"/>
              <a:t> </a:t>
            </a:r>
            <a:endParaRPr lang="en-US" dirty="0">
              <a:cs typeface="Calibri"/>
            </a:endParaRPr>
          </a:p>
          <a:p>
            <a:pPr>
              <a:defRPr/>
            </a:pPr>
            <a:r>
              <a:rPr lang="en-US" dirty="0"/>
              <a:t>AI systems built with multilayer architectures trained on massive datasets have become increasingly capable of producing useful </a:t>
            </a:r>
            <a:r>
              <a:rPr lang="en-US" dirty="0">
                <a:effectLst/>
              </a:rPr>
              <a:t>and </a:t>
            </a:r>
            <a:r>
              <a:rPr lang="en-US" dirty="0"/>
              <a:t>impressive outputs</a:t>
            </a:r>
            <a:r>
              <a:rPr lang="en-US" dirty="0">
                <a:effectLst/>
              </a:rPr>
              <a:t>.</a:t>
            </a:r>
            <a:endParaRPr lang="en-US" dirty="0">
              <a:cs typeface="Calibri"/>
            </a:endParaRPr>
          </a:p>
          <a:p>
            <a:pPr>
              <a:defRPr/>
            </a:pPr>
            <a:r>
              <a:rPr lang="en-US" dirty="0"/>
              <a:t>Unfortunately, these systems are not always reliable </a:t>
            </a:r>
            <a:r>
              <a:rPr lang="en-US" dirty="0">
                <a:effectLst/>
              </a:rPr>
              <a:t>and </a:t>
            </a:r>
            <a:r>
              <a:rPr lang="en-US" dirty="0"/>
              <a:t>may not exhibit justification for their behavior that is understandable to the people who interact with them</a:t>
            </a:r>
            <a:r>
              <a:rPr lang="en-US" dirty="0">
                <a:effectLst/>
              </a:rPr>
              <a:t>.</a:t>
            </a:r>
            <a:endParaRPr lang="en-US" dirty="0">
              <a:cs typeface="Calibri"/>
            </a:endParaRPr>
          </a:p>
          <a:p>
            <a:pPr>
              <a:defRPr/>
            </a:pPr>
            <a:r>
              <a:rPr lang="en-US" dirty="0"/>
              <a:t>These systems can be brittle, susceptible to manipulation or anti-machine strategies, and produce outputs </a:t>
            </a:r>
            <a:r>
              <a:rPr lang="en-US" dirty="0">
                <a:effectLst/>
              </a:rPr>
              <a:t>that </a:t>
            </a:r>
            <a:r>
              <a:rPr lang="en-US" dirty="0"/>
              <a:t>do not align with human expectations of truth </a:t>
            </a:r>
            <a:r>
              <a:rPr lang="en-US" dirty="0">
                <a:effectLst/>
              </a:rPr>
              <a:t>or </a:t>
            </a:r>
            <a:r>
              <a:rPr lang="en-US" dirty="0"/>
              <a:t>human values.</a:t>
            </a:r>
            <a:endParaRPr lang="en-US" dirty="0">
              <a:cs typeface="Calibri"/>
            </a:endParaRPr>
          </a:p>
          <a:p>
            <a:pPr>
              <a:defRPr/>
            </a:pPr>
            <a:r>
              <a:rPr lang="en-US" dirty="0"/>
              <a:t>AI systems of the future will need to be strengthened if they are to be as robust as we would like and if we are </a:t>
            </a:r>
            <a:r>
              <a:rPr lang="en-US" dirty="0">
                <a:effectLst/>
              </a:rPr>
              <a:t>to </a:t>
            </a:r>
            <a:r>
              <a:rPr lang="en-US" dirty="0"/>
              <a:t>keep such technology well-aligned with society’s intended uses</a:t>
            </a:r>
            <a:endParaRPr lang="en-US" dirty="0">
              <a:cs typeface="Calibri"/>
            </a:endParaRPr>
          </a:p>
          <a:p>
            <a:pPr marL="0" marR="0" lvl="0" indent="0" algn="l" defTabSz="914400">
              <a:spcBef>
                <a:spcPts val="0"/>
              </a:spcBef>
              <a:spcAft>
                <a:spcPts val="0"/>
              </a:spcAft>
              <a:buSzTx/>
              <a:buFontTx/>
              <a:buNone/>
              <a:tabLst/>
              <a:defRPr/>
            </a:pPr>
            <a:endParaRPr lang="en-US"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36</a:t>
            </a:fld>
            <a:endParaRPr lang="en-US"/>
          </a:p>
        </p:txBody>
      </p:sp>
    </p:spTree>
    <p:extLst>
      <p:ext uri="{BB962C8B-B14F-4D97-AF65-F5344CB8AC3E}">
        <p14:creationId xmlns:p14="http://schemas.microsoft.com/office/powerpoint/2010/main" val="2645174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requirements for Theme 3</a:t>
            </a:r>
          </a:p>
          <a:p>
            <a:r>
              <a:rPr lang="en-US" dirty="0"/>
              <a:t> </a:t>
            </a:r>
            <a:endParaRPr lang="en-US" dirty="0">
              <a:cs typeface="Calibri"/>
            </a:endParaRPr>
          </a:p>
          <a:p>
            <a:r>
              <a:rPr lang="en-US" dirty="0"/>
              <a:t>Institutes funded under this theme must lead advances in theory, methods, or integrative approaches that strengthen AI in all three of the goals listed below:</a:t>
            </a:r>
            <a:endParaRPr lang="en-US" dirty="0">
              <a:cs typeface="Calibri"/>
            </a:endParaRPr>
          </a:p>
          <a:p>
            <a:r>
              <a:rPr lang="en-US" dirty="0"/>
              <a:t> </a:t>
            </a:r>
            <a:endParaRPr lang="en-US" dirty="0">
              <a:cs typeface="Calibri"/>
            </a:endParaRPr>
          </a:p>
          <a:p>
            <a:r>
              <a:rPr lang="en-US" dirty="0"/>
              <a:t>Grounding</a:t>
            </a:r>
            <a:endParaRPr lang="en-US" dirty="0">
              <a:cs typeface="Calibri"/>
            </a:endParaRPr>
          </a:p>
          <a:p>
            <a:r>
              <a:rPr lang="en-US" dirty="0" err="1"/>
              <a:t>Instructability</a:t>
            </a:r>
            <a:endParaRPr lang="en-US" dirty="0">
              <a:cs typeface="Calibri"/>
            </a:endParaRPr>
          </a:p>
          <a:p>
            <a:r>
              <a:rPr lang="en-US" dirty="0"/>
              <a:t>Alignment</a:t>
            </a:r>
            <a:endParaRPr lang="en-US" dirty="0">
              <a:cs typeface="Calibri"/>
            </a:endParaRPr>
          </a:p>
          <a:p>
            <a:r>
              <a:rPr lang="en-US" dirty="0"/>
              <a:t> </a:t>
            </a:r>
            <a:endParaRPr lang="en-US" dirty="0">
              <a:cs typeface="Calibri"/>
            </a:endParaRPr>
          </a:p>
          <a:p>
            <a:r>
              <a:rPr lang="en-US" dirty="0"/>
              <a:t>Now, I will briefly explain each</a:t>
            </a:r>
          </a:p>
        </p:txBody>
      </p:sp>
      <p:sp>
        <p:nvSpPr>
          <p:cNvPr id="4" name="Slide Number Placeholder 3"/>
          <p:cNvSpPr>
            <a:spLocks noGrp="1"/>
          </p:cNvSpPr>
          <p:nvPr>
            <p:ph type="sldNum" sz="quarter" idx="10"/>
          </p:nvPr>
        </p:nvSpPr>
        <p:spPr/>
        <p:txBody>
          <a:bodyPr/>
          <a:lstStyle/>
          <a:p>
            <a:fld id="{AE651379-91FA-4683-8605-4DED11A069B7}" type="slidenum">
              <a:rPr lang="en-US" smtClean="0"/>
              <a:t>37</a:t>
            </a:fld>
            <a:endParaRPr lang="en-US"/>
          </a:p>
        </p:txBody>
      </p:sp>
    </p:spTree>
    <p:extLst>
      <p:ext uri="{BB962C8B-B14F-4D97-AF65-F5344CB8AC3E}">
        <p14:creationId xmlns:p14="http://schemas.microsoft.com/office/powerpoint/2010/main" val="3475184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Grounding means that systems must understand the concepts they reason over and operate with. </a:t>
            </a:r>
          </a:p>
          <a:p>
            <a:r>
              <a:rPr lang="en-US" dirty="0"/>
              <a:t>Grounding allows AI systems to demonstrate connection between its outputs and the abstract concepts that they operate with. </a:t>
            </a:r>
            <a:endParaRPr lang="en-US" dirty="0">
              <a:cs typeface="Calibri"/>
            </a:endParaRPr>
          </a:p>
          <a:p>
            <a:r>
              <a:rPr lang="en-US" dirty="0"/>
              <a:t>Grounding will also enable systems to understand their own risks and limitations. </a:t>
            </a:r>
            <a:endParaRPr lang="en-US" dirty="0">
              <a:cs typeface="Calibri"/>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38</a:t>
            </a:fld>
            <a:endParaRPr lang="en-US"/>
          </a:p>
        </p:txBody>
      </p:sp>
    </p:spTree>
    <p:extLst>
      <p:ext uri="{BB962C8B-B14F-4D97-AF65-F5344CB8AC3E}">
        <p14:creationId xmlns:p14="http://schemas.microsoft.com/office/powerpoint/2010/main" val="1145769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Instructability</a:t>
            </a:r>
            <a:r>
              <a:rPr lang="en-US" dirty="0"/>
              <a:t> enables systems that can be proven experimentally to change their behavior appropriately in response to explicit feedback provided by even non-expert users. </a:t>
            </a:r>
          </a:p>
          <a:p>
            <a:r>
              <a:rPr lang="en-US" dirty="0"/>
              <a:t> </a:t>
            </a:r>
            <a:endParaRPr lang="en-US" dirty="0">
              <a:cs typeface="Calibri"/>
            </a:endParaRPr>
          </a:p>
          <a:p>
            <a:r>
              <a:rPr lang="en-US" dirty="0" err="1"/>
              <a:t>Instructability</a:t>
            </a:r>
            <a:r>
              <a:rPr lang="en-US" dirty="0"/>
              <a:t> also enables systems implementing more effective and trustworthy assistance to humans</a:t>
            </a:r>
            <a:endParaRPr lang="en-US" dirty="0">
              <a:cs typeface="Calibri"/>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39</a:t>
            </a:fld>
            <a:endParaRPr lang="en-US"/>
          </a:p>
        </p:txBody>
      </p:sp>
    </p:spTree>
    <p:extLst>
      <p:ext uri="{BB962C8B-B14F-4D97-AF65-F5344CB8AC3E}">
        <p14:creationId xmlns:p14="http://schemas.microsoft.com/office/powerpoint/2010/main" val="191805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657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alignment we mean that systems must be judged by how well their operations align with expectations of objective truths in a domain and correspond to societal expectations and human intentions in their operations</a:t>
            </a:r>
          </a:p>
        </p:txBody>
      </p:sp>
      <p:sp>
        <p:nvSpPr>
          <p:cNvPr id="4" name="Slide Number Placeholder 3"/>
          <p:cNvSpPr>
            <a:spLocks noGrp="1"/>
          </p:cNvSpPr>
          <p:nvPr>
            <p:ph type="sldNum" sz="quarter" idx="10"/>
          </p:nvPr>
        </p:nvSpPr>
        <p:spPr/>
        <p:txBody>
          <a:bodyPr/>
          <a:lstStyle/>
          <a:p>
            <a:fld id="{AE651379-91FA-4683-8605-4DED11A069B7}" type="slidenum">
              <a:rPr lang="en-US" smtClean="0"/>
              <a:t>40</a:t>
            </a:fld>
            <a:endParaRPr lang="en-US"/>
          </a:p>
        </p:txBody>
      </p:sp>
    </p:spTree>
    <p:extLst>
      <p:ext uri="{BB962C8B-B14F-4D97-AF65-F5344CB8AC3E}">
        <p14:creationId xmlns:p14="http://schemas.microsoft.com/office/powerpoint/2010/main" val="2031899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Any AI approaches that contribute to these three goals are in scope</a:t>
            </a:r>
            <a:r>
              <a:rPr lang="en-US" dirty="0">
                <a:effectLst/>
              </a:rPr>
              <a:t>.</a:t>
            </a:r>
            <a:endParaRPr lang="en-US" dirty="0"/>
          </a:p>
          <a:p>
            <a:pPr>
              <a:defRPr/>
            </a:pPr>
            <a:r>
              <a:rPr lang="en-US" dirty="0"/>
              <a:t>This might include but is not limited to neuro-symbolic approaches, hybrid integrated architectures, or multi-representational learning methodologies</a:t>
            </a:r>
            <a:r>
              <a:rPr lang="en-US" dirty="0">
                <a:effectLst/>
              </a:rPr>
              <a:t>.</a:t>
            </a:r>
            <a:r>
              <a:rPr lang="en-US" dirty="0"/>
              <a:t> </a:t>
            </a:r>
            <a:endParaRPr lang="en-US" dirty="0">
              <a:cs typeface="Calibri"/>
            </a:endParaRPr>
          </a:p>
          <a:p>
            <a:pPr>
              <a:defRPr/>
            </a:pPr>
            <a:r>
              <a:rPr lang="en-US" dirty="0"/>
              <a:t>Proposals </a:t>
            </a:r>
            <a:r>
              <a:rPr lang="en-US" dirty="0">
                <a:effectLst/>
              </a:rPr>
              <a:t>that </a:t>
            </a:r>
            <a:r>
              <a:rPr lang="en-US" dirty="0"/>
              <a:t>rely mainly on continuing growth of data-driven models and their access to more data are not responsive </a:t>
            </a:r>
            <a:r>
              <a:rPr lang="en-US" dirty="0">
                <a:effectLst/>
              </a:rPr>
              <a:t>to the </a:t>
            </a:r>
            <a:r>
              <a:rPr lang="en-US" dirty="0"/>
              <a:t>three goals above</a:t>
            </a:r>
          </a:p>
        </p:txBody>
      </p:sp>
      <p:sp>
        <p:nvSpPr>
          <p:cNvPr id="4" name="Slide Number Placeholder 3"/>
          <p:cNvSpPr>
            <a:spLocks noGrp="1"/>
          </p:cNvSpPr>
          <p:nvPr>
            <p:ph type="sldNum" sz="quarter" idx="10"/>
          </p:nvPr>
        </p:nvSpPr>
        <p:spPr/>
        <p:txBody>
          <a:bodyPr/>
          <a:lstStyle/>
          <a:p>
            <a:fld id="{AE651379-91FA-4683-8605-4DED11A069B7}" type="slidenum">
              <a:rPr lang="en-US" smtClean="0"/>
              <a:t>41</a:t>
            </a:fld>
            <a:endParaRPr lang="en-US"/>
          </a:p>
        </p:txBody>
      </p:sp>
    </p:spTree>
    <p:extLst>
      <p:ext uri="{BB962C8B-B14F-4D97-AF65-F5344CB8AC3E}">
        <p14:creationId xmlns:p14="http://schemas.microsoft.com/office/powerpoint/2010/main" val="1231464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want to thank again our Industry funding partner for joining NSF in this important AI Research priority. This slide summarizes the nature of the partner’s participation. More details are in the solicitation. In a nutshell, proposals </a:t>
            </a:r>
            <a:r>
              <a:rPr lang="en-US"/>
              <a:t>responding </a:t>
            </a:r>
            <a:r>
              <a:rPr lang="en-US" dirty="0"/>
              <a:t>to this theme should be careful not to add conflicts of interest with this partner in the ways shown here.</a:t>
            </a:r>
            <a:r>
              <a:rPr lang="en-US"/>
              <a:t> </a:t>
            </a:r>
            <a:r>
              <a:rPr lang="en-US" dirty="0"/>
              <a:t> See the </a:t>
            </a:r>
            <a:r>
              <a:rPr lang="en-US"/>
              <a:t>solicitation </a:t>
            </a:r>
            <a:r>
              <a:rPr lang="en-US" dirty="0"/>
              <a:t>for full details</a:t>
            </a:r>
            <a:r>
              <a:rPr lang="en-US"/>
              <a:t>,</a:t>
            </a:r>
            <a:r>
              <a:rPr lang="en-US" dirty="0"/>
              <a:t> and contact us with questions.</a:t>
            </a:r>
            <a:r>
              <a:rPr lang="en-US"/>
              <a:t>  </a:t>
            </a:r>
          </a:p>
          <a:p>
            <a:pPr marL="0" indent="0">
              <a:buFont typeface="Arial" panose="020B0604020202020204" pitchFamily="34" charset="0"/>
              <a:buNone/>
            </a:pPr>
            <a:endParaRPr lang="en-US">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42</a:t>
            </a:fld>
            <a:endParaRPr lang="en-US"/>
          </a:p>
        </p:txBody>
      </p:sp>
    </p:spTree>
    <p:extLst>
      <p:ext uri="{BB962C8B-B14F-4D97-AF65-F5344CB8AC3E}">
        <p14:creationId xmlns:p14="http://schemas.microsoft.com/office/powerpoint/2010/main" val="670745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have seen mentioned earlier, The Office of the Under Secretary of Defense for Research and Engineering (OUSD (R&amp;E)) and NIST have partnered with NSF to potentially contribute funding to Institutes funded under this theme. These agencies may participate at the award phase contingent on relevance to their missions and funding availability. </a:t>
            </a:r>
          </a:p>
          <a:p>
            <a:r>
              <a:rPr lang="en-US"/>
              <a:t> </a:t>
            </a:r>
          </a:p>
          <a:p>
            <a:r>
              <a:rPr lang="en-US"/>
              <a:t>There are two ways you can communicate with NSF and partners about this. </a:t>
            </a:r>
          </a:p>
          <a:p>
            <a:r>
              <a:rPr lang="en-US"/>
              <a:t>If you wish to identify aspects of your theme 3 proposal that you believe are relevant to one or more partners, you have the option to submit a supplementary document (at both prelim and full proposal stages) to indicate relevance of your proposal to one or more partners. See solicitation for full instructions and details. </a:t>
            </a:r>
          </a:p>
          <a:p>
            <a:r>
              <a:rPr lang="en-US"/>
              <a:t>If you wish to indicate an objection to receiving funding in a theme 3 proposal that originates from one of these two patners, you may submit an optional single-copy document (at both prelim and full proposal stage) to indicate that your organization intends to decline an award that includes such funding. Again, see solicitation for full instructions and details. </a:t>
            </a:r>
          </a:p>
          <a:p>
            <a:r>
              <a:rPr lang="en-US"/>
              <a:t> </a:t>
            </a:r>
          </a:p>
          <a:p>
            <a:r>
              <a:rPr lang="en-US"/>
              <a:t>Finally, we note here that either type of document described here submitted with a proposal (prelim or full) pertains only to that proposal. Documents submitted with the preliminary proposal do not pertain to the full proposal. You may change or clarify your position on these issues at the full proposal stage.</a:t>
            </a:r>
          </a:p>
        </p:txBody>
      </p:sp>
      <p:sp>
        <p:nvSpPr>
          <p:cNvPr id="4" name="Slide Number Placeholder 3"/>
          <p:cNvSpPr>
            <a:spLocks noGrp="1"/>
          </p:cNvSpPr>
          <p:nvPr>
            <p:ph type="sldNum" sz="quarter" idx="10"/>
          </p:nvPr>
        </p:nvSpPr>
        <p:spPr/>
        <p:txBody>
          <a:bodyPr/>
          <a:lstStyle/>
          <a:p>
            <a:fld id="{AE651379-91FA-4683-8605-4DED11A069B7}" type="slidenum">
              <a:rPr lang="en-US" smtClean="0"/>
              <a:t>43</a:t>
            </a:fld>
            <a:endParaRPr lang="en-US"/>
          </a:p>
        </p:txBody>
      </p:sp>
    </p:spTree>
    <p:extLst>
      <p:ext uri="{BB962C8B-B14F-4D97-AF65-F5344CB8AC3E}">
        <p14:creationId xmlns:p14="http://schemas.microsoft.com/office/powerpoint/2010/main" val="1709366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Colleagues.  Now that we have finished looking at the individual themes, we are almost ready for Q&amp;A. First let us encourage you to contact us if you have questions about the program or the themes. </a:t>
            </a:r>
          </a:p>
          <a:p>
            <a:pPr marL="0" marR="0">
              <a:spcBef>
                <a:spcPts val="0"/>
              </a:spcBef>
              <a:spcAft>
                <a:spcPts val="0"/>
              </a:spcAft>
            </a:pPr>
            <a:endParaRPr lang="en-US" sz="1200" dirty="0">
              <a:latin typeface="Georgia" panose="02040502050405020303" pitchFamily="18" charset="0"/>
            </a:endParaRPr>
          </a:p>
          <a:p>
            <a:pPr marL="0" marR="0">
              <a:spcBef>
                <a:spcPts val="0"/>
              </a:spcBef>
              <a:spcAft>
                <a:spcPts val="0"/>
              </a:spcAft>
            </a:pPr>
            <a:r>
              <a:rPr lang="en-US" sz="1200" dirty="0">
                <a:latin typeface="Georgia" panose="02040502050405020303" pitchFamily="18" charset="0"/>
              </a:rPr>
              <a:t>Where the themes are concerned, our program contacts will advise you on questions of responsiveness to the theme and compliance with the solicitation. We cannot give you judgements or advice about the competitiveness of your idea. </a:t>
            </a:r>
          </a:p>
          <a:p>
            <a:pPr marL="0" marR="0">
              <a:spcBef>
                <a:spcPts val="0"/>
              </a:spcBef>
              <a:spcAft>
                <a:spcPts val="0"/>
              </a:spcAft>
            </a:pPr>
            <a:endParaRPr lang="en-US" sz="1200" dirty="0">
              <a:latin typeface="Georgia" panose="02040502050405020303" pitchFamily="18" charset="0"/>
            </a:endParaRPr>
          </a:p>
          <a:p>
            <a:pPr marL="0" marR="0">
              <a:spcBef>
                <a:spcPts val="0"/>
              </a:spcBef>
              <a:spcAft>
                <a:spcPts val="0"/>
              </a:spcAft>
            </a:pPr>
            <a:r>
              <a:rPr lang="en-US" sz="1200" dirty="0">
                <a:latin typeface="Georgia" panose="02040502050405020303" pitchFamily="18" charset="0"/>
              </a:rPr>
              <a:t>We encourage you to make contact with us prior to submitting your preliminary proposal – especially if you have questions about the responsiveness of your idea. We prefer that you email your theme-specific questions to all program contacts listed for that theme so that we may give you a coordinated and complete response. For feedback on the responsiveness of a proposal idea, you should include a project summary of up to two pages.  </a:t>
            </a:r>
          </a:p>
          <a:p>
            <a:pPr marL="0" marR="0">
              <a:spcBef>
                <a:spcPts val="0"/>
              </a:spcBef>
              <a:spcAft>
                <a:spcPts val="0"/>
              </a:spcAft>
            </a:pPr>
            <a:endParaRPr lang="en-US" sz="1200" dirty="0">
              <a:latin typeface="Georgia" panose="02040502050405020303" pitchFamily="18" charset="0"/>
            </a:endParaRPr>
          </a:p>
          <a:p>
            <a:pPr marL="0" marR="0">
              <a:spcBef>
                <a:spcPts val="0"/>
              </a:spcBef>
              <a:spcAft>
                <a:spcPts val="0"/>
              </a:spcAft>
            </a:pPr>
            <a:r>
              <a:rPr lang="en-US" sz="1200" dirty="0">
                <a:latin typeface="Georgia" panose="02040502050405020303" pitchFamily="18" charset="0"/>
              </a:rPr>
              <a:t>AFTER THE PRELIMINARY PROPOSAL DEADLINE: Proposal-specific inquiries to program contacts should be limited to requests for clarification of the feedback received on the preliminary proposal. These requests for clarification must be submitted to Theme contacts (again, please address all program contacts in the theme). </a:t>
            </a:r>
          </a:p>
          <a:p>
            <a:pPr marL="0" marR="0">
              <a:spcBef>
                <a:spcPts val="0"/>
              </a:spcBef>
              <a:spcAft>
                <a:spcPts val="0"/>
              </a:spcAft>
            </a:pPr>
            <a:endParaRPr lang="en-US" sz="1200"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44</a:t>
            </a:fld>
            <a:endParaRPr lang="en-US"/>
          </a:p>
        </p:txBody>
      </p:sp>
    </p:spTree>
    <p:extLst>
      <p:ext uri="{BB962C8B-B14F-4D97-AF65-F5344CB8AC3E}">
        <p14:creationId xmlns:p14="http://schemas.microsoft.com/office/powerpoint/2010/main" val="3431499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Institute awards will be in the form of cooperative agreements of up to $20,000,000 for up to five years (with average yearly budgets around $4,000,000). Do not submit total budgets outside of the range specified in the solicitation. </a:t>
            </a:r>
          </a:p>
          <a:p>
            <a:endParaRPr lang="en-US" dirty="0"/>
          </a:p>
          <a:p>
            <a:r>
              <a:rPr lang="en-US" dirty="0"/>
              <a:t>In addition, some special instructions pertain to the way budgets in theme 1 are to be structured, as we will cover later. </a:t>
            </a:r>
          </a:p>
          <a:p>
            <a:endParaRPr lang="en-US" dirty="0"/>
          </a:p>
          <a:p>
            <a:r>
              <a:rPr lang="en-US" dirty="0"/>
              <a:t>The solicitation requires that you plan for travel budgets for your personnel. These will be key to enabling an effective multiorganizational synergy, so plan according to what fits your proposal. At a minimum, the solicitation requires that you plan for site visits and for PI meetings.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also anticipate that Institute operations require a significant investment in administration. The solicitation anticipates this with the requirement that a Managing Director or Project Manager (who is distinct from the lead PI) be provided for. In addition to this role, you may wish to plan for supporting administrative roles of various kinds. What is appropriate depends on your proposal and the resources available to you at your local institutions. But be sure to account for these costs in your proposal and demonstrate how this will facilitate your institute’s effectiveness.  </a:t>
            </a:r>
          </a:p>
        </p:txBody>
      </p:sp>
      <p:sp>
        <p:nvSpPr>
          <p:cNvPr id="4" name="Slide Number Placeholder 3"/>
          <p:cNvSpPr>
            <a:spLocks noGrp="1"/>
          </p:cNvSpPr>
          <p:nvPr>
            <p:ph type="sldNum" sz="quarter" idx="10"/>
          </p:nvPr>
        </p:nvSpPr>
        <p:spPr/>
        <p:txBody>
          <a:bodyPr/>
          <a:lstStyle/>
          <a:p>
            <a:fld id="{AE651379-91FA-4683-8605-4DED11A069B7}" type="slidenum">
              <a:rPr lang="en-US" smtClean="0"/>
              <a:t>45</a:t>
            </a:fld>
            <a:endParaRPr lang="en-US"/>
          </a:p>
        </p:txBody>
      </p:sp>
    </p:spTree>
    <p:extLst>
      <p:ext uri="{BB962C8B-B14F-4D97-AF65-F5344CB8AC3E}">
        <p14:creationId xmlns:p14="http://schemas.microsoft.com/office/powerpoint/2010/main" val="3111865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 us turn to the proposal steps, and we will start with the first major milestone, the submission of the Preliminary proposal. Preliminary proposals are required as a condition for submitting a full proposal. The preliminary proposal consists mainly of a 6-page project description. The description is intentionally very short, and within it we ask that you focus on the intended scope of proposed research activities. Therefore, we require these sections. Please read carefully the description of these sections in the submission instructions, and what we are looking for.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a:t>Vision and integrated research goals of the Institute,</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a:t>Foundational AI research,</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a:t>Use-Inspired Research,</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a:t>Broader Impacts, and</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a:t>Key Personnel and prospective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Those section headers are mandatory and must be in that 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page limit and suggested section lengths are intended to keep the focus of your preliminary proposals on your intended research scope and the suitability of the proposal personnel to carry out those activities. This is not the stage where we expect to review detailed plans for research and other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submission guidelines also list sections not to include.  This includes the section, “Results from Prior NSF Support,” in the Project Description, as well as the standard proposal sections you see excluded here.  Do NOT include these in the preliminary proposal. </a:t>
            </a:r>
          </a:p>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46</a:t>
            </a:fld>
            <a:endParaRPr lang="en-US"/>
          </a:p>
        </p:txBody>
      </p:sp>
    </p:spTree>
    <p:extLst>
      <p:ext uri="{BB962C8B-B14F-4D97-AF65-F5344CB8AC3E}">
        <p14:creationId xmlns:p14="http://schemas.microsoft.com/office/powerpoint/2010/main" val="2434080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emphasize that the preliminary proposal is </a:t>
            </a:r>
            <a:r>
              <a:rPr lang="en-US" u="sng" dirty="0"/>
              <a:t>required</a:t>
            </a:r>
            <a:r>
              <a:rPr lang="en-US" dirty="0"/>
              <a:t>, meaning a full proposal will not be accepted if not following a preliminary proposal reviewed under this solicitation. You will submit it to a theme, and the full proposal will be submitted by the same lead organization to the same theme.  </a:t>
            </a:r>
          </a:p>
          <a:p>
            <a:endParaRPr lang="en-US" dirty="0"/>
          </a:p>
          <a:p>
            <a:r>
              <a:rPr lang="en-US" dirty="0"/>
              <a:t>Preliminary proposals will be internally reviewed by program officers, who are primarily looking for responsiveness and the likelihood that the concept is likely to be competitive. After just a few weeks, w</a:t>
            </a:r>
            <a:r>
              <a:rPr lang="en-US" sz="1800" dirty="0">
                <a:effectLst/>
                <a:latin typeface="Arial" panose="020B0604020202020204" pitchFamily="34" charset="0"/>
              </a:rPr>
              <a:t>e will send an</a:t>
            </a:r>
            <a:r>
              <a:rPr lang="en-US" sz="1800" dirty="0">
                <a:effectLst/>
                <a:latin typeface="Arial" panose="020B0604020202020204" pitchFamily="34" charset="0"/>
                <a:ea typeface="Calibri" panose="020F0502020204030204" pitchFamily="34" charset="0"/>
              </a:rPr>
              <a:t> advisory determination by email to the PI and the Authorized Organizational Representative listed on the proposal. In addition, narrative feedback may also be sent by email directly to the lead PI.  The advisory type of determination indicates whether we “Encourage” or “Discourage” the submission of a Full proposal. This is a non-binding determination, meaning even if you have received a determination of “Discourage”, you may submit a full proposal that further develops the preliminary.  </a:t>
            </a:r>
          </a:p>
          <a:p>
            <a:endParaRPr lang="en-US"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NSF intends to provide these determinations within a month’s time, to provide you this feedback as early as possible in your continuing proposal development. Our experience with this same process in the last round showed this stage to be beneficial in proposal preparation and review.  The Preliminary proposals stage allows you to propose early plans to NSF, builds in more time for </a:t>
            </a:r>
            <a:r>
              <a:rPr lang="en-US" dirty="0"/>
              <a:t>proposal development, and allows proposers to adjust plans based on the feedback received, whether that be toward improvement of the preliminary idea or to avoid the effort in preparing proposals unlikely to succeed in a competition such as this in which there are few awards. </a:t>
            </a:r>
          </a:p>
          <a:p>
            <a:endParaRPr lang="en-US" dirty="0"/>
          </a:p>
        </p:txBody>
      </p:sp>
      <p:sp>
        <p:nvSpPr>
          <p:cNvPr id="4" name="Slide Number Placeholder 3"/>
          <p:cNvSpPr>
            <a:spLocks noGrp="1"/>
          </p:cNvSpPr>
          <p:nvPr>
            <p:ph type="sldNum" sz="quarter" idx="10"/>
          </p:nvPr>
        </p:nvSpPr>
        <p:spPr/>
        <p:txBody>
          <a:bodyPr/>
          <a:lstStyle/>
          <a:p>
            <a:fld id="{AE651379-91FA-4683-8605-4DED11A069B7}" type="slidenum">
              <a:rPr lang="en-US" smtClean="0"/>
              <a:t>47</a:t>
            </a:fld>
            <a:endParaRPr lang="en-US"/>
          </a:p>
        </p:txBody>
      </p:sp>
    </p:spTree>
    <p:extLst>
      <p:ext uri="{BB962C8B-B14F-4D97-AF65-F5344CB8AC3E}">
        <p14:creationId xmlns:p14="http://schemas.microsoft.com/office/powerpoint/2010/main" val="2761737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want to re-emphasize that preliminary decisions are non-binding, meaning that you may still submit a full proposal after receiving an unfavorable (or “Discourage”) determination. In any case, the decision to prepare and submit a full proposal should be taken carefully. Please note that the program will provide “Discourage” determinations to help members of the research community to make informed decisions about expending effort preparing proposals unlikely to succeed in a competition in which few awards are expected. Significant revision would be needed to make a subsequent Full proposal more likely to succeed. In addition, personnel associated with discouraged proposals might consider joining other proposals. Remember to c</a:t>
            </a:r>
            <a:r>
              <a:rPr lang="en-US" sz="1200">
                <a:effectLst/>
                <a:latin typeface="Calibri" panose="020F0502020204030204" pitchFamily="34" charset="0"/>
                <a:ea typeface="Calibri" panose="020F0502020204030204" pitchFamily="34" charset="0"/>
                <a:cs typeface="Times New Roman" panose="02020603050405020304" pitchFamily="18" charset="0"/>
              </a:rPr>
              <a:t>onsult the PAPPG guidance on Preliminary proposals if you have questions. </a:t>
            </a:r>
            <a:endParaRPr lang="en-US" sz="120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48</a:t>
            </a:fld>
            <a:endParaRPr lang="en-US"/>
          </a:p>
        </p:txBody>
      </p:sp>
    </p:spTree>
    <p:extLst>
      <p:ext uri="{BB962C8B-B14F-4D97-AF65-F5344CB8AC3E}">
        <p14:creationId xmlns:p14="http://schemas.microsoft.com/office/powerpoint/2010/main" val="2935156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latin typeface="Georgia" panose="02040502050405020303" pitchFamily="18" charset="0"/>
              </a:rPr>
              <a:t>Other questions arise about how your plans may change between submission of the Preliminary and the Full proposal.</a:t>
            </a:r>
          </a:p>
          <a:p>
            <a:pPr marL="0" marR="0">
              <a:spcBef>
                <a:spcPts val="0"/>
              </a:spcBef>
              <a:spcAft>
                <a:spcPts val="0"/>
              </a:spcAft>
            </a:pPr>
            <a:endParaRPr lang="en-US" sz="1200">
              <a:latin typeface="Georgia" panose="02040502050405020303" pitchFamily="18" charset="0"/>
            </a:endParaRPr>
          </a:p>
          <a:p>
            <a:pPr marL="0" marR="0">
              <a:spcBef>
                <a:spcPts val="0"/>
              </a:spcBef>
              <a:spcAft>
                <a:spcPts val="0"/>
              </a:spcAft>
            </a:pPr>
            <a:r>
              <a:rPr lang="en-US" sz="1200">
                <a:latin typeface="Georgia" panose="02040502050405020303" pitchFamily="18" charset="0"/>
              </a:rPr>
              <a:t>The Full proposal must be submitted by the same lead organization, and it must be submitted to the same theme. Aside from that, it is expected that a great many things might change when you submit the Full proposal, including scope of activities, personnel, organizations, collaborations, and more. A required single-copy document in the Full proposal provides a place for you to identify significant changes since the Preliminary, and we will look at that requirement more closely when we discuss the full submission.</a:t>
            </a:r>
          </a:p>
        </p:txBody>
      </p:sp>
      <p:sp>
        <p:nvSpPr>
          <p:cNvPr id="4" name="Slide Number Placeholder 3"/>
          <p:cNvSpPr>
            <a:spLocks noGrp="1"/>
          </p:cNvSpPr>
          <p:nvPr>
            <p:ph type="sldNum" sz="quarter" idx="10"/>
          </p:nvPr>
        </p:nvSpPr>
        <p:spPr/>
        <p:txBody>
          <a:bodyPr/>
          <a:lstStyle/>
          <a:p>
            <a:fld id="{AE651379-91FA-4683-8605-4DED11A069B7}" type="slidenum">
              <a:rPr lang="en-US" smtClean="0"/>
              <a:t>49</a:t>
            </a:fld>
            <a:endParaRPr lang="en-US"/>
          </a:p>
        </p:txBody>
      </p:sp>
    </p:spTree>
    <p:extLst>
      <p:ext uri="{BB962C8B-B14F-4D97-AF65-F5344CB8AC3E}">
        <p14:creationId xmlns:p14="http://schemas.microsoft.com/office/powerpoint/2010/main" val="384006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Thank you Dr. Panchanathan for your encouragement and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start the webinar, I would next like to invite Dr. Margaret Martonosi, the NSF Assistant Director for CISE, to frame this new funding opportunity in terms of our broader AI strategy and chart the next steps for AI institutes within that strategy.  Margaret, thanks for joining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Margaret: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Thanks, Jim. I am happy to join and welcome you not only as the AD for the program’s home directorate, but on behalf of the other Assistant Directors, each of which is a partner in this NSF-wide initiative.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[any other welcoming comments and on to the next slide].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11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a:latin typeface="Georgia" panose="02040502050405020303" pitchFamily="18" charset="0"/>
              </a:rPr>
              <a:t>Another question that might arise is whether an individual may be listed as Senior Personnel on a Preliminary proposal, and then later listed as Senior Personnel on a Full proposal from another submitter (that is, a submission based on a different Preliminary proposal).</a:t>
            </a:r>
          </a:p>
          <a:p>
            <a:pPr marL="0" marR="0">
              <a:spcBef>
                <a:spcPts val="0"/>
              </a:spcBef>
              <a:spcAft>
                <a:spcPts val="0"/>
              </a:spcAft>
            </a:pPr>
            <a:endParaRPr lang="en-US" sz="1200">
              <a:latin typeface="Georgia" panose="02040502050405020303" pitchFamily="18" charset="0"/>
            </a:endParaRPr>
          </a:p>
          <a:p>
            <a:pPr marL="0" marR="0">
              <a:spcBef>
                <a:spcPts val="0"/>
              </a:spcBef>
              <a:spcAft>
                <a:spcPts val="0"/>
              </a:spcAft>
            </a:pPr>
            <a:r>
              <a:rPr lang="en-US" sz="1200">
                <a:latin typeface="Georgia" panose="02040502050405020303" pitchFamily="18" charset="0"/>
              </a:rPr>
              <a:t>Yes, this is allowable, as long as the individual is listed on at most one proposal at each stage. </a:t>
            </a:r>
          </a:p>
          <a:p>
            <a:pPr marL="0" marR="0">
              <a:spcBef>
                <a:spcPts val="0"/>
              </a:spcBef>
              <a:spcAft>
                <a:spcPts val="0"/>
              </a:spcAft>
            </a:pPr>
            <a:endParaRPr lang="en-US" sz="120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50</a:t>
            </a:fld>
            <a:endParaRPr lang="en-US"/>
          </a:p>
        </p:txBody>
      </p:sp>
    </p:spTree>
    <p:extLst>
      <p:ext uri="{BB962C8B-B14F-4D97-AF65-F5344CB8AC3E}">
        <p14:creationId xmlns:p14="http://schemas.microsoft.com/office/powerpoint/2010/main" val="173402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turn our attention briefly to the proposal preparation instructions for the Full proposal. Here let me preface by reminding everyone that the proposal preparation in the PAPPG apply – the solicitation addresses special instructions or deviations from that procedure. Be sure to consult the PAPPG where the solicitation does not have such special instructions.  </a:t>
            </a:r>
          </a:p>
          <a:p>
            <a:endParaRPr lang="en-US" dirty="0"/>
          </a:p>
          <a:p>
            <a:r>
              <a:rPr lang="en-US" dirty="0"/>
              <a:t>The Project Description is the key element of your proposal, and it may be up to 25 pages. Here at a very high level are the required sections of the project description. Please include these headings as shown – Note that we ask you to address several desiderata that we group together as the strategic impact of the institute to address under the PAPPG-required section, “Broader Impacts”.  </a:t>
            </a:r>
          </a:p>
          <a:p>
            <a:endParaRPr lang="en-US" dirty="0"/>
          </a:p>
          <a:p>
            <a:r>
              <a:rPr lang="en-US" dirty="0"/>
              <a:t>Though we think this high-level organization is a sensible order of the major sections, it is up to you how you order and number any of these, and you may add other sections as you see fit. </a:t>
            </a:r>
          </a:p>
          <a:p>
            <a:endParaRPr lang="en-US" dirty="0"/>
          </a:p>
          <a:p>
            <a:r>
              <a:rPr lang="en-US" dirty="0"/>
              <a:t>In this solicitation, you may include the required Results of Prior NSF Support in a one-page supplementary document rather than squeeze this in with the rest of your project description.  There are several other important instructions related to other required or optional supplementary and single-copy documents. </a:t>
            </a:r>
          </a:p>
          <a:p>
            <a:endParaRPr lang="en-US" dirty="0"/>
          </a:p>
          <a:p>
            <a:r>
              <a:rPr lang="en-US" dirty="0"/>
              <a:t>As with all proposal submission instructions, read carefully all instructions in the PAPPG and in the solicitation so that you submit a complete and compliant proposal. </a:t>
            </a:r>
          </a:p>
        </p:txBody>
      </p:sp>
      <p:sp>
        <p:nvSpPr>
          <p:cNvPr id="4" name="Slide Number Placeholder 3"/>
          <p:cNvSpPr>
            <a:spLocks noGrp="1"/>
          </p:cNvSpPr>
          <p:nvPr>
            <p:ph type="sldNum" sz="quarter" idx="10"/>
          </p:nvPr>
        </p:nvSpPr>
        <p:spPr/>
        <p:txBody>
          <a:bodyPr/>
          <a:lstStyle/>
          <a:p>
            <a:fld id="{AE651379-91FA-4683-8605-4DED11A069B7}" type="slidenum">
              <a:rPr lang="en-US" smtClean="0"/>
              <a:t>51</a:t>
            </a:fld>
            <a:endParaRPr lang="en-US"/>
          </a:p>
        </p:txBody>
      </p:sp>
    </p:spTree>
    <p:extLst>
      <p:ext uri="{BB962C8B-B14F-4D97-AF65-F5344CB8AC3E}">
        <p14:creationId xmlns:p14="http://schemas.microsoft.com/office/powerpoint/2010/main" val="2342559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discussion on Preliminary Proposals, the Full proposal preparation instructions for this solicitation require that you submit a single-copy document to help you link your Full proposal submission to your Preliminary proposal and to call program officers’ attention to the significant changes. (We put an asterisk there to remind us to clarify that a so-called “single-copy” document is one that is seen by NSF program officials only.)</a:t>
            </a:r>
          </a:p>
          <a:p>
            <a:endParaRPr lang="en-US" dirty="0"/>
          </a:p>
          <a:p>
            <a:r>
              <a:rPr lang="en-US" dirty="0"/>
              <a:t>This document will identify the elements you see here:</a:t>
            </a:r>
          </a:p>
          <a:p>
            <a:endParaRPr lang="en-US" dirty="0"/>
          </a:p>
          <a:p>
            <a:pPr marL="171450" indent="-171450">
              <a:buFont typeface="Arial" panose="020B0604020202020204" pitchFamily="34" charset="0"/>
              <a:buChar char="•"/>
            </a:pPr>
            <a:r>
              <a:rPr lang="en-US" dirty="0"/>
              <a:t>the preliminary proposal #</a:t>
            </a:r>
          </a:p>
          <a:p>
            <a:pPr marL="171450" indent="-171450">
              <a:buFont typeface="Arial" panose="020B0604020202020204" pitchFamily="34" charset="0"/>
              <a:buChar char="•"/>
            </a:pPr>
            <a:r>
              <a:rPr lang="en-US" dirty="0"/>
              <a:t>Changes to PI and Co-PIs.  You do not have to report on other senior personnel here, but you may in the summary if helpful there.  </a:t>
            </a:r>
          </a:p>
          <a:p>
            <a:pPr marL="171450" indent="-171450">
              <a:buFont typeface="Arial" panose="020B0604020202020204" pitchFamily="34" charset="0"/>
              <a:buChar char="•"/>
            </a:pPr>
            <a:r>
              <a:rPr lang="en-US" dirty="0"/>
              <a:t>Changes to funded collaborative organizations: here you will list additions or deletions of </a:t>
            </a:r>
            <a:r>
              <a:rPr lang="en-US" dirty="0" err="1"/>
              <a:t>subawardee</a:t>
            </a:r>
            <a:r>
              <a:rPr lang="en-US" dirty="0"/>
              <a:t> organizations or those otherwise funded through contracts).</a:t>
            </a:r>
          </a:p>
          <a:p>
            <a:pPr marL="171450" indent="-171450">
              <a:buFont typeface="Arial" panose="020B0604020202020204" pitchFamily="34" charset="0"/>
              <a:buChar char="•"/>
            </a:pPr>
            <a:r>
              <a:rPr lang="en-US" dirty="0"/>
              <a:t>Finally, you will provide a brief (250 word) bulleted summary of significant changes in research scope.  Here again the brevity is an indicator of what we are looking for. Naturally, the Full proposal is a significant development beyond what was in the Preliminary. Here we wish for you to summarize at a very high level the changes that depart noticeably from what had originally been envisaged in the preliminary proposal.</a:t>
            </a:r>
          </a:p>
        </p:txBody>
      </p:sp>
      <p:sp>
        <p:nvSpPr>
          <p:cNvPr id="4" name="Slide Number Placeholder 3"/>
          <p:cNvSpPr>
            <a:spLocks noGrp="1"/>
          </p:cNvSpPr>
          <p:nvPr>
            <p:ph type="sldNum" sz="quarter" idx="10"/>
          </p:nvPr>
        </p:nvSpPr>
        <p:spPr/>
        <p:txBody>
          <a:bodyPr/>
          <a:lstStyle/>
          <a:p>
            <a:fld id="{AE651379-91FA-4683-8605-4DED11A069B7}" type="slidenum">
              <a:rPr lang="en-US" smtClean="0"/>
              <a:t>52</a:t>
            </a:fld>
            <a:endParaRPr lang="en-US"/>
          </a:p>
        </p:txBody>
      </p:sp>
    </p:spTree>
    <p:extLst>
      <p:ext uri="{BB962C8B-B14F-4D97-AF65-F5344CB8AC3E}">
        <p14:creationId xmlns:p14="http://schemas.microsoft.com/office/powerpoint/2010/main" val="1827312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System Font Regular"/>
              <a:buNone/>
            </a:pPr>
            <a:r>
              <a:rPr lang="en-US" sz="1200">
                <a:latin typeface="Georgia" panose="02040502050405020303" pitchFamily="18" charset="0"/>
              </a:rPr>
              <a:t>Letters of collaboration are allowed for the full proposal. These letters are most helpful for you to substantiate the broader range of partners you will engage in your institute and are therefore appropriate for such things. </a:t>
            </a:r>
          </a:p>
          <a:p>
            <a:pPr>
              <a:buClr>
                <a:schemeClr val="tx1"/>
              </a:buClr>
              <a:buFont typeface="System Font Regular"/>
              <a:buNone/>
            </a:pPr>
            <a:endParaRPr lang="en-US" sz="1200">
              <a:latin typeface="Georgia" panose="02040502050405020303" pitchFamily="18" charset="0"/>
            </a:endParaRPr>
          </a:p>
          <a:p>
            <a:pPr>
              <a:buClr>
                <a:schemeClr val="tx1"/>
              </a:buClr>
              <a:buFont typeface="System Font Regular"/>
              <a:buNone/>
            </a:pPr>
            <a:r>
              <a:rPr lang="en-US" sz="1200">
                <a:latin typeface="Georgia" panose="02040502050405020303" pitchFamily="18" charset="0"/>
              </a:rPr>
              <a:t>They are not necessary from the organizations that are proposing as awardee and subawardee, as their roles and commitments should be clear in your proposal. Including too many of those can distract from the ones that are truly value-added. </a:t>
            </a:r>
          </a:p>
          <a:p>
            <a:pPr>
              <a:buClr>
                <a:schemeClr val="tx1"/>
              </a:buClr>
              <a:buFont typeface="System Font Regular"/>
              <a:buNone/>
            </a:pPr>
            <a:endParaRPr lang="en-US" sz="1200">
              <a:latin typeface="Georgia" panose="02040502050405020303" pitchFamily="18" charset="0"/>
            </a:endParaRPr>
          </a:p>
          <a:p>
            <a:pPr>
              <a:buClr>
                <a:schemeClr val="tx1"/>
              </a:buClr>
              <a:buFont typeface="System Font Regular"/>
              <a:buNone/>
            </a:pPr>
            <a:r>
              <a:rPr lang="en-US" sz="1200">
                <a:latin typeface="Georgia" panose="02040502050405020303" pitchFamily="18" charset="0"/>
              </a:rPr>
              <a:t>We emphasize here that letters of collaboration are encouraged, but letters of SUPPORT are not allowed. The inclusion of endorsements or statements of </a:t>
            </a:r>
            <a:r>
              <a:rPr lang="en-US" b="0" i="0">
                <a:solidFill>
                  <a:srgbClr val="324674"/>
                </a:solidFill>
                <a:effectLst/>
                <a:latin typeface="Verdana" panose="020B0604030504040204" pitchFamily="34" charset="0"/>
              </a:rPr>
              <a:t>enthusiasm for the project or its personnel will make a letter of collaboration noncompliant. </a:t>
            </a:r>
            <a:r>
              <a:rPr lang="en-US" sz="1200">
                <a:latin typeface="Georgia" panose="02040502050405020303" pitchFamily="18" charset="0"/>
              </a:rPr>
              <a:t> The letter should also not contain descriptions of the partner’s organization or personnel.  </a:t>
            </a:r>
          </a:p>
          <a:p>
            <a:pPr>
              <a:buClr>
                <a:schemeClr val="tx1"/>
              </a:buClr>
              <a:buFont typeface="System Font Regular"/>
              <a:buNone/>
            </a:pPr>
            <a:r>
              <a:rPr lang="en-US" sz="1200">
                <a:latin typeface="Georgia" panose="02040502050405020303" pitchFamily="18" charset="0"/>
              </a:rPr>
              <a:t>Finally, do not include letters from any of the funding organizations listed at the top of the proposal.  </a:t>
            </a:r>
          </a:p>
          <a:p>
            <a:pPr>
              <a:buClr>
                <a:schemeClr val="tx1"/>
              </a:buClr>
              <a:buFont typeface="System Font Regular"/>
              <a:buNone/>
            </a:pPr>
            <a:endParaRPr lang="en-US" sz="120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53</a:t>
            </a:fld>
            <a:endParaRPr lang="en-US"/>
          </a:p>
        </p:txBody>
      </p:sp>
    </p:spTree>
    <p:extLst>
      <p:ext uri="{BB962C8B-B14F-4D97-AF65-F5344CB8AC3E}">
        <p14:creationId xmlns:p14="http://schemas.microsoft.com/office/powerpoint/2010/main" val="396447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System Font Regular"/>
              <a:buNone/>
            </a:pPr>
            <a:r>
              <a:rPr lang="en-US" sz="1200" dirty="0">
                <a:latin typeface="Georgia" panose="02040502050405020303" pitchFamily="18" charset="0"/>
              </a:rPr>
              <a:t>In short, the PAPPG provides this as a recommended format for a letter of collaboration. We do check for this and will flag your whole submission if you have noncompliant letters.  Stick to this and they will be both easy to collect and avoid compliance issues.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This letter is for proposal documentation only, serving to demonstrate that you have a substantive potential to collaborate. Sometimes, proposers have difficulty getting a letter writer to stick to this because they mistakenly believe that the letter could obligate them to do a thing.  Over such concerns, they might wish to state additional limitations on the letter of collaboration, specifying the nature of the agreement to collaborate. We can tolerate that if the statements are brief and if they refer only to activity that is fully described in the proposal as required.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If the letter describes plans and capabilities that are not fully documented in the appropriate places in the proposal (such as in the project description or the facilities, equipment, and other resources document), it will be considered noncompliant.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If the letter contains statements from the writer describing their organization and their capabilities, the letter will be considered noncompliant.</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If the letter includes statements of support, it will be considered noncompliant. </a:t>
            </a:r>
          </a:p>
        </p:txBody>
      </p:sp>
      <p:sp>
        <p:nvSpPr>
          <p:cNvPr id="4" name="Slide Number Placeholder 3"/>
          <p:cNvSpPr>
            <a:spLocks noGrp="1"/>
          </p:cNvSpPr>
          <p:nvPr>
            <p:ph type="sldNum" sz="quarter" idx="10"/>
          </p:nvPr>
        </p:nvSpPr>
        <p:spPr/>
        <p:txBody>
          <a:bodyPr/>
          <a:lstStyle/>
          <a:p>
            <a:fld id="{AE651379-91FA-4683-8605-4DED11A069B7}" type="slidenum">
              <a:rPr lang="en-US" smtClean="0"/>
              <a:t>54</a:t>
            </a:fld>
            <a:endParaRPr lang="en-US"/>
          </a:p>
        </p:txBody>
      </p:sp>
    </p:spTree>
    <p:extLst>
      <p:ext uri="{BB962C8B-B14F-4D97-AF65-F5344CB8AC3E}">
        <p14:creationId xmlns:p14="http://schemas.microsoft.com/office/powerpoint/2010/main" val="1723658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System Font Regular"/>
              <a:buNone/>
            </a:pPr>
            <a:r>
              <a:rPr lang="en-US" sz="1200" dirty="0">
                <a:latin typeface="Georgia" panose="02040502050405020303" pitchFamily="18" charset="0"/>
              </a:rPr>
              <a:t>Here we emphasize some of the important submission and eligibility requirements in the solicitation. These requirements apply at both the Preliminary proposal deadline and at the Full proposal deadline.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Two types of organization may apply in the role of lead organization, as shown. Other organization types MAY be included as </a:t>
            </a:r>
            <a:r>
              <a:rPr lang="en-US" sz="1200" dirty="0" err="1">
                <a:latin typeface="Georgia" panose="02040502050405020303" pitchFamily="18" charset="0"/>
              </a:rPr>
              <a:t>subawardees</a:t>
            </a:r>
            <a:r>
              <a:rPr lang="en-US" sz="1200" dirty="0">
                <a:latin typeface="Georgia" panose="02040502050405020303" pitchFamily="18" charset="0"/>
              </a:rPr>
              <a:t> on proposals.</a:t>
            </a:r>
          </a:p>
          <a:p>
            <a:pPr>
              <a:buClr>
                <a:schemeClr val="tx1"/>
              </a:buClr>
              <a:buFont typeface="System Font Regular"/>
              <a:buNone/>
            </a:pPr>
            <a:r>
              <a:rPr lang="en-US" sz="1200" dirty="0">
                <a:latin typeface="Georgia" panose="02040502050405020303" pitchFamily="18" charset="0"/>
              </a:rPr>
              <a:t>Further clarification on these types of organization can be found in the </a:t>
            </a:r>
            <a:r>
              <a:rPr lang="en-US" sz="1200" i="1" dirty="0">
                <a:latin typeface="Georgia" panose="02040502050405020303" pitchFamily="18" charset="0"/>
              </a:rPr>
              <a:t>PAPPG</a:t>
            </a:r>
            <a:r>
              <a:rPr lang="en-US" sz="1200" dirty="0">
                <a:latin typeface="Georgia" panose="02040502050405020303" pitchFamily="18" charset="0"/>
              </a:rPr>
              <a:t>.  </a:t>
            </a:r>
          </a:p>
          <a:p>
            <a:pPr>
              <a:buClr>
                <a:schemeClr val="tx1"/>
              </a:buClr>
              <a:buFont typeface="System Font Regular"/>
              <a:buNone/>
            </a:pPr>
            <a:endParaRPr lang="en-US" sz="12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dirty="0">
                <a:latin typeface="Georgia" panose="02040502050405020303" pitchFamily="18" charset="0"/>
              </a:rPr>
              <a:t>Where submission limits are concerned, the number of proposals per organization is limited to two.  For context, note that all proposals to this program are to be single-organization proposals. That is to say, collaborators from multiple organizations will submit a single proposal from a lead organization, with collaborations configured as subawards. So, the submission restriction refers to submission as lead organization. There is no limit on participating as a collaborative organization in other proposals, including as sub-award. Also note that this limitation has no relationship to proposals submitted to or funded under other solicitations, including prior rounds of this program.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There are also limits on the number of proposals for senior personnel.  An individual may be </a:t>
            </a:r>
            <a:r>
              <a:rPr lang="en-US" b="0" i="0" dirty="0">
                <a:solidFill>
                  <a:srgbClr val="000000"/>
                </a:solidFill>
                <a:effectLst/>
                <a:latin typeface="Arial" panose="020B0604020202020204" pitchFamily="34" charset="0"/>
              </a:rPr>
              <a:t>on at most one preliminary proposal, and at most one full proposal to this solicitation</a:t>
            </a:r>
            <a:r>
              <a:rPr lang="en-US" sz="1200" dirty="0">
                <a:latin typeface="Georgia" panose="02040502050405020303" pitchFamily="18" charset="0"/>
              </a:rPr>
              <a:t>.  This includes but is not limited to the roles of PI and co-PI. Consult the PAPPG for definition of the role Senior Personnel. This also makes no reference to submissions or awards to the prior solicitation.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r>
              <a:rPr lang="en-US" sz="1200" dirty="0">
                <a:latin typeface="Georgia" panose="02040502050405020303" pitchFamily="18" charset="0"/>
              </a:rPr>
              <a:t>In the event that either of these limits is exceeded, compliant proposals will be accepted based on date and time of proposal submission and remaining noncompliant proposals will be returned without review.  </a:t>
            </a:r>
          </a:p>
          <a:p>
            <a:pPr>
              <a:buClr>
                <a:schemeClr val="tx1"/>
              </a:buClr>
              <a:buFont typeface="System Font Regular"/>
              <a:buNone/>
            </a:pPr>
            <a:endParaRPr lang="en-US" sz="1200" dirty="0">
              <a:latin typeface="Georgia" panose="02040502050405020303" pitchFamily="18" charset="0"/>
            </a:endParaRPr>
          </a:p>
          <a:p>
            <a:pPr>
              <a:buClr>
                <a:schemeClr val="tx1"/>
              </a:buClr>
              <a:buFont typeface="System Font Regular"/>
              <a:buNone/>
            </a:pPr>
            <a:endParaRPr lang="en-US" sz="1200"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55</a:t>
            </a:fld>
            <a:endParaRPr lang="en-US"/>
          </a:p>
        </p:txBody>
      </p:sp>
    </p:spTree>
    <p:extLst>
      <p:ext uri="{BB962C8B-B14F-4D97-AF65-F5344CB8AC3E}">
        <p14:creationId xmlns:p14="http://schemas.microsoft.com/office/powerpoint/2010/main" val="2623756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rPr>
              <a:t>Questions about the application of organizational submission limits to campuses within the same university system SHOULD BE FIRST ADDRESSED TO YOUR AUTHORIZED ORGANIZATION REPRESENTATIVE  in (for example) your office of sponsored research.  </a:t>
            </a: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Questions to NSF about this should come from the AOR.  In short, what we will tell them is that the FAQ published by NSF pertaining to the PAPPG addresses this under “Eligibility” and that guidance is summarized here.  </a:t>
            </a:r>
            <a:endParaRPr lang="en-US" sz="120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AE651379-91FA-4683-8605-4DED11A069B7}" type="slidenum">
              <a:rPr lang="en-US" smtClean="0"/>
              <a:t>56</a:t>
            </a:fld>
            <a:endParaRPr lang="en-US"/>
          </a:p>
        </p:txBody>
      </p:sp>
    </p:spTree>
    <p:extLst>
      <p:ext uri="{BB962C8B-B14F-4D97-AF65-F5344CB8AC3E}">
        <p14:creationId xmlns:p14="http://schemas.microsoft.com/office/powerpoint/2010/main" val="1944513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now we are ready for your questions, and we have plenty to start with.  </a:t>
            </a:r>
          </a:p>
          <a:p>
            <a:r>
              <a:rPr lang="en-US"/>
              <a:t>You may continue to submit questions through the “Q&amp;A” module in your Zoom toolbar.  </a:t>
            </a:r>
          </a:p>
          <a:p>
            <a:r>
              <a:rPr lang="en-US" sz="1200"/>
              <a:t>We will address live as many as we can, with particular attention to those relevant to a broad community. If we do not get to your question during the webinar, feel free to email your question to the email address shown or directly to the relevant program contacts found in the solicitation.</a:t>
            </a:r>
            <a:endParaRPr lang="en-US" sz="1100">
              <a:latin typeface="Georgia" panose="02040502050405020303" pitchFamily="18" charset="0"/>
            </a:endParaRPr>
          </a:p>
          <a:p>
            <a:endParaRPr lang="en-US"/>
          </a:p>
        </p:txBody>
      </p:sp>
      <p:sp>
        <p:nvSpPr>
          <p:cNvPr id="4" name="Slide Number Placeholder 3"/>
          <p:cNvSpPr>
            <a:spLocks noGrp="1"/>
          </p:cNvSpPr>
          <p:nvPr>
            <p:ph type="sldNum" sz="quarter" idx="10"/>
          </p:nvPr>
        </p:nvSpPr>
        <p:spPr/>
        <p:txBody>
          <a:bodyPr/>
          <a:lstStyle/>
          <a:p>
            <a:fld id="{AE651379-91FA-4683-8605-4DED11A069B7}" type="slidenum">
              <a:rPr lang="en-US" smtClean="0"/>
              <a:t>57</a:t>
            </a:fld>
            <a:endParaRPr lang="en-US"/>
          </a:p>
        </p:txBody>
      </p:sp>
    </p:spTree>
    <p:extLst>
      <p:ext uri="{BB962C8B-B14F-4D97-AF65-F5344CB8AC3E}">
        <p14:creationId xmlns:p14="http://schemas.microsoft.com/office/powerpoint/2010/main" val="258385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a:latin typeface="Georgia" panose="02040502050405020303" pitchFamily="18" charset="0"/>
              </a:rPr>
              <a:t>Some frequently asked questions to support Q&amp;A, 1 of 2.</a:t>
            </a:r>
          </a:p>
        </p:txBody>
      </p:sp>
      <p:sp>
        <p:nvSpPr>
          <p:cNvPr id="4" name="Slide Number Placeholder 3"/>
          <p:cNvSpPr>
            <a:spLocks noGrp="1"/>
          </p:cNvSpPr>
          <p:nvPr>
            <p:ph type="sldNum" sz="quarter" idx="10"/>
          </p:nvPr>
        </p:nvSpPr>
        <p:spPr/>
        <p:txBody>
          <a:bodyPr/>
          <a:lstStyle/>
          <a:p>
            <a:fld id="{AE651379-91FA-4683-8605-4DED11A069B7}" type="slidenum">
              <a:rPr lang="en-US" smtClean="0"/>
              <a:t>58</a:t>
            </a:fld>
            <a:endParaRPr lang="en-US"/>
          </a:p>
        </p:txBody>
      </p:sp>
    </p:spTree>
    <p:extLst>
      <p:ext uri="{BB962C8B-B14F-4D97-AF65-F5344CB8AC3E}">
        <p14:creationId xmlns:p14="http://schemas.microsoft.com/office/powerpoint/2010/main" val="1499273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 typeface="System Font Regular"/>
              <a:buNone/>
              <a:tabLst/>
              <a:defRPr/>
            </a:pPr>
            <a:r>
              <a:rPr lang="en-US" sz="1200">
                <a:latin typeface="Georgia" panose="02040502050405020303" pitchFamily="18" charset="0"/>
              </a:rPr>
              <a:t>Some frequently asked questions to support Q&amp;A, 2 of 2.</a:t>
            </a:r>
          </a:p>
        </p:txBody>
      </p:sp>
      <p:sp>
        <p:nvSpPr>
          <p:cNvPr id="4" name="Slide Number Placeholder 3"/>
          <p:cNvSpPr>
            <a:spLocks noGrp="1"/>
          </p:cNvSpPr>
          <p:nvPr>
            <p:ph type="sldNum" sz="quarter" idx="10"/>
          </p:nvPr>
        </p:nvSpPr>
        <p:spPr/>
        <p:txBody>
          <a:bodyPr/>
          <a:lstStyle/>
          <a:p>
            <a:fld id="{AE651379-91FA-4683-8605-4DED11A069B7}" type="slidenum">
              <a:rPr lang="en-US" smtClean="0"/>
              <a:t>59</a:t>
            </a:fld>
            <a:endParaRPr lang="en-US"/>
          </a:p>
        </p:txBody>
      </p:sp>
    </p:spTree>
    <p:extLst>
      <p:ext uri="{BB962C8B-B14F-4D97-AF65-F5344CB8AC3E}">
        <p14:creationId xmlns:p14="http://schemas.microsoft.com/office/powerpoint/2010/main" val="306703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As Dr. Panchanathan emphasized, this program is a joint effort between NSF, partners in the interagency, and the research community to </a:t>
            </a:r>
            <a:r>
              <a:rPr lang="en-US" sz="1800">
                <a:effectLst/>
                <a:latin typeface="Calibri" panose="020F0502020204030204" pitchFamily="34" charset="0"/>
                <a:ea typeface="Calibri" panose="020F0502020204030204" pitchFamily="34" charset="0"/>
                <a:cs typeface="Times New Roman" panose="02020603050405020304" pitchFamily="18" charset="0"/>
              </a:rPr>
              <a:t>establish AI Institutes that serve as national nexus points for collaborative AI efforts, spanning institutions of higher education, federal agencies, industry, and nonprofits/foundations. </a:t>
            </a:r>
            <a:r>
              <a:rPr lang="en-US" sz="1800" kern="100">
                <a:effectLst/>
                <a:latin typeface="Calibri" panose="020F0502020204030204" pitchFamily="34" charset="0"/>
                <a:ea typeface="Calibri" panose="020F0502020204030204" pitchFamily="34" charset="0"/>
                <a:cs typeface="Times New Roman" panose="02020603050405020304" pitchFamily="18" charset="0"/>
              </a:rPr>
              <a:t> The program and the institutes funded by it align in some significant way with each of the objectives in the National AI R&amp;D Strategic plan that inspired the AI Institutes.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92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I will reemphasize that we are immensely proud of the 25 institutes funded to date in the program, over the previous three rounds and continuing with this new funding opportunity. Each Institute is a multidisciplinary, multi-stakeholder team focused on advancing our understanding of AI and developing the future AI workforce while addressing some of society’s grand challenges.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70CE5-5A6F-A342-963B-0E1D2A5A99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6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new solicitation you will see that the funding opportunities span new Institutes to be created over the coming two years. </a:t>
            </a:r>
          </a:p>
          <a:p>
            <a:endParaRPr lang="en-US" dirty="0"/>
          </a:p>
          <a:p>
            <a:r>
              <a:rPr lang="en-US" dirty="0"/>
              <a:t>     o NSF is partnering with the Simons Foundation with a goal to fund two institutes in 2024 that advance AI and the astronomical sciences together to unlock new discoveries from the high volume of high-quality and multispectral data that is coming from major astronomical facilities. </a:t>
            </a:r>
          </a:p>
          <a:p>
            <a:endParaRPr lang="en-US" dirty="0"/>
          </a:p>
          <a:p>
            <a:r>
              <a:rPr lang="en-US" dirty="0"/>
              <a:t>     o Intel Corporation has joined NSF to fund an Institute in 2025 focused on AI advances and discovery in materials research. Today’s materials research opportunities can push our quest for the advancement of AI knowledge and methods for scientific discovery, while AI has great potential to help us discover the building blocks for beneficial new products and technological capabilities.</a:t>
            </a:r>
          </a:p>
          <a:p>
            <a:endParaRPr lang="en-US" dirty="0"/>
          </a:p>
          <a:p>
            <a:r>
              <a:rPr lang="en-US" dirty="0"/>
              <a:t>     o And in Strengthening AI we are pleased to partner with Capital One and potentially with one or more federal agencies to fund two or more institutes in 2025 to tackle what will certainly be a continuing and long-range project in AI research.  That is, how do we improve the fundamental design and understanding of rapidly advancing AI models so that we guide and prioritize development of AI capabilities in the most desirable directions? This will require AI that is “grounded” in a true understanding of the world, meaning that it understands the concepts that it reasons over; 2. is “instructible” in that it responds appropriately to human feedback or instruction, and that we can ensure will operate consistent with human values and societal expectations, or what is referred to in the AI community as, the “alignment” imperative.  This theme is explicitly aligned with the ever-present imperative that we attain high levels of trust in the technologies that we develop. The theme aspires to trust via these principles of grounding, </a:t>
            </a:r>
            <a:r>
              <a:rPr lang="en-US" dirty="0" err="1"/>
              <a:t>instructibility</a:t>
            </a:r>
            <a:r>
              <a:rPr lang="en-US" dirty="0"/>
              <a:t>, and alignment with our values. Such strong and robust AI can be better made to “implement more effective and trustworthy assistance to humans (e.g., in instruction, tutoring, and training) or in explaining their understanding or recommendations.”</a:t>
            </a:r>
          </a:p>
          <a:p>
            <a:endParaRPr lang="en-US" dirty="0"/>
          </a:p>
          <a:p>
            <a:r>
              <a:rPr lang="en-US" dirty="0"/>
              <a:t>• You will hear about all these themes in greater detail from the program contacts.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90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As I turn this back over to the program team, I would like to leave you with this call to action – [which is rooted in an Executive Order recently released through the Office of Science and Technology Policy, and in conjunction with the Office of Management and Budget. That order (linked on the slide), lists Trustworthy AI as the first among the list of seven multi-agency research priorities given to us by the Administration.] I am proud of how our AI Institutes and other federally funded research projects lead in laying the groundwork for trustworthy and beneficial AI. We hope to continue to see the effect continue to grow as this program expands.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Thank you to the whole team of program contacts and thank you to our partners for your work toward this ideal,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and of course, thank you all for joining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Image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C1D1F"/>
                </a:solidFill>
                <a:effectLst/>
                <a:latin typeface="Open Sans" panose="020B0606030504020204" pitchFamily="34" charset="0"/>
              </a:rPr>
              <a:t>Credit: Shutterstock/everything possible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1379-91FA-4683-8605-4DED11A06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50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26F3-380E-6E42-AE78-877B574AA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F099E2-45F0-4B4D-B034-19B5722BD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131ABB-53D1-AE47-B4B2-C9E112273781}"/>
              </a:ext>
            </a:extLst>
          </p:cNvPr>
          <p:cNvSpPr>
            <a:spLocks noGrp="1"/>
          </p:cNvSpPr>
          <p:nvPr>
            <p:ph type="dt" sz="half" idx="10"/>
          </p:nvPr>
        </p:nvSpPr>
        <p:spPr/>
        <p:txBody>
          <a:bodyPr/>
          <a:lstStyle/>
          <a:p>
            <a:fld id="{3FD8D11C-1B20-4082-9380-A5939AD42749}" type="datetime1">
              <a:rPr lang="en-US" smtClean="0"/>
              <a:t>9/7/2023</a:t>
            </a:fld>
            <a:endParaRPr lang="en-US"/>
          </a:p>
        </p:txBody>
      </p:sp>
      <p:sp>
        <p:nvSpPr>
          <p:cNvPr id="5" name="Footer Placeholder 4">
            <a:extLst>
              <a:ext uri="{FF2B5EF4-FFF2-40B4-BE49-F238E27FC236}">
                <a16:creationId xmlns:a16="http://schemas.microsoft.com/office/drawing/2014/main" id="{2B1C9C86-F377-C14B-BD65-C7AC84DF5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1F7E5-A845-C443-BAE5-FB5226416B5E}"/>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154092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21DE-A803-F04B-9ACE-EA47227BB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0D341-DCF9-DF49-8A87-69814B567F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EC067-4543-AD48-99CA-92C24BAEAF08}"/>
              </a:ext>
            </a:extLst>
          </p:cNvPr>
          <p:cNvSpPr>
            <a:spLocks noGrp="1"/>
          </p:cNvSpPr>
          <p:nvPr>
            <p:ph type="dt" sz="half" idx="10"/>
          </p:nvPr>
        </p:nvSpPr>
        <p:spPr/>
        <p:txBody>
          <a:bodyPr/>
          <a:lstStyle/>
          <a:p>
            <a:fld id="{36443B0C-6562-414F-99F9-07428E4AFFD9}" type="datetime1">
              <a:rPr lang="en-US" smtClean="0"/>
              <a:t>9/7/2023</a:t>
            </a:fld>
            <a:endParaRPr lang="en-US"/>
          </a:p>
        </p:txBody>
      </p:sp>
      <p:sp>
        <p:nvSpPr>
          <p:cNvPr id="5" name="Footer Placeholder 4">
            <a:extLst>
              <a:ext uri="{FF2B5EF4-FFF2-40B4-BE49-F238E27FC236}">
                <a16:creationId xmlns:a16="http://schemas.microsoft.com/office/drawing/2014/main" id="{A6E1BA9C-0424-A145-B025-ACA2D94BB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C576B-1EB4-5C43-BEBE-A4B6CE11DFAB}"/>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307019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B8AE70-EDA8-DB48-911C-102AEBFC3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6F675-C90C-3043-9B39-360F7A238E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33C35-23E8-E84D-8CB0-A1488CD9C440}"/>
              </a:ext>
            </a:extLst>
          </p:cNvPr>
          <p:cNvSpPr>
            <a:spLocks noGrp="1"/>
          </p:cNvSpPr>
          <p:nvPr>
            <p:ph type="dt" sz="half" idx="10"/>
          </p:nvPr>
        </p:nvSpPr>
        <p:spPr/>
        <p:txBody>
          <a:bodyPr/>
          <a:lstStyle/>
          <a:p>
            <a:fld id="{060C3E37-4C77-4DAB-AF40-22C7446BB2EC}" type="datetime1">
              <a:rPr lang="en-US" smtClean="0"/>
              <a:t>9/7/2023</a:t>
            </a:fld>
            <a:endParaRPr lang="en-US"/>
          </a:p>
        </p:txBody>
      </p:sp>
      <p:sp>
        <p:nvSpPr>
          <p:cNvPr id="5" name="Footer Placeholder 4">
            <a:extLst>
              <a:ext uri="{FF2B5EF4-FFF2-40B4-BE49-F238E27FC236}">
                <a16:creationId xmlns:a16="http://schemas.microsoft.com/office/drawing/2014/main" id="{DDA7A1BF-9107-FB4B-B752-43913B0A6A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1CC89-4E36-5E45-85FF-C5E906E25112}"/>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370013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8346-3052-8240-B456-943C7743C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00FD0-BAEB-094B-9ED3-EE2F9D0B6B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389274-F08B-48D4-9AA7-062D7DDA14AC}"/>
              </a:ext>
            </a:extLst>
          </p:cNvPr>
          <p:cNvSpPr/>
          <p:nvPr userDrawn="1"/>
        </p:nvSpPr>
        <p:spPr>
          <a:xfrm>
            <a:off x="0" y="6492874"/>
            <a:ext cx="12192000" cy="3651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E1B47E6-76DB-A64A-85B0-427C9DB6F267}"/>
              </a:ext>
            </a:extLst>
          </p:cNvPr>
          <p:cNvSpPr>
            <a:spLocks noGrp="1"/>
          </p:cNvSpPr>
          <p:nvPr>
            <p:ph type="dt" sz="half" idx="10"/>
          </p:nvPr>
        </p:nvSpPr>
        <p:spPr>
          <a:xfrm>
            <a:off x="838200" y="6492874"/>
            <a:ext cx="2743200" cy="304017"/>
          </a:xfrm>
        </p:spPr>
        <p:txBody>
          <a:bodyPr/>
          <a:lstStyle>
            <a:lvl1pPr>
              <a:defRPr sz="1400">
                <a:solidFill>
                  <a:schemeClr val="bg1"/>
                </a:solidFill>
              </a:defRPr>
            </a:lvl1pPr>
          </a:lstStyle>
          <a:p>
            <a:r>
              <a:rPr lang="en-US"/>
              <a:t>Program Webinar 09/05/2023</a:t>
            </a:r>
          </a:p>
        </p:txBody>
      </p:sp>
      <p:sp>
        <p:nvSpPr>
          <p:cNvPr id="5" name="Footer Placeholder 4">
            <a:extLst>
              <a:ext uri="{FF2B5EF4-FFF2-40B4-BE49-F238E27FC236}">
                <a16:creationId xmlns:a16="http://schemas.microsoft.com/office/drawing/2014/main" id="{10432A44-C920-0143-9DEE-E6C245AA49B6}"/>
              </a:ext>
            </a:extLst>
          </p:cNvPr>
          <p:cNvSpPr>
            <a:spLocks noGrp="1"/>
          </p:cNvSpPr>
          <p:nvPr>
            <p:ph type="ftr" sz="quarter" idx="11"/>
          </p:nvPr>
        </p:nvSpPr>
        <p:spPr>
          <a:xfrm>
            <a:off x="4038600" y="6492874"/>
            <a:ext cx="4114800" cy="304017"/>
          </a:xfrm>
        </p:spPr>
        <p:txBody>
          <a:bodyPr/>
          <a:lstStyle>
            <a:lvl1pPr>
              <a:defRPr sz="1400">
                <a:solidFill>
                  <a:schemeClr val="bg1"/>
                </a:solidFill>
              </a:defRPr>
            </a:lvl1pPr>
          </a:lstStyle>
          <a:p>
            <a:r>
              <a:rPr lang="en-US"/>
              <a:t>Click the 'Q&amp;A' button to submit a question</a:t>
            </a:r>
          </a:p>
        </p:txBody>
      </p:sp>
      <p:sp>
        <p:nvSpPr>
          <p:cNvPr id="6" name="Slide Number Placeholder 5">
            <a:extLst>
              <a:ext uri="{FF2B5EF4-FFF2-40B4-BE49-F238E27FC236}">
                <a16:creationId xmlns:a16="http://schemas.microsoft.com/office/drawing/2014/main" id="{6FCC1040-67ED-314C-8662-CD76133579BE}"/>
              </a:ext>
            </a:extLst>
          </p:cNvPr>
          <p:cNvSpPr>
            <a:spLocks noGrp="1"/>
          </p:cNvSpPr>
          <p:nvPr>
            <p:ph type="sldNum" sz="quarter" idx="12"/>
          </p:nvPr>
        </p:nvSpPr>
        <p:spPr>
          <a:xfrm>
            <a:off x="8610600" y="6492874"/>
            <a:ext cx="2743200" cy="304017"/>
          </a:xfrm>
        </p:spPr>
        <p:txBody>
          <a:bodyPr/>
          <a:lstStyle>
            <a:lvl1pPr>
              <a:defRPr sz="1400">
                <a:solidFill>
                  <a:schemeClr val="bg1"/>
                </a:solidFill>
              </a:defRPr>
            </a:lvl1pPr>
          </a:lstStyle>
          <a:p>
            <a:fld id="{99657F45-76E2-9145-A9D6-E6E7DE738629}" type="slidenum">
              <a:rPr lang="en-US" smtClean="0"/>
              <a:pPr/>
              <a:t>‹#›</a:t>
            </a:fld>
            <a:endParaRPr lang="en-US"/>
          </a:p>
        </p:txBody>
      </p:sp>
    </p:spTree>
    <p:extLst>
      <p:ext uri="{BB962C8B-B14F-4D97-AF65-F5344CB8AC3E}">
        <p14:creationId xmlns:p14="http://schemas.microsoft.com/office/powerpoint/2010/main" val="73406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5DF0-CBBE-1C46-8D2C-7F65D831D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5A2A58-4571-4C4B-97CB-4E998C9C5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B56915-B780-024E-82DE-4CA9BA10285D}"/>
              </a:ext>
            </a:extLst>
          </p:cNvPr>
          <p:cNvSpPr>
            <a:spLocks noGrp="1"/>
          </p:cNvSpPr>
          <p:nvPr>
            <p:ph type="dt" sz="half" idx="10"/>
          </p:nvPr>
        </p:nvSpPr>
        <p:spPr/>
        <p:txBody>
          <a:bodyPr/>
          <a:lstStyle/>
          <a:p>
            <a:fld id="{2F43E992-1FE3-49DE-AC19-083EDB5C38F8}" type="datetime1">
              <a:rPr lang="en-US" smtClean="0"/>
              <a:t>9/7/2023</a:t>
            </a:fld>
            <a:endParaRPr lang="en-US"/>
          </a:p>
        </p:txBody>
      </p:sp>
      <p:sp>
        <p:nvSpPr>
          <p:cNvPr id="5" name="Footer Placeholder 4">
            <a:extLst>
              <a:ext uri="{FF2B5EF4-FFF2-40B4-BE49-F238E27FC236}">
                <a16:creationId xmlns:a16="http://schemas.microsoft.com/office/drawing/2014/main" id="{228D4323-2B33-1A4C-91BF-BE671EBD2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CD75E-6BE3-A040-9628-DC190E1E639F}"/>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267033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4941-B979-BF43-8C0D-D6543DDE5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81FF6-44F1-2F4A-A243-CCD9892F84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82F708-6AA2-364C-836B-63A0CB1B28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7A9E9-6EFE-F542-A037-116A907D6EFA}"/>
              </a:ext>
            </a:extLst>
          </p:cNvPr>
          <p:cNvSpPr>
            <a:spLocks noGrp="1"/>
          </p:cNvSpPr>
          <p:nvPr>
            <p:ph type="dt" sz="half" idx="10"/>
          </p:nvPr>
        </p:nvSpPr>
        <p:spPr/>
        <p:txBody>
          <a:bodyPr/>
          <a:lstStyle/>
          <a:p>
            <a:fld id="{52D207DE-52AF-421C-B676-47259827034E}" type="datetime1">
              <a:rPr lang="en-US" smtClean="0"/>
              <a:t>9/7/2023</a:t>
            </a:fld>
            <a:endParaRPr lang="en-US"/>
          </a:p>
        </p:txBody>
      </p:sp>
      <p:sp>
        <p:nvSpPr>
          <p:cNvPr id="6" name="Footer Placeholder 5">
            <a:extLst>
              <a:ext uri="{FF2B5EF4-FFF2-40B4-BE49-F238E27FC236}">
                <a16:creationId xmlns:a16="http://schemas.microsoft.com/office/drawing/2014/main" id="{AB1AFD52-2555-0543-9EAB-E48CC8674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98B21-A3EE-A44D-A1B2-67FD674E4DCE}"/>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2824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5C9F-8052-574E-BFE1-7E8508B9B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6DA192-2047-9944-A9DD-5B4686CF2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0E5771-F05A-8C44-8C71-7B0694D7F4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5B5E1-5E97-C747-B753-84A8B56D3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A24973-E5ED-E647-8BF3-7A6BDCC85E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DC4EA-C6A1-6745-943C-C4F9EA60499B}"/>
              </a:ext>
            </a:extLst>
          </p:cNvPr>
          <p:cNvSpPr>
            <a:spLocks noGrp="1"/>
          </p:cNvSpPr>
          <p:nvPr>
            <p:ph type="dt" sz="half" idx="10"/>
          </p:nvPr>
        </p:nvSpPr>
        <p:spPr/>
        <p:txBody>
          <a:bodyPr/>
          <a:lstStyle/>
          <a:p>
            <a:fld id="{5651FEE2-1441-476C-802E-F13E13102550}" type="datetime1">
              <a:rPr lang="en-US" smtClean="0"/>
              <a:t>9/7/2023</a:t>
            </a:fld>
            <a:endParaRPr lang="en-US"/>
          </a:p>
        </p:txBody>
      </p:sp>
      <p:sp>
        <p:nvSpPr>
          <p:cNvPr id="8" name="Footer Placeholder 7">
            <a:extLst>
              <a:ext uri="{FF2B5EF4-FFF2-40B4-BE49-F238E27FC236}">
                <a16:creationId xmlns:a16="http://schemas.microsoft.com/office/drawing/2014/main" id="{6FC57E78-A054-004D-A630-CD891C17A6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BB8B01-9641-7E4E-AA6D-4A1520514E5E}"/>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374130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48F7-D820-2A4E-A524-BFB6A5870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BE9984-5704-9849-A0C7-54F9A88F0CC6}"/>
              </a:ext>
            </a:extLst>
          </p:cNvPr>
          <p:cNvSpPr>
            <a:spLocks noGrp="1"/>
          </p:cNvSpPr>
          <p:nvPr>
            <p:ph type="dt" sz="half" idx="10"/>
          </p:nvPr>
        </p:nvSpPr>
        <p:spPr/>
        <p:txBody>
          <a:bodyPr/>
          <a:lstStyle/>
          <a:p>
            <a:fld id="{0CCCC323-8A77-489B-8FE1-2730B75E5DDD}" type="datetime1">
              <a:rPr lang="en-US" smtClean="0"/>
              <a:t>9/7/2023</a:t>
            </a:fld>
            <a:endParaRPr lang="en-US"/>
          </a:p>
        </p:txBody>
      </p:sp>
      <p:sp>
        <p:nvSpPr>
          <p:cNvPr id="4" name="Footer Placeholder 3">
            <a:extLst>
              <a:ext uri="{FF2B5EF4-FFF2-40B4-BE49-F238E27FC236}">
                <a16:creationId xmlns:a16="http://schemas.microsoft.com/office/drawing/2014/main" id="{0F91AE44-40BC-7540-BEF7-02123F3F08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03916-CA78-3442-9071-42A20154411B}"/>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386930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06338-9026-8F46-B9F2-269673445EA4}"/>
              </a:ext>
            </a:extLst>
          </p:cNvPr>
          <p:cNvSpPr>
            <a:spLocks noGrp="1"/>
          </p:cNvSpPr>
          <p:nvPr>
            <p:ph type="dt" sz="half" idx="10"/>
          </p:nvPr>
        </p:nvSpPr>
        <p:spPr/>
        <p:txBody>
          <a:bodyPr/>
          <a:lstStyle/>
          <a:p>
            <a:fld id="{4E06F5C0-44D2-47AC-8A23-CB139DEF30D3}" type="datetime1">
              <a:rPr lang="en-US" smtClean="0"/>
              <a:t>9/7/2023</a:t>
            </a:fld>
            <a:endParaRPr lang="en-US"/>
          </a:p>
        </p:txBody>
      </p:sp>
      <p:sp>
        <p:nvSpPr>
          <p:cNvPr id="3" name="Footer Placeholder 2">
            <a:extLst>
              <a:ext uri="{FF2B5EF4-FFF2-40B4-BE49-F238E27FC236}">
                <a16:creationId xmlns:a16="http://schemas.microsoft.com/office/drawing/2014/main" id="{69BC6B4B-82AD-5346-B1A0-D7F262EF6B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89636C-D0DD-5845-AAFA-B19A0F1737A1}"/>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166025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D128-42F2-D64A-BDFE-7E751A28F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9D045-9D36-8B4C-AB1B-F6FE0258A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2D4B48-FA17-D943-B7AE-2964EB8E4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E67EF6-3476-8D44-B2E2-8DA54F478F73}"/>
              </a:ext>
            </a:extLst>
          </p:cNvPr>
          <p:cNvSpPr>
            <a:spLocks noGrp="1"/>
          </p:cNvSpPr>
          <p:nvPr>
            <p:ph type="dt" sz="half" idx="10"/>
          </p:nvPr>
        </p:nvSpPr>
        <p:spPr/>
        <p:txBody>
          <a:bodyPr/>
          <a:lstStyle/>
          <a:p>
            <a:fld id="{7CC2D13E-BB19-4570-ACF4-DE793EDD8A2F}" type="datetime1">
              <a:rPr lang="en-US" smtClean="0"/>
              <a:t>9/7/2023</a:t>
            </a:fld>
            <a:endParaRPr lang="en-US"/>
          </a:p>
        </p:txBody>
      </p:sp>
      <p:sp>
        <p:nvSpPr>
          <p:cNvPr id="6" name="Footer Placeholder 5">
            <a:extLst>
              <a:ext uri="{FF2B5EF4-FFF2-40B4-BE49-F238E27FC236}">
                <a16:creationId xmlns:a16="http://schemas.microsoft.com/office/drawing/2014/main" id="{4465277A-73C5-5F4C-BBE3-51C995247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BF03C-C261-0C41-96D2-61A126F1025A}"/>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16753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DCE8-BFAC-BE48-B260-8BB86D50A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AC43D-9314-F94A-9112-B09D8AC34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BD9A9-3FAA-2C47-AD3F-35590A362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ABBEC7-0B3B-0C49-B3B4-B1205D8E8D7C}"/>
              </a:ext>
            </a:extLst>
          </p:cNvPr>
          <p:cNvSpPr>
            <a:spLocks noGrp="1"/>
          </p:cNvSpPr>
          <p:nvPr>
            <p:ph type="dt" sz="half" idx="10"/>
          </p:nvPr>
        </p:nvSpPr>
        <p:spPr/>
        <p:txBody>
          <a:bodyPr/>
          <a:lstStyle/>
          <a:p>
            <a:fld id="{38F6A026-39BD-47EE-BADC-93B29F31EB96}" type="datetime1">
              <a:rPr lang="en-US" smtClean="0"/>
              <a:t>9/7/2023</a:t>
            </a:fld>
            <a:endParaRPr lang="en-US"/>
          </a:p>
        </p:txBody>
      </p:sp>
      <p:sp>
        <p:nvSpPr>
          <p:cNvPr id="6" name="Footer Placeholder 5">
            <a:extLst>
              <a:ext uri="{FF2B5EF4-FFF2-40B4-BE49-F238E27FC236}">
                <a16:creationId xmlns:a16="http://schemas.microsoft.com/office/drawing/2014/main" id="{53104606-1D34-424F-B9D8-E140D7036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37E9F-6092-AD43-A5C7-E8DB845C0E08}"/>
              </a:ext>
            </a:extLst>
          </p:cNvPr>
          <p:cNvSpPr>
            <a:spLocks noGrp="1"/>
          </p:cNvSpPr>
          <p:nvPr>
            <p:ph type="sldNum" sz="quarter" idx="12"/>
          </p:nvPr>
        </p:nvSpPr>
        <p:spPr/>
        <p:txBody>
          <a:bodyPr/>
          <a:lstStyle/>
          <a:p>
            <a:fld id="{99657F45-76E2-9145-A9D6-E6E7DE738629}" type="slidenum">
              <a:rPr lang="en-US" smtClean="0"/>
              <a:t>‹#›</a:t>
            </a:fld>
            <a:endParaRPr lang="en-US"/>
          </a:p>
        </p:txBody>
      </p:sp>
    </p:spTree>
    <p:extLst>
      <p:ext uri="{BB962C8B-B14F-4D97-AF65-F5344CB8AC3E}">
        <p14:creationId xmlns:p14="http://schemas.microsoft.com/office/powerpoint/2010/main" val="275008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80FB0-82D6-0149-B85C-5EABD9EF9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9E9F4C-0351-2243-B090-1CA5A5996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6FCAE-5E3C-D543-B4D4-B680E9263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8FC1A-A09A-44C4-9124-107D683DF3E9}" type="datetime1">
              <a:rPr lang="en-US" smtClean="0"/>
              <a:t>9/7/2023</a:t>
            </a:fld>
            <a:endParaRPr lang="en-US"/>
          </a:p>
        </p:txBody>
      </p:sp>
      <p:sp>
        <p:nvSpPr>
          <p:cNvPr id="5" name="Footer Placeholder 4">
            <a:extLst>
              <a:ext uri="{FF2B5EF4-FFF2-40B4-BE49-F238E27FC236}">
                <a16:creationId xmlns:a16="http://schemas.microsoft.com/office/drawing/2014/main" id="{886EB2CF-C830-AC43-98F7-734BB8F8B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D70199-2633-2041-9CC9-1D4F5E7FE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57F45-76E2-9145-A9D6-E6E7DE738629}" type="slidenum">
              <a:rPr lang="en-US" smtClean="0"/>
              <a:t>‹#›</a:t>
            </a:fld>
            <a:endParaRPr lang="en-US"/>
          </a:p>
        </p:txBody>
      </p:sp>
    </p:spTree>
    <p:extLst>
      <p:ext uri="{BB962C8B-B14F-4D97-AF65-F5344CB8AC3E}">
        <p14:creationId xmlns:p14="http://schemas.microsoft.com/office/powerpoint/2010/main" val="500600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new.nsf.gov/funding/opportunities/national-artificial-intelligence-research"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nsf.gov/pubs/2023/nsf23610/nsf23610.htm#to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mailto:AIInstitutesProgram@nsf.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microsoft.com/office/2018/10/relationships/comments" Target="../comments/modernComment_7FE4E0EB_D7F32DDA.xml"/><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jpeg"/><Relationship Id="rId4" Type="http://schemas.openxmlformats.org/officeDocument/2006/relationships/image" Target="../media/image40.png"/><Relationship Id="rId9"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imonsfoundation.org/mathematics-physical-sciences/funding/request-for-application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nsf.gov/cgi-bin/good-bye?https://www.simonsfoundation.org/funding-opportunities/policies-and-procedures?open-all?#indirect-cos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mref.org/" TargetMode="External"/><Relationship Id="rId5" Type="http://schemas.openxmlformats.org/officeDocument/2006/relationships/hyperlink" Target="https://www.mgi.gov/" TargetMode="Externa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IInstitutesProgram@nsf.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new.nsf.gov/policies/pappg/23-1/ch-1-pre-submission#1D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new.nsf.gov/policies/pappg/23-1/ch-2-proposal-prepar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new.nsf.gov/policies/pappg/23-1/ch-2-proposal-preparation#2D2i-i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nsf.gov/bfa/dias/policy/papp/pappg23_1/faqs23_1.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hyperlink" Target="mailto:AIInstitutesProgram@nsf.go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new.nsf.gov/funding/opportunities/national-artificial-intelligence-research"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aiinstitutes.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hyperlink" Target="https://new.nsf.gov/policies/pappg/23-1/ch-2-exhibit-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nsf.gov/pubs/2023/nsf23048/nsf23048.js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hyperlink" Target="https://aiinstitutes.org/"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1.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6.gif"/><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34.png"/><Relationship Id="rId5" Type="http://schemas.openxmlformats.org/officeDocument/2006/relationships/diagramLayout" Target="../diagrams/layout1.xml"/><Relationship Id="rId10" Type="http://schemas.openxmlformats.org/officeDocument/2006/relationships/image" Target="../media/image33.png"/><Relationship Id="rId4" Type="http://schemas.openxmlformats.org/officeDocument/2006/relationships/diagramData" Target="../diagrams/data1.xml"/><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hitehouse.gov/wp-content/uploads/2023/08/FY2025-OMB-OSTP-RD-Budget-Priorities-Mem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84E9-8942-4A99-BC48-90F3AFAA4003}"/>
              </a:ext>
            </a:extLst>
          </p:cNvPr>
          <p:cNvSpPr>
            <a:spLocks noGrp="1"/>
          </p:cNvSpPr>
          <p:nvPr>
            <p:ph type="title"/>
          </p:nvPr>
        </p:nvSpPr>
        <p:spPr>
          <a:xfrm>
            <a:off x="1407818" y="934474"/>
            <a:ext cx="10296503" cy="2648924"/>
          </a:xfrm>
        </p:spPr>
        <p:txBody>
          <a:bodyPr>
            <a:normAutofit/>
          </a:bodyPr>
          <a:lstStyle/>
          <a:p>
            <a:pPr>
              <a:lnSpc>
                <a:spcPct val="100000"/>
              </a:lnSpc>
            </a:pPr>
            <a:r>
              <a:rPr lang="en-US" sz="3600" b="1" dirty="0">
                <a:solidFill>
                  <a:srgbClr val="005698"/>
                </a:solidFill>
                <a:latin typeface="Georgia" panose="02040502050405020303" pitchFamily="18" charset="0"/>
              </a:rPr>
              <a:t>National Artificial Intelligence (AI) </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Research Institutes</a:t>
            </a:r>
            <a:br>
              <a:rPr lang="en-US" sz="2800" b="1" dirty="0">
                <a:solidFill>
                  <a:srgbClr val="005698"/>
                </a:solidFill>
                <a:latin typeface="Georgia" panose="02040502050405020303" pitchFamily="18" charset="0"/>
              </a:rPr>
            </a:br>
            <a:r>
              <a:rPr lang="en-US" sz="2800" b="1" dirty="0">
                <a:solidFill>
                  <a:srgbClr val="C8A52D"/>
                </a:solidFill>
                <a:latin typeface="Georgia" panose="02040502050405020303" pitchFamily="18" charset="0"/>
              </a:rPr>
              <a:t>Accelerating Research, Transforming Society, and Growing the American Workforce</a:t>
            </a:r>
          </a:p>
        </p:txBody>
      </p:sp>
      <p:pic>
        <p:nvPicPr>
          <p:cNvPr id="2052" name="Picture 4">
            <a:extLst>
              <a:ext uri="{FF2B5EF4-FFF2-40B4-BE49-F238E27FC236}">
                <a16:creationId xmlns:a16="http://schemas.microsoft.com/office/drawing/2014/main" id="{2924813F-7F59-4548-B409-6641B962EBA2}"/>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357C1-46E9-BB40-B5A4-57002446D3BB}"/>
              </a:ext>
            </a:extLst>
          </p:cNvPr>
          <p:cNvSpPr txBox="1"/>
          <p:nvPr/>
        </p:nvSpPr>
        <p:spPr>
          <a:xfrm>
            <a:off x="1407818" y="3658419"/>
            <a:ext cx="8778748" cy="830997"/>
          </a:xfrm>
          <a:prstGeom prst="rect">
            <a:avLst/>
          </a:prstGeom>
          <a:noFill/>
        </p:spPr>
        <p:txBody>
          <a:bodyPr wrap="square" rtlCol="0">
            <a:spAutoFit/>
          </a:bodyPr>
          <a:lstStyle/>
          <a:p>
            <a:r>
              <a:rPr lang="en-US" sz="2400" i="1">
                <a:latin typeface="Georgia" panose="02040502050405020303" pitchFamily="18" charset="0"/>
              </a:rPr>
              <a:t>James Donlon, CISE/IIS</a:t>
            </a:r>
          </a:p>
          <a:p>
            <a:r>
              <a:rPr lang="en-US" sz="2400" i="1">
                <a:latin typeface="Georgia" panose="02040502050405020303" pitchFamily="18" charset="0"/>
              </a:rPr>
              <a:t>Program Webinar, September 5, 2023</a:t>
            </a:r>
          </a:p>
        </p:txBody>
      </p:sp>
      <p:sp>
        <p:nvSpPr>
          <p:cNvPr id="5" name="TextBox 4">
            <a:extLst>
              <a:ext uri="{FF2B5EF4-FFF2-40B4-BE49-F238E27FC236}">
                <a16:creationId xmlns:a16="http://schemas.microsoft.com/office/drawing/2014/main" id="{475AF589-822D-8A0E-8E65-341EEF7E1864}"/>
              </a:ext>
            </a:extLst>
          </p:cNvPr>
          <p:cNvSpPr txBox="1"/>
          <p:nvPr/>
        </p:nvSpPr>
        <p:spPr>
          <a:xfrm>
            <a:off x="1407818" y="4943185"/>
            <a:ext cx="7944000" cy="923330"/>
          </a:xfrm>
          <a:prstGeom prst="rect">
            <a:avLst/>
          </a:prstGeom>
          <a:noFill/>
        </p:spPr>
        <p:txBody>
          <a:bodyPr wrap="square">
            <a:spAutoFit/>
          </a:bodyPr>
          <a:lstStyle/>
          <a:p>
            <a:r>
              <a:rPr lang="en-US">
                <a:hlinkClick r:id="rId4"/>
              </a:rPr>
              <a:t>https://new.nsf.gov/funding/opportunities/national-artificial-intelligence-research</a:t>
            </a:r>
            <a:endParaRPr lang="en-US"/>
          </a:p>
          <a:p>
            <a:endParaRPr lang="en-US"/>
          </a:p>
          <a:p>
            <a:r>
              <a:rPr lang="en-US" b="1"/>
              <a:t>Slides will be linked to the program page within a day or two after the Webinar</a:t>
            </a:r>
          </a:p>
        </p:txBody>
      </p:sp>
      <p:sp>
        <p:nvSpPr>
          <p:cNvPr id="6" name="Footer Placeholder 4">
            <a:extLst>
              <a:ext uri="{FF2B5EF4-FFF2-40B4-BE49-F238E27FC236}">
                <a16:creationId xmlns:a16="http://schemas.microsoft.com/office/drawing/2014/main" id="{C198D336-0985-47BD-B187-B288750357E2}"/>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Tree>
    <p:extLst>
      <p:ext uri="{BB962C8B-B14F-4D97-AF65-F5344CB8AC3E}">
        <p14:creationId xmlns:p14="http://schemas.microsoft.com/office/powerpoint/2010/main" val="24648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403080" cy="1143000"/>
          </a:xfrm>
        </p:spPr>
        <p:txBody>
          <a:bodyPr>
            <a:normAutofit/>
          </a:bodyPr>
          <a:lstStyle/>
          <a:p>
            <a:r>
              <a:rPr lang="en-US" sz="3600" b="1" dirty="0">
                <a:solidFill>
                  <a:srgbClr val="005698"/>
                </a:solidFill>
                <a:latin typeface="Georgia" panose="02040502050405020303" pitchFamily="18" charset="0"/>
              </a:rPr>
              <a:t>Outline</a:t>
            </a:r>
          </a:p>
        </p:txBody>
      </p:sp>
      <p:sp>
        <p:nvSpPr>
          <p:cNvPr id="12" name="TextBox 11">
            <a:extLst>
              <a:ext uri="{FF2B5EF4-FFF2-40B4-BE49-F238E27FC236}">
                <a16:creationId xmlns:a16="http://schemas.microsoft.com/office/drawing/2014/main" id="{8BF9C515-04CD-EC0A-A8C3-8694CF79A901}"/>
              </a:ext>
            </a:extLst>
          </p:cNvPr>
          <p:cNvSpPr txBox="1"/>
          <p:nvPr/>
        </p:nvSpPr>
        <p:spPr>
          <a:xfrm>
            <a:off x="6475374" y="604224"/>
            <a:ext cx="4905851" cy="1877437"/>
          </a:xfrm>
          <a:prstGeom prst="rect">
            <a:avLst/>
          </a:prstGeom>
          <a:solidFill>
            <a:srgbClr val="F4F7FA"/>
          </a:solidFill>
          <a:ln>
            <a:solidFill>
              <a:schemeClr val="accent1"/>
            </a:solidFill>
          </a:ln>
        </p:spPr>
        <p:txBody>
          <a:bodyPr wrap="square">
            <a:spAutoFit/>
          </a:bodyPr>
          <a:lstStyle/>
          <a:p>
            <a:pPr algn="l"/>
            <a:r>
              <a:rPr lang="en-US" b="1" i="0">
                <a:solidFill>
                  <a:srgbClr val="1B1B1B"/>
                </a:solidFill>
                <a:effectLst/>
                <a:latin typeface="Open Sans" panose="020B0606030504020204" pitchFamily="34" charset="0"/>
              </a:rPr>
              <a:t>National Artificial Intelligence (AI) Research Institutes</a:t>
            </a:r>
            <a:br>
              <a:rPr lang="en-US" b="1" i="0">
                <a:solidFill>
                  <a:srgbClr val="947100"/>
                </a:solidFill>
                <a:effectLst/>
                <a:latin typeface="Open Sans" panose="020B0606030504020204" pitchFamily="34" charset="0"/>
              </a:rPr>
            </a:br>
            <a:r>
              <a:rPr lang="en-US" sz="1600" b="1" i="0">
                <a:solidFill>
                  <a:srgbClr val="947100"/>
                </a:solidFill>
                <a:effectLst/>
                <a:latin typeface="Open Sans" panose="020B0606030504020204" pitchFamily="34" charset="0"/>
              </a:rPr>
              <a:t>Accelerating Research, Transforming Society, and Growing the American Workforce</a:t>
            </a:r>
          </a:p>
          <a:p>
            <a:pPr algn="l"/>
            <a:endParaRPr lang="en-US" sz="1600" b="1" i="0">
              <a:solidFill>
                <a:srgbClr val="1B1B1B"/>
              </a:solidFill>
              <a:effectLst/>
              <a:latin typeface="Open Sans" panose="020B0606030504020204" pitchFamily="34" charset="0"/>
            </a:endParaRPr>
          </a:p>
          <a:p>
            <a:pPr algn="l"/>
            <a:r>
              <a:rPr lang="en-US" sz="1600" b="1" i="0" u="none" strike="noStrike" cap="all">
                <a:solidFill>
                  <a:srgbClr val="0076D6"/>
                </a:solidFill>
                <a:effectLst/>
                <a:latin typeface="Open Sans" panose="020B0606030504020204" pitchFamily="34" charset="0"/>
                <a:hlinkClick r:id="rId3"/>
              </a:rPr>
              <a:t>PROGRAM SOLICITATION</a:t>
            </a:r>
            <a:br>
              <a:rPr lang="en-US" b="1" i="0" cap="all">
                <a:solidFill>
                  <a:srgbClr val="1B1B1B"/>
                </a:solidFill>
                <a:effectLst/>
                <a:latin typeface="Open Sans" panose="020B0606030504020204" pitchFamily="34" charset="0"/>
              </a:rPr>
            </a:br>
            <a:r>
              <a:rPr lang="en-US" sz="1600" b="1" i="0" cap="all">
                <a:solidFill>
                  <a:srgbClr val="1B1B1B"/>
                </a:solidFill>
                <a:effectLst/>
                <a:latin typeface="Open Sans" panose="020B0606030504020204" pitchFamily="34" charset="0"/>
              </a:rPr>
              <a:t>NSF 23-610</a:t>
            </a:r>
          </a:p>
        </p:txBody>
      </p:sp>
      <p:sp>
        <p:nvSpPr>
          <p:cNvPr id="3" name="Content Placeholder 2"/>
          <p:cNvSpPr>
            <a:spLocks noGrp="1"/>
          </p:cNvSpPr>
          <p:nvPr>
            <p:ph idx="1"/>
          </p:nvPr>
        </p:nvSpPr>
        <p:spPr>
          <a:xfrm>
            <a:off x="1093080" y="1907396"/>
            <a:ext cx="10058400" cy="3296663"/>
          </a:xfrm>
        </p:spPr>
        <p:txBody>
          <a:bodyPr>
            <a:normAutofit lnSpcReduction="10000"/>
          </a:bodyPr>
          <a:lstStyle/>
          <a:p>
            <a:pPr>
              <a:lnSpc>
                <a:spcPct val="100000"/>
              </a:lnSpc>
              <a:buClr>
                <a:schemeClr val="tx1"/>
              </a:buClr>
              <a:buFont typeface="System Font Regular"/>
              <a:buChar char="-"/>
            </a:pPr>
            <a:r>
              <a:rPr lang="en-US" sz="3200"/>
              <a:t>Program overview and </a:t>
            </a:r>
            <a:br>
              <a:rPr lang="en-US" sz="3200"/>
            </a:br>
            <a:r>
              <a:rPr lang="en-US" sz="3200"/>
              <a:t>structure</a:t>
            </a:r>
          </a:p>
          <a:p>
            <a:pPr>
              <a:lnSpc>
                <a:spcPct val="100000"/>
              </a:lnSpc>
              <a:buClr>
                <a:schemeClr val="tx1"/>
              </a:buClr>
              <a:buFont typeface="System Font Regular"/>
              <a:buChar char="-"/>
            </a:pPr>
            <a:r>
              <a:rPr lang="en-US" sz="3200"/>
              <a:t>Requirements for all AI Institutes</a:t>
            </a:r>
          </a:p>
          <a:p>
            <a:pPr>
              <a:lnSpc>
                <a:spcPct val="100000"/>
              </a:lnSpc>
              <a:buClr>
                <a:schemeClr val="tx1"/>
              </a:buClr>
              <a:buFont typeface="System Font Regular"/>
              <a:buChar char="-"/>
            </a:pPr>
            <a:r>
              <a:rPr lang="en-US" sz="3200"/>
              <a:t>Theme-specific guidance</a:t>
            </a:r>
          </a:p>
          <a:p>
            <a:pPr>
              <a:lnSpc>
                <a:spcPct val="100000"/>
              </a:lnSpc>
              <a:buClr>
                <a:schemeClr val="tx1"/>
              </a:buClr>
              <a:buFont typeface="System Font Regular"/>
              <a:buChar char="-"/>
            </a:pPr>
            <a:r>
              <a:rPr lang="en-US" sz="3200"/>
              <a:t>Proposal submission considerations</a:t>
            </a:r>
          </a:p>
          <a:p>
            <a:pPr>
              <a:lnSpc>
                <a:spcPct val="100000"/>
              </a:lnSpc>
              <a:buClr>
                <a:schemeClr val="tx1"/>
              </a:buClr>
              <a:buFont typeface="System Font Regular"/>
              <a:buChar char="-"/>
            </a:pPr>
            <a:r>
              <a:rPr lang="en-US" sz="3200"/>
              <a:t>Questions</a:t>
            </a:r>
          </a:p>
          <a:p>
            <a:pPr>
              <a:lnSpc>
                <a:spcPct val="100000"/>
              </a:lnSpc>
              <a:buClr>
                <a:schemeClr val="tx1"/>
              </a:buClr>
              <a:buFont typeface="System Font Regular"/>
              <a:buChar char="-"/>
            </a:pPr>
            <a:endParaRPr lang="en-US" sz="2800"/>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27BBEFE-1F91-BBAC-6A55-B85B804A2B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058171" y="2901095"/>
            <a:ext cx="2323054" cy="3034192"/>
          </a:xfrm>
          <a:prstGeom prst="rect">
            <a:avLst/>
          </a:prstGeom>
        </p:spPr>
      </p:pic>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10</a:t>
            </a:fld>
            <a:endParaRPr lang="en-US"/>
          </a:p>
        </p:txBody>
      </p:sp>
    </p:spTree>
    <p:extLst>
      <p:ext uri="{BB962C8B-B14F-4D97-AF65-F5344CB8AC3E}">
        <p14:creationId xmlns:p14="http://schemas.microsoft.com/office/powerpoint/2010/main" val="10593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640" y="125775"/>
            <a:ext cx="10515600" cy="1325563"/>
          </a:xfrm>
        </p:spPr>
        <p:txBody>
          <a:bodyPr vert="horz" lIns="91440" tIns="45720" rIns="91440" bIns="45720" rtlCol="0" anchor="ctr">
            <a:normAutofit/>
          </a:bodyPr>
          <a:lstStyle/>
          <a:p>
            <a:r>
              <a:rPr lang="en-US" sz="3200" b="1" dirty="0">
                <a:solidFill>
                  <a:srgbClr val="005698"/>
                </a:solidFill>
                <a:latin typeface="Georgia" panose="02040502050405020303" pitchFamily="18" charset="0"/>
              </a:rPr>
              <a:t>National Artificial Intelligence (AI) Research Institutes</a:t>
            </a:r>
          </a:p>
        </p:txBody>
      </p:sp>
      <p:sp>
        <p:nvSpPr>
          <p:cNvPr id="3" name="Content Placeholder 2"/>
          <p:cNvSpPr>
            <a:spLocks noGrp="1"/>
          </p:cNvSpPr>
          <p:nvPr>
            <p:ph idx="1"/>
          </p:nvPr>
        </p:nvSpPr>
        <p:spPr>
          <a:xfrm>
            <a:off x="838200" y="1521608"/>
            <a:ext cx="10515600" cy="4351338"/>
          </a:xfrm>
        </p:spPr>
        <p:txBody>
          <a:bodyPr>
            <a:normAutofit fontScale="92500" lnSpcReduction="10000"/>
          </a:bodyPr>
          <a:lstStyle/>
          <a:p>
            <a:pPr marL="0" indent="0">
              <a:lnSpc>
                <a:spcPct val="100000"/>
              </a:lnSpc>
              <a:buClr>
                <a:schemeClr val="tx1"/>
              </a:buClr>
              <a:buNone/>
            </a:pPr>
            <a:r>
              <a:rPr lang="en-US" sz="2600" i="1"/>
              <a:t>Sustained investments in AI research in areas with the potential for long-term payoffs. Emphasis on convergent foundational and use-inspired research </a:t>
            </a:r>
            <a:br>
              <a:rPr lang="en-US" sz="2600" i="1"/>
            </a:br>
            <a:r>
              <a:rPr lang="en-US" sz="2600" i="1"/>
              <a:t>focused on societal challenges and enhancing national competitiveness in AI.</a:t>
            </a:r>
            <a:br>
              <a:rPr lang="en-US" sz="2600" i="1"/>
            </a:br>
            <a:endParaRPr lang="en-US" sz="2600" b="1" i="1"/>
          </a:p>
          <a:p>
            <a:pPr>
              <a:lnSpc>
                <a:spcPct val="100000"/>
              </a:lnSpc>
              <a:buClr>
                <a:schemeClr val="tx1"/>
              </a:buClr>
              <a:buFont typeface="System Font Regular"/>
              <a:buChar char="-"/>
            </a:pPr>
            <a:r>
              <a:rPr lang="en-US" sz="3000" b="1"/>
              <a:t>Goals of each Institute</a:t>
            </a:r>
            <a:r>
              <a:rPr lang="en-US" sz="2600"/>
              <a:t>: </a:t>
            </a:r>
          </a:p>
          <a:p>
            <a:pPr lvl="1">
              <a:lnSpc>
                <a:spcPct val="100000"/>
              </a:lnSpc>
              <a:buClr>
                <a:schemeClr val="tx1"/>
              </a:buClr>
              <a:buFont typeface="System Font Regular"/>
              <a:buChar char="-"/>
            </a:pPr>
            <a:r>
              <a:rPr lang="en-US" sz="2600"/>
              <a:t>Significantly </a:t>
            </a:r>
            <a:r>
              <a:rPr lang="en-US" sz="2600">
                <a:solidFill>
                  <a:srgbClr val="FF0000"/>
                </a:solidFill>
              </a:rPr>
              <a:t>advance research in AI </a:t>
            </a:r>
            <a:r>
              <a:rPr lang="en-US" sz="2600"/>
              <a:t>in a multi-disciplinary, multi-institutional collaborative setting</a:t>
            </a:r>
          </a:p>
          <a:p>
            <a:pPr lvl="1">
              <a:lnSpc>
                <a:spcPct val="100000"/>
              </a:lnSpc>
              <a:buClr>
                <a:schemeClr val="tx1"/>
              </a:buClr>
              <a:buFont typeface="System Font Regular"/>
              <a:buChar char="-"/>
            </a:pPr>
            <a:r>
              <a:rPr lang="en-US" sz="2600"/>
              <a:t>Accelerate the development of </a:t>
            </a:r>
            <a:r>
              <a:rPr lang="en-US" sz="2600">
                <a:solidFill>
                  <a:srgbClr val="FF0000"/>
                </a:solidFill>
              </a:rPr>
              <a:t>transformational, AI-powered innovation </a:t>
            </a:r>
            <a:endParaRPr lang="en-US" sz="2600"/>
          </a:p>
          <a:p>
            <a:pPr lvl="1">
              <a:lnSpc>
                <a:spcPct val="100000"/>
              </a:lnSpc>
              <a:buClr>
                <a:schemeClr val="tx1"/>
              </a:buClr>
              <a:buFont typeface="System Font Regular"/>
              <a:buChar char="-"/>
            </a:pPr>
            <a:r>
              <a:rPr lang="en-US" sz="2600">
                <a:solidFill>
                  <a:srgbClr val="FF0000"/>
                </a:solidFill>
              </a:rPr>
              <a:t>Grow a workforce </a:t>
            </a:r>
            <a:r>
              <a:rPr lang="en-US" sz="2600"/>
              <a:t>of future AI researchers and practitioners</a:t>
            </a:r>
          </a:p>
          <a:p>
            <a:pPr lvl="1">
              <a:lnSpc>
                <a:spcPct val="100000"/>
              </a:lnSpc>
              <a:buClr>
                <a:schemeClr val="tx1"/>
              </a:buClr>
              <a:buFont typeface="System Font Regular"/>
              <a:buChar char="-"/>
            </a:pPr>
            <a:r>
              <a:rPr lang="en-US" sz="2600">
                <a:solidFill>
                  <a:srgbClr val="FF0000"/>
                </a:solidFill>
              </a:rPr>
              <a:t>Nexus points </a:t>
            </a:r>
            <a:r>
              <a:rPr lang="en-US" sz="2600"/>
              <a:t>for Institute-level collaboration between universities, federal agencies, industries, and nonprofits</a:t>
            </a:r>
          </a:p>
        </p:txBody>
      </p:sp>
      <p:sp>
        <p:nvSpPr>
          <p:cNvPr id="5" name="Date Placeholder 3">
            <a:extLst>
              <a:ext uri="{FF2B5EF4-FFF2-40B4-BE49-F238E27FC236}">
                <a16:creationId xmlns:a16="http://schemas.microsoft.com/office/drawing/2014/main" id="{366A7798-F9A2-C299-F1FA-1ED0FD18060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BEC9C0A1-0845-B156-D415-73DA3E989D1A}"/>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pic>
        <p:nvPicPr>
          <p:cNvPr id="9" name="Picture 8">
            <a:extLst>
              <a:ext uri="{FF2B5EF4-FFF2-40B4-BE49-F238E27FC236}">
                <a16:creationId xmlns:a16="http://schemas.microsoft.com/office/drawing/2014/main" id="{55EF26A7-7A3A-75CD-4365-52CC9D53643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C2BE51A-6789-E520-0AC3-F439E2F3B987}"/>
              </a:ext>
            </a:extLst>
          </p:cNvPr>
          <p:cNvSpPr txBox="1">
            <a:spLocks/>
          </p:cNvSpPr>
          <p:nvPr/>
        </p:nvSpPr>
        <p:spPr>
          <a:xfrm>
            <a:off x="8610600" y="6514908"/>
            <a:ext cx="2743200" cy="304017"/>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657F45-76E2-9145-A9D6-E6E7DE738629}" type="slidenum">
              <a:rPr lang="en-US" smtClean="0"/>
              <a:pPr/>
              <a:t>11</a:t>
            </a:fld>
            <a:endParaRPr lang="en-US"/>
          </a:p>
        </p:txBody>
      </p:sp>
    </p:spTree>
    <p:extLst>
      <p:ext uri="{BB962C8B-B14F-4D97-AF65-F5344CB8AC3E}">
        <p14:creationId xmlns:p14="http://schemas.microsoft.com/office/powerpoint/2010/main" val="270685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403080" cy="1143000"/>
          </a:xfrm>
        </p:spPr>
        <p:txBody>
          <a:bodyPr>
            <a:normAutofit/>
          </a:bodyPr>
          <a:lstStyle/>
          <a:p>
            <a:r>
              <a:rPr lang="en-US" sz="3200" b="1" dirty="0">
                <a:solidFill>
                  <a:srgbClr val="005698"/>
                </a:solidFill>
                <a:latin typeface="Georgia" panose="02040502050405020303" pitchFamily="18" charset="0"/>
              </a:rPr>
              <a:t>New/changes</a:t>
            </a:r>
          </a:p>
        </p:txBody>
      </p:sp>
      <p:sp>
        <p:nvSpPr>
          <p:cNvPr id="3" name="Content Placeholder 2"/>
          <p:cNvSpPr>
            <a:spLocks noGrp="1"/>
          </p:cNvSpPr>
          <p:nvPr>
            <p:ph idx="1"/>
          </p:nvPr>
        </p:nvSpPr>
        <p:spPr>
          <a:xfrm>
            <a:off x="1192163" y="1490133"/>
            <a:ext cx="10299251" cy="5024775"/>
          </a:xfrm>
        </p:spPr>
        <p:txBody>
          <a:bodyPr>
            <a:noAutofit/>
          </a:bodyPr>
          <a:lstStyle/>
          <a:p>
            <a:pPr>
              <a:lnSpc>
                <a:spcPct val="100000"/>
              </a:lnSpc>
              <a:spcAft>
                <a:spcPts val="800"/>
              </a:spcAft>
              <a:buClr>
                <a:schemeClr val="tx1"/>
              </a:buClr>
              <a:buSzPct val="100000"/>
              <a:buFont typeface="System Font Regular"/>
              <a:buChar char="-"/>
              <a:tabLst>
                <a:tab pos="457200" algn="l"/>
              </a:tabLst>
            </a:pPr>
            <a:r>
              <a:rPr lang="en-US" sz="3200"/>
              <a:t>Program structure and requirements remain largely unchanged from previous solicitation</a:t>
            </a:r>
          </a:p>
          <a:p>
            <a:pPr>
              <a:lnSpc>
                <a:spcPct val="100000"/>
              </a:lnSpc>
              <a:spcAft>
                <a:spcPts val="800"/>
              </a:spcAft>
              <a:buClr>
                <a:schemeClr val="tx1"/>
              </a:buClr>
              <a:buSzPct val="100000"/>
              <a:buFont typeface="System Font Regular"/>
              <a:buChar char="-"/>
              <a:tabLst>
                <a:tab pos="457200" algn="l"/>
              </a:tabLst>
            </a:pPr>
            <a:r>
              <a:rPr lang="en-US" sz="3200"/>
              <a:t>Take note of these revisions</a:t>
            </a:r>
          </a:p>
          <a:p>
            <a:pPr marL="971550" lvl="1" indent="-514350">
              <a:lnSpc>
                <a:spcPct val="100000"/>
              </a:lnSpc>
              <a:spcAft>
                <a:spcPts val="800"/>
              </a:spcAft>
              <a:buClr>
                <a:schemeClr val="tx1"/>
              </a:buClr>
              <a:buSzPct val="100000"/>
              <a:buFont typeface="+mj-lt"/>
              <a:buAutoNum type="arabicPeriod"/>
              <a:tabLst>
                <a:tab pos="457200" algn="l"/>
              </a:tabLst>
            </a:pPr>
            <a:r>
              <a:rPr lang="en-US" sz="2800"/>
              <a:t>New themes for Institute proposals</a:t>
            </a:r>
          </a:p>
          <a:p>
            <a:pPr marL="971550" lvl="1" indent="-514350">
              <a:lnSpc>
                <a:spcPct val="100000"/>
              </a:lnSpc>
              <a:spcAft>
                <a:spcPts val="800"/>
              </a:spcAft>
              <a:buClr>
                <a:schemeClr val="tx1"/>
              </a:buClr>
              <a:buSzPct val="100000"/>
              <a:buFont typeface="+mj-lt"/>
              <a:buAutoNum type="arabicPeriod"/>
              <a:tabLst>
                <a:tab pos="457200" algn="l"/>
              </a:tabLst>
            </a:pPr>
            <a:r>
              <a:rPr lang="en-US" sz="2800"/>
              <a:t>New NSF funding partners</a:t>
            </a:r>
          </a:p>
          <a:p>
            <a:pPr marL="971550" lvl="1" indent="-514350">
              <a:lnSpc>
                <a:spcPct val="100000"/>
              </a:lnSpc>
              <a:spcAft>
                <a:spcPts val="800"/>
              </a:spcAft>
              <a:buClr>
                <a:schemeClr val="tx1"/>
              </a:buClr>
              <a:buSzPct val="100000"/>
              <a:buFont typeface="+mj-lt"/>
              <a:buAutoNum type="arabicPeriod"/>
              <a:tabLst>
                <a:tab pos="457200" algn="l"/>
              </a:tabLst>
            </a:pPr>
            <a:r>
              <a:rPr lang="en-US" sz="2800"/>
              <a:t>Enhanced description of "use inspired research" to emphasize research convergence as a means for foundational AI goals</a:t>
            </a:r>
          </a:p>
          <a:p>
            <a:pPr marL="971550" lvl="1" indent="-514350">
              <a:lnSpc>
                <a:spcPct val="100000"/>
              </a:lnSpc>
              <a:spcAft>
                <a:spcPts val="800"/>
              </a:spcAft>
              <a:buClr>
                <a:schemeClr val="tx1"/>
              </a:buClr>
              <a:buSzPct val="100000"/>
              <a:buFont typeface="+mj-lt"/>
              <a:buAutoNum type="arabicPeriod"/>
              <a:tabLst>
                <a:tab pos="457200" algn="l"/>
              </a:tabLst>
            </a:pPr>
            <a:r>
              <a:rPr lang="en-US" sz="2800"/>
              <a:t>Different submission timelines for two different funding years</a:t>
            </a:r>
          </a:p>
          <a:p>
            <a:pPr marL="971550" lvl="1" indent="-514350">
              <a:lnSpc>
                <a:spcPct val="100000"/>
              </a:lnSpc>
              <a:spcAft>
                <a:spcPts val="800"/>
              </a:spcAft>
              <a:buClr>
                <a:schemeClr val="tx1"/>
              </a:buClr>
              <a:buSzPct val="100000"/>
              <a:buFont typeface="+mj-lt"/>
              <a:buAutoNum type="arabicPeriod"/>
              <a:tabLst>
                <a:tab pos="457200" algn="l"/>
              </a:tabLst>
            </a:pPr>
            <a:endParaRPr lang="en-US" sz="2800"/>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D1845ED8-4AED-444D-85AB-AD947FD45C32}"/>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1A1FA7D1-38F2-4067-B677-9D470DC53554}"/>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DD138437-0EA9-41CC-9A05-2EDAD15CFBB3}"/>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12</a:t>
            </a:fld>
            <a:endParaRPr lang="en-US"/>
          </a:p>
        </p:txBody>
      </p:sp>
    </p:spTree>
    <p:extLst>
      <p:ext uri="{BB962C8B-B14F-4D97-AF65-F5344CB8AC3E}">
        <p14:creationId xmlns:p14="http://schemas.microsoft.com/office/powerpoint/2010/main" val="11885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951" y="165640"/>
            <a:ext cx="9403080" cy="836367"/>
          </a:xfrm>
        </p:spPr>
        <p:txBody>
          <a:bodyPr>
            <a:normAutofit/>
          </a:bodyPr>
          <a:lstStyle/>
          <a:p>
            <a:r>
              <a:rPr lang="en-US" sz="3600" b="1" dirty="0">
                <a:solidFill>
                  <a:srgbClr val="005698"/>
                </a:solidFill>
                <a:latin typeface="Georgia" panose="02040502050405020303" pitchFamily="18" charset="0"/>
              </a:rPr>
              <a:t>Program Timeline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3">
            <a:extLst>
              <a:ext uri="{FF2B5EF4-FFF2-40B4-BE49-F238E27FC236}">
                <a16:creationId xmlns:a16="http://schemas.microsoft.com/office/drawing/2014/main" id="{1A825136-09F1-454D-8AB0-34D02B56410C}"/>
              </a:ext>
            </a:extLst>
          </p:cNvPr>
          <p:cNvGraphicFramePr>
            <a:graphicFrameLocks noGrp="1"/>
          </p:cNvGraphicFramePr>
          <p:nvPr>
            <p:ph idx="1"/>
            <p:extLst>
              <p:ext uri="{D42A27DB-BD31-4B8C-83A1-F6EECF244321}">
                <p14:modId xmlns:p14="http://schemas.microsoft.com/office/powerpoint/2010/main" val="1454736826"/>
              </p:ext>
            </p:extLst>
          </p:nvPr>
        </p:nvGraphicFramePr>
        <p:xfrm>
          <a:off x="1021382" y="1281453"/>
          <a:ext cx="9748219" cy="4574540"/>
        </p:xfrm>
        <a:graphic>
          <a:graphicData uri="http://schemas.openxmlformats.org/drawingml/2006/table">
            <a:tbl>
              <a:tblPr firstRow="1" bandRow="1">
                <a:tableStyleId>{5C22544A-7EE6-4342-B048-85BDC9FD1C3A}</a:tableStyleId>
              </a:tblPr>
              <a:tblGrid>
                <a:gridCol w="4275023">
                  <a:extLst>
                    <a:ext uri="{9D8B030D-6E8A-4147-A177-3AD203B41FA5}">
                      <a16:colId xmlns:a16="http://schemas.microsoft.com/office/drawing/2014/main" val="1692582328"/>
                    </a:ext>
                  </a:extLst>
                </a:gridCol>
                <a:gridCol w="2736598">
                  <a:extLst>
                    <a:ext uri="{9D8B030D-6E8A-4147-A177-3AD203B41FA5}">
                      <a16:colId xmlns:a16="http://schemas.microsoft.com/office/drawing/2014/main" val="2157622215"/>
                    </a:ext>
                  </a:extLst>
                </a:gridCol>
                <a:gridCol w="2736598">
                  <a:extLst>
                    <a:ext uri="{9D8B030D-6E8A-4147-A177-3AD203B41FA5}">
                      <a16:colId xmlns:a16="http://schemas.microsoft.com/office/drawing/2014/main" val="2916106907"/>
                    </a:ext>
                  </a:extLst>
                </a:gridCol>
              </a:tblGrid>
              <a:tr h="392846">
                <a:tc>
                  <a:txBody>
                    <a:bodyPr/>
                    <a:lstStyle/>
                    <a:p>
                      <a:r>
                        <a:rPr lang="en-US" sz="2400"/>
                        <a:t>Milestone</a:t>
                      </a:r>
                    </a:p>
                  </a:txBody>
                  <a:tcPr/>
                </a:tc>
                <a:tc>
                  <a:txBody>
                    <a:bodyPr/>
                    <a:lstStyle/>
                    <a:p>
                      <a:pPr marL="0" marR="0"/>
                      <a:r>
                        <a:rPr lang="en-US" sz="2400" b="1" kern="1200">
                          <a:solidFill>
                            <a:schemeClr val="lt1"/>
                          </a:solidFill>
                          <a:latin typeface="+mn-lt"/>
                          <a:ea typeface="+mn-ea"/>
                          <a:cs typeface="+mn-cs"/>
                        </a:rPr>
                        <a:t>1. Astronomy</a:t>
                      </a:r>
                    </a:p>
                  </a:txBody>
                  <a:tcPr marL="68580" marR="68580" marT="0" marB="0"/>
                </a:tc>
                <a:tc>
                  <a:txBody>
                    <a:bodyPr/>
                    <a:lstStyle/>
                    <a:p>
                      <a:pPr marL="0" marR="0"/>
                      <a:r>
                        <a:rPr lang="en-US" sz="2400" b="1" kern="1200">
                          <a:solidFill>
                            <a:schemeClr val="lt1"/>
                          </a:solidFill>
                          <a:latin typeface="+mn-lt"/>
                          <a:ea typeface="+mn-ea"/>
                          <a:cs typeface="+mn-cs"/>
                        </a:rPr>
                        <a:t>2. Materials</a:t>
                      </a:r>
                    </a:p>
                    <a:p>
                      <a:pPr marL="0" marR="0"/>
                      <a:r>
                        <a:rPr lang="en-US" sz="2400" b="1" kern="1200">
                          <a:solidFill>
                            <a:schemeClr val="lt1"/>
                          </a:solidFill>
                          <a:latin typeface="+mn-lt"/>
                          <a:ea typeface="+mn-ea"/>
                          <a:cs typeface="+mn-cs"/>
                        </a:rPr>
                        <a:t>3. Strengthening AI</a:t>
                      </a:r>
                    </a:p>
                  </a:txBody>
                  <a:tcPr marL="68580" marR="68580" marT="0" marB="0"/>
                </a:tc>
                <a:extLst>
                  <a:ext uri="{0D108BD9-81ED-4DB2-BD59-A6C34878D82A}">
                    <a16:rowId xmlns:a16="http://schemas.microsoft.com/office/drawing/2014/main" val="1149695416"/>
                  </a:ext>
                </a:extLst>
              </a:tr>
              <a:tr h="444500">
                <a:tc>
                  <a:txBody>
                    <a:bodyPr/>
                    <a:lstStyle/>
                    <a:p>
                      <a:pPr marL="0" marR="0"/>
                      <a:r>
                        <a:rPr lang="en-US" sz="2400" b="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Solicitation release/</a:t>
                      </a:r>
                      <a:endParaRPr lang="en-US" sz="2000" b="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0" kern="1200" dirty="0">
                          <a:solidFill>
                            <a:schemeClr val="tx1">
                              <a:lumMod val="50000"/>
                              <a:lumOff val="50000"/>
                            </a:schemeClr>
                          </a:solidFill>
                          <a:effectLst/>
                          <a:latin typeface="Calibri" panose="020F0502020204030204" pitchFamily="34" charset="0"/>
                          <a:ea typeface="Times New Roman" panose="02020603050405020304" pitchFamily="18" charset="0"/>
                          <a:cs typeface="Arial" panose="020B0604020202020204" pitchFamily="34" charset="0"/>
                        </a:rPr>
                        <a:t>Jul 31, 2023</a:t>
                      </a:r>
                    </a:p>
                  </a:txBody>
                  <a:tcPr marL="68580" marR="68580" marT="0" marB="0"/>
                </a:tc>
                <a:tc>
                  <a:txBody>
                    <a:bodyPr/>
                    <a:lstStyle/>
                    <a:p>
                      <a:pPr marL="0" marR="0"/>
                      <a:r>
                        <a:rPr lang="en-US" sz="2400" b="0" kern="1200" dirty="0">
                          <a:solidFill>
                            <a:schemeClr val="tx1">
                              <a:lumMod val="50000"/>
                              <a:lumOff val="50000"/>
                            </a:schemeClr>
                          </a:solidFill>
                          <a:effectLst/>
                          <a:latin typeface="Calibri" panose="020F0502020204030204" pitchFamily="34" charset="0"/>
                          <a:ea typeface="Times New Roman" panose="02020603050405020304" pitchFamily="18" charset="0"/>
                          <a:cs typeface="Arial" panose="020B0604020202020204" pitchFamily="34" charset="0"/>
                        </a:rPr>
                        <a:t>Jul 31, 2023</a:t>
                      </a:r>
                    </a:p>
                  </a:txBody>
                  <a:tcPr marL="68580" marR="68580" marT="0" marB="0"/>
                </a:tc>
                <a:extLst>
                  <a:ext uri="{0D108BD9-81ED-4DB2-BD59-A6C34878D82A}">
                    <a16:rowId xmlns:a16="http://schemas.microsoft.com/office/drawing/2014/main" val="3795527086"/>
                  </a:ext>
                </a:extLst>
              </a:tr>
              <a:tr h="444500">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Webinar</a:t>
                      </a:r>
                    </a:p>
                  </a:txBody>
                  <a:tcPr marL="68580" marR="68580" marT="0" marB="0"/>
                </a:tc>
                <a:tc>
                  <a:txBody>
                    <a:bodyPr/>
                    <a:lstStyle/>
                    <a:p>
                      <a:pPr marL="0" marR="0"/>
                      <a:r>
                        <a:rPr lang="en-US" sz="2400" b="0" kern="1200">
                          <a:solidFill>
                            <a:schemeClr val="tx1">
                              <a:lumMod val="50000"/>
                              <a:lumOff val="50000"/>
                            </a:schemeClr>
                          </a:solidFill>
                          <a:effectLst/>
                          <a:latin typeface="Calibri" panose="020F0502020204030204" pitchFamily="34" charset="0"/>
                          <a:ea typeface="Times New Roman" panose="02020603050405020304" pitchFamily="18" charset="0"/>
                          <a:cs typeface="Arial" panose="020B0604020202020204" pitchFamily="34" charset="0"/>
                        </a:rPr>
                        <a:t>Today</a:t>
                      </a:r>
                    </a:p>
                  </a:txBody>
                  <a:tcPr marL="68580" marR="68580" marT="0" marB="0"/>
                </a:tc>
                <a:tc>
                  <a:txBody>
                    <a:bodyPr/>
                    <a:lstStyle/>
                    <a:p>
                      <a:pPr marL="0" marR="0"/>
                      <a:r>
                        <a:rPr lang="en-US" sz="2400" b="0" kern="1200">
                          <a:solidFill>
                            <a:schemeClr val="tx1">
                              <a:lumMod val="50000"/>
                              <a:lumOff val="50000"/>
                            </a:schemeClr>
                          </a:solidFill>
                          <a:effectLst/>
                          <a:latin typeface="Calibri" panose="020F0502020204030204" pitchFamily="34" charset="0"/>
                          <a:ea typeface="Times New Roman" panose="02020603050405020304" pitchFamily="18" charset="0"/>
                          <a:cs typeface="Arial" panose="020B0604020202020204" pitchFamily="34" charset="0"/>
                        </a:rPr>
                        <a:t>Today</a:t>
                      </a:r>
                    </a:p>
                  </a:txBody>
                  <a:tcPr marL="68580" marR="68580" marT="0" marB="0"/>
                </a:tc>
                <a:extLst>
                  <a:ext uri="{0D108BD9-81ED-4DB2-BD59-A6C34878D82A}">
                    <a16:rowId xmlns:a16="http://schemas.microsoft.com/office/drawing/2014/main" val="3438049874"/>
                  </a:ext>
                </a:extLst>
              </a:tr>
              <a:tr h="444500">
                <a:tc>
                  <a:txBody>
                    <a:bodyPr/>
                    <a:lstStyle/>
                    <a:p>
                      <a:pPr marL="0" marR="0"/>
                      <a:r>
                        <a:rPr lang="en-US" sz="2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Preliminary proposals due</a:t>
                      </a:r>
                      <a:endParaRPr lang="en-US" sz="20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 31, 2023</a:t>
                      </a:r>
                    </a:p>
                  </a:txBody>
                  <a:tcPr marL="68580" marR="68580" marT="0" marB="0"/>
                </a:tc>
                <a:tc>
                  <a:txBody>
                    <a:bodyPr/>
                    <a:lstStyle/>
                    <a:p>
                      <a:pPr marL="0" marR="0"/>
                      <a:r>
                        <a:rPr lang="en-US" sz="2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Jan 12, 2024</a:t>
                      </a:r>
                    </a:p>
                  </a:txBody>
                  <a:tcPr marL="68580" marR="68580" marT="0" marB="0"/>
                </a:tc>
                <a:extLst>
                  <a:ext uri="{0D108BD9-81ED-4DB2-BD59-A6C34878D82A}">
                    <a16:rowId xmlns:a16="http://schemas.microsoft.com/office/drawing/2014/main" val="2838674926"/>
                  </a:ext>
                </a:extLst>
              </a:tr>
              <a:tr h="450827">
                <a:tc>
                  <a:txBody>
                    <a:bodyPr/>
                    <a:lstStyle/>
                    <a:p>
                      <a:pPr marL="0" marR="0"/>
                      <a:r>
                        <a:rPr lang="en-US" sz="2400" b="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Results of preliminary proposal review</a:t>
                      </a:r>
                      <a:endParaRPr lang="en-US" sz="2000" b="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Early Dec 2023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Mid-Feb 2024</a:t>
                      </a:r>
                      <a:endParaRPr lang="en-US" sz="2000" b="0">
                        <a:effectLst/>
                        <a:latin typeface="Calibri" panose="020F0502020204030204" pitchFamily="34" charset="0"/>
                        <a:ea typeface="Times New Roman" panose="02020603050405020304" pitchFamily="18" charset="0"/>
                        <a:cs typeface="Arial" panose="020B0604020202020204" pitchFamily="34" charset="0"/>
                      </a:endParaRPr>
                    </a:p>
                    <a:p>
                      <a:pPr marL="0" marR="0"/>
                      <a:endPar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50137315"/>
                  </a:ext>
                </a:extLst>
              </a:tr>
              <a:tr h="444500">
                <a:tc>
                  <a:txBody>
                    <a:bodyPr/>
                    <a:lstStyle/>
                    <a:p>
                      <a:pPr marL="0" marR="0"/>
                      <a:r>
                        <a:rPr lang="en-US" sz="2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Full proposals due</a:t>
                      </a:r>
                      <a:endParaRPr lang="en-US" sz="20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Feb 16, 2024</a:t>
                      </a:r>
                    </a:p>
                  </a:txBody>
                  <a:tcPr marL="68580" marR="68580" marT="0" marB="0"/>
                </a:tc>
                <a:tc>
                  <a:txBody>
                    <a:bodyPr/>
                    <a:lstStyle/>
                    <a:p>
                      <a:pPr marL="0" marR="0"/>
                      <a:r>
                        <a:rPr lang="en-US" sz="24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May 17, 2024</a:t>
                      </a:r>
                    </a:p>
                  </a:txBody>
                  <a:tcPr marL="68580" marR="68580" marT="0" marB="0"/>
                </a:tc>
                <a:extLst>
                  <a:ext uri="{0D108BD9-81ED-4DB2-BD59-A6C34878D82A}">
                    <a16:rowId xmlns:a16="http://schemas.microsoft.com/office/drawing/2014/main" val="929197298"/>
                  </a:ext>
                </a:extLst>
              </a:tr>
              <a:tr h="444500">
                <a:tc>
                  <a:txBody>
                    <a:bodyPr/>
                    <a:lstStyle/>
                    <a:p>
                      <a:pPr marL="0" marR="0"/>
                      <a:r>
                        <a:rPr lang="en-US" sz="2400" b="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Schedule Reverse Site Visits</a:t>
                      </a:r>
                      <a:endParaRPr lang="en-US" sz="2000" b="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Apr-May 2024</a:t>
                      </a:r>
                    </a:p>
                  </a:txBody>
                  <a:tcPr marL="68580" marR="68580" marT="0" marB="0"/>
                </a:tc>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 2024</a:t>
                      </a:r>
                    </a:p>
                  </a:txBody>
                  <a:tcPr marL="68580" marR="68580" marT="0" marB="0"/>
                </a:tc>
                <a:extLst>
                  <a:ext uri="{0D108BD9-81ED-4DB2-BD59-A6C34878D82A}">
                    <a16:rowId xmlns:a16="http://schemas.microsoft.com/office/drawing/2014/main" val="105003966"/>
                  </a:ext>
                </a:extLst>
              </a:tr>
              <a:tr h="444500">
                <a:tc>
                  <a:txBody>
                    <a:bodyPr/>
                    <a:lstStyle/>
                    <a:p>
                      <a:pPr marL="0" marR="0"/>
                      <a:r>
                        <a:rPr lang="en-US" sz="2400" b="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Reverse Site Visits</a:t>
                      </a:r>
                      <a:endParaRPr lang="en-US" sz="2000" b="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May-Jun 2024</a:t>
                      </a:r>
                    </a:p>
                  </a:txBody>
                  <a:tcPr marL="68580" marR="68580" marT="0" marB="0"/>
                </a:tc>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Nov-Dec 2024</a:t>
                      </a:r>
                    </a:p>
                  </a:txBody>
                  <a:tcPr marL="68580" marR="68580" marT="0" marB="0"/>
                </a:tc>
                <a:extLst>
                  <a:ext uri="{0D108BD9-81ED-4DB2-BD59-A6C34878D82A}">
                    <a16:rowId xmlns:a16="http://schemas.microsoft.com/office/drawing/2014/main" val="2969008697"/>
                  </a:ext>
                </a:extLst>
              </a:tr>
              <a:tr h="444500">
                <a:tc>
                  <a:txBody>
                    <a:bodyPr/>
                    <a:lstStyle/>
                    <a:p>
                      <a:pPr marL="0" marR="0"/>
                      <a:r>
                        <a:rPr lang="en-US" sz="2400" b="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Anticipated start date of awards</a:t>
                      </a:r>
                      <a:endParaRPr lang="en-US" sz="2000" b="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r>
                        <a:rPr lang="en-US" sz="2400" b="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 1, 2024</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Jun 1, 2025</a:t>
                      </a:r>
                    </a:p>
                  </a:txBody>
                  <a:tcPr marL="68580" marR="68580" marT="0" marB="0"/>
                </a:tc>
                <a:extLst>
                  <a:ext uri="{0D108BD9-81ED-4DB2-BD59-A6C34878D82A}">
                    <a16:rowId xmlns:a16="http://schemas.microsoft.com/office/drawing/2014/main" val="63889494"/>
                  </a:ext>
                </a:extLst>
              </a:tr>
            </a:tbl>
          </a:graphicData>
        </a:graphic>
      </p:graphicFrame>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13</a:t>
            </a:fld>
            <a:endParaRPr lang="en-US"/>
          </a:p>
        </p:txBody>
      </p:sp>
    </p:spTree>
    <p:extLst>
      <p:ext uri="{BB962C8B-B14F-4D97-AF65-F5344CB8AC3E}">
        <p14:creationId xmlns:p14="http://schemas.microsoft.com/office/powerpoint/2010/main" val="14590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711906" cy="1143000"/>
          </a:xfrm>
        </p:spPr>
        <p:txBody>
          <a:bodyPr>
            <a:normAutofit/>
          </a:bodyPr>
          <a:lstStyle/>
          <a:p>
            <a:r>
              <a:rPr lang="en-US" sz="3600" b="1" dirty="0">
                <a:solidFill>
                  <a:srgbClr val="005698"/>
                </a:solidFill>
                <a:latin typeface="Georgia"/>
              </a:rPr>
              <a:t>Requirements for All AI Research Institutes</a:t>
            </a:r>
          </a:p>
        </p:txBody>
      </p:sp>
      <p:sp>
        <p:nvSpPr>
          <p:cNvPr id="3" name="Content Placeholder 2"/>
          <p:cNvSpPr>
            <a:spLocks noGrp="1"/>
          </p:cNvSpPr>
          <p:nvPr>
            <p:ph idx="1"/>
          </p:nvPr>
        </p:nvSpPr>
        <p:spPr>
          <a:xfrm>
            <a:off x="1324578" y="1778992"/>
            <a:ext cx="10029222" cy="3912360"/>
          </a:xfrm>
        </p:spPr>
        <p:txBody>
          <a:bodyPr vert="horz" lIns="91440" tIns="45720" rIns="91440" bIns="45720" rtlCol="0" anchor="t">
            <a:normAutofit/>
          </a:bodyPr>
          <a:lstStyle/>
          <a:p>
            <a:pPr marL="514350" indent="-514350">
              <a:buClr>
                <a:schemeClr val="tx1"/>
              </a:buClr>
              <a:buFont typeface="+mj-lt"/>
              <a:buAutoNum type="arabicPeriod"/>
            </a:pPr>
            <a:r>
              <a:rPr lang="en-US" sz="3200"/>
              <a:t>Advance foundational AI research</a:t>
            </a:r>
          </a:p>
          <a:p>
            <a:pPr marL="514350" indent="-514350">
              <a:buClr>
                <a:schemeClr val="tx1"/>
              </a:buClr>
              <a:buFont typeface="+mj-lt"/>
              <a:buAutoNum type="arabicPeriod"/>
            </a:pPr>
            <a:r>
              <a:rPr lang="en-US" sz="3200"/>
              <a:t>Conduct use-inspired research</a:t>
            </a:r>
          </a:p>
          <a:p>
            <a:pPr marL="514350" indent="-514350">
              <a:buClr>
                <a:schemeClr val="tx1"/>
              </a:buClr>
              <a:buFont typeface="+mj-lt"/>
              <a:buAutoNum type="arabicPeriod"/>
            </a:pPr>
            <a:r>
              <a:rPr lang="en-US" sz="3200"/>
              <a:t>Grow the next generation of talent</a:t>
            </a:r>
          </a:p>
          <a:p>
            <a:pPr marL="514350" indent="-514350">
              <a:buClr>
                <a:schemeClr val="tx1"/>
              </a:buClr>
              <a:buFont typeface="+mj-lt"/>
              <a:buAutoNum type="arabicPeriod"/>
            </a:pPr>
            <a:r>
              <a:rPr lang="en-US" sz="3200"/>
              <a:t>Be multidisciplinary</a:t>
            </a:r>
          </a:p>
          <a:p>
            <a:pPr marL="514350" indent="-514350">
              <a:buClr>
                <a:schemeClr val="tx1"/>
              </a:buClr>
              <a:buFont typeface="+mj-lt"/>
              <a:buAutoNum type="arabicPeriod"/>
            </a:pPr>
            <a:r>
              <a:rPr lang="en-US" sz="3200"/>
              <a:t>Leverage multiple organizations</a:t>
            </a:r>
          </a:p>
          <a:p>
            <a:pPr marL="514350" indent="-514350">
              <a:buClr>
                <a:schemeClr val="tx1"/>
              </a:buClr>
              <a:buFont typeface="+mj-lt"/>
              <a:buAutoNum type="arabicPeriod"/>
            </a:pPr>
            <a:r>
              <a:rPr lang="en-US" sz="3200"/>
              <a:t>Be nexus points for collaborative efforts</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63237F5B-5336-49A0-B536-E614CF27DF3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5563874B-4D1E-4412-A34B-F43B72AF652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14</a:t>
            </a:fld>
            <a:endParaRPr lang="en-US"/>
          </a:p>
        </p:txBody>
      </p:sp>
    </p:spTree>
    <p:extLst>
      <p:ext uri="{BB962C8B-B14F-4D97-AF65-F5344CB8AC3E}">
        <p14:creationId xmlns:p14="http://schemas.microsoft.com/office/powerpoint/2010/main" val="1525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84775"/>
            <a:ext cx="9392265" cy="1143000"/>
          </a:xfrm>
        </p:spPr>
        <p:txBody>
          <a:bodyPr>
            <a:normAutofit/>
          </a:bodyPr>
          <a:lstStyle/>
          <a:p>
            <a:r>
              <a:rPr lang="en-US" sz="3600" b="1" dirty="0">
                <a:solidFill>
                  <a:srgbClr val="005698"/>
                </a:solidFill>
                <a:latin typeface="Georgia" panose="02040502050405020303" pitchFamily="18" charset="0"/>
              </a:rPr>
              <a:t>1. Advance Foundational AI Research</a:t>
            </a:r>
          </a:p>
        </p:txBody>
      </p:sp>
      <p:sp>
        <p:nvSpPr>
          <p:cNvPr id="3" name="Content Placeholder 2"/>
          <p:cNvSpPr>
            <a:spLocks noGrp="1"/>
          </p:cNvSpPr>
          <p:nvPr>
            <p:ph idx="1"/>
          </p:nvPr>
        </p:nvSpPr>
        <p:spPr>
          <a:xfrm>
            <a:off x="1295400" y="1353323"/>
            <a:ext cx="10029222" cy="3994201"/>
          </a:xfrm>
        </p:spPr>
        <p:txBody>
          <a:bodyPr>
            <a:normAutofit lnSpcReduction="10000"/>
          </a:bodyPr>
          <a:lstStyle/>
          <a:p>
            <a:pPr>
              <a:buClr>
                <a:schemeClr val="tx1"/>
              </a:buClr>
              <a:buFont typeface="System Font Regular"/>
              <a:buChar char="-"/>
            </a:pPr>
            <a:r>
              <a:rPr lang="en-US"/>
              <a:t>Add significant new knowledge and understanding to artificial intelligence and demonstrate the potential to radically advance areas beyond the state of the art.</a:t>
            </a:r>
          </a:p>
          <a:p>
            <a:pPr>
              <a:buClr>
                <a:schemeClr val="tx1"/>
              </a:buClr>
              <a:buFont typeface="System Font Regular"/>
              <a:buChar char="-"/>
            </a:pPr>
            <a:endParaRPr lang="en-US" sz="1600"/>
          </a:p>
          <a:p>
            <a:pPr>
              <a:buClr>
                <a:schemeClr val="tx1"/>
              </a:buClr>
              <a:buFont typeface="System Font Regular"/>
              <a:buChar char="-"/>
            </a:pPr>
            <a:r>
              <a:rPr lang="en-US"/>
              <a:t>Address new foundational AI research priorities that arise from rapid advances in AI and the increasing ubiquity of AI-enabled technology. </a:t>
            </a:r>
          </a:p>
          <a:p>
            <a:pPr lvl="1">
              <a:buClr>
                <a:schemeClr val="tx1"/>
              </a:buClr>
              <a:buFont typeface="System Font Regular"/>
              <a:buChar char="-"/>
            </a:pPr>
            <a:endParaRPr lang="en-US" sz="1600"/>
          </a:p>
          <a:p>
            <a:pPr>
              <a:buClr>
                <a:schemeClr val="tx1"/>
              </a:buClr>
              <a:buFont typeface="System Font Regular"/>
              <a:buChar char="-"/>
            </a:pPr>
            <a:r>
              <a:rPr lang="en-US"/>
              <a:t>Address areas in clear need of larger efforts over longer timeframes; the research will have broad and lasting impact.</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F03D92A-ED4F-4FC9-A73B-DE9560F9DF2C}"/>
              </a:ext>
            </a:extLst>
          </p:cNvPr>
          <p:cNvSpPr/>
          <p:nvPr/>
        </p:nvSpPr>
        <p:spPr>
          <a:xfrm>
            <a:off x="1456267" y="5504677"/>
            <a:ext cx="9110133" cy="6368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00">
                <a:effectLst/>
                <a:latin typeface="Arial" panose="020B0604020202020204" pitchFamily="34" charset="0"/>
                <a:ea typeface="Calibri" panose="020F0502020204030204" pitchFamily="34" charset="0"/>
              </a:rPr>
              <a:t>Institute proposals that do not describe a clear plan to achieve </a:t>
            </a:r>
            <a:r>
              <a:rPr lang="en-US" sz="1800" b="1">
                <a:solidFill>
                  <a:srgbClr val="FFFF00"/>
                </a:solidFill>
                <a:effectLst/>
                <a:latin typeface="Arial" panose="020B0604020202020204" pitchFamily="34" charset="0"/>
                <a:ea typeface="Calibri" panose="020F0502020204030204" pitchFamily="34" charset="0"/>
              </a:rPr>
              <a:t>ambitious advances in foundational AI research</a:t>
            </a:r>
            <a:r>
              <a:rPr lang="en-US" sz="1800">
                <a:effectLst/>
                <a:latin typeface="Arial" panose="020B0604020202020204" pitchFamily="34" charset="0"/>
                <a:ea typeface="Calibri" panose="020F0502020204030204" pitchFamily="34" charset="0"/>
              </a:rPr>
              <a:t> are not likely to be responsive to this program</a:t>
            </a:r>
            <a:endParaRPr lang="en-US"/>
          </a:p>
        </p:txBody>
      </p:sp>
      <p:sp>
        <p:nvSpPr>
          <p:cNvPr id="7" name="Date Placeholder 3">
            <a:extLst>
              <a:ext uri="{FF2B5EF4-FFF2-40B4-BE49-F238E27FC236}">
                <a16:creationId xmlns:a16="http://schemas.microsoft.com/office/drawing/2014/main" id="{087A0B4E-5DD0-49C2-A11E-4564188124F3}"/>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16B36019-5FBE-47E6-BA42-36C125F3F2F9}"/>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15</a:t>
            </a:fld>
            <a:endParaRPr lang="en-US"/>
          </a:p>
        </p:txBody>
      </p:sp>
    </p:spTree>
    <p:extLst>
      <p:ext uri="{BB962C8B-B14F-4D97-AF65-F5344CB8AC3E}">
        <p14:creationId xmlns:p14="http://schemas.microsoft.com/office/powerpoint/2010/main" val="6283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709484" cy="1143000"/>
          </a:xfrm>
        </p:spPr>
        <p:txBody>
          <a:bodyPr>
            <a:noAutofit/>
          </a:bodyPr>
          <a:lstStyle/>
          <a:p>
            <a:r>
              <a:rPr lang="en-US" sz="3200" b="1" dirty="0">
                <a:solidFill>
                  <a:srgbClr val="005698"/>
                </a:solidFill>
                <a:latin typeface="Georgia" panose="02040502050405020303" pitchFamily="18" charset="0"/>
              </a:rPr>
              <a:t>1. Advance Foundational AI Research:</a:t>
            </a:r>
            <a:br>
              <a:rPr lang="en-US" sz="3200" b="1" dirty="0">
                <a:solidFill>
                  <a:srgbClr val="005698"/>
                </a:solidFill>
                <a:latin typeface="Georgia" panose="02040502050405020303" pitchFamily="18" charset="0"/>
              </a:rPr>
            </a:br>
            <a:r>
              <a:rPr lang="en-US" sz="3200" b="1" dirty="0">
                <a:solidFill>
                  <a:srgbClr val="005698"/>
                </a:solidFill>
                <a:latin typeface="Georgia" panose="02040502050405020303" pitchFamily="18" charset="0"/>
              </a:rPr>
              <a:t>Scope of AI</a:t>
            </a:r>
            <a:endParaRPr lang="en-US" sz="3500" b="1" dirty="0">
              <a:solidFill>
                <a:srgbClr val="005698"/>
              </a:solidFill>
              <a:latin typeface="Georgia" panose="02040502050405020303" pitchFamily="18" charset="0"/>
            </a:endParaRPr>
          </a:p>
        </p:txBody>
      </p:sp>
      <p:sp>
        <p:nvSpPr>
          <p:cNvPr id="3" name="Content Placeholder 2"/>
          <p:cNvSpPr>
            <a:spLocks noGrp="1"/>
          </p:cNvSpPr>
          <p:nvPr>
            <p:ph idx="1"/>
          </p:nvPr>
        </p:nvSpPr>
        <p:spPr>
          <a:xfrm>
            <a:off x="1324578" y="1564095"/>
            <a:ext cx="10194132" cy="4888416"/>
          </a:xfrm>
        </p:spPr>
        <p:txBody>
          <a:bodyPr>
            <a:normAutofit/>
          </a:bodyPr>
          <a:lstStyle/>
          <a:p>
            <a:pPr>
              <a:lnSpc>
                <a:spcPct val="100000"/>
              </a:lnSpc>
              <a:buClr>
                <a:schemeClr val="tx1"/>
              </a:buClr>
              <a:buFont typeface="System Font Regular"/>
              <a:buChar char="-"/>
            </a:pPr>
            <a:r>
              <a:rPr lang="en-US" sz="3200"/>
              <a:t>Understanding the mechanisms underlying thought and intelligent behavior and their implementation in machines. </a:t>
            </a:r>
            <a:endParaRPr lang="en-US" sz="1600"/>
          </a:p>
          <a:p>
            <a:pPr>
              <a:lnSpc>
                <a:spcPct val="100000"/>
              </a:lnSpc>
              <a:buClr>
                <a:schemeClr val="tx1"/>
              </a:buClr>
              <a:buFont typeface="System Font Regular"/>
              <a:buChar char="-"/>
            </a:pPr>
            <a:r>
              <a:rPr lang="en-US" sz="3200"/>
              <a:t>“Core” theory and methods that give rise to these abilities and their implementation in machines </a:t>
            </a:r>
          </a:p>
          <a:p>
            <a:pPr lvl="1">
              <a:lnSpc>
                <a:spcPct val="100000"/>
              </a:lnSpc>
              <a:buClr>
                <a:schemeClr val="tx1"/>
              </a:buClr>
              <a:buFont typeface="System Font Regular"/>
              <a:buChar char="-"/>
            </a:pPr>
            <a:r>
              <a:rPr lang="en-US" sz="2800"/>
              <a:t>Research in all matters of learning, abstraction, and inference required for intelligent behavior. </a:t>
            </a:r>
          </a:p>
          <a:p>
            <a:pPr lvl="1">
              <a:lnSpc>
                <a:spcPct val="100000"/>
              </a:lnSpc>
              <a:buClr>
                <a:schemeClr val="tx1"/>
              </a:buClr>
              <a:buFont typeface="System Font Regular"/>
              <a:buChar char="-"/>
            </a:pPr>
            <a:r>
              <a:rPr lang="en-US" sz="2800"/>
              <a:t>General architectures for intelligence, integrated intelligent agents, and multiagent systems.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83EF5605-4FFB-4B16-822B-2119F4BB6115}"/>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EA12F5C4-314F-44BC-8E48-56F8D22F273E}"/>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4265C3C1-5083-47FB-93B3-0E63E0F79B99}"/>
              </a:ext>
            </a:extLst>
          </p:cNvPr>
          <p:cNvSpPr>
            <a:spLocks noGrp="1"/>
          </p:cNvSpPr>
          <p:nvPr>
            <p:ph type="sldNum" sz="quarter" idx="12"/>
          </p:nvPr>
        </p:nvSpPr>
        <p:spPr/>
        <p:txBody>
          <a:bodyPr/>
          <a:lstStyle/>
          <a:p>
            <a:fld id="{99657F45-76E2-9145-A9D6-E6E7DE738629}" type="slidenum">
              <a:rPr lang="en-US" smtClean="0"/>
              <a:t>16</a:t>
            </a:fld>
            <a:endParaRPr lang="en-US"/>
          </a:p>
        </p:txBody>
      </p:sp>
    </p:spTree>
    <p:extLst>
      <p:ext uri="{BB962C8B-B14F-4D97-AF65-F5344CB8AC3E}">
        <p14:creationId xmlns:p14="http://schemas.microsoft.com/office/powerpoint/2010/main" val="391814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709484" cy="1143000"/>
          </a:xfrm>
        </p:spPr>
        <p:txBody>
          <a:bodyPr vert="horz" lIns="91440" tIns="45720" rIns="91440" bIns="45720" rtlCol="0" anchor="ctr">
            <a:noAutofit/>
          </a:bodyPr>
          <a:lstStyle/>
          <a:p>
            <a:r>
              <a:rPr lang="en-US" sz="3200" b="1" dirty="0">
                <a:solidFill>
                  <a:srgbClr val="005698"/>
                </a:solidFill>
                <a:latin typeface="Georgia" panose="02040502050405020303" pitchFamily="18" charset="0"/>
              </a:rPr>
              <a:t>1. Advance Foundational AI Research:</a:t>
            </a:r>
            <a:br>
              <a:rPr lang="en-US" sz="3200" b="1" dirty="0">
                <a:solidFill>
                  <a:srgbClr val="005698"/>
                </a:solidFill>
                <a:latin typeface="Georgia" panose="02040502050405020303" pitchFamily="18" charset="0"/>
              </a:rPr>
            </a:br>
            <a:r>
              <a:rPr lang="en-US" sz="3200" b="1" dirty="0">
                <a:solidFill>
                  <a:srgbClr val="005698"/>
                </a:solidFill>
                <a:latin typeface="Georgia" panose="02040502050405020303" pitchFamily="18" charset="0"/>
              </a:rPr>
              <a:t>Scope of AI, continued</a:t>
            </a:r>
          </a:p>
        </p:txBody>
      </p:sp>
      <p:sp>
        <p:nvSpPr>
          <p:cNvPr id="3" name="Content Placeholder 2"/>
          <p:cNvSpPr>
            <a:spLocks noGrp="1"/>
          </p:cNvSpPr>
          <p:nvPr>
            <p:ph idx="1"/>
          </p:nvPr>
        </p:nvSpPr>
        <p:spPr>
          <a:xfrm>
            <a:off x="1295400" y="1564095"/>
            <a:ext cx="10029222" cy="4888416"/>
          </a:xfrm>
        </p:spPr>
        <p:txBody>
          <a:bodyPr>
            <a:normAutofit/>
          </a:bodyPr>
          <a:lstStyle/>
          <a:p>
            <a:pPr>
              <a:lnSpc>
                <a:spcPct val="100000"/>
              </a:lnSpc>
              <a:buClr>
                <a:schemeClr val="tx1"/>
              </a:buClr>
              <a:buFont typeface="System Font Regular"/>
              <a:buChar char="-"/>
            </a:pPr>
            <a:r>
              <a:rPr lang="en-US" sz="3200"/>
              <a:t>AI is a multidisciplinary endeavor</a:t>
            </a:r>
          </a:p>
          <a:p>
            <a:pPr lvl="1">
              <a:lnSpc>
                <a:spcPct val="100000"/>
              </a:lnSpc>
              <a:buClr>
                <a:schemeClr val="tx1"/>
              </a:buClr>
              <a:buFont typeface="System Font Regular"/>
              <a:buChar char="-"/>
            </a:pPr>
            <a:r>
              <a:rPr lang="en-US" sz="2800"/>
              <a:t>Computational methods draw insight from fields such as biology, neuroscience, behavioral and cognitive science.</a:t>
            </a:r>
          </a:p>
          <a:p>
            <a:pPr lvl="1">
              <a:lnSpc>
                <a:spcPct val="100000"/>
              </a:lnSpc>
              <a:buClr>
                <a:schemeClr val="tx1"/>
              </a:buClr>
              <a:buFont typeface="System Font Regular"/>
              <a:buChar char="-"/>
            </a:pPr>
            <a:r>
              <a:rPr lang="en-US" sz="2800"/>
              <a:t>Computer vision and human-language technologies provide critical capabilities to many AI systems.</a:t>
            </a:r>
          </a:p>
          <a:p>
            <a:pPr lvl="1">
              <a:lnSpc>
                <a:spcPct val="100000"/>
              </a:lnSpc>
              <a:buClr>
                <a:schemeClr val="tx1"/>
              </a:buClr>
              <a:buFont typeface="System Font Regular"/>
              <a:buChar char="-"/>
            </a:pPr>
            <a:r>
              <a:rPr lang="en-US" sz="2800"/>
              <a:t>Robotics is closely aligned with but not identical to embodied AI. AI systems may be able to act upon the world through embodiment. </a:t>
            </a:r>
            <a:endParaRPr lang="en-US"/>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8F9D108D-8B06-4E8F-8C70-C7FCF1579E4D}"/>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BC5694D4-87D1-4C42-BC85-09C8892E36AF}"/>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FF7AE93-DE34-41A1-8661-2F1B771C4F13}"/>
              </a:ext>
            </a:extLst>
          </p:cNvPr>
          <p:cNvSpPr>
            <a:spLocks noGrp="1"/>
          </p:cNvSpPr>
          <p:nvPr>
            <p:ph type="sldNum" sz="quarter" idx="12"/>
          </p:nvPr>
        </p:nvSpPr>
        <p:spPr/>
        <p:txBody>
          <a:bodyPr/>
          <a:lstStyle/>
          <a:p>
            <a:fld id="{99657F45-76E2-9145-A9D6-E6E7DE738629}" type="slidenum">
              <a:rPr lang="en-US" smtClean="0"/>
              <a:t>17</a:t>
            </a:fld>
            <a:endParaRPr lang="en-US"/>
          </a:p>
        </p:txBody>
      </p:sp>
    </p:spTree>
    <p:extLst>
      <p:ext uri="{BB962C8B-B14F-4D97-AF65-F5344CB8AC3E}">
        <p14:creationId xmlns:p14="http://schemas.microsoft.com/office/powerpoint/2010/main" val="39827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560169" cy="1143000"/>
          </a:xfrm>
        </p:spPr>
        <p:txBody>
          <a:bodyPr>
            <a:normAutofit/>
          </a:bodyPr>
          <a:lstStyle/>
          <a:p>
            <a:r>
              <a:rPr lang="en-US" sz="3600" b="1" dirty="0">
                <a:solidFill>
                  <a:srgbClr val="005698"/>
                </a:solidFill>
                <a:latin typeface="Georgia" panose="02040502050405020303" pitchFamily="18" charset="0"/>
              </a:rPr>
              <a:t>2. Conduct Use-Inspired Research</a:t>
            </a:r>
          </a:p>
        </p:txBody>
      </p:sp>
      <p:sp>
        <p:nvSpPr>
          <p:cNvPr id="3" name="Content Placeholder 2"/>
          <p:cNvSpPr>
            <a:spLocks noGrp="1"/>
          </p:cNvSpPr>
          <p:nvPr>
            <p:ph idx="1"/>
          </p:nvPr>
        </p:nvSpPr>
        <p:spPr>
          <a:xfrm>
            <a:off x="1295401" y="1353323"/>
            <a:ext cx="10058400" cy="5003027"/>
          </a:xfrm>
        </p:spPr>
        <p:txBody>
          <a:bodyPr>
            <a:normAutofit/>
          </a:bodyPr>
          <a:lstStyle/>
          <a:p>
            <a:pPr>
              <a:buClr>
                <a:schemeClr val="tx1"/>
              </a:buClr>
              <a:buFont typeface="System Font Regular"/>
              <a:buChar char="-"/>
            </a:pPr>
            <a:r>
              <a:rPr lang="en-US" sz="2400">
                <a:highlight>
                  <a:srgbClr val="FFFF00"/>
                </a:highlight>
              </a:rPr>
              <a:t>Use-inspired </a:t>
            </a:r>
            <a:r>
              <a:rPr lang="en-US" sz="2400" b="1">
                <a:highlight>
                  <a:srgbClr val="FFFF00"/>
                </a:highlight>
              </a:rPr>
              <a:t>AI</a:t>
            </a:r>
            <a:r>
              <a:rPr lang="en-US" sz="2400">
                <a:highlight>
                  <a:srgbClr val="FFFF00"/>
                </a:highlight>
              </a:rPr>
              <a:t> research </a:t>
            </a:r>
            <a:r>
              <a:rPr lang="en-US" sz="2400"/>
              <a:t>is basic research that has use for society in mind.</a:t>
            </a:r>
          </a:p>
          <a:p>
            <a:pPr>
              <a:buClr>
                <a:schemeClr val="tx1"/>
              </a:buClr>
              <a:buFont typeface="System Font Regular"/>
              <a:buChar char="-"/>
            </a:pPr>
            <a:r>
              <a:rPr lang="en-US" sz="2400"/>
              <a:t>Use-inspired research is a context that informs foundational AI advances and drives innovations in related sectors through use cases, affording:</a:t>
            </a:r>
            <a:endParaRPr lang="en-US" sz="1000"/>
          </a:p>
          <a:p>
            <a:pPr lvl="1">
              <a:buClr>
                <a:schemeClr val="tx1"/>
              </a:buClr>
              <a:buFont typeface="System Font Regular"/>
              <a:buChar char="-"/>
            </a:pPr>
            <a:r>
              <a:rPr lang="en-US" sz="2000"/>
              <a:t>Clear and compelling goals to advance AI and to accelerate the fielding of AI-powered innovation.</a:t>
            </a:r>
          </a:p>
          <a:p>
            <a:pPr lvl="1">
              <a:buClr>
                <a:schemeClr val="tx1"/>
              </a:buClr>
              <a:buFont typeface="System Font Regular"/>
              <a:buChar char="-"/>
            </a:pPr>
            <a:r>
              <a:rPr lang="en-US" sz="2000"/>
              <a:t>The transfer of knowledge through the meaningful exchange of scientific and technical information with internal participants and external stakeholders.</a:t>
            </a:r>
            <a:endParaRPr lang="en-US" sz="700"/>
          </a:p>
          <a:p>
            <a:pPr lvl="1">
              <a:buClr>
                <a:schemeClr val="tx1"/>
              </a:buClr>
              <a:buFont typeface="System Font Regular"/>
              <a:buChar char="-"/>
            </a:pPr>
            <a:r>
              <a:rPr lang="en-US" sz="2000"/>
              <a:t>The potential for the creation and sharing of community infrastructure, including data and software, to further research, promote reproducibility, and support education.</a:t>
            </a:r>
          </a:p>
          <a:p>
            <a:pPr>
              <a:buClr>
                <a:schemeClr val="tx1"/>
              </a:buClr>
              <a:buFont typeface="System Font Regular"/>
              <a:buChar char="-"/>
            </a:pPr>
            <a:r>
              <a:rPr lang="en-US" sz="2400"/>
              <a:t>Within the use-inspired context, </a:t>
            </a:r>
            <a:r>
              <a:rPr lang="en-US" sz="2400" u="sng"/>
              <a:t>balance the application of AI with the advancement of foundational AI </a:t>
            </a:r>
            <a:r>
              <a:rPr lang="en-US" sz="2400"/>
              <a:t>as appropriate to your Institute vision</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1E6C1690-01F3-45A0-AF97-DBE796BB8A3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9BB7541E-59F5-4CA5-B37C-3AD715D5FD7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18</a:t>
            </a:fld>
            <a:endParaRPr lang="en-US"/>
          </a:p>
        </p:txBody>
      </p:sp>
    </p:spTree>
    <p:extLst>
      <p:ext uri="{BB962C8B-B14F-4D97-AF65-F5344CB8AC3E}">
        <p14:creationId xmlns:p14="http://schemas.microsoft.com/office/powerpoint/2010/main" val="1614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447" y="125921"/>
            <a:ext cx="10621298" cy="1143000"/>
          </a:xfrm>
        </p:spPr>
        <p:txBody>
          <a:bodyPr>
            <a:normAutofit/>
          </a:bodyPr>
          <a:lstStyle/>
          <a:p>
            <a:r>
              <a:rPr lang="en-US" sz="3600" b="1" dirty="0">
                <a:solidFill>
                  <a:srgbClr val="005698"/>
                </a:solidFill>
                <a:latin typeface="Georgia" panose="02040502050405020303" pitchFamily="18" charset="0"/>
              </a:rPr>
              <a:t>Foundational and Use-Inspired AI Research</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13D890D3-7530-9547-8C25-DF844EE1BB51}"/>
              </a:ext>
              <a:ext uri="{C183D7F6-B498-43B3-948B-1728B52AA6E4}">
                <adec:decorative xmlns:adec="http://schemas.microsoft.com/office/drawing/2017/decorative" val="1"/>
              </a:ext>
            </a:extLst>
          </p:cNvPr>
          <p:cNvGrpSpPr/>
          <p:nvPr/>
        </p:nvGrpSpPr>
        <p:grpSpPr>
          <a:xfrm>
            <a:off x="6274342" y="982301"/>
            <a:ext cx="5160791" cy="5624492"/>
            <a:chOff x="7477647" y="847822"/>
            <a:chExt cx="5160791" cy="5624492"/>
          </a:xfrm>
        </p:grpSpPr>
        <p:sp>
          <p:nvSpPr>
            <p:cNvPr id="39" name="TextBox 38">
              <a:extLst>
                <a:ext uri="{FF2B5EF4-FFF2-40B4-BE49-F238E27FC236}">
                  <a16:creationId xmlns:a16="http://schemas.microsoft.com/office/drawing/2014/main" id="{DB6BD8E5-77B9-824E-AEF7-6C3C8B46431F}"/>
                </a:ext>
              </a:extLst>
            </p:cNvPr>
            <p:cNvSpPr txBox="1"/>
            <p:nvPr/>
          </p:nvSpPr>
          <p:spPr>
            <a:xfrm rot="16200000">
              <a:off x="6058399" y="3507131"/>
              <a:ext cx="4624379" cy="369332"/>
            </a:xfrm>
            <a:prstGeom prst="rect">
              <a:avLst/>
            </a:prstGeom>
            <a:solidFill>
              <a:schemeClr val="accent5">
                <a:lumMod val="20000"/>
                <a:lumOff val="80000"/>
              </a:schemeClr>
            </a:solidFill>
            <a:ln>
              <a:noFill/>
            </a:ln>
          </p:spPr>
          <p:txBody>
            <a:bodyPr wrap="square" rIns="274320" rtlCol="0">
              <a:spAutoFit/>
            </a:bodyPr>
            <a:lstStyle/>
            <a:p>
              <a:pPr marL="0" marR="0" lvl="0" indent="0" algn="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latin typeface="Arial" panose="020B0604020202020204" pitchFamily="34" charset="0"/>
                </a:rPr>
                <a:t>scientific discovery</a:t>
              </a:r>
            </a:p>
          </p:txBody>
        </p:sp>
        <p:sp>
          <p:nvSpPr>
            <p:cNvPr id="40" name="TextBox 39">
              <a:extLst>
                <a:ext uri="{FF2B5EF4-FFF2-40B4-BE49-F238E27FC236}">
                  <a16:creationId xmlns:a16="http://schemas.microsoft.com/office/drawing/2014/main" id="{2D2C3446-2350-444F-8E55-003D64762443}"/>
                </a:ext>
              </a:extLst>
            </p:cNvPr>
            <p:cNvSpPr txBox="1"/>
            <p:nvPr/>
          </p:nvSpPr>
          <p:spPr>
            <a:xfrm rot="16200000">
              <a:off x="7015933" y="3507131"/>
              <a:ext cx="4624379" cy="369332"/>
            </a:xfrm>
            <a:prstGeom prst="rect">
              <a:avLst/>
            </a:prstGeom>
            <a:solidFill>
              <a:schemeClr val="accent5">
                <a:lumMod val="20000"/>
                <a:lumOff val="80000"/>
              </a:schemeClr>
            </a:solidFill>
            <a:ln>
              <a:noFill/>
            </a:ln>
          </p:spPr>
          <p:txBody>
            <a:bodyPr wrap="square" rIns="274320" rtlCol="0">
              <a:spAutoFit/>
            </a:bodyPr>
            <a:lstStyle/>
            <a:p>
              <a:pPr marL="0" marR="0" lvl="0" indent="0" algn="r" defTabSz="914363" eaLnBrk="1" fontAlgn="auto" latinLnBrk="0" hangingPunct="1">
                <a:lnSpc>
                  <a:spcPct val="100000"/>
                </a:lnSpc>
                <a:spcBef>
                  <a:spcPts val="0"/>
                </a:spcBef>
                <a:spcAft>
                  <a:spcPts val="0"/>
                </a:spcAft>
                <a:buClrTx/>
                <a:buSzTx/>
                <a:buFontTx/>
                <a:buNone/>
                <a:tabLst/>
                <a:defRPr/>
              </a:pPr>
              <a:r>
                <a:rPr lang="en-US" kern="0" dirty="0">
                  <a:latin typeface="Arial" panose="020B0604020202020204" pitchFamily="34" charset="0"/>
                </a:rPr>
                <a:t>manufacturing</a:t>
              </a:r>
              <a:endParaRPr kumimoji="0" lang="en-US" sz="1800" b="0" i="0" u="none" strike="noStrike" kern="0" cap="none" spc="0" normalizeH="0" baseline="0" noProof="0" dirty="0">
                <a:ln>
                  <a:noFill/>
                </a:ln>
                <a:effectLst/>
                <a:uLnTx/>
                <a:uFillTx/>
                <a:latin typeface="Arial" panose="020B0604020202020204" pitchFamily="34" charset="0"/>
              </a:endParaRPr>
            </a:p>
          </p:txBody>
        </p:sp>
        <p:sp>
          <p:nvSpPr>
            <p:cNvPr id="41" name="TextBox 40">
              <a:extLst>
                <a:ext uri="{FF2B5EF4-FFF2-40B4-BE49-F238E27FC236}">
                  <a16:creationId xmlns:a16="http://schemas.microsoft.com/office/drawing/2014/main" id="{B2F4E84F-AB5B-F040-BAD5-5A6967EF3A27}"/>
                </a:ext>
              </a:extLst>
            </p:cNvPr>
            <p:cNvSpPr txBox="1"/>
            <p:nvPr/>
          </p:nvSpPr>
          <p:spPr>
            <a:xfrm rot="16200000">
              <a:off x="8065479" y="3507130"/>
              <a:ext cx="4624379" cy="369332"/>
            </a:xfrm>
            <a:prstGeom prst="rect">
              <a:avLst/>
            </a:prstGeom>
            <a:solidFill>
              <a:schemeClr val="accent5">
                <a:lumMod val="20000"/>
                <a:lumOff val="80000"/>
              </a:schemeClr>
            </a:solidFill>
            <a:ln>
              <a:noFill/>
            </a:ln>
          </p:spPr>
          <p:txBody>
            <a:bodyPr wrap="square" rIns="274320" rtlCol="0">
              <a:spAutoFit/>
            </a:bodyPr>
            <a:lstStyle/>
            <a:p>
              <a:pPr marL="0" marR="0" lvl="0" indent="0" algn="r" defTabSz="914363" eaLnBrk="1" fontAlgn="auto" latinLnBrk="0" hangingPunct="1">
                <a:lnSpc>
                  <a:spcPct val="100000"/>
                </a:lnSpc>
                <a:spcBef>
                  <a:spcPts val="0"/>
                </a:spcBef>
                <a:spcAft>
                  <a:spcPts val="0"/>
                </a:spcAft>
                <a:buClrTx/>
                <a:buSzTx/>
                <a:buFontTx/>
                <a:buNone/>
                <a:tabLst/>
                <a:defRPr/>
              </a:pPr>
              <a:r>
                <a:rPr lang="en-US" kern="0">
                  <a:latin typeface="Arial" panose="020B0604020202020204" pitchFamily="34" charset="0"/>
                </a:rPr>
                <a:t>civic &amp; p</a:t>
              </a:r>
              <a:r>
                <a:rPr kumimoji="0" lang="en-US" sz="1800" b="0" i="0" u="none" strike="noStrike" kern="0" cap="none" spc="0" normalizeH="0" baseline="0" noProof="0">
                  <a:ln>
                    <a:noFill/>
                  </a:ln>
                  <a:effectLst/>
                  <a:uLnTx/>
                  <a:uFillTx/>
                  <a:latin typeface="Arial" panose="020B0604020202020204" pitchFamily="34" charset="0"/>
                </a:rPr>
                <a:t>ublic good</a:t>
              </a:r>
            </a:p>
          </p:txBody>
        </p:sp>
        <p:sp>
          <p:nvSpPr>
            <p:cNvPr id="42" name="TextBox 41">
              <a:extLst>
                <a:ext uri="{FF2B5EF4-FFF2-40B4-BE49-F238E27FC236}">
                  <a16:creationId xmlns:a16="http://schemas.microsoft.com/office/drawing/2014/main" id="{926B12D3-DED0-8049-8B38-BFCE34F9D8AE}"/>
                </a:ext>
              </a:extLst>
            </p:cNvPr>
            <p:cNvSpPr txBox="1"/>
            <p:nvPr/>
          </p:nvSpPr>
          <p:spPr>
            <a:xfrm>
              <a:off x="9625158" y="2702809"/>
              <a:ext cx="567040" cy="584775"/>
            </a:xfrm>
            <a:prstGeom prst="rect">
              <a:avLst/>
            </a:prstGeom>
            <a:noFill/>
          </p:spPr>
          <p:txBody>
            <a:bodyPr wrap="squar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panose="020B0604020202020204" pitchFamily="34" charset="0"/>
                </a:rPr>
                <a:t>…</a:t>
              </a:r>
            </a:p>
          </p:txBody>
        </p:sp>
        <p:sp>
          <p:nvSpPr>
            <p:cNvPr id="43" name="TextBox 42">
              <a:extLst>
                <a:ext uri="{FF2B5EF4-FFF2-40B4-BE49-F238E27FC236}">
                  <a16:creationId xmlns:a16="http://schemas.microsoft.com/office/drawing/2014/main" id="{E1BF0C11-8401-994D-95AF-73B21FB6BD9E}"/>
                </a:ext>
              </a:extLst>
            </p:cNvPr>
            <p:cNvSpPr txBox="1"/>
            <p:nvPr/>
          </p:nvSpPr>
          <p:spPr>
            <a:xfrm rot="16200000">
              <a:off x="8982758" y="3504255"/>
              <a:ext cx="4624379" cy="369332"/>
            </a:xfrm>
            <a:prstGeom prst="rect">
              <a:avLst/>
            </a:prstGeom>
            <a:solidFill>
              <a:schemeClr val="accent5">
                <a:lumMod val="20000"/>
                <a:lumOff val="80000"/>
              </a:schemeClr>
            </a:solidFill>
            <a:ln>
              <a:noFill/>
            </a:ln>
          </p:spPr>
          <p:txBody>
            <a:bodyPr wrap="square" rIns="274320" rtlCol="0">
              <a:spAutoFit/>
            </a:bodyPr>
            <a:lstStyle/>
            <a:p>
              <a:pPr marL="0" marR="0" lvl="0" indent="0" algn="r" defTabSz="914363" eaLnBrk="1" fontAlgn="auto" latinLnBrk="0" hangingPunct="1">
                <a:lnSpc>
                  <a:spcPct val="100000"/>
                </a:lnSpc>
                <a:spcBef>
                  <a:spcPts val="0"/>
                </a:spcBef>
                <a:spcAft>
                  <a:spcPts val="0"/>
                </a:spcAft>
                <a:buClrTx/>
                <a:buSzTx/>
                <a:buFontTx/>
                <a:buNone/>
                <a:tabLst/>
                <a:defRPr/>
              </a:pPr>
              <a:r>
                <a:rPr lang="en-US" kern="0">
                  <a:latin typeface="Arial" panose="020B0604020202020204" pitchFamily="34" charset="0"/>
                </a:rPr>
                <a:t>e</a:t>
              </a:r>
              <a:r>
                <a:rPr kumimoji="0" lang="en-US" sz="1800" b="0" i="0" u="none" strike="noStrike" kern="0" cap="none" spc="0" normalizeH="0" baseline="0" noProof="0">
                  <a:ln>
                    <a:noFill/>
                  </a:ln>
                  <a:effectLst/>
                  <a:uLnTx/>
                  <a:uFillTx/>
                  <a:latin typeface="Arial" panose="020B0604020202020204" pitchFamily="34" charset="0"/>
                </a:rPr>
                <a:t>nvironmental protection</a:t>
              </a:r>
            </a:p>
          </p:txBody>
        </p:sp>
        <p:sp>
          <p:nvSpPr>
            <p:cNvPr id="44" name="TextBox 43">
              <a:extLst>
                <a:ext uri="{FF2B5EF4-FFF2-40B4-BE49-F238E27FC236}">
                  <a16:creationId xmlns:a16="http://schemas.microsoft.com/office/drawing/2014/main" id="{332107BE-FEE9-FC4B-9918-72EF8023749E}"/>
                </a:ext>
              </a:extLst>
            </p:cNvPr>
            <p:cNvSpPr txBox="1"/>
            <p:nvPr/>
          </p:nvSpPr>
          <p:spPr>
            <a:xfrm rot="16200000">
              <a:off x="6544354" y="3507131"/>
              <a:ext cx="4624379" cy="369332"/>
            </a:xfrm>
            <a:prstGeom prst="rect">
              <a:avLst/>
            </a:prstGeom>
            <a:solidFill>
              <a:schemeClr val="accent5">
                <a:lumMod val="20000"/>
                <a:lumOff val="80000"/>
              </a:schemeClr>
            </a:solidFill>
            <a:ln>
              <a:noFill/>
            </a:ln>
          </p:spPr>
          <p:txBody>
            <a:bodyPr wrap="square" rIns="274320" rtlCol="0">
              <a:spAutoFit/>
            </a:bodyPr>
            <a:lstStyle/>
            <a:p>
              <a:pPr marL="0" marR="0" lvl="0" indent="0" algn="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latin typeface="Arial" panose="020B0604020202020204" pitchFamily="34" charset="0"/>
                </a:rPr>
                <a:t>enginnered systems</a:t>
              </a:r>
            </a:p>
          </p:txBody>
        </p:sp>
        <p:sp>
          <p:nvSpPr>
            <p:cNvPr id="45" name="TextBox 44">
              <a:extLst>
                <a:ext uri="{FF2B5EF4-FFF2-40B4-BE49-F238E27FC236}">
                  <a16:creationId xmlns:a16="http://schemas.microsoft.com/office/drawing/2014/main" id="{F5298DF0-D80A-7C4F-B5CA-1BF257B594D0}"/>
                </a:ext>
              </a:extLst>
            </p:cNvPr>
            <p:cNvSpPr txBox="1"/>
            <p:nvPr/>
          </p:nvSpPr>
          <p:spPr>
            <a:xfrm rot="16200000">
              <a:off x="8519804" y="3507131"/>
              <a:ext cx="4624379" cy="369332"/>
            </a:xfrm>
            <a:prstGeom prst="rect">
              <a:avLst/>
            </a:prstGeom>
            <a:solidFill>
              <a:schemeClr val="accent5">
                <a:lumMod val="20000"/>
                <a:lumOff val="80000"/>
              </a:schemeClr>
            </a:solidFill>
            <a:ln>
              <a:noFill/>
            </a:ln>
          </p:spPr>
          <p:txBody>
            <a:bodyPr wrap="square" rIns="274320" rtlCol="0">
              <a:spAutoFit/>
            </a:bodyPr>
            <a:lstStyle/>
            <a:p>
              <a:pPr marL="0" marR="0" lvl="0" indent="0" algn="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latin typeface="Arial" panose="020B0604020202020204" pitchFamily="34" charset="0"/>
                </a:rPr>
                <a:t> health and wellbeing</a:t>
              </a:r>
            </a:p>
          </p:txBody>
        </p:sp>
        <p:sp>
          <p:nvSpPr>
            <p:cNvPr id="46" name="TextBox 45">
              <a:extLst>
                <a:ext uri="{FF2B5EF4-FFF2-40B4-BE49-F238E27FC236}">
                  <a16:creationId xmlns:a16="http://schemas.microsoft.com/office/drawing/2014/main" id="{1C08283E-F9FC-1C4A-95A5-701E3FA4E4BF}"/>
                </a:ext>
              </a:extLst>
            </p:cNvPr>
            <p:cNvSpPr txBox="1"/>
            <p:nvPr/>
          </p:nvSpPr>
          <p:spPr>
            <a:xfrm>
              <a:off x="7477647" y="5784118"/>
              <a:ext cx="4582338" cy="369332"/>
            </a:xfrm>
            <a:prstGeom prst="rect">
              <a:avLst/>
            </a:prstGeom>
            <a:solidFill>
              <a:schemeClr val="accent6">
                <a:lumMod val="20000"/>
                <a:lumOff val="80000"/>
              </a:schemeClr>
            </a:solid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latin typeface="Arial" panose="020B0604020202020204" pitchFamily="34" charset="0"/>
                </a:rPr>
                <a:t>grounding, instructibility, alignment</a:t>
              </a:r>
            </a:p>
          </p:txBody>
        </p:sp>
        <p:sp>
          <p:nvSpPr>
            <p:cNvPr id="47" name="TextBox 46">
              <a:extLst>
                <a:ext uri="{FF2B5EF4-FFF2-40B4-BE49-F238E27FC236}">
                  <a16:creationId xmlns:a16="http://schemas.microsoft.com/office/drawing/2014/main" id="{FE6E74B6-80E2-DF40-A7BC-07D560858609}"/>
                </a:ext>
              </a:extLst>
            </p:cNvPr>
            <p:cNvSpPr txBox="1"/>
            <p:nvPr/>
          </p:nvSpPr>
          <p:spPr>
            <a:xfrm>
              <a:off x="7491466" y="5357714"/>
              <a:ext cx="4582338" cy="369332"/>
            </a:xfrm>
            <a:prstGeom prst="rect">
              <a:avLst/>
            </a:prstGeom>
            <a:solidFill>
              <a:schemeClr val="accent6">
                <a:lumMod val="20000"/>
                <a:lumOff val="80000"/>
              </a:schemeClr>
            </a:solidFill>
          </p:spPr>
          <p:txBody>
            <a:bodyPr wrap="square" rtlCol="0">
              <a:spAutoFit/>
            </a:bodyPr>
            <a:lstStyle/>
            <a:p>
              <a:pPr algn="ctr" defTabSz="914363">
                <a:defRPr/>
              </a:pPr>
              <a:r>
                <a:rPr lang="en-US" kern="0">
                  <a:latin typeface="Arial" panose="020B0604020202020204" pitchFamily="34" charset="0"/>
                </a:rPr>
                <a:t>r</a:t>
              </a:r>
              <a:r>
                <a:rPr kumimoji="0" lang="en-US" sz="1800" b="0" i="0" u="none" strike="noStrike" kern="0" cap="none" spc="0" normalizeH="0" baseline="0" noProof="0">
                  <a:ln>
                    <a:noFill/>
                  </a:ln>
                  <a:effectLst/>
                  <a:uLnTx/>
                  <a:uFillTx/>
                  <a:latin typeface="Arial" panose="020B0604020202020204" pitchFamily="34" charset="0"/>
                </a:rPr>
                <a:t>easoning, uncertainty, causality</a:t>
              </a:r>
            </a:p>
          </p:txBody>
        </p:sp>
        <p:sp>
          <p:nvSpPr>
            <p:cNvPr id="48" name="TextBox 47">
              <a:extLst>
                <a:ext uri="{FF2B5EF4-FFF2-40B4-BE49-F238E27FC236}">
                  <a16:creationId xmlns:a16="http://schemas.microsoft.com/office/drawing/2014/main" id="{5405E207-B57F-084D-9FAD-2A6C6D443103}"/>
                </a:ext>
              </a:extLst>
            </p:cNvPr>
            <p:cNvSpPr txBox="1"/>
            <p:nvPr/>
          </p:nvSpPr>
          <p:spPr>
            <a:xfrm>
              <a:off x="7491466" y="4174694"/>
              <a:ext cx="4582338" cy="369332"/>
            </a:xfrm>
            <a:prstGeom prst="rect">
              <a:avLst/>
            </a:prstGeom>
            <a:solidFill>
              <a:schemeClr val="accent6">
                <a:lumMod val="20000"/>
                <a:lumOff val="80000"/>
              </a:schemeClr>
            </a:solid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lang="en-US" kern="0">
                  <a:latin typeface="Arial" panose="020B0604020202020204" pitchFamily="34" charset="0"/>
                </a:rPr>
                <a:t>l</a:t>
              </a:r>
              <a:r>
                <a:rPr kumimoji="0" lang="en-US" sz="1800" b="0" i="0" u="none" strike="noStrike" kern="0" cap="none" spc="0" normalizeH="0" baseline="0" noProof="0">
                  <a:ln>
                    <a:noFill/>
                  </a:ln>
                  <a:effectLst/>
                  <a:uLnTx/>
                  <a:uFillTx/>
                  <a:latin typeface="Arial" panose="020B0604020202020204" pitchFamily="34" charset="0"/>
                </a:rPr>
                <a:t>earning, abstraction, and inference </a:t>
              </a:r>
            </a:p>
          </p:txBody>
        </p:sp>
        <p:sp>
          <p:nvSpPr>
            <p:cNvPr id="49" name="TextBox 48">
              <a:extLst>
                <a:ext uri="{FF2B5EF4-FFF2-40B4-BE49-F238E27FC236}">
                  <a16:creationId xmlns:a16="http://schemas.microsoft.com/office/drawing/2014/main" id="{BD8DE44F-5EA1-9E43-B729-CEEC80A3D581}"/>
                </a:ext>
              </a:extLst>
            </p:cNvPr>
            <p:cNvSpPr txBox="1"/>
            <p:nvPr/>
          </p:nvSpPr>
          <p:spPr>
            <a:xfrm>
              <a:off x="8766790" y="847822"/>
              <a:ext cx="2262158" cy="400110"/>
            </a:xfrm>
            <a:prstGeom prst="rect">
              <a:avLst/>
            </a:prstGeom>
            <a:noFill/>
          </p:spPr>
          <p:txBody>
            <a:bodyPr wrap="non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chemeClr val="tx1">
                      <a:lumMod val="75000"/>
                      <a:lumOff val="25000"/>
                    </a:schemeClr>
                  </a:solidFill>
                  <a:effectLst/>
                  <a:uLnTx/>
                  <a:uFillTx/>
                  <a:latin typeface="Georgia" panose="02040502050405020303" pitchFamily="18" charset="0"/>
                </a:rPr>
                <a:t>Use-inspired, e.g.,</a:t>
              </a:r>
            </a:p>
          </p:txBody>
        </p:sp>
        <p:sp>
          <p:nvSpPr>
            <p:cNvPr id="50" name="Left Brace 49">
              <a:extLst>
                <a:ext uri="{FF2B5EF4-FFF2-40B4-BE49-F238E27FC236}">
                  <a16:creationId xmlns:a16="http://schemas.microsoft.com/office/drawing/2014/main" id="{C7A71F4C-741F-C04F-9F2B-9B32E7D5C048}"/>
                </a:ext>
              </a:extLst>
            </p:cNvPr>
            <p:cNvSpPr/>
            <p:nvPr/>
          </p:nvSpPr>
          <p:spPr>
            <a:xfrm rot="5400000">
              <a:off x="9733457" y="-420645"/>
              <a:ext cx="204243" cy="3390510"/>
            </a:xfrm>
            <a:prstGeom prst="leftBrace">
              <a:avLst/>
            </a:prstGeom>
            <a:noFill/>
            <a:ln w="12700" cap="flat" cmpd="sng" algn="ctr">
              <a:solidFill>
                <a:schemeClr val="accent5">
                  <a:lumMod val="60000"/>
                  <a:lumOff val="40000"/>
                </a:schemeClr>
              </a:solidFill>
              <a:prstDash val="solid"/>
              <a:miter lim="800000"/>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schemeClr val="tx1">
                    <a:lumMod val="75000"/>
                    <a:lumOff val="25000"/>
                  </a:schemeClr>
                </a:solidFill>
                <a:effectLst/>
                <a:uLnTx/>
                <a:uFillTx/>
                <a:latin typeface="Georgia" panose="02040502050405020303" pitchFamily="18" charset="0"/>
              </a:endParaRPr>
            </a:p>
          </p:txBody>
        </p:sp>
        <p:sp>
          <p:nvSpPr>
            <p:cNvPr id="51" name="TextBox 50">
              <a:extLst>
                <a:ext uri="{FF2B5EF4-FFF2-40B4-BE49-F238E27FC236}">
                  <a16:creationId xmlns:a16="http://schemas.microsoft.com/office/drawing/2014/main" id="{7CBC66CE-4FD1-C049-9D64-9E3E262C55AD}"/>
                </a:ext>
              </a:extLst>
            </p:cNvPr>
            <p:cNvSpPr txBox="1"/>
            <p:nvPr/>
          </p:nvSpPr>
          <p:spPr>
            <a:xfrm rot="5400000">
              <a:off x="11185476" y="5019352"/>
              <a:ext cx="2505814" cy="400110"/>
            </a:xfrm>
            <a:prstGeom prst="rect">
              <a:avLst/>
            </a:prstGeom>
            <a:noFill/>
          </p:spPr>
          <p:txBody>
            <a:bodyPr wrap="non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chemeClr val="tx1">
                      <a:lumMod val="75000"/>
                      <a:lumOff val="25000"/>
                    </a:schemeClr>
                  </a:solidFill>
                  <a:effectLst/>
                  <a:uLnTx/>
                  <a:uFillTx/>
                  <a:latin typeface="Georgia" panose="02040502050405020303" pitchFamily="18" charset="0"/>
                </a:rPr>
                <a:t>AI foundations, e.g.,</a:t>
              </a:r>
            </a:p>
          </p:txBody>
        </p:sp>
        <p:sp>
          <p:nvSpPr>
            <p:cNvPr id="52" name="TextBox 51">
              <a:extLst>
                <a:ext uri="{FF2B5EF4-FFF2-40B4-BE49-F238E27FC236}">
                  <a16:creationId xmlns:a16="http://schemas.microsoft.com/office/drawing/2014/main" id="{CBA1B46A-E345-C040-9722-85A004ED7962}"/>
                </a:ext>
              </a:extLst>
            </p:cNvPr>
            <p:cNvSpPr txBox="1"/>
            <p:nvPr/>
          </p:nvSpPr>
          <p:spPr>
            <a:xfrm rot="5400000">
              <a:off x="9691156" y="4896172"/>
              <a:ext cx="595035" cy="584775"/>
            </a:xfrm>
            <a:prstGeom prst="rect">
              <a:avLst/>
            </a:prstGeom>
            <a:noFill/>
          </p:spPr>
          <p:txBody>
            <a:bodyPr wrap="non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panose="020B0604020202020204" pitchFamily="34" charset="0"/>
                </a:rPr>
                <a:t>…</a:t>
              </a:r>
            </a:p>
          </p:txBody>
        </p:sp>
        <p:sp>
          <p:nvSpPr>
            <p:cNvPr id="53" name="Left Brace 52">
              <a:extLst>
                <a:ext uri="{FF2B5EF4-FFF2-40B4-BE49-F238E27FC236}">
                  <a16:creationId xmlns:a16="http://schemas.microsoft.com/office/drawing/2014/main" id="{D696F82C-1BBB-A348-A150-1217A97DE2CC}"/>
                </a:ext>
              </a:extLst>
            </p:cNvPr>
            <p:cNvSpPr/>
            <p:nvPr/>
          </p:nvSpPr>
          <p:spPr>
            <a:xfrm rot="10800000">
              <a:off x="12154051" y="4093434"/>
              <a:ext cx="196081" cy="1924841"/>
            </a:xfrm>
            <a:prstGeom prst="leftBrace">
              <a:avLst/>
            </a:prstGeom>
            <a:noFill/>
            <a:ln w="12700" cap="flat" cmpd="sng" algn="ctr">
              <a:solidFill>
                <a:schemeClr val="accent6">
                  <a:lumMod val="60000"/>
                  <a:lumOff val="40000"/>
                </a:schemeClr>
              </a:solidFill>
              <a:prstDash val="solid"/>
              <a:miter lim="800000"/>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schemeClr val="tx1">
                    <a:lumMod val="75000"/>
                    <a:lumOff val="25000"/>
                  </a:schemeClr>
                </a:solidFill>
                <a:effectLst/>
                <a:uLnTx/>
                <a:uFillTx/>
                <a:latin typeface="Georgia" panose="02040502050405020303" pitchFamily="18" charset="0"/>
              </a:endParaRPr>
            </a:p>
          </p:txBody>
        </p:sp>
      </p:grpSp>
      <p:sp>
        <p:nvSpPr>
          <p:cNvPr id="4" name="TextBox 3">
            <a:extLst>
              <a:ext uri="{FF2B5EF4-FFF2-40B4-BE49-F238E27FC236}">
                <a16:creationId xmlns:a16="http://schemas.microsoft.com/office/drawing/2014/main" id="{CE28AEC7-E0D9-47F9-A57D-DD835DE483F1}"/>
              </a:ext>
              <a:ext uri="{C183D7F6-B498-43B3-948B-1728B52AA6E4}">
                <adec:decorative xmlns:adec="http://schemas.microsoft.com/office/drawing/2017/decorative" val="1"/>
              </a:ext>
            </a:extLst>
          </p:cNvPr>
          <p:cNvSpPr txBox="1"/>
          <p:nvPr/>
        </p:nvSpPr>
        <p:spPr>
          <a:xfrm>
            <a:off x="6275731" y="4765235"/>
            <a:ext cx="4582338" cy="369332"/>
          </a:xfrm>
          <a:prstGeom prst="rect">
            <a:avLst/>
          </a:prstGeom>
          <a:solidFill>
            <a:schemeClr val="accent6">
              <a:lumMod val="20000"/>
              <a:lumOff val="80000"/>
            </a:schemeClr>
          </a:solidFill>
        </p:spPr>
        <p:txBody>
          <a:bodyPr wrap="square" rtlCol="0">
            <a:spAutoFit/>
          </a:bodyPr>
          <a:lstStyle/>
          <a:p>
            <a:pPr algn="ctr" defTabSz="914363">
              <a:defRPr/>
            </a:pPr>
            <a:r>
              <a:rPr kumimoji="0" lang="en-US" sz="1800" b="0" i="0" u="none" strike="noStrike" kern="0" cap="none" spc="0" normalizeH="0" baseline="0" noProof="0">
                <a:ln>
                  <a:noFill/>
                </a:ln>
                <a:effectLst/>
                <a:uLnTx/>
                <a:uFillTx/>
                <a:latin typeface="Arial" panose="020B0604020202020204" pitchFamily="34" charset="0"/>
              </a:rPr>
              <a:t>agents and multiagent systems</a:t>
            </a:r>
          </a:p>
        </p:txBody>
      </p:sp>
      <p:sp>
        <p:nvSpPr>
          <p:cNvPr id="13" name="Arrow: Curved Right 12">
            <a:extLst>
              <a:ext uri="{FF2B5EF4-FFF2-40B4-BE49-F238E27FC236}">
                <a16:creationId xmlns:a16="http://schemas.microsoft.com/office/drawing/2014/main" id="{7CED2E42-AA29-42D9-B734-642D271795C1}"/>
              </a:ext>
              <a:ext uri="{C183D7F6-B498-43B3-948B-1728B52AA6E4}">
                <adec:decorative xmlns:adec="http://schemas.microsoft.com/office/drawing/2017/decorative" val="1"/>
              </a:ext>
            </a:extLst>
          </p:cNvPr>
          <p:cNvSpPr/>
          <p:nvPr/>
        </p:nvSpPr>
        <p:spPr>
          <a:xfrm rot="3172747">
            <a:off x="1743630" y="1230631"/>
            <a:ext cx="1223824" cy="33496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Right 13">
            <a:extLst>
              <a:ext uri="{FF2B5EF4-FFF2-40B4-BE49-F238E27FC236}">
                <a16:creationId xmlns:a16="http://schemas.microsoft.com/office/drawing/2014/main" id="{FFC05A43-3D58-49F6-BE99-862165318617}"/>
              </a:ext>
              <a:ext uri="{C183D7F6-B498-43B3-948B-1728B52AA6E4}">
                <adec:decorative xmlns:adec="http://schemas.microsoft.com/office/drawing/2017/decorative" val="1"/>
              </a:ext>
            </a:extLst>
          </p:cNvPr>
          <p:cNvSpPr/>
          <p:nvPr/>
        </p:nvSpPr>
        <p:spPr>
          <a:xfrm rot="13958510">
            <a:off x="3291120" y="3190121"/>
            <a:ext cx="978568" cy="30230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24C0E44A-36EF-4084-AC94-20D7F9015A51}"/>
              </a:ext>
              <a:ext uri="{C183D7F6-B498-43B3-948B-1728B52AA6E4}">
                <adec:decorative xmlns:adec="http://schemas.microsoft.com/office/drawing/2017/decorative" val="1"/>
              </a:ext>
            </a:extLst>
          </p:cNvPr>
          <p:cNvSpPr txBox="1"/>
          <p:nvPr/>
        </p:nvSpPr>
        <p:spPr>
          <a:xfrm>
            <a:off x="4060285" y="2533050"/>
            <a:ext cx="2149644" cy="830997"/>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Georgia" panose="02040502050405020303" pitchFamily="18" charset="0"/>
              </a:rPr>
              <a:t>Foundational </a:t>
            </a:r>
          </a:p>
          <a:p>
            <a:r>
              <a:rPr lang="en-US" sz="2400">
                <a:effectLst>
                  <a:outerShdw blurRad="38100" dist="38100" dir="2700000" algn="tl">
                    <a:srgbClr val="000000">
                      <a:alpha val="43137"/>
                    </a:srgbClr>
                  </a:outerShdw>
                </a:effectLst>
                <a:latin typeface="Georgia" panose="02040502050405020303" pitchFamily="18" charset="0"/>
              </a:rPr>
              <a:t>AI results</a:t>
            </a:r>
          </a:p>
        </p:txBody>
      </p:sp>
      <p:sp>
        <p:nvSpPr>
          <p:cNvPr id="16" name="TextBox 15">
            <a:extLst>
              <a:ext uri="{FF2B5EF4-FFF2-40B4-BE49-F238E27FC236}">
                <a16:creationId xmlns:a16="http://schemas.microsoft.com/office/drawing/2014/main" id="{B25D5115-69F4-40CE-936B-10A84F1627A4}"/>
              </a:ext>
            </a:extLst>
          </p:cNvPr>
          <p:cNvSpPr txBox="1"/>
          <p:nvPr/>
        </p:nvSpPr>
        <p:spPr>
          <a:xfrm>
            <a:off x="1977191" y="3328419"/>
            <a:ext cx="2264020" cy="830997"/>
          </a:xfrm>
          <a:prstGeom prst="rect">
            <a:avLst/>
          </a:prstGeom>
          <a:noFill/>
        </p:spPr>
        <p:txBody>
          <a:bodyPr wrap="square" rtlCol="0">
            <a:spAutoFit/>
          </a:bodyPr>
          <a:lstStyle/>
          <a:p>
            <a:pPr algn="ctr"/>
            <a:r>
              <a:rPr lang="en-US" sz="2400" b="1" i="1">
                <a:effectLst>
                  <a:outerShdw blurRad="38100" dist="38100" dir="2700000" algn="tl">
                    <a:srgbClr val="000000">
                      <a:alpha val="43137"/>
                    </a:srgbClr>
                  </a:outerShdw>
                </a:effectLst>
                <a:latin typeface="Georgia" panose="02040502050405020303" pitchFamily="18" charset="0"/>
              </a:rPr>
              <a:t>Use-inspired AI research</a:t>
            </a:r>
          </a:p>
        </p:txBody>
      </p:sp>
      <p:sp>
        <p:nvSpPr>
          <p:cNvPr id="36" name="TextBox 35">
            <a:extLst>
              <a:ext uri="{FF2B5EF4-FFF2-40B4-BE49-F238E27FC236}">
                <a16:creationId xmlns:a16="http://schemas.microsoft.com/office/drawing/2014/main" id="{E59B707A-A568-4A97-B3E3-E839DB7C3660}"/>
              </a:ext>
              <a:ext uri="{C183D7F6-B498-43B3-948B-1728B52AA6E4}">
                <adec:decorative xmlns:adec="http://schemas.microsoft.com/office/drawing/2017/decorative" val="1"/>
              </a:ext>
            </a:extLst>
          </p:cNvPr>
          <p:cNvSpPr txBox="1"/>
          <p:nvPr/>
        </p:nvSpPr>
        <p:spPr>
          <a:xfrm>
            <a:off x="891058" y="4486836"/>
            <a:ext cx="2149644" cy="461665"/>
          </a:xfrm>
          <a:prstGeom prst="rect">
            <a:avLst/>
          </a:prstGeom>
          <a:noFill/>
        </p:spPr>
        <p:txBody>
          <a:bodyPr wrap="square" rtlCol="0">
            <a:spAutoFit/>
          </a:bodyPr>
          <a:lstStyle/>
          <a:p>
            <a:r>
              <a:rPr lang="en-US" sz="2400">
                <a:effectLst>
                  <a:outerShdw blurRad="38100" dist="38100" dir="2700000" algn="tl">
                    <a:srgbClr val="000000">
                      <a:alpha val="43137"/>
                    </a:srgbClr>
                  </a:outerShdw>
                </a:effectLst>
                <a:latin typeface="Georgia" panose="02040502050405020303" pitchFamily="18" charset="0"/>
              </a:rPr>
              <a:t>Use cases</a:t>
            </a:r>
          </a:p>
        </p:txBody>
      </p:sp>
      <p:pic>
        <p:nvPicPr>
          <p:cNvPr id="3" name="Picture 2">
            <a:extLst>
              <a:ext uri="{FF2B5EF4-FFF2-40B4-BE49-F238E27FC236}">
                <a16:creationId xmlns:a16="http://schemas.microsoft.com/office/drawing/2014/main" id="{691AE6C7-E4C4-7EA2-EB1B-4614A283032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2466" y="1633099"/>
            <a:ext cx="1412902" cy="402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E0568CC-A104-973F-B04F-3DF4042F6B6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7540" y="3443741"/>
            <a:ext cx="1260030" cy="453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89A5AF9-E922-1306-915D-C97CCB60664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23" y="2910691"/>
            <a:ext cx="665064" cy="437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B192BA1-B77E-D14C-4668-16B47B4CAC5D}"/>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22969" b="29473"/>
          <a:stretch/>
        </p:blipFill>
        <p:spPr bwMode="auto">
          <a:xfrm>
            <a:off x="11307958" y="2368465"/>
            <a:ext cx="665064" cy="392400"/>
          </a:xfrm>
          <a:prstGeom prst="rect">
            <a:avLst/>
          </a:prstGeom>
          <a:noFill/>
          <a:ln>
            <a:noFill/>
          </a:ln>
        </p:spPr>
      </p:pic>
      <p:pic>
        <p:nvPicPr>
          <p:cNvPr id="11" name="Picture 6">
            <a:extLst>
              <a:ext uri="{FF2B5EF4-FFF2-40B4-BE49-F238E27FC236}">
                <a16:creationId xmlns:a16="http://schemas.microsoft.com/office/drawing/2014/main" id="{F479811B-5A35-A645-EB6B-1EE9E575D19A}"/>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32353" y="2207302"/>
            <a:ext cx="664314" cy="664314"/>
          </a:xfrm>
          <a:prstGeom prst="rect">
            <a:avLst/>
          </a:prstGeom>
          <a:noFill/>
          <a:extLst>
            <a:ext uri="{909E8E84-426E-40DD-AFC4-6F175D3DCCD1}">
              <a14:hiddenFill xmlns:a14="http://schemas.microsoft.com/office/drawing/2010/main">
                <a:solidFill>
                  <a:srgbClr val="FFFFFF"/>
                </a:solidFill>
              </a14:hiddenFill>
            </a:ext>
          </a:extLst>
        </p:spPr>
      </p:pic>
      <p:sp>
        <p:nvSpPr>
          <p:cNvPr id="28" name="Date Placeholder 3">
            <a:extLst>
              <a:ext uri="{FF2B5EF4-FFF2-40B4-BE49-F238E27FC236}">
                <a16:creationId xmlns:a16="http://schemas.microsoft.com/office/drawing/2014/main" id="{03AB11D7-BD25-44B6-B6FF-43A3E72F829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29" name="Footer Placeholder 4">
            <a:extLst>
              <a:ext uri="{FF2B5EF4-FFF2-40B4-BE49-F238E27FC236}">
                <a16:creationId xmlns:a16="http://schemas.microsoft.com/office/drawing/2014/main" id="{A9FFD6F6-082E-4EAC-844C-E80F67579394}"/>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27" name="Slide Number Placeholder 3">
            <a:extLst>
              <a:ext uri="{FF2B5EF4-FFF2-40B4-BE49-F238E27FC236}">
                <a16:creationId xmlns:a16="http://schemas.microsoft.com/office/drawing/2014/main" id="{144723F4-CDC5-4196-937A-CB29AE8FD025}"/>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19</a:t>
            </a:fld>
            <a:endParaRPr lang="en-US"/>
          </a:p>
        </p:txBody>
      </p:sp>
    </p:spTree>
    <p:extLst>
      <p:ext uri="{BB962C8B-B14F-4D97-AF65-F5344CB8AC3E}">
        <p14:creationId xmlns:p14="http://schemas.microsoft.com/office/powerpoint/2010/main" val="10971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403080" cy="1143000"/>
          </a:xfrm>
        </p:spPr>
        <p:txBody>
          <a:bodyPr>
            <a:normAutofit/>
          </a:bodyPr>
          <a:lstStyle/>
          <a:p>
            <a:r>
              <a:rPr lang="en-US" sz="3600" b="1" dirty="0">
                <a:solidFill>
                  <a:srgbClr val="005698"/>
                </a:solidFill>
                <a:latin typeface="Georgia" panose="02040502050405020303" pitchFamily="18" charset="0"/>
              </a:rPr>
              <a:t>Questions</a:t>
            </a:r>
          </a:p>
        </p:txBody>
      </p:sp>
      <p:sp>
        <p:nvSpPr>
          <p:cNvPr id="3" name="Content Placeholder 2"/>
          <p:cNvSpPr>
            <a:spLocks noGrp="1"/>
          </p:cNvSpPr>
          <p:nvPr>
            <p:ph idx="1"/>
          </p:nvPr>
        </p:nvSpPr>
        <p:spPr>
          <a:xfrm>
            <a:off x="1307690" y="1726353"/>
            <a:ext cx="9033814" cy="4131869"/>
          </a:xfrm>
        </p:spPr>
        <p:txBody>
          <a:bodyPr>
            <a:normAutofit fontScale="85000" lnSpcReduction="20000"/>
          </a:bodyPr>
          <a:lstStyle/>
          <a:p>
            <a:r>
              <a:rPr lang="en-US" sz="3200" b="1"/>
              <a:t>Submit your questions using the Q&amp;A module</a:t>
            </a:r>
          </a:p>
          <a:p>
            <a:pPr lvl="1"/>
            <a:r>
              <a:rPr lang="en-US" sz="2800"/>
              <a:t>Will answer questions live (perhaps some in the module)</a:t>
            </a:r>
          </a:p>
          <a:p>
            <a:endParaRPr lang="en-US" sz="3200"/>
          </a:p>
          <a:p>
            <a:r>
              <a:rPr lang="en-US" sz="3200"/>
              <a:t>Theme leads are here to address your </a:t>
            </a:r>
            <a:r>
              <a:rPr lang="en-US" sz="3200" b="1"/>
              <a:t>theme questions</a:t>
            </a:r>
          </a:p>
          <a:p>
            <a:endParaRPr lang="en-US" sz="3200" b="1"/>
          </a:p>
          <a:p>
            <a:r>
              <a:rPr lang="en-US" sz="3200"/>
              <a:t>If your question is not answered, feel free to email programmatic questions to </a:t>
            </a:r>
            <a:r>
              <a:rPr lang="en-US" sz="3200">
                <a:hlinkClick r:id="rId3"/>
              </a:rPr>
              <a:t>AIInstitutesProgram@nsf.gov</a:t>
            </a:r>
            <a:r>
              <a:rPr lang="en-US" sz="3200"/>
              <a:t>; theme-related questions to relevant program contacts</a:t>
            </a:r>
          </a:p>
          <a:p>
            <a:endParaRPr lang="en-US" sz="3200"/>
          </a:p>
          <a:p>
            <a:r>
              <a:rPr lang="en-US" sz="3200"/>
              <a:t>Webinar materials (slides, script, and audio recording) will be linked on the program/webinar web page</a:t>
            </a:r>
          </a:p>
          <a:p>
            <a:endParaRPr lang="en-US" sz="2800">
              <a:latin typeface="Georgia" panose="02040502050405020303" pitchFamily="18" charset="0"/>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pic>
        <p:nvPicPr>
          <p:cNvPr id="4" name="Picture 3">
            <a:extLst>
              <a:ext uri="{FF2B5EF4-FFF2-40B4-BE49-F238E27FC236}">
                <a16:creationId xmlns:a16="http://schemas.microsoft.com/office/drawing/2014/main" id="{D6DED6FC-8C88-454A-B503-DF5F62A8AB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58204" y="1588780"/>
            <a:ext cx="733425" cy="695325"/>
          </a:xfrm>
          <a:prstGeom prst="rect">
            <a:avLst/>
          </a:prstGeom>
        </p:spPr>
      </p:pic>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2</a:t>
            </a:fld>
            <a:endParaRPr lang="en-US"/>
          </a:p>
        </p:txBody>
      </p:sp>
      <p:cxnSp>
        <p:nvCxnSpPr>
          <p:cNvPr id="11" name="Straight Arrow Connector 10">
            <a:extLst>
              <a:ext uri="{FF2B5EF4-FFF2-40B4-BE49-F238E27FC236}">
                <a16:creationId xmlns:a16="http://schemas.microsoft.com/office/drawing/2014/main" id="{BBF73AA2-B8AF-467D-ACE8-46C67D946621}"/>
              </a:ext>
              <a:ext uri="{C183D7F6-B498-43B3-948B-1728B52AA6E4}">
                <adec:decorative xmlns:adec="http://schemas.microsoft.com/office/drawing/2017/decorative" val="1"/>
              </a:ext>
            </a:extLst>
          </p:cNvPr>
          <p:cNvCxnSpPr/>
          <p:nvPr/>
        </p:nvCxnSpPr>
        <p:spPr>
          <a:xfrm>
            <a:off x="8258481" y="1916369"/>
            <a:ext cx="11305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69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10215880" cy="1143000"/>
          </a:xfrm>
        </p:spPr>
        <p:txBody>
          <a:bodyPr>
            <a:normAutofit fontScale="90000"/>
          </a:bodyPr>
          <a:lstStyle/>
          <a:p>
            <a:r>
              <a:rPr lang="en-US" sz="3600" b="1" dirty="0">
                <a:solidFill>
                  <a:srgbClr val="005698"/>
                </a:solidFill>
                <a:latin typeface="Georgia"/>
              </a:rPr>
              <a:t>“Foundational AI” and “use-inspired research” requirements are </a:t>
            </a:r>
            <a:r>
              <a:rPr lang="en-US" sz="3600" b="1" u="sng" dirty="0">
                <a:solidFill>
                  <a:srgbClr val="005698"/>
                </a:solidFill>
                <a:latin typeface="Georgia"/>
              </a:rPr>
              <a:t>not in opposition to one another</a:t>
            </a:r>
            <a:endParaRPr lang="en-US" sz="3600" b="1" dirty="0">
              <a:solidFill>
                <a:srgbClr val="005698"/>
              </a:solidFill>
              <a:latin typeface="Georgia"/>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3D0859B-0CA1-F8FC-BF13-B9C370336DE9}"/>
              </a:ext>
            </a:extLst>
          </p:cNvPr>
          <p:cNvSpPr txBox="1"/>
          <p:nvPr/>
        </p:nvSpPr>
        <p:spPr>
          <a:xfrm>
            <a:off x="1134762" y="1525262"/>
            <a:ext cx="6100916" cy="369332"/>
          </a:xfrm>
          <a:prstGeom prst="rect">
            <a:avLst/>
          </a:prstGeom>
          <a:noFill/>
          <a:ln>
            <a:noFill/>
          </a:ln>
        </p:spPr>
        <p:txBody>
          <a:bodyPr wrap="square">
            <a:spAutoFit/>
          </a:bodyPr>
          <a:lstStyle/>
          <a:p>
            <a:r>
              <a:rPr lang="en-US">
                <a:solidFill>
                  <a:srgbClr val="1B1B1B"/>
                </a:solidFill>
                <a:latin typeface="Open Sans" panose="020B0606030504020204" pitchFamily="34" charset="0"/>
              </a:rPr>
              <a:t>Not “separate from”, and not merely </a:t>
            </a:r>
            <a:r>
              <a:rPr lang="en-US" b="0" i="0">
                <a:solidFill>
                  <a:srgbClr val="1B1B1B"/>
                </a:solidFill>
                <a:effectLst/>
                <a:latin typeface="Open Sans" panose="020B0606030504020204" pitchFamily="34" charset="0"/>
              </a:rPr>
              <a:t>“applied” </a:t>
            </a:r>
            <a:r>
              <a:rPr lang="en-US" b="0" i="0">
                <a:solidFill>
                  <a:srgbClr val="1B1B1B"/>
                </a:solidFill>
                <a:effectLst/>
                <a:latin typeface="Open Sans" panose="020B0606030504020204" pitchFamily="34" charset="0"/>
                <a:sym typeface="Wingdings" panose="05000000000000000000" pitchFamily="2" charset="2"/>
              </a:rPr>
              <a:t></a:t>
            </a:r>
            <a:r>
              <a:rPr lang="en-US" b="0" i="0">
                <a:solidFill>
                  <a:srgbClr val="1B1B1B"/>
                </a:solidFill>
                <a:effectLst/>
                <a:latin typeface="Open Sans" panose="020B0606030504020204" pitchFamily="34" charset="0"/>
              </a:rPr>
              <a:t> </a:t>
            </a:r>
          </a:p>
        </p:txBody>
      </p:sp>
      <p:grpSp>
        <p:nvGrpSpPr>
          <p:cNvPr id="23" name="Group 22">
            <a:extLst>
              <a:ext uri="{FF2B5EF4-FFF2-40B4-BE49-F238E27FC236}">
                <a16:creationId xmlns:a16="http://schemas.microsoft.com/office/drawing/2014/main" id="{C08EAE76-AE7D-ECF5-6B82-DDB7CAC6DEBC}"/>
              </a:ext>
              <a:ext uri="{C183D7F6-B498-43B3-948B-1728B52AA6E4}">
                <adec:decorative xmlns:adec="http://schemas.microsoft.com/office/drawing/2017/decorative" val="1"/>
              </a:ext>
            </a:extLst>
          </p:cNvPr>
          <p:cNvGrpSpPr/>
          <p:nvPr/>
        </p:nvGrpSpPr>
        <p:grpSpPr>
          <a:xfrm>
            <a:off x="1134762" y="5051521"/>
            <a:ext cx="10098487" cy="1147066"/>
            <a:chOff x="1134762" y="5051521"/>
            <a:chExt cx="10098487" cy="1147066"/>
          </a:xfrm>
        </p:grpSpPr>
        <p:sp>
          <p:nvSpPr>
            <p:cNvPr id="14" name="TextBox 13">
              <a:extLst>
                <a:ext uri="{FF2B5EF4-FFF2-40B4-BE49-F238E27FC236}">
                  <a16:creationId xmlns:a16="http://schemas.microsoft.com/office/drawing/2014/main" id="{D8BE99F2-A698-122B-BFC2-CCA6B23D5837}"/>
                </a:ext>
              </a:extLst>
            </p:cNvPr>
            <p:cNvSpPr txBox="1"/>
            <p:nvPr/>
          </p:nvSpPr>
          <p:spPr>
            <a:xfrm>
              <a:off x="1174851" y="5275257"/>
              <a:ext cx="10058398" cy="923330"/>
            </a:xfrm>
            <a:prstGeom prst="rect">
              <a:avLst/>
            </a:prstGeom>
            <a:solidFill>
              <a:srgbClr val="DBE7F0"/>
            </a:solidFill>
            <a:ln>
              <a:noFill/>
            </a:ln>
          </p:spPr>
          <p:txBody>
            <a:bodyPr wrap="square">
              <a:spAutoFit/>
            </a:bodyPr>
            <a:lstStyle/>
            <a:p>
              <a:r>
                <a:rPr lang="en-US" b="1" i="0">
                  <a:solidFill>
                    <a:srgbClr val="1B1B1B"/>
                  </a:solidFill>
                  <a:effectLst/>
                  <a:latin typeface="Open Sans" panose="020B0606030504020204" pitchFamily="34" charset="0"/>
                </a:rPr>
                <a:t>How well does the proposed Institute leverage the use-inspired research context </a:t>
              </a:r>
              <a:r>
                <a:rPr lang="en-US" b="0" i="0">
                  <a:solidFill>
                    <a:srgbClr val="1B1B1B"/>
                  </a:solidFill>
                  <a:effectLst/>
                  <a:latin typeface="Open Sans" panose="020B0606030504020204" pitchFamily="34" charset="0"/>
                </a:rPr>
                <a:t>to both advance AI and drive innovations in related sectors of science and engineering, segments of the economy, or societal needs?</a:t>
              </a:r>
              <a:endParaRPr lang="en-US"/>
            </a:p>
          </p:txBody>
        </p:sp>
        <p:sp>
          <p:nvSpPr>
            <p:cNvPr id="18" name="TextBox 17">
              <a:extLst>
                <a:ext uri="{FF2B5EF4-FFF2-40B4-BE49-F238E27FC236}">
                  <a16:creationId xmlns:a16="http://schemas.microsoft.com/office/drawing/2014/main" id="{C0C148DE-E964-736E-83D7-B5043DE4C778}"/>
                </a:ext>
              </a:extLst>
            </p:cNvPr>
            <p:cNvSpPr txBox="1"/>
            <p:nvPr/>
          </p:nvSpPr>
          <p:spPr>
            <a:xfrm>
              <a:off x="1134762" y="5051521"/>
              <a:ext cx="6100916" cy="261610"/>
            </a:xfrm>
            <a:prstGeom prst="rect">
              <a:avLst/>
            </a:prstGeom>
            <a:noFill/>
          </p:spPr>
          <p:txBody>
            <a:bodyPr wrap="square">
              <a:spAutoFit/>
            </a:bodyPr>
            <a:lstStyle/>
            <a:p>
              <a:r>
                <a:rPr lang="en-US" sz="1100" b="1" i="0">
                  <a:solidFill>
                    <a:srgbClr val="1B1B1B"/>
                  </a:solidFill>
                  <a:effectLst/>
                  <a:latin typeface="Open Sans" panose="020B0606030504020204" pitchFamily="34" charset="0"/>
                </a:rPr>
                <a:t>Solicitation Specific Review Criteria:</a:t>
              </a:r>
              <a:endParaRPr lang="en-US" sz="1100"/>
            </a:p>
          </p:txBody>
        </p:sp>
      </p:grpSp>
      <p:grpSp>
        <p:nvGrpSpPr>
          <p:cNvPr id="22" name="Group 21">
            <a:extLst>
              <a:ext uri="{FF2B5EF4-FFF2-40B4-BE49-F238E27FC236}">
                <a16:creationId xmlns:a16="http://schemas.microsoft.com/office/drawing/2014/main" id="{7B398773-5D1E-BBE7-7D39-25974EDBB0D6}"/>
              </a:ext>
              <a:ext uri="{C183D7F6-B498-43B3-948B-1728B52AA6E4}">
                <adec:decorative xmlns:adec="http://schemas.microsoft.com/office/drawing/2017/decorative" val="1"/>
              </a:ext>
            </a:extLst>
          </p:cNvPr>
          <p:cNvGrpSpPr/>
          <p:nvPr/>
        </p:nvGrpSpPr>
        <p:grpSpPr>
          <a:xfrm>
            <a:off x="1134762" y="3688312"/>
            <a:ext cx="10098488" cy="1153477"/>
            <a:chOff x="1134762" y="3688312"/>
            <a:chExt cx="10098488" cy="1153477"/>
          </a:xfrm>
        </p:grpSpPr>
        <p:sp>
          <p:nvSpPr>
            <p:cNvPr id="12" name="TextBox 11">
              <a:extLst>
                <a:ext uri="{FF2B5EF4-FFF2-40B4-BE49-F238E27FC236}">
                  <a16:creationId xmlns:a16="http://schemas.microsoft.com/office/drawing/2014/main" id="{DDC11EB6-9E3E-734A-B4FA-4D70AB0BD351}"/>
                </a:ext>
              </a:extLst>
            </p:cNvPr>
            <p:cNvSpPr txBox="1"/>
            <p:nvPr/>
          </p:nvSpPr>
          <p:spPr>
            <a:xfrm>
              <a:off x="1174851" y="3918459"/>
              <a:ext cx="10058399" cy="923330"/>
            </a:xfrm>
            <a:prstGeom prst="rect">
              <a:avLst/>
            </a:prstGeom>
            <a:solidFill>
              <a:srgbClr val="DBE7F0"/>
            </a:solidFill>
            <a:ln>
              <a:noFill/>
            </a:ln>
          </p:spPr>
          <p:txBody>
            <a:bodyPr wrap="square">
              <a:spAutoFit/>
            </a:bodyPr>
            <a:lstStyle/>
            <a:p>
              <a:r>
                <a:rPr lang="en-US">
                  <a:solidFill>
                    <a:srgbClr val="1B1B1B"/>
                  </a:solidFill>
                  <a:latin typeface="Open Sans" panose="020B0606030504020204" pitchFamily="34" charset="0"/>
                </a:rPr>
                <a:t>It is critical that proposals clearly specify how the use-inspired context for Institute research </a:t>
              </a:r>
              <a:r>
                <a:rPr lang="en-US" b="1">
                  <a:solidFill>
                    <a:srgbClr val="1B1B1B"/>
                  </a:solidFill>
                  <a:latin typeface="Open Sans" panose="020B0606030504020204" pitchFamily="34" charset="0"/>
                </a:rPr>
                <a:t>reveals the opportunities for foundational AI advances </a:t>
              </a:r>
              <a:r>
                <a:rPr lang="en-US">
                  <a:solidFill>
                    <a:srgbClr val="1B1B1B"/>
                  </a:solidFill>
                  <a:latin typeface="Open Sans" panose="020B0606030504020204" pitchFamily="34" charset="0"/>
                </a:rPr>
                <a:t>and how those foundational </a:t>
              </a:r>
              <a:r>
                <a:rPr lang="en-US" b="1">
                  <a:solidFill>
                    <a:srgbClr val="1B1B1B"/>
                  </a:solidFill>
                  <a:latin typeface="Open Sans" panose="020B0606030504020204" pitchFamily="34" charset="0"/>
                </a:rPr>
                <a:t>AI advances in turn contribute to </a:t>
              </a:r>
              <a:r>
                <a:rPr lang="en-US">
                  <a:solidFill>
                    <a:srgbClr val="1B1B1B"/>
                  </a:solidFill>
                  <a:latin typeface="Open Sans" panose="020B0606030504020204" pitchFamily="34" charset="0"/>
                </a:rPr>
                <a:t>the related sectors that define the use-inspired context.</a:t>
              </a:r>
            </a:p>
          </p:txBody>
        </p:sp>
        <p:sp>
          <p:nvSpPr>
            <p:cNvPr id="19" name="TextBox 18">
              <a:extLst>
                <a:ext uri="{FF2B5EF4-FFF2-40B4-BE49-F238E27FC236}">
                  <a16:creationId xmlns:a16="http://schemas.microsoft.com/office/drawing/2014/main" id="{B7EFC05C-0AFA-9B9C-BB10-E8A66516040F}"/>
                </a:ext>
              </a:extLst>
            </p:cNvPr>
            <p:cNvSpPr txBox="1"/>
            <p:nvPr/>
          </p:nvSpPr>
          <p:spPr>
            <a:xfrm>
              <a:off x="1134762" y="3688312"/>
              <a:ext cx="6100916" cy="261610"/>
            </a:xfrm>
            <a:prstGeom prst="rect">
              <a:avLst/>
            </a:prstGeom>
            <a:noFill/>
          </p:spPr>
          <p:txBody>
            <a:bodyPr wrap="square">
              <a:spAutoFit/>
            </a:bodyPr>
            <a:lstStyle/>
            <a:p>
              <a:r>
                <a:rPr lang="en-US" sz="1100" b="1" i="0">
                  <a:solidFill>
                    <a:srgbClr val="1B1B1B"/>
                  </a:solidFill>
                  <a:effectLst/>
                  <a:latin typeface="Open Sans" panose="020B0606030504020204" pitchFamily="34" charset="0"/>
                </a:rPr>
                <a:t>Program Description:</a:t>
              </a:r>
              <a:endParaRPr lang="en-US" sz="1100"/>
            </a:p>
          </p:txBody>
        </p:sp>
      </p:grpSp>
      <p:grpSp>
        <p:nvGrpSpPr>
          <p:cNvPr id="21" name="Group 20">
            <a:extLst>
              <a:ext uri="{FF2B5EF4-FFF2-40B4-BE49-F238E27FC236}">
                <a16:creationId xmlns:a16="http://schemas.microsoft.com/office/drawing/2014/main" id="{AC147A40-FD3B-0680-CF80-4C316F3A1C0E}"/>
              </a:ext>
              <a:ext uri="{C183D7F6-B498-43B3-948B-1728B52AA6E4}">
                <adec:decorative xmlns:adec="http://schemas.microsoft.com/office/drawing/2017/decorative" val="1"/>
              </a:ext>
            </a:extLst>
          </p:cNvPr>
          <p:cNvGrpSpPr/>
          <p:nvPr/>
        </p:nvGrpSpPr>
        <p:grpSpPr>
          <a:xfrm>
            <a:off x="1134762" y="2037227"/>
            <a:ext cx="10098487" cy="1449766"/>
            <a:chOff x="1134762" y="2037227"/>
            <a:chExt cx="10098487" cy="1449766"/>
          </a:xfrm>
        </p:grpSpPr>
        <p:sp>
          <p:nvSpPr>
            <p:cNvPr id="9" name="TextBox 8">
              <a:extLst>
                <a:ext uri="{FF2B5EF4-FFF2-40B4-BE49-F238E27FC236}">
                  <a16:creationId xmlns:a16="http://schemas.microsoft.com/office/drawing/2014/main" id="{C573F6DD-8315-01CC-08E3-502AE94093BA}"/>
                </a:ext>
              </a:extLst>
            </p:cNvPr>
            <p:cNvSpPr txBox="1"/>
            <p:nvPr/>
          </p:nvSpPr>
          <p:spPr>
            <a:xfrm>
              <a:off x="1174850" y="2286664"/>
              <a:ext cx="10058399" cy="1200329"/>
            </a:xfrm>
            <a:prstGeom prst="rect">
              <a:avLst/>
            </a:prstGeom>
            <a:solidFill>
              <a:srgbClr val="DBE7F0"/>
            </a:solidFill>
            <a:ln>
              <a:noFill/>
            </a:ln>
          </p:spPr>
          <p:txBody>
            <a:bodyPr wrap="square">
              <a:spAutoFit/>
            </a:bodyPr>
            <a:lstStyle/>
            <a:p>
              <a:r>
                <a:rPr lang="en-US">
                  <a:solidFill>
                    <a:srgbClr val="1B1B1B"/>
                  </a:solidFill>
                  <a:latin typeface="Open Sans" panose="020B0606030504020204" pitchFamily="34" charset="0"/>
                </a:rPr>
                <a:t>U</a:t>
              </a:r>
              <a:r>
                <a:rPr lang="en-US" b="0" i="0">
                  <a:solidFill>
                    <a:srgbClr val="1B1B1B"/>
                  </a:solidFill>
                  <a:effectLst/>
                  <a:latin typeface="Open Sans" panose="020B0606030504020204" pitchFamily="34" charset="0"/>
                </a:rPr>
                <a:t>se-inspired research is </a:t>
              </a:r>
              <a:r>
                <a:rPr lang="en-US" b="1" i="0">
                  <a:solidFill>
                    <a:srgbClr val="1B1B1B"/>
                  </a:solidFill>
                  <a:effectLst/>
                  <a:latin typeface="Open Sans" panose="020B0606030504020204" pitchFamily="34" charset="0"/>
                </a:rPr>
                <a:t>an expected modality of an Institute's foundational AI research</a:t>
              </a:r>
              <a:r>
                <a:rPr lang="en-US" b="0" i="0">
                  <a:solidFill>
                    <a:srgbClr val="1B1B1B"/>
                  </a:solidFill>
                  <a:effectLst/>
                  <a:latin typeface="Open Sans" panose="020B0606030504020204" pitchFamily="34" charset="0"/>
                </a:rPr>
                <a:t>… Ideally there is a virtuous cycle resulting from deeply integrated convergent research in which AI advances are motivated by domain challenges, and those domains benefit from new AI advances.</a:t>
              </a:r>
              <a:endParaRPr lang="en-US"/>
            </a:p>
          </p:txBody>
        </p:sp>
        <p:sp>
          <p:nvSpPr>
            <p:cNvPr id="20" name="TextBox 19">
              <a:extLst>
                <a:ext uri="{FF2B5EF4-FFF2-40B4-BE49-F238E27FC236}">
                  <a16:creationId xmlns:a16="http://schemas.microsoft.com/office/drawing/2014/main" id="{F8ED97F7-E4C5-16F7-0BCD-BCD64335BD64}"/>
                </a:ext>
              </a:extLst>
            </p:cNvPr>
            <p:cNvSpPr txBox="1"/>
            <p:nvPr/>
          </p:nvSpPr>
          <p:spPr>
            <a:xfrm>
              <a:off x="1134762" y="2037227"/>
              <a:ext cx="6100916" cy="261610"/>
            </a:xfrm>
            <a:prstGeom prst="rect">
              <a:avLst/>
            </a:prstGeom>
            <a:noFill/>
          </p:spPr>
          <p:txBody>
            <a:bodyPr wrap="square">
              <a:spAutoFit/>
            </a:bodyPr>
            <a:lstStyle/>
            <a:p>
              <a:r>
                <a:rPr lang="en-US" sz="1100" b="1" i="0">
                  <a:solidFill>
                    <a:srgbClr val="1B1B1B"/>
                  </a:solidFill>
                  <a:effectLst/>
                  <a:latin typeface="Open Sans" panose="020B0606030504020204" pitchFamily="34" charset="0"/>
                </a:rPr>
                <a:t>Solicitation Introduction:</a:t>
              </a:r>
              <a:endParaRPr lang="en-US" sz="1100"/>
            </a:p>
          </p:txBody>
        </p:sp>
      </p:grpSp>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20</a:t>
            </a:fld>
            <a:endParaRPr lang="en-US"/>
          </a:p>
        </p:txBody>
      </p:sp>
    </p:spTree>
    <p:extLst>
      <p:ext uri="{BB962C8B-B14F-4D97-AF65-F5344CB8AC3E}">
        <p14:creationId xmlns:p14="http://schemas.microsoft.com/office/powerpoint/2010/main" val="353972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581866" cy="1143000"/>
          </a:xfrm>
        </p:spPr>
        <p:txBody>
          <a:bodyPr>
            <a:normAutofit/>
          </a:bodyPr>
          <a:lstStyle/>
          <a:p>
            <a:r>
              <a:rPr lang="en-US" sz="3600" b="1" dirty="0">
                <a:solidFill>
                  <a:srgbClr val="005698"/>
                </a:solidFill>
                <a:latin typeface="Georgia" panose="02040502050405020303" pitchFamily="18" charset="0"/>
              </a:rPr>
              <a:t>3. Grow The Next Generation of Talent</a:t>
            </a:r>
          </a:p>
        </p:txBody>
      </p:sp>
      <p:sp>
        <p:nvSpPr>
          <p:cNvPr id="3" name="Content Placeholder 2"/>
          <p:cNvSpPr>
            <a:spLocks noGrp="1"/>
          </p:cNvSpPr>
          <p:nvPr>
            <p:ph idx="1"/>
          </p:nvPr>
        </p:nvSpPr>
        <p:spPr>
          <a:xfrm>
            <a:off x="1295399" y="1353323"/>
            <a:ext cx="10591801" cy="5003028"/>
          </a:xfrm>
        </p:spPr>
        <p:txBody>
          <a:bodyPr>
            <a:normAutofit/>
          </a:bodyPr>
          <a:lstStyle/>
          <a:p>
            <a:pPr>
              <a:lnSpc>
                <a:spcPct val="110000"/>
              </a:lnSpc>
              <a:buClr>
                <a:schemeClr val="tx1"/>
              </a:buClr>
              <a:buFont typeface="System Font Regular"/>
              <a:buChar char="-"/>
            </a:pPr>
            <a:r>
              <a:rPr lang="en-US" sz="2600"/>
              <a:t>Drive education about AI across educational levels and institution types, including post-secondary, workforce training, and other public education.</a:t>
            </a:r>
          </a:p>
          <a:p>
            <a:pPr>
              <a:lnSpc>
                <a:spcPct val="110000"/>
              </a:lnSpc>
              <a:buClr>
                <a:schemeClr val="tx1"/>
              </a:buClr>
              <a:buFont typeface="System Font Regular"/>
              <a:buChar char="-"/>
            </a:pPr>
            <a:r>
              <a:rPr lang="en-US" sz="2600"/>
              <a:t>Develop innovative pedagogy and instructional materials, advanced learning technologies, project-driven training, cross-disciplinary and collaborative research, industry partnerships, and new career pathways. </a:t>
            </a:r>
          </a:p>
          <a:p>
            <a:pPr>
              <a:lnSpc>
                <a:spcPct val="110000"/>
              </a:lnSpc>
              <a:buClr>
                <a:schemeClr val="tx1"/>
              </a:buClr>
              <a:buFont typeface="System Font Regular"/>
              <a:buChar char="-"/>
            </a:pPr>
            <a:r>
              <a:rPr lang="en-US" sz="2600"/>
              <a:t>Offer broad, deep, and diverse experiences with a focus on broadening participation among the full range of groups traditionally under-represented in science and engineering.</a:t>
            </a:r>
          </a:p>
          <a:p>
            <a:pPr>
              <a:lnSpc>
                <a:spcPct val="110000"/>
              </a:lnSpc>
              <a:buClr>
                <a:schemeClr val="tx1"/>
              </a:buClr>
              <a:buFont typeface="System Font Regular"/>
              <a:buChar char="-"/>
            </a:pPr>
            <a:r>
              <a:rPr lang="en-US" sz="2600"/>
              <a:t>Leverage the visionary research focus and integrate education and workforce development for a whole </a:t>
            </a:r>
            <a:r>
              <a:rPr lang="en-US" sz="2400">
                <a:solidFill>
                  <a:schemeClr val="accent2">
                    <a:lumMod val="75000"/>
                  </a:schemeClr>
                </a:solidFill>
              </a:rPr>
              <a:t>“</a:t>
            </a:r>
            <a:r>
              <a:rPr lang="en-US" sz="2400" i="1">
                <a:solidFill>
                  <a:schemeClr val="accent2">
                    <a:lumMod val="75000"/>
                  </a:schemeClr>
                </a:solidFill>
              </a:rPr>
              <a:t>greater than the sum of its parts.”</a:t>
            </a:r>
            <a:endParaRPr lang="en-US" sz="2600"/>
          </a:p>
          <a:p>
            <a:pPr>
              <a:lnSpc>
                <a:spcPct val="110000"/>
              </a:lnSpc>
              <a:buClr>
                <a:schemeClr val="tx1"/>
              </a:buClr>
              <a:buFont typeface="System Font Regular"/>
              <a:buChar char="-"/>
            </a:pPr>
            <a:endParaRPr lang="en-US">
              <a:highlight>
                <a:srgbClr val="FFFF00"/>
              </a:highlight>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03627900-8654-44FD-A02C-0BB3FFADD88F}"/>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A6CDB61-B2B9-4A56-A56B-5FB745C15E83}"/>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21</a:t>
            </a:fld>
            <a:endParaRPr lang="en-US"/>
          </a:p>
        </p:txBody>
      </p:sp>
    </p:spTree>
    <p:extLst>
      <p:ext uri="{BB962C8B-B14F-4D97-AF65-F5344CB8AC3E}">
        <p14:creationId xmlns:p14="http://schemas.microsoft.com/office/powerpoint/2010/main" val="176489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7656095" cy="1143000"/>
          </a:xfrm>
        </p:spPr>
        <p:txBody>
          <a:bodyPr>
            <a:normAutofit/>
          </a:bodyPr>
          <a:lstStyle/>
          <a:p>
            <a:r>
              <a:rPr lang="en-US" sz="3200" b="1" dirty="0">
                <a:solidFill>
                  <a:srgbClr val="005698"/>
                </a:solidFill>
                <a:latin typeface="Georgia" panose="02040502050405020303" pitchFamily="18" charset="0"/>
              </a:rPr>
              <a:t>4. Be Multidisciplinary</a:t>
            </a:r>
          </a:p>
        </p:txBody>
      </p:sp>
      <p:sp>
        <p:nvSpPr>
          <p:cNvPr id="3" name="Content Placeholder 2"/>
          <p:cNvSpPr>
            <a:spLocks noGrp="1"/>
          </p:cNvSpPr>
          <p:nvPr>
            <p:ph idx="1"/>
          </p:nvPr>
        </p:nvSpPr>
        <p:spPr>
          <a:xfrm>
            <a:off x="1295399" y="1353323"/>
            <a:ext cx="10428027" cy="5006533"/>
          </a:xfrm>
        </p:spPr>
        <p:txBody>
          <a:bodyPr>
            <a:normAutofit/>
          </a:bodyPr>
          <a:lstStyle/>
          <a:p>
            <a:pPr>
              <a:buClr>
                <a:schemeClr val="tx1"/>
              </a:buClr>
              <a:buFont typeface="System Font Regular"/>
              <a:buChar char="-"/>
            </a:pPr>
            <a:r>
              <a:rPr lang="en-US"/>
              <a:t>Coherent multidisciplinary groups of scientists, engineers and educators appropriate for a large-scale, long-term research agenda for the advancement of AI and the fielding of AI-powered innovation.</a:t>
            </a:r>
          </a:p>
          <a:p>
            <a:pPr marL="0" indent="0">
              <a:buClr>
                <a:schemeClr val="tx1"/>
              </a:buClr>
              <a:buNone/>
            </a:pPr>
            <a:endParaRPr lang="en-US"/>
          </a:p>
          <a:p>
            <a:pPr>
              <a:buClr>
                <a:schemeClr val="tx1"/>
              </a:buClr>
              <a:buFont typeface="System Font Regular"/>
              <a:buChar char="-"/>
            </a:pPr>
            <a:r>
              <a:rPr lang="en-US"/>
              <a:t>Catalyze foresight and adaptability beyond what is possible in single research projects. </a:t>
            </a:r>
          </a:p>
          <a:p>
            <a:pPr>
              <a:buClr>
                <a:schemeClr val="tx1"/>
              </a:buClr>
              <a:buFont typeface="System Font Regular"/>
              <a:buChar char="-"/>
            </a:pPr>
            <a:endParaRPr lang="en-US"/>
          </a:p>
          <a:p>
            <a:pPr>
              <a:buClr>
                <a:schemeClr val="tx1"/>
              </a:buClr>
              <a:buFont typeface="System Font Regular"/>
              <a:buChar char="-"/>
            </a:pPr>
            <a:r>
              <a:rPr lang="en-US"/>
              <a:t>Significant integration of multidisciplinary research can be a significant basis of confidence that your proposed Institute will be </a:t>
            </a:r>
            <a:r>
              <a:rPr lang="en-US">
                <a:solidFill>
                  <a:schemeClr val="accent2">
                    <a:lumMod val="75000"/>
                  </a:schemeClr>
                </a:solidFill>
              </a:rPr>
              <a:t>“</a:t>
            </a:r>
            <a:r>
              <a:rPr lang="en-US" i="1">
                <a:solidFill>
                  <a:schemeClr val="accent2">
                    <a:lumMod val="75000"/>
                  </a:schemeClr>
                </a:solidFill>
              </a:rPr>
              <a:t>greater than the sum of its parts”</a:t>
            </a:r>
            <a:r>
              <a:rPr lang="en-US"/>
              <a:t>.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595AB88E-EEAD-484D-AA22-588CB10445BD}"/>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4BA023BD-7FBD-4A3C-8088-354A8230481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22</a:t>
            </a:fld>
            <a:endParaRPr lang="en-US"/>
          </a:p>
        </p:txBody>
      </p:sp>
    </p:spTree>
    <p:extLst>
      <p:ext uri="{BB962C8B-B14F-4D97-AF65-F5344CB8AC3E}">
        <p14:creationId xmlns:p14="http://schemas.microsoft.com/office/powerpoint/2010/main" val="202050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7656095" cy="1143000"/>
          </a:xfrm>
        </p:spPr>
        <p:txBody>
          <a:bodyPr>
            <a:normAutofit/>
          </a:bodyPr>
          <a:lstStyle/>
          <a:p>
            <a:r>
              <a:rPr lang="en-US" sz="3200" b="1" dirty="0">
                <a:solidFill>
                  <a:srgbClr val="005698"/>
                </a:solidFill>
                <a:latin typeface="Georgia" panose="02040502050405020303" pitchFamily="18" charset="0"/>
              </a:rPr>
              <a:t>5. Leverage Multiple Organizations</a:t>
            </a:r>
          </a:p>
        </p:txBody>
      </p:sp>
      <p:sp>
        <p:nvSpPr>
          <p:cNvPr id="3" name="Content Placeholder 2"/>
          <p:cNvSpPr>
            <a:spLocks noGrp="1"/>
          </p:cNvSpPr>
          <p:nvPr>
            <p:ph idx="1"/>
          </p:nvPr>
        </p:nvSpPr>
        <p:spPr>
          <a:xfrm>
            <a:off x="1295400" y="1353324"/>
            <a:ext cx="10058400" cy="4164124"/>
          </a:xfrm>
        </p:spPr>
        <p:txBody>
          <a:bodyPr>
            <a:normAutofit fontScale="92500" lnSpcReduction="10000"/>
          </a:bodyPr>
          <a:lstStyle/>
          <a:p>
            <a:pPr>
              <a:buClr>
                <a:schemeClr val="tx1"/>
              </a:buClr>
              <a:buFont typeface="System Font Regular"/>
              <a:buChar char="-"/>
            </a:pPr>
            <a:r>
              <a:rPr lang="en-US"/>
              <a:t>Create significant new research capabilities in new centers of AI leadership.</a:t>
            </a:r>
          </a:p>
          <a:p>
            <a:pPr>
              <a:buClr>
                <a:schemeClr val="tx1"/>
              </a:buClr>
              <a:buFont typeface="System Font Regular"/>
              <a:buChar char="-"/>
            </a:pPr>
            <a:r>
              <a:rPr lang="en-US"/>
              <a:t>Create a network for broadening participation from underrepresented groups and diverse institutions. </a:t>
            </a:r>
          </a:p>
          <a:p>
            <a:pPr>
              <a:buClr>
                <a:schemeClr val="tx1"/>
              </a:buClr>
              <a:buFont typeface="System Font Regular"/>
              <a:buChar char="-"/>
            </a:pPr>
            <a:r>
              <a:rPr lang="en-US"/>
              <a:t>Multiple organizations meaningfully integrated into a diverse Institute is another way to form a whole </a:t>
            </a:r>
            <a:r>
              <a:rPr lang="en-US">
                <a:solidFill>
                  <a:schemeClr val="accent2">
                    <a:lumMod val="75000"/>
                  </a:schemeClr>
                </a:solidFill>
              </a:rPr>
              <a:t>“</a:t>
            </a:r>
            <a:r>
              <a:rPr lang="en-US" i="1">
                <a:solidFill>
                  <a:schemeClr val="accent2">
                    <a:lumMod val="75000"/>
                  </a:schemeClr>
                </a:solidFill>
              </a:rPr>
              <a:t>greater than the sum of its parts”</a:t>
            </a:r>
            <a:r>
              <a:rPr lang="en-US"/>
              <a:t>. </a:t>
            </a:r>
          </a:p>
          <a:p>
            <a:pPr>
              <a:buClr>
                <a:schemeClr val="tx1"/>
              </a:buClr>
              <a:buFont typeface="System Font Regular"/>
              <a:buChar char="-"/>
            </a:pPr>
            <a:r>
              <a:rPr lang="en-US"/>
              <a:t>Will be staffed with a Managing Director or Project Manager (distinct from the lead PI) and a suitable Management Team. </a:t>
            </a:r>
          </a:p>
          <a:p>
            <a:pPr>
              <a:buClr>
                <a:schemeClr val="tx1"/>
              </a:buClr>
              <a:buFont typeface="System Font Regular"/>
              <a:buChar char="-"/>
            </a:pPr>
            <a:r>
              <a:rPr lang="en-US"/>
              <a:t>Will have an External Advisory Board - non-collaborators who are a source of objective, external advice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9D50431-981B-4AB4-869A-D49389DE8F7B}"/>
              </a:ext>
            </a:extLst>
          </p:cNvPr>
          <p:cNvSpPr/>
          <p:nvPr/>
        </p:nvSpPr>
        <p:spPr>
          <a:xfrm>
            <a:off x="1428750" y="5504676"/>
            <a:ext cx="946785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400"/>
              <a:t>Potential Advisory Board members should not be approached or identified until the Institute is funded</a:t>
            </a:r>
          </a:p>
        </p:txBody>
      </p:sp>
      <p:sp>
        <p:nvSpPr>
          <p:cNvPr id="7" name="Date Placeholder 3">
            <a:extLst>
              <a:ext uri="{FF2B5EF4-FFF2-40B4-BE49-F238E27FC236}">
                <a16:creationId xmlns:a16="http://schemas.microsoft.com/office/drawing/2014/main" id="{595AB88E-EEAD-484D-AA22-588CB10445BD}"/>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4BA023BD-7FBD-4A3C-8088-354A8230481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23</a:t>
            </a:fld>
            <a:endParaRPr lang="en-US"/>
          </a:p>
        </p:txBody>
      </p:sp>
    </p:spTree>
    <p:extLst>
      <p:ext uri="{BB962C8B-B14F-4D97-AF65-F5344CB8AC3E}">
        <p14:creationId xmlns:p14="http://schemas.microsoft.com/office/powerpoint/2010/main" val="258115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367157" cy="1143000"/>
          </a:xfrm>
        </p:spPr>
        <p:txBody>
          <a:bodyPr>
            <a:normAutofit/>
          </a:bodyPr>
          <a:lstStyle/>
          <a:p>
            <a:r>
              <a:rPr lang="en-US" sz="3600" b="1" dirty="0">
                <a:solidFill>
                  <a:srgbClr val="005698"/>
                </a:solidFill>
                <a:latin typeface="Georgia" panose="02040502050405020303" pitchFamily="18" charset="0"/>
              </a:rPr>
              <a:t>6. Nexus Points for Collaborative Efforts</a:t>
            </a:r>
          </a:p>
        </p:txBody>
      </p:sp>
      <p:sp>
        <p:nvSpPr>
          <p:cNvPr id="3" name="Content Placeholder 2"/>
          <p:cNvSpPr>
            <a:spLocks noGrp="1"/>
          </p:cNvSpPr>
          <p:nvPr>
            <p:ph idx="1"/>
          </p:nvPr>
        </p:nvSpPr>
        <p:spPr>
          <a:xfrm>
            <a:off x="1295400" y="1353323"/>
            <a:ext cx="10029222" cy="5003028"/>
          </a:xfrm>
        </p:spPr>
        <p:txBody>
          <a:bodyPr>
            <a:normAutofit fontScale="92500" lnSpcReduction="20000"/>
          </a:bodyPr>
          <a:lstStyle/>
          <a:p>
            <a:pPr>
              <a:lnSpc>
                <a:spcPct val="100000"/>
              </a:lnSpc>
              <a:buClr>
                <a:schemeClr val="tx1"/>
              </a:buClr>
              <a:buFont typeface="System Font Regular"/>
              <a:buChar char="-"/>
            </a:pPr>
            <a:r>
              <a:rPr lang="en-US"/>
              <a:t>As nexus points, Institutes have the potential to continue to connect with new partners for continued growth and opportunities -- another way to be </a:t>
            </a:r>
            <a:r>
              <a:rPr lang="en-US">
                <a:solidFill>
                  <a:schemeClr val="accent2">
                    <a:lumMod val="75000"/>
                  </a:schemeClr>
                </a:solidFill>
              </a:rPr>
              <a:t>“</a:t>
            </a:r>
            <a:r>
              <a:rPr lang="en-US" i="1">
                <a:solidFill>
                  <a:schemeClr val="accent2">
                    <a:lumMod val="75000"/>
                  </a:schemeClr>
                </a:solidFill>
              </a:rPr>
              <a:t>greater than the sum of its parts</a:t>
            </a:r>
            <a:r>
              <a:rPr lang="en-US">
                <a:solidFill>
                  <a:schemeClr val="accent2">
                    <a:lumMod val="75000"/>
                  </a:schemeClr>
                </a:solidFill>
              </a:rPr>
              <a:t>”.</a:t>
            </a:r>
            <a:endParaRPr lang="en-US"/>
          </a:p>
          <a:p>
            <a:pPr>
              <a:lnSpc>
                <a:spcPct val="100000"/>
              </a:lnSpc>
              <a:buClr>
                <a:schemeClr val="tx1"/>
              </a:buClr>
              <a:buFont typeface="System Font Regular"/>
              <a:buChar char="-"/>
            </a:pPr>
            <a:r>
              <a:rPr lang="en-US"/>
              <a:t>The "nexus point" function in this program is </a:t>
            </a:r>
            <a:r>
              <a:rPr lang="en-US" b="1"/>
              <a:t>not a mere state of being for an Institute</a:t>
            </a:r>
            <a:r>
              <a:rPr lang="en-US"/>
              <a:t>. You should describe as appropriate your priorities, programs, mechanisms, and other considerations for operating as a nexus point. </a:t>
            </a:r>
          </a:p>
          <a:p>
            <a:pPr>
              <a:lnSpc>
                <a:spcPct val="100000"/>
              </a:lnSpc>
              <a:buClr>
                <a:schemeClr val="tx1"/>
              </a:buClr>
              <a:buFont typeface="System Font Regular"/>
              <a:buChar char="-"/>
            </a:pPr>
            <a:r>
              <a:rPr lang="en-US"/>
              <a:t>Continuing growth of collaborations with external partners can bring together people, ideas, problems, and technical approaches for maximum impact and for broadening participation beyond the members and the boundaries of the Institute itself. </a:t>
            </a:r>
          </a:p>
          <a:p>
            <a:pPr>
              <a:lnSpc>
                <a:spcPct val="100000"/>
              </a:lnSpc>
              <a:buClr>
                <a:schemeClr val="tx1"/>
              </a:buClr>
              <a:buFont typeface="System Font Regular"/>
              <a:buChar char="-"/>
            </a:pPr>
            <a:r>
              <a:rPr lang="en-US"/>
              <a:t>Promote organizational collaborations among the best teams and approaches from institutions of higher education, federal agencies, industry, and nonprofits/foundations.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3AFE8503-D4A6-4A78-ABF7-EF957CCA5EE6}"/>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70F091E8-1AF8-45EF-9880-01FF3219DF1D}"/>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517CFD1D-28B7-43CA-B91B-0E74B8E9010E}"/>
              </a:ext>
            </a:extLst>
          </p:cNvPr>
          <p:cNvSpPr>
            <a:spLocks noGrp="1"/>
          </p:cNvSpPr>
          <p:nvPr>
            <p:ph type="sldNum" sz="quarter" idx="12"/>
          </p:nvPr>
        </p:nvSpPr>
        <p:spPr/>
        <p:txBody>
          <a:bodyPr/>
          <a:lstStyle/>
          <a:p>
            <a:fld id="{99657F45-76E2-9145-A9D6-E6E7DE738629}" type="slidenum">
              <a:rPr lang="en-US" smtClean="0"/>
              <a:t>24</a:t>
            </a:fld>
            <a:endParaRPr lang="en-US"/>
          </a:p>
        </p:txBody>
      </p:sp>
    </p:spTree>
    <p:extLst>
      <p:ext uri="{BB962C8B-B14F-4D97-AF65-F5344CB8AC3E}">
        <p14:creationId xmlns:p14="http://schemas.microsoft.com/office/powerpoint/2010/main" val="18044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709484" cy="1143000"/>
          </a:xfrm>
        </p:spPr>
        <p:txBody>
          <a:bodyPr>
            <a:normAutofit/>
          </a:bodyPr>
          <a:lstStyle/>
          <a:p>
            <a:r>
              <a:rPr lang="en-US" sz="3200" b="1" dirty="0">
                <a:solidFill>
                  <a:srgbClr val="005698"/>
                </a:solidFill>
                <a:latin typeface="Georgia" panose="02040502050405020303" pitchFamily="18" charset="0"/>
              </a:rPr>
              <a:t>This solicitation’s Institute themes</a:t>
            </a:r>
          </a:p>
        </p:txBody>
      </p:sp>
      <p:sp>
        <p:nvSpPr>
          <p:cNvPr id="3" name="Content Placeholder 2"/>
          <p:cNvSpPr>
            <a:spLocks noGrp="1"/>
          </p:cNvSpPr>
          <p:nvPr>
            <p:ph idx="1"/>
          </p:nvPr>
        </p:nvSpPr>
        <p:spPr>
          <a:xfrm>
            <a:off x="1295401" y="1327775"/>
            <a:ext cx="10058400" cy="5124736"/>
          </a:xfrm>
        </p:spPr>
        <p:txBody>
          <a:bodyPr>
            <a:normAutofit fontScale="92500" lnSpcReduction="10000"/>
          </a:bodyPr>
          <a:lstStyle/>
          <a:p>
            <a:pPr marL="0" indent="0">
              <a:buClr>
                <a:schemeClr val="tx1"/>
              </a:buClr>
              <a:buNone/>
            </a:pPr>
            <a:r>
              <a:rPr lang="en-US"/>
              <a:t>This year, proposals are being solicited in three high-priority areas:</a:t>
            </a:r>
            <a:br>
              <a:rPr lang="en-US"/>
            </a:br>
            <a:endParaRPr lang="en-US"/>
          </a:p>
          <a:p>
            <a:pPr marL="0" indent="0">
              <a:buClr>
                <a:schemeClr val="tx1"/>
              </a:buClr>
              <a:buNone/>
            </a:pPr>
            <a:endParaRPr lang="en-US">
              <a:effectLst/>
              <a:ea typeface="Times New Roman" panose="02020603050405020304" pitchFamily="18" charset="0"/>
              <a:cs typeface="Arial" panose="020B0604020202020204" pitchFamily="34" charset="0"/>
            </a:endParaRPr>
          </a:p>
          <a:p>
            <a:pPr marL="0" indent="0">
              <a:buClr>
                <a:schemeClr val="tx1"/>
              </a:buClr>
              <a:buNone/>
            </a:pPr>
            <a:endParaRPr lang="en-US">
              <a:ea typeface="Times New Roman" panose="02020603050405020304" pitchFamily="18" charset="0"/>
              <a:cs typeface="Arial" panose="020B0604020202020204" pitchFamily="34" charset="0"/>
            </a:endParaRPr>
          </a:p>
          <a:p>
            <a:pPr marL="0" indent="0">
              <a:buClr>
                <a:schemeClr val="tx1"/>
              </a:buClr>
              <a:buNone/>
            </a:pPr>
            <a:endParaRPr lang="en-US">
              <a:effectLst/>
              <a:ea typeface="Times New Roman" panose="02020603050405020304" pitchFamily="18" charset="0"/>
              <a:cs typeface="Arial" panose="020B0604020202020204" pitchFamily="34" charset="0"/>
            </a:endParaRPr>
          </a:p>
          <a:p>
            <a:pPr marL="0" indent="0">
              <a:buClr>
                <a:schemeClr val="tx1"/>
              </a:buClr>
              <a:buNone/>
            </a:pPr>
            <a:endParaRPr lang="en-US">
              <a:effectLst/>
              <a:ea typeface="Times New Roman" panose="02020603050405020304" pitchFamily="18" charset="0"/>
              <a:cs typeface="Arial" panose="020B0604020202020204" pitchFamily="34" charset="0"/>
            </a:endParaRPr>
          </a:p>
          <a:p>
            <a:pPr marL="0" indent="0">
              <a:buClr>
                <a:schemeClr val="tx1"/>
              </a:buClr>
              <a:buNone/>
            </a:pPr>
            <a:br>
              <a:rPr lang="en-US">
                <a:effectLst/>
                <a:ea typeface="Times New Roman" panose="02020603050405020304" pitchFamily="18" charset="0"/>
                <a:cs typeface="Arial" panose="020B0604020202020204" pitchFamily="34" charset="0"/>
              </a:rPr>
            </a:br>
            <a:endParaRPr lang="en-US" sz="2400">
              <a:solidFill>
                <a:schemeClr val="accent6">
                  <a:lumMod val="75000"/>
                </a:schemeClr>
              </a:solidFill>
              <a:effectLst/>
              <a:ea typeface="Calibri" panose="020F0502020204030204" pitchFamily="34" charset="0"/>
              <a:cs typeface="Arial" panose="020B0604020202020204" pitchFamily="34" charset="0"/>
            </a:endParaRPr>
          </a:p>
          <a:p>
            <a:pPr marL="0" indent="0">
              <a:lnSpc>
                <a:spcPct val="107000"/>
              </a:lnSpc>
              <a:spcBef>
                <a:spcPts val="0"/>
              </a:spcBef>
              <a:spcAft>
                <a:spcPts val="800"/>
              </a:spcAft>
              <a:buSzPts val="1000"/>
              <a:buNone/>
              <a:tabLst>
                <a:tab pos="457200" algn="l"/>
              </a:tabLst>
            </a:pPr>
            <a:endParaRPr lang="en-US"/>
          </a:p>
          <a:p>
            <a:pPr marL="0" indent="0">
              <a:lnSpc>
                <a:spcPct val="107000"/>
              </a:lnSpc>
              <a:spcBef>
                <a:spcPts val="0"/>
              </a:spcBef>
              <a:spcAft>
                <a:spcPts val="800"/>
              </a:spcAft>
              <a:buSzPts val="1000"/>
              <a:buNone/>
              <a:tabLst>
                <a:tab pos="457200" algn="l"/>
              </a:tabLst>
            </a:pPr>
            <a:endParaRPr lang="en-US"/>
          </a:p>
          <a:p>
            <a:pPr marL="0" indent="0">
              <a:lnSpc>
                <a:spcPct val="107000"/>
              </a:lnSpc>
              <a:spcBef>
                <a:spcPts val="0"/>
              </a:spcBef>
              <a:spcAft>
                <a:spcPts val="800"/>
              </a:spcAft>
              <a:buSzPts val="1000"/>
              <a:buNone/>
              <a:tabLst>
                <a:tab pos="457200" algn="l"/>
              </a:tabLst>
            </a:pPr>
            <a:r>
              <a:rPr lang="en-US" sz="2600"/>
              <a:t>NSF estimates approximately 5 awards: two in theme 1, one in theme 2, two+ in theme 3, all subject to availability of funds.</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10">
            <a:extLst>
              <a:ext uri="{FF2B5EF4-FFF2-40B4-BE49-F238E27FC236}">
                <a16:creationId xmlns:a16="http://schemas.microsoft.com/office/drawing/2014/main" id="{8B7F2CEA-0F8E-628C-E4FC-97FC8EEF223F}"/>
              </a:ext>
            </a:extLst>
          </p:cNvPr>
          <p:cNvGraphicFramePr>
            <a:graphicFrameLocks noGrp="1"/>
          </p:cNvGraphicFramePr>
          <p:nvPr>
            <p:extLst>
              <p:ext uri="{D42A27DB-BD31-4B8C-83A1-F6EECF244321}">
                <p14:modId xmlns:p14="http://schemas.microsoft.com/office/powerpoint/2010/main" val="3761187876"/>
              </p:ext>
            </p:extLst>
          </p:nvPr>
        </p:nvGraphicFramePr>
        <p:xfrm>
          <a:off x="1442720" y="2020146"/>
          <a:ext cx="8829040" cy="3078480"/>
        </p:xfrm>
        <a:graphic>
          <a:graphicData uri="http://schemas.openxmlformats.org/drawingml/2006/table">
            <a:tbl>
              <a:tblPr firstRow="1">
                <a:tableStyleId>{5940675A-B579-460E-94D1-54222C63F5DA}</a:tableStyleId>
              </a:tblPr>
              <a:tblGrid>
                <a:gridCol w="4561840">
                  <a:extLst>
                    <a:ext uri="{9D8B030D-6E8A-4147-A177-3AD203B41FA5}">
                      <a16:colId xmlns:a16="http://schemas.microsoft.com/office/drawing/2014/main" val="3189843571"/>
                    </a:ext>
                  </a:extLst>
                </a:gridCol>
                <a:gridCol w="4267200">
                  <a:extLst>
                    <a:ext uri="{9D8B030D-6E8A-4147-A177-3AD203B41FA5}">
                      <a16:colId xmlns:a16="http://schemas.microsoft.com/office/drawing/2014/main" val="296807279"/>
                    </a:ext>
                  </a:extLst>
                </a:gridCol>
              </a:tblGrid>
              <a:tr h="0">
                <a:tc>
                  <a:txBody>
                    <a:bodyPr/>
                    <a:lstStyle/>
                    <a:p>
                      <a:pPr marL="342900" indent="-342900">
                        <a:buFont typeface="+mj-lt"/>
                        <a:buAutoNum type="arabicPeriod"/>
                      </a:pPr>
                      <a:r>
                        <a:rPr lang="en-US" sz="2000" b="1">
                          <a:effectLst/>
                          <a:ea typeface="Times New Roman" panose="02020603050405020304" pitchFamily="18" charset="0"/>
                          <a:cs typeface="Arial" panose="020B0604020202020204" pitchFamily="34" charset="0"/>
                        </a:rPr>
                        <a:t>AI for Astronomical Sciences</a:t>
                      </a:r>
                      <a:endParaRPr lang="en-US" sz="2000" b="1"/>
                    </a:p>
                  </a:txBody>
                  <a:tcPr marL="182880" marR="182880" marT="182880" marB="182880"/>
                </a:tc>
                <a:tc>
                  <a:txBody>
                    <a:bodyPr/>
                    <a:lstStyle/>
                    <a:p>
                      <a:r>
                        <a:rPr lang="en-US">
                          <a:effectLst/>
                          <a:ea typeface="Times New Roman" panose="02020603050405020304" pitchFamily="18" charset="0"/>
                          <a:cs typeface="Arial" panose="020B0604020202020204" pitchFamily="34" charset="0"/>
                        </a:rPr>
                        <a:t>Preliminary proposals: October 31, 2023</a:t>
                      </a:r>
                      <a:br>
                        <a:rPr lang="en-US">
                          <a:effectLst/>
                          <a:ea typeface="Times New Roman" panose="02020603050405020304" pitchFamily="18" charset="0"/>
                          <a:cs typeface="Arial" panose="020B0604020202020204" pitchFamily="34" charset="0"/>
                        </a:rPr>
                      </a:br>
                      <a:r>
                        <a:rPr lang="en-US">
                          <a:effectLst/>
                          <a:ea typeface="Times New Roman" panose="02020603050405020304" pitchFamily="18" charset="0"/>
                          <a:cs typeface="Arial" panose="020B0604020202020204" pitchFamily="34" charset="0"/>
                        </a:rPr>
                        <a:t>Full proposals: February 16, 2024</a:t>
                      </a:r>
                      <a:br>
                        <a:rPr lang="en-US">
                          <a:effectLst/>
                          <a:ea typeface="Times New Roman" panose="02020603050405020304" pitchFamily="18" charset="0"/>
                          <a:cs typeface="Arial" panose="020B0604020202020204" pitchFamily="34" charset="0"/>
                        </a:rPr>
                      </a:br>
                      <a:r>
                        <a:rPr lang="en-US">
                          <a:effectLst/>
                          <a:ea typeface="Times New Roman" panose="02020603050405020304" pitchFamily="18" charset="0"/>
                          <a:cs typeface="Arial" panose="020B0604020202020204" pitchFamily="34" charset="0"/>
                        </a:rPr>
                        <a:t>Anticipated Start date: October 1, 2024</a:t>
                      </a:r>
                    </a:p>
                  </a:txBody>
                  <a:tcPr marL="182880" marR="182880" marT="182880" marB="182880"/>
                </a:tc>
                <a:extLst>
                  <a:ext uri="{0D108BD9-81ED-4DB2-BD59-A6C34878D82A}">
                    <a16:rowId xmlns:a16="http://schemas.microsoft.com/office/drawing/2014/main" val="1117102083"/>
                  </a:ext>
                </a:extLst>
              </a:tr>
              <a:tr h="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000" b="1">
                          <a:effectLst/>
                          <a:ea typeface="Times New Roman" panose="02020603050405020304" pitchFamily="18" charset="0"/>
                          <a:cs typeface="Arial" panose="020B0604020202020204" pitchFamily="34" charset="0"/>
                        </a:rPr>
                        <a:t>AI for Discovery in Materials Research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2000">
                        <a:effectLst/>
                        <a:ea typeface="Times New Roman" panose="02020603050405020304" pitchFamily="18" charset="0"/>
                        <a:cs typeface="Arial" panose="020B0604020202020204" pitchFamily="34" charset="0"/>
                      </a:endParaRPr>
                    </a:p>
                    <a:p>
                      <a:pPr marL="342900" indent="-342900">
                        <a:buFont typeface="+mj-lt"/>
                        <a:buAutoNum type="arabicPeriod" startAt="2"/>
                      </a:pPr>
                      <a:r>
                        <a:rPr lang="en-US" sz="2000" b="1">
                          <a:effectLst/>
                          <a:ea typeface="Times New Roman" panose="02020603050405020304" pitchFamily="18" charset="0"/>
                          <a:cs typeface="Arial" panose="020B0604020202020204" pitchFamily="34" charset="0"/>
                        </a:rPr>
                        <a:t>Strengthening AI</a:t>
                      </a:r>
                    </a:p>
                    <a:p>
                      <a:pPr marL="342900" indent="-342900">
                        <a:buFont typeface="+mj-lt"/>
                        <a:buAutoNum type="arabicPeriod" startAt="2"/>
                      </a:pPr>
                      <a:endParaRPr lang="en-US" sz="2000"/>
                    </a:p>
                  </a:txBody>
                  <a:tcPr marL="182880" marR="182880" marT="182880" marB="1828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Times New Roman" panose="02020603050405020304" pitchFamily="18" charset="0"/>
                          <a:cs typeface="Arial" panose="020B0604020202020204" pitchFamily="34" charset="0"/>
                        </a:rPr>
                        <a:t>Preliminary proposals: January 12, 2024</a:t>
                      </a:r>
                      <a:br>
                        <a:rPr lang="en-US" dirty="0">
                          <a:effectLst/>
                          <a:ea typeface="Times New Roman" panose="02020603050405020304" pitchFamily="18" charset="0"/>
                          <a:cs typeface="Arial" panose="020B0604020202020204" pitchFamily="34" charset="0"/>
                        </a:rPr>
                      </a:br>
                      <a:r>
                        <a:rPr lang="en-US" dirty="0">
                          <a:effectLst/>
                          <a:ea typeface="Times New Roman" panose="02020603050405020304" pitchFamily="18" charset="0"/>
                          <a:cs typeface="Arial" panose="020B0604020202020204" pitchFamily="34" charset="0"/>
                        </a:rPr>
                        <a:t>Full proposals: May 17, 2024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Times New Roman" panose="02020603050405020304" pitchFamily="18" charset="0"/>
                          <a:cs typeface="Arial" panose="020B0604020202020204" pitchFamily="34" charset="0"/>
                        </a:rPr>
                        <a:t>Anticipated Start date: June 1, 2025</a:t>
                      </a:r>
                    </a:p>
                  </a:txBody>
                  <a:tcPr marL="182880" marR="182880" marT="182880" marB="182880"/>
                </a:tc>
                <a:extLst>
                  <a:ext uri="{0D108BD9-81ED-4DB2-BD59-A6C34878D82A}">
                    <a16:rowId xmlns:a16="http://schemas.microsoft.com/office/drawing/2014/main" val="2393398339"/>
                  </a:ext>
                </a:extLst>
              </a:tr>
            </a:tbl>
          </a:graphicData>
        </a:graphic>
      </p:graphicFrame>
      <p:sp>
        <p:nvSpPr>
          <p:cNvPr id="9" name="Date Placeholder 3">
            <a:extLst>
              <a:ext uri="{FF2B5EF4-FFF2-40B4-BE49-F238E27FC236}">
                <a16:creationId xmlns:a16="http://schemas.microsoft.com/office/drawing/2014/main" id="{6B52712B-8129-4C68-8B62-BE1B03E7305F}"/>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10" name="Footer Placeholder 4">
            <a:extLst>
              <a:ext uri="{FF2B5EF4-FFF2-40B4-BE49-F238E27FC236}">
                <a16:creationId xmlns:a16="http://schemas.microsoft.com/office/drawing/2014/main" id="{6D028ADC-E92A-4658-B755-419B358AF8A3}"/>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6">
            <a:extLst>
              <a:ext uri="{FF2B5EF4-FFF2-40B4-BE49-F238E27FC236}">
                <a16:creationId xmlns:a16="http://schemas.microsoft.com/office/drawing/2014/main" id="{EF9AB97A-C239-48AC-AE6E-5E5E69B842DB}"/>
              </a:ext>
            </a:extLst>
          </p:cNvPr>
          <p:cNvSpPr>
            <a:spLocks noGrp="1"/>
          </p:cNvSpPr>
          <p:nvPr>
            <p:ph type="sldNum" sz="quarter" idx="12"/>
          </p:nvPr>
        </p:nvSpPr>
        <p:spPr/>
        <p:txBody>
          <a:bodyPr/>
          <a:lstStyle/>
          <a:p>
            <a:fld id="{99657F45-76E2-9145-A9D6-E6E7DE738629}" type="slidenum">
              <a:rPr lang="en-US" smtClean="0"/>
              <a:t>25</a:t>
            </a:fld>
            <a:endParaRPr lang="en-US"/>
          </a:p>
        </p:txBody>
      </p:sp>
    </p:spTree>
    <p:extLst>
      <p:ext uri="{BB962C8B-B14F-4D97-AF65-F5344CB8AC3E}">
        <p14:creationId xmlns:p14="http://schemas.microsoft.com/office/powerpoint/2010/main" val="23414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051758" cy="836367"/>
          </a:xfrm>
        </p:spPr>
        <p:txBody>
          <a:bodyPr>
            <a:normAutofit/>
          </a:bodyPr>
          <a:lstStyle/>
          <a:p>
            <a:r>
              <a:rPr lang="en-US" sz="3600" b="1" dirty="0">
                <a:solidFill>
                  <a:srgbClr val="005698"/>
                </a:solidFill>
                <a:latin typeface="Georgia" panose="02040502050405020303" pitchFamily="18" charset="0"/>
              </a:rPr>
              <a:t>Responsiveness to themes</a:t>
            </a:r>
          </a:p>
        </p:txBody>
      </p:sp>
      <p:sp>
        <p:nvSpPr>
          <p:cNvPr id="3" name="Content Placeholder 2"/>
          <p:cNvSpPr>
            <a:spLocks noGrp="1"/>
          </p:cNvSpPr>
          <p:nvPr>
            <p:ph idx="1"/>
          </p:nvPr>
        </p:nvSpPr>
        <p:spPr>
          <a:xfrm>
            <a:off x="1295400" y="1379320"/>
            <a:ext cx="10029222" cy="5293905"/>
          </a:xfrm>
        </p:spPr>
        <p:txBody>
          <a:bodyPr>
            <a:normAutofit/>
          </a:bodyPr>
          <a:lstStyle/>
          <a:p>
            <a:pPr>
              <a:buClr>
                <a:schemeClr val="tx1"/>
              </a:buClr>
              <a:buFont typeface="System Font Regular"/>
              <a:buChar char="-"/>
            </a:pPr>
            <a:r>
              <a:rPr lang="en-US" b="1"/>
              <a:t>Can I submit an Institute proposal that responds to multiple themes?  Is it a good idea?	</a:t>
            </a:r>
            <a:br>
              <a:rPr lang="en-US" b="1"/>
            </a:br>
            <a:endParaRPr lang="en-US" b="1"/>
          </a:p>
          <a:p>
            <a:pPr lvl="1">
              <a:buClr>
                <a:schemeClr val="tx1"/>
              </a:buClr>
              <a:buFont typeface="System Font Regular"/>
              <a:buChar char="-"/>
            </a:pPr>
            <a:r>
              <a:rPr lang="en-US"/>
              <a:t>The solicitation does not prohibit this, but it is not encouraged, either. </a:t>
            </a:r>
          </a:p>
          <a:p>
            <a:pPr lvl="1">
              <a:buClr>
                <a:schemeClr val="tx1"/>
              </a:buClr>
              <a:buFont typeface="System Font Regular"/>
              <a:buChar char="-"/>
            </a:pPr>
            <a:r>
              <a:rPr lang="en-US"/>
              <a:t>It is most effective to respond as fully as possible to the scope of the theme you addressed. </a:t>
            </a:r>
          </a:p>
          <a:p>
            <a:pPr lvl="1">
              <a:buClr>
                <a:schemeClr val="tx1"/>
              </a:buClr>
              <a:buFont typeface="System Font Regular"/>
              <a:buChar char="-"/>
            </a:pPr>
            <a:r>
              <a:rPr lang="en-US"/>
              <a:t>Relevance to other themes might be identified in the proposal text and/or keywords included in the Project Summary. </a:t>
            </a:r>
          </a:p>
          <a:p>
            <a:pPr lvl="1">
              <a:buClr>
                <a:schemeClr val="tx1"/>
              </a:buClr>
              <a:buFont typeface="System Font Regular"/>
              <a:buChar char="-"/>
            </a:pPr>
            <a:r>
              <a:rPr lang="en-US"/>
              <a:t>Consult program contacts in the respective themes for advice</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26</a:t>
            </a:fld>
            <a:endParaRPr lang="en-US"/>
          </a:p>
        </p:txBody>
      </p:sp>
    </p:spTree>
    <p:extLst>
      <p:ext uri="{BB962C8B-B14F-4D97-AF65-F5344CB8AC3E}">
        <p14:creationId xmlns:p14="http://schemas.microsoft.com/office/powerpoint/2010/main" val="142400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39B972A-DA62-3EA7-2E64-C1997EA472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70431" y="1585025"/>
            <a:ext cx="2217128" cy="2217128"/>
          </a:xfrm>
          <a:prstGeom prst="rect">
            <a:avLst/>
          </a:prstGeom>
        </p:spPr>
      </p:pic>
      <p:pic>
        <p:nvPicPr>
          <p:cNvPr id="20" name="Picture 19">
            <a:extLst>
              <a:ext uri="{FF2B5EF4-FFF2-40B4-BE49-F238E27FC236}">
                <a16:creationId xmlns:a16="http://schemas.microsoft.com/office/drawing/2014/main" id="{0A682974-1269-6F6E-266D-99A217C8B30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490985" y="973040"/>
            <a:ext cx="3251231" cy="1895995"/>
          </a:xfrm>
          <a:prstGeom prst="rect">
            <a:avLst/>
          </a:prstGeom>
        </p:spPr>
      </p:pic>
      <p:sp>
        <p:nvSpPr>
          <p:cNvPr id="2" name="Title 1"/>
          <p:cNvSpPr>
            <a:spLocks noGrp="1"/>
          </p:cNvSpPr>
          <p:nvPr>
            <p:ph type="title"/>
          </p:nvPr>
        </p:nvSpPr>
        <p:spPr>
          <a:xfrm>
            <a:off x="1279358" y="136525"/>
            <a:ext cx="9709484" cy="1143000"/>
          </a:xfrm>
        </p:spPr>
        <p:txBody>
          <a:bodyPr>
            <a:normAutofit/>
          </a:bodyPr>
          <a:lstStyle/>
          <a:p>
            <a:r>
              <a:rPr lang="en-US" sz="3600" b="1" dirty="0">
                <a:solidFill>
                  <a:srgbClr val="005698"/>
                </a:solidFill>
                <a:latin typeface="Georgia" panose="02040502050405020303" pitchFamily="18" charset="0"/>
              </a:rPr>
              <a:t>1: AI for Astronomical Sciences</a:t>
            </a:r>
          </a:p>
        </p:txBody>
      </p:sp>
      <p:sp>
        <p:nvSpPr>
          <p:cNvPr id="9" name="Content Placeholder 4">
            <a:extLst>
              <a:ext uri="{FF2B5EF4-FFF2-40B4-BE49-F238E27FC236}">
                <a16:creationId xmlns:a16="http://schemas.microsoft.com/office/drawing/2014/main" id="{410C3FDA-0BBB-2BED-A364-239589F2D360}"/>
              </a:ext>
            </a:extLst>
          </p:cNvPr>
          <p:cNvSpPr txBox="1">
            <a:spLocks/>
          </p:cNvSpPr>
          <p:nvPr/>
        </p:nvSpPr>
        <p:spPr>
          <a:xfrm>
            <a:off x="9901068" y="518918"/>
            <a:ext cx="1859878" cy="2418714"/>
          </a:xfrm>
          <a:prstGeom prst="rect">
            <a:avLst/>
          </a:prstGeom>
          <a:solidFill>
            <a:srgbClr val="DBE7F0"/>
          </a:solidFill>
        </p:spPr>
        <p:txBody>
          <a:bodyPr vert="horz" lIns="182880" tIns="182880" rIns="182880" bIns="1828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Preliminary Proposals</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Oct 31, 2023</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Full Proposals</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Feb 16, 2024</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Start Date </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Oct 1, 2024</a:t>
            </a:r>
          </a:p>
        </p:txBody>
      </p:sp>
      <p:sp>
        <p:nvSpPr>
          <p:cNvPr id="3" name="Content Placeholder 2"/>
          <p:cNvSpPr>
            <a:spLocks noGrp="1"/>
          </p:cNvSpPr>
          <p:nvPr>
            <p:ph idx="1"/>
          </p:nvPr>
        </p:nvSpPr>
        <p:spPr>
          <a:xfrm>
            <a:off x="467813" y="4208844"/>
            <a:ext cx="9843472" cy="2067386"/>
          </a:xfrm>
        </p:spPr>
        <p:txBody>
          <a:bodyPr>
            <a:normAutofit fontScale="77500" lnSpcReduction="20000"/>
          </a:bodyPr>
          <a:lstStyle/>
          <a:p>
            <a:pPr marL="0" indent="0" algn="l">
              <a:lnSpc>
                <a:spcPct val="100000"/>
              </a:lnSpc>
              <a:buClr>
                <a:schemeClr val="tx1"/>
              </a:buClr>
              <a:buNone/>
            </a:pPr>
            <a:r>
              <a:rPr lang="en-US"/>
              <a:t>Current and future astronomical experiments are poised to provide a firehose of data over a wide range of wavelengths of light and with high temporal cadence.</a:t>
            </a:r>
          </a:p>
          <a:p>
            <a:pPr marL="0" indent="0" algn="l">
              <a:lnSpc>
                <a:spcPct val="100000"/>
              </a:lnSpc>
              <a:buClr>
                <a:schemeClr val="tx1"/>
              </a:buClr>
              <a:buNone/>
            </a:pPr>
            <a:r>
              <a:rPr lang="en-US" i="1"/>
              <a:t>AI will be essential for mining, analyzing, and extracting knowledge from these data.</a:t>
            </a:r>
          </a:p>
          <a:p>
            <a:pPr marL="0" indent="0" algn="l">
              <a:lnSpc>
                <a:spcPct val="100000"/>
              </a:lnSpc>
              <a:buClr>
                <a:schemeClr val="tx1"/>
              </a:buClr>
              <a:buNone/>
            </a:pPr>
            <a:r>
              <a:rPr lang="en-US"/>
              <a:t>In partnership with the Simons Foundation, we aim to fund up to two institutes to help address these challenges and to elevate AI research and education within the astronomy community.</a:t>
            </a:r>
            <a:endParaRPr lang="en-US" i="1"/>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DFE9DAC-CE18-B161-EA6F-BBC64181A8A4}"/>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11285" y="3796514"/>
            <a:ext cx="1412902" cy="14202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D222528-0ABC-FE46-C941-95C017F2790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96130" y="1201461"/>
            <a:ext cx="3398975" cy="2055430"/>
          </a:xfrm>
          <a:prstGeom prst="rect">
            <a:avLst/>
          </a:prstGeom>
        </p:spPr>
      </p:pic>
      <p:pic>
        <p:nvPicPr>
          <p:cNvPr id="14" name="Picture 13">
            <a:extLst>
              <a:ext uri="{FF2B5EF4-FFF2-40B4-BE49-F238E27FC236}">
                <a16:creationId xmlns:a16="http://schemas.microsoft.com/office/drawing/2014/main" id="{3FF04599-983B-297E-76BA-5683A8F8A08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660778" y="1085683"/>
            <a:ext cx="2752699" cy="1847088"/>
          </a:xfrm>
          <a:prstGeom prst="rect">
            <a:avLst/>
          </a:prstGeom>
        </p:spPr>
      </p:pic>
      <p:pic>
        <p:nvPicPr>
          <p:cNvPr id="18" name="Picture 17">
            <a:extLst>
              <a:ext uri="{FF2B5EF4-FFF2-40B4-BE49-F238E27FC236}">
                <a16:creationId xmlns:a16="http://schemas.microsoft.com/office/drawing/2014/main" id="{49664AA4-DA21-A5DD-A937-FA00DE97DE7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821469" y="1006510"/>
            <a:ext cx="1849406" cy="1849406"/>
          </a:xfrm>
          <a:prstGeom prst="rect">
            <a:avLst/>
          </a:prstGeom>
        </p:spPr>
      </p:pic>
      <p:pic>
        <p:nvPicPr>
          <p:cNvPr id="16" name="Picture 15">
            <a:extLst>
              <a:ext uri="{FF2B5EF4-FFF2-40B4-BE49-F238E27FC236}">
                <a16:creationId xmlns:a16="http://schemas.microsoft.com/office/drawing/2014/main" id="{5AE10B8D-165A-8444-CB07-814D31675F8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048074" y="2571797"/>
            <a:ext cx="4263211" cy="1357828"/>
          </a:xfrm>
          <a:prstGeom prst="rect">
            <a:avLst/>
          </a:prstGeom>
          <a:ln>
            <a:solidFill>
              <a:schemeClr val="accent1"/>
            </a:solidFill>
          </a:ln>
        </p:spPr>
      </p:pic>
      <p:sp>
        <p:nvSpPr>
          <p:cNvPr id="21" name="TextBox 20">
            <a:extLst>
              <a:ext uri="{FF2B5EF4-FFF2-40B4-BE49-F238E27FC236}">
                <a16:creationId xmlns:a16="http://schemas.microsoft.com/office/drawing/2014/main" id="{9F6C98AB-12DF-86B9-24DB-5B3D3D64F596}"/>
              </a:ext>
              <a:ext uri="{C183D7F6-B498-43B3-948B-1728B52AA6E4}">
                <adec:decorative xmlns:adec="http://schemas.microsoft.com/office/drawing/2017/decorative" val="1"/>
              </a:ext>
            </a:extLst>
          </p:cNvPr>
          <p:cNvSpPr txBox="1"/>
          <p:nvPr/>
        </p:nvSpPr>
        <p:spPr>
          <a:xfrm>
            <a:off x="9312922" y="1023385"/>
            <a:ext cx="389850" cy="246221"/>
          </a:xfrm>
          <a:prstGeom prst="rect">
            <a:avLst/>
          </a:prstGeom>
          <a:noFill/>
        </p:spPr>
        <p:txBody>
          <a:bodyPr wrap="none" rtlCol="0">
            <a:spAutoFit/>
          </a:bodyPr>
          <a:lstStyle/>
          <a:p>
            <a:r>
              <a:rPr lang="en-US" sz="1000">
                <a:solidFill>
                  <a:schemeClr val="accent4">
                    <a:lumMod val="20000"/>
                    <a:lumOff val="80000"/>
                  </a:schemeClr>
                </a:solidFill>
              </a:rPr>
              <a:t>EHT</a:t>
            </a:r>
          </a:p>
        </p:txBody>
      </p:sp>
      <p:sp>
        <p:nvSpPr>
          <p:cNvPr id="22" name="TextBox 21">
            <a:extLst>
              <a:ext uri="{FF2B5EF4-FFF2-40B4-BE49-F238E27FC236}">
                <a16:creationId xmlns:a16="http://schemas.microsoft.com/office/drawing/2014/main" id="{FBAE2721-E97B-B489-7BDA-D1F6DF2665C9}"/>
              </a:ext>
              <a:ext uri="{C183D7F6-B498-43B3-948B-1728B52AA6E4}">
                <adec:decorative xmlns:adec="http://schemas.microsoft.com/office/drawing/2017/decorative" val="1"/>
              </a:ext>
            </a:extLst>
          </p:cNvPr>
          <p:cNvSpPr txBox="1"/>
          <p:nvPr/>
        </p:nvSpPr>
        <p:spPr>
          <a:xfrm>
            <a:off x="6798679" y="1111532"/>
            <a:ext cx="511679" cy="246221"/>
          </a:xfrm>
          <a:prstGeom prst="rect">
            <a:avLst/>
          </a:prstGeom>
          <a:noFill/>
        </p:spPr>
        <p:txBody>
          <a:bodyPr wrap="none" rtlCol="0">
            <a:spAutoFit/>
          </a:bodyPr>
          <a:lstStyle/>
          <a:p>
            <a:r>
              <a:rPr lang="en-US" sz="1000">
                <a:solidFill>
                  <a:schemeClr val="accent4">
                    <a:lumMod val="20000"/>
                    <a:lumOff val="80000"/>
                  </a:schemeClr>
                </a:solidFill>
              </a:rPr>
              <a:t>NOAO</a:t>
            </a:r>
          </a:p>
        </p:txBody>
      </p:sp>
      <p:sp>
        <p:nvSpPr>
          <p:cNvPr id="23" name="TextBox 22">
            <a:extLst>
              <a:ext uri="{FF2B5EF4-FFF2-40B4-BE49-F238E27FC236}">
                <a16:creationId xmlns:a16="http://schemas.microsoft.com/office/drawing/2014/main" id="{74E955B1-C9A7-DCB4-C72A-41E8F429B9A0}"/>
              </a:ext>
              <a:ext uri="{C183D7F6-B498-43B3-948B-1728B52AA6E4}">
                <adec:decorative xmlns:adec="http://schemas.microsoft.com/office/drawing/2017/decorative" val="1"/>
              </a:ext>
            </a:extLst>
          </p:cNvPr>
          <p:cNvSpPr txBox="1"/>
          <p:nvPr/>
        </p:nvSpPr>
        <p:spPr>
          <a:xfrm>
            <a:off x="5154902" y="1017114"/>
            <a:ext cx="484428" cy="246221"/>
          </a:xfrm>
          <a:prstGeom prst="rect">
            <a:avLst/>
          </a:prstGeom>
          <a:noFill/>
        </p:spPr>
        <p:txBody>
          <a:bodyPr wrap="none" rtlCol="0">
            <a:spAutoFit/>
          </a:bodyPr>
          <a:lstStyle/>
          <a:p>
            <a:r>
              <a:rPr lang="en-US" sz="1000">
                <a:solidFill>
                  <a:schemeClr val="bg1"/>
                </a:solidFill>
              </a:rPr>
              <a:t>DKIST</a:t>
            </a:r>
          </a:p>
        </p:txBody>
      </p:sp>
      <p:sp>
        <p:nvSpPr>
          <p:cNvPr id="24" name="TextBox 23">
            <a:extLst>
              <a:ext uri="{FF2B5EF4-FFF2-40B4-BE49-F238E27FC236}">
                <a16:creationId xmlns:a16="http://schemas.microsoft.com/office/drawing/2014/main" id="{FDE914BE-D192-824B-406D-4209363B9961}"/>
              </a:ext>
              <a:ext uri="{C183D7F6-B498-43B3-948B-1728B52AA6E4}">
                <adec:decorative xmlns:adec="http://schemas.microsoft.com/office/drawing/2017/decorative" val="1"/>
              </a:ext>
            </a:extLst>
          </p:cNvPr>
          <p:cNvSpPr txBox="1"/>
          <p:nvPr/>
        </p:nvSpPr>
        <p:spPr>
          <a:xfrm>
            <a:off x="9147127" y="2583388"/>
            <a:ext cx="495649" cy="246221"/>
          </a:xfrm>
          <a:prstGeom prst="rect">
            <a:avLst/>
          </a:prstGeom>
          <a:noFill/>
        </p:spPr>
        <p:txBody>
          <a:bodyPr wrap="none" rtlCol="0">
            <a:spAutoFit/>
          </a:bodyPr>
          <a:lstStyle/>
          <a:p>
            <a:r>
              <a:rPr lang="en-US" sz="1000"/>
              <a:t>ALMA</a:t>
            </a:r>
          </a:p>
        </p:txBody>
      </p:sp>
      <p:sp>
        <p:nvSpPr>
          <p:cNvPr id="25" name="TextBox 24">
            <a:extLst>
              <a:ext uri="{FF2B5EF4-FFF2-40B4-BE49-F238E27FC236}">
                <a16:creationId xmlns:a16="http://schemas.microsoft.com/office/drawing/2014/main" id="{AD70DF25-48AC-71F2-9941-80A0C42B5EE4}"/>
              </a:ext>
              <a:ext uri="{C183D7F6-B498-43B3-948B-1728B52AA6E4}">
                <adec:decorative xmlns:adec="http://schemas.microsoft.com/office/drawing/2017/decorative" val="1"/>
              </a:ext>
            </a:extLst>
          </p:cNvPr>
          <p:cNvSpPr txBox="1"/>
          <p:nvPr/>
        </p:nvSpPr>
        <p:spPr>
          <a:xfrm>
            <a:off x="3233406" y="1228163"/>
            <a:ext cx="385042" cy="246221"/>
          </a:xfrm>
          <a:prstGeom prst="rect">
            <a:avLst/>
          </a:prstGeom>
          <a:noFill/>
        </p:spPr>
        <p:txBody>
          <a:bodyPr wrap="none" rtlCol="0">
            <a:spAutoFit/>
          </a:bodyPr>
          <a:lstStyle/>
          <a:p>
            <a:r>
              <a:rPr lang="en-US" sz="1000">
                <a:solidFill>
                  <a:schemeClr val="accent4">
                    <a:lumMod val="20000"/>
                    <a:lumOff val="80000"/>
                  </a:schemeClr>
                </a:solidFill>
              </a:rPr>
              <a:t>DES</a:t>
            </a:r>
          </a:p>
        </p:txBody>
      </p:sp>
      <p:sp>
        <p:nvSpPr>
          <p:cNvPr id="28" name="TextBox 27">
            <a:extLst>
              <a:ext uri="{FF2B5EF4-FFF2-40B4-BE49-F238E27FC236}">
                <a16:creationId xmlns:a16="http://schemas.microsoft.com/office/drawing/2014/main" id="{0AC5500C-FCC1-CC13-6C30-3869086D5919}"/>
              </a:ext>
              <a:ext uri="{C183D7F6-B498-43B3-948B-1728B52AA6E4}">
                <adec:decorative xmlns:adec="http://schemas.microsoft.com/office/drawing/2017/decorative" val="1"/>
              </a:ext>
            </a:extLst>
          </p:cNvPr>
          <p:cNvSpPr txBox="1"/>
          <p:nvPr/>
        </p:nvSpPr>
        <p:spPr>
          <a:xfrm>
            <a:off x="5467826" y="3532925"/>
            <a:ext cx="566181" cy="246221"/>
          </a:xfrm>
          <a:prstGeom prst="rect">
            <a:avLst/>
          </a:prstGeom>
          <a:noFill/>
        </p:spPr>
        <p:txBody>
          <a:bodyPr wrap="none" rtlCol="0">
            <a:spAutoFit/>
          </a:bodyPr>
          <a:lstStyle/>
          <a:p>
            <a:r>
              <a:rPr lang="en-US" sz="1000">
                <a:solidFill>
                  <a:schemeClr val="accent4">
                    <a:lumMod val="20000"/>
                    <a:lumOff val="80000"/>
                  </a:schemeClr>
                </a:solidFill>
              </a:rPr>
              <a:t>N-body</a:t>
            </a:r>
          </a:p>
        </p:txBody>
      </p:sp>
      <p:pic>
        <p:nvPicPr>
          <p:cNvPr id="6" name="Picture 5" descr="simons foundation logo">
            <a:extLst>
              <a:ext uri="{FF2B5EF4-FFF2-40B4-BE49-F238E27FC236}">
                <a16:creationId xmlns:a16="http://schemas.microsoft.com/office/drawing/2014/main" id="{188C4353-68A5-6690-63A6-D141222F35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48044" y="5500881"/>
            <a:ext cx="1412902" cy="40267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27</a:t>
            </a:fld>
            <a:endParaRPr lang="en-US"/>
          </a:p>
        </p:txBody>
      </p:sp>
    </p:spTree>
    <p:extLst>
      <p:ext uri="{BB962C8B-B14F-4D97-AF65-F5344CB8AC3E}">
        <p14:creationId xmlns:p14="http://schemas.microsoft.com/office/powerpoint/2010/main" val="362303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358" y="136525"/>
            <a:ext cx="9709484" cy="1143000"/>
          </a:xfrm>
        </p:spPr>
        <p:txBody>
          <a:bodyPr>
            <a:normAutofit/>
          </a:bodyPr>
          <a:lstStyle/>
          <a:p>
            <a:r>
              <a:rPr lang="en-US" sz="3600" b="1" dirty="0">
                <a:solidFill>
                  <a:srgbClr val="005698"/>
                </a:solidFill>
                <a:latin typeface="Georgia" panose="02040502050405020303" pitchFamily="18" charset="0"/>
              </a:rPr>
              <a:t>1: AI for Astronomical Sciences</a:t>
            </a:r>
          </a:p>
        </p:txBody>
      </p:sp>
      <p:sp>
        <p:nvSpPr>
          <p:cNvPr id="3" name="Content Placeholder 2"/>
          <p:cNvSpPr>
            <a:spLocks noGrp="1"/>
          </p:cNvSpPr>
          <p:nvPr>
            <p:ph idx="1"/>
          </p:nvPr>
        </p:nvSpPr>
        <p:spPr>
          <a:xfrm>
            <a:off x="649705" y="1365917"/>
            <a:ext cx="11004413" cy="5126957"/>
          </a:xfrm>
        </p:spPr>
        <p:txBody>
          <a:bodyPr vert="horz" lIns="91440" tIns="45720" rIns="91440" bIns="45720" rtlCol="0" anchor="t">
            <a:normAutofit lnSpcReduction="10000"/>
          </a:bodyPr>
          <a:lstStyle/>
          <a:p>
            <a:pPr marL="0" indent="0" algn="l">
              <a:lnSpc>
                <a:spcPct val="100000"/>
              </a:lnSpc>
              <a:buClr>
                <a:schemeClr val="tx1"/>
              </a:buClr>
              <a:buNone/>
            </a:pPr>
            <a:r>
              <a:rPr lang="en-US" sz="3200"/>
              <a:t>Proposals to this theme should</a:t>
            </a:r>
            <a:endParaRPr lang="en-US" sz="2600"/>
          </a:p>
          <a:p>
            <a:pPr lvl="1">
              <a:buClr>
                <a:schemeClr val="tx1"/>
              </a:buClr>
              <a:buFont typeface="System Font Regular"/>
              <a:buChar char="-"/>
            </a:pPr>
            <a:r>
              <a:rPr lang="en-US" sz="2600"/>
              <a:t>Identify important challenges in astronomy research that will be addressed by the proposed institute.</a:t>
            </a:r>
            <a:endParaRPr lang="en-US" sz="2600">
              <a:cs typeface="Calibri"/>
            </a:endParaRPr>
          </a:p>
          <a:p>
            <a:pPr lvl="1">
              <a:buClr>
                <a:schemeClr val="tx1"/>
              </a:buClr>
              <a:buFont typeface="System Font Regular"/>
              <a:buChar char="-"/>
            </a:pPr>
            <a:r>
              <a:rPr lang="en-US" sz="2600"/>
              <a:t>Describe the advances in foundational AI that will be needed to tackle these challenges.</a:t>
            </a:r>
            <a:endParaRPr lang="en-US" sz="2600">
              <a:cs typeface="Calibri"/>
            </a:endParaRPr>
          </a:p>
          <a:p>
            <a:pPr lvl="2">
              <a:buClr>
                <a:schemeClr val="tx1"/>
              </a:buClr>
              <a:buFont typeface="System Font Regular"/>
              <a:buChar char="-"/>
            </a:pPr>
            <a:r>
              <a:rPr lang="en-US" sz="2400" i="1"/>
              <a:t>Foundational AI and astronomy work should be well integrated</a:t>
            </a:r>
            <a:endParaRPr lang="en-US" sz="2400" i="1">
              <a:cs typeface="Calibri"/>
            </a:endParaRPr>
          </a:p>
          <a:p>
            <a:pPr lvl="1">
              <a:buClr>
                <a:schemeClr val="tx1"/>
              </a:buClr>
              <a:buFont typeface="System Font Regular"/>
              <a:buChar char="-"/>
            </a:pPr>
            <a:r>
              <a:rPr lang="en-US" sz="2600"/>
              <a:t>Present an ambitious plan for the proposed institute to serve as a hub of AI knowledge and education for the broader astronomical community, including researchers and institutions that do not have easy access to cutting-edge data and methods.</a:t>
            </a:r>
            <a:endParaRPr lang="en-US" sz="2600">
              <a:cs typeface="Calibri"/>
            </a:endParaRPr>
          </a:p>
          <a:p>
            <a:pPr lvl="1">
              <a:buClr>
                <a:schemeClr val="tx1"/>
              </a:buClr>
              <a:buFont typeface="System Font Regular"/>
              <a:buChar char="-"/>
            </a:pPr>
            <a:r>
              <a:rPr lang="en-US" sz="2600"/>
              <a:t>Clearly describe the organization and management structure of the institute, including the roles of the different organizations and team members.</a:t>
            </a:r>
            <a:endParaRPr lang="en-US" sz="2600">
              <a:cs typeface="Calibri"/>
            </a:endParaRPr>
          </a:p>
          <a:p>
            <a:pPr lvl="2">
              <a:buClr>
                <a:schemeClr val="tx1"/>
              </a:buClr>
              <a:buFont typeface="System Font Regular"/>
              <a:buChar char="-"/>
            </a:pPr>
            <a:endParaRPr lang="en-US" sz="2600"/>
          </a:p>
          <a:p>
            <a:pPr marL="0" indent="0" algn="l">
              <a:lnSpc>
                <a:spcPct val="100000"/>
              </a:lnSpc>
              <a:buClr>
                <a:schemeClr val="tx1"/>
              </a:buClr>
              <a:buNone/>
            </a:pPr>
            <a:endParaRPr lang="en-US" i="1"/>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28</a:t>
            </a:fld>
            <a:endParaRPr lang="en-US"/>
          </a:p>
        </p:txBody>
      </p:sp>
    </p:spTree>
    <p:extLst>
      <p:ext uri="{BB962C8B-B14F-4D97-AF65-F5344CB8AC3E}">
        <p14:creationId xmlns:p14="http://schemas.microsoft.com/office/powerpoint/2010/main" val="352502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358" y="165622"/>
            <a:ext cx="9709484" cy="1143000"/>
          </a:xfrm>
        </p:spPr>
        <p:txBody>
          <a:bodyPr>
            <a:normAutofit/>
          </a:bodyPr>
          <a:lstStyle/>
          <a:p>
            <a:r>
              <a:rPr lang="en-US" sz="3600" b="1" dirty="0">
                <a:solidFill>
                  <a:srgbClr val="005698"/>
                </a:solidFill>
                <a:latin typeface="Georgia" panose="02040502050405020303" pitchFamily="18" charset="0"/>
              </a:rPr>
              <a:t>1: AI for Astronomical Sciences</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Common questions</a:t>
            </a:r>
          </a:p>
        </p:txBody>
      </p:sp>
      <p:sp>
        <p:nvSpPr>
          <p:cNvPr id="3" name="Content Placeholder 2"/>
          <p:cNvSpPr>
            <a:spLocks noGrp="1"/>
          </p:cNvSpPr>
          <p:nvPr>
            <p:ph idx="1"/>
          </p:nvPr>
        </p:nvSpPr>
        <p:spPr>
          <a:xfrm>
            <a:off x="649705" y="1321237"/>
            <a:ext cx="11004413" cy="5333835"/>
          </a:xfrm>
        </p:spPr>
        <p:txBody>
          <a:bodyPr vert="horz" lIns="91440" tIns="45720" rIns="91440" bIns="45720" rtlCol="0" anchor="t">
            <a:normAutofit lnSpcReduction="10000"/>
          </a:bodyPr>
          <a:lstStyle/>
          <a:p>
            <a:pPr lvl="1">
              <a:buClr>
                <a:schemeClr val="tx1"/>
              </a:buClr>
              <a:buFont typeface="System Font Regular"/>
              <a:buChar char="-"/>
            </a:pPr>
            <a:r>
              <a:rPr lang="en-US"/>
              <a:t>What areas of astronomy are eligible?</a:t>
            </a:r>
            <a:endParaRPr lang="en-US">
              <a:cs typeface="Calibri"/>
            </a:endParaRPr>
          </a:p>
          <a:p>
            <a:pPr lvl="2">
              <a:buClr>
                <a:schemeClr val="tx1"/>
              </a:buClr>
              <a:buFont typeface="System Font Regular"/>
              <a:buChar char="-"/>
            </a:pPr>
            <a:r>
              <a:rPr lang="en-US" i="1"/>
              <a:t>All areas of astronomy that are supported by the AST Division: planetary, solar, stellar, Galactic, extragalactic, cosmology; multi-messenger; theory</a:t>
            </a:r>
            <a:endParaRPr lang="en-US" i="1">
              <a:cs typeface="Calibri"/>
            </a:endParaRPr>
          </a:p>
          <a:p>
            <a:pPr lvl="1">
              <a:buClr>
                <a:schemeClr val="tx1"/>
              </a:buClr>
              <a:buFont typeface="System Font Regular"/>
              <a:buChar char="-"/>
            </a:pPr>
            <a:r>
              <a:rPr lang="en-US"/>
              <a:t>What about research that touches on neighboring fields, like physics?</a:t>
            </a:r>
            <a:endParaRPr lang="en-US">
              <a:cs typeface="Calibri"/>
            </a:endParaRPr>
          </a:p>
          <a:p>
            <a:pPr lvl="2">
              <a:buClr>
                <a:schemeClr val="tx1"/>
              </a:buClr>
              <a:buFont typeface="System Font Regular"/>
              <a:buChar char="-"/>
            </a:pPr>
            <a:r>
              <a:rPr lang="en-US" i="1"/>
              <a:t>Research activity in other fields is ok as long as the main focus is astronomy</a:t>
            </a:r>
            <a:endParaRPr lang="en-US"/>
          </a:p>
          <a:p>
            <a:pPr lvl="1">
              <a:buClr>
                <a:schemeClr val="tx1"/>
              </a:buClr>
              <a:buFont typeface="System Font Regular"/>
              <a:buChar char="-"/>
            </a:pPr>
            <a:r>
              <a:rPr lang="en-US"/>
              <a:t>What about space-based astronomy?</a:t>
            </a:r>
            <a:endParaRPr lang="en-US">
              <a:cs typeface="Calibri"/>
            </a:endParaRPr>
          </a:p>
          <a:p>
            <a:pPr lvl="2">
              <a:buClr>
                <a:schemeClr val="tx1"/>
              </a:buClr>
              <a:buFont typeface="System Font Regular"/>
              <a:buChar char="-"/>
            </a:pPr>
            <a:r>
              <a:rPr lang="en-US" i="1"/>
              <a:t>This is not restricted. The proposed AI work can involve space-based as well as ground-based data. The important thing is that the proposed research is sufficiently ambitious given the size and scale of these awards.</a:t>
            </a:r>
            <a:endParaRPr lang="en-US"/>
          </a:p>
          <a:p>
            <a:pPr lvl="1">
              <a:buClr>
                <a:schemeClr val="tx1"/>
              </a:buClr>
              <a:buFont typeface="System Font Regular"/>
              <a:buChar char="-"/>
            </a:pPr>
            <a:r>
              <a:rPr lang="en-US"/>
              <a:t>Is it better for a proposal to tackle one astronomy challenge in depth or to touch on a broad set of topics?</a:t>
            </a:r>
            <a:endParaRPr lang="en-US">
              <a:cs typeface="Calibri"/>
            </a:endParaRPr>
          </a:p>
          <a:p>
            <a:pPr lvl="2">
              <a:buClr>
                <a:schemeClr val="tx1"/>
              </a:buClr>
              <a:buFont typeface="System Font Regular"/>
              <a:buChar char="-"/>
            </a:pPr>
            <a:r>
              <a:rPr lang="en-US" i="1"/>
              <a:t>The solicitation does not restrict this. It is most important that your chosen astronomy research is sufficiently impactful and well-integrated with foundational AI work.</a:t>
            </a:r>
          </a:p>
          <a:p>
            <a:pPr lvl="1">
              <a:buClr>
                <a:schemeClr val="tx1"/>
              </a:buClr>
              <a:buFont typeface="System Font Regular"/>
              <a:buChar char="-"/>
            </a:pPr>
            <a:r>
              <a:rPr lang="en-US"/>
              <a:t>Do the NSF and SF have different priorities in this solicitation that need to be balanced?</a:t>
            </a:r>
          </a:p>
          <a:p>
            <a:pPr lvl="2">
              <a:buClr>
                <a:schemeClr val="tx1"/>
              </a:buClr>
              <a:buFont typeface="System Font Regular"/>
              <a:buChar char="-"/>
            </a:pPr>
            <a:r>
              <a:rPr lang="en-US" i="1">
                <a:cs typeface="Calibri"/>
              </a:rPr>
              <a:t>No. The theme is intended to be broad and both funding partners welcome all ideas from the research community.</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29</a:t>
            </a:fld>
            <a:endParaRPr lang="en-US"/>
          </a:p>
        </p:txBody>
      </p:sp>
    </p:spTree>
    <p:extLst>
      <p:ext uri="{BB962C8B-B14F-4D97-AF65-F5344CB8AC3E}">
        <p14:creationId xmlns:p14="http://schemas.microsoft.com/office/powerpoint/2010/main" val="319091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59DB-FBC0-4883-B2B4-A8051CB0B5A5}"/>
              </a:ext>
            </a:extLst>
          </p:cNvPr>
          <p:cNvSpPr>
            <a:spLocks noGrp="1"/>
          </p:cNvSpPr>
          <p:nvPr>
            <p:ph type="title"/>
          </p:nvPr>
        </p:nvSpPr>
        <p:spPr>
          <a:xfrm>
            <a:off x="1225296" y="312370"/>
            <a:ext cx="10128504" cy="836367"/>
          </a:xfrm>
        </p:spPr>
        <p:txBody>
          <a:bodyPr>
            <a:normAutofit/>
          </a:bodyPr>
          <a:lstStyle/>
          <a:p>
            <a:r>
              <a:rPr lang="en-US" sz="3200" b="1" dirty="0">
                <a:solidFill>
                  <a:srgbClr val="005698"/>
                </a:solidFill>
                <a:latin typeface="Georgia" panose="02040502050405020303" pitchFamily="18" charset="0"/>
              </a:rPr>
              <a:t>Program/Theme Leads</a:t>
            </a:r>
            <a:endParaRPr lang="en-US" sz="3200" dirty="0"/>
          </a:p>
        </p:txBody>
      </p:sp>
      <p:graphicFrame>
        <p:nvGraphicFramePr>
          <p:cNvPr id="5" name="Table 4">
            <a:extLst>
              <a:ext uri="{FF2B5EF4-FFF2-40B4-BE49-F238E27FC236}">
                <a16:creationId xmlns:a16="http://schemas.microsoft.com/office/drawing/2014/main" id="{C502EDAB-5E69-4809-8BAE-025FA8FEF0EC}"/>
              </a:ext>
            </a:extLst>
          </p:cNvPr>
          <p:cNvGraphicFramePr>
            <a:graphicFrameLocks noGrp="1"/>
          </p:cNvGraphicFramePr>
          <p:nvPr>
            <p:extLst>
              <p:ext uri="{D42A27DB-BD31-4B8C-83A1-F6EECF244321}">
                <p14:modId xmlns:p14="http://schemas.microsoft.com/office/powerpoint/2010/main" val="3185252235"/>
              </p:ext>
            </p:extLst>
          </p:nvPr>
        </p:nvGraphicFramePr>
        <p:xfrm>
          <a:off x="988856" y="1598770"/>
          <a:ext cx="9976721" cy="2971800"/>
        </p:xfrm>
        <a:graphic>
          <a:graphicData uri="http://schemas.openxmlformats.org/drawingml/2006/table">
            <a:tbl>
              <a:tblPr firstRow="1" bandRow="1">
                <a:tableStyleId>{7DF18680-E054-41AD-8BC1-D1AEF772440D}</a:tableStyleId>
              </a:tblPr>
              <a:tblGrid>
                <a:gridCol w="5353921">
                  <a:extLst>
                    <a:ext uri="{9D8B030D-6E8A-4147-A177-3AD203B41FA5}">
                      <a16:colId xmlns:a16="http://schemas.microsoft.com/office/drawing/2014/main" val="2493290027"/>
                    </a:ext>
                  </a:extLst>
                </a:gridCol>
                <a:gridCol w="4622800">
                  <a:extLst>
                    <a:ext uri="{9D8B030D-6E8A-4147-A177-3AD203B41FA5}">
                      <a16:colId xmlns:a16="http://schemas.microsoft.com/office/drawing/2014/main" val="2116542447"/>
                    </a:ext>
                  </a:extLst>
                </a:gridCol>
              </a:tblGrid>
              <a:tr h="334947">
                <a:tc>
                  <a:txBody>
                    <a:bodyPr/>
                    <a:lstStyle/>
                    <a:p>
                      <a:r>
                        <a:rPr lang="en-US"/>
                        <a:t>Theme</a:t>
                      </a:r>
                    </a:p>
                  </a:txBody>
                  <a:tcPr/>
                </a:tc>
                <a:tc>
                  <a:txBody>
                    <a:bodyPr/>
                    <a:lstStyle/>
                    <a:p>
                      <a:r>
                        <a:rPr lang="en-US"/>
                        <a:t>Principal contacts</a:t>
                      </a:r>
                    </a:p>
                  </a:txBody>
                  <a:tcPr/>
                </a:tc>
                <a:extLst>
                  <a:ext uri="{0D108BD9-81ED-4DB2-BD59-A6C34878D82A}">
                    <a16:rowId xmlns:a16="http://schemas.microsoft.com/office/drawing/2014/main" val="2014613425"/>
                  </a:ext>
                </a:extLst>
              </a:tr>
              <a:tr h="437552">
                <a:tc>
                  <a:txBody>
                    <a:bodyPr/>
                    <a:lstStyle/>
                    <a:p>
                      <a:r>
                        <a:rPr lang="en-US" sz="2000" b="0" i="0">
                          <a:solidFill>
                            <a:srgbClr val="000000"/>
                          </a:solidFill>
                          <a:effectLst/>
                          <a:latin typeface="Arial" panose="020B0604020202020204" pitchFamily="34" charset="0"/>
                        </a:rPr>
                        <a:t>Program-Wide</a:t>
                      </a:r>
                    </a:p>
                    <a:p>
                      <a:endParaRPr lang="en-US" sz="2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a:solidFill>
                            <a:srgbClr val="000000"/>
                          </a:solidFill>
                          <a:effectLst/>
                          <a:latin typeface="Arial" panose="020B0604020202020204" pitchFamily="34" charset="0"/>
                          <a:ea typeface="+mn-ea"/>
                          <a:cs typeface="+mn-cs"/>
                        </a:rPr>
                        <a:t>James Donlon</a:t>
                      </a:r>
                      <a:r>
                        <a:rPr lang="en-US" sz="2000" b="0" i="0" kern="1200">
                          <a:solidFill>
                            <a:srgbClr val="000000"/>
                          </a:solidFill>
                          <a:effectLst/>
                          <a:latin typeface="Arial" panose="020B0604020202020204" pitchFamily="34" charset="0"/>
                          <a:ea typeface="+mn-ea"/>
                          <a:cs typeface="+mn-cs"/>
                        </a:rPr>
                        <a:t>, CISE/IIS</a:t>
                      </a:r>
                    </a:p>
                  </a:txBody>
                  <a:tcPr/>
                </a:tc>
                <a:extLst>
                  <a:ext uri="{0D108BD9-81ED-4DB2-BD59-A6C34878D82A}">
                    <a16:rowId xmlns:a16="http://schemas.microsoft.com/office/drawing/2014/main" val="1029201953"/>
                  </a:ext>
                </a:extLst>
              </a:tr>
              <a:tr h="635000">
                <a:tc>
                  <a:txBody>
                    <a:bodyPr/>
                    <a:lstStyle/>
                    <a:p>
                      <a:r>
                        <a:rPr lang="en-US" sz="2000" b="0" i="0">
                          <a:solidFill>
                            <a:srgbClr val="000000"/>
                          </a:solidFill>
                          <a:effectLst/>
                          <a:latin typeface="Arial" panose="020B0604020202020204" pitchFamily="34" charset="0"/>
                        </a:rPr>
                        <a:t>1. AI for Astronomical Sciences</a:t>
                      </a:r>
                      <a:endParaRPr lang="en-US" sz="2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a:solidFill>
                            <a:srgbClr val="000000"/>
                          </a:solidFill>
                          <a:effectLst/>
                          <a:latin typeface="Arial" panose="020B0604020202020204" pitchFamily="34" charset="0"/>
                          <a:ea typeface="+mn-ea"/>
                          <a:cs typeface="+mn-cs"/>
                        </a:rPr>
                        <a:t>Andreas Berlind</a:t>
                      </a:r>
                      <a:r>
                        <a:rPr lang="en-US" sz="2000" b="0" i="0" kern="1200">
                          <a:solidFill>
                            <a:srgbClr val="000000"/>
                          </a:solidFill>
                          <a:effectLst/>
                          <a:latin typeface="Arial" panose="020B0604020202020204" pitchFamily="34" charset="0"/>
                          <a:ea typeface="+mn-ea"/>
                          <a:cs typeface="+mn-cs"/>
                        </a:rPr>
                        <a:t>, MPS/AST</a:t>
                      </a:r>
                    </a:p>
                  </a:txBody>
                  <a:tcPr/>
                </a:tc>
                <a:extLst>
                  <a:ext uri="{0D108BD9-81ED-4DB2-BD59-A6C34878D82A}">
                    <a16:rowId xmlns:a16="http://schemas.microsoft.com/office/drawing/2014/main" val="2692850486"/>
                  </a:ext>
                </a:extLst>
              </a:tr>
              <a:tr h="635000">
                <a:tc>
                  <a:txBody>
                    <a:bodyPr/>
                    <a:lstStyle/>
                    <a:p>
                      <a:r>
                        <a:rPr lang="en-US" sz="2000" b="0" i="0">
                          <a:solidFill>
                            <a:srgbClr val="000000"/>
                          </a:solidFill>
                          <a:effectLst/>
                          <a:latin typeface="Arial" panose="020B0604020202020204" pitchFamily="34" charset="0"/>
                        </a:rPr>
                        <a:t>2. AI for Discovery in Materials Research</a:t>
                      </a:r>
                      <a:endParaRPr lang="en-US" sz="2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a:solidFill>
                            <a:srgbClr val="000000"/>
                          </a:solidFill>
                          <a:effectLst/>
                          <a:latin typeface="Arial" panose="020B0604020202020204" pitchFamily="34" charset="0"/>
                          <a:ea typeface="+mn-ea"/>
                          <a:cs typeface="+mn-cs"/>
                        </a:rPr>
                        <a:t>Serdar Ogut</a:t>
                      </a:r>
                      <a:r>
                        <a:rPr lang="en-US" sz="2000" b="0" i="0" kern="1200">
                          <a:solidFill>
                            <a:srgbClr val="000000"/>
                          </a:solidFill>
                          <a:effectLst/>
                          <a:latin typeface="Arial" panose="020B0604020202020204" pitchFamily="34" charset="0"/>
                          <a:ea typeface="+mn-ea"/>
                          <a:cs typeface="+mn-cs"/>
                        </a:rPr>
                        <a:t>, MPS/DMR</a:t>
                      </a:r>
                    </a:p>
                  </a:txBody>
                  <a:tcPr/>
                </a:tc>
                <a:extLst>
                  <a:ext uri="{0D108BD9-81ED-4DB2-BD59-A6C34878D82A}">
                    <a16:rowId xmlns:a16="http://schemas.microsoft.com/office/drawing/2014/main" val="4259331319"/>
                  </a:ext>
                </a:extLst>
              </a:tr>
              <a:tr h="635000">
                <a:tc>
                  <a:txBody>
                    <a:bodyPr/>
                    <a:lstStyle/>
                    <a:p>
                      <a:r>
                        <a:rPr lang="en-US" sz="2000" b="0" i="0">
                          <a:solidFill>
                            <a:srgbClr val="000000"/>
                          </a:solidFill>
                          <a:effectLst/>
                          <a:latin typeface="Arial" panose="020B0604020202020204" pitchFamily="34" charset="0"/>
                        </a:rPr>
                        <a:t>3. Strengthening AI</a:t>
                      </a:r>
                      <a:endParaRPr lang="en-US" sz="2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rgbClr val="000000"/>
                          </a:solidFill>
                          <a:effectLst/>
                          <a:latin typeface="Arial" panose="020B0604020202020204" pitchFamily="34" charset="0"/>
                          <a:ea typeface="+mn-ea"/>
                          <a:cs typeface="+mn-cs"/>
                        </a:rPr>
                        <a:t>Hector Munoz-Avila</a:t>
                      </a:r>
                      <a:r>
                        <a:rPr lang="en-US" sz="2000" b="0" i="0" kern="1200" dirty="0">
                          <a:solidFill>
                            <a:srgbClr val="000000"/>
                          </a:solidFill>
                          <a:effectLst/>
                          <a:latin typeface="Arial" panose="020B0604020202020204" pitchFamily="34" charset="0"/>
                          <a:ea typeface="+mn-ea"/>
                          <a:cs typeface="+mn-cs"/>
                        </a:rPr>
                        <a:t>, CISE/IIS</a:t>
                      </a:r>
                    </a:p>
                  </a:txBody>
                  <a:tcPr/>
                </a:tc>
                <a:extLst>
                  <a:ext uri="{0D108BD9-81ED-4DB2-BD59-A6C34878D82A}">
                    <a16:rowId xmlns:a16="http://schemas.microsoft.com/office/drawing/2014/main" val="2693362605"/>
                  </a:ext>
                </a:extLst>
              </a:tr>
            </a:tbl>
          </a:graphicData>
        </a:graphic>
      </p:graphicFrame>
      <p:pic>
        <p:nvPicPr>
          <p:cNvPr id="8" name="Picture 4">
            <a:extLst>
              <a:ext uri="{FF2B5EF4-FFF2-40B4-BE49-F238E27FC236}">
                <a16:creationId xmlns:a16="http://schemas.microsoft.com/office/drawing/2014/main" id="{D17DB70C-F629-4827-8F16-0C319B123C88}"/>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13A9A969-F986-4132-9F13-F69F013EE324}"/>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12" name="Footer Placeholder 4">
            <a:extLst>
              <a:ext uri="{FF2B5EF4-FFF2-40B4-BE49-F238E27FC236}">
                <a16:creationId xmlns:a16="http://schemas.microsoft.com/office/drawing/2014/main" id="{F926AA04-AA10-465A-97D2-4680E0E8B702}"/>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10" name="Slide Number Placeholder 3">
            <a:extLst>
              <a:ext uri="{FF2B5EF4-FFF2-40B4-BE49-F238E27FC236}">
                <a16:creationId xmlns:a16="http://schemas.microsoft.com/office/drawing/2014/main" id="{1484816A-75B3-434E-9C53-C577943C7EC3}"/>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3</a:t>
            </a:fld>
            <a:endParaRPr lang="en-US"/>
          </a:p>
        </p:txBody>
      </p:sp>
    </p:spTree>
    <p:extLst>
      <p:ext uri="{BB962C8B-B14F-4D97-AF65-F5344CB8AC3E}">
        <p14:creationId xmlns:p14="http://schemas.microsoft.com/office/powerpoint/2010/main" val="13559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360877" cy="1143000"/>
          </a:xfrm>
        </p:spPr>
        <p:txBody>
          <a:bodyPr>
            <a:normAutofit fontScale="90000"/>
          </a:bodyPr>
          <a:lstStyle/>
          <a:p>
            <a:r>
              <a:rPr lang="en-US" sz="3600" b="1" dirty="0">
                <a:solidFill>
                  <a:srgbClr val="005698"/>
                </a:solidFill>
                <a:latin typeface="Georgia" panose="02040502050405020303" pitchFamily="18" charset="0"/>
              </a:rPr>
              <a:t>1: AI for Astronomical Sciences</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Simons Foundation specific considerations</a:t>
            </a:r>
          </a:p>
        </p:txBody>
      </p:sp>
      <p:sp>
        <p:nvSpPr>
          <p:cNvPr id="3" name="Content Placeholder 2"/>
          <p:cNvSpPr>
            <a:spLocks noGrp="1"/>
          </p:cNvSpPr>
          <p:nvPr>
            <p:ph idx="1"/>
          </p:nvPr>
        </p:nvSpPr>
        <p:spPr>
          <a:xfrm>
            <a:off x="617088" y="1421712"/>
            <a:ext cx="10789566" cy="4750146"/>
          </a:xfrm>
        </p:spPr>
        <p:txBody>
          <a:bodyPr vert="horz" lIns="91440" tIns="45720" rIns="91440" bIns="45720" rtlCol="0" anchor="t">
            <a:normAutofit lnSpcReduction="10000"/>
          </a:bodyPr>
          <a:lstStyle/>
          <a:p>
            <a:pPr>
              <a:buClr>
                <a:schemeClr val="tx1"/>
              </a:buClr>
            </a:pPr>
            <a:r>
              <a:rPr lang="en-US" sz="2400"/>
              <a:t>Half of the proposed budget (up to $10M) must be prepared by following instructions from the Simons Foundation, included with the announcement of this funding opportunity at the Simons Foundation website and submitted as a supplementary document. (</a:t>
            </a:r>
            <a:r>
              <a:rPr lang="en-US" sz="2400">
                <a:hlinkClick r:id="rId3">
                  <a:extLst>
                    <a:ext uri="{A12FA001-AC4F-418D-AE19-62706E023703}">
                      <ahyp:hlinkClr xmlns:ahyp="http://schemas.microsoft.com/office/drawing/2018/hyperlinkcolor" val="tx"/>
                    </a:ext>
                  </a:extLst>
                </a:hlinkClick>
              </a:rPr>
              <a:t>https://www.simonsfoundation.org/mathematics-physical-sciences/funding/request-for-applications/</a:t>
            </a:r>
            <a:r>
              <a:rPr lang="en-US" sz="2400"/>
              <a:t>). </a:t>
            </a:r>
          </a:p>
          <a:p>
            <a:pPr lvl="1">
              <a:buClr>
                <a:schemeClr val="tx1"/>
              </a:buClr>
            </a:pPr>
            <a:r>
              <a:rPr lang="en-US" sz="2000" b="0" i="0">
                <a:solidFill>
                  <a:srgbClr val="1B1B1B"/>
                </a:solidFill>
                <a:effectLst/>
                <a:latin typeface="Open Sans"/>
                <a:ea typeface="Open Sans"/>
                <a:cs typeface="Open Sans"/>
              </a:rPr>
              <a:t>Note that the Simons Foundation has a specific </a:t>
            </a:r>
            <a:r>
              <a:rPr lang="en-US" sz="2000" b="0" i="0" u="none" strike="noStrike">
                <a:solidFill>
                  <a:srgbClr val="0076D6"/>
                </a:solidFill>
                <a:effectLst/>
                <a:latin typeface="Open Sans"/>
                <a:ea typeface="Open Sans"/>
                <a:cs typeface="Open Sans"/>
                <a:hlinkClick r:id="rId4"/>
              </a:rPr>
              <a:t>indirect cost rate policy</a:t>
            </a:r>
            <a:r>
              <a:rPr lang="en-US" sz="2000" b="0" i="0">
                <a:solidFill>
                  <a:srgbClr val="1B1B1B"/>
                </a:solidFill>
                <a:effectLst/>
                <a:latin typeface="Open Sans"/>
                <a:ea typeface="Open Sans"/>
                <a:cs typeface="Open Sans"/>
              </a:rPr>
              <a:t>.</a:t>
            </a:r>
          </a:p>
          <a:p>
            <a:pPr lvl="1"/>
            <a:r>
              <a:rPr lang="en-US" sz="2000" b="0" i="0">
                <a:solidFill>
                  <a:srgbClr val="1B1B1B"/>
                </a:solidFill>
                <a:effectLst/>
                <a:latin typeface="Open Sans"/>
                <a:ea typeface="Open Sans"/>
                <a:cs typeface="Open Sans"/>
              </a:rPr>
              <a:t>Award budgets must reflect a clear delineation between NSF-funded effort/activities and SF-funded effort/activities, with no overlap between the two budgets.</a:t>
            </a:r>
          </a:p>
          <a:p>
            <a:pPr lvl="1"/>
            <a:r>
              <a:rPr lang="en-US" sz="2000" b="0" i="0">
                <a:solidFill>
                  <a:srgbClr val="1B1B1B"/>
                </a:solidFill>
                <a:effectLst/>
                <a:latin typeface="Open Sans"/>
                <a:ea typeface="Open Sans"/>
                <a:cs typeface="Open Sans"/>
              </a:rPr>
              <a:t>In addition to the NSF PI meetings, SF will organize and fund annual PI meetings at SF in New York City as a part of the report requirements for awards made by SF.</a:t>
            </a:r>
          </a:p>
          <a:p>
            <a:r>
              <a:rPr lang="en-US" sz="2400"/>
              <a:t>SF personnel </a:t>
            </a:r>
            <a:r>
              <a:rPr lang="en-US" sz="2400" u="sng"/>
              <a:t>may observe panels and participate in NSF merit review </a:t>
            </a:r>
            <a:r>
              <a:rPr lang="en-US" sz="2400"/>
              <a:t>deliberations as a funding entity.  </a:t>
            </a:r>
            <a:endParaRPr lang="en-US" sz="2400">
              <a:cs typeface="Calibri"/>
            </a:endParaRPr>
          </a:p>
          <a:p>
            <a:r>
              <a:rPr lang="en-US" sz="2400">
                <a:solidFill>
                  <a:srgbClr val="000000"/>
                </a:solidFill>
                <a:latin typeface="Calibri" panose="020F0502020204030204"/>
                <a:cs typeface="Calibri" panose="020F0502020204030204"/>
              </a:rPr>
              <a:t>Both NSF and SF will evaluate the proposal and budget </a:t>
            </a:r>
            <a:r>
              <a:rPr lang="en-US" sz="2400" i="1">
                <a:solidFill>
                  <a:srgbClr val="000000"/>
                </a:solidFill>
                <a:latin typeface="Calibri" panose="020F0502020204030204"/>
                <a:cs typeface="Calibri" panose="020F0502020204030204"/>
              </a:rPr>
              <a:t>as a whole</a:t>
            </a:r>
            <a:r>
              <a:rPr lang="en-US" sz="2400">
                <a:solidFill>
                  <a:srgbClr val="000000"/>
                </a:solidFill>
                <a:latin typeface="Calibri" panose="020F0502020204030204"/>
                <a:cs typeface="Calibri" panose="020F0502020204030204"/>
              </a:rPr>
              <a:t>. The way in which the budget is split among the two portions will not affect proposal review.</a:t>
            </a:r>
            <a:endParaRPr lang="en-US" sz="2400" b="0" i="0">
              <a:solidFill>
                <a:srgbClr val="000000"/>
              </a:solidFill>
              <a:effectLst/>
              <a:latin typeface="Calibri" panose="020F0502020204030204"/>
              <a:cs typeface="Calibri" panose="020F0502020204030204"/>
            </a:endParaRPr>
          </a:p>
          <a:p>
            <a:endParaRPr lang="en-US" sz="2400">
              <a:solidFill>
                <a:srgbClr val="1B1B1B"/>
              </a:solidFill>
              <a:latin typeface="Open Sans" panose="020B0606030504020204" pitchFamily="34" charset="0"/>
              <a:ea typeface="Open Sans" panose="020B0606030504020204" pitchFamily="34" charset="0"/>
              <a:cs typeface="Open Sans" panose="020B0606030504020204" pitchFamily="34" charset="0"/>
            </a:endParaRPr>
          </a:p>
          <a:p>
            <a:pPr>
              <a:buClr>
                <a:schemeClr val="tx1"/>
              </a:buClr>
              <a:buFont typeface="System Font Regular"/>
              <a:buChar char="-"/>
            </a:pPr>
            <a:endParaRPr lang="en-US" sz="3600">
              <a:cs typeface="Calibri" panose="020F0502020204030204"/>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04AF220E-EE72-44B4-BE25-104A74FB72B5}"/>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C917D3A3-C431-4006-A764-6DFFA8505E3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969ACB6A-7402-4435-B79E-AD366B765192}"/>
              </a:ext>
            </a:extLst>
          </p:cNvPr>
          <p:cNvSpPr>
            <a:spLocks noGrp="1"/>
          </p:cNvSpPr>
          <p:nvPr>
            <p:ph type="sldNum" sz="quarter" idx="12"/>
          </p:nvPr>
        </p:nvSpPr>
        <p:spPr/>
        <p:txBody>
          <a:bodyPr/>
          <a:lstStyle/>
          <a:p>
            <a:fld id="{99657F45-76E2-9145-A9D6-E6E7DE738629}" type="slidenum">
              <a:rPr lang="en-US" smtClean="0"/>
              <a:t>30</a:t>
            </a:fld>
            <a:endParaRPr lang="en-US"/>
          </a:p>
        </p:txBody>
      </p:sp>
    </p:spTree>
    <p:extLst>
      <p:ext uri="{BB962C8B-B14F-4D97-AF65-F5344CB8AC3E}">
        <p14:creationId xmlns:p14="http://schemas.microsoft.com/office/powerpoint/2010/main" val="139036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10058400" cy="1143000"/>
          </a:xfrm>
        </p:spPr>
        <p:txBody>
          <a:bodyPr>
            <a:normAutofit fontScale="90000"/>
          </a:bodyPr>
          <a:lstStyle/>
          <a:p>
            <a:r>
              <a:rPr lang="en-US" sz="3600" b="1" dirty="0">
                <a:solidFill>
                  <a:srgbClr val="005698"/>
                </a:solidFill>
                <a:latin typeface="Georgia" panose="02040502050405020303" pitchFamily="18" charset="0"/>
              </a:rPr>
              <a:t>1: AI for Astronomical Sciences</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Individuals affiliated with Simons Foundation</a:t>
            </a:r>
          </a:p>
        </p:txBody>
      </p:sp>
      <p:sp>
        <p:nvSpPr>
          <p:cNvPr id="3" name="Content Placeholder 2"/>
          <p:cNvSpPr>
            <a:spLocks noGrp="1"/>
          </p:cNvSpPr>
          <p:nvPr>
            <p:ph idx="1"/>
          </p:nvPr>
        </p:nvSpPr>
        <p:spPr>
          <a:xfrm>
            <a:off x="1295400" y="1430521"/>
            <a:ext cx="10058399" cy="4750146"/>
          </a:xfrm>
        </p:spPr>
        <p:txBody>
          <a:bodyPr>
            <a:normAutofit/>
          </a:bodyPr>
          <a:lstStyle/>
          <a:p>
            <a:pPr>
              <a:buClr>
                <a:schemeClr val="tx1"/>
              </a:buClr>
              <a:buFont typeface="System Font Regular"/>
              <a:buChar char="-"/>
            </a:pPr>
            <a:r>
              <a:rPr lang="en-US"/>
              <a:t>You are strongly encouraged to consult with SF and ensure compliance with SF’s policy on the </a:t>
            </a:r>
            <a:r>
              <a:rPr lang="en-US" i="1"/>
              <a:t>Eligibility of SF Employees for External Funding or Resources</a:t>
            </a:r>
            <a:r>
              <a:rPr lang="en-US"/>
              <a:t>.</a:t>
            </a:r>
          </a:p>
          <a:p>
            <a:pPr>
              <a:buClr>
                <a:schemeClr val="tx1"/>
              </a:buClr>
              <a:buFont typeface="System Font Regular"/>
              <a:buChar char="-"/>
            </a:pPr>
            <a:r>
              <a:rPr lang="en-US" b="0" i="0">
                <a:solidFill>
                  <a:srgbClr val="1B1B1B"/>
                </a:solidFill>
                <a:effectLst/>
              </a:rPr>
              <a:t>Individuals affiliated with SF may participate in proposals to Theme 1 </a:t>
            </a:r>
            <a:r>
              <a:rPr lang="en-US" b="0" i="0" u="sng">
                <a:solidFill>
                  <a:srgbClr val="1B1B1B"/>
                </a:solidFill>
                <a:effectLst/>
              </a:rPr>
              <a:t>on an unfunded basis </a:t>
            </a:r>
            <a:r>
              <a:rPr lang="en-US" b="1" i="0">
                <a:solidFill>
                  <a:srgbClr val="1B1B1B"/>
                </a:solidFill>
                <a:effectLst/>
              </a:rPr>
              <a:t>if they </a:t>
            </a:r>
          </a:p>
          <a:p>
            <a:pPr lvl="1">
              <a:buClr>
                <a:schemeClr val="tx1"/>
              </a:buClr>
              <a:buFont typeface="System Font Regular"/>
              <a:buChar char="-"/>
            </a:pPr>
            <a:r>
              <a:rPr lang="en-US" b="0" i="0">
                <a:solidFill>
                  <a:srgbClr val="1B1B1B"/>
                </a:solidFill>
                <a:effectLst/>
              </a:rPr>
              <a:t>(</a:t>
            </a:r>
            <a:r>
              <a:rPr lang="en-US" b="0" i="0" err="1">
                <a:solidFill>
                  <a:srgbClr val="1B1B1B"/>
                </a:solidFill>
                <a:effectLst/>
              </a:rPr>
              <a:t>i</a:t>
            </a:r>
            <a:r>
              <a:rPr lang="en-US" b="0" i="0">
                <a:solidFill>
                  <a:srgbClr val="1B1B1B"/>
                </a:solidFill>
                <a:effectLst/>
              </a:rPr>
              <a:t>) hold another appointment at another organization (e.g., an academic appointment at an institution of higher education), as applicable to and defined by that organization, and </a:t>
            </a:r>
          </a:p>
          <a:p>
            <a:pPr lvl="1">
              <a:buClr>
                <a:schemeClr val="tx1"/>
              </a:buClr>
              <a:buFont typeface="System Font Regular"/>
              <a:buChar char="-"/>
            </a:pPr>
            <a:r>
              <a:rPr lang="en-US" b="0" i="0">
                <a:solidFill>
                  <a:srgbClr val="1B1B1B"/>
                </a:solidFill>
                <a:effectLst/>
              </a:rPr>
              <a:t>(ii) do so strictly in their capacity at that other organization. </a:t>
            </a:r>
          </a:p>
          <a:p>
            <a:pPr>
              <a:buClr>
                <a:schemeClr val="tx1"/>
              </a:buClr>
              <a:buFont typeface="System Font Regular"/>
              <a:buChar char="-"/>
            </a:pPr>
            <a:r>
              <a:rPr lang="en-US" b="0" i="0">
                <a:solidFill>
                  <a:srgbClr val="1B1B1B"/>
                </a:solidFill>
                <a:effectLst/>
              </a:rPr>
              <a:t>Individuals may not participate in a proposal to Theme 1 in their capacity with SF.</a:t>
            </a:r>
          </a:p>
          <a:p>
            <a:pPr lvl="1">
              <a:buClr>
                <a:schemeClr val="tx1"/>
              </a:buClr>
              <a:buFont typeface="System Font Regular"/>
              <a:buChar char="-"/>
            </a:pPr>
            <a:endParaRPr lang="en-US" sz="3200"/>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04AF220E-EE72-44B4-BE25-104A74FB72B5}"/>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C917D3A3-C431-4006-A764-6DFFA8505E31}"/>
              </a:ext>
            </a:extLst>
          </p:cNvPr>
          <p:cNvSpPr>
            <a:spLocks noGrp="1"/>
          </p:cNvSpPr>
          <p:nvPr>
            <p:ph type="ftr" sz="quarter" idx="11"/>
          </p:nvPr>
        </p:nvSpPr>
        <p:spPr>
          <a:xfrm>
            <a:off x="4329924" y="6488105"/>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969ACB6A-7402-4435-B79E-AD366B765192}"/>
              </a:ext>
            </a:extLst>
          </p:cNvPr>
          <p:cNvSpPr>
            <a:spLocks noGrp="1"/>
          </p:cNvSpPr>
          <p:nvPr>
            <p:ph type="sldNum" sz="quarter" idx="12"/>
          </p:nvPr>
        </p:nvSpPr>
        <p:spPr/>
        <p:txBody>
          <a:bodyPr/>
          <a:lstStyle/>
          <a:p>
            <a:fld id="{99657F45-76E2-9145-A9D6-E6E7DE738629}" type="slidenum">
              <a:rPr lang="en-US" smtClean="0"/>
              <a:t>31</a:t>
            </a:fld>
            <a:endParaRPr lang="en-US"/>
          </a:p>
        </p:txBody>
      </p:sp>
    </p:spTree>
    <p:extLst>
      <p:ext uri="{BB962C8B-B14F-4D97-AF65-F5344CB8AC3E}">
        <p14:creationId xmlns:p14="http://schemas.microsoft.com/office/powerpoint/2010/main" val="113937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313"/>
            <a:ext cx="10659533" cy="1143000"/>
          </a:xfrm>
        </p:spPr>
        <p:txBody>
          <a:bodyPr>
            <a:normAutofit/>
          </a:bodyPr>
          <a:lstStyle/>
          <a:p>
            <a:r>
              <a:rPr lang="en-US" sz="3600" b="1" dirty="0">
                <a:solidFill>
                  <a:srgbClr val="005698"/>
                </a:solidFill>
                <a:latin typeface="Georgia" panose="02040502050405020303" pitchFamily="18" charset="0"/>
              </a:rPr>
              <a:t>2: AI for Discovery in Materials Research</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42EDE962-E47F-D720-EB2C-0C5F23A8AB8D}"/>
              </a:ext>
            </a:extLst>
          </p:cNvPr>
          <p:cNvSpPr>
            <a:spLocks noGrp="1"/>
          </p:cNvSpPr>
          <p:nvPr>
            <p:ph idx="1"/>
          </p:nvPr>
        </p:nvSpPr>
        <p:spPr>
          <a:xfrm>
            <a:off x="225373" y="996801"/>
            <a:ext cx="10990965" cy="5496073"/>
          </a:xfrm>
        </p:spPr>
        <p:txBody>
          <a:bodyPr vert="horz" lIns="91440" tIns="45720" rIns="91440" bIns="45720" rtlCol="0" anchor="t">
            <a:noAutofit/>
          </a:bodyPr>
          <a:lstStyle/>
          <a:p>
            <a:pPr marL="228600" indent="-228600" algn="l">
              <a:lnSpc>
                <a:spcPct val="100000"/>
              </a:lnSpc>
              <a:buClr>
                <a:schemeClr val="tx1"/>
              </a:buClr>
              <a:buFont typeface="System Font Regular"/>
              <a:buChar char="-"/>
            </a:pPr>
            <a:r>
              <a:rPr lang="en-US" sz="2400" i="1" kern="0">
                <a:latin typeface="Calibri"/>
                <a:ea typeface="Calibri" panose="020F0502020204030204" pitchFamily="34" charset="0"/>
                <a:cs typeface="Calibri"/>
              </a:rPr>
              <a:t>P</a:t>
            </a:r>
            <a:r>
              <a:rPr lang="en-US" sz="2400" i="1" kern="0">
                <a:effectLst/>
                <a:latin typeface="Calibri"/>
                <a:ea typeface="Calibri" panose="020F0502020204030204" pitchFamily="34" charset="0"/>
                <a:cs typeface="Calibri"/>
              </a:rPr>
              <a:t>owerful AI technologies have the potential to revolutionize materials </a:t>
            </a:r>
            <a:br>
              <a:rPr lang="en-US" sz="2400" i="1" kern="0">
                <a:effectLst/>
                <a:latin typeface="Calibri" panose="020F0502020204030204" pitchFamily="34" charset="0"/>
                <a:ea typeface="Calibri" panose="020F0502020204030204" pitchFamily="34" charset="0"/>
                <a:cs typeface="Calibri" panose="020F0502020204030204" pitchFamily="34" charset="0"/>
              </a:rPr>
            </a:br>
            <a:r>
              <a:rPr lang="en-US" sz="2400" i="1" kern="0">
                <a:effectLst/>
                <a:latin typeface="Calibri"/>
                <a:ea typeface="Calibri" panose="020F0502020204030204" pitchFamily="34" charset="0"/>
                <a:cs typeface="Calibri"/>
              </a:rPr>
              <a:t>discovery and understanding.</a:t>
            </a:r>
          </a:p>
          <a:p>
            <a:pPr>
              <a:lnSpc>
                <a:spcPct val="100000"/>
              </a:lnSpc>
              <a:buClr>
                <a:schemeClr val="tx1"/>
              </a:buClr>
              <a:buFont typeface="System Font Regular"/>
              <a:buChar char="-"/>
            </a:pPr>
            <a:r>
              <a:rPr lang="en-US" sz="2400" i="1" kern="0">
                <a:latin typeface="Calibri"/>
                <a:ea typeface="Calibri" panose="020F0502020204030204" pitchFamily="34" charset="0"/>
                <a:cs typeface="Calibri"/>
              </a:rPr>
              <a:t>This theme builds upon DMR’s current impactful efforts on the </a:t>
            </a:r>
            <a:r>
              <a:rPr lang="en-US" sz="2400" i="1" kern="0">
                <a:solidFill>
                  <a:srgbClr val="FF0000"/>
                </a:solidFill>
                <a:latin typeface="Calibri"/>
                <a:ea typeface="Calibri" panose="020F0502020204030204" pitchFamily="34" charset="0"/>
                <a:cs typeface="Calibri"/>
              </a:rPr>
              <a:t>Materials </a:t>
            </a:r>
            <a:br>
              <a:rPr lang="en-US" sz="2400" i="1" kern="0">
                <a:latin typeface="Calibri" panose="020F0502020204030204" pitchFamily="34" charset="0"/>
                <a:ea typeface="Calibri" panose="020F0502020204030204" pitchFamily="34" charset="0"/>
                <a:cs typeface="Calibri" panose="020F0502020204030204" pitchFamily="34" charset="0"/>
              </a:rPr>
            </a:br>
            <a:r>
              <a:rPr lang="en-US" sz="2400" i="1" kern="0">
                <a:solidFill>
                  <a:srgbClr val="FF0000"/>
                </a:solidFill>
                <a:latin typeface="Calibri"/>
                <a:ea typeface="Calibri" panose="020F0502020204030204" pitchFamily="34" charset="0"/>
                <a:cs typeface="Calibri"/>
              </a:rPr>
              <a:t>Genome Initiative (MGI)</a:t>
            </a:r>
            <a:r>
              <a:rPr lang="en-US" sz="2400" i="1" kern="0">
                <a:latin typeface="Calibri"/>
                <a:ea typeface="Calibri" panose="020F0502020204030204" pitchFamily="34" charset="0"/>
                <a:cs typeface="Calibri"/>
              </a:rPr>
              <a:t> and expands the scale and integration of scientific challenges to enable disruptive AI-based breakthroughs in materials research. </a:t>
            </a:r>
            <a:endParaRPr lang="en-US" sz="2400" i="1" kern="0">
              <a:latin typeface="Calibri" panose="020F0502020204030204" pitchFamily="34" charset="0"/>
              <a:ea typeface="Calibri" panose="020F0502020204030204" pitchFamily="34" charset="0"/>
              <a:cs typeface="Calibri" panose="020F0502020204030204" pitchFamily="34" charset="0"/>
            </a:endParaRPr>
          </a:p>
          <a:p>
            <a:pPr marL="228600" indent="-228600" algn="l">
              <a:lnSpc>
                <a:spcPct val="100000"/>
              </a:lnSpc>
              <a:buClr>
                <a:schemeClr val="tx1"/>
              </a:buClr>
              <a:buFont typeface="System Font Regular"/>
              <a:buChar char="-"/>
            </a:pPr>
            <a:r>
              <a:rPr lang="en-US" sz="2400" i="1" kern="0">
                <a:effectLst/>
                <a:latin typeface="Calibri"/>
                <a:ea typeface="Calibri" panose="020F0502020204030204" pitchFamily="34" charset="0"/>
                <a:cs typeface="Calibri"/>
              </a:rPr>
              <a:t>A successful Materials AI institute is expected to transform the materials discovery landscape, enable new AI-based capabilities, and be responsive to societal challenges and industrial </a:t>
            </a:r>
            <a:r>
              <a:rPr lang="en-US" sz="2400" i="1" kern="0">
                <a:effectLst/>
                <a:latin typeface="Times New Roman"/>
                <a:ea typeface="Calibri" panose="020F0502020204030204" pitchFamily="34" charset="0"/>
                <a:cs typeface="Times New Roman"/>
              </a:rPr>
              <a:t>needs.</a:t>
            </a:r>
          </a:p>
          <a:p>
            <a:pPr>
              <a:lnSpc>
                <a:spcPct val="100000"/>
              </a:lnSpc>
              <a:buClr>
                <a:schemeClr val="tx1"/>
              </a:buClr>
              <a:buFont typeface="System Font Regular"/>
              <a:buChar char="-"/>
            </a:pPr>
            <a:r>
              <a:rPr lang="en-US" sz="2400" i="1"/>
              <a:t>Intel Cooperation is providing partial support for this institute theme. </a:t>
            </a:r>
            <a:endParaRPr lang="en-US" sz="2400" i="1">
              <a:cs typeface="Calibri"/>
            </a:endParaRPr>
          </a:p>
          <a:p>
            <a:pPr marL="228600" indent="-228600" algn="l">
              <a:lnSpc>
                <a:spcPct val="100000"/>
              </a:lnSpc>
              <a:buClr>
                <a:schemeClr val="tx1"/>
              </a:buClr>
              <a:buFont typeface="System Font Regular"/>
              <a:buChar char="-"/>
            </a:pPr>
            <a:r>
              <a:rPr lang="en-US" sz="2400" i="1"/>
              <a:t>Proposals that advance both foundational AI and </a:t>
            </a:r>
            <a:r>
              <a:rPr lang="en-US" sz="2400" i="1">
                <a:solidFill>
                  <a:srgbClr val="FF0000"/>
                </a:solidFill>
              </a:rPr>
              <a:t>fundamental</a:t>
            </a:r>
            <a:r>
              <a:rPr lang="en-US" sz="2400" i="1"/>
              <a:t> materials research in </a:t>
            </a:r>
            <a:r>
              <a:rPr lang="en-US" sz="2400" i="1">
                <a:solidFill>
                  <a:srgbClr val="FF0000"/>
                </a:solidFill>
              </a:rPr>
              <a:t>domains supported by DMR </a:t>
            </a:r>
            <a:r>
              <a:rPr lang="en-US" sz="2400" i="1"/>
              <a:t>will be most responsive to this theme. Contact program officers in this theme to address specific questions about responsiveness.</a:t>
            </a:r>
            <a:endParaRPr lang="en-US" sz="2400" i="1">
              <a:cs typeface="Calibri"/>
            </a:endParaRPr>
          </a:p>
          <a:p>
            <a:pPr marL="228600" indent="-228600" algn="l">
              <a:lnSpc>
                <a:spcPct val="100000"/>
              </a:lnSpc>
              <a:buClr>
                <a:schemeClr val="tx1"/>
              </a:buClr>
              <a:buFont typeface="System Font Regular"/>
              <a:buChar char="-"/>
            </a:pPr>
            <a:endParaRPr lang="en-US" sz="2400" i="1"/>
          </a:p>
        </p:txBody>
      </p:sp>
      <p:sp>
        <p:nvSpPr>
          <p:cNvPr id="10" name="Content Placeholder 4">
            <a:extLst>
              <a:ext uri="{FF2B5EF4-FFF2-40B4-BE49-F238E27FC236}">
                <a16:creationId xmlns:a16="http://schemas.microsoft.com/office/drawing/2014/main" id="{60695A66-CEC4-2B53-2884-ED70FDAD10B7}"/>
              </a:ext>
            </a:extLst>
          </p:cNvPr>
          <p:cNvSpPr txBox="1">
            <a:spLocks/>
          </p:cNvSpPr>
          <p:nvPr/>
        </p:nvSpPr>
        <p:spPr>
          <a:xfrm>
            <a:off x="10187517" y="983135"/>
            <a:ext cx="1859878" cy="2418714"/>
          </a:xfrm>
          <a:prstGeom prst="rect">
            <a:avLst/>
          </a:prstGeom>
          <a:solidFill>
            <a:schemeClr val="bg2"/>
          </a:solidFill>
        </p:spPr>
        <p:txBody>
          <a:bodyPr vert="horz" lIns="182880" tIns="182880" rIns="182880" bIns="1828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Preliminary Proposals</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Jan 12, 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Full Proposals</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May 17, 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Start Date </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June 1, 2025</a:t>
            </a:r>
          </a:p>
        </p:txBody>
      </p:sp>
      <p:pic>
        <p:nvPicPr>
          <p:cNvPr id="12" name="Picture 11" descr="Image result for nsf logo image">
            <a:extLst>
              <a:ext uri="{FF2B5EF4-FFF2-40B4-BE49-F238E27FC236}">
                <a16:creationId xmlns:a16="http://schemas.microsoft.com/office/drawing/2014/main" id="{AB1A3C2B-EE73-257D-E396-8CE811FB8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4240" y="5586344"/>
            <a:ext cx="757439" cy="76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ntel logo">
            <a:extLst>
              <a:ext uri="{FF2B5EF4-FFF2-40B4-BE49-F238E27FC236}">
                <a16:creationId xmlns:a16="http://schemas.microsoft.com/office/drawing/2014/main" id="{98853351-A221-E194-E35D-CA97E80C3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0345" y="5727089"/>
            <a:ext cx="757438" cy="4988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7911BE3F-934A-4216-87FC-EA863D194A0F}"/>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8" name="Footer Placeholder 4">
            <a:extLst>
              <a:ext uri="{FF2B5EF4-FFF2-40B4-BE49-F238E27FC236}">
                <a16:creationId xmlns:a16="http://schemas.microsoft.com/office/drawing/2014/main" id="{EBEC6FA7-6C1F-4A93-A68A-53FE70D2FCF2}"/>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4" name="Slide Number Placeholder 3">
            <a:extLst>
              <a:ext uri="{FF2B5EF4-FFF2-40B4-BE49-F238E27FC236}">
                <a16:creationId xmlns:a16="http://schemas.microsoft.com/office/drawing/2014/main" id="{213E95DD-1150-46C4-9B4D-A21AE1D618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41040A-94F4-35A8-F05D-B8C4DB08589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916"/>
          <a:stretch/>
        </p:blipFill>
        <p:spPr bwMode="auto">
          <a:xfrm>
            <a:off x="8756247" y="2376175"/>
            <a:ext cx="3105639" cy="301752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19649FC1-3D90-0986-FD6B-FD9D7420A4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92" y="2440110"/>
            <a:ext cx="3186177" cy="3017520"/>
          </a:xfrm>
          <a:prstGeom prst="rect">
            <a:avLst/>
          </a:prstGeom>
        </p:spPr>
      </p:pic>
      <p:sp>
        <p:nvSpPr>
          <p:cNvPr id="19" name="Title 18">
            <a:extLst>
              <a:ext uri="{FF2B5EF4-FFF2-40B4-BE49-F238E27FC236}">
                <a16:creationId xmlns:a16="http://schemas.microsoft.com/office/drawing/2014/main" id="{CD27F664-CF15-A31A-BBCF-4DFF9C52187E}"/>
              </a:ext>
            </a:extLst>
          </p:cNvPr>
          <p:cNvSpPr txBox="1">
            <a:spLocks noGrp="1"/>
          </p:cNvSpPr>
          <p:nvPr>
            <p:ph type="title" idx="4294967295"/>
          </p:nvPr>
        </p:nvSpPr>
        <p:spPr>
          <a:xfrm>
            <a:off x="351479" y="167682"/>
            <a:ext cx="11489041" cy="120032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Calibri" panose="020F0502020204030204" pitchFamily="34" charset="0"/>
                <a:cs typeface="Times New Roman" panose="02020603050405020304" pitchFamily="18" charset="0"/>
              </a:rPr>
              <a:t>Materials Genome Initiative (MGI)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lumMod val="60000"/>
                    <a:lumOff val="40000"/>
                  </a:srgbClr>
                </a:solidFill>
                <a:effectLst/>
                <a:uLnTx/>
                <a:uFillTx/>
                <a:latin typeface="Calibri Light" panose="020F0302020204030204"/>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https://www.mgi.gov/</a:t>
            </a:r>
            <a:r>
              <a:rPr kumimoji="0" lang="en-US" sz="3600" b="1" i="0" u="none" strike="noStrike" kern="1200" cap="none" spc="0" normalizeH="0" baseline="0" noProof="0" dirty="0">
                <a:ln>
                  <a:noFill/>
                </a:ln>
                <a:solidFill>
                  <a:srgbClr val="ED7D31">
                    <a:lumMod val="60000"/>
                    <a:lumOff val="40000"/>
                  </a:srgbClr>
                </a:solidFill>
                <a:effectLst/>
                <a:uLnTx/>
                <a:uFillTx/>
                <a:latin typeface="Calibri Light" panose="020F0302020204030204"/>
                <a:ea typeface="+mn-ea"/>
                <a:cs typeface="Times New Roman" panose="02020603050405020304" pitchFamily="18" charset="0"/>
              </a:rPr>
              <a:t> </a:t>
            </a:r>
            <a:endParaRPr kumimoji="0" lang="en-US" sz="7200" b="1" i="0" u="none" strike="noStrike" kern="1200" cap="none" spc="0" normalizeH="0" baseline="0" noProof="0" dirty="0">
              <a:ln>
                <a:noFill/>
              </a:ln>
              <a:solidFill>
                <a:srgbClr val="ED7D31">
                  <a:lumMod val="60000"/>
                  <a:lumOff val="40000"/>
                </a:srgbClr>
              </a:solidFill>
              <a:effectLst/>
              <a:uLnTx/>
              <a:uFillTx/>
              <a:latin typeface="Calibri Light" panose="020F0302020204030204"/>
              <a:ea typeface="+mn-ea"/>
              <a:cs typeface="+mn-cs"/>
            </a:endParaRPr>
          </a:p>
        </p:txBody>
      </p:sp>
      <p:sp>
        <p:nvSpPr>
          <p:cNvPr id="23" name="TextBox 22">
            <a:extLst>
              <a:ext uri="{FF2B5EF4-FFF2-40B4-BE49-F238E27FC236}">
                <a16:creationId xmlns:a16="http://schemas.microsoft.com/office/drawing/2014/main" id="{476982F3-AFB5-143A-42C9-1B90BD66BDEF}"/>
              </a:ext>
            </a:extLst>
          </p:cNvPr>
          <p:cNvSpPr txBox="1"/>
          <p:nvPr/>
        </p:nvSpPr>
        <p:spPr>
          <a:xfrm>
            <a:off x="769156" y="1452845"/>
            <a:ext cx="1088236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MGI is a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federal multi-agency initiative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for discovering, manufacturing, and deploying advanced materials twice as fast and at a fraction of the cost compared to traditional methods. The initiative creates policy, resources, and infrastructure to support U.S. institutions in the adoption of methods for accelerating materials development.</a:t>
            </a:r>
          </a:p>
        </p:txBody>
      </p:sp>
      <p:sp>
        <p:nvSpPr>
          <p:cNvPr id="24" name="TextBox 23">
            <a:extLst>
              <a:ext uri="{FF2B5EF4-FFF2-40B4-BE49-F238E27FC236}">
                <a16:creationId xmlns:a16="http://schemas.microsoft.com/office/drawing/2014/main" id="{2255A18A-A0AC-0954-C16E-842C06A04E18}"/>
              </a:ext>
            </a:extLst>
          </p:cNvPr>
          <p:cNvSpPr txBox="1"/>
          <p:nvPr/>
        </p:nvSpPr>
        <p:spPr>
          <a:xfrm>
            <a:off x="3694052" y="2699279"/>
            <a:ext cx="5036367" cy="28315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effectLst/>
                <a:uLnTx/>
                <a:uFillTx/>
                <a:latin typeface="Calibri" panose="020F0502020204030204"/>
                <a:ea typeface="+mn-ea"/>
                <a:cs typeface="+mn-cs"/>
              </a:rPr>
              <a:t>2021 MGI STRATEGIC PLAN: 3 GOALS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effectLst/>
                <a:uLnTx/>
                <a:uFillTx/>
                <a:latin typeface="Calibri" panose="020F0502020204030204"/>
                <a:ea typeface="+mn-ea"/>
                <a:cs typeface="+mn-cs"/>
              </a:rPr>
              <a:t>Unify the Materials Innovation Infrastructure (MII), a framework of integrated advanced modeling, computational and experimental tools, and quantitative data</a:t>
            </a:r>
            <a:endParaRPr lang="en-US" sz="2000" b="0" i="0" u="none" strike="noStrike" kern="1200" cap="none" spc="0" normalizeH="0" baseline="0" noProof="0">
              <a:ln>
                <a:noFill/>
              </a:ln>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effectLst/>
                <a:uLnTx/>
                <a:uFillTx/>
                <a:latin typeface="Calibri" panose="020F0502020204030204"/>
                <a:ea typeface="+mn-ea"/>
                <a:cs typeface="+mn-cs"/>
              </a:rPr>
              <a:t>Harness the power of </a:t>
            </a:r>
            <a:r>
              <a:rPr kumimoji="0" lang="en-US" sz="2000" b="1" i="0" u="none" strike="noStrike" kern="1200" cap="none" spc="0" normalizeH="0" baseline="0" noProof="0">
                <a:ln>
                  <a:noFill/>
                </a:ln>
                <a:effectLst/>
                <a:uLnTx/>
                <a:uFillTx/>
                <a:latin typeface="Calibri" panose="020F0502020204030204"/>
                <a:ea typeface="+mn-ea"/>
                <a:cs typeface="+mn-cs"/>
              </a:rPr>
              <a:t>materials data</a:t>
            </a:r>
            <a:endParaRPr lang="en-US" sz="2000" b="1" i="0" u="none" strike="noStrike" kern="1200" cap="none" spc="0" normalizeH="0" baseline="0" noProof="0">
              <a:ln>
                <a:noFill/>
              </a:ln>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effectLst/>
                <a:uLnTx/>
                <a:uFillTx/>
                <a:latin typeface="Calibri" panose="020F0502020204030204"/>
                <a:ea typeface="+mn-ea"/>
                <a:cs typeface="+mn-cs"/>
              </a:rPr>
              <a:t>Educate, train, and connect the materials research and development workforce</a:t>
            </a:r>
            <a:endParaRPr lang="en-US" sz="2000" b="0" i="0" u="none" strike="noStrike" kern="1200" cap="none" spc="0" normalizeH="0" baseline="0" noProof="0">
              <a:ln>
                <a:noFill/>
              </a:ln>
              <a:effectLst/>
              <a:uLnTx/>
              <a:uFillTx/>
              <a:latin typeface="Calibri" panose="020F0502020204030204"/>
              <a:cs typeface="Calibri"/>
            </a:endParaRPr>
          </a:p>
        </p:txBody>
      </p:sp>
      <p:sp>
        <p:nvSpPr>
          <p:cNvPr id="26" name="TextBox 25">
            <a:extLst>
              <a:ext uri="{FF2B5EF4-FFF2-40B4-BE49-F238E27FC236}">
                <a16:creationId xmlns:a16="http://schemas.microsoft.com/office/drawing/2014/main" id="{27FD2D9A-ABD2-02A9-5574-C82D97B967AE}"/>
              </a:ext>
            </a:extLst>
          </p:cNvPr>
          <p:cNvSpPr txBox="1"/>
          <p:nvPr/>
        </p:nvSpPr>
        <p:spPr>
          <a:xfrm>
            <a:off x="890477" y="5528218"/>
            <a:ext cx="2564805" cy="830997"/>
          </a:xfrm>
          <a:prstGeom prst="rect">
            <a:avLst/>
          </a:prstGeom>
          <a:noFill/>
          <a:ln>
            <a:solidFill>
              <a:schemeClr val="accent1"/>
            </a:solidFill>
          </a:ln>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Calibri" panose="020F0502020204030204"/>
              </a:rPr>
              <a:t>DMREF</a:t>
            </a:r>
            <a:endParaRPr lang="en-US" sz="24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a:defRPr/>
            </a:pPr>
            <a:r>
              <a:rPr kumimoji="0" lang="en-US" sz="2400" b="0" i="0" u="none" strike="noStrike" kern="1200" cap="none" spc="0" normalizeH="0" baseline="0" noProof="0">
                <a:ln>
                  <a:noFill/>
                </a:ln>
                <a:effectLst/>
                <a:uLnTx/>
                <a:uFillTx/>
                <a:latin typeface="Calibri" panose="020F0502020204030204"/>
                <a:ea typeface="+mn-ea"/>
                <a:cs typeface="+mn-cs"/>
                <a:hlinkClick r:id="rId6"/>
              </a:rPr>
              <a:t>https://dmref.org/</a:t>
            </a:r>
            <a:r>
              <a:rPr lang="en-US" sz="2400">
                <a:latin typeface="Calibri" panose="020F0502020204030204"/>
              </a:rPr>
              <a:t> </a:t>
            </a:r>
            <a:endParaRPr lang="en-US" sz="2400" b="0" i="0" u="none" strike="noStrike" kern="1200" cap="none" spc="0" normalizeH="0" baseline="0" noProof="0">
              <a:ln>
                <a:noFill/>
              </a:ln>
              <a:effectLst/>
              <a:uLnTx/>
              <a:uFillTx/>
              <a:latin typeface="Calibri" panose="020F0502020204030204"/>
              <a:cs typeface="Calibri"/>
            </a:endParaRPr>
          </a:p>
        </p:txBody>
      </p:sp>
      <p:sp>
        <p:nvSpPr>
          <p:cNvPr id="7" name="Date Placeholder 3">
            <a:extLst>
              <a:ext uri="{FF2B5EF4-FFF2-40B4-BE49-F238E27FC236}">
                <a16:creationId xmlns:a16="http://schemas.microsoft.com/office/drawing/2014/main" id="{7911BE3F-934A-4216-87FC-EA863D194A0F}"/>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8" name="Footer Placeholder 4">
            <a:extLst>
              <a:ext uri="{FF2B5EF4-FFF2-40B4-BE49-F238E27FC236}">
                <a16:creationId xmlns:a16="http://schemas.microsoft.com/office/drawing/2014/main" id="{EBEC6FA7-6C1F-4A93-A68A-53FE70D2FCF2}"/>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4" name="Slide Number Placeholder 3">
            <a:extLst>
              <a:ext uri="{FF2B5EF4-FFF2-40B4-BE49-F238E27FC236}">
                <a16:creationId xmlns:a16="http://schemas.microsoft.com/office/drawing/2014/main" id="{213E95DD-1150-46C4-9B4D-A21AE1D618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3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313"/>
            <a:ext cx="10659533" cy="1143000"/>
          </a:xfrm>
        </p:spPr>
        <p:txBody>
          <a:bodyPr>
            <a:normAutofit/>
          </a:bodyPr>
          <a:lstStyle/>
          <a:p>
            <a:r>
              <a:rPr lang="en-US" sz="3600" b="1" dirty="0">
                <a:solidFill>
                  <a:srgbClr val="005698"/>
                </a:solidFill>
                <a:latin typeface="Georgia" panose="02040502050405020303" pitchFamily="18" charset="0"/>
              </a:rPr>
              <a:t>2: AI for Discovery in Materials Research</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42EDE962-E47F-D720-EB2C-0C5F23A8AB8D}"/>
              </a:ext>
            </a:extLst>
          </p:cNvPr>
          <p:cNvSpPr>
            <a:spLocks noGrp="1"/>
          </p:cNvSpPr>
          <p:nvPr>
            <p:ph idx="1"/>
          </p:nvPr>
        </p:nvSpPr>
        <p:spPr>
          <a:xfrm>
            <a:off x="1184971" y="928534"/>
            <a:ext cx="10031367" cy="5396065"/>
          </a:xfrm>
        </p:spPr>
        <p:txBody>
          <a:bodyPr>
            <a:noAutofit/>
          </a:bodyPr>
          <a:lstStyle/>
          <a:p>
            <a:pPr marL="228600" indent="-228600" algn="l">
              <a:lnSpc>
                <a:spcPct val="100000"/>
              </a:lnSpc>
              <a:buClr>
                <a:schemeClr val="tx1"/>
              </a:buClr>
              <a:buFont typeface="System Font Regular"/>
              <a:buChar char="-"/>
            </a:pPr>
            <a:r>
              <a:rPr lang="en-US" sz="2200" i="1"/>
              <a:t>The theme description is </a:t>
            </a:r>
            <a:r>
              <a:rPr lang="en-US" sz="2200" i="1">
                <a:solidFill>
                  <a:srgbClr val="FF0000"/>
                </a:solidFill>
              </a:rPr>
              <a:t>material and application-domain agnostic</a:t>
            </a:r>
            <a:r>
              <a:rPr lang="en-US" sz="2200" i="1"/>
              <a:t>. </a:t>
            </a:r>
          </a:p>
          <a:p>
            <a:pPr marL="228600" indent="-228600" algn="l">
              <a:lnSpc>
                <a:spcPct val="100000"/>
              </a:lnSpc>
              <a:buClr>
                <a:schemeClr val="tx1"/>
              </a:buClr>
              <a:buFont typeface="System Font Regular"/>
              <a:buChar char="-"/>
            </a:pPr>
            <a:r>
              <a:rPr lang="en-US" sz="2200" i="1"/>
              <a:t>The list in the solicitation is meant to stimulate thought on research at the intersection of AI and materials and is </a:t>
            </a:r>
            <a:r>
              <a:rPr lang="en-US" sz="2200" i="1" u="sng"/>
              <a:t>not prescriptive</a:t>
            </a:r>
            <a:r>
              <a:rPr lang="en-US" sz="2200" i="1"/>
              <a:t>. </a:t>
            </a:r>
          </a:p>
          <a:p>
            <a:pPr marL="0" indent="0" algn="l">
              <a:lnSpc>
                <a:spcPct val="100000"/>
              </a:lnSpc>
              <a:buClr>
                <a:schemeClr val="tx1"/>
              </a:buClr>
              <a:buNone/>
            </a:pPr>
            <a:r>
              <a:rPr lang="en-US" sz="2200" i="1"/>
              <a:t>	* Multi-modal data integration &amp; dataset development</a:t>
            </a:r>
          </a:p>
          <a:p>
            <a:pPr marL="0" indent="0" algn="l">
              <a:lnSpc>
                <a:spcPct val="100000"/>
              </a:lnSpc>
              <a:buClr>
                <a:schemeClr val="tx1"/>
              </a:buClr>
              <a:buNone/>
            </a:pPr>
            <a:r>
              <a:rPr lang="en-US" sz="2200" i="1"/>
              <a:t>	* Foundational AI advances driven by materials research</a:t>
            </a:r>
          </a:p>
          <a:p>
            <a:pPr marL="0" indent="0" algn="l">
              <a:lnSpc>
                <a:spcPct val="100000"/>
              </a:lnSpc>
              <a:buClr>
                <a:schemeClr val="tx1"/>
              </a:buClr>
              <a:buNone/>
            </a:pPr>
            <a:r>
              <a:rPr lang="en-US" sz="2200" i="1"/>
              <a:t>	* First synthesis to synthesis at scale</a:t>
            </a:r>
          </a:p>
          <a:p>
            <a:pPr marL="0" indent="0" algn="l">
              <a:lnSpc>
                <a:spcPct val="100000"/>
              </a:lnSpc>
              <a:buClr>
                <a:schemeClr val="tx1"/>
              </a:buClr>
              <a:buNone/>
            </a:pPr>
            <a:r>
              <a:rPr lang="en-US" sz="2200" i="1"/>
              <a:t>	* Human-augmented materials design</a:t>
            </a:r>
          </a:p>
          <a:p>
            <a:pPr marL="0" indent="0" algn="l">
              <a:lnSpc>
                <a:spcPct val="100000"/>
              </a:lnSpc>
              <a:buClr>
                <a:schemeClr val="tx1"/>
              </a:buClr>
              <a:buNone/>
            </a:pPr>
            <a:r>
              <a:rPr lang="en-US" sz="2200" i="1"/>
              <a:t>	* Interpretable materials AI</a:t>
            </a:r>
          </a:p>
          <a:p>
            <a:pPr marL="228600" indent="-228600" algn="l">
              <a:lnSpc>
                <a:spcPct val="100000"/>
              </a:lnSpc>
              <a:buClr>
                <a:schemeClr val="tx1"/>
              </a:buClr>
              <a:buFont typeface="System Font Regular"/>
              <a:buChar char="-"/>
            </a:pPr>
            <a:r>
              <a:rPr lang="en-US" sz="2200" i="1"/>
              <a:t>The proposals responsive to this theme can address any area(s) of materials research aligned with DMR and may employ tools for experiment/theory/computation). </a:t>
            </a:r>
          </a:p>
          <a:p>
            <a:pPr marL="228600" indent="-228600" algn="l">
              <a:lnSpc>
                <a:spcPct val="100000"/>
              </a:lnSpc>
              <a:buClr>
                <a:schemeClr val="tx1"/>
              </a:buClr>
              <a:buFont typeface="System Font Regular"/>
              <a:buChar char="-"/>
            </a:pPr>
            <a:r>
              <a:rPr lang="en-US" sz="2200" i="1"/>
              <a:t>Potential generalizability of the choice of materials/materials problems/AI research to other materials science problems and foundational AI research is likely to align with the AI ambition to generalize from data.</a:t>
            </a:r>
          </a:p>
          <a:p>
            <a:pPr marL="228600" indent="-228600" algn="l">
              <a:lnSpc>
                <a:spcPct val="100000"/>
              </a:lnSpc>
              <a:buClr>
                <a:schemeClr val="tx1"/>
              </a:buClr>
              <a:buFont typeface="System Font Regular"/>
              <a:buChar char="-"/>
            </a:pPr>
            <a:endParaRPr lang="en-US" sz="2400" i="1"/>
          </a:p>
          <a:p>
            <a:pPr marL="228600" indent="-228600" algn="l">
              <a:lnSpc>
                <a:spcPct val="100000"/>
              </a:lnSpc>
              <a:buClr>
                <a:schemeClr val="tx1"/>
              </a:buClr>
              <a:buFont typeface="System Font Regular"/>
              <a:buChar char="-"/>
            </a:pPr>
            <a:endParaRPr lang="en-US" sz="2400" i="1"/>
          </a:p>
          <a:p>
            <a:pPr marL="0" indent="0" algn="l">
              <a:lnSpc>
                <a:spcPct val="100000"/>
              </a:lnSpc>
              <a:buClr>
                <a:schemeClr val="tx1"/>
              </a:buClr>
              <a:buNone/>
            </a:pPr>
            <a:r>
              <a:rPr lang="en-US" sz="2400" i="1"/>
              <a:t>	</a:t>
            </a:r>
          </a:p>
          <a:p>
            <a:pPr marL="228600" indent="-228600" algn="l">
              <a:lnSpc>
                <a:spcPct val="100000"/>
              </a:lnSpc>
              <a:buClr>
                <a:schemeClr val="tx1"/>
              </a:buClr>
              <a:buFont typeface="System Font Regular"/>
              <a:buChar char="-"/>
            </a:pPr>
            <a:endParaRPr lang="en-US" sz="2400" i="1"/>
          </a:p>
          <a:p>
            <a:pPr marL="228600" indent="-228600" algn="l">
              <a:lnSpc>
                <a:spcPct val="100000"/>
              </a:lnSpc>
              <a:buClr>
                <a:schemeClr val="tx1"/>
              </a:buClr>
              <a:buFont typeface="System Font Regular"/>
              <a:buChar char="-"/>
            </a:pPr>
            <a:endParaRPr lang="en-US" sz="2400" i="1"/>
          </a:p>
        </p:txBody>
      </p:sp>
      <p:sp>
        <p:nvSpPr>
          <p:cNvPr id="7" name="Date Placeholder 3">
            <a:extLst>
              <a:ext uri="{FF2B5EF4-FFF2-40B4-BE49-F238E27FC236}">
                <a16:creationId xmlns:a16="http://schemas.microsoft.com/office/drawing/2014/main" id="{7911BE3F-934A-4216-87FC-EA863D194A0F}"/>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8" name="Footer Placeholder 4">
            <a:extLst>
              <a:ext uri="{FF2B5EF4-FFF2-40B4-BE49-F238E27FC236}">
                <a16:creationId xmlns:a16="http://schemas.microsoft.com/office/drawing/2014/main" id="{EBEC6FA7-6C1F-4A93-A68A-53FE70D2FCF2}"/>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4" name="Slide Number Placeholder 3">
            <a:extLst>
              <a:ext uri="{FF2B5EF4-FFF2-40B4-BE49-F238E27FC236}">
                <a16:creationId xmlns:a16="http://schemas.microsoft.com/office/drawing/2014/main" id="{213E95DD-1150-46C4-9B4D-A21AE1D618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10058399" cy="1143000"/>
          </a:xfrm>
        </p:spPr>
        <p:txBody>
          <a:bodyPr>
            <a:normAutofit/>
          </a:bodyPr>
          <a:lstStyle/>
          <a:p>
            <a:r>
              <a:rPr lang="en-US" sz="3600" b="1" dirty="0">
                <a:solidFill>
                  <a:srgbClr val="005698"/>
                </a:solidFill>
                <a:latin typeface="Georgia" panose="02040502050405020303" pitchFamily="18" charset="0"/>
              </a:rPr>
              <a:t>2: AI for Discovery in Materials Research Industry Funding Partner</a:t>
            </a:r>
          </a:p>
        </p:txBody>
      </p:sp>
      <p:pic>
        <p:nvPicPr>
          <p:cNvPr id="10" name="Picture 9" descr="Intel Logo">
            <a:extLst>
              <a:ext uri="{FF2B5EF4-FFF2-40B4-BE49-F238E27FC236}">
                <a16:creationId xmlns:a16="http://schemas.microsoft.com/office/drawing/2014/main" id="{1F6506AA-6523-AE48-555E-4910609B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0776" y="975953"/>
            <a:ext cx="1064911" cy="7527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64480" y="1497928"/>
            <a:ext cx="10058399" cy="4331372"/>
          </a:xfrm>
        </p:spPr>
        <p:txBody>
          <a:bodyPr vert="horz" lIns="91440" tIns="45720" rIns="91440" bIns="45720" rtlCol="0" anchor="t">
            <a:normAutofit/>
          </a:bodyPr>
          <a:lstStyle/>
          <a:p>
            <a:pPr>
              <a:buClr>
                <a:schemeClr val="tx1"/>
              </a:buClr>
              <a:buFont typeface="System Font Regular"/>
              <a:buChar char="-"/>
            </a:pPr>
            <a:r>
              <a:rPr lang="en-US" sz="2600" i="1"/>
              <a:t>Intel will not participate in or observe panels/merit review.</a:t>
            </a:r>
          </a:p>
          <a:p>
            <a:pPr>
              <a:buClr>
                <a:schemeClr val="tx1"/>
              </a:buClr>
              <a:buFont typeface="System Font Regular"/>
              <a:buChar char="-"/>
            </a:pPr>
            <a:r>
              <a:rPr lang="en-US" sz="2600" i="1"/>
              <a:t>Individuals affiliated with Intel are not allowed to participate in proposals to Theme 2 in their capacity at Intel (but may be able to do so in their capacity at another organization).</a:t>
            </a:r>
            <a:endParaRPr lang="en-US" sz="2600" i="1">
              <a:cs typeface="Calibri"/>
            </a:endParaRPr>
          </a:p>
          <a:p>
            <a:pPr>
              <a:buClr>
                <a:schemeClr val="tx1"/>
              </a:buClr>
              <a:buFont typeface="System Font Regular"/>
              <a:buChar char="-"/>
            </a:pPr>
            <a:r>
              <a:rPr lang="en-US" sz="2600" i="1"/>
              <a:t>Proposers should NOT contact Intel about proposals to this theme or make any prior arrangements for collaborations in this theme during the proposal process. </a:t>
            </a:r>
            <a:endParaRPr lang="en-US" sz="2600" i="1">
              <a:cs typeface="Calibri" panose="020F0502020204030204"/>
            </a:endParaRPr>
          </a:p>
          <a:p>
            <a:pPr>
              <a:buClr>
                <a:schemeClr val="tx1"/>
              </a:buClr>
              <a:buFont typeface="System Font Regular"/>
              <a:buChar char="-"/>
            </a:pPr>
            <a:r>
              <a:rPr lang="en-US" sz="2600" i="1" u="sng"/>
              <a:t>After award</a:t>
            </a:r>
            <a:r>
              <a:rPr lang="en-US" sz="2600" i="1"/>
              <a:t>, Intel may offer collaboration opportunities to the funded Institute(s) in the theme, including software, data sets, other computing infrastructure, and/or researchers-in-residence.</a:t>
            </a:r>
            <a:endParaRPr lang="en-US" sz="2600" i="1">
              <a:cs typeface="Calibri"/>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04AF220E-EE72-44B4-BE25-104A74FB72B5}"/>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8" name="Footer Placeholder 4">
            <a:extLst>
              <a:ext uri="{FF2B5EF4-FFF2-40B4-BE49-F238E27FC236}">
                <a16:creationId xmlns:a16="http://schemas.microsoft.com/office/drawing/2014/main" id="{C917D3A3-C431-4006-A764-6DFFA8505E3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4" name="Slide Number Placeholder 3">
            <a:extLst>
              <a:ext uri="{FF2B5EF4-FFF2-40B4-BE49-F238E27FC236}">
                <a16:creationId xmlns:a16="http://schemas.microsoft.com/office/drawing/2014/main" id="{969ACB6A-7402-4435-B79E-AD366B765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96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989" y="-133112"/>
            <a:ext cx="10515600" cy="1325563"/>
          </a:xfrm>
        </p:spPr>
        <p:txBody>
          <a:bodyPr>
            <a:normAutofit/>
          </a:bodyPr>
          <a:lstStyle/>
          <a:p>
            <a:r>
              <a:rPr lang="en-US" sz="3600" b="1" dirty="0">
                <a:solidFill>
                  <a:srgbClr val="005698"/>
                </a:solidFill>
                <a:latin typeface="Georgia" panose="02040502050405020303" pitchFamily="18" charset="0"/>
              </a:rPr>
              <a:t>3: Strengthening AI</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a:extLst>
              <a:ext uri="{FF2B5EF4-FFF2-40B4-BE49-F238E27FC236}">
                <a16:creationId xmlns:a16="http://schemas.microsoft.com/office/drawing/2014/main" id="{FFE0A91C-13D6-FFF5-0513-EBC4623F7418}"/>
              </a:ext>
            </a:extLst>
          </p:cNvPr>
          <p:cNvSpPr txBox="1">
            <a:spLocks/>
          </p:cNvSpPr>
          <p:nvPr/>
        </p:nvSpPr>
        <p:spPr>
          <a:xfrm>
            <a:off x="10333501" y="107220"/>
            <a:ext cx="1859878" cy="2418714"/>
          </a:xfrm>
          <a:prstGeom prst="rect">
            <a:avLst/>
          </a:prstGeom>
          <a:solidFill>
            <a:schemeClr val="bg2"/>
          </a:solidFill>
        </p:spPr>
        <p:txBody>
          <a:bodyPr vert="horz" lIns="182880" tIns="182880" rIns="182880" bIns="1828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Preliminary Proposals</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Jan 12, 2024</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Full Proposals</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May 17, 2024</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Start Date </a:t>
            </a:r>
            <a:b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br>
            <a:r>
              <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June 1, 202</a:t>
            </a:r>
            <a:r>
              <a:rPr lang="en-US" sz="1800">
                <a:solidFill>
                  <a:srgbClr val="000000">
                    <a:lumMod val="65000"/>
                    <a:lumOff val="35000"/>
                  </a:srgbClr>
                </a:solidFill>
              </a:rPr>
              <a:t>5</a:t>
            </a:r>
            <a:endParaRPr kumimoji="0" lang="en-US" sz="1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endParaRPr>
          </a:p>
        </p:txBody>
      </p:sp>
      <p:sp>
        <p:nvSpPr>
          <p:cNvPr id="6" name="Content Placeholder 2">
            <a:extLst>
              <a:ext uri="{FF2B5EF4-FFF2-40B4-BE49-F238E27FC236}">
                <a16:creationId xmlns:a16="http://schemas.microsoft.com/office/drawing/2014/main" id="{EBA8EE13-6FA7-ABBA-C3BF-A2F898765802}"/>
              </a:ext>
            </a:extLst>
          </p:cNvPr>
          <p:cNvSpPr>
            <a:spLocks noGrp="1"/>
          </p:cNvSpPr>
          <p:nvPr>
            <p:ph idx="1"/>
          </p:nvPr>
        </p:nvSpPr>
        <p:spPr>
          <a:xfrm>
            <a:off x="649705" y="1388534"/>
            <a:ext cx="9672465" cy="4030134"/>
          </a:xfrm>
        </p:spPr>
        <p:txBody>
          <a:bodyPr vert="horz" lIns="91440" tIns="45720" rIns="91440" bIns="45720" rtlCol="0" anchor="t">
            <a:normAutofit fontScale="77500" lnSpcReduction="20000"/>
          </a:bodyPr>
          <a:lstStyle/>
          <a:p>
            <a:pPr>
              <a:lnSpc>
                <a:spcPct val="100000"/>
              </a:lnSpc>
              <a:buClr>
                <a:schemeClr val="tx1"/>
              </a:buClr>
              <a:buFont typeface="System Font Regular"/>
              <a:buChar char="-"/>
            </a:pPr>
            <a:r>
              <a:rPr lang="en-US" sz="3100"/>
              <a:t>AI systems built with multilayer architectures trained on massive datasets have become increasingly capable of producing useful and impressive outputs.</a:t>
            </a:r>
            <a:endParaRPr lang="en-US" sz="3100">
              <a:cs typeface="Calibri"/>
            </a:endParaRPr>
          </a:p>
          <a:p>
            <a:pPr>
              <a:lnSpc>
                <a:spcPct val="100000"/>
              </a:lnSpc>
              <a:buClr>
                <a:srgbClr val="000000"/>
              </a:buClr>
              <a:buFont typeface="System Font Regular"/>
              <a:buChar char="-"/>
            </a:pPr>
            <a:r>
              <a:rPr lang="en-US" sz="3100"/>
              <a:t>Unfortunately, these systems are not always reliable and may not exhibit justification for their behavior that is understandable to the people who interact with them.</a:t>
            </a:r>
            <a:endParaRPr lang="en-US">
              <a:cs typeface="Calibri"/>
            </a:endParaRPr>
          </a:p>
          <a:p>
            <a:pPr>
              <a:lnSpc>
                <a:spcPct val="100000"/>
              </a:lnSpc>
              <a:buClr>
                <a:srgbClr val="000000"/>
              </a:buClr>
              <a:buFont typeface="System Font Regular"/>
              <a:buChar char="-"/>
            </a:pPr>
            <a:r>
              <a:rPr lang="en-US" sz="3100">
                <a:solidFill>
                  <a:srgbClr val="000000"/>
                </a:solidFill>
                <a:ea typeface="+mn-lt"/>
                <a:cs typeface="+mn-lt"/>
              </a:rPr>
              <a:t>These systems can be brittle, susceptible to manipulation or anti-machine strategies, and produce outputs that do not align with human expectations of truth or human values.</a:t>
            </a:r>
            <a:endParaRPr lang="en-US" sz="3100">
              <a:solidFill>
                <a:srgbClr val="000000"/>
              </a:solidFill>
            </a:endParaRPr>
          </a:p>
          <a:p>
            <a:pPr>
              <a:lnSpc>
                <a:spcPct val="100000"/>
              </a:lnSpc>
              <a:buClr>
                <a:schemeClr val="tx1"/>
              </a:buClr>
              <a:buFont typeface="System Font Regular"/>
              <a:buChar char="-"/>
            </a:pPr>
            <a:r>
              <a:rPr lang="en-US" sz="3100">
                <a:solidFill>
                  <a:srgbClr val="000000"/>
                </a:solidFill>
                <a:cs typeface="Calibri"/>
              </a:rPr>
              <a:t>AI systems of the future will need to be strengthened if they are to be as robust as we would like and if we are to keep such technology well-aligned with society’s intended uses</a:t>
            </a:r>
          </a:p>
        </p:txBody>
      </p:sp>
      <p:pic>
        <p:nvPicPr>
          <p:cNvPr id="16" name="Picture 15" descr="Image result for nsf logo image">
            <a:extLst>
              <a:ext uri="{FF2B5EF4-FFF2-40B4-BE49-F238E27FC236}">
                <a16:creationId xmlns:a16="http://schemas.microsoft.com/office/drawing/2014/main" id="{126E06CD-59A1-6CD3-921A-7469CD3D4D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444" y="5575072"/>
            <a:ext cx="757439" cy="761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apital one logo">
            <a:extLst>
              <a:ext uri="{FF2B5EF4-FFF2-40B4-BE49-F238E27FC236}">
                <a16:creationId xmlns:a16="http://schemas.microsoft.com/office/drawing/2014/main" id="{2984564A-3214-EC56-418C-82F1F2DF0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859" y="5719737"/>
            <a:ext cx="1267394" cy="4562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IST       logo">
            <a:extLst>
              <a:ext uri="{FF2B5EF4-FFF2-40B4-BE49-F238E27FC236}">
                <a16:creationId xmlns:a16="http://schemas.microsoft.com/office/drawing/2014/main" id="{46AB30CC-583D-997A-BCCC-2C1C3CC9995B}"/>
              </a:ext>
            </a:extLst>
          </p:cNvPr>
          <p:cNvPicPr>
            <a:picLocks noChangeAspect="1"/>
          </p:cNvPicPr>
          <p:nvPr/>
        </p:nvPicPr>
        <p:blipFill rotWithShape="1">
          <a:blip r:embed="rId6">
            <a:extLst>
              <a:ext uri="{28A0092B-C50C-407E-A947-70E740481C1C}">
                <a14:useLocalDpi xmlns:a14="http://schemas.microsoft.com/office/drawing/2010/main" val="0"/>
              </a:ext>
            </a:extLst>
          </a:blip>
          <a:srcRect t="22969" b="29473"/>
          <a:stretch/>
        </p:blipFill>
        <p:spPr bwMode="auto">
          <a:xfrm>
            <a:off x="10142315" y="5733298"/>
            <a:ext cx="665064" cy="392400"/>
          </a:xfrm>
          <a:prstGeom prst="rect">
            <a:avLst/>
          </a:prstGeom>
          <a:noFill/>
          <a:ln>
            <a:noFill/>
          </a:ln>
        </p:spPr>
      </p:pic>
      <p:pic>
        <p:nvPicPr>
          <p:cNvPr id="14" name="Picture 6" descr="Logo for USD(R&amp;E)">
            <a:extLst>
              <a:ext uri="{FF2B5EF4-FFF2-40B4-BE49-F238E27FC236}">
                <a16:creationId xmlns:a16="http://schemas.microsoft.com/office/drawing/2014/main" id="{9ACDFE4C-D6BC-23E7-4098-6BEC7C296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8946" y="5673185"/>
            <a:ext cx="565172" cy="56517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7911BE3F-934A-4216-87FC-EA863D194A0F}"/>
              </a:ext>
            </a:extLst>
          </p:cNvPr>
          <p:cNvSpPr>
            <a:spLocks noGrp="1"/>
          </p:cNvSpPr>
          <p:nvPr>
            <p:ph type="dt" sz="half" idx="10"/>
          </p:nvPr>
        </p:nvSpPr>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EBEC6FA7-6C1F-4A93-A68A-53FE70D2FCF2}"/>
              </a:ext>
            </a:extLst>
          </p:cNvPr>
          <p:cNvSpPr>
            <a:spLocks noGrp="1"/>
          </p:cNvSpPr>
          <p:nvPr>
            <p:ph type="ftr" sz="quarter" idx="11"/>
          </p:nvPr>
        </p:nvSpPr>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213E95DD-1150-46C4-9B4D-A21AE1D61804}"/>
              </a:ext>
            </a:extLst>
          </p:cNvPr>
          <p:cNvSpPr>
            <a:spLocks noGrp="1"/>
          </p:cNvSpPr>
          <p:nvPr>
            <p:ph type="sldNum" sz="quarter" idx="12"/>
          </p:nvPr>
        </p:nvSpPr>
        <p:spPr/>
        <p:txBody>
          <a:bodyPr/>
          <a:lstStyle/>
          <a:p>
            <a:fld id="{99657F45-76E2-9145-A9D6-E6E7DE738629}" type="slidenum">
              <a:rPr lang="en-US" smtClean="0"/>
              <a:t>36</a:t>
            </a:fld>
            <a:endParaRPr lang="en-US"/>
          </a:p>
        </p:txBody>
      </p:sp>
    </p:spTree>
    <p:extLst>
      <p:ext uri="{BB962C8B-B14F-4D97-AF65-F5344CB8AC3E}">
        <p14:creationId xmlns:p14="http://schemas.microsoft.com/office/powerpoint/2010/main" val="117897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6AF9560-82FF-5EFF-7910-3755A24C8ED5}"/>
              </a:ext>
            </a:extLst>
          </p:cNvPr>
          <p:cNvSpPr txBox="1">
            <a:spLocks noGrp="1"/>
          </p:cNvSpPr>
          <p:nvPr>
            <p:ph type="title" idx="4294967295"/>
          </p:nvPr>
        </p:nvSpPr>
        <p:spPr>
          <a:xfrm>
            <a:off x="1138989" y="-13311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5698"/>
                </a:solidFill>
                <a:effectLst/>
                <a:uLnTx/>
                <a:uFillTx/>
                <a:latin typeface="Georgia" panose="02040502050405020303" pitchFamily="18" charset="0"/>
                <a:ea typeface="+mj-ea"/>
                <a:cs typeface="+mj-cs"/>
              </a:rPr>
              <a:t>3: Strengthening AI</a:t>
            </a:r>
          </a:p>
        </p:txBody>
      </p:sp>
      <p:sp>
        <p:nvSpPr>
          <p:cNvPr id="3" name="Content Placeholder 2"/>
          <p:cNvSpPr>
            <a:spLocks noGrp="1"/>
          </p:cNvSpPr>
          <p:nvPr>
            <p:ph idx="1"/>
          </p:nvPr>
        </p:nvSpPr>
        <p:spPr>
          <a:xfrm>
            <a:off x="649705" y="1365917"/>
            <a:ext cx="11004413" cy="5126957"/>
          </a:xfrm>
        </p:spPr>
        <p:txBody>
          <a:bodyPr vert="horz" lIns="91440" tIns="45720" rIns="91440" bIns="45720" rtlCol="0" anchor="t">
            <a:normAutofit/>
          </a:bodyPr>
          <a:lstStyle/>
          <a:p>
            <a:pPr>
              <a:lnSpc>
                <a:spcPct val="100000"/>
              </a:lnSpc>
              <a:buClr>
                <a:srgbClr val="000000"/>
              </a:buClr>
              <a:buFont typeface="System Font Regular"/>
              <a:buChar char="-"/>
            </a:pPr>
            <a:r>
              <a:rPr lang="en-US" sz="2400" b="1"/>
              <a:t>Institutes</a:t>
            </a:r>
            <a:r>
              <a:rPr lang="en-US" sz="2400" b="1">
                <a:solidFill>
                  <a:srgbClr val="000000"/>
                </a:solidFill>
                <a:ea typeface="+mn-lt"/>
                <a:cs typeface="+mn-lt"/>
              </a:rPr>
              <a:t> funded under this theme must lead advances in theory, methods, or integrative approaches that strengthen AI in all three of the goals listed below:</a:t>
            </a:r>
            <a:endParaRPr lang="en-US" sz="2400" b="1">
              <a:solidFill>
                <a:srgbClr val="000000"/>
              </a:solidFill>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grpSp>
        <p:nvGrpSpPr>
          <p:cNvPr id="17" name="Group 16">
            <a:extLst>
              <a:ext uri="{FF2B5EF4-FFF2-40B4-BE49-F238E27FC236}">
                <a16:creationId xmlns:a16="http://schemas.microsoft.com/office/drawing/2014/main" id="{43070EAA-C900-FF3E-9198-008FE289C675}"/>
              </a:ext>
              <a:ext uri="{C183D7F6-B498-43B3-948B-1728B52AA6E4}">
                <adec:decorative xmlns:adec="http://schemas.microsoft.com/office/drawing/2017/decorative" val="1"/>
              </a:ext>
            </a:extLst>
          </p:cNvPr>
          <p:cNvGrpSpPr/>
          <p:nvPr/>
        </p:nvGrpSpPr>
        <p:grpSpPr>
          <a:xfrm>
            <a:off x="2740297" y="2658240"/>
            <a:ext cx="5742335" cy="3480092"/>
            <a:chOff x="2740297" y="2158999"/>
            <a:chExt cx="5742335" cy="3979333"/>
          </a:xfrm>
        </p:grpSpPr>
        <p:sp>
          <p:nvSpPr>
            <p:cNvPr id="6" name="Isosceles Triangle 5">
              <a:extLst>
                <a:ext uri="{FF2B5EF4-FFF2-40B4-BE49-F238E27FC236}">
                  <a16:creationId xmlns:a16="http://schemas.microsoft.com/office/drawing/2014/main" id="{E2F42F40-73BB-CAC8-20B6-B97DBFACA60F}"/>
                </a:ext>
              </a:extLst>
            </p:cNvPr>
            <p:cNvSpPr/>
            <p:nvPr/>
          </p:nvSpPr>
          <p:spPr>
            <a:xfrm>
              <a:off x="2980266" y="2158999"/>
              <a:ext cx="5262397" cy="3979333"/>
            </a:xfrm>
            <a:prstGeom prst="triangle">
              <a:avLst>
                <a:gd name="adj" fmla="val 49277"/>
              </a:avLst>
            </a:prstGeom>
            <a:solidFill>
              <a:schemeClr val="accent1">
                <a:lumMod val="40000"/>
                <a:lumOff val="60000"/>
              </a:schemeClr>
            </a:solidFill>
            <a:ln w="381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6660AB81-1A78-9BCC-D6F3-58D54D09162E}"/>
                </a:ext>
              </a:extLst>
            </p:cNvPr>
            <p:cNvSpPr/>
            <p:nvPr/>
          </p:nvSpPr>
          <p:spPr>
            <a:xfrm>
              <a:off x="3824030" y="2969362"/>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Grounding</a:t>
              </a:r>
            </a:p>
          </p:txBody>
        </p:sp>
        <p:sp>
          <p:nvSpPr>
            <p:cNvPr id="11" name="Freeform: Shape 10">
              <a:extLst>
                <a:ext uri="{FF2B5EF4-FFF2-40B4-BE49-F238E27FC236}">
                  <a16:creationId xmlns:a16="http://schemas.microsoft.com/office/drawing/2014/main" id="{BA87E492-963F-9301-F422-78493D876BC4}"/>
                </a:ext>
              </a:extLst>
            </p:cNvPr>
            <p:cNvSpPr/>
            <p:nvPr/>
          </p:nvSpPr>
          <p:spPr>
            <a:xfrm>
              <a:off x="2740297" y="5011218"/>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Instructability</a:t>
              </a:r>
            </a:p>
          </p:txBody>
        </p:sp>
        <p:sp>
          <p:nvSpPr>
            <p:cNvPr id="12" name="Freeform: Shape 11">
              <a:extLst>
                <a:ext uri="{FF2B5EF4-FFF2-40B4-BE49-F238E27FC236}">
                  <a16:creationId xmlns:a16="http://schemas.microsoft.com/office/drawing/2014/main" id="{D73545D8-72A4-DF79-158D-1AA7034F548F}"/>
                </a:ext>
              </a:extLst>
            </p:cNvPr>
            <p:cNvSpPr/>
            <p:nvPr/>
          </p:nvSpPr>
          <p:spPr>
            <a:xfrm>
              <a:off x="4960499" y="4985091"/>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Alignment</a:t>
              </a:r>
            </a:p>
          </p:txBody>
        </p:sp>
        <p:cxnSp>
          <p:nvCxnSpPr>
            <p:cNvPr id="14" name="Straight Connector 13">
              <a:extLst>
                <a:ext uri="{FF2B5EF4-FFF2-40B4-BE49-F238E27FC236}">
                  <a16:creationId xmlns:a16="http://schemas.microsoft.com/office/drawing/2014/main" id="{EE3C0246-46AA-37AD-C024-B8EE44E86900}"/>
                </a:ext>
              </a:extLst>
            </p:cNvPr>
            <p:cNvCxnSpPr>
              <a:cxnSpLocks/>
              <a:stCxn id="6" idx="3"/>
            </p:cNvCxnSpPr>
            <p:nvPr/>
          </p:nvCxnSpPr>
          <p:spPr>
            <a:xfrm flipV="1">
              <a:off x="5573417" y="4497673"/>
              <a:ext cx="38047" cy="1640659"/>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4BCB54-1613-D454-1824-9831EF9875B8}"/>
                </a:ext>
              </a:extLst>
            </p:cNvPr>
            <p:cNvCxnSpPr>
              <a:cxnSpLocks/>
              <a:endCxn id="6" idx="1"/>
            </p:cNvCxnSpPr>
            <p:nvPr/>
          </p:nvCxnSpPr>
          <p:spPr>
            <a:xfrm flipH="1" flipV="1">
              <a:off x="4276842" y="4148666"/>
              <a:ext cx="1328783" cy="349007"/>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F27D46-E24A-1519-1497-E30C51808FFC}"/>
                </a:ext>
              </a:extLst>
            </p:cNvPr>
            <p:cNvCxnSpPr>
              <a:endCxn id="6" idx="5"/>
            </p:cNvCxnSpPr>
            <p:nvPr/>
          </p:nvCxnSpPr>
          <p:spPr>
            <a:xfrm flipV="1">
              <a:off x="5611464" y="4148666"/>
              <a:ext cx="1296576" cy="349007"/>
            </a:xfrm>
            <a:prstGeom prst="line">
              <a:avLst/>
            </a:prstGeom>
            <a:ln w="53975"/>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37</a:t>
            </a:fld>
            <a:endParaRPr lang="en-US"/>
          </a:p>
        </p:txBody>
      </p:sp>
    </p:spTree>
    <p:extLst>
      <p:ext uri="{BB962C8B-B14F-4D97-AF65-F5344CB8AC3E}">
        <p14:creationId xmlns:p14="http://schemas.microsoft.com/office/powerpoint/2010/main" val="19944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F723AFD-E157-E786-9594-664DABA5FC47}"/>
              </a:ext>
              <a:ext uri="{C183D7F6-B498-43B3-948B-1728B52AA6E4}">
                <adec:decorative xmlns:adec="http://schemas.microsoft.com/office/drawing/2017/decorative" val="1"/>
              </a:ext>
            </a:extLst>
          </p:cNvPr>
          <p:cNvGrpSpPr/>
          <p:nvPr/>
        </p:nvGrpSpPr>
        <p:grpSpPr>
          <a:xfrm>
            <a:off x="2740297" y="2658240"/>
            <a:ext cx="5742335" cy="3480092"/>
            <a:chOff x="2740297" y="2158999"/>
            <a:chExt cx="5742335" cy="3979333"/>
          </a:xfrm>
        </p:grpSpPr>
        <p:sp>
          <p:nvSpPr>
            <p:cNvPr id="29" name="Isosceles Triangle 28">
              <a:extLst>
                <a:ext uri="{FF2B5EF4-FFF2-40B4-BE49-F238E27FC236}">
                  <a16:creationId xmlns:a16="http://schemas.microsoft.com/office/drawing/2014/main" id="{F2991B63-9AFC-A3C6-F55C-2A504D6C1B21}"/>
                </a:ext>
              </a:extLst>
            </p:cNvPr>
            <p:cNvSpPr/>
            <p:nvPr/>
          </p:nvSpPr>
          <p:spPr>
            <a:xfrm>
              <a:off x="2980266" y="2158999"/>
              <a:ext cx="5262397" cy="3979333"/>
            </a:xfrm>
            <a:prstGeom prst="triangle">
              <a:avLst>
                <a:gd name="adj" fmla="val 49277"/>
              </a:avLst>
            </a:prstGeom>
            <a:solidFill>
              <a:schemeClr val="accent1">
                <a:lumMod val="40000"/>
                <a:lumOff val="60000"/>
              </a:schemeClr>
            </a:solidFill>
            <a:ln w="381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93CB0DC8-CA22-4090-28B1-5A2C503C2CFF}"/>
                </a:ext>
              </a:extLst>
            </p:cNvPr>
            <p:cNvSpPr/>
            <p:nvPr/>
          </p:nvSpPr>
          <p:spPr>
            <a:xfrm>
              <a:off x="3824030" y="2969362"/>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Grounding</a:t>
              </a:r>
            </a:p>
          </p:txBody>
        </p:sp>
        <p:sp>
          <p:nvSpPr>
            <p:cNvPr id="31" name="Freeform: Shape 30">
              <a:extLst>
                <a:ext uri="{FF2B5EF4-FFF2-40B4-BE49-F238E27FC236}">
                  <a16:creationId xmlns:a16="http://schemas.microsoft.com/office/drawing/2014/main" id="{CDD92B4C-3C46-0591-04CC-D78CBFCF38A4}"/>
                </a:ext>
              </a:extLst>
            </p:cNvPr>
            <p:cNvSpPr/>
            <p:nvPr/>
          </p:nvSpPr>
          <p:spPr>
            <a:xfrm>
              <a:off x="2740297" y="5011218"/>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Instructability</a:t>
              </a:r>
            </a:p>
          </p:txBody>
        </p:sp>
        <p:sp>
          <p:nvSpPr>
            <p:cNvPr id="32" name="Freeform: Shape 31">
              <a:extLst>
                <a:ext uri="{FF2B5EF4-FFF2-40B4-BE49-F238E27FC236}">
                  <a16:creationId xmlns:a16="http://schemas.microsoft.com/office/drawing/2014/main" id="{B23C9647-F2A5-65D3-7539-623EDBE7E311}"/>
                </a:ext>
              </a:extLst>
            </p:cNvPr>
            <p:cNvSpPr/>
            <p:nvPr/>
          </p:nvSpPr>
          <p:spPr>
            <a:xfrm>
              <a:off x="4960499" y="4985091"/>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Alignment</a:t>
              </a:r>
            </a:p>
          </p:txBody>
        </p:sp>
        <p:cxnSp>
          <p:nvCxnSpPr>
            <p:cNvPr id="33" name="Straight Connector 32">
              <a:extLst>
                <a:ext uri="{FF2B5EF4-FFF2-40B4-BE49-F238E27FC236}">
                  <a16:creationId xmlns:a16="http://schemas.microsoft.com/office/drawing/2014/main" id="{19978B90-F51A-0BAC-4FA0-A2DB6917DF6A}"/>
                </a:ext>
              </a:extLst>
            </p:cNvPr>
            <p:cNvCxnSpPr>
              <a:cxnSpLocks/>
              <a:stCxn id="6" idx="3"/>
            </p:cNvCxnSpPr>
            <p:nvPr/>
          </p:nvCxnSpPr>
          <p:spPr>
            <a:xfrm flipV="1">
              <a:off x="5573417" y="4497673"/>
              <a:ext cx="38047" cy="1640659"/>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C76AEDE-0592-D62E-14C7-B8F2BFB7F58E}"/>
                </a:ext>
              </a:extLst>
            </p:cNvPr>
            <p:cNvCxnSpPr>
              <a:cxnSpLocks/>
              <a:endCxn id="6" idx="1"/>
            </p:cNvCxnSpPr>
            <p:nvPr/>
          </p:nvCxnSpPr>
          <p:spPr>
            <a:xfrm flipH="1" flipV="1">
              <a:off x="4276842" y="4148666"/>
              <a:ext cx="1328783" cy="349007"/>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B95C74-0251-9906-E1C6-F43FD040F78B}"/>
                </a:ext>
              </a:extLst>
            </p:cNvPr>
            <p:cNvCxnSpPr>
              <a:endCxn id="6" idx="5"/>
            </p:cNvCxnSpPr>
            <p:nvPr/>
          </p:nvCxnSpPr>
          <p:spPr>
            <a:xfrm flipV="1">
              <a:off x="5611464" y="4148666"/>
              <a:ext cx="1296576" cy="349007"/>
            </a:xfrm>
            <a:prstGeom prst="line">
              <a:avLst/>
            </a:prstGeom>
            <a:ln w="53975"/>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0CE02768-BA2A-2569-4C39-0EE2710F214D}"/>
              </a:ext>
            </a:extLst>
          </p:cNvPr>
          <p:cNvSpPr>
            <a:spLocks noGrp="1"/>
          </p:cNvSpPr>
          <p:nvPr>
            <p:ph type="title"/>
          </p:nvPr>
        </p:nvSpPr>
        <p:spPr>
          <a:xfrm>
            <a:off x="1138989" y="-133112"/>
            <a:ext cx="10515600" cy="1325563"/>
          </a:xfrm>
        </p:spPr>
        <p:txBody>
          <a:bodyPr>
            <a:normAutofit/>
          </a:bodyPr>
          <a:lstStyle/>
          <a:p>
            <a:r>
              <a:rPr lang="en-US" sz="3600" b="1" dirty="0">
                <a:solidFill>
                  <a:srgbClr val="005698"/>
                </a:solidFill>
                <a:latin typeface="Georgia" panose="02040502050405020303" pitchFamily="18" charset="0"/>
              </a:rPr>
              <a:t>3: Strengthening AI</a:t>
            </a:r>
          </a:p>
        </p:txBody>
      </p:sp>
      <p:sp>
        <p:nvSpPr>
          <p:cNvPr id="15" name="Content Placeholder 2">
            <a:extLst>
              <a:ext uri="{FF2B5EF4-FFF2-40B4-BE49-F238E27FC236}">
                <a16:creationId xmlns:a16="http://schemas.microsoft.com/office/drawing/2014/main" id="{970AA7A3-2222-DB70-161F-F1917420172E}"/>
              </a:ext>
            </a:extLst>
          </p:cNvPr>
          <p:cNvSpPr>
            <a:spLocks noGrp="1"/>
          </p:cNvSpPr>
          <p:nvPr>
            <p:ph idx="1"/>
          </p:nvPr>
        </p:nvSpPr>
        <p:spPr>
          <a:xfrm>
            <a:off x="649705" y="1365917"/>
            <a:ext cx="11004413" cy="5126957"/>
          </a:xfrm>
        </p:spPr>
        <p:txBody>
          <a:bodyPr vert="horz" lIns="91440" tIns="45720" rIns="91440" bIns="45720" rtlCol="0" anchor="t">
            <a:normAutofit/>
          </a:bodyPr>
          <a:lstStyle/>
          <a:p>
            <a:pPr>
              <a:lnSpc>
                <a:spcPct val="100000"/>
              </a:lnSpc>
              <a:buClr>
                <a:srgbClr val="000000"/>
              </a:buClr>
              <a:buFont typeface="System Font Regular"/>
              <a:buChar char="-"/>
            </a:pPr>
            <a:r>
              <a:rPr lang="en-US" sz="2400" b="1"/>
              <a:t>Institutes</a:t>
            </a:r>
            <a:r>
              <a:rPr lang="en-US" sz="2400" b="1">
                <a:solidFill>
                  <a:srgbClr val="000000"/>
                </a:solidFill>
                <a:ea typeface="+mn-lt"/>
                <a:cs typeface="+mn-lt"/>
              </a:rPr>
              <a:t> funded under this theme must lead advances in theory, methods, or integrative approaches that strengthen AI in all three of the goals listed below:</a:t>
            </a:r>
            <a:endParaRPr lang="en-US" sz="2400" b="1">
              <a:solidFill>
                <a:srgbClr val="000000"/>
              </a:solidFill>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marL="0" indent="0">
              <a:lnSpc>
                <a:spcPct val="100000"/>
              </a:lnSpc>
              <a:buClr>
                <a:srgbClr val="000000"/>
              </a:buClr>
              <a:buNone/>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3B2483E5-D3EB-776F-C910-8E02880FE8E9}"/>
              </a:ext>
            </a:extLst>
          </p:cNvPr>
          <p:cNvSpPr/>
          <p:nvPr/>
        </p:nvSpPr>
        <p:spPr>
          <a:xfrm>
            <a:off x="7191180" y="2176579"/>
            <a:ext cx="4553692" cy="4278460"/>
          </a:xfrm>
          <a:prstGeom prst="wedgeRectCallout">
            <a:avLst>
              <a:gd name="adj1" fmla="val -68568"/>
              <a:gd name="adj2" fmla="val -18069"/>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Systems must understand the concepts they reason over and operate with. </a:t>
            </a:r>
            <a:endParaRPr lang="en-US" sz="2400">
              <a:solidFill>
                <a:schemeClr val="tx1"/>
              </a:solidFill>
              <a:cs typeface="Calibri" panose="020F0502020204030204"/>
            </a:endParaRPr>
          </a:p>
          <a:p>
            <a:pPr marL="342900" indent="-342900">
              <a:buFont typeface="Arial" panose="020B0604020202020204" pitchFamily="34" charset="0"/>
              <a:buChar char="•"/>
            </a:pPr>
            <a:r>
              <a:rPr lang="en-US" sz="2400">
                <a:solidFill>
                  <a:schemeClr val="tx1"/>
                </a:solidFill>
              </a:rPr>
              <a:t>Allows AI system to demonstrate connection between its outputs and the abstract concepts that they operate with. </a:t>
            </a:r>
            <a:endParaRPr lang="en-US" sz="2400">
              <a:solidFill>
                <a:schemeClr val="tx1"/>
              </a:solidFill>
              <a:cs typeface="Calibri" panose="020F0502020204030204"/>
            </a:endParaRPr>
          </a:p>
          <a:p>
            <a:pPr marL="342900" indent="-342900">
              <a:buFont typeface="Arial" panose="020B0604020202020204" pitchFamily="34" charset="0"/>
              <a:buChar char="•"/>
            </a:pPr>
            <a:r>
              <a:rPr lang="en-US" sz="2400">
                <a:solidFill>
                  <a:schemeClr val="tx1"/>
                </a:solidFill>
              </a:rPr>
              <a:t>It will also enable systems to understand their risks and limitations. </a:t>
            </a:r>
            <a:endParaRPr lang="en-US" sz="2400">
              <a:solidFill>
                <a:schemeClr val="tx1"/>
              </a:solidFill>
              <a:cs typeface="Calibri"/>
            </a:endParaRPr>
          </a:p>
        </p:txBody>
      </p:sp>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38</a:t>
            </a:fld>
            <a:endParaRPr lang="en-US"/>
          </a:p>
        </p:txBody>
      </p:sp>
    </p:spTree>
    <p:extLst>
      <p:ext uri="{BB962C8B-B14F-4D97-AF65-F5344CB8AC3E}">
        <p14:creationId xmlns:p14="http://schemas.microsoft.com/office/powerpoint/2010/main" val="156922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F72D9FE-76E1-6F14-0E68-99D56BF52C98}"/>
              </a:ext>
              <a:ext uri="{C183D7F6-B498-43B3-948B-1728B52AA6E4}">
                <adec:decorative xmlns:adec="http://schemas.microsoft.com/office/drawing/2017/decorative" val="1"/>
              </a:ext>
            </a:extLst>
          </p:cNvPr>
          <p:cNvGrpSpPr/>
          <p:nvPr/>
        </p:nvGrpSpPr>
        <p:grpSpPr>
          <a:xfrm>
            <a:off x="2740297" y="2658240"/>
            <a:ext cx="5742335" cy="3480092"/>
            <a:chOff x="2740297" y="2158999"/>
            <a:chExt cx="5742335" cy="3979333"/>
          </a:xfrm>
        </p:grpSpPr>
        <p:sp>
          <p:nvSpPr>
            <p:cNvPr id="19" name="Isosceles Triangle 18">
              <a:extLst>
                <a:ext uri="{FF2B5EF4-FFF2-40B4-BE49-F238E27FC236}">
                  <a16:creationId xmlns:a16="http://schemas.microsoft.com/office/drawing/2014/main" id="{DABE29D4-72EB-9867-8B18-CC395575955A}"/>
                </a:ext>
              </a:extLst>
            </p:cNvPr>
            <p:cNvSpPr/>
            <p:nvPr/>
          </p:nvSpPr>
          <p:spPr>
            <a:xfrm>
              <a:off x="2980266" y="2158999"/>
              <a:ext cx="5262397" cy="3979333"/>
            </a:xfrm>
            <a:prstGeom prst="triangle">
              <a:avLst>
                <a:gd name="adj" fmla="val 49277"/>
              </a:avLst>
            </a:prstGeom>
            <a:solidFill>
              <a:schemeClr val="accent1">
                <a:lumMod val="40000"/>
                <a:lumOff val="60000"/>
              </a:schemeClr>
            </a:solidFill>
            <a:ln w="381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1A44EC5C-2168-C8E4-CE59-4885CEC88913}"/>
                </a:ext>
              </a:extLst>
            </p:cNvPr>
            <p:cNvSpPr/>
            <p:nvPr/>
          </p:nvSpPr>
          <p:spPr>
            <a:xfrm>
              <a:off x="3824030" y="2969362"/>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Grounding</a:t>
              </a:r>
            </a:p>
          </p:txBody>
        </p:sp>
        <p:sp>
          <p:nvSpPr>
            <p:cNvPr id="21" name="Freeform: Shape 20">
              <a:extLst>
                <a:ext uri="{FF2B5EF4-FFF2-40B4-BE49-F238E27FC236}">
                  <a16:creationId xmlns:a16="http://schemas.microsoft.com/office/drawing/2014/main" id="{321EEE30-CA11-93EE-3495-38F8FBDCB007}"/>
                </a:ext>
              </a:extLst>
            </p:cNvPr>
            <p:cNvSpPr/>
            <p:nvPr/>
          </p:nvSpPr>
          <p:spPr>
            <a:xfrm>
              <a:off x="2740297" y="5011218"/>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Instructability</a:t>
              </a:r>
            </a:p>
          </p:txBody>
        </p:sp>
        <p:sp>
          <p:nvSpPr>
            <p:cNvPr id="22" name="Freeform: Shape 21">
              <a:extLst>
                <a:ext uri="{FF2B5EF4-FFF2-40B4-BE49-F238E27FC236}">
                  <a16:creationId xmlns:a16="http://schemas.microsoft.com/office/drawing/2014/main" id="{1655F871-5252-9C7E-D40D-277659192C1A}"/>
                </a:ext>
              </a:extLst>
            </p:cNvPr>
            <p:cNvSpPr/>
            <p:nvPr/>
          </p:nvSpPr>
          <p:spPr>
            <a:xfrm>
              <a:off x="4960499" y="4985091"/>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Alignment</a:t>
              </a:r>
            </a:p>
          </p:txBody>
        </p:sp>
        <p:cxnSp>
          <p:nvCxnSpPr>
            <p:cNvPr id="23" name="Straight Connector 22">
              <a:extLst>
                <a:ext uri="{FF2B5EF4-FFF2-40B4-BE49-F238E27FC236}">
                  <a16:creationId xmlns:a16="http://schemas.microsoft.com/office/drawing/2014/main" id="{9652AE6A-488A-C4E2-1BC7-61B713C0AEB4}"/>
                </a:ext>
              </a:extLst>
            </p:cNvPr>
            <p:cNvCxnSpPr>
              <a:cxnSpLocks/>
              <a:stCxn id="6" idx="3"/>
            </p:cNvCxnSpPr>
            <p:nvPr/>
          </p:nvCxnSpPr>
          <p:spPr>
            <a:xfrm flipV="1">
              <a:off x="5573417" y="4497673"/>
              <a:ext cx="38047" cy="1640659"/>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93111C-48A5-5689-1EF0-254483A16822}"/>
                </a:ext>
              </a:extLst>
            </p:cNvPr>
            <p:cNvCxnSpPr>
              <a:cxnSpLocks/>
              <a:endCxn id="6" idx="1"/>
            </p:cNvCxnSpPr>
            <p:nvPr/>
          </p:nvCxnSpPr>
          <p:spPr>
            <a:xfrm flipH="1" flipV="1">
              <a:off x="4276842" y="4148666"/>
              <a:ext cx="1328783" cy="349007"/>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1E4E51-C467-F3A9-31EF-12BA749441E1}"/>
                </a:ext>
              </a:extLst>
            </p:cNvPr>
            <p:cNvCxnSpPr>
              <a:endCxn id="6" idx="5"/>
            </p:cNvCxnSpPr>
            <p:nvPr/>
          </p:nvCxnSpPr>
          <p:spPr>
            <a:xfrm flipV="1">
              <a:off x="5611464" y="4148666"/>
              <a:ext cx="1296576" cy="349007"/>
            </a:xfrm>
            <a:prstGeom prst="line">
              <a:avLst/>
            </a:prstGeom>
            <a:ln w="53975"/>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DFF64661-1D1E-B66D-235A-97F251E747A2}"/>
              </a:ext>
            </a:extLst>
          </p:cNvPr>
          <p:cNvSpPr>
            <a:spLocks noGrp="1"/>
          </p:cNvSpPr>
          <p:nvPr>
            <p:ph type="title"/>
          </p:nvPr>
        </p:nvSpPr>
        <p:spPr>
          <a:xfrm>
            <a:off x="1138989" y="-133112"/>
            <a:ext cx="10515600" cy="1325563"/>
          </a:xfrm>
        </p:spPr>
        <p:txBody>
          <a:bodyPr>
            <a:normAutofit/>
          </a:bodyPr>
          <a:lstStyle/>
          <a:p>
            <a:r>
              <a:rPr lang="en-US" sz="3600" b="1" dirty="0">
                <a:solidFill>
                  <a:srgbClr val="005698"/>
                </a:solidFill>
                <a:latin typeface="Georgia" panose="02040502050405020303" pitchFamily="18" charset="0"/>
              </a:rPr>
              <a:t>3: Strengthening AI</a:t>
            </a:r>
          </a:p>
        </p:txBody>
      </p:sp>
      <p:sp>
        <p:nvSpPr>
          <p:cNvPr id="16" name="Content Placeholder 2">
            <a:extLst>
              <a:ext uri="{FF2B5EF4-FFF2-40B4-BE49-F238E27FC236}">
                <a16:creationId xmlns:a16="http://schemas.microsoft.com/office/drawing/2014/main" id="{F6ACF71F-2394-9053-7C94-74AC0FE27F45}"/>
              </a:ext>
            </a:extLst>
          </p:cNvPr>
          <p:cNvSpPr>
            <a:spLocks noGrp="1"/>
          </p:cNvSpPr>
          <p:nvPr>
            <p:ph idx="1"/>
          </p:nvPr>
        </p:nvSpPr>
        <p:spPr>
          <a:xfrm>
            <a:off x="649705" y="1365917"/>
            <a:ext cx="11004413" cy="5126957"/>
          </a:xfrm>
        </p:spPr>
        <p:txBody>
          <a:bodyPr vert="horz" lIns="91440" tIns="45720" rIns="91440" bIns="45720" rtlCol="0" anchor="t">
            <a:normAutofit/>
          </a:bodyPr>
          <a:lstStyle/>
          <a:p>
            <a:pPr>
              <a:lnSpc>
                <a:spcPct val="100000"/>
              </a:lnSpc>
              <a:buClr>
                <a:srgbClr val="000000"/>
              </a:buClr>
              <a:buFont typeface="System Font Regular"/>
              <a:buChar char="-"/>
            </a:pPr>
            <a:r>
              <a:rPr lang="en-US" sz="2400" b="1"/>
              <a:t>Institutes</a:t>
            </a:r>
            <a:r>
              <a:rPr lang="en-US" sz="2400" b="1">
                <a:solidFill>
                  <a:srgbClr val="000000"/>
                </a:solidFill>
                <a:ea typeface="+mn-lt"/>
                <a:cs typeface="+mn-lt"/>
              </a:rPr>
              <a:t> funded under this theme must lead advances in theory, methods, or integrative approaches that strengthen AI in all three of the goals listed below:</a:t>
            </a:r>
            <a:endParaRPr lang="en-US" sz="2400" b="1">
              <a:solidFill>
                <a:srgbClr val="000000"/>
              </a:solidFill>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CE9A8770-6C7E-C01A-7FA5-5ACBF279B308}"/>
              </a:ext>
            </a:extLst>
          </p:cNvPr>
          <p:cNvSpPr/>
          <p:nvPr/>
        </p:nvSpPr>
        <p:spPr>
          <a:xfrm>
            <a:off x="6501170" y="2604006"/>
            <a:ext cx="4553692" cy="3735772"/>
          </a:xfrm>
          <a:prstGeom prst="wedgeRectCallout">
            <a:avLst>
              <a:gd name="adj1" fmla="val -69405"/>
              <a:gd name="adj2" fmla="val 28123"/>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Systems can be proven experimentally to change their behavior appropriately in response to explicit feedback provided by even non-expert users. </a:t>
            </a:r>
          </a:p>
          <a:p>
            <a:pPr marL="342900" indent="-342900">
              <a:buFont typeface="Arial" panose="020B0604020202020204" pitchFamily="34" charset="0"/>
              <a:buChar char="•"/>
            </a:pPr>
            <a:r>
              <a:rPr lang="en-US" sz="2400">
                <a:solidFill>
                  <a:schemeClr val="tx1"/>
                </a:solidFill>
              </a:rPr>
              <a:t>Systems implement more effective and trustworthy assistance to humans</a:t>
            </a:r>
            <a:endParaRPr lang="en-US" sz="2400">
              <a:solidFill>
                <a:schemeClr val="tx1"/>
              </a:solidFill>
              <a:cs typeface="Calibri"/>
            </a:endParaRPr>
          </a:p>
        </p:txBody>
      </p:sp>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39</a:t>
            </a:fld>
            <a:endParaRPr lang="en-US"/>
          </a:p>
        </p:txBody>
      </p:sp>
    </p:spTree>
    <p:extLst>
      <p:ext uri="{BB962C8B-B14F-4D97-AF65-F5344CB8AC3E}">
        <p14:creationId xmlns:p14="http://schemas.microsoft.com/office/powerpoint/2010/main" val="260077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anchor="t">
            <a:normAutofit/>
          </a:bodyPr>
          <a:lstStyle/>
          <a:p>
            <a:r>
              <a:rPr lang="en-US" sz="3200" b="1" dirty="0">
                <a:latin typeface="Georgia" panose="02040502050405020303" pitchFamily="18" charset="0"/>
              </a:rPr>
              <a:t>Welcome</a:t>
            </a:r>
          </a:p>
        </p:txBody>
      </p:sp>
      <p:pic>
        <p:nvPicPr>
          <p:cNvPr id="1026" name="Picture 2">
            <a:extLst>
              <a:ext uri="{FF2B5EF4-FFF2-40B4-BE49-F238E27FC236}">
                <a16:creationId xmlns:a16="http://schemas.microsoft.com/office/drawing/2014/main" id="{828C1AA7-45B7-3562-292F-379572C2DF7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69" b="1"/>
          <a:stretch/>
        </p:blipFill>
        <p:spPr bwMode="auto">
          <a:xfrm>
            <a:off x="1506578" y="871146"/>
            <a:ext cx="3013159" cy="40115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868557" y="2551176"/>
            <a:ext cx="5444382" cy="3591207"/>
          </a:xfrm>
        </p:spPr>
        <p:txBody>
          <a:bodyPr>
            <a:normAutofit/>
          </a:bodyPr>
          <a:lstStyle/>
          <a:p>
            <a:pPr marL="0" indent="0">
              <a:buNone/>
            </a:pPr>
            <a:r>
              <a:rPr lang="en-US" sz="2400" b="1"/>
              <a:t>Dr. Sethuraman “</a:t>
            </a:r>
            <a:r>
              <a:rPr lang="en-US" sz="2400" b="1" err="1"/>
              <a:t>Panch</a:t>
            </a:r>
            <a:r>
              <a:rPr lang="en-US" sz="2400" b="1"/>
              <a:t>” Panchanathan</a:t>
            </a:r>
          </a:p>
          <a:p>
            <a:pPr marL="0" indent="0">
              <a:buNone/>
            </a:pPr>
            <a:r>
              <a:rPr lang="en-US" sz="2400" i="1"/>
              <a:t>Director, National Science Foundation</a:t>
            </a:r>
          </a:p>
          <a:p>
            <a:pPr marL="0" indent="0">
              <a:buClr>
                <a:schemeClr val="tx1"/>
              </a:buClr>
              <a:buNone/>
            </a:pPr>
            <a:endParaRPr lang="en-US" sz="2400">
              <a:latin typeface="Georgia" panose="02040502050405020303" pitchFamily="18" charset="0"/>
            </a:endParaRPr>
          </a:p>
          <a:p>
            <a:pPr marL="0" indent="0">
              <a:buClr>
                <a:schemeClr val="tx1"/>
              </a:buClr>
              <a:buNone/>
            </a:pPr>
            <a:endParaRPr lang="en-US" sz="2400">
              <a:latin typeface="Georgia" panose="02040502050405020303" pitchFamily="18" charset="0"/>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6CB00262-6EEC-0A0A-3105-1383FE6EA7BD}"/>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12" name="Footer Placeholder 4">
            <a:extLst>
              <a:ext uri="{FF2B5EF4-FFF2-40B4-BE49-F238E27FC236}">
                <a16:creationId xmlns:a16="http://schemas.microsoft.com/office/drawing/2014/main" id="{177A0B4B-E976-AA32-6A21-BB06B01B9365}"/>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4" name="Slide Number Placeholder 3">
            <a:extLst>
              <a:ext uri="{FF2B5EF4-FFF2-40B4-BE49-F238E27FC236}">
                <a16:creationId xmlns:a16="http://schemas.microsoft.com/office/drawing/2014/main" id="{22D25442-64D3-3FD2-777C-EF1529A4D62F}"/>
              </a:ext>
            </a:extLst>
          </p:cNvPr>
          <p:cNvSpPr>
            <a:spLocks noGrp="1"/>
          </p:cNvSpPr>
          <p:nvPr>
            <p:ph type="sldNum" sz="quarter" idx="12"/>
          </p:nvPr>
        </p:nvSpPr>
        <p:spPr>
          <a:xfrm>
            <a:off x="8610600" y="6492874"/>
            <a:ext cx="2743200" cy="30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Tw Cen MT" panose="020B0602020104020603" pitchFamily="34" charset="77"/>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710E8EA-57F6-764C-8914-AEEABF058192}" type="slidenum">
              <a:rPr kumimoji="0" lang="en-US" sz="1200" b="0" i="0" u="none" strike="noStrike" kern="1200" cap="none" spc="0" normalizeH="0" baseline="0" noProof="0" smtClean="0">
                <a:ln>
                  <a:noFill/>
                </a:ln>
                <a:solidFill>
                  <a:prstClr val="white"/>
                </a:solidFill>
                <a:effectLst/>
                <a:uLnTx/>
                <a:uFillTx/>
                <a:latin typeface="Tw Cen MT" panose="020B0602020104020603" pitchFamily="34" charset="77"/>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Calibri" panose="020F0502020204030204"/>
              <a:ea typeface="Verdana" panose="020B0604030504040204" pitchFamily="34" charset="0"/>
              <a:cs typeface="+mn-cs"/>
            </a:endParaRPr>
          </a:p>
        </p:txBody>
      </p:sp>
    </p:spTree>
    <p:extLst>
      <p:ext uri="{BB962C8B-B14F-4D97-AF65-F5344CB8AC3E}">
        <p14:creationId xmlns:p14="http://schemas.microsoft.com/office/powerpoint/2010/main" val="3351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9085D5-BF02-92EC-41BD-FC13CC85D3F0}"/>
              </a:ext>
              <a:ext uri="{C183D7F6-B498-43B3-948B-1728B52AA6E4}">
                <adec:decorative xmlns:adec="http://schemas.microsoft.com/office/drawing/2017/decorative" val="1"/>
              </a:ext>
            </a:extLst>
          </p:cNvPr>
          <p:cNvGrpSpPr/>
          <p:nvPr/>
        </p:nvGrpSpPr>
        <p:grpSpPr>
          <a:xfrm>
            <a:off x="2740297" y="2658240"/>
            <a:ext cx="5742335" cy="3480092"/>
            <a:chOff x="2740297" y="2158999"/>
            <a:chExt cx="5742335" cy="3979333"/>
          </a:xfrm>
        </p:grpSpPr>
        <p:sp>
          <p:nvSpPr>
            <p:cNvPr id="19" name="Isosceles Triangle 18">
              <a:extLst>
                <a:ext uri="{FF2B5EF4-FFF2-40B4-BE49-F238E27FC236}">
                  <a16:creationId xmlns:a16="http://schemas.microsoft.com/office/drawing/2014/main" id="{788F1CC9-D531-1EDD-8029-4C8739C04F1F}"/>
                </a:ext>
              </a:extLst>
            </p:cNvPr>
            <p:cNvSpPr/>
            <p:nvPr/>
          </p:nvSpPr>
          <p:spPr>
            <a:xfrm>
              <a:off x="2980266" y="2158999"/>
              <a:ext cx="5262397" cy="3979333"/>
            </a:xfrm>
            <a:prstGeom prst="triangle">
              <a:avLst>
                <a:gd name="adj" fmla="val 49277"/>
              </a:avLst>
            </a:prstGeom>
            <a:solidFill>
              <a:schemeClr val="accent1">
                <a:lumMod val="40000"/>
                <a:lumOff val="60000"/>
              </a:schemeClr>
            </a:solidFill>
            <a:ln w="381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61CD47AA-88F9-7362-8B58-F1F1AEC859D7}"/>
                </a:ext>
              </a:extLst>
            </p:cNvPr>
            <p:cNvSpPr/>
            <p:nvPr/>
          </p:nvSpPr>
          <p:spPr>
            <a:xfrm>
              <a:off x="3824030" y="2969362"/>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Grounding</a:t>
              </a:r>
            </a:p>
          </p:txBody>
        </p:sp>
        <p:sp>
          <p:nvSpPr>
            <p:cNvPr id="21" name="Freeform: Shape 20">
              <a:extLst>
                <a:ext uri="{FF2B5EF4-FFF2-40B4-BE49-F238E27FC236}">
                  <a16:creationId xmlns:a16="http://schemas.microsoft.com/office/drawing/2014/main" id="{BB6A1835-92FB-911F-936C-851E87C5B970}"/>
                </a:ext>
              </a:extLst>
            </p:cNvPr>
            <p:cNvSpPr/>
            <p:nvPr/>
          </p:nvSpPr>
          <p:spPr>
            <a:xfrm>
              <a:off x="2740297" y="5011218"/>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Instructability</a:t>
              </a:r>
            </a:p>
          </p:txBody>
        </p:sp>
        <p:sp>
          <p:nvSpPr>
            <p:cNvPr id="22" name="Freeform: Shape 21">
              <a:extLst>
                <a:ext uri="{FF2B5EF4-FFF2-40B4-BE49-F238E27FC236}">
                  <a16:creationId xmlns:a16="http://schemas.microsoft.com/office/drawing/2014/main" id="{7BD52987-AB05-3E11-7ABA-C10E9748E2CD}"/>
                </a:ext>
              </a:extLst>
            </p:cNvPr>
            <p:cNvSpPr/>
            <p:nvPr/>
          </p:nvSpPr>
          <p:spPr>
            <a:xfrm>
              <a:off x="4960499" y="4985091"/>
              <a:ext cx="3522133" cy="1100987"/>
            </a:xfrm>
            <a:custGeom>
              <a:avLst/>
              <a:gdLst>
                <a:gd name="connsiteX0" fmla="*/ 0 w 3522133"/>
                <a:gd name="connsiteY0" fmla="*/ 213788 h 1282700"/>
                <a:gd name="connsiteX1" fmla="*/ 213788 w 3522133"/>
                <a:gd name="connsiteY1" fmla="*/ 0 h 1282700"/>
                <a:gd name="connsiteX2" fmla="*/ 3308345 w 3522133"/>
                <a:gd name="connsiteY2" fmla="*/ 0 h 1282700"/>
                <a:gd name="connsiteX3" fmla="*/ 3522133 w 3522133"/>
                <a:gd name="connsiteY3" fmla="*/ 213788 h 1282700"/>
                <a:gd name="connsiteX4" fmla="*/ 3522133 w 3522133"/>
                <a:gd name="connsiteY4" fmla="*/ 1068912 h 1282700"/>
                <a:gd name="connsiteX5" fmla="*/ 3308345 w 3522133"/>
                <a:gd name="connsiteY5" fmla="*/ 1282700 h 1282700"/>
                <a:gd name="connsiteX6" fmla="*/ 213788 w 3522133"/>
                <a:gd name="connsiteY6" fmla="*/ 1282700 h 1282700"/>
                <a:gd name="connsiteX7" fmla="*/ 0 w 3522133"/>
                <a:gd name="connsiteY7" fmla="*/ 1068912 h 1282700"/>
                <a:gd name="connsiteX8" fmla="*/ 0 w 3522133"/>
                <a:gd name="connsiteY8" fmla="*/ 213788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1282700">
                  <a:moveTo>
                    <a:pt x="0" y="213788"/>
                  </a:moveTo>
                  <a:cubicBezTo>
                    <a:pt x="0" y="95716"/>
                    <a:pt x="95716" y="0"/>
                    <a:pt x="213788" y="0"/>
                  </a:cubicBezTo>
                  <a:lnTo>
                    <a:pt x="3308345" y="0"/>
                  </a:lnTo>
                  <a:cubicBezTo>
                    <a:pt x="3426417" y="0"/>
                    <a:pt x="3522133" y="95716"/>
                    <a:pt x="3522133" y="213788"/>
                  </a:cubicBezTo>
                  <a:lnTo>
                    <a:pt x="3522133" y="1068912"/>
                  </a:lnTo>
                  <a:cubicBezTo>
                    <a:pt x="3522133" y="1186984"/>
                    <a:pt x="3426417" y="1282700"/>
                    <a:pt x="3308345" y="1282700"/>
                  </a:cubicBezTo>
                  <a:lnTo>
                    <a:pt x="213788" y="1282700"/>
                  </a:lnTo>
                  <a:cubicBezTo>
                    <a:pt x="95716" y="1282700"/>
                    <a:pt x="0" y="1186984"/>
                    <a:pt x="0" y="1068912"/>
                  </a:cubicBezTo>
                  <a:lnTo>
                    <a:pt x="0" y="213788"/>
                  </a:ln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5016" tIns="215016" rIns="215016" bIns="215016" numCol="1" spcCol="1270" anchor="ctr" anchorCtr="0">
              <a:noAutofit/>
            </a:bodyPr>
            <a:lstStyle/>
            <a:p>
              <a:pPr marL="0" lvl="0" indent="0" algn="ctr" defTabSz="1778000">
                <a:lnSpc>
                  <a:spcPct val="90000"/>
                </a:lnSpc>
                <a:spcBef>
                  <a:spcPct val="0"/>
                </a:spcBef>
                <a:spcAft>
                  <a:spcPct val="35000"/>
                </a:spcAft>
                <a:buNone/>
              </a:pPr>
              <a:r>
                <a:rPr lang="en-US" sz="2800" kern="1200"/>
                <a:t>Alignment</a:t>
              </a:r>
            </a:p>
          </p:txBody>
        </p:sp>
        <p:cxnSp>
          <p:nvCxnSpPr>
            <p:cNvPr id="23" name="Straight Connector 22">
              <a:extLst>
                <a:ext uri="{FF2B5EF4-FFF2-40B4-BE49-F238E27FC236}">
                  <a16:creationId xmlns:a16="http://schemas.microsoft.com/office/drawing/2014/main" id="{4C6A50E1-2ED4-54A7-50B8-FB9616C79A27}"/>
                </a:ext>
              </a:extLst>
            </p:cNvPr>
            <p:cNvCxnSpPr>
              <a:cxnSpLocks/>
              <a:stCxn id="6" idx="3"/>
            </p:cNvCxnSpPr>
            <p:nvPr/>
          </p:nvCxnSpPr>
          <p:spPr>
            <a:xfrm flipV="1">
              <a:off x="5573417" y="4497673"/>
              <a:ext cx="38047" cy="1640659"/>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D178DC-746D-868C-E4AD-4A412631D39B}"/>
                </a:ext>
              </a:extLst>
            </p:cNvPr>
            <p:cNvCxnSpPr>
              <a:cxnSpLocks/>
              <a:endCxn id="6" idx="1"/>
            </p:cNvCxnSpPr>
            <p:nvPr/>
          </p:nvCxnSpPr>
          <p:spPr>
            <a:xfrm flipH="1" flipV="1">
              <a:off x="4276842" y="4148666"/>
              <a:ext cx="1328783" cy="349007"/>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AE1AED-498A-793A-6EAB-1BE1BD9F9E97}"/>
                </a:ext>
              </a:extLst>
            </p:cNvPr>
            <p:cNvCxnSpPr>
              <a:endCxn id="6" idx="5"/>
            </p:cNvCxnSpPr>
            <p:nvPr/>
          </p:nvCxnSpPr>
          <p:spPr>
            <a:xfrm flipV="1">
              <a:off x="5611464" y="4148666"/>
              <a:ext cx="1296576" cy="349007"/>
            </a:xfrm>
            <a:prstGeom prst="line">
              <a:avLst/>
            </a:prstGeom>
            <a:ln w="53975"/>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4443F858-A5A5-8BFF-B1BA-05262840E5D9}"/>
              </a:ext>
            </a:extLst>
          </p:cNvPr>
          <p:cNvSpPr>
            <a:spLocks noGrp="1"/>
          </p:cNvSpPr>
          <p:nvPr>
            <p:ph type="title"/>
          </p:nvPr>
        </p:nvSpPr>
        <p:spPr>
          <a:xfrm>
            <a:off x="1138989" y="-133112"/>
            <a:ext cx="10515600" cy="1325563"/>
          </a:xfrm>
        </p:spPr>
        <p:txBody>
          <a:bodyPr>
            <a:normAutofit/>
          </a:bodyPr>
          <a:lstStyle/>
          <a:p>
            <a:r>
              <a:rPr lang="en-US" sz="3600" b="1" dirty="0">
                <a:solidFill>
                  <a:srgbClr val="005698"/>
                </a:solidFill>
                <a:latin typeface="Georgia" panose="02040502050405020303" pitchFamily="18" charset="0"/>
              </a:rPr>
              <a:t>3: Strengthening AI</a:t>
            </a:r>
          </a:p>
        </p:txBody>
      </p:sp>
      <p:sp>
        <p:nvSpPr>
          <p:cNvPr id="3" name="Content Placeholder 2"/>
          <p:cNvSpPr>
            <a:spLocks noGrp="1"/>
          </p:cNvSpPr>
          <p:nvPr>
            <p:ph idx="1"/>
          </p:nvPr>
        </p:nvSpPr>
        <p:spPr>
          <a:xfrm>
            <a:off x="649705" y="1365917"/>
            <a:ext cx="11004413" cy="5126957"/>
          </a:xfrm>
        </p:spPr>
        <p:txBody>
          <a:bodyPr vert="horz" lIns="91440" tIns="45720" rIns="91440" bIns="45720" rtlCol="0" anchor="t">
            <a:normAutofit/>
          </a:bodyPr>
          <a:lstStyle/>
          <a:p>
            <a:pPr>
              <a:lnSpc>
                <a:spcPct val="100000"/>
              </a:lnSpc>
              <a:buClr>
                <a:srgbClr val="000000"/>
              </a:buClr>
              <a:buFont typeface="System Font Regular"/>
              <a:buChar char="-"/>
            </a:pPr>
            <a:r>
              <a:rPr lang="en-US" sz="2000" b="1"/>
              <a:t>I</a:t>
            </a:r>
            <a:r>
              <a:rPr lang="en-US" sz="2400" b="1"/>
              <a:t>nstitutes funded under this theme must lead advances in theory, methods, or integrative approaches that strengthen AI in all three of the goals listed below:</a:t>
            </a:r>
            <a:endParaRPr lang="en-US" sz="2400">
              <a:cs typeface="Calibri"/>
            </a:endParaRPr>
          </a:p>
          <a:p>
            <a:pPr>
              <a:lnSpc>
                <a:spcPct val="100000"/>
              </a:lnSpc>
              <a:buClr>
                <a:srgbClr val="000000"/>
              </a:buClr>
              <a:buFont typeface="System Font Regular"/>
              <a:buChar char="-"/>
            </a:pPr>
            <a:endParaRPr lang="en-US" sz="24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a:p>
            <a:pPr>
              <a:lnSpc>
                <a:spcPct val="100000"/>
              </a:lnSpc>
              <a:buClr>
                <a:srgbClr val="000000"/>
              </a:buClr>
              <a:buFont typeface="System Font Regular"/>
              <a:buChar char="-"/>
            </a:pPr>
            <a:endParaRPr lang="en-US" sz="3100">
              <a:cs typeface="Calibri"/>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14">
            <a:extLst>
              <a:ext uri="{FF2B5EF4-FFF2-40B4-BE49-F238E27FC236}">
                <a16:creationId xmlns:a16="http://schemas.microsoft.com/office/drawing/2014/main" id="{6B0056BA-9801-A7BE-DAEF-ED1FC074C2F1}"/>
              </a:ext>
            </a:extLst>
          </p:cNvPr>
          <p:cNvSpPr/>
          <p:nvPr/>
        </p:nvSpPr>
        <p:spPr>
          <a:xfrm>
            <a:off x="194155" y="3110266"/>
            <a:ext cx="4553692" cy="2968269"/>
          </a:xfrm>
          <a:prstGeom prst="wedgeRectCallout">
            <a:avLst>
              <a:gd name="adj1" fmla="val 71716"/>
              <a:gd name="adj2" fmla="val 30843"/>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Systems must be judged by how well their operations align with expectations of objective truths in a domain and correspond to societal expectations and human intentions in their operations</a:t>
            </a:r>
          </a:p>
        </p:txBody>
      </p:sp>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40</a:t>
            </a:fld>
            <a:endParaRPr lang="en-US"/>
          </a:p>
        </p:txBody>
      </p:sp>
    </p:spTree>
    <p:extLst>
      <p:ext uri="{BB962C8B-B14F-4D97-AF65-F5344CB8AC3E}">
        <p14:creationId xmlns:p14="http://schemas.microsoft.com/office/powerpoint/2010/main" val="190676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989" y="-133112"/>
            <a:ext cx="10515600" cy="1325563"/>
          </a:xfrm>
        </p:spPr>
        <p:txBody>
          <a:bodyPr>
            <a:normAutofit/>
          </a:bodyPr>
          <a:lstStyle/>
          <a:p>
            <a:r>
              <a:rPr lang="en-US" sz="3600" b="1" dirty="0">
                <a:solidFill>
                  <a:srgbClr val="005698"/>
                </a:solidFill>
                <a:latin typeface="Georgia" panose="02040502050405020303" pitchFamily="18" charset="0"/>
              </a:rPr>
              <a:t>3: Strengthening AI</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EBA8EE13-6FA7-ABBA-C3BF-A2F898765802}"/>
              </a:ext>
            </a:extLst>
          </p:cNvPr>
          <p:cNvSpPr>
            <a:spLocks noGrp="1"/>
          </p:cNvSpPr>
          <p:nvPr>
            <p:ph idx="1"/>
          </p:nvPr>
        </p:nvSpPr>
        <p:spPr>
          <a:xfrm>
            <a:off x="649705" y="1417288"/>
            <a:ext cx="9399296" cy="4001380"/>
          </a:xfrm>
        </p:spPr>
        <p:txBody>
          <a:bodyPr vert="horz" lIns="91440" tIns="45720" rIns="91440" bIns="45720" rtlCol="0" anchor="t">
            <a:normAutofit fontScale="92500" lnSpcReduction="20000"/>
          </a:bodyPr>
          <a:lstStyle/>
          <a:p>
            <a:pPr>
              <a:lnSpc>
                <a:spcPct val="100000"/>
              </a:lnSpc>
              <a:buClr>
                <a:srgbClr val="000000"/>
              </a:buClr>
              <a:buFont typeface="System Font Regular"/>
              <a:buChar char="-"/>
            </a:pPr>
            <a:endParaRPr lang="en-US"/>
          </a:p>
          <a:p>
            <a:pPr>
              <a:lnSpc>
                <a:spcPct val="100000"/>
              </a:lnSpc>
              <a:buClr>
                <a:srgbClr val="000000"/>
              </a:buClr>
              <a:buFont typeface="System Font Regular"/>
              <a:buChar char="-"/>
            </a:pPr>
            <a:r>
              <a:rPr lang="en-US" sz="3100">
                <a:solidFill>
                  <a:srgbClr val="000000"/>
                </a:solidFill>
                <a:ea typeface="+mn-lt"/>
                <a:cs typeface="+mn-lt"/>
              </a:rPr>
              <a:t>Any AI approaches that contribute to any of these  goals are in scope.</a:t>
            </a:r>
            <a:endParaRPr lang="en-US" sz="3100">
              <a:solidFill>
                <a:srgbClr val="000000"/>
              </a:solidFill>
              <a:cs typeface="Calibri"/>
            </a:endParaRPr>
          </a:p>
          <a:p>
            <a:pPr>
              <a:lnSpc>
                <a:spcPct val="100000"/>
              </a:lnSpc>
              <a:buClr>
                <a:srgbClr val="000000"/>
              </a:buClr>
              <a:buFont typeface="System Font Regular"/>
              <a:buChar char="-"/>
            </a:pPr>
            <a:r>
              <a:rPr lang="en-US" sz="3100"/>
              <a:t>This might include but is not limited to neuro-symbolic approaches</a:t>
            </a:r>
            <a:r>
              <a:rPr lang="en-US" sz="3100">
                <a:solidFill>
                  <a:srgbClr val="000000"/>
                </a:solidFill>
                <a:ea typeface="+mn-lt"/>
                <a:cs typeface="+mn-lt"/>
              </a:rPr>
              <a:t>, hybrid integrated architectures, or multi-representational learning methodologies. </a:t>
            </a:r>
            <a:endParaRPr lang="en-US">
              <a:solidFill>
                <a:srgbClr val="000000"/>
              </a:solidFill>
              <a:ea typeface="+mn-lt"/>
              <a:cs typeface="+mn-lt"/>
            </a:endParaRPr>
          </a:p>
          <a:p>
            <a:pPr>
              <a:lnSpc>
                <a:spcPct val="100000"/>
              </a:lnSpc>
              <a:buClr>
                <a:srgbClr val="000000"/>
              </a:buClr>
              <a:buFont typeface="System Font Regular"/>
              <a:buChar char="-"/>
            </a:pPr>
            <a:r>
              <a:rPr lang="en-US" sz="3100">
                <a:solidFill>
                  <a:srgbClr val="000000"/>
                </a:solidFill>
                <a:ea typeface="+mn-lt"/>
                <a:cs typeface="+mn-lt"/>
              </a:rPr>
              <a:t>Proposals that rely mainly on continuing growth </a:t>
            </a:r>
            <a:r>
              <a:rPr lang="en-US" sz="3100">
                <a:solidFill>
                  <a:srgbClr val="000000"/>
                </a:solidFill>
                <a:cs typeface="Calibri"/>
              </a:rPr>
              <a:t>of data-driven models and their access to more data are not responsive to the three goals above </a:t>
            </a:r>
            <a:endParaRPr lang="en-US">
              <a:solidFill>
                <a:srgbClr val="000000"/>
              </a:solidFill>
              <a:cs typeface="Calibri"/>
            </a:endParaRPr>
          </a:p>
          <a:p>
            <a:pPr lvl="1">
              <a:lnSpc>
                <a:spcPct val="100000"/>
              </a:lnSpc>
              <a:buClr>
                <a:srgbClr val="000000"/>
              </a:buClr>
              <a:buFont typeface="System Font Regular"/>
              <a:buChar char="-"/>
            </a:pPr>
            <a:endParaRPr lang="en-US" sz="2700">
              <a:cs typeface="Calibri"/>
            </a:endParaRPr>
          </a:p>
        </p:txBody>
      </p:sp>
      <p:pic>
        <p:nvPicPr>
          <p:cNvPr id="16" name="Picture 15" descr="Image result for nsf logo image">
            <a:extLst>
              <a:ext uri="{FF2B5EF4-FFF2-40B4-BE49-F238E27FC236}">
                <a16:creationId xmlns:a16="http://schemas.microsoft.com/office/drawing/2014/main" id="{126E06CD-59A1-6CD3-921A-7469CD3D4D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444" y="5575072"/>
            <a:ext cx="757439" cy="761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apital one logo">
            <a:extLst>
              <a:ext uri="{FF2B5EF4-FFF2-40B4-BE49-F238E27FC236}">
                <a16:creationId xmlns:a16="http://schemas.microsoft.com/office/drawing/2014/main" id="{2984564A-3214-EC56-418C-82F1F2DF0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859" y="5719737"/>
            <a:ext cx="1267394" cy="4562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IST       logo">
            <a:extLst>
              <a:ext uri="{FF2B5EF4-FFF2-40B4-BE49-F238E27FC236}">
                <a16:creationId xmlns:a16="http://schemas.microsoft.com/office/drawing/2014/main" id="{46AB30CC-583D-997A-BCCC-2C1C3CC9995B}"/>
              </a:ext>
            </a:extLst>
          </p:cNvPr>
          <p:cNvPicPr>
            <a:picLocks noChangeAspect="1"/>
          </p:cNvPicPr>
          <p:nvPr/>
        </p:nvPicPr>
        <p:blipFill rotWithShape="1">
          <a:blip r:embed="rId6">
            <a:extLst>
              <a:ext uri="{28A0092B-C50C-407E-A947-70E740481C1C}">
                <a14:useLocalDpi xmlns:a14="http://schemas.microsoft.com/office/drawing/2010/main" val="0"/>
              </a:ext>
            </a:extLst>
          </a:blip>
          <a:srcRect t="22969" b="29473"/>
          <a:stretch/>
        </p:blipFill>
        <p:spPr bwMode="auto">
          <a:xfrm>
            <a:off x="10142315" y="5733298"/>
            <a:ext cx="665064" cy="392400"/>
          </a:xfrm>
          <a:prstGeom prst="rect">
            <a:avLst/>
          </a:prstGeom>
          <a:noFill/>
          <a:ln>
            <a:noFill/>
          </a:ln>
        </p:spPr>
      </p:pic>
      <p:pic>
        <p:nvPicPr>
          <p:cNvPr id="14" name="Picture 6" descr="Logo for USD(R&amp;E)">
            <a:extLst>
              <a:ext uri="{FF2B5EF4-FFF2-40B4-BE49-F238E27FC236}">
                <a16:creationId xmlns:a16="http://schemas.microsoft.com/office/drawing/2014/main" id="{9ACDFE4C-D6BC-23E7-4098-6BEC7C296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8946" y="5673185"/>
            <a:ext cx="565172" cy="5651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1830EA9-497A-ECFF-5FFF-2BCD83D2BDD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320535" y="2207001"/>
            <a:ext cx="2871465" cy="2017951"/>
          </a:xfrm>
          <a:prstGeom prst="rect">
            <a:avLst/>
          </a:prstGeom>
        </p:spPr>
      </p:pic>
      <p:sp>
        <p:nvSpPr>
          <p:cNvPr id="7" name="Date Placeholder 3">
            <a:extLst>
              <a:ext uri="{FF2B5EF4-FFF2-40B4-BE49-F238E27FC236}">
                <a16:creationId xmlns:a16="http://schemas.microsoft.com/office/drawing/2014/main" id="{7911BE3F-934A-4216-87FC-EA863D194A0F}"/>
              </a:ext>
            </a:extLst>
          </p:cNvPr>
          <p:cNvSpPr>
            <a:spLocks noGrp="1"/>
          </p:cNvSpPr>
          <p:nvPr>
            <p:ph type="dt" sz="half" idx="10"/>
          </p:nvPr>
        </p:nvSpPr>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EBEC6FA7-6C1F-4A93-A68A-53FE70D2FCF2}"/>
              </a:ext>
            </a:extLst>
          </p:cNvPr>
          <p:cNvSpPr>
            <a:spLocks noGrp="1"/>
          </p:cNvSpPr>
          <p:nvPr>
            <p:ph type="ftr" sz="quarter" idx="11"/>
          </p:nvPr>
        </p:nvSpPr>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213E95DD-1150-46C4-9B4D-A21AE1D61804}"/>
              </a:ext>
            </a:extLst>
          </p:cNvPr>
          <p:cNvSpPr>
            <a:spLocks noGrp="1"/>
          </p:cNvSpPr>
          <p:nvPr>
            <p:ph type="sldNum" sz="quarter" idx="12"/>
          </p:nvPr>
        </p:nvSpPr>
        <p:spPr/>
        <p:txBody>
          <a:bodyPr/>
          <a:lstStyle/>
          <a:p>
            <a:fld id="{99657F45-76E2-9145-A9D6-E6E7DE738629}" type="slidenum">
              <a:rPr lang="en-US" smtClean="0"/>
              <a:t>41</a:t>
            </a:fld>
            <a:endParaRPr lang="en-US"/>
          </a:p>
        </p:txBody>
      </p:sp>
    </p:spTree>
    <p:extLst>
      <p:ext uri="{BB962C8B-B14F-4D97-AF65-F5344CB8AC3E}">
        <p14:creationId xmlns:p14="http://schemas.microsoft.com/office/powerpoint/2010/main" val="23991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360877" cy="1143000"/>
          </a:xfrm>
        </p:spPr>
        <p:txBody>
          <a:bodyPr>
            <a:normAutofit/>
          </a:bodyPr>
          <a:lstStyle/>
          <a:p>
            <a:r>
              <a:rPr lang="en-US" sz="3600" b="1" dirty="0">
                <a:solidFill>
                  <a:srgbClr val="005698"/>
                </a:solidFill>
                <a:latin typeface="Georgia" panose="02040502050405020303" pitchFamily="18" charset="0"/>
              </a:rPr>
              <a:t>3: Strengthening AI</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Industry Funding Partner</a:t>
            </a:r>
          </a:p>
        </p:txBody>
      </p:sp>
      <p:sp>
        <p:nvSpPr>
          <p:cNvPr id="3" name="Content Placeholder 2"/>
          <p:cNvSpPr>
            <a:spLocks noGrp="1"/>
          </p:cNvSpPr>
          <p:nvPr>
            <p:ph idx="1"/>
          </p:nvPr>
        </p:nvSpPr>
        <p:spPr>
          <a:xfrm>
            <a:off x="1295400" y="1430521"/>
            <a:ext cx="10058399" cy="4750146"/>
          </a:xfrm>
        </p:spPr>
        <p:txBody>
          <a:bodyPr vert="horz" lIns="91440" tIns="45720" rIns="91440" bIns="45720" rtlCol="0" anchor="t">
            <a:normAutofit/>
          </a:bodyPr>
          <a:lstStyle/>
          <a:p>
            <a:pPr>
              <a:buClr>
                <a:schemeClr val="tx1"/>
              </a:buClr>
              <a:buFont typeface="System Font Regular"/>
              <a:buChar char="-"/>
            </a:pPr>
            <a:r>
              <a:rPr lang="en-US" sz="2400"/>
              <a:t>Partners (including Capital One) are expected to contribute to a single Institute awarded under this theme.</a:t>
            </a:r>
          </a:p>
          <a:p>
            <a:pPr>
              <a:buClr>
                <a:schemeClr val="tx1"/>
              </a:buClr>
              <a:buFont typeface="System Font Regular"/>
              <a:buChar char="-"/>
            </a:pPr>
            <a:r>
              <a:rPr lang="en-US" sz="2400"/>
              <a:t>Capital One will not participate in or observe panels/merit review.</a:t>
            </a:r>
            <a:endParaRPr lang="en-US" sz="2400">
              <a:cs typeface="Calibri"/>
            </a:endParaRPr>
          </a:p>
          <a:p>
            <a:pPr>
              <a:buClr>
                <a:schemeClr val="tx1"/>
              </a:buClr>
              <a:buFont typeface="System Font Regular"/>
              <a:buChar char="-"/>
            </a:pPr>
            <a:r>
              <a:rPr lang="en-US" sz="2400"/>
              <a:t>Individual affiliated with Capital One are not allowed to participate in proposals to Theme 3 in their capacity at Captial One (but may be able to do so in their capacity at another organization).</a:t>
            </a:r>
            <a:endParaRPr lang="en-US" sz="2400">
              <a:cs typeface="Calibri"/>
            </a:endParaRPr>
          </a:p>
          <a:p>
            <a:pPr>
              <a:buClr>
                <a:schemeClr val="tx1"/>
              </a:buClr>
              <a:buFont typeface="System Font Regular"/>
              <a:buChar char="-"/>
            </a:pPr>
            <a:r>
              <a:rPr lang="en-US" sz="2400"/>
              <a:t>Proposers should NOT contact Capital One about proposals to this theme or make any prior arrangements for collaborations in this theme during the proposal process. </a:t>
            </a:r>
            <a:endParaRPr lang="en-US" sz="2400">
              <a:cs typeface="Calibri" panose="020F0502020204030204"/>
            </a:endParaRPr>
          </a:p>
          <a:p>
            <a:pPr>
              <a:buClr>
                <a:schemeClr val="tx1"/>
              </a:buClr>
              <a:buFont typeface="System Font Regular"/>
              <a:buChar char="-"/>
            </a:pPr>
            <a:r>
              <a:rPr lang="en-US" sz="2400" u="sng"/>
              <a:t>After award</a:t>
            </a:r>
            <a:r>
              <a:rPr lang="en-US" sz="2400"/>
              <a:t>, the Capital One may offer collaboration opportunities to the funded Institute(s) in the theme, including software, data sets, other computing infrastructure, and/or researchers-in-residence.</a:t>
            </a:r>
            <a:endParaRPr lang="en-US" sz="2400">
              <a:cs typeface="Calibri"/>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04AF220E-EE72-44B4-BE25-104A74FB72B5}"/>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C917D3A3-C431-4006-A764-6DFFA8505E3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969ACB6A-7402-4435-B79E-AD366B765192}"/>
              </a:ext>
            </a:extLst>
          </p:cNvPr>
          <p:cNvSpPr>
            <a:spLocks noGrp="1"/>
          </p:cNvSpPr>
          <p:nvPr>
            <p:ph type="sldNum" sz="quarter" idx="12"/>
          </p:nvPr>
        </p:nvSpPr>
        <p:spPr/>
        <p:txBody>
          <a:bodyPr/>
          <a:lstStyle/>
          <a:p>
            <a:fld id="{99657F45-76E2-9145-A9D6-E6E7DE738629}" type="slidenum">
              <a:rPr lang="en-US" smtClean="0"/>
              <a:t>42</a:t>
            </a:fld>
            <a:endParaRPr lang="en-US"/>
          </a:p>
        </p:txBody>
      </p:sp>
    </p:spTree>
    <p:extLst>
      <p:ext uri="{BB962C8B-B14F-4D97-AF65-F5344CB8AC3E}">
        <p14:creationId xmlns:p14="http://schemas.microsoft.com/office/powerpoint/2010/main" val="13946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358" y="136525"/>
            <a:ext cx="9709484" cy="1143000"/>
          </a:xfrm>
        </p:spPr>
        <p:txBody>
          <a:bodyPr>
            <a:normAutofit/>
          </a:bodyPr>
          <a:lstStyle/>
          <a:p>
            <a:r>
              <a:rPr lang="en-US" sz="3600" b="1" dirty="0">
                <a:solidFill>
                  <a:srgbClr val="005698"/>
                </a:solidFill>
                <a:latin typeface="Georgia" panose="02040502050405020303" pitchFamily="18" charset="0"/>
              </a:rPr>
              <a:t>3: Strengthening AI</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Agency Funding Partners</a:t>
            </a:r>
          </a:p>
        </p:txBody>
      </p:sp>
      <p:sp>
        <p:nvSpPr>
          <p:cNvPr id="3" name="Content Placeholder 2"/>
          <p:cNvSpPr>
            <a:spLocks noGrp="1"/>
          </p:cNvSpPr>
          <p:nvPr>
            <p:ph idx="1"/>
          </p:nvPr>
        </p:nvSpPr>
        <p:spPr>
          <a:xfrm>
            <a:off x="649705" y="1365917"/>
            <a:ext cx="11004413" cy="4709763"/>
          </a:xfrm>
        </p:spPr>
        <p:txBody>
          <a:bodyPr>
            <a:noAutofit/>
          </a:bodyPr>
          <a:lstStyle/>
          <a:p>
            <a:pPr marL="228600" indent="-228600" algn="l">
              <a:lnSpc>
                <a:spcPct val="100000"/>
              </a:lnSpc>
              <a:buClr>
                <a:schemeClr val="tx1"/>
              </a:buClr>
              <a:buFont typeface="System Font Regular"/>
              <a:buChar char="-"/>
            </a:pPr>
            <a:r>
              <a:rPr lang="en-US"/>
              <a:t>OUSD (R&amp;E) and NIST have partnered with NSF to </a:t>
            </a:r>
            <a:r>
              <a:rPr lang="en-US" b="1"/>
              <a:t>potentially</a:t>
            </a:r>
            <a:r>
              <a:rPr lang="en-US"/>
              <a:t> contribute funding to Institutes funded under this theme. This is not a firm agreement to participate in the funding of awards. </a:t>
            </a:r>
          </a:p>
          <a:p>
            <a:pPr lvl="1">
              <a:lnSpc>
                <a:spcPct val="100000"/>
              </a:lnSpc>
              <a:buClr>
                <a:schemeClr val="tx1"/>
              </a:buClr>
              <a:buFont typeface="System Font Regular"/>
              <a:buChar char="-"/>
            </a:pPr>
            <a:r>
              <a:rPr lang="en-US"/>
              <a:t>Submitters to Theme 3 may submit an </a:t>
            </a:r>
            <a:r>
              <a:rPr lang="en-US" i="1"/>
              <a:t>optional supplementary document </a:t>
            </a:r>
            <a:r>
              <a:rPr lang="en-US"/>
              <a:t>(at both prelim and full proposal stage) to indicate relevance of your proposal to one or more partners. See solicitation.</a:t>
            </a:r>
          </a:p>
          <a:p>
            <a:pPr lvl="1">
              <a:lnSpc>
                <a:spcPct val="100000"/>
              </a:lnSpc>
              <a:buClr>
                <a:schemeClr val="tx1"/>
              </a:buClr>
              <a:buFont typeface="System Font Regular"/>
              <a:buChar char="-"/>
            </a:pPr>
            <a:r>
              <a:rPr lang="en-US"/>
              <a:t>Submitters to Theme 3 may submit an </a:t>
            </a:r>
            <a:r>
              <a:rPr lang="en-US" i="1"/>
              <a:t>optional single-copy document </a:t>
            </a:r>
            <a:r>
              <a:rPr lang="en-US"/>
              <a:t>(at both prelim and full proposal stage) to indicate an objection to partner funding. See solicitation.</a:t>
            </a:r>
          </a:p>
          <a:p>
            <a:pPr lvl="1">
              <a:lnSpc>
                <a:spcPct val="100000"/>
              </a:lnSpc>
              <a:buClr>
                <a:schemeClr val="tx1"/>
              </a:buClr>
              <a:buFont typeface="System Font Regular"/>
              <a:buChar char="-"/>
            </a:pPr>
            <a:r>
              <a:rPr lang="en-US"/>
              <a:t>Documents submitted with the preliminary proposal pertain only to that proposal. Those submitted with the full proposal pertain only to that proposal.</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FA81F91E-54F2-484A-96DB-9EAE81F20FD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DDFEF95E-59BA-42EF-986C-EC90704B6F8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BD85ABDB-6677-42D4-BA2B-64035FD1D131}"/>
              </a:ext>
            </a:extLst>
          </p:cNvPr>
          <p:cNvSpPr>
            <a:spLocks noGrp="1"/>
          </p:cNvSpPr>
          <p:nvPr>
            <p:ph type="sldNum" sz="quarter" idx="12"/>
          </p:nvPr>
        </p:nvSpPr>
        <p:spPr/>
        <p:txBody>
          <a:bodyPr/>
          <a:lstStyle/>
          <a:p>
            <a:fld id="{99657F45-76E2-9145-A9D6-E6E7DE738629}" type="slidenum">
              <a:rPr lang="en-US" smtClean="0"/>
              <a:t>43</a:t>
            </a:fld>
            <a:endParaRPr lang="en-US"/>
          </a:p>
        </p:txBody>
      </p:sp>
    </p:spTree>
    <p:extLst>
      <p:ext uri="{BB962C8B-B14F-4D97-AF65-F5344CB8AC3E}">
        <p14:creationId xmlns:p14="http://schemas.microsoft.com/office/powerpoint/2010/main" val="24338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352280" cy="1143000"/>
          </a:xfrm>
        </p:spPr>
        <p:txBody>
          <a:bodyPr>
            <a:normAutofit/>
          </a:bodyPr>
          <a:lstStyle/>
          <a:p>
            <a:r>
              <a:rPr lang="en-US" sz="3600" b="1" dirty="0">
                <a:solidFill>
                  <a:srgbClr val="005698"/>
                </a:solidFill>
                <a:latin typeface="Georgia" panose="02040502050405020303" pitchFamily="18" charset="0"/>
              </a:rPr>
              <a:t>Contacting the program about themes</a:t>
            </a:r>
          </a:p>
        </p:txBody>
      </p:sp>
      <p:sp>
        <p:nvSpPr>
          <p:cNvPr id="3" name="Content Placeholder 2"/>
          <p:cNvSpPr>
            <a:spLocks noGrp="1"/>
          </p:cNvSpPr>
          <p:nvPr>
            <p:ph idx="1"/>
          </p:nvPr>
        </p:nvSpPr>
        <p:spPr>
          <a:xfrm>
            <a:off x="1295400" y="1379320"/>
            <a:ext cx="10344150" cy="5293905"/>
          </a:xfrm>
        </p:spPr>
        <p:txBody>
          <a:bodyPr>
            <a:normAutofit/>
          </a:bodyPr>
          <a:lstStyle/>
          <a:p>
            <a:pPr>
              <a:buClr>
                <a:schemeClr val="tx1"/>
              </a:buClr>
              <a:buFont typeface="System Font Regular"/>
              <a:buChar char="-"/>
            </a:pPr>
            <a:r>
              <a:rPr lang="en-US" b="1"/>
              <a:t>Can we consult with program contacts about our proposal plans?</a:t>
            </a:r>
          </a:p>
          <a:p>
            <a:pPr>
              <a:buClr>
                <a:schemeClr val="tx1"/>
              </a:buClr>
              <a:buFont typeface="System Font Regular"/>
              <a:buChar char="-"/>
            </a:pPr>
            <a:endParaRPr lang="en-US" b="1"/>
          </a:p>
          <a:p>
            <a:pPr>
              <a:buClr>
                <a:schemeClr val="tx1"/>
              </a:buClr>
              <a:buFont typeface="System Font Regular"/>
              <a:buChar char="-"/>
            </a:pPr>
            <a:r>
              <a:rPr lang="en-US"/>
              <a:t>Yes! Program contacts prefer that you email your questions.</a:t>
            </a:r>
          </a:p>
          <a:p>
            <a:pPr>
              <a:buClr>
                <a:schemeClr val="tx1"/>
              </a:buClr>
              <a:buFont typeface="System Font Regular"/>
              <a:buChar char="-"/>
            </a:pPr>
            <a:r>
              <a:rPr lang="en-US"/>
              <a:t>Send email to </a:t>
            </a:r>
            <a:r>
              <a:rPr lang="en-US">
                <a:hlinkClick r:id="rId3"/>
              </a:rPr>
              <a:t>AIInstitutesProgram@nsf.gov</a:t>
            </a:r>
            <a:r>
              <a:rPr lang="en-US"/>
              <a:t> for program-wide and submission questions</a:t>
            </a:r>
          </a:p>
          <a:p>
            <a:pPr>
              <a:buClr>
                <a:schemeClr val="tx1"/>
              </a:buClr>
              <a:buFont typeface="System Font Regular"/>
              <a:buChar char="-"/>
            </a:pPr>
            <a:r>
              <a:rPr lang="en-US"/>
              <a:t>Send to </a:t>
            </a:r>
            <a:r>
              <a:rPr lang="en-US" u="sng"/>
              <a:t>all listed theme contacts </a:t>
            </a:r>
            <a:r>
              <a:rPr lang="en-US"/>
              <a:t>for those questions</a:t>
            </a:r>
          </a:p>
          <a:p>
            <a:pPr lvl="1">
              <a:buClr>
                <a:schemeClr val="tx1"/>
              </a:buClr>
              <a:buFont typeface="System Font Regular"/>
              <a:buChar char="-"/>
              <a:tabLst>
                <a:tab pos="5143500" algn="l"/>
              </a:tabLst>
            </a:pPr>
            <a:r>
              <a:rPr lang="en-US"/>
              <a:t>You might include a project summary of </a:t>
            </a:r>
            <a:r>
              <a:rPr lang="en-US" u="sng"/>
              <a:t>up to two pages </a:t>
            </a:r>
            <a:r>
              <a:rPr lang="en-US"/>
              <a:t>if asking about responsiveness </a:t>
            </a:r>
          </a:p>
          <a:p>
            <a:pPr>
              <a:buClr>
                <a:schemeClr val="tx1"/>
              </a:buClr>
              <a:buFont typeface="System Font Regular"/>
              <a:buChar char="-"/>
            </a:pPr>
            <a:r>
              <a:rPr lang="en-US"/>
              <a:t>AFTER THE PRELIMINARY PROPOSAL DEADLINE, interaction will be limited to clarification of the feedback received on the preliminary proposal.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44</a:t>
            </a:fld>
            <a:endParaRPr lang="en-US"/>
          </a:p>
        </p:txBody>
      </p:sp>
    </p:spTree>
    <p:extLst>
      <p:ext uri="{BB962C8B-B14F-4D97-AF65-F5344CB8AC3E}">
        <p14:creationId xmlns:p14="http://schemas.microsoft.com/office/powerpoint/2010/main" val="346956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70"/>
            <a:ext cx="5857555" cy="1143000"/>
          </a:xfrm>
        </p:spPr>
        <p:txBody>
          <a:bodyPr>
            <a:normAutofit/>
          </a:bodyPr>
          <a:lstStyle/>
          <a:p>
            <a:r>
              <a:rPr lang="en-US" sz="3200" b="1" dirty="0">
                <a:solidFill>
                  <a:srgbClr val="005698"/>
                </a:solidFill>
                <a:latin typeface="Georgia" panose="02040502050405020303" pitchFamily="18" charset="0"/>
              </a:rPr>
              <a:t>Structure and budget:</a:t>
            </a:r>
          </a:p>
        </p:txBody>
      </p:sp>
      <p:sp>
        <p:nvSpPr>
          <p:cNvPr id="3" name="Content Placeholder 2"/>
          <p:cNvSpPr>
            <a:spLocks noGrp="1"/>
          </p:cNvSpPr>
          <p:nvPr>
            <p:ph idx="1"/>
          </p:nvPr>
        </p:nvSpPr>
        <p:spPr>
          <a:xfrm>
            <a:off x="1295400" y="1374781"/>
            <a:ext cx="10578151" cy="4888416"/>
          </a:xfrm>
        </p:spPr>
        <p:txBody>
          <a:bodyPr>
            <a:normAutofit/>
          </a:bodyPr>
          <a:lstStyle/>
          <a:p>
            <a:pPr>
              <a:buClr>
                <a:schemeClr val="tx1"/>
              </a:buClr>
            </a:pPr>
            <a:r>
              <a:rPr lang="en-US"/>
              <a:t>Cooperative Agreements for 4-5 yr/$16-20M institutes to award in 2023</a:t>
            </a:r>
          </a:p>
          <a:p>
            <a:pPr lvl="1">
              <a:buClr>
                <a:schemeClr val="tx1"/>
              </a:buClr>
            </a:pPr>
            <a:r>
              <a:rPr lang="en-US"/>
              <a:t>Average $4m/year – year-to-year budgets may vary, as long as the total request does not exceed $20M. </a:t>
            </a:r>
          </a:p>
          <a:p>
            <a:pPr lvl="1">
              <a:buClr>
                <a:schemeClr val="tx1"/>
              </a:buClr>
            </a:pPr>
            <a:r>
              <a:rPr lang="en-US"/>
              <a:t>Include travel budgets for applicable personnel to attend annual PI meetings, attendance at up to three site visits (and/or reverse site visits) as well as other planned cross-Institute meetings, to include the retreat required in Special Award Conditions.</a:t>
            </a:r>
          </a:p>
          <a:p>
            <a:pPr lvl="1">
              <a:buClr>
                <a:schemeClr val="tx1"/>
              </a:buClr>
            </a:pPr>
            <a:r>
              <a:rPr lang="en-US"/>
              <a:t>It is recommended that you include budget as needed for institute administration, including the required Managing Director</a:t>
            </a:r>
          </a:p>
          <a:p>
            <a:pPr lvl="1">
              <a:buClr>
                <a:schemeClr val="tx1"/>
              </a:buClr>
            </a:pPr>
            <a:endParaRPr lang="en-US"/>
          </a:p>
          <a:p>
            <a:pPr lvl="1">
              <a:buClr>
                <a:schemeClr val="tx1"/>
              </a:buClr>
              <a:buFont typeface="System Font Regular"/>
              <a:buChar char="-"/>
            </a:pPr>
            <a:endParaRPr lang="en-US"/>
          </a:p>
          <a:p>
            <a:pPr>
              <a:buClr>
                <a:schemeClr val="tx1"/>
              </a:buClr>
              <a:buFont typeface="System Font Regular"/>
              <a:buChar char="-"/>
            </a:pPr>
            <a:endParaRPr lang="en-US"/>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F06B06CC-4884-48DC-A191-800C52ABE982}"/>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8" name="Footer Placeholder 4">
            <a:extLst>
              <a:ext uri="{FF2B5EF4-FFF2-40B4-BE49-F238E27FC236}">
                <a16:creationId xmlns:a16="http://schemas.microsoft.com/office/drawing/2014/main" id="{5647CAC4-8723-4F1C-852B-654872E4DC40}"/>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EA1A5601-175C-48FA-B7DA-9BC9AB5E7068}"/>
              </a:ext>
            </a:extLst>
          </p:cNvPr>
          <p:cNvSpPr>
            <a:spLocks noGrp="1"/>
          </p:cNvSpPr>
          <p:nvPr>
            <p:ph type="sldNum" sz="quarter" idx="12"/>
          </p:nvPr>
        </p:nvSpPr>
        <p:spPr/>
        <p:txBody>
          <a:bodyPr/>
          <a:lstStyle/>
          <a:p>
            <a:fld id="{99657F45-76E2-9145-A9D6-E6E7DE738629}" type="slidenum">
              <a:rPr lang="en-US" smtClean="0"/>
              <a:t>45</a:t>
            </a:fld>
            <a:endParaRPr lang="en-US"/>
          </a:p>
        </p:txBody>
      </p:sp>
    </p:spTree>
    <p:extLst>
      <p:ext uri="{BB962C8B-B14F-4D97-AF65-F5344CB8AC3E}">
        <p14:creationId xmlns:p14="http://schemas.microsoft.com/office/powerpoint/2010/main" val="197636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403080" cy="1143000"/>
          </a:xfrm>
        </p:spPr>
        <p:txBody>
          <a:bodyPr>
            <a:normAutofit/>
          </a:bodyPr>
          <a:lstStyle/>
          <a:p>
            <a:r>
              <a:rPr lang="en-US" sz="3600" b="1" dirty="0">
                <a:solidFill>
                  <a:srgbClr val="005698"/>
                </a:solidFill>
                <a:latin typeface="Georgia" panose="02040502050405020303" pitchFamily="18" charset="0"/>
              </a:rPr>
              <a:t>Preliminary Proposals - Requirements</a:t>
            </a:r>
          </a:p>
        </p:txBody>
      </p:sp>
      <p:sp>
        <p:nvSpPr>
          <p:cNvPr id="3" name="Content Placeholder 2"/>
          <p:cNvSpPr>
            <a:spLocks noGrp="1"/>
          </p:cNvSpPr>
          <p:nvPr>
            <p:ph idx="1"/>
          </p:nvPr>
        </p:nvSpPr>
        <p:spPr>
          <a:xfrm>
            <a:off x="1295400" y="1562100"/>
            <a:ext cx="10619096" cy="1546860"/>
          </a:xfrm>
        </p:spPr>
        <p:txBody>
          <a:bodyPr>
            <a:normAutofit fontScale="92500" lnSpcReduction="20000"/>
          </a:bodyPr>
          <a:lstStyle/>
          <a:p>
            <a:r>
              <a:rPr lang="en-US" sz="3200"/>
              <a:t>MUST be submitted prior to a full proposal</a:t>
            </a:r>
          </a:p>
          <a:p>
            <a:r>
              <a:rPr lang="en-US" sz="3200"/>
              <a:t>6-page project description: </a:t>
            </a:r>
            <a:r>
              <a:rPr lang="en-US" sz="3200" b="1"/>
              <a:t>Primary focus on the scope of proposed research activities and the suitability of personnel to carry them out</a:t>
            </a:r>
          </a:p>
          <a:p>
            <a:endParaRPr lang="en-US" sz="3200" b="1"/>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2D5E11-8F6E-49D1-9844-FAADC98998B2}"/>
              </a:ext>
            </a:extLst>
          </p:cNvPr>
          <p:cNvSpPr txBox="1"/>
          <p:nvPr/>
        </p:nvSpPr>
        <p:spPr>
          <a:xfrm>
            <a:off x="1466088" y="3303290"/>
            <a:ext cx="5093209" cy="2369880"/>
          </a:xfrm>
          <a:prstGeom prst="rect">
            <a:avLst/>
          </a:prstGeom>
          <a:noFill/>
        </p:spPr>
        <p:txBody>
          <a:bodyPr wrap="square">
            <a:spAutoFit/>
          </a:bodyPr>
          <a:lstStyle/>
          <a:p>
            <a:r>
              <a:rPr lang="en-US" sz="2800" b="1">
                <a:solidFill>
                  <a:schemeClr val="accent2">
                    <a:lumMod val="75000"/>
                  </a:schemeClr>
                </a:solidFill>
              </a:rPr>
              <a:t>Sections</a:t>
            </a:r>
            <a:r>
              <a:rPr lang="en-US" sz="2800">
                <a:solidFill>
                  <a:schemeClr val="accent2">
                    <a:lumMod val="75000"/>
                  </a:schemeClr>
                </a:solidFill>
              </a:rPr>
              <a:t>:</a:t>
            </a:r>
          </a:p>
          <a:p>
            <a:pPr marL="914400" lvl="1" indent="-457200">
              <a:buFont typeface="+mj-lt"/>
              <a:buAutoNum type="alphaUcPeriod"/>
            </a:pPr>
            <a:r>
              <a:rPr lang="en-US" sz="2400"/>
              <a:t>Vision.. research goals</a:t>
            </a:r>
          </a:p>
          <a:p>
            <a:pPr marL="914400" lvl="1" indent="-457200">
              <a:buFont typeface="+mj-lt"/>
              <a:buAutoNum type="alphaUcPeriod"/>
            </a:pPr>
            <a:r>
              <a:rPr lang="en-US" sz="2400"/>
              <a:t>Foundational AI research</a:t>
            </a:r>
          </a:p>
          <a:p>
            <a:pPr marL="914400" lvl="1" indent="-457200">
              <a:buFont typeface="+mj-lt"/>
              <a:buAutoNum type="alphaUcPeriod"/>
            </a:pPr>
            <a:r>
              <a:rPr lang="en-US" sz="2400"/>
              <a:t>Use-Inspired Research</a:t>
            </a:r>
          </a:p>
          <a:p>
            <a:pPr marL="914400" lvl="1" indent="-457200">
              <a:buFont typeface="+mj-lt"/>
              <a:buAutoNum type="alphaUcPeriod"/>
            </a:pPr>
            <a:r>
              <a:rPr lang="en-US" sz="2400"/>
              <a:t>Broader Impacts</a:t>
            </a:r>
          </a:p>
          <a:p>
            <a:pPr marL="914400" lvl="1" indent="-457200">
              <a:buFont typeface="+mj-lt"/>
              <a:buAutoNum type="alphaUcPeriod"/>
            </a:pPr>
            <a:r>
              <a:rPr lang="en-US" sz="2400"/>
              <a:t>Key Personnel / organization</a:t>
            </a:r>
          </a:p>
        </p:txBody>
      </p:sp>
      <p:sp>
        <p:nvSpPr>
          <p:cNvPr id="11" name="TextBox 10">
            <a:extLst>
              <a:ext uri="{FF2B5EF4-FFF2-40B4-BE49-F238E27FC236}">
                <a16:creationId xmlns:a16="http://schemas.microsoft.com/office/drawing/2014/main" id="{8AC95FE3-6DFA-4C7F-BDA2-B7ABAF7CE3FA}"/>
              </a:ext>
            </a:extLst>
          </p:cNvPr>
          <p:cNvSpPr txBox="1"/>
          <p:nvPr/>
        </p:nvSpPr>
        <p:spPr>
          <a:xfrm>
            <a:off x="6693408" y="3303290"/>
            <a:ext cx="5093209" cy="3108543"/>
          </a:xfrm>
          <a:prstGeom prst="rect">
            <a:avLst/>
          </a:prstGeom>
          <a:noFill/>
        </p:spPr>
        <p:txBody>
          <a:bodyPr wrap="square">
            <a:spAutoFit/>
          </a:bodyPr>
          <a:lstStyle/>
          <a:p>
            <a:r>
              <a:rPr lang="en-US" sz="2800" u="sng">
                <a:solidFill>
                  <a:schemeClr val="accent2">
                    <a:lumMod val="75000"/>
                  </a:schemeClr>
                </a:solidFill>
              </a:rPr>
              <a:t>Do not include</a:t>
            </a:r>
            <a:r>
              <a:rPr lang="en-US" sz="2800">
                <a:solidFill>
                  <a:schemeClr val="accent2">
                    <a:lumMod val="75000"/>
                  </a:schemeClr>
                </a:solidFill>
              </a:rPr>
              <a:t>:</a:t>
            </a:r>
          </a:p>
          <a:p>
            <a:pPr marL="800100" lvl="1" indent="-342900">
              <a:buFont typeface="Arial" panose="020B0604020202020204" pitchFamily="34" charset="0"/>
              <a:buChar char="•"/>
            </a:pPr>
            <a:r>
              <a:rPr lang="en-US" sz="2400"/>
              <a:t>Results from Prior NSF Support</a:t>
            </a:r>
          </a:p>
          <a:p>
            <a:pPr marL="800100" lvl="1" indent="-342900">
              <a:buFont typeface="Arial" panose="020B0604020202020204" pitchFamily="34" charset="0"/>
              <a:buChar char="•"/>
            </a:pPr>
            <a:r>
              <a:rPr lang="en-US" sz="2400"/>
              <a:t>Budget and Budget Justification </a:t>
            </a:r>
          </a:p>
          <a:p>
            <a:pPr marL="800100" lvl="1" indent="-342900">
              <a:buFont typeface="Arial" panose="020B0604020202020204" pitchFamily="34" charset="0"/>
              <a:buChar char="•"/>
            </a:pPr>
            <a:r>
              <a:rPr lang="en-US" sz="2400"/>
              <a:t>Data Management Plan </a:t>
            </a:r>
          </a:p>
          <a:p>
            <a:pPr marL="800100" lvl="1" indent="-342900">
              <a:buFont typeface="Arial" panose="020B0604020202020204" pitchFamily="34" charset="0"/>
              <a:buChar char="•"/>
            </a:pPr>
            <a:r>
              <a:rPr lang="en-US" sz="2400"/>
              <a:t>Postdoc Mentoring Plan</a:t>
            </a:r>
          </a:p>
          <a:p>
            <a:pPr marL="800100" lvl="1" indent="-342900">
              <a:buFont typeface="Arial" panose="020B0604020202020204" pitchFamily="34" charset="0"/>
              <a:buChar char="•"/>
            </a:pPr>
            <a:r>
              <a:rPr lang="en-US" sz="2400"/>
              <a:t>Current and Pending Support</a:t>
            </a:r>
          </a:p>
          <a:p>
            <a:pPr marL="800100" lvl="1" indent="-342900">
              <a:buFont typeface="Arial" panose="020B0604020202020204" pitchFamily="34" charset="0"/>
              <a:buChar char="•"/>
            </a:pPr>
            <a:r>
              <a:rPr lang="en-US" sz="2400"/>
              <a:t>Facilities, Equipment, …</a:t>
            </a:r>
          </a:p>
          <a:p>
            <a:pPr marL="800100" lvl="1" indent="-342900">
              <a:buFont typeface="Arial" panose="020B0604020202020204" pitchFamily="34" charset="0"/>
              <a:buChar char="•"/>
            </a:pPr>
            <a:r>
              <a:rPr lang="en-US" sz="2400"/>
              <a:t>Letters of Collaboration</a:t>
            </a:r>
          </a:p>
        </p:txBody>
      </p:sp>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46</a:t>
            </a:fld>
            <a:endParaRPr lang="en-US"/>
          </a:p>
        </p:txBody>
      </p:sp>
    </p:spTree>
    <p:extLst>
      <p:ext uri="{BB962C8B-B14F-4D97-AF65-F5344CB8AC3E}">
        <p14:creationId xmlns:p14="http://schemas.microsoft.com/office/powerpoint/2010/main" val="5407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10058400" cy="1143000"/>
          </a:xfrm>
        </p:spPr>
        <p:txBody>
          <a:bodyPr>
            <a:normAutofit/>
          </a:bodyPr>
          <a:lstStyle/>
          <a:p>
            <a:r>
              <a:rPr lang="en-US" sz="3600" b="1" dirty="0">
                <a:solidFill>
                  <a:srgbClr val="005698"/>
                </a:solidFill>
                <a:latin typeface="Georgia" panose="02040502050405020303" pitchFamily="18" charset="0"/>
              </a:rPr>
              <a:t>Preliminary Proposals – Process and Benefit</a:t>
            </a:r>
          </a:p>
        </p:txBody>
      </p:sp>
      <p:sp>
        <p:nvSpPr>
          <p:cNvPr id="3" name="Content Placeholder 2"/>
          <p:cNvSpPr>
            <a:spLocks noGrp="1"/>
          </p:cNvSpPr>
          <p:nvPr>
            <p:ph idx="1"/>
          </p:nvPr>
        </p:nvSpPr>
        <p:spPr>
          <a:xfrm>
            <a:off x="1295399" y="1562100"/>
            <a:ext cx="10318846" cy="4724400"/>
          </a:xfrm>
        </p:spPr>
        <p:txBody>
          <a:bodyPr>
            <a:normAutofit fontScale="92500" lnSpcReduction="10000"/>
          </a:bodyPr>
          <a:lstStyle/>
          <a:p>
            <a:r>
              <a:rPr lang="en-US" sz="3200"/>
              <a:t>Submitted to a theme</a:t>
            </a:r>
          </a:p>
          <a:p>
            <a:pPr lvl="1"/>
            <a:r>
              <a:rPr lang="en-US" sz="2800"/>
              <a:t>Reviewed internally at NSF with applicable partners</a:t>
            </a:r>
          </a:p>
          <a:p>
            <a:pPr lvl="1"/>
            <a:r>
              <a:rPr lang="en-US" sz="2800"/>
              <a:t>Advisory (i.e., non-binding) </a:t>
            </a:r>
            <a:r>
              <a:rPr lang="en-US" sz="2800">
                <a:highlight>
                  <a:srgbClr val="FFFF00"/>
                </a:highlight>
              </a:rPr>
              <a:t>“Encourage”/“Discourage” decision</a:t>
            </a:r>
            <a:endParaRPr lang="en-US" sz="2800"/>
          </a:p>
          <a:p>
            <a:pPr lvl="1"/>
            <a:r>
              <a:rPr lang="en-US" sz="2800"/>
              <a:t>~ 1 month turnaround</a:t>
            </a:r>
          </a:p>
          <a:p>
            <a:r>
              <a:rPr lang="en-US" sz="3200"/>
              <a:t>Benefits of Preliminary Proposal Stage: </a:t>
            </a:r>
          </a:p>
          <a:p>
            <a:pPr lvl="1"/>
            <a:r>
              <a:rPr lang="en-US" sz="2800"/>
              <a:t>Affords more time for high quality proposal development</a:t>
            </a:r>
          </a:p>
          <a:p>
            <a:pPr lvl="1"/>
            <a:r>
              <a:rPr lang="en-US" sz="2800"/>
              <a:t>Early feedback about responsiveness to the solicitation</a:t>
            </a:r>
          </a:p>
          <a:p>
            <a:pPr lvl="1"/>
            <a:r>
              <a:rPr lang="en-US" sz="2800"/>
              <a:t>Allows teams to adjust proposals and plans based on feedback </a:t>
            </a:r>
          </a:p>
          <a:p>
            <a:pPr lvl="1"/>
            <a:r>
              <a:rPr lang="en-US" sz="2800"/>
              <a:t>Reduces effort preparing proposals unlikely to succeed in a competition with few awards.</a:t>
            </a:r>
          </a:p>
          <a:p>
            <a:r>
              <a:rPr lang="en-US" sz="3200"/>
              <a:t>More NSF policy on preliminary proposals in the </a:t>
            </a:r>
            <a:r>
              <a:rPr lang="en-US" sz="3200">
                <a:hlinkClick r:id="rId3"/>
              </a:rPr>
              <a:t>PAPPG</a:t>
            </a:r>
            <a:r>
              <a:rPr lang="en-US" sz="3200"/>
              <a:t>.</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47</a:t>
            </a:fld>
            <a:endParaRPr lang="en-US"/>
          </a:p>
        </p:txBody>
      </p:sp>
    </p:spTree>
    <p:extLst>
      <p:ext uri="{BB962C8B-B14F-4D97-AF65-F5344CB8AC3E}">
        <p14:creationId xmlns:p14="http://schemas.microsoft.com/office/powerpoint/2010/main" val="389075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051758" cy="1143000"/>
          </a:xfrm>
        </p:spPr>
        <p:txBody>
          <a:bodyPr>
            <a:normAutofit/>
          </a:bodyPr>
          <a:lstStyle/>
          <a:p>
            <a:r>
              <a:rPr lang="en-US" sz="3600" b="1" dirty="0">
                <a:solidFill>
                  <a:srgbClr val="005698"/>
                </a:solidFill>
                <a:latin typeface="Georgia" panose="02040502050405020303" pitchFamily="18" charset="0"/>
              </a:rPr>
              <a:t>About non-binding decisions</a:t>
            </a:r>
          </a:p>
        </p:txBody>
      </p:sp>
      <p:sp>
        <p:nvSpPr>
          <p:cNvPr id="3" name="Content Placeholder 2"/>
          <p:cNvSpPr>
            <a:spLocks noGrp="1"/>
          </p:cNvSpPr>
          <p:nvPr>
            <p:ph idx="1"/>
          </p:nvPr>
        </p:nvSpPr>
        <p:spPr>
          <a:xfrm>
            <a:off x="1295400" y="1379320"/>
            <a:ext cx="10344150" cy="5293905"/>
          </a:xfrm>
        </p:spPr>
        <p:txBody>
          <a:bodyPr>
            <a:normAutofit/>
          </a:bodyPr>
          <a:lstStyle/>
          <a:p>
            <a:pPr>
              <a:buClr>
                <a:schemeClr val="tx1"/>
              </a:buClr>
              <a:buFont typeface="System Font Regular"/>
              <a:buChar char="-"/>
            </a:pPr>
            <a:r>
              <a:rPr lang="en-US" b="1"/>
              <a:t>May submitters who receive an unfavorable (“Discourage”) review of the Preliminary proposal nonetheless submit a Full proposal?</a:t>
            </a:r>
          </a:p>
          <a:p>
            <a:pPr>
              <a:buClr>
                <a:schemeClr val="tx1"/>
              </a:buClr>
              <a:buFont typeface="System Font Regular"/>
              <a:buChar char="-"/>
            </a:pPr>
            <a:endParaRPr lang="en-US" b="1"/>
          </a:p>
          <a:p>
            <a:pPr>
              <a:buClr>
                <a:schemeClr val="tx1"/>
              </a:buClr>
              <a:buFont typeface="System Font Regular"/>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Yes, this is allowable. </a:t>
            </a:r>
          </a:p>
          <a:p>
            <a:pPr>
              <a:buClr>
                <a:schemeClr val="tx1"/>
              </a:buClr>
              <a:buFont typeface="System Font Regular"/>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Make your decisions carefully -- each theme is highly selective. </a:t>
            </a:r>
          </a:p>
          <a:p>
            <a:pPr>
              <a:buClr>
                <a:schemeClr val="tx1"/>
              </a:buClr>
              <a:buFont typeface="System Font Regular"/>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For discouraged proposals, it is assumed that significant revision would be needed to have a chance to succeed as a Full proposal.</a:t>
            </a:r>
            <a:endParaRPr lang="en-US"/>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48</a:t>
            </a:fld>
            <a:endParaRPr lang="en-US"/>
          </a:p>
        </p:txBody>
      </p:sp>
    </p:spTree>
    <p:extLst>
      <p:ext uri="{BB962C8B-B14F-4D97-AF65-F5344CB8AC3E}">
        <p14:creationId xmlns:p14="http://schemas.microsoft.com/office/powerpoint/2010/main" val="12380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051758" cy="1143000"/>
          </a:xfrm>
        </p:spPr>
        <p:txBody>
          <a:bodyPr>
            <a:normAutofit/>
          </a:bodyPr>
          <a:lstStyle/>
          <a:p>
            <a:r>
              <a:rPr lang="en-US" sz="3600" b="1" dirty="0">
                <a:solidFill>
                  <a:srgbClr val="005698"/>
                </a:solidFill>
                <a:latin typeface="Georgia" panose="02040502050405020303" pitchFamily="18" charset="0"/>
              </a:rPr>
              <a:t>Changes from Preliminary to Full?</a:t>
            </a:r>
          </a:p>
        </p:txBody>
      </p:sp>
      <p:sp>
        <p:nvSpPr>
          <p:cNvPr id="3" name="Content Placeholder 2"/>
          <p:cNvSpPr>
            <a:spLocks noGrp="1"/>
          </p:cNvSpPr>
          <p:nvPr>
            <p:ph idx="1"/>
          </p:nvPr>
        </p:nvSpPr>
        <p:spPr>
          <a:xfrm>
            <a:off x="1295400" y="1379320"/>
            <a:ext cx="10344150" cy="5293905"/>
          </a:xfrm>
        </p:spPr>
        <p:txBody>
          <a:bodyPr>
            <a:normAutofit/>
          </a:bodyPr>
          <a:lstStyle/>
          <a:p>
            <a:pPr>
              <a:buClr>
                <a:schemeClr val="tx1"/>
              </a:buClr>
              <a:buFont typeface="System Font Regular"/>
              <a:buChar char="-"/>
            </a:pPr>
            <a:r>
              <a:rPr lang="en-US" b="1"/>
              <a:t>What can change from the Preliminary to the Full proposal?</a:t>
            </a:r>
          </a:p>
          <a:p>
            <a:pPr>
              <a:buClr>
                <a:schemeClr val="tx1"/>
              </a:buClr>
              <a:buFont typeface="System Font Regular"/>
              <a:buChar char="-"/>
            </a:pPr>
            <a:r>
              <a:rPr lang="en-US"/>
              <a:t>The Full proposal must be submitted by the </a:t>
            </a:r>
            <a:r>
              <a:rPr lang="en-US" u="sng"/>
              <a:t>same lead organization </a:t>
            </a:r>
            <a:r>
              <a:rPr lang="en-US"/>
              <a:t>and to the </a:t>
            </a:r>
            <a:r>
              <a:rPr lang="en-US" u="sng"/>
              <a:t>same theme</a:t>
            </a:r>
            <a:r>
              <a:rPr lang="en-US"/>
              <a:t>. </a:t>
            </a:r>
          </a:p>
          <a:p>
            <a:pPr>
              <a:buClr>
                <a:schemeClr val="tx1"/>
              </a:buClr>
              <a:buFont typeface="System Font Regular"/>
              <a:buChar char="-"/>
            </a:pPr>
            <a:r>
              <a:rPr lang="en-US"/>
              <a:t>Many other aspects may change as appropriate </a:t>
            </a:r>
          </a:p>
          <a:p>
            <a:pPr lvl="1">
              <a:buClr>
                <a:schemeClr val="tx1"/>
              </a:buClr>
              <a:buFont typeface="System Font Regular"/>
              <a:buChar char="-"/>
            </a:pPr>
            <a:r>
              <a:rPr lang="en-US"/>
              <a:t>It is permissible for subawardee organizations and anticipated partnerships or collaborations to change.</a:t>
            </a:r>
          </a:p>
          <a:p>
            <a:pPr lvl="1">
              <a:buClr>
                <a:schemeClr val="tx1"/>
              </a:buClr>
              <a:buFont typeface="System Font Regular"/>
              <a:buChar char="-"/>
            </a:pPr>
            <a:r>
              <a:rPr lang="en-US"/>
              <a:t>Your proposal title may change</a:t>
            </a:r>
          </a:p>
          <a:p>
            <a:pPr lvl="1">
              <a:buClr>
                <a:schemeClr val="tx1"/>
              </a:buClr>
              <a:buFont typeface="System Font Regular"/>
              <a:buChar char="-"/>
            </a:pPr>
            <a:r>
              <a:rPr lang="en-US"/>
              <a:t>You may change personnel and their roles.</a:t>
            </a:r>
          </a:p>
          <a:p>
            <a:pPr>
              <a:buClr>
                <a:schemeClr val="tx1"/>
              </a:buClr>
              <a:buFont typeface="System Font Regular"/>
              <a:buChar char="-"/>
            </a:pPr>
            <a:r>
              <a:rPr lang="en-US"/>
              <a:t>You will summarize significant updates in the Full proposal in a required (1 page) single copy document</a:t>
            </a:r>
          </a:p>
          <a:p>
            <a:pPr lvl="1">
              <a:buClr>
                <a:schemeClr val="tx1"/>
              </a:buClr>
              <a:buFont typeface="System Font Regular"/>
              <a:buChar char="-"/>
            </a:pPr>
            <a:endParaRPr lang="en-US"/>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49</a:t>
            </a:fld>
            <a:endParaRPr lang="en-US"/>
          </a:p>
        </p:txBody>
      </p:sp>
    </p:spTree>
    <p:extLst>
      <p:ext uri="{BB962C8B-B14F-4D97-AF65-F5344CB8AC3E}">
        <p14:creationId xmlns:p14="http://schemas.microsoft.com/office/powerpoint/2010/main" val="7556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anchor="t">
            <a:normAutofit/>
          </a:bodyPr>
          <a:lstStyle/>
          <a:p>
            <a:r>
              <a:rPr lang="en-US" sz="3200" b="1" dirty="0">
                <a:latin typeface="Georgia" panose="02040502050405020303" pitchFamily="18" charset="0"/>
              </a:rPr>
              <a:t>Next Steps in the AI Institutes Program</a:t>
            </a:r>
          </a:p>
        </p:txBody>
      </p:sp>
      <p:pic>
        <p:nvPicPr>
          <p:cNvPr id="1026" name="Picture 2">
            <a:extLst>
              <a:ext uri="{FF2B5EF4-FFF2-40B4-BE49-F238E27FC236}">
                <a16:creationId xmlns:a16="http://schemas.microsoft.com/office/drawing/2014/main" id="{828C1AA7-45B7-3562-292F-379572C2DF76}"/>
              </a:ext>
              <a:ext uri="{C183D7F6-B498-43B3-948B-1728B52AA6E4}">
                <adec:decorative xmlns:adec="http://schemas.microsoft.com/office/drawing/2017/decorative" val="1"/>
              </a:ext>
            </a:extLst>
          </p:cNvPr>
          <p:cNvPicPr>
            <a:picLocks noChangeAspect="1" noChangeArrowheads="1"/>
          </p:cNvPicPr>
          <p:nvPr/>
        </p:nvPicPr>
        <p:blipFill>
          <a:blip r:embed="rId3"/>
          <a:srcRect l="12889" r="12889"/>
          <a:stretch/>
        </p:blipFill>
        <p:spPr bwMode="auto">
          <a:xfrm>
            <a:off x="1506578" y="871146"/>
            <a:ext cx="3013159" cy="40115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868556" y="2551176"/>
            <a:ext cx="5769261" cy="3591207"/>
          </a:xfrm>
        </p:spPr>
        <p:txBody>
          <a:bodyPr>
            <a:normAutofit/>
          </a:bodyPr>
          <a:lstStyle/>
          <a:p>
            <a:pPr marL="0" indent="0">
              <a:buNone/>
            </a:pPr>
            <a:r>
              <a:rPr lang="en-US" sz="2400" b="1"/>
              <a:t>Dr. Margaret Martonosi</a:t>
            </a:r>
          </a:p>
          <a:p>
            <a:pPr marL="0" indent="0">
              <a:buNone/>
            </a:pPr>
            <a:r>
              <a:rPr lang="en-US" sz="2400" i="1"/>
              <a:t>NSF Assistant Director for Computer and information Science and Engineering (CISE)</a:t>
            </a:r>
            <a:endParaRPr lang="en-US" sz="2400">
              <a:latin typeface="Georgia" panose="02040502050405020303" pitchFamily="18" charset="0"/>
            </a:endParaRPr>
          </a:p>
          <a:p>
            <a:pPr marL="0" indent="0">
              <a:buClr>
                <a:schemeClr val="tx1"/>
              </a:buClr>
              <a:buNone/>
            </a:pPr>
            <a:endParaRPr lang="en-US" sz="2400">
              <a:latin typeface="Georgia" panose="02040502050405020303" pitchFamily="18" charset="0"/>
            </a:endParaRPr>
          </a:p>
          <a:p>
            <a:pPr marL="0" indent="0">
              <a:buClr>
                <a:schemeClr val="tx1"/>
              </a:buClr>
              <a:buNone/>
            </a:pPr>
            <a:endParaRPr lang="en-US" sz="2400">
              <a:latin typeface="Georgia" panose="02040502050405020303" pitchFamily="18" charset="0"/>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6CB00262-6EEC-0A0A-3105-1383FE6EA7BD}"/>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12" name="Footer Placeholder 4">
            <a:extLst>
              <a:ext uri="{FF2B5EF4-FFF2-40B4-BE49-F238E27FC236}">
                <a16:creationId xmlns:a16="http://schemas.microsoft.com/office/drawing/2014/main" id="{177A0B4B-E976-AA32-6A21-BB06B01B9365}"/>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10" name="Slide Number Placeholder 3">
            <a:extLst>
              <a:ext uri="{FF2B5EF4-FFF2-40B4-BE49-F238E27FC236}">
                <a16:creationId xmlns:a16="http://schemas.microsoft.com/office/drawing/2014/main" id="{8DAC3F92-0F8F-7DF3-DB83-CB89C4AB575D}"/>
              </a:ext>
            </a:extLst>
          </p:cNvPr>
          <p:cNvSpPr txBox="1">
            <a:spLocks/>
          </p:cNvSpPr>
          <p:nvPr/>
        </p:nvSpPr>
        <p:spPr>
          <a:xfrm>
            <a:off x="8610600" y="6514908"/>
            <a:ext cx="2743200" cy="304017"/>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535160" cy="1143000"/>
          </a:xfrm>
        </p:spPr>
        <p:txBody>
          <a:bodyPr>
            <a:normAutofit/>
          </a:bodyPr>
          <a:lstStyle/>
          <a:p>
            <a:r>
              <a:rPr lang="en-US" sz="3200" b="1" dirty="0">
                <a:solidFill>
                  <a:srgbClr val="005698"/>
                </a:solidFill>
                <a:latin typeface="Georgia" panose="02040502050405020303" pitchFamily="18" charset="0"/>
              </a:rPr>
              <a:t>Personnel moves – i.e., to a different proposal between prelim and full proposal</a:t>
            </a:r>
          </a:p>
        </p:txBody>
      </p:sp>
      <p:sp>
        <p:nvSpPr>
          <p:cNvPr id="3" name="Content Placeholder 2"/>
          <p:cNvSpPr>
            <a:spLocks noGrp="1"/>
          </p:cNvSpPr>
          <p:nvPr>
            <p:ph idx="1"/>
          </p:nvPr>
        </p:nvSpPr>
        <p:spPr>
          <a:xfrm>
            <a:off x="1295400" y="1379320"/>
            <a:ext cx="10344150" cy="5293905"/>
          </a:xfrm>
        </p:spPr>
        <p:txBody>
          <a:bodyPr>
            <a:normAutofit/>
          </a:bodyPr>
          <a:lstStyle/>
          <a:p>
            <a:pPr>
              <a:buClr>
                <a:schemeClr val="tx1"/>
              </a:buClr>
              <a:buFont typeface="System Font Regular"/>
              <a:buChar char="-"/>
            </a:pPr>
            <a:r>
              <a:rPr lang="en-US" b="1"/>
              <a:t>May an individual be listed as Senior Personnel on a Preliminary proposal, and then later listed as Senior Personnel on a Full proposal from another submitter (i.e., based on a different Preliminary proposal)? </a:t>
            </a:r>
          </a:p>
          <a:p>
            <a:pPr>
              <a:buClr>
                <a:schemeClr val="tx1"/>
              </a:buClr>
              <a:buFont typeface="System Font Regular"/>
              <a:buChar char="-"/>
            </a:pPr>
            <a:endParaRPr lang="en-US" b="1"/>
          </a:p>
          <a:p>
            <a:pPr>
              <a:buClr>
                <a:schemeClr val="tx1"/>
              </a:buClr>
              <a:buFont typeface="System Font Regular"/>
              <a:buChar char="-"/>
            </a:pPr>
            <a:r>
              <a:rPr lang="en-US"/>
              <a:t>Yes, this is allowable, as long as the individual is listed on at most one proposal at each stage. </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50</a:t>
            </a:fld>
            <a:endParaRPr lang="en-US"/>
          </a:p>
        </p:txBody>
      </p:sp>
    </p:spTree>
    <p:extLst>
      <p:ext uri="{BB962C8B-B14F-4D97-AF65-F5344CB8AC3E}">
        <p14:creationId xmlns:p14="http://schemas.microsoft.com/office/powerpoint/2010/main" val="3442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10058400" cy="1143000"/>
          </a:xfrm>
        </p:spPr>
        <p:txBody>
          <a:bodyPr>
            <a:normAutofit/>
          </a:bodyPr>
          <a:lstStyle/>
          <a:p>
            <a:r>
              <a:rPr lang="en-US" sz="3600" b="1" dirty="0">
                <a:solidFill>
                  <a:srgbClr val="005698"/>
                </a:solidFill>
                <a:latin typeface="Georgia" panose="02040502050405020303" pitchFamily="18" charset="0"/>
              </a:rPr>
              <a:t>Full Proposals – Requirements</a:t>
            </a:r>
          </a:p>
        </p:txBody>
      </p:sp>
      <p:sp>
        <p:nvSpPr>
          <p:cNvPr id="3" name="Content Placeholder 2"/>
          <p:cNvSpPr>
            <a:spLocks noGrp="1"/>
          </p:cNvSpPr>
          <p:nvPr>
            <p:ph idx="1"/>
          </p:nvPr>
        </p:nvSpPr>
        <p:spPr>
          <a:xfrm>
            <a:off x="1295399" y="1562100"/>
            <a:ext cx="10318846" cy="4724400"/>
          </a:xfrm>
        </p:spPr>
        <p:txBody>
          <a:bodyPr>
            <a:normAutofit fontScale="77500" lnSpcReduction="20000"/>
          </a:bodyPr>
          <a:lstStyle/>
          <a:p>
            <a:r>
              <a:rPr lang="en-US" sz="3200"/>
              <a:t>Must be linked to a Preliminary Proposal submitted to same theme by same lead organization (more info on next slide)  </a:t>
            </a:r>
          </a:p>
          <a:p>
            <a:r>
              <a:rPr lang="en-US" sz="3200"/>
              <a:t>25 pg. Project Description. Must include sections listed</a:t>
            </a:r>
          </a:p>
          <a:p>
            <a:pPr lvl="1"/>
            <a:r>
              <a:rPr lang="en-US" sz="2800">
                <a:solidFill>
                  <a:schemeClr val="accent2">
                    <a:lumMod val="75000"/>
                  </a:schemeClr>
                </a:solidFill>
              </a:rPr>
              <a:t>Overview and Rationale for Institute Approach</a:t>
            </a:r>
          </a:p>
          <a:p>
            <a:pPr lvl="1"/>
            <a:r>
              <a:rPr lang="en-US" sz="2800">
                <a:solidFill>
                  <a:schemeClr val="accent2">
                    <a:lumMod val="75000"/>
                  </a:schemeClr>
                </a:solidFill>
              </a:rPr>
              <a:t>Description of the Research Plan of the Institute</a:t>
            </a:r>
          </a:p>
          <a:p>
            <a:pPr lvl="1"/>
            <a:r>
              <a:rPr lang="en-US" sz="2800">
                <a:solidFill>
                  <a:schemeClr val="accent2">
                    <a:lumMod val="75000"/>
                  </a:schemeClr>
                </a:solidFill>
              </a:rPr>
              <a:t>Broader Impacts</a:t>
            </a:r>
          </a:p>
          <a:p>
            <a:pPr lvl="2"/>
            <a:r>
              <a:rPr lang="en-US" sz="2400">
                <a:solidFill>
                  <a:schemeClr val="accent2">
                    <a:lumMod val="75000"/>
                  </a:schemeClr>
                </a:solidFill>
              </a:rPr>
              <a:t>Education and Workforce Development</a:t>
            </a:r>
          </a:p>
          <a:p>
            <a:pPr lvl="2"/>
            <a:r>
              <a:rPr lang="en-US" sz="2400">
                <a:solidFill>
                  <a:schemeClr val="accent2">
                    <a:lumMod val="75000"/>
                  </a:schemeClr>
                </a:solidFill>
              </a:rPr>
              <a:t>Broadening Participation Plans</a:t>
            </a:r>
          </a:p>
          <a:p>
            <a:pPr lvl="2"/>
            <a:r>
              <a:rPr lang="en-US" sz="2400">
                <a:solidFill>
                  <a:schemeClr val="accent2">
                    <a:lumMod val="75000"/>
                  </a:schemeClr>
                </a:solidFill>
              </a:rPr>
              <a:t>Collaboration and Knowledge Transfer</a:t>
            </a:r>
          </a:p>
          <a:p>
            <a:pPr lvl="1"/>
            <a:r>
              <a:rPr lang="en-US" sz="2800">
                <a:solidFill>
                  <a:schemeClr val="accent2">
                    <a:lumMod val="75000"/>
                  </a:schemeClr>
                </a:solidFill>
              </a:rPr>
              <a:t>Key Personnel, Management and Integration Plan</a:t>
            </a:r>
          </a:p>
          <a:p>
            <a:r>
              <a:rPr lang="en-US" sz="3200"/>
              <a:t>Results of Prior NSF Support may now be moved to a 1-pg Supp Doc</a:t>
            </a:r>
          </a:p>
          <a:p>
            <a:r>
              <a:rPr lang="en-US" sz="3200"/>
              <a:t>Several Other required and optional supplementary docs and single-copy docs required</a:t>
            </a:r>
          </a:p>
          <a:p>
            <a:r>
              <a:rPr lang="en-US" sz="3200"/>
              <a:t>Follow all </a:t>
            </a:r>
            <a:r>
              <a:rPr lang="en-US" sz="3200">
                <a:hlinkClick r:id="rId3"/>
              </a:rPr>
              <a:t>PAPPG</a:t>
            </a:r>
            <a:r>
              <a:rPr lang="en-US" sz="3200"/>
              <a:t> guidance for items not specified in the instructions</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a:extLst>
              <a:ext uri="{FF2B5EF4-FFF2-40B4-BE49-F238E27FC236}">
                <a16:creationId xmlns:a16="http://schemas.microsoft.com/office/drawing/2014/main" id="{B6356CC9-D327-4659-9FBC-9C6C4A3E26EE}"/>
              </a:ext>
              <a:ext uri="{C183D7F6-B498-43B3-948B-1728B52AA6E4}">
                <adec:decorative xmlns:adec="http://schemas.microsoft.com/office/drawing/2017/decorative" val="1"/>
              </a:ext>
            </a:extLst>
          </p:cNvPr>
          <p:cNvSpPr/>
          <p:nvPr/>
        </p:nvSpPr>
        <p:spPr>
          <a:xfrm>
            <a:off x="7964220" y="2615184"/>
            <a:ext cx="430920" cy="1920240"/>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accent2">
                    <a:lumMod val="75000"/>
                  </a:schemeClr>
                </a:solidFill>
              </a:ln>
            </a:endParaRPr>
          </a:p>
        </p:txBody>
      </p:sp>
      <p:sp>
        <p:nvSpPr>
          <p:cNvPr id="10" name="TextBox 9">
            <a:extLst>
              <a:ext uri="{FF2B5EF4-FFF2-40B4-BE49-F238E27FC236}">
                <a16:creationId xmlns:a16="http://schemas.microsoft.com/office/drawing/2014/main" id="{2CA9437B-F9EE-4734-BBDC-F7ABAEFDCE95}"/>
              </a:ext>
            </a:extLst>
          </p:cNvPr>
          <p:cNvSpPr txBox="1"/>
          <p:nvPr/>
        </p:nvSpPr>
        <p:spPr>
          <a:xfrm>
            <a:off x="8644128" y="2954656"/>
            <a:ext cx="4029456" cy="1631216"/>
          </a:xfrm>
          <a:prstGeom prst="rect">
            <a:avLst/>
          </a:prstGeom>
          <a:noFill/>
        </p:spPr>
        <p:txBody>
          <a:bodyPr wrap="square">
            <a:spAutoFit/>
          </a:bodyPr>
          <a:lstStyle/>
          <a:p>
            <a:r>
              <a:rPr lang="en-US" sz="2000">
                <a:solidFill>
                  <a:schemeClr val="tx2"/>
                </a:solidFill>
              </a:rPr>
              <a:t>Include each of these headings</a:t>
            </a:r>
          </a:p>
          <a:p>
            <a:r>
              <a:rPr lang="en-US" sz="2000">
                <a:solidFill>
                  <a:schemeClr val="tx2"/>
                </a:solidFill>
              </a:rPr>
              <a:t>Reorder if you want</a:t>
            </a:r>
          </a:p>
          <a:p>
            <a:r>
              <a:rPr lang="en-US" sz="2000">
                <a:solidFill>
                  <a:schemeClr val="tx2"/>
                </a:solidFill>
              </a:rPr>
              <a:t>Add others as needed</a:t>
            </a:r>
          </a:p>
          <a:p>
            <a:r>
              <a:rPr lang="en-US" sz="2000">
                <a:solidFill>
                  <a:schemeClr val="tx2"/>
                </a:solidFill>
              </a:rPr>
              <a:t>Number as you wish</a:t>
            </a:r>
          </a:p>
          <a:p>
            <a:endParaRPr lang="en-US" sz="2000">
              <a:solidFill>
                <a:schemeClr val="tx2"/>
              </a:solidFill>
            </a:endParaRPr>
          </a:p>
        </p:txBody>
      </p:sp>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51</a:t>
            </a:fld>
            <a:endParaRPr lang="en-US"/>
          </a:p>
        </p:txBody>
      </p:sp>
    </p:spTree>
    <p:extLst>
      <p:ext uri="{BB962C8B-B14F-4D97-AF65-F5344CB8AC3E}">
        <p14:creationId xmlns:p14="http://schemas.microsoft.com/office/powerpoint/2010/main" val="236518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10058400" cy="1143000"/>
          </a:xfrm>
        </p:spPr>
        <p:txBody>
          <a:bodyPr>
            <a:normAutofit/>
          </a:bodyPr>
          <a:lstStyle/>
          <a:p>
            <a:r>
              <a:rPr lang="en-US" sz="3600" b="1" dirty="0">
                <a:solidFill>
                  <a:srgbClr val="005698"/>
                </a:solidFill>
                <a:latin typeface="Georgia" panose="02040502050405020303" pitchFamily="18" charset="0"/>
              </a:rPr>
              <a:t>Identifying updates in the Full proposal</a:t>
            </a:r>
          </a:p>
        </p:txBody>
      </p:sp>
      <p:sp>
        <p:nvSpPr>
          <p:cNvPr id="3" name="Content Placeholder 2"/>
          <p:cNvSpPr>
            <a:spLocks noGrp="1"/>
          </p:cNvSpPr>
          <p:nvPr>
            <p:ph idx="1"/>
          </p:nvPr>
        </p:nvSpPr>
        <p:spPr>
          <a:xfrm>
            <a:off x="1295399" y="1562100"/>
            <a:ext cx="10359789" cy="4724400"/>
          </a:xfrm>
        </p:spPr>
        <p:txBody>
          <a:bodyPr>
            <a:normAutofit fontScale="92500"/>
          </a:bodyPr>
          <a:lstStyle/>
          <a:p>
            <a:pPr marL="0" indent="0">
              <a:buNone/>
            </a:pPr>
            <a:r>
              <a:rPr lang="en-US" sz="3200" b="1" dirty="0"/>
              <a:t>Required single-copy* document in the Full proposal):</a:t>
            </a:r>
          </a:p>
          <a:p>
            <a:r>
              <a:rPr lang="en-US" sz="3200" u="sng" dirty="0">
                <a:highlight>
                  <a:srgbClr val="FFFF00"/>
                </a:highlight>
              </a:rPr>
              <a:t>Update since preliminary proposal </a:t>
            </a:r>
            <a:r>
              <a:rPr lang="en-US" sz="3200" dirty="0"/>
              <a:t>(1 page max). Identify the required preliminary proposal submission for this full proposal and summarize updates in three additional sections:</a:t>
            </a:r>
          </a:p>
          <a:p>
            <a:pPr lvl="1"/>
            <a:r>
              <a:rPr lang="en-US" sz="2800" dirty="0"/>
              <a:t>Preliminary proposal #: (NSF-assigned proposal #)</a:t>
            </a:r>
          </a:p>
          <a:p>
            <a:pPr lvl="1"/>
            <a:r>
              <a:rPr lang="en-US" sz="2800" dirty="0"/>
              <a:t>Changes to PI/Co-PIs: (list additions, deletions, changes of role)</a:t>
            </a:r>
          </a:p>
          <a:p>
            <a:pPr lvl="1"/>
            <a:r>
              <a:rPr lang="en-US" sz="2800" dirty="0"/>
              <a:t>Changes to funded collaborative organizations: (listed added/deleted </a:t>
            </a:r>
            <a:r>
              <a:rPr lang="en-US" sz="2800" dirty="0" err="1"/>
              <a:t>subawardee</a:t>
            </a:r>
            <a:r>
              <a:rPr lang="en-US" sz="2800" dirty="0"/>
              <a:t>, contract, or otherwise-funded organizations)</a:t>
            </a:r>
          </a:p>
          <a:p>
            <a:pPr lvl="1"/>
            <a:r>
              <a:rPr lang="en-US" sz="2800" dirty="0"/>
              <a:t>Summary of significant changes in research scope: (no more than 250 words, bulleted)</a:t>
            </a:r>
          </a:p>
          <a:p>
            <a:pPr>
              <a:lnSpc>
                <a:spcPct val="100000"/>
              </a:lnSpc>
              <a:buClr>
                <a:schemeClr val="tx1"/>
              </a:buClr>
              <a:buFont typeface="System Font Regular"/>
              <a:buChar char="-"/>
            </a:pPr>
            <a:endParaRPr lang="en-US" sz="2800" dirty="0"/>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4799207-7CB6-42A4-B313-9E951C42E37F}"/>
              </a:ext>
            </a:extLst>
          </p:cNvPr>
          <p:cNvSpPr txBox="1"/>
          <p:nvPr/>
        </p:nvSpPr>
        <p:spPr>
          <a:xfrm>
            <a:off x="2712356" y="6089572"/>
            <a:ext cx="9290304" cy="369332"/>
          </a:xfrm>
          <a:prstGeom prst="rect">
            <a:avLst/>
          </a:prstGeom>
          <a:noFill/>
        </p:spPr>
        <p:txBody>
          <a:bodyPr wrap="square">
            <a:spAutoFit/>
          </a:bodyPr>
          <a:lstStyle/>
          <a:p>
            <a:pPr algn="r"/>
            <a:r>
              <a:rPr lang="en-US" sz="1800"/>
              <a:t>* “Single-copy” documents are for NSF-</a:t>
            </a:r>
            <a:r>
              <a:rPr lang="en-US"/>
              <a:t>use only, and are not provided to reviewers</a:t>
            </a:r>
          </a:p>
        </p:txBody>
      </p:sp>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52</a:t>
            </a:fld>
            <a:endParaRPr lang="en-US"/>
          </a:p>
        </p:txBody>
      </p:sp>
    </p:spTree>
    <p:extLst>
      <p:ext uri="{BB962C8B-B14F-4D97-AF65-F5344CB8AC3E}">
        <p14:creationId xmlns:p14="http://schemas.microsoft.com/office/powerpoint/2010/main" val="3286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051758" cy="1143000"/>
          </a:xfrm>
        </p:spPr>
        <p:txBody>
          <a:bodyPr>
            <a:normAutofit/>
          </a:bodyPr>
          <a:lstStyle/>
          <a:p>
            <a:r>
              <a:rPr lang="en-US" sz="3600" b="1" dirty="0">
                <a:solidFill>
                  <a:srgbClr val="005698"/>
                </a:solidFill>
                <a:latin typeface="Georgia" panose="02040502050405020303" pitchFamily="18" charset="0"/>
              </a:rPr>
              <a:t>Letters of collaboration</a:t>
            </a:r>
          </a:p>
        </p:txBody>
      </p:sp>
      <p:sp>
        <p:nvSpPr>
          <p:cNvPr id="3" name="Content Placeholder 2"/>
          <p:cNvSpPr>
            <a:spLocks noGrp="1"/>
          </p:cNvSpPr>
          <p:nvPr>
            <p:ph idx="1"/>
          </p:nvPr>
        </p:nvSpPr>
        <p:spPr>
          <a:xfrm>
            <a:off x="1295400" y="1379320"/>
            <a:ext cx="10271760" cy="5293905"/>
          </a:xfrm>
        </p:spPr>
        <p:txBody>
          <a:bodyPr>
            <a:normAutofit/>
          </a:bodyPr>
          <a:lstStyle/>
          <a:p>
            <a:pPr>
              <a:buClr>
                <a:schemeClr val="tx1"/>
              </a:buClr>
              <a:buFont typeface="System Font Regular"/>
              <a:buChar char="-"/>
            </a:pPr>
            <a:r>
              <a:rPr lang="en-US" sz="3200"/>
              <a:t>Should I obtain letters of collaboration from organizations appearing in the budget as collaborating organizations?</a:t>
            </a:r>
          </a:p>
          <a:p>
            <a:pPr lvl="1">
              <a:buClr>
                <a:schemeClr val="tx1"/>
              </a:buClr>
              <a:buFont typeface="System Font Regular"/>
              <a:buChar char="-"/>
            </a:pPr>
            <a:r>
              <a:rPr lang="en-US" sz="2800" u="sng"/>
              <a:t>No</a:t>
            </a:r>
            <a:r>
              <a:rPr lang="en-US" sz="2800"/>
              <a:t>, their participation is explicit in your proposal.</a:t>
            </a:r>
          </a:p>
          <a:p>
            <a:pPr>
              <a:buClr>
                <a:schemeClr val="tx1"/>
              </a:buClr>
              <a:buFont typeface="System Font Regular"/>
              <a:buChar char="-"/>
            </a:pPr>
            <a:r>
              <a:rPr lang="en-US" sz="3200"/>
              <a:t>Can the letter include statements of support or capability?</a:t>
            </a:r>
          </a:p>
          <a:p>
            <a:pPr lvl="1">
              <a:buClr>
                <a:schemeClr val="tx1"/>
              </a:buClr>
              <a:buFont typeface="System Font Regular"/>
              <a:buChar char="-"/>
            </a:pPr>
            <a:r>
              <a:rPr lang="en-US" sz="2800" u="sng"/>
              <a:t>No</a:t>
            </a:r>
            <a:r>
              <a:rPr lang="en-US" sz="2800"/>
              <a:t>. Follow the guidance in the PAPPG (see </a:t>
            </a:r>
            <a:r>
              <a:rPr lang="en-US" sz="2800">
                <a:hlinkClick r:id="rId3"/>
              </a:rPr>
              <a:t>section</a:t>
            </a:r>
            <a:r>
              <a:rPr lang="en-US" sz="2800"/>
              <a:t>)</a:t>
            </a:r>
          </a:p>
          <a:p>
            <a:pPr>
              <a:buClr>
                <a:schemeClr val="tx1"/>
              </a:buClr>
              <a:buFont typeface="System Font Regular"/>
              <a:buChar char="-"/>
            </a:pPr>
            <a:r>
              <a:rPr lang="en-US" sz="3200"/>
              <a:t>Can/Should I obtain one from any of the programs’ funding partners?</a:t>
            </a:r>
          </a:p>
          <a:p>
            <a:pPr lvl="1">
              <a:buClr>
                <a:schemeClr val="tx1"/>
              </a:buClr>
              <a:buFont typeface="System Font Regular"/>
              <a:buChar char="-"/>
            </a:pPr>
            <a:r>
              <a:rPr lang="en-US" sz="2800" u="sng"/>
              <a:t>No.</a:t>
            </a:r>
            <a:r>
              <a:rPr lang="en-US" sz="2800"/>
              <a:t> Collaborations with NSF’s funding partners may take place post-award.</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53</a:t>
            </a:fld>
            <a:endParaRPr lang="en-US"/>
          </a:p>
        </p:txBody>
      </p:sp>
    </p:spTree>
    <p:extLst>
      <p:ext uri="{BB962C8B-B14F-4D97-AF65-F5344CB8AC3E}">
        <p14:creationId xmlns:p14="http://schemas.microsoft.com/office/powerpoint/2010/main" val="25492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051758" cy="1143000"/>
          </a:xfrm>
        </p:spPr>
        <p:txBody>
          <a:bodyPr>
            <a:normAutofit/>
          </a:bodyPr>
          <a:lstStyle/>
          <a:p>
            <a:r>
              <a:rPr lang="en-US" sz="3600" b="1" dirty="0">
                <a:solidFill>
                  <a:srgbClr val="005698"/>
                </a:solidFill>
                <a:latin typeface="Georgia" panose="02040502050405020303" pitchFamily="18" charset="0"/>
              </a:rPr>
              <a:t>Letters of collaboration</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5402261-2202-481E-B7CC-049BEEBFE569}"/>
              </a:ext>
            </a:extLst>
          </p:cNvPr>
          <p:cNvSpPr/>
          <p:nvPr/>
        </p:nvSpPr>
        <p:spPr>
          <a:xfrm>
            <a:off x="864480" y="1629194"/>
            <a:ext cx="10460142" cy="3599612"/>
          </a:xfrm>
          <a:prstGeom prst="rect">
            <a:avLst/>
          </a:prstGeom>
          <a:solidFill>
            <a:srgbClr val="A6C3DA">
              <a:lumMod val="40000"/>
              <a:lumOff val="60000"/>
            </a:srgbClr>
          </a:solidFill>
        </p:spPr>
        <p:txBody>
          <a:bodyPr vert="horz" lIns="182880" tIns="182880" rIns="182880" bIns="182880" rtlCol="0" anchor="ctr" anchorCtr="0">
            <a:normAutofit/>
          </a:bodyPr>
          <a:lstStyle/>
          <a:p>
            <a:pPr algn="ctr">
              <a:lnSpc>
                <a:spcPct val="90000"/>
              </a:lnSpc>
              <a:spcBef>
                <a:spcPts val="1000"/>
              </a:spcBef>
            </a:pPr>
            <a:r>
              <a:rPr lang="en-US" sz="2800">
                <a:solidFill>
                  <a:srgbClr val="000000">
                    <a:lumMod val="65000"/>
                    <a:lumOff val="35000"/>
                  </a:srgbClr>
                </a:solidFill>
                <a:latin typeface="Tw Cen MT" panose="020B0602020104020603" pitchFamily="34" charset="77"/>
                <a:ea typeface="Verdana" panose="020B0604030504040204" pitchFamily="34" charset="0"/>
              </a:rPr>
              <a:t>"If the proposal submitted by Dr. [insert the full name of the Principal Investigator] entitled [insert the proposal title] is selected for funding by NSF, it is my intent to collaborate and/or commit resources as detailed in the Project Description or the Facilities, Equipment and Other Resources section of the proposal."</a:t>
            </a:r>
          </a:p>
        </p:txBody>
      </p:sp>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54</a:t>
            </a:fld>
            <a:endParaRPr lang="en-US"/>
          </a:p>
        </p:txBody>
      </p:sp>
    </p:spTree>
    <p:extLst>
      <p:ext uri="{BB962C8B-B14F-4D97-AF65-F5344CB8AC3E}">
        <p14:creationId xmlns:p14="http://schemas.microsoft.com/office/powerpoint/2010/main" val="36540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051758" cy="1143000"/>
          </a:xfrm>
        </p:spPr>
        <p:txBody>
          <a:bodyPr>
            <a:normAutofit/>
          </a:bodyPr>
          <a:lstStyle/>
          <a:p>
            <a:r>
              <a:rPr lang="en-US" sz="3600" b="1" dirty="0">
                <a:solidFill>
                  <a:srgbClr val="005698"/>
                </a:solidFill>
                <a:latin typeface="Georgia" panose="02040502050405020303" pitchFamily="18" charset="0"/>
              </a:rPr>
              <a:t>Notes on Submission and Eligibility</a:t>
            </a:r>
          </a:p>
        </p:txBody>
      </p:sp>
      <p:sp>
        <p:nvSpPr>
          <p:cNvPr id="3" name="Content Placeholder 2"/>
          <p:cNvSpPr>
            <a:spLocks noGrp="1"/>
          </p:cNvSpPr>
          <p:nvPr>
            <p:ph idx="1"/>
          </p:nvPr>
        </p:nvSpPr>
        <p:spPr>
          <a:xfrm>
            <a:off x="1271954" y="1391614"/>
            <a:ext cx="10029222" cy="4437442"/>
          </a:xfrm>
        </p:spPr>
        <p:txBody>
          <a:bodyPr>
            <a:normAutofit fontScale="85000" lnSpcReduction="10000"/>
          </a:bodyPr>
          <a:lstStyle/>
          <a:p>
            <a:pPr>
              <a:buClr>
                <a:schemeClr val="tx1"/>
              </a:buClr>
              <a:buFont typeface="System Font Regular"/>
              <a:buChar char="-"/>
            </a:pPr>
            <a:r>
              <a:rPr lang="en-US" sz="3200"/>
              <a:t>Institutions who may apply.</a:t>
            </a:r>
          </a:p>
          <a:p>
            <a:pPr lvl="1">
              <a:buClr>
                <a:schemeClr val="tx1"/>
              </a:buClr>
              <a:buFont typeface="System Font Regular"/>
              <a:buChar char="-"/>
            </a:pPr>
            <a:r>
              <a:rPr lang="en-US" sz="2800"/>
              <a:t>Institutions of Higher Education (IHEs) </a:t>
            </a:r>
          </a:p>
          <a:p>
            <a:pPr lvl="1">
              <a:buClr>
                <a:schemeClr val="tx1"/>
              </a:buClr>
              <a:buFont typeface="System Font Regular"/>
              <a:buChar char="-"/>
            </a:pPr>
            <a:r>
              <a:rPr lang="en-US" sz="2800"/>
              <a:t>Non-profit, non-academic organizations</a:t>
            </a:r>
          </a:p>
          <a:p>
            <a:pPr lvl="1">
              <a:buClr>
                <a:schemeClr val="tx1"/>
              </a:buClr>
              <a:buFont typeface="System Font Regular"/>
              <a:buChar char="-"/>
            </a:pPr>
            <a:r>
              <a:rPr lang="en-US" sz="2800"/>
              <a:t>Other organization types </a:t>
            </a:r>
            <a:r>
              <a:rPr lang="en-US" sz="2800" b="1"/>
              <a:t>may</a:t>
            </a:r>
            <a:r>
              <a:rPr lang="en-US" sz="2800"/>
              <a:t> be included as subawardees on proposals</a:t>
            </a:r>
          </a:p>
          <a:p>
            <a:pPr>
              <a:buClr>
                <a:schemeClr val="tx1"/>
              </a:buClr>
              <a:buFont typeface="System Font Regular"/>
              <a:buChar char="-"/>
            </a:pPr>
            <a:r>
              <a:rPr lang="en-US" sz="3200"/>
              <a:t>Limit on Number of Proposals per Organization: 2</a:t>
            </a:r>
          </a:p>
          <a:p>
            <a:pPr lvl="1">
              <a:buClr>
                <a:schemeClr val="tx1"/>
              </a:buClr>
              <a:buFont typeface="System Font Regular"/>
              <a:buChar char="-"/>
            </a:pPr>
            <a:r>
              <a:rPr lang="en-US" sz="2800"/>
              <a:t>Collaborative proposals are to be submitted from a single organization.</a:t>
            </a:r>
          </a:p>
          <a:p>
            <a:pPr lvl="1">
              <a:buClr>
                <a:schemeClr val="tx1"/>
              </a:buClr>
              <a:buFont typeface="System Font Regular"/>
              <a:buChar char="-"/>
            </a:pPr>
            <a:r>
              <a:rPr lang="en-US" sz="2800"/>
              <a:t>Limit applies to the submitting (i.e., “lead”) organization</a:t>
            </a:r>
          </a:p>
          <a:p>
            <a:pPr lvl="1">
              <a:buClr>
                <a:schemeClr val="tx1"/>
              </a:buClr>
              <a:buFont typeface="System Font Regular"/>
              <a:buChar char="-"/>
            </a:pPr>
            <a:r>
              <a:rPr lang="en-US" sz="2800"/>
              <a:t>No limit on participation as non-lead (collaborating) organizations</a:t>
            </a:r>
            <a:endParaRPr lang="en-US" sz="3200"/>
          </a:p>
          <a:p>
            <a:pPr>
              <a:buClr>
                <a:schemeClr val="tx1"/>
              </a:buClr>
              <a:buFont typeface="System Font Regular"/>
              <a:buChar char="-"/>
            </a:pPr>
            <a:r>
              <a:rPr lang="en-US" sz="3200"/>
              <a:t>Limit on Number of Proposals for Senior Personnel: 1</a:t>
            </a:r>
          </a:p>
          <a:p>
            <a:pPr lvl="1">
              <a:buClr>
                <a:schemeClr val="tx1"/>
              </a:buClr>
              <a:buFont typeface="System Font Regular"/>
              <a:buChar char="-"/>
            </a:pPr>
            <a:r>
              <a:rPr lang="en-US" sz="2800"/>
              <a:t>Senior personnel defined in PAPPG, includes but not limited to PI/co-PI</a:t>
            </a:r>
          </a:p>
          <a:p>
            <a:pPr lvl="1">
              <a:buClr>
                <a:schemeClr val="tx1"/>
              </a:buClr>
              <a:buFont typeface="System Font Regular"/>
              <a:buChar char="-"/>
            </a:pPr>
            <a:r>
              <a:rPr lang="en-US" sz="2800"/>
              <a:t>PI/co-PI are subset of “senior personnel”</a:t>
            </a:r>
            <a:endParaRPr lang="en-US" sz="800"/>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C1A4BE-0675-4DBF-9852-16BDFEF2DEF2}"/>
              </a:ext>
            </a:extLst>
          </p:cNvPr>
          <p:cNvSpPr txBox="1"/>
          <p:nvPr/>
        </p:nvSpPr>
        <p:spPr>
          <a:xfrm>
            <a:off x="2767418" y="5714362"/>
            <a:ext cx="610772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Eligibility and submission limits apply to both Preliminary proposals and Full proposals</a:t>
            </a:r>
          </a:p>
        </p:txBody>
      </p:sp>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55</a:t>
            </a:fld>
            <a:endParaRPr lang="en-US"/>
          </a:p>
        </p:txBody>
      </p:sp>
    </p:spTree>
    <p:extLst>
      <p:ext uri="{BB962C8B-B14F-4D97-AF65-F5344CB8AC3E}">
        <p14:creationId xmlns:p14="http://schemas.microsoft.com/office/powerpoint/2010/main" val="316514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921240" cy="1143000"/>
          </a:xfrm>
        </p:spPr>
        <p:txBody>
          <a:bodyPr>
            <a:normAutofit/>
          </a:bodyPr>
          <a:lstStyle/>
          <a:p>
            <a:r>
              <a:rPr lang="en-US" sz="3600" b="1" dirty="0">
                <a:solidFill>
                  <a:srgbClr val="005698"/>
                </a:solidFill>
                <a:latin typeface="Georgia" panose="02040502050405020303" pitchFamily="18" charset="0"/>
              </a:rPr>
              <a:t>Campuses of the same university system</a:t>
            </a:r>
          </a:p>
        </p:txBody>
      </p:sp>
      <p:sp>
        <p:nvSpPr>
          <p:cNvPr id="3" name="Content Placeholder 2"/>
          <p:cNvSpPr>
            <a:spLocks noGrp="1"/>
          </p:cNvSpPr>
          <p:nvPr>
            <p:ph idx="1"/>
          </p:nvPr>
        </p:nvSpPr>
        <p:spPr>
          <a:xfrm>
            <a:off x="1295400" y="1379320"/>
            <a:ext cx="10344150" cy="5293905"/>
          </a:xfrm>
        </p:spPr>
        <p:txBody>
          <a:bodyPr>
            <a:normAutofit/>
          </a:bodyPr>
          <a:lstStyle/>
          <a:p>
            <a:pPr>
              <a:buClr>
                <a:schemeClr val="tx1"/>
              </a:buClr>
              <a:buFont typeface="System Font Regular"/>
              <a:buChar char="-"/>
            </a:pPr>
            <a:r>
              <a:rPr lang="en-US" b="1"/>
              <a:t>How do the submission limits apply to campuses of the same university system? </a:t>
            </a:r>
            <a:endParaRPr lang="en-US"/>
          </a:p>
          <a:p>
            <a:pPr lvl="1">
              <a:buClr>
                <a:schemeClr val="tx1"/>
              </a:buClr>
              <a:buFont typeface="System Font Regular"/>
              <a:buChar char="-"/>
            </a:pPr>
            <a:r>
              <a:rPr lang="en-US" sz="2800">
                <a:effectLst/>
                <a:ea typeface="Calibri" panose="020F0502020204030204" pitchFamily="34" charset="0"/>
              </a:rPr>
              <a:t>Follow the PAPPG and consult the related FAQ </a:t>
            </a:r>
            <a:r>
              <a:rPr lang="en-US">
                <a:effectLst/>
                <a:ea typeface="Calibri" panose="020F0502020204030204" pitchFamily="34" charset="0"/>
                <a:hlinkClick r:id="rId3"/>
              </a:rPr>
              <a:t>https://www.nsf.gov/bfa/dias/policy/papp/pappg23_1/faqs23_1.pdf</a:t>
            </a:r>
            <a:endParaRPr lang="en-US">
              <a:effectLst/>
              <a:ea typeface="Calibri" panose="020F0502020204030204" pitchFamily="34" charset="0"/>
            </a:endParaRPr>
          </a:p>
          <a:p>
            <a:pPr lvl="1">
              <a:buClr>
                <a:schemeClr val="tx1"/>
              </a:buClr>
              <a:buFont typeface="System Font Regular"/>
              <a:buChar char="-"/>
            </a:pPr>
            <a:r>
              <a:rPr lang="en-US" sz="2400">
                <a:solidFill>
                  <a:schemeClr val="accent2">
                    <a:lumMod val="75000"/>
                  </a:schemeClr>
                </a:solidFill>
                <a:ea typeface="Calibri" panose="020F0502020204030204" pitchFamily="34" charset="0"/>
              </a:rPr>
              <a:t>Eligibility: “Can different campuses of the same university system submit separate proposals in response to a program solicitation that limits the number of proposals to one per organization?”</a:t>
            </a:r>
            <a:endParaRPr lang="en-US" sz="2400">
              <a:solidFill>
                <a:schemeClr val="accent2">
                  <a:lumMod val="75000"/>
                </a:schemeClr>
              </a:solidFill>
              <a:effectLst/>
              <a:ea typeface="Calibri" panose="020F0502020204030204" pitchFamily="34" charset="0"/>
            </a:endParaRPr>
          </a:p>
          <a:p>
            <a:pPr lvl="1">
              <a:buClr>
                <a:schemeClr val="tx1"/>
              </a:buClr>
              <a:buFont typeface="System Font Regular"/>
              <a:buChar char="-"/>
            </a:pPr>
            <a:r>
              <a:rPr lang="en-US"/>
              <a:t>A distinct organization for this purpose:</a:t>
            </a:r>
          </a:p>
          <a:p>
            <a:pPr lvl="2">
              <a:buClr>
                <a:schemeClr val="tx1"/>
              </a:buClr>
              <a:buFont typeface="System Font Regular"/>
              <a:buChar char="-"/>
            </a:pPr>
            <a:r>
              <a:rPr lang="en-US"/>
              <a:t>Has its own DUNS and is registered via an NSF electronic system using that;</a:t>
            </a:r>
          </a:p>
          <a:p>
            <a:pPr lvl="2">
              <a:buClr>
                <a:schemeClr val="tx1"/>
              </a:buClr>
              <a:buFont typeface="System Font Regular"/>
              <a:buChar char="-"/>
            </a:pPr>
            <a:r>
              <a:rPr lang="en-US"/>
              <a:t>has separate Sponsored Projects Offices that can submit proposals directly to NSF;</a:t>
            </a:r>
          </a:p>
          <a:p>
            <a:pPr lvl="2">
              <a:buClr>
                <a:schemeClr val="tx1"/>
              </a:buClr>
              <a:buFont typeface="System Font Regular"/>
              <a:buChar char="-"/>
            </a:pPr>
            <a:r>
              <a:rPr lang="en-US"/>
              <a:t>is listed as the awardee organization on the NSF Cover Sheet;</a:t>
            </a:r>
          </a:p>
          <a:p>
            <a:pPr lvl="2">
              <a:buClr>
                <a:schemeClr val="tx1"/>
              </a:buClr>
              <a:buFont typeface="System Font Regular"/>
              <a:buChar char="-"/>
            </a:pPr>
            <a:r>
              <a:rPr lang="en-US" b="1"/>
              <a:t>and can therefore submit up to two proposals to this solicitation.</a:t>
            </a:r>
          </a:p>
          <a:p>
            <a:pPr>
              <a:buClr>
                <a:schemeClr val="tx1"/>
              </a:buClr>
              <a:buFont typeface="System Font Regular"/>
              <a:buChar char="-"/>
            </a:pPr>
            <a:endParaRPr lang="en-US"/>
          </a:p>
          <a:p>
            <a:pPr lvl="1">
              <a:buClr>
                <a:schemeClr val="tx1"/>
              </a:buClr>
              <a:buFont typeface="System Font Regular"/>
              <a:buChar char="-"/>
            </a:pPr>
            <a:endParaRPr lang="en-US"/>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56</a:t>
            </a:fld>
            <a:endParaRPr lang="en-US"/>
          </a:p>
        </p:txBody>
      </p:sp>
    </p:spTree>
    <p:extLst>
      <p:ext uri="{BB962C8B-B14F-4D97-AF65-F5344CB8AC3E}">
        <p14:creationId xmlns:p14="http://schemas.microsoft.com/office/powerpoint/2010/main" val="255784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403080" cy="1143000"/>
          </a:xfrm>
        </p:spPr>
        <p:txBody>
          <a:bodyPr>
            <a:normAutofit/>
          </a:bodyPr>
          <a:lstStyle/>
          <a:p>
            <a:r>
              <a:rPr lang="en-US" sz="3600" b="1" dirty="0">
                <a:solidFill>
                  <a:srgbClr val="005698"/>
                </a:solidFill>
                <a:latin typeface="Georgia" panose="02040502050405020303" pitchFamily="18" charset="0"/>
              </a:rPr>
              <a:t>Questions</a:t>
            </a:r>
          </a:p>
        </p:txBody>
      </p:sp>
      <p:sp>
        <p:nvSpPr>
          <p:cNvPr id="3" name="Content Placeholder 2"/>
          <p:cNvSpPr>
            <a:spLocks noGrp="1"/>
          </p:cNvSpPr>
          <p:nvPr>
            <p:ph idx="1"/>
          </p:nvPr>
        </p:nvSpPr>
        <p:spPr>
          <a:xfrm>
            <a:off x="1295400" y="1599946"/>
            <a:ext cx="9033814" cy="4612597"/>
          </a:xfrm>
        </p:spPr>
        <p:txBody>
          <a:bodyPr>
            <a:normAutofit fontScale="85000" lnSpcReduction="20000"/>
          </a:bodyPr>
          <a:lstStyle/>
          <a:p>
            <a:r>
              <a:rPr lang="en-US" sz="3200" b="1"/>
              <a:t>Submit your questions using the Q&amp;A module</a:t>
            </a:r>
          </a:p>
          <a:p>
            <a:pPr lvl="1"/>
            <a:r>
              <a:rPr lang="en-US" sz="2800"/>
              <a:t>Will answer questions live (not in the module)</a:t>
            </a:r>
          </a:p>
          <a:p>
            <a:r>
              <a:rPr lang="en-US" sz="3200" b="1"/>
              <a:t>Program-wide</a:t>
            </a:r>
            <a:r>
              <a:rPr lang="en-US" sz="3200"/>
              <a:t> questions are encouraged</a:t>
            </a:r>
          </a:p>
          <a:p>
            <a:r>
              <a:rPr lang="en-US" sz="3200"/>
              <a:t>Theme leads are here to address your </a:t>
            </a:r>
            <a:r>
              <a:rPr lang="en-US" sz="3200" b="1"/>
              <a:t>theme questions</a:t>
            </a:r>
          </a:p>
          <a:p>
            <a:r>
              <a:rPr lang="en-US" sz="3200"/>
              <a:t>If your question is not answered, feel free to email programmatic questions to </a:t>
            </a:r>
            <a:r>
              <a:rPr lang="en-US" sz="3200">
                <a:hlinkClick r:id="rId3"/>
              </a:rPr>
              <a:t>AIInstitutesProgram@nsf.gov</a:t>
            </a:r>
            <a:r>
              <a:rPr lang="en-US" sz="3200"/>
              <a:t>; theme-related questions to relevant program contacts</a:t>
            </a:r>
          </a:p>
          <a:p>
            <a:endParaRPr lang="en-US" sz="3200"/>
          </a:p>
          <a:p>
            <a:r>
              <a:rPr lang="en-US" sz="3200"/>
              <a:t>Webinar materials (slides, script, and audio recording) will be posted on the program/webinar web page</a:t>
            </a:r>
            <a:br>
              <a:rPr lang="en-US" sz="3200"/>
            </a:br>
            <a:br>
              <a:rPr lang="en-US" sz="3200"/>
            </a:br>
            <a:r>
              <a:rPr lang="en-US" sz="3200">
                <a:hlinkClick r:id="rId4"/>
              </a:rPr>
              <a:t>https://new.nsf.gov/funding/opportunities/national-artificial-intelligence-research</a:t>
            </a:r>
            <a:r>
              <a:rPr lang="en-US" sz="3200"/>
              <a:t> </a:t>
            </a:r>
          </a:p>
          <a:p>
            <a:endParaRPr lang="en-US" sz="2800">
              <a:latin typeface="Georgia" panose="02040502050405020303" pitchFamily="18" charset="0"/>
            </a:endParaRP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pic>
        <p:nvPicPr>
          <p:cNvPr id="4" name="Picture 3">
            <a:extLst>
              <a:ext uri="{FF2B5EF4-FFF2-40B4-BE49-F238E27FC236}">
                <a16:creationId xmlns:a16="http://schemas.microsoft.com/office/drawing/2014/main" id="{D6DED6FC-8C88-454A-B503-DF5F62A8AB5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45914" y="1462373"/>
            <a:ext cx="733425" cy="695325"/>
          </a:xfrm>
          <a:prstGeom prst="rect">
            <a:avLst/>
          </a:prstGeom>
        </p:spPr>
      </p:pic>
      <p:cxnSp>
        <p:nvCxnSpPr>
          <p:cNvPr id="11" name="Straight Arrow Connector 10">
            <a:extLst>
              <a:ext uri="{FF2B5EF4-FFF2-40B4-BE49-F238E27FC236}">
                <a16:creationId xmlns:a16="http://schemas.microsoft.com/office/drawing/2014/main" id="{BBF73AA2-B8AF-467D-ACE8-46C67D946621}"/>
              </a:ext>
              <a:ext uri="{C183D7F6-B498-43B3-948B-1728B52AA6E4}">
                <adec:decorative xmlns:adec="http://schemas.microsoft.com/office/drawing/2017/decorative" val="1"/>
              </a:ext>
            </a:extLst>
          </p:cNvPr>
          <p:cNvCxnSpPr/>
          <p:nvPr/>
        </p:nvCxnSpPr>
        <p:spPr>
          <a:xfrm>
            <a:off x="8317309" y="1829150"/>
            <a:ext cx="11305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fld id="{99657F45-76E2-9145-A9D6-E6E7DE738629}" type="slidenum">
              <a:rPr lang="en-US" smtClean="0"/>
              <a:t>57</a:t>
            </a:fld>
            <a:endParaRPr lang="en-US"/>
          </a:p>
        </p:txBody>
      </p:sp>
    </p:spTree>
    <p:extLst>
      <p:ext uri="{BB962C8B-B14F-4D97-AF65-F5344CB8AC3E}">
        <p14:creationId xmlns:p14="http://schemas.microsoft.com/office/powerpoint/2010/main" val="24886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8C896D-6296-8999-BD69-DD6A0084B2BD}"/>
              </a:ext>
            </a:extLst>
          </p:cNvPr>
          <p:cNvSpPr>
            <a:spLocks noGrp="1"/>
          </p:cNvSpPr>
          <p:nvPr>
            <p:ph type="title"/>
          </p:nvPr>
        </p:nvSpPr>
        <p:spPr>
          <a:xfrm>
            <a:off x="1295400" y="184775"/>
            <a:ext cx="9514840" cy="1143000"/>
          </a:xfrm>
        </p:spPr>
        <p:txBody>
          <a:bodyPr>
            <a:normAutofit/>
          </a:bodyPr>
          <a:lstStyle/>
          <a:p>
            <a:r>
              <a:rPr lang="en-US" sz="3600" b="1" dirty="0">
                <a:solidFill>
                  <a:srgbClr val="005698"/>
                </a:solidFill>
                <a:latin typeface="Georgia" panose="02040502050405020303" pitchFamily="18" charset="0"/>
              </a:rPr>
              <a:t>Selected Frequently-Asked Questions*</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1/2</a:t>
            </a:r>
          </a:p>
        </p:txBody>
      </p:sp>
      <p:graphicFrame>
        <p:nvGraphicFramePr>
          <p:cNvPr id="8" name="Table 8">
            <a:extLst>
              <a:ext uri="{FF2B5EF4-FFF2-40B4-BE49-F238E27FC236}">
                <a16:creationId xmlns:a16="http://schemas.microsoft.com/office/drawing/2014/main" id="{F13646F3-3674-5902-C7DB-61B26FED4193}"/>
              </a:ext>
            </a:extLst>
          </p:cNvPr>
          <p:cNvGraphicFramePr>
            <a:graphicFrameLocks noGrp="1"/>
          </p:cNvGraphicFramePr>
          <p:nvPr>
            <p:ph idx="1"/>
            <p:extLst>
              <p:ext uri="{D42A27DB-BD31-4B8C-83A1-F6EECF244321}">
                <p14:modId xmlns:p14="http://schemas.microsoft.com/office/powerpoint/2010/main" val="36399302"/>
              </p:ext>
            </p:extLst>
          </p:nvPr>
        </p:nvGraphicFramePr>
        <p:xfrm>
          <a:off x="918664" y="1344920"/>
          <a:ext cx="10143916" cy="4754880"/>
        </p:xfrm>
        <a:graphic>
          <a:graphicData uri="http://schemas.openxmlformats.org/drawingml/2006/table">
            <a:tbl>
              <a:tblPr firstRow="1" bandRow="1">
                <a:tableStyleId>{5C22544A-7EE6-4342-B048-85BDC9FD1C3A}</a:tableStyleId>
              </a:tblPr>
              <a:tblGrid>
                <a:gridCol w="10143916">
                  <a:extLst>
                    <a:ext uri="{9D8B030D-6E8A-4147-A177-3AD203B41FA5}">
                      <a16:colId xmlns:a16="http://schemas.microsoft.com/office/drawing/2014/main" val="2125904007"/>
                    </a:ext>
                  </a:extLst>
                </a:gridCol>
              </a:tblGrid>
              <a:tr h="370840">
                <a:tc>
                  <a:txBody>
                    <a:bodyPr/>
                    <a:lstStyle/>
                    <a:p>
                      <a:r>
                        <a:rPr lang="en-US" b="1" dirty="0"/>
                        <a:t>Where can I find information on current Institutes?</a:t>
                      </a:r>
                    </a:p>
                    <a:p>
                      <a:r>
                        <a:rPr lang="en-US" dirty="0"/>
                        <a:t>The AI Institutes Virtual Organization (AIVO) is a great resource: </a:t>
                      </a:r>
                      <a:r>
                        <a:rPr lang="en-US" dirty="0">
                          <a:hlinkClick r:id="rId3"/>
                        </a:rPr>
                        <a:t>https://aiinstitutes.org/</a:t>
                      </a:r>
                      <a:r>
                        <a:rPr lang="en-US" dirty="0"/>
                        <a:t> </a:t>
                      </a:r>
                      <a:br>
                        <a:rPr lang="en-US" dirty="0"/>
                      </a:br>
                      <a:endParaRPr lang="en-US" dirty="0"/>
                    </a:p>
                  </a:txBody>
                  <a:tcPr/>
                </a:tc>
                <a:extLst>
                  <a:ext uri="{0D108BD9-81ED-4DB2-BD59-A6C34878D82A}">
                    <a16:rowId xmlns:a16="http://schemas.microsoft.com/office/drawing/2014/main" val="11486580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mn-lt"/>
                          <a:ea typeface="+mn-ea"/>
                          <a:cs typeface="+mn-cs"/>
                        </a:rPr>
                        <a:t>Can personnel who are active or otherwise associated in currently funded Institutes participate in proposals to this solicitation? </a:t>
                      </a:r>
                    </a:p>
                    <a:p>
                      <a:r>
                        <a:rPr lang="en-US" sz="1800" kern="1200">
                          <a:solidFill>
                            <a:schemeClr val="dk1"/>
                          </a:solidFill>
                          <a:effectLst/>
                          <a:latin typeface="+mn-lt"/>
                          <a:ea typeface="+mn-ea"/>
                          <a:cs typeface="+mn-cs"/>
                        </a:rPr>
                        <a:t>The program solicitation does not restrict this. Be sure to demonstrate capacity to perform proposed role. It is also recommended you coordinate openly with current collaborators!</a:t>
                      </a:r>
                      <a:br>
                        <a:rPr lang="en-US" sz="1800" kern="1200">
                          <a:solidFill>
                            <a:schemeClr val="dk1"/>
                          </a:solidFill>
                          <a:effectLst/>
                          <a:latin typeface="+mn-lt"/>
                          <a:ea typeface="+mn-ea"/>
                          <a:cs typeface="+mn-cs"/>
                        </a:rPr>
                      </a:br>
                      <a:endParaRPr lang="en-US"/>
                    </a:p>
                  </a:txBody>
                  <a:tcPr/>
                </a:tc>
                <a:extLst>
                  <a:ext uri="{0D108BD9-81ED-4DB2-BD59-A6C34878D82A}">
                    <a16:rowId xmlns:a16="http://schemas.microsoft.com/office/drawing/2014/main" val="2859965401"/>
                  </a:ext>
                </a:extLst>
              </a:tr>
              <a:tr h="370840">
                <a:tc>
                  <a:txBody>
                    <a:bodyPr/>
                    <a:lstStyle/>
                    <a:p>
                      <a:r>
                        <a:rPr lang="en-US" sz="1800" b="1" kern="1200">
                          <a:solidFill>
                            <a:schemeClr val="dk1"/>
                          </a:solidFill>
                          <a:effectLst/>
                          <a:latin typeface="+mn-lt"/>
                          <a:ea typeface="+mn-ea"/>
                          <a:cs typeface="+mn-cs"/>
                        </a:rPr>
                        <a:t>Can I submit an Institute proposal that responds to multiple themes?  Is it a good idea?	</a:t>
                      </a:r>
                    </a:p>
                    <a:p>
                      <a:r>
                        <a:rPr lang="en-US" sz="1800" kern="1200">
                          <a:solidFill>
                            <a:schemeClr val="dk1"/>
                          </a:solidFill>
                          <a:effectLst/>
                          <a:latin typeface="+mn-lt"/>
                          <a:ea typeface="+mn-ea"/>
                          <a:cs typeface="+mn-cs"/>
                        </a:rPr>
                        <a:t>The solicitation does not prohibit this, but it is not encouraged, either. It is most effective to respond as fully as possible to the scope of the theme you addressed. </a:t>
                      </a:r>
                      <a:br>
                        <a:rPr lang="en-US" sz="1800" kern="1200">
                          <a:solidFill>
                            <a:schemeClr val="dk1"/>
                          </a:solidFill>
                          <a:effectLst/>
                          <a:latin typeface="+mn-lt"/>
                          <a:ea typeface="+mn-ea"/>
                          <a:cs typeface="+mn-cs"/>
                        </a:rPr>
                      </a:br>
                      <a:endParaRPr lang="en-US"/>
                    </a:p>
                  </a:txBody>
                  <a:tcPr/>
                </a:tc>
                <a:extLst>
                  <a:ext uri="{0D108BD9-81ED-4DB2-BD59-A6C34878D82A}">
                    <a16:rowId xmlns:a16="http://schemas.microsoft.com/office/drawing/2014/main" val="2444374444"/>
                  </a:ext>
                </a:extLst>
              </a:tr>
              <a:tr h="370840">
                <a:tc>
                  <a:txBody>
                    <a:bodyPr/>
                    <a:lstStyle/>
                    <a:p>
                      <a:r>
                        <a:rPr lang="en-US" sz="1800" b="1" kern="1200" dirty="0">
                          <a:solidFill>
                            <a:schemeClr val="dk1"/>
                          </a:solidFill>
                          <a:effectLst/>
                          <a:latin typeface="+mn-lt"/>
                          <a:ea typeface="+mn-ea"/>
                          <a:cs typeface="+mn-cs"/>
                        </a:rPr>
                        <a:t>Can a proposed AI research Institute focus on only a subset of the desiderata spelled out in the solicitation? </a:t>
                      </a:r>
                    </a:p>
                    <a:p>
                      <a:r>
                        <a:rPr lang="en-US" sz="1800" kern="1200" dirty="0">
                          <a:solidFill>
                            <a:schemeClr val="dk1"/>
                          </a:solidFill>
                          <a:effectLst/>
                          <a:latin typeface="+mn-lt"/>
                          <a:ea typeface="+mn-ea"/>
                          <a:cs typeface="+mn-cs"/>
                        </a:rPr>
                        <a:t>AI Research Institutes must excel at all six of the desiderata outlined in the Program Description. </a:t>
                      </a:r>
                      <a:br>
                        <a:rPr lang="en-US" sz="1800" kern="1200" dirty="0">
                          <a:solidFill>
                            <a:schemeClr val="dk1"/>
                          </a:solidFill>
                          <a:effectLst/>
                          <a:latin typeface="+mn-lt"/>
                          <a:ea typeface="+mn-ea"/>
                          <a:cs typeface="+mn-cs"/>
                        </a:rPr>
                      </a:br>
                      <a:endParaRPr lang="en-US" dirty="0"/>
                    </a:p>
                  </a:txBody>
                  <a:tcPr/>
                </a:tc>
                <a:extLst>
                  <a:ext uri="{0D108BD9-81ED-4DB2-BD59-A6C34878D82A}">
                    <a16:rowId xmlns:a16="http://schemas.microsoft.com/office/drawing/2014/main" val="1573485907"/>
                  </a:ext>
                </a:extLst>
              </a:tr>
            </a:tbl>
          </a:graphicData>
        </a:graphic>
      </p:graphicFrame>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58</a:t>
            </a:fld>
            <a:endParaRPr lang="en-US"/>
          </a:p>
        </p:txBody>
      </p:sp>
    </p:spTree>
    <p:extLst>
      <p:ext uri="{BB962C8B-B14F-4D97-AF65-F5344CB8AC3E}">
        <p14:creationId xmlns:p14="http://schemas.microsoft.com/office/powerpoint/2010/main" val="67968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8C896D-6296-8999-BD69-DD6A0084B2BD}"/>
              </a:ext>
            </a:extLst>
          </p:cNvPr>
          <p:cNvSpPr>
            <a:spLocks noGrp="1"/>
          </p:cNvSpPr>
          <p:nvPr>
            <p:ph type="title"/>
          </p:nvPr>
        </p:nvSpPr>
        <p:spPr>
          <a:xfrm>
            <a:off x="1295400" y="184775"/>
            <a:ext cx="9503864" cy="1143000"/>
          </a:xfrm>
        </p:spPr>
        <p:txBody>
          <a:bodyPr>
            <a:normAutofit/>
          </a:bodyPr>
          <a:lstStyle/>
          <a:p>
            <a:r>
              <a:rPr lang="en-US" sz="3600" b="1" dirty="0">
                <a:solidFill>
                  <a:srgbClr val="005698"/>
                </a:solidFill>
                <a:latin typeface="Georgia" panose="02040502050405020303" pitchFamily="18" charset="0"/>
              </a:rPr>
              <a:t>Selected Frequently-Asked Questions*</a:t>
            </a:r>
            <a:br>
              <a:rPr lang="en-US" sz="3600" b="1" dirty="0">
                <a:solidFill>
                  <a:srgbClr val="005698"/>
                </a:solidFill>
                <a:latin typeface="Georgia" panose="02040502050405020303" pitchFamily="18" charset="0"/>
              </a:rPr>
            </a:br>
            <a:r>
              <a:rPr lang="en-US" sz="3600" b="1" dirty="0">
                <a:solidFill>
                  <a:srgbClr val="005698"/>
                </a:solidFill>
                <a:latin typeface="Georgia" panose="02040502050405020303" pitchFamily="18" charset="0"/>
              </a:rPr>
              <a:t>2/2</a:t>
            </a:r>
          </a:p>
        </p:txBody>
      </p:sp>
      <p:graphicFrame>
        <p:nvGraphicFramePr>
          <p:cNvPr id="8" name="Table 8">
            <a:extLst>
              <a:ext uri="{FF2B5EF4-FFF2-40B4-BE49-F238E27FC236}">
                <a16:creationId xmlns:a16="http://schemas.microsoft.com/office/drawing/2014/main" id="{F13646F3-3674-5902-C7DB-61B26FED4193}"/>
              </a:ext>
            </a:extLst>
          </p:cNvPr>
          <p:cNvGraphicFramePr>
            <a:graphicFrameLocks noGrp="1"/>
          </p:cNvGraphicFramePr>
          <p:nvPr>
            <p:ph idx="1"/>
            <p:extLst>
              <p:ext uri="{D42A27DB-BD31-4B8C-83A1-F6EECF244321}">
                <p14:modId xmlns:p14="http://schemas.microsoft.com/office/powerpoint/2010/main" val="1078849365"/>
              </p:ext>
            </p:extLst>
          </p:nvPr>
        </p:nvGraphicFramePr>
        <p:xfrm>
          <a:off x="918664" y="1398905"/>
          <a:ext cx="9880600" cy="4754880"/>
        </p:xfrm>
        <a:graphic>
          <a:graphicData uri="http://schemas.openxmlformats.org/drawingml/2006/table">
            <a:tbl>
              <a:tblPr firstRow="1" bandRow="1">
                <a:tableStyleId>{5C22544A-7EE6-4342-B048-85BDC9FD1C3A}</a:tableStyleId>
              </a:tblPr>
              <a:tblGrid>
                <a:gridCol w="9880600">
                  <a:extLst>
                    <a:ext uri="{9D8B030D-6E8A-4147-A177-3AD203B41FA5}">
                      <a16:colId xmlns:a16="http://schemas.microsoft.com/office/drawing/2014/main" val="2125904007"/>
                    </a:ext>
                  </a:extLst>
                </a:gridCol>
              </a:tblGrid>
              <a:tr h="370840">
                <a:tc>
                  <a:txBody>
                    <a:bodyPr/>
                    <a:lstStyle/>
                    <a:p>
                      <a:r>
                        <a:rPr lang="en-US" sz="1800" b="1" kern="1200" dirty="0">
                          <a:solidFill>
                            <a:schemeClr val="dk1"/>
                          </a:solidFill>
                          <a:effectLst/>
                          <a:latin typeface="+mn-lt"/>
                          <a:ea typeface="+mn-ea"/>
                          <a:cs typeface="+mn-cs"/>
                        </a:rPr>
                        <a:t>The solicitation restricts the number of submissions by "senior personnel.” Can you clarify what constitutes "senior personnel"?</a:t>
                      </a:r>
                    </a:p>
                    <a:p>
                      <a:r>
                        <a:rPr lang="en-US" sz="1800" kern="1200" dirty="0">
                          <a:solidFill>
                            <a:schemeClr val="dk1"/>
                          </a:solidFill>
                          <a:effectLst/>
                          <a:latin typeface="+mn-lt"/>
                          <a:ea typeface="+mn-ea"/>
                          <a:cs typeface="+mn-cs"/>
                        </a:rPr>
                        <a:t>See the </a:t>
                      </a:r>
                      <a:r>
                        <a:rPr lang="en-US" sz="1800" i="1" kern="1200" dirty="0">
                          <a:solidFill>
                            <a:schemeClr val="dk1"/>
                          </a:solidFill>
                          <a:effectLst/>
                          <a:latin typeface="+mn-lt"/>
                          <a:ea typeface="+mn-ea"/>
                          <a:cs typeface="+mn-cs"/>
                        </a:rPr>
                        <a:t>PAPPG</a:t>
                      </a:r>
                      <a:r>
                        <a:rPr lang="en-US" sz="1800" kern="1200" dirty="0">
                          <a:solidFill>
                            <a:schemeClr val="dk1"/>
                          </a:solidFill>
                          <a:effectLst/>
                          <a:latin typeface="+mn-lt"/>
                          <a:ea typeface="+mn-ea"/>
                          <a:cs typeface="+mn-cs"/>
                        </a:rPr>
                        <a:t>, </a:t>
                      </a:r>
                      <a:r>
                        <a:rPr lang="en-US" sz="1800" u="sng" kern="1200" dirty="0">
                          <a:solidFill>
                            <a:schemeClr val="dk1"/>
                          </a:solidFill>
                          <a:effectLst/>
                          <a:latin typeface="+mn-lt"/>
                          <a:ea typeface="+mn-ea"/>
                          <a:cs typeface="+mn-cs"/>
                          <a:hlinkClick r:id="rId3"/>
                        </a:rPr>
                        <a:t>Exhibit II-3</a:t>
                      </a:r>
                      <a:br>
                        <a:rPr lang="en-US" sz="1800" u="sng" kern="1200" dirty="0">
                          <a:solidFill>
                            <a:schemeClr val="dk1"/>
                          </a:solidFill>
                          <a:effectLst/>
                          <a:latin typeface="+mn-lt"/>
                          <a:ea typeface="+mn-ea"/>
                          <a:cs typeface="+mn-cs"/>
                        </a:rPr>
                      </a:br>
                      <a:endParaRPr lang="en-US" dirty="0"/>
                    </a:p>
                  </a:txBody>
                  <a:tcPr/>
                </a:tc>
                <a:extLst>
                  <a:ext uri="{0D108BD9-81ED-4DB2-BD59-A6C34878D82A}">
                    <a16:rowId xmlns:a16="http://schemas.microsoft.com/office/drawing/2014/main" val="2444374444"/>
                  </a:ext>
                </a:extLst>
              </a:tr>
              <a:tr h="370840">
                <a:tc>
                  <a:txBody>
                    <a:bodyPr/>
                    <a:lstStyle/>
                    <a:p>
                      <a:r>
                        <a:rPr lang="en-US" sz="1800" b="1" kern="1200">
                          <a:solidFill>
                            <a:schemeClr val="dk1"/>
                          </a:solidFill>
                          <a:effectLst/>
                          <a:latin typeface="+mn-lt"/>
                          <a:ea typeface="+mn-ea"/>
                          <a:cs typeface="+mn-cs"/>
                        </a:rPr>
                        <a:t>Is there a limit on the number of PIs, co-PIs, or Senior Personnel on my proposal?</a:t>
                      </a:r>
                    </a:p>
                    <a:p>
                      <a:r>
                        <a:rPr lang="en-US" sz="1800" kern="1200">
                          <a:solidFill>
                            <a:schemeClr val="dk1"/>
                          </a:solidFill>
                          <a:effectLst/>
                          <a:latin typeface="+mn-lt"/>
                          <a:ea typeface="+mn-ea"/>
                          <a:cs typeface="+mn-cs"/>
                        </a:rPr>
                        <a:t>You can list one PI and up to four co-PIs, who will appear on the cover sheet of the proposal. There is no limit on the number of additional senior personnel who can be listed on the proposal. </a:t>
                      </a:r>
                      <a:br>
                        <a:rPr lang="en-US" sz="1800" kern="1200">
                          <a:solidFill>
                            <a:schemeClr val="dk1"/>
                          </a:solidFill>
                          <a:effectLst/>
                          <a:latin typeface="+mn-lt"/>
                          <a:ea typeface="+mn-ea"/>
                          <a:cs typeface="+mn-cs"/>
                        </a:rPr>
                      </a:br>
                      <a:endParaRPr lang="en-US"/>
                    </a:p>
                  </a:txBody>
                  <a:tcPr/>
                </a:tc>
                <a:extLst>
                  <a:ext uri="{0D108BD9-81ED-4DB2-BD59-A6C34878D82A}">
                    <a16:rowId xmlns:a16="http://schemas.microsoft.com/office/drawing/2014/main" val="1573485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Is it advantageous to have a Managing Director identified at the proposal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not necessary in the proposal. However it is advantageous to have a clear idea of what you intend for the MD to do, sufficient allocation of effort to that role, and a plan to fill it soon upon startup.</a:t>
                      </a:r>
                      <a:br>
                        <a:rPr lang="en-US"/>
                      </a:br>
                      <a:endParaRPr lang="en-US"/>
                    </a:p>
                  </a:txBody>
                  <a:tcPr/>
                </a:tc>
                <a:extLst>
                  <a:ext uri="{0D108BD9-81ED-4DB2-BD59-A6C34878D82A}">
                    <a16:rowId xmlns:a16="http://schemas.microsoft.com/office/drawing/2014/main" val="19464954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Are AI Research Institutes awards going to be renewable for an additional five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potential for renewal in AI Institutes will be determined during the initial award period for an Institute. DCL </a:t>
                      </a:r>
                      <a:r>
                        <a:rPr lang="en-US" sz="1800" u="sng" kern="1200" dirty="0">
                          <a:solidFill>
                            <a:schemeClr val="dk1"/>
                          </a:solidFill>
                          <a:effectLst/>
                          <a:latin typeface="+mn-lt"/>
                          <a:ea typeface="+mn-ea"/>
                          <a:cs typeface="+mn-cs"/>
                          <a:hlinkClick r:id="rId4"/>
                        </a:rPr>
                        <a:t>NSF 23-048</a:t>
                      </a:r>
                      <a:r>
                        <a:rPr lang="en-US" sz="1800" kern="1200" dirty="0">
                          <a:solidFill>
                            <a:schemeClr val="dk1"/>
                          </a:solidFill>
                          <a:effectLst/>
                          <a:latin typeface="+mn-lt"/>
                          <a:ea typeface="+mn-ea"/>
                          <a:cs typeface="+mn-cs"/>
                        </a:rPr>
                        <a:t> describes the process disseminated to previous AI Institutes awards. </a:t>
                      </a:r>
                      <a:br>
                        <a:rPr lang="en-US"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88627296"/>
                  </a:ext>
                </a:extLst>
              </a:tr>
            </a:tbl>
          </a:graphicData>
        </a:graphic>
      </p:graphicFrame>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5A9F9BEC-F62E-478D-B8FC-52BCD795E02C}"/>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r>
              <a:rPr lang="en-US"/>
              <a:t>Program Webinar 09/05/2023</a:t>
            </a:r>
          </a:p>
        </p:txBody>
      </p:sp>
      <p:sp>
        <p:nvSpPr>
          <p:cNvPr id="7" name="Footer Placeholder 4">
            <a:extLst>
              <a:ext uri="{FF2B5EF4-FFF2-40B4-BE49-F238E27FC236}">
                <a16:creationId xmlns:a16="http://schemas.microsoft.com/office/drawing/2014/main" id="{679D7B8B-17BE-4D76-961A-D2F9C41F6D61}"/>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r>
              <a:rPr lang="en-US"/>
              <a:t>Click the 'Q&amp;A' button to submit a question</a:t>
            </a:r>
          </a:p>
        </p:txBody>
      </p:sp>
      <p:sp>
        <p:nvSpPr>
          <p:cNvPr id="4" name="Slide Number Placeholder 3">
            <a:extLst>
              <a:ext uri="{FF2B5EF4-FFF2-40B4-BE49-F238E27FC236}">
                <a16:creationId xmlns:a16="http://schemas.microsoft.com/office/drawing/2014/main" id="{F0D7E016-6BB8-4B9F-8765-452293A22656}"/>
              </a:ext>
            </a:extLst>
          </p:cNvPr>
          <p:cNvSpPr>
            <a:spLocks noGrp="1"/>
          </p:cNvSpPr>
          <p:nvPr>
            <p:ph type="sldNum" sz="quarter" idx="12"/>
          </p:nvPr>
        </p:nvSpPr>
        <p:spPr/>
        <p:txBody>
          <a:bodyPr/>
          <a:lstStyle/>
          <a:p>
            <a:fld id="{99657F45-76E2-9145-A9D6-E6E7DE738629}" type="slidenum">
              <a:rPr lang="en-US" smtClean="0"/>
              <a:t>59</a:t>
            </a:fld>
            <a:endParaRPr lang="en-US"/>
          </a:p>
        </p:txBody>
      </p:sp>
    </p:spTree>
    <p:extLst>
      <p:ext uri="{BB962C8B-B14F-4D97-AF65-F5344CB8AC3E}">
        <p14:creationId xmlns:p14="http://schemas.microsoft.com/office/powerpoint/2010/main" val="13628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193738-8799-2308-0EC7-C2C346F56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36235" y="1638871"/>
            <a:ext cx="5282573" cy="3416353"/>
          </a:xfrm>
          <a:prstGeom prst="rect">
            <a:avLst/>
          </a:prstGeom>
        </p:spPr>
      </p:pic>
      <p:sp>
        <p:nvSpPr>
          <p:cNvPr id="27" name="Title 26">
            <a:extLst>
              <a:ext uri="{FF2B5EF4-FFF2-40B4-BE49-F238E27FC236}">
                <a16:creationId xmlns:a16="http://schemas.microsoft.com/office/drawing/2014/main" id="{1B810C9C-D340-47F1-A125-AA2ACE69EBC2}"/>
              </a:ext>
            </a:extLst>
          </p:cNvPr>
          <p:cNvSpPr txBox="1">
            <a:spLocks noGrp="1"/>
          </p:cNvSpPr>
          <p:nvPr>
            <p:ph type="title" idx="4294967295"/>
          </p:nvPr>
        </p:nvSpPr>
        <p:spPr>
          <a:xfrm>
            <a:off x="1110085" y="319373"/>
            <a:ext cx="1063632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defPPr>
              <a:defRPr lang="en-US"/>
            </a:defPPr>
            <a:lvl1pPr>
              <a:lnSpc>
                <a:spcPct val="90000"/>
              </a:lnSpc>
              <a:spcBef>
                <a:spcPct val="0"/>
              </a:spcBef>
              <a:buNone/>
              <a:defRPr sz="3600" b="1">
                <a:solidFill>
                  <a:srgbClr val="005698"/>
                </a:solidFill>
                <a:latin typeface="Georg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5698"/>
                </a:solidFill>
                <a:effectLst/>
                <a:uLnTx/>
                <a:uFillTx/>
                <a:latin typeface="Georgia"/>
                <a:ea typeface="+mj-ea"/>
                <a:cs typeface="+mj-cs"/>
              </a:rPr>
              <a:t>National Artificial Intelligence (AI) Research Institutes</a:t>
            </a:r>
          </a:p>
        </p:txBody>
      </p:sp>
      <p:sp>
        <p:nvSpPr>
          <p:cNvPr id="24" name="Content Placeholder 3">
            <a:extLst>
              <a:ext uri="{FF2B5EF4-FFF2-40B4-BE49-F238E27FC236}">
                <a16:creationId xmlns:a16="http://schemas.microsoft.com/office/drawing/2014/main" id="{5A4D9B10-59E2-0CC1-DD95-641F90573DEC}"/>
              </a:ext>
            </a:extLst>
          </p:cNvPr>
          <p:cNvSpPr txBox="1">
            <a:spLocks/>
          </p:cNvSpPr>
          <p:nvPr/>
        </p:nvSpPr>
        <p:spPr>
          <a:xfrm>
            <a:off x="291912" y="1663239"/>
            <a:ext cx="279906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Founded on National AI R&amp;D Strategic Plan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rPr>
              <a:t>Partnership among federal agencies and with the private sector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Verdana" panose="020B0604030504040204" pitchFamily="34" charset="0"/>
              <a:cs typeface="+mn-cs"/>
            </a:endParaRPr>
          </a:p>
        </p:txBody>
      </p:sp>
      <p:pic>
        <p:nvPicPr>
          <p:cNvPr id="1034" name="Picture 1033">
            <a:extLst>
              <a:ext uri="{FF2B5EF4-FFF2-40B4-BE49-F238E27FC236}">
                <a16:creationId xmlns:a16="http://schemas.microsoft.com/office/drawing/2014/main" id="{DF8A2611-4A2C-1611-C095-10898FBC6B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14092" y="1638871"/>
            <a:ext cx="2680310" cy="3416354"/>
          </a:xfrm>
          <a:prstGeom prst="rect">
            <a:avLst/>
          </a:prstGeom>
        </p:spPr>
      </p:pic>
      <p:pic>
        <p:nvPicPr>
          <p:cNvPr id="1035" name="Picture 1034">
            <a:extLst>
              <a:ext uri="{FF2B5EF4-FFF2-40B4-BE49-F238E27FC236}">
                <a16:creationId xmlns:a16="http://schemas.microsoft.com/office/drawing/2014/main" id="{E3CF1AFD-A718-4593-9E04-1401E221F05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sp>
        <p:nvSpPr>
          <p:cNvPr id="23" name="Date Placeholder 3">
            <a:extLst>
              <a:ext uri="{FF2B5EF4-FFF2-40B4-BE49-F238E27FC236}">
                <a16:creationId xmlns:a16="http://schemas.microsoft.com/office/drawing/2014/main" id="{8C9A55DB-0E17-F950-9083-6E60C46EEBA8}"/>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25" name="Footer Placeholder 4">
            <a:extLst>
              <a:ext uri="{FF2B5EF4-FFF2-40B4-BE49-F238E27FC236}">
                <a16:creationId xmlns:a16="http://schemas.microsoft.com/office/drawing/2014/main" id="{60696769-0E9A-CB74-7853-74D7424C5305}"/>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17" name="Slide Number Placeholder 3">
            <a:extLst>
              <a:ext uri="{FF2B5EF4-FFF2-40B4-BE49-F238E27FC236}">
                <a16:creationId xmlns:a16="http://schemas.microsoft.com/office/drawing/2014/main" id="{AE1BBA8C-54CA-95EA-E0EE-0D65D0F7DAF5}"/>
              </a:ext>
            </a:extLst>
          </p:cNvPr>
          <p:cNvSpPr txBox="1">
            <a:spLocks/>
          </p:cNvSpPr>
          <p:nvPr/>
        </p:nvSpPr>
        <p:spPr>
          <a:xfrm>
            <a:off x="8610600" y="6514908"/>
            <a:ext cx="2743200" cy="304017"/>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8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7F258E2F-7096-473C-88D4-8F0513FA89BE}"/>
              </a:ext>
            </a:extLst>
          </p:cNvPr>
          <p:cNvSpPr txBox="1">
            <a:spLocks noGrp="1"/>
          </p:cNvSpPr>
          <p:nvPr>
            <p:ph type="title" idx="4294967295"/>
          </p:nvPr>
        </p:nvSpPr>
        <p:spPr>
          <a:xfrm>
            <a:off x="1109823" y="-40553"/>
            <a:ext cx="520301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5698"/>
                </a:solidFill>
                <a:effectLst/>
                <a:uLnTx/>
                <a:uFillTx/>
                <a:latin typeface="Georgia"/>
                <a:ea typeface="+mj-ea"/>
                <a:cs typeface="+mj-cs"/>
              </a:rPr>
              <a:t>25 Active Institutes</a:t>
            </a:r>
          </a:p>
        </p:txBody>
      </p:sp>
      <p:sp>
        <p:nvSpPr>
          <p:cNvPr id="72" name="Rectangle 71">
            <a:extLst>
              <a:ext uri="{FF2B5EF4-FFF2-40B4-BE49-F238E27FC236}">
                <a16:creationId xmlns:a16="http://schemas.microsoft.com/office/drawing/2014/main" id="{D9D2A676-5D8D-44FA-8446-FE29C85F93E9}"/>
              </a:ext>
            </a:extLst>
          </p:cNvPr>
          <p:cNvSpPr/>
          <p:nvPr/>
        </p:nvSpPr>
        <p:spPr>
          <a:xfrm>
            <a:off x="874506" y="1306536"/>
            <a:ext cx="4114296" cy="4093428"/>
          </a:xfrm>
          <a:prstGeom prst="rect">
            <a:avLst/>
          </a:prstGeom>
          <a:solidFill>
            <a:srgbClr val="DBE7F0"/>
          </a:solidFill>
        </p:spPr>
        <p:txBody>
          <a:bodyPr wrap="square" lIns="182880" tIns="182880" rIns="182880" bIns="182880" anchor="t">
            <a:spAutoFit/>
          </a:bodyPr>
          <a:lstStyle/>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2020</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First cohort of Institutes </a:t>
            </a:r>
            <a:b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(5 NSF, 2 NIFA)</a:t>
            </a:r>
          </a:p>
          <a:p>
            <a:pPr marL="0" marR="0" lvl="0" indent="0" algn="l" defTabSz="914400" rtl="0" eaLnBrk="1" fontAlgn="auto" latinLnBrk="0" hangingPunct="1">
              <a:lnSpc>
                <a:spcPct val="100000"/>
              </a:lnSpc>
              <a:spcBef>
                <a:spcPts val="0"/>
              </a:spcBef>
              <a:spcAft>
                <a:spcPts val="0"/>
              </a:spcAft>
              <a:buClr>
                <a:prstClr val="black"/>
              </a:buClr>
              <a:buSzTx/>
              <a:buFontTx/>
              <a:buNone/>
              <a:tabLst/>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2021</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Second cohort of Institutes (9 NSF, 2 NIFA)</a:t>
            </a:r>
          </a:p>
          <a:p>
            <a:pPr marL="0" marR="0" lvl="0" indent="0" algn="l" defTabSz="914400" rtl="0" eaLnBrk="1" fontAlgn="auto" latinLnBrk="0" hangingPunct="1">
              <a:lnSpc>
                <a:spcPct val="100000"/>
              </a:lnSpc>
              <a:spcBef>
                <a:spcPts val="0"/>
              </a:spcBef>
              <a:spcAft>
                <a:spcPts val="0"/>
              </a:spcAft>
              <a:buClr>
                <a:prstClr val="black"/>
              </a:buClr>
              <a:buSzTx/>
              <a:buFontTx/>
              <a:buNone/>
              <a:tabLst/>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2022</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AI Institutes Virtual Organization established</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Calibri"/>
              </a:rPr>
              <a:t>2023</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Calibri"/>
              </a:rPr>
              <a:t>: Third cohort of Institutes </a:t>
            </a:r>
            <a:br>
              <a:rPr kumimoji="0" lang="en-US" sz="2200" b="0" i="0" u="none" strike="noStrike" kern="1200" cap="none" spc="0" normalizeH="0" baseline="0" noProof="0">
                <a:ln>
                  <a:noFill/>
                </a:ln>
                <a:solidFill>
                  <a:prstClr val="black"/>
                </a:solidFill>
                <a:effectLst/>
                <a:uLnTx/>
                <a:uFillTx/>
                <a:latin typeface="Calibri" panose="020F0502020204030204"/>
                <a:ea typeface="+mn-ea"/>
                <a:cs typeface="Calibri"/>
              </a:rPr>
            </a:br>
            <a:r>
              <a:rPr kumimoji="0" lang="en-US" sz="2200" b="0" i="0" u="none" strike="noStrike" kern="1200" cap="none" spc="0" normalizeH="0" baseline="0" noProof="0">
                <a:ln>
                  <a:noFill/>
                </a:ln>
                <a:solidFill>
                  <a:prstClr val="black"/>
                </a:solidFill>
                <a:effectLst/>
                <a:uLnTx/>
                <a:uFillTx/>
                <a:latin typeface="Calibri" panose="020F0502020204030204"/>
                <a:ea typeface="+mn-ea"/>
                <a:cs typeface="Calibri"/>
              </a:rPr>
              <a:t>(6 NSF, 1 NIFA)</a:t>
            </a:r>
          </a:p>
        </p:txBody>
      </p:sp>
      <p:pic>
        <p:nvPicPr>
          <p:cNvPr id="2" name="Picture 1" descr="$20 million federal grant launches AI institute for better crops,  agricultural production • News Service • Iowa State University">
            <a:extLst>
              <a:ext uri="{FF2B5EF4-FFF2-40B4-BE49-F238E27FC236}">
                <a16:creationId xmlns:a16="http://schemas.microsoft.com/office/drawing/2014/main" id="{02EEEAE2-8F44-1D2E-5AD7-E2FEB7598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92" y="2403250"/>
            <a:ext cx="1265227" cy="693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ML logo">
            <a:extLst>
              <a:ext uri="{FF2B5EF4-FFF2-40B4-BE49-F238E27FC236}">
                <a16:creationId xmlns:a16="http://schemas.microsoft.com/office/drawing/2014/main" id="{4F026D6E-3FBA-4D0F-FDA9-ECBE9C7487DC}"/>
              </a:ext>
            </a:extLst>
          </p:cNvPr>
          <p:cNvPicPr>
            <a:picLocks noChangeAspect="1"/>
          </p:cNvPicPr>
          <p:nvPr/>
        </p:nvPicPr>
        <p:blipFill>
          <a:blip r:embed="rId4"/>
          <a:stretch>
            <a:fillRect/>
          </a:stretch>
        </p:blipFill>
        <p:spPr>
          <a:xfrm>
            <a:off x="9340767" y="4433681"/>
            <a:ext cx="812736" cy="277770"/>
          </a:xfrm>
          <a:prstGeom prst="rect">
            <a:avLst/>
          </a:prstGeom>
        </p:spPr>
      </p:pic>
      <p:pic>
        <p:nvPicPr>
          <p:cNvPr id="4" name="Picture 3" descr="Molecule Maker Lab Institue">
            <a:extLst>
              <a:ext uri="{FF2B5EF4-FFF2-40B4-BE49-F238E27FC236}">
                <a16:creationId xmlns:a16="http://schemas.microsoft.com/office/drawing/2014/main" id="{6DFA99F8-CA69-8817-222E-F804F0A47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8585" y="4042795"/>
            <a:ext cx="1026944" cy="417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I4OPT | ">
            <a:extLst>
              <a:ext uri="{FF2B5EF4-FFF2-40B4-BE49-F238E27FC236}">
                <a16:creationId xmlns:a16="http://schemas.microsoft.com/office/drawing/2014/main" id="{24D06C79-9181-E2F5-E6F9-1FD73727DD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457" y="1926287"/>
            <a:ext cx="1358131" cy="408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I-Edge Logo">
            <a:extLst>
              <a:ext uri="{FF2B5EF4-FFF2-40B4-BE49-F238E27FC236}">
                <a16:creationId xmlns:a16="http://schemas.microsoft.com/office/drawing/2014/main" id="{78E07236-A889-23B1-A2DC-9E99868143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1797" y="4516422"/>
            <a:ext cx="1026944" cy="265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thena logo">
            <a:extLst>
              <a:ext uri="{FF2B5EF4-FFF2-40B4-BE49-F238E27FC236}">
                <a16:creationId xmlns:a16="http://schemas.microsoft.com/office/drawing/2014/main" id="{DB92A63C-A497-65C2-B0D5-4D1A31754C40}"/>
              </a:ext>
            </a:extLst>
          </p:cNvPr>
          <p:cNvPicPr>
            <a:picLocks noChangeAspect="1"/>
          </p:cNvPicPr>
          <p:nvPr/>
        </p:nvPicPr>
        <p:blipFill>
          <a:blip r:embed="rId8"/>
          <a:stretch>
            <a:fillRect/>
          </a:stretch>
        </p:blipFill>
        <p:spPr>
          <a:xfrm>
            <a:off x="9616236" y="566441"/>
            <a:ext cx="1152466" cy="293765"/>
          </a:xfrm>
          <a:prstGeom prst="rect">
            <a:avLst/>
          </a:prstGeom>
        </p:spPr>
      </p:pic>
      <p:pic>
        <p:nvPicPr>
          <p:cNvPr id="8" name="Picture 2" descr="AI-CARING logo">
            <a:extLst>
              <a:ext uri="{FF2B5EF4-FFF2-40B4-BE49-F238E27FC236}">
                <a16:creationId xmlns:a16="http://schemas.microsoft.com/office/drawing/2014/main" id="{06ACA73E-30ED-24E7-F3E0-2DB564AC76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2959" y="4795122"/>
            <a:ext cx="1004184" cy="515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pyright2021_AgAIDlogoforsite">
            <a:extLst>
              <a:ext uri="{FF2B5EF4-FFF2-40B4-BE49-F238E27FC236}">
                <a16:creationId xmlns:a16="http://schemas.microsoft.com/office/drawing/2014/main" id="{DC82114D-38BF-DC9D-C040-BD8A1BDEF0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8055" t="1" b="41580"/>
          <a:stretch/>
        </p:blipFill>
        <p:spPr bwMode="auto">
          <a:xfrm>
            <a:off x="10625051" y="3393989"/>
            <a:ext cx="983379" cy="358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ngage AI Institute">
            <a:extLst>
              <a:ext uri="{FF2B5EF4-FFF2-40B4-BE49-F238E27FC236}">
                <a16:creationId xmlns:a16="http://schemas.microsoft.com/office/drawing/2014/main" id="{DBC52D52-A860-FDF7-3910-002F6311D12F}"/>
              </a:ext>
            </a:extLst>
          </p:cNvPr>
          <p:cNvPicPr>
            <a:picLocks noChangeAspect="1"/>
          </p:cNvPicPr>
          <p:nvPr/>
        </p:nvPicPr>
        <p:blipFill>
          <a:blip r:embed="rId11"/>
          <a:stretch>
            <a:fillRect/>
          </a:stretch>
        </p:blipFill>
        <p:spPr>
          <a:xfrm>
            <a:off x="9668578" y="2858587"/>
            <a:ext cx="1234780" cy="358650"/>
          </a:xfrm>
          <a:prstGeom prst="rect">
            <a:avLst/>
          </a:prstGeom>
        </p:spPr>
      </p:pic>
      <p:pic>
        <p:nvPicPr>
          <p:cNvPr id="12" name="Content Placeholder 4" descr="Text, logo&#10;&#10;Description automatically generated">
            <a:extLst>
              <a:ext uri="{FF2B5EF4-FFF2-40B4-BE49-F238E27FC236}">
                <a16:creationId xmlns:a16="http://schemas.microsoft.com/office/drawing/2014/main" id="{38BDB4A0-2372-2A79-D6FB-A696603C5C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86372" y="5621879"/>
            <a:ext cx="1139009" cy="639398"/>
          </a:xfrm>
          <a:prstGeom prst="rect">
            <a:avLst/>
          </a:prstGeom>
        </p:spPr>
      </p:pic>
      <p:pic>
        <p:nvPicPr>
          <p:cNvPr id="13" name="Picture 12" descr="AI Farms logo">
            <a:extLst>
              <a:ext uri="{FF2B5EF4-FFF2-40B4-BE49-F238E27FC236}">
                <a16:creationId xmlns:a16="http://schemas.microsoft.com/office/drawing/2014/main" id="{95A2FC85-E553-6BFF-C7FB-0967B557F2AB}"/>
              </a:ext>
            </a:extLst>
          </p:cNvPr>
          <p:cNvPicPr>
            <a:picLocks noChangeAspect="1"/>
          </p:cNvPicPr>
          <p:nvPr/>
        </p:nvPicPr>
        <p:blipFill>
          <a:blip r:embed="rId13"/>
          <a:stretch>
            <a:fillRect/>
          </a:stretch>
        </p:blipFill>
        <p:spPr>
          <a:xfrm>
            <a:off x="7618470" y="527821"/>
            <a:ext cx="1501951" cy="396803"/>
          </a:xfrm>
          <a:prstGeom prst="rect">
            <a:avLst/>
          </a:prstGeom>
        </p:spPr>
      </p:pic>
      <p:pic>
        <p:nvPicPr>
          <p:cNvPr id="14" name="Picture 13" descr="AI Institute in Dynamic Systems logo">
            <a:extLst>
              <a:ext uri="{FF2B5EF4-FFF2-40B4-BE49-F238E27FC236}">
                <a16:creationId xmlns:a16="http://schemas.microsoft.com/office/drawing/2014/main" id="{A05E685D-FBC1-9754-8E42-1E40E0675F60}"/>
              </a:ext>
            </a:extLst>
          </p:cNvPr>
          <p:cNvPicPr>
            <a:picLocks noChangeAspect="1"/>
          </p:cNvPicPr>
          <p:nvPr/>
        </p:nvPicPr>
        <p:blipFill>
          <a:blip r:embed="rId14"/>
          <a:stretch>
            <a:fillRect/>
          </a:stretch>
        </p:blipFill>
        <p:spPr>
          <a:xfrm>
            <a:off x="7544770" y="5168312"/>
            <a:ext cx="1992215" cy="204807"/>
          </a:xfrm>
          <a:prstGeom prst="rect">
            <a:avLst/>
          </a:prstGeom>
        </p:spPr>
      </p:pic>
      <p:pic>
        <p:nvPicPr>
          <p:cNvPr id="15" name="Picture 14" descr="Tilos logo">
            <a:extLst>
              <a:ext uri="{FF2B5EF4-FFF2-40B4-BE49-F238E27FC236}">
                <a16:creationId xmlns:a16="http://schemas.microsoft.com/office/drawing/2014/main" id="{CC6C3BA0-988F-D099-3830-BD445C05041A}"/>
              </a:ext>
            </a:extLst>
          </p:cNvPr>
          <p:cNvPicPr>
            <a:picLocks noChangeAspect="1"/>
          </p:cNvPicPr>
          <p:nvPr/>
        </p:nvPicPr>
        <p:blipFill>
          <a:blip r:embed="rId15"/>
          <a:stretch>
            <a:fillRect/>
          </a:stretch>
        </p:blipFill>
        <p:spPr>
          <a:xfrm>
            <a:off x="9120421" y="2210424"/>
            <a:ext cx="931303" cy="343418"/>
          </a:xfrm>
          <a:prstGeom prst="rect">
            <a:avLst/>
          </a:prstGeom>
        </p:spPr>
      </p:pic>
      <p:pic>
        <p:nvPicPr>
          <p:cNvPr id="16" name="Picture 2">
            <a:extLst>
              <a:ext uri="{FF2B5EF4-FFF2-40B4-BE49-F238E27FC236}">
                <a16:creationId xmlns:a16="http://schemas.microsoft.com/office/drawing/2014/main" id="{2C414395-2AB6-93A2-F956-C7F7337589E4}"/>
              </a:ex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69066" y="1244331"/>
            <a:ext cx="562709" cy="6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ction logo">
            <a:extLst>
              <a:ext uri="{FF2B5EF4-FFF2-40B4-BE49-F238E27FC236}">
                <a16:creationId xmlns:a16="http://schemas.microsoft.com/office/drawing/2014/main" id="{447416A7-46D4-64E5-B88F-D9EAED84E554}"/>
              </a:ext>
            </a:extLst>
          </p:cNvPr>
          <p:cNvPicPr>
            <a:picLocks noChangeAspect="1"/>
          </p:cNvPicPr>
          <p:nvPr/>
        </p:nvPicPr>
        <p:blipFill>
          <a:blip r:embed="rId17"/>
          <a:stretch>
            <a:fillRect/>
          </a:stretch>
        </p:blipFill>
        <p:spPr>
          <a:xfrm>
            <a:off x="6612118" y="818022"/>
            <a:ext cx="521777" cy="669936"/>
          </a:xfrm>
          <a:prstGeom prst="rect">
            <a:avLst/>
          </a:prstGeom>
        </p:spPr>
      </p:pic>
      <p:pic>
        <p:nvPicPr>
          <p:cNvPr id="18" name="Picture 6" descr="National AI Institute logo">
            <a:extLst>
              <a:ext uri="{FF2B5EF4-FFF2-40B4-BE49-F238E27FC236}">
                <a16:creationId xmlns:a16="http://schemas.microsoft.com/office/drawing/2014/main" id="{69274BEC-476F-8D77-7390-F7A4B666C0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23805" y="3150883"/>
            <a:ext cx="1007970" cy="8455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AI Aloe logo">
            <a:extLst>
              <a:ext uri="{FF2B5EF4-FFF2-40B4-BE49-F238E27FC236}">
                <a16:creationId xmlns:a16="http://schemas.microsoft.com/office/drawing/2014/main" id="{962E5B77-2E45-B4CF-FA47-C4801717DC6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98362" y="2392659"/>
            <a:ext cx="714216" cy="714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I-Climate logo">
            <a:extLst>
              <a:ext uri="{FF2B5EF4-FFF2-40B4-BE49-F238E27FC236}">
                <a16:creationId xmlns:a16="http://schemas.microsoft.com/office/drawing/2014/main" id="{31F0B8AB-67F1-72AF-224A-BFF70BA81237}"/>
              </a:ext>
            </a:extLst>
          </p:cNvPr>
          <p:cNvPicPr>
            <a:picLocks noChangeAspect="1"/>
          </p:cNvPicPr>
          <p:nvPr/>
        </p:nvPicPr>
        <p:blipFill>
          <a:blip r:embed="rId20"/>
          <a:stretch>
            <a:fillRect/>
          </a:stretch>
        </p:blipFill>
        <p:spPr>
          <a:xfrm>
            <a:off x="7603994" y="3611459"/>
            <a:ext cx="789029" cy="550783"/>
          </a:xfrm>
          <a:prstGeom prst="rect">
            <a:avLst/>
          </a:prstGeom>
        </p:spPr>
      </p:pic>
      <p:pic>
        <p:nvPicPr>
          <p:cNvPr id="21" name="Picture 12" descr="AI SBM logo">
            <a:extLst>
              <a:ext uri="{FF2B5EF4-FFF2-40B4-BE49-F238E27FC236}">
                <a16:creationId xmlns:a16="http://schemas.microsoft.com/office/drawing/2014/main" id="{2DD30119-7EF1-B97B-248D-E46E0BF5356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25688" y="4759035"/>
            <a:ext cx="547721" cy="5477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ARNI logo">
            <a:extLst>
              <a:ext uri="{FF2B5EF4-FFF2-40B4-BE49-F238E27FC236}">
                <a16:creationId xmlns:a16="http://schemas.microsoft.com/office/drawing/2014/main" id="{8026665A-1CEC-EDF4-FFCF-C5CD516B323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25497" y="3817424"/>
            <a:ext cx="748104" cy="3586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nvite logo">
            <a:extLst>
              <a:ext uri="{FF2B5EF4-FFF2-40B4-BE49-F238E27FC236}">
                <a16:creationId xmlns:a16="http://schemas.microsoft.com/office/drawing/2014/main" id="{96BFE2D1-76AC-8EB6-122A-5A0B2747CF39}"/>
              </a:ext>
            </a:extLst>
          </p:cNvPr>
          <p:cNvPicPr>
            <a:picLocks noChangeAspect="1"/>
          </p:cNvPicPr>
          <p:nvPr/>
        </p:nvPicPr>
        <p:blipFill>
          <a:blip r:embed="rId23"/>
          <a:stretch>
            <a:fillRect/>
          </a:stretch>
        </p:blipFill>
        <p:spPr>
          <a:xfrm>
            <a:off x="7336930" y="5751998"/>
            <a:ext cx="1117216" cy="322751"/>
          </a:xfrm>
          <a:prstGeom prst="rect">
            <a:avLst/>
          </a:prstGeom>
        </p:spPr>
      </p:pic>
      <p:pic>
        <p:nvPicPr>
          <p:cNvPr id="24" name="Picture 23" descr="TRAILS logo">
            <a:extLst>
              <a:ext uri="{FF2B5EF4-FFF2-40B4-BE49-F238E27FC236}">
                <a16:creationId xmlns:a16="http://schemas.microsoft.com/office/drawing/2014/main" id="{73B5B680-16BB-B44E-78CE-62AB36BCBE46}"/>
              </a:ext>
            </a:extLst>
          </p:cNvPr>
          <p:cNvPicPr>
            <a:picLocks noChangeAspect="1"/>
          </p:cNvPicPr>
          <p:nvPr/>
        </p:nvPicPr>
        <p:blipFill>
          <a:blip r:embed="rId24"/>
          <a:stretch>
            <a:fillRect/>
          </a:stretch>
        </p:blipFill>
        <p:spPr>
          <a:xfrm>
            <a:off x="10157136" y="1272985"/>
            <a:ext cx="1139009" cy="415353"/>
          </a:xfrm>
          <a:prstGeom prst="rect">
            <a:avLst/>
          </a:prstGeom>
        </p:spPr>
      </p:pic>
      <p:pic>
        <p:nvPicPr>
          <p:cNvPr id="25" name="Picture 20" descr="IAIFI Logo">
            <a:extLst>
              <a:ext uri="{FF2B5EF4-FFF2-40B4-BE49-F238E27FC236}">
                <a16:creationId xmlns:a16="http://schemas.microsoft.com/office/drawing/2014/main" id="{414A1F50-6215-CC71-D713-51BA22B47A3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36903" y="2053013"/>
            <a:ext cx="850305" cy="3230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SAT logo">
            <a:extLst>
              <a:ext uri="{FF2B5EF4-FFF2-40B4-BE49-F238E27FC236}">
                <a16:creationId xmlns:a16="http://schemas.microsoft.com/office/drawing/2014/main" id="{A6D2B735-3834-7B32-65B4-3DB92E100FE8}"/>
              </a:ext>
            </a:extLst>
          </p:cNvPr>
          <p:cNvPicPr>
            <a:picLocks noChangeAspect="1"/>
          </p:cNvPicPr>
          <p:nvPr/>
        </p:nvPicPr>
        <p:blipFill>
          <a:blip r:embed="rId26"/>
          <a:stretch>
            <a:fillRect/>
          </a:stretch>
        </p:blipFill>
        <p:spPr>
          <a:xfrm>
            <a:off x="7041415" y="3121935"/>
            <a:ext cx="714216" cy="349918"/>
          </a:xfrm>
          <a:prstGeom prst="rect">
            <a:avLst/>
          </a:prstGeom>
        </p:spPr>
      </p:pic>
      <p:grpSp>
        <p:nvGrpSpPr>
          <p:cNvPr id="27" name="Graphic 1852" descr="AIFS logo">
            <a:extLst>
              <a:ext uri="{FF2B5EF4-FFF2-40B4-BE49-F238E27FC236}">
                <a16:creationId xmlns:a16="http://schemas.microsoft.com/office/drawing/2014/main" id="{0914478E-7140-74FA-6278-709B4E21C776}"/>
              </a:ext>
            </a:extLst>
          </p:cNvPr>
          <p:cNvGrpSpPr>
            <a:grpSpLocks noChangeAspect="1"/>
          </p:cNvGrpSpPr>
          <p:nvPr/>
        </p:nvGrpSpPr>
        <p:grpSpPr>
          <a:xfrm>
            <a:off x="7618470" y="1272985"/>
            <a:ext cx="980145" cy="468190"/>
            <a:chOff x="608171" y="561689"/>
            <a:chExt cx="2359342" cy="1126997"/>
          </a:xfrm>
        </p:grpSpPr>
        <p:grpSp>
          <p:nvGrpSpPr>
            <p:cNvPr id="31" name="Graphic 1852">
              <a:extLst>
                <a:ext uri="{FF2B5EF4-FFF2-40B4-BE49-F238E27FC236}">
                  <a16:creationId xmlns:a16="http://schemas.microsoft.com/office/drawing/2014/main" id="{6E546367-BE9A-3E6D-1034-E96920683D5F}"/>
                </a:ext>
              </a:extLst>
            </p:cNvPr>
            <p:cNvGrpSpPr/>
            <p:nvPr/>
          </p:nvGrpSpPr>
          <p:grpSpPr>
            <a:xfrm>
              <a:off x="1666684" y="728281"/>
              <a:ext cx="1300829" cy="447960"/>
              <a:chOff x="1666684" y="728281"/>
              <a:chExt cx="1300829" cy="447960"/>
            </a:xfrm>
            <a:solidFill>
              <a:srgbClr val="115C80"/>
            </a:solidFill>
          </p:grpSpPr>
          <p:sp>
            <p:nvSpPr>
              <p:cNvPr id="354" name="Freeform: Shape 353">
                <a:extLst>
                  <a:ext uri="{FF2B5EF4-FFF2-40B4-BE49-F238E27FC236}">
                    <a16:creationId xmlns:a16="http://schemas.microsoft.com/office/drawing/2014/main" id="{CD33D721-E0DE-67EA-D4E1-D3A608151755}"/>
                  </a:ext>
                </a:extLst>
              </p:cNvPr>
              <p:cNvSpPr/>
              <p:nvPr/>
            </p:nvSpPr>
            <p:spPr>
              <a:xfrm>
                <a:off x="1666684" y="742759"/>
                <a:ext cx="445389" cy="424433"/>
              </a:xfrm>
              <a:custGeom>
                <a:avLst/>
                <a:gdLst>
                  <a:gd name="connsiteX0" fmla="*/ 183452 w 445389"/>
                  <a:gd name="connsiteY0" fmla="*/ 0 h 424433"/>
                  <a:gd name="connsiteX1" fmla="*/ 260795 w 445389"/>
                  <a:gd name="connsiteY1" fmla="*/ 0 h 424433"/>
                  <a:gd name="connsiteX2" fmla="*/ 445389 w 445389"/>
                  <a:gd name="connsiteY2" fmla="*/ 424434 h 424433"/>
                  <a:gd name="connsiteX3" fmla="*/ 343281 w 445389"/>
                  <a:gd name="connsiteY3" fmla="*/ 424434 h 424433"/>
                  <a:gd name="connsiteX4" fmla="*/ 305657 w 445389"/>
                  <a:gd name="connsiteY4" fmla="*/ 331946 h 424433"/>
                  <a:gd name="connsiteX5" fmla="*/ 136112 w 445389"/>
                  <a:gd name="connsiteY5" fmla="*/ 331946 h 424433"/>
                  <a:gd name="connsiteX6" fmla="*/ 99727 w 445389"/>
                  <a:gd name="connsiteY6" fmla="*/ 424434 h 424433"/>
                  <a:gd name="connsiteX7" fmla="*/ 0 w 445389"/>
                  <a:gd name="connsiteY7" fmla="*/ 424434 h 424433"/>
                  <a:gd name="connsiteX8" fmla="*/ 183452 w 445389"/>
                  <a:gd name="connsiteY8" fmla="*/ 0 h 424433"/>
                  <a:gd name="connsiteX9" fmla="*/ 219361 w 445389"/>
                  <a:gd name="connsiteY9" fmla="*/ 117729 h 424433"/>
                  <a:gd name="connsiteX10" fmla="*/ 167545 w 445389"/>
                  <a:gd name="connsiteY10" fmla="*/ 250222 h 424433"/>
                  <a:gd name="connsiteX11" fmla="*/ 271748 w 445389"/>
                  <a:gd name="connsiteY11" fmla="*/ 250222 h 424433"/>
                  <a:gd name="connsiteX12" fmla="*/ 219361 w 445389"/>
                  <a:gd name="connsiteY12" fmla="*/ 117729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389" h="424433">
                    <a:moveTo>
                      <a:pt x="183452" y="0"/>
                    </a:moveTo>
                    <a:lnTo>
                      <a:pt x="260795" y="0"/>
                    </a:lnTo>
                    <a:lnTo>
                      <a:pt x="445389" y="424434"/>
                    </a:lnTo>
                    <a:lnTo>
                      <a:pt x="343281" y="424434"/>
                    </a:lnTo>
                    <a:lnTo>
                      <a:pt x="305657" y="331946"/>
                    </a:lnTo>
                    <a:lnTo>
                      <a:pt x="136112" y="331946"/>
                    </a:lnTo>
                    <a:lnTo>
                      <a:pt x="99727" y="424434"/>
                    </a:lnTo>
                    <a:lnTo>
                      <a:pt x="0" y="424434"/>
                    </a:lnTo>
                    <a:lnTo>
                      <a:pt x="183452" y="0"/>
                    </a:lnTo>
                    <a:close/>
                    <a:moveTo>
                      <a:pt x="219361" y="117729"/>
                    </a:moveTo>
                    <a:lnTo>
                      <a:pt x="167545" y="250222"/>
                    </a:lnTo>
                    <a:lnTo>
                      <a:pt x="271748" y="250222"/>
                    </a:lnTo>
                    <a:lnTo>
                      <a:pt x="219361" y="117729"/>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CDD7A441-4966-4B96-16EB-42318311A860}"/>
                  </a:ext>
                </a:extLst>
              </p:cNvPr>
              <p:cNvSpPr/>
              <p:nvPr/>
            </p:nvSpPr>
            <p:spPr>
              <a:xfrm>
                <a:off x="2155888" y="742759"/>
                <a:ext cx="92487" cy="424433"/>
              </a:xfrm>
              <a:custGeom>
                <a:avLst/>
                <a:gdLst>
                  <a:gd name="connsiteX0" fmla="*/ 0 w 92487"/>
                  <a:gd name="connsiteY0" fmla="*/ 0 h 424433"/>
                  <a:gd name="connsiteX1" fmla="*/ 92488 w 92487"/>
                  <a:gd name="connsiteY1" fmla="*/ 0 h 424433"/>
                  <a:gd name="connsiteX2" fmla="*/ 92488 w 92487"/>
                  <a:gd name="connsiteY2" fmla="*/ 424434 h 424433"/>
                  <a:gd name="connsiteX3" fmla="*/ 0 w 92487"/>
                  <a:gd name="connsiteY3" fmla="*/ 424434 h 424433"/>
                  <a:gd name="connsiteX4" fmla="*/ 0 w 92487"/>
                  <a:gd name="connsiteY4" fmla="*/ 0 h 424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7" h="424433">
                    <a:moveTo>
                      <a:pt x="0" y="0"/>
                    </a:moveTo>
                    <a:lnTo>
                      <a:pt x="92488" y="0"/>
                    </a:lnTo>
                    <a:lnTo>
                      <a:pt x="92488" y="424434"/>
                    </a:lnTo>
                    <a:lnTo>
                      <a:pt x="0" y="424434"/>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8032BBC-7A63-E7D7-724C-526EDEFCD654}"/>
                  </a:ext>
                </a:extLst>
              </p:cNvPr>
              <p:cNvSpPr/>
              <p:nvPr/>
            </p:nvSpPr>
            <p:spPr>
              <a:xfrm>
                <a:off x="2340959" y="742759"/>
                <a:ext cx="282987" cy="424433"/>
              </a:xfrm>
              <a:custGeom>
                <a:avLst/>
                <a:gdLst>
                  <a:gd name="connsiteX0" fmla="*/ 0 w 282987"/>
                  <a:gd name="connsiteY0" fmla="*/ 0 h 424433"/>
                  <a:gd name="connsiteX1" fmla="*/ 282988 w 282987"/>
                  <a:gd name="connsiteY1" fmla="*/ 0 h 424433"/>
                  <a:gd name="connsiteX2" fmla="*/ 282988 w 282987"/>
                  <a:gd name="connsiteY2" fmla="*/ 81629 h 424433"/>
                  <a:gd name="connsiteX3" fmla="*/ 92583 w 282987"/>
                  <a:gd name="connsiteY3" fmla="*/ 81629 h 424433"/>
                  <a:gd name="connsiteX4" fmla="*/ 92583 w 282987"/>
                  <a:gd name="connsiteY4" fmla="*/ 168688 h 424433"/>
                  <a:gd name="connsiteX5" fmla="*/ 272129 w 282987"/>
                  <a:gd name="connsiteY5" fmla="*/ 168688 h 424433"/>
                  <a:gd name="connsiteX6" fmla="*/ 272129 w 282987"/>
                  <a:gd name="connsiteY6" fmla="*/ 255746 h 424433"/>
                  <a:gd name="connsiteX7" fmla="*/ 92583 w 282987"/>
                  <a:gd name="connsiteY7" fmla="*/ 255746 h 424433"/>
                  <a:gd name="connsiteX8" fmla="*/ 92583 w 282987"/>
                  <a:gd name="connsiteY8" fmla="*/ 424434 h 424433"/>
                  <a:gd name="connsiteX9" fmla="*/ 95 w 282987"/>
                  <a:gd name="connsiteY9" fmla="*/ 424434 h 424433"/>
                  <a:gd name="connsiteX10" fmla="*/ 95 w 282987"/>
                  <a:gd name="connsiteY10" fmla="*/ 0 h 4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987" h="424433">
                    <a:moveTo>
                      <a:pt x="0" y="0"/>
                    </a:moveTo>
                    <a:lnTo>
                      <a:pt x="282988" y="0"/>
                    </a:lnTo>
                    <a:lnTo>
                      <a:pt x="282988" y="81629"/>
                    </a:lnTo>
                    <a:lnTo>
                      <a:pt x="92583" y="81629"/>
                    </a:lnTo>
                    <a:lnTo>
                      <a:pt x="92583" y="168688"/>
                    </a:lnTo>
                    <a:lnTo>
                      <a:pt x="272129" y="168688"/>
                    </a:lnTo>
                    <a:lnTo>
                      <a:pt x="272129" y="255746"/>
                    </a:lnTo>
                    <a:lnTo>
                      <a:pt x="92583" y="255746"/>
                    </a:lnTo>
                    <a:lnTo>
                      <a:pt x="92583" y="424434"/>
                    </a:lnTo>
                    <a:lnTo>
                      <a:pt x="95" y="424434"/>
                    </a:lnTo>
                    <a:lnTo>
                      <a:pt x="95"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8D520D1-DD92-943F-4329-893D5A587604}"/>
                  </a:ext>
                </a:extLst>
              </p:cNvPr>
              <p:cNvSpPr/>
              <p:nvPr/>
            </p:nvSpPr>
            <p:spPr>
              <a:xfrm>
                <a:off x="2659665" y="728281"/>
                <a:ext cx="307847" cy="447960"/>
              </a:xfrm>
              <a:custGeom>
                <a:avLst/>
                <a:gdLst>
                  <a:gd name="connsiteX0" fmla="*/ 242697 w 307847"/>
                  <a:gd name="connsiteY0" fmla="*/ 114967 h 447960"/>
                  <a:gd name="connsiteX1" fmla="*/ 211646 w 307847"/>
                  <a:gd name="connsiteY1" fmla="*/ 93536 h 447960"/>
                  <a:gd name="connsiteX2" fmla="*/ 174593 w 307847"/>
                  <a:gd name="connsiteY2" fmla="*/ 86582 h 447960"/>
                  <a:gd name="connsiteX3" fmla="*/ 153543 w 307847"/>
                  <a:gd name="connsiteY3" fmla="*/ 88964 h 447960"/>
                  <a:gd name="connsiteX4" fmla="*/ 133064 w 307847"/>
                  <a:gd name="connsiteY4" fmla="*/ 96488 h 447960"/>
                  <a:gd name="connsiteX5" fmla="*/ 117443 w 307847"/>
                  <a:gd name="connsiteY5" fmla="*/ 110014 h 447960"/>
                  <a:gd name="connsiteX6" fmla="*/ 111442 w 307847"/>
                  <a:gd name="connsiteY6" fmla="*/ 130493 h 447960"/>
                  <a:gd name="connsiteX7" fmla="*/ 125921 w 307847"/>
                  <a:gd name="connsiteY7" fmla="*/ 160020 h 447960"/>
                  <a:gd name="connsiteX8" fmla="*/ 162401 w 307847"/>
                  <a:gd name="connsiteY8" fmla="*/ 177451 h 447960"/>
                  <a:gd name="connsiteX9" fmla="*/ 209645 w 307847"/>
                  <a:gd name="connsiteY9" fmla="*/ 191929 h 447960"/>
                  <a:gd name="connsiteX10" fmla="*/ 256889 w 307847"/>
                  <a:gd name="connsiteY10" fmla="*/ 212408 h 447960"/>
                  <a:gd name="connsiteX11" fmla="*/ 293370 w 307847"/>
                  <a:gd name="connsiteY11" fmla="*/ 247936 h 447960"/>
                  <a:gd name="connsiteX12" fmla="*/ 307848 w 307847"/>
                  <a:gd name="connsiteY12" fmla="*/ 307562 h 447960"/>
                  <a:gd name="connsiteX13" fmla="*/ 294608 w 307847"/>
                  <a:gd name="connsiteY13" fmla="*/ 369570 h 447960"/>
                  <a:gd name="connsiteX14" fmla="*/ 258794 w 307847"/>
                  <a:gd name="connsiteY14" fmla="*/ 413575 h 447960"/>
                  <a:gd name="connsiteX15" fmla="*/ 206407 w 307847"/>
                  <a:gd name="connsiteY15" fmla="*/ 439484 h 447960"/>
                  <a:gd name="connsiteX16" fmla="*/ 143446 w 307847"/>
                  <a:gd name="connsiteY16" fmla="*/ 447961 h 447960"/>
                  <a:gd name="connsiteX17" fmla="*/ 66294 w 307847"/>
                  <a:gd name="connsiteY17" fmla="*/ 435293 h 447960"/>
                  <a:gd name="connsiteX18" fmla="*/ 0 w 307847"/>
                  <a:gd name="connsiteY18" fmla="*/ 394335 h 447960"/>
                  <a:gd name="connsiteX19" fmla="*/ 66865 w 307847"/>
                  <a:gd name="connsiteY19" fmla="*/ 320802 h 447960"/>
                  <a:gd name="connsiteX20" fmla="*/ 103346 w 307847"/>
                  <a:gd name="connsiteY20" fmla="*/ 350615 h 447960"/>
                  <a:gd name="connsiteX21" fmla="*/ 148780 w 307847"/>
                  <a:gd name="connsiteY21" fmla="*/ 361188 h 447960"/>
                  <a:gd name="connsiteX22" fmla="*/ 171926 w 307847"/>
                  <a:gd name="connsiteY22" fmla="*/ 358521 h 447960"/>
                  <a:gd name="connsiteX23" fmla="*/ 192976 w 307847"/>
                  <a:gd name="connsiteY23" fmla="*/ 350425 h 447960"/>
                  <a:gd name="connsiteX24" fmla="*/ 208026 w 307847"/>
                  <a:gd name="connsiteY24" fmla="*/ 336614 h 447960"/>
                  <a:gd name="connsiteX25" fmla="*/ 213741 w 307847"/>
                  <a:gd name="connsiteY25" fmla="*/ 316706 h 447960"/>
                  <a:gd name="connsiteX26" fmla="*/ 198977 w 307847"/>
                  <a:gd name="connsiteY26" fmla="*/ 286321 h 447960"/>
                  <a:gd name="connsiteX27" fmla="*/ 161925 w 307847"/>
                  <a:gd name="connsiteY27" fmla="*/ 267367 h 447960"/>
                  <a:gd name="connsiteX28" fmla="*/ 113729 w 307847"/>
                  <a:gd name="connsiteY28" fmla="*/ 251746 h 447960"/>
                  <a:gd name="connsiteX29" fmla="*/ 65532 w 307847"/>
                  <a:gd name="connsiteY29" fmla="*/ 230696 h 447960"/>
                  <a:gd name="connsiteX30" fmla="*/ 28480 w 307847"/>
                  <a:gd name="connsiteY30" fmla="*/ 195739 h 447960"/>
                  <a:gd name="connsiteX31" fmla="*/ 13716 w 307847"/>
                  <a:gd name="connsiteY31" fmla="*/ 138494 h 447960"/>
                  <a:gd name="connsiteX32" fmla="*/ 27241 w 307847"/>
                  <a:gd name="connsiteY32" fmla="*/ 78296 h 447960"/>
                  <a:gd name="connsiteX33" fmla="*/ 63341 w 307847"/>
                  <a:gd name="connsiteY33" fmla="*/ 34957 h 447960"/>
                  <a:gd name="connsiteX34" fmla="*/ 115443 w 307847"/>
                  <a:gd name="connsiteY34" fmla="*/ 8763 h 447960"/>
                  <a:gd name="connsiteX35" fmla="*/ 176308 w 307847"/>
                  <a:gd name="connsiteY35" fmla="*/ 0 h 447960"/>
                  <a:gd name="connsiteX36" fmla="*/ 246221 w 307847"/>
                  <a:gd name="connsiteY36" fmla="*/ 10287 h 447960"/>
                  <a:gd name="connsiteX37" fmla="*/ 307086 w 307847"/>
                  <a:gd name="connsiteY37" fmla="*/ 44577 h 447960"/>
                  <a:gd name="connsiteX38" fmla="*/ 242602 w 307847"/>
                  <a:gd name="connsiteY38" fmla="*/ 115062 h 4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7847" h="447960">
                    <a:moveTo>
                      <a:pt x="242697" y="114967"/>
                    </a:moveTo>
                    <a:cubicBezTo>
                      <a:pt x="235077" y="105346"/>
                      <a:pt x="224695" y="98203"/>
                      <a:pt x="211646" y="93536"/>
                    </a:cubicBezTo>
                    <a:cubicBezTo>
                      <a:pt x="198596" y="88964"/>
                      <a:pt x="186214" y="86582"/>
                      <a:pt x="174593" y="86582"/>
                    </a:cubicBezTo>
                    <a:cubicBezTo>
                      <a:pt x="167735" y="86582"/>
                      <a:pt x="160782" y="87440"/>
                      <a:pt x="153543" y="88964"/>
                    </a:cubicBezTo>
                    <a:cubicBezTo>
                      <a:pt x="146304" y="90583"/>
                      <a:pt x="139446" y="93059"/>
                      <a:pt x="133064" y="96488"/>
                    </a:cubicBezTo>
                    <a:cubicBezTo>
                      <a:pt x="126682" y="99917"/>
                      <a:pt x="121444" y="104394"/>
                      <a:pt x="117443" y="110014"/>
                    </a:cubicBezTo>
                    <a:cubicBezTo>
                      <a:pt x="113443" y="115633"/>
                      <a:pt x="111442" y="122492"/>
                      <a:pt x="111442" y="130493"/>
                    </a:cubicBezTo>
                    <a:cubicBezTo>
                      <a:pt x="111442" y="143351"/>
                      <a:pt x="116300" y="153162"/>
                      <a:pt x="125921" y="160020"/>
                    </a:cubicBezTo>
                    <a:cubicBezTo>
                      <a:pt x="135541" y="166878"/>
                      <a:pt x="147733" y="172688"/>
                      <a:pt x="162401" y="177451"/>
                    </a:cubicBezTo>
                    <a:cubicBezTo>
                      <a:pt x="177070" y="182309"/>
                      <a:pt x="192786" y="187071"/>
                      <a:pt x="209645" y="191929"/>
                    </a:cubicBezTo>
                    <a:cubicBezTo>
                      <a:pt x="226504" y="196787"/>
                      <a:pt x="242221" y="203549"/>
                      <a:pt x="256889" y="212408"/>
                    </a:cubicBezTo>
                    <a:cubicBezTo>
                      <a:pt x="271558" y="221266"/>
                      <a:pt x="283655" y="233077"/>
                      <a:pt x="293370" y="247936"/>
                    </a:cubicBezTo>
                    <a:cubicBezTo>
                      <a:pt x="302990" y="262795"/>
                      <a:pt x="307848" y="282702"/>
                      <a:pt x="307848" y="307562"/>
                    </a:cubicBezTo>
                    <a:cubicBezTo>
                      <a:pt x="307848" y="332423"/>
                      <a:pt x="303466" y="351949"/>
                      <a:pt x="294608" y="369570"/>
                    </a:cubicBezTo>
                    <a:cubicBezTo>
                      <a:pt x="285750" y="387287"/>
                      <a:pt x="273844" y="401860"/>
                      <a:pt x="258794" y="413575"/>
                    </a:cubicBezTo>
                    <a:cubicBezTo>
                      <a:pt x="243745" y="425196"/>
                      <a:pt x="226219" y="433864"/>
                      <a:pt x="206407" y="439484"/>
                    </a:cubicBezTo>
                    <a:cubicBezTo>
                      <a:pt x="186595" y="445103"/>
                      <a:pt x="165544" y="447961"/>
                      <a:pt x="143446" y="447961"/>
                    </a:cubicBezTo>
                    <a:cubicBezTo>
                      <a:pt x="115729" y="447961"/>
                      <a:pt x="90011" y="443770"/>
                      <a:pt x="66294" y="435293"/>
                    </a:cubicBezTo>
                    <a:cubicBezTo>
                      <a:pt x="42577" y="426815"/>
                      <a:pt x="20479" y="413194"/>
                      <a:pt x="0" y="394335"/>
                    </a:cubicBezTo>
                    <a:lnTo>
                      <a:pt x="66865" y="320802"/>
                    </a:lnTo>
                    <a:cubicBezTo>
                      <a:pt x="76486" y="333661"/>
                      <a:pt x="88678" y="343567"/>
                      <a:pt x="103346" y="350615"/>
                    </a:cubicBezTo>
                    <a:cubicBezTo>
                      <a:pt x="118015" y="357664"/>
                      <a:pt x="133159" y="361188"/>
                      <a:pt x="148780" y="361188"/>
                    </a:cubicBezTo>
                    <a:cubicBezTo>
                      <a:pt x="156400" y="361188"/>
                      <a:pt x="164116" y="360331"/>
                      <a:pt x="171926" y="358521"/>
                    </a:cubicBezTo>
                    <a:cubicBezTo>
                      <a:pt x="179737" y="356711"/>
                      <a:pt x="186785" y="354044"/>
                      <a:pt x="192976" y="350425"/>
                    </a:cubicBezTo>
                    <a:cubicBezTo>
                      <a:pt x="199168" y="346805"/>
                      <a:pt x="204216" y="342233"/>
                      <a:pt x="208026" y="336614"/>
                    </a:cubicBezTo>
                    <a:cubicBezTo>
                      <a:pt x="211836" y="330994"/>
                      <a:pt x="213741" y="324326"/>
                      <a:pt x="213741" y="316706"/>
                    </a:cubicBezTo>
                    <a:cubicBezTo>
                      <a:pt x="213741" y="303848"/>
                      <a:pt x="208788" y="293751"/>
                      <a:pt x="198977" y="286321"/>
                    </a:cubicBezTo>
                    <a:cubicBezTo>
                      <a:pt x="189166" y="278892"/>
                      <a:pt x="176784" y="272606"/>
                      <a:pt x="161925" y="267367"/>
                    </a:cubicBezTo>
                    <a:cubicBezTo>
                      <a:pt x="147066" y="262128"/>
                      <a:pt x="130969" y="256889"/>
                      <a:pt x="113729" y="251746"/>
                    </a:cubicBezTo>
                    <a:cubicBezTo>
                      <a:pt x="96488" y="246507"/>
                      <a:pt x="80391" y="239459"/>
                      <a:pt x="65532" y="230696"/>
                    </a:cubicBezTo>
                    <a:cubicBezTo>
                      <a:pt x="50673" y="221837"/>
                      <a:pt x="38290" y="210217"/>
                      <a:pt x="28480" y="195739"/>
                    </a:cubicBezTo>
                    <a:cubicBezTo>
                      <a:pt x="18669" y="181261"/>
                      <a:pt x="13716" y="162211"/>
                      <a:pt x="13716" y="138494"/>
                    </a:cubicBezTo>
                    <a:cubicBezTo>
                      <a:pt x="13716" y="114776"/>
                      <a:pt x="18193" y="95536"/>
                      <a:pt x="27241" y="78296"/>
                    </a:cubicBezTo>
                    <a:cubicBezTo>
                      <a:pt x="36290" y="61055"/>
                      <a:pt x="48292" y="46577"/>
                      <a:pt x="63341" y="34957"/>
                    </a:cubicBezTo>
                    <a:cubicBezTo>
                      <a:pt x="78391" y="23336"/>
                      <a:pt x="95726" y="14573"/>
                      <a:pt x="115443" y="8763"/>
                    </a:cubicBezTo>
                    <a:cubicBezTo>
                      <a:pt x="135160" y="2953"/>
                      <a:pt x="155353" y="0"/>
                      <a:pt x="176308" y="0"/>
                    </a:cubicBezTo>
                    <a:cubicBezTo>
                      <a:pt x="200406" y="0"/>
                      <a:pt x="223647" y="3429"/>
                      <a:pt x="246221" y="10287"/>
                    </a:cubicBezTo>
                    <a:cubicBezTo>
                      <a:pt x="268700" y="17145"/>
                      <a:pt x="288988" y="28575"/>
                      <a:pt x="307086" y="44577"/>
                    </a:cubicBezTo>
                    <a:lnTo>
                      <a:pt x="242602" y="115062"/>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aphic 1852">
              <a:extLst>
                <a:ext uri="{FF2B5EF4-FFF2-40B4-BE49-F238E27FC236}">
                  <a16:creationId xmlns:a16="http://schemas.microsoft.com/office/drawing/2014/main" id="{F7DC4378-884A-DC42-2F88-7DD7C95A5EDF}"/>
                </a:ext>
              </a:extLst>
            </p:cNvPr>
            <p:cNvGrpSpPr/>
            <p:nvPr/>
          </p:nvGrpSpPr>
          <p:grpSpPr>
            <a:xfrm>
              <a:off x="1865566" y="1252346"/>
              <a:ext cx="1087850" cy="305085"/>
              <a:chOff x="1865566" y="1252346"/>
              <a:chExt cx="1087850" cy="305085"/>
            </a:xfrm>
            <a:solidFill>
              <a:srgbClr val="115C80"/>
            </a:solidFill>
          </p:grpSpPr>
          <p:grpSp>
            <p:nvGrpSpPr>
              <p:cNvPr id="325" name="Graphic 1852">
                <a:extLst>
                  <a:ext uri="{FF2B5EF4-FFF2-40B4-BE49-F238E27FC236}">
                    <a16:creationId xmlns:a16="http://schemas.microsoft.com/office/drawing/2014/main" id="{28F14636-0195-4C09-0DA0-68AF218BF4B0}"/>
                  </a:ext>
                </a:extLst>
              </p:cNvPr>
              <p:cNvGrpSpPr/>
              <p:nvPr/>
            </p:nvGrpSpPr>
            <p:grpSpPr>
              <a:xfrm>
                <a:off x="1865566" y="1252346"/>
                <a:ext cx="1083087" cy="129158"/>
                <a:chOff x="1865566" y="1252346"/>
                <a:chExt cx="1083087" cy="129158"/>
              </a:xfrm>
              <a:solidFill>
                <a:srgbClr val="115C80"/>
              </a:solidFill>
            </p:grpSpPr>
            <p:sp>
              <p:nvSpPr>
                <p:cNvPr id="343" name="Freeform: Shape 342">
                  <a:extLst>
                    <a:ext uri="{FF2B5EF4-FFF2-40B4-BE49-F238E27FC236}">
                      <a16:creationId xmlns:a16="http://schemas.microsoft.com/office/drawing/2014/main" id="{7812EBF5-FF0E-728A-F029-DC09CAFB447B}"/>
                    </a:ext>
                  </a:extLst>
                </p:cNvPr>
                <p:cNvSpPr/>
                <p:nvPr/>
              </p:nvSpPr>
              <p:spPr>
                <a:xfrm>
                  <a:off x="1865566" y="1254061"/>
                  <a:ext cx="128206" cy="125729"/>
                </a:xfrm>
                <a:custGeom>
                  <a:avLst/>
                  <a:gdLst>
                    <a:gd name="connsiteX0" fmla="*/ 54674 w 128206"/>
                    <a:gd name="connsiteY0" fmla="*/ 0 h 125729"/>
                    <a:gd name="connsiteX1" fmla="*/ 74009 w 128206"/>
                    <a:gd name="connsiteY1" fmla="*/ 0 h 125729"/>
                    <a:gd name="connsiteX2" fmla="*/ 128207 w 128206"/>
                    <a:gd name="connsiteY2" fmla="*/ 125730 h 125729"/>
                    <a:gd name="connsiteX3" fmla="*/ 100203 w 128206"/>
                    <a:gd name="connsiteY3" fmla="*/ 125730 h 125729"/>
                    <a:gd name="connsiteX4" fmla="*/ 89249 w 128206"/>
                    <a:gd name="connsiteY4" fmla="*/ 98774 h 125729"/>
                    <a:gd name="connsiteX5" fmla="*/ 38195 w 128206"/>
                    <a:gd name="connsiteY5" fmla="*/ 98774 h 125729"/>
                    <a:gd name="connsiteX6" fmla="*/ 27527 w 128206"/>
                    <a:gd name="connsiteY6" fmla="*/ 125730 h 125729"/>
                    <a:gd name="connsiteX7" fmla="*/ 0 w 128206"/>
                    <a:gd name="connsiteY7" fmla="*/ 125730 h 125729"/>
                    <a:gd name="connsiteX8" fmla="*/ 54674 w 128206"/>
                    <a:gd name="connsiteY8" fmla="*/ 0 h 125729"/>
                    <a:gd name="connsiteX9" fmla="*/ 82677 w 128206"/>
                    <a:gd name="connsiteY9" fmla="*/ 76390 h 125729"/>
                    <a:gd name="connsiteX10" fmla="*/ 63722 w 128206"/>
                    <a:gd name="connsiteY10" fmla="*/ 26384 h 125729"/>
                    <a:gd name="connsiteX11" fmla="*/ 44482 w 128206"/>
                    <a:gd name="connsiteY11" fmla="*/ 76390 h 125729"/>
                    <a:gd name="connsiteX12" fmla="*/ 82677 w 128206"/>
                    <a:gd name="connsiteY12" fmla="*/ 76390 h 12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206" h="125729">
                      <a:moveTo>
                        <a:pt x="54674" y="0"/>
                      </a:moveTo>
                      <a:lnTo>
                        <a:pt x="74009" y="0"/>
                      </a:lnTo>
                      <a:lnTo>
                        <a:pt x="128207" y="125730"/>
                      </a:lnTo>
                      <a:lnTo>
                        <a:pt x="100203" y="125730"/>
                      </a:lnTo>
                      <a:lnTo>
                        <a:pt x="89249" y="98774"/>
                      </a:lnTo>
                      <a:lnTo>
                        <a:pt x="38195" y="98774"/>
                      </a:lnTo>
                      <a:lnTo>
                        <a:pt x="27527" y="125730"/>
                      </a:lnTo>
                      <a:lnTo>
                        <a:pt x="0" y="125730"/>
                      </a:lnTo>
                      <a:lnTo>
                        <a:pt x="54674" y="0"/>
                      </a:lnTo>
                      <a:close/>
                      <a:moveTo>
                        <a:pt x="82677" y="76390"/>
                      </a:moveTo>
                      <a:lnTo>
                        <a:pt x="63722" y="26384"/>
                      </a:lnTo>
                      <a:lnTo>
                        <a:pt x="44482" y="76390"/>
                      </a:lnTo>
                      <a:lnTo>
                        <a:pt x="82677" y="7639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71FCB3E0-ED6F-4FED-7292-198103077DEB}"/>
                    </a:ext>
                  </a:extLst>
                </p:cNvPr>
                <p:cNvSpPr/>
                <p:nvPr/>
              </p:nvSpPr>
              <p:spPr>
                <a:xfrm>
                  <a:off x="2005488" y="1254061"/>
                  <a:ext cx="22479" cy="121253"/>
                </a:xfrm>
                <a:custGeom>
                  <a:avLst/>
                  <a:gdLst>
                    <a:gd name="connsiteX0" fmla="*/ 0 w 22479"/>
                    <a:gd name="connsiteY0" fmla="*/ 0 h 121253"/>
                    <a:gd name="connsiteX1" fmla="*/ 22479 w 22479"/>
                    <a:gd name="connsiteY1" fmla="*/ 0 h 121253"/>
                    <a:gd name="connsiteX2" fmla="*/ 22479 w 22479"/>
                    <a:gd name="connsiteY2" fmla="*/ 121253 h 121253"/>
                    <a:gd name="connsiteX3" fmla="*/ 0 w 22479"/>
                    <a:gd name="connsiteY3" fmla="*/ 121253 h 121253"/>
                    <a:gd name="connsiteX4" fmla="*/ 0 w 22479"/>
                    <a:gd name="connsiteY4" fmla="*/ 0 h 1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9" h="121253">
                      <a:moveTo>
                        <a:pt x="0" y="0"/>
                      </a:moveTo>
                      <a:lnTo>
                        <a:pt x="22479" y="0"/>
                      </a:lnTo>
                      <a:lnTo>
                        <a:pt x="22479" y="121253"/>
                      </a:lnTo>
                      <a:lnTo>
                        <a:pt x="0" y="121253"/>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DB1389C8-4455-29B1-CEF9-F3E033DE63C5}"/>
                    </a:ext>
                  </a:extLst>
                </p:cNvPr>
                <p:cNvSpPr/>
                <p:nvPr/>
              </p:nvSpPr>
              <p:spPr>
                <a:xfrm>
                  <a:off x="2104358" y="1254061"/>
                  <a:ext cx="22479" cy="121253"/>
                </a:xfrm>
                <a:custGeom>
                  <a:avLst/>
                  <a:gdLst>
                    <a:gd name="connsiteX0" fmla="*/ 0 w 22479"/>
                    <a:gd name="connsiteY0" fmla="*/ 0 h 121253"/>
                    <a:gd name="connsiteX1" fmla="*/ 22479 w 22479"/>
                    <a:gd name="connsiteY1" fmla="*/ 0 h 121253"/>
                    <a:gd name="connsiteX2" fmla="*/ 22479 w 22479"/>
                    <a:gd name="connsiteY2" fmla="*/ 121253 h 121253"/>
                    <a:gd name="connsiteX3" fmla="*/ 0 w 22479"/>
                    <a:gd name="connsiteY3" fmla="*/ 121253 h 121253"/>
                    <a:gd name="connsiteX4" fmla="*/ 0 w 22479"/>
                    <a:gd name="connsiteY4" fmla="*/ 0 h 1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9" h="121253">
                      <a:moveTo>
                        <a:pt x="0" y="0"/>
                      </a:moveTo>
                      <a:lnTo>
                        <a:pt x="22479" y="0"/>
                      </a:lnTo>
                      <a:lnTo>
                        <a:pt x="22479" y="121253"/>
                      </a:lnTo>
                      <a:lnTo>
                        <a:pt x="0" y="121253"/>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7BCA9610-0E6C-FA88-644F-F687780690E8}"/>
                    </a:ext>
                  </a:extLst>
                </p:cNvPr>
                <p:cNvSpPr/>
                <p:nvPr/>
              </p:nvSpPr>
              <p:spPr>
                <a:xfrm>
                  <a:off x="2153697" y="1254061"/>
                  <a:ext cx="112395" cy="125729"/>
                </a:xfrm>
                <a:custGeom>
                  <a:avLst/>
                  <a:gdLst>
                    <a:gd name="connsiteX0" fmla="*/ 0 w 112395"/>
                    <a:gd name="connsiteY0" fmla="*/ 0 h 125729"/>
                    <a:gd name="connsiteX1" fmla="*/ 28384 w 112395"/>
                    <a:gd name="connsiteY1" fmla="*/ 0 h 125729"/>
                    <a:gd name="connsiteX2" fmla="*/ 89535 w 112395"/>
                    <a:gd name="connsiteY2" fmla="*/ 89821 h 125729"/>
                    <a:gd name="connsiteX3" fmla="*/ 89916 w 112395"/>
                    <a:gd name="connsiteY3" fmla="*/ 89821 h 125729"/>
                    <a:gd name="connsiteX4" fmla="*/ 89916 w 112395"/>
                    <a:gd name="connsiteY4" fmla="*/ 0 h 125729"/>
                    <a:gd name="connsiteX5" fmla="*/ 112395 w 112395"/>
                    <a:gd name="connsiteY5" fmla="*/ 0 h 125729"/>
                    <a:gd name="connsiteX6" fmla="*/ 112395 w 112395"/>
                    <a:gd name="connsiteY6" fmla="*/ 125730 h 125729"/>
                    <a:gd name="connsiteX7" fmla="*/ 84296 w 112395"/>
                    <a:gd name="connsiteY7" fmla="*/ 125730 h 125729"/>
                    <a:gd name="connsiteX8" fmla="*/ 22860 w 112395"/>
                    <a:gd name="connsiteY8" fmla="*/ 31433 h 125729"/>
                    <a:gd name="connsiteX9" fmla="*/ 22479 w 112395"/>
                    <a:gd name="connsiteY9" fmla="*/ 31433 h 125729"/>
                    <a:gd name="connsiteX10" fmla="*/ 22479 w 112395"/>
                    <a:gd name="connsiteY10" fmla="*/ 121253 h 125729"/>
                    <a:gd name="connsiteX11" fmla="*/ 0 w 112395"/>
                    <a:gd name="connsiteY11" fmla="*/ 121253 h 125729"/>
                    <a:gd name="connsiteX12" fmla="*/ 0 w 112395"/>
                    <a:gd name="connsiteY12" fmla="*/ 0 h 12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 h="125729">
                      <a:moveTo>
                        <a:pt x="0" y="0"/>
                      </a:moveTo>
                      <a:lnTo>
                        <a:pt x="28384" y="0"/>
                      </a:lnTo>
                      <a:lnTo>
                        <a:pt x="89535" y="89821"/>
                      </a:lnTo>
                      <a:lnTo>
                        <a:pt x="89916" y="89821"/>
                      </a:lnTo>
                      <a:lnTo>
                        <a:pt x="89916" y="0"/>
                      </a:lnTo>
                      <a:lnTo>
                        <a:pt x="112395" y="0"/>
                      </a:lnTo>
                      <a:lnTo>
                        <a:pt x="112395" y="125730"/>
                      </a:lnTo>
                      <a:lnTo>
                        <a:pt x="84296" y="125730"/>
                      </a:lnTo>
                      <a:lnTo>
                        <a:pt x="22860" y="31433"/>
                      </a:lnTo>
                      <a:lnTo>
                        <a:pt x="22479" y="31433"/>
                      </a:lnTo>
                      <a:lnTo>
                        <a:pt x="22479" y="121253"/>
                      </a:lnTo>
                      <a:lnTo>
                        <a:pt x="0" y="121253"/>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8755CB6A-5B69-DE37-E269-30661E99F28F}"/>
                    </a:ext>
                  </a:extLst>
                </p:cNvPr>
                <p:cNvSpPr/>
                <p:nvPr/>
              </p:nvSpPr>
              <p:spPr>
                <a:xfrm>
                  <a:off x="2284190" y="1252346"/>
                  <a:ext cx="85153" cy="129158"/>
                </a:xfrm>
                <a:custGeom>
                  <a:avLst/>
                  <a:gdLst>
                    <a:gd name="connsiteX0" fmla="*/ 68294 w 85153"/>
                    <a:gd name="connsiteY0" fmla="*/ 29432 h 129158"/>
                    <a:gd name="connsiteX1" fmla="*/ 58960 w 85153"/>
                    <a:gd name="connsiteY1" fmla="*/ 22098 h 129158"/>
                    <a:gd name="connsiteX2" fmla="*/ 46673 w 85153"/>
                    <a:gd name="connsiteY2" fmla="*/ 19717 h 129158"/>
                    <a:gd name="connsiteX3" fmla="*/ 39338 w 85153"/>
                    <a:gd name="connsiteY3" fmla="*/ 20574 h 129158"/>
                    <a:gd name="connsiteX4" fmla="*/ 32957 w 85153"/>
                    <a:gd name="connsiteY4" fmla="*/ 23336 h 129158"/>
                    <a:gd name="connsiteX5" fmla="*/ 28384 w 85153"/>
                    <a:gd name="connsiteY5" fmla="*/ 28289 h 129158"/>
                    <a:gd name="connsiteX6" fmla="*/ 26670 w 85153"/>
                    <a:gd name="connsiteY6" fmla="*/ 35528 h 129158"/>
                    <a:gd name="connsiteX7" fmla="*/ 31052 w 85153"/>
                    <a:gd name="connsiteY7" fmla="*/ 45053 h 129158"/>
                    <a:gd name="connsiteX8" fmla="*/ 41815 w 85153"/>
                    <a:gd name="connsiteY8" fmla="*/ 50768 h 129158"/>
                    <a:gd name="connsiteX9" fmla="*/ 55912 w 85153"/>
                    <a:gd name="connsiteY9" fmla="*/ 55436 h 129158"/>
                    <a:gd name="connsiteX10" fmla="*/ 70009 w 85153"/>
                    <a:gd name="connsiteY10" fmla="*/ 61722 h 129158"/>
                    <a:gd name="connsiteX11" fmla="*/ 80772 w 85153"/>
                    <a:gd name="connsiteY11" fmla="*/ 72295 h 129158"/>
                    <a:gd name="connsiteX12" fmla="*/ 85154 w 85153"/>
                    <a:gd name="connsiteY12" fmla="*/ 89821 h 129158"/>
                    <a:gd name="connsiteX13" fmla="*/ 81534 w 85153"/>
                    <a:gd name="connsiteY13" fmla="*/ 107061 h 129158"/>
                    <a:gd name="connsiteX14" fmla="*/ 71723 w 85153"/>
                    <a:gd name="connsiteY14" fmla="*/ 119348 h 129158"/>
                    <a:gd name="connsiteX15" fmla="*/ 57436 w 85153"/>
                    <a:gd name="connsiteY15" fmla="*/ 126683 h 129158"/>
                    <a:gd name="connsiteX16" fmla="*/ 40291 w 85153"/>
                    <a:gd name="connsiteY16" fmla="*/ 129159 h 129158"/>
                    <a:gd name="connsiteX17" fmla="*/ 18193 w 85153"/>
                    <a:gd name="connsiteY17" fmla="*/ 125349 h 129158"/>
                    <a:gd name="connsiteX18" fmla="*/ 0 w 85153"/>
                    <a:gd name="connsiteY18" fmla="*/ 112490 h 129158"/>
                    <a:gd name="connsiteX19" fmla="*/ 16478 w 85153"/>
                    <a:gd name="connsiteY19" fmla="*/ 96488 h 129158"/>
                    <a:gd name="connsiteX20" fmla="*/ 26956 w 85153"/>
                    <a:gd name="connsiteY20" fmla="*/ 105918 h 129158"/>
                    <a:gd name="connsiteX21" fmla="*/ 40767 w 85153"/>
                    <a:gd name="connsiteY21" fmla="*/ 109347 h 129158"/>
                    <a:gd name="connsiteX22" fmla="*/ 48387 w 85153"/>
                    <a:gd name="connsiteY22" fmla="*/ 108299 h 129158"/>
                    <a:gd name="connsiteX23" fmla="*/ 55340 w 85153"/>
                    <a:gd name="connsiteY23" fmla="*/ 105156 h 129158"/>
                    <a:gd name="connsiteX24" fmla="*/ 60388 w 85153"/>
                    <a:gd name="connsiteY24" fmla="*/ 99822 h 129158"/>
                    <a:gd name="connsiteX25" fmla="*/ 62294 w 85153"/>
                    <a:gd name="connsiteY25" fmla="*/ 92488 h 129158"/>
                    <a:gd name="connsiteX26" fmla="*/ 57912 w 85153"/>
                    <a:gd name="connsiteY26" fmla="*/ 82106 h 129158"/>
                    <a:gd name="connsiteX27" fmla="*/ 47149 w 85153"/>
                    <a:gd name="connsiteY27" fmla="*/ 75914 h 129158"/>
                    <a:gd name="connsiteX28" fmla="*/ 33052 w 85153"/>
                    <a:gd name="connsiteY28" fmla="*/ 71152 h 129158"/>
                    <a:gd name="connsiteX29" fmla="*/ 18955 w 85153"/>
                    <a:gd name="connsiteY29" fmla="*/ 64961 h 129158"/>
                    <a:gd name="connsiteX30" fmla="*/ 8192 w 85153"/>
                    <a:gd name="connsiteY30" fmla="*/ 54578 h 129158"/>
                    <a:gd name="connsiteX31" fmla="*/ 3810 w 85153"/>
                    <a:gd name="connsiteY31" fmla="*/ 37148 h 129158"/>
                    <a:gd name="connsiteX32" fmla="*/ 7715 w 85153"/>
                    <a:gd name="connsiteY32" fmla="*/ 20669 h 129158"/>
                    <a:gd name="connsiteX33" fmla="*/ 18002 w 85153"/>
                    <a:gd name="connsiteY33" fmla="*/ 9144 h 129158"/>
                    <a:gd name="connsiteX34" fmla="*/ 32480 w 85153"/>
                    <a:gd name="connsiteY34" fmla="*/ 2286 h 129158"/>
                    <a:gd name="connsiteX35" fmla="*/ 49149 w 85153"/>
                    <a:gd name="connsiteY35" fmla="*/ 0 h 129158"/>
                    <a:gd name="connsiteX36" fmla="*/ 68008 w 85153"/>
                    <a:gd name="connsiteY36" fmla="*/ 2953 h 129158"/>
                    <a:gd name="connsiteX37" fmla="*/ 84392 w 85153"/>
                    <a:gd name="connsiteY37" fmla="*/ 12668 h 129158"/>
                    <a:gd name="connsiteX38" fmla="*/ 68390 w 85153"/>
                    <a:gd name="connsiteY38" fmla="*/ 29528 h 1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153" h="129158">
                      <a:moveTo>
                        <a:pt x="68294" y="29432"/>
                      </a:moveTo>
                      <a:cubicBezTo>
                        <a:pt x="66008" y="26099"/>
                        <a:pt x="62865" y="23622"/>
                        <a:pt x="58960" y="22098"/>
                      </a:cubicBezTo>
                      <a:cubicBezTo>
                        <a:pt x="55054" y="20574"/>
                        <a:pt x="50959" y="19717"/>
                        <a:pt x="46673" y="19717"/>
                      </a:cubicBezTo>
                      <a:cubicBezTo>
                        <a:pt x="44101" y="19717"/>
                        <a:pt x="41624" y="20003"/>
                        <a:pt x="39338" y="20574"/>
                      </a:cubicBezTo>
                      <a:cubicBezTo>
                        <a:pt x="36957" y="21146"/>
                        <a:pt x="34862" y="22098"/>
                        <a:pt x="32957" y="23336"/>
                      </a:cubicBezTo>
                      <a:cubicBezTo>
                        <a:pt x="31052" y="24575"/>
                        <a:pt x="29528" y="26289"/>
                        <a:pt x="28384" y="28289"/>
                      </a:cubicBezTo>
                      <a:cubicBezTo>
                        <a:pt x="27242" y="30290"/>
                        <a:pt x="26670" y="32671"/>
                        <a:pt x="26670" y="35528"/>
                      </a:cubicBezTo>
                      <a:cubicBezTo>
                        <a:pt x="26670" y="39719"/>
                        <a:pt x="28099" y="42863"/>
                        <a:pt x="31052" y="45053"/>
                      </a:cubicBezTo>
                      <a:cubicBezTo>
                        <a:pt x="33909" y="47244"/>
                        <a:pt x="37529" y="49149"/>
                        <a:pt x="41815" y="50768"/>
                      </a:cubicBezTo>
                      <a:cubicBezTo>
                        <a:pt x="46101" y="52388"/>
                        <a:pt x="50768" y="53912"/>
                        <a:pt x="55912" y="55436"/>
                      </a:cubicBezTo>
                      <a:cubicBezTo>
                        <a:pt x="60960" y="56960"/>
                        <a:pt x="65723" y="59055"/>
                        <a:pt x="70009" y="61722"/>
                      </a:cubicBezTo>
                      <a:cubicBezTo>
                        <a:pt x="74295" y="64389"/>
                        <a:pt x="77915" y="67913"/>
                        <a:pt x="80772" y="72295"/>
                      </a:cubicBezTo>
                      <a:cubicBezTo>
                        <a:pt x="83629" y="76676"/>
                        <a:pt x="85154" y="82582"/>
                        <a:pt x="85154" y="89821"/>
                      </a:cubicBezTo>
                      <a:cubicBezTo>
                        <a:pt x="85154" y="96393"/>
                        <a:pt x="83915" y="102203"/>
                        <a:pt x="81534" y="107061"/>
                      </a:cubicBezTo>
                      <a:cubicBezTo>
                        <a:pt x="79058" y="112014"/>
                        <a:pt x="75819" y="116110"/>
                        <a:pt x="71723" y="119348"/>
                      </a:cubicBezTo>
                      <a:cubicBezTo>
                        <a:pt x="67628" y="122587"/>
                        <a:pt x="62865" y="125063"/>
                        <a:pt x="57436" y="126683"/>
                      </a:cubicBezTo>
                      <a:cubicBezTo>
                        <a:pt x="52007" y="128302"/>
                        <a:pt x="46292" y="129159"/>
                        <a:pt x="40291" y="129159"/>
                      </a:cubicBezTo>
                      <a:cubicBezTo>
                        <a:pt x="32671" y="129159"/>
                        <a:pt x="25337" y="127921"/>
                        <a:pt x="18193" y="125349"/>
                      </a:cubicBezTo>
                      <a:cubicBezTo>
                        <a:pt x="11144" y="122777"/>
                        <a:pt x="5048" y="118491"/>
                        <a:pt x="0" y="112490"/>
                      </a:cubicBezTo>
                      <a:lnTo>
                        <a:pt x="16478" y="96488"/>
                      </a:lnTo>
                      <a:cubicBezTo>
                        <a:pt x="19145" y="100584"/>
                        <a:pt x="22670" y="103727"/>
                        <a:pt x="26956" y="105918"/>
                      </a:cubicBezTo>
                      <a:cubicBezTo>
                        <a:pt x="31337" y="108204"/>
                        <a:pt x="35909" y="109347"/>
                        <a:pt x="40767" y="109347"/>
                      </a:cubicBezTo>
                      <a:cubicBezTo>
                        <a:pt x="43339" y="109347"/>
                        <a:pt x="45815" y="108966"/>
                        <a:pt x="48387" y="108299"/>
                      </a:cubicBezTo>
                      <a:cubicBezTo>
                        <a:pt x="50959" y="107633"/>
                        <a:pt x="53245" y="106585"/>
                        <a:pt x="55340" y="105156"/>
                      </a:cubicBezTo>
                      <a:cubicBezTo>
                        <a:pt x="57436" y="103727"/>
                        <a:pt x="59150" y="102013"/>
                        <a:pt x="60388" y="99822"/>
                      </a:cubicBezTo>
                      <a:cubicBezTo>
                        <a:pt x="61627" y="97727"/>
                        <a:pt x="62294" y="95250"/>
                        <a:pt x="62294" y="92488"/>
                      </a:cubicBezTo>
                      <a:cubicBezTo>
                        <a:pt x="62294" y="88011"/>
                        <a:pt x="60865" y="84487"/>
                        <a:pt x="57912" y="82106"/>
                      </a:cubicBezTo>
                      <a:cubicBezTo>
                        <a:pt x="54959" y="79724"/>
                        <a:pt x="51435" y="77629"/>
                        <a:pt x="47149" y="75914"/>
                      </a:cubicBezTo>
                      <a:cubicBezTo>
                        <a:pt x="42863" y="74200"/>
                        <a:pt x="38195" y="72676"/>
                        <a:pt x="33052" y="71152"/>
                      </a:cubicBezTo>
                      <a:cubicBezTo>
                        <a:pt x="27908" y="69628"/>
                        <a:pt x="23241" y="67628"/>
                        <a:pt x="18955" y="64961"/>
                      </a:cubicBezTo>
                      <a:cubicBezTo>
                        <a:pt x="14669" y="62389"/>
                        <a:pt x="11049" y="58865"/>
                        <a:pt x="8192" y="54578"/>
                      </a:cubicBezTo>
                      <a:cubicBezTo>
                        <a:pt x="5334" y="50197"/>
                        <a:pt x="3810" y="44387"/>
                        <a:pt x="3810" y="37148"/>
                      </a:cubicBezTo>
                      <a:cubicBezTo>
                        <a:pt x="3810" y="30766"/>
                        <a:pt x="5144" y="25241"/>
                        <a:pt x="7715" y="20669"/>
                      </a:cubicBezTo>
                      <a:cubicBezTo>
                        <a:pt x="10287" y="16002"/>
                        <a:pt x="13716" y="12192"/>
                        <a:pt x="18002" y="9144"/>
                      </a:cubicBezTo>
                      <a:cubicBezTo>
                        <a:pt x="22193" y="6096"/>
                        <a:pt x="27051" y="3810"/>
                        <a:pt x="32480" y="2286"/>
                      </a:cubicBezTo>
                      <a:cubicBezTo>
                        <a:pt x="37909" y="762"/>
                        <a:pt x="43434" y="0"/>
                        <a:pt x="49149" y="0"/>
                      </a:cubicBezTo>
                      <a:cubicBezTo>
                        <a:pt x="55626" y="0"/>
                        <a:pt x="61913" y="953"/>
                        <a:pt x="68008" y="2953"/>
                      </a:cubicBezTo>
                      <a:cubicBezTo>
                        <a:pt x="74104" y="4953"/>
                        <a:pt x="79534" y="8192"/>
                        <a:pt x="84392" y="12668"/>
                      </a:cubicBezTo>
                      <a:lnTo>
                        <a:pt x="68390" y="29528"/>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4002F4D-BA4B-8E65-E13A-F9ACD217FB3E}"/>
                    </a:ext>
                  </a:extLst>
                </p:cNvPr>
                <p:cNvSpPr/>
                <p:nvPr/>
              </p:nvSpPr>
              <p:spPr>
                <a:xfrm>
                  <a:off x="2378297" y="1253966"/>
                  <a:ext cx="98774" cy="125825"/>
                </a:xfrm>
                <a:custGeom>
                  <a:avLst/>
                  <a:gdLst>
                    <a:gd name="connsiteX0" fmla="*/ 40386 w 98774"/>
                    <a:gd name="connsiteY0" fmla="*/ 18002 h 125825"/>
                    <a:gd name="connsiteX1" fmla="*/ 0 w 98774"/>
                    <a:gd name="connsiteY1" fmla="*/ 18002 h 125825"/>
                    <a:gd name="connsiteX2" fmla="*/ 0 w 98774"/>
                    <a:gd name="connsiteY2" fmla="*/ 0 h 125825"/>
                    <a:gd name="connsiteX3" fmla="*/ 98774 w 98774"/>
                    <a:gd name="connsiteY3" fmla="*/ 0 h 125825"/>
                    <a:gd name="connsiteX4" fmla="*/ 98774 w 98774"/>
                    <a:gd name="connsiteY4" fmla="*/ 18002 h 125825"/>
                    <a:gd name="connsiteX5" fmla="*/ 62865 w 98774"/>
                    <a:gd name="connsiteY5" fmla="*/ 18002 h 125825"/>
                    <a:gd name="connsiteX6" fmla="*/ 62865 w 98774"/>
                    <a:gd name="connsiteY6" fmla="*/ 125825 h 125825"/>
                    <a:gd name="connsiteX7" fmla="*/ 40386 w 98774"/>
                    <a:gd name="connsiteY7" fmla="*/ 125825 h 125825"/>
                    <a:gd name="connsiteX8" fmla="*/ 40386 w 98774"/>
                    <a:gd name="connsiteY8" fmla="*/ 18002 h 1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74" h="125825">
                      <a:moveTo>
                        <a:pt x="40386" y="18002"/>
                      </a:moveTo>
                      <a:lnTo>
                        <a:pt x="0" y="18002"/>
                      </a:lnTo>
                      <a:lnTo>
                        <a:pt x="0" y="0"/>
                      </a:lnTo>
                      <a:lnTo>
                        <a:pt x="98774" y="0"/>
                      </a:lnTo>
                      <a:lnTo>
                        <a:pt x="98774" y="18002"/>
                      </a:lnTo>
                      <a:lnTo>
                        <a:pt x="62865" y="18002"/>
                      </a:lnTo>
                      <a:lnTo>
                        <a:pt x="62865" y="125825"/>
                      </a:lnTo>
                      <a:lnTo>
                        <a:pt x="40386" y="125825"/>
                      </a:lnTo>
                      <a:lnTo>
                        <a:pt x="40386" y="18002"/>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8545EFF0-E6CA-41CC-5E74-CABEFB4EC08D}"/>
                    </a:ext>
                  </a:extLst>
                </p:cNvPr>
                <p:cNvSpPr/>
                <p:nvPr/>
              </p:nvSpPr>
              <p:spPr>
                <a:xfrm>
                  <a:off x="2490597" y="1254061"/>
                  <a:ext cx="22478" cy="121253"/>
                </a:xfrm>
                <a:custGeom>
                  <a:avLst/>
                  <a:gdLst>
                    <a:gd name="connsiteX0" fmla="*/ 0 w 22478"/>
                    <a:gd name="connsiteY0" fmla="*/ 0 h 121253"/>
                    <a:gd name="connsiteX1" fmla="*/ 22479 w 22478"/>
                    <a:gd name="connsiteY1" fmla="*/ 0 h 121253"/>
                    <a:gd name="connsiteX2" fmla="*/ 22479 w 22478"/>
                    <a:gd name="connsiteY2" fmla="*/ 121253 h 121253"/>
                    <a:gd name="connsiteX3" fmla="*/ 0 w 22478"/>
                    <a:gd name="connsiteY3" fmla="*/ 121253 h 121253"/>
                    <a:gd name="connsiteX4" fmla="*/ 0 w 22478"/>
                    <a:gd name="connsiteY4" fmla="*/ 0 h 1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8" h="121253">
                      <a:moveTo>
                        <a:pt x="0" y="0"/>
                      </a:moveTo>
                      <a:lnTo>
                        <a:pt x="22479" y="0"/>
                      </a:lnTo>
                      <a:lnTo>
                        <a:pt x="22479" y="121253"/>
                      </a:lnTo>
                      <a:lnTo>
                        <a:pt x="0" y="121253"/>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8FAFBF54-556C-11AC-5992-D569D5ADBC98}"/>
                    </a:ext>
                  </a:extLst>
                </p:cNvPr>
                <p:cNvSpPr/>
                <p:nvPr/>
              </p:nvSpPr>
              <p:spPr>
                <a:xfrm>
                  <a:off x="2526506" y="1253966"/>
                  <a:ext cx="98774" cy="125825"/>
                </a:xfrm>
                <a:custGeom>
                  <a:avLst/>
                  <a:gdLst>
                    <a:gd name="connsiteX0" fmla="*/ 40386 w 98774"/>
                    <a:gd name="connsiteY0" fmla="*/ 18002 h 125825"/>
                    <a:gd name="connsiteX1" fmla="*/ 0 w 98774"/>
                    <a:gd name="connsiteY1" fmla="*/ 18002 h 125825"/>
                    <a:gd name="connsiteX2" fmla="*/ 0 w 98774"/>
                    <a:gd name="connsiteY2" fmla="*/ 0 h 125825"/>
                    <a:gd name="connsiteX3" fmla="*/ 98774 w 98774"/>
                    <a:gd name="connsiteY3" fmla="*/ 0 h 125825"/>
                    <a:gd name="connsiteX4" fmla="*/ 98774 w 98774"/>
                    <a:gd name="connsiteY4" fmla="*/ 18002 h 125825"/>
                    <a:gd name="connsiteX5" fmla="*/ 62865 w 98774"/>
                    <a:gd name="connsiteY5" fmla="*/ 18002 h 125825"/>
                    <a:gd name="connsiteX6" fmla="*/ 62865 w 98774"/>
                    <a:gd name="connsiteY6" fmla="*/ 125825 h 125825"/>
                    <a:gd name="connsiteX7" fmla="*/ 40386 w 98774"/>
                    <a:gd name="connsiteY7" fmla="*/ 125825 h 125825"/>
                    <a:gd name="connsiteX8" fmla="*/ 40386 w 98774"/>
                    <a:gd name="connsiteY8" fmla="*/ 18002 h 1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74" h="125825">
                      <a:moveTo>
                        <a:pt x="40386" y="18002"/>
                      </a:moveTo>
                      <a:lnTo>
                        <a:pt x="0" y="18002"/>
                      </a:lnTo>
                      <a:lnTo>
                        <a:pt x="0" y="0"/>
                      </a:lnTo>
                      <a:lnTo>
                        <a:pt x="98774" y="0"/>
                      </a:lnTo>
                      <a:lnTo>
                        <a:pt x="98774" y="18002"/>
                      </a:lnTo>
                      <a:lnTo>
                        <a:pt x="62865" y="18002"/>
                      </a:lnTo>
                      <a:lnTo>
                        <a:pt x="62865" y="125825"/>
                      </a:lnTo>
                      <a:lnTo>
                        <a:pt x="40386" y="125825"/>
                      </a:lnTo>
                      <a:lnTo>
                        <a:pt x="40386" y="18002"/>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3C309B2F-7BA3-5AF5-22FD-7D50DEC02214}"/>
                    </a:ext>
                  </a:extLst>
                </p:cNvPr>
                <p:cNvSpPr/>
                <p:nvPr/>
              </p:nvSpPr>
              <p:spPr>
                <a:xfrm>
                  <a:off x="2638710" y="1253966"/>
                  <a:ext cx="98869" cy="126206"/>
                </a:xfrm>
                <a:custGeom>
                  <a:avLst/>
                  <a:gdLst>
                    <a:gd name="connsiteX0" fmla="*/ 98870 w 98869"/>
                    <a:gd name="connsiteY0" fmla="*/ 77819 h 126206"/>
                    <a:gd name="connsiteX1" fmla="*/ 95060 w 98869"/>
                    <a:gd name="connsiteY1" fmla="*/ 97917 h 126206"/>
                    <a:gd name="connsiteX2" fmla="*/ 84677 w 98869"/>
                    <a:gd name="connsiteY2" fmla="*/ 113157 h 126206"/>
                    <a:gd name="connsiteX3" fmla="*/ 69056 w 98869"/>
                    <a:gd name="connsiteY3" fmla="*/ 122777 h 126206"/>
                    <a:gd name="connsiteX4" fmla="*/ 49435 w 98869"/>
                    <a:gd name="connsiteY4" fmla="*/ 126206 h 126206"/>
                    <a:gd name="connsiteX5" fmla="*/ 29813 w 98869"/>
                    <a:gd name="connsiteY5" fmla="*/ 122777 h 126206"/>
                    <a:gd name="connsiteX6" fmla="*/ 14097 w 98869"/>
                    <a:gd name="connsiteY6" fmla="*/ 113157 h 126206"/>
                    <a:gd name="connsiteX7" fmla="*/ 3715 w 98869"/>
                    <a:gd name="connsiteY7" fmla="*/ 97917 h 126206"/>
                    <a:gd name="connsiteX8" fmla="*/ 0 w 98869"/>
                    <a:gd name="connsiteY8" fmla="*/ 77819 h 126206"/>
                    <a:gd name="connsiteX9" fmla="*/ 0 w 98869"/>
                    <a:gd name="connsiteY9" fmla="*/ 0 h 126206"/>
                    <a:gd name="connsiteX10" fmla="*/ 22479 w 98869"/>
                    <a:gd name="connsiteY10" fmla="*/ 0 h 126206"/>
                    <a:gd name="connsiteX11" fmla="*/ 22479 w 98869"/>
                    <a:gd name="connsiteY11" fmla="*/ 77057 h 126206"/>
                    <a:gd name="connsiteX12" fmla="*/ 23813 w 98869"/>
                    <a:gd name="connsiteY12" fmla="*/ 86487 h 126206"/>
                    <a:gd name="connsiteX13" fmla="*/ 28289 w 98869"/>
                    <a:gd name="connsiteY13" fmla="*/ 95631 h 126206"/>
                    <a:gd name="connsiteX14" fmla="*/ 36576 w 98869"/>
                    <a:gd name="connsiteY14" fmla="*/ 102489 h 126206"/>
                    <a:gd name="connsiteX15" fmla="*/ 49339 w 98869"/>
                    <a:gd name="connsiteY15" fmla="*/ 105156 h 126206"/>
                    <a:gd name="connsiteX16" fmla="*/ 62103 w 98869"/>
                    <a:gd name="connsiteY16" fmla="*/ 102489 h 126206"/>
                    <a:gd name="connsiteX17" fmla="*/ 70390 w 98869"/>
                    <a:gd name="connsiteY17" fmla="*/ 95631 h 126206"/>
                    <a:gd name="connsiteX18" fmla="*/ 74867 w 98869"/>
                    <a:gd name="connsiteY18" fmla="*/ 86487 h 126206"/>
                    <a:gd name="connsiteX19" fmla="*/ 76200 w 98869"/>
                    <a:gd name="connsiteY19" fmla="*/ 77057 h 126206"/>
                    <a:gd name="connsiteX20" fmla="*/ 76200 w 98869"/>
                    <a:gd name="connsiteY20" fmla="*/ 0 h 126206"/>
                    <a:gd name="connsiteX21" fmla="*/ 98679 w 98869"/>
                    <a:gd name="connsiteY21" fmla="*/ 0 h 126206"/>
                    <a:gd name="connsiteX22" fmla="*/ 98679 w 98869"/>
                    <a:gd name="connsiteY22" fmla="*/ 77819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869" h="126206">
                      <a:moveTo>
                        <a:pt x="98870" y="77819"/>
                      </a:moveTo>
                      <a:cubicBezTo>
                        <a:pt x="98870" y="85249"/>
                        <a:pt x="97631" y="91916"/>
                        <a:pt x="95060" y="97917"/>
                      </a:cubicBezTo>
                      <a:cubicBezTo>
                        <a:pt x="92488" y="103918"/>
                        <a:pt x="89059" y="108966"/>
                        <a:pt x="84677" y="113157"/>
                      </a:cubicBezTo>
                      <a:cubicBezTo>
                        <a:pt x="80296" y="117348"/>
                        <a:pt x="75057" y="120491"/>
                        <a:pt x="69056" y="122777"/>
                      </a:cubicBezTo>
                      <a:cubicBezTo>
                        <a:pt x="63055" y="125063"/>
                        <a:pt x="56483" y="126206"/>
                        <a:pt x="49435" y="126206"/>
                      </a:cubicBezTo>
                      <a:cubicBezTo>
                        <a:pt x="42386" y="126206"/>
                        <a:pt x="35814" y="125063"/>
                        <a:pt x="29813" y="122777"/>
                      </a:cubicBezTo>
                      <a:cubicBezTo>
                        <a:pt x="23813" y="120491"/>
                        <a:pt x="18574" y="117348"/>
                        <a:pt x="14097" y="113157"/>
                      </a:cubicBezTo>
                      <a:cubicBezTo>
                        <a:pt x="9620" y="108966"/>
                        <a:pt x="6191" y="103918"/>
                        <a:pt x="3715" y="97917"/>
                      </a:cubicBezTo>
                      <a:cubicBezTo>
                        <a:pt x="1238" y="91916"/>
                        <a:pt x="0" y="85249"/>
                        <a:pt x="0" y="77819"/>
                      </a:cubicBezTo>
                      <a:lnTo>
                        <a:pt x="0" y="0"/>
                      </a:lnTo>
                      <a:lnTo>
                        <a:pt x="22479" y="0"/>
                      </a:lnTo>
                      <a:lnTo>
                        <a:pt x="22479" y="77057"/>
                      </a:lnTo>
                      <a:cubicBezTo>
                        <a:pt x="22479" y="80105"/>
                        <a:pt x="22955" y="83249"/>
                        <a:pt x="23813" y="86487"/>
                      </a:cubicBezTo>
                      <a:cubicBezTo>
                        <a:pt x="24670" y="89821"/>
                        <a:pt x="26194" y="92869"/>
                        <a:pt x="28289" y="95631"/>
                      </a:cubicBezTo>
                      <a:cubicBezTo>
                        <a:pt x="30385" y="98393"/>
                        <a:pt x="33147" y="100679"/>
                        <a:pt x="36576" y="102489"/>
                      </a:cubicBezTo>
                      <a:cubicBezTo>
                        <a:pt x="40005" y="104299"/>
                        <a:pt x="44291" y="105156"/>
                        <a:pt x="49339" y="105156"/>
                      </a:cubicBezTo>
                      <a:cubicBezTo>
                        <a:pt x="54388" y="105156"/>
                        <a:pt x="58674" y="104299"/>
                        <a:pt x="62103" y="102489"/>
                      </a:cubicBezTo>
                      <a:cubicBezTo>
                        <a:pt x="65532" y="100679"/>
                        <a:pt x="68294" y="98393"/>
                        <a:pt x="70390" y="95631"/>
                      </a:cubicBezTo>
                      <a:cubicBezTo>
                        <a:pt x="72485" y="92869"/>
                        <a:pt x="74009" y="89821"/>
                        <a:pt x="74867" y="86487"/>
                      </a:cubicBezTo>
                      <a:cubicBezTo>
                        <a:pt x="75724" y="83153"/>
                        <a:pt x="76200" y="80010"/>
                        <a:pt x="76200" y="77057"/>
                      </a:cubicBezTo>
                      <a:lnTo>
                        <a:pt x="76200" y="0"/>
                      </a:lnTo>
                      <a:lnTo>
                        <a:pt x="98679" y="0"/>
                      </a:lnTo>
                      <a:lnTo>
                        <a:pt x="98679" y="77819"/>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C66CAF90-722A-8EEE-27DA-46410EEB2A15}"/>
                    </a:ext>
                  </a:extLst>
                </p:cNvPr>
                <p:cNvSpPr/>
                <p:nvPr/>
              </p:nvSpPr>
              <p:spPr>
                <a:xfrm>
                  <a:off x="2751105" y="1253966"/>
                  <a:ext cx="98774" cy="125825"/>
                </a:xfrm>
                <a:custGeom>
                  <a:avLst/>
                  <a:gdLst>
                    <a:gd name="connsiteX0" fmla="*/ 40386 w 98774"/>
                    <a:gd name="connsiteY0" fmla="*/ 18002 h 125825"/>
                    <a:gd name="connsiteX1" fmla="*/ 0 w 98774"/>
                    <a:gd name="connsiteY1" fmla="*/ 18002 h 125825"/>
                    <a:gd name="connsiteX2" fmla="*/ 0 w 98774"/>
                    <a:gd name="connsiteY2" fmla="*/ 0 h 125825"/>
                    <a:gd name="connsiteX3" fmla="*/ 98774 w 98774"/>
                    <a:gd name="connsiteY3" fmla="*/ 0 h 125825"/>
                    <a:gd name="connsiteX4" fmla="*/ 98774 w 98774"/>
                    <a:gd name="connsiteY4" fmla="*/ 18002 h 125825"/>
                    <a:gd name="connsiteX5" fmla="*/ 62865 w 98774"/>
                    <a:gd name="connsiteY5" fmla="*/ 18002 h 125825"/>
                    <a:gd name="connsiteX6" fmla="*/ 62865 w 98774"/>
                    <a:gd name="connsiteY6" fmla="*/ 125825 h 125825"/>
                    <a:gd name="connsiteX7" fmla="*/ 40386 w 98774"/>
                    <a:gd name="connsiteY7" fmla="*/ 125825 h 125825"/>
                    <a:gd name="connsiteX8" fmla="*/ 40386 w 98774"/>
                    <a:gd name="connsiteY8" fmla="*/ 18002 h 1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74" h="125825">
                      <a:moveTo>
                        <a:pt x="40386" y="18002"/>
                      </a:moveTo>
                      <a:lnTo>
                        <a:pt x="0" y="18002"/>
                      </a:lnTo>
                      <a:lnTo>
                        <a:pt x="0" y="0"/>
                      </a:lnTo>
                      <a:lnTo>
                        <a:pt x="98774" y="0"/>
                      </a:lnTo>
                      <a:lnTo>
                        <a:pt x="98774" y="18002"/>
                      </a:lnTo>
                      <a:lnTo>
                        <a:pt x="62865" y="18002"/>
                      </a:lnTo>
                      <a:lnTo>
                        <a:pt x="62865" y="125825"/>
                      </a:lnTo>
                      <a:lnTo>
                        <a:pt x="40386" y="125825"/>
                      </a:lnTo>
                      <a:lnTo>
                        <a:pt x="40386" y="18002"/>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F2A94A7F-5078-7765-1471-2E4BA7E3A90D}"/>
                    </a:ext>
                  </a:extLst>
                </p:cNvPr>
                <p:cNvSpPr/>
                <p:nvPr/>
              </p:nvSpPr>
              <p:spPr>
                <a:xfrm>
                  <a:off x="2863310" y="1254061"/>
                  <a:ext cx="85344" cy="121348"/>
                </a:xfrm>
                <a:custGeom>
                  <a:avLst/>
                  <a:gdLst>
                    <a:gd name="connsiteX0" fmla="*/ 0 w 85344"/>
                    <a:gd name="connsiteY0" fmla="*/ 0 h 121348"/>
                    <a:gd name="connsiteX1" fmla="*/ 80867 w 85344"/>
                    <a:gd name="connsiteY1" fmla="*/ 0 h 121348"/>
                    <a:gd name="connsiteX2" fmla="*/ 80867 w 85344"/>
                    <a:gd name="connsiteY2" fmla="*/ 18002 h 121348"/>
                    <a:gd name="connsiteX3" fmla="*/ 22479 w 85344"/>
                    <a:gd name="connsiteY3" fmla="*/ 18002 h 121348"/>
                    <a:gd name="connsiteX4" fmla="*/ 22479 w 85344"/>
                    <a:gd name="connsiteY4" fmla="*/ 53912 h 121348"/>
                    <a:gd name="connsiteX5" fmla="*/ 80867 w 85344"/>
                    <a:gd name="connsiteY5" fmla="*/ 53912 h 121348"/>
                    <a:gd name="connsiteX6" fmla="*/ 80867 w 85344"/>
                    <a:gd name="connsiteY6" fmla="*/ 71914 h 121348"/>
                    <a:gd name="connsiteX7" fmla="*/ 22479 w 85344"/>
                    <a:gd name="connsiteY7" fmla="*/ 71914 h 121348"/>
                    <a:gd name="connsiteX8" fmla="*/ 22479 w 85344"/>
                    <a:gd name="connsiteY8" fmla="*/ 103346 h 121348"/>
                    <a:gd name="connsiteX9" fmla="*/ 85344 w 85344"/>
                    <a:gd name="connsiteY9" fmla="*/ 103346 h 121348"/>
                    <a:gd name="connsiteX10" fmla="*/ 85344 w 85344"/>
                    <a:gd name="connsiteY10" fmla="*/ 121348 h 121348"/>
                    <a:gd name="connsiteX11" fmla="*/ 0 w 85344"/>
                    <a:gd name="connsiteY11" fmla="*/ 121348 h 121348"/>
                    <a:gd name="connsiteX12" fmla="*/ 0 w 85344"/>
                    <a:gd name="connsiteY12" fmla="*/ 95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44" h="121348">
                      <a:moveTo>
                        <a:pt x="0" y="0"/>
                      </a:moveTo>
                      <a:lnTo>
                        <a:pt x="80867" y="0"/>
                      </a:lnTo>
                      <a:lnTo>
                        <a:pt x="80867" y="18002"/>
                      </a:lnTo>
                      <a:lnTo>
                        <a:pt x="22479" y="18002"/>
                      </a:lnTo>
                      <a:lnTo>
                        <a:pt x="22479" y="53912"/>
                      </a:lnTo>
                      <a:lnTo>
                        <a:pt x="80867" y="53912"/>
                      </a:lnTo>
                      <a:lnTo>
                        <a:pt x="80867" y="71914"/>
                      </a:lnTo>
                      <a:lnTo>
                        <a:pt x="22479" y="71914"/>
                      </a:lnTo>
                      <a:lnTo>
                        <a:pt x="22479" y="103346"/>
                      </a:lnTo>
                      <a:lnTo>
                        <a:pt x="85344" y="103346"/>
                      </a:lnTo>
                      <a:lnTo>
                        <a:pt x="85344" y="121348"/>
                      </a:lnTo>
                      <a:lnTo>
                        <a:pt x="0" y="121348"/>
                      </a:lnTo>
                      <a:lnTo>
                        <a:pt x="0" y="9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6" name="Graphic 1852">
                <a:extLst>
                  <a:ext uri="{FF2B5EF4-FFF2-40B4-BE49-F238E27FC236}">
                    <a16:creationId xmlns:a16="http://schemas.microsoft.com/office/drawing/2014/main" id="{AE8FC98C-CCE5-22A4-F82D-F765EFF41114}"/>
                  </a:ext>
                </a:extLst>
              </p:cNvPr>
              <p:cNvGrpSpPr/>
              <p:nvPr/>
            </p:nvGrpSpPr>
            <p:grpSpPr>
              <a:xfrm>
                <a:off x="1866328" y="1452753"/>
                <a:ext cx="1087088" cy="104679"/>
                <a:chOff x="1866328" y="1452753"/>
                <a:chExt cx="1087088" cy="104679"/>
              </a:xfrm>
              <a:solidFill>
                <a:srgbClr val="115C80"/>
              </a:solidFill>
            </p:grpSpPr>
            <p:sp>
              <p:nvSpPr>
                <p:cNvPr id="332" name="Freeform: Shape 331">
                  <a:extLst>
                    <a:ext uri="{FF2B5EF4-FFF2-40B4-BE49-F238E27FC236}">
                      <a16:creationId xmlns:a16="http://schemas.microsoft.com/office/drawing/2014/main" id="{2380D90C-CACB-4211-59BD-746F010A164F}"/>
                    </a:ext>
                  </a:extLst>
                </p:cNvPr>
                <p:cNvSpPr/>
                <p:nvPr/>
              </p:nvSpPr>
              <p:spPr>
                <a:xfrm>
                  <a:off x="1866328" y="1456086"/>
                  <a:ext cx="62864" cy="98869"/>
                </a:xfrm>
                <a:custGeom>
                  <a:avLst/>
                  <a:gdLst>
                    <a:gd name="connsiteX0" fmla="*/ 0 w 62864"/>
                    <a:gd name="connsiteY0" fmla="*/ 0 h 98869"/>
                    <a:gd name="connsiteX1" fmla="*/ 62865 w 62864"/>
                    <a:gd name="connsiteY1" fmla="*/ 0 h 98869"/>
                    <a:gd name="connsiteX2" fmla="*/ 62865 w 62864"/>
                    <a:gd name="connsiteY2" fmla="*/ 18002 h 98869"/>
                    <a:gd name="connsiteX3" fmla="*/ 18002 w 62864"/>
                    <a:gd name="connsiteY3" fmla="*/ 18002 h 98869"/>
                    <a:gd name="connsiteX4" fmla="*/ 18002 w 62864"/>
                    <a:gd name="connsiteY4" fmla="*/ 40481 h 98869"/>
                    <a:gd name="connsiteX5" fmla="*/ 62865 w 62864"/>
                    <a:gd name="connsiteY5" fmla="*/ 40481 h 98869"/>
                    <a:gd name="connsiteX6" fmla="*/ 62865 w 62864"/>
                    <a:gd name="connsiteY6" fmla="*/ 58483 h 98869"/>
                    <a:gd name="connsiteX7" fmla="*/ 18002 w 62864"/>
                    <a:gd name="connsiteY7" fmla="*/ 58483 h 98869"/>
                    <a:gd name="connsiteX8" fmla="*/ 18002 w 62864"/>
                    <a:gd name="connsiteY8" fmla="*/ 98870 h 98869"/>
                    <a:gd name="connsiteX9" fmla="*/ 0 w 62864"/>
                    <a:gd name="connsiteY9" fmla="*/ 98870 h 98869"/>
                    <a:gd name="connsiteX10" fmla="*/ 0 w 62864"/>
                    <a:gd name="connsiteY10" fmla="*/ 95 h 9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64" h="98869">
                      <a:moveTo>
                        <a:pt x="0" y="0"/>
                      </a:moveTo>
                      <a:lnTo>
                        <a:pt x="62865" y="0"/>
                      </a:lnTo>
                      <a:lnTo>
                        <a:pt x="62865" y="18002"/>
                      </a:lnTo>
                      <a:lnTo>
                        <a:pt x="18002" y="18002"/>
                      </a:lnTo>
                      <a:lnTo>
                        <a:pt x="18002" y="40481"/>
                      </a:lnTo>
                      <a:lnTo>
                        <a:pt x="62865" y="40481"/>
                      </a:lnTo>
                      <a:lnTo>
                        <a:pt x="62865" y="58483"/>
                      </a:lnTo>
                      <a:lnTo>
                        <a:pt x="18002" y="58483"/>
                      </a:lnTo>
                      <a:lnTo>
                        <a:pt x="18002" y="98870"/>
                      </a:lnTo>
                      <a:lnTo>
                        <a:pt x="0" y="98870"/>
                      </a:lnTo>
                      <a:lnTo>
                        <a:pt x="0" y="9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D4EE0004-D0A5-360D-7145-E37D3D921D25}"/>
                    </a:ext>
                  </a:extLst>
                </p:cNvPr>
                <p:cNvSpPr/>
                <p:nvPr/>
              </p:nvSpPr>
              <p:spPr>
                <a:xfrm>
                  <a:off x="1942814" y="1452753"/>
                  <a:ext cx="105632" cy="104679"/>
                </a:xfrm>
                <a:custGeom>
                  <a:avLst/>
                  <a:gdLst>
                    <a:gd name="connsiteX0" fmla="*/ 0 w 105632"/>
                    <a:gd name="connsiteY0" fmla="*/ 52768 h 104679"/>
                    <a:gd name="connsiteX1" fmla="*/ 3905 w 105632"/>
                    <a:gd name="connsiteY1" fmla="*/ 31051 h 104679"/>
                    <a:gd name="connsiteX2" fmla="*/ 14859 w 105632"/>
                    <a:gd name="connsiteY2" fmla="*/ 14383 h 104679"/>
                    <a:gd name="connsiteX3" fmla="*/ 31433 w 105632"/>
                    <a:gd name="connsiteY3" fmla="*/ 3715 h 104679"/>
                    <a:gd name="connsiteX4" fmla="*/ 52578 w 105632"/>
                    <a:gd name="connsiteY4" fmla="*/ 0 h 104679"/>
                    <a:gd name="connsiteX5" fmla="*/ 74009 w 105632"/>
                    <a:gd name="connsiteY5" fmla="*/ 3429 h 104679"/>
                    <a:gd name="connsiteX6" fmla="*/ 90773 w 105632"/>
                    <a:gd name="connsiteY6" fmla="*/ 13906 h 104679"/>
                    <a:gd name="connsiteX7" fmla="*/ 101727 w 105632"/>
                    <a:gd name="connsiteY7" fmla="*/ 30480 h 104679"/>
                    <a:gd name="connsiteX8" fmla="*/ 105632 w 105632"/>
                    <a:gd name="connsiteY8" fmla="*/ 52197 h 104679"/>
                    <a:gd name="connsiteX9" fmla="*/ 101727 w 105632"/>
                    <a:gd name="connsiteY9" fmla="*/ 73438 h 104679"/>
                    <a:gd name="connsiteX10" fmla="*/ 90773 w 105632"/>
                    <a:gd name="connsiteY10" fmla="*/ 89916 h 104679"/>
                    <a:gd name="connsiteX11" fmla="*/ 74009 w 105632"/>
                    <a:gd name="connsiteY11" fmla="*/ 100679 h 104679"/>
                    <a:gd name="connsiteX12" fmla="*/ 52578 w 105632"/>
                    <a:gd name="connsiteY12" fmla="*/ 104680 h 104679"/>
                    <a:gd name="connsiteX13" fmla="*/ 31433 w 105632"/>
                    <a:gd name="connsiteY13" fmla="*/ 100965 h 104679"/>
                    <a:gd name="connsiteX14" fmla="*/ 14859 w 105632"/>
                    <a:gd name="connsiteY14" fmla="*/ 90392 h 104679"/>
                    <a:gd name="connsiteX15" fmla="*/ 3905 w 105632"/>
                    <a:gd name="connsiteY15" fmla="*/ 74009 h 104679"/>
                    <a:gd name="connsiteX16" fmla="*/ 0 w 105632"/>
                    <a:gd name="connsiteY16" fmla="*/ 52768 h 104679"/>
                    <a:gd name="connsiteX17" fmla="*/ 18574 w 105632"/>
                    <a:gd name="connsiteY17" fmla="*/ 51625 h 104679"/>
                    <a:gd name="connsiteX18" fmla="*/ 21050 w 105632"/>
                    <a:gd name="connsiteY18" fmla="*/ 66389 h 104679"/>
                    <a:gd name="connsiteX19" fmla="*/ 28004 w 105632"/>
                    <a:gd name="connsiteY19" fmla="*/ 78105 h 104679"/>
                    <a:gd name="connsiteX20" fmla="*/ 38767 w 105632"/>
                    <a:gd name="connsiteY20" fmla="*/ 85820 h 104679"/>
                    <a:gd name="connsiteX21" fmla="*/ 52768 w 105632"/>
                    <a:gd name="connsiteY21" fmla="*/ 88678 h 104679"/>
                    <a:gd name="connsiteX22" fmla="*/ 66866 w 105632"/>
                    <a:gd name="connsiteY22" fmla="*/ 85820 h 104679"/>
                    <a:gd name="connsiteX23" fmla="*/ 77724 w 105632"/>
                    <a:gd name="connsiteY23" fmla="*/ 78105 h 104679"/>
                    <a:gd name="connsiteX24" fmla="*/ 84677 w 105632"/>
                    <a:gd name="connsiteY24" fmla="*/ 66389 h 104679"/>
                    <a:gd name="connsiteX25" fmla="*/ 87154 w 105632"/>
                    <a:gd name="connsiteY25" fmla="*/ 51625 h 104679"/>
                    <a:gd name="connsiteX26" fmla="*/ 84677 w 105632"/>
                    <a:gd name="connsiteY26" fmla="*/ 37719 h 104679"/>
                    <a:gd name="connsiteX27" fmla="*/ 77724 w 105632"/>
                    <a:gd name="connsiteY27" fmla="*/ 26384 h 104679"/>
                    <a:gd name="connsiteX28" fmla="*/ 66866 w 105632"/>
                    <a:gd name="connsiteY28" fmla="*/ 18764 h 104679"/>
                    <a:gd name="connsiteX29" fmla="*/ 52768 w 105632"/>
                    <a:gd name="connsiteY29" fmla="*/ 16002 h 104679"/>
                    <a:gd name="connsiteX30" fmla="*/ 38767 w 105632"/>
                    <a:gd name="connsiteY30" fmla="*/ 18764 h 104679"/>
                    <a:gd name="connsiteX31" fmla="*/ 28004 w 105632"/>
                    <a:gd name="connsiteY31" fmla="*/ 26384 h 104679"/>
                    <a:gd name="connsiteX32" fmla="*/ 21050 w 105632"/>
                    <a:gd name="connsiteY32" fmla="*/ 37719 h 104679"/>
                    <a:gd name="connsiteX33" fmla="*/ 18574 w 105632"/>
                    <a:gd name="connsiteY33" fmla="*/ 51625 h 10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32" h="104679">
                      <a:moveTo>
                        <a:pt x="0" y="52768"/>
                      </a:moveTo>
                      <a:cubicBezTo>
                        <a:pt x="0" y="44767"/>
                        <a:pt x="1333" y="37529"/>
                        <a:pt x="3905" y="31051"/>
                      </a:cubicBezTo>
                      <a:cubicBezTo>
                        <a:pt x="6572" y="24575"/>
                        <a:pt x="10192" y="18955"/>
                        <a:pt x="14859" y="14383"/>
                      </a:cubicBezTo>
                      <a:cubicBezTo>
                        <a:pt x="19526" y="9811"/>
                        <a:pt x="25051" y="6286"/>
                        <a:pt x="31433" y="3715"/>
                      </a:cubicBezTo>
                      <a:cubicBezTo>
                        <a:pt x="37814" y="1238"/>
                        <a:pt x="44958" y="0"/>
                        <a:pt x="52578" y="0"/>
                      </a:cubicBezTo>
                      <a:cubicBezTo>
                        <a:pt x="60388" y="0"/>
                        <a:pt x="67532" y="1048"/>
                        <a:pt x="74009" y="3429"/>
                      </a:cubicBezTo>
                      <a:cubicBezTo>
                        <a:pt x="80486" y="5810"/>
                        <a:pt x="86106" y="9334"/>
                        <a:pt x="90773" y="13906"/>
                      </a:cubicBezTo>
                      <a:cubicBezTo>
                        <a:pt x="95441" y="18479"/>
                        <a:pt x="99155" y="24003"/>
                        <a:pt x="101727" y="30480"/>
                      </a:cubicBezTo>
                      <a:cubicBezTo>
                        <a:pt x="104299" y="36957"/>
                        <a:pt x="105632" y="44196"/>
                        <a:pt x="105632" y="52197"/>
                      </a:cubicBezTo>
                      <a:cubicBezTo>
                        <a:pt x="105632" y="60198"/>
                        <a:pt x="104299" y="67056"/>
                        <a:pt x="101727" y="73438"/>
                      </a:cubicBezTo>
                      <a:cubicBezTo>
                        <a:pt x="99060" y="79819"/>
                        <a:pt x="95441" y="85344"/>
                        <a:pt x="90773" y="89916"/>
                      </a:cubicBezTo>
                      <a:cubicBezTo>
                        <a:pt x="86106" y="94488"/>
                        <a:pt x="80486" y="98108"/>
                        <a:pt x="74009" y="100679"/>
                      </a:cubicBezTo>
                      <a:cubicBezTo>
                        <a:pt x="67532" y="103251"/>
                        <a:pt x="60388" y="104584"/>
                        <a:pt x="52578" y="104680"/>
                      </a:cubicBezTo>
                      <a:cubicBezTo>
                        <a:pt x="44863" y="104680"/>
                        <a:pt x="37814" y="103442"/>
                        <a:pt x="31433" y="100965"/>
                      </a:cubicBezTo>
                      <a:cubicBezTo>
                        <a:pt x="24955" y="98488"/>
                        <a:pt x="19431" y="94964"/>
                        <a:pt x="14859" y="90392"/>
                      </a:cubicBezTo>
                      <a:cubicBezTo>
                        <a:pt x="10192" y="85820"/>
                        <a:pt x="6572" y="80391"/>
                        <a:pt x="3905" y="74009"/>
                      </a:cubicBezTo>
                      <a:cubicBezTo>
                        <a:pt x="1238" y="67627"/>
                        <a:pt x="0" y="60579"/>
                        <a:pt x="0" y="52768"/>
                      </a:cubicBezTo>
                      <a:close/>
                      <a:moveTo>
                        <a:pt x="18574" y="51625"/>
                      </a:moveTo>
                      <a:cubicBezTo>
                        <a:pt x="18574" y="56959"/>
                        <a:pt x="19431" y="61913"/>
                        <a:pt x="21050" y="66389"/>
                      </a:cubicBezTo>
                      <a:cubicBezTo>
                        <a:pt x="22670" y="70866"/>
                        <a:pt x="25051" y="74771"/>
                        <a:pt x="28004" y="78105"/>
                      </a:cubicBezTo>
                      <a:cubicBezTo>
                        <a:pt x="31051" y="81343"/>
                        <a:pt x="34576" y="84010"/>
                        <a:pt x="38767" y="85820"/>
                      </a:cubicBezTo>
                      <a:cubicBezTo>
                        <a:pt x="42958" y="87725"/>
                        <a:pt x="47625" y="88678"/>
                        <a:pt x="52768" y="88678"/>
                      </a:cubicBezTo>
                      <a:cubicBezTo>
                        <a:pt x="57912" y="88678"/>
                        <a:pt x="62579" y="87725"/>
                        <a:pt x="66866" y="85820"/>
                      </a:cubicBezTo>
                      <a:cubicBezTo>
                        <a:pt x="71056" y="83915"/>
                        <a:pt x="74676" y="81343"/>
                        <a:pt x="77724" y="78105"/>
                      </a:cubicBezTo>
                      <a:cubicBezTo>
                        <a:pt x="80677" y="74867"/>
                        <a:pt x="83058" y="70961"/>
                        <a:pt x="84677" y="66389"/>
                      </a:cubicBezTo>
                      <a:cubicBezTo>
                        <a:pt x="86296" y="61913"/>
                        <a:pt x="87154" y="56959"/>
                        <a:pt x="87154" y="51625"/>
                      </a:cubicBezTo>
                      <a:cubicBezTo>
                        <a:pt x="87154" y="46672"/>
                        <a:pt x="86296" y="42005"/>
                        <a:pt x="84677" y="37719"/>
                      </a:cubicBezTo>
                      <a:cubicBezTo>
                        <a:pt x="83058" y="33433"/>
                        <a:pt x="80677" y="29623"/>
                        <a:pt x="77724" y="26384"/>
                      </a:cubicBezTo>
                      <a:cubicBezTo>
                        <a:pt x="74676" y="23146"/>
                        <a:pt x="71152" y="20574"/>
                        <a:pt x="66866" y="18764"/>
                      </a:cubicBezTo>
                      <a:cubicBezTo>
                        <a:pt x="62579" y="16954"/>
                        <a:pt x="57912" y="16002"/>
                        <a:pt x="52768" y="16002"/>
                      </a:cubicBezTo>
                      <a:cubicBezTo>
                        <a:pt x="47625" y="16002"/>
                        <a:pt x="42958" y="16954"/>
                        <a:pt x="38767" y="18764"/>
                      </a:cubicBezTo>
                      <a:cubicBezTo>
                        <a:pt x="34576" y="20574"/>
                        <a:pt x="31051" y="23146"/>
                        <a:pt x="28004" y="26384"/>
                      </a:cubicBezTo>
                      <a:cubicBezTo>
                        <a:pt x="25051" y="29623"/>
                        <a:pt x="22670" y="33433"/>
                        <a:pt x="21050" y="37719"/>
                      </a:cubicBezTo>
                      <a:cubicBezTo>
                        <a:pt x="19431" y="42005"/>
                        <a:pt x="18574" y="46672"/>
                        <a:pt x="18574" y="51625"/>
                      </a:cubicBez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F3104C8A-3D1C-4E52-D821-BA744A691E17}"/>
                    </a:ext>
                  </a:extLst>
                </p:cNvPr>
                <p:cNvSpPr/>
                <p:nvPr/>
              </p:nvSpPr>
              <p:spPr>
                <a:xfrm>
                  <a:off x="2061305" y="1452753"/>
                  <a:ext cx="105632" cy="104679"/>
                </a:xfrm>
                <a:custGeom>
                  <a:avLst/>
                  <a:gdLst>
                    <a:gd name="connsiteX0" fmla="*/ 0 w 105632"/>
                    <a:gd name="connsiteY0" fmla="*/ 52768 h 104679"/>
                    <a:gd name="connsiteX1" fmla="*/ 3905 w 105632"/>
                    <a:gd name="connsiteY1" fmla="*/ 31051 h 104679"/>
                    <a:gd name="connsiteX2" fmla="*/ 14859 w 105632"/>
                    <a:gd name="connsiteY2" fmla="*/ 14383 h 104679"/>
                    <a:gd name="connsiteX3" fmla="*/ 31433 w 105632"/>
                    <a:gd name="connsiteY3" fmla="*/ 3715 h 104679"/>
                    <a:gd name="connsiteX4" fmla="*/ 52578 w 105632"/>
                    <a:gd name="connsiteY4" fmla="*/ 0 h 104679"/>
                    <a:gd name="connsiteX5" fmla="*/ 74009 w 105632"/>
                    <a:gd name="connsiteY5" fmla="*/ 3429 h 104679"/>
                    <a:gd name="connsiteX6" fmla="*/ 90773 w 105632"/>
                    <a:gd name="connsiteY6" fmla="*/ 13906 h 104679"/>
                    <a:gd name="connsiteX7" fmla="*/ 101727 w 105632"/>
                    <a:gd name="connsiteY7" fmla="*/ 30480 h 104679"/>
                    <a:gd name="connsiteX8" fmla="*/ 105632 w 105632"/>
                    <a:gd name="connsiteY8" fmla="*/ 52197 h 104679"/>
                    <a:gd name="connsiteX9" fmla="*/ 101727 w 105632"/>
                    <a:gd name="connsiteY9" fmla="*/ 73438 h 104679"/>
                    <a:gd name="connsiteX10" fmla="*/ 90773 w 105632"/>
                    <a:gd name="connsiteY10" fmla="*/ 89916 h 104679"/>
                    <a:gd name="connsiteX11" fmla="*/ 74009 w 105632"/>
                    <a:gd name="connsiteY11" fmla="*/ 100679 h 104679"/>
                    <a:gd name="connsiteX12" fmla="*/ 52578 w 105632"/>
                    <a:gd name="connsiteY12" fmla="*/ 104680 h 104679"/>
                    <a:gd name="connsiteX13" fmla="*/ 31433 w 105632"/>
                    <a:gd name="connsiteY13" fmla="*/ 100965 h 104679"/>
                    <a:gd name="connsiteX14" fmla="*/ 14859 w 105632"/>
                    <a:gd name="connsiteY14" fmla="*/ 90392 h 104679"/>
                    <a:gd name="connsiteX15" fmla="*/ 3905 w 105632"/>
                    <a:gd name="connsiteY15" fmla="*/ 74009 h 104679"/>
                    <a:gd name="connsiteX16" fmla="*/ 0 w 105632"/>
                    <a:gd name="connsiteY16" fmla="*/ 52768 h 104679"/>
                    <a:gd name="connsiteX17" fmla="*/ 18574 w 105632"/>
                    <a:gd name="connsiteY17" fmla="*/ 51625 h 104679"/>
                    <a:gd name="connsiteX18" fmla="*/ 21050 w 105632"/>
                    <a:gd name="connsiteY18" fmla="*/ 66389 h 104679"/>
                    <a:gd name="connsiteX19" fmla="*/ 28004 w 105632"/>
                    <a:gd name="connsiteY19" fmla="*/ 78105 h 104679"/>
                    <a:gd name="connsiteX20" fmla="*/ 38767 w 105632"/>
                    <a:gd name="connsiteY20" fmla="*/ 85820 h 104679"/>
                    <a:gd name="connsiteX21" fmla="*/ 52768 w 105632"/>
                    <a:gd name="connsiteY21" fmla="*/ 88678 h 104679"/>
                    <a:gd name="connsiteX22" fmla="*/ 66865 w 105632"/>
                    <a:gd name="connsiteY22" fmla="*/ 85820 h 104679"/>
                    <a:gd name="connsiteX23" fmla="*/ 77724 w 105632"/>
                    <a:gd name="connsiteY23" fmla="*/ 78105 h 104679"/>
                    <a:gd name="connsiteX24" fmla="*/ 84677 w 105632"/>
                    <a:gd name="connsiteY24" fmla="*/ 66389 h 104679"/>
                    <a:gd name="connsiteX25" fmla="*/ 87154 w 105632"/>
                    <a:gd name="connsiteY25" fmla="*/ 51625 h 104679"/>
                    <a:gd name="connsiteX26" fmla="*/ 84677 w 105632"/>
                    <a:gd name="connsiteY26" fmla="*/ 37719 h 104679"/>
                    <a:gd name="connsiteX27" fmla="*/ 77724 w 105632"/>
                    <a:gd name="connsiteY27" fmla="*/ 26384 h 104679"/>
                    <a:gd name="connsiteX28" fmla="*/ 66865 w 105632"/>
                    <a:gd name="connsiteY28" fmla="*/ 18764 h 104679"/>
                    <a:gd name="connsiteX29" fmla="*/ 52768 w 105632"/>
                    <a:gd name="connsiteY29" fmla="*/ 16002 h 104679"/>
                    <a:gd name="connsiteX30" fmla="*/ 38767 w 105632"/>
                    <a:gd name="connsiteY30" fmla="*/ 18764 h 104679"/>
                    <a:gd name="connsiteX31" fmla="*/ 28004 w 105632"/>
                    <a:gd name="connsiteY31" fmla="*/ 26384 h 104679"/>
                    <a:gd name="connsiteX32" fmla="*/ 21050 w 105632"/>
                    <a:gd name="connsiteY32" fmla="*/ 37719 h 104679"/>
                    <a:gd name="connsiteX33" fmla="*/ 18574 w 105632"/>
                    <a:gd name="connsiteY33" fmla="*/ 51625 h 10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32" h="104679">
                      <a:moveTo>
                        <a:pt x="0" y="52768"/>
                      </a:moveTo>
                      <a:cubicBezTo>
                        <a:pt x="0" y="44767"/>
                        <a:pt x="1333" y="37529"/>
                        <a:pt x="3905" y="31051"/>
                      </a:cubicBezTo>
                      <a:cubicBezTo>
                        <a:pt x="6572" y="24575"/>
                        <a:pt x="10192" y="18955"/>
                        <a:pt x="14859" y="14383"/>
                      </a:cubicBezTo>
                      <a:cubicBezTo>
                        <a:pt x="19526" y="9811"/>
                        <a:pt x="25051" y="6286"/>
                        <a:pt x="31433" y="3715"/>
                      </a:cubicBezTo>
                      <a:cubicBezTo>
                        <a:pt x="37814" y="1238"/>
                        <a:pt x="44958" y="0"/>
                        <a:pt x="52578" y="0"/>
                      </a:cubicBezTo>
                      <a:cubicBezTo>
                        <a:pt x="60388" y="0"/>
                        <a:pt x="67532" y="1048"/>
                        <a:pt x="74009" y="3429"/>
                      </a:cubicBezTo>
                      <a:cubicBezTo>
                        <a:pt x="80486" y="5810"/>
                        <a:pt x="86106" y="9334"/>
                        <a:pt x="90773" y="13906"/>
                      </a:cubicBezTo>
                      <a:cubicBezTo>
                        <a:pt x="95440" y="18479"/>
                        <a:pt x="99155" y="24003"/>
                        <a:pt x="101727" y="30480"/>
                      </a:cubicBezTo>
                      <a:cubicBezTo>
                        <a:pt x="104299" y="36957"/>
                        <a:pt x="105632" y="44196"/>
                        <a:pt x="105632" y="52197"/>
                      </a:cubicBezTo>
                      <a:cubicBezTo>
                        <a:pt x="105632" y="60198"/>
                        <a:pt x="104299" y="67056"/>
                        <a:pt x="101727" y="73438"/>
                      </a:cubicBezTo>
                      <a:cubicBezTo>
                        <a:pt x="99060" y="79819"/>
                        <a:pt x="95440" y="85344"/>
                        <a:pt x="90773" y="89916"/>
                      </a:cubicBezTo>
                      <a:cubicBezTo>
                        <a:pt x="86106" y="94488"/>
                        <a:pt x="80486" y="98108"/>
                        <a:pt x="74009" y="100679"/>
                      </a:cubicBezTo>
                      <a:cubicBezTo>
                        <a:pt x="67532" y="103251"/>
                        <a:pt x="60388" y="104584"/>
                        <a:pt x="52578" y="104680"/>
                      </a:cubicBezTo>
                      <a:cubicBezTo>
                        <a:pt x="44863" y="104680"/>
                        <a:pt x="37814" y="103442"/>
                        <a:pt x="31433" y="100965"/>
                      </a:cubicBezTo>
                      <a:cubicBezTo>
                        <a:pt x="24955" y="98488"/>
                        <a:pt x="19431" y="94964"/>
                        <a:pt x="14859" y="90392"/>
                      </a:cubicBezTo>
                      <a:cubicBezTo>
                        <a:pt x="10192" y="85820"/>
                        <a:pt x="6572" y="80391"/>
                        <a:pt x="3905" y="74009"/>
                      </a:cubicBezTo>
                      <a:cubicBezTo>
                        <a:pt x="1238" y="67627"/>
                        <a:pt x="0" y="60579"/>
                        <a:pt x="0" y="52768"/>
                      </a:cubicBezTo>
                      <a:close/>
                      <a:moveTo>
                        <a:pt x="18574" y="51625"/>
                      </a:moveTo>
                      <a:cubicBezTo>
                        <a:pt x="18574" y="56959"/>
                        <a:pt x="19431" y="61913"/>
                        <a:pt x="21050" y="66389"/>
                      </a:cubicBezTo>
                      <a:cubicBezTo>
                        <a:pt x="22669" y="70866"/>
                        <a:pt x="25051" y="74771"/>
                        <a:pt x="28004" y="78105"/>
                      </a:cubicBezTo>
                      <a:cubicBezTo>
                        <a:pt x="31051" y="81343"/>
                        <a:pt x="34576" y="84010"/>
                        <a:pt x="38767" y="85820"/>
                      </a:cubicBezTo>
                      <a:cubicBezTo>
                        <a:pt x="42958" y="87725"/>
                        <a:pt x="47625" y="88678"/>
                        <a:pt x="52768" y="88678"/>
                      </a:cubicBezTo>
                      <a:cubicBezTo>
                        <a:pt x="57912" y="88678"/>
                        <a:pt x="62579" y="87725"/>
                        <a:pt x="66865" y="85820"/>
                      </a:cubicBezTo>
                      <a:cubicBezTo>
                        <a:pt x="71056" y="83915"/>
                        <a:pt x="74676" y="81343"/>
                        <a:pt x="77724" y="78105"/>
                      </a:cubicBezTo>
                      <a:cubicBezTo>
                        <a:pt x="80677" y="74867"/>
                        <a:pt x="83058" y="70961"/>
                        <a:pt x="84677" y="66389"/>
                      </a:cubicBezTo>
                      <a:cubicBezTo>
                        <a:pt x="86296" y="61913"/>
                        <a:pt x="87154" y="56959"/>
                        <a:pt x="87154" y="51625"/>
                      </a:cubicBezTo>
                      <a:cubicBezTo>
                        <a:pt x="87154" y="46672"/>
                        <a:pt x="86296" y="42005"/>
                        <a:pt x="84677" y="37719"/>
                      </a:cubicBezTo>
                      <a:cubicBezTo>
                        <a:pt x="83058" y="33433"/>
                        <a:pt x="80677" y="29623"/>
                        <a:pt x="77724" y="26384"/>
                      </a:cubicBezTo>
                      <a:cubicBezTo>
                        <a:pt x="74676" y="23146"/>
                        <a:pt x="71152" y="20574"/>
                        <a:pt x="66865" y="18764"/>
                      </a:cubicBezTo>
                      <a:cubicBezTo>
                        <a:pt x="62579" y="16954"/>
                        <a:pt x="57912" y="16002"/>
                        <a:pt x="52768" y="16002"/>
                      </a:cubicBezTo>
                      <a:cubicBezTo>
                        <a:pt x="47625" y="16002"/>
                        <a:pt x="42958" y="16954"/>
                        <a:pt x="38767" y="18764"/>
                      </a:cubicBezTo>
                      <a:cubicBezTo>
                        <a:pt x="34576" y="20574"/>
                        <a:pt x="31051" y="23146"/>
                        <a:pt x="28004" y="26384"/>
                      </a:cubicBezTo>
                      <a:cubicBezTo>
                        <a:pt x="25051" y="29623"/>
                        <a:pt x="22669" y="33433"/>
                        <a:pt x="21050" y="37719"/>
                      </a:cubicBezTo>
                      <a:cubicBezTo>
                        <a:pt x="19431" y="42005"/>
                        <a:pt x="18574" y="46672"/>
                        <a:pt x="18574" y="51625"/>
                      </a:cubicBez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92A35DA-14DB-688F-43E8-0CA9F866ACE5}"/>
                    </a:ext>
                  </a:extLst>
                </p:cNvPr>
                <p:cNvSpPr/>
                <p:nvPr/>
              </p:nvSpPr>
              <p:spPr>
                <a:xfrm>
                  <a:off x="2185130" y="1456086"/>
                  <a:ext cx="89154" cy="98869"/>
                </a:xfrm>
                <a:custGeom>
                  <a:avLst/>
                  <a:gdLst>
                    <a:gd name="connsiteX0" fmla="*/ 0 w 89154"/>
                    <a:gd name="connsiteY0" fmla="*/ 0 h 98869"/>
                    <a:gd name="connsiteX1" fmla="*/ 38957 w 89154"/>
                    <a:gd name="connsiteY1" fmla="*/ 0 h 98869"/>
                    <a:gd name="connsiteX2" fmla="*/ 57817 w 89154"/>
                    <a:gd name="connsiteY2" fmla="*/ 3048 h 98869"/>
                    <a:gd name="connsiteX3" fmla="*/ 73819 w 89154"/>
                    <a:gd name="connsiteY3" fmla="*/ 12192 h 98869"/>
                    <a:gd name="connsiteX4" fmla="*/ 84963 w 89154"/>
                    <a:gd name="connsiteY4" fmla="*/ 27623 h 98869"/>
                    <a:gd name="connsiteX5" fmla="*/ 89154 w 89154"/>
                    <a:gd name="connsiteY5" fmla="*/ 49435 h 98869"/>
                    <a:gd name="connsiteX6" fmla="*/ 84296 w 89154"/>
                    <a:gd name="connsiteY6" fmla="*/ 71438 h 98869"/>
                    <a:gd name="connsiteX7" fmla="*/ 71914 w 89154"/>
                    <a:gd name="connsiteY7" fmla="*/ 86773 h 98869"/>
                    <a:gd name="connsiteX8" fmla="*/ 55054 w 89154"/>
                    <a:gd name="connsiteY8" fmla="*/ 95821 h 98869"/>
                    <a:gd name="connsiteX9" fmla="*/ 36862 w 89154"/>
                    <a:gd name="connsiteY9" fmla="*/ 98870 h 98869"/>
                    <a:gd name="connsiteX10" fmla="*/ 0 w 89154"/>
                    <a:gd name="connsiteY10" fmla="*/ 98870 h 98869"/>
                    <a:gd name="connsiteX11" fmla="*/ 0 w 89154"/>
                    <a:gd name="connsiteY11" fmla="*/ 95 h 98869"/>
                    <a:gd name="connsiteX12" fmla="*/ 31147 w 89154"/>
                    <a:gd name="connsiteY12" fmla="*/ 80867 h 98869"/>
                    <a:gd name="connsiteX13" fmla="*/ 46768 w 89154"/>
                    <a:gd name="connsiteY13" fmla="*/ 78962 h 98869"/>
                    <a:gd name="connsiteX14" fmla="*/ 59626 w 89154"/>
                    <a:gd name="connsiteY14" fmla="*/ 73057 h 98869"/>
                    <a:gd name="connsiteX15" fmla="*/ 68294 w 89154"/>
                    <a:gd name="connsiteY15" fmla="*/ 62675 h 98869"/>
                    <a:gd name="connsiteX16" fmla="*/ 71438 w 89154"/>
                    <a:gd name="connsiteY16" fmla="*/ 47149 h 98869"/>
                    <a:gd name="connsiteX17" fmla="*/ 68675 w 89154"/>
                    <a:gd name="connsiteY17" fmla="*/ 31718 h 98869"/>
                    <a:gd name="connsiteX18" fmla="*/ 60865 w 89154"/>
                    <a:gd name="connsiteY18" fmla="*/ 21241 h 98869"/>
                    <a:gd name="connsiteX19" fmla="*/ 49054 w 89154"/>
                    <a:gd name="connsiteY19" fmla="*/ 15335 h 98869"/>
                    <a:gd name="connsiteX20" fmla="*/ 34100 w 89154"/>
                    <a:gd name="connsiteY20" fmla="*/ 13430 h 98869"/>
                    <a:gd name="connsiteX21" fmla="*/ 18002 w 89154"/>
                    <a:gd name="connsiteY21" fmla="*/ 13430 h 98869"/>
                    <a:gd name="connsiteX22" fmla="*/ 18002 w 89154"/>
                    <a:gd name="connsiteY22" fmla="*/ 80772 h 98869"/>
                    <a:gd name="connsiteX23" fmla="*/ 31242 w 89154"/>
                    <a:gd name="connsiteY23" fmla="*/ 80772 h 9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154" h="98869">
                      <a:moveTo>
                        <a:pt x="0" y="0"/>
                      </a:moveTo>
                      <a:lnTo>
                        <a:pt x="38957" y="0"/>
                      </a:lnTo>
                      <a:cubicBezTo>
                        <a:pt x="45434" y="0"/>
                        <a:pt x="51721" y="1048"/>
                        <a:pt x="57817" y="3048"/>
                      </a:cubicBezTo>
                      <a:cubicBezTo>
                        <a:pt x="63817" y="5048"/>
                        <a:pt x="69247" y="8096"/>
                        <a:pt x="73819" y="12192"/>
                      </a:cubicBezTo>
                      <a:cubicBezTo>
                        <a:pt x="78486" y="16288"/>
                        <a:pt x="82201" y="21431"/>
                        <a:pt x="84963" y="27623"/>
                      </a:cubicBezTo>
                      <a:cubicBezTo>
                        <a:pt x="87725" y="33814"/>
                        <a:pt x="89154" y="41053"/>
                        <a:pt x="89154" y="49435"/>
                      </a:cubicBezTo>
                      <a:cubicBezTo>
                        <a:pt x="89154" y="57817"/>
                        <a:pt x="87535" y="65246"/>
                        <a:pt x="84296" y="71438"/>
                      </a:cubicBezTo>
                      <a:cubicBezTo>
                        <a:pt x="81058" y="77629"/>
                        <a:pt x="76962" y="82772"/>
                        <a:pt x="71914" y="86773"/>
                      </a:cubicBezTo>
                      <a:cubicBezTo>
                        <a:pt x="66865" y="90773"/>
                        <a:pt x="61246" y="93821"/>
                        <a:pt x="55054" y="95821"/>
                      </a:cubicBezTo>
                      <a:cubicBezTo>
                        <a:pt x="48863" y="97822"/>
                        <a:pt x="42767" y="98870"/>
                        <a:pt x="36862" y="98870"/>
                      </a:cubicBezTo>
                      <a:lnTo>
                        <a:pt x="0" y="98870"/>
                      </a:lnTo>
                      <a:lnTo>
                        <a:pt x="0" y="95"/>
                      </a:lnTo>
                      <a:close/>
                      <a:moveTo>
                        <a:pt x="31147" y="80867"/>
                      </a:moveTo>
                      <a:cubicBezTo>
                        <a:pt x="36671" y="80867"/>
                        <a:pt x="41910" y="80200"/>
                        <a:pt x="46768" y="78962"/>
                      </a:cubicBezTo>
                      <a:cubicBezTo>
                        <a:pt x="51721" y="77724"/>
                        <a:pt x="56007" y="75724"/>
                        <a:pt x="59626" y="73057"/>
                      </a:cubicBezTo>
                      <a:cubicBezTo>
                        <a:pt x="63246" y="70390"/>
                        <a:pt x="66199" y="66961"/>
                        <a:pt x="68294" y="62675"/>
                      </a:cubicBezTo>
                      <a:cubicBezTo>
                        <a:pt x="70390" y="58388"/>
                        <a:pt x="71438" y="53245"/>
                        <a:pt x="71438" y="47149"/>
                      </a:cubicBezTo>
                      <a:cubicBezTo>
                        <a:pt x="71438" y="41053"/>
                        <a:pt x="70485" y="36004"/>
                        <a:pt x="68675" y="31718"/>
                      </a:cubicBezTo>
                      <a:cubicBezTo>
                        <a:pt x="66770" y="27432"/>
                        <a:pt x="64198" y="23908"/>
                        <a:pt x="60865" y="21241"/>
                      </a:cubicBezTo>
                      <a:cubicBezTo>
                        <a:pt x="57531" y="18574"/>
                        <a:pt x="53626" y="16574"/>
                        <a:pt x="49054" y="15335"/>
                      </a:cubicBezTo>
                      <a:cubicBezTo>
                        <a:pt x="44482" y="14097"/>
                        <a:pt x="39529" y="13430"/>
                        <a:pt x="34100" y="13430"/>
                      </a:cubicBezTo>
                      <a:lnTo>
                        <a:pt x="18002" y="13430"/>
                      </a:lnTo>
                      <a:lnTo>
                        <a:pt x="18002" y="80772"/>
                      </a:lnTo>
                      <a:lnTo>
                        <a:pt x="31242" y="80772"/>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67BDBFF9-562F-3B24-6C3A-B806DB6069C5}"/>
                    </a:ext>
                  </a:extLst>
                </p:cNvPr>
                <p:cNvSpPr/>
                <p:nvPr/>
              </p:nvSpPr>
              <p:spPr>
                <a:xfrm>
                  <a:off x="2329529" y="1452753"/>
                  <a:ext cx="69056" cy="104584"/>
                </a:xfrm>
                <a:custGeom>
                  <a:avLst/>
                  <a:gdLst>
                    <a:gd name="connsiteX0" fmla="*/ 55435 w 69056"/>
                    <a:gd name="connsiteY0" fmla="*/ 23908 h 104584"/>
                    <a:gd name="connsiteX1" fmla="*/ 47911 w 69056"/>
                    <a:gd name="connsiteY1" fmla="*/ 17907 h 104584"/>
                    <a:gd name="connsiteX2" fmla="*/ 38005 w 69056"/>
                    <a:gd name="connsiteY2" fmla="*/ 16002 h 104584"/>
                    <a:gd name="connsiteX3" fmla="*/ 32004 w 69056"/>
                    <a:gd name="connsiteY3" fmla="*/ 16669 h 104584"/>
                    <a:gd name="connsiteX4" fmla="*/ 26765 w 69056"/>
                    <a:gd name="connsiteY4" fmla="*/ 18955 h 104584"/>
                    <a:gd name="connsiteX5" fmla="*/ 23050 w 69056"/>
                    <a:gd name="connsiteY5" fmla="*/ 22955 h 104584"/>
                    <a:gd name="connsiteX6" fmla="*/ 21622 w 69056"/>
                    <a:gd name="connsiteY6" fmla="*/ 28765 h 104584"/>
                    <a:gd name="connsiteX7" fmla="*/ 25146 w 69056"/>
                    <a:gd name="connsiteY7" fmla="*/ 36481 h 104584"/>
                    <a:gd name="connsiteX8" fmla="*/ 33909 w 69056"/>
                    <a:gd name="connsiteY8" fmla="*/ 41148 h 104584"/>
                    <a:gd name="connsiteX9" fmla="*/ 45339 w 69056"/>
                    <a:gd name="connsiteY9" fmla="*/ 44958 h 104584"/>
                    <a:gd name="connsiteX10" fmla="*/ 56769 w 69056"/>
                    <a:gd name="connsiteY10" fmla="*/ 50006 h 104584"/>
                    <a:gd name="connsiteX11" fmla="*/ 65532 w 69056"/>
                    <a:gd name="connsiteY11" fmla="*/ 58579 h 104584"/>
                    <a:gd name="connsiteX12" fmla="*/ 69056 w 69056"/>
                    <a:gd name="connsiteY12" fmla="*/ 72771 h 104584"/>
                    <a:gd name="connsiteX13" fmla="*/ 66103 w 69056"/>
                    <a:gd name="connsiteY13" fmla="*/ 86773 h 104584"/>
                    <a:gd name="connsiteX14" fmla="*/ 58198 w 69056"/>
                    <a:gd name="connsiteY14" fmla="*/ 96679 h 104584"/>
                    <a:gd name="connsiteX15" fmla="*/ 46577 w 69056"/>
                    <a:gd name="connsiteY15" fmla="*/ 102584 h 104584"/>
                    <a:gd name="connsiteX16" fmla="*/ 32671 w 69056"/>
                    <a:gd name="connsiteY16" fmla="*/ 104584 h 104584"/>
                    <a:gd name="connsiteX17" fmla="*/ 14764 w 69056"/>
                    <a:gd name="connsiteY17" fmla="*/ 101441 h 104584"/>
                    <a:gd name="connsiteX18" fmla="*/ 0 w 69056"/>
                    <a:gd name="connsiteY18" fmla="*/ 91059 h 104584"/>
                    <a:gd name="connsiteX19" fmla="*/ 13335 w 69056"/>
                    <a:gd name="connsiteY19" fmla="*/ 78105 h 104584"/>
                    <a:gd name="connsiteX20" fmla="*/ 21812 w 69056"/>
                    <a:gd name="connsiteY20" fmla="*/ 85820 h 104584"/>
                    <a:gd name="connsiteX21" fmla="*/ 32956 w 69056"/>
                    <a:gd name="connsiteY21" fmla="*/ 88583 h 104584"/>
                    <a:gd name="connsiteX22" fmla="*/ 39148 w 69056"/>
                    <a:gd name="connsiteY22" fmla="*/ 87725 h 104584"/>
                    <a:gd name="connsiteX23" fmla="*/ 44767 w 69056"/>
                    <a:gd name="connsiteY23" fmla="*/ 85154 h 104584"/>
                    <a:gd name="connsiteX24" fmla="*/ 48863 w 69056"/>
                    <a:gd name="connsiteY24" fmla="*/ 80867 h 104584"/>
                    <a:gd name="connsiteX25" fmla="*/ 50387 w 69056"/>
                    <a:gd name="connsiteY25" fmla="*/ 74867 h 104584"/>
                    <a:gd name="connsiteX26" fmla="*/ 46863 w 69056"/>
                    <a:gd name="connsiteY26" fmla="*/ 66389 h 104584"/>
                    <a:gd name="connsiteX27" fmla="*/ 38100 w 69056"/>
                    <a:gd name="connsiteY27" fmla="*/ 61436 h 104584"/>
                    <a:gd name="connsiteX28" fmla="*/ 26670 w 69056"/>
                    <a:gd name="connsiteY28" fmla="*/ 57531 h 104584"/>
                    <a:gd name="connsiteX29" fmla="*/ 15240 w 69056"/>
                    <a:gd name="connsiteY29" fmla="*/ 52578 h 104584"/>
                    <a:gd name="connsiteX30" fmla="*/ 6477 w 69056"/>
                    <a:gd name="connsiteY30" fmla="*/ 44101 h 104584"/>
                    <a:gd name="connsiteX31" fmla="*/ 2953 w 69056"/>
                    <a:gd name="connsiteY31" fmla="*/ 30004 h 104584"/>
                    <a:gd name="connsiteX32" fmla="*/ 6096 w 69056"/>
                    <a:gd name="connsiteY32" fmla="*/ 16669 h 104584"/>
                    <a:gd name="connsiteX33" fmla="*/ 14383 w 69056"/>
                    <a:gd name="connsiteY33" fmla="*/ 7334 h 104584"/>
                    <a:gd name="connsiteX34" fmla="*/ 26098 w 69056"/>
                    <a:gd name="connsiteY34" fmla="*/ 1810 h 104584"/>
                    <a:gd name="connsiteX35" fmla="*/ 39624 w 69056"/>
                    <a:gd name="connsiteY35" fmla="*/ 0 h 104584"/>
                    <a:gd name="connsiteX36" fmla="*/ 54864 w 69056"/>
                    <a:gd name="connsiteY36" fmla="*/ 2381 h 104584"/>
                    <a:gd name="connsiteX37" fmla="*/ 68199 w 69056"/>
                    <a:gd name="connsiteY37" fmla="*/ 10287 h 104584"/>
                    <a:gd name="connsiteX38" fmla="*/ 55245 w 69056"/>
                    <a:gd name="connsiteY38" fmla="*/ 23908 h 10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056" h="104584">
                      <a:moveTo>
                        <a:pt x="55435" y="23908"/>
                      </a:moveTo>
                      <a:cubicBezTo>
                        <a:pt x="53530" y="21146"/>
                        <a:pt x="51054" y="19240"/>
                        <a:pt x="47911" y="17907"/>
                      </a:cubicBezTo>
                      <a:cubicBezTo>
                        <a:pt x="44767" y="16669"/>
                        <a:pt x="41434" y="16002"/>
                        <a:pt x="38005" y="16002"/>
                      </a:cubicBezTo>
                      <a:cubicBezTo>
                        <a:pt x="35909" y="16002"/>
                        <a:pt x="33909" y="16192"/>
                        <a:pt x="32004" y="16669"/>
                      </a:cubicBezTo>
                      <a:cubicBezTo>
                        <a:pt x="30099" y="17145"/>
                        <a:pt x="28384" y="17907"/>
                        <a:pt x="26765" y="18955"/>
                      </a:cubicBezTo>
                      <a:cubicBezTo>
                        <a:pt x="25241" y="20002"/>
                        <a:pt x="24003" y="21336"/>
                        <a:pt x="23050" y="22955"/>
                      </a:cubicBezTo>
                      <a:cubicBezTo>
                        <a:pt x="22098" y="24575"/>
                        <a:pt x="21622" y="26575"/>
                        <a:pt x="21622" y="28765"/>
                      </a:cubicBezTo>
                      <a:cubicBezTo>
                        <a:pt x="21622" y="32099"/>
                        <a:pt x="22765" y="34766"/>
                        <a:pt x="25146" y="36481"/>
                      </a:cubicBezTo>
                      <a:cubicBezTo>
                        <a:pt x="27527" y="38290"/>
                        <a:pt x="30385" y="39814"/>
                        <a:pt x="33909" y="41148"/>
                      </a:cubicBezTo>
                      <a:cubicBezTo>
                        <a:pt x="37338" y="42481"/>
                        <a:pt x="41148" y="43720"/>
                        <a:pt x="45339" y="44958"/>
                      </a:cubicBezTo>
                      <a:cubicBezTo>
                        <a:pt x="49530" y="46196"/>
                        <a:pt x="53245" y="47911"/>
                        <a:pt x="56769" y="50006"/>
                      </a:cubicBezTo>
                      <a:cubicBezTo>
                        <a:pt x="60293" y="52102"/>
                        <a:pt x="63151" y="55054"/>
                        <a:pt x="65532" y="58579"/>
                      </a:cubicBezTo>
                      <a:cubicBezTo>
                        <a:pt x="67913" y="62103"/>
                        <a:pt x="69056" y="66865"/>
                        <a:pt x="69056" y="72771"/>
                      </a:cubicBezTo>
                      <a:cubicBezTo>
                        <a:pt x="69056" y="78105"/>
                        <a:pt x="68104" y="82772"/>
                        <a:pt x="66103" y="86773"/>
                      </a:cubicBezTo>
                      <a:cubicBezTo>
                        <a:pt x="64103" y="90773"/>
                        <a:pt x="61436" y="94107"/>
                        <a:pt x="58198" y="96679"/>
                      </a:cubicBezTo>
                      <a:cubicBezTo>
                        <a:pt x="54864" y="99346"/>
                        <a:pt x="50959" y="101251"/>
                        <a:pt x="46577" y="102584"/>
                      </a:cubicBezTo>
                      <a:cubicBezTo>
                        <a:pt x="42196" y="103918"/>
                        <a:pt x="37528" y="104584"/>
                        <a:pt x="32671" y="104584"/>
                      </a:cubicBezTo>
                      <a:cubicBezTo>
                        <a:pt x="26479" y="104584"/>
                        <a:pt x="20479" y="103537"/>
                        <a:pt x="14764" y="101441"/>
                      </a:cubicBezTo>
                      <a:cubicBezTo>
                        <a:pt x="9049" y="99346"/>
                        <a:pt x="4096" y="95917"/>
                        <a:pt x="0" y="91059"/>
                      </a:cubicBezTo>
                      <a:lnTo>
                        <a:pt x="13335" y="78105"/>
                      </a:lnTo>
                      <a:cubicBezTo>
                        <a:pt x="15526" y="81343"/>
                        <a:pt x="18288" y="83915"/>
                        <a:pt x="21812" y="85820"/>
                      </a:cubicBezTo>
                      <a:cubicBezTo>
                        <a:pt x="25336" y="87630"/>
                        <a:pt x="29051" y="88583"/>
                        <a:pt x="32956" y="88583"/>
                      </a:cubicBezTo>
                      <a:cubicBezTo>
                        <a:pt x="35052" y="88583"/>
                        <a:pt x="37052" y="88297"/>
                        <a:pt x="39148" y="87725"/>
                      </a:cubicBezTo>
                      <a:cubicBezTo>
                        <a:pt x="41243" y="87154"/>
                        <a:pt x="43053" y="86296"/>
                        <a:pt x="44767" y="85154"/>
                      </a:cubicBezTo>
                      <a:cubicBezTo>
                        <a:pt x="46482" y="84010"/>
                        <a:pt x="47815" y="82582"/>
                        <a:pt x="48863" y="80867"/>
                      </a:cubicBezTo>
                      <a:cubicBezTo>
                        <a:pt x="49911" y="79153"/>
                        <a:pt x="50387" y="77152"/>
                        <a:pt x="50387" y="74867"/>
                      </a:cubicBezTo>
                      <a:cubicBezTo>
                        <a:pt x="50387" y="71247"/>
                        <a:pt x="49244" y="68389"/>
                        <a:pt x="46863" y="66389"/>
                      </a:cubicBezTo>
                      <a:cubicBezTo>
                        <a:pt x="44482" y="64389"/>
                        <a:pt x="41624" y="62770"/>
                        <a:pt x="38100" y="61436"/>
                      </a:cubicBezTo>
                      <a:cubicBezTo>
                        <a:pt x="34671" y="60103"/>
                        <a:pt x="30861" y="58769"/>
                        <a:pt x="26670" y="57531"/>
                      </a:cubicBezTo>
                      <a:cubicBezTo>
                        <a:pt x="22574" y="56293"/>
                        <a:pt x="18764" y="54673"/>
                        <a:pt x="15240" y="52578"/>
                      </a:cubicBezTo>
                      <a:cubicBezTo>
                        <a:pt x="11811" y="50483"/>
                        <a:pt x="8858" y="47625"/>
                        <a:pt x="6477" y="44101"/>
                      </a:cubicBezTo>
                      <a:cubicBezTo>
                        <a:pt x="4096" y="40576"/>
                        <a:pt x="2953" y="35909"/>
                        <a:pt x="2953" y="30004"/>
                      </a:cubicBezTo>
                      <a:cubicBezTo>
                        <a:pt x="2953" y="24860"/>
                        <a:pt x="4000" y="20383"/>
                        <a:pt x="6096" y="16669"/>
                      </a:cubicBezTo>
                      <a:cubicBezTo>
                        <a:pt x="8191" y="12954"/>
                        <a:pt x="10954" y="9811"/>
                        <a:pt x="14383" y="7334"/>
                      </a:cubicBezTo>
                      <a:cubicBezTo>
                        <a:pt x="17812" y="4858"/>
                        <a:pt x="21717" y="2953"/>
                        <a:pt x="26098" y="1810"/>
                      </a:cubicBezTo>
                      <a:cubicBezTo>
                        <a:pt x="30480" y="571"/>
                        <a:pt x="35052" y="0"/>
                        <a:pt x="39624" y="0"/>
                      </a:cubicBezTo>
                      <a:cubicBezTo>
                        <a:pt x="44863" y="0"/>
                        <a:pt x="50006" y="762"/>
                        <a:pt x="54864" y="2381"/>
                      </a:cubicBezTo>
                      <a:cubicBezTo>
                        <a:pt x="59817" y="4000"/>
                        <a:pt x="64198" y="6572"/>
                        <a:pt x="68199" y="10287"/>
                      </a:cubicBezTo>
                      <a:lnTo>
                        <a:pt x="55245" y="23908"/>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23BD0B50-CB2C-1FE6-5DA9-44F3E236E6AB}"/>
                    </a:ext>
                  </a:extLst>
                </p:cNvPr>
                <p:cNvSpPr/>
                <p:nvPr/>
              </p:nvSpPr>
              <p:spPr>
                <a:xfrm>
                  <a:off x="2403252" y="1456182"/>
                  <a:ext cx="93916" cy="98774"/>
                </a:xfrm>
                <a:custGeom>
                  <a:avLst/>
                  <a:gdLst>
                    <a:gd name="connsiteX0" fmla="*/ 37910 w 93916"/>
                    <a:gd name="connsiteY0" fmla="*/ 56483 h 98774"/>
                    <a:gd name="connsiteX1" fmla="*/ 0 w 93916"/>
                    <a:gd name="connsiteY1" fmla="*/ 0 h 98774"/>
                    <a:gd name="connsiteX2" fmla="*/ 22574 w 93916"/>
                    <a:gd name="connsiteY2" fmla="*/ 0 h 98774"/>
                    <a:gd name="connsiteX3" fmla="*/ 47435 w 93916"/>
                    <a:gd name="connsiteY3" fmla="*/ 39338 h 98774"/>
                    <a:gd name="connsiteX4" fmla="*/ 72485 w 93916"/>
                    <a:gd name="connsiteY4" fmla="*/ 0 h 98774"/>
                    <a:gd name="connsiteX5" fmla="*/ 93917 w 93916"/>
                    <a:gd name="connsiteY5" fmla="*/ 0 h 98774"/>
                    <a:gd name="connsiteX6" fmla="*/ 56007 w 93916"/>
                    <a:gd name="connsiteY6" fmla="*/ 56483 h 98774"/>
                    <a:gd name="connsiteX7" fmla="*/ 56007 w 93916"/>
                    <a:gd name="connsiteY7" fmla="*/ 98774 h 98774"/>
                    <a:gd name="connsiteX8" fmla="*/ 38005 w 93916"/>
                    <a:gd name="connsiteY8" fmla="*/ 98774 h 98774"/>
                    <a:gd name="connsiteX9" fmla="*/ 38005 w 93916"/>
                    <a:gd name="connsiteY9" fmla="*/ 56483 h 9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916" h="98774">
                      <a:moveTo>
                        <a:pt x="37910" y="56483"/>
                      </a:moveTo>
                      <a:lnTo>
                        <a:pt x="0" y="0"/>
                      </a:lnTo>
                      <a:lnTo>
                        <a:pt x="22574" y="0"/>
                      </a:lnTo>
                      <a:lnTo>
                        <a:pt x="47435" y="39338"/>
                      </a:lnTo>
                      <a:lnTo>
                        <a:pt x="72485" y="0"/>
                      </a:lnTo>
                      <a:lnTo>
                        <a:pt x="93917" y="0"/>
                      </a:lnTo>
                      <a:lnTo>
                        <a:pt x="56007" y="56483"/>
                      </a:lnTo>
                      <a:lnTo>
                        <a:pt x="56007" y="98774"/>
                      </a:lnTo>
                      <a:lnTo>
                        <a:pt x="38005" y="98774"/>
                      </a:lnTo>
                      <a:lnTo>
                        <a:pt x="38005" y="56483"/>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145FFA28-F8BC-DD64-CAD5-AA09D18F74FD}"/>
                    </a:ext>
                  </a:extLst>
                </p:cNvPr>
                <p:cNvSpPr/>
                <p:nvPr/>
              </p:nvSpPr>
              <p:spPr>
                <a:xfrm>
                  <a:off x="2501455" y="1452753"/>
                  <a:ext cx="69056" cy="104584"/>
                </a:xfrm>
                <a:custGeom>
                  <a:avLst/>
                  <a:gdLst>
                    <a:gd name="connsiteX0" fmla="*/ 55436 w 69056"/>
                    <a:gd name="connsiteY0" fmla="*/ 23908 h 104584"/>
                    <a:gd name="connsiteX1" fmla="*/ 47911 w 69056"/>
                    <a:gd name="connsiteY1" fmla="*/ 17907 h 104584"/>
                    <a:gd name="connsiteX2" fmla="*/ 38005 w 69056"/>
                    <a:gd name="connsiteY2" fmla="*/ 16002 h 104584"/>
                    <a:gd name="connsiteX3" fmla="*/ 32004 w 69056"/>
                    <a:gd name="connsiteY3" fmla="*/ 16669 h 104584"/>
                    <a:gd name="connsiteX4" fmla="*/ 26765 w 69056"/>
                    <a:gd name="connsiteY4" fmla="*/ 18955 h 104584"/>
                    <a:gd name="connsiteX5" fmla="*/ 23051 w 69056"/>
                    <a:gd name="connsiteY5" fmla="*/ 22955 h 104584"/>
                    <a:gd name="connsiteX6" fmla="*/ 21622 w 69056"/>
                    <a:gd name="connsiteY6" fmla="*/ 28765 h 104584"/>
                    <a:gd name="connsiteX7" fmla="*/ 25146 w 69056"/>
                    <a:gd name="connsiteY7" fmla="*/ 36481 h 104584"/>
                    <a:gd name="connsiteX8" fmla="*/ 33909 w 69056"/>
                    <a:gd name="connsiteY8" fmla="*/ 41148 h 104584"/>
                    <a:gd name="connsiteX9" fmla="*/ 45339 w 69056"/>
                    <a:gd name="connsiteY9" fmla="*/ 44958 h 104584"/>
                    <a:gd name="connsiteX10" fmla="*/ 56769 w 69056"/>
                    <a:gd name="connsiteY10" fmla="*/ 50006 h 104584"/>
                    <a:gd name="connsiteX11" fmla="*/ 65532 w 69056"/>
                    <a:gd name="connsiteY11" fmla="*/ 58579 h 104584"/>
                    <a:gd name="connsiteX12" fmla="*/ 69056 w 69056"/>
                    <a:gd name="connsiteY12" fmla="*/ 72771 h 104584"/>
                    <a:gd name="connsiteX13" fmla="*/ 66104 w 69056"/>
                    <a:gd name="connsiteY13" fmla="*/ 86773 h 104584"/>
                    <a:gd name="connsiteX14" fmla="*/ 58198 w 69056"/>
                    <a:gd name="connsiteY14" fmla="*/ 96679 h 104584"/>
                    <a:gd name="connsiteX15" fmla="*/ 46577 w 69056"/>
                    <a:gd name="connsiteY15" fmla="*/ 102584 h 104584"/>
                    <a:gd name="connsiteX16" fmla="*/ 32671 w 69056"/>
                    <a:gd name="connsiteY16" fmla="*/ 104584 h 104584"/>
                    <a:gd name="connsiteX17" fmla="*/ 14764 w 69056"/>
                    <a:gd name="connsiteY17" fmla="*/ 101441 h 104584"/>
                    <a:gd name="connsiteX18" fmla="*/ 0 w 69056"/>
                    <a:gd name="connsiteY18" fmla="*/ 91059 h 104584"/>
                    <a:gd name="connsiteX19" fmla="*/ 13335 w 69056"/>
                    <a:gd name="connsiteY19" fmla="*/ 78105 h 104584"/>
                    <a:gd name="connsiteX20" fmla="*/ 21812 w 69056"/>
                    <a:gd name="connsiteY20" fmla="*/ 85820 h 104584"/>
                    <a:gd name="connsiteX21" fmla="*/ 32956 w 69056"/>
                    <a:gd name="connsiteY21" fmla="*/ 88583 h 104584"/>
                    <a:gd name="connsiteX22" fmla="*/ 39148 w 69056"/>
                    <a:gd name="connsiteY22" fmla="*/ 87725 h 104584"/>
                    <a:gd name="connsiteX23" fmla="*/ 44768 w 69056"/>
                    <a:gd name="connsiteY23" fmla="*/ 85154 h 104584"/>
                    <a:gd name="connsiteX24" fmla="*/ 48863 w 69056"/>
                    <a:gd name="connsiteY24" fmla="*/ 80867 h 104584"/>
                    <a:gd name="connsiteX25" fmla="*/ 50387 w 69056"/>
                    <a:gd name="connsiteY25" fmla="*/ 74867 h 104584"/>
                    <a:gd name="connsiteX26" fmla="*/ 46863 w 69056"/>
                    <a:gd name="connsiteY26" fmla="*/ 66389 h 104584"/>
                    <a:gd name="connsiteX27" fmla="*/ 38100 w 69056"/>
                    <a:gd name="connsiteY27" fmla="*/ 61436 h 104584"/>
                    <a:gd name="connsiteX28" fmla="*/ 26670 w 69056"/>
                    <a:gd name="connsiteY28" fmla="*/ 57531 h 104584"/>
                    <a:gd name="connsiteX29" fmla="*/ 15240 w 69056"/>
                    <a:gd name="connsiteY29" fmla="*/ 52578 h 104584"/>
                    <a:gd name="connsiteX30" fmla="*/ 6477 w 69056"/>
                    <a:gd name="connsiteY30" fmla="*/ 44101 h 104584"/>
                    <a:gd name="connsiteX31" fmla="*/ 2953 w 69056"/>
                    <a:gd name="connsiteY31" fmla="*/ 30004 h 104584"/>
                    <a:gd name="connsiteX32" fmla="*/ 6096 w 69056"/>
                    <a:gd name="connsiteY32" fmla="*/ 16669 h 104584"/>
                    <a:gd name="connsiteX33" fmla="*/ 14383 w 69056"/>
                    <a:gd name="connsiteY33" fmla="*/ 7334 h 104584"/>
                    <a:gd name="connsiteX34" fmla="*/ 26098 w 69056"/>
                    <a:gd name="connsiteY34" fmla="*/ 1810 h 104584"/>
                    <a:gd name="connsiteX35" fmla="*/ 39624 w 69056"/>
                    <a:gd name="connsiteY35" fmla="*/ 0 h 104584"/>
                    <a:gd name="connsiteX36" fmla="*/ 54864 w 69056"/>
                    <a:gd name="connsiteY36" fmla="*/ 2381 h 104584"/>
                    <a:gd name="connsiteX37" fmla="*/ 68199 w 69056"/>
                    <a:gd name="connsiteY37" fmla="*/ 10287 h 104584"/>
                    <a:gd name="connsiteX38" fmla="*/ 55245 w 69056"/>
                    <a:gd name="connsiteY38" fmla="*/ 23908 h 10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056" h="104584">
                      <a:moveTo>
                        <a:pt x="55436" y="23908"/>
                      </a:moveTo>
                      <a:cubicBezTo>
                        <a:pt x="53530" y="21146"/>
                        <a:pt x="51054" y="19240"/>
                        <a:pt x="47911" y="17907"/>
                      </a:cubicBezTo>
                      <a:cubicBezTo>
                        <a:pt x="44768" y="16669"/>
                        <a:pt x="41434" y="16002"/>
                        <a:pt x="38005" y="16002"/>
                      </a:cubicBezTo>
                      <a:cubicBezTo>
                        <a:pt x="35909" y="16002"/>
                        <a:pt x="33909" y="16192"/>
                        <a:pt x="32004" y="16669"/>
                      </a:cubicBezTo>
                      <a:cubicBezTo>
                        <a:pt x="30099" y="17145"/>
                        <a:pt x="28385" y="17907"/>
                        <a:pt x="26765" y="18955"/>
                      </a:cubicBezTo>
                      <a:cubicBezTo>
                        <a:pt x="25241" y="20002"/>
                        <a:pt x="24003" y="21336"/>
                        <a:pt x="23051" y="22955"/>
                      </a:cubicBezTo>
                      <a:cubicBezTo>
                        <a:pt x="22098" y="24575"/>
                        <a:pt x="21622" y="26575"/>
                        <a:pt x="21622" y="28765"/>
                      </a:cubicBezTo>
                      <a:cubicBezTo>
                        <a:pt x="21622" y="32099"/>
                        <a:pt x="22765" y="34766"/>
                        <a:pt x="25146" y="36481"/>
                      </a:cubicBezTo>
                      <a:cubicBezTo>
                        <a:pt x="27527" y="38290"/>
                        <a:pt x="30385" y="39814"/>
                        <a:pt x="33909" y="41148"/>
                      </a:cubicBezTo>
                      <a:cubicBezTo>
                        <a:pt x="37338" y="42481"/>
                        <a:pt x="41148" y="43720"/>
                        <a:pt x="45339" y="44958"/>
                      </a:cubicBezTo>
                      <a:cubicBezTo>
                        <a:pt x="49530" y="46196"/>
                        <a:pt x="53245" y="47911"/>
                        <a:pt x="56769" y="50006"/>
                      </a:cubicBezTo>
                      <a:cubicBezTo>
                        <a:pt x="60293" y="52102"/>
                        <a:pt x="63151" y="55054"/>
                        <a:pt x="65532" y="58579"/>
                      </a:cubicBezTo>
                      <a:cubicBezTo>
                        <a:pt x="67913" y="62103"/>
                        <a:pt x="69056" y="66865"/>
                        <a:pt x="69056" y="72771"/>
                      </a:cubicBezTo>
                      <a:cubicBezTo>
                        <a:pt x="69056" y="78105"/>
                        <a:pt x="68104" y="82772"/>
                        <a:pt x="66104" y="86773"/>
                      </a:cubicBezTo>
                      <a:cubicBezTo>
                        <a:pt x="64103" y="90773"/>
                        <a:pt x="61436" y="94107"/>
                        <a:pt x="58198" y="96679"/>
                      </a:cubicBezTo>
                      <a:cubicBezTo>
                        <a:pt x="54864" y="99346"/>
                        <a:pt x="50959" y="101251"/>
                        <a:pt x="46577" y="102584"/>
                      </a:cubicBezTo>
                      <a:cubicBezTo>
                        <a:pt x="42196" y="103918"/>
                        <a:pt x="37529" y="104584"/>
                        <a:pt x="32671" y="104584"/>
                      </a:cubicBezTo>
                      <a:cubicBezTo>
                        <a:pt x="26479" y="104584"/>
                        <a:pt x="20479" y="103537"/>
                        <a:pt x="14764" y="101441"/>
                      </a:cubicBezTo>
                      <a:cubicBezTo>
                        <a:pt x="9049" y="99346"/>
                        <a:pt x="4096" y="95917"/>
                        <a:pt x="0" y="91059"/>
                      </a:cubicBezTo>
                      <a:lnTo>
                        <a:pt x="13335" y="78105"/>
                      </a:lnTo>
                      <a:cubicBezTo>
                        <a:pt x="15526" y="81343"/>
                        <a:pt x="18288" y="83915"/>
                        <a:pt x="21812" y="85820"/>
                      </a:cubicBezTo>
                      <a:cubicBezTo>
                        <a:pt x="25337" y="87630"/>
                        <a:pt x="29051" y="88583"/>
                        <a:pt x="32956" y="88583"/>
                      </a:cubicBezTo>
                      <a:cubicBezTo>
                        <a:pt x="35052" y="88583"/>
                        <a:pt x="37052" y="88297"/>
                        <a:pt x="39148" y="87725"/>
                      </a:cubicBezTo>
                      <a:cubicBezTo>
                        <a:pt x="41243" y="87154"/>
                        <a:pt x="43053" y="86296"/>
                        <a:pt x="44768" y="85154"/>
                      </a:cubicBezTo>
                      <a:cubicBezTo>
                        <a:pt x="46482" y="84010"/>
                        <a:pt x="47816" y="82582"/>
                        <a:pt x="48863" y="80867"/>
                      </a:cubicBezTo>
                      <a:cubicBezTo>
                        <a:pt x="49911" y="79153"/>
                        <a:pt x="50387" y="77152"/>
                        <a:pt x="50387" y="74867"/>
                      </a:cubicBezTo>
                      <a:cubicBezTo>
                        <a:pt x="50387" y="71247"/>
                        <a:pt x="49244" y="68389"/>
                        <a:pt x="46863" y="66389"/>
                      </a:cubicBezTo>
                      <a:cubicBezTo>
                        <a:pt x="44482" y="64389"/>
                        <a:pt x="41624" y="62770"/>
                        <a:pt x="38100" y="61436"/>
                      </a:cubicBezTo>
                      <a:cubicBezTo>
                        <a:pt x="34671" y="60103"/>
                        <a:pt x="30861" y="58769"/>
                        <a:pt x="26670" y="57531"/>
                      </a:cubicBezTo>
                      <a:cubicBezTo>
                        <a:pt x="22574" y="56293"/>
                        <a:pt x="18764" y="54673"/>
                        <a:pt x="15240" y="52578"/>
                      </a:cubicBezTo>
                      <a:cubicBezTo>
                        <a:pt x="11811" y="50483"/>
                        <a:pt x="8858" y="47625"/>
                        <a:pt x="6477" y="44101"/>
                      </a:cubicBezTo>
                      <a:cubicBezTo>
                        <a:pt x="4096" y="40576"/>
                        <a:pt x="2953" y="35909"/>
                        <a:pt x="2953" y="30004"/>
                      </a:cubicBezTo>
                      <a:cubicBezTo>
                        <a:pt x="2953" y="24860"/>
                        <a:pt x="4001" y="20383"/>
                        <a:pt x="6096" y="16669"/>
                      </a:cubicBezTo>
                      <a:cubicBezTo>
                        <a:pt x="8192" y="12954"/>
                        <a:pt x="10954" y="9811"/>
                        <a:pt x="14383" y="7334"/>
                      </a:cubicBezTo>
                      <a:cubicBezTo>
                        <a:pt x="17812" y="4858"/>
                        <a:pt x="21717" y="2953"/>
                        <a:pt x="26098" y="1810"/>
                      </a:cubicBezTo>
                      <a:cubicBezTo>
                        <a:pt x="30480" y="571"/>
                        <a:pt x="35052" y="0"/>
                        <a:pt x="39624" y="0"/>
                      </a:cubicBezTo>
                      <a:cubicBezTo>
                        <a:pt x="44863" y="0"/>
                        <a:pt x="50006" y="762"/>
                        <a:pt x="54864" y="2381"/>
                      </a:cubicBezTo>
                      <a:cubicBezTo>
                        <a:pt x="59817" y="4000"/>
                        <a:pt x="64198" y="6572"/>
                        <a:pt x="68199" y="10287"/>
                      </a:cubicBezTo>
                      <a:lnTo>
                        <a:pt x="55245" y="23908"/>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F4FE09DB-BAB3-E13F-161F-E5AE48162464}"/>
                    </a:ext>
                  </a:extLst>
                </p:cNvPr>
                <p:cNvSpPr/>
                <p:nvPr/>
              </p:nvSpPr>
              <p:spPr>
                <a:xfrm>
                  <a:off x="2580417" y="1456086"/>
                  <a:ext cx="80867" cy="98869"/>
                </a:xfrm>
                <a:custGeom>
                  <a:avLst/>
                  <a:gdLst>
                    <a:gd name="connsiteX0" fmla="*/ 31432 w 80867"/>
                    <a:gd name="connsiteY0" fmla="*/ 18002 h 98869"/>
                    <a:gd name="connsiteX1" fmla="*/ 0 w 80867"/>
                    <a:gd name="connsiteY1" fmla="*/ 18002 h 98869"/>
                    <a:gd name="connsiteX2" fmla="*/ 0 w 80867"/>
                    <a:gd name="connsiteY2" fmla="*/ 0 h 98869"/>
                    <a:gd name="connsiteX3" fmla="*/ 80867 w 80867"/>
                    <a:gd name="connsiteY3" fmla="*/ 0 h 98869"/>
                    <a:gd name="connsiteX4" fmla="*/ 80867 w 80867"/>
                    <a:gd name="connsiteY4" fmla="*/ 18002 h 98869"/>
                    <a:gd name="connsiteX5" fmla="*/ 49435 w 80867"/>
                    <a:gd name="connsiteY5" fmla="*/ 18002 h 98869"/>
                    <a:gd name="connsiteX6" fmla="*/ 49435 w 80867"/>
                    <a:gd name="connsiteY6" fmla="*/ 98870 h 98869"/>
                    <a:gd name="connsiteX7" fmla="*/ 31432 w 80867"/>
                    <a:gd name="connsiteY7" fmla="*/ 98870 h 98869"/>
                    <a:gd name="connsiteX8" fmla="*/ 31432 w 80867"/>
                    <a:gd name="connsiteY8" fmla="*/ 18002 h 9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67" h="98869">
                      <a:moveTo>
                        <a:pt x="31432" y="18002"/>
                      </a:moveTo>
                      <a:lnTo>
                        <a:pt x="0" y="18002"/>
                      </a:lnTo>
                      <a:lnTo>
                        <a:pt x="0" y="0"/>
                      </a:lnTo>
                      <a:lnTo>
                        <a:pt x="80867" y="0"/>
                      </a:lnTo>
                      <a:lnTo>
                        <a:pt x="80867" y="18002"/>
                      </a:lnTo>
                      <a:lnTo>
                        <a:pt x="49435" y="18002"/>
                      </a:lnTo>
                      <a:lnTo>
                        <a:pt x="49435" y="98870"/>
                      </a:lnTo>
                      <a:lnTo>
                        <a:pt x="31432" y="98870"/>
                      </a:lnTo>
                      <a:lnTo>
                        <a:pt x="31432" y="18002"/>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C9FA8A0A-F9CA-C2B6-86EE-8B93443D2307}"/>
                    </a:ext>
                  </a:extLst>
                </p:cNvPr>
                <p:cNvSpPr/>
                <p:nvPr/>
              </p:nvSpPr>
              <p:spPr>
                <a:xfrm>
                  <a:off x="2674715" y="1456086"/>
                  <a:ext cx="67341" cy="98964"/>
                </a:xfrm>
                <a:custGeom>
                  <a:avLst/>
                  <a:gdLst>
                    <a:gd name="connsiteX0" fmla="*/ 0 w 67341"/>
                    <a:gd name="connsiteY0" fmla="*/ 0 h 98964"/>
                    <a:gd name="connsiteX1" fmla="*/ 62865 w 67341"/>
                    <a:gd name="connsiteY1" fmla="*/ 0 h 98964"/>
                    <a:gd name="connsiteX2" fmla="*/ 62865 w 67341"/>
                    <a:gd name="connsiteY2" fmla="*/ 18002 h 98964"/>
                    <a:gd name="connsiteX3" fmla="*/ 13430 w 67341"/>
                    <a:gd name="connsiteY3" fmla="*/ 18002 h 98964"/>
                    <a:gd name="connsiteX4" fmla="*/ 13430 w 67341"/>
                    <a:gd name="connsiteY4" fmla="*/ 40481 h 98964"/>
                    <a:gd name="connsiteX5" fmla="*/ 58293 w 67341"/>
                    <a:gd name="connsiteY5" fmla="*/ 40481 h 98964"/>
                    <a:gd name="connsiteX6" fmla="*/ 58293 w 67341"/>
                    <a:gd name="connsiteY6" fmla="*/ 58483 h 98964"/>
                    <a:gd name="connsiteX7" fmla="*/ 17907 w 67341"/>
                    <a:gd name="connsiteY7" fmla="*/ 58483 h 98964"/>
                    <a:gd name="connsiteX8" fmla="*/ 17907 w 67341"/>
                    <a:gd name="connsiteY8" fmla="*/ 80963 h 98964"/>
                    <a:gd name="connsiteX9" fmla="*/ 67342 w 67341"/>
                    <a:gd name="connsiteY9" fmla="*/ 80963 h 98964"/>
                    <a:gd name="connsiteX10" fmla="*/ 67342 w 67341"/>
                    <a:gd name="connsiteY10" fmla="*/ 98965 h 98964"/>
                    <a:gd name="connsiteX11" fmla="*/ 0 w 67341"/>
                    <a:gd name="connsiteY11" fmla="*/ 98965 h 98964"/>
                    <a:gd name="connsiteX12" fmla="*/ 0 w 67341"/>
                    <a:gd name="connsiteY12" fmla="*/ 191 h 9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41" h="98964">
                      <a:moveTo>
                        <a:pt x="0" y="0"/>
                      </a:moveTo>
                      <a:lnTo>
                        <a:pt x="62865" y="0"/>
                      </a:lnTo>
                      <a:lnTo>
                        <a:pt x="62865" y="18002"/>
                      </a:lnTo>
                      <a:lnTo>
                        <a:pt x="13430" y="18002"/>
                      </a:lnTo>
                      <a:lnTo>
                        <a:pt x="13430" y="40481"/>
                      </a:lnTo>
                      <a:lnTo>
                        <a:pt x="58293" y="40481"/>
                      </a:lnTo>
                      <a:lnTo>
                        <a:pt x="58293" y="58483"/>
                      </a:lnTo>
                      <a:lnTo>
                        <a:pt x="17907" y="58483"/>
                      </a:lnTo>
                      <a:lnTo>
                        <a:pt x="17907" y="80963"/>
                      </a:lnTo>
                      <a:lnTo>
                        <a:pt x="67342" y="80963"/>
                      </a:lnTo>
                      <a:lnTo>
                        <a:pt x="67342" y="98965"/>
                      </a:lnTo>
                      <a:lnTo>
                        <a:pt x="0" y="98965"/>
                      </a:lnTo>
                      <a:lnTo>
                        <a:pt x="0" y="191"/>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E1818C3-F0C7-F4D6-2813-F9D147E71F14}"/>
                    </a:ext>
                  </a:extLst>
                </p:cNvPr>
                <p:cNvSpPr/>
                <p:nvPr/>
              </p:nvSpPr>
              <p:spPr>
                <a:xfrm>
                  <a:off x="2759964" y="1456086"/>
                  <a:ext cx="107918" cy="98774"/>
                </a:xfrm>
                <a:custGeom>
                  <a:avLst/>
                  <a:gdLst>
                    <a:gd name="connsiteX0" fmla="*/ 95 w 107918"/>
                    <a:gd name="connsiteY0" fmla="*/ 0 h 98774"/>
                    <a:gd name="connsiteX1" fmla="*/ 27241 w 107918"/>
                    <a:gd name="connsiteY1" fmla="*/ 0 h 98774"/>
                    <a:gd name="connsiteX2" fmla="*/ 54007 w 107918"/>
                    <a:gd name="connsiteY2" fmla="*/ 69247 h 98774"/>
                    <a:gd name="connsiteX3" fmla="*/ 81058 w 107918"/>
                    <a:gd name="connsiteY3" fmla="*/ 0 h 98774"/>
                    <a:gd name="connsiteX4" fmla="*/ 107918 w 107918"/>
                    <a:gd name="connsiteY4" fmla="*/ 0 h 98774"/>
                    <a:gd name="connsiteX5" fmla="*/ 107918 w 107918"/>
                    <a:gd name="connsiteY5" fmla="*/ 98774 h 98774"/>
                    <a:gd name="connsiteX6" fmla="*/ 89916 w 107918"/>
                    <a:gd name="connsiteY6" fmla="*/ 98774 h 98774"/>
                    <a:gd name="connsiteX7" fmla="*/ 89916 w 107918"/>
                    <a:gd name="connsiteY7" fmla="*/ 17907 h 98774"/>
                    <a:gd name="connsiteX8" fmla="*/ 89630 w 107918"/>
                    <a:gd name="connsiteY8" fmla="*/ 17907 h 98774"/>
                    <a:gd name="connsiteX9" fmla="*/ 60007 w 107918"/>
                    <a:gd name="connsiteY9" fmla="*/ 98774 h 98774"/>
                    <a:gd name="connsiteX10" fmla="*/ 47911 w 107918"/>
                    <a:gd name="connsiteY10" fmla="*/ 98774 h 98774"/>
                    <a:gd name="connsiteX11" fmla="*/ 18288 w 107918"/>
                    <a:gd name="connsiteY11" fmla="*/ 17907 h 98774"/>
                    <a:gd name="connsiteX12" fmla="*/ 18002 w 107918"/>
                    <a:gd name="connsiteY12" fmla="*/ 17907 h 98774"/>
                    <a:gd name="connsiteX13" fmla="*/ 18002 w 107918"/>
                    <a:gd name="connsiteY13" fmla="*/ 98774 h 98774"/>
                    <a:gd name="connsiteX14" fmla="*/ 0 w 107918"/>
                    <a:gd name="connsiteY14" fmla="*/ 98774 h 98774"/>
                    <a:gd name="connsiteX15" fmla="*/ 0 w 107918"/>
                    <a:gd name="connsiteY15" fmla="*/ 0 h 9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18" h="98774">
                      <a:moveTo>
                        <a:pt x="95" y="0"/>
                      </a:moveTo>
                      <a:lnTo>
                        <a:pt x="27241" y="0"/>
                      </a:lnTo>
                      <a:lnTo>
                        <a:pt x="54007" y="69247"/>
                      </a:lnTo>
                      <a:lnTo>
                        <a:pt x="81058" y="0"/>
                      </a:lnTo>
                      <a:lnTo>
                        <a:pt x="107918" y="0"/>
                      </a:lnTo>
                      <a:lnTo>
                        <a:pt x="107918" y="98774"/>
                      </a:lnTo>
                      <a:lnTo>
                        <a:pt x="89916" y="98774"/>
                      </a:lnTo>
                      <a:lnTo>
                        <a:pt x="89916" y="17907"/>
                      </a:lnTo>
                      <a:lnTo>
                        <a:pt x="89630" y="17907"/>
                      </a:lnTo>
                      <a:lnTo>
                        <a:pt x="60007" y="98774"/>
                      </a:lnTo>
                      <a:lnTo>
                        <a:pt x="47911" y="98774"/>
                      </a:lnTo>
                      <a:lnTo>
                        <a:pt x="18288" y="17907"/>
                      </a:lnTo>
                      <a:lnTo>
                        <a:pt x="18002" y="17907"/>
                      </a:lnTo>
                      <a:lnTo>
                        <a:pt x="18002" y="98774"/>
                      </a:lnTo>
                      <a:lnTo>
                        <a:pt x="0" y="98774"/>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3BF8E27C-A860-42BE-B253-5F0436217925}"/>
                    </a:ext>
                  </a:extLst>
                </p:cNvPr>
                <p:cNvSpPr/>
                <p:nvPr/>
              </p:nvSpPr>
              <p:spPr>
                <a:xfrm>
                  <a:off x="2884360" y="1452753"/>
                  <a:ext cx="69056" cy="104584"/>
                </a:xfrm>
                <a:custGeom>
                  <a:avLst/>
                  <a:gdLst>
                    <a:gd name="connsiteX0" fmla="*/ 55436 w 69056"/>
                    <a:gd name="connsiteY0" fmla="*/ 23908 h 104584"/>
                    <a:gd name="connsiteX1" fmla="*/ 47911 w 69056"/>
                    <a:gd name="connsiteY1" fmla="*/ 17907 h 104584"/>
                    <a:gd name="connsiteX2" fmla="*/ 38005 w 69056"/>
                    <a:gd name="connsiteY2" fmla="*/ 16002 h 104584"/>
                    <a:gd name="connsiteX3" fmla="*/ 32004 w 69056"/>
                    <a:gd name="connsiteY3" fmla="*/ 16669 h 104584"/>
                    <a:gd name="connsiteX4" fmla="*/ 26765 w 69056"/>
                    <a:gd name="connsiteY4" fmla="*/ 18955 h 104584"/>
                    <a:gd name="connsiteX5" fmla="*/ 23050 w 69056"/>
                    <a:gd name="connsiteY5" fmla="*/ 22955 h 104584"/>
                    <a:gd name="connsiteX6" fmla="*/ 21622 w 69056"/>
                    <a:gd name="connsiteY6" fmla="*/ 28765 h 104584"/>
                    <a:gd name="connsiteX7" fmla="*/ 25146 w 69056"/>
                    <a:gd name="connsiteY7" fmla="*/ 36481 h 104584"/>
                    <a:gd name="connsiteX8" fmla="*/ 33909 w 69056"/>
                    <a:gd name="connsiteY8" fmla="*/ 41148 h 104584"/>
                    <a:gd name="connsiteX9" fmla="*/ 45339 w 69056"/>
                    <a:gd name="connsiteY9" fmla="*/ 44958 h 104584"/>
                    <a:gd name="connsiteX10" fmla="*/ 56769 w 69056"/>
                    <a:gd name="connsiteY10" fmla="*/ 50006 h 104584"/>
                    <a:gd name="connsiteX11" fmla="*/ 65532 w 69056"/>
                    <a:gd name="connsiteY11" fmla="*/ 58579 h 104584"/>
                    <a:gd name="connsiteX12" fmla="*/ 69056 w 69056"/>
                    <a:gd name="connsiteY12" fmla="*/ 72771 h 104584"/>
                    <a:gd name="connsiteX13" fmla="*/ 66104 w 69056"/>
                    <a:gd name="connsiteY13" fmla="*/ 86773 h 104584"/>
                    <a:gd name="connsiteX14" fmla="*/ 58198 w 69056"/>
                    <a:gd name="connsiteY14" fmla="*/ 96679 h 104584"/>
                    <a:gd name="connsiteX15" fmla="*/ 46577 w 69056"/>
                    <a:gd name="connsiteY15" fmla="*/ 102584 h 104584"/>
                    <a:gd name="connsiteX16" fmla="*/ 32671 w 69056"/>
                    <a:gd name="connsiteY16" fmla="*/ 104584 h 104584"/>
                    <a:gd name="connsiteX17" fmla="*/ 14764 w 69056"/>
                    <a:gd name="connsiteY17" fmla="*/ 101441 h 104584"/>
                    <a:gd name="connsiteX18" fmla="*/ 0 w 69056"/>
                    <a:gd name="connsiteY18" fmla="*/ 91059 h 104584"/>
                    <a:gd name="connsiteX19" fmla="*/ 13335 w 69056"/>
                    <a:gd name="connsiteY19" fmla="*/ 78105 h 104584"/>
                    <a:gd name="connsiteX20" fmla="*/ 21812 w 69056"/>
                    <a:gd name="connsiteY20" fmla="*/ 85820 h 104584"/>
                    <a:gd name="connsiteX21" fmla="*/ 32956 w 69056"/>
                    <a:gd name="connsiteY21" fmla="*/ 88583 h 104584"/>
                    <a:gd name="connsiteX22" fmla="*/ 39148 w 69056"/>
                    <a:gd name="connsiteY22" fmla="*/ 87725 h 104584"/>
                    <a:gd name="connsiteX23" fmla="*/ 44767 w 69056"/>
                    <a:gd name="connsiteY23" fmla="*/ 85154 h 104584"/>
                    <a:gd name="connsiteX24" fmla="*/ 48863 w 69056"/>
                    <a:gd name="connsiteY24" fmla="*/ 80867 h 104584"/>
                    <a:gd name="connsiteX25" fmla="*/ 50387 w 69056"/>
                    <a:gd name="connsiteY25" fmla="*/ 74867 h 104584"/>
                    <a:gd name="connsiteX26" fmla="*/ 46863 w 69056"/>
                    <a:gd name="connsiteY26" fmla="*/ 66389 h 104584"/>
                    <a:gd name="connsiteX27" fmla="*/ 38100 w 69056"/>
                    <a:gd name="connsiteY27" fmla="*/ 61436 h 104584"/>
                    <a:gd name="connsiteX28" fmla="*/ 26670 w 69056"/>
                    <a:gd name="connsiteY28" fmla="*/ 57531 h 104584"/>
                    <a:gd name="connsiteX29" fmla="*/ 15240 w 69056"/>
                    <a:gd name="connsiteY29" fmla="*/ 52578 h 104584"/>
                    <a:gd name="connsiteX30" fmla="*/ 6477 w 69056"/>
                    <a:gd name="connsiteY30" fmla="*/ 44101 h 104584"/>
                    <a:gd name="connsiteX31" fmla="*/ 2953 w 69056"/>
                    <a:gd name="connsiteY31" fmla="*/ 30004 h 104584"/>
                    <a:gd name="connsiteX32" fmla="*/ 6096 w 69056"/>
                    <a:gd name="connsiteY32" fmla="*/ 16669 h 104584"/>
                    <a:gd name="connsiteX33" fmla="*/ 14383 w 69056"/>
                    <a:gd name="connsiteY33" fmla="*/ 7334 h 104584"/>
                    <a:gd name="connsiteX34" fmla="*/ 26098 w 69056"/>
                    <a:gd name="connsiteY34" fmla="*/ 1810 h 104584"/>
                    <a:gd name="connsiteX35" fmla="*/ 39624 w 69056"/>
                    <a:gd name="connsiteY35" fmla="*/ 0 h 104584"/>
                    <a:gd name="connsiteX36" fmla="*/ 54864 w 69056"/>
                    <a:gd name="connsiteY36" fmla="*/ 2381 h 104584"/>
                    <a:gd name="connsiteX37" fmla="*/ 68199 w 69056"/>
                    <a:gd name="connsiteY37" fmla="*/ 10287 h 104584"/>
                    <a:gd name="connsiteX38" fmla="*/ 55245 w 69056"/>
                    <a:gd name="connsiteY38" fmla="*/ 23908 h 10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056" h="104584">
                      <a:moveTo>
                        <a:pt x="55436" y="23908"/>
                      </a:moveTo>
                      <a:cubicBezTo>
                        <a:pt x="53530" y="21146"/>
                        <a:pt x="51054" y="19240"/>
                        <a:pt x="47911" y="17907"/>
                      </a:cubicBezTo>
                      <a:cubicBezTo>
                        <a:pt x="44767" y="16669"/>
                        <a:pt x="41434" y="16002"/>
                        <a:pt x="38005" y="16002"/>
                      </a:cubicBezTo>
                      <a:cubicBezTo>
                        <a:pt x="35909" y="16002"/>
                        <a:pt x="33909" y="16192"/>
                        <a:pt x="32004" y="16669"/>
                      </a:cubicBezTo>
                      <a:cubicBezTo>
                        <a:pt x="30099" y="17145"/>
                        <a:pt x="28384" y="17907"/>
                        <a:pt x="26765" y="18955"/>
                      </a:cubicBezTo>
                      <a:cubicBezTo>
                        <a:pt x="25241" y="20002"/>
                        <a:pt x="24003" y="21336"/>
                        <a:pt x="23050" y="22955"/>
                      </a:cubicBezTo>
                      <a:cubicBezTo>
                        <a:pt x="22098" y="24575"/>
                        <a:pt x="21622" y="26575"/>
                        <a:pt x="21622" y="28765"/>
                      </a:cubicBezTo>
                      <a:cubicBezTo>
                        <a:pt x="21622" y="32099"/>
                        <a:pt x="22765" y="34766"/>
                        <a:pt x="25146" y="36481"/>
                      </a:cubicBezTo>
                      <a:cubicBezTo>
                        <a:pt x="27527" y="38290"/>
                        <a:pt x="30385" y="39814"/>
                        <a:pt x="33909" y="41148"/>
                      </a:cubicBezTo>
                      <a:cubicBezTo>
                        <a:pt x="37338" y="42481"/>
                        <a:pt x="41148" y="43720"/>
                        <a:pt x="45339" y="44958"/>
                      </a:cubicBezTo>
                      <a:cubicBezTo>
                        <a:pt x="49530" y="46196"/>
                        <a:pt x="53245" y="47911"/>
                        <a:pt x="56769" y="50006"/>
                      </a:cubicBezTo>
                      <a:cubicBezTo>
                        <a:pt x="60293" y="52102"/>
                        <a:pt x="63151" y="55054"/>
                        <a:pt x="65532" y="58579"/>
                      </a:cubicBezTo>
                      <a:cubicBezTo>
                        <a:pt x="67913" y="62103"/>
                        <a:pt x="69056" y="66865"/>
                        <a:pt x="69056" y="72771"/>
                      </a:cubicBezTo>
                      <a:cubicBezTo>
                        <a:pt x="69056" y="78105"/>
                        <a:pt x="68104" y="82772"/>
                        <a:pt x="66104" y="86773"/>
                      </a:cubicBezTo>
                      <a:cubicBezTo>
                        <a:pt x="64103" y="90773"/>
                        <a:pt x="61436" y="94107"/>
                        <a:pt x="58198" y="96679"/>
                      </a:cubicBezTo>
                      <a:cubicBezTo>
                        <a:pt x="54864" y="99346"/>
                        <a:pt x="50959" y="101251"/>
                        <a:pt x="46577" y="102584"/>
                      </a:cubicBezTo>
                      <a:cubicBezTo>
                        <a:pt x="42196" y="103918"/>
                        <a:pt x="37529" y="104584"/>
                        <a:pt x="32671" y="104584"/>
                      </a:cubicBezTo>
                      <a:cubicBezTo>
                        <a:pt x="26479" y="104584"/>
                        <a:pt x="20479" y="103537"/>
                        <a:pt x="14764" y="101441"/>
                      </a:cubicBezTo>
                      <a:cubicBezTo>
                        <a:pt x="9049" y="99346"/>
                        <a:pt x="4096" y="95917"/>
                        <a:pt x="0" y="91059"/>
                      </a:cubicBezTo>
                      <a:lnTo>
                        <a:pt x="13335" y="78105"/>
                      </a:lnTo>
                      <a:cubicBezTo>
                        <a:pt x="15526" y="81343"/>
                        <a:pt x="18288" y="83915"/>
                        <a:pt x="21812" y="85820"/>
                      </a:cubicBezTo>
                      <a:cubicBezTo>
                        <a:pt x="25337" y="87630"/>
                        <a:pt x="29051" y="88583"/>
                        <a:pt x="32956" y="88583"/>
                      </a:cubicBezTo>
                      <a:cubicBezTo>
                        <a:pt x="35052" y="88583"/>
                        <a:pt x="37052" y="88297"/>
                        <a:pt x="39148" y="87725"/>
                      </a:cubicBezTo>
                      <a:cubicBezTo>
                        <a:pt x="41243" y="87154"/>
                        <a:pt x="43053" y="86296"/>
                        <a:pt x="44767" y="85154"/>
                      </a:cubicBezTo>
                      <a:cubicBezTo>
                        <a:pt x="46482" y="84010"/>
                        <a:pt x="47815" y="82582"/>
                        <a:pt x="48863" y="80867"/>
                      </a:cubicBezTo>
                      <a:cubicBezTo>
                        <a:pt x="49911" y="79153"/>
                        <a:pt x="50387" y="77152"/>
                        <a:pt x="50387" y="74867"/>
                      </a:cubicBezTo>
                      <a:cubicBezTo>
                        <a:pt x="50387" y="71247"/>
                        <a:pt x="49244" y="68389"/>
                        <a:pt x="46863" y="66389"/>
                      </a:cubicBezTo>
                      <a:cubicBezTo>
                        <a:pt x="44482" y="64389"/>
                        <a:pt x="41624" y="62770"/>
                        <a:pt x="38100" y="61436"/>
                      </a:cubicBezTo>
                      <a:cubicBezTo>
                        <a:pt x="34671" y="60103"/>
                        <a:pt x="30861" y="58769"/>
                        <a:pt x="26670" y="57531"/>
                      </a:cubicBezTo>
                      <a:cubicBezTo>
                        <a:pt x="22574" y="56293"/>
                        <a:pt x="18764" y="54673"/>
                        <a:pt x="15240" y="52578"/>
                      </a:cubicBezTo>
                      <a:cubicBezTo>
                        <a:pt x="11811" y="50483"/>
                        <a:pt x="8858" y="47625"/>
                        <a:pt x="6477" y="44101"/>
                      </a:cubicBezTo>
                      <a:cubicBezTo>
                        <a:pt x="4096" y="40576"/>
                        <a:pt x="2953" y="35909"/>
                        <a:pt x="2953" y="30004"/>
                      </a:cubicBezTo>
                      <a:cubicBezTo>
                        <a:pt x="2953" y="24860"/>
                        <a:pt x="4000" y="20383"/>
                        <a:pt x="6096" y="16669"/>
                      </a:cubicBezTo>
                      <a:cubicBezTo>
                        <a:pt x="8191" y="12954"/>
                        <a:pt x="10954" y="9811"/>
                        <a:pt x="14383" y="7334"/>
                      </a:cubicBezTo>
                      <a:cubicBezTo>
                        <a:pt x="17812" y="4858"/>
                        <a:pt x="21717" y="2953"/>
                        <a:pt x="26098" y="1810"/>
                      </a:cubicBezTo>
                      <a:cubicBezTo>
                        <a:pt x="30480" y="571"/>
                        <a:pt x="35052" y="0"/>
                        <a:pt x="39624" y="0"/>
                      </a:cubicBezTo>
                      <a:cubicBezTo>
                        <a:pt x="44863" y="0"/>
                        <a:pt x="50006" y="762"/>
                        <a:pt x="54864" y="2381"/>
                      </a:cubicBezTo>
                      <a:cubicBezTo>
                        <a:pt x="59817" y="4000"/>
                        <a:pt x="64198" y="6572"/>
                        <a:pt x="68199" y="10287"/>
                      </a:cubicBezTo>
                      <a:lnTo>
                        <a:pt x="55245" y="23908"/>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7" name="Freeform: Shape 326">
                <a:extLst>
                  <a:ext uri="{FF2B5EF4-FFF2-40B4-BE49-F238E27FC236}">
                    <a16:creationId xmlns:a16="http://schemas.microsoft.com/office/drawing/2014/main" id="{25204E88-E407-9D34-9272-1B10524BBADB}"/>
                  </a:ext>
                </a:extLst>
              </p:cNvPr>
              <p:cNvSpPr/>
              <p:nvPr/>
            </p:nvSpPr>
            <p:spPr>
              <a:xfrm>
                <a:off x="1866328" y="1406747"/>
                <a:ext cx="1082325" cy="13430"/>
              </a:xfrm>
              <a:custGeom>
                <a:avLst/>
                <a:gdLst>
                  <a:gd name="connsiteX0" fmla="*/ 0 w 1082325"/>
                  <a:gd name="connsiteY0" fmla="*/ 0 h 13430"/>
                  <a:gd name="connsiteX1" fmla="*/ 1082326 w 1082325"/>
                  <a:gd name="connsiteY1" fmla="*/ 0 h 13430"/>
                  <a:gd name="connsiteX2" fmla="*/ 1082326 w 1082325"/>
                  <a:gd name="connsiteY2" fmla="*/ 13430 h 13430"/>
                  <a:gd name="connsiteX3" fmla="*/ 0 w 1082325"/>
                  <a:gd name="connsiteY3" fmla="*/ 13430 h 13430"/>
                </a:gdLst>
                <a:ahLst/>
                <a:cxnLst>
                  <a:cxn ang="0">
                    <a:pos x="connsiteX0" y="connsiteY0"/>
                  </a:cxn>
                  <a:cxn ang="0">
                    <a:pos x="connsiteX1" y="connsiteY1"/>
                  </a:cxn>
                  <a:cxn ang="0">
                    <a:pos x="connsiteX2" y="connsiteY2"/>
                  </a:cxn>
                  <a:cxn ang="0">
                    <a:pos x="connsiteX3" y="connsiteY3"/>
                  </a:cxn>
                </a:cxnLst>
                <a:rect l="l" t="t" r="r" b="b"/>
                <a:pathLst>
                  <a:path w="1082325" h="13430">
                    <a:moveTo>
                      <a:pt x="0" y="0"/>
                    </a:moveTo>
                    <a:lnTo>
                      <a:pt x="1082326" y="0"/>
                    </a:lnTo>
                    <a:lnTo>
                      <a:pt x="1082326" y="13430"/>
                    </a:lnTo>
                    <a:lnTo>
                      <a:pt x="0" y="1343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8" name="Graphic 1852">
                <a:extLst>
                  <a:ext uri="{FF2B5EF4-FFF2-40B4-BE49-F238E27FC236}">
                    <a16:creationId xmlns:a16="http://schemas.microsoft.com/office/drawing/2014/main" id="{C3DDD89D-15F8-44F8-9B5C-2AC9F4391139}"/>
                  </a:ext>
                </a:extLst>
              </p:cNvPr>
              <p:cNvGrpSpPr/>
              <p:nvPr/>
            </p:nvGrpSpPr>
            <p:grpSpPr>
              <a:xfrm>
                <a:off x="2351341" y="1395698"/>
                <a:ext cx="108965" cy="40004"/>
                <a:chOff x="2351341" y="1395698"/>
                <a:chExt cx="108965" cy="40004"/>
              </a:xfrm>
              <a:solidFill>
                <a:srgbClr val="115C80"/>
              </a:solidFill>
            </p:grpSpPr>
            <p:sp>
              <p:nvSpPr>
                <p:cNvPr id="329" name="Freeform: Shape 328">
                  <a:extLst>
                    <a:ext uri="{FF2B5EF4-FFF2-40B4-BE49-F238E27FC236}">
                      <a16:creationId xmlns:a16="http://schemas.microsoft.com/office/drawing/2014/main" id="{B6B7F334-9556-931D-AA8A-4919B21A080B}"/>
                    </a:ext>
                  </a:extLst>
                </p:cNvPr>
                <p:cNvSpPr/>
                <p:nvPr/>
              </p:nvSpPr>
              <p:spPr>
                <a:xfrm>
                  <a:off x="2351341" y="1397603"/>
                  <a:ext cx="26955" cy="35909"/>
                </a:xfrm>
                <a:custGeom>
                  <a:avLst/>
                  <a:gdLst>
                    <a:gd name="connsiteX0" fmla="*/ 0 w 26955"/>
                    <a:gd name="connsiteY0" fmla="*/ 95 h 35909"/>
                    <a:gd name="connsiteX1" fmla="*/ 26956 w 26955"/>
                    <a:gd name="connsiteY1" fmla="*/ 95 h 35909"/>
                    <a:gd name="connsiteX2" fmla="*/ 26956 w 26955"/>
                    <a:gd name="connsiteY2" fmla="*/ 9049 h 35909"/>
                    <a:gd name="connsiteX3" fmla="*/ 8954 w 26955"/>
                    <a:gd name="connsiteY3" fmla="*/ 9049 h 35909"/>
                    <a:gd name="connsiteX4" fmla="*/ 8954 w 26955"/>
                    <a:gd name="connsiteY4" fmla="*/ 13525 h 35909"/>
                    <a:gd name="connsiteX5" fmla="*/ 26956 w 26955"/>
                    <a:gd name="connsiteY5" fmla="*/ 13525 h 35909"/>
                    <a:gd name="connsiteX6" fmla="*/ 26956 w 26955"/>
                    <a:gd name="connsiteY6" fmla="*/ 22479 h 35909"/>
                    <a:gd name="connsiteX7" fmla="*/ 8954 w 26955"/>
                    <a:gd name="connsiteY7" fmla="*/ 22479 h 35909"/>
                    <a:gd name="connsiteX8" fmla="*/ 8954 w 26955"/>
                    <a:gd name="connsiteY8" fmla="*/ 35909 h 35909"/>
                    <a:gd name="connsiteX9" fmla="*/ 0 w 26955"/>
                    <a:gd name="connsiteY9" fmla="*/ 35909 h 35909"/>
                    <a:gd name="connsiteX10" fmla="*/ 0 w 26955"/>
                    <a:gd name="connsiteY10" fmla="*/ 0 h 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5" h="35909">
                      <a:moveTo>
                        <a:pt x="0" y="95"/>
                      </a:moveTo>
                      <a:lnTo>
                        <a:pt x="26956" y="95"/>
                      </a:lnTo>
                      <a:lnTo>
                        <a:pt x="26956" y="9049"/>
                      </a:lnTo>
                      <a:lnTo>
                        <a:pt x="8954" y="9049"/>
                      </a:lnTo>
                      <a:lnTo>
                        <a:pt x="8954" y="13525"/>
                      </a:lnTo>
                      <a:lnTo>
                        <a:pt x="26956" y="13525"/>
                      </a:lnTo>
                      <a:lnTo>
                        <a:pt x="26956" y="22479"/>
                      </a:lnTo>
                      <a:lnTo>
                        <a:pt x="8954" y="22479"/>
                      </a:lnTo>
                      <a:lnTo>
                        <a:pt x="8954" y="35909"/>
                      </a:lnTo>
                      <a:lnTo>
                        <a:pt x="0" y="35909"/>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9C11575D-879E-0FCD-6CD6-C59CAB5AE4EA}"/>
                    </a:ext>
                  </a:extLst>
                </p:cNvPr>
                <p:cNvSpPr/>
                <p:nvPr/>
              </p:nvSpPr>
              <p:spPr>
                <a:xfrm>
                  <a:off x="2382488" y="1395698"/>
                  <a:ext cx="41147" cy="40004"/>
                </a:xfrm>
                <a:custGeom>
                  <a:avLst/>
                  <a:gdLst>
                    <a:gd name="connsiteX0" fmla="*/ 0 w 41147"/>
                    <a:gd name="connsiteY0" fmla="*/ 20003 h 40004"/>
                    <a:gd name="connsiteX1" fmla="*/ 1524 w 41147"/>
                    <a:gd name="connsiteY1" fmla="*/ 11716 h 40004"/>
                    <a:gd name="connsiteX2" fmla="*/ 5810 w 41147"/>
                    <a:gd name="connsiteY2" fmla="*/ 5429 h 40004"/>
                    <a:gd name="connsiteX3" fmla="*/ 12287 w 41147"/>
                    <a:gd name="connsiteY3" fmla="*/ 1429 h 40004"/>
                    <a:gd name="connsiteX4" fmla="*/ 20574 w 41147"/>
                    <a:gd name="connsiteY4" fmla="*/ 0 h 40004"/>
                    <a:gd name="connsiteX5" fmla="*/ 28861 w 41147"/>
                    <a:gd name="connsiteY5" fmla="*/ 1429 h 40004"/>
                    <a:gd name="connsiteX6" fmla="*/ 35338 w 41147"/>
                    <a:gd name="connsiteY6" fmla="*/ 5429 h 40004"/>
                    <a:gd name="connsiteX7" fmla="*/ 39624 w 41147"/>
                    <a:gd name="connsiteY7" fmla="*/ 11716 h 40004"/>
                    <a:gd name="connsiteX8" fmla="*/ 41148 w 41147"/>
                    <a:gd name="connsiteY8" fmla="*/ 20003 h 40004"/>
                    <a:gd name="connsiteX9" fmla="*/ 39624 w 41147"/>
                    <a:gd name="connsiteY9" fmla="*/ 28289 h 40004"/>
                    <a:gd name="connsiteX10" fmla="*/ 35338 w 41147"/>
                    <a:gd name="connsiteY10" fmla="*/ 34576 h 40004"/>
                    <a:gd name="connsiteX11" fmla="*/ 28861 w 41147"/>
                    <a:gd name="connsiteY11" fmla="*/ 38576 h 40004"/>
                    <a:gd name="connsiteX12" fmla="*/ 20574 w 41147"/>
                    <a:gd name="connsiteY12" fmla="*/ 40005 h 40004"/>
                    <a:gd name="connsiteX13" fmla="*/ 12287 w 41147"/>
                    <a:gd name="connsiteY13" fmla="*/ 38576 h 40004"/>
                    <a:gd name="connsiteX14" fmla="*/ 5810 w 41147"/>
                    <a:gd name="connsiteY14" fmla="*/ 34576 h 40004"/>
                    <a:gd name="connsiteX15" fmla="*/ 1524 w 41147"/>
                    <a:gd name="connsiteY15" fmla="*/ 28289 h 40004"/>
                    <a:gd name="connsiteX16" fmla="*/ 0 w 41147"/>
                    <a:gd name="connsiteY16" fmla="*/ 20003 h 40004"/>
                    <a:gd name="connsiteX17" fmla="*/ 8763 w 41147"/>
                    <a:gd name="connsiteY17" fmla="*/ 20003 h 40004"/>
                    <a:gd name="connsiteX18" fmla="*/ 9620 w 41147"/>
                    <a:gd name="connsiteY18" fmla="*/ 24955 h 40004"/>
                    <a:gd name="connsiteX19" fmla="*/ 12001 w 41147"/>
                    <a:gd name="connsiteY19" fmla="*/ 28861 h 40004"/>
                    <a:gd name="connsiteX20" fmla="*/ 15716 w 41147"/>
                    <a:gd name="connsiteY20" fmla="*/ 31433 h 40004"/>
                    <a:gd name="connsiteX21" fmla="*/ 20574 w 41147"/>
                    <a:gd name="connsiteY21" fmla="*/ 32385 h 40004"/>
                    <a:gd name="connsiteX22" fmla="*/ 25432 w 41147"/>
                    <a:gd name="connsiteY22" fmla="*/ 31433 h 40004"/>
                    <a:gd name="connsiteX23" fmla="*/ 29146 w 41147"/>
                    <a:gd name="connsiteY23" fmla="*/ 28861 h 40004"/>
                    <a:gd name="connsiteX24" fmla="*/ 31528 w 41147"/>
                    <a:gd name="connsiteY24" fmla="*/ 24955 h 40004"/>
                    <a:gd name="connsiteX25" fmla="*/ 32385 w 41147"/>
                    <a:gd name="connsiteY25" fmla="*/ 20003 h 40004"/>
                    <a:gd name="connsiteX26" fmla="*/ 31528 w 41147"/>
                    <a:gd name="connsiteY26" fmla="*/ 15145 h 40004"/>
                    <a:gd name="connsiteX27" fmla="*/ 29146 w 41147"/>
                    <a:gd name="connsiteY27" fmla="*/ 11240 h 40004"/>
                    <a:gd name="connsiteX28" fmla="*/ 25432 w 41147"/>
                    <a:gd name="connsiteY28" fmla="*/ 8668 h 40004"/>
                    <a:gd name="connsiteX29" fmla="*/ 20574 w 41147"/>
                    <a:gd name="connsiteY29" fmla="*/ 7715 h 40004"/>
                    <a:gd name="connsiteX30" fmla="*/ 15716 w 41147"/>
                    <a:gd name="connsiteY30" fmla="*/ 8668 h 40004"/>
                    <a:gd name="connsiteX31" fmla="*/ 12001 w 41147"/>
                    <a:gd name="connsiteY31" fmla="*/ 11240 h 40004"/>
                    <a:gd name="connsiteX32" fmla="*/ 9620 w 41147"/>
                    <a:gd name="connsiteY32" fmla="*/ 15145 h 40004"/>
                    <a:gd name="connsiteX33" fmla="*/ 8763 w 41147"/>
                    <a:gd name="connsiteY33" fmla="*/ 20003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147" h="40004">
                      <a:moveTo>
                        <a:pt x="0" y="20003"/>
                      </a:moveTo>
                      <a:cubicBezTo>
                        <a:pt x="0" y="16954"/>
                        <a:pt x="476" y="14192"/>
                        <a:pt x="1524" y="11716"/>
                      </a:cubicBezTo>
                      <a:cubicBezTo>
                        <a:pt x="2572" y="9239"/>
                        <a:pt x="4000" y="7144"/>
                        <a:pt x="5810" y="5429"/>
                      </a:cubicBezTo>
                      <a:cubicBezTo>
                        <a:pt x="7620" y="3715"/>
                        <a:pt x="9811" y="2381"/>
                        <a:pt x="12287" y="1429"/>
                      </a:cubicBezTo>
                      <a:cubicBezTo>
                        <a:pt x="14764" y="476"/>
                        <a:pt x="17526" y="0"/>
                        <a:pt x="20574" y="0"/>
                      </a:cubicBezTo>
                      <a:cubicBezTo>
                        <a:pt x="23622" y="0"/>
                        <a:pt x="26289" y="476"/>
                        <a:pt x="28861" y="1429"/>
                      </a:cubicBezTo>
                      <a:cubicBezTo>
                        <a:pt x="31337" y="2381"/>
                        <a:pt x="33528" y="3715"/>
                        <a:pt x="35338" y="5429"/>
                      </a:cubicBezTo>
                      <a:cubicBezTo>
                        <a:pt x="37147" y="7144"/>
                        <a:pt x="38576" y="9239"/>
                        <a:pt x="39624" y="11716"/>
                      </a:cubicBezTo>
                      <a:cubicBezTo>
                        <a:pt x="40672" y="14192"/>
                        <a:pt x="41148" y="16954"/>
                        <a:pt x="41148" y="20003"/>
                      </a:cubicBezTo>
                      <a:cubicBezTo>
                        <a:pt x="41148" y="23050"/>
                        <a:pt x="40672" y="25813"/>
                        <a:pt x="39624" y="28289"/>
                      </a:cubicBezTo>
                      <a:cubicBezTo>
                        <a:pt x="38576" y="30766"/>
                        <a:pt x="37147" y="32861"/>
                        <a:pt x="35338" y="34576"/>
                      </a:cubicBezTo>
                      <a:cubicBezTo>
                        <a:pt x="33528" y="36290"/>
                        <a:pt x="31337" y="37624"/>
                        <a:pt x="28861" y="38576"/>
                      </a:cubicBezTo>
                      <a:cubicBezTo>
                        <a:pt x="26384" y="39529"/>
                        <a:pt x="23622" y="40005"/>
                        <a:pt x="20574" y="40005"/>
                      </a:cubicBezTo>
                      <a:cubicBezTo>
                        <a:pt x="17526" y="40005"/>
                        <a:pt x="14859" y="39529"/>
                        <a:pt x="12287" y="38576"/>
                      </a:cubicBezTo>
                      <a:cubicBezTo>
                        <a:pt x="9811" y="37624"/>
                        <a:pt x="7620" y="36290"/>
                        <a:pt x="5810" y="34576"/>
                      </a:cubicBezTo>
                      <a:cubicBezTo>
                        <a:pt x="4000" y="32861"/>
                        <a:pt x="2572" y="30766"/>
                        <a:pt x="1524" y="28289"/>
                      </a:cubicBezTo>
                      <a:cubicBezTo>
                        <a:pt x="476" y="25813"/>
                        <a:pt x="0" y="23050"/>
                        <a:pt x="0" y="20003"/>
                      </a:cubicBezTo>
                      <a:close/>
                      <a:moveTo>
                        <a:pt x="8763" y="20003"/>
                      </a:moveTo>
                      <a:cubicBezTo>
                        <a:pt x="8763" y="21812"/>
                        <a:pt x="9049" y="23432"/>
                        <a:pt x="9620" y="24955"/>
                      </a:cubicBezTo>
                      <a:cubicBezTo>
                        <a:pt x="10192" y="26479"/>
                        <a:pt x="10954" y="27718"/>
                        <a:pt x="12001" y="28861"/>
                      </a:cubicBezTo>
                      <a:cubicBezTo>
                        <a:pt x="13049" y="30004"/>
                        <a:pt x="14288" y="30766"/>
                        <a:pt x="15716" y="31433"/>
                      </a:cubicBezTo>
                      <a:cubicBezTo>
                        <a:pt x="17145" y="32004"/>
                        <a:pt x="18764" y="32385"/>
                        <a:pt x="20574" y="32385"/>
                      </a:cubicBezTo>
                      <a:cubicBezTo>
                        <a:pt x="22384" y="32385"/>
                        <a:pt x="24003" y="32099"/>
                        <a:pt x="25432" y="31433"/>
                      </a:cubicBezTo>
                      <a:cubicBezTo>
                        <a:pt x="26860" y="30861"/>
                        <a:pt x="28099" y="30004"/>
                        <a:pt x="29146" y="28861"/>
                      </a:cubicBezTo>
                      <a:cubicBezTo>
                        <a:pt x="30194" y="27813"/>
                        <a:pt x="30956" y="26479"/>
                        <a:pt x="31528" y="24955"/>
                      </a:cubicBezTo>
                      <a:cubicBezTo>
                        <a:pt x="32099" y="23432"/>
                        <a:pt x="32385" y="21812"/>
                        <a:pt x="32385" y="20003"/>
                      </a:cubicBezTo>
                      <a:cubicBezTo>
                        <a:pt x="32385" y="18193"/>
                        <a:pt x="32099" y="16574"/>
                        <a:pt x="31528" y="15145"/>
                      </a:cubicBezTo>
                      <a:cubicBezTo>
                        <a:pt x="30956" y="13716"/>
                        <a:pt x="30194" y="12287"/>
                        <a:pt x="29146" y="11240"/>
                      </a:cubicBezTo>
                      <a:cubicBezTo>
                        <a:pt x="28099" y="10096"/>
                        <a:pt x="26860" y="9334"/>
                        <a:pt x="25432" y="8668"/>
                      </a:cubicBezTo>
                      <a:cubicBezTo>
                        <a:pt x="24003" y="8096"/>
                        <a:pt x="22384" y="7715"/>
                        <a:pt x="20574" y="7715"/>
                      </a:cubicBezTo>
                      <a:cubicBezTo>
                        <a:pt x="18764" y="7715"/>
                        <a:pt x="17145" y="8001"/>
                        <a:pt x="15716" y="8668"/>
                      </a:cubicBezTo>
                      <a:cubicBezTo>
                        <a:pt x="14288" y="9239"/>
                        <a:pt x="13049" y="10096"/>
                        <a:pt x="12001" y="11240"/>
                      </a:cubicBezTo>
                      <a:cubicBezTo>
                        <a:pt x="10954" y="12383"/>
                        <a:pt x="10192" y="13621"/>
                        <a:pt x="9620" y="15145"/>
                      </a:cubicBezTo>
                      <a:cubicBezTo>
                        <a:pt x="9049" y="16669"/>
                        <a:pt x="8763" y="18288"/>
                        <a:pt x="8763" y="20003"/>
                      </a:cubicBez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2A53BFF-6045-7707-492E-8211B0FAA54E}"/>
                    </a:ext>
                  </a:extLst>
                </p:cNvPr>
                <p:cNvSpPr/>
                <p:nvPr/>
              </p:nvSpPr>
              <p:spPr>
                <a:xfrm>
                  <a:off x="2427541" y="1397698"/>
                  <a:ext cx="32765" cy="35909"/>
                </a:xfrm>
                <a:custGeom>
                  <a:avLst/>
                  <a:gdLst>
                    <a:gd name="connsiteX0" fmla="*/ 95 w 32765"/>
                    <a:gd name="connsiteY0" fmla="*/ 0 h 35909"/>
                    <a:gd name="connsiteX1" fmla="*/ 15907 w 32765"/>
                    <a:gd name="connsiteY1" fmla="*/ 0 h 35909"/>
                    <a:gd name="connsiteX2" fmla="*/ 21812 w 32765"/>
                    <a:gd name="connsiteY2" fmla="*/ 571 h 35909"/>
                    <a:gd name="connsiteX3" fmla="*/ 26670 w 32765"/>
                    <a:gd name="connsiteY3" fmla="*/ 2381 h 35909"/>
                    <a:gd name="connsiteX4" fmla="*/ 30004 w 32765"/>
                    <a:gd name="connsiteY4" fmla="*/ 5715 h 35909"/>
                    <a:gd name="connsiteX5" fmla="*/ 31242 w 32765"/>
                    <a:gd name="connsiteY5" fmla="*/ 10954 h 35909"/>
                    <a:gd name="connsiteX6" fmla="*/ 28956 w 32765"/>
                    <a:gd name="connsiteY6" fmla="*/ 17431 h 35909"/>
                    <a:gd name="connsiteX7" fmla="*/ 22384 w 32765"/>
                    <a:gd name="connsiteY7" fmla="*/ 20764 h 35909"/>
                    <a:gd name="connsiteX8" fmla="*/ 32766 w 32765"/>
                    <a:gd name="connsiteY8" fmla="*/ 35909 h 35909"/>
                    <a:gd name="connsiteX9" fmla="*/ 22289 w 32765"/>
                    <a:gd name="connsiteY9" fmla="*/ 35909 h 35909"/>
                    <a:gd name="connsiteX10" fmla="*/ 14287 w 32765"/>
                    <a:gd name="connsiteY10" fmla="*/ 22479 h 35909"/>
                    <a:gd name="connsiteX11" fmla="*/ 8954 w 32765"/>
                    <a:gd name="connsiteY11" fmla="*/ 22479 h 35909"/>
                    <a:gd name="connsiteX12" fmla="*/ 8954 w 32765"/>
                    <a:gd name="connsiteY12" fmla="*/ 35909 h 35909"/>
                    <a:gd name="connsiteX13" fmla="*/ 0 w 32765"/>
                    <a:gd name="connsiteY13" fmla="*/ 35909 h 35909"/>
                    <a:gd name="connsiteX14" fmla="*/ 0 w 32765"/>
                    <a:gd name="connsiteY14" fmla="*/ 0 h 35909"/>
                    <a:gd name="connsiteX15" fmla="*/ 9049 w 32765"/>
                    <a:gd name="connsiteY15" fmla="*/ 13430 h 35909"/>
                    <a:gd name="connsiteX16" fmla="*/ 14192 w 32765"/>
                    <a:gd name="connsiteY16" fmla="*/ 13430 h 35909"/>
                    <a:gd name="connsiteX17" fmla="*/ 16669 w 32765"/>
                    <a:gd name="connsiteY17" fmla="*/ 13430 h 35909"/>
                    <a:gd name="connsiteX18" fmla="*/ 19050 w 32765"/>
                    <a:gd name="connsiteY18" fmla="*/ 12954 h 35909"/>
                    <a:gd name="connsiteX19" fmla="*/ 20765 w 32765"/>
                    <a:gd name="connsiteY19" fmla="*/ 11621 h 35909"/>
                    <a:gd name="connsiteX20" fmla="*/ 21431 w 32765"/>
                    <a:gd name="connsiteY20" fmla="*/ 9144 h 35909"/>
                    <a:gd name="connsiteX21" fmla="*/ 20860 w 32765"/>
                    <a:gd name="connsiteY21" fmla="*/ 6763 h 35909"/>
                    <a:gd name="connsiteX22" fmla="*/ 19336 w 32765"/>
                    <a:gd name="connsiteY22" fmla="*/ 5429 h 35909"/>
                    <a:gd name="connsiteX23" fmla="*/ 17145 w 32765"/>
                    <a:gd name="connsiteY23" fmla="*/ 4763 h 35909"/>
                    <a:gd name="connsiteX24" fmla="*/ 14764 w 32765"/>
                    <a:gd name="connsiteY24" fmla="*/ 4572 h 35909"/>
                    <a:gd name="connsiteX25" fmla="*/ 9049 w 32765"/>
                    <a:gd name="connsiteY25" fmla="*/ 4572 h 35909"/>
                    <a:gd name="connsiteX26" fmla="*/ 9049 w 32765"/>
                    <a:gd name="connsiteY26" fmla="*/ 13525 h 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765" h="35909">
                      <a:moveTo>
                        <a:pt x="95" y="0"/>
                      </a:moveTo>
                      <a:lnTo>
                        <a:pt x="15907" y="0"/>
                      </a:lnTo>
                      <a:cubicBezTo>
                        <a:pt x="18002" y="0"/>
                        <a:pt x="19907" y="190"/>
                        <a:pt x="21812" y="571"/>
                      </a:cubicBezTo>
                      <a:cubicBezTo>
                        <a:pt x="23717" y="952"/>
                        <a:pt x="25336" y="1524"/>
                        <a:pt x="26670" y="2381"/>
                      </a:cubicBezTo>
                      <a:cubicBezTo>
                        <a:pt x="28099" y="3238"/>
                        <a:pt x="29147" y="4286"/>
                        <a:pt x="30004" y="5715"/>
                      </a:cubicBezTo>
                      <a:cubicBezTo>
                        <a:pt x="30861" y="7144"/>
                        <a:pt x="31242" y="8858"/>
                        <a:pt x="31242" y="10954"/>
                      </a:cubicBezTo>
                      <a:cubicBezTo>
                        <a:pt x="31242" y="13525"/>
                        <a:pt x="30480" y="15621"/>
                        <a:pt x="28956" y="17431"/>
                      </a:cubicBezTo>
                      <a:cubicBezTo>
                        <a:pt x="27432" y="19240"/>
                        <a:pt x="25241" y="20288"/>
                        <a:pt x="22384" y="20764"/>
                      </a:cubicBezTo>
                      <a:lnTo>
                        <a:pt x="32766" y="35909"/>
                      </a:lnTo>
                      <a:lnTo>
                        <a:pt x="22289" y="35909"/>
                      </a:lnTo>
                      <a:lnTo>
                        <a:pt x="14287" y="22479"/>
                      </a:lnTo>
                      <a:lnTo>
                        <a:pt x="8954" y="22479"/>
                      </a:lnTo>
                      <a:lnTo>
                        <a:pt x="8954" y="35909"/>
                      </a:lnTo>
                      <a:lnTo>
                        <a:pt x="0" y="35909"/>
                      </a:lnTo>
                      <a:lnTo>
                        <a:pt x="0" y="0"/>
                      </a:lnTo>
                      <a:close/>
                      <a:moveTo>
                        <a:pt x="9049" y="13430"/>
                      </a:moveTo>
                      <a:lnTo>
                        <a:pt x="14192" y="13430"/>
                      </a:lnTo>
                      <a:cubicBezTo>
                        <a:pt x="14954" y="13430"/>
                        <a:pt x="15811" y="13430"/>
                        <a:pt x="16669" y="13430"/>
                      </a:cubicBezTo>
                      <a:cubicBezTo>
                        <a:pt x="17526" y="13430"/>
                        <a:pt x="18288" y="13240"/>
                        <a:pt x="19050" y="12954"/>
                      </a:cubicBezTo>
                      <a:cubicBezTo>
                        <a:pt x="19717" y="12668"/>
                        <a:pt x="20383" y="12192"/>
                        <a:pt x="20765" y="11621"/>
                      </a:cubicBezTo>
                      <a:cubicBezTo>
                        <a:pt x="21241" y="11049"/>
                        <a:pt x="21431" y="10192"/>
                        <a:pt x="21431" y="9144"/>
                      </a:cubicBezTo>
                      <a:cubicBezTo>
                        <a:pt x="21431" y="8096"/>
                        <a:pt x="21241" y="7334"/>
                        <a:pt x="20860" y="6763"/>
                      </a:cubicBezTo>
                      <a:cubicBezTo>
                        <a:pt x="20479" y="6191"/>
                        <a:pt x="19907" y="5715"/>
                        <a:pt x="19336" y="5429"/>
                      </a:cubicBezTo>
                      <a:cubicBezTo>
                        <a:pt x="18669" y="5143"/>
                        <a:pt x="18002" y="4858"/>
                        <a:pt x="17145" y="4763"/>
                      </a:cubicBezTo>
                      <a:cubicBezTo>
                        <a:pt x="16288" y="4667"/>
                        <a:pt x="15526" y="4572"/>
                        <a:pt x="14764" y="4572"/>
                      </a:cubicBezTo>
                      <a:lnTo>
                        <a:pt x="9049" y="4572"/>
                      </a:lnTo>
                      <a:lnTo>
                        <a:pt x="9049" y="1352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3" name="Graphic 1852">
              <a:extLst>
                <a:ext uri="{FF2B5EF4-FFF2-40B4-BE49-F238E27FC236}">
                  <a16:creationId xmlns:a16="http://schemas.microsoft.com/office/drawing/2014/main" id="{F0FD9BBD-3DAF-79E1-F96C-C20AE14CD76C}"/>
                </a:ext>
              </a:extLst>
            </p:cNvPr>
            <p:cNvGrpSpPr/>
            <p:nvPr/>
          </p:nvGrpSpPr>
          <p:grpSpPr>
            <a:xfrm>
              <a:off x="608171" y="561689"/>
              <a:ext cx="1220343" cy="1126997"/>
              <a:chOff x="608171" y="561689"/>
              <a:chExt cx="1220343" cy="1126997"/>
            </a:xfrm>
          </p:grpSpPr>
          <p:grpSp>
            <p:nvGrpSpPr>
              <p:cNvPr id="34" name="Graphic 1852">
                <a:extLst>
                  <a:ext uri="{FF2B5EF4-FFF2-40B4-BE49-F238E27FC236}">
                    <a16:creationId xmlns:a16="http://schemas.microsoft.com/office/drawing/2014/main" id="{B1A99A11-4886-54F2-D3FC-3EEE36C43D5E}"/>
                  </a:ext>
                </a:extLst>
              </p:cNvPr>
              <p:cNvGrpSpPr/>
              <p:nvPr/>
            </p:nvGrpSpPr>
            <p:grpSpPr>
              <a:xfrm>
                <a:off x="608171" y="1220819"/>
                <a:ext cx="1211008" cy="467867"/>
                <a:chOff x="608171" y="1220819"/>
                <a:chExt cx="1211008" cy="467867"/>
              </a:xfrm>
            </p:grpSpPr>
            <p:sp>
              <p:nvSpPr>
                <p:cNvPr id="323" name="Freeform: Shape 322">
                  <a:extLst>
                    <a:ext uri="{FF2B5EF4-FFF2-40B4-BE49-F238E27FC236}">
                      <a16:creationId xmlns:a16="http://schemas.microsoft.com/office/drawing/2014/main" id="{A798BB9C-DC54-A9E6-7D92-BB59C8F82A8E}"/>
                    </a:ext>
                  </a:extLst>
                </p:cNvPr>
                <p:cNvSpPr/>
                <p:nvPr/>
              </p:nvSpPr>
              <p:spPr>
                <a:xfrm>
                  <a:off x="1161954" y="1234725"/>
                  <a:ext cx="657225" cy="453961"/>
                </a:xfrm>
                <a:custGeom>
                  <a:avLst/>
                  <a:gdLst>
                    <a:gd name="connsiteX0" fmla="*/ 657225 w 657225"/>
                    <a:gd name="connsiteY0" fmla="*/ 1429 h 453961"/>
                    <a:gd name="connsiteX1" fmla="*/ 642652 w 657225"/>
                    <a:gd name="connsiteY1" fmla="*/ 70485 h 453961"/>
                    <a:gd name="connsiteX2" fmla="*/ 575882 w 657225"/>
                    <a:gd name="connsiteY2" fmla="*/ 200977 h 453961"/>
                    <a:gd name="connsiteX3" fmla="*/ 466249 w 657225"/>
                    <a:gd name="connsiteY3" fmla="*/ 290513 h 453961"/>
                    <a:gd name="connsiteX4" fmla="*/ 199263 w 657225"/>
                    <a:gd name="connsiteY4" fmla="*/ 390525 h 453961"/>
                    <a:gd name="connsiteX5" fmla="*/ 69723 w 657225"/>
                    <a:gd name="connsiteY5" fmla="*/ 423386 h 453961"/>
                    <a:gd name="connsiteX6" fmla="*/ 0 w 657225"/>
                    <a:gd name="connsiteY6" fmla="*/ 453961 h 453961"/>
                    <a:gd name="connsiteX7" fmla="*/ 18764 w 657225"/>
                    <a:gd name="connsiteY7" fmla="*/ 430911 h 453961"/>
                    <a:gd name="connsiteX8" fmla="*/ 173736 w 657225"/>
                    <a:gd name="connsiteY8" fmla="*/ 297180 h 453961"/>
                    <a:gd name="connsiteX9" fmla="*/ 409861 w 657225"/>
                    <a:gd name="connsiteY9" fmla="*/ 161544 h 453961"/>
                    <a:gd name="connsiteX10" fmla="*/ 434626 w 657225"/>
                    <a:gd name="connsiteY10" fmla="*/ 150685 h 453961"/>
                    <a:gd name="connsiteX11" fmla="*/ 240506 w 657225"/>
                    <a:gd name="connsiteY11" fmla="*/ 223838 h 453961"/>
                    <a:gd name="connsiteX12" fmla="*/ 59817 w 657225"/>
                    <a:gd name="connsiteY12" fmla="*/ 330136 h 453961"/>
                    <a:gd name="connsiteX13" fmla="*/ 78296 w 657225"/>
                    <a:gd name="connsiteY13" fmla="*/ 285369 h 453961"/>
                    <a:gd name="connsiteX14" fmla="*/ 160306 w 657225"/>
                    <a:gd name="connsiteY14" fmla="*/ 160210 h 453961"/>
                    <a:gd name="connsiteX15" fmla="*/ 338709 w 657225"/>
                    <a:gd name="connsiteY15" fmla="*/ 60674 h 453961"/>
                    <a:gd name="connsiteX16" fmla="*/ 474631 w 657225"/>
                    <a:gd name="connsiteY16" fmla="*/ 43529 h 453961"/>
                    <a:gd name="connsiteX17" fmla="*/ 607505 w 657225"/>
                    <a:gd name="connsiteY17" fmla="*/ 21907 h 453961"/>
                    <a:gd name="connsiteX18" fmla="*/ 645509 w 657225"/>
                    <a:gd name="connsiteY18" fmla="*/ 4858 h 453961"/>
                    <a:gd name="connsiteX19" fmla="*/ 654272 w 657225"/>
                    <a:gd name="connsiteY19" fmla="*/ 0 h 453961"/>
                    <a:gd name="connsiteX20" fmla="*/ 657225 w 657225"/>
                    <a:gd name="connsiteY20" fmla="*/ 1524 h 4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225" h="453961">
                      <a:moveTo>
                        <a:pt x="657225" y="1429"/>
                      </a:moveTo>
                      <a:cubicBezTo>
                        <a:pt x="652463" y="24479"/>
                        <a:pt x="648462" y="47720"/>
                        <a:pt x="642652" y="70485"/>
                      </a:cubicBezTo>
                      <a:cubicBezTo>
                        <a:pt x="630174" y="118872"/>
                        <a:pt x="609124" y="163354"/>
                        <a:pt x="575882" y="200977"/>
                      </a:cubicBezTo>
                      <a:cubicBezTo>
                        <a:pt x="544354" y="236696"/>
                        <a:pt x="507873" y="266795"/>
                        <a:pt x="466249" y="290513"/>
                      </a:cubicBezTo>
                      <a:cubicBezTo>
                        <a:pt x="382619" y="338138"/>
                        <a:pt x="293751" y="371380"/>
                        <a:pt x="199263" y="390525"/>
                      </a:cubicBezTo>
                      <a:cubicBezTo>
                        <a:pt x="155639" y="399383"/>
                        <a:pt x="112395" y="410623"/>
                        <a:pt x="69723" y="423386"/>
                      </a:cubicBezTo>
                      <a:cubicBezTo>
                        <a:pt x="46292" y="430435"/>
                        <a:pt x="24479" y="443008"/>
                        <a:pt x="0" y="453961"/>
                      </a:cubicBezTo>
                      <a:cubicBezTo>
                        <a:pt x="6668" y="445675"/>
                        <a:pt x="12287" y="437864"/>
                        <a:pt x="18764" y="430911"/>
                      </a:cubicBezTo>
                      <a:cubicBezTo>
                        <a:pt x="65627" y="380809"/>
                        <a:pt x="117824" y="336899"/>
                        <a:pt x="173736" y="297180"/>
                      </a:cubicBezTo>
                      <a:cubicBezTo>
                        <a:pt x="248031" y="244316"/>
                        <a:pt x="327755" y="200882"/>
                        <a:pt x="409861" y="161544"/>
                      </a:cubicBezTo>
                      <a:cubicBezTo>
                        <a:pt x="417576" y="157829"/>
                        <a:pt x="425482" y="154686"/>
                        <a:pt x="434626" y="150685"/>
                      </a:cubicBezTo>
                      <a:cubicBezTo>
                        <a:pt x="410813" y="152781"/>
                        <a:pt x="339471" y="169545"/>
                        <a:pt x="240506" y="223838"/>
                      </a:cubicBezTo>
                      <a:cubicBezTo>
                        <a:pt x="180118" y="256984"/>
                        <a:pt x="121634" y="293560"/>
                        <a:pt x="59817" y="330136"/>
                      </a:cubicBezTo>
                      <a:cubicBezTo>
                        <a:pt x="66389" y="314134"/>
                        <a:pt x="71533" y="299371"/>
                        <a:pt x="78296" y="285369"/>
                      </a:cubicBezTo>
                      <a:cubicBezTo>
                        <a:pt x="99917" y="239935"/>
                        <a:pt x="126016" y="197644"/>
                        <a:pt x="160306" y="160210"/>
                      </a:cubicBezTo>
                      <a:cubicBezTo>
                        <a:pt x="209074" y="107061"/>
                        <a:pt x="267938" y="72771"/>
                        <a:pt x="338709" y="60674"/>
                      </a:cubicBezTo>
                      <a:cubicBezTo>
                        <a:pt x="383667" y="52959"/>
                        <a:pt x="429387" y="49816"/>
                        <a:pt x="474631" y="43529"/>
                      </a:cubicBezTo>
                      <a:cubicBezTo>
                        <a:pt x="519017" y="37243"/>
                        <a:pt x="563404" y="30385"/>
                        <a:pt x="607505" y="21907"/>
                      </a:cubicBezTo>
                      <a:cubicBezTo>
                        <a:pt x="620744" y="19336"/>
                        <a:pt x="632936" y="10763"/>
                        <a:pt x="645509" y="4858"/>
                      </a:cubicBezTo>
                      <a:cubicBezTo>
                        <a:pt x="648557" y="3429"/>
                        <a:pt x="651415" y="1619"/>
                        <a:pt x="654272" y="0"/>
                      </a:cubicBezTo>
                      <a:lnTo>
                        <a:pt x="657225" y="1524"/>
                      </a:lnTo>
                      <a:close/>
                    </a:path>
                  </a:pathLst>
                </a:custGeom>
                <a:solidFill>
                  <a:srgbClr val="8AC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C443E90F-A067-C6C3-C2B5-8E96808B3663}"/>
                    </a:ext>
                  </a:extLst>
                </p:cNvPr>
                <p:cNvSpPr/>
                <p:nvPr/>
              </p:nvSpPr>
              <p:spPr>
                <a:xfrm>
                  <a:off x="608171" y="1220819"/>
                  <a:ext cx="582834" cy="405574"/>
                </a:xfrm>
                <a:custGeom>
                  <a:avLst/>
                  <a:gdLst>
                    <a:gd name="connsiteX0" fmla="*/ 202883 w 582834"/>
                    <a:gd name="connsiteY0" fmla="*/ 137636 h 405574"/>
                    <a:gd name="connsiteX1" fmla="*/ 582835 w 582834"/>
                    <a:gd name="connsiteY1" fmla="*/ 402336 h 405574"/>
                    <a:gd name="connsiteX2" fmla="*/ 580739 w 582834"/>
                    <a:gd name="connsiteY2" fmla="*/ 405575 h 405574"/>
                    <a:gd name="connsiteX3" fmla="*/ 543020 w 582834"/>
                    <a:gd name="connsiteY3" fmla="*/ 386905 h 405574"/>
                    <a:gd name="connsiteX4" fmla="*/ 432816 w 582834"/>
                    <a:gd name="connsiteY4" fmla="*/ 355092 h 405574"/>
                    <a:gd name="connsiteX5" fmla="*/ 185547 w 582834"/>
                    <a:gd name="connsiteY5" fmla="*/ 270034 h 405574"/>
                    <a:gd name="connsiteX6" fmla="*/ 83344 w 582834"/>
                    <a:gd name="connsiteY6" fmla="*/ 193929 h 405574"/>
                    <a:gd name="connsiteX7" fmla="*/ 9144 w 582834"/>
                    <a:gd name="connsiteY7" fmla="*/ 49054 h 405574"/>
                    <a:gd name="connsiteX8" fmla="*/ 0 w 582834"/>
                    <a:gd name="connsiteY8" fmla="*/ 0 h 405574"/>
                    <a:gd name="connsiteX9" fmla="*/ 142589 w 582834"/>
                    <a:gd name="connsiteY9" fmla="*/ 38862 h 405574"/>
                    <a:gd name="connsiteX10" fmla="*/ 302228 w 582834"/>
                    <a:gd name="connsiteY10" fmla="*/ 60674 h 405574"/>
                    <a:gd name="connsiteX11" fmla="*/ 405765 w 582834"/>
                    <a:gd name="connsiteY11" fmla="*/ 111157 h 405574"/>
                    <a:gd name="connsiteX12" fmla="*/ 526447 w 582834"/>
                    <a:gd name="connsiteY12" fmla="*/ 284893 h 405574"/>
                    <a:gd name="connsiteX13" fmla="*/ 529495 w 582834"/>
                    <a:gd name="connsiteY13" fmla="*/ 297085 h 405574"/>
                    <a:gd name="connsiteX14" fmla="*/ 508064 w 582834"/>
                    <a:gd name="connsiteY14" fmla="*/ 284607 h 405574"/>
                    <a:gd name="connsiteX15" fmla="*/ 334137 w 582834"/>
                    <a:gd name="connsiteY15" fmla="*/ 183833 h 405574"/>
                    <a:gd name="connsiteX16" fmla="*/ 211265 w 582834"/>
                    <a:gd name="connsiteY16" fmla="*/ 138303 h 405574"/>
                    <a:gd name="connsiteX17" fmla="*/ 202883 w 582834"/>
                    <a:gd name="connsiteY17" fmla="*/ 137636 h 4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2834" h="405574">
                      <a:moveTo>
                        <a:pt x="202883" y="137636"/>
                      </a:moveTo>
                      <a:cubicBezTo>
                        <a:pt x="346710" y="205454"/>
                        <a:pt x="478631" y="284321"/>
                        <a:pt x="582835" y="402336"/>
                      </a:cubicBezTo>
                      <a:lnTo>
                        <a:pt x="580739" y="405575"/>
                      </a:lnTo>
                      <a:cubicBezTo>
                        <a:pt x="568166" y="399383"/>
                        <a:pt x="555784" y="392811"/>
                        <a:pt x="543020" y="386905"/>
                      </a:cubicBezTo>
                      <a:cubicBezTo>
                        <a:pt x="507873" y="370713"/>
                        <a:pt x="470535" y="362141"/>
                        <a:pt x="432816" y="355092"/>
                      </a:cubicBezTo>
                      <a:cubicBezTo>
                        <a:pt x="346139" y="338995"/>
                        <a:pt x="263176" y="312134"/>
                        <a:pt x="185547" y="270034"/>
                      </a:cubicBezTo>
                      <a:cubicBezTo>
                        <a:pt x="147923" y="249650"/>
                        <a:pt x="112871" y="225266"/>
                        <a:pt x="83344" y="193929"/>
                      </a:cubicBezTo>
                      <a:cubicBezTo>
                        <a:pt x="44768" y="152876"/>
                        <a:pt x="20193" y="104394"/>
                        <a:pt x="9144" y="49054"/>
                      </a:cubicBezTo>
                      <a:cubicBezTo>
                        <a:pt x="6096" y="33719"/>
                        <a:pt x="3429" y="18288"/>
                        <a:pt x="0" y="0"/>
                      </a:cubicBezTo>
                      <a:cubicBezTo>
                        <a:pt x="45339" y="30194"/>
                        <a:pt x="94202" y="33147"/>
                        <a:pt x="142589" y="38862"/>
                      </a:cubicBezTo>
                      <a:cubicBezTo>
                        <a:pt x="195929" y="45149"/>
                        <a:pt x="249365" y="51340"/>
                        <a:pt x="302228" y="60674"/>
                      </a:cubicBezTo>
                      <a:cubicBezTo>
                        <a:pt x="340805" y="67532"/>
                        <a:pt x="375190" y="86487"/>
                        <a:pt x="405765" y="111157"/>
                      </a:cubicBezTo>
                      <a:cubicBezTo>
                        <a:pt x="462915" y="157258"/>
                        <a:pt x="499682" y="217646"/>
                        <a:pt x="526447" y="284893"/>
                      </a:cubicBezTo>
                      <a:cubicBezTo>
                        <a:pt x="527590" y="287655"/>
                        <a:pt x="527876" y="290703"/>
                        <a:pt x="529495" y="297085"/>
                      </a:cubicBezTo>
                      <a:cubicBezTo>
                        <a:pt x="520732" y="292037"/>
                        <a:pt x="514255" y="288608"/>
                        <a:pt x="508064" y="284607"/>
                      </a:cubicBezTo>
                      <a:cubicBezTo>
                        <a:pt x="451961" y="247841"/>
                        <a:pt x="395478" y="211265"/>
                        <a:pt x="334137" y="183833"/>
                      </a:cubicBezTo>
                      <a:cubicBezTo>
                        <a:pt x="294323" y="166021"/>
                        <a:pt x="252317" y="153257"/>
                        <a:pt x="211265" y="138303"/>
                      </a:cubicBezTo>
                      <a:cubicBezTo>
                        <a:pt x="209550" y="137636"/>
                        <a:pt x="207550" y="138017"/>
                        <a:pt x="202883" y="137636"/>
                      </a:cubicBezTo>
                      <a:close/>
                    </a:path>
                  </a:pathLst>
                </a:custGeom>
                <a:solidFill>
                  <a:srgbClr val="0090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aphic 1852">
                <a:extLst>
                  <a:ext uri="{FF2B5EF4-FFF2-40B4-BE49-F238E27FC236}">
                    <a16:creationId xmlns:a16="http://schemas.microsoft.com/office/drawing/2014/main" id="{F859561B-B966-CFBB-417C-470D9DCA6ED1}"/>
                  </a:ext>
                </a:extLst>
              </p:cNvPr>
              <p:cNvGrpSpPr/>
              <p:nvPr/>
            </p:nvGrpSpPr>
            <p:grpSpPr>
              <a:xfrm>
                <a:off x="847248" y="833342"/>
                <a:ext cx="237743" cy="482155"/>
                <a:chOff x="847248" y="833342"/>
                <a:chExt cx="237743" cy="482155"/>
              </a:xfrm>
              <a:solidFill>
                <a:srgbClr val="E4D938"/>
              </a:solidFill>
            </p:grpSpPr>
            <p:sp>
              <p:nvSpPr>
                <p:cNvPr id="238" name="Freeform: Shape 237">
                  <a:extLst>
                    <a:ext uri="{FF2B5EF4-FFF2-40B4-BE49-F238E27FC236}">
                      <a16:creationId xmlns:a16="http://schemas.microsoft.com/office/drawing/2014/main" id="{B9EA2233-5AC9-7149-2165-13FA1382E701}"/>
                    </a:ext>
                  </a:extLst>
                </p:cNvPr>
                <p:cNvSpPr/>
                <p:nvPr/>
              </p:nvSpPr>
              <p:spPr>
                <a:xfrm>
                  <a:off x="1064609" y="1295114"/>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8A02747B-4BC3-939D-470F-979084E0467F}"/>
                    </a:ext>
                  </a:extLst>
                </p:cNvPr>
                <p:cNvSpPr/>
                <p:nvPr/>
              </p:nvSpPr>
              <p:spPr>
                <a:xfrm>
                  <a:off x="1064609" y="1267968"/>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D218D420-095A-82E2-9529-CCDCDE16BD1B}"/>
                    </a:ext>
                  </a:extLst>
                </p:cNvPr>
                <p:cNvSpPr/>
                <p:nvPr/>
              </p:nvSpPr>
              <p:spPr>
                <a:xfrm>
                  <a:off x="1037463" y="1244155"/>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FD27E71-4D1F-D77B-2501-F6FADBEBFC78}"/>
                    </a:ext>
                  </a:extLst>
                </p:cNvPr>
                <p:cNvSpPr/>
                <p:nvPr/>
              </p:nvSpPr>
              <p:spPr>
                <a:xfrm>
                  <a:off x="1037463" y="1217009"/>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96965324-BEE4-1A64-5CD5-3D5FD6C008B3}"/>
                    </a:ext>
                  </a:extLst>
                </p:cNvPr>
                <p:cNvSpPr/>
                <p:nvPr/>
              </p:nvSpPr>
              <p:spPr>
                <a:xfrm>
                  <a:off x="1010221" y="1217009"/>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9AF8A00-F1AE-37AA-6145-CD73013BCBF6}"/>
                    </a:ext>
                  </a:extLst>
                </p:cNvPr>
                <p:cNvSpPr/>
                <p:nvPr/>
              </p:nvSpPr>
              <p:spPr>
                <a:xfrm>
                  <a:off x="1037463" y="1193196"/>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C7F7A7AE-AB0F-12AF-6B55-20F30374A88C}"/>
                    </a:ext>
                  </a:extLst>
                </p:cNvPr>
                <p:cNvSpPr/>
                <p:nvPr/>
              </p:nvSpPr>
              <p:spPr>
                <a:xfrm>
                  <a:off x="1010221" y="1193196"/>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EB5DA127-1D31-48FB-7FF6-85F2107466D0}"/>
                    </a:ext>
                  </a:extLst>
                </p:cNvPr>
                <p:cNvSpPr/>
                <p:nvPr/>
              </p:nvSpPr>
              <p:spPr>
                <a:xfrm>
                  <a:off x="983075" y="1193196"/>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E6E4E697-8E0B-DDE6-E560-EE7C3FF23AF5}"/>
                    </a:ext>
                  </a:extLst>
                </p:cNvPr>
                <p:cNvSpPr/>
                <p:nvPr/>
              </p:nvSpPr>
              <p:spPr>
                <a:xfrm>
                  <a:off x="1064609" y="1166050"/>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AD0635D-2BF8-E8E4-CCB3-428877F519D2}"/>
                    </a:ext>
                  </a:extLst>
                </p:cNvPr>
                <p:cNvSpPr/>
                <p:nvPr/>
              </p:nvSpPr>
              <p:spPr>
                <a:xfrm>
                  <a:off x="1010221" y="1166050"/>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343B4095-30A8-EA8C-B128-931A4BC86263}"/>
                    </a:ext>
                  </a:extLst>
                </p:cNvPr>
                <p:cNvSpPr/>
                <p:nvPr/>
              </p:nvSpPr>
              <p:spPr>
                <a:xfrm>
                  <a:off x="983075" y="1166050"/>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AB20BE31-C545-7E67-3C71-70B7000B3BD1}"/>
                    </a:ext>
                  </a:extLst>
                </p:cNvPr>
                <p:cNvSpPr/>
                <p:nvPr/>
              </p:nvSpPr>
              <p:spPr>
                <a:xfrm>
                  <a:off x="955929" y="1166050"/>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CB78C833-78EB-6DC7-92F6-4612D3B045D2}"/>
                    </a:ext>
                  </a:extLst>
                </p:cNvPr>
                <p:cNvSpPr/>
                <p:nvPr/>
              </p:nvSpPr>
              <p:spPr>
                <a:xfrm>
                  <a:off x="1064609" y="1142333"/>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9C2B5F57-7D7D-83D6-EE31-F4CD9E985E63}"/>
                    </a:ext>
                  </a:extLst>
                </p:cNvPr>
                <p:cNvSpPr/>
                <p:nvPr/>
              </p:nvSpPr>
              <p:spPr>
                <a:xfrm>
                  <a:off x="1010221" y="1142333"/>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92B2378E-C8C8-A805-D0BF-862D1669CA98}"/>
                    </a:ext>
                  </a:extLst>
                </p:cNvPr>
                <p:cNvSpPr/>
                <p:nvPr/>
              </p:nvSpPr>
              <p:spPr>
                <a:xfrm>
                  <a:off x="983075" y="1142333"/>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8F9078D6-5D27-A2E1-DE95-436CE4225635}"/>
                    </a:ext>
                  </a:extLst>
                </p:cNvPr>
                <p:cNvSpPr/>
                <p:nvPr/>
              </p:nvSpPr>
              <p:spPr>
                <a:xfrm>
                  <a:off x="955929" y="1142333"/>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64F157A8-3342-83C9-42EC-73E8F5E1CDB2}"/>
                    </a:ext>
                  </a:extLst>
                </p:cNvPr>
                <p:cNvSpPr/>
                <p:nvPr/>
              </p:nvSpPr>
              <p:spPr>
                <a:xfrm>
                  <a:off x="928782" y="1142333"/>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5574BD3D-8DA7-5BF1-92E3-3553508BD922}"/>
                    </a:ext>
                  </a:extLst>
                </p:cNvPr>
                <p:cNvSpPr/>
                <p:nvPr/>
              </p:nvSpPr>
              <p:spPr>
                <a:xfrm>
                  <a:off x="1064609" y="1115187"/>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7A6B3F5F-01B7-FB80-1EA5-9F0485A20891}"/>
                    </a:ext>
                  </a:extLst>
                </p:cNvPr>
                <p:cNvSpPr/>
                <p:nvPr/>
              </p:nvSpPr>
              <p:spPr>
                <a:xfrm>
                  <a:off x="1037463" y="1115187"/>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D2968AB5-6644-0282-8789-7DFDD8F1D57A}"/>
                    </a:ext>
                  </a:extLst>
                </p:cNvPr>
                <p:cNvSpPr/>
                <p:nvPr/>
              </p:nvSpPr>
              <p:spPr>
                <a:xfrm>
                  <a:off x="983075" y="1115187"/>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F3D6E77A-2A03-7A4E-838A-B7C9101243A3}"/>
                    </a:ext>
                  </a:extLst>
                </p:cNvPr>
                <p:cNvSpPr/>
                <p:nvPr/>
              </p:nvSpPr>
              <p:spPr>
                <a:xfrm>
                  <a:off x="955929" y="1115187"/>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F9C9B9D-DF2A-A551-9A23-B766B5B4302F}"/>
                    </a:ext>
                  </a:extLst>
                </p:cNvPr>
                <p:cNvSpPr/>
                <p:nvPr/>
              </p:nvSpPr>
              <p:spPr>
                <a:xfrm>
                  <a:off x="928782" y="1115187"/>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095AE0D4-9F4C-77FE-EF76-54581C07EC0E}"/>
                    </a:ext>
                  </a:extLst>
                </p:cNvPr>
                <p:cNvSpPr/>
                <p:nvPr/>
              </p:nvSpPr>
              <p:spPr>
                <a:xfrm>
                  <a:off x="901636" y="1115187"/>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41B88B8B-4628-E242-B0EB-0CF2FE69643C}"/>
                    </a:ext>
                  </a:extLst>
                </p:cNvPr>
                <p:cNvSpPr/>
                <p:nvPr/>
              </p:nvSpPr>
              <p:spPr>
                <a:xfrm>
                  <a:off x="1064609" y="1091374"/>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41A13F55-F165-E604-77CC-A37983A25C68}"/>
                    </a:ext>
                  </a:extLst>
                </p:cNvPr>
                <p:cNvSpPr/>
                <p:nvPr/>
              </p:nvSpPr>
              <p:spPr>
                <a:xfrm>
                  <a:off x="1037463" y="1091374"/>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D4E1B993-45AC-976F-18DB-3A9E23C3DB0E}"/>
                    </a:ext>
                  </a:extLst>
                </p:cNvPr>
                <p:cNvSpPr/>
                <p:nvPr/>
              </p:nvSpPr>
              <p:spPr>
                <a:xfrm>
                  <a:off x="983075" y="1091374"/>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2EB7F8CE-204F-1A68-01F7-55F31E43D4F5}"/>
                    </a:ext>
                  </a:extLst>
                </p:cNvPr>
                <p:cNvSpPr/>
                <p:nvPr/>
              </p:nvSpPr>
              <p:spPr>
                <a:xfrm>
                  <a:off x="955929" y="1091374"/>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7F758D47-5685-C343-0EE8-F1AA383BDDA4}"/>
                    </a:ext>
                  </a:extLst>
                </p:cNvPr>
                <p:cNvSpPr/>
                <p:nvPr/>
              </p:nvSpPr>
              <p:spPr>
                <a:xfrm>
                  <a:off x="928782" y="1091374"/>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7AFF90D-48C0-66FE-CBCC-C3119ACA6E10}"/>
                    </a:ext>
                  </a:extLst>
                </p:cNvPr>
                <p:cNvSpPr/>
                <p:nvPr/>
              </p:nvSpPr>
              <p:spPr>
                <a:xfrm>
                  <a:off x="901636" y="1091374"/>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D616BC6E-CED3-8D47-A7D8-07C4254AEDAC}"/>
                    </a:ext>
                  </a:extLst>
                </p:cNvPr>
                <p:cNvSpPr/>
                <p:nvPr/>
              </p:nvSpPr>
              <p:spPr>
                <a:xfrm>
                  <a:off x="1064609" y="1064228"/>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CBA3A55D-3578-2D08-93D2-C8E2D1DB294D}"/>
                    </a:ext>
                  </a:extLst>
                </p:cNvPr>
                <p:cNvSpPr/>
                <p:nvPr/>
              </p:nvSpPr>
              <p:spPr>
                <a:xfrm>
                  <a:off x="1037463" y="1064228"/>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331FEB54-54C2-535F-D7BB-B2533CEDA654}"/>
                    </a:ext>
                  </a:extLst>
                </p:cNvPr>
                <p:cNvSpPr/>
                <p:nvPr/>
              </p:nvSpPr>
              <p:spPr>
                <a:xfrm>
                  <a:off x="1010221" y="1064228"/>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7926FC9C-FCD9-CD69-4A6B-0101472B0F3E}"/>
                    </a:ext>
                  </a:extLst>
                </p:cNvPr>
                <p:cNvSpPr/>
                <p:nvPr/>
              </p:nvSpPr>
              <p:spPr>
                <a:xfrm>
                  <a:off x="955929" y="1064228"/>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895D3831-0D32-989D-2CF8-9FF0100171CE}"/>
                    </a:ext>
                  </a:extLst>
                </p:cNvPr>
                <p:cNvSpPr/>
                <p:nvPr/>
              </p:nvSpPr>
              <p:spPr>
                <a:xfrm>
                  <a:off x="928782" y="1064228"/>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84DD8A50-04D0-DD57-BB04-CE67247757BA}"/>
                    </a:ext>
                  </a:extLst>
                </p:cNvPr>
                <p:cNvSpPr/>
                <p:nvPr/>
              </p:nvSpPr>
              <p:spPr>
                <a:xfrm>
                  <a:off x="901636" y="1064228"/>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B608B374-7BB3-8388-650A-0D2F95E5D419}"/>
                    </a:ext>
                  </a:extLst>
                </p:cNvPr>
                <p:cNvSpPr/>
                <p:nvPr/>
              </p:nvSpPr>
              <p:spPr>
                <a:xfrm>
                  <a:off x="874490" y="1064228"/>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F866A2C1-3372-D793-7FB8-EE3270C95E21}"/>
                    </a:ext>
                  </a:extLst>
                </p:cNvPr>
                <p:cNvSpPr/>
                <p:nvPr/>
              </p:nvSpPr>
              <p:spPr>
                <a:xfrm>
                  <a:off x="1064609" y="1040415"/>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FCFCFAD4-8F67-0BD2-D01E-9AB6F957D7A1}"/>
                    </a:ext>
                  </a:extLst>
                </p:cNvPr>
                <p:cNvSpPr/>
                <p:nvPr/>
              </p:nvSpPr>
              <p:spPr>
                <a:xfrm>
                  <a:off x="1037463" y="1040415"/>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3A90062E-1615-230D-BC4D-4A6C1EF430CB}"/>
                    </a:ext>
                  </a:extLst>
                </p:cNvPr>
                <p:cNvSpPr/>
                <p:nvPr/>
              </p:nvSpPr>
              <p:spPr>
                <a:xfrm>
                  <a:off x="1010221" y="1040415"/>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59239CF3-9693-B6A0-D427-6C7915517C64}"/>
                    </a:ext>
                  </a:extLst>
                </p:cNvPr>
                <p:cNvSpPr/>
                <p:nvPr/>
              </p:nvSpPr>
              <p:spPr>
                <a:xfrm>
                  <a:off x="983075" y="1040415"/>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21289053-64BB-87EE-5F3C-0C50F21DDDC0}"/>
                    </a:ext>
                  </a:extLst>
                </p:cNvPr>
                <p:cNvSpPr/>
                <p:nvPr/>
              </p:nvSpPr>
              <p:spPr>
                <a:xfrm>
                  <a:off x="955929" y="1040415"/>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4A916F47-53DA-4CF5-A776-28D9E11E9991}"/>
                    </a:ext>
                  </a:extLst>
                </p:cNvPr>
                <p:cNvSpPr/>
                <p:nvPr/>
              </p:nvSpPr>
              <p:spPr>
                <a:xfrm>
                  <a:off x="928782" y="1040415"/>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1E35C9F4-9150-3043-62A3-7A70805D735D}"/>
                    </a:ext>
                  </a:extLst>
                </p:cNvPr>
                <p:cNvSpPr/>
                <p:nvPr/>
              </p:nvSpPr>
              <p:spPr>
                <a:xfrm>
                  <a:off x="901636" y="1040415"/>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C0060C8A-9D5C-8D92-84A0-7E6C54940B77}"/>
                    </a:ext>
                  </a:extLst>
                </p:cNvPr>
                <p:cNvSpPr/>
                <p:nvPr/>
              </p:nvSpPr>
              <p:spPr>
                <a:xfrm>
                  <a:off x="874490" y="1040415"/>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437BC0F1-31AC-CD87-EA13-7BE44E405570}"/>
                    </a:ext>
                  </a:extLst>
                </p:cNvPr>
                <p:cNvSpPr/>
                <p:nvPr/>
              </p:nvSpPr>
              <p:spPr>
                <a:xfrm>
                  <a:off x="1064609" y="1013269"/>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3DD880B-5DAA-AC1B-F3CF-F70BD4F068CE}"/>
                    </a:ext>
                  </a:extLst>
                </p:cNvPr>
                <p:cNvSpPr/>
                <p:nvPr/>
              </p:nvSpPr>
              <p:spPr>
                <a:xfrm>
                  <a:off x="1037463" y="1013269"/>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90FE3AFE-0FFB-FAF2-16B7-4325E987BE75}"/>
                    </a:ext>
                  </a:extLst>
                </p:cNvPr>
                <p:cNvSpPr/>
                <p:nvPr/>
              </p:nvSpPr>
              <p:spPr>
                <a:xfrm>
                  <a:off x="1010221" y="1013269"/>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CA269854-499C-96C2-B13F-F94EE20C2390}"/>
                    </a:ext>
                  </a:extLst>
                </p:cNvPr>
                <p:cNvSpPr/>
                <p:nvPr/>
              </p:nvSpPr>
              <p:spPr>
                <a:xfrm>
                  <a:off x="983075" y="1013269"/>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B22237D-5F13-5269-6901-7E26993B6315}"/>
                    </a:ext>
                  </a:extLst>
                </p:cNvPr>
                <p:cNvSpPr/>
                <p:nvPr/>
              </p:nvSpPr>
              <p:spPr>
                <a:xfrm>
                  <a:off x="928782" y="1013269"/>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6B725E79-665F-32A7-415F-85041C9C1C51}"/>
                    </a:ext>
                  </a:extLst>
                </p:cNvPr>
                <p:cNvSpPr/>
                <p:nvPr/>
              </p:nvSpPr>
              <p:spPr>
                <a:xfrm>
                  <a:off x="901636" y="1013269"/>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026F41C-91B9-5D09-02DD-FD0C84D9738F}"/>
                    </a:ext>
                  </a:extLst>
                </p:cNvPr>
                <p:cNvSpPr/>
                <p:nvPr/>
              </p:nvSpPr>
              <p:spPr>
                <a:xfrm>
                  <a:off x="874490" y="1013269"/>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B76E9698-5F5C-5454-3B24-4200F69E86AE}"/>
                    </a:ext>
                  </a:extLst>
                </p:cNvPr>
                <p:cNvSpPr/>
                <p:nvPr/>
              </p:nvSpPr>
              <p:spPr>
                <a:xfrm>
                  <a:off x="847248" y="1013269"/>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DE406C32-0C25-2469-77FC-25B7FD398D1D}"/>
                    </a:ext>
                  </a:extLst>
                </p:cNvPr>
                <p:cNvSpPr/>
                <p:nvPr/>
              </p:nvSpPr>
              <p:spPr>
                <a:xfrm>
                  <a:off x="1037463" y="989552"/>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DC53B250-E1A1-31CB-9C40-0E073792A1E1}"/>
                    </a:ext>
                  </a:extLst>
                </p:cNvPr>
                <p:cNvSpPr/>
                <p:nvPr/>
              </p:nvSpPr>
              <p:spPr>
                <a:xfrm>
                  <a:off x="1010221" y="989552"/>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D31FC573-3E7D-D2E7-6747-BE2E0ED3374B}"/>
                    </a:ext>
                  </a:extLst>
                </p:cNvPr>
                <p:cNvSpPr/>
                <p:nvPr/>
              </p:nvSpPr>
              <p:spPr>
                <a:xfrm>
                  <a:off x="983075" y="989552"/>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5596DB7-DB23-9BA6-AB2D-9D1E72213C97}"/>
                    </a:ext>
                  </a:extLst>
                </p:cNvPr>
                <p:cNvSpPr/>
                <p:nvPr/>
              </p:nvSpPr>
              <p:spPr>
                <a:xfrm>
                  <a:off x="955929" y="989552"/>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4B8B1CB0-148F-26FE-C3E8-1EBBA552719D}"/>
                    </a:ext>
                  </a:extLst>
                </p:cNvPr>
                <p:cNvSpPr/>
                <p:nvPr/>
              </p:nvSpPr>
              <p:spPr>
                <a:xfrm>
                  <a:off x="928782" y="989552"/>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51119B29-1368-9FAF-5277-24CE7E35695B}"/>
                    </a:ext>
                  </a:extLst>
                </p:cNvPr>
                <p:cNvSpPr/>
                <p:nvPr/>
              </p:nvSpPr>
              <p:spPr>
                <a:xfrm>
                  <a:off x="901636" y="989552"/>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5CF65AC-284B-6DFD-DE5D-6E2C1522D685}"/>
                    </a:ext>
                  </a:extLst>
                </p:cNvPr>
                <p:cNvSpPr/>
                <p:nvPr/>
              </p:nvSpPr>
              <p:spPr>
                <a:xfrm>
                  <a:off x="874490" y="989552"/>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8C7986AF-D2ED-170F-817D-08C8F4EB8845}"/>
                    </a:ext>
                  </a:extLst>
                </p:cNvPr>
                <p:cNvSpPr/>
                <p:nvPr/>
              </p:nvSpPr>
              <p:spPr>
                <a:xfrm>
                  <a:off x="847248" y="989552"/>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2DFAB0BB-2F7C-B02B-37B3-C36F4F54D4ED}"/>
                    </a:ext>
                  </a:extLst>
                </p:cNvPr>
                <p:cNvSpPr/>
                <p:nvPr/>
              </p:nvSpPr>
              <p:spPr>
                <a:xfrm>
                  <a:off x="1010221" y="962406"/>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4031413C-F865-1BD7-3F99-F90457C2D6B8}"/>
                    </a:ext>
                  </a:extLst>
                </p:cNvPr>
                <p:cNvSpPr/>
                <p:nvPr/>
              </p:nvSpPr>
              <p:spPr>
                <a:xfrm>
                  <a:off x="983075" y="962406"/>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4383C298-F2DC-C8C5-0E28-F296BF667F7F}"/>
                    </a:ext>
                  </a:extLst>
                </p:cNvPr>
                <p:cNvSpPr/>
                <p:nvPr/>
              </p:nvSpPr>
              <p:spPr>
                <a:xfrm>
                  <a:off x="955929" y="962406"/>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A2E60D68-BE64-1988-38C0-4AF3AB32E3E0}"/>
                    </a:ext>
                  </a:extLst>
                </p:cNvPr>
                <p:cNvSpPr/>
                <p:nvPr/>
              </p:nvSpPr>
              <p:spPr>
                <a:xfrm>
                  <a:off x="928782" y="962406"/>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90D8CF23-087D-1457-A8BE-F0583F7A2957}"/>
                    </a:ext>
                  </a:extLst>
                </p:cNvPr>
                <p:cNvSpPr/>
                <p:nvPr/>
              </p:nvSpPr>
              <p:spPr>
                <a:xfrm>
                  <a:off x="901636" y="962406"/>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35654AD1-EC3C-E14C-1466-08480FB408B1}"/>
                    </a:ext>
                  </a:extLst>
                </p:cNvPr>
                <p:cNvSpPr/>
                <p:nvPr/>
              </p:nvSpPr>
              <p:spPr>
                <a:xfrm>
                  <a:off x="874490" y="962406"/>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043CA3D2-E082-BB43-1ABD-E3D27C6203E2}"/>
                    </a:ext>
                  </a:extLst>
                </p:cNvPr>
                <p:cNvSpPr/>
                <p:nvPr/>
              </p:nvSpPr>
              <p:spPr>
                <a:xfrm>
                  <a:off x="847248" y="962406"/>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1CB9F9B3-6703-D405-68A5-4A9D3EE37B98}"/>
                    </a:ext>
                  </a:extLst>
                </p:cNvPr>
                <p:cNvSpPr/>
                <p:nvPr/>
              </p:nvSpPr>
              <p:spPr>
                <a:xfrm>
                  <a:off x="983075" y="935164"/>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8DBB50EC-8427-8C50-1621-14D5DF25AA49}"/>
                    </a:ext>
                  </a:extLst>
                </p:cNvPr>
                <p:cNvSpPr/>
                <p:nvPr/>
              </p:nvSpPr>
              <p:spPr>
                <a:xfrm>
                  <a:off x="955929" y="935164"/>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85F593A5-6A8F-BB3E-17FE-D74492776E52}"/>
                    </a:ext>
                  </a:extLst>
                </p:cNvPr>
                <p:cNvSpPr/>
                <p:nvPr/>
              </p:nvSpPr>
              <p:spPr>
                <a:xfrm>
                  <a:off x="928782" y="935164"/>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CC6B4FC9-F911-E7F3-952D-EBDA0E0CD65B}"/>
                    </a:ext>
                  </a:extLst>
                </p:cNvPr>
                <p:cNvSpPr/>
                <p:nvPr/>
              </p:nvSpPr>
              <p:spPr>
                <a:xfrm>
                  <a:off x="901636" y="935164"/>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615E4C42-338F-741A-8333-197DFC4274D3}"/>
                    </a:ext>
                  </a:extLst>
                </p:cNvPr>
                <p:cNvSpPr/>
                <p:nvPr/>
              </p:nvSpPr>
              <p:spPr>
                <a:xfrm>
                  <a:off x="874490" y="935164"/>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6A251295-BCD4-B467-7ABA-0A660DCBAE1D}"/>
                    </a:ext>
                  </a:extLst>
                </p:cNvPr>
                <p:cNvSpPr/>
                <p:nvPr/>
              </p:nvSpPr>
              <p:spPr>
                <a:xfrm>
                  <a:off x="847248" y="935164"/>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99BB945-277A-C34C-B62B-46F3C3FFD8CA}"/>
                    </a:ext>
                  </a:extLst>
                </p:cNvPr>
                <p:cNvSpPr/>
                <p:nvPr/>
              </p:nvSpPr>
              <p:spPr>
                <a:xfrm>
                  <a:off x="955929" y="911447"/>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D2E638A0-77D4-9290-B7D0-E15FAFED69D0}"/>
                    </a:ext>
                  </a:extLst>
                </p:cNvPr>
                <p:cNvSpPr/>
                <p:nvPr/>
              </p:nvSpPr>
              <p:spPr>
                <a:xfrm>
                  <a:off x="928782" y="911447"/>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3C076D69-64ED-31AA-43E0-44E2696BE4E4}"/>
                    </a:ext>
                  </a:extLst>
                </p:cNvPr>
                <p:cNvSpPr/>
                <p:nvPr/>
              </p:nvSpPr>
              <p:spPr>
                <a:xfrm>
                  <a:off x="928782" y="884301"/>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E08037CA-624D-BB79-C0E3-AA811FAE4A2A}"/>
                    </a:ext>
                  </a:extLst>
                </p:cNvPr>
                <p:cNvSpPr/>
                <p:nvPr/>
              </p:nvSpPr>
              <p:spPr>
                <a:xfrm>
                  <a:off x="901636" y="911447"/>
                  <a:ext cx="20383" cy="20383"/>
                </a:xfrm>
                <a:custGeom>
                  <a:avLst/>
                  <a:gdLst>
                    <a:gd name="connsiteX0" fmla="*/ 0 w 20383"/>
                    <a:gd name="connsiteY0" fmla="*/ 0 h 20383"/>
                    <a:gd name="connsiteX1" fmla="*/ 20384 w 20383"/>
                    <a:gd name="connsiteY1" fmla="*/ 0 h 20383"/>
                    <a:gd name="connsiteX2" fmla="*/ 20384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C927D385-6B17-C83C-26C3-F22FA7EE1168}"/>
                    </a:ext>
                  </a:extLst>
                </p:cNvPr>
                <p:cNvSpPr/>
                <p:nvPr/>
              </p:nvSpPr>
              <p:spPr>
                <a:xfrm>
                  <a:off x="874490" y="911447"/>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E9B8E469-72D8-7D68-C578-206506A8FDFD}"/>
                    </a:ext>
                  </a:extLst>
                </p:cNvPr>
                <p:cNvSpPr/>
                <p:nvPr/>
              </p:nvSpPr>
              <p:spPr>
                <a:xfrm>
                  <a:off x="847248" y="911447"/>
                  <a:ext cx="20383" cy="20383"/>
                </a:xfrm>
                <a:custGeom>
                  <a:avLst/>
                  <a:gdLst>
                    <a:gd name="connsiteX0" fmla="*/ 0 w 20383"/>
                    <a:gd name="connsiteY0" fmla="*/ 0 h 20383"/>
                    <a:gd name="connsiteX1" fmla="*/ 20383 w 20383"/>
                    <a:gd name="connsiteY1" fmla="*/ 0 h 20383"/>
                    <a:gd name="connsiteX2" fmla="*/ 20383 w 20383"/>
                    <a:gd name="connsiteY2" fmla="*/ 20384 h 20383"/>
                    <a:gd name="connsiteX3" fmla="*/ 0 w 20383"/>
                    <a:gd name="connsiteY3" fmla="*/ 20384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4"/>
                      </a:lnTo>
                      <a:lnTo>
                        <a:pt x="0" y="203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0760E20-9E0A-08A8-ABB8-8BB2740C6D7D}"/>
                    </a:ext>
                  </a:extLst>
                </p:cNvPr>
                <p:cNvSpPr/>
                <p:nvPr/>
              </p:nvSpPr>
              <p:spPr>
                <a:xfrm>
                  <a:off x="901636" y="884301"/>
                  <a:ext cx="20383" cy="20383"/>
                </a:xfrm>
                <a:custGeom>
                  <a:avLst/>
                  <a:gdLst>
                    <a:gd name="connsiteX0" fmla="*/ 0 w 20383"/>
                    <a:gd name="connsiteY0" fmla="*/ 0 h 20383"/>
                    <a:gd name="connsiteX1" fmla="*/ 20384 w 20383"/>
                    <a:gd name="connsiteY1" fmla="*/ 0 h 20383"/>
                    <a:gd name="connsiteX2" fmla="*/ 20384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4" y="0"/>
                      </a:lnTo>
                      <a:lnTo>
                        <a:pt x="20384"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B703A1A6-C331-8CEB-2FAF-626388E988A9}"/>
                    </a:ext>
                  </a:extLst>
                </p:cNvPr>
                <p:cNvSpPr/>
                <p:nvPr/>
              </p:nvSpPr>
              <p:spPr>
                <a:xfrm>
                  <a:off x="874490" y="884301"/>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B4111EBC-BEBC-6CDE-E6E9-26A763710BE5}"/>
                    </a:ext>
                  </a:extLst>
                </p:cNvPr>
                <p:cNvSpPr/>
                <p:nvPr/>
              </p:nvSpPr>
              <p:spPr>
                <a:xfrm>
                  <a:off x="847248" y="884301"/>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13F78D2F-20F1-DC6C-399C-866D933015C0}"/>
                    </a:ext>
                  </a:extLst>
                </p:cNvPr>
                <p:cNvSpPr/>
                <p:nvPr/>
              </p:nvSpPr>
              <p:spPr>
                <a:xfrm>
                  <a:off x="874490" y="860488"/>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0434CEB7-FC4E-1167-BBB7-2F2E12DDE7A8}"/>
                    </a:ext>
                  </a:extLst>
                </p:cNvPr>
                <p:cNvSpPr/>
                <p:nvPr/>
              </p:nvSpPr>
              <p:spPr>
                <a:xfrm>
                  <a:off x="847248" y="860488"/>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BBA9D47-F8A3-C4EA-FCF9-116E8BDAE715}"/>
                    </a:ext>
                  </a:extLst>
                </p:cNvPr>
                <p:cNvSpPr/>
                <p:nvPr/>
              </p:nvSpPr>
              <p:spPr>
                <a:xfrm>
                  <a:off x="847248" y="833342"/>
                  <a:ext cx="20383" cy="20383"/>
                </a:xfrm>
                <a:custGeom>
                  <a:avLst/>
                  <a:gdLst>
                    <a:gd name="connsiteX0" fmla="*/ 0 w 20383"/>
                    <a:gd name="connsiteY0" fmla="*/ 0 h 20383"/>
                    <a:gd name="connsiteX1" fmla="*/ 20383 w 20383"/>
                    <a:gd name="connsiteY1" fmla="*/ 0 h 20383"/>
                    <a:gd name="connsiteX2" fmla="*/ 20383 w 20383"/>
                    <a:gd name="connsiteY2" fmla="*/ 20383 h 20383"/>
                    <a:gd name="connsiteX3" fmla="*/ 0 w 20383"/>
                    <a:gd name="connsiteY3" fmla="*/ 20383 h 20383"/>
                  </a:gdLst>
                  <a:ahLst/>
                  <a:cxnLst>
                    <a:cxn ang="0">
                      <a:pos x="connsiteX0" y="connsiteY0"/>
                    </a:cxn>
                    <a:cxn ang="0">
                      <a:pos x="connsiteX1" y="connsiteY1"/>
                    </a:cxn>
                    <a:cxn ang="0">
                      <a:pos x="connsiteX2" y="connsiteY2"/>
                    </a:cxn>
                    <a:cxn ang="0">
                      <a:pos x="connsiteX3" y="connsiteY3"/>
                    </a:cxn>
                  </a:cxnLst>
                  <a:rect l="l" t="t" r="r" b="b"/>
                  <a:pathLst>
                    <a:path w="20383" h="20383">
                      <a:moveTo>
                        <a:pt x="0" y="0"/>
                      </a:moveTo>
                      <a:lnTo>
                        <a:pt x="20383" y="0"/>
                      </a:lnTo>
                      <a:lnTo>
                        <a:pt x="20383" y="20383"/>
                      </a:lnTo>
                      <a:lnTo>
                        <a:pt x="0" y="20383"/>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aphic 1852">
                <a:extLst>
                  <a:ext uri="{FF2B5EF4-FFF2-40B4-BE49-F238E27FC236}">
                    <a16:creationId xmlns:a16="http://schemas.microsoft.com/office/drawing/2014/main" id="{D94D2A90-D591-F238-DAF8-6DD3B7302325}"/>
                  </a:ext>
                </a:extLst>
              </p:cNvPr>
              <p:cNvGrpSpPr/>
              <p:nvPr/>
            </p:nvGrpSpPr>
            <p:grpSpPr>
              <a:xfrm>
                <a:off x="1152906" y="561689"/>
                <a:ext cx="675608" cy="899826"/>
                <a:chOff x="1152906" y="561689"/>
                <a:chExt cx="675608" cy="899826"/>
              </a:xfrm>
            </p:grpSpPr>
            <p:sp>
              <p:nvSpPr>
                <p:cNvPr id="37" name="Freeform: Shape 36">
                  <a:extLst>
                    <a:ext uri="{FF2B5EF4-FFF2-40B4-BE49-F238E27FC236}">
                      <a16:creationId xmlns:a16="http://schemas.microsoft.com/office/drawing/2014/main" id="{B109B722-D36A-9F6C-F1C6-49B551A24BA8}"/>
                    </a:ext>
                  </a:extLst>
                </p:cNvPr>
                <p:cNvSpPr/>
                <p:nvPr/>
              </p:nvSpPr>
              <p:spPr>
                <a:xfrm>
                  <a:off x="1289970" y="1318831"/>
                  <a:ext cx="15716" cy="30575"/>
                </a:xfrm>
                <a:custGeom>
                  <a:avLst/>
                  <a:gdLst>
                    <a:gd name="connsiteX0" fmla="*/ 0 w 15716"/>
                    <a:gd name="connsiteY0" fmla="*/ 0 h 30575"/>
                    <a:gd name="connsiteX1" fmla="*/ 381 w 15716"/>
                    <a:gd name="connsiteY1" fmla="*/ 30575 h 30575"/>
                    <a:gd name="connsiteX2" fmla="*/ 15716 w 15716"/>
                    <a:gd name="connsiteY2" fmla="*/ 30575 h 30575"/>
                    <a:gd name="connsiteX3" fmla="*/ 15716 w 15716"/>
                    <a:gd name="connsiteY3" fmla="*/ 0 h 30575"/>
                    <a:gd name="connsiteX4" fmla="*/ 0 w 15716"/>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 h="30575">
                      <a:moveTo>
                        <a:pt x="0" y="0"/>
                      </a:moveTo>
                      <a:cubicBezTo>
                        <a:pt x="476" y="10192"/>
                        <a:pt x="572" y="20383"/>
                        <a:pt x="381" y="30575"/>
                      </a:cubicBezTo>
                      <a:lnTo>
                        <a:pt x="15716" y="30575"/>
                      </a:lnTo>
                      <a:lnTo>
                        <a:pt x="15716" y="0"/>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A53AECDB-6382-F309-0268-217F3909E336}"/>
                    </a:ext>
                  </a:extLst>
                </p:cNvPr>
                <p:cNvSpPr/>
                <p:nvPr/>
              </p:nvSpPr>
              <p:spPr>
                <a:xfrm>
                  <a:off x="1287113" y="1281493"/>
                  <a:ext cx="18573" cy="30575"/>
                </a:xfrm>
                <a:custGeom>
                  <a:avLst/>
                  <a:gdLst>
                    <a:gd name="connsiteX0" fmla="*/ 0 w 18573"/>
                    <a:gd name="connsiteY0" fmla="*/ 0 h 30575"/>
                    <a:gd name="connsiteX1" fmla="*/ 2476 w 18573"/>
                    <a:gd name="connsiteY1" fmla="*/ 30575 h 30575"/>
                    <a:gd name="connsiteX2" fmla="*/ 18574 w 18573"/>
                    <a:gd name="connsiteY2" fmla="*/ 30575 h 30575"/>
                    <a:gd name="connsiteX3" fmla="*/ 18574 w 18573"/>
                    <a:gd name="connsiteY3" fmla="*/ 0 h 30575"/>
                    <a:gd name="connsiteX4" fmla="*/ 0 w 18573"/>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 h="30575">
                      <a:moveTo>
                        <a:pt x="0" y="0"/>
                      </a:moveTo>
                      <a:cubicBezTo>
                        <a:pt x="1048" y="10192"/>
                        <a:pt x="1905" y="20383"/>
                        <a:pt x="2476" y="30575"/>
                      </a:cubicBezTo>
                      <a:lnTo>
                        <a:pt x="18574" y="30575"/>
                      </a:lnTo>
                      <a:lnTo>
                        <a:pt x="18574" y="0"/>
                      </a:lnTo>
                      <a:lnTo>
                        <a:pt x="0"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84699D56-7041-75D8-08F8-7E89BD968ECF}"/>
                    </a:ext>
                  </a:extLst>
                </p:cNvPr>
                <p:cNvSpPr/>
                <p:nvPr/>
              </p:nvSpPr>
              <p:spPr>
                <a:xfrm>
                  <a:off x="1312449" y="128149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AC6F7F7-A79E-D622-CF7E-8A4A2AA89F11}"/>
                    </a:ext>
                  </a:extLst>
                </p:cNvPr>
                <p:cNvSpPr/>
                <p:nvPr/>
              </p:nvSpPr>
              <p:spPr>
                <a:xfrm>
                  <a:off x="1287017" y="1244155"/>
                  <a:ext cx="18573" cy="30575"/>
                </a:xfrm>
                <a:custGeom>
                  <a:avLst/>
                  <a:gdLst>
                    <a:gd name="connsiteX0" fmla="*/ 857 w 18573"/>
                    <a:gd name="connsiteY0" fmla="*/ 0 h 30575"/>
                    <a:gd name="connsiteX1" fmla="*/ 0 w 18573"/>
                    <a:gd name="connsiteY1" fmla="*/ 30575 h 30575"/>
                    <a:gd name="connsiteX2" fmla="*/ 18574 w 18573"/>
                    <a:gd name="connsiteY2" fmla="*/ 30575 h 30575"/>
                    <a:gd name="connsiteX3" fmla="*/ 18574 w 18573"/>
                    <a:gd name="connsiteY3" fmla="*/ 0 h 30575"/>
                    <a:gd name="connsiteX4" fmla="*/ 857 w 18573"/>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 h="30575">
                      <a:moveTo>
                        <a:pt x="857" y="0"/>
                      </a:moveTo>
                      <a:cubicBezTo>
                        <a:pt x="571" y="10192"/>
                        <a:pt x="286" y="20383"/>
                        <a:pt x="0" y="30575"/>
                      </a:cubicBezTo>
                      <a:lnTo>
                        <a:pt x="18574" y="30575"/>
                      </a:lnTo>
                      <a:lnTo>
                        <a:pt x="18574" y="0"/>
                      </a:lnTo>
                      <a:lnTo>
                        <a:pt x="857"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8C1E796-3449-6306-68C1-B0C57D5C5EEF}"/>
                    </a:ext>
                  </a:extLst>
                </p:cNvPr>
                <p:cNvSpPr/>
                <p:nvPr/>
              </p:nvSpPr>
              <p:spPr>
                <a:xfrm>
                  <a:off x="1312449"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8E6DBB8C-D04F-B432-136B-226B0ADE7480}"/>
                    </a:ext>
                  </a:extLst>
                </p:cNvPr>
                <p:cNvSpPr/>
                <p:nvPr/>
              </p:nvSpPr>
              <p:spPr>
                <a:xfrm>
                  <a:off x="1353216"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C293DBD2-C12A-2FA4-2288-F049736A8AF7}"/>
                    </a:ext>
                  </a:extLst>
                </p:cNvPr>
                <p:cNvSpPr/>
                <p:nvPr/>
              </p:nvSpPr>
              <p:spPr>
                <a:xfrm>
                  <a:off x="1288065" y="1206817"/>
                  <a:ext cx="17526" cy="30575"/>
                </a:xfrm>
                <a:custGeom>
                  <a:avLst/>
                  <a:gdLst>
                    <a:gd name="connsiteX0" fmla="*/ 953 w 17526"/>
                    <a:gd name="connsiteY0" fmla="*/ 0 h 30575"/>
                    <a:gd name="connsiteX1" fmla="*/ 0 w 17526"/>
                    <a:gd name="connsiteY1" fmla="*/ 30575 h 30575"/>
                    <a:gd name="connsiteX2" fmla="*/ 17526 w 17526"/>
                    <a:gd name="connsiteY2" fmla="*/ 30575 h 30575"/>
                    <a:gd name="connsiteX3" fmla="*/ 17526 w 17526"/>
                    <a:gd name="connsiteY3" fmla="*/ 0 h 30575"/>
                    <a:gd name="connsiteX4" fmla="*/ 953 w 17526"/>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 h="30575">
                      <a:moveTo>
                        <a:pt x="953" y="0"/>
                      </a:moveTo>
                      <a:cubicBezTo>
                        <a:pt x="667" y="10192"/>
                        <a:pt x="286" y="20383"/>
                        <a:pt x="0" y="30575"/>
                      </a:cubicBezTo>
                      <a:lnTo>
                        <a:pt x="17526" y="30575"/>
                      </a:lnTo>
                      <a:lnTo>
                        <a:pt x="17526" y="0"/>
                      </a:lnTo>
                      <a:lnTo>
                        <a:pt x="953"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7944F969-815E-A207-6A29-8E6495297C9C}"/>
                    </a:ext>
                  </a:extLst>
                </p:cNvPr>
                <p:cNvSpPr/>
                <p:nvPr/>
              </p:nvSpPr>
              <p:spPr>
                <a:xfrm>
                  <a:off x="1312449"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22CE575B-95BE-96ED-B316-DCF8D752CD6C}"/>
                    </a:ext>
                  </a:extLst>
                </p:cNvPr>
                <p:cNvSpPr/>
                <p:nvPr/>
              </p:nvSpPr>
              <p:spPr>
                <a:xfrm>
                  <a:off x="1353216"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08B7A761-9FC1-C4D4-0251-CF9E4B874853}"/>
                    </a:ext>
                  </a:extLst>
                </p:cNvPr>
                <p:cNvSpPr/>
                <p:nvPr/>
              </p:nvSpPr>
              <p:spPr>
                <a:xfrm>
                  <a:off x="1393888"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9E68FB98-122F-7204-B265-379373BE3042}"/>
                    </a:ext>
                  </a:extLst>
                </p:cNvPr>
                <p:cNvSpPr/>
                <p:nvPr/>
              </p:nvSpPr>
              <p:spPr>
                <a:xfrm>
                  <a:off x="1312449"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8FA3A62B-639A-6D34-91B0-71B9EB40DD0D}"/>
                    </a:ext>
                  </a:extLst>
                </p:cNvPr>
                <p:cNvSpPr/>
                <p:nvPr/>
              </p:nvSpPr>
              <p:spPr>
                <a:xfrm>
                  <a:off x="1353216"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6BC9E6BF-840E-DAD7-BF63-AA3C75D0DD2F}"/>
                    </a:ext>
                  </a:extLst>
                </p:cNvPr>
                <p:cNvSpPr/>
                <p:nvPr/>
              </p:nvSpPr>
              <p:spPr>
                <a:xfrm>
                  <a:off x="1393888"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5DE07E40-C0B4-A61E-B8B0-3E001FAC02BD}"/>
                    </a:ext>
                  </a:extLst>
                </p:cNvPr>
                <p:cNvSpPr/>
                <p:nvPr/>
              </p:nvSpPr>
              <p:spPr>
                <a:xfrm>
                  <a:off x="1312449"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1737E396-4CC5-CFF4-5B18-D65A1767C0EB}"/>
                    </a:ext>
                  </a:extLst>
                </p:cNvPr>
                <p:cNvSpPr/>
                <p:nvPr/>
              </p:nvSpPr>
              <p:spPr>
                <a:xfrm>
                  <a:off x="1312449"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F68BCAA1-57AD-F321-8544-7ECCFC9982EB}"/>
                    </a:ext>
                  </a:extLst>
                </p:cNvPr>
                <p:cNvSpPr/>
                <p:nvPr/>
              </p:nvSpPr>
              <p:spPr>
                <a:xfrm>
                  <a:off x="1353216"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192CFA87-2A2B-608F-C5AE-A517FCADB72C}"/>
                    </a:ext>
                  </a:extLst>
                </p:cNvPr>
                <p:cNvSpPr/>
                <p:nvPr/>
              </p:nvSpPr>
              <p:spPr>
                <a:xfrm>
                  <a:off x="1393888"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A27161EA-22B4-7209-DA0C-F3F388C21CD8}"/>
                    </a:ext>
                  </a:extLst>
                </p:cNvPr>
                <p:cNvSpPr/>
                <p:nvPr/>
              </p:nvSpPr>
              <p:spPr>
                <a:xfrm>
                  <a:off x="1431321"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5CFD2B3D-4F27-0BE4-09A6-8951BDF65242}"/>
                    </a:ext>
                  </a:extLst>
                </p:cNvPr>
                <p:cNvSpPr/>
                <p:nvPr/>
              </p:nvSpPr>
              <p:spPr>
                <a:xfrm>
                  <a:off x="1431321"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077A380A-33AD-7D21-1AF9-D25BF200FB21}"/>
                    </a:ext>
                  </a:extLst>
                </p:cNvPr>
                <p:cNvSpPr/>
                <p:nvPr/>
              </p:nvSpPr>
              <p:spPr>
                <a:xfrm>
                  <a:off x="1353216"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21114-BEDC-900F-F958-E7D0242E1969}"/>
                    </a:ext>
                  </a:extLst>
                </p:cNvPr>
                <p:cNvSpPr/>
                <p:nvPr/>
              </p:nvSpPr>
              <p:spPr>
                <a:xfrm>
                  <a:off x="1393888"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004E0034-65DC-3244-3879-7B80354F2B33}"/>
                    </a:ext>
                  </a:extLst>
                </p:cNvPr>
                <p:cNvSpPr/>
                <p:nvPr/>
              </p:nvSpPr>
              <p:spPr>
                <a:xfrm>
                  <a:off x="1431321"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4FA1E91-2F29-C978-6DBF-19F7CCC4DC76}"/>
                    </a:ext>
                  </a:extLst>
                </p:cNvPr>
                <p:cNvSpPr/>
                <p:nvPr/>
              </p:nvSpPr>
              <p:spPr>
                <a:xfrm>
                  <a:off x="1471993"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9F2CD05-01AF-04DB-7167-739D5E9E354F}"/>
                    </a:ext>
                  </a:extLst>
                </p:cNvPr>
                <p:cNvSpPr/>
                <p:nvPr/>
              </p:nvSpPr>
              <p:spPr>
                <a:xfrm>
                  <a:off x="1292923" y="1057465"/>
                  <a:ext cx="12763" cy="30575"/>
                </a:xfrm>
                <a:custGeom>
                  <a:avLst/>
                  <a:gdLst>
                    <a:gd name="connsiteX0" fmla="*/ 857 w 12763"/>
                    <a:gd name="connsiteY0" fmla="*/ 0 h 30575"/>
                    <a:gd name="connsiteX1" fmla="*/ 0 w 12763"/>
                    <a:gd name="connsiteY1" fmla="*/ 30575 h 30575"/>
                    <a:gd name="connsiteX2" fmla="*/ 12763 w 12763"/>
                    <a:gd name="connsiteY2" fmla="*/ 30575 h 30575"/>
                    <a:gd name="connsiteX3" fmla="*/ 12763 w 12763"/>
                    <a:gd name="connsiteY3" fmla="*/ 0 h 30575"/>
                    <a:gd name="connsiteX4" fmla="*/ 857 w 12763"/>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30575">
                      <a:moveTo>
                        <a:pt x="857" y="0"/>
                      </a:moveTo>
                      <a:cubicBezTo>
                        <a:pt x="571" y="10192"/>
                        <a:pt x="286" y="20384"/>
                        <a:pt x="0" y="30575"/>
                      </a:cubicBezTo>
                      <a:lnTo>
                        <a:pt x="12763" y="30575"/>
                      </a:lnTo>
                      <a:lnTo>
                        <a:pt x="12763" y="0"/>
                      </a:lnTo>
                      <a:lnTo>
                        <a:pt x="857"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A6A1A026-5E74-3BEB-2CEB-11B651009EF1}"/>
                    </a:ext>
                  </a:extLst>
                </p:cNvPr>
                <p:cNvSpPr/>
                <p:nvPr/>
              </p:nvSpPr>
              <p:spPr>
                <a:xfrm>
                  <a:off x="1353216"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E6085ABD-EE62-BBDA-4E40-755B52A0B0FF}"/>
                    </a:ext>
                  </a:extLst>
                </p:cNvPr>
                <p:cNvSpPr/>
                <p:nvPr/>
              </p:nvSpPr>
              <p:spPr>
                <a:xfrm>
                  <a:off x="1393888"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29BDB5E-91A2-C1D2-0055-359DDCCADA9C}"/>
                    </a:ext>
                  </a:extLst>
                </p:cNvPr>
                <p:cNvSpPr/>
                <p:nvPr/>
              </p:nvSpPr>
              <p:spPr>
                <a:xfrm>
                  <a:off x="1431321"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DD916DC-AF7B-AB06-A3D8-4334759B4CF2}"/>
                    </a:ext>
                  </a:extLst>
                </p:cNvPr>
                <p:cNvSpPr/>
                <p:nvPr/>
              </p:nvSpPr>
              <p:spPr>
                <a:xfrm>
                  <a:off x="1471993"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66E6CFDC-6CF7-EE94-6482-E20EF5135847}"/>
                    </a:ext>
                  </a:extLst>
                </p:cNvPr>
                <p:cNvSpPr/>
                <p:nvPr/>
              </p:nvSpPr>
              <p:spPr>
                <a:xfrm>
                  <a:off x="1293875" y="1020127"/>
                  <a:ext cx="11715" cy="30575"/>
                </a:xfrm>
                <a:custGeom>
                  <a:avLst/>
                  <a:gdLst>
                    <a:gd name="connsiteX0" fmla="*/ 762 w 11715"/>
                    <a:gd name="connsiteY0" fmla="*/ 0 h 30575"/>
                    <a:gd name="connsiteX1" fmla="*/ 0 w 11715"/>
                    <a:gd name="connsiteY1" fmla="*/ 30575 h 30575"/>
                    <a:gd name="connsiteX2" fmla="*/ 11716 w 11715"/>
                    <a:gd name="connsiteY2" fmla="*/ 30575 h 30575"/>
                    <a:gd name="connsiteX3" fmla="*/ 11716 w 11715"/>
                    <a:gd name="connsiteY3" fmla="*/ 0 h 30575"/>
                    <a:gd name="connsiteX4" fmla="*/ 762 w 11715"/>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 h="30575">
                      <a:moveTo>
                        <a:pt x="762" y="0"/>
                      </a:moveTo>
                      <a:cubicBezTo>
                        <a:pt x="571" y="10192"/>
                        <a:pt x="286" y="20383"/>
                        <a:pt x="0" y="30575"/>
                      </a:cubicBezTo>
                      <a:lnTo>
                        <a:pt x="11716" y="30575"/>
                      </a:lnTo>
                      <a:lnTo>
                        <a:pt x="11716" y="0"/>
                      </a:lnTo>
                      <a:lnTo>
                        <a:pt x="762"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3BA042D9-08C8-0E5F-E93F-ED91F179E1F5}"/>
                    </a:ext>
                  </a:extLst>
                </p:cNvPr>
                <p:cNvSpPr/>
                <p:nvPr/>
              </p:nvSpPr>
              <p:spPr>
                <a:xfrm>
                  <a:off x="1312449"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FA51442F-E11B-3916-B6AB-F8EC5D51095A}"/>
                    </a:ext>
                  </a:extLst>
                </p:cNvPr>
                <p:cNvSpPr/>
                <p:nvPr/>
              </p:nvSpPr>
              <p:spPr>
                <a:xfrm>
                  <a:off x="1393888"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B91B4ED-30F1-A199-4642-F002EF7E5886}"/>
                    </a:ext>
                  </a:extLst>
                </p:cNvPr>
                <p:cNvSpPr/>
                <p:nvPr/>
              </p:nvSpPr>
              <p:spPr>
                <a:xfrm>
                  <a:off x="1431321"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472698AD-0F72-9909-52B1-342C9AD69694}"/>
                    </a:ext>
                  </a:extLst>
                </p:cNvPr>
                <p:cNvSpPr/>
                <p:nvPr/>
              </p:nvSpPr>
              <p:spPr>
                <a:xfrm>
                  <a:off x="1471993"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96930883-5ED9-5943-4E02-B409BBAB551D}"/>
                    </a:ext>
                  </a:extLst>
                </p:cNvPr>
                <p:cNvSpPr/>
                <p:nvPr/>
              </p:nvSpPr>
              <p:spPr>
                <a:xfrm>
                  <a:off x="1512760"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34E42052-A014-B4DF-F8E8-976578B99EFE}"/>
                    </a:ext>
                  </a:extLst>
                </p:cNvPr>
                <p:cNvSpPr/>
                <p:nvPr/>
              </p:nvSpPr>
              <p:spPr>
                <a:xfrm>
                  <a:off x="1294828" y="982694"/>
                  <a:ext cx="10858" cy="30575"/>
                </a:xfrm>
                <a:custGeom>
                  <a:avLst/>
                  <a:gdLst>
                    <a:gd name="connsiteX0" fmla="*/ 476 w 10858"/>
                    <a:gd name="connsiteY0" fmla="*/ 0 h 30575"/>
                    <a:gd name="connsiteX1" fmla="*/ 0 w 10858"/>
                    <a:gd name="connsiteY1" fmla="*/ 30575 h 30575"/>
                    <a:gd name="connsiteX2" fmla="*/ 10858 w 10858"/>
                    <a:gd name="connsiteY2" fmla="*/ 30575 h 30575"/>
                    <a:gd name="connsiteX3" fmla="*/ 10858 w 10858"/>
                    <a:gd name="connsiteY3" fmla="*/ 0 h 30575"/>
                    <a:gd name="connsiteX4" fmla="*/ 476 w 10858"/>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 h="30575">
                      <a:moveTo>
                        <a:pt x="476" y="0"/>
                      </a:moveTo>
                      <a:cubicBezTo>
                        <a:pt x="381" y="10192"/>
                        <a:pt x="191" y="20383"/>
                        <a:pt x="0" y="30575"/>
                      </a:cubicBezTo>
                      <a:lnTo>
                        <a:pt x="10858" y="30575"/>
                      </a:lnTo>
                      <a:lnTo>
                        <a:pt x="10858" y="0"/>
                      </a:lnTo>
                      <a:lnTo>
                        <a:pt x="476"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949E8980-DB4A-02F4-2003-9E1BB6864CE5}"/>
                    </a:ext>
                  </a:extLst>
                </p:cNvPr>
                <p:cNvSpPr/>
                <p:nvPr/>
              </p:nvSpPr>
              <p:spPr>
                <a:xfrm>
                  <a:off x="1312449"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912C2AE-D06E-971E-5F85-3851B1F38557}"/>
                    </a:ext>
                  </a:extLst>
                </p:cNvPr>
                <p:cNvSpPr/>
                <p:nvPr/>
              </p:nvSpPr>
              <p:spPr>
                <a:xfrm>
                  <a:off x="1393888"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5E606BF4-1C2D-DA47-AB11-D6434B55FDEB}"/>
                    </a:ext>
                  </a:extLst>
                </p:cNvPr>
                <p:cNvSpPr/>
                <p:nvPr/>
              </p:nvSpPr>
              <p:spPr>
                <a:xfrm>
                  <a:off x="1431321"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175FB5-A214-0A39-C197-3F67A3A8C287}"/>
                    </a:ext>
                  </a:extLst>
                </p:cNvPr>
                <p:cNvSpPr/>
                <p:nvPr/>
              </p:nvSpPr>
              <p:spPr>
                <a:xfrm>
                  <a:off x="1471993"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D19FA4AE-5294-3513-A40C-D5ADFAA30FBF}"/>
                    </a:ext>
                  </a:extLst>
                </p:cNvPr>
                <p:cNvSpPr/>
                <p:nvPr/>
              </p:nvSpPr>
              <p:spPr>
                <a:xfrm>
                  <a:off x="1295400" y="945356"/>
                  <a:ext cx="10287" cy="30575"/>
                </a:xfrm>
                <a:custGeom>
                  <a:avLst/>
                  <a:gdLst>
                    <a:gd name="connsiteX0" fmla="*/ 191 w 10287"/>
                    <a:gd name="connsiteY0" fmla="*/ 0 h 30575"/>
                    <a:gd name="connsiteX1" fmla="*/ 0 w 10287"/>
                    <a:gd name="connsiteY1" fmla="*/ 30575 h 30575"/>
                    <a:gd name="connsiteX2" fmla="*/ 10287 w 10287"/>
                    <a:gd name="connsiteY2" fmla="*/ 30575 h 30575"/>
                    <a:gd name="connsiteX3" fmla="*/ 10287 w 10287"/>
                    <a:gd name="connsiteY3" fmla="*/ 0 h 30575"/>
                    <a:gd name="connsiteX4" fmla="*/ 191 w 10287"/>
                    <a:gd name="connsiteY4" fmla="*/ 0 h 3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30575">
                      <a:moveTo>
                        <a:pt x="191" y="0"/>
                      </a:moveTo>
                      <a:cubicBezTo>
                        <a:pt x="191" y="10192"/>
                        <a:pt x="191" y="20383"/>
                        <a:pt x="0" y="30575"/>
                      </a:cubicBezTo>
                      <a:lnTo>
                        <a:pt x="10287" y="30575"/>
                      </a:lnTo>
                      <a:lnTo>
                        <a:pt x="10287" y="0"/>
                      </a:lnTo>
                      <a:lnTo>
                        <a:pt x="191" y="0"/>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BF2F0CB-6D27-A777-DA80-FFEDE0D9EB02}"/>
                    </a:ext>
                  </a:extLst>
                </p:cNvPr>
                <p:cNvSpPr/>
                <p:nvPr/>
              </p:nvSpPr>
              <p:spPr>
                <a:xfrm>
                  <a:off x="1312449"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6E279DC5-5815-9918-81BC-C625AFCF5D33}"/>
                    </a:ext>
                  </a:extLst>
                </p:cNvPr>
                <p:cNvSpPr/>
                <p:nvPr/>
              </p:nvSpPr>
              <p:spPr>
                <a:xfrm>
                  <a:off x="1353216"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DA73333D-D4BA-F94B-5C9B-01C278F3BE8E}"/>
                    </a:ext>
                  </a:extLst>
                </p:cNvPr>
                <p:cNvSpPr/>
                <p:nvPr/>
              </p:nvSpPr>
              <p:spPr>
                <a:xfrm>
                  <a:off x="1353216"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8D0B1E9B-91D9-DBEB-0AAC-EFF771E175DA}"/>
                    </a:ext>
                  </a:extLst>
                </p:cNvPr>
                <p:cNvSpPr/>
                <p:nvPr/>
              </p:nvSpPr>
              <p:spPr>
                <a:xfrm>
                  <a:off x="1393888"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9B8280A7-0199-B040-3F44-C2FC7DB46E7B}"/>
                    </a:ext>
                  </a:extLst>
                </p:cNvPr>
                <p:cNvSpPr/>
                <p:nvPr/>
              </p:nvSpPr>
              <p:spPr>
                <a:xfrm>
                  <a:off x="1431321"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442A9814-C7E7-D625-D3FF-A186F3306119}"/>
                    </a:ext>
                  </a:extLst>
                </p:cNvPr>
                <p:cNvSpPr/>
                <p:nvPr/>
              </p:nvSpPr>
              <p:spPr>
                <a:xfrm>
                  <a:off x="1471993"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D135BDB-5BF5-E7B3-5412-7E6C4C4431F1}"/>
                    </a:ext>
                  </a:extLst>
                </p:cNvPr>
                <p:cNvSpPr/>
                <p:nvPr/>
              </p:nvSpPr>
              <p:spPr>
                <a:xfrm>
                  <a:off x="1512760"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D240AE85-6E90-AF6C-117C-6AEB4FAE0F4A}"/>
                    </a:ext>
                  </a:extLst>
                </p:cNvPr>
                <p:cNvSpPr/>
                <p:nvPr/>
              </p:nvSpPr>
              <p:spPr>
                <a:xfrm>
                  <a:off x="1312449"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A0102D8E-4FCD-4D0C-2A0A-DC57C0B4FB69}"/>
                    </a:ext>
                  </a:extLst>
                </p:cNvPr>
                <p:cNvSpPr/>
                <p:nvPr/>
              </p:nvSpPr>
              <p:spPr>
                <a:xfrm>
                  <a:off x="1353216"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68D4AF52-A3F6-56C1-B936-0694A8CD1318}"/>
                    </a:ext>
                  </a:extLst>
                </p:cNvPr>
                <p:cNvSpPr/>
                <p:nvPr/>
              </p:nvSpPr>
              <p:spPr>
                <a:xfrm>
                  <a:off x="1393888"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93BD096-75A4-9852-F970-6170D985CF93}"/>
                    </a:ext>
                  </a:extLst>
                </p:cNvPr>
                <p:cNvSpPr/>
                <p:nvPr/>
              </p:nvSpPr>
              <p:spPr>
                <a:xfrm>
                  <a:off x="1431321"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63DF77C-BF06-4CD4-EDBF-FE43666E964E}"/>
                    </a:ext>
                  </a:extLst>
                </p:cNvPr>
                <p:cNvSpPr/>
                <p:nvPr/>
              </p:nvSpPr>
              <p:spPr>
                <a:xfrm>
                  <a:off x="1471993"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31D895F3-C89A-08CC-61CC-72D220FD7275}"/>
                    </a:ext>
                  </a:extLst>
                </p:cNvPr>
                <p:cNvSpPr/>
                <p:nvPr/>
              </p:nvSpPr>
              <p:spPr>
                <a:xfrm>
                  <a:off x="1512760"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1CC1E95-01BE-18ED-BEF9-9AD36C0C0D84}"/>
                    </a:ext>
                  </a:extLst>
                </p:cNvPr>
                <p:cNvSpPr/>
                <p:nvPr/>
              </p:nvSpPr>
              <p:spPr>
                <a:xfrm>
                  <a:off x="1353216"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3AF687EE-9BB8-6080-090D-E7CA8DCC1BC1}"/>
                    </a:ext>
                  </a:extLst>
                </p:cNvPr>
                <p:cNvSpPr/>
                <p:nvPr/>
              </p:nvSpPr>
              <p:spPr>
                <a:xfrm>
                  <a:off x="1393888"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79C22846-B33D-6BF3-26D6-27AC7F1A2175}"/>
                    </a:ext>
                  </a:extLst>
                </p:cNvPr>
                <p:cNvSpPr/>
                <p:nvPr/>
              </p:nvSpPr>
              <p:spPr>
                <a:xfrm>
                  <a:off x="1431321"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33320169-8CC6-4388-4A10-7161F9C64E9F}"/>
                    </a:ext>
                  </a:extLst>
                </p:cNvPr>
                <p:cNvSpPr/>
                <p:nvPr/>
              </p:nvSpPr>
              <p:spPr>
                <a:xfrm>
                  <a:off x="1471993"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BB1D6E5-6F66-F9A9-0F28-166E6C18829C}"/>
                    </a:ext>
                  </a:extLst>
                </p:cNvPr>
                <p:cNvSpPr/>
                <p:nvPr/>
              </p:nvSpPr>
              <p:spPr>
                <a:xfrm>
                  <a:off x="1512760"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3A9822BF-CFA1-8286-BAC9-8CB940F25A39}"/>
                    </a:ext>
                  </a:extLst>
                </p:cNvPr>
                <p:cNvSpPr/>
                <p:nvPr/>
              </p:nvSpPr>
              <p:spPr>
                <a:xfrm>
                  <a:off x="1393888"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DD2B19D-7571-61DA-6D5C-18E48A2EB141}"/>
                    </a:ext>
                  </a:extLst>
                </p:cNvPr>
                <p:cNvSpPr/>
                <p:nvPr/>
              </p:nvSpPr>
              <p:spPr>
                <a:xfrm>
                  <a:off x="1431321"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F63C225-2D69-6632-19B8-729E06DA5D5B}"/>
                    </a:ext>
                  </a:extLst>
                </p:cNvPr>
                <p:cNvSpPr/>
                <p:nvPr/>
              </p:nvSpPr>
              <p:spPr>
                <a:xfrm>
                  <a:off x="1471993"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667C0F11-C6C5-C930-CBAF-2AF92203C7FC}"/>
                    </a:ext>
                  </a:extLst>
                </p:cNvPr>
                <p:cNvSpPr/>
                <p:nvPr/>
              </p:nvSpPr>
              <p:spPr>
                <a:xfrm>
                  <a:off x="1512760"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62E6D019-F33B-B555-2253-60B0487C834E}"/>
                    </a:ext>
                  </a:extLst>
                </p:cNvPr>
                <p:cNvSpPr/>
                <p:nvPr/>
              </p:nvSpPr>
              <p:spPr>
                <a:xfrm>
                  <a:off x="1645158" y="809529"/>
                  <a:ext cx="37337" cy="33909"/>
                </a:xfrm>
                <a:custGeom>
                  <a:avLst/>
                  <a:gdLst>
                    <a:gd name="connsiteX0" fmla="*/ 0 w 37337"/>
                    <a:gd name="connsiteY0" fmla="*/ 0 h 33909"/>
                    <a:gd name="connsiteX1" fmla="*/ 37338 w 37337"/>
                    <a:gd name="connsiteY1" fmla="*/ 0 h 33909"/>
                    <a:gd name="connsiteX2" fmla="*/ 37338 w 37337"/>
                    <a:gd name="connsiteY2" fmla="*/ 33909 h 33909"/>
                    <a:gd name="connsiteX3" fmla="*/ 0 w 37337"/>
                    <a:gd name="connsiteY3" fmla="*/ 33909 h 33909"/>
                  </a:gdLst>
                  <a:ahLst/>
                  <a:cxnLst>
                    <a:cxn ang="0">
                      <a:pos x="connsiteX0" y="connsiteY0"/>
                    </a:cxn>
                    <a:cxn ang="0">
                      <a:pos x="connsiteX1" y="connsiteY1"/>
                    </a:cxn>
                    <a:cxn ang="0">
                      <a:pos x="connsiteX2" y="connsiteY2"/>
                    </a:cxn>
                    <a:cxn ang="0">
                      <a:pos x="connsiteX3" y="connsiteY3"/>
                    </a:cxn>
                  </a:cxnLst>
                  <a:rect l="l" t="t" r="r" b="b"/>
                  <a:pathLst>
                    <a:path w="37337" h="33909">
                      <a:moveTo>
                        <a:pt x="0" y="0"/>
                      </a:moveTo>
                      <a:lnTo>
                        <a:pt x="37338" y="0"/>
                      </a:lnTo>
                      <a:lnTo>
                        <a:pt x="37338" y="33909"/>
                      </a:lnTo>
                      <a:lnTo>
                        <a:pt x="0" y="33909"/>
                      </a:lnTo>
                      <a:close/>
                    </a:path>
                  </a:pathLst>
                </a:custGeom>
                <a:solidFill>
                  <a:srgbClr val="0090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4A21B88A-E4F6-103A-F75C-3F58FABBD27B}"/>
                    </a:ext>
                  </a:extLst>
                </p:cNvPr>
                <p:cNvSpPr/>
                <p:nvPr/>
              </p:nvSpPr>
              <p:spPr>
                <a:xfrm>
                  <a:off x="1567053" y="93516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090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9E6CB06C-B288-81E1-794B-8DD5585FD15A}"/>
                    </a:ext>
                  </a:extLst>
                </p:cNvPr>
                <p:cNvSpPr/>
                <p:nvPr/>
              </p:nvSpPr>
              <p:spPr>
                <a:xfrm>
                  <a:off x="1584102" y="86048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8AC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F6274ED7-E6CE-AF8B-D880-0ABFB640B9D1}"/>
                    </a:ext>
                  </a:extLst>
                </p:cNvPr>
                <p:cNvSpPr/>
                <p:nvPr/>
              </p:nvSpPr>
              <p:spPr>
                <a:xfrm>
                  <a:off x="1567053" y="77562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AA544249-9428-613F-2004-FB9AB6CB3EB6}"/>
                    </a:ext>
                  </a:extLst>
                </p:cNvPr>
                <p:cNvSpPr/>
                <p:nvPr/>
              </p:nvSpPr>
              <p:spPr>
                <a:xfrm>
                  <a:off x="1580673" y="677132"/>
                  <a:ext cx="44100" cy="40767"/>
                </a:xfrm>
                <a:custGeom>
                  <a:avLst/>
                  <a:gdLst>
                    <a:gd name="connsiteX0" fmla="*/ 0 w 44100"/>
                    <a:gd name="connsiteY0" fmla="*/ 0 h 40767"/>
                    <a:gd name="connsiteX1" fmla="*/ 44101 w 44100"/>
                    <a:gd name="connsiteY1" fmla="*/ 0 h 40767"/>
                    <a:gd name="connsiteX2" fmla="*/ 44101 w 44100"/>
                    <a:gd name="connsiteY2" fmla="*/ 40767 h 40767"/>
                    <a:gd name="connsiteX3" fmla="*/ 0 w 44100"/>
                    <a:gd name="connsiteY3" fmla="*/ 40767 h 40767"/>
                  </a:gdLst>
                  <a:ahLst/>
                  <a:cxnLst>
                    <a:cxn ang="0">
                      <a:pos x="connsiteX0" y="connsiteY0"/>
                    </a:cxn>
                    <a:cxn ang="0">
                      <a:pos x="connsiteX1" y="connsiteY1"/>
                    </a:cxn>
                    <a:cxn ang="0">
                      <a:pos x="connsiteX2" y="connsiteY2"/>
                    </a:cxn>
                    <a:cxn ang="0">
                      <a:pos x="connsiteX3" y="connsiteY3"/>
                    </a:cxn>
                  </a:cxnLst>
                  <a:rect l="l" t="t" r="r" b="b"/>
                  <a:pathLst>
                    <a:path w="44100" h="40767">
                      <a:moveTo>
                        <a:pt x="0" y="0"/>
                      </a:moveTo>
                      <a:lnTo>
                        <a:pt x="44101" y="0"/>
                      </a:lnTo>
                      <a:lnTo>
                        <a:pt x="44101" y="40767"/>
                      </a:lnTo>
                      <a:lnTo>
                        <a:pt x="0" y="40767"/>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C4CABC46-3CE7-3E25-1CBA-2FFD157CE7CF}"/>
                    </a:ext>
                  </a:extLst>
                </p:cNvPr>
                <p:cNvSpPr/>
                <p:nvPr/>
              </p:nvSpPr>
              <p:spPr>
                <a:xfrm>
                  <a:off x="1665541" y="605885"/>
                  <a:ext cx="54292" cy="50958"/>
                </a:xfrm>
                <a:custGeom>
                  <a:avLst/>
                  <a:gdLst>
                    <a:gd name="connsiteX0" fmla="*/ 0 w 54292"/>
                    <a:gd name="connsiteY0" fmla="*/ 0 h 50958"/>
                    <a:gd name="connsiteX1" fmla="*/ 54292 w 54292"/>
                    <a:gd name="connsiteY1" fmla="*/ 0 h 50958"/>
                    <a:gd name="connsiteX2" fmla="*/ 54292 w 54292"/>
                    <a:gd name="connsiteY2" fmla="*/ 50959 h 50958"/>
                    <a:gd name="connsiteX3" fmla="*/ 0 w 5429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54292" h="50958">
                      <a:moveTo>
                        <a:pt x="0" y="0"/>
                      </a:moveTo>
                      <a:lnTo>
                        <a:pt x="54292" y="0"/>
                      </a:lnTo>
                      <a:lnTo>
                        <a:pt x="54292" y="50959"/>
                      </a:lnTo>
                      <a:lnTo>
                        <a:pt x="0" y="50959"/>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02A511-19E5-4E69-F3A6-98688754F696}"/>
                    </a:ext>
                  </a:extLst>
                </p:cNvPr>
                <p:cNvSpPr/>
                <p:nvPr/>
              </p:nvSpPr>
              <p:spPr>
                <a:xfrm>
                  <a:off x="1760601" y="561689"/>
                  <a:ext cx="67913" cy="64484"/>
                </a:xfrm>
                <a:custGeom>
                  <a:avLst/>
                  <a:gdLst>
                    <a:gd name="connsiteX0" fmla="*/ 0 w 67913"/>
                    <a:gd name="connsiteY0" fmla="*/ 0 h 64484"/>
                    <a:gd name="connsiteX1" fmla="*/ 67913 w 67913"/>
                    <a:gd name="connsiteY1" fmla="*/ 0 h 64484"/>
                    <a:gd name="connsiteX2" fmla="*/ 67913 w 67913"/>
                    <a:gd name="connsiteY2" fmla="*/ 64484 h 64484"/>
                    <a:gd name="connsiteX3" fmla="*/ 0 w 67913"/>
                    <a:gd name="connsiteY3" fmla="*/ 64484 h 64484"/>
                  </a:gdLst>
                  <a:ahLst/>
                  <a:cxnLst>
                    <a:cxn ang="0">
                      <a:pos x="connsiteX0" y="connsiteY0"/>
                    </a:cxn>
                    <a:cxn ang="0">
                      <a:pos x="connsiteX1" y="connsiteY1"/>
                    </a:cxn>
                    <a:cxn ang="0">
                      <a:pos x="connsiteX2" y="connsiteY2"/>
                    </a:cxn>
                    <a:cxn ang="0">
                      <a:pos x="connsiteX3" y="connsiteY3"/>
                    </a:cxn>
                  </a:cxnLst>
                  <a:rect l="l" t="t" r="r" b="b"/>
                  <a:pathLst>
                    <a:path w="67913" h="64484">
                      <a:moveTo>
                        <a:pt x="0" y="0"/>
                      </a:moveTo>
                      <a:lnTo>
                        <a:pt x="67913" y="0"/>
                      </a:lnTo>
                      <a:lnTo>
                        <a:pt x="67913" y="64484"/>
                      </a:lnTo>
                      <a:lnTo>
                        <a:pt x="0" y="64484"/>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E246FD5E-CD00-0661-227B-017FC6A324C4}"/>
                    </a:ext>
                  </a:extLst>
                </p:cNvPr>
                <p:cNvSpPr/>
                <p:nvPr/>
              </p:nvSpPr>
              <p:spPr>
                <a:xfrm>
                  <a:off x="1652016" y="717899"/>
                  <a:ext cx="44100" cy="40767"/>
                </a:xfrm>
                <a:custGeom>
                  <a:avLst/>
                  <a:gdLst>
                    <a:gd name="connsiteX0" fmla="*/ 0 w 44100"/>
                    <a:gd name="connsiteY0" fmla="*/ 0 h 40767"/>
                    <a:gd name="connsiteX1" fmla="*/ 44101 w 44100"/>
                    <a:gd name="connsiteY1" fmla="*/ 0 h 40767"/>
                    <a:gd name="connsiteX2" fmla="*/ 44101 w 44100"/>
                    <a:gd name="connsiteY2" fmla="*/ 40767 h 40767"/>
                    <a:gd name="connsiteX3" fmla="*/ 0 w 44100"/>
                    <a:gd name="connsiteY3" fmla="*/ 40767 h 40767"/>
                  </a:gdLst>
                  <a:ahLst/>
                  <a:cxnLst>
                    <a:cxn ang="0">
                      <a:pos x="connsiteX0" y="connsiteY0"/>
                    </a:cxn>
                    <a:cxn ang="0">
                      <a:pos x="connsiteX1" y="connsiteY1"/>
                    </a:cxn>
                    <a:cxn ang="0">
                      <a:pos x="connsiteX2" y="connsiteY2"/>
                    </a:cxn>
                    <a:cxn ang="0">
                      <a:pos x="connsiteX3" y="connsiteY3"/>
                    </a:cxn>
                  </a:cxnLst>
                  <a:rect l="l" t="t" r="r" b="b"/>
                  <a:pathLst>
                    <a:path w="44100" h="40767">
                      <a:moveTo>
                        <a:pt x="0" y="0"/>
                      </a:moveTo>
                      <a:lnTo>
                        <a:pt x="44101" y="0"/>
                      </a:lnTo>
                      <a:lnTo>
                        <a:pt x="44101" y="40767"/>
                      </a:lnTo>
                      <a:lnTo>
                        <a:pt x="0" y="40767"/>
                      </a:lnTo>
                      <a:close/>
                    </a:path>
                  </a:pathLst>
                </a:custGeom>
                <a:solidFill>
                  <a:srgbClr val="8AC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CCB9906D-84F3-1720-6C6F-8D5B505F7E97}"/>
                    </a:ext>
                  </a:extLst>
                </p:cNvPr>
                <p:cNvSpPr/>
                <p:nvPr/>
              </p:nvSpPr>
              <p:spPr>
                <a:xfrm>
                  <a:off x="1719834" y="697515"/>
                  <a:ext cx="44100" cy="40767"/>
                </a:xfrm>
                <a:custGeom>
                  <a:avLst/>
                  <a:gdLst>
                    <a:gd name="connsiteX0" fmla="*/ 0 w 44100"/>
                    <a:gd name="connsiteY0" fmla="*/ 0 h 40767"/>
                    <a:gd name="connsiteX1" fmla="*/ 44101 w 44100"/>
                    <a:gd name="connsiteY1" fmla="*/ 0 h 40767"/>
                    <a:gd name="connsiteX2" fmla="*/ 44101 w 44100"/>
                    <a:gd name="connsiteY2" fmla="*/ 40767 h 40767"/>
                    <a:gd name="connsiteX3" fmla="*/ 0 w 44100"/>
                    <a:gd name="connsiteY3" fmla="*/ 40767 h 40767"/>
                  </a:gdLst>
                  <a:ahLst/>
                  <a:cxnLst>
                    <a:cxn ang="0">
                      <a:pos x="connsiteX0" y="connsiteY0"/>
                    </a:cxn>
                    <a:cxn ang="0">
                      <a:pos x="connsiteX1" y="connsiteY1"/>
                    </a:cxn>
                    <a:cxn ang="0">
                      <a:pos x="connsiteX2" y="connsiteY2"/>
                    </a:cxn>
                    <a:cxn ang="0">
                      <a:pos x="connsiteX3" y="connsiteY3"/>
                    </a:cxn>
                  </a:cxnLst>
                  <a:rect l="l" t="t" r="r" b="b"/>
                  <a:pathLst>
                    <a:path w="44100" h="40767">
                      <a:moveTo>
                        <a:pt x="0" y="0"/>
                      </a:moveTo>
                      <a:lnTo>
                        <a:pt x="44101" y="0"/>
                      </a:lnTo>
                      <a:lnTo>
                        <a:pt x="44101" y="40767"/>
                      </a:lnTo>
                      <a:lnTo>
                        <a:pt x="0" y="40767"/>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80F8BC70-8F01-BC8E-AB14-E4C73E9DCA59}"/>
                    </a:ext>
                  </a:extLst>
                </p:cNvPr>
                <p:cNvSpPr/>
                <p:nvPr/>
              </p:nvSpPr>
              <p:spPr>
                <a:xfrm>
                  <a:off x="1431321" y="79600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E77D0862-96B9-5C94-3B63-E847FBDAC3E7}"/>
                    </a:ext>
                  </a:extLst>
                </p:cNvPr>
                <p:cNvSpPr/>
                <p:nvPr/>
              </p:nvSpPr>
              <p:spPr>
                <a:xfrm>
                  <a:off x="1471993" y="79600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1A1E42C6-1210-A5BF-6C1B-5CD1757B61B2}"/>
                    </a:ext>
                  </a:extLst>
                </p:cNvPr>
                <p:cNvSpPr/>
                <p:nvPr/>
              </p:nvSpPr>
              <p:spPr>
                <a:xfrm>
                  <a:off x="1512760" y="79600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53123DFE-496F-D2B4-BED4-9CEF18B73738}"/>
                    </a:ext>
                  </a:extLst>
                </p:cNvPr>
                <p:cNvSpPr/>
                <p:nvPr/>
              </p:nvSpPr>
              <p:spPr>
                <a:xfrm>
                  <a:off x="1471993" y="75866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B271C2DB-3737-41D7-78C9-2BAC3F75199D}"/>
                    </a:ext>
                  </a:extLst>
                </p:cNvPr>
                <p:cNvSpPr/>
                <p:nvPr/>
              </p:nvSpPr>
              <p:spPr>
                <a:xfrm>
                  <a:off x="1512760" y="75866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8545235D-DA13-1102-32D0-483D01C44719}"/>
                    </a:ext>
                  </a:extLst>
                </p:cNvPr>
                <p:cNvSpPr/>
                <p:nvPr/>
              </p:nvSpPr>
              <p:spPr>
                <a:xfrm>
                  <a:off x="1512760" y="72132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2" name="Graphic 1852">
                  <a:extLst>
                    <a:ext uri="{FF2B5EF4-FFF2-40B4-BE49-F238E27FC236}">
                      <a16:creationId xmlns:a16="http://schemas.microsoft.com/office/drawing/2014/main" id="{A516306F-1CDF-B316-1192-75DC663E7FBC}"/>
                    </a:ext>
                  </a:extLst>
                </p:cNvPr>
                <p:cNvGrpSpPr/>
                <p:nvPr/>
              </p:nvGrpSpPr>
              <p:grpSpPr>
                <a:xfrm>
                  <a:off x="1152906" y="605885"/>
                  <a:ext cx="566928" cy="855630"/>
                  <a:chOff x="1152906" y="605885"/>
                  <a:chExt cx="566928" cy="855630"/>
                </a:xfrm>
              </p:grpSpPr>
              <p:sp>
                <p:nvSpPr>
                  <p:cNvPr id="133" name="Freeform: Shape 132">
                    <a:extLst>
                      <a:ext uri="{FF2B5EF4-FFF2-40B4-BE49-F238E27FC236}">
                        <a16:creationId xmlns:a16="http://schemas.microsoft.com/office/drawing/2014/main" id="{8368EF3B-3CB4-A2DB-A042-1D43D8666397}"/>
                      </a:ext>
                    </a:extLst>
                  </p:cNvPr>
                  <p:cNvSpPr/>
                  <p:nvPr/>
                </p:nvSpPr>
                <p:spPr>
                  <a:xfrm>
                    <a:off x="1193577" y="139360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6081DA2F-CA7F-75A8-381A-7BD81AB9016A}"/>
                      </a:ext>
                    </a:extLst>
                  </p:cNvPr>
                  <p:cNvSpPr/>
                  <p:nvPr/>
                </p:nvSpPr>
                <p:spPr>
                  <a:xfrm>
                    <a:off x="1193577" y="143094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697DED67-D6A6-6BD3-1ADE-B8A4CBE7E28C}"/>
                      </a:ext>
                    </a:extLst>
                  </p:cNvPr>
                  <p:cNvSpPr/>
                  <p:nvPr/>
                </p:nvSpPr>
                <p:spPr>
                  <a:xfrm>
                    <a:off x="1193577" y="135626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FE161D5-24C9-1455-738F-359865E99B72}"/>
                      </a:ext>
                    </a:extLst>
                  </p:cNvPr>
                  <p:cNvSpPr/>
                  <p:nvPr/>
                </p:nvSpPr>
                <p:spPr>
                  <a:xfrm>
                    <a:off x="1234344" y="135626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22551449-40BF-FD03-5012-D3ED979FFD1F}"/>
                      </a:ext>
                    </a:extLst>
                  </p:cNvPr>
                  <p:cNvSpPr/>
                  <p:nvPr/>
                </p:nvSpPr>
                <p:spPr>
                  <a:xfrm>
                    <a:off x="1234344" y="131883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1F74841-F840-C13C-7004-BF1ECE9B81A4}"/>
                      </a:ext>
                    </a:extLst>
                  </p:cNvPr>
                  <p:cNvSpPr/>
                  <p:nvPr/>
                </p:nvSpPr>
                <p:spPr>
                  <a:xfrm>
                    <a:off x="1193577" y="131883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21F7DC1-FFD1-9BD6-8109-2101D5F2BB7A}"/>
                      </a:ext>
                    </a:extLst>
                  </p:cNvPr>
                  <p:cNvSpPr/>
                  <p:nvPr/>
                </p:nvSpPr>
                <p:spPr>
                  <a:xfrm>
                    <a:off x="1275111" y="131883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651AF79-9BE5-1A79-3A57-95D4F81627AF}"/>
                      </a:ext>
                    </a:extLst>
                  </p:cNvPr>
                  <p:cNvSpPr/>
                  <p:nvPr/>
                </p:nvSpPr>
                <p:spPr>
                  <a:xfrm>
                    <a:off x="1234344" y="128149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07A11B4-D1B1-321F-E0E3-6F3CF69FA2C2}"/>
                      </a:ext>
                    </a:extLst>
                  </p:cNvPr>
                  <p:cNvSpPr/>
                  <p:nvPr/>
                </p:nvSpPr>
                <p:spPr>
                  <a:xfrm>
                    <a:off x="1275111" y="128149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98A2754D-DDD4-20CB-2857-8101774203F7}"/>
                      </a:ext>
                    </a:extLst>
                  </p:cNvPr>
                  <p:cNvSpPr/>
                  <p:nvPr/>
                </p:nvSpPr>
                <p:spPr>
                  <a:xfrm>
                    <a:off x="1312449" y="128149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A3D80F10-A975-71E6-F4FE-6064577B3CE0}"/>
                      </a:ext>
                    </a:extLst>
                  </p:cNvPr>
                  <p:cNvSpPr/>
                  <p:nvPr/>
                </p:nvSpPr>
                <p:spPr>
                  <a:xfrm>
                    <a:off x="1156239"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ADEB90F-5975-3F8C-63B8-50A21985F2C3}"/>
                      </a:ext>
                    </a:extLst>
                  </p:cNvPr>
                  <p:cNvSpPr/>
                  <p:nvPr/>
                </p:nvSpPr>
                <p:spPr>
                  <a:xfrm>
                    <a:off x="1152906" y="128149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5930977E-89A7-D9C1-344D-022563697B3D}"/>
                      </a:ext>
                    </a:extLst>
                  </p:cNvPr>
                  <p:cNvSpPr/>
                  <p:nvPr/>
                </p:nvSpPr>
                <p:spPr>
                  <a:xfrm>
                    <a:off x="1152906" y="131883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1FF1174-0363-D1F7-B6B8-093846DCF1CE}"/>
                      </a:ext>
                    </a:extLst>
                  </p:cNvPr>
                  <p:cNvSpPr/>
                  <p:nvPr/>
                </p:nvSpPr>
                <p:spPr>
                  <a:xfrm>
                    <a:off x="1193577"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356CDFEE-5809-5746-2231-C7C43D24176F}"/>
                      </a:ext>
                    </a:extLst>
                  </p:cNvPr>
                  <p:cNvSpPr/>
                  <p:nvPr/>
                </p:nvSpPr>
                <p:spPr>
                  <a:xfrm>
                    <a:off x="1234344"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3F5CAB2E-B221-BEF5-44DB-40478E2EB79D}"/>
                      </a:ext>
                    </a:extLst>
                  </p:cNvPr>
                  <p:cNvSpPr/>
                  <p:nvPr/>
                </p:nvSpPr>
                <p:spPr>
                  <a:xfrm>
                    <a:off x="1234344"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1B071BE3-663B-D5A7-61AD-99012D6DBD81}"/>
                      </a:ext>
                    </a:extLst>
                  </p:cNvPr>
                  <p:cNvSpPr/>
                  <p:nvPr/>
                </p:nvSpPr>
                <p:spPr>
                  <a:xfrm>
                    <a:off x="1275111"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1C7E006-70D3-C154-88EE-F8596C0D7718}"/>
                      </a:ext>
                    </a:extLst>
                  </p:cNvPr>
                  <p:cNvSpPr/>
                  <p:nvPr/>
                </p:nvSpPr>
                <p:spPr>
                  <a:xfrm>
                    <a:off x="1312449"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D9F710B1-3B7E-94F9-9D2E-3F2BD0D54353}"/>
                      </a:ext>
                    </a:extLst>
                  </p:cNvPr>
                  <p:cNvSpPr/>
                  <p:nvPr/>
                </p:nvSpPr>
                <p:spPr>
                  <a:xfrm>
                    <a:off x="1353216" y="124415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FBE928C-CF18-1A92-070D-C2A0189F99F7}"/>
                      </a:ext>
                    </a:extLst>
                  </p:cNvPr>
                  <p:cNvSpPr/>
                  <p:nvPr/>
                </p:nvSpPr>
                <p:spPr>
                  <a:xfrm>
                    <a:off x="1193577"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9BC8E2E6-FB49-8016-A5B6-3B879B5EEDED}"/>
                      </a:ext>
                    </a:extLst>
                  </p:cNvPr>
                  <p:cNvSpPr/>
                  <p:nvPr/>
                </p:nvSpPr>
                <p:spPr>
                  <a:xfrm>
                    <a:off x="1156239"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DC99342-2CCF-C75E-BBD2-04042D3E92E7}"/>
                      </a:ext>
                    </a:extLst>
                  </p:cNvPr>
                  <p:cNvSpPr/>
                  <p:nvPr/>
                </p:nvSpPr>
                <p:spPr>
                  <a:xfrm>
                    <a:off x="1156239"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C22A47EA-3D56-AC05-8A0C-D8255488D4D5}"/>
                      </a:ext>
                    </a:extLst>
                  </p:cNvPr>
                  <p:cNvSpPr/>
                  <p:nvPr/>
                </p:nvSpPr>
                <p:spPr>
                  <a:xfrm>
                    <a:off x="1156239"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10927C12-BFEF-8B23-C7F3-BCEB143BCDD3}"/>
                      </a:ext>
                    </a:extLst>
                  </p:cNvPr>
                  <p:cNvSpPr/>
                  <p:nvPr/>
                </p:nvSpPr>
                <p:spPr>
                  <a:xfrm>
                    <a:off x="1275111"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57CB299-E358-9470-D526-AEEEDE951CA6}"/>
                      </a:ext>
                    </a:extLst>
                  </p:cNvPr>
                  <p:cNvSpPr/>
                  <p:nvPr/>
                </p:nvSpPr>
                <p:spPr>
                  <a:xfrm>
                    <a:off x="1275111"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9EDFBBD3-51E9-DDA2-6070-0EA50A46AC3D}"/>
                      </a:ext>
                    </a:extLst>
                  </p:cNvPr>
                  <p:cNvSpPr/>
                  <p:nvPr/>
                </p:nvSpPr>
                <p:spPr>
                  <a:xfrm>
                    <a:off x="1275111"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BF28DBC-11B9-6606-2AE7-1231FE4BCE4E}"/>
                      </a:ext>
                    </a:extLst>
                  </p:cNvPr>
                  <p:cNvSpPr/>
                  <p:nvPr/>
                </p:nvSpPr>
                <p:spPr>
                  <a:xfrm>
                    <a:off x="1312449"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8341A7B7-9E48-6A47-27A3-AA960D83BDFF}"/>
                      </a:ext>
                    </a:extLst>
                  </p:cNvPr>
                  <p:cNvSpPr/>
                  <p:nvPr/>
                </p:nvSpPr>
                <p:spPr>
                  <a:xfrm>
                    <a:off x="1353216" y="120681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DC2BAB3F-BE71-3B64-F5B4-04411EAC2634}"/>
                      </a:ext>
                    </a:extLst>
                  </p:cNvPr>
                  <p:cNvSpPr/>
                  <p:nvPr/>
                </p:nvSpPr>
                <p:spPr>
                  <a:xfrm>
                    <a:off x="1193577"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5180F69-4287-F257-B39A-85C39024C111}"/>
                      </a:ext>
                    </a:extLst>
                  </p:cNvPr>
                  <p:cNvSpPr/>
                  <p:nvPr/>
                </p:nvSpPr>
                <p:spPr>
                  <a:xfrm>
                    <a:off x="1312449"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D6A8BAE6-DB2C-C56F-1A27-2880F6F84CB8}"/>
                      </a:ext>
                    </a:extLst>
                  </p:cNvPr>
                  <p:cNvSpPr/>
                  <p:nvPr/>
                </p:nvSpPr>
                <p:spPr>
                  <a:xfrm>
                    <a:off x="1353216"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3F957B1C-337E-AF96-1F98-B6DA1CD8D90B}"/>
                      </a:ext>
                    </a:extLst>
                  </p:cNvPr>
                  <p:cNvSpPr/>
                  <p:nvPr/>
                </p:nvSpPr>
                <p:spPr>
                  <a:xfrm>
                    <a:off x="1393888"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7C5EE3B9-A0F8-D2A1-CD3D-8DF991AFE23E}"/>
                      </a:ext>
                    </a:extLst>
                  </p:cNvPr>
                  <p:cNvSpPr/>
                  <p:nvPr/>
                </p:nvSpPr>
                <p:spPr>
                  <a:xfrm>
                    <a:off x="1193577"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872CA817-86A4-9D4E-CB1E-B7549DD6AC51}"/>
                      </a:ext>
                    </a:extLst>
                  </p:cNvPr>
                  <p:cNvSpPr/>
                  <p:nvPr/>
                </p:nvSpPr>
                <p:spPr>
                  <a:xfrm>
                    <a:off x="1234344"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D848F77-2826-9F52-6051-C49483E61381}"/>
                      </a:ext>
                    </a:extLst>
                  </p:cNvPr>
                  <p:cNvSpPr/>
                  <p:nvPr/>
                </p:nvSpPr>
                <p:spPr>
                  <a:xfrm>
                    <a:off x="1234344" y="1169479"/>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BAA38D2C-E07B-AD4F-0D90-1C20412766AF}"/>
                      </a:ext>
                    </a:extLst>
                  </p:cNvPr>
                  <p:cNvSpPr/>
                  <p:nvPr/>
                </p:nvSpPr>
                <p:spPr>
                  <a:xfrm>
                    <a:off x="1312449"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9B57F2E0-334B-7268-5080-8F693489DA2A}"/>
                      </a:ext>
                    </a:extLst>
                  </p:cNvPr>
                  <p:cNvSpPr/>
                  <p:nvPr/>
                </p:nvSpPr>
                <p:spPr>
                  <a:xfrm>
                    <a:off x="1353216"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14E6F76D-1634-D4EF-5CAB-FF90260C7764}"/>
                      </a:ext>
                    </a:extLst>
                  </p:cNvPr>
                  <p:cNvSpPr/>
                  <p:nvPr/>
                </p:nvSpPr>
                <p:spPr>
                  <a:xfrm>
                    <a:off x="1393888"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9D3C2E6A-1164-1CCE-EE77-5397EEC375E3}"/>
                      </a:ext>
                    </a:extLst>
                  </p:cNvPr>
                  <p:cNvSpPr/>
                  <p:nvPr/>
                </p:nvSpPr>
                <p:spPr>
                  <a:xfrm>
                    <a:off x="1431321" y="1132141"/>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D44D3A85-D435-AFF1-B381-B8BB5A1F7B87}"/>
                      </a:ext>
                    </a:extLst>
                  </p:cNvPr>
                  <p:cNvSpPr/>
                  <p:nvPr/>
                </p:nvSpPr>
                <p:spPr>
                  <a:xfrm>
                    <a:off x="1193577"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40A69C26-D37B-7430-CEA3-DC4835FA0BF6}"/>
                      </a:ext>
                    </a:extLst>
                  </p:cNvPr>
                  <p:cNvSpPr/>
                  <p:nvPr/>
                </p:nvSpPr>
                <p:spPr>
                  <a:xfrm>
                    <a:off x="1152906"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2E7F67E1-BA58-14B7-C6C1-064C21A5EAB4}"/>
                      </a:ext>
                    </a:extLst>
                  </p:cNvPr>
                  <p:cNvSpPr/>
                  <p:nvPr/>
                </p:nvSpPr>
                <p:spPr>
                  <a:xfrm>
                    <a:off x="1234344"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980DD9E3-CBB4-79FA-0432-1B54956A17AD}"/>
                      </a:ext>
                    </a:extLst>
                  </p:cNvPr>
                  <p:cNvSpPr/>
                  <p:nvPr/>
                </p:nvSpPr>
                <p:spPr>
                  <a:xfrm>
                    <a:off x="1353216"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353370AF-FD25-A201-1B0E-CBBFFB2C5394}"/>
                      </a:ext>
                    </a:extLst>
                  </p:cNvPr>
                  <p:cNvSpPr/>
                  <p:nvPr/>
                </p:nvSpPr>
                <p:spPr>
                  <a:xfrm>
                    <a:off x="1393888"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E7ABBCEA-C861-0F4A-44D9-7DFFB2C01397}"/>
                      </a:ext>
                    </a:extLst>
                  </p:cNvPr>
                  <p:cNvSpPr/>
                  <p:nvPr/>
                </p:nvSpPr>
                <p:spPr>
                  <a:xfrm>
                    <a:off x="1431321"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6129330-BE4F-5B21-2B97-A8BB04777C0C}"/>
                      </a:ext>
                    </a:extLst>
                  </p:cNvPr>
                  <p:cNvSpPr/>
                  <p:nvPr/>
                </p:nvSpPr>
                <p:spPr>
                  <a:xfrm>
                    <a:off x="1471993"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843EF937-65CF-5D3F-A430-5CB3488077A7}"/>
                      </a:ext>
                    </a:extLst>
                  </p:cNvPr>
                  <p:cNvSpPr/>
                  <p:nvPr/>
                </p:nvSpPr>
                <p:spPr>
                  <a:xfrm>
                    <a:off x="1193577"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8C77F908-1359-131D-18D7-FC6C4933A2E9}"/>
                      </a:ext>
                    </a:extLst>
                  </p:cNvPr>
                  <p:cNvSpPr/>
                  <p:nvPr/>
                </p:nvSpPr>
                <p:spPr>
                  <a:xfrm>
                    <a:off x="1152906"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553F7022-FD16-2F69-B53F-334F5E53077F}"/>
                      </a:ext>
                    </a:extLst>
                  </p:cNvPr>
                  <p:cNvSpPr/>
                  <p:nvPr/>
                </p:nvSpPr>
                <p:spPr>
                  <a:xfrm>
                    <a:off x="1234344"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33EBC802-7567-F949-75E8-1699997108F1}"/>
                      </a:ext>
                    </a:extLst>
                  </p:cNvPr>
                  <p:cNvSpPr/>
                  <p:nvPr/>
                </p:nvSpPr>
                <p:spPr>
                  <a:xfrm>
                    <a:off x="1275111"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5E175865-B80D-FABF-AB92-6B4679A5006F}"/>
                      </a:ext>
                    </a:extLst>
                  </p:cNvPr>
                  <p:cNvSpPr/>
                  <p:nvPr/>
                </p:nvSpPr>
                <p:spPr>
                  <a:xfrm>
                    <a:off x="1275111" y="1094803"/>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5153716A-A2F4-173E-DD56-71FF698605C9}"/>
                      </a:ext>
                    </a:extLst>
                  </p:cNvPr>
                  <p:cNvSpPr/>
                  <p:nvPr/>
                </p:nvSpPr>
                <p:spPr>
                  <a:xfrm>
                    <a:off x="1353216"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57FE372-5A13-5F10-9276-C7B75A53E389}"/>
                      </a:ext>
                    </a:extLst>
                  </p:cNvPr>
                  <p:cNvSpPr/>
                  <p:nvPr/>
                </p:nvSpPr>
                <p:spPr>
                  <a:xfrm>
                    <a:off x="1393888"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6D8A69CA-BD60-9484-E074-299C906499EC}"/>
                      </a:ext>
                    </a:extLst>
                  </p:cNvPr>
                  <p:cNvSpPr/>
                  <p:nvPr/>
                </p:nvSpPr>
                <p:spPr>
                  <a:xfrm>
                    <a:off x="1431321"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0D41E2AB-1444-F292-7FEE-826B07DCA8BD}"/>
                      </a:ext>
                    </a:extLst>
                  </p:cNvPr>
                  <p:cNvSpPr/>
                  <p:nvPr/>
                </p:nvSpPr>
                <p:spPr>
                  <a:xfrm>
                    <a:off x="1471993" y="1057465"/>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1D19BADA-6C5C-9F79-0AD3-04DB7CE0F33F}"/>
                      </a:ext>
                    </a:extLst>
                  </p:cNvPr>
                  <p:cNvSpPr/>
                  <p:nvPr/>
                </p:nvSpPr>
                <p:spPr>
                  <a:xfrm>
                    <a:off x="1193577"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A38366CE-9B51-7D50-AF53-A44E8C86345A}"/>
                      </a:ext>
                    </a:extLst>
                  </p:cNvPr>
                  <p:cNvSpPr/>
                  <p:nvPr/>
                </p:nvSpPr>
                <p:spPr>
                  <a:xfrm>
                    <a:off x="1234344"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DE652A5C-6125-6A26-82F5-79C12759A9D9}"/>
                      </a:ext>
                    </a:extLst>
                  </p:cNvPr>
                  <p:cNvSpPr/>
                  <p:nvPr/>
                </p:nvSpPr>
                <p:spPr>
                  <a:xfrm>
                    <a:off x="1275111"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9646CD60-E28A-E30A-1891-FF7A3114B0A4}"/>
                      </a:ext>
                    </a:extLst>
                  </p:cNvPr>
                  <p:cNvSpPr/>
                  <p:nvPr/>
                </p:nvSpPr>
                <p:spPr>
                  <a:xfrm>
                    <a:off x="1312449"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ACF92B6-82DC-8374-6198-61431653D3A2}"/>
                      </a:ext>
                    </a:extLst>
                  </p:cNvPr>
                  <p:cNvSpPr/>
                  <p:nvPr/>
                </p:nvSpPr>
                <p:spPr>
                  <a:xfrm>
                    <a:off x="1393888"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BF058F7A-D090-20FE-55C3-09B8E3957E01}"/>
                      </a:ext>
                    </a:extLst>
                  </p:cNvPr>
                  <p:cNvSpPr/>
                  <p:nvPr/>
                </p:nvSpPr>
                <p:spPr>
                  <a:xfrm>
                    <a:off x="1431321"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55A91558-6704-10F4-A1C7-BF59908819D3}"/>
                      </a:ext>
                    </a:extLst>
                  </p:cNvPr>
                  <p:cNvSpPr/>
                  <p:nvPr/>
                </p:nvSpPr>
                <p:spPr>
                  <a:xfrm>
                    <a:off x="1471993"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AEA14358-5584-17B4-5544-4CE55B6D3496}"/>
                      </a:ext>
                    </a:extLst>
                  </p:cNvPr>
                  <p:cNvSpPr/>
                  <p:nvPr/>
                </p:nvSpPr>
                <p:spPr>
                  <a:xfrm>
                    <a:off x="1512760" y="1020127"/>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CFBDB891-6DC4-850E-BAE4-B0FC051BE4B5}"/>
                      </a:ext>
                    </a:extLst>
                  </p:cNvPr>
                  <p:cNvSpPr/>
                  <p:nvPr/>
                </p:nvSpPr>
                <p:spPr>
                  <a:xfrm>
                    <a:off x="1234344"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6F0FC06-4A4A-0598-CA7B-AE6F9C07D281}"/>
                      </a:ext>
                    </a:extLst>
                  </p:cNvPr>
                  <p:cNvSpPr/>
                  <p:nvPr/>
                </p:nvSpPr>
                <p:spPr>
                  <a:xfrm>
                    <a:off x="1275111"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87413BD-50D8-ADAA-4DDB-865AD9551B7D}"/>
                      </a:ext>
                    </a:extLst>
                  </p:cNvPr>
                  <p:cNvSpPr/>
                  <p:nvPr/>
                </p:nvSpPr>
                <p:spPr>
                  <a:xfrm>
                    <a:off x="1312449"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2E62DC23-CDD2-9D54-3494-66F1B1A50E2D}"/>
                      </a:ext>
                    </a:extLst>
                  </p:cNvPr>
                  <p:cNvSpPr/>
                  <p:nvPr/>
                </p:nvSpPr>
                <p:spPr>
                  <a:xfrm>
                    <a:off x="1393888"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BA6565C1-C118-E231-7893-70DB2A3F09EA}"/>
                      </a:ext>
                    </a:extLst>
                  </p:cNvPr>
                  <p:cNvSpPr/>
                  <p:nvPr/>
                </p:nvSpPr>
                <p:spPr>
                  <a:xfrm>
                    <a:off x="1431321"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33F5228-807A-E861-2D5F-85D1F60442F2}"/>
                      </a:ext>
                    </a:extLst>
                  </p:cNvPr>
                  <p:cNvSpPr/>
                  <p:nvPr/>
                </p:nvSpPr>
                <p:spPr>
                  <a:xfrm>
                    <a:off x="1471993"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DB59FAD5-B658-0EF2-3B4E-7A64CE730820}"/>
                      </a:ext>
                    </a:extLst>
                  </p:cNvPr>
                  <p:cNvSpPr/>
                  <p:nvPr/>
                </p:nvSpPr>
                <p:spPr>
                  <a:xfrm>
                    <a:off x="1275111"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115C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CC46E3BF-9369-B244-A126-59F16549EFC9}"/>
                      </a:ext>
                    </a:extLst>
                  </p:cNvPr>
                  <p:cNvSpPr/>
                  <p:nvPr/>
                </p:nvSpPr>
                <p:spPr>
                  <a:xfrm>
                    <a:off x="1312449"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663D2726-EB74-B57A-F400-83D8B2EA7704}"/>
                      </a:ext>
                    </a:extLst>
                  </p:cNvPr>
                  <p:cNvSpPr/>
                  <p:nvPr/>
                </p:nvSpPr>
                <p:spPr>
                  <a:xfrm>
                    <a:off x="1353216"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F19E61A2-0D01-98E8-8C9D-1F523E01908A}"/>
                      </a:ext>
                    </a:extLst>
                  </p:cNvPr>
                  <p:cNvSpPr/>
                  <p:nvPr/>
                </p:nvSpPr>
                <p:spPr>
                  <a:xfrm>
                    <a:off x="1353216" y="98269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5E085561-026D-5D6D-0C78-816BF8865965}"/>
                      </a:ext>
                    </a:extLst>
                  </p:cNvPr>
                  <p:cNvSpPr/>
                  <p:nvPr/>
                </p:nvSpPr>
                <p:spPr>
                  <a:xfrm>
                    <a:off x="1393888"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A81F7A1D-71D5-AB57-5BF8-CC954E5783B8}"/>
                      </a:ext>
                    </a:extLst>
                  </p:cNvPr>
                  <p:cNvSpPr/>
                  <p:nvPr/>
                </p:nvSpPr>
                <p:spPr>
                  <a:xfrm>
                    <a:off x="1431321"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A100F910-6FB1-E13A-F83C-4CCA109972CC}"/>
                      </a:ext>
                    </a:extLst>
                  </p:cNvPr>
                  <p:cNvSpPr/>
                  <p:nvPr/>
                </p:nvSpPr>
                <p:spPr>
                  <a:xfrm>
                    <a:off x="1471993"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AE34F7C5-8707-C61A-5FAB-37B56559D80B}"/>
                      </a:ext>
                    </a:extLst>
                  </p:cNvPr>
                  <p:cNvSpPr/>
                  <p:nvPr/>
                </p:nvSpPr>
                <p:spPr>
                  <a:xfrm>
                    <a:off x="1512760" y="94535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662B7E6D-5910-F714-020D-69900E8B7480}"/>
                      </a:ext>
                    </a:extLst>
                  </p:cNvPr>
                  <p:cNvSpPr/>
                  <p:nvPr/>
                </p:nvSpPr>
                <p:spPr>
                  <a:xfrm>
                    <a:off x="1312449"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79D9D272-934B-095C-E06B-C35B1BBAF3AF}"/>
                      </a:ext>
                    </a:extLst>
                  </p:cNvPr>
                  <p:cNvSpPr/>
                  <p:nvPr/>
                </p:nvSpPr>
                <p:spPr>
                  <a:xfrm>
                    <a:off x="1353216"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0025059-B021-BFD8-80E1-2F84CCF3F30A}"/>
                      </a:ext>
                    </a:extLst>
                  </p:cNvPr>
                  <p:cNvSpPr/>
                  <p:nvPr/>
                </p:nvSpPr>
                <p:spPr>
                  <a:xfrm>
                    <a:off x="1393888"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5E402B4-C406-6C6A-CF75-F344DFF39C5E}"/>
                      </a:ext>
                    </a:extLst>
                  </p:cNvPr>
                  <p:cNvSpPr/>
                  <p:nvPr/>
                </p:nvSpPr>
                <p:spPr>
                  <a:xfrm>
                    <a:off x="1431321"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F053D86F-0B70-BC1C-06B2-F2183F9913DA}"/>
                      </a:ext>
                    </a:extLst>
                  </p:cNvPr>
                  <p:cNvSpPr/>
                  <p:nvPr/>
                </p:nvSpPr>
                <p:spPr>
                  <a:xfrm>
                    <a:off x="1471993"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BF5489-3856-717D-9D47-B1130D19EAF5}"/>
                      </a:ext>
                    </a:extLst>
                  </p:cNvPr>
                  <p:cNvSpPr/>
                  <p:nvPr/>
                </p:nvSpPr>
                <p:spPr>
                  <a:xfrm>
                    <a:off x="1512760" y="90801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74618D21-BDB3-9147-6BF3-0077B6608B72}"/>
                      </a:ext>
                    </a:extLst>
                  </p:cNvPr>
                  <p:cNvSpPr/>
                  <p:nvPr/>
                </p:nvSpPr>
                <p:spPr>
                  <a:xfrm>
                    <a:off x="1353216"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9275EA3F-BDE8-AA4A-1EA1-4ABD15E35FBE}"/>
                      </a:ext>
                    </a:extLst>
                  </p:cNvPr>
                  <p:cNvSpPr/>
                  <p:nvPr/>
                </p:nvSpPr>
                <p:spPr>
                  <a:xfrm>
                    <a:off x="1393888"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E3748522-2DE0-1D72-5193-32A95FEF5A6B}"/>
                      </a:ext>
                    </a:extLst>
                  </p:cNvPr>
                  <p:cNvSpPr/>
                  <p:nvPr/>
                </p:nvSpPr>
                <p:spPr>
                  <a:xfrm>
                    <a:off x="1431321"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64952FB-619C-2597-81CE-6278573B6A01}"/>
                      </a:ext>
                    </a:extLst>
                  </p:cNvPr>
                  <p:cNvSpPr/>
                  <p:nvPr/>
                </p:nvSpPr>
                <p:spPr>
                  <a:xfrm>
                    <a:off x="1471993"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9030FB95-A684-62A2-50C0-0EA79C066E9B}"/>
                      </a:ext>
                    </a:extLst>
                  </p:cNvPr>
                  <p:cNvSpPr/>
                  <p:nvPr/>
                </p:nvSpPr>
                <p:spPr>
                  <a:xfrm>
                    <a:off x="1512760" y="87068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7C16E8D5-8972-C5A4-0B3F-B17FD6EED2F4}"/>
                      </a:ext>
                    </a:extLst>
                  </p:cNvPr>
                  <p:cNvSpPr/>
                  <p:nvPr/>
                </p:nvSpPr>
                <p:spPr>
                  <a:xfrm>
                    <a:off x="1393888"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167BCA4D-DC8B-FE64-1522-D73833DFB173}"/>
                      </a:ext>
                    </a:extLst>
                  </p:cNvPr>
                  <p:cNvSpPr/>
                  <p:nvPr/>
                </p:nvSpPr>
                <p:spPr>
                  <a:xfrm>
                    <a:off x="1431321"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9F4CCA0B-1562-5D5E-7EE7-1034EA4CB55D}"/>
                      </a:ext>
                    </a:extLst>
                  </p:cNvPr>
                  <p:cNvSpPr/>
                  <p:nvPr/>
                </p:nvSpPr>
                <p:spPr>
                  <a:xfrm>
                    <a:off x="1471993"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B577D36-021B-FCEA-DCD8-C552EC4FB63C}"/>
                      </a:ext>
                    </a:extLst>
                  </p:cNvPr>
                  <p:cNvSpPr/>
                  <p:nvPr/>
                </p:nvSpPr>
                <p:spPr>
                  <a:xfrm>
                    <a:off x="1512760" y="833342"/>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8B99805-8050-484E-8D63-1B5078E5574B}"/>
                      </a:ext>
                    </a:extLst>
                  </p:cNvPr>
                  <p:cNvSpPr/>
                  <p:nvPr/>
                </p:nvSpPr>
                <p:spPr>
                  <a:xfrm>
                    <a:off x="1645158" y="809529"/>
                    <a:ext cx="37337" cy="33909"/>
                  </a:xfrm>
                  <a:custGeom>
                    <a:avLst/>
                    <a:gdLst>
                      <a:gd name="connsiteX0" fmla="*/ 0 w 37337"/>
                      <a:gd name="connsiteY0" fmla="*/ 0 h 33909"/>
                      <a:gd name="connsiteX1" fmla="*/ 37338 w 37337"/>
                      <a:gd name="connsiteY1" fmla="*/ 0 h 33909"/>
                      <a:gd name="connsiteX2" fmla="*/ 37338 w 37337"/>
                      <a:gd name="connsiteY2" fmla="*/ 33909 h 33909"/>
                      <a:gd name="connsiteX3" fmla="*/ 0 w 37337"/>
                      <a:gd name="connsiteY3" fmla="*/ 33909 h 33909"/>
                    </a:gdLst>
                    <a:ahLst/>
                    <a:cxnLst>
                      <a:cxn ang="0">
                        <a:pos x="connsiteX0" y="connsiteY0"/>
                      </a:cxn>
                      <a:cxn ang="0">
                        <a:pos x="connsiteX1" y="connsiteY1"/>
                      </a:cxn>
                      <a:cxn ang="0">
                        <a:pos x="connsiteX2" y="connsiteY2"/>
                      </a:cxn>
                      <a:cxn ang="0">
                        <a:pos x="connsiteX3" y="connsiteY3"/>
                      </a:cxn>
                    </a:cxnLst>
                    <a:rect l="l" t="t" r="r" b="b"/>
                    <a:pathLst>
                      <a:path w="37337" h="33909">
                        <a:moveTo>
                          <a:pt x="0" y="0"/>
                        </a:moveTo>
                        <a:lnTo>
                          <a:pt x="37338" y="0"/>
                        </a:lnTo>
                        <a:lnTo>
                          <a:pt x="37338" y="33909"/>
                        </a:lnTo>
                        <a:lnTo>
                          <a:pt x="0" y="33909"/>
                        </a:lnTo>
                        <a:close/>
                      </a:path>
                    </a:pathLst>
                  </a:custGeom>
                  <a:solidFill>
                    <a:srgbClr val="8AC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517062BA-9D5A-6BA8-5CB3-310E8A48D681}"/>
                      </a:ext>
                    </a:extLst>
                  </p:cNvPr>
                  <p:cNvSpPr/>
                  <p:nvPr/>
                </p:nvSpPr>
                <p:spPr>
                  <a:xfrm>
                    <a:off x="1567053" y="93516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EF21F0E0-2669-23AE-7C3C-90E036B54688}"/>
                      </a:ext>
                    </a:extLst>
                  </p:cNvPr>
                  <p:cNvSpPr/>
                  <p:nvPr/>
                </p:nvSpPr>
                <p:spPr>
                  <a:xfrm>
                    <a:off x="1584102" y="86048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C3B038D1-F714-7219-5FE5-BEC36606894A}"/>
                      </a:ext>
                    </a:extLst>
                  </p:cNvPr>
                  <p:cNvSpPr/>
                  <p:nvPr/>
                </p:nvSpPr>
                <p:spPr>
                  <a:xfrm>
                    <a:off x="1567053" y="775620"/>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E4219B11-49E5-471C-FA4B-43CAEE8D16B4}"/>
                      </a:ext>
                    </a:extLst>
                  </p:cNvPr>
                  <p:cNvSpPr/>
                  <p:nvPr/>
                </p:nvSpPr>
                <p:spPr>
                  <a:xfrm>
                    <a:off x="1580673" y="677132"/>
                    <a:ext cx="44100" cy="40767"/>
                  </a:xfrm>
                  <a:custGeom>
                    <a:avLst/>
                    <a:gdLst>
                      <a:gd name="connsiteX0" fmla="*/ 0 w 44100"/>
                      <a:gd name="connsiteY0" fmla="*/ 0 h 40767"/>
                      <a:gd name="connsiteX1" fmla="*/ 44101 w 44100"/>
                      <a:gd name="connsiteY1" fmla="*/ 0 h 40767"/>
                      <a:gd name="connsiteX2" fmla="*/ 44101 w 44100"/>
                      <a:gd name="connsiteY2" fmla="*/ 40767 h 40767"/>
                      <a:gd name="connsiteX3" fmla="*/ 0 w 44100"/>
                      <a:gd name="connsiteY3" fmla="*/ 40767 h 40767"/>
                    </a:gdLst>
                    <a:ahLst/>
                    <a:cxnLst>
                      <a:cxn ang="0">
                        <a:pos x="connsiteX0" y="connsiteY0"/>
                      </a:cxn>
                      <a:cxn ang="0">
                        <a:pos x="connsiteX1" y="connsiteY1"/>
                      </a:cxn>
                      <a:cxn ang="0">
                        <a:pos x="connsiteX2" y="connsiteY2"/>
                      </a:cxn>
                      <a:cxn ang="0">
                        <a:pos x="connsiteX3" y="connsiteY3"/>
                      </a:cxn>
                    </a:cxnLst>
                    <a:rect l="l" t="t" r="r" b="b"/>
                    <a:pathLst>
                      <a:path w="44100" h="40767">
                        <a:moveTo>
                          <a:pt x="0" y="0"/>
                        </a:moveTo>
                        <a:lnTo>
                          <a:pt x="44101" y="0"/>
                        </a:lnTo>
                        <a:lnTo>
                          <a:pt x="44101" y="40767"/>
                        </a:lnTo>
                        <a:lnTo>
                          <a:pt x="0" y="40767"/>
                        </a:lnTo>
                        <a:close/>
                      </a:path>
                    </a:pathLst>
                  </a:custGeom>
                  <a:solidFill>
                    <a:srgbClr val="0090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C68F5693-84BF-8586-8C78-D9602CF89ED9}"/>
                      </a:ext>
                    </a:extLst>
                  </p:cNvPr>
                  <p:cNvSpPr/>
                  <p:nvPr/>
                </p:nvSpPr>
                <p:spPr>
                  <a:xfrm>
                    <a:off x="1665541" y="605885"/>
                    <a:ext cx="54292" cy="50958"/>
                  </a:xfrm>
                  <a:custGeom>
                    <a:avLst/>
                    <a:gdLst>
                      <a:gd name="connsiteX0" fmla="*/ 0 w 54292"/>
                      <a:gd name="connsiteY0" fmla="*/ 0 h 50958"/>
                      <a:gd name="connsiteX1" fmla="*/ 54292 w 54292"/>
                      <a:gd name="connsiteY1" fmla="*/ 0 h 50958"/>
                      <a:gd name="connsiteX2" fmla="*/ 54292 w 54292"/>
                      <a:gd name="connsiteY2" fmla="*/ 50959 h 50958"/>
                      <a:gd name="connsiteX3" fmla="*/ 0 w 5429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54292" h="50958">
                        <a:moveTo>
                          <a:pt x="0" y="0"/>
                        </a:moveTo>
                        <a:lnTo>
                          <a:pt x="54292" y="0"/>
                        </a:lnTo>
                        <a:lnTo>
                          <a:pt x="54292" y="50959"/>
                        </a:lnTo>
                        <a:lnTo>
                          <a:pt x="0" y="50959"/>
                        </a:lnTo>
                        <a:close/>
                      </a:path>
                    </a:pathLst>
                  </a:custGeom>
                  <a:solidFill>
                    <a:srgbClr val="E4D9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1EC7007F-E0C1-84D2-6DFB-75D826656702}"/>
                      </a:ext>
                    </a:extLst>
                  </p:cNvPr>
                  <p:cNvSpPr/>
                  <p:nvPr/>
                </p:nvSpPr>
                <p:spPr>
                  <a:xfrm>
                    <a:off x="1652016" y="717899"/>
                    <a:ext cx="44100" cy="40767"/>
                  </a:xfrm>
                  <a:custGeom>
                    <a:avLst/>
                    <a:gdLst>
                      <a:gd name="connsiteX0" fmla="*/ 0 w 44100"/>
                      <a:gd name="connsiteY0" fmla="*/ 0 h 40767"/>
                      <a:gd name="connsiteX1" fmla="*/ 44101 w 44100"/>
                      <a:gd name="connsiteY1" fmla="*/ 0 h 40767"/>
                      <a:gd name="connsiteX2" fmla="*/ 44101 w 44100"/>
                      <a:gd name="connsiteY2" fmla="*/ 40767 h 40767"/>
                      <a:gd name="connsiteX3" fmla="*/ 0 w 44100"/>
                      <a:gd name="connsiteY3" fmla="*/ 40767 h 40767"/>
                    </a:gdLst>
                    <a:ahLst/>
                    <a:cxnLst>
                      <a:cxn ang="0">
                        <a:pos x="connsiteX0" y="connsiteY0"/>
                      </a:cxn>
                      <a:cxn ang="0">
                        <a:pos x="connsiteX1" y="connsiteY1"/>
                      </a:cxn>
                      <a:cxn ang="0">
                        <a:pos x="connsiteX2" y="connsiteY2"/>
                      </a:cxn>
                      <a:cxn ang="0">
                        <a:pos x="connsiteX3" y="connsiteY3"/>
                      </a:cxn>
                    </a:cxnLst>
                    <a:rect l="l" t="t" r="r" b="b"/>
                    <a:pathLst>
                      <a:path w="44100" h="40767">
                        <a:moveTo>
                          <a:pt x="0" y="0"/>
                        </a:moveTo>
                        <a:lnTo>
                          <a:pt x="44101" y="0"/>
                        </a:lnTo>
                        <a:lnTo>
                          <a:pt x="44101" y="40767"/>
                        </a:lnTo>
                        <a:lnTo>
                          <a:pt x="0" y="40767"/>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4EFEF79-2EC5-203D-92E9-FBE8E7DF4C29}"/>
                      </a:ext>
                    </a:extLst>
                  </p:cNvPr>
                  <p:cNvSpPr/>
                  <p:nvPr/>
                </p:nvSpPr>
                <p:spPr>
                  <a:xfrm>
                    <a:off x="1431321" y="79600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077A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38C693CA-734B-03E4-EB99-B22F3A297EBE}"/>
                      </a:ext>
                    </a:extLst>
                  </p:cNvPr>
                  <p:cNvSpPr/>
                  <p:nvPr/>
                </p:nvSpPr>
                <p:spPr>
                  <a:xfrm>
                    <a:off x="1471993" y="79600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3757F881-3C76-A49D-ADA4-84529E93CBEF}"/>
                      </a:ext>
                    </a:extLst>
                  </p:cNvPr>
                  <p:cNvSpPr/>
                  <p:nvPr/>
                </p:nvSpPr>
                <p:spPr>
                  <a:xfrm>
                    <a:off x="1512760" y="796004"/>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3E0E8AF9-564A-A5FB-0925-D03315600042}"/>
                      </a:ext>
                    </a:extLst>
                  </p:cNvPr>
                  <p:cNvSpPr/>
                  <p:nvPr/>
                </p:nvSpPr>
                <p:spPr>
                  <a:xfrm>
                    <a:off x="1471993" y="75866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C165D91F-015C-FDA3-414B-979BFB5BAB5E}"/>
                      </a:ext>
                    </a:extLst>
                  </p:cNvPr>
                  <p:cNvSpPr/>
                  <p:nvPr/>
                </p:nvSpPr>
                <p:spPr>
                  <a:xfrm>
                    <a:off x="1512760" y="758666"/>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3C251CC-712D-4BF0-BF7B-E981B035BEC3}"/>
                      </a:ext>
                    </a:extLst>
                  </p:cNvPr>
                  <p:cNvSpPr/>
                  <p:nvPr/>
                </p:nvSpPr>
                <p:spPr>
                  <a:xfrm>
                    <a:off x="1512760" y="721328"/>
                    <a:ext cx="30575" cy="30575"/>
                  </a:xfrm>
                  <a:custGeom>
                    <a:avLst/>
                    <a:gdLst>
                      <a:gd name="connsiteX0" fmla="*/ 0 w 30575"/>
                      <a:gd name="connsiteY0" fmla="*/ 0 h 30575"/>
                      <a:gd name="connsiteX1" fmla="*/ 30575 w 30575"/>
                      <a:gd name="connsiteY1" fmla="*/ 0 h 30575"/>
                      <a:gd name="connsiteX2" fmla="*/ 30575 w 30575"/>
                      <a:gd name="connsiteY2" fmla="*/ 30575 h 30575"/>
                      <a:gd name="connsiteX3" fmla="*/ 0 w 30575"/>
                      <a:gd name="connsiteY3" fmla="*/ 30575 h 30575"/>
                    </a:gdLst>
                    <a:ahLst/>
                    <a:cxnLst>
                      <a:cxn ang="0">
                        <a:pos x="connsiteX0" y="connsiteY0"/>
                      </a:cxn>
                      <a:cxn ang="0">
                        <a:pos x="connsiteX1" y="connsiteY1"/>
                      </a:cxn>
                      <a:cxn ang="0">
                        <a:pos x="connsiteX2" y="connsiteY2"/>
                      </a:cxn>
                      <a:cxn ang="0">
                        <a:pos x="connsiteX3" y="connsiteY3"/>
                      </a:cxn>
                    </a:cxnLst>
                    <a:rect l="l" t="t" r="r" b="b"/>
                    <a:pathLst>
                      <a:path w="30575" h="30575">
                        <a:moveTo>
                          <a:pt x="0" y="0"/>
                        </a:moveTo>
                        <a:lnTo>
                          <a:pt x="30575" y="0"/>
                        </a:lnTo>
                        <a:lnTo>
                          <a:pt x="30575" y="30575"/>
                        </a:lnTo>
                        <a:lnTo>
                          <a:pt x="0" y="30575"/>
                        </a:lnTo>
                        <a:close/>
                      </a:path>
                    </a:pathLst>
                  </a:custGeom>
                  <a:solidFill>
                    <a:srgbClr val="2297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pic>
        <p:nvPicPr>
          <p:cNvPr id="57" name="Picture 56">
            <a:extLst>
              <a:ext uri="{FF2B5EF4-FFF2-40B4-BE49-F238E27FC236}">
                <a16:creationId xmlns:a16="http://schemas.microsoft.com/office/drawing/2014/main" id="{DCA31D68-081E-78B3-30B8-71D606602460}"/>
              </a:ext>
              <a:ext uri="{C183D7F6-B498-43B3-948B-1728B52AA6E4}">
                <adec:decorative xmlns:adec="http://schemas.microsoft.com/office/drawing/2017/decorative" val="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IVO">
            <a:extLst>
              <a:ext uri="{FF2B5EF4-FFF2-40B4-BE49-F238E27FC236}">
                <a16:creationId xmlns:a16="http://schemas.microsoft.com/office/drawing/2014/main" id="{2E02038E-0062-1DF2-F398-30943DA5299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7288" y="5780738"/>
            <a:ext cx="1501185" cy="592691"/>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F42BCBF3-A62B-4005-B1EF-69D7B3C3913A}"/>
              </a:ext>
            </a:extLst>
          </p:cNvPr>
          <p:cNvSpPr txBox="1"/>
          <p:nvPr/>
        </p:nvSpPr>
        <p:spPr>
          <a:xfrm>
            <a:off x="1770141" y="5737599"/>
            <a:ext cx="4237584" cy="884666"/>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
                <a:prstClr val="black"/>
              </a:buClr>
              <a:buSzTx/>
              <a:buFontTx/>
              <a:buNone/>
              <a:tabLst/>
              <a:defRPr/>
            </a:pPr>
            <a:r>
              <a:rPr kumimoji="0" lang="en-US" sz="16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AI Institutes directory and news:</a:t>
            </a:r>
            <a:br>
              <a:rPr kumimoji="0" lang="en-US" sz="1600" b="0" i="0" u="none" strike="noStrike" kern="1200" cap="none" spc="0" normalizeH="0" baseline="0" noProof="0">
                <a:ln>
                  <a:noFill/>
                </a:ln>
                <a:solidFill>
                  <a:prstClr val="black"/>
                </a:solidFill>
                <a:effectLst/>
                <a:uLnTx/>
                <a:uFillTx/>
                <a:latin typeface="Georgia" panose="02040502050405020303" pitchFamily="18" charset="0"/>
                <a:ea typeface="+mn-ea"/>
                <a:cs typeface="+mn-cs"/>
              </a:rPr>
            </a:br>
            <a:r>
              <a:rPr kumimoji="0" lang="en-US" sz="1600" b="0" i="0" u="none" strike="noStrike" kern="1200" cap="none" spc="0" normalizeH="0" baseline="0" noProof="0">
                <a:ln>
                  <a:noFill/>
                </a:ln>
                <a:solidFill>
                  <a:prstClr val="black"/>
                </a:solidFill>
                <a:effectLst/>
                <a:uLnTx/>
                <a:uFillTx/>
                <a:latin typeface="Georgia" panose="02040502050405020303" pitchFamily="18" charset="0"/>
                <a:ea typeface="+mn-ea"/>
                <a:cs typeface="+mn-cs"/>
                <a:hlinkClick r:id="rId29"/>
              </a:rPr>
              <a:t>https://aiinstitutes.org</a:t>
            </a:r>
            <a:r>
              <a:rPr kumimoji="0" lang="en-US" sz="1600" b="0" i="0" u="none" strike="noStrike" kern="1200" cap="none" spc="0" normalizeH="0" baseline="0" noProof="0">
                <a:ln>
                  <a:noFill/>
                </a:ln>
                <a:solidFill>
                  <a:prstClr val="black"/>
                </a:solidFill>
                <a:effectLst/>
                <a:uLnTx/>
                <a:uFillTx/>
                <a:latin typeface="Georgia" panose="02040502050405020303" pitchFamily="18" charset="0"/>
                <a:ea typeface="+mn-ea"/>
                <a:cs typeface="+mn-cs"/>
              </a:rPr>
              <a:t> </a:t>
            </a:r>
            <a:br>
              <a:rPr kumimoji="0" lang="en-US" sz="1600" b="0" i="0" u="none" strike="noStrike" kern="1200" cap="none" spc="0" normalizeH="0" baseline="0" noProof="0">
                <a:ln>
                  <a:noFill/>
                </a:ln>
                <a:solidFill>
                  <a:prstClr val="black"/>
                </a:solidFill>
                <a:effectLst/>
                <a:uLnTx/>
                <a:uFillTx/>
                <a:latin typeface="Georgia" panose="02040502050405020303" pitchFamily="18" charset="0"/>
                <a:ea typeface="+mn-ea"/>
                <a:cs typeface="+mn-cs"/>
              </a:rPr>
            </a:br>
            <a:endParaRPr kumimoji="0" lang="en-US" sz="16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
        <p:nvSpPr>
          <p:cNvPr id="29" name="Date Placeholder 3">
            <a:extLst>
              <a:ext uri="{FF2B5EF4-FFF2-40B4-BE49-F238E27FC236}">
                <a16:creationId xmlns:a16="http://schemas.microsoft.com/office/drawing/2014/main" id="{9312E136-8471-A415-B004-04EF0CB699E8}"/>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Program Webinar 09/05/2023</a:t>
            </a:r>
          </a:p>
        </p:txBody>
      </p:sp>
      <p:sp>
        <p:nvSpPr>
          <p:cNvPr id="56" name="Footer Placeholder 4">
            <a:extLst>
              <a:ext uri="{FF2B5EF4-FFF2-40B4-BE49-F238E27FC236}">
                <a16:creationId xmlns:a16="http://schemas.microsoft.com/office/drawing/2014/main" id="{B0A6C0D6-14DC-7F1D-E444-2E4F3B21EBFF}"/>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Click the 'Q&amp;A' button to submit a question</a:t>
            </a:r>
          </a:p>
        </p:txBody>
      </p:sp>
      <p:sp>
        <p:nvSpPr>
          <p:cNvPr id="28" name="Slide Number Placeholder 3">
            <a:extLst>
              <a:ext uri="{FF2B5EF4-FFF2-40B4-BE49-F238E27FC236}">
                <a16:creationId xmlns:a16="http://schemas.microsoft.com/office/drawing/2014/main" id="{D5E421AE-76C9-2187-B03B-A53640F207CC}"/>
              </a:ext>
            </a:extLst>
          </p:cNvPr>
          <p:cNvSpPr>
            <a:spLocks noGrp="1"/>
          </p:cNvSpPr>
          <p:nvPr>
            <p:ph type="sldNum" sz="quarter" idx="12"/>
          </p:nvPr>
        </p:nvSpPr>
        <p:spPr>
          <a:xfrm>
            <a:off x="8610600" y="6514908"/>
            <a:ext cx="2743200" cy="3040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7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4775"/>
            <a:ext cx="9403080" cy="1143000"/>
          </a:xfrm>
        </p:spPr>
        <p:txBody>
          <a:bodyPr>
            <a:normAutofit/>
          </a:bodyPr>
          <a:lstStyle/>
          <a:p>
            <a:r>
              <a:rPr lang="en-US" sz="3600" b="1" dirty="0">
                <a:solidFill>
                  <a:srgbClr val="005698"/>
                </a:solidFill>
                <a:latin typeface="Georgia" panose="02040502050405020303" pitchFamily="18" charset="0"/>
              </a:rPr>
              <a:t>This Solicitation – NSF 23-610</a:t>
            </a:r>
          </a:p>
        </p:txBody>
      </p:sp>
      <p:pic>
        <p:nvPicPr>
          <p:cNvPr id="5" name="Picture 4">
            <a:extLst>
              <a:ext uri="{FF2B5EF4-FFF2-40B4-BE49-F238E27FC236}">
                <a16:creationId xmlns:a16="http://schemas.microsoft.com/office/drawing/2014/main" id="{3F7E7EEC-CB65-354D-8DAC-6DCA529EDD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6" y="111487"/>
            <a:ext cx="832018" cy="8363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ontent Placeholder 3" descr="Advanced AI content">
            <a:extLst>
              <a:ext uri="{FF2B5EF4-FFF2-40B4-BE49-F238E27FC236}">
                <a16:creationId xmlns:a16="http://schemas.microsoft.com/office/drawing/2014/main" id="{6B8AB733-22BE-CB14-1F2B-58DAE58F383F}"/>
              </a:ext>
              <a:ext uri="{C183D7F6-B498-43B3-948B-1728B52AA6E4}">
                <adec:decorative xmlns:adec="http://schemas.microsoft.com/office/drawing/2017/decorative" val="0"/>
              </a:ext>
            </a:extLst>
          </p:cNvPr>
          <p:cNvGraphicFramePr>
            <a:graphicFrameLocks noGrp="1"/>
          </p:cNvGraphicFramePr>
          <p:nvPr>
            <p:ph sz="half" idx="1"/>
            <p:extLst>
              <p:ext uri="{D42A27DB-BD31-4B8C-83A1-F6EECF244321}">
                <p14:modId xmlns:p14="http://schemas.microsoft.com/office/powerpoint/2010/main" val="3714051742"/>
              </p:ext>
            </p:extLst>
          </p:nvPr>
        </p:nvGraphicFramePr>
        <p:xfrm>
          <a:off x="838199" y="1310309"/>
          <a:ext cx="10378139" cy="5067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5" descr="Image result for nsf logo image">
            <a:extLst>
              <a:ext uri="{FF2B5EF4-FFF2-40B4-BE49-F238E27FC236}">
                <a16:creationId xmlns:a16="http://schemas.microsoft.com/office/drawing/2014/main" id="{620ED176-487C-A520-F9F4-0CF5C7CBFD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9294" y="1704060"/>
            <a:ext cx="757439" cy="761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imons foundation logo">
            <a:extLst>
              <a:ext uri="{FF2B5EF4-FFF2-40B4-BE49-F238E27FC236}">
                <a16:creationId xmlns:a16="http://schemas.microsoft.com/office/drawing/2014/main" id="{80F29D9E-4901-7032-1D2E-B3C1F51DDF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92736" y="1883420"/>
            <a:ext cx="1412902" cy="4026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Image result for nsf logo image">
            <a:extLst>
              <a:ext uri="{FF2B5EF4-FFF2-40B4-BE49-F238E27FC236}">
                <a16:creationId xmlns:a16="http://schemas.microsoft.com/office/drawing/2014/main" id="{E5E3F984-780C-0F10-CB87-3D933AE172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40597" y="3147642"/>
            <a:ext cx="757439" cy="7613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ntel logo">
            <a:extLst>
              <a:ext uri="{FF2B5EF4-FFF2-40B4-BE49-F238E27FC236}">
                <a16:creationId xmlns:a16="http://schemas.microsoft.com/office/drawing/2014/main" id="{529B31DC-B80E-805E-95A5-136930EA51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6663" y="3278941"/>
            <a:ext cx="757438" cy="49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nsf logo image">
            <a:extLst>
              <a:ext uri="{FF2B5EF4-FFF2-40B4-BE49-F238E27FC236}">
                <a16:creationId xmlns:a16="http://schemas.microsoft.com/office/drawing/2014/main" id="{B93810D9-7C44-7102-A0A3-C0F427DE56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38402" y="4782263"/>
            <a:ext cx="757439" cy="7613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apital one logo">
            <a:extLst>
              <a:ext uri="{FF2B5EF4-FFF2-40B4-BE49-F238E27FC236}">
                <a16:creationId xmlns:a16="http://schemas.microsoft.com/office/drawing/2014/main" id="{A921DDB9-EE88-BCA0-A8BF-B92342257F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90230" y="4934830"/>
            <a:ext cx="1267394" cy="456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NIST       logo">
            <a:extLst>
              <a:ext uri="{FF2B5EF4-FFF2-40B4-BE49-F238E27FC236}">
                <a16:creationId xmlns:a16="http://schemas.microsoft.com/office/drawing/2014/main" id="{75284F25-55A5-6BCA-D6CA-94B2F39138D4}"/>
              </a:ext>
            </a:extLst>
          </p:cNvPr>
          <p:cNvPicPr>
            <a:picLocks noChangeAspect="1"/>
          </p:cNvPicPr>
          <p:nvPr/>
        </p:nvPicPr>
        <p:blipFill rotWithShape="1">
          <a:blip r:embed="rId13">
            <a:extLst>
              <a:ext uri="{28A0092B-C50C-407E-A947-70E740481C1C}">
                <a14:useLocalDpi xmlns:a14="http://schemas.microsoft.com/office/drawing/2010/main" val="0"/>
              </a:ext>
            </a:extLst>
          </a:blip>
          <a:srcRect t="22969" b="29473"/>
          <a:stretch/>
        </p:blipFill>
        <p:spPr bwMode="auto">
          <a:xfrm>
            <a:off x="10076522" y="5671843"/>
            <a:ext cx="665064" cy="392400"/>
          </a:xfrm>
          <a:prstGeom prst="rect">
            <a:avLst/>
          </a:prstGeom>
          <a:noFill/>
          <a:ln>
            <a:noFill/>
          </a:ln>
        </p:spPr>
      </p:pic>
      <p:pic>
        <p:nvPicPr>
          <p:cNvPr id="21" name="Picture 6" descr="Logo for USD(R&amp;E)">
            <a:extLst>
              <a:ext uri="{FF2B5EF4-FFF2-40B4-BE49-F238E27FC236}">
                <a16:creationId xmlns:a16="http://schemas.microsoft.com/office/drawing/2014/main" id="{AF0294EB-5D47-0953-6168-AD1A00063C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40343" y="5590943"/>
            <a:ext cx="565172" cy="56517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D8DE050-7306-48FE-A8E2-97D398A87D81}"/>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9" name="Footer Placeholder 4">
            <a:extLst>
              <a:ext uri="{FF2B5EF4-FFF2-40B4-BE49-F238E27FC236}">
                <a16:creationId xmlns:a16="http://schemas.microsoft.com/office/drawing/2014/main" id="{4F542F02-8DC0-47E9-8AB7-02A3038FF3F8}"/>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7" name="Slide Number Placeholder 3">
            <a:extLst>
              <a:ext uri="{FF2B5EF4-FFF2-40B4-BE49-F238E27FC236}">
                <a16:creationId xmlns:a16="http://schemas.microsoft.com/office/drawing/2014/main" id="{FD165505-116A-42BE-AF0B-C6D1A5B723DA}"/>
              </a:ext>
            </a:extLst>
          </p:cNvPr>
          <p:cNvSpPr>
            <a:spLocks noGrp="1"/>
          </p:cNvSpPr>
          <p:nvPr>
            <p:ph type="sldNum" sz="quarter" idx="12"/>
          </p:nvPr>
        </p:nvSpPr>
        <p:spPr>
          <a:xfrm>
            <a:off x="8610600" y="6514908"/>
            <a:ext cx="2743200" cy="3040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3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EF5C3A-E1D3-3C86-94C4-456E807070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0232" y="1803260"/>
            <a:ext cx="10351535" cy="4037099"/>
          </a:xfrm>
          <a:prstGeom prst="rect">
            <a:avLst/>
          </a:prstGeom>
        </p:spPr>
      </p:pic>
      <p:sp>
        <p:nvSpPr>
          <p:cNvPr id="5" name="Title 4">
            <a:extLst>
              <a:ext uri="{FF2B5EF4-FFF2-40B4-BE49-F238E27FC236}">
                <a16:creationId xmlns:a16="http://schemas.microsoft.com/office/drawing/2014/main" id="{E7BB64CD-655A-8E7A-1391-AB3719B5A145}"/>
              </a:ext>
            </a:extLst>
          </p:cNvPr>
          <p:cNvSpPr txBox="1">
            <a:spLocks noGrp="1"/>
          </p:cNvSpPr>
          <p:nvPr>
            <p:ph type="title" idx="4294967295"/>
          </p:nvPr>
        </p:nvSpPr>
        <p:spPr>
          <a:xfrm>
            <a:off x="460124" y="387548"/>
            <a:ext cx="1127174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AI Institutes advance trustworthy AI that protects people’s rights and safety, and accelerates the Nation’s progress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1E3A2AD-AF26-FC2F-CF46-5A3616BF8439}"/>
              </a:ext>
            </a:extLst>
          </p:cNvPr>
          <p:cNvSpPr txBox="1"/>
          <p:nvPr/>
        </p:nvSpPr>
        <p:spPr>
          <a:xfrm>
            <a:off x="802074" y="6066511"/>
            <a:ext cx="10935371" cy="369332"/>
          </a:xfrm>
          <a:prstGeom prst="rect">
            <a:avLst/>
          </a:prstGeom>
          <a:noFill/>
        </p:spPr>
        <p:txBody>
          <a:bodyPr wrap="square">
            <a:spAutoFit/>
          </a:bodyPr>
          <a:lstStyle/>
          <a:p>
            <a:r>
              <a:rPr lang="en-US">
                <a:hlinkClick r:id="rId4"/>
              </a:rPr>
              <a:t>https://www.whitehouse.gov/wp-content/uploads/2023/08/FY2025-OMB-OSTP-RD-Budget-Priorities-Memo.pdf</a:t>
            </a:r>
            <a:r>
              <a:rPr lang="en-US"/>
              <a:t> </a:t>
            </a:r>
          </a:p>
        </p:txBody>
      </p:sp>
      <p:sp>
        <p:nvSpPr>
          <p:cNvPr id="23" name="Date Placeholder 3">
            <a:extLst>
              <a:ext uri="{FF2B5EF4-FFF2-40B4-BE49-F238E27FC236}">
                <a16:creationId xmlns:a16="http://schemas.microsoft.com/office/drawing/2014/main" id="{8C9A55DB-0E17-F950-9083-6E60C46EEBA8}"/>
              </a:ext>
            </a:extLst>
          </p:cNvPr>
          <p:cNvSpPr>
            <a:spLocks noGrp="1"/>
          </p:cNvSpPr>
          <p:nvPr>
            <p:ph type="dt" sz="half" idx="10"/>
          </p:nvPr>
        </p:nvSpPr>
        <p:spPr>
          <a:xfrm>
            <a:off x="864480" y="6499148"/>
            <a:ext cx="2743200" cy="304017"/>
          </a:xfr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Program Webinar 09/05/2023</a:t>
            </a:r>
          </a:p>
        </p:txBody>
      </p:sp>
      <p:sp>
        <p:nvSpPr>
          <p:cNvPr id="25" name="Footer Placeholder 4">
            <a:extLst>
              <a:ext uri="{FF2B5EF4-FFF2-40B4-BE49-F238E27FC236}">
                <a16:creationId xmlns:a16="http://schemas.microsoft.com/office/drawing/2014/main" id="{60696769-0E9A-CB74-7853-74D7424C5305}"/>
              </a:ext>
            </a:extLst>
          </p:cNvPr>
          <p:cNvSpPr>
            <a:spLocks noGrp="1"/>
          </p:cNvSpPr>
          <p:nvPr>
            <p:ph type="ftr" sz="quarter" idx="11"/>
          </p:nvPr>
        </p:nvSpPr>
        <p:spPr>
          <a:xfrm>
            <a:off x="4064880" y="6499148"/>
            <a:ext cx="4114800" cy="304017"/>
          </a:xfrm>
        </p:spPr>
        <p:txBody>
          <a:bodyP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Click the 'Q&amp;A' button to submit a question</a:t>
            </a:r>
          </a:p>
        </p:txBody>
      </p:sp>
      <p:sp>
        <p:nvSpPr>
          <p:cNvPr id="17" name="Slide Number Placeholder 3">
            <a:extLst>
              <a:ext uri="{FF2B5EF4-FFF2-40B4-BE49-F238E27FC236}">
                <a16:creationId xmlns:a16="http://schemas.microsoft.com/office/drawing/2014/main" id="{AE1BBA8C-54CA-95EA-E0EE-0D65D0F7DAF5}"/>
              </a:ext>
            </a:extLst>
          </p:cNvPr>
          <p:cNvSpPr txBox="1">
            <a:spLocks/>
          </p:cNvSpPr>
          <p:nvPr/>
        </p:nvSpPr>
        <p:spPr>
          <a:xfrm>
            <a:off x="8610600" y="6514908"/>
            <a:ext cx="2743200" cy="304017"/>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657F45-76E2-9145-A9D6-E6E7DE738629}" type="slidenum">
              <a:rPr kumimoji="0" lang="en-US" sz="1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2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9" ma:contentTypeDescription="Create a new document." ma:contentTypeScope="" ma:versionID="1f9fb9534fac4b1edd281d050aabe51c">
  <xsd:schema xmlns:xsd="http://www.w3.org/2001/XMLSchema" xmlns:xs="http://www.w3.org/2001/XMLSchema" xmlns:p="http://schemas.microsoft.com/office/2006/metadata/properties" xmlns:ns2="0cf77daa-5445-4d26-ace6-97094430d631" targetNamespace="http://schemas.microsoft.com/office/2006/metadata/properties" ma:root="true" ma:fieldsID="e583d854e5be020b7202755a27da0aa8"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76E2E4-3B30-43ED-B19E-115760CEA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148D95-2B6A-4C78-B5D6-ECD1AAF9FC2E}">
  <ds:schemaRefs>
    <ds:schemaRef ds:uri="http://schemas.microsoft.com/sharepoint/v3/contenttype/forms"/>
  </ds:schemaRefs>
</ds:datastoreItem>
</file>

<file path=customXml/itemProps3.xml><?xml version="1.0" encoding="utf-8"?>
<ds:datastoreItem xmlns:ds="http://schemas.openxmlformats.org/officeDocument/2006/customXml" ds:itemID="{850F9662-C396-4E98-A501-18A73AD79422}">
  <ds:schemaRefs>
    <ds:schemaRef ds:uri="2d7c7a4d-3c63-4332-96ae-542c9c8b0aae"/>
    <ds:schemaRef ds:uri="6d8a670d-9360-4660-a555-32e0b88402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TotalTime>
  <Words>16308</Words>
  <Application>Microsoft Office PowerPoint</Application>
  <PresentationFormat>Widescreen</PresentationFormat>
  <Paragraphs>1042</Paragraphs>
  <Slides>59</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Calibri Light</vt:lpstr>
      <vt:lpstr>Georgia</vt:lpstr>
      <vt:lpstr>Open Sans</vt:lpstr>
      <vt:lpstr>System Font Regular</vt:lpstr>
      <vt:lpstr>Times New Roman</vt:lpstr>
      <vt:lpstr>Tw Cen MT</vt:lpstr>
      <vt:lpstr>Verdana</vt:lpstr>
      <vt:lpstr>Office Theme</vt:lpstr>
      <vt:lpstr>National Artificial Intelligence (AI)  Research Institutes Accelerating Research, Transforming Society, and Growing the American Workforce</vt:lpstr>
      <vt:lpstr>Questions</vt:lpstr>
      <vt:lpstr>Program/Theme Leads</vt:lpstr>
      <vt:lpstr>Welcome</vt:lpstr>
      <vt:lpstr>Next Steps in the AI Institutes Program</vt:lpstr>
      <vt:lpstr>National Artificial Intelligence (AI) Research Institutes</vt:lpstr>
      <vt:lpstr>25 Active Institutes</vt:lpstr>
      <vt:lpstr>This Solicitation – NSF 23-610</vt:lpstr>
      <vt:lpstr>AI Institutes advance trustworthy AI that protects people’s rights and safety, and accelerates the Nation’s progress</vt:lpstr>
      <vt:lpstr>Outline</vt:lpstr>
      <vt:lpstr>National Artificial Intelligence (AI) Research Institutes</vt:lpstr>
      <vt:lpstr>New/changes</vt:lpstr>
      <vt:lpstr>Program Timeline </vt:lpstr>
      <vt:lpstr>Requirements for All AI Research Institutes</vt:lpstr>
      <vt:lpstr>1. Advance Foundational AI Research</vt:lpstr>
      <vt:lpstr>1. Advance Foundational AI Research: Scope of AI</vt:lpstr>
      <vt:lpstr>1. Advance Foundational AI Research: Scope of AI, continued</vt:lpstr>
      <vt:lpstr>2. Conduct Use-Inspired Research</vt:lpstr>
      <vt:lpstr>Foundational and Use-Inspired AI Research</vt:lpstr>
      <vt:lpstr>“Foundational AI” and “use-inspired research” requirements are not in opposition to one another</vt:lpstr>
      <vt:lpstr>3. Grow The Next Generation of Talent</vt:lpstr>
      <vt:lpstr>4. Be Multidisciplinary</vt:lpstr>
      <vt:lpstr>5. Leverage Multiple Organizations</vt:lpstr>
      <vt:lpstr>6. Nexus Points for Collaborative Efforts</vt:lpstr>
      <vt:lpstr>This solicitation’s Institute themes</vt:lpstr>
      <vt:lpstr>Responsiveness to themes</vt:lpstr>
      <vt:lpstr>1: AI for Astronomical Sciences</vt:lpstr>
      <vt:lpstr>1: AI for Astronomical Sciences</vt:lpstr>
      <vt:lpstr>1: AI for Astronomical Sciences Common questions</vt:lpstr>
      <vt:lpstr>1: AI for Astronomical Sciences Simons Foundation specific considerations</vt:lpstr>
      <vt:lpstr>1: AI for Astronomical Sciences Individuals affiliated with Simons Foundation</vt:lpstr>
      <vt:lpstr>2: AI for Discovery in Materials Research</vt:lpstr>
      <vt:lpstr>Materials Genome Initiative (MGI) https://www.mgi.gov/ </vt:lpstr>
      <vt:lpstr>2: AI for Discovery in Materials Research</vt:lpstr>
      <vt:lpstr>2: AI for Discovery in Materials Research Industry Funding Partner</vt:lpstr>
      <vt:lpstr>3: Strengthening AI</vt:lpstr>
      <vt:lpstr>3: Strengthening AI</vt:lpstr>
      <vt:lpstr>3: Strengthening AI</vt:lpstr>
      <vt:lpstr>3: Strengthening AI</vt:lpstr>
      <vt:lpstr>3: Strengthening AI</vt:lpstr>
      <vt:lpstr>3: Strengthening AI</vt:lpstr>
      <vt:lpstr>3: Strengthening AI Industry Funding Partner</vt:lpstr>
      <vt:lpstr>3: Strengthening AI Agency Funding Partners</vt:lpstr>
      <vt:lpstr>Contacting the program about themes</vt:lpstr>
      <vt:lpstr>Structure and budget:</vt:lpstr>
      <vt:lpstr>Preliminary Proposals - Requirements</vt:lpstr>
      <vt:lpstr>Preliminary Proposals – Process and Benefit</vt:lpstr>
      <vt:lpstr>About non-binding decisions</vt:lpstr>
      <vt:lpstr>Changes from Preliminary to Full?</vt:lpstr>
      <vt:lpstr>Personnel moves – i.e., to a different proposal between prelim and full proposal</vt:lpstr>
      <vt:lpstr>Full Proposals – Requirements</vt:lpstr>
      <vt:lpstr>Identifying updates in the Full proposal</vt:lpstr>
      <vt:lpstr>Letters of collaboration</vt:lpstr>
      <vt:lpstr>Letters of collaboration</vt:lpstr>
      <vt:lpstr>Notes on Submission and Eligibility</vt:lpstr>
      <vt:lpstr>Campuses of the same university system</vt:lpstr>
      <vt:lpstr>Questions</vt:lpstr>
      <vt:lpstr>Selected Frequently-Asked Questions* 1/2</vt:lpstr>
      <vt:lpstr>Selected Frequently-Asked Questions*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Desai, Karna</dc:creator>
  <cp:lastModifiedBy>Carlson, Paul L. (Contractor)</cp:lastModifiedBy>
  <cp:revision>2</cp:revision>
  <dcterms:created xsi:type="dcterms:W3CDTF">2019-05-15T20:07:39Z</dcterms:created>
  <dcterms:modified xsi:type="dcterms:W3CDTF">2023-09-07T18:31:23Z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0x010100A44C71B534A09340961712F451B81900</vt:lpwstr>
  </property>
  <property fmtid="{D5CDD505-2E9C-101B-9397-08002B2CF9AE}" pid="3" name="TitusGUID">
    <vt:lpwstr>b5e3c0bf-2bb6-4073-9ad7-28e7be46b2cb</vt:lpwstr>
  </property>
  <property fmtid="{D5CDD505-2E9C-101B-9397-08002B2CF9AE}" pid="4" name="ContainsCUI">
    <vt:lpwstr>No</vt:lpwstr>
  </property>
</Properties>
</file>