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sldIdLst>
    <p:sldId id="257" r:id="rId5"/>
    <p:sldId id="328" r:id="rId6"/>
    <p:sldId id="331" r:id="rId7"/>
    <p:sldId id="2145706397" r:id="rId8"/>
    <p:sldId id="298" r:id="rId9"/>
    <p:sldId id="347" r:id="rId10"/>
    <p:sldId id="850" r:id="rId11"/>
    <p:sldId id="2145706393" r:id="rId12"/>
    <p:sldId id="851" r:id="rId13"/>
    <p:sldId id="370" r:id="rId14"/>
    <p:sldId id="389" r:id="rId15"/>
    <p:sldId id="393" r:id="rId16"/>
    <p:sldId id="390" r:id="rId17"/>
    <p:sldId id="329" r:id="rId18"/>
    <p:sldId id="2145706392" r:id="rId19"/>
    <p:sldId id="2145706395" r:id="rId20"/>
    <p:sldId id="340" r:id="rId21"/>
    <p:sldId id="386" r:id="rId22"/>
    <p:sldId id="350" r:id="rId23"/>
    <p:sldId id="382" r:id="rId24"/>
    <p:sldId id="2145706398" r:id="rId25"/>
    <p:sldId id="411" r:id="rId26"/>
    <p:sldId id="391" r:id="rId27"/>
    <p:sldId id="392" r:id="rId28"/>
    <p:sldId id="383" r:id="rId29"/>
    <p:sldId id="396" r:id="rId30"/>
    <p:sldId id="2145706388" r:id="rId31"/>
    <p:sldId id="259" r:id="rId32"/>
    <p:sldId id="2142534318" r:id="rId33"/>
    <p:sldId id="295" r:id="rId34"/>
    <p:sldId id="408" r:id="rId35"/>
    <p:sldId id="357" r:id="rId36"/>
    <p:sldId id="359" r:id="rId37"/>
    <p:sldId id="360" r:id="rId38"/>
    <p:sldId id="367" r:id="rId39"/>
    <p:sldId id="369" r:id="rId40"/>
    <p:sldId id="388" r:id="rId41"/>
    <p:sldId id="214253416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847D5-8C4C-4B2A-9930-8E810BB7AE9C}" v="61" dt="2024-10-18T18:59:09.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4" autoAdjust="0"/>
    <p:restoredTop sz="86370" autoAdjust="0"/>
  </p:normalViewPr>
  <p:slideViewPr>
    <p:cSldViewPr snapToGrid="0">
      <p:cViewPr varScale="1">
        <p:scale>
          <a:sx n="63" d="100"/>
          <a:sy n="63" d="100"/>
        </p:scale>
        <p:origin x="62" y="230"/>
      </p:cViewPr>
      <p:guideLst/>
    </p:cSldViewPr>
  </p:slideViewPr>
  <p:outlineViewPr>
    <p:cViewPr>
      <p:scale>
        <a:sx n="33" d="100"/>
        <a:sy n="33" d="100"/>
      </p:scale>
      <p:origin x="0" y="-365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46C0-6312-4EF2-8133-CD3A082A51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100B9B3-15A6-439B-8C8D-A1514C8BC7CC}">
      <dgm:prSet phldrT="[Text]"/>
      <dgm:spPr/>
      <dgm:t>
        <a:bodyPr/>
        <a:lstStyle/>
        <a:p>
          <a:r>
            <a:rPr lang="en-US"/>
            <a:t>Project Motivation and Impact</a:t>
          </a:r>
        </a:p>
      </dgm:t>
    </dgm:pt>
    <dgm:pt modelId="{D915E71D-59E2-483A-8310-04EC7C950439}" type="parTrans" cxnId="{972E539E-D024-40E1-BDCF-88CD8D1C68EA}">
      <dgm:prSet/>
      <dgm:spPr/>
      <dgm:t>
        <a:bodyPr/>
        <a:lstStyle/>
        <a:p>
          <a:endParaRPr lang="en-US"/>
        </a:p>
      </dgm:t>
    </dgm:pt>
    <dgm:pt modelId="{D8773869-DB62-42C4-8DCC-B45CB44E0008}" type="sibTrans" cxnId="{972E539E-D024-40E1-BDCF-88CD8D1C68EA}">
      <dgm:prSet/>
      <dgm:spPr/>
      <dgm:t>
        <a:bodyPr/>
        <a:lstStyle/>
        <a:p>
          <a:endParaRPr lang="en-US"/>
        </a:p>
      </dgm:t>
    </dgm:pt>
    <dgm:pt modelId="{88F10732-62E3-4CF5-85C5-08F78FF7AEB7}">
      <dgm:prSet phldrT="[Text]" custT="1"/>
      <dgm:spPr>
        <a:solidFill>
          <a:schemeClr val="accent1">
            <a:lumMod val="50000"/>
          </a:schemeClr>
        </a:solidFill>
      </dgm:spPr>
      <dgm:t>
        <a:bodyPr/>
        <a:lstStyle/>
        <a:p>
          <a:r>
            <a:rPr lang="en-US" sz="2400"/>
            <a:t>Science-driven</a:t>
          </a:r>
        </a:p>
      </dgm:t>
    </dgm:pt>
    <dgm:pt modelId="{FCFF5D30-5C89-4C09-BE3D-DEBFBBE3CAE7}" type="parTrans" cxnId="{609A0A53-C6F9-4A6E-857D-10B25A67BC79}">
      <dgm:prSet/>
      <dgm:spPr/>
      <dgm:t>
        <a:bodyPr/>
        <a:lstStyle/>
        <a:p>
          <a:endParaRPr lang="en-US"/>
        </a:p>
      </dgm:t>
    </dgm:pt>
    <dgm:pt modelId="{A4165F51-EC3A-45F4-94B5-D1C4BF02C05C}" type="sibTrans" cxnId="{609A0A53-C6F9-4A6E-857D-10B25A67BC79}">
      <dgm:prSet/>
      <dgm:spPr/>
      <dgm:t>
        <a:bodyPr/>
        <a:lstStyle/>
        <a:p>
          <a:endParaRPr lang="en-US"/>
        </a:p>
      </dgm:t>
    </dgm:pt>
    <dgm:pt modelId="{90B4F5B7-C4FA-4EB8-99CC-4526FD0019F4}">
      <dgm:prSet phldrT="[Text]" custT="1"/>
      <dgm:spPr>
        <a:solidFill>
          <a:schemeClr val="accent1">
            <a:lumMod val="50000"/>
          </a:schemeClr>
        </a:solidFill>
      </dgm:spPr>
      <dgm:t>
        <a:bodyPr/>
        <a:lstStyle/>
        <a:p>
          <a:r>
            <a:rPr lang="en-US" sz="2400"/>
            <a:t>Innovation</a:t>
          </a:r>
        </a:p>
      </dgm:t>
    </dgm:pt>
    <dgm:pt modelId="{5D1C3A6A-3186-4CD7-B051-9BCE2F7FA3EB}" type="parTrans" cxnId="{6F34DE3D-543E-4D4E-90C9-758B93A4DE8A}">
      <dgm:prSet/>
      <dgm:spPr/>
      <dgm:t>
        <a:bodyPr/>
        <a:lstStyle/>
        <a:p>
          <a:endParaRPr lang="en-US"/>
        </a:p>
      </dgm:t>
    </dgm:pt>
    <dgm:pt modelId="{092C23A3-F7FF-4C96-9D3C-FC88AC6B7529}" type="sibTrans" cxnId="{6F34DE3D-543E-4D4E-90C9-758B93A4DE8A}">
      <dgm:prSet/>
      <dgm:spPr/>
      <dgm:t>
        <a:bodyPr/>
        <a:lstStyle/>
        <a:p>
          <a:endParaRPr lang="en-US"/>
        </a:p>
      </dgm:t>
    </dgm:pt>
    <dgm:pt modelId="{95DD1439-F073-40C4-9C9D-D9E7EC2882B2}">
      <dgm:prSet phldrT="[Text]"/>
      <dgm:spPr/>
      <dgm:t>
        <a:bodyPr/>
        <a:lstStyle/>
        <a:p>
          <a:r>
            <a:rPr lang="en-US"/>
            <a:t>Cyberinfrastructure Plans</a:t>
          </a:r>
        </a:p>
      </dgm:t>
    </dgm:pt>
    <dgm:pt modelId="{B1C8CE96-FCCB-4028-A67A-1272D4FCAADF}" type="parTrans" cxnId="{2C5B97DB-D803-4342-8355-767DE6F24CF4}">
      <dgm:prSet/>
      <dgm:spPr/>
      <dgm:t>
        <a:bodyPr/>
        <a:lstStyle/>
        <a:p>
          <a:endParaRPr lang="en-US"/>
        </a:p>
      </dgm:t>
    </dgm:pt>
    <dgm:pt modelId="{CB2C05A1-3D4D-4536-89FB-EFD8A869992C}" type="sibTrans" cxnId="{2C5B97DB-D803-4342-8355-767DE6F24CF4}">
      <dgm:prSet/>
      <dgm:spPr/>
      <dgm:t>
        <a:bodyPr/>
        <a:lstStyle/>
        <a:p>
          <a:endParaRPr lang="en-US"/>
        </a:p>
      </dgm:t>
    </dgm:pt>
    <dgm:pt modelId="{E5A65F19-075F-49B0-BAC9-0360DD8B6BFA}">
      <dgm:prSet phldrT="[Text]" custT="1"/>
      <dgm:spPr>
        <a:solidFill>
          <a:schemeClr val="accent1">
            <a:lumMod val="50000"/>
          </a:schemeClr>
        </a:solidFill>
      </dgm:spPr>
      <dgm:t>
        <a:bodyPr/>
        <a:lstStyle/>
        <a:p>
          <a:r>
            <a:rPr lang="en-US" sz="2400"/>
            <a:t>Project plans, and system and process architecture</a:t>
          </a:r>
        </a:p>
      </dgm:t>
    </dgm:pt>
    <dgm:pt modelId="{C7E18C12-A8E0-4B0A-8E4F-42AF190B22A0}" type="parTrans" cxnId="{FE6236F2-6CC1-4F40-A763-0BFA59BBECB0}">
      <dgm:prSet/>
      <dgm:spPr/>
      <dgm:t>
        <a:bodyPr/>
        <a:lstStyle/>
        <a:p>
          <a:endParaRPr lang="en-US"/>
        </a:p>
      </dgm:t>
    </dgm:pt>
    <dgm:pt modelId="{945AB40D-9D97-408E-B5A7-53BB0543ACB7}" type="sibTrans" cxnId="{FE6236F2-6CC1-4F40-A763-0BFA59BBECB0}">
      <dgm:prSet/>
      <dgm:spPr/>
      <dgm:t>
        <a:bodyPr/>
        <a:lstStyle/>
        <a:p>
          <a:endParaRPr lang="en-US"/>
        </a:p>
      </dgm:t>
    </dgm:pt>
    <dgm:pt modelId="{98C67807-9C4E-4131-9B54-38CEADF66542}">
      <dgm:prSet phldrT="[Text]" custT="1"/>
      <dgm:spPr>
        <a:solidFill>
          <a:schemeClr val="accent1">
            <a:lumMod val="50000"/>
          </a:schemeClr>
        </a:solidFill>
      </dgm:spPr>
      <dgm:t>
        <a:bodyPr/>
        <a:lstStyle/>
        <a:p>
          <a:r>
            <a:rPr lang="en-US" sz="2400"/>
            <a:t>Building on existing, recognized capabilities</a:t>
          </a:r>
        </a:p>
      </dgm:t>
    </dgm:pt>
    <dgm:pt modelId="{D4767337-41F9-49C0-92C8-7F4A5C57F4DC}" type="parTrans" cxnId="{359D622F-86C9-489F-A18C-697115262C87}">
      <dgm:prSet/>
      <dgm:spPr/>
      <dgm:t>
        <a:bodyPr/>
        <a:lstStyle/>
        <a:p>
          <a:endParaRPr lang="en-US"/>
        </a:p>
      </dgm:t>
    </dgm:pt>
    <dgm:pt modelId="{8DF5E4DC-F705-4F6C-AACA-134FA3C2186D}" type="sibTrans" cxnId="{359D622F-86C9-489F-A18C-697115262C87}">
      <dgm:prSet/>
      <dgm:spPr/>
      <dgm:t>
        <a:bodyPr/>
        <a:lstStyle/>
        <a:p>
          <a:endParaRPr lang="en-US"/>
        </a:p>
      </dgm:t>
    </dgm:pt>
    <dgm:pt modelId="{3D7D3ECB-56C4-4FBC-B435-2AF577307036}">
      <dgm:prSet phldrT="[Text]"/>
      <dgm:spPr/>
      <dgm:t>
        <a:bodyPr/>
        <a:lstStyle/>
        <a:p>
          <a:r>
            <a:rPr lang="en-US"/>
            <a:t>Measurable Outcomes</a:t>
          </a:r>
        </a:p>
      </dgm:t>
    </dgm:pt>
    <dgm:pt modelId="{198FD979-E616-4345-B880-2E6FEA851503}" type="parTrans" cxnId="{A17B5D8D-2089-4495-8384-D71562ACDE48}">
      <dgm:prSet/>
      <dgm:spPr/>
      <dgm:t>
        <a:bodyPr/>
        <a:lstStyle/>
        <a:p>
          <a:endParaRPr lang="en-US"/>
        </a:p>
      </dgm:t>
    </dgm:pt>
    <dgm:pt modelId="{67C287BE-8333-4ADC-B5F7-8A3BBA2D2AEE}" type="sibTrans" cxnId="{A17B5D8D-2089-4495-8384-D71562ACDE48}">
      <dgm:prSet/>
      <dgm:spPr/>
      <dgm:t>
        <a:bodyPr/>
        <a:lstStyle/>
        <a:p>
          <a:endParaRPr lang="en-US"/>
        </a:p>
      </dgm:t>
    </dgm:pt>
    <dgm:pt modelId="{C9823FA1-4CF9-4196-9299-351B9B7E70AF}">
      <dgm:prSet phldrT="[Text]" custT="1"/>
      <dgm:spPr>
        <a:solidFill>
          <a:schemeClr val="accent1">
            <a:lumMod val="50000"/>
          </a:schemeClr>
        </a:solidFill>
      </dgm:spPr>
      <dgm:t>
        <a:bodyPr/>
        <a:lstStyle/>
        <a:p>
          <a:r>
            <a:rPr lang="en-US" sz="2400"/>
            <a:t>Deliverables</a:t>
          </a:r>
        </a:p>
      </dgm:t>
    </dgm:pt>
    <dgm:pt modelId="{15E4F806-9173-4436-8C0D-A0EC2475592F}" type="parTrans" cxnId="{60C077AA-8DE7-4ECB-834D-E194AE16013F}">
      <dgm:prSet/>
      <dgm:spPr/>
      <dgm:t>
        <a:bodyPr/>
        <a:lstStyle/>
        <a:p>
          <a:endParaRPr lang="en-US"/>
        </a:p>
      </dgm:t>
    </dgm:pt>
    <dgm:pt modelId="{EF431F00-9DA5-45AA-BFB7-916D53D366C6}" type="sibTrans" cxnId="{60C077AA-8DE7-4ECB-834D-E194AE16013F}">
      <dgm:prSet/>
      <dgm:spPr/>
      <dgm:t>
        <a:bodyPr/>
        <a:lstStyle/>
        <a:p>
          <a:endParaRPr lang="en-US"/>
        </a:p>
      </dgm:t>
    </dgm:pt>
    <dgm:pt modelId="{ADD3549B-0D69-4851-9ADC-008EABE37B51}">
      <dgm:prSet phldrT="[Text]" custT="1"/>
      <dgm:spPr>
        <a:solidFill>
          <a:schemeClr val="accent1">
            <a:lumMod val="50000"/>
          </a:schemeClr>
        </a:solidFill>
      </dgm:spPr>
      <dgm:t>
        <a:bodyPr/>
        <a:lstStyle/>
        <a:p>
          <a:r>
            <a:rPr lang="en-US" sz="2400"/>
            <a:t>Sustained and sustainable impacts</a:t>
          </a:r>
        </a:p>
      </dgm:t>
    </dgm:pt>
    <dgm:pt modelId="{CC54103D-C219-40FF-8E67-2549485BB414}" type="parTrans" cxnId="{9BF303D6-ED1A-4856-BEE6-204550C42835}">
      <dgm:prSet/>
      <dgm:spPr/>
      <dgm:t>
        <a:bodyPr/>
        <a:lstStyle/>
        <a:p>
          <a:endParaRPr lang="en-US"/>
        </a:p>
      </dgm:t>
    </dgm:pt>
    <dgm:pt modelId="{097D5514-4CAA-4018-86D5-2E72608BEFE1}" type="sibTrans" cxnId="{9BF303D6-ED1A-4856-BEE6-204550C42835}">
      <dgm:prSet/>
      <dgm:spPr/>
      <dgm:t>
        <a:bodyPr/>
        <a:lstStyle/>
        <a:p>
          <a:endParaRPr lang="en-US"/>
        </a:p>
      </dgm:t>
    </dgm:pt>
    <dgm:pt modelId="{CB60A6CE-3E3B-4A11-8A7B-EC11A108C1F4}">
      <dgm:prSet phldrT="[Text]" custT="1"/>
      <dgm:spPr>
        <a:solidFill>
          <a:schemeClr val="accent1">
            <a:lumMod val="50000"/>
          </a:schemeClr>
        </a:solidFill>
      </dgm:spPr>
      <dgm:t>
        <a:bodyPr/>
        <a:lstStyle/>
        <a:p>
          <a:r>
            <a:rPr lang="en-US" sz="2400"/>
            <a:t>Close collaborations among stakeholders</a:t>
          </a:r>
        </a:p>
      </dgm:t>
    </dgm:pt>
    <dgm:pt modelId="{42E62E7E-2C79-4CC8-A9F9-6F6E1058A56C}" type="parTrans" cxnId="{0CA432BA-029F-4AA4-9747-F6E400A63888}">
      <dgm:prSet/>
      <dgm:spPr/>
      <dgm:t>
        <a:bodyPr/>
        <a:lstStyle/>
        <a:p>
          <a:endParaRPr lang="en-US"/>
        </a:p>
      </dgm:t>
    </dgm:pt>
    <dgm:pt modelId="{7BFCF8CD-0A88-49AC-8FB9-7B30F6FA4BE4}" type="sibTrans" cxnId="{0CA432BA-029F-4AA4-9747-F6E400A63888}">
      <dgm:prSet/>
      <dgm:spPr/>
      <dgm:t>
        <a:bodyPr/>
        <a:lstStyle/>
        <a:p>
          <a:endParaRPr lang="en-US"/>
        </a:p>
      </dgm:t>
    </dgm:pt>
    <dgm:pt modelId="{8BD92B97-E4EE-4DFD-B9C1-E51A469E2E7A}">
      <dgm:prSet phldrT="[Text]" custT="1"/>
      <dgm:spPr>
        <a:solidFill>
          <a:schemeClr val="accent1">
            <a:lumMod val="50000"/>
          </a:schemeClr>
        </a:solidFill>
      </dgm:spPr>
      <dgm:t>
        <a:bodyPr/>
        <a:lstStyle/>
        <a:p>
          <a:r>
            <a:rPr lang="en-US" sz="2400"/>
            <a:t>Metrics</a:t>
          </a:r>
        </a:p>
      </dgm:t>
    </dgm:pt>
    <dgm:pt modelId="{FA874902-AF2D-47D3-8F62-52D80EDE2B56}" type="parTrans" cxnId="{8FD81CCC-04F0-4153-870E-6F15B5E34703}">
      <dgm:prSet/>
      <dgm:spPr/>
      <dgm:t>
        <a:bodyPr/>
        <a:lstStyle/>
        <a:p>
          <a:endParaRPr lang="en-US"/>
        </a:p>
      </dgm:t>
    </dgm:pt>
    <dgm:pt modelId="{F7F2D6AB-6B6B-4C97-BF4B-475E643D6E23}" type="sibTrans" cxnId="{8FD81CCC-04F0-4153-870E-6F15B5E34703}">
      <dgm:prSet/>
      <dgm:spPr/>
      <dgm:t>
        <a:bodyPr/>
        <a:lstStyle/>
        <a:p>
          <a:endParaRPr lang="en-US"/>
        </a:p>
      </dgm:t>
    </dgm:pt>
    <dgm:pt modelId="{8D1EB715-94A5-40FF-AF72-5A8182F41005}" type="pres">
      <dgm:prSet presAssocID="{7E1C46C0-6312-4EF2-8133-CD3A082A512F}" presName="linearFlow" presStyleCnt="0">
        <dgm:presLayoutVars>
          <dgm:dir/>
          <dgm:animLvl val="lvl"/>
          <dgm:resizeHandles/>
        </dgm:presLayoutVars>
      </dgm:prSet>
      <dgm:spPr/>
    </dgm:pt>
    <dgm:pt modelId="{394EAA52-A83F-4D2B-872D-F9319E87DD92}" type="pres">
      <dgm:prSet presAssocID="{A100B9B3-15A6-439B-8C8D-A1514C8BC7CC}" presName="compositeNode" presStyleCnt="0">
        <dgm:presLayoutVars>
          <dgm:bulletEnabled val="1"/>
        </dgm:presLayoutVars>
      </dgm:prSet>
      <dgm:spPr/>
    </dgm:pt>
    <dgm:pt modelId="{DFDFDF1D-9433-4092-9E32-473FF5E8696C}" type="pres">
      <dgm:prSet presAssocID="{A100B9B3-15A6-439B-8C8D-A1514C8BC7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Close up of a microscope"/>
        </a:ext>
      </dgm:extLst>
    </dgm:pt>
    <dgm:pt modelId="{DFE0C7FB-B4B1-48DA-9548-E07992AF9522}" type="pres">
      <dgm:prSet presAssocID="{A100B9B3-15A6-439B-8C8D-A1514C8BC7CC}" presName="childNode" presStyleLbl="node1" presStyleIdx="0" presStyleCnt="3">
        <dgm:presLayoutVars>
          <dgm:bulletEnabled val="1"/>
        </dgm:presLayoutVars>
      </dgm:prSet>
      <dgm:spPr/>
    </dgm:pt>
    <dgm:pt modelId="{98B00710-A891-45A7-AB29-2760C6C8AC0B}" type="pres">
      <dgm:prSet presAssocID="{A100B9B3-15A6-439B-8C8D-A1514C8BC7CC}" presName="parentNode" presStyleLbl="revTx" presStyleIdx="0" presStyleCnt="3">
        <dgm:presLayoutVars>
          <dgm:chMax val="0"/>
          <dgm:bulletEnabled val="1"/>
        </dgm:presLayoutVars>
      </dgm:prSet>
      <dgm:spPr/>
    </dgm:pt>
    <dgm:pt modelId="{15909072-6CFE-4D0F-8D5F-9011B7415FED}" type="pres">
      <dgm:prSet presAssocID="{D8773869-DB62-42C4-8DCC-B45CB44E0008}" presName="sibTrans" presStyleCnt="0"/>
      <dgm:spPr/>
    </dgm:pt>
    <dgm:pt modelId="{6961195F-B18B-4089-97B4-AD7848FC61AA}" type="pres">
      <dgm:prSet presAssocID="{95DD1439-F073-40C4-9C9D-D9E7EC2882B2}" presName="compositeNode" presStyleCnt="0">
        <dgm:presLayoutVars>
          <dgm:bulletEnabled val="1"/>
        </dgm:presLayoutVars>
      </dgm:prSet>
      <dgm:spPr/>
    </dgm:pt>
    <dgm:pt modelId="{E7BE0BDC-59DC-464C-A214-9592421FF319}" type="pres">
      <dgm:prSet presAssocID="{95DD1439-F073-40C4-9C9D-D9E7EC2882B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hite arrows painted on the asphalt"/>
        </a:ext>
      </dgm:extLst>
    </dgm:pt>
    <dgm:pt modelId="{793D5045-9F23-40C2-9557-79016CA488A5}" type="pres">
      <dgm:prSet presAssocID="{95DD1439-F073-40C4-9C9D-D9E7EC2882B2}" presName="childNode" presStyleLbl="node1" presStyleIdx="1" presStyleCnt="3">
        <dgm:presLayoutVars>
          <dgm:bulletEnabled val="1"/>
        </dgm:presLayoutVars>
      </dgm:prSet>
      <dgm:spPr/>
    </dgm:pt>
    <dgm:pt modelId="{2C84B8CA-5D0D-4439-BA7A-AFF3AE9B16C6}" type="pres">
      <dgm:prSet presAssocID="{95DD1439-F073-40C4-9C9D-D9E7EC2882B2}" presName="parentNode" presStyleLbl="revTx" presStyleIdx="1" presStyleCnt="3">
        <dgm:presLayoutVars>
          <dgm:chMax val="0"/>
          <dgm:bulletEnabled val="1"/>
        </dgm:presLayoutVars>
      </dgm:prSet>
      <dgm:spPr/>
    </dgm:pt>
    <dgm:pt modelId="{811E3151-95F6-4DD1-BE59-6C77061139F3}" type="pres">
      <dgm:prSet presAssocID="{CB2C05A1-3D4D-4536-89FB-EFD8A869992C}" presName="sibTrans" presStyleCnt="0"/>
      <dgm:spPr/>
    </dgm:pt>
    <dgm:pt modelId="{CE04398A-C8BD-4201-A59C-0510BF399BC8}" type="pres">
      <dgm:prSet presAssocID="{3D7D3ECB-56C4-4FBC-B435-2AF577307036}" presName="compositeNode" presStyleCnt="0">
        <dgm:presLayoutVars>
          <dgm:bulletEnabled val="1"/>
        </dgm:presLayoutVars>
      </dgm:prSet>
      <dgm:spPr/>
    </dgm:pt>
    <dgm:pt modelId="{CCC2E2C2-2F90-4315-9FC7-1069E0CF19F4}" type="pres">
      <dgm:prSet presAssocID="{3D7D3ECB-56C4-4FBC-B435-2AF577307036}"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descr="Graph"/>
        </a:ext>
      </dgm:extLst>
    </dgm:pt>
    <dgm:pt modelId="{A8D6B45C-1DD6-4FCE-BD65-69AFA8291EC2}" type="pres">
      <dgm:prSet presAssocID="{3D7D3ECB-56C4-4FBC-B435-2AF577307036}" presName="childNode" presStyleLbl="node1" presStyleIdx="2" presStyleCnt="3">
        <dgm:presLayoutVars>
          <dgm:bulletEnabled val="1"/>
        </dgm:presLayoutVars>
      </dgm:prSet>
      <dgm:spPr/>
    </dgm:pt>
    <dgm:pt modelId="{B32D178F-10A0-420D-9CC4-CC146B2C8039}" type="pres">
      <dgm:prSet presAssocID="{3D7D3ECB-56C4-4FBC-B435-2AF577307036}" presName="parentNode" presStyleLbl="revTx" presStyleIdx="2" presStyleCnt="3">
        <dgm:presLayoutVars>
          <dgm:chMax val="0"/>
          <dgm:bulletEnabled val="1"/>
        </dgm:presLayoutVars>
      </dgm:prSet>
      <dgm:spPr/>
    </dgm:pt>
  </dgm:ptLst>
  <dgm:cxnLst>
    <dgm:cxn modelId="{5F265203-2718-4098-8592-8F59CBE2DEA0}" type="presOf" srcId="{E5A65F19-075F-49B0-BAC9-0360DD8B6BFA}" destId="{793D5045-9F23-40C2-9557-79016CA488A5}" srcOrd="0" destOrd="0" presId="urn:microsoft.com/office/officeart/2005/8/layout/hList2"/>
    <dgm:cxn modelId="{DAF7D90B-5EAA-4DE4-A4EE-3B356D7D5856}" type="presOf" srcId="{90B4F5B7-C4FA-4EB8-99CC-4526FD0019F4}" destId="{DFE0C7FB-B4B1-48DA-9548-E07992AF9522}" srcOrd="0" destOrd="1" presId="urn:microsoft.com/office/officeart/2005/8/layout/hList2"/>
    <dgm:cxn modelId="{2DDCF014-F7C5-4D4A-9498-629CB8E243EC}" type="presOf" srcId="{3D7D3ECB-56C4-4FBC-B435-2AF577307036}" destId="{B32D178F-10A0-420D-9CC4-CC146B2C8039}" srcOrd="0" destOrd="0" presId="urn:microsoft.com/office/officeart/2005/8/layout/hList2"/>
    <dgm:cxn modelId="{AC093B1D-A4C3-4983-AC72-052653578322}" type="presOf" srcId="{ADD3549B-0D69-4851-9ADC-008EABE37B51}" destId="{A8D6B45C-1DD6-4FCE-BD65-69AFA8291EC2}" srcOrd="0" destOrd="1" presId="urn:microsoft.com/office/officeart/2005/8/layout/hList2"/>
    <dgm:cxn modelId="{A54CEE2E-5FF0-47C4-B640-E2621113A50C}" type="presOf" srcId="{88F10732-62E3-4CF5-85C5-08F78FF7AEB7}" destId="{DFE0C7FB-B4B1-48DA-9548-E07992AF9522}" srcOrd="0" destOrd="0" presId="urn:microsoft.com/office/officeart/2005/8/layout/hList2"/>
    <dgm:cxn modelId="{359D622F-86C9-489F-A18C-697115262C87}" srcId="{95DD1439-F073-40C4-9C9D-D9E7EC2882B2}" destId="{98C67807-9C4E-4131-9B54-38CEADF66542}" srcOrd="1" destOrd="0" parTransId="{D4767337-41F9-49C0-92C8-7F4A5C57F4DC}" sibTransId="{8DF5E4DC-F705-4F6C-AACA-134FA3C2186D}"/>
    <dgm:cxn modelId="{6F34DE3D-543E-4D4E-90C9-758B93A4DE8A}" srcId="{A100B9B3-15A6-439B-8C8D-A1514C8BC7CC}" destId="{90B4F5B7-C4FA-4EB8-99CC-4526FD0019F4}" srcOrd="1" destOrd="0" parTransId="{5D1C3A6A-3186-4CD7-B051-9BCE2F7FA3EB}" sibTransId="{092C23A3-F7FF-4C96-9D3C-FC88AC6B7529}"/>
    <dgm:cxn modelId="{F64BDF5F-0D4C-4A43-B3E8-BBF59B129502}" type="presOf" srcId="{CB60A6CE-3E3B-4A11-8A7B-EC11A108C1F4}" destId="{793D5045-9F23-40C2-9557-79016CA488A5}" srcOrd="0" destOrd="2" presId="urn:microsoft.com/office/officeart/2005/8/layout/hList2"/>
    <dgm:cxn modelId="{609A0A53-C6F9-4A6E-857D-10B25A67BC79}" srcId="{A100B9B3-15A6-439B-8C8D-A1514C8BC7CC}" destId="{88F10732-62E3-4CF5-85C5-08F78FF7AEB7}" srcOrd="0" destOrd="0" parTransId="{FCFF5D30-5C89-4C09-BE3D-DEBFBBE3CAE7}" sibTransId="{A4165F51-EC3A-45F4-94B5-D1C4BF02C05C}"/>
    <dgm:cxn modelId="{A17B5D8D-2089-4495-8384-D71562ACDE48}" srcId="{7E1C46C0-6312-4EF2-8133-CD3A082A512F}" destId="{3D7D3ECB-56C4-4FBC-B435-2AF577307036}" srcOrd="2" destOrd="0" parTransId="{198FD979-E616-4345-B880-2E6FEA851503}" sibTransId="{67C287BE-8333-4ADC-B5F7-8A3BBA2D2AEE}"/>
    <dgm:cxn modelId="{EE89019E-511B-4720-841F-88FD33C78698}" type="presOf" srcId="{7E1C46C0-6312-4EF2-8133-CD3A082A512F}" destId="{8D1EB715-94A5-40FF-AF72-5A8182F41005}" srcOrd="0" destOrd="0" presId="urn:microsoft.com/office/officeart/2005/8/layout/hList2"/>
    <dgm:cxn modelId="{972E539E-D024-40E1-BDCF-88CD8D1C68EA}" srcId="{7E1C46C0-6312-4EF2-8133-CD3A082A512F}" destId="{A100B9B3-15A6-439B-8C8D-A1514C8BC7CC}" srcOrd="0" destOrd="0" parTransId="{D915E71D-59E2-483A-8310-04EC7C950439}" sibTransId="{D8773869-DB62-42C4-8DCC-B45CB44E0008}"/>
    <dgm:cxn modelId="{60C077AA-8DE7-4ECB-834D-E194AE16013F}" srcId="{3D7D3ECB-56C4-4FBC-B435-2AF577307036}" destId="{C9823FA1-4CF9-4196-9299-351B9B7E70AF}" srcOrd="0" destOrd="0" parTransId="{15E4F806-9173-4436-8C0D-A0EC2475592F}" sibTransId="{EF431F00-9DA5-45AA-BFB7-916D53D366C6}"/>
    <dgm:cxn modelId="{FF57E5B4-8756-47F3-987F-719A04EA5857}" type="presOf" srcId="{C9823FA1-4CF9-4196-9299-351B9B7E70AF}" destId="{A8D6B45C-1DD6-4FCE-BD65-69AFA8291EC2}" srcOrd="0" destOrd="0" presId="urn:microsoft.com/office/officeart/2005/8/layout/hList2"/>
    <dgm:cxn modelId="{4CA5FAB7-5880-48C0-9E24-DE291C53EBA5}" type="presOf" srcId="{98C67807-9C4E-4131-9B54-38CEADF66542}" destId="{793D5045-9F23-40C2-9557-79016CA488A5}" srcOrd="0" destOrd="1" presId="urn:microsoft.com/office/officeart/2005/8/layout/hList2"/>
    <dgm:cxn modelId="{0CA432BA-029F-4AA4-9747-F6E400A63888}" srcId="{95DD1439-F073-40C4-9C9D-D9E7EC2882B2}" destId="{CB60A6CE-3E3B-4A11-8A7B-EC11A108C1F4}" srcOrd="2" destOrd="0" parTransId="{42E62E7E-2C79-4CC8-A9F9-6F6E1058A56C}" sibTransId="{7BFCF8CD-0A88-49AC-8FB9-7B30F6FA4BE4}"/>
    <dgm:cxn modelId="{F6F3AFC9-EEE4-442A-A051-94DCDAD09D8F}" type="presOf" srcId="{8BD92B97-E4EE-4DFD-B9C1-E51A469E2E7A}" destId="{A8D6B45C-1DD6-4FCE-BD65-69AFA8291EC2}" srcOrd="0" destOrd="2" presId="urn:microsoft.com/office/officeart/2005/8/layout/hList2"/>
    <dgm:cxn modelId="{8FD81CCC-04F0-4153-870E-6F15B5E34703}" srcId="{3D7D3ECB-56C4-4FBC-B435-2AF577307036}" destId="{8BD92B97-E4EE-4DFD-B9C1-E51A469E2E7A}" srcOrd="2" destOrd="0" parTransId="{FA874902-AF2D-47D3-8F62-52D80EDE2B56}" sibTransId="{F7F2D6AB-6B6B-4C97-BF4B-475E643D6E23}"/>
    <dgm:cxn modelId="{9BF303D6-ED1A-4856-BEE6-204550C42835}" srcId="{3D7D3ECB-56C4-4FBC-B435-2AF577307036}" destId="{ADD3549B-0D69-4851-9ADC-008EABE37B51}" srcOrd="1" destOrd="0" parTransId="{CC54103D-C219-40FF-8E67-2549485BB414}" sibTransId="{097D5514-4CAA-4018-86D5-2E72608BEFE1}"/>
    <dgm:cxn modelId="{2C5B97DB-D803-4342-8355-767DE6F24CF4}" srcId="{7E1C46C0-6312-4EF2-8133-CD3A082A512F}" destId="{95DD1439-F073-40C4-9C9D-D9E7EC2882B2}" srcOrd="1" destOrd="0" parTransId="{B1C8CE96-FCCB-4028-A67A-1272D4FCAADF}" sibTransId="{CB2C05A1-3D4D-4536-89FB-EFD8A869992C}"/>
    <dgm:cxn modelId="{28E5B8E0-0089-47F6-A490-2A1B493ADC3A}" type="presOf" srcId="{95DD1439-F073-40C4-9C9D-D9E7EC2882B2}" destId="{2C84B8CA-5D0D-4439-BA7A-AFF3AE9B16C6}" srcOrd="0" destOrd="0" presId="urn:microsoft.com/office/officeart/2005/8/layout/hList2"/>
    <dgm:cxn modelId="{BF1140EF-FA48-42EF-A341-6B09A1A08B4B}" type="presOf" srcId="{A100B9B3-15A6-439B-8C8D-A1514C8BC7CC}" destId="{98B00710-A891-45A7-AB29-2760C6C8AC0B}" srcOrd="0" destOrd="0" presId="urn:microsoft.com/office/officeart/2005/8/layout/hList2"/>
    <dgm:cxn modelId="{FE6236F2-6CC1-4F40-A763-0BFA59BBECB0}" srcId="{95DD1439-F073-40C4-9C9D-D9E7EC2882B2}" destId="{E5A65F19-075F-49B0-BAC9-0360DD8B6BFA}" srcOrd="0" destOrd="0" parTransId="{C7E18C12-A8E0-4B0A-8E4F-42AF190B22A0}" sibTransId="{945AB40D-9D97-408E-B5A7-53BB0543ACB7}"/>
    <dgm:cxn modelId="{13E39563-4842-445A-84F4-0967D7FEBAAC}" type="presParOf" srcId="{8D1EB715-94A5-40FF-AF72-5A8182F41005}" destId="{394EAA52-A83F-4D2B-872D-F9319E87DD92}" srcOrd="0" destOrd="0" presId="urn:microsoft.com/office/officeart/2005/8/layout/hList2"/>
    <dgm:cxn modelId="{1127F5AF-EF08-4219-B218-646C13FB7C1F}" type="presParOf" srcId="{394EAA52-A83F-4D2B-872D-F9319E87DD92}" destId="{DFDFDF1D-9433-4092-9E32-473FF5E8696C}" srcOrd="0" destOrd="0" presId="urn:microsoft.com/office/officeart/2005/8/layout/hList2"/>
    <dgm:cxn modelId="{A96CE8D4-BFBD-491E-84B6-0A2BDFE79A85}" type="presParOf" srcId="{394EAA52-A83F-4D2B-872D-F9319E87DD92}" destId="{DFE0C7FB-B4B1-48DA-9548-E07992AF9522}" srcOrd="1" destOrd="0" presId="urn:microsoft.com/office/officeart/2005/8/layout/hList2"/>
    <dgm:cxn modelId="{13792FF8-D695-4A8A-9B6F-8476F680CB11}" type="presParOf" srcId="{394EAA52-A83F-4D2B-872D-F9319E87DD92}" destId="{98B00710-A891-45A7-AB29-2760C6C8AC0B}" srcOrd="2" destOrd="0" presId="urn:microsoft.com/office/officeart/2005/8/layout/hList2"/>
    <dgm:cxn modelId="{FD059823-BC86-4C40-B96B-EE428F15892A}" type="presParOf" srcId="{8D1EB715-94A5-40FF-AF72-5A8182F41005}" destId="{15909072-6CFE-4D0F-8D5F-9011B7415FED}" srcOrd="1" destOrd="0" presId="urn:microsoft.com/office/officeart/2005/8/layout/hList2"/>
    <dgm:cxn modelId="{86D28679-0A1D-4BB6-AA1F-4CC67331946F}" type="presParOf" srcId="{8D1EB715-94A5-40FF-AF72-5A8182F41005}" destId="{6961195F-B18B-4089-97B4-AD7848FC61AA}" srcOrd="2" destOrd="0" presId="urn:microsoft.com/office/officeart/2005/8/layout/hList2"/>
    <dgm:cxn modelId="{EC1E3AE9-64EC-4E85-A202-6D4D1D11068D}" type="presParOf" srcId="{6961195F-B18B-4089-97B4-AD7848FC61AA}" destId="{E7BE0BDC-59DC-464C-A214-9592421FF319}" srcOrd="0" destOrd="0" presId="urn:microsoft.com/office/officeart/2005/8/layout/hList2"/>
    <dgm:cxn modelId="{DFAC282E-899D-4E4A-9289-BD11115F8811}" type="presParOf" srcId="{6961195F-B18B-4089-97B4-AD7848FC61AA}" destId="{793D5045-9F23-40C2-9557-79016CA488A5}" srcOrd="1" destOrd="0" presId="urn:microsoft.com/office/officeart/2005/8/layout/hList2"/>
    <dgm:cxn modelId="{F1EDADB6-476D-41F9-B4C2-42BFB2540F50}" type="presParOf" srcId="{6961195F-B18B-4089-97B4-AD7848FC61AA}" destId="{2C84B8CA-5D0D-4439-BA7A-AFF3AE9B16C6}" srcOrd="2" destOrd="0" presId="urn:microsoft.com/office/officeart/2005/8/layout/hList2"/>
    <dgm:cxn modelId="{7953F1CB-BC76-405A-ABEF-8EDA577574F5}" type="presParOf" srcId="{8D1EB715-94A5-40FF-AF72-5A8182F41005}" destId="{811E3151-95F6-4DD1-BE59-6C77061139F3}" srcOrd="3" destOrd="0" presId="urn:microsoft.com/office/officeart/2005/8/layout/hList2"/>
    <dgm:cxn modelId="{80F04C58-83F9-4F94-8CE2-58DFAC644783}" type="presParOf" srcId="{8D1EB715-94A5-40FF-AF72-5A8182F41005}" destId="{CE04398A-C8BD-4201-A59C-0510BF399BC8}" srcOrd="4" destOrd="0" presId="urn:microsoft.com/office/officeart/2005/8/layout/hList2"/>
    <dgm:cxn modelId="{AC65C596-A386-430D-8471-3548087B07CC}" type="presParOf" srcId="{CE04398A-C8BD-4201-A59C-0510BF399BC8}" destId="{CCC2E2C2-2F90-4315-9FC7-1069E0CF19F4}" srcOrd="0" destOrd="0" presId="urn:microsoft.com/office/officeart/2005/8/layout/hList2"/>
    <dgm:cxn modelId="{8F0A8378-10EF-4473-B93B-8C3B10828614}" type="presParOf" srcId="{CE04398A-C8BD-4201-A59C-0510BF399BC8}" destId="{A8D6B45C-1DD6-4FCE-BD65-69AFA8291EC2}" srcOrd="1" destOrd="0" presId="urn:microsoft.com/office/officeart/2005/8/layout/hList2"/>
    <dgm:cxn modelId="{57A3B451-5712-4327-9580-D7619DDFF59B}" type="presParOf" srcId="{CE04398A-C8BD-4201-A59C-0510BF399BC8}" destId="{B32D178F-10A0-420D-9CC4-CC146B2C803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58052-5980-4014-90BD-B3C15536E1B8}" type="doc">
      <dgm:prSet loTypeId="urn:microsoft.com/office/officeart/2018/5/layout/CenteredIconLabelDescriptionList" loCatId="icon" qsTypeId="urn:microsoft.com/office/officeart/2005/8/quickstyle/simple4" qsCatId="simple" csTypeId="urn:microsoft.com/office/officeart/2005/8/colors/colorful1" csCatId="colorful" phldr="1"/>
      <dgm:spPr/>
      <dgm:t>
        <a:bodyPr/>
        <a:lstStyle/>
        <a:p>
          <a:endParaRPr lang="en-US"/>
        </a:p>
      </dgm:t>
    </dgm:pt>
    <dgm:pt modelId="{19A3A2DF-9DEE-4C37-8E8C-16A33F34368F}">
      <dgm:prSet custT="1"/>
      <dgm:spPr/>
      <dgm:t>
        <a:bodyPr/>
        <a:lstStyle/>
        <a:p>
          <a:pPr>
            <a:lnSpc>
              <a:spcPct val="100000"/>
            </a:lnSpc>
            <a:defRPr b="1"/>
          </a:pPr>
          <a:r>
            <a:rPr lang="en-US" sz="3200"/>
            <a:t>Advanced Computing</a:t>
          </a:r>
        </a:p>
      </dgm:t>
    </dgm:pt>
    <dgm:pt modelId="{B814792D-9DE0-42CA-AB44-A450A13D57A1}" type="parTrans" cxnId="{55DB50F9-C30A-4B0B-8003-A232E3B11234}">
      <dgm:prSet/>
      <dgm:spPr/>
      <dgm:t>
        <a:bodyPr/>
        <a:lstStyle/>
        <a:p>
          <a:endParaRPr lang="en-US" sz="3200"/>
        </a:p>
      </dgm:t>
    </dgm:pt>
    <dgm:pt modelId="{948C8267-132F-4132-A6E0-5B259845A8A7}" type="sibTrans" cxnId="{55DB50F9-C30A-4B0B-8003-A232E3B11234}">
      <dgm:prSet/>
      <dgm:spPr/>
      <dgm:t>
        <a:bodyPr/>
        <a:lstStyle/>
        <a:p>
          <a:endParaRPr lang="en-US" sz="3200"/>
        </a:p>
      </dgm:t>
    </dgm:pt>
    <dgm:pt modelId="{E8761FB8-66BB-4228-B5DC-317F1092FDC0}">
      <dgm:prSet custT="1"/>
      <dgm:spPr/>
      <dgm:t>
        <a:bodyPr/>
        <a:lstStyle/>
        <a:p>
          <a:pPr>
            <a:lnSpc>
              <a:spcPct val="100000"/>
            </a:lnSpc>
          </a:pPr>
          <a:r>
            <a:rPr lang="en-US" sz="2400"/>
            <a:t>ACCESS</a:t>
          </a:r>
        </a:p>
      </dgm:t>
    </dgm:pt>
    <dgm:pt modelId="{E6B86E1C-57B1-4F7B-9ED3-EB2613CAD3EB}" type="parTrans" cxnId="{F3FD7D8B-CB65-4B5E-9BF5-432F75D0E498}">
      <dgm:prSet/>
      <dgm:spPr/>
      <dgm:t>
        <a:bodyPr/>
        <a:lstStyle/>
        <a:p>
          <a:endParaRPr lang="en-US" sz="3200"/>
        </a:p>
      </dgm:t>
    </dgm:pt>
    <dgm:pt modelId="{3C0008CE-6AA3-42BD-8862-3C469DD95677}" type="sibTrans" cxnId="{F3FD7D8B-CB65-4B5E-9BF5-432F75D0E498}">
      <dgm:prSet/>
      <dgm:spPr/>
      <dgm:t>
        <a:bodyPr/>
        <a:lstStyle/>
        <a:p>
          <a:endParaRPr lang="en-US" sz="3200"/>
        </a:p>
      </dgm:t>
    </dgm:pt>
    <dgm:pt modelId="{05624782-0FAD-4241-B758-E5E868F53552}">
      <dgm:prSet custT="1"/>
      <dgm:spPr/>
      <dgm:t>
        <a:bodyPr/>
        <a:lstStyle/>
        <a:p>
          <a:pPr>
            <a:lnSpc>
              <a:spcPct val="100000"/>
            </a:lnSpc>
          </a:pPr>
          <a:r>
            <a:rPr lang="en-US" sz="2400" err="1"/>
            <a:t>PATh</a:t>
          </a:r>
          <a:endParaRPr lang="en-US" sz="2400"/>
        </a:p>
      </dgm:t>
    </dgm:pt>
    <dgm:pt modelId="{FC0BD4F7-936D-4EBB-A131-A7C0B3C9399D}" type="parTrans" cxnId="{3C89782B-E198-47DE-88CA-FDFED1F7CEC3}">
      <dgm:prSet/>
      <dgm:spPr/>
      <dgm:t>
        <a:bodyPr/>
        <a:lstStyle/>
        <a:p>
          <a:endParaRPr lang="en-US" sz="3200"/>
        </a:p>
      </dgm:t>
    </dgm:pt>
    <dgm:pt modelId="{B11B5922-981B-476F-A067-900D48A9A71F}" type="sibTrans" cxnId="{3C89782B-E198-47DE-88CA-FDFED1F7CEC3}">
      <dgm:prSet/>
      <dgm:spPr/>
      <dgm:t>
        <a:bodyPr/>
        <a:lstStyle/>
        <a:p>
          <a:endParaRPr lang="en-US" sz="3200"/>
        </a:p>
      </dgm:t>
    </dgm:pt>
    <dgm:pt modelId="{CC42DA73-3005-4189-8D02-F7CE798F9456}">
      <dgm:prSet custT="1"/>
      <dgm:spPr/>
      <dgm:t>
        <a:bodyPr/>
        <a:lstStyle/>
        <a:p>
          <a:pPr>
            <a:lnSpc>
              <a:spcPct val="100000"/>
            </a:lnSpc>
          </a:pPr>
          <a:r>
            <a:rPr lang="en-US" sz="2400" err="1"/>
            <a:t>CloudBank</a:t>
          </a:r>
          <a:endParaRPr lang="en-US" sz="2400"/>
        </a:p>
        <a:p>
          <a:pPr>
            <a:lnSpc>
              <a:spcPct val="100000"/>
            </a:lnSpc>
          </a:pPr>
          <a:r>
            <a:rPr lang="en-US" sz="2400"/>
            <a:t>NAIRR Pilot</a:t>
          </a:r>
        </a:p>
      </dgm:t>
    </dgm:pt>
    <dgm:pt modelId="{EB41B75F-C709-4DC8-9FBF-37F4290147ED}" type="parTrans" cxnId="{E8208BB8-BE46-41DD-87D8-113BBF5CE73D}">
      <dgm:prSet/>
      <dgm:spPr/>
      <dgm:t>
        <a:bodyPr/>
        <a:lstStyle/>
        <a:p>
          <a:endParaRPr lang="en-US" sz="3200"/>
        </a:p>
      </dgm:t>
    </dgm:pt>
    <dgm:pt modelId="{CCE9BFC4-68AD-41E0-9CB7-336419334F32}" type="sibTrans" cxnId="{E8208BB8-BE46-41DD-87D8-113BBF5CE73D}">
      <dgm:prSet/>
      <dgm:spPr/>
      <dgm:t>
        <a:bodyPr/>
        <a:lstStyle/>
        <a:p>
          <a:endParaRPr lang="en-US" sz="3200"/>
        </a:p>
      </dgm:t>
    </dgm:pt>
    <dgm:pt modelId="{FAB24470-1094-4A2E-B6F2-BBE02139376D}">
      <dgm:prSet custT="1"/>
      <dgm:spPr/>
      <dgm:t>
        <a:bodyPr/>
        <a:lstStyle/>
        <a:p>
          <a:pPr>
            <a:lnSpc>
              <a:spcPct val="100000"/>
            </a:lnSpc>
            <a:defRPr b="1"/>
          </a:pPr>
          <a:r>
            <a:rPr lang="en-US" sz="3200"/>
            <a:t>CI Services</a:t>
          </a:r>
        </a:p>
      </dgm:t>
    </dgm:pt>
    <dgm:pt modelId="{EF4BF73A-45CF-425C-A4FA-505B09439CC9}" type="parTrans" cxnId="{C145CF2C-58BB-482F-8758-39D57E429DAB}">
      <dgm:prSet/>
      <dgm:spPr/>
      <dgm:t>
        <a:bodyPr/>
        <a:lstStyle/>
        <a:p>
          <a:endParaRPr lang="en-US" sz="3200"/>
        </a:p>
      </dgm:t>
    </dgm:pt>
    <dgm:pt modelId="{20A86E28-6C3B-47A2-8222-7F08E2B9C854}" type="sibTrans" cxnId="{C145CF2C-58BB-482F-8758-39D57E429DAB}">
      <dgm:prSet/>
      <dgm:spPr/>
      <dgm:t>
        <a:bodyPr/>
        <a:lstStyle/>
        <a:p>
          <a:endParaRPr lang="en-US" sz="3200"/>
        </a:p>
      </dgm:t>
    </dgm:pt>
    <dgm:pt modelId="{B30BD308-CC88-4981-9AB9-BAF7191690BA}">
      <dgm:prSet custT="1"/>
      <dgm:spPr/>
      <dgm:t>
        <a:bodyPr/>
        <a:lstStyle/>
        <a:p>
          <a:pPr>
            <a:lnSpc>
              <a:spcPct val="100000"/>
            </a:lnSpc>
          </a:pPr>
          <a:r>
            <a:rPr lang="en-US" sz="2400"/>
            <a:t>Science Gateways, OSDF</a:t>
          </a:r>
        </a:p>
      </dgm:t>
    </dgm:pt>
    <dgm:pt modelId="{7F39699F-6DAD-4ABE-89FC-23E7F298D7E5}" type="parTrans" cxnId="{A03297C8-740C-4EDE-A799-18ED29A7E4C2}">
      <dgm:prSet/>
      <dgm:spPr/>
      <dgm:t>
        <a:bodyPr/>
        <a:lstStyle/>
        <a:p>
          <a:endParaRPr lang="en-US" sz="3200"/>
        </a:p>
      </dgm:t>
    </dgm:pt>
    <dgm:pt modelId="{1A8148B0-17E0-4847-B8E2-B486A6D4256A}" type="sibTrans" cxnId="{A03297C8-740C-4EDE-A799-18ED29A7E4C2}">
      <dgm:prSet/>
      <dgm:spPr/>
      <dgm:t>
        <a:bodyPr/>
        <a:lstStyle/>
        <a:p>
          <a:endParaRPr lang="en-US" sz="3200"/>
        </a:p>
      </dgm:t>
    </dgm:pt>
    <dgm:pt modelId="{038A53BE-6BF2-44F2-85EB-56A4F1FBAE7F}">
      <dgm:prSet custT="1"/>
      <dgm:spPr/>
      <dgm:t>
        <a:bodyPr/>
        <a:lstStyle/>
        <a:p>
          <a:pPr>
            <a:lnSpc>
              <a:spcPct val="100000"/>
            </a:lnSpc>
          </a:pPr>
          <a:r>
            <a:rPr lang="en-US" sz="2400"/>
            <a:t>Trusted CI, Research SOC</a:t>
          </a:r>
        </a:p>
      </dgm:t>
    </dgm:pt>
    <dgm:pt modelId="{AC81F8F2-69A3-4928-AE32-BDC8FB56D11D}" type="parTrans" cxnId="{96F4750E-8061-45CB-9081-873D5FA80AFE}">
      <dgm:prSet/>
      <dgm:spPr/>
      <dgm:t>
        <a:bodyPr/>
        <a:lstStyle/>
        <a:p>
          <a:endParaRPr lang="en-US" sz="3200"/>
        </a:p>
      </dgm:t>
    </dgm:pt>
    <dgm:pt modelId="{450BF951-1E1C-45E1-B578-7655AD9ACCD6}" type="sibTrans" cxnId="{96F4750E-8061-45CB-9081-873D5FA80AFE}">
      <dgm:prSet/>
      <dgm:spPr/>
      <dgm:t>
        <a:bodyPr/>
        <a:lstStyle/>
        <a:p>
          <a:endParaRPr lang="en-US" sz="3200"/>
        </a:p>
      </dgm:t>
    </dgm:pt>
    <dgm:pt modelId="{85ACE47D-A72E-479A-BF54-FF7EAEEDFB7F}">
      <dgm:prSet custT="1"/>
      <dgm:spPr/>
      <dgm:t>
        <a:bodyPr/>
        <a:lstStyle/>
        <a:p>
          <a:pPr>
            <a:lnSpc>
              <a:spcPct val="100000"/>
            </a:lnSpc>
          </a:pPr>
          <a:r>
            <a:rPr lang="en-US" sz="2400"/>
            <a:t>CI Compass</a:t>
          </a:r>
        </a:p>
      </dgm:t>
    </dgm:pt>
    <dgm:pt modelId="{93554074-05DA-4542-84F0-75BB1D453657}" type="parTrans" cxnId="{1717E990-3944-4BA0-A14C-9CAADDA48F84}">
      <dgm:prSet/>
      <dgm:spPr/>
      <dgm:t>
        <a:bodyPr/>
        <a:lstStyle/>
        <a:p>
          <a:endParaRPr lang="en-US" sz="3200"/>
        </a:p>
      </dgm:t>
    </dgm:pt>
    <dgm:pt modelId="{6E6A560C-DF44-40BA-B233-E6C333C71F12}" type="sibTrans" cxnId="{1717E990-3944-4BA0-A14C-9CAADDA48F84}">
      <dgm:prSet/>
      <dgm:spPr/>
      <dgm:t>
        <a:bodyPr/>
        <a:lstStyle/>
        <a:p>
          <a:endParaRPr lang="en-US" sz="3200"/>
        </a:p>
      </dgm:t>
    </dgm:pt>
    <dgm:pt modelId="{F83F30DB-967F-4378-9A50-2CEC998C3A35}">
      <dgm:prSet custT="1"/>
      <dgm:spPr/>
      <dgm:t>
        <a:bodyPr/>
        <a:lstStyle/>
        <a:p>
          <a:pPr>
            <a:lnSpc>
              <a:spcPct val="100000"/>
            </a:lnSpc>
            <a:defRPr b="1"/>
          </a:pPr>
          <a:r>
            <a:rPr lang="en-US" sz="3200"/>
            <a:t>Community and Workforce Development</a:t>
          </a:r>
        </a:p>
      </dgm:t>
    </dgm:pt>
    <dgm:pt modelId="{A96B83EB-BC52-4551-92F4-D07EDDEC67EE}" type="parTrans" cxnId="{E4C0299D-C170-41A9-BE0A-72AB5A03AB53}">
      <dgm:prSet/>
      <dgm:spPr/>
      <dgm:t>
        <a:bodyPr/>
        <a:lstStyle/>
        <a:p>
          <a:endParaRPr lang="en-US" sz="3200"/>
        </a:p>
      </dgm:t>
    </dgm:pt>
    <dgm:pt modelId="{6EE4966A-8605-4FA2-A5C5-A653B6EAF2F4}" type="sibTrans" cxnId="{E4C0299D-C170-41A9-BE0A-72AB5A03AB53}">
      <dgm:prSet/>
      <dgm:spPr/>
      <dgm:t>
        <a:bodyPr/>
        <a:lstStyle/>
        <a:p>
          <a:endParaRPr lang="en-US" sz="3200"/>
        </a:p>
      </dgm:t>
    </dgm:pt>
    <dgm:pt modelId="{C0EE1084-D7CB-4763-A0D0-AA0D3EA1734A}">
      <dgm:prSet custT="1"/>
      <dgm:spPr/>
      <dgm:t>
        <a:bodyPr/>
        <a:lstStyle/>
        <a:p>
          <a:pPr>
            <a:lnSpc>
              <a:spcPct val="100000"/>
            </a:lnSpc>
          </a:pPr>
          <a:r>
            <a:rPr lang="en-US" sz="2400"/>
            <a:t>Minority Serving CI Consortium</a:t>
          </a:r>
        </a:p>
      </dgm:t>
    </dgm:pt>
    <dgm:pt modelId="{86029F86-CB98-4C4C-8928-87038BC80670}" type="parTrans" cxnId="{E43B2BB5-8A58-4E73-937E-AA1A6B10239D}">
      <dgm:prSet/>
      <dgm:spPr/>
      <dgm:t>
        <a:bodyPr/>
        <a:lstStyle/>
        <a:p>
          <a:endParaRPr lang="en-US" sz="3200"/>
        </a:p>
      </dgm:t>
    </dgm:pt>
    <dgm:pt modelId="{131C25C5-A3CE-4A20-8DFF-72DD11691C95}" type="sibTrans" cxnId="{E43B2BB5-8A58-4E73-937E-AA1A6B10239D}">
      <dgm:prSet/>
      <dgm:spPr/>
      <dgm:t>
        <a:bodyPr/>
        <a:lstStyle/>
        <a:p>
          <a:endParaRPr lang="en-US" sz="3200"/>
        </a:p>
      </dgm:t>
    </dgm:pt>
    <dgm:pt modelId="{09466933-5B92-405D-A23B-9FFFD84E13DF}">
      <dgm:prSet custT="1"/>
      <dgm:spPr/>
      <dgm:t>
        <a:bodyPr/>
        <a:lstStyle/>
        <a:p>
          <a:pPr>
            <a:lnSpc>
              <a:spcPct val="100000"/>
            </a:lnSpc>
          </a:pPr>
          <a:r>
            <a:rPr lang="en-US" sz="2400"/>
            <a:t>RCD Nexus</a:t>
          </a:r>
        </a:p>
      </dgm:t>
    </dgm:pt>
    <dgm:pt modelId="{665D3DC0-8AEF-43BE-8C10-F2819F3A10C0}" type="parTrans" cxnId="{A745691E-AFF2-4129-8403-D30DEE0FAD30}">
      <dgm:prSet/>
      <dgm:spPr/>
      <dgm:t>
        <a:bodyPr/>
        <a:lstStyle/>
        <a:p>
          <a:endParaRPr lang="en-US" sz="3200"/>
        </a:p>
      </dgm:t>
    </dgm:pt>
    <dgm:pt modelId="{D567EDD3-A6F3-48D1-97E1-4968EA596C8C}" type="sibTrans" cxnId="{A745691E-AFF2-4129-8403-D30DEE0FAD30}">
      <dgm:prSet/>
      <dgm:spPr/>
      <dgm:t>
        <a:bodyPr/>
        <a:lstStyle/>
        <a:p>
          <a:endParaRPr lang="en-US" sz="3200"/>
        </a:p>
      </dgm:t>
    </dgm:pt>
    <dgm:pt modelId="{7CF823FF-1306-4184-8EAD-FC7A830453B8}" type="pres">
      <dgm:prSet presAssocID="{52B58052-5980-4014-90BD-B3C15536E1B8}" presName="root" presStyleCnt="0">
        <dgm:presLayoutVars>
          <dgm:dir/>
          <dgm:resizeHandles val="exact"/>
        </dgm:presLayoutVars>
      </dgm:prSet>
      <dgm:spPr/>
    </dgm:pt>
    <dgm:pt modelId="{7AA3BEDB-89B1-4D0F-A3B2-65066FE5270C}" type="pres">
      <dgm:prSet presAssocID="{19A3A2DF-9DEE-4C37-8E8C-16A33F34368F}" presName="compNode" presStyleCnt="0"/>
      <dgm:spPr/>
    </dgm:pt>
    <dgm:pt modelId="{BEEE55E7-C765-4FA2-AD16-D24E2BA00479}" type="pres">
      <dgm:prSet presAssocID="{19A3A2DF-9DEE-4C37-8E8C-16A33F34368F}" presName="iconRect" presStyleLbl="node1" presStyleIdx="0" presStyleCnt="3" custLinFactNeighborY="39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0ACE62D-58C7-4FC8-B48C-58715BFB0B7A}" type="pres">
      <dgm:prSet presAssocID="{19A3A2DF-9DEE-4C37-8E8C-16A33F34368F}" presName="iconSpace" presStyleCnt="0"/>
      <dgm:spPr/>
    </dgm:pt>
    <dgm:pt modelId="{5CA987E7-C581-4D06-B7E2-F93BBC3719C2}" type="pres">
      <dgm:prSet presAssocID="{19A3A2DF-9DEE-4C37-8E8C-16A33F34368F}" presName="parTx" presStyleLbl="revTx" presStyleIdx="0" presStyleCnt="6">
        <dgm:presLayoutVars>
          <dgm:chMax val="0"/>
          <dgm:chPref val="0"/>
        </dgm:presLayoutVars>
      </dgm:prSet>
      <dgm:spPr/>
    </dgm:pt>
    <dgm:pt modelId="{C9CE39B0-25EB-4B9B-8ED7-C37142194664}" type="pres">
      <dgm:prSet presAssocID="{19A3A2DF-9DEE-4C37-8E8C-16A33F34368F}" presName="txSpace" presStyleCnt="0"/>
      <dgm:spPr/>
    </dgm:pt>
    <dgm:pt modelId="{42A23888-C44C-4E21-A503-BCE0743B60A1}" type="pres">
      <dgm:prSet presAssocID="{19A3A2DF-9DEE-4C37-8E8C-16A33F34368F}" presName="desTx" presStyleLbl="revTx" presStyleIdx="1" presStyleCnt="6">
        <dgm:presLayoutVars/>
      </dgm:prSet>
      <dgm:spPr/>
    </dgm:pt>
    <dgm:pt modelId="{5C1E1EB4-FA2E-435B-88FE-D8AB01D77502}" type="pres">
      <dgm:prSet presAssocID="{948C8267-132F-4132-A6E0-5B259845A8A7}" presName="sibTrans" presStyleCnt="0"/>
      <dgm:spPr/>
    </dgm:pt>
    <dgm:pt modelId="{1C18DE04-D834-4699-8284-371383757131}" type="pres">
      <dgm:prSet presAssocID="{FAB24470-1094-4A2E-B6F2-BBE02139376D}" presName="compNode" presStyleCnt="0"/>
      <dgm:spPr/>
    </dgm:pt>
    <dgm:pt modelId="{C4945E7A-C773-4D4E-88BC-FFAB7D77B363}" type="pres">
      <dgm:prSet presAssocID="{FAB24470-1094-4A2E-B6F2-BBE0213937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tom"/>
        </a:ext>
      </dgm:extLst>
    </dgm:pt>
    <dgm:pt modelId="{F8A82BE6-7CA4-4333-8E28-9DC1EDA22764}" type="pres">
      <dgm:prSet presAssocID="{FAB24470-1094-4A2E-B6F2-BBE02139376D}" presName="iconSpace" presStyleCnt="0"/>
      <dgm:spPr/>
    </dgm:pt>
    <dgm:pt modelId="{187D5960-E520-4302-82EE-192327D2F50F}" type="pres">
      <dgm:prSet presAssocID="{FAB24470-1094-4A2E-B6F2-BBE02139376D}" presName="parTx" presStyleLbl="revTx" presStyleIdx="2" presStyleCnt="6">
        <dgm:presLayoutVars>
          <dgm:chMax val="0"/>
          <dgm:chPref val="0"/>
        </dgm:presLayoutVars>
      </dgm:prSet>
      <dgm:spPr/>
    </dgm:pt>
    <dgm:pt modelId="{880ABBA0-A087-4B48-8187-1CC8124F3115}" type="pres">
      <dgm:prSet presAssocID="{FAB24470-1094-4A2E-B6F2-BBE02139376D}" presName="txSpace" presStyleCnt="0"/>
      <dgm:spPr/>
    </dgm:pt>
    <dgm:pt modelId="{25FAEE5D-0A8F-467C-8738-B682266FE673}" type="pres">
      <dgm:prSet presAssocID="{FAB24470-1094-4A2E-B6F2-BBE02139376D}" presName="desTx" presStyleLbl="revTx" presStyleIdx="3" presStyleCnt="6">
        <dgm:presLayoutVars/>
      </dgm:prSet>
      <dgm:spPr/>
    </dgm:pt>
    <dgm:pt modelId="{08F1FE81-9526-42AB-B48A-E051FABE1683}" type="pres">
      <dgm:prSet presAssocID="{20A86E28-6C3B-47A2-8222-7F08E2B9C854}" presName="sibTrans" presStyleCnt="0"/>
      <dgm:spPr/>
    </dgm:pt>
    <dgm:pt modelId="{0C5FC1F3-73AA-4995-B963-F03AFE0C88DB}" type="pres">
      <dgm:prSet presAssocID="{F83F30DB-967F-4378-9A50-2CEC998C3A35}" presName="compNode" presStyleCnt="0"/>
      <dgm:spPr/>
    </dgm:pt>
    <dgm:pt modelId="{3842225A-C15B-47EC-9C89-D9DED21D70B9}" type="pres">
      <dgm:prSet presAssocID="{F83F30DB-967F-4378-9A50-2CEC998C3A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C850FA11-E945-4B85-A94F-88014357AE91}" type="pres">
      <dgm:prSet presAssocID="{F83F30DB-967F-4378-9A50-2CEC998C3A35}" presName="iconSpace" presStyleCnt="0"/>
      <dgm:spPr/>
    </dgm:pt>
    <dgm:pt modelId="{2A47BBAF-B60D-4351-8704-9557BCACE296}" type="pres">
      <dgm:prSet presAssocID="{F83F30DB-967F-4378-9A50-2CEC998C3A35}" presName="parTx" presStyleLbl="revTx" presStyleIdx="4" presStyleCnt="6">
        <dgm:presLayoutVars>
          <dgm:chMax val="0"/>
          <dgm:chPref val="0"/>
        </dgm:presLayoutVars>
      </dgm:prSet>
      <dgm:spPr/>
    </dgm:pt>
    <dgm:pt modelId="{A5E9D0CD-ADF3-4F1E-BA90-2039A916C12D}" type="pres">
      <dgm:prSet presAssocID="{F83F30DB-967F-4378-9A50-2CEC998C3A35}" presName="txSpace" presStyleCnt="0"/>
      <dgm:spPr/>
    </dgm:pt>
    <dgm:pt modelId="{D063BB05-3091-418A-BF5F-857F364CDEA1}" type="pres">
      <dgm:prSet presAssocID="{F83F30DB-967F-4378-9A50-2CEC998C3A35}" presName="desTx" presStyleLbl="revTx" presStyleIdx="5" presStyleCnt="6">
        <dgm:presLayoutVars/>
      </dgm:prSet>
      <dgm:spPr/>
    </dgm:pt>
  </dgm:ptLst>
  <dgm:cxnLst>
    <dgm:cxn modelId="{96F4750E-8061-45CB-9081-873D5FA80AFE}" srcId="{FAB24470-1094-4A2E-B6F2-BBE02139376D}" destId="{038A53BE-6BF2-44F2-85EB-56A4F1FBAE7F}" srcOrd="1" destOrd="0" parTransId="{AC81F8F2-69A3-4928-AE32-BDC8FB56D11D}" sibTransId="{450BF951-1E1C-45E1-B578-7655AD9ACCD6}"/>
    <dgm:cxn modelId="{2D05620F-EB23-4460-A703-5C2AD0F050F8}" type="presOf" srcId="{E8761FB8-66BB-4228-B5DC-317F1092FDC0}" destId="{42A23888-C44C-4E21-A503-BCE0743B60A1}" srcOrd="0" destOrd="0" presId="urn:microsoft.com/office/officeart/2018/5/layout/CenteredIconLabelDescriptionList"/>
    <dgm:cxn modelId="{A745691E-AFF2-4129-8403-D30DEE0FAD30}" srcId="{F83F30DB-967F-4378-9A50-2CEC998C3A35}" destId="{09466933-5B92-405D-A23B-9FFFD84E13DF}" srcOrd="1" destOrd="0" parTransId="{665D3DC0-8AEF-43BE-8C10-F2819F3A10C0}" sibTransId="{D567EDD3-A6F3-48D1-97E1-4968EA596C8C}"/>
    <dgm:cxn modelId="{3C89782B-E198-47DE-88CA-FDFED1F7CEC3}" srcId="{19A3A2DF-9DEE-4C37-8E8C-16A33F34368F}" destId="{05624782-0FAD-4241-B758-E5E868F53552}" srcOrd="1" destOrd="0" parTransId="{FC0BD4F7-936D-4EBB-A131-A7C0B3C9399D}" sibTransId="{B11B5922-981B-476F-A067-900D48A9A71F}"/>
    <dgm:cxn modelId="{C145CF2C-58BB-482F-8758-39D57E429DAB}" srcId="{52B58052-5980-4014-90BD-B3C15536E1B8}" destId="{FAB24470-1094-4A2E-B6F2-BBE02139376D}" srcOrd="1" destOrd="0" parTransId="{EF4BF73A-45CF-425C-A4FA-505B09439CC9}" sibTransId="{20A86E28-6C3B-47A2-8222-7F08E2B9C854}"/>
    <dgm:cxn modelId="{4440773C-EE80-455B-A5D9-57018AE30EA4}" type="presOf" srcId="{038A53BE-6BF2-44F2-85EB-56A4F1FBAE7F}" destId="{25FAEE5D-0A8F-467C-8738-B682266FE673}" srcOrd="0" destOrd="1" presId="urn:microsoft.com/office/officeart/2018/5/layout/CenteredIconLabelDescriptionList"/>
    <dgm:cxn modelId="{4FD37466-7660-4CB4-80C3-D9CA03876BB6}" type="presOf" srcId="{85ACE47D-A72E-479A-BF54-FF7EAEEDFB7F}" destId="{25FAEE5D-0A8F-467C-8738-B682266FE673}" srcOrd="0" destOrd="2" presId="urn:microsoft.com/office/officeart/2018/5/layout/CenteredIconLabelDescriptionList"/>
    <dgm:cxn modelId="{DD5BF46E-E94B-48B6-BAF9-A6D97C878DFD}" type="presOf" srcId="{19A3A2DF-9DEE-4C37-8E8C-16A33F34368F}" destId="{5CA987E7-C581-4D06-B7E2-F93BBC3719C2}" srcOrd="0" destOrd="0" presId="urn:microsoft.com/office/officeart/2018/5/layout/CenteredIconLabelDescriptionList"/>
    <dgm:cxn modelId="{F1DC337F-CFC0-44AB-B81D-976A3931B9D8}" type="presOf" srcId="{09466933-5B92-405D-A23B-9FFFD84E13DF}" destId="{D063BB05-3091-418A-BF5F-857F364CDEA1}" srcOrd="0" destOrd="1" presId="urn:microsoft.com/office/officeart/2018/5/layout/CenteredIconLabelDescriptionList"/>
    <dgm:cxn modelId="{7C7D1480-DE70-4904-9C43-FF97D93BC801}" type="presOf" srcId="{F83F30DB-967F-4378-9A50-2CEC998C3A35}" destId="{2A47BBAF-B60D-4351-8704-9557BCACE296}" srcOrd="0" destOrd="0" presId="urn:microsoft.com/office/officeart/2018/5/layout/CenteredIconLabelDescriptionList"/>
    <dgm:cxn modelId="{66B56988-E01E-429C-A5EA-E561C7B04944}" type="presOf" srcId="{FAB24470-1094-4A2E-B6F2-BBE02139376D}" destId="{187D5960-E520-4302-82EE-192327D2F50F}" srcOrd="0" destOrd="0" presId="urn:microsoft.com/office/officeart/2018/5/layout/CenteredIconLabelDescriptionList"/>
    <dgm:cxn modelId="{F3FD7D8B-CB65-4B5E-9BF5-432F75D0E498}" srcId="{19A3A2DF-9DEE-4C37-8E8C-16A33F34368F}" destId="{E8761FB8-66BB-4228-B5DC-317F1092FDC0}" srcOrd="0" destOrd="0" parTransId="{E6B86E1C-57B1-4F7B-9ED3-EB2613CAD3EB}" sibTransId="{3C0008CE-6AA3-42BD-8862-3C469DD95677}"/>
    <dgm:cxn modelId="{1717E990-3944-4BA0-A14C-9CAADDA48F84}" srcId="{FAB24470-1094-4A2E-B6F2-BBE02139376D}" destId="{85ACE47D-A72E-479A-BF54-FF7EAEEDFB7F}" srcOrd="2" destOrd="0" parTransId="{93554074-05DA-4542-84F0-75BB1D453657}" sibTransId="{6E6A560C-DF44-40BA-B233-E6C333C71F12}"/>
    <dgm:cxn modelId="{E4C0299D-C170-41A9-BE0A-72AB5A03AB53}" srcId="{52B58052-5980-4014-90BD-B3C15536E1B8}" destId="{F83F30DB-967F-4378-9A50-2CEC998C3A35}" srcOrd="2" destOrd="0" parTransId="{A96B83EB-BC52-4551-92F4-D07EDDEC67EE}" sibTransId="{6EE4966A-8605-4FA2-A5C5-A653B6EAF2F4}"/>
    <dgm:cxn modelId="{A262D0AF-6E9C-40D6-9676-1EA400AD0D36}" type="presOf" srcId="{CC42DA73-3005-4189-8D02-F7CE798F9456}" destId="{42A23888-C44C-4E21-A503-BCE0743B60A1}" srcOrd="0" destOrd="2" presId="urn:microsoft.com/office/officeart/2018/5/layout/CenteredIconLabelDescriptionList"/>
    <dgm:cxn modelId="{34E6D2B1-DC7B-4A9B-936E-8B7F4F22EA41}" type="presOf" srcId="{05624782-0FAD-4241-B758-E5E868F53552}" destId="{42A23888-C44C-4E21-A503-BCE0743B60A1}" srcOrd="0" destOrd="1" presId="urn:microsoft.com/office/officeart/2018/5/layout/CenteredIconLabelDescriptionList"/>
    <dgm:cxn modelId="{64E5C8B3-2176-46DE-A11A-FB5AE0DE4ABC}" type="presOf" srcId="{B30BD308-CC88-4981-9AB9-BAF7191690BA}" destId="{25FAEE5D-0A8F-467C-8738-B682266FE673}" srcOrd="0" destOrd="0" presId="urn:microsoft.com/office/officeart/2018/5/layout/CenteredIconLabelDescriptionList"/>
    <dgm:cxn modelId="{E43B2BB5-8A58-4E73-937E-AA1A6B10239D}" srcId="{F83F30DB-967F-4378-9A50-2CEC998C3A35}" destId="{C0EE1084-D7CB-4763-A0D0-AA0D3EA1734A}" srcOrd="0" destOrd="0" parTransId="{86029F86-CB98-4C4C-8928-87038BC80670}" sibTransId="{131C25C5-A3CE-4A20-8DFF-72DD11691C95}"/>
    <dgm:cxn modelId="{0EA97BB6-5BB9-4D1C-AD78-A420B627B10C}" type="presOf" srcId="{52B58052-5980-4014-90BD-B3C15536E1B8}" destId="{7CF823FF-1306-4184-8EAD-FC7A830453B8}" srcOrd="0" destOrd="0" presId="urn:microsoft.com/office/officeart/2018/5/layout/CenteredIconLabelDescriptionList"/>
    <dgm:cxn modelId="{E8208BB8-BE46-41DD-87D8-113BBF5CE73D}" srcId="{19A3A2DF-9DEE-4C37-8E8C-16A33F34368F}" destId="{CC42DA73-3005-4189-8D02-F7CE798F9456}" srcOrd="2" destOrd="0" parTransId="{EB41B75F-C709-4DC8-9FBF-37F4290147ED}" sibTransId="{CCE9BFC4-68AD-41E0-9CB7-336419334F32}"/>
    <dgm:cxn modelId="{A03297C8-740C-4EDE-A799-18ED29A7E4C2}" srcId="{FAB24470-1094-4A2E-B6F2-BBE02139376D}" destId="{B30BD308-CC88-4981-9AB9-BAF7191690BA}" srcOrd="0" destOrd="0" parTransId="{7F39699F-6DAD-4ABE-89FC-23E7F298D7E5}" sibTransId="{1A8148B0-17E0-4847-B8E2-B486A6D4256A}"/>
    <dgm:cxn modelId="{13FD5CE7-E31A-4FC6-AEEC-CC51DF251C72}" type="presOf" srcId="{C0EE1084-D7CB-4763-A0D0-AA0D3EA1734A}" destId="{D063BB05-3091-418A-BF5F-857F364CDEA1}" srcOrd="0" destOrd="0" presId="urn:microsoft.com/office/officeart/2018/5/layout/CenteredIconLabelDescriptionList"/>
    <dgm:cxn modelId="{55DB50F9-C30A-4B0B-8003-A232E3B11234}" srcId="{52B58052-5980-4014-90BD-B3C15536E1B8}" destId="{19A3A2DF-9DEE-4C37-8E8C-16A33F34368F}" srcOrd="0" destOrd="0" parTransId="{B814792D-9DE0-42CA-AB44-A450A13D57A1}" sibTransId="{948C8267-132F-4132-A6E0-5B259845A8A7}"/>
    <dgm:cxn modelId="{FD349008-48C3-4025-A500-AA4361D8A7AB}" type="presParOf" srcId="{7CF823FF-1306-4184-8EAD-FC7A830453B8}" destId="{7AA3BEDB-89B1-4D0F-A3B2-65066FE5270C}" srcOrd="0" destOrd="0" presId="urn:microsoft.com/office/officeart/2018/5/layout/CenteredIconLabelDescriptionList"/>
    <dgm:cxn modelId="{EB0FC381-8A61-49CD-9779-D1ABB631E1A2}" type="presParOf" srcId="{7AA3BEDB-89B1-4D0F-A3B2-65066FE5270C}" destId="{BEEE55E7-C765-4FA2-AD16-D24E2BA00479}" srcOrd="0" destOrd="0" presId="urn:microsoft.com/office/officeart/2018/5/layout/CenteredIconLabelDescriptionList"/>
    <dgm:cxn modelId="{0808CB48-D139-490E-AB41-46E7F760AE08}" type="presParOf" srcId="{7AA3BEDB-89B1-4D0F-A3B2-65066FE5270C}" destId="{E0ACE62D-58C7-4FC8-B48C-58715BFB0B7A}" srcOrd="1" destOrd="0" presId="urn:microsoft.com/office/officeart/2018/5/layout/CenteredIconLabelDescriptionList"/>
    <dgm:cxn modelId="{BD193A34-FDC3-4A4A-B677-45FF428BA6D7}" type="presParOf" srcId="{7AA3BEDB-89B1-4D0F-A3B2-65066FE5270C}" destId="{5CA987E7-C581-4D06-B7E2-F93BBC3719C2}" srcOrd="2" destOrd="0" presId="urn:microsoft.com/office/officeart/2018/5/layout/CenteredIconLabelDescriptionList"/>
    <dgm:cxn modelId="{60C71E88-5DB0-4987-8683-677199E8CB14}" type="presParOf" srcId="{7AA3BEDB-89B1-4D0F-A3B2-65066FE5270C}" destId="{C9CE39B0-25EB-4B9B-8ED7-C37142194664}" srcOrd="3" destOrd="0" presId="urn:microsoft.com/office/officeart/2018/5/layout/CenteredIconLabelDescriptionList"/>
    <dgm:cxn modelId="{3A3C8638-A0EA-4003-887F-69B548F905DC}" type="presParOf" srcId="{7AA3BEDB-89B1-4D0F-A3B2-65066FE5270C}" destId="{42A23888-C44C-4E21-A503-BCE0743B60A1}" srcOrd="4" destOrd="0" presId="urn:microsoft.com/office/officeart/2018/5/layout/CenteredIconLabelDescriptionList"/>
    <dgm:cxn modelId="{FB237787-3E1C-4FDE-9921-2374B35EF6BE}" type="presParOf" srcId="{7CF823FF-1306-4184-8EAD-FC7A830453B8}" destId="{5C1E1EB4-FA2E-435B-88FE-D8AB01D77502}" srcOrd="1" destOrd="0" presId="urn:microsoft.com/office/officeart/2018/5/layout/CenteredIconLabelDescriptionList"/>
    <dgm:cxn modelId="{88B34EE5-76DD-425D-82A8-01DBBDC78773}" type="presParOf" srcId="{7CF823FF-1306-4184-8EAD-FC7A830453B8}" destId="{1C18DE04-D834-4699-8284-371383757131}" srcOrd="2" destOrd="0" presId="urn:microsoft.com/office/officeart/2018/5/layout/CenteredIconLabelDescriptionList"/>
    <dgm:cxn modelId="{5408E066-7570-4EE7-9527-ED2DF65C28E1}" type="presParOf" srcId="{1C18DE04-D834-4699-8284-371383757131}" destId="{C4945E7A-C773-4D4E-88BC-FFAB7D77B363}" srcOrd="0" destOrd="0" presId="urn:microsoft.com/office/officeart/2018/5/layout/CenteredIconLabelDescriptionList"/>
    <dgm:cxn modelId="{11782857-A922-4F42-9F72-B144BA7EB0C9}" type="presParOf" srcId="{1C18DE04-D834-4699-8284-371383757131}" destId="{F8A82BE6-7CA4-4333-8E28-9DC1EDA22764}" srcOrd="1" destOrd="0" presId="urn:microsoft.com/office/officeart/2018/5/layout/CenteredIconLabelDescriptionList"/>
    <dgm:cxn modelId="{8E3D3E95-7F08-49F1-B07B-5314BF396F3C}" type="presParOf" srcId="{1C18DE04-D834-4699-8284-371383757131}" destId="{187D5960-E520-4302-82EE-192327D2F50F}" srcOrd="2" destOrd="0" presId="urn:microsoft.com/office/officeart/2018/5/layout/CenteredIconLabelDescriptionList"/>
    <dgm:cxn modelId="{D6B46ED7-214D-42F4-B38C-E93EF3C03BD0}" type="presParOf" srcId="{1C18DE04-D834-4699-8284-371383757131}" destId="{880ABBA0-A087-4B48-8187-1CC8124F3115}" srcOrd="3" destOrd="0" presId="urn:microsoft.com/office/officeart/2018/5/layout/CenteredIconLabelDescriptionList"/>
    <dgm:cxn modelId="{25EF7596-F0DD-49D4-BF08-DF928188A936}" type="presParOf" srcId="{1C18DE04-D834-4699-8284-371383757131}" destId="{25FAEE5D-0A8F-467C-8738-B682266FE673}" srcOrd="4" destOrd="0" presId="urn:microsoft.com/office/officeart/2018/5/layout/CenteredIconLabelDescriptionList"/>
    <dgm:cxn modelId="{9F6D9AB4-82FD-448B-A87A-95AC9A3B3193}" type="presParOf" srcId="{7CF823FF-1306-4184-8EAD-FC7A830453B8}" destId="{08F1FE81-9526-42AB-B48A-E051FABE1683}" srcOrd="3" destOrd="0" presId="urn:microsoft.com/office/officeart/2018/5/layout/CenteredIconLabelDescriptionList"/>
    <dgm:cxn modelId="{54228C93-54BC-4E79-AE5E-BB6490C0C4BB}" type="presParOf" srcId="{7CF823FF-1306-4184-8EAD-FC7A830453B8}" destId="{0C5FC1F3-73AA-4995-B963-F03AFE0C88DB}" srcOrd="4" destOrd="0" presId="urn:microsoft.com/office/officeart/2018/5/layout/CenteredIconLabelDescriptionList"/>
    <dgm:cxn modelId="{61E16EA8-ACA8-4971-A7C5-A7DBA7F3256E}" type="presParOf" srcId="{0C5FC1F3-73AA-4995-B963-F03AFE0C88DB}" destId="{3842225A-C15B-47EC-9C89-D9DED21D70B9}" srcOrd="0" destOrd="0" presId="urn:microsoft.com/office/officeart/2018/5/layout/CenteredIconLabelDescriptionList"/>
    <dgm:cxn modelId="{22E2D24C-FFFC-4604-8B1A-318B5CBD9F07}" type="presParOf" srcId="{0C5FC1F3-73AA-4995-B963-F03AFE0C88DB}" destId="{C850FA11-E945-4B85-A94F-88014357AE91}" srcOrd="1" destOrd="0" presId="urn:microsoft.com/office/officeart/2018/5/layout/CenteredIconLabelDescriptionList"/>
    <dgm:cxn modelId="{E8989894-4489-4B79-8E02-A8372C71FBF4}" type="presParOf" srcId="{0C5FC1F3-73AA-4995-B963-F03AFE0C88DB}" destId="{2A47BBAF-B60D-4351-8704-9557BCACE296}" srcOrd="2" destOrd="0" presId="urn:microsoft.com/office/officeart/2018/5/layout/CenteredIconLabelDescriptionList"/>
    <dgm:cxn modelId="{770936BC-FF0B-4D78-9747-7B80A321CE4F}" type="presParOf" srcId="{0C5FC1F3-73AA-4995-B963-F03AFE0C88DB}" destId="{A5E9D0CD-ADF3-4F1E-BA90-2039A916C12D}" srcOrd="3" destOrd="0" presId="urn:microsoft.com/office/officeart/2018/5/layout/CenteredIconLabelDescriptionList"/>
    <dgm:cxn modelId="{08CD4857-2886-4CA9-B2AB-FB27DAE228BA}" type="presParOf" srcId="{0C5FC1F3-73AA-4995-B963-F03AFE0C88DB}" destId="{D063BB05-3091-418A-BF5F-857F364CDEA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710-A891-45A7-AB29-2760C6C8AC0B}">
      <dsp:nvSpPr>
        <dsp:cNvPr id="0" name=""/>
        <dsp:cNvSpPr/>
      </dsp:nvSpPr>
      <dsp:spPr>
        <a:xfrm rot="16200000">
          <a:off x="-1762074"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Project Motivation and Impact</a:t>
          </a:r>
        </a:p>
      </dsp:txBody>
      <dsp:txXfrm>
        <a:off x="-1762074" y="2758292"/>
        <a:ext cx="4174140" cy="516009"/>
      </dsp:txXfrm>
    </dsp:sp>
    <dsp:sp modelId="{DFE0C7FB-B4B1-48DA-9548-E07992AF9522}">
      <dsp:nvSpPr>
        <dsp:cNvPr id="0" name=""/>
        <dsp:cNvSpPr/>
      </dsp:nvSpPr>
      <dsp:spPr>
        <a:xfrm>
          <a:off x="583000"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Science-driven</a:t>
          </a:r>
        </a:p>
        <a:p>
          <a:pPr marL="228600" lvl="1" indent="-228600" algn="l" defTabSz="1066800">
            <a:lnSpc>
              <a:spcPct val="90000"/>
            </a:lnSpc>
            <a:spcBef>
              <a:spcPct val="0"/>
            </a:spcBef>
            <a:spcAft>
              <a:spcPct val="15000"/>
            </a:spcAft>
            <a:buChar char="•"/>
          </a:pPr>
          <a:r>
            <a:rPr lang="en-US" sz="2400" kern="1200"/>
            <a:t>Innovation</a:t>
          </a:r>
        </a:p>
      </dsp:txBody>
      <dsp:txXfrm>
        <a:off x="583000" y="929227"/>
        <a:ext cx="2570276" cy="4174140"/>
      </dsp:txXfrm>
    </dsp:sp>
    <dsp:sp modelId="{DFDFDF1D-9433-4092-9E32-473FF5E8696C}">
      <dsp:nvSpPr>
        <dsp:cNvPr id="0" name=""/>
        <dsp:cNvSpPr/>
      </dsp:nvSpPr>
      <dsp:spPr>
        <a:xfrm>
          <a:off x="66990" y="248094"/>
          <a:ext cx="1032019" cy="10320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4B8CA-5D0D-4439-BA7A-AFF3AE9B16C6}">
      <dsp:nvSpPr>
        <dsp:cNvPr id="0" name=""/>
        <dsp:cNvSpPr/>
      </dsp:nvSpPr>
      <dsp:spPr>
        <a:xfrm rot="16200000">
          <a:off x="1995128"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Cyberinfrastructure Plans</a:t>
          </a:r>
        </a:p>
      </dsp:txBody>
      <dsp:txXfrm>
        <a:off x="1995128" y="2758292"/>
        <a:ext cx="4174140" cy="516009"/>
      </dsp:txXfrm>
    </dsp:sp>
    <dsp:sp modelId="{793D5045-9F23-40C2-9557-79016CA488A5}">
      <dsp:nvSpPr>
        <dsp:cNvPr id="0" name=""/>
        <dsp:cNvSpPr/>
      </dsp:nvSpPr>
      <dsp:spPr>
        <a:xfrm>
          <a:off x="4340204"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Project plans, and system and process architecture</a:t>
          </a:r>
        </a:p>
        <a:p>
          <a:pPr marL="228600" lvl="1" indent="-228600" algn="l" defTabSz="1066800">
            <a:lnSpc>
              <a:spcPct val="90000"/>
            </a:lnSpc>
            <a:spcBef>
              <a:spcPct val="0"/>
            </a:spcBef>
            <a:spcAft>
              <a:spcPct val="15000"/>
            </a:spcAft>
            <a:buChar char="•"/>
          </a:pPr>
          <a:r>
            <a:rPr lang="en-US" sz="2400" kern="1200"/>
            <a:t>Building on existing, recognized capabilities</a:t>
          </a:r>
        </a:p>
        <a:p>
          <a:pPr marL="228600" lvl="1" indent="-228600" algn="l" defTabSz="1066800">
            <a:lnSpc>
              <a:spcPct val="90000"/>
            </a:lnSpc>
            <a:spcBef>
              <a:spcPct val="0"/>
            </a:spcBef>
            <a:spcAft>
              <a:spcPct val="15000"/>
            </a:spcAft>
            <a:buChar char="•"/>
          </a:pPr>
          <a:r>
            <a:rPr lang="en-US" sz="2400" kern="1200"/>
            <a:t>Close collaborations among stakeholders</a:t>
          </a:r>
        </a:p>
      </dsp:txBody>
      <dsp:txXfrm>
        <a:off x="4340204" y="929227"/>
        <a:ext cx="2570276" cy="4174140"/>
      </dsp:txXfrm>
    </dsp:sp>
    <dsp:sp modelId="{E7BE0BDC-59DC-464C-A214-9592421FF319}">
      <dsp:nvSpPr>
        <dsp:cNvPr id="0" name=""/>
        <dsp:cNvSpPr/>
      </dsp:nvSpPr>
      <dsp:spPr>
        <a:xfrm>
          <a:off x="3824194" y="248094"/>
          <a:ext cx="1032019" cy="10320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178F-10A0-420D-9CC4-CC146B2C8039}">
      <dsp:nvSpPr>
        <dsp:cNvPr id="0" name=""/>
        <dsp:cNvSpPr/>
      </dsp:nvSpPr>
      <dsp:spPr>
        <a:xfrm rot="16200000">
          <a:off x="5752332"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Measurable Outcomes</a:t>
          </a:r>
        </a:p>
      </dsp:txBody>
      <dsp:txXfrm>
        <a:off x="5752332" y="2758292"/>
        <a:ext cx="4174140" cy="516009"/>
      </dsp:txXfrm>
    </dsp:sp>
    <dsp:sp modelId="{A8D6B45C-1DD6-4FCE-BD65-69AFA8291EC2}">
      <dsp:nvSpPr>
        <dsp:cNvPr id="0" name=""/>
        <dsp:cNvSpPr/>
      </dsp:nvSpPr>
      <dsp:spPr>
        <a:xfrm>
          <a:off x="8097407"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Deliverables</a:t>
          </a:r>
        </a:p>
        <a:p>
          <a:pPr marL="228600" lvl="1" indent="-228600" algn="l" defTabSz="1066800">
            <a:lnSpc>
              <a:spcPct val="90000"/>
            </a:lnSpc>
            <a:spcBef>
              <a:spcPct val="0"/>
            </a:spcBef>
            <a:spcAft>
              <a:spcPct val="15000"/>
            </a:spcAft>
            <a:buChar char="•"/>
          </a:pPr>
          <a:r>
            <a:rPr lang="en-US" sz="2400" kern="1200"/>
            <a:t>Sustained and sustainable impacts</a:t>
          </a:r>
        </a:p>
        <a:p>
          <a:pPr marL="228600" lvl="1" indent="-228600" algn="l" defTabSz="1066800">
            <a:lnSpc>
              <a:spcPct val="90000"/>
            </a:lnSpc>
            <a:spcBef>
              <a:spcPct val="0"/>
            </a:spcBef>
            <a:spcAft>
              <a:spcPct val="15000"/>
            </a:spcAft>
            <a:buChar char="•"/>
          </a:pPr>
          <a:r>
            <a:rPr lang="en-US" sz="2400" kern="1200"/>
            <a:t>Metrics</a:t>
          </a:r>
        </a:p>
      </dsp:txBody>
      <dsp:txXfrm>
        <a:off x="8097407" y="929227"/>
        <a:ext cx="2570276" cy="4174140"/>
      </dsp:txXfrm>
    </dsp:sp>
    <dsp:sp modelId="{CCC2E2C2-2F90-4315-9FC7-1069E0CF19F4}">
      <dsp:nvSpPr>
        <dsp:cNvPr id="0" name=""/>
        <dsp:cNvSpPr/>
      </dsp:nvSpPr>
      <dsp:spPr>
        <a:xfrm>
          <a:off x="7581397" y="248094"/>
          <a:ext cx="1032019" cy="10320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5E7-C765-4FA2-AD16-D24E2BA00479}">
      <dsp:nvSpPr>
        <dsp:cNvPr id="0" name=""/>
        <dsp:cNvSpPr/>
      </dsp:nvSpPr>
      <dsp:spPr>
        <a:xfrm>
          <a:off x="1141829" y="44351"/>
          <a:ext cx="1211364" cy="1130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CA987E7-C581-4D06-B7E2-F93BBC3719C2}">
      <dsp:nvSpPr>
        <dsp:cNvPr id="0" name=""/>
        <dsp:cNvSpPr/>
      </dsp:nvSpPr>
      <dsp:spPr>
        <a:xfrm>
          <a:off x="16990" y="1299349"/>
          <a:ext cx="3461042" cy="124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t>Advanced Computing</a:t>
          </a:r>
        </a:p>
      </dsp:txBody>
      <dsp:txXfrm>
        <a:off x="16990" y="1299349"/>
        <a:ext cx="3461042" cy="1246111"/>
      </dsp:txXfrm>
    </dsp:sp>
    <dsp:sp modelId="{42A23888-C44C-4E21-A503-BCE0743B60A1}">
      <dsp:nvSpPr>
        <dsp:cNvPr id="0" name=""/>
        <dsp:cNvSpPr/>
      </dsp:nvSpPr>
      <dsp:spPr>
        <a:xfrm>
          <a:off x="16990" y="2623975"/>
          <a:ext cx="3461042" cy="158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ACCESS</a:t>
          </a:r>
        </a:p>
        <a:p>
          <a:pPr marL="0" lvl="0" indent="0" algn="ctr" defTabSz="1066800">
            <a:lnSpc>
              <a:spcPct val="100000"/>
            </a:lnSpc>
            <a:spcBef>
              <a:spcPct val="0"/>
            </a:spcBef>
            <a:spcAft>
              <a:spcPct val="35000"/>
            </a:spcAft>
            <a:buNone/>
          </a:pPr>
          <a:r>
            <a:rPr lang="en-US" sz="2400" kern="1200" err="1"/>
            <a:t>PATh</a:t>
          </a:r>
          <a:endParaRPr lang="en-US" sz="2400" kern="1200"/>
        </a:p>
        <a:p>
          <a:pPr marL="0" lvl="0" indent="0" algn="ctr" defTabSz="1066800">
            <a:lnSpc>
              <a:spcPct val="100000"/>
            </a:lnSpc>
            <a:spcBef>
              <a:spcPct val="0"/>
            </a:spcBef>
            <a:spcAft>
              <a:spcPct val="35000"/>
            </a:spcAft>
            <a:buNone/>
          </a:pPr>
          <a:r>
            <a:rPr lang="en-US" sz="2400" kern="1200" err="1"/>
            <a:t>CloudBank</a:t>
          </a:r>
          <a:endParaRPr lang="en-US" sz="2400" kern="1200"/>
        </a:p>
        <a:p>
          <a:pPr marL="0" lvl="0" indent="0" algn="ctr" defTabSz="1066800">
            <a:lnSpc>
              <a:spcPct val="100000"/>
            </a:lnSpc>
            <a:spcBef>
              <a:spcPct val="0"/>
            </a:spcBef>
            <a:spcAft>
              <a:spcPct val="35000"/>
            </a:spcAft>
            <a:buNone/>
          </a:pPr>
          <a:r>
            <a:rPr lang="en-US" sz="2400" kern="1200"/>
            <a:t>NAIRR Pilot</a:t>
          </a:r>
        </a:p>
      </dsp:txBody>
      <dsp:txXfrm>
        <a:off x="16990" y="2623975"/>
        <a:ext cx="3461042" cy="1586517"/>
      </dsp:txXfrm>
    </dsp:sp>
    <dsp:sp modelId="{C4945E7A-C773-4D4E-88BC-FFAB7D77B363}">
      <dsp:nvSpPr>
        <dsp:cNvPr id="0" name=""/>
        <dsp:cNvSpPr/>
      </dsp:nvSpPr>
      <dsp:spPr>
        <a:xfrm>
          <a:off x="5208554" y="0"/>
          <a:ext cx="1211364" cy="1130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7D5960-E520-4302-82EE-192327D2F50F}">
      <dsp:nvSpPr>
        <dsp:cNvPr id="0" name=""/>
        <dsp:cNvSpPr/>
      </dsp:nvSpPr>
      <dsp:spPr>
        <a:xfrm>
          <a:off x="4083715" y="1299349"/>
          <a:ext cx="3461042" cy="124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t>CI Services</a:t>
          </a:r>
        </a:p>
      </dsp:txBody>
      <dsp:txXfrm>
        <a:off x="4083715" y="1299349"/>
        <a:ext cx="3461042" cy="1246111"/>
      </dsp:txXfrm>
    </dsp:sp>
    <dsp:sp modelId="{25FAEE5D-0A8F-467C-8738-B682266FE673}">
      <dsp:nvSpPr>
        <dsp:cNvPr id="0" name=""/>
        <dsp:cNvSpPr/>
      </dsp:nvSpPr>
      <dsp:spPr>
        <a:xfrm>
          <a:off x="4083715" y="2623975"/>
          <a:ext cx="3461042" cy="158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Science Gateways, OSDF</a:t>
          </a:r>
        </a:p>
        <a:p>
          <a:pPr marL="0" lvl="0" indent="0" algn="ctr" defTabSz="1066800">
            <a:lnSpc>
              <a:spcPct val="100000"/>
            </a:lnSpc>
            <a:spcBef>
              <a:spcPct val="0"/>
            </a:spcBef>
            <a:spcAft>
              <a:spcPct val="35000"/>
            </a:spcAft>
            <a:buNone/>
          </a:pPr>
          <a:r>
            <a:rPr lang="en-US" sz="2400" kern="1200"/>
            <a:t>Trusted CI, Research SOC</a:t>
          </a:r>
        </a:p>
        <a:p>
          <a:pPr marL="0" lvl="0" indent="0" algn="ctr" defTabSz="1066800">
            <a:lnSpc>
              <a:spcPct val="100000"/>
            </a:lnSpc>
            <a:spcBef>
              <a:spcPct val="0"/>
            </a:spcBef>
            <a:spcAft>
              <a:spcPct val="35000"/>
            </a:spcAft>
            <a:buNone/>
          </a:pPr>
          <a:r>
            <a:rPr lang="en-US" sz="2400" kern="1200"/>
            <a:t>CI Compass</a:t>
          </a:r>
        </a:p>
      </dsp:txBody>
      <dsp:txXfrm>
        <a:off x="4083715" y="2623975"/>
        <a:ext cx="3461042" cy="1586517"/>
      </dsp:txXfrm>
    </dsp:sp>
    <dsp:sp modelId="{3842225A-C15B-47EC-9C89-D9DED21D70B9}">
      <dsp:nvSpPr>
        <dsp:cNvPr id="0" name=""/>
        <dsp:cNvSpPr/>
      </dsp:nvSpPr>
      <dsp:spPr>
        <a:xfrm>
          <a:off x="9275279" y="0"/>
          <a:ext cx="1211364" cy="11305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47BBAF-B60D-4351-8704-9557BCACE296}">
      <dsp:nvSpPr>
        <dsp:cNvPr id="0" name=""/>
        <dsp:cNvSpPr/>
      </dsp:nvSpPr>
      <dsp:spPr>
        <a:xfrm>
          <a:off x="8150440" y="1299349"/>
          <a:ext cx="3461042" cy="124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t>Community and Workforce Development</a:t>
          </a:r>
        </a:p>
      </dsp:txBody>
      <dsp:txXfrm>
        <a:off x="8150440" y="1299349"/>
        <a:ext cx="3461042" cy="1246111"/>
      </dsp:txXfrm>
    </dsp:sp>
    <dsp:sp modelId="{D063BB05-3091-418A-BF5F-857F364CDEA1}">
      <dsp:nvSpPr>
        <dsp:cNvPr id="0" name=""/>
        <dsp:cNvSpPr/>
      </dsp:nvSpPr>
      <dsp:spPr>
        <a:xfrm>
          <a:off x="8150440" y="2623975"/>
          <a:ext cx="3461042" cy="158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Minority Serving CI Consortium</a:t>
          </a:r>
        </a:p>
        <a:p>
          <a:pPr marL="0" lvl="0" indent="0" algn="ctr" defTabSz="1066800">
            <a:lnSpc>
              <a:spcPct val="100000"/>
            </a:lnSpc>
            <a:spcBef>
              <a:spcPct val="0"/>
            </a:spcBef>
            <a:spcAft>
              <a:spcPct val="35000"/>
            </a:spcAft>
            <a:buNone/>
          </a:pPr>
          <a:r>
            <a:rPr lang="en-US" sz="2400" kern="1200"/>
            <a:t>RCD Nexus</a:t>
          </a:r>
        </a:p>
      </dsp:txBody>
      <dsp:txXfrm>
        <a:off x="8150440" y="2623975"/>
        <a:ext cx="3461042" cy="1586517"/>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E2E3E-BA09-4FEE-B829-77DF6C2B17BE}"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EAFE9-A011-4905-BEEB-819B53C2C504}" type="slidenum">
              <a:rPr lang="en-US" smtClean="0"/>
              <a:t>‹#›</a:t>
            </a:fld>
            <a:endParaRPr lang="en-US"/>
          </a:p>
        </p:txBody>
      </p:sp>
    </p:spTree>
    <p:extLst>
      <p:ext uri="{BB962C8B-B14F-4D97-AF65-F5344CB8AC3E}">
        <p14:creationId xmlns:p14="http://schemas.microsoft.com/office/powerpoint/2010/main" val="26080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a:t>
            </a:fld>
            <a:endParaRPr lang="en-US"/>
          </a:p>
        </p:txBody>
      </p:sp>
    </p:spTree>
    <p:extLst>
      <p:ext uri="{BB962C8B-B14F-4D97-AF65-F5344CB8AC3E}">
        <p14:creationId xmlns:p14="http://schemas.microsoft.com/office/powerpoint/2010/main" val="8374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In addition to the standard NSF review criteria,</a:t>
            </a:r>
            <a:r>
              <a:rPr lang="en-US" sz="800" baseline="0"/>
              <a:t> the proposals will be evaluated on CSSI-specific review criteria, In an effort to assist the both the proposers and the reviewers these eight criteria were grouped in three themes, namely,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Project Motivation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Cyberinfrastructure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Measurable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These three themes and the eight criteria must be explicitly discussed in the proposal and will be evaluated as part of the review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285750" indent="-285750" algn="l">
              <a:buFont typeface="Arial" charset="0"/>
              <a:buChar char="•"/>
            </a:pPr>
            <a:r>
              <a:rPr lang="en-US" sz="800" b="1" i="1">
                <a:solidFill>
                  <a:schemeClr val="tx1"/>
                </a:solidFill>
              </a:rPr>
              <a:t>The project must be Science-driven</a:t>
            </a:r>
            <a:r>
              <a:rPr lang="en-US" sz="800" b="0" i="0">
                <a:solidFill>
                  <a:schemeClr val="tx1"/>
                </a:solidFill>
              </a:rPr>
              <a:t>,</a:t>
            </a:r>
            <a:r>
              <a:rPr lang="en-US" sz="800" b="0" i="0" baseline="0">
                <a:solidFill>
                  <a:schemeClr val="tx1"/>
                </a:solidFill>
              </a:rPr>
              <a:t> p</a:t>
            </a:r>
            <a:r>
              <a:rPr lang="en-US" sz="800">
                <a:solidFill>
                  <a:schemeClr val="tx1"/>
                </a:solidFill>
              </a:rPr>
              <a:t>romoting science excellence, enabling fundamentally new scientific advances; and benefiting science and engineering communities beyond the participating communities.</a:t>
            </a:r>
          </a:p>
          <a:p>
            <a:pPr marL="285750" indent="-285750" algn="l">
              <a:buFont typeface="Arial" charset="0"/>
              <a:buChar char="•"/>
            </a:pPr>
            <a:r>
              <a:rPr lang="en-US" sz="800" b="1" i="1">
                <a:solidFill>
                  <a:schemeClr val="tx1"/>
                </a:solidFill>
              </a:rPr>
              <a:t>The project must be  Innovative</a:t>
            </a:r>
            <a:r>
              <a:rPr lang="en-US" sz="800" b="0" i="0">
                <a:solidFill>
                  <a:schemeClr val="tx1"/>
                </a:solidFill>
              </a:rPr>
              <a:t>,</a:t>
            </a:r>
            <a:r>
              <a:rPr lang="en-US" sz="800" b="0" i="0" baseline="0">
                <a:solidFill>
                  <a:schemeClr val="tx1"/>
                </a:solidFill>
              </a:rPr>
              <a:t> e</a:t>
            </a:r>
            <a:r>
              <a:rPr lang="en-US" sz="800">
                <a:solidFill>
                  <a:schemeClr val="tx1"/>
                </a:solidFill>
              </a:rPr>
              <a:t>mphasizing unique NSF contributions; building the capability, capacity, and cohesiveness of a national CI ecosystem; and considers both the human and technical aspects of the CI.</a:t>
            </a:r>
          </a:p>
          <a:p>
            <a:pPr marL="285750" indent="-285750" algn="l">
              <a:buFont typeface="Arial" charset="0"/>
              <a:buChar char="•"/>
            </a:pPr>
            <a:r>
              <a:rPr lang="en-US" sz="800" b="1" i="1">
                <a:solidFill>
                  <a:schemeClr val="tx1"/>
                </a:solidFill>
              </a:rPr>
              <a:t>The project must be Collaborative</a:t>
            </a:r>
            <a:r>
              <a:rPr lang="en-US" sz="800" b="0" i="0" baseline="0">
                <a:solidFill>
                  <a:schemeClr val="tx1"/>
                </a:solidFill>
              </a:rPr>
              <a:t>, f</a:t>
            </a:r>
            <a:r>
              <a:rPr lang="en-US" sz="800">
                <a:solidFill>
                  <a:schemeClr val="tx1"/>
                </a:solidFill>
              </a:rPr>
              <a:t>ostering partnerships and community development; actively engages CI experts, specialists and scientists working in concert with domain scientists who are users of CI.</a:t>
            </a:r>
          </a:p>
          <a:p>
            <a:pPr marL="285750" indent="-285750" algn="l">
              <a:buFont typeface="Arial" charset="0"/>
              <a:buChar char="•"/>
            </a:pPr>
            <a:r>
              <a:rPr lang="en-US" sz="800" b="1" i="1">
                <a:solidFill>
                  <a:schemeClr val="tx1"/>
                </a:solidFill>
              </a:rPr>
              <a:t>The project must be Leveraged</a:t>
            </a:r>
            <a:r>
              <a:rPr lang="en-US" sz="800" b="0" i="0">
                <a:solidFill>
                  <a:schemeClr val="tx1"/>
                </a:solidFill>
              </a:rPr>
              <a:t>,</a:t>
            </a:r>
            <a:r>
              <a:rPr lang="en-US" sz="800" b="0" i="0" baseline="0">
                <a:solidFill>
                  <a:schemeClr val="tx1"/>
                </a:solidFill>
              </a:rPr>
              <a:t> </a:t>
            </a:r>
            <a:r>
              <a:rPr lang="en-US" sz="800">
                <a:solidFill>
                  <a:schemeClr val="tx1"/>
                </a:solidFill>
              </a:rPr>
              <a:t>building on existing, recognized capabilities.</a:t>
            </a:r>
          </a:p>
          <a:p>
            <a:pPr marL="285750" indent="-285750" algn="l">
              <a:buFont typeface="Arial" charset="0"/>
              <a:buChar char="•"/>
            </a:pPr>
            <a:r>
              <a:rPr lang="en-US" sz="800" b="1" i="1">
                <a:solidFill>
                  <a:schemeClr val="tx1"/>
                </a:solidFill>
              </a:rPr>
              <a:t>The project must be Strategic</a:t>
            </a:r>
            <a:r>
              <a:rPr lang="en-US" sz="800" b="0" i="1">
                <a:solidFill>
                  <a:schemeClr val="tx1"/>
                </a:solidFill>
              </a:rPr>
              <a:t>, </a:t>
            </a:r>
            <a:r>
              <a:rPr lang="en-US" sz="800" b="0" i="0">
                <a:solidFill>
                  <a:schemeClr val="tx1"/>
                </a:solidFill>
              </a:rPr>
              <a:t>with</a:t>
            </a:r>
            <a:r>
              <a:rPr lang="en-US" sz="800" b="0" i="1">
                <a:solidFill>
                  <a:schemeClr val="tx1"/>
                </a:solidFill>
              </a:rPr>
              <a:t> </a:t>
            </a:r>
            <a:r>
              <a:rPr lang="en-US" sz="800" b="0" i="0" baseline="0">
                <a:solidFill>
                  <a:schemeClr val="tx1"/>
                </a:solidFill>
              </a:rPr>
              <a:t>m</a:t>
            </a:r>
            <a:r>
              <a:rPr lang="en-US" sz="800">
                <a:solidFill>
                  <a:schemeClr val="tx1"/>
                </a:solidFill>
              </a:rPr>
              <a:t>anagement plans and metrics that encourage measurement of progress and sharing of results.</a:t>
            </a:r>
          </a:p>
          <a:p>
            <a:pPr marL="285750" indent="-285750" algn="l">
              <a:buFont typeface="Arial" charset="0"/>
              <a:buChar char="•"/>
            </a:pPr>
            <a:r>
              <a:rPr lang="en-US" sz="800" b="1" i="1">
                <a:solidFill>
                  <a:schemeClr val="tx1"/>
                </a:solidFill>
              </a:rPr>
              <a:t>The project must be Sustained</a:t>
            </a:r>
            <a:r>
              <a:rPr lang="en-US" sz="800" b="0" i="0">
                <a:solidFill>
                  <a:schemeClr val="tx1"/>
                </a:solidFill>
              </a:rPr>
              <a:t>,</a:t>
            </a:r>
            <a:r>
              <a:rPr lang="en-US" sz="800" b="0" i="0" baseline="0">
                <a:solidFill>
                  <a:schemeClr val="tx1"/>
                </a:solidFill>
              </a:rPr>
              <a:t> p</a:t>
            </a:r>
            <a:r>
              <a:rPr lang="en-US" sz="800">
                <a:solidFill>
                  <a:schemeClr val="tx1"/>
                </a:solidFill>
              </a:rPr>
              <a:t>roviding benefits beyond the participants and the lifetime of the award, and resulting in widely accessible long-term community cyberinfrastructure.  </a:t>
            </a:r>
          </a:p>
          <a:p>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p:txBody>
      </p:sp>
      <p:sp>
        <p:nvSpPr>
          <p:cNvPr id="4" name="Slide Number Placeholder 3"/>
          <p:cNvSpPr>
            <a:spLocks noGrp="1"/>
          </p:cNvSpPr>
          <p:nvPr>
            <p:ph type="sldNum" sz="quarter" idx="5"/>
          </p:nvPr>
        </p:nvSpPr>
        <p:spPr/>
        <p:txBody>
          <a:bodyPr/>
          <a:lstStyle/>
          <a:p>
            <a:fld id="{81EEAFE9-A011-4905-BEEB-819B53C2C504}" type="slidenum">
              <a:rPr lang="en-US" smtClean="0"/>
              <a:t>10</a:t>
            </a:fld>
            <a:endParaRPr lang="en-US"/>
          </a:p>
        </p:txBody>
      </p:sp>
    </p:spTree>
    <p:extLst>
      <p:ext uri="{BB962C8B-B14F-4D97-AF65-F5344CB8AC3E}">
        <p14:creationId xmlns:p14="http://schemas.microsoft.com/office/powerpoint/2010/main" val="37324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New CSSI solicitation accepts proposals under three classes: Elements, Framework Implementations, and Transition to Sustainability proposals.</a:t>
            </a:r>
          </a:p>
          <a:p>
            <a:pPr rtl="0" eaLnBrk="1" fontAlgn="auto" latinLnBrk="0" hangingPunct="1"/>
            <a:endParaRPr lang="en-US" sz="1000" b="0" i="0" u="none" strike="noStrike" kern="1200">
              <a:solidFill>
                <a:schemeClr val="tx1"/>
              </a:solidFill>
              <a:effectLst/>
              <a:latin typeface="+mn-lt"/>
              <a:ea typeface="+mn-ea"/>
              <a:cs typeface="+mn-cs"/>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Elements projects </a:t>
            </a:r>
            <a:r>
              <a:rPr lang="en-US" sz="1800">
                <a:effectLst/>
                <a:latin typeface="Calibri" panose="020F0502020204030204" pitchFamily="34" charset="0"/>
                <a:ea typeface="Calibri" panose="020F0502020204030204" pitchFamily="34" charset="0"/>
                <a:cs typeface="Calibri" panose="020F0502020204030204" pitchFamily="34" charset="0"/>
              </a:rPr>
              <a:t>support small groups that will develop and deploy robust software and data capabilities for which there is a demonstrated need that will advance one or more significant areas of science and engineering. These awards can be up to $600,000 and 3 years of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a:t>
            </a:r>
            <a:r>
              <a:rPr lang="en-US" sz="1800" b="1">
                <a:effectLst/>
                <a:latin typeface="Calibri" panose="020F0502020204030204" pitchFamily="34" charset="0"/>
                <a:ea typeface="Calibri" panose="020F0502020204030204" pitchFamily="34" charset="0"/>
                <a:cs typeface="Calibri" panose="020F0502020204030204" pitchFamily="34" charset="0"/>
              </a:rPr>
              <a:t>Framework Implementations </a:t>
            </a:r>
            <a:r>
              <a:rPr lang="en-US" sz="1800">
                <a:effectLst/>
                <a:latin typeface="Calibri" panose="020F0502020204030204" pitchFamily="34" charset="0"/>
                <a:ea typeface="Calibri" panose="020F0502020204030204" pitchFamily="34" charset="0"/>
                <a:cs typeface="Calibri" panose="020F0502020204030204" pitchFamily="34" charset="0"/>
              </a:rPr>
              <a:t>target larger, interdisciplinary teams organized around the development and application of common software and data infrastructure aimed at solving common research problems in one or more areas of science and engineering, resulting in a sustainable community framework serving diverse communities. These awards can be between $600,000 and $5M in size and between 3-5 years in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Transition to Sustainability</a:t>
            </a:r>
            <a:r>
              <a:rPr lang="en-US" sz="1800">
                <a:effectLst/>
                <a:latin typeface="Calibri" panose="020F0502020204030204" pitchFamily="34" charset="0"/>
                <a:ea typeface="Calibri" panose="020F0502020204030204" pitchFamily="34" charset="0"/>
                <a:cs typeface="Calibri" panose="020F0502020204030204" pitchFamily="34" charset="0"/>
              </a:rPr>
              <a:t> is a new class of awards that we have introduced this, year and aims to support groups who will execute a well-defined sustainability plan for existing CI with demonstrated impact in one or more areas of science and engineering. The sustainability plan should enable new avenues of support for the long-term sustained impact of the CI. The award size for this class can be up to $1 Million, and the duration can be up to 2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a:p>
          <a:p>
            <a:r>
              <a:rPr lang="en-US" sz="1000"/>
              <a:t>Note that these are total budget limitations for projects which may include multiple collaborative proposals. </a:t>
            </a:r>
          </a:p>
          <a:p>
            <a:endParaRPr lang="en-US" sz="1000"/>
          </a:p>
          <a:p>
            <a:r>
              <a:rPr lang="en-US" sz="1000"/>
              <a:t>Projects in the upper portions of these ranges must be exceptional in terms of scientific impact, and as with all proposals, should be discussed with program officers from the divisions that fund the researchers that would be impacted. Proposed funding amounts should be commensurate with the work being proposed, the size of the community that will be affected, and the level of impact anticipated.</a:t>
            </a:r>
          </a:p>
          <a:p>
            <a:pPr rtl="0" eaLnBrk="1" fontAlgn="t" latinLnBrk="0" hangingPunct="1"/>
            <a:endParaRPr lang="en-US" sz="10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11</a:t>
            </a:fld>
            <a:endParaRPr lang="en-US"/>
          </a:p>
        </p:txBody>
      </p:sp>
    </p:spTree>
    <p:extLst>
      <p:ext uri="{BB962C8B-B14F-4D97-AF65-F5344CB8AC3E}">
        <p14:creationId xmlns:p14="http://schemas.microsoft.com/office/powerpoint/2010/main" val="129971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awards target groups who would like to execute a well-defined sustainability plan for existing CI with demonstrated impact in one or more areas of science and engineering supported by NSF.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a:t>The goal of this award class is</a:t>
            </a:r>
            <a:r>
              <a:rPr lang="en-US" sz="1200" b="1" u="none"/>
              <a:t> not </a:t>
            </a:r>
            <a:r>
              <a:rPr lang="en-US" sz="1200" b="0" u="none"/>
              <a:t>to cover the daily operation costs of projects to sustain them, but rather to help them implement a well-defined sustainability plan that will lead to self-sustainability of these projects over the long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expected that the projects funded under this project class will identify and transition to other avenues of support (e.g., open-source community support; revenue from memberships, subscriptions, or donations; funding from industry or other federal agencies) for the operation of the CI to be sustained.</a:t>
            </a:r>
          </a:p>
          <a:p>
            <a:endParaRPr lang="en-US"/>
          </a:p>
          <a:p>
            <a:r>
              <a:rPr lang="en-US"/>
              <a:t>Competitive proposals will clearly demonstrate the current level of adoption of the CI in the community and its impact on science and education so far, justify the need to sustain these impacts, and describe how this award will help to achieve long-term sustainability of the CI with clearly defined metrics of success. </a:t>
            </a:r>
          </a:p>
        </p:txBody>
      </p:sp>
      <p:sp>
        <p:nvSpPr>
          <p:cNvPr id="4" name="Slide Number Placeholder 3"/>
          <p:cNvSpPr>
            <a:spLocks noGrp="1"/>
          </p:cNvSpPr>
          <p:nvPr>
            <p:ph type="sldNum" sz="quarter" idx="10"/>
          </p:nvPr>
        </p:nvSpPr>
        <p:spPr/>
        <p:txBody>
          <a:bodyPr/>
          <a:lstStyle/>
          <a:p>
            <a:fld id="{4C7E1CC9-C181-4583-9F0F-C39113424651}" type="slidenum">
              <a:rPr lang="en-US" smtClean="0"/>
              <a:t>12</a:t>
            </a:fld>
            <a:endParaRPr lang="en-US"/>
          </a:p>
        </p:txBody>
      </p:sp>
    </p:spTree>
    <p:extLst>
      <p:ext uri="{BB962C8B-B14F-4D97-AF65-F5344CB8AC3E}">
        <p14:creationId xmlns:p14="http://schemas.microsoft.com/office/powerpoint/2010/main" val="248748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requests under this class of awards may include funds to support activities such as further community outreach and engagement; user training, documentation, and technical support; improvements of code quality, scalability, and accessibility; and any other activity needed to achieve the long-term sustainability of the CI.</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awards are </a:t>
            </a:r>
            <a:r>
              <a:rPr lang="en-US" u="sng"/>
              <a:t>not limited</a:t>
            </a:r>
            <a:r>
              <a:rPr lang="en-US"/>
              <a:t> to projects previously supported by CSSI, but the proposals need to clearly demonstrate the impact of the CI in one or more areas of science and engineering supported by NSF.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13</a:t>
            </a:fld>
            <a:endParaRPr lang="en-US"/>
          </a:p>
        </p:txBody>
      </p:sp>
    </p:spTree>
    <p:extLst>
      <p:ext uri="{BB962C8B-B14F-4D97-AF65-F5344CB8AC3E}">
        <p14:creationId xmlns:p14="http://schemas.microsoft.com/office/powerpoint/2010/main" val="161280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Cyberinfrastructure for Sustained Scientific Innovation</a:t>
            </a:r>
            <a:r>
              <a:rPr lang="en-US" sz="1200"/>
              <a:t> </a:t>
            </a:r>
            <a:r>
              <a:rPr lang="en-US" baseline="0"/>
              <a:t>is a crosscutting program that is enabled by the collaboration of divisions and offices across all NSF directorates. The participating organizations are listed here.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While CSSI is managed by OAC, each of the directorates, divisions and offices have also designated representatives that serve as points of contact for this solicitation. You can find these representatives by accessing the CSSI program web page.  </a:t>
            </a:r>
            <a:endParaRPr lang="en-US" baseline="0"/>
          </a:p>
        </p:txBody>
      </p:sp>
      <p:sp>
        <p:nvSpPr>
          <p:cNvPr id="4" name="Slide Number Placeholder 3"/>
          <p:cNvSpPr>
            <a:spLocks noGrp="1"/>
          </p:cNvSpPr>
          <p:nvPr>
            <p:ph type="sldNum" sz="quarter" idx="10"/>
          </p:nvPr>
        </p:nvSpPr>
        <p:spPr/>
        <p:txBody>
          <a:bodyPr/>
          <a:lstStyle/>
          <a:p>
            <a:fld id="{62F8A193-9A88-4C12-A131-3411C4BCE5F8}" type="slidenum">
              <a:rPr lang="en-US" smtClean="0"/>
              <a:pPr/>
              <a:t>14</a:t>
            </a:fld>
            <a:endParaRPr lang="en-US"/>
          </a:p>
        </p:txBody>
      </p:sp>
    </p:spTree>
    <p:extLst>
      <p:ext uri="{BB962C8B-B14F-4D97-AF65-F5344CB8AC3E}">
        <p14:creationId xmlns:p14="http://schemas.microsoft.com/office/powerpoint/2010/main" val="94089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encourage you to see how your proposal aligns with current priority areas for OAC such as the National AI Research Resource (NAIRR) and National Discovery Cloud for Climate (NDCC).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15</a:t>
            </a:fld>
            <a:endParaRPr lang="en-US"/>
          </a:p>
        </p:txBody>
      </p:sp>
    </p:spTree>
    <p:extLst>
      <p:ext uri="{BB962C8B-B14F-4D97-AF65-F5344CB8AC3E}">
        <p14:creationId xmlns:p14="http://schemas.microsoft.com/office/powerpoint/2010/main" val="69956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16</a:t>
            </a:fld>
            <a:endParaRPr lang="en-US"/>
          </a:p>
        </p:txBody>
      </p:sp>
    </p:spTree>
    <p:extLst>
      <p:ext uri="{BB962C8B-B14F-4D97-AF65-F5344CB8AC3E}">
        <p14:creationId xmlns:p14="http://schemas.microsoft.com/office/powerpoint/2010/main" val="71756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a:t>
            </a:r>
            <a:r>
              <a:rPr lang="en-US" sz="1000" baseline="0"/>
              <a:t> eligibility criteria for the CSSI program are as follows:</a:t>
            </a:r>
          </a:p>
          <a:p>
            <a:endParaRPr lang="en-US" sz="1000" baseline="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a:t>Proposals may only be submitted by universities and colleges, non-profit, non-academic organizations, and </a:t>
            </a:r>
            <a:r>
              <a:rPr lang="en-US" sz="1000">
                <a:solidFill>
                  <a:schemeClr val="tx1"/>
                </a:solidFill>
              </a:rPr>
              <a:t>NSF-sponsored federally funded research and development centers (FFRDCs), provided that they are not including costs for which federal funds have already been awarded or are expected to be awarded.</a:t>
            </a:r>
            <a:endParaRPr lang="en-US" sz="1000" baseline="0"/>
          </a:p>
          <a:p>
            <a:endParaRPr lang="en-US" sz="1000" baseline="0"/>
          </a:p>
          <a:p>
            <a:r>
              <a:rPr lang="en-US" sz="1000" baseline="0"/>
              <a:t>The number of proposals per principal investigator, co-principal investigator, or senior personnel is limited to one.  An individual may participate in a proposal as a principal investigator, co-principal investigator, or other senior personnel in at most one proposal for a given deadline.  </a:t>
            </a:r>
          </a:p>
          <a:p>
            <a:endParaRPr lang="en-US" sz="1000" baseline="0"/>
          </a:p>
          <a:p>
            <a:pPr marL="0" lvl="0" indent="0" algn="l">
              <a:lnSpc>
                <a:spcPct val="120000"/>
              </a:lnSpc>
              <a:buFont typeface="Arial" charset="0"/>
              <a:buNone/>
            </a:pPr>
            <a:r>
              <a:rPr lang="en-US" sz="1000">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p:txBody>
      </p:sp>
      <p:sp>
        <p:nvSpPr>
          <p:cNvPr id="4" name="Slide Number Placeholder 3"/>
          <p:cNvSpPr>
            <a:spLocks noGrp="1"/>
          </p:cNvSpPr>
          <p:nvPr>
            <p:ph type="sldNum" sz="quarter" idx="10"/>
          </p:nvPr>
        </p:nvSpPr>
        <p:spPr/>
        <p:txBody>
          <a:bodyPr/>
          <a:lstStyle/>
          <a:p>
            <a:fld id="{4C7E1CC9-C181-4583-9F0F-C39113424651}" type="slidenum">
              <a:rPr lang="en-US" smtClean="0"/>
              <a:t>17</a:t>
            </a:fld>
            <a:endParaRPr lang="en-US"/>
          </a:p>
        </p:txBody>
      </p:sp>
    </p:spTree>
    <p:extLst>
      <p:ext uri="{BB962C8B-B14F-4D97-AF65-F5344CB8AC3E}">
        <p14:creationId xmlns:p14="http://schemas.microsoft.com/office/powerpoint/2010/main" val="370184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Innovating and migrating proposal preparation and submission capabilities from </a:t>
            </a:r>
            <a:r>
              <a:rPr lang="en-US" err="1"/>
              <a:t>FastLane</a:t>
            </a:r>
            <a:r>
              <a:rPr lang="en-US"/>
              <a:t> to Research.gov is part of the ongoing NSF information technology modernization efforts. In support of these efforts, research proposals submitted in response to this program solicitation must be prepared and submitted via Research.gov or via Grants.gov, and may not be prepared or submitted via </a:t>
            </a:r>
            <a:r>
              <a:rPr lang="en-US" err="1"/>
              <a:t>FastLane</a:t>
            </a:r>
            <a:r>
              <a:rPr lang="en-US"/>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NSF proposal and award process is detailed in the Proposal &amp; Award Policies &amp; Procedures Guide (PAPPG 22-1).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hlinkClick r:id="rId3"/>
              </a:rPr>
              <a:t>https://www.nsf.gov/pubs/policydocs/pappg22_1/</a:t>
            </a:r>
            <a:endParaRPr lang="en-US"/>
          </a:p>
          <a:p>
            <a:pPr marL="0" indent="0">
              <a:buNone/>
            </a:pPr>
            <a:endParaRPr lang="en-US" sz="1200" kern="1200">
              <a:solidFill>
                <a:schemeClr val="tx1"/>
              </a:solidFill>
              <a:effectLst/>
              <a:latin typeface="+mn-lt"/>
              <a:ea typeface="+mn-ea"/>
              <a:cs typeface="+mn-cs"/>
            </a:endParaRPr>
          </a:p>
          <a:p>
            <a:pPr marL="0" indent="0">
              <a:buNone/>
            </a:pPr>
            <a:r>
              <a:rPr lang="en-US" sz="1200" kern="1200">
                <a:solidFill>
                  <a:schemeClr val="tx1"/>
                </a:solidFill>
                <a:effectLst/>
                <a:latin typeface="+mn-lt"/>
                <a:ea typeface="+mn-ea"/>
                <a:cs typeface="+mn-cs"/>
              </a:rPr>
              <a:t>The next slides include aspects that are specific to CSSI.</a:t>
            </a:r>
          </a:p>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18</a:t>
            </a:fld>
            <a:endParaRPr lang="en-US"/>
          </a:p>
        </p:txBody>
      </p:sp>
    </p:spTree>
    <p:extLst>
      <p:ext uri="{BB962C8B-B14F-4D97-AF65-F5344CB8AC3E}">
        <p14:creationId xmlns:p14="http://schemas.microsoft.com/office/powerpoint/2010/main" val="268914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With respect to the Cover</a:t>
            </a:r>
            <a:r>
              <a:rPr lang="en-US" sz="1000" kern="1200" baseline="0">
                <a:solidFill>
                  <a:schemeClr val="tx1"/>
                </a:solidFill>
                <a:effectLst/>
                <a:latin typeface="+mn-lt"/>
                <a:ea typeface="+mn-ea"/>
                <a:cs typeface="+mn-cs"/>
              </a:rPr>
              <a:t> Sheet. </a:t>
            </a:r>
          </a:p>
          <a:p>
            <a:endParaRPr lang="en-US" sz="1000" kern="1200" baseline="0">
              <a:solidFill>
                <a:schemeClr val="tx1"/>
              </a:solidFill>
              <a:effectLst/>
              <a:latin typeface="+mn-lt"/>
              <a:ea typeface="+mn-ea"/>
              <a:cs typeface="+mn-cs"/>
            </a:endParaRPr>
          </a:p>
          <a:p>
            <a:r>
              <a:rPr lang="en-US" sz="1000" kern="1200" baseline="0">
                <a:solidFill>
                  <a:schemeClr val="tx1"/>
                </a:solidFill>
                <a:effectLst/>
                <a:latin typeface="+mn-lt"/>
                <a:ea typeface="+mn-ea"/>
                <a:cs typeface="+mn-cs"/>
              </a:rPr>
              <a:t>For the </a:t>
            </a:r>
            <a:r>
              <a:rPr lang="en-US" sz="1000" kern="1200">
                <a:solidFill>
                  <a:schemeClr val="tx1"/>
                </a:solidFill>
                <a:effectLst/>
                <a:latin typeface="+mn-lt"/>
                <a:ea typeface="+mn-ea"/>
                <a:cs typeface="+mn-cs"/>
              </a:rPr>
              <a:t>NSF Unit of Consideration, The “Divisions” section should automatically be selected. From the drop-down list as the program(s) to consider the proposal, select “Software Institutes” as the Program. It must be the only option.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For the proposal title, provide a short informative title for the proposed project. To assist NSF staff in sorting proposals for review, proposal titles should begin with "Elements:“, "Frameworks:", or “Sustainability:” followed by the proposal title.</a:t>
            </a:r>
          </a:p>
          <a:p>
            <a:endParaRPr lang="en-US" sz="1000" kern="120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a:t>
            </a:r>
            <a:r>
              <a:rPr lang="en-US" sz="1000" kern="1200" baseline="0">
                <a:solidFill>
                  <a:schemeClr val="tx1"/>
                </a:solidFill>
                <a:effectLst/>
                <a:latin typeface="+mn-lt"/>
                <a:ea typeface="+mn-ea"/>
                <a:cs typeface="+mn-cs"/>
              </a:rPr>
              <a:t> example title would be </a:t>
            </a:r>
            <a:r>
              <a:rPr lang="en-US" sz="1000" err="1">
                <a:solidFill>
                  <a:srgbClr val="0070C0"/>
                </a:solidFill>
                <a:cs typeface="Arial"/>
              </a:rPr>
              <a:t>Elements:</a:t>
            </a:r>
            <a:r>
              <a:rPr lang="en-US" sz="1000" i="1" err="1">
                <a:solidFill>
                  <a:schemeClr val="tx1"/>
                </a:solidFill>
                <a:cs typeface="Arial"/>
              </a:rPr>
              <a:t>MyProjectTitle</a:t>
            </a:r>
            <a:r>
              <a:rPr lang="en-US" sz="1000" i="1">
                <a:solidFill>
                  <a:schemeClr val="tx1"/>
                </a:solidFill>
                <a:cs typeface="Arial"/>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 second example title would </a:t>
            </a:r>
            <a:r>
              <a:rPr lang="en-US" sz="1000">
                <a:solidFill>
                  <a:srgbClr val="0070C0"/>
                </a:solidFill>
                <a:cs typeface="Arial"/>
              </a:rPr>
              <a:t>be </a:t>
            </a:r>
            <a:r>
              <a:rPr lang="en-US" sz="1000" err="1">
                <a:solidFill>
                  <a:srgbClr val="0070C0"/>
                </a:solidFill>
                <a:cs typeface="Arial"/>
              </a:rPr>
              <a:t>Frameworks:</a:t>
            </a:r>
            <a:r>
              <a:rPr lang="en-US" sz="1000" i="1" err="1">
                <a:solidFill>
                  <a:schemeClr val="tx1"/>
                </a:solidFill>
                <a:cs typeface="Arial"/>
              </a:rPr>
              <a:t>MyProjectTitle</a:t>
            </a: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And for the Sustainability class of awards, the title should start with the </a:t>
            </a:r>
            <a:r>
              <a:rPr lang="en-US" sz="1000" i="1">
                <a:solidFill>
                  <a:schemeClr val="tx1"/>
                </a:solidFill>
                <a:cs typeface="Arial"/>
              </a:rPr>
              <a:t>Sustainability</a:t>
            </a:r>
            <a:r>
              <a:rPr lang="en-US" sz="1000" i="0">
                <a:solidFill>
                  <a:schemeClr val="tx1"/>
                </a:solidFill>
                <a:cs typeface="Arial"/>
              </a:rPr>
              <a:t> keyword.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i="1">
              <a:solidFill>
                <a:schemeClr val="tx1"/>
              </a:solidFill>
              <a:cs typeface="Arial"/>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19</a:t>
            </a:fld>
            <a:endParaRPr lang="en-US"/>
          </a:p>
        </p:txBody>
      </p:sp>
    </p:spTree>
    <p:extLst>
      <p:ext uri="{BB962C8B-B14F-4D97-AF65-F5344CB8AC3E}">
        <p14:creationId xmlns:p14="http://schemas.microsoft.com/office/powerpoint/2010/main" val="42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webinar in intended to orient the research community to the new CSSI solicitation, summarize the program and review criteria, and answer questions. Our goal is to help you improve your understanding of the new CSSI solicitation and help to improve the quality of the proposals submitted to this program.</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a:t>An, here is also the outline</a:t>
            </a:r>
            <a:r>
              <a:rPr lang="en-US" baseline="0"/>
              <a:t> </a:t>
            </a:r>
            <a:r>
              <a:rPr lang="en-US"/>
              <a:t>of today’s presentation.  We’ll start with a description of the CSSI program followed by an overview of the solicitation, which is NSF 22-632.</a:t>
            </a:r>
            <a:r>
              <a:rPr lang="en-US"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We will then take questions from the webinar participants. We invite your questions via the Q&amp;A feature in zoom. Some of the questions we have previously received are included at the end of the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recording of this webinar will be available on the program page.</a:t>
            </a:r>
            <a:endParaRPr lang="en-US" baseline="0"/>
          </a:p>
          <a:p>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2</a:t>
            </a:fld>
            <a:endParaRPr lang="en-US"/>
          </a:p>
        </p:txBody>
      </p:sp>
    </p:spTree>
    <p:extLst>
      <p:ext uri="{BB962C8B-B14F-4D97-AF65-F5344CB8AC3E}">
        <p14:creationId xmlns:p14="http://schemas.microsoft.com/office/powerpoint/2010/main" val="110868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guidance specified in the PAPPG, the project description should address:</a:t>
            </a:r>
          </a:p>
          <a:p>
            <a:pPr marL="171450" indent="-171450">
              <a:buFont typeface="Arial" panose="020B0604020202020204" pitchFamily="34" charset="0"/>
              <a:buChar char="•"/>
            </a:pPr>
            <a:r>
              <a:rPr lang="en-US"/>
              <a:t>Project Motivation and Impact (Science Driven / Innovation)</a:t>
            </a:r>
          </a:p>
          <a:p>
            <a:pPr marL="171450" indent="-171450">
              <a:buFont typeface="Arial" panose="020B0604020202020204" pitchFamily="34" charset="0"/>
              <a:buChar char="•"/>
            </a:pPr>
            <a:r>
              <a:rPr lang="en-US"/>
              <a:t>Cyberinfrastructure Plans (Project plans, and system and process architecture, Building on existing, recognized capabilities, Close collaborations among stakeholders)</a:t>
            </a:r>
          </a:p>
          <a:p>
            <a:pPr marL="171450" indent="-171450">
              <a:buFont typeface="Arial" panose="020B0604020202020204" pitchFamily="34" charset="0"/>
              <a:buChar char="•"/>
            </a:pPr>
            <a:r>
              <a:rPr lang="en-US"/>
              <a:t>Measurable Outcomes (Deliverables, Sustained and sustainable impacts, Metrics)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project must explicitly discuss to which directorates, divisions or offices the proposal is aligned.</a:t>
            </a:r>
          </a:p>
          <a:p>
            <a:pPr algn="l"/>
            <a:endParaRPr lang="en-US" b="1" i="0">
              <a:solidFill>
                <a:srgbClr val="000000"/>
              </a:solidFill>
              <a:effectLst/>
              <a:latin typeface="Arial" panose="020B0604020202020204" pitchFamily="34" charset="0"/>
            </a:endParaRPr>
          </a:p>
          <a:p>
            <a:pPr algn="l"/>
            <a:r>
              <a:rPr lang="en-US" b="1" i="0">
                <a:solidFill>
                  <a:srgbClr val="000000"/>
                </a:solidFill>
                <a:effectLst/>
                <a:latin typeface="Arial" panose="020B0604020202020204" pitchFamily="34" charset="0"/>
              </a:rPr>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endParaRPr lang="en-US" b="0" i="0">
              <a:solidFill>
                <a:srgbClr val="000000"/>
              </a:solidFill>
              <a:effectLst/>
              <a:latin typeface="Arial" panose="020B0604020202020204"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20</a:t>
            </a:fld>
            <a:endParaRPr lang="en-US"/>
          </a:p>
        </p:txBody>
      </p:sp>
    </p:spTree>
    <p:extLst>
      <p:ext uri="{BB962C8B-B14F-4D97-AF65-F5344CB8AC3E}">
        <p14:creationId xmlns:p14="http://schemas.microsoft.com/office/powerpoint/2010/main" val="19832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0F70-9DD3-59C6-9285-A4F3C84E2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29AEE-49D3-58F5-D2EB-B38954D3A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41C2F-6094-9F72-95DB-DB71700FF8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a:t>The next slides talk about supplementary documents to be included in the proposal, these documents are specific to CSSI and in addition to the ones required for all proposals submitted to NSF (such as data management plan, or where appropriate a Postdoctoral Mentoring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a:solidFill>
                <a:schemeClr val="tx1"/>
              </a:solidFill>
              <a:effectLst/>
              <a:latin typeface="+mn-lt"/>
              <a:ea typeface="+mn-ea"/>
              <a:cs typeface="+mn-cs"/>
            </a:endParaRPr>
          </a:p>
          <a:p>
            <a:r>
              <a:rPr lang="en-US" sz="1200" b="0" u="none" kern="1200">
                <a:solidFill>
                  <a:schemeClr val="tx1"/>
                </a:solidFill>
                <a:effectLst/>
                <a:latin typeface="+mn-lt"/>
                <a:ea typeface="+mn-ea"/>
                <a:cs typeface="+mn-cs"/>
              </a:rPr>
              <a:t>The proposal may include the following Supplementary Documents:</a:t>
            </a:r>
          </a:p>
          <a:p>
            <a:endParaRPr lang="en-US" sz="1200" b="0" u="none" kern="1200">
              <a:solidFill>
                <a:schemeClr val="tx1"/>
              </a:solidFill>
              <a:effectLst/>
              <a:latin typeface="+mn-lt"/>
              <a:ea typeface="+mn-ea"/>
              <a:cs typeface="+mn-cs"/>
            </a:endParaRPr>
          </a:p>
          <a:p>
            <a:pPr marL="457200" indent="-457200">
              <a:buSzPct val="100000"/>
              <a:buFont typeface="+mj-lt"/>
              <a:buAutoNum type="arabicParenR"/>
            </a:pPr>
            <a:r>
              <a:rPr lang="en-US" sz="1200" b="0" u="none">
                <a:ea typeface="Verdana" pitchFamily="34" charset="0"/>
                <a:cs typeface="Verdana" pitchFamily="34" charset="0"/>
              </a:rPr>
              <a:t>Delivery Mechanism and Community Usage Metrics (all proposals, 2-page limit)</a:t>
            </a:r>
          </a:p>
          <a:p>
            <a:pPr marL="457200" indent="-457200">
              <a:buSzPct val="100000"/>
              <a:buFont typeface="+mj-lt"/>
              <a:buAutoNum type="arabicParenR"/>
            </a:pPr>
            <a:r>
              <a:rPr lang="en-US" sz="1200" b="0" u="none">
                <a:ea typeface="Verdana" pitchFamily="34" charset="0"/>
                <a:cs typeface="Verdana" pitchFamily="34" charset="0"/>
              </a:rPr>
              <a:t>Management and Coordination Plan (Framework proposals only, 3-page limit)</a:t>
            </a:r>
          </a:p>
          <a:p>
            <a:pPr marL="457200" indent="-457200">
              <a:buSzPct val="100000"/>
              <a:buFont typeface="+mj-lt"/>
              <a:buAutoNum type="arabicParenR"/>
            </a:pPr>
            <a:r>
              <a:rPr lang="en-US" sz="1200" b="0" u="none">
                <a:ea typeface="Verdana" pitchFamily="34" charset="0"/>
                <a:cs typeface="Verdana" pitchFamily="34" charset="0"/>
              </a:rPr>
              <a:t>CI Professional Mentoring and/or Development Plan (if requesting funding to support a CI professional, 1-page limit)</a:t>
            </a:r>
          </a:p>
          <a:p>
            <a:pPr marL="457200" indent="-457200">
              <a:buSzPct val="100000"/>
              <a:buFont typeface="+mj-lt"/>
              <a:buAutoNum type="arabicParenR"/>
            </a:pPr>
            <a:r>
              <a:rPr lang="en-US" sz="1200" b="0" u="none">
                <a:ea typeface="Verdana" pitchFamily="34" charset="0"/>
                <a:cs typeface="Verdana" pitchFamily="34" charset="0"/>
              </a:rPr>
              <a:t>High Throughput Computing Resources (if requesting HTC resources through </a:t>
            </a:r>
            <a:r>
              <a:rPr lang="en-US" sz="1200" b="0" u="none" err="1">
                <a:ea typeface="Verdana" pitchFamily="34" charset="0"/>
                <a:cs typeface="Verdana" pitchFamily="34" charset="0"/>
              </a:rPr>
              <a:t>PaTH</a:t>
            </a:r>
            <a:r>
              <a:rPr lang="en-US" sz="1200" b="0" u="none">
                <a:ea typeface="Verdana" pitchFamily="34" charset="0"/>
                <a:cs typeface="Verdana" pitchFamily="34" charset="0"/>
              </a:rPr>
              <a:t>, 2-page limit)</a:t>
            </a:r>
          </a:p>
          <a:p>
            <a:pPr marL="457200" indent="-457200">
              <a:buSzPct val="100000"/>
              <a:buFont typeface="+mj-lt"/>
              <a:buAutoNum type="arabicParenR"/>
            </a:pPr>
            <a:r>
              <a:rPr lang="en-US" sz="1200" b="0" u="none">
                <a:ea typeface="Verdana" pitchFamily="34" charset="0"/>
                <a:cs typeface="Verdana" pitchFamily="34" charset="0"/>
              </a:rPr>
              <a:t>Cloud Computing Resources (if requesting cloud resources through </a:t>
            </a:r>
            <a:r>
              <a:rPr lang="en-US" sz="1200" b="0" u="none" err="1">
                <a:ea typeface="Verdana" pitchFamily="34" charset="0"/>
                <a:cs typeface="Verdana" pitchFamily="34" charset="0"/>
              </a:rPr>
              <a:t>CloudBank</a:t>
            </a:r>
            <a:r>
              <a:rPr lang="en-US" sz="1200" b="0" u="none">
                <a:ea typeface="Verdana" pitchFamily="34" charset="0"/>
                <a:cs typeface="Verdana" pitchFamily="34" charset="0"/>
              </a:rPr>
              <a:t>, 2-page limit)</a:t>
            </a:r>
          </a:p>
          <a:p>
            <a:pPr marL="457200" indent="-457200">
              <a:buSzPct val="100000"/>
              <a:buFont typeface="+mj-lt"/>
              <a:buAutoNum type="arabicParenR"/>
            </a:pPr>
            <a:r>
              <a:rPr lang="en-US" sz="1200" b="0" u="none">
                <a:ea typeface="Verdana" pitchFamily="34" charset="0"/>
                <a:cs typeface="Verdana" pitchFamily="34" charset="0"/>
              </a:rPr>
              <a:t>Letters of Collaboration (if any)</a:t>
            </a:r>
          </a:p>
          <a:p>
            <a:pPr marL="457200" indent="-457200">
              <a:buSzPct val="100000"/>
              <a:buFont typeface="+mj-lt"/>
              <a:buAutoNum type="arabicParenR"/>
            </a:pPr>
            <a:r>
              <a:rPr lang="en-US" sz="1200" b="0" u="none">
                <a:ea typeface="Verdana" pitchFamily="34" charset="0"/>
                <a:cs typeface="Verdana" pitchFamily="34" charset="0"/>
              </a:rPr>
              <a:t>Project Personnel and Partner Institutions (all proposals)</a:t>
            </a:r>
          </a:p>
          <a:p>
            <a:pPr marL="457200" indent="-457200">
              <a:buSzPct val="100000"/>
              <a:buFont typeface="+mj-lt"/>
              <a:buAutoNum type="arabicParenR"/>
            </a:pPr>
            <a:endParaRPr lang="en-US" sz="1200" b="0" u="none">
              <a:ea typeface="Verdana" pitchFamily="34" charset="0"/>
            </a:endParaRPr>
          </a:p>
          <a:p>
            <a:endParaRPr lang="en-US" sz="1200" b="0" u="non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8CD8470-BC55-1A93-B002-FBC5628A8247}"/>
              </a:ext>
            </a:extLst>
          </p:cNvPr>
          <p:cNvSpPr>
            <a:spLocks noGrp="1"/>
          </p:cNvSpPr>
          <p:nvPr>
            <p:ph type="sldNum" sz="quarter" idx="10"/>
          </p:nvPr>
        </p:nvSpPr>
        <p:spPr/>
        <p:txBody>
          <a:bodyPr/>
          <a:lstStyle/>
          <a:p>
            <a:fld id="{62F8A193-9A88-4C12-A131-3411C4BCE5F8}" type="slidenum">
              <a:rPr lang="en-US" smtClean="0"/>
              <a:pPr/>
              <a:t>21</a:t>
            </a:fld>
            <a:endParaRPr lang="en-US"/>
          </a:p>
        </p:txBody>
      </p:sp>
    </p:spTree>
    <p:extLst>
      <p:ext uri="{BB962C8B-B14F-4D97-AF65-F5344CB8AC3E}">
        <p14:creationId xmlns:p14="http://schemas.microsoft.com/office/powerpoint/2010/main" val="426370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22</a:t>
            </a:fld>
            <a:endParaRPr lang="en-US"/>
          </a:p>
        </p:txBody>
      </p:sp>
    </p:spTree>
    <p:extLst>
      <p:ext uri="{BB962C8B-B14F-4D97-AF65-F5344CB8AC3E}">
        <p14:creationId xmlns:p14="http://schemas.microsoft.com/office/powerpoint/2010/main" val="332499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a:p>
            <a:r>
              <a:rPr lang="en-US" sz="1100"/>
              <a:t>Any proposal that requests funding to support a CI professional must upload a document titled “CI Professional Mentoring and/or Professional Development Plan” as a Supplementary Document. </a:t>
            </a:r>
          </a:p>
          <a:p>
            <a:endParaRPr lang="en-US" sz="1100"/>
          </a:p>
          <a:p>
            <a:r>
              <a:rPr lang="en-US" sz="1100"/>
              <a:t>CI Professionals are the professional staff who develop, deploy, manage, and support effective use of the CI (e.g., research software engineers, programmers, IT professionals, data scientists, system administrators, CI facilitators, etc.) The document must describe the mentoring and/or professional development activities that will be provided for such individuals. In no more than one page, the planned activities must be described that are targeted specifically for CI professionals supported by the project, regardless of whether they reside at the submitting organization, any subrecipient organization, or at any organization participating in a simultaneously submitted collaborative proposal. </a:t>
            </a:r>
          </a:p>
          <a:p>
            <a:endParaRPr lang="en-US" sz="1100"/>
          </a:p>
          <a:p>
            <a:r>
              <a:rPr lang="en-US" sz="1100"/>
              <a:t>Proposers are advised that the CI Professional Mentoring and/or Professional Development must not be used to circumvent the 15-page Project Description limitation. The mentoring and professional development activities provided to CI professionals supported on the project will be evaluated under the Broader Impacts review criterion. Examples of mentoring and professional development activities include, but are not limited to: career counseling; training in preparation of and opportunities to prepare grant proposals, publications and presentations; guidance on finding opportunities for professional training and career advancement: guidance on effectively collaborating with researchers and other professionals from diverse backgrounds and across multiple science and engineering disciplines; and providing information on and training in responsible professional practices.</a:t>
            </a:r>
            <a:endParaRPr lang="en-US" sz="1100" kern="120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23</a:t>
            </a:fld>
            <a:endParaRPr lang="en-US"/>
          </a:p>
        </p:txBody>
      </p:sp>
    </p:spTree>
    <p:extLst>
      <p:ext uri="{BB962C8B-B14F-4D97-AF65-F5344CB8AC3E}">
        <p14:creationId xmlns:p14="http://schemas.microsoft.com/office/powerpoint/2010/main" val="206741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If requesting high-throughput computing (HTC) resources, include a description of the requests (not to exceed 2 pages) as a supplementary document that includes (1) title of the proposal; (2) institution name; (3) the anticipated total HTC resources required, with yearly breakdown; and (4) a technical description and justification for the request. </a:t>
            </a:r>
          </a:p>
          <a:p>
            <a:endParaRPr lang="en-US" sz="1100"/>
          </a:p>
          <a:p>
            <a:r>
              <a:rPr lang="en-US" sz="1100"/>
              <a:t>The latter should include information regarding (a) the expected number of self-contained tasks per ensemble – note that each task can be packaged into one or more batch job; (b) the resource requirements for each task type in the ensemble – for example, requirements for cores, memory, wall-time, and scratch space; (c) the expected number of ensembles; (d) the expected input and output data requirements for each task type; and (e) the expected number and size of shared input files within an ensemble – expected number of times each file is read per ensemble. Proposers should include “</a:t>
            </a:r>
            <a:r>
              <a:rPr lang="en-US" sz="1100" err="1"/>
              <a:t>HTCAccess</a:t>
            </a:r>
            <a:r>
              <a:rPr lang="en-US" sz="1100"/>
              <a:t>” (one word without space) as a keyword on the Project Summary page, at the end of the Overview section (before the section on Intellectual Merit).</a:t>
            </a:r>
          </a:p>
          <a:p>
            <a:endParaRPr lang="en-US" sz="1100" kern="1200">
              <a:ea typeface="Verdana" pitchFamily="34" charset="0"/>
              <a:cs typeface="Verdana" pitchFamily="34" charset="0"/>
            </a:endParaRPr>
          </a:p>
          <a:p>
            <a:r>
              <a:rPr lang="en-US" sz="1100" kern="1200">
                <a:ea typeface="Verdana" pitchFamily="34" charset="0"/>
                <a:cs typeface="Verdana" pitchFamily="34" charset="0"/>
              </a:rPr>
              <a:t>The proposers may visit </a:t>
            </a:r>
            <a:r>
              <a:rPr lang="en-US" sz="1100">
                <a:solidFill>
                  <a:srgbClr val="FFFF00"/>
                </a:solidFill>
              </a:rPr>
              <a:t>https://path-cc.io/services/credit-accounts </a:t>
            </a:r>
            <a:r>
              <a:rPr lang="en-US" sz="1100"/>
              <a:t>for more information on the available HTC resources which can be allocated through this program. </a:t>
            </a:r>
            <a:endParaRPr lang="en-US" sz="1100" kern="120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24</a:t>
            </a:fld>
            <a:endParaRPr lang="en-US"/>
          </a:p>
        </p:txBody>
      </p:sp>
    </p:spTree>
    <p:extLst>
      <p:ext uri="{BB962C8B-B14F-4D97-AF65-F5344CB8AC3E}">
        <p14:creationId xmlns:p14="http://schemas.microsoft.com/office/powerpoint/2010/main" val="34208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endParaRPr>
          </a:p>
          <a:p>
            <a:r>
              <a:rPr lang="en-US" sz="1200" kern="1200">
                <a:solidFill>
                  <a:schemeClr val="bg1"/>
                </a:solidFill>
                <a:ea typeface="Verdana" pitchFamily="34" charset="0"/>
                <a:cs typeface="Verdana" pitchFamily="34" charset="0"/>
              </a:rPr>
              <a:t>For proposals that seek cloud resources through </a:t>
            </a:r>
            <a:r>
              <a:rPr lang="en-US" sz="1200" kern="1200" err="1">
                <a:solidFill>
                  <a:schemeClr val="bg1"/>
                </a:solidFill>
                <a:ea typeface="Verdana" pitchFamily="34" charset="0"/>
                <a:cs typeface="Verdana" pitchFamily="34" charset="0"/>
              </a:rPr>
              <a:t>CloudBank</a:t>
            </a:r>
            <a:r>
              <a:rPr lang="en-US" sz="1200" kern="1200">
                <a:solidFill>
                  <a:schemeClr val="bg1"/>
                </a:solidFill>
                <a:ea typeface="Verdana" pitchFamily="34" charset="0"/>
                <a:cs typeface="Verdana" pitchFamily="34" charset="0"/>
              </a:rPr>
              <a:t> only, a description of the request with a 2-page limit is required.  This description must include:</a:t>
            </a:r>
            <a:endParaRPr lang="en-US" sz="1200">
              <a:solidFill>
                <a:schemeClr val="bg1"/>
              </a:solidFill>
              <a:ea typeface="Verdana" pitchFamily="34" charset="0"/>
              <a:cs typeface="Verdana" pitchFamily="34" charset="0"/>
            </a:endParaRPr>
          </a:p>
          <a:p>
            <a:pPr marL="914400" lvl="1" indent="-457200">
              <a:buFont typeface="+mj-lt"/>
              <a:buAutoNum type="arabicPeriod"/>
            </a:pPr>
            <a:r>
              <a:rPr lang="en-US" sz="1200" i="1">
                <a:solidFill>
                  <a:schemeClr val="bg1"/>
                </a:solidFill>
                <a:ea typeface="Verdana" pitchFamily="34" charset="0"/>
                <a:cs typeface="Verdana" pitchFamily="34" charset="0"/>
              </a:rPr>
              <a:t>The title of the proposal</a:t>
            </a:r>
          </a:p>
          <a:p>
            <a:pPr marL="914400" lvl="1" indent="-457200">
              <a:buFont typeface="+mj-lt"/>
              <a:buAutoNum type="arabicPeriod"/>
            </a:pPr>
            <a:r>
              <a:rPr lang="en-US" sz="1200" i="1">
                <a:solidFill>
                  <a:schemeClr val="bg1"/>
                </a:solidFill>
                <a:ea typeface="Verdana" pitchFamily="34" charset="0"/>
                <a:cs typeface="Verdana" pitchFamily="34" charset="0"/>
              </a:rPr>
              <a:t>The institution name</a:t>
            </a:r>
          </a:p>
          <a:p>
            <a:pPr marL="914400" lvl="1" indent="-457200">
              <a:buFont typeface="+mj-lt"/>
              <a:buAutoNum type="arabicPeriod"/>
            </a:pPr>
            <a:r>
              <a:rPr lang="en-US" sz="1200" i="1">
                <a:solidFill>
                  <a:schemeClr val="bg1"/>
                </a:solidFill>
                <a:ea typeface="Verdana" pitchFamily="34" charset="0"/>
                <a:cs typeface="Verdana" pitchFamily="34" charset="0"/>
              </a:rPr>
              <a:t>The anticipated total cost of computing resources, with yearly breakdown</a:t>
            </a:r>
          </a:p>
          <a:p>
            <a:pPr marL="914400" lvl="1" indent="-457200">
              <a:buFont typeface="+mj-lt"/>
              <a:buAutoNum type="arabicPeriod"/>
            </a:pPr>
            <a:r>
              <a:rPr lang="en-US" sz="1200" i="1">
                <a:solidFill>
                  <a:schemeClr val="bg1"/>
                </a:solidFill>
                <a:ea typeface="Verdana" pitchFamily="34" charset="0"/>
                <a:cs typeface="Verdana" pitchFamily="34" charset="0"/>
              </a:rPr>
              <a:t>Which public cloud providers will be used</a:t>
            </a:r>
          </a:p>
          <a:p>
            <a:pPr marL="914400" lvl="1" indent="-457200">
              <a:buFont typeface="+mj-lt"/>
              <a:buAutoNum type="arabicPeriod"/>
            </a:pPr>
            <a:r>
              <a:rPr lang="en-US" sz="1200" i="1">
                <a:solidFill>
                  <a:schemeClr val="bg1"/>
                </a:solidFill>
                <a:ea typeface="Verdana" pitchFamily="34" charset="0"/>
                <a:cs typeface="Verdana" pitchFamily="34" charset="0"/>
              </a:rPr>
              <a:t>A technical description and justification of the request, along with how the cost was estimated. </a:t>
            </a:r>
          </a:p>
          <a:p>
            <a:pPr marL="457200" lvl="1" indent="0">
              <a:buFont typeface="+mj-lt"/>
              <a:buNone/>
            </a:pPr>
            <a:endParaRPr lang="en-US" sz="1200" i="1">
              <a:solidFill>
                <a:schemeClr val="bg1"/>
              </a:solidFill>
              <a:ea typeface="Verdana" pitchFamily="34" charset="0"/>
              <a:cs typeface="Verdana" pitchFamily="34" charset="0"/>
            </a:endParaRPr>
          </a:p>
          <a:p>
            <a:pPr marL="0" lvl="0" indent="0">
              <a:buFont typeface="+mj-lt"/>
              <a:buNone/>
            </a:pPr>
            <a:r>
              <a:rPr lang="en-US" sz="1200">
                <a:solidFill>
                  <a:schemeClr val="bg1"/>
                </a:solidFill>
                <a:ea typeface="Verdana" pitchFamily="34" charset="0"/>
                <a:cs typeface="Verdana" pitchFamily="34" charset="0"/>
              </a:rPr>
              <a:t>The NSF Budget should not include any such costs for accessing public cloud computing resources via CloudBank.org. The total cost of the project, including this cloud computing resource request from CloudBank.org, may not exceed the budget limits for project class of the proposal, as described in this solicitation. </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25</a:t>
            </a:fld>
            <a:endParaRPr lang="en-US"/>
          </a:p>
        </p:txBody>
      </p:sp>
    </p:spTree>
    <p:extLst>
      <p:ext uri="{BB962C8B-B14F-4D97-AF65-F5344CB8AC3E}">
        <p14:creationId xmlns:p14="http://schemas.microsoft.com/office/powerpoint/2010/main" val="950300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For example, consider a proposal submitted to the Elements class, which has a total proposal budget limit of $600,000. If a PI wishes to request $20,000 in cloud computing resources through </a:t>
            </a:r>
            <a:r>
              <a:rPr lang="en-US" b="0" u="none" err="1"/>
              <a:t>CloudBank</a:t>
            </a:r>
            <a:r>
              <a:rPr lang="en-US" b="0" u="none"/>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ea typeface="Verdana" pitchFamily="34" charset="0"/>
                <a:cs typeface="Verdana" pitchFamily="34" charset="0"/>
              </a:rPr>
              <a:t>The proposers may visit </a:t>
            </a:r>
            <a:r>
              <a:rPr lang="en-US" sz="1000">
                <a:solidFill>
                  <a:srgbClr val="FFFF00"/>
                </a:solidFill>
              </a:rPr>
              <a:t>https://www.cloudbank.org/faq </a:t>
            </a:r>
            <a:r>
              <a:rPr lang="en-US" sz="1200"/>
              <a:t>for more information on the available Cloud resources which can be allocated through this program. </a:t>
            </a:r>
            <a:endParaRPr lang="en-US" sz="800" kern="1200">
              <a:ea typeface="Verdana" pitchFamily="34" charset="0"/>
              <a:cs typeface="Verdana" pitchFamily="34" charset="0"/>
            </a:endParaRPr>
          </a:p>
          <a:p>
            <a:endParaRPr lang="en-US" b="0" u="none"/>
          </a:p>
        </p:txBody>
      </p:sp>
      <p:sp>
        <p:nvSpPr>
          <p:cNvPr id="4" name="Slide Number Placeholder 3"/>
          <p:cNvSpPr>
            <a:spLocks noGrp="1"/>
          </p:cNvSpPr>
          <p:nvPr>
            <p:ph type="sldNum" sz="quarter" idx="5"/>
          </p:nvPr>
        </p:nvSpPr>
        <p:spPr/>
        <p:txBody>
          <a:bodyPr/>
          <a:lstStyle/>
          <a:p>
            <a:fld id="{81EEAFE9-A011-4905-BEEB-819B53C2C504}" type="slidenum">
              <a:rPr lang="en-US" smtClean="0"/>
              <a:t>26</a:t>
            </a:fld>
            <a:endParaRPr lang="en-US"/>
          </a:p>
        </p:txBody>
      </p:sp>
    </p:spTree>
    <p:extLst>
      <p:ext uri="{BB962C8B-B14F-4D97-AF65-F5344CB8AC3E}">
        <p14:creationId xmlns:p14="http://schemas.microsoft.com/office/powerpoint/2010/main" val="2959955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27</a:t>
            </a:fld>
            <a:endParaRPr lang="en-US"/>
          </a:p>
        </p:txBody>
      </p:sp>
    </p:spTree>
    <p:extLst>
      <p:ext uri="{BB962C8B-B14F-4D97-AF65-F5344CB8AC3E}">
        <p14:creationId xmlns:p14="http://schemas.microsoft.com/office/powerpoint/2010/main" val="116506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CSSI program encourages proposals from jurisdictions identified under the </a:t>
            </a:r>
            <a:r>
              <a:rPr lang="en-US" err="1"/>
              <a:t>EPSCoR</a:t>
            </a:r>
            <a:r>
              <a:rPr lang="en-US"/>
              <a:t> program to strengthen the STEM capacity and capability of these regions through investments in development of cyberinfrastructure</a:t>
            </a:r>
          </a:p>
        </p:txBody>
      </p:sp>
      <p:sp>
        <p:nvSpPr>
          <p:cNvPr id="4" name="Slide Number Placeholder 3"/>
          <p:cNvSpPr>
            <a:spLocks noGrp="1"/>
          </p:cNvSpPr>
          <p:nvPr>
            <p:ph type="sldNum" sz="quarter" idx="5"/>
          </p:nvPr>
        </p:nvSpPr>
        <p:spPr/>
        <p:txBody>
          <a:bodyPr/>
          <a:lstStyle/>
          <a:p>
            <a:fld id="{81EEAFE9-A011-4905-BEEB-819B53C2C504}" type="slidenum">
              <a:rPr lang="en-US" smtClean="0"/>
              <a:t>28</a:t>
            </a:fld>
            <a:endParaRPr lang="en-US"/>
          </a:p>
        </p:txBody>
      </p:sp>
    </p:spTree>
    <p:extLst>
      <p:ext uri="{BB962C8B-B14F-4D97-AF65-F5344CB8AC3E}">
        <p14:creationId xmlns:p14="http://schemas.microsoft.com/office/powerpoint/2010/main" val="3095677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All proposals to this solicitation </a:t>
            </a:r>
            <a:r>
              <a:rPr lang="en-US" sz="1200" baseline="0">
                <a:solidFill>
                  <a:schemeClr val="tx1"/>
                </a:solidFill>
              </a:rPr>
              <a:t>have </a:t>
            </a:r>
            <a:r>
              <a:rPr lang="en-US" sz="1200" b="0" i="0">
                <a:solidFill>
                  <a:schemeClr val="tx1"/>
                </a:solidFill>
              </a:rPr>
              <a:t>the same deadline  - December 02, 2024.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rPr>
              <a:t>We expect the review process to take place in early 2024 and </a:t>
            </a:r>
            <a:r>
              <a:rPr lang="en-US" sz="1200" b="0" i="0" baseline="0">
                <a:solidFill>
                  <a:schemeClr val="tx1"/>
                </a:solidFill>
              </a:rPr>
              <a:t>anticipate making announcements of awards in Spring 2024.</a:t>
            </a:r>
            <a:endParaRPr lang="en-US" sz="1200" b="0" i="0">
              <a:solidFill>
                <a:schemeClr val="tx1"/>
              </a:solidFill>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30</a:t>
            </a:fld>
            <a:endParaRPr lang="en-US"/>
          </a:p>
        </p:txBody>
      </p:sp>
    </p:spTree>
    <p:extLst>
      <p:ext uri="{BB962C8B-B14F-4D97-AF65-F5344CB8AC3E}">
        <p14:creationId xmlns:p14="http://schemas.microsoft.com/office/powerpoint/2010/main" val="243897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Let us begin by talking about the CSSI program. </a:t>
            </a:r>
            <a:r>
              <a:rPr lang="en-US" sz="1200"/>
              <a:t>CSSI</a:t>
            </a:r>
            <a:r>
              <a:rPr lang="en-US" sz="1200" baseline="0"/>
              <a:t> is an interdisciplinary program that f</a:t>
            </a:r>
            <a:r>
              <a:rPr lang="en-US" sz="1200"/>
              <a:t>ocuses on supporting the development and deployment of robust, reliable and sustainable data and</a:t>
            </a:r>
            <a:r>
              <a:rPr lang="en-US" sz="1200" baseline="0"/>
              <a:t> </a:t>
            </a:r>
            <a:r>
              <a:rPr lang="en-US" sz="1200"/>
              <a:t>software cyberinfrastructure</a:t>
            </a:r>
            <a:r>
              <a:rPr lang="en-US" sz="1200" baseline="0"/>
              <a:t> </a:t>
            </a:r>
            <a:r>
              <a:rPr lang="en-US" sz="1200"/>
              <a:t>that will support and advance sustained scientific innovation and discovery.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In this regard, CSSI does not intend to support research in new CI, but it aims to support the development and deployment of new and innovative CI.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The proposals submitted to this program are strongly encouraged to describe their approach to data management and quality software development through a well-defined software engineering process that includes software testing, and the appropriate use of analysis tools and capabilities.</a:t>
            </a:r>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3</a:t>
            </a:fld>
            <a:endParaRPr lang="en-US"/>
          </a:p>
        </p:txBody>
      </p:sp>
    </p:spTree>
    <p:extLst>
      <p:ext uri="{BB962C8B-B14F-4D97-AF65-F5344CB8AC3E}">
        <p14:creationId xmlns:p14="http://schemas.microsoft.com/office/powerpoint/2010/main" val="780405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 a reminder, we invite your questions via the Q&amp;A feature in zoom. Once this webinar completes you can continue sending questions by email to CSSIQueries@nsf.gov.</a:t>
            </a:r>
          </a:p>
        </p:txBody>
      </p:sp>
      <p:sp>
        <p:nvSpPr>
          <p:cNvPr id="4" name="Slide Number Placeholder 3"/>
          <p:cNvSpPr>
            <a:spLocks noGrp="1"/>
          </p:cNvSpPr>
          <p:nvPr>
            <p:ph type="sldNum" sz="quarter" idx="10"/>
          </p:nvPr>
        </p:nvSpPr>
        <p:spPr/>
        <p:txBody>
          <a:bodyPr/>
          <a:lstStyle/>
          <a:p>
            <a:fld id="{4C7E1CC9-C181-4583-9F0F-C39113424651}" type="slidenum">
              <a:rPr lang="en-US" smtClean="0"/>
              <a:t>31</a:t>
            </a:fld>
            <a:endParaRPr lang="en-US"/>
          </a:p>
        </p:txBody>
      </p:sp>
    </p:spTree>
    <p:extLst>
      <p:ext uri="{BB962C8B-B14F-4D97-AF65-F5344CB8AC3E}">
        <p14:creationId xmlns:p14="http://schemas.microsoft.com/office/powerpoint/2010/main" val="582151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t>A key question concerns the limits on the number of proposals an individual</a:t>
            </a:r>
            <a:r>
              <a:rPr lang="en-US" b="0" i="0" baseline="0"/>
              <a:t> may participate in </a:t>
            </a:r>
            <a:r>
              <a:rPr lang="en-US" b="0" i="0"/>
              <a:t>under this solicitation (NSF 21-617).</a:t>
            </a:r>
          </a:p>
          <a:p>
            <a:pPr marL="171450" indent="-171450">
              <a:buFont typeface="Arial" charset="0"/>
              <a:buChar char="•"/>
            </a:pPr>
            <a:r>
              <a:rPr lang="en-US"/>
              <a:t>An individual may participate as PI, co-PI, or other Senior Personnel on at most one proposal across the Elements, Framework Implementations,</a:t>
            </a:r>
            <a:r>
              <a:rPr lang="en-US" b="0" i="0"/>
              <a:t> </a:t>
            </a:r>
            <a:r>
              <a:rPr lang="en-US" sz="1200" b="0" i="0"/>
              <a:t>and Transition to Sustainability</a:t>
            </a:r>
            <a:r>
              <a:rPr lang="en-US"/>
              <a:t> classes for this solicitation. Thus, if an individual participates on an Elements proposal, he or she may not participate on a Framework Implementations or </a:t>
            </a:r>
            <a:r>
              <a:rPr lang="en-US" sz="1200" b="0" i="0"/>
              <a:t>Transition to Sustainability</a:t>
            </a:r>
            <a:r>
              <a:rPr lang="en-US" sz="1200" b="1" i="1"/>
              <a:t> </a:t>
            </a:r>
            <a:r>
              <a:rPr lang="en-US"/>
              <a:t>proposal, and vice versa. </a:t>
            </a:r>
          </a:p>
          <a:p>
            <a:pPr marL="171450" indent="-171450">
              <a:buFont typeface="Arial" charset="0"/>
              <a:buChar char="•"/>
            </a:pPr>
            <a:r>
              <a:rPr lang="en-US"/>
              <a:t>Note that any individual whose biographical sketch is provided as part of the proposal will be considered as Senior Personnel in the proposed activity, with or without financial support from the project.</a:t>
            </a:r>
          </a:p>
          <a:p>
            <a:pPr marL="171450" indent="-171450">
              <a:buFont typeface="Arial" charset="0"/>
              <a:buChar char="•"/>
            </a:pPr>
            <a:r>
              <a:rPr lang="en-US"/>
              <a:t>In the event that any individual exceeds this limit, any proposal submitted to this solicitation with this individual listed as PI, co-PI, or Senior Personnel after the first proposal is received at NSF will be returned without review. </a:t>
            </a:r>
          </a:p>
          <a:p>
            <a:pPr marL="171450" indent="-171450">
              <a:buFont typeface="Arial" charset="0"/>
              <a:buChar char="•"/>
            </a:pPr>
            <a:r>
              <a:rPr lang="en-US"/>
              <a:t>No exceptions will be made. </a:t>
            </a:r>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32</a:t>
            </a:fld>
            <a:endParaRPr lang="en-US"/>
          </a:p>
        </p:txBody>
      </p:sp>
    </p:spTree>
    <p:extLst>
      <p:ext uri="{BB962C8B-B14F-4D97-AF65-F5344CB8AC3E}">
        <p14:creationId xmlns:p14="http://schemas.microsoft.com/office/powerpoint/2010/main" val="1928150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OAC recognizes that software and data infrastructure constitute fundamental infrastructure that cross-cuts academic, government, civic, and commercial organizations. The program encourages proposals to explore novel partnerships beyond academe wherever beneficial and permissible within the guidelines of the NSF </a:t>
            </a:r>
            <a:r>
              <a:rPr lang="en-US" sz="1000" i="1"/>
              <a:t>Proposal &amp; Award Policies &amp; Procedures Guide (PAPPG)</a:t>
            </a:r>
            <a:r>
              <a:rPr lang="en-US" sz="1000"/>
              <a:t>.</a:t>
            </a:r>
          </a:p>
          <a:p>
            <a:endParaRPr lang="en-US" sz="1000" b="0" i="0"/>
          </a:p>
          <a:p>
            <a:pPr marL="285750" indent="-285750">
              <a:buFont typeface="Arial" charset="0"/>
              <a:buChar char="•"/>
            </a:pPr>
            <a:r>
              <a:rPr lang="en-US" sz="1000"/>
              <a:t>What types of organizations organizations are allowed to submit proposals?</a:t>
            </a:r>
          </a:p>
          <a:p>
            <a:pPr marL="742950" lvl="1" indent="-285750">
              <a:buFont typeface="Arial" charset="0"/>
              <a:buChar char="•"/>
            </a:pPr>
            <a:r>
              <a:rPr lang="en-US" sz="1000" b="1" i="1"/>
              <a:t>Universities and Colleges </a:t>
            </a:r>
            <a:r>
              <a:rPr lang="en-US" sz="1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1000" b="1" i="1"/>
              <a:t>Non-profit, non-academic organizations</a:t>
            </a:r>
            <a:r>
              <a:rPr lang="en-US" sz="1000"/>
              <a:t>: Independent museums, observatories, research labs, professional societies and similar organizations in the U.S. associated with educational or research activities. </a:t>
            </a:r>
          </a:p>
          <a:p>
            <a:pPr marL="742950" lvl="1" indent="-285750">
              <a:buFont typeface="Arial" charset="0"/>
              <a:buChar char="•"/>
            </a:pPr>
            <a:r>
              <a:rPr lang="en-US" sz="1000" b="1" i="1"/>
              <a:t>NSF-sponsored federally funded research and development centers (FFRDCs)</a:t>
            </a:r>
            <a:r>
              <a:rPr lang="en-US" sz="1000"/>
              <a:t>, provided that they are not including costs for which federal funds have already been awarded or are expected to be awarded. </a:t>
            </a:r>
          </a:p>
          <a:p>
            <a:pPr marL="742950" lvl="1" indent="-285750">
              <a:buFont typeface="Arial" charset="0"/>
              <a:buChar char="•"/>
            </a:pPr>
            <a:endParaRPr lang="en-US" sz="1000"/>
          </a:p>
          <a:p>
            <a:pPr marL="0" lvl="0" indent="0">
              <a:buFont typeface="Arial" charset="0"/>
              <a:buNone/>
            </a:pPr>
            <a:r>
              <a:rPr lang="en-US" sz="1000"/>
              <a:t>The</a:t>
            </a:r>
            <a:r>
              <a:rPr lang="en-US" sz="1000" baseline="0"/>
              <a:t> next question on</a:t>
            </a:r>
          </a:p>
          <a:p>
            <a:pPr marL="0" lvl="0" indent="0">
              <a:buFont typeface="Arial" charset="0"/>
              <a:buNone/>
            </a:pPr>
            <a:endParaRPr lang="en-US" sz="1000"/>
          </a:p>
          <a:p>
            <a:pPr marL="285750" indent="-285750">
              <a:buFont typeface="Arial" charset="0"/>
              <a:buChar char="•"/>
            </a:pPr>
            <a:r>
              <a:rPr lang="en-US" sz="1000"/>
              <a:t>How can other organizations participate?</a:t>
            </a:r>
          </a:p>
          <a:p>
            <a:pPr marL="742950" lvl="1" indent="-285750">
              <a:buFont typeface="Arial" charset="0"/>
              <a:buChar char="•"/>
            </a:pPr>
            <a:r>
              <a:rPr lang="en-US" sz="1000"/>
              <a:t>Organizations eligible to serve as </a:t>
            </a:r>
            <a:r>
              <a:rPr lang="en-US" sz="1000" err="1"/>
              <a:t>subawardees</a:t>
            </a:r>
            <a:r>
              <a:rPr lang="en-US" sz="1000"/>
              <a:t> are all organizations eligible under the guidelines of the NSF </a:t>
            </a:r>
            <a:r>
              <a:rPr lang="en-US" sz="1000" i="1"/>
              <a:t>Proposal &amp; Award Policies &amp; Procedures Guide (PAPPG)</a:t>
            </a:r>
            <a:r>
              <a:rPr lang="en-US" sz="1000"/>
              <a:t>.</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33</a:t>
            </a:fld>
            <a:endParaRPr lang="en-US"/>
          </a:p>
        </p:txBody>
      </p:sp>
    </p:spTree>
    <p:extLst>
      <p:ext uri="{BB962C8B-B14F-4D97-AF65-F5344CB8AC3E}">
        <p14:creationId xmlns:p14="http://schemas.microsoft.com/office/powerpoint/2010/main" val="1447955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are a couple more questions about collaborations.</a:t>
            </a:r>
          </a:p>
          <a:p>
            <a:endParaRPr lang="en-US"/>
          </a:p>
          <a:p>
            <a:pPr marL="285750" indent="-285750">
              <a:buFont typeface="Arial" charset="0"/>
              <a:buChar char="•"/>
            </a:pPr>
            <a:r>
              <a:rPr lang="en-US" b="1" i="1"/>
              <a:t>How can a proposal integrate industry collaboration into the project?</a:t>
            </a:r>
            <a:r>
              <a:rPr lang="en-US"/>
              <a:t>   </a:t>
            </a:r>
          </a:p>
          <a:p>
            <a:pPr marL="285750" indent="-285750">
              <a:buFont typeface="Arial" charset="0"/>
              <a:buChar char="•"/>
            </a:pPr>
            <a:endParaRPr lang="en-US"/>
          </a:p>
          <a:p>
            <a:pPr marL="742950" lvl="1" indent="-285750">
              <a:buFont typeface="Arial" charset="0"/>
              <a:buChar char="•"/>
            </a:pPr>
            <a:r>
              <a:rPr lang="en-US"/>
              <a:t>Industry participants may be included as a </a:t>
            </a:r>
            <a:r>
              <a:rPr lang="en-US" err="1"/>
              <a:t>subaward</a:t>
            </a:r>
            <a:r>
              <a:rPr lang="en-US"/>
              <a:t> within the proposal.  </a:t>
            </a:r>
          </a:p>
          <a:p>
            <a:pPr marL="742950" lvl="1" indent="-285750">
              <a:buFont typeface="Arial" charset="0"/>
              <a:buChar char="•"/>
            </a:pPr>
            <a:r>
              <a:rPr lang="en-US"/>
              <a:t>Industry investigators may serve as co-PIs or senior personnel on a proposal.  (See PAPPG, Part I, E.3).  </a:t>
            </a:r>
          </a:p>
          <a:p>
            <a:pPr marL="742950" lvl="1" indent="-285750">
              <a:buFont typeface="Arial" charset="0"/>
              <a:buChar char="•"/>
            </a:pPr>
            <a:r>
              <a:rPr lang="en-US"/>
              <a:t>Industry participants may be (unfunded) collaborators.</a:t>
            </a:r>
          </a:p>
          <a:p>
            <a:pPr marL="742950" lvl="1" indent="-285750">
              <a:buFont typeface="Arial" charset="0"/>
              <a:buChar char="•"/>
            </a:pPr>
            <a:r>
              <a:rPr lang="en-US"/>
              <a:t>Industry participation should be integrated through the management plan. </a:t>
            </a:r>
          </a:p>
          <a:p>
            <a:pPr marL="1200150" lvl="2" indent="-285750">
              <a:buFont typeface="Arial"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t>The</a:t>
            </a:r>
            <a:r>
              <a:rPr lang="en-US" baseline="0"/>
              <a:t> next question is:</a:t>
            </a:r>
          </a:p>
          <a:p>
            <a:pPr marL="0" lvl="0" indent="0">
              <a:buFont typeface="Arial" charset="0"/>
              <a:buNone/>
            </a:pPr>
            <a:endParaRPr lang="en-US"/>
          </a:p>
          <a:p>
            <a:pPr marL="285750" lvl="0" indent="-285750">
              <a:buFont typeface="Arial" charset="0"/>
              <a:buChar char="•"/>
            </a:pPr>
            <a:r>
              <a:rPr lang="en-US" b="1"/>
              <a:t>Can a foreign organization submit a proposal?</a:t>
            </a:r>
          </a:p>
          <a:p>
            <a:pPr marL="285750" lvl="0" indent="-285750">
              <a:buFont typeface="Arial" charset="0"/>
              <a:buChar char="•"/>
            </a:pPr>
            <a:endParaRPr lang="en-US"/>
          </a:p>
          <a:p>
            <a:pPr marL="742950" lvl="1" indent="-285750">
              <a:buFont typeface="Arial" charset="0"/>
              <a:buChar char="•"/>
            </a:pPr>
            <a:r>
              <a:rPr lang="en-US"/>
              <a:t>NSF rarely provides support to foreign organizations. NSF will consider proposals for cooperative projects involving US and foreign organizations, provided support is requested only for the US portion of the collaborative effort. </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34</a:t>
            </a:fld>
            <a:endParaRPr lang="en-US"/>
          </a:p>
        </p:txBody>
      </p:sp>
    </p:spTree>
    <p:extLst>
      <p:ext uri="{BB962C8B-B14F-4D97-AF65-F5344CB8AC3E}">
        <p14:creationId xmlns:p14="http://schemas.microsoft.com/office/powerpoint/2010/main" val="989022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a:t>The next questions is on the difference between the </a:t>
            </a:r>
            <a:r>
              <a:rPr lang="en-US" i="1"/>
              <a:t>“Project Personnel and Partner Institutions”, and “Collaborators and Other Affiliations” documents. </a:t>
            </a:r>
          </a:p>
          <a:p>
            <a:pPr marL="0" indent="0">
              <a:buFont typeface="Arial" charset="0"/>
              <a:buNone/>
            </a:pPr>
            <a:endParaRPr lang="en-US" i="1"/>
          </a:p>
          <a:p>
            <a:pPr marL="0" indent="0">
              <a:buFont typeface="Arial" charset="0"/>
              <a:buNone/>
            </a:pPr>
            <a:r>
              <a:rPr lang="en-US"/>
              <a:t>In the “</a:t>
            </a:r>
            <a:r>
              <a:rPr lang="en-US" b="1"/>
              <a:t>Project Personnel and Partner Institutions</a:t>
            </a:r>
            <a:r>
              <a:rPr lang="en-US"/>
              <a:t>” you must provide information for </a:t>
            </a:r>
            <a:r>
              <a:rPr lang="en-US" b="1" u="sng"/>
              <a:t>all</a:t>
            </a:r>
            <a:r>
              <a:rPr lang="en-US"/>
              <a:t> personnel and organizations involved in the </a:t>
            </a:r>
            <a:r>
              <a:rPr lang="en-US" u="sng"/>
              <a:t>proposed project</a:t>
            </a:r>
            <a:r>
              <a:rPr lang="en-US"/>
              <a:t>. The list must include all PIs, co-PIs, Senior Personnel, paid/unpaid Consultants or Collaborators, </a:t>
            </a:r>
            <a:r>
              <a:rPr lang="en-US" err="1"/>
              <a:t>Subawardees</a:t>
            </a:r>
            <a:r>
              <a:rPr lang="en-US"/>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marL="0" indent="0">
              <a:buFont typeface="Arial" charset="0"/>
              <a:buNone/>
            </a:pPr>
            <a:endParaRPr lang="en-US"/>
          </a:p>
          <a:p>
            <a:pPr marL="0" indent="0">
              <a:buFont typeface="Arial" charset="0"/>
              <a:buNone/>
            </a:pPr>
            <a:r>
              <a:rPr lang="en-US"/>
              <a:t>For the “</a:t>
            </a:r>
            <a:r>
              <a:rPr lang="en-US" b="1"/>
              <a:t>Collaborators and Other Affiliations</a:t>
            </a:r>
            <a:r>
              <a:rPr lang="en-US"/>
              <a:t>” a completed spreadsheet is entered for each PI, co-PI, or senior personnel  within each proposal and, as Single Copy Documents, are available only to NSF staff. Proposers should follow the guidance specified in Chapter II.C.1.e of the NSF PAPPG</a:t>
            </a:r>
          </a:p>
        </p:txBody>
      </p:sp>
      <p:sp>
        <p:nvSpPr>
          <p:cNvPr id="4" name="Slide Number Placeholder 3"/>
          <p:cNvSpPr>
            <a:spLocks noGrp="1"/>
          </p:cNvSpPr>
          <p:nvPr>
            <p:ph type="sldNum" sz="quarter" idx="10"/>
          </p:nvPr>
        </p:nvSpPr>
        <p:spPr/>
        <p:txBody>
          <a:bodyPr/>
          <a:lstStyle/>
          <a:p>
            <a:fld id="{4C7E1CC9-C181-4583-9F0F-C39113424651}" type="slidenum">
              <a:rPr lang="en-US" smtClean="0"/>
              <a:t>35</a:t>
            </a:fld>
            <a:endParaRPr lang="en-US"/>
          </a:p>
        </p:txBody>
      </p:sp>
    </p:spTree>
    <p:extLst>
      <p:ext uri="{BB962C8B-B14F-4D97-AF65-F5344CB8AC3E}">
        <p14:creationId xmlns:p14="http://schemas.microsoft.com/office/powerpoint/2010/main" val="1652805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b="1" i="1"/>
          </a:p>
          <a:p>
            <a:pPr marL="742950" lvl="1" indent="-285750">
              <a:buFont typeface="Arial" charset="0"/>
              <a:buChar char="•"/>
            </a:pPr>
            <a:r>
              <a:rPr lang="en-US"/>
              <a:t>The Project description should explicitly address “Deliverables” and “Metrics”</a:t>
            </a:r>
          </a:p>
          <a:p>
            <a:pPr marL="742950" lvl="1" indent="-285750">
              <a:buFont typeface="Arial" charset="0"/>
              <a:buChar char="•"/>
            </a:pPr>
            <a:endParaRPr lang="en-US"/>
          </a:p>
          <a:p>
            <a:pPr marL="742950" lvl="1" indent="-285750">
              <a:buFont typeface="Arial" charset="0"/>
              <a:buChar char="•"/>
            </a:pPr>
            <a:r>
              <a:rPr lang="en-US"/>
              <a:t>In addition the "Delivery Mechanism and Community Usage Metrics” supplemental document is required. </a:t>
            </a:r>
          </a:p>
          <a:p>
            <a:pPr marL="742950" lvl="1" indent="-285750">
              <a:buFont typeface="Arial" charset="0"/>
              <a:buChar char="•"/>
            </a:pPr>
            <a:endParaRPr lang="en-US"/>
          </a:p>
          <a:p>
            <a:pPr marL="742950" lvl="1" indent="-285750">
              <a:buFont typeface="Arial" charset="0"/>
              <a:buChar char="•"/>
            </a:pPr>
            <a:r>
              <a:rPr lang="en-US"/>
              <a:t>The two components need not be the same but are required. You can choose to address them with different amount of detail in each of those documents (with a duplication being one option).</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36</a:t>
            </a:fld>
            <a:endParaRPr lang="en-US"/>
          </a:p>
        </p:txBody>
      </p:sp>
    </p:spTree>
    <p:extLst>
      <p:ext uri="{BB962C8B-B14F-4D97-AF65-F5344CB8AC3E}">
        <p14:creationId xmlns:p14="http://schemas.microsoft.com/office/powerpoint/2010/main" val="3013431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000" b="1"/>
              <a:t>The next question addresses the differences between this and other solicitations.</a:t>
            </a:r>
          </a:p>
          <a:p>
            <a:pPr marL="285750" indent="-285750">
              <a:buFont typeface="Arial" charset="0"/>
              <a:buChar char="•"/>
            </a:pPr>
            <a:endParaRPr lang="en-US" sz="1000"/>
          </a:p>
          <a:p>
            <a:pPr marL="285750" indent="-285750">
              <a:buFont typeface="Arial" charset="0"/>
              <a:buChar char="•"/>
            </a:pPr>
            <a:r>
              <a:rPr lang="en-US" sz="1000" b="1"/>
              <a:t>How does the CSSI program differ from Computational and Data-Enabled Science and Engineering (CDS&amp;E) and OAC core research programs?</a:t>
            </a:r>
          </a:p>
          <a:p>
            <a:pPr marL="742950" lvl="1" indent="-285750">
              <a:buFont typeface="Arial" charset="0"/>
              <a:buChar char="•"/>
            </a:pPr>
            <a:r>
              <a:rPr lang="en-US" sz="1000"/>
              <a:t>CDS&amp;E, ACED and OAC core research programs emphasize research in, rather than the development of, cyberinfrastructure systems.  </a:t>
            </a:r>
          </a:p>
          <a:p>
            <a:pPr marL="742950" lvl="1" indent="-285750">
              <a:buFont typeface="Arial" charset="0"/>
              <a:buChar char="•"/>
            </a:pPr>
            <a:r>
              <a:rPr lang="en-US" sz="1000"/>
              <a:t>CSSI focuses upon development of data and software systems that support research.</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37</a:t>
            </a:fld>
            <a:endParaRPr lang="en-US"/>
          </a:p>
        </p:txBody>
      </p:sp>
    </p:spTree>
    <p:extLst>
      <p:ext uri="{BB962C8B-B14F-4D97-AF65-F5344CB8AC3E}">
        <p14:creationId xmlns:p14="http://schemas.microsoft.com/office/powerpoint/2010/main" val="3827949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38</a:t>
            </a:fld>
            <a:endParaRPr lang="en-US"/>
          </a:p>
        </p:txBody>
      </p:sp>
    </p:spTree>
    <p:extLst>
      <p:ext uri="{BB962C8B-B14F-4D97-AF65-F5344CB8AC3E}">
        <p14:creationId xmlns:p14="http://schemas.microsoft.com/office/powerpoint/2010/main" val="10044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6549-35EE-B45B-F4D2-0F534527E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77F1-CB10-91AC-70C2-CA72A6DAB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CC79C-E799-273E-62B3-1C7B30CD5C1D}"/>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a:extLst>
              <a:ext uri="{FF2B5EF4-FFF2-40B4-BE49-F238E27FC236}">
                <a16:creationId xmlns:a16="http://schemas.microsoft.com/office/drawing/2014/main" id="{AACBDB69-03C6-86F5-DEC9-246E23B51E95}"/>
              </a:ext>
            </a:extLst>
          </p:cNvPr>
          <p:cNvSpPr>
            <a:spLocks noGrp="1"/>
          </p:cNvSpPr>
          <p:nvPr>
            <p:ph type="sldNum" sz="quarter" idx="10"/>
          </p:nvPr>
        </p:nvSpPr>
        <p:spPr/>
        <p:txBody>
          <a:bodyPr/>
          <a:lstStyle/>
          <a:p>
            <a:fld id="{62F8A193-9A88-4C12-A131-3411C4BCE5F8}" type="slidenum">
              <a:rPr lang="en-US" smtClean="0"/>
              <a:pPr/>
              <a:t>4</a:t>
            </a:fld>
            <a:endParaRPr lang="en-US"/>
          </a:p>
        </p:txBody>
      </p:sp>
    </p:spTree>
    <p:extLst>
      <p:ext uri="{BB962C8B-B14F-4D97-AF65-F5344CB8AC3E}">
        <p14:creationId xmlns:p14="http://schemas.microsoft.com/office/powerpoint/2010/main" val="187132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The competitive projects supported though the CSSI program are expected to be science-driven and innovative. They are expected to establish close collaborations among stakeholders, build on existing recognized capabilities, clearly articulate the services and capabilities to be delivered with well-defined metrics for success, and have a clear plan for long-term sustained impact beyond the lifetime of the award.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5</a:t>
            </a:fld>
            <a:endParaRPr lang="en-US"/>
          </a:p>
        </p:txBody>
      </p:sp>
    </p:spTree>
    <p:extLst>
      <p:ext uri="{BB962C8B-B14F-4D97-AF65-F5344CB8AC3E}">
        <p14:creationId xmlns:p14="http://schemas.microsoft.com/office/powerpoint/2010/main" val="176155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Times New Roman" charset="0"/>
              </a:rPr>
              <a:t>As for</a:t>
            </a:r>
            <a:r>
              <a:rPr lang="en-US" baseline="0">
                <a:latin typeface="Times New Roman" charset="0"/>
              </a:rPr>
              <a:t> all proposals received by NSF, CSSI reviewers and panelists will be asked to consider the intellectual merit and broader impact for each proposal for their reviews, panel discussions, and panel summaries.  In addition to these standard criteria, CSSI reviewers and panelists will also be asked to consider additional review criteria that are unique to the CSSI program.  More on this in a few moments.</a:t>
            </a:r>
            <a:endParaRPr lang="en-US">
              <a:latin typeface="Times New Roman" charset="0"/>
            </a:endParaRPr>
          </a:p>
        </p:txBody>
      </p:sp>
    </p:spTree>
    <p:extLst>
      <p:ext uri="{BB962C8B-B14F-4D97-AF65-F5344CB8AC3E}">
        <p14:creationId xmlns:p14="http://schemas.microsoft.com/office/powerpoint/2010/main" val="346582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3">
            <a:extLst>
              <a:ext uri="{FF2B5EF4-FFF2-40B4-BE49-F238E27FC236}">
                <a16:creationId xmlns:a16="http://schemas.microsoft.com/office/drawing/2014/main" id="{243324DD-1C40-46E7-95DE-FFE4A3F0C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anose="020B0604030504040204" pitchFamily="34" charset="0"/>
                <a:ea typeface="MS PGothic" panose="020B0600070205080204" pitchFamily="34" charset="-128"/>
              </a:defRPr>
            </a:lvl1pPr>
            <a:lvl2pPr marL="785372" indent="-302066">
              <a:defRPr kumimoji="1" sz="3200">
                <a:solidFill>
                  <a:schemeClr val="tx1"/>
                </a:solidFill>
                <a:latin typeface="Tahoma" panose="020B0604030504040204" pitchFamily="34" charset="0"/>
                <a:ea typeface="MS PGothic" panose="020B0600070205080204" pitchFamily="34" charset="-128"/>
              </a:defRPr>
            </a:lvl2pPr>
            <a:lvl3pPr marL="1208265" indent="-241653">
              <a:defRPr kumimoji="1" sz="3200">
                <a:solidFill>
                  <a:schemeClr val="tx1"/>
                </a:solidFill>
                <a:latin typeface="Tahoma" panose="020B0604030504040204" pitchFamily="34" charset="0"/>
                <a:ea typeface="MS PGothic" panose="020B0600070205080204" pitchFamily="34" charset="-128"/>
              </a:defRPr>
            </a:lvl3pPr>
            <a:lvl4pPr marL="1691571" indent="-241653">
              <a:defRPr kumimoji="1" sz="3200">
                <a:solidFill>
                  <a:schemeClr val="tx1"/>
                </a:solidFill>
                <a:latin typeface="Tahoma" panose="020B0604030504040204" pitchFamily="34" charset="0"/>
                <a:ea typeface="MS PGothic" panose="020B0600070205080204" pitchFamily="34" charset="-128"/>
              </a:defRPr>
            </a:lvl4pPr>
            <a:lvl5pPr marL="2174878" indent="-241653">
              <a:defRPr kumimoji="1" sz="3200">
                <a:solidFill>
                  <a:schemeClr val="tx1"/>
                </a:solidFill>
                <a:latin typeface="Tahoma" panose="020B0604030504040204" pitchFamily="34" charset="0"/>
                <a:ea typeface="MS PGothic" panose="020B0600070205080204" pitchFamily="34" charset="-128"/>
              </a:defRPr>
            </a:lvl5pPr>
            <a:lvl6pPr marL="2658184"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6pPr>
            <a:lvl7pPr marL="3141490"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7pPr>
            <a:lvl8pPr marL="3624796"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8pPr>
            <a:lvl9pPr marL="4108102"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9pPr>
          </a:lstStyle>
          <a:p>
            <a:fld id="{34AAFACA-63DC-49AB-A234-3116F3FDFD7F}" type="slidenum">
              <a:rPr kumimoji="0" lang="en-US" altLang="en-US" sz="1300"/>
              <a:pPr/>
              <a:t>7</a:t>
            </a:fld>
            <a:endParaRPr kumimoji="0" lang="en-US" altLang="en-US" sz="1300"/>
          </a:p>
        </p:txBody>
      </p:sp>
      <p:sp>
        <p:nvSpPr>
          <p:cNvPr id="52226" name="Rectangle 2">
            <a:extLst>
              <a:ext uri="{FF2B5EF4-FFF2-40B4-BE49-F238E27FC236}">
                <a16:creationId xmlns:a16="http://schemas.microsoft.com/office/drawing/2014/main" id="{E352DF8A-8828-441E-B879-97DB7E79FBB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B4788F9-32A2-426A-AF71-5118C59BD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Emphasize importance. Also: proposals not papers: need to know what the plans are and reasons for investing.</a:t>
            </a:r>
          </a:p>
        </p:txBody>
      </p:sp>
    </p:spTree>
    <p:extLst>
      <p:ext uri="{BB962C8B-B14F-4D97-AF65-F5344CB8AC3E}">
        <p14:creationId xmlns:p14="http://schemas.microsoft.com/office/powerpoint/2010/main" val="136499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p:txBody>
      </p:sp>
      <p:sp>
        <p:nvSpPr>
          <p:cNvPr id="4" name="Slide Number Placeholder 3"/>
          <p:cNvSpPr>
            <a:spLocks noGrp="1"/>
          </p:cNvSpPr>
          <p:nvPr>
            <p:ph type="sldNum" sz="quarter" idx="5"/>
          </p:nvPr>
        </p:nvSpPr>
        <p:spPr/>
        <p:txBody>
          <a:bodyPr/>
          <a:lstStyle/>
          <a:p>
            <a:fld id="{81EEAFE9-A011-4905-BEEB-819B53C2C504}" type="slidenum">
              <a:rPr lang="en-US" smtClean="0"/>
              <a:t>8</a:t>
            </a:fld>
            <a:endParaRPr lang="en-US"/>
          </a:p>
        </p:txBody>
      </p:sp>
    </p:spTree>
    <p:extLst>
      <p:ext uri="{BB962C8B-B14F-4D97-AF65-F5344CB8AC3E}">
        <p14:creationId xmlns:p14="http://schemas.microsoft.com/office/powerpoint/2010/main" val="417996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EC827D79-06AB-4A1B-ADDA-C476805B383F}"/>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3E9AEADC-359C-427C-AF4F-234A99F602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2100"/>
              <a:t>e.g., gender, ethnicity, disability, geographic, etc.</a:t>
            </a:r>
          </a:p>
          <a:p>
            <a:endParaRPr lang="en-US" altLang="en-US"/>
          </a:p>
        </p:txBody>
      </p:sp>
      <p:sp>
        <p:nvSpPr>
          <p:cNvPr id="54275" name="Slide Number Placeholder 3">
            <a:extLst>
              <a:ext uri="{FF2B5EF4-FFF2-40B4-BE49-F238E27FC236}">
                <a16:creationId xmlns:a16="http://schemas.microsoft.com/office/drawing/2014/main" id="{F6573775-31CE-469D-9460-851C7AEBB0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anose="020B0604030504040204" pitchFamily="34" charset="0"/>
                <a:ea typeface="MS PGothic" panose="020B0600070205080204" pitchFamily="34" charset="-128"/>
              </a:defRPr>
            </a:lvl1pPr>
            <a:lvl2pPr marL="785372" indent="-302066">
              <a:defRPr kumimoji="1" sz="3200">
                <a:solidFill>
                  <a:schemeClr val="tx1"/>
                </a:solidFill>
                <a:latin typeface="Tahoma" panose="020B0604030504040204" pitchFamily="34" charset="0"/>
                <a:ea typeface="MS PGothic" panose="020B0600070205080204" pitchFamily="34" charset="-128"/>
              </a:defRPr>
            </a:lvl2pPr>
            <a:lvl3pPr marL="1208265" indent="-241653">
              <a:defRPr kumimoji="1" sz="3200">
                <a:solidFill>
                  <a:schemeClr val="tx1"/>
                </a:solidFill>
                <a:latin typeface="Tahoma" panose="020B0604030504040204" pitchFamily="34" charset="0"/>
                <a:ea typeface="MS PGothic" panose="020B0600070205080204" pitchFamily="34" charset="-128"/>
              </a:defRPr>
            </a:lvl3pPr>
            <a:lvl4pPr marL="1691571" indent="-241653">
              <a:defRPr kumimoji="1" sz="3200">
                <a:solidFill>
                  <a:schemeClr val="tx1"/>
                </a:solidFill>
                <a:latin typeface="Tahoma" panose="020B0604030504040204" pitchFamily="34" charset="0"/>
                <a:ea typeface="MS PGothic" panose="020B0600070205080204" pitchFamily="34" charset="-128"/>
              </a:defRPr>
            </a:lvl4pPr>
            <a:lvl5pPr marL="2174878" indent="-241653">
              <a:defRPr kumimoji="1" sz="3200">
                <a:solidFill>
                  <a:schemeClr val="tx1"/>
                </a:solidFill>
                <a:latin typeface="Tahoma" panose="020B0604030504040204" pitchFamily="34" charset="0"/>
                <a:ea typeface="MS PGothic" panose="020B0600070205080204" pitchFamily="34" charset="-128"/>
              </a:defRPr>
            </a:lvl5pPr>
            <a:lvl6pPr marL="2658184"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6pPr>
            <a:lvl7pPr marL="3141490"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7pPr>
            <a:lvl8pPr marL="3624796"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8pPr>
            <a:lvl9pPr marL="4108102" indent="-241653" eaLnBrk="0" fontAlgn="base" hangingPunct="0">
              <a:spcBef>
                <a:spcPct val="0"/>
              </a:spcBef>
              <a:spcAft>
                <a:spcPct val="0"/>
              </a:spcAft>
              <a:defRPr kumimoji="1" sz="3200">
                <a:solidFill>
                  <a:schemeClr val="tx1"/>
                </a:solidFill>
                <a:latin typeface="Tahoma" panose="020B0604030504040204" pitchFamily="34" charset="0"/>
                <a:ea typeface="MS PGothic" panose="020B0600070205080204" pitchFamily="34" charset="-128"/>
              </a:defRPr>
            </a:lvl9pPr>
          </a:lstStyle>
          <a:p>
            <a:fld id="{0293BFD1-F79E-471D-A9AE-462774A25B98}" type="slidenum">
              <a:rPr kumimoji="0" lang="en-US" altLang="en-US" sz="1300"/>
              <a:pPr/>
              <a:t>9</a:t>
            </a:fld>
            <a:endParaRPr kumimoji="0" lang="en-US" altLang="en-US" sz="1300"/>
          </a:p>
        </p:txBody>
      </p:sp>
    </p:spTree>
    <p:extLst>
      <p:ext uri="{BB962C8B-B14F-4D97-AF65-F5344CB8AC3E}">
        <p14:creationId xmlns:p14="http://schemas.microsoft.com/office/powerpoint/2010/main" val="4002748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
        <p:nvSpPr>
          <p:cNvPr id="7" name="hcSlideMaster.Title SlideHeader" descr="CUI">
            <a:extLst>
              <a:ext uri="{FF2B5EF4-FFF2-40B4-BE49-F238E27FC236}">
                <a16:creationId xmlns:a16="http://schemas.microsoft.com/office/drawing/2014/main" id="{09C8DAE5-1111-3604-4A9D-C71E74F5051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
        <p:nvSpPr>
          <p:cNvPr id="8" name="hcTitle SlideHeader" descr="CUI">
            <a:extLst>
              <a:ext uri="{FF2B5EF4-FFF2-40B4-BE49-F238E27FC236}">
                <a16:creationId xmlns:a16="http://schemas.microsoft.com/office/drawing/2014/main" id="{220DEB85-9188-384F-D8CA-4C2C2ECD87E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icture with CaptionHeader" descr="CUI">
            <a:extLst>
              <a:ext uri="{FF2B5EF4-FFF2-40B4-BE49-F238E27FC236}">
                <a16:creationId xmlns:a16="http://schemas.microsoft.com/office/drawing/2014/main" id="{90D495AD-7EA1-3367-C16E-F3ADFAA979FA}"/>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anoramic Picture with CaptionHeader" descr="CUI">
            <a:extLst>
              <a:ext uri="{FF2B5EF4-FFF2-40B4-BE49-F238E27FC236}">
                <a16:creationId xmlns:a16="http://schemas.microsoft.com/office/drawing/2014/main" id="{6DC73F3A-A443-817E-A187-B6F04C2C233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Title and CaptionHeader" descr="CUI">
            <a:extLst>
              <a:ext uri="{FF2B5EF4-FFF2-40B4-BE49-F238E27FC236}">
                <a16:creationId xmlns:a16="http://schemas.microsoft.com/office/drawing/2014/main" id="{4A05E211-77FA-438D-5E7D-6044F7231E46}"/>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3" name="hcSlideMaster.Quote with CaptionHeader" descr="CUI">
            <a:extLst>
              <a:ext uri="{FF2B5EF4-FFF2-40B4-BE49-F238E27FC236}">
                <a16:creationId xmlns:a16="http://schemas.microsoft.com/office/drawing/2014/main" id="{63AB8F3E-43A9-1B7E-F73E-754A60F2238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Name CardHeader" descr="CUI">
            <a:extLst>
              <a:ext uri="{FF2B5EF4-FFF2-40B4-BE49-F238E27FC236}">
                <a16:creationId xmlns:a16="http://schemas.microsoft.com/office/drawing/2014/main" id="{7687970E-BCF6-0ED3-DD05-E98B9D13143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ColumnHeader" descr="CUI">
            <a:extLst>
              <a:ext uri="{FF2B5EF4-FFF2-40B4-BE49-F238E27FC236}">
                <a16:creationId xmlns:a16="http://schemas.microsoft.com/office/drawing/2014/main" id="{E722DE25-F481-8438-7E9F-8DE47FC63DDD}"/>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Picture ColumnHeader" descr="CUI">
            <a:extLst>
              <a:ext uri="{FF2B5EF4-FFF2-40B4-BE49-F238E27FC236}">
                <a16:creationId xmlns:a16="http://schemas.microsoft.com/office/drawing/2014/main" id="{C4EEEE33-8D03-C052-00F8-9265ABD3E116}"/>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Vertical TextHeader" descr="CUI">
            <a:extLst>
              <a:ext uri="{FF2B5EF4-FFF2-40B4-BE49-F238E27FC236}">
                <a16:creationId xmlns:a16="http://schemas.microsoft.com/office/drawing/2014/main" id="{6E551D95-885D-2A67-F3CE-A3AA1148D2DB}"/>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Vertical Title and TextHeader" descr="CUI">
            <a:extLst>
              <a:ext uri="{FF2B5EF4-FFF2-40B4-BE49-F238E27FC236}">
                <a16:creationId xmlns:a16="http://schemas.microsoft.com/office/drawing/2014/main" id="{65F518E9-B66E-50F1-1007-35718C64B0C3}"/>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3091862" y="6463430"/>
            <a:ext cx="240772" cy="338554"/>
          </a:xfrm>
          <a:prstGeom prst="rect">
            <a:avLst/>
          </a:prstGeom>
          <a:noFill/>
        </p:spPr>
        <p:txBody>
          <a:bodyPr wrap="none" rtlCol="0">
            <a:spAutoFit/>
          </a:bodyPr>
          <a:lstStyle/>
          <a:p>
            <a:r>
              <a:rPr lang="en-US" sz="1600"/>
              <a:t> </a:t>
            </a:r>
            <a:endParaRPr lang="en-US" sz="1800"/>
          </a:p>
        </p:txBody>
      </p:sp>
      <p:sp>
        <p:nvSpPr>
          <p:cNvPr id="18" name="Slide Number Placeholder 17">
            <a:extLst>
              <a:ext uri="{FF2B5EF4-FFF2-40B4-BE49-F238E27FC236}">
                <a16:creationId xmlns:a16="http://schemas.microsoft.com/office/drawing/2014/main" id="{E2C923D9-FF05-4D4D-A738-8F393250EDDF}"/>
              </a:ext>
            </a:extLst>
          </p:cNvPr>
          <p:cNvSpPr>
            <a:spLocks noGrp="1"/>
          </p:cNvSpPr>
          <p:nvPr>
            <p:ph type="sldNum" sz="quarter" idx="12"/>
          </p:nvPr>
        </p:nvSpPr>
        <p:spPr/>
        <p:txBody>
          <a:bodyPr/>
          <a:lstStyle/>
          <a:p>
            <a:fld id="{1403A9F4-2153-4E30-848A-357EB84591DA}" type="slidenum">
              <a:rPr lang="en-US" smtClean="0"/>
              <a:t>‹#›</a:t>
            </a:fld>
            <a:endParaRPr lang="en-US"/>
          </a:p>
        </p:txBody>
      </p:sp>
      <p:sp>
        <p:nvSpPr>
          <p:cNvPr id="2" name="hcSlideMaster.1_Title SlideHeader" descr="CUI">
            <a:extLst>
              <a:ext uri="{FF2B5EF4-FFF2-40B4-BE49-F238E27FC236}">
                <a16:creationId xmlns:a16="http://schemas.microsoft.com/office/drawing/2014/main" id="{C5103C05-6535-A9EF-7B1B-245B289247C2}"/>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extLst>
      <p:ext uri="{BB962C8B-B14F-4D97-AF65-F5344CB8AC3E}">
        <p14:creationId xmlns:p14="http://schemas.microsoft.com/office/powerpoint/2010/main" val="28700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933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ContentHeader" descr="CUI">
            <a:extLst>
              <a:ext uri="{FF2B5EF4-FFF2-40B4-BE49-F238E27FC236}">
                <a16:creationId xmlns:a16="http://schemas.microsoft.com/office/drawing/2014/main" id="{98D2D537-6C11-92F1-5A69-D9795D2568E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Section HeaderHeader" descr="CUI">
            <a:extLst>
              <a:ext uri="{FF2B5EF4-FFF2-40B4-BE49-F238E27FC236}">
                <a16:creationId xmlns:a16="http://schemas.microsoft.com/office/drawing/2014/main" id="{C64A97E0-C21A-7549-6FAA-49E6740AD56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Two ContentHeader" descr="CUI">
            <a:extLst>
              <a:ext uri="{FF2B5EF4-FFF2-40B4-BE49-F238E27FC236}">
                <a16:creationId xmlns:a16="http://schemas.microsoft.com/office/drawing/2014/main" id="{C9DF52C5-948A-1157-6F1B-012886337DC9}"/>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
        <p:nvSpPr>
          <p:cNvPr id="10" name="hcSlideMaster.ComparisonHeader" descr="CUI">
            <a:extLst>
              <a:ext uri="{FF2B5EF4-FFF2-40B4-BE49-F238E27FC236}">
                <a16:creationId xmlns:a16="http://schemas.microsoft.com/office/drawing/2014/main" id="{2332E99D-00B5-8797-9BE0-380CD7B3053C}"/>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6" name="hcSlideMaster.Title OnlyHeader" descr="CUI">
            <a:extLst>
              <a:ext uri="{FF2B5EF4-FFF2-40B4-BE49-F238E27FC236}">
                <a16:creationId xmlns:a16="http://schemas.microsoft.com/office/drawing/2014/main" id="{B6159A0B-C3A3-671B-9ED6-7011145F6A83}"/>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
        <p:nvSpPr>
          <p:cNvPr id="5" name="hcSlideMaster.BlankHeader" descr="CUI">
            <a:extLst>
              <a:ext uri="{FF2B5EF4-FFF2-40B4-BE49-F238E27FC236}">
                <a16:creationId xmlns:a16="http://schemas.microsoft.com/office/drawing/2014/main" id="{B89E99B5-26E0-0D49-9A45-F7D5013DF4DA}"/>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Content with CaptionHeader" descr="CUI">
            <a:extLst>
              <a:ext uri="{FF2B5EF4-FFF2-40B4-BE49-F238E27FC236}">
                <a16:creationId xmlns:a16="http://schemas.microsoft.com/office/drawing/2014/main" id="{0C3A2937-0CEC-0BE1-77EE-273D01997721}"/>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002060"/>
          </a:fgClr>
          <a:bgClr>
            <a:schemeClr val="bg2"/>
          </a:bgClr>
        </a:pattFill>
        <a:effectLst/>
      </p:bgPr>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a:gradFill flip="none" rotWithShape="1">
            <a:gsLst>
              <a:gs pos="2000">
                <a:schemeClr val="tx2"/>
              </a:gs>
              <a:gs pos="86000">
                <a:schemeClr val="accent1">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51" name="Picture 2" descr="\\DROBO-FS\QuickDrops\JB\PPTX NG\Droplets\LightingOverlay.png">
            <a:extLst>
              <a:ext uri="{FF2B5EF4-FFF2-40B4-BE49-F238E27FC236}">
                <a16:creationId xmlns:a16="http://schemas.microsoft.com/office/drawing/2014/main" id="{F58649D9-D145-400E-AB7B-86EEB2452599}"/>
              </a:ext>
            </a:extLst>
          </p:cNvPr>
          <p:cNvPicPr>
            <a:picLocks noChangeAspect="1" noChangeArrowheads="1"/>
          </p:cNvPicPr>
          <p:nvPr userDrawn="1"/>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49337" y="6186487"/>
            <a:ext cx="6239309" cy="365125"/>
          </a:xfrm>
          <a:prstGeom prst="rect">
            <a:avLst/>
          </a:prstGeom>
        </p:spPr>
        <p:txBody>
          <a:bodyPr vert="horz" lIns="91440" tIns="45720" rIns="91440" bIns="45720" rtlCol="0" anchor="ctr"/>
          <a:lstStyle>
            <a:lvl1pPr algn="l">
              <a:defRPr sz="1600" cap="all" baseline="0">
                <a:solidFill>
                  <a:schemeClr val="tx1">
                    <a:tint val="75000"/>
                  </a:schemeClr>
                </a:solidFill>
              </a:defRPr>
            </a:lvl1pPr>
          </a:lstStyle>
          <a:p>
            <a:r>
              <a:rPr lang="en-US"/>
              <a:t>NSF 20-592 CSSI</a:t>
            </a:r>
          </a:p>
        </p:txBody>
      </p:sp>
      <p:sp>
        <p:nvSpPr>
          <p:cNvPr id="6" name="Slide Number Placeholder 5"/>
          <p:cNvSpPr>
            <a:spLocks noGrp="1"/>
          </p:cNvSpPr>
          <p:nvPr>
            <p:ph type="sldNum" sz="quarter" idx="4"/>
          </p:nvPr>
        </p:nvSpPr>
        <p:spPr>
          <a:xfrm>
            <a:off x="10422373" y="6186486"/>
            <a:ext cx="77108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a:p>
        </p:txBody>
      </p:sp>
      <p:pic>
        <p:nvPicPr>
          <p:cNvPr id="49" name="Picture 48" descr="nsf1.png">
            <a:extLst>
              <a:ext uri="{FF2B5EF4-FFF2-40B4-BE49-F238E27FC236}">
                <a16:creationId xmlns:a16="http://schemas.microsoft.com/office/drawing/2014/main" id="{B05BE7C1-5EB0-4D21-B666-18ABA116A0DE}"/>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50339" y="5929512"/>
            <a:ext cx="779321" cy="78382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 id="2147483669" r:id="rId19"/>
  </p:sldLayoutIdLst>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new.nsf.gov/policies/pappg/24-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sf.gov/pubs/2022/nsf22632/nsf22632.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ath-cc.io/services/credit-accoun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cloudbank.org/faq" TargetMode="Externa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7.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23.png"/><Relationship Id="rId5" Type="http://schemas.openxmlformats.org/officeDocument/2006/relationships/diagramQuickStyle" Target="../diagrams/quickStyle2.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loudlab.us/" TargetMode="External"/><Relationship Id="rId2" Type="http://schemas.openxmlformats.org/officeDocument/2006/relationships/hyperlink" Target="https://frontera-portal.tacc.utexas.edu/allocations/" TargetMode="External"/><Relationship Id="rId1" Type="http://schemas.openxmlformats.org/officeDocument/2006/relationships/slideLayout" Target="../slideLayouts/slideLayout3.xml"/><Relationship Id="rId5" Type="http://schemas.openxmlformats.org/officeDocument/2006/relationships/hyperlink" Target="https://nairrpilot.org" TargetMode="External"/><Relationship Id="rId4" Type="http://schemas.openxmlformats.org/officeDocument/2006/relationships/hyperlink" Target="https://chameleonclou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https://www.surveymonkey.com/r/5FBBTC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CSSIQueries@nsf.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nsf.gov/pubs/2025/nsf25011/nsf25011.js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Cyberinfrastructure for Sustained </a:t>
            </a:r>
            <a:br>
              <a:rPr lang="en-US" sz="3600" b="1" dirty="0"/>
            </a:br>
            <a:r>
              <a:rPr lang="en-US" sz="3600" b="1" dirty="0"/>
              <a:t>Scientific Innovation (CSSI)</a:t>
            </a:r>
            <a:br>
              <a:rPr lang="en-US" sz="3600" b="1" dirty="0"/>
            </a:br>
            <a:r>
              <a:rPr lang="en-US" sz="3600" b="1" dirty="0"/>
              <a:t>NSF 22-632</a:t>
            </a:r>
            <a:br>
              <a:rPr lang="en-US" sz="2800" dirty="0"/>
            </a:br>
            <a:endParaRPr lang="en-US" sz="2400" dirty="0"/>
          </a:p>
        </p:txBody>
      </p:sp>
      <p:pic>
        <p:nvPicPr>
          <p:cNvPr id="4" name="Picture 3" descr="NSF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7558" y="620497"/>
            <a:ext cx="2175583" cy="2188157"/>
          </a:xfrm>
          <a:prstGeom prst="rect">
            <a:avLst/>
          </a:prstGeom>
        </p:spPr>
      </p:pic>
      <p:sp>
        <p:nvSpPr>
          <p:cNvPr id="6" name="Subtitle 2"/>
          <p:cNvSpPr txBox="1">
            <a:spLocks/>
          </p:cNvSpPr>
          <p:nvPr/>
        </p:nvSpPr>
        <p:spPr>
          <a:xfrm>
            <a:off x="971705" y="3310520"/>
            <a:ext cx="10601011" cy="317381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a:solidFill>
                  <a:schemeClr val="tx1"/>
                </a:solidFill>
              </a:rPr>
              <a:t>Amy Apon, Sharmistha Bagchi-Sen, </a:t>
            </a:r>
            <a:r>
              <a:rPr lang="en-US" sz="2800" err="1">
                <a:solidFill>
                  <a:schemeClr val="tx1"/>
                </a:solidFill>
              </a:rPr>
              <a:t>Purushotham</a:t>
            </a:r>
            <a:r>
              <a:rPr lang="en-US" sz="2800">
                <a:solidFill>
                  <a:schemeClr val="tx1"/>
                </a:solidFill>
              </a:rPr>
              <a:t> Bangalore, Varun Chandola, Sheikh Ghafoor, Marlon Pierce, Wen-Wen Tung </a:t>
            </a:r>
            <a:endParaRPr lang="en-US" sz="2400">
              <a:solidFill>
                <a:schemeClr val="tx1"/>
              </a:solidFill>
            </a:endParaRPr>
          </a:p>
          <a:p>
            <a:pPr marL="1720850"/>
            <a:endParaRPr lang="en-US" sz="2400">
              <a:solidFill>
                <a:schemeClr val="tx1"/>
              </a:solidFill>
            </a:endParaRPr>
          </a:p>
          <a:p>
            <a:pPr marL="1720850" algn="r"/>
            <a:r>
              <a:rPr lang="en-US" sz="2200">
                <a:solidFill>
                  <a:schemeClr val="tx1"/>
                </a:solidFill>
              </a:rPr>
              <a:t>Office of Advanced Cyberinfrastructure (OAC)</a:t>
            </a:r>
          </a:p>
          <a:p>
            <a:pPr marL="1720850" algn="r"/>
            <a:r>
              <a:rPr lang="en-US" sz="2200">
                <a:solidFill>
                  <a:schemeClr val="tx1"/>
                </a:solidFill>
                <a:ea typeface="Verdana"/>
                <a:cs typeface="Verdana" pitchFamily="34" charset="0"/>
              </a:rPr>
              <a:t>Directorate for Computer &amp; Information Science &amp; Engineering (CISE)</a:t>
            </a:r>
          </a:p>
          <a:p>
            <a:pPr marL="1720850" algn="r"/>
            <a:r>
              <a:rPr lang="en-US" sz="2200">
                <a:solidFill>
                  <a:schemeClr val="tx1"/>
                </a:solidFill>
                <a:ea typeface="Verdana"/>
                <a:cs typeface="Verdana" pitchFamily="34" charset="0"/>
              </a:rPr>
              <a:t>Webinar: October 17,  2024</a:t>
            </a:r>
          </a:p>
        </p:txBody>
      </p:sp>
      <p:sp>
        <p:nvSpPr>
          <p:cNvPr id="5" name="flSlide2Footer" descr="CUI Contact: cui@nsf.gov">
            <a:extLst>
              <a:ext uri="{FF2B5EF4-FFF2-40B4-BE49-F238E27FC236}">
                <a16:creationId xmlns:a16="http://schemas.microsoft.com/office/drawing/2014/main" id="{FD129A15-293E-A801-A05B-3B60A638CC9D}"/>
              </a:ext>
            </a:extLst>
          </p:cNvPr>
          <p:cNvSpPr txBox="1"/>
          <p:nvPr/>
        </p:nvSpPr>
        <p:spPr>
          <a:xfrm>
            <a:off x="0" y="6537960"/>
            <a:ext cx="1441420" cy="223138"/>
          </a:xfrm>
          <a:prstGeom prst="rect">
            <a:avLst/>
          </a:prstGeom>
          <a:noFill/>
        </p:spPr>
        <p:txBody>
          <a:bodyPr vert="horz" wrap="none" rtlCol="0">
            <a:spAutoFit/>
          </a:bodyPr>
          <a:lstStyle/>
          <a:p>
            <a:r>
              <a:rPr lang="it-IT" sz="850">
                <a:solidFill>
                  <a:srgbClr val="000000"/>
                </a:solidFill>
                <a:latin typeface="Microsoft Sans Serif" panose="020B0604020202020204" pitchFamily="34" charset="0"/>
              </a:rPr>
              <a:t>CUI Contact: cui@nsf.gov</a:t>
            </a:r>
            <a:endParaRPr lang="en-US" sz="850">
              <a:solidFill>
                <a:srgbClr val="000000"/>
              </a:solidFill>
              <a:latin typeface="Microsoft Sans Serif" panose="020B0604020202020204" pitchFamily="34" charset="0"/>
            </a:endParaRPr>
          </a:p>
        </p:txBody>
      </p:sp>
      <p:sp>
        <p:nvSpPr>
          <p:cNvPr id="7" name="hcSlide2Header" descr="CUI">
            <a:extLst>
              <a:ext uri="{FF2B5EF4-FFF2-40B4-BE49-F238E27FC236}">
                <a16:creationId xmlns:a16="http://schemas.microsoft.com/office/drawing/2014/main" id="{125614E8-5905-4775-0BCE-6FFAC437E170}"/>
              </a:ext>
            </a:extLst>
          </p:cNvPr>
          <p:cNvSpPr txBox="1"/>
          <p:nvPr/>
        </p:nvSpPr>
        <p:spPr>
          <a:xfrm>
            <a:off x="5905500" y="0"/>
            <a:ext cx="372218" cy="223138"/>
          </a:xfrm>
          <a:prstGeom prst="rect">
            <a:avLst/>
          </a:prstGeom>
          <a:noFill/>
        </p:spPr>
        <p:txBody>
          <a:bodyPr vert="horz" wrap="none" rtlCol="0">
            <a:spAutoFit/>
          </a:bodyPr>
          <a:lstStyle/>
          <a:p>
            <a:pPr algn="ctr"/>
            <a:r>
              <a:rPr lang="en-US" sz="850" b="1">
                <a:solidFill>
                  <a:srgbClr val="000000"/>
                </a:solidFill>
                <a:latin typeface="Microsoft Sans Serif" panose="020B0604020202020204" pitchFamily="34" charset="0"/>
              </a:rPr>
              <a:t>CUI</a:t>
            </a:r>
          </a:p>
        </p:txBody>
      </p:sp>
    </p:spTree>
    <p:extLst>
      <p:ext uri="{BB962C8B-B14F-4D97-AF65-F5344CB8AC3E}">
        <p14:creationId xmlns:p14="http://schemas.microsoft.com/office/powerpoint/2010/main" val="335346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lstStyle/>
          <a:p>
            <a:r>
              <a:rPr lang="en-US" b="1">
                <a:solidFill>
                  <a:schemeClr val="accent6">
                    <a:lumMod val="60000"/>
                    <a:lumOff val="40000"/>
                  </a:schemeClr>
                </a:solidFill>
              </a:rPr>
              <a:t>CSSI Specific Review Criteria</a:t>
            </a:r>
          </a:p>
        </p:txBody>
      </p:sp>
      <p:graphicFrame>
        <p:nvGraphicFramePr>
          <p:cNvPr id="4" name="Content Placeholder 3" descr="Rectangle">
            <a:extLst>
              <a:ext uri="{FF2B5EF4-FFF2-40B4-BE49-F238E27FC236}">
                <a16:creationId xmlns:a16="http://schemas.microsoft.com/office/drawing/2014/main" id="{4756113C-EA64-4859-8E3F-D216A4C11853}"/>
              </a:ext>
            </a:extLst>
          </p:cNvPr>
          <p:cNvGraphicFramePr>
            <a:graphicFrameLocks noGrp="1"/>
          </p:cNvGraphicFramePr>
          <p:nvPr>
            <p:ph idx="1"/>
          </p:nvPr>
        </p:nvGraphicFramePr>
        <p:xfrm>
          <a:off x="819150" y="954088"/>
          <a:ext cx="10734675"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A4F430A5-0E61-4851-9403-4C1EC9F8FE48}"/>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10</a:t>
            </a:fld>
            <a:endParaRPr lang="en-US"/>
          </a:p>
        </p:txBody>
      </p:sp>
    </p:spTree>
    <p:extLst>
      <p:ext uri="{BB962C8B-B14F-4D97-AF65-F5344CB8AC3E}">
        <p14:creationId xmlns:p14="http://schemas.microsoft.com/office/powerpoint/2010/main" val="159164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6035" y="389467"/>
            <a:ext cx="8305800" cy="762000"/>
          </a:xfrm>
        </p:spPr>
        <p:txBody>
          <a:bodyPr>
            <a:normAutofit/>
          </a:bodyPr>
          <a:lstStyle/>
          <a:p>
            <a:r>
              <a:rPr lang="en-US" b="1" dirty="0">
                <a:solidFill>
                  <a:schemeClr val="accent6">
                    <a:lumMod val="60000"/>
                    <a:lumOff val="40000"/>
                  </a:schemeClr>
                </a:solidFill>
              </a:rPr>
              <a:t>CSSI Award Classes</a:t>
            </a:r>
          </a:p>
        </p:txBody>
      </p:sp>
      <p:graphicFrame>
        <p:nvGraphicFramePr>
          <p:cNvPr id="4" name="Table 5">
            <a:extLst>
              <a:ext uri="{FF2B5EF4-FFF2-40B4-BE49-F238E27FC236}">
                <a16:creationId xmlns:a16="http://schemas.microsoft.com/office/drawing/2014/main" id="{93C1F93A-9E30-40A7-9DDE-176121105798}"/>
              </a:ext>
            </a:extLst>
          </p:cNvPr>
          <p:cNvGraphicFramePr>
            <a:graphicFrameLocks noGrp="1"/>
          </p:cNvGraphicFramePr>
          <p:nvPr>
            <p:extLst>
              <p:ext uri="{D42A27DB-BD31-4B8C-83A1-F6EECF244321}">
                <p14:modId xmlns:p14="http://schemas.microsoft.com/office/powerpoint/2010/main" val="1150669646"/>
              </p:ext>
            </p:extLst>
          </p:nvPr>
        </p:nvGraphicFramePr>
        <p:xfrm>
          <a:off x="722487" y="1227667"/>
          <a:ext cx="10927645" cy="4724400"/>
        </p:xfrm>
        <a:graphic>
          <a:graphicData uri="http://schemas.openxmlformats.org/drawingml/2006/table">
            <a:tbl>
              <a:tblPr firstRow="1" bandRow="1">
                <a:tableStyleId>{10A1B5D5-9B99-4C35-A422-299274C87663}</a:tableStyleId>
              </a:tblPr>
              <a:tblGrid>
                <a:gridCol w="2156180">
                  <a:extLst>
                    <a:ext uri="{9D8B030D-6E8A-4147-A177-3AD203B41FA5}">
                      <a16:colId xmlns:a16="http://schemas.microsoft.com/office/drawing/2014/main" val="3730170036"/>
                    </a:ext>
                  </a:extLst>
                </a:gridCol>
                <a:gridCol w="8771465">
                  <a:extLst>
                    <a:ext uri="{9D8B030D-6E8A-4147-A177-3AD203B41FA5}">
                      <a16:colId xmlns:a16="http://schemas.microsoft.com/office/drawing/2014/main" val="3739079744"/>
                    </a:ext>
                  </a:extLst>
                </a:gridCol>
              </a:tblGrid>
              <a:tr h="387715">
                <a:tc>
                  <a:txBody>
                    <a:bodyPr/>
                    <a:lstStyle/>
                    <a:p>
                      <a:r>
                        <a:rPr lang="en-US" sz="2200"/>
                        <a:t>Project Class</a:t>
                      </a:r>
                    </a:p>
                  </a:txBody>
                  <a:tcPr/>
                </a:tc>
                <a:tc>
                  <a:txBody>
                    <a:bodyPr/>
                    <a:lstStyle/>
                    <a:p>
                      <a:r>
                        <a:rPr lang="en-US" sz="2200"/>
                        <a:t>Description</a:t>
                      </a:r>
                    </a:p>
                  </a:txBody>
                  <a:tcPr/>
                </a:tc>
                <a:extLst>
                  <a:ext uri="{0D108BD9-81ED-4DB2-BD59-A6C34878D82A}">
                    <a16:rowId xmlns:a16="http://schemas.microsoft.com/office/drawing/2014/main" val="4058138750"/>
                  </a:ext>
                </a:extLst>
              </a:tr>
              <a:tr h="38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effectLst/>
                        </a:rPr>
                        <a:t>Elements</a:t>
                      </a:r>
                      <a:endParaRPr lang="en-US" sz="2200">
                        <a:effectLst/>
                        <a:latin typeface="+mn-lt"/>
                        <a:ea typeface="ＭＳ 明朝" charset="-128"/>
                        <a:cs typeface="Times New Roman" charset="0"/>
                      </a:endParaRPr>
                    </a:p>
                  </a:txBody>
                  <a:tcPr/>
                </a:tc>
                <a:tc>
                  <a:txBody>
                    <a:bodyPr/>
                    <a:lstStyle/>
                    <a:p>
                      <a:r>
                        <a:rPr lang="en-US" sz="2200">
                          <a:effectLst/>
                        </a:rPr>
                        <a:t>S</a:t>
                      </a:r>
                      <a:r>
                        <a:rPr lang="en-US" sz="2200"/>
                        <a:t>mall groups that will create and deploy robust capabilities for which there is a demonstrated need that will advance one or more significant areas of S&amp;E. (Awards &lt;= $600K, up to 3 years)</a:t>
                      </a:r>
                      <a:endParaRPr lang="en-US" sz="2200" b="1"/>
                    </a:p>
                  </a:txBody>
                  <a:tcPr/>
                </a:tc>
                <a:extLst>
                  <a:ext uri="{0D108BD9-81ED-4DB2-BD59-A6C34878D82A}">
                    <a16:rowId xmlns:a16="http://schemas.microsoft.com/office/drawing/2014/main" val="1911523808"/>
                  </a:ext>
                </a:extLst>
              </a:tr>
              <a:tr h="669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Framework Implementations</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Larger, interdisciplinary teams organized around the development and application of common infrastructure aimed at solving common research problems faced by NSF researchers in one or more areas of S&amp;E, resulting in a sustainable community framework serving a diverse community or communities. (Awards between $600K - $5 Million, between 3-5 years)</a:t>
                      </a:r>
                      <a:endParaRPr lang="en-US" sz="2200" b="1"/>
                    </a:p>
                  </a:txBody>
                  <a:tcPr/>
                </a:tc>
                <a:extLst>
                  <a:ext uri="{0D108BD9-81ED-4DB2-BD59-A6C34878D82A}">
                    <a16:rowId xmlns:a16="http://schemas.microsoft.com/office/drawing/2014/main" val="644583377"/>
                  </a:ext>
                </a:extLst>
              </a:tr>
              <a:tr h="110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Transition to Sustainability</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Groups who will execute a well-defined sustainability plan for existing CI with demonstrated impact in one or more areas of S&amp;E supported by NSF. The sustainability plan should enable new avenues of support for the long-term sustained impact of the CI. (Awards &lt;= $1 Million, up to 2 years)</a:t>
                      </a:r>
                      <a:endParaRPr lang="en-US" sz="2200" b="1"/>
                    </a:p>
                  </a:txBody>
                  <a:tcPr/>
                </a:tc>
                <a:extLst>
                  <a:ext uri="{0D108BD9-81ED-4DB2-BD59-A6C34878D82A}">
                    <a16:rowId xmlns:a16="http://schemas.microsoft.com/office/drawing/2014/main" val="3375434555"/>
                  </a:ext>
                </a:extLst>
              </a:tr>
            </a:tbl>
          </a:graphicData>
        </a:graphic>
      </p:graphicFrame>
      <p:sp>
        <p:nvSpPr>
          <p:cNvPr id="3" name="Slide Number Placeholder 2"/>
          <p:cNvSpPr>
            <a:spLocks noGrp="1"/>
          </p:cNvSpPr>
          <p:nvPr>
            <p:ph type="sldNum" sz="quarter" idx="12"/>
          </p:nvPr>
        </p:nvSpPr>
        <p:spPr/>
        <p:txBody>
          <a:bodyPr/>
          <a:lstStyle/>
          <a:p>
            <a:fld id="{1403A9F4-2153-4E30-848A-357EB84591DA}" type="slidenum">
              <a:rPr lang="en-US" smtClean="0"/>
              <a:pPr/>
              <a:t>11</a:t>
            </a:fld>
            <a:endParaRPr lang="en-US"/>
          </a:p>
        </p:txBody>
      </p:sp>
    </p:spTree>
    <p:extLst>
      <p:ext uri="{BB962C8B-B14F-4D97-AF65-F5344CB8AC3E}">
        <p14:creationId xmlns:p14="http://schemas.microsoft.com/office/powerpoint/2010/main" val="3830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8692053" cy="762000"/>
          </a:xfrm>
        </p:spPr>
        <p:txBody>
          <a:bodyPr>
            <a:noAutofit/>
          </a:bodyPr>
          <a:lstStyle/>
          <a:p>
            <a:r>
              <a:rPr lang="en-US" b="1" dirty="0">
                <a:solidFill>
                  <a:schemeClr val="accent6">
                    <a:lumMod val="60000"/>
                    <a:lumOff val="40000"/>
                  </a:schemeClr>
                </a:solidFill>
              </a:rPr>
              <a:t>Transition to Sustainability Class of Awards</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376609"/>
            <a:ext cx="10328944" cy="4992439"/>
          </a:xfrm>
        </p:spPr>
        <p:txBody>
          <a:bodyPr>
            <a:normAutofit fontScale="85000" lnSpcReduction="10000"/>
          </a:bodyPr>
          <a:lstStyle/>
          <a:p>
            <a:pPr marL="514350" lvl="0" indent="-514350" algn="l">
              <a:spcAft>
                <a:spcPts val="600"/>
              </a:spcAft>
              <a:buFont typeface="Courier New" panose="02070309020205020404" pitchFamily="49" charset="0"/>
              <a:buChar char="o"/>
            </a:pPr>
            <a:r>
              <a:rPr lang="en-US" sz="2800" b="1" u="sng"/>
              <a:t>Goal</a:t>
            </a:r>
            <a:r>
              <a:rPr lang="en-US" sz="2800" b="1"/>
              <a:t>: </a:t>
            </a:r>
            <a:r>
              <a:rPr lang="en-US" sz="2800"/>
              <a:t>is </a:t>
            </a:r>
            <a:r>
              <a:rPr lang="en-US" sz="2800" b="1"/>
              <a:t>NOT</a:t>
            </a:r>
            <a:r>
              <a:rPr lang="en-US" sz="2800"/>
              <a:t> to cover the daily operation costs of projects to sustain them, but to </a:t>
            </a:r>
            <a:r>
              <a:rPr lang="en-US" sz="2800" b="1" u="sng"/>
              <a:t>help them implement a well-defined sustainability plan</a:t>
            </a:r>
            <a:r>
              <a:rPr lang="en-US" sz="2800" b="1"/>
              <a:t> </a:t>
            </a:r>
            <a:r>
              <a:rPr lang="en-US" sz="2800"/>
              <a:t>that will lead to self-sustainability over the long term </a:t>
            </a:r>
          </a:p>
          <a:p>
            <a:pPr marL="971550" lvl="1" indent="-514350" algn="l">
              <a:spcAft>
                <a:spcPts val="600"/>
              </a:spcAft>
              <a:buFont typeface="Wingdings" panose="05000000000000000000" pitchFamily="2" charset="2"/>
              <a:buChar char="§"/>
            </a:pPr>
            <a:r>
              <a:rPr lang="en-US" sz="2400"/>
              <a:t>diversify funding sources</a:t>
            </a:r>
          </a:p>
          <a:p>
            <a:pPr marL="971550" lvl="1" indent="-514350" algn="l">
              <a:spcAft>
                <a:spcPts val="600"/>
              </a:spcAft>
              <a:buFont typeface="Wingdings" panose="05000000000000000000" pitchFamily="2" charset="2"/>
              <a:buChar char="§"/>
            </a:pPr>
            <a:r>
              <a:rPr lang="en-US" sz="2400"/>
              <a:t>create alternative avenues of support (e.g., open-source community support; revenue from memberships, subscriptions, or donations; funding from industry or other federal agencies)</a:t>
            </a:r>
          </a:p>
          <a:p>
            <a:pPr marL="457200" indent="-457200" algn="l">
              <a:buFont typeface="Courier New" panose="02070309020205020404" pitchFamily="49" charset="0"/>
              <a:buChar char="o"/>
            </a:pPr>
            <a:r>
              <a:rPr lang="en-US" sz="2800" b="1" kern="0">
                <a:solidFill>
                  <a:schemeClr val="tx1"/>
                </a:solidFill>
                <a:ea typeface="Verdana" pitchFamily="34" charset="0"/>
              </a:rPr>
              <a:t>Competitive projects should have</a:t>
            </a:r>
          </a:p>
          <a:p>
            <a:pPr marL="742950" lvl="1" indent="-285750" algn="l">
              <a:buFont typeface="Wingdings" pitchFamily="2" charset="2"/>
              <a:buChar char="§"/>
            </a:pPr>
            <a:r>
              <a:rPr lang="en-US" sz="2400" b="0" i="0" u="none" strike="noStrike" kern="1200">
                <a:effectLst/>
                <a:ea typeface="+mn-ea"/>
                <a:cs typeface="Calibri" panose="020F0502020204030204" pitchFamily="34" charset="0"/>
              </a:rPr>
              <a:t>a well-developed </a:t>
            </a:r>
            <a:r>
              <a:rPr lang="en-US" sz="2400">
                <a:cs typeface="Calibri" panose="020F0502020204030204" pitchFamily="34" charset="0"/>
              </a:rPr>
              <a:t>existing code/data/tool base</a:t>
            </a:r>
          </a:p>
          <a:p>
            <a:pPr marL="742950" lvl="1" indent="-285750" algn="l">
              <a:buFont typeface="Wingdings" pitchFamily="2" charset="2"/>
              <a:buChar char="§"/>
            </a:pPr>
            <a:r>
              <a:rPr lang="en-US" sz="2400">
                <a:cs typeface="Calibri" panose="020F0502020204030204" pitchFamily="34" charset="0"/>
              </a:rPr>
              <a:t>an established user community</a:t>
            </a:r>
          </a:p>
          <a:p>
            <a:pPr marL="742950" lvl="1" indent="-285750" algn="l">
              <a:buFont typeface="Wingdings" pitchFamily="2" charset="2"/>
              <a:buChar char="§"/>
            </a:pPr>
            <a:r>
              <a:rPr lang="en-US" sz="2400">
                <a:cs typeface="Calibri" panose="020F0502020204030204" pitchFamily="34" charset="0"/>
              </a:rPr>
              <a:t>demonstrated impact on scientific discovery, research, and education </a:t>
            </a:r>
          </a:p>
          <a:p>
            <a:pPr marL="742950" lvl="1" indent="-285750" algn="l">
              <a:buFont typeface="Wingdings" pitchFamily="2" charset="2"/>
              <a:buChar char="§"/>
            </a:pPr>
            <a:r>
              <a:rPr lang="en-US" sz="2400">
                <a:cs typeface="Calibri" panose="020F0502020204030204" pitchFamily="34" charset="0"/>
              </a:rPr>
              <a:t>a well-defined long-term sustainability plan </a:t>
            </a:r>
            <a:r>
              <a:rPr lang="en-US" sz="2400"/>
              <a:t>with clear metrics of success</a:t>
            </a:r>
            <a:endParaRPr lang="en-US" sz="2400">
              <a:cs typeface="Calibri" panose="020F0502020204030204" pitchFamily="34" charset="0"/>
            </a:endParaRPr>
          </a:p>
          <a:p>
            <a:pPr marL="457200" indent="-457200" algn="l">
              <a:buFont typeface="Courier New" panose="02070309020205020404" pitchFamily="49" charset="0"/>
              <a:buChar char="o"/>
            </a:pPr>
            <a:endParaRPr lang="en-US">
              <a:solidFill>
                <a:schemeClr val="tx1"/>
              </a:solidFill>
            </a:endParaRP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12</a:t>
            </a:fld>
            <a:endParaRPr lang="en-US"/>
          </a:p>
        </p:txBody>
      </p:sp>
    </p:spTree>
    <p:extLst>
      <p:ext uri="{BB962C8B-B14F-4D97-AF65-F5344CB8AC3E}">
        <p14:creationId xmlns:p14="http://schemas.microsoft.com/office/powerpoint/2010/main" val="14823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Transition to Sustainability Class of Awards </a:t>
            </a:r>
            <a:r>
              <a:rPr lang="en-US" i="1" dirty="0">
                <a:solidFill>
                  <a:schemeClr val="accent6">
                    <a:lumMod val="60000"/>
                    <a:lumOff val="40000"/>
                  </a:schemeClr>
                </a:solidFill>
              </a:rPr>
              <a:t>(cont.)</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328944" cy="4992439"/>
          </a:xfrm>
        </p:spPr>
        <p:txBody>
          <a:bodyPr>
            <a:normAutofit/>
          </a:bodyPr>
          <a:lstStyle/>
          <a:p>
            <a:pPr marL="457200" indent="-457200" algn="l">
              <a:buFont typeface="Courier New" panose="02070309020205020404" pitchFamily="49" charset="0"/>
              <a:buChar char="o"/>
              <a:defRPr/>
            </a:pPr>
            <a:r>
              <a:rPr lang="en-US"/>
              <a:t>Requests may include funds to support activities such as:</a:t>
            </a:r>
          </a:p>
          <a:p>
            <a:pPr marL="914400" lvl="1" indent="-457200" algn="l">
              <a:buFont typeface="Wingdings" panose="05000000000000000000" pitchFamily="2" charset="2"/>
              <a:buChar char="§"/>
              <a:defRPr/>
            </a:pPr>
            <a:r>
              <a:rPr lang="en-US"/>
              <a:t>further community outreach and engagement</a:t>
            </a:r>
          </a:p>
          <a:p>
            <a:pPr marL="914400" lvl="1" indent="-457200" algn="l">
              <a:buFont typeface="Wingdings" panose="05000000000000000000" pitchFamily="2" charset="2"/>
              <a:buChar char="§"/>
              <a:defRPr/>
            </a:pPr>
            <a:r>
              <a:rPr lang="en-US"/>
              <a:t>user training, documentation, and technical support</a:t>
            </a:r>
          </a:p>
          <a:p>
            <a:pPr marL="914400" lvl="1" indent="-457200" algn="l">
              <a:buFont typeface="Wingdings" panose="05000000000000000000" pitchFamily="2" charset="2"/>
              <a:buChar char="§"/>
              <a:defRPr/>
            </a:pPr>
            <a:r>
              <a:rPr lang="en-US"/>
              <a:t>improvements in code quality, scalability, and accessibility</a:t>
            </a:r>
          </a:p>
          <a:p>
            <a:pPr marL="914400" lvl="1" indent="-457200" algn="l">
              <a:buFont typeface="Wingdings" panose="05000000000000000000" pitchFamily="2" charset="2"/>
              <a:buChar char="§"/>
              <a:defRPr/>
            </a:pPr>
            <a:r>
              <a:rPr lang="en-US"/>
              <a:t>and any other activity needed to achieve the long-term sustainability of the CI </a:t>
            </a:r>
          </a:p>
          <a:p>
            <a:pPr marL="457200" indent="-457200" algn="l">
              <a:buFont typeface="Courier New" panose="02070309020205020404" pitchFamily="49" charset="0"/>
              <a:buChar char="o"/>
              <a:defRPr/>
            </a:pPr>
            <a:r>
              <a:rPr lang="en-US"/>
              <a:t>These awards are </a:t>
            </a:r>
            <a:r>
              <a:rPr lang="en-US" u="sng"/>
              <a:t>not limited</a:t>
            </a:r>
            <a:r>
              <a:rPr lang="en-US"/>
              <a:t> to projects previously supported by CSSI</a:t>
            </a: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13</a:t>
            </a:fld>
            <a:endParaRPr lang="en-US"/>
          </a:p>
        </p:txBody>
      </p:sp>
    </p:spTree>
    <p:extLst>
      <p:ext uri="{BB962C8B-B14F-4D97-AF65-F5344CB8AC3E}">
        <p14:creationId xmlns:p14="http://schemas.microsoft.com/office/powerpoint/2010/main" val="365700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1257300" y="146517"/>
            <a:ext cx="9067800" cy="9144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Participating NSF Organizations</a:t>
            </a:r>
          </a:p>
        </p:txBody>
      </p:sp>
      <p:sp>
        <p:nvSpPr>
          <p:cNvPr id="5" name="Content Placeholder 2"/>
          <p:cNvSpPr>
            <a:spLocks noGrp="1"/>
          </p:cNvSpPr>
          <p:nvPr>
            <p:ph idx="1"/>
          </p:nvPr>
        </p:nvSpPr>
        <p:spPr>
          <a:xfrm>
            <a:off x="1106311" y="1142751"/>
            <a:ext cx="10087151" cy="5938917"/>
          </a:xfrm>
        </p:spPr>
        <p:txBody>
          <a:bodyPr numCol="2">
            <a:noAutofit/>
          </a:bodyPr>
          <a:lstStyle/>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Computer and Information Science and Engineering (CISE)</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Office of Advanced Cyberinfrastructure</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Computing and Communication Foundations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Information and Intelligent Systems</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Biological Sciences (BIO)</a:t>
            </a:r>
          </a:p>
          <a:p>
            <a:pPr marL="114300" indent="-342900">
              <a:lnSpc>
                <a:spcPct val="100000"/>
              </a:lnSpc>
              <a:spcBef>
                <a:spcPts val="0"/>
              </a:spcBef>
              <a:buFont typeface="Courier New" panose="02070309020205020404" pitchFamily="49" charset="0"/>
              <a:buChar char="o"/>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Education and Human Resources (EDU)</a:t>
            </a:r>
          </a:p>
          <a:p>
            <a:pPr marL="114300" indent="-342900">
              <a:lnSpc>
                <a:spcPct val="100000"/>
              </a:lnSpc>
              <a:spcBef>
                <a:spcPts val="0"/>
              </a:spcBef>
              <a:buFont typeface="Courier New" panose="02070309020205020404" pitchFamily="49" charset="0"/>
              <a:buChar char="o"/>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Engineering (ENG)</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Electrical, Communications and Cyber Systems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Chemical, Bioengineering, Environmental and Transport Systems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Civil, Mechanical and Manufacturing Innovation</a:t>
            </a:r>
          </a:p>
          <a:p>
            <a:pPr marL="457200" lvl="2">
              <a:lnSpc>
                <a:spcPct val="100000"/>
              </a:lnSpc>
              <a:spcBef>
                <a:spcPts val="0"/>
              </a:spcBef>
            </a:pPr>
            <a:endParaRPr lang="en-US">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Geosciences (GEO)</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Atmospheric and </a:t>
            </a:r>
            <a:r>
              <a:rPr lang="en-US" err="1">
                <a:ea typeface="Verdana" pitchFamily="34" charset="0"/>
                <a:cs typeface="Calibri" panose="020F0502020204030204" pitchFamily="34" charset="0"/>
              </a:rPr>
              <a:t>Geospace</a:t>
            </a:r>
            <a:r>
              <a:rPr lang="en-US">
                <a:ea typeface="Verdana" pitchFamily="34" charset="0"/>
                <a:cs typeface="Calibri" panose="020F0502020204030204" pitchFamily="34" charset="0"/>
              </a:rPr>
              <a:t>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Earth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Ocean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Office of Polar Programs</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Mathematical and Physical Sciences (MPS)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Physics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Astronomical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Mathematical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Materials Research</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Chemistry</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Social, Behavioral and Economic Sciences (SBE)</a:t>
            </a:r>
          </a:p>
        </p:txBody>
      </p:sp>
      <p:sp>
        <p:nvSpPr>
          <p:cNvPr id="3" name="Slide Number Placeholder 2"/>
          <p:cNvSpPr>
            <a:spLocks noGrp="1"/>
          </p:cNvSpPr>
          <p:nvPr>
            <p:ph type="sldNum" sz="quarter" idx="12"/>
          </p:nvPr>
        </p:nvSpPr>
        <p:spPr/>
        <p:txBody>
          <a:bodyPr/>
          <a:lstStyle/>
          <a:p>
            <a:fld id="{1403A9F4-2153-4E30-848A-357EB84591DA}" type="slidenum">
              <a:rPr lang="en-US" smtClean="0"/>
              <a:t>14</a:t>
            </a:fld>
            <a:endParaRPr lang="en-US"/>
          </a:p>
        </p:txBody>
      </p:sp>
    </p:spTree>
    <p:extLst>
      <p:ext uri="{BB962C8B-B14F-4D97-AF65-F5344CB8AC3E}">
        <p14:creationId xmlns:p14="http://schemas.microsoft.com/office/powerpoint/2010/main" val="75354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CSSI Priority Areas</a:t>
            </a:r>
            <a:endParaRPr lang="en-US" i="1"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511218" cy="4992439"/>
          </a:xfrm>
        </p:spPr>
        <p:txBody>
          <a:bodyPr>
            <a:normAutofit/>
          </a:bodyPr>
          <a:lstStyle/>
          <a:p>
            <a:pPr marL="457200" indent="-457200" algn="l">
              <a:buFont typeface="Courier New" panose="02070309020205020404" pitchFamily="49" charset="0"/>
              <a:buChar char="o"/>
              <a:defRPr/>
            </a:pPr>
            <a:r>
              <a:rPr lang="en-US" sz="3200">
                <a:solidFill>
                  <a:schemeClr val="tx1"/>
                </a:solidFill>
                <a:cs typeface="Arial"/>
              </a:rPr>
              <a:t>Please check the solicitation under “Programmatic Areas of Interest” for divisional priorities</a:t>
            </a:r>
          </a:p>
          <a:p>
            <a:pPr marL="457200" indent="-457200" algn="l">
              <a:buFont typeface="Courier New" panose="02070309020205020404" pitchFamily="49" charset="0"/>
              <a:buChar char="o"/>
              <a:defRPr/>
            </a:pPr>
            <a:r>
              <a:rPr lang="en-US" sz="3200">
                <a:solidFill>
                  <a:schemeClr val="tx1"/>
                </a:solidFill>
                <a:cs typeface="Arial"/>
              </a:rPr>
              <a:t>PIs are strongly encouraged to identify the target disciplines in the proposal text</a:t>
            </a:r>
          </a:p>
        </p:txBody>
      </p:sp>
      <p:sp>
        <p:nvSpPr>
          <p:cNvPr id="7" name="TextBox 6">
            <a:extLst>
              <a:ext uri="{FF2B5EF4-FFF2-40B4-BE49-F238E27FC236}">
                <a16:creationId xmlns:a16="http://schemas.microsoft.com/office/drawing/2014/main" id="{B00C02BF-8FF0-4F44-5327-727B80944767}"/>
              </a:ext>
            </a:extLst>
          </p:cNvPr>
          <p:cNvSpPr txBox="1"/>
          <p:nvPr/>
        </p:nvSpPr>
        <p:spPr>
          <a:xfrm>
            <a:off x="1242167" y="3921000"/>
            <a:ext cx="10339388" cy="2246769"/>
          </a:xfrm>
          <a:prstGeom prst="rect">
            <a:avLst/>
          </a:prstGeom>
          <a:solidFill>
            <a:schemeClr val="bg1">
              <a:lumMod val="75000"/>
              <a:lumOff val="25000"/>
            </a:schemeClr>
          </a:solidFill>
          <a:ln w="12700">
            <a:solidFill>
              <a:srgbClr val="FFC000"/>
            </a:solidFill>
          </a:ln>
        </p:spPr>
        <p:txBody>
          <a:bodyPr wrap="square">
            <a:spAutoFit/>
          </a:bodyPr>
          <a:lstStyle/>
          <a:p>
            <a:pPr marL="0" indent="0">
              <a:buNone/>
            </a:pPr>
            <a:r>
              <a:rPr lang="en-US" sz="2800"/>
              <a:t>PIs are strongly encouraged to contact program officer(s) from the list of Cognizant Program Officers in the division(s) that typically support the scientists and engineers who would make use of the proposed work, along with OAC Program Officers to check the alignment of the proposed idea with the divisional priorities</a:t>
            </a:r>
          </a:p>
        </p:txBody>
      </p:sp>
      <p:sp>
        <p:nvSpPr>
          <p:cNvPr id="3" name="Slide Number Placeholder 2"/>
          <p:cNvSpPr>
            <a:spLocks noGrp="1"/>
          </p:cNvSpPr>
          <p:nvPr>
            <p:ph type="sldNum" sz="quarter" idx="12"/>
          </p:nvPr>
        </p:nvSpPr>
        <p:spPr/>
        <p:txBody>
          <a:bodyPr/>
          <a:lstStyle/>
          <a:p>
            <a:fld id="{1403A9F4-2153-4E30-848A-357EB84591DA}" type="slidenum">
              <a:rPr lang="en-US" smtClean="0"/>
              <a:pPr/>
              <a:t>15</a:t>
            </a:fld>
            <a:endParaRPr lang="en-US"/>
          </a:p>
        </p:txBody>
      </p:sp>
    </p:spTree>
    <p:extLst>
      <p:ext uri="{BB962C8B-B14F-4D97-AF65-F5344CB8AC3E}">
        <p14:creationId xmlns:p14="http://schemas.microsoft.com/office/powerpoint/2010/main" val="296049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Additional areas of interest</a:t>
            </a:r>
            <a:endParaRPr lang="en-US"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511218" cy="4992439"/>
          </a:xfrm>
        </p:spPr>
        <p:txBody>
          <a:bodyPr>
            <a:normAutofit/>
          </a:bodyPr>
          <a:lstStyle/>
          <a:p>
            <a:pPr marL="457200" indent="-457200" algn="l">
              <a:buFont typeface="Courier New" panose="02070309020205020404" pitchFamily="49" charset="0"/>
              <a:buChar char="o"/>
              <a:defRPr/>
            </a:pPr>
            <a:r>
              <a:rPr lang="en-US" sz="3200">
                <a:solidFill>
                  <a:schemeClr val="tx1"/>
                </a:solidFill>
                <a:cs typeface="Arial"/>
              </a:rPr>
              <a:t>Proposals targeting development of data or data-science related cyberinfrastructure that enables research in different areas of science and engineering, </a:t>
            </a:r>
          </a:p>
          <a:p>
            <a:pPr marL="914400" lvl="1" indent="-457200" algn="l">
              <a:buFont typeface="Courier New" panose="02070309020205020404" pitchFamily="49" charset="0"/>
              <a:buChar char="o"/>
              <a:defRPr/>
            </a:pPr>
            <a:r>
              <a:rPr lang="en-US" sz="2800">
                <a:solidFill>
                  <a:schemeClr val="tx1"/>
                </a:solidFill>
                <a:cs typeface="Arial"/>
              </a:rPr>
              <a:t>including, but not limited to, enabling artificial intelligence powered research in these areas</a:t>
            </a:r>
          </a:p>
          <a:p>
            <a:pPr algn="l">
              <a:defRPr/>
            </a:pPr>
            <a:endParaRPr lang="en-US" sz="3200">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16</a:t>
            </a:fld>
            <a:endParaRPr lang="en-US"/>
          </a:p>
        </p:txBody>
      </p:sp>
    </p:spTree>
    <p:extLst>
      <p:ext uri="{BB962C8B-B14F-4D97-AF65-F5344CB8AC3E}">
        <p14:creationId xmlns:p14="http://schemas.microsoft.com/office/powerpoint/2010/main" val="242034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32089" y="133350"/>
            <a:ext cx="7848600" cy="958850"/>
          </a:xfrm>
        </p:spPr>
        <p:txBody>
          <a:bodyPr>
            <a:normAutofit/>
          </a:bodyPr>
          <a:lstStyle/>
          <a:p>
            <a:r>
              <a:rPr lang="en-US" b="1" dirty="0">
                <a:solidFill>
                  <a:schemeClr val="accent6">
                    <a:lumMod val="60000"/>
                    <a:lumOff val="40000"/>
                  </a:schemeClr>
                </a:solidFill>
              </a:rPr>
              <a:t>Eligibility</a:t>
            </a:r>
          </a:p>
        </p:txBody>
      </p:sp>
      <p:sp>
        <p:nvSpPr>
          <p:cNvPr id="4" name="Subtitle 3"/>
          <p:cNvSpPr>
            <a:spLocks noGrp="1"/>
          </p:cNvSpPr>
          <p:nvPr>
            <p:ph type="subTitle" idx="1"/>
          </p:nvPr>
        </p:nvSpPr>
        <p:spPr>
          <a:xfrm>
            <a:off x="824132" y="978024"/>
            <a:ext cx="11175610" cy="5848226"/>
          </a:xfrm>
        </p:spPr>
        <p:txBody>
          <a:bodyPr>
            <a:normAutofit/>
          </a:bodyPr>
          <a:lstStyle/>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Proposals may </a:t>
            </a:r>
            <a:r>
              <a:rPr lang="en-US" sz="2800" b="1" u="sng" kern="0">
                <a:solidFill>
                  <a:schemeClr val="tx1"/>
                </a:solidFill>
                <a:ea typeface="Verdana" pitchFamily="34" charset="0"/>
                <a:cs typeface="Verdana" pitchFamily="34" charset="0"/>
              </a:rPr>
              <a:t>only</a:t>
            </a:r>
            <a:r>
              <a:rPr lang="en-US" sz="2800" b="1" kern="0">
                <a:solidFill>
                  <a:schemeClr val="tx1"/>
                </a:solidFill>
                <a:ea typeface="Verdana" pitchFamily="34" charset="0"/>
                <a:cs typeface="Verdana" pitchFamily="34" charset="0"/>
              </a:rPr>
              <a:t> be submitted by:</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Universities and Colleges</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Non-profit, non-academic organizations</a:t>
            </a:r>
          </a:p>
          <a:p>
            <a:pPr marL="800100" lvl="1" indent="-342900" algn="l">
              <a:buFont typeface="Wingdings" panose="05000000000000000000" pitchFamily="2" charset="2"/>
              <a:buChar char="§"/>
            </a:pPr>
            <a:r>
              <a:rPr lang="en-US">
                <a:solidFill>
                  <a:schemeClr val="tx1"/>
                </a:solidFill>
              </a:rPr>
              <a:t>Only NSF-sponsored federally funded research and development centers (FFRDCs) may apply, provided that they are not including costs for which federal funds have already been awarded or are expected to be awarded.</a:t>
            </a:r>
          </a:p>
          <a:p>
            <a:pPr marL="800100" lvl="1" indent="-342900" algn="l">
              <a:buFont typeface="Courier New" panose="02070309020205020404" pitchFamily="49" charset="0"/>
              <a:buChar char="o"/>
            </a:pPr>
            <a:endParaRPr lang="en-US" sz="1200" kern="0">
              <a:solidFill>
                <a:schemeClr val="tx1"/>
              </a:solidFill>
              <a:ea typeface="Verdana" pitchFamily="34" charset="0"/>
              <a:cs typeface="Verdana" pitchFamily="34" charset="0"/>
            </a:endParaRPr>
          </a:p>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Limit on Number of Proposals per PI/Co-PI/Senior Personnel:   “</a:t>
            </a:r>
            <a:r>
              <a:rPr lang="en-US" sz="2800" b="1" u="sng" kern="0">
                <a:solidFill>
                  <a:schemeClr val="tx1"/>
                </a:solidFill>
                <a:ea typeface="Verdana" pitchFamily="34" charset="0"/>
                <a:cs typeface="Verdana" pitchFamily="34" charset="0"/>
              </a:rPr>
              <a:t>one</a:t>
            </a:r>
            <a:r>
              <a:rPr lang="en-US" sz="2800" b="1" kern="0">
                <a:solidFill>
                  <a:schemeClr val="tx1"/>
                </a:solidFill>
                <a:ea typeface="Verdana" pitchFamily="34" charset="0"/>
                <a:cs typeface="Verdana" pitchFamily="34" charset="0"/>
              </a:rPr>
              <a:t>”</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An individual may participate as Principal Investigator, co-Principal Investigator or other Senior Personnel in at most one proposal across all categories of proposal for each deadline.</a:t>
            </a:r>
          </a:p>
          <a:p>
            <a:pPr marL="800100" lvl="1" indent="-342900" algn="l">
              <a:buFont typeface="Wingdings" panose="05000000000000000000" pitchFamily="2" charset="2"/>
              <a:buChar char="§"/>
            </a:pPr>
            <a:r>
              <a:rPr lang="en-US">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17</a:t>
            </a:fld>
            <a:endParaRPr lang="en-US"/>
          </a:p>
        </p:txBody>
      </p:sp>
    </p:spTree>
    <p:extLst>
      <p:ext uri="{BB962C8B-B14F-4D97-AF65-F5344CB8AC3E}">
        <p14:creationId xmlns:p14="http://schemas.microsoft.com/office/powerpoint/2010/main" val="386139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FC65-9976-4BA7-8BED-C2BD5159004F}"/>
              </a:ext>
            </a:extLst>
          </p:cNvPr>
          <p:cNvSpPr>
            <a:spLocks noGrp="1"/>
          </p:cNvSpPr>
          <p:nvPr>
            <p:ph type="title"/>
          </p:nvPr>
        </p:nvSpPr>
        <p:spPr>
          <a:xfrm>
            <a:off x="1143001" y="358875"/>
            <a:ext cx="9905998" cy="1030289"/>
          </a:xfrm>
        </p:spPr>
        <p:txBody>
          <a:bodyPr/>
          <a:lstStyle/>
          <a:p>
            <a:r>
              <a:rPr lang="en-US" sz="3600" b="1">
                <a:solidFill>
                  <a:schemeClr val="accent6">
                    <a:lumMod val="60000"/>
                    <a:lumOff val="40000"/>
                  </a:schemeClr>
                </a:solidFill>
              </a:rPr>
              <a:t>Proposal Preparation</a:t>
            </a:r>
            <a:endParaRPr lang="en-US">
              <a:solidFill>
                <a:schemeClr val="accent6">
                  <a:lumMod val="60000"/>
                  <a:lumOff val="40000"/>
                </a:schemeClr>
              </a:solidFill>
            </a:endParaRPr>
          </a:p>
        </p:txBody>
      </p:sp>
      <p:sp>
        <p:nvSpPr>
          <p:cNvPr id="4" name="Content Placeholder 3">
            <a:extLst>
              <a:ext uri="{FF2B5EF4-FFF2-40B4-BE49-F238E27FC236}">
                <a16:creationId xmlns:a16="http://schemas.microsoft.com/office/drawing/2014/main" id="{E00580EF-0E96-4E87-A9E9-0F40FF3AE53F}"/>
              </a:ext>
            </a:extLst>
          </p:cNvPr>
          <p:cNvSpPr>
            <a:spLocks noGrp="1"/>
          </p:cNvSpPr>
          <p:nvPr>
            <p:ph idx="1"/>
          </p:nvPr>
        </p:nvSpPr>
        <p:spPr>
          <a:xfrm>
            <a:off x="1018822" y="1628598"/>
            <a:ext cx="9905999" cy="4128735"/>
          </a:xfrm>
        </p:spPr>
        <p:txBody>
          <a:bodyPr>
            <a:normAutofit/>
          </a:bodyPr>
          <a:lstStyle/>
          <a:p>
            <a:pPr>
              <a:buFont typeface="Courier New" panose="02070309020205020404" pitchFamily="49" charset="0"/>
              <a:buChar char="o"/>
            </a:pPr>
            <a:r>
              <a:rPr lang="en-US"/>
              <a:t> Please note that the proposals submitted in response to this program solicitation </a:t>
            </a:r>
            <a:r>
              <a:rPr lang="en-US" b="1" u="sng">
                <a:solidFill>
                  <a:srgbClr val="FFFF00"/>
                </a:solidFill>
              </a:rPr>
              <a:t>must be prepared and submitted via Research.gov or via Grants.gov</a:t>
            </a:r>
            <a:r>
              <a:rPr lang="en-US"/>
              <a:t>, and may not be prepared or submitted via </a:t>
            </a:r>
            <a:r>
              <a:rPr lang="en-US" err="1"/>
              <a:t>FastLane</a:t>
            </a:r>
            <a:r>
              <a:rPr lang="en-US"/>
              <a:t>.</a:t>
            </a:r>
            <a:endParaRPr lang="en-US" sz="2400" kern="1200">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NSF proposal and award process is detailed in the Proposal &amp; Award Policies &amp; Procedures Guide (PAPPG, NSF 24-1). </a:t>
            </a:r>
          </a:p>
          <a:p>
            <a:pPr lvl="1">
              <a:buFont typeface="Courier New" panose="02070309020205020404" pitchFamily="49" charset="0"/>
              <a:buChar char="o"/>
            </a:pPr>
            <a:r>
              <a:rPr lang="en-US" kern="1200">
                <a:solidFill>
                  <a:schemeClr val="tx1"/>
                </a:solidFill>
                <a:effectLst/>
                <a:latin typeface="+mn-lt"/>
                <a:ea typeface="+mn-ea"/>
                <a:cs typeface="+mn-cs"/>
                <a:hlinkClick r:id="rId3"/>
              </a:rPr>
              <a:t>https://new.nsf.gov/policies/pappg/24-1</a:t>
            </a:r>
            <a:endParaRPr lang="en-US" sz="2400" kern="1200">
              <a:solidFill>
                <a:schemeClr val="tx1"/>
              </a:solidFill>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next slides include aspects that are specific to CSSI.</a:t>
            </a:r>
          </a:p>
          <a:p>
            <a:endParaRPr lang="en-US"/>
          </a:p>
          <a:p>
            <a:endParaRPr lang="en-US" sz="2400" kern="1200">
              <a:solidFill>
                <a:schemeClr val="tx1"/>
              </a:solidFill>
              <a:effectLst/>
              <a:latin typeface="+mn-lt"/>
              <a:ea typeface="+mn-ea"/>
              <a:cs typeface="+mn-cs"/>
            </a:endParaRPr>
          </a:p>
          <a:p>
            <a:endParaRPr lang="en-US"/>
          </a:p>
        </p:txBody>
      </p:sp>
      <p:sp>
        <p:nvSpPr>
          <p:cNvPr id="5" name="Slide Number Placeholder 3">
            <a:extLst>
              <a:ext uri="{FF2B5EF4-FFF2-40B4-BE49-F238E27FC236}">
                <a16:creationId xmlns:a16="http://schemas.microsoft.com/office/drawing/2014/main" id="{C3771231-B4D7-44F3-9FD4-B8EE800E5EFD}"/>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18</a:t>
            </a:fld>
            <a:endParaRPr lang="en-US"/>
          </a:p>
        </p:txBody>
      </p:sp>
    </p:spTree>
    <p:extLst>
      <p:ext uri="{BB962C8B-B14F-4D97-AF65-F5344CB8AC3E}">
        <p14:creationId xmlns:p14="http://schemas.microsoft.com/office/powerpoint/2010/main" val="327013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30488" y="403225"/>
            <a:ext cx="7848600" cy="958850"/>
          </a:xfrm>
        </p:spPr>
        <p:txBody>
          <a:bodyPr>
            <a:normAutofit/>
          </a:bodyPr>
          <a:lstStyle/>
          <a:p>
            <a:r>
              <a:rPr lang="en-US" b="1" dirty="0">
                <a:solidFill>
                  <a:schemeClr val="accent6">
                    <a:lumMod val="60000"/>
                    <a:lumOff val="40000"/>
                  </a:schemeClr>
                </a:solidFill>
              </a:rPr>
              <a:t>Cover Sheet</a:t>
            </a:r>
          </a:p>
        </p:txBody>
      </p:sp>
      <p:sp>
        <p:nvSpPr>
          <p:cNvPr id="4" name="Subtitle 3"/>
          <p:cNvSpPr>
            <a:spLocks noGrp="1"/>
          </p:cNvSpPr>
          <p:nvPr>
            <p:ph type="subTitle" idx="1"/>
          </p:nvPr>
        </p:nvSpPr>
        <p:spPr>
          <a:xfrm>
            <a:off x="1176338" y="1524000"/>
            <a:ext cx="9839324" cy="4930775"/>
          </a:xfrm>
        </p:spPr>
        <p:txBody>
          <a:bodyPr>
            <a:normAutofit fontScale="92500"/>
          </a:bodyPr>
          <a:lstStyle/>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NSF Unit of Consideration (program):</a:t>
            </a:r>
          </a:p>
          <a:p>
            <a:pPr marL="800100" lvl="1" indent="-342900" algn="l">
              <a:buFont typeface="Courier New" panose="02070309020205020404" pitchFamily="49" charset="0"/>
              <a:buChar char="o"/>
            </a:pPr>
            <a:r>
              <a:rPr lang="en-US" sz="2400" kern="0">
                <a:solidFill>
                  <a:schemeClr val="tx1"/>
                </a:solidFill>
                <a:ea typeface="Verdana" pitchFamily="34" charset="0"/>
                <a:cs typeface="Verdana" pitchFamily="34" charset="0"/>
              </a:rPr>
              <a:t>The proposals should choose “Software Institutes” as program.</a:t>
            </a:r>
          </a:p>
          <a:p>
            <a:pPr marL="800100" lvl="1" indent="-342900" algn="l">
              <a:buFont typeface="Courier New" panose="02070309020205020404" pitchFamily="49" charset="0"/>
              <a:buChar char="o"/>
            </a:pPr>
            <a:endParaRPr lang="en-US" sz="2400" kern="0">
              <a:solidFill>
                <a:schemeClr val="tx1"/>
              </a:solidFill>
              <a:ea typeface="Verdana" pitchFamily="34" charset="0"/>
              <a:cs typeface="Verdana" pitchFamily="34" charset="0"/>
            </a:endParaRPr>
          </a:p>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Proposal Title</a:t>
            </a:r>
          </a:p>
          <a:p>
            <a:pPr marL="742950" lvl="1" indent="-285750" algn="l">
              <a:buFont typeface="Courier New" panose="02070309020205020404" pitchFamily="49" charset="0"/>
              <a:buChar char="o"/>
            </a:pPr>
            <a:r>
              <a:rPr lang="en-US" sz="2400" kern="0">
                <a:solidFill>
                  <a:schemeClr val="tx1"/>
                </a:solidFill>
                <a:ea typeface="Verdana" pitchFamily="34" charset="0"/>
                <a:cs typeface="Verdana" pitchFamily="34" charset="0"/>
              </a:rPr>
              <a:t>Proposal titles should begin with “Elements:”, “Frameworks:”, or “Sustainability:”</a:t>
            </a:r>
          </a:p>
          <a:p>
            <a:pPr marL="800100" lvl="1" indent="-342900" algn="l">
              <a:buFont typeface="Courier New" panose="02070309020205020404" pitchFamily="49" charset="0"/>
              <a:buChar char="o"/>
            </a:pPr>
            <a:r>
              <a:rPr lang="en-US" sz="2400">
                <a:solidFill>
                  <a:schemeClr val="tx1"/>
                </a:solidFill>
                <a:cs typeface="Arial"/>
              </a:rPr>
              <a:t>Examples</a:t>
            </a:r>
          </a:p>
          <a:p>
            <a:pPr marL="1257300" lvl="2" indent="-342900" algn="l">
              <a:buFont typeface="Wingdings" panose="05000000000000000000" pitchFamily="2" charset="2"/>
              <a:buChar char="§"/>
            </a:pPr>
            <a:r>
              <a:rPr lang="en-US" sz="2400">
                <a:solidFill>
                  <a:srgbClr val="FFFF00"/>
                </a:solidFill>
                <a:cs typeface="Arial"/>
              </a:rPr>
              <a:t>Elements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Frameworks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Sustainability</a:t>
            </a:r>
            <a:r>
              <a:rPr lang="en-US" sz="2400" i="1">
                <a:solidFill>
                  <a:srgbClr val="FFFF00"/>
                </a:solidFill>
                <a:cs typeface="Arial"/>
              </a:rPr>
              <a:t> </a:t>
            </a:r>
            <a:r>
              <a:rPr lang="en-US" sz="2400">
                <a:solidFill>
                  <a:srgbClr val="FFFF00"/>
                </a:solidFill>
                <a:cs typeface="Arial"/>
              </a:rPr>
              <a:t>:</a:t>
            </a:r>
            <a:r>
              <a:rPr lang="en-US" sz="2400" i="1">
                <a:solidFill>
                  <a:srgbClr val="FFFF00"/>
                </a:solidFill>
                <a:cs typeface="Arial"/>
              </a:rPr>
              <a:t> </a:t>
            </a:r>
            <a:r>
              <a:rPr lang="en-US" sz="2400" i="1" err="1">
                <a:solidFill>
                  <a:schemeClr val="tx1"/>
                </a:solidFill>
                <a:cs typeface="Arial"/>
              </a:rPr>
              <a:t>MyProjectTitle</a:t>
            </a:r>
            <a:endParaRPr lang="en-US" sz="2400" i="1">
              <a:solidFill>
                <a:schemeClr val="tx1"/>
              </a:solidFill>
              <a:cs typeface="Arial"/>
            </a:endParaRPr>
          </a:p>
          <a:p>
            <a:pPr marL="1200150" lvl="2" indent="-285750" algn="l">
              <a:buFont typeface="Courier New" panose="02070309020205020404" pitchFamily="49" charset="0"/>
              <a:buChar char="o"/>
            </a:pPr>
            <a:endParaRPr lang="en-US" sz="2400" i="1">
              <a:solidFill>
                <a:schemeClr val="tx1"/>
              </a:solidFill>
              <a:cs typeface="Arial"/>
            </a:endParaRPr>
          </a:p>
          <a:p>
            <a:pPr marL="457200" indent="-457200" algn="l">
              <a:buFont typeface="Courier New" panose="02070309020205020404" pitchFamily="49" charset="0"/>
              <a:buChar char="o"/>
              <a:defRPr/>
            </a:pPr>
            <a:endParaRPr lang="en-US" sz="2800">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19</a:t>
            </a:fld>
            <a:endParaRPr lang="en-US"/>
          </a:p>
        </p:txBody>
      </p:sp>
    </p:spTree>
    <p:extLst>
      <p:ext uri="{BB962C8B-B14F-4D97-AF65-F5344CB8AC3E}">
        <p14:creationId xmlns:p14="http://schemas.microsoft.com/office/powerpoint/2010/main" val="53255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323703" y="227470"/>
            <a:ext cx="7687101"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n-lt"/>
                <a:ea typeface="Verdana" pitchFamily="34" charset="0"/>
                <a:cs typeface="Verdana" pitchFamily="34" charset="0"/>
              </a:rPr>
              <a:t>Purpose of this Webinar</a:t>
            </a:r>
          </a:p>
        </p:txBody>
      </p:sp>
      <p:sp>
        <p:nvSpPr>
          <p:cNvPr id="3" name="Content Placeholder 2"/>
          <p:cNvSpPr>
            <a:spLocks noGrp="1"/>
          </p:cNvSpPr>
          <p:nvPr>
            <p:ph idx="1"/>
          </p:nvPr>
        </p:nvSpPr>
        <p:spPr>
          <a:xfrm>
            <a:off x="1277402" y="1148267"/>
            <a:ext cx="10145485" cy="2585070"/>
          </a:xfrm>
        </p:spPr>
        <p:txBody>
          <a:bodyPr>
            <a:normAutofit/>
          </a:bodyPr>
          <a:lstStyle/>
          <a:p>
            <a:pPr>
              <a:lnSpc>
                <a:spcPct val="100000"/>
              </a:lnSpc>
              <a:buClr>
                <a:schemeClr val="tx1"/>
              </a:buClr>
              <a:buFont typeface="Courier New" panose="02070309020205020404" pitchFamily="49" charset="0"/>
              <a:buChar char="o"/>
            </a:pPr>
            <a:r>
              <a:rPr lang="en-US" sz="2800">
                <a:ea typeface="Verdana" pitchFamily="34" charset="0"/>
                <a:cs typeface="Verdana" pitchFamily="34" charset="0"/>
              </a:rPr>
              <a:t> Orient potential proposers</a:t>
            </a:r>
          </a:p>
          <a:p>
            <a:pPr>
              <a:lnSpc>
                <a:spcPct val="100000"/>
              </a:lnSpc>
              <a:buClr>
                <a:schemeClr val="tx1"/>
              </a:buClr>
              <a:buFont typeface="Courier New" panose="02070309020205020404" pitchFamily="49" charset="0"/>
              <a:buChar char="o"/>
            </a:pPr>
            <a:r>
              <a:rPr lang="en-US" sz="2800">
                <a:ea typeface="Verdana" pitchFamily="34" charset="0"/>
                <a:cs typeface="Verdana" pitchFamily="34" charset="0"/>
              </a:rPr>
              <a:t> Summarize the CSSI program and review criteria </a:t>
            </a:r>
          </a:p>
          <a:p>
            <a:pPr>
              <a:lnSpc>
                <a:spcPct val="100000"/>
              </a:lnSpc>
              <a:buClr>
                <a:schemeClr val="tx1"/>
              </a:buClr>
              <a:buFont typeface="Courier New" panose="02070309020205020404" pitchFamily="49" charset="0"/>
              <a:buChar char="o"/>
            </a:pPr>
            <a:r>
              <a:rPr lang="en-US" sz="2800">
                <a:ea typeface="Verdana" pitchFamily="34" charset="0"/>
                <a:cs typeface="Verdana" pitchFamily="34" charset="0"/>
              </a:rPr>
              <a:t> Answer questions from the community</a:t>
            </a:r>
          </a:p>
          <a:p>
            <a:pPr>
              <a:lnSpc>
                <a:spcPct val="100000"/>
              </a:lnSpc>
              <a:buClr>
                <a:schemeClr val="tx1"/>
              </a:buClr>
              <a:buFont typeface="Courier New" panose="02070309020205020404" pitchFamily="49" charset="0"/>
              <a:buChar char="o"/>
            </a:pPr>
            <a:r>
              <a:rPr lang="en-US" sz="2800">
                <a:ea typeface="Verdana" pitchFamily="34" charset="0"/>
                <a:cs typeface="Verdana" pitchFamily="34" charset="0"/>
              </a:rPr>
              <a:t> Improve the quality of proposals</a:t>
            </a:r>
            <a:endParaRPr lang="en-US" sz="2800">
              <a:latin typeface="+mn-lt"/>
              <a:ea typeface="Verdana" pitchFamily="34" charset="0"/>
              <a:cs typeface="Verdana" pitchFamily="34" charset="0"/>
            </a:endParaRPr>
          </a:p>
        </p:txBody>
      </p:sp>
      <p:sp>
        <p:nvSpPr>
          <p:cNvPr id="7" name="Title 1"/>
          <p:cNvSpPr txBox="1">
            <a:spLocks/>
          </p:cNvSpPr>
          <p:nvPr/>
        </p:nvSpPr>
        <p:spPr>
          <a:xfrm>
            <a:off x="1323703" y="3678913"/>
            <a:ext cx="784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6">
                    <a:lumMod val="60000"/>
                    <a:lumOff val="40000"/>
                  </a:schemeClr>
                </a:solidFill>
                <a:ea typeface="Verdana" pitchFamily="34" charset="0"/>
                <a:cs typeface="Verdana" pitchFamily="34" charset="0"/>
              </a:rPr>
              <a:t>Webinar</a:t>
            </a:r>
            <a:r>
              <a:rPr lang="en-US" sz="3600">
                <a:solidFill>
                  <a:schemeClr val="accent6">
                    <a:lumMod val="60000"/>
                    <a:lumOff val="40000"/>
                  </a:schemeClr>
                </a:solidFill>
                <a:ea typeface="Verdana" pitchFamily="34" charset="0"/>
                <a:cs typeface="Verdana" pitchFamily="34" charset="0"/>
              </a:rPr>
              <a:t> </a:t>
            </a:r>
            <a:r>
              <a:rPr lang="en-US" sz="3600" b="1">
                <a:solidFill>
                  <a:schemeClr val="accent6">
                    <a:lumMod val="60000"/>
                    <a:lumOff val="40000"/>
                  </a:schemeClr>
                </a:solidFill>
              </a:rPr>
              <a:t>Outline</a:t>
            </a:r>
          </a:p>
        </p:txBody>
      </p:sp>
      <p:sp>
        <p:nvSpPr>
          <p:cNvPr id="8" name="Subtitle 3"/>
          <p:cNvSpPr txBox="1">
            <a:spLocks/>
          </p:cNvSpPr>
          <p:nvPr/>
        </p:nvSpPr>
        <p:spPr>
          <a:xfrm>
            <a:off x="1323703" y="4553722"/>
            <a:ext cx="10145485" cy="211384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buFont typeface="Courier New" panose="02070309020205020404" pitchFamily="49" charset="0"/>
              <a:buChar char="o"/>
            </a:pPr>
            <a:r>
              <a:rPr lang="en-US" sz="2800"/>
              <a:t>CSSI program description</a:t>
            </a:r>
          </a:p>
          <a:p>
            <a:pPr>
              <a:spcBef>
                <a:spcPts val="0"/>
              </a:spcBef>
              <a:spcAft>
                <a:spcPts val="600"/>
              </a:spcAft>
              <a:buFont typeface="Courier New" panose="02070309020205020404" pitchFamily="49" charset="0"/>
              <a:buChar char="o"/>
            </a:pPr>
            <a:r>
              <a:rPr lang="en-US" sz="2800"/>
              <a:t>Overview of solicitation (NSF 22-632)</a:t>
            </a:r>
          </a:p>
          <a:p>
            <a:pPr>
              <a:spcBef>
                <a:spcPts val="0"/>
              </a:spcBef>
              <a:spcAft>
                <a:spcPts val="600"/>
              </a:spcAft>
              <a:buFont typeface="Courier New" panose="02070309020205020404" pitchFamily="49" charset="0"/>
              <a:buChar char="o"/>
            </a:pPr>
            <a:r>
              <a:rPr lang="en-US" sz="2800"/>
              <a:t>Questions from the community – via Zoom Q&amp;A</a:t>
            </a:r>
          </a:p>
          <a:p>
            <a:pPr lvl="1">
              <a:spcBef>
                <a:spcPts val="0"/>
              </a:spcBef>
              <a:spcAft>
                <a:spcPts val="600"/>
              </a:spcAft>
              <a:buFont typeface="Courier New" panose="02070309020205020404" pitchFamily="49" charset="0"/>
              <a:buChar char="o"/>
            </a:pPr>
            <a:r>
              <a:rPr lang="en-US" sz="2400"/>
              <a:t>Answers to some commonly asked questions in the end</a:t>
            </a:r>
          </a:p>
        </p:txBody>
      </p:sp>
      <p:pic>
        <p:nvPicPr>
          <p:cNvPr id="6" name="Picture 5">
            <a:extLst>
              <a:ext uri="{FF2B5EF4-FFF2-40B4-BE49-F238E27FC236}">
                <a16:creationId xmlns:a16="http://schemas.microsoft.com/office/drawing/2014/main" id="{6CA9502F-A2A1-BA6A-EE9A-4170DDAA4A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4379" y="1935647"/>
            <a:ext cx="1710809" cy="1710809"/>
          </a:xfrm>
          <a:prstGeom prst="rect">
            <a:avLst/>
          </a:prstGeom>
        </p:spPr>
      </p:pic>
      <p:sp>
        <p:nvSpPr>
          <p:cNvPr id="12" name="TextBox 11">
            <a:extLst>
              <a:ext uri="{FF2B5EF4-FFF2-40B4-BE49-F238E27FC236}">
                <a16:creationId xmlns:a16="http://schemas.microsoft.com/office/drawing/2014/main" id="{DF5EF0EC-5BC6-F52F-74D2-3974C97EF049}"/>
              </a:ext>
            </a:extLst>
          </p:cNvPr>
          <p:cNvSpPr txBox="1"/>
          <p:nvPr/>
        </p:nvSpPr>
        <p:spPr>
          <a:xfrm>
            <a:off x="8787747" y="3920552"/>
            <a:ext cx="3269934" cy="1200329"/>
          </a:xfrm>
          <a:prstGeom prst="rect">
            <a:avLst/>
          </a:prstGeom>
          <a:noFill/>
        </p:spPr>
        <p:txBody>
          <a:bodyPr wrap="square">
            <a:spAutoFit/>
          </a:bodyPr>
          <a:lstStyle/>
          <a:p>
            <a:r>
              <a:rPr lang="en-US">
                <a:hlinkClick r:id="rId4"/>
              </a:rPr>
              <a:t>https://www.nsf.gov/pubs/2022/nsf22632/nsf22632.htm</a:t>
            </a:r>
            <a:endParaRPr lang="en-US"/>
          </a:p>
          <a:p>
            <a:endParaRPr lang="en-US"/>
          </a:p>
          <a:p>
            <a:r>
              <a:rPr lang="en-US"/>
              <a:t>Deadline: Dec 02, 2024</a:t>
            </a:r>
          </a:p>
        </p:txBody>
      </p:sp>
      <p:sp>
        <p:nvSpPr>
          <p:cNvPr id="2" name="Slide Number Placeholder 1"/>
          <p:cNvSpPr>
            <a:spLocks noGrp="1"/>
          </p:cNvSpPr>
          <p:nvPr>
            <p:ph type="sldNum" sz="quarter" idx="12"/>
          </p:nvPr>
        </p:nvSpPr>
        <p:spPr/>
        <p:txBody>
          <a:bodyPr/>
          <a:lstStyle/>
          <a:p>
            <a:fld id="{1403A9F4-2153-4E30-848A-357EB84591DA}" type="slidenum">
              <a:rPr lang="en-US" smtClean="0"/>
              <a:t>2</a:t>
            </a:fld>
            <a:endParaRPr lang="en-US"/>
          </a:p>
        </p:txBody>
      </p:sp>
    </p:spTree>
    <p:extLst>
      <p:ext uri="{BB962C8B-B14F-4D97-AF65-F5344CB8AC3E}">
        <p14:creationId xmlns:p14="http://schemas.microsoft.com/office/powerpoint/2010/main" val="42976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2598-49BA-4BE0-B178-921671340421}"/>
              </a:ext>
            </a:extLst>
          </p:cNvPr>
          <p:cNvSpPr>
            <a:spLocks noGrp="1"/>
          </p:cNvSpPr>
          <p:nvPr>
            <p:ph type="title"/>
          </p:nvPr>
        </p:nvSpPr>
        <p:spPr>
          <a:xfrm>
            <a:off x="1141412" y="306142"/>
            <a:ext cx="9905998" cy="760657"/>
          </a:xfrm>
        </p:spPr>
        <p:txBody>
          <a:bodyPr/>
          <a:lstStyle/>
          <a:p>
            <a:r>
              <a:rPr lang="en-US" b="1">
                <a:solidFill>
                  <a:schemeClr val="accent6">
                    <a:lumMod val="60000"/>
                    <a:lumOff val="40000"/>
                  </a:schemeClr>
                </a:solidFill>
              </a:rPr>
              <a:t>Project Description</a:t>
            </a:r>
          </a:p>
        </p:txBody>
      </p:sp>
      <p:sp>
        <p:nvSpPr>
          <p:cNvPr id="3" name="Content Placeholder 2">
            <a:extLst>
              <a:ext uri="{FF2B5EF4-FFF2-40B4-BE49-F238E27FC236}">
                <a16:creationId xmlns:a16="http://schemas.microsoft.com/office/drawing/2014/main" id="{C1957C22-59AC-441C-9C46-473036208B28}"/>
              </a:ext>
            </a:extLst>
          </p:cNvPr>
          <p:cNvSpPr>
            <a:spLocks noGrp="1"/>
          </p:cNvSpPr>
          <p:nvPr>
            <p:ph idx="1"/>
          </p:nvPr>
        </p:nvSpPr>
        <p:spPr>
          <a:xfrm>
            <a:off x="1141412" y="1154986"/>
            <a:ext cx="10448283" cy="3417014"/>
          </a:xfrm>
        </p:spPr>
        <p:txBody>
          <a:bodyPr>
            <a:normAutofit fontScale="92500"/>
          </a:bodyPr>
          <a:lstStyle/>
          <a:p>
            <a:pPr marL="0" indent="0">
              <a:buNone/>
            </a:pPr>
            <a:r>
              <a:rPr lang="en-US"/>
              <a:t>In addition to the guidance specified in the PAPPG, address:</a:t>
            </a:r>
          </a:p>
          <a:p>
            <a:pPr>
              <a:buFont typeface="Courier New" panose="02070309020205020404" pitchFamily="49" charset="0"/>
              <a:buChar char="o"/>
            </a:pPr>
            <a:r>
              <a:rPr lang="en-US" b="1" i="1">
                <a:solidFill>
                  <a:srgbClr val="FFFF00"/>
                </a:solidFill>
              </a:rPr>
              <a:t> </a:t>
            </a:r>
            <a:r>
              <a:rPr lang="en-US" i="1" u="sng">
                <a:solidFill>
                  <a:srgbClr val="FFFF00"/>
                </a:solidFill>
              </a:rPr>
              <a:t>Project Motivation and Impact</a:t>
            </a:r>
            <a:r>
              <a:rPr lang="en-US" b="1"/>
              <a:t> (Science Driven / Innovation)</a:t>
            </a:r>
          </a:p>
          <a:p>
            <a:pPr>
              <a:buFont typeface="Courier New" panose="02070309020205020404" pitchFamily="49" charset="0"/>
              <a:buChar char="o"/>
            </a:pPr>
            <a:r>
              <a:rPr lang="en-US" b="1" i="1">
                <a:solidFill>
                  <a:srgbClr val="FFFF00"/>
                </a:solidFill>
              </a:rPr>
              <a:t> </a:t>
            </a:r>
            <a:r>
              <a:rPr lang="en-US" i="1" u="sng">
                <a:solidFill>
                  <a:srgbClr val="FFFF00"/>
                </a:solidFill>
              </a:rPr>
              <a:t>Cyberinfrastructure Plans</a:t>
            </a:r>
            <a:r>
              <a:rPr lang="en-US" b="1"/>
              <a:t> (Project plans, and system and process architecture, Building on  existing, recognized capabilities, Close collaborations among stakeholders)</a:t>
            </a:r>
          </a:p>
          <a:p>
            <a:pPr>
              <a:buFont typeface="Courier New" panose="02070309020205020404" pitchFamily="49" charset="0"/>
              <a:buChar char="o"/>
            </a:pPr>
            <a:r>
              <a:rPr lang="en-US" b="1" i="1">
                <a:solidFill>
                  <a:srgbClr val="FFFF00"/>
                </a:solidFill>
              </a:rPr>
              <a:t> </a:t>
            </a:r>
            <a:r>
              <a:rPr lang="en-US" i="1" u="sng">
                <a:solidFill>
                  <a:srgbClr val="FFFF00"/>
                </a:solidFill>
              </a:rPr>
              <a:t>Measurable Outcomes</a:t>
            </a:r>
            <a:r>
              <a:rPr lang="en-US" b="1"/>
              <a:t> (Deliverables, Sustained and sustainable impacts, Metrics)</a:t>
            </a:r>
          </a:p>
          <a:p>
            <a:pPr marL="0" indent="0">
              <a:buNone/>
            </a:pPr>
            <a:r>
              <a:rPr lang="en-US"/>
              <a:t>The project description must </a:t>
            </a:r>
            <a:r>
              <a:rPr lang="en-US">
                <a:solidFill>
                  <a:srgbClr val="FFFF00"/>
                </a:solidFill>
              </a:rPr>
              <a:t>explicitly discuss </a:t>
            </a:r>
            <a:r>
              <a:rPr lang="en-US"/>
              <a:t>the</a:t>
            </a:r>
            <a:r>
              <a:rPr lang="en-US">
                <a:solidFill>
                  <a:srgbClr val="FFFF00"/>
                </a:solidFill>
              </a:rPr>
              <a:t> </a:t>
            </a:r>
            <a:r>
              <a:rPr lang="en-US"/>
              <a:t>directorates, divisions or offices to which the proposal is aligned.</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EDF87CB-3C0C-422E-B12B-F19303112052}"/>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20</a:t>
            </a:fld>
            <a:endParaRPr lang="en-US"/>
          </a:p>
        </p:txBody>
      </p:sp>
      <p:sp>
        <p:nvSpPr>
          <p:cNvPr id="6" name="TextBox 5">
            <a:extLst>
              <a:ext uri="{FF2B5EF4-FFF2-40B4-BE49-F238E27FC236}">
                <a16:creationId xmlns:a16="http://schemas.microsoft.com/office/drawing/2014/main" id="{23693245-6A86-A582-CB95-405B3E5FD29C}"/>
              </a:ext>
            </a:extLst>
          </p:cNvPr>
          <p:cNvSpPr txBox="1"/>
          <p:nvPr/>
        </p:nvSpPr>
        <p:spPr>
          <a:xfrm>
            <a:off x="1086964" y="4733518"/>
            <a:ext cx="10339388" cy="1938992"/>
          </a:xfrm>
          <a:prstGeom prst="rect">
            <a:avLst/>
          </a:prstGeom>
          <a:solidFill>
            <a:schemeClr val="bg1">
              <a:lumMod val="75000"/>
              <a:lumOff val="25000"/>
            </a:schemeClr>
          </a:solidFill>
          <a:ln w="12700">
            <a:solidFill>
              <a:srgbClr val="FFC000"/>
            </a:solidFill>
          </a:ln>
        </p:spPr>
        <p:txBody>
          <a:bodyPr wrap="square">
            <a:spAutoFit/>
          </a:bodyPr>
          <a:lstStyle/>
          <a:p>
            <a:pPr marL="0" indent="0">
              <a:buNone/>
            </a:pPr>
            <a:r>
              <a:rPr lang="en-US" sz="2400"/>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p>
        </p:txBody>
      </p:sp>
    </p:spTree>
    <p:extLst>
      <p:ext uri="{BB962C8B-B14F-4D97-AF65-F5344CB8AC3E}">
        <p14:creationId xmlns:p14="http://schemas.microsoft.com/office/powerpoint/2010/main" val="421920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1660-A8D4-C27B-80F4-161A6597AD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A62A4E5-0ED2-5FE9-9DA4-4D8B5620FADF}"/>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Required Documents</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a:extLst>
              <a:ext uri="{FF2B5EF4-FFF2-40B4-BE49-F238E27FC236}">
                <a16:creationId xmlns:a16="http://schemas.microsoft.com/office/drawing/2014/main" id="{54B54515-5386-29E1-B334-231F816477C6}"/>
              </a:ext>
            </a:extLst>
          </p:cNvPr>
          <p:cNvSpPr>
            <a:spLocks noGrp="1"/>
          </p:cNvSpPr>
          <p:nvPr>
            <p:ph idx="1"/>
          </p:nvPr>
        </p:nvSpPr>
        <p:spPr>
          <a:xfrm>
            <a:off x="727952" y="1385129"/>
            <a:ext cx="11080225" cy="4590758"/>
          </a:xfrm>
        </p:spPr>
        <p:txBody>
          <a:bodyPr>
            <a:normAutofit fontScale="92500" lnSpcReduction="10000"/>
          </a:bodyPr>
          <a:lstStyle/>
          <a:p>
            <a:pPr marL="457200" indent="-457200">
              <a:buSzPct val="100000"/>
              <a:buFont typeface="+mj-lt"/>
              <a:buAutoNum type="arabicParenR"/>
            </a:pPr>
            <a:r>
              <a:rPr lang="en-US" sz="2200" b="1" u="sng">
                <a:ea typeface="Verdana" pitchFamily="34" charset="0"/>
                <a:cs typeface="Verdana" pitchFamily="34" charset="0"/>
              </a:rPr>
              <a:t>Delivery Mechanism and Community Usage Metrics</a:t>
            </a:r>
            <a:r>
              <a:rPr lang="en-US" sz="2200" b="1">
                <a:ea typeface="Verdana" pitchFamily="34" charset="0"/>
                <a:cs typeface="Verdana" pitchFamily="34" charset="0"/>
              </a:rPr>
              <a:t> </a:t>
            </a:r>
            <a:r>
              <a:rPr lang="en-US" sz="2200">
                <a:ea typeface="Verdana" pitchFamily="34" charset="0"/>
                <a:cs typeface="Verdana" pitchFamily="34" charset="0"/>
              </a:rPr>
              <a:t>(all proposals, 2-page limit)</a:t>
            </a:r>
          </a:p>
          <a:p>
            <a:pPr marL="457200" indent="-457200">
              <a:buSzPct val="100000"/>
              <a:buFont typeface="+mj-lt"/>
              <a:buAutoNum type="arabicParenR"/>
            </a:pPr>
            <a:r>
              <a:rPr lang="en-US" sz="2200" b="1" u="sng">
                <a:ea typeface="Verdana" pitchFamily="34" charset="0"/>
                <a:cs typeface="Verdana" pitchFamily="34" charset="0"/>
              </a:rPr>
              <a:t>Project Personnel and Partner Institutions</a:t>
            </a:r>
            <a:r>
              <a:rPr lang="en-US" sz="2200" b="1">
                <a:ea typeface="Verdana" pitchFamily="34" charset="0"/>
                <a:cs typeface="Verdana" pitchFamily="34" charset="0"/>
              </a:rPr>
              <a:t> </a:t>
            </a:r>
            <a:r>
              <a:rPr lang="en-US" sz="2200">
                <a:ea typeface="Verdana" pitchFamily="34" charset="0"/>
                <a:cs typeface="Verdana" pitchFamily="34" charset="0"/>
              </a:rPr>
              <a:t>(all proposals)</a:t>
            </a:r>
            <a:endParaRPr lang="en-US" sz="2200"/>
          </a:p>
          <a:p>
            <a:pPr marL="457200" indent="-457200">
              <a:buSzPct val="100000"/>
              <a:buFont typeface="+mj-lt"/>
              <a:buAutoNum type="arabicParenR"/>
            </a:pPr>
            <a:r>
              <a:rPr lang="en-US" sz="2200" b="1" u="sng">
                <a:ea typeface="Verdana" pitchFamily="34" charset="0"/>
                <a:cs typeface="Verdana" pitchFamily="34" charset="0"/>
              </a:rPr>
              <a:t>Management and Coordination Plan</a:t>
            </a:r>
            <a:r>
              <a:rPr lang="en-US" sz="2200">
                <a:ea typeface="Verdana" pitchFamily="34" charset="0"/>
                <a:cs typeface="Verdana" pitchFamily="34" charset="0"/>
              </a:rPr>
              <a:t> (Framework proposals only, 3-page limit)</a:t>
            </a:r>
          </a:p>
          <a:p>
            <a:pPr marL="457200" indent="-457200">
              <a:buSzPct val="100000"/>
              <a:buFont typeface="+mj-lt"/>
              <a:buAutoNum type="arabicParenR"/>
            </a:pPr>
            <a:r>
              <a:rPr lang="en-US" sz="2200" b="1" u="sng">
                <a:ea typeface="Verdana" pitchFamily="34" charset="0"/>
                <a:cs typeface="Verdana" pitchFamily="34" charset="0"/>
              </a:rPr>
              <a:t>Mentoring Plan</a:t>
            </a:r>
            <a:r>
              <a:rPr lang="en-US" sz="2200" b="1">
                <a:ea typeface="Verdana" pitchFamily="34" charset="0"/>
                <a:cs typeface="Verdana" pitchFamily="34" charset="0"/>
              </a:rPr>
              <a:t> </a:t>
            </a:r>
            <a:r>
              <a:rPr lang="en-US" sz="2200">
                <a:ea typeface="Verdana" pitchFamily="34" charset="0"/>
                <a:cs typeface="Verdana" pitchFamily="34" charset="0"/>
              </a:rPr>
              <a:t>(if supporting post-doctoral scholars or graduate students, see NSF PAPPG Chapter II.D.2.i(i))</a:t>
            </a:r>
            <a:endParaRPr lang="en-US" sz="2200" b="1">
              <a:ea typeface="Verdana" pitchFamily="34" charset="0"/>
              <a:cs typeface="Verdana" pitchFamily="34" charset="0"/>
            </a:endParaRPr>
          </a:p>
          <a:p>
            <a:pPr marL="457200" indent="-457200">
              <a:buSzPct val="100000"/>
              <a:buFont typeface="+mj-lt"/>
              <a:buAutoNum type="arabicParenR"/>
            </a:pPr>
            <a:r>
              <a:rPr lang="en-US" sz="2200" b="1" u="sng">
                <a:ea typeface="Verdana" pitchFamily="34" charset="0"/>
                <a:cs typeface="Verdana" pitchFamily="34" charset="0"/>
              </a:rPr>
              <a:t>CI Professional Mentoring and/or Development Plan</a:t>
            </a:r>
            <a:r>
              <a:rPr lang="en-US" sz="2200" b="1">
                <a:ea typeface="Verdana" pitchFamily="34" charset="0"/>
                <a:cs typeface="Verdana" pitchFamily="34" charset="0"/>
              </a:rPr>
              <a:t> </a:t>
            </a:r>
            <a:r>
              <a:rPr lang="en-US" sz="2200">
                <a:ea typeface="Verdana" pitchFamily="34" charset="0"/>
                <a:cs typeface="Verdana" pitchFamily="34" charset="0"/>
              </a:rPr>
              <a:t>(if requesting funding to support a CI professional, 2-page limit)</a:t>
            </a:r>
          </a:p>
          <a:p>
            <a:pPr marL="457200" indent="-457200">
              <a:buSzPct val="100000"/>
              <a:buFont typeface="+mj-lt"/>
              <a:buAutoNum type="arabicParenR"/>
            </a:pPr>
            <a:r>
              <a:rPr lang="en-US" sz="2200" b="1" u="sng">
                <a:ea typeface="Verdana" pitchFamily="34" charset="0"/>
                <a:cs typeface="Verdana" pitchFamily="34" charset="0"/>
              </a:rPr>
              <a:t>High Throughput Computing Resources</a:t>
            </a:r>
            <a:r>
              <a:rPr lang="en-US" sz="2200" b="1">
                <a:ea typeface="Verdana" pitchFamily="34" charset="0"/>
                <a:cs typeface="Verdana" pitchFamily="34" charset="0"/>
              </a:rPr>
              <a:t> </a:t>
            </a:r>
            <a:r>
              <a:rPr lang="en-US" sz="2200">
                <a:ea typeface="Verdana" pitchFamily="34" charset="0"/>
                <a:cs typeface="Verdana" pitchFamily="34" charset="0"/>
              </a:rPr>
              <a:t>(if requesting HTC resources through </a:t>
            </a:r>
            <a:r>
              <a:rPr lang="en-US" sz="2200" err="1">
                <a:ea typeface="Verdana" pitchFamily="34" charset="0"/>
                <a:cs typeface="Verdana" pitchFamily="34" charset="0"/>
              </a:rPr>
              <a:t>PaTH</a:t>
            </a:r>
            <a:r>
              <a:rPr lang="en-US" sz="2200">
                <a:ea typeface="Verdana" pitchFamily="34" charset="0"/>
                <a:cs typeface="Verdana" pitchFamily="34" charset="0"/>
              </a:rPr>
              <a:t>, 2-page limit)</a:t>
            </a:r>
          </a:p>
          <a:p>
            <a:pPr marL="457200" indent="-457200">
              <a:buSzPct val="100000"/>
              <a:buFont typeface="+mj-lt"/>
              <a:buAutoNum type="arabicParenR"/>
            </a:pPr>
            <a:r>
              <a:rPr lang="en-US" sz="2200" b="1" u="sng">
                <a:ea typeface="Verdana" pitchFamily="34" charset="0"/>
                <a:cs typeface="Verdana" pitchFamily="34" charset="0"/>
              </a:rPr>
              <a:t>Cloud Computing Resources</a:t>
            </a:r>
            <a:r>
              <a:rPr lang="en-US" sz="2200">
                <a:ea typeface="Verdana" pitchFamily="34" charset="0"/>
                <a:cs typeface="Verdana" pitchFamily="34" charset="0"/>
              </a:rPr>
              <a:t> (if requesting cloud resources through </a:t>
            </a:r>
            <a:r>
              <a:rPr lang="en-US" sz="2200" err="1">
                <a:ea typeface="Verdana" pitchFamily="34" charset="0"/>
                <a:cs typeface="Verdana" pitchFamily="34" charset="0"/>
              </a:rPr>
              <a:t>CloudBank</a:t>
            </a:r>
            <a:r>
              <a:rPr lang="en-US" sz="2200">
                <a:ea typeface="Verdana" pitchFamily="34" charset="0"/>
                <a:cs typeface="Verdana" pitchFamily="34" charset="0"/>
              </a:rPr>
              <a:t>, 2-page limit)</a:t>
            </a:r>
          </a:p>
          <a:p>
            <a:pPr marL="457200" indent="-457200">
              <a:buSzPct val="100000"/>
              <a:buFont typeface="+mj-lt"/>
              <a:buAutoNum type="arabicParenR"/>
            </a:pPr>
            <a:r>
              <a:rPr lang="en-US" sz="2200" b="1" u="sng">
                <a:ea typeface="Verdana" pitchFamily="34" charset="0"/>
                <a:cs typeface="Verdana" pitchFamily="34" charset="0"/>
              </a:rPr>
              <a:t>Letters of Collaboration</a:t>
            </a:r>
            <a:r>
              <a:rPr lang="en-US" sz="2200">
                <a:ea typeface="Verdana" pitchFamily="34" charset="0"/>
                <a:cs typeface="Verdana" pitchFamily="34" charset="0"/>
              </a:rPr>
              <a:t> (if any, see NSF PAPPG Chapter II.D.2.i(iii))</a:t>
            </a:r>
          </a:p>
          <a:p>
            <a:pPr marL="457200" indent="-457200">
              <a:buSzPct val="100000"/>
              <a:buFont typeface="+mj-lt"/>
              <a:buAutoNum type="arabicParenR"/>
            </a:pPr>
            <a:endParaRPr lang="en-US" sz="2200">
              <a:ea typeface="Verdana" pitchFamily="34" charset="0"/>
              <a:cs typeface="Verdana" pitchFamily="34" charset="0"/>
            </a:endParaRPr>
          </a:p>
        </p:txBody>
      </p:sp>
      <p:sp>
        <p:nvSpPr>
          <p:cNvPr id="2" name="Slide Number Placeholder 1">
            <a:extLst>
              <a:ext uri="{FF2B5EF4-FFF2-40B4-BE49-F238E27FC236}">
                <a16:creationId xmlns:a16="http://schemas.microsoft.com/office/drawing/2014/main" id="{08959814-6DEE-8CAF-3770-D30489AD5F42}"/>
              </a:ext>
            </a:extLst>
          </p:cNvPr>
          <p:cNvSpPr>
            <a:spLocks noGrp="1"/>
          </p:cNvSpPr>
          <p:nvPr>
            <p:ph type="sldNum" sz="quarter" idx="12"/>
          </p:nvPr>
        </p:nvSpPr>
        <p:spPr/>
        <p:txBody>
          <a:bodyPr/>
          <a:lstStyle/>
          <a:p>
            <a:fld id="{1403A9F4-2153-4E30-848A-357EB84591DA}" type="slidenum">
              <a:rPr lang="en-US" smtClean="0"/>
              <a:t>21</a:t>
            </a:fld>
            <a:endParaRPr lang="en-US"/>
          </a:p>
        </p:txBody>
      </p:sp>
    </p:spTree>
    <p:extLst>
      <p:ext uri="{BB962C8B-B14F-4D97-AF65-F5344CB8AC3E}">
        <p14:creationId xmlns:p14="http://schemas.microsoft.com/office/powerpoint/2010/main" val="400699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Community Usage Metrics</a:t>
            </a:r>
          </a:p>
        </p:txBody>
      </p:sp>
      <p:sp>
        <p:nvSpPr>
          <p:cNvPr id="5" name="Content Placeholder 2"/>
          <p:cNvSpPr>
            <a:spLocks noGrp="1"/>
          </p:cNvSpPr>
          <p:nvPr>
            <p:ph idx="1"/>
          </p:nvPr>
        </p:nvSpPr>
        <p:spPr>
          <a:xfrm>
            <a:off x="727952" y="1385129"/>
            <a:ext cx="11080225" cy="4590758"/>
          </a:xfrm>
        </p:spPr>
        <p:txBody>
          <a:bodyPr>
            <a:normAutofit/>
          </a:bodyPr>
          <a:lstStyle/>
          <a:p>
            <a:pPr>
              <a:buSzPct val="100000"/>
            </a:pPr>
            <a:r>
              <a:rPr lang="en-US" sz="2800">
                <a:ea typeface="Verdana" pitchFamily="34" charset="0"/>
                <a:cs typeface="Verdana" pitchFamily="34" charset="0"/>
              </a:rPr>
              <a:t>Quantifiable metrics to measure the community adoption, usage, or other type of engagement.</a:t>
            </a:r>
          </a:p>
          <a:p>
            <a:pPr lvl="1">
              <a:buSzPct val="100000"/>
            </a:pPr>
            <a:r>
              <a:rPr lang="en-US" sz="2400" b="1">
                <a:ea typeface="Verdana" pitchFamily="34" charset="0"/>
                <a:cs typeface="Verdana" pitchFamily="34" charset="0"/>
              </a:rPr>
              <a:t>Also include targets for each year of the award.</a:t>
            </a:r>
          </a:p>
          <a:p>
            <a:pPr>
              <a:buSzPct val="100000"/>
            </a:pPr>
            <a:r>
              <a:rPr lang="en-US" sz="2800">
                <a:ea typeface="Verdana" pitchFamily="34" charset="0"/>
                <a:cs typeface="Verdana" pitchFamily="34" charset="0"/>
              </a:rPr>
              <a:t>These metrics should also be appropriate for the program-specific areas targeted by the project, as well as for the proposed type of CI to be developed. </a:t>
            </a:r>
          </a:p>
          <a:p>
            <a:pPr>
              <a:buSzPct val="100000"/>
            </a:pPr>
            <a:r>
              <a:rPr lang="en-US" sz="2800">
                <a:ea typeface="Verdana" pitchFamily="34" charset="0"/>
                <a:cs typeface="Verdana" pitchFamily="34" charset="0"/>
              </a:rPr>
              <a:t>The viability of the mechanisms employed for collecting the metrics should be described.</a:t>
            </a:r>
          </a:p>
        </p:txBody>
      </p:sp>
      <p:sp>
        <p:nvSpPr>
          <p:cNvPr id="2" name="Slide Number Placeholder 1"/>
          <p:cNvSpPr>
            <a:spLocks noGrp="1"/>
          </p:cNvSpPr>
          <p:nvPr>
            <p:ph type="sldNum" sz="quarter" idx="12"/>
          </p:nvPr>
        </p:nvSpPr>
        <p:spPr/>
        <p:txBody>
          <a:bodyPr/>
          <a:lstStyle/>
          <a:p>
            <a:fld id="{1403A9F4-2153-4E30-848A-357EB84591DA}" type="slidenum">
              <a:rPr lang="en-US" smtClean="0"/>
              <a:t>22</a:t>
            </a:fld>
            <a:endParaRPr lang="en-US"/>
          </a:p>
        </p:txBody>
      </p:sp>
    </p:spTree>
    <p:extLst>
      <p:ext uri="{BB962C8B-B14F-4D97-AF65-F5344CB8AC3E}">
        <p14:creationId xmlns:p14="http://schemas.microsoft.com/office/powerpoint/2010/main" val="3786774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9CD788-E0DC-4C3A-A060-873F3822FE86}"/>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CI Professional Mentoring and/or Development Plan</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869419" y="1582863"/>
            <a:ext cx="10789920" cy="4786185"/>
          </a:xfrm>
        </p:spPr>
        <p:txBody>
          <a:bodyPr>
            <a:normAutofit lnSpcReduction="10000"/>
          </a:bodyPr>
          <a:lstStyle/>
          <a:p>
            <a:pPr>
              <a:buSzPct val="100000"/>
              <a:buFont typeface="Wingdings" panose="05000000000000000000" pitchFamily="2" charset="2"/>
              <a:buChar char="q"/>
            </a:pPr>
            <a:r>
              <a:rPr lang="en-US" sz="2800">
                <a:ea typeface="Verdana" pitchFamily="34" charset="0"/>
                <a:cs typeface="Verdana" pitchFamily="34" charset="0"/>
              </a:rPr>
              <a:t> Required if requesting funding to support a CI professional – 2 page limit)</a:t>
            </a:r>
          </a:p>
          <a:p>
            <a:pPr>
              <a:buFont typeface="Courier New" panose="02070309020205020404" pitchFamily="49" charset="0"/>
              <a:buChar char="o"/>
            </a:pPr>
            <a:r>
              <a:rPr lang="en-US" sz="2400"/>
              <a:t> CI Professionals are the professional staff who develop, deploy, manage, and support effective use of the CI (e.g., research software engineers, programmers, IT professionals, data scientists, system administrators, CI facilitators, etc.) </a:t>
            </a:r>
          </a:p>
          <a:p>
            <a:pPr>
              <a:buFont typeface="Courier New" panose="02070309020205020404" pitchFamily="49" charset="0"/>
              <a:buChar char="o"/>
            </a:pPr>
            <a:r>
              <a:rPr lang="en-US"/>
              <a:t> </a:t>
            </a:r>
            <a:r>
              <a:rPr lang="en-US" sz="2400"/>
              <a:t>Examples of mentoring/development activities include: </a:t>
            </a:r>
          </a:p>
          <a:p>
            <a:pPr lvl="1">
              <a:buFont typeface="Wingdings" panose="05000000000000000000" pitchFamily="2" charset="2"/>
              <a:buChar char="§"/>
            </a:pPr>
            <a:r>
              <a:rPr lang="en-US"/>
              <a:t>training in preparation of grant proposals, publications and presentations; </a:t>
            </a:r>
          </a:p>
          <a:p>
            <a:pPr lvl="1">
              <a:buFont typeface="Wingdings" panose="05000000000000000000" pitchFamily="2" charset="2"/>
              <a:buChar char="§"/>
            </a:pPr>
            <a:r>
              <a:rPr lang="en-US"/>
              <a:t>guidance on finding opportunities for professional training and career advancement: </a:t>
            </a:r>
          </a:p>
          <a:p>
            <a:pPr lvl="1">
              <a:buFont typeface="Wingdings" panose="05000000000000000000" pitchFamily="2" charset="2"/>
              <a:buChar char="§"/>
            </a:pPr>
            <a:r>
              <a:rPr lang="en-US"/>
              <a:t>guidance on effectively collaborating with researchers across multiple S&amp;E disciplines</a:t>
            </a:r>
          </a:p>
          <a:p>
            <a:pPr lvl="1">
              <a:buFont typeface="Wingdings" panose="05000000000000000000" pitchFamily="2" charset="2"/>
              <a:buChar char="§"/>
            </a:pPr>
            <a:r>
              <a:rPr lang="en-US"/>
              <a:t>providing information on and training in responsible professional practices.</a:t>
            </a:r>
            <a:endParaRPr lang="en-US">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23</a:t>
            </a:fld>
            <a:endParaRPr lang="en-US"/>
          </a:p>
        </p:txBody>
      </p:sp>
    </p:spTree>
    <p:extLst>
      <p:ext uri="{BB962C8B-B14F-4D97-AF65-F5344CB8AC3E}">
        <p14:creationId xmlns:p14="http://schemas.microsoft.com/office/powerpoint/2010/main" val="245435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E262B-E7AA-4A9F-9DC8-9022A4DDC907}"/>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High Throughput Computing Resources Plan</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998538" y="1202566"/>
            <a:ext cx="10568622" cy="5166482"/>
          </a:xfrm>
        </p:spPr>
        <p:txBody>
          <a:bodyPr>
            <a:normAutofit fontScale="70000" lnSpcReduction="20000"/>
          </a:bodyPr>
          <a:lstStyle/>
          <a:p>
            <a:pPr>
              <a:buSzPct val="100000"/>
              <a:buFont typeface="Wingdings" panose="05000000000000000000" pitchFamily="2" charset="2"/>
              <a:buChar char="q"/>
            </a:pPr>
            <a:r>
              <a:rPr lang="en-US" sz="3700" b="1">
                <a:ea typeface="Verdana" pitchFamily="34" charset="0"/>
                <a:cs typeface="Verdana" pitchFamily="34" charset="0"/>
              </a:rPr>
              <a:t> </a:t>
            </a:r>
            <a:r>
              <a:rPr lang="en-US" sz="3700">
                <a:ea typeface="Verdana" pitchFamily="34" charset="0"/>
                <a:cs typeface="Verdana" pitchFamily="34" charset="0"/>
              </a:rPr>
              <a:t>If requesting HTC resources through </a:t>
            </a:r>
            <a:r>
              <a:rPr lang="en-US" sz="3700" err="1">
                <a:ea typeface="Verdana" pitchFamily="34" charset="0"/>
                <a:cs typeface="Verdana" pitchFamily="34" charset="0"/>
              </a:rPr>
              <a:t>PaTH</a:t>
            </a:r>
            <a:r>
              <a:rPr lang="en-US" sz="3700">
                <a:ea typeface="Verdana" pitchFamily="34" charset="0"/>
                <a:cs typeface="Verdana" pitchFamily="34" charset="0"/>
              </a:rPr>
              <a:t> only - not to exceed 2 pages</a:t>
            </a:r>
          </a:p>
          <a:p>
            <a:pPr lvl="1">
              <a:buFont typeface="Courier New" panose="02070309020205020404" pitchFamily="49" charset="0"/>
              <a:buChar char="o"/>
            </a:pPr>
            <a:r>
              <a:rPr lang="en-US" sz="3400" i="1">
                <a:ea typeface="Verdana" pitchFamily="34" charset="0"/>
                <a:cs typeface="Verdana" pitchFamily="34" charset="0"/>
              </a:rPr>
              <a:t>The request should include: </a:t>
            </a:r>
          </a:p>
          <a:p>
            <a:pPr lvl="2">
              <a:buFont typeface="Wingdings" panose="05000000000000000000" pitchFamily="2" charset="2"/>
              <a:buChar char="§"/>
            </a:pPr>
            <a:r>
              <a:rPr lang="en-US" sz="3100" i="1">
                <a:ea typeface="Verdana" pitchFamily="34" charset="0"/>
                <a:cs typeface="Verdana" pitchFamily="34" charset="0"/>
              </a:rPr>
              <a:t>the </a:t>
            </a:r>
            <a:r>
              <a:rPr lang="en-US" sz="3100" i="1">
                <a:solidFill>
                  <a:srgbClr val="FFFF00"/>
                </a:solidFill>
                <a:ea typeface="Verdana" pitchFamily="34" charset="0"/>
                <a:cs typeface="Verdana" pitchFamily="34" charset="0"/>
              </a:rPr>
              <a:t>anticipated total HTC resources </a:t>
            </a:r>
            <a:r>
              <a:rPr lang="en-US" sz="3100" i="1">
                <a:ea typeface="Verdana" pitchFamily="34" charset="0"/>
                <a:cs typeface="Verdana" pitchFamily="34" charset="0"/>
              </a:rPr>
              <a:t>required, with yearly breakdown; </a:t>
            </a:r>
          </a:p>
          <a:p>
            <a:pPr lvl="2">
              <a:buFont typeface="Wingdings" panose="05000000000000000000" pitchFamily="2" charset="2"/>
              <a:buChar char="§"/>
            </a:pPr>
            <a:r>
              <a:rPr lang="en-US" sz="3100" i="1">
                <a:ea typeface="Verdana" pitchFamily="34" charset="0"/>
                <a:cs typeface="Verdana" pitchFamily="34" charset="0"/>
              </a:rPr>
              <a:t>a technical description and </a:t>
            </a:r>
            <a:r>
              <a:rPr lang="en-US" sz="3100" i="1">
                <a:solidFill>
                  <a:srgbClr val="FFFF00"/>
                </a:solidFill>
                <a:ea typeface="Verdana" pitchFamily="34" charset="0"/>
                <a:cs typeface="Verdana" pitchFamily="34" charset="0"/>
              </a:rPr>
              <a:t>justification</a:t>
            </a:r>
            <a:r>
              <a:rPr lang="en-US" sz="3100" i="1">
                <a:ea typeface="Verdana" pitchFamily="34" charset="0"/>
                <a:cs typeface="Verdana" pitchFamily="34" charset="0"/>
              </a:rPr>
              <a:t> of the request, including </a:t>
            </a:r>
          </a:p>
          <a:p>
            <a:pPr lvl="3"/>
            <a:r>
              <a:rPr lang="en-US" sz="2800"/>
              <a:t>the expected number of self-contained tasks per ensemble </a:t>
            </a:r>
          </a:p>
          <a:p>
            <a:pPr lvl="3"/>
            <a:r>
              <a:rPr lang="en-US" sz="2800"/>
              <a:t>the resource requirements for each task type in the ensemble </a:t>
            </a:r>
          </a:p>
          <a:p>
            <a:pPr lvl="3"/>
            <a:r>
              <a:rPr lang="en-US" sz="2800"/>
              <a:t>the expected number of ensembles</a:t>
            </a:r>
          </a:p>
          <a:p>
            <a:pPr lvl="3"/>
            <a:r>
              <a:rPr lang="en-US" sz="2800"/>
              <a:t>the expected input and output data requirements for each task type</a:t>
            </a:r>
          </a:p>
          <a:p>
            <a:pPr lvl="3"/>
            <a:r>
              <a:rPr lang="en-US" sz="2800"/>
              <a:t>the expected number and size of shared input files within an ensemble </a:t>
            </a:r>
          </a:p>
          <a:p>
            <a:pPr lvl="1">
              <a:buFont typeface="Courier New" panose="02070309020205020404" pitchFamily="49" charset="0"/>
              <a:buChar char="o"/>
            </a:pPr>
            <a:r>
              <a:rPr lang="en-US" sz="3400"/>
              <a:t> Proposers should include “</a:t>
            </a:r>
            <a:r>
              <a:rPr lang="en-US" sz="3400" err="1"/>
              <a:t>HTCAccess</a:t>
            </a:r>
            <a:r>
              <a:rPr lang="en-US" sz="3400"/>
              <a:t>” (one word without space) as a keyword on the Project Summary page, at the end of the Overview section (before the section on Intellectual Merit).</a:t>
            </a:r>
            <a:endParaRPr lang="en-US" sz="3400">
              <a:ea typeface="Verdana" pitchFamily="34" charset="0"/>
              <a:cs typeface="Verdana" pitchFamily="34" charset="0"/>
            </a:endParaRPr>
          </a:p>
          <a:p>
            <a:pPr>
              <a:buSzPct val="100000"/>
              <a:buFont typeface="Wingdings" panose="05000000000000000000" pitchFamily="2" charset="2"/>
              <a:buChar char="q"/>
            </a:pPr>
            <a:endParaRPr lang="en-US" sz="2400" u="sng">
              <a:ea typeface="Verdana" pitchFamily="34" charset="0"/>
              <a:cs typeface="Verdana" pitchFamily="34" charset="0"/>
            </a:endParaRPr>
          </a:p>
        </p:txBody>
      </p:sp>
      <p:sp>
        <p:nvSpPr>
          <p:cNvPr id="7" name="TextBox 6">
            <a:extLst>
              <a:ext uri="{FF2B5EF4-FFF2-40B4-BE49-F238E27FC236}">
                <a16:creationId xmlns:a16="http://schemas.microsoft.com/office/drawing/2014/main" id="{D99CFF35-6450-443C-9265-60693A169B81}"/>
              </a:ext>
            </a:extLst>
          </p:cNvPr>
          <p:cNvSpPr txBox="1"/>
          <p:nvPr/>
        </p:nvSpPr>
        <p:spPr>
          <a:xfrm>
            <a:off x="27198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3"/>
              </a:rPr>
              <a:t>https://path-cc.io/services/credit-accounts/</a:t>
            </a:r>
            <a:r>
              <a:rPr lang="en-US">
                <a:solidFill>
                  <a:srgbClr val="FFFF00"/>
                </a:solidFill>
              </a:rPr>
              <a:t> </a:t>
            </a:r>
          </a:p>
        </p:txBody>
      </p:sp>
      <p:sp>
        <p:nvSpPr>
          <p:cNvPr id="2" name="Slide Number Placeholder 1"/>
          <p:cNvSpPr>
            <a:spLocks noGrp="1"/>
          </p:cNvSpPr>
          <p:nvPr>
            <p:ph type="sldNum" sz="quarter" idx="12"/>
          </p:nvPr>
        </p:nvSpPr>
        <p:spPr/>
        <p:txBody>
          <a:bodyPr/>
          <a:lstStyle/>
          <a:p>
            <a:fld id="{1403A9F4-2153-4E30-848A-357EB84591DA}" type="slidenum">
              <a:rPr lang="en-US" smtClean="0"/>
              <a:t>24</a:t>
            </a:fld>
            <a:endParaRPr lang="en-US"/>
          </a:p>
        </p:txBody>
      </p:sp>
    </p:spTree>
    <p:extLst>
      <p:ext uri="{BB962C8B-B14F-4D97-AF65-F5344CB8AC3E}">
        <p14:creationId xmlns:p14="http://schemas.microsoft.com/office/powerpoint/2010/main" val="72554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67FF32-3C46-4041-B4C1-A0D3E49EDBB8}"/>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Cloud Computing Resources Plan</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1111956" y="1181017"/>
            <a:ext cx="10493022" cy="5676983"/>
          </a:xfrm>
        </p:spPr>
        <p:txBody>
          <a:bodyPr>
            <a:normAutofit/>
          </a:bodyPr>
          <a:lstStyle/>
          <a:p>
            <a:pPr>
              <a:buSzPct val="100000"/>
              <a:buFont typeface="Wingdings" panose="05000000000000000000" pitchFamily="2" charset="2"/>
              <a:buChar char="q"/>
            </a:pPr>
            <a:r>
              <a:rPr lang="en-US" sz="3200" b="1">
                <a:ea typeface="Verdana" pitchFamily="34" charset="0"/>
                <a:cs typeface="Verdana" pitchFamily="34" charset="0"/>
              </a:rPr>
              <a:t> </a:t>
            </a:r>
            <a:r>
              <a:rPr lang="en-US" sz="3200">
                <a:ea typeface="Verdana" pitchFamily="34" charset="0"/>
                <a:cs typeface="Verdana" pitchFamily="34" charset="0"/>
              </a:rPr>
              <a:t>If requesting cloud resources through </a:t>
            </a:r>
            <a:r>
              <a:rPr lang="en-US" sz="3200" err="1">
                <a:ea typeface="Verdana" pitchFamily="34" charset="0"/>
                <a:cs typeface="Verdana" pitchFamily="34" charset="0"/>
              </a:rPr>
              <a:t>CloudBank</a:t>
            </a:r>
            <a:r>
              <a:rPr lang="en-US" sz="3200">
                <a:ea typeface="Verdana" pitchFamily="34" charset="0"/>
                <a:cs typeface="Verdana" pitchFamily="34" charset="0"/>
              </a:rPr>
              <a:t> only - not to exceed 2 pages</a:t>
            </a:r>
          </a:p>
          <a:p>
            <a:pPr lvl="1">
              <a:buFont typeface="Courier New" panose="02070309020205020404" pitchFamily="49" charset="0"/>
              <a:buChar char="o"/>
            </a:pPr>
            <a:r>
              <a:rPr lang="en-US" sz="2400" i="1">
                <a:ea typeface="Verdana" pitchFamily="34" charset="0"/>
                <a:cs typeface="Verdana" pitchFamily="34" charset="0"/>
              </a:rPr>
              <a:t> The request should include: </a:t>
            </a:r>
          </a:p>
          <a:p>
            <a:pPr lvl="2">
              <a:buFont typeface="Wingdings" panose="05000000000000000000" pitchFamily="2" charset="2"/>
              <a:buChar char="§"/>
            </a:pPr>
            <a:r>
              <a:rPr lang="en-US" sz="2200" i="1">
                <a:ea typeface="Verdana" pitchFamily="34" charset="0"/>
                <a:cs typeface="Verdana" pitchFamily="34" charset="0"/>
              </a:rPr>
              <a:t>the </a:t>
            </a:r>
            <a:r>
              <a:rPr lang="en-US" sz="2200" i="1">
                <a:solidFill>
                  <a:srgbClr val="FFFF00"/>
                </a:solidFill>
                <a:ea typeface="Verdana" pitchFamily="34" charset="0"/>
                <a:cs typeface="Verdana" pitchFamily="34" charset="0"/>
              </a:rPr>
              <a:t>anticipated total cost</a:t>
            </a:r>
            <a:r>
              <a:rPr lang="en-US" sz="2200" i="1">
                <a:ea typeface="Verdana" pitchFamily="34" charset="0"/>
                <a:cs typeface="Verdana" pitchFamily="34" charset="0"/>
              </a:rPr>
              <a:t> of computing resources, with yearly breakdown; </a:t>
            </a:r>
          </a:p>
          <a:p>
            <a:pPr lvl="2">
              <a:buFont typeface="Wingdings" panose="05000000000000000000" pitchFamily="2" charset="2"/>
              <a:buChar char="§"/>
            </a:pPr>
            <a:r>
              <a:rPr lang="en-US" sz="2200" i="1">
                <a:ea typeface="Verdana" pitchFamily="34" charset="0"/>
                <a:cs typeface="Verdana" pitchFamily="34" charset="0"/>
              </a:rPr>
              <a:t>which public cloud </a:t>
            </a:r>
            <a:r>
              <a:rPr lang="en-US" sz="2200" i="1">
                <a:solidFill>
                  <a:srgbClr val="FFFF00"/>
                </a:solidFill>
                <a:ea typeface="Verdana" pitchFamily="34" charset="0"/>
                <a:cs typeface="Verdana" pitchFamily="34" charset="0"/>
              </a:rPr>
              <a:t>providers</a:t>
            </a:r>
            <a:r>
              <a:rPr lang="en-US" sz="2200" i="1">
                <a:ea typeface="Verdana" pitchFamily="34" charset="0"/>
                <a:cs typeface="Verdana" pitchFamily="34" charset="0"/>
              </a:rPr>
              <a:t> will be used; </a:t>
            </a:r>
          </a:p>
          <a:p>
            <a:pPr lvl="2">
              <a:buFont typeface="Wingdings" panose="05000000000000000000" pitchFamily="2" charset="2"/>
              <a:buChar char="§"/>
            </a:pPr>
            <a:r>
              <a:rPr lang="en-US" sz="2200" i="1">
                <a:ea typeface="Verdana" pitchFamily="34" charset="0"/>
                <a:cs typeface="Verdana" pitchFamily="34" charset="0"/>
              </a:rPr>
              <a:t>a technical description and </a:t>
            </a:r>
            <a:r>
              <a:rPr lang="en-US" sz="2200" i="1">
                <a:solidFill>
                  <a:srgbClr val="FFFF00"/>
                </a:solidFill>
                <a:ea typeface="Verdana" pitchFamily="34" charset="0"/>
                <a:cs typeface="Verdana" pitchFamily="34" charset="0"/>
              </a:rPr>
              <a:t>justification</a:t>
            </a:r>
            <a:r>
              <a:rPr lang="en-US" sz="2200" i="1">
                <a:ea typeface="Verdana" pitchFamily="34" charset="0"/>
                <a:cs typeface="Verdana" pitchFamily="34" charset="0"/>
              </a:rPr>
              <a:t> of the request </a:t>
            </a:r>
          </a:p>
          <a:p>
            <a:pPr lvl="1">
              <a:buFont typeface="Courier New" panose="02070309020205020404" pitchFamily="49" charset="0"/>
              <a:buChar char="o"/>
            </a:pPr>
            <a:r>
              <a:rPr lang="en-US" sz="2400">
                <a:ea typeface="Verdana" pitchFamily="34" charset="0"/>
                <a:cs typeface="Verdana" pitchFamily="34" charset="0"/>
              </a:rPr>
              <a:t> </a:t>
            </a:r>
            <a:r>
              <a:rPr lang="en-US" sz="2400"/>
              <a:t> Proposers should include “</a:t>
            </a:r>
            <a:r>
              <a:rPr lang="en-US" sz="2400" err="1"/>
              <a:t>CloudAccess</a:t>
            </a:r>
            <a:r>
              <a:rPr lang="en-US" sz="2400"/>
              <a:t>” (one word without a space) as a keyword on the Project Summary page, at the end of the Overview section (before the section on Intellectual Merit).</a:t>
            </a:r>
            <a:endParaRPr lang="en-US" sz="2400">
              <a:ea typeface="Verdana" pitchFamily="34" charset="0"/>
              <a:cs typeface="Verdana" pitchFamily="34" charset="0"/>
            </a:endParaRPr>
          </a:p>
          <a:p>
            <a:pPr lvl="1">
              <a:buFont typeface="Courier New" panose="02070309020205020404" pitchFamily="49" charset="0"/>
              <a:buChar char="o"/>
            </a:pPr>
            <a:endParaRPr lang="en-US" sz="240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25</a:t>
            </a:fld>
            <a:endParaRPr lang="en-US"/>
          </a:p>
        </p:txBody>
      </p:sp>
    </p:spTree>
    <p:extLst>
      <p:ext uri="{BB962C8B-B14F-4D97-AF65-F5344CB8AC3E}">
        <p14:creationId xmlns:p14="http://schemas.microsoft.com/office/powerpoint/2010/main" val="78171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64B8BC4-96C4-45C9-9E10-0C3C366E53C3}"/>
              </a:ext>
            </a:extLst>
          </p:cNvPr>
          <p:cNvSpPr txBox="1">
            <a:spLocks noGrp="1"/>
          </p:cNvSpPr>
          <p:nvPr>
            <p:ph type="title" idx="4294967295"/>
          </p:nvPr>
        </p:nvSpPr>
        <p:spPr>
          <a:xfrm>
            <a:off x="1324293" y="397583"/>
            <a:ext cx="9905998" cy="1030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Cloud Computing Resources </a:t>
            </a:r>
            <a:r>
              <a:rPr kumimoji="0" lang="en-US" sz="3600" b="1" i="1" u="none" strike="noStrike" kern="1200" cap="none" spc="0" normalizeH="0" baseline="0" noProof="0" dirty="0">
                <a:ln>
                  <a:noFill/>
                </a:ln>
                <a:solidFill>
                  <a:schemeClr val="accent6">
                    <a:lumMod val="60000"/>
                    <a:lumOff val="40000"/>
                  </a:schemeClr>
                </a:solidFill>
                <a:effectLst/>
                <a:uLnTx/>
                <a:uFillTx/>
                <a:latin typeface="+mj-lt"/>
                <a:ea typeface="+mj-ea"/>
                <a:cs typeface="+mj-cs"/>
              </a:rPr>
              <a:t>(cont.)</a:t>
            </a:r>
          </a:p>
        </p:txBody>
      </p:sp>
      <p:sp>
        <p:nvSpPr>
          <p:cNvPr id="3" name="Content Placeholder 2">
            <a:extLst>
              <a:ext uri="{FF2B5EF4-FFF2-40B4-BE49-F238E27FC236}">
                <a16:creationId xmlns:a16="http://schemas.microsoft.com/office/drawing/2014/main" id="{F59B1BEA-FF57-4C24-B224-37D61B1120F4}"/>
              </a:ext>
            </a:extLst>
          </p:cNvPr>
          <p:cNvSpPr>
            <a:spLocks noGrp="1"/>
          </p:cNvSpPr>
          <p:nvPr>
            <p:ph idx="1"/>
          </p:nvPr>
        </p:nvSpPr>
        <p:spPr>
          <a:xfrm>
            <a:off x="844062" y="1427872"/>
            <a:ext cx="11043138" cy="4979962"/>
          </a:xfrm>
        </p:spPr>
        <p:txBody>
          <a:bodyPr>
            <a:normAutofit fontScale="92500" lnSpcReduction="20000"/>
          </a:bodyPr>
          <a:lstStyle/>
          <a:p>
            <a:pPr marL="0" indent="0">
              <a:buNone/>
            </a:pPr>
            <a:r>
              <a:rPr lang="en-US" b="1" u="sng"/>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pPr marL="0" indent="0">
              <a:buNone/>
            </a:pPr>
            <a:endParaRPr lang="en-US"/>
          </a:p>
          <a:p>
            <a:pPr marL="0" indent="0">
              <a:buNone/>
            </a:pPr>
            <a:r>
              <a:rPr lang="en-US"/>
              <a:t>For example, consider a proposal submitted to the Elements class, which has a total proposal budget limit of $600,000. If a PI wishes to request $20,000 in cloud computing resources through </a:t>
            </a:r>
            <a:r>
              <a:rPr lang="en-US" err="1"/>
              <a:t>CloudBank</a:t>
            </a:r>
            <a:r>
              <a:rPr lang="en-US"/>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a:p>
        </p:txBody>
      </p:sp>
      <p:pic>
        <p:nvPicPr>
          <p:cNvPr id="6" name="Graphic 5">
            <a:extLst>
              <a:ext uri="{FF2B5EF4-FFF2-40B4-BE49-F238E27FC236}">
                <a16:creationId xmlns:a16="http://schemas.microsoft.com/office/drawing/2014/main" id="{214697F0-97D8-4BC9-B0F9-4D9957F148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41" y="188276"/>
            <a:ext cx="1203752" cy="1203752"/>
          </a:xfrm>
          <a:prstGeom prst="rect">
            <a:avLst/>
          </a:prstGeom>
        </p:spPr>
      </p:pic>
      <p:sp>
        <p:nvSpPr>
          <p:cNvPr id="8" name="Rectangle 7">
            <a:extLst>
              <a:ext uri="{FF2B5EF4-FFF2-40B4-BE49-F238E27FC236}">
                <a16:creationId xmlns:a16="http://schemas.microsoft.com/office/drawing/2014/main" id="{6C45BC61-98C7-4C75-B5CB-987F1DFDC696}"/>
              </a:ext>
              <a:ext uri="{C183D7F6-B498-43B3-948B-1728B52AA6E4}">
                <adec:decorative xmlns:adec="http://schemas.microsoft.com/office/drawing/2017/decorative" val="1"/>
              </a:ext>
            </a:extLst>
          </p:cNvPr>
          <p:cNvSpPr/>
          <p:nvPr/>
        </p:nvSpPr>
        <p:spPr>
          <a:xfrm>
            <a:off x="844062" y="1373344"/>
            <a:ext cx="10503876" cy="1575596"/>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20E89E-182C-481A-A329-BD40F6A16D39}"/>
              </a:ext>
            </a:extLst>
          </p:cNvPr>
          <p:cNvSpPr txBox="1"/>
          <p:nvPr/>
        </p:nvSpPr>
        <p:spPr>
          <a:xfrm>
            <a:off x="27579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5"/>
              </a:rPr>
              <a:t>https://www.cloudbank.org/faq</a:t>
            </a:r>
            <a:r>
              <a:rPr lang="en-US">
                <a:solidFill>
                  <a:srgbClr val="FFFF00"/>
                </a:solidFill>
              </a:rPr>
              <a:t> </a:t>
            </a:r>
          </a:p>
        </p:txBody>
      </p:sp>
      <p:sp>
        <p:nvSpPr>
          <p:cNvPr id="9" name="Slide Number Placeholder 3">
            <a:extLst>
              <a:ext uri="{FF2B5EF4-FFF2-40B4-BE49-F238E27FC236}">
                <a16:creationId xmlns:a16="http://schemas.microsoft.com/office/drawing/2014/main" id="{0E8EF60A-D6D7-4962-A362-CA7ADF86D925}"/>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26</a:t>
            </a:fld>
            <a:endParaRPr lang="en-US"/>
          </a:p>
        </p:txBody>
      </p:sp>
    </p:spTree>
    <p:extLst>
      <p:ext uri="{BB962C8B-B14F-4D97-AF65-F5344CB8AC3E}">
        <p14:creationId xmlns:p14="http://schemas.microsoft.com/office/powerpoint/2010/main" val="19879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ontent Placeholder 4">
            <a:extLst>
              <a:ext uri="{FF2B5EF4-FFF2-40B4-BE49-F238E27FC236}">
                <a16:creationId xmlns:a16="http://schemas.microsoft.com/office/drawing/2014/main" id="{27D72106-22E3-0AF3-E666-FA684EE4994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68162884"/>
              </p:ext>
            </p:extLst>
          </p:nvPr>
        </p:nvGraphicFramePr>
        <p:xfrm>
          <a:off x="563526" y="1573620"/>
          <a:ext cx="11628474" cy="421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4" name="Group 53">
            <a:extLst>
              <a:ext uri="{FF2B5EF4-FFF2-40B4-BE49-F238E27FC236}">
                <a16:creationId xmlns:a16="http://schemas.microsoft.com/office/drawing/2014/main" id="{8D92FF77-C6A3-C89A-7CAC-715FF9EEF722}"/>
              </a:ext>
              <a:ext uri="{C183D7F6-B498-43B3-948B-1728B52AA6E4}">
                <adec:decorative xmlns:adec="http://schemas.microsoft.com/office/drawing/2017/decorative" val="1"/>
              </a:ext>
            </a:extLst>
          </p:cNvPr>
          <p:cNvGrpSpPr/>
          <p:nvPr/>
        </p:nvGrpSpPr>
        <p:grpSpPr>
          <a:xfrm>
            <a:off x="4935349" y="5718018"/>
            <a:ext cx="965310" cy="371875"/>
            <a:chOff x="8692978" y="5512526"/>
            <a:chExt cx="3066899" cy="870760"/>
          </a:xfrm>
        </p:grpSpPr>
        <p:pic>
          <p:nvPicPr>
            <p:cNvPr id="57" name="Picture 56">
              <a:extLst>
                <a:ext uri="{FF2B5EF4-FFF2-40B4-BE49-F238E27FC236}">
                  <a16:creationId xmlns:a16="http://schemas.microsoft.com/office/drawing/2014/main" id="{240F7E85-3798-8F52-77AD-08179BF85259}"/>
                </a:ext>
              </a:extLst>
            </p:cNvPr>
            <p:cNvPicPr>
              <a:picLocks noChangeAspect="1"/>
            </p:cNvPicPr>
            <p:nvPr/>
          </p:nvPicPr>
          <p:blipFill>
            <a:blip r:embed="rId8"/>
            <a:stretch>
              <a:fillRect/>
            </a:stretch>
          </p:blipFill>
          <p:spPr>
            <a:xfrm>
              <a:off x="8693992" y="5645426"/>
              <a:ext cx="3065885" cy="594462"/>
            </a:xfrm>
            <a:prstGeom prst="rect">
              <a:avLst/>
            </a:prstGeom>
          </p:spPr>
        </p:pic>
        <p:sp>
          <p:nvSpPr>
            <p:cNvPr id="86" name="Frame 85">
              <a:extLst>
                <a:ext uri="{FF2B5EF4-FFF2-40B4-BE49-F238E27FC236}">
                  <a16:creationId xmlns:a16="http://schemas.microsoft.com/office/drawing/2014/main" id="{D642DEC0-49FE-CD10-F479-2386D68864A7}"/>
                </a:ext>
              </a:extLst>
            </p:cNvPr>
            <p:cNvSpPr/>
            <p:nvPr/>
          </p:nvSpPr>
          <p:spPr>
            <a:xfrm>
              <a:off x="8692978" y="5512526"/>
              <a:ext cx="3065887" cy="870760"/>
            </a:xfrm>
            <a:prstGeom prst="frame">
              <a:avLst>
                <a:gd name="adj1" fmla="val 1131"/>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8" name="Group 87">
            <a:extLst>
              <a:ext uri="{FF2B5EF4-FFF2-40B4-BE49-F238E27FC236}">
                <a16:creationId xmlns:a16="http://schemas.microsoft.com/office/drawing/2014/main" id="{E529A88D-EEA8-5CBB-B7CC-633D3BBF17B6}"/>
              </a:ext>
              <a:ext uri="{C183D7F6-B498-43B3-948B-1728B52AA6E4}">
                <adec:decorative xmlns:adec="http://schemas.microsoft.com/office/drawing/2017/decorative" val="1"/>
              </a:ext>
            </a:extLst>
          </p:cNvPr>
          <p:cNvGrpSpPr/>
          <p:nvPr/>
        </p:nvGrpSpPr>
        <p:grpSpPr>
          <a:xfrm>
            <a:off x="801556" y="5862620"/>
            <a:ext cx="1793173" cy="641489"/>
            <a:chOff x="711095" y="2747841"/>
            <a:chExt cx="2858149" cy="1062894"/>
          </a:xfrm>
        </p:grpSpPr>
        <p:pic>
          <p:nvPicPr>
            <p:cNvPr id="90" name="Picture 89">
              <a:extLst>
                <a:ext uri="{FF2B5EF4-FFF2-40B4-BE49-F238E27FC236}">
                  <a16:creationId xmlns:a16="http://schemas.microsoft.com/office/drawing/2014/main" id="{8F537CC1-384F-F68B-FEB9-8AD21A977270}"/>
                </a:ext>
              </a:extLst>
            </p:cNvPr>
            <p:cNvPicPr>
              <a:picLocks noChangeAspect="1"/>
            </p:cNvPicPr>
            <p:nvPr/>
          </p:nvPicPr>
          <p:blipFill>
            <a:blip r:embed="rId9"/>
            <a:stretch>
              <a:fillRect/>
            </a:stretch>
          </p:blipFill>
          <p:spPr>
            <a:xfrm>
              <a:off x="844085" y="2747841"/>
              <a:ext cx="2501180" cy="671499"/>
            </a:xfrm>
            <a:prstGeom prst="rect">
              <a:avLst/>
            </a:prstGeom>
          </p:spPr>
        </p:pic>
        <p:sp>
          <p:nvSpPr>
            <p:cNvPr id="119" name="TextBox 118">
              <a:extLst>
                <a:ext uri="{FF2B5EF4-FFF2-40B4-BE49-F238E27FC236}">
                  <a16:creationId xmlns:a16="http://schemas.microsoft.com/office/drawing/2014/main" id="{60824470-0E21-2026-56F5-E526EFE8E32D}"/>
                </a:ext>
              </a:extLst>
            </p:cNvPr>
            <p:cNvSpPr txBox="1"/>
            <p:nvPr/>
          </p:nvSpPr>
          <p:spPr>
            <a:xfrm>
              <a:off x="711095" y="3472181"/>
              <a:ext cx="28581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22" name="Picture 121">
            <a:extLst>
              <a:ext uri="{FF2B5EF4-FFF2-40B4-BE49-F238E27FC236}">
                <a16:creationId xmlns:a16="http://schemas.microsoft.com/office/drawing/2014/main" id="{2D9BDE9C-201D-F814-C171-A96EB3DC507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531224" y="5884444"/>
            <a:ext cx="1383631" cy="266261"/>
          </a:xfrm>
          <a:prstGeom prst="rect">
            <a:avLst/>
          </a:prstGeom>
        </p:spPr>
      </p:pic>
      <p:pic>
        <p:nvPicPr>
          <p:cNvPr id="1026" name="Picture 2">
            <a:extLst>
              <a:ext uri="{FF2B5EF4-FFF2-40B4-BE49-F238E27FC236}">
                <a16:creationId xmlns:a16="http://schemas.microsoft.com/office/drawing/2014/main" id="{8D371CE6-96F1-BE7B-12D8-314F25558325}"/>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2569" y="6239482"/>
            <a:ext cx="1496643" cy="32044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a:extLst>
              <a:ext uri="{FF2B5EF4-FFF2-40B4-BE49-F238E27FC236}">
                <a16:creationId xmlns:a16="http://schemas.microsoft.com/office/drawing/2014/main" id="{1E7173F5-13D1-127D-78B2-028D3F506695}"/>
              </a:ext>
              <a:ext uri="{C183D7F6-B498-43B3-948B-1728B52AA6E4}">
                <adec:decorative xmlns:adec="http://schemas.microsoft.com/office/drawing/2017/decorative" val="1"/>
              </a:ext>
            </a:extLst>
          </p:cNvPr>
          <p:cNvPicPr>
            <a:picLocks noChangeAspect="1" noChangeArrowheads="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l="29964" r="29028"/>
          <a:stretch/>
        </p:blipFill>
        <p:spPr bwMode="auto">
          <a:xfrm>
            <a:off x="6774514" y="6110384"/>
            <a:ext cx="1246868" cy="772013"/>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a:extLst>
              <a:ext uri="{FF2B5EF4-FFF2-40B4-BE49-F238E27FC236}">
                <a16:creationId xmlns:a16="http://schemas.microsoft.com/office/drawing/2014/main" id="{F48090BE-5FD6-CE39-5827-810125676BC5}"/>
              </a:ext>
              <a:ext uri="{C183D7F6-B498-43B3-948B-1728B52AA6E4}">
                <adec:decorative xmlns:adec="http://schemas.microsoft.com/office/drawing/2017/decorative" val="1"/>
              </a:ext>
            </a:extLst>
          </p:cNvPr>
          <p:cNvGrpSpPr/>
          <p:nvPr/>
        </p:nvGrpSpPr>
        <p:grpSpPr>
          <a:xfrm>
            <a:off x="10349024" y="5844572"/>
            <a:ext cx="1842976" cy="1019305"/>
            <a:chOff x="7487593" y="1298440"/>
            <a:chExt cx="2556655" cy="1415675"/>
          </a:xfrm>
        </p:grpSpPr>
        <p:pic>
          <p:nvPicPr>
            <p:cNvPr id="1024" name="Picture 1023">
              <a:extLst>
                <a:ext uri="{FF2B5EF4-FFF2-40B4-BE49-F238E27FC236}">
                  <a16:creationId xmlns:a16="http://schemas.microsoft.com/office/drawing/2014/main" id="{67112FF3-4F28-9837-2CDD-14A7FCFE6C34}"/>
                </a:ext>
              </a:extLst>
            </p:cNvPr>
            <p:cNvPicPr>
              <a:picLocks noChangeAspect="1"/>
            </p:cNvPicPr>
            <p:nvPr/>
          </p:nvPicPr>
          <p:blipFill>
            <a:blip r:embed="rId13"/>
            <a:stretch>
              <a:fillRect/>
            </a:stretch>
          </p:blipFill>
          <p:spPr>
            <a:xfrm>
              <a:off x="7487593" y="1298440"/>
              <a:ext cx="2164956" cy="533303"/>
            </a:xfrm>
            <a:prstGeom prst="rect">
              <a:avLst/>
            </a:prstGeom>
          </p:spPr>
        </p:pic>
        <p:sp>
          <p:nvSpPr>
            <p:cNvPr id="1025" name="TextBox 1024">
              <a:extLst>
                <a:ext uri="{FF2B5EF4-FFF2-40B4-BE49-F238E27FC236}">
                  <a16:creationId xmlns:a16="http://schemas.microsoft.com/office/drawing/2014/main" id="{FB3E6040-DA14-3F4A-91B6-D9EB70462CCA}"/>
                </a:ext>
              </a:extLst>
            </p:cNvPr>
            <p:cNvSpPr txBox="1"/>
            <p:nvPr/>
          </p:nvSpPr>
          <p:spPr>
            <a:xfrm>
              <a:off x="7593693" y="1901943"/>
              <a:ext cx="2450555" cy="8121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effectLst/>
                  <a:uLnTx/>
                  <a:uFillTx/>
                  <a:latin typeface="Calibri" panose="020F0502020204030204"/>
                  <a:ea typeface="+mn-ea"/>
                  <a:cs typeface="+mn-cs"/>
                </a:rPr>
                <a:t>CI Workforce Development</a:t>
              </a:r>
            </a:p>
          </p:txBody>
        </p:sp>
      </p:grpSp>
      <p:grpSp>
        <p:nvGrpSpPr>
          <p:cNvPr id="1027" name="Group 1026">
            <a:extLst>
              <a:ext uri="{FF2B5EF4-FFF2-40B4-BE49-F238E27FC236}">
                <a16:creationId xmlns:a16="http://schemas.microsoft.com/office/drawing/2014/main" id="{DE1F7342-9727-0D14-5154-53DFFFD49968}"/>
              </a:ext>
              <a:ext uri="{C183D7F6-B498-43B3-948B-1728B52AA6E4}">
                <adec:decorative xmlns:adec="http://schemas.microsoft.com/office/drawing/2017/decorative" val="1"/>
              </a:ext>
            </a:extLst>
          </p:cNvPr>
          <p:cNvGrpSpPr/>
          <p:nvPr/>
        </p:nvGrpSpPr>
        <p:grpSpPr>
          <a:xfrm>
            <a:off x="8602995" y="5342682"/>
            <a:ext cx="1348163" cy="1462082"/>
            <a:chOff x="1402008" y="5307567"/>
            <a:chExt cx="2562158" cy="2526361"/>
          </a:xfrm>
        </p:grpSpPr>
        <p:pic>
          <p:nvPicPr>
            <p:cNvPr id="1028" name="Picture 2" descr="The Minority Serving - Cyberinfrastructure Consortium in partnership with Internet2 (PRNewsfoto/Internet2)">
              <a:extLst>
                <a:ext uri="{FF2B5EF4-FFF2-40B4-BE49-F238E27FC236}">
                  <a16:creationId xmlns:a16="http://schemas.microsoft.com/office/drawing/2014/main" id="{57FB04B5-78E7-6062-EA81-AD516A13A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909" y="5307567"/>
              <a:ext cx="875358" cy="869522"/>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Box 1028">
              <a:extLst>
                <a:ext uri="{FF2B5EF4-FFF2-40B4-BE49-F238E27FC236}">
                  <a16:creationId xmlns:a16="http://schemas.microsoft.com/office/drawing/2014/main" id="{D6DB29D7-AD17-79E9-0A49-840C5917AE59}"/>
                </a:ext>
              </a:extLst>
            </p:cNvPr>
            <p:cNvSpPr txBox="1"/>
            <p:nvPr/>
          </p:nvSpPr>
          <p:spPr>
            <a:xfrm>
              <a:off x="1402008" y="6185307"/>
              <a:ext cx="2562158" cy="16486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effectLst/>
                  <a:uLnTx/>
                  <a:uFillTx/>
                  <a:latin typeface="Calibri" panose="020F0502020204030204"/>
                  <a:ea typeface="+mn-ea"/>
                  <a:cs typeface="+mn-cs"/>
                </a:rPr>
                <a:t>Minority Serving CI Consortium (MS-CC)</a:t>
              </a:r>
            </a:p>
          </p:txBody>
        </p:sp>
      </p:grpSp>
      <p:pic>
        <p:nvPicPr>
          <p:cNvPr id="1031" name="Picture 1030">
            <a:extLst>
              <a:ext uri="{FF2B5EF4-FFF2-40B4-BE49-F238E27FC236}">
                <a16:creationId xmlns:a16="http://schemas.microsoft.com/office/drawing/2014/main" id="{BCBF348B-AF79-6D8B-559A-99D82EE906EE}"/>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4942429" y="6240326"/>
            <a:ext cx="1652920" cy="383829"/>
          </a:xfrm>
          <a:prstGeom prst="rect">
            <a:avLst/>
          </a:prstGeom>
        </p:spPr>
      </p:pic>
      <p:pic>
        <p:nvPicPr>
          <p:cNvPr id="1034" name="Picture 2">
            <a:extLst>
              <a:ext uri="{FF2B5EF4-FFF2-40B4-BE49-F238E27FC236}">
                <a16:creationId xmlns:a16="http://schemas.microsoft.com/office/drawing/2014/main" id="{52D60ABF-B74E-1406-878A-4770A0DBAB3E}"/>
              </a:ex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85672" y="5717186"/>
            <a:ext cx="1460753" cy="417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80EB66D-0D64-0A1D-F3CD-3573308B4D16}"/>
              </a:ext>
            </a:extLst>
          </p:cNvPr>
          <p:cNvSpPr txBox="1">
            <a:spLocks noGrp="1"/>
          </p:cNvSpPr>
          <p:nvPr>
            <p:ph type="title" idx="4294967295"/>
          </p:nvPr>
        </p:nvSpPr>
        <p:spPr>
          <a:xfrm>
            <a:off x="1284514" y="397583"/>
            <a:ext cx="9945777" cy="10828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Resources available for CSSI community</a:t>
            </a:r>
            <a:endParaRPr kumimoji="0" lang="en-US" sz="3600" b="1" i="1" u="none" strike="noStrike" kern="1200" cap="none" spc="0" normalizeH="0" baseline="0" noProof="0" dirty="0">
              <a:ln>
                <a:noFill/>
              </a:ln>
              <a:solidFill>
                <a:schemeClr val="accent6">
                  <a:lumMod val="60000"/>
                  <a:lumOff val="40000"/>
                </a:schemeClr>
              </a:solidFill>
              <a:effectLst/>
              <a:uLnTx/>
              <a:uFillTx/>
              <a:latin typeface="+mj-lt"/>
              <a:ea typeface="+mj-ea"/>
              <a:cs typeface="+mj-cs"/>
            </a:endParaRPr>
          </a:p>
        </p:txBody>
      </p:sp>
      <p:pic>
        <p:nvPicPr>
          <p:cNvPr id="2" name="Picture 1">
            <a:extLst>
              <a:ext uri="{FF2B5EF4-FFF2-40B4-BE49-F238E27FC236}">
                <a16:creationId xmlns:a16="http://schemas.microsoft.com/office/drawing/2014/main" id="{D5964BD7-D5C6-FF9B-23F7-D4E7741BC114}"/>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7869617" y="5697248"/>
            <a:ext cx="630094" cy="524108"/>
          </a:xfrm>
          <a:prstGeom prst="rect">
            <a:avLst/>
          </a:prstGeom>
        </p:spPr>
      </p:pic>
      <p:pic>
        <p:nvPicPr>
          <p:cNvPr id="4" name="Picture 2">
            <a:extLst>
              <a:ext uri="{FF2B5EF4-FFF2-40B4-BE49-F238E27FC236}">
                <a16:creationId xmlns:a16="http://schemas.microsoft.com/office/drawing/2014/main" id="{E802A899-009F-5D38-90DD-2147B955E0AA}"/>
              </a:ext>
              <a:ext uri="{C183D7F6-B498-43B3-948B-1728B52AA6E4}">
                <adec:decorative xmlns:adec="http://schemas.microsoft.com/office/drawing/2017/decorative" val="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2911" b="30901"/>
          <a:stretch/>
        </p:blipFill>
        <p:spPr bwMode="auto">
          <a:xfrm>
            <a:off x="967765" y="6299781"/>
            <a:ext cx="1460753" cy="38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8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1413" y="765012"/>
            <a:ext cx="9905998" cy="1185581"/>
          </a:xfrm>
          <a:prstGeom prst="rect">
            <a:avLst/>
          </a:prstGeom>
        </p:spPr>
        <p:txBody>
          <a:bodyPr vert="horz" wrap="square" lIns="0" tIns="81915" rIns="0" bIns="0" rtlCol="0">
            <a:spAutoFit/>
          </a:bodyPr>
          <a:lstStyle/>
          <a:p>
            <a:pPr marL="12700" marR="5080">
              <a:lnSpc>
                <a:spcPts val="4320"/>
              </a:lnSpc>
              <a:spcBef>
                <a:spcPts val="645"/>
              </a:spcBef>
              <a:tabLst>
                <a:tab pos="3917950" algn="l"/>
              </a:tabLst>
            </a:pPr>
            <a:r>
              <a:rPr dirty="0"/>
              <a:t>Established</a:t>
            </a:r>
            <a:r>
              <a:rPr spc="-25" dirty="0"/>
              <a:t> </a:t>
            </a:r>
            <a:r>
              <a:rPr dirty="0"/>
              <a:t>Program</a:t>
            </a:r>
            <a:r>
              <a:rPr spc="-20" dirty="0"/>
              <a:t> </a:t>
            </a:r>
            <a:r>
              <a:rPr dirty="0"/>
              <a:t>to</a:t>
            </a:r>
            <a:r>
              <a:rPr spc="-15" dirty="0"/>
              <a:t> </a:t>
            </a:r>
            <a:r>
              <a:rPr dirty="0"/>
              <a:t>Stimulate</a:t>
            </a:r>
            <a:r>
              <a:rPr spc="-15" dirty="0"/>
              <a:t> </a:t>
            </a:r>
            <a:r>
              <a:rPr spc="-10" dirty="0"/>
              <a:t>Competitive </a:t>
            </a:r>
            <a:r>
              <a:rPr dirty="0"/>
              <a:t>Research</a:t>
            </a:r>
            <a:r>
              <a:rPr spc="35" dirty="0"/>
              <a:t> </a:t>
            </a:r>
            <a:r>
              <a:rPr spc="-10" dirty="0"/>
              <a:t>(</a:t>
            </a:r>
            <a:r>
              <a:rPr spc="-10" dirty="0" err="1"/>
              <a:t>EPSCoR</a:t>
            </a:r>
            <a:r>
              <a:rPr spc="-10" dirty="0"/>
              <a:t>)</a:t>
            </a:r>
            <a:r>
              <a:rPr lang="en-US" spc="-10" dirty="0"/>
              <a:t> </a:t>
            </a:r>
            <a:r>
              <a:rPr spc="-10" dirty="0"/>
              <a:t>Program</a:t>
            </a:r>
          </a:p>
        </p:txBody>
      </p:sp>
      <p:sp>
        <p:nvSpPr>
          <p:cNvPr id="3" name="object 3"/>
          <p:cNvSpPr txBox="1">
            <a:spLocks noGrp="1"/>
          </p:cNvSpPr>
          <p:nvPr>
            <p:ph type="body" idx="1"/>
          </p:nvPr>
        </p:nvSpPr>
        <p:spPr>
          <a:xfrm>
            <a:off x="1141412" y="2249487"/>
            <a:ext cx="5202944" cy="3238066"/>
          </a:xfrm>
          <a:prstGeom prst="rect">
            <a:avLst/>
          </a:prstGeom>
        </p:spPr>
        <p:txBody>
          <a:bodyPr vert="horz" wrap="square" lIns="0" tIns="11430" rIns="0" bIns="0" rtlCol="0">
            <a:spAutoFit/>
          </a:bodyPr>
          <a:lstStyle/>
          <a:p>
            <a:pPr marL="12700" marR="5080">
              <a:lnSpc>
                <a:spcPct val="100299"/>
              </a:lnSpc>
              <a:spcBef>
                <a:spcPts val="90"/>
              </a:spcBef>
            </a:pPr>
            <a:r>
              <a:rPr lang="en-US" sz="3200"/>
              <a:t>E</a:t>
            </a:r>
            <a:r>
              <a:rPr sz="3200"/>
              <a:t>nhance</a:t>
            </a:r>
            <a:r>
              <a:rPr sz="3200" spc="-25"/>
              <a:t> the </a:t>
            </a:r>
            <a:r>
              <a:rPr sz="3200"/>
              <a:t>research</a:t>
            </a:r>
            <a:r>
              <a:rPr sz="3200" spc="-70"/>
              <a:t> </a:t>
            </a:r>
            <a:r>
              <a:rPr sz="3200"/>
              <a:t>competitiveness</a:t>
            </a:r>
            <a:r>
              <a:rPr sz="3200" spc="-65"/>
              <a:t> </a:t>
            </a:r>
            <a:r>
              <a:rPr sz="3200"/>
              <a:t>of</a:t>
            </a:r>
            <a:r>
              <a:rPr sz="3200" spc="-50"/>
              <a:t> </a:t>
            </a:r>
            <a:r>
              <a:rPr sz="3200" spc="-10"/>
              <a:t>targeted </a:t>
            </a:r>
            <a:r>
              <a:rPr sz="3200"/>
              <a:t>jurisdictions</a:t>
            </a:r>
            <a:endParaRPr lang="en-US" sz="3200" spc="-90"/>
          </a:p>
          <a:p>
            <a:pPr marL="469900" marR="5080" lvl="1">
              <a:lnSpc>
                <a:spcPct val="100299"/>
              </a:lnSpc>
              <a:spcBef>
                <a:spcPts val="90"/>
              </a:spcBef>
            </a:pPr>
            <a:r>
              <a:rPr lang="en-US" sz="2800"/>
              <a:t>By</a:t>
            </a:r>
            <a:r>
              <a:rPr sz="2800" spc="-55"/>
              <a:t> </a:t>
            </a:r>
            <a:r>
              <a:rPr sz="2800" spc="-10"/>
              <a:t>strengthening </a:t>
            </a:r>
            <a:r>
              <a:rPr sz="2800"/>
              <a:t>STEM</a:t>
            </a:r>
            <a:r>
              <a:rPr sz="2800" spc="-60"/>
              <a:t> </a:t>
            </a:r>
            <a:r>
              <a:rPr sz="2800"/>
              <a:t>capacity</a:t>
            </a:r>
            <a:r>
              <a:rPr sz="2800" spc="-60"/>
              <a:t> </a:t>
            </a:r>
            <a:r>
              <a:rPr sz="2800" spc="-25"/>
              <a:t>and </a:t>
            </a:r>
            <a:r>
              <a:rPr sz="2800"/>
              <a:t>capabilit</a:t>
            </a:r>
            <a:r>
              <a:rPr lang="en-US" sz="2800"/>
              <a:t>y</a:t>
            </a:r>
          </a:p>
          <a:p>
            <a:pPr marL="469900" marR="5080" lvl="1">
              <a:lnSpc>
                <a:spcPct val="100299"/>
              </a:lnSpc>
              <a:spcBef>
                <a:spcPts val="90"/>
              </a:spcBef>
            </a:pPr>
            <a:r>
              <a:rPr lang="en-US" sz="2800"/>
              <a:t>T</a:t>
            </a:r>
            <a:r>
              <a:rPr sz="2800"/>
              <a:t>hrough</a:t>
            </a:r>
            <a:r>
              <a:rPr sz="2800" spc="-55"/>
              <a:t> </a:t>
            </a:r>
            <a:r>
              <a:rPr sz="2800"/>
              <a:t>a</a:t>
            </a:r>
            <a:r>
              <a:rPr sz="2800" spc="-55"/>
              <a:t> </a:t>
            </a:r>
            <a:r>
              <a:rPr sz="2800"/>
              <a:t>diverse</a:t>
            </a:r>
            <a:r>
              <a:rPr sz="2800" spc="-55"/>
              <a:t> </a:t>
            </a:r>
            <a:r>
              <a:rPr sz="2800"/>
              <a:t>portfolio</a:t>
            </a:r>
            <a:r>
              <a:rPr sz="2800" spc="-55"/>
              <a:t> </a:t>
            </a:r>
            <a:r>
              <a:rPr sz="2800" spc="-25"/>
              <a:t>of </a:t>
            </a:r>
            <a:r>
              <a:rPr sz="2800" spc="-10"/>
              <a:t>investments</a:t>
            </a: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6683021" y="2089080"/>
            <a:ext cx="5304019" cy="3142738"/>
          </a:xfrm>
          <a:prstGeom prst="rect">
            <a:avLst/>
          </a:prstGeom>
        </p:spPr>
      </p:pic>
      <p:sp>
        <p:nvSpPr>
          <p:cNvPr id="5" name="object 5"/>
          <p:cNvSpPr txBox="1"/>
          <p:nvPr/>
        </p:nvSpPr>
        <p:spPr>
          <a:xfrm>
            <a:off x="7554192" y="5231818"/>
            <a:ext cx="4389755" cy="201977"/>
          </a:xfrm>
          <a:prstGeom prst="rect">
            <a:avLst/>
          </a:prstGeom>
          <a:ln w="9525">
            <a:solidFill>
              <a:srgbClr val="0052BF"/>
            </a:solidFill>
          </a:ln>
        </p:spPr>
        <p:txBody>
          <a:bodyPr vert="horz" wrap="square" lIns="0" tIns="32384" rIns="0" bIns="0" rtlCol="0" anchor="t">
            <a:spAutoFit/>
          </a:bodyPr>
          <a:lstStyle/>
          <a:p>
            <a:pPr marL="90805" marR="0" lvl="0" indent="0" defTabSz="914400" eaLnBrk="1" fontAlgn="auto" latinLnBrk="0" hangingPunct="1">
              <a:lnSpc>
                <a:spcPct val="100000"/>
              </a:lnSpc>
              <a:spcBef>
                <a:spcPts val="254"/>
              </a:spcBef>
              <a:spcAft>
                <a:spcPts val="0"/>
              </a:spcAft>
              <a:buClrTx/>
              <a:buSzTx/>
              <a:buFontTx/>
              <a:buNone/>
              <a:tabLst/>
              <a:defRPr/>
            </a:pPr>
            <a:r>
              <a:rPr kumimoji="0" sz="1100" b="0" i="0" u="none" strike="noStrike" kern="0" cap="none" spc="-20" normalizeH="0" baseline="0" noProof="0">
                <a:ln>
                  <a:noFill/>
                </a:ln>
                <a:effectLst/>
                <a:uLnTx/>
                <a:uFillTx/>
                <a:latin typeface="Calibri"/>
                <a:cs typeface="Calibri"/>
              </a:rPr>
              <a:t>NSF:</a:t>
            </a:r>
            <a:r>
              <a:rPr kumimoji="0" sz="1100" b="0" i="0" u="none" strike="noStrike" kern="0" cap="none" spc="375" normalizeH="0" baseline="0" noProof="0">
                <a:ln>
                  <a:noFill/>
                </a:ln>
                <a:effectLst/>
                <a:uLnTx/>
                <a:uFillTx/>
                <a:latin typeface="Calibri"/>
                <a:cs typeface="Calibri"/>
              </a:rPr>
              <a:t> </a:t>
            </a:r>
            <a:r>
              <a:rPr kumimoji="0" sz="1100" b="0" i="0" u="none" strike="noStrike" kern="0" cap="none" spc="-30" normalizeH="0" baseline="0" noProof="0">
                <a:ln>
                  <a:noFill/>
                </a:ln>
                <a:effectLst/>
                <a:uLnTx/>
                <a:uFillTx/>
                <a:latin typeface="Calibri"/>
                <a:cs typeface="Calibri"/>
              </a:rPr>
              <a:t>https://new.nsf.gov/funding/initiatives/epscor/epscor-criteria-</a:t>
            </a:r>
            <a:r>
              <a:rPr kumimoji="0" sz="1100" b="0" i="0" u="none" strike="noStrike" kern="0" cap="none" spc="-10" normalizeH="0" baseline="0" noProof="0">
                <a:ln>
                  <a:noFill/>
                </a:ln>
                <a:effectLst/>
                <a:uLnTx/>
                <a:uFillTx/>
                <a:latin typeface="Calibri"/>
                <a:cs typeface="Calibri"/>
              </a:rPr>
              <a:t>eligibility</a:t>
            </a:r>
            <a:endParaRPr lang="en-US" sz="1100" b="0" i="0" u="none" strike="noStrike" kern="0" cap="none" spc="0" normalizeH="0" baseline="0" noProof="0">
              <a:ln>
                <a:noFill/>
              </a:ln>
              <a:effectLst/>
              <a:uLnTx/>
              <a:uFillTx/>
              <a:latin typeface="Calibri"/>
              <a:cs typeface="Calibri"/>
            </a:endParaRPr>
          </a:p>
        </p:txBody>
      </p:sp>
      <p:sp>
        <p:nvSpPr>
          <p:cNvPr id="6" name="flSlide4Footer">
            <a:extLst>
              <a:ext uri="{FF2B5EF4-FFF2-40B4-BE49-F238E27FC236}">
                <a16:creationId xmlns:a16="http://schemas.microsoft.com/office/drawing/2014/main" id="{E581C463-7401-EB86-E58C-DF1CCE501056}"/>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3588-E07E-4A9E-88EE-DF87010E5ABF}"/>
              </a:ext>
            </a:extLst>
          </p:cNvPr>
          <p:cNvSpPr>
            <a:spLocks noGrp="1"/>
          </p:cNvSpPr>
          <p:nvPr>
            <p:ph type="title"/>
          </p:nvPr>
        </p:nvSpPr>
        <p:spPr>
          <a:xfrm>
            <a:off x="1218735" y="248680"/>
            <a:ext cx="10515600" cy="827123"/>
          </a:xfrm>
        </p:spPr>
        <p:txBody>
          <a:bodyPr>
            <a:normAutofit/>
          </a:bodyPr>
          <a:lstStyle/>
          <a:p>
            <a:pPr defTabSz="457200" eaLnBrk="0" fontAlgn="base" hangingPunct="0">
              <a:lnSpc>
                <a:spcPct val="100000"/>
              </a:lnSpc>
              <a:spcAft>
                <a:spcPct val="0"/>
              </a:spcAft>
              <a:defRPr/>
            </a:pPr>
            <a:r>
              <a:rPr lang="en-US" b="1" dirty="0">
                <a:solidFill>
                  <a:schemeClr val="accent6">
                    <a:lumMod val="60000"/>
                    <a:lumOff val="40000"/>
                  </a:schemeClr>
                </a:solidFill>
                <a:ea typeface="Verdana" pitchFamily="34" charset="0"/>
              </a:rPr>
              <a:t>How to get access to the CI ecosystem?</a:t>
            </a:r>
          </a:p>
        </p:txBody>
      </p:sp>
      <p:sp>
        <p:nvSpPr>
          <p:cNvPr id="19" name="Text Placeholder 2">
            <a:extLst>
              <a:ext uri="{FF2B5EF4-FFF2-40B4-BE49-F238E27FC236}">
                <a16:creationId xmlns:a16="http://schemas.microsoft.com/office/drawing/2014/main" id="{228BC80D-6CF0-415B-857A-48AB25A156B4}"/>
              </a:ext>
            </a:extLst>
          </p:cNvPr>
          <p:cNvSpPr txBox="1">
            <a:spLocks/>
          </p:cNvSpPr>
          <p:nvPr/>
        </p:nvSpPr>
        <p:spPr>
          <a:xfrm>
            <a:off x="600501" y="1075803"/>
            <a:ext cx="11133834" cy="5079670"/>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600"/>
              </a:spcBef>
            </a:pPr>
            <a:r>
              <a:rPr lang="en-US" sz="4500">
                <a:ea typeface="Verdana"/>
              </a:rPr>
              <a:t>ACCESS allocations – allocations.access-ci.org</a:t>
            </a:r>
          </a:p>
          <a:p>
            <a:pPr lvl="1">
              <a:lnSpc>
                <a:spcPct val="130000"/>
              </a:lnSpc>
              <a:spcBef>
                <a:spcPts val="600"/>
              </a:spcBef>
            </a:pPr>
            <a:r>
              <a:rPr lang="en-US" sz="4500">
                <a:ea typeface="Verdana"/>
              </a:rPr>
              <a:t>Delta/AI, Bridges 2, Stampede 3, Voyager, </a:t>
            </a:r>
            <a:r>
              <a:rPr lang="en-US" sz="4500" err="1">
                <a:ea typeface="Verdana"/>
              </a:rPr>
              <a:t>Ookami</a:t>
            </a:r>
            <a:r>
              <a:rPr lang="en-US" sz="4500">
                <a:ea typeface="Verdana"/>
              </a:rPr>
              <a:t>, Neocortex, Anvil, Expanse, Faster, Rockfish, </a:t>
            </a:r>
            <a:r>
              <a:rPr lang="en-US" sz="4500" err="1">
                <a:ea typeface="Verdana"/>
              </a:rPr>
              <a:t>KyRIC</a:t>
            </a:r>
            <a:r>
              <a:rPr lang="en-US" sz="4500">
                <a:ea typeface="Verdana"/>
              </a:rPr>
              <a:t>, OSN, Jetstream 2</a:t>
            </a:r>
          </a:p>
          <a:p>
            <a:pPr>
              <a:lnSpc>
                <a:spcPct val="130000"/>
              </a:lnSpc>
              <a:spcBef>
                <a:spcPts val="600"/>
              </a:spcBef>
            </a:pPr>
            <a:r>
              <a:rPr lang="en-US" sz="4500">
                <a:ea typeface="Verdana"/>
              </a:rPr>
              <a:t>Frontera allocations - </a:t>
            </a:r>
            <a:r>
              <a:rPr lang="en-US" sz="4500">
                <a:ea typeface="Verdana"/>
                <a:hlinkClick r:id="rId2">
                  <a:extLst>
                    <a:ext uri="{A12FA001-AC4F-418D-AE19-62706E023703}">
                      <ahyp:hlinkClr xmlns:ahyp="http://schemas.microsoft.com/office/drawing/2018/hyperlinkcolor" val="tx"/>
                    </a:ext>
                  </a:extLst>
                </a:hlinkClick>
              </a:rPr>
              <a:t>https://frontera-portal.tacc.utexas.edu/allocations/</a:t>
            </a:r>
            <a:endParaRPr lang="en-US" sz="4500">
              <a:ea typeface="Verdana"/>
            </a:endParaRPr>
          </a:p>
          <a:p>
            <a:pPr>
              <a:lnSpc>
                <a:spcPct val="130000"/>
              </a:lnSpc>
              <a:spcBef>
                <a:spcPts val="600"/>
              </a:spcBef>
            </a:pPr>
            <a:r>
              <a:rPr lang="en-US" sz="4500" err="1">
                <a:ea typeface="Verdana"/>
              </a:rPr>
              <a:t>Cloudlab</a:t>
            </a:r>
            <a:r>
              <a:rPr lang="en-US" sz="4500">
                <a:ea typeface="Verdana"/>
              </a:rPr>
              <a:t> - </a:t>
            </a:r>
            <a:r>
              <a:rPr lang="en-US" sz="4500">
                <a:ea typeface="Verdana"/>
                <a:hlinkClick r:id="rId3"/>
              </a:rPr>
              <a:t>https://cloudlab.us/</a:t>
            </a:r>
            <a:r>
              <a:rPr lang="en-US" sz="4500">
                <a:ea typeface="Verdana"/>
              </a:rPr>
              <a:t> </a:t>
            </a:r>
            <a:endParaRPr lang="en-US" sz="4500">
              <a:ea typeface="Verdana" pitchFamily="34" charset="0"/>
            </a:endParaRPr>
          </a:p>
          <a:p>
            <a:pPr>
              <a:lnSpc>
                <a:spcPct val="130000"/>
              </a:lnSpc>
              <a:spcBef>
                <a:spcPts val="600"/>
              </a:spcBef>
            </a:pPr>
            <a:r>
              <a:rPr lang="en-US" sz="4500">
                <a:ea typeface="Verdana"/>
              </a:rPr>
              <a:t>Chameleon experimental testbed - </a:t>
            </a:r>
            <a:r>
              <a:rPr lang="en-US" sz="4500">
                <a:ea typeface="Verdana"/>
                <a:hlinkClick r:id="rId4"/>
              </a:rPr>
              <a:t>https://chameleoncloud.org/</a:t>
            </a:r>
            <a:endParaRPr lang="en-US" sz="4500">
              <a:ea typeface="Verdana"/>
            </a:endParaRPr>
          </a:p>
          <a:p>
            <a:pPr>
              <a:lnSpc>
                <a:spcPct val="130000"/>
              </a:lnSpc>
              <a:spcBef>
                <a:spcPts val="600"/>
              </a:spcBef>
            </a:pPr>
            <a:r>
              <a:rPr lang="en-US" sz="4500">
                <a:ea typeface="Verdana"/>
              </a:rPr>
              <a:t>NAIRR Pilot Allocations – </a:t>
            </a:r>
            <a:r>
              <a:rPr lang="en-US" sz="4500">
                <a:ea typeface="Verdana"/>
                <a:hlinkClick r:id="rId5"/>
              </a:rPr>
              <a:t>https://nairrpilot.org</a:t>
            </a:r>
            <a:r>
              <a:rPr lang="en-US" sz="4500">
                <a:ea typeface="Verdana"/>
              </a:rPr>
              <a:t> </a:t>
            </a:r>
            <a:endParaRPr lang="en-US" sz="4500">
              <a:ea typeface="Verdana" pitchFamily="34" charset="0"/>
            </a:endParaRPr>
          </a:p>
          <a:p>
            <a:pPr>
              <a:lnSpc>
                <a:spcPct val="110000"/>
              </a:lnSpc>
              <a:spcBef>
                <a:spcPts val="600"/>
              </a:spcBef>
            </a:pPr>
            <a:endParaRPr lang="en-US">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5593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78" y="228601"/>
            <a:ext cx="8229600" cy="1143000"/>
          </a:xfrm>
        </p:spPr>
        <p:txBody>
          <a:bodyPr>
            <a:normAutofit/>
          </a:bodyPr>
          <a:lstStyle/>
          <a:p>
            <a:r>
              <a:rPr lang="en-US" b="1" cap="none">
                <a:solidFill>
                  <a:schemeClr val="accent6">
                    <a:lumMod val="60000"/>
                    <a:lumOff val="40000"/>
                  </a:schemeClr>
                </a:solidFill>
              </a:rPr>
              <a:t>NSF CSSI</a:t>
            </a:r>
            <a:r>
              <a:rPr lang="en-US" b="1" cap="none" baseline="30000">
                <a:solidFill>
                  <a:schemeClr val="accent6">
                    <a:lumMod val="60000"/>
                    <a:lumOff val="40000"/>
                  </a:schemeClr>
                </a:solidFill>
              </a:rPr>
              <a:t> </a:t>
            </a:r>
            <a:r>
              <a:rPr lang="en-US" b="1" cap="none">
                <a:solidFill>
                  <a:schemeClr val="accent6">
                    <a:lumMod val="60000"/>
                    <a:lumOff val="40000"/>
                  </a:schemeClr>
                </a:solidFill>
              </a:rPr>
              <a:t>Program</a:t>
            </a:r>
            <a:endParaRPr lang="en-US" b="1" i="1" cap="none">
              <a:solidFill>
                <a:schemeClr val="accent6">
                  <a:lumMod val="60000"/>
                  <a:lumOff val="40000"/>
                </a:schemeClr>
              </a:solidFill>
            </a:endParaRPr>
          </a:p>
        </p:txBody>
      </p:sp>
      <p:sp>
        <p:nvSpPr>
          <p:cNvPr id="3" name="Content Placeholder 2"/>
          <p:cNvSpPr>
            <a:spLocks noGrp="1"/>
          </p:cNvSpPr>
          <p:nvPr>
            <p:ph idx="1"/>
          </p:nvPr>
        </p:nvSpPr>
        <p:spPr>
          <a:xfrm>
            <a:off x="1295399" y="1371601"/>
            <a:ext cx="10029825" cy="5257799"/>
          </a:xfrm>
        </p:spPr>
        <p:txBody>
          <a:bodyPr>
            <a:normAutofit/>
          </a:bodyPr>
          <a:lstStyle/>
          <a:p>
            <a:pPr>
              <a:buFont typeface="Courier New" panose="02070309020205020404" pitchFamily="49" charset="0"/>
              <a:buChar char="o"/>
            </a:pPr>
            <a:r>
              <a:rPr lang="en-US" sz="2800"/>
              <a:t> Supports the </a:t>
            </a:r>
            <a:r>
              <a:rPr lang="en-US" sz="2800" b="1" u="sng"/>
              <a:t>development and deployment </a:t>
            </a:r>
            <a:r>
              <a:rPr lang="en-US" sz="2800"/>
              <a:t>of robust, reliable and sustainable </a:t>
            </a:r>
            <a:r>
              <a:rPr lang="en-US" sz="2800" b="1" u="sng"/>
              <a:t>data and software cyberinfrastructure</a:t>
            </a:r>
            <a:r>
              <a:rPr lang="en-US" sz="2800"/>
              <a:t> (CI)</a:t>
            </a:r>
          </a:p>
          <a:p>
            <a:pPr>
              <a:buFont typeface="Courier New" panose="02070309020205020404" pitchFamily="49" charset="0"/>
              <a:buChar char="o"/>
            </a:pPr>
            <a:r>
              <a:rPr lang="en-US" sz="2800"/>
              <a:t> Brings </a:t>
            </a:r>
            <a:r>
              <a:rPr lang="en-US" sz="2800" b="1" u="sng"/>
              <a:t>innovative</a:t>
            </a:r>
            <a:r>
              <a:rPr lang="en-US" sz="2800"/>
              <a:t> capabilities towards sustained scientific innovation and discovery </a:t>
            </a:r>
          </a:p>
          <a:p>
            <a:pPr>
              <a:buFont typeface="Courier New" panose="02070309020205020404" pitchFamily="49" charset="0"/>
              <a:buChar char="o"/>
            </a:pPr>
            <a:r>
              <a:rPr lang="en-US" sz="2800"/>
              <a:t> Provides a </a:t>
            </a:r>
            <a:r>
              <a:rPr lang="en-US" sz="2800" b="1" u="sng"/>
              <a:t>cross-directorate</a:t>
            </a:r>
            <a:r>
              <a:rPr lang="en-US" sz="2800"/>
              <a:t> opportunity to advance common approaches to sustain and innovate research CI</a:t>
            </a:r>
          </a:p>
          <a:p>
            <a:pPr>
              <a:buFont typeface="Courier New" panose="02070309020205020404" pitchFamily="49" charset="0"/>
              <a:buChar char="o"/>
            </a:pPr>
            <a:r>
              <a:rPr lang="en-US" sz="2800"/>
              <a:t> Follows accepted data management and software development practices</a:t>
            </a:r>
            <a:endParaRPr lang="en-US"/>
          </a:p>
        </p:txBody>
      </p:sp>
      <p:sp>
        <p:nvSpPr>
          <p:cNvPr id="4" name="Slide Number Placeholder 3"/>
          <p:cNvSpPr>
            <a:spLocks noGrp="1"/>
          </p:cNvSpPr>
          <p:nvPr>
            <p:ph type="sldNum" sz="quarter" idx="12"/>
          </p:nvPr>
        </p:nvSpPr>
        <p:spPr/>
        <p:txBody>
          <a:bodyPr/>
          <a:lstStyle/>
          <a:p>
            <a:fld id="{1403A9F4-2153-4E30-848A-357EB84591DA}" type="slidenum">
              <a:rPr lang="en-US" smtClean="0"/>
              <a:t>3</a:t>
            </a:fld>
            <a:endParaRPr lang="en-US"/>
          </a:p>
        </p:txBody>
      </p:sp>
    </p:spTree>
    <p:extLst>
      <p:ext uri="{BB962C8B-B14F-4D97-AF65-F5344CB8AC3E}">
        <p14:creationId xmlns:p14="http://schemas.microsoft.com/office/powerpoint/2010/main" val="1039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4083" y="317793"/>
            <a:ext cx="7848600" cy="958850"/>
          </a:xfrm>
        </p:spPr>
        <p:txBody>
          <a:bodyPr>
            <a:normAutofit/>
          </a:bodyPr>
          <a:lstStyle/>
          <a:p>
            <a:r>
              <a:rPr lang="en-US" b="1" dirty="0">
                <a:solidFill>
                  <a:schemeClr val="accent6">
                    <a:lumMod val="60000"/>
                    <a:lumOff val="40000"/>
                  </a:schemeClr>
                </a:solidFill>
              </a:rPr>
              <a:t>Schedule</a:t>
            </a:r>
          </a:p>
        </p:txBody>
      </p:sp>
      <p:sp>
        <p:nvSpPr>
          <p:cNvPr id="4" name="Subtitle 3"/>
          <p:cNvSpPr>
            <a:spLocks noGrp="1"/>
          </p:cNvSpPr>
          <p:nvPr>
            <p:ph type="subTitle" idx="1"/>
          </p:nvPr>
        </p:nvSpPr>
        <p:spPr>
          <a:xfrm>
            <a:off x="1521914" y="1457266"/>
            <a:ext cx="8518358" cy="4304714"/>
          </a:xfrm>
        </p:spPr>
        <p:txBody>
          <a:bodyPr vert="horz" lIns="91440" tIns="45720" rIns="91440" bIns="45720" rtlCol="0" anchor="t">
            <a:normAutofit fontScale="92500"/>
          </a:bodyPr>
          <a:lstStyle/>
          <a:p>
            <a:pPr marL="457200" indent="-457200" algn="l">
              <a:buFont typeface="Courier New" panose="02070309020205020404" pitchFamily="49" charset="0"/>
              <a:buChar char="o"/>
            </a:pPr>
            <a:r>
              <a:rPr lang="en-US" sz="2800">
                <a:solidFill>
                  <a:schemeClr val="tx1"/>
                </a:solidFill>
              </a:rPr>
              <a:t>Upcoming Deadline for NSF 22-632</a:t>
            </a:r>
          </a:p>
          <a:p>
            <a:r>
              <a:rPr lang="en-US" sz="3600" i="1" u="sng">
                <a:solidFill>
                  <a:srgbClr val="FFFF00"/>
                </a:solidFill>
              </a:rPr>
              <a:t>December 02</a:t>
            </a:r>
            <a:r>
              <a:rPr lang="en-US" sz="3600" u="sng">
                <a:solidFill>
                  <a:srgbClr val="FFFF00"/>
                </a:solidFill>
              </a:rPr>
              <a:t>, 2024</a:t>
            </a:r>
          </a:p>
          <a:p>
            <a:pPr marL="800100" lvl="1" indent="-342900" algn="l">
              <a:buFont typeface="Arial" charset="0"/>
              <a:buChar char="•"/>
            </a:pPr>
            <a:endParaRPr lang="en-US" sz="2800">
              <a:solidFill>
                <a:schemeClr val="tx1"/>
              </a:solidFill>
            </a:endParaRPr>
          </a:p>
          <a:p>
            <a:pPr marL="457200" indent="-457200" algn="l">
              <a:buFont typeface="Courier New" panose="02070309020205020404" pitchFamily="49" charset="0"/>
              <a:buChar char="o"/>
            </a:pPr>
            <a:r>
              <a:rPr lang="en-US" sz="2800" b="1">
                <a:solidFill>
                  <a:schemeClr val="tx1"/>
                </a:solidFill>
              </a:rPr>
              <a:t>Schedule:</a:t>
            </a:r>
          </a:p>
          <a:p>
            <a:pPr lvl="2" algn="l"/>
            <a:r>
              <a:rPr lang="en-US" sz="2400">
                <a:solidFill>
                  <a:schemeClr val="tx1"/>
                </a:solidFill>
              </a:rPr>
              <a:t>CSSI Review Panel Survey Out		October 17, 2024</a:t>
            </a:r>
          </a:p>
          <a:p>
            <a:pPr lvl="2" algn="l"/>
            <a:r>
              <a:rPr lang="en-US" sz="2400">
                <a:solidFill>
                  <a:schemeClr val="tx1"/>
                </a:solidFill>
              </a:rPr>
              <a:t>Proposals Due:  				December 02, 2024</a:t>
            </a:r>
          </a:p>
          <a:p>
            <a:pPr lvl="2" algn="l"/>
            <a:r>
              <a:rPr lang="en-US" sz="2400">
                <a:solidFill>
                  <a:schemeClr val="tx1"/>
                </a:solidFill>
              </a:rPr>
              <a:t>Review:					Early 2024</a:t>
            </a:r>
          </a:p>
          <a:p>
            <a:pPr lvl="2" algn="l"/>
            <a:r>
              <a:rPr lang="en-US" sz="2400">
                <a:solidFill>
                  <a:schemeClr val="tx1"/>
                </a:solidFill>
              </a:rPr>
              <a:t>Announcement of Awards:  		Summer 2024</a:t>
            </a:r>
          </a:p>
        </p:txBody>
      </p:sp>
      <p:pic>
        <p:nvPicPr>
          <p:cNvPr id="6" name="Picture 5">
            <a:extLst>
              <a:ext uri="{FF2B5EF4-FFF2-40B4-BE49-F238E27FC236}">
                <a16:creationId xmlns:a16="http://schemas.microsoft.com/office/drawing/2014/main" id="{423753F2-A5AB-7A30-F586-E234DFAF55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8523" y="3738693"/>
            <a:ext cx="2143125" cy="2143125"/>
          </a:xfrm>
          <a:prstGeom prst="rect">
            <a:avLst/>
          </a:prstGeom>
        </p:spPr>
      </p:pic>
      <p:sp>
        <p:nvSpPr>
          <p:cNvPr id="11" name="TextBox 10">
            <a:extLst>
              <a:ext uri="{FF2B5EF4-FFF2-40B4-BE49-F238E27FC236}">
                <a16:creationId xmlns:a16="http://schemas.microsoft.com/office/drawing/2014/main" id="{A1764DF1-F0F8-525E-A79B-C25436482CA5}"/>
              </a:ext>
            </a:extLst>
          </p:cNvPr>
          <p:cNvSpPr txBox="1"/>
          <p:nvPr/>
        </p:nvSpPr>
        <p:spPr>
          <a:xfrm>
            <a:off x="7656689" y="5942603"/>
            <a:ext cx="4222790" cy="369332"/>
          </a:xfrm>
          <a:prstGeom prst="rect">
            <a:avLst/>
          </a:prstGeom>
          <a:noFill/>
        </p:spPr>
        <p:txBody>
          <a:bodyPr wrap="square">
            <a:spAutoFit/>
          </a:bodyPr>
          <a:lstStyle/>
          <a:p>
            <a:r>
              <a:rPr lang="en-US">
                <a:hlinkClick r:id="rId4"/>
              </a:rPr>
              <a:t>https://www.surveymonkey.com/r/5FBBTC5</a:t>
            </a:r>
            <a:endParaRPr lang="en-US"/>
          </a:p>
        </p:txBody>
      </p:sp>
      <p:sp>
        <p:nvSpPr>
          <p:cNvPr id="3" name="Slide Number Placeholder 2"/>
          <p:cNvSpPr>
            <a:spLocks noGrp="1"/>
          </p:cNvSpPr>
          <p:nvPr>
            <p:ph type="sldNum" sz="quarter" idx="12"/>
          </p:nvPr>
        </p:nvSpPr>
        <p:spPr/>
        <p:txBody>
          <a:bodyPr/>
          <a:lstStyle/>
          <a:p>
            <a:fld id="{1403A9F4-2153-4E30-848A-357EB84591DA}" type="slidenum">
              <a:rPr lang="en-US" smtClean="0"/>
              <a:pPr/>
              <a:t>30</a:t>
            </a:fld>
            <a:endParaRPr lang="en-US"/>
          </a:p>
        </p:txBody>
      </p:sp>
    </p:spTree>
    <p:extLst>
      <p:ext uri="{BB962C8B-B14F-4D97-AF65-F5344CB8AC3E}">
        <p14:creationId xmlns:p14="http://schemas.microsoft.com/office/powerpoint/2010/main" val="368150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sz="4200" b="1" dirty="0">
                <a:solidFill>
                  <a:schemeClr val="accent6">
                    <a:lumMod val="60000"/>
                    <a:lumOff val="40000"/>
                  </a:schemeClr>
                </a:solidFill>
              </a:rPr>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a:xfrm>
            <a:off x="1687750" y="1718545"/>
            <a:ext cx="9905999" cy="1927766"/>
          </a:xfrm>
        </p:spPr>
        <p:txBody>
          <a:bodyPr>
            <a:normAutofit/>
          </a:bodyPr>
          <a:lstStyle/>
          <a:p>
            <a:pPr marL="0" indent="0">
              <a:buNone/>
            </a:pPr>
            <a:r>
              <a:rPr lang="en-US" sz="2800"/>
              <a:t>Questions?</a:t>
            </a:r>
            <a:br>
              <a:rPr lang="en-US" sz="2800"/>
            </a:br>
            <a:r>
              <a:rPr lang="en-US" sz="2800"/>
              <a:t>During Webinar: Via Zoom Q&amp;A</a:t>
            </a:r>
            <a:br>
              <a:rPr lang="en-US" sz="2800"/>
            </a:br>
            <a:r>
              <a:rPr lang="en-US" sz="2800"/>
              <a:t>After Webinar: </a:t>
            </a:r>
            <a:r>
              <a:rPr lang="en-US" sz="2800">
                <a:hlinkClick r:id="rId3"/>
              </a:rPr>
              <a:t>CSSIQueries@nsf.gov</a:t>
            </a:r>
            <a:r>
              <a:rPr lang="en-US" sz="2800"/>
              <a:t> </a:t>
            </a:r>
          </a:p>
        </p:txBody>
      </p:sp>
      <p:sp>
        <p:nvSpPr>
          <p:cNvPr id="3" name="Subtitle 3">
            <a:extLst>
              <a:ext uri="{FF2B5EF4-FFF2-40B4-BE49-F238E27FC236}">
                <a16:creationId xmlns:a16="http://schemas.microsoft.com/office/drawing/2014/main" id="{78840872-8E8B-B089-4364-AD4E7BA544EF}"/>
              </a:ext>
            </a:extLst>
          </p:cNvPr>
          <p:cNvSpPr txBox="1">
            <a:spLocks/>
          </p:cNvSpPr>
          <p:nvPr/>
        </p:nvSpPr>
        <p:spPr>
          <a:xfrm>
            <a:off x="1687750" y="3728218"/>
            <a:ext cx="9047983" cy="226618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a:solidFill>
                  <a:srgbClr val="FF0000"/>
                </a:solidFill>
              </a:rPr>
              <a:t>Attention: Multifactor authentication is required to sign into Research.gov effective on Oct. 27, 2024. </a:t>
            </a:r>
          </a:p>
          <a:p>
            <a:pPr marL="0" indent="0">
              <a:buNone/>
            </a:pPr>
            <a:r>
              <a:rPr lang="en-US" sz="2800">
                <a:solidFill>
                  <a:srgbClr val="FF0000"/>
                </a:solidFill>
              </a:rPr>
              <a:t>See </a:t>
            </a:r>
            <a:r>
              <a:rPr lang="en-US" sz="2800">
                <a:solidFill>
                  <a:srgbClr val="FF0000"/>
                </a:solidFill>
                <a:hlinkClick r:id="rId4"/>
              </a:rPr>
              <a:t>Dear Colleague Letter (NSF 25-011)</a:t>
            </a:r>
            <a:endParaRPr lang="en-US" sz="2800">
              <a:solidFill>
                <a:srgbClr val="FF0000"/>
              </a:solidFill>
            </a:endParaRPr>
          </a:p>
        </p:txBody>
      </p:sp>
      <p:sp>
        <p:nvSpPr>
          <p:cNvPr id="4" name="Slide Number Placeholder 3">
            <a:extLst>
              <a:ext uri="{FF2B5EF4-FFF2-40B4-BE49-F238E27FC236}">
                <a16:creationId xmlns:a16="http://schemas.microsoft.com/office/drawing/2014/main" id="{ED5AB796-A946-CB48-A709-247282B0902D}"/>
              </a:ext>
            </a:extLst>
          </p:cNvPr>
          <p:cNvSpPr>
            <a:spLocks noGrp="1"/>
          </p:cNvSpPr>
          <p:nvPr>
            <p:ph type="sldNum" sz="quarter" idx="12"/>
          </p:nvPr>
        </p:nvSpPr>
        <p:spPr/>
        <p:txBody>
          <a:bodyPr/>
          <a:lstStyle/>
          <a:p>
            <a:fld id="{1403A9F4-2153-4E30-848A-357EB84591DA}" type="slidenum">
              <a:rPr lang="en-US" smtClean="0"/>
              <a:t>31</a:t>
            </a:fld>
            <a:endParaRPr lang="en-US"/>
          </a:p>
        </p:txBody>
      </p:sp>
    </p:spTree>
    <p:extLst>
      <p:ext uri="{BB962C8B-B14F-4D97-AF65-F5344CB8AC3E}">
        <p14:creationId xmlns:p14="http://schemas.microsoft.com/office/powerpoint/2010/main" val="2689229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54" y="214489"/>
            <a:ext cx="8229600" cy="838200"/>
          </a:xfrm>
        </p:spPr>
        <p:txBody>
          <a:bodyPr>
            <a:normAutofit/>
          </a:bodyPr>
          <a:lstStyle/>
          <a:p>
            <a:r>
              <a:rPr lang="en-US" b="1">
                <a:solidFill>
                  <a:schemeClr val="accent6">
                    <a:lumMod val="60000"/>
                    <a:lumOff val="40000"/>
                  </a:schemeClr>
                </a:solidFill>
              </a:rPr>
              <a:t>Commonly Asked Questions (1)</a:t>
            </a:r>
          </a:p>
        </p:txBody>
      </p:sp>
      <p:sp>
        <p:nvSpPr>
          <p:cNvPr id="5" name="Slide Number Placeholder 4">
            <a:extLst>
              <a:ext uri="{FF2B5EF4-FFF2-40B4-BE49-F238E27FC236}">
                <a16:creationId xmlns:a16="http://schemas.microsoft.com/office/drawing/2014/main" id="{CBAC667B-3A78-854E-AB9F-AA66FDAEE62A}"/>
              </a:ext>
            </a:extLst>
          </p:cNvPr>
          <p:cNvSpPr>
            <a:spLocks noGrp="1"/>
          </p:cNvSpPr>
          <p:nvPr>
            <p:ph type="sldNum" sz="quarter" idx="12"/>
          </p:nvPr>
        </p:nvSpPr>
        <p:spPr/>
        <p:txBody>
          <a:bodyPr/>
          <a:lstStyle/>
          <a:p>
            <a:fld id="{1403A9F4-2153-4E30-848A-357EB84591DA}" type="slidenum">
              <a:rPr lang="en-US" smtClean="0"/>
              <a:t>32</a:t>
            </a:fld>
            <a:endParaRPr lang="en-US"/>
          </a:p>
        </p:txBody>
      </p:sp>
      <p:sp>
        <p:nvSpPr>
          <p:cNvPr id="3" name="TextBox 2"/>
          <p:cNvSpPr txBox="1"/>
          <p:nvPr/>
        </p:nvSpPr>
        <p:spPr>
          <a:xfrm>
            <a:off x="1209554" y="1175824"/>
            <a:ext cx="10194924" cy="6001643"/>
          </a:xfrm>
          <a:prstGeom prst="rect">
            <a:avLst/>
          </a:prstGeom>
          <a:noFill/>
        </p:spPr>
        <p:txBody>
          <a:bodyPr wrap="square" rtlCol="0">
            <a:spAutoFit/>
          </a:bodyPr>
          <a:lstStyle/>
          <a:p>
            <a:r>
              <a:rPr lang="en-US" sz="2400" i="1"/>
              <a:t>Q: If I am the PI, co-PI or Senior Personnel on a proposal to CSSI (NSF 22-632):</a:t>
            </a:r>
          </a:p>
          <a:p>
            <a:pPr marL="742950" lvl="1" indent="-285750">
              <a:buFont typeface="Arial" charset="0"/>
              <a:buChar char="•"/>
            </a:pPr>
            <a:r>
              <a:rPr lang="en-US" sz="2400" i="1"/>
              <a:t>Can I be the PI on any other proposal to CSSI			</a:t>
            </a:r>
            <a:r>
              <a:rPr lang="en-US" sz="2400"/>
              <a:t>	NO</a:t>
            </a:r>
          </a:p>
          <a:p>
            <a:pPr marL="742950" lvl="1" indent="-285750">
              <a:buFont typeface="Arial" charset="0"/>
              <a:buChar char="•"/>
            </a:pPr>
            <a:r>
              <a:rPr lang="en-US" sz="2400" i="1"/>
              <a:t>Can I be a co-PI on any other proposal to CSSI</a:t>
            </a:r>
            <a:r>
              <a:rPr lang="en-US" sz="2400"/>
              <a:t>				NO</a:t>
            </a:r>
          </a:p>
          <a:p>
            <a:pPr marL="742950" lvl="1" indent="-285750">
              <a:buFont typeface="Arial" charset="0"/>
              <a:buChar char="•"/>
            </a:pPr>
            <a:r>
              <a:rPr lang="en-US" sz="2400" i="1"/>
              <a:t>Can I be Senior Personnel on any other proposal to CSSI	</a:t>
            </a:r>
            <a:r>
              <a:rPr lang="en-US" sz="2400"/>
              <a:t>NO</a:t>
            </a:r>
          </a:p>
          <a:p>
            <a:pPr marL="742950" lvl="1" indent="-285750">
              <a:buFont typeface="Arial" charset="0"/>
              <a:buChar char="•"/>
            </a:pPr>
            <a:endParaRPr lang="en-US" sz="2400"/>
          </a:p>
          <a:p>
            <a:r>
              <a:rPr lang="en-US" sz="2400" b="1" i="1"/>
              <a:t>An individual may participate as PI, co-PI, or other Senior Personnel on at most one proposal across the Elements, Framework Implementations, and Transition to Sustainability class of awards for this solicitation.</a:t>
            </a:r>
          </a:p>
          <a:p>
            <a:endParaRPr lang="en-US" sz="2400" b="1" i="1"/>
          </a:p>
          <a:p>
            <a:r>
              <a:rPr lang="en-US" sz="2400" b="1" i="1"/>
              <a:t>In the event that any individual exceeds this limit, any proposal submitted to this solicitation with this individual listed as PI, co-PI, or Senior Personnel after the first proposal is received at NSF </a:t>
            </a:r>
            <a:r>
              <a:rPr lang="en-US" sz="2400" b="1" i="1" u="sng"/>
              <a:t>will be returned without review</a:t>
            </a:r>
            <a:r>
              <a:rPr lang="en-US" sz="2400" b="1" i="1"/>
              <a:t>.</a:t>
            </a:r>
          </a:p>
          <a:p>
            <a:endParaRPr lang="en-US" sz="2400" b="1" i="1"/>
          </a:p>
          <a:p>
            <a:endParaRPr lang="en-US" sz="2400" b="1" i="1"/>
          </a:p>
          <a:p>
            <a:endParaRPr lang="en-US" sz="2400" b="1" i="1"/>
          </a:p>
          <a:p>
            <a:endParaRPr lang="en-US" sz="2400" b="1" i="1"/>
          </a:p>
        </p:txBody>
      </p:sp>
    </p:spTree>
    <p:extLst>
      <p:ext uri="{BB962C8B-B14F-4D97-AF65-F5344CB8AC3E}">
        <p14:creationId xmlns:p14="http://schemas.microsoft.com/office/powerpoint/2010/main" val="157887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FB575F-F2A8-4655-B7B6-1272DB0082E7}"/>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(2)</a:t>
            </a:r>
          </a:p>
        </p:txBody>
      </p:sp>
      <p:sp>
        <p:nvSpPr>
          <p:cNvPr id="3" name="TextBox 2"/>
          <p:cNvSpPr txBox="1"/>
          <p:nvPr/>
        </p:nvSpPr>
        <p:spPr>
          <a:xfrm>
            <a:off x="1209554" y="1078089"/>
            <a:ext cx="9421838" cy="5324535"/>
          </a:xfrm>
          <a:prstGeom prst="rect">
            <a:avLst/>
          </a:prstGeom>
          <a:noFill/>
        </p:spPr>
        <p:txBody>
          <a:bodyPr wrap="square" lIns="91440" tIns="45720" rIns="91440" bIns="45720" rtlCol="0" anchor="t">
            <a:spAutoFit/>
          </a:bodyPr>
          <a:lstStyle/>
          <a:p>
            <a:r>
              <a:rPr lang="en-US" sz="2000" i="1"/>
              <a:t>Q: What types of organizations are allowed to submit proposals?</a:t>
            </a:r>
          </a:p>
          <a:p>
            <a:endParaRPr lang="en-US" sz="2000" i="1"/>
          </a:p>
          <a:p>
            <a:pPr marL="742950" lvl="1" indent="-285750">
              <a:buFont typeface="Arial" charset="0"/>
              <a:buChar char="•"/>
            </a:pPr>
            <a:r>
              <a:rPr lang="en-US" sz="2000" b="1" i="1"/>
              <a:t>Universities and Colleges </a:t>
            </a:r>
            <a:r>
              <a:rPr lang="en-US" sz="2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2000" b="1" i="1"/>
              <a:t>Non-profit, non-academic organizations</a:t>
            </a:r>
            <a:r>
              <a:rPr lang="en-US" sz="2000"/>
              <a:t>: Independent museums, observatories, research labs, professional societies and similar organizations in the U.S. associated with educational or research activities. </a:t>
            </a:r>
          </a:p>
          <a:p>
            <a:pPr marL="742950" lvl="1" indent="-285750">
              <a:buFont typeface="Arial" charset="0"/>
              <a:buChar char="•"/>
            </a:pPr>
            <a:r>
              <a:rPr lang="en-US" sz="2000" b="1" i="1"/>
              <a:t>NSF-sponsored federally funded research and development centers (FFRDCs)</a:t>
            </a:r>
            <a:r>
              <a:rPr lang="en-US" sz="2000"/>
              <a:t>, provided that they are not including costs for which federal funds have already been awarded or are expected to be awarded. </a:t>
            </a:r>
          </a:p>
          <a:p>
            <a:pPr marL="1200150" lvl="2" indent="-285750">
              <a:buFont typeface="Arial" charset="0"/>
              <a:buChar char="•"/>
            </a:pPr>
            <a:endParaRPr lang="en-US" sz="2000"/>
          </a:p>
          <a:p>
            <a:r>
              <a:rPr lang="en-US" sz="2000" i="1"/>
              <a:t>Q: How can other organizations (e.g., industry, international partners) participate?</a:t>
            </a:r>
          </a:p>
          <a:p>
            <a:pPr marL="285750" indent="-285750">
              <a:buFont typeface="Arial" charset="0"/>
              <a:buChar char="•"/>
            </a:pPr>
            <a:endParaRPr lang="en-US" sz="2000" i="1"/>
          </a:p>
          <a:p>
            <a:pPr lvl="1"/>
            <a:r>
              <a:rPr lang="en-US" sz="2000"/>
              <a:t>Organizations eligible to serve as sub-awardees are all organizations eligible under the guidelines of the NSF </a:t>
            </a:r>
            <a:r>
              <a:rPr lang="en-US" sz="2000" i="1"/>
              <a:t>Proposal &amp; Award Policies &amp; Procedures Guide (PAPPG)</a:t>
            </a:r>
            <a:r>
              <a:rPr lang="en-US" sz="2000"/>
              <a:t>.</a:t>
            </a:r>
          </a:p>
        </p:txBody>
      </p:sp>
      <p:sp>
        <p:nvSpPr>
          <p:cNvPr id="5" name="Slide Number Placeholder 4">
            <a:extLst>
              <a:ext uri="{FF2B5EF4-FFF2-40B4-BE49-F238E27FC236}">
                <a16:creationId xmlns:a16="http://schemas.microsoft.com/office/drawing/2014/main" id="{6B0BC6CE-CBC1-4F46-A741-2855CEA76748}"/>
              </a:ext>
            </a:extLst>
          </p:cNvPr>
          <p:cNvSpPr>
            <a:spLocks noGrp="1"/>
          </p:cNvSpPr>
          <p:nvPr>
            <p:ph type="sldNum" sz="quarter" idx="12"/>
          </p:nvPr>
        </p:nvSpPr>
        <p:spPr/>
        <p:txBody>
          <a:bodyPr/>
          <a:lstStyle/>
          <a:p>
            <a:fld id="{1403A9F4-2153-4E30-848A-357EB84591DA}" type="slidenum">
              <a:rPr lang="en-US" smtClean="0"/>
              <a:t>33</a:t>
            </a:fld>
            <a:endParaRPr lang="en-US"/>
          </a:p>
        </p:txBody>
      </p:sp>
    </p:spTree>
    <p:extLst>
      <p:ext uri="{BB962C8B-B14F-4D97-AF65-F5344CB8AC3E}">
        <p14:creationId xmlns:p14="http://schemas.microsoft.com/office/powerpoint/2010/main" val="980745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A5B0CC-58C7-4F0D-B8BA-46E6370A3B78}"/>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(3)</a:t>
            </a:r>
          </a:p>
        </p:txBody>
      </p:sp>
      <p:sp>
        <p:nvSpPr>
          <p:cNvPr id="3" name="TextBox 2"/>
          <p:cNvSpPr txBox="1"/>
          <p:nvPr/>
        </p:nvSpPr>
        <p:spPr>
          <a:xfrm>
            <a:off x="1209554" y="1258109"/>
            <a:ext cx="9223103" cy="4832092"/>
          </a:xfrm>
          <a:prstGeom prst="rect">
            <a:avLst/>
          </a:prstGeom>
          <a:noFill/>
        </p:spPr>
        <p:txBody>
          <a:bodyPr wrap="square" rtlCol="0">
            <a:spAutoFit/>
          </a:bodyPr>
          <a:lstStyle/>
          <a:p>
            <a:r>
              <a:rPr lang="en-US" sz="2200" i="1"/>
              <a:t>Q: How can a proposal integrate industry collaboration into the project?</a:t>
            </a:r>
            <a:r>
              <a:rPr lang="en-US" sz="2200"/>
              <a:t>   </a:t>
            </a:r>
          </a:p>
          <a:p>
            <a:pPr marL="742950" lvl="1" indent="-285750">
              <a:buFont typeface="Arial" charset="0"/>
              <a:buChar char="•"/>
            </a:pPr>
            <a:endParaRPr lang="en-US" sz="2200"/>
          </a:p>
          <a:p>
            <a:pPr marL="742950" lvl="1" indent="-285750">
              <a:buFont typeface="Arial" charset="0"/>
              <a:buChar char="•"/>
            </a:pPr>
            <a:r>
              <a:rPr lang="en-US" sz="2200"/>
              <a:t>Industry participants may be included as a subaward within the proposal.  </a:t>
            </a:r>
          </a:p>
          <a:p>
            <a:pPr marL="742950" lvl="1" indent="-285750">
              <a:buFont typeface="Arial" charset="0"/>
              <a:buChar char="•"/>
            </a:pPr>
            <a:r>
              <a:rPr lang="en-US" sz="2200"/>
              <a:t>Industry investigators may serve as co-PIs or senior personnel on a proposal.  (See PAPPG, Part I, I.I.E.2).  </a:t>
            </a:r>
          </a:p>
          <a:p>
            <a:pPr marL="742950" lvl="1" indent="-285750">
              <a:buFont typeface="Arial" charset="0"/>
              <a:buChar char="•"/>
            </a:pPr>
            <a:r>
              <a:rPr lang="en-US" sz="2200"/>
              <a:t>Industry participants may be (unfunded) collaborators.</a:t>
            </a:r>
          </a:p>
          <a:p>
            <a:pPr marL="742950" lvl="1" indent="-285750">
              <a:buFont typeface="Arial" charset="0"/>
              <a:buChar char="•"/>
            </a:pPr>
            <a:r>
              <a:rPr lang="en-US" sz="2200"/>
              <a:t>Industry participation should be integrated through the management plan. </a:t>
            </a:r>
          </a:p>
          <a:p>
            <a:pPr marL="1200150" lvl="2" indent="-285750">
              <a:buFont typeface="Arial" charset="0"/>
              <a:buChar char="•"/>
            </a:pPr>
            <a:endParaRPr lang="en-US" sz="2200"/>
          </a:p>
          <a:p>
            <a:pPr lvl="0"/>
            <a:r>
              <a:rPr lang="en-US" sz="2200" i="1"/>
              <a:t>Q: Can a foreign organization submit a proposal?</a:t>
            </a:r>
          </a:p>
          <a:p>
            <a:pPr marL="742950" lvl="1" indent="-285750">
              <a:buFont typeface="Arial" charset="0"/>
              <a:buChar char="•"/>
            </a:pPr>
            <a:endParaRPr lang="en-US" sz="2200"/>
          </a:p>
          <a:p>
            <a:pPr lvl="1"/>
            <a:r>
              <a:rPr lang="en-US" sz="2200"/>
              <a:t>NSF rarely provides support to foreign organizations. NSF will consider proposals for cooperative projects involving US and foreign organizations, provided support is requested only for the US portion of the collaborative effort. </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34</a:t>
            </a:fld>
            <a:endParaRPr lang="en-US"/>
          </a:p>
        </p:txBody>
      </p:sp>
    </p:spTree>
    <p:extLst>
      <p:ext uri="{BB962C8B-B14F-4D97-AF65-F5344CB8AC3E}">
        <p14:creationId xmlns:p14="http://schemas.microsoft.com/office/powerpoint/2010/main" val="502207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824495-4BF1-4146-9583-8A72676E6CA6}"/>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(4)</a:t>
            </a:r>
          </a:p>
        </p:txBody>
      </p:sp>
      <p:sp>
        <p:nvSpPr>
          <p:cNvPr id="3" name="TextBox 2"/>
          <p:cNvSpPr txBox="1"/>
          <p:nvPr/>
        </p:nvSpPr>
        <p:spPr>
          <a:xfrm>
            <a:off x="1209554" y="1052689"/>
            <a:ext cx="10122026" cy="5586145"/>
          </a:xfrm>
          <a:prstGeom prst="rect">
            <a:avLst/>
          </a:prstGeom>
          <a:noFill/>
        </p:spPr>
        <p:txBody>
          <a:bodyPr wrap="square" rtlCol="0">
            <a:spAutoFit/>
          </a:bodyPr>
          <a:lstStyle/>
          <a:p>
            <a:r>
              <a:rPr lang="en-US" sz="2100" i="1"/>
              <a:t>Q: We are asked for several additional documents: Two of them are “Project Personnel and Partner Institutions”, and “Collaborators and Other Affiliations”.  How are these documents different, and why does NSF need both of these documents?</a:t>
            </a:r>
          </a:p>
          <a:p>
            <a:r>
              <a:rPr lang="en-US" sz="2100"/>
              <a:t>   </a:t>
            </a:r>
          </a:p>
          <a:p>
            <a:pPr marL="742950" lvl="1" indent="-285750">
              <a:buFont typeface="Arial" charset="0"/>
              <a:buChar char="•"/>
            </a:pPr>
            <a:r>
              <a:rPr lang="en-US" sz="2100"/>
              <a:t>In the “</a:t>
            </a:r>
            <a:r>
              <a:rPr lang="en-US" sz="2100" b="1"/>
              <a:t>Project Personnel and Partner Institutions</a:t>
            </a:r>
            <a:r>
              <a:rPr lang="en-US" sz="2100"/>
              <a:t>” you must provide information for </a:t>
            </a:r>
            <a:r>
              <a:rPr lang="en-US" sz="2100" b="1" u="sng"/>
              <a:t>all</a:t>
            </a:r>
            <a:r>
              <a:rPr lang="en-US" sz="2100"/>
              <a:t> personnel and organizations involved in the </a:t>
            </a:r>
            <a:r>
              <a:rPr lang="en-US" sz="2100" u="sng"/>
              <a:t>proposed project</a:t>
            </a:r>
            <a:r>
              <a:rPr lang="en-US" sz="2100"/>
              <a:t>. The list must include all PIs, co-PIs, Senior Personnel, paid/unpaid Consultants or Collaborators, </a:t>
            </a:r>
            <a:r>
              <a:rPr lang="en-US" sz="2100" err="1"/>
              <a:t>Subawardees</a:t>
            </a:r>
            <a:r>
              <a:rPr lang="en-US" sz="2100"/>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lvl="1"/>
            <a:endParaRPr lang="en-US" sz="2100"/>
          </a:p>
          <a:p>
            <a:pPr marL="742950" lvl="1" indent="-285750">
              <a:buFont typeface="Arial" charset="0"/>
              <a:buChar char="•"/>
            </a:pPr>
            <a:r>
              <a:rPr lang="en-US" sz="2100"/>
              <a:t>For the “</a:t>
            </a:r>
            <a:r>
              <a:rPr lang="en-US" sz="2100" b="1"/>
              <a:t>Collaborators and Other Affiliations</a:t>
            </a:r>
            <a:r>
              <a:rPr lang="en-US" sz="2100"/>
              <a:t>” a completed spreadsheet is entered for each PI, co-PI, or senior personnel  within each proposal and, as Single Copy Documents, are available only to NSF staff. Proposers should follow the guidance specified in Chapter II.D.2.h (iii) of the NSF PAPPG</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35</a:t>
            </a:fld>
            <a:endParaRPr lang="en-US"/>
          </a:p>
        </p:txBody>
      </p:sp>
    </p:spTree>
    <p:extLst>
      <p:ext uri="{BB962C8B-B14F-4D97-AF65-F5344CB8AC3E}">
        <p14:creationId xmlns:p14="http://schemas.microsoft.com/office/powerpoint/2010/main" val="3432525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EF268-34F6-422B-A07F-2DC31E277E13}"/>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(5)</a:t>
            </a:r>
          </a:p>
        </p:txBody>
      </p:sp>
      <p:sp>
        <p:nvSpPr>
          <p:cNvPr id="3" name="TextBox 2"/>
          <p:cNvSpPr txBox="1"/>
          <p:nvPr/>
        </p:nvSpPr>
        <p:spPr>
          <a:xfrm>
            <a:off x="1116433" y="1156936"/>
            <a:ext cx="9866013" cy="4154984"/>
          </a:xfrm>
          <a:prstGeom prst="rect">
            <a:avLst/>
          </a:prstGeom>
          <a:noFill/>
        </p:spPr>
        <p:txBody>
          <a:bodyPr wrap="square" rtlCol="0">
            <a:spAutoFit/>
          </a:bodyPr>
          <a:lstStyle/>
          <a:p>
            <a:r>
              <a:rPr lang="en-US" sz="2200" i="1"/>
              <a:t>Q: 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sz="2200" b="1" i="1"/>
          </a:p>
          <a:p>
            <a:pPr marL="742950" lvl="1" indent="-285750">
              <a:buFont typeface="Arial" charset="0"/>
              <a:buChar char="•"/>
            </a:pPr>
            <a:r>
              <a:rPr lang="en-US" sz="2200"/>
              <a:t>The Project description should explicitly address “Deliverables” and “Metrics”</a:t>
            </a:r>
          </a:p>
          <a:p>
            <a:pPr marL="742950" lvl="1" indent="-285750">
              <a:buFont typeface="Arial" charset="0"/>
              <a:buChar char="•"/>
            </a:pPr>
            <a:endParaRPr lang="en-US" sz="2200"/>
          </a:p>
          <a:p>
            <a:pPr marL="742950" lvl="1" indent="-285750">
              <a:buFont typeface="Arial" charset="0"/>
              <a:buChar char="•"/>
            </a:pPr>
            <a:r>
              <a:rPr lang="en-US" sz="2200"/>
              <a:t>In addition, the "Delivery Mechanism and Community Usage Metrics” supplemental document is required. </a:t>
            </a:r>
          </a:p>
          <a:p>
            <a:pPr marL="742950" lvl="1" indent="-285750">
              <a:buFont typeface="Arial" charset="0"/>
              <a:buChar char="•"/>
            </a:pPr>
            <a:endParaRPr lang="en-US" sz="2200"/>
          </a:p>
          <a:p>
            <a:pPr marL="742950" lvl="1" indent="-285750">
              <a:buFont typeface="Arial" charset="0"/>
              <a:buChar char="•"/>
            </a:pPr>
            <a:r>
              <a:rPr lang="en-US" sz="2200"/>
              <a:t>The two components need not be the same but are required. You can choose to address them with different amount of detail in each of those documents (with a duplication being one option).</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36</a:t>
            </a:fld>
            <a:endParaRPr lang="en-US"/>
          </a:p>
        </p:txBody>
      </p:sp>
    </p:spTree>
    <p:extLst>
      <p:ext uri="{BB962C8B-B14F-4D97-AF65-F5344CB8AC3E}">
        <p14:creationId xmlns:p14="http://schemas.microsoft.com/office/powerpoint/2010/main" val="427363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F86A76-EA65-4C7F-A698-05C9D0B55A83}"/>
              </a:ext>
            </a:extLst>
          </p:cNvPr>
          <p:cNvSpPr>
            <a:spLocks noGrp="1"/>
          </p:cNvSpPr>
          <p:nvPr>
            <p:ph type="title"/>
          </p:nvPr>
        </p:nvSpPr>
        <p:spPr>
          <a:xfrm>
            <a:off x="1209554" y="214489"/>
            <a:ext cx="8229600" cy="838200"/>
          </a:xfrm>
        </p:spPr>
        <p:txBody>
          <a:bodyPr>
            <a:normAutofit/>
          </a:bodyPr>
          <a:lstStyle/>
          <a:p>
            <a:r>
              <a:rPr lang="en-US" b="1" dirty="0">
                <a:solidFill>
                  <a:schemeClr val="accent6">
                    <a:lumMod val="60000"/>
                    <a:lumOff val="40000"/>
                  </a:schemeClr>
                </a:solidFill>
              </a:rPr>
              <a:t>Commonly Asked Questions (6)</a:t>
            </a:r>
          </a:p>
        </p:txBody>
      </p:sp>
      <p:sp>
        <p:nvSpPr>
          <p:cNvPr id="3" name="TextBox 2"/>
          <p:cNvSpPr txBox="1"/>
          <p:nvPr/>
        </p:nvSpPr>
        <p:spPr>
          <a:xfrm>
            <a:off x="1189306" y="1178732"/>
            <a:ext cx="9813388" cy="6370975"/>
          </a:xfrm>
          <a:prstGeom prst="rect">
            <a:avLst/>
          </a:prstGeom>
          <a:noFill/>
        </p:spPr>
        <p:txBody>
          <a:bodyPr wrap="square" rtlCol="0">
            <a:spAutoFit/>
          </a:bodyPr>
          <a:lstStyle/>
          <a:p>
            <a:r>
              <a:rPr lang="en-US" sz="2400" i="1"/>
              <a:t>Q: How does the CSSI program differ from programs such as Computational and Data-Enabled Science and Engineering (CDS&amp;E), OAC Core, and Pathways to enable Open-Source Ecosystem (POSE), </a:t>
            </a:r>
            <a:r>
              <a:rPr lang="en-US" sz="2400" i="1" err="1"/>
              <a:t>Acclerating</a:t>
            </a:r>
            <a:r>
              <a:rPr lang="en-US" sz="2400" i="1"/>
              <a:t> Computing-Enabled Scientific Discovery (ACED), and </a:t>
            </a:r>
            <a:r>
              <a:rPr lang="en-US" sz="2400" i="1" err="1"/>
              <a:t>Cybertraining</a:t>
            </a:r>
            <a:r>
              <a:rPr lang="en-US" sz="2400" i="1"/>
              <a:t> research programs?</a:t>
            </a:r>
            <a:endParaRPr lang="en-US" sz="2400" b="1"/>
          </a:p>
          <a:p>
            <a:pPr marL="742950" lvl="1" indent="-285750">
              <a:buFont typeface="Arial" charset="0"/>
              <a:buChar char="•"/>
            </a:pPr>
            <a:r>
              <a:rPr lang="en-US" sz="2400"/>
              <a:t>OAC core, CDS&amp;E and ACED research programs emphasize research in, rather than the development of, cyberinfrastructure.  </a:t>
            </a:r>
          </a:p>
          <a:p>
            <a:pPr marL="742950" lvl="1" indent="-285750">
              <a:buFont typeface="Arial" charset="0"/>
              <a:buChar char="•"/>
            </a:pPr>
            <a:r>
              <a:rPr lang="en-US" sz="2400"/>
              <a:t>POSE supports the intentional transition of open-source products into open-source ecosystems (management, admin, legal/governance, onboarding, user discovery, test/eval, security/privacy)</a:t>
            </a:r>
          </a:p>
          <a:p>
            <a:pPr marL="742950" lvl="1" indent="-285750">
              <a:buFont typeface="Arial" charset="0"/>
              <a:buChar char="•"/>
            </a:pPr>
            <a:r>
              <a:rPr lang="en-US" sz="2400"/>
              <a:t>CSSI focuses upon development of sustainable data and software CI that support research.</a:t>
            </a:r>
          </a:p>
          <a:p>
            <a:pPr marL="1200150" lvl="2" indent="-285750">
              <a:buFont typeface="Arial" charset="0"/>
              <a:buChar char="•"/>
            </a:pPr>
            <a:r>
              <a:rPr lang="en-US" sz="2400"/>
              <a:t>The transition to sustainability track focuses on executing a well-defined sustainability plan for existing CI</a:t>
            </a:r>
          </a:p>
          <a:p>
            <a:pPr marL="742950" lvl="1" indent="-285750">
              <a:buFont typeface="Arial" charset="0"/>
              <a:buChar char="•"/>
            </a:pPr>
            <a:r>
              <a:rPr lang="en-US" sz="2400" err="1"/>
              <a:t>Cybertraining</a:t>
            </a:r>
            <a:r>
              <a:rPr lang="en-US" sz="2400"/>
              <a:t> supports efforts to improve adoption of CI resources, some of which could be developed through CSSI</a:t>
            </a:r>
          </a:p>
          <a:p>
            <a:pPr marL="742950" lvl="1" indent="-285750">
              <a:buFont typeface="Arial" charset="0"/>
              <a:buChar char="•"/>
            </a:pPr>
            <a:endParaRPr lang="en-US" sz="2400"/>
          </a:p>
          <a:p>
            <a:pPr marL="742950" lvl="1" indent="-285750">
              <a:buFont typeface="Arial" charset="0"/>
              <a:buChar char="•"/>
            </a:pPr>
            <a:endParaRPr lang="en-US" sz="2400"/>
          </a:p>
        </p:txBody>
      </p:sp>
      <p:sp>
        <p:nvSpPr>
          <p:cNvPr id="5" name="Slide Number Placeholder 4">
            <a:extLst>
              <a:ext uri="{FF2B5EF4-FFF2-40B4-BE49-F238E27FC236}">
                <a16:creationId xmlns:a16="http://schemas.microsoft.com/office/drawing/2014/main" id="{D0E368CF-6EA4-8B4C-B30A-3630B20DD21B}"/>
              </a:ext>
            </a:extLst>
          </p:cNvPr>
          <p:cNvSpPr>
            <a:spLocks noGrp="1"/>
          </p:cNvSpPr>
          <p:nvPr>
            <p:ph type="sldNum" sz="quarter" idx="12"/>
          </p:nvPr>
        </p:nvSpPr>
        <p:spPr/>
        <p:txBody>
          <a:bodyPr/>
          <a:lstStyle/>
          <a:p>
            <a:fld id="{1403A9F4-2153-4E30-848A-357EB84591DA}" type="slidenum">
              <a:rPr lang="en-US" smtClean="0"/>
              <a:t>37</a:t>
            </a:fld>
            <a:endParaRPr lang="en-US"/>
          </a:p>
        </p:txBody>
      </p:sp>
    </p:spTree>
    <p:extLst>
      <p:ext uri="{BB962C8B-B14F-4D97-AF65-F5344CB8AC3E}">
        <p14:creationId xmlns:p14="http://schemas.microsoft.com/office/powerpoint/2010/main" val="181607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91EB-CDEF-0680-814B-B5040C9ABEF4}"/>
              </a:ext>
            </a:extLst>
          </p:cNvPr>
          <p:cNvSpPr>
            <a:spLocks noGrp="1"/>
          </p:cNvSpPr>
          <p:nvPr>
            <p:ph type="title"/>
          </p:nvPr>
        </p:nvSpPr>
        <p:spPr/>
        <p:txBody>
          <a:bodyPr>
            <a:normAutofit/>
          </a:bodyPr>
          <a:lstStyle/>
          <a:p>
            <a:r>
              <a:rPr lang="en-US" b="1" dirty="0">
                <a:solidFill>
                  <a:schemeClr val="accent6">
                    <a:lumMod val="60000"/>
                    <a:lumOff val="40000"/>
                  </a:schemeClr>
                </a:solidFill>
              </a:rPr>
              <a:t>OAC Software and Data Infrastructure programs</a:t>
            </a:r>
          </a:p>
        </p:txBody>
      </p:sp>
      <p:grpSp>
        <p:nvGrpSpPr>
          <p:cNvPr id="5" name="Group 4">
            <a:extLst>
              <a:ext uri="{FF2B5EF4-FFF2-40B4-BE49-F238E27FC236}">
                <a16:creationId xmlns:a16="http://schemas.microsoft.com/office/drawing/2014/main" id="{AB4AE98C-78ED-FC21-4F09-FEF4A26A9ABA}"/>
              </a:ext>
              <a:ext uri="{C183D7F6-B498-43B3-948B-1728B52AA6E4}">
                <adec:decorative xmlns:adec="http://schemas.microsoft.com/office/drawing/2017/decorative" val="1"/>
              </a:ext>
            </a:extLst>
          </p:cNvPr>
          <p:cNvGrpSpPr/>
          <p:nvPr/>
        </p:nvGrpSpPr>
        <p:grpSpPr>
          <a:xfrm>
            <a:off x="1398104" y="1590261"/>
            <a:ext cx="9395791" cy="5267739"/>
            <a:chOff x="946298" y="618518"/>
            <a:chExt cx="10281683" cy="5620964"/>
          </a:xfrm>
        </p:grpSpPr>
        <p:sp>
          <p:nvSpPr>
            <p:cNvPr id="6" name="Rectangle 5">
              <a:extLst>
                <a:ext uri="{FF2B5EF4-FFF2-40B4-BE49-F238E27FC236}">
                  <a16:creationId xmlns:a16="http://schemas.microsoft.com/office/drawing/2014/main" id="{08104987-D5DC-865A-C59A-2E1037414720}"/>
                </a:ext>
              </a:extLst>
            </p:cNvPr>
            <p:cNvSpPr/>
            <p:nvPr/>
          </p:nvSpPr>
          <p:spPr>
            <a:xfrm>
              <a:off x="946298" y="618518"/>
              <a:ext cx="10281683" cy="56209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A06575-84AA-97C4-63A2-43AFC71207DF}"/>
                </a:ext>
              </a:extLst>
            </p:cNvPr>
            <p:cNvPicPr>
              <a:picLocks noChangeAspect="1"/>
            </p:cNvPicPr>
            <p:nvPr/>
          </p:nvPicPr>
          <p:blipFill>
            <a:blip r:embed="rId3"/>
            <a:stretch>
              <a:fillRect/>
            </a:stretch>
          </p:blipFill>
          <p:spPr>
            <a:xfrm>
              <a:off x="971868" y="685562"/>
              <a:ext cx="10248264" cy="5486876"/>
            </a:xfrm>
            <a:prstGeom prst="rect">
              <a:avLst/>
            </a:prstGeom>
          </p:spPr>
        </p:pic>
      </p:grpSp>
    </p:spTree>
    <p:extLst>
      <p:ext uri="{BB962C8B-B14F-4D97-AF65-F5344CB8AC3E}">
        <p14:creationId xmlns:p14="http://schemas.microsoft.com/office/powerpoint/2010/main" val="325641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C10B-0BBB-3EC3-F1E3-1A6749454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49B53-4A78-55CE-8BB0-5DFDDFE61D99}"/>
              </a:ext>
            </a:extLst>
          </p:cNvPr>
          <p:cNvSpPr>
            <a:spLocks noGrp="1"/>
          </p:cNvSpPr>
          <p:nvPr>
            <p:ph type="title"/>
          </p:nvPr>
        </p:nvSpPr>
        <p:spPr>
          <a:xfrm>
            <a:off x="1381478" y="228601"/>
            <a:ext cx="8229600" cy="1143000"/>
          </a:xfrm>
        </p:spPr>
        <p:txBody>
          <a:bodyPr>
            <a:normAutofit/>
          </a:bodyPr>
          <a:lstStyle/>
          <a:p>
            <a:r>
              <a:rPr lang="en-US" b="1" cap="none" dirty="0">
                <a:solidFill>
                  <a:schemeClr val="accent6">
                    <a:lumMod val="60000"/>
                    <a:lumOff val="40000"/>
                  </a:schemeClr>
                </a:solidFill>
              </a:rPr>
              <a:t>Before Starting on a CSSI Proposal …</a:t>
            </a:r>
            <a:endParaRPr lang="en-US" b="1" i="1" cap="none" dirty="0">
              <a:solidFill>
                <a:schemeClr val="accent6">
                  <a:lumMod val="60000"/>
                  <a:lumOff val="40000"/>
                </a:schemeClr>
              </a:solidFill>
            </a:endParaRPr>
          </a:p>
        </p:txBody>
      </p:sp>
      <p:sp>
        <p:nvSpPr>
          <p:cNvPr id="3" name="Content Placeholder 2">
            <a:extLst>
              <a:ext uri="{FF2B5EF4-FFF2-40B4-BE49-F238E27FC236}">
                <a16:creationId xmlns:a16="http://schemas.microsoft.com/office/drawing/2014/main" id="{3A1FE342-BD38-7D05-0B58-D7BD5ACAD531}"/>
              </a:ext>
            </a:extLst>
          </p:cNvPr>
          <p:cNvSpPr>
            <a:spLocks noGrp="1"/>
          </p:cNvSpPr>
          <p:nvPr>
            <p:ph idx="1"/>
          </p:nvPr>
        </p:nvSpPr>
        <p:spPr>
          <a:xfrm>
            <a:off x="1295398" y="1371601"/>
            <a:ext cx="10029825" cy="5257799"/>
          </a:xfrm>
        </p:spPr>
        <p:txBody>
          <a:bodyPr>
            <a:normAutofit/>
          </a:bodyPr>
          <a:lstStyle/>
          <a:p>
            <a:pPr>
              <a:buFont typeface="Courier New" panose="02070309020205020404" pitchFamily="49" charset="0"/>
              <a:buChar char="o"/>
            </a:pPr>
            <a:r>
              <a:rPr lang="en-US" sz="3600"/>
              <a:t> Is the basic research leading to CI development done? </a:t>
            </a:r>
          </a:p>
          <a:p>
            <a:pPr>
              <a:buFont typeface="Courier New" panose="02070309020205020404" pitchFamily="49" charset="0"/>
              <a:buChar char="o"/>
            </a:pPr>
            <a:r>
              <a:rPr lang="en-US" sz="3600"/>
              <a:t> Who is the target group?</a:t>
            </a:r>
          </a:p>
          <a:p>
            <a:pPr lvl="1">
              <a:buFont typeface="Courier New" panose="02070309020205020404" pitchFamily="49" charset="0"/>
              <a:buChar char="o"/>
            </a:pPr>
            <a:r>
              <a:rPr lang="en-US" sz="3200"/>
              <a:t> </a:t>
            </a:r>
            <a:r>
              <a:rPr lang="en-US" sz="3200" i="1"/>
              <a:t>Your research group only</a:t>
            </a:r>
          </a:p>
          <a:p>
            <a:pPr lvl="1">
              <a:buFont typeface="Courier New" panose="02070309020205020404" pitchFamily="49" charset="0"/>
              <a:buChar char="o"/>
            </a:pPr>
            <a:r>
              <a:rPr lang="en-US" sz="3200" i="1"/>
              <a:t> Your home institution only</a:t>
            </a:r>
          </a:p>
          <a:p>
            <a:pPr lvl="1">
              <a:buFont typeface="Courier New" panose="02070309020205020404" pitchFamily="49" charset="0"/>
              <a:buChar char="o"/>
            </a:pPr>
            <a:r>
              <a:rPr lang="en-US" sz="3200"/>
              <a:t> A clearly identified research community</a:t>
            </a:r>
          </a:p>
          <a:p>
            <a:pPr>
              <a:buFont typeface="Courier New" panose="02070309020205020404" pitchFamily="49" charset="0"/>
              <a:buChar char="o"/>
            </a:pPr>
            <a:r>
              <a:rPr lang="en-US" sz="3600"/>
              <a:t> Is there a “demonstrated need” in that community?</a:t>
            </a:r>
          </a:p>
        </p:txBody>
      </p:sp>
      <p:sp>
        <p:nvSpPr>
          <p:cNvPr id="4" name="Slide Number Placeholder 3">
            <a:extLst>
              <a:ext uri="{FF2B5EF4-FFF2-40B4-BE49-F238E27FC236}">
                <a16:creationId xmlns:a16="http://schemas.microsoft.com/office/drawing/2014/main" id="{85489F1D-8A66-7C2D-74B6-B53F1A87865F}"/>
              </a:ext>
            </a:extLst>
          </p:cNvPr>
          <p:cNvSpPr>
            <a:spLocks noGrp="1"/>
          </p:cNvSpPr>
          <p:nvPr>
            <p:ph type="sldNum" sz="quarter" idx="12"/>
          </p:nvPr>
        </p:nvSpPr>
        <p:spPr/>
        <p:txBody>
          <a:bodyPr/>
          <a:lstStyle/>
          <a:p>
            <a:fld id="{1403A9F4-2153-4E30-848A-357EB84591DA}" type="slidenum">
              <a:rPr lang="en-US" smtClean="0"/>
              <a:t>4</a:t>
            </a:fld>
            <a:endParaRPr lang="en-US"/>
          </a:p>
        </p:txBody>
      </p:sp>
      <p:pic>
        <p:nvPicPr>
          <p:cNvPr id="5" name="Graphic 4">
            <a:extLst>
              <a:ext uri="{FF2B5EF4-FFF2-40B4-BE49-F238E27FC236}">
                <a16:creationId xmlns:a16="http://schemas.microsoft.com/office/drawing/2014/main" id="{5DFD84B2-8275-48E4-9360-D353A258912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246" y="3668484"/>
            <a:ext cx="478972" cy="478972"/>
          </a:xfrm>
          <a:prstGeom prst="rect">
            <a:avLst/>
          </a:prstGeom>
        </p:spPr>
      </p:pic>
      <p:pic>
        <p:nvPicPr>
          <p:cNvPr id="11" name="Graphic 10">
            <a:extLst>
              <a:ext uri="{FF2B5EF4-FFF2-40B4-BE49-F238E27FC236}">
                <a16:creationId xmlns:a16="http://schemas.microsoft.com/office/drawing/2014/main" id="{9B7FA47D-D308-51A0-FB17-E53A90E7F82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4994" y="5050971"/>
            <a:ext cx="435428" cy="435428"/>
          </a:xfrm>
          <a:prstGeom prst="rect">
            <a:avLst/>
          </a:prstGeom>
        </p:spPr>
      </p:pic>
      <p:pic>
        <p:nvPicPr>
          <p:cNvPr id="40" name="Graphic 39">
            <a:extLst>
              <a:ext uri="{FF2B5EF4-FFF2-40B4-BE49-F238E27FC236}">
                <a16:creationId xmlns:a16="http://schemas.microsoft.com/office/drawing/2014/main" id="{7466D173-82DD-82B8-0B0F-7C6C31DCD33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246" y="4359727"/>
            <a:ext cx="478972" cy="478972"/>
          </a:xfrm>
          <a:prstGeom prst="rect">
            <a:avLst/>
          </a:prstGeom>
        </p:spPr>
      </p:pic>
    </p:spTree>
    <p:extLst>
      <p:ext uri="{BB962C8B-B14F-4D97-AF65-F5344CB8AC3E}">
        <p14:creationId xmlns:p14="http://schemas.microsoft.com/office/powerpoint/2010/main" val="394378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88986" y="198189"/>
            <a:ext cx="7848600" cy="1143000"/>
          </a:xfrm>
        </p:spPr>
        <p:txBody>
          <a:bodyPr>
            <a:normAutofit/>
          </a:bodyPr>
          <a:lstStyle/>
          <a:p>
            <a:r>
              <a:rPr lang="en-US" b="1" dirty="0">
                <a:solidFill>
                  <a:schemeClr val="accent6">
                    <a:lumMod val="60000"/>
                    <a:lumOff val="40000"/>
                  </a:schemeClr>
                </a:solidFill>
              </a:rPr>
              <a:t>A Competitive proposal should be..</a:t>
            </a:r>
          </a:p>
        </p:txBody>
      </p:sp>
      <p:sp>
        <p:nvSpPr>
          <p:cNvPr id="4" name="Subtitle 3"/>
          <p:cNvSpPr>
            <a:spLocks noGrp="1"/>
          </p:cNvSpPr>
          <p:nvPr>
            <p:ph type="subTitle" idx="1"/>
          </p:nvPr>
        </p:nvSpPr>
        <p:spPr>
          <a:xfrm>
            <a:off x="886265" y="1156530"/>
            <a:ext cx="10860257" cy="5775325"/>
          </a:xfrm>
        </p:spPr>
        <p:txBody>
          <a:bodyPr>
            <a:normAutofit/>
          </a:bodyPr>
          <a:lstStyle/>
          <a:p>
            <a:pPr indent="-342900" algn="l">
              <a:lnSpc>
                <a:spcPct val="100000"/>
              </a:lnSpc>
              <a:spcBef>
                <a:spcPts val="1200"/>
              </a:spcBef>
              <a:buFont typeface="Courier New" panose="02070309020205020404" pitchFamily="49" charset="0"/>
              <a:buChar char="o"/>
            </a:pPr>
            <a:r>
              <a:rPr lang="en-US">
                <a:solidFill>
                  <a:srgbClr val="FFFF00"/>
                </a:solidFill>
              </a:rPr>
              <a:t>Science-driven: </a:t>
            </a:r>
            <a:r>
              <a:rPr lang="en-US">
                <a:solidFill>
                  <a:schemeClr val="tx1"/>
                </a:solidFill>
              </a:rPr>
              <a:t>Promotes science excellence, enabling fundamentally new scientific advances; </a:t>
            </a:r>
            <a:r>
              <a:rPr lang="en-US" b="1">
                <a:solidFill>
                  <a:schemeClr val="tx1"/>
                </a:solidFill>
              </a:rPr>
              <a:t>benefits science and engineering communities beyond initial participants</a:t>
            </a:r>
            <a:r>
              <a:rPr lang="en-US">
                <a:solidFill>
                  <a:schemeClr val="tx1"/>
                </a:solidFill>
              </a:rPr>
              <a:t>.</a:t>
            </a:r>
          </a:p>
          <a:p>
            <a:pPr indent="-342900" algn="l">
              <a:lnSpc>
                <a:spcPct val="100000"/>
              </a:lnSpc>
              <a:spcBef>
                <a:spcPts val="1200"/>
              </a:spcBef>
              <a:buFont typeface="Courier New" panose="02070309020205020404" pitchFamily="49" charset="0"/>
              <a:buChar char="o"/>
            </a:pPr>
            <a:r>
              <a:rPr lang="en-US">
                <a:solidFill>
                  <a:srgbClr val="FFFF00"/>
                </a:solidFill>
              </a:rPr>
              <a:t>Innovative:</a:t>
            </a:r>
            <a:r>
              <a:rPr lang="en-US">
                <a:solidFill>
                  <a:schemeClr val="tx1"/>
                </a:solidFill>
              </a:rPr>
              <a:t> Emphasizes unique NSF contributions; </a:t>
            </a:r>
            <a:r>
              <a:rPr lang="en-US" b="1">
                <a:solidFill>
                  <a:schemeClr val="tx1"/>
                </a:solidFill>
              </a:rPr>
              <a:t>builds the capability, capacity, and cohesiveness of a national CI ecosystem</a:t>
            </a:r>
            <a:r>
              <a:rPr lang="en-US">
                <a:solidFill>
                  <a:schemeClr val="tx1"/>
                </a:solidFill>
              </a:rPr>
              <a:t>; considers both human and technical aspects of the CI.</a:t>
            </a:r>
          </a:p>
          <a:p>
            <a:pPr indent="-342900" algn="l">
              <a:lnSpc>
                <a:spcPct val="100000"/>
              </a:lnSpc>
              <a:spcBef>
                <a:spcPts val="1200"/>
              </a:spcBef>
              <a:buFont typeface="Courier New" panose="02070309020205020404" pitchFamily="49" charset="0"/>
              <a:buChar char="o"/>
            </a:pPr>
            <a:r>
              <a:rPr lang="en-US">
                <a:solidFill>
                  <a:srgbClr val="FFFF00"/>
                </a:solidFill>
              </a:rPr>
              <a:t>Collaborative:</a:t>
            </a:r>
            <a:r>
              <a:rPr lang="en-US">
                <a:solidFill>
                  <a:schemeClr val="tx1"/>
                </a:solidFill>
              </a:rPr>
              <a:t> Fosters partnerships and community development; actively engages CI experts, specialists and scientists working in concert with the domain scientists who are users of CI.</a:t>
            </a:r>
          </a:p>
          <a:p>
            <a:pPr indent="-342900" algn="l">
              <a:lnSpc>
                <a:spcPct val="100000"/>
              </a:lnSpc>
              <a:spcBef>
                <a:spcPts val="1200"/>
              </a:spcBef>
              <a:buFont typeface="Courier New" panose="02070309020205020404" pitchFamily="49" charset="0"/>
              <a:buChar char="o"/>
            </a:pPr>
            <a:r>
              <a:rPr lang="en-US">
                <a:solidFill>
                  <a:srgbClr val="FFFF00"/>
                </a:solidFill>
              </a:rPr>
              <a:t>Leveraged:</a:t>
            </a:r>
            <a:r>
              <a:rPr lang="en-US">
                <a:solidFill>
                  <a:schemeClr val="tx1"/>
                </a:solidFill>
              </a:rPr>
              <a:t>  Builds on existing, recognized capabilities.</a:t>
            </a:r>
          </a:p>
          <a:p>
            <a:pPr indent="-342900" algn="l">
              <a:lnSpc>
                <a:spcPct val="100000"/>
              </a:lnSpc>
              <a:spcBef>
                <a:spcPts val="1200"/>
              </a:spcBef>
              <a:buFont typeface="Courier New" panose="02070309020205020404" pitchFamily="49" charset="0"/>
              <a:buChar char="o"/>
            </a:pPr>
            <a:r>
              <a:rPr lang="en-US">
                <a:solidFill>
                  <a:srgbClr val="FFFF00"/>
                </a:solidFill>
              </a:rPr>
              <a:t>Strategic:</a:t>
            </a:r>
            <a:r>
              <a:rPr lang="en-US">
                <a:solidFill>
                  <a:schemeClr val="tx1"/>
                </a:solidFill>
              </a:rPr>
              <a:t>  Encourages measurement of progress and sharing of results.</a:t>
            </a:r>
          </a:p>
          <a:p>
            <a:pPr indent="-342900" algn="l">
              <a:lnSpc>
                <a:spcPct val="100000"/>
              </a:lnSpc>
              <a:spcBef>
                <a:spcPts val="1200"/>
              </a:spcBef>
              <a:buFont typeface="Courier New" panose="02070309020205020404" pitchFamily="49" charset="0"/>
              <a:buChar char="o"/>
            </a:pPr>
            <a:r>
              <a:rPr lang="en-US">
                <a:solidFill>
                  <a:srgbClr val="FFFF00"/>
                </a:solidFill>
              </a:rPr>
              <a:t>Sustained: </a:t>
            </a:r>
            <a:r>
              <a:rPr lang="en-US">
                <a:solidFill>
                  <a:schemeClr val="tx1"/>
                </a:solidFill>
              </a:rPr>
              <a:t>Provides benefits </a:t>
            </a:r>
            <a:r>
              <a:rPr lang="en-US" b="1">
                <a:solidFill>
                  <a:schemeClr val="tx1"/>
                </a:solidFill>
              </a:rPr>
              <a:t>beyond the participants and the lifetime of the award</a:t>
            </a:r>
            <a:r>
              <a:rPr lang="en-US">
                <a:solidFill>
                  <a:schemeClr val="tx1"/>
                </a:solidFill>
              </a:rPr>
              <a:t>. </a:t>
            </a:r>
            <a:endParaRPr lang="en-US" sz="2000">
              <a:solidFill>
                <a:schemeClr val="tx1"/>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5</a:t>
            </a:fld>
            <a:endParaRPr lang="en-US"/>
          </a:p>
        </p:txBody>
      </p:sp>
    </p:spTree>
    <p:extLst>
      <p:ext uri="{BB962C8B-B14F-4D97-AF65-F5344CB8AC3E}">
        <p14:creationId xmlns:p14="http://schemas.microsoft.com/office/powerpoint/2010/main" val="163279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428457" y="126372"/>
            <a:ext cx="90678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NSF Review Criteria</a:t>
            </a:r>
          </a:p>
        </p:txBody>
      </p:sp>
      <p:sp>
        <p:nvSpPr>
          <p:cNvPr id="29699" name="Rectangle 3"/>
          <p:cNvSpPr>
            <a:spLocks noGrp="1" noChangeArrowheads="1"/>
          </p:cNvSpPr>
          <p:nvPr>
            <p:ph idx="1"/>
          </p:nvPr>
        </p:nvSpPr>
        <p:spPr>
          <a:xfrm>
            <a:off x="1524000" y="1361050"/>
            <a:ext cx="8876714" cy="4135900"/>
          </a:xfrm>
        </p:spPr>
        <p:txBody>
          <a:bodyPr>
            <a:normAutofit/>
          </a:bodyPr>
          <a:lstStyle/>
          <a:p>
            <a:pPr marL="0" indent="0">
              <a:lnSpc>
                <a:spcPts val="3600"/>
              </a:lnSpc>
              <a:spcBef>
                <a:spcPct val="0"/>
              </a:spcBef>
              <a:buNone/>
            </a:pPr>
            <a:r>
              <a:rPr lang="en-US" sz="2800">
                <a:ea typeface="Verdana" pitchFamily="34" charset="0"/>
                <a:cs typeface="Verdana" pitchFamily="34" charset="0"/>
              </a:rPr>
              <a:t>Reviewers and review panel will address:</a:t>
            </a:r>
          </a:p>
          <a:p>
            <a:pPr marL="0" indent="0">
              <a:lnSpc>
                <a:spcPts val="3600"/>
              </a:lnSpc>
              <a:spcBef>
                <a:spcPct val="0"/>
              </a:spcBef>
              <a:buNone/>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Intellectual Merit, </a:t>
            </a: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Broader Impacts, and </a:t>
            </a:r>
          </a:p>
          <a:p>
            <a:pPr>
              <a:lnSpc>
                <a:spcPts val="3600"/>
              </a:lnSpc>
              <a:spcBef>
                <a:spcPct val="0"/>
              </a:spcBef>
              <a:buFont typeface="Courier New" panose="02070309020205020404" pitchFamily="49" charset="0"/>
              <a:buChar char="o"/>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solidFill>
                  <a:srgbClr val="FFFF00"/>
                </a:solidFill>
                <a:ea typeface="Verdana" pitchFamily="34" charset="0"/>
                <a:cs typeface="Verdana" pitchFamily="34" charset="0"/>
              </a:rPr>
              <a:t> CSSI Specific Review Criteria</a:t>
            </a:r>
          </a:p>
          <a:p>
            <a:pPr marL="0" indent="0">
              <a:lnSpc>
                <a:spcPts val="3600"/>
              </a:lnSpc>
              <a:spcBef>
                <a:spcPct val="0"/>
              </a:spcBef>
              <a:buNone/>
            </a:pPr>
            <a:endParaRPr lang="en-US" sz="2800">
              <a:ea typeface="Verdana" pitchFamily="34" charset="0"/>
              <a:cs typeface="Verdana" pitchFamily="34" charset="0"/>
            </a:endParaRPr>
          </a:p>
          <a:p>
            <a:pPr marL="0" indent="0">
              <a:lnSpc>
                <a:spcPts val="3600"/>
              </a:lnSpc>
              <a:spcBef>
                <a:spcPct val="0"/>
              </a:spcBef>
              <a:buNone/>
            </a:pPr>
            <a:r>
              <a:rPr lang="en-US" sz="2800">
                <a:ea typeface="Verdana" pitchFamily="34" charset="0"/>
                <a:cs typeface="Verdana" pitchFamily="34" charset="0"/>
              </a:rPr>
              <a:t>in their reviews, panel discussions, and panel summaries</a:t>
            </a:r>
          </a:p>
        </p:txBody>
      </p:sp>
      <p:sp>
        <p:nvSpPr>
          <p:cNvPr id="7" name="Left Arrow Callout 6"/>
          <p:cNvSpPr/>
          <p:nvPr/>
        </p:nvSpPr>
        <p:spPr>
          <a:xfrm>
            <a:off x="6292948" y="2026443"/>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rPr>
              <a:t>Standard NSF Review Criteria</a:t>
            </a:r>
            <a:endParaRPr lang="en-US" sz="2400" baseline="30000">
              <a:solidFill>
                <a:schemeClr val="tx1"/>
              </a:solidFill>
            </a:endParaRPr>
          </a:p>
        </p:txBody>
      </p:sp>
      <p:sp>
        <p:nvSpPr>
          <p:cNvPr id="2" name="Left Arrow Callout 1"/>
          <p:cNvSpPr/>
          <p:nvPr/>
        </p:nvSpPr>
        <p:spPr>
          <a:xfrm>
            <a:off x="6292948" y="3429000"/>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FF00"/>
                </a:solidFill>
              </a:rPr>
              <a:t>CSSI-Specific Review Criteria</a:t>
            </a:r>
            <a:endParaRPr lang="en-US" sz="2400" baseline="30000">
              <a:solidFill>
                <a:srgbClr val="FFFF00"/>
              </a:solidFill>
            </a:endParaRPr>
          </a:p>
          <a:p>
            <a:pPr algn="ctr"/>
            <a:endParaRPr lang="en-US" sz="2400" baseline="30000">
              <a:solidFill>
                <a:srgbClr val="FF0000"/>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t>6</a:t>
            </a:fld>
            <a:endParaRPr lang="en-US"/>
          </a:p>
        </p:txBody>
      </p:sp>
    </p:spTree>
    <p:extLst>
      <p:ext uri="{BB962C8B-B14F-4D97-AF65-F5344CB8AC3E}">
        <p14:creationId xmlns:p14="http://schemas.microsoft.com/office/powerpoint/2010/main" val="233576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DEE6BA9F-9C2E-47D5-BA11-3E4A657CB6D2}"/>
              </a:ext>
            </a:extLst>
          </p:cNvPr>
          <p:cNvSpPr>
            <a:spLocks noGrp="1" noChangeArrowheads="1"/>
          </p:cNvSpPr>
          <p:nvPr>
            <p:ph type="title"/>
          </p:nvPr>
        </p:nvSpPr>
        <p:spPr>
          <a:xfrm>
            <a:off x="1551725" y="293950"/>
            <a:ext cx="8661400" cy="1066800"/>
          </a:xfrm>
        </p:spPr>
        <p:txBody>
          <a:bodyPr>
            <a:normAutofit fontScale="90000"/>
          </a:bodyPr>
          <a:lstStyle/>
          <a:p>
            <a:pPr>
              <a:lnSpc>
                <a:spcPct val="115000"/>
              </a:lnSpc>
              <a:spcBef>
                <a:spcPct val="15000"/>
              </a:spcBef>
              <a:defRPr/>
            </a:pPr>
            <a:r>
              <a:rPr lang="en-US" altLang="x-none" sz="4000" b="1">
                <a:solidFill>
                  <a:schemeClr val="accent6">
                    <a:lumMod val="60000"/>
                    <a:lumOff val="40000"/>
                  </a:schemeClr>
                </a:solidFill>
                <a:ea typeface="MS PGothic" charset="-128"/>
              </a:rPr>
              <a:t>Standard NSF Evaluation Criteria </a:t>
            </a:r>
            <a:br>
              <a:rPr lang="en-US" altLang="x-none" sz="3200">
                <a:ea typeface="MS PGothic" charset="-128"/>
              </a:rPr>
            </a:br>
            <a:r>
              <a:rPr lang="en-US" altLang="x-none" sz="2700">
                <a:solidFill>
                  <a:srgbClr val="FFFF00"/>
                </a:solidFill>
                <a:ea typeface="MS PGothic" charset="-128"/>
              </a:rPr>
              <a:t>Intellectual Merit</a:t>
            </a:r>
          </a:p>
        </p:txBody>
      </p:sp>
      <p:sp>
        <p:nvSpPr>
          <p:cNvPr id="797699" name="Rectangle 3">
            <a:extLst>
              <a:ext uri="{FF2B5EF4-FFF2-40B4-BE49-F238E27FC236}">
                <a16:creationId xmlns:a16="http://schemas.microsoft.com/office/drawing/2014/main" id="{2721A7E5-A6B7-4460-BAEE-5178183A2CA9}"/>
              </a:ext>
            </a:extLst>
          </p:cNvPr>
          <p:cNvSpPr>
            <a:spLocks noGrp="1" noChangeArrowheads="1"/>
          </p:cNvSpPr>
          <p:nvPr>
            <p:ph type="body" idx="1"/>
          </p:nvPr>
        </p:nvSpPr>
        <p:spPr>
          <a:xfrm>
            <a:off x="1432561" y="1514476"/>
            <a:ext cx="9875520" cy="4684713"/>
          </a:xfrm>
        </p:spPr>
        <p:txBody>
          <a:bodyPr/>
          <a:lstStyle/>
          <a:p>
            <a:pPr>
              <a:lnSpc>
                <a:spcPct val="90000"/>
              </a:lnSpc>
              <a:buFont typeface="Courier New" panose="02070309020205020404" pitchFamily="49" charset="0"/>
              <a:buChar char="o"/>
              <a:defRPr/>
            </a:pPr>
            <a:r>
              <a:rPr lang="en-US" altLang="x-none">
                <a:ea typeface="MS PGothic" charset="-128"/>
              </a:rPr>
              <a:t> Importance of proposed activity</a:t>
            </a:r>
          </a:p>
          <a:p>
            <a:pPr lvl="1">
              <a:lnSpc>
                <a:spcPct val="90000"/>
              </a:lnSpc>
              <a:buFont typeface="Wingdings" panose="05000000000000000000" pitchFamily="2" charset="2"/>
              <a:buChar char="§"/>
              <a:defRPr/>
            </a:pPr>
            <a:r>
              <a:rPr lang="en-US" altLang="x-none">
                <a:ea typeface="MS PGothic" charset="-128"/>
              </a:rPr>
              <a:t>to advance knowledge and understanding</a:t>
            </a:r>
          </a:p>
          <a:p>
            <a:pPr lvl="1">
              <a:lnSpc>
                <a:spcPct val="90000"/>
              </a:lnSpc>
              <a:buFont typeface="Wingdings" panose="05000000000000000000" pitchFamily="2" charset="2"/>
              <a:buChar char="§"/>
              <a:defRPr/>
            </a:pPr>
            <a:r>
              <a:rPr lang="en-US" altLang="x-none">
                <a:ea typeface="MS PGothic" charset="-128"/>
              </a:rPr>
              <a:t>within the field and across fields</a:t>
            </a:r>
          </a:p>
          <a:p>
            <a:pPr>
              <a:lnSpc>
                <a:spcPct val="90000"/>
              </a:lnSpc>
              <a:buFont typeface="Courier New" panose="02070309020205020404" pitchFamily="49" charset="0"/>
              <a:buChar char="o"/>
              <a:defRPr/>
            </a:pPr>
            <a:r>
              <a:rPr lang="en-US" altLang="x-none">
                <a:ea typeface="MS PGothic" charset="-128"/>
              </a:rPr>
              <a:t> Creativity and originality </a:t>
            </a:r>
          </a:p>
          <a:p>
            <a:pPr>
              <a:lnSpc>
                <a:spcPct val="90000"/>
              </a:lnSpc>
              <a:buFont typeface="Courier New" panose="02070309020205020404" pitchFamily="49" charset="0"/>
              <a:buChar char="o"/>
              <a:defRPr/>
            </a:pPr>
            <a:r>
              <a:rPr lang="en-US" altLang="x-none">
                <a:ea typeface="MS PGothic" charset="-128"/>
              </a:rPr>
              <a:t> Is proposed activity well-reasoned, well-organized, based on sound rationale? Mechanisms to assess success?</a:t>
            </a:r>
          </a:p>
          <a:p>
            <a:pPr>
              <a:lnSpc>
                <a:spcPct val="90000"/>
              </a:lnSpc>
              <a:buFont typeface="Courier New" panose="02070309020205020404" pitchFamily="49" charset="0"/>
              <a:buChar char="o"/>
              <a:defRPr/>
            </a:pPr>
            <a:r>
              <a:rPr lang="en-US" altLang="x-none">
                <a:ea typeface="MS PGothic" charset="-128"/>
              </a:rPr>
              <a:t> Qualifications of the PIs</a:t>
            </a:r>
          </a:p>
          <a:p>
            <a:pPr>
              <a:lnSpc>
                <a:spcPct val="90000"/>
              </a:lnSpc>
              <a:buFont typeface="Courier New" panose="02070309020205020404" pitchFamily="49" charset="0"/>
              <a:buChar char="o"/>
              <a:defRPr/>
            </a:pPr>
            <a:r>
              <a:rPr lang="en-US" altLang="x-none">
                <a:ea typeface="MS PGothic" charset="-128"/>
              </a:rPr>
              <a:t> Access to necessary resources</a:t>
            </a:r>
          </a:p>
          <a:p>
            <a:pPr lvl="1">
              <a:lnSpc>
                <a:spcPct val="90000"/>
              </a:lnSpc>
              <a:buFont typeface="Wingdings" panose="05000000000000000000" pitchFamily="2" charset="2"/>
              <a:buChar char="§"/>
              <a:defRPr/>
            </a:pPr>
            <a:r>
              <a:rPr lang="en-US" altLang="x-none">
                <a:ea typeface="MS PGothic" charset="-128"/>
              </a:rPr>
              <a:t>Equipment, facilities, </a:t>
            </a:r>
            <a:r>
              <a:rPr lang="en-US" altLang="x-none" err="1">
                <a:ea typeface="MS PGothic" charset="-128"/>
              </a:rPr>
              <a:t>etc</a:t>
            </a:r>
            <a:r>
              <a:rPr lang="en-US" altLang="x-none">
                <a:ea typeface="MS PGothic" charset="-128"/>
              </a:rPr>
              <a:t> </a:t>
            </a:r>
          </a:p>
        </p:txBody>
      </p:sp>
      <p:sp>
        <p:nvSpPr>
          <p:cNvPr id="51203" name="Slide Number Placeholder 1">
            <a:extLst>
              <a:ext uri="{FF2B5EF4-FFF2-40B4-BE49-F238E27FC236}">
                <a16:creationId xmlns:a16="http://schemas.microsoft.com/office/drawing/2014/main" id="{811787B0-7763-4470-B3B5-919DAB1FEA7F}"/>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CC0000"/>
              </a:buClr>
              <a:buChar char="•"/>
              <a:defRPr kumimoji="1" sz="2800" b="1">
                <a:solidFill>
                  <a:srgbClr val="000000"/>
                </a:solidFill>
                <a:latin typeface="Tahoma" panose="020B0604030504040204" pitchFamily="34" charset="0"/>
                <a:ea typeface="MS PGothic" panose="020B0600070205080204" pitchFamily="34" charset="-128"/>
              </a:defRPr>
            </a:lvl1pPr>
            <a:lvl2pPr marL="742950" indent="-285750">
              <a:spcBef>
                <a:spcPct val="40000"/>
              </a:spcBef>
              <a:buClr>
                <a:srgbClr val="CC0000"/>
              </a:buClr>
              <a:buChar char="–"/>
              <a:defRPr kumimoji="1" sz="2400">
                <a:solidFill>
                  <a:srgbClr val="000000"/>
                </a:solidFill>
                <a:latin typeface="Tahoma" panose="020B0604030504040204" pitchFamily="34" charset="0"/>
                <a:ea typeface="MS PGothic" panose="020B0600070205080204" pitchFamily="34" charset="-128"/>
              </a:defRPr>
            </a:lvl2pPr>
            <a:lvl3pPr marL="1143000" indent="-228600">
              <a:lnSpc>
                <a:spcPct val="95000"/>
              </a:lnSpc>
              <a:spcBef>
                <a:spcPct val="35000"/>
              </a:spcBef>
              <a:buClr>
                <a:srgbClr val="CC0000"/>
              </a:buClr>
              <a:buFont typeface="Wingdings" panose="05000000000000000000" pitchFamily="2" charset="2"/>
              <a:buChar char="§"/>
              <a:defRPr kumimoji="1" sz="2000">
                <a:solidFill>
                  <a:srgbClr val="000000"/>
                </a:solidFill>
                <a:latin typeface="Tahoma" panose="020B0604030504040204" pitchFamily="34" charset="0"/>
                <a:ea typeface="MS PGothic" panose="020B0600070205080204" pitchFamily="34" charset="-128"/>
              </a:defRPr>
            </a:lvl3pPr>
            <a:lvl4pPr marL="1600200" indent="-228600">
              <a:lnSpc>
                <a:spcPct val="75000"/>
              </a:lnSpc>
              <a:spcBef>
                <a:spcPct val="30000"/>
              </a:spcBef>
              <a:buClr>
                <a:srgbClr val="CC0000"/>
              </a:buClr>
              <a:buChar char="–"/>
              <a:defRPr kumimoji="1" sz="2000">
                <a:solidFill>
                  <a:srgbClr val="000000"/>
                </a:solidFill>
                <a:latin typeface="Tahoma" panose="020B0604030504040204" pitchFamily="34" charset="0"/>
                <a:ea typeface="MS PGothic" panose="020B0600070205080204" pitchFamily="34" charset="-128"/>
              </a:defRPr>
            </a:lvl4pPr>
            <a:lvl5pPr marL="2057400" indent="-228600">
              <a:lnSpc>
                <a:spcPct val="75000"/>
              </a:lnSpc>
              <a:spcBef>
                <a:spcPct val="30000"/>
              </a:spcBef>
              <a:buClr>
                <a:srgbClr val="CC0000"/>
              </a:buClr>
              <a:buChar char="»"/>
              <a:defRPr kumimoji="1">
                <a:solidFill>
                  <a:srgbClr val="000000"/>
                </a:solidFill>
                <a:latin typeface="Tahoma" panose="020B0604030504040204" pitchFamily="34" charset="0"/>
                <a:ea typeface="MS PGothic" panose="020B0600070205080204" pitchFamily="34" charset="-128"/>
              </a:defRPr>
            </a:lvl5pPr>
            <a:lvl6pPr marL="25146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6pPr>
            <a:lvl7pPr marL="29718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7pPr>
            <a:lvl8pPr marL="34290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8pPr>
            <a:lvl9pPr marL="38862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9pPr>
          </a:lstStyle>
          <a:p>
            <a:pPr>
              <a:spcBef>
                <a:spcPct val="20000"/>
              </a:spcBef>
              <a:buClrTx/>
              <a:buFontTx/>
              <a:buNone/>
            </a:pPr>
            <a:fld id="{ABDC3114-C37F-493C-B2C5-E5F17DD33417}" type="slidenum">
              <a:rPr kumimoji="0" lang="en-US" altLang="en-US" sz="1600"/>
              <a:pPr>
                <a:spcBef>
                  <a:spcPct val="20000"/>
                </a:spcBef>
                <a:buClrTx/>
                <a:buFontTx/>
                <a:buNone/>
              </a:pPr>
              <a:t>7</a:t>
            </a:fld>
            <a:endParaRPr kumimoji="0" lang="en-US" altLang="en-US" sz="1600"/>
          </a:p>
        </p:txBody>
      </p:sp>
    </p:spTree>
    <p:extLst>
      <p:ext uri="{BB962C8B-B14F-4D97-AF65-F5344CB8AC3E}">
        <p14:creationId xmlns:p14="http://schemas.microsoft.com/office/powerpoint/2010/main" val="116448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normAutofit fontScale="90000"/>
          </a:bodyPr>
          <a:lstStyle/>
          <a:p>
            <a:r>
              <a:rPr lang="en-US" b="1">
                <a:solidFill>
                  <a:schemeClr val="accent6">
                    <a:lumMod val="60000"/>
                    <a:lumOff val="40000"/>
                  </a:schemeClr>
                </a:solidFill>
              </a:rPr>
              <a:t>Note on Innovation – How will the proposed activity … </a:t>
            </a:r>
          </a:p>
        </p:txBody>
      </p:sp>
      <p:sp>
        <p:nvSpPr>
          <p:cNvPr id="5" name="Slide Number Placeholder 3">
            <a:extLst>
              <a:ext uri="{FF2B5EF4-FFF2-40B4-BE49-F238E27FC236}">
                <a16:creationId xmlns:a16="http://schemas.microsoft.com/office/drawing/2014/main" id="{A4F430A5-0E61-4851-9403-4C1EC9F8FE48}"/>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8</a:t>
            </a:fld>
            <a:endParaRPr lang="en-US"/>
          </a:p>
        </p:txBody>
      </p:sp>
      <p:sp>
        <p:nvSpPr>
          <p:cNvPr id="6" name="Content Placeholder 5">
            <a:extLst>
              <a:ext uri="{FF2B5EF4-FFF2-40B4-BE49-F238E27FC236}">
                <a16:creationId xmlns:a16="http://schemas.microsoft.com/office/drawing/2014/main" id="{D26389D3-5646-B655-49C0-0F8B060E6242}"/>
              </a:ext>
            </a:extLst>
          </p:cNvPr>
          <p:cNvSpPr>
            <a:spLocks noGrp="1"/>
          </p:cNvSpPr>
          <p:nvPr>
            <p:ph idx="1"/>
          </p:nvPr>
        </p:nvSpPr>
        <p:spPr>
          <a:xfrm>
            <a:off x="1141412" y="1228436"/>
            <a:ext cx="9905999" cy="5439064"/>
          </a:xfrm>
        </p:spPr>
        <p:txBody>
          <a:bodyPr>
            <a:normAutofit/>
          </a:bodyPr>
          <a:lstStyle/>
          <a:p>
            <a:r>
              <a:rPr lang="en-US" sz="2800"/>
              <a:t>Enable research innovation in the target area</a:t>
            </a:r>
          </a:p>
          <a:p>
            <a:pPr lvl="1"/>
            <a:r>
              <a:rPr lang="en-US" sz="2400"/>
              <a:t>What innovative and transformational capabilities will the project bring to its target communities</a:t>
            </a:r>
          </a:p>
          <a:p>
            <a:r>
              <a:rPr lang="en-US" sz="2800"/>
              <a:t>Achieve innovation in CI development and use</a:t>
            </a:r>
          </a:p>
          <a:p>
            <a:pPr lvl="1"/>
            <a:r>
              <a:rPr lang="en-US" sz="2400"/>
              <a:t>How the project will integrate innovation and discovery into the project activities. </a:t>
            </a:r>
          </a:p>
          <a:p>
            <a:r>
              <a:rPr lang="en-US" sz="2800"/>
              <a:t>Address disruptive changes in applications, adaptability to new technologies and to changing requirements, as well as the emergence of new concerns (e.g., privacy, trust, transparency, reproducibility, AI/ML support, energy efficiency, etc.).</a:t>
            </a:r>
          </a:p>
        </p:txBody>
      </p:sp>
    </p:spTree>
    <p:extLst>
      <p:ext uri="{BB962C8B-B14F-4D97-AF65-F5344CB8AC3E}">
        <p14:creationId xmlns:p14="http://schemas.microsoft.com/office/powerpoint/2010/main" val="272518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a:extLst>
              <a:ext uri="{FF2B5EF4-FFF2-40B4-BE49-F238E27FC236}">
                <a16:creationId xmlns:a16="http://schemas.microsoft.com/office/drawing/2014/main" id="{9ACBBBAF-EE6C-4FAA-B23F-689C4BC11A78}"/>
              </a:ext>
            </a:extLst>
          </p:cNvPr>
          <p:cNvSpPr>
            <a:spLocks noGrp="1" noChangeArrowheads="1"/>
          </p:cNvSpPr>
          <p:nvPr>
            <p:ph type="title"/>
          </p:nvPr>
        </p:nvSpPr>
        <p:spPr>
          <a:xfrm>
            <a:off x="1203960" y="376236"/>
            <a:ext cx="8661400" cy="1066800"/>
          </a:xfrm>
        </p:spPr>
        <p:txBody>
          <a:bodyPr>
            <a:normAutofit/>
          </a:bodyPr>
          <a:lstStyle/>
          <a:p>
            <a:pPr>
              <a:defRPr/>
            </a:pPr>
            <a:r>
              <a:rPr lang="en-US" altLang="x-none" b="1" dirty="0">
                <a:solidFill>
                  <a:schemeClr val="accent6">
                    <a:lumMod val="60000"/>
                    <a:lumOff val="40000"/>
                  </a:schemeClr>
                </a:solidFill>
                <a:ea typeface="MS PGothic" charset="-128"/>
              </a:rPr>
              <a:t>Standard NSF Evaluation Criteria</a:t>
            </a:r>
            <a:br>
              <a:rPr lang="en-US" altLang="x-none" sz="2800" dirty="0">
                <a:ea typeface="MS PGothic" charset="-128"/>
              </a:rPr>
            </a:br>
            <a:r>
              <a:rPr lang="en-US" altLang="x-none" sz="2700" dirty="0">
                <a:solidFill>
                  <a:srgbClr val="FFFF00"/>
                </a:solidFill>
                <a:ea typeface="MS PGothic" charset="-128"/>
              </a:rPr>
              <a:t>Broader Impacts </a:t>
            </a:r>
          </a:p>
        </p:txBody>
      </p:sp>
      <p:sp>
        <p:nvSpPr>
          <p:cNvPr id="798723" name="Rectangle 3">
            <a:extLst>
              <a:ext uri="{FF2B5EF4-FFF2-40B4-BE49-F238E27FC236}">
                <a16:creationId xmlns:a16="http://schemas.microsoft.com/office/drawing/2014/main" id="{C5C3B3EC-5EA8-4E83-876E-761197B312DA}"/>
              </a:ext>
            </a:extLst>
          </p:cNvPr>
          <p:cNvSpPr>
            <a:spLocks noGrp="1" noChangeArrowheads="1"/>
          </p:cNvSpPr>
          <p:nvPr>
            <p:ph type="body" idx="1"/>
          </p:nvPr>
        </p:nvSpPr>
        <p:spPr>
          <a:xfrm>
            <a:off x="1203960" y="1652589"/>
            <a:ext cx="9989501" cy="4829175"/>
          </a:xfrm>
        </p:spPr>
        <p:txBody>
          <a:bodyPr/>
          <a:lstStyle/>
          <a:p>
            <a:pPr>
              <a:spcBef>
                <a:spcPct val="40000"/>
              </a:spcBef>
              <a:buFont typeface="Courier New" panose="02070309020205020404" pitchFamily="49" charset="0"/>
              <a:buChar char="o"/>
              <a:defRPr/>
            </a:pPr>
            <a:r>
              <a:rPr lang="en-US" altLang="x-none" sz="2000">
                <a:ea typeface="MS PGothic" charset="-128"/>
              </a:rPr>
              <a:t>Potential scientific impact of proposed research</a:t>
            </a:r>
          </a:p>
          <a:p>
            <a:pPr>
              <a:spcBef>
                <a:spcPct val="40000"/>
              </a:spcBef>
              <a:buFont typeface="Courier New" panose="02070309020205020404" pitchFamily="49" charset="0"/>
              <a:buChar char="o"/>
              <a:defRPr/>
            </a:pPr>
            <a:r>
              <a:rPr lang="en-US" altLang="x-none" sz="2000">
                <a:ea typeface="MS PGothic" charset="-128"/>
              </a:rPr>
              <a:t>Benefits to society of the proposed activity</a:t>
            </a:r>
          </a:p>
          <a:p>
            <a:pPr>
              <a:spcBef>
                <a:spcPct val="40000"/>
              </a:spcBef>
              <a:buFont typeface="Courier New" panose="02070309020205020404" pitchFamily="49" charset="0"/>
              <a:buChar char="o"/>
              <a:defRPr/>
            </a:pPr>
            <a:r>
              <a:rPr lang="en-US" altLang="x-none" sz="2000">
                <a:ea typeface="MS PGothic" charset="-128"/>
              </a:rPr>
              <a:t>Benefits to other research</a:t>
            </a:r>
          </a:p>
          <a:p>
            <a:pPr>
              <a:spcBef>
                <a:spcPct val="40000"/>
              </a:spcBef>
              <a:buFont typeface="Courier New" panose="02070309020205020404" pitchFamily="49" charset="0"/>
              <a:buChar char="o"/>
              <a:defRPr/>
            </a:pPr>
            <a:r>
              <a:rPr lang="en-US" altLang="x-none" sz="2000">
                <a:ea typeface="MS PGothic" charset="-128"/>
              </a:rPr>
              <a:t>Broad dissemination of tools, methods, results, …</a:t>
            </a:r>
          </a:p>
          <a:p>
            <a:pPr>
              <a:spcBef>
                <a:spcPct val="40000"/>
              </a:spcBef>
              <a:buFont typeface="Courier New" panose="02070309020205020404" pitchFamily="49" charset="0"/>
              <a:buChar char="o"/>
              <a:defRPr/>
            </a:pPr>
            <a:r>
              <a:rPr lang="en-US" altLang="x-none" sz="2000">
                <a:ea typeface="MS PGothic" charset="-128"/>
              </a:rPr>
              <a:t>Integration of research and teaching, training, and learning</a:t>
            </a:r>
          </a:p>
          <a:p>
            <a:pPr>
              <a:spcBef>
                <a:spcPct val="40000"/>
              </a:spcBef>
              <a:buFont typeface="Courier New" panose="02070309020205020404" pitchFamily="49" charset="0"/>
              <a:buChar char="o"/>
              <a:defRPr/>
            </a:pPr>
            <a:r>
              <a:rPr lang="en-US" altLang="x-none" sz="2000">
                <a:ea typeface="MS PGothic" charset="-128"/>
              </a:rPr>
              <a:t>Broadening participation of underrepresented groups in computing, and creating diversity in the workforce</a:t>
            </a:r>
          </a:p>
          <a:p>
            <a:pPr>
              <a:spcBef>
                <a:spcPct val="40000"/>
              </a:spcBef>
              <a:buFont typeface="Courier New" panose="02070309020205020404" pitchFamily="49" charset="0"/>
              <a:buChar char="o"/>
              <a:defRPr/>
            </a:pPr>
            <a:r>
              <a:rPr lang="en-US" altLang="x-none" sz="2000">
                <a:ea typeface="MS PGothic" charset="-128"/>
              </a:rPr>
              <a:t>Call out well-formulated, substantive activities that will lead to or produce the broader impacts </a:t>
            </a:r>
          </a:p>
        </p:txBody>
      </p:sp>
      <p:sp>
        <p:nvSpPr>
          <p:cNvPr id="53249" name="Slide Number Placeholder 5">
            <a:extLst>
              <a:ext uri="{FF2B5EF4-FFF2-40B4-BE49-F238E27FC236}">
                <a16:creationId xmlns:a16="http://schemas.microsoft.com/office/drawing/2014/main" id="{1E59E426-9008-4ABF-9023-50C1445A2DF7}"/>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CC0000"/>
              </a:buClr>
              <a:buChar char="•"/>
              <a:defRPr kumimoji="1" sz="2800" b="1">
                <a:solidFill>
                  <a:srgbClr val="000000"/>
                </a:solidFill>
                <a:latin typeface="Tahoma" panose="020B0604030504040204" pitchFamily="34" charset="0"/>
                <a:ea typeface="MS PGothic" panose="020B0600070205080204" pitchFamily="34" charset="-128"/>
              </a:defRPr>
            </a:lvl1pPr>
            <a:lvl2pPr marL="742950" indent="-285750">
              <a:spcBef>
                <a:spcPct val="40000"/>
              </a:spcBef>
              <a:buClr>
                <a:srgbClr val="CC0000"/>
              </a:buClr>
              <a:buChar char="–"/>
              <a:defRPr kumimoji="1" sz="2400">
                <a:solidFill>
                  <a:srgbClr val="000000"/>
                </a:solidFill>
                <a:latin typeface="Tahoma" panose="020B0604030504040204" pitchFamily="34" charset="0"/>
                <a:ea typeface="MS PGothic" panose="020B0600070205080204" pitchFamily="34" charset="-128"/>
              </a:defRPr>
            </a:lvl2pPr>
            <a:lvl3pPr marL="1143000" indent="-228600">
              <a:lnSpc>
                <a:spcPct val="95000"/>
              </a:lnSpc>
              <a:spcBef>
                <a:spcPct val="35000"/>
              </a:spcBef>
              <a:buClr>
                <a:srgbClr val="CC0000"/>
              </a:buClr>
              <a:buFont typeface="Wingdings" panose="05000000000000000000" pitchFamily="2" charset="2"/>
              <a:buChar char="§"/>
              <a:defRPr kumimoji="1" sz="2000">
                <a:solidFill>
                  <a:srgbClr val="000000"/>
                </a:solidFill>
                <a:latin typeface="Tahoma" panose="020B0604030504040204" pitchFamily="34" charset="0"/>
                <a:ea typeface="MS PGothic" panose="020B0600070205080204" pitchFamily="34" charset="-128"/>
              </a:defRPr>
            </a:lvl3pPr>
            <a:lvl4pPr marL="1600200" indent="-228600">
              <a:lnSpc>
                <a:spcPct val="75000"/>
              </a:lnSpc>
              <a:spcBef>
                <a:spcPct val="30000"/>
              </a:spcBef>
              <a:buClr>
                <a:srgbClr val="CC0000"/>
              </a:buClr>
              <a:buChar char="–"/>
              <a:defRPr kumimoji="1" sz="2000">
                <a:solidFill>
                  <a:srgbClr val="000000"/>
                </a:solidFill>
                <a:latin typeface="Tahoma" panose="020B0604030504040204" pitchFamily="34" charset="0"/>
                <a:ea typeface="MS PGothic" panose="020B0600070205080204" pitchFamily="34" charset="-128"/>
              </a:defRPr>
            </a:lvl4pPr>
            <a:lvl5pPr marL="2057400" indent="-228600">
              <a:lnSpc>
                <a:spcPct val="75000"/>
              </a:lnSpc>
              <a:spcBef>
                <a:spcPct val="30000"/>
              </a:spcBef>
              <a:buClr>
                <a:srgbClr val="CC0000"/>
              </a:buClr>
              <a:buChar char="»"/>
              <a:defRPr kumimoji="1">
                <a:solidFill>
                  <a:srgbClr val="000000"/>
                </a:solidFill>
                <a:latin typeface="Tahoma" panose="020B0604030504040204" pitchFamily="34" charset="0"/>
                <a:ea typeface="MS PGothic" panose="020B0600070205080204" pitchFamily="34" charset="-128"/>
              </a:defRPr>
            </a:lvl5pPr>
            <a:lvl6pPr marL="25146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6pPr>
            <a:lvl7pPr marL="29718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7pPr>
            <a:lvl8pPr marL="34290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8pPr>
            <a:lvl9pPr marL="3886200" indent="-228600" eaLnBrk="0" fontAlgn="base" hangingPunct="0">
              <a:lnSpc>
                <a:spcPct val="75000"/>
              </a:lnSpc>
              <a:spcBef>
                <a:spcPct val="30000"/>
              </a:spcBef>
              <a:spcAft>
                <a:spcPct val="0"/>
              </a:spcAft>
              <a:buClr>
                <a:srgbClr val="CC0000"/>
              </a:buClr>
              <a:buChar char="»"/>
              <a:defRPr kumimoji="1">
                <a:solidFill>
                  <a:srgbClr val="000000"/>
                </a:solidFill>
                <a:latin typeface="Tahoma" panose="020B0604030504040204" pitchFamily="34" charset="0"/>
                <a:ea typeface="MS PGothic" panose="020B0600070205080204" pitchFamily="34" charset="-128"/>
              </a:defRPr>
            </a:lvl9pPr>
          </a:lstStyle>
          <a:p>
            <a:pPr>
              <a:spcBef>
                <a:spcPct val="20000"/>
              </a:spcBef>
              <a:buClrTx/>
              <a:buFontTx/>
              <a:buNone/>
            </a:pPr>
            <a:fld id="{4ABACE9D-9BD4-4001-9DB5-9B4055A0018E}" type="slidenum">
              <a:rPr kumimoji="0" lang="en-US" altLang="en-US" sz="1600"/>
              <a:pPr>
                <a:spcBef>
                  <a:spcPct val="20000"/>
                </a:spcBef>
                <a:buClrTx/>
                <a:buFontTx/>
                <a:buNone/>
              </a:pPr>
              <a:t>9</a:t>
            </a:fld>
            <a:endParaRPr kumimoji="0" lang="en-US" altLang="en-US" sz="1600"/>
          </a:p>
        </p:txBody>
      </p:sp>
    </p:spTree>
    <p:extLst>
      <p:ext uri="{BB962C8B-B14F-4D97-AF65-F5344CB8AC3E}">
        <p14:creationId xmlns:p14="http://schemas.microsoft.com/office/powerpoint/2010/main" val="174712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5fc62f-0511-40f7-8ebc-9507a7d0a4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15" ma:contentTypeDescription="Create a new document." ma:contentTypeScope="" ma:versionID="c393509bb9336b34a8ccd63139f9fa72">
  <xsd:schema xmlns:xsd="http://www.w3.org/2001/XMLSchema" xmlns:xs="http://www.w3.org/2001/XMLSchema" xmlns:p="http://schemas.microsoft.com/office/2006/metadata/properties" xmlns:ns2="0cf77daa-5445-4d26-ace6-97094430d631" xmlns:ns3="245fc62f-0511-40f7-8ebc-9507a7d0a481" targetNamespace="http://schemas.microsoft.com/office/2006/metadata/properties" ma:root="true" ma:fieldsID="e0a971ed6ffc65c7d83774c8fee655e0" ns2:_="" ns3:_="">
    <xsd:import namespace="0cf77daa-5445-4d26-ace6-97094430d631"/>
    <xsd:import namespace="245fc62f-0511-40f7-8ebc-9507a7d0a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fc62f-0511-40f7-8ebc-9507a7d0a4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35f720-85f7-4ba1-a23e-6be291c9ea1f}" ma:internalName="TaxCatchAll" ma:showField="CatchAllData" ma:web="245fc62f-0511-40f7-8ebc-9507a7d0a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FBF70-B6FE-460B-AE1F-F0C88ECD4E76}">
  <ds:schemaRefs>
    <ds:schemaRef ds:uri="http://purl.org/dc/dcmitype/"/>
    <ds:schemaRef ds:uri="http://purl.org/dc/elements/1.1/"/>
    <ds:schemaRef ds:uri="http://schemas.microsoft.com/office/2006/documentManagement/types"/>
    <ds:schemaRef ds:uri="http://schemas.openxmlformats.org/package/2006/metadata/core-properties"/>
    <ds:schemaRef ds:uri="245fc62f-0511-40f7-8ebc-9507a7d0a481"/>
    <ds:schemaRef ds:uri="0cf77daa-5445-4d26-ace6-97094430d631"/>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526485D-214F-48B0-A46F-84CE858FD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245fc62f-0511-40f7-8ebc-9507a7d0a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03E7E5-6349-457D-9F89-88E250E93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0</TotalTime>
  <Words>7638</Words>
  <Application>Microsoft Office PowerPoint</Application>
  <PresentationFormat>Widescreen</PresentationFormat>
  <Paragraphs>571</Paragraphs>
  <Slides>38</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MS PGothic</vt:lpstr>
      <vt:lpstr>Arial</vt:lpstr>
      <vt:lpstr>Calibri</vt:lpstr>
      <vt:lpstr>Courier New</vt:lpstr>
      <vt:lpstr>Microsoft Sans Serif</vt:lpstr>
      <vt:lpstr>Open Sans Light</vt:lpstr>
      <vt:lpstr>Times New Roman</vt:lpstr>
      <vt:lpstr>Tw Cen MT</vt:lpstr>
      <vt:lpstr>Verdana</vt:lpstr>
      <vt:lpstr>Wingdings</vt:lpstr>
      <vt:lpstr>Circuit</vt:lpstr>
      <vt:lpstr>Cyberinfrastructure for Sustained  Scientific Innovation (CSSI) NSF 22-632 </vt:lpstr>
      <vt:lpstr>Purpose of this Webinar</vt:lpstr>
      <vt:lpstr>NSF CSSI Program</vt:lpstr>
      <vt:lpstr>Before Starting on a CSSI Proposal …</vt:lpstr>
      <vt:lpstr>A Competitive proposal should be..</vt:lpstr>
      <vt:lpstr>NSF Review Criteria</vt:lpstr>
      <vt:lpstr>Standard NSF Evaluation Criteria  Intellectual Merit</vt:lpstr>
      <vt:lpstr>Note on Innovation – How will the proposed activity … </vt:lpstr>
      <vt:lpstr>Standard NSF Evaluation Criteria Broader Impacts </vt:lpstr>
      <vt:lpstr>CSSI Specific Review Criteria</vt:lpstr>
      <vt:lpstr>CSSI Award Classes</vt:lpstr>
      <vt:lpstr>Transition to Sustainability Class of Awards</vt:lpstr>
      <vt:lpstr>Transition to Sustainability Class of Awards (cont.)</vt:lpstr>
      <vt:lpstr>Participating NSF Organizations</vt:lpstr>
      <vt:lpstr>CSSI Priority Areas</vt:lpstr>
      <vt:lpstr>Additional areas of interest</vt:lpstr>
      <vt:lpstr>Eligibility</vt:lpstr>
      <vt:lpstr>Proposal Preparation</vt:lpstr>
      <vt:lpstr>Cover Sheet</vt:lpstr>
      <vt:lpstr>Project Description</vt:lpstr>
      <vt:lpstr>Required Documents</vt:lpstr>
      <vt:lpstr>Community Usage Metrics</vt:lpstr>
      <vt:lpstr>CI Professional Mentoring and/or Development Plan</vt:lpstr>
      <vt:lpstr>High Throughput Computing Resources Plan</vt:lpstr>
      <vt:lpstr>Cloud Computing Resources Plan</vt:lpstr>
      <vt:lpstr>Cloud Computing Resources (cont.)</vt:lpstr>
      <vt:lpstr>Resources available for CSSI community</vt:lpstr>
      <vt:lpstr>Established Program to Stimulate Competitive Research (EPSCoR) Program</vt:lpstr>
      <vt:lpstr>How to get access to the CI ecosystem?</vt:lpstr>
      <vt:lpstr>Schedule</vt:lpstr>
      <vt:lpstr>Thank you!</vt:lpstr>
      <vt:lpstr>Commonly Asked Questions (1)</vt:lpstr>
      <vt:lpstr>Commonly Asked Questions (2)</vt:lpstr>
      <vt:lpstr>Commonly Asked Questions (3)</vt:lpstr>
      <vt:lpstr>Commonly Asked Questions (4)</vt:lpstr>
      <vt:lpstr>Commonly Asked Questions (5)</vt:lpstr>
      <vt:lpstr>Commonly Asked Questions (6)</vt:lpstr>
      <vt:lpstr>OAC Software and Data Infrastructure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Cyberinfrastructure for  Sustained Scientific Innovation  (CSSI) NSF 20-592</dc:title>
  <dc:creator>Robila, Stefan A</dc:creator>
  <cp:lastModifiedBy>Carlson, Paul L. (Contractor)</cp:lastModifiedBy>
  <cp:revision>2</cp:revision>
  <dcterms:created xsi:type="dcterms:W3CDTF">2020-09-08T17:32:03Z</dcterms:created>
  <dcterms:modified xsi:type="dcterms:W3CDTF">2024-10-18T18:59:09Z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f151d5d2-c398-42d5-a39b-a9db1d83a2b9</vt:lpwstr>
  </property>
  <property fmtid="{D5CDD505-2E9C-101B-9397-08002B2CF9AE}" pid="3" name="VM">
    <vt:lpwstr>Yes</vt:lpwstr>
  </property>
  <property fmtid="{D5CDD505-2E9C-101B-9397-08002B2CF9AE}" pid="4" name="ContainsCUI">
    <vt:lpwstr>Yes</vt:lpwstr>
  </property>
  <property fmtid="{D5CDD505-2E9C-101B-9397-08002B2CF9AE}" pid="5" name="MarkingType">
    <vt:lpwstr>Basic</vt:lpwstr>
  </property>
  <property fmtid="{D5CDD505-2E9C-101B-9397-08002B2CF9AE}" pid="6" name="CUIList">
    <vt:lpwstr>Short_List</vt:lpwstr>
  </property>
  <property fmtid="{D5CDD505-2E9C-101B-9397-08002B2CF9AE}" pid="7" name="CUIMarking">
    <vt:lpwstr/>
  </property>
  <property fmtid="{D5CDD505-2E9C-101B-9397-08002B2CF9AE}" pid="8" name="DisseminationNeeded">
    <vt:lpwstr>No</vt:lpwstr>
  </property>
  <property fmtid="{D5CDD505-2E9C-101B-9397-08002B2CF9AE}" pid="9" name="CUIEmail">
    <vt:lpwstr>cui@nsf.gov</vt:lpwstr>
  </property>
  <property fmtid="{D5CDD505-2E9C-101B-9397-08002B2CF9AE}" pid="10" name="ContentTypeId">
    <vt:lpwstr>0x010100CA5FFE5367F74747AA9F2D6EC62D3841</vt:lpwstr>
  </property>
</Properties>
</file>