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63" r:id="rId5"/>
    <p:sldId id="286" r:id="rId6"/>
    <p:sldId id="2145706201" r:id="rId7"/>
    <p:sldId id="259" r:id="rId8"/>
    <p:sldId id="262" r:id="rId9"/>
    <p:sldId id="264" r:id="rId10"/>
    <p:sldId id="2145706215" r:id="rId11"/>
    <p:sldId id="2709" r:id="rId12"/>
    <p:sldId id="2145706197" r:id="rId13"/>
    <p:sldId id="2145706199" r:id="rId14"/>
    <p:sldId id="2704" r:id="rId15"/>
    <p:sldId id="2651" r:id="rId16"/>
    <p:sldId id="289" r:id="rId17"/>
    <p:sldId id="2145706202" r:id="rId18"/>
    <p:sldId id="2145706203" r:id="rId19"/>
    <p:sldId id="2145706204" r:id="rId20"/>
    <p:sldId id="2145706210" r:id="rId21"/>
    <p:sldId id="2145706211" r:id="rId22"/>
    <p:sldId id="2145706214" r:id="rId23"/>
    <p:sldId id="2697" r:id="rId24"/>
    <p:sldId id="2145706205" r:id="rId25"/>
    <p:sldId id="2698" r:id="rId26"/>
    <p:sldId id="2145706212" r:id="rId27"/>
    <p:sldId id="2700" r:id="rId28"/>
    <p:sldId id="2699" r:id="rId29"/>
    <p:sldId id="2701" r:id="rId30"/>
    <p:sldId id="2702" r:id="rId31"/>
    <p:sldId id="2706" r:id="rId32"/>
    <p:sldId id="2705" r:id="rId33"/>
    <p:sldId id="2145706200" r:id="rId34"/>
    <p:sldId id="2145706213" r:id="rId35"/>
    <p:sldId id="2145706198" r:id="rId36"/>
    <p:sldId id="287" r:id="rId37"/>
    <p:sldId id="27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A4A3A4"/>
          </p15:clr>
        </p15:guide>
        <p15:guide id="2" pos="7272" userDrawn="1">
          <p15:clr>
            <a:srgbClr val="A4A3A4"/>
          </p15:clr>
        </p15:guide>
        <p15:guide id="3" orient="horz" pos="2260" userDrawn="1">
          <p15:clr>
            <a:srgbClr val="A4A3A4"/>
          </p15:clr>
        </p15:guide>
        <p15:guide id="4" pos="5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59B404-1417-4A7C-B31A-1291A1E13F6B}" name="Catherine Hughes" initials="CH" userId="S::cahughes@nsf.gov::63e037ed-f314-4299-b46e-d2a6ecc446d7" providerId="AD"/>
  <p188:author id="{F3A75B8D-C0FB-BC95-3A33-8A6342230BB0}" name="Le, Ly (Contractor)" initials="LL(" userId="S::7618186527@nsf.gov::d470a643-a799-48e3-92cc-ae71774833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5F1D"/>
    <a:srgbClr val="887AB9"/>
    <a:srgbClr val="4EC3E0"/>
    <a:srgbClr val="E5D195"/>
    <a:srgbClr val="D3B34E"/>
    <a:srgbClr val="2A85FF"/>
    <a:srgbClr val="002454"/>
    <a:srgbClr val="B0A6D0"/>
    <a:srgbClr val="29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D833B-24A4-45A0-8F01-20B22934E745}" v="2" dt="2024-02-13T19:54:03.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52" y="60"/>
      </p:cViewPr>
      <p:guideLst>
        <p:guide orient="horz" pos="3576"/>
        <p:guide pos="7272"/>
        <p:guide orient="horz" pos="2260"/>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ertas, Edgar J" userId="cf57047f-fb26-45c0-bd58-2888a999ed32" providerId="ADAL" clId="{238EEF18-2698-4C98-A952-5EB77BDE6F15}"/>
    <pc:docChg chg="modSld">
      <pc:chgData name="Huertas, Edgar J" userId="cf57047f-fb26-45c0-bd58-2888a999ed32" providerId="ADAL" clId="{238EEF18-2698-4C98-A952-5EB77BDE6F15}" dt="2024-02-14T18:46:46.142" v="27"/>
      <pc:docMkLst>
        <pc:docMk/>
      </pc:docMkLst>
      <pc:sldChg chg="delSp modSp mod">
        <pc:chgData name="Huertas, Edgar J" userId="cf57047f-fb26-45c0-bd58-2888a999ed32" providerId="ADAL" clId="{238EEF18-2698-4C98-A952-5EB77BDE6F15}" dt="2024-02-14T18:46:46.142" v="27"/>
        <pc:sldMkLst>
          <pc:docMk/>
          <pc:sldMk cId="1821454923" sldId="263"/>
        </pc:sldMkLst>
        <pc:spChg chg="del mod">
          <ac:chgData name="Huertas, Edgar J" userId="cf57047f-fb26-45c0-bd58-2888a999ed32" providerId="ADAL" clId="{238EEF18-2698-4C98-A952-5EB77BDE6F15}" dt="2024-02-14T18:46:46.142" v="27"/>
          <ac:spMkLst>
            <pc:docMk/>
            <pc:sldMk cId="1821454923" sldId="263"/>
            <ac:spMk id="5" creationId="{4FB33934-5FF9-6F67-600D-3D7AD318CD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BB6BF-C33F-4392-BC3D-2E27EB2B758D}" type="datetimeFigureOut">
              <a:rPr lang="en-US" smtClean="0"/>
              <a:t>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4349A-219E-45A4-A6E4-E9799664F31B}" type="slidenum">
              <a:rPr lang="en-US" smtClean="0"/>
              <a:t>‹#›</a:t>
            </a:fld>
            <a:endParaRPr lang="en-US"/>
          </a:p>
        </p:txBody>
      </p:sp>
    </p:spTree>
    <p:extLst>
      <p:ext uri="{BB962C8B-B14F-4D97-AF65-F5344CB8AC3E}">
        <p14:creationId xmlns:p14="http://schemas.microsoft.com/office/powerpoint/2010/main" val="147630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BACDD8-89FB-574A-8A87-6A752B0B1C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516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74349A-219E-45A4-A6E4-E9799664F31B}" type="slidenum">
              <a:rPr lang="en-US" smtClean="0"/>
              <a:t>10</a:t>
            </a:fld>
            <a:endParaRPr lang="en-US"/>
          </a:p>
        </p:txBody>
      </p:sp>
    </p:spTree>
    <p:extLst>
      <p:ext uri="{BB962C8B-B14F-4D97-AF65-F5344CB8AC3E}">
        <p14:creationId xmlns:p14="http://schemas.microsoft.com/office/powerpoint/2010/main" val="234994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data in the slide is from the public award search, specifically from the query URL listed on the slide</a:t>
            </a:r>
          </a:p>
        </p:txBody>
      </p:sp>
      <p:sp>
        <p:nvSpPr>
          <p:cNvPr id="4" name="Slide Number Placeholder 3"/>
          <p:cNvSpPr>
            <a:spLocks noGrp="1"/>
          </p:cNvSpPr>
          <p:nvPr>
            <p:ph type="sldNum" sz="quarter" idx="5"/>
          </p:nvPr>
        </p:nvSpPr>
        <p:spPr/>
        <p:txBody>
          <a:bodyPr/>
          <a:lstStyle/>
          <a:p>
            <a:fld id="{9B74349A-219E-45A4-A6E4-E9799664F31B}" type="slidenum">
              <a:rPr lang="en-US" smtClean="0"/>
              <a:t>11</a:t>
            </a:fld>
            <a:endParaRPr lang="en-US"/>
          </a:p>
        </p:txBody>
      </p:sp>
    </p:spTree>
    <p:extLst>
      <p:ext uri="{BB962C8B-B14F-4D97-AF65-F5344CB8AC3E}">
        <p14:creationId xmlns:p14="http://schemas.microsoft.com/office/powerpoint/2010/main" val="1149147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hcSlideMaster.1_Title SlideHeader">
            <a:extLst>
              <a:ext uri="{FF2B5EF4-FFF2-40B4-BE49-F238E27FC236}">
                <a16:creationId xmlns:a16="http://schemas.microsoft.com/office/drawing/2014/main" id="{051F9449-5F10-DC8B-F6D7-C5F9EA06E57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79202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F420E22-2FC8-4948-A6D5-AC9DC0395B71}"/>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366CBB48-38D3-4A03-8001-C6DD326124B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11" name="Footer Placeholder 4">
            <a:extLst>
              <a:ext uri="{FF2B5EF4-FFF2-40B4-BE49-F238E27FC236}">
                <a16:creationId xmlns:a16="http://schemas.microsoft.com/office/drawing/2014/main" id="{304B195B-1432-47DE-878B-D23EF3AC4344}"/>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2" name="Slide Number Placeholder 5">
            <a:extLst>
              <a:ext uri="{FF2B5EF4-FFF2-40B4-BE49-F238E27FC236}">
                <a16:creationId xmlns:a16="http://schemas.microsoft.com/office/drawing/2014/main" id="{162F3D1A-2F12-4147-B771-F9D140B71CC9}"/>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62B4932F-4012-4A57-84BD-AC87F17B32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Section HeaderHeader">
            <a:extLst>
              <a:ext uri="{FF2B5EF4-FFF2-40B4-BE49-F238E27FC236}">
                <a16:creationId xmlns:a16="http://schemas.microsoft.com/office/drawing/2014/main" id="{376D0855-61BB-3A44-EA0D-64F89934698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66548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7A6A1A1-888D-4FFC-90C0-2535D047474C}"/>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4C8C416F-06A9-401A-B4D8-F1E354F1081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10" name="Footer Placeholder 4">
            <a:extLst>
              <a:ext uri="{FF2B5EF4-FFF2-40B4-BE49-F238E27FC236}">
                <a16:creationId xmlns:a16="http://schemas.microsoft.com/office/drawing/2014/main" id="{5F3F9AF5-7957-4D30-95EF-DCB8C3D5341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D506044B-9272-4A14-AD74-8D06C647481F}"/>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4731E0EF-F471-4AC4-813E-4925176D1B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Two ContentHeader">
            <a:extLst>
              <a:ext uri="{FF2B5EF4-FFF2-40B4-BE49-F238E27FC236}">
                <a16:creationId xmlns:a16="http://schemas.microsoft.com/office/drawing/2014/main" id="{451FA6BA-6E85-AF26-FF49-2A86A9D1A15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09700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F87A47B-16BF-4711-BB81-D6FC5BCF2EAB}"/>
              </a:ext>
            </a:extLst>
          </p:cNvPr>
          <p:cNvSpPr/>
          <p:nvPr userDrawn="1"/>
        </p:nvSpPr>
        <p:spPr>
          <a:xfrm rot="10800000">
            <a:off x="-164123" y="-2"/>
            <a:ext cx="12356120"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455025" cy="1325563"/>
          </a:xfrm>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839788"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3">
            <a:extLst>
              <a:ext uri="{FF2B5EF4-FFF2-40B4-BE49-F238E27FC236}">
                <a16:creationId xmlns:a16="http://schemas.microsoft.com/office/drawing/2014/main" id="{750CBA8E-D822-433B-9322-727C61CBB5E1}"/>
              </a:ext>
            </a:extLst>
          </p:cNvPr>
          <p:cNvSpPr>
            <a:spLocks noGrp="1"/>
          </p:cNvSpPr>
          <p:nvPr>
            <p:ph type="dt" sz="half" idx="10"/>
          </p:nvPr>
        </p:nvSpPr>
        <p:spPr>
          <a:xfrm>
            <a:off x="1192165" y="6356350"/>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12" name="Footer Placeholder 4">
            <a:extLst>
              <a:ext uri="{FF2B5EF4-FFF2-40B4-BE49-F238E27FC236}">
                <a16:creationId xmlns:a16="http://schemas.microsoft.com/office/drawing/2014/main" id="{2A7A2661-C749-4DA1-882A-E91976767DD9}"/>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13" name="Slide Number Placeholder 5">
            <a:extLst>
              <a:ext uri="{FF2B5EF4-FFF2-40B4-BE49-F238E27FC236}">
                <a16:creationId xmlns:a16="http://schemas.microsoft.com/office/drawing/2014/main" id="{4A30EA68-C5C4-49E4-957D-7E5280EA8F17}"/>
              </a:ext>
            </a:extLst>
          </p:cNvPr>
          <p:cNvSpPr>
            <a:spLocks noGrp="1"/>
          </p:cNvSpPr>
          <p:nvPr>
            <p:ph type="sldNum" sz="quarter" idx="12"/>
          </p:nvPr>
        </p:nvSpPr>
        <p:spPr>
          <a:xfrm>
            <a:off x="9186334" y="6356350"/>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
        <p:nvSpPr>
          <p:cNvPr id="14" name="Text Placeholder 2">
            <a:extLst>
              <a:ext uri="{FF2B5EF4-FFF2-40B4-BE49-F238E27FC236}">
                <a16:creationId xmlns:a16="http://schemas.microsoft.com/office/drawing/2014/main" id="{7327507A-DF9B-4F28-B991-D033825CA398}"/>
              </a:ext>
            </a:extLst>
          </p:cNvPr>
          <p:cNvSpPr>
            <a:spLocks noGrp="1"/>
          </p:cNvSpPr>
          <p:nvPr>
            <p:ph type="body" idx="13"/>
          </p:nvPr>
        </p:nvSpPr>
        <p:spPr>
          <a:xfrm>
            <a:off x="5180012" y="1681163"/>
            <a:ext cx="4114801" cy="823912"/>
          </a:xfrm>
        </p:spPr>
        <p:txBody>
          <a:bodyPr anchor="b"/>
          <a:lstStyle>
            <a:lvl1pPr marL="0" indent="0">
              <a:buNone/>
              <a:defRPr sz="2400" b="1">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96E4F685-549F-4E66-BC02-FC07CA51336E}"/>
              </a:ext>
            </a:extLst>
          </p:cNvPr>
          <p:cNvSpPr>
            <a:spLocks noGrp="1"/>
          </p:cNvSpPr>
          <p:nvPr>
            <p:ph sz="half" idx="14"/>
          </p:nvPr>
        </p:nvSpPr>
        <p:spPr>
          <a:xfrm>
            <a:off x="5180012" y="2505075"/>
            <a:ext cx="4114801"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44B198B-301C-45CF-ADA7-E3D8C456A6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cxnSp>
        <p:nvCxnSpPr>
          <p:cNvPr id="17" name="Straight Connector 16">
            <a:extLst>
              <a:ext uri="{FF2B5EF4-FFF2-40B4-BE49-F238E27FC236}">
                <a16:creationId xmlns:a16="http://schemas.microsoft.com/office/drawing/2014/main" id="{A1E238FD-0ABB-4AFE-8249-E6664F625813}"/>
              </a:ext>
            </a:extLst>
          </p:cNvPr>
          <p:cNvCxnSpPr>
            <a:cxnSpLocks/>
          </p:cNvCxnSpPr>
          <p:nvPr userDrawn="1"/>
        </p:nvCxnSpPr>
        <p:spPr>
          <a:xfrm>
            <a:off x="1126671" y="6263750"/>
            <a:ext cx="11065326"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hcSlideMaster.ComparisonHeader">
            <a:extLst>
              <a:ext uri="{FF2B5EF4-FFF2-40B4-BE49-F238E27FC236}">
                <a16:creationId xmlns:a16="http://schemas.microsoft.com/office/drawing/2014/main" id="{9C1D5FA0-E370-544E-EDE1-FF31A02038F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8955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5A28F2-8EFC-9B47-845A-658B125CB281}"/>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hcSlideMaster.Title OnlyHeader">
            <a:extLst>
              <a:ext uri="{FF2B5EF4-FFF2-40B4-BE49-F238E27FC236}">
                <a16:creationId xmlns:a16="http://schemas.microsoft.com/office/drawing/2014/main" id="{E3B51CED-D02A-5856-FFB9-A146817A390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20617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ontent Placeholder 32">
            <a:extLst>
              <a:ext uri="{FF2B5EF4-FFF2-40B4-BE49-F238E27FC236}">
                <a16:creationId xmlns:a16="http://schemas.microsoft.com/office/drawing/2014/main" id="{9754E76F-9BF4-476B-9A65-0637D42BC725}"/>
              </a:ext>
            </a:extLst>
          </p:cNvPr>
          <p:cNvSpPr>
            <a:spLocks noGrp="1"/>
          </p:cNvSpPr>
          <p:nvPr>
            <p:ph sz="quarter" idx="22" hasCustomPrompt="1"/>
          </p:nvPr>
        </p:nvSpPr>
        <p:spPr>
          <a:xfrm>
            <a:off x="915988" y="1711174"/>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27" name="Title 2">
            <a:extLst>
              <a:ext uri="{FF2B5EF4-FFF2-40B4-BE49-F238E27FC236}">
                <a16:creationId xmlns:a16="http://schemas.microsoft.com/office/drawing/2014/main" id="{D6A3BADF-93B3-442B-910D-5F5864470D83}"/>
              </a:ext>
            </a:extLst>
          </p:cNvPr>
          <p:cNvSpPr>
            <a:spLocks noGrp="1"/>
          </p:cNvSpPr>
          <p:nvPr>
            <p:ph type="title"/>
          </p:nvPr>
        </p:nvSpPr>
        <p:spPr>
          <a:xfrm>
            <a:off x="438150" y="124984"/>
            <a:ext cx="10515600" cy="1325563"/>
          </a:xfrm>
        </p:spPr>
        <p:txBody>
          <a:bodyPr/>
          <a:lstStyle>
            <a:lvl1pPr>
              <a:defRPr>
                <a:solidFill>
                  <a:schemeClr val="accent4">
                    <a:lumMod val="50000"/>
                  </a:schemeClr>
                </a:solidFill>
              </a:defRPr>
            </a:lvl1pPr>
          </a:lstStyle>
          <a:p>
            <a:r>
              <a:rPr lang="en-US"/>
              <a:t>Heading 1</a:t>
            </a:r>
          </a:p>
        </p:txBody>
      </p:sp>
      <p:sp>
        <p:nvSpPr>
          <p:cNvPr id="28" name="Text Placeholder 4">
            <a:extLst>
              <a:ext uri="{FF2B5EF4-FFF2-40B4-BE49-F238E27FC236}">
                <a16:creationId xmlns:a16="http://schemas.microsoft.com/office/drawing/2014/main" id="{B7AD68EB-29F3-499B-8B86-0300E9C3252C}"/>
              </a:ext>
            </a:extLst>
          </p:cNvPr>
          <p:cNvSpPr>
            <a:spLocks noGrp="1"/>
          </p:cNvSpPr>
          <p:nvPr>
            <p:ph type="body" sz="quarter" idx="15"/>
          </p:nvPr>
        </p:nvSpPr>
        <p:spPr>
          <a:xfrm>
            <a:off x="1476736" y="4969234"/>
            <a:ext cx="2063297" cy="422910"/>
          </a:xfrm>
        </p:spPr>
        <p:txBody>
          <a:bodyPr>
            <a:noAutofit/>
          </a:bodyPr>
          <a:lstStyle>
            <a:lvl1pPr marL="0" indent="0">
              <a:buNone/>
              <a:defRPr sz="2200" b="1">
                <a:solidFill>
                  <a:schemeClr val="accent4">
                    <a:lumMod val="50000"/>
                  </a:schemeClr>
                </a:solidFill>
              </a:defRPr>
            </a:lvl1pPr>
          </a:lstStyle>
          <a:p>
            <a:r>
              <a:rPr lang="en-US"/>
              <a:t>Subheading 1</a:t>
            </a:r>
          </a:p>
        </p:txBody>
      </p:sp>
      <p:sp>
        <p:nvSpPr>
          <p:cNvPr id="29" name="Content Placeholder 5">
            <a:extLst>
              <a:ext uri="{FF2B5EF4-FFF2-40B4-BE49-F238E27FC236}">
                <a16:creationId xmlns:a16="http://schemas.microsoft.com/office/drawing/2014/main" id="{EFF3E4E5-F5C0-44A6-8641-10AAF23394D3}"/>
              </a:ext>
            </a:extLst>
          </p:cNvPr>
          <p:cNvSpPr>
            <a:spLocks noGrp="1"/>
          </p:cNvSpPr>
          <p:nvPr>
            <p:ph sz="quarter" idx="16" hasCustomPrompt="1"/>
          </p:nvPr>
        </p:nvSpPr>
        <p:spPr>
          <a:xfrm>
            <a:off x="1447800"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p:txBody>
      </p:sp>
      <p:pic>
        <p:nvPicPr>
          <p:cNvPr id="30" name="Picture Placeholder 14">
            <a:extLst>
              <a:ext uri="{FF2B5EF4-FFF2-40B4-BE49-F238E27FC236}">
                <a16:creationId xmlns:a16="http://schemas.microsoft.com/office/drawing/2014/main" id="{9E310091-A2A9-44A4-9778-BA7ABB338F0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t="17433" b="17433"/>
          <a:stretch>
            <a:fillRect/>
          </a:stretch>
        </p:blipFill>
        <p:spPr>
          <a:xfrm>
            <a:off x="4716463" y="1722754"/>
            <a:ext cx="6637337" cy="3087970"/>
          </a:xfrm>
          <a:prstGeom prst="rect">
            <a:avLst/>
          </a:prstGeom>
        </p:spPr>
      </p:pic>
      <p:sp>
        <p:nvSpPr>
          <p:cNvPr id="31" name="Content Placeholder 7">
            <a:extLst>
              <a:ext uri="{FF2B5EF4-FFF2-40B4-BE49-F238E27FC236}">
                <a16:creationId xmlns:a16="http://schemas.microsoft.com/office/drawing/2014/main" id="{80BF369F-8F33-46BA-BBA8-E85D0E721808}"/>
              </a:ext>
            </a:extLst>
          </p:cNvPr>
          <p:cNvSpPr>
            <a:spLocks noGrp="1"/>
          </p:cNvSpPr>
          <p:nvPr>
            <p:ph sz="quarter" idx="18" hasCustomPrompt="1"/>
          </p:nvPr>
        </p:nvSpPr>
        <p:spPr>
          <a:xfrm>
            <a:off x="5173527" y="5437807"/>
            <a:ext cx="2701833" cy="353076"/>
          </a:xfrm>
        </p:spPr>
        <p:txBody>
          <a:bodyPr/>
          <a:lstStyle>
            <a:lvl1pPr marL="0" indent="0">
              <a:buNone/>
              <a:defRPr sz="2000">
                <a:solidFill>
                  <a:schemeClr val="accent4">
                    <a:lumMod val="50000"/>
                  </a:schemeClr>
                </a:solidFill>
              </a:defRPr>
            </a:lvl1pPr>
          </a:lstStyle>
          <a:p>
            <a:r>
              <a:rPr lang="en-US"/>
              <a:t>Explanation text Explanation text</a:t>
            </a:r>
          </a:p>
          <a:p>
            <a:endParaRPr lang="en-US"/>
          </a:p>
        </p:txBody>
      </p:sp>
      <p:sp>
        <p:nvSpPr>
          <p:cNvPr id="32" name="Text Placeholder 6">
            <a:extLst>
              <a:ext uri="{FF2B5EF4-FFF2-40B4-BE49-F238E27FC236}">
                <a16:creationId xmlns:a16="http://schemas.microsoft.com/office/drawing/2014/main" id="{69F97E64-D5B0-46D1-ACA2-A7BAEDA4C624}"/>
              </a:ext>
            </a:extLst>
          </p:cNvPr>
          <p:cNvSpPr>
            <a:spLocks noGrp="1"/>
          </p:cNvSpPr>
          <p:nvPr>
            <p:ph type="body" sz="quarter" idx="17"/>
          </p:nvPr>
        </p:nvSpPr>
        <p:spPr>
          <a:xfrm>
            <a:off x="5202463" y="4969234"/>
            <a:ext cx="2063297" cy="422910"/>
          </a:xfrm>
        </p:spPr>
        <p:txBody>
          <a:bodyPr/>
          <a:lstStyle>
            <a:lvl1pPr marL="0" indent="0">
              <a:buNone/>
              <a:defRPr sz="2200" b="1">
                <a:solidFill>
                  <a:schemeClr val="accent4">
                    <a:lumMod val="50000"/>
                  </a:schemeClr>
                </a:solidFill>
              </a:defRPr>
            </a:lvl1pPr>
          </a:lstStyle>
          <a:p>
            <a:r>
              <a:rPr lang="en-US"/>
              <a:t>Subheading 2</a:t>
            </a:r>
          </a:p>
          <a:p>
            <a:endParaRPr lang="en-US"/>
          </a:p>
        </p:txBody>
      </p:sp>
      <p:sp>
        <p:nvSpPr>
          <p:cNvPr id="33" name="Content Placeholder 9">
            <a:extLst>
              <a:ext uri="{FF2B5EF4-FFF2-40B4-BE49-F238E27FC236}">
                <a16:creationId xmlns:a16="http://schemas.microsoft.com/office/drawing/2014/main" id="{50B396E8-9327-47AE-BFC7-CC8B91E8015F}"/>
              </a:ext>
            </a:extLst>
          </p:cNvPr>
          <p:cNvSpPr>
            <a:spLocks noGrp="1"/>
          </p:cNvSpPr>
          <p:nvPr>
            <p:ph sz="quarter" idx="20" hasCustomPrompt="1"/>
          </p:nvPr>
        </p:nvSpPr>
        <p:spPr>
          <a:xfrm>
            <a:off x="8899254" y="5437807"/>
            <a:ext cx="2701833" cy="353076"/>
          </a:xfrm>
        </p:spPr>
        <p:txBody>
          <a:bodyPr>
            <a:noAutofit/>
          </a:bodyPr>
          <a:lstStyle>
            <a:lvl1pPr marL="0" indent="0">
              <a:buNone/>
              <a:defRPr sz="2000">
                <a:solidFill>
                  <a:schemeClr val="accent4">
                    <a:lumMod val="50000"/>
                  </a:schemeClr>
                </a:solidFill>
              </a:defRPr>
            </a:lvl1pPr>
          </a:lstStyle>
          <a:p>
            <a:r>
              <a:rPr lang="en-US"/>
              <a:t>Explanation text Explanation text</a:t>
            </a:r>
          </a:p>
        </p:txBody>
      </p:sp>
      <p:sp>
        <p:nvSpPr>
          <p:cNvPr id="34" name="Text Placeholder 8">
            <a:extLst>
              <a:ext uri="{FF2B5EF4-FFF2-40B4-BE49-F238E27FC236}">
                <a16:creationId xmlns:a16="http://schemas.microsoft.com/office/drawing/2014/main" id="{FE832533-28E0-48CC-9857-1C09E522DFE6}"/>
              </a:ext>
            </a:extLst>
          </p:cNvPr>
          <p:cNvSpPr>
            <a:spLocks noGrp="1"/>
          </p:cNvSpPr>
          <p:nvPr>
            <p:ph type="body" sz="quarter" idx="19"/>
          </p:nvPr>
        </p:nvSpPr>
        <p:spPr>
          <a:xfrm>
            <a:off x="8928190" y="4969234"/>
            <a:ext cx="2063297" cy="422910"/>
          </a:xfrm>
        </p:spPr>
        <p:txBody>
          <a:bodyPr>
            <a:noAutofit/>
          </a:bodyPr>
          <a:lstStyle>
            <a:lvl1pPr marL="0" indent="0">
              <a:buNone/>
              <a:defRPr sz="2200" b="1">
                <a:solidFill>
                  <a:schemeClr val="accent4">
                    <a:lumMod val="50000"/>
                  </a:schemeClr>
                </a:solidFill>
              </a:defRPr>
            </a:lvl1pPr>
          </a:lstStyle>
          <a:p>
            <a:r>
              <a:rPr lang="en-US"/>
              <a:t>Subheading 3</a:t>
            </a:r>
          </a:p>
        </p:txBody>
      </p:sp>
      <p:sp>
        <p:nvSpPr>
          <p:cNvPr id="35" name="Oval 34">
            <a:extLst>
              <a:ext uri="{FF2B5EF4-FFF2-40B4-BE49-F238E27FC236}">
                <a16:creationId xmlns:a16="http://schemas.microsoft.com/office/drawing/2014/main" id="{F599A33C-AE03-458B-8A13-200AB606E740}"/>
              </a:ext>
            </a:extLst>
          </p:cNvPr>
          <p:cNvSpPr/>
          <p:nvPr userDrawn="1"/>
        </p:nvSpPr>
        <p:spPr>
          <a:xfrm>
            <a:off x="401297"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6" name="Oval 35">
            <a:extLst>
              <a:ext uri="{FF2B5EF4-FFF2-40B4-BE49-F238E27FC236}">
                <a16:creationId xmlns:a16="http://schemas.microsoft.com/office/drawing/2014/main" id="{D6E4B5FA-AB6D-4542-A1A2-9631297E28A6}"/>
              </a:ext>
            </a:extLst>
          </p:cNvPr>
          <p:cNvSpPr/>
          <p:nvPr userDrawn="1"/>
        </p:nvSpPr>
        <p:spPr>
          <a:xfrm>
            <a:off x="4131198"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sp>
        <p:nvSpPr>
          <p:cNvPr id="37" name="Oval 36">
            <a:extLst>
              <a:ext uri="{FF2B5EF4-FFF2-40B4-BE49-F238E27FC236}">
                <a16:creationId xmlns:a16="http://schemas.microsoft.com/office/drawing/2014/main" id="{C234F8EB-7414-4ED6-8C7E-0AD6463343F6}"/>
              </a:ext>
            </a:extLst>
          </p:cNvPr>
          <p:cNvSpPr/>
          <p:nvPr userDrawn="1"/>
        </p:nvSpPr>
        <p:spPr>
          <a:xfrm>
            <a:off x="7861099" y="4436700"/>
            <a:ext cx="980347" cy="980347"/>
          </a:xfrm>
          <a:prstGeom prst="ellipse">
            <a:avLst/>
          </a:prstGeom>
          <a:solidFill>
            <a:schemeClr val="accent4"/>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50000"/>
                </a:schemeClr>
              </a:solidFill>
            </a:endParaRPr>
          </a:p>
        </p:txBody>
      </p:sp>
      <p:pic>
        <p:nvPicPr>
          <p:cNvPr id="38" name="Picture Placeholder 15" descr="Astronaut female with solid fill">
            <a:extLst>
              <a:ext uri="{FF2B5EF4-FFF2-40B4-BE49-F238E27FC236}">
                <a16:creationId xmlns:a16="http://schemas.microsoft.com/office/drawing/2014/main" id="{3E5C75CF-BECA-47D3-A9CA-678964E71093}"/>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469002" y="4550720"/>
            <a:ext cx="874681" cy="734407"/>
          </a:xfrm>
          <a:prstGeom prst="rect">
            <a:avLst/>
          </a:prstGeom>
        </p:spPr>
      </p:pic>
      <p:pic>
        <p:nvPicPr>
          <p:cNvPr id="39" name="Picture Placeholder 15" descr="Astronaut female with solid fill">
            <a:extLst>
              <a:ext uri="{FF2B5EF4-FFF2-40B4-BE49-F238E27FC236}">
                <a16:creationId xmlns:a16="http://schemas.microsoft.com/office/drawing/2014/main" id="{69E863EF-848D-44E3-AE7C-41F1009C2BDE}"/>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4184030" y="4550720"/>
            <a:ext cx="874681" cy="734407"/>
          </a:xfrm>
          <a:prstGeom prst="rect">
            <a:avLst/>
          </a:prstGeom>
        </p:spPr>
      </p:pic>
      <p:pic>
        <p:nvPicPr>
          <p:cNvPr id="40" name="Picture Placeholder 15" descr="Astronaut female with solid fill">
            <a:extLst>
              <a:ext uri="{FF2B5EF4-FFF2-40B4-BE49-F238E27FC236}">
                <a16:creationId xmlns:a16="http://schemas.microsoft.com/office/drawing/2014/main" id="{2A8365E3-C7D3-4D26-AF17-B009DDF5D61F}"/>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884" t="-13715" r="-25884" b="-13715"/>
          <a:stretch/>
        </p:blipFill>
        <p:spPr>
          <a:xfrm>
            <a:off x="7913931" y="4550720"/>
            <a:ext cx="874681" cy="734407"/>
          </a:xfrm>
          <a:prstGeom prst="rect">
            <a:avLst/>
          </a:prstGeom>
        </p:spPr>
      </p:pic>
      <p:sp>
        <p:nvSpPr>
          <p:cNvPr id="2" name="hcSlideMaster.1_Title OnlyHeader">
            <a:extLst>
              <a:ext uri="{FF2B5EF4-FFF2-40B4-BE49-F238E27FC236}">
                <a16:creationId xmlns:a16="http://schemas.microsoft.com/office/drawing/2014/main" id="{8EA30D5C-37B7-84F7-E433-2321DC1C217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1256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0CC153-EB9D-4D41-BCD5-3FCC1A313AEA}"/>
              </a:ext>
            </a:extLst>
          </p:cNvPr>
          <p:cNvSpPr/>
          <p:nvPr userDrawn="1"/>
        </p:nvSpPr>
        <p:spPr>
          <a:xfrm rot="10800000">
            <a:off x="-211015" y="-2"/>
            <a:ext cx="12403012" cy="6263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7" name="Date Placeholder 3">
            <a:extLst>
              <a:ext uri="{FF2B5EF4-FFF2-40B4-BE49-F238E27FC236}">
                <a16:creationId xmlns:a16="http://schemas.microsoft.com/office/drawing/2014/main" id="{974EED6C-6D5E-4851-A298-AAFA084E32F5}"/>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8" name="Footer Placeholder 4">
            <a:extLst>
              <a:ext uri="{FF2B5EF4-FFF2-40B4-BE49-F238E27FC236}">
                <a16:creationId xmlns:a16="http://schemas.microsoft.com/office/drawing/2014/main" id="{C5C62F25-0025-4BCB-8433-D7A2E18DBCF6}"/>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9" name="Slide Number Placeholder 5">
            <a:extLst>
              <a:ext uri="{FF2B5EF4-FFF2-40B4-BE49-F238E27FC236}">
                <a16:creationId xmlns:a16="http://schemas.microsoft.com/office/drawing/2014/main" id="{8DC9A720-1A82-4F3E-B7DB-6F32E3710C96}"/>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6" name="Picture 5">
            <a:extLst>
              <a:ext uri="{FF2B5EF4-FFF2-40B4-BE49-F238E27FC236}">
                <a16:creationId xmlns:a16="http://schemas.microsoft.com/office/drawing/2014/main" id="{C0522CAA-2A7F-4F4A-970E-71B025056A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hcSlideMaster.4_Title OnlyHeader">
            <a:extLst>
              <a:ext uri="{FF2B5EF4-FFF2-40B4-BE49-F238E27FC236}">
                <a16:creationId xmlns:a16="http://schemas.microsoft.com/office/drawing/2014/main" id="{B28E45B0-58F2-5D16-EE4E-12899E8FFF2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634379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63956E-C289-D042-9267-B4356CEF1B16}"/>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1094016"/>
            <a:ext cx="10403946" cy="669471"/>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433457" y="2049463"/>
            <a:ext cx="4810277"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525621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711B4537-A574-4413-B867-FDA67DA37E1F}"/>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10" name="Footer Placeholder 4">
            <a:extLst>
              <a:ext uri="{FF2B5EF4-FFF2-40B4-BE49-F238E27FC236}">
                <a16:creationId xmlns:a16="http://schemas.microsoft.com/office/drawing/2014/main" id="{BCAC9291-83AC-4405-898C-80BAE72E5273}"/>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7EF5C2FF-6692-422A-AF43-D4FDCF1E9738}"/>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EE24632D-7F43-4B4B-8C4B-F7197D608B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Content with CaptionHeader">
            <a:extLst>
              <a:ext uri="{FF2B5EF4-FFF2-40B4-BE49-F238E27FC236}">
                <a16:creationId xmlns:a16="http://schemas.microsoft.com/office/drawing/2014/main" id="{CEFE628D-AC58-EB89-BA93-6E7D4E686B95}"/>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59737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BEE0B7-D05C-0A4E-87C2-76B5FF2B4C80}"/>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3">
            <a:extLst>
              <a:ext uri="{FF2B5EF4-FFF2-40B4-BE49-F238E27FC236}">
                <a16:creationId xmlns:a16="http://schemas.microsoft.com/office/drawing/2014/main" id="{9B3733C4-E61C-4D19-A2F8-2D7AF93AA898}"/>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10" name="Footer Placeholder 4">
            <a:extLst>
              <a:ext uri="{FF2B5EF4-FFF2-40B4-BE49-F238E27FC236}">
                <a16:creationId xmlns:a16="http://schemas.microsoft.com/office/drawing/2014/main" id="{55F970BD-84FA-4CC6-81B6-201B223DA9CB}"/>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1" name="Slide Number Placeholder 5">
            <a:extLst>
              <a:ext uri="{FF2B5EF4-FFF2-40B4-BE49-F238E27FC236}">
                <a16:creationId xmlns:a16="http://schemas.microsoft.com/office/drawing/2014/main" id="{129311D2-C66A-472E-A156-46EFDA6F9AD0}"/>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3E05B3FE-00BC-4BB2-90FD-19BF6C0FCE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5" name="hcSlideMaster.Picture with CaptionHeader">
            <a:extLst>
              <a:ext uri="{FF2B5EF4-FFF2-40B4-BE49-F238E27FC236}">
                <a16:creationId xmlns:a16="http://schemas.microsoft.com/office/drawing/2014/main" id="{E0C3EF06-2F7B-991B-B990-917E35FA854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87158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FD7F32-41E7-A347-B871-0D526124D91B}"/>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228FCD-A9D7-4369-9AEA-7A2E297CA647}"/>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9" name="Footer Placeholder 4">
            <a:extLst>
              <a:ext uri="{FF2B5EF4-FFF2-40B4-BE49-F238E27FC236}">
                <a16:creationId xmlns:a16="http://schemas.microsoft.com/office/drawing/2014/main" id="{8E100771-D995-4C8A-8D64-913688CB5CDC}"/>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23AD328F-D7A0-4E95-A5C6-BBB05CEB520F}"/>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F2BD555-4DEE-4031-B2C2-B50243F39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Title and Vertical TextHeader">
            <a:extLst>
              <a:ext uri="{FF2B5EF4-FFF2-40B4-BE49-F238E27FC236}">
                <a16:creationId xmlns:a16="http://schemas.microsoft.com/office/drawing/2014/main" id="{C156E0A6-E067-9BE0-248A-5824CAFDEFA6}"/>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25474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EE53D9E-AA75-E34D-B207-433AD7A62CF3}"/>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26B8991A-8C74-45E0-A192-829987D0F1EB}"/>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9" name="Footer Placeholder 4">
            <a:extLst>
              <a:ext uri="{FF2B5EF4-FFF2-40B4-BE49-F238E27FC236}">
                <a16:creationId xmlns:a16="http://schemas.microsoft.com/office/drawing/2014/main" id="{369622BC-5BA6-486F-9992-C500086661F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92B296A5-BCAD-48FC-B5DB-FC36C5A6B925}"/>
              </a:ext>
            </a:extLst>
          </p:cNvPr>
          <p:cNvSpPr>
            <a:spLocks noGrp="1"/>
          </p:cNvSpPr>
          <p:nvPr>
            <p:ph type="sldNum" sz="quarter" idx="12"/>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20CAE389-3D3C-44C2-AC67-98DA72E172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Vertical Title and TextHeader">
            <a:extLst>
              <a:ext uri="{FF2B5EF4-FFF2-40B4-BE49-F238E27FC236}">
                <a16:creationId xmlns:a16="http://schemas.microsoft.com/office/drawing/2014/main" id="{F0A17A28-85B1-B66D-AC43-97345E6639A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4649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TITU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37FED6-1261-478B-8FE1-81C53D112983}"/>
              </a:ext>
            </a:extLst>
          </p:cNvPr>
          <p:cNvSpPr/>
          <p:nvPr userDrawn="1"/>
        </p:nvSpPr>
        <p:spPr>
          <a:xfrm>
            <a:off x="572427" y="0"/>
            <a:ext cx="4866478" cy="6858000"/>
          </a:xfrm>
          <a:prstGeom prst="rect">
            <a:avLst/>
          </a:prstGeom>
          <a:solidFill>
            <a:schemeClr val="tx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Title 1"/>
          <p:cNvSpPr>
            <a:spLocks noGrp="1"/>
          </p:cNvSpPr>
          <p:nvPr>
            <p:ph type="ctrTitle"/>
          </p:nvPr>
        </p:nvSpPr>
        <p:spPr>
          <a:xfrm>
            <a:off x="761999" y="136525"/>
            <a:ext cx="4404361" cy="2195196"/>
          </a:xfrm>
        </p:spPr>
        <p:txBody>
          <a:bodyPr anchor="b">
            <a:normAutofit/>
          </a:bodyPr>
          <a:lstStyle>
            <a:lvl1pPr algn="l">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761999" y="2529840"/>
            <a:ext cx="4404361" cy="838200"/>
          </a:xfrm>
        </p:spPr>
        <p:txBody>
          <a:bodyPr>
            <a:normAutofit/>
          </a:bodyPr>
          <a:lstStyle>
            <a:lvl1pPr marL="0" indent="0" algn="l">
              <a:buNone/>
              <a:defRPr sz="18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299062" y="4083264"/>
            <a:ext cx="2573096" cy="2585049"/>
          </a:xfrm>
          <a:prstGeom prst="rect">
            <a:avLst/>
          </a:prstGeom>
        </p:spPr>
      </p:pic>
      <p:cxnSp>
        <p:nvCxnSpPr>
          <p:cNvPr id="10" name="Straight Connector 9">
            <a:extLst>
              <a:ext uri="{FF2B5EF4-FFF2-40B4-BE49-F238E27FC236}">
                <a16:creationId xmlns:a16="http://schemas.microsoft.com/office/drawing/2014/main" id="{99D9626C-48AF-4B60-81F3-61A8B12BD6E0}"/>
              </a:ext>
            </a:extLst>
          </p:cNvPr>
          <p:cNvCxnSpPr/>
          <p:nvPr userDrawn="1"/>
        </p:nvCxnSpPr>
        <p:spPr>
          <a:xfrm>
            <a:off x="761999" y="2407921"/>
            <a:ext cx="4404361" cy="0"/>
          </a:xfrm>
          <a:prstGeom prst="line">
            <a:avLst/>
          </a:prstGeom>
          <a:ln w="1905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0510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55189D-D92D-4A4A-BE90-7C7515E61167}"/>
              </a:ext>
            </a:extLst>
          </p:cNvPr>
          <p:cNvSpPr>
            <a:spLocks noGrp="1"/>
          </p:cNvSpPr>
          <p:nvPr>
            <p:ph type="title"/>
          </p:nvPr>
        </p:nvSpPr>
        <p:spPr>
          <a:xfrm>
            <a:off x="600501" y="389741"/>
            <a:ext cx="10753299" cy="858035"/>
          </a:xfrm>
          <a:prstGeom prst="rect">
            <a:avLst/>
          </a:prstGeom>
        </p:spPr>
        <p:txBody>
          <a:bodyPr>
            <a:normAutofit/>
          </a:bodyPr>
          <a:lstStyle>
            <a:lvl1pPr>
              <a:defRPr sz="4400" b="1">
                <a:solidFill>
                  <a:schemeClr val="tx2"/>
                </a:solidFill>
                <a:latin typeface="+mj-lt"/>
                <a:ea typeface="Open Sans Extrabold" pitchFamily="2" charset="0"/>
                <a:cs typeface="Open Sans Extrabold" pitchFamily="2" charset="0"/>
              </a:defRPr>
            </a:lvl1pPr>
          </a:lstStyle>
          <a:p>
            <a:r>
              <a:rPr lang="en-US"/>
              <a:t>Click to edit Master title style</a:t>
            </a:r>
          </a:p>
        </p:txBody>
      </p:sp>
      <p:sp>
        <p:nvSpPr>
          <p:cNvPr id="7" name="Text Placeholder 6">
            <a:extLst>
              <a:ext uri="{FF2B5EF4-FFF2-40B4-BE49-F238E27FC236}">
                <a16:creationId xmlns:a16="http://schemas.microsoft.com/office/drawing/2014/main" id="{8EDDF4B6-2010-423C-A7C9-48548D41EE4C}"/>
              </a:ext>
            </a:extLst>
          </p:cNvPr>
          <p:cNvSpPr>
            <a:spLocks noGrp="1"/>
          </p:cNvSpPr>
          <p:nvPr>
            <p:ph type="body" sz="quarter" idx="13"/>
          </p:nvPr>
        </p:nvSpPr>
        <p:spPr>
          <a:xfrm>
            <a:off x="600075" y="1466492"/>
            <a:ext cx="10753725" cy="4551722"/>
          </a:xfrm>
          <a:prstGeom prst="rect">
            <a:avLst/>
          </a:prstGeom>
        </p:spPr>
        <p:txBody>
          <a:bodyPr>
            <a:normAutofit/>
          </a:bodyPr>
          <a:lstStyle>
            <a:lvl1pPr marL="0" indent="0">
              <a:buNone/>
              <a:defRPr sz="1800">
                <a:latin typeface="Open Sans Light" pitchFamily="2" charset="0"/>
                <a:ea typeface="Open Sans Light" pitchFamily="2" charset="0"/>
                <a:cs typeface="Open Sans Light" pitchFamily="2" charset="0"/>
              </a:defRPr>
            </a:lvl1pPr>
            <a:lvl2pPr marL="457200" indent="0">
              <a:buNone/>
              <a:defRPr sz="1800">
                <a:latin typeface="Open Sans Light" pitchFamily="2" charset="0"/>
                <a:ea typeface="Open Sans Light" pitchFamily="2" charset="0"/>
                <a:cs typeface="Open Sans Light" pitchFamily="2" charset="0"/>
              </a:defRPr>
            </a:lvl2pPr>
            <a:lvl3pPr marL="914400" indent="0">
              <a:buNone/>
              <a:defRPr sz="1800">
                <a:latin typeface="Open Sans Light" pitchFamily="2" charset="0"/>
                <a:ea typeface="Open Sans Light" pitchFamily="2" charset="0"/>
                <a:cs typeface="Open Sans Light" pitchFamily="2" charset="0"/>
              </a:defRPr>
            </a:lvl3pPr>
            <a:lvl4pPr marL="1371600" indent="0">
              <a:buNone/>
              <a:defRPr sz="1800">
                <a:latin typeface="Open Sans Light" pitchFamily="2" charset="0"/>
                <a:ea typeface="Open Sans Light" pitchFamily="2" charset="0"/>
                <a:cs typeface="Open Sans Light" pitchFamily="2" charset="0"/>
              </a:defRPr>
            </a:lvl4pPr>
            <a:lvl5pPr marL="1828800" indent="0">
              <a:buNone/>
              <a:defRPr sz="180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a:extLst>
              <a:ext uri="{FF2B5EF4-FFF2-40B4-BE49-F238E27FC236}">
                <a16:creationId xmlns:a16="http://schemas.microsoft.com/office/drawing/2014/main" id="{BE296133-162F-4490-95F0-71D423AB7688}"/>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C0661842-319C-4669-B9B1-FF493F84782D}" type="slidenum">
              <a:rPr lang="en-US" smtClean="0"/>
              <a:pPr/>
              <a:t>‹#›</a:t>
            </a:fld>
            <a:endParaRPr lang="en-US"/>
          </a:p>
        </p:txBody>
      </p:sp>
      <p:pic>
        <p:nvPicPr>
          <p:cNvPr id="9" name="Picture 8">
            <a:extLst>
              <a:ext uri="{FF2B5EF4-FFF2-40B4-BE49-F238E27FC236}">
                <a16:creationId xmlns:a16="http://schemas.microsoft.com/office/drawing/2014/main" id="{0CC42706-3746-4E55-9311-B6B10992CA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66047" y="5834368"/>
            <a:ext cx="887107" cy="887107"/>
          </a:xfrm>
          <a:prstGeom prst="rect">
            <a:avLst/>
          </a:prstGeom>
        </p:spPr>
      </p:pic>
      <p:sp>
        <p:nvSpPr>
          <p:cNvPr id="2" name="hcSlideMaster.Custom LayoutHeader">
            <a:extLst>
              <a:ext uri="{FF2B5EF4-FFF2-40B4-BE49-F238E27FC236}">
                <a16:creationId xmlns:a16="http://schemas.microsoft.com/office/drawing/2014/main" id="{C562B108-C4C2-727C-8C7F-A3AE9535681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76271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3761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92D9F87-BA26-4ADF-90AB-2C4075FCF408}"/>
              </a:ext>
            </a:extLst>
          </p:cNvPr>
          <p:cNvSpPr/>
          <p:nvPr userDrawn="1"/>
        </p:nvSpPr>
        <p:spPr>
          <a:xfrm>
            <a:off x="-68580" y="4948792"/>
            <a:ext cx="12329160" cy="1909208"/>
          </a:xfrm>
          <a:prstGeom prst="rect">
            <a:avLst/>
          </a:pr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1861103"/>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1861102"/>
            <a:ext cx="6637337" cy="3087970"/>
          </a:xfrm>
        </p:spPr>
        <p:txBody>
          <a:bodyPr/>
          <a:lstStyle/>
          <a:p>
            <a:endParaRPr lang="en-US"/>
          </a:p>
        </p:txBody>
      </p:sp>
      <p:sp>
        <p:nvSpPr>
          <p:cNvPr id="14" name="Oval 13">
            <a:extLst>
              <a:ext uri="{FF2B5EF4-FFF2-40B4-BE49-F238E27FC236}">
                <a16:creationId xmlns:a16="http://schemas.microsoft.com/office/drawing/2014/main" id="{9A62FE41-3FB5-416A-A616-169837B66AB5}"/>
              </a:ext>
            </a:extLst>
          </p:cNvPr>
          <p:cNvSpPr/>
          <p:nvPr userDrawn="1"/>
        </p:nvSpPr>
        <p:spPr>
          <a:xfrm>
            <a:off x="472439"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107582"/>
            <a:ext cx="2063297" cy="422910"/>
          </a:xfrm>
        </p:spPr>
        <p:txBody>
          <a:bodyPr/>
          <a:lstStyle>
            <a:lvl1pPr marL="0" indent="0">
              <a:buNone/>
              <a:defRPr sz="2000" b="1"/>
            </a:lvl1pPr>
            <a:lvl2pPr marL="457200" indent="0">
              <a:buNone/>
              <a:defRPr/>
            </a:lvl2pPr>
          </a:lstStyle>
          <a:p>
            <a:pPr lvl="0"/>
            <a:r>
              <a:rPr lang="en-US"/>
              <a:t>Subheading 2</a:t>
            </a:r>
          </a:p>
        </p:txBody>
      </p:sp>
      <p:sp>
        <p:nvSpPr>
          <p:cNvPr id="18" name="Content Placeholder 17">
            <a:extLst>
              <a:ext uri="{FF2B5EF4-FFF2-40B4-BE49-F238E27FC236}">
                <a16:creationId xmlns:a16="http://schemas.microsoft.com/office/drawing/2014/main" id="{1DB2D5A8-F473-4CF3-82CE-5B2F3BE78F81}"/>
              </a:ext>
            </a:extLst>
          </p:cNvPr>
          <p:cNvSpPr>
            <a:spLocks noGrp="1"/>
          </p:cNvSpPr>
          <p:nvPr>
            <p:ph sz="quarter" idx="16"/>
          </p:nvPr>
        </p:nvSpPr>
        <p:spPr>
          <a:xfrm>
            <a:off x="1200421" y="5689002"/>
            <a:ext cx="2339704"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2" name="Oval 21">
            <a:extLst>
              <a:ext uri="{FF2B5EF4-FFF2-40B4-BE49-F238E27FC236}">
                <a16:creationId xmlns:a16="http://schemas.microsoft.com/office/drawing/2014/main" id="{DC87B820-2CE5-4FB3-8D15-E41105FADB9C}"/>
              </a:ext>
            </a:extLst>
          </p:cNvPr>
          <p:cNvSpPr/>
          <p:nvPr userDrawn="1"/>
        </p:nvSpPr>
        <p:spPr>
          <a:xfrm>
            <a:off x="4198166"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4" name="Content Placeholder 17">
            <a:extLst>
              <a:ext uri="{FF2B5EF4-FFF2-40B4-BE49-F238E27FC236}">
                <a16:creationId xmlns:a16="http://schemas.microsoft.com/office/drawing/2014/main" id="{59C7D506-88CA-4CEC-9A7A-BEC0F710B918}"/>
              </a:ext>
            </a:extLst>
          </p:cNvPr>
          <p:cNvSpPr>
            <a:spLocks noGrp="1"/>
          </p:cNvSpPr>
          <p:nvPr>
            <p:ph sz="quarter" idx="18"/>
          </p:nvPr>
        </p:nvSpPr>
        <p:spPr>
          <a:xfrm>
            <a:off x="4563927"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5" name="Oval 24">
            <a:extLst>
              <a:ext uri="{FF2B5EF4-FFF2-40B4-BE49-F238E27FC236}">
                <a16:creationId xmlns:a16="http://schemas.microsoft.com/office/drawing/2014/main" id="{BBAFB821-F123-4074-AE21-C5968CFEE276}"/>
              </a:ext>
            </a:extLst>
          </p:cNvPr>
          <p:cNvSpPr/>
          <p:nvPr userDrawn="1"/>
        </p:nvSpPr>
        <p:spPr>
          <a:xfrm>
            <a:off x="7923893" y="4629790"/>
            <a:ext cx="888274" cy="901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107582"/>
            <a:ext cx="2063297" cy="422910"/>
          </a:xfrm>
        </p:spPr>
        <p:txBody>
          <a:bodyPr/>
          <a:lstStyle>
            <a:lvl1pPr marL="0" indent="0">
              <a:buNone/>
              <a:defRPr sz="2000" b="1"/>
            </a:lvl1pPr>
            <a:lvl2pPr marL="457200" indent="0">
              <a:buNone/>
              <a:defRPr/>
            </a:lvl2pPr>
          </a:lstStyle>
          <a:p>
            <a:pPr lvl="0"/>
            <a:r>
              <a:rPr lang="en-US"/>
              <a:t>Subheading 2</a:t>
            </a:r>
          </a:p>
        </p:txBody>
      </p:sp>
      <p:sp>
        <p:nvSpPr>
          <p:cNvPr id="27" name="Content Placeholder 17">
            <a:extLst>
              <a:ext uri="{FF2B5EF4-FFF2-40B4-BE49-F238E27FC236}">
                <a16:creationId xmlns:a16="http://schemas.microsoft.com/office/drawing/2014/main" id="{EF6F3724-3740-4BEC-8705-32EEBD3F9CEF}"/>
              </a:ext>
            </a:extLst>
          </p:cNvPr>
          <p:cNvSpPr>
            <a:spLocks noGrp="1"/>
          </p:cNvSpPr>
          <p:nvPr>
            <p:ph sz="quarter" idx="20"/>
          </p:nvPr>
        </p:nvSpPr>
        <p:spPr>
          <a:xfrm>
            <a:off x="8289654" y="5689002"/>
            <a:ext cx="2701925" cy="377389"/>
          </a:xfrm>
        </p:spPr>
        <p:txBody>
          <a:bodyPr>
            <a:no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21" name="Rectangle 20">
            <a:extLst>
              <a:ext uri="{FF2B5EF4-FFF2-40B4-BE49-F238E27FC236}">
                <a16:creationId xmlns:a16="http://schemas.microsoft.com/office/drawing/2014/main" id="{F5AA2F92-DCF2-4148-93C7-70D80A18A18D}"/>
              </a:ext>
            </a:extLst>
          </p:cNvPr>
          <p:cNvSpPr/>
          <p:nvPr userDrawn="1"/>
        </p:nvSpPr>
        <p:spPr>
          <a:xfrm>
            <a:off x="-68580" y="472440"/>
            <a:ext cx="12260580" cy="1063632"/>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8" name="Title 1">
            <a:extLst>
              <a:ext uri="{FF2B5EF4-FFF2-40B4-BE49-F238E27FC236}">
                <a16:creationId xmlns:a16="http://schemas.microsoft.com/office/drawing/2014/main" id="{FB94EC04-E016-413F-BE4D-C868CAC950E0}"/>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7" name="Picture 16">
            <a:extLst>
              <a:ext uri="{FF2B5EF4-FFF2-40B4-BE49-F238E27FC236}">
                <a16:creationId xmlns:a16="http://schemas.microsoft.com/office/drawing/2014/main" id="{3933E6F6-7960-2A4C-AE24-A2BCFA1894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3" name="Picture Placeholder 2">
            <a:extLst>
              <a:ext uri="{FF2B5EF4-FFF2-40B4-BE49-F238E27FC236}">
                <a16:creationId xmlns:a16="http://schemas.microsoft.com/office/drawing/2014/main" id="{041930A0-AB33-5046-8624-4F94A554B9CA}"/>
              </a:ext>
            </a:extLst>
          </p:cNvPr>
          <p:cNvSpPr>
            <a:spLocks noGrp="1"/>
          </p:cNvSpPr>
          <p:nvPr>
            <p:ph type="pic" sz="quarter" idx="22"/>
          </p:nvPr>
        </p:nvSpPr>
        <p:spPr>
          <a:xfrm>
            <a:off x="644446" y="4835120"/>
            <a:ext cx="534987" cy="536575"/>
          </a:xfrm>
        </p:spPr>
        <p:txBody>
          <a:bodyPr/>
          <a:lstStyle/>
          <a:p>
            <a:endParaRPr lang="en-US"/>
          </a:p>
        </p:txBody>
      </p:sp>
      <p:sp>
        <p:nvSpPr>
          <p:cNvPr id="20" name="Picture Placeholder 2">
            <a:extLst>
              <a:ext uri="{FF2B5EF4-FFF2-40B4-BE49-F238E27FC236}">
                <a16:creationId xmlns:a16="http://schemas.microsoft.com/office/drawing/2014/main" id="{7D69B9E4-2213-774D-B687-392CE7261211}"/>
              </a:ext>
            </a:extLst>
          </p:cNvPr>
          <p:cNvSpPr>
            <a:spLocks noGrp="1"/>
          </p:cNvSpPr>
          <p:nvPr>
            <p:ph type="pic" sz="quarter" idx="23"/>
          </p:nvPr>
        </p:nvSpPr>
        <p:spPr>
          <a:xfrm>
            <a:off x="4361423" y="4835120"/>
            <a:ext cx="534987" cy="536575"/>
          </a:xfrm>
        </p:spPr>
        <p:txBody>
          <a:bodyPr/>
          <a:lstStyle/>
          <a:p>
            <a:endParaRPr lang="en-US"/>
          </a:p>
        </p:txBody>
      </p:sp>
      <p:sp>
        <p:nvSpPr>
          <p:cNvPr id="30" name="Picture Placeholder 2">
            <a:extLst>
              <a:ext uri="{FF2B5EF4-FFF2-40B4-BE49-F238E27FC236}">
                <a16:creationId xmlns:a16="http://schemas.microsoft.com/office/drawing/2014/main" id="{B36A7A8D-9DB1-4C41-95AE-C94EB580A77C}"/>
              </a:ext>
            </a:extLst>
          </p:cNvPr>
          <p:cNvSpPr>
            <a:spLocks noGrp="1"/>
          </p:cNvSpPr>
          <p:nvPr>
            <p:ph type="pic" sz="quarter" idx="24"/>
          </p:nvPr>
        </p:nvSpPr>
        <p:spPr>
          <a:xfrm>
            <a:off x="8090275" y="4835120"/>
            <a:ext cx="534987" cy="536575"/>
          </a:xfrm>
        </p:spPr>
        <p:txBody>
          <a:bodyPr/>
          <a:lstStyle/>
          <a:p>
            <a:endParaRPr lang="en-US"/>
          </a:p>
        </p:txBody>
      </p:sp>
      <p:sp>
        <p:nvSpPr>
          <p:cNvPr id="2" name="hcSlideMaster.2_Title OnlyHeader">
            <a:extLst>
              <a:ext uri="{FF2B5EF4-FFF2-40B4-BE49-F238E27FC236}">
                <a16:creationId xmlns:a16="http://schemas.microsoft.com/office/drawing/2014/main" id="{A1D57F34-B409-43D1-BC9C-3BDF2FD7418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5638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Only">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sp>
        <p:nvSpPr>
          <p:cNvPr id="33" name="Content Placeholder 32">
            <a:extLst>
              <a:ext uri="{FF2B5EF4-FFF2-40B4-BE49-F238E27FC236}">
                <a16:creationId xmlns:a16="http://schemas.microsoft.com/office/drawing/2014/main" id="{2C96FD66-5B92-4FE6-A1CA-530697084440}"/>
              </a:ext>
            </a:extLst>
          </p:cNvPr>
          <p:cNvSpPr>
            <a:spLocks noGrp="1"/>
          </p:cNvSpPr>
          <p:nvPr>
            <p:ph sz="quarter" idx="21" hasCustomPrompt="1"/>
          </p:nvPr>
        </p:nvSpPr>
        <p:spPr>
          <a:xfrm>
            <a:off x="915988" y="2134235"/>
            <a:ext cx="3648075" cy="3087688"/>
          </a:xfrm>
          <a:solidFill>
            <a:schemeClr val="tx2">
              <a:lumMod val="50000"/>
            </a:schemeClr>
          </a:solidFill>
        </p:spPr>
        <p:txBody>
          <a:bodyPr anchor="ctr" anchorCtr="0"/>
          <a:lstStyle>
            <a:lvl1pPr marL="0" indent="0" algn="ctr">
              <a:buFontTx/>
              <a:buNone/>
              <a:defRPr b="1">
                <a:solidFill>
                  <a:schemeClr val="accent3">
                    <a:lumMod val="20000"/>
                    <a:lumOff val="80000"/>
                  </a:schemeClr>
                </a:solidFill>
              </a:defRPr>
            </a:lvl1pPr>
            <a:lvl2pPr algn="ctr">
              <a:defRPr/>
            </a:lvl2pPr>
            <a:lvl3pPr algn="ctr">
              <a:defRPr/>
            </a:lvl3pPr>
            <a:lvl4pPr algn="ctr">
              <a:defRPr/>
            </a:lvl4pPr>
            <a:lvl5pPr algn="ctr">
              <a:defRPr/>
            </a:lvl5pPr>
          </a:lstStyle>
          <a:p>
            <a:pPr lvl="0"/>
            <a:r>
              <a:rPr lang="en-US"/>
              <a:t>Callout Area</a:t>
            </a:r>
          </a:p>
        </p:txBody>
      </p:sp>
      <p:sp>
        <p:nvSpPr>
          <p:cNvPr id="5" name="Slide Number Placeholder 4">
            <a:extLst>
              <a:ext uri="{FF2B5EF4-FFF2-40B4-BE49-F238E27FC236}">
                <a16:creationId xmlns:a16="http://schemas.microsoft.com/office/drawing/2014/main" id="{A95509D8-FB6B-41AF-82AD-63CB40F2BF3A}"/>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13" name="Picture Placeholder 12">
            <a:extLst>
              <a:ext uri="{FF2B5EF4-FFF2-40B4-BE49-F238E27FC236}">
                <a16:creationId xmlns:a16="http://schemas.microsoft.com/office/drawing/2014/main" id="{ECAC4FFC-7BC2-4788-B7BD-ED8B604A7E7B}"/>
              </a:ext>
            </a:extLst>
          </p:cNvPr>
          <p:cNvSpPr>
            <a:spLocks noGrp="1"/>
          </p:cNvSpPr>
          <p:nvPr>
            <p:ph type="pic" sz="quarter" idx="14"/>
          </p:nvPr>
        </p:nvSpPr>
        <p:spPr>
          <a:xfrm>
            <a:off x="4716463" y="2134234"/>
            <a:ext cx="6637337" cy="3087970"/>
          </a:xfrm>
        </p:spPr>
        <p:txBody>
          <a:bodyPr/>
          <a:lstStyle/>
          <a:p>
            <a:endParaRPr lang="en-US"/>
          </a:p>
        </p:txBody>
      </p:sp>
      <p:sp>
        <p:nvSpPr>
          <p:cNvPr id="16" name="Text Placeholder 15">
            <a:extLst>
              <a:ext uri="{FF2B5EF4-FFF2-40B4-BE49-F238E27FC236}">
                <a16:creationId xmlns:a16="http://schemas.microsoft.com/office/drawing/2014/main" id="{75AD46F4-F714-4AAE-8138-C6EAF15E6B9F}"/>
              </a:ext>
            </a:extLst>
          </p:cNvPr>
          <p:cNvSpPr>
            <a:spLocks noGrp="1"/>
          </p:cNvSpPr>
          <p:nvPr>
            <p:ph type="body" sz="quarter" idx="15" hasCustomPrompt="1"/>
          </p:nvPr>
        </p:nvSpPr>
        <p:spPr>
          <a:xfrm>
            <a:off x="1476736"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3" name="Text Placeholder 15">
            <a:extLst>
              <a:ext uri="{FF2B5EF4-FFF2-40B4-BE49-F238E27FC236}">
                <a16:creationId xmlns:a16="http://schemas.microsoft.com/office/drawing/2014/main" id="{4A429B31-A805-4091-A9BB-FD850DA02642}"/>
              </a:ext>
            </a:extLst>
          </p:cNvPr>
          <p:cNvSpPr>
            <a:spLocks noGrp="1"/>
          </p:cNvSpPr>
          <p:nvPr>
            <p:ph type="body" sz="quarter" idx="17" hasCustomPrompt="1"/>
          </p:nvPr>
        </p:nvSpPr>
        <p:spPr>
          <a:xfrm>
            <a:off x="5202463"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6" name="Text Placeholder 15">
            <a:extLst>
              <a:ext uri="{FF2B5EF4-FFF2-40B4-BE49-F238E27FC236}">
                <a16:creationId xmlns:a16="http://schemas.microsoft.com/office/drawing/2014/main" id="{8C024CE0-6AAC-42A6-A0BA-F6B030D079B6}"/>
              </a:ext>
            </a:extLst>
          </p:cNvPr>
          <p:cNvSpPr>
            <a:spLocks noGrp="1"/>
          </p:cNvSpPr>
          <p:nvPr>
            <p:ph type="body" sz="quarter" idx="19" hasCustomPrompt="1"/>
          </p:nvPr>
        </p:nvSpPr>
        <p:spPr>
          <a:xfrm>
            <a:off x="8928190" y="5380714"/>
            <a:ext cx="2063297" cy="422910"/>
          </a:xfrm>
        </p:spPr>
        <p:txBody>
          <a:bodyPr/>
          <a:lstStyle>
            <a:lvl1pPr marL="0" indent="0">
              <a:buNone/>
              <a:defRPr sz="2000" b="1"/>
            </a:lvl1pPr>
            <a:lvl2pPr marL="457200" indent="0">
              <a:buNone/>
              <a:defRPr/>
            </a:lvl2pPr>
          </a:lstStyle>
          <a:p>
            <a:pPr lvl="0"/>
            <a:r>
              <a:rPr lang="en-US"/>
              <a:t>Subheading 2</a:t>
            </a:r>
          </a:p>
        </p:txBody>
      </p:sp>
      <p:sp>
        <p:nvSpPr>
          <p:cNvPr id="21" name="Rectangle 20">
            <a:extLst>
              <a:ext uri="{FF2B5EF4-FFF2-40B4-BE49-F238E27FC236}">
                <a16:creationId xmlns:a16="http://schemas.microsoft.com/office/drawing/2014/main" id="{F5AA2F92-DCF2-4148-93C7-70D80A18A18D}"/>
              </a:ext>
            </a:extLst>
          </p:cNvPr>
          <p:cNvSpPr/>
          <p:nvPr userDrawn="1"/>
        </p:nvSpPr>
        <p:spPr>
          <a:xfrm>
            <a:off x="-121920" y="472440"/>
            <a:ext cx="12313920" cy="1063632"/>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8" name="Title 1">
            <a:extLst>
              <a:ext uri="{FF2B5EF4-FFF2-40B4-BE49-F238E27FC236}">
                <a16:creationId xmlns:a16="http://schemas.microsoft.com/office/drawing/2014/main" id="{FB94EC04-E016-413F-BE4D-C868CAC950E0}"/>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10" name="Picture 9">
            <a:extLst>
              <a:ext uri="{FF2B5EF4-FFF2-40B4-BE49-F238E27FC236}">
                <a16:creationId xmlns:a16="http://schemas.microsoft.com/office/drawing/2014/main" id="{C47DF57D-9CD3-D249-A439-EBFD4E8DB7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2" name="hcSlideMaster.5_Title OnlyHeader">
            <a:extLst>
              <a:ext uri="{FF2B5EF4-FFF2-40B4-BE49-F238E27FC236}">
                <a16:creationId xmlns:a16="http://schemas.microsoft.com/office/drawing/2014/main" id="{B12C984B-B973-DA20-4BC4-605B290AB60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58473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2">
            <a:lumMod val="50000"/>
          </a:schemeClr>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C6E486C-B27D-48C7-A3E9-BCEEE6B3B5C2}"/>
              </a:ext>
            </a:extLst>
          </p:cNvPr>
          <p:cNvSpPr/>
          <p:nvPr userDrawn="1"/>
        </p:nvSpPr>
        <p:spPr>
          <a:xfrm>
            <a:off x="-106680" y="472440"/>
            <a:ext cx="12298680" cy="1063632"/>
          </a:xfrm>
          <a:prstGeom prst="rect">
            <a:avLst/>
          </a:prstGeom>
          <a:solidFill>
            <a:srgbClr val="0070C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365760" rtlCol="0" anchor="ctr"/>
          <a:lstStyle/>
          <a:p>
            <a:pPr algn="l"/>
            <a:endParaRPr lang="en-US"/>
          </a:p>
        </p:txBody>
      </p:sp>
      <p:sp>
        <p:nvSpPr>
          <p:cNvPr id="2" name="Date Placeholder 1">
            <a:extLst>
              <a:ext uri="{FF2B5EF4-FFF2-40B4-BE49-F238E27FC236}">
                <a16:creationId xmlns:a16="http://schemas.microsoft.com/office/drawing/2014/main" id="{ABD107C6-58C2-46C0-9470-B0D08A85B33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D801C9-79ED-4C86-A7EA-E9C881176034}" type="datetimeFigureOut">
              <a:rPr lang="en-US" smtClean="0"/>
              <a:pPr/>
              <a:t>2/14/2024</a:t>
            </a:fld>
            <a:endParaRPr lang="en-US"/>
          </a:p>
        </p:txBody>
      </p:sp>
      <p:sp>
        <p:nvSpPr>
          <p:cNvPr id="3" name="Footer Placeholder 2">
            <a:extLst>
              <a:ext uri="{FF2B5EF4-FFF2-40B4-BE49-F238E27FC236}">
                <a16:creationId xmlns:a16="http://schemas.microsoft.com/office/drawing/2014/main" id="{4939DC04-6456-4EB8-BBED-10565583420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Slide Number Placeholder 3">
            <a:extLst>
              <a:ext uri="{FF2B5EF4-FFF2-40B4-BE49-F238E27FC236}">
                <a16:creationId xmlns:a16="http://schemas.microsoft.com/office/drawing/2014/main" id="{0496A9CA-BC26-4F83-BE7E-2200F37A2D30}"/>
              </a:ext>
            </a:extLst>
          </p:cNvPr>
          <p:cNvSpPr>
            <a:spLocks noGrp="1"/>
          </p:cNvSpPr>
          <p:nvPr>
            <p:ph type="sldNum" sz="quarter" idx="12"/>
          </p:nvPr>
        </p:nvSpPr>
        <p:spPr/>
        <p:txBody>
          <a:bodyPr/>
          <a:lstStyle/>
          <a:p>
            <a:fld id="{B67B8A01-5913-41E2-AA95-B5B699FED64F}" type="slidenum">
              <a:rPr lang="en-US" smtClean="0"/>
              <a:t>‹#›</a:t>
            </a:fld>
            <a:endParaRPr lang="en-US"/>
          </a:p>
        </p:txBody>
      </p:sp>
      <p:sp>
        <p:nvSpPr>
          <p:cNvPr id="5" name="Rectangle 4">
            <a:extLst>
              <a:ext uri="{FF2B5EF4-FFF2-40B4-BE49-F238E27FC236}">
                <a16:creationId xmlns:a16="http://schemas.microsoft.com/office/drawing/2014/main" id="{DC8DF53E-1E7A-4693-8553-BB57806CBABB}"/>
              </a:ext>
            </a:extLst>
          </p:cNvPr>
          <p:cNvSpPr/>
          <p:nvPr userDrawn="1"/>
        </p:nvSpPr>
        <p:spPr>
          <a:xfrm>
            <a:off x="838200" y="2065280"/>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658B03A4-73EF-49F8-BEEA-24F5E1CA8E81}"/>
              </a:ext>
            </a:extLst>
          </p:cNvPr>
          <p:cNvSpPr>
            <a:spLocks noGrp="1"/>
          </p:cNvSpPr>
          <p:nvPr>
            <p:ph type="pic" sz="quarter" idx="13"/>
          </p:nvPr>
        </p:nvSpPr>
        <p:spPr>
          <a:xfrm>
            <a:off x="1122620" y="2373085"/>
            <a:ext cx="2497999" cy="2097393"/>
          </a:xfrm>
          <a:noFill/>
        </p:spPr>
        <p:txBody>
          <a:bodyPr/>
          <a:lstStyle/>
          <a:p>
            <a:endParaRPr lang="en-US"/>
          </a:p>
        </p:txBody>
      </p:sp>
      <p:sp>
        <p:nvSpPr>
          <p:cNvPr id="13" name="Text Placeholder 12">
            <a:extLst>
              <a:ext uri="{FF2B5EF4-FFF2-40B4-BE49-F238E27FC236}">
                <a16:creationId xmlns:a16="http://schemas.microsoft.com/office/drawing/2014/main" id="{CF644DF5-D5DF-4625-A661-B7CAD9DC3541}"/>
              </a:ext>
            </a:extLst>
          </p:cNvPr>
          <p:cNvSpPr>
            <a:spLocks noGrp="1"/>
          </p:cNvSpPr>
          <p:nvPr>
            <p:ph type="body" sz="quarter" idx="16" hasCustomPrompt="1"/>
          </p:nvPr>
        </p:nvSpPr>
        <p:spPr>
          <a:xfrm>
            <a:off x="1125583" y="5273042"/>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14" name="Text Placeholder 12">
            <a:extLst>
              <a:ext uri="{FF2B5EF4-FFF2-40B4-BE49-F238E27FC236}">
                <a16:creationId xmlns:a16="http://schemas.microsoft.com/office/drawing/2014/main" id="{11B63406-0E0D-464A-941E-D124D9B07D5D}"/>
              </a:ext>
            </a:extLst>
          </p:cNvPr>
          <p:cNvSpPr>
            <a:spLocks noGrp="1"/>
          </p:cNvSpPr>
          <p:nvPr>
            <p:ph type="body" sz="quarter" idx="17" hasCustomPrompt="1"/>
          </p:nvPr>
        </p:nvSpPr>
        <p:spPr>
          <a:xfrm>
            <a:off x="1123406" y="456764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15" name="Text Placeholder 12">
            <a:extLst>
              <a:ext uri="{FF2B5EF4-FFF2-40B4-BE49-F238E27FC236}">
                <a16:creationId xmlns:a16="http://schemas.microsoft.com/office/drawing/2014/main" id="{8FD70DF5-C2C1-4681-9D75-81C6D8E7247C}"/>
              </a:ext>
            </a:extLst>
          </p:cNvPr>
          <p:cNvSpPr>
            <a:spLocks noGrp="1"/>
          </p:cNvSpPr>
          <p:nvPr>
            <p:ph type="body" sz="quarter" idx="18" hasCustomPrompt="1"/>
          </p:nvPr>
        </p:nvSpPr>
        <p:spPr>
          <a:xfrm>
            <a:off x="1123406" y="490075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18" name="Rectangle 17">
            <a:extLst>
              <a:ext uri="{FF2B5EF4-FFF2-40B4-BE49-F238E27FC236}">
                <a16:creationId xmlns:a16="http://schemas.microsoft.com/office/drawing/2014/main" id="{285A7F3F-E9B2-4BAD-88F2-553ABC81BC09}"/>
              </a:ext>
            </a:extLst>
          </p:cNvPr>
          <p:cNvSpPr/>
          <p:nvPr userDrawn="1"/>
        </p:nvSpPr>
        <p:spPr>
          <a:xfrm>
            <a:off x="4562580" y="2065280"/>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8">
            <a:extLst>
              <a:ext uri="{FF2B5EF4-FFF2-40B4-BE49-F238E27FC236}">
                <a16:creationId xmlns:a16="http://schemas.microsoft.com/office/drawing/2014/main" id="{EE481D4A-024C-4202-BF67-D683BB8B53C6}"/>
              </a:ext>
            </a:extLst>
          </p:cNvPr>
          <p:cNvSpPr>
            <a:spLocks noGrp="1"/>
          </p:cNvSpPr>
          <p:nvPr>
            <p:ph type="pic" sz="quarter" idx="19"/>
          </p:nvPr>
        </p:nvSpPr>
        <p:spPr>
          <a:xfrm>
            <a:off x="4847000" y="2373086"/>
            <a:ext cx="2497999" cy="2097392"/>
          </a:xfrm>
          <a:noFill/>
        </p:spPr>
        <p:txBody>
          <a:bodyPr/>
          <a:lstStyle/>
          <a:p>
            <a:endParaRPr lang="en-US"/>
          </a:p>
        </p:txBody>
      </p:sp>
      <p:sp>
        <p:nvSpPr>
          <p:cNvPr id="20" name="Text Placeholder 12">
            <a:extLst>
              <a:ext uri="{FF2B5EF4-FFF2-40B4-BE49-F238E27FC236}">
                <a16:creationId xmlns:a16="http://schemas.microsoft.com/office/drawing/2014/main" id="{229ADC80-BF67-4385-88E1-C596930271D4}"/>
              </a:ext>
            </a:extLst>
          </p:cNvPr>
          <p:cNvSpPr>
            <a:spLocks noGrp="1"/>
          </p:cNvSpPr>
          <p:nvPr>
            <p:ph type="body" sz="quarter" idx="20" hasCustomPrompt="1"/>
          </p:nvPr>
        </p:nvSpPr>
        <p:spPr>
          <a:xfrm>
            <a:off x="4847786" y="5273042"/>
            <a:ext cx="2497183" cy="600892"/>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a:p>
            <a:pPr lvl="0"/>
            <a:endParaRPr lang="en-US"/>
          </a:p>
        </p:txBody>
      </p:sp>
      <p:sp>
        <p:nvSpPr>
          <p:cNvPr id="21" name="Text Placeholder 12">
            <a:extLst>
              <a:ext uri="{FF2B5EF4-FFF2-40B4-BE49-F238E27FC236}">
                <a16:creationId xmlns:a16="http://schemas.microsoft.com/office/drawing/2014/main" id="{CB0D64BE-49AE-40ED-992F-EE816C04D980}"/>
              </a:ext>
            </a:extLst>
          </p:cNvPr>
          <p:cNvSpPr>
            <a:spLocks noGrp="1"/>
          </p:cNvSpPr>
          <p:nvPr>
            <p:ph type="body" sz="quarter" idx="21" hasCustomPrompt="1"/>
          </p:nvPr>
        </p:nvSpPr>
        <p:spPr>
          <a:xfrm>
            <a:off x="4847786" y="456764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2" name="Text Placeholder 12">
            <a:extLst>
              <a:ext uri="{FF2B5EF4-FFF2-40B4-BE49-F238E27FC236}">
                <a16:creationId xmlns:a16="http://schemas.microsoft.com/office/drawing/2014/main" id="{FC8FE712-9AD7-4D25-8785-043E22A244E4}"/>
              </a:ext>
            </a:extLst>
          </p:cNvPr>
          <p:cNvSpPr>
            <a:spLocks noGrp="1"/>
          </p:cNvSpPr>
          <p:nvPr>
            <p:ph type="body" sz="quarter" idx="22" hasCustomPrompt="1"/>
          </p:nvPr>
        </p:nvSpPr>
        <p:spPr>
          <a:xfrm>
            <a:off x="4847786" y="490075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23" name="Rectangle 22">
            <a:extLst>
              <a:ext uri="{FF2B5EF4-FFF2-40B4-BE49-F238E27FC236}">
                <a16:creationId xmlns:a16="http://schemas.microsoft.com/office/drawing/2014/main" id="{4279F98C-9AB4-45EC-B82A-275E29DD6B79}"/>
              </a:ext>
            </a:extLst>
          </p:cNvPr>
          <p:cNvSpPr/>
          <p:nvPr userDrawn="1"/>
        </p:nvSpPr>
        <p:spPr>
          <a:xfrm>
            <a:off x="8284816" y="2065280"/>
            <a:ext cx="3071949" cy="3889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8">
            <a:extLst>
              <a:ext uri="{FF2B5EF4-FFF2-40B4-BE49-F238E27FC236}">
                <a16:creationId xmlns:a16="http://schemas.microsoft.com/office/drawing/2014/main" id="{D7483B64-C5E1-4D52-AB74-04BFF26CED69}"/>
              </a:ext>
            </a:extLst>
          </p:cNvPr>
          <p:cNvSpPr>
            <a:spLocks noGrp="1"/>
          </p:cNvSpPr>
          <p:nvPr>
            <p:ph type="pic" sz="quarter" idx="23"/>
          </p:nvPr>
        </p:nvSpPr>
        <p:spPr>
          <a:xfrm>
            <a:off x="8569236" y="2373086"/>
            <a:ext cx="2497999" cy="2097392"/>
          </a:xfrm>
          <a:noFill/>
        </p:spPr>
        <p:txBody>
          <a:bodyPr/>
          <a:lstStyle/>
          <a:p>
            <a:endParaRPr lang="en-US"/>
          </a:p>
        </p:txBody>
      </p:sp>
      <p:sp>
        <p:nvSpPr>
          <p:cNvPr id="25" name="Text Placeholder 12">
            <a:extLst>
              <a:ext uri="{FF2B5EF4-FFF2-40B4-BE49-F238E27FC236}">
                <a16:creationId xmlns:a16="http://schemas.microsoft.com/office/drawing/2014/main" id="{EC8DB253-A094-416D-B229-525D36D9F994}"/>
              </a:ext>
            </a:extLst>
          </p:cNvPr>
          <p:cNvSpPr>
            <a:spLocks noGrp="1"/>
          </p:cNvSpPr>
          <p:nvPr>
            <p:ph type="body" sz="quarter" idx="24" hasCustomPrompt="1"/>
          </p:nvPr>
        </p:nvSpPr>
        <p:spPr>
          <a:xfrm>
            <a:off x="8570022" y="5273044"/>
            <a:ext cx="2497183" cy="725266"/>
          </a:xfrm>
        </p:spPr>
        <p:txBody>
          <a:bodyPr>
            <a:noAutofit/>
          </a:bodyPr>
          <a:lstStyle>
            <a:lvl1pPr marL="0" indent="0" algn="ctr">
              <a:buFontTx/>
              <a:buNone/>
              <a:defRPr sz="1600">
                <a:solidFill>
                  <a:schemeClr val="tx1"/>
                </a:solidFill>
              </a:defRPr>
            </a:lvl1pPr>
            <a:lvl2pPr>
              <a:defRPr sz="1600"/>
            </a:lvl2pPr>
            <a:lvl3pPr>
              <a:defRPr sz="1600"/>
            </a:lvl3pPr>
            <a:lvl4pPr>
              <a:defRPr sz="1600"/>
            </a:lvl4pPr>
            <a:lvl5pPr>
              <a:defRPr sz="1600"/>
            </a:lvl5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a:t>Click to edit Master text styles Click to edit</a:t>
            </a:r>
          </a:p>
        </p:txBody>
      </p:sp>
      <p:sp>
        <p:nvSpPr>
          <p:cNvPr id="26" name="Text Placeholder 12">
            <a:extLst>
              <a:ext uri="{FF2B5EF4-FFF2-40B4-BE49-F238E27FC236}">
                <a16:creationId xmlns:a16="http://schemas.microsoft.com/office/drawing/2014/main" id="{B2EDCBD1-B38B-4ADB-B6A7-7923FF0C7EB1}"/>
              </a:ext>
            </a:extLst>
          </p:cNvPr>
          <p:cNvSpPr>
            <a:spLocks noGrp="1"/>
          </p:cNvSpPr>
          <p:nvPr>
            <p:ph type="body" sz="quarter" idx="25" hasCustomPrompt="1"/>
          </p:nvPr>
        </p:nvSpPr>
        <p:spPr>
          <a:xfrm>
            <a:off x="8570022" y="4567647"/>
            <a:ext cx="2497183" cy="216618"/>
          </a:xfrm>
        </p:spPr>
        <p:txBody>
          <a:bodyPr>
            <a:noAutofit/>
          </a:bodyPr>
          <a:lstStyle>
            <a:lvl1pPr marL="0" indent="0" algn="ctr">
              <a:buFontTx/>
              <a:buNone/>
              <a:defRPr sz="1600" b="1">
                <a:solidFill>
                  <a:schemeClr val="accent2">
                    <a:lumMod val="50000"/>
                  </a:schemeClr>
                </a:solidFill>
              </a:defRPr>
            </a:lvl1pPr>
            <a:lvl2pPr>
              <a:defRPr sz="1600"/>
            </a:lvl2pPr>
            <a:lvl3pPr>
              <a:defRPr sz="1600"/>
            </a:lvl3pPr>
            <a:lvl4pPr>
              <a:defRPr sz="1600"/>
            </a:lvl4pPr>
            <a:lvl5pPr>
              <a:defRPr sz="1600"/>
            </a:lvl5pPr>
          </a:lstStyle>
          <a:p>
            <a:pPr lvl="0"/>
            <a:r>
              <a:rPr lang="en-US"/>
              <a:t>SUBHEADING</a:t>
            </a:r>
          </a:p>
        </p:txBody>
      </p:sp>
      <p:sp>
        <p:nvSpPr>
          <p:cNvPr id="27" name="Text Placeholder 12">
            <a:extLst>
              <a:ext uri="{FF2B5EF4-FFF2-40B4-BE49-F238E27FC236}">
                <a16:creationId xmlns:a16="http://schemas.microsoft.com/office/drawing/2014/main" id="{19073F44-BD43-4829-8499-EB20382F6CE6}"/>
              </a:ext>
            </a:extLst>
          </p:cNvPr>
          <p:cNvSpPr>
            <a:spLocks noGrp="1"/>
          </p:cNvSpPr>
          <p:nvPr>
            <p:ph type="body" sz="quarter" idx="26" hasCustomPrompt="1"/>
          </p:nvPr>
        </p:nvSpPr>
        <p:spPr>
          <a:xfrm>
            <a:off x="8570022" y="4900750"/>
            <a:ext cx="2497183" cy="216618"/>
          </a:xfrm>
        </p:spPr>
        <p:txBody>
          <a:bodyPr>
            <a:noAutofit/>
          </a:bodyPr>
          <a:lstStyle>
            <a:lvl1pPr marL="0" indent="0" algn="ctr">
              <a:buFontTx/>
              <a:buNone/>
              <a:defRPr sz="1400" b="0" i="0">
                <a:solidFill>
                  <a:schemeClr val="accent6">
                    <a:lumMod val="75000"/>
                  </a:schemeClr>
                </a:solidFill>
              </a:defRPr>
            </a:lvl1pPr>
            <a:lvl2pPr>
              <a:defRPr sz="1600"/>
            </a:lvl2pPr>
            <a:lvl3pPr>
              <a:defRPr sz="1600"/>
            </a:lvl3pPr>
            <a:lvl4pPr>
              <a:defRPr sz="1600"/>
            </a:lvl4pPr>
            <a:lvl5pPr>
              <a:defRPr sz="1600"/>
            </a:lvl5pPr>
          </a:lstStyle>
          <a:p>
            <a:pPr lvl="0"/>
            <a:r>
              <a:rPr lang="en-US"/>
              <a:t>Subheading, lower level</a:t>
            </a:r>
          </a:p>
        </p:txBody>
      </p:sp>
      <p:sp>
        <p:nvSpPr>
          <p:cNvPr id="30" name="Title 1">
            <a:extLst>
              <a:ext uri="{FF2B5EF4-FFF2-40B4-BE49-F238E27FC236}">
                <a16:creationId xmlns:a16="http://schemas.microsoft.com/office/drawing/2014/main" id="{B0D31B0E-E70F-47B1-9C9A-246065B3A707}"/>
              </a:ext>
            </a:extLst>
          </p:cNvPr>
          <p:cNvSpPr>
            <a:spLocks noGrp="1"/>
          </p:cNvSpPr>
          <p:nvPr>
            <p:ph type="title" hasCustomPrompt="1"/>
          </p:nvPr>
        </p:nvSpPr>
        <p:spPr>
          <a:xfrm>
            <a:off x="838200" y="365125"/>
            <a:ext cx="10515600" cy="1325563"/>
          </a:xfrm>
        </p:spPr>
        <p:txBody>
          <a:bodyPr/>
          <a:lstStyle>
            <a:lvl1pPr>
              <a:defRPr>
                <a:solidFill>
                  <a:schemeClr val="bg1"/>
                </a:solidFill>
              </a:defRPr>
            </a:lvl1pPr>
          </a:lstStyle>
          <a:p>
            <a:r>
              <a:rPr lang="en-US"/>
              <a:t>CLICK TO EDIT MASTER TITLE STYLE</a:t>
            </a:r>
          </a:p>
        </p:txBody>
      </p:sp>
      <p:pic>
        <p:nvPicPr>
          <p:cNvPr id="28" name="Picture 27">
            <a:extLst>
              <a:ext uri="{FF2B5EF4-FFF2-40B4-BE49-F238E27FC236}">
                <a16:creationId xmlns:a16="http://schemas.microsoft.com/office/drawing/2014/main" id="{FA238534-B2DF-084F-B41C-4924282866C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BlankHeader">
            <a:extLst>
              <a:ext uri="{FF2B5EF4-FFF2-40B4-BE49-F238E27FC236}">
                <a16:creationId xmlns:a16="http://schemas.microsoft.com/office/drawing/2014/main" id="{A7520BF1-7EF4-A97A-D4BC-1E344BD43DDF}"/>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89433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8C77C89-2799-184E-A3F6-53C5D2A754F9}"/>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8" name="Picture 7">
            <a:extLst>
              <a:ext uri="{FF2B5EF4-FFF2-40B4-BE49-F238E27FC236}">
                <a16:creationId xmlns:a16="http://schemas.microsoft.com/office/drawing/2014/main" id="{91FBA054-F2F8-4E35-8783-D3ADB95B1D8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314302" y="3477923"/>
            <a:ext cx="2573096" cy="2585049"/>
          </a:xfrm>
          <a:prstGeom prst="rect">
            <a:avLst/>
          </a:prstGeom>
        </p:spPr>
      </p:pic>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Title SlideHeader">
            <a:extLst>
              <a:ext uri="{FF2B5EF4-FFF2-40B4-BE49-F238E27FC236}">
                <a16:creationId xmlns:a16="http://schemas.microsoft.com/office/drawing/2014/main" id="{8866CDB3-24CC-8E0E-4D4D-48EA5192DB5D}"/>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6541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20C7AE-DF86-3B4C-BDC9-B94602EFAFDB}"/>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9883" y="136524"/>
            <a:ext cx="9144000" cy="1913347"/>
          </a:xfrm>
        </p:spPr>
        <p:txBody>
          <a:bodyPr anchor="b"/>
          <a:lstStyle>
            <a:lvl1pPr algn="l">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99883" y="2315497"/>
            <a:ext cx="9144000" cy="1482211"/>
          </a:xfrm>
        </p:spPr>
        <p:txBody>
          <a:bodyPr/>
          <a:lstStyle>
            <a:lvl1pPr marL="0" indent="0" algn="l">
              <a:buNone/>
              <a:defRPr sz="2400">
                <a:solidFill>
                  <a:schemeClr val="accent3">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5" name="Footer Placeholder 4"/>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7" name="Slide Number Placeholder 5">
            <a:extLst>
              <a:ext uri="{FF2B5EF4-FFF2-40B4-BE49-F238E27FC236}">
                <a16:creationId xmlns:a16="http://schemas.microsoft.com/office/drawing/2014/main" id="{9CE9C56D-7CCF-4148-B35E-8396E52956C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12" name="Picture 11">
            <a:extLst>
              <a:ext uri="{FF2B5EF4-FFF2-40B4-BE49-F238E27FC236}">
                <a16:creationId xmlns:a16="http://schemas.microsoft.com/office/drawing/2014/main" id="{82A2971B-0482-4149-A712-E55464C99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6" name="hcSlideMaster.2_Title SlideHeader">
            <a:extLst>
              <a:ext uri="{FF2B5EF4-FFF2-40B4-BE49-F238E27FC236}">
                <a16:creationId xmlns:a16="http://schemas.microsoft.com/office/drawing/2014/main" id="{1F1A1612-FE1C-6C43-98CF-EF19FC4C327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1291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A21D32C-2225-2B40-9992-071FB089A13A}"/>
              </a:ext>
            </a:extLst>
          </p:cNvPr>
          <p:cNvSpPr/>
          <p:nvPr userDrawn="1"/>
        </p:nvSpPr>
        <p:spPr>
          <a:xfrm rot="10800000">
            <a:off x="-59961" y="-3"/>
            <a:ext cx="12251958" cy="6263747"/>
          </a:xfrm>
          <a:prstGeom prst="rect">
            <a:avLst/>
          </a:prstGeom>
          <a:gradFill flip="none" rotWithShape="1">
            <a:gsLst>
              <a:gs pos="54000">
                <a:srgbClr val="24589D">
                  <a:alpha val="90000"/>
                </a:srgbClr>
              </a:gs>
              <a:gs pos="0">
                <a:schemeClr val="accent6">
                  <a:lumMod val="40000"/>
                  <a:lumOff val="60000"/>
                  <a:alpha val="89000"/>
                </a:schemeClr>
              </a:gs>
              <a:gs pos="94000">
                <a:schemeClr val="accent6"/>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Title and ContentHeader">
            <a:extLst>
              <a:ext uri="{FF2B5EF4-FFF2-40B4-BE49-F238E27FC236}">
                <a16:creationId xmlns:a16="http://schemas.microsoft.com/office/drawing/2014/main" id="{6C702DD7-FF73-69FC-BEF7-91F171F4C1F8}"/>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8507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9266313-054A-4849-9A81-A69321C34EAE}"/>
              </a:ext>
            </a:extLst>
          </p:cNvPr>
          <p:cNvSpPr/>
          <p:nvPr userDrawn="1"/>
        </p:nvSpPr>
        <p:spPr>
          <a:xfrm rot="10800000">
            <a:off x="-88903" y="-6"/>
            <a:ext cx="12280897" cy="6273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a:extLst>
              <a:ext uri="{FF2B5EF4-FFF2-40B4-BE49-F238E27FC236}">
                <a16:creationId xmlns:a16="http://schemas.microsoft.com/office/drawing/2014/main" id="{D527EFDA-2934-4E9D-A021-171ABFDAA0EC}"/>
              </a:ext>
            </a:extLst>
          </p:cNvPr>
          <p:cNvSpPr>
            <a:spLocks noGrp="1"/>
          </p:cNvSpPr>
          <p:nvPr>
            <p:ph type="dt" sz="half" idx="10"/>
          </p:nvPr>
        </p:nvSpPr>
        <p:spPr>
          <a:xfrm>
            <a:off x="1192165" y="6421666"/>
            <a:ext cx="2743200" cy="365125"/>
          </a:xfrm>
          <a:prstGeom prst="rect">
            <a:avLst/>
          </a:prstGeom>
        </p:spPr>
        <p:txBody>
          <a:bodyPr/>
          <a:lstStyle>
            <a:lvl1pPr>
              <a:defRPr>
                <a:solidFill>
                  <a:schemeClr val="bg1"/>
                </a:solidFill>
              </a:defRPr>
            </a:lvl1pPr>
          </a:lstStyle>
          <a:p>
            <a:fld id="{DDD1DBBC-1206-48C7-8423-D3E325256D2D}" type="datetimeFigureOut">
              <a:rPr lang="en-US" smtClean="0"/>
              <a:pPr/>
              <a:t>2/14/2024</a:t>
            </a:fld>
            <a:endParaRPr lang="en-US"/>
          </a:p>
        </p:txBody>
      </p:sp>
      <p:sp>
        <p:nvSpPr>
          <p:cNvPr id="9" name="Footer Placeholder 4">
            <a:extLst>
              <a:ext uri="{FF2B5EF4-FFF2-40B4-BE49-F238E27FC236}">
                <a16:creationId xmlns:a16="http://schemas.microsoft.com/office/drawing/2014/main" id="{DCDE2BFE-A1CD-4DC8-9ABD-547DDACD3E4E}"/>
              </a:ext>
            </a:extLst>
          </p:cNvPr>
          <p:cNvSpPr>
            <a:spLocks noGrp="1"/>
          </p:cNvSpPr>
          <p:nvPr>
            <p:ph type="ftr" sz="quarter" idx="11"/>
          </p:nvPr>
        </p:nvSpPr>
        <p:spPr>
          <a:xfrm>
            <a:off x="4038600" y="6421666"/>
            <a:ext cx="4114800" cy="365125"/>
          </a:xfrm>
          <a:prstGeom prst="rect">
            <a:avLst/>
          </a:prstGeom>
        </p:spPr>
        <p:txBody>
          <a:bodyPr/>
          <a:lstStyle>
            <a:lvl1pPr>
              <a:defRPr>
                <a:solidFill>
                  <a:schemeClr val="bg1"/>
                </a:solidFill>
              </a:defRPr>
            </a:lvl1pPr>
          </a:lstStyle>
          <a:p>
            <a:endParaRPr lang="en-US"/>
          </a:p>
        </p:txBody>
      </p:sp>
      <p:sp>
        <p:nvSpPr>
          <p:cNvPr id="10" name="Slide Number Placeholder 5">
            <a:extLst>
              <a:ext uri="{FF2B5EF4-FFF2-40B4-BE49-F238E27FC236}">
                <a16:creationId xmlns:a16="http://schemas.microsoft.com/office/drawing/2014/main" id="{FA05DC83-E96C-4133-BD18-D5887A191562}"/>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pic>
        <p:nvPicPr>
          <p:cNvPr id="7" name="Picture 6">
            <a:extLst>
              <a:ext uri="{FF2B5EF4-FFF2-40B4-BE49-F238E27FC236}">
                <a16:creationId xmlns:a16="http://schemas.microsoft.com/office/drawing/2014/main" id="{4328D980-0199-46E4-A838-07639B084E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684" y="5982779"/>
            <a:ext cx="743256" cy="747141"/>
          </a:xfrm>
          <a:prstGeom prst="rect">
            <a:avLst/>
          </a:prstGeom>
        </p:spPr>
      </p:pic>
      <p:sp>
        <p:nvSpPr>
          <p:cNvPr id="4" name="hcSlideMaster.1_Title and ContentHeader">
            <a:extLst>
              <a:ext uri="{FF2B5EF4-FFF2-40B4-BE49-F238E27FC236}">
                <a16:creationId xmlns:a16="http://schemas.microsoft.com/office/drawing/2014/main" id="{6E235A58-D97C-F7DB-2233-8F201C83B77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9303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night, dark, computer&#10;&#10;Description automatically generated">
            <a:extLst>
              <a:ext uri="{FF2B5EF4-FFF2-40B4-BE49-F238E27FC236}">
                <a16:creationId xmlns:a16="http://schemas.microsoft.com/office/drawing/2014/main" id="{073C6F29-B9B8-494A-96B7-1757321840B6}"/>
              </a:ext>
            </a:extLst>
          </p:cNvPr>
          <p:cNvPicPr>
            <a:picLocks noChangeAspect="1"/>
          </p:cNvPicPr>
          <p:nvPr userDrawn="1"/>
        </p:nvPicPr>
        <p:blipFill rotWithShape="1">
          <a:blip r:embed="rId23" cstate="print">
            <a:extLst>
              <a:ext uri="{28A0092B-C50C-407E-A947-70E740481C1C}">
                <a14:useLocalDpi xmlns:a14="http://schemas.microsoft.com/office/drawing/2010/main" val="0"/>
              </a:ext>
            </a:extLst>
          </a:blip>
          <a:srcRect l="-662" b="10064"/>
          <a:stretch/>
        </p:blipFill>
        <p:spPr>
          <a:xfrm>
            <a:off x="-130629" y="-1"/>
            <a:ext cx="12321431" cy="6858001"/>
          </a:xfrm>
          <a:prstGeom prst="rect">
            <a:avLst/>
          </a:prstGeom>
        </p:spPr>
      </p:pic>
      <p:sp>
        <p:nvSpPr>
          <p:cNvPr id="2" name="Title Placeholder 1"/>
          <p:cNvSpPr>
            <a:spLocks noGrp="1"/>
          </p:cNvSpPr>
          <p:nvPr>
            <p:ph type="title"/>
          </p:nvPr>
        </p:nvSpPr>
        <p:spPr>
          <a:xfrm>
            <a:off x="438150" y="124984"/>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BDE9AA3D-8D0D-4FE8-AB7E-FA2B4BCBABEE}"/>
              </a:ext>
            </a:extLst>
          </p:cNvPr>
          <p:cNvSpPr>
            <a:spLocks noGrp="1"/>
          </p:cNvSpPr>
          <p:nvPr>
            <p:ph type="sldNum" sz="quarter" idx="4"/>
          </p:nvPr>
        </p:nvSpPr>
        <p:spPr>
          <a:xfrm>
            <a:off x="9186334" y="6421666"/>
            <a:ext cx="2743200" cy="365125"/>
          </a:xfrm>
          <a:prstGeom prst="rect">
            <a:avLst/>
          </a:prstGeom>
        </p:spPr>
        <p:txBody>
          <a:bodyPr/>
          <a:lstStyle>
            <a:lvl1pPr algn="r">
              <a:defRPr>
                <a:solidFill>
                  <a:schemeClr val="bg1"/>
                </a:solidFill>
              </a:defRPr>
            </a:lvl1pPr>
          </a:lstStyle>
          <a:p>
            <a:fld id="{8F4BEAD3-91E3-4FFC-B7DC-935959D17485}" type="slidenum">
              <a:rPr lang="en-US" smtClean="0"/>
              <a:pPr/>
              <a:t>‹#›</a:t>
            </a:fld>
            <a:endParaRPr lang="en-US"/>
          </a:p>
        </p:txBody>
      </p:sp>
    </p:spTree>
    <p:extLst>
      <p:ext uri="{BB962C8B-B14F-4D97-AF65-F5344CB8AC3E}">
        <p14:creationId xmlns:p14="http://schemas.microsoft.com/office/powerpoint/2010/main" val="1552705434"/>
      </p:ext>
    </p:extLst>
  </p:cSld>
  <p:clrMap bg1="lt1" tx1="dk1" bg2="lt2" tx2="dk2" accent1="accent1" accent2="accent2" accent3="accent3" accent4="accent4" accent5="accent5" accent6="accent6" hlink="hlink" folHlink="folHlink"/>
  <p:sldLayoutIdLst>
    <p:sldLayoutId id="2147483667" r:id="rId1"/>
    <p:sldLayoutId id="2147483677" r:id="rId2"/>
    <p:sldLayoutId id="2147483671" r:id="rId3"/>
    <p:sldLayoutId id="2147483675" r:id="rId4"/>
    <p:sldLayoutId id="2147483672" r:id="rId5"/>
    <p:sldLayoutId id="2147483649" r:id="rId6"/>
    <p:sldLayoutId id="2147483668" r:id="rId7"/>
    <p:sldLayoutId id="2147483650" r:id="rId8"/>
    <p:sldLayoutId id="2147483662" r:id="rId9"/>
    <p:sldLayoutId id="2147483651" r:id="rId10"/>
    <p:sldLayoutId id="2147483652" r:id="rId11"/>
    <p:sldLayoutId id="2147483653" r:id="rId12"/>
    <p:sldLayoutId id="2147483654" r:id="rId13"/>
    <p:sldLayoutId id="2147483663" r:id="rId14"/>
    <p:sldLayoutId id="2147483674" r:id="rId15"/>
    <p:sldLayoutId id="2147483656" r:id="rId16"/>
    <p:sldLayoutId id="2147483657" r:id="rId17"/>
    <p:sldLayoutId id="2147483658" r:id="rId18"/>
    <p:sldLayoutId id="2147483659" r:id="rId19"/>
    <p:sldLayoutId id="2147483676" r:id="rId20"/>
    <p:sldLayoutId id="2147483678" r:id="rId21"/>
  </p:sldLayoutIdLst>
  <p:hf hdr="0" ft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nsf.gov/awardsearch/advancedSearchResult?ProgEleCode=7363&amp;BooleanElement=All&amp;ActiveAwards=true"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hyperlink" Target="https://www.nsf.gov/pubs/2023/nsf23561/nsf23561.htm" TargetMode="Externa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hyperlink" Target="https://www.cloudlab.us/" TargetMode="External"/><Relationship Id="rId13" Type="http://schemas.openxmlformats.org/officeDocument/2006/relationships/hyperlink" Target="https://docs.nationalresearchplatform.org/userdocs/start/get-access/" TargetMode="External"/><Relationship Id="rId18" Type="http://schemas.openxmlformats.org/officeDocument/2006/relationships/hyperlink" Target="https://portal.osg-htc.org/application" TargetMode="External"/><Relationship Id="rId3" Type="http://schemas.openxmlformats.org/officeDocument/2006/relationships/hyperlink" Target="https://allocations.access-ci.org/resources" TargetMode="External"/><Relationship Id="rId7" Type="http://schemas.openxmlformats.org/officeDocument/2006/relationships/hyperlink" Target="https://www.chameleoncloud.org/user/projects/new/" TargetMode="External"/><Relationship Id="rId12" Type="http://schemas.openxmlformats.org/officeDocument/2006/relationships/hyperlink" Target="https://docs.nationalresearchplatform.org/userdocs/running/gpu-pods/#choosing-gpu-type" TargetMode="External"/><Relationship Id="rId17" Type="http://schemas.openxmlformats.org/officeDocument/2006/relationships/hyperlink" Target="https://portal.osg-htc.org/documentation/htc_workloads/specific_resource/gpu-jobs#gpu-types" TargetMode="External"/><Relationship Id="rId2" Type="http://schemas.openxmlformats.org/officeDocument/2006/relationships/hyperlink" Target="https://access-ci.org/" TargetMode="External"/><Relationship Id="rId16" Type="http://schemas.openxmlformats.org/officeDocument/2006/relationships/hyperlink" Target="https://opensciencegrid.org/about/open_science_pool/" TargetMode="External"/><Relationship Id="rId1" Type="http://schemas.openxmlformats.org/officeDocument/2006/relationships/slideLayout" Target="../slideLayouts/slideLayout9.xml"/><Relationship Id="rId6" Type="http://schemas.openxmlformats.org/officeDocument/2006/relationships/hyperlink" Target="https://www.chameleoncloud.org/hardware/" TargetMode="External"/><Relationship Id="rId11" Type="http://schemas.openxmlformats.org/officeDocument/2006/relationships/hyperlink" Target="https://nationalresearchplatform.org/" TargetMode="External"/><Relationship Id="rId5" Type="http://schemas.openxmlformats.org/officeDocument/2006/relationships/hyperlink" Target="https://www.chameleoncloud.org/" TargetMode="External"/><Relationship Id="rId15" Type="http://schemas.openxmlformats.org/officeDocument/2006/relationships/hyperlink" Target="https://osg-htc.org/institutions.html" TargetMode="External"/><Relationship Id="rId10" Type="http://schemas.openxmlformats.org/officeDocument/2006/relationships/hyperlink" Target="https://cloudlab.us/signup.php" TargetMode="External"/><Relationship Id="rId4" Type="http://schemas.openxmlformats.org/officeDocument/2006/relationships/hyperlink" Target="https://allocations.access-ci.org/prepare-requests-overview" TargetMode="External"/><Relationship Id="rId9" Type="http://schemas.openxmlformats.org/officeDocument/2006/relationships/hyperlink" Target="https://www.cloudlab.us/hardware.php" TargetMode="External"/><Relationship Id="rId14" Type="http://schemas.openxmlformats.org/officeDocument/2006/relationships/hyperlink" Target="https://osg-htc.org/"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iki.cosmos-lab.org/wiki/GettingStarted#start" TargetMode="External"/><Relationship Id="rId3" Type="http://schemas.openxmlformats.org/officeDocument/2006/relationships/hyperlink" Target="https://learn.fabric-testbed.net/article-categories/getting-started/" TargetMode="External"/><Relationship Id="rId7" Type="http://schemas.openxmlformats.org/officeDocument/2006/relationships/hyperlink" Target="https://cosmos-lab.org/" TargetMode="External"/><Relationship Id="rId12" Type="http://schemas.openxmlformats.org/officeDocument/2006/relationships/hyperlink" Target="https://arawireless.readthedocs.io/en/latest/" TargetMode="External"/><Relationship Id="rId2" Type="http://schemas.openxmlformats.org/officeDocument/2006/relationships/hyperlink" Target="https://fabric-testbed.net/" TargetMode="External"/><Relationship Id="rId1" Type="http://schemas.openxmlformats.org/officeDocument/2006/relationships/slideLayout" Target="../slideLayouts/slideLayout9.xml"/><Relationship Id="rId6" Type="http://schemas.openxmlformats.org/officeDocument/2006/relationships/hyperlink" Target="https://docs.powderwireless.net/getting-started.html" TargetMode="External"/><Relationship Id="rId11" Type="http://schemas.openxmlformats.org/officeDocument/2006/relationships/hyperlink" Target="https://arawireless.org/" TargetMode="External"/><Relationship Id="rId5" Type="http://schemas.openxmlformats.org/officeDocument/2006/relationships/hyperlink" Target="https://powderwireless.net/" TargetMode="External"/><Relationship Id="rId10" Type="http://schemas.openxmlformats.org/officeDocument/2006/relationships/hyperlink" Target="https://sites.google.com/ncsu.edu/aerpaw-wiki/aerpaw-user-manual" TargetMode="External"/><Relationship Id="rId4" Type="http://schemas.openxmlformats.org/officeDocument/2006/relationships/hyperlink" Target="https://advancedwireless.org/" TargetMode="External"/><Relationship Id="rId9" Type="http://schemas.openxmlformats.org/officeDocument/2006/relationships/hyperlink" Target="https://aerpaw.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nsf.gov/pubs/2024/nsf24048/nsf24048.jsp"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nsf.gov/pubs/2024/nsf24048/nsf24048.jsp"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service.govdelivery.com/accounts/USNSF/subscriber/new" TargetMode="External"/><Relationship Id="rId2" Type="http://schemas.openxmlformats.org/officeDocument/2006/relationships/hyperlink" Target="mailto:listserv@listserv.nsf.gov" TargetMode="External"/><Relationship Id="rId1" Type="http://schemas.openxmlformats.org/officeDocument/2006/relationships/slideLayout" Target="../slideLayouts/slideLayout9.xml"/><Relationship Id="rId6" Type="http://schemas.openxmlformats.org/officeDocument/2006/relationships/hyperlink" Target="https://new.nsf.gov/funding/opportunities/cns-networking-technology-systems-nets" TargetMode="External"/><Relationship Id="rId5" Type="http://schemas.openxmlformats.org/officeDocument/2006/relationships/hyperlink" Target="https://www.surveymonkey.com/r/WirelessPanelAvailability" TargetMode="External"/><Relationship Id="rId4" Type="http://schemas.openxmlformats.org/officeDocument/2006/relationships/hyperlink" Target="https://www.surveymonkey.com/r/WiredPanelAvailabilit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7B2B3-42C1-435B-915D-12BE41850EC4}"/>
              </a:ext>
            </a:extLst>
          </p:cNvPr>
          <p:cNvSpPr>
            <a:spLocks noGrp="1"/>
          </p:cNvSpPr>
          <p:nvPr>
            <p:ph type="ctrTitle"/>
          </p:nvPr>
        </p:nvSpPr>
        <p:spPr/>
        <p:txBody>
          <a:bodyPr/>
          <a:lstStyle/>
          <a:p>
            <a:r>
              <a:rPr lang="en-US" err="1"/>
              <a:t>NeTS</a:t>
            </a:r>
            <a:br>
              <a:rPr lang="en-US"/>
            </a:br>
            <a:r>
              <a:rPr lang="en-US"/>
              <a:t>EPSCoR</a:t>
            </a:r>
            <a:br>
              <a:rPr lang="en-US"/>
            </a:br>
            <a:r>
              <a:rPr lang="en-US"/>
              <a:t>Webinar</a:t>
            </a:r>
          </a:p>
        </p:txBody>
      </p:sp>
      <p:sp>
        <p:nvSpPr>
          <p:cNvPr id="3" name="Subtitle 2">
            <a:extLst>
              <a:ext uri="{FF2B5EF4-FFF2-40B4-BE49-F238E27FC236}">
                <a16:creationId xmlns:a16="http://schemas.microsoft.com/office/drawing/2014/main" id="{EC2B7614-8311-4F80-B562-8A8F408FD280}"/>
              </a:ext>
            </a:extLst>
          </p:cNvPr>
          <p:cNvSpPr>
            <a:spLocks noGrp="1"/>
          </p:cNvSpPr>
          <p:nvPr>
            <p:ph type="subTitle" idx="1"/>
          </p:nvPr>
        </p:nvSpPr>
        <p:spPr/>
        <p:txBody>
          <a:bodyPr/>
          <a:lstStyle/>
          <a:p>
            <a:r>
              <a:rPr lang="en-US"/>
              <a:t>Tuesday, February 13, 2024</a:t>
            </a:r>
          </a:p>
        </p:txBody>
      </p:sp>
      <p:sp>
        <p:nvSpPr>
          <p:cNvPr id="4" name="flSlide8Footer">
            <a:extLst>
              <a:ext uri="{FF2B5EF4-FFF2-40B4-BE49-F238E27FC236}">
                <a16:creationId xmlns:a16="http://schemas.microsoft.com/office/drawing/2014/main" id="{6859B2F3-145B-5912-CA9B-9464011713AB}"/>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Tree>
    <p:extLst>
      <p:ext uri="{BB962C8B-B14F-4D97-AF65-F5344CB8AC3E}">
        <p14:creationId xmlns:p14="http://schemas.microsoft.com/office/powerpoint/2010/main" val="182145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9E4F9-B3EC-0340-8CAE-D43715AED9D2}"/>
              </a:ext>
            </a:extLst>
          </p:cNvPr>
          <p:cNvSpPr>
            <a:spLocks noGrp="1"/>
          </p:cNvSpPr>
          <p:nvPr>
            <p:ph type="title"/>
          </p:nvPr>
        </p:nvSpPr>
        <p:spPr/>
        <p:txBody>
          <a:bodyPr/>
          <a:lstStyle/>
          <a:p>
            <a:r>
              <a:rPr lang="en-US" err="1"/>
              <a:t>NeTS</a:t>
            </a:r>
            <a:r>
              <a:rPr lang="en-US"/>
              <a:t>: </a:t>
            </a:r>
            <a:r>
              <a:rPr lang="en-US" sz="3600"/>
              <a:t>Networking Technology and Systems</a:t>
            </a:r>
            <a:endParaRPr lang="en-US"/>
          </a:p>
        </p:txBody>
      </p:sp>
      <p:sp>
        <p:nvSpPr>
          <p:cNvPr id="3" name="Content Placeholder 2">
            <a:extLst>
              <a:ext uri="{FF2B5EF4-FFF2-40B4-BE49-F238E27FC236}">
                <a16:creationId xmlns:a16="http://schemas.microsoft.com/office/drawing/2014/main" id="{1F1BE78B-57D3-485A-3A20-8E4D10FDA78F}"/>
              </a:ext>
            </a:extLst>
          </p:cNvPr>
          <p:cNvSpPr>
            <a:spLocks noGrp="1"/>
          </p:cNvSpPr>
          <p:nvPr>
            <p:ph idx="1"/>
          </p:nvPr>
        </p:nvSpPr>
        <p:spPr>
          <a:xfrm>
            <a:off x="711200" y="1453696"/>
            <a:ext cx="10515600" cy="4351338"/>
          </a:xfrm>
        </p:spPr>
        <p:txBody>
          <a:bodyPr vert="horz" lIns="91440" tIns="45720" rIns="91440" bIns="45720" rtlCol="0" anchor="t">
            <a:normAutofit/>
          </a:bodyPr>
          <a:lstStyle/>
          <a:p>
            <a:r>
              <a:rPr lang="en-US"/>
              <a:t>The </a:t>
            </a:r>
            <a:r>
              <a:rPr lang="en-US" err="1"/>
              <a:t>NeTS</a:t>
            </a:r>
            <a:r>
              <a:rPr lang="en-US"/>
              <a:t> program seeks to, for example:</a:t>
            </a:r>
          </a:p>
          <a:p>
            <a:pPr lvl="1"/>
            <a:r>
              <a:rPr lang="en-US"/>
              <a:t>Advance knowledge about how networks work</a:t>
            </a:r>
            <a:endParaRPr lang="en-US">
              <a:ea typeface="Open Sans"/>
              <a:cs typeface="Open Sans"/>
            </a:endParaRPr>
          </a:p>
          <a:p>
            <a:pPr lvl="1"/>
            <a:r>
              <a:rPr lang="en-US"/>
              <a:t>Increase/optimize the performance (latency, QoS, efficiency), security, functionality etc. of existing networks </a:t>
            </a:r>
            <a:endParaRPr lang="en-US">
              <a:ea typeface="Open Sans"/>
              <a:cs typeface="Open Sans"/>
            </a:endParaRPr>
          </a:p>
          <a:p>
            <a:pPr lvl="1"/>
            <a:r>
              <a:rPr lang="en-US"/>
              <a:t>Create new or improve existing protocols or algorithms for, e.g., routing, traffic engineering, naming, management, etc.</a:t>
            </a:r>
            <a:endParaRPr lang="en-US">
              <a:ea typeface="Open Sans"/>
              <a:cs typeface="Open Sans"/>
            </a:endParaRPr>
          </a:p>
          <a:p>
            <a:pPr lvl="1"/>
            <a:r>
              <a:rPr lang="en-US"/>
              <a:t>Rethink and (re)design </a:t>
            </a:r>
            <a:endParaRPr lang="en-US">
              <a:ea typeface="Open Sans"/>
              <a:cs typeface="Open Sans"/>
            </a:endParaRPr>
          </a:p>
          <a:p>
            <a:pPr lvl="2"/>
            <a:r>
              <a:rPr lang="en-US"/>
              <a:t>Machine learning applied to networking</a:t>
            </a:r>
            <a:endParaRPr lang="en-US">
              <a:ea typeface="Open Sans"/>
              <a:cs typeface="Open Sans"/>
            </a:endParaRPr>
          </a:p>
          <a:p>
            <a:pPr lvl="2"/>
            <a:r>
              <a:rPr lang="en-US"/>
              <a:t>Network components (e.g. add programmability) </a:t>
            </a:r>
            <a:endParaRPr lang="en-US">
              <a:ea typeface="Open Sans"/>
              <a:cs typeface="Open Sans"/>
            </a:endParaRPr>
          </a:p>
          <a:p>
            <a:pPr lvl="2"/>
            <a:r>
              <a:rPr lang="en-US"/>
              <a:t>Network systems (e.g. integration of storage, computers and networks, in-network computing, use of wireless networks for sensing) </a:t>
            </a:r>
            <a:endParaRPr lang="en-US">
              <a:ea typeface="Open Sans"/>
              <a:cs typeface="Open Sans"/>
            </a:endParaRPr>
          </a:p>
          <a:p>
            <a:pPr lvl="2"/>
            <a:r>
              <a:rPr lang="en-US"/>
              <a:t>Next-gen networks (</a:t>
            </a:r>
            <a:r>
              <a:rPr lang="en-US" err="1"/>
              <a:t>eg</a:t>
            </a:r>
            <a:r>
              <a:rPr lang="en-US"/>
              <a:t> beyond 5G)</a:t>
            </a:r>
            <a:endParaRPr lang="en-US">
              <a:ea typeface="Open Sans"/>
              <a:cs typeface="Open Sans"/>
            </a:endParaRPr>
          </a:p>
          <a:p>
            <a:endParaRPr lang="en-US"/>
          </a:p>
          <a:p>
            <a:endParaRPr lang="en-US"/>
          </a:p>
        </p:txBody>
      </p:sp>
      <p:sp>
        <p:nvSpPr>
          <p:cNvPr id="4" name="Slide Number Placeholder 3">
            <a:extLst>
              <a:ext uri="{FF2B5EF4-FFF2-40B4-BE49-F238E27FC236}">
                <a16:creationId xmlns:a16="http://schemas.microsoft.com/office/drawing/2014/main" id="{8C17D3D9-4DA9-C435-E3A0-4B6CFD83A1BB}"/>
              </a:ext>
            </a:extLst>
          </p:cNvPr>
          <p:cNvSpPr>
            <a:spLocks noGrp="1"/>
          </p:cNvSpPr>
          <p:nvPr>
            <p:ph type="sldNum" sz="quarter" idx="4"/>
          </p:nvPr>
        </p:nvSpPr>
        <p:spPr/>
        <p:txBody>
          <a:bodyPr/>
          <a:lstStyle/>
          <a:p>
            <a:fld id="{8F4BEAD3-91E3-4FFC-B7DC-935959D17485}" type="slidenum">
              <a:rPr lang="en-US" smtClean="0"/>
              <a:pPr/>
              <a:t>10</a:t>
            </a:fld>
            <a:endParaRPr lang="en-US"/>
          </a:p>
        </p:txBody>
      </p:sp>
    </p:spTree>
    <p:extLst>
      <p:ext uri="{BB962C8B-B14F-4D97-AF65-F5344CB8AC3E}">
        <p14:creationId xmlns:p14="http://schemas.microsoft.com/office/powerpoint/2010/main" val="3936518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337A8-EAD4-18E1-243F-667EEFE010FF}"/>
              </a:ext>
            </a:extLst>
          </p:cNvPr>
          <p:cNvSpPr>
            <a:spLocks noGrp="1"/>
          </p:cNvSpPr>
          <p:nvPr>
            <p:ph type="title"/>
          </p:nvPr>
        </p:nvSpPr>
        <p:spPr/>
        <p:txBody>
          <a:bodyPr/>
          <a:lstStyle/>
          <a:p>
            <a:r>
              <a:rPr lang="en-US" err="1"/>
              <a:t>NeTS</a:t>
            </a:r>
            <a:r>
              <a:rPr lang="en-US"/>
              <a:t>: </a:t>
            </a:r>
            <a:r>
              <a:rPr lang="en-US" sz="3600"/>
              <a:t>Networking Technology and Systems</a:t>
            </a:r>
            <a:endParaRPr lang="en-US"/>
          </a:p>
        </p:txBody>
      </p:sp>
      <p:sp>
        <p:nvSpPr>
          <p:cNvPr id="3" name="Content Placeholder 2">
            <a:extLst>
              <a:ext uri="{FF2B5EF4-FFF2-40B4-BE49-F238E27FC236}">
                <a16:creationId xmlns:a16="http://schemas.microsoft.com/office/drawing/2014/main" id="{300EE1AB-8734-2F5D-06A3-F28D2D76571B}"/>
              </a:ext>
            </a:extLst>
          </p:cNvPr>
          <p:cNvSpPr>
            <a:spLocks noGrp="1"/>
          </p:cNvSpPr>
          <p:nvPr>
            <p:ph idx="1"/>
          </p:nvPr>
        </p:nvSpPr>
        <p:spPr>
          <a:xfrm>
            <a:off x="838200" y="1335768"/>
            <a:ext cx="10515600" cy="4841195"/>
          </a:xfrm>
        </p:spPr>
        <p:txBody>
          <a:bodyPr vert="horz" lIns="91440" tIns="45720" rIns="91440" bIns="45720" rtlCol="0" anchor="t">
            <a:normAutofit fontScale="92500" lnSpcReduction="10000"/>
          </a:bodyPr>
          <a:lstStyle/>
          <a:p>
            <a:r>
              <a:rPr lang="en-US"/>
              <a:t>Supports both ‘wired’ and ‘wireless’ network systems, from:</a:t>
            </a:r>
          </a:p>
          <a:p>
            <a:pPr lvl="1"/>
            <a:r>
              <a:rPr lang="en-US"/>
              <a:t>Local to datacenter to Internet-scale networks,</a:t>
            </a:r>
          </a:p>
          <a:p>
            <a:pPr lvl="1"/>
            <a:r>
              <a:rPr lang="en-US"/>
              <a:t>IoT networks,</a:t>
            </a:r>
          </a:p>
          <a:p>
            <a:pPr lvl="1"/>
            <a:r>
              <a:rPr lang="en-US"/>
              <a:t>Sensor networks, and </a:t>
            </a:r>
          </a:p>
          <a:p>
            <a:pPr lvl="1"/>
            <a:r>
              <a:rPr lang="en-US"/>
              <a:t>Other network systems</a:t>
            </a:r>
          </a:p>
          <a:p>
            <a:r>
              <a:rPr lang="en-US"/>
              <a:t>Supports a variety of funding opportunities and sizes including: CAREER, CRII, Small, Medium and Large core projects</a:t>
            </a:r>
          </a:p>
          <a:p>
            <a:r>
              <a:rPr lang="en-US"/>
              <a:t>Portfolio includes:</a:t>
            </a:r>
          </a:p>
          <a:p>
            <a:pPr lvl="1"/>
            <a:r>
              <a:rPr lang="en-US"/>
              <a:t>432 Active Awards</a:t>
            </a:r>
          </a:p>
          <a:p>
            <a:pPr lvl="2"/>
            <a:r>
              <a:rPr lang="en-US">
                <a:hlinkClick r:id="rId3"/>
              </a:rPr>
              <a:t>https://www.nsf.gov/awardsearch/advancedSearchResult?ProgEleCode=7363&amp;BooleanElement=All&amp;ActiveAwards=true</a:t>
            </a:r>
            <a:r>
              <a:rPr lang="en-US"/>
              <a:t> </a:t>
            </a:r>
          </a:p>
          <a:p>
            <a:pPr lvl="2"/>
            <a:r>
              <a:rPr lang="en-US"/>
              <a:t>With funding totaling over $220 million</a:t>
            </a:r>
          </a:p>
          <a:p>
            <a:pPr lvl="1"/>
            <a:r>
              <a:rPr lang="en-US"/>
              <a:t>34 Active Awards at 14 institutions in 10 EPSCoR Jurisdictions</a:t>
            </a:r>
          </a:p>
          <a:p>
            <a:endParaRPr lang="en-US"/>
          </a:p>
        </p:txBody>
      </p:sp>
      <p:sp>
        <p:nvSpPr>
          <p:cNvPr id="4" name="Slide Number Placeholder 3">
            <a:extLst>
              <a:ext uri="{FF2B5EF4-FFF2-40B4-BE49-F238E27FC236}">
                <a16:creationId xmlns:a16="http://schemas.microsoft.com/office/drawing/2014/main" id="{2C6A0204-B349-C8F3-2088-9F07EB43BCF1}"/>
              </a:ext>
            </a:extLst>
          </p:cNvPr>
          <p:cNvSpPr>
            <a:spLocks noGrp="1"/>
          </p:cNvSpPr>
          <p:nvPr>
            <p:ph type="sldNum" sz="quarter" idx="4"/>
          </p:nvPr>
        </p:nvSpPr>
        <p:spPr/>
        <p:txBody>
          <a:bodyPr/>
          <a:lstStyle/>
          <a:p>
            <a:fld id="{8F4BEAD3-91E3-4FFC-B7DC-935959D17485}" type="slidenum">
              <a:rPr lang="en-US" smtClean="0"/>
              <a:pPr/>
              <a:t>11</a:t>
            </a:fld>
            <a:endParaRPr lang="en-US"/>
          </a:p>
        </p:txBody>
      </p:sp>
    </p:spTree>
    <p:extLst>
      <p:ext uri="{BB962C8B-B14F-4D97-AF65-F5344CB8AC3E}">
        <p14:creationId xmlns:p14="http://schemas.microsoft.com/office/powerpoint/2010/main" val="3957503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66B46-1508-46E1-9506-FAA6A29377E3}"/>
              </a:ext>
            </a:extLst>
          </p:cNvPr>
          <p:cNvSpPr>
            <a:spLocks noGrp="1"/>
          </p:cNvSpPr>
          <p:nvPr>
            <p:ph type="title"/>
          </p:nvPr>
        </p:nvSpPr>
        <p:spPr/>
        <p:txBody>
          <a:bodyPr>
            <a:normAutofit/>
          </a:bodyPr>
          <a:lstStyle/>
          <a:p>
            <a:pPr algn="ctr"/>
            <a:r>
              <a:rPr lang="en-US" sz="3600" err="1"/>
              <a:t>NeTS</a:t>
            </a:r>
            <a:r>
              <a:rPr lang="en-US" sz="3600"/>
              <a:t>: Networking Technology and Systems</a:t>
            </a:r>
            <a:br>
              <a:rPr lang="en-US" sz="3600"/>
            </a:br>
            <a:r>
              <a:rPr lang="en-US" sz="3600"/>
              <a:t>Current Research Topics</a:t>
            </a:r>
          </a:p>
        </p:txBody>
      </p:sp>
      <p:sp>
        <p:nvSpPr>
          <p:cNvPr id="3" name="Content Placeholder 2">
            <a:extLst>
              <a:ext uri="{FF2B5EF4-FFF2-40B4-BE49-F238E27FC236}">
                <a16:creationId xmlns:a16="http://schemas.microsoft.com/office/drawing/2014/main" id="{ED4CD505-AC0C-4F85-AC22-2A6C67E825D9}"/>
              </a:ext>
            </a:extLst>
          </p:cNvPr>
          <p:cNvSpPr>
            <a:spLocks noGrp="1"/>
          </p:cNvSpPr>
          <p:nvPr>
            <p:ph idx="1"/>
          </p:nvPr>
        </p:nvSpPr>
        <p:spPr>
          <a:xfrm>
            <a:off x="650133" y="1681163"/>
            <a:ext cx="4946515" cy="4351338"/>
          </a:xfrm>
          <a:ln>
            <a:solidFill>
              <a:schemeClr val="tx1"/>
            </a:solidFill>
            <a:prstDash val="solid"/>
          </a:ln>
        </p:spPr>
        <p:txBody>
          <a:bodyPr vert="horz" lIns="91440" tIns="45720" rIns="91440" bIns="45720" rtlCol="0" anchor="t">
            <a:normAutofit lnSpcReduction="10000"/>
          </a:bodyPr>
          <a:lstStyle/>
          <a:p>
            <a:pPr marL="285750" indent="-285750"/>
            <a:r>
              <a:rPr lang="en-US" sz="1600">
                <a:solidFill>
                  <a:srgbClr val="000000"/>
                </a:solidFill>
                <a:latin typeface="Arial"/>
                <a:cs typeface="Arial"/>
              </a:rPr>
              <a:t>AI/ML for networking</a:t>
            </a:r>
            <a:endParaRPr lang="en-US"/>
          </a:p>
          <a:p>
            <a:pPr marL="285750" indent="-285750"/>
            <a:r>
              <a:rPr lang="en-US" sz="1600">
                <a:solidFill>
                  <a:srgbClr val="000000"/>
                </a:solidFill>
                <a:latin typeface="Arial"/>
                <a:cs typeface="Arial"/>
              </a:rPr>
              <a:t>Programmable networks</a:t>
            </a:r>
          </a:p>
          <a:p>
            <a:pPr marL="285750" indent="-285750"/>
            <a:r>
              <a:rPr lang="en-US" sz="1600">
                <a:solidFill>
                  <a:srgbClr val="000000"/>
                </a:solidFill>
                <a:latin typeface="Arial"/>
                <a:cs typeface="Arial"/>
              </a:rPr>
              <a:t>In-network computing and storage</a:t>
            </a:r>
          </a:p>
          <a:p>
            <a:r>
              <a:rPr lang="en-US" sz="1700">
                <a:solidFill>
                  <a:srgbClr val="000000"/>
                </a:solidFill>
                <a:latin typeface="Arial"/>
                <a:cs typeface="Arial"/>
              </a:rPr>
              <a:t>Application-aware networking (e.g.  AR/VR)</a:t>
            </a:r>
          </a:p>
          <a:p>
            <a:pPr marL="285750" indent="-285750"/>
            <a:r>
              <a:rPr lang="en-US" sz="1600">
                <a:solidFill>
                  <a:srgbClr val="000000"/>
                </a:solidFill>
                <a:latin typeface="Arial"/>
                <a:cs typeface="Arial"/>
              </a:rPr>
              <a:t>Network management: monitoring, measurement, traffic engineering, </a:t>
            </a:r>
            <a:r>
              <a:rPr lang="en-US" sz="1600" err="1">
                <a:solidFill>
                  <a:srgbClr val="000000"/>
                </a:solidFill>
                <a:latin typeface="Arial"/>
                <a:cs typeface="Arial"/>
              </a:rPr>
              <a:t>etc</a:t>
            </a:r>
            <a:endParaRPr lang="en-US" sz="1600">
              <a:solidFill>
                <a:srgbClr val="000000"/>
              </a:solidFill>
              <a:latin typeface="Arial"/>
              <a:cs typeface="Arial"/>
            </a:endParaRPr>
          </a:p>
          <a:p>
            <a:pPr marL="285750" indent="-285750"/>
            <a:r>
              <a:rPr lang="en-US" sz="1600">
                <a:solidFill>
                  <a:srgbClr val="000000"/>
                </a:solidFill>
                <a:latin typeface="Arial"/>
                <a:cs typeface="Arial"/>
              </a:rPr>
              <a:t>Network performance (latency, QoS)</a:t>
            </a:r>
          </a:p>
          <a:p>
            <a:pPr marL="285750" indent="-285750"/>
            <a:r>
              <a:rPr lang="en-US" sz="1600">
                <a:solidFill>
                  <a:srgbClr val="000000"/>
                </a:solidFill>
                <a:latin typeface="Arial"/>
                <a:cs typeface="Arial"/>
              </a:rPr>
              <a:t>Network protocols</a:t>
            </a:r>
          </a:p>
          <a:p>
            <a:pPr marL="285750" indent="-285750"/>
            <a:r>
              <a:rPr lang="en-US" sz="1600">
                <a:solidFill>
                  <a:srgbClr val="000000"/>
                </a:solidFill>
                <a:latin typeface="Arial"/>
                <a:cs typeface="Arial"/>
              </a:rPr>
              <a:t>Network verification</a:t>
            </a:r>
          </a:p>
          <a:p>
            <a:pPr marL="285750" indent="-285750"/>
            <a:r>
              <a:rPr lang="en-US" sz="1600">
                <a:solidFill>
                  <a:srgbClr val="000000"/>
                </a:solidFill>
                <a:latin typeface="Arial"/>
                <a:cs typeface="Arial"/>
              </a:rPr>
              <a:t>Network resilience</a:t>
            </a:r>
          </a:p>
          <a:p>
            <a:pPr marL="285750" indent="-285750"/>
            <a:r>
              <a:rPr lang="en-US" sz="1600">
                <a:solidFill>
                  <a:srgbClr val="000000"/>
                </a:solidFill>
                <a:latin typeface="Arial"/>
                <a:cs typeface="Arial"/>
              </a:rPr>
              <a:t>Network security</a:t>
            </a:r>
          </a:p>
          <a:p>
            <a:pPr marL="285750" indent="-285750"/>
            <a:r>
              <a:rPr lang="en-US" sz="1600">
                <a:solidFill>
                  <a:srgbClr val="000000"/>
                </a:solidFill>
                <a:latin typeface="Arial"/>
                <a:cs typeface="Arial"/>
              </a:rPr>
              <a:t>Quantum Networking</a:t>
            </a:r>
          </a:p>
          <a:p>
            <a:pPr marL="285750" indent="-285750"/>
            <a:r>
              <a:rPr lang="en-US" sz="1600">
                <a:solidFill>
                  <a:srgbClr val="000000"/>
                </a:solidFill>
                <a:latin typeface="Arial"/>
                <a:cs typeface="Arial"/>
              </a:rPr>
              <a:t>Optical networks</a:t>
            </a:r>
          </a:p>
          <a:p>
            <a:pPr marL="285750" indent="-285750"/>
            <a:endParaRPr lang="en-US" sz="1600">
              <a:solidFill>
                <a:srgbClr val="00000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1E43A0F0-8604-4EA3-8F1E-A93EA340366C}"/>
              </a:ext>
            </a:extLst>
          </p:cNvPr>
          <p:cNvSpPr>
            <a:spLocks noGrp="1"/>
          </p:cNvSpPr>
          <p:nvPr>
            <p:ph sz="half" idx="4294967295"/>
          </p:nvPr>
        </p:nvSpPr>
        <p:spPr>
          <a:xfrm>
            <a:off x="6413770" y="1681163"/>
            <a:ext cx="5181600" cy="4351338"/>
          </a:xfrm>
          <a:ln w="12700">
            <a:solidFill>
              <a:schemeClr val="tx1"/>
            </a:solidFill>
          </a:ln>
        </p:spPr>
        <p:txBody>
          <a:bodyPr vert="horz" lIns="91440" tIns="45720" rIns="91440" bIns="45720" rtlCol="0" anchor="t">
            <a:normAutofit/>
          </a:bodyPr>
          <a:lstStyle/>
          <a:p>
            <a:pPr marL="285750" indent="-285750"/>
            <a:r>
              <a:rPr lang="en-US" sz="1600">
                <a:solidFill>
                  <a:srgbClr val="000000"/>
                </a:solidFill>
                <a:latin typeface="Arial"/>
                <a:cs typeface="Arial"/>
              </a:rPr>
              <a:t>Beyond 5G wireless networks</a:t>
            </a:r>
          </a:p>
          <a:p>
            <a:pPr marL="285750" indent="-285750"/>
            <a:r>
              <a:rPr lang="en-US" sz="1600">
                <a:solidFill>
                  <a:srgbClr val="000000"/>
                </a:solidFill>
                <a:latin typeface="Arial"/>
                <a:cs typeface="Arial"/>
              </a:rPr>
              <a:t>Distributed machine learning in wireless networks</a:t>
            </a:r>
          </a:p>
          <a:p>
            <a:pPr marL="285750" indent="-285750"/>
            <a:r>
              <a:rPr lang="en-US" sz="1600">
                <a:solidFill>
                  <a:srgbClr val="000000"/>
                </a:solidFill>
                <a:latin typeface="Arial"/>
                <a:cs typeface="Arial"/>
              </a:rPr>
              <a:t>MIMO networks</a:t>
            </a:r>
            <a:endParaRPr lang="en-US"/>
          </a:p>
          <a:p>
            <a:pPr marL="285750" indent="-285750"/>
            <a:r>
              <a:rPr lang="en-US" sz="1600">
                <a:solidFill>
                  <a:srgbClr val="000000"/>
                </a:solidFill>
                <a:latin typeface="Arial"/>
                <a:cs typeface="Arial"/>
              </a:rPr>
              <a:t>THz networking</a:t>
            </a:r>
          </a:p>
          <a:p>
            <a:pPr marL="285750" indent="-285750"/>
            <a:r>
              <a:rPr lang="en-US" sz="1600">
                <a:solidFill>
                  <a:srgbClr val="000000"/>
                </a:solidFill>
                <a:latin typeface="Arial"/>
                <a:cs typeface="Arial"/>
              </a:rPr>
              <a:t>Wireless network protocols and systems</a:t>
            </a:r>
          </a:p>
          <a:p>
            <a:pPr marL="285750" indent="-285750"/>
            <a:r>
              <a:rPr lang="en-US" sz="1600">
                <a:solidFill>
                  <a:srgbClr val="000000"/>
                </a:solidFill>
                <a:latin typeface="Arial"/>
                <a:cs typeface="Arial"/>
              </a:rPr>
              <a:t>Mobile edge computing</a:t>
            </a:r>
          </a:p>
          <a:p>
            <a:pPr marL="285750" indent="-285750"/>
            <a:r>
              <a:rPr lang="en-US" sz="1600">
                <a:solidFill>
                  <a:srgbClr val="000000"/>
                </a:solidFill>
                <a:latin typeface="Arial"/>
                <a:cs typeface="Arial"/>
              </a:rPr>
              <a:t>Network Function Virtualization</a:t>
            </a:r>
          </a:p>
          <a:p>
            <a:pPr marL="285750" indent="-285750"/>
            <a:r>
              <a:rPr lang="en-US" sz="1600">
                <a:solidFill>
                  <a:srgbClr val="000000"/>
                </a:solidFill>
                <a:latin typeface="Arial"/>
                <a:cs typeface="Arial"/>
              </a:rPr>
              <a:t>Wireless spectrum monitoring and measurement</a:t>
            </a:r>
          </a:p>
          <a:p>
            <a:pPr marL="285750" indent="-285750"/>
            <a:r>
              <a:rPr lang="en-US" sz="1600">
                <a:solidFill>
                  <a:srgbClr val="000000"/>
                </a:solidFill>
                <a:latin typeface="Arial"/>
                <a:cs typeface="Arial"/>
              </a:rPr>
              <a:t>Dynamic spectrum allocation and sharing</a:t>
            </a:r>
          </a:p>
          <a:p>
            <a:pPr marL="285750" indent="-285750"/>
            <a:r>
              <a:rPr lang="en-US" sz="1600">
                <a:solidFill>
                  <a:srgbClr val="000000"/>
                </a:solidFill>
                <a:latin typeface="Arial"/>
                <a:cs typeface="Arial"/>
              </a:rPr>
              <a:t>Network Function Virtualization</a:t>
            </a:r>
          </a:p>
          <a:p>
            <a:pPr marL="0" indent="0">
              <a:buNone/>
            </a:pPr>
            <a:endParaRPr lang="en-US" sz="1600">
              <a:solidFill>
                <a:srgbClr val="000000"/>
              </a:solidFill>
              <a:latin typeface="Arial"/>
              <a:cs typeface="Arial"/>
            </a:endParaRPr>
          </a:p>
          <a:p>
            <a:pPr marL="0" indent="0">
              <a:buNone/>
            </a:pPr>
            <a:endParaRPr lang="en-US" sz="1600">
              <a:solidFill>
                <a:srgbClr val="000000"/>
              </a:solidFill>
              <a:latin typeface="Arial" panose="020B0604020202020204" pitchFamily="34" charset="0"/>
              <a:cs typeface="Arial" panose="020B0604020202020204" pitchFamily="34" charset="0"/>
            </a:endParaRPr>
          </a:p>
          <a:p>
            <a:pPr marL="0" indent="0">
              <a:buNone/>
            </a:pPr>
            <a:endParaRPr lang="en-US">
              <a:solidFill>
                <a:srgbClr val="000000"/>
              </a:solidFill>
            </a:endParaRPr>
          </a:p>
        </p:txBody>
      </p:sp>
    </p:spTree>
    <p:extLst>
      <p:ext uri="{BB962C8B-B14F-4D97-AF65-F5344CB8AC3E}">
        <p14:creationId xmlns:p14="http://schemas.microsoft.com/office/powerpoint/2010/main" val="3364347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9FA12-ECCA-4A09-C7E3-E5D64337057F}"/>
              </a:ext>
            </a:extLst>
          </p:cNvPr>
          <p:cNvSpPr>
            <a:spLocks noGrp="1"/>
          </p:cNvSpPr>
          <p:nvPr>
            <p:ph type="title"/>
          </p:nvPr>
        </p:nvSpPr>
        <p:spPr/>
        <p:txBody>
          <a:bodyPr/>
          <a:lstStyle/>
          <a:p>
            <a:r>
              <a:rPr lang="en-US"/>
              <a:t>CISE Core Small Program Overview</a:t>
            </a:r>
          </a:p>
        </p:txBody>
      </p:sp>
      <p:sp>
        <p:nvSpPr>
          <p:cNvPr id="3" name="Text Placeholder 2">
            <a:extLst>
              <a:ext uri="{FF2B5EF4-FFF2-40B4-BE49-F238E27FC236}">
                <a16:creationId xmlns:a16="http://schemas.microsoft.com/office/drawing/2014/main" id="{E9285CA3-A368-71D2-6770-93D83101EBC5}"/>
              </a:ext>
            </a:extLst>
          </p:cNvPr>
          <p:cNvSpPr>
            <a:spLocks noGrp="1"/>
          </p:cNvSpPr>
          <p:nvPr>
            <p:ph type="body" idx="1"/>
          </p:nvPr>
        </p:nvSpPr>
        <p:spPr/>
        <p:txBody>
          <a:bodyPr/>
          <a:lstStyle/>
          <a:p>
            <a:r>
              <a:rPr lang="en-US">
                <a:solidFill>
                  <a:schemeClr val="bg1"/>
                </a:solidFill>
                <a:hlinkClick r:id="rId2">
                  <a:extLst>
                    <a:ext uri="{A12FA001-AC4F-418D-AE19-62706E023703}">
                      <ahyp:hlinkClr xmlns:ahyp="http://schemas.microsoft.com/office/drawing/2018/hyperlinkcolor" val="tx"/>
                    </a:ext>
                  </a:extLst>
                </a:hlinkClick>
              </a:rPr>
              <a:t>https://www.nsf.gov/pubs/2023/nsf23561/nsf23561.htm</a:t>
            </a:r>
            <a:r>
              <a:rPr lang="en-US">
                <a:solidFill>
                  <a:schemeClr val="bg1"/>
                </a:solidFill>
              </a:rPr>
              <a:t> </a:t>
            </a:r>
          </a:p>
        </p:txBody>
      </p:sp>
      <p:sp>
        <p:nvSpPr>
          <p:cNvPr id="4" name="Slide Number Placeholder 3">
            <a:extLst>
              <a:ext uri="{FF2B5EF4-FFF2-40B4-BE49-F238E27FC236}">
                <a16:creationId xmlns:a16="http://schemas.microsoft.com/office/drawing/2014/main" id="{7E069971-F4F8-7078-5853-1B8E2AA58433}"/>
              </a:ext>
            </a:extLst>
          </p:cNvPr>
          <p:cNvSpPr>
            <a:spLocks noGrp="1"/>
          </p:cNvSpPr>
          <p:nvPr>
            <p:ph type="sldNum" sz="quarter" idx="4"/>
          </p:nvPr>
        </p:nvSpPr>
        <p:spPr/>
        <p:txBody>
          <a:bodyPr/>
          <a:lstStyle/>
          <a:p>
            <a:fld id="{8F4BEAD3-91E3-4FFC-B7DC-935959D17485}" type="slidenum">
              <a:rPr lang="en-US" smtClean="0"/>
              <a:pPr/>
              <a:t>13</a:t>
            </a:fld>
            <a:endParaRPr lang="en-US"/>
          </a:p>
        </p:txBody>
      </p:sp>
    </p:spTree>
    <p:extLst>
      <p:ext uri="{BB962C8B-B14F-4D97-AF65-F5344CB8AC3E}">
        <p14:creationId xmlns:p14="http://schemas.microsoft.com/office/powerpoint/2010/main" val="2806433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E4C5-A100-A368-CAA5-666AA8372A86}"/>
              </a:ext>
            </a:extLst>
          </p:cNvPr>
          <p:cNvSpPr>
            <a:spLocks noGrp="1"/>
          </p:cNvSpPr>
          <p:nvPr>
            <p:ph type="title"/>
          </p:nvPr>
        </p:nvSpPr>
        <p:spPr/>
        <p:txBody>
          <a:bodyPr/>
          <a:lstStyle/>
          <a:p>
            <a:r>
              <a:rPr lang="en-US"/>
              <a:t>CISE Core Small Program</a:t>
            </a:r>
          </a:p>
        </p:txBody>
      </p:sp>
      <p:sp>
        <p:nvSpPr>
          <p:cNvPr id="3" name="Content Placeholder 2">
            <a:extLst>
              <a:ext uri="{FF2B5EF4-FFF2-40B4-BE49-F238E27FC236}">
                <a16:creationId xmlns:a16="http://schemas.microsoft.com/office/drawing/2014/main" id="{9F8A89BA-7E19-814D-FCA1-76805F198993}"/>
              </a:ext>
            </a:extLst>
          </p:cNvPr>
          <p:cNvSpPr>
            <a:spLocks noGrp="1"/>
          </p:cNvSpPr>
          <p:nvPr>
            <p:ph idx="1"/>
          </p:nvPr>
        </p:nvSpPr>
        <p:spPr/>
        <p:txBody>
          <a:bodyPr/>
          <a:lstStyle/>
          <a:p>
            <a:r>
              <a:rPr lang="en-US"/>
              <a:t>NSF 23-561</a:t>
            </a:r>
          </a:p>
          <a:p>
            <a:r>
              <a:rPr lang="en-US"/>
              <a:t>Small Projects</a:t>
            </a:r>
          </a:p>
          <a:p>
            <a:pPr lvl="1"/>
            <a:r>
              <a:rPr lang="en-US"/>
              <a:t>Up to $600,000</a:t>
            </a:r>
          </a:p>
          <a:p>
            <a:pPr lvl="1"/>
            <a:r>
              <a:rPr lang="en-US"/>
              <a:t>Up to 3 years</a:t>
            </a:r>
          </a:p>
          <a:p>
            <a:pPr lvl="1"/>
            <a:r>
              <a:rPr lang="en-US"/>
              <a:t>No Deadlines: Accepted Anytime</a:t>
            </a:r>
          </a:p>
        </p:txBody>
      </p:sp>
      <p:sp>
        <p:nvSpPr>
          <p:cNvPr id="4" name="Slide Number Placeholder 3">
            <a:extLst>
              <a:ext uri="{FF2B5EF4-FFF2-40B4-BE49-F238E27FC236}">
                <a16:creationId xmlns:a16="http://schemas.microsoft.com/office/drawing/2014/main" id="{C85854B4-164D-F942-A533-EEE9C3DAA137}"/>
              </a:ext>
            </a:extLst>
          </p:cNvPr>
          <p:cNvSpPr>
            <a:spLocks noGrp="1"/>
          </p:cNvSpPr>
          <p:nvPr>
            <p:ph type="sldNum" sz="quarter" idx="4"/>
          </p:nvPr>
        </p:nvSpPr>
        <p:spPr/>
        <p:txBody>
          <a:bodyPr/>
          <a:lstStyle/>
          <a:p>
            <a:fld id="{8F4BEAD3-91E3-4FFC-B7DC-935959D17485}" type="slidenum">
              <a:rPr lang="en-US" smtClean="0"/>
              <a:pPr/>
              <a:t>14</a:t>
            </a:fld>
            <a:endParaRPr lang="en-US"/>
          </a:p>
        </p:txBody>
      </p:sp>
    </p:spTree>
    <p:extLst>
      <p:ext uri="{BB962C8B-B14F-4D97-AF65-F5344CB8AC3E}">
        <p14:creationId xmlns:p14="http://schemas.microsoft.com/office/powerpoint/2010/main" val="2125084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B918-383A-8AFF-97BA-133DA36858D1}"/>
              </a:ext>
            </a:extLst>
          </p:cNvPr>
          <p:cNvSpPr>
            <a:spLocks noGrp="1"/>
          </p:cNvSpPr>
          <p:nvPr>
            <p:ph type="title"/>
          </p:nvPr>
        </p:nvSpPr>
        <p:spPr/>
        <p:txBody>
          <a:bodyPr/>
          <a:lstStyle/>
          <a:p>
            <a:r>
              <a:rPr lang="en-US"/>
              <a:t>CISE Core Eligibility</a:t>
            </a:r>
          </a:p>
        </p:txBody>
      </p:sp>
      <p:sp>
        <p:nvSpPr>
          <p:cNvPr id="3" name="Content Placeholder 2">
            <a:extLst>
              <a:ext uri="{FF2B5EF4-FFF2-40B4-BE49-F238E27FC236}">
                <a16:creationId xmlns:a16="http://schemas.microsoft.com/office/drawing/2014/main" id="{20F2665A-67A6-EC50-4017-C31FEE3F0C24}"/>
              </a:ext>
            </a:extLst>
          </p:cNvPr>
          <p:cNvSpPr>
            <a:spLocks noGrp="1"/>
          </p:cNvSpPr>
          <p:nvPr>
            <p:ph idx="1"/>
          </p:nvPr>
        </p:nvSpPr>
        <p:spPr/>
        <p:txBody>
          <a:bodyPr/>
          <a:lstStyle/>
          <a:p>
            <a:r>
              <a:rPr lang="en-US"/>
              <a:t>Institution Eligibility:</a:t>
            </a:r>
          </a:p>
          <a:p>
            <a:pPr lvl="1"/>
            <a:r>
              <a:rPr lang="en-US"/>
              <a:t>US-based Institutions of Higher Education</a:t>
            </a:r>
          </a:p>
          <a:p>
            <a:pPr lvl="1"/>
            <a:r>
              <a:rPr lang="en-US"/>
              <a:t>US-based Non-profit, non-academic organizations associated with educational and research activities</a:t>
            </a:r>
          </a:p>
          <a:p>
            <a:r>
              <a:rPr lang="en-US"/>
              <a:t>PI Eligibility:</a:t>
            </a:r>
          </a:p>
          <a:p>
            <a:pPr lvl="1"/>
            <a:r>
              <a:rPr lang="en-US"/>
              <a:t>PIs, Co-PIs, and other senior personnel must be in a tenure-track position or have a primary, full-time, paid appointment in a research or teaching position at an eligible institution</a:t>
            </a:r>
          </a:p>
          <a:p>
            <a:pPr lvl="1"/>
            <a:r>
              <a:rPr lang="en-US"/>
              <a:t>PIs and Co-PIs are restricted to 2 core proposals per 12-month</a:t>
            </a:r>
          </a:p>
        </p:txBody>
      </p:sp>
      <p:sp>
        <p:nvSpPr>
          <p:cNvPr id="4" name="Slide Number Placeholder 3">
            <a:extLst>
              <a:ext uri="{FF2B5EF4-FFF2-40B4-BE49-F238E27FC236}">
                <a16:creationId xmlns:a16="http://schemas.microsoft.com/office/drawing/2014/main" id="{96ACFDB3-0D79-183C-7051-D83EE2D1E51D}"/>
              </a:ext>
            </a:extLst>
          </p:cNvPr>
          <p:cNvSpPr>
            <a:spLocks noGrp="1"/>
          </p:cNvSpPr>
          <p:nvPr>
            <p:ph type="sldNum" sz="quarter" idx="4"/>
          </p:nvPr>
        </p:nvSpPr>
        <p:spPr/>
        <p:txBody>
          <a:bodyPr/>
          <a:lstStyle/>
          <a:p>
            <a:fld id="{8F4BEAD3-91E3-4FFC-B7DC-935959D17485}" type="slidenum">
              <a:rPr lang="en-US" smtClean="0"/>
              <a:pPr/>
              <a:t>15</a:t>
            </a:fld>
            <a:endParaRPr lang="en-US"/>
          </a:p>
        </p:txBody>
      </p:sp>
    </p:spTree>
    <p:extLst>
      <p:ext uri="{BB962C8B-B14F-4D97-AF65-F5344CB8AC3E}">
        <p14:creationId xmlns:p14="http://schemas.microsoft.com/office/powerpoint/2010/main" val="3703260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E25B0-F026-4EF3-4363-424001D9D1BA}"/>
              </a:ext>
            </a:extLst>
          </p:cNvPr>
          <p:cNvSpPr>
            <a:spLocks noGrp="1"/>
          </p:cNvSpPr>
          <p:nvPr>
            <p:ph type="title"/>
          </p:nvPr>
        </p:nvSpPr>
        <p:spPr/>
        <p:txBody>
          <a:bodyPr/>
          <a:lstStyle/>
          <a:p>
            <a:r>
              <a:rPr lang="en-US"/>
              <a:t>CISE Core Small</a:t>
            </a:r>
          </a:p>
        </p:txBody>
      </p:sp>
      <p:sp>
        <p:nvSpPr>
          <p:cNvPr id="3" name="Content Placeholder 2">
            <a:extLst>
              <a:ext uri="{FF2B5EF4-FFF2-40B4-BE49-F238E27FC236}">
                <a16:creationId xmlns:a16="http://schemas.microsoft.com/office/drawing/2014/main" id="{BC3262EE-BB01-C619-3572-3DB7F9DBAFC2}"/>
              </a:ext>
            </a:extLst>
          </p:cNvPr>
          <p:cNvSpPr>
            <a:spLocks noGrp="1"/>
          </p:cNvSpPr>
          <p:nvPr>
            <p:ph idx="1"/>
          </p:nvPr>
        </p:nvSpPr>
        <p:spPr/>
        <p:txBody>
          <a:bodyPr vert="horz" lIns="91440" tIns="45720" rIns="91440" bIns="45720" rtlCol="0" anchor="t">
            <a:normAutofit fontScale="92500" lnSpcReduction="10000"/>
          </a:bodyPr>
          <a:lstStyle/>
          <a:p>
            <a:r>
              <a:rPr lang="en-US" dirty="0"/>
              <a:t>Well suited to one or two investigators (PI and one co-PI or other Senior Personnel) and at least one student and/or postdoctoral researcher.</a:t>
            </a:r>
            <a:endParaRPr lang="en-US" dirty="0">
              <a:ea typeface="Open Sans"/>
              <a:cs typeface="Open Sans"/>
            </a:endParaRPr>
          </a:p>
          <a:p>
            <a:r>
              <a:rPr lang="en-US" dirty="0"/>
              <a:t>Proposals that intersect more than one CISE research program are welcome. CISE Program Officers will consider co-reviewing these proposals as appropriate.</a:t>
            </a:r>
            <a:endParaRPr lang="en-US" dirty="0">
              <a:ea typeface="Open Sans"/>
              <a:cs typeface="Open Sans"/>
            </a:endParaRPr>
          </a:p>
          <a:p>
            <a:r>
              <a:rPr lang="en-US" dirty="0">
                <a:ea typeface="Open Sans"/>
                <a:cs typeface="Open Sans"/>
              </a:rPr>
              <a:t>Collaborative proposals may include both EPSCoR and non-EPSCoR institutions</a:t>
            </a:r>
          </a:p>
          <a:p>
            <a:pPr lvl="1"/>
            <a:r>
              <a:rPr lang="en-US" dirty="0">
                <a:ea typeface="Open Sans"/>
                <a:cs typeface="Open Sans"/>
              </a:rPr>
              <a:t>For collaborative proposals, both institutions submit a proposal</a:t>
            </a:r>
          </a:p>
          <a:p>
            <a:pPr lvl="1"/>
            <a:r>
              <a:rPr lang="en-US" dirty="0">
                <a:ea typeface="Open Sans"/>
                <a:cs typeface="Open Sans"/>
              </a:rPr>
              <a:t>For subawards, the </a:t>
            </a:r>
            <a:r>
              <a:rPr lang="en-US" dirty="0" err="1">
                <a:ea typeface="Open Sans"/>
                <a:cs typeface="Open Sans"/>
              </a:rPr>
              <a:t>subawardee</a:t>
            </a:r>
            <a:r>
              <a:rPr lang="en-US" dirty="0">
                <a:ea typeface="Open Sans"/>
                <a:cs typeface="Open Sans"/>
              </a:rPr>
              <a:t> is funded through the leading institution and does not have a separate NSF award – EPSCoR institutions as </a:t>
            </a:r>
            <a:r>
              <a:rPr lang="en-US" dirty="0" err="1">
                <a:ea typeface="Open Sans"/>
                <a:cs typeface="Open Sans"/>
              </a:rPr>
              <a:t>subawardees</a:t>
            </a:r>
            <a:r>
              <a:rPr lang="en-US" dirty="0">
                <a:ea typeface="Open Sans"/>
                <a:cs typeface="Open Sans"/>
              </a:rPr>
              <a:t> do NOT count towards CHIPS Act target</a:t>
            </a:r>
          </a:p>
        </p:txBody>
      </p:sp>
      <p:sp>
        <p:nvSpPr>
          <p:cNvPr id="4" name="Slide Number Placeholder 3">
            <a:extLst>
              <a:ext uri="{FF2B5EF4-FFF2-40B4-BE49-F238E27FC236}">
                <a16:creationId xmlns:a16="http://schemas.microsoft.com/office/drawing/2014/main" id="{DCD15178-9935-1884-1F16-B9BD6395FA71}"/>
              </a:ext>
            </a:extLst>
          </p:cNvPr>
          <p:cNvSpPr>
            <a:spLocks noGrp="1"/>
          </p:cNvSpPr>
          <p:nvPr>
            <p:ph type="sldNum" sz="quarter" idx="4"/>
          </p:nvPr>
        </p:nvSpPr>
        <p:spPr/>
        <p:txBody>
          <a:bodyPr/>
          <a:lstStyle/>
          <a:p>
            <a:fld id="{8F4BEAD3-91E3-4FFC-B7DC-935959D17485}" type="slidenum">
              <a:rPr lang="en-US" smtClean="0"/>
              <a:pPr/>
              <a:t>16</a:t>
            </a:fld>
            <a:endParaRPr lang="en-US"/>
          </a:p>
        </p:txBody>
      </p:sp>
    </p:spTree>
    <p:extLst>
      <p:ext uri="{BB962C8B-B14F-4D97-AF65-F5344CB8AC3E}">
        <p14:creationId xmlns:p14="http://schemas.microsoft.com/office/powerpoint/2010/main" val="408321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1BE3-3774-3F60-C097-3C9B0822137E}"/>
              </a:ext>
            </a:extLst>
          </p:cNvPr>
          <p:cNvSpPr>
            <a:spLocks noGrp="1"/>
          </p:cNvSpPr>
          <p:nvPr>
            <p:ph type="title"/>
          </p:nvPr>
        </p:nvSpPr>
        <p:spPr/>
        <p:txBody>
          <a:bodyPr/>
          <a:lstStyle/>
          <a:p>
            <a:r>
              <a:rPr lang="en-US"/>
              <a:t>Proposal Preparation Instructions</a:t>
            </a:r>
          </a:p>
        </p:txBody>
      </p:sp>
      <p:sp>
        <p:nvSpPr>
          <p:cNvPr id="3" name="Content Placeholder 2">
            <a:extLst>
              <a:ext uri="{FF2B5EF4-FFF2-40B4-BE49-F238E27FC236}">
                <a16:creationId xmlns:a16="http://schemas.microsoft.com/office/drawing/2014/main" id="{6FF66E3C-93A4-F26D-817F-2EA67DF1811F}"/>
              </a:ext>
            </a:extLst>
          </p:cNvPr>
          <p:cNvSpPr>
            <a:spLocks noGrp="1"/>
          </p:cNvSpPr>
          <p:nvPr>
            <p:ph idx="1"/>
          </p:nvPr>
        </p:nvSpPr>
        <p:spPr/>
        <p:txBody>
          <a:bodyPr vert="horz" lIns="91440" tIns="45720" rIns="91440" bIns="45720" rtlCol="0" anchor="t">
            <a:normAutofit fontScale="70000" lnSpcReduction="20000"/>
          </a:bodyPr>
          <a:lstStyle/>
          <a:p>
            <a:r>
              <a:rPr lang="en-US" b="1"/>
              <a:t>Title:</a:t>
            </a:r>
            <a:r>
              <a:rPr lang="en-US"/>
              <a:t> Be sure to include program acronym and project class (e.g., </a:t>
            </a:r>
            <a:r>
              <a:rPr lang="en-US" err="1"/>
              <a:t>NeTS</a:t>
            </a:r>
            <a:r>
              <a:rPr lang="en-US"/>
              <a:t>: Small: Title)</a:t>
            </a:r>
          </a:p>
          <a:p>
            <a:r>
              <a:rPr lang="en-US" b="1"/>
              <a:t>Project Summary:</a:t>
            </a:r>
            <a:r>
              <a:rPr lang="en-US"/>
              <a:t> Overview, Intellectual Merit, Broader Impacts, Keywords (3-6 keywords)</a:t>
            </a:r>
          </a:p>
          <a:p>
            <a:r>
              <a:rPr lang="en-US" b="1"/>
              <a:t>Project Description:</a:t>
            </a:r>
            <a:endParaRPr lang="en-US"/>
          </a:p>
          <a:p>
            <a:pPr lvl="1"/>
            <a:r>
              <a:rPr lang="en-US"/>
              <a:t>Clear statement of work to be undertaken</a:t>
            </a:r>
          </a:p>
          <a:p>
            <a:pPr lvl="1"/>
            <a:r>
              <a:rPr lang="en-US"/>
              <a:t>Must include a section clearly labelled “Broader Impacts”</a:t>
            </a:r>
          </a:p>
          <a:p>
            <a:pPr lvl="1"/>
            <a:r>
              <a:rPr lang="en-US"/>
              <a:t>For </a:t>
            </a:r>
            <a:r>
              <a:rPr lang="en-US" err="1"/>
              <a:t>NeTS</a:t>
            </a:r>
            <a:r>
              <a:rPr lang="en-US"/>
              <a:t> Core proposals, must include an evaluation plan</a:t>
            </a:r>
          </a:p>
          <a:p>
            <a:pPr lvl="1"/>
            <a:r>
              <a:rPr lang="en-US"/>
              <a:t>May NOT exceed 15 pages</a:t>
            </a:r>
          </a:p>
          <a:p>
            <a:pPr lvl="1"/>
            <a:r>
              <a:rPr lang="en-US"/>
              <a:t>Includes results from prior NSF support if applicable</a:t>
            </a:r>
          </a:p>
          <a:p>
            <a:r>
              <a:rPr lang="en-US" b="1"/>
              <a:t>Budget:</a:t>
            </a:r>
            <a:r>
              <a:rPr lang="en-US"/>
              <a:t> Total budget, including cloud computing resources, restricted to budget limits for the project class</a:t>
            </a:r>
          </a:p>
          <a:p>
            <a:r>
              <a:rPr lang="en-US" b="1"/>
              <a:t>Data Management Plan: </a:t>
            </a:r>
            <a:r>
              <a:rPr lang="en-US"/>
              <a:t>How you will provide access to well-documented datasets, modeling and/or simulation tools, and codebases to support reproducibility/replicability of their methods and results for a reasonable time beyond the end of the project lifecycle.</a:t>
            </a:r>
          </a:p>
          <a:p>
            <a:endParaRPr lang="en-US"/>
          </a:p>
        </p:txBody>
      </p:sp>
      <p:sp>
        <p:nvSpPr>
          <p:cNvPr id="4" name="Slide Number Placeholder 3">
            <a:extLst>
              <a:ext uri="{FF2B5EF4-FFF2-40B4-BE49-F238E27FC236}">
                <a16:creationId xmlns:a16="http://schemas.microsoft.com/office/drawing/2014/main" id="{BA63929A-C5C5-244E-C581-E9E21BF08B0E}"/>
              </a:ext>
            </a:extLst>
          </p:cNvPr>
          <p:cNvSpPr>
            <a:spLocks noGrp="1"/>
          </p:cNvSpPr>
          <p:nvPr>
            <p:ph type="sldNum" sz="quarter" idx="4"/>
          </p:nvPr>
        </p:nvSpPr>
        <p:spPr/>
        <p:txBody>
          <a:bodyPr/>
          <a:lstStyle/>
          <a:p>
            <a:fld id="{8F4BEAD3-91E3-4FFC-B7DC-935959D17485}" type="slidenum">
              <a:rPr lang="en-US" smtClean="0"/>
              <a:pPr/>
              <a:t>17</a:t>
            </a:fld>
            <a:endParaRPr lang="en-US"/>
          </a:p>
        </p:txBody>
      </p:sp>
    </p:spTree>
    <p:extLst>
      <p:ext uri="{BB962C8B-B14F-4D97-AF65-F5344CB8AC3E}">
        <p14:creationId xmlns:p14="http://schemas.microsoft.com/office/powerpoint/2010/main" val="196905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28BE8-9EA7-C9AE-ACBD-D153155A9723}"/>
              </a:ext>
            </a:extLst>
          </p:cNvPr>
          <p:cNvSpPr>
            <a:spLocks noGrp="1"/>
          </p:cNvSpPr>
          <p:nvPr>
            <p:ph type="title"/>
          </p:nvPr>
        </p:nvSpPr>
        <p:spPr/>
        <p:txBody>
          <a:bodyPr/>
          <a:lstStyle/>
          <a:p>
            <a:r>
              <a:rPr lang="en-US"/>
              <a:t>Supplementary Documents</a:t>
            </a:r>
          </a:p>
        </p:txBody>
      </p:sp>
      <p:sp>
        <p:nvSpPr>
          <p:cNvPr id="3" name="Content Placeholder 2">
            <a:extLst>
              <a:ext uri="{FF2B5EF4-FFF2-40B4-BE49-F238E27FC236}">
                <a16:creationId xmlns:a16="http://schemas.microsoft.com/office/drawing/2014/main" id="{C605F113-748F-4871-BACE-F966F0518EFE}"/>
              </a:ext>
            </a:extLst>
          </p:cNvPr>
          <p:cNvSpPr>
            <a:spLocks noGrp="1"/>
          </p:cNvSpPr>
          <p:nvPr>
            <p:ph idx="1"/>
          </p:nvPr>
        </p:nvSpPr>
        <p:spPr/>
        <p:txBody>
          <a:bodyPr vert="horz" lIns="91440" tIns="45720" rIns="91440" bIns="45720" rtlCol="0" anchor="t">
            <a:normAutofit fontScale="70000" lnSpcReduction="20000"/>
          </a:bodyPr>
          <a:lstStyle/>
          <a:p>
            <a:pPr>
              <a:spcAft>
                <a:spcPts val="200"/>
              </a:spcAft>
            </a:pPr>
            <a:r>
              <a:rPr lang="en-US"/>
              <a:t>List of Project Personnel and Partner Organizations </a:t>
            </a:r>
            <a:r>
              <a:rPr lang="en-US" sz="2400" i="1"/>
              <a:t>(required)</a:t>
            </a:r>
          </a:p>
          <a:p>
            <a:pPr>
              <a:spcAft>
                <a:spcPts val="200"/>
              </a:spcAft>
            </a:pPr>
            <a:r>
              <a:rPr lang="en-US"/>
              <a:t>Cloud Computing Resources </a:t>
            </a:r>
            <a:r>
              <a:rPr lang="en-US" sz="2400" i="1"/>
              <a:t>(if requesting)</a:t>
            </a:r>
          </a:p>
          <a:p>
            <a:pPr lvl="1">
              <a:spcAft>
                <a:spcPts val="200"/>
              </a:spcAft>
            </a:pPr>
            <a:r>
              <a:rPr lang="en-US"/>
              <a:t>More on this later</a:t>
            </a:r>
          </a:p>
          <a:p>
            <a:pPr>
              <a:spcAft>
                <a:spcPts val="200"/>
              </a:spcAft>
            </a:pPr>
            <a:r>
              <a:rPr lang="en-US"/>
              <a:t>Collaboration Plans </a:t>
            </a:r>
            <a:r>
              <a:rPr lang="en-US" sz="2400" i="1"/>
              <a:t>(if applicable)</a:t>
            </a:r>
            <a:r>
              <a:rPr lang="en-US"/>
              <a:t> </a:t>
            </a:r>
          </a:p>
          <a:p>
            <a:pPr lvl="1">
              <a:spcAft>
                <a:spcPts val="200"/>
              </a:spcAft>
            </a:pPr>
            <a:r>
              <a:rPr lang="en-US"/>
              <a:t>May be provided for Small</a:t>
            </a:r>
          </a:p>
          <a:p>
            <a:pPr lvl="1">
              <a:spcAft>
                <a:spcPts val="200"/>
              </a:spcAft>
            </a:pPr>
            <a:r>
              <a:rPr lang="en-US"/>
              <a:t>Must be provided for Mediums and Larges with more than one investigator</a:t>
            </a:r>
            <a:endParaRPr lang="en-US">
              <a:ea typeface="Open Sans"/>
              <a:cs typeface="Open Sans"/>
            </a:endParaRPr>
          </a:p>
          <a:p>
            <a:pPr>
              <a:spcAft>
                <a:spcPts val="200"/>
              </a:spcAft>
            </a:pPr>
            <a:r>
              <a:rPr lang="en-US"/>
              <a:t>Broadening Participation in Computing Plan </a:t>
            </a:r>
            <a:r>
              <a:rPr lang="en-US" sz="2600" i="1"/>
              <a:t>(Required for Mediums and Larges)</a:t>
            </a:r>
            <a:endParaRPr lang="en-US" i="1"/>
          </a:p>
          <a:p>
            <a:pPr>
              <a:spcAft>
                <a:spcPts val="200"/>
              </a:spcAft>
            </a:pPr>
            <a:r>
              <a:rPr lang="en-US"/>
              <a:t>Letters of Collaboration </a:t>
            </a:r>
            <a:r>
              <a:rPr lang="en-US" sz="2600" i="1"/>
              <a:t>(if applicable)</a:t>
            </a:r>
          </a:p>
          <a:p>
            <a:pPr>
              <a:spcAft>
                <a:spcPts val="200"/>
              </a:spcAft>
            </a:pPr>
            <a:r>
              <a:rPr lang="en-US"/>
              <a:t>Embedded REU Supplementary Documentation </a:t>
            </a:r>
            <a:r>
              <a:rPr lang="en-US" sz="2600" i="1"/>
              <a:t>(if applicable)</a:t>
            </a:r>
          </a:p>
          <a:p>
            <a:pPr>
              <a:spcAft>
                <a:spcPts val="200"/>
              </a:spcAft>
            </a:pPr>
            <a:r>
              <a:rPr lang="en-US"/>
              <a:t>Other specialized information </a:t>
            </a:r>
            <a:r>
              <a:rPr lang="en-US" sz="2600" i="1"/>
              <a:t>(if applicable)</a:t>
            </a:r>
          </a:p>
          <a:p>
            <a:pPr lvl="1">
              <a:spcAft>
                <a:spcPts val="200"/>
              </a:spcAft>
            </a:pPr>
            <a:r>
              <a:rPr lang="en-US"/>
              <a:t>Example: RUI (Research in Undergraduate Institutions)</a:t>
            </a:r>
          </a:p>
          <a:p>
            <a:pPr lvl="1">
              <a:spcAft>
                <a:spcPts val="200"/>
              </a:spcAft>
            </a:pPr>
            <a:r>
              <a:rPr lang="en-US"/>
              <a:t>Example: GOALI (Grant Opportunities for Academic Liaison with Industry)</a:t>
            </a:r>
          </a:p>
          <a:p>
            <a:pPr>
              <a:spcAft>
                <a:spcPts val="200"/>
              </a:spcAft>
            </a:pPr>
            <a:r>
              <a:rPr lang="en-US"/>
              <a:t>Submission Checklist included in Solicitation</a:t>
            </a:r>
          </a:p>
          <a:p>
            <a:endParaRPr lang="en-US"/>
          </a:p>
        </p:txBody>
      </p:sp>
      <p:sp>
        <p:nvSpPr>
          <p:cNvPr id="4" name="Slide Number Placeholder 3">
            <a:extLst>
              <a:ext uri="{FF2B5EF4-FFF2-40B4-BE49-F238E27FC236}">
                <a16:creationId xmlns:a16="http://schemas.microsoft.com/office/drawing/2014/main" id="{F668DE7E-125A-9997-370F-B1E32DAE6AEB}"/>
              </a:ext>
            </a:extLst>
          </p:cNvPr>
          <p:cNvSpPr>
            <a:spLocks noGrp="1"/>
          </p:cNvSpPr>
          <p:nvPr>
            <p:ph type="sldNum" sz="quarter" idx="4"/>
          </p:nvPr>
        </p:nvSpPr>
        <p:spPr/>
        <p:txBody>
          <a:bodyPr/>
          <a:lstStyle/>
          <a:p>
            <a:fld id="{8F4BEAD3-91E3-4FFC-B7DC-935959D17485}" type="slidenum">
              <a:rPr lang="en-US" smtClean="0"/>
              <a:pPr/>
              <a:t>18</a:t>
            </a:fld>
            <a:endParaRPr lang="en-US"/>
          </a:p>
        </p:txBody>
      </p:sp>
    </p:spTree>
    <p:extLst>
      <p:ext uri="{BB962C8B-B14F-4D97-AF65-F5344CB8AC3E}">
        <p14:creationId xmlns:p14="http://schemas.microsoft.com/office/powerpoint/2010/main" val="1093290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2E13-56F4-969D-2AE2-73B155947EC6}"/>
              </a:ext>
            </a:extLst>
          </p:cNvPr>
          <p:cNvSpPr>
            <a:spLocks noGrp="1"/>
          </p:cNvSpPr>
          <p:nvPr>
            <p:ph type="title"/>
          </p:nvPr>
        </p:nvSpPr>
        <p:spPr/>
        <p:txBody>
          <a:bodyPr/>
          <a:lstStyle/>
          <a:p>
            <a:r>
              <a:rPr lang="en-US"/>
              <a:t>Review Criteria</a:t>
            </a:r>
          </a:p>
        </p:txBody>
      </p:sp>
      <p:sp>
        <p:nvSpPr>
          <p:cNvPr id="3" name="Content Placeholder 2">
            <a:extLst>
              <a:ext uri="{FF2B5EF4-FFF2-40B4-BE49-F238E27FC236}">
                <a16:creationId xmlns:a16="http://schemas.microsoft.com/office/drawing/2014/main" id="{A251D86D-EF38-064A-18E7-D8345B820098}"/>
              </a:ext>
            </a:extLst>
          </p:cNvPr>
          <p:cNvSpPr>
            <a:spLocks noGrp="1"/>
          </p:cNvSpPr>
          <p:nvPr>
            <p:ph idx="1"/>
          </p:nvPr>
        </p:nvSpPr>
        <p:spPr/>
        <p:txBody>
          <a:bodyPr/>
          <a:lstStyle/>
          <a:p>
            <a:r>
              <a:rPr lang="en-US" b="1"/>
              <a:t>Intellectual Merit:</a:t>
            </a:r>
            <a:r>
              <a:rPr lang="en-US"/>
              <a:t> potential to advance knowledge</a:t>
            </a:r>
          </a:p>
          <a:p>
            <a:r>
              <a:rPr lang="en-US" b="1"/>
              <a:t>Broader Impacts:</a:t>
            </a:r>
            <a:r>
              <a:rPr lang="en-US"/>
              <a:t> potential to benefit society</a:t>
            </a:r>
          </a:p>
          <a:p>
            <a:pPr lvl="1"/>
            <a:r>
              <a:rPr lang="en-US"/>
              <a:t>Examples: Education, K-12 outreach, broadening participation, addresses a societal issue, potential for technology transfer, impact beyond the research discipline</a:t>
            </a:r>
          </a:p>
          <a:p>
            <a:r>
              <a:rPr lang="en-US" b="1"/>
              <a:t>Solicitation Specific:</a:t>
            </a:r>
            <a:r>
              <a:rPr lang="en-US"/>
              <a:t> How well does the proposal describes an evaluation plan that assesses and, where appropriate, quantifies the research outcomes?</a:t>
            </a:r>
          </a:p>
        </p:txBody>
      </p:sp>
      <p:sp>
        <p:nvSpPr>
          <p:cNvPr id="4" name="Slide Number Placeholder 3">
            <a:extLst>
              <a:ext uri="{FF2B5EF4-FFF2-40B4-BE49-F238E27FC236}">
                <a16:creationId xmlns:a16="http://schemas.microsoft.com/office/drawing/2014/main" id="{72D229A4-DF42-829F-1DA0-31FADC139DC5}"/>
              </a:ext>
            </a:extLst>
          </p:cNvPr>
          <p:cNvSpPr>
            <a:spLocks noGrp="1"/>
          </p:cNvSpPr>
          <p:nvPr>
            <p:ph type="sldNum" sz="quarter" idx="4"/>
          </p:nvPr>
        </p:nvSpPr>
        <p:spPr/>
        <p:txBody>
          <a:bodyPr/>
          <a:lstStyle/>
          <a:p>
            <a:fld id="{8F4BEAD3-91E3-4FFC-B7DC-935959D17485}" type="slidenum">
              <a:rPr lang="en-US" smtClean="0"/>
              <a:pPr/>
              <a:t>19</a:t>
            </a:fld>
            <a:endParaRPr lang="en-US"/>
          </a:p>
        </p:txBody>
      </p:sp>
    </p:spTree>
    <p:extLst>
      <p:ext uri="{BB962C8B-B14F-4D97-AF65-F5344CB8AC3E}">
        <p14:creationId xmlns:p14="http://schemas.microsoft.com/office/powerpoint/2010/main" val="67987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84350-D4EE-8642-5CC3-FD03945E11D4}"/>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10FC57D5-2563-F08D-E7BC-45983E8EF5E8}"/>
              </a:ext>
            </a:extLst>
          </p:cNvPr>
          <p:cNvSpPr>
            <a:spLocks noGrp="1"/>
          </p:cNvSpPr>
          <p:nvPr>
            <p:ph idx="1"/>
          </p:nvPr>
        </p:nvSpPr>
        <p:spPr/>
        <p:txBody>
          <a:bodyPr vert="horz" lIns="91440" tIns="45720" rIns="91440" bIns="45720" rtlCol="0" anchor="t">
            <a:normAutofit/>
          </a:bodyPr>
          <a:lstStyle/>
          <a:p>
            <a:r>
              <a:rPr lang="en-US" err="1"/>
              <a:t>EPSCoR</a:t>
            </a:r>
            <a:endParaRPr lang="en-US" err="1">
              <a:ea typeface="Open Sans"/>
              <a:cs typeface="Open Sans"/>
            </a:endParaRPr>
          </a:p>
          <a:p>
            <a:r>
              <a:rPr lang="en-US">
                <a:ea typeface="Open Sans"/>
                <a:cs typeface="Open Sans"/>
              </a:rPr>
              <a:t>CISE &amp; NeTS</a:t>
            </a:r>
          </a:p>
          <a:p>
            <a:r>
              <a:rPr lang="en-US"/>
              <a:t>Core Small Program</a:t>
            </a:r>
            <a:endParaRPr lang="en-US">
              <a:ea typeface="Open Sans"/>
              <a:cs typeface="Open Sans"/>
            </a:endParaRPr>
          </a:p>
          <a:p>
            <a:r>
              <a:rPr lang="en-US"/>
              <a:t>Resources</a:t>
            </a:r>
            <a:endParaRPr lang="en-US">
              <a:ea typeface="Open Sans"/>
              <a:cs typeface="Open Sans"/>
            </a:endParaRPr>
          </a:p>
          <a:p>
            <a:r>
              <a:rPr lang="en-US"/>
              <a:t>Supplements</a:t>
            </a:r>
            <a:endParaRPr lang="en-US">
              <a:ea typeface="Open Sans"/>
              <a:cs typeface="Open Sans"/>
            </a:endParaRPr>
          </a:p>
          <a:p>
            <a:r>
              <a:rPr lang="en-US"/>
              <a:t>Other Notable Solicitations</a:t>
            </a:r>
            <a:endParaRPr lang="en-US">
              <a:ea typeface="Open Sans"/>
              <a:cs typeface="Open Sans"/>
            </a:endParaRPr>
          </a:p>
          <a:p>
            <a:r>
              <a:rPr lang="en-US"/>
              <a:t>Q&amp;A</a:t>
            </a:r>
            <a:endParaRPr lang="en-US">
              <a:ea typeface="Open Sans"/>
              <a:cs typeface="Open Sans"/>
            </a:endParaRPr>
          </a:p>
        </p:txBody>
      </p:sp>
      <p:sp>
        <p:nvSpPr>
          <p:cNvPr id="4" name="Slide Number Placeholder 3">
            <a:extLst>
              <a:ext uri="{FF2B5EF4-FFF2-40B4-BE49-F238E27FC236}">
                <a16:creationId xmlns:a16="http://schemas.microsoft.com/office/drawing/2014/main" id="{057651FA-9EC8-4180-B673-DFBDB14FA200}"/>
              </a:ext>
            </a:extLst>
          </p:cNvPr>
          <p:cNvSpPr>
            <a:spLocks noGrp="1"/>
          </p:cNvSpPr>
          <p:nvPr>
            <p:ph type="sldNum" sz="quarter" idx="4"/>
          </p:nvPr>
        </p:nvSpPr>
        <p:spPr/>
        <p:txBody>
          <a:bodyPr/>
          <a:lstStyle/>
          <a:p>
            <a:fld id="{8F4BEAD3-91E3-4FFC-B7DC-935959D17485}" type="slidenum">
              <a:rPr lang="en-US" smtClean="0"/>
              <a:pPr/>
              <a:t>2</a:t>
            </a:fld>
            <a:endParaRPr lang="en-US"/>
          </a:p>
        </p:txBody>
      </p:sp>
    </p:spTree>
    <p:extLst>
      <p:ext uri="{BB962C8B-B14F-4D97-AF65-F5344CB8AC3E}">
        <p14:creationId xmlns:p14="http://schemas.microsoft.com/office/powerpoint/2010/main" val="2057282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60BF-F3AB-56E1-4DB9-77C329A26C9A}"/>
              </a:ext>
            </a:extLst>
          </p:cNvPr>
          <p:cNvSpPr>
            <a:spLocks noGrp="1"/>
          </p:cNvSpPr>
          <p:nvPr>
            <p:ph type="title"/>
          </p:nvPr>
        </p:nvSpPr>
        <p:spPr/>
        <p:txBody>
          <a:bodyPr/>
          <a:lstStyle/>
          <a:p>
            <a:r>
              <a:rPr lang="en-US"/>
              <a:t>Resources</a:t>
            </a:r>
          </a:p>
        </p:txBody>
      </p:sp>
      <p:sp>
        <p:nvSpPr>
          <p:cNvPr id="3" name="Text Placeholder 2">
            <a:extLst>
              <a:ext uri="{FF2B5EF4-FFF2-40B4-BE49-F238E27FC236}">
                <a16:creationId xmlns:a16="http://schemas.microsoft.com/office/drawing/2014/main" id="{52CB62F4-4427-F715-F1EB-AC4B1AA1C9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C06981-247E-877F-C958-140020969484}"/>
              </a:ext>
            </a:extLst>
          </p:cNvPr>
          <p:cNvSpPr>
            <a:spLocks noGrp="1"/>
          </p:cNvSpPr>
          <p:nvPr>
            <p:ph type="sldNum" sz="quarter" idx="4"/>
          </p:nvPr>
        </p:nvSpPr>
        <p:spPr/>
        <p:txBody>
          <a:bodyPr/>
          <a:lstStyle/>
          <a:p>
            <a:fld id="{8F4BEAD3-91E3-4FFC-B7DC-935959D17485}" type="slidenum">
              <a:rPr lang="en-US" smtClean="0"/>
              <a:pPr/>
              <a:t>20</a:t>
            </a:fld>
            <a:endParaRPr lang="en-US"/>
          </a:p>
        </p:txBody>
      </p:sp>
    </p:spTree>
    <p:extLst>
      <p:ext uri="{BB962C8B-B14F-4D97-AF65-F5344CB8AC3E}">
        <p14:creationId xmlns:p14="http://schemas.microsoft.com/office/powerpoint/2010/main" val="1426489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93CF3-CA63-59BC-9C79-51D4FC786C27}"/>
              </a:ext>
            </a:extLst>
          </p:cNvPr>
          <p:cNvSpPr>
            <a:spLocks noGrp="1"/>
          </p:cNvSpPr>
          <p:nvPr>
            <p:ph type="title"/>
          </p:nvPr>
        </p:nvSpPr>
        <p:spPr/>
        <p:txBody>
          <a:bodyPr/>
          <a:lstStyle/>
          <a:p>
            <a:r>
              <a:rPr lang="en-US"/>
              <a:t>Cloud Resources (</a:t>
            </a:r>
            <a:r>
              <a:rPr lang="en-US" err="1"/>
              <a:t>CloudBank</a:t>
            </a:r>
            <a:r>
              <a:rPr lang="en-US"/>
              <a:t>)</a:t>
            </a:r>
          </a:p>
        </p:txBody>
      </p:sp>
      <p:sp>
        <p:nvSpPr>
          <p:cNvPr id="3" name="Content Placeholder 2">
            <a:extLst>
              <a:ext uri="{FF2B5EF4-FFF2-40B4-BE49-F238E27FC236}">
                <a16:creationId xmlns:a16="http://schemas.microsoft.com/office/drawing/2014/main" id="{1AE13048-4AEE-3BF8-CF78-671A10E1FC82}"/>
              </a:ext>
            </a:extLst>
          </p:cNvPr>
          <p:cNvSpPr>
            <a:spLocks noGrp="1"/>
          </p:cNvSpPr>
          <p:nvPr>
            <p:ph idx="1"/>
          </p:nvPr>
        </p:nvSpPr>
        <p:spPr/>
        <p:txBody>
          <a:bodyPr/>
          <a:lstStyle/>
          <a:p>
            <a:r>
              <a:rPr lang="en-US"/>
              <a:t>Proposals may request cloud computing resources to use public clouds such as Amazon Web Services (AWS), Google Cloud Platform (GCP), IBM Cloud, and Microsoft Azure.</a:t>
            </a:r>
          </a:p>
          <a:p>
            <a:r>
              <a:rPr lang="en-US"/>
              <a:t>These cloud resources will be obtained through </a:t>
            </a:r>
            <a:r>
              <a:rPr lang="en-US" err="1"/>
              <a:t>CloudBank</a:t>
            </a:r>
            <a:endParaRPr lang="en-US"/>
          </a:p>
          <a:p>
            <a:r>
              <a:rPr lang="en-US"/>
              <a:t>Requested budget plus requested cloud computing resources cannot exceed budget limit ($600,000 for Smalls)</a:t>
            </a:r>
          </a:p>
          <a:p>
            <a:r>
              <a:rPr lang="en-US"/>
              <a:t>“</a:t>
            </a:r>
            <a:r>
              <a:rPr lang="en-US" err="1"/>
              <a:t>CloudAccess</a:t>
            </a:r>
            <a:r>
              <a:rPr lang="en-US"/>
              <a:t>” should be included as a keyword on the Project Summary Page</a:t>
            </a:r>
          </a:p>
          <a:p>
            <a:r>
              <a:rPr lang="en-US"/>
              <a:t>A supplementary document is required to detail the request</a:t>
            </a:r>
          </a:p>
          <a:p>
            <a:endParaRPr lang="en-US"/>
          </a:p>
          <a:p>
            <a:endParaRPr lang="en-US"/>
          </a:p>
        </p:txBody>
      </p:sp>
      <p:sp>
        <p:nvSpPr>
          <p:cNvPr id="4" name="Slide Number Placeholder 3">
            <a:extLst>
              <a:ext uri="{FF2B5EF4-FFF2-40B4-BE49-F238E27FC236}">
                <a16:creationId xmlns:a16="http://schemas.microsoft.com/office/drawing/2014/main" id="{C6538802-D2C8-79C1-A82D-EDD0B6EEC6A9}"/>
              </a:ext>
            </a:extLst>
          </p:cNvPr>
          <p:cNvSpPr>
            <a:spLocks noGrp="1"/>
          </p:cNvSpPr>
          <p:nvPr>
            <p:ph type="sldNum" sz="quarter" idx="4"/>
          </p:nvPr>
        </p:nvSpPr>
        <p:spPr/>
        <p:txBody>
          <a:bodyPr/>
          <a:lstStyle/>
          <a:p>
            <a:fld id="{8F4BEAD3-91E3-4FFC-B7DC-935959D17485}" type="slidenum">
              <a:rPr lang="en-US" smtClean="0"/>
              <a:pPr/>
              <a:t>21</a:t>
            </a:fld>
            <a:endParaRPr lang="en-US"/>
          </a:p>
        </p:txBody>
      </p:sp>
    </p:spTree>
    <p:extLst>
      <p:ext uri="{BB962C8B-B14F-4D97-AF65-F5344CB8AC3E}">
        <p14:creationId xmlns:p14="http://schemas.microsoft.com/office/powerpoint/2010/main" val="170919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EC1C4-BEFD-4E5C-ADFA-E29B0E25A1FE}"/>
              </a:ext>
            </a:extLst>
          </p:cNvPr>
          <p:cNvSpPr>
            <a:spLocks noGrp="1"/>
          </p:cNvSpPr>
          <p:nvPr>
            <p:ph type="title"/>
          </p:nvPr>
        </p:nvSpPr>
        <p:spPr/>
        <p:txBody>
          <a:bodyPr/>
          <a:lstStyle/>
          <a:p>
            <a:r>
              <a:rPr lang="en-US"/>
              <a:t>Computing Resources</a:t>
            </a:r>
          </a:p>
        </p:txBody>
      </p:sp>
      <p:sp>
        <p:nvSpPr>
          <p:cNvPr id="3" name="Content Placeholder 2">
            <a:extLst>
              <a:ext uri="{FF2B5EF4-FFF2-40B4-BE49-F238E27FC236}">
                <a16:creationId xmlns:a16="http://schemas.microsoft.com/office/drawing/2014/main" id="{7C18985F-41CC-BED9-4584-5CE07349C65C}"/>
              </a:ext>
            </a:extLst>
          </p:cNvPr>
          <p:cNvSpPr>
            <a:spLocks noGrp="1"/>
          </p:cNvSpPr>
          <p:nvPr>
            <p:ph idx="1"/>
          </p:nvPr>
        </p:nvSpPr>
        <p:spPr/>
        <p:txBody>
          <a:bodyPr>
            <a:normAutofit fontScale="85000" lnSpcReduction="10000"/>
          </a:bodyPr>
          <a:lstStyle/>
          <a:p>
            <a:pPr marL="342900" marR="0" lvl="0" indent="-342900" fontAlgn="base">
              <a:buSzPts val="1000"/>
              <a:buFont typeface="Symbol" panose="05050102010706020507" pitchFamily="18" charset="2"/>
              <a:buChar char=""/>
              <a:tabLst>
                <a:tab pos="457200" algn="l"/>
              </a:tabLst>
            </a:pPr>
            <a:r>
              <a:rPr lang="en-US" sz="1800" u="sng">
                <a:solidFill>
                  <a:srgbClr val="6888C9"/>
                </a:solidFill>
                <a:effectLst/>
                <a:latin typeface="Calibri" panose="020F0502020204030204" pitchFamily="34" charset="0"/>
                <a:ea typeface="Aptos" panose="020B0004020202020204" pitchFamily="34" charset="0"/>
                <a:hlinkClick r:id="rId2"/>
              </a:rPr>
              <a:t>ACCESS</a:t>
            </a:r>
            <a:r>
              <a:rPr lang="en-US" sz="1800">
                <a:effectLst/>
                <a:latin typeface="Calibri" panose="020F0502020204030204" pitchFamily="34" charset="0"/>
                <a:ea typeface="Aptos" panose="020B0004020202020204" pitchFamily="34" charset="0"/>
              </a:rPr>
              <a:t>: The Advanced Cyberinfrastructure Coordination Ecosystem (ACCESS) project facilitates scientific computing by offering researchers access to advanced computing systems and services. Several of these supercomputers provide access to V100 and A100 GPUs and more. Please see the</a:t>
            </a:r>
            <a:r>
              <a:rPr lang="en-US" sz="1800" u="sng">
                <a:solidFill>
                  <a:srgbClr val="6888C9"/>
                </a:solidFill>
                <a:effectLst/>
                <a:latin typeface="Calibri" panose="020F0502020204030204" pitchFamily="34" charset="0"/>
                <a:ea typeface="Aptos" panose="020B0004020202020204" pitchFamily="34" charset="0"/>
                <a:hlinkClick r:id="rId3"/>
              </a:rPr>
              <a:t> full list of available resources</a:t>
            </a:r>
            <a:r>
              <a:rPr lang="en-US" sz="1800">
                <a:effectLst/>
                <a:latin typeface="Calibri" panose="020F0502020204030204" pitchFamily="34" charset="0"/>
                <a:ea typeface="Aptos" panose="020B0004020202020204" pitchFamily="34" charset="0"/>
              </a:rPr>
              <a:t> for more information. All NSF ACCESS resources are</a:t>
            </a:r>
            <a:r>
              <a:rPr lang="en-US" sz="1800" u="sng">
                <a:solidFill>
                  <a:srgbClr val="6888C9"/>
                </a:solidFill>
                <a:effectLst/>
                <a:latin typeface="Calibri" panose="020F0502020204030204" pitchFamily="34" charset="0"/>
                <a:ea typeface="Aptos" panose="020B0004020202020204" pitchFamily="34" charset="0"/>
                <a:hlinkClick r:id="rId4"/>
              </a:rPr>
              <a:t> centrally allocated</a:t>
            </a:r>
            <a:r>
              <a:rPr lang="en-US" sz="1800">
                <a:effectLst/>
                <a:latin typeface="Calibri" panose="020F0502020204030204" pitchFamily="34" charset="0"/>
                <a:ea typeface="Aptos" panose="020B0004020202020204" pitchFamily="34" charset="0"/>
              </a:rPr>
              <a:t> and you can start with a Discover or Accelerate request and request a larger one if needed.  </a:t>
            </a:r>
          </a:p>
          <a:p>
            <a:pPr marL="342900" marR="0" lvl="0" indent="-342900" fontAlgn="base">
              <a:buSzPts val="1000"/>
              <a:buFont typeface="Symbol" panose="05050102010706020507" pitchFamily="18" charset="2"/>
              <a:buChar char=""/>
              <a:tabLst>
                <a:tab pos="457200" algn="l"/>
              </a:tabLst>
            </a:pPr>
            <a:r>
              <a:rPr lang="en-US" sz="1800" u="sng">
                <a:solidFill>
                  <a:srgbClr val="6888C9"/>
                </a:solidFill>
                <a:effectLst/>
                <a:latin typeface="Calibri" panose="020F0502020204030204" pitchFamily="34" charset="0"/>
                <a:ea typeface="Aptos" panose="020B0004020202020204" pitchFamily="34" charset="0"/>
                <a:hlinkClick r:id="rId5"/>
              </a:rPr>
              <a:t>Chameleon</a:t>
            </a:r>
            <a:r>
              <a:rPr lang="en-US" sz="1800">
                <a:effectLst/>
                <a:latin typeface="Calibri" panose="020F0502020204030204" pitchFamily="34" charset="0"/>
                <a:ea typeface="Aptos" panose="020B0004020202020204" pitchFamily="34" charset="0"/>
              </a:rPr>
              <a:t>: Chameleon is a large-scale, deeply reconfigurable experimental platform built to support Computer Sciences systems research. It supports a bare metal reconfiguration system giving users full control of the software stack including root privileges, kernel customization, and console access. Please see more information on its hardware on the</a:t>
            </a:r>
            <a:r>
              <a:rPr lang="en-US" sz="1800" u="sng">
                <a:solidFill>
                  <a:srgbClr val="6888C9"/>
                </a:solidFill>
                <a:effectLst/>
                <a:latin typeface="Calibri" panose="020F0502020204030204" pitchFamily="34" charset="0"/>
                <a:ea typeface="Aptos" panose="020B0004020202020204" pitchFamily="34" charset="0"/>
                <a:hlinkClick r:id="rId6"/>
              </a:rPr>
              <a:t> Chameleon hardware page</a:t>
            </a:r>
            <a:r>
              <a:rPr lang="en-US" sz="1800">
                <a:effectLst/>
                <a:latin typeface="Calibri" panose="020F0502020204030204" pitchFamily="34" charset="0"/>
                <a:ea typeface="Aptos" panose="020B0004020202020204" pitchFamily="34" charset="0"/>
              </a:rPr>
              <a:t> and request access on</a:t>
            </a:r>
            <a:r>
              <a:rPr lang="en-US" sz="1800" u="sng">
                <a:solidFill>
                  <a:srgbClr val="6888C9"/>
                </a:solidFill>
                <a:effectLst/>
                <a:latin typeface="Calibri" panose="020F0502020204030204" pitchFamily="34" charset="0"/>
                <a:ea typeface="Aptos" panose="020B0004020202020204" pitchFamily="34" charset="0"/>
                <a:hlinkClick r:id="rId7"/>
              </a:rPr>
              <a:t> their new project page.</a:t>
            </a:r>
            <a:r>
              <a:rPr lang="en-US" sz="1800">
                <a:effectLst/>
                <a:latin typeface="Calibri" panose="020F0502020204030204" pitchFamily="34" charset="0"/>
                <a:ea typeface="Aptos" panose="020B0004020202020204" pitchFamily="34" charset="0"/>
              </a:rPr>
              <a:t>  </a:t>
            </a:r>
          </a:p>
          <a:p>
            <a:pPr marL="342900" marR="0" lvl="0" indent="-342900" fontAlgn="base">
              <a:buSzPts val="1000"/>
              <a:buFont typeface="Symbol" panose="05050102010706020507" pitchFamily="18" charset="2"/>
              <a:buChar char=""/>
              <a:tabLst>
                <a:tab pos="457200" algn="l"/>
              </a:tabLst>
            </a:pPr>
            <a:r>
              <a:rPr lang="en-US" sz="1800" u="sng" err="1">
                <a:solidFill>
                  <a:srgbClr val="6888C9"/>
                </a:solidFill>
                <a:effectLst/>
                <a:latin typeface="Calibri" panose="020F0502020204030204" pitchFamily="34" charset="0"/>
                <a:ea typeface="Aptos" panose="020B0004020202020204" pitchFamily="34" charset="0"/>
                <a:hlinkClick r:id="rId8"/>
              </a:rPr>
              <a:t>CloudLab</a:t>
            </a:r>
            <a:r>
              <a:rPr lang="en-US" sz="1800">
                <a:effectLst/>
                <a:latin typeface="Calibri" panose="020F0502020204030204" pitchFamily="34" charset="0"/>
                <a:ea typeface="Aptos" panose="020B0004020202020204" pitchFamily="34" charset="0"/>
              </a:rPr>
              <a:t>: </a:t>
            </a:r>
            <a:r>
              <a:rPr lang="en-US" sz="1800" err="1">
                <a:effectLst/>
                <a:latin typeface="Calibri" panose="020F0502020204030204" pitchFamily="34" charset="0"/>
                <a:ea typeface="Aptos" panose="020B0004020202020204" pitchFamily="34" charset="0"/>
              </a:rPr>
              <a:t>CloudLab</a:t>
            </a:r>
            <a:r>
              <a:rPr lang="en-US" sz="1800">
                <a:effectLst/>
                <a:latin typeface="Calibri" panose="020F0502020204030204" pitchFamily="34" charset="0"/>
                <a:ea typeface="Aptos" panose="020B0004020202020204" pitchFamily="34" charset="0"/>
              </a:rPr>
              <a:t> is a flexible, scientific infrastructure for research on the future of cloud computing. It enables researchers to use </a:t>
            </a:r>
            <a:r>
              <a:rPr lang="en-US" sz="1800" err="1">
                <a:effectLst/>
                <a:latin typeface="Calibri" panose="020F0502020204030204" pitchFamily="34" charset="0"/>
                <a:ea typeface="Aptos" panose="020B0004020202020204" pitchFamily="34" charset="0"/>
              </a:rPr>
              <a:t>CloudLab</a:t>
            </a:r>
            <a:r>
              <a:rPr lang="en-US" sz="1800">
                <a:effectLst/>
                <a:latin typeface="Calibri" panose="020F0502020204030204" pitchFamily="34" charset="0"/>
                <a:ea typeface="Aptos" panose="020B0004020202020204" pitchFamily="34" charset="0"/>
              </a:rPr>
              <a:t> to build their own clouds and experiment with new architectures that will form the basis for the next generation of computing platforms. Please see more information on its hardware on the</a:t>
            </a:r>
            <a:r>
              <a:rPr lang="en-US" sz="1800" u="sng">
                <a:solidFill>
                  <a:srgbClr val="6888C9"/>
                </a:solidFill>
                <a:effectLst/>
                <a:latin typeface="Calibri" panose="020F0502020204030204" pitchFamily="34" charset="0"/>
                <a:ea typeface="Aptos" panose="020B0004020202020204" pitchFamily="34" charset="0"/>
                <a:hlinkClick r:id="rId9"/>
              </a:rPr>
              <a:t> </a:t>
            </a:r>
            <a:r>
              <a:rPr lang="en-US" sz="1800" u="sng" err="1">
                <a:solidFill>
                  <a:srgbClr val="6888C9"/>
                </a:solidFill>
                <a:effectLst/>
                <a:latin typeface="Calibri" panose="020F0502020204030204" pitchFamily="34" charset="0"/>
                <a:ea typeface="Aptos" panose="020B0004020202020204" pitchFamily="34" charset="0"/>
                <a:hlinkClick r:id="rId9"/>
              </a:rPr>
              <a:t>CloudLab</a:t>
            </a:r>
            <a:r>
              <a:rPr lang="en-US" sz="1800" u="sng">
                <a:solidFill>
                  <a:srgbClr val="6888C9"/>
                </a:solidFill>
                <a:effectLst/>
                <a:latin typeface="Calibri" panose="020F0502020204030204" pitchFamily="34" charset="0"/>
                <a:ea typeface="Aptos" panose="020B0004020202020204" pitchFamily="34" charset="0"/>
                <a:hlinkClick r:id="rId9"/>
              </a:rPr>
              <a:t> hardware page</a:t>
            </a:r>
            <a:r>
              <a:rPr lang="en-US" sz="1800">
                <a:effectLst/>
                <a:latin typeface="Calibri" panose="020F0502020204030204" pitchFamily="34" charset="0"/>
                <a:ea typeface="Aptos" panose="020B0004020202020204" pitchFamily="34" charset="0"/>
              </a:rPr>
              <a:t> and request access on their</a:t>
            </a:r>
            <a:r>
              <a:rPr lang="en-US" sz="1800" u="sng">
                <a:solidFill>
                  <a:srgbClr val="6888C9"/>
                </a:solidFill>
                <a:effectLst/>
                <a:latin typeface="Calibri" panose="020F0502020204030204" pitchFamily="34" charset="0"/>
                <a:ea typeface="Aptos" panose="020B0004020202020204" pitchFamily="34" charset="0"/>
                <a:hlinkClick r:id="rId10"/>
              </a:rPr>
              <a:t> signup page</a:t>
            </a:r>
            <a:r>
              <a:rPr lang="en-US" sz="1800">
                <a:effectLst/>
                <a:latin typeface="Calibri" panose="020F0502020204030204" pitchFamily="34" charset="0"/>
                <a:ea typeface="Aptos" panose="020B0004020202020204" pitchFamily="34" charset="0"/>
              </a:rPr>
              <a:t>.  </a:t>
            </a:r>
          </a:p>
          <a:p>
            <a:pPr marL="342900" marR="0" lvl="0" indent="-342900" fontAlgn="base">
              <a:buSzPts val="1000"/>
              <a:buFont typeface="Symbol" panose="05050102010706020507" pitchFamily="18" charset="2"/>
              <a:buChar char=""/>
              <a:tabLst>
                <a:tab pos="457200" algn="l"/>
              </a:tabLst>
            </a:pPr>
            <a:r>
              <a:rPr lang="en-US" sz="1800" u="sng">
                <a:solidFill>
                  <a:srgbClr val="6888C9"/>
                </a:solidFill>
                <a:effectLst/>
                <a:latin typeface="Calibri" panose="020F0502020204030204" pitchFamily="34" charset="0"/>
                <a:ea typeface="Aptos" panose="020B0004020202020204" pitchFamily="34" charset="0"/>
                <a:hlinkClick r:id="rId11"/>
              </a:rPr>
              <a:t>NRP</a:t>
            </a:r>
            <a:r>
              <a:rPr lang="en-US" sz="1800">
                <a:effectLst/>
                <a:latin typeface="Calibri" panose="020F0502020204030204" pitchFamily="34" charset="0"/>
                <a:ea typeface="Aptos" panose="020B0004020202020204" pitchFamily="34" charset="0"/>
              </a:rPr>
              <a:t>: The National Resource Platform (NRP) resource is a powerful ~300 node nationally distributed computer system with CPUs, GPUs, and FPGAs, specialized for a wide range of data science, simulations, and machine learning or artificial intelligence. Please see</a:t>
            </a:r>
            <a:r>
              <a:rPr lang="en-US" sz="1800" u="sng">
                <a:solidFill>
                  <a:srgbClr val="6888C9"/>
                </a:solidFill>
                <a:effectLst/>
                <a:latin typeface="Calibri" panose="020F0502020204030204" pitchFamily="34" charset="0"/>
                <a:ea typeface="Aptos" panose="020B0004020202020204" pitchFamily="34" charset="0"/>
                <a:hlinkClick r:id="rId12"/>
              </a:rPr>
              <a:t> the full list of GPUS available</a:t>
            </a:r>
            <a:r>
              <a:rPr lang="en-US" sz="1800">
                <a:effectLst/>
                <a:latin typeface="Calibri" panose="020F0502020204030204" pitchFamily="34" charset="0"/>
                <a:ea typeface="Aptos" panose="020B0004020202020204" pitchFamily="34" charset="0"/>
              </a:rPr>
              <a:t>. To request access, follow the directions for “starting a new project” on the</a:t>
            </a:r>
            <a:r>
              <a:rPr lang="en-US" sz="1800" u="sng">
                <a:solidFill>
                  <a:srgbClr val="6888C9"/>
                </a:solidFill>
                <a:effectLst/>
                <a:latin typeface="Calibri" panose="020F0502020204030204" pitchFamily="34" charset="0"/>
                <a:ea typeface="Aptos" panose="020B0004020202020204" pitchFamily="34" charset="0"/>
                <a:hlinkClick r:id="rId13"/>
              </a:rPr>
              <a:t> NRP website access page</a:t>
            </a:r>
            <a:r>
              <a:rPr lang="en-US" sz="1800">
                <a:effectLst/>
                <a:latin typeface="Calibri" panose="020F0502020204030204" pitchFamily="34" charset="0"/>
                <a:ea typeface="Aptos" panose="020B0004020202020204" pitchFamily="34" charset="0"/>
              </a:rPr>
              <a:t>.  </a:t>
            </a:r>
          </a:p>
          <a:p>
            <a:pPr marL="342900" marR="0" lvl="0" indent="-342900" fontAlgn="base">
              <a:buSzPts val="1000"/>
              <a:buFont typeface="Symbol" panose="05050102010706020507" pitchFamily="18" charset="2"/>
              <a:buChar char=""/>
              <a:tabLst>
                <a:tab pos="457200" algn="l"/>
              </a:tabLst>
            </a:pPr>
            <a:r>
              <a:rPr lang="en-US" sz="1800" u="sng">
                <a:solidFill>
                  <a:srgbClr val="6888C9"/>
                </a:solidFill>
                <a:effectLst/>
                <a:latin typeface="Calibri" panose="020F0502020204030204" pitchFamily="34" charset="0"/>
                <a:ea typeface="Aptos" panose="020B0004020202020204" pitchFamily="34" charset="0"/>
                <a:hlinkClick r:id="rId14"/>
              </a:rPr>
              <a:t>OSG</a:t>
            </a:r>
            <a:r>
              <a:rPr lang="en-US" sz="1800">
                <a:effectLst/>
                <a:latin typeface="Calibri" panose="020F0502020204030204" pitchFamily="34" charset="0"/>
                <a:ea typeface="Aptos" panose="020B0004020202020204" pitchFamily="34" charset="0"/>
              </a:rPr>
              <a:t>: The Open Science Grid is a nationally-funded consortium of computing resources at</a:t>
            </a:r>
            <a:r>
              <a:rPr lang="en-US" sz="1800" u="sng">
                <a:solidFill>
                  <a:srgbClr val="6888C9"/>
                </a:solidFill>
                <a:effectLst/>
                <a:latin typeface="Calibri" panose="020F0502020204030204" pitchFamily="34" charset="0"/>
                <a:ea typeface="Aptos" panose="020B0004020202020204" pitchFamily="34" charset="0"/>
                <a:hlinkClick r:id="rId15"/>
              </a:rPr>
              <a:t> more than one hundred institutional partners</a:t>
            </a:r>
            <a:r>
              <a:rPr lang="en-US" sz="1800">
                <a:effectLst/>
                <a:latin typeface="Calibri" panose="020F0502020204030204" pitchFamily="34" charset="0"/>
                <a:ea typeface="Aptos" panose="020B0004020202020204" pitchFamily="34" charset="0"/>
              </a:rPr>
              <a:t> that, together, offer a strategic advantage for computing work that can be run as numerous short tasks that can execute independent of one another. Researchers from institutes that are not part of the OSG consortium are also able to apply to the</a:t>
            </a:r>
            <a:r>
              <a:rPr lang="en-US" sz="1800" u="sng">
                <a:solidFill>
                  <a:srgbClr val="6888C9"/>
                </a:solidFill>
                <a:effectLst/>
                <a:latin typeface="Calibri" panose="020F0502020204030204" pitchFamily="34" charset="0"/>
                <a:ea typeface="Aptos" panose="020B0004020202020204" pitchFamily="34" charset="0"/>
                <a:hlinkClick r:id="rId16"/>
              </a:rPr>
              <a:t> Open Science Pool (</a:t>
            </a:r>
            <a:r>
              <a:rPr lang="en-US" sz="1800" u="sng" err="1">
                <a:solidFill>
                  <a:srgbClr val="6888C9"/>
                </a:solidFill>
                <a:effectLst/>
                <a:latin typeface="Calibri" panose="020F0502020204030204" pitchFamily="34" charset="0"/>
                <a:ea typeface="Aptos" panose="020B0004020202020204" pitchFamily="34" charset="0"/>
                <a:hlinkClick r:id="rId16"/>
              </a:rPr>
              <a:t>OSPool</a:t>
            </a:r>
            <a:r>
              <a:rPr lang="en-US" sz="1800" u="sng">
                <a:solidFill>
                  <a:srgbClr val="6888C9"/>
                </a:solidFill>
                <a:effectLst/>
                <a:latin typeface="Calibri" panose="020F0502020204030204" pitchFamily="34" charset="0"/>
                <a:ea typeface="Aptos" panose="020B0004020202020204" pitchFamily="34" charset="0"/>
                <a:hlinkClick r:id="rId16"/>
              </a:rPr>
              <a:t>)</a:t>
            </a:r>
            <a:r>
              <a:rPr lang="en-US" sz="1800">
                <a:effectLst/>
                <a:latin typeface="Calibri" panose="020F0502020204030204" pitchFamily="34" charset="0"/>
                <a:ea typeface="Aptos" panose="020B0004020202020204" pitchFamily="34" charset="0"/>
              </a:rPr>
              <a:t>. Please see their</a:t>
            </a:r>
            <a:r>
              <a:rPr lang="en-US" sz="1800" u="sng">
                <a:solidFill>
                  <a:srgbClr val="6888C9"/>
                </a:solidFill>
                <a:effectLst/>
                <a:latin typeface="Calibri" panose="020F0502020204030204" pitchFamily="34" charset="0"/>
                <a:ea typeface="Aptos" panose="020B0004020202020204" pitchFamily="34" charset="0"/>
                <a:hlinkClick r:id="rId17"/>
              </a:rPr>
              <a:t> list of available GPUs</a:t>
            </a:r>
            <a:r>
              <a:rPr lang="en-US" sz="1800">
                <a:effectLst/>
                <a:latin typeface="Calibri" panose="020F0502020204030204" pitchFamily="34" charset="0"/>
                <a:ea typeface="Aptos" panose="020B0004020202020204" pitchFamily="34" charset="0"/>
              </a:rPr>
              <a:t> and request access on their</a:t>
            </a:r>
            <a:r>
              <a:rPr lang="en-US" sz="1800" u="sng">
                <a:solidFill>
                  <a:srgbClr val="6888C9"/>
                </a:solidFill>
                <a:effectLst/>
                <a:latin typeface="Calibri" panose="020F0502020204030204" pitchFamily="34" charset="0"/>
                <a:ea typeface="Aptos" panose="020B0004020202020204" pitchFamily="34" charset="0"/>
                <a:hlinkClick r:id="rId18"/>
              </a:rPr>
              <a:t> application page</a:t>
            </a:r>
            <a:r>
              <a:rPr lang="en-US" sz="1800">
                <a:effectLst/>
                <a:latin typeface="Calibri" panose="020F0502020204030204" pitchFamily="34" charset="0"/>
                <a:ea typeface="Aptos" panose="020B0004020202020204" pitchFamily="34" charset="0"/>
              </a:rPr>
              <a:t>.  </a:t>
            </a:r>
          </a:p>
          <a:p>
            <a:endParaRPr lang="en-US"/>
          </a:p>
        </p:txBody>
      </p:sp>
      <p:sp>
        <p:nvSpPr>
          <p:cNvPr id="4" name="Slide Number Placeholder 3">
            <a:extLst>
              <a:ext uri="{FF2B5EF4-FFF2-40B4-BE49-F238E27FC236}">
                <a16:creationId xmlns:a16="http://schemas.microsoft.com/office/drawing/2014/main" id="{27610F82-5307-248C-AD2A-E62F39F3485E}"/>
              </a:ext>
            </a:extLst>
          </p:cNvPr>
          <p:cNvSpPr>
            <a:spLocks noGrp="1"/>
          </p:cNvSpPr>
          <p:nvPr>
            <p:ph type="sldNum" sz="quarter" idx="4"/>
          </p:nvPr>
        </p:nvSpPr>
        <p:spPr/>
        <p:txBody>
          <a:bodyPr/>
          <a:lstStyle/>
          <a:p>
            <a:fld id="{8F4BEAD3-91E3-4FFC-B7DC-935959D17485}" type="slidenum">
              <a:rPr lang="en-US" smtClean="0"/>
              <a:pPr/>
              <a:t>22</a:t>
            </a:fld>
            <a:endParaRPr lang="en-US"/>
          </a:p>
        </p:txBody>
      </p:sp>
    </p:spTree>
    <p:extLst>
      <p:ext uri="{BB962C8B-B14F-4D97-AF65-F5344CB8AC3E}">
        <p14:creationId xmlns:p14="http://schemas.microsoft.com/office/powerpoint/2010/main" val="2306271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4689D-9AAB-9346-769D-F44B0B4FFB70}"/>
              </a:ext>
            </a:extLst>
          </p:cNvPr>
          <p:cNvSpPr>
            <a:spLocks noGrp="1"/>
          </p:cNvSpPr>
          <p:nvPr>
            <p:ph type="title"/>
          </p:nvPr>
        </p:nvSpPr>
        <p:spPr/>
        <p:txBody>
          <a:bodyPr/>
          <a:lstStyle/>
          <a:p>
            <a:r>
              <a:rPr lang="en-US"/>
              <a:t>Additional Testbeds</a:t>
            </a:r>
          </a:p>
        </p:txBody>
      </p:sp>
      <p:sp>
        <p:nvSpPr>
          <p:cNvPr id="3" name="Content Placeholder 2">
            <a:extLst>
              <a:ext uri="{FF2B5EF4-FFF2-40B4-BE49-F238E27FC236}">
                <a16:creationId xmlns:a16="http://schemas.microsoft.com/office/drawing/2014/main" id="{D2A4ECD9-D29A-9AFB-77E8-FC733E68C7F7}"/>
              </a:ext>
            </a:extLst>
          </p:cNvPr>
          <p:cNvSpPr>
            <a:spLocks noGrp="1"/>
          </p:cNvSpPr>
          <p:nvPr>
            <p:ph idx="1"/>
          </p:nvPr>
        </p:nvSpPr>
        <p:spPr/>
        <p:txBody>
          <a:bodyPr>
            <a:normAutofit fontScale="62500" lnSpcReduction="20000"/>
          </a:bodyPr>
          <a:lstStyle/>
          <a:p>
            <a:r>
              <a:rPr lang="en-US" dirty="0"/>
              <a:t>FABRIC</a:t>
            </a:r>
          </a:p>
          <a:p>
            <a:pPr lvl="1"/>
            <a:r>
              <a:rPr lang="en-US" dirty="0"/>
              <a:t>The FABRIC Testbed (</a:t>
            </a:r>
            <a:r>
              <a:rPr lang="en-US" dirty="0">
                <a:hlinkClick r:id="rId2"/>
              </a:rPr>
              <a:t>https://fabric-testbed.net</a:t>
            </a:r>
            <a:r>
              <a:rPr lang="en-US" dirty="0"/>
              <a:t>) provides adaptive programmable research infrastructure for computer science </a:t>
            </a:r>
            <a:r>
              <a:rPr lang="en-US"/>
              <a:t>and engineering </a:t>
            </a:r>
            <a:r>
              <a:rPr lang="en-US" dirty="0"/>
              <a:t>applications. Each of the 29 FABRIC sites provides large amounts of compute and storage, and are interconnected by high speed, dedicated optical links that allow for experimentation and research at scale for purposes such as networking, cybersecurity, distributed computing, storage, virtual reality, 5G, machine learning, and other science applications.  </a:t>
            </a:r>
          </a:p>
          <a:p>
            <a:pPr lvl="1"/>
            <a:r>
              <a:rPr lang="en-US" dirty="0"/>
              <a:t>How to use: See Getting Started in the FABRIC Knowledge Base (</a:t>
            </a:r>
            <a:r>
              <a:rPr lang="en-US" dirty="0">
                <a:hlinkClick r:id="rId3"/>
              </a:rPr>
              <a:t>https://learn.fabric-testbed.net/article-categories/getting-started/</a:t>
            </a:r>
            <a:r>
              <a:rPr lang="en-US" dirty="0"/>
              <a:t>) </a:t>
            </a:r>
          </a:p>
          <a:p>
            <a:r>
              <a:rPr lang="en-US" dirty="0"/>
              <a:t>PAWR: Platforms for Advanced Wireless Research</a:t>
            </a:r>
          </a:p>
          <a:p>
            <a:pPr lvl="1"/>
            <a:r>
              <a:rPr lang="en-US" dirty="0"/>
              <a:t>Infrastructure Synopsis: The PAWR Platforms (</a:t>
            </a:r>
            <a:r>
              <a:rPr lang="en-US" dirty="0">
                <a:hlinkClick r:id="rId4"/>
              </a:rPr>
              <a:t>https://advancedwireless.org/</a:t>
            </a:r>
            <a:r>
              <a:rPr lang="en-US" dirty="0"/>
              <a:t>) consist of four platforms for exploring wireless networking and communication techniques, systems, and devices. The four platforms are: </a:t>
            </a:r>
          </a:p>
          <a:p>
            <a:pPr lvl="1"/>
            <a:r>
              <a:rPr lang="en-US" dirty="0"/>
              <a:t>POWDER (</a:t>
            </a:r>
            <a:r>
              <a:rPr lang="en-US" dirty="0">
                <a:hlinkClick r:id="rId5"/>
              </a:rPr>
              <a:t>https://powderwireless.net/</a:t>
            </a:r>
            <a:r>
              <a:rPr lang="en-US" dirty="0"/>
              <a:t>), a programmable advanced wireless research testbed. Please see the Getting Started section of the POWDER Manual (</a:t>
            </a:r>
            <a:r>
              <a:rPr lang="en-US" dirty="0">
                <a:hlinkClick r:id="rId6"/>
              </a:rPr>
              <a:t>https://docs.powderwireless.net/getting-started.html</a:t>
            </a:r>
            <a:r>
              <a:rPr lang="en-US" dirty="0"/>
              <a:t>) </a:t>
            </a:r>
          </a:p>
          <a:p>
            <a:pPr lvl="1"/>
            <a:r>
              <a:rPr lang="en-US" dirty="0"/>
              <a:t>COSMOS (</a:t>
            </a:r>
            <a:r>
              <a:rPr lang="en-US" dirty="0">
                <a:hlinkClick r:id="rId7"/>
              </a:rPr>
              <a:t>https://cosmos-lab.org/</a:t>
            </a:r>
            <a:r>
              <a:rPr lang="en-US" dirty="0"/>
              <a:t>), a software-defined mobile wireless testbed with tightly coupled edge computing. Please see the Getting Started section of the COSMOS Documentation Wiki (</a:t>
            </a:r>
            <a:r>
              <a:rPr lang="en-US" dirty="0">
                <a:hlinkClick r:id="rId8"/>
              </a:rPr>
              <a:t>https://wiki.cosmos-lab.org/wiki/GettingStarted#start</a:t>
            </a:r>
            <a:r>
              <a:rPr lang="en-US" dirty="0"/>
              <a:t>)</a:t>
            </a:r>
          </a:p>
          <a:p>
            <a:pPr lvl="1"/>
            <a:r>
              <a:rPr lang="en-US" dirty="0"/>
              <a:t>AERPAW (</a:t>
            </a:r>
            <a:r>
              <a:rPr lang="en-US" dirty="0">
                <a:hlinkClick r:id="rId9"/>
              </a:rPr>
              <a:t>https://aerpaw.org/</a:t>
            </a:r>
            <a:r>
              <a:rPr lang="en-US" dirty="0"/>
              <a:t>), an aerial wireless testbed with UAVs. Please see the AERPAW User Manual (</a:t>
            </a:r>
            <a:r>
              <a:rPr lang="en-US" dirty="0">
                <a:hlinkClick r:id="rId10"/>
              </a:rPr>
              <a:t>https://sites.google.com/ncsu.edu/aerpaw-wiki/aerpaw-user-manual</a:t>
            </a:r>
            <a:r>
              <a:rPr lang="en-US" dirty="0"/>
              <a:t> </a:t>
            </a:r>
          </a:p>
          <a:p>
            <a:pPr lvl="1"/>
            <a:r>
              <a:rPr lang="en-US" dirty="0"/>
              <a:t>ARA (</a:t>
            </a:r>
            <a:r>
              <a:rPr lang="en-US" dirty="0">
                <a:hlinkClick r:id="rId11"/>
              </a:rPr>
              <a:t>https://arawireless.org/</a:t>
            </a:r>
            <a:r>
              <a:rPr lang="en-US" dirty="0"/>
              <a:t>), a wireless living lab focused on wireless technologies and their application in precision agriculture. Please see the ARA User Manual (</a:t>
            </a:r>
            <a:r>
              <a:rPr lang="en-US" dirty="0">
                <a:hlinkClick r:id="rId12"/>
              </a:rPr>
              <a:t>https://arawireless.readthedocs.io/en/latest/</a:t>
            </a:r>
            <a:r>
              <a:rPr lang="en-US" dirty="0"/>
              <a:t>)</a:t>
            </a:r>
          </a:p>
        </p:txBody>
      </p:sp>
      <p:sp>
        <p:nvSpPr>
          <p:cNvPr id="4" name="Slide Number Placeholder 3">
            <a:extLst>
              <a:ext uri="{FF2B5EF4-FFF2-40B4-BE49-F238E27FC236}">
                <a16:creationId xmlns:a16="http://schemas.microsoft.com/office/drawing/2014/main" id="{EEF38BE6-388F-899A-408B-62357A00ADB8}"/>
              </a:ext>
            </a:extLst>
          </p:cNvPr>
          <p:cNvSpPr>
            <a:spLocks noGrp="1"/>
          </p:cNvSpPr>
          <p:nvPr>
            <p:ph type="sldNum" sz="quarter" idx="4"/>
          </p:nvPr>
        </p:nvSpPr>
        <p:spPr/>
        <p:txBody>
          <a:bodyPr/>
          <a:lstStyle/>
          <a:p>
            <a:fld id="{8F4BEAD3-91E3-4FFC-B7DC-935959D17485}" type="slidenum">
              <a:rPr lang="en-US" smtClean="0"/>
              <a:pPr/>
              <a:t>23</a:t>
            </a:fld>
            <a:endParaRPr lang="en-US"/>
          </a:p>
        </p:txBody>
      </p:sp>
    </p:spTree>
    <p:extLst>
      <p:ext uri="{BB962C8B-B14F-4D97-AF65-F5344CB8AC3E}">
        <p14:creationId xmlns:p14="http://schemas.microsoft.com/office/powerpoint/2010/main" val="234466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45BDB-4A6A-109E-E46D-FCBD9118C33D}"/>
              </a:ext>
            </a:extLst>
          </p:cNvPr>
          <p:cNvSpPr>
            <a:spLocks noGrp="1"/>
          </p:cNvSpPr>
          <p:nvPr>
            <p:ph type="title"/>
          </p:nvPr>
        </p:nvSpPr>
        <p:spPr/>
        <p:txBody>
          <a:bodyPr/>
          <a:lstStyle/>
          <a:p>
            <a:r>
              <a:rPr lang="en-US"/>
              <a:t>Supplements</a:t>
            </a:r>
          </a:p>
        </p:txBody>
      </p:sp>
      <p:sp>
        <p:nvSpPr>
          <p:cNvPr id="3" name="Text Placeholder 2">
            <a:extLst>
              <a:ext uri="{FF2B5EF4-FFF2-40B4-BE49-F238E27FC236}">
                <a16:creationId xmlns:a16="http://schemas.microsoft.com/office/drawing/2014/main" id="{06B24579-21E3-EF0E-A562-25FCE2890BBE}"/>
              </a:ext>
            </a:extLst>
          </p:cNvPr>
          <p:cNvSpPr>
            <a:spLocks noGrp="1"/>
          </p:cNvSpPr>
          <p:nvPr>
            <p:ph type="body" idx="1"/>
          </p:nvPr>
        </p:nvSpPr>
        <p:spPr/>
        <p:txBody>
          <a:bodyPr/>
          <a:lstStyle/>
          <a:p>
            <a:r>
              <a:rPr lang="en-US"/>
              <a:t>Both new and existing awards</a:t>
            </a:r>
          </a:p>
        </p:txBody>
      </p:sp>
      <p:sp>
        <p:nvSpPr>
          <p:cNvPr id="4" name="Slide Number Placeholder 3">
            <a:extLst>
              <a:ext uri="{FF2B5EF4-FFF2-40B4-BE49-F238E27FC236}">
                <a16:creationId xmlns:a16="http://schemas.microsoft.com/office/drawing/2014/main" id="{1404F371-D09B-5F36-3CB8-7D5B6489784B}"/>
              </a:ext>
            </a:extLst>
          </p:cNvPr>
          <p:cNvSpPr>
            <a:spLocks noGrp="1"/>
          </p:cNvSpPr>
          <p:nvPr>
            <p:ph type="sldNum" sz="quarter" idx="4"/>
          </p:nvPr>
        </p:nvSpPr>
        <p:spPr/>
        <p:txBody>
          <a:bodyPr/>
          <a:lstStyle/>
          <a:p>
            <a:fld id="{8F4BEAD3-91E3-4FFC-B7DC-935959D17485}" type="slidenum">
              <a:rPr lang="en-US" smtClean="0"/>
              <a:pPr/>
              <a:t>24</a:t>
            </a:fld>
            <a:endParaRPr lang="en-US"/>
          </a:p>
        </p:txBody>
      </p:sp>
    </p:spTree>
    <p:extLst>
      <p:ext uri="{BB962C8B-B14F-4D97-AF65-F5344CB8AC3E}">
        <p14:creationId xmlns:p14="http://schemas.microsoft.com/office/powerpoint/2010/main" val="3916214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6917-3D4E-99EE-B0EF-434A997C85BD}"/>
              </a:ext>
            </a:extLst>
          </p:cNvPr>
          <p:cNvSpPr>
            <a:spLocks noGrp="1"/>
          </p:cNvSpPr>
          <p:nvPr>
            <p:ph type="title"/>
          </p:nvPr>
        </p:nvSpPr>
        <p:spPr/>
        <p:txBody>
          <a:bodyPr/>
          <a:lstStyle/>
          <a:p>
            <a:r>
              <a:rPr lang="en-US"/>
              <a:t>REU: </a:t>
            </a:r>
            <a:r>
              <a:rPr lang="en-US" sz="3200"/>
              <a:t>Research Experience for Undergraduates</a:t>
            </a:r>
            <a:endParaRPr lang="en-US"/>
          </a:p>
        </p:txBody>
      </p:sp>
      <p:sp>
        <p:nvSpPr>
          <p:cNvPr id="3" name="Content Placeholder 2">
            <a:extLst>
              <a:ext uri="{FF2B5EF4-FFF2-40B4-BE49-F238E27FC236}">
                <a16:creationId xmlns:a16="http://schemas.microsoft.com/office/drawing/2014/main" id="{7DB05512-C0C6-BB40-5917-188F5E742F74}"/>
              </a:ext>
            </a:extLst>
          </p:cNvPr>
          <p:cNvSpPr>
            <a:spLocks noGrp="1"/>
          </p:cNvSpPr>
          <p:nvPr>
            <p:ph idx="1"/>
          </p:nvPr>
        </p:nvSpPr>
        <p:spPr/>
        <p:txBody>
          <a:bodyPr/>
          <a:lstStyle/>
          <a:p>
            <a:r>
              <a:rPr lang="en-US"/>
              <a:t>New Proposals or Existing Awards</a:t>
            </a:r>
          </a:p>
          <a:p>
            <a:r>
              <a:rPr lang="en-US"/>
              <a:t>Up to $10,000 per student per year</a:t>
            </a:r>
          </a:p>
          <a:p>
            <a:r>
              <a:rPr lang="en-US"/>
              <a:t>Up to two students per year</a:t>
            </a:r>
          </a:p>
          <a:p>
            <a:r>
              <a:rPr lang="en-US">
                <a:hlinkClick r:id="rId2"/>
              </a:rPr>
              <a:t>https://www.nsf.gov/pubs/2024/nsf24048/nsf24048.jsp</a:t>
            </a:r>
            <a:endParaRPr lang="en-US"/>
          </a:p>
          <a:p>
            <a:endParaRPr lang="en-US"/>
          </a:p>
        </p:txBody>
      </p:sp>
      <p:sp>
        <p:nvSpPr>
          <p:cNvPr id="4" name="Slide Number Placeholder 3">
            <a:extLst>
              <a:ext uri="{FF2B5EF4-FFF2-40B4-BE49-F238E27FC236}">
                <a16:creationId xmlns:a16="http://schemas.microsoft.com/office/drawing/2014/main" id="{15575F19-4B85-49B7-8326-C19BE2A3FE49}"/>
              </a:ext>
            </a:extLst>
          </p:cNvPr>
          <p:cNvSpPr>
            <a:spLocks noGrp="1"/>
          </p:cNvSpPr>
          <p:nvPr>
            <p:ph type="sldNum" sz="quarter" idx="4"/>
          </p:nvPr>
        </p:nvSpPr>
        <p:spPr/>
        <p:txBody>
          <a:bodyPr/>
          <a:lstStyle/>
          <a:p>
            <a:fld id="{8F4BEAD3-91E3-4FFC-B7DC-935959D17485}" type="slidenum">
              <a:rPr lang="en-US" smtClean="0"/>
              <a:pPr/>
              <a:t>25</a:t>
            </a:fld>
            <a:endParaRPr lang="en-US"/>
          </a:p>
        </p:txBody>
      </p:sp>
    </p:spTree>
    <p:extLst>
      <p:ext uri="{BB962C8B-B14F-4D97-AF65-F5344CB8AC3E}">
        <p14:creationId xmlns:p14="http://schemas.microsoft.com/office/powerpoint/2010/main" val="3170054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DCA38-E896-980F-EF02-11F34ADF7A97}"/>
              </a:ext>
            </a:extLst>
          </p:cNvPr>
          <p:cNvSpPr>
            <a:spLocks noGrp="1"/>
          </p:cNvSpPr>
          <p:nvPr>
            <p:ph type="title"/>
          </p:nvPr>
        </p:nvSpPr>
        <p:spPr/>
        <p:txBody>
          <a:bodyPr/>
          <a:lstStyle/>
          <a:p>
            <a:r>
              <a:rPr lang="en-US"/>
              <a:t>RET: </a:t>
            </a:r>
            <a:r>
              <a:rPr lang="en-US" sz="4000"/>
              <a:t>Research Experience for Teachers</a:t>
            </a:r>
            <a:endParaRPr lang="en-US"/>
          </a:p>
        </p:txBody>
      </p:sp>
      <p:sp>
        <p:nvSpPr>
          <p:cNvPr id="3" name="Content Placeholder 2">
            <a:extLst>
              <a:ext uri="{FF2B5EF4-FFF2-40B4-BE49-F238E27FC236}">
                <a16:creationId xmlns:a16="http://schemas.microsoft.com/office/drawing/2014/main" id="{1C1BA63C-E6DE-A9BF-7176-630AAF762C75}"/>
              </a:ext>
            </a:extLst>
          </p:cNvPr>
          <p:cNvSpPr>
            <a:spLocks noGrp="1"/>
          </p:cNvSpPr>
          <p:nvPr>
            <p:ph idx="1"/>
          </p:nvPr>
        </p:nvSpPr>
        <p:spPr/>
        <p:txBody>
          <a:bodyPr/>
          <a:lstStyle/>
          <a:p>
            <a:r>
              <a:rPr lang="en-US"/>
              <a:t>New Proposals or Existing Awards</a:t>
            </a:r>
          </a:p>
          <a:p>
            <a:r>
              <a:rPr lang="en-US"/>
              <a:t>Up to $15,000 per K-14 teacher per year</a:t>
            </a:r>
          </a:p>
          <a:p>
            <a:r>
              <a:rPr lang="en-US"/>
              <a:t>Up to two teachers per year</a:t>
            </a:r>
          </a:p>
          <a:p>
            <a:r>
              <a:rPr lang="en-US"/>
              <a:t>Usually for 6-7 weeks during the summer, to create modules and resources for use in their classroom</a:t>
            </a:r>
          </a:p>
          <a:p>
            <a:r>
              <a:rPr lang="en-US">
                <a:hlinkClick r:id="rId2"/>
              </a:rPr>
              <a:t>https://www.nsf.gov/pubs/2024/nsf24048/nsf24048.jsp</a:t>
            </a:r>
            <a:endParaRPr lang="en-US"/>
          </a:p>
          <a:p>
            <a:endParaRPr lang="en-US"/>
          </a:p>
        </p:txBody>
      </p:sp>
      <p:sp>
        <p:nvSpPr>
          <p:cNvPr id="4" name="Slide Number Placeholder 3">
            <a:extLst>
              <a:ext uri="{FF2B5EF4-FFF2-40B4-BE49-F238E27FC236}">
                <a16:creationId xmlns:a16="http://schemas.microsoft.com/office/drawing/2014/main" id="{68C5205F-A737-FC47-3A74-97FA4108A0FD}"/>
              </a:ext>
            </a:extLst>
          </p:cNvPr>
          <p:cNvSpPr>
            <a:spLocks noGrp="1"/>
          </p:cNvSpPr>
          <p:nvPr>
            <p:ph type="sldNum" sz="quarter" idx="4"/>
          </p:nvPr>
        </p:nvSpPr>
        <p:spPr/>
        <p:txBody>
          <a:bodyPr/>
          <a:lstStyle/>
          <a:p>
            <a:fld id="{8F4BEAD3-91E3-4FFC-B7DC-935959D17485}" type="slidenum">
              <a:rPr lang="en-US" smtClean="0"/>
              <a:pPr/>
              <a:t>26</a:t>
            </a:fld>
            <a:endParaRPr lang="en-US"/>
          </a:p>
        </p:txBody>
      </p:sp>
    </p:spTree>
    <p:extLst>
      <p:ext uri="{BB962C8B-B14F-4D97-AF65-F5344CB8AC3E}">
        <p14:creationId xmlns:p14="http://schemas.microsoft.com/office/powerpoint/2010/main" val="954839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8A09-0276-9C86-62FE-57771BD74899}"/>
              </a:ext>
            </a:extLst>
          </p:cNvPr>
          <p:cNvSpPr>
            <a:spLocks noGrp="1"/>
          </p:cNvSpPr>
          <p:nvPr>
            <p:ph type="title"/>
          </p:nvPr>
        </p:nvSpPr>
        <p:spPr/>
        <p:txBody>
          <a:bodyPr/>
          <a:lstStyle/>
          <a:p>
            <a:r>
              <a:rPr lang="en-US"/>
              <a:t>Other Examples</a:t>
            </a:r>
          </a:p>
        </p:txBody>
      </p:sp>
      <p:sp>
        <p:nvSpPr>
          <p:cNvPr id="3" name="Content Placeholder 2">
            <a:extLst>
              <a:ext uri="{FF2B5EF4-FFF2-40B4-BE49-F238E27FC236}">
                <a16:creationId xmlns:a16="http://schemas.microsoft.com/office/drawing/2014/main" id="{9B36B12A-4293-F3ED-1C46-F5AFB7D8D676}"/>
              </a:ext>
            </a:extLst>
          </p:cNvPr>
          <p:cNvSpPr>
            <a:spLocks noGrp="1"/>
          </p:cNvSpPr>
          <p:nvPr>
            <p:ph idx="1"/>
          </p:nvPr>
        </p:nvSpPr>
        <p:spPr/>
        <p:txBody>
          <a:bodyPr/>
          <a:lstStyle/>
          <a:p>
            <a:r>
              <a:rPr lang="en-US" dirty="0"/>
              <a:t>Existing Awards</a:t>
            </a:r>
          </a:p>
          <a:p>
            <a:pPr lvl="1"/>
            <a:r>
              <a:rPr lang="en-US" dirty="0"/>
              <a:t>Supplemental funding requests to existing CISE awards from EPSCoR institutions to support additional graduate students for expanding and enhancing existing projects. </a:t>
            </a:r>
          </a:p>
          <a:p>
            <a:pPr lvl="1"/>
            <a:r>
              <a:rPr lang="en-US" dirty="0"/>
              <a:t>Postdoctoral research and/or cyberinfrastructure professionals supplemental funding requests to existing CISE awards from EPSCOR institutions to expand and enhance existing projects.</a:t>
            </a:r>
          </a:p>
          <a:p>
            <a:pPr lvl="1"/>
            <a:r>
              <a:rPr lang="en-US" dirty="0"/>
              <a:t>Career Life Balance Supplements. See PAPPG Chapter II.F.8. May fund additional personnel for situations such as primary dependent care or other family considerations. Open to research awards, postdoctoral fellowships, and graduate research fellowships.</a:t>
            </a:r>
          </a:p>
          <a:p>
            <a:endParaRPr lang="en-US" dirty="0"/>
          </a:p>
        </p:txBody>
      </p:sp>
      <p:sp>
        <p:nvSpPr>
          <p:cNvPr id="4" name="Slide Number Placeholder 3">
            <a:extLst>
              <a:ext uri="{FF2B5EF4-FFF2-40B4-BE49-F238E27FC236}">
                <a16:creationId xmlns:a16="http://schemas.microsoft.com/office/drawing/2014/main" id="{9B1F3070-6F24-2A0F-C4F5-EAE79E47AEBC}"/>
              </a:ext>
            </a:extLst>
          </p:cNvPr>
          <p:cNvSpPr>
            <a:spLocks noGrp="1"/>
          </p:cNvSpPr>
          <p:nvPr>
            <p:ph type="sldNum" sz="quarter" idx="4"/>
          </p:nvPr>
        </p:nvSpPr>
        <p:spPr/>
        <p:txBody>
          <a:bodyPr/>
          <a:lstStyle/>
          <a:p>
            <a:fld id="{8F4BEAD3-91E3-4FFC-B7DC-935959D17485}" type="slidenum">
              <a:rPr lang="en-US" smtClean="0"/>
              <a:pPr/>
              <a:t>27</a:t>
            </a:fld>
            <a:endParaRPr lang="en-US"/>
          </a:p>
        </p:txBody>
      </p:sp>
    </p:spTree>
    <p:extLst>
      <p:ext uri="{BB962C8B-B14F-4D97-AF65-F5344CB8AC3E}">
        <p14:creationId xmlns:p14="http://schemas.microsoft.com/office/powerpoint/2010/main" val="1590854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8CE8-4E40-2267-25E6-FFAD705BE9A7}"/>
              </a:ext>
            </a:extLst>
          </p:cNvPr>
          <p:cNvSpPr>
            <a:spLocks noGrp="1"/>
          </p:cNvSpPr>
          <p:nvPr>
            <p:ph type="title"/>
          </p:nvPr>
        </p:nvSpPr>
        <p:spPr/>
        <p:txBody>
          <a:bodyPr/>
          <a:lstStyle/>
          <a:p>
            <a:r>
              <a:rPr lang="en-US"/>
              <a:t>Other Notable Solicitations</a:t>
            </a:r>
          </a:p>
        </p:txBody>
      </p:sp>
      <p:sp>
        <p:nvSpPr>
          <p:cNvPr id="3" name="Text Placeholder 2">
            <a:extLst>
              <a:ext uri="{FF2B5EF4-FFF2-40B4-BE49-F238E27FC236}">
                <a16:creationId xmlns:a16="http://schemas.microsoft.com/office/drawing/2014/main" id="{A2330A26-3CC5-8C25-12D2-A7724186CD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74D906-5592-04CE-4276-5004E694DD55}"/>
              </a:ext>
            </a:extLst>
          </p:cNvPr>
          <p:cNvSpPr>
            <a:spLocks noGrp="1"/>
          </p:cNvSpPr>
          <p:nvPr>
            <p:ph type="sldNum" sz="quarter" idx="4"/>
          </p:nvPr>
        </p:nvSpPr>
        <p:spPr/>
        <p:txBody>
          <a:bodyPr/>
          <a:lstStyle/>
          <a:p>
            <a:fld id="{8F4BEAD3-91E3-4FFC-B7DC-935959D17485}" type="slidenum">
              <a:rPr lang="en-US" smtClean="0"/>
              <a:pPr/>
              <a:t>28</a:t>
            </a:fld>
            <a:endParaRPr lang="en-US"/>
          </a:p>
        </p:txBody>
      </p:sp>
    </p:spTree>
    <p:extLst>
      <p:ext uri="{BB962C8B-B14F-4D97-AF65-F5344CB8AC3E}">
        <p14:creationId xmlns:p14="http://schemas.microsoft.com/office/powerpoint/2010/main" val="3804865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190A-C7AD-1EA0-4EAA-97BEC56A80AF}"/>
              </a:ext>
            </a:extLst>
          </p:cNvPr>
          <p:cNvSpPr>
            <a:spLocks noGrp="1"/>
          </p:cNvSpPr>
          <p:nvPr>
            <p:ph type="title"/>
          </p:nvPr>
        </p:nvSpPr>
        <p:spPr/>
        <p:txBody>
          <a:bodyPr/>
          <a:lstStyle/>
          <a:p>
            <a:r>
              <a:rPr lang="en-US"/>
              <a:t>Infrastructure</a:t>
            </a:r>
          </a:p>
        </p:txBody>
      </p:sp>
      <p:sp>
        <p:nvSpPr>
          <p:cNvPr id="3" name="Content Placeholder 2">
            <a:extLst>
              <a:ext uri="{FF2B5EF4-FFF2-40B4-BE49-F238E27FC236}">
                <a16:creationId xmlns:a16="http://schemas.microsoft.com/office/drawing/2014/main" id="{A6D2B28F-6097-531B-3F25-BB0B8D40C2F8}"/>
              </a:ext>
            </a:extLst>
          </p:cNvPr>
          <p:cNvSpPr>
            <a:spLocks noGrp="1"/>
          </p:cNvSpPr>
          <p:nvPr>
            <p:ph idx="1"/>
          </p:nvPr>
        </p:nvSpPr>
        <p:spPr>
          <a:xfrm>
            <a:off x="838200" y="1595336"/>
            <a:ext cx="10515600" cy="4581627"/>
          </a:xfrm>
        </p:spPr>
        <p:txBody>
          <a:bodyPr>
            <a:normAutofit fontScale="85000" lnSpcReduction="10000"/>
          </a:bodyPr>
          <a:lstStyle/>
          <a:p>
            <a:pPr>
              <a:spcAft>
                <a:spcPts val="500"/>
              </a:spcAft>
            </a:pPr>
            <a:r>
              <a:rPr lang="en-US" b="1"/>
              <a:t>CIRC </a:t>
            </a:r>
            <a:r>
              <a:rPr lang="en-US"/>
              <a:t>(Community Infrastructure for Research in CISE)</a:t>
            </a:r>
          </a:p>
          <a:p>
            <a:pPr lvl="1">
              <a:spcAft>
                <a:spcPts val="500"/>
              </a:spcAft>
            </a:pPr>
            <a:r>
              <a:rPr lang="en-US"/>
              <a:t>NSF 23-589; Proposal Deadline of September 13</a:t>
            </a:r>
          </a:p>
          <a:p>
            <a:pPr lvl="1">
              <a:spcAft>
                <a:spcPts val="500"/>
              </a:spcAft>
            </a:pPr>
            <a:r>
              <a:rPr lang="en-US"/>
              <a:t>Planning </a:t>
            </a:r>
            <a:r>
              <a:rPr lang="en-US" sz="1800"/>
              <a:t>($50,000 - $250,000)</a:t>
            </a:r>
            <a:r>
              <a:rPr lang="en-US"/>
              <a:t>, Exploratory Development </a:t>
            </a:r>
            <a:r>
              <a:rPr lang="en-US" sz="1800"/>
              <a:t>($250,001 - $750,000)</a:t>
            </a:r>
            <a:r>
              <a:rPr lang="en-US"/>
              <a:t>, Medium </a:t>
            </a:r>
            <a:r>
              <a:rPr lang="en-US" sz="1800"/>
              <a:t>($750,001 - $2,000,000)</a:t>
            </a:r>
            <a:r>
              <a:rPr lang="en-US"/>
              <a:t>, and Grand Award sizes </a:t>
            </a:r>
            <a:r>
              <a:rPr lang="en-US" sz="1800"/>
              <a:t>($2,000,001 - $5,000,000)</a:t>
            </a:r>
            <a:endParaRPr lang="en-US"/>
          </a:p>
          <a:p>
            <a:pPr lvl="1">
              <a:spcAft>
                <a:spcPts val="500"/>
              </a:spcAft>
            </a:pPr>
            <a:r>
              <a:rPr lang="en-US"/>
              <a:t>Funds the planning, creation, and enhancement of research infrastructure for use by communities of researchers in CISE disciplines.</a:t>
            </a:r>
          </a:p>
          <a:p>
            <a:pPr>
              <a:spcAft>
                <a:spcPts val="500"/>
              </a:spcAft>
            </a:pPr>
            <a:r>
              <a:rPr lang="en-US" b="1"/>
              <a:t>CC*</a:t>
            </a:r>
            <a:r>
              <a:rPr lang="en-US"/>
              <a:t> (Campus Cyberinfrastructure)</a:t>
            </a:r>
          </a:p>
          <a:p>
            <a:pPr lvl="1">
              <a:spcAft>
                <a:spcPts val="500"/>
              </a:spcAft>
            </a:pPr>
            <a:r>
              <a:rPr lang="en-US"/>
              <a:t>NSF 24-530; Proposal Deadline of April 22 and October 15</a:t>
            </a:r>
          </a:p>
          <a:p>
            <a:pPr lvl="1">
              <a:spcAft>
                <a:spcPts val="500"/>
              </a:spcAft>
            </a:pPr>
            <a:r>
              <a:rPr lang="en-US"/>
              <a:t>Five areas: Data Driven Networking Infrastructure, Computing and the Computing Continuum, Network Integration and Applied Innovation, Data Storage and Digital Archives, and Strategy. Many have Campus or Regional Scales.</a:t>
            </a:r>
          </a:p>
          <a:p>
            <a:pPr lvl="1">
              <a:spcAft>
                <a:spcPts val="500"/>
              </a:spcAft>
            </a:pPr>
            <a:r>
              <a:rPr lang="en-US"/>
              <a:t>Network Integration and Applied Innovation: The goal is to take advantage of research results, prototypes, and emerging innovations to use them to enable specified researchers in a networking context.</a:t>
            </a:r>
          </a:p>
        </p:txBody>
      </p:sp>
      <p:sp>
        <p:nvSpPr>
          <p:cNvPr id="4" name="Slide Number Placeholder 3">
            <a:extLst>
              <a:ext uri="{FF2B5EF4-FFF2-40B4-BE49-F238E27FC236}">
                <a16:creationId xmlns:a16="http://schemas.microsoft.com/office/drawing/2014/main" id="{4E39898C-F86E-F953-5BEF-4864A948F2F0}"/>
              </a:ext>
            </a:extLst>
          </p:cNvPr>
          <p:cNvSpPr>
            <a:spLocks noGrp="1"/>
          </p:cNvSpPr>
          <p:nvPr>
            <p:ph type="sldNum" sz="quarter" idx="4"/>
          </p:nvPr>
        </p:nvSpPr>
        <p:spPr/>
        <p:txBody>
          <a:bodyPr/>
          <a:lstStyle/>
          <a:p>
            <a:fld id="{8F4BEAD3-91E3-4FFC-B7DC-935959D17485}" type="slidenum">
              <a:rPr lang="en-US" smtClean="0"/>
              <a:pPr/>
              <a:t>29</a:t>
            </a:fld>
            <a:endParaRPr lang="en-US"/>
          </a:p>
        </p:txBody>
      </p:sp>
    </p:spTree>
    <p:extLst>
      <p:ext uri="{BB962C8B-B14F-4D97-AF65-F5344CB8AC3E}">
        <p14:creationId xmlns:p14="http://schemas.microsoft.com/office/powerpoint/2010/main" val="1322204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6856-15B6-F327-EE47-CB96A4DBABEA}"/>
              </a:ext>
            </a:extLst>
          </p:cNvPr>
          <p:cNvSpPr>
            <a:spLocks noGrp="1"/>
          </p:cNvSpPr>
          <p:nvPr>
            <p:ph type="title"/>
          </p:nvPr>
        </p:nvSpPr>
        <p:spPr/>
        <p:txBody>
          <a:bodyPr/>
          <a:lstStyle/>
          <a:p>
            <a:r>
              <a:rPr lang="en-US"/>
              <a:t>EPSCoR</a:t>
            </a:r>
          </a:p>
        </p:txBody>
      </p:sp>
      <p:sp>
        <p:nvSpPr>
          <p:cNvPr id="3" name="Text Placeholder 2">
            <a:extLst>
              <a:ext uri="{FF2B5EF4-FFF2-40B4-BE49-F238E27FC236}">
                <a16:creationId xmlns:a16="http://schemas.microsoft.com/office/drawing/2014/main" id="{98782012-6DC5-51D2-1672-F24B52BEFE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E0394E-112E-5641-7E51-0CB3220B2EE2}"/>
              </a:ext>
            </a:extLst>
          </p:cNvPr>
          <p:cNvSpPr>
            <a:spLocks noGrp="1"/>
          </p:cNvSpPr>
          <p:nvPr>
            <p:ph type="sldNum" sz="quarter" idx="4"/>
          </p:nvPr>
        </p:nvSpPr>
        <p:spPr/>
        <p:txBody>
          <a:bodyPr/>
          <a:lstStyle/>
          <a:p>
            <a:fld id="{8F4BEAD3-91E3-4FFC-B7DC-935959D17485}" type="slidenum">
              <a:rPr lang="en-US" smtClean="0"/>
              <a:pPr/>
              <a:t>3</a:t>
            </a:fld>
            <a:endParaRPr lang="en-US"/>
          </a:p>
        </p:txBody>
      </p:sp>
    </p:spTree>
    <p:extLst>
      <p:ext uri="{BB962C8B-B14F-4D97-AF65-F5344CB8AC3E}">
        <p14:creationId xmlns:p14="http://schemas.microsoft.com/office/powerpoint/2010/main" val="2391651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75ACF-ED3C-FA98-44AF-2565A3D22953}"/>
              </a:ext>
            </a:extLst>
          </p:cNvPr>
          <p:cNvSpPr>
            <a:spLocks noGrp="1"/>
          </p:cNvSpPr>
          <p:nvPr>
            <p:ph type="title"/>
          </p:nvPr>
        </p:nvSpPr>
        <p:spPr/>
        <p:txBody>
          <a:bodyPr/>
          <a:lstStyle/>
          <a:p>
            <a:r>
              <a:rPr lang="en-US" dirty="0"/>
              <a:t>Other Programs</a:t>
            </a:r>
          </a:p>
        </p:txBody>
      </p:sp>
      <p:sp>
        <p:nvSpPr>
          <p:cNvPr id="3" name="Content Placeholder 2">
            <a:extLst>
              <a:ext uri="{FF2B5EF4-FFF2-40B4-BE49-F238E27FC236}">
                <a16:creationId xmlns:a16="http://schemas.microsoft.com/office/drawing/2014/main" id="{5298865F-480B-B8EF-D6DE-7FD17798E77A}"/>
              </a:ext>
            </a:extLst>
          </p:cNvPr>
          <p:cNvSpPr>
            <a:spLocks noGrp="1"/>
          </p:cNvSpPr>
          <p:nvPr>
            <p:ph idx="1"/>
          </p:nvPr>
        </p:nvSpPr>
        <p:spPr/>
        <p:txBody>
          <a:bodyPr>
            <a:normAutofit fontScale="70000" lnSpcReduction="20000"/>
          </a:bodyPr>
          <a:lstStyle/>
          <a:p>
            <a:r>
              <a:rPr lang="en-US" b="1" dirty="0"/>
              <a:t>CPS </a:t>
            </a:r>
            <a:r>
              <a:rPr lang="en-US" dirty="0"/>
              <a:t>(Cyber-Physical Systems)</a:t>
            </a:r>
          </a:p>
          <a:p>
            <a:pPr lvl="1"/>
            <a:r>
              <a:rPr lang="en-US" dirty="0"/>
              <a:t>NSF 21-551; Proposals accepted until May 30</a:t>
            </a:r>
          </a:p>
          <a:p>
            <a:pPr lvl="1"/>
            <a:r>
              <a:rPr lang="en-US" dirty="0"/>
              <a:t>Small and Medium</a:t>
            </a:r>
          </a:p>
          <a:p>
            <a:pPr lvl="1"/>
            <a:r>
              <a:rPr lang="en-US" dirty="0"/>
              <a:t>Supports research on engineered systems with a seamless integration of cyber and physical components, such as computation, control, networking, learning, autonomy, security, privacy and verification, for a range of application domains.</a:t>
            </a:r>
          </a:p>
          <a:p>
            <a:r>
              <a:rPr lang="en-US" b="1" dirty="0" err="1"/>
              <a:t>SaTC</a:t>
            </a:r>
            <a:r>
              <a:rPr lang="en-US" dirty="0"/>
              <a:t> (Safe and Trustworthy Cyberspace)</a:t>
            </a:r>
          </a:p>
          <a:p>
            <a:pPr lvl="1"/>
            <a:r>
              <a:rPr lang="en-US" dirty="0"/>
              <a:t>NSF 24-504; Proposals accepted anytime</a:t>
            </a:r>
          </a:p>
          <a:p>
            <a:pPr lvl="1"/>
            <a:r>
              <a:rPr lang="en-US" dirty="0"/>
              <a:t>Small and Medium, including Transition to Practice and EDU</a:t>
            </a:r>
          </a:p>
          <a:p>
            <a:pPr lvl="1"/>
            <a:r>
              <a:rPr lang="en-US" dirty="0"/>
              <a:t>Supports research addressing cybersecurity and privacy, drawing on expertise in one or more of these areas: computing, communication and information sciences; engineering; economics; education; mathematics; statistics; and social and behavioral sciences.</a:t>
            </a:r>
          </a:p>
          <a:p>
            <a:r>
              <a:rPr lang="en-US" b="1" dirty="0"/>
              <a:t>Conference/Workshop</a:t>
            </a:r>
            <a:r>
              <a:rPr lang="en-US" dirty="0"/>
              <a:t> Proposals</a:t>
            </a:r>
          </a:p>
          <a:p>
            <a:pPr lvl="1"/>
            <a:r>
              <a:rPr lang="en-US" dirty="0"/>
              <a:t>See PAPPG Chapter II.F.9</a:t>
            </a:r>
          </a:p>
          <a:p>
            <a:r>
              <a:rPr lang="en-US" b="1" dirty="0"/>
              <a:t>Travel Grant</a:t>
            </a:r>
            <a:r>
              <a:rPr lang="en-US" dirty="0"/>
              <a:t> Proposals</a:t>
            </a:r>
          </a:p>
          <a:p>
            <a:pPr lvl="1"/>
            <a:r>
              <a:rPr lang="en-US" dirty="0"/>
              <a:t>See PAPPG Chapter II.F.11</a:t>
            </a:r>
          </a:p>
        </p:txBody>
      </p:sp>
      <p:sp>
        <p:nvSpPr>
          <p:cNvPr id="4" name="Slide Number Placeholder 3">
            <a:extLst>
              <a:ext uri="{FF2B5EF4-FFF2-40B4-BE49-F238E27FC236}">
                <a16:creationId xmlns:a16="http://schemas.microsoft.com/office/drawing/2014/main" id="{08D41559-E626-E08F-4A72-5150896F0D30}"/>
              </a:ext>
            </a:extLst>
          </p:cNvPr>
          <p:cNvSpPr>
            <a:spLocks noGrp="1"/>
          </p:cNvSpPr>
          <p:nvPr>
            <p:ph type="sldNum" sz="quarter" idx="4"/>
          </p:nvPr>
        </p:nvSpPr>
        <p:spPr/>
        <p:txBody>
          <a:bodyPr/>
          <a:lstStyle/>
          <a:p>
            <a:fld id="{8F4BEAD3-91E3-4FFC-B7DC-935959D17485}" type="slidenum">
              <a:rPr lang="en-US" smtClean="0"/>
              <a:pPr/>
              <a:t>30</a:t>
            </a:fld>
            <a:endParaRPr lang="en-US"/>
          </a:p>
        </p:txBody>
      </p:sp>
    </p:spTree>
    <p:extLst>
      <p:ext uri="{BB962C8B-B14F-4D97-AF65-F5344CB8AC3E}">
        <p14:creationId xmlns:p14="http://schemas.microsoft.com/office/powerpoint/2010/main" val="910116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E049-65CD-8A43-4A73-73EDB7743D6F}"/>
              </a:ext>
            </a:extLst>
          </p:cNvPr>
          <p:cNvSpPr>
            <a:spLocks noGrp="1"/>
          </p:cNvSpPr>
          <p:nvPr>
            <p:ph type="title"/>
          </p:nvPr>
        </p:nvSpPr>
        <p:spPr/>
        <p:txBody>
          <a:bodyPr/>
          <a:lstStyle/>
          <a:p>
            <a:r>
              <a:rPr lang="en-US"/>
              <a:t>Learning More</a:t>
            </a:r>
          </a:p>
        </p:txBody>
      </p:sp>
      <p:sp>
        <p:nvSpPr>
          <p:cNvPr id="3" name="Text Placeholder 2">
            <a:extLst>
              <a:ext uri="{FF2B5EF4-FFF2-40B4-BE49-F238E27FC236}">
                <a16:creationId xmlns:a16="http://schemas.microsoft.com/office/drawing/2014/main" id="{A302F200-B4F0-8883-872C-B09C8FB3D8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31CD1A-8BEF-9195-D1F2-45466AB0A5D0}"/>
              </a:ext>
            </a:extLst>
          </p:cNvPr>
          <p:cNvSpPr>
            <a:spLocks noGrp="1"/>
          </p:cNvSpPr>
          <p:nvPr>
            <p:ph type="sldNum" sz="quarter" idx="4"/>
          </p:nvPr>
        </p:nvSpPr>
        <p:spPr/>
        <p:txBody>
          <a:bodyPr/>
          <a:lstStyle/>
          <a:p>
            <a:fld id="{8F4BEAD3-91E3-4FFC-B7DC-935959D17485}" type="slidenum">
              <a:rPr lang="en-US" smtClean="0"/>
              <a:pPr/>
              <a:t>31</a:t>
            </a:fld>
            <a:endParaRPr lang="en-US"/>
          </a:p>
        </p:txBody>
      </p:sp>
    </p:spTree>
    <p:extLst>
      <p:ext uri="{BB962C8B-B14F-4D97-AF65-F5344CB8AC3E}">
        <p14:creationId xmlns:p14="http://schemas.microsoft.com/office/powerpoint/2010/main" val="3792858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7FA5-C4F1-529F-8914-FBF8D8DF683A}"/>
              </a:ext>
            </a:extLst>
          </p:cNvPr>
          <p:cNvSpPr>
            <a:spLocks noGrp="1"/>
          </p:cNvSpPr>
          <p:nvPr>
            <p:ph type="title"/>
          </p:nvPr>
        </p:nvSpPr>
        <p:spPr>
          <a:xfrm>
            <a:off x="438149" y="124984"/>
            <a:ext cx="11280437" cy="1325563"/>
          </a:xfrm>
        </p:spPr>
        <p:txBody>
          <a:bodyPr vert="horz" lIns="91440" tIns="45720" rIns="91440" bIns="45720" rtlCol="0" anchor="ctr">
            <a:noAutofit/>
          </a:bodyPr>
          <a:lstStyle/>
          <a:p>
            <a:r>
              <a:rPr lang="en-US" sz="3600" err="1"/>
              <a:t>NeTS</a:t>
            </a:r>
            <a:r>
              <a:rPr lang="en-US" sz="3600"/>
              <a:t>: Networking Technology and Systems -</a:t>
            </a:r>
            <a:br>
              <a:rPr lang="en-US" sz="3600"/>
            </a:br>
            <a:r>
              <a:rPr lang="en-US" sz="3600"/>
              <a:t>Learning More</a:t>
            </a:r>
            <a:endParaRPr lang="en-US" sz="3600">
              <a:ea typeface="Open Sans"/>
              <a:cs typeface="Open Sans"/>
            </a:endParaRPr>
          </a:p>
        </p:txBody>
      </p:sp>
      <p:sp>
        <p:nvSpPr>
          <p:cNvPr id="3" name="Content Placeholder 2">
            <a:extLst>
              <a:ext uri="{FF2B5EF4-FFF2-40B4-BE49-F238E27FC236}">
                <a16:creationId xmlns:a16="http://schemas.microsoft.com/office/drawing/2014/main" id="{4496688C-5786-6C9E-CA9E-EF8078A88C37}"/>
              </a:ext>
            </a:extLst>
          </p:cNvPr>
          <p:cNvSpPr>
            <a:spLocks noGrp="1"/>
          </p:cNvSpPr>
          <p:nvPr>
            <p:ph idx="1"/>
          </p:nvPr>
        </p:nvSpPr>
        <p:spPr>
          <a:xfrm>
            <a:off x="838200" y="1604603"/>
            <a:ext cx="10515600" cy="4553509"/>
          </a:xfrm>
        </p:spPr>
        <p:txBody>
          <a:bodyPr vert="horz" lIns="91440" tIns="45720" rIns="91440" bIns="45720" rtlCol="0" anchor="t">
            <a:normAutofit fontScale="92500" lnSpcReduction="20000"/>
          </a:bodyPr>
          <a:lstStyle/>
          <a:p>
            <a:r>
              <a:rPr lang="en-US" sz="2200" dirty="0" err="1"/>
              <a:t>NeTS</a:t>
            </a:r>
            <a:r>
              <a:rPr lang="en-US" sz="2200" dirty="0"/>
              <a:t> Newsletter</a:t>
            </a:r>
          </a:p>
          <a:p>
            <a:pPr lvl="1"/>
            <a:r>
              <a:rPr lang="en-US" sz="1800" dirty="0">
                <a:solidFill>
                  <a:srgbClr val="000000"/>
                </a:solidFill>
                <a:latin typeface="Calibri" panose="020F0502020204030204" pitchFamily="34" charset="0"/>
                <a:cs typeface="Calibri" panose="020F0502020204030204" pitchFamily="34" charset="0"/>
              </a:rPr>
              <a:t>Sent out ~monthly</a:t>
            </a:r>
          </a:p>
          <a:p>
            <a:pPr lvl="1"/>
            <a:r>
              <a:rPr lang="en-US" sz="1800" dirty="0">
                <a:solidFill>
                  <a:srgbClr val="000000"/>
                </a:solidFill>
                <a:latin typeface="Calibri" panose="020F0502020204030204" pitchFamily="34" charset="0"/>
                <a:cs typeface="Calibri" panose="020F0502020204030204" pitchFamily="34" charset="0"/>
              </a:rPr>
              <a:t>Includes information about the </a:t>
            </a:r>
            <a:r>
              <a:rPr lang="en-US" sz="1800" dirty="0" err="1">
                <a:solidFill>
                  <a:srgbClr val="000000"/>
                </a:solidFill>
                <a:latin typeface="Calibri" panose="020F0502020204030204" pitchFamily="34" charset="0"/>
                <a:cs typeface="Calibri" panose="020F0502020204030204" pitchFamily="34" charset="0"/>
              </a:rPr>
              <a:t>NeTS</a:t>
            </a:r>
            <a:r>
              <a:rPr lang="en-US" sz="1800" dirty="0">
                <a:solidFill>
                  <a:srgbClr val="000000"/>
                </a:solidFill>
                <a:latin typeface="Calibri" panose="020F0502020204030204" pitchFamily="34" charset="0"/>
                <a:cs typeface="Calibri" panose="020F0502020204030204" pitchFamily="34" charset="0"/>
              </a:rPr>
              <a:t> program, </a:t>
            </a:r>
            <a:r>
              <a:rPr lang="en-US" sz="1800" dirty="0" err="1">
                <a:solidFill>
                  <a:srgbClr val="000000"/>
                </a:solidFill>
                <a:latin typeface="Calibri" panose="020F0502020204030204" pitchFamily="34" charset="0"/>
                <a:cs typeface="Calibri" panose="020F0502020204030204" pitchFamily="34" charset="0"/>
              </a:rPr>
              <a:t>NeTS</a:t>
            </a:r>
            <a:r>
              <a:rPr lang="en-US" sz="1800" dirty="0">
                <a:solidFill>
                  <a:srgbClr val="000000"/>
                </a:solidFill>
                <a:latin typeface="Calibri" panose="020F0502020204030204" pitchFamily="34" charset="0"/>
                <a:cs typeface="Calibri" panose="020F0502020204030204" pitchFamily="34" charset="0"/>
              </a:rPr>
              <a:t> community-relevant workshops, new solicitations</a:t>
            </a:r>
          </a:p>
          <a:p>
            <a:pPr lvl="1"/>
            <a:r>
              <a:rPr lang="en-US" sz="1800" dirty="0">
                <a:solidFill>
                  <a:srgbClr val="000000"/>
                </a:solidFill>
                <a:latin typeface="Calibri"/>
                <a:cs typeface="Calibri"/>
              </a:rPr>
              <a:t>Information on infrastructure programs (e.g. PAWR, FABRIC, Cloud resources)</a:t>
            </a:r>
          </a:p>
          <a:p>
            <a:pPr lvl="1"/>
            <a:r>
              <a:rPr lang="en-US" sz="1800" b="1" i="0" dirty="0">
                <a:solidFill>
                  <a:srgbClr val="000000"/>
                </a:solidFill>
                <a:effectLst/>
                <a:latin typeface="Calibri"/>
                <a:cs typeface="Calibri"/>
              </a:rPr>
              <a:t>To subscribe</a:t>
            </a:r>
            <a:r>
              <a:rPr lang="en-US" sz="1800" b="0" i="0" dirty="0">
                <a:solidFill>
                  <a:srgbClr val="000000"/>
                </a:solidFill>
                <a:effectLst/>
                <a:latin typeface="Calibri"/>
                <a:cs typeface="Calibri"/>
              </a:rPr>
              <a:t>, send an email with no subject line and a body of "SUBSCRIBE NETS-ANNOUNCE </a:t>
            </a:r>
            <a:r>
              <a:rPr lang="en-US" sz="1800" b="0" i="0" dirty="0" err="1">
                <a:solidFill>
                  <a:srgbClr val="000000"/>
                </a:solidFill>
                <a:effectLst/>
                <a:latin typeface="Calibri"/>
                <a:cs typeface="Calibri"/>
              </a:rPr>
              <a:t>Firstname</a:t>
            </a:r>
            <a:r>
              <a:rPr lang="en-US" sz="1800" b="0" i="0" dirty="0">
                <a:solidFill>
                  <a:srgbClr val="000000"/>
                </a:solidFill>
                <a:effectLst/>
                <a:latin typeface="Calibri"/>
                <a:cs typeface="Calibri"/>
              </a:rPr>
              <a:t> </a:t>
            </a:r>
            <a:r>
              <a:rPr lang="en-US" sz="1800" b="0" i="0" dirty="0" err="1">
                <a:solidFill>
                  <a:srgbClr val="000000"/>
                </a:solidFill>
                <a:effectLst/>
                <a:latin typeface="Calibri"/>
                <a:cs typeface="Calibri"/>
              </a:rPr>
              <a:t>Lastname</a:t>
            </a:r>
            <a:r>
              <a:rPr lang="en-US" sz="1800" b="0" i="0" dirty="0">
                <a:solidFill>
                  <a:srgbClr val="000000"/>
                </a:solidFill>
                <a:effectLst/>
                <a:latin typeface="Calibri"/>
                <a:cs typeface="Calibri"/>
              </a:rPr>
              <a:t>“ (without quotes) to </a:t>
            </a:r>
            <a:r>
              <a:rPr lang="en-US" sz="1800" b="0" i="0" u="sng" strike="noStrike" dirty="0">
                <a:solidFill>
                  <a:srgbClr val="0563C1"/>
                </a:solidFill>
                <a:effectLst/>
                <a:latin typeface="Calibri"/>
                <a:cs typeface="Calibri"/>
                <a:hlinkClick r:id="rId2"/>
              </a:rPr>
              <a:t>listserv@listserv.nsf.gov</a:t>
            </a:r>
            <a:r>
              <a:rPr lang="en-US" sz="1800" b="0" i="0" dirty="0">
                <a:solidFill>
                  <a:srgbClr val="000000"/>
                </a:solidFill>
                <a:effectLst/>
                <a:latin typeface="Calibri"/>
                <a:cs typeface="Calibri"/>
              </a:rPr>
              <a:t>  </a:t>
            </a:r>
            <a:endParaRPr lang="en-US" sz="2200" dirty="0">
              <a:latin typeface="Calibri"/>
              <a:cs typeface="Calibri"/>
            </a:endParaRPr>
          </a:p>
          <a:p>
            <a:r>
              <a:rPr lang="en-US" sz="2200" dirty="0"/>
              <a:t>NSF Email Updates</a:t>
            </a:r>
          </a:p>
          <a:p>
            <a:pPr lvl="1"/>
            <a:r>
              <a:rPr lang="en-US" sz="1800" dirty="0"/>
              <a:t>A variety of lists, including “NSF Funding Opportunities and Updates” for CISE.</a:t>
            </a:r>
          </a:p>
          <a:p>
            <a:pPr lvl="1"/>
            <a:r>
              <a:rPr lang="en-US" sz="1800" dirty="0">
                <a:hlinkClick r:id="rId3"/>
              </a:rPr>
              <a:t>https://service.govdelivery.com/accounts/USNSF/subscriber/new</a:t>
            </a:r>
            <a:r>
              <a:rPr lang="en-US" sz="1800" dirty="0"/>
              <a:t> </a:t>
            </a:r>
          </a:p>
          <a:p>
            <a:r>
              <a:rPr lang="en-US" sz="2200" dirty="0" err="1"/>
              <a:t>NeTS</a:t>
            </a:r>
            <a:r>
              <a:rPr lang="en-US" sz="2200" dirty="0"/>
              <a:t> Webinars</a:t>
            </a:r>
          </a:p>
          <a:p>
            <a:pPr lvl="1"/>
            <a:r>
              <a:rPr lang="en-US" sz="1800" dirty="0">
                <a:solidFill>
                  <a:srgbClr val="000000"/>
                </a:solidFill>
                <a:ea typeface="Open Sans"/>
                <a:cs typeface="Open Sans"/>
              </a:rPr>
              <a:t>Held periodically, typically to introduce new programs, solicitations, and Dear Colleague Letters (DCLs)</a:t>
            </a:r>
          </a:p>
          <a:p>
            <a:r>
              <a:rPr lang="en-US" sz="2200" dirty="0"/>
              <a:t>Potential Panelist Surveys</a:t>
            </a:r>
          </a:p>
          <a:p>
            <a:pPr marL="457200" lvl="1" fontAlgn="base"/>
            <a:r>
              <a:rPr lang="en-US" sz="1800" dirty="0">
                <a:effectLst/>
                <a:latin typeface="Calibri" panose="020F0502020204030204" pitchFamily="34" charset="0"/>
                <a:ea typeface="Calibri" panose="020F0502020204030204" pitchFamily="34" charset="0"/>
              </a:rPr>
              <a:t>Wired: </a:t>
            </a:r>
            <a:r>
              <a:rPr lang="en-US" sz="1800" u="sng" dirty="0">
                <a:solidFill>
                  <a:srgbClr val="0563C1"/>
                </a:solidFill>
                <a:effectLst/>
                <a:latin typeface="Calibri" panose="020F0502020204030204" pitchFamily="34" charset="0"/>
                <a:ea typeface="Calibri" panose="020F0502020204030204" pitchFamily="34" charset="0"/>
                <a:hlinkClick r:id="rId4"/>
              </a:rPr>
              <a:t>https://www.surveymonkey.com/r/WiredPanelAvailability</a:t>
            </a:r>
            <a:r>
              <a:rPr lang="en-US" sz="1800" dirty="0">
                <a:effectLst/>
                <a:latin typeface="Calibri" panose="020F0502020204030204" pitchFamily="34" charset="0"/>
                <a:ea typeface="Calibri" panose="020F0502020204030204" pitchFamily="34" charset="0"/>
              </a:rPr>
              <a:t>  </a:t>
            </a:r>
          </a:p>
          <a:p>
            <a:pPr marL="457200" lvl="1" fontAlgn="base"/>
            <a:r>
              <a:rPr lang="en-US" sz="1800" dirty="0">
                <a:effectLst/>
                <a:latin typeface="Calibri" panose="020F0502020204030204" pitchFamily="34" charset="0"/>
                <a:ea typeface="Calibri" panose="020F0502020204030204" pitchFamily="34" charset="0"/>
              </a:rPr>
              <a:t>Wireless: </a:t>
            </a:r>
            <a:r>
              <a:rPr lang="en-US" sz="1800" u="sng" dirty="0">
                <a:solidFill>
                  <a:srgbClr val="0563C1"/>
                </a:solidFill>
                <a:effectLst/>
                <a:latin typeface="Calibri" panose="020F0502020204030204" pitchFamily="34" charset="0"/>
                <a:ea typeface="Calibri" panose="020F0502020204030204" pitchFamily="34" charset="0"/>
                <a:hlinkClick r:id="rId5"/>
              </a:rPr>
              <a:t>https://www.surveymonkey.com/r/WirelessPanelAvailability</a:t>
            </a:r>
            <a:r>
              <a:rPr lang="en-US" sz="1800" dirty="0">
                <a:effectLst/>
                <a:latin typeface="Calibri" panose="020F0502020204030204" pitchFamily="34" charset="0"/>
                <a:ea typeface="Calibri" panose="020F0502020204030204" pitchFamily="34" charset="0"/>
              </a:rPr>
              <a:t> </a:t>
            </a:r>
            <a:endParaRPr lang="en-US" sz="1800" dirty="0">
              <a:highlight>
                <a:srgbClr val="FFFF00"/>
              </a:highlight>
            </a:endParaRPr>
          </a:p>
          <a:p>
            <a:r>
              <a:rPr lang="en-US" sz="2200" dirty="0"/>
              <a:t>Talk to Program Directors</a:t>
            </a:r>
          </a:p>
          <a:p>
            <a:pPr lvl="1"/>
            <a:r>
              <a:rPr lang="en-US" sz="1800">
                <a:latin typeface="Calibri" panose="020F0502020204030204" pitchFamily="34" charset="0"/>
                <a:cs typeface="Calibri" panose="020F0502020204030204" pitchFamily="34" charset="0"/>
                <a:hlinkClick r:id="rId6"/>
              </a:rPr>
              <a:t>https://new.nsf.gov/funding/opportunities/cns-networking-technology-systems-nets</a:t>
            </a:r>
            <a:r>
              <a:rPr lang="en-US" sz="1800">
                <a:latin typeface="Calibri" panose="020F0502020204030204" pitchFamily="34" charset="0"/>
                <a:cs typeface="Calibri" panose="020F0502020204030204" pitchFamily="34" charset="0"/>
              </a:rPr>
              <a:t> </a:t>
            </a:r>
            <a:endParaRPr lang="en-US" sz="2200" dirty="0"/>
          </a:p>
        </p:txBody>
      </p:sp>
      <p:sp>
        <p:nvSpPr>
          <p:cNvPr id="4" name="Slide Number Placeholder 3">
            <a:extLst>
              <a:ext uri="{FF2B5EF4-FFF2-40B4-BE49-F238E27FC236}">
                <a16:creationId xmlns:a16="http://schemas.microsoft.com/office/drawing/2014/main" id="{3AC876DB-A3BF-179F-6A67-A374E68CB6B7}"/>
              </a:ext>
            </a:extLst>
          </p:cNvPr>
          <p:cNvSpPr>
            <a:spLocks noGrp="1"/>
          </p:cNvSpPr>
          <p:nvPr>
            <p:ph type="sldNum" sz="quarter" idx="4"/>
          </p:nvPr>
        </p:nvSpPr>
        <p:spPr/>
        <p:txBody>
          <a:bodyPr/>
          <a:lstStyle/>
          <a:p>
            <a:fld id="{8F4BEAD3-91E3-4FFC-B7DC-935959D17485}" type="slidenum">
              <a:rPr lang="en-US" smtClean="0"/>
              <a:pPr/>
              <a:t>32</a:t>
            </a:fld>
            <a:endParaRPr lang="en-US"/>
          </a:p>
        </p:txBody>
      </p:sp>
    </p:spTree>
    <p:extLst>
      <p:ext uri="{BB962C8B-B14F-4D97-AF65-F5344CB8AC3E}">
        <p14:creationId xmlns:p14="http://schemas.microsoft.com/office/powerpoint/2010/main" val="3209561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3C639-828A-A9DC-8831-4B52FC455240}"/>
              </a:ext>
            </a:extLst>
          </p:cNvPr>
          <p:cNvSpPr>
            <a:spLocks noGrp="1"/>
          </p:cNvSpPr>
          <p:nvPr>
            <p:ph type="title"/>
          </p:nvPr>
        </p:nvSpPr>
        <p:spPr/>
        <p:txBody>
          <a:bodyPr/>
          <a:lstStyle/>
          <a:p>
            <a:r>
              <a:rPr lang="en-US" err="1"/>
              <a:t>NeTS</a:t>
            </a:r>
            <a:r>
              <a:rPr lang="en-US"/>
              <a:t> Team</a:t>
            </a:r>
          </a:p>
        </p:txBody>
      </p:sp>
      <p:sp>
        <p:nvSpPr>
          <p:cNvPr id="4" name="Slide Number Placeholder 3">
            <a:extLst>
              <a:ext uri="{FF2B5EF4-FFF2-40B4-BE49-F238E27FC236}">
                <a16:creationId xmlns:a16="http://schemas.microsoft.com/office/drawing/2014/main" id="{B05C9B46-3A52-4048-8847-9DA08D1AC708}"/>
              </a:ext>
            </a:extLst>
          </p:cNvPr>
          <p:cNvSpPr>
            <a:spLocks noGrp="1"/>
          </p:cNvSpPr>
          <p:nvPr>
            <p:ph type="sldNum" sz="quarter" idx="4"/>
          </p:nvPr>
        </p:nvSpPr>
        <p:spPr/>
        <p:txBody>
          <a:bodyPr/>
          <a:lstStyle/>
          <a:p>
            <a:fld id="{8F4BEAD3-91E3-4FFC-B7DC-935959D17485}" type="slidenum">
              <a:rPr lang="en-US" smtClean="0"/>
              <a:pPr/>
              <a:t>33</a:t>
            </a:fld>
            <a:endParaRPr lang="en-US"/>
          </a:p>
        </p:txBody>
      </p:sp>
      <p:sp>
        <p:nvSpPr>
          <p:cNvPr id="5" name="Content Placeholder 2">
            <a:extLst>
              <a:ext uri="{FF2B5EF4-FFF2-40B4-BE49-F238E27FC236}">
                <a16:creationId xmlns:a16="http://schemas.microsoft.com/office/drawing/2014/main" id="{E261A230-17EE-AA3A-DF6E-0DCF1FD74256}"/>
              </a:ext>
            </a:extLst>
          </p:cNvPr>
          <p:cNvSpPr>
            <a:spLocks noGrp="1"/>
          </p:cNvSpPr>
          <p:nvPr>
            <p:ph idx="1"/>
          </p:nvPr>
        </p:nvSpPr>
        <p:spPr>
          <a:xfrm>
            <a:off x="526915" y="1450547"/>
            <a:ext cx="10515600" cy="4351338"/>
          </a:xfrm>
        </p:spPr>
        <p:txBody>
          <a:bodyPr vert="horz" lIns="91440" tIns="45720" rIns="91440" bIns="45720" rtlCol="0" anchor="t">
            <a:normAutofit/>
          </a:bodyPr>
          <a:lstStyle/>
          <a:p>
            <a:pPr marL="285750" indent="-285750">
              <a:spcAft>
                <a:spcPts val="600"/>
              </a:spcAft>
            </a:pPr>
            <a:r>
              <a:rPr lang="en-US" sz="1800" b="1">
                <a:ea typeface="Open Sans"/>
                <a:cs typeface="Open Sans"/>
              </a:rPr>
              <a:t>Ann Von Lehmen, </a:t>
            </a:r>
            <a:r>
              <a:rPr lang="en-US" sz="1800">
                <a:ea typeface="Open Sans"/>
                <a:cs typeface="Open Sans"/>
              </a:rPr>
              <a:t>Program Director and Cluster Lead</a:t>
            </a:r>
            <a:endParaRPr lang="en-US" sz="1800" b="1">
              <a:ea typeface="Open Sans"/>
              <a:cs typeface="Arial"/>
            </a:endParaRPr>
          </a:p>
          <a:p>
            <a:pPr marL="285750" indent="-285750">
              <a:spcAft>
                <a:spcPts val="600"/>
              </a:spcAft>
            </a:pPr>
            <a:r>
              <a:rPr lang="en-US" sz="1800" b="1">
                <a:ea typeface="Open Sans"/>
                <a:cs typeface="Open Sans"/>
              </a:rPr>
              <a:t>Alhussein Abouzeid, </a:t>
            </a:r>
            <a:r>
              <a:rPr lang="en-US" sz="1800">
                <a:ea typeface="Open Sans"/>
                <a:cs typeface="Open Sans"/>
              </a:rPr>
              <a:t>Program Director</a:t>
            </a:r>
            <a:endParaRPr lang="en-US" sz="1800">
              <a:ea typeface="Open Sans"/>
              <a:cs typeface="Arial"/>
            </a:endParaRPr>
          </a:p>
          <a:p>
            <a:pPr marL="285750" indent="-285750">
              <a:spcAft>
                <a:spcPts val="600"/>
              </a:spcAft>
            </a:pPr>
            <a:r>
              <a:rPr lang="en-US" sz="1800" b="1">
                <a:ea typeface="Open Sans"/>
                <a:cs typeface="Arial"/>
              </a:rPr>
              <a:t>Darleen</a:t>
            </a:r>
            <a:r>
              <a:rPr lang="en-US" sz="1800" b="1">
                <a:cs typeface="Arial"/>
              </a:rPr>
              <a:t> Fisher, </a:t>
            </a:r>
            <a:r>
              <a:rPr lang="en-US" sz="1800">
                <a:cs typeface="Arial"/>
              </a:rPr>
              <a:t>Program Director</a:t>
            </a:r>
            <a:endParaRPr lang="en-US" sz="1800">
              <a:ea typeface="Open Sans"/>
              <a:cs typeface="Arial"/>
            </a:endParaRPr>
          </a:p>
          <a:p>
            <a:pPr marL="285750" indent="-285750">
              <a:spcAft>
                <a:spcPts val="600"/>
              </a:spcAft>
            </a:pPr>
            <a:r>
              <a:rPr lang="en-US" sz="1800" b="1">
                <a:cs typeface="Arial"/>
              </a:rPr>
              <a:t>Deep Medhi, </a:t>
            </a:r>
            <a:r>
              <a:rPr lang="en-US" sz="1800">
                <a:cs typeface="Arial"/>
              </a:rPr>
              <a:t>Program Director</a:t>
            </a:r>
            <a:endParaRPr lang="en-US" sz="1800">
              <a:ea typeface="Open Sans"/>
              <a:cs typeface="Arial"/>
            </a:endParaRPr>
          </a:p>
          <a:p>
            <a:pPr marL="285750" indent="-285750">
              <a:spcAft>
                <a:spcPts val="600"/>
              </a:spcAft>
            </a:pPr>
            <a:r>
              <a:rPr lang="en-US" sz="1800" b="1">
                <a:ea typeface="Open Sans"/>
                <a:cs typeface="Open Sans"/>
              </a:rPr>
              <a:t>Nicholas Goldsmith, </a:t>
            </a:r>
            <a:r>
              <a:rPr lang="en-US" sz="1800">
                <a:ea typeface="Open Sans"/>
                <a:cs typeface="Open Sans"/>
              </a:rPr>
              <a:t>Assistant Program Director</a:t>
            </a:r>
            <a:endParaRPr lang="en-US" sz="1800">
              <a:cs typeface="Arial"/>
            </a:endParaRPr>
          </a:p>
          <a:p>
            <a:pPr marL="285750" indent="-285750">
              <a:spcAft>
                <a:spcPts val="600"/>
              </a:spcAft>
            </a:pPr>
            <a:r>
              <a:rPr lang="en-US" sz="1800" b="1">
                <a:cs typeface="Arial"/>
              </a:rPr>
              <a:t>Murat Torlak, </a:t>
            </a:r>
            <a:r>
              <a:rPr lang="en-US" sz="1800">
                <a:cs typeface="Arial"/>
              </a:rPr>
              <a:t>Expert</a:t>
            </a:r>
            <a:endParaRPr lang="en-US" sz="1800">
              <a:ea typeface="Open Sans"/>
              <a:cs typeface="Arial"/>
            </a:endParaRPr>
          </a:p>
          <a:p>
            <a:pPr marL="285750" indent="-285750">
              <a:spcAft>
                <a:spcPts val="600"/>
              </a:spcAft>
            </a:pPr>
            <a:r>
              <a:rPr lang="en-US" sz="1800" b="1">
                <a:ea typeface="Open Sans"/>
                <a:cs typeface="Open Sans"/>
              </a:rPr>
              <a:t>Bryan Lyles,</a:t>
            </a:r>
            <a:r>
              <a:rPr lang="en-US" sz="1800">
                <a:ea typeface="Open Sans"/>
                <a:cs typeface="Open Sans"/>
              </a:rPr>
              <a:t> Expert</a:t>
            </a:r>
            <a:endParaRPr lang="en-US" sz="1800">
              <a:cs typeface="Arial"/>
            </a:endParaRPr>
          </a:p>
          <a:p>
            <a:pPr marL="285750" indent="-285750">
              <a:spcAft>
                <a:spcPts val="600"/>
              </a:spcAft>
            </a:pPr>
            <a:r>
              <a:rPr lang="en-US" sz="1800" b="1">
                <a:cs typeface="Arial"/>
              </a:rPr>
              <a:t>Cassandra Queen, </a:t>
            </a:r>
            <a:r>
              <a:rPr lang="en-US" sz="1800"/>
              <a:t>Integrative Activities Specialist and Admin Team lead</a:t>
            </a:r>
            <a:endParaRPr lang="en-US" sz="1800">
              <a:ea typeface="Open Sans"/>
              <a:cs typeface="Open Sans"/>
            </a:endParaRPr>
          </a:p>
          <a:p>
            <a:pPr marL="285750" indent="-285750">
              <a:spcAft>
                <a:spcPts val="600"/>
              </a:spcAft>
            </a:pPr>
            <a:r>
              <a:rPr lang="en-US" sz="1800" b="1" err="1">
                <a:ea typeface="Open Sans"/>
                <a:cs typeface="Open Sans"/>
              </a:rPr>
              <a:t>Pashell</a:t>
            </a:r>
            <a:r>
              <a:rPr lang="en-US" sz="1800" b="1">
                <a:ea typeface="Open Sans"/>
                <a:cs typeface="Open Sans"/>
              </a:rPr>
              <a:t> Elmore,</a:t>
            </a:r>
            <a:r>
              <a:rPr lang="en-US" sz="1800">
                <a:ea typeface="Open Sans"/>
                <a:cs typeface="Open Sans"/>
              </a:rPr>
              <a:t> Student Trainee (Administrative)</a:t>
            </a:r>
          </a:p>
          <a:p>
            <a:pPr marL="285750" indent="-285750">
              <a:spcAft>
                <a:spcPts val="600"/>
              </a:spcAft>
            </a:pPr>
            <a:endParaRPr lang="en-US" sz="1800">
              <a:ea typeface="Open Sans"/>
              <a:cs typeface="Open Sans"/>
            </a:endParaRPr>
          </a:p>
          <a:p>
            <a:pPr marL="285750" indent="-285750">
              <a:spcAft>
                <a:spcPts val="600"/>
              </a:spcAft>
            </a:pPr>
            <a:endParaRPr lang="en-US" sz="1800">
              <a:ea typeface="Open Sans"/>
              <a:cs typeface="Arial" panose="020B0604020202020204" pitchFamily="34" charset="0"/>
            </a:endParaRPr>
          </a:p>
          <a:p>
            <a:pPr marL="0" indent="0">
              <a:buNone/>
            </a:pPr>
            <a:endParaRPr lang="en-US" sz="1800">
              <a:ea typeface="Open Sans"/>
              <a:cs typeface="Open Sans"/>
            </a:endParaRPr>
          </a:p>
        </p:txBody>
      </p:sp>
    </p:spTree>
    <p:extLst>
      <p:ext uri="{BB962C8B-B14F-4D97-AF65-F5344CB8AC3E}">
        <p14:creationId xmlns:p14="http://schemas.microsoft.com/office/powerpoint/2010/main" val="797702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6AFCE-E676-F637-3FED-A2C269D35F63}"/>
              </a:ext>
            </a:extLst>
          </p:cNvPr>
          <p:cNvSpPr>
            <a:spLocks noGrp="1"/>
          </p:cNvSpPr>
          <p:nvPr>
            <p:ph type="title"/>
          </p:nvPr>
        </p:nvSpPr>
        <p:spPr/>
        <p:txBody>
          <a:bodyPr/>
          <a:lstStyle/>
          <a:p>
            <a:r>
              <a:rPr lang="en-US" dirty="0"/>
              <a:t>Questions?</a:t>
            </a:r>
          </a:p>
        </p:txBody>
      </p:sp>
      <p:sp>
        <p:nvSpPr>
          <p:cNvPr id="3" name="Text Placeholder 2">
            <a:extLst>
              <a:ext uri="{FF2B5EF4-FFF2-40B4-BE49-F238E27FC236}">
                <a16:creationId xmlns:a16="http://schemas.microsoft.com/office/drawing/2014/main" id="{149EACB8-8AB9-1B77-9278-2144C634E5BE}"/>
              </a:ext>
            </a:extLst>
          </p:cNvPr>
          <p:cNvSpPr>
            <a:spLocks noGrp="1"/>
          </p:cNvSpPr>
          <p:nvPr>
            <p:ph type="body" idx="1"/>
          </p:nvPr>
        </p:nvSpPr>
        <p:spPr/>
        <p:txBody>
          <a:bodyPr vert="horz" lIns="91440" tIns="45720" rIns="91440" bIns="45720" rtlCol="0" anchor="t">
            <a:normAutofit/>
          </a:bodyPr>
          <a:lstStyle/>
          <a:p>
            <a:r>
              <a:rPr lang="en-US" dirty="0">
                <a:solidFill>
                  <a:schemeClr val="bg1"/>
                </a:solidFill>
              </a:rPr>
              <a:t>Feel free to reach out to Program Directors</a:t>
            </a:r>
            <a:endParaRPr lang="en-US" dirty="0">
              <a:solidFill>
                <a:schemeClr val="bg1"/>
              </a:solidFill>
              <a:ea typeface="Open Sans"/>
              <a:cs typeface="Open Sans"/>
            </a:endParaRPr>
          </a:p>
          <a:p>
            <a:r>
              <a:rPr lang="en-US" dirty="0">
                <a:solidFill>
                  <a:schemeClr val="bg1"/>
                </a:solidFill>
              </a:rPr>
              <a:t>https://new.nsf.gov/funding/opportunities/cns-networking-technology-systems-nets </a:t>
            </a:r>
            <a:endParaRPr lang="en-US" dirty="0">
              <a:solidFill>
                <a:schemeClr val="bg1"/>
              </a:solidFill>
              <a:ea typeface="Open Sans"/>
              <a:cs typeface="Open Sans"/>
            </a:endParaRPr>
          </a:p>
        </p:txBody>
      </p:sp>
      <p:sp>
        <p:nvSpPr>
          <p:cNvPr id="4" name="Slide Number Placeholder 3">
            <a:extLst>
              <a:ext uri="{FF2B5EF4-FFF2-40B4-BE49-F238E27FC236}">
                <a16:creationId xmlns:a16="http://schemas.microsoft.com/office/drawing/2014/main" id="{8A155851-0FB3-1134-7301-6A5CA8F092B4}"/>
              </a:ext>
            </a:extLst>
          </p:cNvPr>
          <p:cNvSpPr>
            <a:spLocks noGrp="1"/>
          </p:cNvSpPr>
          <p:nvPr>
            <p:ph type="sldNum" sz="quarter" idx="4"/>
          </p:nvPr>
        </p:nvSpPr>
        <p:spPr/>
        <p:txBody>
          <a:bodyPr/>
          <a:lstStyle/>
          <a:p>
            <a:fld id="{8F4BEAD3-91E3-4FFC-B7DC-935959D17485}" type="slidenum">
              <a:rPr lang="en-US" smtClean="0"/>
              <a:pPr/>
              <a:t>34</a:t>
            </a:fld>
            <a:endParaRPr lang="en-US"/>
          </a:p>
        </p:txBody>
      </p:sp>
    </p:spTree>
    <p:extLst>
      <p:ext uri="{BB962C8B-B14F-4D97-AF65-F5344CB8AC3E}">
        <p14:creationId xmlns:p14="http://schemas.microsoft.com/office/powerpoint/2010/main" val="245984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149" y="194975"/>
            <a:ext cx="11414931" cy="1185581"/>
          </a:xfrm>
          <a:prstGeom prst="rect">
            <a:avLst/>
          </a:prstGeom>
        </p:spPr>
        <p:txBody>
          <a:bodyPr vert="horz" wrap="square" lIns="0" tIns="81915" rIns="0" bIns="0" rtlCol="0">
            <a:spAutoFit/>
          </a:bodyPr>
          <a:lstStyle/>
          <a:p>
            <a:pPr marL="12700" marR="5080" algn="ctr">
              <a:lnSpc>
                <a:spcPts val="4320"/>
              </a:lnSpc>
              <a:spcBef>
                <a:spcPts val="645"/>
              </a:spcBef>
              <a:tabLst>
                <a:tab pos="3917950" algn="l"/>
              </a:tabLst>
            </a:pPr>
            <a:r>
              <a:rPr sz="3600"/>
              <a:t>Program</a:t>
            </a:r>
            <a:r>
              <a:rPr sz="3600" spc="-20"/>
              <a:t> </a:t>
            </a:r>
            <a:r>
              <a:rPr sz="3600"/>
              <a:t>to</a:t>
            </a:r>
            <a:r>
              <a:rPr sz="3600" spc="-15"/>
              <a:t> </a:t>
            </a:r>
            <a:r>
              <a:rPr sz="3600"/>
              <a:t>Stimulate</a:t>
            </a:r>
            <a:r>
              <a:rPr lang="en-US" sz="3600"/>
              <a:t> </a:t>
            </a:r>
            <a:r>
              <a:rPr sz="3600" spc="-10"/>
              <a:t>Competitive </a:t>
            </a:r>
            <a:r>
              <a:rPr sz="3600"/>
              <a:t>Research</a:t>
            </a:r>
            <a:r>
              <a:rPr sz="3600" spc="35"/>
              <a:t> </a:t>
            </a:r>
            <a:r>
              <a:rPr sz="3600" spc="-10"/>
              <a:t>(EPSCoR)</a:t>
            </a:r>
            <a:r>
              <a:rPr lang="en-US" sz="3600" spc="-10"/>
              <a:t> </a:t>
            </a:r>
            <a:r>
              <a:rPr sz="3600" spc="-10"/>
              <a:t>Program</a:t>
            </a:r>
          </a:p>
        </p:txBody>
      </p:sp>
      <p:sp>
        <p:nvSpPr>
          <p:cNvPr id="3" name="object 3"/>
          <p:cNvSpPr txBox="1">
            <a:spLocks noGrp="1"/>
          </p:cNvSpPr>
          <p:nvPr>
            <p:ph idx="1"/>
          </p:nvPr>
        </p:nvSpPr>
        <p:spPr>
          <a:xfrm>
            <a:off x="669619" y="1896290"/>
            <a:ext cx="5180463" cy="3335528"/>
          </a:xfrm>
          <a:prstGeom prst="rect">
            <a:avLst/>
          </a:prstGeom>
        </p:spPr>
        <p:txBody>
          <a:bodyPr vert="horz" wrap="square" lIns="0" tIns="11430" rIns="0" bIns="0" rtlCol="0">
            <a:spAutoFit/>
          </a:bodyPr>
          <a:lstStyle/>
          <a:p>
            <a:pPr marL="0" marR="5080" indent="0">
              <a:lnSpc>
                <a:spcPct val="100299"/>
              </a:lnSpc>
              <a:spcBef>
                <a:spcPts val="90"/>
              </a:spcBef>
              <a:buNone/>
            </a:pPr>
            <a:r>
              <a:rPr sz="2400"/>
              <a:t>Pursues</a:t>
            </a:r>
            <a:r>
              <a:rPr sz="2400" spc="-35"/>
              <a:t> </a:t>
            </a:r>
            <a:r>
              <a:rPr sz="2400"/>
              <a:t>a</a:t>
            </a:r>
            <a:r>
              <a:rPr sz="2400" spc="-30"/>
              <a:t> </a:t>
            </a:r>
            <a:r>
              <a:rPr sz="2400"/>
              <a:t>mission</a:t>
            </a:r>
            <a:r>
              <a:rPr sz="2400" spc="-30"/>
              <a:t> </a:t>
            </a:r>
            <a:r>
              <a:rPr sz="2400"/>
              <a:t>to</a:t>
            </a:r>
            <a:r>
              <a:rPr sz="2400" spc="-40"/>
              <a:t> </a:t>
            </a:r>
            <a:r>
              <a:rPr sz="2400"/>
              <a:t>enhance</a:t>
            </a:r>
            <a:r>
              <a:rPr sz="2400" spc="-25"/>
              <a:t> the </a:t>
            </a:r>
            <a:r>
              <a:rPr sz="2400"/>
              <a:t>research</a:t>
            </a:r>
            <a:r>
              <a:rPr sz="2400" spc="-70"/>
              <a:t> </a:t>
            </a:r>
            <a:r>
              <a:rPr sz="2400"/>
              <a:t>competitiveness</a:t>
            </a:r>
            <a:r>
              <a:rPr sz="2400" spc="-65"/>
              <a:t> </a:t>
            </a:r>
            <a:r>
              <a:rPr sz="2400"/>
              <a:t>of</a:t>
            </a:r>
            <a:r>
              <a:rPr sz="2400" spc="-50"/>
              <a:t> </a:t>
            </a:r>
            <a:r>
              <a:rPr sz="2400" spc="-10"/>
              <a:t>targeted </a:t>
            </a:r>
            <a:r>
              <a:rPr sz="2400"/>
              <a:t>jurisdictions</a:t>
            </a:r>
            <a:r>
              <a:rPr sz="2400" spc="-90"/>
              <a:t> </a:t>
            </a:r>
            <a:r>
              <a:rPr sz="2400"/>
              <a:t>(state,</a:t>
            </a:r>
            <a:r>
              <a:rPr sz="2400" spc="-75"/>
              <a:t> </a:t>
            </a:r>
            <a:r>
              <a:rPr sz="2400"/>
              <a:t>territory</a:t>
            </a:r>
            <a:r>
              <a:rPr sz="2400" spc="-75"/>
              <a:t> </a:t>
            </a:r>
            <a:r>
              <a:rPr sz="2400" spc="-25"/>
              <a:t>or </a:t>
            </a:r>
            <a:r>
              <a:rPr sz="2400"/>
              <a:t>commonwealth)</a:t>
            </a:r>
            <a:r>
              <a:rPr sz="2400" spc="-65"/>
              <a:t> </a:t>
            </a:r>
            <a:r>
              <a:rPr sz="2400"/>
              <a:t>by</a:t>
            </a:r>
            <a:r>
              <a:rPr sz="2400" spc="-55"/>
              <a:t> </a:t>
            </a:r>
            <a:r>
              <a:rPr sz="2400" spc="-10"/>
              <a:t>strengthening </a:t>
            </a:r>
            <a:r>
              <a:rPr sz="2400"/>
              <a:t>science,</a:t>
            </a:r>
            <a:r>
              <a:rPr sz="2400" spc="-60"/>
              <a:t> </a:t>
            </a:r>
            <a:r>
              <a:rPr sz="2400" spc="-10"/>
              <a:t>technology,</a:t>
            </a:r>
            <a:r>
              <a:rPr sz="2400" spc="-45"/>
              <a:t> </a:t>
            </a:r>
            <a:r>
              <a:rPr sz="2400"/>
              <a:t>engineering</a:t>
            </a:r>
            <a:r>
              <a:rPr sz="2400" spc="-45"/>
              <a:t> </a:t>
            </a:r>
            <a:r>
              <a:rPr sz="2400" spc="-25"/>
              <a:t>and </a:t>
            </a:r>
            <a:r>
              <a:rPr sz="2400"/>
              <a:t>mathematics</a:t>
            </a:r>
            <a:r>
              <a:rPr sz="2400" spc="-60"/>
              <a:t> </a:t>
            </a:r>
            <a:r>
              <a:rPr sz="2400"/>
              <a:t>(STEM)</a:t>
            </a:r>
            <a:r>
              <a:rPr sz="2400" spc="-60"/>
              <a:t> </a:t>
            </a:r>
            <a:r>
              <a:rPr sz="2400"/>
              <a:t>capacity</a:t>
            </a:r>
            <a:r>
              <a:rPr sz="2400" spc="-60"/>
              <a:t> </a:t>
            </a:r>
            <a:r>
              <a:rPr sz="2400" spc="-25"/>
              <a:t>and </a:t>
            </a:r>
            <a:r>
              <a:rPr sz="2400"/>
              <a:t>capability</a:t>
            </a:r>
            <a:r>
              <a:rPr sz="2400" spc="-55"/>
              <a:t> </a:t>
            </a:r>
            <a:r>
              <a:rPr sz="2400"/>
              <a:t>through</a:t>
            </a:r>
            <a:r>
              <a:rPr sz="2400" spc="-55"/>
              <a:t> </a:t>
            </a:r>
            <a:r>
              <a:rPr sz="2400"/>
              <a:t>a</a:t>
            </a:r>
            <a:r>
              <a:rPr sz="2400" spc="-55"/>
              <a:t> </a:t>
            </a:r>
            <a:r>
              <a:rPr sz="2400"/>
              <a:t>diverse</a:t>
            </a:r>
            <a:r>
              <a:rPr sz="2400" spc="-55"/>
              <a:t> </a:t>
            </a:r>
            <a:r>
              <a:rPr sz="2400"/>
              <a:t>portfolio</a:t>
            </a:r>
            <a:r>
              <a:rPr sz="2400" spc="-55"/>
              <a:t> </a:t>
            </a:r>
            <a:r>
              <a:rPr sz="2400" spc="-25"/>
              <a:t>of </a:t>
            </a:r>
            <a:r>
              <a:rPr sz="2400" spc="-10"/>
              <a:t>investments</a:t>
            </a:r>
            <a:r>
              <a:rPr sz="2400" spc="-60"/>
              <a:t> </a:t>
            </a:r>
            <a:r>
              <a:rPr sz="2400"/>
              <a:t>from</a:t>
            </a:r>
            <a:r>
              <a:rPr sz="2400" spc="-55"/>
              <a:t> </a:t>
            </a:r>
            <a:r>
              <a:rPr sz="2400"/>
              <a:t>talent</a:t>
            </a:r>
            <a:r>
              <a:rPr sz="2400" spc="-60"/>
              <a:t> </a:t>
            </a:r>
            <a:r>
              <a:rPr sz="2400"/>
              <a:t>development</a:t>
            </a:r>
            <a:r>
              <a:rPr sz="2400" spc="-55"/>
              <a:t> </a:t>
            </a:r>
            <a:r>
              <a:rPr sz="2400" spc="-25"/>
              <a:t>to </a:t>
            </a:r>
            <a:r>
              <a:rPr sz="2400"/>
              <a:t>local</a:t>
            </a:r>
            <a:r>
              <a:rPr sz="2400" spc="-45"/>
              <a:t> </a:t>
            </a:r>
            <a:r>
              <a:rPr sz="2400" spc="-10"/>
              <a:t>infrastructure.</a:t>
            </a: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5850082" y="1798975"/>
            <a:ext cx="6341060" cy="3578316"/>
          </a:xfrm>
          <a:prstGeom prst="rect">
            <a:avLst/>
          </a:prstGeom>
        </p:spPr>
      </p:pic>
      <p:sp>
        <p:nvSpPr>
          <p:cNvPr id="5" name="object 5"/>
          <p:cNvSpPr txBox="1"/>
          <p:nvPr/>
        </p:nvSpPr>
        <p:spPr>
          <a:xfrm>
            <a:off x="7554192" y="5231818"/>
            <a:ext cx="4389755" cy="254000"/>
          </a:xfrm>
          <a:prstGeom prst="rect">
            <a:avLst/>
          </a:prstGeom>
          <a:ln w="9525">
            <a:solidFill>
              <a:srgbClr val="0052BF"/>
            </a:solidFill>
          </a:ln>
        </p:spPr>
        <p:txBody>
          <a:bodyPr vert="horz" wrap="square" lIns="0" tIns="32384" rIns="0" bIns="0" rtlCol="0">
            <a:spAutoFit/>
          </a:bodyPr>
          <a:lstStyle/>
          <a:p>
            <a:pPr marL="90805">
              <a:lnSpc>
                <a:spcPct val="100000"/>
              </a:lnSpc>
              <a:spcBef>
                <a:spcPts val="254"/>
              </a:spcBef>
            </a:pPr>
            <a:r>
              <a:rPr sz="1100" spc="-20">
                <a:solidFill>
                  <a:srgbClr val="0052BF"/>
                </a:solidFill>
                <a:latin typeface="Calibri"/>
                <a:cs typeface="Calibri"/>
              </a:rPr>
              <a:t>NSF:</a:t>
            </a:r>
            <a:r>
              <a:rPr sz="1100" spc="375">
                <a:solidFill>
                  <a:srgbClr val="0052BF"/>
                </a:solidFill>
                <a:latin typeface="Calibri"/>
                <a:cs typeface="Calibri"/>
              </a:rPr>
              <a:t> </a:t>
            </a:r>
            <a:r>
              <a:rPr sz="1100" spc="-30">
                <a:solidFill>
                  <a:srgbClr val="0052BF"/>
                </a:solidFill>
                <a:latin typeface="Calibri"/>
                <a:cs typeface="Calibri"/>
              </a:rPr>
              <a:t>https://new.nsf.gov/funding/initiatives/epscor/epscor-criteria-</a:t>
            </a:r>
            <a:r>
              <a:rPr sz="1100" spc="-10">
                <a:solidFill>
                  <a:srgbClr val="0052BF"/>
                </a:solidFill>
                <a:latin typeface="Calibri"/>
                <a:cs typeface="Calibri"/>
              </a:rPr>
              <a:t>eligibility</a:t>
            </a:r>
            <a:endParaRPr sz="11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8150" y="504354"/>
            <a:ext cx="10515600" cy="566822"/>
          </a:xfrm>
          <a:prstGeom prst="rect">
            <a:avLst/>
          </a:prstGeom>
        </p:spPr>
        <p:txBody>
          <a:bodyPr vert="horz" wrap="square" lIns="0" tIns="12700" rIns="0" bIns="0" rtlCol="0">
            <a:spAutoFit/>
          </a:bodyPr>
          <a:lstStyle/>
          <a:p>
            <a:pPr marL="12700">
              <a:lnSpc>
                <a:spcPct val="100000"/>
              </a:lnSpc>
              <a:spcBef>
                <a:spcPts val="100"/>
              </a:spcBef>
            </a:pPr>
            <a:r>
              <a:rPr lang="en-US" sz="3600"/>
              <a:t>EPSCoR and </a:t>
            </a:r>
            <a:r>
              <a:rPr sz="3600"/>
              <a:t>CHIPS</a:t>
            </a:r>
            <a:r>
              <a:rPr sz="3600" spc="-55"/>
              <a:t> </a:t>
            </a:r>
            <a:r>
              <a:rPr sz="3600"/>
              <a:t>and</a:t>
            </a:r>
            <a:r>
              <a:rPr sz="3600" spc="-50"/>
              <a:t> </a:t>
            </a:r>
            <a:r>
              <a:rPr sz="3600"/>
              <a:t>Sci</a:t>
            </a:r>
            <a:r>
              <a:rPr sz="3600" spc="-55"/>
              <a:t> </a:t>
            </a:r>
            <a:r>
              <a:rPr sz="3600"/>
              <a:t>Act</a:t>
            </a:r>
            <a:r>
              <a:rPr sz="3600" spc="-55"/>
              <a:t> </a:t>
            </a:r>
            <a:r>
              <a:rPr sz="3600"/>
              <a:t>Sec</a:t>
            </a:r>
            <a:r>
              <a:rPr sz="3600" spc="-50"/>
              <a:t> </a:t>
            </a:r>
            <a:r>
              <a:rPr sz="3600" spc="-10"/>
              <a:t>10325.a.3(A)</a:t>
            </a:r>
            <a:endParaRPr sz="3600"/>
          </a:p>
        </p:txBody>
      </p:sp>
      <p:sp>
        <p:nvSpPr>
          <p:cNvPr id="3" name="object 3"/>
          <p:cNvSpPr txBox="1"/>
          <p:nvPr/>
        </p:nvSpPr>
        <p:spPr>
          <a:xfrm>
            <a:off x="535940" y="1396491"/>
            <a:ext cx="10774045" cy="3869264"/>
          </a:xfrm>
          <a:prstGeom prst="rect">
            <a:avLst/>
          </a:prstGeom>
        </p:spPr>
        <p:txBody>
          <a:bodyPr vert="horz" wrap="square" lIns="0" tIns="12700" rIns="0" bIns="0" rtlCol="0" anchor="t">
            <a:spAutoFit/>
          </a:bodyPr>
          <a:lstStyle/>
          <a:p>
            <a:pPr marL="12700">
              <a:lnSpc>
                <a:spcPct val="100000"/>
              </a:lnSpc>
              <a:spcBef>
                <a:spcPts val="100"/>
              </a:spcBef>
            </a:pPr>
            <a:r>
              <a:rPr sz="1600" i="1" spc="-75">
                <a:solidFill>
                  <a:srgbClr val="595959"/>
                </a:solidFill>
                <a:latin typeface="Arial"/>
                <a:cs typeface="Arial"/>
              </a:rPr>
              <a:t>To</a:t>
            </a:r>
            <a:r>
              <a:rPr sz="1600" i="1" spc="-20">
                <a:solidFill>
                  <a:srgbClr val="595959"/>
                </a:solidFill>
                <a:latin typeface="Arial"/>
                <a:cs typeface="Arial"/>
              </a:rPr>
              <a:t> </a:t>
            </a:r>
            <a:r>
              <a:rPr sz="1600" i="1">
                <a:solidFill>
                  <a:srgbClr val="595959"/>
                </a:solidFill>
                <a:latin typeface="Arial"/>
                <a:cs typeface="Arial"/>
              </a:rPr>
              <a:t>the</a:t>
            </a:r>
            <a:r>
              <a:rPr sz="1600" i="1" spc="-20">
                <a:solidFill>
                  <a:srgbClr val="595959"/>
                </a:solidFill>
                <a:latin typeface="Arial"/>
                <a:cs typeface="Arial"/>
              </a:rPr>
              <a:t> </a:t>
            </a:r>
            <a:r>
              <a:rPr sz="1600" i="1">
                <a:solidFill>
                  <a:srgbClr val="595959"/>
                </a:solidFill>
                <a:latin typeface="Arial"/>
                <a:cs typeface="Arial"/>
              </a:rPr>
              <a:t>maximum</a:t>
            </a:r>
            <a:r>
              <a:rPr sz="1600" i="1" spc="-5">
                <a:solidFill>
                  <a:srgbClr val="595959"/>
                </a:solidFill>
                <a:latin typeface="Arial"/>
                <a:cs typeface="Arial"/>
              </a:rPr>
              <a:t> </a:t>
            </a:r>
            <a:r>
              <a:rPr sz="1600" i="1">
                <a:solidFill>
                  <a:srgbClr val="595959"/>
                </a:solidFill>
                <a:latin typeface="Arial"/>
                <a:cs typeface="Arial"/>
              </a:rPr>
              <a:t>extent</a:t>
            </a:r>
            <a:r>
              <a:rPr sz="1600" i="1" spc="-10">
                <a:solidFill>
                  <a:srgbClr val="595959"/>
                </a:solidFill>
                <a:latin typeface="Arial"/>
                <a:cs typeface="Arial"/>
              </a:rPr>
              <a:t> </a:t>
            </a:r>
            <a:r>
              <a:rPr sz="1600" i="1">
                <a:solidFill>
                  <a:srgbClr val="595959"/>
                </a:solidFill>
                <a:latin typeface="Arial"/>
                <a:cs typeface="Arial"/>
              </a:rPr>
              <a:t>practicable,</a:t>
            </a:r>
            <a:r>
              <a:rPr sz="1600" i="1" spc="-5">
                <a:solidFill>
                  <a:srgbClr val="595959"/>
                </a:solidFill>
                <a:latin typeface="Arial"/>
                <a:cs typeface="Arial"/>
              </a:rPr>
              <a:t> </a:t>
            </a:r>
            <a:r>
              <a:rPr sz="1600" i="1">
                <a:solidFill>
                  <a:srgbClr val="595959"/>
                </a:solidFill>
                <a:latin typeface="Arial"/>
                <a:cs typeface="Arial"/>
              </a:rPr>
              <a:t>not</a:t>
            </a:r>
            <a:r>
              <a:rPr sz="1600" i="1" spc="-10">
                <a:solidFill>
                  <a:srgbClr val="595959"/>
                </a:solidFill>
                <a:latin typeface="Arial"/>
                <a:cs typeface="Arial"/>
              </a:rPr>
              <a:t> </a:t>
            </a:r>
            <a:r>
              <a:rPr sz="1600" i="1">
                <a:solidFill>
                  <a:srgbClr val="595959"/>
                </a:solidFill>
                <a:latin typeface="Arial"/>
                <a:cs typeface="Arial"/>
              </a:rPr>
              <a:t>less</a:t>
            </a:r>
            <a:r>
              <a:rPr sz="1600" i="1" spc="-10">
                <a:solidFill>
                  <a:srgbClr val="595959"/>
                </a:solidFill>
                <a:latin typeface="Arial"/>
                <a:cs typeface="Arial"/>
              </a:rPr>
              <a:t> than—</a:t>
            </a:r>
            <a:endParaRPr sz="1600">
              <a:latin typeface="Arial"/>
              <a:cs typeface="Arial"/>
            </a:endParaRPr>
          </a:p>
          <a:p>
            <a:pPr marL="342900" indent="-342900">
              <a:lnSpc>
                <a:spcPct val="100000"/>
              </a:lnSpc>
              <a:spcBef>
                <a:spcPts val="15"/>
              </a:spcBef>
              <a:buAutoNum type="arabicPeriod"/>
            </a:pPr>
            <a:endParaRPr sz="1550">
              <a:latin typeface="Arial"/>
              <a:cs typeface="Arial"/>
            </a:endParaRPr>
          </a:p>
          <a:p>
            <a:pPr marL="3998595">
              <a:tabLst>
                <a:tab pos="4237990" algn="l"/>
              </a:tabLst>
            </a:pPr>
            <a:r>
              <a:rPr lang="en-US" sz="1600" i="1">
                <a:solidFill>
                  <a:srgbClr val="595959"/>
                </a:solidFill>
                <a:latin typeface="Arial"/>
                <a:cs typeface="Arial"/>
              </a:rPr>
              <a:t> </a:t>
            </a:r>
            <a:r>
              <a:rPr sz="1600" i="1">
                <a:solidFill>
                  <a:srgbClr val="595959"/>
                </a:solidFill>
                <a:latin typeface="Arial"/>
                <a:cs typeface="Arial"/>
              </a:rPr>
              <a:t>15.5</a:t>
            </a:r>
            <a:r>
              <a:rPr sz="1600" i="1" spc="-15">
                <a:solidFill>
                  <a:srgbClr val="595959"/>
                </a:solidFill>
                <a:latin typeface="Arial"/>
                <a:cs typeface="Arial"/>
              </a:rPr>
              <a:t> </a:t>
            </a:r>
            <a:r>
              <a:rPr sz="1600" i="1">
                <a:solidFill>
                  <a:srgbClr val="595959"/>
                </a:solidFill>
                <a:latin typeface="Arial"/>
                <a:cs typeface="Arial"/>
              </a:rPr>
              <a:t>percent in</a:t>
            </a:r>
            <a:r>
              <a:rPr sz="1600" i="1" spc="-10">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 </a:t>
            </a:r>
            <a:r>
              <a:rPr sz="1600" i="1" spc="-20">
                <a:solidFill>
                  <a:srgbClr val="595959"/>
                </a:solidFill>
                <a:latin typeface="Arial"/>
                <a:cs typeface="Arial"/>
              </a:rPr>
              <a:t>2023,</a:t>
            </a:r>
            <a:endParaRPr sz="1600">
              <a:latin typeface="Arial"/>
              <a:cs typeface="Arial"/>
            </a:endParaRPr>
          </a:p>
          <a:p>
            <a:pPr marL="4061460">
              <a:spcBef>
                <a:spcPts val="675"/>
              </a:spcBef>
              <a:tabLst>
                <a:tab pos="4345305" algn="l"/>
              </a:tabLst>
            </a:pPr>
            <a:r>
              <a:rPr sz="1600" i="1">
                <a:solidFill>
                  <a:srgbClr val="595959"/>
                </a:solidFill>
                <a:latin typeface="Arial"/>
                <a:cs typeface="Arial"/>
              </a:rPr>
              <a:t>16</a:t>
            </a:r>
            <a:r>
              <a:rPr sz="1600" i="1" spc="-15">
                <a:solidFill>
                  <a:srgbClr val="595959"/>
                </a:solidFill>
                <a:latin typeface="Arial"/>
                <a:cs typeface="Arial"/>
              </a:rPr>
              <a:t> </a:t>
            </a:r>
            <a:r>
              <a:rPr sz="1600" i="1">
                <a:solidFill>
                  <a:srgbClr val="595959"/>
                </a:solidFill>
                <a:latin typeface="Arial"/>
                <a:cs typeface="Arial"/>
              </a:rPr>
              <a:t>percent in</a:t>
            </a:r>
            <a:r>
              <a:rPr sz="1600" i="1" spc="-10">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 </a:t>
            </a:r>
            <a:r>
              <a:rPr sz="1600" i="1" spc="-20">
                <a:solidFill>
                  <a:srgbClr val="595959"/>
                </a:solidFill>
                <a:latin typeface="Arial"/>
                <a:cs typeface="Arial"/>
              </a:rPr>
              <a:t>2024,</a:t>
            </a:r>
            <a:endParaRPr lang="en-US" sz="1600">
              <a:solidFill>
                <a:srgbClr val="002454"/>
              </a:solidFill>
              <a:latin typeface="Arial"/>
              <a:cs typeface="Arial"/>
            </a:endParaRPr>
          </a:p>
          <a:p>
            <a:pPr marL="4061460">
              <a:lnSpc>
                <a:spcPct val="100000"/>
              </a:lnSpc>
              <a:spcBef>
                <a:spcPts val="675"/>
              </a:spcBef>
              <a:tabLst>
                <a:tab pos="4345305" algn="l"/>
              </a:tabLst>
            </a:pPr>
            <a:r>
              <a:rPr lang="en-US" sz="1600" i="1">
                <a:solidFill>
                  <a:srgbClr val="595959"/>
                </a:solidFill>
                <a:latin typeface="Arial"/>
                <a:cs typeface="Arial"/>
              </a:rPr>
              <a:t>16.5</a:t>
            </a:r>
            <a:r>
              <a:rPr sz="1600" i="1" spc="-15">
                <a:solidFill>
                  <a:srgbClr val="595959"/>
                </a:solidFill>
                <a:latin typeface="Arial"/>
                <a:cs typeface="Arial"/>
              </a:rPr>
              <a:t> </a:t>
            </a:r>
            <a:r>
              <a:rPr sz="1600" i="1">
                <a:solidFill>
                  <a:srgbClr val="595959"/>
                </a:solidFill>
                <a:latin typeface="Arial"/>
                <a:cs typeface="Arial"/>
              </a:rPr>
              <a:t>percent in</a:t>
            </a:r>
            <a:r>
              <a:rPr sz="1600" i="1" spc="-10">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 </a:t>
            </a:r>
            <a:r>
              <a:rPr sz="1600" i="1" spc="-20">
                <a:solidFill>
                  <a:srgbClr val="595959"/>
                </a:solidFill>
                <a:latin typeface="Arial"/>
                <a:cs typeface="Arial"/>
              </a:rPr>
              <a:t>2025,</a:t>
            </a:r>
            <a:endParaRPr sz="1600">
              <a:latin typeface="Arial"/>
              <a:cs typeface="Arial"/>
            </a:endParaRPr>
          </a:p>
          <a:p>
            <a:pPr marL="4032885">
              <a:spcBef>
                <a:spcPts val="575"/>
              </a:spcBef>
              <a:tabLst>
                <a:tab pos="4373880" algn="l"/>
              </a:tabLst>
            </a:pPr>
            <a:r>
              <a:rPr sz="1600" i="1">
                <a:solidFill>
                  <a:srgbClr val="595959"/>
                </a:solidFill>
                <a:latin typeface="Arial"/>
                <a:cs typeface="Arial"/>
              </a:rPr>
              <a:t>17</a:t>
            </a:r>
            <a:r>
              <a:rPr sz="1600" i="1" spc="-15">
                <a:solidFill>
                  <a:srgbClr val="595959"/>
                </a:solidFill>
                <a:latin typeface="Arial"/>
                <a:cs typeface="Arial"/>
              </a:rPr>
              <a:t> </a:t>
            </a:r>
            <a:r>
              <a:rPr sz="1600" i="1">
                <a:solidFill>
                  <a:srgbClr val="595959"/>
                </a:solidFill>
                <a:latin typeface="Arial"/>
                <a:cs typeface="Arial"/>
              </a:rPr>
              <a:t>percent in</a:t>
            </a:r>
            <a:r>
              <a:rPr sz="1600" i="1" spc="-10">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 </a:t>
            </a:r>
            <a:r>
              <a:rPr lang="en-US" sz="1600" i="1" spc="-20">
                <a:solidFill>
                  <a:srgbClr val="595959"/>
                </a:solidFill>
                <a:latin typeface="Arial"/>
                <a:cs typeface="Arial"/>
              </a:rPr>
              <a:t>2026,</a:t>
            </a:r>
            <a:endParaRPr lang="en-US" sz="1600">
              <a:solidFill>
                <a:srgbClr val="002454"/>
              </a:solidFill>
              <a:latin typeface="Arial"/>
              <a:cs typeface="Arial"/>
            </a:endParaRPr>
          </a:p>
          <a:p>
            <a:pPr marL="4032885">
              <a:spcBef>
                <a:spcPts val="575"/>
              </a:spcBef>
              <a:tabLst>
                <a:tab pos="4373880" algn="l"/>
              </a:tabLst>
            </a:pPr>
            <a:r>
              <a:rPr lang="en-US" sz="1600" i="1">
                <a:solidFill>
                  <a:srgbClr val="595959"/>
                </a:solidFill>
                <a:latin typeface="Arial"/>
                <a:cs typeface="Arial"/>
              </a:rPr>
              <a:t>18</a:t>
            </a:r>
            <a:r>
              <a:rPr sz="1600" i="1" spc="-15">
                <a:solidFill>
                  <a:srgbClr val="595959"/>
                </a:solidFill>
                <a:latin typeface="Arial"/>
                <a:cs typeface="Arial"/>
              </a:rPr>
              <a:t> </a:t>
            </a:r>
            <a:r>
              <a:rPr sz="1600" i="1">
                <a:solidFill>
                  <a:srgbClr val="595959"/>
                </a:solidFill>
                <a:latin typeface="Arial"/>
                <a:cs typeface="Arial"/>
              </a:rPr>
              <a:t>percent in</a:t>
            </a:r>
            <a:r>
              <a:rPr sz="1600" i="1" spc="-10">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 </a:t>
            </a:r>
            <a:r>
              <a:rPr sz="1600" i="1" spc="-20">
                <a:solidFill>
                  <a:srgbClr val="595959"/>
                </a:solidFill>
                <a:latin typeface="Arial"/>
                <a:cs typeface="Arial"/>
              </a:rPr>
              <a:t>2027,</a:t>
            </a:r>
            <a:endParaRPr sz="1600">
              <a:latin typeface="Arial"/>
              <a:cs typeface="Arial"/>
            </a:endParaRPr>
          </a:p>
          <a:p>
            <a:pPr marL="3835400">
              <a:spcBef>
                <a:spcPts val="695"/>
              </a:spcBef>
              <a:tabLst>
                <a:tab pos="4176395" algn="l"/>
              </a:tabLst>
            </a:pPr>
            <a:r>
              <a:rPr lang="en-US" sz="1600" i="1">
                <a:solidFill>
                  <a:srgbClr val="595959"/>
                </a:solidFill>
                <a:latin typeface="Arial"/>
                <a:cs typeface="Arial"/>
              </a:rPr>
              <a:t>   </a:t>
            </a:r>
            <a:r>
              <a:rPr sz="1600" i="1">
                <a:solidFill>
                  <a:srgbClr val="595959"/>
                </a:solidFill>
                <a:latin typeface="Arial"/>
                <a:cs typeface="Arial"/>
              </a:rPr>
              <a:t>19</a:t>
            </a:r>
            <a:r>
              <a:rPr sz="1600" i="1" spc="-25">
                <a:solidFill>
                  <a:srgbClr val="595959"/>
                </a:solidFill>
                <a:latin typeface="Arial"/>
                <a:cs typeface="Arial"/>
              </a:rPr>
              <a:t> </a:t>
            </a:r>
            <a:r>
              <a:rPr sz="1600" i="1">
                <a:solidFill>
                  <a:srgbClr val="595959"/>
                </a:solidFill>
                <a:latin typeface="Arial"/>
                <a:cs typeface="Arial"/>
              </a:rPr>
              <a:t>percent in</a:t>
            </a:r>
            <a:r>
              <a:rPr sz="1600" i="1" spc="-15">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a:t>
            </a:r>
            <a:r>
              <a:rPr sz="1600" i="1" spc="-5">
                <a:solidFill>
                  <a:srgbClr val="595959"/>
                </a:solidFill>
                <a:latin typeface="Arial"/>
                <a:cs typeface="Arial"/>
              </a:rPr>
              <a:t> </a:t>
            </a:r>
            <a:r>
              <a:rPr sz="1600" i="1">
                <a:solidFill>
                  <a:srgbClr val="595959"/>
                </a:solidFill>
                <a:latin typeface="Arial"/>
                <a:cs typeface="Arial"/>
              </a:rPr>
              <a:t>2028, </a:t>
            </a:r>
            <a:r>
              <a:rPr sz="1600" i="1" spc="-25">
                <a:solidFill>
                  <a:srgbClr val="595959"/>
                </a:solidFill>
                <a:latin typeface="Arial"/>
                <a:cs typeface="Arial"/>
              </a:rPr>
              <a:t>and</a:t>
            </a:r>
            <a:endParaRPr sz="1600">
              <a:latin typeface="Arial"/>
              <a:cs typeface="Arial"/>
            </a:endParaRPr>
          </a:p>
          <a:p>
            <a:pPr marL="4010660">
              <a:lnSpc>
                <a:spcPct val="100000"/>
              </a:lnSpc>
              <a:spcBef>
                <a:spcPts val="580"/>
              </a:spcBef>
              <a:tabLst>
                <a:tab pos="4396105" algn="l"/>
              </a:tabLst>
            </a:pPr>
            <a:r>
              <a:rPr sz="1600" i="1">
                <a:solidFill>
                  <a:srgbClr val="595959"/>
                </a:solidFill>
                <a:latin typeface="Arial"/>
                <a:cs typeface="Arial"/>
              </a:rPr>
              <a:t>20</a:t>
            </a:r>
            <a:r>
              <a:rPr sz="1600" i="1" spc="-15">
                <a:solidFill>
                  <a:srgbClr val="595959"/>
                </a:solidFill>
                <a:latin typeface="Arial"/>
                <a:cs typeface="Arial"/>
              </a:rPr>
              <a:t> </a:t>
            </a:r>
            <a:r>
              <a:rPr sz="1600" i="1">
                <a:solidFill>
                  <a:srgbClr val="595959"/>
                </a:solidFill>
                <a:latin typeface="Arial"/>
                <a:cs typeface="Arial"/>
              </a:rPr>
              <a:t>percent in</a:t>
            </a:r>
            <a:r>
              <a:rPr sz="1600" i="1" spc="-10">
                <a:solidFill>
                  <a:srgbClr val="595959"/>
                </a:solidFill>
                <a:latin typeface="Arial"/>
                <a:cs typeface="Arial"/>
              </a:rPr>
              <a:t> </a:t>
            </a:r>
            <a:r>
              <a:rPr sz="1600" i="1">
                <a:solidFill>
                  <a:srgbClr val="595959"/>
                </a:solidFill>
                <a:latin typeface="Arial"/>
                <a:cs typeface="Arial"/>
              </a:rPr>
              <a:t>fiscal</a:t>
            </a:r>
            <a:r>
              <a:rPr sz="1600" i="1" spc="-10">
                <a:solidFill>
                  <a:srgbClr val="595959"/>
                </a:solidFill>
                <a:latin typeface="Arial"/>
                <a:cs typeface="Arial"/>
              </a:rPr>
              <a:t> </a:t>
            </a:r>
            <a:r>
              <a:rPr sz="1600" i="1">
                <a:solidFill>
                  <a:srgbClr val="595959"/>
                </a:solidFill>
                <a:latin typeface="Arial"/>
                <a:cs typeface="Arial"/>
              </a:rPr>
              <a:t>year </a:t>
            </a:r>
            <a:r>
              <a:rPr sz="1600" i="1" spc="-20">
                <a:solidFill>
                  <a:srgbClr val="595959"/>
                </a:solidFill>
                <a:latin typeface="Arial"/>
                <a:cs typeface="Arial"/>
              </a:rPr>
              <a:t>2029,</a:t>
            </a:r>
            <a:endParaRPr sz="1600">
              <a:latin typeface="Arial"/>
              <a:cs typeface="Arial"/>
            </a:endParaRPr>
          </a:p>
          <a:p>
            <a:pPr>
              <a:lnSpc>
                <a:spcPct val="100000"/>
              </a:lnSpc>
              <a:spcBef>
                <a:spcPts val="5"/>
              </a:spcBef>
            </a:pPr>
            <a:endParaRPr sz="1700">
              <a:latin typeface="Arial"/>
              <a:cs typeface="Arial"/>
            </a:endParaRPr>
          </a:p>
          <a:p>
            <a:pPr marL="12700" marR="5080">
              <a:lnSpc>
                <a:spcPct val="90400"/>
              </a:lnSpc>
            </a:pPr>
            <a:r>
              <a:rPr sz="1600" i="1">
                <a:solidFill>
                  <a:srgbClr val="595959"/>
                </a:solidFill>
                <a:latin typeface="Arial"/>
                <a:cs typeface="Arial"/>
              </a:rPr>
              <a:t>of</a:t>
            </a:r>
            <a:r>
              <a:rPr sz="1600" i="1" spc="-20">
                <a:solidFill>
                  <a:srgbClr val="595959"/>
                </a:solidFill>
                <a:latin typeface="Arial"/>
                <a:cs typeface="Arial"/>
              </a:rPr>
              <a:t> </a:t>
            </a:r>
            <a:r>
              <a:rPr sz="1600" i="1">
                <a:solidFill>
                  <a:srgbClr val="595959"/>
                </a:solidFill>
                <a:latin typeface="Arial"/>
                <a:cs typeface="Arial"/>
              </a:rPr>
              <a:t>the</a:t>
            </a:r>
            <a:r>
              <a:rPr sz="1600" i="1" spc="-15">
                <a:solidFill>
                  <a:srgbClr val="595959"/>
                </a:solidFill>
                <a:latin typeface="Arial"/>
                <a:cs typeface="Arial"/>
              </a:rPr>
              <a:t> </a:t>
            </a:r>
            <a:r>
              <a:rPr sz="1600" i="1">
                <a:solidFill>
                  <a:srgbClr val="595959"/>
                </a:solidFill>
                <a:latin typeface="Arial"/>
                <a:cs typeface="Arial"/>
              </a:rPr>
              <a:t>amounts</a:t>
            </a:r>
            <a:r>
              <a:rPr sz="1600" i="1" spc="-10">
                <a:solidFill>
                  <a:srgbClr val="595959"/>
                </a:solidFill>
                <a:latin typeface="Arial"/>
                <a:cs typeface="Arial"/>
              </a:rPr>
              <a:t> </a:t>
            </a:r>
            <a:r>
              <a:rPr sz="1600" i="1">
                <a:solidFill>
                  <a:srgbClr val="595959"/>
                </a:solidFill>
                <a:latin typeface="Arial"/>
                <a:cs typeface="Arial"/>
              </a:rPr>
              <a:t>appropriated</a:t>
            </a:r>
            <a:r>
              <a:rPr sz="1600" i="1" spc="-10">
                <a:solidFill>
                  <a:srgbClr val="595959"/>
                </a:solidFill>
                <a:latin typeface="Arial"/>
                <a:cs typeface="Arial"/>
              </a:rPr>
              <a:t> </a:t>
            </a:r>
            <a:r>
              <a:rPr sz="1600" i="1">
                <a:solidFill>
                  <a:srgbClr val="595959"/>
                </a:solidFill>
                <a:latin typeface="Arial"/>
                <a:cs typeface="Arial"/>
              </a:rPr>
              <a:t>to</a:t>
            </a:r>
            <a:r>
              <a:rPr sz="1600" i="1" spc="-15">
                <a:solidFill>
                  <a:srgbClr val="595959"/>
                </a:solidFill>
                <a:latin typeface="Arial"/>
                <a:cs typeface="Arial"/>
              </a:rPr>
              <a:t> </a:t>
            </a:r>
            <a:r>
              <a:rPr sz="1600" i="1">
                <a:solidFill>
                  <a:srgbClr val="595959"/>
                </a:solidFill>
                <a:latin typeface="Arial"/>
                <a:cs typeface="Arial"/>
              </a:rPr>
              <a:t>the</a:t>
            </a:r>
            <a:r>
              <a:rPr sz="1600" i="1" spc="-15">
                <a:solidFill>
                  <a:srgbClr val="595959"/>
                </a:solidFill>
                <a:latin typeface="Arial"/>
                <a:cs typeface="Arial"/>
              </a:rPr>
              <a:t> </a:t>
            </a:r>
            <a:r>
              <a:rPr sz="1600" i="1">
                <a:solidFill>
                  <a:srgbClr val="595959"/>
                </a:solidFill>
                <a:latin typeface="Arial"/>
                <a:cs typeface="Arial"/>
              </a:rPr>
              <a:t>Foundation</a:t>
            </a:r>
            <a:r>
              <a:rPr sz="1600" i="1" spc="-15">
                <a:solidFill>
                  <a:srgbClr val="595959"/>
                </a:solidFill>
                <a:latin typeface="Arial"/>
                <a:cs typeface="Arial"/>
              </a:rPr>
              <a:t> </a:t>
            </a:r>
            <a:r>
              <a:rPr sz="1600" i="1">
                <a:solidFill>
                  <a:srgbClr val="595959"/>
                </a:solidFill>
                <a:latin typeface="Arial"/>
                <a:cs typeface="Arial"/>
              </a:rPr>
              <a:t>for</a:t>
            </a:r>
            <a:r>
              <a:rPr sz="1600" i="1" spc="-5">
                <a:solidFill>
                  <a:srgbClr val="595959"/>
                </a:solidFill>
                <a:latin typeface="Arial"/>
                <a:cs typeface="Arial"/>
              </a:rPr>
              <a:t> </a:t>
            </a:r>
            <a:r>
              <a:rPr sz="1600" i="1">
                <a:solidFill>
                  <a:srgbClr val="595959"/>
                </a:solidFill>
                <a:latin typeface="Arial"/>
                <a:cs typeface="Arial"/>
              </a:rPr>
              <a:t>research</a:t>
            </a:r>
            <a:r>
              <a:rPr sz="1600" i="1" spc="-15">
                <a:solidFill>
                  <a:srgbClr val="595959"/>
                </a:solidFill>
                <a:latin typeface="Arial"/>
                <a:cs typeface="Arial"/>
              </a:rPr>
              <a:t> </a:t>
            </a:r>
            <a:r>
              <a:rPr sz="1600" i="1">
                <a:solidFill>
                  <a:srgbClr val="595959"/>
                </a:solidFill>
                <a:latin typeface="Arial"/>
                <a:cs typeface="Arial"/>
              </a:rPr>
              <a:t>and</a:t>
            </a:r>
            <a:r>
              <a:rPr sz="1600" i="1" spc="-15">
                <a:solidFill>
                  <a:srgbClr val="595959"/>
                </a:solidFill>
                <a:latin typeface="Arial"/>
                <a:cs typeface="Arial"/>
              </a:rPr>
              <a:t> </a:t>
            </a:r>
            <a:r>
              <a:rPr sz="1600" i="1">
                <a:solidFill>
                  <a:srgbClr val="595959"/>
                </a:solidFill>
                <a:latin typeface="Arial"/>
                <a:cs typeface="Arial"/>
              </a:rPr>
              <a:t>related</a:t>
            </a:r>
            <a:r>
              <a:rPr sz="1600" i="1" spc="-15">
                <a:solidFill>
                  <a:srgbClr val="595959"/>
                </a:solidFill>
                <a:latin typeface="Arial"/>
                <a:cs typeface="Arial"/>
              </a:rPr>
              <a:t> </a:t>
            </a:r>
            <a:r>
              <a:rPr sz="1600" i="1">
                <a:solidFill>
                  <a:srgbClr val="595959"/>
                </a:solidFill>
                <a:latin typeface="Arial"/>
                <a:cs typeface="Arial"/>
              </a:rPr>
              <a:t>activities,</a:t>
            </a:r>
            <a:r>
              <a:rPr sz="1600" i="1" spc="-5">
                <a:solidFill>
                  <a:srgbClr val="595959"/>
                </a:solidFill>
                <a:latin typeface="Arial"/>
                <a:cs typeface="Arial"/>
              </a:rPr>
              <a:t> </a:t>
            </a:r>
            <a:r>
              <a:rPr sz="1600" i="1">
                <a:solidFill>
                  <a:srgbClr val="595959"/>
                </a:solidFill>
                <a:latin typeface="Arial"/>
                <a:cs typeface="Arial"/>
              </a:rPr>
              <a:t>and</a:t>
            </a:r>
            <a:r>
              <a:rPr sz="1600" i="1" spc="-15">
                <a:solidFill>
                  <a:srgbClr val="595959"/>
                </a:solidFill>
                <a:latin typeface="Arial"/>
                <a:cs typeface="Arial"/>
              </a:rPr>
              <a:t> </a:t>
            </a:r>
            <a:r>
              <a:rPr sz="1600" i="1">
                <a:solidFill>
                  <a:srgbClr val="595959"/>
                </a:solidFill>
                <a:latin typeface="Arial"/>
                <a:cs typeface="Arial"/>
              </a:rPr>
              <a:t>science,</a:t>
            </a:r>
            <a:r>
              <a:rPr sz="1600" i="1" spc="-5">
                <a:solidFill>
                  <a:srgbClr val="595959"/>
                </a:solidFill>
                <a:latin typeface="Arial"/>
                <a:cs typeface="Arial"/>
              </a:rPr>
              <a:t> </a:t>
            </a:r>
            <a:r>
              <a:rPr sz="1600" i="1">
                <a:solidFill>
                  <a:srgbClr val="595959"/>
                </a:solidFill>
                <a:latin typeface="Arial"/>
                <a:cs typeface="Arial"/>
              </a:rPr>
              <a:t>mathematics,</a:t>
            </a:r>
            <a:r>
              <a:rPr sz="1600" i="1" spc="-5">
                <a:solidFill>
                  <a:srgbClr val="595959"/>
                </a:solidFill>
                <a:latin typeface="Arial"/>
                <a:cs typeface="Arial"/>
              </a:rPr>
              <a:t> </a:t>
            </a:r>
            <a:r>
              <a:rPr sz="1600" i="1" spc="-25">
                <a:solidFill>
                  <a:srgbClr val="595959"/>
                </a:solidFill>
                <a:latin typeface="Arial"/>
                <a:cs typeface="Arial"/>
              </a:rPr>
              <a:t>and </a:t>
            </a:r>
            <a:r>
              <a:rPr sz="1600" i="1">
                <a:solidFill>
                  <a:srgbClr val="595959"/>
                </a:solidFill>
                <a:latin typeface="Arial"/>
                <a:cs typeface="Arial"/>
              </a:rPr>
              <a:t>engineering</a:t>
            </a:r>
            <a:r>
              <a:rPr sz="1600" i="1" spc="-35">
                <a:solidFill>
                  <a:srgbClr val="595959"/>
                </a:solidFill>
                <a:latin typeface="Arial"/>
                <a:cs typeface="Arial"/>
              </a:rPr>
              <a:t> </a:t>
            </a:r>
            <a:r>
              <a:rPr sz="1600" i="1">
                <a:solidFill>
                  <a:srgbClr val="595959"/>
                </a:solidFill>
                <a:latin typeface="Arial"/>
                <a:cs typeface="Arial"/>
              </a:rPr>
              <a:t>education</a:t>
            </a:r>
            <a:r>
              <a:rPr sz="1600" i="1" spc="-20">
                <a:solidFill>
                  <a:srgbClr val="595959"/>
                </a:solidFill>
                <a:latin typeface="Arial"/>
                <a:cs typeface="Arial"/>
              </a:rPr>
              <a:t> </a:t>
            </a:r>
            <a:r>
              <a:rPr sz="1600" i="1">
                <a:solidFill>
                  <a:srgbClr val="595959"/>
                </a:solidFill>
                <a:latin typeface="Arial"/>
                <a:cs typeface="Arial"/>
              </a:rPr>
              <a:t>and</a:t>
            </a:r>
            <a:r>
              <a:rPr sz="1600" i="1" spc="-25">
                <a:solidFill>
                  <a:srgbClr val="595959"/>
                </a:solidFill>
                <a:latin typeface="Arial"/>
                <a:cs typeface="Arial"/>
              </a:rPr>
              <a:t> </a:t>
            </a:r>
            <a:r>
              <a:rPr sz="1600" i="1">
                <a:solidFill>
                  <a:srgbClr val="595959"/>
                </a:solidFill>
                <a:latin typeface="Arial"/>
                <a:cs typeface="Arial"/>
              </a:rPr>
              <a:t>human</a:t>
            </a:r>
            <a:r>
              <a:rPr sz="1600" i="1" spc="-20">
                <a:solidFill>
                  <a:srgbClr val="595959"/>
                </a:solidFill>
                <a:latin typeface="Arial"/>
                <a:cs typeface="Arial"/>
              </a:rPr>
              <a:t> </a:t>
            </a:r>
            <a:r>
              <a:rPr sz="1600" i="1">
                <a:solidFill>
                  <a:srgbClr val="595959"/>
                </a:solidFill>
                <a:latin typeface="Arial"/>
                <a:cs typeface="Arial"/>
              </a:rPr>
              <a:t>resources</a:t>
            </a:r>
            <a:r>
              <a:rPr sz="1600" i="1" spc="-20">
                <a:solidFill>
                  <a:srgbClr val="595959"/>
                </a:solidFill>
                <a:latin typeface="Arial"/>
                <a:cs typeface="Arial"/>
              </a:rPr>
              <a:t> </a:t>
            </a:r>
            <a:r>
              <a:rPr sz="1600" i="1">
                <a:solidFill>
                  <a:srgbClr val="595959"/>
                </a:solidFill>
                <a:latin typeface="Arial"/>
                <a:cs typeface="Arial"/>
              </a:rPr>
              <a:t>programs</a:t>
            </a:r>
            <a:r>
              <a:rPr sz="1600" i="1" spc="-15">
                <a:solidFill>
                  <a:srgbClr val="595959"/>
                </a:solidFill>
                <a:latin typeface="Arial"/>
                <a:cs typeface="Arial"/>
              </a:rPr>
              <a:t> </a:t>
            </a:r>
            <a:r>
              <a:rPr sz="1600" i="1">
                <a:solidFill>
                  <a:srgbClr val="595959"/>
                </a:solidFill>
                <a:latin typeface="Arial"/>
                <a:cs typeface="Arial"/>
              </a:rPr>
              <a:t>and</a:t>
            </a:r>
            <a:r>
              <a:rPr sz="1600" i="1" spc="-20">
                <a:solidFill>
                  <a:srgbClr val="595959"/>
                </a:solidFill>
                <a:latin typeface="Arial"/>
                <a:cs typeface="Arial"/>
              </a:rPr>
              <a:t> </a:t>
            </a:r>
            <a:r>
              <a:rPr sz="1600" i="1">
                <a:solidFill>
                  <a:srgbClr val="595959"/>
                </a:solidFill>
                <a:latin typeface="Arial"/>
                <a:cs typeface="Arial"/>
              </a:rPr>
              <a:t>activities,</a:t>
            </a:r>
            <a:r>
              <a:rPr sz="1600" i="1" spc="-15">
                <a:solidFill>
                  <a:srgbClr val="595959"/>
                </a:solidFill>
                <a:latin typeface="Arial"/>
                <a:cs typeface="Arial"/>
              </a:rPr>
              <a:t> </a:t>
            </a:r>
            <a:r>
              <a:rPr sz="1600" i="1">
                <a:solidFill>
                  <a:srgbClr val="595959"/>
                </a:solidFill>
                <a:latin typeface="Arial"/>
                <a:cs typeface="Arial"/>
              </a:rPr>
              <a:t>excluding</a:t>
            </a:r>
            <a:r>
              <a:rPr sz="1600" i="1" spc="-20">
                <a:solidFill>
                  <a:srgbClr val="595959"/>
                </a:solidFill>
                <a:latin typeface="Arial"/>
                <a:cs typeface="Arial"/>
              </a:rPr>
              <a:t> </a:t>
            </a:r>
            <a:r>
              <a:rPr sz="1600" i="1">
                <a:solidFill>
                  <a:srgbClr val="595959"/>
                </a:solidFill>
                <a:latin typeface="Arial"/>
                <a:cs typeface="Arial"/>
              </a:rPr>
              <a:t>those</a:t>
            </a:r>
            <a:r>
              <a:rPr sz="1600" i="1" spc="-25">
                <a:solidFill>
                  <a:srgbClr val="595959"/>
                </a:solidFill>
                <a:latin typeface="Arial"/>
                <a:cs typeface="Arial"/>
              </a:rPr>
              <a:t> </a:t>
            </a:r>
            <a:r>
              <a:rPr sz="1600" i="1">
                <a:solidFill>
                  <a:srgbClr val="595959"/>
                </a:solidFill>
                <a:latin typeface="Arial"/>
                <a:cs typeface="Arial"/>
              </a:rPr>
              <a:t>amounts</a:t>
            </a:r>
            <a:r>
              <a:rPr sz="1600" i="1" spc="-15">
                <a:solidFill>
                  <a:srgbClr val="595959"/>
                </a:solidFill>
                <a:latin typeface="Arial"/>
                <a:cs typeface="Arial"/>
              </a:rPr>
              <a:t> </a:t>
            </a:r>
            <a:r>
              <a:rPr sz="1600" i="1">
                <a:solidFill>
                  <a:srgbClr val="595959"/>
                </a:solidFill>
                <a:latin typeface="Arial"/>
                <a:cs typeface="Arial"/>
              </a:rPr>
              <a:t>made</a:t>
            </a:r>
            <a:r>
              <a:rPr sz="1600" i="1" spc="-25">
                <a:solidFill>
                  <a:srgbClr val="595959"/>
                </a:solidFill>
                <a:latin typeface="Arial"/>
                <a:cs typeface="Arial"/>
              </a:rPr>
              <a:t> </a:t>
            </a:r>
            <a:r>
              <a:rPr sz="1600" i="1">
                <a:solidFill>
                  <a:srgbClr val="595959"/>
                </a:solidFill>
                <a:latin typeface="Arial"/>
                <a:cs typeface="Arial"/>
              </a:rPr>
              <a:t>available</a:t>
            </a:r>
            <a:r>
              <a:rPr sz="1600" i="1" spc="-20">
                <a:solidFill>
                  <a:srgbClr val="595959"/>
                </a:solidFill>
                <a:latin typeface="Arial"/>
                <a:cs typeface="Arial"/>
              </a:rPr>
              <a:t> </a:t>
            </a:r>
            <a:r>
              <a:rPr sz="1600" i="1">
                <a:solidFill>
                  <a:srgbClr val="595959"/>
                </a:solidFill>
                <a:latin typeface="Arial"/>
                <a:cs typeface="Arial"/>
              </a:rPr>
              <a:t>for</a:t>
            </a:r>
            <a:r>
              <a:rPr sz="1600" i="1" spc="-10">
                <a:solidFill>
                  <a:srgbClr val="595959"/>
                </a:solidFill>
                <a:latin typeface="Arial"/>
                <a:cs typeface="Arial"/>
              </a:rPr>
              <a:t> polar </a:t>
            </a:r>
            <a:r>
              <a:rPr sz="1600" i="1">
                <a:solidFill>
                  <a:srgbClr val="595959"/>
                </a:solidFill>
                <a:latin typeface="Arial"/>
                <a:cs typeface="Arial"/>
              </a:rPr>
              <a:t>research</a:t>
            </a:r>
            <a:r>
              <a:rPr sz="1600" i="1" spc="-20">
                <a:solidFill>
                  <a:srgbClr val="595959"/>
                </a:solidFill>
                <a:latin typeface="Arial"/>
                <a:cs typeface="Arial"/>
              </a:rPr>
              <a:t> </a:t>
            </a:r>
            <a:r>
              <a:rPr sz="1600" i="1">
                <a:solidFill>
                  <a:srgbClr val="595959"/>
                </a:solidFill>
                <a:latin typeface="Arial"/>
                <a:cs typeface="Arial"/>
              </a:rPr>
              <a:t>and</a:t>
            </a:r>
            <a:r>
              <a:rPr sz="1600" i="1" spc="-20">
                <a:solidFill>
                  <a:srgbClr val="595959"/>
                </a:solidFill>
                <a:latin typeface="Arial"/>
                <a:cs typeface="Arial"/>
              </a:rPr>
              <a:t> </a:t>
            </a:r>
            <a:r>
              <a:rPr sz="1600" i="1">
                <a:solidFill>
                  <a:srgbClr val="595959"/>
                </a:solidFill>
                <a:latin typeface="Arial"/>
                <a:cs typeface="Arial"/>
              </a:rPr>
              <a:t>operations</a:t>
            </a:r>
            <a:r>
              <a:rPr sz="1600" i="1" spc="-15">
                <a:solidFill>
                  <a:srgbClr val="595959"/>
                </a:solidFill>
                <a:latin typeface="Arial"/>
                <a:cs typeface="Arial"/>
              </a:rPr>
              <a:t> </a:t>
            </a:r>
            <a:r>
              <a:rPr sz="1600" i="1">
                <a:solidFill>
                  <a:srgbClr val="595959"/>
                </a:solidFill>
                <a:latin typeface="Arial"/>
                <a:cs typeface="Arial"/>
              </a:rPr>
              <a:t>support</a:t>
            </a:r>
            <a:r>
              <a:rPr sz="1600" i="1" spc="-5">
                <a:solidFill>
                  <a:srgbClr val="595959"/>
                </a:solidFill>
                <a:latin typeface="Arial"/>
                <a:cs typeface="Arial"/>
              </a:rPr>
              <a:t> </a:t>
            </a:r>
            <a:r>
              <a:rPr sz="1600" i="1">
                <a:solidFill>
                  <a:srgbClr val="595959"/>
                </a:solidFill>
                <a:latin typeface="Arial"/>
                <a:cs typeface="Arial"/>
              </a:rPr>
              <a:t>(and</a:t>
            </a:r>
            <a:r>
              <a:rPr sz="1600" i="1" spc="-20">
                <a:solidFill>
                  <a:srgbClr val="595959"/>
                </a:solidFill>
                <a:latin typeface="Arial"/>
                <a:cs typeface="Arial"/>
              </a:rPr>
              <a:t> </a:t>
            </a:r>
            <a:r>
              <a:rPr sz="1600" i="1">
                <a:solidFill>
                  <a:srgbClr val="595959"/>
                </a:solidFill>
                <a:latin typeface="Arial"/>
                <a:cs typeface="Arial"/>
              </a:rPr>
              <a:t>operations</a:t>
            </a:r>
            <a:r>
              <a:rPr sz="1600" i="1" spc="-15">
                <a:solidFill>
                  <a:srgbClr val="595959"/>
                </a:solidFill>
                <a:latin typeface="Arial"/>
                <a:cs typeface="Arial"/>
              </a:rPr>
              <a:t> </a:t>
            </a:r>
            <a:r>
              <a:rPr sz="1600" i="1">
                <a:solidFill>
                  <a:srgbClr val="595959"/>
                </a:solidFill>
                <a:latin typeface="Arial"/>
                <a:cs typeface="Arial"/>
              </a:rPr>
              <a:t>and</a:t>
            </a:r>
            <a:r>
              <a:rPr sz="1600" i="1" spc="-20">
                <a:solidFill>
                  <a:srgbClr val="595959"/>
                </a:solidFill>
                <a:latin typeface="Arial"/>
                <a:cs typeface="Arial"/>
              </a:rPr>
              <a:t> </a:t>
            </a:r>
            <a:r>
              <a:rPr sz="1600" i="1">
                <a:solidFill>
                  <a:srgbClr val="595959"/>
                </a:solidFill>
                <a:latin typeface="Arial"/>
                <a:cs typeface="Arial"/>
              </a:rPr>
              <a:t>maintenance</a:t>
            </a:r>
            <a:r>
              <a:rPr sz="1600" i="1" spc="-15">
                <a:solidFill>
                  <a:srgbClr val="595959"/>
                </a:solidFill>
                <a:latin typeface="Arial"/>
                <a:cs typeface="Arial"/>
              </a:rPr>
              <a:t> </a:t>
            </a:r>
            <a:r>
              <a:rPr sz="1600" i="1">
                <a:solidFill>
                  <a:srgbClr val="595959"/>
                </a:solidFill>
                <a:latin typeface="Arial"/>
                <a:cs typeface="Arial"/>
              </a:rPr>
              <a:t>of</a:t>
            </a:r>
            <a:r>
              <a:rPr sz="1600" i="1" spc="-10">
                <a:solidFill>
                  <a:srgbClr val="595959"/>
                </a:solidFill>
                <a:latin typeface="Arial"/>
                <a:cs typeface="Arial"/>
              </a:rPr>
              <a:t> </a:t>
            </a:r>
            <a:r>
              <a:rPr sz="1600" i="1">
                <a:solidFill>
                  <a:srgbClr val="595959"/>
                </a:solidFill>
                <a:latin typeface="Arial"/>
                <a:cs typeface="Arial"/>
              </a:rPr>
              <a:t>research</a:t>
            </a:r>
            <a:r>
              <a:rPr sz="1600" i="1" spc="-20">
                <a:solidFill>
                  <a:srgbClr val="595959"/>
                </a:solidFill>
                <a:latin typeface="Arial"/>
                <a:cs typeface="Arial"/>
              </a:rPr>
              <a:t> </a:t>
            </a:r>
            <a:r>
              <a:rPr sz="1600" i="1">
                <a:solidFill>
                  <a:srgbClr val="595959"/>
                </a:solidFill>
                <a:latin typeface="Arial"/>
                <a:cs typeface="Arial"/>
              </a:rPr>
              <a:t>facilities),</a:t>
            </a:r>
            <a:r>
              <a:rPr sz="1600" i="1" spc="-10">
                <a:solidFill>
                  <a:srgbClr val="595959"/>
                </a:solidFill>
                <a:latin typeface="Arial"/>
                <a:cs typeface="Arial"/>
              </a:rPr>
              <a:t> </a:t>
            </a:r>
            <a:r>
              <a:rPr sz="1600" i="1">
                <a:solidFill>
                  <a:srgbClr val="595959"/>
                </a:solidFill>
                <a:latin typeface="Arial"/>
                <a:cs typeface="Arial"/>
              </a:rPr>
              <a:t>shall</a:t>
            </a:r>
            <a:r>
              <a:rPr sz="1600" i="1" spc="-15">
                <a:solidFill>
                  <a:srgbClr val="595959"/>
                </a:solidFill>
                <a:latin typeface="Arial"/>
                <a:cs typeface="Arial"/>
              </a:rPr>
              <a:t> </a:t>
            </a:r>
            <a:r>
              <a:rPr sz="1600" i="1">
                <a:solidFill>
                  <a:srgbClr val="595959"/>
                </a:solidFill>
                <a:latin typeface="Arial"/>
                <a:cs typeface="Arial"/>
              </a:rPr>
              <a:t>be</a:t>
            </a:r>
            <a:r>
              <a:rPr sz="1600" i="1" spc="-20">
                <a:solidFill>
                  <a:srgbClr val="595959"/>
                </a:solidFill>
                <a:latin typeface="Arial"/>
                <a:cs typeface="Arial"/>
              </a:rPr>
              <a:t> </a:t>
            </a:r>
            <a:r>
              <a:rPr sz="1600" i="1">
                <a:solidFill>
                  <a:srgbClr val="595959"/>
                </a:solidFill>
                <a:latin typeface="Arial"/>
                <a:cs typeface="Arial"/>
              </a:rPr>
              <a:t>awarded</a:t>
            </a:r>
            <a:r>
              <a:rPr sz="1600" i="1" spc="-20">
                <a:solidFill>
                  <a:srgbClr val="595959"/>
                </a:solidFill>
                <a:latin typeface="Arial"/>
                <a:cs typeface="Arial"/>
              </a:rPr>
              <a:t> </a:t>
            </a:r>
            <a:r>
              <a:rPr sz="1600" i="1">
                <a:solidFill>
                  <a:srgbClr val="595959"/>
                </a:solidFill>
                <a:latin typeface="Arial"/>
                <a:cs typeface="Arial"/>
              </a:rPr>
              <a:t>to</a:t>
            </a:r>
            <a:r>
              <a:rPr sz="1600" i="1" spc="-15">
                <a:solidFill>
                  <a:srgbClr val="595959"/>
                </a:solidFill>
                <a:latin typeface="Arial"/>
                <a:cs typeface="Arial"/>
              </a:rPr>
              <a:t> </a:t>
            </a:r>
            <a:r>
              <a:rPr sz="1600" i="1" spc="-10">
                <a:solidFill>
                  <a:srgbClr val="595959"/>
                </a:solidFill>
                <a:latin typeface="Arial"/>
                <a:cs typeface="Arial"/>
              </a:rPr>
              <a:t>EPSCoR institutions.</a:t>
            </a:r>
            <a:endParaRPr sz="16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t>Key</a:t>
            </a:r>
            <a:r>
              <a:rPr spc="-65"/>
              <a:t> </a:t>
            </a:r>
            <a:r>
              <a:t>EPSCoR</a:t>
            </a:r>
            <a:r>
              <a:rPr spc="-50"/>
              <a:t> </a:t>
            </a:r>
            <a:r>
              <a:t>Highlights</a:t>
            </a:r>
            <a:r>
              <a:rPr spc="-50"/>
              <a:t> </a:t>
            </a:r>
            <a:r>
              <a:t>from</a:t>
            </a:r>
            <a:r>
              <a:rPr spc="-55"/>
              <a:t> </a:t>
            </a:r>
            <a:r>
              <a:t>CHIPS</a:t>
            </a:r>
            <a:r>
              <a:rPr spc="-55"/>
              <a:t> </a:t>
            </a:r>
            <a:r>
              <a:t>&amp;</a:t>
            </a:r>
            <a:r>
              <a:rPr spc="-55"/>
              <a:t> </a:t>
            </a:r>
            <a:r>
              <a:t>Science</a:t>
            </a:r>
            <a:r>
              <a:rPr spc="-50"/>
              <a:t> </a:t>
            </a:r>
            <a:r>
              <a:rPr spc="-25"/>
              <a:t>Act</a:t>
            </a:r>
          </a:p>
        </p:txBody>
      </p:sp>
      <p:sp>
        <p:nvSpPr>
          <p:cNvPr id="3" name="object 3"/>
          <p:cNvSpPr txBox="1"/>
          <p:nvPr/>
        </p:nvSpPr>
        <p:spPr>
          <a:xfrm>
            <a:off x="535940" y="1372108"/>
            <a:ext cx="10603230" cy="4526880"/>
          </a:xfrm>
          <a:prstGeom prst="rect">
            <a:avLst/>
          </a:prstGeom>
        </p:spPr>
        <p:txBody>
          <a:bodyPr vert="horz" wrap="square" lIns="0" tIns="63500" rIns="0" bIns="0" rtlCol="0">
            <a:spAutoFit/>
          </a:bodyPr>
          <a:lstStyle/>
          <a:p>
            <a:pPr marL="241300" marR="664845" indent="-228600">
              <a:lnSpc>
                <a:spcPts val="3000"/>
              </a:lnSpc>
              <a:spcBef>
                <a:spcPts val="500"/>
              </a:spcBef>
              <a:buFont typeface="Arial"/>
              <a:buChar char="•"/>
              <a:tabLst>
                <a:tab pos="241300" algn="l"/>
              </a:tabLst>
            </a:pPr>
            <a:r>
              <a:rPr sz="2400">
                <a:solidFill>
                  <a:srgbClr val="595959"/>
                </a:solidFill>
                <a:latin typeface="Tw Cen MT"/>
                <a:cs typeface="Tw Cen MT"/>
              </a:rPr>
              <a:t>Prioritize</a:t>
            </a:r>
            <a:r>
              <a:rPr sz="2400" spc="-20">
                <a:solidFill>
                  <a:srgbClr val="595959"/>
                </a:solidFill>
                <a:latin typeface="Tw Cen MT"/>
                <a:cs typeface="Tw Cen MT"/>
              </a:rPr>
              <a:t> </a:t>
            </a:r>
            <a:r>
              <a:rPr sz="2400">
                <a:solidFill>
                  <a:srgbClr val="595959"/>
                </a:solidFill>
                <a:latin typeface="Tw Cen MT"/>
                <a:cs typeface="Tw Cen MT"/>
              </a:rPr>
              <a:t>funding</a:t>
            </a:r>
            <a:r>
              <a:rPr sz="2400" spc="-15">
                <a:solidFill>
                  <a:srgbClr val="595959"/>
                </a:solidFill>
                <a:latin typeface="Tw Cen MT"/>
                <a:cs typeface="Tw Cen MT"/>
              </a:rPr>
              <a:t> </a:t>
            </a:r>
            <a:r>
              <a:rPr sz="2400">
                <a:solidFill>
                  <a:srgbClr val="595959"/>
                </a:solidFill>
                <a:latin typeface="Tw Cen MT"/>
                <a:cs typeface="Tw Cen MT"/>
              </a:rPr>
              <a:t>and</a:t>
            </a:r>
            <a:r>
              <a:rPr sz="2400" spc="-20">
                <a:solidFill>
                  <a:srgbClr val="595959"/>
                </a:solidFill>
                <a:latin typeface="Tw Cen MT"/>
                <a:cs typeface="Tw Cen MT"/>
              </a:rPr>
              <a:t> </a:t>
            </a:r>
            <a:r>
              <a:rPr sz="2400">
                <a:solidFill>
                  <a:srgbClr val="595959"/>
                </a:solidFill>
                <a:latin typeface="Tw Cen MT"/>
                <a:cs typeface="Tw Cen MT"/>
              </a:rPr>
              <a:t>activities</a:t>
            </a:r>
            <a:r>
              <a:rPr sz="2400" spc="-15">
                <a:solidFill>
                  <a:srgbClr val="595959"/>
                </a:solidFill>
                <a:latin typeface="Tw Cen MT"/>
                <a:cs typeface="Tw Cen MT"/>
              </a:rPr>
              <a:t> </a:t>
            </a:r>
            <a:r>
              <a:rPr sz="2400">
                <a:solidFill>
                  <a:srgbClr val="595959"/>
                </a:solidFill>
                <a:latin typeface="Tw Cen MT"/>
                <a:cs typeface="Tw Cen MT"/>
              </a:rPr>
              <a:t>that</a:t>
            </a:r>
            <a:r>
              <a:rPr sz="2400" spc="-15">
                <a:solidFill>
                  <a:srgbClr val="595959"/>
                </a:solidFill>
                <a:latin typeface="Tw Cen MT"/>
                <a:cs typeface="Tw Cen MT"/>
              </a:rPr>
              <a:t> </a:t>
            </a:r>
            <a:r>
              <a:rPr sz="2400">
                <a:solidFill>
                  <a:srgbClr val="595959"/>
                </a:solidFill>
                <a:latin typeface="Tw Cen MT"/>
                <a:cs typeface="Tw Cen MT"/>
              </a:rPr>
              <a:t>enable</a:t>
            </a:r>
            <a:r>
              <a:rPr sz="2400" spc="-20">
                <a:solidFill>
                  <a:srgbClr val="595959"/>
                </a:solidFill>
                <a:latin typeface="Tw Cen MT"/>
                <a:cs typeface="Tw Cen MT"/>
              </a:rPr>
              <a:t> </a:t>
            </a:r>
            <a:r>
              <a:rPr sz="2400">
                <a:solidFill>
                  <a:srgbClr val="595959"/>
                </a:solidFill>
                <a:latin typeface="Tw Cen MT"/>
                <a:cs typeface="Tw Cen MT"/>
              </a:rPr>
              <a:t>sustainable</a:t>
            </a:r>
            <a:r>
              <a:rPr sz="2400" spc="-20">
                <a:solidFill>
                  <a:srgbClr val="595959"/>
                </a:solidFill>
                <a:latin typeface="Tw Cen MT"/>
                <a:cs typeface="Tw Cen MT"/>
              </a:rPr>
              <a:t> </a:t>
            </a:r>
            <a:r>
              <a:rPr sz="2400">
                <a:solidFill>
                  <a:srgbClr val="595959"/>
                </a:solidFill>
                <a:latin typeface="Tw Cen MT"/>
                <a:cs typeface="Tw Cen MT"/>
              </a:rPr>
              <a:t>growth</a:t>
            </a:r>
            <a:r>
              <a:rPr sz="2400" spc="-20">
                <a:solidFill>
                  <a:srgbClr val="595959"/>
                </a:solidFill>
                <a:latin typeface="Tw Cen MT"/>
                <a:cs typeface="Tw Cen MT"/>
              </a:rPr>
              <a:t> </a:t>
            </a:r>
            <a:r>
              <a:rPr sz="2400">
                <a:solidFill>
                  <a:srgbClr val="595959"/>
                </a:solidFill>
                <a:latin typeface="Tw Cen MT"/>
                <a:cs typeface="Tw Cen MT"/>
              </a:rPr>
              <a:t>in</a:t>
            </a:r>
            <a:r>
              <a:rPr sz="2400" spc="-15">
                <a:solidFill>
                  <a:srgbClr val="595959"/>
                </a:solidFill>
                <a:latin typeface="Tw Cen MT"/>
                <a:cs typeface="Tw Cen MT"/>
              </a:rPr>
              <a:t> </a:t>
            </a:r>
            <a:r>
              <a:rPr sz="2400" spc="-25">
                <a:solidFill>
                  <a:srgbClr val="595959"/>
                </a:solidFill>
                <a:latin typeface="Tw Cen MT"/>
                <a:cs typeface="Tw Cen MT"/>
              </a:rPr>
              <a:t>the </a:t>
            </a:r>
            <a:r>
              <a:rPr sz="2400">
                <a:solidFill>
                  <a:srgbClr val="595959"/>
                </a:solidFill>
                <a:latin typeface="Tw Cen MT"/>
                <a:cs typeface="Tw Cen MT"/>
              </a:rPr>
              <a:t>competitiveness</a:t>
            </a:r>
            <a:r>
              <a:rPr sz="2400" spc="-45">
                <a:solidFill>
                  <a:srgbClr val="595959"/>
                </a:solidFill>
                <a:latin typeface="Tw Cen MT"/>
                <a:cs typeface="Tw Cen MT"/>
              </a:rPr>
              <a:t> </a:t>
            </a:r>
            <a:r>
              <a:rPr sz="2400">
                <a:solidFill>
                  <a:srgbClr val="595959"/>
                </a:solidFill>
                <a:latin typeface="Tw Cen MT"/>
                <a:cs typeface="Tw Cen MT"/>
              </a:rPr>
              <a:t>of</a:t>
            </a:r>
            <a:r>
              <a:rPr sz="2400" spc="45">
                <a:solidFill>
                  <a:srgbClr val="595959"/>
                </a:solidFill>
                <a:latin typeface="Tw Cen MT"/>
                <a:cs typeface="Tw Cen MT"/>
              </a:rPr>
              <a:t> </a:t>
            </a:r>
            <a:r>
              <a:rPr sz="2400">
                <a:solidFill>
                  <a:srgbClr val="595959"/>
                </a:solidFill>
                <a:latin typeface="Tw Cen MT"/>
                <a:cs typeface="Tw Cen MT"/>
              </a:rPr>
              <a:t>EPSCoR</a:t>
            </a:r>
            <a:r>
              <a:rPr sz="2400" spc="-40">
                <a:solidFill>
                  <a:srgbClr val="595959"/>
                </a:solidFill>
                <a:latin typeface="Tw Cen MT"/>
                <a:cs typeface="Tw Cen MT"/>
              </a:rPr>
              <a:t> </a:t>
            </a:r>
            <a:r>
              <a:rPr sz="2400">
                <a:solidFill>
                  <a:srgbClr val="595959"/>
                </a:solidFill>
                <a:latin typeface="Tw Cen MT"/>
                <a:cs typeface="Tw Cen MT"/>
              </a:rPr>
              <a:t>jurisdictions,</a:t>
            </a:r>
            <a:r>
              <a:rPr sz="2400" spc="-35">
                <a:solidFill>
                  <a:srgbClr val="595959"/>
                </a:solidFill>
                <a:latin typeface="Tw Cen MT"/>
                <a:cs typeface="Tw Cen MT"/>
              </a:rPr>
              <a:t> </a:t>
            </a:r>
            <a:r>
              <a:rPr sz="2400" spc="-10">
                <a:solidFill>
                  <a:srgbClr val="595959"/>
                </a:solidFill>
                <a:latin typeface="Tw Cen MT"/>
                <a:cs typeface="Tw Cen MT"/>
              </a:rPr>
              <a:t>including—</a:t>
            </a:r>
            <a:endParaRPr sz="2400">
              <a:latin typeface="Tw Cen MT"/>
              <a:cs typeface="Tw Cen MT"/>
            </a:endParaRPr>
          </a:p>
          <a:p>
            <a:pPr marL="698500" lvl="1" indent="-228600">
              <a:lnSpc>
                <a:spcPct val="100000"/>
              </a:lnSpc>
              <a:spcBef>
                <a:spcPts val="1100"/>
              </a:spcBef>
              <a:buFont typeface="Arial"/>
              <a:buChar char="•"/>
              <a:tabLst>
                <a:tab pos="698500" algn="l"/>
              </a:tabLst>
            </a:pPr>
            <a:r>
              <a:rPr sz="2000">
                <a:solidFill>
                  <a:srgbClr val="595959"/>
                </a:solidFill>
                <a:latin typeface="Tw Cen MT"/>
                <a:cs typeface="Tw Cen MT"/>
              </a:rPr>
              <a:t>(i)</a:t>
            </a:r>
            <a:r>
              <a:rPr sz="2000" spc="-20">
                <a:solidFill>
                  <a:srgbClr val="595959"/>
                </a:solidFill>
                <a:latin typeface="Tw Cen MT"/>
                <a:cs typeface="Tw Cen MT"/>
              </a:rPr>
              <a:t> </a:t>
            </a:r>
            <a:r>
              <a:rPr sz="2000">
                <a:solidFill>
                  <a:srgbClr val="595959"/>
                </a:solidFill>
                <a:latin typeface="Tw Cen MT"/>
                <a:cs typeface="Tw Cen MT"/>
              </a:rPr>
              <a:t>infrastructure</a:t>
            </a:r>
            <a:r>
              <a:rPr sz="2000" spc="-5">
                <a:solidFill>
                  <a:srgbClr val="595959"/>
                </a:solidFill>
                <a:latin typeface="Tw Cen MT"/>
                <a:cs typeface="Tw Cen MT"/>
              </a:rPr>
              <a:t> </a:t>
            </a:r>
            <a:r>
              <a:rPr sz="2000">
                <a:solidFill>
                  <a:srgbClr val="595959"/>
                </a:solidFill>
                <a:latin typeface="Tw Cen MT"/>
                <a:cs typeface="Tw Cen MT"/>
              </a:rPr>
              <a:t>investments</a:t>
            </a:r>
            <a:r>
              <a:rPr sz="2000" spc="-5">
                <a:solidFill>
                  <a:srgbClr val="595959"/>
                </a:solidFill>
                <a:latin typeface="Tw Cen MT"/>
                <a:cs typeface="Tw Cen MT"/>
              </a:rPr>
              <a:t> </a:t>
            </a:r>
            <a:r>
              <a:rPr sz="2000">
                <a:solidFill>
                  <a:srgbClr val="595959"/>
                </a:solidFill>
                <a:latin typeface="Tw Cen MT"/>
                <a:cs typeface="Tw Cen MT"/>
              </a:rPr>
              <a:t>to</a:t>
            </a:r>
            <a:r>
              <a:rPr sz="2000" spc="-5">
                <a:solidFill>
                  <a:srgbClr val="595959"/>
                </a:solidFill>
                <a:latin typeface="Tw Cen MT"/>
                <a:cs typeface="Tw Cen MT"/>
              </a:rPr>
              <a:t> </a:t>
            </a:r>
            <a:r>
              <a:rPr sz="2000">
                <a:solidFill>
                  <a:srgbClr val="595959"/>
                </a:solidFill>
                <a:latin typeface="Tw Cen MT"/>
                <a:cs typeface="Tw Cen MT"/>
              </a:rPr>
              <a:t>build</a:t>
            </a:r>
            <a:r>
              <a:rPr sz="2000" spc="-5">
                <a:solidFill>
                  <a:srgbClr val="595959"/>
                </a:solidFill>
                <a:latin typeface="Tw Cen MT"/>
                <a:cs typeface="Tw Cen MT"/>
              </a:rPr>
              <a:t> </a:t>
            </a:r>
            <a:r>
              <a:rPr sz="2000">
                <a:solidFill>
                  <a:srgbClr val="595959"/>
                </a:solidFill>
                <a:latin typeface="Tw Cen MT"/>
                <a:cs typeface="Tw Cen MT"/>
              </a:rPr>
              <a:t>research</a:t>
            </a:r>
            <a:r>
              <a:rPr sz="2000" spc="-10">
                <a:solidFill>
                  <a:srgbClr val="595959"/>
                </a:solidFill>
                <a:latin typeface="Tw Cen MT"/>
                <a:cs typeface="Tw Cen MT"/>
              </a:rPr>
              <a:t> </a:t>
            </a:r>
            <a:r>
              <a:rPr sz="2000">
                <a:solidFill>
                  <a:srgbClr val="595959"/>
                </a:solidFill>
                <a:latin typeface="Tw Cen MT"/>
                <a:cs typeface="Tw Cen MT"/>
              </a:rPr>
              <a:t>capacity</a:t>
            </a:r>
            <a:r>
              <a:rPr sz="2000" spc="-5">
                <a:solidFill>
                  <a:srgbClr val="595959"/>
                </a:solidFill>
                <a:latin typeface="Tw Cen MT"/>
                <a:cs typeface="Tw Cen MT"/>
              </a:rPr>
              <a:t> </a:t>
            </a:r>
            <a:r>
              <a:rPr sz="2000">
                <a:solidFill>
                  <a:srgbClr val="595959"/>
                </a:solidFill>
                <a:latin typeface="Tw Cen MT"/>
                <a:cs typeface="Tw Cen MT"/>
              </a:rPr>
              <a:t>in</a:t>
            </a:r>
            <a:r>
              <a:rPr sz="2000" spc="-5">
                <a:solidFill>
                  <a:srgbClr val="595959"/>
                </a:solidFill>
                <a:latin typeface="Tw Cen MT"/>
                <a:cs typeface="Tw Cen MT"/>
              </a:rPr>
              <a:t> </a:t>
            </a:r>
            <a:r>
              <a:rPr sz="2000">
                <a:solidFill>
                  <a:srgbClr val="595959"/>
                </a:solidFill>
                <a:latin typeface="Tw Cen MT"/>
                <a:cs typeface="Tw Cen MT"/>
              </a:rPr>
              <a:t>EPSCoR</a:t>
            </a:r>
            <a:r>
              <a:rPr sz="2000" spc="-5">
                <a:solidFill>
                  <a:srgbClr val="595959"/>
                </a:solidFill>
                <a:latin typeface="Tw Cen MT"/>
                <a:cs typeface="Tw Cen MT"/>
              </a:rPr>
              <a:t> </a:t>
            </a:r>
            <a:r>
              <a:rPr sz="2000" spc="-10">
                <a:solidFill>
                  <a:srgbClr val="595959"/>
                </a:solidFill>
                <a:latin typeface="Tw Cen MT"/>
                <a:cs typeface="Tw Cen MT"/>
              </a:rPr>
              <a:t>jurisdictions;</a:t>
            </a:r>
            <a:endParaRPr sz="2000">
              <a:latin typeface="Tw Cen MT"/>
              <a:cs typeface="Tw Cen MT"/>
            </a:endParaRPr>
          </a:p>
          <a:p>
            <a:pPr marL="698500" marR="5080" lvl="1" indent="-228600">
              <a:lnSpc>
                <a:spcPts val="2590"/>
              </a:lnSpc>
              <a:spcBef>
                <a:spcPts val="1460"/>
              </a:spcBef>
              <a:buFont typeface="Arial"/>
              <a:buChar char="•"/>
              <a:tabLst>
                <a:tab pos="698500" algn="l"/>
              </a:tabLst>
            </a:pPr>
            <a:r>
              <a:rPr sz="2000">
                <a:solidFill>
                  <a:srgbClr val="595959"/>
                </a:solidFill>
                <a:latin typeface="Tw Cen MT"/>
                <a:cs typeface="Tw Cen MT"/>
              </a:rPr>
              <a:t>(ii)</a:t>
            </a:r>
            <a:r>
              <a:rPr sz="2000" spc="-60">
                <a:solidFill>
                  <a:srgbClr val="595959"/>
                </a:solidFill>
                <a:latin typeface="Tw Cen MT"/>
                <a:cs typeface="Tw Cen MT"/>
              </a:rPr>
              <a:t> </a:t>
            </a:r>
            <a:r>
              <a:rPr sz="2000">
                <a:solidFill>
                  <a:srgbClr val="595959"/>
                </a:solidFill>
                <a:latin typeface="Tw Cen MT"/>
                <a:cs typeface="Tw Cen MT"/>
              </a:rPr>
              <a:t>scholarships,</a:t>
            </a:r>
            <a:r>
              <a:rPr sz="2000" spc="-55">
                <a:solidFill>
                  <a:srgbClr val="595959"/>
                </a:solidFill>
                <a:latin typeface="Tw Cen MT"/>
                <a:cs typeface="Tw Cen MT"/>
              </a:rPr>
              <a:t> </a:t>
            </a:r>
            <a:r>
              <a:rPr sz="2000">
                <a:solidFill>
                  <a:srgbClr val="595959"/>
                </a:solidFill>
                <a:latin typeface="Tw Cen MT"/>
                <a:cs typeface="Tw Cen MT"/>
              </a:rPr>
              <a:t>fellowships,</a:t>
            </a:r>
            <a:r>
              <a:rPr sz="2000" spc="-55">
                <a:solidFill>
                  <a:srgbClr val="595959"/>
                </a:solidFill>
                <a:latin typeface="Tw Cen MT"/>
                <a:cs typeface="Tw Cen MT"/>
              </a:rPr>
              <a:t> </a:t>
            </a:r>
            <a:r>
              <a:rPr sz="2000">
                <a:solidFill>
                  <a:srgbClr val="595959"/>
                </a:solidFill>
                <a:latin typeface="Tw Cen MT"/>
                <a:cs typeface="Tw Cen MT"/>
              </a:rPr>
              <a:t>and</a:t>
            </a:r>
            <a:r>
              <a:rPr sz="2000" spc="-50">
                <a:solidFill>
                  <a:srgbClr val="595959"/>
                </a:solidFill>
                <a:latin typeface="Tw Cen MT"/>
                <a:cs typeface="Tw Cen MT"/>
              </a:rPr>
              <a:t> </a:t>
            </a:r>
            <a:r>
              <a:rPr sz="2000">
                <a:solidFill>
                  <a:srgbClr val="595959"/>
                </a:solidFill>
                <a:latin typeface="Tw Cen MT"/>
                <a:cs typeface="Tw Cen MT"/>
              </a:rPr>
              <a:t>traineeships</a:t>
            </a:r>
            <a:r>
              <a:rPr sz="2000" spc="-50">
                <a:solidFill>
                  <a:srgbClr val="595959"/>
                </a:solidFill>
                <a:latin typeface="Tw Cen MT"/>
                <a:cs typeface="Tw Cen MT"/>
              </a:rPr>
              <a:t> </a:t>
            </a:r>
            <a:r>
              <a:rPr sz="2000">
                <a:solidFill>
                  <a:srgbClr val="595959"/>
                </a:solidFill>
                <a:latin typeface="Tw Cen MT"/>
                <a:cs typeface="Tw Cen MT"/>
              </a:rPr>
              <a:t>within</a:t>
            </a:r>
            <a:r>
              <a:rPr sz="2000" spc="-55">
                <a:solidFill>
                  <a:srgbClr val="595959"/>
                </a:solidFill>
                <a:latin typeface="Tw Cen MT"/>
                <a:cs typeface="Tw Cen MT"/>
              </a:rPr>
              <a:t> </a:t>
            </a:r>
            <a:r>
              <a:rPr sz="2000">
                <a:solidFill>
                  <a:srgbClr val="595959"/>
                </a:solidFill>
                <a:latin typeface="Tw Cen MT"/>
                <a:cs typeface="Tw Cen MT"/>
              </a:rPr>
              <a:t>new</a:t>
            </a:r>
            <a:r>
              <a:rPr sz="2000" spc="-55">
                <a:solidFill>
                  <a:srgbClr val="595959"/>
                </a:solidFill>
                <a:latin typeface="Tw Cen MT"/>
                <a:cs typeface="Tw Cen MT"/>
              </a:rPr>
              <a:t> </a:t>
            </a:r>
            <a:r>
              <a:rPr sz="2000">
                <a:solidFill>
                  <a:srgbClr val="595959"/>
                </a:solidFill>
                <a:latin typeface="Tw Cen MT"/>
                <a:cs typeface="Tw Cen MT"/>
              </a:rPr>
              <a:t>and</a:t>
            </a:r>
            <a:r>
              <a:rPr sz="2000" spc="-50">
                <a:solidFill>
                  <a:srgbClr val="595959"/>
                </a:solidFill>
                <a:latin typeface="Tw Cen MT"/>
                <a:cs typeface="Tw Cen MT"/>
              </a:rPr>
              <a:t> </a:t>
            </a:r>
            <a:r>
              <a:rPr sz="2000">
                <a:solidFill>
                  <a:srgbClr val="595959"/>
                </a:solidFill>
                <a:latin typeface="Tw Cen MT"/>
                <a:cs typeface="Tw Cen MT"/>
              </a:rPr>
              <a:t>existing</a:t>
            </a:r>
            <a:r>
              <a:rPr sz="2000" spc="-50">
                <a:solidFill>
                  <a:srgbClr val="595959"/>
                </a:solidFill>
                <a:latin typeface="Tw Cen MT"/>
                <a:cs typeface="Tw Cen MT"/>
              </a:rPr>
              <a:t> </a:t>
            </a:r>
            <a:r>
              <a:rPr sz="2000">
                <a:solidFill>
                  <a:srgbClr val="595959"/>
                </a:solidFill>
                <a:latin typeface="Tw Cen MT"/>
                <a:cs typeface="Tw Cen MT"/>
              </a:rPr>
              <a:t>programs,</a:t>
            </a:r>
            <a:r>
              <a:rPr sz="2000" spc="-55">
                <a:solidFill>
                  <a:srgbClr val="595959"/>
                </a:solidFill>
                <a:latin typeface="Tw Cen MT"/>
                <a:cs typeface="Tw Cen MT"/>
              </a:rPr>
              <a:t> </a:t>
            </a:r>
            <a:r>
              <a:rPr sz="2000" spc="-25">
                <a:solidFill>
                  <a:srgbClr val="595959"/>
                </a:solidFill>
                <a:latin typeface="Tw Cen MT"/>
                <a:cs typeface="Tw Cen MT"/>
              </a:rPr>
              <a:t>to </a:t>
            </a:r>
            <a:r>
              <a:rPr sz="2000">
                <a:solidFill>
                  <a:srgbClr val="595959"/>
                </a:solidFill>
                <a:latin typeface="Tw Cen MT"/>
                <a:cs typeface="Tw Cen MT"/>
              </a:rPr>
              <a:t>promote</a:t>
            </a:r>
            <a:r>
              <a:rPr sz="2000" spc="-20">
                <a:solidFill>
                  <a:srgbClr val="595959"/>
                </a:solidFill>
                <a:latin typeface="Tw Cen MT"/>
                <a:cs typeface="Tw Cen MT"/>
              </a:rPr>
              <a:t> </a:t>
            </a:r>
            <a:r>
              <a:rPr sz="2000">
                <a:solidFill>
                  <a:srgbClr val="595959"/>
                </a:solidFill>
                <a:latin typeface="Tw Cen MT"/>
                <a:cs typeface="Tw Cen MT"/>
              </a:rPr>
              <a:t>the</a:t>
            </a:r>
            <a:r>
              <a:rPr sz="2000" spc="-10">
                <a:solidFill>
                  <a:srgbClr val="595959"/>
                </a:solidFill>
                <a:latin typeface="Tw Cen MT"/>
                <a:cs typeface="Tw Cen MT"/>
              </a:rPr>
              <a:t> </a:t>
            </a:r>
            <a:r>
              <a:rPr sz="2000">
                <a:solidFill>
                  <a:srgbClr val="595959"/>
                </a:solidFill>
                <a:latin typeface="Tw Cen MT"/>
                <a:cs typeface="Tw Cen MT"/>
              </a:rPr>
              <a:t>development</a:t>
            </a:r>
            <a:r>
              <a:rPr sz="2000" spc="-15">
                <a:solidFill>
                  <a:srgbClr val="595959"/>
                </a:solidFill>
                <a:latin typeface="Tw Cen MT"/>
                <a:cs typeface="Tw Cen MT"/>
              </a:rPr>
              <a:t> </a:t>
            </a:r>
            <a:r>
              <a:rPr sz="2000">
                <a:solidFill>
                  <a:srgbClr val="595959"/>
                </a:solidFill>
                <a:latin typeface="Tw Cen MT"/>
                <a:cs typeface="Tw Cen MT"/>
              </a:rPr>
              <a:t>of</a:t>
            </a:r>
            <a:r>
              <a:rPr sz="2000" spc="55">
                <a:solidFill>
                  <a:srgbClr val="595959"/>
                </a:solidFill>
                <a:latin typeface="Tw Cen MT"/>
                <a:cs typeface="Tw Cen MT"/>
              </a:rPr>
              <a:t> </a:t>
            </a:r>
            <a:r>
              <a:rPr sz="2000">
                <a:solidFill>
                  <a:srgbClr val="595959"/>
                </a:solidFill>
                <a:latin typeface="Tw Cen MT"/>
                <a:cs typeface="Tw Cen MT"/>
              </a:rPr>
              <a:t>sustainable</a:t>
            </a:r>
            <a:r>
              <a:rPr sz="2000" spc="-10">
                <a:solidFill>
                  <a:srgbClr val="595959"/>
                </a:solidFill>
                <a:latin typeface="Tw Cen MT"/>
                <a:cs typeface="Tw Cen MT"/>
              </a:rPr>
              <a:t> </a:t>
            </a:r>
            <a:r>
              <a:rPr sz="2000">
                <a:solidFill>
                  <a:srgbClr val="595959"/>
                </a:solidFill>
                <a:latin typeface="Tw Cen MT"/>
                <a:cs typeface="Tw Cen MT"/>
              </a:rPr>
              <a:t>research</a:t>
            </a:r>
            <a:r>
              <a:rPr sz="2000" spc="-15">
                <a:solidFill>
                  <a:srgbClr val="595959"/>
                </a:solidFill>
                <a:latin typeface="Tw Cen MT"/>
                <a:cs typeface="Tw Cen MT"/>
              </a:rPr>
              <a:t> </a:t>
            </a:r>
            <a:r>
              <a:rPr sz="2000">
                <a:solidFill>
                  <a:srgbClr val="595959"/>
                </a:solidFill>
                <a:latin typeface="Tw Cen MT"/>
                <a:cs typeface="Tw Cen MT"/>
              </a:rPr>
              <a:t>and</a:t>
            </a:r>
            <a:r>
              <a:rPr sz="2000" spc="-10">
                <a:solidFill>
                  <a:srgbClr val="595959"/>
                </a:solidFill>
                <a:latin typeface="Tw Cen MT"/>
                <a:cs typeface="Tw Cen MT"/>
              </a:rPr>
              <a:t> </a:t>
            </a:r>
            <a:r>
              <a:rPr sz="2000">
                <a:solidFill>
                  <a:srgbClr val="595959"/>
                </a:solidFill>
                <a:latin typeface="Tw Cen MT"/>
                <a:cs typeface="Tw Cen MT"/>
              </a:rPr>
              <a:t>academic</a:t>
            </a:r>
            <a:r>
              <a:rPr sz="2000" spc="-5">
                <a:solidFill>
                  <a:srgbClr val="595959"/>
                </a:solidFill>
                <a:latin typeface="Tw Cen MT"/>
                <a:cs typeface="Tw Cen MT"/>
              </a:rPr>
              <a:t> </a:t>
            </a:r>
            <a:r>
              <a:rPr sz="2000" spc="-10">
                <a:solidFill>
                  <a:srgbClr val="595959"/>
                </a:solidFill>
                <a:latin typeface="Tw Cen MT"/>
                <a:cs typeface="Tw Cen MT"/>
              </a:rPr>
              <a:t>personnel;</a:t>
            </a:r>
            <a:endParaRPr sz="2000">
              <a:latin typeface="Tw Cen MT"/>
              <a:cs typeface="Tw Cen MT"/>
            </a:endParaRPr>
          </a:p>
          <a:p>
            <a:pPr marL="698500" marR="198755" lvl="1" indent="-228600">
              <a:lnSpc>
                <a:spcPts val="2590"/>
              </a:lnSpc>
              <a:spcBef>
                <a:spcPts val="1420"/>
              </a:spcBef>
              <a:buFont typeface="Arial"/>
              <a:buChar char="•"/>
              <a:tabLst>
                <a:tab pos="698500" algn="l"/>
              </a:tabLst>
            </a:pPr>
            <a:r>
              <a:rPr sz="2000">
                <a:solidFill>
                  <a:srgbClr val="595959"/>
                </a:solidFill>
                <a:latin typeface="Tw Cen MT"/>
                <a:cs typeface="Tw Cen MT"/>
              </a:rPr>
              <a:t>(iii)</a:t>
            </a:r>
            <a:r>
              <a:rPr sz="2000" spc="-35">
                <a:solidFill>
                  <a:srgbClr val="595959"/>
                </a:solidFill>
                <a:latin typeface="Tw Cen MT"/>
                <a:cs typeface="Tw Cen MT"/>
              </a:rPr>
              <a:t> </a:t>
            </a:r>
            <a:r>
              <a:rPr sz="2000">
                <a:solidFill>
                  <a:srgbClr val="595959"/>
                </a:solidFill>
                <a:latin typeface="Tw Cen MT"/>
                <a:cs typeface="Tw Cen MT"/>
              </a:rPr>
              <a:t>partnerships</a:t>
            </a:r>
            <a:r>
              <a:rPr sz="2000" spc="-15">
                <a:solidFill>
                  <a:srgbClr val="595959"/>
                </a:solidFill>
                <a:latin typeface="Tw Cen MT"/>
                <a:cs typeface="Tw Cen MT"/>
              </a:rPr>
              <a:t> </a:t>
            </a:r>
            <a:r>
              <a:rPr sz="2000">
                <a:solidFill>
                  <a:srgbClr val="595959"/>
                </a:solidFill>
                <a:latin typeface="Tw Cen MT"/>
                <a:cs typeface="Tw Cen MT"/>
              </a:rPr>
              <a:t>between</a:t>
            </a:r>
            <a:r>
              <a:rPr sz="2000" spc="-25">
                <a:solidFill>
                  <a:srgbClr val="595959"/>
                </a:solidFill>
                <a:latin typeface="Tw Cen MT"/>
                <a:cs typeface="Tw Cen MT"/>
              </a:rPr>
              <a:t> </a:t>
            </a:r>
            <a:r>
              <a:rPr sz="2000">
                <a:solidFill>
                  <a:srgbClr val="595959"/>
                </a:solidFill>
                <a:latin typeface="Tw Cen MT"/>
                <a:cs typeface="Tw Cen MT"/>
              </a:rPr>
              <a:t>eligible</a:t>
            </a:r>
            <a:r>
              <a:rPr sz="2000" spc="-15">
                <a:solidFill>
                  <a:srgbClr val="595959"/>
                </a:solidFill>
                <a:latin typeface="Tw Cen MT"/>
                <a:cs typeface="Tw Cen MT"/>
              </a:rPr>
              <a:t> </a:t>
            </a:r>
            <a:r>
              <a:rPr sz="2000">
                <a:solidFill>
                  <a:srgbClr val="595959"/>
                </a:solidFill>
                <a:latin typeface="Tw Cen MT"/>
                <a:cs typeface="Tw Cen MT"/>
              </a:rPr>
              <a:t>organizations</a:t>
            </a:r>
            <a:r>
              <a:rPr sz="2000" spc="-15">
                <a:solidFill>
                  <a:srgbClr val="595959"/>
                </a:solidFill>
                <a:latin typeface="Tw Cen MT"/>
                <a:cs typeface="Tw Cen MT"/>
              </a:rPr>
              <a:t> </a:t>
            </a:r>
            <a:r>
              <a:rPr sz="2000">
                <a:solidFill>
                  <a:srgbClr val="595959"/>
                </a:solidFill>
                <a:latin typeface="Tw Cen MT"/>
                <a:cs typeface="Tw Cen MT"/>
              </a:rPr>
              <a:t>in</a:t>
            </a:r>
            <a:r>
              <a:rPr sz="2000" spc="-20">
                <a:solidFill>
                  <a:srgbClr val="595959"/>
                </a:solidFill>
                <a:latin typeface="Tw Cen MT"/>
                <a:cs typeface="Tw Cen MT"/>
              </a:rPr>
              <a:t> </a:t>
            </a:r>
            <a:r>
              <a:rPr sz="2000">
                <a:solidFill>
                  <a:srgbClr val="595959"/>
                </a:solidFill>
                <a:latin typeface="Tw Cen MT"/>
                <a:cs typeface="Tw Cen MT"/>
              </a:rPr>
              <a:t>EPSCoR</a:t>
            </a:r>
            <a:r>
              <a:rPr sz="2000" spc="-15">
                <a:solidFill>
                  <a:srgbClr val="595959"/>
                </a:solidFill>
                <a:latin typeface="Tw Cen MT"/>
                <a:cs typeface="Tw Cen MT"/>
              </a:rPr>
              <a:t> </a:t>
            </a:r>
            <a:r>
              <a:rPr sz="2000">
                <a:solidFill>
                  <a:srgbClr val="595959"/>
                </a:solidFill>
                <a:latin typeface="Tw Cen MT"/>
                <a:cs typeface="Tw Cen MT"/>
              </a:rPr>
              <a:t>and</a:t>
            </a:r>
            <a:r>
              <a:rPr sz="2000" spc="-15">
                <a:solidFill>
                  <a:srgbClr val="595959"/>
                </a:solidFill>
                <a:latin typeface="Tw Cen MT"/>
                <a:cs typeface="Tw Cen MT"/>
              </a:rPr>
              <a:t> </a:t>
            </a:r>
            <a:r>
              <a:rPr sz="2000" spc="-10">
                <a:solidFill>
                  <a:srgbClr val="595959"/>
                </a:solidFill>
                <a:latin typeface="Tw Cen MT"/>
                <a:cs typeface="Tw Cen MT"/>
              </a:rPr>
              <a:t>non-EPSCoR </a:t>
            </a:r>
            <a:r>
              <a:rPr sz="2000">
                <a:solidFill>
                  <a:srgbClr val="595959"/>
                </a:solidFill>
                <a:latin typeface="Tw Cen MT"/>
                <a:cs typeface="Tw Cen MT"/>
              </a:rPr>
              <a:t>jurisdictions,</a:t>
            </a:r>
            <a:r>
              <a:rPr sz="2000" spc="-55">
                <a:solidFill>
                  <a:srgbClr val="595959"/>
                </a:solidFill>
                <a:latin typeface="Tw Cen MT"/>
                <a:cs typeface="Tw Cen MT"/>
              </a:rPr>
              <a:t> </a:t>
            </a:r>
            <a:r>
              <a:rPr sz="2000">
                <a:solidFill>
                  <a:srgbClr val="595959"/>
                </a:solidFill>
                <a:latin typeface="Tw Cen MT"/>
                <a:cs typeface="Tw Cen MT"/>
              </a:rPr>
              <a:t>to</a:t>
            </a:r>
            <a:r>
              <a:rPr sz="2000" spc="-45">
                <a:solidFill>
                  <a:srgbClr val="595959"/>
                </a:solidFill>
                <a:latin typeface="Tw Cen MT"/>
                <a:cs typeface="Tw Cen MT"/>
              </a:rPr>
              <a:t> </a:t>
            </a:r>
            <a:r>
              <a:rPr sz="2000">
                <a:solidFill>
                  <a:srgbClr val="595959"/>
                </a:solidFill>
                <a:latin typeface="Tw Cen MT"/>
                <a:cs typeface="Tw Cen MT"/>
              </a:rPr>
              <a:t>develop</a:t>
            </a:r>
            <a:r>
              <a:rPr sz="2000" spc="-45">
                <a:solidFill>
                  <a:srgbClr val="595959"/>
                </a:solidFill>
                <a:latin typeface="Tw Cen MT"/>
                <a:cs typeface="Tw Cen MT"/>
              </a:rPr>
              <a:t> </a:t>
            </a:r>
            <a:r>
              <a:rPr sz="2000" spc="-10">
                <a:solidFill>
                  <a:srgbClr val="595959"/>
                </a:solidFill>
                <a:latin typeface="Tw Cen MT"/>
                <a:cs typeface="Tw Cen MT"/>
              </a:rPr>
              <a:t>administrative,</a:t>
            </a:r>
            <a:r>
              <a:rPr sz="2000" spc="-50">
                <a:solidFill>
                  <a:srgbClr val="595959"/>
                </a:solidFill>
                <a:latin typeface="Tw Cen MT"/>
                <a:cs typeface="Tw Cen MT"/>
              </a:rPr>
              <a:t> </a:t>
            </a:r>
            <a:r>
              <a:rPr sz="2000">
                <a:solidFill>
                  <a:srgbClr val="595959"/>
                </a:solidFill>
                <a:latin typeface="Tw Cen MT"/>
                <a:cs typeface="Tw Cen MT"/>
              </a:rPr>
              <a:t>grant</a:t>
            </a:r>
            <a:r>
              <a:rPr sz="2000" spc="-50">
                <a:solidFill>
                  <a:srgbClr val="595959"/>
                </a:solidFill>
                <a:latin typeface="Tw Cen MT"/>
                <a:cs typeface="Tw Cen MT"/>
              </a:rPr>
              <a:t> </a:t>
            </a:r>
            <a:r>
              <a:rPr sz="2000">
                <a:solidFill>
                  <a:srgbClr val="595959"/>
                </a:solidFill>
                <a:latin typeface="Tw Cen MT"/>
                <a:cs typeface="Tw Cen MT"/>
              </a:rPr>
              <a:t>management,</a:t>
            </a:r>
            <a:r>
              <a:rPr sz="2000" spc="-50">
                <a:solidFill>
                  <a:srgbClr val="595959"/>
                </a:solidFill>
                <a:latin typeface="Tw Cen MT"/>
                <a:cs typeface="Tw Cen MT"/>
              </a:rPr>
              <a:t> </a:t>
            </a:r>
            <a:r>
              <a:rPr sz="2000">
                <a:solidFill>
                  <a:srgbClr val="595959"/>
                </a:solidFill>
                <a:latin typeface="Tw Cen MT"/>
                <a:cs typeface="Tw Cen MT"/>
              </a:rPr>
              <a:t>and</a:t>
            </a:r>
            <a:r>
              <a:rPr sz="2000" spc="-45">
                <a:solidFill>
                  <a:srgbClr val="595959"/>
                </a:solidFill>
                <a:latin typeface="Tw Cen MT"/>
                <a:cs typeface="Tw Cen MT"/>
              </a:rPr>
              <a:t> </a:t>
            </a:r>
            <a:r>
              <a:rPr sz="2000">
                <a:solidFill>
                  <a:srgbClr val="595959"/>
                </a:solidFill>
                <a:latin typeface="Tw Cen MT"/>
                <a:cs typeface="Tw Cen MT"/>
              </a:rPr>
              <a:t>proposal</a:t>
            </a:r>
            <a:r>
              <a:rPr sz="2000" spc="-50">
                <a:solidFill>
                  <a:srgbClr val="595959"/>
                </a:solidFill>
                <a:latin typeface="Tw Cen MT"/>
                <a:cs typeface="Tw Cen MT"/>
              </a:rPr>
              <a:t> </a:t>
            </a:r>
            <a:r>
              <a:rPr sz="2000" spc="-10">
                <a:solidFill>
                  <a:srgbClr val="595959"/>
                </a:solidFill>
                <a:latin typeface="Tw Cen MT"/>
                <a:cs typeface="Tw Cen MT"/>
              </a:rPr>
              <a:t>writing </a:t>
            </a:r>
            <a:r>
              <a:rPr sz="2000">
                <a:solidFill>
                  <a:srgbClr val="595959"/>
                </a:solidFill>
                <a:latin typeface="Tw Cen MT"/>
                <a:cs typeface="Tw Cen MT"/>
              </a:rPr>
              <a:t>capabilities</a:t>
            </a:r>
            <a:r>
              <a:rPr sz="2000" spc="-25">
                <a:solidFill>
                  <a:srgbClr val="595959"/>
                </a:solidFill>
                <a:latin typeface="Tw Cen MT"/>
                <a:cs typeface="Tw Cen MT"/>
              </a:rPr>
              <a:t> </a:t>
            </a:r>
            <a:r>
              <a:rPr sz="2000">
                <a:solidFill>
                  <a:srgbClr val="595959"/>
                </a:solidFill>
                <a:latin typeface="Tw Cen MT"/>
                <a:cs typeface="Tw Cen MT"/>
              </a:rPr>
              <a:t>in</a:t>
            </a:r>
            <a:r>
              <a:rPr sz="2000" spc="-10">
                <a:solidFill>
                  <a:srgbClr val="595959"/>
                </a:solidFill>
                <a:latin typeface="Tw Cen MT"/>
                <a:cs typeface="Tw Cen MT"/>
              </a:rPr>
              <a:t> </a:t>
            </a:r>
            <a:r>
              <a:rPr sz="2000">
                <a:solidFill>
                  <a:srgbClr val="595959"/>
                </a:solidFill>
                <a:latin typeface="Tw Cen MT"/>
                <a:cs typeface="Tw Cen MT"/>
              </a:rPr>
              <a:t>EPSCoR</a:t>
            </a:r>
            <a:r>
              <a:rPr sz="2000" spc="-10">
                <a:solidFill>
                  <a:srgbClr val="595959"/>
                </a:solidFill>
                <a:latin typeface="Tw Cen MT"/>
                <a:cs typeface="Tw Cen MT"/>
              </a:rPr>
              <a:t> jurisdictions;</a:t>
            </a:r>
            <a:endParaRPr sz="2000">
              <a:latin typeface="Tw Cen MT"/>
              <a:cs typeface="Tw Cen MT"/>
            </a:endParaRPr>
          </a:p>
          <a:p>
            <a:pPr marL="698500" lvl="1" indent="-228600">
              <a:lnSpc>
                <a:spcPct val="100000"/>
              </a:lnSpc>
              <a:spcBef>
                <a:spcPts val="1095"/>
              </a:spcBef>
              <a:buFont typeface="Arial"/>
              <a:buChar char="•"/>
              <a:tabLst>
                <a:tab pos="698500" algn="l"/>
              </a:tabLst>
            </a:pPr>
            <a:r>
              <a:rPr sz="2000">
                <a:solidFill>
                  <a:srgbClr val="595959"/>
                </a:solidFill>
                <a:latin typeface="Tw Cen MT"/>
                <a:cs typeface="Tw Cen MT"/>
              </a:rPr>
              <a:t>(iv)</a:t>
            </a:r>
            <a:r>
              <a:rPr sz="2000" spc="-45">
                <a:solidFill>
                  <a:srgbClr val="595959"/>
                </a:solidFill>
                <a:latin typeface="Tw Cen MT"/>
                <a:cs typeface="Tw Cen MT"/>
              </a:rPr>
              <a:t> </a:t>
            </a:r>
            <a:r>
              <a:rPr sz="2000">
                <a:solidFill>
                  <a:srgbClr val="595959"/>
                </a:solidFill>
                <a:latin typeface="Tw Cen MT"/>
                <a:cs typeface="Tw Cen MT"/>
              </a:rPr>
              <a:t>capacity</a:t>
            </a:r>
            <a:r>
              <a:rPr sz="2000" spc="-40">
                <a:solidFill>
                  <a:srgbClr val="595959"/>
                </a:solidFill>
                <a:latin typeface="Tw Cen MT"/>
                <a:cs typeface="Tw Cen MT"/>
              </a:rPr>
              <a:t> </a:t>
            </a:r>
            <a:r>
              <a:rPr sz="2000">
                <a:solidFill>
                  <a:srgbClr val="595959"/>
                </a:solidFill>
                <a:latin typeface="Tw Cen MT"/>
                <a:cs typeface="Tw Cen MT"/>
              </a:rPr>
              <a:t>building</a:t>
            </a:r>
            <a:r>
              <a:rPr sz="2000" spc="-35">
                <a:solidFill>
                  <a:srgbClr val="595959"/>
                </a:solidFill>
                <a:latin typeface="Tw Cen MT"/>
                <a:cs typeface="Tw Cen MT"/>
              </a:rPr>
              <a:t> </a:t>
            </a:r>
            <a:r>
              <a:rPr sz="2000">
                <a:solidFill>
                  <a:srgbClr val="595959"/>
                </a:solidFill>
                <a:latin typeface="Tw Cen MT"/>
                <a:cs typeface="Tw Cen MT"/>
              </a:rPr>
              <a:t>activities</a:t>
            </a:r>
            <a:r>
              <a:rPr sz="2000" spc="-40">
                <a:solidFill>
                  <a:srgbClr val="595959"/>
                </a:solidFill>
                <a:latin typeface="Tw Cen MT"/>
                <a:cs typeface="Tw Cen MT"/>
              </a:rPr>
              <a:t> </a:t>
            </a:r>
            <a:r>
              <a:rPr sz="2000">
                <a:solidFill>
                  <a:srgbClr val="595959"/>
                </a:solidFill>
                <a:latin typeface="Tw Cen MT"/>
                <a:cs typeface="Tw Cen MT"/>
              </a:rPr>
              <a:t>for</a:t>
            </a:r>
            <a:r>
              <a:rPr sz="2000" spc="-40">
                <a:solidFill>
                  <a:srgbClr val="595959"/>
                </a:solidFill>
                <a:latin typeface="Tw Cen MT"/>
                <a:cs typeface="Tw Cen MT"/>
              </a:rPr>
              <a:t> </a:t>
            </a:r>
            <a:r>
              <a:rPr lang="en-US" sz="2000">
                <a:solidFill>
                  <a:srgbClr val="595959"/>
                </a:solidFill>
                <a:latin typeface="Tw Cen MT"/>
                <a:cs typeface="Tw Cen MT"/>
              </a:rPr>
              <a:t>Emerging Research Institutions</a:t>
            </a:r>
            <a:r>
              <a:rPr sz="2000">
                <a:solidFill>
                  <a:srgbClr val="595959"/>
                </a:solidFill>
                <a:latin typeface="Tw Cen MT"/>
                <a:cs typeface="Tw Cen MT"/>
              </a:rPr>
              <a:t>,</a:t>
            </a:r>
            <a:r>
              <a:rPr sz="2000" spc="-40">
                <a:solidFill>
                  <a:srgbClr val="595959"/>
                </a:solidFill>
                <a:latin typeface="Tw Cen MT"/>
                <a:cs typeface="Tw Cen MT"/>
              </a:rPr>
              <a:t> </a:t>
            </a:r>
            <a:r>
              <a:rPr lang="en-US" sz="2000">
                <a:solidFill>
                  <a:srgbClr val="595959"/>
                </a:solidFill>
                <a:latin typeface="Tw Cen MT"/>
                <a:cs typeface="Tw Cen MT"/>
              </a:rPr>
              <a:t>Historically Black Colleges and Universities</a:t>
            </a:r>
            <a:r>
              <a:rPr sz="2000">
                <a:solidFill>
                  <a:srgbClr val="595959"/>
                </a:solidFill>
                <a:latin typeface="Tw Cen MT"/>
                <a:cs typeface="Tw Cen MT"/>
              </a:rPr>
              <a:t>,</a:t>
            </a:r>
            <a:r>
              <a:rPr sz="2000" spc="-45">
                <a:solidFill>
                  <a:srgbClr val="595959"/>
                </a:solidFill>
                <a:latin typeface="Tw Cen MT"/>
                <a:cs typeface="Tw Cen MT"/>
              </a:rPr>
              <a:t> </a:t>
            </a:r>
            <a:r>
              <a:rPr lang="en-US" sz="2000">
                <a:solidFill>
                  <a:srgbClr val="595959"/>
                </a:solidFill>
                <a:latin typeface="Tw Cen MT"/>
                <a:cs typeface="Tw Cen MT"/>
              </a:rPr>
              <a:t>Tribal Colleges and Universities</a:t>
            </a:r>
            <a:r>
              <a:rPr sz="2000">
                <a:solidFill>
                  <a:srgbClr val="595959"/>
                </a:solidFill>
                <a:latin typeface="Tw Cen MT"/>
                <a:cs typeface="Tw Cen MT"/>
              </a:rPr>
              <a:t>,</a:t>
            </a:r>
            <a:r>
              <a:rPr sz="2000" spc="-40">
                <a:solidFill>
                  <a:srgbClr val="595959"/>
                </a:solidFill>
                <a:latin typeface="Tw Cen MT"/>
                <a:cs typeface="Tw Cen MT"/>
              </a:rPr>
              <a:t> </a:t>
            </a:r>
            <a:r>
              <a:rPr sz="2000">
                <a:solidFill>
                  <a:srgbClr val="595959"/>
                </a:solidFill>
                <a:latin typeface="Tw Cen MT"/>
                <a:cs typeface="Tw Cen MT"/>
              </a:rPr>
              <a:t>and</a:t>
            </a:r>
            <a:r>
              <a:rPr sz="2000" spc="-40">
                <a:solidFill>
                  <a:srgbClr val="595959"/>
                </a:solidFill>
                <a:latin typeface="Tw Cen MT"/>
                <a:cs typeface="Tw Cen MT"/>
              </a:rPr>
              <a:t> </a:t>
            </a:r>
            <a:r>
              <a:rPr lang="en-US" sz="2000">
                <a:solidFill>
                  <a:srgbClr val="595959"/>
                </a:solidFill>
                <a:latin typeface="Tw Cen MT"/>
                <a:cs typeface="Tw Cen MT"/>
              </a:rPr>
              <a:t>Minority Serving Institutions</a:t>
            </a:r>
            <a:r>
              <a:rPr sz="2000">
                <a:solidFill>
                  <a:srgbClr val="595959"/>
                </a:solidFill>
                <a:latin typeface="Tw Cen MT"/>
                <a:cs typeface="Tw Cen MT"/>
              </a:rPr>
              <a:t>;</a:t>
            </a:r>
            <a:r>
              <a:rPr sz="2000" spc="-40">
                <a:solidFill>
                  <a:srgbClr val="595959"/>
                </a:solidFill>
                <a:latin typeface="Tw Cen MT"/>
                <a:cs typeface="Tw Cen MT"/>
              </a:rPr>
              <a:t> </a:t>
            </a:r>
            <a:r>
              <a:rPr sz="2000" spc="-25">
                <a:solidFill>
                  <a:srgbClr val="595959"/>
                </a:solidFill>
                <a:latin typeface="Tw Cen MT"/>
                <a:cs typeface="Tw Cen MT"/>
              </a:rPr>
              <a:t>and</a:t>
            </a:r>
            <a:endParaRPr sz="2000">
              <a:latin typeface="Tw Cen MT"/>
              <a:cs typeface="Tw Cen MT"/>
            </a:endParaRPr>
          </a:p>
          <a:p>
            <a:pPr marL="698500" lvl="1" indent="-228600">
              <a:lnSpc>
                <a:spcPct val="100000"/>
              </a:lnSpc>
              <a:spcBef>
                <a:spcPts val="1125"/>
              </a:spcBef>
              <a:buFont typeface="Arial"/>
              <a:buChar char="•"/>
              <a:tabLst>
                <a:tab pos="698500" algn="l"/>
              </a:tabLst>
            </a:pPr>
            <a:r>
              <a:rPr sz="2000">
                <a:solidFill>
                  <a:srgbClr val="595959"/>
                </a:solidFill>
                <a:latin typeface="Tw Cen MT"/>
                <a:cs typeface="Tw Cen MT"/>
              </a:rPr>
              <a:t>(v)</a:t>
            </a:r>
            <a:r>
              <a:rPr sz="2000" spc="-40">
                <a:solidFill>
                  <a:srgbClr val="595959"/>
                </a:solidFill>
                <a:latin typeface="Tw Cen MT"/>
                <a:cs typeface="Tw Cen MT"/>
              </a:rPr>
              <a:t> </a:t>
            </a:r>
            <a:r>
              <a:rPr sz="2000">
                <a:solidFill>
                  <a:srgbClr val="595959"/>
                </a:solidFill>
                <a:latin typeface="Tw Cen MT"/>
                <a:cs typeface="Tw Cen MT"/>
              </a:rPr>
              <a:t>building</a:t>
            </a:r>
            <a:r>
              <a:rPr sz="2000" spc="-20">
                <a:solidFill>
                  <a:srgbClr val="595959"/>
                </a:solidFill>
                <a:latin typeface="Tw Cen MT"/>
                <a:cs typeface="Tw Cen MT"/>
              </a:rPr>
              <a:t> </a:t>
            </a:r>
            <a:r>
              <a:rPr sz="2000">
                <a:solidFill>
                  <a:srgbClr val="595959"/>
                </a:solidFill>
                <a:latin typeface="Tw Cen MT"/>
                <a:cs typeface="Tw Cen MT"/>
              </a:rPr>
              <a:t>sustainable</a:t>
            </a:r>
            <a:r>
              <a:rPr sz="2000" spc="-25">
                <a:solidFill>
                  <a:srgbClr val="595959"/>
                </a:solidFill>
                <a:latin typeface="Tw Cen MT"/>
                <a:cs typeface="Tw Cen MT"/>
              </a:rPr>
              <a:t> </a:t>
            </a:r>
            <a:r>
              <a:rPr sz="2000">
                <a:solidFill>
                  <a:srgbClr val="595959"/>
                </a:solidFill>
                <a:latin typeface="Tw Cen MT"/>
                <a:cs typeface="Tw Cen MT"/>
              </a:rPr>
              <a:t>innovation</a:t>
            </a:r>
            <a:r>
              <a:rPr sz="2000" spc="-25">
                <a:solidFill>
                  <a:srgbClr val="595959"/>
                </a:solidFill>
                <a:latin typeface="Tw Cen MT"/>
                <a:cs typeface="Tw Cen MT"/>
              </a:rPr>
              <a:t> </a:t>
            </a:r>
            <a:r>
              <a:rPr sz="2000">
                <a:solidFill>
                  <a:srgbClr val="595959"/>
                </a:solidFill>
                <a:latin typeface="Tw Cen MT"/>
                <a:cs typeface="Tw Cen MT"/>
              </a:rPr>
              <a:t>ecosystems</a:t>
            </a:r>
            <a:r>
              <a:rPr sz="2000" spc="-25">
                <a:solidFill>
                  <a:srgbClr val="595959"/>
                </a:solidFill>
                <a:latin typeface="Tw Cen MT"/>
                <a:cs typeface="Tw Cen MT"/>
              </a:rPr>
              <a:t> </a:t>
            </a:r>
            <a:r>
              <a:rPr sz="2000">
                <a:solidFill>
                  <a:srgbClr val="595959"/>
                </a:solidFill>
                <a:latin typeface="Tw Cen MT"/>
                <a:cs typeface="Tw Cen MT"/>
              </a:rPr>
              <a:t>in</a:t>
            </a:r>
            <a:r>
              <a:rPr sz="2000" spc="-20">
                <a:solidFill>
                  <a:srgbClr val="595959"/>
                </a:solidFill>
                <a:latin typeface="Tw Cen MT"/>
                <a:cs typeface="Tw Cen MT"/>
              </a:rPr>
              <a:t> </a:t>
            </a:r>
            <a:r>
              <a:rPr sz="2000">
                <a:solidFill>
                  <a:srgbClr val="595959"/>
                </a:solidFill>
                <a:latin typeface="Tw Cen MT"/>
                <a:cs typeface="Tw Cen MT"/>
              </a:rPr>
              <a:t>EPSCoR</a:t>
            </a:r>
            <a:r>
              <a:rPr sz="2000" spc="-20">
                <a:solidFill>
                  <a:srgbClr val="595959"/>
                </a:solidFill>
                <a:latin typeface="Tw Cen MT"/>
                <a:cs typeface="Tw Cen MT"/>
              </a:rPr>
              <a:t> </a:t>
            </a:r>
            <a:r>
              <a:rPr sz="2000" spc="-10">
                <a:solidFill>
                  <a:srgbClr val="595959"/>
                </a:solidFill>
                <a:latin typeface="Tw Cen MT"/>
                <a:cs typeface="Tw Cen MT"/>
              </a:rPr>
              <a:t>jurisdictions</a:t>
            </a:r>
            <a:endParaRPr sz="2000">
              <a:latin typeface="Tw Cen MT"/>
              <a:cs typeface="Tw Cen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C33DA-38F0-F8E7-A3DC-60EA0D4998B4}"/>
              </a:ext>
            </a:extLst>
          </p:cNvPr>
          <p:cNvSpPr>
            <a:spLocks noGrp="1"/>
          </p:cNvSpPr>
          <p:nvPr>
            <p:ph type="title"/>
          </p:nvPr>
        </p:nvSpPr>
        <p:spPr/>
        <p:txBody>
          <a:bodyPr/>
          <a:lstStyle/>
          <a:p>
            <a:r>
              <a:rPr lang="en-US">
                <a:ea typeface="Open Sans"/>
                <a:cs typeface="Open Sans"/>
              </a:rPr>
              <a:t>CISE &amp; NeTS</a:t>
            </a:r>
            <a:endParaRPr lang="en-US"/>
          </a:p>
        </p:txBody>
      </p:sp>
      <p:sp>
        <p:nvSpPr>
          <p:cNvPr id="3" name="Text Placeholder 2">
            <a:extLst>
              <a:ext uri="{FF2B5EF4-FFF2-40B4-BE49-F238E27FC236}">
                <a16:creationId xmlns:a16="http://schemas.microsoft.com/office/drawing/2014/main" id="{0B339A3F-A906-497F-369D-B1724127EF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30B96E-1930-7690-D529-66A5A6CE354E}"/>
              </a:ext>
            </a:extLst>
          </p:cNvPr>
          <p:cNvSpPr>
            <a:spLocks noGrp="1"/>
          </p:cNvSpPr>
          <p:nvPr>
            <p:ph type="sldNum" sz="quarter" idx="4"/>
          </p:nvPr>
        </p:nvSpPr>
        <p:spPr/>
        <p:txBody>
          <a:bodyPr/>
          <a:lstStyle/>
          <a:p>
            <a:fld id="{8F4BEAD3-91E3-4FFC-B7DC-935959D17485}" type="slidenum">
              <a:rPr lang="en-US" smtClean="0"/>
              <a:pPr/>
              <a:t>7</a:t>
            </a:fld>
            <a:endParaRPr lang="en-US"/>
          </a:p>
        </p:txBody>
      </p:sp>
    </p:spTree>
    <p:extLst>
      <p:ext uri="{BB962C8B-B14F-4D97-AF65-F5344CB8AC3E}">
        <p14:creationId xmlns:p14="http://schemas.microsoft.com/office/powerpoint/2010/main" val="235511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06309-B9FA-AA0B-C825-2346FB2ED4C9}"/>
              </a:ext>
            </a:extLst>
          </p:cNvPr>
          <p:cNvSpPr>
            <a:spLocks noGrp="1"/>
          </p:cNvSpPr>
          <p:nvPr>
            <p:ph type="title"/>
          </p:nvPr>
        </p:nvSpPr>
        <p:spPr/>
        <p:txBody>
          <a:bodyPr/>
          <a:lstStyle/>
          <a:p>
            <a:r>
              <a:rPr lang="en-US"/>
              <a:t>CISE: </a:t>
            </a:r>
            <a:r>
              <a:rPr lang="en-US" sz="2400"/>
              <a:t>Computer and Information Science and Engineering</a:t>
            </a:r>
            <a:endParaRPr lang="en-US"/>
          </a:p>
        </p:txBody>
      </p:sp>
      <p:sp>
        <p:nvSpPr>
          <p:cNvPr id="3" name="Content Placeholder 2">
            <a:extLst>
              <a:ext uri="{FF2B5EF4-FFF2-40B4-BE49-F238E27FC236}">
                <a16:creationId xmlns:a16="http://schemas.microsoft.com/office/drawing/2014/main" id="{13A1DAB0-7D93-6690-6C75-2407F5FFC3AF}"/>
              </a:ext>
            </a:extLst>
          </p:cNvPr>
          <p:cNvSpPr>
            <a:spLocks noGrp="1"/>
          </p:cNvSpPr>
          <p:nvPr>
            <p:ph idx="1"/>
          </p:nvPr>
        </p:nvSpPr>
        <p:spPr/>
        <p:txBody>
          <a:bodyPr>
            <a:normAutofit/>
          </a:bodyPr>
          <a:lstStyle/>
          <a:p>
            <a:r>
              <a:rPr lang="en-US"/>
              <a:t>The Directorate for Computer and Information Science and Engineering (CISE) advances research, innovation and education in computer science, information science and computer engineering fields.</a:t>
            </a:r>
          </a:p>
          <a:p>
            <a:r>
              <a:rPr lang="en-US"/>
              <a:t>Four divisions/offices:</a:t>
            </a:r>
          </a:p>
          <a:p>
            <a:pPr lvl="1"/>
            <a:r>
              <a:rPr lang="en-US"/>
              <a:t>Division of Computer and Network Systems (CNS) &lt;- </a:t>
            </a:r>
            <a:r>
              <a:rPr lang="en-US" b="1" err="1"/>
              <a:t>NeTS</a:t>
            </a:r>
            <a:r>
              <a:rPr lang="en-US" b="1"/>
              <a:t> is here</a:t>
            </a:r>
          </a:p>
          <a:p>
            <a:pPr lvl="1"/>
            <a:r>
              <a:rPr lang="en-US"/>
              <a:t>Division of Computing and Communication Foundations (CCF)</a:t>
            </a:r>
          </a:p>
          <a:p>
            <a:pPr lvl="1"/>
            <a:r>
              <a:rPr lang="en-US"/>
              <a:t>Division of Information and Intelligent Systems (IIS)</a:t>
            </a:r>
          </a:p>
          <a:p>
            <a:pPr lvl="1"/>
            <a:r>
              <a:rPr lang="en-US"/>
              <a:t>Office of Advanced Cyberinfrastructure (OAC)</a:t>
            </a:r>
          </a:p>
          <a:p>
            <a:endParaRPr lang="en-US"/>
          </a:p>
        </p:txBody>
      </p:sp>
      <p:sp>
        <p:nvSpPr>
          <p:cNvPr id="4" name="Slide Number Placeholder 3">
            <a:extLst>
              <a:ext uri="{FF2B5EF4-FFF2-40B4-BE49-F238E27FC236}">
                <a16:creationId xmlns:a16="http://schemas.microsoft.com/office/drawing/2014/main" id="{EBD96B77-1FFB-72F4-B30D-907835897986}"/>
              </a:ext>
            </a:extLst>
          </p:cNvPr>
          <p:cNvSpPr>
            <a:spLocks noGrp="1"/>
          </p:cNvSpPr>
          <p:nvPr>
            <p:ph type="sldNum" sz="quarter" idx="4"/>
          </p:nvPr>
        </p:nvSpPr>
        <p:spPr/>
        <p:txBody>
          <a:bodyPr/>
          <a:lstStyle/>
          <a:p>
            <a:fld id="{8F4BEAD3-91E3-4FFC-B7DC-935959D17485}" type="slidenum">
              <a:rPr lang="en-US" smtClean="0"/>
              <a:pPr/>
              <a:t>8</a:t>
            </a:fld>
            <a:endParaRPr lang="en-US"/>
          </a:p>
        </p:txBody>
      </p:sp>
    </p:spTree>
    <p:extLst>
      <p:ext uri="{BB962C8B-B14F-4D97-AF65-F5344CB8AC3E}">
        <p14:creationId xmlns:p14="http://schemas.microsoft.com/office/powerpoint/2010/main" val="3652641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2AC6F-0400-E35F-7B01-89D87DDD8119}"/>
              </a:ext>
              <a:ext uri="{C183D7F6-B498-43B3-948B-1728B52AA6E4}">
                <adec:decorative xmlns:adec="http://schemas.microsoft.com/office/drawing/2017/decorative" val="0"/>
              </a:ext>
            </a:extLst>
          </p:cNvPr>
          <p:cNvSpPr txBox="1">
            <a:spLocks noGrp="1"/>
          </p:cNvSpPr>
          <p:nvPr>
            <p:ph type="title"/>
          </p:nvPr>
        </p:nvSpPr>
        <p:spPr>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rgbClr val="005699"/>
                </a:solidFill>
                <a:latin typeface="Tw Cen MT" panose="020B0602020104020603" pitchFamily="34" charset="77"/>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CISE by the Numbers</a:t>
            </a:r>
          </a:p>
        </p:txBody>
      </p:sp>
      <p:sp>
        <p:nvSpPr>
          <p:cNvPr id="7" name="Right Brace 6">
            <a:extLst>
              <a:ext uri="{FF2B5EF4-FFF2-40B4-BE49-F238E27FC236}">
                <a16:creationId xmlns:a16="http://schemas.microsoft.com/office/drawing/2014/main" id="{67676D86-E111-094B-82BA-E713D24043A9}"/>
              </a:ext>
              <a:ext uri="{C183D7F6-B498-43B3-948B-1728B52AA6E4}">
                <adec:decorative xmlns:adec="http://schemas.microsoft.com/office/drawing/2017/decorative" val="1"/>
              </a:ext>
            </a:extLst>
          </p:cNvPr>
          <p:cNvSpPr/>
          <p:nvPr/>
        </p:nvSpPr>
        <p:spPr>
          <a:xfrm>
            <a:off x="2618151" y="2094776"/>
            <a:ext cx="381000" cy="4130001"/>
          </a:xfrm>
          <a:prstGeom prst="rightBrace">
            <a:avLst/>
          </a:prstGeom>
          <a:ln w="38100">
            <a:noFill/>
          </a:ln>
        </p:spPr>
        <p:style>
          <a:lnRef idx="1">
            <a:schemeClr val="accent3"/>
          </a:lnRef>
          <a:fillRef idx="0">
            <a:schemeClr val="accent3"/>
          </a:fillRef>
          <a:effectRef idx="0">
            <a:schemeClr val="accent3"/>
          </a:effectRef>
          <a:fontRef idx="minor">
            <a:schemeClr val="tx1"/>
          </a:fontRef>
        </p:style>
        <p:txBody>
          <a:bodyPr lIns="63972" tIns="31984" rIns="63972" bIns="31984" anchor="ctr"/>
          <a:lstStyle/>
          <a:p>
            <a:pPr marL="0" marR="0" lvl="0" indent="0" algn="ctr" defTabSz="91369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
        <p:nvSpPr>
          <p:cNvPr id="8" name="Right Brace 7">
            <a:extLst>
              <a:ext uri="{FF2B5EF4-FFF2-40B4-BE49-F238E27FC236}">
                <a16:creationId xmlns:a16="http://schemas.microsoft.com/office/drawing/2014/main" id="{FEC5F632-131A-0046-AA2C-C9F1F1A33845}"/>
              </a:ext>
              <a:ext uri="{C183D7F6-B498-43B3-948B-1728B52AA6E4}">
                <adec:decorative xmlns:adec="http://schemas.microsoft.com/office/drawing/2017/decorative" val="1"/>
              </a:ext>
            </a:extLst>
          </p:cNvPr>
          <p:cNvSpPr/>
          <p:nvPr/>
        </p:nvSpPr>
        <p:spPr>
          <a:xfrm>
            <a:off x="5000125" y="2529525"/>
            <a:ext cx="480672" cy="3439761"/>
          </a:xfrm>
          <a:prstGeom prst="rightBrace">
            <a:avLst/>
          </a:prstGeom>
          <a:ln w="38100">
            <a:noFill/>
          </a:ln>
        </p:spPr>
        <p:style>
          <a:lnRef idx="1">
            <a:schemeClr val="accent5"/>
          </a:lnRef>
          <a:fillRef idx="0">
            <a:schemeClr val="accent5"/>
          </a:fillRef>
          <a:effectRef idx="0">
            <a:schemeClr val="accent5"/>
          </a:effectRef>
          <a:fontRef idx="minor">
            <a:schemeClr val="tx1"/>
          </a:fontRef>
        </p:style>
        <p:txBody>
          <a:bodyPr lIns="63972" tIns="31984" rIns="63972" bIns="31984" anchor="ctr"/>
          <a:lstStyle/>
          <a:p>
            <a:pPr marL="0" marR="0" lvl="0" indent="0" algn="ctr" defTabSz="91369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
        <p:nvSpPr>
          <p:cNvPr id="45" name="Freeform 14">
            <a:extLst>
              <a:ext uri="{FF2B5EF4-FFF2-40B4-BE49-F238E27FC236}">
                <a16:creationId xmlns:a16="http://schemas.microsoft.com/office/drawing/2014/main" id="{A7A10D99-5635-3040-8DFA-A8784731E63C}"/>
              </a:ext>
              <a:ext uri="{C183D7F6-B498-43B3-948B-1728B52AA6E4}">
                <adec:decorative xmlns:adec="http://schemas.microsoft.com/office/drawing/2017/decorative" val="1"/>
              </a:ext>
            </a:extLst>
          </p:cNvPr>
          <p:cNvSpPr>
            <a:spLocks noEditPoints="1"/>
          </p:cNvSpPr>
          <p:nvPr/>
        </p:nvSpPr>
        <p:spPr bwMode="auto">
          <a:xfrm>
            <a:off x="867825" y="5279222"/>
            <a:ext cx="548983" cy="475337"/>
          </a:xfrm>
          <a:custGeom>
            <a:avLst/>
            <a:gdLst>
              <a:gd name="T0" fmla="*/ 363178 w 256"/>
              <a:gd name="T1" fmla="*/ 164815 h 251"/>
              <a:gd name="T2" fmla="*/ 391976 w 256"/>
              <a:gd name="T3" fmla="*/ 216020 h 251"/>
              <a:gd name="T4" fmla="*/ 307181 w 256"/>
              <a:gd name="T5" fmla="*/ 182417 h 251"/>
              <a:gd name="T6" fmla="*/ 281583 w 256"/>
              <a:gd name="T7" fmla="*/ 185617 h 251"/>
              <a:gd name="T8" fmla="*/ 166390 w 256"/>
              <a:gd name="T9" fmla="*/ 92809 h 251"/>
              <a:gd name="T10" fmla="*/ 281583 w 256"/>
              <a:gd name="T11" fmla="*/ 0 h 251"/>
              <a:gd name="T12" fmla="*/ 409575 w 256"/>
              <a:gd name="T13" fmla="*/ 92809 h 251"/>
              <a:gd name="T14" fmla="*/ 363178 w 256"/>
              <a:gd name="T15" fmla="*/ 164815 h 251"/>
              <a:gd name="T16" fmla="*/ 142391 w 256"/>
              <a:gd name="T17" fmla="*/ 102409 h 251"/>
              <a:gd name="T18" fmla="*/ 271983 w 256"/>
              <a:gd name="T19" fmla="*/ 211219 h 251"/>
              <a:gd name="T20" fmla="*/ 297582 w 256"/>
              <a:gd name="T21" fmla="*/ 208019 h 251"/>
              <a:gd name="T22" fmla="*/ 297582 w 256"/>
              <a:gd name="T23" fmla="*/ 208019 h 251"/>
              <a:gd name="T24" fmla="*/ 300782 w 256"/>
              <a:gd name="T25" fmla="*/ 208019 h 251"/>
              <a:gd name="T26" fmla="*/ 366378 w 256"/>
              <a:gd name="T27" fmla="*/ 235222 h 251"/>
              <a:gd name="T28" fmla="*/ 195188 w 256"/>
              <a:gd name="T29" fmla="*/ 344032 h 251"/>
              <a:gd name="T30" fmla="*/ 156790 w 256"/>
              <a:gd name="T31" fmla="*/ 337631 h 251"/>
              <a:gd name="T32" fmla="*/ 25598 w 256"/>
              <a:gd name="T33" fmla="*/ 390436 h 251"/>
              <a:gd name="T34" fmla="*/ 70396 w 256"/>
              <a:gd name="T35" fmla="*/ 312029 h 251"/>
              <a:gd name="T36" fmla="*/ 0 w 256"/>
              <a:gd name="T37" fmla="*/ 201619 h 251"/>
              <a:gd name="T38" fmla="*/ 148791 w 256"/>
              <a:gd name="T39" fmla="*/ 64006 h 251"/>
              <a:gd name="T40" fmla="*/ 142391 w 256"/>
              <a:gd name="T41" fmla="*/ 102409 h 2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6" h="251">
                <a:moveTo>
                  <a:pt x="227" y="103"/>
                </a:moveTo>
                <a:cubicBezTo>
                  <a:pt x="223" y="106"/>
                  <a:pt x="222" y="124"/>
                  <a:pt x="245" y="135"/>
                </a:cubicBezTo>
                <a:cubicBezTo>
                  <a:pt x="245" y="135"/>
                  <a:pt x="213" y="140"/>
                  <a:pt x="192" y="114"/>
                </a:cubicBezTo>
                <a:cubicBezTo>
                  <a:pt x="187" y="114"/>
                  <a:pt x="181" y="116"/>
                  <a:pt x="176" y="116"/>
                </a:cubicBezTo>
                <a:cubicBezTo>
                  <a:pt x="131" y="116"/>
                  <a:pt x="104" y="90"/>
                  <a:pt x="104" y="58"/>
                </a:cubicBezTo>
                <a:cubicBezTo>
                  <a:pt x="104" y="26"/>
                  <a:pt x="131" y="0"/>
                  <a:pt x="176" y="0"/>
                </a:cubicBezTo>
                <a:cubicBezTo>
                  <a:pt x="221" y="0"/>
                  <a:pt x="256" y="26"/>
                  <a:pt x="256" y="58"/>
                </a:cubicBezTo>
                <a:cubicBezTo>
                  <a:pt x="256" y="76"/>
                  <a:pt x="245" y="93"/>
                  <a:pt x="227" y="103"/>
                </a:cubicBezTo>
                <a:moveTo>
                  <a:pt x="89" y="64"/>
                </a:moveTo>
                <a:cubicBezTo>
                  <a:pt x="91" y="99"/>
                  <a:pt x="122" y="129"/>
                  <a:pt x="170" y="132"/>
                </a:cubicBezTo>
                <a:cubicBezTo>
                  <a:pt x="176" y="133"/>
                  <a:pt x="181" y="131"/>
                  <a:pt x="186" y="130"/>
                </a:cubicBezTo>
                <a:cubicBezTo>
                  <a:pt x="186" y="130"/>
                  <a:pt x="186" y="130"/>
                  <a:pt x="186" y="130"/>
                </a:cubicBezTo>
                <a:cubicBezTo>
                  <a:pt x="188" y="130"/>
                  <a:pt x="188" y="130"/>
                  <a:pt x="188" y="130"/>
                </a:cubicBezTo>
                <a:cubicBezTo>
                  <a:pt x="202" y="144"/>
                  <a:pt x="219" y="147"/>
                  <a:pt x="229" y="147"/>
                </a:cubicBezTo>
                <a:cubicBezTo>
                  <a:pt x="219" y="186"/>
                  <a:pt x="180" y="215"/>
                  <a:pt x="122" y="215"/>
                </a:cubicBezTo>
                <a:cubicBezTo>
                  <a:pt x="114" y="215"/>
                  <a:pt x="106" y="212"/>
                  <a:pt x="98" y="211"/>
                </a:cubicBezTo>
                <a:cubicBezTo>
                  <a:pt x="66" y="251"/>
                  <a:pt x="16" y="244"/>
                  <a:pt x="16" y="244"/>
                </a:cubicBezTo>
                <a:cubicBezTo>
                  <a:pt x="51" y="227"/>
                  <a:pt x="51" y="199"/>
                  <a:pt x="44" y="195"/>
                </a:cubicBezTo>
                <a:cubicBezTo>
                  <a:pt x="17" y="179"/>
                  <a:pt x="0" y="154"/>
                  <a:pt x="0" y="126"/>
                </a:cubicBezTo>
                <a:cubicBezTo>
                  <a:pt x="0" y="84"/>
                  <a:pt x="39" y="49"/>
                  <a:pt x="93" y="40"/>
                </a:cubicBezTo>
                <a:cubicBezTo>
                  <a:pt x="90" y="47"/>
                  <a:pt x="89" y="55"/>
                  <a:pt x="89" y="64"/>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lIns="91389" tIns="45695" rIns="91389" bIns="45695"/>
          <a:lstStyle/>
          <a:p>
            <a:pPr marL="0" marR="0" lvl="0" indent="0" algn="l" defTabSz="913562" rtl="0" eaLnBrk="1" fontAlgn="auto" latinLnBrk="0" hangingPunct="1">
              <a:lnSpc>
                <a:spcPct val="100000"/>
              </a:lnSpc>
              <a:spcBef>
                <a:spcPts val="0"/>
              </a:spcBef>
              <a:spcAft>
                <a:spcPts val="0"/>
              </a:spcAft>
              <a:buClrTx/>
              <a:buSzTx/>
              <a:buFontTx/>
              <a:buNone/>
              <a:tabLst/>
              <a:defRPr/>
            </a:pPr>
            <a:endParaRPr kumimoji="0" lang="en-US" sz="2900" b="0" i="0" u="none" strike="noStrike" kern="1200" cap="none" spc="0" normalizeH="0" baseline="0" noProof="0">
              <a:ln>
                <a:noFill/>
              </a:ln>
              <a:solidFill>
                <a:prstClr val="black"/>
              </a:solidFill>
              <a:effectLst/>
              <a:uLnTx/>
              <a:uFillTx/>
              <a:latin typeface="Open Sans" pitchFamily="2" charset="0"/>
              <a:ea typeface="Open Sans" pitchFamily="2" charset="0"/>
              <a:cs typeface="Open Sans" pitchFamily="2" charset="0"/>
            </a:endParaRPr>
          </a:p>
        </p:txBody>
      </p:sp>
      <p:sp>
        <p:nvSpPr>
          <p:cNvPr id="46" name="TextBox 45">
            <a:extLst>
              <a:ext uri="{FF2B5EF4-FFF2-40B4-BE49-F238E27FC236}">
                <a16:creationId xmlns:a16="http://schemas.microsoft.com/office/drawing/2014/main" id="{15DEE7EC-9BA6-3645-A661-DBC025450D39}"/>
              </a:ext>
            </a:extLst>
          </p:cNvPr>
          <p:cNvSpPr txBox="1"/>
          <p:nvPr/>
        </p:nvSpPr>
        <p:spPr>
          <a:xfrm>
            <a:off x="8421086" y="122003"/>
            <a:ext cx="3640963" cy="1077218"/>
          </a:xfrm>
          <a:prstGeom prst="rect">
            <a:avLst/>
          </a:prstGeom>
          <a:solidFill>
            <a:schemeClr val="accent1"/>
          </a:solidFill>
          <a:ln w="57150">
            <a:solidFill>
              <a:schemeClr val="accent2"/>
            </a:solidFill>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rPr>
              <a:t>NSF funds </a:t>
            </a:r>
            <a:r>
              <a:rPr kumimoji="0" lang="en-US" sz="2400" b="1"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rPr>
              <a:t>80% </a:t>
            </a:r>
            <a:r>
              <a:rPr kumimoji="0" lang="en-US" sz="20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rPr>
              <a:t>of federally-funded CS in the US at academic institutions.</a:t>
            </a:r>
          </a:p>
        </p:txBody>
      </p:sp>
      <p:grpSp>
        <p:nvGrpSpPr>
          <p:cNvPr id="14" name="Group 13">
            <a:extLst>
              <a:ext uri="{FF2B5EF4-FFF2-40B4-BE49-F238E27FC236}">
                <a16:creationId xmlns:a16="http://schemas.microsoft.com/office/drawing/2014/main" id="{3BE6E120-1253-4E65-BAA1-40C16693BEEA}"/>
              </a:ext>
              <a:ext uri="{C183D7F6-B498-43B3-948B-1728B52AA6E4}">
                <adec:decorative xmlns:adec="http://schemas.microsoft.com/office/drawing/2017/decorative" val="1"/>
              </a:ext>
            </a:extLst>
          </p:cNvPr>
          <p:cNvGrpSpPr/>
          <p:nvPr/>
        </p:nvGrpSpPr>
        <p:grpSpPr>
          <a:xfrm>
            <a:off x="630650" y="1259615"/>
            <a:ext cx="5208040" cy="4581524"/>
            <a:chOff x="61351" y="867321"/>
            <a:chExt cx="5208040" cy="4581524"/>
          </a:xfrm>
        </p:grpSpPr>
        <p:sp>
          <p:nvSpPr>
            <p:cNvPr id="11" name="TextBox 10">
              <a:extLst>
                <a:ext uri="{FF2B5EF4-FFF2-40B4-BE49-F238E27FC236}">
                  <a16:creationId xmlns:a16="http://schemas.microsoft.com/office/drawing/2014/main" id="{752AC9AB-B219-4A43-9AC4-6993A9AA0319}"/>
                </a:ext>
              </a:extLst>
            </p:cNvPr>
            <p:cNvSpPr txBox="1"/>
            <p:nvPr/>
          </p:nvSpPr>
          <p:spPr>
            <a:xfrm>
              <a:off x="1329440" y="1538207"/>
              <a:ext cx="1694695" cy="646331"/>
            </a:xfrm>
            <a:prstGeom prst="rect">
              <a:avLst/>
            </a:prstGeom>
            <a:noFill/>
            <a:ln>
              <a:noFill/>
            </a:ln>
          </p:spPr>
          <p:txBody>
            <a:bodyPr wrap="none" rtlCol="0">
              <a:spAutoFit/>
            </a:bodyPr>
            <a:lstStyle/>
            <a:p>
              <a:pPr marL="0" marR="0" lvl="0" indent="0" algn="l"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$1,012M</a:t>
              </a:r>
            </a:p>
            <a:p>
              <a:pPr marL="0" marR="0" lvl="0" indent="0" algn="l"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Enacted FY22 Budget</a:t>
              </a:r>
            </a:p>
          </p:txBody>
        </p:sp>
        <p:sp>
          <p:nvSpPr>
            <p:cNvPr id="16" name="TextBox 15">
              <a:extLst>
                <a:ext uri="{FF2B5EF4-FFF2-40B4-BE49-F238E27FC236}">
                  <a16:creationId xmlns:a16="http://schemas.microsoft.com/office/drawing/2014/main" id="{50CF3585-2406-5840-9BFB-748DEB6AC1BE}"/>
                </a:ext>
              </a:extLst>
            </p:cNvPr>
            <p:cNvSpPr txBox="1"/>
            <p:nvPr/>
          </p:nvSpPr>
          <p:spPr>
            <a:xfrm>
              <a:off x="1169186" y="2781597"/>
              <a:ext cx="1450451"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6,466</a:t>
              </a:r>
            </a:p>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Proposals evaluated</a:t>
              </a:r>
            </a:p>
          </p:txBody>
        </p:sp>
        <p:sp>
          <p:nvSpPr>
            <p:cNvPr id="40" name="TextBox 39">
              <a:extLst>
                <a:ext uri="{FF2B5EF4-FFF2-40B4-BE49-F238E27FC236}">
                  <a16:creationId xmlns:a16="http://schemas.microsoft.com/office/drawing/2014/main" id="{5A75BF59-141B-3C45-8CB1-E16C406CBF4C}"/>
                </a:ext>
              </a:extLst>
            </p:cNvPr>
            <p:cNvSpPr txBox="1"/>
            <p:nvPr/>
          </p:nvSpPr>
          <p:spPr>
            <a:xfrm>
              <a:off x="2577880" y="3454795"/>
              <a:ext cx="993957" cy="830997"/>
            </a:xfrm>
            <a:prstGeom prst="rect">
              <a:avLst/>
            </a:prstGeom>
            <a:noFill/>
            <a:ln>
              <a:noFill/>
            </a:ln>
          </p:spPr>
          <p:txBody>
            <a:bodyPr wrap="square" rtlCol="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28% </a:t>
              </a: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Funding rate</a:t>
              </a:r>
            </a:p>
          </p:txBody>
        </p:sp>
        <p:pic>
          <p:nvPicPr>
            <p:cNvPr id="6" name="Picture 5" descr="Icon&#10;&#10;Description automatically generated">
              <a:extLst>
                <a:ext uri="{FF2B5EF4-FFF2-40B4-BE49-F238E27FC236}">
                  <a16:creationId xmlns:a16="http://schemas.microsoft.com/office/drawing/2014/main" id="{555E5BE1-EE63-4491-A7F4-D06B8038BF84}"/>
                </a:ext>
              </a:extLst>
            </p:cNvPr>
            <p:cNvPicPr>
              <a:picLocks noChangeAspect="1"/>
            </p:cNvPicPr>
            <p:nvPr/>
          </p:nvPicPr>
          <p:blipFill>
            <a:blip r:embed="rId3"/>
            <a:stretch>
              <a:fillRect/>
            </a:stretch>
          </p:blipFill>
          <p:spPr>
            <a:xfrm>
              <a:off x="61351" y="3934509"/>
              <a:ext cx="1271019" cy="1271019"/>
            </a:xfrm>
            <a:prstGeom prst="rect">
              <a:avLst/>
            </a:prstGeom>
          </p:spPr>
        </p:pic>
        <p:pic>
          <p:nvPicPr>
            <p:cNvPr id="54" name="Picture 53" descr="Logo, icon&#10;&#10;Description automatically generated">
              <a:extLst>
                <a:ext uri="{FF2B5EF4-FFF2-40B4-BE49-F238E27FC236}">
                  <a16:creationId xmlns:a16="http://schemas.microsoft.com/office/drawing/2014/main" id="{505E46D3-5ABF-4D94-A4BF-731FC534E6D1}"/>
                </a:ext>
              </a:extLst>
            </p:cNvPr>
            <p:cNvPicPr>
              <a:picLocks noChangeAspect="1"/>
            </p:cNvPicPr>
            <p:nvPr/>
          </p:nvPicPr>
          <p:blipFill>
            <a:blip r:embed="rId4"/>
            <a:stretch>
              <a:fillRect/>
            </a:stretch>
          </p:blipFill>
          <p:spPr>
            <a:xfrm>
              <a:off x="61351" y="1246621"/>
              <a:ext cx="1271019" cy="1271019"/>
            </a:xfrm>
            <a:prstGeom prst="rect">
              <a:avLst/>
            </a:prstGeom>
          </p:spPr>
        </p:pic>
        <p:pic>
          <p:nvPicPr>
            <p:cNvPr id="56" name="Picture 55" descr="Icon&#10;&#10;Description automatically generated">
              <a:extLst>
                <a:ext uri="{FF2B5EF4-FFF2-40B4-BE49-F238E27FC236}">
                  <a16:creationId xmlns:a16="http://schemas.microsoft.com/office/drawing/2014/main" id="{0DDDA883-F2E6-4868-BADD-67F60125F1C2}"/>
                </a:ext>
              </a:extLst>
            </p:cNvPr>
            <p:cNvPicPr>
              <a:picLocks noChangeAspect="1"/>
            </p:cNvPicPr>
            <p:nvPr/>
          </p:nvPicPr>
          <p:blipFill>
            <a:blip r:embed="rId5"/>
            <a:stretch>
              <a:fillRect/>
            </a:stretch>
          </p:blipFill>
          <p:spPr>
            <a:xfrm>
              <a:off x="66396" y="2569298"/>
              <a:ext cx="1271019" cy="1272847"/>
            </a:xfrm>
            <a:prstGeom prst="rect">
              <a:avLst/>
            </a:prstGeom>
          </p:spPr>
        </p:pic>
        <p:sp>
          <p:nvSpPr>
            <p:cNvPr id="59" name="TextBox 58">
              <a:extLst>
                <a:ext uri="{FF2B5EF4-FFF2-40B4-BE49-F238E27FC236}">
                  <a16:creationId xmlns:a16="http://schemas.microsoft.com/office/drawing/2014/main" id="{5A6F72BD-BFDA-47D7-9C12-6042E6FFEE30}"/>
                </a:ext>
              </a:extLst>
            </p:cNvPr>
            <p:cNvSpPr txBox="1"/>
            <p:nvPr/>
          </p:nvSpPr>
          <p:spPr>
            <a:xfrm>
              <a:off x="1160571" y="4326063"/>
              <a:ext cx="1450451" cy="64633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1,780 </a:t>
              </a: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Awards made</a:t>
              </a:r>
            </a:p>
          </p:txBody>
        </p:sp>
        <p:sp>
          <p:nvSpPr>
            <p:cNvPr id="61" name="Right Brace 60">
              <a:extLst>
                <a:ext uri="{FF2B5EF4-FFF2-40B4-BE49-F238E27FC236}">
                  <a16:creationId xmlns:a16="http://schemas.microsoft.com/office/drawing/2014/main" id="{9645138A-5E7B-469C-B6EE-0B5763971AA5}"/>
                </a:ext>
              </a:extLst>
            </p:cNvPr>
            <p:cNvSpPr/>
            <p:nvPr/>
          </p:nvSpPr>
          <p:spPr>
            <a:xfrm>
              <a:off x="2375339" y="3122370"/>
              <a:ext cx="309626" cy="1487356"/>
            </a:xfrm>
            <a:prstGeom prst="rightBrace">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66" name="Right Brace 65">
              <a:extLst>
                <a:ext uri="{FF2B5EF4-FFF2-40B4-BE49-F238E27FC236}">
                  <a16:creationId xmlns:a16="http://schemas.microsoft.com/office/drawing/2014/main" id="{875B43DD-4FFE-430E-9C53-6207CE772453}"/>
                </a:ext>
              </a:extLst>
            </p:cNvPr>
            <p:cNvSpPr/>
            <p:nvPr/>
          </p:nvSpPr>
          <p:spPr>
            <a:xfrm flipH="1">
              <a:off x="3627240" y="867321"/>
              <a:ext cx="1642151" cy="4581524"/>
            </a:xfrm>
            <a:prstGeom prst="rightBrace">
              <a:avLst>
                <a:gd name="adj1" fmla="val 7963"/>
                <a:gd name="adj2" fmla="val 50000"/>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cxnSp>
          <p:nvCxnSpPr>
            <p:cNvPr id="68" name="Connector: Elbow 67">
              <a:extLst>
                <a:ext uri="{FF2B5EF4-FFF2-40B4-BE49-F238E27FC236}">
                  <a16:creationId xmlns:a16="http://schemas.microsoft.com/office/drawing/2014/main" id="{CD7D525D-B8EC-45A1-9884-4525E69C484F}"/>
                </a:ext>
              </a:extLst>
            </p:cNvPr>
            <p:cNvCxnSpPr>
              <a:cxnSpLocks/>
              <a:stCxn id="59" idx="2"/>
              <a:endCxn id="66" idx="1"/>
            </p:cNvCxnSpPr>
            <p:nvPr/>
          </p:nvCxnSpPr>
          <p:spPr>
            <a:xfrm rot="5400000" flipH="1" flipV="1">
              <a:off x="1849362" y="3194517"/>
              <a:ext cx="1814311" cy="1741443"/>
            </a:xfrm>
            <a:prstGeom prst="bentConnector4">
              <a:avLst>
                <a:gd name="adj1" fmla="val -1698"/>
                <a:gd name="adj2" fmla="val 101348"/>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18E42740-841A-4A48-9AEE-0C9F2611C773}"/>
              </a:ext>
              <a:ext uri="{C183D7F6-B498-43B3-948B-1728B52AA6E4}">
                <adec:decorative xmlns:adec="http://schemas.microsoft.com/office/drawing/2017/decorative" val="1"/>
              </a:ext>
            </a:extLst>
          </p:cNvPr>
          <p:cNvGrpSpPr/>
          <p:nvPr/>
        </p:nvGrpSpPr>
        <p:grpSpPr>
          <a:xfrm>
            <a:off x="5814972" y="1545029"/>
            <a:ext cx="2710225" cy="4004692"/>
            <a:chOff x="3718315" y="1045273"/>
            <a:chExt cx="2710225" cy="4004692"/>
          </a:xfrm>
        </p:grpSpPr>
        <p:sp>
          <p:nvSpPr>
            <p:cNvPr id="31" name="TextBox 30">
              <a:extLst>
                <a:ext uri="{FF2B5EF4-FFF2-40B4-BE49-F238E27FC236}">
                  <a16:creationId xmlns:a16="http://schemas.microsoft.com/office/drawing/2014/main" id="{79BB3680-A73D-0944-8F1C-0AE3D9B96282}"/>
                </a:ext>
              </a:extLst>
            </p:cNvPr>
            <p:cNvSpPr txBox="1"/>
            <p:nvPr/>
          </p:nvSpPr>
          <p:spPr>
            <a:xfrm>
              <a:off x="5040449" y="2609633"/>
              <a:ext cx="1145239" cy="83099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6,621</a:t>
              </a:r>
            </a:p>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Grad Students</a:t>
              </a:r>
            </a:p>
          </p:txBody>
        </p:sp>
        <p:sp>
          <p:nvSpPr>
            <p:cNvPr id="48" name="TextBox 47">
              <a:extLst>
                <a:ext uri="{FF2B5EF4-FFF2-40B4-BE49-F238E27FC236}">
                  <a16:creationId xmlns:a16="http://schemas.microsoft.com/office/drawing/2014/main" id="{F38A4197-956B-1843-992F-6E9EBF593474}"/>
                </a:ext>
              </a:extLst>
            </p:cNvPr>
            <p:cNvSpPr txBox="1"/>
            <p:nvPr/>
          </p:nvSpPr>
          <p:spPr>
            <a:xfrm>
              <a:off x="4804564" y="1273463"/>
              <a:ext cx="1623976" cy="83099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376</a:t>
              </a:r>
              <a:endParaRPr kumimoji="0" lang="en-US" sz="1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endParaRPr>
            </a:p>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institutions supported</a:t>
              </a:r>
            </a:p>
          </p:txBody>
        </p:sp>
        <p:pic>
          <p:nvPicPr>
            <p:cNvPr id="81" name="Picture 80" descr="Icon&#10;&#10;Description automatically generated">
              <a:extLst>
                <a:ext uri="{FF2B5EF4-FFF2-40B4-BE49-F238E27FC236}">
                  <a16:creationId xmlns:a16="http://schemas.microsoft.com/office/drawing/2014/main" id="{45929418-C6F2-4D5B-8070-44F331EDD610}"/>
                </a:ext>
              </a:extLst>
            </p:cNvPr>
            <p:cNvPicPr>
              <a:picLocks noChangeAspect="1"/>
            </p:cNvPicPr>
            <p:nvPr/>
          </p:nvPicPr>
          <p:blipFill>
            <a:blip r:embed="rId6"/>
            <a:stretch>
              <a:fillRect/>
            </a:stretch>
          </p:blipFill>
          <p:spPr>
            <a:xfrm>
              <a:off x="3719949" y="2415112"/>
              <a:ext cx="1272847" cy="1271019"/>
            </a:xfrm>
            <a:prstGeom prst="rect">
              <a:avLst/>
            </a:prstGeom>
          </p:spPr>
        </p:pic>
        <p:pic>
          <p:nvPicPr>
            <p:cNvPr id="87" name="Picture 86" descr="Icon&#10;&#10;Description automatically generated">
              <a:extLst>
                <a:ext uri="{FF2B5EF4-FFF2-40B4-BE49-F238E27FC236}">
                  <a16:creationId xmlns:a16="http://schemas.microsoft.com/office/drawing/2014/main" id="{16455F61-7E22-4881-A701-114F224F209E}"/>
                </a:ext>
              </a:extLst>
            </p:cNvPr>
            <p:cNvPicPr>
              <a:picLocks noChangeAspect="1"/>
            </p:cNvPicPr>
            <p:nvPr/>
          </p:nvPicPr>
          <p:blipFill>
            <a:blip r:embed="rId7"/>
            <a:stretch>
              <a:fillRect/>
            </a:stretch>
          </p:blipFill>
          <p:spPr>
            <a:xfrm>
              <a:off x="3718315" y="1045273"/>
              <a:ext cx="1271019" cy="1271019"/>
            </a:xfrm>
            <a:prstGeom prst="rect">
              <a:avLst/>
            </a:prstGeom>
          </p:spPr>
        </p:pic>
        <p:sp>
          <p:nvSpPr>
            <p:cNvPr id="97" name="TextBox 96">
              <a:extLst>
                <a:ext uri="{FF2B5EF4-FFF2-40B4-BE49-F238E27FC236}">
                  <a16:creationId xmlns:a16="http://schemas.microsoft.com/office/drawing/2014/main" id="{5F59F6F0-A6B0-4965-93C3-D82D88813A5B}"/>
                </a:ext>
              </a:extLst>
            </p:cNvPr>
            <p:cNvSpPr txBox="1"/>
            <p:nvPr/>
          </p:nvSpPr>
          <p:spPr>
            <a:xfrm>
              <a:off x="5000125" y="3916651"/>
              <a:ext cx="1422931" cy="101566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20,390</a:t>
              </a:r>
            </a:p>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Individuals from Sr. Researchers to Undergrads</a:t>
              </a:r>
            </a:p>
          </p:txBody>
        </p:sp>
        <p:pic>
          <p:nvPicPr>
            <p:cNvPr id="107" name="Picture 106" descr="Shape, icon&#10;&#10;Description automatically generated">
              <a:extLst>
                <a:ext uri="{FF2B5EF4-FFF2-40B4-BE49-F238E27FC236}">
                  <a16:creationId xmlns:a16="http://schemas.microsoft.com/office/drawing/2014/main" id="{93AF0459-32A9-4800-857C-6CD811FC8384}"/>
                </a:ext>
              </a:extLst>
            </p:cNvPr>
            <p:cNvPicPr>
              <a:picLocks noChangeAspect="1"/>
            </p:cNvPicPr>
            <p:nvPr/>
          </p:nvPicPr>
          <p:blipFill>
            <a:blip r:embed="rId8"/>
            <a:stretch>
              <a:fillRect/>
            </a:stretch>
          </p:blipFill>
          <p:spPr>
            <a:xfrm>
              <a:off x="3721777" y="3778946"/>
              <a:ext cx="1271019" cy="1271019"/>
            </a:xfrm>
            <a:prstGeom prst="rect">
              <a:avLst/>
            </a:prstGeom>
          </p:spPr>
        </p:pic>
      </p:grpSp>
      <p:sp>
        <p:nvSpPr>
          <p:cNvPr id="43" name="TextBox 42">
            <a:extLst>
              <a:ext uri="{FF2B5EF4-FFF2-40B4-BE49-F238E27FC236}">
                <a16:creationId xmlns:a16="http://schemas.microsoft.com/office/drawing/2014/main" id="{3773B6E1-8F8F-4972-9721-1EF9033DA8BD}"/>
              </a:ext>
            </a:extLst>
          </p:cNvPr>
          <p:cNvSpPr txBox="1"/>
          <p:nvPr/>
        </p:nvSpPr>
        <p:spPr>
          <a:xfrm>
            <a:off x="895001" y="6565550"/>
            <a:ext cx="2206053" cy="276999"/>
          </a:xfrm>
          <a:prstGeom prst="rect">
            <a:avLst/>
          </a:prstGeom>
          <a:noFill/>
          <a:ln>
            <a:noFill/>
          </a:ln>
        </p:spPr>
        <p:txBody>
          <a:bodyPr wrap="none" rtlCol="0">
            <a:spAutoFit/>
          </a:bodyPr>
          <a:lstStyle/>
          <a:p>
            <a:pPr marL="0" marR="0" lvl="0" indent="0" algn="l"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bg1"/>
                </a:solidFill>
                <a:effectLst/>
                <a:uLnTx/>
                <a:uFillTx/>
                <a:latin typeface="Open Sans" pitchFamily="2" charset="0"/>
                <a:ea typeface="Open Sans" pitchFamily="2" charset="0"/>
                <a:cs typeface="Open Sans" pitchFamily="2" charset="0"/>
              </a:rPr>
              <a:t>All data depicted is for FY 22</a:t>
            </a:r>
          </a:p>
        </p:txBody>
      </p:sp>
      <p:grpSp>
        <p:nvGrpSpPr>
          <p:cNvPr id="27" name="Group 26">
            <a:extLst>
              <a:ext uri="{FF2B5EF4-FFF2-40B4-BE49-F238E27FC236}">
                <a16:creationId xmlns:a16="http://schemas.microsoft.com/office/drawing/2014/main" id="{C2D9F364-F0DD-4FDC-AABA-DEBD883B5F6E}"/>
              </a:ext>
              <a:ext uri="{C183D7F6-B498-43B3-948B-1728B52AA6E4}">
                <adec:decorative xmlns:adec="http://schemas.microsoft.com/office/drawing/2017/decorative" val="1"/>
              </a:ext>
            </a:extLst>
          </p:cNvPr>
          <p:cNvGrpSpPr/>
          <p:nvPr/>
        </p:nvGrpSpPr>
        <p:grpSpPr>
          <a:xfrm>
            <a:off x="8711226" y="3612594"/>
            <a:ext cx="2871487" cy="1271019"/>
            <a:chOff x="8674280" y="2872743"/>
            <a:chExt cx="2871487" cy="1271019"/>
          </a:xfrm>
        </p:grpSpPr>
        <p:sp>
          <p:nvSpPr>
            <p:cNvPr id="57" name="TextBox 56">
              <a:extLst>
                <a:ext uri="{FF2B5EF4-FFF2-40B4-BE49-F238E27FC236}">
                  <a16:creationId xmlns:a16="http://schemas.microsoft.com/office/drawing/2014/main" id="{42AEC6E7-6DDF-4AD3-BD02-F5D078E8CE50}"/>
                </a:ext>
              </a:extLst>
            </p:cNvPr>
            <p:cNvSpPr txBox="1"/>
            <p:nvPr/>
          </p:nvSpPr>
          <p:spPr>
            <a:xfrm>
              <a:off x="9964755" y="3000420"/>
              <a:ext cx="1581012" cy="101566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74</a:t>
              </a:r>
              <a:endParaRPr kumimoji="0" lang="en-US" sz="1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endParaRPr>
            </a:p>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Minority-serving Institutions (MSIs) with awards</a:t>
              </a:r>
            </a:p>
          </p:txBody>
        </p:sp>
        <p:pic>
          <p:nvPicPr>
            <p:cNvPr id="26" name="Picture 25" descr="Logo, icon&#10;&#10;Description automatically generated">
              <a:extLst>
                <a:ext uri="{FF2B5EF4-FFF2-40B4-BE49-F238E27FC236}">
                  <a16:creationId xmlns:a16="http://schemas.microsoft.com/office/drawing/2014/main" id="{8C1CD226-96A3-48D2-8382-8E605613BF19}"/>
                </a:ext>
              </a:extLst>
            </p:cNvPr>
            <p:cNvPicPr>
              <a:picLocks noChangeAspect="1"/>
            </p:cNvPicPr>
            <p:nvPr/>
          </p:nvPicPr>
          <p:blipFill>
            <a:blip r:embed="rId9"/>
            <a:stretch>
              <a:fillRect/>
            </a:stretch>
          </p:blipFill>
          <p:spPr>
            <a:xfrm>
              <a:off x="8674280" y="2872743"/>
              <a:ext cx="1269194" cy="1271019"/>
            </a:xfrm>
            <a:prstGeom prst="rect">
              <a:avLst/>
            </a:prstGeom>
          </p:spPr>
        </p:pic>
      </p:grpSp>
      <p:sp>
        <p:nvSpPr>
          <p:cNvPr id="32" name="Slide Number Placeholder 3">
            <a:extLst>
              <a:ext uri="{FF2B5EF4-FFF2-40B4-BE49-F238E27FC236}">
                <a16:creationId xmlns:a16="http://schemas.microsoft.com/office/drawing/2014/main" id="{AA89C607-AB65-4987-B013-9C5BB55C9832}"/>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Verdana" panose="020B0604030504040204" pitchFamily="34" charset="0"/>
                <a:ea typeface="Verdana" panose="020B060403050404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710E8EA-57F6-764C-8914-AEEABF058192}"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solidFill>
              <a:effectLst/>
              <a:uLnTx/>
              <a:uFillTx/>
              <a:latin typeface="Open Sans" pitchFamily="2" charset="0"/>
              <a:ea typeface="Open Sans" pitchFamily="2" charset="0"/>
              <a:cs typeface="Open Sans" pitchFamily="2" charset="0"/>
            </a:endParaRPr>
          </a:p>
        </p:txBody>
      </p:sp>
      <p:grpSp>
        <p:nvGrpSpPr>
          <p:cNvPr id="30" name="Group 29">
            <a:extLst>
              <a:ext uri="{FF2B5EF4-FFF2-40B4-BE49-F238E27FC236}">
                <a16:creationId xmlns:a16="http://schemas.microsoft.com/office/drawing/2014/main" id="{7D0B70E9-3C8E-4459-81E7-C665212D55FE}"/>
              </a:ext>
              <a:ext uri="{C183D7F6-B498-43B3-948B-1728B52AA6E4}">
                <adec:decorative xmlns:adec="http://schemas.microsoft.com/office/drawing/2017/decorative" val="1"/>
              </a:ext>
            </a:extLst>
          </p:cNvPr>
          <p:cNvGrpSpPr/>
          <p:nvPr/>
        </p:nvGrpSpPr>
        <p:grpSpPr>
          <a:xfrm>
            <a:off x="8711226" y="2192075"/>
            <a:ext cx="2871487" cy="1271019"/>
            <a:chOff x="8711226" y="2192075"/>
            <a:chExt cx="2871487" cy="1271019"/>
          </a:xfrm>
        </p:grpSpPr>
        <p:sp>
          <p:nvSpPr>
            <p:cNvPr id="55" name="TextBox 54">
              <a:extLst>
                <a:ext uri="{FF2B5EF4-FFF2-40B4-BE49-F238E27FC236}">
                  <a16:creationId xmlns:a16="http://schemas.microsoft.com/office/drawing/2014/main" id="{2EA28860-AC06-4A42-A3DC-9932EFB74FA0}"/>
                </a:ext>
              </a:extLst>
            </p:cNvPr>
            <p:cNvSpPr txBox="1"/>
            <p:nvPr/>
          </p:nvSpPr>
          <p:spPr>
            <a:xfrm>
              <a:off x="10001700" y="2400549"/>
              <a:ext cx="1581013" cy="830997"/>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chorCtr="0">
              <a:spAutoFit/>
            </a:bodyPr>
            <a:lstStyle/>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50 + 2</a:t>
              </a:r>
              <a:endParaRPr kumimoji="0" lang="en-US" sz="14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endParaRPr>
            </a:p>
            <a:p>
              <a:pPr marL="0" marR="0" lvl="0" indent="0" algn="ctr" defTabSz="91356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5699"/>
                  </a:solidFill>
                  <a:effectLst/>
                  <a:uLnTx/>
                  <a:uFillTx/>
                  <a:latin typeface="Open Sans" pitchFamily="2" charset="0"/>
                  <a:ea typeface="Open Sans" pitchFamily="2" charset="0"/>
                  <a:cs typeface="Open Sans" pitchFamily="2" charset="0"/>
                </a:rPr>
                <a:t>states and territories funded</a:t>
              </a:r>
            </a:p>
          </p:txBody>
        </p:sp>
        <p:pic>
          <p:nvPicPr>
            <p:cNvPr id="29" name="Picture 28" descr="Logo, icon&#10;&#10;Description automatically generated">
              <a:extLst>
                <a:ext uri="{FF2B5EF4-FFF2-40B4-BE49-F238E27FC236}">
                  <a16:creationId xmlns:a16="http://schemas.microsoft.com/office/drawing/2014/main" id="{699D3C67-78ED-4D73-B4D3-C307F274A7E5}"/>
                </a:ext>
              </a:extLst>
            </p:cNvPr>
            <p:cNvPicPr>
              <a:picLocks noChangeAspect="1"/>
            </p:cNvPicPr>
            <p:nvPr/>
          </p:nvPicPr>
          <p:blipFill>
            <a:blip r:embed="rId10"/>
            <a:stretch>
              <a:fillRect/>
            </a:stretch>
          </p:blipFill>
          <p:spPr>
            <a:xfrm>
              <a:off x="8711226" y="2192075"/>
              <a:ext cx="1271019" cy="1271019"/>
            </a:xfrm>
            <a:prstGeom prst="rect">
              <a:avLst/>
            </a:prstGeom>
          </p:spPr>
        </p:pic>
      </p:grpSp>
    </p:spTree>
    <p:extLst>
      <p:ext uri="{BB962C8B-B14F-4D97-AF65-F5344CB8AC3E}">
        <p14:creationId xmlns:p14="http://schemas.microsoft.com/office/powerpoint/2010/main" val="1367835006"/>
      </p:ext>
    </p:extLst>
  </p:cSld>
  <p:clrMapOvr>
    <a:masterClrMapping/>
  </p:clrMapOvr>
</p:sld>
</file>

<file path=ppt/theme/theme1.xml><?xml version="1.0" encoding="utf-8"?>
<a:theme xmlns:a="http://schemas.openxmlformats.org/drawingml/2006/main" name="Office Theme">
  <a:themeElements>
    <a:clrScheme name="NSF Color Palette 1">
      <a:dk1>
        <a:srgbClr val="002454"/>
      </a:dk1>
      <a:lt1>
        <a:srgbClr val="FFFFFF"/>
      </a:lt1>
      <a:dk2>
        <a:srgbClr val="005699"/>
      </a:dk2>
      <a:lt2>
        <a:srgbClr val="E7E6E6"/>
      </a:lt2>
      <a:accent1>
        <a:srgbClr val="D3B34E"/>
      </a:accent1>
      <a:accent2>
        <a:srgbClr val="00C37E"/>
      </a:accent2>
      <a:accent3>
        <a:srgbClr val="4EC3E0"/>
      </a:accent3>
      <a:accent4>
        <a:srgbClr val="00758D"/>
      </a:accent4>
      <a:accent5>
        <a:srgbClr val="473B70"/>
      </a:accent5>
      <a:accent6>
        <a:srgbClr val="002454"/>
      </a:accent6>
      <a:hlink>
        <a:srgbClr val="075697"/>
      </a:hlink>
      <a:folHlink>
        <a:srgbClr val="9089A9"/>
      </a:folHlink>
    </a:clrScheme>
    <a:fontScheme name="NSF Branding">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78000"/>
          </a:schemeClr>
        </a:solidFill>
      </a:spPr>
      <a:bodyPr lIns="182880" rIns="365760" rtlCol="0" anchor="ctr"/>
      <a:lstStyle>
        <a:defPPr algn="l">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1176FF569A72144925470ED9676DC30" ma:contentTypeVersion="12" ma:contentTypeDescription="Create a new document." ma:contentTypeScope="" ma:versionID="76cd10b68a37baa080610bfd7d74cf85">
  <xsd:schema xmlns:xsd="http://www.w3.org/2001/XMLSchema" xmlns:xs="http://www.w3.org/2001/XMLSchema" xmlns:p="http://schemas.microsoft.com/office/2006/metadata/properties" xmlns:ns2="0cf77daa-5445-4d26-ace6-97094430d631" xmlns:ns3="245fc62f-0511-40f7-8ebc-9507a7d0a481" targetNamespace="http://schemas.microsoft.com/office/2006/metadata/properties" ma:root="true" ma:fieldsID="3fdd8bf37a35b331360262e776970168" ns2:_="" ns3:_="">
    <xsd:import namespace="0cf77daa-5445-4d26-ace6-97094430d631"/>
    <xsd:import namespace="245fc62f-0511-40f7-8ebc-9507a7d0a48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f77daa-5445-4d26-ace6-97094430d6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45fc62f-0511-40f7-8ebc-9507a7d0a48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6D1310-1049-413F-B23B-42F6EFC860AE}">
  <ds:schemaRefs>
    <ds:schemaRef ds:uri="http://schemas.microsoft.com/sharepoint/v3/contenttype/forms"/>
  </ds:schemaRefs>
</ds:datastoreItem>
</file>

<file path=customXml/itemProps2.xml><?xml version="1.0" encoding="utf-8"?>
<ds:datastoreItem xmlns:ds="http://schemas.openxmlformats.org/officeDocument/2006/customXml" ds:itemID="{3FE27C35-4523-4D89-B99B-03AB34FF2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f77daa-5445-4d26-ace6-97094430d631"/>
    <ds:schemaRef ds:uri="245fc62f-0511-40f7-8ebc-9507a7d0a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CD1D3-AEC3-4ABD-ADEE-402C003C31BB}">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48771d22-166d-4cf5-9d8a-04baf340382a"/>
    <ds:schemaRef ds:uri="http://schemas.openxmlformats.org/package/2006/metadata/core-properties"/>
    <ds:schemaRef ds:uri="2072ac28-199c-48c4-abaf-ea8e1c71c58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382</TotalTime>
  <Words>2959</Words>
  <Application>Microsoft Office PowerPoint</Application>
  <PresentationFormat>Widescreen</PresentationFormat>
  <Paragraphs>286</Paragraphs>
  <Slides>34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Microsoft Sans Serif</vt:lpstr>
      <vt:lpstr>Open Sans</vt:lpstr>
      <vt:lpstr>Open Sans Light</vt:lpstr>
      <vt:lpstr>Symbol</vt:lpstr>
      <vt:lpstr>Tw Cen MT</vt:lpstr>
      <vt:lpstr>Office Theme</vt:lpstr>
      <vt:lpstr>NeTS EPSCoR Webinar</vt:lpstr>
      <vt:lpstr>Agenda</vt:lpstr>
      <vt:lpstr>EPSCoR</vt:lpstr>
      <vt:lpstr>Program to Stimulate Competitive Research (EPSCoR) Program</vt:lpstr>
      <vt:lpstr>EPSCoR and CHIPS and Sci Act Sec 10325.a.3(A)</vt:lpstr>
      <vt:lpstr>Key EPSCoR Highlights from CHIPS &amp; Science Act</vt:lpstr>
      <vt:lpstr>CISE &amp; NeTS</vt:lpstr>
      <vt:lpstr>CISE: Computer and Information Science and Engineering</vt:lpstr>
      <vt:lpstr>CISE by the Numbers</vt:lpstr>
      <vt:lpstr>NeTS: Networking Technology and Systems</vt:lpstr>
      <vt:lpstr>NeTS: Networking Technology and Systems</vt:lpstr>
      <vt:lpstr>NeTS: Networking Technology and Systems Current Research Topics</vt:lpstr>
      <vt:lpstr>CISE Core Small Program Overview</vt:lpstr>
      <vt:lpstr>CISE Core Small Program</vt:lpstr>
      <vt:lpstr>CISE Core Eligibility</vt:lpstr>
      <vt:lpstr>CISE Core Small</vt:lpstr>
      <vt:lpstr>Proposal Preparation Instructions</vt:lpstr>
      <vt:lpstr>Supplementary Documents</vt:lpstr>
      <vt:lpstr>Review Criteria</vt:lpstr>
      <vt:lpstr>Resources</vt:lpstr>
      <vt:lpstr>Cloud Resources (CloudBank)</vt:lpstr>
      <vt:lpstr>Computing Resources</vt:lpstr>
      <vt:lpstr>Additional Testbeds</vt:lpstr>
      <vt:lpstr>Supplements</vt:lpstr>
      <vt:lpstr>REU: Research Experience for Undergraduates</vt:lpstr>
      <vt:lpstr>RET: Research Experience for Teachers</vt:lpstr>
      <vt:lpstr>Other Examples</vt:lpstr>
      <vt:lpstr>Other Notable Solicitations</vt:lpstr>
      <vt:lpstr>Infrastructure</vt:lpstr>
      <vt:lpstr>Other Programs</vt:lpstr>
      <vt:lpstr>Learning More</vt:lpstr>
      <vt:lpstr>NeTS: Networking Technology and Systems - Learning More</vt:lpstr>
      <vt:lpstr>NeTS Team</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Kensill, Trinka (Contractor)</dc:creator>
  <cp:lastModifiedBy>Huertas, Edgar J</cp:lastModifiedBy>
  <cp:revision>2</cp:revision>
  <dcterms:created xsi:type="dcterms:W3CDTF">2017-05-04T14:12:29Z</dcterms:created>
  <dcterms:modified xsi:type="dcterms:W3CDTF">2024-02-14T18:46:50Z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0x010100A1176FF569A72144925470ED9676DC30</vt:lpwstr>
  </property>
  <property fmtid="{D5CDD505-2E9C-101B-9397-08002B2CF9AE}" pid="3" name="TitusGUID">
    <vt:lpwstr>7f2d8bf2-3c69-43b7-b6e8-c1ecc738b3ba</vt:lpwstr>
  </property>
  <property fmtid="{D5CDD505-2E9C-101B-9397-08002B2CF9AE}" pid="4" name="ContainsCUI">
    <vt:lpwstr>No</vt:lpwstr>
  </property>
  <property fmtid="{D5CDD505-2E9C-101B-9397-08002B2CF9AE}" pid="5" name="MediaServiceImageTags">
    <vt:lpwstr/>
  </property>
</Properties>
</file>