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4"/>
    <p:sldMasterId id="2147483716" r:id="rId5"/>
    <p:sldMasterId id="2147483726" r:id="rId6"/>
  </p:sldMasterIdLst>
  <p:notesMasterIdLst>
    <p:notesMasterId r:id="rId44"/>
  </p:notesMasterIdLst>
  <p:sldIdLst>
    <p:sldId id="286" r:id="rId7"/>
    <p:sldId id="2147374776" r:id="rId8"/>
    <p:sldId id="2516" r:id="rId9"/>
    <p:sldId id="2145706195" r:id="rId10"/>
    <p:sldId id="2147374787" r:id="rId11"/>
    <p:sldId id="2142534312" r:id="rId12"/>
    <p:sldId id="474" r:id="rId13"/>
    <p:sldId id="471" r:id="rId14"/>
    <p:sldId id="265" r:id="rId15"/>
    <p:sldId id="258" r:id="rId16"/>
    <p:sldId id="2147374766" r:id="rId17"/>
    <p:sldId id="2147374779" r:id="rId18"/>
    <p:sldId id="439" r:id="rId19"/>
    <p:sldId id="2147374769" r:id="rId20"/>
    <p:sldId id="2147374771" r:id="rId21"/>
    <p:sldId id="2147374772" r:id="rId22"/>
    <p:sldId id="2147374773" r:id="rId23"/>
    <p:sldId id="2147374780" r:id="rId24"/>
    <p:sldId id="2147374777" r:id="rId25"/>
    <p:sldId id="2142534226" r:id="rId26"/>
    <p:sldId id="2147374778" r:id="rId27"/>
    <p:sldId id="2147374781" r:id="rId28"/>
    <p:sldId id="2147374782" r:id="rId29"/>
    <p:sldId id="2147374783" r:id="rId30"/>
    <p:sldId id="2147374784" r:id="rId31"/>
    <p:sldId id="2147374785" r:id="rId32"/>
    <p:sldId id="2147374786" r:id="rId33"/>
    <p:sldId id="2147374791" r:id="rId34"/>
    <p:sldId id="2147374790" r:id="rId35"/>
    <p:sldId id="2147374789" r:id="rId36"/>
    <p:sldId id="2147374788" r:id="rId37"/>
    <p:sldId id="306" r:id="rId38"/>
    <p:sldId id="2147374765" r:id="rId39"/>
    <p:sldId id="2147374763" r:id="rId40"/>
    <p:sldId id="2142534098" r:id="rId41"/>
    <p:sldId id="267" r:id="rId42"/>
    <p:sldId id="214737477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472401-CC58-04E8-BCE8-B6D69394103E}" name="Amla, Nina" initials="AN" userId="S::0002491239@nsf.gov::e8afdea6-9a61-4590-8979-542844260f2e" providerId="AD"/>
  <p188:author id="{A48945B5-9CE1-FFED-B1B0-1434EB988EF1}" name="Pembleton, Maria" initials="PM" userId="S::7809831820@nsf.gov::e8e7e256-0c63-446d-88dd-7fffc52370e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mbleton, Maria" initials="PM" lastIdx="6" clrIdx="0">
    <p:extLst>
      <p:ext uri="{19B8F6BF-5375-455C-9EA6-DF929625EA0E}">
        <p15:presenceInfo xmlns:p15="http://schemas.microsoft.com/office/powerpoint/2012/main" userId="S::7809831820@nsf.gov::e8e7e256-0c63-446d-88dd-7fffc52370e9" providerId="AD"/>
      </p:ext>
    </p:extLst>
  </p:cmAuthor>
  <p:cmAuthor id="2" name="Nandagopal, Thyagarajan" initials="NT" lastIdx="2" clrIdx="1">
    <p:extLst>
      <p:ext uri="{19B8F6BF-5375-455C-9EA6-DF929625EA0E}">
        <p15:presenceInfo xmlns:p15="http://schemas.microsoft.com/office/powerpoint/2012/main" userId="S::0188638170@nsf.gov::cca478c5-7752-46b9-b104-97642236872b" providerId="AD"/>
      </p:ext>
    </p:extLst>
  </p:cmAuthor>
  <p:cmAuthor id="3" name="Martonosi, Margaret" initials="MM" lastIdx="10" clrIdx="2">
    <p:extLst>
      <p:ext uri="{19B8F6BF-5375-455C-9EA6-DF929625EA0E}">
        <p15:presenceInfo xmlns:p15="http://schemas.microsoft.com/office/powerpoint/2012/main" userId="S::7436273211@nsf.gov::31439a3c-0802-409e-ab4b-2413fbaf7ff8" providerId="AD"/>
      </p:ext>
    </p:extLst>
  </p:cmAuthor>
  <p:cmAuthor id="4" name="Nilsen, Wendy" initials="NW" lastIdx="7" clrIdx="3">
    <p:extLst>
      <p:ext uri="{19B8F6BF-5375-455C-9EA6-DF929625EA0E}">
        <p15:presenceInfo xmlns:p15="http://schemas.microsoft.com/office/powerpoint/2012/main" userId="S::7750650020@nsf.gov::ec272449-599a-49bf-bc07-714c4d7ecada" providerId="AD"/>
      </p:ext>
    </p:extLst>
  </p:cmAuthor>
  <p:cmAuthor id="5" name="Amla, Nina" initials="AN" lastIdx="5" clrIdx="4">
    <p:extLst>
      <p:ext uri="{19B8F6BF-5375-455C-9EA6-DF929625EA0E}">
        <p15:presenceInfo xmlns:p15="http://schemas.microsoft.com/office/powerpoint/2012/main" userId="S::0002491239@nsf.gov::e8afdea6-9a61-4590-8979-542844260f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090"/>
    <a:srgbClr val="996633"/>
    <a:srgbClr val="B947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E0E135-33A6-FE5B-DAD6-6DCDA1535AD9}" v="2" dt="2024-04-11T00:26:07.988"/>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5" autoAdjust="0"/>
    <p:restoredTop sz="86435" autoAdjust="0"/>
  </p:normalViewPr>
  <p:slideViewPr>
    <p:cSldViewPr snapToGrid="0">
      <p:cViewPr varScale="1">
        <p:scale>
          <a:sx n="54" d="100"/>
          <a:sy n="54" d="100"/>
        </p:scale>
        <p:origin x="90" y="1986"/>
      </p:cViewPr>
      <p:guideLst/>
    </p:cSldViewPr>
  </p:slideViewPr>
  <p:outlineViewPr>
    <p:cViewPr>
      <p:scale>
        <a:sx n="33" d="100"/>
        <a:sy n="33" d="100"/>
      </p:scale>
      <p:origin x="0" y="-343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826E3F-CD29-4C2A-B0CA-95FB324BC2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A60860B-D260-4C5F-87F5-94E0EA35A777}">
      <dgm:prSet/>
      <dgm:spPr/>
      <dgm:t>
        <a:bodyPr/>
        <a:lstStyle/>
        <a:p>
          <a:pPr>
            <a:lnSpc>
              <a:spcPct val="100000"/>
            </a:lnSpc>
          </a:pPr>
          <a:r>
            <a:rPr lang="en-US"/>
            <a:t>Launched in 2021</a:t>
          </a:r>
        </a:p>
      </dgm:t>
    </dgm:pt>
    <dgm:pt modelId="{AB8CA2C8-000B-4739-85C7-C94B538E0276}" type="parTrans" cxnId="{871A61E0-872B-4617-A8D6-CA1E1588DE44}">
      <dgm:prSet/>
      <dgm:spPr/>
      <dgm:t>
        <a:bodyPr/>
        <a:lstStyle/>
        <a:p>
          <a:endParaRPr lang="en-US"/>
        </a:p>
      </dgm:t>
    </dgm:pt>
    <dgm:pt modelId="{D687B814-106B-4787-A07B-94762CF31E56}" type="sibTrans" cxnId="{871A61E0-872B-4617-A8D6-CA1E1588DE44}">
      <dgm:prSet/>
      <dgm:spPr/>
      <dgm:t>
        <a:bodyPr/>
        <a:lstStyle/>
        <a:p>
          <a:endParaRPr lang="en-US"/>
        </a:p>
      </dgm:t>
    </dgm:pt>
    <dgm:pt modelId="{CC35AB39-3965-4340-AEED-4EC7CCD441FA}">
      <dgm:prSet/>
      <dgm:spPr/>
      <dgm:t>
        <a:bodyPr/>
        <a:lstStyle/>
        <a:p>
          <a:pPr>
            <a:lnSpc>
              <a:spcPct val="100000"/>
            </a:lnSpc>
          </a:pPr>
          <a:r>
            <a:rPr lang="en-US"/>
            <a:t>Series of CISE MSI workshops took place in 2019-2020 involving MSI  faculty to encourage collaborations, partnerships and ideation. </a:t>
          </a:r>
        </a:p>
      </dgm:t>
    </dgm:pt>
    <dgm:pt modelId="{23D3510B-F62C-4179-B195-1D176C824D82}" type="parTrans" cxnId="{C09EB551-2B21-439F-8401-E504513F65C6}">
      <dgm:prSet/>
      <dgm:spPr/>
      <dgm:t>
        <a:bodyPr/>
        <a:lstStyle/>
        <a:p>
          <a:endParaRPr lang="en-US"/>
        </a:p>
      </dgm:t>
    </dgm:pt>
    <dgm:pt modelId="{8477F97E-6DCA-4A81-9C6E-0E8916EAA4FA}" type="sibTrans" cxnId="{C09EB551-2B21-439F-8401-E504513F65C6}">
      <dgm:prSet/>
      <dgm:spPr/>
      <dgm:t>
        <a:bodyPr/>
        <a:lstStyle/>
        <a:p>
          <a:endParaRPr lang="en-US"/>
        </a:p>
      </dgm:t>
    </dgm:pt>
    <dgm:pt modelId="{0CD8D08B-AD1F-4F3B-B57D-3C9C6E4E6A83}">
      <dgm:prSet/>
      <dgm:spPr/>
      <dgm:t>
        <a:bodyPr/>
        <a:lstStyle/>
        <a:p>
          <a:pPr>
            <a:lnSpc>
              <a:spcPct val="100000"/>
            </a:lnSpc>
          </a:pPr>
          <a:r>
            <a:rPr lang="en-US"/>
            <a:t>Need for research expansion and infrastructure support for MSIs</a:t>
          </a:r>
        </a:p>
      </dgm:t>
    </dgm:pt>
    <dgm:pt modelId="{B4BB2B75-B23A-4FFF-BD53-3D2F563FE404}" type="parTrans" cxnId="{13B7FFD4-812E-42DC-9F42-7DBA6D4EF6A2}">
      <dgm:prSet/>
      <dgm:spPr/>
      <dgm:t>
        <a:bodyPr/>
        <a:lstStyle/>
        <a:p>
          <a:endParaRPr lang="en-US"/>
        </a:p>
      </dgm:t>
    </dgm:pt>
    <dgm:pt modelId="{31F7D867-C211-4B19-B0B6-D6B22494623F}" type="sibTrans" cxnId="{13B7FFD4-812E-42DC-9F42-7DBA6D4EF6A2}">
      <dgm:prSet/>
      <dgm:spPr/>
      <dgm:t>
        <a:bodyPr/>
        <a:lstStyle/>
        <a:p>
          <a:endParaRPr lang="en-US"/>
        </a:p>
      </dgm:t>
    </dgm:pt>
    <dgm:pt modelId="{79BE7F5D-B99E-4D17-899C-ED0099D45180}">
      <dgm:prSet/>
      <dgm:spPr/>
      <dgm:t>
        <a:bodyPr/>
        <a:lstStyle/>
        <a:p>
          <a:pPr>
            <a:lnSpc>
              <a:spcPct val="100000"/>
            </a:lnSpc>
          </a:pPr>
          <a:r>
            <a:rPr lang="en-US"/>
            <a:t>CISE wide focus</a:t>
          </a:r>
        </a:p>
      </dgm:t>
    </dgm:pt>
    <dgm:pt modelId="{F7968811-42FB-4F6D-A5A1-ECB150F52C1C}" type="parTrans" cxnId="{6F2BC554-05C3-4EE4-86BA-154B3612453C}">
      <dgm:prSet/>
      <dgm:spPr/>
      <dgm:t>
        <a:bodyPr/>
        <a:lstStyle/>
        <a:p>
          <a:endParaRPr lang="en-US"/>
        </a:p>
      </dgm:t>
    </dgm:pt>
    <dgm:pt modelId="{83EE8D0F-AEDE-49C7-AE07-6DE9ED21DB31}" type="sibTrans" cxnId="{6F2BC554-05C3-4EE4-86BA-154B3612453C}">
      <dgm:prSet/>
      <dgm:spPr/>
      <dgm:t>
        <a:bodyPr/>
        <a:lstStyle/>
        <a:p>
          <a:endParaRPr lang="en-US"/>
        </a:p>
      </dgm:t>
    </dgm:pt>
    <dgm:pt modelId="{18C2D70F-D487-4F2D-9271-E634B6D612DF}">
      <dgm:prSet/>
      <dgm:spPr/>
      <dgm:t>
        <a:bodyPr/>
        <a:lstStyle/>
        <a:p>
          <a:pPr>
            <a:lnSpc>
              <a:spcPct val="100000"/>
            </a:lnSpc>
          </a:pPr>
          <a:r>
            <a:rPr lang="en-US"/>
            <a:t>Representation from SaTC, CNS, CCF, IIS, OAC</a:t>
          </a:r>
        </a:p>
      </dgm:t>
    </dgm:pt>
    <dgm:pt modelId="{6F16E91D-0149-4DF5-9403-35AC11C273C8}" type="parTrans" cxnId="{310214AF-0EA6-4B44-A418-C60520FD27F6}">
      <dgm:prSet/>
      <dgm:spPr/>
      <dgm:t>
        <a:bodyPr/>
        <a:lstStyle/>
        <a:p>
          <a:endParaRPr lang="en-US"/>
        </a:p>
      </dgm:t>
    </dgm:pt>
    <dgm:pt modelId="{686BE9CC-6C7D-434A-A857-85D25B01B22F}" type="sibTrans" cxnId="{310214AF-0EA6-4B44-A418-C60520FD27F6}">
      <dgm:prSet/>
      <dgm:spPr/>
      <dgm:t>
        <a:bodyPr/>
        <a:lstStyle/>
        <a:p>
          <a:endParaRPr lang="en-US"/>
        </a:p>
      </dgm:t>
    </dgm:pt>
    <dgm:pt modelId="{F975CB5E-87E6-4EF0-AA83-7B678A12C57B}">
      <dgm:prSet/>
      <dgm:spPr/>
      <dgm:t>
        <a:bodyPr/>
        <a:lstStyle/>
        <a:p>
          <a:pPr>
            <a:lnSpc>
              <a:spcPct val="100000"/>
            </a:lnSpc>
          </a:pPr>
          <a:r>
            <a:rPr lang="en-US"/>
            <a:t>~105 awards, $40M to date (ranging from 300K to $1.2M) </a:t>
          </a:r>
        </a:p>
      </dgm:t>
    </dgm:pt>
    <dgm:pt modelId="{63954D23-4329-454C-90ED-F4F0B601EC63}" type="parTrans" cxnId="{165A9057-4535-463D-A10E-9EFAC6AFE27F}">
      <dgm:prSet/>
      <dgm:spPr/>
      <dgm:t>
        <a:bodyPr/>
        <a:lstStyle/>
        <a:p>
          <a:endParaRPr lang="en-US"/>
        </a:p>
      </dgm:t>
    </dgm:pt>
    <dgm:pt modelId="{7EE2B837-7C19-4C6B-825A-1A03076500C4}" type="sibTrans" cxnId="{165A9057-4535-463D-A10E-9EFAC6AFE27F}">
      <dgm:prSet/>
      <dgm:spPr/>
      <dgm:t>
        <a:bodyPr/>
        <a:lstStyle/>
        <a:p>
          <a:endParaRPr lang="en-US"/>
        </a:p>
      </dgm:t>
    </dgm:pt>
    <dgm:pt modelId="{0D7AEEB5-E35C-5444-AFAF-D1E81359A1F5}" type="pres">
      <dgm:prSet presAssocID="{2A826E3F-CD29-4C2A-B0CA-95FB324BC24D}" presName="linear" presStyleCnt="0">
        <dgm:presLayoutVars>
          <dgm:animLvl val="lvl"/>
          <dgm:resizeHandles val="exact"/>
        </dgm:presLayoutVars>
      </dgm:prSet>
      <dgm:spPr/>
    </dgm:pt>
    <dgm:pt modelId="{C50FFFC2-164C-9640-B76A-462C225DC500}" type="pres">
      <dgm:prSet presAssocID="{BA60860B-D260-4C5F-87F5-94E0EA35A777}" presName="parentText" presStyleLbl="node1" presStyleIdx="0" presStyleCnt="2">
        <dgm:presLayoutVars>
          <dgm:chMax val="0"/>
          <dgm:bulletEnabled val="1"/>
        </dgm:presLayoutVars>
      </dgm:prSet>
      <dgm:spPr/>
    </dgm:pt>
    <dgm:pt modelId="{6E15398E-086D-E24E-8EA6-83DDCF570267}" type="pres">
      <dgm:prSet presAssocID="{BA60860B-D260-4C5F-87F5-94E0EA35A777}" presName="childText" presStyleLbl="revTx" presStyleIdx="0" presStyleCnt="2">
        <dgm:presLayoutVars>
          <dgm:bulletEnabled val="1"/>
        </dgm:presLayoutVars>
      </dgm:prSet>
      <dgm:spPr/>
    </dgm:pt>
    <dgm:pt modelId="{89CC2362-2637-454A-96EC-5D8F18CEF04D}" type="pres">
      <dgm:prSet presAssocID="{79BE7F5D-B99E-4D17-899C-ED0099D45180}" presName="parentText" presStyleLbl="node1" presStyleIdx="1" presStyleCnt="2">
        <dgm:presLayoutVars>
          <dgm:chMax val="0"/>
          <dgm:bulletEnabled val="1"/>
        </dgm:presLayoutVars>
      </dgm:prSet>
      <dgm:spPr/>
    </dgm:pt>
    <dgm:pt modelId="{E0A2CAFF-EC6C-DC4D-863F-242705ECCC0B}" type="pres">
      <dgm:prSet presAssocID="{79BE7F5D-B99E-4D17-899C-ED0099D45180}" presName="childText" presStyleLbl="revTx" presStyleIdx="1" presStyleCnt="2">
        <dgm:presLayoutVars>
          <dgm:bulletEnabled val="1"/>
        </dgm:presLayoutVars>
      </dgm:prSet>
      <dgm:spPr/>
    </dgm:pt>
  </dgm:ptLst>
  <dgm:cxnLst>
    <dgm:cxn modelId="{D257F117-A1D6-0646-9CC6-9A49FB271FF0}" type="presOf" srcId="{0CD8D08B-AD1F-4F3B-B57D-3C9C6E4E6A83}" destId="{6E15398E-086D-E24E-8EA6-83DDCF570267}" srcOrd="0" destOrd="1" presId="urn:microsoft.com/office/officeart/2005/8/layout/vList2"/>
    <dgm:cxn modelId="{C124213D-FC1A-1747-AFDA-8D88F41BB675}" type="presOf" srcId="{2A826E3F-CD29-4C2A-B0CA-95FB324BC24D}" destId="{0D7AEEB5-E35C-5444-AFAF-D1E81359A1F5}" srcOrd="0" destOrd="0" presId="urn:microsoft.com/office/officeart/2005/8/layout/vList2"/>
    <dgm:cxn modelId="{C09EB551-2B21-439F-8401-E504513F65C6}" srcId="{BA60860B-D260-4C5F-87F5-94E0EA35A777}" destId="{CC35AB39-3965-4340-AEED-4EC7CCD441FA}" srcOrd="0" destOrd="0" parTransId="{23D3510B-F62C-4179-B195-1D176C824D82}" sibTransId="{8477F97E-6DCA-4A81-9C6E-0E8916EAA4FA}"/>
    <dgm:cxn modelId="{3342B751-BA40-4E4F-A216-176F4EC0D4A8}" type="presOf" srcId="{BA60860B-D260-4C5F-87F5-94E0EA35A777}" destId="{C50FFFC2-164C-9640-B76A-462C225DC500}" srcOrd="0" destOrd="0" presId="urn:microsoft.com/office/officeart/2005/8/layout/vList2"/>
    <dgm:cxn modelId="{6F2BC554-05C3-4EE4-86BA-154B3612453C}" srcId="{2A826E3F-CD29-4C2A-B0CA-95FB324BC24D}" destId="{79BE7F5D-B99E-4D17-899C-ED0099D45180}" srcOrd="1" destOrd="0" parTransId="{F7968811-42FB-4F6D-A5A1-ECB150F52C1C}" sibTransId="{83EE8D0F-AEDE-49C7-AE07-6DE9ED21DB31}"/>
    <dgm:cxn modelId="{165A9057-4535-463D-A10E-9EFAC6AFE27F}" srcId="{79BE7F5D-B99E-4D17-899C-ED0099D45180}" destId="{F975CB5E-87E6-4EF0-AA83-7B678A12C57B}" srcOrd="1" destOrd="0" parTransId="{63954D23-4329-454C-90ED-F4F0B601EC63}" sibTransId="{7EE2B837-7C19-4C6B-825A-1A03076500C4}"/>
    <dgm:cxn modelId="{310214AF-0EA6-4B44-A418-C60520FD27F6}" srcId="{79BE7F5D-B99E-4D17-899C-ED0099D45180}" destId="{18C2D70F-D487-4F2D-9271-E634B6D612DF}" srcOrd="0" destOrd="0" parTransId="{6F16E91D-0149-4DF5-9403-35AC11C273C8}" sibTransId="{686BE9CC-6C7D-434A-A857-85D25B01B22F}"/>
    <dgm:cxn modelId="{13B7FFD4-812E-42DC-9F42-7DBA6D4EF6A2}" srcId="{BA60860B-D260-4C5F-87F5-94E0EA35A777}" destId="{0CD8D08B-AD1F-4F3B-B57D-3C9C6E4E6A83}" srcOrd="1" destOrd="0" parTransId="{B4BB2B75-B23A-4FFF-BD53-3D2F563FE404}" sibTransId="{31F7D867-C211-4B19-B0B6-D6B22494623F}"/>
    <dgm:cxn modelId="{940D77DC-6F4B-2F42-BB73-670109E7098B}" type="presOf" srcId="{CC35AB39-3965-4340-AEED-4EC7CCD441FA}" destId="{6E15398E-086D-E24E-8EA6-83DDCF570267}" srcOrd="0" destOrd="0" presId="urn:microsoft.com/office/officeart/2005/8/layout/vList2"/>
    <dgm:cxn modelId="{C5F33BDE-E0D5-3244-9D26-3C288C031CF3}" type="presOf" srcId="{79BE7F5D-B99E-4D17-899C-ED0099D45180}" destId="{89CC2362-2637-454A-96EC-5D8F18CEF04D}" srcOrd="0" destOrd="0" presId="urn:microsoft.com/office/officeart/2005/8/layout/vList2"/>
    <dgm:cxn modelId="{871A61E0-872B-4617-A8D6-CA1E1588DE44}" srcId="{2A826E3F-CD29-4C2A-B0CA-95FB324BC24D}" destId="{BA60860B-D260-4C5F-87F5-94E0EA35A777}" srcOrd="0" destOrd="0" parTransId="{AB8CA2C8-000B-4739-85C7-C94B538E0276}" sibTransId="{D687B814-106B-4787-A07B-94762CF31E56}"/>
    <dgm:cxn modelId="{E4FCC8F4-0A60-E649-9456-884C04635534}" type="presOf" srcId="{18C2D70F-D487-4F2D-9271-E634B6D612DF}" destId="{E0A2CAFF-EC6C-DC4D-863F-242705ECCC0B}" srcOrd="0" destOrd="0" presId="urn:microsoft.com/office/officeart/2005/8/layout/vList2"/>
    <dgm:cxn modelId="{2183D0FD-A9BC-244B-B5AC-29C478B1DB91}" type="presOf" srcId="{F975CB5E-87E6-4EF0-AA83-7B678A12C57B}" destId="{E0A2CAFF-EC6C-DC4D-863F-242705ECCC0B}" srcOrd="0" destOrd="1" presId="urn:microsoft.com/office/officeart/2005/8/layout/vList2"/>
    <dgm:cxn modelId="{F0ACB4CB-A048-6A4C-BA26-93CC505E3D7B}" type="presParOf" srcId="{0D7AEEB5-E35C-5444-AFAF-D1E81359A1F5}" destId="{C50FFFC2-164C-9640-B76A-462C225DC500}" srcOrd="0" destOrd="0" presId="urn:microsoft.com/office/officeart/2005/8/layout/vList2"/>
    <dgm:cxn modelId="{F996CCC2-BBAD-E947-AE50-23A1264B52B5}" type="presParOf" srcId="{0D7AEEB5-E35C-5444-AFAF-D1E81359A1F5}" destId="{6E15398E-086D-E24E-8EA6-83DDCF570267}" srcOrd="1" destOrd="0" presId="urn:microsoft.com/office/officeart/2005/8/layout/vList2"/>
    <dgm:cxn modelId="{FA2E650F-1426-A940-8695-7B821422005C}" type="presParOf" srcId="{0D7AEEB5-E35C-5444-AFAF-D1E81359A1F5}" destId="{89CC2362-2637-454A-96EC-5D8F18CEF04D}" srcOrd="2" destOrd="0" presId="urn:microsoft.com/office/officeart/2005/8/layout/vList2"/>
    <dgm:cxn modelId="{79C973BC-AD42-3E49-88DC-83645C5497AD}" type="presParOf" srcId="{0D7AEEB5-E35C-5444-AFAF-D1E81359A1F5}" destId="{E0A2CAFF-EC6C-DC4D-863F-242705ECCC0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78DFF2-F670-4E4E-BF1F-89DE3DE288D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0266E7D-1008-4627-9B88-515E8B762320}">
      <dgm:prSet/>
      <dgm:spPr/>
      <dgm:t>
        <a:bodyPr/>
        <a:lstStyle/>
        <a:p>
          <a:r>
            <a:rPr lang="en-US" b="1"/>
            <a:t>Thread 1: Research Capacity Building Planning Projects (RCBPP)</a:t>
          </a:r>
          <a:endParaRPr lang="en-US"/>
        </a:p>
      </dgm:t>
    </dgm:pt>
    <dgm:pt modelId="{4F310AB0-7CC0-4857-BAA0-E09E0AE1360D}" type="parTrans" cxnId="{3A9D75CA-C5DF-4C11-BCF5-AB34BBDD4775}">
      <dgm:prSet/>
      <dgm:spPr/>
      <dgm:t>
        <a:bodyPr/>
        <a:lstStyle/>
        <a:p>
          <a:endParaRPr lang="en-US"/>
        </a:p>
      </dgm:t>
    </dgm:pt>
    <dgm:pt modelId="{5CFEB62D-C87F-4146-BA5D-9D8AC51D8455}" type="sibTrans" cxnId="{3A9D75CA-C5DF-4C11-BCF5-AB34BBDD4775}">
      <dgm:prSet/>
      <dgm:spPr/>
      <dgm:t>
        <a:bodyPr/>
        <a:lstStyle/>
        <a:p>
          <a:endParaRPr lang="en-US"/>
        </a:p>
      </dgm:t>
    </dgm:pt>
    <dgm:pt modelId="{D335428C-3CA8-4A1B-89B7-4B1A07A0AB78}">
      <dgm:prSet/>
      <dgm:spPr/>
      <dgm:t>
        <a:bodyPr/>
        <a:lstStyle/>
        <a:p>
          <a:r>
            <a:rPr lang="en-US"/>
            <a:t>Project length: Two years. Award size: Up to $</a:t>
          </a:r>
          <a:r>
            <a:rPr lang="en-US">
              <a:latin typeface="Calibri Light"/>
            </a:rPr>
            <a:t>400,000</a:t>
          </a:r>
          <a:endParaRPr lang="en-US"/>
        </a:p>
      </dgm:t>
    </dgm:pt>
    <dgm:pt modelId="{CE476DCC-3EB6-45FF-8C56-48E07250642D}" type="parTrans" cxnId="{609BBB08-8DBC-4180-9A6D-3D4092251031}">
      <dgm:prSet/>
      <dgm:spPr/>
      <dgm:t>
        <a:bodyPr/>
        <a:lstStyle/>
        <a:p>
          <a:endParaRPr lang="en-US"/>
        </a:p>
      </dgm:t>
    </dgm:pt>
    <dgm:pt modelId="{E04D0552-1FAD-4EE3-BB4D-D6B061C0D9A7}" type="sibTrans" cxnId="{609BBB08-8DBC-4180-9A6D-3D4092251031}">
      <dgm:prSet/>
      <dgm:spPr/>
      <dgm:t>
        <a:bodyPr/>
        <a:lstStyle/>
        <a:p>
          <a:endParaRPr lang="en-US"/>
        </a:p>
      </dgm:t>
    </dgm:pt>
    <dgm:pt modelId="{D79928CA-85F5-4D9A-8ABD-6C9E12C83BF6}">
      <dgm:prSet/>
      <dgm:spPr/>
      <dgm:t>
        <a:bodyPr/>
        <a:lstStyle/>
        <a:p>
          <a:r>
            <a:rPr lang="en-US" b="1"/>
            <a:t>Thread 2: Demonstration Projects (DP)</a:t>
          </a:r>
          <a:endParaRPr lang="en-US"/>
        </a:p>
      </dgm:t>
    </dgm:pt>
    <dgm:pt modelId="{30AA1DF6-5959-420C-A510-BC5E6E1E72C9}" type="parTrans" cxnId="{1BA4D4A6-5A80-42A5-948C-CB55CBCF66AE}">
      <dgm:prSet/>
      <dgm:spPr/>
      <dgm:t>
        <a:bodyPr/>
        <a:lstStyle/>
        <a:p>
          <a:endParaRPr lang="en-US"/>
        </a:p>
      </dgm:t>
    </dgm:pt>
    <dgm:pt modelId="{3D41732A-0CCD-4ADF-8362-6569BA0E81BD}" type="sibTrans" cxnId="{1BA4D4A6-5A80-42A5-948C-CB55CBCF66AE}">
      <dgm:prSet/>
      <dgm:spPr/>
      <dgm:t>
        <a:bodyPr/>
        <a:lstStyle/>
        <a:p>
          <a:endParaRPr lang="en-US"/>
        </a:p>
      </dgm:t>
    </dgm:pt>
    <dgm:pt modelId="{B39E61E2-D42E-4606-9D0D-3425A0EA9354}">
      <dgm:prSet/>
      <dgm:spPr/>
      <dgm:t>
        <a:bodyPr/>
        <a:lstStyle/>
        <a:p>
          <a:r>
            <a:rPr lang="en-US"/>
            <a:t>Project length: Three years. Award size: Up to $</a:t>
          </a:r>
          <a:r>
            <a:rPr lang="en-US">
              <a:latin typeface="Calibri Light"/>
            </a:rPr>
            <a:t>600,000</a:t>
          </a:r>
          <a:endParaRPr lang="en-US"/>
        </a:p>
      </dgm:t>
    </dgm:pt>
    <dgm:pt modelId="{B57A5A66-0E00-4BDA-96A6-84BC3AD6B6DC}" type="parTrans" cxnId="{2F0D5760-82D0-4772-B8E6-768A5D533B63}">
      <dgm:prSet/>
      <dgm:spPr/>
      <dgm:t>
        <a:bodyPr/>
        <a:lstStyle/>
        <a:p>
          <a:endParaRPr lang="en-US"/>
        </a:p>
      </dgm:t>
    </dgm:pt>
    <dgm:pt modelId="{0EA0BE7E-A983-4D95-8329-7ED681F14B9F}" type="sibTrans" cxnId="{2F0D5760-82D0-4772-B8E6-768A5D533B63}">
      <dgm:prSet/>
      <dgm:spPr/>
      <dgm:t>
        <a:bodyPr/>
        <a:lstStyle/>
        <a:p>
          <a:endParaRPr lang="en-US"/>
        </a:p>
      </dgm:t>
    </dgm:pt>
    <dgm:pt modelId="{3CF683B8-0A6C-4B3F-97B5-8D65A869E475}">
      <dgm:prSet/>
      <dgm:spPr/>
      <dgm:t>
        <a:bodyPr/>
        <a:lstStyle/>
        <a:p>
          <a:r>
            <a:rPr lang="en-US" b="1"/>
            <a:t>Thread 3: Research Partnerships Enhancement Projects (RPEP)</a:t>
          </a:r>
          <a:endParaRPr lang="en-US"/>
        </a:p>
      </dgm:t>
    </dgm:pt>
    <dgm:pt modelId="{E6D29E48-28CA-4EEC-A7A4-D6BCF104F166}" type="parTrans" cxnId="{E1EC00CD-AF28-43C2-B44B-8E7A67D1E117}">
      <dgm:prSet/>
      <dgm:spPr/>
      <dgm:t>
        <a:bodyPr/>
        <a:lstStyle/>
        <a:p>
          <a:endParaRPr lang="en-US"/>
        </a:p>
      </dgm:t>
    </dgm:pt>
    <dgm:pt modelId="{B18C3A3D-E429-4B24-A7D6-A4D4F81B905A}" type="sibTrans" cxnId="{E1EC00CD-AF28-43C2-B44B-8E7A67D1E117}">
      <dgm:prSet/>
      <dgm:spPr/>
      <dgm:t>
        <a:bodyPr/>
        <a:lstStyle/>
        <a:p>
          <a:endParaRPr lang="en-US"/>
        </a:p>
      </dgm:t>
    </dgm:pt>
    <dgm:pt modelId="{76708AD6-754B-4BA3-962D-0BFA48516198}">
      <dgm:prSet/>
      <dgm:spPr/>
      <dgm:t>
        <a:bodyPr/>
        <a:lstStyle/>
        <a:p>
          <a:r>
            <a:rPr lang="en-US"/>
            <a:t>Project length: Up to four years. Award size: Up to $1,200,000</a:t>
          </a:r>
        </a:p>
      </dgm:t>
    </dgm:pt>
    <dgm:pt modelId="{D6ED8D28-B755-400A-825B-29522C561E52}" type="parTrans" cxnId="{2E2F17D0-8069-4C28-9C1C-B88D45557BA6}">
      <dgm:prSet/>
      <dgm:spPr/>
      <dgm:t>
        <a:bodyPr/>
        <a:lstStyle/>
        <a:p>
          <a:endParaRPr lang="en-US"/>
        </a:p>
      </dgm:t>
    </dgm:pt>
    <dgm:pt modelId="{586DCD0E-6E9D-4A3D-A55E-A17F0212F3DE}" type="sibTrans" cxnId="{2E2F17D0-8069-4C28-9C1C-B88D45557BA6}">
      <dgm:prSet/>
      <dgm:spPr/>
      <dgm:t>
        <a:bodyPr/>
        <a:lstStyle/>
        <a:p>
          <a:endParaRPr lang="en-US"/>
        </a:p>
      </dgm:t>
    </dgm:pt>
    <dgm:pt modelId="{D4A5414D-2C3F-4B0C-B646-C9A03D0DF7C7}">
      <dgm:prSet phldr="0"/>
      <dgm:spPr/>
      <dgm:t>
        <a:bodyPr/>
        <a:lstStyle/>
        <a:p>
          <a:pPr rtl="0"/>
          <a:r>
            <a:rPr lang="en-US">
              <a:solidFill>
                <a:srgbClr val="444444"/>
              </a:solidFill>
              <a:latin typeface="Calibri"/>
              <a:cs typeface="Calibri"/>
            </a:rPr>
            <a:t>Project length: Up to two years. Award size: Up to $</a:t>
          </a:r>
          <a:r>
            <a:rPr lang="en-US">
              <a:latin typeface="Calibri"/>
              <a:cs typeface="Calibri"/>
            </a:rPr>
            <a:t>200,000</a:t>
          </a:r>
          <a:endParaRPr lang="en-US"/>
        </a:p>
      </dgm:t>
    </dgm:pt>
    <dgm:pt modelId="{0CC3A3C2-5205-4C01-8305-A3BA9AB3DD8D}" type="parTrans" cxnId="{C275AFC6-57DD-456C-B357-0003398D8899}">
      <dgm:prSet/>
      <dgm:spPr/>
      <dgm:t>
        <a:bodyPr/>
        <a:lstStyle/>
        <a:p>
          <a:endParaRPr lang="en-US"/>
        </a:p>
      </dgm:t>
    </dgm:pt>
    <dgm:pt modelId="{740C7016-D24C-4603-A7B9-261080D59DB1}" type="sibTrans" cxnId="{C275AFC6-57DD-456C-B357-0003398D8899}">
      <dgm:prSet/>
      <dgm:spPr/>
      <dgm:t>
        <a:bodyPr/>
        <a:lstStyle/>
        <a:p>
          <a:endParaRPr lang="en-US"/>
        </a:p>
      </dgm:t>
    </dgm:pt>
    <dgm:pt modelId="{57630F4C-7D77-4317-9D15-0A6C6550A255}">
      <dgm:prSet phldr="0"/>
      <dgm:spPr/>
      <dgm:t>
        <a:bodyPr/>
        <a:lstStyle/>
        <a:p>
          <a:pPr rtl="0"/>
          <a:r>
            <a:rPr lang="en-US">
              <a:solidFill>
                <a:schemeClr val="bg1"/>
              </a:solidFill>
              <a:latin typeface="Calibri"/>
              <a:cs typeface="Calibri"/>
            </a:rPr>
            <a:t>Thread 4: </a:t>
          </a:r>
          <a:r>
            <a:rPr lang="en-US" b="1">
              <a:solidFill>
                <a:schemeClr val="bg1"/>
              </a:solidFill>
              <a:latin typeface="Open Sans"/>
              <a:ea typeface="Open Sans"/>
              <a:cs typeface="Open Sans"/>
            </a:rPr>
            <a:t>Research Planning Projects (RPP)</a:t>
          </a:r>
        </a:p>
      </dgm:t>
    </dgm:pt>
    <dgm:pt modelId="{3B9C6B06-0263-4B03-B045-93EC5249B335}" type="parTrans" cxnId="{FDA1D9A5-C693-4EB6-A810-C2FC45432BC0}">
      <dgm:prSet/>
      <dgm:spPr/>
      <dgm:t>
        <a:bodyPr/>
        <a:lstStyle/>
        <a:p>
          <a:endParaRPr lang="en-US"/>
        </a:p>
      </dgm:t>
    </dgm:pt>
    <dgm:pt modelId="{89DE3286-28D7-4DF4-BAB6-C37A95F6A11F}" type="sibTrans" cxnId="{FDA1D9A5-C693-4EB6-A810-C2FC45432BC0}">
      <dgm:prSet/>
      <dgm:spPr/>
      <dgm:t>
        <a:bodyPr/>
        <a:lstStyle/>
        <a:p>
          <a:endParaRPr lang="en-US"/>
        </a:p>
      </dgm:t>
    </dgm:pt>
    <dgm:pt modelId="{CBABED7B-A7FB-5A47-84B1-B6205F4BB081}" type="pres">
      <dgm:prSet presAssocID="{E278DFF2-F670-4E4E-BF1F-89DE3DE288DE}" presName="linear" presStyleCnt="0">
        <dgm:presLayoutVars>
          <dgm:animLvl val="lvl"/>
          <dgm:resizeHandles val="exact"/>
        </dgm:presLayoutVars>
      </dgm:prSet>
      <dgm:spPr/>
    </dgm:pt>
    <dgm:pt modelId="{91712031-CB36-8B42-A973-9FAEC65773FB}" type="pres">
      <dgm:prSet presAssocID="{50266E7D-1008-4627-9B88-515E8B762320}" presName="parentText" presStyleLbl="node1" presStyleIdx="0" presStyleCnt="4">
        <dgm:presLayoutVars>
          <dgm:chMax val="0"/>
          <dgm:bulletEnabled val="1"/>
        </dgm:presLayoutVars>
      </dgm:prSet>
      <dgm:spPr/>
    </dgm:pt>
    <dgm:pt modelId="{4CB97C1A-202F-4046-8BEA-47C0E75AE65F}" type="pres">
      <dgm:prSet presAssocID="{50266E7D-1008-4627-9B88-515E8B762320}" presName="childText" presStyleLbl="revTx" presStyleIdx="0" presStyleCnt="4">
        <dgm:presLayoutVars>
          <dgm:bulletEnabled val="1"/>
        </dgm:presLayoutVars>
      </dgm:prSet>
      <dgm:spPr/>
    </dgm:pt>
    <dgm:pt modelId="{947A889B-0993-C845-B705-4F481F4922E0}" type="pres">
      <dgm:prSet presAssocID="{D79928CA-85F5-4D9A-8ABD-6C9E12C83BF6}" presName="parentText" presStyleLbl="node1" presStyleIdx="1" presStyleCnt="4">
        <dgm:presLayoutVars>
          <dgm:chMax val="0"/>
          <dgm:bulletEnabled val="1"/>
        </dgm:presLayoutVars>
      </dgm:prSet>
      <dgm:spPr/>
    </dgm:pt>
    <dgm:pt modelId="{3E92B492-81D2-F940-98B9-E37BFB793BC5}" type="pres">
      <dgm:prSet presAssocID="{D79928CA-85F5-4D9A-8ABD-6C9E12C83BF6}" presName="childText" presStyleLbl="revTx" presStyleIdx="1" presStyleCnt="4">
        <dgm:presLayoutVars>
          <dgm:bulletEnabled val="1"/>
        </dgm:presLayoutVars>
      </dgm:prSet>
      <dgm:spPr/>
    </dgm:pt>
    <dgm:pt modelId="{521A3537-CE49-4145-B3FE-5C2169285436}" type="pres">
      <dgm:prSet presAssocID="{3CF683B8-0A6C-4B3F-97B5-8D65A869E475}" presName="parentText" presStyleLbl="node1" presStyleIdx="2" presStyleCnt="4">
        <dgm:presLayoutVars>
          <dgm:chMax val="0"/>
          <dgm:bulletEnabled val="1"/>
        </dgm:presLayoutVars>
      </dgm:prSet>
      <dgm:spPr/>
    </dgm:pt>
    <dgm:pt modelId="{8BB359A0-0207-8744-91B5-7EB237088FC2}" type="pres">
      <dgm:prSet presAssocID="{3CF683B8-0A6C-4B3F-97B5-8D65A869E475}" presName="childText" presStyleLbl="revTx" presStyleIdx="2" presStyleCnt="4">
        <dgm:presLayoutVars>
          <dgm:bulletEnabled val="1"/>
        </dgm:presLayoutVars>
      </dgm:prSet>
      <dgm:spPr/>
    </dgm:pt>
    <dgm:pt modelId="{95D19770-8D51-435A-A19B-7460847259D0}" type="pres">
      <dgm:prSet presAssocID="{57630F4C-7D77-4317-9D15-0A6C6550A255}" presName="parentText" presStyleLbl="node1" presStyleIdx="3" presStyleCnt="4">
        <dgm:presLayoutVars>
          <dgm:chMax val="0"/>
          <dgm:bulletEnabled val="1"/>
        </dgm:presLayoutVars>
      </dgm:prSet>
      <dgm:spPr/>
    </dgm:pt>
    <dgm:pt modelId="{BB3FFFF1-C927-4A11-A572-ADF338C3CC6C}" type="pres">
      <dgm:prSet presAssocID="{57630F4C-7D77-4317-9D15-0A6C6550A255}" presName="childText" presStyleLbl="revTx" presStyleIdx="3" presStyleCnt="4">
        <dgm:presLayoutVars>
          <dgm:bulletEnabled val="1"/>
        </dgm:presLayoutVars>
      </dgm:prSet>
      <dgm:spPr/>
    </dgm:pt>
  </dgm:ptLst>
  <dgm:cxnLst>
    <dgm:cxn modelId="{609BBB08-8DBC-4180-9A6D-3D4092251031}" srcId="{50266E7D-1008-4627-9B88-515E8B762320}" destId="{D335428C-3CA8-4A1B-89B7-4B1A07A0AB78}" srcOrd="0" destOrd="0" parTransId="{CE476DCC-3EB6-45FF-8C56-48E07250642D}" sibTransId="{E04D0552-1FAD-4EE3-BB4D-D6B061C0D9A7}"/>
    <dgm:cxn modelId="{7D2C4809-82AB-A642-8D8D-567C1EA6B624}" type="presOf" srcId="{E278DFF2-F670-4E4E-BF1F-89DE3DE288DE}" destId="{CBABED7B-A7FB-5A47-84B1-B6205F4BB081}" srcOrd="0" destOrd="0" presId="urn:microsoft.com/office/officeart/2005/8/layout/vList2"/>
    <dgm:cxn modelId="{060F0A3B-E070-42F7-8CE7-782495AE7252}" type="presOf" srcId="{76708AD6-754B-4BA3-962D-0BFA48516198}" destId="{8BB359A0-0207-8744-91B5-7EB237088FC2}" srcOrd="0" destOrd="0" presId="urn:microsoft.com/office/officeart/2005/8/layout/vList2"/>
    <dgm:cxn modelId="{2F0D5760-82D0-4772-B8E6-768A5D533B63}" srcId="{D79928CA-85F5-4D9A-8ABD-6C9E12C83BF6}" destId="{B39E61E2-D42E-4606-9D0D-3425A0EA9354}" srcOrd="0" destOrd="0" parTransId="{B57A5A66-0E00-4BDA-96A6-84BC3AD6B6DC}" sibTransId="{0EA0BE7E-A983-4D95-8329-7ED681F14B9F}"/>
    <dgm:cxn modelId="{6AE63666-8A8D-45B8-BD81-F17BD03E6382}" type="presOf" srcId="{57630F4C-7D77-4317-9D15-0A6C6550A255}" destId="{95D19770-8D51-435A-A19B-7460847259D0}" srcOrd="0" destOrd="0" presId="urn:microsoft.com/office/officeart/2005/8/layout/vList2"/>
    <dgm:cxn modelId="{B620F255-74A3-4D03-B661-79105C822176}" type="presOf" srcId="{50266E7D-1008-4627-9B88-515E8B762320}" destId="{91712031-CB36-8B42-A973-9FAEC65773FB}" srcOrd="0" destOrd="0" presId="urn:microsoft.com/office/officeart/2005/8/layout/vList2"/>
    <dgm:cxn modelId="{60924685-E5D0-4F57-91CB-388B6DBD6FEB}" type="presOf" srcId="{D4A5414D-2C3F-4B0C-B646-C9A03D0DF7C7}" destId="{BB3FFFF1-C927-4A11-A572-ADF338C3CC6C}" srcOrd="0" destOrd="0" presId="urn:microsoft.com/office/officeart/2005/8/layout/vList2"/>
    <dgm:cxn modelId="{B7EB1D86-7461-4660-A6C7-E31B1A253A40}" type="presOf" srcId="{D335428C-3CA8-4A1B-89B7-4B1A07A0AB78}" destId="{4CB97C1A-202F-4046-8BEA-47C0E75AE65F}" srcOrd="0" destOrd="0" presId="urn:microsoft.com/office/officeart/2005/8/layout/vList2"/>
    <dgm:cxn modelId="{98E05E93-7794-49C7-ACA8-99BB1B6D451D}" type="presOf" srcId="{B39E61E2-D42E-4606-9D0D-3425A0EA9354}" destId="{3E92B492-81D2-F940-98B9-E37BFB793BC5}" srcOrd="0" destOrd="0" presId="urn:microsoft.com/office/officeart/2005/8/layout/vList2"/>
    <dgm:cxn modelId="{FDA1D9A5-C693-4EB6-A810-C2FC45432BC0}" srcId="{E278DFF2-F670-4E4E-BF1F-89DE3DE288DE}" destId="{57630F4C-7D77-4317-9D15-0A6C6550A255}" srcOrd="3" destOrd="0" parTransId="{3B9C6B06-0263-4B03-B045-93EC5249B335}" sibTransId="{89DE3286-28D7-4DF4-BAB6-C37A95F6A11F}"/>
    <dgm:cxn modelId="{1BA4D4A6-5A80-42A5-948C-CB55CBCF66AE}" srcId="{E278DFF2-F670-4E4E-BF1F-89DE3DE288DE}" destId="{D79928CA-85F5-4D9A-8ABD-6C9E12C83BF6}" srcOrd="1" destOrd="0" parTransId="{30AA1DF6-5959-420C-A510-BC5E6E1E72C9}" sibTransId="{3D41732A-0CCD-4ADF-8362-6569BA0E81BD}"/>
    <dgm:cxn modelId="{C275AFC6-57DD-456C-B357-0003398D8899}" srcId="{57630F4C-7D77-4317-9D15-0A6C6550A255}" destId="{D4A5414D-2C3F-4B0C-B646-C9A03D0DF7C7}" srcOrd="0" destOrd="0" parTransId="{0CC3A3C2-5205-4C01-8305-A3BA9AB3DD8D}" sibTransId="{740C7016-D24C-4603-A7B9-261080D59DB1}"/>
    <dgm:cxn modelId="{3A9D75CA-C5DF-4C11-BCF5-AB34BBDD4775}" srcId="{E278DFF2-F670-4E4E-BF1F-89DE3DE288DE}" destId="{50266E7D-1008-4627-9B88-515E8B762320}" srcOrd="0" destOrd="0" parTransId="{4F310AB0-7CC0-4857-BAA0-E09E0AE1360D}" sibTransId="{5CFEB62D-C87F-4146-BA5D-9D8AC51D8455}"/>
    <dgm:cxn modelId="{B27C75CC-4B3B-4FC2-92BF-4C7D267BE95A}" type="presOf" srcId="{3CF683B8-0A6C-4B3F-97B5-8D65A869E475}" destId="{521A3537-CE49-4145-B3FE-5C2169285436}" srcOrd="0" destOrd="0" presId="urn:microsoft.com/office/officeart/2005/8/layout/vList2"/>
    <dgm:cxn modelId="{E1EC00CD-AF28-43C2-B44B-8E7A67D1E117}" srcId="{E278DFF2-F670-4E4E-BF1F-89DE3DE288DE}" destId="{3CF683B8-0A6C-4B3F-97B5-8D65A869E475}" srcOrd="2" destOrd="0" parTransId="{E6D29E48-28CA-4EEC-A7A4-D6BCF104F166}" sibTransId="{B18C3A3D-E429-4B24-A7D6-A4D4F81B905A}"/>
    <dgm:cxn modelId="{2E2F17D0-8069-4C28-9C1C-B88D45557BA6}" srcId="{3CF683B8-0A6C-4B3F-97B5-8D65A869E475}" destId="{76708AD6-754B-4BA3-962D-0BFA48516198}" srcOrd="0" destOrd="0" parTransId="{D6ED8D28-B755-400A-825B-29522C561E52}" sibTransId="{586DCD0E-6E9D-4A3D-A55E-A17F0212F3DE}"/>
    <dgm:cxn modelId="{E9349EF2-9485-44F9-9088-1CD406DD46E4}" type="presOf" srcId="{D79928CA-85F5-4D9A-8ABD-6C9E12C83BF6}" destId="{947A889B-0993-C845-B705-4F481F4922E0}" srcOrd="0" destOrd="0" presId="urn:microsoft.com/office/officeart/2005/8/layout/vList2"/>
    <dgm:cxn modelId="{04231907-B6D1-4337-85BE-58FC7B0C8437}" type="presParOf" srcId="{CBABED7B-A7FB-5A47-84B1-B6205F4BB081}" destId="{91712031-CB36-8B42-A973-9FAEC65773FB}" srcOrd="0" destOrd="0" presId="urn:microsoft.com/office/officeart/2005/8/layout/vList2"/>
    <dgm:cxn modelId="{383904FD-B7E5-4D6A-8A77-0A5A211C0162}" type="presParOf" srcId="{CBABED7B-A7FB-5A47-84B1-B6205F4BB081}" destId="{4CB97C1A-202F-4046-8BEA-47C0E75AE65F}" srcOrd="1" destOrd="0" presId="urn:microsoft.com/office/officeart/2005/8/layout/vList2"/>
    <dgm:cxn modelId="{95BD47A8-225B-47DC-A086-4D8CCAEF2E46}" type="presParOf" srcId="{CBABED7B-A7FB-5A47-84B1-B6205F4BB081}" destId="{947A889B-0993-C845-B705-4F481F4922E0}" srcOrd="2" destOrd="0" presId="urn:microsoft.com/office/officeart/2005/8/layout/vList2"/>
    <dgm:cxn modelId="{5A5AC686-A3F8-46EE-9475-1C93525A9696}" type="presParOf" srcId="{CBABED7B-A7FB-5A47-84B1-B6205F4BB081}" destId="{3E92B492-81D2-F940-98B9-E37BFB793BC5}" srcOrd="3" destOrd="0" presId="urn:microsoft.com/office/officeart/2005/8/layout/vList2"/>
    <dgm:cxn modelId="{320DD023-73AD-4C4F-B8C4-1D66B317A73E}" type="presParOf" srcId="{CBABED7B-A7FB-5A47-84B1-B6205F4BB081}" destId="{521A3537-CE49-4145-B3FE-5C2169285436}" srcOrd="4" destOrd="0" presId="urn:microsoft.com/office/officeart/2005/8/layout/vList2"/>
    <dgm:cxn modelId="{D2DEA35C-85CD-4590-8EF2-5F3625B7172B}" type="presParOf" srcId="{CBABED7B-A7FB-5A47-84B1-B6205F4BB081}" destId="{8BB359A0-0207-8744-91B5-7EB237088FC2}" srcOrd="5" destOrd="0" presId="urn:microsoft.com/office/officeart/2005/8/layout/vList2"/>
    <dgm:cxn modelId="{C923D511-126E-42FE-9E5E-CD7E3A43A0D8}" type="presParOf" srcId="{CBABED7B-A7FB-5A47-84B1-B6205F4BB081}" destId="{95D19770-8D51-435A-A19B-7460847259D0}" srcOrd="6" destOrd="0" presId="urn:microsoft.com/office/officeart/2005/8/layout/vList2"/>
    <dgm:cxn modelId="{9F3DDA47-73F6-46EB-BD7F-1F9EA2CB3476}" type="presParOf" srcId="{CBABED7B-A7FB-5A47-84B1-B6205F4BB081}" destId="{BB3FFFF1-C927-4A11-A572-ADF338C3CC6C}"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FFFC2-164C-9640-B76A-462C225DC500}">
      <dsp:nvSpPr>
        <dsp:cNvPr id="0" name=""/>
        <dsp:cNvSpPr/>
      </dsp:nvSpPr>
      <dsp:spPr>
        <a:xfrm>
          <a:off x="0" y="72751"/>
          <a:ext cx="6789928"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100000"/>
            </a:lnSpc>
            <a:spcBef>
              <a:spcPct val="0"/>
            </a:spcBef>
            <a:spcAft>
              <a:spcPct val="35000"/>
            </a:spcAft>
            <a:buNone/>
          </a:pPr>
          <a:r>
            <a:rPr lang="en-US" sz="2600" kern="1200"/>
            <a:t>Launched in 2021</a:t>
          </a:r>
        </a:p>
      </dsp:txBody>
      <dsp:txXfrm>
        <a:off x="32670" y="105421"/>
        <a:ext cx="6724588" cy="603900"/>
      </dsp:txXfrm>
    </dsp:sp>
    <dsp:sp modelId="{6E15398E-086D-E24E-8EA6-83DDCF570267}">
      <dsp:nvSpPr>
        <dsp:cNvPr id="0" name=""/>
        <dsp:cNvSpPr/>
      </dsp:nvSpPr>
      <dsp:spPr>
        <a:xfrm>
          <a:off x="0" y="741991"/>
          <a:ext cx="6789928" cy="1695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580" tIns="33020" rIns="184912" bIns="33020" numCol="1" spcCol="1270" anchor="t" anchorCtr="0">
          <a:noAutofit/>
        </a:bodyPr>
        <a:lstStyle/>
        <a:p>
          <a:pPr marL="228600" lvl="1" indent="-228600" algn="l" defTabSz="889000">
            <a:lnSpc>
              <a:spcPct val="100000"/>
            </a:lnSpc>
            <a:spcBef>
              <a:spcPct val="0"/>
            </a:spcBef>
            <a:spcAft>
              <a:spcPct val="20000"/>
            </a:spcAft>
            <a:buChar char="•"/>
          </a:pPr>
          <a:r>
            <a:rPr lang="en-US" sz="2000" kern="1200"/>
            <a:t>Series of CISE MSI workshops took place in 2019-2020 involving MSI  faculty to encourage collaborations, partnerships and ideation. </a:t>
          </a:r>
        </a:p>
        <a:p>
          <a:pPr marL="228600" lvl="1" indent="-228600" algn="l" defTabSz="889000">
            <a:lnSpc>
              <a:spcPct val="100000"/>
            </a:lnSpc>
            <a:spcBef>
              <a:spcPct val="0"/>
            </a:spcBef>
            <a:spcAft>
              <a:spcPct val="20000"/>
            </a:spcAft>
            <a:buChar char="•"/>
          </a:pPr>
          <a:r>
            <a:rPr lang="en-US" sz="2000" kern="1200"/>
            <a:t>Need for research expansion and infrastructure support for MSIs</a:t>
          </a:r>
        </a:p>
      </dsp:txBody>
      <dsp:txXfrm>
        <a:off x="0" y="741991"/>
        <a:ext cx="6789928" cy="1695330"/>
      </dsp:txXfrm>
    </dsp:sp>
    <dsp:sp modelId="{89CC2362-2637-454A-96EC-5D8F18CEF04D}">
      <dsp:nvSpPr>
        <dsp:cNvPr id="0" name=""/>
        <dsp:cNvSpPr/>
      </dsp:nvSpPr>
      <dsp:spPr>
        <a:xfrm>
          <a:off x="0" y="2437321"/>
          <a:ext cx="6789928"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100000"/>
            </a:lnSpc>
            <a:spcBef>
              <a:spcPct val="0"/>
            </a:spcBef>
            <a:spcAft>
              <a:spcPct val="35000"/>
            </a:spcAft>
            <a:buNone/>
          </a:pPr>
          <a:r>
            <a:rPr lang="en-US" sz="2600" kern="1200"/>
            <a:t>CISE wide focus</a:t>
          </a:r>
        </a:p>
      </dsp:txBody>
      <dsp:txXfrm>
        <a:off x="32670" y="2469991"/>
        <a:ext cx="6724588" cy="603900"/>
      </dsp:txXfrm>
    </dsp:sp>
    <dsp:sp modelId="{E0A2CAFF-EC6C-DC4D-863F-242705ECCC0B}">
      <dsp:nvSpPr>
        <dsp:cNvPr id="0" name=""/>
        <dsp:cNvSpPr/>
      </dsp:nvSpPr>
      <dsp:spPr>
        <a:xfrm>
          <a:off x="0" y="3106561"/>
          <a:ext cx="6789928"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580" tIns="33020" rIns="184912" bIns="33020" numCol="1" spcCol="1270" anchor="t" anchorCtr="0">
          <a:noAutofit/>
        </a:bodyPr>
        <a:lstStyle/>
        <a:p>
          <a:pPr marL="228600" lvl="1" indent="-228600" algn="l" defTabSz="889000">
            <a:lnSpc>
              <a:spcPct val="100000"/>
            </a:lnSpc>
            <a:spcBef>
              <a:spcPct val="0"/>
            </a:spcBef>
            <a:spcAft>
              <a:spcPct val="20000"/>
            </a:spcAft>
            <a:buChar char="•"/>
          </a:pPr>
          <a:r>
            <a:rPr lang="en-US" sz="2000" kern="1200"/>
            <a:t>Representation from SaTC, CNS, CCF, IIS, OAC</a:t>
          </a:r>
        </a:p>
        <a:p>
          <a:pPr marL="228600" lvl="1" indent="-228600" algn="l" defTabSz="889000">
            <a:lnSpc>
              <a:spcPct val="100000"/>
            </a:lnSpc>
            <a:spcBef>
              <a:spcPct val="0"/>
            </a:spcBef>
            <a:spcAft>
              <a:spcPct val="20000"/>
            </a:spcAft>
            <a:buChar char="•"/>
          </a:pPr>
          <a:r>
            <a:rPr lang="en-US" sz="2000" kern="1200"/>
            <a:t>~105 awards, $40M to date (ranging from 300K to $1.2M) </a:t>
          </a:r>
        </a:p>
      </dsp:txBody>
      <dsp:txXfrm>
        <a:off x="0" y="3106561"/>
        <a:ext cx="6789928" cy="753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712031-CB36-8B42-A973-9FAEC65773FB}">
      <dsp:nvSpPr>
        <dsp:cNvPr id="0" name=""/>
        <dsp:cNvSpPr/>
      </dsp:nvSpPr>
      <dsp:spPr>
        <a:xfrm>
          <a:off x="0" y="81462"/>
          <a:ext cx="4669946" cy="826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Thread 1: Research Capacity Building Planning Projects (RCBPP)</a:t>
          </a:r>
          <a:endParaRPr lang="en-US" sz="1900" kern="1200"/>
        </a:p>
      </dsp:txBody>
      <dsp:txXfrm>
        <a:off x="40355" y="121817"/>
        <a:ext cx="4589236" cy="745968"/>
      </dsp:txXfrm>
    </dsp:sp>
    <dsp:sp modelId="{4CB97C1A-202F-4046-8BEA-47C0E75AE65F}">
      <dsp:nvSpPr>
        <dsp:cNvPr id="0" name=""/>
        <dsp:cNvSpPr/>
      </dsp:nvSpPr>
      <dsp:spPr>
        <a:xfrm>
          <a:off x="0" y="908140"/>
          <a:ext cx="4669946"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7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Project length: Two years. Award size: Up to $</a:t>
          </a:r>
          <a:r>
            <a:rPr lang="en-US" sz="1500" kern="1200">
              <a:latin typeface="Calibri Light"/>
            </a:rPr>
            <a:t>400,000</a:t>
          </a:r>
          <a:endParaRPr lang="en-US" sz="1500" kern="1200"/>
        </a:p>
      </dsp:txBody>
      <dsp:txXfrm>
        <a:off x="0" y="908140"/>
        <a:ext cx="4669946" cy="314640"/>
      </dsp:txXfrm>
    </dsp:sp>
    <dsp:sp modelId="{947A889B-0993-C845-B705-4F481F4922E0}">
      <dsp:nvSpPr>
        <dsp:cNvPr id="0" name=""/>
        <dsp:cNvSpPr/>
      </dsp:nvSpPr>
      <dsp:spPr>
        <a:xfrm>
          <a:off x="0" y="1222780"/>
          <a:ext cx="4669946" cy="826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Thread 2: Demonstration Projects (DP)</a:t>
          </a:r>
          <a:endParaRPr lang="en-US" sz="1900" kern="1200"/>
        </a:p>
      </dsp:txBody>
      <dsp:txXfrm>
        <a:off x="40355" y="1263135"/>
        <a:ext cx="4589236" cy="745968"/>
      </dsp:txXfrm>
    </dsp:sp>
    <dsp:sp modelId="{3E92B492-81D2-F940-98B9-E37BFB793BC5}">
      <dsp:nvSpPr>
        <dsp:cNvPr id="0" name=""/>
        <dsp:cNvSpPr/>
      </dsp:nvSpPr>
      <dsp:spPr>
        <a:xfrm>
          <a:off x="0" y="2049458"/>
          <a:ext cx="4669946" cy="471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7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Project length: Three years. Award size: Up to $</a:t>
          </a:r>
          <a:r>
            <a:rPr lang="en-US" sz="1500" kern="1200">
              <a:latin typeface="Calibri Light"/>
            </a:rPr>
            <a:t>600,000</a:t>
          </a:r>
          <a:endParaRPr lang="en-US" sz="1500" kern="1200"/>
        </a:p>
      </dsp:txBody>
      <dsp:txXfrm>
        <a:off x="0" y="2049458"/>
        <a:ext cx="4669946" cy="471960"/>
      </dsp:txXfrm>
    </dsp:sp>
    <dsp:sp modelId="{521A3537-CE49-4145-B3FE-5C2169285436}">
      <dsp:nvSpPr>
        <dsp:cNvPr id="0" name=""/>
        <dsp:cNvSpPr/>
      </dsp:nvSpPr>
      <dsp:spPr>
        <a:xfrm>
          <a:off x="0" y="2521418"/>
          <a:ext cx="4669946" cy="826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Thread 3: Research Partnerships Enhancement Projects (RPEP)</a:t>
          </a:r>
          <a:endParaRPr lang="en-US" sz="1900" kern="1200"/>
        </a:p>
      </dsp:txBody>
      <dsp:txXfrm>
        <a:off x="40355" y="2561773"/>
        <a:ext cx="4589236" cy="745968"/>
      </dsp:txXfrm>
    </dsp:sp>
    <dsp:sp modelId="{8BB359A0-0207-8744-91B5-7EB237088FC2}">
      <dsp:nvSpPr>
        <dsp:cNvPr id="0" name=""/>
        <dsp:cNvSpPr/>
      </dsp:nvSpPr>
      <dsp:spPr>
        <a:xfrm>
          <a:off x="0" y="3348096"/>
          <a:ext cx="4669946" cy="471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7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Project length: Up to four years. Award size: Up to $1,200,000</a:t>
          </a:r>
        </a:p>
      </dsp:txBody>
      <dsp:txXfrm>
        <a:off x="0" y="3348096"/>
        <a:ext cx="4669946" cy="471960"/>
      </dsp:txXfrm>
    </dsp:sp>
    <dsp:sp modelId="{95D19770-8D51-435A-A19B-7460847259D0}">
      <dsp:nvSpPr>
        <dsp:cNvPr id="0" name=""/>
        <dsp:cNvSpPr/>
      </dsp:nvSpPr>
      <dsp:spPr>
        <a:xfrm>
          <a:off x="0" y="3820056"/>
          <a:ext cx="4669946" cy="826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solidFill>
                <a:schemeClr val="bg1"/>
              </a:solidFill>
              <a:latin typeface="Calibri"/>
              <a:cs typeface="Calibri"/>
            </a:rPr>
            <a:t>Thread 4: </a:t>
          </a:r>
          <a:r>
            <a:rPr lang="en-US" sz="1900" b="1" kern="1200">
              <a:solidFill>
                <a:schemeClr val="bg1"/>
              </a:solidFill>
              <a:latin typeface="Open Sans"/>
              <a:ea typeface="Open Sans"/>
              <a:cs typeface="Open Sans"/>
            </a:rPr>
            <a:t>Research Planning Projects (RPP)</a:t>
          </a:r>
        </a:p>
      </dsp:txBody>
      <dsp:txXfrm>
        <a:off x="40355" y="3860411"/>
        <a:ext cx="4589236" cy="745968"/>
      </dsp:txXfrm>
    </dsp:sp>
    <dsp:sp modelId="{BB3FFFF1-C927-4A11-A572-ADF338C3CC6C}">
      <dsp:nvSpPr>
        <dsp:cNvPr id="0" name=""/>
        <dsp:cNvSpPr/>
      </dsp:nvSpPr>
      <dsp:spPr>
        <a:xfrm>
          <a:off x="0" y="4646734"/>
          <a:ext cx="4669946" cy="471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71"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en-US" sz="1500" kern="1200">
              <a:solidFill>
                <a:srgbClr val="444444"/>
              </a:solidFill>
              <a:latin typeface="Calibri"/>
              <a:cs typeface="Calibri"/>
            </a:rPr>
            <a:t>Project length: Up to two years. Award size: Up to $</a:t>
          </a:r>
          <a:r>
            <a:rPr lang="en-US" sz="1500" kern="1200">
              <a:latin typeface="Calibri"/>
              <a:cs typeface="Calibri"/>
            </a:rPr>
            <a:t>200,000</a:t>
          </a:r>
          <a:endParaRPr lang="en-US" sz="1500" kern="1200"/>
        </a:p>
      </dsp:txBody>
      <dsp:txXfrm>
        <a:off x="0" y="4646734"/>
        <a:ext cx="4669946" cy="4719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8BD27-E388-FD42-84CC-989328AB8A6E}"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05D076-DFB8-9844-A40D-41010659C1D2}" type="slidenum">
              <a:rPr lang="en-US" smtClean="0"/>
              <a:t>‹#›</a:t>
            </a:fld>
            <a:endParaRPr lang="en-US"/>
          </a:p>
        </p:txBody>
      </p:sp>
    </p:spTree>
    <p:extLst>
      <p:ext uri="{BB962C8B-B14F-4D97-AF65-F5344CB8AC3E}">
        <p14:creationId xmlns:p14="http://schemas.microsoft.com/office/powerpoint/2010/main" val="342142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9B74349A-219E-45A4-A6E4-E9799664F31B}" type="slidenum">
              <a:rPr lang="en-US" smtClean="0"/>
              <a:t>1</a:t>
            </a:fld>
            <a:endParaRPr lang="en-US"/>
          </a:p>
        </p:txBody>
      </p:sp>
    </p:spTree>
    <p:extLst>
      <p:ext uri="{BB962C8B-B14F-4D97-AF65-F5344CB8AC3E}">
        <p14:creationId xmlns:p14="http://schemas.microsoft.com/office/powerpoint/2010/main" val="3392152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1" i="1">
                <a:latin typeface="Avenir Book" panose="02000503020000020003"/>
              </a:rPr>
              <a:t>CISE Research Expansion Mission and Vision </a:t>
            </a:r>
          </a:p>
          <a:p>
            <a:pPr marL="571500" indent="-571500" algn="l">
              <a:buFont typeface="Wingdings" pitchFamily="2" charset="2"/>
              <a:buChar char="v"/>
            </a:pPr>
            <a:r>
              <a:rPr lang="en-US" sz="1200" i="1">
                <a:latin typeface="Avenir Book" panose="02000503020000020003"/>
              </a:rPr>
              <a:t>To build research capacity and enhance institutional research infrastructure at MSIs in support of their transition into the CISE CORE programs. </a:t>
            </a:r>
          </a:p>
          <a:p>
            <a:pPr marL="571500" indent="-571500" algn="l">
              <a:buFont typeface="Wingdings" pitchFamily="2" charset="2"/>
              <a:buChar char="v"/>
            </a:pPr>
            <a:r>
              <a:rPr lang="en-US" sz="1200" i="1">
                <a:latin typeface="Avenir Book" panose="02000503020000020003"/>
              </a:rPr>
              <a:t>To stimulate rigorous research advances at MSIs and thus address the challenges faced by the nation’s STEM competitiveness.  </a:t>
            </a:r>
          </a:p>
          <a:p>
            <a:pPr marL="571500" indent="-571500" algn="l">
              <a:buFont typeface="Wingdings" pitchFamily="2" charset="2"/>
              <a:buChar char="v"/>
            </a:pPr>
            <a:r>
              <a:rPr lang="en-US" sz="1200" i="1">
                <a:latin typeface="Avenir Book" panose="02000503020000020003"/>
              </a:rPr>
              <a:t>To fill the gap in funding of MSIs, as they are central to promoting inclusive excellence, thus enabling CISE research access and inclusion.</a:t>
            </a:r>
          </a:p>
          <a:p>
            <a:pPr marL="571500" indent="-571500" algn="l">
              <a:buFont typeface="Wingdings" pitchFamily="2" charset="2"/>
              <a:buChar char="v"/>
            </a:pPr>
            <a:endParaRPr lang="en-US" sz="1200" i="1">
              <a:latin typeface="Avenir Book" panose="02000503020000020003"/>
            </a:endParaRPr>
          </a:p>
        </p:txBody>
      </p:sp>
      <p:sp>
        <p:nvSpPr>
          <p:cNvPr id="4" name="Slide Number Placeholder 3"/>
          <p:cNvSpPr>
            <a:spLocks noGrp="1"/>
          </p:cNvSpPr>
          <p:nvPr>
            <p:ph type="sldNum" sz="quarter" idx="5"/>
          </p:nvPr>
        </p:nvSpPr>
        <p:spPr/>
        <p:txBody>
          <a:bodyPr/>
          <a:lstStyle/>
          <a:p>
            <a:fld id="{1F05D076-DFB8-9844-A40D-41010659C1D2}" type="slidenum">
              <a:rPr lang="en-US" smtClean="0"/>
              <a:t>11</a:t>
            </a:fld>
            <a:endParaRPr lang="en-US"/>
          </a:p>
        </p:txBody>
      </p:sp>
    </p:spTree>
    <p:extLst>
      <p:ext uri="{BB962C8B-B14F-4D97-AF65-F5344CB8AC3E}">
        <p14:creationId xmlns:p14="http://schemas.microsoft.com/office/powerpoint/2010/main" val="1997672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05D076-DFB8-9844-A40D-41010659C1D2}" type="slidenum">
              <a:rPr lang="en-US" smtClean="0"/>
              <a:t>12</a:t>
            </a:fld>
            <a:endParaRPr lang="en-US"/>
          </a:p>
        </p:txBody>
      </p:sp>
    </p:spTree>
    <p:extLst>
      <p:ext uri="{BB962C8B-B14F-4D97-AF65-F5344CB8AC3E}">
        <p14:creationId xmlns:p14="http://schemas.microsoft.com/office/powerpoint/2010/main" val="3878608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13</a:t>
            </a:fld>
            <a:endParaRPr lang="en-US"/>
          </a:p>
        </p:txBody>
      </p:sp>
    </p:spTree>
    <p:extLst>
      <p:ext uri="{BB962C8B-B14F-4D97-AF65-F5344CB8AC3E}">
        <p14:creationId xmlns:p14="http://schemas.microsoft.com/office/powerpoint/2010/main" val="1693028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05D076-DFB8-9844-A40D-41010659C1D2}" type="slidenum">
              <a:rPr lang="en-US" smtClean="0"/>
              <a:t>21</a:t>
            </a:fld>
            <a:endParaRPr lang="en-US"/>
          </a:p>
        </p:txBody>
      </p:sp>
    </p:spTree>
    <p:extLst>
      <p:ext uri="{BB962C8B-B14F-4D97-AF65-F5344CB8AC3E}">
        <p14:creationId xmlns:p14="http://schemas.microsoft.com/office/powerpoint/2010/main" val="2409721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5D076-DFB8-9844-A40D-41010659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014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1" i="1">
                <a:latin typeface="Avenir Book" panose="02000503020000020003"/>
              </a:rPr>
              <a:t>CISE Research Expansion Mission and Vision </a:t>
            </a:r>
          </a:p>
          <a:p>
            <a:pPr marL="571500" indent="-571500" algn="l">
              <a:buFont typeface="Wingdings" pitchFamily="2" charset="2"/>
              <a:buChar char="v"/>
            </a:pPr>
            <a:r>
              <a:rPr lang="en-US" sz="1200" i="1">
                <a:latin typeface="Avenir Book" panose="02000503020000020003"/>
              </a:rPr>
              <a:t>To build research capacity and enhance institutional research infrastructure at MSIs in support of their transition into the CISE CORE programs. </a:t>
            </a:r>
          </a:p>
          <a:p>
            <a:pPr marL="571500" indent="-571500" algn="l">
              <a:buFont typeface="Wingdings" pitchFamily="2" charset="2"/>
              <a:buChar char="v"/>
            </a:pPr>
            <a:r>
              <a:rPr lang="en-US" sz="1200" i="1">
                <a:latin typeface="Avenir Book" panose="02000503020000020003"/>
              </a:rPr>
              <a:t>To stimulate rigorous research advances at MSIs and thus address the challenges faced by the nation’s STEM competitiveness.  </a:t>
            </a:r>
          </a:p>
          <a:p>
            <a:pPr marL="571500" indent="-571500" algn="l">
              <a:buFont typeface="Wingdings" pitchFamily="2" charset="2"/>
              <a:buChar char="v"/>
            </a:pPr>
            <a:r>
              <a:rPr lang="en-US" sz="1200" i="1">
                <a:latin typeface="Avenir Book" panose="02000503020000020003"/>
              </a:rPr>
              <a:t>To fill the gap in funding of MSIs, as they are central to promoting inclusive excellence, thus enabling CISE research access and inclusion.</a:t>
            </a:r>
          </a:p>
          <a:p>
            <a:pPr marL="571500" indent="-571500" algn="l">
              <a:buFont typeface="Wingdings" pitchFamily="2" charset="2"/>
              <a:buChar char="v"/>
            </a:pPr>
            <a:endParaRPr lang="en-US" sz="1200" i="1">
              <a:latin typeface="Avenir Book" panose="02000503020000020003"/>
            </a:endParaRPr>
          </a:p>
        </p:txBody>
      </p:sp>
      <p:sp>
        <p:nvSpPr>
          <p:cNvPr id="4" name="Slide Number Placeholder 3"/>
          <p:cNvSpPr>
            <a:spLocks noGrp="1"/>
          </p:cNvSpPr>
          <p:nvPr>
            <p:ph type="sldNum" sz="quarter" idx="5"/>
          </p:nvPr>
        </p:nvSpPr>
        <p:spPr/>
        <p:txBody>
          <a:bodyPr/>
          <a:lstStyle/>
          <a:p>
            <a:fld id="{1F05D076-DFB8-9844-A40D-41010659C1D2}" type="slidenum">
              <a:rPr lang="en-US" smtClean="0"/>
              <a:t>33</a:t>
            </a:fld>
            <a:endParaRPr lang="en-US"/>
          </a:p>
        </p:txBody>
      </p:sp>
    </p:spTree>
    <p:extLst>
      <p:ext uri="{BB962C8B-B14F-4D97-AF65-F5344CB8AC3E}">
        <p14:creationId xmlns:p14="http://schemas.microsoft.com/office/powerpoint/2010/main" val="2642082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34</a:t>
            </a:fld>
            <a:endParaRPr lang="en-US"/>
          </a:p>
        </p:txBody>
      </p:sp>
    </p:spTree>
    <p:extLst>
      <p:ext uri="{BB962C8B-B14F-4D97-AF65-F5344CB8AC3E}">
        <p14:creationId xmlns:p14="http://schemas.microsoft.com/office/powerpoint/2010/main" val="3091394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05D076-DFB8-9844-A40D-41010659C1D2}" type="slidenum">
              <a:rPr lang="en-US" smtClean="0"/>
              <a:t>35</a:t>
            </a:fld>
            <a:endParaRPr lang="en-US"/>
          </a:p>
        </p:txBody>
      </p:sp>
    </p:spTree>
    <p:extLst>
      <p:ext uri="{BB962C8B-B14F-4D97-AF65-F5344CB8AC3E}">
        <p14:creationId xmlns:p14="http://schemas.microsoft.com/office/powerpoint/2010/main" val="712472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05D076-DFB8-9844-A40D-41010659C1D2}" type="slidenum">
              <a:rPr lang="en-US" smtClean="0"/>
              <a:t>36</a:t>
            </a:fld>
            <a:endParaRPr lang="en-US"/>
          </a:p>
        </p:txBody>
      </p:sp>
    </p:spTree>
    <p:extLst>
      <p:ext uri="{BB962C8B-B14F-4D97-AF65-F5344CB8AC3E}">
        <p14:creationId xmlns:p14="http://schemas.microsoft.com/office/powerpoint/2010/main" val="3426195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buFont typeface="Courier New,monospace" panose="020B0604020202020204" pitchFamily="34" charset="0"/>
              <a:buChar char="o"/>
            </a:pPr>
            <a:r>
              <a:rPr lang="en-US" sz="1200">
                <a:solidFill>
                  <a:schemeClr val="tx2">
                    <a:lumMod val="75000"/>
                    <a:lumOff val="25000"/>
                  </a:schemeClr>
                </a:solidFill>
                <a:latin typeface="Avenir Book"/>
                <a:ea typeface="Verdana"/>
              </a:rPr>
              <a:t>Orient potential proposers</a:t>
            </a:r>
          </a:p>
          <a:p>
            <a:pPr>
              <a:lnSpc>
                <a:spcPct val="120000"/>
              </a:lnSpc>
              <a:buFont typeface="Courier New,monospace" panose="020B0604020202020204" pitchFamily="34" charset="0"/>
              <a:buChar char="o"/>
            </a:pPr>
            <a:r>
              <a:rPr lang="en-US" sz="1200">
                <a:solidFill>
                  <a:schemeClr val="tx2">
                    <a:lumMod val="75000"/>
                    <a:lumOff val="25000"/>
                  </a:schemeClr>
                </a:solidFill>
                <a:latin typeface="Avenir Book"/>
                <a:ea typeface="Verdana"/>
              </a:rPr>
              <a:t>Summarize the MSI program and review criteria </a:t>
            </a:r>
          </a:p>
          <a:p>
            <a:pPr>
              <a:lnSpc>
                <a:spcPct val="120000"/>
              </a:lnSpc>
              <a:buFont typeface="Courier New,monospace" panose="020B0604020202020204" pitchFamily="34" charset="0"/>
              <a:buChar char="o"/>
            </a:pPr>
            <a:r>
              <a:rPr lang="en-US" sz="1200">
                <a:solidFill>
                  <a:schemeClr val="tx2">
                    <a:lumMod val="75000"/>
                    <a:lumOff val="25000"/>
                  </a:schemeClr>
                </a:solidFill>
                <a:latin typeface="Avenir Book"/>
                <a:ea typeface="Verdana"/>
              </a:rPr>
              <a:t>Answer questions</a:t>
            </a:r>
          </a:p>
          <a:p>
            <a:pPr>
              <a:lnSpc>
                <a:spcPct val="120000"/>
              </a:lnSpc>
              <a:buFont typeface="Courier New,monospace" panose="020B0604020202020204" pitchFamily="34" charset="0"/>
              <a:buChar char="o"/>
            </a:pPr>
            <a:r>
              <a:rPr lang="en-US" sz="1200">
                <a:solidFill>
                  <a:schemeClr val="tx2">
                    <a:lumMod val="75000"/>
                    <a:lumOff val="25000"/>
                  </a:schemeClr>
                </a:solidFill>
                <a:latin typeface="Avenir Book"/>
                <a:ea typeface="Verdana"/>
              </a:rPr>
              <a:t>Improve the quality of proposals</a:t>
            </a:r>
          </a:p>
          <a:p>
            <a:endParaRPr lang="en-US"/>
          </a:p>
        </p:txBody>
      </p:sp>
      <p:sp>
        <p:nvSpPr>
          <p:cNvPr id="4" name="Slide Number Placeholder 3"/>
          <p:cNvSpPr>
            <a:spLocks noGrp="1"/>
          </p:cNvSpPr>
          <p:nvPr>
            <p:ph type="sldNum" sz="quarter" idx="5"/>
          </p:nvPr>
        </p:nvSpPr>
        <p:spPr/>
        <p:txBody>
          <a:bodyPr/>
          <a:lstStyle/>
          <a:p>
            <a:fld id="{1F05D076-DFB8-9844-A40D-41010659C1D2}" type="slidenum">
              <a:rPr lang="en-US" smtClean="0"/>
              <a:t>2</a:t>
            </a:fld>
            <a:endParaRPr lang="en-US"/>
          </a:p>
        </p:txBody>
      </p:sp>
    </p:spTree>
    <p:extLst>
      <p:ext uri="{BB962C8B-B14F-4D97-AF65-F5344CB8AC3E}">
        <p14:creationId xmlns:p14="http://schemas.microsoft.com/office/powerpoint/2010/main" val="155889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5D076-DFB8-9844-A40D-41010659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130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6867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0516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Calibri" panose="020F0502020204030204" pitchFamily="34" charset="0"/>
              </a:rPr>
              <a:t>National Science Foundation (NSF) priorities do not change with the passage of the CHIPS and Science Act. This law supports and further enables our three pillars.</a:t>
            </a:r>
            <a:endParaRPr lang="en-US" b="0" i="0">
              <a:solidFill>
                <a:srgbClr val="000000"/>
              </a:solidFill>
              <a:effectLst/>
              <a:latin typeface="Segoe UI" panose="020B0502040204020203" pitchFamily="34" charset="0"/>
            </a:endParaRPr>
          </a:p>
          <a:p>
            <a:pPr marL="342900" indent="-342900" algn="l" rtl="0" fontAlgn="base">
              <a:buFont typeface="+mj-lt"/>
              <a:buAutoNum type="arabicPeriod"/>
            </a:pPr>
            <a:r>
              <a:rPr lang="en-US" sz="1200" b="0" i="0">
                <a:solidFill>
                  <a:srgbClr val="000000"/>
                </a:solidFill>
                <a:effectLst/>
                <a:latin typeface="Calibri" panose="020F0502020204030204" pitchFamily="34" charset="0"/>
              </a:rPr>
              <a:t>Strengthening the established NSF; and  </a:t>
            </a: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lang="en-US" sz="1200" b="0" i="0">
                <a:solidFill>
                  <a:srgbClr val="000000"/>
                </a:solidFill>
                <a:effectLst/>
                <a:latin typeface="Calibri" panose="020F0502020204030204" pitchFamily="34" charset="0"/>
              </a:rPr>
              <a:t>Inspiring the Missing Millions; </a:t>
            </a: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lang="en-US" sz="1200" b="0" i="0">
                <a:solidFill>
                  <a:srgbClr val="000000"/>
                </a:solidFill>
                <a:effectLst/>
                <a:latin typeface="Calibri" panose="020F0502020204030204" pitchFamily="34" charset="0"/>
              </a:rPr>
              <a:t>Accelerating technology and innovation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1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If the United States wants to continue to lead in research and innovation, we need to invest in both fundamental research and translation. We need to create the technologies and jobs of the future through such investments. We also need to ensure that we have a workforce – a broad workforce – who are prepared for the jobs of today and tomorrow. NSF is uniquely positioned to build the workforce for the future. Technology, Innovation and Partnerships (TIP) is not just a directorate. It is a concept that permeates throughout NSF.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TIP leverages everything we do and takes it to the next level. It ENRICHES the fundamental research to make the industries of the future a reality.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The concept of TIP supports FUNDAMENTAL research with IMPACT.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Innovation is infused all through NSF. Same with partnerships. Technology does not limit itself. It’s not just gadgets and prototypes. It’s throughout all that we do.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8</a:t>
            </a:fld>
            <a:endParaRPr lang="en-US"/>
          </a:p>
        </p:txBody>
      </p:sp>
    </p:spTree>
    <p:extLst>
      <p:ext uri="{BB962C8B-B14F-4D97-AF65-F5344CB8AC3E}">
        <p14:creationId xmlns:p14="http://schemas.microsoft.com/office/powerpoint/2010/main" val="4257694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1" i="1">
                <a:latin typeface="Avenir Book" panose="02000503020000020003"/>
              </a:rPr>
              <a:t>CISE Research Expansion Mission and Vision </a:t>
            </a:r>
          </a:p>
          <a:p>
            <a:pPr marL="571500" indent="-571500" algn="l">
              <a:buFont typeface="Wingdings" pitchFamily="2" charset="2"/>
              <a:buChar char="v"/>
            </a:pPr>
            <a:r>
              <a:rPr lang="en-US" sz="1200" i="1">
                <a:latin typeface="Avenir Book" panose="02000503020000020003"/>
              </a:rPr>
              <a:t>To build research capacity and enhance institutional research infrastructure at MSIs in support of their transition into the CISE CORE programs. </a:t>
            </a:r>
          </a:p>
          <a:p>
            <a:pPr marL="571500" indent="-571500" algn="l">
              <a:buFont typeface="Wingdings" pitchFamily="2" charset="2"/>
              <a:buChar char="v"/>
            </a:pPr>
            <a:r>
              <a:rPr lang="en-US" sz="1200" i="1">
                <a:latin typeface="Avenir Book" panose="02000503020000020003"/>
              </a:rPr>
              <a:t>To stimulate rigorous research advances at MSIs and thus address the challenges faced by the nation’s STEM competitiveness.  </a:t>
            </a:r>
          </a:p>
          <a:p>
            <a:pPr marL="571500" indent="-571500" algn="l">
              <a:buFont typeface="Wingdings" pitchFamily="2" charset="2"/>
              <a:buChar char="v"/>
            </a:pPr>
            <a:r>
              <a:rPr lang="en-US" sz="1200" i="1">
                <a:latin typeface="Avenir Book" panose="02000503020000020003"/>
              </a:rPr>
              <a:t>To fill the gap in funding of MSIs, as they are central to promoting inclusive excellence, thus enabling CISE research access and inclusion.</a:t>
            </a:r>
          </a:p>
          <a:p>
            <a:pPr marL="571500" indent="-571500" algn="l">
              <a:buFont typeface="Wingdings" pitchFamily="2" charset="2"/>
              <a:buChar char="v"/>
            </a:pPr>
            <a:endParaRPr lang="en-US" sz="1200" i="1">
              <a:latin typeface="Avenir Book" panose="02000503020000020003"/>
            </a:endParaRPr>
          </a:p>
        </p:txBody>
      </p:sp>
      <p:sp>
        <p:nvSpPr>
          <p:cNvPr id="4" name="Slide Number Placeholder 3"/>
          <p:cNvSpPr>
            <a:spLocks noGrp="1"/>
          </p:cNvSpPr>
          <p:nvPr>
            <p:ph type="sldNum" sz="quarter" idx="5"/>
          </p:nvPr>
        </p:nvSpPr>
        <p:spPr/>
        <p:txBody>
          <a:bodyPr/>
          <a:lstStyle/>
          <a:p>
            <a:fld id="{1F05D076-DFB8-9844-A40D-41010659C1D2}" type="slidenum">
              <a:rPr lang="en-US" smtClean="0"/>
              <a:t>9</a:t>
            </a:fld>
            <a:endParaRPr lang="en-US"/>
          </a:p>
        </p:txBody>
      </p:sp>
    </p:spTree>
    <p:extLst>
      <p:ext uri="{BB962C8B-B14F-4D97-AF65-F5344CB8AC3E}">
        <p14:creationId xmlns:p14="http://schemas.microsoft.com/office/powerpoint/2010/main" val="1783112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05D076-DFB8-9844-A40D-41010659C1D2}" type="slidenum">
              <a:rPr lang="en-US" smtClean="0"/>
              <a:t>10</a:t>
            </a:fld>
            <a:endParaRPr lang="en-US"/>
          </a:p>
        </p:txBody>
      </p:sp>
    </p:spTree>
    <p:extLst>
      <p:ext uri="{BB962C8B-B14F-4D97-AF65-F5344CB8AC3E}">
        <p14:creationId xmlns:p14="http://schemas.microsoft.com/office/powerpoint/2010/main" val="3464384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A05C4B2E-6B49-4A5A-B10E-C90DE8250931}"/>
              </a:ext>
            </a:extLst>
          </p:cNvPr>
          <p:cNvSpPr>
            <a:spLocks noGrp="1"/>
          </p:cNvSpPr>
          <p:nvPr>
            <p:ph type="body" sz="quarter" idx="14" hasCustomPrompt="1"/>
          </p:nvPr>
        </p:nvSpPr>
        <p:spPr>
          <a:xfrm>
            <a:off x="603478" y="476217"/>
            <a:ext cx="10276453" cy="656771"/>
          </a:xfrm>
          <a:prstGeom prst="rect">
            <a:avLst/>
          </a:prstGeom>
        </p:spPr>
        <p:txBody>
          <a:bodyPr>
            <a:normAutofit/>
          </a:bodyPr>
          <a:lstStyle>
            <a:lvl1pPr marL="0" indent="0" algn="l">
              <a:buNone/>
              <a:defRPr sz="2800" b="1">
                <a:solidFill>
                  <a:schemeClr val="bg1"/>
                </a:solidFill>
                <a:latin typeface="Open Sans" pitchFamily="2" charset="0"/>
                <a:ea typeface="Open Sans" pitchFamily="2" charset="0"/>
                <a:cs typeface="Open Sans" pitchFamily="2" charset="0"/>
              </a:defRPr>
            </a:lvl1pPr>
          </a:lstStyle>
          <a:p>
            <a:pPr lvl="0"/>
            <a:r>
              <a:rPr lang="en-US"/>
              <a:t>CLICK TO EDIT MASTER TEXT STYLES</a:t>
            </a:r>
          </a:p>
        </p:txBody>
      </p:sp>
      <p:sp>
        <p:nvSpPr>
          <p:cNvPr id="9" name="Text Placeholder 8">
            <a:extLst>
              <a:ext uri="{FF2B5EF4-FFF2-40B4-BE49-F238E27FC236}">
                <a16:creationId xmlns:a16="http://schemas.microsoft.com/office/drawing/2014/main" id="{8F0D7FDF-F5D3-45F8-986E-E35637757EB2}"/>
              </a:ext>
            </a:extLst>
          </p:cNvPr>
          <p:cNvSpPr>
            <a:spLocks noGrp="1"/>
          </p:cNvSpPr>
          <p:nvPr>
            <p:ph type="body" sz="quarter" idx="15"/>
          </p:nvPr>
        </p:nvSpPr>
        <p:spPr>
          <a:xfrm>
            <a:off x="603478" y="1656272"/>
            <a:ext cx="10983686" cy="4461953"/>
          </a:xfrm>
          <a:prstGeom prst="rect">
            <a:avLst/>
          </a:prstGeom>
        </p:spPr>
        <p:txBody>
          <a:bodyPr>
            <a:normAutofit/>
          </a:bodyPr>
          <a:lstStyle>
            <a:lvl1pPr marL="0" indent="0">
              <a:buNone/>
              <a:defRPr sz="1800">
                <a:latin typeface="Open Sans Light" pitchFamily="2" charset="0"/>
                <a:ea typeface="Open Sans Light" pitchFamily="2" charset="0"/>
                <a:cs typeface="Open Sans Light" pitchFamily="2" charset="0"/>
              </a:defRPr>
            </a:lvl1pPr>
            <a:lvl2pPr marL="457200" indent="0">
              <a:buNone/>
              <a:defRPr sz="1800">
                <a:latin typeface="Open Sans Light" pitchFamily="2" charset="0"/>
                <a:ea typeface="Open Sans Light" pitchFamily="2" charset="0"/>
                <a:cs typeface="Open Sans Light" pitchFamily="2" charset="0"/>
              </a:defRPr>
            </a:lvl2pPr>
            <a:lvl3pPr marL="914400" indent="0">
              <a:buNone/>
              <a:defRPr sz="1800">
                <a:latin typeface="Open Sans Light" pitchFamily="2" charset="0"/>
                <a:ea typeface="Open Sans Light" pitchFamily="2" charset="0"/>
                <a:cs typeface="Open Sans Light" pitchFamily="2" charset="0"/>
              </a:defRPr>
            </a:lvl3pPr>
            <a:lvl4pPr marL="1371600" indent="0">
              <a:buNone/>
              <a:defRPr sz="1800">
                <a:latin typeface="Open Sans Light" pitchFamily="2" charset="0"/>
                <a:ea typeface="Open Sans Light" pitchFamily="2" charset="0"/>
                <a:cs typeface="Open Sans Light" pitchFamily="2" charset="0"/>
              </a:defRPr>
            </a:lvl4pPr>
            <a:lvl5pPr marL="1828800" indent="0">
              <a:buNone/>
              <a:defRPr sz="180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
        <p:nvSpPr>
          <p:cNvPr id="4" name="Text Placeholder 16">
            <a:extLst>
              <a:ext uri="{FF2B5EF4-FFF2-40B4-BE49-F238E27FC236}">
                <a16:creationId xmlns:a16="http://schemas.microsoft.com/office/drawing/2014/main" id="{09A03F63-08BB-4E44-AA7E-4854AB3AC326}"/>
              </a:ext>
            </a:extLst>
          </p:cNvPr>
          <p:cNvSpPr>
            <a:spLocks noGrp="1"/>
          </p:cNvSpPr>
          <p:nvPr>
            <p:ph type="body" sz="quarter" idx="13" hasCustomPrompt="1"/>
          </p:nvPr>
        </p:nvSpPr>
        <p:spPr>
          <a:xfrm>
            <a:off x="485775" y="6532630"/>
            <a:ext cx="3100388" cy="257175"/>
          </a:xfrm>
          <a:prstGeom prst="rect">
            <a:avLst/>
          </a:prstGeom>
        </p:spPr>
        <p:txBody>
          <a:bodyPr>
            <a:normAutofit/>
          </a:bodyPr>
          <a:lstStyle>
            <a:lvl1pPr marL="0" indent="0">
              <a:buNone/>
              <a:defRPr sz="1200">
                <a:latin typeface="Open Sans" pitchFamily="2" charset="0"/>
                <a:ea typeface="Open Sans" pitchFamily="2" charset="0"/>
                <a:cs typeface="Open Sans" pitchFamily="2" charset="0"/>
              </a:defRPr>
            </a:lvl1pPr>
          </a:lstStyle>
          <a:p>
            <a:pPr lvl="0"/>
            <a:r>
              <a:rPr lang="en-US"/>
              <a:t>Click here to edit your footer</a:t>
            </a:r>
          </a:p>
        </p:txBody>
      </p:sp>
      <p:sp>
        <p:nvSpPr>
          <p:cNvPr id="2" name="hcSlideMaster.Title SlideHeader">
            <a:extLst>
              <a:ext uri="{FF2B5EF4-FFF2-40B4-BE49-F238E27FC236}">
                <a16:creationId xmlns:a16="http://schemas.microsoft.com/office/drawing/2014/main" id="{D6DF65E5-183A-43FA-1E91-035754795EA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74952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b"/>
          <a:lstStyle>
            <a:lvl1pPr>
              <a:defRPr sz="3200">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atin typeface="Tw Cen MT" panose="020B0602020104020603" pitchFamily="34" charset="77"/>
                <a:ea typeface="Verdana" panose="020B0604030504040204" pitchFamily="34" charset="0"/>
              </a:defRPr>
            </a:lvl1pPr>
            <a:lvl2pPr>
              <a:defRPr sz="2800">
                <a:latin typeface="Tw Cen MT" panose="020B0602020104020603" pitchFamily="34" charset="77"/>
                <a:ea typeface="Verdana" panose="020B0604030504040204" pitchFamily="34" charset="0"/>
              </a:defRPr>
            </a:lvl2pPr>
            <a:lvl3pPr>
              <a:defRPr sz="2400">
                <a:latin typeface="Tw Cen MT" panose="020B0602020104020603" pitchFamily="34" charset="77"/>
                <a:ea typeface="Verdana" panose="020B0604030504040204" pitchFamily="34" charset="0"/>
              </a:defRPr>
            </a:lvl3pPr>
            <a:lvl4pPr>
              <a:defRPr sz="2000">
                <a:latin typeface="Tw Cen MT" panose="020B0602020104020603" pitchFamily="34" charset="77"/>
                <a:ea typeface="Verdana" panose="020B0604030504040204" pitchFamily="34" charset="0"/>
              </a:defRPr>
            </a:lvl4pPr>
            <a:lvl5pPr>
              <a:defRPr sz="2000">
                <a:latin typeface="Tw Cen MT" panose="020B0602020104020603" pitchFamily="34" charset="77"/>
                <a:ea typeface="Verdana" panose="020B060403050404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atin typeface="Tw Cen MT" panose="020B0602020104020603" pitchFamily="34" charset="77"/>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894DD-EAE4-7B4D-AE13-873D4F28A9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4/11/2024</a:t>
            </a:fld>
            <a:endParaRPr lang="en-US"/>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8" name="hcSlideMaster69.Content with CaptionHeader">
            <a:extLst>
              <a:ext uri="{FF2B5EF4-FFF2-40B4-BE49-F238E27FC236}">
                <a16:creationId xmlns:a16="http://schemas.microsoft.com/office/drawing/2014/main" id="{E6B1A1D0-4D67-BE2B-E09E-B33CBB7354C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0026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b"/>
          <a:lstStyle>
            <a:lvl1pPr>
              <a:defRPr sz="3200">
                <a:latin typeface="Tw Cen MT" panose="020B0602020104020603" pitchFamily="34" charset="77"/>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atin typeface="Tw Cen MT" panose="020B0602020104020603" pitchFamily="34" charset="77"/>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atin typeface="Tw Cen MT" panose="020B0602020104020603" pitchFamily="34" charset="77"/>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63E6C-D66A-2041-A2B0-C245075BF2D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Open Sans" panose="020B0606030504020204" pitchFamily="34" charset="0"/>
                <a:cs typeface="Open Sans" panose="020B0606030504020204" pitchFamily="34" charset="0"/>
              </a:defRPr>
            </a:lvl1pPr>
          </a:lstStyle>
          <a:p>
            <a:fld id="{C626D72F-91C1-934D-B646-A25750DA8001}" type="datetimeFigureOut">
              <a:rPr lang="en-US" smtClean="0"/>
              <a:pPr/>
              <a:t>4/11/2024</a:t>
            </a:fld>
            <a:endParaRPr lang="en-US"/>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lvl1pPr>
              <a:defRPr>
                <a:latin typeface="Tw Cen MT" panose="020B0602020104020603" pitchFamily="34" charset="77"/>
                <a:ea typeface="Open Sans" panose="020B0606030504020204" pitchFamily="34" charset="0"/>
                <a:cs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lvl1pPr>
              <a:defRPr>
                <a:latin typeface="Tw Cen MT" panose="020B0602020104020603" pitchFamily="34" charset="77"/>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sp>
        <p:nvSpPr>
          <p:cNvPr id="8" name="hcSlideMaster69.Picture with CaptionHeader">
            <a:extLst>
              <a:ext uri="{FF2B5EF4-FFF2-40B4-BE49-F238E27FC236}">
                <a16:creationId xmlns:a16="http://schemas.microsoft.com/office/drawing/2014/main" id="{6DE3301C-B04E-CE0E-4939-32E8E35D4E9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7361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hasCustomPrompt="1"/>
          </p:nvPr>
        </p:nvSpPr>
        <p:spPr>
          <a:xfrm>
            <a:off x="1524000" y="1984375"/>
            <a:ext cx="9144000" cy="2387600"/>
          </a:xfrm>
        </p:spPr>
        <p:txBody>
          <a:bodyPr anchor="t">
            <a:normAutofit/>
          </a:bodyPr>
          <a:lstStyle>
            <a:lvl1pPr algn="l">
              <a:defRPr sz="5400" b="1">
                <a:solidFill>
                  <a:schemeClr val="bg1"/>
                </a:solidFill>
                <a:latin typeface="Tw Cen MT" panose="020B0602020104020603" pitchFamily="34" charset="77"/>
                <a:ea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1524000" y="4386423"/>
            <a:ext cx="9144000" cy="1655762"/>
          </a:xfrm>
        </p:spPr>
        <p:txBody>
          <a:bodyPr/>
          <a:lstStyle>
            <a:lvl1pPr marL="0" indent="0" algn="l">
              <a:buNone/>
              <a:defRPr sz="2400">
                <a:solidFill>
                  <a:schemeClr val="bg1"/>
                </a:solidFill>
                <a:latin typeface="Tw Cen MT" panose="020B0602020104020603" pitchFamily="34" charset="77"/>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4" name="hcSlideMaster79.Title SlideHeader">
            <a:extLst>
              <a:ext uri="{FF2B5EF4-FFF2-40B4-BE49-F238E27FC236}">
                <a16:creationId xmlns:a16="http://schemas.microsoft.com/office/drawing/2014/main" id="{6BD71CCA-24B8-762A-822F-A6F1D92BF2B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8448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5719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87B2-1CA0-2B49-8F56-B898237B2404}"/>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4/11/2024</a:t>
            </a:fld>
            <a:endParaRPr lang="en-US"/>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lvl1pPr>
              <a:defRPr sz="1200"/>
            </a:lvl1p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79.Title and ContentHeader">
            <a:extLst>
              <a:ext uri="{FF2B5EF4-FFF2-40B4-BE49-F238E27FC236}">
                <a16:creationId xmlns:a16="http://schemas.microsoft.com/office/drawing/2014/main" id="{7161F900-71D6-393A-67AB-083E065611B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4910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b"/>
          <a:lstStyle>
            <a:lvl1pPr>
              <a:defRPr sz="6000">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Tw Cen MT" panose="020B0602020104020603" pitchFamily="34" charset="77"/>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BA171-EE85-004E-AA4B-8AED5D54C803}"/>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4/11/2024</a:t>
            </a:fld>
            <a:endParaRPr lang="en-US"/>
          </a:p>
        </p:txBody>
      </p:sp>
      <p:sp>
        <p:nvSpPr>
          <p:cNvPr id="5" name="Footer Placeholder 4">
            <a:extLst>
              <a:ext uri="{FF2B5EF4-FFF2-40B4-BE49-F238E27FC236}">
                <a16:creationId xmlns:a16="http://schemas.microsoft.com/office/drawing/2014/main" id="{8024E64F-1DD8-9846-A763-64AFD1CF067E}"/>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79.Section HeaderHeader">
            <a:extLst>
              <a:ext uri="{FF2B5EF4-FFF2-40B4-BE49-F238E27FC236}">
                <a16:creationId xmlns:a16="http://schemas.microsoft.com/office/drawing/2014/main" id="{02111534-C188-B8F5-3D99-1BDA7A644D3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8512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838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02A02-5626-1B48-A46E-84F494496C9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4/11/2024</a:t>
            </a:fld>
            <a:endParaRPr lang="en-US"/>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8" name="hcSlideMaster79.Two ContentHeader">
            <a:extLst>
              <a:ext uri="{FF2B5EF4-FFF2-40B4-BE49-F238E27FC236}">
                <a16:creationId xmlns:a16="http://schemas.microsoft.com/office/drawing/2014/main" id="{417D5C54-5F04-5754-CE18-E4B8A394209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0885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40609-C582-1A46-8E81-BDE867D7A676}"/>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4/11/2024</a:t>
            </a:fld>
            <a:endParaRPr lang="en-US"/>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10" name="hcSlideMaster79.ComparisonHeader">
            <a:extLst>
              <a:ext uri="{FF2B5EF4-FFF2-40B4-BE49-F238E27FC236}">
                <a16:creationId xmlns:a16="http://schemas.microsoft.com/office/drawing/2014/main" id="{710DA5DC-B64D-FA9F-7D09-BC066FAC010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7929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88BDC6A1-9206-2843-BDF9-1D3DA6A7D9E1}"/>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4/11/2024</a:t>
            </a:fld>
            <a:endParaRPr lang="en-US"/>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6" name="hcSlideMaster79.Title OnlyHeader">
            <a:extLst>
              <a:ext uri="{FF2B5EF4-FFF2-40B4-BE49-F238E27FC236}">
                <a16:creationId xmlns:a16="http://schemas.microsoft.com/office/drawing/2014/main" id="{DA8272E3-C848-CEB0-585F-FFD310251F9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9879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2DE89-AECE-7949-8171-60B0B9546C3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4/11/2024</a:t>
            </a:fld>
            <a:endParaRPr lang="en-US"/>
          </a:p>
        </p:txBody>
      </p:sp>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5" name="hcSlideMaster79.BlankHeader">
            <a:extLst>
              <a:ext uri="{FF2B5EF4-FFF2-40B4-BE49-F238E27FC236}">
                <a16:creationId xmlns:a16="http://schemas.microsoft.com/office/drawing/2014/main" id="{C881C68F-66F6-EDC2-847C-DC4C5299280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0032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b"/>
          <a:lstStyle>
            <a:lvl1pPr>
              <a:defRPr sz="3200">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atin typeface="Tw Cen MT" panose="020B0602020104020603" pitchFamily="34" charset="77"/>
                <a:ea typeface="Verdana" panose="020B0604030504040204" pitchFamily="34" charset="0"/>
              </a:defRPr>
            </a:lvl1pPr>
            <a:lvl2pPr>
              <a:defRPr sz="2800">
                <a:latin typeface="Tw Cen MT" panose="020B0602020104020603" pitchFamily="34" charset="77"/>
                <a:ea typeface="Verdana" panose="020B0604030504040204" pitchFamily="34" charset="0"/>
              </a:defRPr>
            </a:lvl2pPr>
            <a:lvl3pPr>
              <a:defRPr sz="2400">
                <a:latin typeface="Tw Cen MT" panose="020B0602020104020603" pitchFamily="34" charset="77"/>
                <a:ea typeface="Verdana" panose="020B0604030504040204" pitchFamily="34" charset="0"/>
              </a:defRPr>
            </a:lvl3pPr>
            <a:lvl4pPr>
              <a:defRPr sz="2000">
                <a:latin typeface="Tw Cen MT" panose="020B0602020104020603" pitchFamily="34" charset="77"/>
                <a:ea typeface="Verdana" panose="020B0604030504040204" pitchFamily="34" charset="0"/>
              </a:defRPr>
            </a:lvl4pPr>
            <a:lvl5pPr>
              <a:defRPr sz="2000">
                <a:latin typeface="Tw Cen MT" panose="020B0602020104020603" pitchFamily="34" charset="77"/>
                <a:ea typeface="Verdana" panose="020B060403050404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atin typeface="Tw Cen MT" panose="020B0602020104020603" pitchFamily="34" charset="77"/>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894DD-EAE4-7B4D-AE13-873D4F28A9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4/11/2024</a:t>
            </a:fld>
            <a:endParaRPr lang="en-US"/>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8" name="hcSlideMaster79.Content with CaptionHeader">
            <a:extLst>
              <a:ext uri="{FF2B5EF4-FFF2-40B4-BE49-F238E27FC236}">
                <a16:creationId xmlns:a16="http://schemas.microsoft.com/office/drawing/2014/main" id="{1C113B3A-C993-C942-1D0E-5AEE47751DA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673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hasCustomPrompt="1"/>
          </p:nvPr>
        </p:nvSpPr>
        <p:spPr>
          <a:xfrm>
            <a:off x="1524000" y="1984375"/>
            <a:ext cx="9144000" cy="2387600"/>
          </a:xfrm>
        </p:spPr>
        <p:txBody>
          <a:bodyPr anchor="t">
            <a:normAutofit/>
          </a:bodyPr>
          <a:lstStyle>
            <a:lvl1pPr algn="l">
              <a:defRPr sz="5400" b="1">
                <a:solidFill>
                  <a:schemeClr val="bg1"/>
                </a:solidFill>
                <a:latin typeface="Tw Cen MT" panose="020B0602020104020603" pitchFamily="34" charset="77"/>
                <a:ea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1524000" y="4386423"/>
            <a:ext cx="9144000" cy="1655762"/>
          </a:xfrm>
        </p:spPr>
        <p:txBody>
          <a:bodyPr/>
          <a:lstStyle>
            <a:lvl1pPr marL="0" indent="0" algn="l">
              <a:buNone/>
              <a:defRPr sz="2400">
                <a:solidFill>
                  <a:schemeClr val="bg1"/>
                </a:solidFill>
                <a:latin typeface="Tw Cen MT" panose="020B0602020104020603" pitchFamily="34" charset="77"/>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4" name="hcSlideMaster69.Title SlideHeader">
            <a:extLst>
              <a:ext uri="{FF2B5EF4-FFF2-40B4-BE49-F238E27FC236}">
                <a16:creationId xmlns:a16="http://schemas.microsoft.com/office/drawing/2014/main" id="{7A39438F-6D0B-A606-D123-8C2243FFC4D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0239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b"/>
          <a:lstStyle>
            <a:lvl1pPr>
              <a:defRPr sz="3200">
                <a:latin typeface="Tw Cen MT" panose="020B0602020104020603" pitchFamily="34" charset="77"/>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atin typeface="Tw Cen MT" panose="020B0602020104020603" pitchFamily="34" charset="77"/>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atin typeface="Tw Cen MT" panose="020B0602020104020603" pitchFamily="34" charset="77"/>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63E6C-D66A-2041-A2B0-C245075BF2D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Open Sans" panose="020B0606030504020204" pitchFamily="34" charset="0"/>
                <a:cs typeface="Open Sans" panose="020B0606030504020204" pitchFamily="34" charset="0"/>
              </a:defRPr>
            </a:lvl1pPr>
          </a:lstStyle>
          <a:p>
            <a:fld id="{C626D72F-91C1-934D-B646-A25750DA8001}" type="datetimeFigureOut">
              <a:rPr lang="en-US" smtClean="0"/>
              <a:pPr/>
              <a:t>4/11/2024</a:t>
            </a:fld>
            <a:endParaRPr lang="en-US"/>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lvl1pPr>
              <a:defRPr>
                <a:latin typeface="Tw Cen MT" panose="020B0602020104020603" pitchFamily="34" charset="77"/>
                <a:ea typeface="Open Sans" panose="020B0606030504020204" pitchFamily="34" charset="0"/>
                <a:cs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lvl1pPr>
              <a:defRPr>
                <a:latin typeface="Tw Cen MT" panose="020B0602020104020603" pitchFamily="34" charset="77"/>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sp>
        <p:nvSpPr>
          <p:cNvPr id="8" name="hcSlideMaster79.Picture with CaptionHeader">
            <a:extLst>
              <a:ext uri="{FF2B5EF4-FFF2-40B4-BE49-F238E27FC236}">
                <a16:creationId xmlns:a16="http://schemas.microsoft.com/office/drawing/2014/main" id="{9521E4BE-811F-CB76-306E-88FE5372019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8733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5719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87B2-1CA0-2B49-8F56-B898237B2404}"/>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4/11/2024</a:t>
            </a:fld>
            <a:endParaRPr lang="en-US"/>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lvl1pPr>
              <a:defRPr sz="1200"/>
            </a:lvl1p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69.Title and ContentHeader">
            <a:extLst>
              <a:ext uri="{FF2B5EF4-FFF2-40B4-BE49-F238E27FC236}">
                <a16:creationId xmlns:a16="http://schemas.microsoft.com/office/drawing/2014/main" id="{EA8A5CA0-9B50-48D9-5677-2FCD43F0BB6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0845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TIT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5719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87B2-1CA0-2B49-8F56-B898237B2404}"/>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4/11/2024</a:t>
            </a:fld>
            <a:endParaRPr lang="en-US"/>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lvl1pPr>
              <a:defRPr sz="1200"/>
            </a:lvl1p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373768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b"/>
          <a:lstStyle>
            <a:lvl1pPr>
              <a:defRPr sz="6000">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Tw Cen MT" panose="020B0602020104020603" pitchFamily="34" charset="77"/>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BA171-EE85-004E-AA4B-8AED5D54C803}"/>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4/11/2024</a:t>
            </a:fld>
            <a:endParaRPr lang="en-US"/>
          </a:p>
        </p:txBody>
      </p:sp>
      <p:sp>
        <p:nvSpPr>
          <p:cNvPr id="5" name="Footer Placeholder 4">
            <a:extLst>
              <a:ext uri="{FF2B5EF4-FFF2-40B4-BE49-F238E27FC236}">
                <a16:creationId xmlns:a16="http://schemas.microsoft.com/office/drawing/2014/main" id="{8024E64F-1DD8-9846-A763-64AFD1CF067E}"/>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69.Section HeaderHeader">
            <a:extLst>
              <a:ext uri="{FF2B5EF4-FFF2-40B4-BE49-F238E27FC236}">
                <a16:creationId xmlns:a16="http://schemas.microsoft.com/office/drawing/2014/main" id="{E8A47BB5-5B93-E3E2-5298-43751FCEC6E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5682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838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02A02-5626-1B48-A46E-84F494496C9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4/11/2024</a:t>
            </a:fld>
            <a:endParaRPr lang="en-US"/>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8" name="hcSlideMaster69.Two ContentHeader">
            <a:extLst>
              <a:ext uri="{FF2B5EF4-FFF2-40B4-BE49-F238E27FC236}">
                <a16:creationId xmlns:a16="http://schemas.microsoft.com/office/drawing/2014/main" id="{3659F63F-1225-4708-C312-D95CB2FBAF5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1623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40609-C582-1A46-8E81-BDE867D7A676}"/>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4/11/2024</a:t>
            </a:fld>
            <a:endParaRPr lang="en-US"/>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10" name="hcSlideMaster69.ComparisonHeader">
            <a:extLst>
              <a:ext uri="{FF2B5EF4-FFF2-40B4-BE49-F238E27FC236}">
                <a16:creationId xmlns:a16="http://schemas.microsoft.com/office/drawing/2014/main" id="{9C5E6AC2-A00D-C419-BA2D-D1E753D67B3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8774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88BDC6A1-9206-2843-BDF9-1D3DA6A7D9E1}"/>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4/11/2024</a:t>
            </a:fld>
            <a:endParaRPr lang="en-US"/>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6" name="hcSlideMaster69.Title OnlyHeader">
            <a:extLst>
              <a:ext uri="{FF2B5EF4-FFF2-40B4-BE49-F238E27FC236}">
                <a16:creationId xmlns:a16="http://schemas.microsoft.com/office/drawing/2014/main" id="{3E37E78E-A66F-27B4-3C20-C2C4525E251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6558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2DE89-AECE-7949-8171-60B0B9546C3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4/11/2024</a:t>
            </a:fld>
            <a:endParaRPr lang="en-US"/>
          </a:p>
        </p:txBody>
      </p:sp>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5" name="hcSlideMaster69.BlankHeader">
            <a:extLst>
              <a:ext uri="{FF2B5EF4-FFF2-40B4-BE49-F238E27FC236}">
                <a16:creationId xmlns:a16="http://schemas.microsoft.com/office/drawing/2014/main" id="{75AB29D2-FFA3-B2F5-19A1-146E2C5B882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9769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5F2F5E27-EC01-425D-9A2F-708743B8A369}"/>
              </a:ext>
            </a:extLst>
          </p:cNvPr>
          <p:cNvSpPr txBox="1">
            <a:spLocks/>
          </p:cNvSpPr>
          <p:nvPr userDrawn="1"/>
        </p:nvSpPr>
        <p:spPr>
          <a:xfrm>
            <a:off x="0" y="6492875"/>
            <a:ext cx="381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DC5CCD-694D-4A8B-A59A-20202A032E21}" type="slidenum">
              <a:rPr lang="en-US" smtClean="0"/>
              <a:pPr/>
              <a:t>‹#›</a:t>
            </a:fld>
            <a:endParaRPr lang="en-US"/>
          </a:p>
        </p:txBody>
      </p:sp>
      <p:sp>
        <p:nvSpPr>
          <p:cNvPr id="5" name="Rectangle 4">
            <a:extLst>
              <a:ext uri="{FF2B5EF4-FFF2-40B4-BE49-F238E27FC236}">
                <a16:creationId xmlns:a16="http://schemas.microsoft.com/office/drawing/2014/main" id="{D0BFE494-4243-4119-8FE1-EA262F36EE27}"/>
              </a:ext>
            </a:extLst>
          </p:cNvPr>
          <p:cNvSpPr/>
          <p:nvPr userDrawn="1"/>
        </p:nvSpPr>
        <p:spPr>
          <a:xfrm>
            <a:off x="-1" y="0"/>
            <a:ext cx="12192000" cy="1259458"/>
          </a:xfrm>
          <a:prstGeom prst="rect">
            <a:avLst/>
          </a:prstGeom>
          <a:solidFill>
            <a:srgbClr val="0024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813B78E-0319-4265-9292-EDC62DC431B6}"/>
              </a:ext>
            </a:extLst>
          </p:cNvPr>
          <p:cNvSpPr txBox="1">
            <a:spLocks/>
          </p:cNvSpPr>
          <p:nvPr userDrawn="1"/>
        </p:nvSpPr>
        <p:spPr>
          <a:xfrm>
            <a:off x="0" y="6492875"/>
            <a:ext cx="381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DC5CCD-694D-4A8B-A59A-20202A032E21}" type="slidenum">
              <a:rPr lang="en-US" smtClean="0"/>
              <a:pPr/>
              <a:t>‹#›</a:t>
            </a:fld>
            <a:endParaRPr lang="en-US"/>
          </a:p>
        </p:txBody>
      </p:sp>
      <p:sp>
        <p:nvSpPr>
          <p:cNvPr id="7" name="Rectangle 12">
            <a:extLst>
              <a:ext uri="{FF2B5EF4-FFF2-40B4-BE49-F238E27FC236}">
                <a16:creationId xmlns:a16="http://schemas.microsoft.com/office/drawing/2014/main" id="{671CA65E-9E80-485C-91F2-FDD4D2A06373}"/>
              </a:ext>
            </a:extLst>
          </p:cNvPr>
          <p:cNvSpPr/>
          <p:nvPr userDrawn="1"/>
        </p:nvSpPr>
        <p:spPr>
          <a:xfrm>
            <a:off x="9697896" y="6528816"/>
            <a:ext cx="2494103" cy="337810"/>
          </a:xfrm>
          <a:custGeom>
            <a:avLst/>
            <a:gdLst>
              <a:gd name="connsiteX0" fmla="*/ 0 w 2097288"/>
              <a:gd name="connsiteY0" fmla="*/ 0 h 329184"/>
              <a:gd name="connsiteX1" fmla="*/ 2097288 w 2097288"/>
              <a:gd name="connsiteY1" fmla="*/ 0 h 329184"/>
              <a:gd name="connsiteX2" fmla="*/ 2097288 w 2097288"/>
              <a:gd name="connsiteY2" fmla="*/ 329184 h 329184"/>
              <a:gd name="connsiteX3" fmla="*/ 0 w 2097288"/>
              <a:gd name="connsiteY3" fmla="*/ 329184 h 329184"/>
              <a:gd name="connsiteX4" fmla="*/ 0 w 2097288"/>
              <a:gd name="connsiteY4" fmla="*/ 0 h 329184"/>
              <a:gd name="connsiteX0" fmla="*/ 396815 w 2494103"/>
              <a:gd name="connsiteY0" fmla="*/ 0 h 337810"/>
              <a:gd name="connsiteX1" fmla="*/ 2494103 w 2494103"/>
              <a:gd name="connsiteY1" fmla="*/ 0 h 337810"/>
              <a:gd name="connsiteX2" fmla="*/ 2494103 w 2494103"/>
              <a:gd name="connsiteY2" fmla="*/ 329184 h 337810"/>
              <a:gd name="connsiteX3" fmla="*/ 0 w 2494103"/>
              <a:gd name="connsiteY3" fmla="*/ 337810 h 337810"/>
              <a:gd name="connsiteX4" fmla="*/ 396815 w 2494103"/>
              <a:gd name="connsiteY4" fmla="*/ 0 h 33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103" h="337810">
                <a:moveTo>
                  <a:pt x="396815" y="0"/>
                </a:moveTo>
                <a:lnTo>
                  <a:pt x="2494103" y="0"/>
                </a:lnTo>
                <a:lnTo>
                  <a:pt x="2494103" y="329184"/>
                </a:lnTo>
                <a:lnTo>
                  <a:pt x="0" y="337810"/>
                </a:lnTo>
                <a:lnTo>
                  <a:pt x="396815"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4D9CCF1-DE35-42A8-B6AF-00CF0FF4D3DD}"/>
              </a:ext>
            </a:extLst>
          </p:cNvPr>
          <p:cNvSpPr/>
          <p:nvPr userDrawn="1"/>
        </p:nvSpPr>
        <p:spPr>
          <a:xfrm>
            <a:off x="0" y="1342995"/>
            <a:ext cx="12192000" cy="18288"/>
          </a:xfrm>
          <a:prstGeom prst="rect">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FEA54CD-BC16-4216-88A3-7F9AD07A0170}"/>
              </a:ext>
            </a:extLst>
          </p:cNvPr>
          <p:cNvSpPr/>
          <p:nvPr userDrawn="1"/>
        </p:nvSpPr>
        <p:spPr>
          <a:xfrm>
            <a:off x="0" y="6491582"/>
            <a:ext cx="381000" cy="366418"/>
          </a:xfrm>
          <a:prstGeom prst="rect">
            <a:avLst/>
          </a:prstGeom>
          <a:solidFill>
            <a:srgbClr val="005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C3A4624C-E111-4521-B18E-B814D9D9CBEC}"/>
              </a:ext>
            </a:extLst>
          </p:cNvPr>
          <p:cNvSpPr txBox="1">
            <a:spLocks/>
          </p:cNvSpPr>
          <p:nvPr userDrawn="1"/>
        </p:nvSpPr>
        <p:spPr>
          <a:xfrm>
            <a:off x="0" y="6491582"/>
            <a:ext cx="3810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DC5CCD-694D-4A8B-A59A-20202A032E21}" type="slidenum">
              <a:rPr lang="en-US" smtClean="0"/>
              <a:pPr/>
              <a:t>‹#›</a:t>
            </a:fld>
            <a:endParaRPr lang="en-US"/>
          </a:p>
        </p:txBody>
      </p:sp>
      <p:pic>
        <p:nvPicPr>
          <p:cNvPr id="15" name="Picture 14" descr="A picture containing text, transport, wheel&#10;&#10;Description automatically generated">
            <a:extLst>
              <a:ext uri="{FF2B5EF4-FFF2-40B4-BE49-F238E27FC236}">
                <a16:creationId xmlns:a16="http://schemas.microsoft.com/office/drawing/2014/main" id="{0C90DF04-5D1F-468E-8C42-02128203316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553" y="342950"/>
            <a:ext cx="628291" cy="638851"/>
          </a:xfrm>
          <a:prstGeom prst="rect">
            <a:avLst/>
          </a:prstGeom>
        </p:spPr>
      </p:pic>
    </p:spTree>
    <p:extLst>
      <p:ext uri="{BB962C8B-B14F-4D97-AF65-F5344CB8AC3E}">
        <p14:creationId xmlns:p14="http://schemas.microsoft.com/office/powerpoint/2010/main" val="321724987"/>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1"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457200" y="5480705"/>
            <a:ext cx="4114800" cy="365125"/>
          </a:xfrm>
          <a:prstGeom prst="rect">
            <a:avLst/>
          </a:prstGeom>
        </p:spPr>
        <p:txBody>
          <a:bodyPr vert="horz" lIns="91440" tIns="45720" rIns="91440" bIns="45720" rtlCol="0" anchor="ctr"/>
          <a:lstStyle>
            <a:lvl1pPr algn="l">
              <a:defRPr sz="1200">
                <a:solidFill>
                  <a:schemeClr val="tx1">
                    <a:tint val="75000"/>
                  </a:schemeClr>
                </a:solidFill>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bg1"/>
                </a:solidFill>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pic>
        <p:nvPicPr>
          <p:cNvPr id="9" name="Picture 8" descr="A picture containing transport, wheel&#10;&#10;Description automatically generated">
            <a:extLst>
              <a:ext uri="{FF2B5EF4-FFF2-40B4-BE49-F238E27FC236}">
                <a16:creationId xmlns:a16="http://schemas.microsoft.com/office/drawing/2014/main" id="{6BBE15B5-1628-D04D-BB58-629A7F34369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0890" y="5799793"/>
            <a:ext cx="917420" cy="921682"/>
          </a:xfrm>
          <a:prstGeom prst="rect">
            <a:avLst/>
          </a:prstGeom>
        </p:spPr>
      </p:pic>
      <p:sp>
        <p:nvSpPr>
          <p:cNvPr id="7" name="fl" descr="  ">
            <a:extLst>
              <a:ext uri="{FF2B5EF4-FFF2-40B4-BE49-F238E27FC236}">
                <a16:creationId xmlns:a16="http://schemas.microsoft.com/office/drawing/2014/main" id="{8643414B-BD08-413D-ABA9-19223E02487C}"/>
              </a:ext>
            </a:extLst>
          </p:cNvPr>
          <p:cNvSpPr txBox="1"/>
          <p:nvPr userDrawn="1"/>
        </p:nvSpPr>
        <p:spPr>
          <a:xfrm>
            <a:off x="0" y="6537960"/>
            <a:ext cx="12192000" cy="223138"/>
          </a:xfrm>
          <a:prstGeom prst="rect">
            <a:avLst/>
          </a:prstGeom>
          <a:noFill/>
        </p:spPr>
        <p:txBody>
          <a:bodyPr vert="horz" rtlCol="0">
            <a:spAutoFit/>
          </a:bodyPr>
          <a:lstStyle/>
          <a:p>
            <a:pPr algn="l"/>
            <a:r>
              <a:rPr lang="en-US" sz="850" b="0" i="0" u="none" baseline="0">
                <a:solidFill>
                  <a:srgbClr val="000000"/>
                </a:solidFill>
                <a:latin typeface="Tw Cen MT" panose="020B0602020104020603" pitchFamily="34" charset="77"/>
              </a:rPr>
              <a:t>  </a:t>
            </a:r>
          </a:p>
        </p:txBody>
      </p:sp>
    </p:spTree>
    <p:extLst>
      <p:ext uri="{BB962C8B-B14F-4D97-AF65-F5344CB8AC3E}">
        <p14:creationId xmlns:p14="http://schemas.microsoft.com/office/powerpoint/2010/main" val="253729583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36" r:id="rId3"/>
    <p:sldLayoutId id="2147483719" r:id="rId4"/>
    <p:sldLayoutId id="2147483720" r:id="rId5"/>
    <p:sldLayoutId id="2147483721" r:id="rId6"/>
    <p:sldLayoutId id="2147483722" r:id="rId7"/>
    <p:sldLayoutId id="2147483723" r:id="rId8"/>
    <p:sldLayoutId id="2147483724" r:id="rId9"/>
    <p:sldLayoutId id="214748372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Tw Cen MT" panose="020B0602020104020603" pitchFamily="34" charset="77"/>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Tw Cen MT" panose="020B0602020104020603" pitchFamily="34" charset="77"/>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w Cen MT" panose="020B0602020104020603" pitchFamily="34" charset="77"/>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1"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457200" y="5480705"/>
            <a:ext cx="4114800" cy="365125"/>
          </a:xfrm>
          <a:prstGeom prst="rect">
            <a:avLst/>
          </a:prstGeom>
        </p:spPr>
        <p:txBody>
          <a:bodyPr vert="horz" lIns="91440" tIns="45720" rIns="91440" bIns="45720" rtlCol="0" anchor="ctr"/>
          <a:lstStyle>
            <a:lvl1pPr algn="l">
              <a:defRPr sz="1200">
                <a:solidFill>
                  <a:schemeClr val="tx1">
                    <a:tint val="75000"/>
                  </a:schemeClr>
                </a:solidFill>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bg1"/>
                </a:solidFill>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pic>
        <p:nvPicPr>
          <p:cNvPr id="9" name="Picture 8" descr="A picture containing transport, wheel&#10;&#10;Description automatically generated">
            <a:extLst>
              <a:ext uri="{FF2B5EF4-FFF2-40B4-BE49-F238E27FC236}">
                <a16:creationId xmlns:a16="http://schemas.microsoft.com/office/drawing/2014/main" id="{6BBE15B5-1628-D04D-BB58-629A7F34369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50890" y="5799793"/>
            <a:ext cx="917420" cy="921682"/>
          </a:xfrm>
          <a:prstGeom prst="rect">
            <a:avLst/>
          </a:prstGeom>
        </p:spPr>
      </p:pic>
      <p:sp>
        <p:nvSpPr>
          <p:cNvPr id="7" name="fl" descr="  ">
            <a:extLst>
              <a:ext uri="{FF2B5EF4-FFF2-40B4-BE49-F238E27FC236}">
                <a16:creationId xmlns:a16="http://schemas.microsoft.com/office/drawing/2014/main" id="{8643414B-BD08-413D-ABA9-19223E02487C}"/>
              </a:ext>
            </a:extLst>
          </p:cNvPr>
          <p:cNvSpPr txBox="1"/>
          <p:nvPr userDrawn="1"/>
        </p:nvSpPr>
        <p:spPr>
          <a:xfrm>
            <a:off x="0" y="6537960"/>
            <a:ext cx="12192000" cy="223138"/>
          </a:xfrm>
          <a:prstGeom prst="rect">
            <a:avLst/>
          </a:prstGeom>
          <a:noFill/>
        </p:spPr>
        <p:txBody>
          <a:bodyPr vert="horz" rtlCol="0">
            <a:spAutoFit/>
          </a:bodyPr>
          <a:lstStyle/>
          <a:p>
            <a:pPr algn="l"/>
            <a:r>
              <a:rPr lang="en-US" sz="850" b="0" i="0" u="none" baseline="0">
                <a:solidFill>
                  <a:srgbClr val="000000"/>
                </a:solidFill>
                <a:latin typeface="Tw Cen MT" panose="020B0602020104020603" pitchFamily="34" charset="77"/>
              </a:rPr>
              <a:t>  </a:t>
            </a:r>
          </a:p>
        </p:txBody>
      </p:sp>
    </p:spTree>
    <p:extLst>
      <p:ext uri="{BB962C8B-B14F-4D97-AF65-F5344CB8AC3E}">
        <p14:creationId xmlns:p14="http://schemas.microsoft.com/office/powerpoint/2010/main" val="32506623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Tw Cen MT" panose="020B0602020104020603" pitchFamily="34" charset="77"/>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Tw Cen MT" panose="020B0602020104020603" pitchFamily="34" charset="77"/>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w Cen MT" panose="020B0602020104020603" pitchFamily="34" charset="77"/>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nces.ed.gov/ipeds/"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2.ed.gov/about/offices/list/ocr/edlite-minorityinst.html"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www.nsf.gov/bfa/dias/policy/dmp.jsp" TargetMode="External"/><Relationship Id="rId2" Type="http://schemas.openxmlformats.org/officeDocument/2006/relationships/hyperlink" Target="https://www.nsf.gov/cise/cise_dmp.jsp"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tinyurl.com/join-cise-southwest"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new.nsf.gov/funding/opportunities/computer-information-science-engineering-research-0&#820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sv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18" Type="http://schemas.openxmlformats.org/officeDocument/2006/relationships/image" Target="../media/image47.jpeg"/><Relationship Id="rId26" Type="http://schemas.openxmlformats.org/officeDocument/2006/relationships/hyperlink" Target="https://beta.nsf.gov/chips" TargetMode="External"/><Relationship Id="rId3" Type="http://schemas.openxmlformats.org/officeDocument/2006/relationships/image" Target="../media/image32.jpeg"/><Relationship Id="rId21" Type="http://schemas.openxmlformats.org/officeDocument/2006/relationships/image" Target="../media/image50.jpe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6.jpeg"/><Relationship Id="rId25" Type="http://schemas.openxmlformats.org/officeDocument/2006/relationships/image" Target="../media/image54.jpeg"/><Relationship Id="rId2" Type="http://schemas.openxmlformats.org/officeDocument/2006/relationships/notesSlide" Target="../notesSlides/notesSlide7.xml"/><Relationship Id="rId16" Type="http://schemas.openxmlformats.org/officeDocument/2006/relationships/image" Target="../media/image45.jpeg"/><Relationship Id="rId20" Type="http://schemas.openxmlformats.org/officeDocument/2006/relationships/image" Target="../media/image49.jpeg"/><Relationship Id="rId29"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35.jpeg"/><Relationship Id="rId11" Type="http://schemas.openxmlformats.org/officeDocument/2006/relationships/image" Target="../media/image40.jpeg"/><Relationship Id="rId24" Type="http://schemas.openxmlformats.org/officeDocument/2006/relationships/image" Target="../media/image53.jpeg"/><Relationship Id="rId5" Type="http://schemas.openxmlformats.org/officeDocument/2006/relationships/image" Target="../media/image34.jpeg"/><Relationship Id="rId15" Type="http://schemas.openxmlformats.org/officeDocument/2006/relationships/image" Target="../media/image44.jpeg"/><Relationship Id="rId23" Type="http://schemas.openxmlformats.org/officeDocument/2006/relationships/image" Target="../media/image52.jpeg"/><Relationship Id="rId28" Type="http://schemas.openxmlformats.org/officeDocument/2006/relationships/image" Target="../media/image56.png"/><Relationship Id="rId10" Type="http://schemas.openxmlformats.org/officeDocument/2006/relationships/image" Target="../media/image39.jpeg"/><Relationship Id="rId19" Type="http://schemas.openxmlformats.org/officeDocument/2006/relationships/image" Target="../media/image48.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jpeg"/><Relationship Id="rId22" Type="http://schemas.openxmlformats.org/officeDocument/2006/relationships/image" Target="../media/image51.jpeg"/><Relationship Id="rId27" Type="http://schemas.openxmlformats.org/officeDocument/2006/relationships/image" Target="../media/image55.jpe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BD9ED43-2AC1-42BF-A5BB-F5E860B8E99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683BF1A-2330-4931-93BE-EA3DBBD6307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34" y="109160"/>
            <a:ext cx="957033" cy="962035"/>
          </a:xfrm>
          <a:prstGeom prst="rect">
            <a:avLst/>
          </a:prstGeom>
        </p:spPr>
      </p:pic>
      <p:sp>
        <p:nvSpPr>
          <p:cNvPr id="8" name="Title 7">
            <a:extLst>
              <a:ext uri="{FF2B5EF4-FFF2-40B4-BE49-F238E27FC236}">
                <a16:creationId xmlns:a16="http://schemas.microsoft.com/office/drawing/2014/main" id="{D16DCC95-DEE7-4B10-8A6A-BF1D5F94D54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n-lt"/>
                <a:ea typeface="+mn-ea"/>
                <a:cs typeface="+mn-cs"/>
              </a:rPr>
              <a:t>NSF CISE Research Expansion Program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n-lt"/>
                <a:ea typeface="+mn-ea"/>
                <a:cs typeface="+mn-cs"/>
              </a:rPr>
              <a:t>(Webinar: Solicitation NSF 24-536) </a:t>
            </a:r>
          </a:p>
        </p:txBody>
      </p:sp>
      <p:sp>
        <p:nvSpPr>
          <p:cNvPr id="3" name="Content Placeholder 2">
            <a:extLst>
              <a:ext uri="{FF2B5EF4-FFF2-40B4-BE49-F238E27FC236}">
                <a16:creationId xmlns:a16="http://schemas.microsoft.com/office/drawing/2014/main" id="{ED59AF7E-310F-1410-BEC3-8F3D084747BC}"/>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A9074C1F-6B79-4F6D-9984-DB5D185AC7E7}"/>
              </a:ext>
            </a:extLst>
          </p:cNvPr>
          <p:cNvSpPr>
            <a:spLocks noGrp="1"/>
          </p:cNvSpPr>
          <p:nvPr>
            <p:ph type="sldNum" sz="quarter" idx="12"/>
          </p:nvPr>
        </p:nvSpPr>
        <p:spPr/>
        <p:txBody>
          <a:bodyPr/>
          <a:lstStyle/>
          <a:p>
            <a:fld id="{8F4BEAD3-91E3-4FFC-B7DC-935959D17485}" type="slidenum">
              <a:rPr lang="en-US" smtClean="0"/>
              <a:t>1</a:t>
            </a:fld>
            <a:endParaRPr lang="en-US"/>
          </a:p>
        </p:txBody>
      </p:sp>
      <p:sp>
        <p:nvSpPr>
          <p:cNvPr id="4" name="flSlide31Footer" descr="  ">
            <a:extLst>
              <a:ext uri="{FF2B5EF4-FFF2-40B4-BE49-F238E27FC236}">
                <a16:creationId xmlns:a16="http://schemas.microsoft.com/office/drawing/2014/main" id="{5AAB44EB-4C08-C990-2B85-B8A8BD71EA49}"/>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819651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1D9D1-6058-FF23-6D6A-0CC9000E1259}"/>
              </a:ext>
            </a:extLst>
          </p:cNvPr>
          <p:cNvSpPr>
            <a:spLocks noGrp="1"/>
          </p:cNvSpPr>
          <p:nvPr>
            <p:ph type="title"/>
          </p:nvPr>
        </p:nvSpPr>
        <p:spPr>
          <a:xfrm>
            <a:off x="700811" y="678408"/>
            <a:ext cx="8611812" cy="692132"/>
          </a:xfrm>
        </p:spPr>
        <p:txBody>
          <a:bodyPr anchor="t">
            <a:normAutofit/>
          </a:bodyPr>
          <a:lstStyle/>
          <a:p>
            <a:r>
              <a:rPr lang="en-US" dirty="0">
                <a:solidFill>
                  <a:schemeClr val="tx1">
                    <a:lumMod val="95000"/>
                    <a:lumOff val="5000"/>
                  </a:schemeClr>
                </a:solidFill>
                <a:latin typeface="Calibri" panose="020F0502020204030204" pitchFamily="34" charset="0"/>
                <a:cs typeface="Calibri" panose="020F0502020204030204" pitchFamily="34" charset="0"/>
              </a:rPr>
              <a:t>CISE Research Expansion Program</a:t>
            </a:r>
          </a:p>
        </p:txBody>
      </p:sp>
      <p:cxnSp>
        <p:nvCxnSpPr>
          <p:cNvPr id="39" name="Straight Connector 3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43" name="Content Placeholder 2">
            <a:extLst>
              <a:ext uri="{FF2B5EF4-FFF2-40B4-BE49-F238E27FC236}">
                <a16:creationId xmlns:a16="http://schemas.microsoft.com/office/drawing/2014/main" id="{1EC0873B-1DF2-D3A1-42ED-223EE76958BC}"/>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44110407"/>
              </p:ext>
            </p:extLst>
          </p:nvPr>
        </p:nvGraphicFramePr>
        <p:xfrm>
          <a:off x="800542" y="1713958"/>
          <a:ext cx="6789928" cy="3932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DA3C0F5-A213-F3ED-4F2C-6AAE41752843}"/>
              </a:ext>
            </a:extLst>
          </p:cNvPr>
          <p:cNvSpPr>
            <a:spLocks noGrp="1"/>
          </p:cNvSpPr>
          <p:nvPr>
            <p:ph type="sldNum" sz="quarter" idx="4"/>
          </p:nvPr>
        </p:nvSpPr>
        <p:spPr>
          <a:xfrm>
            <a:off x="8610600" y="6356350"/>
            <a:ext cx="2743200" cy="365125"/>
          </a:xfrm>
          <a:prstGeom prst="rect">
            <a:avLst/>
          </a:prstGeom>
        </p:spPr>
        <p:txBody>
          <a:bodyPr>
            <a:normAutofit/>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8F4BEAD3-91E3-4FFC-B7DC-935959D17485}" type="slidenum">
              <a:rPr lang="en-US" smtClean="0">
                <a:solidFill>
                  <a:schemeClr val="tx1">
                    <a:lumMod val="50000"/>
                    <a:lumOff val="50000"/>
                  </a:schemeClr>
                </a:solidFill>
              </a:rPr>
              <a:pPr>
                <a:lnSpc>
                  <a:spcPct val="90000"/>
                </a:lnSpc>
                <a:spcAft>
                  <a:spcPts val="600"/>
                </a:spcAft>
              </a:pPr>
              <a:t>10</a:t>
            </a:fld>
            <a:endParaRPr lang="en-US">
              <a:solidFill>
                <a:schemeClr val="tx1">
                  <a:lumMod val="50000"/>
                  <a:lumOff val="50000"/>
                </a:schemeClr>
              </a:solidFill>
              <a:latin typeface="Avenir Book" panose="02000503020000020003" pitchFamily="2" charset="0"/>
            </a:endParaRPr>
          </a:p>
        </p:txBody>
      </p:sp>
      <p:pic>
        <p:nvPicPr>
          <p:cNvPr id="6" name="Content Placeholder 4">
            <a:extLst>
              <a:ext uri="{FF2B5EF4-FFF2-40B4-BE49-F238E27FC236}">
                <a16:creationId xmlns:a16="http://schemas.microsoft.com/office/drawing/2014/main" id="{B57BF81F-919F-4266-AD8C-E5290B432556}"/>
              </a:ext>
              <a:ext uri="{C183D7F6-B498-43B3-948B-1728B52AA6E4}">
                <adec:decorative xmlns:adec="http://schemas.microsoft.com/office/drawing/2017/decorative" val="1"/>
              </a:ext>
            </a:extLst>
          </p:cNvPr>
          <p:cNvPicPr preferRelativeResize="0">
            <a:picLocks/>
          </p:cNvPicPr>
          <p:nvPr/>
        </p:nvPicPr>
        <p:blipFill rotWithShape="1">
          <a:blip r:embed="rId8"/>
          <a:srcRect l="16558" r="4070"/>
          <a:stretch/>
        </p:blipFill>
        <p:spPr>
          <a:xfrm>
            <a:off x="9213786" y="1824563"/>
            <a:ext cx="2042090" cy="2818608"/>
          </a:xfrm>
          <a:prstGeom prst="rect">
            <a:avLst/>
          </a:prstGeom>
          <a:ln w="57150">
            <a:solidFill>
              <a:schemeClr val="tx2"/>
            </a:solidFill>
          </a:ln>
        </p:spPr>
      </p:pic>
      <p:sp>
        <p:nvSpPr>
          <p:cNvPr id="8" name="TextBox 7">
            <a:extLst>
              <a:ext uri="{FF2B5EF4-FFF2-40B4-BE49-F238E27FC236}">
                <a16:creationId xmlns:a16="http://schemas.microsoft.com/office/drawing/2014/main" id="{0DB5C020-AD5D-BE39-748E-4E563B24FDFC}"/>
              </a:ext>
            </a:extLst>
          </p:cNvPr>
          <p:cNvSpPr txBox="1"/>
          <p:nvPr/>
        </p:nvSpPr>
        <p:spPr>
          <a:xfrm>
            <a:off x="8609750" y="4884603"/>
            <a:ext cx="3328988" cy="707886"/>
          </a:xfrm>
          <a:prstGeom prst="rect">
            <a:avLst/>
          </a:prstGeom>
          <a:noFill/>
        </p:spPr>
        <p:txBody>
          <a:bodyPr wrap="square">
            <a:spAutoFit/>
          </a:bodyPr>
          <a:lstStyle/>
          <a:p>
            <a:pPr algn="ctr"/>
            <a:r>
              <a:rPr lang="en-US" sz="1000">
                <a:latin typeface="Calibri" panose="020F0502020204030204" pitchFamily="34" charset="0"/>
                <a:ea typeface="+mj-ea"/>
                <a:cs typeface="Calibri" panose="020F0502020204030204" pitchFamily="34" charset="0"/>
              </a:rPr>
              <a:t>Student BoHyun Ahn, </a:t>
            </a:r>
          </a:p>
          <a:p>
            <a:pPr algn="ctr"/>
            <a:r>
              <a:rPr lang="en-US" sz="1000">
                <a:latin typeface="Calibri" panose="020F0502020204030204" pitchFamily="34" charset="0"/>
                <a:ea typeface="+mj-ea"/>
                <a:cs typeface="Calibri" panose="020F0502020204030204" pitchFamily="34" charset="0"/>
              </a:rPr>
              <a:t>1st Place in the IEEE ECCE 2022  </a:t>
            </a:r>
          </a:p>
          <a:p>
            <a:pPr algn="ctr"/>
            <a:r>
              <a:rPr lang="en-US" sz="1000">
                <a:latin typeface="Calibri" panose="020F0502020204030204" pitchFamily="34" charset="0"/>
                <a:ea typeface="+mj-ea"/>
                <a:cs typeface="Calibri" panose="020F0502020204030204" pitchFamily="34" charset="0"/>
              </a:rPr>
              <a:t>Student Demonstration Project Software Competition</a:t>
            </a:r>
          </a:p>
          <a:p>
            <a:pPr algn="ctr"/>
            <a:r>
              <a:rPr lang="en-US" sz="1000">
                <a:latin typeface="Calibri" panose="020F0502020204030204" pitchFamily="34" charset="0"/>
                <a:ea typeface="+mj-ea"/>
                <a:cs typeface="Calibri" panose="020F0502020204030204" pitchFamily="34" charset="0"/>
              </a:rPr>
              <a:t> (October 2022)</a:t>
            </a:r>
            <a:endParaRPr lang="en-US" sz="1000"/>
          </a:p>
        </p:txBody>
      </p:sp>
    </p:spTree>
    <p:extLst>
      <p:ext uri="{BB962C8B-B14F-4D97-AF65-F5344CB8AC3E}">
        <p14:creationId xmlns:p14="http://schemas.microsoft.com/office/powerpoint/2010/main" val="1108946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1D9D1-6058-FF23-6D6A-0CC9000E1259}"/>
              </a:ext>
            </a:extLst>
          </p:cNvPr>
          <p:cNvSpPr>
            <a:spLocks noGrp="1"/>
          </p:cNvSpPr>
          <p:nvPr>
            <p:ph type="title"/>
          </p:nvPr>
        </p:nvSpPr>
        <p:spPr>
          <a:xfrm>
            <a:off x="487846" y="141783"/>
            <a:ext cx="10392043" cy="891441"/>
          </a:xfrm>
        </p:spPr>
        <p:txBody>
          <a:bodyPr vert="horz" lIns="91440" tIns="45720" rIns="91440" bIns="45720" rtlCol="0" anchor="b">
            <a:noAutofit/>
          </a:bodyPr>
          <a:lstStyle/>
          <a:p>
            <a:pPr algn="ctr"/>
            <a:r>
              <a:rPr lang="en-US" b="1" dirty="0">
                <a:solidFill>
                  <a:schemeClr val="tx1">
                    <a:lumMod val="95000"/>
                    <a:lumOff val="5000"/>
                  </a:schemeClr>
                </a:solidFill>
                <a:latin typeface="Calibri"/>
                <a:ea typeface="Verdana"/>
                <a:cs typeface="Calibri"/>
              </a:rPr>
              <a:t>CISE Research Expansion: </a:t>
            </a:r>
            <a:r>
              <a:rPr lang="en-US" b="1" u="sng" dirty="0">
                <a:solidFill>
                  <a:schemeClr val="tx1">
                    <a:lumMod val="95000"/>
                    <a:lumOff val="5000"/>
                  </a:schemeClr>
                </a:solidFill>
                <a:latin typeface="Calibri"/>
                <a:ea typeface="Verdana"/>
                <a:cs typeface="Calibri"/>
              </a:rPr>
              <a:t>Transition to CISE Core</a:t>
            </a:r>
          </a:p>
        </p:txBody>
      </p:sp>
      <p:sp>
        <p:nvSpPr>
          <p:cNvPr id="3" name="Content Placeholder 2">
            <a:extLst>
              <a:ext uri="{FF2B5EF4-FFF2-40B4-BE49-F238E27FC236}">
                <a16:creationId xmlns:a16="http://schemas.microsoft.com/office/drawing/2014/main" id="{65D4A00E-0137-169C-0DFA-E4B070DF37DC}"/>
              </a:ext>
            </a:extLst>
          </p:cNvPr>
          <p:cNvSpPr>
            <a:spLocks noGrp="1"/>
          </p:cNvSpPr>
          <p:nvPr>
            <p:ph idx="1"/>
          </p:nvPr>
        </p:nvSpPr>
        <p:spPr>
          <a:xfrm>
            <a:off x="149057" y="2092698"/>
            <a:ext cx="7759294" cy="3488450"/>
          </a:xfrm>
        </p:spPr>
        <p:txBody>
          <a:bodyPr anchor="t">
            <a:normAutofit/>
          </a:bodyPr>
          <a:lstStyle/>
          <a:p>
            <a:pPr>
              <a:buFont typeface="Arial" pitchFamily="2" charset="2"/>
              <a:buChar char="•"/>
            </a:pPr>
            <a:r>
              <a:rPr lang="en-US" sz="2400">
                <a:solidFill>
                  <a:schemeClr val="tx1"/>
                </a:solidFill>
                <a:latin typeface="Tw Cen MT"/>
                <a:ea typeface="Verdana"/>
              </a:rPr>
              <a:t>Support the success of institutions and investigators towards the CISE Core &amp; participating programs portfolio</a:t>
            </a:r>
            <a:endParaRPr lang="en-US">
              <a:solidFill>
                <a:schemeClr val="tx1"/>
              </a:solidFill>
            </a:endParaRPr>
          </a:p>
          <a:p>
            <a:pPr lvl="1">
              <a:buFont typeface="Arial" pitchFamily="2" charset="2"/>
              <a:buChar char="•"/>
            </a:pPr>
            <a:endParaRPr lang="en-US" sz="2000">
              <a:solidFill>
                <a:schemeClr val="tx1"/>
              </a:solidFill>
            </a:endParaRPr>
          </a:p>
          <a:p>
            <a:pPr>
              <a:buFont typeface="Arial" pitchFamily="2" charset="2"/>
              <a:buChar char="•"/>
            </a:pPr>
            <a:r>
              <a:rPr lang="en-US" sz="2400">
                <a:solidFill>
                  <a:schemeClr val="tx1"/>
                </a:solidFill>
                <a:latin typeface="TW Cen MT"/>
                <a:ea typeface="Verdana"/>
              </a:rPr>
              <a:t>CISE </a:t>
            </a:r>
            <a:r>
              <a:rPr lang="en-US" sz="2400">
                <a:solidFill>
                  <a:schemeClr val="tx1"/>
                </a:solidFill>
                <a:latin typeface="Calibri"/>
                <a:ea typeface="Verdana"/>
                <a:cs typeface="Calibri"/>
              </a:rPr>
              <a:t>Directorate Core programs within:</a:t>
            </a:r>
            <a:endParaRPr lang="en-US" sz="2000" i="1">
              <a:solidFill>
                <a:schemeClr val="tx1"/>
              </a:solidFill>
              <a:latin typeface="Avenir Book" panose="02000503020000020003"/>
              <a:ea typeface="Verdana"/>
            </a:endParaRPr>
          </a:p>
          <a:p>
            <a:pPr lvl="1">
              <a:buFont typeface="Arial" pitchFamily="2" charset="2"/>
              <a:buChar char="•"/>
            </a:pPr>
            <a:r>
              <a:rPr lang="en-US" sz="2000">
                <a:solidFill>
                  <a:schemeClr val="tx1"/>
                </a:solidFill>
                <a:latin typeface="Calibri"/>
                <a:ea typeface="Verdana"/>
                <a:cs typeface="Calibri"/>
              </a:rPr>
              <a:t>Division of Computing and Communication Foundations (CCF)</a:t>
            </a:r>
            <a:endParaRPr lang="en-US" sz="2000">
              <a:solidFill>
                <a:schemeClr val="tx1"/>
              </a:solidFill>
              <a:ea typeface="Verdana"/>
            </a:endParaRPr>
          </a:p>
          <a:p>
            <a:pPr lvl="1">
              <a:buFont typeface="Arial" pitchFamily="2" charset="2"/>
              <a:buChar char="•"/>
            </a:pPr>
            <a:r>
              <a:rPr lang="en-US" sz="2000">
                <a:solidFill>
                  <a:schemeClr val="tx1"/>
                </a:solidFill>
                <a:latin typeface="Calibri"/>
                <a:ea typeface="Verdana"/>
                <a:cs typeface="Calibri"/>
              </a:rPr>
              <a:t>Division of Computer and Network Systems (CNS)</a:t>
            </a:r>
            <a:endParaRPr lang="en-US" sz="2000">
              <a:solidFill>
                <a:schemeClr val="tx1"/>
              </a:solidFill>
              <a:ea typeface="Verdana"/>
            </a:endParaRPr>
          </a:p>
          <a:p>
            <a:pPr lvl="1">
              <a:buFont typeface="Arial" pitchFamily="2" charset="2"/>
              <a:buChar char="•"/>
            </a:pPr>
            <a:r>
              <a:rPr lang="en-US" sz="2000">
                <a:solidFill>
                  <a:schemeClr val="tx1"/>
                </a:solidFill>
                <a:latin typeface="Calibri"/>
                <a:ea typeface="Verdana"/>
                <a:cs typeface="Calibri"/>
              </a:rPr>
              <a:t>Division of Information and Intelligent Systems (IIS) </a:t>
            </a:r>
            <a:endParaRPr lang="en-US" sz="2000">
              <a:solidFill>
                <a:schemeClr val="tx1"/>
              </a:solidFill>
              <a:ea typeface="Verdana"/>
            </a:endParaRPr>
          </a:p>
          <a:p>
            <a:pPr lvl="1">
              <a:buFont typeface="Arial" pitchFamily="2" charset="2"/>
              <a:buChar char="•"/>
            </a:pPr>
            <a:r>
              <a:rPr lang="en-US" sz="2000">
                <a:solidFill>
                  <a:schemeClr val="tx1"/>
                </a:solidFill>
                <a:latin typeface="Calibri"/>
                <a:ea typeface="Verdana"/>
                <a:cs typeface="Calibri"/>
              </a:rPr>
              <a:t>Office of Advanced Cyberinfrastructure (OAC)</a:t>
            </a:r>
            <a:endParaRPr lang="en-US" sz="2000">
              <a:solidFill>
                <a:schemeClr val="tx1"/>
              </a:solidFill>
              <a:ea typeface="Verdana"/>
            </a:endParaRPr>
          </a:p>
          <a:p>
            <a:pPr>
              <a:buFont typeface="Wingdings" pitchFamily="2" charset="2"/>
              <a:buChar char="q"/>
            </a:pPr>
            <a:endParaRPr lang="en-US" sz="2000" i="1">
              <a:solidFill>
                <a:schemeClr val="tx1"/>
              </a:solidFill>
              <a:latin typeface="Avenir Book" panose="02000503020000020003"/>
            </a:endParaRPr>
          </a:p>
        </p:txBody>
      </p:sp>
      <p:sp>
        <p:nvSpPr>
          <p:cNvPr id="18" name="Rectangle 17">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Rectangle 2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Slide Number Placeholder 3">
            <a:extLst>
              <a:ext uri="{FF2B5EF4-FFF2-40B4-BE49-F238E27FC236}">
                <a16:creationId xmlns:a16="http://schemas.microsoft.com/office/drawing/2014/main" id="{5DA3C0F5-A213-F3ED-4F2C-6AAE41752843}"/>
              </a:ext>
            </a:extLst>
          </p:cNvPr>
          <p:cNvSpPr>
            <a:spLocks noGrp="1"/>
          </p:cNvSpPr>
          <p:nvPr>
            <p:ph type="sldNum" sz="quarter" idx="4"/>
          </p:nvPr>
        </p:nvSpPr>
        <p:spPr>
          <a:xfrm>
            <a:off x="8610600" y="6356350"/>
            <a:ext cx="2743200" cy="365125"/>
          </a:xfrm>
          <a:prstGeom prst="rect">
            <a:avLst/>
          </a:prstGeom>
        </p:spPr>
        <p:txBody>
          <a:bodyPr>
            <a:normAutofit/>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8F4BEAD3-91E3-4FFC-B7DC-935959D17485}" type="slidenum">
              <a:rPr lang="en-US" smtClean="0">
                <a:solidFill>
                  <a:srgbClr val="FFFFFF"/>
                </a:solidFill>
              </a:rPr>
              <a:pPr>
                <a:lnSpc>
                  <a:spcPct val="90000"/>
                </a:lnSpc>
                <a:spcAft>
                  <a:spcPts val="600"/>
                </a:spcAft>
              </a:pPr>
              <a:t>11</a:t>
            </a:fld>
            <a:endParaRPr lang="en-US">
              <a:solidFill>
                <a:srgbClr val="FFFFFF"/>
              </a:solidFill>
              <a:latin typeface="Avenir Book" panose="02000503020000020003" pitchFamily="2" charset="0"/>
            </a:endParaRPr>
          </a:p>
        </p:txBody>
      </p:sp>
      <p:sp>
        <p:nvSpPr>
          <p:cNvPr id="13" name="TextBox 12">
            <a:extLst>
              <a:ext uri="{FF2B5EF4-FFF2-40B4-BE49-F238E27FC236}">
                <a16:creationId xmlns:a16="http://schemas.microsoft.com/office/drawing/2014/main" id="{6DC1FEF9-FBC6-B9B9-0A48-6C6511E2A7EB}"/>
              </a:ext>
            </a:extLst>
          </p:cNvPr>
          <p:cNvSpPr txBox="1"/>
          <p:nvPr/>
        </p:nvSpPr>
        <p:spPr>
          <a:xfrm>
            <a:off x="7844850" y="5847413"/>
            <a:ext cx="4197247" cy="873177"/>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400">
                <a:solidFill>
                  <a:srgbClr val="FFFFFF"/>
                </a:solidFill>
                <a:cs typeface="Calibri"/>
              </a:rPr>
              <a:t>Faculty Alycia Jenkins</a:t>
            </a:r>
          </a:p>
          <a:p>
            <a:pPr algn="ctr"/>
            <a:r>
              <a:rPr lang="en-US" sz="1400">
                <a:solidFill>
                  <a:srgbClr val="FFFFFF"/>
                </a:solidFill>
                <a:cs typeface="Calibri"/>
              </a:rPr>
              <a:t>Eighth Annual Industrial Control System Security (ICSS) Workshop, </a:t>
            </a:r>
          </a:p>
          <a:p>
            <a:pPr algn="ctr"/>
            <a:r>
              <a:rPr lang="en-US" sz="1400">
                <a:solidFill>
                  <a:srgbClr val="FFFFFF"/>
                </a:solidFill>
                <a:cs typeface="Calibri"/>
              </a:rPr>
              <a:t>Austin, TX, USA (December 2022)</a:t>
            </a:r>
            <a:endParaRPr lang="en-US" sz="1400">
              <a:solidFill>
                <a:srgbClr val="FFFFFF"/>
              </a:solidFill>
            </a:endParaRPr>
          </a:p>
        </p:txBody>
      </p:sp>
      <p:pic>
        <p:nvPicPr>
          <p:cNvPr id="6" name="Picture 5">
            <a:extLst>
              <a:ext uri="{FF2B5EF4-FFF2-40B4-BE49-F238E27FC236}">
                <a16:creationId xmlns:a16="http://schemas.microsoft.com/office/drawing/2014/main" id="{EB228D98-A919-15D6-2D94-1709019767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45640" y="1471367"/>
            <a:ext cx="4257707" cy="4305049"/>
          </a:xfrm>
          <a:prstGeom prst="rect">
            <a:avLst/>
          </a:prstGeom>
        </p:spPr>
      </p:pic>
    </p:spTree>
    <p:extLst>
      <p:ext uri="{BB962C8B-B14F-4D97-AF65-F5344CB8AC3E}">
        <p14:creationId xmlns:p14="http://schemas.microsoft.com/office/powerpoint/2010/main" val="1209297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86780-11E8-3492-A0B8-5F3CB5ABB7BE}"/>
              </a:ext>
            </a:extLst>
          </p:cNvPr>
          <p:cNvSpPr>
            <a:spLocks noGrp="1"/>
          </p:cNvSpPr>
          <p:nvPr>
            <p:ph type="title"/>
          </p:nvPr>
        </p:nvSpPr>
        <p:spPr/>
        <p:txBody>
          <a:bodyPr>
            <a:normAutofit/>
          </a:bodyPr>
          <a:lstStyle/>
          <a:p>
            <a:r>
              <a:rPr lang="en-US" b="1">
                <a:solidFill>
                  <a:schemeClr val="tx1">
                    <a:lumMod val="95000"/>
                    <a:lumOff val="5000"/>
                  </a:schemeClr>
                </a:solidFill>
                <a:latin typeface="Calibri"/>
                <a:ea typeface="Verdana"/>
                <a:cs typeface="Calibri"/>
              </a:rPr>
              <a:t>Participating NSF Divisions and Office</a:t>
            </a:r>
            <a:endParaRPr lang="en-US">
              <a:solidFill>
                <a:schemeClr val="tx1">
                  <a:lumMod val="95000"/>
                  <a:lumOff val="5000"/>
                </a:schemeClr>
              </a:solidFill>
              <a:latin typeface="Calibri"/>
              <a:ea typeface="Verdana"/>
              <a:cs typeface="Calibri"/>
            </a:endParaRPr>
          </a:p>
        </p:txBody>
      </p:sp>
      <p:sp>
        <p:nvSpPr>
          <p:cNvPr id="3" name="Content Placeholder 2">
            <a:extLst>
              <a:ext uri="{FF2B5EF4-FFF2-40B4-BE49-F238E27FC236}">
                <a16:creationId xmlns:a16="http://schemas.microsoft.com/office/drawing/2014/main" id="{CDFF73A4-38C9-5F55-FF47-DEA18F6091B5}"/>
              </a:ext>
            </a:extLst>
          </p:cNvPr>
          <p:cNvSpPr>
            <a:spLocks noGrp="1"/>
          </p:cNvSpPr>
          <p:nvPr>
            <p:ph idx="1"/>
          </p:nvPr>
        </p:nvSpPr>
        <p:spPr>
          <a:xfrm>
            <a:off x="69012" y="1222528"/>
            <a:ext cx="12053976" cy="4985561"/>
          </a:xfrm>
        </p:spPr>
        <p:txBody>
          <a:bodyPr vert="horz" lIns="91440" tIns="45720" rIns="91440" bIns="45720" rtlCol="0" anchor="t">
            <a:noAutofit/>
          </a:bodyPr>
          <a:lstStyle/>
          <a:p>
            <a:pPr>
              <a:lnSpc>
                <a:spcPct val="120000"/>
              </a:lnSpc>
            </a:pPr>
            <a:r>
              <a:rPr lang="en-US" sz="3000">
                <a:solidFill>
                  <a:schemeClr val="tx1"/>
                </a:solidFill>
                <a:latin typeface="Calibri"/>
                <a:ea typeface="Verdana"/>
                <a:cs typeface="Calibri"/>
              </a:rPr>
              <a:t>Directorate for Computer and Information Science and Engineering (CISE) </a:t>
            </a:r>
          </a:p>
          <a:p>
            <a:pPr lvl="1">
              <a:lnSpc>
                <a:spcPct val="120000"/>
              </a:lnSpc>
            </a:pPr>
            <a:r>
              <a:rPr lang="en-US">
                <a:solidFill>
                  <a:schemeClr val="tx1"/>
                </a:solidFill>
                <a:latin typeface="Calibri"/>
                <a:ea typeface="Verdana"/>
                <a:cs typeface="Calibri"/>
              </a:rPr>
              <a:t>Division of Computing and Communication Foundations (CCF)</a:t>
            </a:r>
          </a:p>
          <a:p>
            <a:pPr lvl="1">
              <a:lnSpc>
                <a:spcPct val="120000"/>
              </a:lnSpc>
            </a:pPr>
            <a:r>
              <a:rPr lang="en-US">
                <a:solidFill>
                  <a:schemeClr val="tx1"/>
                </a:solidFill>
                <a:latin typeface="Calibri"/>
                <a:ea typeface="Verdana"/>
                <a:cs typeface="Calibri"/>
              </a:rPr>
              <a:t>Computer and Network Systems (CNS)</a:t>
            </a:r>
          </a:p>
          <a:p>
            <a:pPr lvl="1">
              <a:lnSpc>
                <a:spcPct val="120000"/>
              </a:lnSpc>
            </a:pPr>
            <a:r>
              <a:rPr lang="en-US">
                <a:solidFill>
                  <a:schemeClr val="tx1"/>
                </a:solidFill>
                <a:latin typeface="Calibri"/>
                <a:ea typeface="Verdana"/>
                <a:cs typeface="Calibri"/>
              </a:rPr>
              <a:t>Division of Information and Intelligent Systems (IIS) </a:t>
            </a:r>
          </a:p>
          <a:p>
            <a:pPr lvl="1">
              <a:lnSpc>
                <a:spcPct val="120000"/>
              </a:lnSpc>
            </a:pPr>
            <a:r>
              <a:rPr lang="en-US">
                <a:solidFill>
                  <a:schemeClr val="tx1"/>
                </a:solidFill>
                <a:latin typeface="Calibri"/>
                <a:ea typeface="Verdana"/>
                <a:cs typeface="Calibri"/>
              </a:rPr>
              <a:t>Office of Advanced Cyberinfrastructure (OAC)</a:t>
            </a:r>
          </a:p>
          <a:p>
            <a:pPr>
              <a:lnSpc>
                <a:spcPct val="120000"/>
              </a:lnSpc>
            </a:pPr>
            <a:r>
              <a:rPr lang="en-US" sz="3000">
                <a:solidFill>
                  <a:schemeClr val="tx1"/>
                </a:solidFill>
                <a:latin typeface="Calibri"/>
                <a:ea typeface="Verdana"/>
                <a:cs typeface="Calibri"/>
              </a:rPr>
              <a:t>Other programs spanning multiple CISE divisions:</a:t>
            </a:r>
          </a:p>
          <a:p>
            <a:pPr lvl="1">
              <a:lnSpc>
                <a:spcPct val="120000"/>
              </a:lnSpc>
            </a:pPr>
            <a:r>
              <a:rPr lang="en-US">
                <a:solidFill>
                  <a:schemeClr val="tx1"/>
                </a:solidFill>
                <a:latin typeface="Calibri"/>
                <a:ea typeface="Verdana"/>
                <a:cs typeface="Calibri"/>
              </a:rPr>
              <a:t>Cyber-Physical Systems (CPS) </a:t>
            </a:r>
          </a:p>
          <a:p>
            <a:pPr lvl="1">
              <a:lnSpc>
                <a:spcPct val="120000"/>
              </a:lnSpc>
            </a:pPr>
            <a:r>
              <a:rPr lang="en-US">
                <a:solidFill>
                  <a:schemeClr val="tx1"/>
                </a:solidFill>
                <a:latin typeface="Calibri"/>
                <a:ea typeface="Verdana"/>
                <a:cs typeface="Calibri"/>
              </a:rPr>
              <a:t>Secure and Trustworthy Cyberspace (SaTC) </a:t>
            </a:r>
          </a:p>
          <a:p>
            <a:pPr lvl="1">
              <a:lnSpc>
                <a:spcPct val="120000"/>
              </a:lnSpc>
            </a:pPr>
            <a:r>
              <a:rPr lang="en-US">
                <a:solidFill>
                  <a:schemeClr val="tx1"/>
                </a:solidFill>
                <a:latin typeface="Calibri"/>
                <a:ea typeface="Verdana"/>
                <a:cs typeface="Calibri"/>
              </a:rPr>
              <a:t>Smart and Connected Communities (S&amp;CC)</a:t>
            </a:r>
          </a:p>
          <a:p>
            <a:pPr lvl="1">
              <a:lnSpc>
                <a:spcPct val="120000"/>
              </a:lnSpc>
            </a:pPr>
            <a:r>
              <a:rPr lang="en-US">
                <a:solidFill>
                  <a:schemeClr val="tx1"/>
                </a:solidFill>
                <a:latin typeface="Calibri"/>
                <a:ea typeface="Verdana"/>
                <a:cs typeface="Calibri"/>
              </a:rPr>
              <a:t>Smart and Connected Health (SCH)</a:t>
            </a:r>
          </a:p>
        </p:txBody>
      </p:sp>
    </p:spTree>
    <p:extLst>
      <p:ext uri="{BB962C8B-B14F-4D97-AF65-F5344CB8AC3E}">
        <p14:creationId xmlns:p14="http://schemas.microsoft.com/office/powerpoint/2010/main" val="2911015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CDFAAD38-2D04-C9D2-C5CC-41D1186945BE}"/>
              </a:ext>
            </a:extLst>
          </p:cNvPr>
          <p:cNvSpPr txBox="1">
            <a:spLocks noGrp="1"/>
          </p:cNvSpPr>
          <p:nvPr>
            <p:ph type="title" idx="4294967295"/>
          </p:nvPr>
        </p:nvSpPr>
        <p:spPr>
          <a:xfrm>
            <a:off x="402020" y="191814"/>
            <a:ext cx="10836165"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highlight>
                  <a:srgbClr val="EDEBE9"/>
                </a:highlight>
                <a:uLnTx/>
                <a:uFillTx/>
                <a:latin typeface="+mn-lt"/>
                <a:ea typeface="+mn-ea"/>
                <a:cs typeface="+mn-cs"/>
              </a:rPr>
              <a:t>CISE Research Expansion Program Threads</a:t>
            </a:r>
            <a:r>
              <a:rPr kumimoji="0" lang="en-US" sz="4000" b="0" i="0" u="none" strike="noStrike" kern="1200" cap="none" spc="0" normalizeH="0" baseline="0" noProof="0" dirty="0">
                <a:ln>
                  <a:noFill/>
                </a:ln>
                <a:solidFill>
                  <a:schemeClr val="tx1"/>
                </a:solidFill>
                <a:effectLst/>
                <a:highlight>
                  <a:srgbClr val="EDEBE9"/>
                </a:highlight>
                <a:uLnTx/>
                <a:uFillTx/>
                <a:latin typeface="+mn-lt"/>
                <a:ea typeface="+mn-ea"/>
                <a:cs typeface="Calibri"/>
              </a:rPr>
              <a:t>​</a:t>
            </a:r>
            <a:endParaRPr kumimoji="0" lang="en-US" sz="4000" b="0" i="0" u="none" strike="noStrike" kern="1200" cap="none" spc="0" normalizeH="0" baseline="0" noProof="0" dirty="0">
              <a:ln>
                <a:noFill/>
              </a:ln>
              <a:solidFill>
                <a:schemeClr val="tx1"/>
              </a:solidFill>
              <a:effectLst/>
              <a:uLnTx/>
              <a:uFillTx/>
              <a:latin typeface="+mn-lt"/>
              <a:ea typeface="+mn-ea"/>
              <a:cs typeface="Calibri"/>
            </a:endParaRPr>
          </a:p>
        </p:txBody>
      </p:sp>
      <p:graphicFrame>
        <p:nvGraphicFramePr>
          <p:cNvPr id="13" name="Content Placeholder 4">
            <a:extLst>
              <a:ext uri="{FF2B5EF4-FFF2-40B4-BE49-F238E27FC236}">
                <a16:creationId xmlns:a16="http://schemas.microsoft.com/office/drawing/2014/main" id="{B39247C4-4BD8-ADC8-7D73-B6F4221B3EC6}"/>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3120577365"/>
              </p:ext>
            </p:extLst>
          </p:nvPr>
        </p:nvGraphicFramePr>
        <p:xfrm>
          <a:off x="863043" y="1228851"/>
          <a:ext cx="4669946" cy="5200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C0F05801-82B7-304C-A1D0-330053412B50}"/>
              </a:ext>
            </a:extLst>
          </p:cNvPr>
          <p:cNvSpPr>
            <a:spLocks noGrp="1"/>
          </p:cNvSpPr>
          <p:nvPr>
            <p:ph sz="half" idx="2"/>
          </p:nvPr>
        </p:nvSpPr>
        <p:spPr>
          <a:xfrm>
            <a:off x="5969695" y="1412782"/>
            <a:ext cx="5473253" cy="4270259"/>
          </a:xfrm>
        </p:spPr>
        <p:txBody>
          <a:bodyPr vert="horz" lIns="91440" tIns="45720" rIns="91440" bIns="45720" rtlCol="0" anchor="t">
            <a:normAutofit/>
          </a:bodyPr>
          <a:lstStyle/>
          <a:p>
            <a:pPr marL="0" indent="0">
              <a:buNone/>
            </a:pPr>
            <a:r>
              <a:rPr lang="en-US" sz="2600" b="1"/>
              <a:t>Who can propose: </a:t>
            </a:r>
          </a:p>
          <a:p>
            <a:r>
              <a:rPr lang="en-US" sz="2600">
                <a:latin typeface="Tw Cen MT"/>
                <a:ea typeface="Verdana"/>
              </a:rPr>
              <a:t>Institutions with </a:t>
            </a:r>
            <a:r>
              <a:rPr lang="en-US" sz="2600">
                <a:solidFill>
                  <a:schemeClr val="accent1"/>
                </a:solidFill>
                <a:latin typeface="Tw Cen MT"/>
                <a:ea typeface="Verdana"/>
              </a:rPr>
              <a:t>two or more active RCBP awards </a:t>
            </a:r>
            <a:r>
              <a:rPr lang="en-US" sz="2600">
                <a:latin typeface="Tw Cen MT"/>
                <a:ea typeface="Verdana"/>
              </a:rPr>
              <a:t>are ineligible to be leads for </a:t>
            </a:r>
            <a:r>
              <a:rPr lang="en-US" sz="2600" i="1">
                <a:solidFill>
                  <a:schemeClr val="accent1"/>
                </a:solidFill>
                <a:latin typeface="Tw Cen MT"/>
                <a:ea typeface="Verdana"/>
              </a:rPr>
              <a:t>new</a:t>
            </a:r>
            <a:r>
              <a:rPr lang="en-US" sz="2600">
                <a:solidFill>
                  <a:schemeClr val="accent1"/>
                </a:solidFill>
                <a:latin typeface="Tw Cen MT"/>
                <a:ea typeface="Verdana"/>
              </a:rPr>
              <a:t> RCBP proposals</a:t>
            </a:r>
            <a:r>
              <a:rPr lang="en-US" sz="2600">
                <a:latin typeface="Tw Cen MT"/>
                <a:ea typeface="Verdana"/>
              </a:rPr>
              <a:t>.</a:t>
            </a:r>
          </a:p>
          <a:p>
            <a:r>
              <a:rPr lang="en-US" sz="2600"/>
              <a:t>Institutions with </a:t>
            </a:r>
            <a:r>
              <a:rPr lang="en-US" sz="2600">
                <a:solidFill>
                  <a:schemeClr val="accent1"/>
                </a:solidFill>
              </a:rPr>
              <a:t>two or more active DP awards</a:t>
            </a:r>
            <a:r>
              <a:rPr lang="en-US" sz="2600"/>
              <a:t> are ineligible to be leads in </a:t>
            </a:r>
            <a:r>
              <a:rPr lang="en-US" sz="2600" i="1">
                <a:solidFill>
                  <a:schemeClr val="accent1"/>
                </a:solidFill>
              </a:rPr>
              <a:t>new</a:t>
            </a:r>
            <a:r>
              <a:rPr lang="en-US" sz="2600">
                <a:solidFill>
                  <a:schemeClr val="accent1"/>
                </a:solidFill>
              </a:rPr>
              <a:t> DP</a:t>
            </a:r>
            <a:r>
              <a:rPr lang="en-US" sz="2600"/>
              <a:t> proposals.</a:t>
            </a:r>
          </a:p>
          <a:p>
            <a:r>
              <a:rPr lang="en-US" sz="2600">
                <a:latin typeface="Tw Cen MT"/>
                <a:ea typeface="Verdana"/>
              </a:rPr>
              <a:t>Institutions with </a:t>
            </a:r>
            <a:r>
              <a:rPr lang="en-US" sz="2600">
                <a:solidFill>
                  <a:schemeClr val="accent1"/>
                </a:solidFill>
                <a:latin typeface="Tw Cen MT"/>
                <a:ea typeface="Verdana"/>
              </a:rPr>
              <a:t>one or more active RPEP awards </a:t>
            </a:r>
            <a:r>
              <a:rPr lang="en-US" sz="2600">
                <a:latin typeface="Tw Cen MT"/>
                <a:ea typeface="Verdana"/>
              </a:rPr>
              <a:t>are ineligible to be leads for </a:t>
            </a:r>
            <a:r>
              <a:rPr lang="en-US" sz="2600" i="1">
                <a:solidFill>
                  <a:schemeClr val="accent1"/>
                </a:solidFill>
                <a:latin typeface="Tw Cen MT"/>
                <a:ea typeface="Verdana"/>
              </a:rPr>
              <a:t>new</a:t>
            </a:r>
            <a:r>
              <a:rPr lang="en-US" sz="2600">
                <a:solidFill>
                  <a:schemeClr val="accent1"/>
                </a:solidFill>
                <a:latin typeface="Tw Cen MT"/>
                <a:ea typeface="Verdana"/>
              </a:rPr>
              <a:t> RPEP</a:t>
            </a:r>
            <a:r>
              <a:rPr lang="en-US" sz="2600">
                <a:latin typeface="Tw Cen MT"/>
                <a:ea typeface="Verdana"/>
              </a:rPr>
              <a:t> proposals.</a:t>
            </a:r>
          </a:p>
          <a:p>
            <a:pPr marL="0" indent="0">
              <a:buNone/>
            </a:pPr>
            <a:endParaRPr lang="en-US" sz="1100"/>
          </a:p>
        </p:txBody>
      </p:sp>
      <p:sp>
        <p:nvSpPr>
          <p:cNvPr id="9" name="TextBox 8">
            <a:extLst>
              <a:ext uri="{FF2B5EF4-FFF2-40B4-BE49-F238E27FC236}">
                <a16:creationId xmlns:a16="http://schemas.microsoft.com/office/drawing/2014/main" id="{F67B846F-B5CE-B24F-B0F5-FF39BAFF382A}"/>
              </a:ext>
            </a:extLst>
          </p:cNvPr>
          <p:cNvSpPr txBox="1"/>
          <p:nvPr/>
        </p:nvSpPr>
        <p:spPr>
          <a:xfrm>
            <a:off x="2492020" y="6202475"/>
            <a:ext cx="7534405" cy="369332"/>
          </a:xfrm>
          <a:prstGeom prst="rect">
            <a:avLst/>
          </a:prstGeom>
          <a:noFill/>
        </p:spPr>
        <p:txBody>
          <a:bodyPr wrap="square" lIns="91440" tIns="45720" rIns="91440" bIns="45720" anchor="t">
            <a:spAutoFit/>
          </a:bodyPr>
          <a:lstStyle/>
          <a:p>
            <a:r>
              <a:rPr lang="en-US" u="sng"/>
              <a:t>https://www.nsf.gov/publications/pub_summ.jsp?ods_key=nsf2</a:t>
            </a:r>
            <a:r>
              <a:rPr lang="en-US" u="sng">
                <a:solidFill>
                  <a:srgbClr val="1B1B1B"/>
                </a:solidFill>
                <a:ea typeface="+mn-lt"/>
                <a:cs typeface="+mn-lt"/>
              </a:rPr>
              <a:t>4536</a:t>
            </a:r>
            <a:endParaRPr lang="en-US" u="sng">
              <a:cs typeface="Calibri"/>
            </a:endParaRPr>
          </a:p>
        </p:txBody>
      </p:sp>
    </p:spTree>
    <p:extLst>
      <p:ext uri="{BB962C8B-B14F-4D97-AF65-F5344CB8AC3E}">
        <p14:creationId xmlns:p14="http://schemas.microsoft.com/office/powerpoint/2010/main" val="125024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2975-A3F7-7A86-D597-83B8F1E16A9D}"/>
              </a:ext>
            </a:extLst>
          </p:cNvPr>
          <p:cNvSpPr>
            <a:spLocks noGrp="1"/>
          </p:cNvSpPr>
          <p:nvPr>
            <p:ph type="title"/>
          </p:nvPr>
        </p:nvSpPr>
        <p:spPr>
          <a:xfrm>
            <a:off x="457200" y="457199"/>
            <a:ext cx="11803117" cy="1319573"/>
          </a:xfrm>
        </p:spPr>
        <p:txBody>
          <a:bodyPr/>
          <a:lstStyle/>
          <a:p>
            <a:r>
              <a:rPr lang="en-US" b="1">
                <a:solidFill>
                  <a:schemeClr val="tx1">
                    <a:lumMod val="95000"/>
                    <a:lumOff val="5000"/>
                  </a:schemeClr>
                </a:solidFill>
                <a:latin typeface="Calibri"/>
                <a:ea typeface="Verdana"/>
                <a:cs typeface="Arial"/>
              </a:rPr>
              <a:t>Thread 1: Research Capacity Building Planning Projects (RCBPP)</a:t>
            </a:r>
            <a:endParaRPr lang="en-US" b="1">
              <a:solidFill>
                <a:schemeClr val="tx1">
                  <a:lumMod val="95000"/>
                  <a:lumOff val="5000"/>
                </a:schemeClr>
              </a:solidFill>
              <a:latin typeface="Calibri"/>
              <a:ea typeface="Verdana"/>
            </a:endParaRPr>
          </a:p>
          <a:p>
            <a:endParaRPr lang="en-US"/>
          </a:p>
        </p:txBody>
      </p:sp>
      <p:sp>
        <p:nvSpPr>
          <p:cNvPr id="3" name="Content Placeholder 2">
            <a:extLst>
              <a:ext uri="{FF2B5EF4-FFF2-40B4-BE49-F238E27FC236}">
                <a16:creationId xmlns:a16="http://schemas.microsoft.com/office/drawing/2014/main" id="{F361C558-17A8-4749-BDF9-E9EE13FD43F3}"/>
              </a:ext>
            </a:extLst>
          </p:cNvPr>
          <p:cNvSpPr>
            <a:spLocks noGrp="1"/>
          </p:cNvSpPr>
          <p:nvPr>
            <p:ph idx="1"/>
          </p:nvPr>
        </p:nvSpPr>
        <p:spPr>
          <a:xfrm>
            <a:off x="457200" y="1717182"/>
            <a:ext cx="11277600" cy="3887765"/>
          </a:xfrm>
        </p:spPr>
        <p:txBody>
          <a:bodyPr vert="horz" lIns="91440" tIns="45720" rIns="91440" bIns="45720" rtlCol="0" anchor="t">
            <a:noAutofit/>
          </a:bodyPr>
          <a:lstStyle/>
          <a:p>
            <a:pPr lvl="1">
              <a:lnSpc>
                <a:spcPct val="100000"/>
              </a:lnSpc>
              <a:spcBef>
                <a:spcPts val="0"/>
              </a:spcBef>
            </a:pPr>
            <a:r>
              <a:rPr lang="en-US" sz="3000">
                <a:solidFill>
                  <a:srgbClr val="000000"/>
                </a:solidFill>
                <a:latin typeface="Calibri"/>
                <a:ea typeface="Verdana"/>
                <a:cs typeface="Arial"/>
              </a:rPr>
              <a:t>Develop infrastructure elements to support research. </a:t>
            </a:r>
            <a:endParaRPr lang="en-US" sz="3000">
              <a:latin typeface="Calibri"/>
              <a:cs typeface="Calibri"/>
            </a:endParaRPr>
          </a:p>
          <a:p>
            <a:pPr lvl="1">
              <a:lnSpc>
                <a:spcPct val="100000"/>
              </a:lnSpc>
              <a:spcBef>
                <a:spcPts val="0"/>
              </a:spcBef>
            </a:pPr>
            <a:r>
              <a:rPr lang="en-US" sz="3000">
                <a:solidFill>
                  <a:srgbClr val="000000"/>
                </a:solidFill>
                <a:latin typeface="Calibri"/>
                <a:ea typeface="Verdana"/>
                <a:cs typeface="Arial"/>
              </a:rPr>
              <a:t>Describe how funds for infrastructure elements will help to build research capacity.</a:t>
            </a:r>
          </a:p>
          <a:p>
            <a:pPr lvl="1">
              <a:lnSpc>
                <a:spcPct val="100000"/>
              </a:lnSpc>
              <a:spcBef>
                <a:spcPts val="0"/>
              </a:spcBef>
            </a:pPr>
            <a:r>
              <a:rPr lang="en-US" sz="3000">
                <a:solidFill>
                  <a:srgbClr val="000000"/>
                </a:solidFill>
                <a:latin typeface="Calibri"/>
                <a:ea typeface="Verdana"/>
                <a:cs typeface="Arial"/>
              </a:rPr>
              <a:t>Describe how </a:t>
            </a:r>
            <a:r>
              <a:rPr lang="en-US" sz="3000">
                <a:solidFill>
                  <a:srgbClr val="1B1B1B"/>
                </a:solidFill>
                <a:latin typeface="Calibri"/>
                <a:ea typeface="Verdana"/>
                <a:cs typeface="Arial"/>
              </a:rPr>
              <a:t>the proposed work will provide new and/or ongoing research opportunities for student engagement at the MSIs, or engagement across the partnering research-intensive organizations.</a:t>
            </a:r>
          </a:p>
          <a:p>
            <a:pPr lvl="1">
              <a:lnSpc>
                <a:spcPct val="100000"/>
              </a:lnSpc>
              <a:spcBef>
                <a:spcPts val="0"/>
              </a:spcBef>
            </a:pPr>
            <a:r>
              <a:rPr lang="en-US" sz="3000">
                <a:solidFill>
                  <a:srgbClr val="1B1B1B"/>
                </a:solidFill>
                <a:latin typeface="Calibri"/>
                <a:ea typeface="Verdana"/>
                <a:cs typeface="Arial"/>
              </a:rPr>
              <a:t>Detail and promote sustainability of the anticipated outcomes</a:t>
            </a:r>
          </a:p>
          <a:p>
            <a:pPr lvl="1">
              <a:lnSpc>
                <a:spcPct val="100000"/>
              </a:lnSpc>
              <a:spcBef>
                <a:spcPts val="500"/>
              </a:spcBef>
            </a:pPr>
            <a:r>
              <a:rPr lang="en-US" sz="3000" i="1">
                <a:solidFill>
                  <a:srgbClr val="1B1B1B"/>
                </a:solidFill>
                <a:latin typeface="Calibri"/>
                <a:ea typeface="Open Sans"/>
                <a:cs typeface="Open Sans"/>
              </a:rPr>
              <a:t>Standalone (or single-PI) research projects do not qualify for this Thread</a:t>
            </a:r>
            <a:endParaRPr lang="en-US" sz="3000">
              <a:solidFill>
                <a:srgbClr val="595959"/>
              </a:solidFill>
              <a:latin typeface="Calibri"/>
              <a:ea typeface="Verdana"/>
              <a:cs typeface="Arial"/>
            </a:endParaRPr>
          </a:p>
        </p:txBody>
      </p:sp>
    </p:spTree>
    <p:extLst>
      <p:ext uri="{BB962C8B-B14F-4D97-AF65-F5344CB8AC3E}">
        <p14:creationId xmlns:p14="http://schemas.microsoft.com/office/powerpoint/2010/main" val="2040964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2975-A3F7-7A86-D597-83B8F1E16A9D}"/>
              </a:ext>
            </a:extLst>
          </p:cNvPr>
          <p:cNvSpPr>
            <a:spLocks noGrp="1"/>
          </p:cNvSpPr>
          <p:nvPr>
            <p:ph type="title"/>
          </p:nvPr>
        </p:nvSpPr>
        <p:spPr>
          <a:xfrm>
            <a:off x="457200" y="509751"/>
            <a:ext cx="11277600" cy="1280160"/>
          </a:xfrm>
        </p:spPr>
        <p:txBody>
          <a:bodyPr/>
          <a:lstStyle/>
          <a:p>
            <a:r>
              <a:rPr lang="en-US" b="1">
                <a:solidFill>
                  <a:schemeClr val="tx1">
                    <a:lumMod val="95000"/>
                    <a:lumOff val="5000"/>
                  </a:schemeClr>
                </a:solidFill>
                <a:latin typeface="Calibri"/>
                <a:ea typeface="Verdana"/>
                <a:cs typeface="Arial"/>
              </a:rPr>
              <a:t>Thread 2: Demonstration Projects (DP)</a:t>
            </a:r>
            <a:endParaRPr lang="en-US" b="1">
              <a:solidFill>
                <a:schemeClr val="tx1">
                  <a:lumMod val="95000"/>
                  <a:lumOff val="5000"/>
                </a:schemeClr>
              </a:solidFill>
              <a:latin typeface="Calibri"/>
              <a:ea typeface="Verdana"/>
            </a:endParaRPr>
          </a:p>
          <a:p>
            <a:endParaRPr lang="en-US"/>
          </a:p>
        </p:txBody>
      </p:sp>
      <p:sp>
        <p:nvSpPr>
          <p:cNvPr id="3" name="Content Placeholder 2">
            <a:extLst>
              <a:ext uri="{FF2B5EF4-FFF2-40B4-BE49-F238E27FC236}">
                <a16:creationId xmlns:a16="http://schemas.microsoft.com/office/drawing/2014/main" id="{F361C558-17A8-4749-BDF9-E9EE13FD43F3}"/>
              </a:ext>
            </a:extLst>
          </p:cNvPr>
          <p:cNvSpPr>
            <a:spLocks noGrp="1"/>
          </p:cNvSpPr>
          <p:nvPr>
            <p:ph idx="1"/>
          </p:nvPr>
        </p:nvSpPr>
        <p:spPr>
          <a:xfrm>
            <a:off x="536028" y="1562866"/>
            <a:ext cx="11277600" cy="3732782"/>
          </a:xfrm>
        </p:spPr>
        <p:txBody>
          <a:bodyPr vert="horz" lIns="91440" tIns="45720" rIns="91440" bIns="45720" rtlCol="0" anchor="t">
            <a:noAutofit/>
          </a:bodyPr>
          <a:lstStyle/>
          <a:p>
            <a:pPr>
              <a:lnSpc>
                <a:spcPct val="100000"/>
              </a:lnSpc>
              <a:spcBef>
                <a:spcPct val="20000"/>
              </a:spcBef>
              <a:spcAft>
                <a:spcPct val="0"/>
              </a:spcAft>
            </a:pPr>
            <a:r>
              <a:rPr lang="en-US" sz="3000">
                <a:solidFill>
                  <a:srgbClr val="000000"/>
                </a:solidFill>
                <a:latin typeface="Calibri"/>
                <a:ea typeface="Verdana"/>
                <a:cs typeface="Arial"/>
              </a:rPr>
              <a:t>Expand or develop research collaborations involving multiple departments at a single MSI, multiple MSIs, or one or more MSIs and other research-intensive organizations. </a:t>
            </a:r>
            <a:endParaRPr lang="en-US" sz="3000">
              <a:solidFill>
                <a:srgbClr val="000000"/>
              </a:solidFill>
              <a:latin typeface="Calibri"/>
              <a:cs typeface="Arial"/>
            </a:endParaRPr>
          </a:p>
          <a:p>
            <a:pPr>
              <a:lnSpc>
                <a:spcPct val="100000"/>
              </a:lnSpc>
              <a:spcBef>
                <a:spcPct val="20000"/>
              </a:spcBef>
              <a:spcAft>
                <a:spcPct val="0"/>
              </a:spcAft>
            </a:pPr>
            <a:r>
              <a:rPr lang="en-US" sz="3000">
                <a:solidFill>
                  <a:srgbClr val="000000"/>
                </a:solidFill>
                <a:latin typeface="Calibri"/>
                <a:ea typeface="Verdana"/>
                <a:cs typeface="Arial"/>
              </a:rPr>
              <a:t>Focus on research aligned with one or more CISE programs identified in the solicitation. </a:t>
            </a:r>
          </a:p>
          <a:p>
            <a:pPr>
              <a:lnSpc>
                <a:spcPct val="100000"/>
              </a:lnSpc>
              <a:spcBef>
                <a:spcPct val="20000"/>
              </a:spcBef>
              <a:spcAft>
                <a:spcPct val="0"/>
              </a:spcAft>
            </a:pPr>
            <a:r>
              <a:rPr lang="en-US" sz="3000">
                <a:solidFill>
                  <a:srgbClr val="000000"/>
                </a:solidFill>
                <a:latin typeface="Calibri"/>
                <a:ea typeface="Verdana"/>
                <a:cs typeface="Arial"/>
              </a:rPr>
              <a:t>Strengthen partnerships among the proposing teams to promote long-term relationships. </a:t>
            </a:r>
          </a:p>
          <a:p>
            <a:pPr>
              <a:lnSpc>
                <a:spcPct val="100000"/>
              </a:lnSpc>
              <a:spcBef>
                <a:spcPct val="20000"/>
              </a:spcBef>
              <a:spcAft>
                <a:spcPct val="0"/>
              </a:spcAft>
            </a:pPr>
            <a:r>
              <a:rPr lang="en-US" sz="3000">
                <a:solidFill>
                  <a:srgbClr val="000000"/>
                </a:solidFill>
                <a:latin typeface="Calibri"/>
                <a:ea typeface="Verdana"/>
                <a:cs typeface="Arial"/>
              </a:rPr>
              <a:t>Engage </a:t>
            </a:r>
            <a:r>
              <a:rPr lang="en-US" sz="3000">
                <a:solidFill>
                  <a:srgbClr val="000000"/>
                </a:solidFill>
                <a:latin typeface="Calibri"/>
                <a:ea typeface="Open Sans"/>
                <a:cs typeface="Arial"/>
              </a:rPr>
              <a:t>undergraduate </a:t>
            </a:r>
            <a:r>
              <a:rPr lang="en-US" sz="3000">
                <a:solidFill>
                  <a:srgbClr val="000000"/>
                </a:solidFill>
                <a:latin typeface="Calibri"/>
                <a:ea typeface="Verdana"/>
                <a:cs typeface="Arial"/>
              </a:rPr>
              <a:t>and/or </a:t>
            </a:r>
            <a:r>
              <a:rPr lang="en-US" sz="3000">
                <a:solidFill>
                  <a:srgbClr val="000000"/>
                </a:solidFill>
                <a:latin typeface="Calibri"/>
                <a:ea typeface="Open Sans"/>
                <a:cs typeface="Arial"/>
              </a:rPr>
              <a:t>graduate students from </a:t>
            </a:r>
            <a:r>
              <a:rPr lang="en-US" sz="3000">
                <a:solidFill>
                  <a:srgbClr val="000000"/>
                </a:solidFill>
                <a:latin typeface="Calibri"/>
                <a:ea typeface="Verdana"/>
                <a:cs typeface="Arial"/>
              </a:rPr>
              <a:t>the MSIs</a:t>
            </a:r>
            <a:r>
              <a:rPr lang="en-US" sz="3000">
                <a:solidFill>
                  <a:srgbClr val="000000"/>
                </a:solidFill>
                <a:latin typeface="Calibri"/>
                <a:ea typeface="Open Sans"/>
                <a:cs typeface="Arial"/>
              </a:rPr>
              <a:t> in research efforts</a:t>
            </a:r>
            <a:r>
              <a:rPr lang="en-US" sz="3000">
                <a:solidFill>
                  <a:srgbClr val="000000"/>
                </a:solidFill>
                <a:latin typeface="Calibri"/>
                <a:ea typeface="Verdana"/>
                <a:cs typeface="Arial"/>
              </a:rPr>
              <a:t>.</a:t>
            </a:r>
          </a:p>
        </p:txBody>
      </p:sp>
    </p:spTree>
    <p:extLst>
      <p:ext uri="{BB962C8B-B14F-4D97-AF65-F5344CB8AC3E}">
        <p14:creationId xmlns:p14="http://schemas.microsoft.com/office/powerpoint/2010/main" val="983714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2975-A3F7-7A86-D597-83B8F1E16A9D}"/>
              </a:ext>
            </a:extLst>
          </p:cNvPr>
          <p:cNvSpPr>
            <a:spLocks noGrp="1"/>
          </p:cNvSpPr>
          <p:nvPr>
            <p:ph type="title"/>
          </p:nvPr>
        </p:nvSpPr>
        <p:spPr>
          <a:xfrm>
            <a:off x="457200" y="457199"/>
            <a:ext cx="11934496" cy="1267023"/>
          </a:xfrm>
        </p:spPr>
        <p:txBody>
          <a:bodyPr/>
          <a:lstStyle/>
          <a:p>
            <a:r>
              <a:rPr lang="en-US" b="1">
                <a:solidFill>
                  <a:schemeClr val="tx1">
                    <a:lumMod val="95000"/>
                    <a:lumOff val="5000"/>
                  </a:schemeClr>
                </a:solidFill>
                <a:latin typeface="Calibri"/>
                <a:ea typeface="Verdana"/>
                <a:cs typeface="Arial"/>
              </a:rPr>
              <a:t>Thread 3: Research Partnerships Enhancement Projects (RPEP)</a:t>
            </a:r>
            <a:endParaRPr lang="en-US" b="1">
              <a:solidFill>
                <a:schemeClr val="tx1">
                  <a:lumMod val="95000"/>
                  <a:lumOff val="5000"/>
                </a:schemeClr>
              </a:solidFill>
              <a:latin typeface="Calibri"/>
              <a:ea typeface="Verdana"/>
            </a:endParaRPr>
          </a:p>
          <a:p>
            <a:endParaRPr lang="en-US"/>
          </a:p>
        </p:txBody>
      </p:sp>
      <p:sp>
        <p:nvSpPr>
          <p:cNvPr id="3" name="Content Placeholder 2">
            <a:extLst>
              <a:ext uri="{FF2B5EF4-FFF2-40B4-BE49-F238E27FC236}">
                <a16:creationId xmlns:a16="http://schemas.microsoft.com/office/drawing/2014/main" id="{F361C558-17A8-4749-BDF9-E9EE13FD43F3}"/>
              </a:ext>
            </a:extLst>
          </p:cNvPr>
          <p:cNvSpPr>
            <a:spLocks noGrp="1"/>
          </p:cNvSpPr>
          <p:nvPr>
            <p:ph idx="1"/>
          </p:nvPr>
        </p:nvSpPr>
        <p:spPr>
          <a:xfrm>
            <a:off x="457200" y="1825625"/>
            <a:ext cx="11574650" cy="5024307"/>
          </a:xfrm>
        </p:spPr>
        <p:txBody>
          <a:bodyPr vert="horz" lIns="91440" tIns="45720" rIns="91440" bIns="45720" rtlCol="0" anchor="t">
            <a:noAutofit/>
          </a:bodyPr>
          <a:lstStyle/>
          <a:p>
            <a:pPr>
              <a:lnSpc>
                <a:spcPct val="100000"/>
              </a:lnSpc>
              <a:spcBef>
                <a:spcPct val="20000"/>
              </a:spcBef>
              <a:spcAft>
                <a:spcPct val="0"/>
              </a:spcAft>
            </a:pPr>
            <a:r>
              <a:rPr lang="en-US" sz="2400">
                <a:solidFill>
                  <a:srgbClr val="000000"/>
                </a:solidFill>
                <a:latin typeface="Calibri"/>
                <a:ea typeface="Verdana"/>
                <a:cs typeface="Arial"/>
              </a:rPr>
              <a:t>Include partnerships between a MSI and a NSF-funded research center, a research-intensive organization, and/or a national laboratory.</a:t>
            </a:r>
            <a:endParaRPr lang="en-US" sz="2400">
              <a:latin typeface="Calibri"/>
              <a:cs typeface="Calibri"/>
            </a:endParaRPr>
          </a:p>
          <a:p>
            <a:pPr>
              <a:lnSpc>
                <a:spcPct val="100000"/>
              </a:lnSpc>
              <a:spcBef>
                <a:spcPct val="20000"/>
              </a:spcBef>
              <a:spcAft>
                <a:spcPct val="0"/>
              </a:spcAft>
            </a:pPr>
            <a:r>
              <a:rPr lang="en-US" sz="2400">
                <a:solidFill>
                  <a:srgbClr val="000000"/>
                </a:solidFill>
                <a:latin typeface="Calibri"/>
                <a:ea typeface="Verdana"/>
                <a:cs typeface="Arial"/>
              </a:rPr>
              <a:t>Identify one or more MSIs, without recent funding through the CISE programs noted in the solicitation, to lead the project.</a:t>
            </a:r>
          </a:p>
          <a:p>
            <a:pPr>
              <a:lnSpc>
                <a:spcPct val="100000"/>
              </a:lnSpc>
              <a:spcBef>
                <a:spcPct val="20000"/>
              </a:spcBef>
              <a:spcAft>
                <a:spcPct val="0"/>
              </a:spcAft>
            </a:pPr>
            <a:r>
              <a:rPr lang="en-US" sz="2400">
                <a:solidFill>
                  <a:srgbClr val="000000"/>
                </a:solidFill>
                <a:latin typeface="Calibri"/>
                <a:ea typeface="Verdana"/>
                <a:cs typeface="Arial"/>
              </a:rPr>
              <a:t>Demonstrate prior success via collaborative projects.</a:t>
            </a:r>
          </a:p>
          <a:p>
            <a:pPr>
              <a:lnSpc>
                <a:spcPct val="100000"/>
              </a:lnSpc>
              <a:spcBef>
                <a:spcPct val="20000"/>
              </a:spcBef>
              <a:spcAft>
                <a:spcPct val="0"/>
              </a:spcAft>
            </a:pPr>
            <a:r>
              <a:rPr lang="en-US" sz="2400">
                <a:solidFill>
                  <a:srgbClr val="000000"/>
                </a:solidFill>
                <a:latin typeface="Calibri"/>
                <a:ea typeface="Verdana"/>
                <a:cs typeface="Arial"/>
              </a:rPr>
              <a:t>Include undergraduate and/or graduate students in research activities and conferences.</a:t>
            </a:r>
          </a:p>
          <a:p>
            <a:pPr>
              <a:lnSpc>
                <a:spcPct val="100000"/>
              </a:lnSpc>
              <a:spcBef>
                <a:spcPct val="20000"/>
              </a:spcBef>
              <a:spcAft>
                <a:spcPct val="0"/>
              </a:spcAft>
            </a:pPr>
            <a:r>
              <a:rPr lang="en-US" sz="2400">
                <a:solidFill>
                  <a:srgbClr val="000000"/>
                </a:solidFill>
                <a:latin typeface="Calibri"/>
                <a:ea typeface="Verdana"/>
                <a:cs typeface="Arial"/>
              </a:rPr>
              <a:t>Demonstrate that the collaborative project team will enhance research capacity at the MSIs.</a:t>
            </a:r>
          </a:p>
          <a:p>
            <a:pPr>
              <a:lnSpc>
                <a:spcPct val="100000"/>
              </a:lnSpc>
              <a:spcBef>
                <a:spcPct val="20000"/>
              </a:spcBef>
              <a:spcAft>
                <a:spcPct val="0"/>
              </a:spcAft>
            </a:pPr>
            <a:r>
              <a:rPr lang="en-US" sz="2400">
                <a:solidFill>
                  <a:srgbClr val="000000"/>
                </a:solidFill>
                <a:latin typeface="Calibri"/>
                <a:ea typeface="Open Sans"/>
                <a:cs typeface="Arial"/>
              </a:rPr>
              <a:t>Demonstrate that the collaborative research team could successfully compete in the larger size classes </a:t>
            </a:r>
            <a:r>
              <a:rPr lang="en-US" sz="2400">
                <a:solidFill>
                  <a:srgbClr val="000000"/>
                </a:solidFill>
                <a:latin typeface="Calibri"/>
                <a:ea typeface="Verdana"/>
                <a:cs typeface="Arial"/>
              </a:rPr>
              <a:t>of the </a:t>
            </a:r>
            <a:r>
              <a:rPr lang="en-US" sz="2400">
                <a:solidFill>
                  <a:srgbClr val="000000"/>
                </a:solidFill>
                <a:latin typeface="Calibri"/>
                <a:ea typeface="Open Sans"/>
                <a:cs typeface="Arial"/>
              </a:rPr>
              <a:t>CISE programs noted in the solicitation.</a:t>
            </a:r>
          </a:p>
        </p:txBody>
      </p:sp>
    </p:spTree>
    <p:extLst>
      <p:ext uri="{BB962C8B-B14F-4D97-AF65-F5344CB8AC3E}">
        <p14:creationId xmlns:p14="http://schemas.microsoft.com/office/powerpoint/2010/main" val="3342009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2975-A3F7-7A86-D597-83B8F1E16A9D}"/>
              </a:ext>
            </a:extLst>
          </p:cNvPr>
          <p:cNvSpPr>
            <a:spLocks noGrp="1"/>
          </p:cNvSpPr>
          <p:nvPr>
            <p:ph type="title"/>
          </p:nvPr>
        </p:nvSpPr>
        <p:spPr/>
        <p:txBody>
          <a:bodyPr/>
          <a:lstStyle/>
          <a:p>
            <a:r>
              <a:rPr lang="en-US" b="1">
                <a:solidFill>
                  <a:schemeClr val="tx1">
                    <a:lumMod val="95000"/>
                    <a:lumOff val="5000"/>
                  </a:schemeClr>
                </a:solidFill>
                <a:latin typeface="Calibri"/>
                <a:ea typeface="Verdana"/>
                <a:cs typeface="Arial"/>
              </a:rPr>
              <a:t>Thread 4: Research </a:t>
            </a:r>
            <a:r>
              <a:rPr lang="en-US" b="1">
                <a:solidFill>
                  <a:schemeClr val="tx1">
                    <a:lumMod val="95000"/>
                    <a:lumOff val="5000"/>
                  </a:schemeClr>
                </a:solidFill>
                <a:latin typeface="Calibri"/>
                <a:ea typeface="Open Sans"/>
                <a:cs typeface="Open Sans"/>
              </a:rPr>
              <a:t>Planning Projects (RPP) </a:t>
            </a:r>
            <a:endParaRPr lang="en-US" b="1">
              <a:solidFill>
                <a:schemeClr val="tx1">
                  <a:lumMod val="95000"/>
                  <a:lumOff val="5000"/>
                </a:schemeClr>
              </a:solidFill>
              <a:latin typeface="Calibri"/>
              <a:ea typeface="Verdana"/>
              <a:cs typeface="Calibri"/>
            </a:endParaRPr>
          </a:p>
          <a:p>
            <a:endParaRPr lang="en-US"/>
          </a:p>
        </p:txBody>
      </p:sp>
      <p:sp>
        <p:nvSpPr>
          <p:cNvPr id="3" name="Content Placeholder 2">
            <a:extLst>
              <a:ext uri="{FF2B5EF4-FFF2-40B4-BE49-F238E27FC236}">
                <a16:creationId xmlns:a16="http://schemas.microsoft.com/office/drawing/2014/main" id="{F361C558-17A8-4749-BDF9-E9EE13FD43F3}"/>
              </a:ext>
            </a:extLst>
          </p:cNvPr>
          <p:cNvSpPr>
            <a:spLocks noGrp="1"/>
          </p:cNvSpPr>
          <p:nvPr>
            <p:ph idx="1"/>
          </p:nvPr>
        </p:nvSpPr>
        <p:spPr>
          <a:xfrm>
            <a:off x="338959" y="1339522"/>
            <a:ext cx="11277600" cy="5024307"/>
          </a:xfrm>
        </p:spPr>
        <p:txBody>
          <a:bodyPr vert="horz" lIns="91440" tIns="45720" rIns="91440" bIns="45720" rtlCol="0" anchor="t">
            <a:normAutofit lnSpcReduction="10000"/>
          </a:bodyPr>
          <a:lstStyle/>
          <a:p>
            <a:pPr lvl="1">
              <a:lnSpc>
                <a:spcPct val="100000"/>
              </a:lnSpc>
              <a:spcBef>
                <a:spcPts val="0"/>
              </a:spcBef>
            </a:pPr>
            <a:r>
              <a:rPr lang="en-US">
                <a:solidFill>
                  <a:srgbClr val="000000"/>
                </a:solidFill>
                <a:latin typeface="Calibri"/>
                <a:ea typeface="Verdana"/>
                <a:cs typeface="Arial"/>
              </a:rPr>
              <a:t>Designed </a:t>
            </a:r>
            <a:r>
              <a:rPr lang="en-US">
                <a:solidFill>
                  <a:srgbClr val="1B1B1B"/>
                </a:solidFill>
                <a:latin typeface="Calibri"/>
                <a:ea typeface="Open Sans"/>
                <a:cs typeface="Open Sans"/>
              </a:rPr>
              <a:t>for MSIs for planning efforts to build research capacity for submission to the CISE MSI and/or other CISE core research programs.</a:t>
            </a:r>
          </a:p>
          <a:p>
            <a:pPr lvl="1">
              <a:lnSpc>
                <a:spcPct val="100000"/>
              </a:lnSpc>
              <a:spcBef>
                <a:spcPts val="0"/>
              </a:spcBef>
            </a:pPr>
            <a:r>
              <a:rPr lang="en-US">
                <a:solidFill>
                  <a:srgbClr val="1B1B1B"/>
                </a:solidFill>
                <a:latin typeface="Calibri"/>
                <a:ea typeface="Verdana"/>
                <a:cs typeface="Arial"/>
              </a:rPr>
              <a:t>May include but not limited to establishing, planning, and expanding on efforts focused on activities at the MSI</a:t>
            </a:r>
          </a:p>
          <a:p>
            <a:pPr lvl="1">
              <a:lnSpc>
                <a:spcPct val="100000"/>
              </a:lnSpc>
              <a:spcBef>
                <a:spcPts val="0"/>
              </a:spcBef>
            </a:pPr>
            <a:r>
              <a:rPr lang="en-US">
                <a:solidFill>
                  <a:srgbClr val="000000"/>
                </a:solidFill>
                <a:latin typeface="Calibri"/>
                <a:ea typeface="Verdana"/>
                <a:cs typeface="Arial"/>
              </a:rPr>
              <a:t>Describe how funds for infrastructure elements will help to build research capacity.</a:t>
            </a:r>
            <a:endParaRPr lang="en-US">
              <a:latin typeface="Calibri"/>
              <a:cs typeface="Calibri"/>
            </a:endParaRPr>
          </a:p>
          <a:p>
            <a:pPr lvl="1">
              <a:lnSpc>
                <a:spcPct val="100000"/>
              </a:lnSpc>
              <a:spcBef>
                <a:spcPts val="0"/>
              </a:spcBef>
            </a:pPr>
            <a:r>
              <a:rPr lang="en-US">
                <a:solidFill>
                  <a:srgbClr val="1B1B1B"/>
                </a:solidFill>
                <a:latin typeface="Calibri"/>
                <a:ea typeface="Verdana"/>
                <a:cs typeface="Arial"/>
              </a:rPr>
              <a:t>Describe </a:t>
            </a:r>
            <a:r>
              <a:rPr lang="en-US">
                <a:solidFill>
                  <a:srgbClr val="1B1B1B"/>
                </a:solidFill>
                <a:latin typeface="Calibri"/>
                <a:ea typeface="Open Sans"/>
                <a:cs typeface="Open Sans"/>
              </a:rPr>
              <a:t>a plan for engaging appropriate communities to test the feasibility of partnerships as well as developing plans for continuing capacity development.</a:t>
            </a:r>
            <a:endParaRPr lang="en-US">
              <a:solidFill>
                <a:srgbClr val="1B1B1B"/>
              </a:solidFill>
              <a:latin typeface="Calibri"/>
              <a:ea typeface="Verdana"/>
              <a:cs typeface="Arial"/>
            </a:endParaRPr>
          </a:p>
          <a:p>
            <a:pPr lvl="1">
              <a:lnSpc>
                <a:spcPct val="100000"/>
              </a:lnSpc>
              <a:spcBef>
                <a:spcPts val="0"/>
              </a:spcBef>
            </a:pPr>
            <a:r>
              <a:rPr lang="en-US">
                <a:solidFill>
                  <a:srgbClr val="1B1B1B"/>
                </a:solidFill>
                <a:latin typeface="Calibri"/>
                <a:ea typeface="Open Sans"/>
                <a:cs typeface="Open Sans"/>
              </a:rPr>
              <a:t>Describe the required research infrastructure, plans to leverage established groups in related research areas, and inclusion of faculty training and research experiences that emphasize the diversification of investigators.</a:t>
            </a:r>
          </a:p>
          <a:p>
            <a:pPr marL="457200" lvl="1" indent="0">
              <a:lnSpc>
                <a:spcPct val="100000"/>
              </a:lnSpc>
              <a:buNone/>
            </a:pPr>
            <a:endParaRPr lang="en-US" i="1" u="sng">
              <a:solidFill>
                <a:srgbClr val="1B1B1B"/>
              </a:solidFill>
              <a:latin typeface="Calibri"/>
              <a:ea typeface="Open Sans"/>
              <a:cs typeface="Open Sans"/>
            </a:endParaRPr>
          </a:p>
          <a:p>
            <a:pPr marL="457200" lvl="1" indent="0">
              <a:lnSpc>
                <a:spcPct val="100000"/>
              </a:lnSpc>
              <a:buNone/>
            </a:pPr>
            <a:r>
              <a:rPr lang="en-US" i="1">
                <a:solidFill>
                  <a:srgbClr val="1B1B1B"/>
                </a:solidFill>
                <a:latin typeface="Calibri"/>
                <a:ea typeface="Open Sans"/>
                <a:cs typeface="Open Sans"/>
              </a:rPr>
              <a:t>This type of project is not a prerequisite to participate in a future CISE MSI competition. </a:t>
            </a:r>
            <a:endParaRPr lang="en-US">
              <a:solidFill>
                <a:srgbClr val="595959"/>
              </a:solidFill>
              <a:cs typeface="Open Sans"/>
            </a:endParaRPr>
          </a:p>
          <a:p>
            <a:pPr marL="457200" lvl="1" indent="0">
              <a:lnSpc>
                <a:spcPct val="100000"/>
              </a:lnSpc>
              <a:buNone/>
            </a:pPr>
            <a:r>
              <a:rPr lang="en-US" i="1">
                <a:solidFill>
                  <a:srgbClr val="1B1B1B"/>
                </a:solidFill>
                <a:latin typeface="Calibri"/>
                <a:ea typeface="Open Sans"/>
                <a:cs typeface="Open Sans"/>
              </a:rPr>
              <a:t>Prior NSF support is not required to be eligible for a Planning Grant. </a:t>
            </a:r>
            <a:endParaRPr lang="en-US"/>
          </a:p>
          <a:p>
            <a:pPr lvl="1">
              <a:lnSpc>
                <a:spcPct val="100000"/>
              </a:lnSpc>
            </a:pPr>
            <a:endParaRPr lang="en-US">
              <a:solidFill>
                <a:srgbClr val="1B1B1B"/>
              </a:solidFill>
              <a:latin typeface="Avenir Book"/>
              <a:ea typeface="Open Sans"/>
              <a:cs typeface="Open Sans"/>
            </a:endParaRPr>
          </a:p>
        </p:txBody>
      </p:sp>
    </p:spTree>
    <p:extLst>
      <p:ext uri="{BB962C8B-B14F-4D97-AF65-F5344CB8AC3E}">
        <p14:creationId xmlns:p14="http://schemas.microsoft.com/office/powerpoint/2010/main" val="2536715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5CA69-172B-C7F8-2BE3-C1E6FFAA26B0}"/>
              </a:ext>
            </a:extLst>
          </p:cNvPr>
          <p:cNvSpPr>
            <a:spLocks noGrp="1"/>
          </p:cNvSpPr>
          <p:nvPr>
            <p:ph type="title"/>
          </p:nvPr>
        </p:nvSpPr>
        <p:spPr/>
        <p:txBody>
          <a:bodyPr>
            <a:normAutofit/>
          </a:bodyPr>
          <a:lstStyle/>
          <a:p>
            <a:r>
              <a:rPr lang="en-US" b="1">
                <a:solidFill>
                  <a:schemeClr val="tx1">
                    <a:lumMod val="95000"/>
                    <a:lumOff val="5000"/>
                  </a:schemeClr>
                </a:solidFill>
                <a:latin typeface="Calibri"/>
                <a:ea typeface="Verdana"/>
                <a:cs typeface="Calibri"/>
              </a:rPr>
              <a:t>CISE Research Expansion: Proposal Preparation</a:t>
            </a:r>
            <a:endParaRPr lang="en-US">
              <a:solidFill>
                <a:schemeClr val="tx1">
                  <a:lumMod val="95000"/>
                  <a:lumOff val="5000"/>
                </a:schemeClr>
              </a:solidFill>
              <a:latin typeface="Calibri"/>
              <a:ea typeface="Verdana"/>
              <a:cs typeface="Calibri"/>
            </a:endParaRPr>
          </a:p>
        </p:txBody>
      </p:sp>
      <p:sp>
        <p:nvSpPr>
          <p:cNvPr id="3" name="Content Placeholder 2">
            <a:extLst>
              <a:ext uri="{FF2B5EF4-FFF2-40B4-BE49-F238E27FC236}">
                <a16:creationId xmlns:a16="http://schemas.microsoft.com/office/drawing/2014/main" id="{1A5BB66E-D389-46BF-D278-1F760EE261AD}"/>
              </a:ext>
            </a:extLst>
          </p:cNvPr>
          <p:cNvSpPr>
            <a:spLocks noGrp="1"/>
          </p:cNvSpPr>
          <p:nvPr>
            <p:ph idx="1"/>
          </p:nvPr>
        </p:nvSpPr>
        <p:spPr>
          <a:xfrm>
            <a:off x="89338" y="1825625"/>
            <a:ext cx="12276082" cy="3143358"/>
          </a:xfrm>
        </p:spPr>
        <p:txBody>
          <a:bodyPr vert="horz" lIns="91440" tIns="45720" rIns="91440" bIns="45720" rtlCol="0" anchor="t">
            <a:normAutofit fontScale="92500"/>
          </a:bodyPr>
          <a:lstStyle/>
          <a:p>
            <a:pPr>
              <a:lnSpc>
                <a:spcPct val="120000"/>
              </a:lnSpc>
            </a:pPr>
            <a:r>
              <a:rPr lang="en-US" sz="3000">
                <a:solidFill>
                  <a:schemeClr val="tx1"/>
                </a:solidFill>
                <a:latin typeface="Calibri"/>
                <a:ea typeface="Verdana"/>
                <a:cs typeface="Calibri"/>
              </a:rPr>
              <a:t>The NSF proposal and award process is detailed in the Proposal &amp; Award Policies &amp; Procedures Guide (PAPPG, NSF 24-1): https://new.nsf.gov/policies/pappg/24-1</a:t>
            </a:r>
            <a:endParaRPr lang="en-US" sz="3000">
              <a:solidFill>
                <a:schemeClr val="tx1"/>
              </a:solidFill>
              <a:cs typeface="Calibri"/>
            </a:endParaRPr>
          </a:p>
          <a:p>
            <a:pPr algn="ctr">
              <a:lnSpc>
                <a:spcPct val="120000"/>
              </a:lnSpc>
            </a:pPr>
            <a:endParaRPr lang="en-US" sz="3000" u="sng">
              <a:solidFill>
                <a:srgbClr val="FFFFFF"/>
              </a:solidFill>
              <a:latin typeface="Calibri"/>
              <a:ea typeface="Verdana"/>
              <a:cs typeface="Calibri"/>
            </a:endParaRPr>
          </a:p>
          <a:p>
            <a:pPr>
              <a:lnSpc>
                <a:spcPct val="120000"/>
              </a:lnSpc>
            </a:pPr>
            <a:endParaRPr lang="en-US" sz="2400">
              <a:solidFill>
                <a:schemeClr val="tx1"/>
              </a:solidFill>
              <a:latin typeface="Calibri"/>
              <a:ea typeface="Verdana"/>
              <a:cs typeface="Calibri"/>
            </a:endParaRPr>
          </a:p>
          <a:p>
            <a:pPr marL="0" indent="0">
              <a:lnSpc>
                <a:spcPct val="120000"/>
              </a:lnSpc>
              <a:buNone/>
            </a:pPr>
            <a:r>
              <a:rPr lang="en-US" sz="2400" i="1">
                <a:solidFill>
                  <a:schemeClr val="tx1"/>
                </a:solidFill>
                <a:latin typeface="Calibri"/>
                <a:ea typeface="Verdana"/>
                <a:cs typeface="Calibri"/>
              </a:rPr>
              <a:t>The next slides include aspects that are specific to this solicitation.</a:t>
            </a:r>
            <a:endParaRPr lang="en-US" i="1">
              <a:solidFill>
                <a:schemeClr val="tx1"/>
              </a:solidFill>
              <a:latin typeface="Calibri"/>
              <a:cs typeface="Calibri"/>
            </a:endParaRPr>
          </a:p>
          <a:p>
            <a:pPr>
              <a:lnSpc>
                <a:spcPct val="120000"/>
              </a:lnSpc>
            </a:pPr>
            <a:endParaRPr lang="en-US" sz="2400">
              <a:solidFill>
                <a:srgbClr val="FFFFFF"/>
              </a:solidFill>
              <a:latin typeface="Avenir Book"/>
            </a:endParaRPr>
          </a:p>
          <a:p>
            <a:endParaRPr lang="en-US" sz="2400">
              <a:latin typeface="Avenir Book"/>
            </a:endParaRPr>
          </a:p>
        </p:txBody>
      </p:sp>
    </p:spTree>
    <p:extLst>
      <p:ext uri="{BB962C8B-B14F-4D97-AF65-F5344CB8AC3E}">
        <p14:creationId xmlns:p14="http://schemas.microsoft.com/office/powerpoint/2010/main" val="3058351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19BA-7536-76BE-E5D8-2D7F9138ECB2}"/>
              </a:ext>
            </a:extLst>
          </p:cNvPr>
          <p:cNvSpPr>
            <a:spLocks noGrp="1"/>
          </p:cNvSpPr>
          <p:nvPr>
            <p:ph type="title"/>
          </p:nvPr>
        </p:nvSpPr>
        <p:spPr>
          <a:xfrm>
            <a:off x="457200" y="207578"/>
            <a:ext cx="11277600" cy="1280160"/>
          </a:xfrm>
        </p:spPr>
        <p:txBody>
          <a:bodyPr/>
          <a:lstStyle/>
          <a:p>
            <a:r>
              <a:rPr lang="en-US" b="1">
                <a:solidFill>
                  <a:schemeClr val="tx1">
                    <a:lumMod val="95000"/>
                    <a:lumOff val="5000"/>
                  </a:schemeClr>
                </a:solidFill>
                <a:latin typeface="Calibri"/>
                <a:ea typeface="Verdana"/>
                <a:cs typeface="Calibri"/>
              </a:rPr>
              <a:t>Solicitation Eligibility</a:t>
            </a:r>
            <a:endParaRPr lang="en-US" b="1">
              <a:solidFill>
                <a:schemeClr val="tx1">
                  <a:lumMod val="95000"/>
                  <a:lumOff val="5000"/>
                </a:schemeClr>
              </a:solidFill>
              <a:latin typeface="Calibri"/>
              <a:cs typeface="Calibri"/>
            </a:endParaRPr>
          </a:p>
        </p:txBody>
      </p:sp>
      <p:sp>
        <p:nvSpPr>
          <p:cNvPr id="3" name="Content Placeholder 2">
            <a:extLst>
              <a:ext uri="{FF2B5EF4-FFF2-40B4-BE49-F238E27FC236}">
                <a16:creationId xmlns:a16="http://schemas.microsoft.com/office/drawing/2014/main" id="{4DDC7F97-8DA8-06A3-6908-DE1406F52375}"/>
              </a:ext>
            </a:extLst>
          </p:cNvPr>
          <p:cNvSpPr>
            <a:spLocks noGrp="1"/>
          </p:cNvSpPr>
          <p:nvPr>
            <p:ph idx="1"/>
          </p:nvPr>
        </p:nvSpPr>
        <p:spPr>
          <a:xfrm>
            <a:off x="457201" y="1022430"/>
            <a:ext cx="11448392" cy="5907442"/>
          </a:xfrm>
        </p:spPr>
        <p:txBody>
          <a:bodyPr vert="horz" lIns="91440" tIns="45720" rIns="91440" bIns="45720" rtlCol="0" anchor="t">
            <a:noAutofit/>
          </a:bodyPr>
          <a:lstStyle/>
          <a:p>
            <a:pPr marL="457200" indent="-457200">
              <a:lnSpc>
                <a:spcPct val="120000"/>
              </a:lnSpc>
              <a:buFont typeface="Courier New,monospace" panose="020B0604020202020204" pitchFamily="34" charset="0"/>
              <a:buChar char="o"/>
            </a:pPr>
            <a:r>
              <a:rPr lang="en-US" sz="2400" b="1">
                <a:solidFill>
                  <a:schemeClr val="tx1"/>
                </a:solidFill>
                <a:latin typeface="Calibri"/>
                <a:ea typeface="Verdana"/>
                <a:cs typeface="Calibri"/>
              </a:rPr>
              <a:t>Proposals may </a:t>
            </a:r>
            <a:r>
              <a:rPr lang="en-US" sz="2400" b="1" u="sng">
                <a:solidFill>
                  <a:schemeClr val="tx1"/>
                </a:solidFill>
                <a:latin typeface="Calibri"/>
                <a:ea typeface="Verdana"/>
                <a:cs typeface="Calibri"/>
              </a:rPr>
              <a:t>only</a:t>
            </a:r>
            <a:r>
              <a:rPr lang="en-US" sz="2400" b="1">
                <a:solidFill>
                  <a:schemeClr val="tx1"/>
                </a:solidFill>
                <a:latin typeface="Calibri"/>
                <a:ea typeface="Verdana"/>
                <a:cs typeface="Calibri"/>
              </a:rPr>
              <a:t> be submitted by:</a:t>
            </a:r>
            <a:endParaRPr lang="en-US" sz="2400">
              <a:solidFill>
                <a:schemeClr val="tx1"/>
              </a:solidFill>
              <a:latin typeface="Calibri"/>
              <a:ea typeface="Verdana"/>
              <a:cs typeface="Calibri"/>
            </a:endParaRPr>
          </a:p>
          <a:p>
            <a:pPr marL="800100" lvl="1" indent="-342900">
              <a:lnSpc>
                <a:spcPct val="120000"/>
              </a:lnSpc>
              <a:buFont typeface="Courier New,monospace" panose="020B0604020202020204" pitchFamily="34" charset="0"/>
              <a:buChar char="o"/>
            </a:pPr>
            <a:r>
              <a:rPr lang="en-US" sz="2000">
                <a:solidFill>
                  <a:schemeClr val="tx1"/>
                </a:solidFill>
                <a:latin typeface="Calibri"/>
                <a:ea typeface="Verdana"/>
                <a:cs typeface="Calibri"/>
              </a:rPr>
              <a:t>Universities and Colleges</a:t>
            </a:r>
          </a:p>
          <a:p>
            <a:pPr marL="800100" lvl="1" indent="-342900">
              <a:lnSpc>
                <a:spcPct val="120000"/>
              </a:lnSpc>
              <a:buFont typeface="Courier New,monospace" panose="020B0604020202020204" pitchFamily="34" charset="0"/>
              <a:buChar char="o"/>
            </a:pPr>
            <a:r>
              <a:rPr lang="en-US" sz="2000">
                <a:solidFill>
                  <a:schemeClr val="tx1"/>
                </a:solidFill>
                <a:latin typeface="Calibri"/>
                <a:ea typeface="Verdana"/>
                <a:cs typeface="Calibri"/>
              </a:rPr>
              <a:t>Non-profit, non-academic organizations</a:t>
            </a:r>
          </a:p>
          <a:p>
            <a:pPr marL="800100" lvl="1" indent="-342900">
              <a:lnSpc>
                <a:spcPct val="120000"/>
              </a:lnSpc>
              <a:buFont typeface="Courier New,monospace" panose="020B0604020202020204" pitchFamily="34" charset="0"/>
              <a:buChar char="o"/>
            </a:pPr>
            <a:r>
              <a:rPr lang="en-US" sz="2000">
                <a:solidFill>
                  <a:schemeClr val="tx1"/>
                </a:solidFill>
                <a:latin typeface="Calibri"/>
                <a:ea typeface="Verdana"/>
                <a:cs typeface="Calibri"/>
              </a:rPr>
              <a:t>NSF-sponsored federally funded research and development centers (FFRDCs) may apply, provided that that they are not including costs for which federal funds have already been awarded or are expected to be awarded.</a:t>
            </a:r>
          </a:p>
          <a:p>
            <a:pPr marL="457200" indent="-457200">
              <a:lnSpc>
                <a:spcPct val="120000"/>
              </a:lnSpc>
              <a:buFont typeface="Courier New,monospace" panose="020B0604020202020204" pitchFamily="34" charset="0"/>
              <a:buChar char="o"/>
            </a:pPr>
            <a:r>
              <a:rPr lang="en-US" sz="2400" b="1">
                <a:solidFill>
                  <a:schemeClr val="tx1"/>
                </a:solidFill>
                <a:latin typeface="Calibri"/>
                <a:ea typeface="Verdana"/>
                <a:cs typeface="Calibri"/>
              </a:rPr>
              <a:t>Limit on Number of Proposals per PI/Co-PI/Senior Personnel:  </a:t>
            </a:r>
            <a:r>
              <a:rPr lang="en-US" sz="2400" b="1">
                <a:solidFill>
                  <a:schemeClr val="tx2">
                    <a:lumMod val="75000"/>
                    <a:lumOff val="25000"/>
                  </a:schemeClr>
                </a:solidFill>
                <a:latin typeface="Calibri"/>
                <a:ea typeface="Verdana"/>
                <a:cs typeface="Calibri"/>
              </a:rPr>
              <a:t>  </a:t>
            </a:r>
            <a:r>
              <a:rPr lang="en-US" sz="2400" b="1">
                <a:solidFill>
                  <a:schemeClr val="tx1">
                    <a:lumMod val="95000"/>
                    <a:lumOff val="5000"/>
                  </a:schemeClr>
                </a:solidFill>
                <a:latin typeface="Calibri"/>
                <a:ea typeface="Verdana"/>
                <a:cs typeface="Calibri"/>
              </a:rPr>
              <a:t>2</a:t>
            </a:r>
          </a:p>
          <a:p>
            <a:pPr marL="800100" lvl="1" indent="-342900">
              <a:lnSpc>
                <a:spcPct val="120000"/>
              </a:lnSpc>
              <a:buFont typeface="Courier New,monospace" panose="020B0604020202020204" pitchFamily="34" charset="0"/>
              <a:buChar char="o"/>
            </a:pPr>
            <a:r>
              <a:rPr lang="en-US" sz="2000">
                <a:solidFill>
                  <a:schemeClr val="tx1"/>
                </a:solidFill>
                <a:latin typeface="Calibri"/>
                <a:ea typeface="Verdana"/>
                <a:cs typeface="Calibri"/>
              </a:rPr>
              <a:t>An individual may participate as Principal Investigator, co-Principal Investigator or other Senior Personnel in at most two full proposals across all categories of proposal for each deadline.</a:t>
            </a:r>
          </a:p>
          <a:p>
            <a:pPr marL="342900" indent="-342900">
              <a:lnSpc>
                <a:spcPct val="120000"/>
              </a:lnSpc>
              <a:buFont typeface="Courier New,monospace" panose="020B0604020202020204" pitchFamily="34" charset="0"/>
              <a:buChar char="o"/>
            </a:pPr>
            <a:r>
              <a:rPr lang="en-US" sz="2400" b="1">
                <a:solidFill>
                  <a:schemeClr val="tx1"/>
                </a:solidFill>
                <a:latin typeface="Calibri"/>
                <a:ea typeface="Verdana"/>
                <a:cs typeface="Calibri"/>
              </a:rPr>
              <a:t>A MSI faculty member should serve as the lead principal investigator(s) on any proposal submission.</a:t>
            </a:r>
            <a:r>
              <a:rPr lang="en-US" sz="2400">
                <a:solidFill>
                  <a:schemeClr val="tx1"/>
                </a:solidFill>
                <a:latin typeface="Calibri"/>
                <a:ea typeface="Verdana"/>
                <a:cs typeface="Calibri"/>
              </a:rPr>
              <a:t> </a:t>
            </a:r>
            <a:endParaRPr lang="en-US" sz="2400" i="1">
              <a:solidFill>
                <a:schemeClr val="tx1"/>
              </a:solidFill>
              <a:latin typeface="Calibri"/>
              <a:ea typeface="Verdana"/>
              <a:cs typeface="Calibri"/>
            </a:endParaRPr>
          </a:p>
          <a:p>
            <a:pPr marL="0" indent="0">
              <a:lnSpc>
                <a:spcPct val="120000"/>
              </a:lnSpc>
              <a:buNone/>
            </a:pPr>
            <a:r>
              <a:rPr lang="en-US" sz="2400" i="1">
                <a:solidFill>
                  <a:schemeClr val="tx1"/>
                </a:solidFill>
                <a:latin typeface="Calibri"/>
                <a:ea typeface="Verdana"/>
                <a:cs typeface="Calibri"/>
              </a:rPr>
              <a:t>Refer NSF 24-536 solicitation for additional details</a:t>
            </a:r>
            <a:endParaRPr lang="en-US" sz="2400">
              <a:solidFill>
                <a:schemeClr val="tx1"/>
              </a:solidFill>
              <a:latin typeface="Calibri"/>
              <a:ea typeface="Verdana"/>
              <a:cs typeface="Calibri"/>
            </a:endParaRPr>
          </a:p>
        </p:txBody>
      </p:sp>
    </p:spTree>
    <p:extLst>
      <p:ext uri="{BB962C8B-B14F-4D97-AF65-F5344CB8AC3E}">
        <p14:creationId xmlns:p14="http://schemas.microsoft.com/office/powerpoint/2010/main" val="538286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ED55C-4EF3-68C5-3FD0-844CA7077418}"/>
              </a:ext>
            </a:extLst>
          </p:cNvPr>
          <p:cNvSpPr>
            <a:spLocks noGrp="1"/>
          </p:cNvSpPr>
          <p:nvPr>
            <p:ph type="title"/>
          </p:nvPr>
        </p:nvSpPr>
        <p:spPr/>
        <p:txBody>
          <a:bodyPr/>
          <a:lstStyle/>
          <a:p>
            <a:pPr algn="ctr"/>
            <a:r>
              <a:rPr lang="en-US" b="1" dirty="0">
                <a:solidFill>
                  <a:schemeClr val="tx1">
                    <a:lumMod val="95000"/>
                    <a:lumOff val="5000"/>
                  </a:schemeClr>
                </a:solidFill>
                <a:latin typeface="Calibri" panose="020F0502020204030204" pitchFamily="34" charset="0"/>
                <a:ea typeface="Verdana"/>
                <a:cs typeface="Calibri" panose="020F0502020204030204" pitchFamily="34" charset="0"/>
              </a:rPr>
              <a:t>Webinar Outline</a:t>
            </a:r>
          </a:p>
          <a:p>
            <a:endParaRPr lang="en-US" dirty="0"/>
          </a:p>
        </p:txBody>
      </p:sp>
      <p:sp>
        <p:nvSpPr>
          <p:cNvPr id="3" name="Content Placeholder 2">
            <a:extLst>
              <a:ext uri="{FF2B5EF4-FFF2-40B4-BE49-F238E27FC236}">
                <a16:creationId xmlns:a16="http://schemas.microsoft.com/office/drawing/2014/main" id="{9C25C87D-BDF1-DA4A-902B-4F1F24E99054}"/>
              </a:ext>
              <a:ext uri="{C183D7F6-B498-43B3-948B-1728B52AA6E4}">
                <adec:decorative xmlns:adec="http://schemas.microsoft.com/office/drawing/2017/decorative" val="1"/>
              </a:ext>
            </a:extLst>
          </p:cNvPr>
          <p:cNvSpPr>
            <a:spLocks noGrp="1"/>
          </p:cNvSpPr>
          <p:nvPr>
            <p:ph idx="1"/>
          </p:nvPr>
        </p:nvSpPr>
        <p:spPr>
          <a:xfrm>
            <a:off x="457200" y="1825625"/>
            <a:ext cx="11277600" cy="2428342"/>
          </a:xfrm>
        </p:spPr>
        <p:txBody>
          <a:bodyPr vert="horz" lIns="91440" tIns="45720" rIns="91440" bIns="45720" rtlCol="0" anchor="t">
            <a:normAutofit/>
          </a:bodyPr>
          <a:lstStyle/>
          <a:p>
            <a:pPr>
              <a:lnSpc>
                <a:spcPct val="120000"/>
              </a:lnSpc>
              <a:buFont typeface="Courier New,monospace" panose="020B0604020202020204" pitchFamily="34" charset="0"/>
              <a:buChar char="o"/>
            </a:pPr>
            <a:endParaRPr lang="en-US" sz="2400">
              <a:solidFill>
                <a:schemeClr val="tx2">
                  <a:lumMod val="75000"/>
                  <a:lumOff val="25000"/>
                </a:schemeClr>
              </a:solidFill>
              <a:latin typeface="Avenir Book"/>
            </a:endParaRPr>
          </a:p>
          <a:p>
            <a:endParaRPr lang="en-US"/>
          </a:p>
        </p:txBody>
      </p:sp>
      <p:sp>
        <p:nvSpPr>
          <p:cNvPr id="6" name="TextBox 5">
            <a:extLst>
              <a:ext uri="{FF2B5EF4-FFF2-40B4-BE49-F238E27FC236}">
                <a16:creationId xmlns:a16="http://schemas.microsoft.com/office/drawing/2014/main" id="{3E2110F8-938E-F350-87C3-D76A19CA23B0}"/>
              </a:ext>
            </a:extLst>
          </p:cNvPr>
          <p:cNvSpPr txBox="1"/>
          <p:nvPr/>
        </p:nvSpPr>
        <p:spPr>
          <a:xfrm>
            <a:off x="789383" y="1097279"/>
            <a:ext cx="9983391" cy="3400931"/>
          </a:xfrm>
          <a:prstGeom prst="rect">
            <a:avLst/>
          </a:prstGeom>
          <a:noFill/>
        </p:spPr>
        <p:txBody>
          <a:bodyPr wrap="square">
            <a:spAutoFit/>
          </a:bodyPr>
          <a:lstStyle/>
          <a:p>
            <a:pPr>
              <a:buNone/>
            </a:pPr>
            <a:endParaRPr lang="en-US" sz="4000">
              <a:ea typeface="+mn-lt"/>
              <a:cs typeface="+mn-lt"/>
            </a:endParaRPr>
          </a:p>
          <a:p>
            <a:pPr marL="457200" indent="-457200">
              <a:buFont typeface="Arial" panose="020B0604020202020204" pitchFamily="34" charset="0"/>
              <a:buChar char="•"/>
            </a:pPr>
            <a:r>
              <a:rPr lang="en-US" sz="3500">
                <a:ea typeface="+mn-lt"/>
                <a:cs typeface="+mn-lt"/>
              </a:rPr>
              <a:t>Mission	</a:t>
            </a:r>
          </a:p>
          <a:p>
            <a:pPr marL="457200" indent="-457200">
              <a:buFont typeface="Arial" panose="020B0604020202020204" pitchFamily="34" charset="0"/>
              <a:buChar char="•"/>
            </a:pPr>
            <a:r>
              <a:rPr lang="en-US" sz="3500">
                <a:ea typeface="+mn-lt"/>
                <a:cs typeface="+mn-lt"/>
              </a:rPr>
              <a:t>Program Overview </a:t>
            </a:r>
          </a:p>
          <a:p>
            <a:pPr marL="457200" indent="-457200">
              <a:buFont typeface="Arial" panose="020B0604020202020204" pitchFamily="34" charset="0"/>
              <a:buChar char="•"/>
            </a:pPr>
            <a:r>
              <a:rPr lang="en-US" sz="3500">
                <a:ea typeface="+mn-lt"/>
                <a:cs typeface="+mn-lt"/>
              </a:rPr>
              <a:t>Eligibility and Deadlines</a:t>
            </a:r>
            <a:endParaRPr lang="en-US" sz="3500"/>
          </a:p>
          <a:p>
            <a:pPr marL="457200" indent="-457200">
              <a:buFont typeface="Arial" panose="020B0604020202020204" pitchFamily="34" charset="0"/>
              <a:buChar char="•"/>
            </a:pPr>
            <a:r>
              <a:rPr lang="en-US" sz="3500">
                <a:ea typeface="+mn-lt"/>
                <a:cs typeface="+mn-lt"/>
              </a:rPr>
              <a:t>Resources and Events</a:t>
            </a:r>
            <a:endParaRPr lang="en-US" sz="3500">
              <a:solidFill>
                <a:srgbClr val="FF0000"/>
              </a:solidFill>
            </a:endParaRPr>
          </a:p>
          <a:p>
            <a:pPr marL="457200" indent="-457200">
              <a:buFont typeface="Arial" panose="020B0604020202020204" pitchFamily="34" charset="0"/>
              <a:buChar char="•"/>
            </a:pPr>
            <a:r>
              <a:rPr lang="en-US" sz="3500">
                <a:cs typeface="Calibri"/>
              </a:rPr>
              <a:t>Q&amp;A</a:t>
            </a:r>
          </a:p>
        </p:txBody>
      </p:sp>
    </p:spTree>
    <p:extLst>
      <p:ext uri="{BB962C8B-B14F-4D97-AF65-F5344CB8AC3E}">
        <p14:creationId xmlns:p14="http://schemas.microsoft.com/office/powerpoint/2010/main" val="1654430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6E690-509D-9394-8844-2503DC53417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1A8BFAC-D6AD-AD98-EB6D-6ECF53F09834}"/>
              </a:ext>
            </a:extLst>
          </p:cNvPr>
          <p:cNvSpPr txBox="1">
            <a:spLocks noGrp="1"/>
          </p:cNvSpPr>
          <p:nvPr>
            <p:ph type="title" idx="4294967295"/>
          </p:nvPr>
        </p:nvSpPr>
        <p:spPr>
          <a:xfrm>
            <a:off x="218851" y="391422"/>
            <a:ext cx="698618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Institutional Eligibility</a:t>
            </a:r>
            <a:endParaRPr kumimoji="0" lang="en-US" sz="4000" b="0" i="0" u="none" strike="noStrike" kern="1200" cap="none" spc="0" normalizeH="0" baseline="0" noProof="0" dirty="0">
              <a:ln>
                <a:noFill/>
              </a:ln>
              <a:solidFill>
                <a:schemeClr val="tx1"/>
              </a:solidFill>
              <a:effectLst/>
              <a:uLnTx/>
              <a:uFillTx/>
              <a:latin typeface="+mn-lt"/>
              <a:ea typeface="+mn-ea"/>
              <a:cs typeface="Calibri"/>
            </a:endParaRPr>
          </a:p>
        </p:txBody>
      </p:sp>
      <p:sp>
        <p:nvSpPr>
          <p:cNvPr id="10" name="Content Placeholder 9">
            <a:extLst>
              <a:ext uri="{FF2B5EF4-FFF2-40B4-BE49-F238E27FC236}">
                <a16:creationId xmlns:a16="http://schemas.microsoft.com/office/drawing/2014/main" id="{A69A9598-A0D4-C78B-A1E9-FE527107F5DE}"/>
              </a:ext>
            </a:extLst>
          </p:cNvPr>
          <p:cNvSpPr>
            <a:spLocks noGrp="1"/>
          </p:cNvSpPr>
          <p:nvPr>
            <p:ph idx="1"/>
          </p:nvPr>
        </p:nvSpPr>
        <p:spPr>
          <a:xfrm>
            <a:off x="509055" y="1422809"/>
            <a:ext cx="11183565" cy="5213247"/>
          </a:xfrm>
        </p:spPr>
        <p:txBody>
          <a:bodyPr vert="horz" lIns="91440" tIns="45720" rIns="91440" bIns="45720" rtlCol="0" anchor="t">
            <a:normAutofit/>
          </a:bodyPr>
          <a:lstStyle/>
          <a:p>
            <a:pPr>
              <a:lnSpc>
                <a:spcPct val="100000"/>
              </a:lnSpc>
            </a:pPr>
            <a:r>
              <a:rPr lang="en-US" sz="2400">
                <a:solidFill>
                  <a:schemeClr val="tx1">
                    <a:lumMod val="95000"/>
                    <a:lumOff val="5000"/>
                  </a:schemeClr>
                </a:solidFill>
                <a:latin typeface="Tw Cen MT"/>
                <a:ea typeface="Verdana"/>
              </a:rPr>
              <a:t>Proposals may be submitted by accredited Institutions of Higher Education that belong to at least one of the following classifications as a minority-serving institution (MSI):</a:t>
            </a:r>
          </a:p>
          <a:p>
            <a:pPr lvl="1">
              <a:lnSpc>
                <a:spcPct val="100000"/>
              </a:lnSpc>
            </a:pPr>
            <a:r>
              <a:rPr lang="en-US" sz="2000">
                <a:solidFill>
                  <a:schemeClr val="tx1">
                    <a:lumMod val="95000"/>
                    <a:lumOff val="5000"/>
                  </a:schemeClr>
                </a:solidFill>
                <a:latin typeface="Tw Cen MT"/>
                <a:ea typeface="Verdana"/>
              </a:rPr>
              <a:t>Alaska Native Serving Institutions (ANSI)</a:t>
            </a:r>
          </a:p>
          <a:p>
            <a:pPr lvl="1">
              <a:lnSpc>
                <a:spcPct val="100000"/>
              </a:lnSpc>
            </a:pPr>
            <a:r>
              <a:rPr lang="en-US" sz="2000">
                <a:solidFill>
                  <a:schemeClr val="tx1">
                    <a:lumMod val="95000"/>
                    <a:lumOff val="5000"/>
                  </a:schemeClr>
                </a:solidFill>
                <a:latin typeface="Tw Cen MT"/>
                <a:ea typeface="Verdana"/>
              </a:rPr>
              <a:t>Hispanic Serving Institutions (HSI)</a:t>
            </a:r>
          </a:p>
          <a:p>
            <a:pPr lvl="1">
              <a:lnSpc>
                <a:spcPct val="100000"/>
              </a:lnSpc>
            </a:pPr>
            <a:r>
              <a:rPr lang="en-US" sz="2000">
                <a:solidFill>
                  <a:schemeClr val="tx1">
                    <a:lumMod val="95000"/>
                    <a:lumOff val="5000"/>
                  </a:schemeClr>
                </a:solidFill>
                <a:latin typeface="Tw Cen MT"/>
                <a:ea typeface="Verdana"/>
              </a:rPr>
              <a:t>Historically Black Colleges and Universities (HBCU)</a:t>
            </a:r>
          </a:p>
          <a:p>
            <a:pPr lvl="1">
              <a:lnSpc>
                <a:spcPct val="100000"/>
              </a:lnSpc>
            </a:pPr>
            <a:r>
              <a:rPr lang="en-US" sz="2000">
                <a:solidFill>
                  <a:schemeClr val="tx1">
                    <a:lumMod val="95000"/>
                    <a:lumOff val="5000"/>
                  </a:schemeClr>
                </a:solidFill>
                <a:latin typeface="Tw Cen MT"/>
                <a:ea typeface="Verdana"/>
              </a:rPr>
              <a:t>Predominantly Black Institutions (PBI)</a:t>
            </a:r>
          </a:p>
          <a:p>
            <a:pPr lvl="1">
              <a:lnSpc>
                <a:spcPct val="100000"/>
              </a:lnSpc>
            </a:pPr>
            <a:r>
              <a:rPr lang="en-US" sz="2000">
                <a:solidFill>
                  <a:schemeClr val="tx1">
                    <a:lumMod val="95000"/>
                    <a:lumOff val="5000"/>
                  </a:schemeClr>
                </a:solidFill>
                <a:latin typeface="Tw Cen MT"/>
                <a:ea typeface="Verdana"/>
              </a:rPr>
              <a:t>Native Hawaiian Serving Institutions (NHSI)</a:t>
            </a:r>
          </a:p>
          <a:p>
            <a:pPr lvl="1">
              <a:lnSpc>
                <a:spcPct val="100000"/>
              </a:lnSpc>
            </a:pPr>
            <a:r>
              <a:rPr lang="en-US" sz="2000">
                <a:solidFill>
                  <a:schemeClr val="tx1">
                    <a:lumMod val="95000"/>
                    <a:lumOff val="5000"/>
                  </a:schemeClr>
                </a:solidFill>
                <a:latin typeface="Tw Cen MT"/>
                <a:ea typeface="Verdana"/>
              </a:rPr>
              <a:t>Native American-serving, non-Tribal Institutions and Tribal Colleges and Universities (TCU)</a:t>
            </a:r>
          </a:p>
          <a:p>
            <a:pPr lvl="1">
              <a:lnSpc>
                <a:spcPct val="100000"/>
              </a:lnSpc>
            </a:pPr>
            <a:r>
              <a:rPr lang="en-US" sz="2000">
                <a:solidFill>
                  <a:schemeClr val="tx1">
                    <a:lumMod val="95000"/>
                    <a:lumOff val="5000"/>
                  </a:schemeClr>
                </a:solidFill>
                <a:latin typeface="Tw Cen MT"/>
                <a:ea typeface="Verdana"/>
              </a:rPr>
              <a:t>Other Minority-Serving Institutions (MSI)</a:t>
            </a:r>
          </a:p>
          <a:p>
            <a:pPr algn="l"/>
            <a:r>
              <a:rPr lang="en-US" sz="2400" b="0" i="0" u="none" strike="noStrike">
                <a:solidFill>
                  <a:srgbClr val="1B1B1B"/>
                </a:solidFill>
                <a:effectLst/>
              </a:rPr>
              <a:t>Eligibility as a minority-serving institution may be determined by reference to the Integrated Postsecondary Education Data System (IPEDS) of the US Department of Education National Center for Education Statistics (</a:t>
            </a:r>
            <a:r>
              <a:rPr lang="en-US" sz="2400" b="0" i="0" u="none" strike="noStrike">
                <a:solidFill>
                  <a:srgbClr val="0076D6"/>
                </a:solidFill>
                <a:effectLst/>
                <a:hlinkClick r:id="rId2"/>
              </a:rPr>
              <a:t>http://nces.ed.gov/ipeds/</a:t>
            </a:r>
            <a:r>
              <a:rPr lang="en-US" sz="2400" b="0" i="0" u="none" strike="noStrike">
                <a:solidFill>
                  <a:srgbClr val="1B1B1B"/>
                </a:solidFill>
                <a:effectLst/>
              </a:rPr>
              <a:t>).</a:t>
            </a:r>
          </a:p>
          <a:p>
            <a:pPr algn="l"/>
            <a:r>
              <a:rPr lang="en-US" sz="2400">
                <a:solidFill>
                  <a:srgbClr val="1B1B1B"/>
                </a:solidFill>
              </a:rPr>
              <a:t>Please review solicitation NSF 24-536 for more details.</a:t>
            </a:r>
            <a:endParaRPr lang="en-US" sz="2400" b="0" i="0" u="none" strike="noStrike">
              <a:solidFill>
                <a:srgbClr val="1B1B1B"/>
              </a:solidFill>
              <a:effectLst/>
            </a:endParaRPr>
          </a:p>
        </p:txBody>
      </p:sp>
    </p:spTree>
    <p:extLst>
      <p:ext uri="{BB962C8B-B14F-4D97-AF65-F5344CB8AC3E}">
        <p14:creationId xmlns:p14="http://schemas.microsoft.com/office/powerpoint/2010/main" val="2864313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19BA-7536-76BE-E5D8-2D7F9138ECB2}"/>
              </a:ext>
            </a:extLst>
          </p:cNvPr>
          <p:cNvSpPr>
            <a:spLocks noGrp="1"/>
          </p:cNvSpPr>
          <p:nvPr>
            <p:ph type="title"/>
          </p:nvPr>
        </p:nvSpPr>
        <p:spPr/>
        <p:txBody>
          <a:bodyPr/>
          <a:lstStyle/>
          <a:p>
            <a:r>
              <a:rPr lang="en-US">
                <a:solidFill>
                  <a:schemeClr val="tx1">
                    <a:lumMod val="95000"/>
                    <a:lumOff val="5000"/>
                  </a:schemeClr>
                </a:solidFill>
                <a:latin typeface="Tw Cen MT"/>
                <a:ea typeface="Verdana"/>
              </a:rPr>
              <a:t>Additional Eligibility Information</a:t>
            </a:r>
            <a:endParaRPr lang="en-US">
              <a:solidFill>
                <a:schemeClr val="tx1">
                  <a:lumMod val="95000"/>
                  <a:lumOff val="5000"/>
                </a:schemeClr>
              </a:solidFill>
            </a:endParaRPr>
          </a:p>
        </p:txBody>
      </p:sp>
      <p:sp>
        <p:nvSpPr>
          <p:cNvPr id="3" name="Content Placeholder 2">
            <a:extLst>
              <a:ext uri="{FF2B5EF4-FFF2-40B4-BE49-F238E27FC236}">
                <a16:creationId xmlns:a16="http://schemas.microsoft.com/office/drawing/2014/main" id="{4DDC7F97-8DA8-06A3-6908-DE1406F52375}"/>
              </a:ext>
            </a:extLst>
          </p:cNvPr>
          <p:cNvSpPr>
            <a:spLocks noGrp="1"/>
          </p:cNvSpPr>
          <p:nvPr>
            <p:ph idx="1"/>
          </p:nvPr>
        </p:nvSpPr>
        <p:spPr>
          <a:xfrm>
            <a:off x="457200" y="1295534"/>
            <a:ext cx="11277600" cy="5385934"/>
          </a:xfrm>
        </p:spPr>
        <p:txBody>
          <a:bodyPr vert="horz" lIns="91440" tIns="45720" rIns="91440" bIns="45720" rtlCol="0" anchor="t">
            <a:noAutofit/>
          </a:bodyPr>
          <a:lstStyle/>
          <a:p>
            <a:pPr marL="342900" indent="-342900">
              <a:lnSpc>
                <a:spcPct val="120000"/>
              </a:lnSpc>
              <a:buFont typeface="Courier New,monospace" panose="020B0604020202020204" pitchFamily="34" charset="0"/>
              <a:buChar char="o"/>
            </a:pPr>
            <a:r>
              <a:rPr lang="en-US" sz="2000" b="1">
                <a:solidFill>
                  <a:srgbClr val="1B1B1B"/>
                </a:solidFill>
                <a:latin typeface="Calibri"/>
                <a:ea typeface="Open Sans"/>
                <a:cs typeface="Open Sans"/>
              </a:rPr>
              <a:t>Proposals may be submitted only by accredited Institutions of Higher Education </a:t>
            </a:r>
            <a:r>
              <a:rPr lang="en-US" sz="2000">
                <a:solidFill>
                  <a:srgbClr val="1B1B1B"/>
                </a:solidFill>
                <a:latin typeface="Calibri"/>
                <a:ea typeface="Open Sans"/>
                <a:cs typeface="Open Sans"/>
              </a:rPr>
              <a:t>(IHEs) that are recognized as Minority Serving Institutions  (</a:t>
            </a:r>
            <a:r>
              <a:rPr lang="en-US" sz="2000">
                <a:solidFill>
                  <a:srgbClr val="0076D6"/>
                </a:solidFill>
                <a:latin typeface="Calibri"/>
                <a:ea typeface="Open Sans"/>
                <a:cs typeface="Open Sans"/>
                <a:hlinkClick r:id="rId3"/>
              </a:rPr>
              <a:t>https://www2.ed.gov/about/offices/list/ocr/edlite-minorityinst.html</a:t>
            </a:r>
            <a:r>
              <a:rPr lang="en-US" sz="2000">
                <a:solidFill>
                  <a:srgbClr val="1B1B1B"/>
                </a:solidFill>
                <a:latin typeface="Calibri"/>
                <a:ea typeface="Open Sans"/>
                <a:cs typeface="Open Sans"/>
              </a:rPr>
              <a:t>).</a:t>
            </a:r>
            <a:endParaRPr lang="en-US" sz="2000">
              <a:solidFill>
                <a:schemeClr val="tx1"/>
              </a:solidFill>
              <a:latin typeface="Calibri"/>
              <a:ea typeface="Verdana"/>
              <a:cs typeface="Calibri"/>
            </a:endParaRPr>
          </a:p>
          <a:p>
            <a:pPr marL="342900" indent="-342900">
              <a:lnSpc>
                <a:spcPct val="120000"/>
              </a:lnSpc>
              <a:buFont typeface="Courier New,monospace" panose="020B0604020202020204" pitchFamily="34" charset="0"/>
              <a:buChar char="o"/>
            </a:pPr>
            <a:r>
              <a:rPr lang="en-US" sz="2000">
                <a:solidFill>
                  <a:schemeClr val="tx1"/>
                </a:solidFill>
                <a:latin typeface="Calibri"/>
                <a:ea typeface="Verdana"/>
                <a:cs typeface="Calibri"/>
              </a:rPr>
              <a:t>Institutions must satisfy the definition of an MSI defined earlier in this solicitation (See Section I). The MSI Certification Form is required with submission of the proposal. (See Section V of the solicitation.)</a:t>
            </a:r>
          </a:p>
          <a:p>
            <a:pPr marL="342900" indent="-342900">
              <a:lnSpc>
                <a:spcPct val="120000"/>
              </a:lnSpc>
              <a:buFont typeface="Courier New,monospace" panose="020B0604020202020204" pitchFamily="34" charset="0"/>
              <a:buChar char="o"/>
            </a:pPr>
            <a:r>
              <a:rPr lang="en-US" sz="2000">
                <a:solidFill>
                  <a:schemeClr val="tx1"/>
                </a:solidFill>
                <a:latin typeface="Calibri"/>
                <a:ea typeface="Verdana"/>
                <a:cs typeface="Calibri"/>
              </a:rPr>
              <a:t>For MSI certification, a representative of the institution (e.g., Sponsored Research Officer or higher) must sign a Certification of MSI Eligibility (see Section V below for the required template) to be included in the Supplementary Documentation section of the proposal.</a:t>
            </a:r>
          </a:p>
          <a:p>
            <a:pPr marL="342900" indent="-342900" algn="just">
              <a:lnSpc>
                <a:spcPct val="120000"/>
              </a:lnSpc>
              <a:buFont typeface="Courier New,monospace" panose="020B0604020202020204" pitchFamily="34" charset="0"/>
              <a:buChar char="o"/>
            </a:pPr>
            <a:r>
              <a:rPr lang="en-US" sz="2000" b="1">
                <a:solidFill>
                  <a:schemeClr val="tx2">
                    <a:lumMod val="75000"/>
                    <a:lumOff val="25000"/>
                  </a:schemeClr>
                </a:solidFill>
                <a:latin typeface="Calibri"/>
                <a:ea typeface="Open Sans"/>
                <a:cs typeface="Open Sans"/>
              </a:rPr>
              <a:t>Institutions that have received NSF awards totaling more than $2 million dollars, within the past five years (from the fiscal year deadline date) from the CISE programs listed in Section II combined, are not eligible to serve as lead institutions, but may participate as non-lead collaborators. (See Section II Program Description).</a:t>
            </a:r>
            <a:endParaRPr lang="en-US" sz="2000" b="1">
              <a:solidFill>
                <a:schemeClr val="tx2">
                  <a:lumMod val="75000"/>
                  <a:lumOff val="25000"/>
                </a:schemeClr>
              </a:solidFill>
              <a:latin typeface="Calibri"/>
              <a:ea typeface="Verdana"/>
            </a:endParaRPr>
          </a:p>
        </p:txBody>
      </p:sp>
    </p:spTree>
    <p:extLst>
      <p:ext uri="{BB962C8B-B14F-4D97-AF65-F5344CB8AC3E}">
        <p14:creationId xmlns:p14="http://schemas.microsoft.com/office/powerpoint/2010/main" val="2131404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2FDBB-0B38-1B3B-0DA9-A18C3EAB8320}"/>
              </a:ext>
            </a:extLst>
          </p:cNvPr>
          <p:cNvSpPr>
            <a:spLocks noGrp="1"/>
          </p:cNvSpPr>
          <p:nvPr>
            <p:ph type="title"/>
          </p:nvPr>
        </p:nvSpPr>
        <p:spPr/>
        <p:txBody>
          <a:bodyPr>
            <a:normAutofit/>
          </a:bodyPr>
          <a:lstStyle/>
          <a:p>
            <a:r>
              <a:rPr lang="en-US" b="1">
                <a:solidFill>
                  <a:schemeClr val="tx1">
                    <a:lumMod val="95000"/>
                    <a:lumOff val="5000"/>
                  </a:schemeClr>
                </a:solidFill>
                <a:latin typeface="Calibri"/>
                <a:ea typeface="Verdana"/>
                <a:cs typeface="Calibri"/>
              </a:rPr>
              <a:t>Proposal Cover Sheet</a:t>
            </a:r>
            <a:endParaRPr lang="en-US">
              <a:solidFill>
                <a:schemeClr val="tx1">
                  <a:lumMod val="95000"/>
                  <a:lumOff val="5000"/>
                </a:schemeClr>
              </a:solidFill>
              <a:latin typeface="Calibri"/>
              <a:ea typeface="Verdana"/>
              <a:cs typeface="Calibri"/>
            </a:endParaRPr>
          </a:p>
        </p:txBody>
      </p:sp>
      <p:sp>
        <p:nvSpPr>
          <p:cNvPr id="3" name="Content Placeholder 2">
            <a:extLst>
              <a:ext uri="{FF2B5EF4-FFF2-40B4-BE49-F238E27FC236}">
                <a16:creationId xmlns:a16="http://schemas.microsoft.com/office/drawing/2014/main" id="{FE5C592F-8628-A977-12E5-C7755DD6E60C}"/>
              </a:ext>
            </a:extLst>
          </p:cNvPr>
          <p:cNvSpPr>
            <a:spLocks noGrp="1"/>
          </p:cNvSpPr>
          <p:nvPr>
            <p:ph idx="1"/>
          </p:nvPr>
        </p:nvSpPr>
        <p:spPr>
          <a:xfrm>
            <a:off x="457200" y="989803"/>
            <a:ext cx="11277600" cy="4662680"/>
          </a:xfrm>
        </p:spPr>
        <p:txBody>
          <a:bodyPr vert="horz" lIns="91440" tIns="45720" rIns="91440" bIns="45720" rtlCol="0" anchor="t">
            <a:noAutofit/>
          </a:bodyPr>
          <a:lstStyle/>
          <a:p>
            <a:pPr marL="342900" indent="-342900">
              <a:lnSpc>
                <a:spcPct val="120000"/>
              </a:lnSpc>
              <a:buFont typeface="Courier New,monospace" panose="020B0604020202020204" pitchFamily="34" charset="0"/>
              <a:buChar char="o"/>
            </a:pPr>
            <a:r>
              <a:rPr lang="en-US" sz="2400" b="1">
                <a:solidFill>
                  <a:schemeClr val="tx1"/>
                </a:solidFill>
                <a:latin typeface="Calibri"/>
                <a:ea typeface="Verdana"/>
                <a:cs typeface="Calibri"/>
              </a:rPr>
              <a:t>NSF Unit of Consideration (Division/Office):</a:t>
            </a:r>
            <a:endParaRPr lang="en-US" sz="2400">
              <a:solidFill>
                <a:schemeClr val="tx1"/>
              </a:solidFill>
              <a:latin typeface="Calibri"/>
              <a:ea typeface="Verdana"/>
              <a:cs typeface="Calibri"/>
            </a:endParaRPr>
          </a:p>
          <a:p>
            <a:pPr marL="800100" lvl="1" indent="-342900">
              <a:lnSpc>
                <a:spcPct val="120000"/>
              </a:lnSpc>
              <a:buFont typeface="Courier New,monospace" panose="020B0604020202020204" pitchFamily="34" charset="0"/>
              <a:buChar char="o"/>
            </a:pPr>
            <a:r>
              <a:rPr lang="en-US">
                <a:solidFill>
                  <a:schemeClr val="tx1"/>
                </a:solidFill>
                <a:latin typeface="Calibri"/>
                <a:ea typeface="Verdana"/>
                <a:cs typeface="Calibri"/>
              </a:rPr>
              <a:t>The proposals should choose CISE division or office (or eligible cross-division program) as unit of consideration.</a:t>
            </a:r>
          </a:p>
          <a:p>
            <a:pPr marL="1257300" lvl="2" indent="-342900">
              <a:lnSpc>
                <a:spcPct val="120000"/>
              </a:lnSpc>
              <a:buFont typeface="Courier New,monospace" panose="020B0604020202020204" pitchFamily="34" charset="0"/>
              <a:buChar char="o"/>
            </a:pPr>
            <a:r>
              <a:rPr lang="en-US">
                <a:solidFill>
                  <a:schemeClr val="tx1"/>
                </a:solidFill>
                <a:latin typeface="Calibri"/>
                <a:ea typeface="Verdana"/>
                <a:cs typeface="Calibri"/>
              </a:rPr>
              <a:t>Divisions/Office include: CCF, CNS, IIS, OAC</a:t>
            </a:r>
          </a:p>
          <a:p>
            <a:pPr marL="1257300" lvl="2" indent="-342900">
              <a:lnSpc>
                <a:spcPct val="120000"/>
              </a:lnSpc>
              <a:buFont typeface="Courier New,monospace" panose="020B0604020202020204" pitchFamily="34" charset="0"/>
              <a:buChar char="o"/>
            </a:pPr>
            <a:r>
              <a:rPr lang="en-US">
                <a:solidFill>
                  <a:schemeClr val="tx1"/>
                </a:solidFill>
                <a:latin typeface="Calibri"/>
                <a:ea typeface="Verdana"/>
                <a:cs typeface="Calibri"/>
              </a:rPr>
              <a:t>Cross-division programs include: SaTC, CPS, S&amp;CC, SCH</a:t>
            </a:r>
            <a:endParaRPr lang="en-US">
              <a:solidFill>
                <a:schemeClr val="tx1"/>
              </a:solidFill>
              <a:latin typeface="Calibri"/>
              <a:cs typeface="Calibri"/>
            </a:endParaRPr>
          </a:p>
          <a:p>
            <a:pPr marL="342900" indent="-342900">
              <a:lnSpc>
                <a:spcPct val="120000"/>
              </a:lnSpc>
              <a:buFont typeface="Courier New,monospace" panose="020B0604020202020204" pitchFamily="34" charset="0"/>
              <a:buChar char="o"/>
            </a:pPr>
            <a:r>
              <a:rPr lang="en-US" sz="2400" b="1">
                <a:solidFill>
                  <a:schemeClr val="tx1"/>
                </a:solidFill>
                <a:latin typeface="Calibri"/>
                <a:ea typeface="Verdana"/>
                <a:cs typeface="Calibri"/>
              </a:rPr>
              <a:t>Proposal Title</a:t>
            </a:r>
            <a:endParaRPr lang="en-US" sz="2400">
              <a:solidFill>
                <a:schemeClr val="tx1"/>
              </a:solidFill>
              <a:latin typeface="Calibri"/>
              <a:ea typeface="Verdana"/>
              <a:cs typeface="Calibri"/>
            </a:endParaRPr>
          </a:p>
          <a:p>
            <a:pPr marL="742950" lvl="1" indent="-285750">
              <a:lnSpc>
                <a:spcPct val="120000"/>
              </a:lnSpc>
              <a:buFont typeface="Courier New,monospace" panose="020B0604020202020204" pitchFamily="34" charset="0"/>
              <a:buChar char="o"/>
            </a:pPr>
            <a:r>
              <a:rPr lang="en-US">
                <a:solidFill>
                  <a:schemeClr val="tx1"/>
                </a:solidFill>
                <a:latin typeface="Calibri"/>
                <a:ea typeface="Verdana"/>
                <a:cs typeface="Calibri"/>
              </a:rPr>
              <a:t>Proposal titles should begin with “CISE-MSI:”, then the Thread acronym, then the intended CISE program (Core program or eligible cross-division program)</a:t>
            </a:r>
          </a:p>
          <a:p>
            <a:pPr marL="800100" lvl="1" indent="-342900">
              <a:lnSpc>
                <a:spcPct val="120000"/>
              </a:lnSpc>
              <a:buFont typeface="Courier New,monospace" panose="020B0604020202020204" pitchFamily="34" charset="0"/>
              <a:buChar char="o"/>
            </a:pPr>
            <a:r>
              <a:rPr lang="en-US">
                <a:solidFill>
                  <a:schemeClr val="tx1"/>
                </a:solidFill>
                <a:latin typeface="Calibri"/>
                <a:ea typeface="Verdana"/>
                <a:cs typeface="Calibri"/>
              </a:rPr>
              <a:t>Examples:</a:t>
            </a:r>
          </a:p>
          <a:p>
            <a:pPr marL="1200150" lvl="2" indent="-285750">
              <a:lnSpc>
                <a:spcPct val="120000"/>
              </a:lnSpc>
              <a:buFont typeface="Courier New,monospace" panose="020B0604020202020204" pitchFamily="34" charset="0"/>
              <a:buChar char="o"/>
            </a:pPr>
            <a:r>
              <a:rPr lang="en-US" sz="2400" err="1">
                <a:solidFill>
                  <a:schemeClr val="tx2">
                    <a:lumMod val="75000"/>
                    <a:lumOff val="25000"/>
                  </a:schemeClr>
                </a:solidFill>
                <a:latin typeface="Calibri"/>
                <a:ea typeface="Verdana"/>
                <a:cs typeface="Calibri"/>
              </a:rPr>
              <a:t>CISE-MSI:RPEP:CCF:</a:t>
            </a:r>
            <a:r>
              <a:rPr lang="en-US" sz="2400" i="1" err="1">
                <a:solidFill>
                  <a:schemeClr val="tx1"/>
                </a:solidFill>
                <a:latin typeface="Calibri"/>
                <a:ea typeface="Verdana"/>
                <a:cs typeface="Calibri"/>
              </a:rPr>
              <a:t>ProjectTitle</a:t>
            </a:r>
            <a:endParaRPr lang="en-US" sz="2400" err="1">
              <a:solidFill>
                <a:schemeClr val="tx1"/>
              </a:solidFill>
              <a:latin typeface="Calibri"/>
              <a:ea typeface="Verdana"/>
              <a:cs typeface="Calibri"/>
            </a:endParaRPr>
          </a:p>
          <a:p>
            <a:pPr marL="1200150" lvl="2" indent="-285750">
              <a:lnSpc>
                <a:spcPct val="120000"/>
              </a:lnSpc>
              <a:buFont typeface="Courier New,monospace" panose="020B0604020202020204" pitchFamily="34" charset="0"/>
              <a:buChar char="o"/>
            </a:pPr>
            <a:r>
              <a:rPr lang="en-US" sz="2500" err="1">
                <a:solidFill>
                  <a:schemeClr val="tx2">
                    <a:lumMod val="75000"/>
                    <a:lumOff val="25000"/>
                  </a:schemeClr>
                </a:solidFill>
                <a:latin typeface="Calibri"/>
                <a:ea typeface="Verdana"/>
                <a:cs typeface="Calibri"/>
              </a:rPr>
              <a:t>CISE-MSI:DP:SaTC:</a:t>
            </a:r>
            <a:r>
              <a:rPr lang="en-US" sz="2500" i="1" err="1">
                <a:solidFill>
                  <a:schemeClr val="tx1"/>
                </a:solidFill>
                <a:latin typeface="Calibri"/>
                <a:ea typeface="Verdana"/>
                <a:cs typeface="Calibri"/>
              </a:rPr>
              <a:t>ProjectTitle</a:t>
            </a:r>
            <a:endParaRPr lang="en-US" sz="2500" err="1">
              <a:solidFill>
                <a:schemeClr val="tx1"/>
              </a:solidFill>
              <a:latin typeface="Calibri"/>
              <a:ea typeface="Verdana"/>
              <a:cs typeface="Calibri"/>
            </a:endParaRPr>
          </a:p>
          <a:p>
            <a:pPr marL="1200150" lvl="2" indent="-285750">
              <a:lnSpc>
                <a:spcPct val="120000"/>
              </a:lnSpc>
              <a:buFont typeface="Courier New,monospace" panose="020B0604020202020204" pitchFamily="34" charset="0"/>
              <a:buChar char="o"/>
            </a:pPr>
            <a:endParaRPr lang="en-US" sz="2400" i="1">
              <a:solidFill>
                <a:schemeClr val="tx1"/>
              </a:solidFill>
              <a:latin typeface="Calibri"/>
              <a:cs typeface="Calibri"/>
            </a:endParaRPr>
          </a:p>
          <a:p>
            <a:pPr marL="457200" indent="-457200">
              <a:lnSpc>
                <a:spcPct val="120000"/>
              </a:lnSpc>
              <a:buFont typeface="Courier New,monospace" panose="020B0604020202020204" pitchFamily="34" charset="0"/>
              <a:buChar char="o"/>
            </a:pPr>
            <a:endParaRPr lang="en-US" sz="2400">
              <a:solidFill>
                <a:srgbClr val="FFFFFF"/>
              </a:solidFill>
              <a:latin typeface="Avenir Book"/>
            </a:endParaRPr>
          </a:p>
          <a:p>
            <a:endParaRPr lang="en-US" sz="2400">
              <a:latin typeface="Avenir Book"/>
            </a:endParaRPr>
          </a:p>
        </p:txBody>
      </p:sp>
    </p:spTree>
    <p:extLst>
      <p:ext uri="{BB962C8B-B14F-4D97-AF65-F5344CB8AC3E}">
        <p14:creationId xmlns:p14="http://schemas.microsoft.com/office/powerpoint/2010/main" val="3348594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83E7-6020-3F5A-0144-6AFCDE8E4A34}"/>
              </a:ext>
            </a:extLst>
          </p:cNvPr>
          <p:cNvSpPr>
            <a:spLocks noGrp="1"/>
          </p:cNvSpPr>
          <p:nvPr>
            <p:ph type="title"/>
          </p:nvPr>
        </p:nvSpPr>
        <p:spPr/>
        <p:txBody>
          <a:bodyPr>
            <a:normAutofit/>
          </a:bodyPr>
          <a:lstStyle/>
          <a:p>
            <a:r>
              <a:rPr lang="en-US" b="1">
                <a:solidFill>
                  <a:schemeClr val="tx1">
                    <a:lumMod val="95000"/>
                    <a:lumOff val="5000"/>
                  </a:schemeClr>
                </a:solidFill>
                <a:latin typeface="Calibri"/>
                <a:ea typeface="Verdana"/>
                <a:cs typeface="Calibri"/>
              </a:rPr>
              <a:t>Project Description</a:t>
            </a:r>
          </a:p>
        </p:txBody>
      </p:sp>
      <p:sp>
        <p:nvSpPr>
          <p:cNvPr id="3" name="Content Placeholder 2">
            <a:extLst>
              <a:ext uri="{FF2B5EF4-FFF2-40B4-BE49-F238E27FC236}">
                <a16:creationId xmlns:a16="http://schemas.microsoft.com/office/drawing/2014/main" id="{7DB5380D-CCD2-31F5-6770-BD198BDB1110}"/>
              </a:ext>
            </a:extLst>
          </p:cNvPr>
          <p:cNvSpPr>
            <a:spLocks noGrp="1"/>
          </p:cNvSpPr>
          <p:nvPr>
            <p:ph idx="1"/>
          </p:nvPr>
        </p:nvSpPr>
        <p:spPr>
          <a:xfrm>
            <a:off x="457200" y="1386506"/>
            <a:ext cx="11277600" cy="3629460"/>
          </a:xfrm>
        </p:spPr>
        <p:txBody>
          <a:bodyPr vert="horz" lIns="91440" tIns="45720" rIns="91440" bIns="45720" rtlCol="0" anchor="t">
            <a:noAutofit/>
          </a:bodyPr>
          <a:lstStyle/>
          <a:p>
            <a:pPr>
              <a:lnSpc>
                <a:spcPct val="120000"/>
              </a:lnSpc>
            </a:pPr>
            <a:r>
              <a:rPr lang="en-US" sz="2400">
                <a:solidFill>
                  <a:srgbClr val="000000"/>
                </a:solidFill>
                <a:latin typeface="Calibri"/>
                <a:ea typeface="Verdana"/>
                <a:cs typeface="Calibri"/>
              </a:rPr>
              <a:t>In the first paragraph of the Project Description, identify the intended CISE program(s) (e.g., CPS, SaTC). The description must indicate how the proposed research will foster department and/or organizational research capacity.</a:t>
            </a:r>
          </a:p>
          <a:p>
            <a:pPr>
              <a:lnSpc>
                <a:spcPct val="120000"/>
              </a:lnSpc>
            </a:pPr>
            <a:endParaRPr lang="en-US" sz="2400">
              <a:solidFill>
                <a:srgbClr val="000000"/>
              </a:solidFill>
              <a:latin typeface="Calibri"/>
              <a:ea typeface="Verdana"/>
              <a:cs typeface="Calibri"/>
            </a:endParaRPr>
          </a:p>
          <a:p>
            <a:pPr>
              <a:lnSpc>
                <a:spcPct val="120000"/>
              </a:lnSpc>
            </a:pPr>
            <a:r>
              <a:rPr lang="en-US" sz="2400" b="1">
                <a:solidFill>
                  <a:srgbClr val="000000"/>
                </a:solidFill>
                <a:latin typeface="Calibri"/>
                <a:ea typeface="Verdana"/>
                <a:cs typeface="Calibri"/>
              </a:rPr>
              <a:t>In addition to the guidance specified in the PAPPG, address:</a:t>
            </a:r>
            <a:endParaRPr lang="en-US" sz="2400">
              <a:solidFill>
                <a:srgbClr val="595959"/>
              </a:solidFill>
              <a:cs typeface="Calibri"/>
            </a:endParaRPr>
          </a:p>
          <a:p>
            <a:pPr lvl="1">
              <a:lnSpc>
                <a:spcPct val="120000"/>
              </a:lnSpc>
            </a:pPr>
            <a:r>
              <a:rPr lang="en-US">
                <a:solidFill>
                  <a:srgbClr val="000000"/>
                </a:solidFill>
                <a:latin typeface="Calibri"/>
                <a:ea typeface="Verdana"/>
                <a:cs typeface="Calibri"/>
              </a:rPr>
              <a:t>Institutional Data Narrative - The Project Description must include institutional data with a narrative describing and contextualizing the institution's need for the proposed project and potential to build research capacity and partnerships.</a:t>
            </a:r>
            <a:endParaRPr lang="en-US"/>
          </a:p>
        </p:txBody>
      </p:sp>
    </p:spTree>
    <p:extLst>
      <p:ext uri="{BB962C8B-B14F-4D97-AF65-F5344CB8AC3E}">
        <p14:creationId xmlns:p14="http://schemas.microsoft.com/office/powerpoint/2010/main" val="1821479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1A4D-5926-EDBA-74ED-FCEC3151AFE8}"/>
              </a:ext>
            </a:extLst>
          </p:cNvPr>
          <p:cNvSpPr>
            <a:spLocks noGrp="1"/>
          </p:cNvSpPr>
          <p:nvPr>
            <p:ph type="title"/>
          </p:nvPr>
        </p:nvSpPr>
        <p:spPr/>
        <p:txBody>
          <a:bodyPr>
            <a:normAutofit/>
          </a:bodyPr>
          <a:lstStyle/>
          <a:p>
            <a:r>
              <a:rPr lang="en-US" b="1">
                <a:solidFill>
                  <a:schemeClr val="tx1"/>
                </a:solidFill>
                <a:latin typeface="Calibri"/>
                <a:ea typeface="Verdana"/>
                <a:cs typeface="Calibri"/>
              </a:rPr>
              <a:t>Supplementary Documents (1/4)</a:t>
            </a:r>
            <a:endParaRPr lang="en-US">
              <a:solidFill>
                <a:schemeClr val="tx1"/>
              </a:solidFill>
              <a:latin typeface="Calibri"/>
              <a:cs typeface="Calibri"/>
            </a:endParaRPr>
          </a:p>
        </p:txBody>
      </p:sp>
      <p:sp>
        <p:nvSpPr>
          <p:cNvPr id="3" name="Content Placeholder 2">
            <a:extLst>
              <a:ext uri="{FF2B5EF4-FFF2-40B4-BE49-F238E27FC236}">
                <a16:creationId xmlns:a16="http://schemas.microsoft.com/office/drawing/2014/main" id="{47964FEB-ED7A-91D2-CD38-506CAB6E2783}"/>
              </a:ext>
            </a:extLst>
          </p:cNvPr>
          <p:cNvSpPr>
            <a:spLocks noGrp="1"/>
          </p:cNvSpPr>
          <p:nvPr>
            <p:ph idx="1"/>
          </p:nvPr>
        </p:nvSpPr>
        <p:spPr/>
        <p:txBody>
          <a:bodyPr vert="horz" lIns="91440" tIns="45720" rIns="91440" bIns="45720" rtlCol="0" anchor="t">
            <a:noAutofit/>
          </a:bodyPr>
          <a:lstStyle/>
          <a:p>
            <a:pPr>
              <a:lnSpc>
                <a:spcPct val="120000"/>
              </a:lnSpc>
            </a:pPr>
            <a:r>
              <a:rPr lang="en-US" sz="2400">
                <a:solidFill>
                  <a:srgbClr val="000000"/>
                </a:solidFill>
                <a:latin typeface="Calibri"/>
                <a:ea typeface="Verdana"/>
                <a:cs typeface="Calibri"/>
              </a:rPr>
              <a:t>A list of Project Personnel and Partner Institutions (Note: In collaborative proposals, the lead institution should provide this information for all participants) </a:t>
            </a:r>
          </a:p>
          <a:p>
            <a:pPr>
              <a:lnSpc>
                <a:spcPct val="120000"/>
              </a:lnSpc>
            </a:pPr>
            <a:r>
              <a:rPr lang="en-US" sz="2400">
                <a:solidFill>
                  <a:srgbClr val="000000"/>
                </a:solidFill>
                <a:latin typeface="Calibri"/>
                <a:ea typeface="Verdana"/>
                <a:cs typeface="Calibri"/>
              </a:rPr>
              <a:t>Collaboration Plan (2-page limit) </a:t>
            </a:r>
          </a:p>
          <a:p>
            <a:pPr>
              <a:lnSpc>
                <a:spcPct val="120000"/>
              </a:lnSpc>
            </a:pPr>
            <a:r>
              <a:rPr lang="en-US" sz="2400">
                <a:solidFill>
                  <a:srgbClr val="000000"/>
                </a:solidFill>
                <a:latin typeface="Calibri"/>
                <a:ea typeface="Verdana"/>
                <a:cs typeface="Calibri"/>
              </a:rPr>
              <a:t>Data Management Plan (2-page limit) </a:t>
            </a:r>
          </a:p>
          <a:p>
            <a:pPr>
              <a:lnSpc>
                <a:spcPct val="120000"/>
              </a:lnSpc>
            </a:pPr>
            <a:r>
              <a:rPr lang="en-US" sz="2400">
                <a:solidFill>
                  <a:srgbClr val="000000"/>
                </a:solidFill>
                <a:latin typeface="Calibri"/>
                <a:ea typeface="Verdana"/>
                <a:cs typeface="Calibri"/>
              </a:rPr>
              <a:t>Cloud Computing Resources (if applicable)</a:t>
            </a:r>
          </a:p>
          <a:p>
            <a:pPr>
              <a:lnSpc>
                <a:spcPct val="120000"/>
              </a:lnSpc>
            </a:pPr>
            <a:r>
              <a:rPr lang="en-US" sz="2400">
                <a:solidFill>
                  <a:srgbClr val="000000"/>
                </a:solidFill>
                <a:latin typeface="Calibri"/>
                <a:ea typeface="Verdana"/>
                <a:cs typeface="Calibri"/>
              </a:rPr>
              <a:t>Departmental Letter (1-page limit) </a:t>
            </a:r>
          </a:p>
          <a:p>
            <a:pPr>
              <a:lnSpc>
                <a:spcPct val="120000"/>
              </a:lnSpc>
            </a:pPr>
            <a:r>
              <a:rPr lang="en-US" sz="2400">
                <a:solidFill>
                  <a:srgbClr val="000000"/>
                </a:solidFill>
                <a:latin typeface="Calibri"/>
                <a:ea typeface="Verdana"/>
                <a:cs typeface="Calibri"/>
              </a:rPr>
              <a:t>Certification of MSI Eligibility</a:t>
            </a:r>
          </a:p>
        </p:txBody>
      </p:sp>
    </p:spTree>
    <p:extLst>
      <p:ext uri="{BB962C8B-B14F-4D97-AF65-F5344CB8AC3E}">
        <p14:creationId xmlns:p14="http://schemas.microsoft.com/office/powerpoint/2010/main" val="348169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1A4D-5926-EDBA-74ED-FCEC3151AFE8}"/>
              </a:ext>
            </a:extLst>
          </p:cNvPr>
          <p:cNvSpPr>
            <a:spLocks noGrp="1"/>
          </p:cNvSpPr>
          <p:nvPr>
            <p:ph type="title"/>
          </p:nvPr>
        </p:nvSpPr>
        <p:spPr/>
        <p:txBody>
          <a:bodyPr>
            <a:normAutofit/>
          </a:bodyPr>
          <a:lstStyle/>
          <a:p>
            <a:r>
              <a:rPr lang="en-US" b="1">
                <a:solidFill>
                  <a:schemeClr val="tx1"/>
                </a:solidFill>
                <a:latin typeface="Calibri"/>
                <a:ea typeface="Verdana"/>
                <a:cs typeface="Calibri"/>
              </a:rPr>
              <a:t>Supplementary Documents (2/4)</a:t>
            </a:r>
            <a:endParaRPr lang="en-US">
              <a:solidFill>
                <a:schemeClr val="tx1"/>
              </a:solidFill>
              <a:latin typeface="Calibri"/>
              <a:cs typeface="Calibri"/>
            </a:endParaRPr>
          </a:p>
        </p:txBody>
      </p:sp>
      <p:sp>
        <p:nvSpPr>
          <p:cNvPr id="3" name="Content Placeholder 2">
            <a:extLst>
              <a:ext uri="{FF2B5EF4-FFF2-40B4-BE49-F238E27FC236}">
                <a16:creationId xmlns:a16="http://schemas.microsoft.com/office/drawing/2014/main" id="{47964FEB-ED7A-91D2-CD38-506CAB6E2783}"/>
              </a:ext>
            </a:extLst>
          </p:cNvPr>
          <p:cNvSpPr>
            <a:spLocks noGrp="1"/>
          </p:cNvSpPr>
          <p:nvPr>
            <p:ph idx="1"/>
          </p:nvPr>
        </p:nvSpPr>
        <p:spPr>
          <a:xfrm>
            <a:off x="470338" y="1444625"/>
            <a:ext cx="11277600" cy="4520612"/>
          </a:xfrm>
        </p:spPr>
        <p:txBody>
          <a:bodyPr vert="horz" lIns="91440" tIns="45720" rIns="91440" bIns="45720" rtlCol="0" anchor="t">
            <a:normAutofit/>
          </a:bodyPr>
          <a:lstStyle/>
          <a:p>
            <a:pPr>
              <a:lnSpc>
                <a:spcPct val="120000"/>
              </a:lnSpc>
            </a:pPr>
            <a:r>
              <a:rPr lang="en-US" sz="2400" b="1">
                <a:solidFill>
                  <a:srgbClr val="000000"/>
                </a:solidFill>
                <a:latin typeface="Calibri"/>
                <a:ea typeface="Verdana"/>
                <a:cs typeface="Calibri"/>
              </a:rPr>
              <a:t>Collaboration Plan</a:t>
            </a:r>
            <a:r>
              <a:rPr lang="en-US" sz="2400">
                <a:solidFill>
                  <a:srgbClr val="000000"/>
                </a:solidFill>
                <a:latin typeface="Calibri"/>
                <a:ea typeface="Verdana"/>
                <a:cs typeface="Calibri"/>
              </a:rPr>
              <a:t> (2-page limit) should include:</a:t>
            </a:r>
          </a:p>
          <a:p>
            <a:pPr lvl="1">
              <a:lnSpc>
                <a:spcPct val="120000"/>
              </a:lnSpc>
            </a:pPr>
            <a:r>
              <a:rPr lang="en-US">
                <a:solidFill>
                  <a:srgbClr val="000000"/>
                </a:solidFill>
                <a:latin typeface="Calibri"/>
                <a:ea typeface="Verdana"/>
                <a:cs typeface="Calibri"/>
              </a:rPr>
              <a:t>the </a:t>
            </a:r>
            <a:r>
              <a:rPr lang="en-US" b="1" u="sng">
                <a:solidFill>
                  <a:srgbClr val="000000"/>
                </a:solidFill>
                <a:latin typeface="Calibri"/>
                <a:ea typeface="Verdana"/>
                <a:cs typeface="Calibri"/>
              </a:rPr>
              <a:t>specific roles </a:t>
            </a:r>
            <a:r>
              <a:rPr lang="en-US">
                <a:solidFill>
                  <a:srgbClr val="000000"/>
                </a:solidFill>
                <a:latin typeface="Calibri"/>
                <a:ea typeface="Verdana"/>
                <a:cs typeface="Calibri"/>
              </a:rPr>
              <a:t>of the PI, co-PIs, other senior personnel and paid consultants at all institutions involved</a:t>
            </a:r>
          </a:p>
          <a:p>
            <a:pPr lvl="1">
              <a:lnSpc>
                <a:spcPct val="120000"/>
              </a:lnSpc>
            </a:pPr>
            <a:r>
              <a:rPr lang="en-US">
                <a:solidFill>
                  <a:srgbClr val="000000"/>
                </a:solidFill>
                <a:latin typeface="Calibri"/>
                <a:ea typeface="Verdana"/>
                <a:cs typeface="Calibri"/>
              </a:rPr>
              <a:t>how the project will be </a:t>
            </a:r>
            <a:r>
              <a:rPr lang="en-US" b="1" u="sng">
                <a:solidFill>
                  <a:srgbClr val="000000"/>
                </a:solidFill>
                <a:latin typeface="Calibri"/>
                <a:ea typeface="Verdana"/>
                <a:cs typeface="Calibri"/>
              </a:rPr>
              <a:t>managed</a:t>
            </a:r>
            <a:r>
              <a:rPr lang="en-US">
                <a:solidFill>
                  <a:srgbClr val="000000"/>
                </a:solidFill>
                <a:latin typeface="Calibri"/>
                <a:ea typeface="Verdana"/>
                <a:cs typeface="Calibri"/>
              </a:rPr>
              <a:t> across all the investigators, institutions, and/or disciplines</a:t>
            </a:r>
          </a:p>
          <a:p>
            <a:pPr lvl="1">
              <a:lnSpc>
                <a:spcPct val="120000"/>
              </a:lnSpc>
            </a:pPr>
            <a:r>
              <a:rPr lang="en-US">
                <a:solidFill>
                  <a:srgbClr val="000000"/>
                </a:solidFill>
                <a:latin typeface="Calibri"/>
                <a:ea typeface="Verdana"/>
                <a:cs typeface="Calibri"/>
              </a:rPr>
              <a:t>identification of the specific </a:t>
            </a:r>
            <a:r>
              <a:rPr lang="en-US" b="1" u="sng">
                <a:solidFill>
                  <a:srgbClr val="000000"/>
                </a:solidFill>
                <a:latin typeface="Calibri"/>
                <a:ea typeface="Verdana"/>
                <a:cs typeface="Calibri"/>
              </a:rPr>
              <a:t>coordination mechanisms</a:t>
            </a:r>
            <a:r>
              <a:rPr lang="en-US">
                <a:solidFill>
                  <a:srgbClr val="000000"/>
                </a:solidFill>
                <a:latin typeface="Calibri"/>
                <a:ea typeface="Verdana"/>
                <a:cs typeface="Calibri"/>
              </a:rPr>
              <a:t> that will enable cross-institution and/or cross-discipline scientific integration</a:t>
            </a:r>
          </a:p>
          <a:p>
            <a:pPr lvl="1">
              <a:lnSpc>
                <a:spcPct val="120000"/>
              </a:lnSpc>
            </a:pPr>
            <a:r>
              <a:rPr lang="en-US">
                <a:solidFill>
                  <a:srgbClr val="000000"/>
                </a:solidFill>
                <a:latin typeface="Calibri"/>
                <a:ea typeface="Verdana"/>
                <a:cs typeface="Calibri"/>
              </a:rPr>
              <a:t>pointers to the budget line items that support these management and coordination mechanisms</a:t>
            </a:r>
          </a:p>
          <a:p>
            <a:pPr>
              <a:lnSpc>
                <a:spcPct val="120000"/>
              </a:lnSpc>
            </a:pPr>
            <a:endParaRPr lang="en-US" sz="2400">
              <a:solidFill>
                <a:srgbClr val="000000"/>
              </a:solidFill>
              <a:latin typeface="Calibri"/>
              <a:cs typeface="Calibri"/>
            </a:endParaRPr>
          </a:p>
        </p:txBody>
      </p:sp>
    </p:spTree>
    <p:extLst>
      <p:ext uri="{BB962C8B-B14F-4D97-AF65-F5344CB8AC3E}">
        <p14:creationId xmlns:p14="http://schemas.microsoft.com/office/powerpoint/2010/main" val="3945618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1A4D-5926-EDBA-74ED-FCEC3151AFE8}"/>
              </a:ext>
            </a:extLst>
          </p:cNvPr>
          <p:cNvSpPr>
            <a:spLocks noGrp="1"/>
          </p:cNvSpPr>
          <p:nvPr>
            <p:ph type="title"/>
          </p:nvPr>
        </p:nvSpPr>
        <p:spPr/>
        <p:txBody>
          <a:bodyPr>
            <a:normAutofit/>
          </a:bodyPr>
          <a:lstStyle/>
          <a:p>
            <a:r>
              <a:rPr lang="en-US" b="1">
                <a:solidFill>
                  <a:schemeClr val="tx1"/>
                </a:solidFill>
                <a:latin typeface="Calibri"/>
                <a:ea typeface="Verdana"/>
                <a:cs typeface="Calibri"/>
              </a:rPr>
              <a:t>Supplementary Documents (3/4)</a:t>
            </a:r>
            <a:endParaRPr lang="en-US">
              <a:solidFill>
                <a:schemeClr val="tx1"/>
              </a:solidFill>
              <a:latin typeface="Calibri"/>
              <a:cs typeface="Calibri"/>
            </a:endParaRPr>
          </a:p>
        </p:txBody>
      </p:sp>
      <p:sp>
        <p:nvSpPr>
          <p:cNvPr id="3" name="Content Placeholder 2">
            <a:extLst>
              <a:ext uri="{FF2B5EF4-FFF2-40B4-BE49-F238E27FC236}">
                <a16:creationId xmlns:a16="http://schemas.microsoft.com/office/drawing/2014/main" id="{47964FEB-ED7A-91D2-CD38-506CAB6E2783}"/>
              </a:ext>
            </a:extLst>
          </p:cNvPr>
          <p:cNvSpPr>
            <a:spLocks noGrp="1"/>
          </p:cNvSpPr>
          <p:nvPr>
            <p:ph idx="1"/>
          </p:nvPr>
        </p:nvSpPr>
        <p:spPr>
          <a:xfrm>
            <a:off x="457200" y="1510315"/>
            <a:ext cx="11277600" cy="4520612"/>
          </a:xfrm>
        </p:spPr>
        <p:txBody>
          <a:bodyPr vert="horz" lIns="91440" tIns="45720" rIns="91440" bIns="45720" rtlCol="0" anchor="t">
            <a:normAutofit/>
          </a:bodyPr>
          <a:lstStyle/>
          <a:p>
            <a:pPr>
              <a:lnSpc>
                <a:spcPct val="120000"/>
              </a:lnSpc>
            </a:pPr>
            <a:r>
              <a:rPr lang="en-US" sz="2400" b="1">
                <a:solidFill>
                  <a:srgbClr val="000000"/>
                </a:solidFill>
                <a:latin typeface="Calibri"/>
                <a:ea typeface="Verdana"/>
                <a:cs typeface="Calibri"/>
              </a:rPr>
              <a:t>Data Management Plan (2-page limit) should include:</a:t>
            </a:r>
          </a:p>
          <a:p>
            <a:pPr lvl="1">
              <a:lnSpc>
                <a:spcPct val="120000"/>
              </a:lnSpc>
            </a:pPr>
            <a:r>
              <a:rPr lang="en-US">
                <a:solidFill>
                  <a:srgbClr val="000000"/>
                </a:solidFill>
                <a:latin typeface="Calibri"/>
                <a:ea typeface="Verdana"/>
                <a:cs typeface="Calibri"/>
              </a:rPr>
              <a:t>This supplementary document should describe how the proposal will conform to NSF policy on the dissemination and sharing of research results.</a:t>
            </a:r>
          </a:p>
          <a:p>
            <a:pPr lvl="1">
              <a:lnSpc>
                <a:spcPct val="120000"/>
              </a:lnSpc>
            </a:pPr>
            <a:r>
              <a:rPr lang="en-US">
                <a:solidFill>
                  <a:srgbClr val="000000"/>
                </a:solidFill>
                <a:latin typeface="Calibri"/>
                <a:ea typeface="Verdana"/>
                <a:cs typeface="Calibri"/>
              </a:rPr>
              <a:t>For specific guidance for Data Management Plans submitted to the Directorate for Computer and Information Science and Engineering (CISE) see: </a:t>
            </a:r>
            <a:r>
              <a:rPr lang="en-US">
                <a:solidFill>
                  <a:srgbClr val="000000"/>
                </a:solidFill>
                <a:latin typeface="Calibri"/>
                <a:ea typeface="Verdana"/>
                <a:cs typeface="Calibri"/>
                <a:hlinkClick r:id="rId2">
                  <a:extLst>
                    <a:ext uri="{A12FA001-AC4F-418D-AE19-62706E023703}">
                      <ahyp:hlinkClr xmlns:ahyp="http://schemas.microsoft.com/office/drawing/2018/hyperlinkcolor" val="tx"/>
                    </a:ext>
                  </a:extLst>
                </a:hlinkClick>
              </a:rPr>
              <a:t>https://www.nsf.gov/cise/cise_dmp.jsp</a:t>
            </a:r>
            <a:r>
              <a:rPr lang="en-US">
                <a:solidFill>
                  <a:srgbClr val="000000"/>
                </a:solidFill>
                <a:latin typeface="Calibri"/>
                <a:ea typeface="Verdana"/>
                <a:cs typeface="Calibri"/>
              </a:rPr>
              <a:t>.</a:t>
            </a:r>
          </a:p>
          <a:p>
            <a:pPr lvl="1">
              <a:lnSpc>
                <a:spcPct val="120000"/>
              </a:lnSpc>
            </a:pPr>
            <a:r>
              <a:rPr lang="en-US">
                <a:solidFill>
                  <a:srgbClr val="000000"/>
                </a:solidFill>
                <a:latin typeface="Calibri"/>
                <a:ea typeface="Verdana"/>
                <a:cs typeface="Calibri"/>
              </a:rPr>
              <a:t>See Chapter II.C.2.j of the PAPPG for full policy implementation.</a:t>
            </a:r>
          </a:p>
          <a:p>
            <a:pPr lvl="1">
              <a:lnSpc>
                <a:spcPct val="120000"/>
              </a:lnSpc>
            </a:pPr>
            <a:r>
              <a:rPr lang="en-US">
                <a:solidFill>
                  <a:srgbClr val="000000"/>
                </a:solidFill>
                <a:latin typeface="Calibri"/>
                <a:ea typeface="Verdana"/>
                <a:cs typeface="Calibri"/>
              </a:rPr>
              <a:t>For additional information on the Dissemination and Sharing of Research Results, see: </a:t>
            </a:r>
            <a:r>
              <a:rPr lang="en-US">
                <a:solidFill>
                  <a:srgbClr val="000000"/>
                </a:solidFill>
                <a:latin typeface="Calibri"/>
                <a:ea typeface="Verdana"/>
                <a:cs typeface="Calibri"/>
                <a:hlinkClick r:id="rId3">
                  <a:extLst>
                    <a:ext uri="{A12FA001-AC4F-418D-AE19-62706E023703}">
                      <ahyp:hlinkClr xmlns:ahyp="http://schemas.microsoft.com/office/drawing/2018/hyperlinkcolor" val="tx"/>
                    </a:ext>
                  </a:extLst>
                </a:hlinkClick>
              </a:rPr>
              <a:t>https://www.nsf.gov/bfa/dias/policy/dmp.jsp</a:t>
            </a:r>
            <a:r>
              <a:rPr lang="en-US">
                <a:solidFill>
                  <a:srgbClr val="000000"/>
                </a:solidFill>
                <a:latin typeface="Calibri"/>
                <a:ea typeface="Verdana"/>
                <a:cs typeface="Calibri"/>
              </a:rPr>
              <a:t>.</a:t>
            </a:r>
          </a:p>
          <a:p>
            <a:pPr>
              <a:lnSpc>
                <a:spcPct val="120000"/>
              </a:lnSpc>
            </a:pPr>
            <a:endParaRPr lang="en-US" sz="2000">
              <a:solidFill>
                <a:srgbClr val="000000"/>
              </a:solidFill>
              <a:latin typeface="Avenir Book"/>
              <a:ea typeface="Verdana"/>
            </a:endParaRPr>
          </a:p>
          <a:p>
            <a:pPr>
              <a:lnSpc>
                <a:spcPct val="120000"/>
              </a:lnSpc>
            </a:pPr>
            <a:endParaRPr lang="en-US" sz="2000">
              <a:solidFill>
                <a:srgbClr val="000000"/>
              </a:solidFill>
              <a:latin typeface="Avenir Book"/>
            </a:endParaRPr>
          </a:p>
        </p:txBody>
      </p:sp>
    </p:spTree>
    <p:extLst>
      <p:ext uri="{BB962C8B-B14F-4D97-AF65-F5344CB8AC3E}">
        <p14:creationId xmlns:p14="http://schemas.microsoft.com/office/powerpoint/2010/main" val="3454799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1A4D-5926-EDBA-74ED-FCEC3151AFE8}"/>
              </a:ext>
            </a:extLst>
          </p:cNvPr>
          <p:cNvSpPr>
            <a:spLocks noGrp="1"/>
          </p:cNvSpPr>
          <p:nvPr>
            <p:ph type="title"/>
          </p:nvPr>
        </p:nvSpPr>
        <p:spPr>
          <a:xfrm>
            <a:off x="457200" y="198894"/>
            <a:ext cx="11277600" cy="1280160"/>
          </a:xfrm>
        </p:spPr>
        <p:txBody>
          <a:bodyPr>
            <a:normAutofit/>
          </a:bodyPr>
          <a:lstStyle/>
          <a:p>
            <a:r>
              <a:rPr lang="en-US" b="1">
                <a:solidFill>
                  <a:schemeClr val="tx1"/>
                </a:solidFill>
                <a:latin typeface="Calibri"/>
                <a:ea typeface="Verdana"/>
                <a:cs typeface="Calibri"/>
              </a:rPr>
              <a:t>Supplementary Documents (4/4)</a:t>
            </a:r>
            <a:endParaRPr lang="en-US">
              <a:solidFill>
                <a:schemeClr val="tx1"/>
              </a:solidFill>
              <a:latin typeface="Calibri"/>
              <a:cs typeface="Calibri"/>
            </a:endParaRPr>
          </a:p>
        </p:txBody>
      </p:sp>
      <p:sp>
        <p:nvSpPr>
          <p:cNvPr id="3" name="Content Placeholder 2">
            <a:extLst>
              <a:ext uri="{FF2B5EF4-FFF2-40B4-BE49-F238E27FC236}">
                <a16:creationId xmlns:a16="http://schemas.microsoft.com/office/drawing/2014/main" id="{47964FEB-ED7A-91D2-CD38-506CAB6E2783}"/>
              </a:ext>
            </a:extLst>
          </p:cNvPr>
          <p:cNvSpPr>
            <a:spLocks noGrp="1"/>
          </p:cNvSpPr>
          <p:nvPr>
            <p:ph idx="1"/>
          </p:nvPr>
        </p:nvSpPr>
        <p:spPr>
          <a:xfrm>
            <a:off x="457200" y="1163384"/>
            <a:ext cx="11277600" cy="4520612"/>
          </a:xfrm>
        </p:spPr>
        <p:txBody>
          <a:bodyPr vert="horz" lIns="91440" tIns="45720" rIns="91440" bIns="45720" rtlCol="0" anchor="t">
            <a:normAutofit fontScale="92500" lnSpcReduction="20000"/>
          </a:bodyPr>
          <a:lstStyle/>
          <a:p>
            <a:pPr>
              <a:lnSpc>
                <a:spcPct val="120000"/>
              </a:lnSpc>
            </a:pPr>
            <a:r>
              <a:rPr lang="en-US" sz="2400" b="1">
                <a:solidFill>
                  <a:srgbClr val="000000"/>
                </a:solidFill>
                <a:latin typeface="Calibri"/>
                <a:ea typeface="Verdana"/>
                <a:cs typeface="Calibri"/>
              </a:rPr>
              <a:t>Cloud Computing Resources: </a:t>
            </a:r>
            <a:r>
              <a:rPr lang="en-US" sz="2400">
                <a:solidFill>
                  <a:srgbClr val="000000"/>
                </a:solidFill>
                <a:latin typeface="Calibri"/>
                <a:ea typeface="Verdana"/>
                <a:cs typeface="Calibri"/>
              </a:rPr>
              <a:t>if requesting cloud resources through </a:t>
            </a:r>
            <a:r>
              <a:rPr lang="en-US" sz="2400" err="1">
                <a:solidFill>
                  <a:srgbClr val="000000"/>
                </a:solidFill>
                <a:latin typeface="Calibri"/>
                <a:ea typeface="Verdana"/>
                <a:cs typeface="Calibri"/>
              </a:rPr>
              <a:t>CloudBank</a:t>
            </a:r>
            <a:r>
              <a:rPr lang="en-US" sz="2400">
                <a:solidFill>
                  <a:srgbClr val="000000"/>
                </a:solidFill>
                <a:latin typeface="Calibri"/>
                <a:ea typeface="Verdana"/>
                <a:cs typeface="Calibri"/>
              </a:rPr>
              <a:t> only, a supplementary document (not to exceed 2 pages) should be included</a:t>
            </a:r>
          </a:p>
          <a:p>
            <a:pPr marL="914400" lvl="1" indent="-457200">
              <a:lnSpc>
                <a:spcPct val="120000"/>
              </a:lnSpc>
              <a:buAutoNum type="arabicPeriod"/>
            </a:pPr>
            <a:r>
              <a:rPr lang="en-US">
                <a:solidFill>
                  <a:srgbClr val="000000"/>
                </a:solidFill>
                <a:latin typeface="Calibri"/>
                <a:ea typeface="Verdana"/>
                <a:cs typeface="Calibri"/>
              </a:rPr>
              <a:t>The anticipated annual and total costs for accessing the desired cloud computing resources, based on pricing currently available from the public cloud computing providers</a:t>
            </a:r>
          </a:p>
          <a:p>
            <a:pPr marL="914400" lvl="1" indent="-457200">
              <a:lnSpc>
                <a:spcPct val="120000"/>
              </a:lnSpc>
              <a:buAutoNum type="arabicPeriod"/>
            </a:pPr>
            <a:r>
              <a:rPr lang="en-US">
                <a:solidFill>
                  <a:srgbClr val="000000"/>
                </a:solidFill>
                <a:latin typeface="Calibri"/>
                <a:ea typeface="Verdana"/>
                <a:cs typeface="Calibri"/>
              </a:rPr>
              <a:t>Which public cloud providers will be used</a:t>
            </a:r>
          </a:p>
          <a:p>
            <a:pPr marL="914400" lvl="1" indent="-457200">
              <a:lnSpc>
                <a:spcPct val="120000"/>
              </a:lnSpc>
              <a:buAutoNum type="arabicPeriod"/>
            </a:pPr>
            <a:r>
              <a:rPr lang="en-US">
                <a:solidFill>
                  <a:srgbClr val="000000"/>
                </a:solidFill>
                <a:latin typeface="Calibri"/>
                <a:ea typeface="Verdana"/>
                <a:cs typeface="Calibri"/>
              </a:rPr>
              <a:t>A technical description and justification of the request, along with how the cost was estimated. </a:t>
            </a:r>
            <a:endParaRPr lang="en-US">
              <a:solidFill>
                <a:srgbClr val="000000"/>
              </a:solidFill>
              <a:latin typeface="Calibri"/>
              <a:cs typeface="Calibri"/>
            </a:endParaRPr>
          </a:p>
          <a:p>
            <a:pPr marL="457200" lvl="1" indent="0">
              <a:lnSpc>
                <a:spcPct val="120000"/>
              </a:lnSpc>
              <a:buNone/>
            </a:pPr>
            <a:r>
              <a:rPr lang="en-US">
                <a:solidFill>
                  <a:srgbClr val="000000"/>
                </a:solidFill>
                <a:latin typeface="Calibri"/>
                <a:ea typeface="Verdana"/>
                <a:cs typeface="Calibri"/>
              </a:rPr>
              <a:t>The NSF Budget should not include any such costs for accessing public cloud computing resources via CloudBank.org. The total cost of the project, including this cloud computing resource request from CloudBank.org, may not exceed the budget limit described in this solicitation.</a:t>
            </a:r>
            <a:endParaRPr lang="en-US">
              <a:solidFill>
                <a:srgbClr val="000000"/>
              </a:solidFill>
              <a:latin typeface="Calibri"/>
              <a:cs typeface="Calibri"/>
            </a:endParaRPr>
          </a:p>
        </p:txBody>
      </p:sp>
    </p:spTree>
    <p:extLst>
      <p:ext uri="{BB962C8B-B14F-4D97-AF65-F5344CB8AC3E}">
        <p14:creationId xmlns:p14="http://schemas.microsoft.com/office/powerpoint/2010/main" val="3206811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AF53-4FB9-C144-A727-04A491E82D49}"/>
              </a:ext>
            </a:extLst>
          </p:cNvPr>
          <p:cNvSpPr>
            <a:spLocks noGrp="1"/>
          </p:cNvSpPr>
          <p:nvPr>
            <p:ph type="title"/>
          </p:nvPr>
        </p:nvSpPr>
        <p:spPr/>
        <p:txBody>
          <a:bodyPr/>
          <a:lstStyle/>
          <a:p>
            <a:r>
              <a:rPr lang="en-US" dirty="0" err="1">
                <a:solidFill>
                  <a:schemeClr val="tx1"/>
                </a:solidFill>
                <a:latin typeface="Tw Cen MT"/>
                <a:ea typeface="Verdana"/>
              </a:rPr>
              <a:t>CloudBank</a:t>
            </a:r>
            <a:r>
              <a:rPr lang="en-US" dirty="0">
                <a:solidFill>
                  <a:schemeClr val="tx1"/>
                </a:solidFill>
                <a:latin typeface="Tw Cen MT"/>
                <a:ea typeface="Verdana"/>
              </a:rPr>
              <a:t> (www.CloudBank.org)</a:t>
            </a:r>
            <a:br>
              <a:rPr lang="en-US" dirty="0">
                <a:solidFill>
                  <a:schemeClr val="tx1"/>
                </a:solidFill>
              </a:rPr>
            </a:br>
            <a:endParaRPr lang="en-US" dirty="0"/>
          </a:p>
        </p:txBody>
      </p:sp>
      <p:grpSp>
        <p:nvGrpSpPr>
          <p:cNvPr id="31" name="Group 30">
            <a:extLst>
              <a:ext uri="{FF2B5EF4-FFF2-40B4-BE49-F238E27FC236}">
                <a16:creationId xmlns:a16="http://schemas.microsoft.com/office/drawing/2014/main" id="{5B8473FD-5E9A-F742-8D0D-60575DE7DB4B}"/>
              </a:ext>
              <a:ext uri="{C183D7F6-B498-43B3-948B-1728B52AA6E4}">
                <adec:decorative xmlns:adec="http://schemas.microsoft.com/office/drawing/2017/decorative" val="1"/>
              </a:ext>
            </a:extLst>
          </p:cNvPr>
          <p:cNvGrpSpPr/>
          <p:nvPr/>
        </p:nvGrpSpPr>
        <p:grpSpPr>
          <a:xfrm>
            <a:off x="644704" y="2115777"/>
            <a:ext cx="2067699" cy="3464153"/>
            <a:chOff x="687234" y="2756925"/>
            <a:chExt cx="2067699" cy="3464153"/>
          </a:xfrm>
        </p:grpSpPr>
        <p:sp>
          <p:nvSpPr>
            <p:cNvPr id="15" name="Rectangle 14">
              <a:extLst>
                <a:ext uri="{FF2B5EF4-FFF2-40B4-BE49-F238E27FC236}">
                  <a16:creationId xmlns:a16="http://schemas.microsoft.com/office/drawing/2014/main" id="{20231A1A-49E8-4442-AAF2-126784213679}"/>
                </a:ext>
              </a:extLst>
            </p:cNvPr>
            <p:cNvSpPr/>
            <p:nvPr/>
          </p:nvSpPr>
          <p:spPr>
            <a:xfrm>
              <a:off x="687236" y="3328425"/>
              <a:ext cx="2067695" cy="52322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NSF PIs</a:t>
              </a:r>
            </a:p>
          </p:txBody>
        </p:sp>
        <p:sp>
          <p:nvSpPr>
            <p:cNvPr id="17" name="Rectangle 16">
              <a:extLst>
                <a:ext uri="{FF2B5EF4-FFF2-40B4-BE49-F238E27FC236}">
                  <a16:creationId xmlns:a16="http://schemas.microsoft.com/office/drawing/2014/main" id="{50B5C0A7-AD0B-094A-BF63-9E652A635BD8}"/>
                </a:ext>
              </a:extLst>
            </p:cNvPr>
            <p:cNvSpPr/>
            <p:nvPr/>
          </p:nvSpPr>
          <p:spPr>
            <a:xfrm>
              <a:off x="687238" y="5697857"/>
              <a:ext cx="2067695" cy="52322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NSF PI</a:t>
              </a:r>
            </a:p>
          </p:txBody>
        </p:sp>
        <p:sp>
          <p:nvSpPr>
            <p:cNvPr id="18" name="Rectangle 17">
              <a:extLst>
                <a:ext uri="{FF2B5EF4-FFF2-40B4-BE49-F238E27FC236}">
                  <a16:creationId xmlns:a16="http://schemas.microsoft.com/office/drawing/2014/main" id="{9813ED65-4643-B146-9428-9E5C0258DC39}"/>
                </a:ext>
              </a:extLst>
            </p:cNvPr>
            <p:cNvSpPr/>
            <p:nvPr/>
          </p:nvSpPr>
          <p:spPr>
            <a:xfrm>
              <a:off x="687235" y="3915379"/>
              <a:ext cx="2067695" cy="52322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latin typeface="Calibri" panose="020F0502020204030204"/>
                </a:rPr>
                <a:t>NSF PI</a:t>
              </a:r>
              <a:endParaRPr kumimoji="0" lang="en-US" sz="20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9F7B0F0-BE51-054C-BD7B-36A41640C753}"/>
                </a:ext>
              </a:extLst>
            </p:cNvPr>
            <p:cNvSpPr/>
            <p:nvPr/>
          </p:nvSpPr>
          <p:spPr>
            <a:xfrm>
              <a:off x="687234" y="4478582"/>
              <a:ext cx="2067695" cy="11621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NSF PIs</a:t>
              </a:r>
            </a:p>
          </p:txBody>
        </p:sp>
        <p:sp>
          <p:nvSpPr>
            <p:cNvPr id="20" name="Rectangle 19">
              <a:extLst>
                <a:ext uri="{FF2B5EF4-FFF2-40B4-BE49-F238E27FC236}">
                  <a16:creationId xmlns:a16="http://schemas.microsoft.com/office/drawing/2014/main" id="{FF307359-B6F9-7149-AEBC-86935477C1D5}"/>
                </a:ext>
              </a:extLst>
            </p:cNvPr>
            <p:cNvSpPr/>
            <p:nvPr/>
          </p:nvSpPr>
          <p:spPr>
            <a:xfrm>
              <a:off x="687236" y="2756925"/>
              <a:ext cx="2067695" cy="52322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NSF PIs</a:t>
              </a:r>
            </a:p>
          </p:txBody>
        </p:sp>
      </p:grpSp>
      <p:sp>
        <p:nvSpPr>
          <p:cNvPr id="10" name="Rectangle 9">
            <a:extLst>
              <a:ext uri="{FF2B5EF4-FFF2-40B4-BE49-F238E27FC236}">
                <a16:creationId xmlns:a16="http://schemas.microsoft.com/office/drawing/2014/main" id="{4A05D4A9-0CBB-A44F-AEAE-C32C5ECF83A0}"/>
              </a:ext>
            </a:extLst>
          </p:cNvPr>
          <p:cNvSpPr/>
          <p:nvPr/>
        </p:nvSpPr>
        <p:spPr>
          <a:xfrm>
            <a:off x="7865975" y="2138955"/>
            <a:ext cx="3139193" cy="1507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Commercial Cloud Resources</a:t>
            </a:r>
          </a:p>
        </p:txBody>
      </p:sp>
      <p:grpSp>
        <p:nvGrpSpPr>
          <p:cNvPr id="32" name="Group 31">
            <a:extLst>
              <a:ext uri="{FF2B5EF4-FFF2-40B4-BE49-F238E27FC236}">
                <a16:creationId xmlns:a16="http://schemas.microsoft.com/office/drawing/2014/main" id="{3970D628-CE8D-8E41-B791-1EBDD1AC2171}"/>
              </a:ext>
              <a:ext uri="{C183D7F6-B498-43B3-948B-1728B52AA6E4}">
                <adec:decorative xmlns:adec="http://schemas.microsoft.com/office/drawing/2017/decorative" val="1"/>
              </a:ext>
            </a:extLst>
          </p:cNvPr>
          <p:cNvGrpSpPr/>
          <p:nvPr/>
        </p:nvGrpSpPr>
        <p:grpSpPr>
          <a:xfrm>
            <a:off x="3399899" y="1737081"/>
            <a:ext cx="3837242" cy="2578442"/>
            <a:chOff x="3487479" y="2696139"/>
            <a:chExt cx="4766930" cy="3074301"/>
          </a:xfrm>
        </p:grpSpPr>
        <p:cxnSp>
          <p:nvCxnSpPr>
            <p:cNvPr id="30" name="Straight Arrow Connector 29">
              <a:extLst>
                <a:ext uri="{FF2B5EF4-FFF2-40B4-BE49-F238E27FC236}">
                  <a16:creationId xmlns:a16="http://schemas.microsoft.com/office/drawing/2014/main" id="{312E5A55-F003-5046-9E69-907F85D62B7C}"/>
                </a:ext>
              </a:extLst>
            </p:cNvPr>
            <p:cNvCxnSpPr/>
            <p:nvPr/>
          </p:nvCxnSpPr>
          <p:spPr>
            <a:xfrm>
              <a:off x="3639879" y="5323696"/>
              <a:ext cx="4614530" cy="0"/>
            </a:xfrm>
            <a:prstGeom prst="straightConnector1">
              <a:avLst/>
            </a:prstGeom>
            <a:ln w="603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2CAD2F4-BA70-374E-B9B8-0C53D7790088}"/>
                </a:ext>
              </a:extLst>
            </p:cNvPr>
            <p:cNvCxnSpPr>
              <a:cxnSpLocks/>
            </p:cNvCxnSpPr>
            <p:nvPr/>
          </p:nvCxnSpPr>
          <p:spPr>
            <a:xfrm flipV="1">
              <a:off x="6124356" y="4094566"/>
              <a:ext cx="0" cy="1206665"/>
            </a:xfrm>
            <a:prstGeom prst="straightConnector1">
              <a:avLst/>
            </a:prstGeom>
            <a:ln w="603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DE17F1D-FC38-1D4F-9C0F-71F839FD65B7}"/>
                </a:ext>
              </a:extLst>
            </p:cNvPr>
            <p:cNvCxnSpPr>
              <a:cxnSpLocks/>
            </p:cNvCxnSpPr>
            <p:nvPr/>
          </p:nvCxnSpPr>
          <p:spPr>
            <a:xfrm>
              <a:off x="5695510" y="3754327"/>
              <a:ext cx="0" cy="1206665"/>
            </a:xfrm>
            <a:prstGeom prst="straightConnector1">
              <a:avLst/>
            </a:prstGeom>
            <a:ln w="603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6C2D227-BF2D-F14B-8DCF-3C7F50FB36F0}"/>
                </a:ext>
              </a:extLst>
            </p:cNvPr>
            <p:cNvCxnSpPr/>
            <p:nvPr/>
          </p:nvCxnSpPr>
          <p:spPr>
            <a:xfrm>
              <a:off x="3487479" y="3385028"/>
              <a:ext cx="4614530" cy="0"/>
            </a:xfrm>
            <a:prstGeom prst="straightConnector1">
              <a:avLst/>
            </a:prstGeom>
            <a:ln w="603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7DAFE59-CFCE-1D43-9BB4-F4EFF91C96B6}"/>
                </a:ext>
              </a:extLst>
            </p:cNvPr>
            <p:cNvSpPr/>
            <p:nvPr/>
          </p:nvSpPr>
          <p:spPr>
            <a:xfrm>
              <a:off x="4421068" y="2696139"/>
              <a:ext cx="2933700" cy="137777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NSF</a:t>
              </a:r>
              <a:endParaRPr lang="en-US">
                <a:solidFill>
                  <a:schemeClr val="tx1"/>
                </a:solidFill>
              </a:endParaRPr>
            </a:p>
          </p:txBody>
        </p:sp>
        <p:sp>
          <p:nvSpPr>
            <p:cNvPr id="5" name="Cloud 4">
              <a:extLst>
                <a:ext uri="{FF2B5EF4-FFF2-40B4-BE49-F238E27FC236}">
                  <a16:creationId xmlns:a16="http://schemas.microsoft.com/office/drawing/2014/main" id="{CD44915D-28AA-9641-9365-37C07B7794D0}"/>
                </a:ext>
              </a:extLst>
            </p:cNvPr>
            <p:cNvSpPr/>
            <p:nvPr/>
          </p:nvSpPr>
          <p:spPr>
            <a:xfrm>
              <a:off x="4516318" y="4918127"/>
              <a:ext cx="2743200" cy="852313"/>
            </a:xfrm>
            <a:prstGeom prst="cloud">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err="1">
                  <a:solidFill>
                    <a:schemeClr val="tx1"/>
                  </a:solidFill>
                </a:rPr>
                <a:t>CloudBank</a:t>
              </a:r>
              <a:endParaRPr lang="en-US" sz="2000">
                <a:solidFill>
                  <a:schemeClr val="tx1"/>
                </a:solidFill>
              </a:endParaRPr>
            </a:p>
          </p:txBody>
        </p:sp>
      </p:grpSp>
      <p:sp>
        <p:nvSpPr>
          <p:cNvPr id="4" name="TextBox 3">
            <a:extLst>
              <a:ext uri="{FF2B5EF4-FFF2-40B4-BE49-F238E27FC236}">
                <a16:creationId xmlns:a16="http://schemas.microsoft.com/office/drawing/2014/main" id="{1BA7E2E7-41EC-F247-8EEE-F4A9AE3C923A}"/>
              </a:ext>
            </a:extLst>
          </p:cNvPr>
          <p:cNvSpPr txBox="1"/>
          <p:nvPr/>
        </p:nvSpPr>
        <p:spPr>
          <a:xfrm>
            <a:off x="3996247" y="4684831"/>
            <a:ext cx="3404458" cy="646331"/>
          </a:xfrm>
          <a:prstGeom prst="rect">
            <a:avLst/>
          </a:prstGeom>
          <a:noFill/>
        </p:spPr>
        <p:txBody>
          <a:bodyPr wrap="none" rtlCol="0">
            <a:spAutoFit/>
          </a:bodyPr>
          <a:lstStyle/>
          <a:p>
            <a:r>
              <a:rPr lang="en-US"/>
              <a:t>Democratize access to researchers</a:t>
            </a:r>
          </a:p>
          <a:p>
            <a:r>
              <a:rPr lang="en-US"/>
              <a:t>PI-centric program</a:t>
            </a:r>
          </a:p>
        </p:txBody>
      </p:sp>
      <p:sp>
        <p:nvSpPr>
          <p:cNvPr id="6" name="TextBox 5">
            <a:extLst>
              <a:ext uri="{FF2B5EF4-FFF2-40B4-BE49-F238E27FC236}">
                <a16:creationId xmlns:a16="http://schemas.microsoft.com/office/drawing/2014/main" id="{872BA9EC-6528-3104-18D5-FFC151641D0C}"/>
              </a:ext>
            </a:extLst>
          </p:cNvPr>
          <p:cNvSpPr txBox="1"/>
          <p:nvPr/>
        </p:nvSpPr>
        <p:spPr>
          <a:xfrm>
            <a:off x="838200" y="6023499"/>
            <a:ext cx="10326757" cy="646331"/>
          </a:xfrm>
          <a:prstGeom prst="rect">
            <a:avLst/>
          </a:prstGeom>
          <a:noFill/>
        </p:spPr>
        <p:txBody>
          <a:bodyPr wrap="square" rtlCol="0">
            <a:spAutoFit/>
          </a:bodyPr>
          <a:lstStyle/>
          <a:p>
            <a:r>
              <a:rPr lang="en-US" i="1"/>
              <a:t>Cloud Providers available: Amazon Web Services, Google Cloud Platform, IBM Cloud, Microsoft Azure</a:t>
            </a:r>
          </a:p>
          <a:p>
            <a:endParaRPr lang="en-US"/>
          </a:p>
        </p:txBody>
      </p:sp>
      <p:sp>
        <p:nvSpPr>
          <p:cNvPr id="7" name="Slide Number Placeholder 6">
            <a:extLst>
              <a:ext uri="{FF2B5EF4-FFF2-40B4-BE49-F238E27FC236}">
                <a16:creationId xmlns:a16="http://schemas.microsoft.com/office/drawing/2014/main" id="{C21CDAE4-C964-3540-F069-6C6B66DCC3E7}"/>
              </a:ext>
            </a:extLst>
          </p:cNvPr>
          <p:cNvSpPr>
            <a:spLocks noGrp="1"/>
          </p:cNvSpPr>
          <p:nvPr>
            <p:ph type="sldNum" sz="quarter" idx="12"/>
          </p:nvPr>
        </p:nvSpPr>
        <p:spPr/>
        <p:txBody>
          <a:bodyPr/>
          <a:lstStyle/>
          <a:p>
            <a:fld id="{D508C50A-9628-5A4A-B220-2485377BECF8}" type="slidenum">
              <a:rPr lang="en-US" smtClean="0"/>
              <a:t>28</a:t>
            </a:fld>
            <a:endParaRPr lang="en-US"/>
          </a:p>
        </p:txBody>
      </p:sp>
    </p:spTree>
    <p:extLst>
      <p:ext uri="{BB962C8B-B14F-4D97-AF65-F5344CB8AC3E}">
        <p14:creationId xmlns:p14="http://schemas.microsoft.com/office/powerpoint/2010/main" val="1319621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62744C-80BF-5C44-9A0D-53D88A12F94D}"/>
              </a:ext>
            </a:extLst>
          </p:cNvPr>
          <p:cNvSpPr>
            <a:spLocks noGrp="1"/>
          </p:cNvSpPr>
          <p:nvPr>
            <p:ph type="title"/>
          </p:nvPr>
        </p:nvSpPr>
        <p:spPr/>
        <p:txBody>
          <a:bodyPr/>
          <a:lstStyle/>
          <a:p>
            <a:r>
              <a:rPr lang="en-US">
                <a:solidFill>
                  <a:schemeClr val="tx1"/>
                </a:solidFill>
                <a:latin typeface="Tw Cen MT"/>
                <a:ea typeface="Verdana"/>
              </a:rPr>
              <a:t>Benefits</a:t>
            </a:r>
          </a:p>
        </p:txBody>
      </p:sp>
      <p:sp>
        <p:nvSpPr>
          <p:cNvPr id="6" name="Text Placeholder 4">
            <a:extLst>
              <a:ext uri="{FF2B5EF4-FFF2-40B4-BE49-F238E27FC236}">
                <a16:creationId xmlns:a16="http://schemas.microsoft.com/office/drawing/2014/main" id="{3905F9BF-8357-5C48-B071-0479822636B2}"/>
              </a:ext>
            </a:extLst>
          </p:cNvPr>
          <p:cNvSpPr txBox="1">
            <a:spLocks/>
          </p:cNvSpPr>
          <p:nvPr/>
        </p:nvSpPr>
        <p:spPr>
          <a:xfrm>
            <a:off x="838200" y="1401614"/>
            <a:ext cx="11352109" cy="5320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u="sng"/>
              <a:t>For CISE researchers and educators</a:t>
            </a:r>
          </a:p>
          <a:p>
            <a:pPr lvl="1"/>
            <a:r>
              <a:rPr lang="en-US" sz="2000"/>
              <a:t>Remove the “friction” associated with cloud access and account management; hide cloud contract negotiation</a:t>
            </a:r>
          </a:p>
          <a:p>
            <a:pPr lvl="2"/>
            <a:r>
              <a:rPr lang="en-US" sz="1800"/>
              <a:t>(Many institutions do not have one-on-one agreement with cloud providers; at most, they might have with just one, not all of them)</a:t>
            </a:r>
          </a:p>
          <a:p>
            <a:pPr lvl="1"/>
            <a:r>
              <a:rPr lang="en-US" sz="2000"/>
              <a:t>Help educate them how to use the cloud with appropriate documentation</a:t>
            </a:r>
          </a:p>
          <a:p>
            <a:pPr lvl="1"/>
            <a:r>
              <a:rPr lang="en-US" sz="2000"/>
              <a:t>Multiple cloud provider access</a:t>
            </a:r>
          </a:p>
          <a:p>
            <a:r>
              <a:rPr lang="en-US" sz="2400" u="sng"/>
              <a:t>For the NSF</a:t>
            </a:r>
          </a:p>
          <a:p>
            <a:pPr lvl="1"/>
            <a:r>
              <a:rPr lang="en-US" sz="2000"/>
              <a:t>Create an entity that will facilitate the use of cloud for CISE-funded PIs</a:t>
            </a:r>
          </a:p>
          <a:p>
            <a:pPr lvl="1"/>
            <a:r>
              <a:rPr lang="en-US" sz="2000"/>
              <a:t>Track cloud usage, trends, and project future usage</a:t>
            </a:r>
          </a:p>
          <a:p>
            <a:pPr lvl="1"/>
            <a:r>
              <a:rPr lang="en-US" sz="2000"/>
              <a:t>Demonstrate the viability of a Cloud Access Entity (CAE)</a:t>
            </a:r>
          </a:p>
          <a:p>
            <a:r>
              <a:rPr lang="en-US" sz="2400" u="sng"/>
              <a:t>For cloud providers</a:t>
            </a:r>
          </a:p>
          <a:p>
            <a:pPr lvl="1"/>
            <a:r>
              <a:rPr lang="en-US" sz="2000"/>
              <a:t>Access to new users and communities</a:t>
            </a:r>
          </a:p>
          <a:p>
            <a:pPr lvl="1"/>
            <a:r>
              <a:rPr lang="en-US" sz="2000"/>
              <a:t>Help with offloading the “high touch” nature of working with individual researchers</a:t>
            </a:r>
          </a:p>
        </p:txBody>
      </p:sp>
      <p:sp>
        <p:nvSpPr>
          <p:cNvPr id="2" name="Slide Number Placeholder 1">
            <a:extLst>
              <a:ext uri="{FF2B5EF4-FFF2-40B4-BE49-F238E27FC236}">
                <a16:creationId xmlns:a16="http://schemas.microsoft.com/office/drawing/2014/main" id="{EDA72201-721A-B772-F9DD-C75C9266AA79}"/>
              </a:ext>
            </a:extLst>
          </p:cNvPr>
          <p:cNvSpPr>
            <a:spLocks noGrp="1"/>
          </p:cNvSpPr>
          <p:nvPr>
            <p:ph type="sldNum" sz="quarter" idx="12"/>
          </p:nvPr>
        </p:nvSpPr>
        <p:spPr/>
        <p:txBody>
          <a:bodyPr/>
          <a:lstStyle/>
          <a:p>
            <a:fld id="{D508C50A-9628-5A4A-B220-2485377BECF8}" type="slidenum">
              <a:rPr lang="en-US" smtClean="0"/>
              <a:t>29</a:t>
            </a:fld>
            <a:endParaRPr lang="en-US"/>
          </a:p>
        </p:txBody>
      </p:sp>
    </p:spTree>
    <p:extLst>
      <p:ext uri="{BB962C8B-B14F-4D97-AF65-F5344CB8AC3E}">
        <p14:creationId xmlns:p14="http://schemas.microsoft.com/office/powerpoint/2010/main" val="847776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SF building">
            <a:extLst>
              <a:ext uri="{FF2B5EF4-FFF2-40B4-BE49-F238E27FC236}">
                <a16:creationId xmlns:a16="http://schemas.microsoft.com/office/drawing/2014/main" id="{04689CAF-AC5F-6146-B570-0F16BADD1A5F}"/>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C96E2A8-6D89-7446-95B9-A54AF33DA157}"/>
              </a:ext>
            </a:extLst>
          </p:cNvPr>
          <p:cNvSpPr>
            <a:spLocks noGrp="1"/>
          </p:cNvSpPr>
          <p:nvPr>
            <p:ph type="title"/>
          </p:nvPr>
        </p:nvSpPr>
        <p:spPr>
          <a:xfrm>
            <a:off x="1524000" y="350837"/>
            <a:ext cx="9144000" cy="2900518"/>
          </a:xfrm>
        </p:spPr>
        <p:txBody>
          <a:bodyPr vert="horz" lIns="91440" tIns="45720" rIns="91440" bIns="45720" rtlCol="0" anchor="b">
            <a:normAutofit/>
          </a:bodyPr>
          <a:lstStyle/>
          <a:p>
            <a:pPr algn="ctr"/>
            <a:r>
              <a:rPr lang="en-US" sz="6000">
                <a:solidFill>
                  <a:srgbClr val="FFFFFF"/>
                </a:solidFill>
              </a:rPr>
              <a:t>National Science Foundation’s Mission</a:t>
            </a:r>
          </a:p>
        </p:txBody>
      </p:sp>
      <p:sp>
        <p:nvSpPr>
          <p:cNvPr id="5" name="Rectangle 4">
            <a:extLst>
              <a:ext uri="{FF2B5EF4-FFF2-40B4-BE49-F238E27FC236}">
                <a16:creationId xmlns:a16="http://schemas.microsoft.com/office/drawing/2014/main" id="{F7B7CCB3-55FD-4945-9F31-363FF8A3013F}"/>
              </a:ext>
            </a:extLst>
          </p:cNvPr>
          <p:cNvSpPr/>
          <p:nvPr/>
        </p:nvSpPr>
        <p:spPr>
          <a:xfrm>
            <a:off x="1470084" y="3622400"/>
            <a:ext cx="9484273" cy="1384940"/>
          </a:xfrm>
          <a:prstGeom prst="rect">
            <a:avLst/>
          </a:prstGeom>
          <a:solidFill>
            <a:schemeClr val="tx2">
              <a:lumMod val="75000"/>
              <a:alpha val="61000"/>
            </a:schemeClr>
          </a:solidFill>
        </p:spPr>
        <p:txBody>
          <a:bodyPr wrap="square" lIns="91384" tIns="45693" rIns="91384" bIns="4569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panose="020F0502020204030204"/>
                <a:ea typeface="+mn-ea"/>
                <a:cs typeface="+mn-cs"/>
              </a:rPr>
              <a:t>  “To promote the progress of science; to advance the national health, prosperity, and welfare; to secure the national defense...”</a:t>
            </a:r>
            <a:endParaRPr kumimoji="0" lang="en-US" sz="28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359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8A4E-46B4-0841-85DC-A5B2CEFA08C0}"/>
              </a:ext>
            </a:extLst>
          </p:cNvPr>
          <p:cNvSpPr>
            <a:spLocks noGrp="1"/>
          </p:cNvSpPr>
          <p:nvPr>
            <p:ph type="title"/>
          </p:nvPr>
        </p:nvSpPr>
        <p:spPr>
          <a:xfrm>
            <a:off x="533711" y="128242"/>
            <a:ext cx="10515600" cy="1325563"/>
          </a:xfrm>
        </p:spPr>
        <p:txBody>
          <a:bodyPr>
            <a:normAutofit/>
          </a:bodyPr>
          <a:lstStyle/>
          <a:p>
            <a:r>
              <a:rPr lang="en-US" sz="3600" b="1">
                <a:solidFill>
                  <a:schemeClr val="tx1"/>
                </a:solidFill>
                <a:latin typeface="Tw Cen MT"/>
                <a:ea typeface="Verdana"/>
              </a:rPr>
              <a:t>How does a request work? </a:t>
            </a:r>
            <a:br>
              <a:rPr lang="en-US" sz="3600" b="1"/>
            </a:br>
            <a:r>
              <a:rPr lang="en-US" sz="3600" b="1">
                <a:solidFill>
                  <a:schemeClr val="tx1"/>
                </a:solidFill>
                <a:latin typeface="Tw Cen MT"/>
                <a:ea typeface="Verdana"/>
              </a:rPr>
              <a:t>	- </a:t>
            </a:r>
            <a:r>
              <a:rPr lang="en-US" sz="2800" b="1">
                <a:solidFill>
                  <a:schemeClr val="tx1"/>
                </a:solidFill>
                <a:latin typeface="Tw Cen MT"/>
                <a:ea typeface="Verdana"/>
              </a:rPr>
              <a:t>Solicitation announces </a:t>
            </a:r>
            <a:r>
              <a:rPr lang="en-US" sz="2800" b="1" err="1">
                <a:solidFill>
                  <a:schemeClr val="tx1"/>
                </a:solidFill>
                <a:latin typeface="Tw Cen MT"/>
                <a:ea typeface="Verdana"/>
              </a:rPr>
              <a:t>CloudBank</a:t>
            </a:r>
            <a:endParaRPr lang="en-US" sz="3600" b="1">
              <a:solidFill>
                <a:schemeClr val="tx1"/>
              </a:solidFill>
              <a:latin typeface="Tw Cen MT"/>
              <a:ea typeface="Verdana"/>
            </a:endParaRPr>
          </a:p>
        </p:txBody>
      </p:sp>
      <p:sp>
        <p:nvSpPr>
          <p:cNvPr id="4" name="Google Shape;278;p62">
            <a:extLst>
              <a:ext uri="{FF2B5EF4-FFF2-40B4-BE49-F238E27FC236}">
                <a16:creationId xmlns:a16="http://schemas.microsoft.com/office/drawing/2014/main" id="{81BBC645-85AC-B14D-920D-30E86E647315}"/>
              </a:ext>
            </a:extLst>
          </p:cNvPr>
          <p:cNvSpPr txBox="1">
            <a:spLocks/>
          </p:cNvSpPr>
          <p:nvPr/>
        </p:nvSpPr>
        <p:spPr>
          <a:xfrm>
            <a:off x="229224" y="1388260"/>
            <a:ext cx="11124575" cy="5383150"/>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8800" indent="-457200">
              <a:lnSpc>
                <a:spcPct val="100000"/>
              </a:lnSpc>
              <a:spcBef>
                <a:spcPts val="500"/>
              </a:spcBef>
              <a:buSzPts val="2000"/>
            </a:pPr>
            <a:r>
              <a:rPr lang="en-US" sz="2400"/>
              <a:t>If cloud computing resources are being requested from </a:t>
            </a:r>
            <a:r>
              <a:rPr lang="en-US" sz="2400" err="1"/>
              <a:t>CloudBank</a:t>
            </a:r>
            <a:r>
              <a:rPr lang="en-US" sz="2400"/>
              <a:t>, then the keyword "</a:t>
            </a:r>
            <a:r>
              <a:rPr lang="en-US" sz="2400" err="1"/>
              <a:t>CloudAccess</a:t>
            </a:r>
            <a:r>
              <a:rPr lang="en-US" sz="2400"/>
              <a:t>" (one word without space) should be included at the end of the Overview section (before the section on Intellectual Merit) of the Project Summary page.</a:t>
            </a:r>
          </a:p>
          <a:p>
            <a:pPr marL="558800" indent="-457200">
              <a:lnSpc>
                <a:spcPct val="100000"/>
              </a:lnSpc>
              <a:spcBef>
                <a:spcPts val="500"/>
              </a:spcBef>
              <a:buSzPts val="2000"/>
            </a:pPr>
            <a:r>
              <a:rPr lang="en-US" sz="2400"/>
              <a:t>A </a:t>
            </a:r>
            <a:r>
              <a:rPr lang="en-US" sz="2400" err="1"/>
              <a:t>CloudBank</a:t>
            </a:r>
            <a:r>
              <a:rPr lang="en-US" sz="2400"/>
              <a:t>-based cloud resource request is </a:t>
            </a:r>
            <a:r>
              <a:rPr lang="en-US" sz="2400" i="1"/>
              <a:t>not </a:t>
            </a:r>
            <a:r>
              <a:rPr lang="en-US" sz="2400"/>
              <a:t>part of the main proposal body. It is a (max 2-page) supplement, to include these two elements</a:t>
            </a:r>
          </a:p>
          <a:p>
            <a:pPr marL="1016000" lvl="1" indent="-457200">
              <a:lnSpc>
                <a:spcPct val="100000"/>
              </a:lnSpc>
              <a:buSzPts val="2000"/>
            </a:pPr>
            <a:r>
              <a:rPr lang="en-US" sz="2000"/>
              <a:t>Estimated annual and total cost for identified cloud computing resources</a:t>
            </a:r>
          </a:p>
          <a:p>
            <a:pPr marL="1358900" lvl="2" indent="-342900">
              <a:lnSpc>
                <a:spcPct val="100000"/>
              </a:lnSpc>
              <a:spcBef>
                <a:spcPts val="0"/>
              </a:spcBef>
              <a:buSzPts val="2000"/>
            </a:pPr>
            <a:r>
              <a:rPr lang="en-US" sz="1600"/>
              <a:t>Use current provider costs to estimate</a:t>
            </a:r>
          </a:p>
          <a:p>
            <a:pPr marL="1358900" lvl="2" indent="-342900">
              <a:lnSpc>
                <a:spcPct val="100000"/>
              </a:lnSpc>
              <a:spcBef>
                <a:spcPts val="0"/>
              </a:spcBef>
              <a:buSzPts val="2000"/>
            </a:pPr>
            <a:r>
              <a:rPr lang="en-US" sz="1600"/>
              <a:t>This does not oblige the PI to a particular provider</a:t>
            </a:r>
            <a:endParaRPr lang="en-US" sz="2400"/>
          </a:p>
          <a:p>
            <a:pPr marL="1016000" lvl="1" indent="-457200">
              <a:lnSpc>
                <a:spcPct val="100000"/>
              </a:lnSpc>
              <a:spcBef>
                <a:spcPts val="0"/>
              </a:spcBef>
              <a:buSzPts val="2000"/>
            </a:pPr>
            <a:r>
              <a:rPr lang="en-US" sz="2000"/>
              <a:t>Technical description / justification for requested cloud resources</a:t>
            </a:r>
          </a:p>
          <a:p>
            <a:pPr marL="558800" indent="-457200">
              <a:lnSpc>
                <a:spcPct val="100000"/>
              </a:lnSpc>
              <a:spcBef>
                <a:spcPts val="500"/>
              </a:spcBef>
              <a:buSzPts val="2000"/>
            </a:pPr>
            <a:endParaRPr lang="en-US" sz="2400"/>
          </a:p>
          <a:p>
            <a:pPr marL="558800" indent="-457200">
              <a:lnSpc>
                <a:spcPct val="100000"/>
              </a:lnSpc>
              <a:spcBef>
                <a:spcPts val="500"/>
              </a:spcBef>
              <a:buSzPts val="2000"/>
            </a:pPr>
            <a:r>
              <a:rPr lang="en-US" sz="2400"/>
              <a:t>The NSF proposal budget </a:t>
            </a:r>
            <a:r>
              <a:rPr lang="en-US" sz="2400" i="1"/>
              <a:t>should not include these cloud costs</a:t>
            </a:r>
            <a:r>
              <a:rPr lang="en-US" sz="2400"/>
              <a:t>. However: The total cost of the project including cloud resource cost must not exceed the budget limit described in the solicitation.</a:t>
            </a:r>
            <a:endParaRPr lang="en-US" sz="1200"/>
          </a:p>
        </p:txBody>
      </p:sp>
      <p:sp>
        <p:nvSpPr>
          <p:cNvPr id="5" name="Slide Number Placeholder 4">
            <a:extLst>
              <a:ext uri="{FF2B5EF4-FFF2-40B4-BE49-F238E27FC236}">
                <a16:creationId xmlns:a16="http://schemas.microsoft.com/office/drawing/2014/main" id="{713790B5-9957-C0AC-2FBA-B2DC3880045B}"/>
              </a:ext>
            </a:extLst>
          </p:cNvPr>
          <p:cNvSpPr>
            <a:spLocks noGrp="1"/>
          </p:cNvSpPr>
          <p:nvPr>
            <p:ph type="sldNum" sz="quarter" idx="12"/>
          </p:nvPr>
        </p:nvSpPr>
        <p:spPr/>
        <p:txBody>
          <a:bodyPr/>
          <a:lstStyle/>
          <a:p>
            <a:fld id="{D508C50A-9628-5A4A-B220-2485377BECF8}" type="slidenum">
              <a:rPr lang="en-US" smtClean="0"/>
              <a:t>30</a:t>
            </a:fld>
            <a:endParaRPr lang="en-US"/>
          </a:p>
        </p:txBody>
      </p:sp>
    </p:spTree>
    <p:extLst>
      <p:ext uri="{BB962C8B-B14F-4D97-AF65-F5344CB8AC3E}">
        <p14:creationId xmlns:p14="http://schemas.microsoft.com/office/powerpoint/2010/main" val="1505081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0BB5-D3FB-9A96-A5AB-FB7EABF4BB16}"/>
              </a:ext>
            </a:extLst>
          </p:cNvPr>
          <p:cNvSpPr>
            <a:spLocks noGrp="1"/>
          </p:cNvSpPr>
          <p:nvPr>
            <p:ph type="title"/>
          </p:nvPr>
        </p:nvSpPr>
        <p:spPr/>
        <p:txBody>
          <a:bodyPr/>
          <a:lstStyle/>
          <a:p>
            <a:r>
              <a:rPr lang="en-US">
                <a:solidFill>
                  <a:schemeClr val="tx1"/>
                </a:solidFill>
                <a:latin typeface="Tw Cen MT"/>
                <a:ea typeface="Verdana"/>
              </a:rPr>
              <a:t>Example</a:t>
            </a:r>
          </a:p>
        </p:txBody>
      </p:sp>
      <p:sp>
        <p:nvSpPr>
          <p:cNvPr id="4" name="Content Placeholder 3">
            <a:extLst>
              <a:ext uri="{FF2B5EF4-FFF2-40B4-BE49-F238E27FC236}">
                <a16:creationId xmlns:a16="http://schemas.microsoft.com/office/drawing/2014/main" id="{9762B46A-DA87-D0A2-D873-DA075A1EC6FD}"/>
              </a:ext>
            </a:extLst>
          </p:cNvPr>
          <p:cNvSpPr>
            <a:spLocks noGrp="1"/>
          </p:cNvSpPr>
          <p:nvPr>
            <p:ph idx="1"/>
          </p:nvPr>
        </p:nvSpPr>
        <p:spPr/>
        <p:txBody>
          <a:bodyPr>
            <a:normAutofit lnSpcReduction="10000"/>
          </a:bodyPr>
          <a:lstStyle/>
          <a:p>
            <a:r>
              <a:rPr lang="en-US"/>
              <a:t>A proposal submitted to Thread 2 of the CISE MSI program, namely a Research Demonstration Project (RDP), has a total proposal budget limit of $600,000. </a:t>
            </a:r>
          </a:p>
          <a:p>
            <a:r>
              <a:rPr lang="en-US"/>
              <a:t>If a PI wishes to request $50,000 in commercial cloud computing resources through </a:t>
            </a:r>
            <a:r>
              <a:rPr lang="en-US" err="1"/>
              <a:t>CloudBank</a:t>
            </a:r>
            <a:r>
              <a:rPr lang="en-US"/>
              <a:t>, then the CISE MSI program solicitation specifies that the proposal budget should not exceed $550,000 in the PI's NSF budget request (i.e., the NSF Budget and Budget Justification)</a:t>
            </a:r>
          </a:p>
          <a:p>
            <a:r>
              <a:rPr lang="en-US"/>
              <a:t>The remaining $50,000 for commercial cloud computing resources should be specified in the Supplementary Document.</a:t>
            </a:r>
          </a:p>
        </p:txBody>
      </p:sp>
      <p:sp>
        <p:nvSpPr>
          <p:cNvPr id="3" name="Slide Number Placeholder 2">
            <a:extLst>
              <a:ext uri="{FF2B5EF4-FFF2-40B4-BE49-F238E27FC236}">
                <a16:creationId xmlns:a16="http://schemas.microsoft.com/office/drawing/2014/main" id="{5F59D684-7375-A365-535D-E367AE376679}"/>
              </a:ext>
            </a:extLst>
          </p:cNvPr>
          <p:cNvSpPr>
            <a:spLocks noGrp="1"/>
          </p:cNvSpPr>
          <p:nvPr>
            <p:ph type="sldNum" sz="quarter" idx="12"/>
          </p:nvPr>
        </p:nvSpPr>
        <p:spPr/>
        <p:txBody>
          <a:bodyPr/>
          <a:lstStyle/>
          <a:p>
            <a:fld id="{D508C50A-9628-5A4A-B220-2485377BECF8}" type="slidenum">
              <a:rPr lang="en-US" smtClean="0"/>
              <a:t>31</a:t>
            </a:fld>
            <a:endParaRPr lang="en-US"/>
          </a:p>
        </p:txBody>
      </p:sp>
    </p:spTree>
    <p:extLst>
      <p:ext uri="{BB962C8B-B14F-4D97-AF65-F5344CB8AC3E}">
        <p14:creationId xmlns:p14="http://schemas.microsoft.com/office/powerpoint/2010/main" val="182782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0" y="4294117"/>
            <a:ext cx="12192000" cy="2564130"/>
            <a:chOff x="0" y="4294117"/>
            <a:chExt cx="12192000" cy="2564130"/>
          </a:xfrm>
        </p:grpSpPr>
        <p:sp>
          <p:nvSpPr>
            <p:cNvPr id="3" name="object 3"/>
            <p:cNvSpPr/>
            <p:nvPr/>
          </p:nvSpPr>
          <p:spPr>
            <a:xfrm>
              <a:off x="457200" y="4300467"/>
              <a:ext cx="11277600" cy="1153795"/>
            </a:xfrm>
            <a:custGeom>
              <a:avLst/>
              <a:gdLst/>
              <a:ahLst/>
              <a:cxnLst/>
              <a:rect l="l" t="t" r="r" b="b"/>
              <a:pathLst>
                <a:path w="11277600" h="1153795">
                  <a:moveTo>
                    <a:pt x="11085323" y="0"/>
                  </a:moveTo>
                  <a:lnTo>
                    <a:pt x="192276" y="0"/>
                  </a:lnTo>
                  <a:lnTo>
                    <a:pt x="148189" y="5078"/>
                  </a:lnTo>
                  <a:lnTo>
                    <a:pt x="107718" y="19543"/>
                  </a:lnTo>
                  <a:lnTo>
                    <a:pt x="72017" y="42241"/>
                  </a:lnTo>
                  <a:lnTo>
                    <a:pt x="42241" y="72017"/>
                  </a:lnTo>
                  <a:lnTo>
                    <a:pt x="19543" y="107718"/>
                  </a:lnTo>
                  <a:lnTo>
                    <a:pt x="5078" y="148190"/>
                  </a:lnTo>
                  <a:lnTo>
                    <a:pt x="0" y="192277"/>
                  </a:lnTo>
                  <a:lnTo>
                    <a:pt x="0" y="961341"/>
                  </a:lnTo>
                  <a:lnTo>
                    <a:pt x="5078" y="1005429"/>
                  </a:lnTo>
                  <a:lnTo>
                    <a:pt x="19543" y="1045900"/>
                  </a:lnTo>
                  <a:lnTo>
                    <a:pt x="42241" y="1081601"/>
                  </a:lnTo>
                  <a:lnTo>
                    <a:pt x="72017" y="1111378"/>
                  </a:lnTo>
                  <a:lnTo>
                    <a:pt x="107718" y="1134076"/>
                  </a:lnTo>
                  <a:lnTo>
                    <a:pt x="148189" y="1148541"/>
                  </a:lnTo>
                  <a:lnTo>
                    <a:pt x="192276" y="1153619"/>
                  </a:lnTo>
                  <a:lnTo>
                    <a:pt x="11085323" y="1153619"/>
                  </a:lnTo>
                  <a:lnTo>
                    <a:pt x="11129410" y="1148541"/>
                  </a:lnTo>
                  <a:lnTo>
                    <a:pt x="11169881" y="1134076"/>
                  </a:lnTo>
                  <a:lnTo>
                    <a:pt x="11205582" y="1111378"/>
                  </a:lnTo>
                  <a:lnTo>
                    <a:pt x="11235358" y="1081601"/>
                  </a:lnTo>
                  <a:lnTo>
                    <a:pt x="11258056" y="1045900"/>
                  </a:lnTo>
                  <a:lnTo>
                    <a:pt x="11272521" y="1005429"/>
                  </a:lnTo>
                  <a:lnTo>
                    <a:pt x="11277600" y="961341"/>
                  </a:lnTo>
                  <a:lnTo>
                    <a:pt x="11277600" y="192277"/>
                  </a:lnTo>
                  <a:lnTo>
                    <a:pt x="11272521" y="148190"/>
                  </a:lnTo>
                  <a:lnTo>
                    <a:pt x="11258056" y="107718"/>
                  </a:lnTo>
                  <a:lnTo>
                    <a:pt x="11235358" y="72017"/>
                  </a:lnTo>
                  <a:lnTo>
                    <a:pt x="11205582" y="42241"/>
                  </a:lnTo>
                  <a:lnTo>
                    <a:pt x="11169881" y="19543"/>
                  </a:lnTo>
                  <a:lnTo>
                    <a:pt x="11129410" y="5078"/>
                  </a:lnTo>
                  <a:lnTo>
                    <a:pt x="11085323" y="0"/>
                  </a:lnTo>
                  <a:close/>
                </a:path>
              </a:pathLst>
            </a:custGeom>
            <a:solidFill>
              <a:srgbClr val="473B70"/>
            </a:solidFill>
          </p:spPr>
          <p:txBody>
            <a:bodyPr wrap="square" lIns="0" tIns="0" rIns="0" bIns="0" rtlCol="0"/>
            <a:lstStyle/>
            <a:p>
              <a:endParaRPr/>
            </a:p>
          </p:txBody>
        </p:sp>
        <p:sp>
          <p:nvSpPr>
            <p:cNvPr id="4" name="object 4"/>
            <p:cNvSpPr/>
            <p:nvPr/>
          </p:nvSpPr>
          <p:spPr>
            <a:xfrm>
              <a:off x="457200" y="4300467"/>
              <a:ext cx="11277600" cy="1153795"/>
            </a:xfrm>
            <a:custGeom>
              <a:avLst/>
              <a:gdLst/>
              <a:ahLst/>
              <a:cxnLst/>
              <a:rect l="l" t="t" r="r" b="b"/>
              <a:pathLst>
                <a:path w="11277600" h="1153795">
                  <a:moveTo>
                    <a:pt x="0" y="192278"/>
                  </a:moveTo>
                  <a:lnTo>
                    <a:pt x="5078" y="148190"/>
                  </a:lnTo>
                  <a:lnTo>
                    <a:pt x="19543" y="107719"/>
                  </a:lnTo>
                  <a:lnTo>
                    <a:pt x="42241" y="72017"/>
                  </a:lnTo>
                  <a:lnTo>
                    <a:pt x="72017" y="42241"/>
                  </a:lnTo>
                  <a:lnTo>
                    <a:pt x="107718" y="19543"/>
                  </a:lnTo>
                  <a:lnTo>
                    <a:pt x="148189" y="5078"/>
                  </a:lnTo>
                  <a:lnTo>
                    <a:pt x="192276" y="0"/>
                  </a:lnTo>
                  <a:lnTo>
                    <a:pt x="11085323" y="0"/>
                  </a:lnTo>
                  <a:lnTo>
                    <a:pt x="11129410" y="5078"/>
                  </a:lnTo>
                  <a:lnTo>
                    <a:pt x="11169881" y="19543"/>
                  </a:lnTo>
                  <a:lnTo>
                    <a:pt x="11205582" y="42241"/>
                  </a:lnTo>
                  <a:lnTo>
                    <a:pt x="11235359" y="72017"/>
                  </a:lnTo>
                  <a:lnTo>
                    <a:pt x="11258056" y="107719"/>
                  </a:lnTo>
                  <a:lnTo>
                    <a:pt x="11272522" y="148190"/>
                  </a:lnTo>
                  <a:lnTo>
                    <a:pt x="11277600" y="192278"/>
                  </a:lnTo>
                  <a:lnTo>
                    <a:pt x="11277600" y="961341"/>
                  </a:lnTo>
                  <a:lnTo>
                    <a:pt x="11272522" y="1005429"/>
                  </a:lnTo>
                  <a:lnTo>
                    <a:pt x="11258056" y="1045900"/>
                  </a:lnTo>
                  <a:lnTo>
                    <a:pt x="11235359" y="1081601"/>
                  </a:lnTo>
                  <a:lnTo>
                    <a:pt x="11205582" y="1111378"/>
                  </a:lnTo>
                  <a:lnTo>
                    <a:pt x="11169881" y="1134076"/>
                  </a:lnTo>
                  <a:lnTo>
                    <a:pt x="11129410" y="1148541"/>
                  </a:lnTo>
                  <a:lnTo>
                    <a:pt x="11085323" y="1153620"/>
                  </a:lnTo>
                  <a:lnTo>
                    <a:pt x="192276" y="1153620"/>
                  </a:lnTo>
                  <a:lnTo>
                    <a:pt x="148189" y="1148541"/>
                  </a:lnTo>
                  <a:lnTo>
                    <a:pt x="107718" y="1134076"/>
                  </a:lnTo>
                  <a:lnTo>
                    <a:pt x="72017" y="1111378"/>
                  </a:lnTo>
                  <a:lnTo>
                    <a:pt x="42241" y="1081601"/>
                  </a:lnTo>
                  <a:lnTo>
                    <a:pt x="19543" y="1045900"/>
                  </a:lnTo>
                  <a:lnTo>
                    <a:pt x="5078" y="1005429"/>
                  </a:lnTo>
                  <a:lnTo>
                    <a:pt x="0" y="961341"/>
                  </a:lnTo>
                  <a:lnTo>
                    <a:pt x="0" y="192278"/>
                  </a:lnTo>
                  <a:close/>
                </a:path>
              </a:pathLst>
            </a:custGeom>
            <a:ln w="12700">
              <a:solidFill>
                <a:srgbClr val="FFFFFF"/>
              </a:solidFill>
            </a:ln>
          </p:spPr>
          <p:txBody>
            <a:bodyPr wrap="square" lIns="0" tIns="0" rIns="0" bIns="0" rtlCol="0"/>
            <a:lstStyle/>
            <a:p>
              <a:endParaRPr/>
            </a:p>
          </p:txBody>
        </p:sp>
      </p:grpSp>
      <p:sp>
        <p:nvSpPr>
          <p:cNvPr id="5" name="object 5"/>
          <p:cNvSpPr txBox="1">
            <a:spLocks noGrp="1"/>
          </p:cNvSpPr>
          <p:nvPr>
            <p:ph type="title"/>
          </p:nvPr>
        </p:nvSpPr>
        <p:spPr>
          <a:xfrm>
            <a:off x="407233" y="257330"/>
            <a:ext cx="11277600" cy="1081492"/>
          </a:xfrm>
          <a:prstGeom prst="rect">
            <a:avLst/>
          </a:prstGeom>
        </p:spPr>
        <p:txBody>
          <a:bodyPr vert="horz" wrap="square" lIns="0" tIns="461433" rIns="0" bIns="0" rtlCol="0">
            <a:spAutoFit/>
          </a:bodyPr>
          <a:lstStyle/>
          <a:p>
            <a:pPr marL="527685">
              <a:lnSpc>
                <a:spcPct val="100000"/>
              </a:lnSpc>
              <a:spcBef>
                <a:spcPts val="100"/>
              </a:spcBef>
            </a:pPr>
            <a:r>
              <a:rPr spc="-10" err="1">
                <a:solidFill>
                  <a:schemeClr val="tx1"/>
                </a:solidFill>
                <a:latin typeface="Tw Cen MT"/>
                <a:ea typeface="Verdana"/>
              </a:rPr>
              <a:t>CloudBank</a:t>
            </a:r>
            <a:r>
              <a:rPr lang="en-US" spc="-10">
                <a:solidFill>
                  <a:schemeClr val="tx1"/>
                </a:solidFill>
                <a:latin typeface="Tw Cen MT"/>
                <a:ea typeface="Verdana"/>
              </a:rPr>
              <a:t> Supplement DCL (forthcoming)</a:t>
            </a:r>
          </a:p>
        </p:txBody>
      </p:sp>
      <p:sp>
        <p:nvSpPr>
          <p:cNvPr id="6" name="object 6">
            <a:extLst>
              <a:ext uri="{C183D7F6-B498-43B3-948B-1728B52AA6E4}">
                <adec:decorative xmlns:adec="http://schemas.microsoft.com/office/drawing/2017/decorative" val="1"/>
              </a:ext>
            </a:extLst>
          </p:cNvPr>
          <p:cNvSpPr/>
          <p:nvPr/>
        </p:nvSpPr>
        <p:spPr>
          <a:xfrm>
            <a:off x="457200" y="1826187"/>
            <a:ext cx="11277600" cy="1153795"/>
          </a:xfrm>
          <a:custGeom>
            <a:avLst/>
            <a:gdLst/>
            <a:ahLst/>
            <a:cxnLst/>
            <a:rect l="l" t="t" r="r" b="b"/>
            <a:pathLst>
              <a:path w="11277600" h="1153795">
                <a:moveTo>
                  <a:pt x="11085323" y="0"/>
                </a:moveTo>
                <a:lnTo>
                  <a:pt x="192276" y="0"/>
                </a:lnTo>
                <a:lnTo>
                  <a:pt x="148189" y="5078"/>
                </a:lnTo>
                <a:lnTo>
                  <a:pt x="107718" y="19543"/>
                </a:lnTo>
                <a:lnTo>
                  <a:pt x="72017" y="42241"/>
                </a:lnTo>
                <a:lnTo>
                  <a:pt x="42241" y="72017"/>
                </a:lnTo>
                <a:lnTo>
                  <a:pt x="19543" y="107718"/>
                </a:lnTo>
                <a:lnTo>
                  <a:pt x="5078" y="148190"/>
                </a:lnTo>
                <a:lnTo>
                  <a:pt x="0" y="192277"/>
                </a:lnTo>
                <a:lnTo>
                  <a:pt x="0" y="961341"/>
                </a:lnTo>
                <a:lnTo>
                  <a:pt x="5078" y="1005429"/>
                </a:lnTo>
                <a:lnTo>
                  <a:pt x="19543" y="1045900"/>
                </a:lnTo>
                <a:lnTo>
                  <a:pt x="42241" y="1081601"/>
                </a:lnTo>
                <a:lnTo>
                  <a:pt x="72017" y="1111378"/>
                </a:lnTo>
                <a:lnTo>
                  <a:pt x="107718" y="1134076"/>
                </a:lnTo>
                <a:lnTo>
                  <a:pt x="148189" y="1148541"/>
                </a:lnTo>
                <a:lnTo>
                  <a:pt x="192276" y="1153619"/>
                </a:lnTo>
                <a:lnTo>
                  <a:pt x="11085323" y="1153619"/>
                </a:lnTo>
                <a:lnTo>
                  <a:pt x="11129410" y="1148541"/>
                </a:lnTo>
                <a:lnTo>
                  <a:pt x="11169881" y="1134076"/>
                </a:lnTo>
                <a:lnTo>
                  <a:pt x="11205582" y="1111378"/>
                </a:lnTo>
                <a:lnTo>
                  <a:pt x="11235358" y="1081601"/>
                </a:lnTo>
                <a:lnTo>
                  <a:pt x="11258056" y="1045900"/>
                </a:lnTo>
                <a:lnTo>
                  <a:pt x="11272521" y="1005429"/>
                </a:lnTo>
                <a:lnTo>
                  <a:pt x="11277600" y="961341"/>
                </a:lnTo>
                <a:lnTo>
                  <a:pt x="11277600" y="192277"/>
                </a:lnTo>
                <a:lnTo>
                  <a:pt x="11272521" y="148190"/>
                </a:lnTo>
                <a:lnTo>
                  <a:pt x="11258056" y="107718"/>
                </a:lnTo>
                <a:lnTo>
                  <a:pt x="11235358" y="72017"/>
                </a:lnTo>
                <a:lnTo>
                  <a:pt x="11205582" y="42241"/>
                </a:lnTo>
                <a:lnTo>
                  <a:pt x="11169881" y="19543"/>
                </a:lnTo>
                <a:lnTo>
                  <a:pt x="11129410" y="5078"/>
                </a:lnTo>
                <a:lnTo>
                  <a:pt x="11085323" y="0"/>
                </a:lnTo>
                <a:close/>
              </a:path>
            </a:pathLst>
          </a:custGeom>
          <a:solidFill>
            <a:srgbClr val="00758D"/>
          </a:solidFill>
        </p:spPr>
        <p:txBody>
          <a:bodyPr wrap="square" lIns="0" tIns="0" rIns="0" bIns="0" rtlCol="0"/>
          <a:lstStyle/>
          <a:p>
            <a:endParaRPr/>
          </a:p>
        </p:txBody>
      </p:sp>
      <p:sp>
        <p:nvSpPr>
          <p:cNvPr id="7" name="object 7">
            <a:extLst>
              <a:ext uri="{C183D7F6-B498-43B3-948B-1728B52AA6E4}">
                <adec:decorative xmlns:adec="http://schemas.microsoft.com/office/drawing/2017/decorative" val="1"/>
              </a:ext>
            </a:extLst>
          </p:cNvPr>
          <p:cNvSpPr/>
          <p:nvPr/>
        </p:nvSpPr>
        <p:spPr>
          <a:xfrm>
            <a:off x="457200" y="3063327"/>
            <a:ext cx="11277600" cy="1153795"/>
          </a:xfrm>
          <a:custGeom>
            <a:avLst/>
            <a:gdLst/>
            <a:ahLst/>
            <a:cxnLst/>
            <a:rect l="l" t="t" r="r" b="b"/>
            <a:pathLst>
              <a:path w="11277600" h="1153795">
                <a:moveTo>
                  <a:pt x="11085323" y="0"/>
                </a:moveTo>
                <a:lnTo>
                  <a:pt x="192276" y="0"/>
                </a:lnTo>
                <a:lnTo>
                  <a:pt x="148189" y="5078"/>
                </a:lnTo>
                <a:lnTo>
                  <a:pt x="107718" y="19543"/>
                </a:lnTo>
                <a:lnTo>
                  <a:pt x="72017" y="42241"/>
                </a:lnTo>
                <a:lnTo>
                  <a:pt x="42241" y="72017"/>
                </a:lnTo>
                <a:lnTo>
                  <a:pt x="19543" y="107718"/>
                </a:lnTo>
                <a:lnTo>
                  <a:pt x="5078" y="148190"/>
                </a:lnTo>
                <a:lnTo>
                  <a:pt x="0" y="192277"/>
                </a:lnTo>
                <a:lnTo>
                  <a:pt x="0" y="961341"/>
                </a:lnTo>
                <a:lnTo>
                  <a:pt x="5078" y="1005429"/>
                </a:lnTo>
                <a:lnTo>
                  <a:pt x="19543" y="1045900"/>
                </a:lnTo>
                <a:lnTo>
                  <a:pt x="42241" y="1081601"/>
                </a:lnTo>
                <a:lnTo>
                  <a:pt x="72017" y="1111378"/>
                </a:lnTo>
                <a:lnTo>
                  <a:pt x="107718" y="1134076"/>
                </a:lnTo>
                <a:lnTo>
                  <a:pt x="148189" y="1148541"/>
                </a:lnTo>
                <a:lnTo>
                  <a:pt x="192276" y="1153619"/>
                </a:lnTo>
                <a:lnTo>
                  <a:pt x="11085323" y="1153619"/>
                </a:lnTo>
                <a:lnTo>
                  <a:pt x="11129410" y="1148541"/>
                </a:lnTo>
                <a:lnTo>
                  <a:pt x="11169881" y="1134076"/>
                </a:lnTo>
                <a:lnTo>
                  <a:pt x="11205582" y="1111378"/>
                </a:lnTo>
                <a:lnTo>
                  <a:pt x="11235358" y="1081601"/>
                </a:lnTo>
                <a:lnTo>
                  <a:pt x="11258056" y="1045900"/>
                </a:lnTo>
                <a:lnTo>
                  <a:pt x="11272521" y="1005429"/>
                </a:lnTo>
                <a:lnTo>
                  <a:pt x="11277600" y="961341"/>
                </a:lnTo>
                <a:lnTo>
                  <a:pt x="11277600" y="192277"/>
                </a:lnTo>
                <a:lnTo>
                  <a:pt x="11272521" y="148190"/>
                </a:lnTo>
                <a:lnTo>
                  <a:pt x="11258056" y="107718"/>
                </a:lnTo>
                <a:lnTo>
                  <a:pt x="11235358" y="72017"/>
                </a:lnTo>
                <a:lnTo>
                  <a:pt x="11205582" y="42241"/>
                </a:lnTo>
                <a:lnTo>
                  <a:pt x="11169881" y="19543"/>
                </a:lnTo>
                <a:lnTo>
                  <a:pt x="11129410" y="5078"/>
                </a:lnTo>
                <a:lnTo>
                  <a:pt x="11085323" y="0"/>
                </a:lnTo>
                <a:close/>
              </a:path>
            </a:pathLst>
          </a:custGeom>
          <a:solidFill>
            <a:srgbClr val="1B3A81"/>
          </a:solidFill>
        </p:spPr>
        <p:txBody>
          <a:bodyPr wrap="square" lIns="0" tIns="0" rIns="0" bIns="0" rtlCol="0"/>
          <a:lstStyle/>
          <a:p>
            <a:endParaRPr/>
          </a:p>
        </p:txBody>
      </p:sp>
      <p:sp>
        <p:nvSpPr>
          <p:cNvPr id="8" name="object 8"/>
          <p:cNvSpPr txBox="1"/>
          <p:nvPr/>
        </p:nvSpPr>
        <p:spPr>
          <a:xfrm>
            <a:off x="611304" y="1921933"/>
            <a:ext cx="10683240" cy="3792064"/>
          </a:xfrm>
          <a:prstGeom prst="rect">
            <a:avLst/>
          </a:prstGeom>
        </p:spPr>
        <p:txBody>
          <a:bodyPr vert="horz" wrap="square" lIns="0" tIns="55880" rIns="0" bIns="0" rtlCol="0" anchor="t">
            <a:spAutoFit/>
          </a:bodyPr>
          <a:lstStyle/>
          <a:p>
            <a:pPr marL="12700" marR="350520">
              <a:lnSpc>
                <a:spcPct val="125964"/>
              </a:lnSpc>
              <a:spcBef>
                <a:spcPts val="440"/>
              </a:spcBef>
            </a:pPr>
            <a:r>
              <a:rPr sz="2900">
                <a:solidFill>
                  <a:srgbClr val="FFFFFF"/>
                </a:solidFill>
                <a:latin typeface="Calibri"/>
                <a:cs typeface="Calibri"/>
              </a:rPr>
              <a:t>Named</a:t>
            </a:r>
            <a:r>
              <a:rPr sz="2900" spc="-30">
                <a:solidFill>
                  <a:srgbClr val="FFFFFF"/>
                </a:solidFill>
                <a:latin typeface="Calibri"/>
                <a:cs typeface="Calibri"/>
              </a:rPr>
              <a:t> </a:t>
            </a:r>
            <a:r>
              <a:rPr sz="2900">
                <a:solidFill>
                  <a:srgbClr val="FFFFFF"/>
                </a:solidFill>
                <a:latin typeface="Calibri"/>
                <a:cs typeface="Calibri"/>
              </a:rPr>
              <a:t>in</a:t>
            </a:r>
            <a:r>
              <a:rPr sz="2900" spc="-30">
                <a:solidFill>
                  <a:srgbClr val="FFFFFF"/>
                </a:solidFill>
                <a:latin typeface="Calibri"/>
                <a:cs typeface="Calibri"/>
              </a:rPr>
              <a:t> </a:t>
            </a:r>
            <a:r>
              <a:rPr sz="2900">
                <a:solidFill>
                  <a:srgbClr val="FFFFFF"/>
                </a:solidFill>
                <a:latin typeface="Calibri"/>
                <a:cs typeface="Calibri"/>
              </a:rPr>
              <a:t>CISE</a:t>
            </a:r>
            <a:r>
              <a:rPr sz="2900" spc="-30">
                <a:solidFill>
                  <a:srgbClr val="FFFFFF"/>
                </a:solidFill>
                <a:latin typeface="Calibri"/>
                <a:cs typeface="Calibri"/>
              </a:rPr>
              <a:t> </a:t>
            </a:r>
            <a:r>
              <a:rPr sz="2900">
                <a:solidFill>
                  <a:srgbClr val="FFFFFF"/>
                </a:solidFill>
                <a:latin typeface="Calibri"/>
                <a:cs typeface="Calibri"/>
              </a:rPr>
              <a:t>Core</a:t>
            </a:r>
            <a:r>
              <a:rPr sz="2900" spc="-30">
                <a:solidFill>
                  <a:srgbClr val="FFFFFF"/>
                </a:solidFill>
                <a:latin typeface="Calibri"/>
                <a:cs typeface="Calibri"/>
              </a:rPr>
              <a:t> </a:t>
            </a:r>
            <a:r>
              <a:rPr sz="2900">
                <a:solidFill>
                  <a:srgbClr val="FFFFFF"/>
                </a:solidFill>
                <a:latin typeface="Calibri"/>
                <a:cs typeface="Calibri"/>
              </a:rPr>
              <a:t>solicitation,</a:t>
            </a:r>
            <a:r>
              <a:rPr sz="2900" spc="-25">
                <a:solidFill>
                  <a:srgbClr val="FFFFFF"/>
                </a:solidFill>
                <a:latin typeface="Calibri"/>
                <a:cs typeface="Calibri"/>
              </a:rPr>
              <a:t> </a:t>
            </a:r>
            <a:r>
              <a:rPr sz="2900" spc="-10">
                <a:solidFill>
                  <a:srgbClr val="FFFFFF"/>
                </a:solidFill>
                <a:latin typeface="Calibri"/>
                <a:cs typeface="Calibri"/>
              </a:rPr>
              <a:t>CISE-</a:t>
            </a:r>
            <a:r>
              <a:rPr sz="2900">
                <a:solidFill>
                  <a:srgbClr val="FFFFFF"/>
                </a:solidFill>
                <a:latin typeface="Calibri"/>
                <a:cs typeface="Calibri"/>
              </a:rPr>
              <a:t>MSI,</a:t>
            </a:r>
            <a:r>
              <a:rPr sz="2900" spc="-30">
                <a:solidFill>
                  <a:srgbClr val="FFFFFF"/>
                </a:solidFill>
                <a:latin typeface="Calibri"/>
                <a:cs typeface="Calibri"/>
              </a:rPr>
              <a:t> </a:t>
            </a:r>
            <a:r>
              <a:rPr sz="2900">
                <a:solidFill>
                  <a:srgbClr val="FFFFFF"/>
                </a:solidFill>
                <a:latin typeface="Calibri"/>
                <a:cs typeface="Calibri"/>
              </a:rPr>
              <a:t>10+</a:t>
            </a:r>
            <a:r>
              <a:rPr sz="2900" spc="-25">
                <a:solidFill>
                  <a:srgbClr val="FFFFFF"/>
                </a:solidFill>
                <a:latin typeface="Calibri"/>
                <a:cs typeface="Calibri"/>
              </a:rPr>
              <a:t> </a:t>
            </a:r>
            <a:r>
              <a:rPr sz="2900">
                <a:solidFill>
                  <a:srgbClr val="FFFFFF"/>
                </a:solidFill>
                <a:latin typeface="Calibri"/>
                <a:cs typeface="Calibri"/>
              </a:rPr>
              <a:t>other</a:t>
            </a:r>
            <a:r>
              <a:rPr sz="2900" spc="-30">
                <a:solidFill>
                  <a:srgbClr val="FFFFFF"/>
                </a:solidFill>
                <a:latin typeface="Calibri"/>
                <a:cs typeface="Calibri"/>
              </a:rPr>
              <a:t> </a:t>
            </a:r>
            <a:r>
              <a:rPr sz="2900">
                <a:solidFill>
                  <a:srgbClr val="FFFFFF"/>
                </a:solidFill>
                <a:latin typeface="Calibri"/>
                <a:cs typeface="Calibri"/>
              </a:rPr>
              <a:t>solicitations</a:t>
            </a:r>
            <a:r>
              <a:rPr lang="en-US" sz="2900" spc="-25">
                <a:solidFill>
                  <a:srgbClr val="FFFFFF"/>
                </a:solidFill>
                <a:latin typeface="Calibri"/>
                <a:cs typeface="Calibri"/>
              </a:rPr>
              <a:t> and DCLS</a:t>
            </a:r>
            <a:endParaRPr lang="en-US" sz="2900" spc="-20">
              <a:solidFill>
                <a:srgbClr val="FFFFFF"/>
              </a:solidFill>
              <a:latin typeface="Calibri"/>
              <a:cs typeface="Calibri"/>
            </a:endParaRPr>
          </a:p>
          <a:p>
            <a:pPr marL="12700"/>
            <a:endParaRPr lang="en-US" sz="2900">
              <a:solidFill>
                <a:srgbClr val="FFFFFF"/>
              </a:solidFill>
              <a:latin typeface="Calibri"/>
              <a:cs typeface="Calibri"/>
            </a:endParaRPr>
          </a:p>
          <a:p>
            <a:pPr marL="12700">
              <a:lnSpc>
                <a:spcPct val="100000"/>
              </a:lnSpc>
            </a:pPr>
            <a:r>
              <a:rPr sz="2900">
                <a:solidFill>
                  <a:srgbClr val="FFFFFF"/>
                </a:solidFill>
                <a:latin typeface="Calibri"/>
                <a:cs typeface="Calibri"/>
              </a:rPr>
              <a:t>No</a:t>
            </a:r>
            <a:r>
              <a:rPr sz="2900" spc="-30">
                <a:solidFill>
                  <a:srgbClr val="FFFFFF"/>
                </a:solidFill>
                <a:latin typeface="Calibri"/>
                <a:cs typeface="Calibri"/>
              </a:rPr>
              <a:t> </a:t>
            </a:r>
            <a:r>
              <a:rPr sz="2900">
                <a:solidFill>
                  <a:srgbClr val="FFFFFF"/>
                </a:solidFill>
                <a:latin typeface="Calibri"/>
                <a:cs typeface="Calibri"/>
              </a:rPr>
              <a:t>Indirect</a:t>
            </a:r>
            <a:r>
              <a:rPr sz="2900" spc="-20">
                <a:solidFill>
                  <a:srgbClr val="FFFFFF"/>
                </a:solidFill>
                <a:latin typeface="Calibri"/>
                <a:cs typeface="Calibri"/>
              </a:rPr>
              <a:t> </a:t>
            </a:r>
            <a:r>
              <a:rPr sz="2900">
                <a:solidFill>
                  <a:srgbClr val="FFFFFF"/>
                </a:solidFill>
                <a:latin typeface="Calibri"/>
                <a:cs typeface="Calibri"/>
              </a:rPr>
              <a:t>Cost</a:t>
            </a:r>
            <a:r>
              <a:rPr sz="2900" spc="-15">
                <a:solidFill>
                  <a:srgbClr val="FFFFFF"/>
                </a:solidFill>
                <a:latin typeface="Calibri"/>
                <a:cs typeface="Calibri"/>
              </a:rPr>
              <a:t> </a:t>
            </a:r>
            <a:r>
              <a:rPr sz="2900">
                <a:solidFill>
                  <a:srgbClr val="FFFFFF"/>
                </a:solidFill>
                <a:latin typeface="Calibri"/>
                <a:cs typeface="Calibri"/>
              </a:rPr>
              <a:t>--</a:t>
            </a:r>
            <a:r>
              <a:rPr sz="2900" spc="-20">
                <a:solidFill>
                  <a:srgbClr val="FFFFFF"/>
                </a:solidFill>
                <a:latin typeface="Calibri"/>
                <a:cs typeface="Calibri"/>
              </a:rPr>
              <a:t> </a:t>
            </a:r>
            <a:r>
              <a:rPr sz="2900">
                <a:solidFill>
                  <a:srgbClr val="FFFFFF"/>
                </a:solidFill>
                <a:latin typeface="Calibri"/>
                <a:cs typeface="Calibri"/>
              </a:rPr>
              <a:t>~50-60%</a:t>
            </a:r>
            <a:r>
              <a:rPr sz="2900" spc="-20">
                <a:solidFill>
                  <a:srgbClr val="FFFFFF"/>
                </a:solidFill>
                <a:latin typeface="Calibri"/>
                <a:cs typeface="Calibri"/>
              </a:rPr>
              <a:t> </a:t>
            </a:r>
            <a:r>
              <a:rPr sz="2900" spc="-10">
                <a:solidFill>
                  <a:srgbClr val="FFFFFF"/>
                </a:solidFill>
                <a:latin typeface="Calibri"/>
                <a:cs typeface="Calibri"/>
              </a:rPr>
              <a:t>“discount”</a:t>
            </a:r>
            <a:endParaRPr sz="2900">
              <a:latin typeface="Calibri"/>
              <a:cs typeface="Calibri"/>
            </a:endParaRPr>
          </a:p>
          <a:p>
            <a:pPr>
              <a:lnSpc>
                <a:spcPct val="100000"/>
              </a:lnSpc>
              <a:spcBef>
                <a:spcPts val="50"/>
              </a:spcBef>
            </a:pPr>
            <a:endParaRPr sz="4050">
              <a:latin typeface="Calibri"/>
              <a:cs typeface="Calibri"/>
            </a:endParaRPr>
          </a:p>
          <a:p>
            <a:pPr marL="12700" marR="5080">
              <a:lnSpc>
                <a:spcPct val="125964"/>
              </a:lnSpc>
            </a:pPr>
            <a:r>
              <a:rPr lang="en-US" sz="2900" b="1">
                <a:solidFill>
                  <a:srgbClr val="FFFFFF"/>
                </a:solidFill>
                <a:latin typeface="Calibri"/>
                <a:cs typeface="Calibri"/>
              </a:rPr>
              <a:t>Request</a:t>
            </a:r>
            <a:r>
              <a:rPr sz="2900" b="1" spc="-50">
                <a:solidFill>
                  <a:srgbClr val="FFFFFF"/>
                </a:solidFill>
                <a:latin typeface="Calibri"/>
                <a:cs typeface="Calibri"/>
              </a:rPr>
              <a:t> </a:t>
            </a:r>
            <a:r>
              <a:rPr sz="2900" b="1">
                <a:solidFill>
                  <a:srgbClr val="FFFFFF"/>
                </a:solidFill>
                <a:latin typeface="Calibri"/>
                <a:cs typeface="Calibri"/>
              </a:rPr>
              <a:t>NSF</a:t>
            </a:r>
            <a:r>
              <a:rPr sz="2900" b="1" spc="-50">
                <a:solidFill>
                  <a:srgbClr val="FFFFFF"/>
                </a:solidFill>
                <a:latin typeface="Calibri"/>
                <a:cs typeface="Calibri"/>
              </a:rPr>
              <a:t> </a:t>
            </a:r>
            <a:r>
              <a:rPr sz="2900" b="1">
                <a:solidFill>
                  <a:srgbClr val="FFFFFF"/>
                </a:solidFill>
                <a:latin typeface="Calibri"/>
                <a:cs typeface="Calibri"/>
              </a:rPr>
              <a:t>award</a:t>
            </a:r>
            <a:r>
              <a:rPr sz="2900" b="1" spc="-50">
                <a:solidFill>
                  <a:srgbClr val="FFFFFF"/>
                </a:solidFill>
                <a:latin typeface="Calibri"/>
                <a:cs typeface="Calibri"/>
              </a:rPr>
              <a:t> </a:t>
            </a:r>
            <a:r>
              <a:rPr sz="2900" b="1" spc="-10">
                <a:solidFill>
                  <a:srgbClr val="FFFFFF"/>
                </a:solidFill>
                <a:latin typeface="Calibri"/>
                <a:cs typeface="Calibri"/>
              </a:rPr>
              <a:t>supplements </a:t>
            </a:r>
            <a:r>
              <a:rPr sz="2900" b="1">
                <a:solidFill>
                  <a:srgbClr val="FFFFFF"/>
                </a:solidFill>
                <a:latin typeface="Calibri"/>
                <a:cs typeface="Calibri"/>
              </a:rPr>
              <a:t>for</a:t>
            </a:r>
            <a:r>
              <a:rPr sz="2900" b="1" spc="-50">
                <a:solidFill>
                  <a:srgbClr val="FFFFFF"/>
                </a:solidFill>
                <a:latin typeface="Calibri"/>
                <a:cs typeface="Calibri"/>
              </a:rPr>
              <a:t> </a:t>
            </a:r>
            <a:r>
              <a:rPr sz="2900" b="1" err="1">
                <a:solidFill>
                  <a:srgbClr val="FFFFFF"/>
                </a:solidFill>
                <a:latin typeface="Calibri"/>
                <a:cs typeface="Calibri"/>
              </a:rPr>
              <a:t>CloudBank</a:t>
            </a:r>
            <a:r>
              <a:rPr sz="2900" b="1" spc="-35">
                <a:solidFill>
                  <a:srgbClr val="FFFFFF"/>
                </a:solidFill>
                <a:latin typeface="Calibri"/>
                <a:cs typeface="Calibri"/>
              </a:rPr>
              <a:t> </a:t>
            </a:r>
            <a:r>
              <a:rPr sz="2900" b="1">
                <a:solidFill>
                  <a:srgbClr val="FFFFFF"/>
                </a:solidFill>
                <a:latin typeface="Calibri"/>
                <a:cs typeface="Calibri"/>
              </a:rPr>
              <a:t>credits</a:t>
            </a:r>
            <a:r>
              <a:rPr sz="2900" b="1" spc="-35">
                <a:solidFill>
                  <a:srgbClr val="FFFFFF"/>
                </a:solidFill>
                <a:latin typeface="Calibri"/>
                <a:cs typeface="Calibri"/>
              </a:rPr>
              <a:t> </a:t>
            </a:r>
            <a:r>
              <a:rPr sz="2900" b="1">
                <a:solidFill>
                  <a:srgbClr val="FFFFFF"/>
                </a:solidFill>
                <a:latin typeface="Calibri"/>
                <a:cs typeface="Calibri"/>
              </a:rPr>
              <a:t>at</a:t>
            </a:r>
            <a:r>
              <a:rPr sz="2900" b="1" spc="-45">
                <a:solidFill>
                  <a:srgbClr val="FFFFFF"/>
                </a:solidFill>
                <a:latin typeface="Calibri"/>
                <a:cs typeface="Calibri"/>
              </a:rPr>
              <a:t> </a:t>
            </a:r>
            <a:r>
              <a:rPr sz="2900" b="1">
                <a:solidFill>
                  <a:srgbClr val="FFFFFF"/>
                </a:solidFill>
                <a:latin typeface="Calibri"/>
                <a:cs typeface="Calibri"/>
              </a:rPr>
              <a:t>any</a:t>
            </a:r>
            <a:r>
              <a:rPr sz="2900" b="1" spc="-40">
                <a:solidFill>
                  <a:srgbClr val="FFFFFF"/>
                </a:solidFill>
                <a:latin typeface="Calibri"/>
                <a:cs typeface="Calibri"/>
              </a:rPr>
              <a:t> </a:t>
            </a:r>
            <a:r>
              <a:rPr sz="2900" b="1">
                <a:solidFill>
                  <a:srgbClr val="FFFFFF"/>
                </a:solidFill>
                <a:latin typeface="Calibri"/>
                <a:cs typeface="Calibri"/>
              </a:rPr>
              <a:t>time,</a:t>
            </a:r>
            <a:r>
              <a:rPr sz="2900" b="1" spc="-45">
                <a:solidFill>
                  <a:srgbClr val="FFFFFF"/>
                </a:solidFill>
                <a:latin typeface="Calibri"/>
                <a:cs typeface="Calibri"/>
              </a:rPr>
              <a:t> </a:t>
            </a:r>
            <a:r>
              <a:rPr sz="2900" b="1">
                <a:solidFill>
                  <a:srgbClr val="FFFFFF"/>
                </a:solidFill>
                <a:latin typeface="Calibri"/>
                <a:cs typeface="Calibri"/>
              </a:rPr>
              <a:t>not</a:t>
            </a:r>
            <a:r>
              <a:rPr sz="2900" b="1" spc="-40">
                <a:solidFill>
                  <a:srgbClr val="FFFFFF"/>
                </a:solidFill>
                <a:latin typeface="Calibri"/>
                <a:cs typeface="Calibri"/>
              </a:rPr>
              <a:t> </a:t>
            </a:r>
            <a:r>
              <a:rPr sz="2900" b="1">
                <a:solidFill>
                  <a:srgbClr val="FFFFFF"/>
                </a:solidFill>
                <a:latin typeface="Calibri"/>
                <a:cs typeface="Calibri"/>
              </a:rPr>
              <a:t>just</a:t>
            </a:r>
            <a:r>
              <a:rPr sz="2900" b="1" spc="-45">
                <a:solidFill>
                  <a:srgbClr val="FFFFFF"/>
                </a:solidFill>
                <a:latin typeface="Calibri"/>
                <a:cs typeface="Calibri"/>
              </a:rPr>
              <a:t> </a:t>
            </a:r>
            <a:r>
              <a:rPr sz="2900" b="1">
                <a:solidFill>
                  <a:srgbClr val="FFFFFF"/>
                </a:solidFill>
                <a:latin typeface="Calibri"/>
                <a:cs typeface="Calibri"/>
              </a:rPr>
              <a:t>proposal</a:t>
            </a:r>
            <a:r>
              <a:rPr sz="2900" b="1" spc="-35">
                <a:solidFill>
                  <a:srgbClr val="FFFFFF"/>
                </a:solidFill>
                <a:latin typeface="Calibri"/>
                <a:cs typeface="Calibri"/>
              </a:rPr>
              <a:t> </a:t>
            </a:r>
            <a:r>
              <a:rPr sz="2900" b="1" spc="-10">
                <a:solidFill>
                  <a:srgbClr val="FFFFFF"/>
                </a:solidFill>
                <a:latin typeface="Calibri"/>
                <a:cs typeface="Calibri"/>
              </a:rPr>
              <a:t>time.</a:t>
            </a:r>
            <a:endParaRPr sz="290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1D9D1-6058-FF23-6D6A-0CC9000E1259}"/>
              </a:ext>
            </a:extLst>
          </p:cNvPr>
          <p:cNvSpPr>
            <a:spLocks noGrp="1"/>
          </p:cNvSpPr>
          <p:nvPr>
            <p:ph type="title"/>
          </p:nvPr>
        </p:nvSpPr>
        <p:spPr>
          <a:xfrm>
            <a:off x="-275346" y="-155524"/>
            <a:ext cx="12182607" cy="2104719"/>
          </a:xfrm>
        </p:spPr>
        <p:txBody>
          <a:bodyPr anchor="b">
            <a:normAutofit/>
          </a:bodyPr>
          <a:lstStyle/>
          <a:p>
            <a:pPr algn="ctr"/>
            <a:r>
              <a:rPr lang="en-US" b="1">
                <a:solidFill>
                  <a:schemeClr val="tx1">
                    <a:lumMod val="95000"/>
                    <a:lumOff val="5000"/>
                  </a:schemeClr>
                </a:solidFill>
                <a:latin typeface="Calibri"/>
                <a:ea typeface="Verdana"/>
                <a:cs typeface="Calibri"/>
              </a:rPr>
              <a:t>Important Deadlines: NSF 24-536</a:t>
            </a:r>
            <a:br>
              <a:rPr lang="en-US" b="1">
                <a:latin typeface="Calibri"/>
              </a:rPr>
            </a:br>
            <a:br>
              <a:rPr lang="en-US" sz="3200" b="1">
                <a:latin typeface="Avenir Book"/>
              </a:rPr>
            </a:br>
            <a:endParaRPr lang="en-US" sz="3200">
              <a:latin typeface="Avenir Book" panose="02000503020000020003" pitchFamily="2" charset="0"/>
            </a:endParaRPr>
          </a:p>
        </p:txBody>
      </p:sp>
      <p:sp>
        <p:nvSpPr>
          <p:cNvPr id="3" name="Content Placeholder 2">
            <a:extLst>
              <a:ext uri="{FF2B5EF4-FFF2-40B4-BE49-F238E27FC236}">
                <a16:creationId xmlns:a16="http://schemas.microsoft.com/office/drawing/2014/main" id="{65D4A00E-0137-169C-0DFA-E4B070DF37DC}"/>
              </a:ext>
            </a:extLst>
          </p:cNvPr>
          <p:cNvSpPr>
            <a:spLocks noGrp="1"/>
          </p:cNvSpPr>
          <p:nvPr>
            <p:ph idx="1"/>
          </p:nvPr>
        </p:nvSpPr>
        <p:spPr>
          <a:xfrm>
            <a:off x="956908" y="1535009"/>
            <a:ext cx="10587392" cy="4681057"/>
          </a:xfrm>
        </p:spPr>
        <p:txBody>
          <a:bodyPr anchor="t">
            <a:normAutofit/>
          </a:bodyPr>
          <a:lstStyle/>
          <a:p>
            <a:pPr marL="0" indent="0">
              <a:buNone/>
            </a:pPr>
            <a:r>
              <a:rPr lang="en-US" sz="3000">
                <a:solidFill>
                  <a:srgbClr val="1B1B1B"/>
                </a:solidFill>
                <a:latin typeface="Calibri"/>
                <a:ea typeface="Verdana"/>
                <a:cs typeface="Calibri"/>
              </a:rPr>
              <a:t>Full Proposal Deadline(s) (due by 5 p.m. submitter's local time):</a:t>
            </a:r>
            <a:endParaRPr lang="en-US" sz="3000">
              <a:latin typeface="Calibri"/>
              <a:ea typeface="Verdana"/>
              <a:cs typeface="Calibri"/>
            </a:endParaRPr>
          </a:p>
          <a:p>
            <a:pPr>
              <a:buFont typeface="Arial" pitchFamily="2" charset="2"/>
              <a:buChar char="•"/>
            </a:pPr>
            <a:r>
              <a:rPr lang="en-US" sz="3000">
                <a:solidFill>
                  <a:srgbClr val="1B1B1B"/>
                </a:solidFill>
                <a:latin typeface="Calibri"/>
                <a:ea typeface="Verdana"/>
                <a:cs typeface="Calibri"/>
              </a:rPr>
              <a:t>     May 02, 2024</a:t>
            </a:r>
            <a:endParaRPr lang="en-US" sz="3000">
              <a:latin typeface="Calibri"/>
              <a:ea typeface="Verdana"/>
              <a:cs typeface="Calibri"/>
            </a:endParaRPr>
          </a:p>
          <a:p>
            <a:pPr>
              <a:buFont typeface="Arial" pitchFamily="2" charset="2"/>
              <a:buChar char="•"/>
            </a:pPr>
            <a:r>
              <a:rPr lang="en-US" sz="3000">
                <a:solidFill>
                  <a:srgbClr val="1B1B1B"/>
                </a:solidFill>
                <a:latin typeface="Calibri"/>
                <a:ea typeface="Verdana"/>
                <a:cs typeface="Calibri"/>
              </a:rPr>
              <a:t>     February 07, 2025</a:t>
            </a:r>
            <a:endParaRPr lang="en-US" sz="3000">
              <a:latin typeface="Calibri"/>
              <a:ea typeface="Verdana"/>
              <a:cs typeface="Calibri"/>
            </a:endParaRPr>
          </a:p>
          <a:p>
            <a:pPr>
              <a:buFont typeface="Arial" pitchFamily="2" charset="2"/>
              <a:buChar char="•"/>
            </a:pPr>
            <a:r>
              <a:rPr lang="en-US" sz="3000">
                <a:solidFill>
                  <a:srgbClr val="1B1B1B"/>
                </a:solidFill>
                <a:latin typeface="Calibri"/>
                <a:ea typeface="Verdana"/>
                <a:cs typeface="Calibri"/>
              </a:rPr>
              <a:t>     February 06, 2026</a:t>
            </a:r>
          </a:p>
          <a:p>
            <a:pPr>
              <a:buFont typeface="Arial" pitchFamily="2" charset="2"/>
              <a:buChar char="•"/>
            </a:pPr>
            <a:endParaRPr lang="en-US" sz="3000">
              <a:solidFill>
                <a:srgbClr val="1B1B1B"/>
              </a:solidFill>
              <a:latin typeface="Calibri" panose="020F0502020204030204" pitchFamily="34" charset="0"/>
              <a:ea typeface="Verdana"/>
              <a:cs typeface="Calibri" panose="020F0502020204030204" pitchFamily="34" charset="0"/>
            </a:endParaRPr>
          </a:p>
          <a:p>
            <a:pPr marL="342900" indent="-342900">
              <a:lnSpc>
                <a:spcPct val="120000"/>
              </a:lnSpc>
              <a:buFont typeface="Arial,Sans-Serif"/>
              <a:buChar char="•"/>
            </a:pPr>
            <a:r>
              <a:rPr lang="en-US" sz="3000">
                <a:solidFill>
                  <a:schemeClr val="tx1"/>
                </a:solidFill>
                <a:latin typeface="Calibri"/>
                <a:ea typeface="Verdana"/>
                <a:cs typeface="Calibri"/>
              </a:rPr>
              <a:t>FY24 Review Schedule:</a:t>
            </a:r>
          </a:p>
          <a:p>
            <a:pPr marL="914400" lvl="2" indent="0">
              <a:lnSpc>
                <a:spcPct val="120000"/>
              </a:lnSpc>
              <a:buNone/>
            </a:pPr>
            <a:r>
              <a:rPr lang="en-US" sz="3000">
                <a:solidFill>
                  <a:schemeClr val="tx1"/>
                </a:solidFill>
                <a:latin typeface="Calibri"/>
                <a:ea typeface="Verdana"/>
                <a:cs typeface="Calibri"/>
              </a:rPr>
              <a:t>Proposals due:  </a:t>
            </a:r>
            <a:r>
              <a:rPr lang="en-US" sz="3000">
                <a:solidFill>
                  <a:srgbClr val="1B1B1B"/>
                </a:solidFill>
                <a:latin typeface="Calibri"/>
                <a:ea typeface="Verdana"/>
                <a:cs typeface="Calibri"/>
              </a:rPr>
              <a:t>May 02, 2024</a:t>
            </a:r>
          </a:p>
          <a:p>
            <a:pPr marL="914400" lvl="2" indent="0">
              <a:lnSpc>
                <a:spcPct val="120000"/>
              </a:lnSpc>
              <a:buNone/>
            </a:pPr>
            <a:r>
              <a:rPr lang="en-US" sz="3000">
                <a:solidFill>
                  <a:schemeClr val="tx1"/>
                </a:solidFill>
                <a:latin typeface="Calibri"/>
                <a:ea typeface="Verdana"/>
                <a:cs typeface="Calibri"/>
              </a:rPr>
              <a:t>Announcement of awards:  August 2024</a:t>
            </a:r>
          </a:p>
          <a:p>
            <a:pPr marL="0" indent="0">
              <a:buFont typeface="Arial" pitchFamily="2" charset="2"/>
              <a:buNone/>
            </a:pPr>
            <a:endParaRPr lang="en-US" sz="2400">
              <a:solidFill>
                <a:srgbClr val="1B1B1B"/>
              </a:solidFill>
              <a:latin typeface="Tw Cen MT"/>
              <a:ea typeface="Verdana"/>
            </a:endParaRPr>
          </a:p>
        </p:txBody>
      </p:sp>
      <p:sp>
        <p:nvSpPr>
          <p:cNvPr id="18" name="Rectangle 17">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Rectangle 2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Slide Number Placeholder 3">
            <a:extLst>
              <a:ext uri="{FF2B5EF4-FFF2-40B4-BE49-F238E27FC236}">
                <a16:creationId xmlns:a16="http://schemas.microsoft.com/office/drawing/2014/main" id="{5DA3C0F5-A213-F3ED-4F2C-6AAE41752843}"/>
              </a:ext>
            </a:extLst>
          </p:cNvPr>
          <p:cNvSpPr>
            <a:spLocks noGrp="1"/>
          </p:cNvSpPr>
          <p:nvPr>
            <p:ph type="sldNum" sz="quarter" idx="4"/>
          </p:nvPr>
        </p:nvSpPr>
        <p:spPr>
          <a:xfrm>
            <a:off x="8610600" y="6356350"/>
            <a:ext cx="2743200" cy="365125"/>
          </a:xfrm>
          <a:prstGeom prst="rect">
            <a:avLst/>
          </a:prstGeom>
        </p:spPr>
        <p:txBody>
          <a:bodyPr>
            <a:normAutofit/>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8F4BEAD3-91E3-4FFC-B7DC-935959D17485}" type="slidenum">
              <a:rPr lang="en-US" smtClean="0">
                <a:solidFill>
                  <a:srgbClr val="FFFFFF"/>
                </a:solidFill>
              </a:rPr>
              <a:pPr>
                <a:lnSpc>
                  <a:spcPct val="90000"/>
                </a:lnSpc>
                <a:spcAft>
                  <a:spcPts val="600"/>
                </a:spcAft>
              </a:pPr>
              <a:t>33</a:t>
            </a:fld>
            <a:endParaRPr lang="en-US">
              <a:solidFill>
                <a:srgbClr val="FFFFFF"/>
              </a:solidFill>
              <a:latin typeface="Avenir Book" panose="02000503020000020003" pitchFamily="2" charset="0"/>
            </a:endParaRPr>
          </a:p>
        </p:txBody>
      </p:sp>
    </p:spTree>
    <p:extLst>
      <p:ext uri="{BB962C8B-B14F-4D97-AF65-F5344CB8AC3E}">
        <p14:creationId xmlns:p14="http://schemas.microsoft.com/office/powerpoint/2010/main" val="2931121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F37BE-65C8-B792-C54A-E16033B97209}"/>
              </a:ext>
            </a:extLst>
          </p:cNvPr>
          <p:cNvSpPr>
            <a:spLocks noGrp="1"/>
          </p:cNvSpPr>
          <p:nvPr>
            <p:ph type="title" idx="4294967295"/>
          </p:nvPr>
        </p:nvSpPr>
        <p:spPr>
          <a:xfrm>
            <a:off x="133275" y="269205"/>
            <a:ext cx="12005636" cy="1316395"/>
          </a:xfrm>
        </p:spPr>
        <p:txBody>
          <a:bodyPr>
            <a:normAutofit/>
          </a:bodyPr>
          <a:lstStyle/>
          <a:p>
            <a:r>
              <a:rPr lang="en-US" dirty="0">
                <a:solidFill>
                  <a:schemeClr val="tx1"/>
                </a:solidFill>
                <a:latin typeface="Tw Cen MT"/>
                <a:ea typeface="Verdana"/>
              </a:rPr>
              <a:t>CISE Regional Research Expansion Aspiring Investigators Conferences/Workshops</a:t>
            </a:r>
            <a:endParaRPr lang="en-US" dirty="0">
              <a:solidFill>
                <a:schemeClr val="tx1"/>
              </a:solidFill>
            </a:endParaRPr>
          </a:p>
        </p:txBody>
      </p:sp>
      <p:sp>
        <p:nvSpPr>
          <p:cNvPr id="3" name="Content Placeholder 2">
            <a:extLst>
              <a:ext uri="{FF2B5EF4-FFF2-40B4-BE49-F238E27FC236}">
                <a16:creationId xmlns:a16="http://schemas.microsoft.com/office/drawing/2014/main" id="{6432CD61-5EEB-BB84-C737-9FFFEA9EC83D}"/>
              </a:ext>
            </a:extLst>
          </p:cNvPr>
          <p:cNvSpPr>
            <a:spLocks noGrp="1"/>
          </p:cNvSpPr>
          <p:nvPr>
            <p:ph idx="4294967295"/>
          </p:nvPr>
        </p:nvSpPr>
        <p:spPr>
          <a:xfrm>
            <a:off x="487692" y="1960326"/>
            <a:ext cx="5975350" cy="2409825"/>
          </a:xfrm>
        </p:spPr>
        <p:txBody>
          <a:bodyPr vert="horz" lIns="91440" tIns="45720" rIns="91440" bIns="45720" rtlCol="0" anchor="t">
            <a:normAutofit/>
          </a:bodyPr>
          <a:lstStyle/>
          <a:p>
            <a:pPr marL="0" indent="0">
              <a:buNone/>
            </a:pPr>
            <a:endParaRPr lang="en-US" sz="1600">
              <a:latin typeface="Open Sans  "/>
            </a:endParaRPr>
          </a:p>
          <a:p>
            <a:pPr marL="0" indent="0">
              <a:buNone/>
            </a:pPr>
            <a:r>
              <a:rPr lang="en-US" sz="1600" b="1">
                <a:solidFill>
                  <a:schemeClr val="tx2"/>
                </a:solidFill>
                <a:latin typeface="Open Sans  "/>
                <a:ea typeface="Verdana"/>
              </a:rPr>
              <a:t>April 8-9, 2024</a:t>
            </a:r>
          </a:p>
          <a:p>
            <a:r>
              <a:rPr lang="en-US" sz="1600">
                <a:latin typeface="Open Sans  "/>
                <a:ea typeface="Verdana"/>
              </a:rPr>
              <a:t>University of Alabama (TN, MS, GA, AL)</a:t>
            </a:r>
            <a:endParaRPr lang="en-US" sz="1600">
              <a:latin typeface="Open Sans  "/>
            </a:endParaRPr>
          </a:p>
          <a:p>
            <a:pPr marL="0" indent="0">
              <a:buNone/>
            </a:pPr>
            <a:r>
              <a:rPr lang="en-US" sz="1600" b="1">
                <a:solidFill>
                  <a:schemeClr val="tx2"/>
                </a:solidFill>
                <a:latin typeface="Open Sans  "/>
                <a:ea typeface="Verdana"/>
              </a:rPr>
              <a:t>June 13-14, 2024</a:t>
            </a:r>
            <a:endParaRPr lang="en-US" sz="1600" b="1">
              <a:solidFill>
                <a:schemeClr val="tx2"/>
              </a:solidFill>
              <a:latin typeface="Open Sans  "/>
            </a:endParaRPr>
          </a:p>
          <a:p>
            <a:r>
              <a:rPr lang="en-US" sz="1600">
                <a:solidFill>
                  <a:srgbClr val="5F6368"/>
                </a:solidFill>
                <a:latin typeface="Open Sans  "/>
                <a:ea typeface="Verdana"/>
                <a:cs typeface="Arial"/>
              </a:rPr>
              <a:t>University of Hawaiʻi at Mānoa</a:t>
            </a:r>
            <a:r>
              <a:rPr lang="en-US" sz="1600">
                <a:latin typeface="Open Sans  "/>
                <a:ea typeface="Verdana"/>
              </a:rPr>
              <a:t>  (HI, GU)</a:t>
            </a:r>
            <a:endParaRPr lang="en-US" sz="800">
              <a:solidFill>
                <a:srgbClr val="5F6368"/>
              </a:solidFill>
              <a:latin typeface="Arial"/>
              <a:ea typeface="Verdana"/>
              <a:cs typeface="Arial"/>
            </a:endParaRPr>
          </a:p>
          <a:p>
            <a:pPr marL="0" indent="0">
              <a:buNone/>
            </a:pPr>
            <a:r>
              <a:rPr lang="en-US" sz="1600" b="1">
                <a:solidFill>
                  <a:schemeClr val="tx2"/>
                </a:solidFill>
                <a:latin typeface="Open Sans  "/>
                <a:ea typeface="Verdana"/>
              </a:rPr>
              <a:t>August 5-6, 2024</a:t>
            </a:r>
          </a:p>
          <a:p>
            <a:r>
              <a:rPr lang="en-US" sz="1600">
                <a:latin typeface="Open Sans  "/>
                <a:ea typeface="Verdana"/>
              </a:rPr>
              <a:t>University of Alaska Anchorage ((AK)</a:t>
            </a:r>
          </a:p>
          <a:p>
            <a:endParaRPr lang="en-US" sz="1600">
              <a:latin typeface="Open Sans  "/>
            </a:endParaRPr>
          </a:p>
          <a:p>
            <a:endParaRPr lang="en-US" sz="1600">
              <a:latin typeface="Open Sans  "/>
            </a:endParaRPr>
          </a:p>
        </p:txBody>
      </p:sp>
      <p:sp>
        <p:nvSpPr>
          <p:cNvPr id="5" name="TextBox 4">
            <a:extLst>
              <a:ext uri="{FF2B5EF4-FFF2-40B4-BE49-F238E27FC236}">
                <a16:creationId xmlns:a16="http://schemas.microsoft.com/office/drawing/2014/main" id="{7BF72F04-9715-BCE1-D9A1-EE6E759CA248}"/>
              </a:ext>
            </a:extLst>
          </p:cNvPr>
          <p:cNvSpPr txBox="1"/>
          <p:nvPr/>
        </p:nvSpPr>
        <p:spPr>
          <a:xfrm>
            <a:off x="4015775" y="5063671"/>
            <a:ext cx="6368941" cy="861774"/>
          </a:xfrm>
          <a:prstGeom prst="rect">
            <a:avLst/>
          </a:prstGeom>
          <a:solidFill>
            <a:schemeClr val="bg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r>
              <a:rPr lang="en-US" sz="1600" b="1">
                <a:solidFill>
                  <a:schemeClr val="tx2"/>
                </a:solidFill>
                <a:latin typeface="Open Sans  "/>
              </a:rPr>
              <a:t>Southwest Regional Conference, December 4-5, 2023 </a:t>
            </a:r>
          </a:p>
          <a:p>
            <a:r>
              <a:rPr lang="en-US" sz="1600">
                <a:latin typeface="Open Sans  "/>
              </a:rPr>
              <a:t>University of Arizona (NV, AZ, NM, CA)</a:t>
            </a:r>
          </a:p>
          <a:p>
            <a:r>
              <a:rPr lang="en-US" i="1">
                <a:solidFill>
                  <a:srgbClr val="242424"/>
                </a:solidFill>
                <a:latin typeface="inherit"/>
              </a:rPr>
              <a:t>“Resource Link:</a:t>
            </a:r>
            <a:r>
              <a:rPr lang="en-US" sz="1800" b="0" i="1">
                <a:solidFill>
                  <a:srgbClr val="242424"/>
                </a:solidFill>
                <a:effectLst/>
                <a:latin typeface="inherit"/>
              </a:rPr>
              <a:t> </a:t>
            </a:r>
            <a:r>
              <a:rPr lang="en-US" sz="1800" b="0" i="1">
                <a:solidFill>
                  <a:srgbClr val="242424"/>
                </a:solidFill>
                <a:effectLst/>
                <a:latin typeface="inherit"/>
                <a:hlinkClick r:id="rId3"/>
              </a:rPr>
              <a:t>https://tinyurl.com/join-cise-southwest</a:t>
            </a:r>
            <a:r>
              <a:rPr lang="en-US" sz="1800" b="0" i="1">
                <a:solidFill>
                  <a:srgbClr val="242424"/>
                </a:solidFill>
                <a:effectLst/>
                <a:latin typeface="inherit"/>
              </a:rPr>
              <a:t>”</a:t>
            </a:r>
            <a:endParaRPr lang="en-US" sz="1600">
              <a:latin typeface="Open Sans  "/>
            </a:endParaRPr>
          </a:p>
        </p:txBody>
      </p:sp>
      <p:pic>
        <p:nvPicPr>
          <p:cNvPr id="8" name="Picture 7">
            <a:extLst>
              <a:ext uri="{FF2B5EF4-FFF2-40B4-BE49-F238E27FC236}">
                <a16:creationId xmlns:a16="http://schemas.microsoft.com/office/drawing/2014/main" id="{6338061C-63EB-E3D9-B5DE-E9A9921DC45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7701" y="801328"/>
            <a:ext cx="2802769" cy="2802769"/>
          </a:xfrm>
          <a:prstGeom prst="rect">
            <a:avLst/>
          </a:prstGeom>
          <a:noFill/>
          <a:ln>
            <a:noFill/>
          </a:ln>
        </p:spPr>
      </p:pic>
      <p:sp>
        <p:nvSpPr>
          <p:cNvPr id="9" name="Title 1">
            <a:extLst>
              <a:ext uri="{FF2B5EF4-FFF2-40B4-BE49-F238E27FC236}">
                <a16:creationId xmlns:a16="http://schemas.microsoft.com/office/drawing/2014/main" id="{E3FAE9DC-3263-5DD5-A753-40A986AE42AC}"/>
              </a:ext>
            </a:extLst>
          </p:cNvPr>
          <p:cNvSpPr txBox="1">
            <a:spLocks/>
          </p:cNvSpPr>
          <p:nvPr/>
        </p:nvSpPr>
        <p:spPr>
          <a:xfrm>
            <a:off x="435140" y="1690788"/>
            <a:ext cx="11274663" cy="387183"/>
          </a:xfrm>
          <a:prstGeom prst="rect">
            <a:avLst/>
          </a:prstGeom>
        </p:spPr>
        <p:txBody>
          <a:bodyPr vert="horz" lIns="45720" tIns="22860" rIns="45720" bIns="22860" rtlCol="0" anchor="t">
            <a:normAutofit/>
          </a:bodyPr>
          <a:lstStyle>
            <a:lvl1pPr algn="l" defTabSz="1828343" rtl="0" eaLnBrk="1" latinLnBrk="0" hangingPunct="1">
              <a:lnSpc>
                <a:spcPct val="90000"/>
              </a:lnSpc>
              <a:spcBef>
                <a:spcPct val="0"/>
              </a:spcBef>
              <a:buNone/>
              <a:defRPr sz="7998" kern="1200">
                <a:solidFill>
                  <a:srgbClr val="005699"/>
                </a:solidFill>
                <a:latin typeface="Tw Cen MT" panose="020B0602020104020603" pitchFamily="34" charset="77"/>
                <a:ea typeface="Verdana" panose="020B0604030504040204" pitchFamily="34" charset="0"/>
                <a:cs typeface="+mj-cs"/>
              </a:defRPr>
            </a:lvl1pPr>
          </a:lstStyle>
          <a:p>
            <a:r>
              <a:rPr lang="en-US" sz="2000" b="1">
                <a:solidFill>
                  <a:schemeClr val="accent2"/>
                </a:solidFill>
                <a:latin typeface="Tw Cen MT"/>
                <a:ea typeface="Verdana"/>
              </a:rPr>
              <a:t>Upcoming Regional Conferences/Workshops</a:t>
            </a:r>
            <a:endParaRPr lang="en-US" sz="2000" b="1">
              <a:solidFill>
                <a:schemeClr val="accent2"/>
              </a:solidFill>
            </a:endParaRPr>
          </a:p>
        </p:txBody>
      </p:sp>
    </p:spTree>
    <p:extLst>
      <p:ext uri="{BB962C8B-B14F-4D97-AF65-F5344CB8AC3E}">
        <p14:creationId xmlns:p14="http://schemas.microsoft.com/office/powerpoint/2010/main" val="67355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41F64E-7A27-DE4A-BE1F-79795A251A74}"/>
              </a:ext>
            </a:extLst>
          </p:cNvPr>
          <p:cNvSpPr>
            <a:spLocks noGrp="1"/>
          </p:cNvSpPr>
          <p:nvPr>
            <p:ph type="title"/>
          </p:nvPr>
        </p:nvSpPr>
        <p:spPr>
          <a:xfrm>
            <a:off x="182031" y="755116"/>
            <a:ext cx="8116141" cy="1694513"/>
          </a:xfrm>
        </p:spPr>
        <p:txBody>
          <a:bodyPr anchor="b">
            <a:normAutofit/>
          </a:bodyPr>
          <a:lstStyle/>
          <a:p>
            <a:r>
              <a:rPr lang="en-US" dirty="0">
                <a:solidFill>
                  <a:schemeClr val="tx1">
                    <a:lumMod val="95000"/>
                    <a:lumOff val="5000"/>
                  </a:schemeClr>
                </a:solidFill>
                <a:latin typeface="Tw Cen MT"/>
                <a:ea typeface="Verdana"/>
              </a:rPr>
              <a:t>Recap: NSF investments towards </a:t>
            </a:r>
            <a:br>
              <a:rPr lang="en-US" dirty="0">
                <a:solidFill>
                  <a:schemeClr val="tx1">
                    <a:lumMod val="95000"/>
                    <a:lumOff val="5000"/>
                  </a:schemeClr>
                </a:solidFill>
                <a:latin typeface="Tw Cen MT"/>
                <a:ea typeface="Verdana"/>
              </a:rPr>
            </a:br>
            <a:r>
              <a:rPr lang="en-US" dirty="0">
                <a:solidFill>
                  <a:schemeClr val="tx1">
                    <a:lumMod val="95000"/>
                    <a:lumOff val="5000"/>
                  </a:schemeClr>
                </a:solidFill>
                <a:latin typeface="Tw Cen MT"/>
                <a:ea typeface="Verdana"/>
              </a:rPr>
              <a:t>transition to CISE Core</a:t>
            </a:r>
            <a:endParaRPr lang="en-US" dirty="0">
              <a:solidFill>
                <a:schemeClr val="tx1">
                  <a:lumMod val="95000"/>
                  <a:lumOff val="5000"/>
                </a:schemeClr>
              </a:solidFill>
            </a:endParaRPr>
          </a:p>
        </p:txBody>
      </p:sp>
      <p:sp>
        <p:nvSpPr>
          <p:cNvPr id="5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FF5C2C59-7C60-F44B-B7BF-1D6A2DE66E89}"/>
              </a:ext>
            </a:extLst>
          </p:cNvPr>
          <p:cNvSpPr>
            <a:spLocks noGrp="1"/>
          </p:cNvSpPr>
          <p:nvPr>
            <p:ph idx="1"/>
          </p:nvPr>
        </p:nvSpPr>
        <p:spPr>
          <a:xfrm>
            <a:off x="314413" y="2738599"/>
            <a:ext cx="5725695" cy="3050699"/>
          </a:xfrm>
        </p:spPr>
        <p:txBody>
          <a:bodyPr vert="horz" lIns="91440" tIns="45720" rIns="91440" bIns="45720" rtlCol="0" anchor="t">
            <a:noAutofit/>
          </a:bodyPr>
          <a:lstStyle/>
          <a:p>
            <a:pPr>
              <a:buFont typeface="Wingdings" pitchFamily="2" charset="2"/>
              <a:buChar char="q"/>
            </a:pPr>
            <a:r>
              <a:rPr lang="en-US" sz="2000">
                <a:solidFill>
                  <a:schemeClr val="tx1"/>
                </a:solidFill>
                <a:latin typeface="Arial"/>
                <a:ea typeface="Verdana"/>
                <a:cs typeface="Arial"/>
              </a:rPr>
              <a:t>Building on technical themes and responding to research and societal opportunities</a:t>
            </a:r>
          </a:p>
          <a:p>
            <a:pPr>
              <a:buFont typeface="Wingdings" pitchFamily="2" charset="2"/>
              <a:buChar char="q"/>
            </a:pPr>
            <a:endParaRPr lang="en-US" sz="2000">
              <a:solidFill>
                <a:schemeClr val="tx1"/>
              </a:solidFill>
              <a:latin typeface="Arial"/>
              <a:ea typeface="Verdana"/>
              <a:cs typeface="Arial"/>
            </a:endParaRPr>
          </a:p>
          <a:p>
            <a:pPr>
              <a:buFont typeface="Wingdings" pitchFamily="2" charset="2"/>
              <a:buChar char="q"/>
            </a:pPr>
            <a:r>
              <a:rPr lang="en-US" sz="2000">
                <a:solidFill>
                  <a:schemeClr val="tx1"/>
                </a:solidFill>
                <a:latin typeface="Arial"/>
                <a:ea typeface="Verdana"/>
                <a:cs typeface="Arial"/>
              </a:rPr>
              <a:t>Building out cross-cutting efforts in infrastructure and people</a:t>
            </a:r>
          </a:p>
          <a:p>
            <a:pPr>
              <a:buFont typeface="Wingdings" pitchFamily="2" charset="2"/>
              <a:buChar char="q"/>
            </a:pPr>
            <a:endParaRPr lang="en-US" sz="2000">
              <a:solidFill>
                <a:schemeClr val="tx1"/>
              </a:solidFill>
              <a:latin typeface="Arial"/>
              <a:ea typeface="Verdana"/>
              <a:cs typeface="Arial"/>
            </a:endParaRPr>
          </a:p>
          <a:p>
            <a:pPr>
              <a:buFont typeface="Wingdings" pitchFamily="2" charset="2"/>
              <a:buChar char="q"/>
            </a:pPr>
            <a:r>
              <a:rPr lang="en-US" sz="2000">
                <a:solidFill>
                  <a:schemeClr val="tx1"/>
                </a:solidFill>
                <a:latin typeface="Arial"/>
                <a:ea typeface="Verdana"/>
                <a:cs typeface="Arial"/>
              </a:rPr>
              <a:t>Engaging in broad conversations with the research community, with industry, with other US agencies, and internationally</a:t>
            </a:r>
          </a:p>
          <a:p>
            <a:endParaRPr lang="en-US" sz="2000">
              <a:solidFill>
                <a:schemeClr val="tx1"/>
              </a:solidFill>
              <a:latin typeface="Arial" panose="020B0604020202020204" pitchFamily="34" charset="0"/>
              <a:cs typeface="Arial" panose="020B0604020202020204" pitchFamily="34" charset="0"/>
            </a:endParaRPr>
          </a:p>
          <a:p>
            <a:pPr marL="0" indent="0">
              <a:buNone/>
            </a:pPr>
            <a:endParaRPr lang="en-US" sz="200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D2180A7-93D7-A080-F14E-9F5ADE79F3FB}"/>
              </a:ext>
              <a:ext uri="{C183D7F6-B498-43B3-948B-1728B52AA6E4}">
                <adec:decorative xmlns:adec="http://schemas.microsoft.com/office/drawing/2017/decorative" val="1"/>
              </a:ext>
            </a:extLst>
          </p:cNvPr>
          <p:cNvPicPr>
            <a:picLocks noChangeAspect="1"/>
          </p:cNvPicPr>
          <p:nvPr/>
        </p:nvPicPr>
        <p:blipFill rotWithShape="1">
          <a:blip r:embed="rId3"/>
          <a:srcRect l="12386" r="12386"/>
          <a:stretch/>
        </p:blipFill>
        <p:spPr>
          <a:xfrm>
            <a:off x="6503934" y="549649"/>
            <a:ext cx="5686543" cy="56677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F0E2DE90-7F27-FDCC-474D-3527765E0C66}"/>
              </a:ext>
            </a:extLst>
          </p:cNvPr>
          <p:cNvSpPr txBox="1"/>
          <p:nvPr/>
        </p:nvSpPr>
        <p:spPr>
          <a:xfrm>
            <a:off x="249620" y="6214241"/>
            <a:ext cx="6434957" cy="476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hlinkClick r:id="rId4"/>
              </a:rPr>
              <a:t>CISE Research Expansion Program NSF 24-536</a:t>
            </a:r>
            <a:endParaRPr lang="en-US" sz="2400" b="1">
              <a:cs typeface="Calibri"/>
            </a:endParaRPr>
          </a:p>
        </p:txBody>
      </p:sp>
      <p:sp>
        <p:nvSpPr>
          <p:cNvPr id="6" name="TextBox 5">
            <a:extLst>
              <a:ext uri="{FF2B5EF4-FFF2-40B4-BE49-F238E27FC236}">
                <a16:creationId xmlns:a16="http://schemas.microsoft.com/office/drawing/2014/main" id="{E1211A4B-D248-382C-B800-E1C790D2EA13}"/>
              </a:ext>
            </a:extLst>
          </p:cNvPr>
          <p:cNvSpPr txBox="1"/>
          <p:nvPr/>
        </p:nvSpPr>
        <p:spPr>
          <a:xfrm>
            <a:off x="6456738" y="6329775"/>
            <a:ext cx="6150768" cy="738664"/>
          </a:xfrm>
          <a:prstGeom prst="rect">
            <a:avLst/>
          </a:prstGeom>
          <a:noFill/>
        </p:spPr>
        <p:txBody>
          <a:bodyPr wrap="square" lIns="91440" tIns="45720" rIns="91440" bIns="45720" anchor="t">
            <a:spAutoFit/>
          </a:bodyPr>
          <a:lstStyle/>
          <a:p>
            <a:pPr algn="ctr"/>
            <a:r>
              <a:rPr lang="en-US" sz="1400">
                <a:latin typeface="Calibri"/>
                <a:ea typeface="+mj-ea"/>
                <a:cs typeface="Calibri"/>
              </a:rPr>
              <a:t>Students, Faculty &amp; the Amazon team at the AWS </a:t>
            </a:r>
            <a:r>
              <a:rPr lang="en-US" sz="1400" err="1">
                <a:latin typeface="Calibri"/>
                <a:ea typeface="+mj-ea"/>
                <a:cs typeface="Calibri"/>
              </a:rPr>
              <a:t>Sagemaker</a:t>
            </a:r>
            <a:r>
              <a:rPr lang="en-US" sz="1400">
                <a:latin typeface="Calibri"/>
                <a:ea typeface="+mj-ea"/>
                <a:cs typeface="Calibri"/>
              </a:rPr>
              <a:t> Workshop (December 2022)</a:t>
            </a:r>
            <a:br>
              <a:rPr lang="en-US" sz="1400">
                <a:latin typeface="Avenir Book" panose="02000503020000020003" pitchFamily="2" charset="0"/>
                <a:ea typeface="+mj-ea"/>
                <a:cs typeface="+mj-cs"/>
              </a:rPr>
            </a:br>
            <a:endParaRPr lang="en-US" sz="1400">
              <a:cs typeface="Calibri"/>
            </a:endParaRPr>
          </a:p>
        </p:txBody>
      </p:sp>
    </p:spTree>
    <p:extLst>
      <p:ext uri="{BB962C8B-B14F-4D97-AF65-F5344CB8AC3E}">
        <p14:creationId xmlns:p14="http://schemas.microsoft.com/office/powerpoint/2010/main" val="2764647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907BBC8E-61EE-79AF-7DD2-41E1E9758851}"/>
              </a:ext>
            </a:extLst>
          </p:cNvPr>
          <p:cNvSpPr txBox="1">
            <a:spLocks noGrp="1"/>
          </p:cNvSpPr>
          <p:nvPr>
            <p:ph type="title" idx="4294967295"/>
          </p:nvPr>
        </p:nvSpPr>
        <p:spPr>
          <a:xfrm>
            <a:off x="5661364" y="5262133"/>
            <a:ext cx="7206364" cy="1367041"/>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5400" b="1" kern="1200">
                <a:solidFill>
                  <a:schemeClr val="bg1"/>
                </a:solidFill>
                <a:latin typeface="Tw Cen MT" panose="020B0602020104020603" pitchFamily="34" charset="77"/>
                <a:ea typeface="Verdana" panose="020B0604030504040204" pitchFamily="34" charset="0"/>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Tw Cen MT"/>
                <a:ea typeface="Verdana"/>
                <a:cs typeface="Tw Cen MT"/>
              </a:rPr>
              <a:t>Q&amp;A Session</a:t>
            </a:r>
            <a:endParaRPr kumimoji="0" lang="en-US" sz="8800" b="1" i="0" u="none" strike="noStrike" kern="1200" cap="none" spc="0" normalizeH="0" baseline="0" noProof="0" dirty="0">
              <a:ln>
                <a:noFill/>
              </a:ln>
              <a:solidFill>
                <a:schemeClr val="bg1"/>
              </a:solidFill>
              <a:effectLst/>
              <a:uLnTx/>
              <a:uFillTx/>
              <a:latin typeface="Tw Cen MT"/>
              <a:ea typeface="Verdana"/>
              <a:cs typeface="Tw Cen MT"/>
            </a:endParaRPr>
          </a:p>
        </p:txBody>
      </p:sp>
      <p:pic>
        <p:nvPicPr>
          <p:cNvPr id="7" name="Picture 6" descr="NSF, People, Partnerships, and Translation">
            <a:extLst>
              <a:ext uri="{FF2B5EF4-FFF2-40B4-BE49-F238E27FC236}">
                <a16:creationId xmlns:a16="http://schemas.microsoft.com/office/drawing/2014/main" id="{DF39C93D-DB67-BB4A-8820-3AA84B9D69A7}"/>
              </a:ext>
            </a:extLst>
          </p:cNvPr>
          <p:cNvPicPr>
            <a:picLocks noChangeAspect="1"/>
          </p:cNvPicPr>
          <p:nvPr/>
        </p:nvPicPr>
        <p:blipFill>
          <a:blip r:embed="rId3"/>
          <a:srcRect/>
          <a:stretch/>
        </p:blipFill>
        <p:spPr>
          <a:xfrm>
            <a:off x="479608" y="216334"/>
            <a:ext cx="5614363" cy="4523087"/>
          </a:xfrm>
          <a:prstGeom prst="rect">
            <a:avLst/>
          </a:prstGeom>
        </p:spPr>
      </p:pic>
    </p:spTree>
    <p:extLst>
      <p:ext uri="{BB962C8B-B14F-4D97-AF65-F5344CB8AC3E}">
        <p14:creationId xmlns:p14="http://schemas.microsoft.com/office/powerpoint/2010/main" val="3995844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0D23E-D7EE-DE10-6980-609C6FFFC30D}"/>
              </a:ext>
            </a:extLst>
          </p:cNvPr>
          <p:cNvSpPr>
            <a:spLocks noGrp="1"/>
          </p:cNvSpPr>
          <p:nvPr>
            <p:ph type="title"/>
          </p:nvPr>
        </p:nvSpPr>
        <p:spPr>
          <a:xfrm>
            <a:off x="457200" y="457199"/>
            <a:ext cx="11277600" cy="957279"/>
          </a:xfrm>
        </p:spPr>
        <p:txBody>
          <a:bodyPr>
            <a:normAutofit/>
          </a:bodyPr>
          <a:lstStyle/>
          <a:p>
            <a:r>
              <a:rPr lang="en-US" b="1">
                <a:solidFill>
                  <a:srgbClr val="0051BE"/>
                </a:solidFill>
                <a:latin typeface="Open Sans"/>
                <a:ea typeface="Open Sans"/>
                <a:cs typeface="Open Sans"/>
              </a:rPr>
              <a:t>Recap: Information And Revision</a:t>
            </a:r>
            <a:endParaRPr lang="en-US">
              <a:solidFill>
                <a:srgbClr val="0051BE"/>
              </a:solidFill>
            </a:endParaRPr>
          </a:p>
        </p:txBody>
      </p:sp>
      <p:sp>
        <p:nvSpPr>
          <p:cNvPr id="3" name="Content Placeholder 2">
            <a:extLst>
              <a:ext uri="{FF2B5EF4-FFF2-40B4-BE49-F238E27FC236}">
                <a16:creationId xmlns:a16="http://schemas.microsoft.com/office/drawing/2014/main" id="{D1E98FDB-3A35-B7E9-657A-3469505FC286}"/>
              </a:ext>
            </a:extLst>
          </p:cNvPr>
          <p:cNvSpPr>
            <a:spLocks noGrp="1"/>
          </p:cNvSpPr>
          <p:nvPr>
            <p:ph idx="1"/>
          </p:nvPr>
        </p:nvSpPr>
        <p:spPr>
          <a:xfrm>
            <a:off x="457200" y="1221111"/>
            <a:ext cx="11277600" cy="3629460"/>
          </a:xfrm>
        </p:spPr>
        <p:txBody>
          <a:bodyPr vert="horz" lIns="91440" tIns="45720" rIns="91440" bIns="45720" rtlCol="0" anchor="t">
            <a:noAutofit/>
          </a:bodyPr>
          <a:lstStyle/>
          <a:p>
            <a:pPr algn="just">
              <a:lnSpc>
                <a:spcPct val="100000"/>
              </a:lnSpc>
              <a:spcBef>
                <a:spcPts val="0"/>
              </a:spcBef>
            </a:pPr>
            <a:r>
              <a:rPr lang="en-US" sz="3000">
                <a:solidFill>
                  <a:srgbClr val="1B1B1B"/>
                </a:solidFill>
                <a:latin typeface="Calibri" panose="020F0502020204030204" pitchFamily="34" charset="0"/>
                <a:ea typeface="Open Sans"/>
                <a:cs typeface="Calibri" panose="020F0502020204030204" pitchFamily="34" charset="0"/>
              </a:rPr>
              <a:t>The Research Capacity Building Planning (RCBP) Thread was separated into 2 threads rather than having 2 tracks underneath the RCBP heading. </a:t>
            </a:r>
          </a:p>
          <a:p>
            <a:pPr algn="just">
              <a:lnSpc>
                <a:spcPct val="100000"/>
              </a:lnSpc>
              <a:spcBef>
                <a:spcPts val="0"/>
              </a:spcBef>
            </a:pPr>
            <a:r>
              <a:rPr lang="en-US" sz="3000">
                <a:solidFill>
                  <a:srgbClr val="1B1B1B"/>
                </a:solidFill>
                <a:latin typeface="Calibri" panose="020F0502020204030204" pitchFamily="34" charset="0"/>
                <a:ea typeface="Open Sans"/>
                <a:cs typeface="Calibri" panose="020F0502020204030204" pitchFamily="34" charset="0"/>
              </a:rPr>
              <a:t>Thread 1 has been simplified and will only cover 1 area of research – Research-Focused Capacity Building (Previously Track 1B). </a:t>
            </a:r>
          </a:p>
          <a:p>
            <a:pPr algn="just">
              <a:lnSpc>
                <a:spcPct val="100000"/>
              </a:lnSpc>
              <a:spcBef>
                <a:spcPts val="0"/>
              </a:spcBef>
            </a:pPr>
            <a:r>
              <a:rPr lang="en-US" sz="3000">
                <a:solidFill>
                  <a:srgbClr val="1B1B1B"/>
                </a:solidFill>
                <a:latin typeface="Calibri" panose="020F0502020204030204" pitchFamily="34" charset="0"/>
                <a:ea typeface="Open Sans"/>
                <a:cs typeface="Calibri" panose="020F0502020204030204" pitchFamily="34" charset="0"/>
              </a:rPr>
              <a:t>Track 1A will now be captured in Thread 4 aimed specifically at research planning (RPP).</a:t>
            </a:r>
            <a:endParaRPr lang="en-US" sz="3000">
              <a:latin typeface="Calibri" panose="020F0502020204030204" pitchFamily="34" charset="0"/>
              <a:cs typeface="Calibri" panose="020F0502020204030204" pitchFamily="34" charset="0"/>
            </a:endParaRPr>
          </a:p>
          <a:p>
            <a:pPr algn="just">
              <a:lnSpc>
                <a:spcPct val="100000"/>
              </a:lnSpc>
              <a:spcBef>
                <a:spcPts val="0"/>
              </a:spcBef>
            </a:pPr>
            <a:endParaRPr lang="en-US" sz="3000">
              <a:solidFill>
                <a:srgbClr val="1B1B1B"/>
              </a:solidFill>
              <a:latin typeface="Calibri" panose="020F0502020204030204" pitchFamily="34" charset="0"/>
              <a:ea typeface="Open Sans"/>
              <a:cs typeface="Calibri" panose="020F0502020204030204" pitchFamily="34" charset="0"/>
            </a:endParaRPr>
          </a:p>
          <a:p>
            <a:pPr algn="just">
              <a:lnSpc>
                <a:spcPct val="100000"/>
              </a:lnSpc>
              <a:spcBef>
                <a:spcPts val="0"/>
              </a:spcBef>
            </a:pPr>
            <a:r>
              <a:rPr lang="en-US" sz="3000">
                <a:solidFill>
                  <a:srgbClr val="1B1B1B"/>
                </a:solidFill>
                <a:latin typeface="Calibri" panose="020F0502020204030204" pitchFamily="34" charset="0"/>
                <a:ea typeface="Open Sans"/>
                <a:cs typeface="Calibri" panose="020F0502020204030204" pitchFamily="34" charset="0"/>
              </a:rPr>
              <a:t>The Institution eligibility criterion has been updated to cap the maximum amount an institution may have received from CISE core funding listed in Section II to no more than $2 million within the past five years.</a:t>
            </a:r>
            <a:endParaRPr lang="en-US" sz="30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2015892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1332D1-D07A-4251-AACF-3ED104F6828F}"/>
              </a:ext>
            </a:extLst>
          </p:cNvPr>
          <p:cNvSpPr>
            <a:spLocks noGrp="1"/>
          </p:cNvSpPr>
          <p:nvPr>
            <p:ph type="title"/>
          </p:nvPr>
        </p:nvSpPr>
        <p:spPr>
          <a:xfrm>
            <a:off x="137553" y="294290"/>
            <a:ext cx="11949671" cy="726573"/>
          </a:xfrm>
        </p:spPr>
        <p:txBody>
          <a:bodyPr>
            <a:noAutofit/>
          </a:bodyPr>
          <a:lstStyle/>
          <a:p>
            <a:pPr algn="ctr"/>
            <a:r>
              <a:rPr lang="en-US" dirty="0">
                <a:solidFill>
                  <a:schemeClr val="tx1">
                    <a:lumMod val="95000"/>
                    <a:lumOff val="5000"/>
                  </a:schemeClr>
                </a:solidFill>
                <a:latin typeface="Calibri" panose="020F0502020204030204" pitchFamily="34" charset="0"/>
                <a:ea typeface="Open Sans" pitchFamily="2" charset="0"/>
                <a:cs typeface="Calibri" panose="020F0502020204030204" pitchFamily="34" charset="0"/>
              </a:rPr>
              <a:t>NSF-funded Foundational, Translational, Societal Impacts</a:t>
            </a:r>
          </a:p>
        </p:txBody>
      </p:sp>
      <p:sp>
        <p:nvSpPr>
          <p:cNvPr id="11" name="TextBox 10">
            <a:extLst>
              <a:ext uri="{FF2B5EF4-FFF2-40B4-BE49-F238E27FC236}">
                <a16:creationId xmlns:a16="http://schemas.microsoft.com/office/drawing/2014/main" id="{FBC81D8D-40E9-8B49-8AB5-4E96CDBA58CB}"/>
              </a:ext>
            </a:extLst>
          </p:cNvPr>
          <p:cNvSpPr txBox="1"/>
          <p:nvPr/>
        </p:nvSpPr>
        <p:spPr>
          <a:xfrm>
            <a:off x="137554" y="3698056"/>
            <a:ext cx="3942413" cy="29546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w Cen MT" panose="020B0602020104020603" pitchFamily="34" charset="77"/>
                <a:ea typeface="+mn-ea"/>
                <a:cs typeface="+mn-cs"/>
              </a:rPr>
              <a:t>Foundational</a:t>
            </a:r>
            <a:endPar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rPr>
              <a:t>CISE-funded research has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rPr>
              <a:t>led the world in fundamental work on how information is gathered, analyzed, and communicated</a:t>
            </a:r>
            <a:r>
              <a:rPr lang="en-US">
                <a:solidFill>
                  <a:srgbClr val="000000"/>
                </a:solidFill>
                <a:latin typeface="Tw Cen MT" panose="020B0602020104020603" pitchFamily="34" charset="77"/>
              </a:rPr>
              <a:t>.</a:t>
            </a:r>
            <a:endPar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000000"/>
              </a:solidFill>
              <a:latin typeface="Tw Cen MT" panose="020B0602020104020603" pitchFamily="34" charset="77"/>
            </a:endParaRPr>
          </a:p>
          <a:p>
            <a:pPr algn="ctr"/>
            <a:r>
              <a:rPr lang="en-US" b="1" i="1">
                <a:solidFill>
                  <a:srgbClr val="000000"/>
                </a:solidFill>
                <a:latin typeface="Tw Cen MT" panose="020B0602020104020603" pitchFamily="34" charset="77"/>
              </a:rPr>
              <a:t>44 of the 72 </a:t>
            </a:r>
            <a:r>
              <a:rPr lang="en-US" i="1">
                <a:solidFill>
                  <a:srgbClr val="000000"/>
                </a:solidFill>
                <a:latin typeface="Tw Cen MT" panose="020B0602020104020603" pitchFamily="34" charset="77"/>
              </a:rPr>
              <a:t>Turing Awardees have received NSF funding</a:t>
            </a:r>
            <a:endParaRPr kumimoji="0" lang="en-US" sz="1800" b="0" i="1"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p:txBody>
      </p:sp>
      <p:sp>
        <p:nvSpPr>
          <p:cNvPr id="15" name="TextBox 14">
            <a:extLst>
              <a:ext uri="{FF2B5EF4-FFF2-40B4-BE49-F238E27FC236}">
                <a16:creationId xmlns:a16="http://schemas.microsoft.com/office/drawing/2014/main" id="{0AA81BBD-71E8-8143-9B52-A1EB352F6422}"/>
              </a:ext>
            </a:extLst>
          </p:cNvPr>
          <p:cNvSpPr txBox="1"/>
          <p:nvPr/>
        </p:nvSpPr>
        <p:spPr>
          <a:xfrm>
            <a:off x="4363004" y="3713047"/>
            <a:ext cx="3209671"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w Cen MT" panose="020B0602020104020603" pitchFamily="34" charset="77"/>
                <a:ea typeface="+mn-ea"/>
                <a:cs typeface="+mn-cs"/>
              </a:rPr>
              <a:t>Translational</a:t>
            </a:r>
            <a:endPar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rPr>
              <a:t>CISE-funded research has changed how the world computes and communicates.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w Cen MT" panose="020B0602020104020603" pitchFamily="34" charset="77"/>
                <a:ea typeface="+mn-ea"/>
                <a:cs typeface="+mn-cs"/>
              </a:rPr>
              <a:t>&gt;$1Trillion </a:t>
            </a:r>
            <a:r>
              <a:rPr kumimoji="0" lang="en-US" sz="1800" b="0" i="1" u="none" strike="noStrike" kern="1200" cap="none" spc="0" normalizeH="0" baseline="0" noProof="0">
                <a:ln>
                  <a:noFill/>
                </a:ln>
                <a:solidFill>
                  <a:srgbClr val="000000"/>
                </a:solidFill>
                <a:effectLst/>
                <a:uLnTx/>
                <a:uFillTx/>
                <a:latin typeface="Tw Cen MT" panose="020B0602020104020603" pitchFamily="34" charset="77"/>
                <a:ea typeface="+mn-ea"/>
                <a:cs typeface="+mn-cs"/>
              </a:rPr>
              <a:t>of economic impact via the IT sector and beyond.</a:t>
            </a:r>
          </a:p>
        </p:txBody>
      </p:sp>
      <p:sp>
        <p:nvSpPr>
          <p:cNvPr id="12" name="TextBox 11">
            <a:extLst>
              <a:ext uri="{FF2B5EF4-FFF2-40B4-BE49-F238E27FC236}">
                <a16:creationId xmlns:a16="http://schemas.microsoft.com/office/drawing/2014/main" id="{3C7270C8-F326-7448-8D03-CADBC8AE3B70}"/>
              </a:ext>
            </a:extLst>
          </p:cNvPr>
          <p:cNvSpPr txBox="1"/>
          <p:nvPr/>
        </p:nvSpPr>
        <p:spPr>
          <a:xfrm>
            <a:off x="8465891" y="3713479"/>
            <a:ext cx="3209671"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w Cen MT" panose="020B0602020104020603" pitchFamily="34" charset="77"/>
                <a:ea typeface="+mn-ea"/>
                <a:cs typeface="+mn-cs"/>
              </a:rPr>
              <a:t>Societal</a:t>
            </a:r>
            <a:endPar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rPr>
              <a:t>CISE-funded research is benefitting American communities</a:t>
            </a:r>
            <a:endParaRPr lang="en-US">
              <a:solidFill>
                <a:srgbClr val="000000"/>
              </a:solidFill>
              <a:latin typeface="Tw Cen MT" panose="020B06020201040206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000000"/>
              </a:solidFill>
              <a:latin typeface="Tw Cen MT" panose="020B06020201040206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000000"/>
              </a:solidFill>
              <a:latin typeface="Tw Cen MT" panose="020B06020201040206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i="1">
                <a:solidFill>
                  <a:srgbClr val="000000"/>
                </a:solidFill>
                <a:latin typeface="Tw Cen MT" panose="020B0602020104020603" pitchFamily="34" charset="77"/>
              </a:rPr>
              <a:t>C</a:t>
            </a:r>
            <a:r>
              <a:rPr kumimoji="0" lang="en-US" sz="1800" b="0" i="1" u="none" strike="noStrike" kern="1200" cap="none" spc="0" normalizeH="0" baseline="0" noProof="0">
                <a:ln>
                  <a:noFill/>
                </a:ln>
                <a:solidFill>
                  <a:srgbClr val="000000"/>
                </a:solidFill>
                <a:effectLst/>
                <a:uLnTx/>
                <a:uFillTx/>
                <a:latin typeface="Tw Cen MT" panose="020B0602020104020603" pitchFamily="34" charset="77"/>
                <a:ea typeface="+mn-ea"/>
                <a:cs typeface="+mn-cs"/>
              </a:rPr>
              <a:t>hanging the face of computing and changing the world</a:t>
            </a:r>
          </a:p>
        </p:txBody>
      </p:sp>
      <p:pic>
        <p:nvPicPr>
          <p:cNvPr id="14" name="Picture 13">
            <a:extLst>
              <a:ext uri="{FF2B5EF4-FFF2-40B4-BE49-F238E27FC236}">
                <a16:creationId xmlns:a16="http://schemas.microsoft.com/office/drawing/2014/main" id="{9555EBCF-32E0-4D24-AB0D-9B253305666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tretch/>
        </p:blipFill>
        <p:spPr>
          <a:xfrm>
            <a:off x="3532828" y="1321549"/>
            <a:ext cx="5126343" cy="2499091"/>
          </a:xfrm>
          <a:prstGeom prst="rect">
            <a:avLst/>
          </a:prstGeom>
          <a:solidFill>
            <a:schemeClr val="bg1"/>
          </a:solidFill>
        </p:spPr>
      </p:pic>
      <p:pic>
        <p:nvPicPr>
          <p:cNvPr id="17" name="Picture 6">
            <a:extLst>
              <a:ext uri="{FF2B5EF4-FFF2-40B4-BE49-F238E27FC236}">
                <a16:creationId xmlns:a16="http://schemas.microsoft.com/office/drawing/2014/main" id="{F2A6127E-23F6-4667-8AB5-D77E778742D1}"/>
              </a:ext>
              <a:ext uri="{C183D7F6-B498-43B3-948B-1728B52AA6E4}">
                <adec:decorative xmlns:adec="http://schemas.microsoft.com/office/drawing/2017/decorative" val="1"/>
              </a:ext>
            </a:extLst>
          </p:cNvPr>
          <p:cNvPicPr>
            <a:picLocks noChangeAspect="1"/>
          </p:cNvPicPr>
          <p:nvPr/>
        </p:nvPicPr>
        <p:blipFill>
          <a:blip r:embed="rId4"/>
          <a:srcRect l="11707" r="11707"/>
          <a:stretch/>
        </p:blipFill>
        <p:spPr>
          <a:xfrm>
            <a:off x="8990105" y="1464110"/>
            <a:ext cx="2313999" cy="2014299"/>
          </a:xfrm>
          <a:prstGeom prst="rect">
            <a:avLst/>
          </a:prstGeom>
        </p:spPr>
      </p:pic>
      <p:pic>
        <p:nvPicPr>
          <p:cNvPr id="18" name="Picture 17">
            <a:extLst>
              <a:ext uri="{FF2B5EF4-FFF2-40B4-BE49-F238E27FC236}">
                <a16:creationId xmlns:a16="http://schemas.microsoft.com/office/drawing/2014/main" id="{329EEC48-CBE3-4EB9-91A6-A93378C9FFB0}"/>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21" r="24958"/>
          <a:stretch/>
        </p:blipFill>
        <p:spPr bwMode="auto">
          <a:xfrm>
            <a:off x="1177618" y="1488453"/>
            <a:ext cx="1767955" cy="21224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F504FB3-03DD-0D45-B602-13CB77D36F33}"/>
              </a:ext>
              <a:ext uri="{C183D7F6-B498-43B3-948B-1728B52AA6E4}">
                <adec:decorative xmlns:adec="http://schemas.microsoft.com/office/drawing/2017/decorative" val="1"/>
              </a:ext>
            </a:extLst>
          </p:cNvPr>
          <p:cNvSpPr/>
          <p:nvPr/>
        </p:nvSpPr>
        <p:spPr>
          <a:xfrm>
            <a:off x="8172090" y="6362486"/>
            <a:ext cx="4019910"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Tw Cen MT" panose="020B0602020104020603" pitchFamily="34" charset="77"/>
              </a:rPr>
              <a:t>https://</a:t>
            </a:r>
            <a:r>
              <a:rPr kumimoji="0" lang="en-US" sz="1400" b="0" i="0" u="none" strike="noStrike" kern="1200" cap="none" spc="0" normalizeH="0" baseline="0" noProof="0" err="1">
                <a:ln>
                  <a:noFill/>
                </a:ln>
                <a:solidFill>
                  <a:schemeClr val="bg1"/>
                </a:solidFill>
                <a:effectLst/>
                <a:uLnTx/>
                <a:uFillTx/>
                <a:latin typeface="Tw Cen MT" panose="020B0602020104020603" pitchFamily="34" charset="77"/>
              </a:rPr>
              <a:t>www.nationalacademies.org</a:t>
            </a:r>
            <a:r>
              <a:rPr kumimoji="0" lang="en-US" sz="1400" b="0" i="0" u="none" strike="noStrike" kern="1200" cap="none" spc="0" normalizeH="0" baseline="0" noProof="0">
                <a:ln>
                  <a:noFill/>
                </a:ln>
                <a:solidFill>
                  <a:schemeClr val="bg1"/>
                </a:solidFill>
                <a:effectLst/>
                <a:uLnTx/>
                <a:uFillTx/>
                <a:latin typeface="Tw Cen MT" panose="020B0602020104020603" pitchFamily="34" charset="77"/>
              </a:rPr>
              <a:t>/our-work/depicting-innovation-in-information-technology</a:t>
            </a:r>
          </a:p>
        </p:txBody>
      </p:sp>
    </p:spTree>
    <p:extLst>
      <p:ext uri="{BB962C8B-B14F-4D97-AF65-F5344CB8AC3E}">
        <p14:creationId xmlns:p14="http://schemas.microsoft.com/office/powerpoint/2010/main" val="2481612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Brace 6">
            <a:extLst>
              <a:ext uri="{FF2B5EF4-FFF2-40B4-BE49-F238E27FC236}">
                <a16:creationId xmlns:a16="http://schemas.microsoft.com/office/drawing/2014/main" id="{67676D86-E111-094B-82BA-E713D24043A9}"/>
              </a:ext>
              <a:ext uri="{C183D7F6-B498-43B3-948B-1728B52AA6E4}">
                <adec:decorative xmlns:adec="http://schemas.microsoft.com/office/drawing/2017/decorative" val="1"/>
              </a:ext>
            </a:extLst>
          </p:cNvPr>
          <p:cNvSpPr/>
          <p:nvPr/>
        </p:nvSpPr>
        <p:spPr>
          <a:xfrm>
            <a:off x="2618151" y="2094776"/>
            <a:ext cx="381000" cy="4130001"/>
          </a:xfrm>
          <a:prstGeom prst="rightBrace">
            <a:avLst/>
          </a:prstGeom>
          <a:ln w="38100">
            <a:noFill/>
          </a:ln>
        </p:spPr>
        <p:style>
          <a:lnRef idx="1">
            <a:schemeClr val="accent3"/>
          </a:lnRef>
          <a:fillRef idx="0">
            <a:schemeClr val="accent3"/>
          </a:fillRef>
          <a:effectRef idx="0">
            <a:schemeClr val="accent3"/>
          </a:effectRef>
          <a:fontRef idx="minor">
            <a:schemeClr val="tx1"/>
          </a:fontRef>
        </p:style>
        <p:txBody>
          <a:bodyPr lIns="63972" tIns="31984" rIns="63972" bIns="31984"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p:txBody>
      </p:sp>
      <p:sp>
        <p:nvSpPr>
          <p:cNvPr id="8" name="Right Brace 7">
            <a:extLst>
              <a:ext uri="{FF2B5EF4-FFF2-40B4-BE49-F238E27FC236}">
                <a16:creationId xmlns:a16="http://schemas.microsoft.com/office/drawing/2014/main" id="{FEC5F632-131A-0046-AA2C-C9F1F1A33845}"/>
              </a:ext>
              <a:ext uri="{C183D7F6-B498-43B3-948B-1728B52AA6E4}">
                <adec:decorative xmlns:adec="http://schemas.microsoft.com/office/drawing/2017/decorative" val="1"/>
              </a:ext>
            </a:extLst>
          </p:cNvPr>
          <p:cNvSpPr/>
          <p:nvPr/>
        </p:nvSpPr>
        <p:spPr>
          <a:xfrm>
            <a:off x="5000125" y="2529525"/>
            <a:ext cx="480672" cy="3439761"/>
          </a:xfrm>
          <a:prstGeom prst="rightBrace">
            <a:avLst/>
          </a:prstGeom>
          <a:ln w="38100">
            <a:noFill/>
          </a:ln>
        </p:spPr>
        <p:style>
          <a:lnRef idx="1">
            <a:schemeClr val="accent5"/>
          </a:lnRef>
          <a:fillRef idx="0">
            <a:schemeClr val="accent5"/>
          </a:fillRef>
          <a:effectRef idx="0">
            <a:schemeClr val="accent5"/>
          </a:effectRef>
          <a:fontRef idx="minor">
            <a:schemeClr val="tx1"/>
          </a:fontRef>
        </p:style>
        <p:txBody>
          <a:bodyPr lIns="63972" tIns="31984" rIns="63972" bIns="31984"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p:txBody>
      </p:sp>
      <p:sp>
        <p:nvSpPr>
          <p:cNvPr id="45" name="Freeform 14">
            <a:extLst>
              <a:ext uri="{FF2B5EF4-FFF2-40B4-BE49-F238E27FC236}">
                <a16:creationId xmlns:a16="http://schemas.microsoft.com/office/drawing/2014/main" id="{A7A10D99-5635-3040-8DFA-A8784731E63C}"/>
              </a:ext>
              <a:ext uri="{C183D7F6-B498-43B3-948B-1728B52AA6E4}">
                <adec:decorative xmlns:adec="http://schemas.microsoft.com/office/drawing/2017/decorative" val="1"/>
              </a:ext>
            </a:extLst>
          </p:cNvPr>
          <p:cNvSpPr>
            <a:spLocks noEditPoints="1"/>
          </p:cNvSpPr>
          <p:nvPr/>
        </p:nvSpPr>
        <p:spPr bwMode="auto">
          <a:xfrm>
            <a:off x="867825" y="5279222"/>
            <a:ext cx="548983" cy="475337"/>
          </a:xfrm>
          <a:custGeom>
            <a:avLst/>
            <a:gdLst>
              <a:gd name="T0" fmla="*/ 363178 w 256"/>
              <a:gd name="T1" fmla="*/ 164815 h 251"/>
              <a:gd name="T2" fmla="*/ 391976 w 256"/>
              <a:gd name="T3" fmla="*/ 216020 h 251"/>
              <a:gd name="T4" fmla="*/ 307181 w 256"/>
              <a:gd name="T5" fmla="*/ 182417 h 251"/>
              <a:gd name="T6" fmla="*/ 281583 w 256"/>
              <a:gd name="T7" fmla="*/ 185617 h 251"/>
              <a:gd name="T8" fmla="*/ 166390 w 256"/>
              <a:gd name="T9" fmla="*/ 92809 h 251"/>
              <a:gd name="T10" fmla="*/ 281583 w 256"/>
              <a:gd name="T11" fmla="*/ 0 h 251"/>
              <a:gd name="T12" fmla="*/ 409575 w 256"/>
              <a:gd name="T13" fmla="*/ 92809 h 251"/>
              <a:gd name="T14" fmla="*/ 363178 w 256"/>
              <a:gd name="T15" fmla="*/ 164815 h 251"/>
              <a:gd name="T16" fmla="*/ 142391 w 256"/>
              <a:gd name="T17" fmla="*/ 102409 h 251"/>
              <a:gd name="T18" fmla="*/ 271983 w 256"/>
              <a:gd name="T19" fmla="*/ 211219 h 251"/>
              <a:gd name="T20" fmla="*/ 297582 w 256"/>
              <a:gd name="T21" fmla="*/ 208019 h 251"/>
              <a:gd name="T22" fmla="*/ 297582 w 256"/>
              <a:gd name="T23" fmla="*/ 208019 h 251"/>
              <a:gd name="T24" fmla="*/ 300782 w 256"/>
              <a:gd name="T25" fmla="*/ 208019 h 251"/>
              <a:gd name="T26" fmla="*/ 366378 w 256"/>
              <a:gd name="T27" fmla="*/ 235222 h 251"/>
              <a:gd name="T28" fmla="*/ 195188 w 256"/>
              <a:gd name="T29" fmla="*/ 344032 h 251"/>
              <a:gd name="T30" fmla="*/ 156790 w 256"/>
              <a:gd name="T31" fmla="*/ 337631 h 251"/>
              <a:gd name="T32" fmla="*/ 25598 w 256"/>
              <a:gd name="T33" fmla="*/ 390436 h 251"/>
              <a:gd name="T34" fmla="*/ 70396 w 256"/>
              <a:gd name="T35" fmla="*/ 312029 h 251"/>
              <a:gd name="T36" fmla="*/ 0 w 256"/>
              <a:gd name="T37" fmla="*/ 201619 h 251"/>
              <a:gd name="T38" fmla="*/ 148791 w 256"/>
              <a:gd name="T39" fmla="*/ 64006 h 251"/>
              <a:gd name="T40" fmla="*/ 142391 w 256"/>
              <a:gd name="T41" fmla="*/ 102409 h 2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6" h="251">
                <a:moveTo>
                  <a:pt x="227" y="103"/>
                </a:moveTo>
                <a:cubicBezTo>
                  <a:pt x="223" y="106"/>
                  <a:pt x="222" y="124"/>
                  <a:pt x="245" y="135"/>
                </a:cubicBezTo>
                <a:cubicBezTo>
                  <a:pt x="245" y="135"/>
                  <a:pt x="213" y="140"/>
                  <a:pt x="192" y="114"/>
                </a:cubicBezTo>
                <a:cubicBezTo>
                  <a:pt x="187" y="114"/>
                  <a:pt x="181" y="116"/>
                  <a:pt x="176" y="116"/>
                </a:cubicBezTo>
                <a:cubicBezTo>
                  <a:pt x="131" y="116"/>
                  <a:pt x="104" y="90"/>
                  <a:pt x="104" y="58"/>
                </a:cubicBezTo>
                <a:cubicBezTo>
                  <a:pt x="104" y="26"/>
                  <a:pt x="131" y="0"/>
                  <a:pt x="176" y="0"/>
                </a:cubicBezTo>
                <a:cubicBezTo>
                  <a:pt x="221" y="0"/>
                  <a:pt x="256" y="26"/>
                  <a:pt x="256" y="58"/>
                </a:cubicBezTo>
                <a:cubicBezTo>
                  <a:pt x="256" y="76"/>
                  <a:pt x="245" y="93"/>
                  <a:pt x="227" y="103"/>
                </a:cubicBezTo>
                <a:moveTo>
                  <a:pt x="89" y="64"/>
                </a:moveTo>
                <a:cubicBezTo>
                  <a:pt x="91" y="99"/>
                  <a:pt x="122" y="129"/>
                  <a:pt x="170" y="132"/>
                </a:cubicBezTo>
                <a:cubicBezTo>
                  <a:pt x="176" y="133"/>
                  <a:pt x="181" y="131"/>
                  <a:pt x="186" y="130"/>
                </a:cubicBezTo>
                <a:cubicBezTo>
                  <a:pt x="186" y="130"/>
                  <a:pt x="186" y="130"/>
                  <a:pt x="186" y="130"/>
                </a:cubicBezTo>
                <a:cubicBezTo>
                  <a:pt x="188" y="130"/>
                  <a:pt x="188" y="130"/>
                  <a:pt x="188" y="130"/>
                </a:cubicBezTo>
                <a:cubicBezTo>
                  <a:pt x="202" y="144"/>
                  <a:pt x="219" y="147"/>
                  <a:pt x="229" y="147"/>
                </a:cubicBezTo>
                <a:cubicBezTo>
                  <a:pt x="219" y="186"/>
                  <a:pt x="180" y="215"/>
                  <a:pt x="122" y="215"/>
                </a:cubicBezTo>
                <a:cubicBezTo>
                  <a:pt x="114" y="215"/>
                  <a:pt x="106" y="212"/>
                  <a:pt x="98" y="211"/>
                </a:cubicBezTo>
                <a:cubicBezTo>
                  <a:pt x="66" y="251"/>
                  <a:pt x="16" y="244"/>
                  <a:pt x="16" y="244"/>
                </a:cubicBezTo>
                <a:cubicBezTo>
                  <a:pt x="51" y="227"/>
                  <a:pt x="51" y="199"/>
                  <a:pt x="44" y="195"/>
                </a:cubicBezTo>
                <a:cubicBezTo>
                  <a:pt x="17" y="179"/>
                  <a:pt x="0" y="154"/>
                  <a:pt x="0" y="126"/>
                </a:cubicBezTo>
                <a:cubicBezTo>
                  <a:pt x="0" y="84"/>
                  <a:pt x="39" y="49"/>
                  <a:pt x="93" y="40"/>
                </a:cubicBezTo>
                <a:cubicBezTo>
                  <a:pt x="90" y="47"/>
                  <a:pt x="89" y="55"/>
                  <a:pt x="89" y="64"/>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1389" tIns="45695" rIns="91389" bIns="45695"/>
          <a:lstStyle/>
          <a:p>
            <a:pPr marL="0" marR="0" lvl="0" indent="0" algn="l" defTabSz="913562"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p:txBody>
      </p:sp>
      <p:sp>
        <p:nvSpPr>
          <p:cNvPr id="2" name="Title 1">
            <a:extLst>
              <a:ext uri="{FF2B5EF4-FFF2-40B4-BE49-F238E27FC236}">
                <a16:creationId xmlns:a16="http://schemas.microsoft.com/office/drawing/2014/main" id="{3CF2AC6F-0400-E35F-7B01-89D87DDD8119}"/>
              </a:ext>
              <a:ext uri="{C183D7F6-B498-43B3-948B-1728B52AA6E4}">
                <adec:decorative xmlns:adec="http://schemas.microsoft.com/office/drawing/2017/decorative" val="0"/>
              </a:ext>
            </a:extLst>
          </p:cNvPr>
          <p:cNvSpPr txBox="1">
            <a:spLocks noGrp="1"/>
          </p:cNvSpPr>
          <p:nvPr>
            <p:ph type="title" idx="4294967295"/>
          </p:nvPr>
        </p:nvSpPr>
        <p:spPr>
          <a:xfrm>
            <a:off x="531668" y="218782"/>
            <a:ext cx="11277600" cy="12801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Verdana" panose="020B0604030504040204" pitchFamily="34"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Open Sans"/>
                <a:ea typeface="Open Sans"/>
                <a:cs typeface="Open Sans"/>
              </a:rPr>
              <a:t>CISE by the Numbers</a:t>
            </a:r>
          </a:p>
        </p:txBody>
      </p:sp>
      <p:sp>
        <p:nvSpPr>
          <p:cNvPr id="46" name="TextBox 45">
            <a:extLst>
              <a:ext uri="{FF2B5EF4-FFF2-40B4-BE49-F238E27FC236}">
                <a16:creationId xmlns:a16="http://schemas.microsoft.com/office/drawing/2014/main" id="{15DEE7EC-9BA6-3645-A661-DBC025450D39}"/>
              </a:ext>
            </a:extLst>
          </p:cNvPr>
          <p:cNvSpPr txBox="1"/>
          <p:nvPr/>
        </p:nvSpPr>
        <p:spPr>
          <a:xfrm>
            <a:off x="8421086" y="122003"/>
            <a:ext cx="3640963" cy="1077218"/>
          </a:xfrm>
          <a:prstGeom prst="rect">
            <a:avLst/>
          </a:prstGeom>
          <a:solidFill>
            <a:schemeClr val="accent1"/>
          </a:solidFill>
          <a:ln w="57150">
            <a:solidFill>
              <a:schemeClr val="accent2"/>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rPr>
              <a:t>NSF funds </a:t>
            </a:r>
            <a:r>
              <a:rPr kumimoji="0" lang="en-US" sz="24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rPr>
              <a:t>80% </a:t>
            </a:r>
            <a:r>
              <a:rPr kumimoji="0" lang="en-US" sz="2000" b="0"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rPr>
              <a:t>of federally-funded CS in the US at academic institutions.</a:t>
            </a:r>
          </a:p>
        </p:txBody>
      </p:sp>
      <p:grpSp>
        <p:nvGrpSpPr>
          <p:cNvPr id="14" name="Group 13">
            <a:extLst>
              <a:ext uri="{FF2B5EF4-FFF2-40B4-BE49-F238E27FC236}">
                <a16:creationId xmlns:a16="http://schemas.microsoft.com/office/drawing/2014/main" id="{3BE6E120-1253-4E65-BAA1-40C16693BEEA}"/>
              </a:ext>
              <a:ext uri="{C183D7F6-B498-43B3-948B-1728B52AA6E4}">
                <adec:decorative xmlns:adec="http://schemas.microsoft.com/office/drawing/2017/decorative" val="1"/>
              </a:ext>
            </a:extLst>
          </p:cNvPr>
          <p:cNvGrpSpPr/>
          <p:nvPr/>
        </p:nvGrpSpPr>
        <p:grpSpPr>
          <a:xfrm>
            <a:off x="630650" y="1259615"/>
            <a:ext cx="5208040" cy="4581524"/>
            <a:chOff x="61351" y="867321"/>
            <a:chExt cx="5208040" cy="4581524"/>
          </a:xfrm>
        </p:grpSpPr>
        <p:sp>
          <p:nvSpPr>
            <p:cNvPr id="11" name="TextBox 10">
              <a:extLst>
                <a:ext uri="{FF2B5EF4-FFF2-40B4-BE49-F238E27FC236}">
                  <a16:creationId xmlns:a16="http://schemas.microsoft.com/office/drawing/2014/main" id="{752AC9AB-B219-4A43-9AC4-6993A9AA0319}"/>
                </a:ext>
              </a:extLst>
            </p:cNvPr>
            <p:cNvSpPr txBox="1"/>
            <p:nvPr/>
          </p:nvSpPr>
          <p:spPr>
            <a:xfrm>
              <a:off x="1329440" y="1538207"/>
              <a:ext cx="1867819" cy="646331"/>
            </a:xfrm>
            <a:prstGeom prst="rect">
              <a:avLst/>
            </a:prstGeom>
            <a:noFill/>
            <a:ln>
              <a:noFill/>
            </a:ln>
          </p:spPr>
          <p:txBody>
            <a:bodyPr wrap="none" rtlCol="0">
              <a:spAutoFit/>
            </a:bodyPr>
            <a:lstStyle/>
            <a:p>
              <a:pPr marL="0" marR="0" lvl="0" indent="0" algn="l"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$1,035.9 M</a:t>
              </a:r>
            </a:p>
            <a:p>
              <a:pPr marL="0" marR="0" lvl="0" indent="0" algn="l"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FY2023 enacted budget</a:t>
              </a:r>
            </a:p>
          </p:txBody>
        </p:sp>
        <p:sp>
          <p:nvSpPr>
            <p:cNvPr id="16" name="TextBox 15">
              <a:extLst>
                <a:ext uri="{FF2B5EF4-FFF2-40B4-BE49-F238E27FC236}">
                  <a16:creationId xmlns:a16="http://schemas.microsoft.com/office/drawing/2014/main" id="{50CF3585-2406-5840-9BFB-748DEB6AC1BE}"/>
                </a:ext>
              </a:extLst>
            </p:cNvPr>
            <p:cNvSpPr txBox="1"/>
            <p:nvPr/>
          </p:nvSpPr>
          <p:spPr>
            <a:xfrm>
              <a:off x="1169186" y="2781597"/>
              <a:ext cx="1450451" cy="830997"/>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6,401</a:t>
              </a: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Proposals evaluated</a:t>
              </a:r>
            </a:p>
          </p:txBody>
        </p:sp>
        <p:sp>
          <p:nvSpPr>
            <p:cNvPr id="40" name="TextBox 39">
              <a:extLst>
                <a:ext uri="{FF2B5EF4-FFF2-40B4-BE49-F238E27FC236}">
                  <a16:creationId xmlns:a16="http://schemas.microsoft.com/office/drawing/2014/main" id="{5A75BF59-141B-3C45-8CB1-E16C406CBF4C}"/>
                </a:ext>
              </a:extLst>
            </p:cNvPr>
            <p:cNvSpPr txBox="1"/>
            <p:nvPr/>
          </p:nvSpPr>
          <p:spPr>
            <a:xfrm>
              <a:off x="2577880" y="3454795"/>
              <a:ext cx="993957" cy="830997"/>
            </a:xfrm>
            <a:prstGeom prst="rect">
              <a:avLst/>
            </a:prstGeom>
            <a:noFill/>
            <a:ln>
              <a:noFill/>
            </a:ln>
          </p:spPr>
          <p:txBody>
            <a:bodyPr wrap="square" rtlCol="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2</a:t>
              </a:r>
              <a:r>
                <a:rPr lang="en-US" sz="2400">
                  <a:solidFill>
                    <a:srgbClr val="005699"/>
                  </a:solidFill>
                  <a:latin typeface="Open Sans" pitchFamily="2" charset="0"/>
                  <a:ea typeface="Open Sans" pitchFamily="2" charset="0"/>
                  <a:cs typeface="Open Sans" pitchFamily="2" charset="0"/>
                </a:rPr>
                <a:t>9</a:t>
              </a: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 </a:t>
              </a: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Funding rate</a:t>
              </a:r>
            </a:p>
          </p:txBody>
        </p:sp>
        <p:pic>
          <p:nvPicPr>
            <p:cNvPr id="6" name="Picture 5" descr="Icon&#10;&#10;Description automatically generated">
              <a:extLst>
                <a:ext uri="{FF2B5EF4-FFF2-40B4-BE49-F238E27FC236}">
                  <a16:creationId xmlns:a16="http://schemas.microsoft.com/office/drawing/2014/main" id="{555E5BE1-EE63-4491-A7F4-D06B8038BF84}"/>
                </a:ext>
              </a:extLst>
            </p:cNvPr>
            <p:cNvPicPr>
              <a:picLocks noChangeAspect="1"/>
            </p:cNvPicPr>
            <p:nvPr/>
          </p:nvPicPr>
          <p:blipFill>
            <a:blip r:embed="rId3"/>
            <a:stretch>
              <a:fillRect/>
            </a:stretch>
          </p:blipFill>
          <p:spPr>
            <a:xfrm>
              <a:off x="61351" y="3934509"/>
              <a:ext cx="1271019" cy="1271019"/>
            </a:xfrm>
            <a:prstGeom prst="rect">
              <a:avLst/>
            </a:prstGeom>
          </p:spPr>
        </p:pic>
        <p:pic>
          <p:nvPicPr>
            <p:cNvPr id="54" name="Picture 53" descr="Logo, icon&#10;&#10;Description automatically generated">
              <a:extLst>
                <a:ext uri="{FF2B5EF4-FFF2-40B4-BE49-F238E27FC236}">
                  <a16:creationId xmlns:a16="http://schemas.microsoft.com/office/drawing/2014/main" id="{505E46D3-5ABF-4D94-A4BF-731FC534E6D1}"/>
                </a:ext>
              </a:extLst>
            </p:cNvPr>
            <p:cNvPicPr>
              <a:picLocks noChangeAspect="1"/>
            </p:cNvPicPr>
            <p:nvPr/>
          </p:nvPicPr>
          <p:blipFill>
            <a:blip r:embed="rId4"/>
            <a:stretch>
              <a:fillRect/>
            </a:stretch>
          </p:blipFill>
          <p:spPr>
            <a:xfrm>
              <a:off x="61351" y="1246621"/>
              <a:ext cx="1271019" cy="1271019"/>
            </a:xfrm>
            <a:prstGeom prst="rect">
              <a:avLst/>
            </a:prstGeom>
          </p:spPr>
        </p:pic>
        <p:pic>
          <p:nvPicPr>
            <p:cNvPr id="56" name="Picture 55" descr="Icon&#10;&#10;Description automatically generated">
              <a:extLst>
                <a:ext uri="{FF2B5EF4-FFF2-40B4-BE49-F238E27FC236}">
                  <a16:creationId xmlns:a16="http://schemas.microsoft.com/office/drawing/2014/main" id="{0DDDA883-F2E6-4868-BADD-67F60125F1C2}"/>
                </a:ext>
              </a:extLst>
            </p:cNvPr>
            <p:cNvPicPr>
              <a:picLocks noChangeAspect="1"/>
            </p:cNvPicPr>
            <p:nvPr/>
          </p:nvPicPr>
          <p:blipFill>
            <a:blip r:embed="rId5"/>
            <a:stretch>
              <a:fillRect/>
            </a:stretch>
          </p:blipFill>
          <p:spPr>
            <a:xfrm>
              <a:off x="66396" y="2569298"/>
              <a:ext cx="1271019" cy="1272847"/>
            </a:xfrm>
            <a:prstGeom prst="rect">
              <a:avLst/>
            </a:prstGeom>
          </p:spPr>
        </p:pic>
        <p:sp>
          <p:nvSpPr>
            <p:cNvPr id="59" name="TextBox 58">
              <a:extLst>
                <a:ext uri="{FF2B5EF4-FFF2-40B4-BE49-F238E27FC236}">
                  <a16:creationId xmlns:a16="http://schemas.microsoft.com/office/drawing/2014/main" id="{5A6F72BD-BFDA-47D7-9C12-6042E6FFEE30}"/>
                </a:ext>
              </a:extLst>
            </p:cNvPr>
            <p:cNvSpPr txBox="1"/>
            <p:nvPr/>
          </p:nvSpPr>
          <p:spPr>
            <a:xfrm>
              <a:off x="1160571" y="4326063"/>
              <a:ext cx="1450451" cy="646331"/>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1,847 </a:t>
              </a: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Awards made</a:t>
              </a:r>
            </a:p>
          </p:txBody>
        </p:sp>
        <p:sp>
          <p:nvSpPr>
            <p:cNvPr id="61" name="Right Brace 60">
              <a:extLst>
                <a:ext uri="{FF2B5EF4-FFF2-40B4-BE49-F238E27FC236}">
                  <a16:creationId xmlns:a16="http://schemas.microsoft.com/office/drawing/2014/main" id="{9645138A-5E7B-469C-B6EE-0B5763971AA5}"/>
                </a:ext>
              </a:extLst>
            </p:cNvPr>
            <p:cNvSpPr/>
            <p:nvPr/>
          </p:nvSpPr>
          <p:spPr>
            <a:xfrm>
              <a:off x="2375339" y="3122370"/>
              <a:ext cx="309626" cy="1487356"/>
            </a:xfrm>
            <a:prstGeom prst="rightBrace">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6" name="Right Brace 65">
              <a:extLst>
                <a:ext uri="{FF2B5EF4-FFF2-40B4-BE49-F238E27FC236}">
                  <a16:creationId xmlns:a16="http://schemas.microsoft.com/office/drawing/2014/main" id="{875B43DD-4FFE-430E-9C53-6207CE772453}"/>
                </a:ext>
              </a:extLst>
            </p:cNvPr>
            <p:cNvSpPr/>
            <p:nvPr/>
          </p:nvSpPr>
          <p:spPr>
            <a:xfrm flipH="1">
              <a:off x="3627240" y="867321"/>
              <a:ext cx="1642151" cy="4581524"/>
            </a:xfrm>
            <a:prstGeom prst="rightBrace">
              <a:avLst>
                <a:gd name="adj1" fmla="val 7963"/>
                <a:gd name="adj2"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cxnSp>
          <p:nvCxnSpPr>
            <p:cNvPr id="68" name="Connector: Elbow 67">
              <a:extLst>
                <a:ext uri="{FF2B5EF4-FFF2-40B4-BE49-F238E27FC236}">
                  <a16:creationId xmlns:a16="http://schemas.microsoft.com/office/drawing/2014/main" id="{CD7D525D-B8EC-45A1-9884-4525E69C484F}"/>
                </a:ext>
              </a:extLst>
            </p:cNvPr>
            <p:cNvCxnSpPr>
              <a:cxnSpLocks/>
              <a:stCxn id="59" idx="2"/>
              <a:endCxn id="66" idx="1"/>
            </p:cNvCxnSpPr>
            <p:nvPr/>
          </p:nvCxnSpPr>
          <p:spPr>
            <a:xfrm rot="5400000" flipH="1" flipV="1">
              <a:off x="1849362" y="3194517"/>
              <a:ext cx="1814311" cy="1741443"/>
            </a:xfrm>
            <a:prstGeom prst="bentConnector4">
              <a:avLst>
                <a:gd name="adj1" fmla="val -1698"/>
                <a:gd name="adj2" fmla="val 101348"/>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18E42740-841A-4A48-9AEE-0C9F2611C773}"/>
              </a:ext>
              <a:ext uri="{C183D7F6-B498-43B3-948B-1728B52AA6E4}">
                <adec:decorative xmlns:adec="http://schemas.microsoft.com/office/drawing/2017/decorative" val="1"/>
              </a:ext>
            </a:extLst>
          </p:cNvPr>
          <p:cNvGrpSpPr/>
          <p:nvPr/>
        </p:nvGrpSpPr>
        <p:grpSpPr>
          <a:xfrm>
            <a:off x="5814972" y="1545029"/>
            <a:ext cx="2710225" cy="4004692"/>
            <a:chOff x="3718315" y="1045273"/>
            <a:chExt cx="2710225" cy="4004692"/>
          </a:xfrm>
        </p:grpSpPr>
        <p:sp>
          <p:nvSpPr>
            <p:cNvPr id="31" name="TextBox 30">
              <a:extLst>
                <a:ext uri="{FF2B5EF4-FFF2-40B4-BE49-F238E27FC236}">
                  <a16:creationId xmlns:a16="http://schemas.microsoft.com/office/drawing/2014/main" id="{79BB3680-A73D-0944-8F1C-0AE3D9B96282}"/>
                </a:ext>
              </a:extLst>
            </p:cNvPr>
            <p:cNvSpPr txBox="1"/>
            <p:nvPr/>
          </p:nvSpPr>
          <p:spPr>
            <a:xfrm>
              <a:off x="5040449" y="2609633"/>
              <a:ext cx="1145239" cy="83099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6,647</a:t>
              </a: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Grad </a:t>
              </a:r>
              <a:r>
                <a:rPr lang="en-US" sz="1200">
                  <a:solidFill>
                    <a:srgbClr val="005699"/>
                  </a:solidFill>
                  <a:latin typeface="Open Sans" pitchFamily="2" charset="0"/>
                  <a:ea typeface="Open Sans" pitchFamily="2" charset="0"/>
                  <a:cs typeface="Open Sans" pitchFamily="2" charset="0"/>
                </a:rPr>
                <a:t>s</a:t>
              </a:r>
              <a:r>
                <a:rPr kumimoji="0" lang="en-US" sz="1200" b="0" i="0" u="none" strike="noStrike" kern="1200" cap="none" spc="0" normalizeH="0" baseline="0" noProof="0" err="1">
                  <a:ln>
                    <a:noFill/>
                  </a:ln>
                  <a:solidFill>
                    <a:srgbClr val="005699"/>
                  </a:solidFill>
                  <a:effectLst/>
                  <a:uLnTx/>
                  <a:uFillTx/>
                  <a:latin typeface="Open Sans" pitchFamily="2" charset="0"/>
                  <a:ea typeface="Open Sans" pitchFamily="2" charset="0"/>
                  <a:cs typeface="Open Sans" pitchFamily="2" charset="0"/>
                </a:rPr>
                <a:t>tudents</a:t>
              </a:r>
              <a:endPar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endParaRPr>
            </a:p>
          </p:txBody>
        </p:sp>
        <p:sp>
          <p:nvSpPr>
            <p:cNvPr id="48" name="TextBox 47">
              <a:extLst>
                <a:ext uri="{FF2B5EF4-FFF2-40B4-BE49-F238E27FC236}">
                  <a16:creationId xmlns:a16="http://schemas.microsoft.com/office/drawing/2014/main" id="{F38A4197-956B-1843-992F-6E9EBF593474}"/>
                </a:ext>
              </a:extLst>
            </p:cNvPr>
            <p:cNvSpPr txBox="1"/>
            <p:nvPr/>
          </p:nvSpPr>
          <p:spPr>
            <a:xfrm>
              <a:off x="4804564" y="1273463"/>
              <a:ext cx="1623976" cy="83099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371</a:t>
              </a:r>
              <a:endParaRPr kumimoji="0" lang="en-US" sz="1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endParaRP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Institutions supported</a:t>
              </a:r>
            </a:p>
          </p:txBody>
        </p:sp>
        <p:pic>
          <p:nvPicPr>
            <p:cNvPr id="81" name="Picture 80" descr="Icon&#10;&#10;Description automatically generated">
              <a:extLst>
                <a:ext uri="{FF2B5EF4-FFF2-40B4-BE49-F238E27FC236}">
                  <a16:creationId xmlns:a16="http://schemas.microsoft.com/office/drawing/2014/main" id="{45929418-C6F2-4D5B-8070-44F331EDD610}"/>
                </a:ext>
              </a:extLst>
            </p:cNvPr>
            <p:cNvPicPr>
              <a:picLocks noChangeAspect="1"/>
            </p:cNvPicPr>
            <p:nvPr/>
          </p:nvPicPr>
          <p:blipFill>
            <a:blip r:embed="rId6"/>
            <a:stretch>
              <a:fillRect/>
            </a:stretch>
          </p:blipFill>
          <p:spPr>
            <a:xfrm>
              <a:off x="3719949" y="2415112"/>
              <a:ext cx="1272847" cy="1271019"/>
            </a:xfrm>
            <a:prstGeom prst="rect">
              <a:avLst/>
            </a:prstGeom>
          </p:spPr>
        </p:pic>
        <p:pic>
          <p:nvPicPr>
            <p:cNvPr id="87" name="Picture 86" descr="Icon&#10;&#10;Description automatically generated">
              <a:extLst>
                <a:ext uri="{FF2B5EF4-FFF2-40B4-BE49-F238E27FC236}">
                  <a16:creationId xmlns:a16="http://schemas.microsoft.com/office/drawing/2014/main" id="{16455F61-7E22-4881-A701-114F224F209E}"/>
                </a:ext>
              </a:extLst>
            </p:cNvPr>
            <p:cNvPicPr>
              <a:picLocks noChangeAspect="1"/>
            </p:cNvPicPr>
            <p:nvPr/>
          </p:nvPicPr>
          <p:blipFill>
            <a:blip r:embed="rId7"/>
            <a:stretch>
              <a:fillRect/>
            </a:stretch>
          </p:blipFill>
          <p:spPr>
            <a:xfrm>
              <a:off x="3718315" y="1045273"/>
              <a:ext cx="1271019" cy="1271019"/>
            </a:xfrm>
            <a:prstGeom prst="rect">
              <a:avLst/>
            </a:prstGeom>
          </p:spPr>
        </p:pic>
        <p:sp>
          <p:nvSpPr>
            <p:cNvPr id="97" name="TextBox 96">
              <a:extLst>
                <a:ext uri="{FF2B5EF4-FFF2-40B4-BE49-F238E27FC236}">
                  <a16:creationId xmlns:a16="http://schemas.microsoft.com/office/drawing/2014/main" id="{5F59F6F0-A6B0-4965-93C3-D82D88813A5B}"/>
                </a:ext>
              </a:extLst>
            </p:cNvPr>
            <p:cNvSpPr txBox="1"/>
            <p:nvPr/>
          </p:nvSpPr>
          <p:spPr>
            <a:xfrm>
              <a:off x="5000125" y="3824318"/>
              <a:ext cx="1422931" cy="1200329"/>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21, 623</a:t>
              </a: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Individuals from </a:t>
              </a:r>
              <a:r>
                <a:rPr lang="en-US" sz="1200">
                  <a:solidFill>
                    <a:srgbClr val="005699"/>
                  </a:solidFill>
                  <a:latin typeface="Open Sans" pitchFamily="2" charset="0"/>
                  <a:ea typeface="Open Sans" pitchFamily="2" charset="0"/>
                  <a:cs typeface="Open Sans" pitchFamily="2" charset="0"/>
                </a:rPr>
                <a:t>senior</a:t>
              </a: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 researchers to undergrads</a:t>
              </a:r>
            </a:p>
          </p:txBody>
        </p:sp>
        <p:pic>
          <p:nvPicPr>
            <p:cNvPr id="107" name="Picture 106" descr="Shape, icon&#10;&#10;Description automatically generated">
              <a:extLst>
                <a:ext uri="{FF2B5EF4-FFF2-40B4-BE49-F238E27FC236}">
                  <a16:creationId xmlns:a16="http://schemas.microsoft.com/office/drawing/2014/main" id="{93AF0459-32A9-4800-857C-6CD811FC8384}"/>
                </a:ext>
              </a:extLst>
            </p:cNvPr>
            <p:cNvPicPr>
              <a:picLocks noChangeAspect="1"/>
            </p:cNvPicPr>
            <p:nvPr/>
          </p:nvPicPr>
          <p:blipFill>
            <a:blip r:embed="rId8"/>
            <a:stretch>
              <a:fillRect/>
            </a:stretch>
          </p:blipFill>
          <p:spPr>
            <a:xfrm>
              <a:off x="3721777" y="3778946"/>
              <a:ext cx="1271019" cy="1271019"/>
            </a:xfrm>
            <a:prstGeom prst="rect">
              <a:avLst/>
            </a:prstGeom>
          </p:spPr>
        </p:pic>
      </p:grpSp>
      <p:sp>
        <p:nvSpPr>
          <p:cNvPr id="43" name="TextBox 42">
            <a:extLst>
              <a:ext uri="{FF2B5EF4-FFF2-40B4-BE49-F238E27FC236}">
                <a16:creationId xmlns:a16="http://schemas.microsoft.com/office/drawing/2014/main" id="{3773B6E1-8F8F-4972-9721-1EF9033DA8BD}"/>
              </a:ext>
            </a:extLst>
          </p:cNvPr>
          <p:cNvSpPr txBox="1"/>
          <p:nvPr/>
        </p:nvSpPr>
        <p:spPr>
          <a:xfrm>
            <a:off x="895001" y="6565550"/>
            <a:ext cx="2965877" cy="276999"/>
          </a:xfrm>
          <a:prstGeom prst="rect">
            <a:avLst/>
          </a:prstGeom>
          <a:noFill/>
          <a:ln>
            <a:noFill/>
          </a:ln>
        </p:spPr>
        <p:txBody>
          <a:bodyPr wrap="none" rtlCol="0">
            <a:spAutoFit/>
          </a:bodyPr>
          <a:lstStyle/>
          <a:p>
            <a:pPr marL="0" marR="0" lvl="0" indent="0" algn="l"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Open Sans" pitchFamily="2" charset="0"/>
                <a:ea typeface="Open Sans" pitchFamily="2" charset="0"/>
                <a:cs typeface="Open Sans" pitchFamily="2" charset="0"/>
              </a:rPr>
              <a:t>All data depicted is f</a:t>
            </a:r>
            <a:r>
              <a:rPr lang="en-US" sz="1200">
                <a:solidFill>
                  <a:schemeClr val="bg1"/>
                </a:solidFill>
                <a:latin typeface="Open Sans" pitchFamily="2" charset="0"/>
                <a:ea typeface="Open Sans" pitchFamily="2" charset="0"/>
                <a:cs typeface="Open Sans" pitchFamily="2" charset="0"/>
              </a:rPr>
              <a:t>or fiscal year 2023.</a:t>
            </a:r>
            <a:endParaRPr kumimoji="0" lang="en-US" sz="1200" b="0" i="0" u="none" strike="noStrike" kern="1200" cap="none" spc="0" normalizeH="0" baseline="0" noProof="0">
              <a:ln>
                <a:noFill/>
              </a:ln>
              <a:solidFill>
                <a:schemeClr val="bg1"/>
              </a:solidFill>
              <a:effectLst/>
              <a:uLnTx/>
              <a:uFillTx/>
              <a:latin typeface="Open Sans" pitchFamily="2" charset="0"/>
              <a:ea typeface="Open Sans" pitchFamily="2" charset="0"/>
              <a:cs typeface="Open Sans" pitchFamily="2" charset="0"/>
            </a:endParaRPr>
          </a:p>
        </p:txBody>
      </p:sp>
      <p:grpSp>
        <p:nvGrpSpPr>
          <p:cNvPr id="27" name="Group 26">
            <a:extLst>
              <a:ext uri="{FF2B5EF4-FFF2-40B4-BE49-F238E27FC236}">
                <a16:creationId xmlns:a16="http://schemas.microsoft.com/office/drawing/2014/main" id="{C2D9F364-F0DD-4FDC-AABA-DEBD883B5F6E}"/>
              </a:ext>
              <a:ext uri="{C183D7F6-B498-43B3-948B-1728B52AA6E4}">
                <adec:decorative xmlns:adec="http://schemas.microsoft.com/office/drawing/2017/decorative" val="1"/>
              </a:ext>
            </a:extLst>
          </p:cNvPr>
          <p:cNvGrpSpPr/>
          <p:nvPr/>
        </p:nvGrpSpPr>
        <p:grpSpPr>
          <a:xfrm>
            <a:off x="8788845" y="2879154"/>
            <a:ext cx="2871487" cy="1271019"/>
            <a:chOff x="8674280" y="2872743"/>
            <a:chExt cx="2871487" cy="1271019"/>
          </a:xfrm>
        </p:grpSpPr>
        <p:sp>
          <p:nvSpPr>
            <p:cNvPr id="57" name="TextBox 56">
              <a:extLst>
                <a:ext uri="{FF2B5EF4-FFF2-40B4-BE49-F238E27FC236}">
                  <a16:creationId xmlns:a16="http://schemas.microsoft.com/office/drawing/2014/main" id="{42AEC6E7-6DDF-4AD3-BD02-F5D078E8CE50}"/>
                </a:ext>
              </a:extLst>
            </p:cNvPr>
            <p:cNvSpPr txBox="1"/>
            <p:nvPr/>
          </p:nvSpPr>
          <p:spPr>
            <a:xfrm>
              <a:off x="9964755" y="3092753"/>
              <a:ext cx="1581012" cy="83099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lang="en-US" sz="2400">
                  <a:solidFill>
                    <a:srgbClr val="005699"/>
                  </a:solidFill>
                  <a:latin typeface="Open Sans" pitchFamily="2" charset="0"/>
                  <a:ea typeface="Open Sans" pitchFamily="2" charset="0"/>
                  <a:cs typeface="Open Sans" pitchFamily="2" charset="0"/>
                </a:rPr>
                <a:t>89</a:t>
              </a:r>
              <a:endParaRPr kumimoji="0" lang="en-US" sz="1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endParaRP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Minority-serving Institutions</a:t>
              </a:r>
            </a:p>
          </p:txBody>
        </p:sp>
        <p:pic>
          <p:nvPicPr>
            <p:cNvPr id="26" name="Picture 25" descr="Logo, icon&#10;&#10;Description automatically generated">
              <a:extLst>
                <a:ext uri="{FF2B5EF4-FFF2-40B4-BE49-F238E27FC236}">
                  <a16:creationId xmlns:a16="http://schemas.microsoft.com/office/drawing/2014/main" id="{8C1CD226-96A3-48D2-8382-8E605613BF19}"/>
                </a:ext>
              </a:extLst>
            </p:cNvPr>
            <p:cNvPicPr>
              <a:picLocks noChangeAspect="1"/>
            </p:cNvPicPr>
            <p:nvPr/>
          </p:nvPicPr>
          <p:blipFill>
            <a:blip r:embed="rId9"/>
            <a:stretch>
              <a:fillRect/>
            </a:stretch>
          </p:blipFill>
          <p:spPr>
            <a:xfrm>
              <a:off x="8674280" y="2872743"/>
              <a:ext cx="1269194" cy="1271019"/>
            </a:xfrm>
            <a:prstGeom prst="rect">
              <a:avLst/>
            </a:prstGeom>
          </p:spPr>
        </p:pic>
      </p:grpSp>
      <p:grpSp>
        <p:nvGrpSpPr>
          <p:cNvPr id="30" name="Group 29">
            <a:extLst>
              <a:ext uri="{FF2B5EF4-FFF2-40B4-BE49-F238E27FC236}">
                <a16:creationId xmlns:a16="http://schemas.microsoft.com/office/drawing/2014/main" id="{7D0B70E9-3C8E-4459-81E7-C665212D55FE}"/>
              </a:ext>
              <a:ext uri="{C183D7F6-B498-43B3-948B-1728B52AA6E4}">
                <adec:decorative xmlns:adec="http://schemas.microsoft.com/office/drawing/2017/decorative" val="1"/>
              </a:ext>
            </a:extLst>
          </p:cNvPr>
          <p:cNvGrpSpPr/>
          <p:nvPr/>
        </p:nvGrpSpPr>
        <p:grpSpPr>
          <a:xfrm>
            <a:off x="8788845" y="1458635"/>
            <a:ext cx="2871487" cy="1271019"/>
            <a:chOff x="8711226" y="2192075"/>
            <a:chExt cx="2871487" cy="1271019"/>
          </a:xfrm>
        </p:grpSpPr>
        <p:sp>
          <p:nvSpPr>
            <p:cNvPr id="55" name="TextBox 54">
              <a:extLst>
                <a:ext uri="{FF2B5EF4-FFF2-40B4-BE49-F238E27FC236}">
                  <a16:creationId xmlns:a16="http://schemas.microsoft.com/office/drawing/2014/main" id="{2EA28860-AC06-4A42-A3DC-9932EFB74FA0}"/>
                </a:ext>
              </a:extLst>
            </p:cNvPr>
            <p:cNvSpPr txBox="1"/>
            <p:nvPr/>
          </p:nvSpPr>
          <p:spPr>
            <a:xfrm>
              <a:off x="10001700" y="2277439"/>
              <a:ext cx="1581013" cy="1077218"/>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lang="en-US" sz="2400">
                  <a:solidFill>
                    <a:srgbClr val="005699"/>
                  </a:solidFill>
                  <a:latin typeface="Open Sans" pitchFamily="2" charset="0"/>
                  <a:ea typeface="Open Sans" pitchFamily="2" charset="0"/>
                  <a:cs typeface="Open Sans" pitchFamily="2" charset="0"/>
                </a:rPr>
                <a:t>48</a:t>
              </a: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 states</a:t>
              </a: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 D.C. </a:t>
              </a: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+ 1 </a:t>
              </a:r>
              <a:r>
                <a:rPr lang="en-US" sz="1200">
                  <a:solidFill>
                    <a:srgbClr val="005699"/>
                  </a:solidFill>
                  <a:latin typeface="Open Sans" pitchFamily="2" charset="0"/>
                  <a:ea typeface="Open Sans" pitchFamily="2" charset="0"/>
                  <a:cs typeface="Open Sans" pitchFamily="2" charset="0"/>
                </a:rPr>
                <a:t>territory</a:t>
              </a:r>
            </a:p>
          </p:txBody>
        </p:sp>
        <p:pic>
          <p:nvPicPr>
            <p:cNvPr id="29" name="Picture 28" descr="Logo, icon&#10;&#10;Description automatically generated">
              <a:extLst>
                <a:ext uri="{FF2B5EF4-FFF2-40B4-BE49-F238E27FC236}">
                  <a16:creationId xmlns:a16="http://schemas.microsoft.com/office/drawing/2014/main" id="{699D3C67-78ED-4D73-B4D3-C307F274A7E5}"/>
                </a:ext>
              </a:extLst>
            </p:cNvPr>
            <p:cNvPicPr>
              <a:picLocks noChangeAspect="1"/>
            </p:cNvPicPr>
            <p:nvPr/>
          </p:nvPicPr>
          <p:blipFill>
            <a:blip r:embed="rId10"/>
            <a:stretch>
              <a:fillRect/>
            </a:stretch>
          </p:blipFill>
          <p:spPr>
            <a:xfrm>
              <a:off x="8711226" y="2192075"/>
              <a:ext cx="1271019" cy="1271019"/>
            </a:xfrm>
            <a:prstGeom prst="rect">
              <a:avLst/>
            </a:prstGeom>
          </p:spPr>
        </p:pic>
      </p:grpSp>
      <p:pic>
        <p:nvPicPr>
          <p:cNvPr id="1026" name="Picture 2">
            <a:extLst>
              <a:ext uri="{FF2B5EF4-FFF2-40B4-BE49-F238E27FC236}">
                <a16:creationId xmlns:a16="http://schemas.microsoft.com/office/drawing/2014/main" id="{7FC73032-5106-AB99-B530-6B43C7C67FAD}"/>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68053" y="4406014"/>
            <a:ext cx="1271016" cy="12710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0AF918-7E03-8D0B-34D9-4657C513AF17}"/>
              </a:ext>
            </a:extLst>
          </p:cNvPr>
          <p:cNvSpPr txBox="1"/>
          <p:nvPr/>
        </p:nvSpPr>
        <p:spPr>
          <a:xfrm>
            <a:off x="10088690" y="4586521"/>
            <a:ext cx="1581012" cy="83099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62</a:t>
            </a:r>
            <a:endParaRPr kumimoji="0" lang="en-US" sz="1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endParaRP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Institutions funded in EPSCoR states</a:t>
            </a:r>
          </a:p>
        </p:txBody>
      </p:sp>
      <p:sp>
        <p:nvSpPr>
          <p:cNvPr id="32" name="Slide Number Placeholder 3">
            <a:extLst>
              <a:ext uri="{FF2B5EF4-FFF2-40B4-BE49-F238E27FC236}">
                <a16:creationId xmlns:a16="http://schemas.microsoft.com/office/drawing/2014/main" id="{AA89C607-AB65-4987-B013-9C5BB55C9832}"/>
              </a:ext>
            </a:extLst>
          </p:cNvPr>
          <p:cNvSpPr>
            <a:spLocks noGrp="1"/>
          </p:cNvSpPr>
          <p:nvPr>
            <p:ph type="sldNum" sz="quarter" idx="12"/>
          </p:nvPr>
        </p:nvSpPr>
        <p:spPr>
          <a:xfrm>
            <a:off x="8991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0E8EA-57F6-764C-8914-AEEABF058192}" type="slidenum">
              <a:rPr kumimoji="0" lang="en-US" sz="1200" b="0" i="0" u="none" strike="noStrike" kern="1200" cap="none" spc="0" normalizeH="0" baseline="0" noProof="0" smtClean="0">
                <a:ln>
                  <a:noFill/>
                </a:ln>
                <a:solidFill>
                  <a:srgbClr val="FFFFFF"/>
                </a:solidFill>
                <a:effectLst/>
                <a:uLnTx/>
                <a:uFillTx/>
                <a:latin typeface="Open Sans" pitchFamily="2" charset="0"/>
                <a:ea typeface="Open Sans" pitchFamily="2" charset="0"/>
                <a:cs typeface="Open Sans"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590667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31E37-25A3-B109-6E23-31DBA80E2F39}"/>
              </a:ext>
            </a:extLst>
          </p:cNvPr>
          <p:cNvSpPr>
            <a:spLocks noGrp="1"/>
          </p:cNvSpPr>
          <p:nvPr>
            <p:ph type="title"/>
          </p:nvPr>
        </p:nvSpPr>
        <p:spPr/>
        <p:txBody>
          <a:bodyPr/>
          <a:lstStyle/>
          <a:p>
            <a:r>
              <a:rPr lang="en-US" b="1" dirty="0">
                <a:solidFill>
                  <a:schemeClr val="tx1">
                    <a:lumMod val="95000"/>
                    <a:lumOff val="5000"/>
                  </a:schemeClr>
                </a:solidFill>
                <a:latin typeface="Tw Cen MT"/>
                <a:ea typeface="Verdana"/>
              </a:rPr>
              <a:t>NSF's priorities for 2030 Vision</a:t>
            </a:r>
            <a:endParaRPr lang="en-US" b="1" dirty="0">
              <a:solidFill>
                <a:schemeClr val="tx1">
                  <a:lumMod val="95000"/>
                  <a:lumOff val="5000"/>
                </a:schemeClr>
              </a:solidFill>
            </a:endParaRPr>
          </a:p>
        </p:txBody>
      </p:sp>
      <p:grpSp>
        <p:nvGrpSpPr>
          <p:cNvPr id="7" name="Group 6">
            <a:extLst>
              <a:ext uri="{FF2B5EF4-FFF2-40B4-BE49-F238E27FC236}">
                <a16:creationId xmlns:a16="http://schemas.microsoft.com/office/drawing/2014/main" id="{DC85B268-FD45-A77D-C30D-2E736D6FF5E6}"/>
              </a:ext>
              <a:ext uri="{C183D7F6-B498-43B3-948B-1728B52AA6E4}">
                <adec:decorative xmlns:adec="http://schemas.microsoft.com/office/drawing/2017/decorative" val="1"/>
              </a:ext>
            </a:extLst>
          </p:cNvPr>
          <p:cNvGrpSpPr/>
          <p:nvPr/>
        </p:nvGrpSpPr>
        <p:grpSpPr>
          <a:xfrm>
            <a:off x="180696" y="3938780"/>
            <a:ext cx="11829719" cy="1206072"/>
            <a:chOff x="-903769" y="-884201"/>
            <a:chExt cx="16209187" cy="745978"/>
          </a:xfrm>
        </p:grpSpPr>
        <p:sp>
          <p:nvSpPr>
            <p:cNvPr id="8" name="Rectangle 7">
              <a:extLst>
                <a:ext uri="{FF2B5EF4-FFF2-40B4-BE49-F238E27FC236}">
                  <a16:creationId xmlns:a16="http://schemas.microsoft.com/office/drawing/2014/main" id="{3A1A7CD7-D25A-E30E-BE7F-77BD489B899D}"/>
                </a:ext>
              </a:extLst>
            </p:cNvPr>
            <p:cNvSpPr/>
            <p:nvPr/>
          </p:nvSpPr>
          <p:spPr>
            <a:xfrm>
              <a:off x="-903769" y="-884201"/>
              <a:ext cx="5262260" cy="7459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111366BC-929C-74E4-BE74-04A1D7B269CC}"/>
                </a:ext>
              </a:extLst>
            </p:cNvPr>
            <p:cNvSpPr/>
            <p:nvPr/>
          </p:nvSpPr>
          <p:spPr>
            <a:xfrm>
              <a:off x="4569694" y="-884201"/>
              <a:ext cx="5262260" cy="74597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B1EA083B-0A7B-0A63-760A-9D3BB0538BF1}"/>
                </a:ext>
              </a:extLst>
            </p:cNvPr>
            <p:cNvSpPr/>
            <p:nvPr/>
          </p:nvSpPr>
          <p:spPr>
            <a:xfrm>
              <a:off x="10043158" y="-884201"/>
              <a:ext cx="5262260" cy="7459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11" name="Oval 10">
            <a:extLst>
              <a:ext uri="{FF2B5EF4-FFF2-40B4-BE49-F238E27FC236}">
                <a16:creationId xmlns:a16="http://schemas.microsoft.com/office/drawing/2014/main" id="{80F8970E-AE4A-E47B-BCD4-8B0CED007D67}"/>
              </a:ext>
              <a:ext uri="{C183D7F6-B498-43B3-948B-1728B52AA6E4}">
                <adec:decorative xmlns:adec="http://schemas.microsoft.com/office/drawing/2017/decorative" val="1"/>
              </a:ext>
            </a:extLst>
          </p:cNvPr>
          <p:cNvSpPr/>
          <p:nvPr/>
        </p:nvSpPr>
        <p:spPr>
          <a:xfrm>
            <a:off x="8831762" y="1856303"/>
            <a:ext cx="2451982" cy="2451982"/>
          </a:xfrm>
          <a:prstGeom prst="ellipse">
            <a:avLst/>
          </a:prstGeom>
          <a:solidFill>
            <a:srgbClr val="FFFFFF">
              <a:alpha val="8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Oval 11">
            <a:extLst>
              <a:ext uri="{FF2B5EF4-FFF2-40B4-BE49-F238E27FC236}">
                <a16:creationId xmlns:a16="http://schemas.microsoft.com/office/drawing/2014/main" id="{94D388CF-035F-07E7-9B3C-6BE67C2BC403}"/>
              </a:ext>
              <a:ext uri="{C183D7F6-B498-43B3-948B-1728B52AA6E4}">
                <adec:decorative xmlns:adec="http://schemas.microsoft.com/office/drawing/2017/decorative" val="1"/>
              </a:ext>
            </a:extLst>
          </p:cNvPr>
          <p:cNvSpPr/>
          <p:nvPr/>
        </p:nvSpPr>
        <p:spPr>
          <a:xfrm>
            <a:off x="912010" y="1855556"/>
            <a:ext cx="2451982" cy="2451982"/>
          </a:xfrm>
          <a:prstGeom prst="ellipse">
            <a:avLst/>
          </a:prstGeom>
          <a:solidFill>
            <a:srgbClr val="FFFFFF">
              <a:alpha val="8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Oval 12">
            <a:extLst>
              <a:ext uri="{FF2B5EF4-FFF2-40B4-BE49-F238E27FC236}">
                <a16:creationId xmlns:a16="http://schemas.microsoft.com/office/drawing/2014/main" id="{640B6B0B-04BF-D676-E041-A24CBD78087C}"/>
              </a:ext>
              <a:ext uri="{C183D7F6-B498-43B3-948B-1728B52AA6E4}">
                <adec:decorative xmlns:adec="http://schemas.microsoft.com/office/drawing/2017/decorative" val="1"/>
              </a:ext>
            </a:extLst>
          </p:cNvPr>
          <p:cNvSpPr/>
          <p:nvPr/>
        </p:nvSpPr>
        <p:spPr>
          <a:xfrm>
            <a:off x="4886498" y="1860107"/>
            <a:ext cx="2451982" cy="2451982"/>
          </a:xfrm>
          <a:prstGeom prst="ellipse">
            <a:avLst/>
          </a:prstGeom>
          <a:solidFill>
            <a:srgbClr val="FFFFFF">
              <a:alpha val="8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TextBox 31">
            <a:extLst>
              <a:ext uri="{FF2B5EF4-FFF2-40B4-BE49-F238E27FC236}">
                <a16:creationId xmlns:a16="http://schemas.microsoft.com/office/drawing/2014/main" id="{C24FC32A-F203-BA62-9F39-953CB26FE88E}"/>
              </a:ext>
            </a:extLst>
          </p:cNvPr>
          <p:cNvSpPr txBox="1">
            <a:spLocks noChangeArrowheads="1"/>
          </p:cNvSpPr>
          <p:nvPr/>
        </p:nvSpPr>
        <p:spPr bwMode="auto">
          <a:xfrm>
            <a:off x="262270" y="4432425"/>
            <a:ext cx="367822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Open Sans"/>
                <a:ea typeface="Open Sans"/>
                <a:cs typeface="Open Sans"/>
              </a:rPr>
              <a:t>STRENGTHENING ESTABLISHED NSF</a:t>
            </a:r>
            <a:endParaRPr kumimoji="0" lang="id-ID" sz="2000" b="0" i="0" u="none" strike="noStrike" kern="1200" cap="none" spc="0" normalizeH="0" baseline="0" noProof="0">
              <a:ln>
                <a:noFill/>
              </a:ln>
              <a:solidFill>
                <a:srgbClr val="FFFFFF"/>
              </a:solidFill>
              <a:effectLst/>
              <a:uLnTx/>
              <a:uFillTx/>
              <a:latin typeface="Open Sans"/>
              <a:ea typeface="Open Sans"/>
              <a:cs typeface="Open Sans"/>
            </a:endParaRPr>
          </a:p>
        </p:txBody>
      </p:sp>
      <p:pic>
        <p:nvPicPr>
          <p:cNvPr id="15" name="Picture 14">
            <a:extLst>
              <a:ext uri="{FF2B5EF4-FFF2-40B4-BE49-F238E27FC236}">
                <a16:creationId xmlns:a16="http://schemas.microsoft.com/office/drawing/2014/main" id="{C42AF1B4-62B8-4F07-9363-44077A1CAAC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3316" y="1926862"/>
            <a:ext cx="2309371" cy="2309371"/>
          </a:xfrm>
          <a:prstGeom prst="ellipse">
            <a:avLst/>
          </a:prstGeom>
          <a:ln>
            <a:noFill/>
          </a:ln>
        </p:spPr>
      </p:pic>
      <p:sp>
        <p:nvSpPr>
          <p:cNvPr id="17" name="TextBox 31">
            <a:extLst>
              <a:ext uri="{FF2B5EF4-FFF2-40B4-BE49-F238E27FC236}">
                <a16:creationId xmlns:a16="http://schemas.microsoft.com/office/drawing/2014/main" id="{8089131F-5BE1-2525-06A0-54DB5E572168}"/>
              </a:ext>
            </a:extLst>
          </p:cNvPr>
          <p:cNvSpPr txBox="1">
            <a:spLocks noChangeArrowheads="1"/>
          </p:cNvSpPr>
          <p:nvPr/>
        </p:nvSpPr>
        <p:spPr bwMode="auto">
          <a:xfrm>
            <a:off x="4413694" y="4432425"/>
            <a:ext cx="338328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INSPIRING THE MISSING MILLIONS</a:t>
            </a:r>
            <a:endParaRPr kumimoji="0" lang="id-ID" sz="20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31">
            <a:extLst>
              <a:ext uri="{FF2B5EF4-FFF2-40B4-BE49-F238E27FC236}">
                <a16:creationId xmlns:a16="http://schemas.microsoft.com/office/drawing/2014/main" id="{F850DB76-B662-FE53-B7CE-251608E715AE}"/>
              </a:ext>
            </a:extLst>
          </p:cNvPr>
          <p:cNvSpPr txBox="1">
            <a:spLocks noChangeArrowheads="1"/>
          </p:cNvSpPr>
          <p:nvPr/>
        </p:nvSpPr>
        <p:spPr bwMode="auto">
          <a:xfrm>
            <a:off x="8169934" y="4432425"/>
            <a:ext cx="384047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ACCELERATING TECHNOLOGY AND INNOVATION</a:t>
            </a:r>
            <a:endParaRPr kumimoji="0" lang="id-ID" sz="20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1" name="Group 20">
            <a:extLst>
              <a:ext uri="{FF2B5EF4-FFF2-40B4-BE49-F238E27FC236}">
                <a16:creationId xmlns:a16="http://schemas.microsoft.com/office/drawing/2014/main" id="{7A384F0F-B132-CE53-8A0E-C43D35650FC3}"/>
              </a:ext>
              <a:ext uri="{C183D7F6-B498-43B3-948B-1728B52AA6E4}">
                <adec:decorative xmlns:adec="http://schemas.microsoft.com/office/drawing/2017/decorative" val="1"/>
              </a:ext>
            </a:extLst>
          </p:cNvPr>
          <p:cNvGrpSpPr/>
          <p:nvPr/>
        </p:nvGrpSpPr>
        <p:grpSpPr>
          <a:xfrm>
            <a:off x="4949615" y="1926862"/>
            <a:ext cx="2315220" cy="2315220"/>
            <a:chOff x="5135881" y="1573001"/>
            <a:chExt cx="1924493" cy="1924493"/>
          </a:xfrm>
        </p:grpSpPr>
        <p:sp>
          <p:nvSpPr>
            <p:cNvPr id="22" name="Oval 21">
              <a:extLst>
                <a:ext uri="{FF2B5EF4-FFF2-40B4-BE49-F238E27FC236}">
                  <a16:creationId xmlns:a16="http://schemas.microsoft.com/office/drawing/2014/main" id="{E10754E5-3483-28B0-5DBD-C11EAC2F19EA}"/>
                </a:ext>
              </a:extLst>
            </p:cNvPr>
            <p:cNvSpPr/>
            <p:nvPr/>
          </p:nvSpPr>
          <p:spPr>
            <a:xfrm>
              <a:off x="5135881" y="1573001"/>
              <a:ext cx="1924493" cy="19244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23" name="Picture 22">
              <a:extLst>
                <a:ext uri="{FF2B5EF4-FFF2-40B4-BE49-F238E27FC236}">
                  <a16:creationId xmlns:a16="http://schemas.microsoft.com/office/drawing/2014/main" id="{898D813D-1F9F-CC78-8148-7BE93FEA8D0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483845" y="1958951"/>
              <a:ext cx="1224309" cy="1162318"/>
            </a:xfrm>
            <a:prstGeom prst="rect">
              <a:avLst/>
            </a:prstGeom>
          </p:spPr>
        </p:pic>
      </p:grpSp>
      <p:pic>
        <p:nvPicPr>
          <p:cNvPr id="24" name="Picture 23">
            <a:extLst>
              <a:ext uri="{FF2B5EF4-FFF2-40B4-BE49-F238E27FC236}">
                <a16:creationId xmlns:a16="http://schemas.microsoft.com/office/drawing/2014/main" id="{7FCB699A-09FC-FAEA-EBF9-12BA9EFC392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94647" y="1926862"/>
            <a:ext cx="2315220" cy="2315220"/>
          </a:xfrm>
          <a:prstGeom prst="rect">
            <a:avLst/>
          </a:prstGeom>
        </p:spPr>
      </p:pic>
      <p:sp>
        <p:nvSpPr>
          <p:cNvPr id="4" name="Slide Number Placeholder 3">
            <a:extLst>
              <a:ext uri="{FF2B5EF4-FFF2-40B4-BE49-F238E27FC236}">
                <a16:creationId xmlns:a16="http://schemas.microsoft.com/office/drawing/2014/main" id="{719EC84B-AA5D-7AA4-70C6-62A741A5A2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0E8EA-57F6-764C-8914-AEEABF058192}" type="slidenum">
              <a:rPr kumimoji="0" lang="en-US" sz="12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28437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17C961B4-D9A4-BC89-661C-63D9EEE312C6}"/>
              </a:ext>
              <a:ext uri="{C183D7F6-B498-43B3-948B-1728B52AA6E4}">
                <adec:decorative xmlns:adec="http://schemas.microsoft.com/office/drawing/2017/decorative" val="1"/>
              </a:ext>
            </a:extLst>
          </p:cNvPr>
          <p:cNvSpPr/>
          <p:nvPr/>
        </p:nvSpPr>
        <p:spPr>
          <a:xfrm>
            <a:off x="492035" y="1426116"/>
            <a:ext cx="3657600" cy="2011680"/>
          </a:xfrm>
          <a:prstGeom prst="roundRect">
            <a:avLst>
              <a:gd name="adj" fmla="val 5173"/>
            </a:avLst>
          </a:prstGeom>
          <a:solidFill>
            <a:schemeClr val="bg1"/>
          </a:solidFill>
          <a:ln w="6350">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F4DE1982-7FE6-7672-69B4-253ED8581864}"/>
              </a:ext>
              <a:ext uri="{C183D7F6-B498-43B3-948B-1728B52AA6E4}">
                <adec:decorative xmlns:adec="http://schemas.microsoft.com/office/drawing/2017/decorative" val="1"/>
              </a:ext>
            </a:extLst>
          </p:cNvPr>
          <p:cNvSpPr/>
          <p:nvPr/>
        </p:nvSpPr>
        <p:spPr>
          <a:xfrm>
            <a:off x="4247606" y="1425888"/>
            <a:ext cx="3657600" cy="2011680"/>
          </a:xfrm>
          <a:prstGeom prst="roundRect">
            <a:avLst>
              <a:gd name="adj" fmla="val 5173"/>
            </a:avLst>
          </a:prstGeom>
          <a:solidFill>
            <a:schemeClr val="bg1"/>
          </a:solidFill>
          <a:ln w="6350">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D739D024-DCED-1A1B-17A7-4E3A86CD8279}"/>
              </a:ext>
              <a:ext uri="{C183D7F6-B498-43B3-948B-1728B52AA6E4}">
                <adec:decorative xmlns:adec="http://schemas.microsoft.com/office/drawing/2017/decorative" val="1"/>
              </a:ext>
            </a:extLst>
          </p:cNvPr>
          <p:cNvSpPr/>
          <p:nvPr/>
        </p:nvSpPr>
        <p:spPr>
          <a:xfrm>
            <a:off x="8014065" y="1425660"/>
            <a:ext cx="3657600" cy="2011680"/>
          </a:xfrm>
          <a:prstGeom prst="roundRect">
            <a:avLst>
              <a:gd name="adj" fmla="val 5173"/>
            </a:avLst>
          </a:prstGeom>
          <a:solidFill>
            <a:schemeClr val="bg1"/>
          </a:solidFill>
          <a:ln w="6350">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C25153B9-20E6-04F3-94B6-9A73D3C3B773}"/>
              </a:ext>
              <a:ext uri="{C183D7F6-B498-43B3-948B-1728B52AA6E4}">
                <adec:decorative xmlns:adec="http://schemas.microsoft.com/office/drawing/2017/decorative" val="1"/>
              </a:ext>
            </a:extLst>
          </p:cNvPr>
          <p:cNvSpPr/>
          <p:nvPr/>
        </p:nvSpPr>
        <p:spPr>
          <a:xfrm>
            <a:off x="492035" y="3520831"/>
            <a:ext cx="3657600" cy="2011680"/>
          </a:xfrm>
          <a:prstGeom prst="roundRect">
            <a:avLst>
              <a:gd name="adj" fmla="val 5173"/>
            </a:avLst>
          </a:prstGeom>
          <a:solidFill>
            <a:schemeClr val="bg1"/>
          </a:solidFill>
          <a:ln w="6350">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DCFB9F82-03D8-E782-129C-F33F70E56AF1}"/>
              </a:ext>
              <a:ext uri="{C183D7F6-B498-43B3-948B-1728B52AA6E4}">
                <adec:decorative xmlns:adec="http://schemas.microsoft.com/office/drawing/2017/decorative" val="1"/>
              </a:ext>
            </a:extLst>
          </p:cNvPr>
          <p:cNvSpPr/>
          <p:nvPr/>
        </p:nvSpPr>
        <p:spPr>
          <a:xfrm>
            <a:off x="4247606" y="3520603"/>
            <a:ext cx="3657600" cy="2011680"/>
          </a:xfrm>
          <a:prstGeom prst="roundRect">
            <a:avLst>
              <a:gd name="adj" fmla="val 5173"/>
            </a:avLst>
          </a:prstGeom>
          <a:solidFill>
            <a:schemeClr val="bg1"/>
          </a:solidFill>
          <a:ln w="6350">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8F2E714C-8A27-CD39-1521-4BA80EBC3BC1}"/>
              </a:ext>
              <a:ext uri="{C183D7F6-B498-43B3-948B-1728B52AA6E4}">
                <adec:decorative xmlns:adec="http://schemas.microsoft.com/office/drawing/2017/decorative" val="1"/>
              </a:ext>
            </a:extLst>
          </p:cNvPr>
          <p:cNvSpPr/>
          <p:nvPr/>
        </p:nvSpPr>
        <p:spPr>
          <a:xfrm>
            <a:off x="8014065" y="3520375"/>
            <a:ext cx="3657600" cy="2011680"/>
          </a:xfrm>
          <a:prstGeom prst="roundRect">
            <a:avLst>
              <a:gd name="adj" fmla="val 5173"/>
            </a:avLst>
          </a:prstGeom>
          <a:solidFill>
            <a:schemeClr val="bg1"/>
          </a:solidFill>
          <a:ln w="6350">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297D7001-B285-4C29-032D-318DCA04145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502176400"/>
              </p:ext>
            </p:extLst>
          </p:nvPr>
        </p:nvGraphicFramePr>
        <p:xfrm>
          <a:off x="397600" y="2616633"/>
          <a:ext cx="11432001" cy="3776760"/>
        </p:xfrm>
        <a:graphic>
          <a:graphicData uri="http://schemas.openxmlformats.org/drawingml/2006/table">
            <a:tbl>
              <a:tblPr firstRow="1" bandRow="1">
                <a:tableStyleId>{5C22544A-7EE6-4342-B048-85BDC9FD1C3A}</a:tableStyleId>
              </a:tblPr>
              <a:tblGrid>
                <a:gridCol w="3810667">
                  <a:extLst>
                    <a:ext uri="{9D8B030D-6E8A-4147-A177-3AD203B41FA5}">
                      <a16:colId xmlns:a16="http://schemas.microsoft.com/office/drawing/2014/main" val="1385659388"/>
                    </a:ext>
                  </a:extLst>
                </a:gridCol>
                <a:gridCol w="3810667">
                  <a:extLst>
                    <a:ext uri="{9D8B030D-6E8A-4147-A177-3AD203B41FA5}">
                      <a16:colId xmlns:a16="http://schemas.microsoft.com/office/drawing/2014/main" val="3753579362"/>
                    </a:ext>
                  </a:extLst>
                </a:gridCol>
                <a:gridCol w="3810667">
                  <a:extLst>
                    <a:ext uri="{9D8B030D-6E8A-4147-A177-3AD203B41FA5}">
                      <a16:colId xmlns:a16="http://schemas.microsoft.com/office/drawing/2014/main" val="1966288735"/>
                    </a:ext>
                  </a:extLst>
                </a:gridCol>
              </a:tblGrid>
              <a:tr h="24896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a:solidFill>
                            <a:schemeClr val="tx2"/>
                          </a:solidFill>
                          <a:effectLst/>
                          <a:latin typeface="Open Sans" panose="020B0606030504020204" pitchFamily="34" charset="0"/>
                          <a:ea typeface="Open Sans" panose="020B0606030504020204" pitchFamily="34" charset="0"/>
                          <a:cs typeface="Open Sans" panose="020B0606030504020204" pitchFamily="34" charset="0"/>
                        </a:rPr>
                        <a:t>Authorizes a doubling of the NSF budget over 5 years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a:solidFill>
                            <a:schemeClr val="tx2"/>
                          </a:solidFill>
                          <a:effectLst/>
                          <a:latin typeface="Open Sans" panose="020B0606030504020204" pitchFamily="34" charset="0"/>
                          <a:ea typeface="Open Sans" panose="020B0606030504020204" pitchFamily="34" charset="0"/>
                          <a:cs typeface="Open Sans" panose="020B0606030504020204" pitchFamily="34" charset="0"/>
                        </a:rPr>
                        <a:t>Strengthens fundamental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a:solidFill>
                            <a:schemeClr val="tx2"/>
                          </a:solidFill>
                          <a:effectLst/>
                          <a:latin typeface="Open Sans" panose="020B0606030504020204" pitchFamily="34" charset="0"/>
                          <a:ea typeface="Open Sans" panose="020B0606030504020204" pitchFamily="34" charset="0"/>
                          <a:cs typeface="Open Sans" panose="020B0606030504020204" pitchFamily="34" charset="0"/>
                        </a:rPr>
                        <a:t>research</a:t>
                      </a:r>
                    </a:p>
                    <a:p>
                      <a:pPr algn="ctr"/>
                      <a:endParaRPr lang="en-US" sz="1600" b="1" i="0">
                        <a:solidFill>
                          <a:schemeClr val="tx2"/>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kern="1200">
                          <a:solidFill>
                            <a:schemeClr val="tx2"/>
                          </a:solidFill>
                          <a:effectLst/>
                          <a:latin typeface="Open Sans" panose="020B0606030504020204" pitchFamily="34" charset="0"/>
                          <a:ea typeface="Open Sans" panose="020B0606030504020204" pitchFamily="34" charset="0"/>
                          <a:cs typeface="Open Sans" panose="020B0606030504020204" pitchFamily="34" charset="0"/>
                        </a:rPr>
                        <a:t>Establishes Technology,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kern="1200">
                          <a:solidFill>
                            <a:schemeClr val="tx2"/>
                          </a:solidFill>
                          <a:effectLst/>
                          <a:latin typeface="Open Sans" panose="020B0606030504020204" pitchFamily="34" charset="0"/>
                          <a:ea typeface="Open Sans" panose="020B0606030504020204" pitchFamily="34" charset="0"/>
                          <a:cs typeface="Open Sans" panose="020B0606030504020204" pitchFamily="34" charset="0"/>
                        </a:rPr>
                        <a:t>Innovation &amp; Partnerships</a:t>
                      </a:r>
                    </a:p>
                    <a:p>
                      <a:pPr algn="ctr"/>
                      <a:endParaRPr lang="en-US" sz="1600" b="1" i="0">
                        <a:solidFill>
                          <a:schemeClr val="tx2"/>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6973471"/>
                  </a:ext>
                </a:extLst>
              </a:tr>
              <a:tr h="1287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a:solidFill>
                            <a:schemeClr val="tx2"/>
                          </a:solidFill>
                          <a:effectLst/>
                          <a:latin typeface="Open Sans" panose="020B0606030504020204" pitchFamily="34" charset="0"/>
                          <a:ea typeface="Open Sans" panose="020B0606030504020204" pitchFamily="34" charset="0"/>
                          <a:cs typeface="Open Sans" panose="020B0606030504020204" pitchFamily="34" charset="0"/>
                        </a:rPr>
                        <a:t> Invests in STEM Education</a:t>
                      </a:r>
                    </a:p>
                    <a:p>
                      <a:pPr algn="ctr"/>
                      <a:endParaRPr lang="en-US" sz="1600" b="1" i="0">
                        <a:solidFill>
                          <a:schemeClr val="tx2"/>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1" i="0" kern="1200">
                          <a:solidFill>
                            <a:schemeClr val="tx2"/>
                          </a:solidFill>
                          <a:effectLst/>
                          <a:latin typeface="Open Sans" panose="020B0606030504020204" pitchFamily="34" charset="0"/>
                          <a:ea typeface="Open Sans" panose="020B0606030504020204" pitchFamily="34" charset="0"/>
                          <a:cs typeface="Open Sans" panose="020B0606030504020204" pitchFamily="34" charset="0"/>
                        </a:rPr>
                        <a:t>Advances diversity in STEM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Addresses research security</a:t>
                      </a:r>
                    </a:p>
                    <a:p>
                      <a:pPr algn="ctr"/>
                      <a:endParaRPr lang="en-US" sz="1600" b="1" i="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6084522"/>
                  </a:ext>
                </a:extLst>
              </a:tr>
            </a:tbl>
          </a:graphicData>
        </a:graphic>
      </p:graphicFrame>
      <p:pic>
        <p:nvPicPr>
          <p:cNvPr id="8" name="Graphic 7">
            <a:extLst>
              <a:ext uri="{FF2B5EF4-FFF2-40B4-BE49-F238E27FC236}">
                <a16:creationId xmlns:a16="http://schemas.microsoft.com/office/drawing/2014/main" id="{799A45F8-2BE7-0F66-B3F6-500FEF0A5D2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60971" y="1055378"/>
            <a:ext cx="2030871" cy="2030871"/>
          </a:xfrm>
          <a:prstGeom prst="rect">
            <a:avLst/>
          </a:prstGeom>
        </p:spPr>
      </p:pic>
      <p:pic>
        <p:nvPicPr>
          <p:cNvPr id="16" name="Graphic 15">
            <a:extLst>
              <a:ext uri="{FF2B5EF4-FFF2-40B4-BE49-F238E27FC236}">
                <a16:creationId xmlns:a16="http://schemas.microsoft.com/office/drawing/2014/main" id="{721AF9D2-1669-9FBB-E7D2-23315263DC2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60971" y="3496299"/>
            <a:ext cx="2017427" cy="2017427"/>
          </a:xfrm>
          <a:prstGeom prst="rect">
            <a:avLst/>
          </a:prstGeom>
        </p:spPr>
      </p:pic>
      <p:sp>
        <p:nvSpPr>
          <p:cNvPr id="2" name="Title 1">
            <a:extLst>
              <a:ext uri="{FF2B5EF4-FFF2-40B4-BE49-F238E27FC236}">
                <a16:creationId xmlns:a16="http://schemas.microsoft.com/office/drawing/2014/main" id="{76B13236-A4CA-57F8-5417-2607B697108F}"/>
              </a:ext>
            </a:extLst>
          </p:cNvPr>
          <p:cNvSpPr>
            <a:spLocks noGrp="1"/>
          </p:cNvSpPr>
          <p:nvPr>
            <p:ph type="title"/>
          </p:nvPr>
        </p:nvSpPr>
        <p:spPr/>
        <p:txBody>
          <a:bodyPr/>
          <a:lstStyle/>
          <a:p>
            <a:r>
              <a:rPr lang="en-US" b="1" dirty="0">
                <a:solidFill>
                  <a:schemeClr val="tx1"/>
                </a:solidFill>
                <a:latin typeface="Tw Cen MT"/>
                <a:ea typeface="Verdana"/>
              </a:rPr>
              <a:t>“CHIPS and Science” and NSF</a:t>
            </a:r>
            <a:r>
              <a:rPr lang="en-US" dirty="0">
                <a:solidFill>
                  <a:schemeClr val="tx1"/>
                </a:solidFill>
                <a:latin typeface="Tw Cen MT"/>
                <a:ea typeface="Verdana"/>
              </a:rPr>
              <a:t> </a:t>
            </a:r>
            <a:endParaRPr lang="en-US" dirty="0">
              <a:solidFill>
                <a:schemeClr val="tx1"/>
              </a:solidFill>
            </a:endParaRPr>
          </a:p>
        </p:txBody>
      </p:sp>
      <p:sp>
        <p:nvSpPr>
          <p:cNvPr id="4" name="Slide Number Placeholder 3">
            <a:extLst>
              <a:ext uri="{FF2B5EF4-FFF2-40B4-BE49-F238E27FC236}">
                <a16:creationId xmlns:a16="http://schemas.microsoft.com/office/drawing/2014/main" id="{27AA6871-88FD-51D3-3297-159E9872B01C}"/>
              </a:ext>
            </a:extLst>
          </p:cNvPr>
          <p:cNvSpPr>
            <a:spLocks noGrp="1"/>
          </p:cNvSpPr>
          <p:nvPr>
            <p:ph type="sldNum" sz="quarter" idx="12"/>
          </p:nvPr>
        </p:nvSpPr>
        <p:spPr/>
        <p:txBody>
          <a:bodyPr/>
          <a:lstStyle/>
          <a:p>
            <a:fld id="{4710E8EA-57F6-764C-8914-AEEABF058192}" type="slidenum">
              <a:rPr lang="en-US" smtClean="0"/>
              <a:t>7</a:t>
            </a:fld>
            <a:endParaRPr lang="en-US"/>
          </a:p>
        </p:txBody>
      </p:sp>
      <p:pic>
        <p:nvPicPr>
          <p:cNvPr id="11" name="Picture 10">
            <a:extLst>
              <a:ext uri="{FF2B5EF4-FFF2-40B4-BE49-F238E27FC236}">
                <a16:creationId xmlns:a16="http://schemas.microsoft.com/office/drawing/2014/main" id="{797E5C4F-6F64-B643-C100-E9CB898C1052}"/>
              </a:ext>
              <a:ext uri="{C183D7F6-B498-43B3-948B-1728B52AA6E4}">
                <adec:decorative xmlns:adec="http://schemas.microsoft.com/office/drawing/2017/decorative" val="1"/>
              </a:ext>
            </a:extLst>
          </p:cNvPr>
          <p:cNvPicPr>
            <a:picLocks noChangeAspect="1"/>
          </p:cNvPicPr>
          <p:nvPr/>
        </p:nvPicPr>
        <p:blipFill rotWithShape="1">
          <a:blip r:embed="rId6"/>
          <a:srcRect l="71758" t="2651" r="8680" b="72844"/>
          <a:stretch/>
        </p:blipFill>
        <p:spPr>
          <a:xfrm>
            <a:off x="9147166" y="1497696"/>
            <a:ext cx="1455816" cy="1129236"/>
          </a:xfrm>
          <a:prstGeom prst="rect">
            <a:avLst/>
          </a:prstGeom>
        </p:spPr>
      </p:pic>
      <p:pic>
        <p:nvPicPr>
          <p:cNvPr id="6" name="Graphic 5">
            <a:extLst>
              <a:ext uri="{FF2B5EF4-FFF2-40B4-BE49-F238E27FC236}">
                <a16:creationId xmlns:a16="http://schemas.microsoft.com/office/drawing/2014/main" id="{C6C20D4C-0508-2B6E-7299-CD840835E2C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93915" y="3534267"/>
            <a:ext cx="1943644" cy="1943644"/>
          </a:xfrm>
          <a:prstGeom prst="rect">
            <a:avLst/>
          </a:prstGeom>
        </p:spPr>
      </p:pic>
      <p:pic>
        <p:nvPicPr>
          <p:cNvPr id="18" name="Graphic 17">
            <a:extLst>
              <a:ext uri="{FF2B5EF4-FFF2-40B4-BE49-F238E27FC236}">
                <a16:creationId xmlns:a16="http://schemas.microsoft.com/office/drawing/2014/main" id="{653CCC7E-0D55-ED08-B093-815A8829592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70478" y="3729290"/>
            <a:ext cx="1593850" cy="1593850"/>
          </a:xfrm>
          <a:prstGeom prst="rect">
            <a:avLst/>
          </a:prstGeom>
        </p:spPr>
      </p:pic>
      <p:sp>
        <p:nvSpPr>
          <p:cNvPr id="27" name="Rectangle 26">
            <a:extLst>
              <a:ext uri="{FF2B5EF4-FFF2-40B4-BE49-F238E27FC236}">
                <a16:creationId xmlns:a16="http://schemas.microsoft.com/office/drawing/2014/main" id="{BAB1ED29-6B43-B305-3819-0530B60C1916}"/>
              </a:ext>
              <a:ext uri="{C183D7F6-B498-43B3-948B-1728B52AA6E4}">
                <adec:decorative xmlns:adec="http://schemas.microsoft.com/office/drawing/2017/decorative" val="1"/>
              </a:ext>
            </a:extLst>
          </p:cNvPr>
          <p:cNvSpPr/>
          <p:nvPr/>
        </p:nvSpPr>
        <p:spPr>
          <a:xfrm>
            <a:off x="1759065" y="2009594"/>
            <a:ext cx="186655" cy="495242"/>
          </a:xfrm>
          <a:prstGeom prst="rect">
            <a:avLst/>
          </a:prstGeom>
          <a:solidFill>
            <a:schemeClr val="bg1"/>
          </a:solidFill>
          <a:ln w="3492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8DF989-B27B-C6B8-3BD3-CDBAB3E7099F}"/>
              </a:ext>
              <a:ext uri="{C183D7F6-B498-43B3-948B-1728B52AA6E4}">
                <adec:decorative xmlns:adec="http://schemas.microsoft.com/office/drawing/2017/decorative" val="1"/>
              </a:ext>
            </a:extLst>
          </p:cNvPr>
          <p:cNvSpPr/>
          <p:nvPr/>
        </p:nvSpPr>
        <p:spPr>
          <a:xfrm>
            <a:off x="2036214" y="1903890"/>
            <a:ext cx="186655" cy="600946"/>
          </a:xfrm>
          <a:prstGeom prst="rect">
            <a:avLst/>
          </a:prstGeom>
          <a:solidFill>
            <a:schemeClr val="bg1"/>
          </a:solidFill>
          <a:ln w="3492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D812917-31A7-797A-E506-A6E52CA1EF1E}"/>
              </a:ext>
              <a:ext uri="{C183D7F6-B498-43B3-948B-1728B52AA6E4}">
                <adec:decorative xmlns:adec="http://schemas.microsoft.com/office/drawing/2017/decorative" val="1"/>
              </a:ext>
            </a:extLst>
          </p:cNvPr>
          <p:cNvSpPr/>
          <p:nvPr/>
        </p:nvSpPr>
        <p:spPr>
          <a:xfrm>
            <a:off x="2313363" y="1830554"/>
            <a:ext cx="186655" cy="674282"/>
          </a:xfrm>
          <a:prstGeom prst="rect">
            <a:avLst/>
          </a:prstGeom>
          <a:solidFill>
            <a:schemeClr val="bg1"/>
          </a:solidFill>
          <a:ln w="3492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61DD0CF-1BAA-6DC5-5151-D5744234F4D0}"/>
              </a:ext>
              <a:ext uri="{C183D7F6-B498-43B3-948B-1728B52AA6E4}">
                <adec:decorative xmlns:adec="http://schemas.microsoft.com/office/drawing/2017/decorative" val="1"/>
              </a:ext>
            </a:extLst>
          </p:cNvPr>
          <p:cNvSpPr/>
          <p:nvPr/>
        </p:nvSpPr>
        <p:spPr>
          <a:xfrm>
            <a:off x="2590512" y="1714065"/>
            <a:ext cx="186655" cy="790771"/>
          </a:xfrm>
          <a:prstGeom prst="rect">
            <a:avLst/>
          </a:prstGeom>
          <a:solidFill>
            <a:schemeClr val="bg1"/>
          </a:solidFill>
          <a:ln w="3492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598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Group 112">
            <a:extLst>
              <a:ext uri="{FF2B5EF4-FFF2-40B4-BE49-F238E27FC236}">
                <a16:creationId xmlns:a16="http://schemas.microsoft.com/office/drawing/2014/main" id="{EAC3CA2D-83EB-40BE-26AC-4DCE18064F91}"/>
              </a:ext>
              <a:ext uri="{C183D7F6-B498-43B3-948B-1728B52AA6E4}">
                <adec:decorative xmlns:adec="http://schemas.microsoft.com/office/drawing/2017/decorative" val="1"/>
              </a:ext>
            </a:extLst>
          </p:cNvPr>
          <p:cNvGrpSpPr/>
          <p:nvPr/>
        </p:nvGrpSpPr>
        <p:grpSpPr>
          <a:xfrm>
            <a:off x="4715111" y="1076284"/>
            <a:ext cx="7215783" cy="4564346"/>
            <a:chOff x="6953568" y="236739"/>
            <a:chExt cx="4552910" cy="2879944"/>
          </a:xfrm>
          <a:solidFill>
            <a:schemeClr val="bg1">
              <a:lumMod val="85000"/>
            </a:schemeClr>
          </a:solidFill>
        </p:grpSpPr>
        <p:grpSp>
          <p:nvGrpSpPr>
            <p:cNvPr id="114" name="Group 113">
              <a:extLst>
                <a:ext uri="{FF2B5EF4-FFF2-40B4-BE49-F238E27FC236}">
                  <a16:creationId xmlns:a16="http://schemas.microsoft.com/office/drawing/2014/main" id="{1B4AC215-2AC6-AE87-018C-B23779D60BDD}"/>
                </a:ext>
              </a:extLst>
            </p:cNvPr>
            <p:cNvGrpSpPr/>
            <p:nvPr/>
          </p:nvGrpSpPr>
          <p:grpSpPr>
            <a:xfrm>
              <a:off x="7004221" y="236739"/>
              <a:ext cx="4502257" cy="2256819"/>
              <a:chOff x="5207322" y="1514220"/>
              <a:chExt cx="6857956" cy="3437646"/>
            </a:xfrm>
            <a:grpFill/>
          </p:grpSpPr>
          <p:sp>
            <p:nvSpPr>
              <p:cNvPr id="144" name="Freeform 6">
                <a:extLst>
                  <a:ext uri="{FF2B5EF4-FFF2-40B4-BE49-F238E27FC236}">
                    <a16:creationId xmlns:a16="http://schemas.microsoft.com/office/drawing/2014/main" id="{4E6C81E6-7A70-D654-AD7F-B3E12A5C7A6B}"/>
                  </a:ext>
                </a:extLst>
              </p:cNvPr>
              <p:cNvSpPr>
                <a:spLocks/>
              </p:cNvSpPr>
              <p:nvPr/>
            </p:nvSpPr>
            <p:spPr bwMode="auto">
              <a:xfrm>
                <a:off x="6441790" y="1887230"/>
                <a:ext cx="1353706" cy="812565"/>
              </a:xfrm>
              <a:custGeom>
                <a:avLst/>
                <a:gdLst>
                  <a:gd name="T0" fmla="*/ 6 w 4076"/>
                  <a:gd name="T1" fmla="*/ 0 h 2449"/>
                  <a:gd name="T2" fmla="*/ 221 w 4076"/>
                  <a:gd name="T3" fmla="*/ 36 h 2449"/>
                  <a:gd name="T4" fmla="*/ 511 w 4076"/>
                  <a:gd name="T5" fmla="*/ 70 h 2449"/>
                  <a:gd name="T6" fmla="*/ 772 w 4076"/>
                  <a:gd name="T7" fmla="*/ 88 h 2449"/>
                  <a:gd name="T8" fmla="*/ 755 w 4076"/>
                  <a:gd name="T9" fmla="*/ 457 h 2449"/>
                  <a:gd name="T10" fmla="*/ 385 w 4076"/>
                  <a:gd name="T11" fmla="*/ 429 h 2449"/>
                  <a:gd name="T12" fmla="*/ 277 w 4076"/>
                  <a:gd name="T13" fmla="*/ 417 h 2449"/>
                  <a:gd name="T14" fmla="*/ 267 w 4076"/>
                  <a:gd name="T15" fmla="*/ 452 h 2449"/>
                  <a:gd name="T16" fmla="*/ 239 w 4076"/>
                  <a:gd name="T17" fmla="*/ 441 h 2449"/>
                  <a:gd name="T18" fmla="*/ 239 w 4076"/>
                  <a:gd name="T19" fmla="*/ 459 h 2449"/>
                  <a:gd name="T20" fmla="*/ 217 w 4076"/>
                  <a:gd name="T21" fmla="*/ 464 h 2449"/>
                  <a:gd name="T22" fmla="*/ 199 w 4076"/>
                  <a:gd name="T23" fmla="*/ 453 h 2449"/>
                  <a:gd name="T24" fmla="*/ 154 w 4076"/>
                  <a:gd name="T25" fmla="*/ 453 h 2449"/>
                  <a:gd name="T26" fmla="*/ 136 w 4076"/>
                  <a:gd name="T27" fmla="*/ 444 h 2449"/>
                  <a:gd name="T28" fmla="*/ 120 w 4076"/>
                  <a:gd name="T29" fmla="*/ 426 h 2449"/>
                  <a:gd name="T30" fmla="*/ 110 w 4076"/>
                  <a:gd name="T31" fmla="*/ 409 h 2449"/>
                  <a:gd name="T32" fmla="*/ 108 w 4076"/>
                  <a:gd name="T33" fmla="*/ 380 h 2449"/>
                  <a:gd name="T34" fmla="*/ 92 w 4076"/>
                  <a:gd name="T35" fmla="*/ 327 h 2449"/>
                  <a:gd name="T36" fmla="*/ 60 w 4076"/>
                  <a:gd name="T37" fmla="*/ 329 h 2449"/>
                  <a:gd name="T38" fmla="*/ 60 w 4076"/>
                  <a:gd name="T39" fmla="*/ 287 h 2449"/>
                  <a:gd name="T40" fmla="*/ 80 w 4076"/>
                  <a:gd name="T41" fmla="*/ 231 h 2449"/>
                  <a:gd name="T42" fmla="*/ 57 w 4076"/>
                  <a:gd name="T43" fmla="*/ 219 h 2449"/>
                  <a:gd name="T44" fmla="*/ 46 w 4076"/>
                  <a:gd name="T45" fmla="*/ 197 h 2449"/>
                  <a:gd name="T46" fmla="*/ 18 w 4076"/>
                  <a:gd name="T47" fmla="*/ 167 h 2449"/>
                  <a:gd name="T48" fmla="*/ 0 w 4076"/>
                  <a:gd name="T49" fmla="*/ 140 h 2449"/>
                  <a:gd name="T50" fmla="*/ 0 w 4076"/>
                  <a:gd name="T51" fmla="*/ 87 h 2449"/>
                  <a:gd name="T52" fmla="*/ 1 w 4076"/>
                  <a:gd name="T53" fmla="*/ 49 h 2449"/>
                  <a:gd name="T54" fmla="*/ 6 w 4076"/>
                  <a:gd name="T55" fmla="*/ 0 h 2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5" name="Freeform 7">
                <a:extLst>
                  <a:ext uri="{FF2B5EF4-FFF2-40B4-BE49-F238E27FC236}">
                    <a16:creationId xmlns:a16="http://schemas.microsoft.com/office/drawing/2014/main" id="{9223C9ED-FFCA-CF4B-BEF8-067B58FB4805}"/>
                  </a:ext>
                </a:extLst>
              </p:cNvPr>
              <p:cNvSpPr>
                <a:spLocks/>
              </p:cNvSpPr>
              <p:nvPr/>
            </p:nvSpPr>
            <p:spPr bwMode="auto">
              <a:xfrm>
                <a:off x="7772698" y="2030829"/>
                <a:ext cx="869739" cy="516609"/>
              </a:xfrm>
              <a:custGeom>
                <a:avLst/>
                <a:gdLst>
                  <a:gd name="T0" fmla="*/ 14 w 2622"/>
                  <a:gd name="T1" fmla="*/ 7 h 1560"/>
                  <a:gd name="T2" fmla="*/ 0 w 2622"/>
                  <a:gd name="T3" fmla="*/ 295 h 1560"/>
                  <a:gd name="T4" fmla="*/ 496 w 2622"/>
                  <a:gd name="T5" fmla="*/ 284 h 1560"/>
                  <a:gd name="T6" fmla="*/ 486 w 2622"/>
                  <a:gd name="T7" fmla="*/ 217 h 1560"/>
                  <a:gd name="T8" fmla="*/ 477 w 2622"/>
                  <a:gd name="T9" fmla="*/ 130 h 1560"/>
                  <a:gd name="T10" fmla="*/ 454 w 2622"/>
                  <a:gd name="T11" fmla="*/ 99 h 1560"/>
                  <a:gd name="T12" fmla="*/ 447 w 2622"/>
                  <a:gd name="T13" fmla="*/ 58 h 1560"/>
                  <a:gd name="T14" fmla="*/ 443 w 2622"/>
                  <a:gd name="T15" fmla="*/ 0 h 1560"/>
                  <a:gd name="T16" fmla="*/ 355 w 2622"/>
                  <a:gd name="T17" fmla="*/ 3 h 1560"/>
                  <a:gd name="T18" fmla="*/ 310 w 2622"/>
                  <a:gd name="T19" fmla="*/ 12 h 1560"/>
                  <a:gd name="T20" fmla="*/ 236 w 2622"/>
                  <a:gd name="T21" fmla="*/ 9 h 1560"/>
                  <a:gd name="T22" fmla="*/ 140 w 2622"/>
                  <a:gd name="T23" fmla="*/ 10 h 1560"/>
                  <a:gd name="T24" fmla="*/ 14 w 2622"/>
                  <a:gd name="T25" fmla="*/ 7 h 1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6" name="Freeform 8">
                <a:extLst>
                  <a:ext uri="{FF2B5EF4-FFF2-40B4-BE49-F238E27FC236}">
                    <a16:creationId xmlns:a16="http://schemas.microsoft.com/office/drawing/2014/main" id="{AD085693-025F-559C-E889-7AC4E8097738}"/>
                  </a:ext>
                </a:extLst>
              </p:cNvPr>
              <p:cNvSpPr>
                <a:spLocks/>
              </p:cNvSpPr>
              <p:nvPr/>
            </p:nvSpPr>
            <p:spPr bwMode="auto">
              <a:xfrm>
                <a:off x="6375156" y="3053542"/>
                <a:ext cx="748747" cy="933401"/>
              </a:xfrm>
              <a:custGeom>
                <a:avLst/>
                <a:gdLst>
                  <a:gd name="T0" fmla="*/ 71 w 2254"/>
                  <a:gd name="T1" fmla="*/ 0 h 2808"/>
                  <a:gd name="T2" fmla="*/ 181 w 2254"/>
                  <a:gd name="T3" fmla="*/ 16 h 2808"/>
                  <a:gd name="T4" fmla="*/ 279 w 2254"/>
                  <a:gd name="T5" fmla="*/ 42 h 2808"/>
                  <a:gd name="T6" fmla="*/ 273 w 2254"/>
                  <a:gd name="T7" fmla="*/ 81 h 2808"/>
                  <a:gd name="T8" fmla="*/ 270 w 2254"/>
                  <a:gd name="T9" fmla="*/ 133 h 2808"/>
                  <a:gd name="T10" fmla="*/ 365 w 2254"/>
                  <a:gd name="T11" fmla="*/ 139 h 2808"/>
                  <a:gd name="T12" fmla="*/ 427 w 2254"/>
                  <a:gd name="T13" fmla="*/ 146 h 2808"/>
                  <a:gd name="T14" fmla="*/ 405 w 2254"/>
                  <a:gd name="T15" fmla="*/ 284 h 2808"/>
                  <a:gd name="T16" fmla="*/ 383 w 2254"/>
                  <a:gd name="T17" fmla="*/ 533 h 2808"/>
                  <a:gd name="T18" fmla="*/ 0 w 2254"/>
                  <a:gd name="T19" fmla="*/ 476 h 2808"/>
                  <a:gd name="T20" fmla="*/ 11 w 2254"/>
                  <a:gd name="T21" fmla="*/ 386 h 2808"/>
                  <a:gd name="T22" fmla="*/ 36 w 2254"/>
                  <a:gd name="T23" fmla="*/ 231 h 2808"/>
                  <a:gd name="T24" fmla="*/ 44 w 2254"/>
                  <a:gd name="T25" fmla="*/ 159 h 2808"/>
                  <a:gd name="T26" fmla="*/ 50 w 2254"/>
                  <a:gd name="T27" fmla="*/ 95 h 2808"/>
                  <a:gd name="T28" fmla="*/ 65 w 2254"/>
                  <a:gd name="T29" fmla="*/ 22 h 2808"/>
                  <a:gd name="T30" fmla="*/ 71 w 2254"/>
                  <a:gd name="T31" fmla="*/ 0 h 28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7" name="Freeform 9">
                <a:extLst>
                  <a:ext uri="{FF2B5EF4-FFF2-40B4-BE49-F238E27FC236}">
                    <a16:creationId xmlns:a16="http://schemas.microsoft.com/office/drawing/2014/main" id="{34913612-F60C-37F6-4921-867FD59427A7}"/>
                  </a:ext>
                </a:extLst>
              </p:cNvPr>
              <p:cNvSpPr>
                <a:spLocks/>
              </p:cNvSpPr>
              <p:nvPr/>
            </p:nvSpPr>
            <p:spPr bwMode="auto">
              <a:xfrm>
                <a:off x="6848601" y="2619240"/>
                <a:ext cx="915330" cy="742517"/>
              </a:xfrm>
              <a:custGeom>
                <a:avLst/>
                <a:gdLst>
                  <a:gd name="T0" fmla="*/ 0 w 2757"/>
                  <a:gd name="T1" fmla="*/ 382 h 2235"/>
                  <a:gd name="T2" fmla="*/ 96 w 2757"/>
                  <a:gd name="T3" fmla="*/ 388 h 2235"/>
                  <a:gd name="T4" fmla="*/ 157 w 2757"/>
                  <a:gd name="T5" fmla="*/ 394 h 2235"/>
                  <a:gd name="T6" fmla="*/ 510 w 2757"/>
                  <a:gd name="T7" fmla="*/ 424 h 2235"/>
                  <a:gd name="T8" fmla="*/ 522 w 2757"/>
                  <a:gd name="T9" fmla="*/ 39 h 2235"/>
                  <a:gd name="T10" fmla="*/ 156 w 2757"/>
                  <a:gd name="T11" fmla="*/ 11 h 2235"/>
                  <a:gd name="T12" fmla="*/ 45 w 2757"/>
                  <a:gd name="T13" fmla="*/ 0 h 2235"/>
                  <a:gd name="T14" fmla="*/ 35 w 2757"/>
                  <a:gd name="T15" fmla="*/ 35 h 2235"/>
                  <a:gd name="T16" fmla="*/ 8 w 2757"/>
                  <a:gd name="T17" fmla="*/ 291 h 2235"/>
                  <a:gd name="T18" fmla="*/ 3 w 2757"/>
                  <a:gd name="T19" fmla="*/ 334 h 2235"/>
                  <a:gd name="T20" fmla="*/ 0 w 2757"/>
                  <a:gd name="T21" fmla="*/ 382 h 2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8" name="Freeform 10">
                <a:extLst>
                  <a:ext uri="{FF2B5EF4-FFF2-40B4-BE49-F238E27FC236}">
                    <a16:creationId xmlns:a16="http://schemas.microsoft.com/office/drawing/2014/main" id="{6355A053-099B-1B69-4A1F-45C4722BD4A5}"/>
                  </a:ext>
                </a:extLst>
              </p:cNvPr>
              <p:cNvSpPr>
                <a:spLocks/>
              </p:cNvSpPr>
              <p:nvPr/>
            </p:nvSpPr>
            <p:spPr bwMode="auto">
              <a:xfrm>
                <a:off x="6171747" y="3887123"/>
                <a:ext cx="876751" cy="1059487"/>
              </a:xfrm>
              <a:custGeom>
                <a:avLst/>
                <a:gdLst>
                  <a:gd name="T0" fmla="*/ 116 w 2635"/>
                  <a:gd name="T1" fmla="*/ 0 h 3189"/>
                  <a:gd name="T2" fmla="*/ 500 w 2635"/>
                  <a:gd name="T3" fmla="*/ 57 h 3189"/>
                  <a:gd name="T4" fmla="*/ 458 w 2635"/>
                  <a:gd name="T5" fmla="*/ 605 h 3189"/>
                  <a:gd name="T6" fmla="*/ 396 w 2635"/>
                  <a:gd name="T7" fmla="*/ 596 h 3189"/>
                  <a:gd name="T8" fmla="*/ 334 w 2635"/>
                  <a:gd name="T9" fmla="*/ 593 h 3189"/>
                  <a:gd name="T10" fmla="*/ 289 w 2635"/>
                  <a:gd name="T11" fmla="*/ 585 h 3189"/>
                  <a:gd name="T12" fmla="*/ 105 w 2635"/>
                  <a:gd name="T13" fmla="*/ 477 h 3189"/>
                  <a:gd name="T14" fmla="*/ 20 w 2635"/>
                  <a:gd name="T15" fmla="*/ 434 h 3189"/>
                  <a:gd name="T16" fmla="*/ 3 w 2635"/>
                  <a:gd name="T17" fmla="*/ 411 h 3189"/>
                  <a:gd name="T18" fmla="*/ 0 w 2635"/>
                  <a:gd name="T19" fmla="*/ 405 h 3189"/>
                  <a:gd name="T20" fmla="*/ 18 w 2635"/>
                  <a:gd name="T21" fmla="*/ 396 h 3189"/>
                  <a:gd name="T22" fmla="*/ 18 w 2635"/>
                  <a:gd name="T23" fmla="*/ 373 h 3189"/>
                  <a:gd name="T24" fmla="*/ 10 w 2635"/>
                  <a:gd name="T25" fmla="*/ 350 h 3189"/>
                  <a:gd name="T26" fmla="*/ 18 w 2635"/>
                  <a:gd name="T27" fmla="*/ 329 h 3189"/>
                  <a:gd name="T28" fmla="*/ 35 w 2635"/>
                  <a:gd name="T29" fmla="*/ 316 h 3189"/>
                  <a:gd name="T30" fmla="*/ 30 w 2635"/>
                  <a:gd name="T31" fmla="*/ 299 h 3189"/>
                  <a:gd name="T32" fmla="*/ 39 w 2635"/>
                  <a:gd name="T33" fmla="*/ 286 h 3189"/>
                  <a:gd name="T34" fmla="*/ 52 w 2635"/>
                  <a:gd name="T35" fmla="*/ 265 h 3189"/>
                  <a:gd name="T36" fmla="*/ 64 w 2635"/>
                  <a:gd name="T37" fmla="*/ 265 h 3189"/>
                  <a:gd name="T38" fmla="*/ 68 w 2635"/>
                  <a:gd name="T39" fmla="*/ 250 h 3189"/>
                  <a:gd name="T40" fmla="*/ 47 w 2635"/>
                  <a:gd name="T41" fmla="*/ 213 h 3189"/>
                  <a:gd name="T42" fmla="*/ 41 w 2635"/>
                  <a:gd name="T43" fmla="*/ 180 h 3189"/>
                  <a:gd name="T44" fmla="*/ 34 w 2635"/>
                  <a:gd name="T45" fmla="*/ 170 h 3189"/>
                  <a:gd name="T46" fmla="*/ 47 w 2635"/>
                  <a:gd name="T47" fmla="*/ 153 h 3189"/>
                  <a:gd name="T48" fmla="*/ 49 w 2635"/>
                  <a:gd name="T49" fmla="*/ 130 h 3189"/>
                  <a:gd name="T50" fmla="*/ 42 w 2635"/>
                  <a:gd name="T51" fmla="*/ 98 h 3189"/>
                  <a:gd name="T52" fmla="*/ 43 w 2635"/>
                  <a:gd name="T53" fmla="*/ 82 h 3189"/>
                  <a:gd name="T54" fmla="*/ 58 w 2635"/>
                  <a:gd name="T55" fmla="*/ 73 h 3189"/>
                  <a:gd name="T56" fmla="*/ 78 w 2635"/>
                  <a:gd name="T57" fmla="*/ 79 h 3189"/>
                  <a:gd name="T58" fmla="*/ 105 w 2635"/>
                  <a:gd name="T59" fmla="*/ 87 h 3189"/>
                  <a:gd name="T60" fmla="*/ 100 w 2635"/>
                  <a:gd name="T61" fmla="*/ 61 h 3189"/>
                  <a:gd name="T62" fmla="*/ 110 w 2635"/>
                  <a:gd name="T63" fmla="*/ 48 h 3189"/>
                  <a:gd name="T64" fmla="*/ 110 w 2635"/>
                  <a:gd name="T65" fmla="*/ 23 h 3189"/>
                  <a:gd name="T66" fmla="*/ 114 w 2635"/>
                  <a:gd name="T67" fmla="*/ 6 h 3189"/>
                  <a:gd name="T68" fmla="*/ 116 w 2635"/>
                  <a:gd name="T69" fmla="*/ 0 h 3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9" name="Freeform 12">
                <a:extLst>
                  <a:ext uri="{FF2B5EF4-FFF2-40B4-BE49-F238E27FC236}">
                    <a16:creationId xmlns:a16="http://schemas.microsoft.com/office/drawing/2014/main" id="{F1366DA0-9CAE-F2E2-F14E-C76D7B206963}"/>
                  </a:ext>
                </a:extLst>
              </p:cNvPr>
              <p:cNvSpPr>
                <a:spLocks/>
              </p:cNvSpPr>
              <p:nvPr/>
            </p:nvSpPr>
            <p:spPr bwMode="auto">
              <a:xfrm>
                <a:off x="7755163" y="2529927"/>
                <a:ext cx="938124" cy="553386"/>
              </a:xfrm>
              <a:custGeom>
                <a:avLst/>
                <a:gdLst>
                  <a:gd name="T0" fmla="*/ 0 w 2822"/>
                  <a:gd name="T1" fmla="*/ 276 h 1670"/>
                  <a:gd name="T2" fmla="*/ 108 w 2822"/>
                  <a:gd name="T3" fmla="*/ 285 h 1670"/>
                  <a:gd name="T4" fmla="*/ 217 w 2822"/>
                  <a:gd name="T5" fmla="*/ 286 h 1670"/>
                  <a:gd name="T6" fmla="*/ 295 w 2822"/>
                  <a:gd name="T7" fmla="*/ 285 h 1670"/>
                  <a:gd name="T8" fmla="*/ 349 w 2822"/>
                  <a:gd name="T9" fmla="*/ 283 h 1670"/>
                  <a:gd name="T10" fmla="*/ 376 w 2822"/>
                  <a:gd name="T11" fmla="*/ 281 h 1670"/>
                  <a:gd name="T12" fmla="*/ 422 w 2822"/>
                  <a:gd name="T13" fmla="*/ 298 h 1670"/>
                  <a:gd name="T14" fmla="*/ 439 w 2822"/>
                  <a:gd name="T15" fmla="*/ 286 h 1670"/>
                  <a:gd name="T16" fmla="*/ 473 w 2822"/>
                  <a:gd name="T17" fmla="*/ 286 h 1670"/>
                  <a:gd name="T18" fmla="*/ 485 w 2822"/>
                  <a:gd name="T19" fmla="*/ 303 h 1670"/>
                  <a:gd name="T20" fmla="*/ 535 w 2822"/>
                  <a:gd name="T21" fmla="*/ 316 h 1670"/>
                  <a:gd name="T22" fmla="*/ 535 w 2822"/>
                  <a:gd name="T23" fmla="*/ 259 h 1670"/>
                  <a:gd name="T24" fmla="*/ 528 w 2822"/>
                  <a:gd name="T25" fmla="*/ 233 h 1670"/>
                  <a:gd name="T26" fmla="*/ 533 w 2822"/>
                  <a:gd name="T27" fmla="*/ 181 h 1670"/>
                  <a:gd name="T28" fmla="*/ 526 w 2822"/>
                  <a:gd name="T29" fmla="*/ 72 h 1670"/>
                  <a:gd name="T30" fmla="*/ 502 w 2822"/>
                  <a:gd name="T31" fmla="*/ 43 h 1670"/>
                  <a:gd name="T32" fmla="*/ 509 w 2822"/>
                  <a:gd name="T33" fmla="*/ 22 h 1670"/>
                  <a:gd name="T34" fmla="*/ 507 w 2822"/>
                  <a:gd name="T35" fmla="*/ 0 h 1670"/>
                  <a:gd name="T36" fmla="*/ 388 w 2822"/>
                  <a:gd name="T37" fmla="*/ 3 h 1670"/>
                  <a:gd name="T38" fmla="*/ 10 w 2822"/>
                  <a:gd name="T39" fmla="*/ 10 h 1670"/>
                  <a:gd name="T40" fmla="*/ 5 w 2822"/>
                  <a:gd name="T41" fmla="*/ 90 h 1670"/>
                  <a:gd name="T42" fmla="*/ 0 w 2822"/>
                  <a:gd name="T43" fmla="*/ 276 h 16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0" name="Freeform 13">
                <a:extLst>
                  <a:ext uri="{FF2B5EF4-FFF2-40B4-BE49-F238E27FC236}">
                    <a16:creationId xmlns:a16="http://schemas.microsoft.com/office/drawing/2014/main" id="{A88CE920-C13E-1BD8-CEA3-848BA72A1C74}"/>
                  </a:ext>
                </a:extLst>
              </p:cNvPr>
              <p:cNvSpPr>
                <a:spLocks/>
              </p:cNvSpPr>
              <p:nvPr/>
            </p:nvSpPr>
            <p:spPr bwMode="auto">
              <a:xfrm>
                <a:off x="7744641" y="3015015"/>
                <a:ext cx="1102954" cy="492093"/>
              </a:xfrm>
              <a:custGeom>
                <a:avLst/>
                <a:gdLst>
                  <a:gd name="T0" fmla="*/ 7 w 3321"/>
                  <a:gd name="T1" fmla="*/ 0 h 1486"/>
                  <a:gd name="T2" fmla="*/ 0 w 3321"/>
                  <a:gd name="T3" fmla="*/ 197 h 1486"/>
                  <a:gd name="T4" fmla="*/ 123 w 3321"/>
                  <a:gd name="T5" fmla="*/ 200 h 1486"/>
                  <a:gd name="T6" fmla="*/ 146 w 3321"/>
                  <a:gd name="T7" fmla="*/ 196 h 1486"/>
                  <a:gd name="T8" fmla="*/ 144 w 3321"/>
                  <a:gd name="T9" fmla="*/ 218 h 1486"/>
                  <a:gd name="T10" fmla="*/ 147 w 3321"/>
                  <a:gd name="T11" fmla="*/ 252 h 1486"/>
                  <a:gd name="T12" fmla="*/ 150 w 3321"/>
                  <a:gd name="T13" fmla="*/ 281 h 1486"/>
                  <a:gd name="T14" fmla="*/ 413 w 3321"/>
                  <a:gd name="T15" fmla="*/ 281 h 1486"/>
                  <a:gd name="T16" fmla="*/ 529 w 3321"/>
                  <a:gd name="T17" fmla="*/ 275 h 1486"/>
                  <a:gd name="T18" fmla="*/ 557 w 3321"/>
                  <a:gd name="T19" fmla="*/ 272 h 1486"/>
                  <a:gd name="T20" fmla="*/ 588 w 3321"/>
                  <a:gd name="T21" fmla="*/ 271 h 1486"/>
                  <a:gd name="T22" fmla="*/ 629 w 3321"/>
                  <a:gd name="T23" fmla="*/ 269 h 1486"/>
                  <a:gd name="T24" fmla="*/ 607 w 3321"/>
                  <a:gd name="T25" fmla="*/ 225 h 1486"/>
                  <a:gd name="T26" fmla="*/ 607 w 3321"/>
                  <a:gd name="T27" fmla="*/ 179 h 1486"/>
                  <a:gd name="T28" fmla="*/ 556 w 3321"/>
                  <a:gd name="T29" fmla="*/ 78 h 1486"/>
                  <a:gd name="T30" fmla="*/ 540 w 3321"/>
                  <a:gd name="T31" fmla="*/ 40 h 1486"/>
                  <a:gd name="T32" fmla="*/ 490 w 3321"/>
                  <a:gd name="T33" fmla="*/ 28 h 1486"/>
                  <a:gd name="T34" fmla="*/ 480 w 3321"/>
                  <a:gd name="T35" fmla="*/ 11 h 1486"/>
                  <a:gd name="T36" fmla="*/ 445 w 3321"/>
                  <a:gd name="T37" fmla="*/ 11 h 1486"/>
                  <a:gd name="T38" fmla="*/ 428 w 3321"/>
                  <a:gd name="T39" fmla="*/ 22 h 1486"/>
                  <a:gd name="T40" fmla="*/ 382 w 3321"/>
                  <a:gd name="T41" fmla="*/ 5 h 1486"/>
                  <a:gd name="T42" fmla="*/ 353 w 3321"/>
                  <a:gd name="T43" fmla="*/ 8 h 1486"/>
                  <a:gd name="T44" fmla="*/ 301 w 3321"/>
                  <a:gd name="T45" fmla="*/ 9 h 1486"/>
                  <a:gd name="T46" fmla="*/ 220 w 3321"/>
                  <a:gd name="T47" fmla="*/ 11 h 1486"/>
                  <a:gd name="T48" fmla="*/ 115 w 3321"/>
                  <a:gd name="T49" fmla="*/ 9 h 1486"/>
                  <a:gd name="T50" fmla="*/ 7 w 3321"/>
                  <a:gd name="T51" fmla="*/ 0 h 14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1" name="Freeform 15">
                <a:extLst>
                  <a:ext uri="{FF2B5EF4-FFF2-40B4-BE49-F238E27FC236}">
                    <a16:creationId xmlns:a16="http://schemas.microsoft.com/office/drawing/2014/main" id="{569E62DB-9DCE-BA67-A941-E37719403771}"/>
                  </a:ext>
                </a:extLst>
              </p:cNvPr>
              <p:cNvSpPr>
                <a:spLocks/>
              </p:cNvSpPr>
              <p:nvPr/>
            </p:nvSpPr>
            <p:spPr bwMode="auto">
              <a:xfrm>
                <a:off x="6974854" y="3986943"/>
                <a:ext cx="882012" cy="964923"/>
              </a:xfrm>
              <a:custGeom>
                <a:avLst/>
                <a:gdLst>
                  <a:gd name="T0" fmla="*/ 41 w 2655"/>
                  <a:gd name="T1" fmla="*/ 0 h 2904"/>
                  <a:gd name="T2" fmla="*/ 261 w 2655"/>
                  <a:gd name="T3" fmla="*/ 16 h 2904"/>
                  <a:gd name="T4" fmla="*/ 411 w 2655"/>
                  <a:gd name="T5" fmla="*/ 23 h 2904"/>
                  <a:gd name="T6" fmla="*/ 503 w 2655"/>
                  <a:gd name="T7" fmla="*/ 25 h 2904"/>
                  <a:gd name="T8" fmla="*/ 500 w 2655"/>
                  <a:gd name="T9" fmla="*/ 75 h 2904"/>
                  <a:gd name="T10" fmla="*/ 503 w 2655"/>
                  <a:gd name="T11" fmla="*/ 283 h 2904"/>
                  <a:gd name="T12" fmla="*/ 497 w 2655"/>
                  <a:gd name="T13" fmla="*/ 505 h 2904"/>
                  <a:gd name="T14" fmla="*/ 194 w 2655"/>
                  <a:gd name="T15" fmla="*/ 494 h 2904"/>
                  <a:gd name="T16" fmla="*/ 206 w 2655"/>
                  <a:gd name="T17" fmla="*/ 516 h 2904"/>
                  <a:gd name="T18" fmla="*/ 171 w 2655"/>
                  <a:gd name="T19" fmla="*/ 510 h 2904"/>
                  <a:gd name="T20" fmla="*/ 130 w 2655"/>
                  <a:gd name="T21" fmla="*/ 512 h 2904"/>
                  <a:gd name="T22" fmla="*/ 80 w 2655"/>
                  <a:gd name="T23" fmla="*/ 505 h 2904"/>
                  <a:gd name="T24" fmla="*/ 78 w 2655"/>
                  <a:gd name="T25" fmla="*/ 532 h 2904"/>
                  <a:gd name="T26" fmla="*/ 73 w 2655"/>
                  <a:gd name="T27" fmla="*/ 551 h 2904"/>
                  <a:gd name="T28" fmla="*/ 0 w 2655"/>
                  <a:gd name="T29" fmla="*/ 549 h 2904"/>
                  <a:gd name="T30" fmla="*/ 41 w 2655"/>
                  <a:gd name="T31" fmla="*/ 0 h 29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2" name="Freeform 18">
                <a:extLst>
                  <a:ext uri="{FF2B5EF4-FFF2-40B4-BE49-F238E27FC236}">
                    <a16:creationId xmlns:a16="http://schemas.microsoft.com/office/drawing/2014/main" id="{DE1506A0-E019-688B-0AF5-513B32B482E7}"/>
                  </a:ext>
                </a:extLst>
              </p:cNvPr>
              <p:cNvSpPr>
                <a:spLocks/>
              </p:cNvSpPr>
              <p:nvPr/>
            </p:nvSpPr>
            <p:spPr bwMode="auto">
              <a:xfrm>
                <a:off x="8547748" y="1950273"/>
                <a:ext cx="866231" cy="989439"/>
              </a:xfrm>
              <a:custGeom>
                <a:avLst/>
                <a:gdLst>
                  <a:gd name="T0" fmla="*/ 0 w 2604"/>
                  <a:gd name="T1" fmla="*/ 45 h 2977"/>
                  <a:gd name="T2" fmla="*/ 31 w 2604"/>
                  <a:gd name="T3" fmla="*/ 46 h 2977"/>
                  <a:gd name="T4" fmla="*/ 64 w 2604"/>
                  <a:gd name="T5" fmla="*/ 43 h 2977"/>
                  <a:gd name="T6" fmla="*/ 91 w 2604"/>
                  <a:gd name="T7" fmla="*/ 46 h 2977"/>
                  <a:gd name="T8" fmla="*/ 117 w 2604"/>
                  <a:gd name="T9" fmla="*/ 40 h 2977"/>
                  <a:gd name="T10" fmla="*/ 117 w 2604"/>
                  <a:gd name="T11" fmla="*/ 0 h 2977"/>
                  <a:gd name="T12" fmla="*/ 137 w 2604"/>
                  <a:gd name="T13" fmla="*/ 5 h 2977"/>
                  <a:gd name="T14" fmla="*/ 125 w 2604"/>
                  <a:gd name="T15" fmla="*/ 25 h 2977"/>
                  <a:gd name="T16" fmla="*/ 134 w 2604"/>
                  <a:gd name="T17" fmla="*/ 40 h 2977"/>
                  <a:gd name="T18" fmla="*/ 163 w 2604"/>
                  <a:gd name="T19" fmla="*/ 51 h 2977"/>
                  <a:gd name="T20" fmla="*/ 184 w 2604"/>
                  <a:gd name="T21" fmla="*/ 61 h 2977"/>
                  <a:gd name="T22" fmla="*/ 225 w 2604"/>
                  <a:gd name="T23" fmla="*/ 68 h 2977"/>
                  <a:gd name="T24" fmla="*/ 265 w 2604"/>
                  <a:gd name="T25" fmla="*/ 68 h 2977"/>
                  <a:gd name="T26" fmla="*/ 282 w 2604"/>
                  <a:gd name="T27" fmla="*/ 57 h 2977"/>
                  <a:gd name="T28" fmla="*/ 305 w 2604"/>
                  <a:gd name="T29" fmla="*/ 74 h 2977"/>
                  <a:gd name="T30" fmla="*/ 339 w 2604"/>
                  <a:gd name="T31" fmla="*/ 80 h 2977"/>
                  <a:gd name="T32" fmla="*/ 373 w 2604"/>
                  <a:gd name="T33" fmla="*/ 97 h 2977"/>
                  <a:gd name="T34" fmla="*/ 407 w 2604"/>
                  <a:gd name="T35" fmla="*/ 85 h 2977"/>
                  <a:gd name="T36" fmla="*/ 419 w 2604"/>
                  <a:gd name="T37" fmla="*/ 93 h 2977"/>
                  <a:gd name="T38" fmla="*/ 447 w 2604"/>
                  <a:gd name="T39" fmla="*/ 91 h 2977"/>
                  <a:gd name="T40" fmla="*/ 469 w 2604"/>
                  <a:gd name="T41" fmla="*/ 91 h 2977"/>
                  <a:gd name="T42" fmla="*/ 494 w 2604"/>
                  <a:gd name="T43" fmla="*/ 90 h 2977"/>
                  <a:gd name="T44" fmla="*/ 492 w 2604"/>
                  <a:gd name="T45" fmla="*/ 94 h 2977"/>
                  <a:gd name="T46" fmla="*/ 428 w 2604"/>
                  <a:gd name="T47" fmla="*/ 136 h 2977"/>
                  <a:gd name="T48" fmla="*/ 402 w 2604"/>
                  <a:gd name="T49" fmla="*/ 160 h 2977"/>
                  <a:gd name="T50" fmla="*/ 390 w 2604"/>
                  <a:gd name="T51" fmla="*/ 188 h 2977"/>
                  <a:gd name="T52" fmla="*/ 351 w 2604"/>
                  <a:gd name="T53" fmla="*/ 216 h 2977"/>
                  <a:gd name="T54" fmla="*/ 328 w 2604"/>
                  <a:gd name="T55" fmla="*/ 245 h 2977"/>
                  <a:gd name="T56" fmla="*/ 339 w 2604"/>
                  <a:gd name="T57" fmla="*/ 279 h 2977"/>
                  <a:gd name="T58" fmla="*/ 319 w 2604"/>
                  <a:gd name="T59" fmla="*/ 307 h 2977"/>
                  <a:gd name="T60" fmla="*/ 299 w 2604"/>
                  <a:gd name="T61" fmla="*/ 330 h 2977"/>
                  <a:gd name="T62" fmla="*/ 322 w 2604"/>
                  <a:gd name="T63" fmla="*/ 359 h 2977"/>
                  <a:gd name="T64" fmla="*/ 319 w 2604"/>
                  <a:gd name="T65" fmla="*/ 400 h 2977"/>
                  <a:gd name="T66" fmla="*/ 311 w 2604"/>
                  <a:gd name="T67" fmla="*/ 421 h 2977"/>
                  <a:gd name="T68" fmla="*/ 330 w 2604"/>
                  <a:gd name="T69" fmla="*/ 430 h 2977"/>
                  <a:gd name="T70" fmla="*/ 356 w 2604"/>
                  <a:gd name="T71" fmla="*/ 427 h 2977"/>
                  <a:gd name="T72" fmla="*/ 393 w 2604"/>
                  <a:gd name="T73" fmla="*/ 460 h 2977"/>
                  <a:gd name="T74" fmla="*/ 453 w 2604"/>
                  <a:gd name="T75" fmla="*/ 501 h 2977"/>
                  <a:gd name="T76" fmla="*/ 442 w 2604"/>
                  <a:gd name="T77" fmla="*/ 530 h 2977"/>
                  <a:gd name="T78" fmla="*/ 75 w 2604"/>
                  <a:gd name="T79" fmla="*/ 565 h 2977"/>
                  <a:gd name="T80" fmla="*/ 80 w 2604"/>
                  <a:gd name="T81" fmla="*/ 513 h 2977"/>
                  <a:gd name="T82" fmla="*/ 73 w 2604"/>
                  <a:gd name="T83" fmla="*/ 403 h 2977"/>
                  <a:gd name="T84" fmla="*/ 49 w 2604"/>
                  <a:gd name="T85" fmla="*/ 374 h 2977"/>
                  <a:gd name="T86" fmla="*/ 56 w 2604"/>
                  <a:gd name="T87" fmla="*/ 353 h 2977"/>
                  <a:gd name="T88" fmla="*/ 53 w 2604"/>
                  <a:gd name="T89" fmla="*/ 330 h 2977"/>
                  <a:gd name="T90" fmla="*/ 43 w 2604"/>
                  <a:gd name="T91" fmla="*/ 263 h 2977"/>
                  <a:gd name="T92" fmla="*/ 34 w 2604"/>
                  <a:gd name="T93" fmla="*/ 176 h 2977"/>
                  <a:gd name="T94" fmla="*/ 11 w 2604"/>
                  <a:gd name="T95" fmla="*/ 145 h 2977"/>
                  <a:gd name="T96" fmla="*/ 5 w 2604"/>
                  <a:gd name="T97" fmla="*/ 106 h 2977"/>
                  <a:gd name="T98" fmla="*/ 0 w 2604"/>
                  <a:gd name="T99" fmla="*/ 45 h 29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3" name="Freeform 20">
                <a:extLst>
                  <a:ext uri="{FF2B5EF4-FFF2-40B4-BE49-F238E27FC236}">
                    <a16:creationId xmlns:a16="http://schemas.microsoft.com/office/drawing/2014/main" id="{8FDBB27C-1B13-C9EE-B971-A4895E5F8617}"/>
                  </a:ext>
                </a:extLst>
              </p:cNvPr>
              <p:cNvSpPr>
                <a:spLocks/>
              </p:cNvSpPr>
              <p:nvPr/>
            </p:nvSpPr>
            <p:spPr bwMode="auto">
              <a:xfrm>
                <a:off x="8681016" y="2878421"/>
                <a:ext cx="825901" cy="530619"/>
              </a:xfrm>
              <a:custGeom>
                <a:avLst/>
                <a:gdLst>
                  <a:gd name="T0" fmla="*/ 0 w 2485"/>
                  <a:gd name="T1" fmla="*/ 35 h 1601"/>
                  <a:gd name="T2" fmla="*/ 367 w 2485"/>
                  <a:gd name="T3" fmla="*/ 0 h 1601"/>
                  <a:gd name="T4" fmla="*/ 378 w 2485"/>
                  <a:gd name="T5" fmla="*/ 14 h 1601"/>
                  <a:gd name="T6" fmla="*/ 379 w 2485"/>
                  <a:gd name="T7" fmla="*/ 40 h 1601"/>
                  <a:gd name="T8" fmla="*/ 386 w 2485"/>
                  <a:gd name="T9" fmla="*/ 65 h 1601"/>
                  <a:gd name="T10" fmla="*/ 408 w 2485"/>
                  <a:gd name="T11" fmla="*/ 74 h 1601"/>
                  <a:gd name="T12" fmla="*/ 428 w 2485"/>
                  <a:gd name="T13" fmla="*/ 85 h 1601"/>
                  <a:gd name="T14" fmla="*/ 447 w 2485"/>
                  <a:gd name="T15" fmla="*/ 109 h 1601"/>
                  <a:gd name="T16" fmla="*/ 463 w 2485"/>
                  <a:gd name="T17" fmla="*/ 127 h 1601"/>
                  <a:gd name="T18" fmla="*/ 471 w 2485"/>
                  <a:gd name="T19" fmla="*/ 154 h 1601"/>
                  <a:gd name="T20" fmla="*/ 451 w 2485"/>
                  <a:gd name="T21" fmla="*/ 178 h 1601"/>
                  <a:gd name="T22" fmla="*/ 426 w 2485"/>
                  <a:gd name="T23" fmla="*/ 189 h 1601"/>
                  <a:gd name="T24" fmla="*/ 399 w 2485"/>
                  <a:gd name="T25" fmla="*/ 189 h 1601"/>
                  <a:gd name="T26" fmla="*/ 416 w 2485"/>
                  <a:gd name="T27" fmla="*/ 217 h 1601"/>
                  <a:gd name="T28" fmla="*/ 407 w 2485"/>
                  <a:gd name="T29" fmla="*/ 248 h 1601"/>
                  <a:gd name="T30" fmla="*/ 394 w 2485"/>
                  <a:gd name="T31" fmla="*/ 274 h 1601"/>
                  <a:gd name="T32" fmla="*/ 388 w 2485"/>
                  <a:gd name="T33" fmla="*/ 295 h 1601"/>
                  <a:gd name="T34" fmla="*/ 360 w 2485"/>
                  <a:gd name="T35" fmla="*/ 274 h 1601"/>
                  <a:gd name="T36" fmla="*/ 277 w 2485"/>
                  <a:gd name="T37" fmla="*/ 289 h 1601"/>
                  <a:gd name="T38" fmla="*/ 195 w 2485"/>
                  <a:gd name="T39" fmla="*/ 297 h 1601"/>
                  <a:gd name="T40" fmla="*/ 73 w 2485"/>
                  <a:gd name="T41" fmla="*/ 303 h 1601"/>
                  <a:gd name="T42" fmla="*/ 73 w 2485"/>
                  <a:gd name="T43" fmla="*/ 256 h 1601"/>
                  <a:gd name="T44" fmla="*/ 23 w 2485"/>
                  <a:gd name="T45" fmla="*/ 157 h 1601"/>
                  <a:gd name="T46" fmla="*/ 6 w 2485"/>
                  <a:gd name="T47" fmla="*/ 117 h 1601"/>
                  <a:gd name="T48" fmla="*/ 6 w 2485"/>
                  <a:gd name="T49" fmla="*/ 59 h 1601"/>
                  <a:gd name="T50" fmla="*/ 0 w 2485"/>
                  <a:gd name="T51" fmla="*/ 35 h 16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4" name="Freeform 22">
                <a:extLst>
                  <a:ext uri="{FF2B5EF4-FFF2-40B4-BE49-F238E27FC236}">
                    <a16:creationId xmlns:a16="http://schemas.microsoft.com/office/drawing/2014/main" id="{870F8FDC-09A1-E05D-A9A0-DEBFBB521FFB}"/>
                  </a:ext>
                </a:extLst>
              </p:cNvPr>
              <p:cNvSpPr>
                <a:spLocks/>
              </p:cNvSpPr>
              <p:nvPr/>
            </p:nvSpPr>
            <p:spPr bwMode="auto">
              <a:xfrm>
                <a:off x="9022947" y="3997449"/>
                <a:ext cx="662825" cy="668965"/>
              </a:xfrm>
              <a:custGeom>
                <a:avLst/>
                <a:gdLst>
                  <a:gd name="T0" fmla="*/ 0 w 1990"/>
                  <a:gd name="T1" fmla="*/ 45 h 2015"/>
                  <a:gd name="T2" fmla="*/ 215 w 1990"/>
                  <a:gd name="T3" fmla="*/ 18 h 2015"/>
                  <a:gd name="T4" fmla="*/ 273 w 1990"/>
                  <a:gd name="T5" fmla="*/ 12 h 2015"/>
                  <a:gd name="T6" fmla="*/ 331 w 1990"/>
                  <a:gd name="T7" fmla="*/ 0 h 2015"/>
                  <a:gd name="T8" fmla="*/ 342 w 1990"/>
                  <a:gd name="T9" fmla="*/ 12 h 2015"/>
                  <a:gd name="T10" fmla="*/ 325 w 1990"/>
                  <a:gd name="T11" fmla="*/ 34 h 2015"/>
                  <a:gd name="T12" fmla="*/ 337 w 1990"/>
                  <a:gd name="T13" fmla="*/ 46 h 2015"/>
                  <a:gd name="T14" fmla="*/ 357 w 1990"/>
                  <a:gd name="T15" fmla="*/ 54 h 2015"/>
                  <a:gd name="T16" fmla="*/ 376 w 1990"/>
                  <a:gd name="T17" fmla="*/ 45 h 2015"/>
                  <a:gd name="T18" fmla="*/ 378 w 1990"/>
                  <a:gd name="T19" fmla="*/ 63 h 2015"/>
                  <a:gd name="T20" fmla="*/ 367 w 1990"/>
                  <a:gd name="T21" fmla="*/ 77 h 2015"/>
                  <a:gd name="T22" fmla="*/ 366 w 1990"/>
                  <a:gd name="T23" fmla="*/ 94 h 2015"/>
                  <a:gd name="T24" fmla="*/ 355 w 1990"/>
                  <a:gd name="T25" fmla="*/ 106 h 2015"/>
                  <a:gd name="T26" fmla="*/ 350 w 1990"/>
                  <a:gd name="T27" fmla="*/ 143 h 2015"/>
                  <a:gd name="T28" fmla="*/ 338 w 1990"/>
                  <a:gd name="T29" fmla="*/ 163 h 2015"/>
                  <a:gd name="T30" fmla="*/ 322 w 1990"/>
                  <a:gd name="T31" fmla="*/ 209 h 2015"/>
                  <a:gd name="T32" fmla="*/ 301 w 1990"/>
                  <a:gd name="T33" fmla="*/ 238 h 2015"/>
                  <a:gd name="T34" fmla="*/ 293 w 1990"/>
                  <a:gd name="T35" fmla="*/ 274 h 2015"/>
                  <a:gd name="T36" fmla="*/ 296 w 1990"/>
                  <a:gd name="T37" fmla="*/ 329 h 2015"/>
                  <a:gd name="T38" fmla="*/ 293 w 1990"/>
                  <a:gd name="T39" fmla="*/ 359 h 2015"/>
                  <a:gd name="T40" fmla="*/ 249 w 1990"/>
                  <a:gd name="T41" fmla="*/ 365 h 2015"/>
                  <a:gd name="T42" fmla="*/ 190 w 1990"/>
                  <a:gd name="T43" fmla="*/ 365 h 2015"/>
                  <a:gd name="T44" fmla="*/ 115 w 1990"/>
                  <a:gd name="T45" fmla="*/ 368 h 2015"/>
                  <a:gd name="T46" fmla="*/ 65 w 1990"/>
                  <a:gd name="T47" fmla="*/ 382 h 2015"/>
                  <a:gd name="T48" fmla="*/ 58 w 1990"/>
                  <a:gd name="T49" fmla="*/ 363 h 2015"/>
                  <a:gd name="T50" fmla="*/ 63 w 1990"/>
                  <a:gd name="T51" fmla="*/ 344 h 2015"/>
                  <a:gd name="T52" fmla="*/ 56 w 1990"/>
                  <a:gd name="T53" fmla="*/ 322 h 2015"/>
                  <a:gd name="T54" fmla="*/ 17 w 1990"/>
                  <a:gd name="T55" fmla="*/ 322 h 2015"/>
                  <a:gd name="T56" fmla="*/ 17 w 1990"/>
                  <a:gd name="T57" fmla="*/ 168 h 2015"/>
                  <a:gd name="T58" fmla="*/ 4 w 1990"/>
                  <a:gd name="T59" fmla="*/ 110 h 2015"/>
                  <a:gd name="T60" fmla="*/ 0 w 1990"/>
                  <a:gd name="T61" fmla="*/ 71 h 2015"/>
                  <a:gd name="T62" fmla="*/ 0 w 1990"/>
                  <a:gd name="T63" fmla="*/ 45 h 2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5" name="Freeform 26">
                <a:extLst>
                  <a:ext uri="{FF2B5EF4-FFF2-40B4-BE49-F238E27FC236}">
                    <a16:creationId xmlns:a16="http://schemas.microsoft.com/office/drawing/2014/main" id="{63281410-6396-CDF9-DD1E-B85B7C8DC1CE}"/>
                  </a:ext>
                </a:extLst>
              </p:cNvPr>
              <p:cNvSpPr>
                <a:spLocks/>
              </p:cNvSpPr>
              <p:nvPr/>
            </p:nvSpPr>
            <p:spPr bwMode="auto">
              <a:xfrm>
                <a:off x="10159219" y="2832889"/>
                <a:ext cx="568136" cy="642697"/>
              </a:xfrm>
              <a:custGeom>
                <a:avLst/>
                <a:gdLst>
                  <a:gd name="T0" fmla="*/ 0 w 1707"/>
                  <a:gd name="T1" fmla="*/ 109 h 1934"/>
                  <a:gd name="T2" fmla="*/ 23 w 1707"/>
                  <a:gd name="T3" fmla="*/ 94 h 1934"/>
                  <a:gd name="T4" fmla="*/ 60 w 1707"/>
                  <a:gd name="T5" fmla="*/ 93 h 1934"/>
                  <a:gd name="T6" fmla="*/ 60 w 1707"/>
                  <a:gd name="T7" fmla="*/ 85 h 1934"/>
                  <a:gd name="T8" fmla="*/ 96 w 1707"/>
                  <a:gd name="T9" fmla="*/ 82 h 1934"/>
                  <a:gd name="T10" fmla="*/ 122 w 1707"/>
                  <a:gd name="T11" fmla="*/ 90 h 1934"/>
                  <a:gd name="T12" fmla="*/ 153 w 1707"/>
                  <a:gd name="T13" fmla="*/ 99 h 1934"/>
                  <a:gd name="T14" fmla="*/ 218 w 1707"/>
                  <a:gd name="T15" fmla="*/ 59 h 1934"/>
                  <a:gd name="T16" fmla="*/ 295 w 1707"/>
                  <a:gd name="T17" fmla="*/ 0 h 1934"/>
                  <a:gd name="T18" fmla="*/ 318 w 1707"/>
                  <a:gd name="T19" fmla="*/ 82 h 1934"/>
                  <a:gd name="T20" fmla="*/ 321 w 1707"/>
                  <a:gd name="T21" fmla="*/ 140 h 1934"/>
                  <a:gd name="T22" fmla="*/ 324 w 1707"/>
                  <a:gd name="T23" fmla="*/ 190 h 1934"/>
                  <a:gd name="T24" fmla="*/ 312 w 1707"/>
                  <a:gd name="T25" fmla="*/ 225 h 1934"/>
                  <a:gd name="T26" fmla="*/ 292 w 1707"/>
                  <a:gd name="T27" fmla="*/ 250 h 1934"/>
                  <a:gd name="T28" fmla="*/ 272 w 1707"/>
                  <a:gd name="T29" fmla="*/ 265 h 1934"/>
                  <a:gd name="T30" fmla="*/ 275 w 1707"/>
                  <a:gd name="T31" fmla="*/ 284 h 1934"/>
                  <a:gd name="T32" fmla="*/ 268 w 1707"/>
                  <a:gd name="T33" fmla="*/ 302 h 1934"/>
                  <a:gd name="T34" fmla="*/ 250 w 1707"/>
                  <a:gd name="T35" fmla="*/ 299 h 1934"/>
                  <a:gd name="T36" fmla="*/ 250 w 1707"/>
                  <a:gd name="T37" fmla="*/ 325 h 1934"/>
                  <a:gd name="T38" fmla="*/ 244 w 1707"/>
                  <a:gd name="T39" fmla="*/ 344 h 1934"/>
                  <a:gd name="T40" fmla="*/ 221 w 1707"/>
                  <a:gd name="T41" fmla="*/ 367 h 1934"/>
                  <a:gd name="T42" fmla="*/ 206 w 1707"/>
                  <a:gd name="T43" fmla="*/ 349 h 1934"/>
                  <a:gd name="T44" fmla="*/ 184 w 1707"/>
                  <a:gd name="T45" fmla="*/ 332 h 1934"/>
                  <a:gd name="T46" fmla="*/ 168 w 1707"/>
                  <a:gd name="T47" fmla="*/ 349 h 1934"/>
                  <a:gd name="T48" fmla="*/ 147 w 1707"/>
                  <a:gd name="T49" fmla="*/ 356 h 1934"/>
                  <a:gd name="T50" fmla="*/ 113 w 1707"/>
                  <a:gd name="T51" fmla="*/ 356 h 1934"/>
                  <a:gd name="T52" fmla="*/ 83 w 1707"/>
                  <a:gd name="T53" fmla="*/ 352 h 1934"/>
                  <a:gd name="T54" fmla="*/ 52 w 1707"/>
                  <a:gd name="T55" fmla="*/ 332 h 1934"/>
                  <a:gd name="T56" fmla="*/ 46 w 1707"/>
                  <a:gd name="T57" fmla="*/ 293 h 1934"/>
                  <a:gd name="T58" fmla="*/ 32 w 1707"/>
                  <a:gd name="T59" fmla="*/ 258 h 1934"/>
                  <a:gd name="T60" fmla="*/ 29 w 1707"/>
                  <a:gd name="T61" fmla="*/ 206 h 1934"/>
                  <a:gd name="T62" fmla="*/ 20 w 1707"/>
                  <a:gd name="T63" fmla="*/ 189 h 1934"/>
                  <a:gd name="T64" fmla="*/ 7 w 1707"/>
                  <a:gd name="T65" fmla="*/ 150 h 1934"/>
                  <a:gd name="T66" fmla="*/ 13 w 1707"/>
                  <a:gd name="T67" fmla="*/ 135 h 1934"/>
                  <a:gd name="T68" fmla="*/ 0 w 1707"/>
                  <a:gd name="T69" fmla="*/ 109 h 19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6" name="Freeform 27">
                <a:extLst>
                  <a:ext uri="{FF2B5EF4-FFF2-40B4-BE49-F238E27FC236}">
                    <a16:creationId xmlns:a16="http://schemas.microsoft.com/office/drawing/2014/main" id="{A58B31A4-7BB4-BAB0-4EF5-54D11D0B9303}"/>
                  </a:ext>
                </a:extLst>
              </p:cNvPr>
              <p:cNvSpPr>
                <a:spLocks/>
              </p:cNvSpPr>
              <p:nvPr/>
            </p:nvSpPr>
            <p:spPr bwMode="auto">
              <a:xfrm>
                <a:off x="9701553" y="3414293"/>
                <a:ext cx="911823" cy="544629"/>
              </a:xfrm>
              <a:custGeom>
                <a:avLst/>
                <a:gdLst>
                  <a:gd name="T0" fmla="*/ 0 w 2741"/>
                  <a:gd name="T1" fmla="*/ 264 h 1641"/>
                  <a:gd name="T2" fmla="*/ 19 w 2741"/>
                  <a:gd name="T3" fmla="*/ 275 h 1641"/>
                  <a:gd name="T4" fmla="*/ 22 w 2741"/>
                  <a:gd name="T5" fmla="*/ 308 h 1641"/>
                  <a:gd name="T6" fmla="*/ 45 w 2741"/>
                  <a:gd name="T7" fmla="*/ 311 h 1641"/>
                  <a:gd name="T8" fmla="*/ 66 w 2741"/>
                  <a:gd name="T9" fmla="*/ 305 h 1641"/>
                  <a:gd name="T10" fmla="*/ 93 w 2741"/>
                  <a:gd name="T11" fmla="*/ 304 h 1641"/>
                  <a:gd name="T12" fmla="*/ 124 w 2741"/>
                  <a:gd name="T13" fmla="*/ 292 h 1641"/>
                  <a:gd name="T14" fmla="*/ 155 w 2741"/>
                  <a:gd name="T15" fmla="*/ 279 h 1641"/>
                  <a:gd name="T16" fmla="*/ 189 w 2741"/>
                  <a:gd name="T17" fmla="*/ 280 h 1641"/>
                  <a:gd name="T18" fmla="*/ 240 w 2741"/>
                  <a:gd name="T19" fmla="*/ 264 h 1641"/>
                  <a:gd name="T20" fmla="*/ 313 w 2741"/>
                  <a:gd name="T21" fmla="*/ 250 h 1641"/>
                  <a:gd name="T22" fmla="*/ 357 w 2741"/>
                  <a:gd name="T23" fmla="*/ 244 h 1641"/>
                  <a:gd name="T24" fmla="*/ 412 w 2741"/>
                  <a:gd name="T25" fmla="*/ 235 h 1641"/>
                  <a:gd name="T26" fmla="*/ 456 w 2741"/>
                  <a:gd name="T27" fmla="*/ 222 h 1641"/>
                  <a:gd name="T28" fmla="*/ 513 w 2741"/>
                  <a:gd name="T29" fmla="*/ 209 h 1641"/>
                  <a:gd name="T30" fmla="*/ 518 w 2741"/>
                  <a:gd name="T31" fmla="*/ 193 h 1641"/>
                  <a:gd name="T32" fmla="*/ 507 w 2741"/>
                  <a:gd name="T33" fmla="*/ 165 h 1641"/>
                  <a:gd name="T34" fmla="*/ 518 w 2741"/>
                  <a:gd name="T35" fmla="*/ 145 h 1641"/>
                  <a:gd name="T36" fmla="*/ 520 w 2741"/>
                  <a:gd name="T37" fmla="*/ 121 h 1641"/>
                  <a:gd name="T38" fmla="*/ 517 w 2741"/>
                  <a:gd name="T39" fmla="*/ 97 h 1641"/>
                  <a:gd name="T40" fmla="*/ 496 w 2741"/>
                  <a:gd name="T41" fmla="*/ 80 h 1641"/>
                  <a:gd name="T42" fmla="*/ 493 w 2741"/>
                  <a:gd name="T43" fmla="*/ 47 h 1641"/>
                  <a:gd name="T44" fmla="*/ 482 w 2741"/>
                  <a:gd name="T45" fmla="*/ 34 h 1641"/>
                  <a:gd name="T46" fmla="*/ 469 w 2741"/>
                  <a:gd name="T47" fmla="*/ 19 h 1641"/>
                  <a:gd name="T48" fmla="*/ 445 w 2741"/>
                  <a:gd name="T49" fmla="*/ 0 h 1641"/>
                  <a:gd name="T50" fmla="*/ 430 w 2741"/>
                  <a:gd name="T51" fmla="*/ 16 h 1641"/>
                  <a:gd name="T52" fmla="*/ 409 w 2741"/>
                  <a:gd name="T53" fmla="*/ 23 h 1641"/>
                  <a:gd name="T54" fmla="*/ 375 w 2741"/>
                  <a:gd name="T55" fmla="*/ 23 h 1641"/>
                  <a:gd name="T56" fmla="*/ 344 w 2741"/>
                  <a:gd name="T57" fmla="*/ 20 h 1641"/>
                  <a:gd name="T58" fmla="*/ 313 w 2741"/>
                  <a:gd name="T59" fmla="*/ 0 h 1641"/>
                  <a:gd name="T60" fmla="*/ 307 w 2741"/>
                  <a:gd name="T61" fmla="*/ 26 h 1641"/>
                  <a:gd name="T62" fmla="*/ 315 w 2741"/>
                  <a:gd name="T63" fmla="*/ 46 h 1641"/>
                  <a:gd name="T64" fmla="*/ 280 w 2741"/>
                  <a:gd name="T65" fmla="*/ 52 h 1641"/>
                  <a:gd name="T66" fmla="*/ 257 w 2741"/>
                  <a:gd name="T67" fmla="*/ 65 h 1641"/>
                  <a:gd name="T68" fmla="*/ 257 w 2741"/>
                  <a:gd name="T69" fmla="*/ 87 h 1641"/>
                  <a:gd name="T70" fmla="*/ 241 w 2741"/>
                  <a:gd name="T71" fmla="*/ 111 h 1641"/>
                  <a:gd name="T72" fmla="*/ 223 w 2741"/>
                  <a:gd name="T73" fmla="*/ 136 h 1641"/>
                  <a:gd name="T74" fmla="*/ 196 w 2741"/>
                  <a:gd name="T75" fmla="*/ 129 h 1641"/>
                  <a:gd name="T76" fmla="*/ 188 w 2741"/>
                  <a:gd name="T77" fmla="*/ 148 h 1641"/>
                  <a:gd name="T78" fmla="*/ 165 w 2741"/>
                  <a:gd name="T79" fmla="*/ 159 h 1641"/>
                  <a:gd name="T80" fmla="*/ 145 w 2741"/>
                  <a:gd name="T81" fmla="*/ 178 h 1641"/>
                  <a:gd name="T82" fmla="*/ 126 w 2741"/>
                  <a:gd name="T83" fmla="*/ 165 h 1641"/>
                  <a:gd name="T84" fmla="*/ 111 w 2741"/>
                  <a:gd name="T85" fmla="*/ 179 h 1641"/>
                  <a:gd name="T86" fmla="*/ 89 w 2741"/>
                  <a:gd name="T87" fmla="*/ 190 h 1641"/>
                  <a:gd name="T88" fmla="*/ 91 w 2741"/>
                  <a:gd name="T89" fmla="*/ 210 h 1641"/>
                  <a:gd name="T90" fmla="*/ 78 w 2741"/>
                  <a:gd name="T91" fmla="*/ 225 h 1641"/>
                  <a:gd name="T92" fmla="*/ 60 w 2741"/>
                  <a:gd name="T93" fmla="*/ 237 h 1641"/>
                  <a:gd name="T94" fmla="*/ 40 w 2741"/>
                  <a:gd name="T95" fmla="*/ 248 h 1641"/>
                  <a:gd name="T96" fmla="*/ 0 w 2741"/>
                  <a:gd name="T97" fmla="*/ 264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7" name="Freeform 28">
                <a:extLst>
                  <a:ext uri="{FF2B5EF4-FFF2-40B4-BE49-F238E27FC236}">
                    <a16:creationId xmlns:a16="http://schemas.microsoft.com/office/drawing/2014/main" id="{534BEE1E-052D-D4B8-7001-CEF74E14750D}"/>
                  </a:ext>
                </a:extLst>
              </p:cNvPr>
              <p:cNvSpPr>
                <a:spLocks/>
              </p:cNvSpPr>
              <p:nvPr/>
            </p:nvSpPr>
            <p:spPr bwMode="auto">
              <a:xfrm>
                <a:off x="9634921" y="3743522"/>
                <a:ext cx="1095939" cy="502601"/>
              </a:xfrm>
              <a:custGeom>
                <a:avLst/>
                <a:gdLst>
                  <a:gd name="T0" fmla="*/ 27 w 3296"/>
                  <a:gd name="T1" fmla="*/ 190 h 1514"/>
                  <a:gd name="T2" fmla="*/ 28 w 3296"/>
                  <a:gd name="T3" fmla="*/ 207 h 1514"/>
                  <a:gd name="T4" fmla="*/ 17 w 3296"/>
                  <a:gd name="T5" fmla="*/ 222 h 1514"/>
                  <a:gd name="T6" fmla="*/ 16 w 3296"/>
                  <a:gd name="T7" fmla="*/ 238 h 1514"/>
                  <a:gd name="T8" fmla="*/ 5 w 3296"/>
                  <a:gd name="T9" fmla="*/ 250 h 1514"/>
                  <a:gd name="T10" fmla="*/ 0 w 3296"/>
                  <a:gd name="T11" fmla="*/ 287 h 1514"/>
                  <a:gd name="T12" fmla="*/ 10 w 3296"/>
                  <a:gd name="T13" fmla="*/ 286 h 1514"/>
                  <a:gd name="T14" fmla="*/ 44 w 3296"/>
                  <a:gd name="T15" fmla="*/ 280 h 1514"/>
                  <a:gd name="T16" fmla="*/ 77 w 3296"/>
                  <a:gd name="T17" fmla="*/ 277 h 1514"/>
                  <a:gd name="T18" fmla="*/ 97 w 3296"/>
                  <a:gd name="T19" fmla="*/ 273 h 1514"/>
                  <a:gd name="T20" fmla="*/ 114 w 3296"/>
                  <a:gd name="T21" fmla="*/ 273 h 1514"/>
                  <a:gd name="T22" fmla="*/ 143 w 3296"/>
                  <a:gd name="T23" fmla="*/ 272 h 1514"/>
                  <a:gd name="T24" fmla="*/ 157 w 3296"/>
                  <a:gd name="T25" fmla="*/ 261 h 1514"/>
                  <a:gd name="T26" fmla="*/ 162 w 3296"/>
                  <a:gd name="T27" fmla="*/ 250 h 1514"/>
                  <a:gd name="T28" fmla="*/ 181 w 3296"/>
                  <a:gd name="T29" fmla="*/ 255 h 1514"/>
                  <a:gd name="T30" fmla="*/ 196 w 3296"/>
                  <a:gd name="T31" fmla="*/ 244 h 1514"/>
                  <a:gd name="T32" fmla="*/ 208 w 3296"/>
                  <a:gd name="T33" fmla="*/ 248 h 1514"/>
                  <a:gd name="T34" fmla="*/ 211 w 3296"/>
                  <a:gd name="T35" fmla="*/ 260 h 1514"/>
                  <a:gd name="T36" fmla="*/ 236 w 3296"/>
                  <a:gd name="T37" fmla="*/ 256 h 1514"/>
                  <a:gd name="T38" fmla="*/ 275 w 3296"/>
                  <a:gd name="T39" fmla="*/ 244 h 1514"/>
                  <a:gd name="T40" fmla="*/ 302 w 3296"/>
                  <a:gd name="T41" fmla="*/ 241 h 1514"/>
                  <a:gd name="T42" fmla="*/ 338 w 3296"/>
                  <a:gd name="T43" fmla="*/ 228 h 1514"/>
                  <a:gd name="T44" fmla="*/ 373 w 3296"/>
                  <a:gd name="T45" fmla="*/ 227 h 1514"/>
                  <a:gd name="T46" fmla="*/ 396 w 3296"/>
                  <a:gd name="T47" fmla="*/ 216 h 1514"/>
                  <a:gd name="T48" fmla="*/ 426 w 3296"/>
                  <a:gd name="T49" fmla="*/ 218 h 1514"/>
                  <a:gd name="T50" fmla="*/ 447 w 3296"/>
                  <a:gd name="T51" fmla="*/ 204 h 1514"/>
                  <a:gd name="T52" fmla="*/ 447 w 3296"/>
                  <a:gd name="T53" fmla="*/ 176 h 1514"/>
                  <a:gd name="T54" fmla="*/ 464 w 3296"/>
                  <a:gd name="T55" fmla="*/ 171 h 1514"/>
                  <a:gd name="T56" fmla="*/ 479 w 3296"/>
                  <a:gd name="T57" fmla="*/ 146 h 1514"/>
                  <a:gd name="T58" fmla="*/ 550 w 3296"/>
                  <a:gd name="T59" fmla="*/ 92 h 1514"/>
                  <a:gd name="T60" fmla="*/ 543 w 3296"/>
                  <a:gd name="T61" fmla="*/ 74 h 1514"/>
                  <a:gd name="T62" fmla="*/ 612 w 3296"/>
                  <a:gd name="T63" fmla="*/ 39 h 1514"/>
                  <a:gd name="T64" fmla="*/ 625 w 3296"/>
                  <a:gd name="T65" fmla="*/ 21 h 1514"/>
                  <a:gd name="T66" fmla="*/ 624 w 3296"/>
                  <a:gd name="T67" fmla="*/ 0 h 1514"/>
                  <a:gd name="T68" fmla="*/ 598 w 3296"/>
                  <a:gd name="T69" fmla="*/ 12 h 1514"/>
                  <a:gd name="T70" fmla="*/ 551 w 3296"/>
                  <a:gd name="T71" fmla="*/ 20 h 1514"/>
                  <a:gd name="T72" fmla="*/ 491 w 3296"/>
                  <a:gd name="T73" fmla="*/ 35 h 1514"/>
                  <a:gd name="T74" fmla="*/ 450 w 3296"/>
                  <a:gd name="T75" fmla="*/ 46 h 1514"/>
                  <a:gd name="T76" fmla="*/ 396 w 3296"/>
                  <a:gd name="T77" fmla="*/ 55 h 1514"/>
                  <a:gd name="T78" fmla="*/ 352 w 3296"/>
                  <a:gd name="T79" fmla="*/ 61 h 1514"/>
                  <a:gd name="T80" fmla="*/ 279 w 3296"/>
                  <a:gd name="T81" fmla="*/ 76 h 1514"/>
                  <a:gd name="T82" fmla="*/ 228 w 3296"/>
                  <a:gd name="T83" fmla="*/ 92 h 1514"/>
                  <a:gd name="T84" fmla="*/ 193 w 3296"/>
                  <a:gd name="T85" fmla="*/ 91 h 1514"/>
                  <a:gd name="T86" fmla="*/ 131 w 3296"/>
                  <a:gd name="T87" fmla="*/ 116 h 1514"/>
                  <a:gd name="T88" fmla="*/ 104 w 3296"/>
                  <a:gd name="T89" fmla="*/ 117 h 1514"/>
                  <a:gd name="T90" fmla="*/ 82 w 3296"/>
                  <a:gd name="T91" fmla="*/ 123 h 1514"/>
                  <a:gd name="T92" fmla="*/ 60 w 3296"/>
                  <a:gd name="T93" fmla="*/ 120 h 1514"/>
                  <a:gd name="T94" fmla="*/ 43 w 3296"/>
                  <a:gd name="T95" fmla="*/ 127 h 1514"/>
                  <a:gd name="T96" fmla="*/ 36 w 3296"/>
                  <a:gd name="T97" fmla="*/ 144 h 1514"/>
                  <a:gd name="T98" fmla="*/ 27 w 3296"/>
                  <a:gd name="T99" fmla="*/ 162 h 1514"/>
                  <a:gd name="T100" fmla="*/ 32 w 3296"/>
                  <a:gd name="T101" fmla="*/ 179 h 1514"/>
                  <a:gd name="T102" fmla="*/ 27 w 3296"/>
                  <a:gd name="T103" fmla="*/ 190 h 1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8" name="Freeform 33">
                <a:extLst>
                  <a:ext uri="{FF2B5EF4-FFF2-40B4-BE49-F238E27FC236}">
                    <a16:creationId xmlns:a16="http://schemas.microsoft.com/office/drawing/2014/main" id="{20773731-AB8B-BE09-364D-588EE35AE07B}"/>
                  </a:ext>
                </a:extLst>
              </p:cNvPr>
              <p:cNvSpPr>
                <a:spLocks/>
              </p:cNvSpPr>
              <p:nvPr/>
            </p:nvSpPr>
            <p:spPr bwMode="auto">
              <a:xfrm>
                <a:off x="10580060" y="3946664"/>
                <a:ext cx="657564" cy="525364"/>
              </a:xfrm>
              <a:custGeom>
                <a:avLst/>
                <a:gdLst>
                  <a:gd name="T0" fmla="*/ 0 w 1978"/>
                  <a:gd name="T1" fmla="*/ 68 h 1580"/>
                  <a:gd name="T2" fmla="*/ 67 w 1978"/>
                  <a:gd name="T3" fmla="*/ 37 h 1580"/>
                  <a:gd name="T4" fmla="*/ 114 w 1978"/>
                  <a:gd name="T5" fmla="*/ 23 h 1580"/>
                  <a:gd name="T6" fmla="*/ 150 w 1978"/>
                  <a:gd name="T7" fmla="*/ 13 h 1580"/>
                  <a:gd name="T8" fmla="*/ 182 w 1978"/>
                  <a:gd name="T9" fmla="*/ 17 h 1580"/>
                  <a:gd name="T10" fmla="*/ 199 w 1978"/>
                  <a:gd name="T11" fmla="*/ 34 h 1580"/>
                  <a:gd name="T12" fmla="*/ 234 w 1978"/>
                  <a:gd name="T13" fmla="*/ 23 h 1580"/>
                  <a:gd name="T14" fmla="*/ 279 w 1978"/>
                  <a:gd name="T15" fmla="*/ 0 h 1580"/>
                  <a:gd name="T16" fmla="*/ 325 w 1978"/>
                  <a:gd name="T17" fmla="*/ 40 h 1580"/>
                  <a:gd name="T18" fmla="*/ 364 w 1978"/>
                  <a:gd name="T19" fmla="*/ 63 h 1580"/>
                  <a:gd name="T20" fmla="*/ 375 w 1978"/>
                  <a:gd name="T21" fmla="*/ 85 h 1580"/>
                  <a:gd name="T22" fmla="*/ 359 w 1978"/>
                  <a:gd name="T23" fmla="*/ 119 h 1580"/>
                  <a:gd name="T24" fmla="*/ 330 w 1978"/>
                  <a:gd name="T25" fmla="*/ 148 h 1580"/>
                  <a:gd name="T26" fmla="*/ 330 w 1978"/>
                  <a:gd name="T27" fmla="*/ 176 h 1580"/>
                  <a:gd name="T28" fmla="*/ 307 w 1978"/>
                  <a:gd name="T29" fmla="*/ 193 h 1580"/>
                  <a:gd name="T30" fmla="*/ 296 w 1978"/>
                  <a:gd name="T31" fmla="*/ 222 h 1580"/>
                  <a:gd name="T32" fmla="*/ 273 w 1978"/>
                  <a:gd name="T33" fmla="*/ 249 h 1580"/>
                  <a:gd name="T34" fmla="*/ 247 w 1978"/>
                  <a:gd name="T35" fmla="*/ 246 h 1580"/>
                  <a:gd name="T36" fmla="*/ 237 w 1978"/>
                  <a:gd name="T37" fmla="*/ 257 h 1580"/>
                  <a:gd name="T38" fmla="*/ 234 w 1978"/>
                  <a:gd name="T39" fmla="*/ 275 h 1580"/>
                  <a:gd name="T40" fmla="*/ 230 w 1978"/>
                  <a:gd name="T41" fmla="*/ 300 h 1580"/>
                  <a:gd name="T42" fmla="*/ 206 w 1978"/>
                  <a:gd name="T43" fmla="*/ 274 h 1580"/>
                  <a:gd name="T44" fmla="*/ 178 w 1978"/>
                  <a:gd name="T45" fmla="*/ 249 h 1580"/>
                  <a:gd name="T46" fmla="*/ 184 w 1978"/>
                  <a:gd name="T47" fmla="*/ 232 h 1580"/>
                  <a:gd name="T48" fmla="*/ 145 w 1978"/>
                  <a:gd name="T49" fmla="*/ 198 h 1580"/>
                  <a:gd name="T50" fmla="*/ 118 w 1978"/>
                  <a:gd name="T51" fmla="*/ 185 h 1580"/>
                  <a:gd name="T52" fmla="*/ 99 w 1978"/>
                  <a:gd name="T53" fmla="*/ 166 h 1580"/>
                  <a:gd name="T54" fmla="*/ 75 w 1978"/>
                  <a:gd name="T55" fmla="*/ 152 h 1580"/>
                  <a:gd name="T56" fmla="*/ 48 w 1978"/>
                  <a:gd name="T57" fmla="*/ 141 h 1580"/>
                  <a:gd name="T58" fmla="*/ 43 w 1978"/>
                  <a:gd name="T59" fmla="*/ 122 h 1580"/>
                  <a:gd name="T60" fmla="*/ 21 w 1978"/>
                  <a:gd name="T61" fmla="*/ 114 h 1580"/>
                  <a:gd name="T62" fmla="*/ 8 w 1978"/>
                  <a:gd name="T63" fmla="*/ 95 h 1580"/>
                  <a:gd name="T64" fmla="*/ 0 w 1978"/>
                  <a:gd name="T65" fmla="*/ 68 h 1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9" name="Freeform 37">
                <a:extLst>
                  <a:ext uri="{FF2B5EF4-FFF2-40B4-BE49-F238E27FC236}">
                    <a16:creationId xmlns:a16="http://schemas.microsoft.com/office/drawing/2014/main" id="{9314C5F1-F510-3D47-B720-47BC1BECB593}"/>
                  </a:ext>
                </a:extLst>
              </p:cNvPr>
              <p:cNvSpPr>
                <a:spLocks/>
              </p:cNvSpPr>
              <p:nvPr/>
            </p:nvSpPr>
            <p:spPr bwMode="auto">
              <a:xfrm>
                <a:off x="11346342" y="1980045"/>
                <a:ext cx="245491" cy="436053"/>
              </a:xfrm>
              <a:custGeom>
                <a:avLst/>
                <a:gdLst>
                  <a:gd name="T0" fmla="*/ 0 w 734"/>
                  <a:gd name="T1" fmla="*/ 48 h 1311"/>
                  <a:gd name="T2" fmla="*/ 68 w 734"/>
                  <a:gd name="T3" fmla="*/ 27 h 1311"/>
                  <a:gd name="T4" fmla="*/ 106 w 734"/>
                  <a:gd name="T5" fmla="*/ 4 h 1311"/>
                  <a:gd name="T6" fmla="*/ 124 w 734"/>
                  <a:gd name="T7" fmla="*/ 0 h 1311"/>
                  <a:gd name="T8" fmla="*/ 136 w 734"/>
                  <a:gd name="T9" fmla="*/ 34 h 1311"/>
                  <a:gd name="T10" fmla="*/ 140 w 734"/>
                  <a:gd name="T11" fmla="*/ 56 h 1311"/>
                  <a:gd name="T12" fmla="*/ 124 w 734"/>
                  <a:gd name="T13" fmla="*/ 80 h 1311"/>
                  <a:gd name="T14" fmla="*/ 122 w 734"/>
                  <a:gd name="T15" fmla="*/ 126 h 1311"/>
                  <a:gd name="T16" fmla="*/ 124 w 734"/>
                  <a:gd name="T17" fmla="*/ 154 h 1311"/>
                  <a:gd name="T18" fmla="*/ 126 w 734"/>
                  <a:gd name="T19" fmla="*/ 182 h 1311"/>
                  <a:gd name="T20" fmla="*/ 134 w 734"/>
                  <a:gd name="T21" fmla="*/ 217 h 1311"/>
                  <a:gd name="T22" fmla="*/ 140 w 734"/>
                  <a:gd name="T23" fmla="*/ 231 h 1311"/>
                  <a:gd name="T24" fmla="*/ 87 w 734"/>
                  <a:gd name="T25" fmla="*/ 249 h 1311"/>
                  <a:gd name="T26" fmla="*/ 77 w 734"/>
                  <a:gd name="T27" fmla="*/ 219 h 1311"/>
                  <a:gd name="T28" fmla="*/ 71 w 734"/>
                  <a:gd name="T29" fmla="*/ 181 h 1311"/>
                  <a:gd name="T30" fmla="*/ 34 w 734"/>
                  <a:gd name="T31" fmla="*/ 121 h 1311"/>
                  <a:gd name="T32" fmla="*/ 23 w 734"/>
                  <a:gd name="T33" fmla="*/ 78 h 1311"/>
                  <a:gd name="T34" fmla="*/ 16 w 734"/>
                  <a:gd name="T35" fmla="*/ 60 h 1311"/>
                  <a:gd name="T36" fmla="*/ 0 w 734"/>
                  <a:gd name="T37" fmla="*/ 48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60" name="Freeform 39">
                <a:extLst>
                  <a:ext uri="{FF2B5EF4-FFF2-40B4-BE49-F238E27FC236}">
                    <a16:creationId xmlns:a16="http://schemas.microsoft.com/office/drawing/2014/main" id="{F0AE6C4E-771F-D751-D9D8-C92B1CE8CE16}"/>
                  </a:ext>
                </a:extLst>
              </p:cNvPr>
              <p:cNvSpPr>
                <a:spLocks/>
              </p:cNvSpPr>
              <p:nvPr/>
            </p:nvSpPr>
            <p:spPr bwMode="auto">
              <a:xfrm>
                <a:off x="11516432" y="2461629"/>
                <a:ext cx="233217" cy="208396"/>
              </a:xfrm>
              <a:custGeom>
                <a:avLst/>
                <a:gdLst>
                  <a:gd name="T0" fmla="*/ 34 w 700"/>
                  <a:gd name="T1" fmla="*/ 119 h 630"/>
                  <a:gd name="T2" fmla="*/ 93 w 700"/>
                  <a:gd name="T3" fmla="*/ 80 h 630"/>
                  <a:gd name="T4" fmla="*/ 133 w 700"/>
                  <a:gd name="T5" fmla="*/ 55 h 630"/>
                  <a:gd name="T6" fmla="*/ 130 w 700"/>
                  <a:gd name="T7" fmla="*/ 24 h 630"/>
                  <a:gd name="T8" fmla="*/ 104 w 700"/>
                  <a:gd name="T9" fmla="*/ 0 h 630"/>
                  <a:gd name="T10" fmla="*/ 0 w 700"/>
                  <a:gd name="T11" fmla="*/ 52 h 630"/>
                  <a:gd name="T12" fmla="*/ 6 w 700"/>
                  <a:gd name="T13" fmla="*/ 73 h 630"/>
                  <a:gd name="T14" fmla="*/ 23 w 700"/>
                  <a:gd name="T15" fmla="*/ 87 h 630"/>
                  <a:gd name="T16" fmla="*/ 25 w 700"/>
                  <a:gd name="T17" fmla="*/ 108 h 630"/>
                  <a:gd name="T18" fmla="*/ 34 w 700"/>
                  <a:gd name="T19" fmla="*/ 119 h 6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61" name="Freeform 42">
                <a:extLst>
                  <a:ext uri="{FF2B5EF4-FFF2-40B4-BE49-F238E27FC236}">
                    <a16:creationId xmlns:a16="http://schemas.microsoft.com/office/drawing/2014/main" id="{01736F11-4346-AC60-B0BF-2CB6720B9A4C}"/>
                  </a:ext>
                </a:extLst>
              </p:cNvPr>
              <p:cNvSpPr>
                <a:spLocks/>
              </p:cNvSpPr>
              <p:nvPr/>
            </p:nvSpPr>
            <p:spPr bwMode="auto">
              <a:xfrm>
                <a:off x="11604106" y="1514220"/>
                <a:ext cx="461172" cy="733760"/>
              </a:xfrm>
              <a:custGeom>
                <a:avLst/>
                <a:gdLst>
                  <a:gd name="T0" fmla="*/ 0 w 1386"/>
                  <a:gd name="T1" fmla="*/ 249 h 2211"/>
                  <a:gd name="T2" fmla="*/ 29 w 1386"/>
                  <a:gd name="T3" fmla="*/ 323 h 2211"/>
                  <a:gd name="T4" fmla="*/ 64 w 1386"/>
                  <a:gd name="T5" fmla="*/ 385 h 2211"/>
                  <a:gd name="T6" fmla="*/ 71 w 1386"/>
                  <a:gd name="T7" fmla="*/ 411 h 2211"/>
                  <a:gd name="T8" fmla="*/ 92 w 1386"/>
                  <a:gd name="T9" fmla="*/ 419 h 2211"/>
                  <a:gd name="T10" fmla="*/ 109 w 1386"/>
                  <a:gd name="T11" fmla="*/ 374 h 2211"/>
                  <a:gd name="T12" fmla="*/ 109 w 1386"/>
                  <a:gd name="T13" fmla="*/ 351 h 2211"/>
                  <a:gd name="T14" fmla="*/ 125 w 1386"/>
                  <a:gd name="T15" fmla="*/ 333 h 2211"/>
                  <a:gd name="T16" fmla="*/ 143 w 1386"/>
                  <a:gd name="T17" fmla="*/ 318 h 2211"/>
                  <a:gd name="T18" fmla="*/ 166 w 1386"/>
                  <a:gd name="T19" fmla="*/ 289 h 2211"/>
                  <a:gd name="T20" fmla="*/ 172 w 1386"/>
                  <a:gd name="T21" fmla="*/ 266 h 2211"/>
                  <a:gd name="T22" fmla="*/ 164 w 1386"/>
                  <a:gd name="T23" fmla="*/ 260 h 2211"/>
                  <a:gd name="T24" fmla="*/ 178 w 1386"/>
                  <a:gd name="T25" fmla="*/ 245 h 2211"/>
                  <a:gd name="T26" fmla="*/ 189 w 1386"/>
                  <a:gd name="T27" fmla="*/ 266 h 2211"/>
                  <a:gd name="T28" fmla="*/ 195 w 1386"/>
                  <a:gd name="T29" fmla="*/ 261 h 2211"/>
                  <a:gd name="T30" fmla="*/ 195 w 1386"/>
                  <a:gd name="T31" fmla="*/ 232 h 2211"/>
                  <a:gd name="T32" fmla="*/ 229 w 1386"/>
                  <a:gd name="T33" fmla="*/ 215 h 2211"/>
                  <a:gd name="T34" fmla="*/ 245 w 1386"/>
                  <a:gd name="T35" fmla="*/ 200 h 2211"/>
                  <a:gd name="T36" fmla="*/ 263 w 1386"/>
                  <a:gd name="T37" fmla="*/ 181 h 2211"/>
                  <a:gd name="T38" fmla="*/ 263 w 1386"/>
                  <a:gd name="T39" fmla="*/ 158 h 2211"/>
                  <a:gd name="T40" fmla="*/ 248 w 1386"/>
                  <a:gd name="T41" fmla="*/ 150 h 2211"/>
                  <a:gd name="T42" fmla="*/ 246 w 1386"/>
                  <a:gd name="T43" fmla="*/ 136 h 2211"/>
                  <a:gd name="T44" fmla="*/ 226 w 1386"/>
                  <a:gd name="T45" fmla="*/ 138 h 2211"/>
                  <a:gd name="T46" fmla="*/ 212 w 1386"/>
                  <a:gd name="T47" fmla="*/ 130 h 2211"/>
                  <a:gd name="T48" fmla="*/ 202 w 1386"/>
                  <a:gd name="T49" fmla="*/ 114 h 2211"/>
                  <a:gd name="T50" fmla="*/ 183 w 1386"/>
                  <a:gd name="T51" fmla="*/ 113 h 2211"/>
                  <a:gd name="T52" fmla="*/ 170 w 1386"/>
                  <a:gd name="T53" fmla="*/ 100 h 2211"/>
                  <a:gd name="T54" fmla="*/ 167 w 1386"/>
                  <a:gd name="T55" fmla="*/ 76 h 2211"/>
                  <a:gd name="T56" fmla="*/ 152 w 1386"/>
                  <a:gd name="T57" fmla="*/ 56 h 2211"/>
                  <a:gd name="T58" fmla="*/ 144 w 1386"/>
                  <a:gd name="T59" fmla="*/ 35 h 2211"/>
                  <a:gd name="T60" fmla="*/ 129 w 1386"/>
                  <a:gd name="T61" fmla="*/ 0 h 2211"/>
                  <a:gd name="T62" fmla="*/ 109 w 1386"/>
                  <a:gd name="T63" fmla="*/ 2 h 2211"/>
                  <a:gd name="T64" fmla="*/ 90 w 1386"/>
                  <a:gd name="T65" fmla="*/ 2 h 2211"/>
                  <a:gd name="T66" fmla="*/ 70 w 1386"/>
                  <a:gd name="T67" fmla="*/ 24 h 2211"/>
                  <a:gd name="T68" fmla="*/ 52 w 1386"/>
                  <a:gd name="T69" fmla="*/ 33 h 2211"/>
                  <a:gd name="T70" fmla="*/ 35 w 1386"/>
                  <a:gd name="T71" fmla="*/ 23 h 2211"/>
                  <a:gd name="T72" fmla="*/ 30 w 1386"/>
                  <a:gd name="T73" fmla="*/ 11 h 2211"/>
                  <a:gd name="T74" fmla="*/ 15 w 1386"/>
                  <a:gd name="T75" fmla="*/ 41 h 2211"/>
                  <a:gd name="T76" fmla="*/ 21 w 1386"/>
                  <a:gd name="T77" fmla="*/ 56 h 2211"/>
                  <a:gd name="T78" fmla="*/ 18 w 1386"/>
                  <a:gd name="T79" fmla="*/ 74 h 2211"/>
                  <a:gd name="T80" fmla="*/ 11 w 1386"/>
                  <a:gd name="T81" fmla="*/ 104 h 2211"/>
                  <a:gd name="T82" fmla="*/ 15 w 1386"/>
                  <a:gd name="T83" fmla="*/ 133 h 2211"/>
                  <a:gd name="T84" fmla="*/ 24 w 1386"/>
                  <a:gd name="T85" fmla="*/ 163 h 2211"/>
                  <a:gd name="T86" fmla="*/ 18 w 1386"/>
                  <a:gd name="T87" fmla="*/ 187 h 2211"/>
                  <a:gd name="T88" fmla="*/ 11 w 1386"/>
                  <a:gd name="T89" fmla="*/ 224 h 2211"/>
                  <a:gd name="T90" fmla="*/ 0 w 1386"/>
                  <a:gd name="T91" fmla="*/ 249 h 2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62" name="Freeform 48">
                <a:extLst>
                  <a:ext uri="{FF2B5EF4-FFF2-40B4-BE49-F238E27FC236}">
                    <a16:creationId xmlns:a16="http://schemas.microsoft.com/office/drawing/2014/main" id="{5D80B064-01BE-0146-E50E-4B03300A530E}"/>
                  </a:ext>
                </a:extLst>
              </p:cNvPr>
              <p:cNvSpPr>
                <a:spLocks/>
              </p:cNvSpPr>
              <p:nvPr/>
            </p:nvSpPr>
            <p:spPr bwMode="auto">
              <a:xfrm>
                <a:off x="5207322" y="2093874"/>
                <a:ext cx="1081914" cy="886116"/>
              </a:xfrm>
              <a:custGeom>
                <a:avLst/>
                <a:gdLst>
                  <a:gd name="T0" fmla="*/ 150 w 3256"/>
                  <a:gd name="T1" fmla="*/ 0 h 2669"/>
                  <a:gd name="T2" fmla="*/ 127 w 3256"/>
                  <a:gd name="T3" fmla="*/ 29 h 2669"/>
                  <a:gd name="T4" fmla="*/ 132 w 3256"/>
                  <a:gd name="T5" fmla="*/ 68 h 2669"/>
                  <a:gd name="T6" fmla="*/ 109 w 3256"/>
                  <a:gd name="T7" fmla="*/ 85 h 2669"/>
                  <a:gd name="T8" fmla="*/ 103 w 3256"/>
                  <a:gd name="T9" fmla="*/ 114 h 2669"/>
                  <a:gd name="T10" fmla="*/ 91 w 3256"/>
                  <a:gd name="T11" fmla="*/ 139 h 2669"/>
                  <a:gd name="T12" fmla="*/ 79 w 3256"/>
                  <a:gd name="T13" fmla="*/ 173 h 2669"/>
                  <a:gd name="T14" fmla="*/ 58 w 3256"/>
                  <a:gd name="T15" fmla="*/ 207 h 2669"/>
                  <a:gd name="T16" fmla="*/ 30 w 3256"/>
                  <a:gd name="T17" fmla="*/ 240 h 2669"/>
                  <a:gd name="T18" fmla="*/ 29 w 3256"/>
                  <a:gd name="T19" fmla="*/ 263 h 2669"/>
                  <a:gd name="T20" fmla="*/ 12 w 3256"/>
                  <a:gd name="T21" fmla="*/ 284 h 2669"/>
                  <a:gd name="T22" fmla="*/ 17 w 3256"/>
                  <a:gd name="T23" fmla="*/ 325 h 2669"/>
                  <a:gd name="T24" fmla="*/ 0 w 3256"/>
                  <a:gd name="T25" fmla="*/ 357 h 2669"/>
                  <a:gd name="T26" fmla="*/ 9 w 3256"/>
                  <a:gd name="T27" fmla="*/ 370 h 2669"/>
                  <a:gd name="T28" fmla="*/ 46 w 3256"/>
                  <a:gd name="T29" fmla="*/ 381 h 2669"/>
                  <a:gd name="T30" fmla="*/ 302 w 3256"/>
                  <a:gd name="T31" fmla="*/ 460 h 2669"/>
                  <a:gd name="T32" fmla="*/ 524 w 3256"/>
                  <a:gd name="T33" fmla="*/ 506 h 2669"/>
                  <a:gd name="T34" fmla="*/ 547 w 3256"/>
                  <a:gd name="T35" fmla="*/ 352 h 2669"/>
                  <a:gd name="T36" fmla="*/ 569 w 3256"/>
                  <a:gd name="T37" fmla="*/ 318 h 2669"/>
                  <a:gd name="T38" fmla="*/ 552 w 3256"/>
                  <a:gd name="T39" fmla="*/ 296 h 2669"/>
                  <a:gd name="T40" fmla="*/ 552 w 3256"/>
                  <a:gd name="T41" fmla="*/ 273 h 2669"/>
                  <a:gd name="T42" fmla="*/ 581 w 3256"/>
                  <a:gd name="T43" fmla="*/ 256 h 2669"/>
                  <a:gd name="T44" fmla="*/ 586 w 3256"/>
                  <a:gd name="T45" fmla="*/ 227 h 2669"/>
                  <a:gd name="T46" fmla="*/ 586 w 3256"/>
                  <a:gd name="T47" fmla="*/ 222 h 2669"/>
                  <a:gd name="T48" fmla="*/ 592 w 3256"/>
                  <a:gd name="T49" fmla="*/ 210 h 2669"/>
                  <a:gd name="T50" fmla="*/ 615 w 3256"/>
                  <a:gd name="T51" fmla="*/ 205 h 2669"/>
                  <a:gd name="T52" fmla="*/ 617 w 3256"/>
                  <a:gd name="T53" fmla="*/ 187 h 2669"/>
                  <a:gd name="T54" fmla="*/ 615 w 3256"/>
                  <a:gd name="T55" fmla="*/ 165 h 2669"/>
                  <a:gd name="T56" fmla="*/ 598 w 3256"/>
                  <a:gd name="T57" fmla="*/ 142 h 2669"/>
                  <a:gd name="T58" fmla="*/ 571 w 3256"/>
                  <a:gd name="T59" fmla="*/ 142 h 2669"/>
                  <a:gd name="T60" fmla="*/ 514 w 3256"/>
                  <a:gd name="T61" fmla="*/ 124 h 2669"/>
                  <a:gd name="T62" fmla="*/ 496 w 3256"/>
                  <a:gd name="T63" fmla="*/ 111 h 2669"/>
                  <a:gd name="T64" fmla="*/ 466 w 3256"/>
                  <a:gd name="T65" fmla="*/ 111 h 2669"/>
                  <a:gd name="T66" fmla="*/ 446 w 3256"/>
                  <a:gd name="T67" fmla="*/ 119 h 2669"/>
                  <a:gd name="T68" fmla="*/ 428 w 3256"/>
                  <a:gd name="T69" fmla="*/ 108 h 2669"/>
                  <a:gd name="T70" fmla="*/ 377 w 3256"/>
                  <a:gd name="T71" fmla="*/ 114 h 2669"/>
                  <a:gd name="T72" fmla="*/ 337 w 3256"/>
                  <a:gd name="T73" fmla="*/ 91 h 2669"/>
                  <a:gd name="T74" fmla="*/ 314 w 3256"/>
                  <a:gd name="T75" fmla="*/ 108 h 2669"/>
                  <a:gd name="T76" fmla="*/ 286 w 3256"/>
                  <a:gd name="T77" fmla="*/ 79 h 2669"/>
                  <a:gd name="T78" fmla="*/ 252 w 3256"/>
                  <a:gd name="T79" fmla="*/ 80 h 2669"/>
                  <a:gd name="T80" fmla="*/ 218 w 3256"/>
                  <a:gd name="T81" fmla="*/ 79 h 2669"/>
                  <a:gd name="T82" fmla="*/ 206 w 3256"/>
                  <a:gd name="T83" fmla="*/ 34 h 2669"/>
                  <a:gd name="T84" fmla="*/ 191 w 3256"/>
                  <a:gd name="T85" fmla="*/ 16 h 2669"/>
                  <a:gd name="T86" fmla="*/ 171 w 3256"/>
                  <a:gd name="T87" fmla="*/ 5 h 2669"/>
                  <a:gd name="T88" fmla="*/ 150 w 3256"/>
                  <a:gd name="T89" fmla="*/ 0 h 2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63" name="Freeform 50">
                <a:extLst>
                  <a:ext uri="{FF2B5EF4-FFF2-40B4-BE49-F238E27FC236}">
                    <a16:creationId xmlns:a16="http://schemas.microsoft.com/office/drawing/2014/main" id="{2CEB8E35-A854-C999-3100-F5FAC02E99EF}"/>
                  </a:ext>
                </a:extLst>
              </p:cNvPr>
              <p:cNvSpPr>
                <a:spLocks/>
              </p:cNvSpPr>
              <p:nvPr/>
            </p:nvSpPr>
            <p:spPr bwMode="auto">
              <a:xfrm>
                <a:off x="5649205" y="2899434"/>
                <a:ext cx="852204" cy="1285394"/>
              </a:xfrm>
              <a:custGeom>
                <a:avLst/>
                <a:gdLst>
                  <a:gd name="T0" fmla="*/ 49 w 2565"/>
                  <a:gd name="T1" fmla="*/ 0 h 3871"/>
                  <a:gd name="T2" fmla="*/ 272 w 2565"/>
                  <a:gd name="T3" fmla="*/ 46 h 3871"/>
                  <a:gd name="T4" fmla="*/ 486 w 2565"/>
                  <a:gd name="T5" fmla="*/ 88 h 3871"/>
                  <a:gd name="T6" fmla="*/ 480 w 2565"/>
                  <a:gd name="T7" fmla="*/ 110 h 3871"/>
                  <a:gd name="T8" fmla="*/ 465 w 2565"/>
                  <a:gd name="T9" fmla="*/ 183 h 3871"/>
                  <a:gd name="T10" fmla="*/ 458 w 2565"/>
                  <a:gd name="T11" fmla="*/ 251 h 3871"/>
                  <a:gd name="T12" fmla="*/ 450 w 2565"/>
                  <a:gd name="T13" fmla="*/ 318 h 3871"/>
                  <a:gd name="T14" fmla="*/ 425 w 2565"/>
                  <a:gd name="T15" fmla="*/ 472 h 3871"/>
                  <a:gd name="T16" fmla="*/ 414 w 2565"/>
                  <a:gd name="T17" fmla="*/ 569 h 3871"/>
                  <a:gd name="T18" fmla="*/ 409 w 2565"/>
                  <a:gd name="T19" fmla="*/ 587 h 3871"/>
                  <a:gd name="T20" fmla="*/ 409 w 2565"/>
                  <a:gd name="T21" fmla="*/ 612 h 3871"/>
                  <a:gd name="T22" fmla="*/ 399 w 2565"/>
                  <a:gd name="T23" fmla="*/ 624 h 3871"/>
                  <a:gd name="T24" fmla="*/ 404 w 2565"/>
                  <a:gd name="T25" fmla="*/ 652 h 3871"/>
                  <a:gd name="T26" fmla="*/ 376 w 2565"/>
                  <a:gd name="T27" fmla="*/ 642 h 3871"/>
                  <a:gd name="T28" fmla="*/ 357 w 2565"/>
                  <a:gd name="T29" fmla="*/ 637 h 3871"/>
                  <a:gd name="T30" fmla="*/ 342 w 2565"/>
                  <a:gd name="T31" fmla="*/ 646 h 3871"/>
                  <a:gd name="T32" fmla="*/ 341 w 2565"/>
                  <a:gd name="T33" fmla="*/ 662 h 3871"/>
                  <a:gd name="T34" fmla="*/ 348 w 2565"/>
                  <a:gd name="T35" fmla="*/ 695 h 3871"/>
                  <a:gd name="T36" fmla="*/ 346 w 2565"/>
                  <a:gd name="T37" fmla="*/ 718 h 3871"/>
                  <a:gd name="T38" fmla="*/ 333 w 2565"/>
                  <a:gd name="T39" fmla="*/ 734 h 3871"/>
                  <a:gd name="T40" fmla="*/ 214 w 2565"/>
                  <a:gd name="T41" fmla="*/ 579 h 3871"/>
                  <a:gd name="T42" fmla="*/ 170 w 2565"/>
                  <a:gd name="T43" fmla="*/ 523 h 3871"/>
                  <a:gd name="T44" fmla="*/ 108 w 2565"/>
                  <a:gd name="T45" fmla="*/ 424 h 3871"/>
                  <a:gd name="T46" fmla="*/ 27 w 2565"/>
                  <a:gd name="T47" fmla="*/ 323 h 3871"/>
                  <a:gd name="T48" fmla="*/ 0 w 2565"/>
                  <a:gd name="T49" fmla="*/ 277 h 3871"/>
                  <a:gd name="T50" fmla="*/ 49 w 2565"/>
                  <a:gd name="T51" fmla="*/ 0 h 38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64" name="Freeform 51">
                <a:extLst>
                  <a:ext uri="{FF2B5EF4-FFF2-40B4-BE49-F238E27FC236}">
                    <a16:creationId xmlns:a16="http://schemas.microsoft.com/office/drawing/2014/main" id="{4889311C-EC9D-F66D-0F61-7B1521E1A58D}"/>
                  </a:ext>
                </a:extLst>
              </p:cNvPr>
              <p:cNvSpPr>
                <a:spLocks/>
              </p:cNvSpPr>
              <p:nvPr/>
            </p:nvSpPr>
            <p:spPr bwMode="auto">
              <a:xfrm>
                <a:off x="6126158" y="1866215"/>
                <a:ext cx="785570" cy="1260878"/>
              </a:xfrm>
              <a:custGeom>
                <a:avLst/>
                <a:gdLst>
                  <a:gd name="T0" fmla="*/ 129 w 2360"/>
                  <a:gd name="T1" fmla="*/ 2 h 3800"/>
                  <a:gd name="T2" fmla="*/ 152 w 2360"/>
                  <a:gd name="T3" fmla="*/ 0 h 3800"/>
                  <a:gd name="T4" fmla="*/ 186 w 2360"/>
                  <a:gd name="T5" fmla="*/ 12 h 3800"/>
                  <a:gd name="T6" fmla="*/ 181 w 2360"/>
                  <a:gd name="T7" fmla="*/ 59 h 3800"/>
                  <a:gd name="T8" fmla="*/ 180 w 2360"/>
                  <a:gd name="T9" fmla="*/ 100 h 3800"/>
                  <a:gd name="T10" fmla="*/ 180 w 2360"/>
                  <a:gd name="T11" fmla="*/ 152 h 3800"/>
                  <a:gd name="T12" fmla="*/ 198 w 2360"/>
                  <a:gd name="T13" fmla="*/ 179 h 3800"/>
                  <a:gd name="T14" fmla="*/ 226 w 2360"/>
                  <a:gd name="T15" fmla="*/ 209 h 3800"/>
                  <a:gd name="T16" fmla="*/ 237 w 2360"/>
                  <a:gd name="T17" fmla="*/ 230 h 3800"/>
                  <a:gd name="T18" fmla="*/ 260 w 2360"/>
                  <a:gd name="T19" fmla="*/ 243 h 3800"/>
                  <a:gd name="T20" fmla="*/ 241 w 2360"/>
                  <a:gd name="T21" fmla="*/ 299 h 3800"/>
                  <a:gd name="T22" fmla="*/ 241 w 2360"/>
                  <a:gd name="T23" fmla="*/ 320 h 3800"/>
                  <a:gd name="T24" fmla="*/ 241 w 2360"/>
                  <a:gd name="T25" fmla="*/ 341 h 3800"/>
                  <a:gd name="T26" fmla="*/ 271 w 2360"/>
                  <a:gd name="T27" fmla="*/ 340 h 3800"/>
                  <a:gd name="T28" fmla="*/ 288 w 2360"/>
                  <a:gd name="T29" fmla="*/ 391 h 3800"/>
                  <a:gd name="T30" fmla="*/ 291 w 2360"/>
                  <a:gd name="T31" fmla="*/ 421 h 3800"/>
                  <a:gd name="T32" fmla="*/ 300 w 2360"/>
                  <a:gd name="T33" fmla="*/ 440 h 3800"/>
                  <a:gd name="T34" fmla="*/ 316 w 2360"/>
                  <a:gd name="T35" fmla="*/ 456 h 3800"/>
                  <a:gd name="T36" fmla="*/ 334 w 2360"/>
                  <a:gd name="T37" fmla="*/ 465 h 3800"/>
                  <a:gd name="T38" fmla="*/ 380 w 2360"/>
                  <a:gd name="T39" fmla="*/ 465 h 3800"/>
                  <a:gd name="T40" fmla="*/ 397 w 2360"/>
                  <a:gd name="T41" fmla="*/ 476 h 3800"/>
                  <a:gd name="T42" fmla="*/ 420 w 2360"/>
                  <a:gd name="T43" fmla="*/ 471 h 3800"/>
                  <a:gd name="T44" fmla="*/ 420 w 2360"/>
                  <a:gd name="T45" fmla="*/ 454 h 3800"/>
                  <a:gd name="T46" fmla="*/ 448 w 2360"/>
                  <a:gd name="T47" fmla="*/ 465 h 3800"/>
                  <a:gd name="T48" fmla="*/ 435 w 2360"/>
                  <a:gd name="T49" fmla="*/ 590 h 3800"/>
                  <a:gd name="T50" fmla="*/ 427 w 2360"/>
                  <a:gd name="T51" fmla="*/ 662 h 3800"/>
                  <a:gd name="T52" fmla="*/ 421 w 2360"/>
                  <a:gd name="T53" fmla="*/ 720 h 3800"/>
                  <a:gd name="T54" fmla="*/ 324 w 2360"/>
                  <a:gd name="T55" fmla="*/ 694 h 3800"/>
                  <a:gd name="T56" fmla="*/ 212 w 2360"/>
                  <a:gd name="T57" fmla="*/ 678 h 3800"/>
                  <a:gd name="T58" fmla="*/ 0 w 2360"/>
                  <a:gd name="T59" fmla="*/ 636 h 3800"/>
                  <a:gd name="T60" fmla="*/ 23 w 2360"/>
                  <a:gd name="T61" fmla="*/ 482 h 3800"/>
                  <a:gd name="T62" fmla="*/ 46 w 2360"/>
                  <a:gd name="T63" fmla="*/ 448 h 3800"/>
                  <a:gd name="T64" fmla="*/ 28 w 2360"/>
                  <a:gd name="T65" fmla="*/ 425 h 3800"/>
                  <a:gd name="T66" fmla="*/ 28 w 2360"/>
                  <a:gd name="T67" fmla="*/ 403 h 3800"/>
                  <a:gd name="T68" fmla="*/ 57 w 2360"/>
                  <a:gd name="T69" fmla="*/ 385 h 3800"/>
                  <a:gd name="T70" fmla="*/ 63 w 2360"/>
                  <a:gd name="T71" fmla="*/ 358 h 3800"/>
                  <a:gd name="T72" fmla="*/ 63 w 2360"/>
                  <a:gd name="T73" fmla="*/ 351 h 3800"/>
                  <a:gd name="T74" fmla="*/ 69 w 2360"/>
                  <a:gd name="T75" fmla="*/ 340 h 3800"/>
                  <a:gd name="T76" fmla="*/ 91 w 2360"/>
                  <a:gd name="T77" fmla="*/ 334 h 3800"/>
                  <a:gd name="T78" fmla="*/ 93 w 2360"/>
                  <a:gd name="T79" fmla="*/ 317 h 3800"/>
                  <a:gd name="T80" fmla="*/ 91 w 2360"/>
                  <a:gd name="T81" fmla="*/ 294 h 3800"/>
                  <a:gd name="T82" fmla="*/ 75 w 2360"/>
                  <a:gd name="T83" fmla="*/ 271 h 3800"/>
                  <a:gd name="T84" fmla="*/ 75 w 2360"/>
                  <a:gd name="T85" fmla="*/ 237 h 3800"/>
                  <a:gd name="T86" fmla="*/ 99 w 2360"/>
                  <a:gd name="T87" fmla="*/ 156 h 3800"/>
                  <a:gd name="T88" fmla="*/ 103 w 2360"/>
                  <a:gd name="T89" fmla="*/ 131 h 3800"/>
                  <a:gd name="T90" fmla="*/ 102 w 2360"/>
                  <a:gd name="T91" fmla="*/ 96 h 3800"/>
                  <a:gd name="T92" fmla="*/ 114 w 2360"/>
                  <a:gd name="T93" fmla="*/ 59 h 3800"/>
                  <a:gd name="T94" fmla="*/ 120 w 2360"/>
                  <a:gd name="T95" fmla="*/ 20 h 3800"/>
                  <a:gd name="T96" fmla="*/ 129 w 2360"/>
                  <a:gd name="T97" fmla="*/ 2 h 3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65" name="Freeform 53">
                <a:extLst>
                  <a:ext uri="{FF2B5EF4-FFF2-40B4-BE49-F238E27FC236}">
                    <a16:creationId xmlns:a16="http://schemas.microsoft.com/office/drawing/2014/main" id="{226775A4-A525-D94E-D00F-30E579D938E9}"/>
                  </a:ext>
                </a:extLst>
              </p:cNvPr>
              <p:cNvSpPr>
                <a:spLocks/>
              </p:cNvSpPr>
              <p:nvPr/>
            </p:nvSpPr>
            <p:spPr bwMode="auto">
              <a:xfrm>
                <a:off x="10546744" y="3067552"/>
                <a:ext cx="594437" cy="581404"/>
              </a:xfrm>
              <a:custGeom>
                <a:avLst/>
                <a:gdLst>
                  <a:gd name="T0" fmla="*/ 100 w 1790"/>
                  <a:gd name="T1" fmla="*/ 5 h 1751"/>
                  <a:gd name="T2" fmla="*/ 113 w 1790"/>
                  <a:gd name="T3" fmla="*/ 0 h 1751"/>
                  <a:gd name="T4" fmla="*/ 118 w 1790"/>
                  <a:gd name="T5" fmla="*/ 52 h 1751"/>
                  <a:gd name="T6" fmla="*/ 130 w 1790"/>
                  <a:gd name="T7" fmla="*/ 72 h 1751"/>
                  <a:gd name="T8" fmla="*/ 166 w 1790"/>
                  <a:gd name="T9" fmla="*/ 65 h 1751"/>
                  <a:gd name="T10" fmla="*/ 187 w 1790"/>
                  <a:gd name="T11" fmla="*/ 49 h 1751"/>
                  <a:gd name="T12" fmla="*/ 204 w 1790"/>
                  <a:gd name="T13" fmla="*/ 49 h 1751"/>
                  <a:gd name="T14" fmla="*/ 209 w 1790"/>
                  <a:gd name="T15" fmla="*/ 78 h 1751"/>
                  <a:gd name="T16" fmla="*/ 221 w 1790"/>
                  <a:gd name="T17" fmla="*/ 78 h 1751"/>
                  <a:gd name="T18" fmla="*/ 239 w 1790"/>
                  <a:gd name="T19" fmla="*/ 58 h 1751"/>
                  <a:gd name="T20" fmla="*/ 259 w 1790"/>
                  <a:gd name="T21" fmla="*/ 46 h 1751"/>
                  <a:gd name="T22" fmla="*/ 280 w 1790"/>
                  <a:gd name="T23" fmla="*/ 42 h 1751"/>
                  <a:gd name="T24" fmla="*/ 289 w 1790"/>
                  <a:gd name="T25" fmla="*/ 27 h 1751"/>
                  <a:gd name="T26" fmla="*/ 302 w 1790"/>
                  <a:gd name="T27" fmla="*/ 21 h 1751"/>
                  <a:gd name="T28" fmla="*/ 318 w 1790"/>
                  <a:gd name="T29" fmla="*/ 32 h 1751"/>
                  <a:gd name="T30" fmla="*/ 339 w 1790"/>
                  <a:gd name="T31" fmla="*/ 40 h 1751"/>
                  <a:gd name="T32" fmla="*/ 321 w 1790"/>
                  <a:gd name="T33" fmla="*/ 61 h 1751"/>
                  <a:gd name="T34" fmla="*/ 295 w 1790"/>
                  <a:gd name="T35" fmla="*/ 62 h 1751"/>
                  <a:gd name="T36" fmla="*/ 287 w 1790"/>
                  <a:gd name="T37" fmla="*/ 74 h 1751"/>
                  <a:gd name="T38" fmla="*/ 279 w 1790"/>
                  <a:gd name="T39" fmla="*/ 100 h 1751"/>
                  <a:gd name="T40" fmla="*/ 225 w 1790"/>
                  <a:gd name="T41" fmla="*/ 188 h 1751"/>
                  <a:gd name="T42" fmla="*/ 203 w 1790"/>
                  <a:gd name="T43" fmla="*/ 206 h 1751"/>
                  <a:gd name="T44" fmla="*/ 187 w 1790"/>
                  <a:gd name="T45" fmla="*/ 245 h 1751"/>
                  <a:gd name="T46" fmla="*/ 191 w 1790"/>
                  <a:gd name="T47" fmla="*/ 268 h 1751"/>
                  <a:gd name="T48" fmla="*/ 185 w 1790"/>
                  <a:gd name="T49" fmla="*/ 286 h 1751"/>
                  <a:gd name="T50" fmla="*/ 149 w 1790"/>
                  <a:gd name="T51" fmla="*/ 303 h 1751"/>
                  <a:gd name="T52" fmla="*/ 121 w 1790"/>
                  <a:gd name="T53" fmla="*/ 317 h 1751"/>
                  <a:gd name="T54" fmla="*/ 106 w 1790"/>
                  <a:gd name="T55" fmla="*/ 332 h 1751"/>
                  <a:gd name="T56" fmla="*/ 92 w 1790"/>
                  <a:gd name="T57" fmla="*/ 327 h 1751"/>
                  <a:gd name="T58" fmla="*/ 80 w 1790"/>
                  <a:gd name="T59" fmla="*/ 312 h 1751"/>
                  <a:gd name="T60" fmla="*/ 59 w 1790"/>
                  <a:gd name="T61" fmla="*/ 314 h 1751"/>
                  <a:gd name="T62" fmla="*/ 35 w 1790"/>
                  <a:gd name="T63" fmla="*/ 296 h 1751"/>
                  <a:gd name="T64" fmla="*/ 15 w 1790"/>
                  <a:gd name="T65" fmla="*/ 279 h 1751"/>
                  <a:gd name="T66" fmla="*/ 11 w 1790"/>
                  <a:gd name="T67" fmla="*/ 245 h 1751"/>
                  <a:gd name="T68" fmla="*/ 0 w 1790"/>
                  <a:gd name="T69" fmla="*/ 233 h 1751"/>
                  <a:gd name="T70" fmla="*/ 23 w 1790"/>
                  <a:gd name="T71" fmla="*/ 210 h 1751"/>
                  <a:gd name="T72" fmla="*/ 28 w 1790"/>
                  <a:gd name="T73" fmla="*/ 191 h 1751"/>
                  <a:gd name="T74" fmla="*/ 28 w 1790"/>
                  <a:gd name="T75" fmla="*/ 165 h 1751"/>
                  <a:gd name="T76" fmla="*/ 47 w 1790"/>
                  <a:gd name="T77" fmla="*/ 168 h 1751"/>
                  <a:gd name="T78" fmla="*/ 54 w 1790"/>
                  <a:gd name="T79" fmla="*/ 150 h 1751"/>
                  <a:gd name="T80" fmla="*/ 52 w 1790"/>
                  <a:gd name="T81" fmla="*/ 131 h 1751"/>
                  <a:gd name="T82" fmla="*/ 71 w 1790"/>
                  <a:gd name="T83" fmla="*/ 117 h 1751"/>
                  <a:gd name="T84" fmla="*/ 91 w 1790"/>
                  <a:gd name="T85" fmla="*/ 90 h 1751"/>
                  <a:gd name="T86" fmla="*/ 103 w 1790"/>
                  <a:gd name="T87" fmla="*/ 56 h 1751"/>
                  <a:gd name="T88" fmla="*/ 100 w 1790"/>
                  <a:gd name="T89" fmla="*/ 5 h 1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66" name="Freeform 55">
                <a:extLst>
                  <a:ext uri="{FF2B5EF4-FFF2-40B4-BE49-F238E27FC236}">
                    <a16:creationId xmlns:a16="http://schemas.microsoft.com/office/drawing/2014/main" id="{DCA9390F-ADA9-5B4B-A16C-528D4A644219}"/>
                  </a:ext>
                </a:extLst>
              </p:cNvPr>
              <p:cNvSpPr>
                <a:spLocks/>
              </p:cNvSpPr>
              <p:nvPr/>
            </p:nvSpPr>
            <p:spPr bwMode="auto">
              <a:xfrm>
                <a:off x="11353356" y="3002757"/>
                <a:ext cx="145539" cy="201391"/>
              </a:xfrm>
              <a:custGeom>
                <a:avLst/>
                <a:gdLst>
                  <a:gd name="T0" fmla="*/ 64 w 438"/>
                  <a:gd name="T1" fmla="*/ 107 h 605"/>
                  <a:gd name="T2" fmla="*/ 78 w 438"/>
                  <a:gd name="T3" fmla="*/ 105 h 605"/>
                  <a:gd name="T4" fmla="*/ 83 w 438"/>
                  <a:gd name="T5" fmla="*/ 79 h 605"/>
                  <a:gd name="T6" fmla="*/ 66 w 438"/>
                  <a:gd name="T7" fmla="*/ 62 h 605"/>
                  <a:gd name="T8" fmla="*/ 49 w 438"/>
                  <a:gd name="T9" fmla="*/ 49 h 605"/>
                  <a:gd name="T10" fmla="*/ 33 w 438"/>
                  <a:gd name="T11" fmla="*/ 31 h 605"/>
                  <a:gd name="T12" fmla="*/ 22 w 438"/>
                  <a:gd name="T13" fmla="*/ 0 h 605"/>
                  <a:gd name="T14" fmla="*/ 0 w 438"/>
                  <a:gd name="T15" fmla="*/ 2 h 605"/>
                  <a:gd name="T16" fmla="*/ 7 w 438"/>
                  <a:gd name="T17" fmla="*/ 19 h 605"/>
                  <a:gd name="T18" fmla="*/ 15 w 438"/>
                  <a:gd name="T19" fmla="*/ 33 h 605"/>
                  <a:gd name="T20" fmla="*/ 19 w 438"/>
                  <a:gd name="T21" fmla="*/ 52 h 605"/>
                  <a:gd name="T22" fmla="*/ 26 w 438"/>
                  <a:gd name="T23" fmla="*/ 63 h 605"/>
                  <a:gd name="T24" fmla="*/ 31 w 438"/>
                  <a:gd name="T25" fmla="*/ 82 h 605"/>
                  <a:gd name="T26" fmla="*/ 40 w 438"/>
                  <a:gd name="T27" fmla="*/ 104 h 605"/>
                  <a:gd name="T28" fmla="*/ 45 w 438"/>
                  <a:gd name="T29" fmla="*/ 115 h 605"/>
                  <a:gd name="T30" fmla="*/ 64 w 438"/>
                  <a:gd name="T31" fmla="*/ 107 h 6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grpSp>
        <p:grpSp>
          <p:nvGrpSpPr>
            <p:cNvPr id="115" name="Group 114">
              <a:extLst>
                <a:ext uri="{FF2B5EF4-FFF2-40B4-BE49-F238E27FC236}">
                  <a16:creationId xmlns:a16="http://schemas.microsoft.com/office/drawing/2014/main" id="{337F3F33-F68A-85C4-B328-03DB3EEAB91D}"/>
                </a:ext>
              </a:extLst>
            </p:cNvPr>
            <p:cNvGrpSpPr/>
            <p:nvPr/>
          </p:nvGrpSpPr>
          <p:grpSpPr>
            <a:xfrm>
              <a:off x="6953568" y="352857"/>
              <a:ext cx="4481536" cy="2763826"/>
              <a:chOff x="5130166" y="1691094"/>
              <a:chExt cx="6826394" cy="4209932"/>
            </a:xfrm>
            <a:grpFill/>
          </p:grpSpPr>
          <p:sp>
            <p:nvSpPr>
              <p:cNvPr id="116" name="Freeform 115">
                <a:extLst>
                  <a:ext uri="{FF2B5EF4-FFF2-40B4-BE49-F238E27FC236}">
                    <a16:creationId xmlns:a16="http://schemas.microsoft.com/office/drawing/2014/main" id="{D4021B34-6D98-990A-8820-36AEA7C59768}"/>
                  </a:ext>
                </a:extLst>
              </p:cNvPr>
              <p:cNvSpPr>
                <a:spLocks/>
              </p:cNvSpPr>
              <p:nvPr/>
            </p:nvSpPr>
            <p:spPr bwMode="auto">
              <a:xfrm>
                <a:off x="7048501" y="3307469"/>
                <a:ext cx="957415" cy="725005"/>
              </a:xfrm>
              <a:custGeom>
                <a:avLst/>
                <a:gdLst>
                  <a:gd name="T0" fmla="*/ 43 w 2886"/>
                  <a:gd name="T1" fmla="*/ 0 h 2181"/>
                  <a:gd name="T2" fmla="*/ 21 w 2886"/>
                  <a:gd name="T3" fmla="*/ 141 h 2181"/>
                  <a:gd name="T4" fmla="*/ 0 w 2886"/>
                  <a:gd name="T5" fmla="*/ 388 h 2181"/>
                  <a:gd name="T6" fmla="*/ 215 w 2886"/>
                  <a:gd name="T7" fmla="*/ 404 h 2181"/>
                  <a:gd name="T8" fmla="*/ 386 w 2886"/>
                  <a:gd name="T9" fmla="*/ 412 h 2181"/>
                  <a:gd name="T10" fmla="*/ 536 w 2886"/>
                  <a:gd name="T11" fmla="*/ 414 h 2181"/>
                  <a:gd name="T12" fmla="*/ 535 w 2886"/>
                  <a:gd name="T13" fmla="*/ 196 h 2181"/>
                  <a:gd name="T14" fmla="*/ 546 w 2886"/>
                  <a:gd name="T15" fmla="*/ 112 h 2181"/>
                  <a:gd name="T16" fmla="*/ 543 w 2886"/>
                  <a:gd name="T17" fmla="*/ 80 h 2181"/>
                  <a:gd name="T18" fmla="*/ 540 w 2886"/>
                  <a:gd name="T19" fmla="*/ 51 h 2181"/>
                  <a:gd name="T20" fmla="*/ 543 w 2886"/>
                  <a:gd name="T21" fmla="*/ 28 h 2181"/>
                  <a:gd name="T22" fmla="*/ 519 w 2886"/>
                  <a:gd name="T23" fmla="*/ 32 h 2181"/>
                  <a:gd name="T24" fmla="*/ 396 w 2886"/>
                  <a:gd name="T25" fmla="*/ 30 h 2181"/>
                  <a:gd name="T26" fmla="*/ 72 w 2886"/>
                  <a:gd name="T27" fmla="*/ 2 h 2181"/>
                  <a:gd name="T28" fmla="*/ 43 w 2886"/>
                  <a:gd name="T29" fmla="*/ 0 h 2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17" name="Freeform 14">
                <a:extLst>
                  <a:ext uri="{FF2B5EF4-FFF2-40B4-BE49-F238E27FC236}">
                    <a16:creationId xmlns:a16="http://schemas.microsoft.com/office/drawing/2014/main" id="{FD4EF753-E58D-F67C-892C-2A4CB514F7C0}"/>
                  </a:ext>
                </a:extLst>
              </p:cNvPr>
              <p:cNvSpPr>
                <a:spLocks/>
              </p:cNvSpPr>
              <p:nvPr/>
            </p:nvSpPr>
            <p:spPr bwMode="auto">
              <a:xfrm>
                <a:off x="7986627" y="3487845"/>
                <a:ext cx="1008265" cy="546381"/>
              </a:xfrm>
              <a:custGeom>
                <a:avLst/>
                <a:gdLst>
                  <a:gd name="T0" fmla="*/ 12 w 3036"/>
                  <a:gd name="T1" fmla="*/ 11 h 1646"/>
                  <a:gd name="T2" fmla="*/ 0 w 3036"/>
                  <a:gd name="T3" fmla="*/ 93 h 1646"/>
                  <a:gd name="T4" fmla="*/ 2 w 3036"/>
                  <a:gd name="T5" fmla="*/ 311 h 1646"/>
                  <a:gd name="T6" fmla="*/ 265 w 3036"/>
                  <a:gd name="T7" fmla="*/ 312 h 1646"/>
                  <a:gd name="T8" fmla="*/ 435 w 3036"/>
                  <a:gd name="T9" fmla="*/ 298 h 1646"/>
                  <a:gd name="T10" fmla="*/ 575 w 3036"/>
                  <a:gd name="T11" fmla="*/ 286 h 1646"/>
                  <a:gd name="T12" fmla="*/ 575 w 3036"/>
                  <a:gd name="T13" fmla="*/ 251 h 1646"/>
                  <a:gd name="T14" fmla="*/ 570 w 3036"/>
                  <a:gd name="T15" fmla="*/ 198 h 1646"/>
                  <a:gd name="T16" fmla="*/ 570 w 3036"/>
                  <a:gd name="T17" fmla="*/ 135 h 1646"/>
                  <a:gd name="T18" fmla="*/ 566 w 3036"/>
                  <a:gd name="T19" fmla="*/ 87 h 1646"/>
                  <a:gd name="T20" fmla="*/ 542 w 3036"/>
                  <a:gd name="T21" fmla="*/ 73 h 1646"/>
                  <a:gd name="T22" fmla="*/ 532 w 3036"/>
                  <a:gd name="T23" fmla="*/ 42 h 1646"/>
                  <a:gd name="T24" fmla="*/ 537 w 3036"/>
                  <a:gd name="T25" fmla="*/ 25 h 1646"/>
                  <a:gd name="T26" fmla="*/ 518 w 3036"/>
                  <a:gd name="T27" fmla="*/ 14 h 1646"/>
                  <a:gd name="T28" fmla="*/ 491 w 3036"/>
                  <a:gd name="T29" fmla="*/ 0 h 1646"/>
                  <a:gd name="T30" fmla="*/ 453 w 3036"/>
                  <a:gd name="T31" fmla="*/ 0 h 1646"/>
                  <a:gd name="T32" fmla="*/ 419 w 3036"/>
                  <a:gd name="T33" fmla="*/ 2 h 1646"/>
                  <a:gd name="T34" fmla="*/ 391 w 3036"/>
                  <a:gd name="T35" fmla="*/ 5 h 1646"/>
                  <a:gd name="T36" fmla="*/ 279 w 3036"/>
                  <a:gd name="T37" fmla="*/ 11 h 1646"/>
                  <a:gd name="T38" fmla="*/ 12 w 3036"/>
                  <a:gd name="T39" fmla="*/ 11 h 16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18" name="Freeform 16">
                <a:extLst>
                  <a:ext uri="{FF2B5EF4-FFF2-40B4-BE49-F238E27FC236}">
                    <a16:creationId xmlns:a16="http://schemas.microsoft.com/office/drawing/2014/main" id="{AFD3CD92-9C31-6630-9D34-8D397F782D43}"/>
                  </a:ext>
                </a:extLst>
              </p:cNvPr>
              <p:cNvSpPr>
                <a:spLocks/>
              </p:cNvSpPr>
              <p:nvPr/>
            </p:nvSpPr>
            <p:spPr bwMode="auto">
              <a:xfrm>
                <a:off x="7851606" y="3988692"/>
                <a:ext cx="1202904" cy="572649"/>
              </a:xfrm>
              <a:custGeom>
                <a:avLst/>
                <a:gdLst>
                  <a:gd name="T0" fmla="*/ 3 w 3616"/>
                  <a:gd name="T1" fmla="*/ 24 h 1724"/>
                  <a:gd name="T2" fmla="*/ 0 w 3616"/>
                  <a:gd name="T3" fmla="*/ 74 h 1724"/>
                  <a:gd name="T4" fmla="*/ 109 w 3616"/>
                  <a:gd name="T5" fmla="*/ 73 h 1724"/>
                  <a:gd name="T6" fmla="*/ 169 w 3616"/>
                  <a:gd name="T7" fmla="*/ 71 h 1724"/>
                  <a:gd name="T8" fmla="*/ 231 w 3616"/>
                  <a:gd name="T9" fmla="*/ 71 h 1724"/>
                  <a:gd name="T10" fmla="*/ 234 w 3616"/>
                  <a:gd name="T11" fmla="*/ 106 h 1724"/>
                  <a:gd name="T12" fmla="*/ 235 w 3616"/>
                  <a:gd name="T13" fmla="*/ 158 h 1724"/>
                  <a:gd name="T14" fmla="*/ 230 w 3616"/>
                  <a:gd name="T15" fmla="*/ 187 h 1724"/>
                  <a:gd name="T16" fmla="*/ 223 w 3616"/>
                  <a:gd name="T17" fmla="*/ 211 h 1724"/>
                  <a:gd name="T18" fmla="*/ 230 w 3616"/>
                  <a:gd name="T19" fmla="*/ 234 h 1724"/>
                  <a:gd name="T20" fmla="*/ 231 w 3616"/>
                  <a:gd name="T21" fmla="*/ 259 h 1724"/>
                  <a:gd name="T22" fmla="*/ 261 w 3616"/>
                  <a:gd name="T23" fmla="*/ 262 h 1724"/>
                  <a:gd name="T24" fmla="*/ 280 w 3616"/>
                  <a:gd name="T25" fmla="*/ 274 h 1724"/>
                  <a:gd name="T26" fmla="*/ 306 w 3616"/>
                  <a:gd name="T27" fmla="*/ 276 h 1724"/>
                  <a:gd name="T28" fmla="*/ 338 w 3616"/>
                  <a:gd name="T29" fmla="*/ 295 h 1724"/>
                  <a:gd name="T30" fmla="*/ 381 w 3616"/>
                  <a:gd name="T31" fmla="*/ 288 h 1724"/>
                  <a:gd name="T32" fmla="*/ 412 w 3616"/>
                  <a:gd name="T33" fmla="*/ 315 h 1724"/>
                  <a:gd name="T34" fmla="*/ 440 w 3616"/>
                  <a:gd name="T35" fmla="*/ 309 h 1724"/>
                  <a:gd name="T36" fmla="*/ 464 w 3616"/>
                  <a:gd name="T37" fmla="*/ 321 h 1724"/>
                  <a:gd name="T38" fmla="*/ 492 w 3616"/>
                  <a:gd name="T39" fmla="*/ 319 h 1724"/>
                  <a:gd name="T40" fmla="*/ 544 w 3616"/>
                  <a:gd name="T41" fmla="*/ 327 h 1724"/>
                  <a:gd name="T42" fmla="*/ 591 w 3616"/>
                  <a:gd name="T43" fmla="*/ 309 h 1724"/>
                  <a:gd name="T44" fmla="*/ 617 w 3616"/>
                  <a:gd name="T45" fmla="*/ 312 h 1724"/>
                  <a:gd name="T46" fmla="*/ 636 w 3616"/>
                  <a:gd name="T47" fmla="*/ 303 h 1724"/>
                  <a:gd name="T48" fmla="*/ 657 w 3616"/>
                  <a:gd name="T49" fmla="*/ 321 h 1724"/>
                  <a:gd name="T50" fmla="*/ 686 w 3616"/>
                  <a:gd name="T51" fmla="*/ 327 h 1724"/>
                  <a:gd name="T52" fmla="*/ 686 w 3616"/>
                  <a:gd name="T53" fmla="*/ 173 h 1724"/>
                  <a:gd name="T54" fmla="*/ 673 w 3616"/>
                  <a:gd name="T55" fmla="*/ 112 h 1724"/>
                  <a:gd name="T56" fmla="*/ 669 w 3616"/>
                  <a:gd name="T57" fmla="*/ 74 h 1724"/>
                  <a:gd name="T58" fmla="*/ 669 w 3616"/>
                  <a:gd name="T59" fmla="*/ 48 h 1724"/>
                  <a:gd name="T60" fmla="*/ 664 w 3616"/>
                  <a:gd name="T61" fmla="*/ 26 h 1724"/>
                  <a:gd name="T62" fmla="*/ 654 w 3616"/>
                  <a:gd name="T63" fmla="*/ 0 h 1724"/>
                  <a:gd name="T64" fmla="*/ 587 w 3616"/>
                  <a:gd name="T65" fmla="*/ 5 h 1724"/>
                  <a:gd name="T66" fmla="*/ 344 w 3616"/>
                  <a:gd name="T67" fmla="*/ 25 h 1724"/>
                  <a:gd name="T68" fmla="*/ 219 w 3616"/>
                  <a:gd name="T69" fmla="*/ 25 h 1724"/>
                  <a:gd name="T70" fmla="*/ 79 w 3616"/>
                  <a:gd name="T71" fmla="*/ 25 h 1724"/>
                  <a:gd name="T72" fmla="*/ 3 w 3616"/>
                  <a:gd name="T73" fmla="*/ 24 h 1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19" name="Freeform 17">
                <a:extLst>
                  <a:ext uri="{FF2B5EF4-FFF2-40B4-BE49-F238E27FC236}">
                    <a16:creationId xmlns:a16="http://schemas.microsoft.com/office/drawing/2014/main" id="{AA4D64E0-F973-6AA7-7B42-066FD35E7993}"/>
                  </a:ext>
                </a:extLst>
              </p:cNvPr>
              <p:cNvSpPr>
                <a:spLocks/>
              </p:cNvSpPr>
              <p:nvPr/>
            </p:nvSpPr>
            <p:spPr bwMode="auto">
              <a:xfrm>
                <a:off x="7316788" y="4113030"/>
                <a:ext cx="1913074" cy="1787996"/>
              </a:xfrm>
              <a:custGeom>
                <a:avLst/>
                <a:gdLst>
                  <a:gd name="T0" fmla="*/ 11 w 5759"/>
                  <a:gd name="T1" fmla="*/ 444 h 5383"/>
                  <a:gd name="T2" fmla="*/ 68 w 5759"/>
                  <a:gd name="T3" fmla="*/ 494 h 5383"/>
                  <a:gd name="T4" fmla="*/ 108 w 5759"/>
                  <a:gd name="T5" fmla="*/ 540 h 5383"/>
                  <a:gd name="T6" fmla="*/ 137 w 5759"/>
                  <a:gd name="T7" fmla="*/ 574 h 5383"/>
                  <a:gd name="T8" fmla="*/ 163 w 5759"/>
                  <a:gd name="T9" fmla="*/ 636 h 5383"/>
                  <a:gd name="T10" fmla="*/ 205 w 5759"/>
                  <a:gd name="T11" fmla="*/ 693 h 5383"/>
                  <a:gd name="T12" fmla="*/ 271 w 5759"/>
                  <a:gd name="T13" fmla="*/ 730 h 5383"/>
                  <a:gd name="T14" fmla="*/ 313 w 5759"/>
                  <a:gd name="T15" fmla="*/ 710 h 5383"/>
                  <a:gd name="T16" fmla="*/ 353 w 5759"/>
                  <a:gd name="T17" fmla="*/ 666 h 5383"/>
                  <a:gd name="T18" fmla="*/ 412 w 5759"/>
                  <a:gd name="T19" fmla="*/ 661 h 5383"/>
                  <a:gd name="T20" fmla="*/ 488 w 5759"/>
                  <a:gd name="T21" fmla="*/ 727 h 5383"/>
                  <a:gd name="T22" fmla="*/ 563 w 5759"/>
                  <a:gd name="T23" fmla="*/ 841 h 5383"/>
                  <a:gd name="T24" fmla="*/ 606 w 5759"/>
                  <a:gd name="T25" fmla="*/ 909 h 5383"/>
                  <a:gd name="T26" fmla="*/ 637 w 5759"/>
                  <a:gd name="T27" fmla="*/ 983 h 5383"/>
                  <a:gd name="T28" fmla="*/ 745 w 5759"/>
                  <a:gd name="T29" fmla="*/ 1018 h 5383"/>
                  <a:gd name="T30" fmla="*/ 811 w 5759"/>
                  <a:gd name="T31" fmla="*/ 1021 h 5383"/>
                  <a:gd name="T32" fmla="*/ 794 w 5759"/>
                  <a:gd name="T33" fmla="*/ 979 h 5383"/>
                  <a:gd name="T34" fmla="*/ 768 w 5759"/>
                  <a:gd name="T35" fmla="*/ 938 h 5383"/>
                  <a:gd name="T36" fmla="*/ 773 w 5759"/>
                  <a:gd name="T37" fmla="*/ 892 h 5383"/>
                  <a:gd name="T38" fmla="*/ 777 w 5759"/>
                  <a:gd name="T39" fmla="*/ 868 h 5383"/>
                  <a:gd name="T40" fmla="*/ 762 w 5759"/>
                  <a:gd name="T41" fmla="*/ 830 h 5383"/>
                  <a:gd name="T42" fmla="*/ 779 w 5759"/>
                  <a:gd name="T43" fmla="*/ 796 h 5383"/>
                  <a:gd name="T44" fmla="*/ 830 w 5759"/>
                  <a:gd name="T45" fmla="*/ 762 h 5383"/>
                  <a:gd name="T46" fmla="*/ 859 w 5759"/>
                  <a:gd name="T47" fmla="*/ 739 h 5383"/>
                  <a:gd name="T48" fmla="*/ 930 w 5759"/>
                  <a:gd name="T49" fmla="*/ 725 h 5383"/>
                  <a:gd name="T50" fmla="*/ 955 w 5759"/>
                  <a:gd name="T51" fmla="*/ 688 h 5383"/>
                  <a:gd name="T52" fmla="*/ 967 w 5759"/>
                  <a:gd name="T53" fmla="*/ 636 h 5383"/>
                  <a:gd name="T54" fmla="*/ 1001 w 5759"/>
                  <a:gd name="T55" fmla="*/ 653 h 5383"/>
                  <a:gd name="T56" fmla="*/ 1080 w 5759"/>
                  <a:gd name="T57" fmla="*/ 625 h 5383"/>
                  <a:gd name="T58" fmla="*/ 1075 w 5759"/>
                  <a:gd name="T59" fmla="*/ 523 h 5383"/>
                  <a:gd name="T60" fmla="*/ 1083 w 5759"/>
                  <a:gd name="T61" fmla="*/ 469 h 5383"/>
                  <a:gd name="T62" fmla="*/ 1049 w 5759"/>
                  <a:gd name="T63" fmla="*/ 422 h 5383"/>
                  <a:gd name="T64" fmla="*/ 1038 w 5759"/>
                  <a:gd name="T65" fmla="*/ 367 h 5383"/>
                  <a:gd name="T66" fmla="*/ 1038 w 5759"/>
                  <a:gd name="T67" fmla="*/ 317 h 5383"/>
                  <a:gd name="T68" fmla="*/ 1036 w 5759"/>
                  <a:gd name="T69" fmla="*/ 277 h 5383"/>
                  <a:gd name="T70" fmla="*/ 991 w 5759"/>
                  <a:gd name="T71" fmla="*/ 256 h 5383"/>
                  <a:gd name="T72" fmla="*/ 940 w 5759"/>
                  <a:gd name="T73" fmla="*/ 233 h 5383"/>
                  <a:gd name="T74" fmla="*/ 895 w 5759"/>
                  <a:gd name="T75" fmla="*/ 237 h 5383"/>
                  <a:gd name="T76" fmla="*/ 797 w 5759"/>
                  <a:gd name="T77" fmla="*/ 248 h 5383"/>
                  <a:gd name="T78" fmla="*/ 744 w 5759"/>
                  <a:gd name="T79" fmla="*/ 237 h 5383"/>
                  <a:gd name="T80" fmla="*/ 686 w 5759"/>
                  <a:gd name="T81" fmla="*/ 217 h 5383"/>
                  <a:gd name="T82" fmla="*/ 611 w 5759"/>
                  <a:gd name="T83" fmla="*/ 205 h 5383"/>
                  <a:gd name="T84" fmla="*/ 566 w 5759"/>
                  <a:gd name="T85" fmla="*/ 191 h 5383"/>
                  <a:gd name="T86" fmla="*/ 535 w 5759"/>
                  <a:gd name="T87" fmla="*/ 163 h 5383"/>
                  <a:gd name="T88" fmla="*/ 535 w 5759"/>
                  <a:gd name="T89" fmla="*/ 118 h 5383"/>
                  <a:gd name="T90" fmla="*/ 539 w 5759"/>
                  <a:gd name="T91" fmla="*/ 38 h 5383"/>
                  <a:gd name="T92" fmla="*/ 473 w 5759"/>
                  <a:gd name="T93" fmla="*/ 0 h 5383"/>
                  <a:gd name="T94" fmla="*/ 305 w 5759"/>
                  <a:gd name="T95" fmla="*/ 3 h 5383"/>
                  <a:gd name="T96" fmla="*/ 303 w 5759"/>
                  <a:gd name="T97" fmla="*/ 433 h 5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0" name="Freeform 19">
                <a:extLst>
                  <a:ext uri="{FF2B5EF4-FFF2-40B4-BE49-F238E27FC236}">
                    <a16:creationId xmlns:a16="http://schemas.microsoft.com/office/drawing/2014/main" id="{A817E1DB-EBA9-61BC-BE23-85B74D8BE982}"/>
                  </a:ext>
                </a:extLst>
              </p:cNvPr>
              <p:cNvSpPr>
                <a:spLocks/>
              </p:cNvSpPr>
              <p:nvPr/>
            </p:nvSpPr>
            <p:spPr bwMode="auto">
              <a:xfrm>
                <a:off x="9073798" y="2307523"/>
                <a:ext cx="731212" cy="719752"/>
              </a:xfrm>
              <a:custGeom>
                <a:avLst/>
                <a:gdLst>
                  <a:gd name="T0" fmla="*/ 51 w 2202"/>
                  <a:gd name="T1" fmla="*/ 13 h 2170"/>
                  <a:gd name="T2" fmla="*/ 28 w 2202"/>
                  <a:gd name="T3" fmla="*/ 41 h 2170"/>
                  <a:gd name="T4" fmla="*/ 40 w 2202"/>
                  <a:gd name="T5" fmla="*/ 76 h 2170"/>
                  <a:gd name="T6" fmla="*/ 19 w 2202"/>
                  <a:gd name="T7" fmla="*/ 103 h 2170"/>
                  <a:gd name="T8" fmla="*/ 0 w 2202"/>
                  <a:gd name="T9" fmla="*/ 126 h 2170"/>
                  <a:gd name="T10" fmla="*/ 23 w 2202"/>
                  <a:gd name="T11" fmla="*/ 155 h 2170"/>
                  <a:gd name="T12" fmla="*/ 19 w 2202"/>
                  <a:gd name="T13" fmla="*/ 196 h 2170"/>
                  <a:gd name="T14" fmla="*/ 11 w 2202"/>
                  <a:gd name="T15" fmla="*/ 217 h 2170"/>
                  <a:gd name="T16" fmla="*/ 30 w 2202"/>
                  <a:gd name="T17" fmla="*/ 226 h 2170"/>
                  <a:gd name="T18" fmla="*/ 56 w 2202"/>
                  <a:gd name="T19" fmla="*/ 223 h 2170"/>
                  <a:gd name="T20" fmla="*/ 95 w 2202"/>
                  <a:gd name="T21" fmla="*/ 257 h 2170"/>
                  <a:gd name="T22" fmla="*/ 153 w 2202"/>
                  <a:gd name="T23" fmla="*/ 297 h 2170"/>
                  <a:gd name="T24" fmla="*/ 142 w 2202"/>
                  <a:gd name="T25" fmla="*/ 326 h 2170"/>
                  <a:gd name="T26" fmla="*/ 154 w 2202"/>
                  <a:gd name="T27" fmla="*/ 341 h 2170"/>
                  <a:gd name="T28" fmla="*/ 154 w 2202"/>
                  <a:gd name="T29" fmla="*/ 367 h 2170"/>
                  <a:gd name="T30" fmla="*/ 162 w 2202"/>
                  <a:gd name="T31" fmla="*/ 391 h 2170"/>
                  <a:gd name="T32" fmla="*/ 186 w 2202"/>
                  <a:gd name="T33" fmla="*/ 402 h 2170"/>
                  <a:gd name="T34" fmla="*/ 204 w 2202"/>
                  <a:gd name="T35" fmla="*/ 411 h 2170"/>
                  <a:gd name="T36" fmla="*/ 400 w 2202"/>
                  <a:gd name="T37" fmla="*/ 381 h 2170"/>
                  <a:gd name="T38" fmla="*/ 400 w 2202"/>
                  <a:gd name="T39" fmla="*/ 341 h 2170"/>
                  <a:gd name="T40" fmla="*/ 383 w 2202"/>
                  <a:gd name="T41" fmla="*/ 324 h 2170"/>
                  <a:gd name="T42" fmla="*/ 380 w 2202"/>
                  <a:gd name="T43" fmla="*/ 294 h 2170"/>
                  <a:gd name="T44" fmla="*/ 383 w 2202"/>
                  <a:gd name="T45" fmla="*/ 267 h 2170"/>
                  <a:gd name="T46" fmla="*/ 389 w 2202"/>
                  <a:gd name="T47" fmla="*/ 256 h 2170"/>
                  <a:gd name="T48" fmla="*/ 383 w 2202"/>
                  <a:gd name="T49" fmla="*/ 227 h 2170"/>
                  <a:gd name="T50" fmla="*/ 389 w 2202"/>
                  <a:gd name="T51" fmla="*/ 205 h 2170"/>
                  <a:gd name="T52" fmla="*/ 389 w 2202"/>
                  <a:gd name="T53" fmla="*/ 188 h 2170"/>
                  <a:gd name="T54" fmla="*/ 417 w 2202"/>
                  <a:gd name="T55" fmla="*/ 125 h 2170"/>
                  <a:gd name="T56" fmla="*/ 411 w 2202"/>
                  <a:gd name="T57" fmla="*/ 108 h 2170"/>
                  <a:gd name="T58" fmla="*/ 400 w 2202"/>
                  <a:gd name="T59" fmla="*/ 125 h 2170"/>
                  <a:gd name="T60" fmla="*/ 389 w 2202"/>
                  <a:gd name="T61" fmla="*/ 142 h 2170"/>
                  <a:gd name="T62" fmla="*/ 383 w 2202"/>
                  <a:gd name="T63" fmla="*/ 159 h 2170"/>
                  <a:gd name="T64" fmla="*/ 355 w 2202"/>
                  <a:gd name="T65" fmla="*/ 199 h 2170"/>
                  <a:gd name="T66" fmla="*/ 355 w 2202"/>
                  <a:gd name="T67" fmla="*/ 176 h 2170"/>
                  <a:gd name="T68" fmla="*/ 356 w 2202"/>
                  <a:gd name="T69" fmla="*/ 155 h 2170"/>
                  <a:gd name="T70" fmla="*/ 368 w 2202"/>
                  <a:gd name="T71" fmla="*/ 135 h 2170"/>
                  <a:gd name="T72" fmla="*/ 366 w 2202"/>
                  <a:gd name="T73" fmla="*/ 108 h 2170"/>
                  <a:gd name="T74" fmla="*/ 349 w 2202"/>
                  <a:gd name="T75" fmla="*/ 91 h 2170"/>
                  <a:gd name="T76" fmla="*/ 348 w 2202"/>
                  <a:gd name="T77" fmla="*/ 79 h 2170"/>
                  <a:gd name="T78" fmla="*/ 320 w 2202"/>
                  <a:gd name="T79" fmla="*/ 57 h 2170"/>
                  <a:gd name="T80" fmla="*/ 286 w 2202"/>
                  <a:gd name="T81" fmla="*/ 63 h 2170"/>
                  <a:gd name="T82" fmla="*/ 281 w 2202"/>
                  <a:gd name="T83" fmla="*/ 51 h 2170"/>
                  <a:gd name="T84" fmla="*/ 260 w 2202"/>
                  <a:gd name="T85" fmla="*/ 52 h 2170"/>
                  <a:gd name="T86" fmla="*/ 233 w 2202"/>
                  <a:gd name="T87" fmla="*/ 50 h 2170"/>
                  <a:gd name="T88" fmla="*/ 201 w 2202"/>
                  <a:gd name="T89" fmla="*/ 51 h 2170"/>
                  <a:gd name="T90" fmla="*/ 184 w 2202"/>
                  <a:gd name="T91" fmla="*/ 38 h 2170"/>
                  <a:gd name="T92" fmla="*/ 173 w 2202"/>
                  <a:gd name="T93" fmla="*/ 23 h 2170"/>
                  <a:gd name="T94" fmla="*/ 127 w 2202"/>
                  <a:gd name="T95" fmla="*/ 23 h 2170"/>
                  <a:gd name="T96" fmla="*/ 122 w 2202"/>
                  <a:gd name="T97" fmla="*/ 0 h 2170"/>
                  <a:gd name="T98" fmla="*/ 70 w 2202"/>
                  <a:gd name="T99" fmla="*/ 23 h 2170"/>
                  <a:gd name="T100" fmla="*/ 51 w 2202"/>
                  <a:gd name="T101" fmla="*/ 13 h 2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1" name="Freeform 21">
                <a:extLst>
                  <a:ext uri="{FF2B5EF4-FFF2-40B4-BE49-F238E27FC236}">
                    <a16:creationId xmlns:a16="http://schemas.microsoft.com/office/drawing/2014/main" id="{134531D3-FD40-0644-CCE4-27744DA91E48}"/>
                  </a:ext>
                </a:extLst>
              </p:cNvPr>
              <p:cNvSpPr>
                <a:spLocks/>
              </p:cNvSpPr>
              <p:nvPr/>
            </p:nvSpPr>
            <p:spPr bwMode="auto">
              <a:xfrm>
                <a:off x="8809020" y="3360005"/>
                <a:ext cx="931111" cy="732010"/>
              </a:xfrm>
              <a:custGeom>
                <a:avLst/>
                <a:gdLst>
                  <a:gd name="T0" fmla="*/ 0 w 2800"/>
                  <a:gd name="T1" fmla="*/ 29 h 2206"/>
                  <a:gd name="T2" fmla="*/ 22 w 2800"/>
                  <a:gd name="T3" fmla="*/ 73 h 2206"/>
                  <a:gd name="T4" fmla="*/ 47 w 2800"/>
                  <a:gd name="T5" fmla="*/ 86 h 2206"/>
                  <a:gd name="T6" fmla="*/ 69 w 2800"/>
                  <a:gd name="T7" fmla="*/ 98 h 2206"/>
                  <a:gd name="T8" fmla="*/ 63 w 2800"/>
                  <a:gd name="T9" fmla="*/ 115 h 2206"/>
                  <a:gd name="T10" fmla="*/ 74 w 2800"/>
                  <a:gd name="T11" fmla="*/ 146 h 2206"/>
                  <a:gd name="T12" fmla="*/ 97 w 2800"/>
                  <a:gd name="T13" fmla="*/ 160 h 2206"/>
                  <a:gd name="T14" fmla="*/ 101 w 2800"/>
                  <a:gd name="T15" fmla="*/ 211 h 2206"/>
                  <a:gd name="T16" fmla="*/ 101 w 2800"/>
                  <a:gd name="T17" fmla="*/ 271 h 2206"/>
                  <a:gd name="T18" fmla="*/ 107 w 2800"/>
                  <a:gd name="T19" fmla="*/ 324 h 2206"/>
                  <a:gd name="T20" fmla="*/ 107 w 2800"/>
                  <a:gd name="T21" fmla="*/ 359 h 2206"/>
                  <a:gd name="T22" fmla="*/ 117 w 2800"/>
                  <a:gd name="T23" fmla="*/ 385 h 2206"/>
                  <a:gd name="T24" fmla="*/ 122 w 2800"/>
                  <a:gd name="T25" fmla="*/ 409 h 2206"/>
                  <a:gd name="T26" fmla="*/ 335 w 2800"/>
                  <a:gd name="T27" fmla="*/ 382 h 2206"/>
                  <a:gd name="T28" fmla="*/ 393 w 2800"/>
                  <a:gd name="T29" fmla="*/ 376 h 2206"/>
                  <a:gd name="T30" fmla="*/ 452 w 2800"/>
                  <a:gd name="T31" fmla="*/ 364 h 2206"/>
                  <a:gd name="T32" fmla="*/ 463 w 2800"/>
                  <a:gd name="T33" fmla="*/ 375 h 2206"/>
                  <a:gd name="T34" fmla="*/ 446 w 2800"/>
                  <a:gd name="T35" fmla="*/ 398 h 2206"/>
                  <a:gd name="T36" fmla="*/ 458 w 2800"/>
                  <a:gd name="T37" fmla="*/ 409 h 2206"/>
                  <a:gd name="T38" fmla="*/ 478 w 2800"/>
                  <a:gd name="T39" fmla="*/ 418 h 2206"/>
                  <a:gd name="T40" fmla="*/ 497 w 2800"/>
                  <a:gd name="T41" fmla="*/ 409 h 2206"/>
                  <a:gd name="T42" fmla="*/ 503 w 2800"/>
                  <a:gd name="T43" fmla="*/ 398 h 2206"/>
                  <a:gd name="T44" fmla="*/ 497 w 2800"/>
                  <a:gd name="T45" fmla="*/ 381 h 2206"/>
                  <a:gd name="T46" fmla="*/ 507 w 2800"/>
                  <a:gd name="T47" fmla="*/ 363 h 2206"/>
                  <a:gd name="T48" fmla="*/ 515 w 2800"/>
                  <a:gd name="T49" fmla="*/ 347 h 2206"/>
                  <a:gd name="T50" fmla="*/ 531 w 2800"/>
                  <a:gd name="T51" fmla="*/ 339 h 2206"/>
                  <a:gd name="T52" fmla="*/ 529 w 2800"/>
                  <a:gd name="T53" fmla="*/ 324 h 2206"/>
                  <a:gd name="T54" fmla="*/ 528 w 2800"/>
                  <a:gd name="T55" fmla="*/ 306 h 2206"/>
                  <a:gd name="T56" fmla="*/ 509 w 2800"/>
                  <a:gd name="T57" fmla="*/ 296 h 2206"/>
                  <a:gd name="T58" fmla="*/ 492 w 2800"/>
                  <a:gd name="T59" fmla="*/ 273 h 2206"/>
                  <a:gd name="T60" fmla="*/ 486 w 2800"/>
                  <a:gd name="T61" fmla="*/ 244 h 2206"/>
                  <a:gd name="T62" fmla="*/ 458 w 2800"/>
                  <a:gd name="T63" fmla="*/ 222 h 2206"/>
                  <a:gd name="T64" fmla="*/ 435 w 2800"/>
                  <a:gd name="T65" fmla="*/ 210 h 2206"/>
                  <a:gd name="T66" fmla="*/ 418 w 2800"/>
                  <a:gd name="T67" fmla="*/ 187 h 2206"/>
                  <a:gd name="T68" fmla="*/ 426 w 2800"/>
                  <a:gd name="T69" fmla="*/ 166 h 2206"/>
                  <a:gd name="T70" fmla="*/ 429 w 2800"/>
                  <a:gd name="T71" fmla="*/ 142 h 2206"/>
                  <a:gd name="T72" fmla="*/ 414 w 2800"/>
                  <a:gd name="T73" fmla="*/ 133 h 2206"/>
                  <a:gd name="T74" fmla="*/ 396 w 2800"/>
                  <a:gd name="T75" fmla="*/ 128 h 2206"/>
                  <a:gd name="T76" fmla="*/ 378 w 2800"/>
                  <a:gd name="T77" fmla="*/ 114 h 2206"/>
                  <a:gd name="T78" fmla="*/ 355 w 2800"/>
                  <a:gd name="T79" fmla="*/ 85 h 2206"/>
                  <a:gd name="T80" fmla="*/ 337 w 2800"/>
                  <a:gd name="T81" fmla="*/ 74 h 2206"/>
                  <a:gd name="T82" fmla="*/ 321 w 2800"/>
                  <a:gd name="T83" fmla="*/ 51 h 2206"/>
                  <a:gd name="T84" fmla="*/ 315 w 2800"/>
                  <a:gd name="T85" fmla="*/ 21 h 2206"/>
                  <a:gd name="T86" fmla="*/ 287 w 2800"/>
                  <a:gd name="T87" fmla="*/ 0 h 2206"/>
                  <a:gd name="T88" fmla="*/ 260 w 2800"/>
                  <a:gd name="T89" fmla="*/ 4 h 2206"/>
                  <a:gd name="T90" fmla="*/ 200 w 2800"/>
                  <a:gd name="T91" fmla="*/ 15 h 2206"/>
                  <a:gd name="T92" fmla="*/ 122 w 2800"/>
                  <a:gd name="T93" fmla="*/ 22 h 2206"/>
                  <a:gd name="T94" fmla="*/ 58 w 2800"/>
                  <a:gd name="T95" fmla="*/ 26 h 2206"/>
                  <a:gd name="T96" fmla="*/ 0 w 2800"/>
                  <a:gd name="T97" fmla="*/ 29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2" name="Freeform 23">
                <a:extLst>
                  <a:ext uri="{FF2B5EF4-FFF2-40B4-BE49-F238E27FC236}">
                    <a16:creationId xmlns:a16="http://schemas.microsoft.com/office/drawing/2014/main" id="{E5E12758-A0CB-4A12-B207-ED47A91F05C3}"/>
                  </a:ext>
                </a:extLst>
              </p:cNvPr>
              <p:cNvSpPr>
                <a:spLocks/>
              </p:cNvSpPr>
              <p:nvPr/>
            </p:nvSpPr>
            <p:spPr bwMode="auto">
              <a:xfrm>
                <a:off x="9131665" y="4624387"/>
                <a:ext cx="773296" cy="651454"/>
              </a:xfrm>
              <a:custGeom>
                <a:avLst/>
                <a:gdLst>
                  <a:gd name="T0" fmla="*/ 54 w 2329"/>
                  <a:gd name="T1" fmla="*/ 9 h 1959"/>
                  <a:gd name="T2" fmla="*/ 187 w 2329"/>
                  <a:gd name="T3" fmla="*/ 6 h 1959"/>
                  <a:gd name="T4" fmla="*/ 240 w 2329"/>
                  <a:gd name="T5" fmla="*/ 21 h 1959"/>
                  <a:gd name="T6" fmla="*/ 242 w 2329"/>
                  <a:gd name="T7" fmla="*/ 48 h 1959"/>
                  <a:gd name="T8" fmla="*/ 237 w 2329"/>
                  <a:gd name="T9" fmla="*/ 80 h 1959"/>
                  <a:gd name="T10" fmla="*/ 218 w 2329"/>
                  <a:gd name="T11" fmla="*/ 128 h 1959"/>
                  <a:gd name="T12" fmla="*/ 214 w 2329"/>
                  <a:gd name="T13" fmla="*/ 176 h 1959"/>
                  <a:gd name="T14" fmla="*/ 298 w 2329"/>
                  <a:gd name="T15" fmla="*/ 177 h 1959"/>
                  <a:gd name="T16" fmla="*/ 352 w 2329"/>
                  <a:gd name="T17" fmla="*/ 166 h 1959"/>
                  <a:gd name="T18" fmla="*/ 364 w 2329"/>
                  <a:gd name="T19" fmla="*/ 190 h 1959"/>
                  <a:gd name="T20" fmla="*/ 374 w 2329"/>
                  <a:gd name="T21" fmla="*/ 216 h 1959"/>
                  <a:gd name="T22" fmla="*/ 384 w 2329"/>
                  <a:gd name="T23" fmla="*/ 239 h 1959"/>
                  <a:gd name="T24" fmla="*/ 339 w 2329"/>
                  <a:gd name="T25" fmla="*/ 222 h 1959"/>
                  <a:gd name="T26" fmla="*/ 319 w 2329"/>
                  <a:gd name="T27" fmla="*/ 252 h 1959"/>
                  <a:gd name="T28" fmla="*/ 342 w 2329"/>
                  <a:gd name="T29" fmla="*/ 264 h 1959"/>
                  <a:gd name="T30" fmla="*/ 373 w 2329"/>
                  <a:gd name="T31" fmla="*/ 250 h 1959"/>
                  <a:gd name="T32" fmla="*/ 384 w 2329"/>
                  <a:gd name="T33" fmla="*/ 259 h 1959"/>
                  <a:gd name="T34" fmla="*/ 405 w 2329"/>
                  <a:gd name="T35" fmla="*/ 254 h 1959"/>
                  <a:gd name="T36" fmla="*/ 427 w 2329"/>
                  <a:gd name="T37" fmla="*/ 267 h 1959"/>
                  <a:gd name="T38" fmla="*/ 410 w 2329"/>
                  <a:gd name="T39" fmla="*/ 292 h 1959"/>
                  <a:gd name="T40" fmla="*/ 436 w 2329"/>
                  <a:gd name="T41" fmla="*/ 320 h 1959"/>
                  <a:gd name="T42" fmla="*/ 425 w 2329"/>
                  <a:gd name="T43" fmla="*/ 362 h 1959"/>
                  <a:gd name="T44" fmla="*/ 396 w 2329"/>
                  <a:gd name="T45" fmla="*/ 333 h 1959"/>
                  <a:gd name="T46" fmla="*/ 369 w 2329"/>
                  <a:gd name="T47" fmla="*/ 320 h 1959"/>
                  <a:gd name="T48" fmla="*/ 327 w 2329"/>
                  <a:gd name="T49" fmla="*/ 296 h 1959"/>
                  <a:gd name="T50" fmla="*/ 357 w 2329"/>
                  <a:gd name="T51" fmla="*/ 341 h 1959"/>
                  <a:gd name="T52" fmla="*/ 333 w 2329"/>
                  <a:gd name="T53" fmla="*/ 361 h 1959"/>
                  <a:gd name="T54" fmla="*/ 302 w 2329"/>
                  <a:gd name="T55" fmla="*/ 353 h 1959"/>
                  <a:gd name="T56" fmla="*/ 266 w 2329"/>
                  <a:gd name="T57" fmla="*/ 369 h 1959"/>
                  <a:gd name="T58" fmla="*/ 257 w 2329"/>
                  <a:gd name="T59" fmla="*/ 342 h 1959"/>
                  <a:gd name="T60" fmla="*/ 248 w 2329"/>
                  <a:gd name="T61" fmla="*/ 298 h 1959"/>
                  <a:gd name="T62" fmla="*/ 242 w 2329"/>
                  <a:gd name="T63" fmla="*/ 330 h 1959"/>
                  <a:gd name="T64" fmla="*/ 201 w 2329"/>
                  <a:gd name="T65" fmla="*/ 309 h 1959"/>
                  <a:gd name="T66" fmla="*/ 171 w 2329"/>
                  <a:gd name="T67" fmla="*/ 336 h 1959"/>
                  <a:gd name="T68" fmla="*/ 119 w 2329"/>
                  <a:gd name="T69" fmla="*/ 326 h 1959"/>
                  <a:gd name="T70" fmla="*/ 74 w 2329"/>
                  <a:gd name="T71" fmla="*/ 330 h 1959"/>
                  <a:gd name="T72" fmla="*/ 44 w 2329"/>
                  <a:gd name="T73" fmla="*/ 284 h 1959"/>
                  <a:gd name="T74" fmla="*/ 56 w 2329"/>
                  <a:gd name="T75" fmla="*/ 215 h 1959"/>
                  <a:gd name="T76" fmla="*/ 30 w 2329"/>
                  <a:gd name="T77" fmla="*/ 146 h 1959"/>
                  <a:gd name="T78" fmla="*/ 0 w 2329"/>
                  <a:gd name="T79" fmla="*/ 93 h 1959"/>
                  <a:gd name="T80" fmla="*/ 0 w 2329"/>
                  <a:gd name="T81" fmla="*/ 50 h 19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3" name="Freeform 24">
                <a:extLst>
                  <a:ext uri="{FF2B5EF4-FFF2-40B4-BE49-F238E27FC236}">
                    <a16:creationId xmlns:a16="http://schemas.microsoft.com/office/drawing/2014/main" id="{CA83F85D-BF0B-0F4D-A642-C4E89142B22C}"/>
                  </a:ext>
                </a:extLst>
              </p:cNvPr>
              <p:cNvSpPr>
                <a:spLocks/>
              </p:cNvSpPr>
              <p:nvPr/>
            </p:nvSpPr>
            <p:spPr bwMode="auto">
              <a:xfrm>
                <a:off x="9361373" y="2974737"/>
                <a:ext cx="545340" cy="901878"/>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4" name="Freeform 25">
                <a:extLst>
                  <a:ext uri="{FF2B5EF4-FFF2-40B4-BE49-F238E27FC236}">
                    <a16:creationId xmlns:a16="http://schemas.microsoft.com/office/drawing/2014/main" id="{19196C29-75F2-429C-64E7-4B694EB79CB2}"/>
                  </a:ext>
                </a:extLst>
              </p:cNvPr>
              <p:cNvSpPr>
                <a:spLocks/>
              </p:cNvSpPr>
              <p:nvPr/>
            </p:nvSpPr>
            <p:spPr bwMode="auto">
              <a:xfrm>
                <a:off x="9836574" y="3004507"/>
                <a:ext cx="417336" cy="744268"/>
              </a:xfrm>
              <a:custGeom>
                <a:avLst/>
                <a:gdLst>
                  <a:gd name="T0" fmla="*/ 0 w 1255"/>
                  <a:gd name="T1" fmla="*/ 49 h 2237"/>
                  <a:gd name="T2" fmla="*/ 2 w 1255"/>
                  <a:gd name="T3" fmla="*/ 86 h 2237"/>
                  <a:gd name="T4" fmla="*/ 13 w 1255"/>
                  <a:gd name="T5" fmla="*/ 123 h 2237"/>
                  <a:gd name="T6" fmla="*/ 27 w 1255"/>
                  <a:gd name="T7" fmla="*/ 158 h 2237"/>
                  <a:gd name="T8" fmla="*/ 29 w 1255"/>
                  <a:gd name="T9" fmla="*/ 192 h 2237"/>
                  <a:gd name="T10" fmla="*/ 40 w 1255"/>
                  <a:gd name="T11" fmla="*/ 231 h 2237"/>
                  <a:gd name="T12" fmla="*/ 23 w 1255"/>
                  <a:gd name="T13" fmla="*/ 262 h 2237"/>
                  <a:gd name="T14" fmla="*/ 34 w 1255"/>
                  <a:gd name="T15" fmla="*/ 335 h 2237"/>
                  <a:gd name="T16" fmla="*/ 14 w 1255"/>
                  <a:gd name="T17" fmla="*/ 386 h 2237"/>
                  <a:gd name="T18" fmla="*/ 12 w 1255"/>
                  <a:gd name="T19" fmla="*/ 425 h 2237"/>
                  <a:gd name="T20" fmla="*/ 33 w 1255"/>
                  <a:gd name="T21" fmla="*/ 414 h 2237"/>
                  <a:gd name="T22" fmla="*/ 49 w 1255"/>
                  <a:gd name="T23" fmla="*/ 399 h 2237"/>
                  <a:gd name="T24" fmla="*/ 68 w 1255"/>
                  <a:gd name="T25" fmla="*/ 412 h 2237"/>
                  <a:gd name="T26" fmla="*/ 88 w 1255"/>
                  <a:gd name="T27" fmla="*/ 393 h 2237"/>
                  <a:gd name="T28" fmla="*/ 111 w 1255"/>
                  <a:gd name="T29" fmla="*/ 382 h 2237"/>
                  <a:gd name="T30" fmla="*/ 120 w 1255"/>
                  <a:gd name="T31" fmla="*/ 363 h 2237"/>
                  <a:gd name="T32" fmla="*/ 145 w 1255"/>
                  <a:gd name="T33" fmla="*/ 371 h 2237"/>
                  <a:gd name="T34" fmla="*/ 162 w 1255"/>
                  <a:gd name="T35" fmla="*/ 348 h 2237"/>
                  <a:gd name="T36" fmla="*/ 180 w 1255"/>
                  <a:gd name="T37" fmla="*/ 321 h 2237"/>
                  <a:gd name="T38" fmla="*/ 180 w 1255"/>
                  <a:gd name="T39" fmla="*/ 300 h 2237"/>
                  <a:gd name="T40" fmla="*/ 203 w 1255"/>
                  <a:gd name="T41" fmla="*/ 286 h 2237"/>
                  <a:gd name="T42" fmla="*/ 238 w 1255"/>
                  <a:gd name="T43" fmla="*/ 280 h 2237"/>
                  <a:gd name="T44" fmla="*/ 230 w 1255"/>
                  <a:gd name="T45" fmla="*/ 260 h 2237"/>
                  <a:gd name="T46" fmla="*/ 236 w 1255"/>
                  <a:gd name="T47" fmla="*/ 234 h 2237"/>
                  <a:gd name="T48" fmla="*/ 230 w 1255"/>
                  <a:gd name="T49" fmla="*/ 195 h 2237"/>
                  <a:gd name="T50" fmla="*/ 217 w 1255"/>
                  <a:gd name="T51" fmla="*/ 160 h 2237"/>
                  <a:gd name="T52" fmla="*/ 214 w 1255"/>
                  <a:gd name="T53" fmla="*/ 108 h 2237"/>
                  <a:gd name="T54" fmla="*/ 205 w 1255"/>
                  <a:gd name="T55" fmla="*/ 90 h 2237"/>
                  <a:gd name="T56" fmla="*/ 197 w 1255"/>
                  <a:gd name="T57" fmla="*/ 69 h 2237"/>
                  <a:gd name="T58" fmla="*/ 191 w 1255"/>
                  <a:gd name="T59" fmla="*/ 52 h 2237"/>
                  <a:gd name="T60" fmla="*/ 197 w 1255"/>
                  <a:gd name="T61" fmla="*/ 37 h 2237"/>
                  <a:gd name="T62" fmla="*/ 185 w 1255"/>
                  <a:gd name="T63" fmla="*/ 11 h 2237"/>
                  <a:gd name="T64" fmla="*/ 168 w 1255"/>
                  <a:gd name="T65" fmla="*/ 0 h 2237"/>
                  <a:gd name="T66" fmla="*/ 126 w 1255"/>
                  <a:gd name="T67" fmla="*/ 8 h 2237"/>
                  <a:gd name="T68" fmla="*/ 80 w 1255"/>
                  <a:gd name="T69" fmla="*/ 17 h 2237"/>
                  <a:gd name="T70" fmla="*/ 49 w 1255"/>
                  <a:gd name="T71" fmla="*/ 22 h 2237"/>
                  <a:gd name="T72" fmla="*/ 24 w 1255"/>
                  <a:gd name="T73" fmla="*/ 35 h 2237"/>
                  <a:gd name="T74" fmla="*/ 0 w 1255"/>
                  <a:gd name="T75" fmla="*/ 49 h 2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5" name="Freeform 29">
                <a:extLst>
                  <a:ext uri="{FF2B5EF4-FFF2-40B4-BE49-F238E27FC236}">
                    <a16:creationId xmlns:a16="http://schemas.microsoft.com/office/drawing/2014/main" id="{7620DD90-5AFE-6A74-D21B-80804613B4FF}"/>
                  </a:ext>
                </a:extLst>
              </p:cNvPr>
              <p:cNvSpPr>
                <a:spLocks/>
              </p:cNvSpPr>
              <p:nvPr/>
            </p:nvSpPr>
            <p:spPr bwMode="auto">
              <a:xfrm>
                <a:off x="9505163" y="4219855"/>
                <a:ext cx="466433" cy="809063"/>
              </a:xfrm>
              <a:custGeom>
                <a:avLst/>
                <a:gdLst>
                  <a:gd name="T0" fmla="*/ 74 w 1400"/>
                  <a:gd name="T1" fmla="*/ 16 h 2439"/>
                  <a:gd name="T2" fmla="*/ 63 w 1400"/>
                  <a:gd name="T3" fmla="*/ 36 h 2439"/>
                  <a:gd name="T4" fmla="*/ 46 w 1400"/>
                  <a:gd name="T5" fmla="*/ 82 h 2439"/>
                  <a:gd name="T6" fmla="*/ 25 w 1400"/>
                  <a:gd name="T7" fmla="*/ 110 h 2439"/>
                  <a:gd name="T8" fmla="*/ 17 w 1400"/>
                  <a:gd name="T9" fmla="*/ 147 h 2439"/>
                  <a:gd name="T10" fmla="*/ 20 w 1400"/>
                  <a:gd name="T11" fmla="*/ 200 h 2439"/>
                  <a:gd name="T12" fmla="*/ 17 w 1400"/>
                  <a:gd name="T13" fmla="*/ 231 h 2439"/>
                  <a:gd name="T14" fmla="*/ 26 w 1400"/>
                  <a:gd name="T15" fmla="*/ 252 h 2439"/>
                  <a:gd name="T16" fmla="*/ 34 w 1400"/>
                  <a:gd name="T17" fmla="*/ 265 h 2439"/>
                  <a:gd name="T18" fmla="*/ 29 w 1400"/>
                  <a:gd name="T19" fmla="*/ 279 h 2439"/>
                  <a:gd name="T20" fmla="*/ 34 w 1400"/>
                  <a:gd name="T21" fmla="*/ 293 h 2439"/>
                  <a:gd name="T22" fmla="*/ 23 w 1400"/>
                  <a:gd name="T23" fmla="*/ 311 h 2439"/>
                  <a:gd name="T24" fmla="*/ 23 w 1400"/>
                  <a:gd name="T25" fmla="*/ 333 h 2439"/>
                  <a:gd name="T26" fmla="*/ 5 w 1400"/>
                  <a:gd name="T27" fmla="*/ 359 h 2439"/>
                  <a:gd name="T28" fmla="*/ 0 w 1400"/>
                  <a:gd name="T29" fmla="*/ 384 h 2439"/>
                  <a:gd name="T30" fmla="*/ 1 w 1400"/>
                  <a:gd name="T31" fmla="*/ 407 h 2439"/>
                  <a:gd name="T32" fmla="*/ 84 w 1400"/>
                  <a:gd name="T33" fmla="*/ 407 h 2439"/>
                  <a:gd name="T34" fmla="*/ 111 w 1400"/>
                  <a:gd name="T35" fmla="*/ 402 h 2439"/>
                  <a:gd name="T36" fmla="*/ 139 w 1400"/>
                  <a:gd name="T37" fmla="*/ 397 h 2439"/>
                  <a:gd name="T38" fmla="*/ 154 w 1400"/>
                  <a:gd name="T39" fmla="*/ 401 h 2439"/>
                  <a:gd name="T40" fmla="*/ 151 w 1400"/>
                  <a:gd name="T41" fmla="*/ 421 h 2439"/>
                  <a:gd name="T42" fmla="*/ 161 w 1400"/>
                  <a:gd name="T43" fmla="*/ 446 h 2439"/>
                  <a:gd name="T44" fmla="*/ 173 w 1400"/>
                  <a:gd name="T45" fmla="*/ 462 h 2439"/>
                  <a:gd name="T46" fmla="*/ 218 w 1400"/>
                  <a:gd name="T47" fmla="*/ 437 h 2439"/>
                  <a:gd name="T48" fmla="*/ 258 w 1400"/>
                  <a:gd name="T49" fmla="*/ 437 h 2439"/>
                  <a:gd name="T50" fmla="*/ 264 w 1400"/>
                  <a:gd name="T51" fmla="*/ 426 h 2439"/>
                  <a:gd name="T52" fmla="*/ 266 w 1400"/>
                  <a:gd name="T53" fmla="*/ 386 h 2439"/>
                  <a:gd name="T54" fmla="*/ 259 w 1400"/>
                  <a:gd name="T55" fmla="*/ 336 h 2439"/>
                  <a:gd name="T56" fmla="*/ 252 w 1400"/>
                  <a:gd name="T57" fmla="*/ 278 h 2439"/>
                  <a:gd name="T58" fmla="*/ 243 w 1400"/>
                  <a:gd name="T59" fmla="*/ 159 h 2439"/>
                  <a:gd name="T60" fmla="*/ 235 w 1400"/>
                  <a:gd name="T61" fmla="*/ 96 h 2439"/>
                  <a:gd name="T62" fmla="*/ 236 w 1400"/>
                  <a:gd name="T63" fmla="*/ 52 h 2439"/>
                  <a:gd name="T64" fmla="*/ 218 w 1400"/>
                  <a:gd name="T65" fmla="*/ 0 h 2439"/>
                  <a:gd name="T66" fmla="*/ 188 w 1400"/>
                  <a:gd name="T67" fmla="*/ 1 h 2439"/>
                  <a:gd name="T68" fmla="*/ 171 w 1400"/>
                  <a:gd name="T69" fmla="*/ 1 h 2439"/>
                  <a:gd name="T70" fmla="*/ 149 w 1400"/>
                  <a:gd name="T71" fmla="*/ 6 h 2439"/>
                  <a:gd name="T72" fmla="*/ 118 w 1400"/>
                  <a:gd name="T73" fmla="*/ 8 h 2439"/>
                  <a:gd name="T74" fmla="*/ 84 w 1400"/>
                  <a:gd name="T75" fmla="*/ 15 h 2439"/>
                  <a:gd name="T76" fmla="*/ 74 w 1400"/>
                  <a:gd name="T77" fmla="*/ 16 h 24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6" name="Freeform 30">
                <a:extLst>
                  <a:ext uri="{FF2B5EF4-FFF2-40B4-BE49-F238E27FC236}">
                    <a16:creationId xmlns:a16="http://schemas.microsoft.com/office/drawing/2014/main" id="{14020D56-0678-D0C7-B7E8-F4E655EA59B5}"/>
                  </a:ext>
                </a:extLst>
              </p:cNvPr>
              <p:cNvSpPr>
                <a:spLocks/>
              </p:cNvSpPr>
              <p:nvPr/>
            </p:nvSpPr>
            <p:spPr bwMode="auto">
              <a:xfrm>
                <a:off x="9885671" y="4141048"/>
                <a:ext cx="548847" cy="852845"/>
              </a:xfrm>
              <a:custGeom>
                <a:avLst/>
                <a:gdLst>
                  <a:gd name="T0" fmla="*/ 0 w 1649"/>
                  <a:gd name="T1" fmla="*/ 44 h 2568"/>
                  <a:gd name="T2" fmla="*/ 19 w 1649"/>
                  <a:gd name="T3" fmla="*/ 96 h 2568"/>
                  <a:gd name="T4" fmla="*/ 18 w 1649"/>
                  <a:gd name="T5" fmla="*/ 141 h 2568"/>
                  <a:gd name="T6" fmla="*/ 27 w 1649"/>
                  <a:gd name="T7" fmla="*/ 212 h 2568"/>
                  <a:gd name="T8" fmla="*/ 35 w 1649"/>
                  <a:gd name="T9" fmla="*/ 326 h 2568"/>
                  <a:gd name="T10" fmla="*/ 48 w 1649"/>
                  <a:gd name="T11" fmla="*/ 432 h 2568"/>
                  <a:gd name="T12" fmla="*/ 46 w 1649"/>
                  <a:gd name="T13" fmla="*/ 471 h 2568"/>
                  <a:gd name="T14" fmla="*/ 41 w 1649"/>
                  <a:gd name="T15" fmla="*/ 482 h 2568"/>
                  <a:gd name="T16" fmla="*/ 72 w 1649"/>
                  <a:gd name="T17" fmla="*/ 469 h 2568"/>
                  <a:gd name="T18" fmla="*/ 78 w 1649"/>
                  <a:gd name="T19" fmla="*/ 446 h 2568"/>
                  <a:gd name="T20" fmla="*/ 90 w 1649"/>
                  <a:gd name="T21" fmla="*/ 461 h 2568"/>
                  <a:gd name="T22" fmla="*/ 97 w 1649"/>
                  <a:gd name="T23" fmla="*/ 478 h 2568"/>
                  <a:gd name="T24" fmla="*/ 116 w 1649"/>
                  <a:gd name="T25" fmla="*/ 487 h 2568"/>
                  <a:gd name="T26" fmla="*/ 123 w 1649"/>
                  <a:gd name="T27" fmla="*/ 469 h 2568"/>
                  <a:gd name="T28" fmla="*/ 117 w 1649"/>
                  <a:gd name="T29" fmla="*/ 435 h 2568"/>
                  <a:gd name="T30" fmla="*/ 117 w 1649"/>
                  <a:gd name="T31" fmla="*/ 412 h 2568"/>
                  <a:gd name="T32" fmla="*/ 154 w 1649"/>
                  <a:gd name="T33" fmla="*/ 404 h 2568"/>
                  <a:gd name="T34" fmla="*/ 179 w 1649"/>
                  <a:gd name="T35" fmla="*/ 401 h 2568"/>
                  <a:gd name="T36" fmla="*/ 242 w 1649"/>
                  <a:gd name="T37" fmla="*/ 381 h 2568"/>
                  <a:gd name="T38" fmla="*/ 305 w 1649"/>
                  <a:gd name="T39" fmla="*/ 366 h 2568"/>
                  <a:gd name="T40" fmla="*/ 313 w 1649"/>
                  <a:gd name="T41" fmla="*/ 338 h 2568"/>
                  <a:gd name="T42" fmla="*/ 305 w 1649"/>
                  <a:gd name="T43" fmla="*/ 314 h 2568"/>
                  <a:gd name="T44" fmla="*/ 301 w 1649"/>
                  <a:gd name="T45" fmla="*/ 281 h 2568"/>
                  <a:gd name="T46" fmla="*/ 298 w 1649"/>
                  <a:gd name="T47" fmla="*/ 262 h 2568"/>
                  <a:gd name="T48" fmla="*/ 304 w 1649"/>
                  <a:gd name="T49" fmla="*/ 232 h 2568"/>
                  <a:gd name="T50" fmla="*/ 293 w 1649"/>
                  <a:gd name="T51" fmla="*/ 212 h 2568"/>
                  <a:gd name="T52" fmla="*/ 272 w 1649"/>
                  <a:gd name="T53" fmla="*/ 176 h 2568"/>
                  <a:gd name="T54" fmla="*/ 260 w 1649"/>
                  <a:gd name="T55" fmla="*/ 127 h 2568"/>
                  <a:gd name="T56" fmla="*/ 239 w 1649"/>
                  <a:gd name="T57" fmla="*/ 52 h 2568"/>
                  <a:gd name="T58" fmla="*/ 225 w 1649"/>
                  <a:gd name="T59" fmla="*/ 27 h 2568"/>
                  <a:gd name="T60" fmla="*/ 229 w 1649"/>
                  <a:gd name="T61" fmla="*/ 0 h 2568"/>
                  <a:gd name="T62" fmla="*/ 195 w 1649"/>
                  <a:gd name="T63" fmla="*/ 1 h 2568"/>
                  <a:gd name="T64" fmla="*/ 159 w 1649"/>
                  <a:gd name="T65" fmla="*/ 13 h 2568"/>
                  <a:gd name="T66" fmla="*/ 132 w 1649"/>
                  <a:gd name="T67" fmla="*/ 17 h 2568"/>
                  <a:gd name="T68" fmla="*/ 93 w 1649"/>
                  <a:gd name="T69" fmla="*/ 28 h 2568"/>
                  <a:gd name="T70" fmla="*/ 68 w 1649"/>
                  <a:gd name="T71" fmla="*/ 33 h 2568"/>
                  <a:gd name="T72" fmla="*/ 65 w 1649"/>
                  <a:gd name="T73" fmla="*/ 20 h 2568"/>
                  <a:gd name="T74" fmla="*/ 64 w 1649"/>
                  <a:gd name="T75" fmla="*/ 20 h 2568"/>
                  <a:gd name="T76" fmla="*/ 52 w 1649"/>
                  <a:gd name="T77" fmla="*/ 17 h 2568"/>
                  <a:gd name="T78" fmla="*/ 38 w 1649"/>
                  <a:gd name="T79" fmla="*/ 27 h 2568"/>
                  <a:gd name="T80" fmla="*/ 19 w 1649"/>
                  <a:gd name="T81" fmla="*/ 22 h 2568"/>
                  <a:gd name="T82" fmla="*/ 14 w 1649"/>
                  <a:gd name="T83" fmla="*/ 34 h 2568"/>
                  <a:gd name="T84" fmla="*/ 0 w 1649"/>
                  <a:gd name="T85" fmla="*/ 44 h 2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7" name="Freeform 31">
                <a:extLst>
                  <a:ext uri="{FF2B5EF4-FFF2-40B4-BE49-F238E27FC236}">
                    <a16:creationId xmlns:a16="http://schemas.microsoft.com/office/drawing/2014/main" id="{FF486FD5-19F3-150C-06F4-5CB7450C8E14}"/>
                  </a:ext>
                </a:extLst>
              </p:cNvPr>
              <p:cNvSpPr>
                <a:spLocks/>
              </p:cNvSpPr>
              <p:nvPr/>
            </p:nvSpPr>
            <p:spPr bwMode="auto">
              <a:xfrm>
                <a:off x="10280211" y="4067497"/>
                <a:ext cx="703155" cy="753023"/>
              </a:xfrm>
              <a:custGeom>
                <a:avLst/>
                <a:gdLst>
                  <a:gd name="T0" fmla="*/ 5 w 2113"/>
                  <a:gd name="T1" fmla="*/ 43 h 2269"/>
                  <a:gd name="T2" fmla="*/ 28 w 2113"/>
                  <a:gd name="T3" fmla="*/ 31 h 2269"/>
                  <a:gd name="T4" fmla="*/ 58 w 2113"/>
                  <a:gd name="T5" fmla="*/ 33 h 2269"/>
                  <a:gd name="T6" fmla="*/ 79 w 2113"/>
                  <a:gd name="T7" fmla="*/ 19 h 2269"/>
                  <a:gd name="T8" fmla="*/ 110 w 2113"/>
                  <a:gd name="T9" fmla="*/ 16 h 2269"/>
                  <a:gd name="T10" fmla="*/ 148 w 2113"/>
                  <a:gd name="T11" fmla="*/ 3 h 2269"/>
                  <a:gd name="T12" fmla="*/ 171 w 2113"/>
                  <a:gd name="T13" fmla="*/ 0 h 2269"/>
                  <a:gd name="T14" fmla="*/ 179 w 2113"/>
                  <a:gd name="T15" fmla="*/ 26 h 2269"/>
                  <a:gd name="T16" fmla="*/ 191 w 2113"/>
                  <a:gd name="T17" fmla="*/ 45 h 2269"/>
                  <a:gd name="T18" fmla="*/ 214 w 2113"/>
                  <a:gd name="T19" fmla="*/ 54 h 2269"/>
                  <a:gd name="T20" fmla="*/ 219 w 2113"/>
                  <a:gd name="T21" fmla="*/ 72 h 2269"/>
                  <a:gd name="T22" fmla="*/ 247 w 2113"/>
                  <a:gd name="T23" fmla="*/ 83 h 2269"/>
                  <a:gd name="T24" fmla="*/ 270 w 2113"/>
                  <a:gd name="T25" fmla="*/ 97 h 2269"/>
                  <a:gd name="T26" fmla="*/ 289 w 2113"/>
                  <a:gd name="T27" fmla="*/ 116 h 2269"/>
                  <a:gd name="T28" fmla="*/ 316 w 2113"/>
                  <a:gd name="T29" fmla="*/ 129 h 2269"/>
                  <a:gd name="T30" fmla="*/ 355 w 2113"/>
                  <a:gd name="T31" fmla="*/ 163 h 2269"/>
                  <a:gd name="T32" fmla="*/ 350 w 2113"/>
                  <a:gd name="T33" fmla="*/ 180 h 2269"/>
                  <a:gd name="T34" fmla="*/ 377 w 2113"/>
                  <a:gd name="T35" fmla="*/ 204 h 2269"/>
                  <a:gd name="T36" fmla="*/ 401 w 2113"/>
                  <a:gd name="T37" fmla="*/ 231 h 2269"/>
                  <a:gd name="T38" fmla="*/ 384 w 2113"/>
                  <a:gd name="T39" fmla="*/ 263 h 2269"/>
                  <a:gd name="T40" fmla="*/ 377 w 2113"/>
                  <a:gd name="T41" fmla="*/ 303 h 2269"/>
                  <a:gd name="T42" fmla="*/ 384 w 2113"/>
                  <a:gd name="T43" fmla="*/ 334 h 2269"/>
                  <a:gd name="T44" fmla="*/ 388 w 2113"/>
                  <a:gd name="T45" fmla="*/ 367 h 2269"/>
                  <a:gd name="T46" fmla="*/ 367 w 2113"/>
                  <a:gd name="T47" fmla="*/ 378 h 2269"/>
                  <a:gd name="T48" fmla="*/ 344 w 2113"/>
                  <a:gd name="T49" fmla="*/ 373 h 2269"/>
                  <a:gd name="T50" fmla="*/ 334 w 2113"/>
                  <a:gd name="T51" fmla="*/ 388 h 2269"/>
                  <a:gd name="T52" fmla="*/ 334 w 2113"/>
                  <a:gd name="T53" fmla="*/ 402 h 2269"/>
                  <a:gd name="T54" fmla="*/ 329 w 2113"/>
                  <a:gd name="T55" fmla="*/ 417 h 2269"/>
                  <a:gd name="T56" fmla="*/ 318 w 2113"/>
                  <a:gd name="T57" fmla="*/ 409 h 2269"/>
                  <a:gd name="T58" fmla="*/ 284 w 2113"/>
                  <a:gd name="T59" fmla="*/ 414 h 2269"/>
                  <a:gd name="T60" fmla="*/ 216 w 2113"/>
                  <a:gd name="T61" fmla="*/ 417 h 2269"/>
                  <a:gd name="T62" fmla="*/ 162 w 2113"/>
                  <a:gd name="T63" fmla="*/ 426 h 2269"/>
                  <a:gd name="T64" fmla="*/ 116 w 2113"/>
                  <a:gd name="T65" fmla="*/ 430 h 2269"/>
                  <a:gd name="T66" fmla="*/ 96 w 2113"/>
                  <a:gd name="T67" fmla="*/ 423 h 2269"/>
                  <a:gd name="T68" fmla="*/ 81 w 2113"/>
                  <a:gd name="T69" fmla="*/ 409 h 2269"/>
                  <a:gd name="T70" fmla="*/ 88 w 2113"/>
                  <a:gd name="T71" fmla="*/ 380 h 2269"/>
                  <a:gd name="T72" fmla="*/ 80 w 2113"/>
                  <a:gd name="T73" fmla="*/ 356 h 2269"/>
                  <a:gd name="T74" fmla="*/ 76 w 2113"/>
                  <a:gd name="T75" fmla="*/ 326 h 2269"/>
                  <a:gd name="T76" fmla="*/ 73 w 2113"/>
                  <a:gd name="T77" fmla="*/ 305 h 2269"/>
                  <a:gd name="T78" fmla="*/ 79 w 2113"/>
                  <a:gd name="T79" fmla="*/ 274 h 2269"/>
                  <a:gd name="T80" fmla="*/ 47 w 2113"/>
                  <a:gd name="T81" fmla="*/ 218 h 2269"/>
                  <a:gd name="T82" fmla="*/ 33 w 2113"/>
                  <a:gd name="T83" fmla="*/ 162 h 2269"/>
                  <a:gd name="T84" fmla="*/ 14 w 2113"/>
                  <a:gd name="T85" fmla="*/ 95 h 2269"/>
                  <a:gd name="T86" fmla="*/ 0 w 2113"/>
                  <a:gd name="T87" fmla="*/ 70 h 2269"/>
                  <a:gd name="T88" fmla="*/ 5 w 2113"/>
                  <a:gd name="T89" fmla="*/ 43 h 2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8" name="Freeform 32">
                <a:extLst>
                  <a:ext uri="{FF2B5EF4-FFF2-40B4-BE49-F238E27FC236}">
                    <a16:creationId xmlns:a16="http://schemas.microsoft.com/office/drawing/2014/main" id="{56CAE4C5-6689-83E5-21F9-4EAB1268B594}"/>
                  </a:ext>
                </a:extLst>
              </p:cNvPr>
              <p:cNvSpPr>
                <a:spLocks/>
              </p:cNvSpPr>
              <p:nvPr/>
            </p:nvSpPr>
            <p:spPr bwMode="auto">
              <a:xfrm>
                <a:off x="10092585" y="4710196"/>
                <a:ext cx="1187123" cy="926396"/>
              </a:xfrm>
              <a:custGeom>
                <a:avLst/>
                <a:gdLst>
                  <a:gd name="T0" fmla="*/ 33 w 3573"/>
                  <a:gd name="T1" fmla="*/ 131 h 2793"/>
                  <a:gd name="T2" fmla="*/ 62 w 3573"/>
                  <a:gd name="T3" fmla="*/ 131 h 2793"/>
                  <a:gd name="T4" fmla="*/ 118 w 3573"/>
                  <a:gd name="T5" fmla="*/ 129 h 2793"/>
                  <a:gd name="T6" fmla="*/ 175 w 3573"/>
                  <a:gd name="T7" fmla="*/ 153 h 2793"/>
                  <a:gd name="T8" fmla="*/ 221 w 3573"/>
                  <a:gd name="T9" fmla="*/ 160 h 2793"/>
                  <a:gd name="T10" fmla="*/ 257 w 3573"/>
                  <a:gd name="T11" fmla="*/ 136 h 2793"/>
                  <a:gd name="T12" fmla="*/ 301 w 3573"/>
                  <a:gd name="T13" fmla="*/ 113 h 2793"/>
                  <a:gd name="T14" fmla="*/ 339 w 3573"/>
                  <a:gd name="T15" fmla="*/ 148 h 2793"/>
                  <a:gd name="T16" fmla="*/ 380 w 3573"/>
                  <a:gd name="T17" fmla="*/ 177 h 2793"/>
                  <a:gd name="T18" fmla="*/ 414 w 3573"/>
                  <a:gd name="T19" fmla="*/ 220 h 2793"/>
                  <a:gd name="T20" fmla="*/ 419 w 3573"/>
                  <a:gd name="T21" fmla="*/ 266 h 2793"/>
                  <a:gd name="T22" fmla="*/ 426 w 3573"/>
                  <a:gd name="T23" fmla="*/ 308 h 2793"/>
                  <a:gd name="T24" fmla="*/ 448 w 3573"/>
                  <a:gd name="T25" fmla="*/ 296 h 2793"/>
                  <a:gd name="T26" fmla="*/ 448 w 3573"/>
                  <a:gd name="T27" fmla="*/ 319 h 2793"/>
                  <a:gd name="T28" fmla="*/ 461 w 3573"/>
                  <a:gd name="T29" fmla="*/ 369 h 2793"/>
                  <a:gd name="T30" fmla="*/ 500 w 3573"/>
                  <a:gd name="T31" fmla="*/ 370 h 2793"/>
                  <a:gd name="T32" fmla="*/ 537 w 3573"/>
                  <a:gd name="T33" fmla="*/ 429 h 2793"/>
                  <a:gd name="T34" fmla="*/ 551 w 3573"/>
                  <a:gd name="T35" fmla="*/ 472 h 2793"/>
                  <a:gd name="T36" fmla="*/ 596 w 3573"/>
                  <a:gd name="T37" fmla="*/ 501 h 2793"/>
                  <a:gd name="T38" fmla="*/ 602 w 3573"/>
                  <a:gd name="T39" fmla="*/ 529 h 2793"/>
                  <a:gd name="T40" fmla="*/ 638 w 3573"/>
                  <a:gd name="T41" fmla="*/ 525 h 2793"/>
                  <a:gd name="T42" fmla="*/ 659 w 3573"/>
                  <a:gd name="T43" fmla="*/ 518 h 2793"/>
                  <a:gd name="T44" fmla="*/ 662 w 3573"/>
                  <a:gd name="T45" fmla="*/ 474 h 2793"/>
                  <a:gd name="T46" fmla="*/ 677 w 3573"/>
                  <a:gd name="T47" fmla="*/ 429 h 2793"/>
                  <a:gd name="T48" fmla="*/ 670 w 3573"/>
                  <a:gd name="T49" fmla="*/ 353 h 2793"/>
                  <a:gd name="T50" fmla="*/ 591 w 3573"/>
                  <a:gd name="T51" fmla="*/ 222 h 2793"/>
                  <a:gd name="T52" fmla="*/ 591 w 3573"/>
                  <a:gd name="T53" fmla="*/ 188 h 2793"/>
                  <a:gd name="T54" fmla="*/ 613 w 3573"/>
                  <a:gd name="T55" fmla="*/ 227 h 2793"/>
                  <a:gd name="T56" fmla="*/ 596 w 3573"/>
                  <a:gd name="T57" fmla="*/ 182 h 2793"/>
                  <a:gd name="T58" fmla="*/ 551 w 3573"/>
                  <a:gd name="T59" fmla="*/ 137 h 2793"/>
                  <a:gd name="T60" fmla="*/ 528 w 3573"/>
                  <a:gd name="T61" fmla="*/ 93 h 2793"/>
                  <a:gd name="T62" fmla="*/ 513 w 3573"/>
                  <a:gd name="T63" fmla="*/ 43 h 2793"/>
                  <a:gd name="T64" fmla="*/ 492 w 3573"/>
                  <a:gd name="T65" fmla="*/ 50 h 2793"/>
                  <a:gd name="T66" fmla="*/ 483 w 3573"/>
                  <a:gd name="T67" fmla="*/ 69 h 2793"/>
                  <a:gd name="T68" fmla="*/ 494 w 3573"/>
                  <a:gd name="T69" fmla="*/ 18 h 2793"/>
                  <a:gd name="T70" fmla="*/ 474 w 3573"/>
                  <a:gd name="T71" fmla="*/ 10 h 2793"/>
                  <a:gd name="T72" fmla="*/ 441 w 3573"/>
                  <a:gd name="T73" fmla="*/ 21 h 2793"/>
                  <a:gd name="T74" fmla="*/ 435 w 3573"/>
                  <a:gd name="T75" fmla="*/ 51 h 2793"/>
                  <a:gd name="T76" fmla="*/ 388 w 3573"/>
                  <a:gd name="T77" fmla="*/ 47 h 2793"/>
                  <a:gd name="T78" fmla="*/ 271 w 3573"/>
                  <a:gd name="T79" fmla="*/ 59 h 2793"/>
                  <a:gd name="T80" fmla="*/ 204 w 3573"/>
                  <a:gd name="T81" fmla="*/ 56 h 2793"/>
                  <a:gd name="T82" fmla="*/ 124 w 3573"/>
                  <a:gd name="T83" fmla="*/ 56 h 2793"/>
                  <a:gd name="T84" fmla="*/ 37 w 3573"/>
                  <a:gd name="T85" fmla="*/ 78 h 2793"/>
                  <a:gd name="T86" fmla="*/ 0 w 3573"/>
                  <a:gd name="T87" fmla="*/ 110 h 27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grpFill/>
              <a:ln w="9525" cmpd="sng">
                <a:solidFill>
                  <a:srgbClr val="FFFFFF"/>
                </a:solidFill>
                <a:prstDash val="solid"/>
                <a:round/>
                <a:headEnd/>
                <a:tailEnd/>
              </a:ln>
              <a:effectLst/>
            </p:spPr>
            <p:txBody>
              <a:bodyPr/>
              <a:lstStyle/>
              <a:p>
                <a:pPr fontAlgn="base">
                  <a:spcBef>
                    <a:spcPct val="0"/>
                  </a:spcBef>
                  <a:spcAft>
                    <a:spcPct val="0"/>
                  </a:spcAft>
                </a:pPr>
                <a:endParaRPr lang="zh-CN" altLang="en-US" sz="1200" b="1" kern="0">
                  <a:solidFill>
                    <a:srgbClr val="000000"/>
                  </a:solidFill>
                  <a:latin typeface="Arial" charset="0"/>
                </a:endParaRPr>
              </a:p>
            </p:txBody>
          </p:sp>
          <p:sp>
            <p:nvSpPr>
              <p:cNvPr id="129" name="Freeform 34">
                <a:extLst>
                  <a:ext uri="{FF2B5EF4-FFF2-40B4-BE49-F238E27FC236}">
                    <a16:creationId xmlns:a16="http://schemas.microsoft.com/office/drawing/2014/main" id="{AEA467C9-73B2-BFEC-8272-34676775283E}"/>
                  </a:ext>
                </a:extLst>
              </p:cNvPr>
              <p:cNvSpPr>
                <a:spLocks/>
              </p:cNvSpPr>
              <p:nvPr/>
            </p:nvSpPr>
            <p:spPr bwMode="auto">
              <a:xfrm>
                <a:off x="10418738" y="3517616"/>
                <a:ext cx="1136272" cy="583156"/>
              </a:xfrm>
              <a:custGeom>
                <a:avLst/>
                <a:gdLst>
                  <a:gd name="T0" fmla="*/ 0 w 3422"/>
                  <a:gd name="T1" fmla="*/ 333 h 1760"/>
                  <a:gd name="T2" fmla="*/ 32 w 3422"/>
                  <a:gd name="T3" fmla="*/ 329 h 1760"/>
                  <a:gd name="T4" fmla="*/ 70 w 3422"/>
                  <a:gd name="T5" fmla="*/ 317 h 1760"/>
                  <a:gd name="T6" fmla="*/ 92 w 3422"/>
                  <a:gd name="T7" fmla="*/ 314 h 1760"/>
                  <a:gd name="T8" fmla="*/ 161 w 3422"/>
                  <a:gd name="T9" fmla="*/ 282 h 1760"/>
                  <a:gd name="T10" fmla="*/ 205 w 3422"/>
                  <a:gd name="T11" fmla="*/ 268 h 1760"/>
                  <a:gd name="T12" fmla="*/ 243 w 3422"/>
                  <a:gd name="T13" fmla="*/ 258 h 1760"/>
                  <a:gd name="T14" fmla="*/ 275 w 3422"/>
                  <a:gd name="T15" fmla="*/ 262 h 1760"/>
                  <a:gd name="T16" fmla="*/ 292 w 3422"/>
                  <a:gd name="T17" fmla="*/ 280 h 1760"/>
                  <a:gd name="T18" fmla="*/ 327 w 3422"/>
                  <a:gd name="T19" fmla="*/ 268 h 1760"/>
                  <a:gd name="T20" fmla="*/ 371 w 3422"/>
                  <a:gd name="T21" fmla="*/ 246 h 1760"/>
                  <a:gd name="T22" fmla="*/ 418 w 3422"/>
                  <a:gd name="T23" fmla="*/ 286 h 1760"/>
                  <a:gd name="T24" fmla="*/ 457 w 3422"/>
                  <a:gd name="T25" fmla="*/ 308 h 1760"/>
                  <a:gd name="T26" fmla="*/ 467 w 3422"/>
                  <a:gd name="T27" fmla="*/ 331 h 1760"/>
                  <a:gd name="T28" fmla="*/ 506 w 3422"/>
                  <a:gd name="T29" fmla="*/ 301 h 1760"/>
                  <a:gd name="T30" fmla="*/ 525 w 3422"/>
                  <a:gd name="T31" fmla="*/ 276 h 1760"/>
                  <a:gd name="T32" fmla="*/ 537 w 3422"/>
                  <a:gd name="T33" fmla="*/ 246 h 1760"/>
                  <a:gd name="T34" fmla="*/ 554 w 3422"/>
                  <a:gd name="T35" fmla="*/ 217 h 1760"/>
                  <a:gd name="T36" fmla="*/ 582 w 3422"/>
                  <a:gd name="T37" fmla="*/ 202 h 1760"/>
                  <a:gd name="T38" fmla="*/ 603 w 3422"/>
                  <a:gd name="T39" fmla="*/ 187 h 1760"/>
                  <a:gd name="T40" fmla="*/ 614 w 3422"/>
                  <a:gd name="T41" fmla="*/ 176 h 1760"/>
                  <a:gd name="T42" fmla="*/ 603 w 3422"/>
                  <a:gd name="T43" fmla="*/ 165 h 1760"/>
                  <a:gd name="T44" fmla="*/ 568 w 3422"/>
                  <a:gd name="T45" fmla="*/ 182 h 1760"/>
                  <a:gd name="T46" fmla="*/ 563 w 3422"/>
                  <a:gd name="T47" fmla="*/ 165 h 1760"/>
                  <a:gd name="T48" fmla="*/ 582 w 3422"/>
                  <a:gd name="T49" fmla="*/ 160 h 1760"/>
                  <a:gd name="T50" fmla="*/ 592 w 3422"/>
                  <a:gd name="T51" fmla="*/ 148 h 1760"/>
                  <a:gd name="T52" fmla="*/ 591 w 3422"/>
                  <a:gd name="T53" fmla="*/ 125 h 1760"/>
                  <a:gd name="T54" fmla="*/ 625 w 3422"/>
                  <a:gd name="T55" fmla="*/ 114 h 1760"/>
                  <a:gd name="T56" fmla="*/ 645 w 3422"/>
                  <a:gd name="T57" fmla="*/ 90 h 1760"/>
                  <a:gd name="T58" fmla="*/ 648 w 3422"/>
                  <a:gd name="T59" fmla="*/ 68 h 1760"/>
                  <a:gd name="T60" fmla="*/ 625 w 3422"/>
                  <a:gd name="T61" fmla="*/ 45 h 1760"/>
                  <a:gd name="T62" fmla="*/ 620 w 3422"/>
                  <a:gd name="T63" fmla="*/ 68 h 1760"/>
                  <a:gd name="T64" fmla="*/ 602 w 3422"/>
                  <a:gd name="T65" fmla="*/ 63 h 1760"/>
                  <a:gd name="T66" fmla="*/ 570 w 3422"/>
                  <a:gd name="T67" fmla="*/ 70 h 1760"/>
                  <a:gd name="T68" fmla="*/ 551 w 3422"/>
                  <a:gd name="T69" fmla="*/ 51 h 1760"/>
                  <a:gd name="T70" fmla="*/ 564 w 3422"/>
                  <a:gd name="T71" fmla="*/ 39 h 1760"/>
                  <a:gd name="T72" fmla="*/ 586 w 3422"/>
                  <a:gd name="T73" fmla="*/ 49 h 1760"/>
                  <a:gd name="T74" fmla="*/ 599 w 3422"/>
                  <a:gd name="T75" fmla="*/ 34 h 1760"/>
                  <a:gd name="T76" fmla="*/ 620 w 3422"/>
                  <a:gd name="T77" fmla="*/ 28 h 1760"/>
                  <a:gd name="T78" fmla="*/ 591 w 3422"/>
                  <a:gd name="T79" fmla="*/ 0 h 1760"/>
                  <a:gd name="T80" fmla="*/ 554 w 3422"/>
                  <a:gd name="T81" fmla="*/ 17 h 1760"/>
                  <a:gd name="T82" fmla="*/ 512 w 3422"/>
                  <a:gd name="T83" fmla="*/ 23 h 1760"/>
                  <a:gd name="T84" fmla="*/ 351 w 3422"/>
                  <a:gd name="T85" fmla="*/ 70 h 1760"/>
                  <a:gd name="T86" fmla="*/ 280 w 3422"/>
                  <a:gd name="T87" fmla="*/ 101 h 1760"/>
                  <a:gd name="T88" fmla="*/ 178 w 3422"/>
                  <a:gd name="T89" fmla="*/ 129 h 1760"/>
                  <a:gd name="T90" fmla="*/ 178 w 3422"/>
                  <a:gd name="T91" fmla="*/ 151 h 1760"/>
                  <a:gd name="T92" fmla="*/ 165 w 3422"/>
                  <a:gd name="T93" fmla="*/ 169 h 1760"/>
                  <a:gd name="T94" fmla="*/ 97 w 3422"/>
                  <a:gd name="T95" fmla="*/ 202 h 1760"/>
                  <a:gd name="T96" fmla="*/ 103 w 3422"/>
                  <a:gd name="T97" fmla="*/ 220 h 1760"/>
                  <a:gd name="T98" fmla="*/ 32 w 3422"/>
                  <a:gd name="T99" fmla="*/ 275 h 1760"/>
                  <a:gd name="T100" fmla="*/ 18 w 3422"/>
                  <a:gd name="T101" fmla="*/ 300 h 1760"/>
                  <a:gd name="T102" fmla="*/ 1 w 3422"/>
                  <a:gd name="T103" fmla="*/ 305 h 1760"/>
                  <a:gd name="T104" fmla="*/ 0 w 3422"/>
                  <a:gd name="T105" fmla="*/ 333 h 17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0" name="Freeform 35">
                <a:extLst>
                  <a:ext uri="{FF2B5EF4-FFF2-40B4-BE49-F238E27FC236}">
                    <a16:creationId xmlns:a16="http://schemas.microsoft.com/office/drawing/2014/main" id="{BDD017A6-F2AF-E539-0F91-2586555E28A4}"/>
                  </a:ext>
                </a:extLst>
              </p:cNvPr>
              <p:cNvSpPr>
                <a:spLocks/>
              </p:cNvSpPr>
              <p:nvPr/>
            </p:nvSpPr>
            <p:spPr bwMode="auto">
              <a:xfrm>
                <a:off x="10676502" y="2633250"/>
                <a:ext cx="769789" cy="560389"/>
              </a:xfrm>
              <a:custGeom>
                <a:avLst/>
                <a:gdLst>
                  <a:gd name="T0" fmla="*/ 0 w 2320"/>
                  <a:gd name="T1" fmla="*/ 115 h 1689"/>
                  <a:gd name="T2" fmla="*/ 21 w 2320"/>
                  <a:gd name="T3" fmla="*/ 97 h 1689"/>
                  <a:gd name="T4" fmla="*/ 45 w 2320"/>
                  <a:gd name="T5" fmla="*/ 98 h 1689"/>
                  <a:gd name="T6" fmla="*/ 118 w 2320"/>
                  <a:gd name="T7" fmla="*/ 74 h 1689"/>
                  <a:gd name="T8" fmla="*/ 226 w 2320"/>
                  <a:gd name="T9" fmla="*/ 38 h 1689"/>
                  <a:gd name="T10" fmla="*/ 350 w 2320"/>
                  <a:gd name="T11" fmla="*/ 0 h 1689"/>
                  <a:gd name="T12" fmla="*/ 399 w 2320"/>
                  <a:gd name="T13" fmla="*/ 33 h 1689"/>
                  <a:gd name="T14" fmla="*/ 417 w 2320"/>
                  <a:gd name="T15" fmla="*/ 41 h 1689"/>
                  <a:gd name="T16" fmla="*/ 402 w 2320"/>
                  <a:gd name="T17" fmla="*/ 64 h 1689"/>
                  <a:gd name="T18" fmla="*/ 392 w 2320"/>
                  <a:gd name="T19" fmla="*/ 92 h 1689"/>
                  <a:gd name="T20" fmla="*/ 412 w 2320"/>
                  <a:gd name="T21" fmla="*/ 124 h 1689"/>
                  <a:gd name="T22" fmla="*/ 438 w 2320"/>
                  <a:gd name="T23" fmla="*/ 143 h 1689"/>
                  <a:gd name="T24" fmla="*/ 439 w 2320"/>
                  <a:gd name="T25" fmla="*/ 159 h 1689"/>
                  <a:gd name="T26" fmla="*/ 429 w 2320"/>
                  <a:gd name="T27" fmla="*/ 177 h 1689"/>
                  <a:gd name="T28" fmla="*/ 422 w 2320"/>
                  <a:gd name="T29" fmla="*/ 196 h 1689"/>
                  <a:gd name="T30" fmla="*/ 408 w 2320"/>
                  <a:gd name="T31" fmla="*/ 211 h 1689"/>
                  <a:gd name="T32" fmla="*/ 386 w 2320"/>
                  <a:gd name="T33" fmla="*/ 213 h 1689"/>
                  <a:gd name="T34" fmla="*/ 374 w 2320"/>
                  <a:gd name="T35" fmla="*/ 221 h 1689"/>
                  <a:gd name="T36" fmla="*/ 362 w 2320"/>
                  <a:gd name="T37" fmla="*/ 225 h 1689"/>
                  <a:gd name="T38" fmla="*/ 338 w 2320"/>
                  <a:gd name="T39" fmla="*/ 224 h 1689"/>
                  <a:gd name="T40" fmla="*/ 325 w 2320"/>
                  <a:gd name="T41" fmla="*/ 225 h 1689"/>
                  <a:gd name="T42" fmla="*/ 298 w 2320"/>
                  <a:gd name="T43" fmla="*/ 237 h 1689"/>
                  <a:gd name="T44" fmla="*/ 277 w 2320"/>
                  <a:gd name="T45" fmla="*/ 242 h 1689"/>
                  <a:gd name="T46" fmla="*/ 262 w 2320"/>
                  <a:gd name="T47" fmla="*/ 259 h 1689"/>
                  <a:gd name="T48" fmla="*/ 229 w 2320"/>
                  <a:gd name="T49" fmla="*/ 265 h 1689"/>
                  <a:gd name="T50" fmla="*/ 204 w 2320"/>
                  <a:gd name="T51" fmla="*/ 274 h 1689"/>
                  <a:gd name="T52" fmla="*/ 164 w 2320"/>
                  <a:gd name="T53" fmla="*/ 285 h 1689"/>
                  <a:gd name="T54" fmla="*/ 130 w 2320"/>
                  <a:gd name="T55" fmla="*/ 297 h 1689"/>
                  <a:gd name="T56" fmla="*/ 113 w 2320"/>
                  <a:gd name="T57" fmla="*/ 297 h 1689"/>
                  <a:gd name="T58" fmla="*/ 93 w 2320"/>
                  <a:gd name="T59" fmla="*/ 313 h 1689"/>
                  <a:gd name="T60" fmla="*/ 56 w 2320"/>
                  <a:gd name="T61" fmla="*/ 320 h 1689"/>
                  <a:gd name="T62" fmla="*/ 44 w 2320"/>
                  <a:gd name="T63" fmla="*/ 300 h 1689"/>
                  <a:gd name="T64" fmla="*/ 39 w 2320"/>
                  <a:gd name="T65" fmla="*/ 248 h 1689"/>
                  <a:gd name="T66" fmla="*/ 26 w 2320"/>
                  <a:gd name="T67" fmla="*/ 252 h 1689"/>
                  <a:gd name="T68" fmla="*/ 23 w 2320"/>
                  <a:gd name="T69" fmla="*/ 196 h 1689"/>
                  <a:gd name="T70" fmla="*/ 0 w 2320"/>
                  <a:gd name="T71" fmla="*/ 115 h 1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1" name="Freeform 36">
                <a:extLst>
                  <a:ext uri="{FF2B5EF4-FFF2-40B4-BE49-F238E27FC236}">
                    <a16:creationId xmlns:a16="http://schemas.microsoft.com/office/drawing/2014/main" id="{708CFF33-CB00-3E48-D4CD-7218E26709FC}"/>
                  </a:ext>
                </a:extLst>
              </p:cNvPr>
              <p:cNvSpPr>
                <a:spLocks/>
              </p:cNvSpPr>
              <p:nvPr/>
            </p:nvSpPr>
            <p:spPr bwMode="auto">
              <a:xfrm>
                <a:off x="10711572" y="2064104"/>
                <a:ext cx="864478" cy="739015"/>
              </a:xfrm>
              <a:custGeom>
                <a:avLst/>
                <a:gdLst>
                  <a:gd name="T0" fmla="*/ 0 w 2597"/>
                  <a:gd name="T1" fmla="*/ 421 h 2224"/>
                  <a:gd name="T2" fmla="*/ 24 w 2597"/>
                  <a:gd name="T3" fmla="*/ 422 h 2224"/>
                  <a:gd name="T4" fmla="*/ 207 w 2597"/>
                  <a:gd name="T5" fmla="*/ 361 h 2224"/>
                  <a:gd name="T6" fmla="*/ 330 w 2597"/>
                  <a:gd name="T7" fmla="*/ 324 h 2224"/>
                  <a:gd name="T8" fmla="*/ 380 w 2597"/>
                  <a:gd name="T9" fmla="*/ 357 h 2224"/>
                  <a:gd name="T10" fmla="*/ 398 w 2597"/>
                  <a:gd name="T11" fmla="*/ 365 h 2224"/>
                  <a:gd name="T12" fmla="*/ 436 w 2597"/>
                  <a:gd name="T13" fmla="*/ 367 h 2224"/>
                  <a:gd name="T14" fmla="*/ 474 w 2597"/>
                  <a:gd name="T15" fmla="*/ 373 h 2224"/>
                  <a:gd name="T16" fmla="*/ 493 w 2597"/>
                  <a:gd name="T17" fmla="*/ 346 h 2224"/>
                  <a:gd name="T18" fmla="*/ 483 w 2597"/>
                  <a:gd name="T19" fmla="*/ 334 h 2224"/>
                  <a:gd name="T20" fmla="*/ 482 w 2597"/>
                  <a:gd name="T21" fmla="*/ 314 h 2224"/>
                  <a:gd name="T22" fmla="*/ 465 w 2597"/>
                  <a:gd name="T23" fmla="*/ 301 h 2224"/>
                  <a:gd name="T24" fmla="*/ 459 w 2597"/>
                  <a:gd name="T25" fmla="*/ 278 h 2224"/>
                  <a:gd name="T26" fmla="*/ 454 w 2597"/>
                  <a:gd name="T27" fmla="*/ 241 h 2224"/>
                  <a:gd name="T28" fmla="*/ 447 w 2597"/>
                  <a:gd name="T29" fmla="*/ 198 h 2224"/>
                  <a:gd name="T30" fmla="*/ 439 w 2597"/>
                  <a:gd name="T31" fmla="*/ 170 h 2224"/>
                  <a:gd name="T32" fmla="*/ 433 w 2597"/>
                  <a:gd name="T33" fmla="*/ 132 h 2224"/>
                  <a:gd name="T34" fmla="*/ 396 w 2597"/>
                  <a:gd name="T35" fmla="*/ 73 h 2224"/>
                  <a:gd name="T36" fmla="*/ 385 w 2597"/>
                  <a:gd name="T37" fmla="*/ 28 h 2224"/>
                  <a:gd name="T38" fmla="*/ 377 w 2597"/>
                  <a:gd name="T39" fmla="*/ 11 h 2224"/>
                  <a:gd name="T40" fmla="*/ 362 w 2597"/>
                  <a:gd name="T41" fmla="*/ 0 h 2224"/>
                  <a:gd name="T42" fmla="*/ 351 w 2597"/>
                  <a:gd name="T43" fmla="*/ 11 h 2224"/>
                  <a:gd name="T44" fmla="*/ 328 w 2597"/>
                  <a:gd name="T45" fmla="*/ 16 h 2224"/>
                  <a:gd name="T46" fmla="*/ 301 w 2597"/>
                  <a:gd name="T47" fmla="*/ 29 h 2224"/>
                  <a:gd name="T48" fmla="*/ 260 w 2597"/>
                  <a:gd name="T49" fmla="*/ 39 h 2224"/>
                  <a:gd name="T50" fmla="*/ 243 w 2597"/>
                  <a:gd name="T51" fmla="*/ 61 h 2224"/>
                  <a:gd name="T52" fmla="*/ 225 w 2597"/>
                  <a:gd name="T53" fmla="*/ 85 h 2224"/>
                  <a:gd name="T54" fmla="*/ 227 w 2597"/>
                  <a:gd name="T55" fmla="*/ 108 h 2224"/>
                  <a:gd name="T56" fmla="*/ 233 w 2597"/>
                  <a:gd name="T57" fmla="*/ 123 h 2224"/>
                  <a:gd name="T58" fmla="*/ 197 w 2597"/>
                  <a:gd name="T59" fmla="*/ 159 h 2224"/>
                  <a:gd name="T60" fmla="*/ 211 w 2597"/>
                  <a:gd name="T61" fmla="*/ 165 h 2224"/>
                  <a:gd name="T62" fmla="*/ 225 w 2597"/>
                  <a:gd name="T63" fmla="*/ 159 h 2224"/>
                  <a:gd name="T64" fmla="*/ 228 w 2597"/>
                  <a:gd name="T65" fmla="*/ 173 h 2224"/>
                  <a:gd name="T66" fmla="*/ 214 w 2597"/>
                  <a:gd name="T67" fmla="*/ 187 h 2224"/>
                  <a:gd name="T68" fmla="*/ 237 w 2597"/>
                  <a:gd name="T69" fmla="*/ 198 h 2224"/>
                  <a:gd name="T70" fmla="*/ 242 w 2597"/>
                  <a:gd name="T71" fmla="*/ 216 h 2224"/>
                  <a:gd name="T72" fmla="*/ 213 w 2597"/>
                  <a:gd name="T73" fmla="*/ 225 h 2224"/>
                  <a:gd name="T74" fmla="*/ 183 w 2597"/>
                  <a:gd name="T75" fmla="*/ 243 h 2224"/>
                  <a:gd name="T76" fmla="*/ 151 w 2597"/>
                  <a:gd name="T77" fmla="*/ 267 h 2224"/>
                  <a:gd name="T78" fmla="*/ 120 w 2597"/>
                  <a:gd name="T79" fmla="*/ 261 h 2224"/>
                  <a:gd name="T80" fmla="*/ 88 w 2597"/>
                  <a:gd name="T81" fmla="*/ 273 h 2224"/>
                  <a:gd name="T82" fmla="*/ 60 w 2597"/>
                  <a:gd name="T83" fmla="*/ 291 h 2224"/>
                  <a:gd name="T84" fmla="*/ 58 w 2597"/>
                  <a:gd name="T85" fmla="*/ 310 h 2224"/>
                  <a:gd name="T86" fmla="*/ 77 w 2597"/>
                  <a:gd name="T87" fmla="*/ 329 h 2224"/>
                  <a:gd name="T88" fmla="*/ 76 w 2597"/>
                  <a:gd name="T89" fmla="*/ 351 h 2224"/>
                  <a:gd name="T90" fmla="*/ 60 w 2597"/>
                  <a:gd name="T91" fmla="*/ 369 h 2224"/>
                  <a:gd name="T92" fmla="*/ 0 w 2597"/>
                  <a:gd name="T93" fmla="*/ 421 h 2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grpFill/>
              <a:ln w="9525" cmpd="sng">
                <a:solidFill>
                  <a:srgbClr val="FFFFFF"/>
                </a:solidFill>
                <a:prstDash val="solid"/>
                <a:round/>
                <a:headEnd/>
                <a:tailEnd/>
              </a:ln>
              <a:effectLst/>
            </p:spPr>
            <p:txBody>
              <a:bodyPr/>
              <a:lstStyle/>
              <a:p>
                <a:pPr fontAlgn="base">
                  <a:spcBef>
                    <a:spcPct val="0"/>
                  </a:spcBef>
                  <a:spcAft>
                    <a:spcPct val="0"/>
                  </a:spcAft>
                </a:pPr>
                <a:endParaRPr lang="zh-CN" altLang="en-US" sz="1200" b="1" kern="0">
                  <a:solidFill>
                    <a:srgbClr val="000000"/>
                  </a:solidFill>
                  <a:latin typeface="Arial" charset="0"/>
                </a:endParaRPr>
              </a:p>
            </p:txBody>
          </p:sp>
          <p:sp>
            <p:nvSpPr>
              <p:cNvPr id="132" name="Freeform 38">
                <a:extLst>
                  <a:ext uri="{FF2B5EF4-FFF2-40B4-BE49-F238E27FC236}">
                    <a16:creationId xmlns:a16="http://schemas.microsoft.com/office/drawing/2014/main" id="{A00BCB80-6A9D-7948-BA49-37A4E6036E7B}"/>
                  </a:ext>
                </a:extLst>
              </p:cNvPr>
              <p:cNvSpPr>
                <a:spLocks/>
              </p:cNvSpPr>
              <p:nvPr/>
            </p:nvSpPr>
            <p:spPr bwMode="auto">
              <a:xfrm>
                <a:off x="11363878" y="2703298"/>
                <a:ext cx="199899" cy="395775"/>
              </a:xfrm>
              <a:custGeom>
                <a:avLst/>
                <a:gdLst>
                  <a:gd name="T0" fmla="*/ 10 w 601"/>
                  <a:gd name="T1" fmla="*/ 23 h 1190"/>
                  <a:gd name="T2" fmla="*/ 0 w 601"/>
                  <a:gd name="T3" fmla="*/ 51 h 1190"/>
                  <a:gd name="T4" fmla="*/ 20 w 601"/>
                  <a:gd name="T5" fmla="*/ 84 h 1190"/>
                  <a:gd name="T6" fmla="*/ 46 w 601"/>
                  <a:gd name="T7" fmla="*/ 103 h 1190"/>
                  <a:gd name="T8" fmla="*/ 47 w 601"/>
                  <a:gd name="T9" fmla="*/ 119 h 1190"/>
                  <a:gd name="T10" fmla="*/ 38 w 601"/>
                  <a:gd name="T11" fmla="*/ 136 h 1190"/>
                  <a:gd name="T12" fmla="*/ 30 w 601"/>
                  <a:gd name="T13" fmla="*/ 156 h 1190"/>
                  <a:gd name="T14" fmla="*/ 17 w 601"/>
                  <a:gd name="T15" fmla="*/ 171 h 1190"/>
                  <a:gd name="T16" fmla="*/ 27 w 601"/>
                  <a:gd name="T17" fmla="*/ 201 h 1190"/>
                  <a:gd name="T18" fmla="*/ 48 w 601"/>
                  <a:gd name="T19" fmla="*/ 198 h 1190"/>
                  <a:gd name="T20" fmla="*/ 66 w 601"/>
                  <a:gd name="T21" fmla="*/ 216 h 1190"/>
                  <a:gd name="T22" fmla="*/ 85 w 601"/>
                  <a:gd name="T23" fmla="*/ 226 h 1190"/>
                  <a:gd name="T24" fmla="*/ 91 w 601"/>
                  <a:gd name="T25" fmla="*/ 188 h 1190"/>
                  <a:gd name="T26" fmla="*/ 97 w 601"/>
                  <a:gd name="T27" fmla="*/ 165 h 1190"/>
                  <a:gd name="T28" fmla="*/ 102 w 601"/>
                  <a:gd name="T29" fmla="*/ 137 h 1190"/>
                  <a:gd name="T30" fmla="*/ 114 w 601"/>
                  <a:gd name="T31" fmla="*/ 108 h 1190"/>
                  <a:gd name="T32" fmla="*/ 108 w 601"/>
                  <a:gd name="T33" fmla="*/ 74 h 1190"/>
                  <a:gd name="T34" fmla="*/ 86 w 601"/>
                  <a:gd name="T35" fmla="*/ 57 h 1190"/>
                  <a:gd name="T36" fmla="*/ 86 w 601"/>
                  <a:gd name="T37" fmla="*/ 33 h 1190"/>
                  <a:gd name="T38" fmla="*/ 102 w 601"/>
                  <a:gd name="T39" fmla="*/ 9 h 1190"/>
                  <a:gd name="T40" fmla="*/ 64 w 601"/>
                  <a:gd name="T41" fmla="*/ 2 h 1190"/>
                  <a:gd name="T42" fmla="*/ 26 w 601"/>
                  <a:gd name="T43" fmla="*/ 0 h 1190"/>
                  <a:gd name="T44" fmla="*/ 10 w 601"/>
                  <a:gd name="T45" fmla="*/ 23 h 1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3" name="Freeform 41">
                <a:extLst>
                  <a:ext uri="{FF2B5EF4-FFF2-40B4-BE49-F238E27FC236}">
                    <a16:creationId xmlns:a16="http://schemas.microsoft.com/office/drawing/2014/main" id="{D2ABB0BF-CD95-0B8F-14B0-8E0B1408AC80}"/>
                  </a:ext>
                </a:extLst>
              </p:cNvPr>
              <p:cNvSpPr>
                <a:spLocks/>
              </p:cNvSpPr>
              <p:nvPr/>
            </p:nvSpPr>
            <p:spPr bwMode="auto">
              <a:xfrm>
                <a:off x="11560268" y="1948523"/>
                <a:ext cx="203407" cy="434303"/>
              </a:xfrm>
              <a:custGeom>
                <a:avLst/>
                <a:gdLst>
                  <a:gd name="T0" fmla="*/ 66 w 615"/>
                  <a:gd name="T1" fmla="*/ 233 h 1311"/>
                  <a:gd name="T2" fmla="*/ 96 w 615"/>
                  <a:gd name="T3" fmla="*/ 224 h 1311"/>
                  <a:gd name="T4" fmla="*/ 107 w 615"/>
                  <a:gd name="T5" fmla="*/ 201 h 1311"/>
                  <a:gd name="T6" fmla="*/ 107 w 615"/>
                  <a:gd name="T7" fmla="*/ 184 h 1311"/>
                  <a:gd name="T8" fmla="*/ 116 w 615"/>
                  <a:gd name="T9" fmla="*/ 170 h 1311"/>
                  <a:gd name="T10" fmla="*/ 96 w 615"/>
                  <a:gd name="T11" fmla="*/ 162 h 1311"/>
                  <a:gd name="T12" fmla="*/ 89 w 615"/>
                  <a:gd name="T13" fmla="*/ 136 h 1311"/>
                  <a:gd name="T14" fmla="*/ 54 w 615"/>
                  <a:gd name="T15" fmla="*/ 74 h 1311"/>
                  <a:gd name="T16" fmla="*/ 25 w 615"/>
                  <a:gd name="T17" fmla="*/ 0 h 1311"/>
                  <a:gd name="T18" fmla="*/ 9 w 615"/>
                  <a:gd name="T19" fmla="*/ 6 h 1311"/>
                  <a:gd name="T20" fmla="*/ 2 w 615"/>
                  <a:gd name="T21" fmla="*/ 18 h 1311"/>
                  <a:gd name="T22" fmla="*/ 14 w 615"/>
                  <a:gd name="T23" fmla="*/ 52 h 1311"/>
                  <a:gd name="T24" fmla="*/ 18 w 615"/>
                  <a:gd name="T25" fmla="*/ 74 h 1311"/>
                  <a:gd name="T26" fmla="*/ 2 w 615"/>
                  <a:gd name="T27" fmla="*/ 97 h 1311"/>
                  <a:gd name="T28" fmla="*/ 0 w 615"/>
                  <a:gd name="T29" fmla="*/ 145 h 1311"/>
                  <a:gd name="T30" fmla="*/ 5 w 615"/>
                  <a:gd name="T31" fmla="*/ 200 h 1311"/>
                  <a:gd name="T32" fmla="*/ 12 w 615"/>
                  <a:gd name="T33" fmla="*/ 234 h 1311"/>
                  <a:gd name="T34" fmla="*/ 18 w 615"/>
                  <a:gd name="T35" fmla="*/ 248 h 1311"/>
                  <a:gd name="T36" fmla="*/ 66 w 615"/>
                  <a:gd name="T37" fmla="*/ 233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4" name="Freeform 43">
                <a:extLst>
                  <a:ext uri="{FF2B5EF4-FFF2-40B4-BE49-F238E27FC236}">
                    <a16:creationId xmlns:a16="http://schemas.microsoft.com/office/drawing/2014/main" id="{EBB1DE00-B99C-A743-3113-135C8E7DE7E0}"/>
                  </a:ext>
                </a:extLst>
              </p:cNvPr>
              <p:cNvSpPr>
                <a:spLocks/>
              </p:cNvSpPr>
              <p:nvPr/>
            </p:nvSpPr>
            <p:spPr bwMode="auto">
              <a:xfrm>
                <a:off x="11540980" y="2619240"/>
                <a:ext cx="206914" cy="173371"/>
              </a:xfrm>
              <a:custGeom>
                <a:avLst/>
                <a:gdLst>
                  <a:gd name="T0" fmla="*/ 11 w 622"/>
                  <a:gd name="T1" fmla="*/ 61 h 519"/>
                  <a:gd name="T2" fmla="*/ 28 w 622"/>
                  <a:gd name="T3" fmla="*/ 46 h 519"/>
                  <a:gd name="T4" fmla="*/ 53 w 622"/>
                  <a:gd name="T5" fmla="*/ 36 h 519"/>
                  <a:gd name="T6" fmla="*/ 83 w 622"/>
                  <a:gd name="T7" fmla="*/ 19 h 519"/>
                  <a:gd name="T8" fmla="*/ 101 w 622"/>
                  <a:gd name="T9" fmla="*/ 6 h 519"/>
                  <a:gd name="T10" fmla="*/ 115 w 622"/>
                  <a:gd name="T11" fmla="*/ 0 h 519"/>
                  <a:gd name="T12" fmla="*/ 118 w 622"/>
                  <a:gd name="T13" fmla="*/ 6 h 519"/>
                  <a:gd name="T14" fmla="*/ 111 w 622"/>
                  <a:gd name="T15" fmla="*/ 16 h 519"/>
                  <a:gd name="T16" fmla="*/ 85 w 622"/>
                  <a:gd name="T17" fmla="*/ 39 h 519"/>
                  <a:gd name="T18" fmla="*/ 50 w 622"/>
                  <a:gd name="T19" fmla="*/ 68 h 519"/>
                  <a:gd name="T20" fmla="*/ 27 w 622"/>
                  <a:gd name="T21" fmla="*/ 84 h 519"/>
                  <a:gd name="T22" fmla="*/ 17 w 622"/>
                  <a:gd name="T23" fmla="*/ 94 h 519"/>
                  <a:gd name="T24" fmla="*/ 2 w 622"/>
                  <a:gd name="T25" fmla="*/ 99 h 519"/>
                  <a:gd name="T26" fmla="*/ 0 w 622"/>
                  <a:gd name="T27" fmla="*/ 84 h 519"/>
                  <a:gd name="T28" fmla="*/ 11 w 622"/>
                  <a:gd name="T29" fmla="*/ 61 h 5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grpFill/>
              <a:ln w="9525" cmpd="sng">
                <a:solidFill>
                  <a:srgbClr val="FFFFFF"/>
                </a:solidFill>
                <a:prstDash val="solid"/>
                <a:round/>
                <a:headEnd/>
                <a:tailEnd/>
              </a:ln>
              <a:effectLst/>
            </p:spPr>
            <p:txBody>
              <a:bodyPr/>
              <a:lstStyle/>
              <a:p>
                <a:pPr fontAlgn="base">
                  <a:spcBef>
                    <a:spcPct val="0"/>
                  </a:spcBef>
                  <a:spcAft>
                    <a:spcPct val="0"/>
                  </a:spcAft>
                </a:pPr>
                <a:endParaRPr lang="zh-CN" altLang="en-US" sz="1200" b="1" kern="0">
                  <a:solidFill>
                    <a:srgbClr val="000000"/>
                  </a:solidFill>
                  <a:latin typeface="Arial" charset="0"/>
                </a:endParaRPr>
              </a:p>
            </p:txBody>
          </p:sp>
          <p:sp>
            <p:nvSpPr>
              <p:cNvPr id="135" name="Freeform 44">
                <a:extLst>
                  <a:ext uri="{FF2B5EF4-FFF2-40B4-BE49-F238E27FC236}">
                    <a16:creationId xmlns:a16="http://schemas.microsoft.com/office/drawing/2014/main" id="{65C5C4B6-228E-15EA-2845-23A03ADFFE87}"/>
                  </a:ext>
                </a:extLst>
              </p:cNvPr>
              <p:cNvSpPr>
                <a:spLocks/>
              </p:cNvSpPr>
              <p:nvPr/>
            </p:nvSpPr>
            <p:spPr bwMode="auto">
              <a:xfrm>
                <a:off x="11697043" y="2440616"/>
                <a:ext cx="103457" cy="119083"/>
              </a:xfrm>
              <a:custGeom>
                <a:avLst/>
                <a:gdLst>
                  <a:gd name="T0" fmla="*/ 0 w 314"/>
                  <a:gd name="T1" fmla="*/ 13 h 363"/>
                  <a:gd name="T2" fmla="*/ 42 w 314"/>
                  <a:gd name="T3" fmla="*/ 0 h 363"/>
                  <a:gd name="T4" fmla="*/ 59 w 314"/>
                  <a:gd name="T5" fmla="*/ 32 h 363"/>
                  <a:gd name="T6" fmla="*/ 51 w 314"/>
                  <a:gd name="T7" fmla="*/ 36 h 363"/>
                  <a:gd name="T8" fmla="*/ 45 w 314"/>
                  <a:gd name="T9" fmla="*/ 53 h 363"/>
                  <a:gd name="T10" fmla="*/ 29 w 314"/>
                  <a:gd name="T11" fmla="*/ 68 h 363"/>
                  <a:gd name="T12" fmla="*/ 26 w 314"/>
                  <a:gd name="T13" fmla="*/ 37 h 363"/>
                  <a:gd name="T14" fmla="*/ 0 w 314"/>
                  <a:gd name="T15" fmla="*/ 13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4" h="363">
                    <a:moveTo>
                      <a:pt x="0" y="69"/>
                    </a:moveTo>
                    <a:lnTo>
                      <a:pt x="225" y="0"/>
                    </a:lnTo>
                    <a:lnTo>
                      <a:pt x="314" y="171"/>
                    </a:lnTo>
                    <a:lnTo>
                      <a:pt x="273" y="192"/>
                    </a:lnTo>
                    <a:lnTo>
                      <a:pt x="237" y="282"/>
                    </a:lnTo>
                    <a:lnTo>
                      <a:pt x="156" y="363"/>
                    </a:lnTo>
                    <a:lnTo>
                      <a:pt x="138" y="195"/>
                    </a:lnTo>
                    <a:lnTo>
                      <a:pt x="0" y="6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6" name="Freeform 45">
                <a:extLst>
                  <a:ext uri="{FF2B5EF4-FFF2-40B4-BE49-F238E27FC236}">
                    <a16:creationId xmlns:a16="http://schemas.microsoft.com/office/drawing/2014/main" id="{57F61E0F-D42F-06A6-A1AC-D18CA83C1A7E}"/>
                  </a:ext>
                </a:extLst>
              </p:cNvPr>
              <p:cNvSpPr>
                <a:spLocks/>
              </p:cNvSpPr>
              <p:nvPr/>
            </p:nvSpPr>
            <p:spPr bwMode="auto">
              <a:xfrm>
                <a:off x="9377156" y="2160421"/>
                <a:ext cx="725951" cy="336235"/>
              </a:xfrm>
              <a:custGeom>
                <a:avLst/>
                <a:gdLst>
                  <a:gd name="T0" fmla="*/ 0 w 2182"/>
                  <a:gd name="T1" fmla="*/ 106 h 1010"/>
                  <a:gd name="T2" fmla="*/ 28 w 2182"/>
                  <a:gd name="T3" fmla="*/ 92 h 1010"/>
                  <a:gd name="T4" fmla="*/ 59 w 2182"/>
                  <a:gd name="T5" fmla="*/ 67 h 1010"/>
                  <a:gd name="T6" fmla="*/ 77 w 2182"/>
                  <a:gd name="T7" fmla="*/ 47 h 1010"/>
                  <a:gd name="T8" fmla="*/ 104 w 2182"/>
                  <a:gd name="T9" fmla="*/ 17 h 1010"/>
                  <a:gd name="T10" fmla="*/ 147 w 2182"/>
                  <a:gd name="T11" fmla="*/ 0 h 1010"/>
                  <a:gd name="T12" fmla="*/ 148 w 2182"/>
                  <a:gd name="T13" fmla="*/ 20 h 1010"/>
                  <a:gd name="T14" fmla="*/ 132 w 2182"/>
                  <a:gd name="T15" fmla="*/ 30 h 1010"/>
                  <a:gd name="T16" fmla="*/ 113 w 2182"/>
                  <a:gd name="T17" fmla="*/ 39 h 1010"/>
                  <a:gd name="T18" fmla="*/ 120 w 2182"/>
                  <a:gd name="T19" fmla="*/ 52 h 1010"/>
                  <a:gd name="T20" fmla="*/ 117 w 2182"/>
                  <a:gd name="T21" fmla="*/ 55 h 1010"/>
                  <a:gd name="T22" fmla="*/ 121 w 2182"/>
                  <a:gd name="T23" fmla="*/ 69 h 1010"/>
                  <a:gd name="T24" fmla="*/ 141 w 2182"/>
                  <a:gd name="T25" fmla="*/ 57 h 1010"/>
                  <a:gd name="T26" fmla="*/ 160 w 2182"/>
                  <a:gd name="T27" fmla="*/ 56 h 1010"/>
                  <a:gd name="T28" fmla="*/ 190 w 2182"/>
                  <a:gd name="T29" fmla="*/ 78 h 1010"/>
                  <a:gd name="T30" fmla="*/ 213 w 2182"/>
                  <a:gd name="T31" fmla="*/ 77 h 1010"/>
                  <a:gd name="T32" fmla="*/ 233 w 2182"/>
                  <a:gd name="T33" fmla="*/ 86 h 1010"/>
                  <a:gd name="T34" fmla="*/ 249 w 2182"/>
                  <a:gd name="T35" fmla="*/ 78 h 1010"/>
                  <a:gd name="T36" fmla="*/ 259 w 2182"/>
                  <a:gd name="T37" fmla="*/ 69 h 1010"/>
                  <a:gd name="T38" fmla="*/ 282 w 2182"/>
                  <a:gd name="T39" fmla="*/ 53 h 1010"/>
                  <a:gd name="T40" fmla="*/ 311 w 2182"/>
                  <a:gd name="T41" fmla="*/ 43 h 1010"/>
                  <a:gd name="T42" fmla="*/ 327 w 2182"/>
                  <a:gd name="T43" fmla="*/ 36 h 1010"/>
                  <a:gd name="T44" fmla="*/ 335 w 2182"/>
                  <a:gd name="T45" fmla="*/ 53 h 1010"/>
                  <a:gd name="T46" fmla="*/ 345 w 2182"/>
                  <a:gd name="T47" fmla="*/ 69 h 1010"/>
                  <a:gd name="T48" fmla="*/ 366 w 2182"/>
                  <a:gd name="T49" fmla="*/ 68 h 1010"/>
                  <a:gd name="T50" fmla="*/ 382 w 2182"/>
                  <a:gd name="T51" fmla="*/ 59 h 1010"/>
                  <a:gd name="T52" fmla="*/ 406 w 2182"/>
                  <a:gd name="T53" fmla="*/ 62 h 1010"/>
                  <a:gd name="T54" fmla="*/ 414 w 2182"/>
                  <a:gd name="T55" fmla="*/ 78 h 1010"/>
                  <a:gd name="T56" fmla="*/ 414 w 2182"/>
                  <a:gd name="T57" fmla="*/ 95 h 1010"/>
                  <a:gd name="T58" fmla="*/ 404 w 2182"/>
                  <a:gd name="T59" fmla="*/ 88 h 1010"/>
                  <a:gd name="T60" fmla="*/ 388 w 2182"/>
                  <a:gd name="T61" fmla="*/ 86 h 1010"/>
                  <a:gd name="T62" fmla="*/ 371 w 2182"/>
                  <a:gd name="T63" fmla="*/ 103 h 1010"/>
                  <a:gd name="T64" fmla="*/ 354 w 2182"/>
                  <a:gd name="T65" fmla="*/ 95 h 1010"/>
                  <a:gd name="T66" fmla="*/ 338 w 2182"/>
                  <a:gd name="T67" fmla="*/ 92 h 1010"/>
                  <a:gd name="T68" fmla="*/ 319 w 2182"/>
                  <a:gd name="T69" fmla="*/ 95 h 1010"/>
                  <a:gd name="T70" fmla="*/ 302 w 2182"/>
                  <a:gd name="T71" fmla="*/ 112 h 1010"/>
                  <a:gd name="T72" fmla="*/ 268 w 2182"/>
                  <a:gd name="T73" fmla="*/ 138 h 1010"/>
                  <a:gd name="T74" fmla="*/ 259 w 2182"/>
                  <a:gd name="T75" fmla="*/ 155 h 1010"/>
                  <a:gd name="T76" fmla="*/ 250 w 2182"/>
                  <a:gd name="T77" fmla="*/ 155 h 1010"/>
                  <a:gd name="T78" fmla="*/ 250 w 2182"/>
                  <a:gd name="T79" fmla="*/ 138 h 1010"/>
                  <a:gd name="T80" fmla="*/ 234 w 2182"/>
                  <a:gd name="T81" fmla="*/ 133 h 1010"/>
                  <a:gd name="T82" fmla="*/ 224 w 2182"/>
                  <a:gd name="T83" fmla="*/ 135 h 1010"/>
                  <a:gd name="T84" fmla="*/ 220 w 2182"/>
                  <a:gd name="T85" fmla="*/ 145 h 1010"/>
                  <a:gd name="T86" fmla="*/ 213 w 2182"/>
                  <a:gd name="T87" fmla="*/ 174 h 1010"/>
                  <a:gd name="T88" fmla="*/ 194 w 2182"/>
                  <a:gd name="T89" fmla="*/ 192 h 1010"/>
                  <a:gd name="T90" fmla="*/ 176 w 2182"/>
                  <a:gd name="T91" fmla="*/ 174 h 1010"/>
                  <a:gd name="T92" fmla="*/ 175 w 2182"/>
                  <a:gd name="T93" fmla="*/ 162 h 1010"/>
                  <a:gd name="T94" fmla="*/ 147 w 2182"/>
                  <a:gd name="T95" fmla="*/ 140 h 1010"/>
                  <a:gd name="T96" fmla="*/ 113 w 2182"/>
                  <a:gd name="T97" fmla="*/ 146 h 1010"/>
                  <a:gd name="T98" fmla="*/ 108 w 2182"/>
                  <a:gd name="T99" fmla="*/ 134 h 1010"/>
                  <a:gd name="T100" fmla="*/ 84 w 2182"/>
                  <a:gd name="T101" fmla="*/ 135 h 1010"/>
                  <a:gd name="T102" fmla="*/ 61 w 2182"/>
                  <a:gd name="T103" fmla="*/ 134 h 1010"/>
                  <a:gd name="T104" fmla="*/ 28 w 2182"/>
                  <a:gd name="T105" fmla="*/ 134 h 1010"/>
                  <a:gd name="T106" fmla="*/ 11 w 2182"/>
                  <a:gd name="T107" fmla="*/ 121 h 1010"/>
                  <a:gd name="T108" fmla="*/ 0 w 2182"/>
                  <a:gd name="T109" fmla="*/ 106 h 10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7" name="Freeform 46">
                <a:extLst>
                  <a:ext uri="{FF2B5EF4-FFF2-40B4-BE49-F238E27FC236}">
                    <a16:creationId xmlns:a16="http://schemas.microsoft.com/office/drawing/2014/main" id="{750720BA-9B81-510E-1DC7-29D19653B63F}"/>
                  </a:ext>
                </a:extLst>
              </p:cNvPr>
              <p:cNvSpPr>
                <a:spLocks/>
              </p:cNvSpPr>
              <p:nvPr/>
            </p:nvSpPr>
            <p:spPr bwMode="auto">
              <a:xfrm>
                <a:off x="9876905" y="2365313"/>
                <a:ext cx="526052" cy="677722"/>
              </a:xfrm>
              <a:custGeom>
                <a:avLst/>
                <a:gdLst>
                  <a:gd name="T0" fmla="*/ 96 w 1586"/>
                  <a:gd name="T1" fmla="*/ 0 h 2040"/>
                  <a:gd name="T2" fmla="*/ 74 w 1586"/>
                  <a:gd name="T3" fmla="*/ 9 h 2040"/>
                  <a:gd name="T4" fmla="*/ 70 w 1586"/>
                  <a:gd name="T5" fmla="*/ 25 h 2040"/>
                  <a:gd name="T6" fmla="*/ 82 w 1586"/>
                  <a:gd name="T7" fmla="*/ 39 h 2040"/>
                  <a:gd name="T8" fmla="*/ 69 w 1586"/>
                  <a:gd name="T9" fmla="*/ 56 h 2040"/>
                  <a:gd name="T10" fmla="*/ 73 w 1586"/>
                  <a:gd name="T11" fmla="*/ 72 h 2040"/>
                  <a:gd name="T12" fmla="*/ 63 w 1586"/>
                  <a:gd name="T13" fmla="*/ 89 h 2040"/>
                  <a:gd name="T14" fmla="*/ 50 w 1586"/>
                  <a:gd name="T15" fmla="*/ 79 h 2040"/>
                  <a:gd name="T16" fmla="*/ 42 w 1586"/>
                  <a:gd name="T17" fmla="*/ 63 h 2040"/>
                  <a:gd name="T18" fmla="*/ 24 w 1586"/>
                  <a:gd name="T19" fmla="*/ 88 h 2040"/>
                  <a:gd name="T20" fmla="*/ 13 w 1586"/>
                  <a:gd name="T21" fmla="*/ 91 h 2040"/>
                  <a:gd name="T22" fmla="*/ 5 w 1586"/>
                  <a:gd name="T23" fmla="*/ 123 h 2040"/>
                  <a:gd name="T24" fmla="*/ 13 w 1586"/>
                  <a:gd name="T25" fmla="*/ 142 h 2040"/>
                  <a:gd name="T26" fmla="*/ 0 w 1586"/>
                  <a:gd name="T27" fmla="*/ 168 h 2040"/>
                  <a:gd name="T28" fmla="*/ 7 w 1586"/>
                  <a:gd name="T29" fmla="*/ 186 h 2040"/>
                  <a:gd name="T30" fmla="*/ 12 w 1586"/>
                  <a:gd name="T31" fmla="*/ 213 h 2040"/>
                  <a:gd name="T32" fmla="*/ 34 w 1586"/>
                  <a:gd name="T33" fmla="*/ 241 h 2040"/>
                  <a:gd name="T34" fmla="*/ 40 w 1586"/>
                  <a:gd name="T35" fmla="*/ 271 h 2040"/>
                  <a:gd name="T36" fmla="*/ 45 w 1586"/>
                  <a:gd name="T37" fmla="*/ 300 h 2040"/>
                  <a:gd name="T38" fmla="*/ 26 w 1586"/>
                  <a:gd name="T39" fmla="*/ 387 h 2040"/>
                  <a:gd name="T40" fmla="*/ 58 w 1586"/>
                  <a:gd name="T41" fmla="*/ 382 h 2040"/>
                  <a:gd name="T42" fmla="*/ 145 w 1586"/>
                  <a:gd name="T43" fmla="*/ 365 h 2040"/>
                  <a:gd name="T44" fmla="*/ 161 w 1586"/>
                  <a:gd name="T45" fmla="*/ 376 h 2040"/>
                  <a:gd name="T46" fmla="*/ 184 w 1586"/>
                  <a:gd name="T47" fmla="*/ 361 h 2040"/>
                  <a:gd name="T48" fmla="*/ 221 w 1586"/>
                  <a:gd name="T49" fmla="*/ 359 h 2040"/>
                  <a:gd name="T50" fmla="*/ 221 w 1586"/>
                  <a:gd name="T51" fmla="*/ 352 h 2040"/>
                  <a:gd name="T52" fmla="*/ 257 w 1586"/>
                  <a:gd name="T53" fmla="*/ 349 h 2040"/>
                  <a:gd name="T54" fmla="*/ 266 w 1586"/>
                  <a:gd name="T55" fmla="*/ 332 h 2040"/>
                  <a:gd name="T56" fmla="*/ 276 w 1586"/>
                  <a:gd name="T57" fmla="*/ 323 h 2040"/>
                  <a:gd name="T58" fmla="*/ 277 w 1586"/>
                  <a:gd name="T59" fmla="*/ 313 h 2040"/>
                  <a:gd name="T60" fmla="*/ 267 w 1586"/>
                  <a:gd name="T61" fmla="*/ 308 h 2040"/>
                  <a:gd name="T62" fmla="*/ 278 w 1586"/>
                  <a:gd name="T63" fmla="*/ 278 h 2040"/>
                  <a:gd name="T64" fmla="*/ 292 w 1586"/>
                  <a:gd name="T65" fmla="*/ 266 h 2040"/>
                  <a:gd name="T66" fmla="*/ 298 w 1586"/>
                  <a:gd name="T67" fmla="*/ 246 h 2040"/>
                  <a:gd name="T68" fmla="*/ 300 w 1586"/>
                  <a:gd name="T69" fmla="*/ 201 h 2040"/>
                  <a:gd name="T70" fmla="*/ 284 w 1586"/>
                  <a:gd name="T71" fmla="*/ 171 h 2040"/>
                  <a:gd name="T72" fmla="*/ 272 w 1586"/>
                  <a:gd name="T73" fmla="*/ 140 h 2040"/>
                  <a:gd name="T74" fmla="*/ 250 w 1586"/>
                  <a:gd name="T75" fmla="*/ 132 h 2040"/>
                  <a:gd name="T76" fmla="*/ 230 w 1586"/>
                  <a:gd name="T77" fmla="*/ 134 h 2040"/>
                  <a:gd name="T78" fmla="*/ 221 w 1586"/>
                  <a:gd name="T79" fmla="*/ 149 h 2040"/>
                  <a:gd name="T80" fmla="*/ 215 w 1586"/>
                  <a:gd name="T81" fmla="*/ 168 h 2040"/>
                  <a:gd name="T82" fmla="*/ 197 w 1586"/>
                  <a:gd name="T83" fmla="*/ 174 h 2040"/>
                  <a:gd name="T84" fmla="*/ 180 w 1586"/>
                  <a:gd name="T85" fmla="*/ 159 h 2040"/>
                  <a:gd name="T86" fmla="*/ 193 w 1586"/>
                  <a:gd name="T87" fmla="*/ 143 h 2040"/>
                  <a:gd name="T88" fmla="*/ 201 w 1586"/>
                  <a:gd name="T89" fmla="*/ 126 h 2040"/>
                  <a:gd name="T90" fmla="*/ 209 w 1586"/>
                  <a:gd name="T91" fmla="*/ 94 h 2040"/>
                  <a:gd name="T92" fmla="*/ 201 w 1586"/>
                  <a:gd name="T93" fmla="*/ 66 h 2040"/>
                  <a:gd name="T94" fmla="*/ 187 w 1586"/>
                  <a:gd name="T95" fmla="*/ 47 h 2040"/>
                  <a:gd name="T96" fmla="*/ 197 w 1586"/>
                  <a:gd name="T97" fmla="*/ 30 h 2040"/>
                  <a:gd name="T98" fmla="*/ 162 w 1586"/>
                  <a:gd name="T99" fmla="*/ 15 h 2040"/>
                  <a:gd name="T100" fmla="*/ 134 w 1586"/>
                  <a:gd name="T101" fmla="*/ 9 h 2040"/>
                  <a:gd name="T102" fmla="*/ 114 w 1586"/>
                  <a:gd name="T103" fmla="*/ 7 h 2040"/>
                  <a:gd name="T104" fmla="*/ 96 w 1586"/>
                  <a:gd name="T105" fmla="*/ 0 h 20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8" name="Freeform 47">
                <a:extLst>
                  <a:ext uri="{FF2B5EF4-FFF2-40B4-BE49-F238E27FC236}">
                    <a16:creationId xmlns:a16="http://schemas.microsoft.com/office/drawing/2014/main" id="{2CD97E6E-192E-E1BC-BABF-90A8650D8684}"/>
                  </a:ext>
                </a:extLst>
              </p:cNvPr>
              <p:cNvSpPr>
                <a:spLocks/>
              </p:cNvSpPr>
              <p:nvPr/>
            </p:nvSpPr>
            <p:spPr bwMode="auto">
              <a:xfrm>
                <a:off x="5458072" y="1691094"/>
                <a:ext cx="894288" cy="651454"/>
              </a:xfrm>
              <a:custGeom>
                <a:avLst/>
                <a:gdLst>
                  <a:gd name="T0" fmla="*/ 17 w 2687"/>
                  <a:gd name="T1" fmla="*/ 25 h 1962"/>
                  <a:gd name="T2" fmla="*/ 0 w 2687"/>
                  <a:gd name="T3" fmla="*/ 48 h 1962"/>
                  <a:gd name="T4" fmla="*/ 11 w 2687"/>
                  <a:gd name="T5" fmla="*/ 93 h 1962"/>
                  <a:gd name="T6" fmla="*/ 15 w 2687"/>
                  <a:gd name="T7" fmla="*/ 130 h 1962"/>
                  <a:gd name="T8" fmla="*/ 6 w 2687"/>
                  <a:gd name="T9" fmla="*/ 150 h 1962"/>
                  <a:gd name="T10" fmla="*/ 22 w 2687"/>
                  <a:gd name="T11" fmla="*/ 166 h 1962"/>
                  <a:gd name="T12" fmla="*/ 6 w 2687"/>
                  <a:gd name="T13" fmla="*/ 173 h 1962"/>
                  <a:gd name="T14" fmla="*/ 23 w 2687"/>
                  <a:gd name="T15" fmla="*/ 196 h 1962"/>
                  <a:gd name="T16" fmla="*/ 0 w 2687"/>
                  <a:gd name="T17" fmla="*/ 213 h 1962"/>
                  <a:gd name="T18" fmla="*/ 6 w 2687"/>
                  <a:gd name="T19" fmla="*/ 230 h 1962"/>
                  <a:gd name="T20" fmla="*/ 28 w 2687"/>
                  <a:gd name="T21" fmla="*/ 236 h 1962"/>
                  <a:gd name="T22" fmla="*/ 47 w 2687"/>
                  <a:gd name="T23" fmla="*/ 246 h 1962"/>
                  <a:gd name="T24" fmla="*/ 63 w 2687"/>
                  <a:gd name="T25" fmla="*/ 264 h 1962"/>
                  <a:gd name="T26" fmla="*/ 74 w 2687"/>
                  <a:gd name="T27" fmla="*/ 309 h 1962"/>
                  <a:gd name="T28" fmla="*/ 106 w 2687"/>
                  <a:gd name="T29" fmla="*/ 310 h 1962"/>
                  <a:gd name="T30" fmla="*/ 142 w 2687"/>
                  <a:gd name="T31" fmla="*/ 309 h 1962"/>
                  <a:gd name="T32" fmla="*/ 171 w 2687"/>
                  <a:gd name="T33" fmla="*/ 338 h 1962"/>
                  <a:gd name="T34" fmla="*/ 194 w 2687"/>
                  <a:gd name="T35" fmla="*/ 321 h 1962"/>
                  <a:gd name="T36" fmla="*/ 233 w 2687"/>
                  <a:gd name="T37" fmla="*/ 344 h 1962"/>
                  <a:gd name="T38" fmla="*/ 285 w 2687"/>
                  <a:gd name="T39" fmla="*/ 338 h 1962"/>
                  <a:gd name="T40" fmla="*/ 302 w 2687"/>
                  <a:gd name="T41" fmla="*/ 349 h 1962"/>
                  <a:gd name="T42" fmla="*/ 322 w 2687"/>
                  <a:gd name="T43" fmla="*/ 341 h 1962"/>
                  <a:gd name="T44" fmla="*/ 352 w 2687"/>
                  <a:gd name="T45" fmla="*/ 341 h 1962"/>
                  <a:gd name="T46" fmla="*/ 371 w 2687"/>
                  <a:gd name="T47" fmla="*/ 354 h 1962"/>
                  <a:gd name="T48" fmla="*/ 427 w 2687"/>
                  <a:gd name="T49" fmla="*/ 372 h 1962"/>
                  <a:gd name="T50" fmla="*/ 456 w 2687"/>
                  <a:gd name="T51" fmla="*/ 372 h 1962"/>
                  <a:gd name="T52" fmla="*/ 456 w 2687"/>
                  <a:gd name="T53" fmla="*/ 338 h 1962"/>
                  <a:gd name="T54" fmla="*/ 467 w 2687"/>
                  <a:gd name="T55" fmla="*/ 298 h 1962"/>
                  <a:gd name="T56" fmla="*/ 478 w 2687"/>
                  <a:gd name="T57" fmla="*/ 258 h 1962"/>
                  <a:gd name="T58" fmla="*/ 484 w 2687"/>
                  <a:gd name="T59" fmla="*/ 232 h 1962"/>
                  <a:gd name="T60" fmla="*/ 482 w 2687"/>
                  <a:gd name="T61" fmla="*/ 196 h 1962"/>
                  <a:gd name="T62" fmla="*/ 494 w 2687"/>
                  <a:gd name="T63" fmla="*/ 159 h 1962"/>
                  <a:gd name="T64" fmla="*/ 501 w 2687"/>
                  <a:gd name="T65" fmla="*/ 120 h 1962"/>
                  <a:gd name="T66" fmla="*/ 510 w 2687"/>
                  <a:gd name="T67" fmla="*/ 102 h 1962"/>
                  <a:gd name="T68" fmla="*/ 439 w 2687"/>
                  <a:gd name="T69" fmla="*/ 78 h 1962"/>
                  <a:gd name="T70" fmla="*/ 389 w 2687"/>
                  <a:gd name="T71" fmla="*/ 66 h 1962"/>
                  <a:gd name="T72" fmla="*/ 321 w 2687"/>
                  <a:gd name="T73" fmla="*/ 54 h 1962"/>
                  <a:gd name="T74" fmla="*/ 234 w 2687"/>
                  <a:gd name="T75" fmla="*/ 35 h 1962"/>
                  <a:gd name="T76" fmla="*/ 137 w 2687"/>
                  <a:gd name="T77" fmla="*/ 0 h 1962"/>
                  <a:gd name="T78" fmla="*/ 144 w 2687"/>
                  <a:gd name="T79" fmla="*/ 26 h 1962"/>
                  <a:gd name="T80" fmla="*/ 165 w 2687"/>
                  <a:gd name="T81" fmla="*/ 42 h 1962"/>
                  <a:gd name="T82" fmla="*/ 142 w 2687"/>
                  <a:gd name="T83" fmla="*/ 53 h 1962"/>
                  <a:gd name="T84" fmla="*/ 159 w 2687"/>
                  <a:gd name="T85" fmla="*/ 71 h 1962"/>
                  <a:gd name="T86" fmla="*/ 154 w 2687"/>
                  <a:gd name="T87" fmla="*/ 116 h 1962"/>
                  <a:gd name="T88" fmla="*/ 137 w 2687"/>
                  <a:gd name="T89" fmla="*/ 162 h 1962"/>
                  <a:gd name="T90" fmla="*/ 108 w 2687"/>
                  <a:gd name="T91" fmla="*/ 179 h 1962"/>
                  <a:gd name="T92" fmla="*/ 120 w 2687"/>
                  <a:gd name="T93" fmla="*/ 156 h 1962"/>
                  <a:gd name="T94" fmla="*/ 125 w 2687"/>
                  <a:gd name="T95" fmla="*/ 156 h 1962"/>
                  <a:gd name="T96" fmla="*/ 125 w 2687"/>
                  <a:gd name="T97" fmla="*/ 110 h 1962"/>
                  <a:gd name="T98" fmla="*/ 114 w 2687"/>
                  <a:gd name="T99" fmla="*/ 105 h 1962"/>
                  <a:gd name="T100" fmla="*/ 125 w 2687"/>
                  <a:gd name="T101" fmla="*/ 93 h 1962"/>
                  <a:gd name="T102" fmla="*/ 104 w 2687"/>
                  <a:gd name="T103" fmla="*/ 73 h 1962"/>
                  <a:gd name="T104" fmla="*/ 80 w 2687"/>
                  <a:gd name="T105" fmla="*/ 62 h 1962"/>
                  <a:gd name="T106" fmla="*/ 54 w 2687"/>
                  <a:gd name="T107" fmla="*/ 50 h 1962"/>
                  <a:gd name="T108" fmla="*/ 17 w 2687"/>
                  <a:gd name="T109" fmla="*/ 25 h 19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9" name="Freeform 49">
                <a:extLst>
                  <a:ext uri="{FF2B5EF4-FFF2-40B4-BE49-F238E27FC236}">
                    <a16:creationId xmlns:a16="http://schemas.microsoft.com/office/drawing/2014/main" id="{69E2CCCD-556D-2851-9DAB-D74036052A8B}"/>
                  </a:ext>
                </a:extLst>
              </p:cNvPr>
              <p:cNvSpPr>
                <a:spLocks/>
              </p:cNvSpPr>
              <p:nvPr/>
            </p:nvSpPr>
            <p:spPr bwMode="auto">
              <a:xfrm>
                <a:off x="5130166" y="2741825"/>
                <a:ext cx="1160819" cy="1854540"/>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grpFill/>
              <a:ln w="9525" cmpd="sng">
                <a:solidFill>
                  <a:srgbClr val="FFFFFF"/>
                </a:solidFill>
                <a:prstDash val="solid"/>
                <a:round/>
                <a:headEnd/>
                <a:tailEnd/>
              </a:ln>
              <a:effectLst/>
            </p:spPr>
            <p:txBody>
              <a:bodyPr/>
              <a:lstStyle/>
              <a:p>
                <a:pPr fontAlgn="base">
                  <a:spcBef>
                    <a:spcPct val="0"/>
                  </a:spcBef>
                  <a:spcAft>
                    <a:spcPct val="0"/>
                  </a:spcAft>
                </a:pPr>
                <a:endParaRPr lang="zh-CN" altLang="en-US" sz="1200" b="1" kern="0">
                  <a:solidFill>
                    <a:srgbClr val="000000"/>
                  </a:solidFill>
                  <a:latin typeface="Arial" charset="0"/>
                </a:endParaRPr>
              </a:p>
            </p:txBody>
          </p:sp>
          <p:sp>
            <p:nvSpPr>
              <p:cNvPr id="140" name="Freeform 52">
                <a:extLst>
                  <a:ext uri="{FF2B5EF4-FFF2-40B4-BE49-F238E27FC236}">
                    <a16:creationId xmlns:a16="http://schemas.microsoft.com/office/drawing/2014/main" id="{D7042927-A7EB-A0F7-7C02-118E0339E8E5}"/>
                  </a:ext>
                </a:extLst>
              </p:cNvPr>
              <p:cNvSpPr>
                <a:spLocks/>
              </p:cNvSpPr>
              <p:nvPr/>
            </p:nvSpPr>
            <p:spPr bwMode="auto">
              <a:xfrm>
                <a:off x="10588826" y="3137601"/>
                <a:ext cx="874998" cy="642697"/>
              </a:xfrm>
              <a:custGeom>
                <a:avLst/>
                <a:gdLst>
                  <a:gd name="T0" fmla="*/ 10 w 2495"/>
                  <a:gd name="T1" fmla="*/ 256 h 1836"/>
                  <a:gd name="T2" fmla="*/ 35 w 2495"/>
                  <a:gd name="T3" fmla="*/ 274 h 1836"/>
                  <a:gd name="T4" fmla="*/ 55 w 2495"/>
                  <a:gd name="T5" fmla="*/ 272 h 1836"/>
                  <a:gd name="T6" fmla="*/ 68 w 2495"/>
                  <a:gd name="T7" fmla="*/ 288 h 1836"/>
                  <a:gd name="T8" fmla="*/ 82 w 2495"/>
                  <a:gd name="T9" fmla="*/ 292 h 1836"/>
                  <a:gd name="T10" fmla="*/ 97 w 2495"/>
                  <a:gd name="T11" fmla="*/ 277 h 1836"/>
                  <a:gd name="T12" fmla="*/ 127 w 2495"/>
                  <a:gd name="T13" fmla="*/ 262 h 1836"/>
                  <a:gd name="T14" fmla="*/ 161 w 2495"/>
                  <a:gd name="T15" fmla="*/ 247 h 1836"/>
                  <a:gd name="T16" fmla="*/ 167 w 2495"/>
                  <a:gd name="T17" fmla="*/ 228 h 1836"/>
                  <a:gd name="T18" fmla="*/ 162 w 2495"/>
                  <a:gd name="T19" fmla="*/ 205 h 1836"/>
                  <a:gd name="T20" fmla="*/ 179 w 2495"/>
                  <a:gd name="T21" fmla="*/ 166 h 1836"/>
                  <a:gd name="T22" fmla="*/ 202 w 2495"/>
                  <a:gd name="T23" fmla="*/ 148 h 1836"/>
                  <a:gd name="T24" fmla="*/ 229 w 2495"/>
                  <a:gd name="T25" fmla="*/ 102 h 1836"/>
                  <a:gd name="T26" fmla="*/ 255 w 2495"/>
                  <a:gd name="T27" fmla="*/ 60 h 1836"/>
                  <a:gd name="T28" fmla="*/ 262 w 2495"/>
                  <a:gd name="T29" fmla="*/ 34 h 1836"/>
                  <a:gd name="T30" fmla="*/ 272 w 2495"/>
                  <a:gd name="T31" fmla="*/ 22 h 1836"/>
                  <a:gd name="T32" fmla="*/ 297 w 2495"/>
                  <a:gd name="T33" fmla="*/ 20 h 1836"/>
                  <a:gd name="T34" fmla="*/ 315 w 2495"/>
                  <a:gd name="T35" fmla="*/ 0 h 1836"/>
                  <a:gd name="T36" fmla="*/ 339 w 2495"/>
                  <a:gd name="T37" fmla="*/ 11 h 1836"/>
                  <a:gd name="T38" fmla="*/ 340 w 2495"/>
                  <a:gd name="T39" fmla="*/ 16 h 1836"/>
                  <a:gd name="T40" fmla="*/ 340 w 2495"/>
                  <a:gd name="T41" fmla="*/ 21 h 1836"/>
                  <a:gd name="T42" fmla="*/ 338 w 2495"/>
                  <a:gd name="T43" fmla="*/ 37 h 1836"/>
                  <a:gd name="T44" fmla="*/ 350 w 2495"/>
                  <a:gd name="T45" fmla="*/ 57 h 1836"/>
                  <a:gd name="T46" fmla="*/ 407 w 2495"/>
                  <a:gd name="T47" fmla="*/ 91 h 1836"/>
                  <a:gd name="T48" fmla="*/ 431 w 2495"/>
                  <a:gd name="T49" fmla="*/ 87 h 1836"/>
                  <a:gd name="T50" fmla="*/ 452 w 2495"/>
                  <a:gd name="T51" fmla="*/ 108 h 1836"/>
                  <a:gd name="T52" fmla="*/ 447 w 2495"/>
                  <a:gd name="T53" fmla="*/ 119 h 1836"/>
                  <a:gd name="T54" fmla="*/ 424 w 2495"/>
                  <a:gd name="T55" fmla="*/ 108 h 1836"/>
                  <a:gd name="T56" fmla="*/ 418 w 2495"/>
                  <a:gd name="T57" fmla="*/ 131 h 1836"/>
                  <a:gd name="T58" fmla="*/ 458 w 2495"/>
                  <a:gd name="T59" fmla="*/ 142 h 1836"/>
                  <a:gd name="T60" fmla="*/ 464 w 2495"/>
                  <a:gd name="T61" fmla="*/ 171 h 1836"/>
                  <a:gd name="T62" fmla="*/ 447 w 2495"/>
                  <a:gd name="T63" fmla="*/ 188 h 1836"/>
                  <a:gd name="T64" fmla="*/ 482 w 2495"/>
                  <a:gd name="T65" fmla="*/ 193 h 1836"/>
                  <a:gd name="T66" fmla="*/ 499 w 2495"/>
                  <a:gd name="T67" fmla="*/ 193 h 1836"/>
                  <a:gd name="T68" fmla="*/ 493 w 2495"/>
                  <a:gd name="T69" fmla="*/ 217 h 1836"/>
                  <a:gd name="T70" fmla="*/ 457 w 2495"/>
                  <a:gd name="T71" fmla="*/ 234 h 1836"/>
                  <a:gd name="T72" fmla="*/ 414 w 2495"/>
                  <a:gd name="T73" fmla="*/ 240 h 1836"/>
                  <a:gd name="T74" fmla="*/ 255 w 2495"/>
                  <a:gd name="T75" fmla="*/ 287 h 1836"/>
                  <a:gd name="T76" fmla="*/ 181 w 2495"/>
                  <a:gd name="T77" fmla="*/ 318 h 1836"/>
                  <a:gd name="T78" fmla="*/ 80 w 2495"/>
                  <a:gd name="T79" fmla="*/ 346 h 1836"/>
                  <a:gd name="T80" fmla="*/ 54 w 2495"/>
                  <a:gd name="T81" fmla="*/ 359 h 1836"/>
                  <a:gd name="T82" fmla="*/ 7 w 2495"/>
                  <a:gd name="T83" fmla="*/ 367 h 1836"/>
                  <a:gd name="T84" fmla="*/ 11 w 2495"/>
                  <a:gd name="T85" fmla="*/ 350 h 1836"/>
                  <a:gd name="T86" fmla="*/ 0 w 2495"/>
                  <a:gd name="T87" fmla="*/ 324 h 1836"/>
                  <a:gd name="T88" fmla="*/ 12 w 2495"/>
                  <a:gd name="T89" fmla="*/ 303 h 1836"/>
                  <a:gd name="T90" fmla="*/ 13 w 2495"/>
                  <a:gd name="T91" fmla="*/ 280 h 1836"/>
                  <a:gd name="T92" fmla="*/ 10 w 2495"/>
                  <a:gd name="T93" fmla="*/ 256 h 18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1" name="Freeform 54">
                <a:extLst>
                  <a:ext uri="{FF2B5EF4-FFF2-40B4-BE49-F238E27FC236}">
                    <a16:creationId xmlns:a16="http://schemas.microsoft.com/office/drawing/2014/main" id="{E9FC7CF9-E6DF-3053-C05C-DCFA18B19643}"/>
                  </a:ext>
                </a:extLst>
              </p:cNvPr>
              <p:cNvSpPr>
                <a:spLocks/>
              </p:cNvSpPr>
              <p:nvPr/>
            </p:nvSpPr>
            <p:spPr bwMode="auto">
              <a:xfrm>
                <a:off x="10902705" y="3006260"/>
                <a:ext cx="587422" cy="290702"/>
              </a:xfrm>
              <a:custGeom>
                <a:avLst/>
                <a:gdLst>
                  <a:gd name="T0" fmla="*/ 171 w 1675"/>
                  <a:gd name="T1" fmla="*/ 132 h 830"/>
                  <a:gd name="T2" fmla="*/ 227 w 1675"/>
                  <a:gd name="T3" fmla="*/ 166 h 830"/>
                  <a:gd name="T4" fmla="*/ 251 w 1675"/>
                  <a:gd name="T5" fmla="*/ 162 h 830"/>
                  <a:gd name="T6" fmla="*/ 254 w 1675"/>
                  <a:gd name="T7" fmla="*/ 147 h 830"/>
                  <a:gd name="T8" fmla="*/ 250 w 1675"/>
                  <a:gd name="T9" fmla="*/ 139 h 830"/>
                  <a:gd name="T10" fmla="*/ 250 w 1675"/>
                  <a:gd name="T11" fmla="*/ 129 h 830"/>
                  <a:gd name="T12" fmla="*/ 241 w 1675"/>
                  <a:gd name="T13" fmla="*/ 116 h 830"/>
                  <a:gd name="T14" fmla="*/ 233 w 1675"/>
                  <a:gd name="T15" fmla="*/ 99 h 830"/>
                  <a:gd name="T16" fmla="*/ 226 w 1675"/>
                  <a:gd name="T17" fmla="*/ 79 h 830"/>
                  <a:gd name="T18" fmla="*/ 218 w 1675"/>
                  <a:gd name="T19" fmla="*/ 68 h 830"/>
                  <a:gd name="T20" fmla="*/ 227 w 1675"/>
                  <a:gd name="T21" fmla="*/ 50 h 830"/>
                  <a:gd name="T22" fmla="*/ 227 w 1675"/>
                  <a:gd name="T23" fmla="*/ 28 h 830"/>
                  <a:gd name="T24" fmla="*/ 250 w 1675"/>
                  <a:gd name="T25" fmla="*/ 45 h 830"/>
                  <a:gd name="T26" fmla="*/ 246 w 1675"/>
                  <a:gd name="T27" fmla="*/ 68 h 830"/>
                  <a:gd name="T28" fmla="*/ 244 w 1675"/>
                  <a:gd name="T29" fmla="*/ 84 h 830"/>
                  <a:gd name="T30" fmla="*/ 255 w 1675"/>
                  <a:gd name="T31" fmla="*/ 92 h 830"/>
                  <a:gd name="T32" fmla="*/ 263 w 1675"/>
                  <a:gd name="T33" fmla="*/ 100 h 830"/>
                  <a:gd name="T34" fmla="*/ 259 w 1675"/>
                  <a:gd name="T35" fmla="*/ 111 h 830"/>
                  <a:gd name="T36" fmla="*/ 269 w 1675"/>
                  <a:gd name="T37" fmla="*/ 123 h 830"/>
                  <a:gd name="T38" fmla="*/ 284 w 1675"/>
                  <a:gd name="T39" fmla="*/ 124 h 830"/>
                  <a:gd name="T40" fmla="*/ 301 w 1675"/>
                  <a:gd name="T41" fmla="*/ 141 h 830"/>
                  <a:gd name="T42" fmla="*/ 316 w 1675"/>
                  <a:gd name="T43" fmla="*/ 141 h 830"/>
                  <a:gd name="T44" fmla="*/ 332 w 1675"/>
                  <a:gd name="T45" fmla="*/ 137 h 830"/>
                  <a:gd name="T46" fmla="*/ 334 w 1675"/>
                  <a:gd name="T47" fmla="*/ 118 h 830"/>
                  <a:gd name="T48" fmla="*/ 335 w 1675"/>
                  <a:gd name="T49" fmla="*/ 103 h 830"/>
                  <a:gd name="T50" fmla="*/ 321 w 1675"/>
                  <a:gd name="T51" fmla="*/ 105 h 830"/>
                  <a:gd name="T52" fmla="*/ 303 w 1675"/>
                  <a:gd name="T53" fmla="*/ 113 h 830"/>
                  <a:gd name="T54" fmla="*/ 297 w 1675"/>
                  <a:gd name="T55" fmla="*/ 102 h 830"/>
                  <a:gd name="T56" fmla="*/ 289 w 1675"/>
                  <a:gd name="T57" fmla="*/ 82 h 830"/>
                  <a:gd name="T58" fmla="*/ 284 w 1675"/>
                  <a:gd name="T59" fmla="*/ 63 h 830"/>
                  <a:gd name="T60" fmla="*/ 276 w 1675"/>
                  <a:gd name="T61" fmla="*/ 50 h 830"/>
                  <a:gd name="T62" fmla="*/ 272 w 1675"/>
                  <a:gd name="T63" fmla="*/ 33 h 830"/>
                  <a:gd name="T64" fmla="*/ 265 w 1675"/>
                  <a:gd name="T65" fmla="*/ 19 h 830"/>
                  <a:gd name="T66" fmla="*/ 258 w 1675"/>
                  <a:gd name="T67" fmla="*/ 0 h 830"/>
                  <a:gd name="T68" fmla="*/ 244 w 1675"/>
                  <a:gd name="T69" fmla="*/ 9 h 830"/>
                  <a:gd name="T70" fmla="*/ 233 w 1675"/>
                  <a:gd name="T71" fmla="*/ 13 h 830"/>
                  <a:gd name="T72" fmla="*/ 210 w 1675"/>
                  <a:gd name="T73" fmla="*/ 11 h 830"/>
                  <a:gd name="T74" fmla="*/ 195 w 1675"/>
                  <a:gd name="T75" fmla="*/ 13 h 830"/>
                  <a:gd name="T76" fmla="*/ 170 w 1675"/>
                  <a:gd name="T77" fmla="*/ 24 h 830"/>
                  <a:gd name="T78" fmla="*/ 147 w 1675"/>
                  <a:gd name="T79" fmla="*/ 29 h 830"/>
                  <a:gd name="T80" fmla="*/ 132 w 1675"/>
                  <a:gd name="T81" fmla="*/ 46 h 830"/>
                  <a:gd name="T82" fmla="*/ 100 w 1675"/>
                  <a:gd name="T83" fmla="*/ 52 h 830"/>
                  <a:gd name="T84" fmla="*/ 75 w 1675"/>
                  <a:gd name="T85" fmla="*/ 61 h 830"/>
                  <a:gd name="T86" fmla="*/ 33 w 1675"/>
                  <a:gd name="T87" fmla="*/ 73 h 830"/>
                  <a:gd name="T88" fmla="*/ 0 w 1675"/>
                  <a:gd name="T89" fmla="*/ 85 h 830"/>
                  <a:gd name="T90" fmla="*/ 6 w 1675"/>
                  <a:gd name="T91" fmla="*/ 113 h 830"/>
                  <a:gd name="T92" fmla="*/ 18 w 1675"/>
                  <a:gd name="T93" fmla="*/ 113 h 830"/>
                  <a:gd name="T94" fmla="*/ 36 w 1675"/>
                  <a:gd name="T95" fmla="*/ 92 h 830"/>
                  <a:gd name="T96" fmla="*/ 55 w 1675"/>
                  <a:gd name="T97" fmla="*/ 81 h 830"/>
                  <a:gd name="T98" fmla="*/ 76 w 1675"/>
                  <a:gd name="T99" fmla="*/ 78 h 830"/>
                  <a:gd name="T100" fmla="*/ 86 w 1675"/>
                  <a:gd name="T101" fmla="*/ 62 h 830"/>
                  <a:gd name="T102" fmla="*/ 98 w 1675"/>
                  <a:gd name="T103" fmla="*/ 56 h 830"/>
                  <a:gd name="T104" fmla="*/ 114 w 1675"/>
                  <a:gd name="T105" fmla="*/ 67 h 830"/>
                  <a:gd name="T106" fmla="*/ 136 w 1675"/>
                  <a:gd name="T107" fmla="*/ 76 h 830"/>
                  <a:gd name="T108" fmla="*/ 151 w 1675"/>
                  <a:gd name="T109" fmla="*/ 82 h 830"/>
                  <a:gd name="T110" fmla="*/ 160 w 1675"/>
                  <a:gd name="T111" fmla="*/ 74 h 830"/>
                  <a:gd name="T112" fmla="*/ 174 w 1675"/>
                  <a:gd name="T113" fmla="*/ 85 h 830"/>
                  <a:gd name="T114" fmla="*/ 161 w 1675"/>
                  <a:gd name="T115" fmla="*/ 97 h 830"/>
                  <a:gd name="T116" fmla="*/ 159 w 1675"/>
                  <a:gd name="T117" fmla="*/ 113 h 830"/>
                  <a:gd name="T118" fmla="*/ 171 w 1675"/>
                  <a:gd name="T119" fmla="*/ 132 h 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2" name="Freeform 56">
                <a:extLst>
                  <a:ext uri="{FF2B5EF4-FFF2-40B4-BE49-F238E27FC236}">
                    <a16:creationId xmlns:a16="http://schemas.microsoft.com/office/drawing/2014/main" id="{1CF69AC1-FADB-0D86-5F39-576050AFC74C}"/>
                  </a:ext>
                </a:extLst>
              </p:cNvPr>
              <p:cNvSpPr>
                <a:spLocks/>
              </p:cNvSpPr>
              <p:nvPr/>
            </p:nvSpPr>
            <p:spPr bwMode="auto">
              <a:xfrm>
                <a:off x="11428757" y="3246178"/>
                <a:ext cx="66634" cy="126088"/>
              </a:xfrm>
              <a:custGeom>
                <a:avLst/>
                <a:gdLst>
                  <a:gd name="T0" fmla="*/ 1 w 198"/>
                  <a:gd name="T1" fmla="*/ 4 h 384"/>
                  <a:gd name="T2" fmla="*/ 16 w 198"/>
                  <a:gd name="T3" fmla="*/ 3 h 384"/>
                  <a:gd name="T4" fmla="*/ 32 w 198"/>
                  <a:gd name="T5" fmla="*/ 0 h 384"/>
                  <a:gd name="T6" fmla="*/ 38 w 198"/>
                  <a:gd name="T7" fmla="*/ 24 h 384"/>
                  <a:gd name="T8" fmla="*/ 37 w 198"/>
                  <a:gd name="T9" fmla="*/ 45 h 384"/>
                  <a:gd name="T10" fmla="*/ 30 w 198"/>
                  <a:gd name="T11" fmla="*/ 61 h 384"/>
                  <a:gd name="T12" fmla="*/ 24 w 198"/>
                  <a:gd name="T13" fmla="*/ 70 h 384"/>
                  <a:gd name="T14" fmla="*/ 18 w 198"/>
                  <a:gd name="T15" fmla="*/ 72 h 384"/>
                  <a:gd name="T16" fmla="*/ 10 w 198"/>
                  <a:gd name="T17" fmla="*/ 59 h 384"/>
                  <a:gd name="T18" fmla="*/ 6 w 198"/>
                  <a:gd name="T19" fmla="*/ 41 h 384"/>
                  <a:gd name="T20" fmla="*/ 0 w 198"/>
                  <a:gd name="T21" fmla="*/ 27 h 384"/>
                  <a:gd name="T22" fmla="*/ 1 w 198"/>
                  <a:gd name="T23" fmla="*/ 4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3" name="Freeform 40">
                <a:extLst>
                  <a:ext uri="{FF2B5EF4-FFF2-40B4-BE49-F238E27FC236}">
                    <a16:creationId xmlns:a16="http://schemas.microsoft.com/office/drawing/2014/main" id="{B4D642EB-135D-644C-CC1D-AB1792F6789F}"/>
                  </a:ext>
                </a:extLst>
              </p:cNvPr>
              <p:cNvSpPr>
                <a:spLocks/>
              </p:cNvSpPr>
              <p:nvPr/>
            </p:nvSpPr>
            <p:spPr bwMode="auto">
              <a:xfrm>
                <a:off x="11498896" y="2272498"/>
                <a:ext cx="457664" cy="281947"/>
              </a:xfrm>
              <a:custGeom>
                <a:avLst/>
                <a:gdLst>
                  <a:gd name="T0" fmla="*/ 142 w 1383"/>
                  <a:gd name="T1" fmla="*/ 17 h 850"/>
                  <a:gd name="T2" fmla="*/ 131 w 1383"/>
                  <a:gd name="T3" fmla="*/ 40 h 850"/>
                  <a:gd name="T4" fmla="*/ 53 w 1383"/>
                  <a:gd name="T5" fmla="*/ 64 h 850"/>
                  <a:gd name="T6" fmla="*/ 0 w 1383"/>
                  <a:gd name="T7" fmla="*/ 83 h 850"/>
                  <a:gd name="T8" fmla="*/ 6 w 1383"/>
                  <a:gd name="T9" fmla="*/ 122 h 850"/>
                  <a:gd name="T10" fmla="*/ 11 w 1383"/>
                  <a:gd name="T11" fmla="*/ 161 h 850"/>
                  <a:gd name="T12" fmla="*/ 113 w 1383"/>
                  <a:gd name="T13" fmla="*/ 109 h 850"/>
                  <a:gd name="T14" fmla="*/ 156 w 1383"/>
                  <a:gd name="T15" fmla="*/ 96 h 850"/>
                  <a:gd name="T16" fmla="*/ 172 w 1383"/>
                  <a:gd name="T17" fmla="*/ 128 h 850"/>
                  <a:gd name="T18" fmla="*/ 193 w 1383"/>
                  <a:gd name="T19" fmla="*/ 142 h 850"/>
                  <a:gd name="T20" fmla="*/ 201 w 1383"/>
                  <a:gd name="T21" fmla="*/ 125 h 850"/>
                  <a:gd name="T22" fmla="*/ 233 w 1383"/>
                  <a:gd name="T23" fmla="*/ 102 h 850"/>
                  <a:gd name="T24" fmla="*/ 261 w 1383"/>
                  <a:gd name="T25" fmla="*/ 85 h 850"/>
                  <a:gd name="T26" fmla="*/ 252 w 1383"/>
                  <a:gd name="T27" fmla="*/ 73 h 850"/>
                  <a:gd name="T28" fmla="*/ 250 w 1383"/>
                  <a:gd name="T29" fmla="*/ 62 h 850"/>
                  <a:gd name="T30" fmla="*/ 245 w 1383"/>
                  <a:gd name="T31" fmla="*/ 44 h 850"/>
                  <a:gd name="T32" fmla="*/ 240 w 1383"/>
                  <a:gd name="T33" fmla="*/ 50 h 850"/>
                  <a:gd name="T34" fmla="*/ 243 w 1383"/>
                  <a:gd name="T35" fmla="*/ 60 h 850"/>
                  <a:gd name="T36" fmla="*/ 240 w 1383"/>
                  <a:gd name="T37" fmla="*/ 70 h 850"/>
                  <a:gd name="T38" fmla="*/ 245 w 1383"/>
                  <a:gd name="T39" fmla="*/ 82 h 850"/>
                  <a:gd name="T40" fmla="*/ 227 w 1383"/>
                  <a:gd name="T41" fmla="*/ 97 h 850"/>
                  <a:gd name="T42" fmla="*/ 204 w 1383"/>
                  <a:gd name="T43" fmla="*/ 85 h 850"/>
                  <a:gd name="T44" fmla="*/ 176 w 1383"/>
                  <a:gd name="T45" fmla="*/ 51 h 850"/>
                  <a:gd name="T46" fmla="*/ 168 w 1383"/>
                  <a:gd name="T47" fmla="*/ 23 h 850"/>
                  <a:gd name="T48" fmla="*/ 142 w 1383"/>
                  <a:gd name="T49" fmla="*/ 0 h 850"/>
                  <a:gd name="T50" fmla="*/ 142 w 1383"/>
                  <a:gd name="T51" fmla="*/ 17 h 8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grpSp>
      </p:grpSp>
      <p:grpSp>
        <p:nvGrpSpPr>
          <p:cNvPr id="167" name="Group 166">
            <a:extLst>
              <a:ext uri="{FF2B5EF4-FFF2-40B4-BE49-F238E27FC236}">
                <a16:creationId xmlns:a16="http://schemas.microsoft.com/office/drawing/2014/main" id="{4F0F6F67-A5D6-73EA-4617-4591A80C152F}"/>
              </a:ext>
              <a:ext uri="{C183D7F6-B498-43B3-948B-1728B52AA6E4}">
                <adec:decorative xmlns:adec="http://schemas.microsoft.com/office/drawing/2017/decorative" val="1"/>
              </a:ext>
            </a:extLst>
          </p:cNvPr>
          <p:cNvGrpSpPr/>
          <p:nvPr/>
        </p:nvGrpSpPr>
        <p:grpSpPr>
          <a:xfrm>
            <a:off x="3945707" y="4498059"/>
            <a:ext cx="3233275" cy="1661716"/>
            <a:chOff x="5359400" y="3886291"/>
            <a:chExt cx="2903537" cy="1492249"/>
          </a:xfrm>
          <a:solidFill>
            <a:schemeClr val="bg1">
              <a:lumMod val="85000"/>
            </a:schemeClr>
          </a:solidFill>
        </p:grpSpPr>
        <p:sp>
          <p:nvSpPr>
            <p:cNvPr id="168" name="Freeform 97">
              <a:extLst>
                <a:ext uri="{FF2B5EF4-FFF2-40B4-BE49-F238E27FC236}">
                  <a16:creationId xmlns:a16="http://schemas.microsoft.com/office/drawing/2014/main" id="{8030DDB1-D2C3-5297-1E31-8223B35863FC}"/>
                </a:ext>
              </a:extLst>
            </p:cNvPr>
            <p:cNvSpPr>
              <a:spLocks/>
            </p:cNvSpPr>
            <p:nvPr/>
          </p:nvSpPr>
          <p:spPr bwMode="auto">
            <a:xfrm>
              <a:off x="5619750" y="3886291"/>
              <a:ext cx="1757362" cy="1492249"/>
            </a:xfrm>
            <a:custGeom>
              <a:avLst/>
              <a:gdLst>
                <a:gd name="T0" fmla="*/ 969 w 1107"/>
                <a:gd name="T1" fmla="*/ 719 h 940"/>
                <a:gd name="T2" fmla="*/ 903 w 1107"/>
                <a:gd name="T3" fmla="*/ 660 h 940"/>
                <a:gd name="T4" fmla="*/ 852 w 1107"/>
                <a:gd name="T5" fmla="*/ 689 h 940"/>
                <a:gd name="T6" fmla="*/ 786 w 1107"/>
                <a:gd name="T7" fmla="*/ 641 h 940"/>
                <a:gd name="T8" fmla="*/ 735 w 1107"/>
                <a:gd name="T9" fmla="*/ 105 h 940"/>
                <a:gd name="T10" fmla="*/ 630 w 1107"/>
                <a:gd name="T11" fmla="*/ 91 h 940"/>
                <a:gd name="T12" fmla="*/ 543 w 1107"/>
                <a:gd name="T13" fmla="*/ 46 h 940"/>
                <a:gd name="T14" fmla="*/ 506 w 1107"/>
                <a:gd name="T15" fmla="*/ 24 h 940"/>
                <a:gd name="T16" fmla="*/ 438 w 1107"/>
                <a:gd name="T17" fmla="*/ 18 h 940"/>
                <a:gd name="T18" fmla="*/ 362 w 1107"/>
                <a:gd name="T19" fmla="*/ 32 h 940"/>
                <a:gd name="T20" fmla="*/ 273 w 1107"/>
                <a:gd name="T21" fmla="*/ 81 h 940"/>
                <a:gd name="T22" fmla="*/ 272 w 1107"/>
                <a:gd name="T23" fmla="*/ 168 h 940"/>
                <a:gd name="T24" fmla="*/ 290 w 1107"/>
                <a:gd name="T25" fmla="*/ 212 h 940"/>
                <a:gd name="T26" fmla="*/ 270 w 1107"/>
                <a:gd name="T27" fmla="*/ 244 h 940"/>
                <a:gd name="T28" fmla="*/ 243 w 1107"/>
                <a:gd name="T29" fmla="*/ 200 h 940"/>
                <a:gd name="T30" fmla="*/ 190 w 1107"/>
                <a:gd name="T31" fmla="*/ 209 h 940"/>
                <a:gd name="T32" fmla="*/ 168 w 1107"/>
                <a:gd name="T33" fmla="*/ 259 h 940"/>
                <a:gd name="T34" fmla="*/ 214 w 1107"/>
                <a:gd name="T35" fmla="*/ 314 h 940"/>
                <a:gd name="T36" fmla="*/ 287 w 1107"/>
                <a:gd name="T37" fmla="*/ 319 h 940"/>
                <a:gd name="T38" fmla="*/ 273 w 1107"/>
                <a:gd name="T39" fmla="*/ 380 h 940"/>
                <a:gd name="T40" fmla="*/ 212 w 1107"/>
                <a:gd name="T41" fmla="*/ 395 h 940"/>
                <a:gd name="T42" fmla="*/ 150 w 1107"/>
                <a:gd name="T43" fmla="*/ 407 h 940"/>
                <a:gd name="T44" fmla="*/ 119 w 1107"/>
                <a:gd name="T45" fmla="*/ 484 h 940"/>
                <a:gd name="T46" fmla="*/ 119 w 1107"/>
                <a:gd name="T47" fmla="*/ 540 h 940"/>
                <a:gd name="T48" fmla="*/ 180 w 1107"/>
                <a:gd name="T49" fmla="*/ 558 h 940"/>
                <a:gd name="T50" fmla="*/ 184 w 1107"/>
                <a:gd name="T51" fmla="*/ 602 h 940"/>
                <a:gd name="T52" fmla="*/ 155 w 1107"/>
                <a:gd name="T53" fmla="*/ 641 h 940"/>
                <a:gd name="T54" fmla="*/ 206 w 1107"/>
                <a:gd name="T55" fmla="*/ 640 h 940"/>
                <a:gd name="T56" fmla="*/ 238 w 1107"/>
                <a:gd name="T57" fmla="*/ 652 h 940"/>
                <a:gd name="T58" fmla="*/ 251 w 1107"/>
                <a:gd name="T59" fmla="*/ 669 h 940"/>
                <a:gd name="T60" fmla="*/ 297 w 1107"/>
                <a:gd name="T61" fmla="*/ 660 h 940"/>
                <a:gd name="T62" fmla="*/ 257 w 1107"/>
                <a:gd name="T63" fmla="*/ 733 h 940"/>
                <a:gd name="T64" fmla="*/ 217 w 1107"/>
                <a:gd name="T65" fmla="*/ 764 h 940"/>
                <a:gd name="T66" fmla="*/ 143 w 1107"/>
                <a:gd name="T67" fmla="*/ 787 h 940"/>
                <a:gd name="T68" fmla="*/ 51 w 1107"/>
                <a:gd name="T69" fmla="*/ 813 h 940"/>
                <a:gd name="T70" fmla="*/ 19 w 1107"/>
                <a:gd name="T71" fmla="*/ 833 h 940"/>
                <a:gd name="T72" fmla="*/ 97 w 1107"/>
                <a:gd name="T73" fmla="*/ 821 h 940"/>
                <a:gd name="T74" fmla="*/ 165 w 1107"/>
                <a:gd name="T75" fmla="*/ 811 h 940"/>
                <a:gd name="T76" fmla="*/ 214 w 1107"/>
                <a:gd name="T77" fmla="*/ 811 h 940"/>
                <a:gd name="T78" fmla="*/ 243 w 1107"/>
                <a:gd name="T79" fmla="*/ 774 h 940"/>
                <a:gd name="T80" fmla="*/ 399 w 1107"/>
                <a:gd name="T81" fmla="*/ 686 h 940"/>
                <a:gd name="T82" fmla="*/ 433 w 1107"/>
                <a:gd name="T83" fmla="*/ 635 h 940"/>
                <a:gd name="T84" fmla="*/ 520 w 1107"/>
                <a:gd name="T85" fmla="*/ 579 h 940"/>
                <a:gd name="T86" fmla="*/ 474 w 1107"/>
                <a:gd name="T87" fmla="*/ 609 h 940"/>
                <a:gd name="T88" fmla="*/ 469 w 1107"/>
                <a:gd name="T89" fmla="*/ 662 h 940"/>
                <a:gd name="T90" fmla="*/ 492 w 1107"/>
                <a:gd name="T91" fmla="*/ 674 h 940"/>
                <a:gd name="T92" fmla="*/ 550 w 1107"/>
                <a:gd name="T93" fmla="*/ 653 h 940"/>
                <a:gd name="T94" fmla="*/ 584 w 1107"/>
                <a:gd name="T95" fmla="*/ 602 h 940"/>
                <a:gd name="T96" fmla="*/ 581 w 1107"/>
                <a:gd name="T97" fmla="*/ 660 h 940"/>
                <a:gd name="T98" fmla="*/ 664 w 1107"/>
                <a:gd name="T99" fmla="*/ 648 h 940"/>
                <a:gd name="T100" fmla="*/ 772 w 1107"/>
                <a:gd name="T101" fmla="*/ 675 h 940"/>
                <a:gd name="T102" fmla="*/ 784 w 1107"/>
                <a:gd name="T103" fmla="*/ 687 h 940"/>
                <a:gd name="T104" fmla="*/ 881 w 1107"/>
                <a:gd name="T105" fmla="*/ 752 h 940"/>
                <a:gd name="T106" fmla="*/ 896 w 1107"/>
                <a:gd name="T107" fmla="*/ 784 h 940"/>
                <a:gd name="T108" fmla="*/ 940 w 1107"/>
                <a:gd name="T109" fmla="*/ 864 h 940"/>
                <a:gd name="T110" fmla="*/ 964 w 1107"/>
                <a:gd name="T111" fmla="*/ 867 h 940"/>
                <a:gd name="T112" fmla="*/ 988 w 1107"/>
                <a:gd name="T113" fmla="*/ 882 h 940"/>
                <a:gd name="T114" fmla="*/ 1008 w 1107"/>
                <a:gd name="T115" fmla="*/ 927 h 940"/>
                <a:gd name="T116" fmla="*/ 1034 w 1107"/>
                <a:gd name="T117" fmla="*/ 935 h 940"/>
                <a:gd name="T118" fmla="*/ 1047 w 1107"/>
                <a:gd name="T119" fmla="*/ 893 h 940"/>
                <a:gd name="T120" fmla="*/ 1107 w 1107"/>
                <a:gd name="T121" fmla="*/ 871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7" h="940">
                  <a:moveTo>
                    <a:pt x="1091" y="838"/>
                  </a:moveTo>
                  <a:lnTo>
                    <a:pt x="1091" y="838"/>
                  </a:lnTo>
                  <a:lnTo>
                    <a:pt x="1069" y="831"/>
                  </a:lnTo>
                  <a:lnTo>
                    <a:pt x="1061" y="826"/>
                  </a:lnTo>
                  <a:lnTo>
                    <a:pt x="1052" y="821"/>
                  </a:lnTo>
                  <a:lnTo>
                    <a:pt x="1044" y="815"/>
                  </a:lnTo>
                  <a:lnTo>
                    <a:pt x="1035" y="806"/>
                  </a:lnTo>
                  <a:lnTo>
                    <a:pt x="1027" y="796"/>
                  </a:lnTo>
                  <a:lnTo>
                    <a:pt x="1018" y="784"/>
                  </a:lnTo>
                  <a:lnTo>
                    <a:pt x="1018" y="784"/>
                  </a:lnTo>
                  <a:lnTo>
                    <a:pt x="1001" y="757"/>
                  </a:lnTo>
                  <a:lnTo>
                    <a:pt x="984" y="736"/>
                  </a:lnTo>
                  <a:lnTo>
                    <a:pt x="969" y="719"/>
                  </a:lnTo>
                  <a:lnTo>
                    <a:pt x="962" y="714"/>
                  </a:lnTo>
                  <a:lnTo>
                    <a:pt x="957" y="709"/>
                  </a:lnTo>
                  <a:lnTo>
                    <a:pt x="957" y="709"/>
                  </a:lnTo>
                  <a:lnTo>
                    <a:pt x="947" y="702"/>
                  </a:lnTo>
                  <a:lnTo>
                    <a:pt x="940" y="696"/>
                  </a:lnTo>
                  <a:lnTo>
                    <a:pt x="935" y="686"/>
                  </a:lnTo>
                  <a:lnTo>
                    <a:pt x="928" y="675"/>
                  </a:lnTo>
                  <a:lnTo>
                    <a:pt x="928" y="675"/>
                  </a:lnTo>
                  <a:lnTo>
                    <a:pt x="925" y="669"/>
                  </a:lnTo>
                  <a:lnTo>
                    <a:pt x="920" y="665"/>
                  </a:lnTo>
                  <a:lnTo>
                    <a:pt x="915" y="662"/>
                  </a:lnTo>
                  <a:lnTo>
                    <a:pt x="910" y="660"/>
                  </a:lnTo>
                  <a:lnTo>
                    <a:pt x="903" y="660"/>
                  </a:lnTo>
                  <a:lnTo>
                    <a:pt x="898" y="662"/>
                  </a:lnTo>
                  <a:lnTo>
                    <a:pt x="891" y="665"/>
                  </a:lnTo>
                  <a:lnTo>
                    <a:pt x="886" y="670"/>
                  </a:lnTo>
                  <a:lnTo>
                    <a:pt x="886" y="670"/>
                  </a:lnTo>
                  <a:lnTo>
                    <a:pt x="883" y="675"/>
                  </a:lnTo>
                  <a:lnTo>
                    <a:pt x="879" y="680"/>
                  </a:lnTo>
                  <a:lnTo>
                    <a:pt x="874" y="692"/>
                  </a:lnTo>
                  <a:lnTo>
                    <a:pt x="871" y="697"/>
                  </a:lnTo>
                  <a:lnTo>
                    <a:pt x="869" y="699"/>
                  </a:lnTo>
                  <a:lnTo>
                    <a:pt x="866" y="701"/>
                  </a:lnTo>
                  <a:lnTo>
                    <a:pt x="862" y="699"/>
                  </a:lnTo>
                  <a:lnTo>
                    <a:pt x="862" y="699"/>
                  </a:lnTo>
                  <a:lnTo>
                    <a:pt x="852" y="689"/>
                  </a:lnTo>
                  <a:lnTo>
                    <a:pt x="837" y="675"/>
                  </a:lnTo>
                  <a:lnTo>
                    <a:pt x="825" y="662"/>
                  </a:lnTo>
                  <a:lnTo>
                    <a:pt x="822" y="655"/>
                  </a:lnTo>
                  <a:lnTo>
                    <a:pt x="818" y="648"/>
                  </a:lnTo>
                  <a:lnTo>
                    <a:pt x="818" y="648"/>
                  </a:lnTo>
                  <a:lnTo>
                    <a:pt x="816" y="640"/>
                  </a:lnTo>
                  <a:lnTo>
                    <a:pt x="815" y="636"/>
                  </a:lnTo>
                  <a:lnTo>
                    <a:pt x="811" y="635"/>
                  </a:lnTo>
                  <a:lnTo>
                    <a:pt x="803" y="635"/>
                  </a:lnTo>
                  <a:lnTo>
                    <a:pt x="803" y="635"/>
                  </a:lnTo>
                  <a:lnTo>
                    <a:pt x="798" y="636"/>
                  </a:lnTo>
                  <a:lnTo>
                    <a:pt x="793" y="640"/>
                  </a:lnTo>
                  <a:lnTo>
                    <a:pt x="786" y="641"/>
                  </a:lnTo>
                  <a:lnTo>
                    <a:pt x="779" y="643"/>
                  </a:lnTo>
                  <a:lnTo>
                    <a:pt x="774" y="643"/>
                  </a:lnTo>
                  <a:lnTo>
                    <a:pt x="772" y="640"/>
                  </a:lnTo>
                  <a:lnTo>
                    <a:pt x="769" y="636"/>
                  </a:lnTo>
                  <a:lnTo>
                    <a:pt x="767" y="626"/>
                  </a:lnTo>
                  <a:lnTo>
                    <a:pt x="766" y="609"/>
                  </a:lnTo>
                  <a:lnTo>
                    <a:pt x="766" y="609"/>
                  </a:lnTo>
                  <a:lnTo>
                    <a:pt x="767" y="509"/>
                  </a:lnTo>
                  <a:lnTo>
                    <a:pt x="767" y="346"/>
                  </a:lnTo>
                  <a:lnTo>
                    <a:pt x="766" y="127"/>
                  </a:lnTo>
                  <a:lnTo>
                    <a:pt x="766" y="127"/>
                  </a:lnTo>
                  <a:lnTo>
                    <a:pt x="749" y="114"/>
                  </a:lnTo>
                  <a:lnTo>
                    <a:pt x="735" y="105"/>
                  </a:lnTo>
                  <a:lnTo>
                    <a:pt x="730" y="102"/>
                  </a:lnTo>
                  <a:lnTo>
                    <a:pt x="725" y="100"/>
                  </a:lnTo>
                  <a:lnTo>
                    <a:pt x="725" y="100"/>
                  </a:lnTo>
                  <a:lnTo>
                    <a:pt x="691" y="100"/>
                  </a:lnTo>
                  <a:lnTo>
                    <a:pt x="671" y="100"/>
                  </a:lnTo>
                  <a:lnTo>
                    <a:pt x="662" y="98"/>
                  </a:lnTo>
                  <a:lnTo>
                    <a:pt x="657" y="97"/>
                  </a:lnTo>
                  <a:lnTo>
                    <a:pt x="657" y="97"/>
                  </a:lnTo>
                  <a:lnTo>
                    <a:pt x="654" y="93"/>
                  </a:lnTo>
                  <a:lnTo>
                    <a:pt x="650" y="93"/>
                  </a:lnTo>
                  <a:lnTo>
                    <a:pt x="643" y="93"/>
                  </a:lnTo>
                  <a:lnTo>
                    <a:pt x="635" y="93"/>
                  </a:lnTo>
                  <a:lnTo>
                    <a:pt x="630" y="91"/>
                  </a:lnTo>
                  <a:lnTo>
                    <a:pt x="626" y="88"/>
                  </a:lnTo>
                  <a:lnTo>
                    <a:pt x="626" y="88"/>
                  </a:lnTo>
                  <a:lnTo>
                    <a:pt x="615" y="80"/>
                  </a:lnTo>
                  <a:lnTo>
                    <a:pt x="603" y="71"/>
                  </a:lnTo>
                  <a:lnTo>
                    <a:pt x="587" y="66"/>
                  </a:lnTo>
                  <a:lnTo>
                    <a:pt x="574" y="64"/>
                  </a:lnTo>
                  <a:lnTo>
                    <a:pt x="574" y="64"/>
                  </a:lnTo>
                  <a:lnTo>
                    <a:pt x="562" y="63"/>
                  </a:lnTo>
                  <a:lnTo>
                    <a:pt x="553" y="61"/>
                  </a:lnTo>
                  <a:lnTo>
                    <a:pt x="550" y="59"/>
                  </a:lnTo>
                  <a:lnTo>
                    <a:pt x="547" y="56"/>
                  </a:lnTo>
                  <a:lnTo>
                    <a:pt x="545" y="52"/>
                  </a:lnTo>
                  <a:lnTo>
                    <a:pt x="543" y="46"/>
                  </a:lnTo>
                  <a:lnTo>
                    <a:pt x="543" y="46"/>
                  </a:lnTo>
                  <a:lnTo>
                    <a:pt x="542" y="37"/>
                  </a:lnTo>
                  <a:lnTo>
                    <a:pt x="540" y="34"/>
                  </a:lnTo>
                  <a:lnTo>
                    <a:pt x="538" y="32"/>
                  </a:lnTo>
                  <a:lnTo>
                    <a:pt x="535" y="30"/>
                  </a:lnTo>
                  <a:lnTo>
                    <a:pt x="531" y="30"/>
                  </a:lnTo>
                  <a:lnTo>
                    <a:pt x="520" y="34"/>
                  </a:lnTo>
                  <a:lnTo>
                    <a:pt x="520" y="34"/>
                  </a:lnTo>
                  <a:lnTo>
                    <a:pt x="509" y="34"/>
                  </a:lnTo>
                  <a:lnTo>
                    <a:pt x="508" y="34"/>
                  </a:lnTo>
                  <a:lnTo>
                    <a:pt x="506" y="32"/>
                  </a:lnTo>
                  <a:lnTo>
                    <a:pt x="506" y="27"/>
                  </a:lnTo>
                  <a:lnTo>
                    <a:pt x="506" y="24"/>
                  </a:lnTo>
                  <a:lnTo>
                    <a:pt x="504" y="20"/>
                  </a:lnTo>
                  <a:lnTo>
                    <a:pt x="504" y="20"/>
                  </a:lnTo>
                  <a:lnTo>
                    <a:pt x="496" y="12"/>
                  </a:lnTo>
                  <a:lnTo>
                    <a:pt x="489" y="7"/>
                  </a:lnTo>
                  <a:lnTo>
                    <a:pt x="482" y="3"/>
                  </a:lnTo>
                  <a:lnTo>
                    <a:pt x="475" y="0"/>
                  </a:lnTo>
                  <a:lnTo>
                    <a:pt x="469" y="0"/>
                  </a:lnTo>
                  <a:lnTo>
                    <a:pt x="462" y="3"/>
                  </a:lnTo>
                  <a:lnTo>
                    <a:pt x="457" y="8"/>
                  </a:lnTo>
                  <a:lnTo>
                    <a:pt x="457" y="8"/>
                  </a:lnTo>
                  <a:lnTo>
                    <a:pt x="452" y="13"/>
                  </a:lnTo>
                  <a:lnTo>
                    <a:pt x="445" y="17"/>
                  </a:lnTo>
                  <a:lnTo>
                    <a:pt x="438" y="18"/>
                  </a:lnTo>
                  <a:lnTo>
                    <a:pt x="431" y="18"/>
                  </a:lnTo>
                  <a:lnTo>
                    <a:pt x="421" y="18"/>
                  </a:lnTo>
                  <a:lnTo>
                    <a:pt x="418" y="17"/>
                  </a:lnTo>
                  <a:lnTo>
                    <a:pt x="418" y="17"/>
                  </a:lnTo>
                  <a:lnTo>
                    <a:pt x="408" y="18"/>
                  </a:lnTo>
                  <a:lnTo>
                    <a:pt x="399" y="22"/>
                  </a:lnTo>
                  <a:lnTo>
                    <a:pt x="392" y="25"/>
                  </a:lnTo>
                  <a:lnTo>
                    <a:pt x="392" y="25"/>
                  </a:lnTo>
                  <a:lnTo>
                    <a:pt x="384" y="30"/>
                  </a:lnTo>
                  <a:lnTo>
                    <a:pt x="375" y="32"/>
                  </a:lnTo>
                  <a:lnTo>
                    <a:pt x="368" y="32"/>
                  </a:lnTo>
                  <a:lnTo>
                    <a:pt x="362" y="32"/>
                  </a:lnTo>
                  <a:lnTo>
                    <a:pt x="362" y="32"/>
                  </a:lnTo>
                  <a:lnTo>
                    <a:pt x="355" y="30"/>
                  </a:lnTo>
                  <a:lnTo>
                    <a:pt x="348" y="34"/>
                  </a:lnTo>
                  <a:lnTo>
                    <a:pt x="341" y="41"/>
                  </a:lnTo>
                  <a:lnTo>
                    <a:pt x="335" y="51"/>
                  </a:lnTo>
                  <a:lnTo>
                    <a:pt x="335" y="51"/>
                  </a:lnTo>
                  <a:lnTo>
                    <a:pt x="326" y="64"/>
                  </a:lnTo>
                  <a:lnTo>
                    <a:pt x="319" y="74"/>
                  </a:lnTo>
                  <a:lnTo>
                    <a:pt x="314" y="80"/>
                  </a:lnTo>
                  <a:lnTo>
                    <a:pt x="309" y="81"/>
                  </a:lnTo>
                  <a:lnTo>
                    <a:pt x="302" y="83"/>
                  </a:lnTo>
                  <a:lnTo>
                    <a:pt x="294" y="83"/>
                  </a:lnTo>
                  <a:lnTo>
                    <a:pt x="294" y="83"/>
                  </a:lnTo>
                  <a:lnTo>
                    <a:pt x="273" y="81"/>
                  </a:lnTo>
                  <a:lnTo>
                    <a:pt x="263" y="81"/>
                  </a:lnTo>
                  <a:lnTo>
                    <a:pt x="253" y="81"/>
                  </a:lnTo>
                  <a:lnTo>
                    <a:pt x="246" y="83"/>
                  </a:lnTo>
                  <a:lnTo>
                    <a:pt x="240" y="88"/>
                  </a:lnTo>
                  <a:lnTo>
                    <a:pt x="240" y="91"/>
                  </a:lnTo>
                  <a:lnTo>
                    <a:pt x="240" y="95"/>
                  </a:lnTo>
                  <a:lnTo>
                    <a:pt x="240" y="100"/>
                  </a:lnTo>
                  <a:lnTo>
                    <a:pt x="243" y="105"/>
                  </a:lnTo>
                  <a:lnTo>
                    <a:pt x="243" y="105"/>
                  </a:lnTo>
                  <a:lnTo>
                    <a:pt x="255" y="125"/>
                  </a:lnTo>
                  <a:lnTo>
                    <a:pt x="263" y="146"/>
                  </a:lnTo>
                  <a:lnTo>
                    <a:pt x="270" y="161"/>
                  </a:lnTo>
                  <a:lnTo>
                    <a:pt x="272" y="168"/>
                  </a:lnTo>
                  <a:lnTo>
                    <a:pt x="272" y="173"/>
                  </a:lnTo>
                  <a:lnTo>
                    <a:pt x="272" y="173"/>
                  </a:lnTo>
                  <a:lnTo>
                    <a:pt x="272" y="178"/>
                  </a:lnTo>
                  <a:lnTo>
                    <a:pt x="272" y="181"/>
                  </a:lnTo>
                  <a:lnTo>
                    <a:pt x="277" y="187"/>
                  </a:lnTo>
                  <a:lnTo>
                    <a:pt x="282" y="190"/>
                  </a:lnTo>
                  <a:lnTo>
                    <a:pt x="284" y="190"/>
                  </a:lnTo>
                  <a:lnTo>
                    <a:pt x="284" y="190"/>
                  </a:lnTo>
                  <a:lnTo>
                    <a:pt x="287" y="193"/>
                  </a:lnTo>
                  <a:lnTo>
                    <a:pt x="289" y="197"/>
                  </a:lnTo>
                  <a:lnTo>
                    <a:pt x="290" y="203"/>
                  </a:lnTo>
                  <a:lnTo>
                    <a:pt x="290" y="203"/>
                  </a:lnTo>
                  <a:lnTo>
                    <a:pt x="290" y="212"/>
                  </a:lnTo>
                  <a:lnTo>
                    <a:pt x="292" y="220"/>
                  </a:lnTo>
                  <a:lnTo>
                    <a:pt x="296" y="229"/>
                  </a:lnTo>
                  <a:lnTo>
                    <a:pt x="299" y="234"/>
                  </a:lnTo>
                  <a:lnTo>
                    <a:pt x="299" y="234"/>
                  </a:lnTo>
                  <a:lnTo>
                    <a:pt x="302" y="239"/>
                  </a:lnTo>
                  <a:lnTo>
                    <a:pt x="304" y="243"/>
                  </a:lnTo>
                  <a:lnTo>
                    <a:pt x="304" y="248"/>
                  </a:lnTo>
                  <a:lnTo>
                    <a:pt x="302" y="251"/>
                  </a:lnTo>
                  <a:lnTo>
                    <a:pt x="299" y="253"/>
                  </a:lnTo>
                  <a:lnTo>
                    <a:pt x="294" y="253"/>
                  </a:lnTo>
                  <a:lnTo>
                    <a:pt x="287" y="251"/>
                  </a:lnTo>
                  <a:lnTo>
                    <a:pt x="287" y="251"/>
                  </a:lnTo>
                  <a:lnTo>
                    <a:pt x="270" y="244"/>
                  </a:lnTo>
                  <a:lnTo>
                    <a:pt x="258" y="237"/>
                  </a:lnTo>
                  <a:lnTo>
                    <a:pt x="255" y="234"/>
                  </a:lnTo>
                  <a:lnTo>
                    <a:pt x="253" y="231"/>
                  </a:lnTo>
                  <a:lnTo>
                    <a:pt x="253" y="226"/>
                  </a:lnTo>
                  <a:lnTo>
                    <a:pt x="255" y="219"/>
                  </a:lnTo>
                  <a:lnTo>
                    <a:pt x="255" y="219"/>
                  </a:lnTo>
                  <a:lnTo>
                    <a:pt x="257" y="214"/>
                  </a:lnTo>
                  <a:lnTo>
                    <a:pt x="257" y="209"/>
                  </a:lnTo>
                  <a:lnTo>
                    <a:pt x="255" y="205"/>
                  </a:lnTo>
                  <a:lnTo>
                    <a:pt x="251" y="203"/>
                  </a:lnTo>
                  <a:lnTo>
                    <a:pt x="246" y="202"/>
                  </a:lnTo>
                  <a:lnTo>
                    <a:pt x="243" y="200"/>
                  </a:lnTo>
                  <a:lnTo>
                    <a:pt x="243" y="200"/>
                  </a:lnTo>
                  <a:lnTo>
                    <a:pt x="238" y="200"/>
                  </a:lnTo>
                  <a:lnTo>
                    <a:pt x="228" y="198"/>
                  </a:lnTo>
                  <a:lnTo>
                    <a:pt x="223" y="200"/>
                  </a:lnTo>
                  <a:lnTo>
                    <a:pt x="217" y="200"/>
                  </a:lnTo>
                  <a:lnTo>
                    <a:pt x="214" y="203"/>
                  </a:lnTo>
                  <a:lnTo>
                    <a:pt x="212" y="207"/>
                  </a:lnTo>
                  <a:lnTo>
                    <a:pt x="212" y="207"/>
                  </a:lnTo>
                  <a:lnTo>
                    <a:pt x="211" y="210"/>
                  </a:lnTo>
                  <a:lnTo>
                    <a:pt x="209" y="212"/>
                  </a:lnTo>
                  <a:lnTo>
                    <a:pt x="206" y="214"/>
                  </a:lnTo>
                  <a:lnTo>
                    <a:pt x="201" y="212"/>
                  </a:lnTo>
                  <a:lnTo>
                    <a:pt x="194" y="210"/>
                  </a:lnTo>
                  <a:lnTo>
                    <a:pt x="190" y="209"/>
                  </a:lnTo>
                  <a:lnTo>
                    <a:pt x="190" y="209"/>
                  </a:lnTo>
                  <a:lnTo>
                    <a:pt x="180" y="209"/>
                  </a:lnTo>
                  <a:lnTo>
                    <a:pt x="161" y="210"/>
                  </a:lnTo>
                  <a:lnTo>
                    <a:pt x="153" y="212"/>
                  </a:lnTo>
                  <a:lnTo>
                    <a:pt x="146" y="215"/>
                  </a:lnTo>
                  <a:lnTo>
                    <a:pt x="145" y="217"/>
                  </a:lnTo>
                  <a:lnTo>
                    <a:pt x="145" y="220"/>
                  </a:lnTo>
                  <a:lnTo>
                    <a:pt x="146" y="226"/>
                  </a:lnTo>
                  <a:lnTo>
                    <a:pt x="150" y="229"/>
                  </a:lnTo>
                  <a:lnTo>
                    <a:pt x="150" y="229"/>
                  </a:lnTo>
                  <a:lnTo>
                    <a:pt x="158" y="239"/>
                  </a:lnTo>
                  <a:lnTo>
                    <a:pt x="163" y="246"/>
                  </a:lnTo>
                  <a:lnTo>
                    <a:pt x="168" y="259"/>
                  </a:lnTo>
                  <a:lnTo>
                    <a:pt x="168" y="266"/>
                  </a:lnTo>
                  <a:lnTo>
                    <a:pt x="168" y="270"/>
                  </a:lnTo>
                  <a:lnTo>
                    <a:pt x="168" y="270"/>
                  </a:lnTo>
                  <a:lnTo>
                    <a:pt x="168" y="273"/>
                  </a:lnTo>
                  <a:lnTo>
                    <a:pt x="167" y="283"/>
                  </a:lnTo>
                  <a:lnTo>
                    <a:pt x="168" y="295"/>
                  </a:lnTo>
                  <a:lnTo>
                    <a:pt x="172" y="299"/>
                  </a:lnTo>
                  <a:lnTo>
                    <a:pt x="175" y="302"/>
                  </a:lnTo>
                  <a:lnTo>
                    <a:pt x="175" y="302"/>
                  </a:lnTo>
                  <a:lnTo>
                    <a:pt x="185" y="307"/>
                  </a:lnTo>
                  <a:lnTo>
                    <a:pt x="195" y="310"/>
                  </a:lnTo>
                  <a:lnTo>
                    <a:pt x="207" y="314"/>
                  </a:lnTo>
                  <a:lnTo>
                    <a:pt x="214" y="314"/>
                  </a:lnTo>
                  <a:lnTo>
                    <a:pt x="214" y="314"/>
                  </a:lnTo>
                  <a:lnTo>
                    <a:pt x="221" y="316"/>
                  </a:lnTo>
                  <a:lnTo>
                    <a:pt x="226" y="317"/>
                  </a:lnTo>
                  <a:lnTo>
                    <a:pt x="236" y="324"/>
                  </a:lnTo>
                  <a:lnTo>
                    <a:pt x="236" y="324"/>
                  </a:lnTo>
                  <a:lnTo>
                    <a:pt x="243" y="326"/>
                  </a:lnTo>
                  <a:lnTo>
                    <a:pt x="248" y="327"/>
                  </a:lnTo>
                  <a:lnTo>
                    <a:pt x="253" y="326"/>
                  </a:lnTo>
                  <a:lnTo>
                    <a:pt x="257" y="324"/>
                  </a:lnTo>
                  <a:lnTo>
                    <a:pt x="257" y="324"/>
                  </a:lnTo>
                  <a:lnTo>
                    <a:pt x="265" y="321"/>
                  </a:lnTo>
                  <a:lnTo>
                    <a:pt x="280" y="319"/>
                  </a:lnTo>
                  <a:lnTo>
                    <a:pt x="287" y="319"/>
                  </a:lnTo>
                  <a:lnTo>
                    <a:pt x="292" y="321"/>
                  </a:lnTo>
                  <a:lnTo>
                    <a:pt x="292" y="322"/>
                  </a:lnTo>
                  <a:lnTo>
                    <a:pt x="294" y="324"/>
                  </a:lnTo>
                  <a:lnTo>
                    <a:pt x="290" y="331"/>
                  </a:lnTo>
                  <a:lnTo>
                    <a:pt x="290" y="331"/>
                  </a:lnTo>
                  <a:lnTo>
                    <a:pt x="284" y="343"/>
                  </a:lnTo>
                  <a:lnTo>
                    <a:pt x="280" y="353"/>
                  </a:lnTo>
                  <a:lnTo>
                    <a:pt x="279" y="358"/>
                  </a:lnTo>
                  <a:lnTo>
                    <a:pt x="279" y="360"/>
                  </a:lnTo>
                  <a:lnTo>
                    <a:pt x="279" y="360"/>
                  </a:lnTo>
                  <a:lnTo>
                    <a:pt x="279" y="365"/>
                  </a:lnTo>
                  <a:lnTo>
                    <a:pt x="277" y="375"/>
                  </a:lnTo>
                  <a:lnTo>
                    <a:pt x="273" y="380"/>
                  </a:lnTo>
                  <a:lnTo>
                    <a:pt x="270" y="385"/>
                  </a:lnTo>
                  <a:lnTo>
                    <a:pt x="265" y="388"/>
                  </a:lnTo>
                  <a:lnTo>
                    <a:pt x="260" y="390"/>
                  </a:lnTo>
                  <a:lnTo>
                    <a:pt x="260" y="390"/>
                  </a:lnTo>
                  <a:lnTo>
                    <a:pt x="253" y="390"/>
                  </a:lnTo>
                  <a:lnTo>
                    <a:pt x="248" y="388"/>
                  </a:lnTo>
                  <a:lnTo>
                    <a:pt x="241" y="385"/>
                  </a:lnTo>
                  <a:lnTo>
                    <a:pt x="234" y="383"/>
                  </a:lnTo>
                  <a:lnTo>
                    <a:pt x="231" y="385"/>
                  </a:lnTo>
                  <a:lnTo>
                    <a:pt x="228" y="387"/>
                  </a:lnTo>
                  <a:lnTo>
                    <a:pt x="228" y="387"/>
                  </a:lnTo>
                  <a:lnTo>
                    <a:pt x="219" y="392"/>
                  </a:lnTo>
                  <a:lnTo>
                    <a:pt x="212" y="395"/>
                  </a:lnTo>
                  <a:lnTo>
                    <a:pt x="211" y="395"/>
                  </a:lnTo>
                  <a:lnTo>
                    <a:pt x="207" y="395"/>
                  </a:lnTo>
                  <a:lnTo>
                    <a:pt x="204" y="390"/>
                  </a:lnTo>
                  <a:lnTo>
                    <a:pt x="204" y="390"/>
                  </a:lnTo>
                  <a:lnTo>
                    <a:pt x="197" y="382"/>
                  </a:lnTo>
                  <a:lnTo>
                    <a:pt x="192" y="378"/>
                  </a:lnTo>
                  <a:lnTo>
                    <a:pt x="189" y="377"/>
                  </a:lnTo>
                  <a:lnTo>
                    <a:pt x="184" y="377"/>
                  </a:lnTo>
                  <a:lnTo>
                    <a:pt x="178" y="377"/>
                  </a:lnTo>
                  <a:lnTo>
                    <a:pt x="173" y="380"/>
                  </a:lnTo>
                  <a:lnTo>
                    <a:pt x="168" y="383"/>
                  </a:lnTo>
                  <a:lnTo>
                    <a:pt x="168" y="383"/>
                  </a:lnTo>
                  <a:lnTo>
                    <a:pt x="150" y="407"/>
                  </a:lnTo>
                  <a:lnTo>
                    <a:pt x="138" y="417"/>
                  </a:lnTo>
                  <a:lnTo>
                    <a:pt x="122" y="428"/>
                  </a:lnTo>
                  <a:lnTo>
                    <a:pt x="122" y="428"/>
                  </a:lnTo>
                  <a:lnTo>
                    <a:pt x="114" y="434"/>
                  </a:lnTo>
                  <a:lnTo>
                    <a:pt x="109" y="443"/>
                  </a:lnTo>
                  <a:lnTo>
                    <a:pt x="105" y="451"/>
                  </a:lnTo>
                  <a:lnTo>
                    <a:pt x="105" y="461"/>
                  </a:lnTo>
                  <a:lnTo>
                    <a:pt x="105" y="468"/>
                  </a:lnTo>
                  <a:lnTo>
                    <a:pt x="107" y="477"/>
                  </a:lnTo>
                  <a:lnTo>
                    <a:pt x="109" y="482"/>
                  </a:lnTo>
                  <a:lnTo>
                    <a:pt x="111" y="484"/>
                  </a:lnTo>
                  <a:lnTo>
                    <a:pt x="111" y="484"/>
                  </a:lnTo>
                  <a:lnTo>
                    <a:pt x="119" y="484"/>
                  </a:lnTo>
                  <a:lnTo>
                    <a:pt x="126" y="484"/>
                  </a:lnTo>
                  <a:lnTo>
                    <a:pt x="128" y="484"/>
                  </a:lnTo>
                  <a:lnTo>
                    <a:pt x="128" y="487"/>
                  </a:lnTo>
                  <a:lnTo>
                    <a:pt x="124" y="490"/>
                  </a:lnTo>
                  <a:lnTo>
                    <a:pt x="117" y="497"/>
                  </a:lnTo>
                  <a:lnTo>
                    <a:pt x="117" y="497"/>
                  </a:lnTo>
                  <a:lnTo>
                    <a:pt x="105" y="509"/>
                  </a:lnTo>
                  <a:lnTo>
                    <a:pt x="102" y="514"/>
                  </a:lnTo>
                  <a:lnTo>
                    <a:pt x="104" y="517"/>
                  </a:lnTo>
                  <a:lnTo>
                    <a:pt x="109" y="523"/>
                  </a:lnTo>
                  <a:lnTo>
                    <a:pt x="109" y="523"/>
                  </a:lnTo>
                  <a:lnTo>
                    <a:pt x="117" y="536"/>
                  </a:lnTo>
                  <a:lnTo>
                    <a:pt x="119" y="540"/>
                  </a:lnTo>
                  <a:lnTo>
                    <a:pt x="119" y="545"/>
                  </a:lnTo>
                  <a:lnTo>
                    <a:pt x="119" y="545"/>
                  </a:lnTo>
                  <a:lnTo>
                    <a:pt x="121" y="551"/>
                  </a:lnTo>
                  <a:lnTo>
                    <a:pt x="124" y="562"/>
                  </a:lnTo>
                  <a:lnTo>
                    <a:pt x="128" y="565"/>
                  </a:lnTo>
                  <a:lnTo>
                    <a:pt x="131" y="568"/>
                  </a:lnTo>
                  <a:lnTo>
                    <a:pt x="136" y="570"/>
                  </a:lnTo>
                  <a:lnTo>
                    <a:pt x="143" y="570"/>
                  </a:lnTo>
                  <a:lnTo>
                    <a:pt x="143" y="570"/>
                  </a:lnTo>
                  <a:lnTo>
                    <a:pt x="156" y="565"/>
                  </a:lnTo>
                  <a:lnTo>
                    <a:pt x="170" y="560"/>
                  </a:lnTo>
                  <a:lnTo>
                    <a:pt x="175" y="558"/>
                  </a:lnTo>
                  <a:lnTo>
                    <a:pt x="180" y="558"/>
                  </a:lnTo>
                  <a:lnTo>
                    <a:pt x="182" y="560"/>
                  </a:lnTo>
                  <a:lnTo>
                    <a:pt x="184" y="563"/>
                  </a:lnTo>
                  <a:lnTo>
                    <a:pt x="184" y="563"/>
                  </a:lnTo>
                  <a:lnTo>
                    <a:pt x="182" y="575"/>
                  </a:lnTo>
                  <a:lnTo>
                    <a:pt x="178" y="585"/>
                  </a:lnTo>
                  <a:lnTo>
                    <a:pt x="178" y="592"/>
                  </a:lnTo>
                  <a:lnTo>
                    <a:pt x="180" y="596"/>
                  </a:lnTo>
                  <a:lnTo>
                    <a:pt x="182" y="597"/>
                  </a:lnTo>
                  <a:lnTo>
                    <a:pt x="182" y="597"/>
                  </a:lnTo>
                  <a:lnTo>
                    <a:pt x="187" y="599"/>
                  </a:lnTo>
                  <a:lnTo>
                    <a:pt x="187" y="599"/>
                  </a:lnTo>
                  <a:lnTo>
                    <a:pt x="187" y="601"/>
                  </a:lnTo>
                  <a:lnTo>
                    <a:pt x="184" y="602"/>
                  </a:lnTo>
                  <a:lnTo>
                    <a:pt x="173" y="602"/>
                  </a:lnTo>
                  <a:lnTo>
                    <a:pt x="173" y="602"/>
                  </a:lnTo>
                  <a:lnTo>
                    <a:pt x="165" y="604"/>
                  </a:lnTo>
                  <a:lnTo>
                    <a:pt x="165" y="606"/>
                  </a:lnTo>
                  <a:lnTo>
                    <a:pt x="165" y="607"/>
                  </a:lnTo>
                  <a:lnTo>
                    <a:pt x="167" y="611"/>
                  </a:lnTo>
                  <a:lnTo>
                    <a:pt x="168" y="614"/>
                  </a:lnTo>
                  <a:lnTo>
                    <a:pt x="168" y="614"/>
                  </a:lnTo>
                  <a:lnTo>
                    <a:pt x="167" y="619"/>
                  </a:lnTo>
                  <a:lnTo>
                    <a:pt x="165" y="630"/>
                  </a:lnTo>
                  <a:lnTo>
                    <a:pt x="161" y="636"/>
                  </a:lnTo>
                  <a:lnTo>
                    <a:pt x="158" y="640"/>
                  </a:lnTo>
                  <a:lnTo>
                    <a:pt x="155" y="641"/>
                  </a:lnTo>
                  <a:lnTo>
                    <a:pt x="155" y="641"/>
                  </a:lnTo>
                  <a:lnTo>
                    <a:pt x="150" y="643"/>
                  </a:lnTo>
                  <a:lnTo>
                    <a:pt x="150" y="643"/>
                  </a:lnTo>
                  <a:lnTo>
                    <a:pt x="150" y="645"/>
                  </a:lnTo>
                  <a:lnTo>
                    <a:pt x="155" y="646"/>
                  </a:lnTo>
                  <a:lnTo>
                    <a:pt x="167" y="648"/>
                  </a:lnTo>
                  <a:lnTo>
                    <a:pt x="167" y="648"/>
                  </a:lnTo>
                  <a:lnTo>
                    <a:pt x="175" y="646"/>
                  </a:lnTo>
                  <a:lnTo>
                    <a:pt x="178" y="643"/>
                  </a:lnTo>
                  <a:lnTo>
                    <a:pt x="180" y="640"/>
                  </a:lnTo>
                  <a:lnTo>
                    <a:pt x="185" y="640"/>
                  </a:lnTo>
                  <a:lnTo>
                    <a:pt x="185" y="640"/>
                  </a:lnTo>
                  <a:lnTo>
                    <a:pt x="206" y="640"/>
                  </a:lnTo>
                  <a:lnTo>
                    <a:pt x="212" y="641"/>
                  </a:lnTo>
                  <a:lnTo>
                    <a:pt x="216" y="643"/>
                  </a:lnTo>
                  <a:lnTo>
                    <a:pt x="216" y="645"/>
                  </a:lnTo>
                  <a:lnTo>
                    <a:pt x="216" y="645"/>
                  </a:lnTo>
                  <a:lnTo>
                    <a:pt x="214" y="650"/>
                  </a:lnTo>
                  <a:lnTo>
                    <a:pt x="214" y="652"/>
                  </a:lnTo>
                  <a:lnTo>
                    <a:pt x="217" y="653"/>
                  </a:lnTo>
                  <a:lnTo>
                    <a:pt x="223" y="653"/>
                  </a:lnTo>
                  <a:lnTo>
                    <a:pt x="223" y="653"/>
                  </a:lnTo>
                  <a:lnTo>
                    <a:pt x="229" y="652"/>
                  </a:lnTo>
                  <a:lnTo>
                    <a:pt x="234" y="650"/>
                  </a:lnTo>
                  <a:lnTo>
                    <a:pt x="236" y="650"/>
                  </a:lnTo>
                  <a:lnTo>
                    <a:pt x="238" y="652"/>
                  </a:lnTo>
                  <a:lnTo>
                    <a:pt x="238" y="657"/>
                  </a:lnTo>
                  <a:lnTo>
                    <a:pt x="236" y="662"/>
                  </a:lnTo>
                  <a:lnTo>
                    <a:pt x="236" y="662"/>
                  </a:lnTo>
                  <a:lnTo>
                    <a:pt x="236" y="670"/>
                  </a:lnTo>
                  <a:lnTo>
                    <a:pt x="236" y="675"/>
                  </a:lnTo>
                  <a:lnTo>
                    <a:pt x="238" y="680"/>
                  </a:lnTo>
                  <a:lnTo>
                    <a:pt x="240" y="682"/>
                  </a:lnTo>
                  <a:lnTo>
                    <a:pt x="243" y="684"/>
                  </a:lnTo>
                  <a:lnTo>
                    <a:pt x="246" y="684"/>
                  </a:lnTo>
                  <a:lnTo>
                    <a:pt x="248" y="682"/>
                  </a:lnTo>
                  <a:lnTo>
                    <a:pt x="250" y="677"/>
                  </a:lnTo>
                  <a:lnTo>
                    <a:pt x="250" y="677"/>
                  </a:lnTo>
                  <a:lnTo>
                    <a:pt x="251" y="669"/>
                  </a:lnTo>
                  <a:lnTo>
                    <a:pt x="257" y="663"/>
                  </a:lnTo>
                  <a:lnTo>
                    <a:pt x="258" y="663"/>
                  </a:lnTo>
                  <a:lnTo>
                    <a:pt x="262" y="663"/>
                  </a:lnTo>
                  <a:lnTo>
                    <a:pt x="263" y="665"/>
                  </a:lnTo>
                  <a:lnTo>
                    <a:pt x="265" y="667"/>
                  </a:lnTo>
                  <a:lnTo>
                    <a:pt x="265" y="667"/>
                  </a:lnTo>
                  <a:lnTo>
                    <a:pt x="267" y="674"/>
                  </a:lnTo>
                  <a:lnTo>
                    <a:pt x="268" y="675"/>
                  </a:lnTo>
                  <a:lnTo>
                    <a:pt x="272" y="675"/>
                  </a:lnTo>
                  <a:lnTo>
                    <a:pt x="277" y="674"/>
                  </a:lnTo>
                  <a:lnTo>
                    <a:pt x="277" y="674"/>
                  </a:lnTo>
                  <a:lnTo>
                    <a:pt x="294" y="662"/>
                  </a:lnTo>
                  <a:lnTo>
                    <a:pt x="297" y="660"/>
                  </a:lnTo>
                  <a:lnTo>
                    <a:pt x="299" y="660"/>
                  </a:lnTo>
                  <a:lnTo>
                    <a:pt x="299" y="663"/>
                  </a:lnTo>
                  <a:lnTo>
                    <a:pt x="297" y="667"/>
                  </a:lnTo>
                  <a:lnTo>
                    <a:pt x="297" y="667"/>
                  </a:lnTo>
                  <a:lnTo>
                    <a:pt x="292" y="677"/>
                  </a:lnTo>
                  <a:lnTo>
                    <a:pt x="287" y="684"/>
                  </a:lnTo>
                  <a:lnTo>
                    <a:pt x="280" y="691"/>
                  </a:lnTo>
                  <a:lnTo>
                    <a:pt x="280" y="691"/>
                  </a:lnTo>
                  <a:lnTo>
                    <a:pt x="272" y="706"/>
                  </a:lnTo>
                  <a:lnTo>
                    <a:pt x="265" y="723"/>
                  </a:lnTo>
                  <a:lnTo>
                    <a:pt x="265" y="723"/>
                  </a:lnTo>
                  <a:lnTo>
                    <a:pt x="260" y="730"/>
                  </a:lnTo>
                  <a:lnTo>
                    <a:pt x="257" y="733"/>
                  </a:lnTo>
                  <a:lnTo>
                    <a:pt x="251" y="736"/>
                  </a:lnTo>
                  <a:lnTo>
                    <a:pt x="245" y="736"/>
                  </a:lnTo>
                  <a:lnTo>
                    <a:pt x="245" y="736"/>
                  </a:lnTo>
                  <a:lnTo>
                    <a:pt x="238" y="738"/>
                  </a:lnTo>
                  <a:lnTo>
                    <a:pt x="233" y="738"/>
                  </a:lnTo>
                  <a:lnTo>
                    <a:pt x="229" y="742"/>
                  </a:lnTo>
                  <a:lnTo>
                    <a:pt x="228" y="747"/>
                  </a:lnTo>
                  <a:lnTo>
                    <a:pt x="228" y="747"/>
                  </a:lnTo>
                  <a:lnTo>
                    <a:pt x="226" y="753"/>
                  </a:lnTo>
                  <a:lnTo>
                    <a:pt x="226" y="759"/>
                  </a:lnTo>
                  <a:lnTo>
                    <a:pt x="224" y="762"/>
                  </a:lnTo>
                  <a:lnTo>
                    <a:pt x="221" y="762"/>
                  </a:lnTo>
                  <a:lnTo>
                    <a:pt x="217" y="764"/>
                  </a:lnTo>
                  <a:lnTo>
                    <a:pt x="212" y="762"/>
                  </a:lnTo>
                  <a:lnTo>
                    <a:pt x="212" y="762"/>
                  </a:lnTo>
                  <a:lnTo>
                    <a:pt x="206" y="762"/>
                  </a:lnTo>
                  <a:lnTo>
                    <a:pt x="197" y="762"/>
                  </a:lnTo>
                  <a:lnTo>
                    <a:pt x="180" y="767"/>
                  </a:lnTo>
                  <a:lnTo>
                    <a:pt x="167" y="775"/>
                  </a:lnTo>
                  <a:lnTo>
                    <a:pt x="161" y="779"/>
                  </a:lnTo>
                  <a:lnTo>
                    <a:pt x="160" y="782"/>
                  </a:lnTo>
                  <a:lnTo>
                    <a:pt x="160" y="782"/>
                  </a:lnTo>
                  <a:lnTo>
                    <a:pt x="158" y="786"/>
                  </a:lnTo>
                  <a:lnTo>
                    <a:pt x="155" y="789"/>
                  </a:lnTo>
                  <a:lnTo>
                    <a:pt x="150" y="789"/>
                  </a:lnTo>
                  <a:lnTo>
                    <a:pt x="143" y="787"/>
                  </a:lnTo>
                  <a:lnTo>
                    <a:pt x="143" y="787"/>
                  </a:lnTo>
                  <a:lnTo>
                    <a:pt x="139" y="786"/>
                  </a:lnTo>
                  <a:lnTo>
                    <a:pt x="134" y="784"/>
                  </a:lnTo>
                  <a:lnTo>
                    <a:pt x="122" y="784"/>
                  </a:lnTo>
                  <a:lnTo>
                    <a:pt x="109" y="787"/>
                  </a:lnTo>
                  <a:lnTo>
                    <a:pt x="95" y="792"/>
                  </a:lnTo>
                  <a:lnTo>
                    <a:pt x="95" y="792"/>
                  </a:lnTo>
                  <a:lnTo>
                    <a:pt x="83" y="801"/>
                  </a:lnTo>
                  <a:lnTo>
                    <a:pt x="73" y="809"/>
                  </a:lnTo>
                  <a:lnTo>
                    <a:pt x="61" y="813"/>
                  </a:lnTo>
                  <a:lnTo>
                    <a:pt x="56" y="815"/>
                  </a:lnTo>
                  <a:lnTo>
                    <a:pt x="51" y="813"/>
                  </a:lnTo>
                  <a:lnTo>
                    <a:pt x="51" y="813"/>
                  </a:lnTo>
                  <a:lnTo>
                    <a:pt x="44" y="811"/>
                  </a:lnTo>
                  <a:lnTo>
                    <a:pt x="36" y="811"/>
                  </a:lnTo>
                  <a:lnTo>
                    <a:pt x="19" y="813"/>
                  </a:lnTo>
                  <a:lnTo>
                    <a:pt x="12" y="815"/>
                  </a:lnTo>
                  <a:lnTo>
                    <a:pt x="5" y="818"/>
                  </a:lnTo>
                  <a:lnTo>
                    <a:pt x="2" y="820"/>
                  </a:lnTo>
                  <a:lnTo>
                    <a:pt x="0" y="825"/>
                  </a:lnTo>
                  <a:lnTo>
                    <a:pt x="0" y="825"/>
                  </a:lnTo>
                  <a:lnTo>
                    <a:pt x="0" y="831"/>
                  </a:lnTo>
                  <a:lnTo>
                    <a:pt x="4" y="835"/>
                  </a:lnTo>
                  <a:lnTo>
                    <a:pt x="5" y="835"/>
                  </a:lnTo>
                  <a:lnTo>
                    <a:pt x="9" y="835"/>
                  </a:lnTo>
                  <a:lnTo>
                    <a:pt x="19" y="833"/>
                  </a:lnTo>
                  <a:lnTo>
                    <a:pt x="19" y="833"/>
                  </a:lnTo>
                  <a:lnTo>
                    <a:pt x="24" y="831"/>
                  </a:lnTo>
                  <a:lnTo>
                    <a:pt x="27" y="830"/>
                  </a:lnTo>
                  <a:lnTo>
                    <a:pt x="34" y="833"/>
                  </a:lnTo>
                  <a:lnTo>
                    <a:pt x="39" y="835"/>
                  </a:lnTo>
                  <a:lnTo>
                    <a:pt x="43" y="837"/>
                  </a:lnTo>
                  <a:lnTo>
                    <a:pt x="46" y="837"/>
                  </a:lnTo>
                  <a:lnTo>
                    <a:pt x="46" y="837"/>
                  </a:lnTo>
                  <a:lnTo>
                    <a:pt x="65" y="830"/>
                  </a:lnTo>
                  <a:lnTo>
                    <a:pt x="77" y="826"/>
                  </a:lnTo>
                  <a:lnTo>
                    <a:pt x="89" y="825"/>
                  </a:lnTo>
                  <a:lnTo>
                    <a:pt x="89" y="825"/>
                  </a:lnTo>
                  <a:lnTo>
                    <a:pt x="97" y="821"/>
                  </a:lnTo>
                  <a:lnTo>
                    <a:pt x="104" y="818"/>
                  </a:lnTo>
                  <a:lnTo>
                    <a:pt x="111" y="815"/>
                  </a:lnTo>
                  <a:lnTo>
                    <a:pt x="116" y="813"/>
                  </a:lnTo>
                  <a:lnTo>
                    <a:pt x="116" y="813"/>
                  </a:lnTo>
                  <a:lnTo>
                    <a:pt x="122" y="815"/>
                  </a:lnTo>
                  <a:lnTo>
                    <a:pt x="129" y="818"/>
                  </a:lnTo>
                  <a:lnTo>
                    <a:pt x="134" y="820"/>
                  </a:lnTo>
                  <a:lnTo>
                    <a:pt x="138" y="820"/>
                  </a:lnTo>
                  <a:lnTo>
                    <a:pt x="143" y="818"/>
                  </a:lnTo>
                  <a:lnTo>
                    <a:pt x="143" y="818"/>
                  </a:lnTo>
                  <a:lnTo>
                    <a:pt x="150" y="815"/>
                  </a:lnTo>
                  <a:lnTo>
                    <a:pt x="158" y="811"/>
                  </a:lnTo>
                  <a:lnTo>
                    <a:pt x="165" y="811"/>
                  </a:lnTo>
                  <a:lnTo>
                    <a:pt x="168" y="813"/>
                  </a:lnTo>
                  <a:lnTo>
                    <a:pt x="172" y="816"/>
                  </a:lnTo>
                  <a:lnTo>
                    <a:pt x="172" y="816"/>
                  </a:lnTo>
                  <a:lnTo>
                    <a:pt x="173" y="818"/>
                  </a:lnTo>
                  <a:lnTo>
                    <a:pt x="177" y="818"/>
                  </a:lnTo>
                  <a:lnTo>
                    <a:pt x="182" y="815"/>
                  </a:lnTo>
                  <a:lnTo>
                    <a:pt x="189" y="808"/>
                  </a:lnTo>
                  <a:lnTo>
                    <a:pt x="192" y="806"/>
                  </a:lnTo>
                  <a:lnTo>
                    <a:pt x="197" y="804"/>
                  </a:lnTo>
                  <a:lnTo>
                    <a:pt x="197" y="804"/>
                  </a:lnTo>
                  <a:lnTo>
                    <a:pt x="202" y="804"/>
                  </a:lnTo>
                  <a:lnTo>
                    <a:pt x="207" y="806"/>
                  </a:lnTo>
                  <a:lnTo>
                    <a:pt x="214" y="811"/>
                  </a:lnTo>
                  <a:lnTo>
                    <a:pt x="217" y="813"/>
                  </a:lnTo>
                  <a:lnTo>
                    <a:pt x="221" y="813"/>
                  </a:lnTo>
                  <a:lnTo>
                    <a:pt x="224" y="813"/>
                  </a:lnTo>
                  <a:lnTo>
                    <a:pt x="228" y="809"/>
                  </a:lnTo>
                  <a:lnTo>
                    <a:pt x="228" y="809"/>
                  </a:lnTo>
                  <a:lnTo>
                    <a:pt x="229" y="804"/>
                  </a:lnTo>
                  <a:lnTo>
                    <a:pt x="229" y="799"/>
                  </a:lnTo>
                  <a:lnTo>
                    <a:pt x="228" y="787"/>
                  </a:lnTo>
                  <a:lnTo>
                    <a:pt x="229" y="781"/>
                  </a:lnTo>
                  <a:lnTo>
                    <a:pt x="231" y="777"/>
                  </a:lnTo>
                  <a:lnTo>
                    <a:pt x="234" y="775"/>
                  </a:lnTo>
                  <a:lnTo>
                    <a:pt x="243" y="774"/>
                  </a:lnTo>
                  <a:lnTo>
                    <a:pt x="243" y="774"/>
                  </a:lnTo>
                  <a:lnTo>
                    <a:pt x="260" y="775"/>
                  </a:lnTo>
                  <a:lnTo>
                    <a:pt x="273" y="774"/>
                  </a:lnTo>
                  <a:lnTo>
                    <a:pt x="284" y="770"/>
                  </a:lnTo>
                  <a:lnTo>
                    <a:pt x="292" y="765"/>
                  </a:lnTo>
                  <a:lnTo>
                    <a:pt x="292" y="765"/>
                  </a:lnTo>
                  <a:lnTo>
                    <a:pt x="316" y="752"/>
                  </a:lnTo>
                  <a:lnTo>
                    <a:pt x="357" y="730"/>
                  </a:lnTo>
                  <a:lnTo>
                    <a:pt x="375" y="718"/>
                  </a:lnTo>
                  <a:lnTo>
                    <a:pt x="391" y="704"/>
                  </a:lnTo>
                  <a:lnTo>
                    <a:pt x="396" y="699"/>
                  </a:lnTo>
                  <a:lnTo>
                    <a:pt x="399" y="694"/>
                  </a:lnTo>
                  <a:lnTo>
                    <a:pt x="401" y="691"/>
                  </a:lnTo>
                  <a:lnTo>
                    <a:pt x="399" y="686"/>
                  </a:lnTo>
                  <a:lnTo>
                    <a:pt x="399" y="686"/>
                  </a:lnTo>
                  <a:lnTo>
                    <a:pt x="394" y="679"/>
                  </a:lnTo>
                  <a:lnTo>
                    <a:pt x="391" y="674"/>
                  </a:lnTo>
                  <a:lnTo>
                    <a:pt x="389" y="669"/>
                  </a:lnTo>
                  <a:lnTo>
                    <a:pt x="389" y="663"/>
                  </a:lnTo>
                  <a:lnTo>
                    <a:pt x="391" y="660"/>
                  </a:lnTo>
                  <a:lnTo>
                    <a:pt x="392" y="657"/>
                  </a:lnTo>
                  <a:lnTo>
                    <a:pt x="399" y="653"/>
                  </a:lnTo>
                  <a:lnTo>
                    <a:pt x="399" y="653"/>
                  </a:lnTo>
                  <a:lnTo>
                    <a:pt x="408" y="650"/>
                  </a:lnTo>
                  <a:lnTo>
                    <a:pt x="418" y="645"/>
                  </a:lnTo>
                  <a:lnTo>
                    <a:pt x="428" y="638"/>
                  </a:lnTo>
                  <a:lnTo>
                    <a:pt x="433" y="635"/>
                  </a:lnTo>
                  <a:lnTo>
                    <a:pt x="436" y="630"/>
                  </a:lnTo>
                  <a:lnTo>
                    <a:pt x="436" y="630"/>
                  </a:lnTo>
                  <a:lnTo>
                    <a:pt x="445" y="614"/>
                  </a:lnTo>
                  <a:lnTo>
                    <a:pt x="452" y="606"/>
                  </a:lnTo>
                  <a:lnTo>
                    <a:pt x="458" y="596"/>
                  </a:lnTo>
                  <a:lnTo>
                    <a:pt x="467" y="587"/>
                  </a:lnTo>
                  <a:lnTo>
                    <a:pt x="477" y="580"/>
                  </a:lnTo>
                  <a:lnTo>
                    <a:pt x="489" y="575"/>
                  </a:lnTo>
                  <a:lnTo>
                    <a:pt x="496" y="573"/>
                  </a:lnTo>
                  <a:lnTo>
                    <a:pt x="501" y="575"/>
                  </a:lnTo>
                  <a:lnTo>
                    <a:pt x="501" y="575"/>
                  </a:lnTo>
                  <a:lnTo>
                    <a:pt x="513" y="577"/>
                  </a:lnTo>
                  <a:lnTo>
                    <a:pt x="520" y="579"/>
                  </a:lnTo>
                  <a:lnTo>
                    <a:pt x="523" y="582"/>
                  </a:lnTo>
                  <a:lnTo>
                    <a:pt x="525" y="585"/>
                  </a:lnTo>
                  <a:lnTo>
                    <a:pt x="525" y="587"/>
                  </a:lnTo>
                  <a:lnTo>
                    <a:pt x="521" y="590"/>
                  </a:lnTo>
                  <a:lnTo>
                    <a:pt x="516" y="590"/>
                  </a:lnTo>
                  <a:lnTo>
                    <a:pt x="511" y="590"/>
                  </a:lnTo>
                  <a:lnTo>
                    <a:pt x="511" y="590"/>
                  </a:lnTo>
                  <a:lnTo>
                    <a:pt x="504" y="589"/>
                  </a:lnTo>
                  <a:lnTo>
                    <a:pt x="497" y="590"/>
                  </a:lnTo>
                  <a:lnTo>
                    <a:pt x="491" y="592"/>
                  </a:lnTo>
                  <a:lnTo>
                    <a:pt x="484" y="597"/>
                  </a:lnTo>
                  <a:lnTo>
                    <a:pt x="479" y="602"/>
                  </a:lnTo>
                  <a:lnTo>
                    <a:pt x="474" y="609"/>
                  </a:lnTo>
                  <a:lnTo>
                    <a:pt x="469" y="616"/>
                  </a:lnTo>
                  <a:lnTo>
                    <a:pt x="465" y="624"/>
                  </a:lnTo>
                  <a:lnTo>
                    <a:pt x="465" y="624"/>
                  </a:lnTo>
                  <a:lnTo>
                    <a:pt x="462" y="640"/>
                  </a:lnTo>
                  <a:lnTo>
                    <a:pt x="457" y="650"/>
                  </a:lnTo>
                  <a:lnTo>
                    <a:pt x="455" y="655"/>
                  </a:lnTo>
                  <a:lnTo>
                    <a:pt x="457" y="655"/>
                  </a:lnTo>
                  <a:lnTo>
                    <a:pt x="460" y="655"/>
                  </a:lnTo>
                  <a:lnTo>
                    <a:pt x="460" y="655"/>
                  </a:lnTo>
                  <a:lnTo>
                    <a:pt x="467" y="657"/>
                  </a:lnTo>
                  <a:lnTo>
                    <a:pt x="469" y="658"/>
                  </a:lnTo>
                  <a:lnTo>
                    <a:pt x="469" y="660"/>
                  </a:lnTo>
                  <a:lnTo>
                    <a:pt x="469" y="662"/>
                  </a:lnTo>
                  <a:lnTo>
                    <a:pt x="460" y="665"/>
                  </a:lnTo>
                  <a:lnTo>
                    <a:pt x="460" y="665"/>
                  </a:lnTo>
                  <a:lnTo>
                    <a:pt x="452" y="669"/>
                  </a:lnTo>
                  <a:lnTo>
                    <a:pt x="447" y="674"/>
                  </a:lnTo>
                  <a:lnTo>
                    <a:pt x="447" y="675"/>
                  </a:lnTo>
                  <a:lnTo>
                    <a:pt x="447" y="679"/>
                  </a:lnTo>
                  <a:lnTo>
                    <a:pt x="450" y="680"/>
                  </a:lnTo>
                  <a:lnTo>
                    <a:pt x="453" y="682"/>
                  </a:lnTo>
                  <a:lnTo>
                    <a:pt x="453" y="682"/>
                  </a:lnTo>
                  <a:lnTo>
                    <a:pt x="458" y="682"/>
                  </a:lnTo>
                  <a:lnTo>
                    <a:pt x="465" y="682"/>
                  </a:lnTo>
                  <a:lnTo>
                    <a:pt x="480" y="679"/>
                  </a:lnTo>
                  <a:lnTo>
                    <a:pt x="492" y="674"/>
                  </a:lnTo>
                  <a:lnTo>
                    <a:pt x="499" y="667"/>
                  </a:lnTo>
                  <a:lnTo>
                    <a:pt x="499" y="667"/>
                  </a:lnTo>
                  <a:lnTo>
                    <a:pt x="503" y="662"/>
                  </a:lnTo>
                  <a:lnTo>
                    <a:pt x="506" y="653"/>
                  </a:lnTo>
                  <a:lnTo>
                    <a:pt x="509" y="650"/>
                  </a:lnTo>
                  <a:lnTo>
                    <a:pt x="513" y="648"/>
                  </a:lnTo>
                  <a:lnTo>
                    <a:pt x="518" y="645"/>
                  </a:lnTo>
                  <a:lnTo>
                    <a:pt x="523" y="645"/>
                  </a:lnTo>
                  <a:lnTo>
                    <a:pt x="523" y="645"/>
                  </a:lnTo>
                  <a:lnTo>
                    <a:pt x="530" y="646"/>
                  </a:lnTo>
                  <a:lnTo>
                    <a:pt x="535" y="648"/>
                  </a:lnTo>
                  <a:lnTo>
                    <a:pt x="545" y="653"/>
                  </a:lnTo>
                  <a:lnTo>
                    <a:pt x="550" y="653"/>
                  </a:lnTo>
                  <a:lnTo>
                    <a:pt x="553" y="655"/>
                  </a:lnTo>
                  <a:lnTo>
                    <a:pt x="557" y="653"/>
                  </a:lnTo>
                  <a:lnTo>
                    <a:pt x="560" y="650"/>
                  </a:lnTo>
                  <a:lnTo>
                    <a:pt x="560" y="650"/>
                  </a:lnTo>
                  <a:lnTo>
                    <a:pt x="562" y="645"/>
                  </a:lnTo>
                  <a:lnTo>
                    <a:pt x="564" y="638"/>
                  </a:lnTo>
                  <a:lnTo>
                    <a:pt x="564" y="623"/>
                  </a:lnTo>
                  <a:lnTo>
                    <a:pt x="564" y="616"/>
                  </a:lnTo>
                  <a:lnTo>
                    <a:pt x="564" y="609"/>
                  </a:lnTo>
                  <a:lnTo>
                    <a:pt x="567" y="604"/>
                  </a:lnTo>
                  <a:lnTo>
                    <a:pt x="570" y="602"/>
                  </a:lnTo>
                  <a:lnTo>
                    <a:pt x="570" y="602"/>
                  </a:lnTo>
                  <a:lnTo>
                    <a:pt x="584" y="602"/>
                  </a:lnTo>
                  <a:lnTo>
                    <a:pt x="601" y="601"/>
                  </a:lnTo>
                  <a:lnTo>
                    <a:pt x="608" y="602"/>
                  </a:lnTo>
                  <a:lnTo>
                    <a:pt x="613" y="604"/>
                  </a:lnTo>
                  <a:lnTo>
                    <a:pt x="615" y="607"/>
                  </a:lnTo>
                  <a:lnTo>
                    <a:pt x="613" y="613"/>
                  </a:lnTo>
                  <a:lnTo>
                    <a:pt x="613" y="613"/>
                  </a:lnTo>
                  <a:lnTo>
                    <a:pt x="598" y="631"/>
                  </a:lnTo>
                  <a:lnTo>
                    <a:pt x="579" y="653"/>
                  </a:lnTo>
                  <a:lnTo>
                    <a:pt x="564" y="669"/>
                  </a:lnTo>
                  <a:lnTo>
                    <a:pt x="562" y="672"/>
                  </a:lnTo>
                  <a:lnTo>
                    <a:pt x="567" y="670"/>
                  </a:lnTo>
                  <a:lnTo>
                    <a:pt x="567" y="670"/>
                  </a:lnTo>
                  <a:lnTo>
                    <a:pt x="581" y="660"/>
                  </a:lnTo>
                  <a:lnTo>
                    <a:pt x="594" y="648"/>
                  </a:lnTo>
                  <a:lnTo>
                    <a:pt x="604" y="640"/>
                  </a:lnTo>
                  <a:lnTo>
                    <a:pt x="609" y="638"/>
                  </a:lnTo>
                  <a:lnTo>
                    <a:pt x="615" y="640"/>
                  </a:lnTo>
                  <a:lnTo>
                    <a:pt x="615" y="640"/>
                  </a:lnTo>
                  <a:lnTo>
                    <a:pt x="618" y="641"/>
                  </a:lnTo>
                  <a:lnTo>
                    <a:pt x="620" y="640"/>
                  </a:lnTo>
                  <a:lnTo>
                    <a:pt x="623" y="638"/>
                  </a:lnTo>
                  <a:lnTo>
                    <a:pt x="628" y="636"/>
                  </a:lnTo>
                  <a:lnTo>
                    <a:pt x="632" y="636"/>
                  </a:lnTo>
                  <a:lnTo>
                    <a:pt x="635" y="636"/>
                  </a:lnTo>
                  <a:lnTo>
                    <a:pt x="635" y="636"/>
                  </a:lnTo>
                  <a:lnTo>
                    <a:pt x="664" y="648"/>
                  </a:lnTo>
                  <a:lnTo>
                    <a:pt x="681" y="653"/>
                  </a:lnTo>
                  <a:lnTo>
                    <a:pt x="689" y="655"/>
                  </a:lnTo>
                  <a:lnTo>
                    <a:pt x="699" y="655"/>
                  </a:lnTo>
                  <a:lnTo>
                    <a:pt x="699" y="655"/>
                  </a:lnTo>
                  <a:lnTo>
                    <a:pt x="708" y="655"/>
                  </a:lnTo>
                  <a:lnTo>
                    <a:pt x="715" y="657"/>
                  </a:lnTo>
                  <a:lnTo>
                    <a:pt x="725" y="662"/>
                  </a:lnTo>
                  <a:lnTo>
                    <a:pt x="733" y="667"/>
                  </a:lnTo>
                  <a:lnTo>
                    <a:pt x="740" y="670"/>
                  </a:lnTo>
                  <a:lnTo>
                    <a:pt x="747" y="672"/>
                  </a:lnTo>
                  <a:lnTo>
                    <a:pt x="747" y="672"/>
                  </a:lnTo>
                  <a:lnTo>
                    <a:pt x="760" y="674"/>
                  </a:lnTo>
                  <a:lnTo>
                    <a:pt x="772" y="675"/>
                  </a:lnTo>
                  <a:lnTo>
                    <a:pt x="781" y="674"/>
                  </a:lnTo>
                  <a:lnTo>
                    <a:pt x="784" y="672"/>
                  </a:lnTo>
                  <a:lnTo>
                    <a:pt x="788" y="669"/>
                  </a:lnTo>
                  <a:lnTo>
                    <a:pt x="788" y="669"/>
                  </a:lnTo>
                  <a:lnTo>
                    <a:pt x="794" y="663"/>
                  </a:lnTo>
                  <a:lnTo>
                    <a:pt x="801" y="660"/>
                  </a:lnTo>
                  <a:lnTo>
                    <a:pt x="803" y="660"/>
                  </a:lnTo>
                  <a:lnTo>
                    <a:pt x="805" y="662"/>
                  </a:lnTo>
                  <a:lnTo>
                    <a:pt x="805" y="665"/>
                  </a:lnTo>
                  <a:lnTo>
                    <a:pt x="801" y="669"/>
                  </a:lnTo>
                  <a:lnTo>
                    <a:pt x="801" y="669"/>
                  </a:lnTo>
                  <a:lnTo>
                    <a:pt x="786" y="684"/>
                  </a:lnTo>
                  <a:lnTo>
                    <a:pt x="784" y="687"/>
                  </a:lnTo>
                  <a:lnTo>
                    <a:pt x="784" y="689"/>
                  </a:lnTo>
                  <a:lnTo>
                    <a:pt x="786" y="692"/>
                  </a:lnTo>
                  <a:lnTo>
                    <a:pt x="789" y="694"/>
                  </a:lnTo>
                  <a:lnTo>
                    <a:pt x="789" y="694"/>
                  </a:lnTo>
                  <a:lnTo>
                    <a:pt x="808" y="701"/>
                  </a:lnTo>
                  <a:lnTo>
                    <a:pt x="833" y="713"/>
                  </a:lnTo>
                  <a:lnTo>
                    <a:pt x="847" y="719"/>
                  </a:lnTo>
                  <a:lnTo>
                    <a:pt x="859" y="728"/>
                  </a:lnTo>
                  <a:lnTo>
                    <a:pt x="867" y="735"/>
                  </a:lnTo>
                  <a:lnTo>
                    <a:pt x="872" y="742"/>
                  </a:lnTo>
                  <a:lnTo>
                    <a:pt x="872" y="742"/>
                  </a:lnTo>
                  <a:lnTo>
                    <a:pt x="879" y="750"/>
                  </a:lnTo>
                  <a:lnTo>
                    <a:pt x="881" y="752"/>
                  </a:lnTo>
                  <a:lnTo>
                    <a:pt x="883" y="752"/>
                  </a:lnTo>
                  <a:lnTo>
                    <a:pt x="888" y="750"/>
                  </a:lnTo>
                  <a:lnTo>
                    <a:pt x="891" y="747"/>
                  </a:lnTo>
                  <a:lnTo>
                    <a:pt x="891" y="747"/>
                  </a:lnTo>
                  <a:lnTo>
                    <a:pt x="895" y="745"/>
                  </a:lnTo>
                  <a:lnTo>
                    <a:pt x="895" y="745"/>
                  </a:lnTo>
                  <a:lnTo>
                    <a:pt x="895" y="747"/>
                  </a:lnTo>
                  <a:lnTo>
                    <a:pt x="893" y="753"/>
                  </a:lnTo>
                  <a:lnTo>
                    <a:pt x="886" y="765"/>
                  </a:lnTo>
                  <a:lnTo>
                    <a:pt x="886" y="765"/>
                  </a:lnTo>
                  <a:lnTo>
                    <a:pt x="888" y="770"/>
                  </a:lnTo>
                  <a:lnTo>
                    <a:pt x="896" y="784"/>
                  </a:lnTo>
                  <a:lnTo>
                    <a:pt x="896" y="784"/>
                  </a:lnTo>
                  <a:lnTo>
                    <a:pt x="900" y="796"/>
                  </a:lnTo>
                  <a:lnTo>
                    <a:pt x="903" y="806"/>
                  </a:lnTo>
                  <a:lnTo>
                    <a:pt x="908" y="816"/>
                  </a:lnTo>
                  <a:lnTo>
                    <a:pt x="910" y="820"/>
                  </a:lnTo>
                  <a:lnTo>
                    <a:pt x="915" y="823"/>
                  </a:lnTo>
                  <a:lnTo>
                    <a:pt x="915" y="823"/>
                  </a:lnTo>
                  <a:lnTo>
                    <a:pt x="918" y="825"/>
                  </a:lnTo>
                  <a:lnTo>
                    <a:pt x="922" y="830"/>
                  </a:lnTo>
                  <a:lnTo>
                    <a:pt x="927" y="840"/>
                  </a:lnTo>
                  <a:lnTo>
                    <a:pt x="932" y="854"/>
                  </a:lnTo>
                  <a:lnTo>
                    <a:pt x="935" y="859"/>
                  </a:lnTo>
                  <a:lnTo>
                    <a:pt x="940" y="864"/>
                  </a:lnTo>
                  <a:lnTo>
                    <a:pt x="940" y="864"/>
                  </a:lnTo>
                  <a:lnTo>
                    <a:pt x="944" y="864"/>
                  </a:lnTo>
                  <a:lnTo>
                    <a:pt x="945" y="864"/>
                  </a:lnTo>
                  <a:lnTo>
                    <a:pt x="947" y="862"/>
                  </a:lnTo>
                  <a:lnTo>
                    <a:pt x="949" y="859"/>
                  </a:lnTo>
                  <a:lnTo>
                    <a:pt x="949" y="850"/>
                  </a:lnTo>
                  <a:lnTo>
                    <a:pt x="949" y="840"/>
                  </a:lnTo>
                  <a:lnTo>
                    <a:pt x="949" y="825"/>
                  </a:lnTo>
                  <a:lnTo>
                    <a:pt x="949" y="823"/>
                  </a:lnTo>
                  <a:lnTo>
                    <a:pt x="951" y="825"/>
                  </a:lnTo>
                  <a:lnTo>
                    <a:pt x="952" y="831"/>
                  </a:lnTo>
                  <a:lnTo>
                    <a:pt x="952" y="831"/>
                  </a:lnTo>
                  <a:lnTo>
                    <a:pt x="962" y="864"/>
                  </a:lnTo>
                  <a:lnTo>
                    <a:pt x="964" y="867"/>
                  </a:lnTo>
                  <a:lnTo>
                    <a:pt x="966" y="867"/>
                  </a:lnTo>
                  <a:lnTo>
                    <a:pt x="967" y="860"/>
                  </a:lnTo>
                  <a:lnTo>
                    <a:pt x="967" y="860"/>
                  </a:lnTo>
                  <a:lnTo>
                    <a:pt x="973" y="850"/>
                  </a:lnTo>
                  <a:lnTo>
                    <a:pt x="976" y="845"/>
                  </a:lnTo>
                  <a:lnTo>
                    <a:pt x="979" y="845"/>
                  </a:lnTo>
                  <a:lnTo>
                    <a:pt x="981" y="847"/>
                  </a:lnTo>
                  <a:lnTo>
                    <a:pt x="981" y="852"/>
                  </a:lnTo>
                  <a:lnTo>
                    <a:pt x="981" y="859"/>
                  </a:lnTo>
                  <a:lnTo>
                    <a:pt x="981" y="859"/>
                  </a:lnTo>
                  <a:lnTo>
                    <a:pt x="981" y="867"/>
                  </a:lnTo>
                  <a:lnTo>
                    <a:pt x="983" y="874"/>
                  </a:lnTo>
                  <a:lnTo>
                    <a:pt x="988" y="882"/>
                  </a:lnTo>
                  <a:lnTo>
                    <a:pt x="991" y="886"/>
                  </a:lnTo>
                  <a:lnTo>
                    <a:pt x="990" y="888"/>
                  </a:lnTo>
                  <a:lnTo>
                    <a:pt x="988" y="889"/>
                  </a:lnTo>
                  <a:lnTo>
                    <a:pt x="988" y="889"/>
                  </a:lnTo>
                  <a:lnTo>
                    <a:pt x="981" y="894"/>
                  </a:lnTo>
                  <a:lnTo>
                    <a:pt x="976" y="898"/>
                  </a:lnTo>
                  <a:lnTo>
                    <a:pt x="976" y="899"/>
                  </a:lnTo>
                  <a:lnTo>
                    <a:pt x="976" y="901"/>
                  </a:lnTo>
                  <a:lnTo>
                    <a:pt x="983" y="903"/>
                  </a:lnTo>
                  <a:lnTo>
                    <a:pt x="983" y="903"/>
                  </a:lnTo>
                  <a:lnTo>
                    <a:pt x="988" y="906"/>
                  </a:lnTo>
                  <a:lnTo>
                    <a:pt x="995" y="911"/>
                  </a:lnTo>
                  <a:lnTo>
                    <a:pt x="1008" y="927"/>
                  </a:lnTo>
                  <a:lnTo>
                    <a:pt x="1018" y="938"/>
                  </a:lnTo>
                  <a:lnTo>
                    <a:pt x="1022" y="940"/>
                  </a:lnTo>
                  <a:lnTo>
                    <a:pt x="1020" y="938"/>
                  </a:lnTo>
                  <a:lnTo>
                    <a:pt x="1020" y="938"/>
                  </a:lnTo>
                  <a:lnTo>
                    <a:pt x="1017" y="930"/>
                  </a:lnTo>
                  <a:lnTo>
                    <a:pt x="1015" y="923"/>
                  </a:lnTo>
                  <a:lnTo>
                    <a:pt x="1017" y="921"/>
                  </a:lnTo>
                  <a:lnTo>
                    <a:pt x="1018" y="921"/>
                  </a:lnTo>
                  <a:lnTo>
                    <a:pt x="1018" y="921"/>
                  </a:lnTo>
                  <a:lnTo>
                    <a:pt x="1022" y="925"/>
                  </a:lnTo>
                  <a:lnTo>
                    <a:pt x="1022" y="925"/>
                  </a:lnTo>
                  <a:lnTo>
                    <a:pt x="1027" y="930"/>
                  </a:lnTo>
                  <a:lnTo>
                    <a:pt x="1034" y="935"/>
                  </a:lnTo>
                  <a:lnTo>
                    <a:pt x="1037" y="935"/>
                  </a:lnTo>
                  <a:lnTo>
                    <a:pt x="1039" y="933"/>
                  </a:lnTo>
                  <a:lnTo>
                    <a:pt x="1040" y="930"/>
                  </a:lnTo>
                  <a:lnTo>
                    <a:pt x="1040" y="923"/>
                  </a:lnTo>
                  <a:lnTo>
                    <a:pt x="1040" y="923"/>
                  </a:lnTo>
                  <a:lnTo>
                    <a:pt x="1035" y="908"/>
                  </a:lnTo>
                  <a:lnTo>
                    <a:pt x="1032" y="894"/>
                  </a:lnTo>
                  <a:lnTo>
                    <a:pt x="1030" y="888"/>
                  </a:lnTo>
                  <a:lnTo>
                    <a:pt x="1032" y="884"/>
                  </a:lnTo>
                  <a:lnTo>
                    <a:pt x="1035" y="884"/>
                  </a:lnTo>
                  <a:lnTo>
                    <a:pt x="1040" y="888"/>
                  </a:lnTo>
                  <a:lnTo>
                    <a:pt x="1040" y="888"/>
                  </a:lnTo>
                  <a:lnTo>
                    <a:pt x="1047" y="893"/>
                  </a:lnTo>
                  <a:lnTo>
                    <a:pt x="1056" y="901"/>
                  </a:lnTo>
                  <a:lnTo>
                    <a:pt x="1069" y="920"/>
                  </a:lnTo>
                  <a:lnTo>
                    <a:pt x="1076" y="927"/>
                  </a:lnTo>
                  <a:lnTo>
                    <a:pt x="1081" y="932"/>
                  </a:lnTo>
                  <a:lnTo>
                    <a:pt x="1086" y="935"/>
                  </a:lnTo>
                  <a:lnTo>
                    <a:pt x="1088" y="933"/>
                  </a:lnTo>
                  <a:lnTo>
                    <a:pt x="1091" y="932"/>
                  </a:lnTo>
                  <a:lnTo>
                    <a:pt x="1091" y="932"/>
                  </a:lnTo>
                  <a:lnTo>
                    <a:pt x="1095" y="925"/>
                  </a:lnTo>
                  <a:lnTo>
                    <a:pt x="1100" y="915"/>
                  </a:lnTo>
                  <a:lnTo>
                    <a:pt x="1103" y="899"/>
                  </a:lnTo>
                  <a:lnTo>
                    <a:pt x="1105" y="884"/>
                  </a:lnTo>
                  <a:lnTo>
                    <a:pt x="1107" y="871"/>
                  </a:lnTo>
                  <a:lnTo>
                    <a:pt x="1105" y="857"/>
                  </a:lnTo>
                  <a:lnTo>
                    <a:pt x="1103" y="850"/>
                  </a:lnTo>
                  <a:lnTo>
                    <a:pt x="1100" y="845"/>
                  </a:lnTo>
                  <a:lnTo>
                    <a:pt x="1096" y="842"/>
                  </a:lnTo>
                  <a:lnTo>
                    <a:pt x="1091" y="838"/>
                  </a:lnTo>
                  <a:lnTo>
                    <a:pt x="1091" y="838"/>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98">
              <a:extLst>
                <a:ext uri="{FF2B5EF4-FFF2-40B4-BE49-F238E27FC236}">
                  <a16:creationId xmlns:a16="http://schemas.microsoft.com/office/drawing/2014/main" id="{5DF1AA63-61E4-C2FF-8250-35B25999A456}"/>
                </a:ext>
              </a:extLst>
            </p:cNvPr>
            <p:cNvSpPr>
              <a:spLocks/>
            </p:cNvSpPr>
            <p:nvPr/>
          </p:nvSpPr>
          <p:spPr bwMode="auto">
            <a:xfrm>
              <a:off x="6172200" y="5064215"/>
              <a:ext cx="127000" cy="90488"/>
            </a:xfrm>
            <a:custGeom>
              <a:avLst/>
              <a:gdLst>
                <a:gd name="T0" fmla="*/ 51 w 80"/>
                <a:gd name="T1" fmla="*/ 3 h 57"/>
                <a:gd name="T2" fmla="*/ 51 w 80"/>
                <a:gd name="T3" fmla="*/ 3 h 57"/>
                <a:gd name="T4" fmla="*/ 44 w 80"/>
                <a:gd name="T5" fmla="*/ 1 h 57"/>
                <a:gd name="T6" fmla="*/ 39 w 80"/>
                <a:gd name="T7" fmla="*/ 0 h 57"/>
                <a:gd name="T8" fmla="*/ 29 w 80"/>
                <a:gd name="T9" fmla="*/ 1 h 57"/>
                <a:gd name="T10" fmla="*/ 9 w 80"/>
                <a:gd name="T11" fmla="*/ 10 h 57"/>
                <a:gd name="T12" fmla="*/ 9 w 80"/>
                <a:gd name="T13" fmla="*/ 10 h 57"/>
                <a:gd name="T14" fmla="*/ 4 w 80"/>
                <a:gd name="T15" fmla="*/ 13 h 57"/>
                <a:gd name="T16" fmla="*/ 2 w 80"/>
                <a:gd name="T17" fmla="*/ 17 h 57"/>
                <a:gd name="T18" fmla="*/ 0 w 80"/>
                <a:gd name="T19" fmla="*/ 22 h 57"/>
                <a:gd name="T20" fmla="*/ 0 w 80"/>
                <a:gd name="T21" fmla="*/ 27 h 57"/>
                <a:gd name="T22" fmla="*/ 2 w 80"/>
                <a:gd name="T23" fmla="*/ 35 h 57"/>
                <a:gd name="T24" fmla="*/ 2 w 80"/>
                <a:gd name="T25" fmla="*/ 39 h 57"/>
                <a:gd name="T26" fmla="*/ 2 w 80"/>
                <a:gd name="T27" fmla="*/ 39 h 57"/>
                <a:gd name="T28" fmla="*/ 4 w 80"/>
                <a:gd name="T29" fmla="*/ 42 h 57"/>
                <a:gd name="T30" fmla="*/ 10 w 80"/>
                <a:gd name="T31" fmla="*/ 54 h 57"/>
                <a:gd name="T32" fmla="*/ 10 w 80"/>
                <a:gd name="T33" fmla="*/ 54 h 57"/>
                <a:gd name="T34" fmla="*/ 12 w 80"/>
                <a:gd name="T35" fmla="*/ 56 h 57"/>
                <a:gd name="T36" fmla="*/ 14 w 80"/>
                <a:gd name="T37" fmla="*/ 57 h 57"/>
                <a:gd name="T38" fmla="*/ 20 w 80"/>
                <a:gd name="T39" fmla="*/ 57 h 57"/>
                <a:gd name="T40" fmla="*/ 27 w 80"/>
                <a:gd name="T41" fmla="*/ 54 h 57"/>
                <a:gd name="T42" fmla="*/ 36 w 80"/>
                <a:gd name="T43" fmla="*/ 49 h 57"/>
                <a:gd name="T44" fmla="*/ 54 w 80"/>
                <a:gd name="T45" fmla="*/ 39 h 57"/>
                <a:gd name="T46" fmla="*/ 71 w 80"/>
                <a:gd name="T47" fmla="*/ 30 h 57"/>
                <a:gd name="T48" fmla="*/ 71 w 80"/>
                <a:gd name="T49" fmla="*/ 30 h 57"/>
                <a:gd name="T50" fmla="*/ 78 w 80"/>
                <a:gd name="T51" fmla="*/ 27 h 57"/>
                <a:gd name="T52" fmla="*/ 80 w 80"/>
                <a:gd name="T53" fmla="*/ 23 h 57"/>
                <a:gd name="T54" fmla="*/ 80 w 80"/>
                <a:gd name="T55" fmla="*/ 20 h 57"/>
                <a:gd name="T56" fmla="*/ 76 w 80"/>
                <a:gd name="T57" fmla="*/ 17 h 57"/>
                <a:gd name="T58" fmla="*/ 66 w 80"/>
                <a:gd name="T59" fmla="*/ 8 h 57"/>
                <a:gd name="T60" fmla="*/ 51 w 80"/>
                <a:gd name="T61" fmla="*/ 3 h 57"/>
                <a:gd name="T62" fmla="*/ 51 w 80"/>
                <a:gd name="T63" fmla="*/ 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57">
                  <a:moveTo>
                    <a:pt x="51" y="3"/>
                  </a:moveTo>
                  <a:lnTo>
                    <a:pt x="51" y="3"/>
                  </a:lnTo>
                  <a:lnTo>
                    <a:pt x="44" y="1"/>
                  </a:lnTo>
                  <a:lnTo>
                    <a:pt x="39" y="0"/>
                  </a:lnTo>
                  <a:lnTo>
                    <a:pt x="29" y="1"/>
                  </a:lnTo>
                  <a:lnTo>
                    <a:pt x="9" y="10"/>
                  </a:lnTo>
                  <a:lnTo>
                    <a:pt x="9" y="10"/>
                  </a:lnTo>
                  <a:lnTo>
                    <a:pt x="4" y="13"/>
                  </a:lnTo>
                  <a:lnTo>
                    <a:pt x="2" y="17"/>
                  </a:lnTo>
                  <a:lnTo>
                    <a:pt x="0" y="22"/>
                  </a:lnTo>
                  <a:lnTo>
                    <a:pt x="0" y="27"/>
                  </a:lnTo>
                  <a:lnTo>
                    <a:pt x="2" y="35"/>
                  </a:lnTo>
                  <a:lnTo>
                    <a:pt x="2" y="39"/>
                  </a:lnTo>
                  <a:lnTo>
                    <a:pt x="2" y="39"/>
                  </a:lnTo>
                  <a:lnTo>
                    <a:pt x="4" y="42"/>
                  </a:lnTo>
                  <a:lnTo>
                    <a:pt x="10" y="54"/>
                  </a:lnTo>
                  <a:lnTo>
                    <a:pt x="10" y="54"/>
                  </a:lnTo>
                  <a:lnTo>
                    <a:pt x="12" y="56"/>
                  </a:lnTo>
                  <a:lnTo>
                    <a:pt x="14" y="57"/>
                  </a:lnTo>
                  <a:lnTo>
                    <a:pt x="20" y="57"/>
                  </a:lnTo>
                  <a:lnTo>
                    <a:pt x="27" y="54"/>
                  </a:lnTo>
                  <a:lnTo>
                    <a:pt x="36" y="49"/>
                  </a:lnTo>
                  <a:lnTo>
                    <a:pt x="54" y="39"/>
                  </a:lnTo>
                  <a:lnTo>
                    <a:pt x="71" y="30"/>
                  </a:lnTo>
                  <a:lnTo>
                    <a:pt x="71" y="30"/>
                  </a:lnTo>
                  <a:lnTo>
                    <a:pt x="78" y="27"/>
                  </a:lnTo>
                  <a:lnTo>
                    <a:pt x="80" y="23"/>
                  </a:lnTo>
                  <a:lnTo>
                    <a:pt x="80" y="20"/>
                  </a:lnTo>
                  <a:lnTo>
                    <a:pt x="76" y="17"/>
                  </a:lnTo>
                  <a:lnTo>
                    <a:pt x="66" y="8"/>
                  </a:lnTo>
                  <a:lnTo>
                    <a:pt x="51" y="3"/>
                  </a:lnTo>
                  <a:lnTo>
                    <a:pt x="51" y="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99">
              <a:extLst>
                <a:ext uri="{FF2B5EF4-FFF2-40B4-BE49-F238E27FC236}">
                  <a16:creationId xmlns:a16="http://schemas.microsoft.com/office/drawing/2014/main" id="{45CD514B-36A7-5D4C-E6CE-72FC6CD03D2A}"/>
                </a:ext>
              </a:extLst>
            </p:cNvPr>
            <p:cNvSpPr>
              <a:spLocks/>
            </p:cNvSpPr>
            <p:nvPr/>
          </p:nvSpPr>
          <p:spPr bwMode="auto">
            <a:xfrm>
              <a:off x="6083300" y="5200740"/>
              <a:ext cx="22225" cy="30163"/>
            </a:xfrm>
            <a:custGeom>
              <a:avLst/>
              <a:gdLst>
                <a:gd name="T0" fmla="*/ 0 w 14"/>
                <a:gd name="T1" fmla="*/ 9 h 19"/>
                <a:gd name="T2" fmla="*/ 0 w 14"/>
                <a:gd name="T3" fmla="*/ 9 h 19"/>
                <a:gd name="T4" fmla="*/ 0 w 14"/>
                <a:gd name="T5" fmla="*/ 10 h 19"/>
                <a:gd name="T6" fmla="*/ 0 w 14"/>
                <a:gd name="T7" fmla="*/ 14 h 19"/>
                <a:gd name="T8" fmla="*/ 4 w 14"/>
                <a:gd name="T9" fmla="*/ 17 h 19"/>
                <a:gd name="T10" fmla="*/ 7 w 14"/>
                <a:gd name="T11" fmla="*/ 19 h 19"/>
                <a:gd name="T12" fmla="*/ 7 w 14"/>
                <a:gd name="T13" fmla="*/ 19 h 19"/>
                <a:gd name="T14" fmla="*/ 9 w 14"/>
                <a:gd name="T15" fmla="*/ 19 h 19"/>
                <a:gd name="T16" fmla="*/ 10 w 14"/>
                <a:gd name="T17" fmla="*/ 17 h 19"/>
                <a:gd name="T18" fmla="*/ 12 w 14"/>
                <a:gd name="T19" fmla="*/ 12 h 19"/>
                <a:gd name="T20" fmla="*/ 14 w 14"/>
                <a:gd name="T21" fmla="*/ 7 h 19"/>
                <a:gd name="T22" fmla="*/ 14 w 14"/>
                <a:gd name="T23" fmla="*/ 7 h 19"/>
                <a:gd name="T24" fmla="*/ 12 w 14"/>
                <a:gd name="T25" fmla="*/ 2 h 19"/>
                <a:gd name="T26" fmla="*/ 10 w 14"/>
                <a:gd name="T27" fmla="*/ 0 h 19"/>
                <a:gd name="T28" fmla="*/ 9 w 14"/>
                <a:gd name="T29" fmla="*/ 0 h 19"/>
                <a:gd name="T30" fmla="*/ 5 w 14"/>
                <a:gd name="T31" fmla="*/ 2 h 19"/>
                <a:gd name="T32" fmla="*/ 0 w 14"/>
                <a:gd name="T33" fmla="*/ 9 h 19"/>
                <a:gd name="T34" fmla="*/ 0 w 14"/>
                <a:gd name="T35"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9">
                  <a:moveTo>
                    <a:pt x="0" y="9"/>
                  </a:moveTo>
                  <a:lnTo>
                    <a:pt x="0" y="9"/>
                  </a:lnTo>
                  <a:lnTo>
                    <a:pt x="0" y="10"/>
                  </a:lnTo>
                  <a:lnTo>
                    <a:pt x="0" y="14"/>
                  </a:lnTo>
                  <a:lnTo>
                    <a:pt x="4" y="17"/>
                  </a:lnTo>
                  <a:lnTo>
                    <a:pt x="7" y="19"/>
                  </a:lnTo>
                  <a:lnTo>
                    <a:pt x="7" y="19"/>
                  </a:lnTo>
                  <a:lnTo>
                    <a:pt x="9" y="19"/>
                  </a:lnTo>
                  <a:lnTo>
                    <a:pt x="10" y="17"/>
                  </a:lnTo>
                  <a:lnTo>
                    <a:pt x="12" y="12"/>
                  </a:lnTo>
                  <a:lnTo>
                    <a:pt x="14" y="7"/>
                  </a:lnTo>
                  <a:lnTo>
                    <a:pt x="14" y="7"/>
                  </a:lnTo>
                  <a:lnTo>
                    <a:pt x="12" y="2"/>
                  </a:lnTo>
                  <a:lnTo>
                    <a:pt x="10" y="0"/>
                  </a:lnTo>
                  <a:lnTo>
                    <a:pt x="9" y="0"/>
                  </a:lnTo>
                  <a:lnTo>
                    <a:pt x="5" y="2"/>
                  </a:lnTo>
                  <a:lnTo>
                    <a:pt x="0" y="9"/>
                  </a:lnTo>
                  <a:lnTo>
                    <a:pt x="0" y="9"/>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00">
              <a:extLst>
                <a:ext uri="{FF2B5EF4-FFF2-40B4-BE49-F238E27FC236}">
                  <a16:creationId xmlns:a16="http://schemas.microsoft.com/office/drawing/2014/main" id="{CF7EDE13-292E-FE42-EB37-5B90BE4FECB7}"/>
                </a:ext>
              </a:extLst>
            </p:cNvPr>
            <p:cNvSpPr>
              <a:spLocks/>
            </p:cNvSpPr>
            <p:nvPr/>
          </p:nvSpPr>
          <p:spPr bwMode="auto">
            <a:xfrm>
              <a:off x="6253162" y="5000715"/>
              <a:ext cx="61912" cy="53975"/>
            </a:xfrm>
            <a:custGeom>
              <a:avLst/>
              <a:gdLst>
                <a:gd name="T0" fmla="*/ 36 w 39"/>
                <a:gd name="T1" fmla="*/ 17 h 34"/>
                <a:gd name="T2" fmla="*/ 36 w 39"/>
                <a:gd name="T3" fmla="*/ 17 h 34"/>
                <a:gd name="T4" fmla="*/ 32 w 39"/>
                <a:gd name="T5" fmla="*/ 16 h 34"/>
                <a:gd name="T6" fmla="*/ 31 w 39"/>
                <a:gd name="T7" fmla="*/ 14 h 34"/>
                <a:gd name="T8" fmla="*/ 31 w 39"/>
                <a:gd name="T9" fmla="*/ 11 h 34"/>
                <a:gd name="T10" fmla="*/ 34 w 39"/>
                <a:gd name="T11" fmla="*/ 4 h 34"/>
                <a:gd name="T12" fmla="*/ 34 w 39"/>
                <a:gd name="T13" fmla="*/ 4 h 34"/>
                <a:gd name="T14" fmla="*/ 34 w 39"/>
                <a:gd name="T15" fmla="*/ 0 h 34"/>
                <a:gd name="T16" fmla="*/ 34 w 39"/>
                <a:gd name="T17" fmla="*/ 0 h 34"/>
                <a:gd name="T18" fmla="*/ 27 w 39"/>
                <a:gd name="T19" fmla="*/ 4 h 34"/>
                <a:gd name="T20" fmla="*/ 9 w 39"/>
                <a:gd name="T21" fmla="*/ 19 h 34"/>
                <a:gd name="T22" fmla="*/ 9 w 39"/>
                <a:gd name="T23" fmla="*/ 19 h 34"/>
                <a:gd name="T24" fmla="*/ 2 w 39"/>
                <a:gd name="T25" fmla="*/ 23 h 34"/>
                <a:gd name="T26" fmla="*/ 0 w 39"/>
                <a:gd name="T27" fmla="*/ 26 h 34"/>
                <a:gd name="T28" fmla="*/ 2 w 39"/>
                <a:gd name="T29" fmla="*/ 28 h 34"/>
                <a:gd name="T30" fmla="*/ 7 w 39"/>
                <a:gd name="T31" fmla="*/ 31 h 34"/>
                <a:gd name="T32" fmla="*/ 7 w 39"/>
                <a:gd name="T33" fmla="*/ 31 h 34"/>
                <a:gd name="T34" fmla="*/ 9 w 39"/>
                <a:gd name="T35" fmla="*/ 33 h 34"/>
                <a:gd name="T36" fmla="*/ 12 w 39"/>
                <a:gd name="T37" fmla="*/ 34 h 34"/>
                <a:gd name="T38" fmla="*/ 20 w 39"/>
                <a:gd name="T39" fmla="*/ 34 h 34"/>
                <a:gd name="T40" fmla="*/ 29 w 39"/>
                <a:gd name="T41" fmla="*/ 31 h 34"/>
                <a:gd name="T42" fmla="*/ 29 w 39"/>
                <a:gd name="T43" fmla="*/ 31 h 34"/>
                <a:gd name="T44" fmla="*/ 27 w 39"/>
                <a:gd name="T45" fmla="*/ 33 h 34"/>
                <a:gd name="T46" fmla="*/ 27 w 39"/>
                <a:gd name="T47" fmla="*/ 31 h 34"/>
                <a:gd name="T48" fmla="*/ 29 w 39"/>
                <a:gd name="T49" fmla="*/ 29 h 34"/>
                <a:gd name="T50" fmla="*/ 29 w 39"/>
                <a:gd name="T51" fmla="*/ 29 h 34"/>
                <a:gd name="T52" fmla="*/ 36 w 39"/>
                <a:gd name="T53" fmla="*/ 26 h 34"/>
                <a:gd name="T54" fmla="*/ 39 w 39"/>
                <a:gd name="T55" fmla="*/ 23 h 34"/>
                <a:gd name="T56" fmla="*/ 39 w 39"/>
                <a:gd name="T57" fmla="*/ 19 h 34"/>
                <a:gd name="T58" fmla="*/ 39 w 39"/>
                <a:gd name="T59" fmla="*/ 17 h 34"/>
                <a:gd name="T60" fmla="*/ 36 w 39"/>
                <a:gd name="T61" fmla="*/ 17 h 34"/>
                <a:gd name="T62" fmla="*/ 36 w 39"/>
                <a:gd name="T6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34">
                  <a:moveTo>
                    <a:pt x="36" y="17"/>
                  </a:moveTo>
                  <a:lnTo>
                    <a:pt x="36" y="17"/>
                  </a:lnTo>
                  <a:lnTo>
                    <a:pt x="32" y="16"/>
                  </a:lnTo>
                  <a:lnTo>
                    <a:pt x="31" y="14"/>
                  </a:lnTo>
                  <a:lnTo>
                    <a:pt x="31" y="11"/>
                  </a:lnTo>
                  <a:lnTo>
                    <a:pt x="34" y="4"/>
                  </a:lnTo>
                  <a:lnTo>
                    <a:pt x="34" y="4"/>
                  </a:lnTo>
                  <a:lnTo>
                    <a:pt x="34" y="0"/>
                  </a:lnTo>
                  <a:lnTo>
                    <a:pt x="34" y="0"/>
                  </a:lnTo>
                  <a:lnTo>
                    <a:pt x="27" y="4"/>
                  </a:lnTo>
                  <a:lnTo>
                    <a:pt x="9" y="19"/>
                  </a:lnTo>
                  <a:lnTo>
                    <a:pt x="9" y="19"/>
                  </a:lnTo>
                  <a:lnTo>
                    <a:pt x="2" y="23"/>
                  </a:lnTo>
                  <a:lnTo>
                    <a:pt x="0" y="26"/>
                  </a:lnTo>
                  <a:lnTo>
                    <a:pt x="2" y="28"/>
                  </a:lnTo>
                  <a:lnTo>
                    <a:pt x="7" y="31"/>
                  </a:lnTo>
                  <a:lnTo>
                    <a:pt x="7" y="31"/>
                  </a:lnTo>
                  <a:lnTo>
                    <a:pt x="9" y="33"/>
                  </a:lnTo>
                  <a:lnTo>
                    <a:pt x="12" y="34"/>
                  </a:lnTo>
                  <a:lnTo>
                    <a:pt x="20" y="34"/>
                  </a:lnTo>
                  <a:lnTo>
                    <a:pt x="29" y="31"/>
                  </a:lnTo>
                  <a:lnTo>
                    <a:pt x="29" y="31"/>
                  </a:lnTo>
                  <a:lnTo>
                    <a:pt x="27" y="33"/>
                  </a:lnTo>
                  <a:lnTo>
                    <a:pt x="27" y="31"/>
                  </a:lnTo>
                  <a:lnTo>
                    <a:pt x="29" y="29"/>
                  </a:lnTo>
                  <a:lnTo>
                    <a:pt x="29" y="29"/>
                  </a:lnTo>
                  <a:lnTo>
                    <a:pt x="36" y="26"/>
                  </a:lnTo>
                  <a:lnTo>
                    <a:pt x="39" y="23"/>
                  </a:lnTo>
                  <a:lnTo>
                    <a:pt x="39" y="19"/>
                  </a:lnTo>
                  <a:lnTo>
                    <a:pt x="39" y="17"/>
                  </a:lnTo>
                  <a:lnTo>
                    <a:pt x="36" y="17"/>
                  </a:lnTo>
                  <a:lnTo>
                    <a:pt x="36" y="17"/>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01">
              <a:extLst>
                <a:ext uri="{FF2B5EF4-FFF2-40B4-BE49-F238E27FC236}">
                  <a16:creationId xmlns:a16="http://schemas.microsoft.com/office/drawing/2014/main" id="{FE6EB1D6-9827-2C30-3486-38A35F4FB00F}"/>
                </a:ext>
              </a:extLst>
            </p:cNvPr>
            <p:cNvSpPr>
              <a:spLocks/>
            </p:cNvSpPr>
            <p:nvPr/>
          </p:nvSpPr>
          <p:spPr bwMode="auto">
            <a:xfrm>
              <a:off x="5859462" y="5215028"/>
              <a:ext cx="25400" cy="15875"/>
            </a:xfrm>
            <a:custGeom>
              <a:avLst/>
              <a:gdLst>
                <a:gd name="T0" fmla="*/ 12 w 16"/>
                <a:gd name="T1" fmla="*/ 1 h 10"/>
                <a:gd name="T2" fmla="*/ 12 w 16"/>
                <a:gd name="T3" fmla="*/ 1 h 10"/>
                <a:gd name="T4" fmla="*/ 9 w 16"/>
                <a:gd name="T5" fmla="*/ 0 h 10"/>
                <a:gd name="T6" fmla="*/ 4 w 16"/>
                <a:gd name="T7" fmla="*/ 0 h 10"/>
                <a:gd name="T8" fmla="*/ 0 w 16"/>
                <a:gd name="T9" fmla="*/ 3 h 10"/>
                <a:gd name="T10" fmla="*/ 0 w 16"/>
                <a:gd name="T11" fmla="*/ 3 h 10"/>
                <a:gd name="T12" fmla="*/ 0 w 16"/>
                <a:gd name="T13" fmla="*/ 6 h 10"/>
                <a:gd name="T14" fmla="*/ 2 w 16"/>
                <a:gd name="T15" fmla="*/ 10 h 10"/>
                <a:gd name="T16" fmla="*/ 5 w 16"/>
                <a:gd name="T17" fmla="*/ 10 h 10"/>
                <a:gd name="T18" fmla="*/ 5 w 16"/>
                <a:gd name="T19" fmla="*/ 10 h 10"/>
                <a:gd name="T20" fmla="*/ 10 w 16"/>
                <a:gd name="T21" fmla="*/ 10 h 10"/>
                <a:gd name="T22" fmla="*/ 14 w 16"/>
                <a:gd name="T23" fmla="*/ 8 h 10"/>
                <a:gd name="T24" fmla="*/ 16 w 16"/>
                <a:gd name="T25" fmla="*/ 5 h 10"/>
                <a:gd name="T26" fmla="*/ 12 w 16"/>
                <a:gd name="T27" fmla="*/ 1 h 10"/>
                <a:gd name="T28" fmla="*/ 12 w 16"/>
                <a:gd name="T2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0">
                  <a:moveTo>
                    <a:pt x="12" y="1"/>
                  </a:moveTo>
                  <a:lnTo>
                    <a:pt x="12" y="1"/>
                  </a:lnTo>
                  <a:lnTo>
                    <a:pt x="9" y="0"/>
                  </a:lnTo>
                  <a:lnTo>
                    <a:pt x="4" y="0"/>
                  </a:lnTo>
                  <a:lnTo>
                    <a:pt x="0" y="3"/>
                  </a:lnTo>
                  <a:lnTo>
                    <a:pt x="0" y="3"/>
                  </a:lnTo>
                  <a:lnTo>
                    <a:pt x="0" y="6"/>
                  </a:lnTo>
                  <a:lnTo>
                    <a:pt x="2" y="10"/>
                  </a:lnTo>
                  <a:lnTo>
                    <a:pt x="5" y="10"/>
                  </a:lnTo>
                  <a:lnTo>
                    <a:pt x="5" y="10"/>
                  </a:lnTo>
                  <a:lnTo>
                    <a:pt x="10" y="10"/>
                  </a:lnTo>
                  <a:lnTo>
                    <a:pt x="14" y="8"/>
                  </a:lnTo>
                  <a:lnTo>
                    <a:pt x="16" y="5"/>
                  </a:lnTo>
                  <a:lnTo>
                    <a:pt x="12" y="1"/>
                  </a:lnTo>
                  <a:lnTo>
                    <a:pt x="12" y="1"/>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02">
              <a:extLst>
                <a:ext uri="{FF2B5EF4-FFF2-40B4-BE49-F238E27FC236}">
                  <a16:creationId xmlns:a16="http://schemas.microsoft.com/office/drawing/2014/main" id="{5E19FF61-D07D-65AA-72D6-D77E40BDAB4E}"/>
                </a:ext>
              </a:extLst>
            </p:cNvPr>
            <p:cNvSpPr>
              <a:spLocks/>
            </p:cNvSpPr>
            <p:nvPr/>
          </p:nvSpPr>
          <p:spPr bwMode="auto">
            <a:xfrm>
              <a:off x="5835650" y="5200740"/>
              <a:ext cx="23812" cy="11113"/>
            </a:xfrm>
            <a:custGeom>
              <a:avLst/>
              <a:gdLst>
                <a:gd name="T0" fmla="*/ 2 w 15"/>
                <a:gd name="T1" fmla="*/ 3 h 7"/>
                <a:gd name="T2" fmla="*/ 2 w 15"/>
                <a:gd name="T3" fmla="*/ 3 h 7"/>
                <a:gd name="T4" fmla="*/ 0 w 15"/>
                <a:gd name="T5" fmla="*/ 5 h 7"/>
                <a:gd name="T6" fmla="*/ 2 w 15"/>
                <a:gd name="T7" fmla="*/ 7 h 7"/>
                <a:gd name="T8" fmla="*/ 5 w 15"/>
                <a:gd name="T9" fmla="*/ 7 h 7"/>
                <a:gd name="T10" fmla="*/ 5 w 15"/>
                <a:gd name="T11" fmla="*/ 7 h 7"/>
                <a:gd name="T12" fmla="*/ 10 w 15"/>
                <a:gd name="T13" fmla="*/ 5 h 7"/>
                <a:gd name="T14" fmla="*/ 14 w 15"/>
                <a:gd name="T15" fmla="*/ 3 h 7"/>
                <a:gd name="T16" fmla="*/ 15 w 15"/>
                <a:gd name="T17" fmla="*/ 2 h 7"/>
                <a:gd name="T18" fmla="*/ 15 w 15"/>
                <a:gd name="T19" fmla="*/ 2 h 7"/>
                <a:gd name="T20" fmla="*/ 14 w 15"/>
                <a:gd name="T21" fmla="*/ 0 h 7"/>
                <a:gd name="T22" fmla="*/ 10 w 15"/>
                <a:gd name="T23" fmla="*/ 0 h 7"/>
                <a:gd name="T24" fmla="*/ 7 w 15"/>
                <a:gd name="T25" fmla="*/ 0 h 7"/>
                <a:gd name="T26" fmla="*/ 2 w 15"/>
                <a:gd name="T27" fmla="*/ 3 h 7"/>
                <a:gd name="T28" fmla="*/ 2 w 15"/>
                <a:gd name="T2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7">
                  <a:moveTo>
                    <a:pt x="2" y="3"/>
                  </a:moveTo>
                  <a:lnTo>
                    <a:pt x="2" y="3"/>
                  </a:lnTo>
                  <a:lnTo>
                    <a:pt x="0" y="5"/>
                  </a:lnTo>
                  <a:lnTo>
                    <a:pt x="2" y="7"/>
                  </a:lnTo>
                  <a:lnTo>
                    <a:pt x="5" y="7"/>
                  </a:lnTo>
                  <a:lnTo>
                    <a:pt x="5" y="7"/>
                  </a:lnTo>
                  <a:lnTo>
                    <a:pt x="10" y="5"/>
                  </a:lnTo>
                  <a:lnTo>
                    <a:pt x="14" y="3"/>
                  </a:lnTo>
                  <a:lnTo>
                    <a:pt x="15" y="2"/>
                  </a:lnTo>
                  <a:lnTo>
                    <a:pt x="15" y="2"/>
                  </a:lnTo>
                  <a:lnTo>
                    <a:pt x="14" y="0"/>
                  </a:lnTo>
                  <a:lnTo>
                    <a:pt x="10" y="0"/>
                  </a:lnTo>
                  <a:lnTo>
                    <a:pt x="7" y="0"/>
                  </a:lnTo>
                  <a:lnTo>
                    <a:pt x="2" y="3"/>
                  </a:lnTo>
                  <a:lnTo>
                    <a:pt x="2" y="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03">
              <a:extLst>
                <a:ext uri="{FF2B5EF4-FFF2-40B4-BE49-F238E27FC236}">
                  <a16:creationId xmlns:a16="http://schemas.microsoft.com/office/drawing/2014/main" id="{DD9864FF-C983-2571-B1D9-1C6D32723FD2}"/>
                </a:ext>
              </a:extLst>
            </p:cNvPr>
            <p:cNvSpPr>
              <a:spLocks/>
            </p:cNvSpPr>
            <p:nvPr/>
          </p:nvSpPr>
          <p:spPr bwMode="auto">
            <a:xfrm>
              <a:off x="5472112" y="5203915"/>
              <a:ext cx="66675" cy="47625"/>
            </a:xfrm>
            <a:custGeom>
              <a:avLst/>
              <a:gdLst>
                <a:gd name="T0" fmla="*/ 19 w 42"/>
                <a:gd name="T1" fmla="*/ 0 h 30"/>
                <a:gd name="T2" fmla="*/ 19 w 42"/>
                <a:gd name="T3" fmla="*/ 0 h 30"/>
                <a:gd name="T4" fmla="*/ 14 w 42"/>
                <a:gd name="T5" fmla="*/ 1 h 30"/>
                <a:gd name="T6" fmla="*/ 12 w 42"/>
                <a:gd name="T7" fmla="*/ 5 h 30"/>
                <a:gd name="T8" fmla="*/ 12 w 42"/>
                <a:gd name="T9" fmla="*/ 10 h 30"/>
                <a:gd name="T10" fmla="*/ 12 w 42"/>
                <a:gd name="T11" fmla="*/ 15 h 30"/>
                <a:gd name="T12" fmla="*/ 12 w 42"/>
                <a:gd name="T13" fmla="*/ 15 h 30"/>
                <a:gd name="T14" fmla="*/ 8 w 42"/>
                <a:gd name="T15" fmla="*/ 18 h 30"/>
                <a:gd name="T16" fmla="*/ 7 w 42"/>
                <a:gd name="T17" fmla="*/ 20 h 30"/>
                <a:gd name="T18" fmla="*/ 3 w 42"/>
                <a:gd name="T19" fmla="*/ 22 h 30"/>
                <a:gd name="T20" fmla="*/ 3 w 42"/>
                <a:gd name="T21" fmla="*/ 22 h 30"/>
                <a:gd name="T22" fmla="*/ 0 w 42"/>
                <a:gd name="T23" fmla="*/ 24 h 30"/>
                <a:gd name="T24" fmla="*/ 0 w 42"/>
                <a:gd name="T25" fmla="*/ 25 h 30"/>
                <a:gd name="T26" fmla="*/ 2 w 42"/>
                <a:gd name="T27" fmla="*/ 27 h 30"/>
                <a:gd name="T28" fmla="*/ 5 w 42"/>
                <a:gd name="T29" fmla="*/ 29 h 30"/>
                <a:gd name="T30" fmla="*/ 12 w 42"/>
                <a:gd name="T31" fmla="*/ 29 h 30"/>
                <a:gd name="T32" fmla="*/ 19 w 42"/>
                <a:gd name="T33" fmla="*/ 30 h 30"/>
                <a:gd name="T34" fmla="*/ 19 w 42"/>
                <a:gd name="T35" fmla="*/ 30 h 30"/>
                <a:gd name="T36" fmla="*/ 27 w 42"/>
                <a:gd name="T37" fmla="*/ 29 h 30"/>
                <a:gd name="T38" fmla="*/ 34 w 42"/>
                <a:gd name="T39" fmla="*/ 27 h 30"/>
                <a:gd name="T40" fmla="*/ 41 w 42"/>
                <a:gd name="T41" fmla="*/ 22 h 30"/>
                <a:gd name="T42" fmla="*/ 42 w 42"/>
                <a:gd name="T43" fmla="*/ 20 h 30"/>
                <a:gd name="T44" fmla="*/ 42 w 42"/>
                <a:gd name="T45" fmla="*/ 17 h 30"/>
                <a:gd name="T46" fmla="*/ 42 w 42"/>
                <a:gd name="T47" fmla="*/ 17 h 30"/>
                <a:gd name="T48" fmla="*/ 42 w 42"/>
                <a:gd name="T49" fmla="*/ 13 h 30"/>
                <a:gd name="T50" fmla="*/ 41 w 42"/>
                <a:gd name="T51" fmla="*/ 10 h 30"/>
                <a:gd name="T52" fmla="*/ 36 w 42"/>
                <a:gd name="T53" fmla="*/ 5 h 30"/>
                <a:gd name="T54" fmla="*/ 27 w 42"/>
                <a:gd name="T55" fmla="*/ 1 h 30"/>
                <a:gd name="T56" fmla="*/ 19 w 42"/>
                <a:gd name="T57" fmla="*/ 0 h 30"/>
                <a:gd name="T58" fmla="*/ 19 w 42"/>
                <a:gd name="T5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0">
                  <a:moveTo>
                    <a:pt x="19" y="0"/>
                  </a:moveTo>
                  <a:lnTo>
                    <a:pt x="19" y="0"/>
                  </a:lnTo>
                  <a:lnTo>
                    <a:pt x="14" y="1"/>
                  </a:lnTo>
                  <a:lnTo>
                    <a:pt x="12" y="5"/>
                  </a:lnTo>
                  <a:lnTo>
                    <a:pt x="12" y="10"/>
                  </a:lnTo>
                  <a:lnTo>
                    <a:pt x="12" y="15"/>
                  </a:lnTo>
                  <a:lnTo>
                    <a:pt x="12" y="15"/>
                  </a:lnTo>
                  <a:lnTo>
                    <a:pt x="8" y="18"/>
                  </a:lnTo>
                  <a:lnTo>
                    <a:pt x="7" y="20"/>
                  </a:lnTo>
                  <a:lnTo>
                    <a:pt x="3" y="22"/>
                  </a:lnTo>
                  <a:lnTo>
                    <a:pt x="3" y="22"/>
                  </a:lnTo>
                  <a:lnTo>
                    <a:pt x="0" y="24"/>
                  </a:lnTo>
                  <a:lnTo>
                    <a:pt x="0" y="25"/>
                  </a:lnTo>
                  <a:lnTo>
                    <a:pt x="2" y="27"/>
                  </a:lnTo>
                  <a:lnTo>
                    <a:pt x="5" y="29"/>
                  </a:lnTo>
                  <a:lnTo>
                    <a:pt x="12" y="29"/>
                  </a:lnTo>
                  <a:lnTo>
                    <a:pt x="19" y="30"/>
                  </a:lnTo>
                  <a:lnTo>
                    <a:pt x="19" y="30"/>
                  </a:lnTo>
                  <a:lnTo>
                    <a:pt x="27" y="29"/>
                  </a:lnTo>
                  <a:lnTo>
                    <a:pt x="34" y="27"/>
                  </a:lnTo>
                  <a:lnTo>
                    <a:pt x="41" y="22"/>
                  </a:lnTo>
                  <a:lnTo>
                    <a:pt x="42" y="20"/>
                  </a:lnTo>
                  <a:lnTo>
                    <a:pt x="42" y="17"/>
                  </a:lnTo>
                  <a:lnTo>
                    <a:pt x="42" y="17"/>
                  </a:lnTo>
                  <a:lnTo>
                    <a:pt x="42" y="13"/>
                  </a:lnTo>
                  <a:lnTo>
                    <a:pt x="41" y="10"/>
                  </a:lnTo>
                  <a:lnTo>
                    <a:pt x="36" y="5"/>
                  </a:lnTo>
                  <a:lnTo>
                    <a:pt x="27" y="1"/>
                  </a:lnTo>
                  <a:lnTo>
                    <a:pt x="19" y="0"/>
                  </a:lnTo>
                  <a:lnTo>
                    <a:pt x="19"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04">
              <a:extLst>
                <a:ext uri="{FF2B5EF4-FFF2-40B4-BE49-F238E27FC236}">
                  <a16:creationId xmlns:a16="http://schemas.microsoft.com/office/drawing/2014/main" id="{B80F74A2-E8B7-1463-AD77-EBED329274C5}"/>
                </a:ext>
              </a:extLst>
            </p:cNvPr>
            <p:cNvSpPr>
              <a:spLocks/>
            </p:cNvSpPr>
            <p:nvPr/>
          </p:nvSpPr>
          <p:spPr bwMode="auto">
            <a:xfrm>
              <a:off x="5359400" y="5219790"/>
              <a:ext cx="90487" cy="31750"/>
            </a:xfrm>
            <a:custGeom>
              <a:avLst/>
              <a:gdLst>
                <a:gd name="T0" fmla="*/ 18 w 57"/>
                <a:gd name="T1" fmla="*/ 2 h 20"/>
                <a:gd name="T2" fmla="*/ 18 w 57"/>
                <a:gd name="T3" fmla="*/ 2 h 20"/>
                <a:gd name="T4" fmla="*/ 12 w 57"/>
                <a:gd name="T5" fmla="*/ 5 h 20"/>
                <a:gd name="T6" fmla="*/ 5 w 57"/>
                <a:gd name="T7" fmla="*/ 8 h 20"/>
                <a:gd name="T8" fmla="*/ 0 w 57"/>
                <a:gd name="T9" fmla="*/ 14 h 20"/>
                <a:gd name="T10" fmla="*/ 0 w 57"/>
                <a:gd name="T11" fmla="*/ 17 h 20"/>
                <a:gd name="T12" fmla="*/ 0 w 57"/>
                <a:gd name="T13" fmla="*/ 17 h 20"/>
                <a:gd name="T14" fmla="*/ 0 w 57"/>
                <a:gd name="T15" fmla="*/ 19 h 20"/>
                <a:gd name="T16" fmla="*/ 3 w 57"/>
                <a:gd name="T17" fmla="*/ 20 h 20"/>
                <a:gd name="T18" fmla="*/ 10 w 57"/>
                <a:gd name="T19" fmla="*/ 19 h 20"/>
                <a:gd name="T20" fmla="*/ 27 w 57"/>
                <a:gd name="T21" fmla="*/ 12 h 20"/>
                <a:gd name="T22" fmla="*/ 27 w 57"/>
                <a:gd name="T23" fmla="*/ 12 h 20"/>
                <a:gd name="T24" fmla="*/ 35 w 57"/>
                <a:gd name="T25" fmla="*/ 10 h 20"/>
                <a:gd name="T26" fmla="*/ 42 w 57"/>
                <a:gd name="T27" fmla="*/ 8 h 20"/>
                <a:gd name="T28" fmla="*/ 49 w 57"/>
                <a:gd name="T29" fmla="*/ 10 h 20"/>
                <a:gd name="T30" fmla="*/ 49 w 57"/>
                <a:gd name="T31" fmla="*/ 10 h 20"/>
                <a:gd name="T32" fmla="*/ 56 w 57"/>
                <a:gd name="T33" fmla="*/ 5 h 20"/>
                <a:gd name="T34" fmla="*/ 57 w 57"/>
                <a:gd name="T35" fmla="*/ 5 h 20"/>
                <a:gd name="T36" fmla="*/ 57 w 57"/>
                <a:gd name="T37" fmla="*/ 3 h 20"/>
                <a:gd name="T38" fmla="*/ 54 w 57"/>
                <a:gd name="T39" fmla="*/ 2 h 20"/>
                <a:gd name="T40" fmla="*/ 47 w 57"/>
                <a:gd name="T41" fmla="*/ 0 h 20"/>
                <a:gd name="T42" fmla="*/ 32 w 57"/>
                <a:gd name="T43" fmla="*/ 0 h 20"/>
                <a:gd name="T44" fmla="*/ 18 w 57"/>
                <a:gd name="T45" fmla="*/ 2 h 20"/>
                <a:gd name="T46" fmla="*/ 18 w 5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 h="20">
                  <a:moveTo>
                    <a:pt x="18" y="2"/>
                  </a:moveTo>
                  <a:lnTo>
                    <a:pt x="18" y="2"/>
                  </a:lnTo>
                  <a:lnTo>
                    <a:pt x="12" y="5"/>
                  </a:lnTo>
                  <a:lnTo>
                    <a:pt x="5" y="8"/>
                  </a:lnTo>
                  <a:lnTo>
                    <a:pt x="0" y="14"/>
                  </a:lnTo>
                  <a:lnTo>
                    <a:pt x="0" y="17"/>
                  </a:lnTo>
                  <a:lnTo>
                    <a:pt x="0" y="17"/>
                  </a:lnTo>
                  <a:lnTo>
                    <a:pt x="0" y="19"/>
                  </a:lnTo>
                  <a:lnTo>
                    <a:pt x="3" y="20"/>
                  </a:lnTo>
                  <a:lnTo>
                    <a:pt x="10" y="19"/>
                  </a:lnTo>
                  <a:lnTo>
                    <a:pt x="27" y="12"/>
                  </a:lnTo>
                  <a:lnTo>
                    <a:pt x="27" y="12"/>
                  </a:lnTo>
                  <a:lnTo>
                    <a:pt x="35" y="10"/>
                  </a:lnTo>
                  <a:lnTo>
                    <a:pt x="42" y="8"/>
                  </a:lnTo>
                  <a:lnTo>
                    <a:pt x="49" y="10"/>
                  </a:lnTo>
                  <a:lnTo>
                    <a:pt x="49" y="10"/>
                  </a:lnTo>
                  <a:lnTo>
                    <a:pt x="56" y="5"/>
                  </a:lnTo>
                  <a:lnTo>
                    <a:pt x="57" y="5"/>
                  </a:lnTo>
                  <a:lnTo>
                    <a:pt x="57" y="3"/>
                  </a:lnTo>
                  <a:lnTo>
                    <a:pt x="54" y="2"/>
                  </a:lnTo>
                  <a:lnTo>
                    <a:pt x="47" y="0"/>
                  </a:lnTo>
                  <a:lnTo>
                    <a:pt x="32" y="0"/>
                  </a:lnTo>
                  <a:lnTo>
                    <a:pt x="18" y="2"/>
                  </a:lnTo>
                  <a:lnTo>
                    <a:pt x="18"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Rectangle 105">
              <a:extLst>
                <a:ext uri="{FF2B5EF4-FFF2-40B4-BE49-F238E27FC236}">
                  <a16:creationId xmlns:a16="http://schemas.microsoft.com/office/drawing/2014/main" id="{9DEC5244-4FB2-CAA2-A9EE-876C322A3A19}"/>
                </a:ext>
              </a:extLst>
            </p:cNvPr>
            <p:cNvSpPr>
              <a:spLocks noChangeArrowheads="1"/>
            </p:cNvSpPr>
            <p:nvPr/>
          </p:nvSpPr>
          <p:spPr bwMode="auto">
            <a:xfrm>
              <a:off x="5499100" y="4562565"/>
              <a:ext cx="1587" cy="1588"/>
            </a:xfrm>
            <a:prstGeom prst="rect">
              <a:avLst/>
            </a:prstGeom>
            <a:grpFill/>
            <a:ln w="317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06">
              <a:extLst>
                <a:ext uri="{FF2B5EF4-FFF2-40B4-BE49-F238E27FC236}">
                  <a16:creationId xmlns:a16="http://schemas.microsoft.com/office/drawing/2014/main" id="{C57FDC5C-2C43-BEF6-0D54-2DF597420F6A}"/>
                </a:ext>
              </a:extLst>
            </p:cNvPr>
            <p:cNvSpPr>
              <a:spLocks/>
            </p:cNvSpPr>
            <p:nvPr/>
          </p:nvSpPr>
          <p:spPr bwMode="auto">
            <a:xfrm>
              <a:off x="5475287" y="4543515"/>
              <a:ext cx="36512" cy="57150"/>
            </a:xfrm>
            <a:custGeom>
              <a:avLst/>
              <a:gdLst>
                <a:gd name="T0" fmla="*/ 15 w 23"/>
                <a:gd name="T1" fmla="*/ 12 h 36"/>
                <a:gd name="T2" fmla="*/ 15 w 23"/>
                <a:gd name="T3" fmla="*/ 12 h 36"/>
                <a:gd name="T4" fmla="*/ 15 w 23"/>
                <a:gd name="T5" fmla="*/ 12 h 36"/>
                <a:gd name="T6" fmla="*/ 15 w 23"/>
                <a:gd name="T7" fmla="*/ 12 h 36"/>
                <a:gd name="T8" fmla="*/ 15 w 23"/>
                <a:gd name="T9" fmla="*/ 12 h 36"/>
                <a:gd name="T10" fmla="*/ 15 w 23"/>
                <a:gd name="T11" fmla="*/ 12 h 36"/>
                <a:gd name="T12" fmla="*/ 15 w 23"/>
                <a:gd name="T13" fmla="*/ 12 h 36"/>
                <a:gd name="T14" fmla="*/ 13 w 23"/>
                <a:gd name="T15" fmla="*/ 5 h 36"/>
                <a:gd name="T16" fmla="*/ 10 w 23"/>
                <a:gd name="T17" fmla="*/ 2 h 36"/>
                <a:gd name="T18" fmla="*/ 6 w 23"/>
                <a:gd name="T19" fmla="*/ 0 h 36"/>
                <a:gd name="T20" fmla="*/ 3 w 23"/>
                <a:gd name="T21" fmla="*/ 2 h 36"/>
                <a:gd name="T22" fmla="*/ 3 w 23"/>
                <a:gd name="T23" fmla="*/ 2 h 36"/>
                <a:gd name="T24" fmla="*/ 0 w 23"/>
                <a:gd name="T25" fmla="*/ 3 h 36"/>
                <a:gd name="T26" fmla="*/ 0 w 23"/>
                <a:gd name="T27" fmla="*/ 5 h 36"/>
                <a:gd name="T28" fmla="*/ 0 w 23"/>
                <a:gd name="T29" fmla="*/ 12 h 36"/>
                <a:gd name="T30" fmla="*/ 3 w 23"/>
                <a:gd name="T31" fmla="*/ 24 h 36"/>
                <a:gd name="T32" fmla="*/ 3 w 23"/>
                <a:gd name="T33" fmla="*/ 24 h 36"/>
                <a:gd name="T34" fmla="*/ 5 w 23"/>
                <a:gd name="T35" fmla="*/ 27 h 36"/>
                <a:gd name="T36" fmla="*/ 10 w 23"/>
                <a:gd name="T37" fmla="*/ 32 h 36"/>
                <a:gd name="T38" fmla="*/ 15 w 23"/>
                <a:gd name="T39" fmla="*/ 36 h 36"/>
                <a:gd name="T40" fmla="*/ 18 w 23"/>
                <a:gd name="T41" fmla="*/ 36 h 36"/>
                <a:gd name="T42" fmla="*/ 22 w 23"/>
                <a:gd name="T43" fmla="*/ 34 h 36"/>
                <a:gd name="T44" fmla="*/ 22 w 23"/>
                <a:gd name="T45" fmla="*/ 34 h 36"/>
                <a:gd name="T46" fmla="*/ 23 w 23"/>
                <a:gd name="T47" fmla="*/ 32 h 36"/>
                <a:gd name="T48" fmla="*/ 23 w 23"/>
                <a:gd name="T49" fmla="*/ 31 h 36"/>
                <a:gd name="T50" fmla="*/ 22 w 23"/>
                <a:gd name="T51" fmla="*/ 24 h 36"/>
                <a:gd name="T52" fmla="*/ 17 w 23"/>
                <a:gd name="T53" fmla="*/ 12 h 36"/>
                <a:gd name="T54" fmla="*/ 17 w 23"/>
                <a:gd name="T55" fmla="*/ 12 h 36"/>
                <a:gd name="T56" fmla="*/ 15 w 23"/>
                <a:gd name="T57" fmla="*/ 12 h 36"/>
                <a:gd name="T58" fmla="*/ 15 w 23"/>
                <a:gd name="T5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 h="36">
                  <a:moveTo>
                    <a:pt x="15" y="12"/>
                  </a:moveTo>
                  <a:lnTo>
                    <a:pt x="15" y="12"/>
                  </a:lnTo>
                  <a:lnTo>
                    <a:pt x="15" y="12"/>
                  </a:lnTo>
                  <a:lnTo>
                    <a:pt x="15" y="12"/>
                  </a:lnTo>
                  <a:lnTo>
                    <a:pt x="15" y="12"/>
                  </a:lnTo>
                  <a:lnTo>
                    <a:pt x="15" y="12"/>
                  </a:lnTo>
                  <a:lnTo>
                    <a:pt x="15" y="12"/>
                  </a:lnTo>
                  <a:lnTo>
                    <a:pt x="13" y="5"/>
                  </a:lnTo>
                  <a:lnTo>
                    <a:pt x="10" y="2"/>
                  </a:lnTo>
                  <a:lnTo>
                    <a:pt x="6" y="0"/>
                  </a:lnTo>
                  <a:lnTo>
                    <a:pt x="3" y="2"/>
                  </a:lnTo>
                  <a:lnTo>
                    <a:pt x="3" y="2"/>
                  </a:lnTo>
                  <a:lnTo>
                    <a:pt x="0" y="3"/>
                  </a:lnTo>
                  <a:lnTo>
                    <a:pt x="0" y="5"/>
                  </a:lnTo>
                  <a:lnTo>
                    <a:pt x="0" y="12"/>
                  </a:lnTo>
                  <a:lnTo>
                    <a:pt x="3" y="24"/>
                  </a:lnTo>
                  <a:lnTo>
                    <a:pt x="3" y="24"/>
                  </a:lnTo>
                  <a:lnTo>
                    <a:pt x="5" y="27"/>
                  </a:lnTo>
                  <a:lnTo>
                    <a:pt x="10" y="32"/>
                  </a:lnTo>
                  <a:lnTo>
                    <a:pt x="15" y="36"/>
                  </a:lnTo>
                  <a:lnTo>
                    <a:pt x="18" y="36"/>
                  </a:lnTo>
                  <a:lnTo>
                    <a:pt x="22" y="34"/>
                  </a:lnTo>
                  <a:lnTo>
                    <a:pt x="22" y="34"/>
                  </a:lnTo>
                  <a:lnTo>
                    <a:pt x="23" y="32"/>
                  </a:lnTo>
                  <a:lnTo>
                    <a:pt x="23" y="31"/>
                  </a:lnTo>
                  <a:lnTo>
                    <a:pt x="22" y="24"/>
                  </a:lnTo>
                  <a:lnTo>
                    <a:pt x="17" y="12"/>
                  </a:lnTo>
                  <a:lnTo>
                    <a:pt x="17" y="12"/>
                  </a:lnTo>
                  <a:lnTo>
                    <a:pt x="15" y="12"/>
                  </a:lnTo>
                  <a:lnTo>
                    <a:pt x="15" y="1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07">
              <a:extLst>
                <a:ext uri="{FF2B5EF4-FFF2-40B4-BE49-F238E27FC236}">
                  <a16:creationId xmlns:a16="http://schemas.microsoft.com/office/drawing/2014/main" id="{549812A6-7408-865B-711C-E149B6805BCD}"/>
                </a:ext>
              </a:extLst>
            </p:cNvPr>
            <p:cNvSpPr>
              <a:spLocks/>
            </p:cNvSpPr>
            <p:nvPr/>
          </p:nvSpPr>
          <p:spPr bwMode="auto">
            <a:xfrm>
              <a:off x="5688012" y="4686390"/>
              <a:ext cx="80962" cy="61913"/>
            </a:xfrm>
            <a:custGeom>
              <a:avLst/>
              <a:gdLst>
                <a:gd name="T0" fmla="*/ 10 w 51"/>
                <a:gd name="T1" fmla="*/ 0 h 39"/>
                <a:gd name="T2" fmla="*/ 10 w 51"/>
                <a:gd name="T3" fmla="*/ 0 h 39"/>
                <a:gd name="T4" fmla="*/ 6 w 51"/>
                <a:gd name="T5" fmla="*/ 0 h 39"/>
                <a:gd name="T6" fmla="*/ 3 w 51"/>
                <a:gd name="T7" fmla="*/ 0 h 39"/>
                <a:gd name="T8" fmla="*/ 0 w 51"/>
                <a:gd name="T9" fmla="*/ 3 h 39"/>
                <a:gd name="T10" fmla="*/ 0 w 51"/>
                <a:gd name="T11" fmla="*/ 8 h 39"/>
                <a:gd name="T12" fmla="*/ 1 w 51"/>
                <a:gd name="T13" fmla="*/ 13 h 39"/>
                <a:gd name="T14" fmla="*/ 1 w 51"/>
                <a:gd name="T15" fmla="*/ 13 h 39"/>
                <a:gd name="T16" fmla="*/ 3 w 51"/>
                <a:gd name="T17" fmla="*/ 19 h 39"/>
                <a:gd name="T18" fmla="*/ 10 w 51"/>
                <a:gd name="T19" fmla="*/ 25 h 39"/>
                <a:gd name="T20" fmla="*/ 17 w 51"/>
                <a:gd name="T21" fmla="*/ 32 h 39"/>
                <a:gd name="T22" fmla="*/ 27 w 51"/>
                <a:gd name="T23" fmla="*/ 37 h 39"/>
                <a:gd name="T24" fmla="*/ 27 w 51"/>
                <a:gd name="T25" fmla="*/ 37 h 39"/>
                <a:gd name="T26" fmla="*/ 35 w 51"/>
                <a:gd name="T27" fmla="*/ 39 h 39"/>
                <a:gd name="T28" fmla="*/ 39 w 51"/>
                <a:gd name="T29" fmla="*/ 39 h 39"/>
                <a:gd name="T30" fmla="*/ 40 w 51"/>
                <a:gd name="T31" fmla="*/ 36 h 39"/>
                <a:gd name="T32" fmla="*/ 44 w 51"/>
                <a:gd name="T33" fmla="*/ 30 h 39"/>
                <a:gd name="T34" fmla="*/ 49 w 51"/>
                <a:gd name="T35" fmla="*/ 20 h 39"/>
                <a:gd name="T36" fmla="*/ 49 w 51"/>
                <a:gd name="T37" fmla="*/ 20 h 39"/>
                <a:gd name="T38" fmla="*/ 51 w 51"/>
                <a:gd name="T39" fmla="*/ 17 h 39"/>
                <a:gd name="T40" fmla="*/ 51 w 51"/>
                <a:gd name="T41" fmla="*/ 15 h 39"/>
                <a:gd name="T42" fmla="*/ 46 w 51"/>
                <a:gd name="T43" fmla="*/ 12 h 39"/>
                <a:gd name="T44" fmla="*/ 40 w 51"/>
                <a:gd name="T45" fmla="*/ 8 h 39"/>
                <a:gd name="T46" fmla="*/ 32 w 51"/>
                <a:gd name="T47" fmla="*/ 5 h 39"/>
                <a:gd name="T48" fmla="*/ 17 w 51"/>
                <a:gd name="T49" fmla="*/ 2 h 39"/>
                <a:gd name="T50" fmla="*/ 10 w 51"/>
                <a:gd name="T51" fmla="*/ 0 h 39"/>
                <a:gd name="T52" fmla="*/ 10 w 51"/>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39">
                  <a:moveTo>
                    <a:pt x="10" y="0"/>
                  </a:moveTo>
                  <a:lnTo>
                    <a:pt x="10" y="0"/>
                  </a:lnTo>
                  <a:lnTo>
                    <a:pt x="6" y="0"/>
                  </a:lnTo>
                  <a:lnTo>
                    <a:pt x="3" y="0"/>
                  </a:lnTo>
                  <a:lnTo>
                    <a:pt x="0" y="3"/>
                  </a:lnTo>
                  <a:lnTo>
                    <a:pt x="0" y="8"/>
                  </a:lnTo>
                  <a:lnTo>
                    <a:pt x="1" y="13"/>
                  </a:lnTo>
                  <a:lnTo>
                    <a:pt x="1" y="13"/>
                  </a:lnTo>
                  <a:lnTo>
                    <a:pt x="3" y="19"/>
                  </a:lnTo>
                  <a:lnTo>
                    <a:pt x="10" y="25"/>
                  </a:lnTo>
                  <a:lnTo>
                    <a:pt x="17" y="32"/>
                  </a:lnTo>
                  <a:lnTo>
                    <a:pt x="27" y="37"/>
                  </a:lnTo>
                  <a:lnTo>
                    <a:pt x="27" y="37"/>
                  </a:lnTo>
                  <a:lnTo>
                    <a:pt x="35" y="39"/>
                  </a:lnTo>
                  <a:lnTo>
                    <a:pt x="39" y="39"/>
                  </a:lnTo>
                  <a:lnTo>
                    <a:pt x="40" y="36"/>
                  </a:lnTo>
                  <a:lnTo>
                    <a:pt x="44" y="30"/>
                  </a:lnTo>
                  <a:lnTo>
                    <a:pt x="49" y="20"/>
                  </a:lnTo>
                  <a:lnTo>
                    <a:pt x="49" y="20"/>
                  </a:lnTo>
                  <a:lnTo>
                    <a:pt x="51" y="17"/>
                  </a:lnTo>
                  <a:lnTo>
                    <a:pt x="51" y="15"/>
                  </a:lnTo>
                  <a:lnTo>
                    <a:pt x="46" y="12"/>
                  </a:lnTo>
                  <a:lnTo>
                    <a:pt x="40" y="8"/>
                  </a:lnTo>
                  <a:lnTo>
                    <a:pt x="32" y="5"/>
                  </a:lnTo>
                  <a:lnTo>
                    <a:pt x="17" y="2"/>
                  </a:lnTo>
                  <a:lnTo>
                    <a:pt x="10" y="0"/>
                  </a:lnTo>
                  <a:lnTo>
                    <a:pt x="1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08">
              <a:extLst>
                <a:ext uri="{FF2B5EF4-FFF2-40B4-BE49-F238E27FC236}">
                  <a16:creationId xmlns:a16="http://schemas.microsoft.com/office/drawing/2014/main" id="{237EBEA3-BECA-8F02-4BC4-98F4440E95EF}"/>
                </a:ext>
              </a:extLst>
            </p:cNvPr>
            <p:cNvSpPr>
              <a:spLocks/>
            </p:cNvSpPr>
            <p:nvPr/>
          </p:nvSpPr>
          <p:spPr bwMode="auto">
            <a:xfrm>
              <a:off x="5641975" y="4316503"/>
              <a:ext cx="88900" cy="106363"/>
            </a:xfrm>
            <a:custGeom>
              <a:avLst/>
              <a:gdLst>
                <a:gd name="T0" fmla="*/ 32 w 56"/>
                <a:gd name="T1" fmla="*/ 24 h 67"/>
                <a:gd name="T2" fmla="*/ 32 w 56"/>
                <a:gd name="T3" fmla="*/ 24 h 67"/>
                <a:gd name="T4" fmla="*/ 25 w 56"/>
                <a:gd name="T5" fmla="*/ 19 h 67"/>
                <a:gd name="T6" fmla="*/ 20 w 56"/>
                <a:gd name="T7" fmla="*/ 14 h 67"/>
                <a:gd name="T8" fmla="*/ 15 w 56"/>
                <a:gd name="T9" fmla="*/ 2 h 67"/>
                <a:gd name="T10" fmla="*/ 15 w 56"/>
                <a:gd name="T11" fmla="*/ 2 h 67"/>
                <a:gd name="T12" fmla="*/ 13 w 56"/>
                <a:gd name="T13" fmla="*/ 0 h 67"/>
                <a:gd name="T14" fmla="*/ 10 w 56"/>
                <a:gd name="T15" fmla="*/ 0 h 67"/>
                <a:gd name="T16" fmla="*/ 7 w 56"/>
                <a:gd name="T17" fmla="*/ 2 h 67"/>
                <a:gd name="T18" fmla="*/ 3 w 56"/>
                <a:gd name="T19" fmla="*/ 9 h 67"/>
                <a:gd name="T20" fmla="*/ 3 w 56"/>
                <a:gd name="T21" fmla="*/ 9 h 67"/>
                <a:gd name="T22" fmla="*/ 2 w 56"/>
                <a:gd name="T23" fmla="*/ 16 h 67"/>
                <a:gd name="T24" fmla="*/ 0 w 56"/>
                <a:gd name="T25" fmla="*/ 21 h 67"/>
                <a:gd name="T26" fmla="*/ 2 w 56"/>
                <a:gd name="T27" fmla="*/ 24 h 67"/>
                <a:gd name="T28" fmla="*/ 3 w 56"/>
                <a:gd name="T29" fmla="*/ 28 h 67"/>
                <a:gd name="T30" fmla="*/ 7 w 56"/>
                <a:gd name="T31" fmla="*/ 31 h 67"/>
                <a:gd name="T32" fmla="*/ 12 w 56"/>
                <a:gd name="T33" fmla="*/ 33 h 67"/>
                <a:gd name="T34" fmla="*/ 20 w 56"/>
                <a:gd name="T35" fmla="*/ 36 h 67"/>
                <a:gd name="T36" fmla="*/ 20 w 56"/>
                <a:gd name="T37" fmla="*/ 36 h 67"/>
                <a:gd name="T38" fmla="*/ 29 w 56"/>
                <a:gd name="T39" fmla="*/ 43 h 67"/>
                <a:gd name="T40" fmla="*/ 35 w 56"/>
                <a:gd name="T41" fmla="*/ 50 h 67"/>
                <a:gd name="T42" fmla="*/ 37 w 56"/>
                <a:gd name="T43" fmla="*/ 55 h 67"/>
                <a:gd name="T44" fmla="*/ 39 w 56"/>
                <a:gd name="T45" fmla="*/ 60 h 67"/>
                <a:gd name="T46" fmla="*/ 39 w 56"/>
                <a:gd name="T47" fmla="*/ 60 h 67"/>
                <a:gd name="T48" fmla="*/ 41 w 56"/>
                <a:gd name="T49" fmla="*/ 63 h 67"/>
                <a:gd name="T50" fmla="*/ 44 w 56"/>
                <a:gd name="T51" fmla="*/ 65 h 67"/>
                <a:gd name="T52" fmla="*/ 47 w 56"/>
                <a:gd name="T53" fmla="*/ 67 h 67"/>
                <a:gd name="T54" fmla="*/ 51 w 56"/>
                <a:gd name="T55" fmla="*/ 67 h 67"/>
                <a:gd name="T56" fmla="*/ 52 w 56"/>
                <a:gd name="T57" fmla="*/ 65 h 67"/>
                <a:gd name="T58" fmla="*/ 56 w 56"/>
                <a:gd name="T59" fmla="*/ 63 h 67"/>
                <a:gd name="T60" fmla="*/ 56 w 56"/>
                <a:gd name="T61" fmla="*/ 60 h 67"/>
                <a:gd name="T62" fmla="*/ 54 w 56"/>
                <a:gd name="T63" fmla="*/ 55 h 67"/>
                <a:gd name="T64" fmla="*/ 54 w 56"/>
                <a:gd name="T65" fmla="*/ 55 h 67"/>
                <a:gd name="T66" fmla="*/ 51 w 56"/>
                <a:gd name="T67" fmla="*/ 45 h 67"/>
                <a:gd name="T68" fmla="*/ 44 w 56"/>
                <a:gd name="T69" fmla="*/ 36 h 67"/>
                <a:gd name="T70" fmla="*/ 39 w 56"/>
                <a:gd name="T71" fmla="*/ 29 h 67"/>
                <a:gd name="T72" fmla="*/ 32 w 56"/>
                <a:gd name="T73" fmla="*/ 24 h 67"/>
                <a:gd name="T74" fmla="*/ 32 w 56"/>
                <a:gd name="T75"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67">
                  <a:moveTo>
                    <a:pt x="32" y="24"/>
                  </a:moveTo>
                  <a:lnTo>
                    <a:pt x="32" y="24"/>
                  </a:lnTo>
                  <a:lnTo>
                    <a:pt x="25" y="19"/>
                  </a:lnTo>
                  <a:lnTo>
                    <a:pt x="20" y="14"/>
                  </a:lnTo>
                  <a:lnTo>
                    <a:pt x="15" y="2"/>
                  </a:lnTo>
                  <a:lnTo>
                    <a:pt x="15" y="2"/>
                  </a:lnTo>
                  <a:lnTo>
                    <a:pt x="13" y="0"/>
                  </a:lnTo>
                  <a:lnTo>
                    <a:pt x="10" y="0"/>
                  </a:lnTo>
                  <a:lnTo>
                    <a:pt x="7" y="2"/>
                  </a:lnTo>
                  <a:lnTo>
                    <a:pt x="3" y="9"/>
                  </a:lnTo>
                  <a:lnTo>
                    <a:pt x="3" y="9"/>
                  </a:lnTo>
                  <a:lnTo>
                    <a:pt x="2" y="16"/>
                  </a:lnTo>
                  <a:lnTo>
                    <a:pt x="0" y="21"/>
                  </a:lnTo>
                  <a:lnTo>
                    <a:pt x="2" y="24"/>
                  </a:lnTo>
                  <a:lnTo>
                    <a:pt x="3" y="28"/>
                  </a:lnTo>
                  <a:lnTo>
                    <a:pt x="7" y="31"/>
                  </a:lnTo>
                  <a:lnTo>
                    <a:pt x="12" y="33"/>
                  </a:lnTo>
                  <a:lnTo>
                    <a:pt x="20" y="36"/>
                  </a:lnTo>
                  <a:lnTo>
                    <a:pt x="20" y="36"/>
                  </a:lnTo>
                  <a:lnTo>
                    <a:pt x="29" y="43"/>
                  </a:lnTo>
                  <a:lnTo>
                    <a:pt x="35" y="50"/>
                  </a:lnTo>
                  <a:lnTo>
                    <a:pt x="37" y="55"/>
                  </a:lnTo>
                  <a:lnTo>
                    <a:pt x="39" y="60"/>
                  </a:lnTo>
                  <a:lnTo>
                    <a:pt x="39" y="60"/>
                  </a:lnTo>
                  <a:lnTo>
                    <a:pt x="41" y="63"/>
                  </a:lnTo>
                  <a:lnTo>
                    <a:pt x="44" y="65"/>
                  </a:lnTo>
                  <a:lnTo>
                    <a:pt x="47" y="67"/>
                  </a:lnTo>
                  <a:lnTo>
                    <a:pt x="51" y="67"/>
                  </a:lnTo>
                  <a:lnTo>
                    <a:pt x="52" y="65"/>
                  </a:lnTo>
                  <a:lnTo>
                    <a:pt x="56" y="63"/>
                  </a:lnTo>
                  <a:lnTo>
                    <a:pt x="56" y="60"/>
                  </a:lnTo>
                  <a:lnTo>
                    <a:pt x="54" y="55"/>
                  </a:lnTo>
                  <a:lnTo>
                    <a:pt x="54" y="55"/>
                  </a:lnTo>
                  <a:lnTo>
                    <a:pt x="51" y="45"/>
                  </a:lnTo>
                  <a:lnTo>
                    <a:pt x="44" y="36"/>
                  </a:lnTo>
                  <a:lnTo>
                    <a:pt x="39" y="29"/>
                  </a:lnTo>
                  <a:lnTo>
                    <a:pt x="32" y="24"/>
                  </a:lnTo>
                  <a:lnTo>
                    <a:pt x="32" y="2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09">
              <a:extLst>
                <a:ext uri="{FF2B5EF4-FFF2-40B4-BE49-F238E27FC236}">
                  <a16:creationId xmlns:a16="http://schemas.microsoft.com/office/drawing/2014/main" id="{632329E6-7F7F-DAC2-1E5F-73593926AE70}"/>
                </a:ext>
              </a:extLst>
            </p:cNvPr>
            <p:cNvSpPr>
              <a:spLocks/>
            </p:cNvSpPr>
            <p:nvPr/>
          </p:nvSpPr>
          <p:spPr bwMode="auto">
            <a:xfrm>
              <a:off x="7188200" y="4675278"/>
              <a:ext cx="38100" cy="38100"/>
            </a:xfrm>
            <a:custGeom>
              <a:avLst/>
              <a:gdLst>
                <a:gd name="T0" fmla="*/ 2 w 24"/>
                <a:gd name="T1" fmla="*/ 22 h 24"/>
                <a:gd name="T2" fmla="*/ 2 w 24"/>
                <a:gd name="T3" fmla="*/ 22 h 24"/>
                <a:gd name="T4" fmla="*/ 3 w 24"/>
                <a:gd name="T5" fmla="*/ 24 h 24"/>
                <a:gd name="T6" fmla="*/ 7 w 24"/>
                <a:gd name="T7" fmla="*/ 22 h 24"/>
                <a:gd name="T8" fmla="*/ 13 w 24"/>
                <a:gd name="T9" fmla="*/ 19 h 24"/>
                <a:gd name="T10" fmla="*/ 20 w 24"/>
                <a:gd name="T11" fmla="*/ 12 h 24"/>
                <a:gd name="T12" fmla="*/ 20 w 24"/>
                <a:gd name="T13" fmla="*/ 12 h 24"/>
                <a:gd name="T14" fmla="*/ 24 w 24"/>
                <a:gd name="T15" fmla="*/ 4 h 24"/>
                <a:gd name="T16" fmla="*/ 24 w 24"/>
                <a:gd name="T17" fmla="*/ 0 h 24"/>
                <a:gd name="T18" fmla="*/ 24 w 24"/>
                <a:gd name="T19" fmla="*/ 0 h 24"/>
                <a:gd name="T20" fmla="*/ 20 w 24"/>
                <a:gd name="T21" fmla="*/ 0 h 24"/>
                <a:gd name="T22" fmla="*/ 15 w 24"/>
                <a:gd name="T23" fmla="*/ 4 h 24"/>
                <a:gd name="T24" fmla="*/ 3 w 24"/>
                <a:gd name="T25" fmla="*/ 14 h 24"/>
                <a:gd name="T26" fmla="*/ 2 w 24"/>
                <a:gd name="T27" fmla="*/ 19 h 24"/>
                <a:gd name="T28" fmla="*/ 0 w 24"/>
                <a:gd name="T29" fmla="*/ 20 h 24"/>
                <a:gd name="T30" fmla="*/ 2 w 24"/>
                <a:gd name="T31" fmla="*/ 22 h 24"/>
                <a:gd name="T32" fmla="*/ 2 w 24"/>
                <a:gd name="T33"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4">
                  <a:moveTo>
                    <a:pt x="2" y="22"/>
                  </a:moveTo>
                  <a:lnTo>
                    <a:pt x="2" y="22"/>
                  </a:lnTo>
                  <a:lnTo>
                    <a:pt x="3" y="24"/>
                  </a:lnTo>
                  <a:lnTo>
                    <a:pt x="7" y="22"/>
                  </a:lnTo>
                  <a:lnTo>
                    <a:pt x="13" y="19"/>
                  </a:lnTo>
                  <a:lnTo>
                    <a:pt x="20" y="12"/>
                  </a:lnTo>
                  <a:lnTo>
                    <a:pt x="20" y="12"/>
                  </a:lnTo>
                  <a:lnTo>
                    <a:pt x="24" y="4"/>
                  </a:lnTo>
                  <a:lnTo>
                    <a:pt x="24" y="0"/>
                  </a:lnTo>
                  <a:lnTo>
                    <a:pt x="24" y="0"/>
                  </a:lnTo>
                  <a:lnTo>
                    <a:pt x="20" y="0"/>
                  </a:lnTo>
                  <a:lnTo>
                    <a:pt x="15" y="4"/>
                  </a:lnTo>
                  <a:lnTo>
                    <a:pt x="3" y="14"/>
                  </a:lnTo>
                  <a:lnTo>
                    <a:pt x="2" y="19"/>
                  </a:lnTo>
                  <a:lnTo>
                    <a:pt x="0" y="20"/>
                  </a:lnTo>
                  <a:lnTo>
                    <a:pt x="2" y="22"/>
                  </a:lnTo>
                  <a:lnTo>
                    <a:pt x="2" y="2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110">
              <a:extLst>
                <a:ext uri="{FF2B5EF4-FFF2-40B4-BE49-F238E27FC236}">
                  <a16:creationId xmlns:a16="http://schemas.microsoft.com/office/drawing/2014/main" id="{4283B4E7-C0E9-A90D-39C4-6C06CA0B52E9}"/>
                </a:ext>
              </a:extLst>
            </p:cNvPr>
            <p:cNvSpPr>
              <a:spLocks/>
            </p:cNvSpPr>
            <p:nvPr/>
          </p:nvSpPr>
          <p:spPr bwMode="auto">
            <a:xfrm>
              <a:off x="7288212" y="4621303"/>
              <a:ext cx="90487" cy="73025"/>
            </a:xfrm>
            <a:custGeom>
              <a:avLst/>
              <a:gdLst>
                <a:gd name="T0" fmla="*/ 45 w 57"/>
                <a:gd name="T1" fmla="*/ 0 h 46"/>
                <a:gd name="T2" fmla="*/ 45 w 57"/>
                <a:gd name="T3" fmla="*/ 0 h 46"/>
                <a:gd name="T4" fmla="*/ 32 w 57"/>
                <a:gd name="T5" fmla="*/ 2 h 46"/>
                <a:gd name="T6" fmla="*/ 17 w 57"/>
                <a:gd name="T7" fmla="*/ 5 h 46"/>
                <a:gd name="T8" fmla="*/ 10 w 57"/>
                <a:gd name="T9" fmla="*/ 9 h 46"/>
                <a:gd name="T10" fmla="*/ 5 w 57"/>
                <a:gd name="T11" fmla="*/ 12 h 46"/>
                <a:gd name="T12" fmla="*/ 1 w 57"/>
                <a:gd name="T13" fmla="*/ 17 h 46"/>
                <a:gd name="T14" fmla="*/ 0 w 57"/>
                <a:gd name="T15" fmla="*/ 22 h 46"/>
                <a:gd name="T16" fmla="*/ 0 w 57"/>
                <a:gd name="T17" fmla="*/ 22 h 46"/>
                <a:gd name="T18" fmla="*/ 3 w 57"/>
                <a:gd name="T19" fmla="*/ 32 h 46"/>
                <a:gd name="T20" fmla="*/ 6 w 57"/>
                <a:gd name="T21" fmla="*/ 36 h 46"/>
                <a:gd name="T22" fmla="*/ 12 w 57"/>
                <a:gd name="T23" fmla="*/ 38 h 46"/>
                <a:gd name="T24" fmla="*/ 13 w 57"/>
                <a:gd name="T25" fmla="*/ 38 h 46"/>
                <a:gd name="T26" fmla="*/ 13 w 57"/>
                <a:gd name="T27" fmla="*/ 38 h 46"/>
                <a:gd name="T28" fmla="*/ 18 w 57"/>
                <a:gd name="T29" fmla="*/ 41 h 46"/>
                <a:gd name="T30" fmla="*/ 30 w 57"/>
                <a:gd name="T31" fmla="*/ 44 h 46"/>
                <a:gd name="T32" fmla="*/ 37 w 57"/>
                <a:gd name="T33" fmla="*/ 46 h 46"/>
                <a:gd name="T34" fmla="*/ 44 w 57"/>
                <a:gd name="T35" fmla="*/ 44 h 46"/>
                <a:gd name="T36" fmla="*/ 51 w 57"/>
                <a:gd name="T37" fmla="*/ 43 h 46"/>
                <a:gd name="T38" fmla="*/ 54 w 57"/>
                <a:gd name="T39" fmla="*/ 38 h 46"/>
                <a:gd name="T40" fmla="*/ 54 w 57"/>
                <a:gd name="T41" fmla="*/ 38 h 46"/>
                <a:gd name="T42" fmla="*/ 57 w 57"/>
                <a:gd name="T43" fmla="*/ 24 h 46"/>
                <a:gd name="T44" fmla="*/ 57 w 57"/>
                <a:gd name="T45" fmla="*/ 12 h 46"/>
                <a:gd name="T46" fmla="*/ 57 w 57"/>
                <a:gd name="T47" fmla="*/ 7 h 46"/>
                <a:gd name="T48" fmla="*/ 54 w 57"/>
                <a:gd name="T49" fmla="*/ 4 h 46"/>
                <a:gd name="T50" fmla="*/ 51 w 57"/>
                <a:gd name="T51" fmla="*/ 0 h 46"/>
                <a:gd name="T52" fmla="*/ 45 w 57"/>
                <a:gd name="T53" fmla="*/ 0 h 46"/>
                <a:gd name="T54" fmla="*/ 45 w 57"/>
                <a:gd name="T5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46">
                  <a:moveTo>
                    <a:pt x="45" y="0"/>
                  </a:moveTo>
                  <a:lnTo>
                    <a:pt x="45" y="0"/>
                  </a:lnTo>
                  <a:lnTo>
                    <a:pt x="32" y="2"/>
                  </a:lnTo>
                  <a:lnTo>
                    <a:pt x="17" y="5"/>
                  </a:lnTo>
                  <a:lnTo>
                    <a:pt x="10" y="9"/>
                  </a:lnTo>
                  <a:lnTo>
                    <a:pt x="5" y="12"/>
                  </a:lnTo>
                  <a:lnTo>
                    <a:pt x="1" y="17"/>
                  </a:lnTo>
                  <a:lnTo>
                    <a:pt x="0" y="22"/>
                  </a:lnTo>
                  <a:lnTo>
                    <a:pt x="0" y="22"/>
                  </a:lnTo>
                  <a:lnTo>
                    <a:pt x="3" y="32"/>
                  </a:lnTo>
                  <a:lnTo>
                    <a:pt x="6" y="36"/>
                  </a:lnTo>
                  <a:lnTo>
                    <a:pt x="12" y="38"/>
                  </a:lnTo>
                  <a:lnTo>
                    <a:pt x="13" y="38"/>
                  </a:lnTo>
                  <a:lnTo>
                    <a:pt x="13" y="38"/>
                  </a:lnTo>
                  <a:lnTo>
                    <a:pt x="18" y="41"/>
                  </a:lnTo>
                  <a:lnTo>
                    <a:pt x="30" y="44"/>
                  </a:lnTo>
                  <a:lnTo>
                    <a:pt x="37" y="46"/>
                  </a:lnTo>
                  <a:lnTo>
                    <a:pt x="44" y="44"/>
                  </a:lnTo>
                  <a:lnTo>
                    <a:pt x="51" y="43"/>
                  </a:lnTo>
                  <a:lnTo>
                    <a:pt x="54" y="38"/>
                  </a:lnTo>
                  <a:lnTo>
                    <a:pt x="54" y="38"/>
                  </a:lnTo>
                  <a:lnTo>
                    <a:pt x="57" y="24"/>
                  </a:lnTo>
                  <a:lnTo>
                    <a:pt x="57" y="12"/>
                  </a:lnTo>
                  <a:lnTo>
                    <a:pt x="57" y="7"/>
                  </a:lnTo>
                  <a:lnTo>
                    <a:pt x="54" y="4"/>
                  </a:lnTo>
                  <a:lnTo>
                    <a:pt x="51" y="0"/>
                  </a:lnTo>
                  <a:lnTo>
                    <a:pt x="45" y="0"/>
                  </a:lnTo>
                  <a:lnTo>
                    <a:pt x="45"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111">
              <a:extLst>
                <a:ext uri="{FF2B5EF4-FFF2-40B4-BE49-F238E27FC236}">
                  <a16:creationId xmlns:a16="http://schemas.microsoft.com/office/drawing/2014/main" id="{225D3913-EAEC-09E5-5FDC-6282EC85A391}"/>
                </a:ext>
              </a:extLst>
            </p:cNvPr>
            <p:cNvSpPr>
              <a:spLocks/>
            </p:cNvSpPr>
            <p:nvPr/>
          </p:nvSpPr>
          <p:spPr bwMode="auto">
            <a:xfrm>
              <a:off x="7581900" y="4732428"/>
              <a:ext cx="112712" cy="96838"/>
            </a:xfrm>
            <a:custGeom>
              <a:avLst/>
              <a:gdLst>
                <a:gd name="T0" fmla="*/ 30 w 71"/>
                <a:gd name="T1" fmla="*/ 0 h 61"/>
                <a:gd name="T2" fmla="*/ 30 w 71"/>
                <a:gd name="T3" fmla="*/ 0 h 61"/>
                <a:gd name="T4" fmla="*/ 10 w 71"/>
                <a:gd name="T5" fmla="*/ 12 h 61"/>
                <a:gd name="T6" fmla="*/ 1 w 71"/>
                <a:gd name="T7" fmla="*/ 17 h 61"/>
                <a:gd name="T8" fmla="*/ 0 w 71"/>
                <a:gd name="T9" fmla="*/ 20 h 61"/>
                <a:gd name="T10" fmla="*/ 1 w 71"/>
                <a:gd name="T11" fmla="*/ 25 h 61"/>
                <a:gd name="T12" fmla="*/ 1 w 71"/>
                <a:gd name="T13" fmla="*/ 25 h 61"/>
                <a:gd name="T14" fmla="*/ 10 w 71"/>
                <a:gd name="T15" fmla="*/ 39 h 61"/>
                <a:gd name="T16" fmla="*/ 17 w 71"/>
                <a:gd name="T17" fmla="*/ 49 h 61"/>
                <a:gd name="T18" fmla="*/ 20 w 71"/>
                <a:gd name="T19" fmla="*/ 52 h 61"/>
                <a:gd name="T20" fmla="*/ 25 w 71"/>
                <a:gd name="T21" fmla="*/ 54 h 61"/>
                <a:gd name="T22" fmla="*/ 25 w 71"/>
                <a:gd name="T23" fmla="*/ 54 h 61"/>
                <a:gd name="T24" fmla="*/ 32 w 71"/>
                <a:gd name="T25" fmla="*/ 52 h 61"/>
                <a:gd name="T26" fmla="*/ 40 w 71"/>
                <a:gd name="T27" fmla="*/ 51 h 61"/>
                <a:gd name="T28" fmla="*/ 44 w 71"/>
                <a:gd name="T29" fmla="*/ 49 h 61"/>
                <a:gd name="T30" fmla="*/ 47 w 71"/>
                <a:gd name="T31" fmla="*/ 49 h 61"/>
                <a:gd name="T32" fmla="*/ 49 w 71"/>
                <a:gd name="T33" fmla="*/ 51 h 61"/>
                <a:gd name="T34" fmla="*/ 52 w 71"/>
                <a:gd name="T35" fmla="*/ 54 h 61"/>
                <a:gd name="T36" fmla="*/ 52 w 71"/>
                <a:gd name="T37" fmla="*/ 54 h 61"/>
                <a:gd name="T38" fmla="*/ 56 w 71"/>
                <a:gd name="T39" fmla="*/ 57 h 61"/>
                <a:gd name="T40" fmla="*/ 59 w 71"/>
                <a:gd name="T41" fmla="*/ 61 h 61"/>
                <a:gd name="T42" fmla="*/ 64 w 71"/>
                <a:gd name="T43" fmla="*/ 61 h 61"/>
                <a:gd name="T44" fmla="*/ 67 w 71"/>
                <a:gd name="T45" fmla="*/ 59 h 61"/>
                <a:gd name="T46" fmla="*/ 71 w 71"/>
                <a:gd name="T47" fmla="*/ 56 h 61"/>
                <a:gd name="T48" fmla="*/ 71 w 71"/>
                <a:gd name="T49" fmla="*/ 51 h 61"/>
                <a:gd name="T50" fmla="*/ 69 w 71"/>
                <a:gd name="T51" fmla="*/ 46 h 61"/>
                <a:gd name="T52" fmla="*/ 64 w 71"/>
                <a:gd name="T53" fmla="*/ 37 h 61"/>
                <a:gd name="T54" fmla="*/ 64 w 71"/>
                <a:gd name="T55" fmla="*/ 37 h 61"/>
                <a:gd name="T56" fmla="*/ 52 w 71"/>
                <a:gd name="T57" fmla="*/ 22 h 61"/>
                <a:gd name="T58" fmla="*/ 44 w 71"/>
                <a:gd name="T59" fmla="*/ 8 h 61"/>
                <a:gd name="T60" fmla="*/ 40 w 71"/>
                <a:gd name="T61" fmla="*/ 3 h 61"/>
                <a:gd name="T62" fmla="*/ 37 w 71"/>
                <a:gd name="T63" fmla="*/ 0 h 61"/>
                <a:gd name="T64" fmla="*/ 34 w 71"/>
                <a:gd name="T65" fmla="*/ 0 h 61"/>
                <a:gd name="T66" fmla="*/ 30 w 71"/>
                <a:gd name="T67" fmla="*/ 0 h 61"/>
                <a:gd name="T68" fmla="*/ 30 w 71"/>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61">
                  <a:moveTo>
                    <a:pt x="30" y="0"/>
                  </a:moveTo>
                  <a:lnTo>
                    <a:pt x="30" y="0"/>
                  </a:lnTo>
                  <a:lnTo>
                    <a:pt x="10" y="12"/>
                  </a:lnTo>
                  <a:lnTo>
                    <a:pt x="1" y="17"/>
                  </a:lnTo>
                  <a:lnTo>
                    <a:pt x="0" y="20"/>
                  </a:lnTo>
                  <a:lnTo>
                    <a:pt x="1" y="25"/>
                  </a:lnTo>
                  <a:lnTo>
                    <a:pt x="1" y="25"/>
                  </a:lnTo>
                  <a:lnTo>
                    <a:pt x="10" y="39"/>
                  </a:lnTo>
                  <a:lnTo>
                    <a:pt x="17" y="49"/>
                  </a:lnTo>
                  <a:lnTo>
                    <a:pt x="20" y="52"/>
                  </a:lnTo>
                  <a:lnTo>
                    <a:pt x="25" y="54"/>
                  </a:lnTo>
                  <a:lnTo>
                    <a:pt x="25" y="54"/>
                  </a:lnTo>
                  <a:lnTo>
                    <a:pt x="32" y="52"/>
                  </a:lnTo>
                  <a:lnTo>
                    <a:pt x="40" y="51"/>
                  </a:lnTo>
                  <a:lnTo>
                    <a:pt x="44" y="49"/>
                  </a:lnTo>
                  <a:lnTo>
                    <a:pt x="47" y="49"/>
                  </a:lnTo>
                  <a:lnTo>
                    <a:pt x="49" y="51"/>
                  </a:lnTo>
                  <a:lnTo>
                    <a:pt x="52" y="54"/>
                  </a:lnTo>
                  <a:lnTo>
                    <a:pt x="52" y="54"/>
                  </a:lnTo>
                  <a:lnTo>
                    <a:pt x="56" y="57"/>
                  </a:lnTo>
                  <a:lnTo>
                    <a:pt x="59" y="61"/>
                  </a:lnTo>
                  <a:lnTo>
                    <a:pt x="64" y="61"/>
                  </a:lnTo>
                  <a:lnTo>
                    <a:pt x="67" y="59"/>
                  </a:lnTo>
                  <a:lnTo>
                    <a:pt x="71" y="56"/>
                  </a:lnTo>
                  <a:lnTo>
                    <a:pt x="71" y="51"/>
                  </a:lnTo>
                  <a:lnTo>
                    <a:pt x="69" y="46"/>
                  </a:lnTo>
                  <a:lnTo>
                    <a:pt x="64" y="37"/>
                  </a:lnTo>
                  <a:lnTo>
                    <a:pt x="64" y="37"/>
                  </a:lnTo>
                  <a:lnTo>
                    <a:pt x="52" y="22"/>
                  </a:lnTo>
                  <a:lnTo>
                    <a:pt x="44" y="8"/>
                  </a:lnTo>
                  <a:lnTo>
                    <a:pt x="40" y="3"/>
                  </a:lnTo>
                  <a:lnTo>
                    <a:pt x="37" y="0"/>
                  </a:lnTo>
                  <a:lnTo>
                    <a:pt x="34" y="0"/>
                  </a:lnTo>
                  <a:lnTo>
                    <a:pt x="30" y="0"/>
                  </a:lnTo>
                  <a:lnTo>
                    <a:pt x="3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112">
              <a:extLst>
                <a:ext uri="{FF2B5EF4-FFF2-40B4-BE49-F238E27FC236}">
                  <a16:creationId xmlns:a16="http://schemas.microsoft.com/office/drawing/2014/main" id="{8C4BBE87-979A-51D7-EF83-A513B1B69E5C}"/>
                </a:ext>
              </a:extLst>
            </p:cNvPr>
            <p:cNvSpPr>
              <a:spLocks/>
            </p:cNvSpPr>
            <p:nvPr/>
          </p:nvSpPr>
          <p:spPr bwMode="auto">
            <a:xfrm>
              <a:off x="7775575" y="4841965"/>
              <a:ext cx="112712" cy="33338"/>
            </a:xfrm>
            <a:custGeom>
              <a:avLst/>
              <a:gdLst>
                <a:gd name="T0" fmla="*/ 59 w 71"/>
                <a:gd name="T1" fmla="*/ 0 h 21"/>
                <a:gd name="T2" fmla="*/ 59 w 71"/>
                <a:gd name="T3" fmla="*/ 0 h 21"/>
                <a:gd name="T4" fmla="*/ 39 w 71"/>
                <a:gd name="T5" fmla="*/ 4 h 21"/>
                <a:gd name="T6" fmla="*/ 27 w 71"/>
                <a:gd name="T7" fmla="*/ 4 h 21"/>
                <a:gd name="T8" fmla="*/ 18 w 71"/>
                <a:gd name="T9" fmla="*/ 2 h 21"/>
                <a:gd name="T10" fmla="*/ 18 w 71"/>
                <a:gd name="T11" fmla="*/ 2 h 21"/>
                <a:gd name="T12" fmla="*/ 10 w 71"/>
                <a:gd name="T13" fmla="*/ 0 h 21"/>
                <a:gd name="T14" fmla="*/ 3 w 71"/>
                <a:gd name="T15" fmla="*/ 0 h 21"/>
                <a:gd name="T16" fmla="*/ 0 w 71"/>
                <a:gd name="T17" fmla="*/ 2 h 21"/>
                <a:gd name="T18" fmla="*/ 0 w 71"/>
                <a:gd name="T19" fmla="*/ 5 h 21"/>
                <a:gd name="T20" fmla="*/ 0 w 71"/>
                <a:gd name="T21" fmla="*/ 5 h 21"/>
                <a:gd name="T22" fmla="*/ 0 w 71"/>
                <a:gd name="T23" fmla="*/ 7 h 21"/>
                <a:gd name="T24" fmla="*/ 1 w 71"/>
                <a:gd name="T25" fmla="*/ 11 h 21"/>
                <a:gd name="T26" fmla="*/ 8 w 71"/>
                <a:gd name="T27" fmla="*/ 12 h 21"/>
                <a:gd name="T28" fmla="*/ 17 w 71"/>
                <a:gd name="T29" fmla="*/ 14 h 21"/>
                <a:gd name="T30" fmla="*/ 25 w 71"/>
                <a:gd name="T31" fmla="*/ 17 h 21"/>
                <a:gd name="T32" fmla="*/ 25 w 71"/>
                <a:gd name="T33" fmla="*/ 17 h 21"/>
                <a:gd name="T34" fmla="*/ 30 w 71"/>
                <a:gd name="T35" fmla="*/ 21 h 21"/>
                <a:gd name="T36" fmla="*/ 35 w 71"/>
                <a:gd name="T37" fmla="*/ 21 h 21"/>
                <a:gd name="T38" fmla="*/ 49 w 71"/>
                <a:gd name="T39" fmla="*/ 21 h 21"/>
                <a:gd name="T40" fmla="*/ 59 w 71"/>
                <a:gd name="T41" fmla="*/ 17 h 21"/>
                <a:gd name="T42" fmla="*/ 68 w 71"/>
                <a:gd name="T43" fmla="*/ 14 h 21"/>
                <a:gd name="T44" fmla="*/ 68 w 71"/>
                <a:gd name="T45" fmla="*/ 14 h 21"/>
                <a:gd name="T46" fmla="*/ 71 w 71"/>
                <a:gd name="T47" fmla="*/ 9 h 21"/>
                <a:gd name="T48" fmla="*/ 71 w 71"/>
                <a:gd name="T49" fmla="*/ 4 h 21"/>
                <a:gd name="T50" fmla="*/ 69 w 71"/>
                <a:gd name="T51" fmla="*/ 2 h 21"/>
                <a:gd name="T52" fmla="*/ 68 w 71"/>
                <a:gd name="T53" fmla="*/ 0 h 21"/>
                <a:gd name="T54" fmla="*/ 64 w 71"/>
                <a:gd name="T55" fmla="*/ 0 h 21"/>
                <a:gd name="T56" fmla="*/ 59 w 71"/>
                <a:gd name="T57" fmla="*/ 0 h 21"/>
                <a:gd name="T58" fmla="*/ 59 w 71"/>
                <a:gd name="T5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21">
                  <a:moveTo>
                    <a:pt x="59" y="0"/>
                  </a:moveTo>
                  <a:lnTo>
                    <a:pt x="59" y="0"/>
                  </a:lnTo>
                  <a:lnTo>
                    <a:pt x="39" y="4"/>
                  </a:lnTo>
                  <a:lnTo>
                    <a:pt x="27" y="4"/>
                  </a:lnTo>
                  <a:lnTo>
                    <a:pt x="18" y="2"/>
                  </a:lnTo>
                  <a:lnTo>
                    <a:pt x="18" y="2"/>
                  </a:lnTo>
                  <a:lnTo>
                    <a:pt x="10" y="0"/>
                  </a:lnTo>
                  <a:lnTo>
                    <a:pt x="3" y="0"/>
                  </a:lnTo>
                  <a:lnTo>
                    <a:pt x="0" y="2"/>
                  </a:lnTo>
                  <a:lnTo>
                    <a:pt x="0" y="5"/>
                  </a:lnTo>
                  <a:lnTo>
                    <a:pt x="0" y="5"/>
                  </a:lnTo>
                  <a:lnTo>
                    <a:pt x="0" y="7"/>
                  </a:lnTo>
                  <a:lnTo>
                    <a:pt x="1" y="11"/>
                  </a:lnTo>
                  <a:lnTo>
                    <a:pt x="8" y="12"/>
                  </a:lnTo>
                  <a:lnTo>
                    <a:pt x="17" y="14"/>
                  </a:lnTo>
                  <a:lnTo>
                    <a:pt x="25" y="17"/>
                  </a:lnTo>
                  <a:lnTo>
                    <a:pt x="25" y="17"/>
                  </a:lnTo>
                  <a:lnTo>
                    <a:pt x="30" y="21"/>
                  </a:lnTo>
                  <a:lnTo>
                    <a:pt x="35" y="21"/>
                  </a:lnTo>
                  <a:lnTo>
                    <a:pt x="49" y="21"/>
                  </a:lnTo>
                  <a:lnTo>
                    <a:pt x="59" y="17"/>
                  </a:lnTo>
                  <a:lnTo>
                    <a:pt x="68" y="14"/>
                  </a:lnTo>
                  <a:lnTo>
                    <a:pt x="68" y="14"/>
                  </a:lnTo>
                  <a:lnTo>
                    <a:pt x="71" y="9"/>
                  </a:lnTo>
                  <a:lnTo>
                    <a:pt x="71" y="4"/>
                  </a:lnTo>
                  <a:lnTo>
                    <a:pt x="69" y="2"/>
                  </a:lnTo>
                  <a:lnTo>
                    <a:pt x="68" y="0"/>
                  </a:lnTo>
                  <a:lnTo>
                    <a:pt x="64" y="0"/>
                  </a:lnTo>
                  <a:lnTo>
                    <a:pt x="59" y="0"/>
                  </a:lnTo>
                  <a:lnTo>
                    <a:pt x="59"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13">
              <a:extLst>
                <a:ext uri="{FF2B5EF4-FFF2-40B4-BE49-F238E27FC236}">
                  <a16:creationId xmlns:a16="http://schemas.microsoft.com/office/drawing/2014/main" id="{8EF48616-2817-2F5D-1F29-2FA49DB3DE32}"/>
                </a:ext>
              </a:extLst>
            </p:cNvPr>
            <p:cNvSpPr>
              <a:spLocks/>
            </p:cNvSpPr>
            <p:nvPr/>
          </p:nvSpPr>
          <p:spPr bwMode="auto">
            <a:xfrm>
              <a:off x="7815262" y="4891178"/>
              <a:ext cx="57150" cy="47625"/>
            </a:xfrm>
            <a:custGeom>
              <a:avLst/>
              <a:gdLst>
                <a:gd name="T0" fmla="*/ 5 w 36"/>
                <a:gd name="T1" fmla="*/ 0 h 30"/>
                <a:gd name="T2" fmla="*/ 5 w 36"/>
                <a:gd name="T3" fmla="*/ 0 h 30"/>
                <a:gd name="T4" fmla="*/ 2 w 36"/>
                <a:gd name="T5" fmla="*/ 0 h 30"/>
                <a:gd name="T6" fmla="*/ 0 w 36"/>
                <a:gd name="T7" fmla="*/ 2 h 30"/>
                <a:gd name="T8" fmla="*/ 0 w 36"/>
                <a:gd name="T9" fmla="*/ 7 h 30"/>
                <a:gd name="T10" fmla="*/ 2 w 36"/>
                <a:gd name="T11" fmla="*/ 12 h 30"/>
                <a:gd name="T12" fmla="*/ 7 w 36"/>
                <a:gd name="T13" fmla="*/ 22 h 30"/>
                <a:gd name="T14" fmla="*/ 10 w 36"/>
                <a:gd name="T15" fmla="*/ 25 h 30"/>
                <a:gd name="T16" fmla="*/ 10 w 36"/>
                <a:gd name="T17" fmla="*/ 25 h 30"/>
                <a:gd name="T18" fmla="*/ 12 w 36"/>
                <a:gd name="T19" fmla="*/ 29 h 30"/>
                <a:gd name="T20" fmla="*/ 17 w 36"/>
                <a:gd name="T21" fmla="*/ 30 h 30"/>
                <a:gd name="T22" fmla="*/ 22 w 36"/>
                <a:gd name="T23" fmla="*/ 30 h 30"/>
                <a:gd name="T24" fmla="*/ 32 w 36"/>
                <a:gd name="T25" fmla="*/ 25 h 30"/>
                <a:gd name="T26" fmla="*/ 32 w 36"/>
                <a:gd name="T27" fmla="*/ 25 h 30"/>
                <a:gd name="T28" fmla="*/ 36 w 36"/>
                <a:gd name="T29" fmla="*/ 22 h 30"/>
                <a:gd name="T30" fmla="*/ 36 w 36"/>
                <a:gd name="T31" fmla="*/ 19 h 30"/>
                <a:gd name="T32" fmla="*/ 34 w 36"/>
                <a:gd name="T33" fmla="*/ 15 h 30"/>
                <a:gd name="T34" fmla="*/ 29 w 36"/>
                <a:gd name="T35" fmla="*/ 12 h 30"/>
                <a:gd name="T36" fmla="*/ 17 w 36"/>
                <a:gd name="T37" fmla="*/ 5 h 30"/>
                <a:gd name="T38" fmla="*/ 5 w 36"/>
                <a:gd name="T39" fmla="*/ 0 h 30"/>
                <a:gd name="T40" fmla="*/ 5 w 36"/>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0">
                  <a:moveTo>
                    <a:pt x="5" y="0"/>
                  </a:moveTo>
                  <a:lnTo>
                    <a:pt x="5" y="0"/>
                  </a:lnTo>
                  <a:lnTo>
                    <a:pt x="2" y="0"/>
                  </a:lnTo>
                  <a:lnTo>
                    <a:pt x="0" y="2"/>
                  </a:lnTo>
                  <a:lnTo>
                    <a:pt x="0" y="7"/>
                  </a:lnTo>
                  <a:lnTo>
                    <a:pt x="2" y="12"/>
                  </a:lnTo>
                  <a:lnTo>
                    <a:pt x="7" y="22"/>
                  </a:lnTo>
                  <a:lnTo>
                    <a:pt x="10" y="25"/>
                  </a:lnTo>
                  <a:lnTo>
                    <a:pt x="10" y="25"/>
                  </a:lnTo>
                  <a:lnTo>
                    <a:pt x="12" y="29"/>
                  </a:lnTo>
                  <a:lnTo>
                    <a:pt x="17" y="30"/>
                  </a:lnTo>
                  <a:lnTo>
                    <a:pt x="22" y="30"/>
                  </a:lnTo>
                  <a:lnTo>
                    <a:pt x="32" y="25"/>
                  </a:lnTo>
                  <a:lnTo>
                    <a:pt x="32" y="25"/>
                  </a:lnTo>
                  <a:lnTo>
                    <a:pt x="36" y="22"/>
                  </a:lnTo>
                  <a:lnTo>
                    <a:pt x="36" y="19"/>
                  </a:lnTo>
                  <a:lnTo>
                    <a:pt x="34" y="15"/>
                  </a:lnTo>
                  <a:lnTo>
                    <a:pt x="29" y="12"/>
                  </a:lnTo>
                  <a:lnTo>
                    <a:pt x="17" y="5"/>
                  </a:lnTo>
                  <a:lnTo>
                    <a:pt x="5" y="0"/>
                  </a:lnTo>
                  <a:lnTo>
                    <a:pt x="5"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14">
              <a:extLst>
                <a:ext uri="{FF2B5EF4-FFF2-40B4-BE49-F238E27FC236}">
                  <a16:creationId xmlns:a16="http://schemas.microsoft.com/office/drawing/2014/main" id="{3AD8FE66-AECD-2A99-8F81-7529AF07B64A}"/>
                </a:ext>
              </a:extLst>
            </p:cNvPr>
            <p:cNvSpPr>
              <a:spLocks/>
            </p:cNvSpPr>
            <p:nvPr/>
          </p:nvSpPr>
          <p:spPr bwMode="auto">
            <a:xfrm>
              <a:off x="7885112" y="4868953"/>
              <a:ext cx="149225" cy="95250"/>
            </a:xfrm>
            <a:custGeom>
              <a:avLst/>
              <a:gdLst>
                <a:gd name="T0" fmla="*/ 82 w 94"/>
                <a:gd name="T1" fmla="*/ 29 h 60"/>
                <a:gd name="T2" fmla="*/ 82 w 94"/>
                <a:gd name="T3" fmla="*/ 29 h 60"/>
                <a:gd name="T4" fmla="*/ 61 w 94"/>
                <a:gd name="T5" fmla="*/ 21 h 60"/>
                <a:gd name="T6" fmla="*/ 46 w 94"/>
                <a:gd name="T7" fmla="*/ 14 h 60"/>
                <a:gd name="T8" fmla="*/ 34 w 94"/>
                <a:gd name="T9" fmla="*/ 9 h 60"/>
                <a:gd name="T10" fmla="*/ 29 w 94"/>
                <a:gd name="T11" fmla="*/ 7 h 60"/>
                <a:gd name="T12" fmla="*/ 27 w 94"/>
                <a:gd name="T13" fmla="*/ 4 h 60"/>
                <a:gd name="T14" fmla="*/ 27 w 94"/>
                <a:gd name="T15" fmla="*/ 4 h 60"/>
                <a:gd name="T16" fmla="*/ 22 w 94"/>
                <a:gd name="T17" fmla="*/ 0 h 60"/>
                <a:gd name="T18" fmla="*/ 16 w 94"/>
                <a:gd name="T19" fmla="*/ 0 h 60"/>
                <a:gd name="T20" fmla="*/ 10 w 94"/>
                <a:gd name="T21" fmla="*/ 0 h 60"/>
                <a:gd name="T22" fmla="*/ 5 w 94"/>
                <a:gd name="T23" fmla="*/ 4 h 60"/>
                <a:gd name="T24" fmla="*/ 5 w 94"/>
                <a:gd name="T25" fmla="*/ 4 h 60"/>
                <a:gd name="T26" fmla="*/ 0 w 94"/>
                <a:gd name="T27" fmla="*/ 12 h 60"/>
                <a:gd name="T28" fmla="*/ 0 w 94"/>
                <a:gd name="T29" fmla="*/ 16 h 60"/>
                <a:gd name="T30" fmla="*/ 2 w 94"/>
                <a:gd name="T31" fmla="*/ 17 h 60"/>
                <a:gd name="T32" fmla="*/ 2 w 94"/>
                <a:gd name="T33" fmla="*/ 17 h 60"/>
                <a:gd name="T34" fmla="*/ 12 w 94"/>
                <a:gd name="T35" fmla="*/ 26 h 60"/>
                <a:gd name="T36" fmla="*/ 21 w 94"/>
                <a:gd name="T37" fmla="*/ 36 h 60"/>
                <a:gd name="T38" fmla="*/ 27 w 94"/>
                <a:gd name="T39" fmla="*/ 48 h 60"/>
                <a:gd name="T40" fmla="*/ 27 w 94"/>
                <a:gd name="T41" fmla="*/ 48 h 60"/>
                <a:gd name="T42" fmla="*/ 31 w 94"/>
                <a:gd name="T43" fmla="*/ 55 h 60"/>
                <a:gd name="T44" fmla="*/ 36 w 94"/>
                <a:gd name="T45" fmla="*/ 58 h 60"/>
                <a:gd name="T46" fmla="*/ 41 w 94"/>
                <a:gd name="T47" fmla="*/ 60 h 60"/>
                <a:gd name="T48" fmla="*/ 48 w 94"/>
                <a:gd name="T49" fmla="*/ 60 h 60"/>
                <a:gd name="T50" fmla="*/ 60 w 94"/>
                <a:gd name="T51" fmla="*/ 60 h 60"/>
                <a:gd name="T52" fmla="*/ 68 w 94"/>
                <a:gd name="T53" fmla="*/ 58 h 60"/>
                <a:gd name="T54" fmla="*/ 68 w 94"/>
                <a:gd name="T55" fmla="*/ 58 h 60"/>
                <a:gd name="T56" fmla="*/ 78 w 94"/>
                <a:gd name="T57" fmla="*/ 55 h 60"/>
                <a:gd name="T58" fmla="*/ 83 w 94"/>
                <a:gd name="T59" fmla="*/ 51 h 60"/>
                <a:gd name="T60" fmla="*/ 89 w 94"/>
                <a:gd name="T61" fmla="*/ 48 h 60"/>
                <a:gd name="T62" fmla="*/ 92 w 94"/>
                <a:gd name="T63" fmla="*/ 43 h 60"/>
                <a:gd name="T64" fmla="*/ 94 w 94"/>
                <a:gd name="T65" fmla="*/ 39 h 60"/>
                <a:gd name="T66" fmla="*/ 90 w 94"/>
                <a:gd name="T67" fmla="*/ 34 h 60"/>
                <a:gd name="T68" fmla="*/ 82 w 94"/>
                <a:gd name="T69" fmla="*/ 29 h 60"/>
                <a:gd name="T70" fmla="*/ 82 w 94"/>
                <a:gd name="T71"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60">
                  <a:moveTo>
                    <a:pt x="82" y="29"/>
                  </a:moveTo>
                  <a:lnTo>
                    <a:pt x="82" y="29"/>
                  </a:lnTo>
                  <a:lnTo>
                    <a:pt x="61" y="21"/>
                  </a:lnTo>
                  <a:lnTo>
                    <a:pt x="46" y="14"/>
                  </a:lnTo>
                  <a:lnTo>
                    <a:pt x="34" y="9"/>
                  </a:lnTo>
                  <a:lnTo>
                    <a:pt x="29" y="7"/>
                  </a:lnTo>
                  <a:lnTo>
                    <a:pt x="27" y="4"/>
                  </a:lnTo>
                  <a:lnTo>
                    <a:pt x="27" y="4"/>
                  </a:lnTo>
                  <a:lnTo>
                    <a:pt x="22" y="0"/>
                  </a:lnTo>
                  <a:lnTo>
                    <a:pt x="16" y="0"/>
                  </a:lnTo>
                  <a:lnTo>
                    <a:pt x="10" y="0"/>
                  </a:lnTo>
                  <a:lnTo>
                    <a:pt x="5" y="4"/>
                  </a:lnTo>
                  <a:lnTo>
                    <a:pt x="5" y="4"/>
                  </a:lnTo>
                  <a:lnTo>
                    <a:pt x="0" y="12"/>
                  </a:lnTo>
                  <a:lnTo>
                    <a:pt x="0" y="16"/>
                  </a:lnTo>
                  <a:lnTo>
                    <a:pt x="2" y="17"/>
                  </a:lnTo>
                  <a:lnTo>
                    <a:pt x="2" y="17"/>
                  </a:lnTo>
                  <a:lnTo>
                    <a:pt x="12" y="26"/>
                  </a:lnTo>
                  <a:lnTo>
                    <a:pt x="21" y="36"/>
                  </a:lnTo>
                  <a:lnTo>
                    <a:pt x="27" y="48"/>
                  </a:lnTo>
                  <a:lnTo>
                    <a:pt x="27" y="48"/>
                  </a:lnTo>
                  <a:lnTo>
                    <a:pt x="31" y="55"/>
                  </a:lnTo>
                  <a:lnTo>
                    <a:pt x="36" y="58"/>
                  </a:lnTo>
                  <a:lnTo>
                    <a:pt x="41" y="60"/>
                  </a:lnTo>
                  <a:lnTo>
                    <a:pt x="48" y="60"/>
                  </a:lnTo>
                  <a:lnTo>
                    <a:pt x="60" y="60"/>
                  </a:lnTo>
                  <a:lnTo>
                    <a:pt x="68" y="58"/>
                  </a:lnTo>
                  <a:lnTo>
                    <a:pt x="68" y="58"/>
                  </a:lnTo>
                  <a:lnTo>
                    <a:pt x="78" y="55"/>
                  </a:lnTo>
                  <a:lnTo>
                    <a:pt x="83" y="51"/>
                  </a:lnTo>
                  <a:lnTo>
                    <a:pt x="89" y="48"/>
                  </a:lnTo>
                  <a:lnTo>
                    <a:pt x="92" y="43"/>
                  </a:lnTo>
                  <a:lnTo>
                    <a:pt x="94" y="39"/>
                  </a:lnTo>
                  <a:lnTo>
                    <a:pt x="90" y="34"/>
                  </a:lnTo>
                  <a:lnTo>
                    <a:pt x="82" y="29"/>
                  </a:lnTo>
                  <a:lnTo>
                    <a:pt x="82" y="29"/>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15">
              <a:extLst>
                <a:ext uri="{FF2B5EF4-FFF2-40B4-BE49-F238E27FC236}">
                  <a16:creationId xmlns:a16="http://schemas.microsoft.com/office/drawing/2014/main" id="{0BF6DE76-BCBE-B1EB-8BF7-C003DD1D1222}"/>
                </a:ext>
              </a:extLst>
            </p:cNvPr>
            <p:cNvSpPr>
              <a:spLocks/>
            </p:cNvSpPr>
            <p:nvPr/>
          </p:nvSpPr>
          <p:spPr bwMode="auto">
            <a:xfrm>
              <a:off x="8020050" y="5026115"/>
              <a:ext cx="242887" cy="271463"/>
            </a:xfrm>
            <a:custGeom>
              <a:avLst/>
              <a:gdLst>
                <a:gd name="T0" fmla="*/ 146 w 153"/>
                <a:gd name="T1" fmla="*/ 86 h 171"/>
                <a:gd name="T2" fmla="*/ 134 w 153"/>
                <a:gd name="T3" fmla="*/ 80 h 171"/>
                <a:gd name="T4" fmla="*/ 127 w 153"/>
                <a:gd name="T5" fmla="*/ 64 h 171"/>
                <a:gd name="T6" fmla="*/ 126 w 153"/>
                <a:gd name="T7" fmla="*/ 57 h 171"/>
                <a:gd name="T8" fmla="*/ 110 w 153"/>
                <a:gd name="T9" fmla="*/ 41 h 171"/>
                <a:gd name="T10" fmla="*/ 90 w 153"/>
                <a:gd name="T11" fmla="*/ 27 h 171"/>
                <a:gd name="T12" fmla="*/ 75 w 153"/>
                <a:gd name="T13" fmla="*/ 18 h 171"/>
                <a:gd name="T14" fmla="*/ 41 w 153"/>
                <a:gd name="T15" fmla="*/ 1 h 171"/>
                <a:gd name="T16" fmla="*/ 27 w 153"/>
                <a:gd name="T17" fmla="*/ 0 h 171"/>
                <a:gd name="T18" fmla="*/ 21 w 153"/>
                <a:gd name="T19" fmla="*/ 1 h 171"/>
                <a:gd name="T20" fmla="*/ 19 w 153"/>
                <a:gd name="T21" fmla="*/ 8 h 171"/>
                <a:gd name="T22" fmla="*/ 22 w 153"/>
                <a:gd name="T23" fmla="*/ 10 h 171"/>
                <a:gd name="T24" fmla="*/ 27 w 153"/>
                <a:gd name="T25" fmla="*/ 24 h 171"/>
                <a:gd name="T26" fmla="*/ 24 w 153"/>
                <a:gd name="T27" fmla="*/ 35 h 171"/>
                <a:gd name="T28" fmla="*/ 19 w 153"/>
                <a:gd name="T29" fmla="*/ 41 h 171"/>
                <a:gd name="T30" fmla="*/ 4 w 153"/>
                <a:gd name="T31" fmla="*/ 56 h 171"/>
                <a:gd name="T32" fmla="*/ 0 w 153"/>
                <a:gd name="T33" fmla="*/ 64 h 171"/>
                <a:gd name="T34" fmla="*/ 4 w 153"/>
                <a:gd name="T35" fmla="*/ 73 h 171"/>
                <a:gd name="T36" fmla="*/ 9 w 153"/>
                <a:gd name="T37" fmla="*/ 78 h 171"/>
                <a:gd name="T38" fmla="*/ 19 w 153"/>
                <a:gd name="T39" fmla="*/ 100 h 171"/>
                <a:gd name="T40" fmla="*/ 19 w 153"/>
                <a:gd name="T41" fmla="*/ 117 h 171"/>
                <a:gd name="T42" fmla="*/ 17 w 153"/>
                <a:gd name="T43" fmla="*/ 129 h 171"/>
                <a:gd name="T44" fmla="*/ 22 w 153"/>
                <a:gd name="T45" fmla="*/ 159 h 171"/>
                <a:gd name="T46" fmla="*/ 27 w 153"/>
                <a:gd name="T47" fmla="*/ 168 h 171"/>
                <a:gd name="T48" fmla="*/ 34 w 153"/>
                <a:gd name="T49" fmla="*/ 170 h 171"/>
                <a:gd name="T50" fmla="*/ 49 w 153"/>
                <a:gd name="T51" fmla="*/ 170 h 171"/>
                <a:gd name="T52" fmla="*/ 56 w 153"/>
                <a:gd name="T53" fmla="*/ 164 h 171"/>
                <a:gd name="T54" fmla="*/ 63 w 153"/>
                <a:gd name="T55" fmla="*/ 154 h 171"/>
                <a:gd name="T56" fmla="*/ 82 w 153"/>
                <a:gd name="T57" fmla="*/ 136 h 171"/>
                <a:gd name="T58" fmla="*/ 95 w 153"/>
                <a:gd name="T59" fmla="*/ 129 h 171"/>
                <a:gd name="T60" fmla="*/ 104 w 153"/>
                <a:gd name="T61" fmla="*/ 127 h 171"/>
                <a:gd name="T62" fmla="*/ 116 w 153"/>
                <a:gd name="T63" fmla="*/ 129 h 171"/>
                <a:gd name="T64" fmla="*/ 133 w 153"/>
                <a:gd name="T65" fmla="*/ 120 h 171"/>
                <a:gd name="T66" fmla="*/ 136 w 153"/>
                <a:gd name="T67" fmla="*/ 117 h 171"/>
                <a:gd name="T68" fmla="*/ 149 w 153"/>
                <a:gd name="T69" fmla="*/ 105 h 171"/>
                <a:gd name="T70" fmla="*/ 153 w 153"/>
                <a:gd name="T71" fmla="*/ 95 h 171"/>
                <a:gd name="T72" fmla="*/ 146 w 153"/>
                <a:gd name="T73" fmla="*/ 8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3" h="171">
                  <a:moveTo>
                    <a:pt x="146" y="86"/>
                  </a:moveTo>
                  <a:lnTo>
                    <a:pt x="146" y="86"/>
                  </a:lnTo>
                  <a:lnTo>
                    <a:pt x="139" y="83"/>
                  </a:lnTo>
                  <a:lnTo>
                    <a:pt x="134" y="80"/>
                  </a:lnTo>
                  <a:lnTo>
                    <a:pt x="129" y="71"/>
                  </a:lnTo>
                  <a:lnTo>
                    <a:pt x="127" y="64"/>
                  </a:lnTo>
                  <a:lnTo>
                    <a:pt x="126" y="57"/>
                  </a:lnTo>
                  <a:lnTo>
                    <a:pt x="126" y="57"/>
                  </a:lnTo>
                  <a:lnTo>
                    <a:pt x="119" y="51"/>
                  </a:lnTo>
                  <a:lnTo>
                    <a:pt x="110" y="41"/>
                  </a:lnTo>
                  <a:lnTo>
                    <a:pt x="100" y="32"/>
                  </a:lnTo>
                  <a:lnTo>
                    <a:pt x="90" y="27"/>
                  </a:lnTo>
                  <a:lnTo>
                    <a:pt x="90" y="27"/>
                  </a:lnTo>
                  <a:lnTo>
                    <a:pt x="75" y="18"/>
                  </a:lnTo>
                  <a:lnTo>
                    <a:pt x="53" y="7"/>
                  </a:lnTo>
                  <a:lnTo>
                    <a:pt x="41" y="1"/>
                  </a:lnTo>
                  <a:lnTo>
                    <a:pt x="31" y="0"/>
                  </a:lnTo>
                  <a:lnTo>
                    <a:pt x="27" y="0"/>
                  </a:lnTo>
                  <a:lnTo>
                    <a:pt x="22" y="0"/>
                  </a:lnTo>
                  <a:lnTo>
                    <a:pt x="21" y="1"/>
                  </a:lnTo>
                  <a:lnTo>
                    <a:pt x="19" y="5"/>
                  </a:lnTo>
                  <a:lnTo>
                    <a:pt x="19" y="8"/>
                  </a:lnTo>
                  <a:lnTo>
                    <a:pt x="19" y="8"/>
                  </a:lnTo>
                  <a:lnTo>
                    <a:pt x="22" y="10"/>
                  </a:lnTo>
                  <a:lnTo>
                    <a:pt x="26" y="18"/>
                  </a:lnTo>
                  <a:lnTo>
                    <a:pt x="27" y="24"/>
                  </a:lnTo>
                  <a:lnTo>
                    <a:pt x="27" y="29"/>
                  </a:lnTo>
                  <a:lnTo>
                    <a:pt x="24" y="35"/>
                  </a:lnTo>
                  <a:lnTo>
                    <a:pt x="19" y="41"/>
                  </a:lnTo>
                  <a:lnTo>
                    <a:pt x="19" y="41"/>
                  </a:lnTo>
                  <a:lnTo>
                    <a:pt x="7" y="51"/>
                  </a:lnTo>
                  <a:lnTo>
                    <a:pt x="4" y="56"/>
                  </a:lnTo>
                  <a:lnTo>
                    <a:pt x="2" y="59"/>
                  </a:lnTo>
                  <a:lnTo>
                    <a:pt x="0" y="64"/>
                  </a:lnTo>
                  <a:lnTo>
                    <a:pt x="2" y="68"/>
                  </a:lnTo>
                  <a:lnTo>
                    <a:pt x="4" y="73"/>
                  </a:lnTo>
                  <a:lnTo>
                    <a:pt x="9" y="78"/>
                  </a:lnTo>
                  <a:lnTo>
                    <a:pt x="9" y="78"/>
                  </a:lnTo>
                  <a:lnTo>
                    <a:pt x="15" y="90"/>
                  </a:lnTo>
                  <a:lnTo>
                    <a:pt x="19" y="100"/>
                  </a:lnTo>
                  <a:lnTo>
                    <a:pt x="19" y="108"/>
                  </a:lnTo>
                  <a:lnTo>
                    <a:pt x="19" y="117"/>
                  </a:lnTo>
                  <a:lnTo>
                    <a:pt x="19" y="117"/>
                  </a:lnTo>
                  <a:lnTo>
                    <a:pt x="17" y="129"/>
                  </a:lnTo>
                  <a:lnTo>
                    <a:pt x="19" y="144"/>
                  </a:lnTo>
                  <a:lnTo>
                    <a:pt x="22" y="159"/>
                  </a:lnTo>
                  <a:lnTo>
                    <a:pt x="24" y="164"/>
                  </a:lnTo>
                  <a:lnTo>
                    <a:pt x="27" y="168"/>
                  </a:lnTo>
                  <a:lnTo>
                    <a:pt x="27" y="168"/>
                  </a:lnTo>
                  <a:lnTo>
                    <a:pt x="34" y="170"/>
                  </a:lnTo>
                  <a:lnTo>
                    <a:pt x="43" y="171"/>
                  </a:lnTo>
                  <a:lnTo>
                    <a:pt x="49" y="170"/>
                  </a:lnTo>
                  <a:lnTo>
                    <a:pt x="53" y="168"/>
                  </a:lnTo>
                  <a:lnTo>
                    <a:pt x="56" y="164"/>
                  </a:lnTo>
                  <a:lnTo>
                    <a:pt x="56" y="164"/>
                  </a:lnTo>
                  <a:lnTo>
                    <a:pt x="63" y="154"/>
                  </a:lnTo>
                  <a:lnTo>
                    <a:pt x="75" y="141"/>
                  </a:lnTo>
                  <a:lnTo>
                    <a:pt x="82" y="136"/>
                  </a:lnTo>
                  <a:lnTo>
                    <a:pt x="88" y="130"/>
                  </a:lnTo>
                  <a:lnTo>
                    <a:pt x="95" y="129"/>
                  </a:lnTo>
                  <a:lnTo>
                    <a:pt x="104" y="127"/>
                  </a:lnTo>
                  <a:lnTo>
                    <a:pt x="104" y="127"/>
                  </a:lnTo>
                  <a:lnTo>
                    <a:pt x="110" y="129"/>
                  </a:lnTo>
                  <a:lnTo>
                    <a:pt x="116" y="129"/>
                  </a:lnTo>
                  <a:lnTo>
                    <a:pt x="126" y="124"/>
                  </a:lnTo>
                  <a:lnTo>
                    <a:pt x="133" y="120"/>
                  </a:lnTo>
                  <a:lnTo>
                    <a:pt x="136" y="117"/>
                  </a:lnTo>
                  <a:lnTo>
                    <a:pt x="136" y="117"/>
                  </a:lnTo>
                  <a:lnTo>
                    <a:pt x="141" y="113"/>
                  </a:lnTo>
                  <a:lnTo>
                    <a:pt x="149" y="105"/>
                  </a:lnTo>
                  <a:lnTo>
                    <a:pt x="151" y="100"/>
                  </a:lnTo>
                  <a:lnTo>
                    <a:pt x="153" y="95"/>
                  </a:lnTo>
                  <a:lnTo>
                    <a:pt x="151" y="90"/>
                  </a:lnTo>
                  <a:lnTo>
                    <a:pt x="146" y="86"/>
                  </a:lnTo>
                  <a:lnTo>
                    <a:pt x="146" y="86"/>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5" name="Group 234">
            <a:extLst>
              <a:ext uri="{FF2B5EF4-FFF2-40B4-BE49-F238E27FC236}">
                <a16:creationId xmlns:a16="http://schemas.microsoft.com/office/drawing/2014/main" id="{F809D18E-F00C-8CE8-E1D8-6A14090C4E46}"/>
              </a:ext>
              <a:ext uri="{C183D7F6-B498-43B3-948B-1728B52AA6E4}">
                <adec:decorative xmlns:adec="http://schemas.microsoft.com/office/drawing/2017/decorative" val="1"/>
              </a:ext>
            </a:extLst>
          </p:cNvPr>
          <p:cNvGrpSpPr/>
          <p:nvPr/>
        </p:nvGrpSpPr>
        <p:grpSpPr>
          <a:xfrm>
            <a:off x="4624377" y="1153271"/>
            <a:ext cx="6977896" cy="4859876"/>
            <a:chOff x="4775168" y="1305671"/>
            <a:chExt cx="6977896" cy="4859876"/>
          </a:xfrm>
        </p:grpSpPr>
        <p:pic>
          <p:nvPicPr>
            <p:cNvPr id="225" name="Picture 22">
              <a:extLst>
                <a:ext uri="{FF2B5EF4-FFF2-40B4-BE49-F238E27FC236}">
                  <a16:creationId xmlns:a16="http://schemas.microsoft.com/office/drawing/2014/main" id="{A8ED940C-332E-04AF-CD98-F45D27FCB274}"/>
                </a:ext>
              </a:extLst>
            </p:cNvPr>
            <p:cNvPicPr>
              <a:picLocks noChangeAspect="1" noChangeArrowheads="1"/>
            </p:cNvPicPr>
            <p:nvPr/>
          </p:nvPicPr>
          <p:blipFill>
            <a:blip r:embed="rId3"/>
            <a:srcRect l="16680" r="16680"/>
            <a:stretch/>
          </p:blipFill>
          <p:spPr bwMode="auto">
            <a:xfrm>
              <a:off x="9208303" y="1590185"/>
              <a:ext cx="1012194" cy="101077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6" name="Picture 28">
              <a:extLst>
                <a:ext uri="{FF2B5EF4-FFF2-40B4-BE49-F238E27FC236}">
                  <a16:creationId xmlns:a16="http://schemas.microsoft.com/office/drawing/2014/main" id="{4067CFB9-7407-4D35-8358-6AEC5A301516}"/>
                </a:ext>
              </a:extLst>
            </p:cNvPr>
            <p:cNvPicPr>
              <a:picLocks noChangeAspect="1" noChangeArrowheads="1"/>
            </p:cNvPicPr>
            <p:nvPr/>
          </p:nvPicPr>
          <p:blipFill>
            <a:blip r:embed="rId4"/>
            <a:srcRect l="15807" r="15807"/>
            <a:stretch/>
          </p:blipFill>
          <p:spPr bwMode="auto">
            <a:xfrm>
              <a:off x="5420756" y="1305671"/>
              <a:ext cx="1092429" cy="109052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7" name="Picture 30">
              <a:extLst>
                <a:ext uri="{FF2B5EF4-FFF2-40B4-BE49-F238E27FC236}">
                  <a16:creationId xmlns:a16="http://schemas.microsoft.com/office/drawing/2014/main" id="{B5405124-405D-E935-37B9-13030362CE7B}"/>
                </a:ext>
              </a:extLst>
            </p:cNvPr>
            <p:cNvPicPr>
              <a:picLocks noChangeAspect="1" noChangeArrowheads="1"/>
            </p:cNvPicPr>
            <p:nvPr/>
          </p:nvPicPr>
          <p:blipFill>
            <a:blip r:embed="rId5"/>
            <a:srcRect l="16677" r="16677"/>
            <a:stretch/>
          </p:blipFill>
          <p:spPr bwMode="auto">
            <a:xfrm>
              <a:off x="8461658" y="4619130"/>
              <a:ext cx="1003766" cy="100229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8" name="Picture 32">
              <a:extLst>
                <a:ext uri="{FF2B5EF4-FFF2-40B4-BE49-F238E27FC236}">
                  <a16:creationId xmlns:a16="http://schemas.microsoft.com/office/drawing/2014/main" id="{4C4BDB1C-C455-5EB0-29DD-91483F9EC7C9}"/>
                </a:ext>
              </a:extLst>
            </p:cNvPr>
            <p:cNvPicPr>
              <a:picLocks noChangeAspect="1" noChangeArrowheads="1"/>
            </p:cNvPicPr>
            <p:nvPr/>
          </p:nvPicPr>
          <p:blipFill>
            <a:blip r:embed="rId6"/>
            <a:srcRect l="20371" r="20371"/>
            <a:stretch/>
          </p:blipFill>
          <p:spPr bwMode="auto">
            <a:xfrm>
              <a:off x="5797802" y="3557163"/>
              <a:ext cx="1225921" cy="122404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9" name="Picture 34">
              <a:extLst>
                <a:ext uri="{FF2B5EF4-FFF2-40B4-BE49-F238E27FC236}">
                  <a16:creationId xmlns:a16="http://schemas.microsoft.com/office/drawing/2014/main" id="{5D834415-43C2-9B55-B2E3-FED72FF9FF67}"/>
                </a:ext>
              </a:extLst>
            </p:cNvPr>
            <p:cNvPicPr>
              <a:picLocks noChangeAspect="1" noChangeArrowheads="1"/>
            </p:cNvPicPr>
            <p:nvPr/>
          </p:nvPicPr>
          <p:blipFill>
            <a:blip r:embed="rId7"/>
            <a:srcRect l="16742" r="16742"/>
            <a:stretch/>
          </p:blipFill>
          <p:spPr bwMode="auto">
            <a:xfrm>
              <a:off x="7500424" y="2725934"/>
              <a:ext cx="940684" cy="94085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0" name="Picture 36">
              <a:extLst>
                <a:ext uri="{FF2B5EF4-FFF2-40B4-BE49-F238E27FC236}">
                  <a16:creationId xmlns:a16="http://schemas.microsoft.com/office/drawing/2014/main" id="{987D786F-4553-FD4E-2116-C5E818FDB2EE}"/>
                </a:ext>
              </a:extLst>
            </p:cNvPr>
            <p:cNvPicPr>
              <a:picLocks noChangeArrowheads="1"/>
            </p:cNvPicPr>
            <p:nvPr/>
          </p:nvPicPr>
          <p:blipFill>
            <a:blip r:embed="rId8"/>
            <a:srcRect l="22522" r="22522"/>
            <a:stretch/>
          </p:blipFill>
          <p:spPr bwMode="auto">
            <a:xfrm>
              <a:off x="10659307" y="1364294"/>
              <a:ext cx="955207" cy="955207"/>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1" name="Picture 38">
              <a:extLst>
                <a:ext uri="{FF2B5EF4-FFF2-40B4-BE49-F238E27FC236}">
                  <a16:creationId xmlns:a16="http://schemas.microsoft.com/office/drawing/2014/main" id="{A6545C3D-7759-F38F-93B4-0D82316E6ED0}"/>
                </a:ext>
              </a:extLst>
            </p:cNvPr>
            <p:cNvPicPr>
              <a:picLocks noChangeArrowheads="1"/>
            </p:cNvPicPr>
            <p:nvPr/>
          </p:nvPicPr>
          <p:blipFill>
            <a:blip r:embed="rId9"/>
            <a:srcRect l="16891" r="16891"/>
            <a:stretch/>
          </p:blipFill>
          <p:spPr bwMode="auto">
            <a:xfrm>
              <a:off x="10818452" y="4147555"/>
              <a:ext cx="934612" cy="934612"/>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2" name="Picture 40">
              <a:extLst>
                <a:ext uri="{FF2B5EF4-FFF2-40B4-BE49-F238E27FC236}">
                  <a16:creationId xmlns:a16="http://schemas.microsoft.com/office/drawing/2014/main" id="{06D41A42-65B5-7D6C-61BE-330A9EB28620}"/>
                </a:ext>
              </a:extLst>
            </p:cNvPr>
            <p:cNvPicPr>
              <a:picLocks noChangeArrowheads="1"/>
            </p:cNvPicPr>
            <p:nvPr/>
          </p:nvPicPr>
          <p:blipFill>
            <a:blip r:embed="rId10"/>
            <a:srcRect l="16920" r="16920"/>
            <a:stretch/>
          </p:blipFill>
          <p:spPr bwMode="auto">
            <a:xfrm>
              <a:off x="10189579" y="4843592"/>
              <a:ext cx="783499" cy="78349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3" name="Picture 42" descr="young it engeneer business man with thin modern aluminium laptop in network server room">
              <a:extLst>
                <a:ext uri="{FF2B5EF4-FFF2-40B4-BE49-F238E27FC236}">
                  <a16:creationId xmlns:a16="http://schemas.microsoft.com/office/drawing/2014/main" id="{3641B00B-5328-3473-34EB-9CE766FDF0B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087" r="11209" b="7353"/>
            <a:stretch/>
          </p:blipFill>
          <p:spPr bwMode="auto">
            <a:xfrm>
              <a:off x="10313654" y="2245676"/>
              <a:ext cx="1017306" cy="10172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4" name="Picture 44">
              <a:extLst>
                <a:ext uri="{FF2B5EF4-FFF2-40B4-BE49-F238E27FC236}">
                  <a16:creationId xmlns:a16="http://schemas.microsoft.com/office/drawing/2014/main" id="{064BD48C-D536-89A8-C05F-0E92AC88B327}"/>
                </a:ext>
              </a:extLst>
            </p:cNvPr>
            <p:cNvPicPr>
              <a:picLocks noChangeArrowheads="1"/>
            </p:cNvPicPr>
            <p:nvPr/>
          </p:nvPicPr>
          <p:blipFill>
            <a:blip r:embed="rId12"/>
            <a:srcRect l="16713" r="16713"/>
            <a:stretch/>
          </p:blipFill>
          <p:spPr bwMode="auto">
            <a:xfrm>
              <a:off x="4775168" y="5126643"/>
              <a:ext cx="1038904" cy="103890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24" name="Group 223">
            <a:extLst>
              <a:ext uri="{FF2B5EF4-FFF2-40B4-BE49-F238E27FC236}">
                <a16:creationId xmlns:a16="http://schemas.microsoft.com/office/drawing/2014/main" id="{F4285C3A-5DFA-5908-91D4-45E5FB13E72F}"/>
              </a:ext>
              <a:ext uri="{C183D7F6-B498-43B3-948B-1728B52AA6E4}">
                <adec:decorative xmlns:adec="http://schemas.microsoft.com/office/drawing/2017/decorative" val="1"/>
              </a:ext>
            </a:extLst>
          </p:cNvPr>
          <p:cNvGrpSpPr/>
          <p:nvPr/>
        </p:nvGrpSpPr>
        <p:grpSpPr>
          <a:xfrm>
            <a:off x="4555843" y="1523842"/>
            <a:ext cx="7251637" cy="4354219"/>
            <a:chOff x="4708243" y="1672195"/>
            <a:chExt cx="7251637" cy="4354219"/>
          </a:xfrm>
        </p:grpSpPr>
        <p:pic>
          <p:nvPicPr>
            <p:cNvPr id="211" name="Picture 4">
              <a:extLst>
                <a:ext uri="{FF2B5EF4-FFF2-40B4-BE49-F238E27FC236}">
                  <a16:creationId xmlns:a16="http://schemas.microsoft.com/office/drawing/2014/main" id="{57D85E0C-3982-C910-AAA7-AA8F798613F0}"/>
                </a:ext>
              </a:extLst>
            </p:cNvPr>
            <p:cNvPicPr>
              <a:picLocks noChangeAspect="1" noChangeArrowheads="1"/>
            </p:cNvPicPr>
            <p:nvPr/>
          </p:nvPicPr>
          <p:blipFill>
            <a:blip r:embed="rId13"/>
            <a:srcRect l="15370" r="15370"/>
            <a:stretch/>
          </p:blipFill>
          <p:spPr bwMode="auto">
            <a:xfrm>
              <a:off x="4708243" y="2817859"/>
              <a:ext cx="1473366" cy="147331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2" name="Picture 10">
              <a:extLst>
                <a:ext uri="{FF2B5EF4-FFF2-40B4-BE49-F238E27FC236}">
                  <a16:creationId xmlns:a16="http://schemas.microsoft.com/office/drawing/2014/main" id="{D650FDA2-7C5F-ED71-BB48-75FE65171FAC}"/>
                </a:ext>
              </a:extLst>
            </p:cNvPr>
            <p:cNvPicPr>
              <a:picLocks noChangeAspect="1" noChangeArrowheads="1"/>
            </p:cNvPicPr>
            <p:nvPr/>
          </p:nvPicPr>
          <p:blipFill>
            <a:blip r:embed="rId14"/>
            <a:srcRect l="16841" r="16841"/>
            <a:stretch/>
          </p:blipFill>
          <p:spPr bwMode="auto">
            <a:xfrm rot="21334734">
              <a:off x="7103224" y="1672195"/>
              <a:ext cx="1001617" cy="100237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3" name="Picture 16">
              <a:extLst>
                <a:ext uri="{FF2B5EF4-FFF2-40B4-BE49-F238E27FC236}">
                  <a16:creationId xmlns:a16="http://schemas.microsoft.com/office/drawing/2014/main" id="{2FCA9542-6C36-0927-A2A9-F0CE5A349324}"/>
                </a:ext>
              </a:extLst>
            </p:cNvPr>
            <p:cNvPicPr>
              <a:picLocks noChangeAspect="1" noChangeArrowheads="1"/>
            </p:cNvPicPr>
            <p:nvPr/>
          </p:nvPicPr>
          <p:blipFill>
            <a:blip r:embed="rId15"/>
            <a:srcRect l="16837" r="16837"/>
            <a:stretch/>
          </p:blipFill>
          <p:spPr bwMode="auto">
            <a:xfrm>
              <a:off x="9134770" y="2919764"/>
              <a:ext cx="1141052" cy="114237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4" name="Picture 26">
              <a:extLst>
                <a:ext uri="{FF2B5EF4-FFF2-40B4-BE49-F238E27FC236}">
                  <a16:creationId xmlns:a16="http://schemas.microsoft.com/office/drawing/2014/main" id="{92CE2F72-4409-3F46-66B1-7CD10A882D75}"/>
                </a:ext>
              </a:extLst>
            </p:cNvPr>
            <p:cNvPicPr>
              <a:picLocks noChangeAspect="1" noChangeArrowheads="1"/>
            </p:cNvPicPr>
            <p:nvPr/>
          </p:nvPicPr>
          <p:blipFill>
            <a:blip r:embed="rId16"/>
            <a:srcRect l="12518" r="12518"/>
            <a:stretch/>
          </p:blipFill>
          <p:spPr bwMode="auto">
            <a:xfrm>
              <a:off x="6579695" y="5149550"/>
              <a:ext cx="876440" cy="87686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5" name="Picture 12">
              <a:extLst>
                <a:ext uri="{FF2B5EF4-FFF2-40B4-BE49-F238E27FC236}">
                  <a16:creationId xmlns:a16="http://schemas.microsoft.com/office/drawing/2014/main" id="{0F90EC23-C0E1-3D22-872B-12FDC6FC4637}"/>
                </a:ext>
              </a:extLst>
            </p:cNvPr>
            <p:cNvPicPr>
              <a:picLocks noChangeArrowheads="1"/>
            </p:cNvPicPr>
            <p:nvPr/>
          </p:nvPicPr>
          <p:blipFill>
            <a:blip r:embed="rId17"/>
            <a:srcRect l="21884" r="21884"/>
            <a:stretch/>
          </p:blipFill>
          <p:spPr bwMode="auto">
            <a:xfrm>
              <a:off x="7749159" y="3901377"/>
              <a:ext cx="1246948" cy="124694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6" name="Picture 14">
              <a:extLst>
                <a:ext uri="{FF2B5EF4-FFF2-40B4-BE49-F238E27FC236}">
                  <a16:creationId xmlns:a16="http://schemas.microsoft.com/office/drawing/2014/main" id="{FE1EC846-1698-6009-83B6-738BABC4ED92}"/>
                </a:ext>
              </a:extLst>
            </p:cNvPr>
            <p:cNvPicPr>
              <a:picLocks noChangeAspect="1" noChangeArrowheads="1"/>
            </p:cNvPicPr>
            <p:nvPr/>
          </p:nvPicPr>
          <p:blipFill>
            <a:blip r:embed="rId18"/>
            <a:srcRect l="17482" r="17482"/>
            <a:stretch/>
          </p:blipFill>
          <p:spPr bwMode="auto">
            <a:xfrm>
              <a:off x="6869227" y="3471618"/>
              <a:ext cx="827802" cy="82735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7" name="Picture 20">
              <a:extLst>
                <a:ext uri="{FF2B5EF4-FFF2-40B4-BE49-F238E27FC236}">
                  <a16:creationId xmlns:a16="http://schemas.microsoft.com/office/drawing/2014/main" id="{806F5D11-176E-AAA7-2033-F6F59E467A19}"/>
                </a:ext>
              </a:extLst>
            </p:cNvPr>
            <p:cNvPicPr>
              <a:picLocks noChangeAspect="1" noChangeArrowheads="1"/>
            </p:cNvPicPr>
            <p:nvPr/>
          </p:nvPicPr>
          <p:blipFill>
            <a:blip r:embed="rId19"/>
            <a:srcRect l="16612" r="16612"/>
            <a:stretch/>
          </p:blipFill>
          <p:spPr bwMode="auto">
            <a:xfrm>
              <a:off x="8070492" y="2084975"/>
              <a:ext cx="1205854" cy="120449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8" name="Picture 2">
              <a:extLst>
                <a:ext uri="{FF2B5EF4-FFF2-40B4-BE49-F238E27FC236}">
                  <a16:creationId xmlns:a16="http://schemas.microsoft.com/office/drawing/2014/main" id="{226922DE-F144-83F6-72B7-F11AB25B98E0}"/>
                </a:ext>
              </a:extLst>
            </p:cNvPr>
            <p:cNvPicPr>
              <a:picLocks noChangeArrowheads="1"/>
            </p:cNvPicPr>
            <p:nvPr/>
          </p:nvPicPr>
          <p:blipFill>
            <a:blip r:embed="rId20"/>
            <a:srcRect l="16667" r="16667"/>
            <a:stretch/>
          </p:blipFill>
          <p:spPr bwMode="auto">
            <a:xfrm>
              <a:off x="11121797" y="1993132"/>
              <a:ext cx="838083" cy="83808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9" name="Picture 8">
              <a:extLst>
                <a:ext uri="{FF2B5EF4-FFF2-40B4-BE49-F238E27FC236}">
                  <a16:creationId xmlns:a16="http://schemas.microsoft.com/office/drawing/2014/main" id="{35E2907D-791D-DA3B-EFBF-8F0870B3CBCC}"/>
                </a:ext>
              </a:extLst>
            </p:cNvPr>
            <p:cNvPicPr>
              <a:picLocks noChangeArrowheads="1"/>
            </p:cNvPicPr>
            <p:nvPr/>
          </p:nvPicPr>
          <p:blipFill>
            <a:blip r:embed="rId21"/>
            <a:srcRect l="16750" r="16750"/>
            <a:stretch/>
          </p:blipFill>
          <p:spPr bwMode="auto">
            <a:xfrm>
              <a:off x="9431667" y="4269757"/>
              <a:ext cx="1002976" cy="1002976"/>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0" name="Picture 42">
              <a:extLst>
                <a:ext uri="{FF2B5EF4-FFF2-40B4-BE49-F238E27FC236}">
                  <a16:creationId xmlns:a16="http://schemas.microsoft.com/office/drawing/2014/main" id="{9576AA3C-B24D-2F26-A415-63B257BBEFF7}"/>
                </a:ext>
              </a:extLst>
            </p:cNvPr>
            <p:cNvPicPr>
              <a:picLocks noChangeAspect="1" noChangeArrowheads="1"/>
            </p:cNvPicPr>
            <p:nvPr/>
          </p:nvPicPr>
          <p:blipFill rotWithShape="1">
            <a:blip r:embed="rId22"/>
            <a:srcRect l="1409" r="31143"/>
            <a:stretch/>
          </p:blipFill>
          <p:spPr bwMode="auto">
            <a:xfrm>
              <a:off x="10313654" y="2245676"/>
              <a:ext cx="1017306" cy="10172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1" name="Picture 18">
              <a:extLst>
                <a:ext uri="{FF2B5EF4-FFF2-40B4-BE49-F238E27FC236}">
                  <a16:creationId xmlns:a16="http://schemas.microsoft.com/office/drawing/2014/main" id="{B13C92CE-FF76-B0F2-9300-5A192343E067}"/>
                </a:ext>
              </a:extLst>
            </p:cNvPr>
            <p:cNvPicPr>
              <a:picLocks noChangeAspect="1" noChangeArrowheads="1"/>
            </p:cNvPicPr>
            <p:nvPr/>
          </p:nvPicPr>
          <p:blipFill>
            <a:blip r:embed="rId23"/>
            <a:srcRect t="16668" b="16668"/>
            <a:stretch/>
          </p:blipFill>
          <p:spPr bwMode="auto">
            <a:xfrm>
              <a:off x="6053402" y="2036132"/>
              <a:ext cx="1095585" cy="1094872"/>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2" name="Picture 6">
              <a:extLst>
                <a:ext uri="{FF2B5EF4-FFF2-40B4-BE49-F238E27FC236}">
                  <a16:creationId xmlns:a16="http://schemas.microsoft.com/office/drawing/2014/main" id="{F8EDD531-12C9-106A-EB74-CC877508CFB7}"/>
                </a:ext>
              </a:extLst>
            </p:cNvPr>
            <p:cNvPicPr>
              <a:picLocks noChangeAspect="1" noChangeArrowheads="1"/>
            </p:cNvPicPr>
            <p:nvPr/>
          </p:nvPicPr>
          <p:blipFill>
            <a:blip r:embed="rId24"/>
            <a:srcRect l="16645" r="16645"/>
            <a:stretch/>
          </p:blipFill>
          <p:spPr bwMode="auto">
            <a:xfrm>
              <a:off x="10290638" y="3161803"/>
              <a:ext cx="1231746" cy="123094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3" name="Picture 24">
              <a:extLst>
                <a:ext uri="{FF2B5EF4-FFF2-40B4-BE49-F238E27FC236}">
                  <a16:creationId xmlns:a16="http://schemas.microsoft.com/office/drawing/2014/main" id="{63667AEB-2BA8-ED7A-E363-313CA52BB949}"/>
                </a:ext>
              </a:extLst>
            </p:cNvPr>
            <p:cNvPicPr>
              <a:picLocks noChangeAspect="1" noChangeArrowheads="1"/>
            </p:cNvPicPr>
            <p:nvPr/>
          </p:nvPicPr>
          <p:blipFill rotWithShape="1">
            <a:blip r:embed="rId25"/>
            <a:srcRect l="25787" r="7607"/>
            <a:stretch/>
          </p:blipFill>
          <p:spPr bwMode="auto">
            <a:xfrm>
              <a:off x="5414676" y="4641091"/>
              <a:ext cx="842730" cy="843507"/>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236" name="Picture 235">
            <a:hlinkClick r:id="rId26"/>
            <a:extLst>
              <a:ext uri="{FF2B5EF4-FFF2-40B4-BE49-F238E27FC236}">
                <a16:creationId xmlns:a16="http://schemas.microsoft.com/office/drawing/2014/main" id="{EDE2A900-366A-4842-A877-F5C7045624AC}"/>
              </a:ext>
              <a:ext uri="{C183D7F6-B498-43B3-948B-1728B52AA6E4}">
                <adec:decorative xmlns:adec="http://schemas.microsoft.com/office/drawing/2017/decorative" val="1"/>
              </a:ext>
            </a:extLst>
          </p:cNvPr>
          <p:cNvPicPr>
            <a:picLocks noChangeAspect="1"/>
          </p:cNvPicPr>
          <p:nvPr/>
        </p:nvPicPr>
        <p:blipFill rotWithShape="1">
          <a:blip r:embed="rId27"/>
          <a:srcRect t="39360" r="37937" b="38295"/>
          <a:stretch/>
        </p:blipFill>
        <p:spPr>
          <a:xfrm>
            <a:off x="508639" y="4635562"/>
            <a:ext cx="2724963" cy="552388"/>
          </a:xfrm>
          <a:prstGeom prst="roundRect">
            <a:avLst>
              <a:gd name="adj" fmla="val 50000"/>
            </a:avLst>
          </a:prstGeom>
          <a:scene3d>
            <a:camera prst="orthographicFront"/>
            <a:lightRig rig="threePt" dir="t"/>
          </a:scene3d>
          <a:sp3d>
            <a:bevelT/>
          </a:sp3d>
        </p:spPr>
      </p:pic>
      <p:sp>
        <p:nvSpPr>
          <p:cNvPr id="112" name="Title 111">
            <a:extLst>
              <a:ext uri="{FF2B5EF4-FFF2-40B4-BE49-F238E27FC236}">
                <a16:creationId xmlns:a16="http://schemas.microsoft.com/office/drawing/2014/main" id="{53D95308-18AA-F68E-B4B7-68B68659F8A4}"/>
              </a:ext>
            </a:extLst>
          </p:cNvPr>
          <p:cNvSpPr>
            <a:spLocks noGrp="1"/>
          </p:cNvSpPr>
          <p:nvPr>
            <p:ph type="title"/>
          </p:nvPr>
        </p:nvSpPr>
        <p:spPr/>
        <p:txBody>
          <a:bodyPr/>
          <a:lstStyle/>
          <a:p>
            <a:r>
              <a:rPr lang="en-US" b="1" dirty="0">
                <a:solidFill>
                  <a:schemeClr val="tx1">
                    <a:lumMod val="95000"/>
                    <a:lumOff val="5000"/>
                  </a:schemeClr>
                </a:solidFill>
                <a:latin typeface="Tw Cen MT"/>
                <a:ea typeface="Verdana"/>
              </a:rPr>
              <a:t>Investment Need</a:t>
            </a:r>
          </a:p>
        </p:txBody>
      </p:sp>
      <p:sp>
        <p:nvSpPr>
          <p:cNvPr id="14" name="Content Placeholder 2">
            <a:extLst>
              <a:ext uri="{FF2B5EF4-FFF2-40B4-BE49-F238E27FC236}">
                <a16:creationId xmlns:a16="http://schemas.microsoft.com/office/drawing/2014/main" id="{E3CFBD18-7A97-733E-91E4-923B45390517}"/>
              </a:ext>
            </a:extLst>
          </p:cNvPr>
          <p:cNvSpPr txBox="1">
            <a:spLocks/>
          </p:cNvSpPr>
          <p:nvPr/>
        </p:nvSpPr>
        <p:spPr>
          <a:xfrm>
            <a:off x="474958" y="1469470"/>
            <a:ext cx="4302226" cy="14938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020" indent="-287020">
              <a:spcBef>
                <a:spcPts val="600"/>
              </a:spcBef>
              <a:buFont typeface="+mj-lt"/>
              <a:buAutoNum type="arabicPeriod"/>
            </a:pPr>
            <a:r>
              <a:rPr lang="en-US">
                <a:solidFill>
                  <a:schemeClr val="tx1"/>
                </a:solidFill>
                <a:latin typeface="Open Sans Light"/>
                <a:ea typeface="Open Sans Light"/>
                <a:cs typeface="Open Sans Light"/>
              </a:rPr>
              <a:t>Create a workforce prepared for the jobs of today and tomorrow. </a:t>
            </a:r>
            <a:endParaRPr lang="en-US">
              <a:solidFill>
                <a:schemeClr val="tx1"/>
              </a:solidFill>
            </a:endParaRPr>
          </a:p>
        </p:txBody>
      </p:sp>
      <p:sp>
        <p:nvSpPr>
          <p:cNvPr id="13" name="Content Placeholder 2">
            <a:extLst>
              <a:ext uri="{FF2B5EF4-FFF2-40B4-BE49-F238E27FC236}">
                <a16:creationId xmlns:a16="http://schemas.microsoft.com/office/drawing/2014/main" id="{93B6AE35-2B71-B2B3-64C8-53BE082E3201}"/>
              </a:ext>
            </a:extLst>
          </p:cNvPr>
          <p:cNvSpPr txBox="1">
            <a:spLocks/>
          </p:cNvSpPr>
          <p:nvPr/>
        </p:nvSpPr>
        <p:spPr>
          <a:xfrm>
            <a:off x="474958" y="2820170"/>
            <a:ext cx="3794442" cy="16385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0513" indent="-290513">
              <a:spcBef>
                <a:spcPts val="600"/>
              </a:spcBef>
              <a:buFont typeface="+mj-lt"/>
              <a:buAutoNum type="arabicPeriod" startAt="2"/>
            </a:pPr>
            <a:r>
              <a:rPr lang="en-US" sz="24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Create the technologies and jobs of the future. </a:t>
            </a:r>
          </a:p>
          <a:p>
            <a:pPr marL="0" indent="0">
              <a:spcBef>
                <a:spcPts val="600"/>
              </a:spcBef>
              <a:buNone/>
            </a:pPr>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37" name="Picture 236">
            <a:extLst>
              <a:ext uri="{FF2B5EF4-FFF2-40B4-BE49-F238E27FC236}">
                <a16:creationId xmlns:a16="http://schemas.microsoft.com/office/drawing/2014/main" id="{331DDF3F-97F9-9492-7408-18260017F4F8}"/>
              </a:ext>
              <a:ext uri="{C183D7F6-B498-43B3-948B-1728B52AA6E4}">
                <adec:decorative xmlns:adec="http://schemas.microsoft.com/office/drawing/2017/decorative" val="1"/>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pic>
        <p:nvPicPr>
          <p:cNvPr id="238" name="Picture 237">
            <a:extLst>
              <a:ext uri="{FF2B5EF4-FFF2-40B4-BE49-F238E27FC236}">
                <a16:creationId xmlns:a16="http://schemas.microsoft.com/office/drawing/2014/main" id="{48145266-0297-E9FA-BF6D-9B43E6056C59}"/>
              </a:ext>
              <a:ext uri="{C183D7F6-B498-43B3-948B-1728B52AA6E4}">
                <adec:decorative xmlns:adec="http://schemas.microsoft.com/office/drawing/2017/decorative" val="1"/>
              </a:ext>
            </a:extLst>
          </p:cNvPr>
          <p:cNvPicPr>
            <a:picLocks noChangeAspect="1"/>
          </p:cNvPicPr>
          <p:nvPr/>
        </p:nvPicPr>
        <p:blipFill>
          <a:blip r:embed="rId29"/>
          <a:srcRect/>
          <a:stretch/>
        </p:blipFill>
        <p:spPr>
          <a:xfrm>
            <a:off x="102146" y="5756355"/>
            <a:ext cx="1019095" cy="1019095"/>
          </a:xfrm>
          <a:prstGeom prst="rect">
            <a:avLst/>
          </a:prstGeom>
        </p:spPr>
      </p:pic>
      <p:sp>
        <p:nvSpPr>
          <p:cNvPr id="4" name="Slide Number Placeholder 3">
            <a:extLst>
              <a:ext uri="{FF2B5EF4-FFF2-40B4-BE49-F238E27FC236}">
                <a16:creationId xmlns:a16="http://schemas.microsoft.com/office/drawing/2014/main" id="{FAD52608-4AF5-43CC-A307-A60C5A413B4A}"/>
              </a:ext>
            </a:extLst>
          </p:cNvPr>
          <p:cNvSpPr>
            <a:spLocks noGrp="1"/>
          </p:cNvSpPr>
          <p:nvPr>
            <p:ph type="sldNum" sz="quarter" idx="12"/>
          </p:nvPr>
        </p:nvSpPr>
        <p:spPr/>
        <p:txBody>
          <a:bodyPr/>
          <a:lstStyle/>
          <a:p>
            <a:fld id="{4710E8EA-57F6-764C-8914-AEEABF058192}" type="slidenum">
              <a:rPr lang="en-US" smtClean="0"/>
              <a:t>8</a:t>
            </a:fld>
            <a:endParaRPr lang="en-US"/>
          </a:p>
        </p:txBody>
      </p:sp>
      <p:grpSp>
        <p:nvGrpSpPr>
          <p:cNvPr id="265" name="Group 264">
            <a:extLst>
              <a:ext uri="{FF2B5EF4-FFF2-40B4-BE49-F238E27FC236}">
                <a16:creationId xmlns:a16="http://schemas.microsoft.com/office/drawing/2014/main" id="{CD5CDBD4-E39E-98E8-2E8E-632C27609BB1}"/>
              </a:ext>
              <a:ext uri="{C183D7F6-B498-43B3-948B-1728B52AA6E4}">
                <adec:decorative xmlns:adec="http://schemas.microsoft.com/office/drawing/2017/decorative" val="1"/>
              </a:ext>
            </a:extLst>
          </p:cNvPr>
          <p:cNvGrpSpPr/>
          <p:nvPr/>
        </p:nvGrpSpPr>
        <p:grpSpPr>
          <a:xfrm>
            <a:off x="4621765" y="1150502"/>
            <a:ext cx="6977896" cy="4859876"/>
            <a:chOff x="4775168" y="1305671"/>
            <a:chExt cx="6977896" cy="4859876"/>
          </a:xfrm>
        </p:grpSpPr>
        <p:pic>
          <p:nvPicPr>
            <p:cNvPr id="266" name="Picture 22">
              <a:extLst>
                <a:ext uri="{FF2B5EF4-FFF2-40B4-BE49-F238E27FC236}">
                  <a16:creationId xmlns:a16="http://schemas.microsoft.com/office/drawing/2014/main" id="{37944A6F-FFE9-264C-8771-89360D0E3AF9}"/>
                </a:ext>
              </a:extLst>
            </p:cNvPr>
            <p:cNvPicPr>
              <a:picLocks noChangeAspect="1" noChangeArrowheads="1"/>
            </p:cNvPicPr>
            <p:nvPr/>
          </p:nvPicPr>
          <p:blipFill>
            <a:blip r:embed="rId3">
              <a:duotone>
                <a:schemeClr val="bg2">
                  <a:shade val="45000"/>
                  <a:satMod val="135000"/>
                </a:schemeClr>
                <a:prstClr val="white"/>
              </a:duotone>
            </a:blip>
            <a:srcRect l="16680" r="16680"/>
            <a:stretch/>
          </p:blipFill>
          <p:spPr bwMode="auto">
            <a:xfrm>
              <a:off x="9208303" y="1590185"/>
              <a:ext cx="1012194" cy="101077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7" name="Picture 28">
              <a:extLst>
                <a:ext uri="{FF2B5EF4-FFF2-40B4-BE49-F238E27FC236}">
                  <a16:creationId xmlns:a16="http://schemas.microsoft.com/office/drawing/2014/main" id="{DC9745CC-6DFD-C150-35DF-0FF27FE5B452}"/>
                </a:ext>
              </a:extLst>
            </p:cNvPr>
            <p:cNvPicPr>
              <a:picLocks noChangeAspect="1" noChangeArrowheads="1"/>
            </p:cNvPicPr>
            <p:nvPr/>
          </p:nvPicPr>
          <p:blipFill>
            <a:blip r:embed="rId4">
              <a:duotone>
                <a:schemeClr val="bg2">
                  <a:shade val="45000"/>
                  <a:satMod val="135000"/>
                </a:schemeClr>
                <a:prstClr val="white"/>
              </a:duotone>
            </a:blip>
            <a:srcRect l="15807" r="15807"/>
            <a:stretch/>
          </p:blipFill>
          <p:spPr bwMode="auto">
            <a:xfrm>
              <a:off x="5420756" y="1305671"/>
              <a:ext cx="1092429" cy="109052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8" name="Picture 30">
              <a:extLst>
                <a:ext uri="{FF2B5EF4-FFF2-40B4-BE49-F238E27FC236}">
                  <a16:creationId xmlns:a16="http://schemas.microsoft.com/office/drawing/2014/main" id="{D5611893-2595-21A5-A263-A53FC07C71F5}"/>
                </a:ext>
              </a:extLst>
            </p:cNvPr>
            <p:cNvPicPr>
              <a:picLocks noChangeAspect="1" noChangeArrowheads="1"/>
            </p:cNvPicPr>
            <p:nvPr/>
          </p:nvPicPr>
          <p:blipFill>
            <a:blip r:embed="rId5">
              <a:duotone>
                <a:schemeClr val="bg2">
                  <a:shade val="45000"/>
                  <a:satMod val="135000"/>
                </a:schemeClr>
                <a:prstClr val="white"/>
              </a:duotone>
            </a:blip>
            <a:srcRect l="16677" r="16677"/>
            <a:stretch/>
          </p:blipFill>
          <p:spPr bwMode="auto">
            <a:xfrm>
              <a:off x="8461658" y="4619130"/>
              <a:ext cx="1003766" cy="100229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9" name="Picture 32">
              <a:extLst>
                <a:ext uri="{FF2B5EF4-FFF2-40B4-BE49-F238E27FC236}">
                  <a16:creationId xmlns:a16="http://schemas.microsoft.com/office/drawing/2014/main" id="{8EAD2D3E-77E2-4ECA-DA45-566B62B90554}"/>
                </a:ext>
              </a:extLst>
            </p:cNvPr>
            <p:cNvPicPr>
              <a:picLocks noChangeAspect="1" noChangeArrowheads="1"/>
            </p:cNvPicPr>
            <p:nvPr/>
          </p:nvPicPr>
          <p:blipFill>
            <a:blip r:embed="rId6">
              <a:duotone>
                <a:schemeClr val="bg2">
                  <a:shade val="45000"/>
                  <a:satMod val="135000"/>
                </a:schemeClr>
                <a:prstClr val="white"/>
              </a:duotone>
            </a:blip>
            <a:srcRect l="20371" r="20371"/>
            <a:stretch/>
          </p:blipFill>
          <p:spPr bwMode="auto">
            <a:xfrm>
              <a:off x="5797802" y="3557163"/>
              <a:ext cx="1225921" cy="122404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0" name="Picture 34">
              <a:extLst>
                <a:ext uri="{FF2B5EF4-FFF2-40B4-BE49-F238E27FC236}">
                  <a16:creationId xmlns:a16="http://schemas.microsoft.com/office/drawing/2014/main" id="{024375C7-81E8-6260-D3E0-EC03F4A028C0}"/>
                </a:ext>
              </a:extLst>
            </p:cNvPr>
            <p:cNvPicPr>
              <a:picLocks noChangeAspect="1" noChangeArrowheads="1"/>
            </p:cNvPicPr>
            <p:nvPr/>
          </p:nvPicPr>
          <p:blipFill>
            <a:blip r:embed="rId7">
              <a:duotone>
                <a:schemeClr val="bg2">
                  <a:shade val="45000"/>
                  <a:satMod val="135000"/>
                </a:schemeClr>
                <a:prstClr val="white"/>
              </a:duotone>
            </a:blip>
            <a:srcRect l="16742" r="16742"/>
            <a:stretch/>
          </p:blipFill>
          <p:spPr bwMode="auto">
            <a:xfrm>
              <a:off x="7500424" y="2725934"/>
              <a:ext cx="940684" cy="94085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1" name="Picture 36">
              <a:extLst>
                <a:ext uri="{FF2B5EF4-FFF2-40B4-BE49-F238E27FC236}">
                  <a16:creationId xmlns:a16="http://schemas.microsoft.com/office/drawing/2014/main" id="{19026736-0666-47CD-6677-7BFE85F3B03C}"/>
                </a:ext>
              </a:extLst>
            </p:cNvPr>
            <p:cNvPicPr>
              <a:picLocks noChangeArrowheads="1"/>
            </p:cNvPicPr>
            <p:nvPr/>
          </p:nvPicPr>
          <p:blipFill>
            <a:blip r:embed="rId8">
              <a:duotone>
                <a:schemeClr val="bg2">
                  <a:shade val="45000"/>
                  <a:satMod val="135000"/>
                </a:schemeClr>
                <a:prstClr val="white"/>
              </a:duotone>
            </a:blip>
            <a:srcRect l="22522" r="22522"/>
            <a:stretch/>
          </p:blipFill>
          <p:spPr bwMode="auto">
            <a:xfrm>
              <a:off x="10659307" y="1364294"/>
              <a:ext cx="955207" cy="955207"/>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2" name="Picture 38">
              <a:extLst>
                <a:ext uri="{FF2B5EF4-FFF2-40B4-BE49-F238E27FC236}">
                  <a16:creationId xmlns:a16="http://schemas.microsoft.com/office/drawing/2014/main" id="{F3293142-20E8-FC12-49C6-BA1429C43729}"/>
                </a:ext>
              </a:extLst>
            </p:cNvPr>
            <p:cNvPicPr>
              <a:picLocks noChangeArrowheads="1"/>
            </p:cNvPicPr>
            <p:nvPr/>
          </p:nvPicPr>
          <p:blipFill>
            <a:blip r:embed="rId9">
              <a:duotone>
                <a:schemeClr val="bg2">
                  <a:shade val="45000"/>
                  <a:satMod val="135000"/>
                </a:schemeClr>
                <a:prstClr val="white"/>
              </a:duotone>
            </a:blip>
            <a:srcRect l="16891" r="16891"/>
            <a:stretch/>
          </p:blipFill>
          <p:spPr bwMode="auto">
            <a:xfrm>
              <a:off x="10818452" y="4147555"/>
              <a:ext cx="934612" cy="934612"/>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3" name="Picture 40">
              <a:extLst>
                <a:ext uri="{FF2B5EF4-FFF2-40B4-BE49-F238E27FC236}">
                  <a16:creationId xmlns:a16="http://schemas.microsoft.com/office/drawing/2014/main" id="{58C78B30-C651-2C40-C270-A894C8F7AA38}"/>
                </a:ext>
              </a:extLst>
            </p:cNvPr>
            <p:cNvPicPr>
              <a:picLocks noChangeArrowheads="1"/>
            </p:cNvPicPr>
            <p:nvPr/>
          </p:nvPicPr>
          <p:blipFill>
            <a:blip r:embed="rId10">
              <a:duotone>
                <a:schemeClr val="bg2">
                  <a:shade val="45000"/>
                  <a:satMod val="135000"/>
                </a:schemeClr>
                <a:prstClr val="white"/>
              </a:duotone>
            </a:blip>
            <a:srcRect l="16920" r="16920"/>
            <a:stretch/>
          </p:blipFill>
          <p:spPr bwMode="auto">
            <a:xfrm>
              <a:off x="10189579" y="4843592"/>
              <a:ext cx="783499" cy="78349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4" name="Picture 42" descr="young it engeneer business man with thin modern aluminium laptop in network server room">
              <a:extLst>
                <a:ext uri="{FF2B5EF4-FFF2-40B4-BE49-F238E27FC236}">
                  <a16:creationId xmlns:a16="http://schemas.microsoft.com/office/drawing/2014/main" id="{5C9519C9-34F0-180A-9DB8-7179BF28C047}"/>
                </a:ext>
              </a:extLst>
            </p:cNvPr>
            <p:cNvPicPr>
              <a:picLocks noChangeAspect="1" noChangeArrowheads="1"/>
            </p:cNvPicPr>
            <p:nvPr/>
          </p:nvPicPr>
          <p:blipFill rotWithShape="1">
            <a:blip r:embed="rId11">
              <a:duotone>
                <a:schemeClr val="bg2">
                  <a:shade val="45000"/>
                  <a:satMod val="135000"/>
                </a:schemeClr>
                <a:prstClr val="white"/>
              </a:duotone>
              <a:extLst>
                <a:ext uri="{28A0092B-C50C-407E-A947-70E740481C1C}">
                  <a14:useLocalDpi xmlns:a14="http://schemas.microsoft.com/office/drawing/2010/main" val="0"/>
                </a:ext>
              </a:extLst>
            </a:blip>
            <a:srcRect l="24087" r="11209" b="7353"/>
            <a:stretch/>
          </p:blipFill>
          <p:spPr bwMode="auto">
            <a:xfrm>
              <a:off x="10313654" y="2245676"/>
              <a:ext cx="1017306" cy="10172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5" name="Picture 44">
              <a:extLst>
                <a:ext uri="{FF2B5EF4-FFF2-40B4-BE49-F238E27FC236}">
                  <a16:creationId xmlns:a16="http://schemas.microsoft.com/office/drawing/2014/main" id="{AC65767C-6A14-DF1C-D05F-0F0BD90300F5}"/>
                </a:ext>
              </a:extLst>
            </p:cNvPr>
            <p:cNvPicPr>
              <a:picLocks noChangeArrowheads="1"/>
            </p:cNvPicPr>
            <p:nvPr/>
          </p:nvPicPr>
          <p:blipFill>
            <a:blip r:embed="rId12">
              <a:duotone>
                <a:schemeClr val="bg2">
                  <a:shade val="45000"/>
                  <a:satMod val="135000"/>
                </a:schemeClr>
                <a:prstClr val="white"/>
              </a:duotone>
            </a:blip>
            <a:srcRect l="16713" r="16713"/>
            <a:stretch/>
          </p:blipFill>
          <p:spPr bwMode="auto">
            <a:xfrm>
              <a:off x="4775168" y="5126643"/>
              <a:ext cx="1038904" cy="103890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76" name="Group 275">
            <a:extLst>
              <a:ext uri="{FF2B5EF4-FFF2-40B4-BE49-F238E27FC236}">
                <a16:creationId xmlns:a16="http://schemas.microsoft.com/office/drawing/2014/main" id="{3A3F4C3E-136E-1635-2A0E-E3209AB922C5}"/>
              </a:ext>
              <a:ext uri="{C183D7F6-B498-43B3-948B-1728B52AA6E4}">
                <adec:decorative xmlns:adec="http://schemas.microsoft.com/office/drawing/2017/decorative" val="1"/>
              </a:ext>
            </a:extLst>
          </p:cNvPr>
          <p:cNvGrpSpPr/>
          <p:nvPr/>
        </p:nvGrpSpPr>
        <p:grpSpPr>
          <a:xfrm>
            <a:off x="4553231" y="1521073"/>
            <a:ext cx="7251637" cy="4354219"/>
            <a:chOff x="4708243" y="1672195"/>
            <a:chExt cx="7251637" cy="4354219"/>
          </a:xfrm>
        </p:grpSpPr>
        <p:pic>
          <p:nvPicPr>
            <p:cNvPr id="277" name="Picture 4">
              <a:extLst>
                <a:ext uri="{FF2B5EF4-FFF2-40B4-BE49-F238E27FC236}">
                  <a16:creationId xmlns:a16="http://schemas.microsoft.com/office/drawing/2014/main" id="{FD79B705-A37D-D3B9-D58F-665B561DED65}"/>
                </a:ext>
              </a:extLst>
            </p:cNvPr>
            <p:cNvPicPr>
              <a:picLocks noChangeAspect="1" noChangeArrowheads="1"/>
            </p:cNvPicPr>
            <p:nvPr/>
          </p:nvPicPr>
          <p:blipFill>
            <a:blip r:embed="rId13">
              <a:duotone>
                <a:schemeClr val="bg2">
                  <a:shade val="45000"/>
                  <a:satMod val="135000"/>
                </a:schemeClr>
                <a:prstClr val="white"/>
              </a:duotone>
            </a:blip>
            <a:srcRect l="15370" r="15370"/>
            <a:stretch/>
          </p:blipFill>
          <p:spPr bwMode="auto">
            <a:xfrm>
              <a:off x="4708243" y="2817859"/>
              <a:ext cx="1473366" cy="147331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8" name="Picture 10">
              <a:extLst>
                <a:ext uri="{FF2B5EF4-FFF2-40B4-BE49-F238E27FC236}">
                  <a16:creationId xmlns:a16="http://schemas.microsoft.com/office/drawing/2014/main" id="{5F147466-9EBD-51D9-73D6-530C40C85DE0}"/>
                </a:ext>
              </a:extLst>
            </p:cNvPr>
            <p:cNvPicPr>
              <a:picLocks noChangeAspect="1" noChangeArrowheads="1"/>
            </p:cNvPicPr>
            <p:nvPr/>
          </p:nvPicPr>
          <p:blipFill>
            <a:blip r:embed="rId14">
              <a:duotone>
                <a:schemeClr val="bg2">
                  <a:shade val="45000"/>
                  <a:satMod val="135000"/>
                </a:schemeClr>
                <a:prstClr val="white"/>
              </a:duotone>
            </a:blip>
            <a:srcRect l="16841" r="16841"/>
            <a:stretch/>
          </p:blipFill>
          <p:spPr bwMode="auto">
            <a:xfrm rot="21334734">
              <a:off x="7103224" y="1672195"/>
              <a:ext cx="1001617" cy="100237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9" name="Picture 16">
              <a:extLst>
                <a:ext uri="{FF2B5EF4-FFF2-40B4-BE49-F238E27FC236}">
                  <a16:creationId xmlns:a16="http://schemas.microsoft.com/office/drawing/2014/main" id="{EFB1E3B7-99C4-843F-2B6E-D903F631063C}"/>
                </a:ext>
              </a:extLst>
            </p:cNvPr>
            <p:cNvPicPr>
              <a:picLocks noChangeAspect="1" noChangeArrowheads="1"/>
            </p:cNvPicPr>
            <p:nvPr/>
          </p:nvPicPr>
          <p:blipFill>
            <a:blip r:embed="rId15">
              <a:duotone>
                <a:schemeClr val="bg2">
                  <a:shade val="45000"/>
                  <a:satMod val="135000"/>
                </a:schemeClr>
                <a:prstClr val="white"/>
              </a:duotone>
            </a:blip>
            <a:srcRect l="16837" r="16837"/>
            <a:stretch/>
          </p:blipFill>
          <p:spPr bwMode="auto">
            <a:xfrm>
              <a:off x="9134770" y="2919764"/>
              <a:ext cx="1141052" cy="114237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0" name="Picture 26">
              <a:extLst>
                <a:ext uri="{FF2B5EF4-FFF2-40B4-BE49-F238E27FC236}">
                  <a16:creationId xmlns:a16="http://schemas.microsoft.com/office/drawing/2014/main" id="{52B98939-3E2E-92D6-C044-CC469E180DD6}"/>
                </a:ext>
              </a:extLst>
            </p:cNvPr>
            <p:cNvPicPr>
              <a:picLocks noChangeAspect="1" noChangeArrowheads="1"/>
            </p:cNvPicPr>
            <p:nvPr/>
          </p:nvPicPr>
          <p:blipFill>
            <a:blip r:embed="rId16">
              <a:duotone>
                <a:schemeClr val="bg2">
                  <a:shade val="45000"/>
                  <a:satMod val="135000"/>
                </a:schemeClr>
                <a:prstClr val="white"/>
              </a:duotone>
            </a:blip>
            <a:srcRect l="12518" r="12518"/>
            <a:stretch/>
          </p:blipFill>
          <p:spPr bwMode="auto">
            <a:xfrm>
              <a:off x="6579695" y="5149550"/>
              <a:ext cx="876440" cy="87686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1" name="Picture 12">
              <a:extLst>
                <a:ext uri="{FF2B5EF4-FFF2-40B4-BE49-F238E27FC236}">
                  <a16:creationId xmlns:a16="http://schemas.microsoft.com/office/drawing/2014/main" id="{3EF69A65-7AF1-DD9F-DE87-4ABBEBD13171}"/>
                </a:ext>
              </a:extLst>
            </p:cNvPr>
            <p:cNvPicPr>
              <a:picLocks noChangeArrowheads="1"/>
            </p:cNvPicPr>
            <p:nvPr/>
          </p:nvPicPr>
          <p:blipFill>
            <a:blip r:embed="rId17">
              <a:duotone>
                <a:schemeClr val="bg2">
                  <a:shade val="45000"/>
                  <a:satMod val="135000"/>
                </a:schemeClr>
                <a:prstClr val="white"/>
              </a:duotone>
            </a:blip>
            <a:srcRect l="21884" r="21884"/>
            <a:stretch/>
          </p:blipFill>
          <p:spPr bwMode="auto">
            <a:xfrm>
              <a:off x="7749159" y="3901377"/>
              <a:ext cx="1246948" cy="124694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2" name="Picture 14">
              <a:extLst>
                <a:ext uri="{FF2B5EF4-FFF2-40B4-BE49-F238E27FC236}">
                  <a16:creationId xmlns:a16="http://schemas.microsoft.com/office/drawing/2014/main" id="{64F2EAB1-CCE0-F6A3-5728-DF1038A33131}"/>
                </a:ext>
              </a:extLst>
            </p:cNvPr>
            <p:cNvPicPr>
              <a:picLocks noChangeAspect="1" noChangeArrowheads="1"/>
            </p:cNvPicPr>
            <p:nvPr/>
          </p:nvPicPr>
          <p:blipFill>
            <a:blip r:embed="rId18">
              <a:duotone>
                <a:schemeClr val="bg2">
                  <a:shade val="45000"/>
                  <a:satMod val="135000"/>
                </a:schemeClr>
                <a:prstClr val="white"/>
              </a:duotone>
            </a:blip>
            <a:srcRect l="17482" r="17482"/>
            <a:stretch/>
          </p:blipFill>
          <p:spPr bwMode="auto">
            <a:xfrm>
              <a:off x="6869227" y="3471618"/>
              <a:ext cx="827802" cy="82735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3" name="Picture 20">
              <a:extLst>
                <a:ext uri="{FF2B5EF4-FFF2-40B4-BE49-F238E27FC236}">
                  <a16:creationId xmlns:a16="http://schemas.microsoft.com/office/drawing/2014/main" id="{A5C93DB9-589F-2D62-05CB-112E4576D4B0}"/>
                </a:ext>
              </a:extLst>
            </p:cNvPr>
            <p:cNvPicPr>
              <a:picLocks noChangeAspect="1" noChangeArrowheads="1"/>
            </p:cNvPicPr>
            <p:nvPr/>
          </p:nvPicPr>
          <p:blipFill>
            <a:blip r:embed="rId19">
              <a:duotone>
                <a:schemeClr val="bg2">
                  <a:shade val="45000"/>
                  <a:satMod val="135000"/>
                </a:schemeClr>
                <a:prstClr val="white"/>
              </a:duotone>
            </a:blip>
            <a:srcRect l="16612" r="16612"/>
            <a:stretch/>
          </p:blipFill>
          <p:spPr bwMode="auto">
            <a:xfrm>
              <a:off x="8070492" y="2084975"/>
              <a:ext cx="1205854" cy="120449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4" name="Picture 2">
              <a:extLst>
                <a:ext uri="{FF2B5EF4-FFF2-40B4-BE49-F238E27FC236}">
                  <a16:creationId xmlns:a16="http://schemas.microsoft.com/office/drawing/2014/main" id="{A87FB35D-C41E-978B-9C82-021DC14EA119}"/>
                </a:ext>
              </a:extLst>
            </p:cNvPr>
            <p:cNvPicPr>
              <a:picLocks noChangeArrowheads="1"/>
            </p:cNvPicPr>
            <p:nvPr/>
          </p:nvPicPr>
          <p:blipFill>
            <a:blip r:embed="rId20">
              <a:duotone>
                <a:schemeClr val="bg2">
                  <a:shade val="45000"/>
                  <a:satMod val="135000"/>
                </a:schemeClr>
                <a:prstClr val="white"/>
              </a:duotone>
            </a:blip>
            <a:srcRect l="16667" r="16667"/>
            <a:stretch/>
          </p:blipFill>
          <p:spPr bwMode="auto">
            <a:xfrm>
              <a:off x="11121797" y="1993132"/>
              <a:ext cx="838083" cy="83808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5" name="Picture 8">
              <a:extLst>
                <a:ext uri="{FF2B5EF4-FFF2-40B4-BE49-F238E27FC236}">
                  <a16:creationId xmlns:a16="http://schemas.microsoft.com/office/drawing/2014/main" id="{11227156-3D03-E331-C620-C3FA770FEBAC}"/>
                </a:ext>
              </a:extLst>
            </p:cNvPr>
            <p:cNvPicPr>
              <a:picLocks noChangeArrowheads="1"/>
            </p:cNvPicPr>
            <p:nvPr/>
          </p:nvPicPr>
          <p:blipFill>
            <a:blip r:embed="rId21">
              <a:duotone>
                <a:schemeClr val="bg2">
                  <a:shade val="45000"/>
                  <a:satMod val="135000"/>
                </a:schemeClr>
                <a:prstClr val="white"/>
              </a:duotone>
            </a:blip>
            <a:srcRect l="16750" r="16750"/>
            <a:stretch/>
          </p:blipFill>
          <p:spPr bwMode="auto">
            <a:xfrm>
              <a:off x="9431667" y="4269757"/>
              <a:ext cx="1002976" cy="1002976"/>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6" name="Picture 42">
              <a:extLst>
                <a:ext uri="{FF2B5EF4-FFF2-40B4-BE49-F238E27FC236}">
                  <a16:creationId xmlns:a16="http://schemas.microsoft.com/office/drawing/2014/main" id="{BA6F058C-041A-CE1D-6450-308DB1F5534D}"/>
                </a:ext>
              </a:extLst>
            </p:cNvPr>
            <p:cNvPicPr>
              <a:picLocks noChangeAspect="1" noChangeArrowheads="1"/>
            </p:cNvPicPr>
            <p:nvPr/>
          </p:nvPicPr>
          <p:blipFill rotWithShape="1">
            <a:blip r:embed="rId22">
              <a:duotone>
                <a:schemeClr val="bg2">
                  <a:shade val="45000"/>
                  <a:satMod val="135000"/>
                </a:schemeClr>
                <a:prstClr val="white"/>
              </a:duotone>
            </a:blip>
            <a:srcRect l="1409" r="31143"/>
            <a:stretch/>
          </p:blipFill>
          <p:spPr bwMode="auto">
            <a:xfrm>
              <a:off x="10313654" y="2245676"/>
              <a:ext cx="1017306" cy="10172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7" name="Picture 18">
              <a:extLst>
                <a:ext uri="{FF2B5EF4-FFF2-40B4-BE49-F238E27FC236}">
                  <a16:creationId xmlns:a16="http://schemas.microsoft.com/office/drawing/2014/main" id="{5B15EE46-7A24-C926-0BB2-3DD295D46C7D}"/>
                </a:ext>
              </a:extLst>
            </p:cNvPr>
            <p:cNvPicPr>
              <a:picLocks noChangeAspect="1" noChangeArrowheads="1"/>
            </p:cNvPicPr>
            <p:nvPr/>
          </p:nvPicPr>
          <p:blipFill>
            <a:blip r:embed="rId23">
              <a:duotone>
                <a:schemeClr val="bg2">
                  <a:shade val="45000"/>
                  <a:satMod val="135000"/>
                </a:schemeClr>
                <a:prstClr val="white"/>
              </a:duotone>
            </a:blip>
            <a:srcRect t="16668" b="16668"/>
            <a:stretch/>
          </p:blipFill>
          <p:spPr bwMode="auto">
            <a:xfrm>
              <a:off x="6053402" y="2036132"/>
              <a:ext cx="1095585" cy="1094872"/>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8" name="Picture 6">
              <a:extLst>
                <a:ext uri="{FF2B5EF4-FFF2-40B4-BE49-F238E27FC236}">
                  <a16:creationId xmlns:a16="http://schemas.microsoft.com/office/drawing/2014/main" id="{31FFC526-AED1-8560-BB78-3ADD295568D7}"/>
                </a:ext>
              </a:extLst>
            </p:cNvPr>
            <p:cNvPicPr>
              <a:picLocks noChangeAspect="1" noChangeArrowheads="1"/>
            </p:cNvPicPr>
            <p:nvPr/>
          </p:nvPicPr>
          <p:blipFill>
            <a:blip r:embed="rId24">
              <a:duotone>
                <a:schemeClr val="bg2">
                  <a:shade val="45000"/>
                  <a:satMod val="135000"/>
                </a:schemeClr>
                <a:prstClr val="white"/>
              </a:duotone>
            </a:blip>
            <a:srcRect l="16645" r="16645"/>
            <a:stretch/>
          </p:blipFill>
          <p:spPr bwMode="auto">
            <a:xfrm>
              <a:off x="10290638" y="3161803"/>
              <a:ext cx="1231746" cy="123094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9" name="Picture 24">
              <a:extLst>
                <a:ext uri="{FF2B5EF4-FFF2-40B4-BE49-F238E27FC236}">
                  <a16:creationId xmlns:a16="http://schemas.microsoft.com/office/drawing/2014/main" id="{0E6981E3-986B-3F02-81ED-ED77F64F8F9A}"/>
                </a:ext>
              </a:extLst>
            </p:cNvPr>
            <p:cNvPicPr>
              <a:picLocks noChangeAspect="1" noChangeArrowheads="1"/>
            </p:cNvPicPr>
            <p:nvPr/>
          </p:nvPicPr>
          <p:blipFill rotWithShape="1">
            <a:blip r:embed="rId25">
              <a:duotone>
                <a:schemeClr val="bg2">
                  <a:shade val="45000"/>
                  <a:satMod val="135000"/>
                </a:schemeClr>
                <a:prstClr val="white"/>
              </a:duotone>
            </a:blip>
            <a:srcRect l="25787" r="7607"/>
            <a:stretch/>
          </p:blipFill>
          <p:spPr bwMode="auto">
            <a:xfrm>
              <a:off x="5414676" y="4641091"/>
              <a:ext cx="842730" cy="843507"/>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5556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500"/>
                                        <p:tgtEl>
                                          <p:spTgt spid="276"/>
                                        </p:tgtEl>
                                      </p:cBhvr>
                                    </p:animEffect>
                                    <p:set>
                                      <p:cBhvr>
                                        <p:cTn id="7" dur="1" fill="hold">
                                          <p:stCondLst>
                                            <p:cond delay="499"/>
                                          </p:stCondLst>
                                        </p:cTn>
                                        <p:tgtEl>
                                          <p:spTgt spid="27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0" presetClass="exit" presetSubtype="0" fill="hold" nodeType="withEffect">
                                  <p:stCondLst>
                                    <p:cond delay="500"/>
                                  </p:stCondLst>
                                  <p:childTnLst>
                                    <p:animEffect transition="out" filter="fade">
                                      <p:cBhvr>
                                        <p:cTn id="14" dur="500"/>
                                        <p:tgtEl>
                                          <p:spTgt spid="265"/>
                                        </p:tgtEl>
                                      </p:cBhvr>
                                    </p:animEffect>
                                    <p:set>
                                      <p:cBhvr>
                                        <p:cTn id="15" dur="1" fill="hold">
                                          <p:stCondLst>
                                            <p:cond delay="499"/>
                                          </p:stCondLst>
                                        </p:cTn>
                                        <p:tgtEl>
                                          <p:spTgt spid="2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1D9D1-6058-FF23-6D6A-0CC9000E1259}"/>
              </a:ext>
            </a:extLst>
          </p:cNvPr>
          <p:cNvSpPr>
            <a:spLocks noGrp="1"/>
          </p:cNvSpPr>
          <p:nvPr>
            <p:ph type="title"/>
          </p:nvPr>
        </p:nvSpPr>
        <p:spPr>
          <a:xfrm>
            <a:off x="-286646" y="173833"/>
            <a:ext cx="6719454" cy="1359456"/>
          </a:xfrm>
        </p:spPr>
        <p:txBody>
          <a:bodyPr anchor="b">
            <a:normAutofit/>
          </a:bodyPr>
          <a:lstStyle/>
          <a:p>
            <a:pPr algn="ctr"/>
            <a:r>
              <a:rPr lang="en-US" b="1" dirty="0">
                <a:solidFill>
                  <a:schemeClr val="tx1">
                    <a:lumMod val="95000"/>
                    <a:lumOff val="5000"/>
                  </a:schemeClr>
                </a:solidFill>
                <a:latin typeface="Calibri"/>
                <a:ea typeface="Verdana"/>
                <a:cs typeface="Calibri"/>
              </a:rPr>
              <a:t>CISE Research Expansion </a:t>
            </a:r>
            <a:br>
              <a:rPr lang="en-US" b="1" dirty="0">
                <a:latin typeface="Calibri"/>
              </a:rPr>
            </a:br>
            <a:r>
              <a:rPr lang="en-US" b="1" dirty="0">
                <a:solidFill>
                  <a:schemeClr val="tx1">
                    <a:lumMod val="95000"/>
                    <a:lumOff val="5000"/>
                  </a:schemeClr>
                </a:solidFill>
                <a:latin typeface="Calibri"/>
                <a:ea typeface="Verdana"/>
                <a:cs typeface="Calibri"/>
              </a:rPr>
              <a:t>Mission &amp; Vision</a:t>
            </a:r>
          </a:p>
        </p:txBody>
      </p:sp>
      <p:sp>
        <p:nvSpPr>
          <p:cNvPr id="3" name="Content Placeholder 2">
            <a:extLst>
              <a:ext uri="{FF2B5EF4-FFF2-40B4-BE49-F238E27FC236}">
                <a16:creationId xmlns:a16="http://schemas.microsoft.com/office/drawing/2014/main" id="{65D4A00E-0137-169C-0DFA-E4B070DF37DC}"/>
              </a:ext>
            </a:extLst>
          </p:cNvPr>
          <p:cNvSpPr>
            <a:spLocks noGrp="1"/>
          </p:cNvSpPr>
          <p:nvPr>
            <p:ph idx="1"/>
          </p:nvPr>
        </p:nvSpPr>
        <p:spPr>
          <a:xfrm>
            <a:off x="-50596" y="1903517"/>
            <a:ext cx="6365597" cy="4455309"/>
          </a:xfrm>
        </p:spPr>
        <p:txBody>
          <a:bodyPr vert="horz" lIns="91440" tIns="45720" rIns="91440" bIns="45720" rtlCol="0" anchor="t">
            <a:noAutofit/>
          </a:bodyPr>
          <a:lstStyle/>
          <a:p>
            <a:pPr algn="l">
              <a:buFont typeface="Wingdings" panose="020B0604020202020204" pitchFamily="34" charset="0"/>
              <a:buChar char="q"/>
            </a:pPr>
            <a:r>
              <a:rPr lang="en-US" sz="2200" i="1">
                <a:solidFill>
                  <a:schemeClr val="tx1"/>
                </a:solidFill>
                <a:latin typeface="Calibri"/>
                <a:ea typeface="Verdana"/>
                <a:cs typeface="Calibri"/>
              </a:rPr>
              <a:t>To build research capacity and enhance institutional research infrastructure at MSIs in support of their transition into the CISE CORE programs.</a:t>
            </a:r>
            <a:endParaRPr lang="en-US" sz="2200">
              <a:solidFill>
                <a:schemeClr val="tx1"/>
              </a:solidFill>
              <a:latin typeface="Calibri"/>
              <a:ea typeface="Verdana"/>
              <a:cs typeface="Calibri"/>
            </a:endParaRPr>
          </a:p>
          <a:p>
            <a:pPr marL="0" indent="0">
              <a:buNone/>
            </a:pPr>
            <a:endParaRPr lang="en-US" sz="2200" i="1">
              <a:solidFill>
                <a:schemeClr val="tx1"/>
              </a:solidFill>
              <a:latin typeface="Calibri"/>
              <a:cs typeface="Calibri"/>
            </a:endParaRPr>
          </a:p>
          <a:p>
            <a:pPr>
              <a:buFont typeface="Wingdings" panose="020B0604020202020204" pitchFamily="34" charset="0"/>
              <a:buChar char="q"/>
            </a:pPr>
            <a:r>
              <a:rPr lang="en-US" sz="2200" i="1">
                <a:solidFill>
                  <a:schemeClr val="tx1"/>
                </a:solidFill>
                <a:latin typeface="Calibri"/>
                <a:ea typeface="Verdana"/>
                <a:cs typeface="Calibri"/>
              </a:rPr>
              <a:t>To stimulate rigorous research advances at MSIs and thus address the challenges faced by the nation’s STEM competitiveness.  </a:t>
            </a:r>
            <a:endParaRPr lang="en-US" sz="2200" i="1">
              <a:solidFill>
                <a:schemeClr val="tx1"/>
              </a:solidFill>
              <a:latin typeface="Calibri"/>
              <a:cs typeface="Calibri"/>
            </a:endParaRPr>
          </a:p>
          <a:p>
            <a:pPr marL="0" indent="0" algn="l">
              <a:buNone/>
            </a:pPr>
            <a:endParaRPr lang="en-US" sz="2200" i="1">
              <a:solidFill>
                <a:schemeClr val="tx1"/>
              </a:solidFill>
              <a:latin typeface="Calibri"/>
              <a:cs typeface="Calibri"/>
            </a:endParaRPr>
          </a:p>
          <a:p>
            <a:pPr algn="l">
              <a:buFont typeface="Wingdings" pitchFamily="2" charset="2"/>
              <a:buChar char="q"/>
            </a:pPr>
            <a:r>
              <a:rPr lang="en-US" sz="2200" i="1">
                <a:solidFill>
                  <a:schemeClr val="tx1"/>
                </a:solidFill>
                <a:latin typeface="Calibri"/>
                <a:ea typeface="Verdana"/>
                <a:cs typeface="Calibri"/>
              </a:rPr>
              <a:t>To fill the gap in funding of MSIs, as they are central to promoting inclusive excellence, thus enabling CISE research access and inclusion.</a:t>
            </a:r>
          </a:p>
        </p:txBody>
      </p:sp>
      <p:pic>
        <p:nvPicPr>
          <p:cNvPr id="5" name="Picture 4">
            <a:extLst>
              <a:ext uri="{FF2B5EF4-FFF2-40B4-BE49-F238E27FC236}">
                <a16:creationId xmlns:a16="http://schemas.microsoft.com/office/drawing/2014/main" id="{95114B92-8D48-61EF-942F-A048FB6BACF7}"/>
              </a:ext>
              <a:ext uri="{C183D7F6-B498-43B3-948B-1728B52AA6E4}">
                <adec:decorative xmlns:adec="http://schemas.microsoft.com/office/drawing/2017/decorative" val="1"/>
              </a:ext>
            </a:extLst>
          </p:cNvPr>
          <p:cNvPicPr>
            <a:picLocks noChangeAspect="1"/>
          </p:cNvPicPr>
          <p:nvPr/>
        </p:nvPicPr>
        <p:blipFill rotWithShape="1">
          <a:blip r:embed="rId3"/>
          <a:srcRect l="20250" r="13083"/>
          <a:stretch/>
        </p:blipFill>
        <p:spPr>
          <a:xfrm>
            <a:off x="6477000" y="10"/>
            <a:ext cx="5714999" cy="6424439"/>
          </a:xfrm>
          <a:prstGeom prst="rect">
            <a:avLst/>
          </a:prstGeom>
        </p:spPr>
      </p:pic>
      <p:sp>
        <p:nvSpPr>
          <p:cNvPr id="18" name="Rectangle 17">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Rectangle 2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Slide Number Placeholder 3">
            <a:extLst>
              <a:ext uri="{FF2B5EF4-FFF2-40B4-BE49-F238E27FC236}">
                <a16:creationId xmlns:a16="http://schemas.microsoft.com/office/drawing/2014/main" id="{5DA3C0F5-A213-F3ED-4F2C-6AAE41752843}"/>
              </a:ext>
            </a:extLst>
          </p:cNvPr>
          <p:cNvSpPr>
            <a:spLocks noGrp="1"/>
          </p:cNvSpPr>
          <p:nvPr>
            <p:ph type="sldNum" sz="quarter" idx="4"/>
          </p:nvPr>
        </p:nvSpPr>
        <p:spPr>
          <a:xfrm>
            <a:off x="8610600" y="6356350"/>
            <a:ext cx="2743200" cy="365125"/>
          </a:xfrm>
          <a:prstGeom prst="rect">
            <a:avLst/>
          </a:prstGeom>
        </p:spPr>
        <p:txBody>
          <a:bodyPr>
            <a:normAutofit/>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8F4BEAD3-91E3-4FFC-B7DC-935959D17485}" type="slidenum">
              <a:rPr lang="en-US" smtClean="0">
                <a:solidFill>
                  <a:srgbClr val="FFFFFF"/>
                </a:solidFill>
              </a:rPr>
              <a:pPr>
                <a:lnSpc>
                  <a:spcPct val="90000"/>
                </a:lnSpc>
                <a:spcAft>
                  <a:spcPts val="600"/>
                </a:spcAft>
              </a:pPr>
              <a:t>9</a:t>
            </a:fld>
            <a:endParaRPr lang="en-US">
              <a:solidFill>
                <a:srgbClr val="FFFFFF"/>
              </a:solidFill>
              <a:latin typeface="Avenir Book" panose="02000503020000020003" pitchFamily="2" charset="0"/>
            </a:endParaRPr>
          </a:p>
        </p:txBody>
      </p:sp>
      <p:sp>
        <p:nvSpPr>
          <p:cNvPr id="13" name="TextBox 12">
            <a:extLst>
              <a:ext uri="{FF2B5EF4-FFF2-40B4-BE49-F238E27FC236}">
                <a16:creationId xmlns:a16="http://schemas.microsoft.com/office/drawing/2014/main" id="{6DC1FEF9-FBC6-B9B9-0A48-6C6511E2A7EB}"/>
              </a:ext>
            </a:extLst>
          </p:cNvPr>
          <p:cNvSpPr txBox="1"/>
          <p:nvPr/>
        </p:nvSpPr>
        <p:spPr>
          <a:xfrm>
            <a:off x="6858000" y="6185338"/>
            <a:ext cx="5333999" cy="580697"/>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400">
                <a:solidFill>
                  <a:schemeClr val="bg1"/>
                </a:solidFill>
                <a:latin typeface="Calibri" panose="020F0502020204030204" pitchFamily="34" charset="0"/>
                <a:cs typeface="Calibri" panose="020F0502020204030204" pitchFamily="34" charset="0"/>
              </a:rPr>
              <a:t>Bridge Program: Eight Old Westbury students conduct research engagement</a:t>
            </a:r>
            <a:endParaRPr lang="en-US" sz="1300">
              <a:solidFill>
                <a:schemeClr val="bg1"/>
              </a:solidFill>
            </a:endParaRPr>
          </a:p>
        </p:txBody>
      </p:sp>
    </p:spTree>
    <p:extLst>
      <p:ext uri="{BB962C8B-B14F-4D97-AF65-F5344CB8AC3E}">
        <p14:creationId xmlns:p14="http://schemas.microsoft.com/office/powerpoint/2010/main" val="1324205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Layout 7">
  <a:themeElements>
    <a:clrScheme name="NSF NEW COLOR PALETTE 2022">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Custom 3">
      <a:majorFont>
        <a:latin typeface="Open Sans 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1176FF569A72144925470ED9676DC30" ma:contentTypeVersion="12" ma:contentTypeDescription="Create a new document." ma:contentTypeScope="" ma:versionID="76cd10b68a37baa080610bfd7d74cf85">
  <xsd:schema xmlns:xsd="http://www.w3.org/2001/XMLSchema" xmlns:xs="http://www.w3.org/2001/XMLSchema" xmlns:p="http://schemas.microsoft.com/office/2006/metadata/properties" xmlns:ns2="0cf77daa-5445-4d26-ace6-97094430d631" xmlns:ns3="245fc62f-0511-40f7-8ebc-9507a7d0a481" targetNamespace="http://schemas.microsoft.com/office/2006/metadata/properties" ma:root="true" ma:fieldsID="3fdd8bf37a35b331360262e776970168" ns2:_="" ns3:_="">
    <xsd:import namespace="0cf77daa-5445-4d26-ace6-97094430d631"/>
    <xsd:import namespace="245fc62f-0511-40f7-8ebc-9507a7d0a48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f77daa-5445-4d26-ace6-97094430d6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5fc62f-0511-40f7-8ebc-9507a7d0a48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4B9C59-68FC-46DF-86AD-952B644C64A3}">
  <ds:schemaRefs>
    <ds:schemaRef ds:uri="http://schemas.microsoft.com/sharepoint/v3/contenttype/forms"/>
  </ds:schemaRefs>
</ds:datastoreItem>
</file>

<file path=customXml/itemProps2.xml><?xml version="1.0" encoding="utf-8"?>
<ds:datastoreItem xmlns:ds="http://schemas.openxmlformats.org/officeDocument/2006/customXml" ds:itemID="{63C60F42-5942-4692-86E5-1C588D6F2CE3}">
  <ds:schemaRefs>
    <ds:schemaRef ds:uri="0d428b67-4319-45b7-919e-103cd486b0ce"/>
    <ds:schemaRef ds:uri="e1bb6d1e-d2b8-430c-ad45-bbcd4745b4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701B9BE-70E6-4333-B168-2C3AF87062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f77daa-5445-4d26-ace6-97094430d631"/>
    <ds:schemaRef ds:uri="245fc62f-0511-40f7-8ebc-9507a7d0a4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3601</Words>
  <Application>Microsoft Office PowerPoint</Application>
  <PresentationFormat>Widescreen</PresentationFormat>
  <Paragraphs>354</Paragraphs>
  <Slides>37</Slides>
  <Notes>18</Notes>
  <HiddenSlides>2</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37</vt:i4>
      </vt:variant>
    </vt:vector>
  </HeadingPairs>
  <TitlesOfParts>
    <vt:vector size="56" baseType="lpstr">
      <vt:lpstr>Arial</vt:lpstr>
      <vt:lpstr>Arial,Sans-Serif</vt:lpstr>
      <vt:lpstr>Avenir Book</vt:lpstr>
      <vt:lpstr>Calibri</vt:lpstr>
      <vt:lpstr>Calibri Light</vt:lpstr>
      <vt:lpstr>Courier New,monospace</vt:lpstr>
      <vt:lpstr>inherit</vt:lpstr>
      <vt:lpstr>Microsoft Sans Serif</vt:lpstr>
      <vt:lpstr>Open Sans</vt:lpstr>
      <vt:lpstr>Open Sans  </vt:lpstr>
      <vt:lpstr>Open Sans Light</vt:lpstr>
      <vt:lpstr>Segoe UI</vt:lpstr>
      <vt:lpstr>TW Cen MT</vt:lpstr>
      <vt:lpstr>TW Cen MT</vt:lpstr>
      <vt:lpstr>Verdana</vt:lpstr>
      <vt:lpstr>Wingdings</vt:lpstr>
      <vt:lpstr>Layout 7</vt:lpstr>
      <vt:lpstr>1_Office Theme</vt:lpstr>
      <vt:lpstr>3_Office Theme</vt:lpstr>
      <vt:lpstr>NSF CISE Research Expansion Program  (Webinar: Solicitation NSF 24-536) </vt:lpstr>
      <vt:lpstr>Webinar Outline </vt:lpstr>
      <vt:lpstr>National Science Foundation’s Mission</vt:lpstr>
      <vt:lpstr>NSF-funded Foundational, Translational, Societal Impacts</vt:lpstr>
      <vt:lpstr>CISE by the Numbers</vt:lpstr>
      <vt:lpstr>NSF's priorities for 2030 Vision</vt:lpstr>
      <vt:lpstr>“CHIPS and Science” and NSF </vt:lpstr>
      <vt:lpstr>Investment Need</vt:lpstr>
      <vt:lpstr>CISE Research Expansion  Mission &amp; Vision</vt:lpstr>
      <vt:lpstr>CISE Research Expansion Program</vt:lpstr>
      <vt:lpstr>CISE Research Expansion: Transition to CISE Core</vt:lpstr>
      <vt:lpstr>Participating NSF Divisions and Office</vt:lpstr>
      <vt:lpstr>CISE Research Expansion Program Threads​</vt:lpstr>
      <vt:lpstr>Thread 1: Research Capacity Building Planning Projects (RCBPP) </vt:lpstr>
      <vt:lpstr>Thread 2: Demonstration Projects (DP) </vt:lpstr>
      <vt:lpstr>Thread 3: Research Partnerships Enhancement Projects (RPEP) </vt:lpstr>
      <vt:lpstr>Thread 4: Research Planning Projects (RPP)  </vt:lpstr>
      <vt:lpstr>CISE Research Expansion: Proposal Preparation</vt:lpstr>
      <vt:lpstr>Solicitation Eligibility</vt:lpstr>
      <vt:lpstr>Institutional Eligibility</vt:lpstr>
      <vt:lpstr>Additional Eligibility Information</vt:lpstr>
      <vt:lpstr>Proposal Cover Sheet</vt:lpstr>
      <vt:lpstr>Project Description</vt:lpstr>
      <vt:lpstr>Supplementary Documents (1/4)</vt:lpstr>
      <vt:lpstr>Supplementary Documents (2/4)</vt:lpstr>
      <vt:lpstr>Supplementary Documents (3/4)</vt:lpstr>
      <vt:lpstr>Supplementary Documents (4/4)</vt:lpstr>
      <vt:lpstr>CloudBank (www.CloudBank.org) </vt:lpstr>
      <vt:lpstr>Benefits</vt:lpstr>
      <vt:lpstr>How does a request work?   - Solicitation announces CloudBank</vt:lpstr>
      <vt:lpstr>Example</vt:lpstr>
      <vt:lpstr>CloudBank Supplement DCL (forthcoming)</vt:lpstr>
      <vt:lpstr>Important Deadlines: NSF 24-536  </vt:lpstr>
      <vt:lpstr>CISE Regional Research Expansion Aspiring Investigators Conferences/Workshops</vt:lpstr>
      <vt:lpstr>Recap: NSF investments towards  transition to CISE Core</vt:lpstr>
      <vt:lpstr>Q&amp;A Session</vt:lpstr>
      <vt:lpstr>Recap: Information And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Computing &amp; Information Science &amp; Engineering Landscape: A look forward Margaret Martonosi NSF Assistant Director for Computer and Information Science and Engineering (CISE)  June, 2020</dc:title>
  <dc:creator>Martonosi, Margaret</dc:creator>
  <cp:lastModifiedBy>Carlson, Paul L. (Contractor)</cp:lastModifiedBy>
  <cp:revision>4</cp:revision>
  <cp:lastPrinted>2022-04-04T16:58:42Z</cp:lastPrinted>
  <dcterms:created xsi:type="dcterms:W3CDTF">2020-06-10T15:13:30Z</dcterms:created>
  <dcterms:modified xsi:type="dcterms:W3CDTF">2024-04-11T14:58:36Z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0x010100C70963745C90C241B13C6D40891652C2</vt:lpwstr>
  </property>
  <property fmtid="{D5CDD505-2E9C-101B-9397-08002B2CF9AE}" pid="3" name="TitusGUID">
    <vt:lpwstr>c3827642-cb65-435b-9553-7122d837fa6e</vt:lpwstr>
  </property>
  <property fmtid="{D5CDD505-2E9C-101B-9397-08002B2CF9AE}" pid="4" name="ContainsCUI">
    <vt:lpwstr>No</vt:lpwstr>
  </property>
</Properties>
</file>