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 id="2147483659" r:id="rId5"/>
  </p:sldMasterIdLst>
  <p:notesMasterIdLst>
    <p:notesMasterId r:id="rId35"/>
  </p:notesMasterIdLst>
  <p:sldIdLst>
    <p:sldId id="2142534197" r:id="rId6"/>
    <p:sldId id="2145706292" r:id="rId7"/>
    <p:sldId id="263" r:id="rId8"/>
    <p:sldId id="2142534189" r:id="rId9"/>
    <p:sldId id="2142534190" r:id="rId10"/>
    <p:sldId id="2142534192" r:id="rId11"/>
    <p:sldId id="2142534193" r:id="rId12"/>
    <p:sldId id="2142534194" r:id="rId13"/>
    <p:sldId id="2142534195" r:id="rId14"/>
    <p:sldId id="2142534196" r:id="rId15"/>
    <p:sldId id="2142534198" r:id="rId16"/>
    <p:sldId id="2142534203" r:id="rId17"/>
    <p:sldId id="2142534204" r:id="rId18"/>
    <p:sldId id="2142534206" r:id="rId19"/>
    <p:sldId id="2142534205" r:id="rId20"/>
    <p:sldId id="2142534199" r:id="rId21"/>
    <p:sldId id="2142534200" r:id="rId22"/>
    <p:sldId id="2142534201" r:id="rId23"/>
    <p:sldId id="2142534202" r:id="rId24"/>
    <p:sldId id="403" r:id="rId25"/>
    <p:sldId id="468" r:id="rId26"/>
    <p:sldId id="2145706293" r:id="rId27"/>
    <p:sldId id="2142534209" r:id="rId28"/>
    <p:sldId id="318" r:id="rId29"/>
    <p:sldId id="2142534211" r:id="rId30"/>
    <p:sldId id="2142534212" r:id="rId31"/>
    <p:sldId id="2145706291" r:id="rId32"/>
    <p:sldId id="2142534208" r:id="rId33"/>
    <p:sldId id="2142534207" r:id="rId34"/>
  </p:sldIdLst>
  <p:sldSz cx="12192000" cy="6858000"/>
  <p:notesSz cx="6858000" cy="9144000"/>
  <p:embeddedFontLst>
    <p:embeddedFont>
      <p:font typeface="Open Sans" pitchFamily="2" charset="0"/>
      <p:regular r:id="rId36"/>
      <p:bold r:id="rId37"/>
      <p:italic r:id="rId38"/>
      <p:boldItalic r:id="rId39"/>
    </p:embeddedFont>
    <p:embeddedFont>
      <p:font typeface="Open Sans ExtraBold" pitchFamily="2" charset="0"/>
      <p:bold r:id="rId40"/>
      <p:boldItalic r:id="rId41"/>
    </p:embeddedFont>
    <p:embeddedFont>
      <p:font typeface="Open Sans Light" pitchFamily="2" charset="0"/>
      <p:regular r:id="rId42"/>
      <p:italic r:id="rId43"/>
    </p:embeddedFont>
    <p:embeddedFont>
      <p:font typeface="Open Sans SemiBold" pitchFamily="2" charset="0"/>
      <p:bold r:id="rId44"/>
      <p:boldItalic r:id="rId45"/>
    </p:embeddedFont>
    <p:embeddedFont>
      <p:font typeface="Roboto" panose="02000000000000000000" pitchFamily="2"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768" userDrawn="1">
          <p15:clr>
            <a:srgbClr val="A4A3A4"/>
          </p15:clr>
        </p15:guide>
        <p15:guide id="12" pos="63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ett, Cori" initials="BC" lastIdx="151" clrIdx="0"/>
  <p:cmAuthor id="2" name="adrian apodaca" initials="aa" lastIdx="5" clrIdx="1"/>
  <p:cmAuthor id="3" name="greg coll" initials="gc" lastIdx="5" clrIdx="2">
    <p:extLst>
      <p:ext uri="{19B8F6BF-5375-455C-9EA6-DF929625EA0E}">
        <p15:presenceInfo xmlns:p15="http://schemas.microsoft.com/office/powerpoint/2012/main" userId="df97e58f0adccbd2" providerId="Windows Live"/>
      </p:ext>
    </p:extLst>
  </p:cmAuthor>
  <p:cmAuthor id="4" name="Hughes, Catherine (Contractor)" initials="H(" lastIdx="3" clrIdx="3">
    <p:extLst>
      <p:ext uri="{19B8F6BF-5375-455C-9EA6-DF929625EA0E}">
        <p15:presenceInfo xmlns:p15="http://schemas.microsoft.com/office/powerpoint/2012/main" userId="S::7327633403@nsf.gov::63e037ed-f314-4299-b46e-d2a6ecc446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B34E"/>
    <a:srgbClr val="987D27"/>
    <a:srgbClr val="B0A6D0"/>
    <a:srgbClr val="00C37E"/>
    <a:srgbClr val="009193"/>
    <a:srgbClr val="00A5A9"/>
    <a:srgbClr val="000E20"/>
    <a:srgbClr val="F0F0F0"/>
    <a:srgbClr val="0025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84CAD-00AC-4450-AAAD-041D478E4BC7}" v="3" dt="2024-03-12T00:33:35.004"/>
    <p1510:client id="{78DB9041-86FD-4868-B3B3-103A38BDA161}" v="108" dt="2024-03-12T15:15:51.346"/>
    <p1510:client id="{7FBAD24C-89C7-4FEC-960B-E29A879B80B0}" v="61" dt="2024-03-11T16:26:13.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7" autoAdjust="0"/>
    <p:restoredTop sz="94724" autoAdjust="0"/>
  </p:normalViewPr>
  <p:slideViewPr>
    <p:cSldViewPr snapToGrid="0">
      <p:cViewPr varScale="1">
        <p:scale>
          <a:sx n="81" d="100"/>
          <a:sy n="81" d="100"/>
        </p:scale>
        <p:origin x="245" y="62"/>
      </p:cViewPr>
      <p:guideLst>
        <p:guide orient="horz" pos="768"/>
        <p:guide pos="6312"/>
      </p:guideLst>
    </p:cSldViewPr>
  </p:slideViewPr>
  <p:outlineViewPr>
    <p:cViewPr>
      <p:scale>
        <a:sx n="33" d="100"/>
        <a:sy n="33" d="100"/>
      </p:scale>
      <p:origin x="0" y="-38722"/>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6.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1F29E-FB00-0E4D-BD0D-593D2136D112}"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ACDD8-89FB-574A-8A87-6A752B0B1C92}" type="slidenum">
              <a:rPr lang="en-US" smtClean="0"/>
              <a:t>‹#›</a:t>
            </a:fld>
            <a:endParaRPr lang="en-US"/>
          </a:p>
        </p:txBody>
      </p:sp>
    </p:spTree>
    <p:extLst>
      <p:ext uri="{BB962C8B-B14F-4D97-AF65-F5344CB8AC3E}">
        <p14:creationId xmlns:p14="http://schemas.microsoft.com/office/powerpoint/2010/main" val="337855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we harness the </a:t>
            </a:r>
            <a:r>
              <a:rPr lang="en-US" b="1" dirty="0"/>
              <a:t>full power of computing </a:t>
            </a:r>
            <a:r>
              <a:rPr lang="en-US" dirty="0"/>
              <a:t>to fundamentally revolutionize the scientific method, across all fields of science and engineering?</a:t>
            </a:r>
          </a:p>
          <a:p>
            <a:endParaRPr lang="en-US" dirty="0"/>
          </a:p>
        </p:txBody>
      </p:sp>
      <p:sp>
        <p:nvSpPr>
          <p:cNvPr id="4" name="Slide Number Placeholder 3"/>
          <p:cNvSpPr>
            <a:spLocks noGrp="1"/>
          </p:cNvSpPr>
          <p:nvPr>
            <p:ph type="sldNum" sz="quarter" idx="5"/>
          </p:nvPr>
        </p:nvSpPr>
        <p:spPr/>
        <p:txBody>
          <a:bodyPr/>
          <a:lstStyle/>
          <a:p>
            <a:fld id="{46BACDD8-89FB-574A-8A87-6A752B0B1C92}" type="slidenum">
              <a:rPr lang="en-US" smtClean="0"/>
              <a:t>6</a:t>
            </a:fld>
            <a:endParaRPr lang="en-US"/>
          </a:p>
        </p:txBody>
      </p:sp>
    </p:spTree>
    <p:extLst>
      <p:ext uri="{BB962C8B-B14F-4D97-AF65-F5344CB8AC3E}">
        <p14:creationId xmlns:p14="http://schemas.microsoft.com/office/powerpoint/2010/main" val="360580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Organizer names may need to be removed. </a:t>
            </a:r>
          </a:p>
        </p:txBody>
      </p:sp>
      <p:sp>
        <p:nvSpPr>
          <p:cNvPr id="4" name="Slide Number Placeholder 3"/>
          <p:cNvSpPr>
            <a:spLocks noGrp="1"/>
          </p:cNvSpPr>
          <p:nvPr>
            <p:ph type="sldNum" sz="quarter" idx="5"/>
          </p:nvPr>
        </p:nvSpPr>
        <p:spPr/>
        <p:txBody>
          <a:bodyPr/>
          <a:lstStyle/>
          <a:p>
            <a:fld id="{46BACDD8-89FB-574A-8A87-6A752B0B1C92}" type="slidenum">
              <a:rPr lang="en-US" smtClean="0"/>
              <a:t>7</a:t>
            </a:fld>
            <a:endParaRPr lang="en-US"/>
          </a:p>
        </p:txBody>
      </p:sp>
    </p:spTree>
    <p:extLst>
      <p:ext uri="{BB962C8B-B14F-4D97-AF65-F5344CB8AC3E}">
        <p14:creationId xmlns:p14="http://schemas.microsoft.com/office/powerpoint/2010/main" val="125896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ACDD8-89FB-574A-8A87-6A752B0B1C92}" type="slidenum">
              <a:rPr lang="en-US" smtClean="0"/>
              <a:t>14</a:t>
            </a:fld>
            <a:endParaRPr lang="en-US"/>
          </a:p>
        </p:txBody>
      </p:sp>
    </p:spTree>
    <p:extLst>
      <p:ext uri="{BB962C8B-B14F-4D97-AF65-F5344CB8AC3E}">
        <p14:creationId xmlns:p14="http://schemas.microsoft.com/office/powerpoint/2010/main" val="308504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7">
              <a:defRPr/>
            </a:pPr>
            <a:r>
              <a:rPr lang="en-US" dirty="0"/>
              <a:t>Tom</a:t>
            </a:r>
          </a:p>
        </p:txBody>
      </p:sp>
      <p:sp>
        <p:nvSpPr>
          <p:cNvPr id="4" name="Slide Number Placeholder 3"/>
          <p:cNvSpPr>
            <a:spLocks noGrp="1"/>
          </p:cNvSpPr>
          <p:nvPr>
            <p:ph type="sldNum" sz="quarter" idx="10"/>
          </p:nvPr>
        </p:nvSpPr>
        <p:spPr/>
        <p:txBody>
          <a:bodyPr/>
          <a:lstStyle/>
          <a:p>
            <a:pPr>
              <a:defRPr/>
            </a:pPr>
            <a:fld id="{6C0BDC45-9BB1-4D50-9C77-7D60AD48E525}" type="slidenum">
              <a:rPr lang="en-US" smtClean="0"/>
              <a:pPr>
                <a:defRPr/>
              </a:pPr>
              <a:t>20</a:t>
            </a:fld>
            <a:endParaRPr lang="en-US"/>
          </a:p>
        </p:txBody>
      </p:sp>
    </p:spTree>
    <p:extLst>
      <p:ext uri="{BB962C8B-B14F-4D97-AF65-F5344CB8AC3E}">
        <p14:creationId xmlns:p14="http://schemas.microsoft.com/office/powerpoint/2010/main" val="376339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21</a:t>
            </a:fld>
            <a:endParaRPr lang="en-US"/>
          </a:p>
        </p:txBody>
      </p:sp>
    </p:spTree>
    <p:extLst>
      <p:ext uri="{BB962C8B-B14F-4D97-AF65-F5344CB8AC3E}">
        <p14:creationId xmlns:p14="http://schemas.microsoft.com/office/powerpoint/2010/main" val="325171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4349A-219E-45A4-A6E4-E9799664F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67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fontAlgn="base">
              <a:spcBef>
                <a:spcPts val="0"/>
              </a:spcBef>
              <a:spcAft>
                <a:spcPts val="0"/>
              </a:spcAft>
              <a:buFont typeface="Arial" panose="020B0604020202020204" pitchFamily="34" charset="0"/>
              <a:buChar char="•"/>
            </a:pPr>
            <a:r>
              <a:rPr lang="en-US" sz="1200" dirty="0">
                <a:effectLst/>
                <a:latin typeface="Open Sans" pitchFamily="2" charset="0"/>
                <a:ea typeface="Times New Roman" panose="02020603050405020304" pitchFamily="18" charset="0"/>
              </a:rPr>
              <a:t>In 2022 in the CHIPs and Science Act, Congress authorized the establishment of NSF’s new Technology, Innovation and Partnerships directorate, or TIP to “advance research and development, technology development, and related solutions to address United States societal, national, and geostrategic challenges, for the benefit of all Americans.”   </a:t>
            </a:r>
          </a:p>
          <a:p>
            <a:pPr marL="0" marR="0" indent="0" fontAlgn="base">
              <a:spcBef>
                <a:spcPts val="0"/>
              </a:spcBef>
              <a:spcAft>
                <a:spcPts val="0"/>
              </a:spcAft>
              <a:buFont typeface="Arial" panose="020B0604020202020204" pitchFamily="34" charset="0"/>
              <a:buNone/>
            </a:pPr>
            <a:endParaRPr lang="en-US" sz="1200" dirty="0">
              <a:effectLst/>
              <a:latin typeface="Times New Roman" panose="02020603050405020304" pitchFamily="18" charset="0"/>
              <a:ea typeface="Times New Roman" panose="02020603050405020304" pitchFamily="18" charset="0"/>
            </a:endParaRPr>
          </a:p>
          <a:p>
            <a:pPr marL="285750" marR="0" indent="-285750" fontAlgn="base">
              <a:spcBef>
                <a:spcPts val="0"/>
              </a:spcBef>
              <a:spcAft>
                <a:spcPts val="0"/>
              </a:spcAft>
              <a:buFont typeface="Arial" panose="020B0604020202020204" pitchFamily="34" charset="0"/>
              <a:buChar char="•"/>
            </a:pPr>
            <a:r>
              <a:rPr lang="en-US" sz="1200" dirty="0">
                <a:effectLst/>
                <a:latin typeface="Open Sans" pitchFamily="2" charset="0"/>
                <a:ea typeface="Times New Roman" panose="02020603050405020304" pitchFamily="18" charset="0"/>
              </a:rPr>
              <a:t>Through TIP, NSF supercharges research outcomes and speeds the cycle of discovery and innovation. TIP allows research to more quickly become useful to people and the planet – accelerating breakthrough technologies that address our important national, societal, and geostrategic challenges – while also getting every American, regardless of background or location, involved and trained in these critical areas. </a:t>
            </a:r>
            <a:br>
              <a:rPr lang="en-US" sz="1200" dirty="0">
                <a:effectLst/>
                <a:latin typeface="Open Sans" pitchFamily="2" charset="0"/>
                <a:ea typeface="Times New Roman" panose="02020603050405020304" pitchFamily="18" charset="0"/>
              </a:rPr>
            </a:br>
            <a:endParaRPr lang="en-US" sz="1200" dirty="0">
              <a:effectLst/>
              <a:latin typeface="Times New Roman" panose="02020603050405020304" pitchFamily="18" charset="0"/>
              <a:ea typeface="Times New Roman" panose="02020603050405020304" pitchFamily="18" charset="0"/>
            </a:endParaRPr>
          </a:p>
          <a:p>
            <a:pPr marL="285750" marR="0" indent="-285750" fontAlgn="base">
              <a:spcBef>
                <a:spcPts val="0"/>
              </a:spcBef>
              <a:spcAft>
                <a:spcPts val="0"/>
              </a:spcAft>
              <a:buFont typeface="Arial" panose="020B0604020202020204" pitchFamily="34" charset="0"/>
              <a:buChar char="•"/>
            </a:pPr>
            <a:r>
              <a:rPr lang="en-US" sz="1200" dirty="0"/>
              <a:t>TIP is seizing a generational opportunity to focus on these pivotal challenges, enhancing the fundamental research that powers future technologies and solutions. And by tapping into the full breadth of the nation's demography and geography, TIP shapes the nation's competitiveness as well as infuses diverse thinking and expertise into the development of new technologies and solutions — ensuring U.S. leadership and security for decades to come.​</a:t>
            </a:r>
            <a:br>
              <a:rPr lang="en-US" sz="1200" dirty="0"/>
            </a:br>
            <a:endParaRPr lang="en-US" sz="1200" dirty="0"/>
          </a:p>
          <a:p>
            <a:pPr marL="285750" marR="0" indent="-285750" fontAlgn="base">
              <a:spcBef>
                <a:spcPts val="0"/>
              </a:spcBef>
              <a:spcAft>
                <a:spcPts val="0"/>
              </a:spcAft>
              <a:buFont typeface="Arial" panose="020B0604020202020204" pitchFamily="34" charset="0"/>
              <a:buChar char="•"/>
            </a:pPr>
            <a:r>
              <a:rPr kumimoji="0" lang="en-US" sz="1200" b="0" i="0" u="none" strike="noStrike" kern="1200" cap="none" spc="0" normalizeH="0" baseline="0" noProof="0" dirty="0">
                <a:ln>
                  <a:noFill/>
                </a:ln>
                <a:solidFill>
                  <a:srgbClr val="000000">
                    <a:lumMod val="65000"/>
                    <a:lumOff val="35000"/>
                  </a:srgbClr>
                </a:solidFill>
                <a:effectLst/>
                <a:uLnTx/>
                <a:uFillTx/>
                <a:latin typeface="Open Sans Light"/>
                <a:ea typeface="Open Sans Light"/>
                <a:cs typeface="Open Sans Light"/>
              </a:rPr>
              <a:t>TIP integrates with NSF's existing directorates and fosters partnerships—with government, industry, nonprofits, civil society and communities of practice—to leverage, energize and rapidly bring to society use-inspired research and innovation.</a:t>
            </a:r>
            <a:br>
              <a:rPr kumimoji="0" lang="en-US" sz="1200" b="0" i="0" u="none" strike="noStrike" kern="1200" cap="none" spc="0" normalizeH="0" baseline="0" noProof="0" dirty="0">
                <a:ln>
                  <a:noFill/>
                </a:ln>
                <a:solidFill>
                  <a:srgbClr val="000000">
                    <a:lumMod val="65000"/>
                    <a:lumOff val="35000"/>
                  </a:srgbClr>
                </a:solidFill>
                <a:effectLst/>
                <a:uLnTx/>
                <a:uFillTx/>
                <a:latin typeface="Open Sans Light"/>
                <a:ea typeface="Open Sans Light"/>
                <a:cs typeface="Open Sans Light"/>
              </a:rPr>
            </a:br>
            <a:endParaRPr kumimoji="0" lang="en-US" sz="1200" b="0" i="0" u="none" strike="noStrike" kern="1200" cap="none" spc="0" normalizeH="0" baseline="0" noProof="0" dirty="0">
              <a:ln>
                <a:noFill/>
              </a:ln>
              <a:solidFill>
                <a:srgbClr val="000000">
                  <a:lumMod val="65000"/>
                  <a:lumOff val="35000"/>
                </a:srgbClr>
              </a:solidFill>
              <a:effectLst/>
              <a:uLnTx/>
              <a:uFillTx/>
              <a:latin typeface="Open Sans Light"/>
              <a:ea typeface="Open Sans Light"/>
              <a:cs typeface="Open Sans Light"/>
            </a:endParaRPr>
          </a:p>
          <a:p>
            <a:pPr marL="285750" marR="0" indent="-285750" fontAlgn="base">
              <a:spcBef>
                <a:spcPts val="0"/>
              </a:spcBef>
              <a:spcAft>
                <a:spcPts val="0"/>
              </a:spcAft>
              <a:buFont typeface="Arial" panose="020B0604020202020204" pitchFamily="34" charset="0"/>
              <a:buChar char="•"/>
            </a:pPr>
            <a:r>
              <a:rPr lang="en-US" sz="1200" dirty="0">
                <a:effectLst/>
                <a:latin typeface="Roboto"/>
                <a:ea typeface="Roboto"/>
                <a:cs typeface="Roboto"/>
              </a:rPr>
              <a:t>TIP programming has three primary foci:</a:t>
            </a:r>
            <a:endParaRPr lang="en-US" sz="1200" dirty="0">
              <a:latin typeface="Roboto"/>
              <a:ea typeface="Roboto"/>
              <a:cs typeface="Roboto"/>
            </a:endParaRPr>
          </a:p>
          <a:p>
            <a:pPr marL="171450" indent="-171450">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First, cultivating innovation ecosystems throughout the U.S. that allow us to be able to advance use inspired research with a particular focus on the breakthrough technologies and societal and economic challenges that we face, and how those technologies can help to address those societal and economic challenges – often identified at the local or regional level. </a:t>
            </a:r>
            <a:r>
              <a:rPr lang="en-US" sz="1200" dirty="0">
                <a:effectLst/>
                <a:latin typeface="Open Sans" pitchFamily="2" charset="0"/>
                <a:ea typeface="Times New Roman" panose="02020603050405020304" pitchFamily="18" charset="0"/>
              </a:rPr>
              <a:t>The NSF Regional Innovation Engines (NSF Engines) program, launched shortly after the establishment of the directorate, is designed to drive research and development in critical technology areas, nurture a diverse and inclusive workforce, and foster economic development around important national, societal, and geostrategic challenges across the U.S., particularly in regions that have not benefited fully from the recent technology boom.   </a:t>
            </a:r>
            <a:br>
              <a:rPr lang="en-US" dirty="0">
                <a:cs typeface="+mn-lt"/>
              </a:rPr>
            </a:br>
            <a:endParaRPr lang="en-US" dirty="0"/>
          </a:p>
          <a:p>
            <a:pPr marL="628650" lvl="1" indent="-171450">
              <a:buFont typeface="Courier New" panose="02070309020205020404" pitchFamily="49" charset="0"/>
              <a:buChar char="o"/>
            </a:pPr>
            <a:r>
              <a:rPr lang="en-US" dirty="0"/>
              <a:t>Second, accelerating the translation and development of technologies by building out new translation pathways to help researchers develop and prototype new technologies and solutions, such building capacity and infrastructure at universities to support translational research (e.g., through NSF’s new Accelerating Research Translation, or ART, program, which aligns with Sec. 10391 of the CHIPS and Science Act), fostering open source ecosystems (e.g., through NSF’s new Pathways to Enable Open-Source Ecosystems, or POSE, program), and through a pilot with </a:t>
            </a:r>
            <a:r>
              <a:rPr lang="en-US" dirty="0" err="1"/>
              <a:t>NobleReach</a:t>
            </a:r>
            <a:r>
              <a:rPr lang="en-US" dirty="0"/>
              <a:t> Emerge, which pairs researchers with entrepreneurial expertise and assistance to commercialize promising biotechnology breakthroughs (aligned with Sec. 10389 of the CHIPS and Science Act, calling for Translation Accelerators). These new investments build upon a long history of investment in translational research by NSF, including through our SBIR/STTR programs. The SBIR/STTR programs fund startups across nearly all technology areas and markets like artificial intelligence, energy, medical devices, robotics, semiconductors, and many more. </a:t>
            </a:r>
            <a:br>
              <a:rPr lang="en-US" dirty="0">
                <a:cs typeface="+mn-lt"/>
              </a:rPr>
            </a:br>
            <a:endParaRPr lang="en-US" dirty="0"/>
          </a:p>
          <a:p>
            <a:pPr marL="628650" lvl="1" indent="-171450">
              <a:buFont typeface="Courier New" panose="02070309020205020404" pitchFamily="49" charset="0"/>
              <a:buChar char="o"/>
            </a:pPr>
            <a:r>
              <a:rPr lang="en-US" dirty="0"/>
              <a:t>Third, leveraging partnerships to help the US prepare the workforce of tomorrow. People need training to get good, high-paying jobs in STEM fields like semiconductors, AI, biotech. TIP aims to provide opportunities with industry, universities, community colleges, etc. to help people have opportunities to get skilled, reskilled or upskilled, such as partnerships with Micron and Intel to support development of the semiconductor design and manufacturing workforce and establishment of an experiential learning program (i.e., </a:t>
            </a:r>
            <a:r>
              <a:rPr lang="en-US" dirty="0" err="1"/>
              <a:t>ExLENT</a:t>
            </a:r>
            <a:r>
              <a:rPr lang="en-US" dirty="0"/>
              <a:t>) that connects companies, governments and nonprofits with individuals looking to explore STEM career paths, reskilling or develop new skills.   </a:t>
            </a:r>
          </a:p>
          <a:p>
            <a:pPr marL="628650" lvl="1" indent="-171450">
              <a:buFont typeface="Courier New" panose="02070309020205020404" pitchFamily="49" charset="0"/>
              <a:buChar char="o"/>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969EE33-BB70-4FDB-9EDF-AF23BFAAD848}" type="slidenum">
              <a:rPr lang="en-US" smtClean="0"/>
              <a:t>27</a:t>
            </a:fld>
            <a:endParaRPr lang="en-US"/>
          </a:p>
        </p:txBody>
      </p:sp>
    </p:spTree>
    <p:extLst>
      <p:ext uri="{BB962C8B-B14F-4D97-AF65-F5344CB8AC3E}">
        <p14:creationId xmlns:p14="http://schemas.microsoft.com/office/powerpoint/2010/main" val="1156298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p:nvPr>
        </p:nvSpPr>
        <p:spPr>
          <a:xfrm>
            <a:off x="457200" y="2653546"/>
            <a:ext cx="11277600" cy="1306614"/>
          </a:xfrm>
        </p:spPr>
        <p:txBody>
          <a:bodyPr anchor="t">
            <a:normAutofit/>
          </a:bodyPr>
          <a:lstStyle>
            <a:lvl1pPr algn="l">
              <a:defRPr sz="4000" b="1"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457200" y="4125779"/>
            <a:ext cx="11277600" cy="2120380"/>
          </a:xfrm>
        </p:spPr>
        <p:txBody>
          <a:bodyPr/>
          <a:lstStyle>
            <a:lvl1pPr marL="0" indent="0" algn="l">
              <a:buNone/>
              <a:defRPr sz="2400" i="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sp>
        <p:nvSpPr>
          <p:cNvPr id="4" name="hcSlideMaster.Title SlideHeader">
            <a:extLst>
              <a:ext uri="{FF2B5EF4-FFF2-40B4-BE49-F238E27FC236}">
                <a16:creationId xmlns:a16="http://schemas.microsoft.com/office/drawing/2014/main" id="{BE839119-B6BA-8864-06FE-E8A92F563FA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Title SlideHeader">
            <a:extLst>
              <a:ext uri="{FF2B5EF4-FFF2-40B4-BE49-F238E27FC236}">
                <a16:creationId xmlns:a16="http://schemas.microsoft.com/office/drawing/2014/main" id="{699E22E1-92B6-231F-F17D-8CB635372A8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596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56FA-A4A8-C84A-A06E-BD15679744BF}"/>
              </a:ext>
            </a:extLst>
          </p:cNvPr>
          <p:cNvSpPr>
            <a:spLocks noGrp="1"/>
          </p:cNvSpPr>
          <p:nvPr>
            <p:ph type="title"/>
          </p:nvPr>
        </p:nvSpPr>
        <p:spPr>
          <a:xfrm>
            <a:off x="457200" y="457200"/>
            <a:ext cx="3932237" cy="1600200"/>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BD0047-96EF-7346-A824-B13C35452C08}"/>
              </a:ext>
            </a:extLst>
          </p:cNvPr>
          <p:cNvSpPr>
            <a:spLocks noGrp="1"/>
          </p:cNvSpPr>
          <p:nvPr>
            <p:ph type="pic" idx="1"/>
          </p:nvPr>
        </p:nvSpPr>
        <p:spPr>
          <a:xfrm>
            <a:off x="5183188" y="457201"/>
            <a:ext cx="65516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1D92FC-53B8-FB48-81FE-97CA786F64F4}"/>
              </a:ext>
            </a:extLst>
          </p:cNvPr>
          <p:cNvSpPr>
            <a:spLocks noGrp="1"/>
          </p:cNvSpPr>
          <p:nvPr>
            <p:ph type="body" sz="half" idx="2"/>
          </p:nvPr>
        </p:nvSpPr>
        <p:spPr>
          <a:xfrm>
            <a:off x="4572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B6E6704-F0BE-D248-A670-E507CAC86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9643F-79ED-F44F-A841-9987ECE4A2D6}"/>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Picture with CaptionHeader">
            <a:extLst>
              <a:ext uri="{FF2B5EF4-FFF2-40B4-BE49-F238E27FC236}">
                <a16:creationId xmlns:a16="http://schemas.microsoft.com/office/drawing/2014/main" id="{943E5018-DB9F-B3E5-EDF9-3A341D91BD8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09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37FED6-1261-478B-8FE1-81C53D112983}"/>
              </a:ext>
            </a:extLst>
          </p:cNvPr>
          <p:cNvSpPr/>
          <p:nvPr userDrawn="1"/>
        </p:nvSpPr>
        <p:spPr>
          <a:xfrm>
            <a:off x="572427" y="0"/>
            <a:ext cx="4866478" cy="6858000"/>
          </a:xfrm>
          <a:prstGeom prst="rect">
            <a:avLst/>
          </a:prstGeom>
          <a:solidFill>
            <a:srgbClr val="075697">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761999" y="136525"/>
            <a:ext cx="4404361" cy="2195196"/>
          </a:xfrm>
        </p:spPr>
        <p:txBody>
          <a:bodyPr anchor="b">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761999" y="2529840"/>
            <a:ext cx="4404361" cy="838200"/>
          </a:xfrm>
        </p:spPr>
        <p:txBody>
          <a:bodyPr>
            <a:normAutofit/>
          </a:bodyPr>
          <a:lstStyle>
            <a:lvl1pPr marL="0" indent="0" algn="l">
              <a:buNone/>
              <a:defRPr sz="18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99062" y="4083264"/>
            <a:ext cx="2573096" cy="2585049"/>
          </a:xfrm>
          <a:prstGeom prst="rect">
            <a:avLst/>
          </a:prstGeom>
        </p:spPr>
      </p:pic>
      <p:cxnSp>
        <p:nvCxnSpPr>
          <p:cNvPr id="10" name="Straight Connector 9">
            <a:extLst>
              <a:ext uri="{FF2B5EF4-FFF2-40B4-BE49-F238E27FC236}">
                <a16:creationId xmlns:a16="http://schemas.microsoft.com/office/drawing/2014/main" id="{99D9626C-48AF-4B60-81F3-61A8B12BD6E0}"/>
              </a:ext>
            </a:extLst>
          </p:cNvPr>
          <p:cNvCxnSpPr/>
          <p:nvPr userDrawn="1"/>
        </p:nvCxnSpPr>
        <p:spPr>
          <a:xfrm>
            <a:off x="761999" y="2407921"/>
            <a:ext cx="44043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hcSlideMaster.1_Title SlideHeader">
            <a:extLst>
              <a:ext uri="{FF2B5EF4-FFF2-40B4-BE49-F238E27FC236}">
                <a16:creationId xmlns:a16="http://schemas.microsoft.com/office/drawing/2014/main" id="{E8F8A845-9617-BB5D-2722-CD884516AA60}"/>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1_Title SlideHeader">
            <a:extLst>
              <a:ext uri="{FF2B5EF4-FFF2-40B4-BE49-F238E27FC236}">
                <a16:creationId xmlns:a16="http://schemas.microsoft.com/office/drawing/2014/main" id="{C9941CF0-3CE7-D1B1-1C6F-995CB1E54A7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62766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TI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37FED6-1261-478B-8FE1-81C53D112983}"/>
              </a:ext>
            </a:extLst>
          </p:cNvPr>
          <p:cNvSpPr/>
          <p:nvPr userDrawn="1"/>
        </p:nvSpPr>
        <p:spPr>
          <a:xfrm>
            <a:off x="572427" y="0"/>
            <a:ext cx="4866478" cy="6858000"/>
          </a:xfrm>
          <a:prstGeom prst="rect">
            <a:avLst/>
          </a:prstGeom>
          <a:solidFill>
            <a:srgbClr val="075697">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761999" y="136525"/>
            <a:ext cx="4404361" cy="2195196"/>
          </a:xfrm>
        </p:spPr>
        <p:txBody>
          <a:bodyPr anchor="b">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761999" y="2529840"/>
            <a:ext cx="4404361" cy="838200"/>
          </a:xfrm>
        </p:spPr>
        <p:txBody>
          <a:bodyPr>
            <a:normAutofit/>
          </a:bodyPr>
          <a:lstStyle>
            <a:lvl1pPr marL="0" indent="0" algn="l">
              <a:buNone/>
              <a:defRPr sz="18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99062" y="4083264"/>
            <a:ext cx="2573096" cy="2585049"/>
          </a:xfrm>
          <a:prstGeom prst="rect">
            <a:avLst/>
          </a:prstGeom>
        </p:spPr>
      </p:pic>
      <p:cxnSp>
        <p:nvCxnSpPr>
          <p:cNvPr id="10" name="Straight Connector 9">
            <a:extLst>
              <a:ext uri="{FF2B5EF4-FFF2-40B4-BE49-F238E27FC236}">
                <a16:creationId xmlns:a16="http://schemas.microsoft.com/office/drawing/2014/main" id="{99D9626C-48AF-4B60-81F3-61A8B12BD6E0}"/>
              </a:ext>
            </a:extLst>
          </p:cNvPr>
          <p:cNvCxnSpPr/>
          <p:nvPr userDrawn="1"/>
        </p:nvCxnSpPr>
        <p:spPr>
          <a:xfrm>
            <a:off x="761999" y="2407921"/>
            <a:ext cx="44043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326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4">
            <a:lumMod val="20000"/>
            <a:lumOff val="80000"/>
            <a:alpha val="32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E578F39-D7ED-3FC8-6A25-FC836AFD266F}"/>
              </a:ext>
            </a:extLst>
          </p:cNvPr>
          <p:cNvSpPr/>
          <p:nvPr userDrawn="1"/>
        </p:nvSpPr>
        <p:spPr>
          <a:xfrm>
            <a:off x="-160638" y="430181"/>
            <a:ext cx="12421218" cy="1063632"/>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9" name="Rectangle 28">
            <a:extLst>
              <a:ext uri="{FF2B5EF4-FFF2-40B4-BE49-F238E27FC236}">
                <a16:creationId xmlns:a16="http://schemas.microsoft.com/office/drawing/2014/main" id="{B92D9F87-BA26-4ADF-90AB-2C4075FCF408}"/>
              </a:ext>
            </a:extLst>
          </p:cNvPr>
          <p:cNvSpPr/>
          <p:nvPr userDrawn="1"/>
        </p:nvSpPr>
        <p:spPr>
          <a:xfrm>
            <a:off x="-193680" y="4954424"/>
            <a:ext cx="12454260" cy="1909208"/>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33" name="Content Placeholder 32">
            <a:extLst>
              <a:ext uri="{FF2B5EF4-FFF2-40B4-BE49-F238E27FC236}">
                <a16:creationId xmlns:a16="http://schemas.microsoft.com/office/drawing/2014/main" id="{2C96FD66-5B92-4FE6-A1CA-530697084440}"/>
              </a:ext>
            </a:extLst>
          </p:cNvPr>
          <p:cNvSpPr>
            <a:spLocks noGrp="1"/>
          </p:cNvSpPr>
          <p:nvPr>
            <p:ph sz="quarter" idx="21" hasCustomPrompt="1"/>
          </p:nvPr>
        </p:nvSpPr>
        <p:spPr>
          <a:xfrm>
            <a:off x="915988" y="1861103"/>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5" name="Slide Number Placeholder 4">
            <a:extLst>
              <a:ext uri="{FF2B5EF4-FFF2-40B4-BE49-F238E27FC236}">
                <a16:creationId xmlns:a16="http://schemas.microsoft.com/office/drawing/2014/main" id="{A95509D8-FB6B-41AF-82AD-63CB40F2BF3A}"/>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13" name="Picture Placeholder 12">
            <a:extLst>
              <a:ext uri="{FF2B5EF4-FFF2-40B4-BE49-F238E27FC236}">
                <a16:creationId xmlns:a16="http://schemas.microsoft.com/office/drawing/2014/main" id="{ECAC4FFC-7BC2-4788-B7BD-ED8B604A7E7B}"/>
              </a:ext>
            </a:extLst>
          </p:cNvPr>
          <p:cNvSpPr>
            <a:spLocks noGrp="1"/>
          </p:cNvSpPr>
          <p:nvPr>
            <p:ph type="pic" sz="quarter" idx="14"/>
          </p:nvPr>
        </p:nvSpPr>
        <p:spPr>
          <a:xfrm>
            <a:off x="4716463" y="1861102"/>
            <a:ext cx="6637337" cy="3087970"/>
          </a:xfrm>
        </p:spPr>
        <p:txBody>
          <a:bodyPr/>
          <a:lstStyle/>
          <a:p>
            <a:endParaRPr lang="en-US"/>
          </a:p>
        </p:txBody>
      </p:sp>
      <p:sp>
        <p:nvSpPr>
          <p:cNvPr id="14" name="Oval 13">
            <a:extLst>
              <a:ext uri="{FF2B5EF4-FFF2-40B4-BE49-F238E27FC236}">
                <a16:creationId xmlns:a16="http://schemas.microsoft.com/office/drawing/2014/main" id="{9A62FE41-3FB5-416A-A616-169837B66AB5}"/>
              </a:ext>
            </a:extLst>
          </p:cNvPr>
          <p:cNvSpPr/>
          <p:nvPr userDrawn="1"/>
        </p:nvSpPr>
        <p:spPr>
          <a:xfrm>
            <a:off x="472439"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75AD46F4-F714-4AAE-8138-C6EAF15E6B9F}"/>
              </a:ext>
            </a:extLst>
          </p:cNvPr>
          <p:cNvSpPr>
            <a:spLocks noGrp="1"/>
          </p:cNvSpPr>
          <p:nvPr>
            <p:ph type="body" sz="quarter" idx="15" hasCustomPrompt="1"/>
          </p:nvPr>
        </p:nvSpPr>
        <p:spPr>
          <a:xfrm>
            <a:off x="1476736" y="5107582"/>
            <a:ext cx="2063297" cy="422910"/>
          </a:xfrm>
        </p:spPr>
        <p:txBody>
          <a:bodyPr/>
          <a:lstStyle>
            <a:lvl1pPr marL="0" indent="0">
              <a:buNone/>
              <a:defRPr sz="2000" b="1"/>
            </a:lvl1pPr>
            <a:lvl2pPr marL="457200" indent="0">
              <a:buNone/>
              <a:defRPr/>
            </a:lvl2pPr>
          </a:lstStyle>
          <a:p>
            <a:pPr lvl="0"/>
            <a:r>
              <a:rPr lang="en-US"/>
              <a:t>Subheading 2</a:t>
            </a:r>
          </a:p>
        </p:txBody>
      </p:sp>
      <p:sp>
        <p:nvSpPr>
          <p:cNvPr id="18" name="Content Placeholder 17">
            <a:extLst>
              <a:ext uri="{FF2B5EF4-FFF2-40B4-BE49-F238E27FC236}">
                <a16:creationId xmlns:a16="http://schemas.microsoft.com/office/drawing/2014/main" id="{1DB2D5A8-F473-4CF3-82CE-5B2F3BE78F81}"/>
              </a:ext>
            </a:extLst>
          </p:cNvPr>
          <p:cNvSpPr>
            <a:spLocks noGrp="1"/>
          </p:cNvSpPr>
          <p:nvPr>
            <p:ph sz="quarter" idx="16"/>
          </p:nvPr>
        </p:nvSpPr>
        <p:spPr>
          <a:xfrm>
            <a:off x="1200421" y="5689002"/>
            <a:ext cx="2339704"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2" name="Oval 21">
            <a:extLst>
              <a:ext uri="{FF2B5EF4-FFF2-40B4-BE49-F238E27FC236}">
                <a16:creationId xmlns:a16="http://schemas.microsoft.com/office/drawing/2014/main" id="{DC87B820-2CE5-4FB3-8D15-E41105FADB9C}"/>
              </a:ext>
            </a:extLst>
          </p:cNvPr>
          <p:cNvSpPr/>
          <p:nvPr userDrawn="1"/>
        </p:nvSpPr>
        <p:spPr>
          <a:xfrm>
            <a:off x="4198166"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5">
            <a:extLst>
              <a:ext uri="{FF2B5EF4-FFF2-40B4-BE49-F238E27FC236}">
                <a16:creationId xmlns:a16="http://schemas.microsoft.com/office/drawing/2014/main" id="{4A429B31-A805-4091-A9BB-FD850DA02642}"/>
              </a:ext>
            </a:extLst>
          </p:cNvPr>
          <p:cNvSpPr>
            <a:spLocks noGrp="1"/>
          </p:cNvSpPr>
          <p:nvPr>
            <p:ph type="body" sz="quarter" idx="17" hasCustomPrompt="1"/>
          </p:nvPr>
        </p:nvSpPr>
        <p:spPr>
          <a:xfrm>
            <a:off x="5202463" y="5107582"/>
            <a:ext cx="2063297" cy="422910"/>
          </a:xfrm>
        </p:spPr>
        <p:txBody>
          <a:bodyPr/>
          <a:lstStyle>
            <a:lvl1pPr marL="0" indent="0">
              <a:buNone/>
              <a:defRPr sz="2000" b="1"/>
            </a:lvl1pPr>
            <a:lvl2pPr marL="457200" indent="0">
              <a:buNone/>
              <a:defRPr/>
            </a:lvl2pPr>
          </a:lstStyle>
          <a:p>
            <a:pPr lvl="0"/>
            <a:r>
              <a:rPr lang="en-US"/>
              <a:t>Subheading 2</a:t>
            </a:r>
          </a:p>
        </p:txBody>
      </p:sp>
      <p:sp>
        <p:nvSpPr>
          <p:cNvPr id="24" name="Content Placeholder 17">
            <a:extLst>
              <a:ext uri="{FF2B5EF4-FFF2-40B4-BE49-F238E27FC236}">
                <a16:creationId xmlns:a16="http://schemas.microsoft.com/office/drawing/2014/main" id="{59C7D506-88CA-4CEC-9A7A-BEC0F710B918}"/>
              </a:ext>
            </a:extLst>
          </p:cNvPr>
          <p:cNvSpPr>
            <a:spLocks noGrp="1"/>
          </p:cNvSpPr>
          <p:nvPr>
            <p:ph sz="quarter" idx="18"/>
          </p:nvPr>
        </p:nvSpPr>
        <p:spPr>
          <a:xfrm>
            <a:off x="4563927" y="5689002"/>
            <a:ext cx="2701925"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5" name="Oval 24">
            <a:extLst>
              <a:ext uri="{FF2B5EF4-FFF2-40B4-BE49-F238E27FC236}">
                <a16:creationId xmlns:a16="http://schemas.microsoft.com/office/drawing/2014/main" id="{BBAFB821-F123-4074-AE21-C5968CFEE276}"/>
              </a:ext>
            </a:extLst>
          </p:cNvPr>
          <p:cNvSpPr/>
          <p:nvPr userDrawn="1"/>
        </p:nvSpPr>
        <p:spPr>
          <a:xfrm>
            <a:off x="7923893"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5">
            <a:extLst>
              <a:ext uri="{FF2B5EF4-FFF2-40B4-BE49-F238E27FC236}">
                <a16:creationId xmlns:a16="http://schemas.microsoft.com/office/drawing/2014/main" id="{8C024CE0-6AAC-42A6-A0BA-F6B030D079B6}"/>
              </a:ext>
            </a:extLst>
          </p:cNvPr>
          <p:cNvSpPr>
            <a:spLocks noGrp="1"/>
          </p:cNvSpPr>
          <p:nvPr>
            <p:ph type="body" sz="quarter" idx="19" hasCustomPrompt="1"/>
          </p:nvPr>
        </p:nvSpPr>
        <p:spPr>
          <a:xfrm>
            <a:off x="8928190" y="5107582"/>
            <a:ext cx="2063297" cy="422910"/>
          </a:xfrm>
        </p:spPr>
        <p:txBody>
          <a:bodyPr/>
          <a:lstStyle>
            <a:lvl1pPr marL="0" indent="0">
              <a:buNone/>
              <a:defRPr sz="2000" b="1"/>
            </a:lvl1pPr>
            <a:lvl2pPr marL="457200" indent="0">
              <a:buNone/>
              <a:defRPr/>
            </a:lvl2pPr>
          </a:lstStyle>
          <a:p>
            <a:pPr lvl="0"/>
            <a:r>
              <a:rPr lang="en-US"/>
              <a:t>Subheading 2</a:t>
            </a:r>
          </a:p>
        </p:txBody>
      </p:sp>
      <p:sp>
        <p:nvSpPr>
          <p:cNvPr id="27" name="Content Placeholder 17">
            <a:extLst>
              <a:ext uri="{FF2B5EF4-FFF2-40B4-BE49-F238E27FC236}">
                <a16:creationId xmlns:a16="http://schemas.microsoft.com/office/drawing/2014/main" id="{EF6F3724-3740-4BEC-8705-32EEBD3F9CEF}"/>
              </a:ext>
            </a:extLst>
          </p:cNvPr>
          <p:cNvSpPr>
            <a:spLocks noGrp="1"/>
          </p:cNvSpPr>
          <p:nvPr>
            <p:ph sz="quarter" idx="20"/>
          </p:nvPr>
        </p:nvSpPr>
        <p:spPr>
          <a:xfrm>
            <a:off x="8289654" y="5689002"/>
            <a:ext cx="2701925"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8" name="Title 1">
            <a:extLst>
              <a:ext uri="{FF2B5EF4-FFF2-40B4-BE49-F238E27FC236}">
                <a16:creationId xmlns:a16="http://schemas.microsoft.com/office/drawing/2014/main" id="{FB94EC04-E016-413F-BE4D-C868CAC950E0}"/>
              </a:ext>
            </a:extLst>
          </p:cNvPr>
          <p:cNvSpPr>
            <a:spLocks noGrp="1"/>
          </p:cNvSpPr>
          <p:nvPr>
            <p:ph type="title" hasCustomPrompt="1"/>
          </p:nvPr>
        </p:nvSpPr>
        <p:spPr>
          <a:xfrm>
            <a:off x="838200" y="804444"/>
            <a:ext cx="10515600" cy="315106"/>
          </a:xfrm>
        </p:spPr>
        <p:txBody>
          <a:bodyPr/>
          <a:lstStyle>
            <a:lvl1pPr>
              <a:defRPr>
                <a:solidFill>
                  <a:schemeClr val="bg1"/>
                </a:solidFill>
              </a:defRPr>
            </a:lvl1pPr>
          </a:lstStyle>
          <a:p>
            <a:r>
              <a:rPr lang="en-US"/>
              <a:t>CLICK TO EDIT MASTER TITLE STYLE</a:t>
            </a:r>
          </a:p>
        </p:txBody>
      </p:sp>
      <p:pic>
        <p:nvPicPr>
          <p:cNvPr id="17" name="Picture 16">
            <a:extLst>
              <a:ext uri="{FF2B5EF4-FFF2-40B4-BE49-F238E27FC236}">
                <a16:creationId xmlns:a16="http://schemas.microsoft.com/office/drawing/2014/main" id="{3933E6F6-7960-2A4C-AE24-A2BCFA1894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3" name="Picture Placeholder 2">
            <a:extLst>
              <a:ext uri="{FF2B5EF4-FFF2-40B4-BE49-F238E27FC236}">
                <a16:creationId xmlns:a16="http://schemas.microsoft.com/office/drawing/2014/main" id="{041930A0-AB33-5046-8624-4F94A554B9CA}"/>
              </a:ext>
            </a:extLst>
          </p:cNvPr>
          <p:cNvSpPr>
            <a:spLocks noGrp="1"/>
          </p:cNvSpPr>
          <p:nvPr>
            <p:ph type="pic" sz="quarter" idx="22"/>
          </p:nvPr>
        </p:nvSpPr>
        <p:spPr>
          <a:xfrm>
            <a:off x="644446" y="4835120"/>
            <a:ext cx="534987" cy="536575"/>
          </a:xfrm>
        </p:spPr>
        <p:txBody>
          <a:bodyPr/>
          <a:lstStyle/>
          <a:p>
            <a:endParaRPr lang="en-US"/>
          </a:p>
        </p:txBody>
      </p:sp>
      <p:sp>
        <p:nvSpPr>
          <p:cNvPr id="20" name="Picture Placeholder 2">
            <a:extLst>
              <a:ext uri="{FF2B5EF4-FFF2-40B4-BE49-F238E27FC236}">
                <a16:creationId xmlns:a16="http://schemas.microsoft.com/office/drawing/2014/main" id="{7D69B9E4-2213-774D-B687-392CE7261211}"/>
              </a:ext>
            </a:extLst>
          </p:cNvPr>
          <p:cNvSpPr>
            <a:spLocks noGrp="1"/>
          </p:cNvSpPr>
          <p:nvPr>
            <p:ph type="pic" sz="quarter" idx="23"/>
          </p:nvPr>
        </p:nvSpPr>
        <p:spPr>
          <a:xfrm>
            <a:off x="4361423" y="4835120"/>
            <a:ext cx="534987" cy="536575"/>
          </a:xfrm>
        </p:spPr>
        <p:txBody>
          <a:bodyPr/>
          <a:lstStyle/>
          <a:p>
            <a:endParaRPr lang="en-US"/>
          </a:p>
        </p:txBody>
      </p:sp>
      <p:sp>
        <p:nvSpPr>
          <p:cNvPr id="30" name="Picture Placeholder 2">
            <a:extLst>
              <a:ext uri="{FF2B5EF4-FFF2-40B4-BE49-F238E27FC236}">
                <a16:creationId xmlns:a16="http://schemas.microsoft.com/office/drawing/2014/main" id="{B36A7A8D-9DB1-4C41-95AE-C94EB580A77C}"/>
              </a:ext>
            </a:extLst>
          </p:cNvPr>
          <p:cNvSpPr>
            <a:spLocks noGrp="1"/>
          </p:cNvSpPr>
          <p:nvPr>
            <p:ph type="pic" sz="quarter" idx="24"/>
          </p:nvPr>
        </p:nvSpPr>
        <p:spPr>
          <a:xfrm>
            <a:off x="8090275" y="4835120"/>
            <a:ext cx="534987" cy="536575"/>
          </a:xfrm>
        </p:spPr>
        <p:txBody>
          <a:bodyPr/>
          <a:lstStyle/>
          <a:p>
            <a:endParaRPr lang="en-US"/>
          </a:p>
        </p:txBody>
      </p:sp>
      <p:sp>
        <p:nvSpPr>
          <p:cNvPr id="2" name="hcSlideMaster.2_Title OnlyHeader">
            <a:extLst>
              <a:ext uri="{FF2B5EF4-FFF2-40B4-BE49-F238E27FC236}">
                <a16:creationId xmlns:a16="http://schemas.microsoft.com/office/drawing/2014/main" id="{26B03C88-F740-D42F-6457-2374EE1A3F2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69210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accent4">
            <a:lumMod val="20000"/>
            <a:lumOff val="80000"/>
            <a:alpha val="32000"/>
          </a:schemeClr>
        </a:solidFill>
        <a:effectLst/>
      </p:bgPr>
    </p:bg>
    <p:spTree>
      <p:nvGrpSpPr>
        <p:cNvPr id="1" name=""/>
        <p:cNvGrpSpPr/>
        <p:nvPr/>
      </p:nvGrpSpPr>
      <p:grpSpPr>
        <a:xfrm>
          <a:off x="0" y="0"/>
          <a:ext cx="0" cy="0"/>
          <a:chOff x="0" y="0"/>
          <a:chExt cx="0" cy="0"/>
        </a:xfrm>
      </p:grpSpPr>
      <p:sp>
        <p:nvSpPr>
          <p:cNvPr id="33" name="Content Placeholder 32">
            <a:extLst>
              <a:ext uri="{FF2B5EF4-FFF2-40B4-BE49-F238E27FC236}">
                <a16:creationId xmlns:a16="http://schemas.microsoft.com/office/drawing/2014/main" id="{2C96FD66-5B92-4FE6-A1CA-530697084440}"/>
              </a:ext>
            </a:extLst>
          </p:cNvPr>
          <p:cNvSpPr>
            <a:spLocks noGrp="1"/>
          </p:cNvSpPr>
          <p:nvPr>
            <p:ph sz="quarter" idx="21" hasCustomPrompt="1"/>
          </p:nvPr>
        </p:nvSpPr>
        <p:spPr>
          <a:xfrm>
            <a:off x="915988" y="2134235"/>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5" name="Slide Number Placeholder 4">
            <a:extLst>
              <a:ext uri="{FF2B5EF4-FFF2-40B4-BE49-F238E27FC236}">
                <a16:creationId xmlns:a16="http://schemas.microsoft.com/office/drawing/2014/main" id="{A95509D8-FB6B-41AF-82AD-63CB40F2BF3A}"/>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13" name="Picture Placeholder 12">
            <a:extLst>
              <a:ext uri="{FF2B5EF4-FFF2-40B4-BE49-F238E27FC236}">
                <a16:creationId xmlns:a16="http://schemas.microsoft.com/office/drawing/2014/main" id="{ECAC4FFC-7BC2-4788-B7BD-ED8B604A7E7B}"/>
              </a:ext>
            </a:extLst>
          </p:cNvPr>
          <p:cNvSpPr>
            <a:spLocks noGrp="1"/>
          </p:cNvSpPr>
          <p:nvPr>
            <p:ph type="pic" sz="quarter" idx="14"/>
          </p:nvPr>
        </p:nvSpPr>
        <p:spPr>
          <a:xfrm>
            <a:off x="4716463" y="2134234"/>
            <a:ext cx="6637337" cy="3087970"/>
          </a:xfrm>
        </p:spPr>
        <p:txBody>
          <a:bodyPr/>
          <a:lstStyle/>
          <a:p>
            <a:endParaRPr lang="en-US"/>
          </a:p>
        </p:txBody>
      </p:sp>
      <p:sp>
        <p:nvSpPr>
          <p:cNvPr id="16" name="Text Placeholder 15">
            <a:extLst>
              <a:ext uri="{FF2B5EF4-FFF2-40B4-BE49-F238E27FC236}">
                <a16:creationId xmlns:a16="http://schemas.microsoft.com/office/drawing/2014/main" id="{75AD46F4-F714-4AAE-8138-C6EAF15E6B9F}"/>
              </a:ext>
            </a:extLst>
          </p:cNvPr>
          <p:cNvSpPr>
            <a:spLocks noGrp="1"/>
          </p:cNvSpPr>
          <p:nvPr>
            <p:ph type="body" sz="quarter" idx="15" hasCustomPrompt="1"/>
          </p:nvPr>
        </p:nvSpPr>
        <p:spPr>
          <a:xfrm>
            <a:off x="1476736" y="5380714"/>
            <a:ext cx="2063297" cy="422910"/>
          </a:xfrm>
        </p:spPr>
        <p:txBody>
          <a:bodyPr/>
          <a:lstStyle>
            <a:lvl1pPr marL="0" indent="0">
              <a:buNone/>
              <a:defRPr sz="2000" b="1"/>
            </a:lvl1pPr>
            <a:lvl2pPr marL="457200" indent="0">
              <a:buNone/>
              <a:defRPr/>
            </a:lvl2pPr>
          </a:lstStyle>
          <a:p>
            <a:pPr lvl="0"/>
            <a:r>
              <a:rPr lang="en-US"/>
              <a:t>Subheading 2</a:t>
            </a:r>
          </a:p>
        </p:txBody>
      </p:sp>
      <p:sp>
        <p:nvSpPr>
          <p:cNvPr id="23" name="Text Placeholder 15">
            <a:extLst>
              <a:ext uri="{FF2B5EF4-FFF2-40B4-BE49-F238E27FC236}">
                <a16:creationId xmlns:a16="http://schemas.microsoft.com/office/drawing/2014/main" id="{4A429B31-A805-4091-A9BB-FD850DA02642}"/>
              </a:ext>
            </a:extLst>
          </p:cNvPr>
          <p:cNvSpPr>
            <a:spLocks noGrp="1"/>
          </p:cNvSpPr>
          <p:nvPr>
            <p:ph type="body" sz="quarter" idx="17" hasCustomPrompt="1"/>
          </p:nvPr>
        </p:nvSpPr>
        <p:spPr>
          <a:xfrm>
            <a:off x="5202463" y="5380714"/>
            <a:ext cx="2063297" cy="422910"/>
          </a:xfrm>
        </p:spPr>
        <p:txBody>
          <a:bodyPr/>
          <a:lstStyle>
            <a:lvl1pPr marL="0" indent="0">
              <a:buNone/>
              <a:defRPr sz="2000" b="1"/>
            </a:lvl1pPr>
            <a:lvl2pPr marL="457200" indent="0">
              <a:buNone/>
              <a:defRPr/>
            </a:lvl2pPr>
          </a:lstStyle>
          <a:p>
            <a:pPr lvl="0"/>
            <a:r>
              <a:rPr lang="en-US"/>
              <a:t>Subheading 2</a:t>
            </a:r>
          </a:p>
        </p:txBody>
      </p:sp>
      <p:sp>
        <p:nvSpPr>
          <p:cNvPr id="26" name="Text Placeholder 15">
            <a:extLst>
              <a:ext uri="{FF2B5EF4-FFF2-40B4-BE49-F238E27FC236}">
                <a16:creationId xmlns:a16="http://schemas.microsoft.com/office/drawing/2014/main" id="{8C024CE0-6AAC-42A6-A0BA-F6B030D079B6}"/>
              </a:ext>
            </a:extLst>
          </p:cNvPr>
          <p:cNvSpPr>
            <a:spLocks noGrp="1"/>
          </p:cNvSpPr>
          <p:nvPr>
            <p:ph type="body" sz="quarter" idx="19" hasCustomPrompt="1"/>
          </p:nvPr>
        </p:nvSpPr>
        <p:spPr>
          <a:xfrm>
            <a:off x="8928190" y="5380714"/>
            <a:ext cx="2063297" cy="422910"/>
          </a:xfrm>
        </p:spPr>
        <p:txBody>
          <a:bodyPr/>
          <a:lstStyle>
            <a:lvl1pPr marL="0" indent="0">
              <a:buNone/>
              <a:defRPr sz="2000" b="1"/>
            </a:lvl1pPr>
            <a:lvl2pPr marL="457200" indent="0">
              <a:buNone/>
              <a:defRPr/>
            </a:lvl2pPr>
          </a:lstStyle>
          <a:p>
            <a:pPr lvl="0"/>
            <a:r>
              <a:rPr lang="en-US"/>
              <a:t>Subheading 2</a:t>
            </a:r>
          </a:p>
        </p:txBody>
      </p:sp>
      <p:pic>
        <p:nvPicPr>
          <p:cNvPr id="10" name="Picture 9">
            <a:extLst>
              <a:ext uri="{FF2B5EF4-FFF2-40B4-BE49-F238E27FC236}">
                <a16:creationId xmlns:a16="http://schemas.microsoft.com/office/drawing/2014/main" id="{C47DF57D-9CD3-D249-A439-EBFD4E8DB7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12" name="Rectangle 11">
            <a:extLst>
              <a:ext uri="{FF2B5EF4-FFF2-40B4-BE49-F238E27FC236}">
                <a16:creationId xmlns:a16="http://schemas.microsoft.com/office/drawing/2014/main" id="{ECA5437C-2D02-42DC-4520-4558BB242167}"/>
              </a:ext>
            </a:extLst>
          </p:cNvPr>
          <p:cNvSpPr/>
          <p:nvPr userDrawn="1"/>
        </p:nvSpPr>
        <p:spPr>
          <a:xfrm>
            <a:off x="-160638" y="430181"/>
            <a:ext cx="12421218" cy="1063632"/>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14" name="Title 1">
            <a:extLst>
              <a:ext uri="{FF2B5EF4-FFF2-40B4-BE49-F238E27FC236}">
                <a16:creationId xmlns:a16="http://schemas.microsoft.com/office/drawing/2014/main" id="{5D47E6A0-1104-99C1-C2F2-C0EDBD4B31BF}"/>
              </a:ext>
            </a:extLst>
          </p:cNvPr>
          <p:cNvSpPr>
            <a:spLocks noGrp="1"/>
          </p:cNvSpPr>
          <p:nvPr>
            <p:ph type="title" hasCustomPrompt="1"/>
          </p:nvPr>
        </p:nvSpPr>
        <p:spPr>
          <a:xfrm>
            <a:off x="838200" y="804444"/>
            <a:ext cx="10515600" cy="315106"/>
          </a:xfrm>
        </p:spPr>
        <p:txBody>
          <a:bodyPr/>
          <a:lstStyle>
            <a:lvl1pPr>
              <a:defRPr>
                <a:solidFill>
                  <a:schemeClr val="bg1"/>
                </a:solidFill>
              </a:defRPr>
            </a:lvl1pPr>
          </a:lstStyle>
          <a:p>
            <a:r>
              <a:rPr lang="en-US"/>
              <a:t>CLICK TO EDIT MASTER TITLE STYLE</a:t>
            </a:r>
          </a:p>
        </p:txBody>
      </p:sp>
      <p:sp>
        <p:nvSpPr>
          <p:cNvPr id="2" name="hcSlideMaster.5_Title OnlyHeader">
            <a:extLst>
              <a:ext uri="{FF2B5EF4-FFF2-40B4-BE49-F238E27FC236}">
                <a16:creationId xmlns:a16="http://schemas.microsoft.com/office/drawing/2014/main" id="{BB7A7D0F-23B3-C9AC-D4AD-8292F976F41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77838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2">
            <a:lumMod val="5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D107C6-58C2-46C0-9470-B0D08A85B33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Footer Placeholder 2">
            <a:extLst>
              <a:ext uri="{FF2B5EF4-FFF2-40B4-BE49-F238E27FC236}">
                <a16:creationId xmlns:a16="http://schemas.microsoft.com/office/drawing/2014/main" id="{4939DC04-6456-4EB8-BBED-10565583420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Slide Number Placeholder 3">
            <a:extLst>
              <a:ext uri="{FF2B5EF4-FFF2-40B4-BE49-F238E27FC236}">
                <a16:creationId xmlns:a16="http://schemas.microsoft.com/office/drawing/2014/main" id="{0496A9CA-BC26-4F83-BE7E-2200F37A2D30}"/>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5" name="Rectangle 4">
            <a:extLst>
              <a:ext uri="{FF2B5EF4-FFF2-40B4-BE49-F238E27FC236}">
                <a16:creationId xmlns:a16="http://schemas.microsoft.com/office/drawing/2014/main" id="{DC8DF53E-1E7A-4693-8553-BB57806CBABB}"/>
              </a:ext>
            </a:extLst>
          </p:cNvPr>
          <p:cNvSpPr/>
          <p:nvPr userDrawn="1"/>
        </p:nvSpPr>
        <p:spPr>
          <a:xfrm>
            <a:off x="838200" y="2213564"/>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58B03A4-73EF-49F8-BEEA-24F5E1CA8E81}"/>
              </a:ext>
            </a:extLst>
          </p:cNvPr>
          <p:cNvSpPr>
            <a:spLocks noGrp="1"/>
          </p:cNvSpPr>
          <p:nvPr>
            <p:ph type="pic" sz="quarter" idx="13"/>
          </p:nvPr>
        </p:nvSpPr>
        <p:spPr>
          <a:xfrm>
            <a:off x="1122620" y="2422513"/>
            <a:ext cx="2497999" cy="2097393"/>
          </a:xfrm>
          <a:noFill/>
        </p:spPr>
        <p:txBody>
          <a:bodyPr/>
          <a:lstStyle/>
          <a:p>
            <a:endParaRPr lang="en-US"/>
          </a:p>
        </p:txBody>
      </p:sp>
      <p:sp>
        <p:nvSpPr>
          <p:cNvPr id="13" name="Text Placeholder 12">
            <a:extLst>
              <a:ext uri="{FF2B5EF4-FFF2-40B4-BE49-F238E27FC236}">
                <a16:creationId xmlns:a16="http://schemas.microsoft.com/office/drawing/2014/main" id="{CF644DF5-D5DF-4625-A661-B7CAD9DC3541}"/>
              </a:ext>
            </a:extLst>
          </p:cNvPr>
          <p:cNvSpPr>
            <a:spLocks noGrp="1"/>
          </p:cNvSpPr>
          <p:nvPr>
            <p:ph type="body" sz="quarter" idx="16" hasCustomPrompt="1"/>
          </p:nvPr>
        </p:nvSpPr>
        <p:spPr>
          <a:xfrm>
            <a:off x="1125583" y="5322470"/>
            <a:ext cx="2497183" cy="600892"/>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p:txBody>
      </p:sp>
      <p:sp>
        <p:nvSpPr>
          <p:cNvPr id="14" name="Text Placeholder 12">
            <a:extLst>
              <a:ext uri="{FF2B5EF4-FFF2-40B4-BE49-F238E27FC236}">
                <a16:creationId xmlns:a16="http://schemas.microsoft.com/office/drawing/2014/main" id="{11B63406-0E0D-464A-941E-D124D9B07D5D}"/>
              </a:ext>
            </a:extLst>
          </p:cNvPr>
          <p:cNvSpPr>
            <a:spLocks noGrp="1"/>
          </p:cNvSpPr>
          <p:nvPr>
            <p:ph type="body" sz="quarter" idx="17" hasCustomPrompt="1"/>
          </p:nvPr>
        </p:nvSpPr>
        <p:spPr>
          <a:xfrm>
            <a:off x="1123406" y="469121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15" name="Text Placeholder 12">
            <a:extLst>
              <a:ext uri="{FF2B5EF4-FFF2-40B4-BE49-F238E27FC236}">
                <a16:creationId xmlns:a16="http://schemas.microsoft.com/office/drawing/2014/main" id="{8FD70DF5-C2C1-4681-9D75-81C6D8E7247C}"/>
              </a:ext>
            </a:extLst>
          </p:cNvPr>
          <p:cNvSpPr>
            <a:spLocks noGrp="1"/>
          </p:cNvSpPr>
          <p:nvPr>
            <p:ph type="body" sz="quarter" idx="18" hasCustomPrompt="1"/>
          </p:nvPr>
        </p:nvSpPr>
        <p:spPr>
          <a:xfrm>
            <a:off x="1123406" y="502432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sp>
        <p:nvSpPr>
          <p:cNvPr id="18" name="Rectangle 17">
            <a:extLst>
              <a:ext uri="{FF2B5EF4-FFF2-40B4-BE49-F238E27FC236}">
                <a16:creationId xmlns:a16="http://schemas.microsoft.com/office/drawing/2014/main" id="{285A7F3F-E9B2-4BAD-88F2-553ABC81BC09}"/>
              </a:ext>
            </a:extLst>
          </p:cNvPr>
          <p:cNvSpPr/>
          <p:nvPr userDrawn="1"/>
        </p:nvSpPr>
        <p:spPr>
          <a:xfrm>
            <a:off x="4562580" y="2213564"/>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8">
            <a:extLst>
              <a:ext uri="{FF2B5EF4-FFF2-40B4-BE49-F238E27FC236}">
                <a16:creationId xmlns:a16="http://schemas.microsoft.com/office/drawing/2014/main" id="{EE481D4A-024C-4202-BF67-D683BB8B53C6}"/>
              </a:ext>
            </a:extLst>
          </p:cNvPr>
          <p:cNvSpPr>
            <a:spLocks noGrp="1"/>
          </p:cNvSpPr>
          <p:nvPr>
            <p:ph type="pic" sz="quarter" idx="19"/>
          </p:nvPr>
        </p:nvSpPr>
        <p:spPr>
          <a:xfrm>
            <a:off x="4847000" y="2422514"/>
            <a:ext cx="2497999" cy="2097392"/>
          </a:xfrm>
          <a:noFill/>
        </p:spPr>
        <p:txBody>
          <a:bodyPr/>
          <a:lstStyle/>
          <a:p>
            <a:endParaRPr lang="en-US"/>
          </a:p>
        </p:txBody>
      </p:sp>
      <p:sp>
        <p:nvSpPr>
          <p:cNvPr id="20" name="Text Placeholder 12">
            <a:extLst>
              <a:ext uri="{FF2B5EF4-FFF2-40B4-BE49-F238E27FC236}">
                <a16:creationId xmlns:a16="http://schemas.microsoft.com/office/drawing/2014/main" id="{229ADC80-BF67-4385-88E1-C596930271D4}"/>
              </a:ext>
            </a:extLst>
          </p:cNvPr>
          <p:cNvSpPr>
            <a:spLocks noGrp="1"/>
          </p:cNvSpPr>
          <p:nvPr>
            <p:ph type="body" sz="quarter" idx="20" hasCustomPrompt="1"/>
          </p:nvPr>
        </p:nvSpPr>
        <p:spPr>
          <a:xfrm>
            <a:off x="4847786" y="5322470"/>
            <a:ext cx="2497183" cy="600892"/>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a:p>
            <a:pPr lvl="0"/>
            <a:endParaRPr lang="en-US"/>
          </a:p>
        </p:txBody>
      </p:sp>
      <p:sp>
        <p:nvSpPr>
          <p:cNvPr id="21" name="Text Placeholder 12">
            <a:extLst>
              <a:ext uri="{FF2B5EF4-FFF2-40B4-BE49-F238E27FC236}">
                <a16:creationId xmlns:a16="http://schemas.microsoft.com/office/drawing/2014/main" id="{CB0D64BE-49AE-40ED-992F-EE816C04D980}"/>
              </a:ext>
            </a:extLst>
          </p:cNvPr>
          <p:cNvSpPr>
            <a:spLocks noGrp="1"/>
          </p:cNvSpPr>
          <p:nvPr>
            <p:ph type="body" sz="quarter" idx="21" hasCustomPrompt="1"/>
          </p:nvPr>
        </p:nvSpPr>
        <p:spPr>
          <a:xfrm>
            <a:off x="4847786" y="469121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22" name="Text Placeholder 12">
            <a:extLst>
              <a:ext uri="{FF2B5EF4-FFF2-40B4-BE49-F238E27FC236}">
                <a16:creationId xmlns:a16="http://schemas.microsoft.com/office/drawing/2014/main" id="{FC8FE712-9AD7-4D25-8785-043E22A244E4}"/>
              </a:ext>
            </a:extLst>
          </p:cNvPr>
          <p:cNvSpPr>
            <a:spLocks noGrp="1"/>
          </p:cNvSpPr>
          <p:nvPr>
            <p:ph type="body" sz="quarter" idx="22" hasCustomPrompt="1"/>
          </p:nvPr>
        </p:nvSpPr>
        <p:spPr>
          <a:xfrm>
            <a:off x="4847786" y="502432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sp>
        <p:nvSpPr>
          <p:cNvPr id="23" name="Rectangle 22">
            <a:extLst>
              <a:ext uri="{FF2B5EF4-FFF2-40B4-BE49-F238E27FC236}">
                <a16:creationId xmlns:a16="http://schemas.microsoft.com/office/drawing/2014/main" id="{4279F98C-9AB4-45EC-B82A-275E29DD6B79}"/>
              </a:ext>
            </a:extLst>
          </p:cNvPr>
          <p:cNvSpPr/>
          <p:nvPr userDrawn="1"/>
        </p:nvSpPr>
        <p:spPr>
          <a:xfrm>
            <a:off x="8284816" y="2213564"/>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8">
            <a:extLst>
              <a:ext uri="{FF2B5EF4-FFF2-40B4-BE49-F238E27FC236}">
                <a16:creationId xmlns:a16="http://schemas.microsoft.com/office/drawing/2014/main" id="{D7483B64-C5E1-4D52-AB74-04BFF26CED69}"/>
              </a:ext>
            </a:extLst>
          </p:cNvPr>
          <p:cNvSpPr>
            <a:spLocks noGrp="1"/>
          </p:cNvSpPr>
          <p:nvPr>
            <p:ph type="pic" sz="quarter" idx="23"/>
          </p:nvPr>
        </p:nvSpPr>
        <p:spPr>
          <a:xfrm>
            <a:off x="8569236" y="2422514"/>
            <a:ext cx="2497999" cy="2097392"/>
          </a:xfrm>
          <a:noFill/>
        </p:spPr>
        <p:txBody>
          <a:bodyPr/>
          <a:lstStyle/>
          <a:p>
            <a:endParaRPr lang="en-US"/>
          </a:p>
        </p:txBody>
      </p:sp>
      <p:sp>
        <p:nvSpPr>
          <p:cNvPr id="25" name="Text Placeholder 12">
            <a:extLst>
              <a:ext uri="{FF2B5EF4-FFF2-40B4-BE49-F238E27FC236}">
                <a16:creationId xmlns:a16="http://schemas.microsoft.com/office/drawing/2014/main" id="{EC8DB253-A094-416D-B229-525D36D9F994}"/>
              </a:ext>
            </a:extLst>
          </p:cNvPr>
          <p:cNvSpPr>
            <a:spLocks noGrp="1"/>
          </p:cNvSpPr>
          <p:nvPr>
            <p:ph type="body" sz="quarter" idx="24" hasCustomPrompt="1"/>
          </p:nvPr>
        </p:nvSpPr>
        <p:spPr>
          <a:xfrm>
            <a:off x="8570022" y="5273044"/>
            <a:ext cx="2497183" cy="725266"/>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p:txBody>
      </p:sp>
      <p:sp>
        <p:nvSpPr>
          <p:cNvPr id="26" name="Text Placeholder 12">
            <a:extLst>
              <a:ext uri="{FF2B5EF4-FFF2-40B4-BE49-F238E27FC236}">
                <a16:creationId xmlns:a16="http://schemas.microsoft.com/office/drawing/2014/main" id="{B2EDCBD1-B38B-4ADB-B6A7-7923FF0C7EB1}"/>
              </a:ext>
            </a:extLst>
          </p:cNvPr>
          <p:cNvSpPr>
            <a:spLocks noGrp="1"/>
          </p:cNvSpPr>
          <p:nvPr>
            <p:ph type="body" sz="quarter" idx="25" hasCustomPrompt="1"/>
          </p:nvPr>
        </p:nvSpPr>
        <p:spPr>
          <a:xfrm>
            <a:off x="8570022" y="469121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27" name="Text Placeholder 12">
            <a:extLst>
              <a:ext uri="{FF2B5EF4-FFF2-40B4-BE49-F238E27FC236}">
                <a16:creationId xmlns:a16="http://schemas.microsoft.com/office/drawing/2014/main" id="{19073F44-BD43-4829-8499-EB20382F6CE6}"/>
              </a:ext>
            </a:extLst>
          </p:cNvPr>
          <p:cNvSpPr>
            <a:spLocks noGrp="1"/>
          </p:cNvSpPr>
          <p:nvPr>
            <p:ph type="body" sz="quarter" idx="26" hasCustomPrompt="1"/>
          </p:nvPr>
        </p:nvSpPr>
        <p:spPr>
          <a:xfrm>
            <a:off x="8570022" y="502432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pic>
        <p:nvPicPr>
          <p:cNvPr id="28" name="Picture 27">
            <a:extLst>
              <a:ext uri="{FF2B5EF4-FFF2-40B4-BE49-F238E27FC236}">
                <a16:creationId xmlns:a16="http://schemas.microsoft.com/office/drawing/2014/main" id="{FA238534-B2DF-084F-B41C-4924282866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29" name="Rectangle 28">
            <a:extLst>
              <a:ext uri="{FF2B5EF4-FFF2-40B4-BE49-F238E27FC236}">
                <a16:creationId xmlns:a16="http://schemas.microsoft.com/office/drawing/2014/main" id="{E04F9216-035D-062A-E4A8-AECF96B366DE}"/>
              </a:ext>
            </a:extLst>
          </p:cNvPr>
          <p:cNvSpPr/>
          <p:nvPr userDrawn="1"/>
        </p:nvSpPr>
        <p:spPr>
          <a:xfrm>
            <a:off x="-160638" y="430181"/>
            <a:ext cx="12421218" cy="1063632"/>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31" name="Title 1">
            <a:extLst>
              <a:ext uri="{FF2B5EF4-FFF2-40B4-BE49-F238E27FC236}">
                <a16:creationId xmlns:a16="http://schemas.microsoft.com/office/drawing/2014/main" id="{3315D057-8D45-2A07-6A39-E634D8F948E7}"/>
              </a:ext>
            </a:extLst>
          </p:cNvPr>
          <p:cNvSpPr>
            <a:spLocks noGrp="1"/>
          </p:cNvSpPr>
          <p:nvPr>
            <p:ph type="title" hasCustomPrompt="1"/>
          </p:nvPr>
        </p:nvSpPr>
        <p:spPr>
          <a:xfrm>
            <a:off x="838200" y="804444"/>
            <a:ext cx="10515600" cy="315106"/>
          </a:xfrm>
        </p:spPr>
        <p:txBody>
          <a:bodyPr/>
          <a:lstStyle>
            <a:lvl1pPr>
              <a:defRPr>
                <a:solidFill>
                  <a:schemeClr val="bg1"/>
                </a:solidFill>
              </a:defRPr>
            </a:lvl1pPr>
          </a:lstStyle>
          <a:p>
            <a:r>
              <a:rPr lang="en-US"/>
              <a:t>CLICK TO EDIT MASTER TITLE STYLE</a:t>
            </a:r>
          </a:p>
        </p:txBody>
      </p:sp>
      <p:sp>
        <p:nvSpPr>
          <p:cNvPr id="6" name="hcSlideMaster.BlankHeader">
            <a:extLst>
              <a:ext uri="{FF2B5EF4-FFF2-40B4-BE49-F238E27FC236}">
                <a16:creationId xmlns:a16="http://schemas.microsoft.com/office/drawing/2014/main" id="{E2F98F75-0EE3-5A23-7C3C-8F78BFEA74B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63725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C23FC9-C6BF-95DE-DADD-CC9F930900B1}"/>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299883" y="136524"/>
            <a:ext cx="9144000" cy="1913347"/>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99883" y="2315497"/>
            <a:ext cx="9144000" cy="1482211"/>
          </a:xfr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9CE9C56D-7CCF-4148-B35E-8396E52956C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314302" y="3477923"/>
            <a:ext cx="2573096" cy="2585049"/>
          </a:xfrm>
          <a:prstGeom prst="rect">
            <a:avLst/>
          </a:prstGeom>
        </p:spPr>
      </p:pic>
      <p:pic>
        <p:nvPicPr>
          <p:cNvPr id="12" name="Picture 11">
            <a:extLst>
              <a:ext uri="{FF2B5EF4-FFF2-40B4-BE49-F238E27FC236}">
                <a16:creationId xmlns:a16="http://schemas.microsoft.com/office/drawing/2014/main" id="{82A2971B-0482-4149-A712-E55464C99B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6" name="hcSlideMaster.Title SlideHeader">
            <a:extLst>
              <a:ext uri="{FF2B5EF4-FFF2-40B4-BE49-F238E27FC236}">
                <a16:creationId xmlns:a16="http://schemas.microsoft.com/office/drawing/2014/main" id="{0B36E041-9F84-2595-4996-1F701591E50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23236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547568-BC5F-FA42-B25C-BC7185E9B3B3}"/>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299883" y="136524"/>
            <a:ext cx="9144000" cy="1913347"/>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99883" y="2315497"/>
            <a:ext cx="9144000" cy="1482211"/>
          </a:xfr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9CE9C56D-7CCF-4148-B35E-8396E52956C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12" name="Picture 11">
            <a:extLst>
              <a:ext uri="{FF2B5EF4-FFF2-40B4-BE49-F238E27FC236}">
                <a16:creationId xmlns:a16="http://schemas.microsoft.com/office/drawing/2014/main" id="{82A2971B-0482-4149-A712-E55464C99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6" name="hcSlideMaster.2_Title SlideHeader">
            <a:extLst>
              <a:ext uri="{FF2B5EF4-FFF2-40B4-BE49-F238E27FC236}">
                <a16:creationId xmlns:a16="http://schemas.microsoft.com/office/drawing/2014/main" id="{AC36A2F5-698E-587B-E763-3F7E7B2B715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01302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AD52B-09BB-A9BB-3040-73B0909675C0}"/>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527EFDA-2934-4E9D-A021-171ABFDAA0EC}"/>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9" name="Footer Placeholder 4">
            <a:extLst>
              <a:ext uri="{FF2B5EF4-FFF2-40B4-BE49-F238E27FC236}">
                <a16:creationId xmlns:a16="http://schemas.microsoft.com/office/drawing/2014/main" id="{DCDE2BFE-A1CD-4DC8-9ABD-547DDACD3E4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FA05DC83-E96C-4133-BD18-D5887A191562}"/>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4328D980-0199-46E4-A838-07639B084E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Title and ContentHeader">
            <a:extLst>
              <a:ext uri="{FF2B5EF4-FFF2-40B4-BE49-F238E27FC236}">
                <a16:creationId xmlns:a16="http://schemas.microsoft.com/office/drawing/2014/main" id="{5BD6D8E1-438B-B9A1-7FCC-60378A02182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23037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266313-054A-4849-9A81-A69321C34EAE}"/>
              </a:ext>
            </a:extLst>
          </p:cNvPr>
          <p:cNvSpPr/>
          <p:nvPr userDrawn="1"/>
        </p:nvSpPr>
        <p:spPr>
          <a:xfrm rot="10800000">
            <a:off x="-135924" y="-7"/>
            <a:ext cx="12327918" cy="6273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527EFDA-2934-4E9D-A021-171ABFDAA0EC}"/>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9" name="Footer Placeholder 4">
            <a:extLst>
              <a:ext uri="{FF2B5EF4-FFF2-40B4-BE49-F238E27FC236}">
                <a16:creationId xmlns:a16="http://schemas.microsoft.com/office/drawing/2014/main" id="{DCDE2BFE-A1CD-4DC8-9ABD-547DDACD3E4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FA05DC83-E96C-4133-BD18-D5887A191562}"/>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4328D980-0199-46E4-A838-07639B084E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1_Title and ContentHeader">
            <a:extLst>
              <a:ext uri="{FF2B5EF4-FFF2-40B4-BE49-F238E27FC236}">
                <a16:creationId xmlns:a16="http://schemas.microsoft.com/office/drawing/2014/main" id="{DECF5101-D8AF-9957-61F5-48428B75DE5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2103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p:nvPr>
        </p:nvSpPr>
        <p:spPr>
          <a:xfrm>
            <a:off x="457200" y="2653546"/>
            <a:ext cx="11277600" cy="1306614"/>
          </a:xfrm>
        </p:spPr>
        <p:txBody>
          <a:bodyPr anchor="t">
            <a:normAutofit/>
          </a:bodyPr>
          <a:lstStyle>
            <a:lvl1pPr algn="l">
              <a:defRPr sz="4000" b="1"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457200" y="4125779"/>
            <a:ext cx="11277600" cy="2120380"/>
          </a:xfrm>
        </p:spPr>
        <p:txBody>
          <a:bodyPr/>
          <a:lstStyle>
            <a:lvl1pPr marL="0" indent="0" algn="l">
              <a:buNone/>
              <a:defRPr sz="2400" i="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spTree>
    <p:extLst>
      <p:ext uri="{BB962C8B-B14F-4D97-AF65-F5344CB8AC3E}">
        <p14:creationId xmlns:p14="http://schemas.microsoft.com/office/powerpoint/2010/main" val="36161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D21B56-9979-8D92-D598-37634685A31A}"/>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366CBB48-38D3-4A03-8001-C6DD326124BF}"/>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11" name="Footer Placeholder 4">
            <a:extLst>
              <a:ext uri="{FF2B5EF4-FFF2-40B4-BE49-F238E27FC236}">
                <a16:creationId xmlns:a16="http://schemas.microsoft.com/office/drawing/2014/main" id="{304B195B-1432-47DE-878B-D23EF3AC4344}"/>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62F3D1A-2F12-4147-B771-F9D140B71CC9}"/>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62B4932F-4012-4A57-84BD-AC87F17B3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Section HeaderHeader">
            <a:extLst>
              <a:ext uri="{FF2B5EF4-FFF2-40B4-BE49-F238E27FC236}">
                <a16:creationId xmlns:a16="http://schemas.microsoft.com/office/drawing/2014/main" id="{F8ACA10C-2E0F-351F-FC52-0A51B4C678F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8933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50CC7A4-C954-73DD-103B-6BD69B899790}"/>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4C8C416F-06A9-401A-B4D8-F1E354F1081B}"/>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10" name="Footer Placeholder 4">
            <a:extLst>
              <a:ext uri="{FF2B5EF4-FFF2-40B4-BE49-F238E27FC236}">
                <a16:creationId xmlns:a16="http://schemas.microsoft.com/office/drawing/2014/main" id="{5F3F9AF5-7957-4D30-95EF-DCB8C3D53413}"/>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D506044B-9272-4A14-AD74-8D06C647481F}"/>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4731E0EF-F471-4AC4-813E-4925176D1B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5" name="hcSlideMaster.Two ContentHeader">
            <a:extLst>
              <a:ext uri="{FF2B5EF4-FFF2-40B4-BE49-F238E27FC236}">
                <a16:creationId xmlns:a16="http://schemas.microsoft.com/office/drawing/2014/main" id="{D455BF19-C5C9-ECDC-80D8-175CB987607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322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F87A47B-16BF-4711-BB81-D6FC5BCF2EAB}"/>
              </a:ext>
            </a:extLst>
          </p:cNvPr>
          <p:cNvSpPr/>
          <p:nvPr userDrawn="1"/>
        </p:nvSpPr>
        <p:spPr>
          <a:xfrm rot="10800000">
            <a:off x="-164123" y="-2"/>
            <a:ext cx="12356120"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8455025" cy="1325563"/>
          </a:xfrm>
        </p:spPr>
        <p:txBody>
          <a:bodyPr/>
          <a:lstStyle>
            <a:lvl1pPr>
              <a:defRPr>
                <a:solidFill>
                  <a:schemeClr val="accent6"/>
                </a:solidFill>
              </a:defRPr>
            </a:lvl1pPr>
          </a:lstStyle>
          <a:p>
            <a:r>
              <a:rPr lang="en-US"/>
              <a:t>Click to edit Master title style</a:t>
            </a:r>
          </a:p>
        </p:txBody>
      </p:sp>
      <p:sp>
        <p:nvSpPr>
          <p:cNvPr id="3" name="Text Placeholder 2"/>
          <p:cNvSpPr>
            <a:spLocks noGrp="1"/>
          </p:cNvSpPr>
          <p:nvPr>
            <p:ph type="body" idx="1"/>
          </p:nvPr>
        </p:nvSpPr>
        <p:spPr>
          <a:xfrm>
            <a:off x="839788" y="1681163"/>
            <a:ext cx="4114801" cy="823912"/>
          </a:xfrm>
        </p:spPr>
        <p:txBody>
          <a:bodyPr anchor="b"/>
          <a:lstStyle>
            <a:lvl1pPr marL="0" indent="0">
              <a:buNone/>
              <a:defRPr sz="24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114801"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750CBA8E-D822-433B-9322-727C61CBB5E1}"/>
              </a:ext>
            </a:extLst>
          </p:cNvPr>
          <p:cNvSpPr>
            <a:spLocks noGrp="1"/>
          </p:cNvSpPr>
          <p:nvPr>
            <p:ph type="dt" sz="half" idx="10"/>
          </p:nvPr>
        </p:nvSpPr>
        <p:spPr>
          <a:xfrm>
            <a:off x="1192165" y="6356350"/>
            <a:ext cx="2743200" cy="365125"/>
          </a:xfrm>
          <a:prstGeom prst="rect">
            <a:avLst/>
          </a:prstGeom>
        </p:spPr>
        <p:txBody>
          <a:bodyPr/>
          <a:lstStyle>
            <a:lvl1pPr>
              <a:defRPr>
                <a:solidFill>
                  <a:schemeClr val="bg1"/>
                </a:solidFill>
              </a:defRPr>
            </a:lvl1pPr>
          </a:lstStyle>
          <a:p>
            <a:endParaRPr lang="en-US"/>
          </a:p>
        </p:txBody>
      </p:sp>
      <p:sp>
        <p:nvSpPr>
          <p:cNvPr id="12" name="Footer Placeholder 4">
            <a:extLst>
              <a:ext uri="{FF2B5EF4-FFF2-40B4-BE49-F238E27FC236}">
                <a16:creationId xmlns:a16="http://schemas.microsoft.com/office/drawing/2014/main" id="{2A7A2661-C749-4DA1-882A-E91976767DD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4A30EA68-C5C4-49E4-957D-7E5280EA8F17}"/>
              </a:ext>
            </a:extLst>
          </p:cNvPr>
          <p:cNvSpPr>
            <a:spLocks noGrp="1"/>
          </p:cNvSpPr>
          <p:nvPr>
            <p:ph type="sldNum" sz="quarter" idx="12"/>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14" name="Text Placeholder 2">
            <a:extLst>
              <a:ext uri="{FF2B5EF4-FFF2-40B4-BE49-F238E27FC236}">
                <a16:creationId xmlns:a16="http://schemas.microsoft.com/office/drawing/2014/main" id="{7327507A-DF9B-4F28-B991-D033825CA398}"/>
              </a:ext>
            </a:extLst>
          </p:cNvPr>
          <p:cNvSpPr>
            <a:spLocks noGrp="1"/>
          </p:cNvSpPr>
          <p:nvPr>
            <p:ph type="body" idx="13"/>
          </p:nvPr>
        </p:nvSpPr>
        <p:spPr>
          <a:xfrm>
            <a:off x="5180012" y="1681163"/>
            <a:ext cx="4114801" cy="823912"/>
          </a:xfrm>
        </p:spPr>
        <p:txBody>
          <a:bodyPr anchor="b"/>
          <a:lstStyle>
            <a:lvl1pPr marL="0" indent="0">
              <a:buNone/>
              <a:defRPr sz="24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96E4F685-549F-4E66-BC02-FC07CA51336E}"/>
              </a:ext>
            </a:extLst>
          </p:cNvPr>
          <p:cNvSpPr>
            <a:spLocks noGrp="1"/>
          </p:cNvSpPr>
          <p:nvPr>
            <p:ph sz="half" idx="14"/>
          </p:nvPr>
        </p:nvSpPr>
        <p:spPr>
          <a:xfrm>
            <a:off x="5180012" y="2505075"/>
            <a:ext cx="4114801"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44B198B-301C-45CF-ADA7-E3D8C456A6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cxnSp>
        <p:nvCxnSpPr>
          <p:cNvPr id="17" name="Straight Connector 16">
            <a:extLst>
              <a:ext uri="{FF2B5EF4-FFF2-40B4-BE49-F238E27FC236}">
                <a16:creationId xmlns:a16="http://schemas.microsoft.com/office/drawing/2014/main" id="{A1E238FD-0ABB-4AFE-8249-E6664F625813}"/>
              </a:ext>
            </a:extLst>
          </p:cNvPr>
          <p:cNvCxnSpPr>
            <a:cxnSpLocks/>
          </p:cNvCxnSpPr>
          <p:nvPr userDrawn="1"/>
        </p:nvCxnSpPr>
        <p:spPr>
          <a:xfrm>
            <a:off x="1126671" y="6263750"/>
            <a:ext cx="110653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hcSlideMaster.ComparisonHeader">
            <a:extLst>
              <a:ext uri="{FF2B5EF4-FFF2-40B4-BE49-F238E27FC236}">
                <a16:creationId xmlns:a16="http://schemas.microsoft.com/office/drawing/2014/main" id="{C8BA1309-9345-E619-4C53-2E22DD5B951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15015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947659-59F4-A7CD-B761-ADA41D4E4C3C}"/>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3" name="hcSlideMaster.Title OnlyHeader">
            <a:extLst>
              <a:ext uri="{FF2B5EF4-FFF2-40B4-BE49-F238E27FC236}">
                <a16:creationId xmlns:a16="http://schemas.microsoft.com/office/drawing/2014/main" id="{87184C4D-D9FE-B91C-A9A1-16EDD8167CC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98619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0CC153-EB9D-4D41-BCD5-3FCC1A313AEA}"/>
              </a:ext>
            </a:extLst>
          </p:cNvPr>
          <p:cNvSpPr/>
          <p:nvPr userDrawn="1"/>
        </p:nvSpPr>
        <p:spPr>
          <a:xfrm rot="10800000">
            <a:off x="-211015" y="-2"/>
            <a:ext cx="12403012"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32">
            <a:extLst>
              <a:ext uri="{FF2B5EF4-FFF2-40B4-BE49-F238E27FC236}">
                <a16:creationId xmlns:a16="http://schemas.microsoft.com/office/drawing/2014/main" id="{9754E76F-9BF4-476B-9A65-0637D42BC725}"/>
              </a:ext>
            </a:extLst>
          </p:cNvPr>
          <p:cNvSpPr>
            <a:spLocks noGrp="1"/>
          </p:cNvSpPr>
          <p:nvPr>
            <p:ph sz="quarter" idx="22" hasCustomPrompt="1"/>
          </p:nvPr>
        </p:nvSpPr>
        <p:spPr>
          <a:xfrm>
            <a:off x="915988" y="1711174"/>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27" name="Title 2">
            <a:extLst>
              <a:ext uri="{FF2B5EF4-FFF2-40B4-BE49-F238E27FC236}">
                <a16:creationId xmlns:a16="http://schemas.microsoft.com/office/drawing/2014/main" id="{D6A3BADF-93B3-442B-910D-5F5864470D83}"/>
              </a:ext>
            </a:extLst>
          </p:cNvPr>
          <p:cNvSpPr>
            <a:spLocks noGrp="1"/>
          </p:cNvSpPr>
          <p:nvPr>
            <p:ph type="title"/>
          </p:nvPr>
        </p:nvSpPr>
        <p:spPr>
          <a:xfrm>
            <a:off x="438150" y="124984"/>
            <a:ext cx="10515600" cy="1325563"/>
          </a:xfrm>
        </p:spPr>
        <p:txBody>
          <a:bodyPr/>
          <a:lstStyle>
            <a:lvl1pPr>
              <a:defRPr>
                <a:solidFill>
                  <a:schemeClr val="accent4">
                    <a:lumMod val="50000"/>
                  </a:schemeClr>
                </a:solidFill>
              </a:defRPr>
            </a:lvl1pPr>
          </a:lstStyle>
          <a:p>
            <a:r>
              <a:rPr lang="en-US"/>
              <a:t>Heading 1</a:t>
            </a:r>
          </a:p>
        </p:txBody>
      </p:sp>
      <p:sp>
        <p:nvSpPr>
          <p:cNvPr id="28" name="Text Placeholder 4">
            <a:extLst>
              <a:ext uri="{FF2B5EF4-FFF2-40B4-BE49-F238E27FC236}">
                <a16:creationId xmlns:a16="http://schemas.microsoft.com/office/drawing/2014/main" id="{B7AD68EB-29F3-499B-8B86-0300E9C3252C}"/>
              </a:ext>
            </a:extLst>
          </p:cNvPr>
          <p:cNvSpPr>
            <a:spLocks noGrp="1"/>
          </p:cNvSpPr>
          <p:nvPr>
            <p:ph type="body" sz="quarter" idx="15"/>
          </p:nvPr>
        </p:nvSpPr>
        <p:spPr>
          <a:xfrm>
            <a:off x="1476736" y="4969234"/>
            <a:ext cx="2063297" cy="422910"/>
          </a:xfrm>
        </p:spPr>
        <p:txBody>
          <a:bodyPr>
            <a:noAutofit/>
          </a:bodyPr>
          <a:lstStyle>
            <a:lvl1pPr marL="0" indent="0">
              <a:buNone/>
              <a:defRPr sz="2200" b="1">
                <a:solidFill>
                  <a:schemeClr val="accent4">
                    <a:lumMod val="50000"/>
                  </a:schemeClr>
                </a:solidFill>
              </a:defRPr>
            </a:lvl1pPr>
          </a:lstStyle>
          <a:p>
            <a:r>
              <a:rPr lang="en-US"/>
              <a:t>Subheading 1</a:t>
            </a:r>
          </a:p>
        </p:txBody>
      </p:sp>
      <p:sp>
        <p:nvSpPr>
          <p:cNvPr id="29" name="Content Placeholder 5">
            <a:extLst>
              <a:ext uri="{FF2B5EF4-FFF2-40B4-BE49-F238E27FC236}">
                <a16:creationId xmlns:a16="http://schemas.microsoft.com/office/drawing/2014/main" id="{EFF3E4E5-F5C0-44A6-8641-10AAF23394D3}"/>
              </a:ext>
            </a:extLst>
          </p:cNvPr>
          <p:cNvSpPr>
            <a:spLocks noGrp="1"/>
          </p:cNvSpPr>
          <p:nvPr>
            <p:ph sz="quarter" idx="16" hasCustomPrompt="1"/>
          </p:nvPr>
        </p:nvSpPr>
        <p:spPr>
          <a:xfrm>
            <a:off x="1447800" y="5437807"/>
            <a:ext cx="2701833" cy="353076"/>
          </a:xfrm>
        </p:spPr>
        <p:txBody>
          <a:bodyPr/>
          <a:lstStyle>
            <a:lvl1pPr marL="0" indent="0">
              <a:buNone/>
              <a:defRPr sz="2000">
                <a:solidFill>
                  <a:schemeClr val="accent4">
                    <a:lumMod val="50000"/>
                  </a:schemeClr>
                </a:solidFill>
              </a:defRPr>
            </a:lvl1pPr>
          </a:lstStyle>
          <a:p>
            <a:r>
              <a:rPr lang="en-US"/>
              <a:t>Explanation text Explanation text</a:t>
            </a:r>
          </a:p>
        </p:txBody>
      </p:sp>
      <p:pic>
        <p:nvPicPr>
          <p:cNvPr id="30" name="Picture Placeholder 14">
            <a:extLst>
              <a:ext uri="{FF2B5EF4-FFF2-40B4-BE49-F238E27FC236}">
                <a16:creationId xmlns:a16="http://schemas.microsoft.com/office/drawing/2014/main" id="{9E310091-A2A9-44A4-9778-BA7ABB338F0C}"/>
              </a:ext>
            </a:extLst>
          </p:cNvPr>
          <p:cNvPicPr>
            <a:picLocks noChangeAspect="1"/>
          </p:cNvPicPr>
          <p:nvPr userDrawn="1"/>
        </p:nvPicPr>
        <p:blipFill>
          <a:blip r:embed="rId3">
            <a:extLst>
              <a:ext uri="{28A0092B-C50C-407E-A947-70E740481C1C}">
                <a14:useLocalDpi xmlns:a14="http://schemas.microsoft.com/office/drawing/2010/main" val="0"/>
              </a:ext>
            </a:extLst>
          </a:blip>
          <a:srcRect t="26738" b="26738"/>
          <a:stretch/>
        </p:blipFill>
        <p:spPr>
          <a:xfrm>
            <a:off x="4716463" y="1722754"/>
            <a:ext cx="6637337" cy="3087970"/>
          </a:xfrm>
          <a:prstGeom prst="rect">
            <a:avLst/>
          </a:prstGeom>
        </p:spPr>
      </p:pic>
      <p:sp>
        <p:nvSpPr>
          <p:cNvPr id="31" name="Content Placeholder 7">
            <a:extLst>
              <a:ext uri="{FF2B5EF4-FFF2-40B4-BE49-F238E27FC236}">
                <a16:creationId xmlns:a16="http://schemas.microsoft.com/office/drawing/2014/main" id="{80BF369F-8F33-46BA-BBA8-E85D0E721808}"/>
              </a:ext>
            </a:extLst>
          </p:cNvPr>
          <p:cNvSpPr>
            <a:spLocks noGrp="1"/>
          </p:cNvSpPr>
          <p:nvPr>
            <p:ph sz="quarter" idx="18" hasCustomPrompt="1"/>
          </p:nvPr>
        </p:nvSpPr>
        <p:spPr>
          <a:xfrm>
            <a:off x="5173527" y="5437807"/>
            <a:ext cx="2701833" cy="353076"/>
          </a:xfrm>
        </p:spPr>
        <p:txBody>
          <a:bodyPr/>
          <a:lstStyle>
            <a:lvl1pPr marL="0" indent="0">
              <a:buNone/>
              <a:defRPr sz="2000">
                <a:solidFill>
                  <a:schemeClr val="accent4">
                    <a:lumMod val="50000"/>
                  </a:schemeClr>
                </a:solidFill>
              </a:defRPr>
            </a:lvl1pPr>
          </a:lstStyle>
          <a:p>
            <a:r>
              <a:rPr lang="en-US"/>
              <a:t>Explanation text Explanation text</a:t>
            </a:r>
          </a:p>
          <a:p>
            <a:endParaRPr lang="en-US"/>
          </a:p>
        </p:txBody>
      </p:sp>
      <p:sp>
        <p:nvSpPr>
          <p:cNvPr id="32" name="Text Placeholder 6">
            <a:extLst>
              <a:ext uri="{FF2B5EF4-FFF2-40B4-BE49-F238E27FC236}">
                <a16:creationId xmlns:a16="http://schemas.microsoft.com/office/drawing/2014/main" id="{69F97E64-D5B0-46D1-ACA2-A7BAEDA4C624}"/>
              </a:ext>
            </a:extLst>
          </p:cNvPr>
          <p:cNvSpPr>
            <a:spLocks noGrp="1"/>
          </p:cNvSpPr>
          <p:nvPr>
            <p:ph type="body" sz="quarter" idx="17"/>
          </p:nvPr>
        </p:nvSpPr>
        <p:spPr>
          <a:xfrm>
            <a:off x="5202463" y="4969234"/>
            <a:ext cx="2063297" cy="422910"/>
          </a:xfrm>
        </p:spPr>
        <p:txBody>
          <a:bodyPr/>
          <a:lstStyle>
            <a:lvl1pPr marL="0" indent="0">
              <a:buNone/>
              <a:defRPr sz="2200" b="1">
                <a:solidFill>
                  <a:schemeClr val="accent4">
                    <a:lumMod val="50000"/>
                  </a:schemeClr>
                </a:solidFill>
              </a:defRPr>
            </a:lvl1pPr>
          </a:lstStyle>
          <a:p>
            <a:r>
              <a:rPr lang="en-US"/>
              <a:t>Subheading 2</a:t>
            </a:r>
          </a:p>
          <a:p>
            <a:endParaRPr lang="en-US"/>
          </a:p>
        </p:txBody>
      </p:sp>
      <p:sp>
        <p:nvSpPr>
          <p:cNvPr id="33" name="Content Placeholder 9">
            <a:extLst>
              <a:ext uri="{FF2B5EF4-FFF2-40B4-BE49-F238E27FC236}">
                <a16:creationId xmlns:a16="http://schemas.microsoft.com/office/drawing/2014/main" id="{50B396E8-9327-47AE-BFC7-CC8B91E8015F}"/>
              </a:ext>
            </a:extLst>
          </p:cNvPr>
          <p:cNvSpPr>
            <a:spLocks noGrp="1"/>
          </p:cNvSpPr>
          <p:nvPr>
            <p:ph sz="quarter" idx="20" hasCustomPrompt="1"/>
          </p:nvPr>
        </p:nvSpPr>
        <p:spPr>
          <a:xfrm>
            <a:off x="8899254" y="5437807"/>
            <a:ext cx="2701833" cy="353076"/>
          </a:xfrm>
        </p:spPr>
        <p:txBody>
          <a:bodyPr>
            <a:noAutofit/>
          </a:bodyPr>
          <a:lstStyle>
            <a:lvl1pPr marL="0" indent="0">
              <a:buNone/>
              <a:defRPr sz="2000">
                <a:solidFill>
                  <a:schemeClr val="accent4">
                    <a:lumMod val="50000"/>
                  </a:schemeClr>
                </a:solidFill>
              </a:defRPr>
            </a:lvl1pPr>
          </a:lstStyle>
          <a:p>
            <a:r>
              <a:rPr lang="en-US"/>
              <a:t>Explanation text Explanation text</a:t>
            </a:r>
          </a:p>
        </p:txBody>
      </p:sp>
      <p:sp>
        <p:nvSpPr>
          <p:cNvPr id="34" name="Text Placeholder 8">
            <a:extLst>
              <a:ext uri="{FF2B5EF4-FFF2-40B4-BE49-F238E27FC236}">
                <a16:creationId xmlns:a16="http://schemas.microsoft.com/office/drawing/2014/main" id="{FE832533-28E0-48CC-9857-1C09E522DFE6}"/>
              </a:ext>
            </a:extLst>
          </p:cNvPr>
          <p:cNvSpPr>
            <a:spLocks noGrp="1"/>
          </p:cNvSpPr>
          <p:nvPr>
            <p:ph type="body" sz="quarter" idx="19"/>
          </p:nvPr>
        </p:nvSpPr>
        <p:spPr>
          <a:xfrm>
            <a:off x="8928190" y="4969234"/>
            <a:ext cx="2063297" cy="422910"/>
          </a:xfrm>
        </p:spPr>
        <p:txBody>
          <a:bodyPr>
            <a:noAutofit/>
          </a:bodyPr>
          <a:lstStyle>
            <a:lvl1pPr marL="0" indent="0">
              <a:buNone/>
              <a:defRPr sz="2200" b="1">
                <a:solidFill>
                  <a:schemeClr val="accent4">
                    <a:lumMod val="50000"/>
                  </a:schemeClr>
                </a:solidFill>
              </a:defRPr>
            </a:lvl1pPr>
          </a:lstStyle>
          <a:p>
            <a:r>
              <a:rPr lang="en-US"/>
              <a:t>Subheading 3</a:t>
            </a:r>
          </a:p>
        </p:txBody>
      </p:sp>
      <p:sp>
        <p:nvSpPr>
          <p:cNvPr id="35" name="Oval 34">
            <a:extLst>
              <a:ext uri="{FF2B5EF4-FFF2-40B4-BE49-F238E27FC236}">
                <a16:creationId xmlns:a16="http://schemas.microsoft.com/office/drawing/2014/main" id="{F599A33C-AE03-458B-8A13-200AB606E740}"/>
              </a:ext>
            </a:extLst>
          </p:cNvPr>
          <p:cNvSpPr/>
          <p:nvPr userDrawn="1"/>
        </p:nvSpPr>
        <p:spPr>
          <a:xfrm>
            <a:off x="401297"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6" name="Oval 35">
            <a:extLst>
              <a:ext uri="{FF2B5EF4-FFF2-40B4-BE49-F238E27FC236}">
                <a16:creationId xmlns:a16="http://schemas.microsoft.com/office/drawing/2014/main" id="{D6E4B5FA-AB6D-4542-A1A2-9631297E28A6}"/>
              </a:ext>
            </a:extLst>
          </p:cNvPr>
          <p:cNvSpPr/>
          <p:nvPr userDrawn="1"/>
        </p:nvSpPr>
        <p:spPr>
          <a:xfrm>
            <a:off x="4131198"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7" name="Oval 36">
            <a:extLst>
              <a:ext uri="{FF2B5EF4-FFF2-40B4-BE49-F238E27FC236}">
                <a16:creationId xmlns:a16="http://schemas.microsoft.com/office/drawing/2014/main" id="{C234F8EB-7414-4ED6-8C7E-0AD6463343F6}"/>
              </a:ext>
            </a:extLst>
          </p:cNvPr>
          <p:cNvSpPr/>
          <p:nvPr userDrawn="1"/>
        </p:nvSpPr>
        <p:spPr>
          <a:xfrm>
            <a:off x="7861099"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pic>
        <p:nvPicPr>
          <p:cNvPr id="38" name="Picture Placeholder 15" descr="Astronaut female with solid fill">
            <a:extLst>
              <a:ext uri="{FF2B5EF4-FFF2-40B4-BE49-F238E27FC236}">
                <a16:creationId xmlns:a16="http://schemas.microsoft.com/office/drawing/2014/main" id="{3E5C75CF-BECA-47D3-A9CA-678964E71093}"/>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884" t="-13715" r="-25884" b="-13715"/>
          <a:stretch/>
        </p:blipFill>
        <p:spPr>
          <a:xfrm>
            <a:off x="469002" y="4550720"/>
            <a:ext cx="874681" cy="734407"/>
          </a:xfrm>
          <a:prstGeom prst="rect">
            <a:avLst/>
          </a:prstGeom>
        </p:spPr>
      </p:pic>
      <p:pic>
        <p:nvPicPr>
          <p:cNvPr id="39" name="Picture Placeholder 15" descr="Astronaut female with solid fill">
            <a:extLst>
              <a:ext uri="{FF2B5EF4-FFF2-40B4-BE49-F238E27FC236}">
                <a16:creationId xmlns:a16="http://schemas.microsoft.com/office/drawing/2014/main" id="{69E863EF-848D-44E3-AE7C-41F1009C2BDE}"/>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884" t="-13715" r="-25884" b="-13715"/>
          <a:stretch/>
        </p:blipFill>
        <p:spPr>
          <a:xfrm>
            <a:off x="4184030" y="4550720"/>
            <a:ext cx="874681" cy="734407"/>
          </a:xfrm>
          <a:prstGeom prst="rect">
            <a:avLst/>
          </a:prstGeom>
        </p:spPr>
      </p:pic>
      <p:pic>
        <p:nvPicPr>
          <p:cNvPr id="40" name="Picture Placeholder 15" descr="Astronaut female with solid fill">
            <a:extLst>
              <a:ext uri="{FF2B5EF4-FFF2-40B4-BE49-F238E27FC236}">
                <a16:creationId xmlns:a16="http://schemas.microsoft.com/office/drawing/2014/main" id="{2A8365E3-C7D3-4D26-AF17-B009DDF5D61F}"/>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884" t="-13715" r="-25884" b="-13715"/>
          <a:stretch/>
        </p:blipFill>
        <p:spPr>
          <a:xfrm>
            <a:off x="7913931" y="4550720"/>
            <a:ext cx="874681" cy="734407"/>
          </a:xfrm>
          <a:prstGeom prst="rect">
            <a:avLst/>
          </a:prstGeom>
        </p:spPr>
      </p:pic>
      <p:sp>
        <p:nvSpPr>
          <p:cNvPr id="2" name="hcSlideMaster.1_Title OnlyHeader">
            <a:extLst>
              <a:ext uri="{FF2B5EF4-FFF2-40B4-BE49-F238E27FC236}">
                <a16:creationId xmlns:a16="http://schemas.microsoft.com/office/drawing/2014/main" id="{AE2183D5-B6DA-419D-3AC3-F631DCBE93E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97743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0CC153-EB9D-4D41-BCD5-3FCC1A313AEA}"/>
              </a:ext>
            </a:extLst>
          </p:cNvPr>
          <p:cNvSpPr/>
          <p:nvPr userDrawn="1"/>
        </p:nvSpPr>
        <p:spPr>
          <a:xfrm rot="10800000">
            <a:off x="-211015" y="-2"/>
            <a:ext cx="12403012"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3" name="hcSlideMaster.4_Title OnlyHeader">
            <a:extLst>
              <a:ext uri="{FF2B5EF4-FFF2-40B4-BE49-F238E27FC236}">
                <a16:creationId xmlns:a16="http://schemas.microsoft.com/office/drawing/2014/main" id="{03B381E5-39D1-2114-4AF4-284053B61CA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88452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54ABD5-02BC-FD31-3D6E-C5EE9E05BCBD}"/>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a:xfrm>
            <a:off x="839788" y="1094016"/>
            <a:ext cx="10403946" cy="66947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433457" y="2049463"/>
            <a:ext cx="4810277"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52562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711B4537-A574-4413-B867-FDA67DA37E1F}"/>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10" name="Footer Placeholder 4">
            <a:extLst>
              <a:ext uri="{FF2B5EF4-FFF2-40B4-BE49-F238E27FC236}">
                <a16:creationId xmlns:a16="http://schemas.microsoft.com/office/drawing/2014/main" id="{BCAC9291-83AC-4405-898C-80BAE72E5273}"/>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7EF5C2FF-6692-422A-AF43-D4FDCF1E9738}"/>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EE24632D-7F43-4B4B-8C4B-F7197D608B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5" name="hcSlideMaster.Content with CaptionHeader">
            <a:extLst>
              <a:ext uri="{FF2B5EF4-FFF2-40B4-BE49-F238E27FC236}">
                <a16:creationId xmlns:a16="http://schemas.microsoft.com/office/drawing/2014/main" id="{DA177D42-4684-51F6-6513-79DDC436BAA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90976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18E50D-5ED9-AE56-F6F9-FEA2099591AE}"/>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9B3733C4-E61C-4D19-A2F8-2D7AF93AA898}"/>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10" name="Footer Placeholder 4">
            <a:extLst>
              <a:ext uri="{FF2B5EF4-FFF2-40B4-BE49-F238E27FC236}">
                <a16:creationId xmlns:a16="http://schemas.microsoft.com/office/drawing/2014/main" id="{55F970BD-84FA-4CC6-81B6-201B223DA9CB}"/>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129311D2-C66A-472E-A156-46EFDA6F9AD0}"/>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3E05B3FE-00BC-4BB2-90FD-19BF6C0FCE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5" name="hcSlideMaster.Picture with CaptionHeader">
            <a:extLst>
              <a:ext uri="{FF2B5EF4-FFF2-40B4-BE49-F238E27FC236}">
                <a16:creationId xmlns:a16="http://schemas.microsoft.com/office/drawing/2014/main" id="{247B4974-981B-26A6-B6E5-97D111BA692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46481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CD767D-11B2-270C-E309-2D7DB1A21BA9}"/>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6228FCD-A9D7-4369-9AEA-7A2E297CA647}"/>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9" name="Footer Placeholder 4">
            <a:extLst>
              <a:ext uri="{FF2B5EF4-FFF2-40B4-BE49-F238E27FC236}">
                <a16:creationId xmlns:a16="http://schemas.microsoft.com/office/drawing/2014/main" id="{8E100771-D995-4C8A-8D64-913688CB5CDC}"/>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3AD328F-D7A0-4E95-A5C6-BBB05CEB520F}"/>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2F2BD555-4DEE-4031-B2C2-B50243F396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Title and Vertical TextHeader">
            <a:extLst>
              <a:ext uri="{FF2B5EF4-FFF2-40B4-BE49-F238E27FC236}">
                <a16:creationId xmlns:a16="http://schemas.microsoft.com/office/drawing/2014/main" id="{6DEBB3A7-2753-1DE1-45BF-BA264B6F4EC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30259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2D6A8B-7B68-E6F8-27D2-B9E1C21AC7A3}"/>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6B8991A-8C74-45E0-A192-829987D0F1EB}"/>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9" name="Footer Placeholder 4">
            <a:extLst>
              <a:ext uri="{FF2B5EF4-FFF2-40B4-BE49-F238E27FC236}">
                <a16:creationId xmlns:a16="http://schemas.microsoft.com/office/drawing/2014/main" id="{369622BC-5BA6-486F-9992-C500086661F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2B296A5-BCAD-48FC-B5DB-FC36C5A6B925}"/>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20CAE389-3D3C-44C2-AC67-98DA72E172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Vertical Title and TextHeader">
            <a:extLst>
              <a:ext uri="{FF2B5EF4-FFF2-40B4-BE49-F238E27FC236}">
                <a16:creationId xmlns:a16="http://schemas.microsoft.com/office/drawing/2014/main" id="{FFE45D01-A33D-AB0C-33E6-5ECCB57A1B4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3289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7AE7-AD32-914A-B8BF-9F5F84D34E66}"/>
              </a:ext>
            </a:extLst>
          </p:cNvPr>
          <p:cNvSpPr>
            <a:spLocks noGrp="1"/>
          </p:cNvSpPr>
          <p:nvPr>
            <p:ph type="title"/>
          </p:nvPr>
        </p:nvSpPr>
        <p:spPr>
          <a:xfrm>
            <a:off x="457200" y="467359"/>
            <a:ext cx="11277600" cy="1280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2E90B45-9271-8A42-B3AA-FCFDA2ED0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E2DFA39-9DF7-924C-A73A-FBED4BF9C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4FEB6-34C3-4946-8CFB-A4866D664359}"/>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4" name="hcSlideMaster.Title and ContentHeader">
            <a:extLst>
              <a:ext uri="{FF2B5EF4-FFF2-40B4-BE49-F238E27FC236}">
                <a16:creationId xmlns:a16="http://schemas.microsoft.com/office/drawing/2014/main" id="{8F0CC2EF-27C5-5F94-8E1C-4B5F7ACA3AA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2680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55189D-D92D-4A4A-BE90-7C7515E61167}"/>
              </a:ext>
            </a:extLst>
          </p:cNvPr>
          <p:cNvSpPr>
            <a:spLocks noGrp="1"/>
          </p:cNvSpPr>
          <p:nvPr>
            <p:ph type="title"/>
          </p:nvPr>
        </p:nvSpPr>
        <p:spPr>
          <a:xfrm>
            <a:off x="600501" y="389741"/>
            <a:ext cx="10753299" cy="858035"/>
          </a:xfrm>
          <a:prstGeom prst="rect">
            <a:avLst/>
          </a:prstGeom>
        </p:spPr>
        <p:txBody>
          <a:bodyPr>
            <a:normAutofit/>
          </a:bodyPr>
          <a:lstStyle>
            <a:lvl1pPr>
              <a:defRPr sz="4400" b="1">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7" name="Text Placeholder 6">
            <a:extLst>
              <a:ext uri="{FF2B5EF4-FFF2-40B4-BE49-F238E27FC236}">
                <a16:creationId xmlns:a16="http://schemas.microsoft.com/office/drawing/2014/main" id="{8EDDF4B6-2010-423C-A7C9-48548D41EE4C}"/>
              </a:ext>
            </a:extLst>
          </p:cNvPr>
          <p:cNvSpPr>
            <a:spLocks noGrp="1"/>
          </p:cNvSpPr>
          <p:nvPr>
            <p:ph type="body" sz="quarter" idx="13"/>
          </p:nvPr>
        </p:nvSpPr>
        <p:spPr>
          <a:xfrm>
            <a:off x="600075" y="1466492"/>
            <a:ext cx="10753725" cy="4551722"/>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800">
                <a:latin typeface="Open Sans Light" pitchFamily="2" charset="0"/>
                <a:ea typeface="Open Sans Light" pitchFamily="2" charset="0"/>
                <a:cs typeface="Open Sans Light" pitchFamily="2" charset="0"/>
              </a:defRPr>
            </a:lvl2pPr>
            <a:lvl3pPr marL="914400" indent="0">
              <a:buNone/>
              <a:defRPr sz="1800">
                <a:latin typeface="Open Sans Light" pitchFamily="2" charset="0"/>
                <a:ea typeface="Open Sans Light" pitchFamily="2" charset="0"/>
                <a:cs typeface="Open Sans Light" pitchFamily="2" charset="0"/>
              </a:defRPr>
            </a:lvl3pPr>
            <a:lvl4pPr marL="1371600" indent="0">
              <a:buNone/>
              <a:defRPr sz="1800">
                <a:latin typeface="Open Sans Light" pitchFamily="2" charset="0"/>
                <a:ea typeface="Open Sans Light" pitchFamily="2" charset="0"/>
                <a:cs typeface="Open Sans Light" pitchFamily="2" charset="0"/>
              </a:defRPr>
            </a:lvl4pPr>
            <a:lvl5pPr marL="1828800" indent="0">
              <a:buNone/>
              <a:defRPr sz="180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BE296133-162F-4490-95F0-71D423AB768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0CC42706-3746-4E55-9311-B6B10992CA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2" name="hcSlideMaster.Custom LayoutHeader">
            <a:extLst>
              <a:ext uri="{FF2B5EF4-FFF2-40B4-BE49-F238E27FC236}">
                <a16:creationId xmlns:a16="http://schemas.microsoft.com/office/drawing/2014/main" id="{34FBC76D-24DF-23AC-5FB7-450465F70B0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0501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229A-19F4-1341-B25A-0EB0211C6455}"/>
              </a:ext>
            </a:extLst>
          </p:cNvPr>
          <p:cNvSpPr>
            <a:spLocks noGrp="1"/>
          </p:cNvSpPr>
          <p:nvPr>
            <p:ph type="title"/>
          </p:nvPr>
        </p:nvSpPr>
        <p:spPr>
          <a:xfrm>
            <a:off x="831850" y="1269471"/>
            <a:ext cx="10515600" cy="2852737"/>
          </a:xfrm>
        </p:spPr>
        <p:txBody>
          <a:bodyPr anchor="t"/>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2A438B-709E-6F41-A4A2-5BB95FB76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5C56257-900A-3047-9080-FED5B14C40C0}"/>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4" name="hcSlideMaster.Section HeaderHeader">
            <a:extLst>
              <a:ext uri="{FF2B5EF4-FFF2-40B4-BE49-F238E27FC236}">
                <a16:creationId xmlns:a16="http://schemas.microsoft.com/office/drawing/2014/main" id="{4A21F102-93EC-2B5F-C71A-6EA8B3ADBAB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7242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2262-7C24-5546-AD4A-F418FD79E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0785B-98F4-6C44-871A-A2FE78EAE382}"/>
              </a:ext>
            </a:extLst>
          </p:cNvPr>
          <p:cNvSpPr>
            <a:spLocks noGrp="1"/>
          </p:cNvSpPr>
          <p:nvPr>
            <p:ph sz="half" idx="1"/>
          </p:nvPr>
        </p:nvSpPr>
        <p:spPr>
          <a:xfrm>
            <a:off x="457200" y="1825625"/>
            <a:ext cx="5562600" cy="3538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1DBBC-8A2A-E44C-9D5B-61BF1C41B98E}"/>
              </a:ext>
            </a:extLst>
          </p:cNvPr>
          <p:cNvSpPr>
            <a:spLocks noGrp="1"/>
          </p:cNvSpPr>
          <p:nvPr>
            <p:ph sz="half" idx="2"/>
          </p:nvPr>
        </p:nvSpPr>
        <p:spPr>
          <a:xfrm>
            <a:off x="6172200" y="1825625"/>
            <a:ext cx="5181600" cy="3538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A0D4A07-67EC-9447-984E-30696DCB0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70C5F-E6CE-FF42-85F4-757526B1A5F7}"/>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Two ContentHeader">
            <a:extLst>
              <a:ext uri="{FF2B5EF4-FFF2-40B4-BE49-F238E27FC236}">
                <a16:creationId xmlns:a16="http://schemas.microsoft.com/office/drawing/2014/main" id="{5730A3D5-6CCF-E5E0-A309-D2A60A55FDF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7950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2EAB-CFDE-AD42-BA85-680643C6FA99}"/>
              </a:ext>
            </a:extLst>
          </p:cNvPr>
          <p:cNvSpPr>
            <a:spLocks noGrp="1"/>
          </p:cNvSpPr>
          <p:nvPr>
            <p:ph type="title"/>
          </p:nvPr>
        </p:nvSpPr>
        <p:spPr>
          <a:xfrm>
            <a:off x="457200" y="457200"/>
            <a:ext cx="112776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A954DC-5409-4844-AA1B-A6F40A3A159E}"/>
              </a:ext>
            </a:extLst>
          </p:cNvPr>
          <p:cNvSpPr>
            <a:spLocks noGrp="1"/>
          </p:cNvSpPr>
          <p:nvPr>
            <p:ph type="body" idx="1"/>
          </p:nvPr>
        </p:nvSpPr>
        <p:spPr>
          <a:xfrm>
            <a:off x="457200" y="1681163"/>
            <a:ext cx="5540375"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9B08F-9101-384C-B266-06133617DB97}"/>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9E07D-FAAB-1149-A16F-C766077D49B0}"/>
              </a:ext>
            </a:extLst>
          </p:cNvPr>
          <p:cNvSpPr>
            <a:spLocks noGrp="1"/>
          </p:cNvSpPr>
          <p:nvPr>
            <p:ph type="body" sz="quarter" idx="3"/>
          </p:nvPr>
        </p:nvSpPr>
        <p:spPr>
          <a:xfrm>
            <a:off x="6172200" y="1681163"/>
            <a:ext cx="5562600"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0AC0CD-F259-4546-9F8C-448EF73148CA}"/>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96E872F-27FB-BD41-920F-B75BC29BB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11C492-60A3-5B4C-8851-46B55B805DFD}"/>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7" name="hcSlideMaster.ComparisonHeader">
            <a:extLst>
              <a:ext uri="{FF2B5EF4-FFF2-40B4-BE49-F238E27FC236}">
                <a16:creationId xmlns:a16="http://schemas.microsoft.com/office/drawing/2014/main" id="{67253E1A-C77D-418E-EA2F-40F18485C55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191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8A47-7ABF-A14F-AAA2-8CCA841F177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B2241A9-DB61-BF48-BD28-0A23D29E0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BCD5F-BC28-C444-9DF3-428D81AA1DB3}"/>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3" name="hcSlideMaster.Title OnlyHeader">
            <a:extLst>
              <a:ext uri="{FF2B5EF4-FFF2-40B4-BE49-F238E27FC236}">
                <a16:creationId xmlns:a16="http://schemas.microsoft.com/office/drawing/2014/main" id="{D6EBBC69-31DF-5876-158B-38E748504E0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54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3385B3-53D8-6843-AFB2-C6EE0E112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5D051-85A9-5C4B-8A96-8E4FC4C5DECA}"/>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2" name="hcSlideMaster.BlankHeader">
            <a:extLst>
              <a:ext uri="{FF2B5EF4-FFF2-40B4-BE49-F238E27FC236}">
                <a16:creationId xmlns:a16="http://schemas.microsoft.com/office/drawing/2014/main" id="{1CAC76A1-93D6-1735-C211-A7E1A501DDF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1748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2EB3-3DC5-A748-97FE-37F218EE0619}"/>
              </a:ext>
            </a:extLst>
          </p:cNvPr>
          <p:cNvSpPr>
            <a:spLocks noGrp="1"/>
          </p:cNvSpPr>
          <p:nvPr>
            <p:ph type="title"/>
          </p:nvPr>
        </p:nvSpPr>
        <p:spPr>
          <a:xfrm>
            <a:off x="464079" y="449262"/>
            <a:ext cx="3932237" cy="1600200"/>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8E70D-0C53-2246-B034-ED0E9C67FD62}"/>
              </a:ext>
            </a:extLst>
          </p:cNvPr>
          <p:cNvSpPr>
            <a:spLocks noGrp="1"/>
          </p:cNvSpPr>
          <p:nvPr>
            <p:ph idx="1"/>
          </p:nvPr>
        </p:nvSpPr>
        <p:spPr>
          <a:xfrm>
            <a:off x="5183188" y="457201"/>
            <a:ext cx="655161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7E4FE-1E33-9D4D-8412-2878B7245032}"/>
              </a:ext>
            </a:extLst>
          </p:cNvPr>
          <p:cNvSpPr>
            <a:spLocks noGrp="1"/>
          </p:cNvSpPr>
          <p:nvPr>
            <p:ph type="body" sz="half" idx="2"/>
          </p:nvPr>
        </p:nvSpPr>
        <p:spPr>
          <a:xfrm>
            <a:off x="464079"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4F2508D-EC7B-044E-A138-A7A7DF9EC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DB622-E37D-644A-8A0A-872C60C43821}"/>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Content with CaptionHeader">
            <a:extLst>
              <a:ext uri="{FF2B5EF4-FFF2-40B4-BE49-F238E27FC236}">
                <a16:creationId xmlns:a16="http://schemas.microsoft.com/office/drawing/2014/main" id="{D44671D7-0672-9553-A116-3600E4C268A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4038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00EB2FA9-3334-354C-8D6E-E7E74B2B6BB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5270500"/>
            <a:ext cx="12192000" cy="1587500"/>
          </a:xfrm>
          <a:prstGeom prst="rect">
            <a:avLst/>
          </a:prstGeom>
        </p:spPr>
      </p:pic>
      <p:sp>
        <p:nvSpPr>
          <p:cNvPr id="2" name="Title Placeholder 1">
            <a:extLst>
              <a:ext uri="{FF2B5EF4-FFF2-40B4-BE49-F238E27FC236}">
                <a16:creationId xmlns:a16="http://schemas.microsoft.com/office/drawing/2014/main" id="{A474A9EE-05B6-8E4F-BE00-83C5151C9DCA}"/>
              </a:ext>
            </a:extLst>
          </p:cNvPr>
          <p:cNvSpPr>
            <a:spLocks noGrp="1"/>
          </p:cNvSpPr>
          <p:nvPr>
            <p:ph type="title"/>
          </p:nvPr>
        </p:nvSpPr>
        <p:spPr>
          <a:xfrm>
            <a:off x="457201" y="457200"/>
            <a:ext cx="11277599" cy="128016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6BD6282-5692-254D-A43F-6FC6AE4ADDAD}"/>
              </a:ext>
            </a:extLst>
          </p:cNvPr>
          <p:cNvSpPr>
            <a:spLocks noGrp="1"/>
          </p:cNvSpPr>
          <p:nvPr>
            <p:ph type="body" idx="1"/>
          </p:nvPr>
        </p:nvSpPr>
        <p:spPr>
          <a:xfrm>
            <a:off x="457200" y="1825625"/>
            <a:ext cx="11277600" cy="3629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9BFA10-0911-3E45-B261-9D0A641E6910}"/>
              </a:ext>
            </a:extLst>
          </p:cNvPr>
          <p:cNvSpPr>
            <a:spLocks noGrp="1"/>
          </p:cNvSpPr>
          <p:nvPr>
            <p:ph type="ftr" sz="quarter" idx="3"/>
          </p:nvPr>
        </p:nvSpPr>
        <p:spPr>
          <a:xfrm>
            <a:off x="457200" y="5480705"/>
            <a:ext cx="4114800" cy="365125"/>
          </a:xfrm>
          <a:prstGeom prst="rect">
            <a:avLst/>
          </a:prstGeom>
        </p:spPr>
        <p:txBody>
          <a:bodyPr vert="horz" lIns="91440" tIns="45720" rIns="91440" bIns="45720" rtlCol="0" anchor="ctr"/>
          <a:lstStyle>
            <a:lvl1pPr algn="l">
              <a:defRPr sz="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54929D61-5A32-F34C-BA2F-40B6A6E0FDFF}"/>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pic>
        <p:nvPicPr>
          <p:cNvPr id="10" name="Picture 9">
            <a:extLst>
              <a:ext uri="{FF2B5EF4-FFF2-40B4-BE49-F238E27FC236}">
                <a16:creationId xmlns:a16="http://schemas.microsoft.com/office/drawing/2014/main" id="{4B87410F-4A9C-E848-8B13-D6AA39996642}"/>
              </a:ext>
            </a:extLst>
          </p:cNvPr>
          <p:cNvPicPr>
            <a:picLocks noChangeAspect="1"/>
          </p:cNvPicPr>
          <p:nvPr userDrawn="1"/>
        </p:nvPicPr>
        <p:blipFill>
          <a:blip r:embed="rId13">
            <a:extLst>
              <a:ext uri="{28A0092B-C50C-407E-A947-70E740481C1C}">
                <a14:useLocalDpi xmlns:a14="http://schemas.microsoft.com/office/drawing/2010/main"/>
              </a:ext>
            </a:extLst>
          </a:blip>
          <a:srcRect/>
          <a:stretch/>
        </p:blipFill>
        <p:spPr>
          <a:xfrm>
            <a:off x="102146" y="5756355"/>
            <a:ext cx="1019095" cy="1019095"/>
          </a:xfrm>
          <a:prstGeom prst="rect">
            <a:avLst/>
          </a:prstGeom>
        </p:spPr>
      </p:pic>
    </p:spTree>
    <p:extLst>
      <p:ext uri="{BB962C8B-B14F-4D97-AF65-F5344CB8AC3E}">
        <p14:creationId xmlns:p14="http://schemas.microsoft.com/office/powerpoint/2010/main" val="401854910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rgbClr val="00569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3C6F29-B9B8-494A-96B7-1757321840B6}"/>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5177" r="5177"/>
          <a:stretch/>
        </p:blipFill>
        <p:spPr>
          <a:xfrm>
            <a:off x="-129431" y="0"/>
            <a:ext cx="12321431" cy="6858001"/>
          </a:xfrm>
          <a:prstGeom prst="rect">
            <a:avLst/>
          </a:prstGeom>
        </p:spPr>
      </p:pic>
      <p:sp>
        <p:nvSpPr>
          <p:cNvPr id="2" name="Title Placeholder 1"/>
          <p:cNvSpPr>
            <a:spLocks noGrp="1"/>
          </p:cNvSpPr>
          <p:nvPr>
            <p:ph type="title"/>
          </p:nvPr>
        </p:nvSpPr>
        <p:spPr>
          <a:xfrm>
            <a:off x="438150" y="12498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DE9AA3D-8D0D-4FE8-AB7E-FA2B4BCBABE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102070312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nsf.gov/bfa/dias/policy/merit_review/"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mailto:croehm@nsf.gov" TargetMode="External"/><Relationship Id="rId13" Type="http://schemas.openxmlformats.org/officeDocument/2006/relationships/hyperlink" Target="mailto:laanders@nsf.gov" TargetMode="External"/><Relationship Id="rId3" Type="http://schemas.openxmlformats.org/officeDocument/2006/relationships/hyperlink" Target="mailto:tmartin@nsf.gov" TargetMode="External"/><Relationship Id="rId7" Type="http://schemas.openxmlformats.org/officeDocument/2006/relationships/hyperlink" Target="mailto:jweller@nsf.gov" TargetMode="External"/><Relationship Id="rId12" Type="http://schemas.openxmlformats.org/officeDocument/2006/relationships/hyperlink" Target="mailto:jshank@nsf.gov" TargetMode="External"/><Relationship Id="rId17" Type="http://schemas.openxmlformats.org/officeDocument/2006/relationships/hyperlink" Target="mailto:ddarwin@nsf.gov" TargetMode="External"/><Relationship Id="rId2" Type="http://schemas.openxmlformats.org/officeDocument/2006/relationships/hyperlink" Target="mailto:ccyang@nsf.gov" TargetMode="External"/><Relationship Id="rId16" Type="http://schemas.openxmlformats.org/officeDocument/2006/relationships/hyperlink" Target="mailto:wnasser@nsf.gov" TargetMode="External"/><Relationship Id="rId1" Type="http://schemas.openxmlformats.org/officeDocument/2006/relationships/slideLayout" Target="../slideLayouts/slideLayout3.xml"/><Relationship Id="rId6" Type="http://schemas.openxmlformats.org/officeDocument/2006/relationships/hyperlink" Target="mailto:asriniva@nsf.gov" TargetMode="External"/><Relationship Id="rId11" Type="http://schemas.openxmlformats.org/officeDocument/2006/relationships/hyperlink" Target="mailto:vlukin@nsf.gov" TargetMode="External"/><Relationship Id="rId5" Type="http://schemas.openxmlformats.org/officeDocument/2006/relationships/hyperlink" Target="mailto:ddechev@nsf.gov" TargetMode="External"/><Relationship Id="rId15" Type="http://schemas.openxmlformats.org/officeDocument/2006/relationships/hyperlink" Target="mailto:akuh@nsf.gov" TargetMode="External"/><Relationship Id="rId10" Type="http://schemas.openxmlformats.org/officeDocument/2006/relationships/hyperlink" Target="mailto:ygel@nsf.gov" TargetMode="External"/><Relationship Id="rId4" Type="http://schemas.openxmlformats.org/officeDocument/2006/relationships/hyperlink" Target="mailto:jhallstr@nsf.gov" TargetMode="External"/><Relationship Id="rId9" Type="http://schemas.openxmlformats.org/officeDocument/2006/relationships/hyperlink" Target="mailto:slevine@nsf.gov" TargetMode="External"/><Relationship Id="rId14" Type="http://schemas.openxmlformats.org/officeDocument/2006/relationships/hyperlink" Target="mailto:rjorn@nsf.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mailto:jweller@nsf.gov" TargetMode="External"/><Relationship Id="rId13" Type="http://schemas.openxmlformats.org/officeDocument/2006/relationships/hyperlink" Target="mailto:jshank@nsf.gov" TargetMode="External"/><Relationship Id="rId18" Type="http://schemas.openxmlformats.org/officeDocument/2006/relationships/hyperlink" Target="mailto:ddarwin@nsf.gov" TargetMode="External"/><Relationship Id="rId3" Type="http://schemas.openxmlformats.org/officeDocument/2006/relationships/hyperlink" Target="mailto:ccyang@nsf.gov" TargetMode="External"/><Relationship Id="rId7" Type="http://schemas.openxmlformats.org/officeDocument/2006/relationships/hyperlink" Target="mailto:asriniva@nsf.gov" TargetMode="External"/><Relationship Id="rId12" Type="http://schemas.openxmlformats.org/officeDocument/2006/relationships/hyperlink" Target="mailto:vlukin@nsf.gov" TargetMode="External"/><Relationship Id="rId17" Type="http://schemas.openxmlformats.org/officeDocument/2006/relationships/hyperlink" Target="mailto:wnasser@nsf.gov" TargetMode="External"/><Relationship Id="rId2" Type="http://schemas.openxmlformats.org/officeDocument/2006/relationships/hyperlink" Target="mailto:ACED@nsf.gov" TargetMode="External"/><Relationship Id="rId16" Type="http://schemas.openxmlformats.org/officeDocument/2006/relationships/hyperlink" Target="mailto:akuh@nsf.gov" TargetMode="External"/><Relationship Id="rId1" Type="http://schemas.openxmlformats.org/officeDocument/2006/relationships/slideLayout" Target="../slideLayouts/slideLayout3.xml"/><Relationship Id="rId6" Type="http://schemas.openxmlformats.org/officeDocument/2006/relationships/hyperlink" Target="mailto:ddechev@nsf.gov" TargetMode="External"/><Relationship Id="rId11" Type="http://schemas.openxmlformats.org/officeDocument/2006/relationships/hyperlink" Target="mailto:ygel@nsf.gov" TargetMode="External"/><Relationship Id="rId5" Type="http://schemas.openxmlformats.org/officeDocument/2006/relationships/hyperlink" Target="mailto:jhallstr@nsf.gov" TargetMode="External"/><Relationship Id="rId15" Type="http://schemas.openxmlformats.org/officeDocument/2006/relationships/hyperlink" Target="mailto:rjorn@nsf.gov" TargetMode="External"/><Relationship Id="rId10" Type="http://schemas.openxmlformats.org/officeDocument/2006/relationships/hyperlink" Target="mailto:slevine@nsf.gov" TargetMode="External"/><Relationship Id="rId4" Type="http://schemas.openxmlformats.org/officeDocument/2006/relationships/hyperlink" Target="mailto:tmartin@nsf.gov" TargetMode="External"/><Relationship Id="rId9" Type="http://schemas.openxmlformats.org/officeDocument/2006/relationships/hyperlink" Target="mailto:croehm@nsf.gov" TargetMode="External"/><Relationship Id="rId14" Type="http://schemas.openxmlformats.org/officeDocument/2006/relationships/hyperlink" Target="mailto:laanders@nsf.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1.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1.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AC1A-A165-E797-75DF-C8E6A96F8951}"/>
              </a:ext>
            </a:extLst>
          </p:cNvPr>
          <p:cNvSpPr>
            <a:spLocks noGrp="1"/>
          </p:cNvSpPr>
          <p:nvPr>
            <p:ph type="ctrTitle"/>
          </p:nvPr>
        </p:nvSpPr>
        <p:spPr>
          <a:xfrm>
            <a:off x="457200" y="2044952"/>
            <a:ext cx="11277600" cy="1306614"/>
          </a:xfrm>
        </p:spPr>
        <p:txBody>
          <a:bodyPr>
            <a:noAutofit/>
          </a:bodyPr>
          <a:lstStyle/>
          <a:p>
            <a:pPr algn="ctr"/>
            <a:r>
              <a:rPr lang="en-US" sz="4400" dirty="0">
                <a:latin typeface="Open Sans"/>
                <a:ea typeface="Open Sans"/>
                <a:cs typeface="Open Sans"/>
              </a:rPr>
              <a:t>ACED: </a:t>
            </a:r>
            <a:br>
              <a:rPr lang="en-US" sz="4400" dirty="0"/>
            </a:br>
            <a:r>
              <a:rPr lang="en-US" sz="4400" dirty="0">
                <a:latin typeface="Open Sans"/>
                <a:ea typeface="Open Sans"/>
                <a:cs typeface="Open Sans"/>
              </a:rPr>
              <a:t>Accelerating Computing-Enabled Scientific Discovery</a:t>
            </a:r>
            <a:br>
              <a:rPr lang="en-US" sz="4400" dirty="0"/>
            </a:br>
            <a:r>
              <a:rPr lang="en-US" sz="4400" dirty="0">
                <a:latin typeface="Open Sans"/>
                <a:ea typeface="Open Sans"/>
                <a:cs typeface="Open Sans"/>
              </a:rPr>
              <a:t>NSF 24-541</a:t>
            </a:r>
            <a:br>
              <a:rPr lang="en-US" sz="4400" dirty="0"/>
            </a:br>
            <a:br>
              <a:rPr lang="en-US" sz="4400" dirty="0"/>
            </a:br>
            <a:r>
              <a:rPr lang="en-US" sz="3600" dirty="0">
                <a:latin typeface="Open Sans"/>
                <a:ea typeface="Open Sans"/>
                <a:cs typeface="Open Sans"/>
              </a:rPr>
              <a:t>Webinar</a:t>
            </a:r>
            <a:br>
              <a:rPr lang="en-US" sz="3600" dirty="0"/>
            </a:br>
            <a:r>
              <a:rPr lang="en-US" sz="3600" dirty="0">
                <a:latin typeface="Open Sans"/>
                <a:ea typeface="Open Sans"/>
                <a:cs typeface="Open Sans"/>
              </a:rPr>
              <a:t>March 12, 2024</a:t>
            </a:r>
            <a:br>
              <a:rPr lang="en-US" sz="4400" dirty="0"/>
            </a:br>
            <a:endParaRPr lang="en-US" sz="4400" dirty="0"/>
          </a:p>
        </p:txBody>
      </p:sp>
      <p:pic>
        <p:nvPicPr>
          <p:cNvPr id="4" name="Picture 3" descr="NSF Logo">
            <a:extLst>
              <a:ext uri="{FF2B5EF4-FFF2-40B4-BE49-F238E27FC236}">
                <a16:creationId xmlns:a16="http://schemas.microsoft.com/office/drawing/2014/main" id="{443EF857-EA7E-F196-A028-BF225831F5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1753" y="261844"/>
            <a:ext cx="2133600" cy="2143513"/>
          </a:xfrm>
          <a:prstGeom prst="rect">
            <a:avLst/>
          </a:prstGeom>
        </p:spPr>
      </p:pic>
      <p:sp>
        <p:nvSpPr>
          <p:cNvPr id="5" name="Slide Number Placeholder 5">
            <a:extLst>
              <a:ext uri="{FF2B5EF4-FFF2-40B4-BE49-F238E27FC236}">
                <a16:creationId xmlns:a16="http://schemas.microsoft.com/office/drawing/2014/main" id="{AEEF850D-8B16-8FCF-47C0-6964018305D3}"/>
              </a:ext>
            </a:extLst>
          </p:cNvPr>
          <p:cNvSpPr txBox="1">
            <a:spLocks/>
          </p:cNvSpPr>
          <p:nvPr/>
        </p:nvSpPr>
        <p:spPr>
          <a:xfrm>
            <a:off x="8991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10E8EA-57F6-764C-8914-AEEABF058192}" type="slidenum">
              <a:rPr lang="en-US" smtClean="0"/>
              <a:pPr/>
              <a:t>1</a:t>
            </a:fld>
            <a:endParaRPr lang="en-US"/>
          </a:p>
        </p:txBody>
      </p:sp>
    </p:spTree>
    <p:extLst>
      <p:ext uri="{BB962C8B-B14F-4D97-AF65-F5344CB8AC3E}">
        <p14:creationId xmlns:p14="http://schemas.microsoft.com/office/powerpoint/2010/main" val="55429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E427D-A9E6-CC09-584C-2418FA3027D0}"/>
              </a:ext>
            </a:extLst>
          </p:cNvPr>
          <p:cNvSpPr>
            <a:spLocks noGrp="1"/>
          </p:cNvSpPr>
          <p:nvPr>
            <p:ph type="title"/>
          </p:nvPr>
        </p:nvSpPr>
        <p:spPr/>
        <p:txBody>
          <a:bodyPr/>
          <a:lstStyle/>
          <a:p>
            <a:r>
              <a:rPr lang="en-US" dirty="0"/>
              <a:t>ACED Goals</a:t>
            </a:r>
          </a:p>
        </p:txBody>
      </p:sp>
      <p:sp>
        <p:nvSpPr>
          <p:cNvPr id="3" name="Content Placeholder 2">
            <a:extLst>
              <a:ext uri="{FF2B5EF4-FFF2-40B4-BE49-F238E27FC236}">
                <a16:creationId xmlns:a16="http://schemas.microsoft.com/office/drawing/2014/main" id="{E23EE0A1-BA80-994F-EC20-4C3F867EB4AE}"/>
              </a:ext>
            </a:extLst>
          </p:cNvPr>
          <p:cNvSpPr>
            <a:spLocks noGrp="1"/>
          </p:cNvSpPr>
          <p:nvPr>
            <p:ph idx="1"/>
          </p:nvPr>
        </p:nvSpPr>
        <p:spPr/>
        <p:txBody>
          <a:bodyPr>
            <a:normAutofit fontScale="92500" lnSpcReduction="10000"/>
          </a:bodyPr>
          <a:lstStyle/>
          <a:p>
            <a:r>
              <a:rPr lang="en-US" dirty="0">
                <a:solidFill>
                  <a:schemeClr val="tx1"/>
                </a:solidFill>
                <a:latin typeface="Verdana" panose="020B0604030504040204" pitchFamily="34" charset="0"/>
              </a:rPr>
              <a:t>Harness the power of computing to accelerate scientific discovery while driving new computing advancements</a:t>
            </a:r>
            <a:endParaRPr lang="en-US" b="0" i="0" u="none" strike="noStrike" baseline="0" dirty="0">
              <a:solidFill>
                <a:schemeClr val="tx1"/>
              </a:solidFill>
              <a:latin typeface="Verdana" panose="020B0604030504040204" pitchFamily="34" charset="0"/>
            </a:endParaRPr>
          </a:p>
          <a:p>
            <a:pPr lvl="1"/>
            <a:r>
              <a:rPr lang="en-US" sz="1800" b="0" i="0" u="none" strike="noStrike" baseline="0" dirty="0">
                <a:solidFill>
                  <a:schemeClr val="tx1"/>
                </a:solidFill>
                <a:latin typeface="Verdana" panose="020B0604030504040204" pitchFamily="34" charset="0"/>
              </a:rPr>
              <a:t>transform scientific disciplines through computational technologies </a:t>
            </a:r>
          </a:p>
          <a:p>
            <a:pPr lvl="1"/>
            <a:r>
              <a:rPr lang="en-US" sz="1800" b="0" i="0" u="none" strike="noStrike" baseline="0" dirty="0">
                <a:solidFill>
                  <a:schemeClr val="tx1"/>
                </a:solidFill>
                <a:latin typeface="Verdana" panose="020B0604030504040204" pitchFamily="34" charset="0"/>
              </a:rPr>
              <a:t>foster novel computing technologies that will enable advances far beyond the specific use cases or domains originally targeted. 	</a:t>
            </a:r>
          </a:p>
          <a:p>
            <a:r>
              <a:rPr lang="en-US" dirty="0">
                <a:solidFill>
                  <a:schemeClr val="tx1"/>
                </a:solidFill>
                <a:latin typeface="Verdana" panose="020B0604030504040204" pitchFamily="34" charset="0"/>
              </a:rPr>
              <a:t>Emerging Ideas Proposals</a:t>
            </a:r>
          </a:p>
          <a:p>
            <a:pPr lvl="1"/>
            <a:r>
              <a:rPr lang="en-US" sz="1800" b="0" i="0" u="none" strike="noStrike" baseline="0" dirty="0">
                <a:solidFill>
                  <a:schemeClr val="tx1"/>
                </a:solidFill>
                <a:latin typeface="Verdana" panose="020B0604030504040204" pitchFamily="34" charset="0"/>
              </a:rPr>
              <a:t>Limited to $500K in total budget </a:t>
            </a:r>
          </a:p>
          <a:p>
            <a:pPr lvl="1"/>
            <a:r>
              <a:rPr lang="en-US" sz="1800" b="0" i="0" u="none" strike="noStrike" baseline="0" dirty="0">
                <a:solidFill>
                  <a:schemeClr val="tx1"/>
                </a:solidFill>
                <a:latin typeface="Verdana" panose="020B0604030504040204" pitchFamily="34" charset="0"/>
              </a:rPr>
              <a:t>18 - 24 months</a:t>
            </a:r>
          </a:p>
          <a:p>
            <a:r>
              <a:rPr lang="en-US" dirty="0">
                <a:solidFill>
                  <a:schemeClr val="tx1"/>
                </a:solidFill>
                <a:latin typeface="Verdana" panose="020B0604030504040204" pitchFamily="34" charset="0"/>
              </a:rPr>
              <a:t>Discovery Proposals</a:t>
            </a:r>
          </a:p>
          <a:p>
            <a:pPr lvl="1"/>
            <a:r>
              <a:rPr lang="en-US" sz="1800" b="0" i="0" u="none" strike="noStrike" baseline="0" dirty="0">
                <a:solidFill>
                  <a:schemeClr val="tx1"/>
                </a:solidFill>
                <a:latin typeface="Verdana" panose="020B0604030504040204" pitchFamily="34" charset="0"/>
              </a:rPr>
              <a:t>$750K/year</a:t>
            </a:r>
          </a:p>
          <a:p>
            <a:pPr lvl="1"/>
            <a:r>
              <a:rPr lang="en-US" sz="1800" b="0" i="0" u="none" strike="noStrike" baseline="0" dirty="0">
                <a:solidFill>
                  <a:schemeClr val="tx1"/>
                </a:solidFill>
                <a:latin typeface="Verdana" panose="020B0604030504040204" pitchFamily="34" charset="0"/>
              </a:rPr>
              <a:t>Up to $3M in total budget</a:t>
            </a:r>
          </a:p>
          <a:p>
            <a:pPr lvl="1"/>
            <a:r>
              <a:rPr lang="en-US" sz="1800" b="0" i="0" u="none" strike="noStrike" baseline="0" dirty="0">
                <a:solidFill>
                  <a:schemeClr val="tx1"/>
                </a:solidFill>
                <a:latin typeface="Verdana" panose="020B0604030504040204" pitchFamily="34" charset="0"/>
              </a:rPr>
              <a:t>Up to </a:t>
            </a:r>
            <a:r>
              <a:rPr lang="en-US" sz="1800" dirty="0">
                <a:solidFill>
                  <a:schemeClr val="tx1"/>
                </a:solidFill>
                <a:latin typeface="Verdana" panose="020B0604030504040204" pitchFamily="34" charset="0"/>
              </a:rPr>
              <a:t>4 years</a:t>
            </a:r>
          </a:p>
          <a:p>
            <a:pPr marL="457200" lvl="1" indent="0">
              <a:buNone/>
            </a:pPr>
            <a:endParaRPr lang="en-US" sz="1800" b="0" i="0" u="none" strike="noStrike" baseline="0" dirty="0">
              <a:solidFill>
                <a:srgbClr val="165BA0"/>
              </a:solidFill>
              <a:latin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4DBF2623-6296-EBEC-207E-48D81F95EF50}"/>
              </a:ext>
            </a:extLst>
          </p:cNvPr>
          <p:cNvSpPr>
            <a:spLocks noGrp="1"/>
          </p:cNvSpPr>
          <p:nvPr>
            <p:ph type="sldNum" sz="quarter" idx="12"/>
          </p:nvPr>
        </p:nvSpPr>
        <p:spPr/>
        <p:txBody>
          <a:bodyPr/>
          <a:lstStyle/>
          <a:p>
            <a:fld id="{4710E8EA-57F6-764C-8914-AEEABF058192}" type="slidenum">
              <a:rPr lang="en-US" smtClean="0"/>
              <a:t>10</a:t>
            </a:fld>
            <a:endParaRPr lang="en-US"/>
          </a:p>
        </p:txBody>
      </p:sp>
    </p:spTree>
    <p:extLst>
      <p:ext uri="{BB962C8B-B14F-4D97-AF65-F5344CB8AC3E}">
        <p14:creationId xmlns:p14="http://schemas.microsoft.com/office/powerpoint/2010/main" val="218369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FC6B-C91E-F859-2D78-0792958FC6A8}"/>
              </a:ext>
            </a:extLst>
          </p:cNvPr>
          <p:cNvSpPr>
            <a:spLocks noGrp="1"/>
          </p:cNvSpPr>
          <p:nvPr>
            <p:ph type="title"/>
          </p:nvPr>
        </p:nvSpPr>
        <p:spPr/>
        <p:txBody>
          <a:bodyPr/>
          <a:lstStyle/>
          <a:p>
            <a:r>
              <a:rPr lang="en-US" dirty="0"/>
              <a:t>ACED is a Cross-cutting Program</a:t>
            </a:r>
          </a:p>
        </p:txBody>
      </p:sp>
      <p:sp>
        <p:nvSpPr>
          <p:cNvPr id="3" name="Content Placeholder 2">
            <a:extLst>
              <a:ext uri="{FF2B5EF4-FFF2-40B4-BE49-F238E27FC236}">
                <a16:creationId xmlns:a16="http://schemas.microsoft.com/office/drawing/2014/main" id="{186D1F50-96AF-A1ED-6EDB-B758D0765CAD}"/>
              </a:ext>
            </a:extLst>
          </p:cNvPr>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ACED seeks continuous collaborations between at least two groups of researchers</a:t>
            </a:r>
          </a:p>
          <a:p>
            <a:pPr lvl="1"/>
            <a:r>
              <a:rPr lang="en-US" sz="2400" dirty="0">
                <a:latin typeface="Calibri" panose="020F0502020204030204" pitchFamily="34" charset="0"/>
                <a:cs typeface="Calibri" panose="020F0502020204030204" pitchFamily="34" charset="0"/>
              </a:rPr>
              <a:t>One group is expected to consist of researchers in computing (the disciplines supported by the Core Programs of CISE)</a:t>
            </a:r>
          </a:p>
          <a:p>
            <a:pPr lvl="1"/>
            <a:r>
              <a:rPr lang="en-US" sz="2400" dirty="0">
                <a:latin typeface="Calibri" panose="020F0502020204030204" pitchFamily="34" charset="0"/>
                <a:cs typeface="Calibri" panose="020F0502020204030204" pitchFamily="34" charset="0"/>
              </a:rPr>
              <a:t>The other group of researchers are expected to represent another scientific or engineering discipline (the disciplines supported within existing programs of BIO, ENG</a:t>
            </a:r>
            <a:r>
              <a:rPr lang="en-US" sz="2400">
                <a:latin typeface="Calibri" panose="020F0502020204030204" pitchFamily="34" charset="0"/>
                <a:cs typeface="Calibri" panose="020F0502020204030204" pitchFamily="34" charset="0"/>
              </a:rPr>
              <a:t>, MPS, TIP) </a:t>
            </a:r>
            <a:endParaRPr lang="en-US" sz="2400"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F7CFCFF-D78C-C877-FE61-351A2D41984C}"/>
              </a:ext>
            </a:extLst>
          </p:cNvPr>
          <p:cNvSpPr>
            <a:spLocks noGrp="1"/>
          </p:cNvSpPr>
          <p:nvPr>
            <p:ph type="sldNum" sz="quarter" idx="12"/>
          </p:nvPr>
        </p:nvSpPr>
        <p:spPr/>
        <p:txBody>
          <a:bodyPr/>
          <a:lstStyle/>
          <a:p>
            <a:fld id="{4710E8EA-57F6-764C-8914-AEEABF058192}" type="slidenum">
              <a:rPr lang="en-US" smtClean="0"/>
              <a:t>11</a:t>
            </a:fld>
            <a:endParaRPr lang="en-US"/>
          </a:p>
        </p:txBody>
      </p:sp>
    </p:spTree>
    <p:extLst>
      <p:ext uri="{BB962C8B-B14F-4D97-AF65-F5344CB8AC3E}">
        <p14:creationId xmlns:p14="http://schemas.microsoft.com/office/powerpoint/2010/main" val="338134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73F3-8FC8-8CF6-9364-0AC943D336C3}"/>
              </a:ext>
            </a:extLst>
          </p:cNvPr>
          <p:cNvSpPr>
            <a:spLocks noGrp="1"/>
          </p:cNvSpPr>
          <p:nvPr>
            <p:ph type="title"/>
          </p:nvPr>
        </p:nvSpPr>
        <p:spPr/>
        <p:txBody>
          <a:bodyPr/>
          <a:lstStyle/>
          <a:p>
            <a:r>
              <a:rPr lang="en-US" dirty="0"/>
              <a:t>Intertwined between Scientific Discovery and Computational Advancements</a:t>
            </a:r>
          </a:p>
        </p:txBody>
      </p:sp>
      <p:sp>
        <p:nvSpPr>
          <p:cNvPr id="3" name="Content Placeholder 2">
            <a:extLst>
              <a:ext uri="{FF2B5EF4-FFF2-40B4-BE49-F238E27FC236}">
                <a16:creationId xmlns:a16="http://schemas.microsoft.com/office/drawing/2014/main" id="{C1346FF9-A7D2-5F21-C23C-4DF1602871C9}"/>
              </a:ext>
            </a:extLst>
          </p:cNvPr>
          <p:cNvSpPr>
            <a:spLocks noGrp="1"/>
          </p:cNvSpPr>
          <p:nvPr>
            <p:ph idx="1"/>
          </p:nvPr>
        </p:nvSpPr>
        <p:spPr>
          <a:xfrm>
            <a:off x="457200" y="1654709"/>
            <a:ext cx="11277600" cy="4565016"/>
          </a:xfrm>
        </p:spPr>
        <p:txBody>
          <a:bodyPr>
            <a:normAutofit/>
          </a:bodyPr>
          <a:lstStyle/>
          <a:p>
            <a:r>
              <a:rPr lang="en-US" sz="1800" b="0" i="0" u="none" strike="noStrike" baseline="0" dirty="0">
                <a:solidFill>
                  <a:srgbClr val="1B1B1B"/>
                </a:solidFill>
                <a:latin typeface="Calibri" panose="020F0502020204030204" pitchFamily="34" charset="0"/>
                <a:cs typeface="Calibri" panose="020F0502020204030204" pitchFamily="34" charset="0"/>
              </a:rPr>
              <a:t>Scienti</a:t>
            </a:r>
            <a:r>
              <a:rPr lang="en-US" sz="1800" b="0" i="0" u="none" strike="noStrike" baseline="0" dirty="0">
                <a:solidFill>
                  <a:srgbClr val="000000"/>
                </a:solidFill>
                <a:latin typeface="Calibri" panose="020F0502020204030204" pitchFamily="34" charset="0"/>
                <a:cs typeface="Calibri" panose="020F0502020204030204" pitchFamily="34" charset="0"/>
              </a:rPr>
              <a:t>fi</a:t>
            </a:r>
            <a:r>
              <a:rPr lang="en-US" sz="1800" b="0" i="0" u="none" strike="noStrike" baseline="0" dirty="0">
                <a:solidFill>
                  <a:srgbClr val="1B1B1B"/>
                </a:solidFill>
                <a:latin typeface="Calibri" panose="020F0502020204030204" pitchFamily="34" charset="0"/>
                <a:cs typeface="Calibri" panose="020F0502020204030204" pitchFamily="34" charset="0"/>
              </a:rPr>
              <a:t>c discovery and computational advancements have long been intertwined, catalyzing mutual progress.</a:t>
            </a:r>
          </a:p>
          <a:p>
            <a:r>
              <a:rPr lang="en-US" sz="1800" b="0" i="0" u="none" strike="noStrike" baseline="0" dirty="0">
                <a:solidFill>
                  <a:srgbClr val="1B1B1B"/>
                </a:solidFill>
                <a:latin typeface="Calibri" panose="020F0502020204030204" pitchFamily="34" charset="0"/>
                <a:cs typeface="Calibri" panose="020F0502020204030204" pitchFamily="34" charset="0"/>
              </a:rPr>
              <a:t>Scienti</a:t>
            </a:r>
            <a:r>
              <a:rPr lang="en-US" sz="1800" b="0" i="0" u="none" strike="noStrike" baseline="0" dirty="0">
                <a:solidFill>
                  <a:srgbClr val="000000"/>
                </a:solidFill>
                <a:latin typeface="Calibri" panose="020F0502020204030204" pitchFamily="34" charset="0"/>
                <a:cs typeface="Calibri" panose="020F0502020204030204" pitchFamily="34" charset="0"/>
              </a:rPr>
              <a:t>fi</a:t>
            </a:r>
            <a:r>
              <a:rPr lang="en-US" sz="1800" b="0" i="0" u="none" strike="noStrike" baseline="0" dirty="0">
                <a:solidFill>
                  <a:srgbClr val="1B1B1B"/>
                </a:solidFill>
                <a:latin typeface="Calibri" panose="020F0502020204030204" pitchFamily="34" charset="0"/>
                <a:cs typeface="Calibri" panose="020F0502020204030204" pitchFamily="34" charset="0"/>
              </a:rPr>
              <a:t>c exploration has driven computing innovations, and the resulting technologies have enabled new scienti</a:t>
            </a:r>
            <a:r>
              <a:rPr lang="en-US" sz="1800" b="0" i="0" u="none" strike="noStrike" baseline="0" dirty="0">
                <a:solidFill>
                  <a:srgbClr val="000000"/>
                </a:solidFill>
                <a:latin typeface="Calibri" panose="020F0502020204030204" pitchFamily="34" charset="0"/>
                <a:cs typeface="Calibri" panose="020F0502020204030204" pitchFamily="34" charset="0"/>
              </a:rPr>
              <a:t>fi</a:t>
            </a:r>
            <a:r>
              <a:rPr lang="en-US" sz="1800" b="0" i="0" u="none" strike="noStrike" baseline="0" dirty="0">
                <a:solidFill>
                  <a:srgbClr val="1B1B1B"/>
                </a:solidFill>
                <a:latin typeface="Calibri" panose="020F0502020204030204" pitchFamily="34" charset="0"/>
                <a:cs typeface="Calibri" panose="020F0502020204030204" pitchFamily="34" charset="0"/>
              </a:rPr>
              <a:t>c advances, fueling a virtuous cycle of discovery.</a:t>
            </a:r>
          </a:p>
          <a:p>
            <a:pPr lvl="1"/>
            <a:r>
              <a:rPr lang="en-US" sz="1400" b="0" i="0" u="none" strike="noStrike" baseline="0" dirty="0">
                <a:solidFill>
                  <a:srgbClr val="1B1B1B"/>
                </a:solidFill>
                <a:latin typeface="Calibri" panose="020F0502020204030204" pitchFamily="34" charset="0"/>
                <a:cs typeface="Calibri" panose="020F0502020204030204" pitchFamily="34" charset="0"/>
              </a:rPr>
              <a:t>Supercomputing arose to meet the challenge of performing massive numeric simulations in the sciences</a:t>
            </a:r>
          </a:p>
          <a:p>
            <a:pPr lvl="1"/>
            <a:r>
              <a:rPr lang="en-US" sz="1400" b="0" i="0" u="none" strike="noStrike" baseline="0" dirty="0">
                <a:solidFill>
                  <a:srgbClr val="1B1B1B"/>
                </a:solidFill>
                <a:latin typeface="Calibri" panose="020F0502020204030204" pitchFamily="34" charset="0"/>
                <a:cs typeface="Calibri" panose="020F0502020204030204" pitchFamily="34" charset="0"/>
              </a:rPr>
              <a:t>the World Wide Web (WWW) was initiated to share scienti</a:t>
            </a:r>
            <a:r>
              <a:rPr lang="en-US" sz="1400" b="0" i="0" u="none" strike="noStrike" baseline="0" dirty="0">
                <a:solidFill>
                  <a:srgbClr val="000000"/>
                </a:solidFill>
                <a:latin typeface="Calibri" panose="020F0502020204030204" pitchFamily="34" charset="0"/>
                <a:cs typeface="Calibri" panose="020F0502020204030204" pitchFamily="34" charset="0"/>
              </a:rPr>
              <a:t>fi</a:t>
            </a:r>
            <a:r>
              <a:rPr lang="en-US" sz="1400" b="0" i="0" u="none" strike="noStrike" baseline="0" dirty="0">
                <a:solidFill>
                  <a:srgbClr val="1B1B1B"/>
                </a:solidFill>
                <a:latin typeface="Calibri" panose="020F0502020204030204" pitchFamily="34" charset="0"/>
                <a:cs typeface="Calibri" panose="020F0502020204030204" pitchFamily="34" charset="0"/>
              </a:rPr>
              <a:t>c data from the European Organization for Nuclear Research (CERN);</a:t>
            </a:r>
          </a:p>
          <a:p>
            <a:pPr lvl="1"/>
            <a:r>
              <a:rPr lang="en-US" sz="1400" b="0" i="0" u="none" strike="noStrike" baseline="0" dirty="0">
                <a:solidFill>
                  <a:srgbClr val="1B1B1B"/>
                </a:solidFill>
                <a:latin typeface="Calibri" panose="020F0502020204030204" pitchFamily="34" charset="0"/>
                <a:cs typeface="Calibri" panose="020F0502020204030204" pitchFamily="34" charset="0"/>
              </a:rPr>
              <a:t>the Human Genome Project provides an example of novel systems thinking that led to new, collaborative ways of tackling grand challenges in genetics and beyond. </a:t>
            </a:r>
          </a:p>
          <a:p>
            <a:pPr lvl="1"/>
            <a:r>
              <a:rPr lang="en-US" sz="1400" b="0" i="0" u="none" strike="noStrike" baseline="0" dirty="0">
                <a:solidFill>
                  <a:srgbClr val="1B1B1B"/>
                </a:solidFill>
                <a:latin typeface="Calibri" panose="020F0502020204030204" pitchFamily="34" charset="0"/>
                <a:cs typeface="Calibri" panose="020F0502020204030204" pitchFamily="34" charset="0"/>
              </a:rPr>
              <a:t>In turn, these scienti</a:t>
            </a:r>
            <a:r>
              <a:rPr lang="en-US" sz="1400" b="0" i="0" u="none" strike="noStrike" baseline="0" dirty="0">
                <a:solidFill>
                  <a:srgbClr val="000000"/>
                </a:solidFill>
                <a:latin typeface="Calibri" panose="020F0502020204030204" pitchFamily="34" charset="0"/>
                <a:cs typeface="Calibri" panose="020F0502020204030204" pitchFamily="34" charset="0"/>
              </a:rPr>
              <a:t>fi</a:t>
            </a:r>
            <a:r>
              <a:rPr lang="en-US" sz="1400" b="0" i="0" u="none" strike="noStrike" baseline="0" dirty="0">
                <a:solidFill>
                  <a:srgbClr val="1B1B1B"/>
                </a:solidFill>
                <a:latin typeface="Calibri" panose="020F0502020204030204" pitchFamily="34" charset="0"/>
                <a:cs typeface="Calibri" panose="020F0502020204030204" pitchFamily="34" charset="0"/>
              </a:rPr>
              <a:t>c endeavors motivated further advancements in computer algorithms, architectures, and systems, with areas of application extending far beyond the original scienti</a:t>
            </a:r>
            <a:r>
              <a:rPr lang="en-US" sz="1400" b="0" i="0" u="none" strike="noStrike" baseline="0" dirty="0">
                <a:solidFill>
                  <a:srgbClr val="000000"/>
                </a:solidFill>
                <a:latin typeface="Calibri" panose="020F0502020204030204" pitchFamily="34" charset="0"/>
                <a:cs typeface="Calibri" panose="020F0502020204030204" pitchFamily="34" charset="0"/>
              </a:rPr>
              <a:t>fi</a:t>
            </a:r>
            <a:r>
              <a:rPr lang="en-US" sz="1400" b="0" i="0" u="none" strike="noStrike" baseline="0" dirty="0">
                <a:solidFill>
                  <a:srgbClr val="1B1B1B"/>
                </a:solidFill>
                <a:latin typeface="Calibri" panose="020F0502020204030204" pitchFamily="34" charset="0"/>
                <a:cs typeface="Calibri" panose="020F0502020204030204" pitchFamily="34" charset="0"/>
              </a:rPr>
              <a:t>c targets. </a:t>
            </a:r>
          </a:p>
          <a:p>
            <a:r>
              <a:rPr lang="en-US" sz="1800" b="0" i="0" u="none" strike="noStrike" baseline="0" dirty="0">
                <a:solidFill>
                  <a:srgbClr val="1B1B1B"/>
                </a:solidFill>
                <a:latin typeface="Calibri" panose="020F0502020204030204" pitchFamily="34" charset="0"/>
                <a:cs typeface="Calibri" panose="020F0502020204030204" pitchFamily="34" charset="0"/>
              </a:rPr>
              <a:t>Recent breakthroughs: </a:t>
            </a:r>
          </a:p>
          <a:p>
            <a:pPr lvl="1"/>
            <a:r>
              <a:rPr lang="en-US" sz="1400" b="0" i="0" u="none" strike="noStrike" baseline="0" dirty="0">
                <a:solidFill>
                  <a:srgbClr val="1B1B1B"/>
                </a:solidFill>
                <a:latin typeface="Calibri" panose="020F0502020204030204" pitchFamily="34" charset="0"/>
                <a:cs typeface="Calibri" panose="020F0502020204030204" pitchFamily="34" charset="0"/>
              </a:rPr>
              <a:t>AI systems have been used to predict a protein's 3D structure solely from its primary sequence,</a:t>
            </a:r>
          </a:p>
          <a:p>
            <a:pPr lvl="1"/>
            <a:r>
              <a:rPr lang="en-US" sz="1400" b="0" i="0" u="none" strike="noStrike" baseline="0" dirty="0">
                <a:solidFill>
                  <a:srgbClr val="1B1B1B"/>
                </a:solidFill>
                <a:latin typeface="Calibri" panose="020F0502020204030204" pitchFamily="34" charset="0"/>
                <a:cs typeface="Calibri" panose="020F0502020204030204" pitchFamily="34" charset="0"/>
              </a:rPr>
              <a:t>automated reasoning tools have been used to resolve Keller’s long-unproved conjecture in geometry</a:t>
            </a:r>
          </a:p>
          <a:p>
            <a:pPr lvl="1"/>
            <a:r>
              <a:rPr lang="en-US" sz="1400" b="0" i="0" u="none" strike="noStrike" baseline="0" dirty="0">
                <a:solidFill>
                  <a:srgbClr val="1B1B1B"/>
                </a:solidFill>
                <a:latin typeface="Calibri" panose="020F0502020204030204" pitchFamily="34" charset="0"/>
                <a:cs typeface="Calibri" panose="020F0502020204030204" pitchFamily="34" charset="0"/>
              </a:rPr>
              <a:t>computational analysis has been used to create unprecedented telescopic imagery, including of the Sagittarius A* black hole at the center of our galaxy</a:t>
            </a:r>
          </a:p>
          <a:p>
            <a:r>
              <a:rPr lang="en-US" sz="1800" b="0" i="0" u="none" strike="noStrike" baseline="0" dirty="0">
                <a:solidFill>
                  <a:srgbClr val="1B1B1B"/>
                </a:solidFill>
                <a:latin typeface="Calibri" panose="020F0502020204030204" pitchFamily="34" charset="0"/>
                <a:cs typeface="Calibri" panose="020F0502020204030204" pitchFamily="34" charset="0"/>
              </a:rPr>
              <a:t>Such examples point to an opportunity to facilitate the next leap forward in harnessing computing to accelerate scienti</a:t>
            </a:r>
            <a:r>
              <a:rPr lang="en-US" sz="1800" b="0" i="0" u="none" strike="noStrike" baseline="0" dirty="0">
                <a:solidFill>
                  <a:srgbClr val="000000"/>
                </a:solidFill>
                <a:latin typeface="Calibri" panose="020F0502020204030204" pitchFamily="34" charset="0"/>
                <a:cs typeface="Calibri" panose="020F0502020204030204" pitchFamily="34" charset="0"/>
              </a:rPr>
              <a:t>fi</a:t>
            </a:r>
            <a:r>
              <a:rPr lang="en-US" sz="1800" b="0" i="0" u="none" strike="noStrike" baseline="0" dirty="0">
                <a:solidFill>
                  <a:srgbClr val="1B1B1B"/>
                </a:solidFill>
                <a:latin typeface="Calibri" panose="020F0502020204030204" pitchFamily="34" charset="0"/>
                <a:cs typeface="Calibri" panose="020F0502020204030204" pitchFamily="34" charset="0"/>
              </a:rPr>
              <a:t>c discovery, inspiring reciprocal innovations in computing, which may bene</a:t>
            </a:r>
            <a:r>
              <a:rPr lang="en-US" sz="1800" b="0" i="0" u="none" strike="noStrike" baseline="0" dirty="0">
                <a:solidFill>
                  <a:srgbClr val="000000"/>
                </a:solidFill>
                <a:latin typeface="Calibri" panose="020F0502020204030204" pitchFamily="34" charset="0"/>
                <a:cs typeface="Calibri" panose="020F0502020204030204" pitchFamily="34" charset="0"/>
              </a:rPr>
              <a:t>fi</a:t>
            </a:r>
            <a:r>
              <a:rPr lang="en-US" sz="1800" b="0" i="0" u="none" strike="noStrike" baseline="0" dirty="0">
                <a:solidFill>
                  <a:srgbClr val="1B1B1B"/>
                </a:solidFill>
                <a:latin typeface="Calibri" panose="020F0502020204030204" pitchFamily="34" charset="0"/>
                <a:cs typeface="Calibri" panose="020F0502020204030204" pitchFamily="34" charset="0"/>
              </a:rPr>
              <a:t>t a broad set of domains</a:t>
            </a:r>
          </a:p>
        </p:txBody>
      </p:sp>
      <p:sp>
        <p:nvSpPr>
          <p:cNvPr id="4" name="Slide Number Placeholder 3">
            <a:extLst>
              <a:ext uri="{FF2B5EF4-FFF2-40B4-BE49-F238E27FC236}">
                <a16:creationId xmlns:a16="http://schemas.microsoft.com/office/drawing/2014/main" id="{7A0C4A79-8084-3ADE-E0DA-FA3DB0148665}"/>
              </a:ext>
            </a:extLst>
          </p:cNvPr>
          <p:cNvSpPr>
            <a:spLocks noGrp="1"/>
          </p:cNvSpPr>
          <p:nvPr>
            <p:ph type="sldNum" sz="quarter" idx="12"/>
          </p:nvPr>
        </p:nvSpPr>
        <p:spPr/>
        <p:txBody>
          <a:bodyPr/>
          <a:lstStyle/>
          <a:p>
            <a:fld id="{4710E8EA-57F6-764C-8914-AEEABF058192}" type="slidenum">
              <a:rPr lang="en-US" smtClean="0"/>
              <a:t>12</a:t>
            </a:fld>
            <a:endParaRPr lang="en-US"/>
          </a:p>
        </p:txBody>
      </p:sp>
    </p:spTree>
    <p:extLst>
      <p:ext uri="{BB962C8B-B14F-4D97-AF65-F5344CB8AC3E}">
        <p14:creationId xmlns:p14="http://schemas.microsoft.com/office/powerpoint/2010/main" val="188699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96B8-556B-07F2-054C-2E59CE93714A}"/>
              </a:ext>
            </a:extLst>
          </p:cNvPr>
          <p:cNvSpPr>
            <a:spLocks noGrp="1"/>
          </p:cNvSpPr>
          <p:nvPr>
            <p:ph type="title"/>
          </p:nvPr>
        </p:nvSpPr>
        <p:spPr>
          <a:xfrm>
            <a:off x="0" y="467359"/>
            <a:ext cx="12049570" cy="1280160"/>
          </a:xfrm>
        </p:spPr>
        <p:txBody>
          <a:bodyPr>
            <a:normAutofit fontScale="90000"/>
          </a:bodyPr>
          <a:lstStyle/>
          <a:p>
            <a:r>
              <a:rPr lang="en-US" b="1" dirty="0"/>
              <a:t>Accelerate</a:t>
            </a:r>
            <a:r>
              <a:rPr lang="en-US" dirty="0"/>
              <a:t> Scientific Discoveries</a:t>
            </a:r>
            <a:br>
              <a:rPr lang="en-US" dirty="0"/>
            </a:br>
            <a:r>
              <a:rPr lang="en-US" b="1" dirty="0"/>
              <a:t>Foster </a:t>
            </a:r>
            <a:r>
              <a:rPr lang="en-US" dirty="0"/>
              <a:t>Novel Computing Technologies</a:t>
            </a:r>
            <a:br>
              <a:rPr lang="en-US" dirty="0"/>
            </a:br>
            <a:r>
              <a:rPr lang="en-US" dirty="0"/>
              <a:t>Coevolution to </a:t>
            </a:r>
            <a:r>
              <a:rPr lang="en-US" b="1" dirty="0"/>
              <a:t>Generalize</a:t>
            </a:r>
            <a:r>
              <a:rPr lang="en-US" dirty="0"/>
              <a:t> Across Multiple Scientific Domains</a:t>
            </a:r>
          </a:p>
        </p:txBody>
      </p:sp>
      <p:sp>
        <p:nvSpPr>
          <p:cNvPr id="3" name="Content Placeholder 2">
            <a:extLst>
              <a:ext uri="{FF2B5EF4-FFF2-40B4-BE49-F238E27FC236}">
                <a16:creationId xmlns:a16="http://schemas.microsoft.com/office/drawing/2014/main" id="{9B37E141-C2CF-06CA-C623-E68923621209}"/>
              </a:ext>
            </a:extLst>
          </p:cNvPr>
          <p:cNvSpPr>
            <a:spLocks noGrp="1"/>
          </p:cNvSpPr>
          <p:nvPr>
            <p:ph idx="1"/>
          </p:nvPr>
        </p:nvSpPr>
        <p:spPr>
          <a:xfrm>
            <a:off x="518445" y="2398193"/>
            <a:ext cx="11277600" cy="3629460"/>
          </a:xfrm>
        </p:spPr>
        <p:txBody>
          <a:bodyPr>
            <a:normAutofit/>
          </a:bodyPr>
          <a:lstStyle/>
          <a:p>
            <a:r>
              <a:rPr lang="en-US" sz="2800" b="0" i="0" u="none" strike="noStrike" baseline="0" dirty="0">
                <a:solidFill>
                  <a:srgbClr val="1B1B1B"/>
                </a:solidFill>
                <a:latin typeface="Calibri" panose="020F0502020204030204" pitchFamily="34" charset="0"/>
                <a:cs typeface="Calibri" panose="020F0502020204030204" pitchFamily="34" charset="0"/>
              </a:rPr>
              <a:t>The ACED program seeks to catalyze reciprocal advancements that</a:t>
            </a:r>
          </a:p>
          <a:p>
            <a:pPr lvl="1"/>
            <a:r>
              <a:rPr lang="en-US" sz="2400" b="0" i="0" u="none" strike="noStrike" baseline="0" dirty="0">
                <a:solidFill>
                  <a:srgbClr val="1B1B1B"/>
                </a:solidFill>
                <a:latin typeface="Calibri" panose="020F0502020204030204" pitchFamily="34" charset="0"/>
                <a:cs typeface="Calibri" panose="020F0502020204030204" pitchFamily="34" charset="0"/>
              </a:rPr>
              <a:t>accelerate scienti</a:t>
            </a:r>
            <a:r>
              <a:rPr lang="en-US" sz="2400" b="0" i="0" u="none" strike="noStrike" baseline="0" dirty="0">
                <a:solidFill>
                  <a:srgbClr val="000000"/>
                </a:solidFill>
                <a:latin typeface="Calibri" panose="020F0502020204030204" pitchFamily="34" charset="0"/>
                <a:cs typeface="Calibri" panose="020F0502020204030204" pitchFamily="34" charset="0"/>
              </a:rPr>
              <a:t>fi</a:t>
            </a:r>
            <a:r>
              <a:rPr lang="en-US" sz="2400" b="0" i="0" u="none" strike="noStrike" baseline="0" dirty="0">
                <a:solidFill>
                  <a:srgbClr val="1B1B1B"/>
                </a:solidFill>
                <a:latin typeface="Calibri" panose="020F0502020204030204" pitchFamily="34" charset="0"/>
                <a:cs typeface="Calibri" panose="020F0502020204030204" pitchFamily="34" charset="0"/>
              </a:rPr>
              <a:t>c discoveries through computational technologies</a:t>
            </a:r>
          </a:p>
          <a:p>
            <a:pPr lvl="1"/>
            <a:r>
              <a:rPr lang="en-US" sz="2400" b="0" i="0" u="none" strike="noStrike" baseline="0" dirty="0">
                <a:solidFill>
                  <a:srgbClr val="1B1B1B"/>
                </a:solidFill>
                <a:latin typeface="Calibri" panose="020F0502020204030204" pitchFamily="34" charset="0"/>
                <a:cs typeface="Calibri" panose="020F0502020204030204" pitchFamily="34" charset="0"/>
              </a:rPr>
              <a:t>foster novel computing technologies that will enable advances beyond the speci</a:t>
            </a:r>
            <a:r>
              <a:rPr lang="en-US" sz="2400" b="0" i="0" u="none" strike="noStrike" baseline="0" dirty="0">
                <a:solidFill>
                  <a:srgbClr val="000000"/>
                </a:solidFill>
                <a:latin typeface="Calibri" panose="020F0502020204030204" pitchFamily="34" charset="0"/>
                <a:cs typeface="Calibri" panose="020F0502020204030204" pitchFamily="34" charset="0"/>
              </a:rPr>
              <a:t>fi</a:t>
            </a:r>
            <a:r>
              <a:rPr lang="en-US" sz="2400" b="0" i="0" u="none" strike="noStrike" baseline="0" dirty="0">
                <a:solidFill>
                  <a:srgbClr val="1B1B1B"/>
                </a:solidFill>
                <a:latin typeface="Calibri" panose="020F0502020204030204" pitchFamily="34" charset="0"/>
                <a:cs typeface="Calibri" panose="020F0502020204030204" pitchFamily="34" charset="0"/>
              </a:rPr>
              <a:t>c use cases or domains originally targeted. </a:t>
            </a:r>
            <a:r>
              <a:rPr lang="en-US" b="0" i="0" u="none" strike="noStrike" baseline="0" dirty="0">
                <a:solidFill>
                  <a:srgbClr val="1B1B1B"/>
                </a:solidFill>
                <a:latin typeface="Calibri" panose="020F0502020204030204" pitchFamily="34" charset="0"/>
                <a:cs typeface="Calibri" panose="020F0502020204030204" pitchFamily="34" charset="0"/>
              </a:rPr>
              <a:t>			</a:t>
            </a:r>
          </a:p>
          <a:p>
            <a:r>
              <a:rPr lang="en-US" sz="2000" b="0" i="0" u="none" strike="noStrike" baseline="0" dirty="0">
                <a:solidFill>
                  <a:srgbClr val="1B1B1B"/>
                </a:solidFill>
                <a:latin typeface="Calibri" panose="020F0502020204030204" pitchFamily="34" charset="0"/>
                <a:cs typeface="Calibri" panose="020F0502020204030204" pitchFamily="34" charset="0"/>
              </a:rPr>
              <a:t>While there are active research communities developing new computing technologies for work</a:t>
            </a:r>
            <a:r>
              <a:rPr lang="en-US" sz="2000" b="0" i="0" u="none" strike="noStrike" baseline="0" dirty="0">
                <a:solidFill>
                  <a:srgbClr val="000000"/>
                </a:solidFill>
                <a:latin typeface="Calibri" panose="020F0502020204030204" pitchFamily="34" charset="0"/>
                <a:cs typeface="Calibri" panose="020F0502020204030204" pitchFamily="34" charset="0"/>
              </a:rPr>
              <a:t>fl</a:t>
            </a:r>
            <a:r>
              <a:rPr lang="en-US" sz="2000" b="0" i="0" u="none" strike="noStrike" baseline="0" dirty="0">
                <a:solidFill>
                  <a:srgbClr val="1B1B1B"/>
                </a:solidFill>
                <a:latin typeface="Calibri" panose="020F0502020204030204" pitchFamily="34" charset="0"/>
                <a:cs typeface="Calibri" panose="020F0502020204030204" pitchFamily="34" charset="0"/>
              </a:rPr>
              <a:t>ows, use cases, and problems within speci</a:t>
            </a:r>
            <a:r>
              <a:rPr lang="en-US" sz="2000" b="0" i="0" u="none" strike="noStrike" baseline="0" dirty="0">
                <a:solidFill>
                  <a:srgbClr val="000000"/>
                </a:solidFill>
                <a:latin typeface="Calibri" panose="020F0502020204030204" pitchFamily="34" charset="0"/>
                <a:cs typeface="Calibri" panose="020F0502020204030204" pitchFamily="34" charset="0"/>
              </a:rPr>
              <a:t>fi</a:t>
            </a:r>
            <a:r>
              <a:rPr lang="en-US" sz="2000" b="0" i="0" u="none" strike="noStrike" baseline="0" dirty="0">
                <a:solidFill>
                  <a:srgbClr val="1B1B1B"/>
                </a:solidFill>
                <a:latin typeface="Calibri" panose="020F0502020204030204" pitchFamily="34" charset="0"/>
                <a:cs typeface="Calibri" panose="020F0502020204030204" pitchFamily="34" charset="0"/>
              </a:rPr>
              <a:t>c domains, there are relatively few cases where technological innovations are purposely designed to be transferred across disciplinary boundaries. </a:t>
            </a:r>
          </a:p>
          <a:p>
            <a:r>
              <a:rPr lang="en-US" sz="2000" b="0" i="0" u="none" strike="noStrike" baseline="0" dirty="0">
                <a:solidFill>
                  <a:srgbClr val="1B1B1B"/>
                </a:solidFill>
                <a:latin typeface="Calibri" panose="020F0502020204030204" pitchFamily="34" charset="0"/>
                <a:cs typeface="Calibri" panose="020F0502020204030204" pitchFamily="34" charset="0"/>
              </a:rPr>
              <a:t>The coevolution of the scienti</a:t>
            </a:r>
            <a:r>
              <a:rPr lang="en-US" sz="2000" b="0" i="0" u="none" strike="noStrike" baseline="0" dirty="0">
                <a:solidFill>
                  <a:srgbClr val="000000"/>
                </a:solidFill>
                <a:latin typeface="Calibri" panose="020F0502020204030204" pitchFamily="34" charset="0"/>
                <a:cs typeface="Calibri" panose="020F0502020204030204" pitchFamily="34" charset="0"/>
              </a:rPr>
              <a:t>fi</a:t>
            </a:r>
            <a:r>
              <a:rPr lang="en-US" sz="2000" b="0" i="0" u="none" strike="noStrike" baseline="0" dirty="0">
                <a:solidFill>
                  <a:srgbClr val="1B1B1B"/>
                </a:solidFill>
                <a:latin typeface="Calibri" panose="020F0502020204030204" pitchFamily="34" charset="0"/>
                <a:cs typeface="Calibri" panose="020F0502020204030204" pitchFamily="34" charset="0"/>
              </a:rPr>
              <a:t>c method and the next generation of computing techniques has the potential to generalize across multiple scienti</a:t>
            </a:r>
            <a:r>
              <a:rPr lang="en-US" sz="2000" b="0" i="0" u="none" strike="noStrike" baseline="0" dirty="0">
                <a:solidFill>
                  <a:srgbClr val="000000"/>
                </a:solidFill>
                <a:latin typeface="Calibri" panose="020F0502020204030204" pitchFamily="34" charset="0"/>
                <a:cs typeface="Calibri" panose="020F0502020204030204" pitchFamily="34" charset="0"/>
              </a:rPr>
              <a:t>fi</a:t>
            </a:r>
            <a:r>
              <a:rPr lang="en-US" sz="2000" b="0" i="0" u="none" strike="noStrike" baseline="0" dirty="0">
                <a:solidFill>
                  <a:srgbClr val="1B1B1B"/>
                </a:solidFill>
                <a:latin typeface="Calibri" panose="020F0502020204030204" pitchFamily="34" charset="0"/>
                <a:cs typeface="Calibri" panose="020F0502020204030204" pitchFamily="34" charset="0"/>
              </a:rPr>
              <a:t>c domains, leading to parallel advances in the sciences and computing. </a:t>
            </a:r>
            <a:endParaRPr lang="en-US" sz="2000"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0637079-31BE-DFEB-C400-3CFC9441203D}"/>
              </a:ext>
            </a:extLst>
          </p:cNvPr>
          <p:cNvSpPr>
            <a:spLocks noGrp="1"/>
          </p:cNvSpPr>
          <p:nvPr>
            <p:ph type="sldNum" sz="quarter" idx="12"/>
          </p:nvPr>
        </p:nvSpPr>
        <p:spPr/>
        <p:txBody>
          <a:bodyPr/>
          <a:lstStyle/>
          <a:p>
            <a:fld id="{4710E8EA-57F6-764C-8914-AEEABF058192}" type="slidenum">
              <a:rPr lang="en-US" smtClean="0"/>
              <a:t>13</a:t>
            </a:fld>
            <a:endParaRPr lang="en-US"/>
          </a:p>
        </p:txBody>
      </p:sp>
    </p:spTree>
    <p:extLst>
      <p:ext uri="{BB962C8B-B14F-4D97-AF65-F5344CB8AC3E}">
        <p14:creationId xmlns:p14="http://schemas.microsoft.com/office/powerpoint/2010/main" val="406079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5387-C2A8-3E49-3CE6-1A1857FA7EA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Non-exhaustive list of representative research questions</a:t>
            </a:r>
            <a:endParaRPr lang="en-US" dirty="0"/>
          </a:p>
        </p:txBody>
      </p:sp>
      <p:sp>
        <p:nvSpPr>
          <p:cNvPr id="3" name="Content Placeholder 2">
            <a:extLst>
              <a:ext uri="{FF2B5EF4-FFF2-40B4-BE49-F238E27FC236}">
                <a16:creationId xmlns:a16="http://schemas.microsoft.com/office/drawing/2014/main" id="{567E1922-DE79-91C8-2BD9-A94EFA46B8DE}"/>
              </a:ext>
            </a:extLst>
          </p:cNvPr>
          <p:cNvSpPr>
            <a:spLocks noGrp="1"/>
          </p:cNvSpPr>
          <p:nvPr>
            <p:ph idx="1"/>
          </p:nvPr>
        </p:nvSpPr>
        <p:spPr>
          <a:xfrm>
            <a:off x="457200" y="1825623"/>
            <a:ext cx="11277600" cy="4634997"/>
          </a:xfrm>
        </p:spPr>
        <p:txBody>
          <a:bodyPr>
            <a:normAutofit/>
          </a:bodyPr>
          <a:lstStyle/>
          <a:p>
            <a:r>
              <a:rPr lang="en-US" dirty="0">
                <a:latin typeface="Calibri" panose="020F0502020204030204" pitchFamily="34" charset="0"/>
                <a:cs typeface="Calibri" panose="020F0502020204030204" pitchFamily="34" charset="0"/>
              </a:rPr>
              <a:t>Non-exhaustive list of representative research questions;</a:t>
            </a:r>
          </a:p>
          <a:p>
            <a:pPr lvl="1"/>
            <a:r>
              <a:rPr lang="en-US" sz="1800" dirty="0">
                <a:latin typeface="Calibri" panose="020F0502020204030204" pitchFamily="34" charset="0"/>
                <a:cs typeface="Calibri" panose="020F0502020204030204" pitchFamily="34" charset="0"/>
              </a:rPr>
              <a:t>What novel in situ or remote sensing techniques are needed to enable efficient, accurate scientific data collection, unlocking new scientific frontiers? </a:t>
            </a:r>
          </a:p>
          <a:p>
            <a:pPr lvl="1"/>
            <a:r>
              <a:rPr lang="en-US" sz="1800" dirty="0">
                <a:latin typeface="Calibri" panose="020F0502020204030204" pitchFamily="34" charset="0"/>
                <a:cs typeface="Calibri" panose="020F0502020204030204" pitchFamily="34" charset="0"/>
              </a:rPr>
              <a:t>What new data curation, aggregation, and analytics techniques are needed to enable predictable, high-accuracy learning and inference based on large volumes of heterogeneous sensor data?</a:t>
            </a:r>
          </a:p>
          <a:p>
            <a:pPr lvl="1"/>
            <a:r>
              <a:rPr lang="en-US" sz="1800" dirty="0">
                <a:latin typeface="Calibri" panose="020F0502020204030204" pitchFamily="34" charset="0"/>
                <a:cs typeface="Calibri" panose="020F0502020204030204" pitchFamily="34" charset="0"/>
              </a:rPr>
              <a:t>What novel and generalizable artificial intelligence techniques are needed to accelerate scientific discovery? </a:t>
            </a:r>
          </a:p>
          <a:p>
            <a:pPr lvl="1"/>
            <a:r>
              <a:rPr lang="en-US" sz="1800" dirty="0">
                <a:latin typeface="Calibri" panose="020F0502020204030204" pitchFamily="34" charset="0"/>
                <a:cs typeface="Calibri" panose="020F0502020204030204" pitchFamily="34" charset="0"/>
              </a:rPr>
              <a:t>What new methods are needed to ensure correctness, reliability, robustness, reproducibility, safety, and efficiency of workflow across multiple scientific domains?</a:t>
            </a:r>
          </a:p>
          <a:p>
            <a:pPr lvl="1"/>
            <a:r>
              <a:rPr lang="en-US" sz="1800" dirty="0">
                <a:latin typeface="Calibri" panose="020F0502020204030204" pitchFamily="34" charset="0"/>
                <a:cs typeface="Calibri" panose="020F0502020204030204" pitchFamily="34" charset="0"/>
              </a:rPr>
              <a:t>What are the theoretical foundations and technological innovations needed to enable digital twins that far exceed the capabilities of traditional modeling and simulation frameworks?  </a:t>
            </a:r>
          </a:p>
          <a:p>
            <a:pPr lvl="1"/>
            <a:r>
              <a:rPr lang="en-US" sz="1800" dirty="0">
                <a:latin typeface="Calibri" panose="020F0502020204030204" pitchFamily="34" charset="0"/>
                <a:cs typeface="Calibri" panose="020F0502020204030204" pitchFamily="34" charset="0"/>
              </a:rPr>
              <a:t>What is needed to enable programmable scientific laboratories that are partially or fully automated, with or without scientist in the loop, to allow faster and more efficient ways to design and conduct experiments? </a:t>
            </a:r>
          </a:p>
        </p:txBody>
      </p:sp>
      <p:sp>
        <p:nvSpPr>
          <p:cNvPr id="4" name="Slide Number Placeholder 3">
            <a:extLst>
              <a:ext uri="{FF2B5EF4-FFF2-40B4-BE49-F238E27FC236}">
                <a16:creationId xmlns:a16="http://schemas.microsoft.com/office/drawing/2014/main" id="{1516F5C5-9D07-979A-0C48-AFC48F12C62B}"/>
              </a:ext>
            </a:extLst>
          </p:cNvPr>
          <p:cNvSpPr>
            <a:spLocks noGrp="1"/>
          </p:cNvSpPr>
          <p:nvPr>
            <p:ph type="sldNum" sz="quarter" idx="12"/>
          </p:nvPr>
        </p:nvSpPr>
        <p:spPr/>
        <p:txBody>
          <a:bodyPr/>
          <a:lstStyle/>
          <a:p>
            <a:fld id="{4710E8EA-57F6-764C-8914-AEEABF058192}" type="slidenum">
              <a:rPr lang="en-US" smtClean="0"/>
              <a:t>14</a:t>
            </a:fld>
            <a:endParaRPr lang="en-US"/>
          </a:p>
        </p:txBody>
      </p:sp>
    </p:spTree>
    <p:extLst>
      <p:ext uri="{BB962C8B-B14F-4D97-AF65-F5344CB8AC3E}">
        <p14:creationId xmlns:p14="http://schemas.microsoft.com/office/powerpoint/2010/main" val="328903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1545-22F7-F123-4C09-E16977BA3DC3}"/>
              </a:ext>
            </a:extLst>
          </p:cNvPr>
          <p:cNvSpPr>
            <a:spLocks noGrp="1"/>
          </p:cNvSpPr>
          <p:nvPr>
            <p:ph type="title"/>
          </p:nvPr>
        </p:nvSpPr>
        <p:spPr/>
        <p:txBody>
          <a:bodyPr/>
          <a:lstStyle/>
          <a:p>
            <a:r>
              <a:rPr lang="en-US" dirty="0"/>
              <a:t>ACED Requirements</a:t>
            </a:r>
          </a:p>
        </p:txBody>
      </p:sp>
      <p:sp>
        <p:nvSpPr>
          <p:cNvPr id="3" name="Content Placeholder 2">
            <a:extLst>
              <a:ext uri="{FF2B5EF4-FFF2-40B4-BE49-F238E27FC236}">
                <a16:creationId xmlns:a16="http://schemas.microsoft.com/office/drawing/2014/main" id="{E40B0D1D-87AB-A3AD-BE82-CDBDED7FBD4C}"/>
              </a:ext>
            </a:extLst>
          </p:cNvPr>
          <p:cNvSpPr>
            <a:spLocks noGrp="1"/>
          </p:cNvSpPr>
          <p:nvPr>
            <p:ph idx="1"/>
          </p:nvPr>
        </p:nvSpPr>
        <p:spPr/>
        <p:txBody>
          <a:bodyPr/>
          <a:lstStyle/>
          <a:p>
            <a:r>
              <a:rPr lang="en-US" dirty="0"/>
              <a:t>ACED projects should address specific challenges that include </a:t>
            </a:r>
          </a:p>
          <a:p>
            <a:pPr lvl="1"/>
            <a:r>
              <a:rPr lang="en-US" dirty="0"/>
              <a:t>Overcoming technological bottlenecks,</a:t>
            </a:r>
          </a:p>
          <a:p>
            <a:pPr lvl="1"/>
            <a:r>
              <a:rPr lang="en-US" dirty="0"/>
              <a:t>Accelerating scientific workflows,</a:t>
            </a:r>
          </a:p>
          <a:p>
            <a:pPr lvl="1"/>
            <a:r>
              <a:rPr lang="en-US" dirty="0"/>
              <a:t>Improving performance, productivity, reliability, and reproducibility, and/or</a:t>
            </a:r>
          </a:p>
          <a:p>
            <a:pPr lvl="1"/>
            <a:r>
              <a:rPr lang="en-US" dirty="0"/>
              <a:t>Facilitating knowledge sharing and interoperability</a:t>
            </a:r>
          </a:p>
        </p:txBody>
      </p:sp>
      <p:sp>
        <p:nvSpPr>
          <p:cNvPr id="4" name="Slide Number Placeholder 3">
            <a:extLst>
              <a:ext uri="{FF2B5EF4-FFF2-40B4-BE49-F238E27FC236}">
                <a16:creationId xmlns:a16="http://schemas.microsoft.com/office/drawing/2014/main" id="{83A9AF85-2CAF-4A4D-9DCB-456CC8C801EB}"/>
              </a:ext>
            </a:extLst>
          </p:cNvPr>
          <p:cNvSpPr>
            <a:spLocks noGrp="1"/>
          </p:cNvSpPr>
          <p:nvPr>
            <p:ph type="sldNum" sz="quarter" idx="12"/>
          </p:nvPr>
        </p:nvSpPr>
        <p:spPr/>
        <p:txBody>
          <a:bodyPr/>
          <a:lstStyle/>
          <a:p>
            <a:fld id="{4710E8EA-57F6-764C-8914-AEEABF058192}" type="slidenum">
              <a:rPr lang="en-US" smtClean="0"/>
              <a:t>15</a:t>
            </a:fld>
            <a:endParaRPr lang="en-US"/>
          </a:p>
        </p:txBody>
      </p:sp>
    </p:spTree>
    <p:extLst>
      <p:ext uri="{BB962C8B-B14F-4D97-AF65-F5344CB8AC3E}">
        <p14:creationId xmlns:p14="http://schemas.microsoft.com/office/powerpoint/2010/main" val="417158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5E0D-F791-00C7-9DBB-755ABB439F19}"/>
              </a:ext>
            </a:extLst>
          </p:cNvPr>
          <p:cNvSpPr>
            <a:spLocks noGrp="1"/>
          </p:cNvSpPr>
          <p:nvPr>
            <p:ph type="title"/>
          </p:nvPr>
        </p:nvSpPr>
        <p:spPr/>
        <p:txBody>
          <a:bodyPr/>
          <a:lstStyle/>
          <a:p>
            <a:r>
              <a:rPr lang="en-US" dirty="0"/>
              <a:t>Track I and Track II</a:t>
            </a:r>
          </a:p>
        </p:txBody>
      </p:sp>
      <p:sp>
        <p:nvSpPr>
          <p:cNvPr id="3" name="Content Placeholder 2">
            <a:extLst>
              <a:ext uri="{FF2B5EF4-FFF2-40B4-BE49-F238E27FC236}">
                <a16:creationId xmlns:a16="http://schemas.microsoft.com/office/drawing/2014/main" id="{7F4BBB2A-0A52-8051-EACE-99F41424D027}"/>
              </a:ext>
            </a:extLst>
          </p:cNvPr>
          <p:cNvSpPr>
            <a:spLocks noGrp="1"/>
          </p:cNvSpPr>
          <p:nvPr>
            <p:ph idx="1"/>
          </p:nvPr>
        </p:nvSpPr>
        <p:spPr>
          <a:xfrm>
            <a:off x="363196" y="1321423"/>
            <a:ext cx="11277600" cy="5069218"/>
          </a:xfrm>
        </p:spPr>
        <p:txBody>
          <a:bodyPr>
            <a:normAutofit fontScale="85000" lnSpcReduction="20000"/>
          </a:bodyPr>
          <a:lstStyle/>
          <a:p>
            <a:r>
              <a:rPr lang="en-US" sz="3100" dirty="0">
                <a:latin typeface="Calibri" panose="020F0502020204030204" pitchFamily="34" charset="0"/>
                <a:cs typeface="Calibri" panose="020F0502020204030204" pitchFamily="34" charset="0"/>
              </a:rPr>
              <a:t>Track I: Emerging Ideas Proposals</a:t>
            </a:r>
          </a:p>
          <a:p>
            <a:pPr lvl="1"/>
            <a:r>
              <a:rPr lang="en-US" sz="2600" dirty="0">
                <a:latin typeface="Calibri" panose="020F0502020204030204" pitchFamily="34" charset="0"/>
                <a:cs typeface="Calibri" panose="020F0502020204030204" pitchFamily="34" charset="0"/>
              </a:rPr>
              <a:t>Speculative multidisciplinary projects that explore bold new research directions</a:t>
            </a:r>
          </a:p>
          <a:p>
            <a:pPr lvl="1"/>
            <a:r>
              <a:rPr lang="en-US" sz="2600" dirty="0">
                <a:latin typeface="Calibri" panose="020F0502020204030204" pitchFamily="34" charset="0"/>
                <a:cs typeface="Calibri" panose="020F0502020204030204" pitchFamily="34" charset="0"/>
              </a:rPr>
              <a:t>The goal is</a:t>
            </a:r>
          </a:p>
          <a:p>
            <a:pPr lvl="2"/>
            <a:r>
              <a:rPr lang="en-US" sz="2300" dirty="0">
                <a:latin typeface="Calibri" panose="020F0502020204030204" pitchFamily="34" charset="0"/>
                <a:cs typeface="Calibri" panose="020F0502020204030204" pitchFamily="34" charset="0"/>
              </a:rPr>
              <a:t>obtaining preliminary results, refine the overall research plan based on these results</a:t>
            </a:r>
          </a:p>
          <a:p>
            <a:pPr lvl="2"/>
            <a:r>
              <a:rPr lang="en-US" sz="2300" dirty="0">
                <a:latin typeface="Calibri" panose="020F0502020204030204" pitchFamily="34" charset="0"/>
                <a:cs typeface="Calibri" panose="020F0502020204030204" pitchFamily="34" charset="0"/>
              </a:rPr>
              <a:t>Garner insights into whether these advances generalize beyond the targeted use case or domain </a:t>
            </a:r>
          </a:p>
          <a:p>
            <a:r>
              <a:rPr lang="en-US" sz="3100" dirty="0">
                <a:latin typeface="Calibri" panose="020F0502020204030204" pitchFamily="34" charset="0"/>
                <a:cs typeface="Calibri" panose="020F0502020204030204" pitchFamily="34" charset="0"/>
              </a:rPr>
              <a:t>Track II: Discovery Proposals</a:t>
            </a:r>
          </a:p>
          <a:p>
            <a:pPr lvl="1"/>
            <a:r>
              <a:rPr lang="en-US" sz="2600" dirty="0">
                <a:latin typeface="Calibri" panose="020F0502020204030204" pitchFamily="34" charset="0"/>
                <a:cs typeface="Calibri" panose="020F0502020204030204" pitchFamily="34" charset="0"/>
              </a:rPr>
              <a:t>Transformative interdisciplinary research that will significantly advance both computing and the scientific discipline(s) to be studied</a:t>
            </a:r>
          </a:p>
          <a:p>
            <a:pPr lvl="1"/>
            <a:r>
              <a:rPr lang="en-US" sz="2600" dirty="0">
                <a:latin typeface="Calibri" panose="020F0502020204030204" pitchFamily="34" charset="0"/>
                <a:cs typeface="Calibri" panose="020F0502020204030204" pitchFamily="34" charset="0"/>
              </a:rPr>
              <a:t>Proposals should have</a:t>
            </a:r>
          </a:p>
          <a:p>
            <a:pPr lvl="2"/>
            <a:r>
              <a:rPr lang="en-US" sz="2300" dirty="0">
                <a:latin typeface="Calibri" panose="020F0502020204030204" pitchFamily="34" charset="0"/>
                <a:cs typeface="Calibri" panose="020F0502020204030204" pitchFamily="34" charset="0"/>
              </a:rPr>
              <a:t>Clearly identified scientific problem(s) to be addressed</a:t>
            </a:r>
          </a:p>
          <a:p>
            <a:pPr lvl="2"/>
            <a:r>
              <a:rPr lang="en-US" sz="2300" dirty="0">
                <a:latin typeface="Calibri" panose="020F0502020204030204" pitchFamily="34" charset="0"/>
                <a:cs typeface="Calibri" panose="020F0502020204030204" pitchFamily="34" charset="0"/>
              </a:rPr>
              <a:t>Specific computing techniques to be developed</a:t>
            </a:r>
          </a:p>
          <a:p>
            <a:pPr lvl="2"/>
            <a:r>
              <a:rPr lang="en-US" sz="2300" dirty="0">
                <a:latin typeface="Calibri" panose="020F0502020204030204" pitchFamily="34" charset="0"/>
                <a:cs typeface="Calibri" panose="020F0502020204030204" pitchFamily="34" charset="0"/>
              </a:rPr>
              <a:t>Supported by preliminary collaborations and/or result that demonstrate the potential of the proposed ideas</a:t>
            </a:r>
          </a:p>
          <a:p>
            <a:r>
              <a:rPr lang="en-US" sz="3100" dirty="0">
                <a:latin typeface="Calibri" panose="020F0502020204030204" pitchFamily="34" charset="0"/>
                <a:cs typeface="Calibri" panose="020F0502020204030204" pitchFamily="34" charset="0"/>
              </a:rPr>
              <a:t>Estimated Number of Awards: 42</a:t>
            </a:r>
          </a:p>
          <a:p>
            <a:pPr lvl="1"/>
            <a:r>
              <a:rPr lang="en-US" sz="2600" dirty="0">
                <a:latin typeface="Calibri" panose="020F0502020204030204" pitchFamily="34" charset="0"/>
                <a:cs typeface="Calibri" panose="020F0502020204030204" pitchFamily="34" charset="0"/>
              </a:rPr>
              <a:t>30 Track I in Year 1</a:t>
            </a:r>
          </a:p>
          <a:p>
            <a:pPr lvl="1"/>
            <a:r>
              <a:rPr lang="en-US" sz="2600" dirty="0">
                <a:latin typeface="Calibri" panose="020F0502020204030204" pitchFamily="34" charset="0"/>
                <a:cs typeface="Calibri" panose="020F0502020204030204" pitchFamily="34" charset="0"/>
              </a:rPr>
              <a:t>~12 Track II in Year 2 and 3</a:t>
            </a:r>
          </a:p>
          <a:p>
            <a:endParaRPr lang="en-US" dirty="0"/>
          </a:p>
        </p:txBody>
      </p:sp>
      <p:sp>
        <p:nvSpPr>
          <p:cNvPr id="4" name="Slide Number Placeholder 3">
            <a:extLst>
              <a:ext uri="{FF2B5EF4-FFF2-40B4-BE49-F238E27FC236}">
                <a16:creationId xmlns:a16="http://schemas.microsoft.com/office/drawing/2014/main" id="{027C0161-86EF-57EB-34FA-5F498A1669B6}"/>
              </a:ext>
            </a:extLst>
          </p:cNvPr>
          <p:cNvSpPr>
            <a:spLocks noGrp="1"/>
          </p:cNvSpPr>
          <p:nvPr>
            <p:ph type="sldNum" sz="quarter" idx="12"/>
          </p:nvPr>
        </p:nvSpPr>
        <p:spPr/>
        <p:txBody>
          <a:bodyPr/>
          <a:lstStyle/>
          <a:p>
            <a:fld id="{4710E8EA-57F6-764C-8914-AEEABF058192}" type="slidenum">
              <a:rPr lang="en-US" smtClean="0"/>
              <a:t>16</a:t>
            </a:fld>
            <a:endParaRPr lang="en-US"/>
          </a:p>
        </p:txBody>
      </p:sp>
    </p:spTree>
    <p:extLst>
      <p:ext uri="{BB962C8B-B14F-4D97-AF65-F5344CB8AC3E}">
        <p14:creationId xmlns:p14="http://schemas.microsoft.com/office/powerpoint/2010/main" val="45908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B3B4-46D0-292C-21B6-7C7C2293C687}"/>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9007AACA-B08A-E618-B3A1-002D25A14691}"/>
              </a:ext>
            </a:extLst>
          </p:cNvPr>
          <p:cNvSpPr>
            <a:spLocks noGrp="1"/>
          </p:cNvSpPr>
          <p:nvPr>
            <p:ph idx="1"/>
          </p:nvPr>
        </p:nvSpPr>
        <p:spPr/>
        <p:txBody>
          <a:bodyPr vert="horz" lIns="91440" tIns="45720" rIns="91440" bIns="45720" rtlCol="0" anchor="t">
            <a:normAutofit/>
          </a:bodyPr>
          <a:lstStyle/>
          <a:p>
            <a:r>
              <a:rPr lang="en-US" dirty="0">
                <a:latin typeface="Calibri" panose="020F0502020204030204" pitchFamily="34" charset="0"/>
                <a:cs typeface="Calibri" panose="020F0502020204030204" pitchFamily="34" charset="0"/>
              </a:rPr>
              <a:t>Institutions from Higher Education (IHEs)</a:t>
            </a:r>
          </a:p>
          <a:p>
            <a:r>
              <a:rPr lang="en-US" dirty="0">
                <a:latin typeface="Calibri" panose="020F0502020204030204" pitchFamily="34" charset="0"/>
                <a:cs typeface="Calibri" panose="020F0502020204030204" pitchFamily="34" charset="0"/>
              </a:rPr>
              <a:t>Non-profit, non-academic organizations</a:t>
            </a:r>
          </a:p>
          <a:p>
            <a:r>
              <a:rPr lang="en-US" dirty="0">
                <a:latin typeface="Calibri" panose="020F0502020204030204" pitchFamily="34" charset="0"/>
                <a:cs typeface="Calibri" panose="020F0502020204030204" pitchFamily="34" charset="0"/>
              </a:rPr>
              <a:t>PIs</a:t>
            </a:r>
          </a:p>
          <a:p>
            <a:pPr lvl="1"/>
            <a:r>
              <a:rPr lang="en-US" dirty="0">
                <a:latin typeface="Calibri"/>
                <a:ea typeface="Open Sans"/>
                <a:cs typeface="Calibri"/>
              </a:rPr>
              <a:t>At least one researcher from CISE discipline and one researcher from another NSF discipline</a:t>
            </a:r>
          </a:p>
          <a:p>
            <a:r>
              <a:rPr lang="en-US" dirty="0">
                <a:latin typeface="Calibri" panose="020F0502020204030204" pitchFamily="34" charset="0"/>
                <a:cs typeface="Calibri" panose="020F0502020204030204" pitchFamily="34" charset="0"/>
              </a:rPr>
              <a:t>No limits on number of proposals per organization</a:t>
            </a:r>
          </a:p>
          <a:p>
            <a:r>
              <a:rPr lang="en-US" dirty="0">
                <a:latin typeface="Calibri" panose="020F0502020204030204" pitchFamily="34" charset="0"/>
                <a:cs typeface="Calibri" panose="020F0502020204030204" pitchFamily="34" charset="0"/>
              </a:rPr>
              <a:t>Limit on number of proposals per PI and co-PI: 1</a:t>
            </a:r>
          </a:p>
        </p:txBody>
      </p:sp>
      <p:sp>
        <p:nvSpPr>
          <p:cNvPr id="4" name="Slide Number Placeholder 3">
            <a:extLst>
              <a:ext uri="{FF2B5EF4-FFF2-40B4-BE49-F238E27FC236}">
                <a16:creationId xmlns:a16="http://schemas.microsoft.com/office/drawing/2014/main" id="{516AD8C7-C91E-EC00-5EC7-054E70FEEA5C}"/>
              </a:ext>
            </a:extLst>
          </p:cNvPr>
          <p:cNvSpPr>
            <a:spLocks noGrp="1"/>
          </p:cNvSpPr>
          <p:nvPr>
            <p:ph type="sldNum" sz="quarter" idx="12"/>
          </p:nvPr>
        </p:nvSpPr>
        <p:spPr/>
        <p:txBody>
          <a:bodyPr/>
          <a:lstStyle/>
          <a:p>
            <a:fld id="{4710E8EA-57F6-764C-8914-AEEABF058192}" type="slidenum">
              <a:rPr lang="en-US" smtClean="0"/>
              <a:t>17</a:t>
            </a:fld>
            <a:endParaRPr lang="en-US"/>
          </a:p>
        </p:txBody>
      </p:sp>
    </p:spTree>
    <p:extLst>
      <p:ext uri="{BB962C8B-B14F-4D97-AF65-F5344CB8AC3E}">
        <p14:creationId xmlns:p14="http://schemas.microsoft.com/office/powerpoint/2010/main" val="399075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D48B-F6D7-DAF0-BD16-1CC80E66E645}"/>
              </a:ext>
            </a:extLst>
          </p:cNvPr>
          <p:cNvSpPr>
            <a:spLocks noGrp="1"/>
          </p:cNvSpPr>
          <p:nvPr>
            <p:ph type="title"/>
          </p:nvPr>
        </p:nvSpPr>
        <p:spPr/>
        <p:txBody>
          <a:bodyPr/>
          <a:lstStyle/>
          <a:p>
            <a:r>
              <a:rPr lang="en-US" dirty="0"/>
              <a:t>Proposal Preparation and Submission Instructions</a:t>
            </a:r>
          </a:p>
        </p:txBody>
      </p:sp>
      <p:sp>
        <p:nvSpPr>
          <p:cNvPr id="3" name="Content Placeholder 2">
            <a:extLst>
              <a:ext uri="{FF2B5EF4-FFF2-40B4-BE49-F238E27FC236}">
                <a16:creationId xmlns:a16="http://schemas.microsoft.com/office/drawing/2014/main" id="{9A2E6D7E-8443-F139-8BE0-1E18E65D74AD}"/>
              </a:ext>
            </a:extLst>
          </p:cNvPr>
          <p:cNvSpPr>
            <a:spLocks noGrp="1"/>
          </p:cNvSpPr>
          <p:nvPr>
            <p:ph idx="1"/>
          </p:nvPr>
        </p:nvSpPr>
        <p:spPr>
          <a:xfrm>
            <a:off x="337558" y="1355606"/>
            <a:ext cx="11277600" cy="4344439"/>
          </a:xfrm>
        </p:spPr>
        <p:txBody>
          <a:bodyPr>
            <a:normAutofit lnSpcReduction="10000"/>
          </a:bodyPr>
          <a:lstStyle/>
          <a:p>
            <a:r>
              <a:rPr lang="en-US" dirty="0">
                <a:latin typeface="Calibri" panose="020F0502020204030204" pitchFamily="34" charset="0"/>
                <a:cs typeface="Calibri" panose="020F0502020204030204" pitchFamily="34" charset="0"/>
              </a:rPr>
              <a:t>Submit through Research.gov or Grants.gov</a:t>
            </a:r>
          </a:p>
          <a:p>
            <a:r>
              <a:rPr lang="en-US" dirty="0">
                <a:latin typeface="Calibri" panose="020F0502020204030204" pitchFamily="34" charset="0"/>
                <a:cs typeface="Calibri" panose="020F0502020204030204" pitchFamily="34" charset="0"/>
              </a:rPr>
              <a:t>Collaboration Proposals submitted as separate submission from multiple organization must be submitted via Research.gov</a:t>
            </a:r>
          </a:p>
          <a:p>
            <a:r>
              <a:rPr lang="en-US" dirty="0">
                <a:latin typeface="Calibri" panose="020F0502020204030204" pitchFamily="34" charset="0"/>
                <a:cs typeface="Calibri" panose="020F0502020204030204" pitchFamily="34" charset="0"/>
              </a:rPr>
              <a:t>All Track I and II proposals must contain a sperate section in the Project Description titled “</a:t>
            </a:r>
            <a:r>
              <a:rPr lang="en-US" b="1" dirty="0">
                <a:latin typeface="Calibri" panose="020F0502020204030204" pitchFamily="34" charset="0"/>
                <a:cs typeface="Calibri" panose="020F0502020204030204" pitchFamily="34" charset="0"/>
              </a:rPr>
              <a:t>Contributions to Computing and Scientific Discovery</a:t>
            </a:r>
            <a:r>
              <a:rPr lang="en-US" dirty="0">
                <a:latin typeface="Calibri" panose="020F0502020204030204" pitchFamily="34" charset="0"/>
                <a:cs typeface="Calibri" panose="020F0502020204030204" pitchFamily="34" charset="0"/>
              </a:rPr>
              <a:t>”</a:t>
            </a:r>
          </a:p>
          <a:p>
            <a:pPr lvl="1"/>
            <a:r>
              <a:rPr lang="en-US" dirty="0">
                <a:latin typeface="Calibri" panose="020F0502020204030204" pitchFamily="34" charset="0"/>
                <a:cs typeface="Calibri" panose="020F0502020204030204" pitchFamily="34" charset="0"/>
              </a:rPr>
              <a:t>Describe the novel contributions to both the computing and the scientific discipline and how these advances could generalize to other scientific domains</a:t>
            </a:r>
          </a:p>
          <a:p>
            <a:r>
              <a:rPr lang="en-US" b="1" dirty="0">
                <a:latin typeface="Calibri" panose="020F0502020204030204" pitchFamily="34" charset="0"/>
                <a:cs typeface="Calibri" panose="020F0502020204030204" pitchFamily="34" charset="0"/>
              </a:rPr>
              <a:t>Collaboration Plan</a:t>
            </a:r>
            <a:r>
              <a:rPr lang="en-US" dirty="0">
                <a:latin typeface="Calibri" panose="020F0502020204030204" pitchFamily="34" charset="0"/>
                <a:cs typeface="Calibri" panose="020F0502020204030204" pitchFamily="34" charset="0"/>
              </a:rPr>
              <a:t> must be included as a supplementary document (2 pages) for both Track I and II</a:t>
            </a:r>
          </a:p>
          <a:p>
            <a:r>
              <a:rPr lang="en-US" b="1" dirty="0">
                <a:latin typeface="Calibri" panose="020F0502020204030204" pitchFamily="34" charset="0"/>
                <a:cs typeface="Calibri" panose="020F0502020204030204" pitchFamily="34" charset="0"/>
              </a:rPr>
              <a:t>Proposal Title: </a:t>
            </a:r>
            <a:r>
              <a:rPr lang="en-US" dirty="0">
                <a:latin typeface="Calibri" panose="020F0502020204030204" pitchFamily="34" charset="0"/>
                <a:cs typeface="Calibri" panose="020F0502020204030204" pitchFamily="34" charset="0"/>
              </a:rPr>
              <a:t>begin with </a:t>
            </a:r>
            <a:r>
              <a:rPr lang="en-US" b="1" dirty="0">
                <a:latin typeface="Calibri" panose="020F0502020204030204" pitchFamily="34" charset="0"/>
                <a:cs typeface="Calibri" panose="020F0502020204030204" pitchFamily="34" charset="0"/>
              </a:rPr>
              <a:t>ACED</a:t>
            </a:r>
            <a:r>
              <a:rPr lang="en-US" dirty="0">
                <a:latin typeface="Calibri" panose="020F0502020204030204" pitchFamily="34" charset="0"/>
                <a:cs typeface="Calibri" panose="020F0502020204030204" pitchFamily="34" charset="0"/>
              </a:rPr>
              <a:t>, followed by a colon and the title of the project (</a:t>
            </a:r>
            <a:r>
              <a:rPr lang="en-US" b="1" dirty="0">
                <a:latin typeface="Calibri" panose="020F0502020204030204" pitchFamily="34" charset="0"/>
                <a:cs typeface="Calibri" panose="020F0502020204030204" pitchFamily="34" charset="0"/>
              </a:rPr>
              <a:t>ACED: Title) </a:t>
            </a:r>
          </a:p>
          <a:p>
            <a:pPr lvl="1"/>
            <a:r>
              <a:rPr lang="en-US" dirty="0">
                <a:latin typeface="Calibri" panose="020F0502020204030204" pitchFamily="34" charset="0"/>
                <a:cs typeface="Calibri" panose="020F0502020204030204" pitchFamily="34" charset="0"/>
              </a:rPr>
              <a:t>Collaborative proposals should begin with </a:t>
            </a:r>
            <a:r>
              <a:rPr lang="en-US" b="1" dirty="0">
                <a:latin typeface="Calibri" panose="020F0502020204030204" pitchFamily="34" charset="0"/>
                <a:cs typeface="Calibri" panose="020F0502020204030204" pitchFamily="34" charset="0"/>
              </a:rPr>
              <a:t>Collaborative Research </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Collaborative Research: ACED: Title</a:t>
            </a:r>
            <a:r>
              <a:rPr lang="en-US" dirty="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754FDBE-99E5-5C8D-5AE4-1297F4CE33DE}"/>
              </a:ext>
            </a:extLst>
          </p:cNvPr>
          <p:cNvSpPr>
            <a:spLocks noGrp="1"/>
          </p:cNvSpPr>
          <p:nvPr>
            <p:ph type="sldNum" sz="quarter" idx="12"/>
          </p:nvPr>
        </p:nvSpPr>
        <p:spPr/>
        <p:txBody>
          <a:bodyPr/>
          <a:lstStyle/>
          <a:p>
            <a:fld id="{4710E8EA-57F6-764C-8914-AEEABF058192}" type="slidenum">
              <a:rPr lang="en-US" smtClean="0"/>
              <a:t>18</a:t>
            </a:fld>
            <a:endParaRPr lang="en-US"/>
          </a:p>
        </p:txBody>
      </p:sp>
    </p:spTree>
    <p:extLst>
      <p:ext uri="{BB962C8B-B14F-4D97-AF65-F5344CB8AC3E}">
        <p14:creationId xmlns:p14="http://schemas.microsoft.com/office/powerpoint/2010/main" val="255833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FDCB-4C76-DAEB-144E-24847020E0BB}"/>
              </a:ext>
            </a:extLst>
          </p:cNvPr>
          <p:cNvSpPr>
            <a:spLocks noGrp="1"/>
          </p:cNvSpPr>
          <p:nvPr>
            <p:ph type="title"/>
          </p:nvPr>
        </p:nvSpPr>
        <p:spPr/>
        <p:txBody>
          <a:bodyPr/>
          <a:lstStyle/>
          <a:p>
            <a:r>
              <a:rPr lang="en-US" dirty="0"/>
              <a:t>Proposal Review</a:t>
            </a:r>
          </a:p>
        </p:txBody>
      </p:sp>
      <p:sp>
        <p:nvSpPr>
          <p:cNvPr id="3" name="Content Placeholder 2">
            <a:extLst>
              <a:ext uri="{FF2B5EF4-FFF2-40B4-BE49-F238E27FC236}">
                <a16:creationId xmlns:a16="http://schemas.microsoft.com/office/drawing/2014/main" id="{BA4DA13B-B157-28A9-2770-7057F0ED47A5}"/>
              </a:ext>
            </a:extLst>
          </p:cNvPr>
          <p:cNvSpPr>
            <a:spLocks noGrp="1"/>
          </p:cNvSpPr>
          <p:nvPr>
            <p:ph idx="1"/>
          </p:nvPr>
        </p:nvSpPr>
        <p:spPr>
          <a:xfrm>
            <a:off x="457200" y="1219200"/>
            <a:ext cx="9395254" cy="5171441"/>
          </a:xfrm>
        </p:spPr>
        <p:txBody>
          <a:bodyPr>
            <a:normAutofit/>
          </a:bodyPr>
          <a:lstStyle/>
          <a:p>
            <a:r>
              <a:rPr lang="en-US" sz="2000" dirty="0">
                <a:latin typeface="Calibri" panose="020F0502020204030204" pitchFamily="34" charset="0"/>
                <a:cs typeface="Calibri" panose="020F0502020204030204" pitchFamily="34" charset="0"/>
              </a:rPr>
              <a:t>Comprehensive description of NSF merit revie process is available at </a:t>
            </a:r>
            <a:r>
              <a:rPr lang="en-US" sz="2000" b="0" i="0" u="none" strike="noStrike" baseline="0" dirty="0">
                <a:solidFill>
                  <a:srgbClr val="0075D5"/>
                </a:solidFill>
                <a:latin typeface="Calibri" panose="020F0502020204030204" pitchFamily="34" charset="0"/>
                <a:cs typeface="Calibri" panose="020F0502020204030204" pitchFamily="34" charset="0"/>
                <a:hlinkClick r:id="rId2"/>
              </a:rPr>
              <a:t>https://www.nsf.gov/bfa/dias/policy/merit_review/</a:t>
            </a:r>
            <a:endParaRPr lang="en-US" sz="1600" b="0" i="0" u="none" strike="noStrike" baseline="0" dirty="0">
              <a:solidFill>
                <a:srgbClr val="000000"/>
              </a:solidFill>
              <a:latin typeface="Open Sans" pitchFamily="2" charset="0"/>
            </a:endParaRPr>
          </a:p>
          <a:p>
            <a:r>
              <a:rPr lang="en-US" sz="2000" b="1" i="0" u="none" strike="noStrike" baseline="0" dirty="0">
                <a:solidFill>
                  <a:srgbClr val="1B1B1B"/>
                </a:solidFill>
                <a:latin typeface="Calibri" panose="020F0502020204030204" pitchFamily="34" charset="0"/>
                <a:cs typeface="Calibri" panose="020F0502020204030204" pitchFamily="34" charset="0"/>
              </a:rPr>
              <a:t>Intellectual Merit: </a:t>
            </a:r>
            <a:r>
              <a:rPr lang="en-US" sz="2000" b="0" i="0" u="none" strike="noStrike" baseline="0" dirty="0">
                <a:solidFill>
                  <a:srgbClr val="1B1B1B"/>
                </a:solidFill>
                <a:latin typeface="Calibri" panose="020F0502020204030204" pitchFamily="34" charset="0"/>
                <a:cs typeface="Calibri" panose="020F0502020204030204" pitchFamily="34" charset="0"/>
              </a:rPr>
              <a:t>The Intellectual Merit criterion encompasses the potential to advance knowledge</a:t>
            </a:r>
          </a:p>
          <a:p>
            <a:r>
              <a:rPr lang="en-US" sz="2000" b="1" i="0" u="none" strike="noStrike" baseline="0" dirty="0">
                <a:solidFill>
                  <a:srgbClr val="1B1B1B"/>
                </a:solidFill>
                <a:latin typeface="Calibri" panose="020F0502020204030204" pitchFamily="34" charset="0"/>
                <a:cs typeface="Calibri" panose="020F0502020204030204" pitchFamily="34" charset="0"/>
              </a:rPr>
              <a:t>Broader Impacts: </a:t>
            </a:r>
            <a:r>
              <a:rPr lang="en-US" sz="2000" b="0" i="0" u="none" strike="noStrike" baseline="0" dirty="0">
                <a:solidFill>
                  <a:srgbClr val="1B1B1B"/>
                </a:solidFill>
                <a:latin typeface="Calibri" panose="020F0502020204030204" pitchFamily="34" charset="0"/>
                <a:cs typeface="Calibri" panose="020F0502020204030204" pitchFamily="34" charset="0"/>
              </a:rPr>
              <a:t>The Broader Impacts criterion encompasses the potential to bene</a:t>
            </a:r>
            <a:r>
              <a:rPr lang="en-US" sz="2000" b="0" i="0" u="none" strike="noStrike" baseline="0" dirty="0">
                <a:solidFill>
                  <a:srgbClr val="000000"/>
                </a:solidFill>
                <a:latin typeface="Calibri" panose="020F0502020204030204" pitchFamily="34" charset="0"/>
                <a:cs typeface="Calibri" panose="020F0502020204030204" pitchFamily="34" charset="0"/>
              </a:rPr>
              <a:t>fi</a:t>
            </a:r>
            <a:r>
              <a:rPr lang="en-US" sz="2000" b="0" i="0" u="none" strike="noStrike" baseline="0" dirty="0">
                <a:solidFill>
                  <a:srgbClr val="1B1B1B"/>
                </a:solidFill>
                <a:latin typeface="Calibri" panose="020F0502020204030204" pitchFamily="34" charset="0"/>
                <a:cs typeface="Calibri" panose="020F0502020204030204" pitchFamily="34" charset="0"/>
              </a:rPr>
              <a:t>t society and contribute to the achievement of speci</a:t>
            </a:r>
            <a:r>
              <a:rPr lang="en-US" sz="2000" b="0" i="0" u="none" strike="noStrike" baseline="0" dirty="0">
                <a:solidFill>
                  <a:srgbClr val="000000"/>
                </a:solidFill>
                <a:latin typeface="Calibri" panose="020F0502020204030204" pitchFamily="34" charset="0"/>
                <a:cs typeface="Calibri" panose="020F0502020204030204" pitchFamily="34" charset="0"/>
              </a:rPr>
              <a:t>fi</a:t>
            </a:r>
            <a:r>
              <a:rPr lang="en-US" sz="2000" b="0" i="0" u="none" strike="noStrike" baseline="0" dirty="0">
                <a:solidFill>
                  <a:srgbClr val="1B1B1B"/>
                </a:solidFill>
                <a:latin typeface="Calibri" panose="020F0502020204030204" pitchFamily="34" charset="0"/>
                <a:cs typeface="Calibri" panose="020F0502020204030204" pitchFamily="34" charset="0"/>
              </a:rPr>
              <a:t>c, desired societal outcomes</a:t>
            </a:r>
          </a:p>
          <a:p>
            <a:pPr marL="0" indent="0">
              <a:buNone/>
            </a:pPr>
            <a:endParaRPr lang="en-US" sz="2000" i="0" u="none" strike="noStrike" baseline="0" dirty="0">
              <a:solidFill>
                <a:srgbClr val="1B1B1B"/>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361693D-A8CC-17E9-3399-69BA89A4DBD0}"/>
              </a:ext>
            </a:extLst>
          </p:cNvPr>
          <p:cNvSpPr>
            <a:spLocks noGrp="1"/>
          </p:cNvSpPr>
          <p:nvPr>
            <p:ph type="sldNum" sz="quarter" idx="12"/>
          </p:nvPr>
        </p:nvSpPr>
        <p:spPr/>
        <p:txBody>
          <a:bodyPr/>
          <a:lstStyle/>
          <a:p>
            <a:fld id="{4710E8EA-57F6-764C-8914-AEEABF058192}" type="slidenum">
              <a:rPr lang="en-US" smtClean="0"/>
              <a:t>19</a:t>
            </a:fld>
            <a:endParaRPr lang="en-US"/>
          </a:p>
        </p:txBody>
      </p:sp>
    </p:spTree>
    <p:extLst>
      <p:ext uri="{BB962C8B-B14F-4D97-AF65-F5344CB8AC3E}">
        <p14:creationId xmlns:p14="http://schemas.microsoft.com/office/powerpoint/2010/main" val="137700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D138C-CE0F-D81D-95BE-4F5A7C37F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0BC18-E85D-AECD-3EE0-16E188063679}"/>
              </a:ext>
            </a:extLst>
          </p:cNvPr>
          <p:cNvSpPr>
            <a:spLocks noGrp="1"/>
          </p:cNvSpPr>
          <p:nvPr>
            <p:ph type="title"/>
          </p:nvPr>
        </p:nvSpPr>
        <p:spPr/>
        <p:txBody>
          <a:bodyPr/>
          <a:lstStyle/>
          <a:p>
            <a:r>
              <a:rPr lang="en-US" dirty="0"/>
              <a:t>The NSF ACED Team</a:t>
            </a:r>
          </a:p>
        </p:txBody>
      </p:sp>
      <p:sp>
        <p:nvSpPr>
          <p:cNvPr id="3" name="Content Placeholder 2">
            <a:extLst>
              <a:ext uri="{FF2B5EF4-FFF2-40B4-BE49-F238E27FC236}">
                <a16:creationId xmlns:a16="http://schemas.microsoft.com/office/drawing/2014/main" id="{CC9CBE74-9B8D-CFB9-CB50-1DCC892D81F5}"/>
              </a:ext>
            </a:extLst>
          </p:cNvPr>
          <p:cNvSpPr>
            <a:spLocks noGrp="1"/>
          </p:cNvSpPr>
          <p:nvPr>
            <p:ph idx="1"/>
          </p:nvPr>
        </p:nvSpPr>
        <p:spPr>
          <a:xfrm>
            <a:off x="363196" y="1039412"/>
            <a:ext cx="11277600" cy="4933020"/>
          </a:xfrm>
        </p:spPr>
        <p:txBody>
          <a:bodyPr vert="horz" lIns="91440" tIns="45720" rIns="91440" bIns="45720" rtlCol="0" anchor="t">
            <a:noAutofit/>
          </a:bodyPr>
          <a:lstStyle/>
          <a:p>
            <a:pPr lvl="1">
              <a:lnSpc>
                <a:spcPct val="100000"/>
              </a:lnSpc>
            </a:pPr>
            <a:r>
              <a:rPr lang="en-US" sz="2400" dirty="0">
                <a:solidFill>
                  <a:schemeClr val="tx1"/>
                </a:solidFill>
                <a:latin typeface="Calibri"/>
                <a:ea typeface="Open Sans"/>
                <a:cs typeface="Calibri"/>
              </a:rPr>
              <a:t>CISE/IIS: Christopher C. Yang</a:t>
            </a:r>
            <a:r>
              <a:rPr lang="en-US" sz="2200" dirty="0">
                <a:solidFill>
                  <a:schemeClr val="tx1"/>
                </a:solidFill>
                <a:latin typeface="Calibri"/>
                <a:ea typeface="Open Sans"/>
                <a:cs typeface="Calibri"/>
              </a:rPr>
              <a:t>, </a:t>
            </a:r>
            <a:r>
              <a:rPr lang="en-US" sz="2400" dirty="0">
                <a:solidFill>
                  <a:schemeClr val="tx1"/>
                </a:solidFill>
                <a:latin typeface="Calibri"/>
                <a:ea typeface="Open Sans"/>
                <a:cs typeface="Calibri"/>
                <a:hlinkClick r:id="rId2">
                  <a:extLst>
                    <a:ext uri="{A12FA001-AC4F-418D-AE19-62706E023703}">
                      <ahyp:hlinkClr xmlns:ahyp="http://schemas.microsoft.com/office/drawing/2018/hyperlinkcolor" val="tx"/>
                    </a:ext>
                  </a:extLst>
                </a:hlinkClick>
              </a:rPr>
              <a:t>ccyang@nsf.gov</a:t>
            </a:r>
            <a:r>
              <a:rPr lang="en-US" sz="2400" dirty="0">
                <a:solidFill>
                  <a:schemeClr val="tx1"/>
                </a:solidFill>
                <a:latin typeface="Calibri"/>
                <a:ea typeface="Open Sans"/>
                <a:cs typeface="Calibri"/>
              </a:rPr>
              <a:t>; Thomas Martin</a:t>
            </a:r>
            <a:r>
              <a:rPr lang="en-US" sz="2200" dirty="0">
                <a:solidFill>
                  <a:schemeClr val="tx1"/>
                </a:solidFill>
                <a:latin typeface="Calibri"/>
                <a:ea typeface="Open Sans"/>
                <a:cs typeface="Calibri"/>
              </a:rPr>
              <a:t>,</a:t>
            </a:r>
            <a:r>
              <a:rPr lang="en-US" sz="2400" dirty="0">
                <a:solidFill>
                  <a:schemeClr val="tx1"/>
                </a:solidFill>
                <a:latin typeface="Calibri"/>
                <a:ea typeface="Open Sans"/>
                <a:cs typeface="Calibri"/>
              </a:rPr>
              <a:t> </a:t>
            </a:r>
            <a:r>
              <a:rPr lang="en-US" sz="2400" dirty="0">
                <a:solidFill>
                  <a:schemeClr val="tx1"/>
                </a:solidFill>
                <a:latin typeface="Calibri"/>
                <a:ea typeface="Open Sans"/>
                <a:cs typeface="Calibri"/>
                <a:hlinkClick r:id="rId3">
                  <a:extLst>
                    <a:ext uri="{A12FA001-AC4F-418D-AE19-62706E023703}">
                      <ahyp:hlinkClr xmlns:ahyp="http://schemas.microsoft.com/office/drawing/2018/hyperlinkcolor" val="tx"/>
                    </a:ext>
                  </a:extLst>
                </a:hlinkClick>
              </a:rPr>
              <a:t>tmartin@nsf.gov</a:t>
            </a:r>
            <a:r>
              <a:rPr lang="en-US" sz="2400" dirty="0">
                <a:solidFill>
                  <a:schemeClr val="tx1"/>
                </a:solidFill>
                <a:latin typeface="Calibri"/>
                <a:ea typeface="Open Sans"/>
                <a:cs typeface="Calibri"/>
              </a:rPr>
              <a:t> 	</a:t>
            </a:r>
          </a:p>
          <a:p>
            <a:pPr lvl="1">
              <a:lnSpc>
                <a:spcPct val="100000"/>
              </a:lnSpc>
            </a:pPr>
            <a:r>
              <a:rPr lang="en-US" sz="2400" dirty="0">
                <a:solidFill>
                  <a:schemeClr val="tx1"/>
                </a:solidFill>
                <a:latin typeface="Calibri"/>
                <a:ea typeface="Open Sans"/>
                <a:cs typeface="Calibri"/>
              </a:rPr>
              <a:t>CISE/CNS: Jason O. Hallstrom</a:t>
            </a:r>
            <a:r>
              <a:rPr lang="en-US" sz="2200" dirty="0">
                <a:solidFill>
                  <a:schemeClr val="tx1"/>
                </a:solidFill>
                <a:latin typeface="Calibri"/>
                <a:ea typeface="Open Sans"/>
                <a:cs typeface="Calibri"/>
              </a:rPr>
              <a:t>,</a:t>
            </a:r>
            <a:r>
              <a:rPr lang="en-US" sz="2400" dirty="0">
                <a:solidFill>
                  <a:schemeClr val="tx1"/>
                </a:solidFill>
                <a:latin typeface="Calibri"/>
                <a:ea typeface="Open Sans"/>
                <a:cs typeface="Calibri"/>
              </a:rPr>
              <a:t> </a:t>
            </a:r>
            <a:r>
              <a:rPr lang="en-US" sz="2400" dirty="0">
                <a:solidFill>
                  <a:schemeClr val="tx1"/>
                </a:solidFill>
                <a:latin typeface="Calibri"/>
                <a:ea typeface="Open Sans"/>
                <a:cs typeface="Calibri"/>
                <a:hlinkClick r:id="rId4">
                  <a:extLst>
                    <a:ext uri="{A12FA001-AC4F-418D-AE19-62706E023703}">
                      <ahyp:hlinkClr xmlns:ahyp="http://schemas.microsoft.com/office/drawing/2018/hyperlinkcolor" val="tx"/>
                    </a:ext>
                  </a:extLst>
                </a:hlinkClick>
              </a:rPr>
              <a:t>jhallstr@nsf.gov</a:t>
            </a:r>
            <a:r>
              <a:rPr lang="en-US" sz="2400" dirty="0">
                <a:solidFill>
                  <a:schemeClr val="tx1"/>
                </a:solidFill>
                <a:latin typeface="Calibri"/>
                <a:ea typeface="Open Sans"/>
                <a:cs typeface="Calibri"/>
              </a:rPr>
              <a:t> 			</a:t>
            </a:r>
          </a:p>
          <a:p>
            <a:pPr lvl="1">
              <a:lnSpc>
                <a:spcPct val="100000"/>
              </a:lnSpc>
            </a:pPr>
            <a:r>
              <a:rPr lang="en-US" sz="2400" dirty="0">
                <a:solidFill>
                  <a:schemeClr val="tx1"/>
                </a:solidFill>
                <a:latin typeface="Calibri"/>
                <a:ea typeface="Open Sans"/>
                <a:cs typeface="Calibri"/>
              </a:rPr>
              <a:t>CISE/CCF: Damian </a:t>
            </a:r>
            <a:r>
              <a:rPr lang="en-US" sz="2400" err="1">
                <a:solidFill>
                  <a:schemeClr val="tx1"/>
                </a:solidFill>
                <a:latin typeface="Calibri"/>
                <a:ea typeface="Open Sans"/>
                <a:cs typeface="Calibri"/>
              </a:rPr>
              <a:t>Dechev</a:t>
            </a:r>
            <a:r>
              <a:rPr lang="en-US" sz="2200" dirty="0">
                <a:solidFill>
                  <a:schemeClr val="tx1"/>
                </a:solidFill>
                <a:latin typeface="Calibri"/>
                <a:ea typeface="Open Sans"/>
                <a:cs typeface="Calibri"/>
              </a:rPr>
              <a:t>, </a:t>
            </a:r>
            <a:r>
              <a:rPr lang="en-US" sz="2400" dirty="0">
                <a:solidFill>
                  <a:schemeClr val="tx1"/>
                </a:solidFill>
                <a:latin typeface="Calibri"/>
                <a:ea typeface="Open Sans"/>
                <a:cs typeface="Calibri"/>
                <a:hlinkClick r:id="rId5">
                  <a:extLst>
                    <a:ext uri="{A12FA001-AC4F-418D-AE19-62706E023703}">
                      <ahyp:hlinkClr xmlns:ahyp="http://schemas.microsoft.com/office/drawing/2018/hyperlinkcolor" val="tx"/>
                    </a:ext>
                  </a:extLst>
                </a:hlinkClick>
              </a:rPr>
              <a:t>ddechev@nsf.gov</a:t>
            </a:r>
            <a:r>
              <a:rPr lang="en-US" sz="2400" dirty="0">
                <a:solidFill>
                  <a:schemeClr val="tx1"/>
                </a:solidFill>
                <a:latin typeface="Calibri"/>
                <a:ea typeface="Open Sans"/>
                <a:cs typeface="Calibri"/>
              </a:rPr>
              <a:t>		</a:t>
            </a:r>
          </a:p>
          <a:p>
            <a:pPr lvl="1">
              <a:lnSpc>
                <a:spcPct val="100000"/>
              </a:lnSpc>
            </a:pPr>
            <a:r>
              <a:rPr lang="en-US" sz="2400" dirty="0">
                <a:solidFill>
                  <a:schemeClr val="tx1"/>
                </a:solidFill>
                <a:latin typeface="Calibri" panose="020F0502020204030204" pitchFamily="34" charset="0"/>
                <a:cs typeface="Calibri" panose="020F0502020204030204" pitchFamily="34" charset="0"/>
              </a:rPr>
              <a:t>CISE/OAC: Ashok Srinivasan, </a:t>
            </a:r>
            <a:r>
              <a:rPr lang="en-US" sz="2400"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asriniva@nsf.gov</a:t>
            </a:r>
            <a:r>
              <a:rPr lang="en-US" sz="2400" dirty="0">
                <a:solidFill>
                  <a:schemeClr val="tx1"/>
                </a:solidFill>
                <a:latin typeface="Calibri" panose="020F0502020204030204" pitchFamily="34" charset="0"/>
                <a:cs typeface="Calibri" panose="020F0502020204030204" pitchFamily="34" charset="0"/>
              </a:rPr>
              <a:t> 			</a:t>
            </a:r>
          </a:p>
          <a:p>
            <a:pPr lvl="1">
              <a:lnSpc>
                <a:spcPct val="100000"/>
              </a:lnSpc>
            </a:pPr>
            <a:r>
              <a:rPr lang="en-US" sz="2400" dirty="0">
                <a:solidFill>
                  <a:schemeClr val="tx1"/>
                </a:solidFill>
                <a:latin typeface="Calibri"/>
                <a:ea typeface="Open Sans"/>
                <a:cs typeface="Calibri"/>
              </a:rPr>
              <a:t>BIO/DBI: Jennifer W. Weller</a:t>
            </a:r>
            <a:r>
              <a:rPr lang="en-US" sz="2200" dirty="0">
                <a:solidFill>
                  <a:schemeClr val="tx1"/>
                </a:solidFill>
                <a:latin typeface="Calibri"/>
                <a:ea typeface="Open Sans"/>
                <a:cs typeface="Calibri"/>
              </a:rPr>
              <a:t>,</a:t>
            </a:r>
            <a:r>
              <a:rPr lang="en-US" sz="2400" dirty="0">
                <a:solidFill>
                  <a:schemeClr val="tx1"/>
                </a:solidFill>
                <a:latin typeface="Calibri"/>
                <a:ea typeface="Open Sans"/>
                <a:cs typeface="Calibri"/>
              </a:rPr>
              <a:t> </a:t>
            </a:r>
            <a:r>
              <a:rPr lang="en-US" sz="2400" dirty="0">
                <a:solidFill>
                  <a:schemeClr val="tx1"/>
                </a:solidFill>
                <a:latin typeface="Calibri"/>
                <a:ea typeface="Open Sans"/>
                <a:cs typeface="Calibri"/>
                <a:hlinkClick r:id="rId7">
                  <a:extLst>
                    <a:ext uri="{A12FA001-AC4F-418D-AE19-62706E023703}">
                      <ahyp:hlinkClr xmlns:ahyp="http://schemas.microsoft.com/office/drawing/2018/hyperlinkcolor" val="tx"/>
                    </a:ext>
                  </a:extLst>
                </a:hlinkClick>
              </a:rPr>
              <a:t>jweller@nsf.gov</a:t>
            </a:r>
            <a:r>
              <a:rPr lang="en-US" sz="2400" dirty="0">
                <a:solidFill>
                  <a:schemeClr val="tx1"/>
                </a:solidFill>
                <a:latin typeface="Calibri"/>
                <a:ea typeface="Open Sans"/>
                <a:cs typeface="Calibri"/>
              </a:rPr>
              <a:t>; Charlotte Roehm, </a:t>
            </a:r>
            <a:r>
              <a:rPr lang="en-US" sz="2400" dirty="0">
                <a:solidFill>
                  <a:schemeClr val="tx1"/>
                </a:solidFill>
                <a:latin typeface="Calibri"/>
                <a:ea typeface="Open Sans"/>
                <a:cs typeface="Calibri"/>
                <a:hlinkClick r:id="rId8">
                  <a:extLst>
                    <a:ext uri="{A12FA001-AC4F-418D-AE19-62706E023703}">
                      <ahyp:hlinkClr xmlns:ahyp="http://schemas.microsoft.com/office/drawing/2018/hyperlinkcolor" val="tx"/>
                    </a:ext>
                  </a:extLst>
                </a:hlinkClick>
              </a:rPr>
              <a:t>croehm@nsf.gov</a:t>
            </a:r>
            <a:r>
              <a:rPr lang="en-US" sz="2400" dirty="0">
                <a:solidFill>
                  <a:schemeClr val="tx1"/>
                </a:solidFill>
                <a:latin typeface="Calibri"/>
                <a:ea typeface="Open Sans"/>
                <a:cs typeface="Calibri"/>
              </a:rPr>
              <a:t>  	</a:t>
            </a:r>
          </a:p>
          <a:p>
            <a:pPr lvl="1">
              <a:lnSpc>
                <a:spcPct val="100000"/>
              </a:lnSpc>
            </a:pPr>
            <a:r>
              <a:rPr lang="en-US" sz="2400" dirty="0">
                <a:solidFill>
                  <a:schemeClr val="tx1"/>
                </a:solidFill>
                <a:latin typeface="Calibri"/>
                <a:ea typeface="Open Sans"/>
                <a:cs typeface="Calibri"/>
              </a:rPr>
              <a:t>MPS/DMS: Stacey Levine</a:t>
            </a:r>
            <a:r>
              <a:rPr lang="en-US" sz="2200" dirty="0">
                <a:solidFill>
                  <a:schemeClr val="tx1"/>
                </a:solidFill>
                <a:latin typeface="Calibri"/>
                <a:ea typeface="Open Sans"/>
                <a:cs typeface="Calibri"/>
              </a:rPr>
              <a:t>,</a:t>
            </a:r>
            <a:r>
              <a:rPr lang="en-US" sz="2400" dirty="0">
                <a:solidFill>
                  <a:schemeClr val="tx1"/>
                </a:solidFill>
                <a:latin typeface="Calibri"/>
                <a:ea typeface="Open Sans"/>
                <a:cs typeface="Calibri"/>
              </a:rPr>
              <a:t> </a:t>
            </a:r>
            <a:r>
              <a:rPr lang="en-US" sz="2400" dirty="0">
                <a:solidFill>
                  <a:schemeClr val="tx1"/>
                </a:solidFill>
                <a:latin typeface="Calibri"/>
                <a:ea typeface="Open Sans"/>
                <a:cs typeface="Calibri"/>
                <a:hlinkClick r:id="rId9">
                  <a:extLst>
                    <a:ext uri="{A12FA001-AC4F-418D-AE19-62706E023703}">
                      <ahyp:hlinkClr xmlns:ahyp="http://schemas.microsoft.com/office/drawing/2018/hyperlinkcolor" val="tx"/>
                    </a:ext>
                  </a:extLst>
                </a:hlinkClick>
              </a:rPr>
              <a:t>slevine@nsf.gov</a:t>
            </a:r>
            <a:r>
              <a:rPr lang="en-US" sz="2400" dirty="0">
                <a:solidFill>
                  <a:schemeClr val="tx1"/>
                </a:solidFill>
                <a:latin typeface="Calibri"/>
                <a:ea typeface="Open Sans"/>
                <a:cs typeface="Calibri"/>
              </a:rPr>
              <a:t>; Yulia Gel</a:t>
            </a:r>
            <a:r>
              <a:rPr lang="en-US" sz="2200" dirty="0">
                <a:solidFill>
                  <a:schemeClr val="tx1"/>
                </a:solidFill>
                <a:latin typeface="Calibri"/>
                <a:ea typeface="Open Sans"/>
                <a:cs typeface="Calibri"/>
              </a:rPr>
              <a:t>,</a:t>
            </a:r>
            <a:r>
              <a:rPr lang="en-US" sz="2400" dirty="0">
                <a:solidFill>
                  <a:schemeClr val="tx1"/>
                </a:solidFill>
                <a:latin typeface="Calibri"/>
                <a:ea typeface="Open Sans"/>
                <a:cs typeface="Calibri"/>
              </a:rPr>
              <a:t> </a:t>
            </a:r>
            <a:r>
              <a:rPr lang="en-US" sz="2400" dirty="0">
                <a:solidFill>
                  <a:schemeClr val="tx1"/>
                </a:solidFill>
                <a:latin typeface="Calibri"/>
                <a:ea typeface="Open Sans"/>
                <a:cs typeface="Calibri"/>
                <a:hlinkClick r:id="rId10">
                  <a:extLst>
                    <a:ext uri="{A12FA001-AC4F-418D-AE19-62706E023703}">
                      <ahyp:hlinkClr xmlns:ahyp="http://schemas.microsoft.com/office/drawing/2018/hyperlinkcolor" val="tx"/>
                    </a:ext>
                  </a:extLst>
                </a:hlinkClick>
              </a:rPr>
              <a:t>ygel@nsf.gov</a:t>
            </a:r>
            <a:r>
              <a:rPr lang="en-US" sz="2400" dirty="0">
                <a:solidFill>
                  <a:schemeClr val="tx1"/>
                </a:solidFill>
                <a:latin typeface="Calibri"/>
                <a:ea typeface="Open Sans"/>
                <a:cs typeface="Calibri"/>
              </a:rPr>
              <a:t> 		</a:t>
            </a:r>
          </a:p>
          <a:p>
            <a:pPr lvl="1">
              <a:lnSpc>
                <a:spcPct val="100000"/>
              </a:lnSpc>
            </a:pPr>
            <a:r>
              <a:rPr lang="en-US" sz="2400" dirty="0">
                <a:solidFill>
                  <a:schemeClr val="tx1"/>
                </a:solidFill>
                <a:latin typeface="Calibri"/>
                <a:ea typeface="Open Sans"/>
                <a:cs typeface="Calibri"/>
              </a:rPr>
              <a:t>MPS/PHY: Vyacheslav Lukin </a:t>
            </a:r>
            <a:r>
              <a:rPr lang="en-US" sz="2400" dirty="0">
                <a:solidFill>
                  <a:schemeClr val="tx1"/>
                </a:solidFill>
                <a:latin typeface="Calibri"/>
                <a:ea typeface="Open Sans"/>
                <a:cs typeface="Calibri"/>
                <a:hlinkClick r:id="rId11">
                  <a:extLst>
                    <a:ext uri="{A12FA001-AC4F-418D-AE19-62706E023703}">
                      <ahyp:hlinkClr xmlns:ahyp="http://schemas.microsoft.com/office/drawing/2018/hyperlinkcolor" val="tx"/>
                    </a:ext>
                  </a:extLst>
                </a:hlinkClick>
              </a:rPr>
              <a:t>vlukin@nsf.gov</a:t>
            </a:r>
            <a:r>
              <a:rPr lang="en-US" sz="2400" dirty="0">
                <a:solidFill>
                  <a:schemeClr val="tx1"/>
                </a:solidFill>
                <a:latin typeface="Calibri"/>
                <a:ea typeface="Open Sans"/>
                <a:cs typeface="Calibri"/>
              </a:rPr>
              <a:t>; James T. Shank </a:t>
            </a:r>
            <a:r>
              <a:rPr lang="en-US" sz="2400" dirty="0">
                <a:solidFill>
                  <a:schemeClr val="tx1"/>
                </a:solidFill>
                <a:latin typeface="Calibri"/>
                <a:ea typeface="Open Sans"/>
                <a:cs typeface="Calibri"/>
                <a:hlinkClick r:id="rId12">
                  <a:extLst>
                    <a:ext uri="{A12FA001-AC4F-418D-AE19-62706E023703}">
                      <ahyp:hlinkClr xmlns:ahyp="http://schemas.microsoft.com/office/drawing/2018/hyperlinkcolor" val="tx"/>
                    </a:ext>
                  </a:extLst>
                </a:hlinkClick>
              </a:rPr>
              <a:t>jshank@nsf.gov</a:t>
            </a:r>
            <a:r>
              <a:rPr lang="en-US" sz="2400" dirty="0">
                <a:solidFill>
                  <a:schemeClr val="tx1"/>
                </a:solidFill>
                <a:latin typeface="Calibri"/>
                <a:ea typeface="Open Sans"/>
                <a:cs typeface="Calibri"/>
              </a:rPr>
              <a:t> 	</a:t>
            </a:r>
          </a:p>
          <a:p>
            <a:pPr lvl="1">
              <a:lnSpc>
                <a:spcPct val="100000"/>
              </a:lnSpc>
            </a:pPr>
            <a:r>
              <a:rPr lang="en-US" sz="2400" dirty="0">
                <a:solidFill>
                  <a:schemeClr val="tx1"/>
                </a:solidFill>
                <a:latin typeface="Calibri"/>
                <a:ea typeface="Open Sans"/>
                <a:cs typeface="Calibri"/>
              </a:rPr>
              <a:t>MPS/CHE: Laura Anderson, </a:t>
            </a:r>
            <a:r>
              <a:rPr lang="en-US" sz="2400" dirty="0">
                <a:solidFill>
                  <a:schemeClr val="tx1"/>
                </a:solidFill>
                <a:latin typeface="Calibri"/>
                <a:ea typeface="Open Sans"/>
                <a:cs typeface="Calibri"/>
                <a:hlinkClick r:id="rId13">
                  <a:extLst>
                    <a:ext uri="{A12FA001-AC4F-418D-AE19-62706E023703}">
                      <ahyp:hlinkClr xmlns:ahyp="http://schemas.microsoft.com/office/drawing/2018/hyperlinkcolor" val="tx"/>
                    </a:ext>
                  </a:extLst>
                </a:hlinkClick>
              </a:rPr>
              <a:t>laanders@nsf.gov</a:t>
            </a:r>
            <a:r>
              <a:rPr lang="en-US" sz="2400" dirty="0">
                <a:solidFill>
                  <a:schemeClr val="tx1"/>
                </a:solidFill>
                <a:latin typeface="Calibri"/>
                <a:ea typeface="Open Sans"/>
                <a:cs typeface="Calibri"/>
              </a:rPr>
              <a:t>; Ryan Jorn, </a:t>
            </a:r>
            <a:r>
              <a:rPr lang="en-US" sz="2400" dirty="0">
                <a:solidFill>
                  <a:schemeClr val="tx1"/>
                </a:solidFill>
                <a:latin typeface="Calibri"/>
                <a:ea typeface="Open Sans"/>
                <a:cs typeface="Calibri"/>
                <a:hlinkClick r:id="rId14">
                  <a:extLst>
                    <a:ext uri="{A12FA001-AC4F-418D-AE19-62706E023703}">
                      <ahyp:hlinkClr xmlns:ahyp="http://schemas.microsoft.com/office/drawing/2018/hyperlinkcolor" val="tx"/>
                    </a:ext>
                  </a:extLst>
                </a:hlinkClick>
              </a:rPr>
              <a:t>rjorn@nsf.gov</a:t>
            </a:r>
            <a:r>
              <a:rPr lang="en-US" sz="2400" dirty="0">
                <a:solidFill>
                  <a:schemeClr val="tx1"/>
                </a:solidFill>
                <a:latin typeface="Calibri"/>
                <a:ea typeface="Open Sans"/>
                <a:cs typeface="Calibri"/>
              </a:rPr>
              <a:t> 		</a:t>
            </a:r>
          </a:p>
          <a:p>
            <a:pPr lvl="1">
              <a:lnSpc>
                <a:spcPct val="100000"/>
              </a:lnSpc>
            </a:pPr>
            <a:r>
              <a:rPr lang="en-US" sz="2400" dirty="0">
                <a:solidFill>
                  <a:schemeClr val="tx1"/>
                </a:solidFill>
                <a:latin typeface="Calibri"/>
                <a:ea typeface="Open Sans"/>
                <a:cs typeface="Calibri"/>
              </a:rPr>
              <a:t>ENG/ECCS: Anthony Kuh</a:t>
            </a:r>
            <a:r>
              <a:rPr lang="en-US" sz="2200" dirty="0">
                <a:solidFill>
                  <a:schemeClr val="tx1"/>
                </a:solidFill>
                <a:latin typeface="Calibri"/>
                <a:ea typeface="Open Sans"/>
                <a:cs typeface="Calibri"/>
              </a:rPr>
              <a:t>, </a:t>
            </a:r>
            <a:r>
              <a:rPr lang="en-US" sz="2400" dirty="0">
                <a:solidFill>
                  <a:schemeClr val="tx1"/>
                </a:solidFill>
                <a:latin typeface="Calibri"/>
                <a:ea typeface="Open Sans"/>
                <a:cs typeface="Calibri"/>
                <a:hlinkClick r:id="rId15">
                  <a:extLst>
                    <a:ext uri="{A12FA001-AC4F-418D-AE19-62706E023703}">
                      <ahyp:hlinkClr xmlns:ahyp="http://schemas.microsoft.com/office/drawing/2018/hyperlinkcolor" val="tx"/>
                    </a:ext>
                  </a:extLst>
                </a:hlinkClick>
              </a:rPr>
              <a:t>akuh@nsf.gov</a:t>
            </a:r>
            <a:r>
              <a:rPr lang="en-US" sz="2400" dirty="0">
                <a:solidFill>
                  <a:schemeClr val="tx1"/>
                </a:solidFill>
                <a:latin typeface="Calibri"/>
                <a:ea typeface="Open Sans"/>
                <a:cs typeface="Calibri"/>
              </a:rPr>
              <a:t> 			</a:t>
            </a:r>
          </a:p>
          <a:p>
            <a:pPr lvl="1">
              <a:lnSpc>
                <a:spcPct val="100000"/>
              </a:lnSpc>
            </a:pPr>
            <a:r>
              <a:rPr lang="en-US" sz="2400" dirty="0">
                <a:solidFill>
                  <a:schemeClr val="tx1"/>
                </a:solidFill>
                <a:latin typeface="Calibri"/>
                <a:ea typeface="Open Sans"/>
                <a:cs typeface="Calibri"/>
              </a:rPr>
              <a:t>TIP/ITE: Waleed Nasser</a:t>
            </a:r>
            <a:r>
              <a:rPr lang="en-US" sz="2200" dirty="0">
                <a:solidFill>
                  <a:schemeClr val="tx1"/>
                </a:solidFill>
                <a:latin typeface="Calibri"/>
                <a:ea typeface="Open Sans"/>
                <a:cs typeface="Calibri"/>
              </a:rPr>
              <a:t>,</a:t>
            </a:r>
            <a:r>
              <a:rPr lang="en-US" sz="2400" dirty="0">
                <a:solidFill>
                  <a:schemeClr val="tx1"/>
                </a:solidFill>
                <a:latin typeface="Calibri"/>
                <a:ea typeface="Open Sans"/>
                <a:cs typeface="Calibri"/>
              </a:rPr>
              <a:t> </a:t>
            </a:r>
            <a:r>
              <a:rPr lang="en-US" sz="2400" dirty="0">
                <a:solidFill>
                  <a:schemeClr val="tx1"/>
                </a:solidFill>
                <a:latin typeface="Calibri"/>
                <a:ea typeface="Open Sans"/>
                <a:cs typeface="Calibri"/>
                <a:hlinkClick r:id="rId16">
                  <a:extLst>
                    <a:ext uri="{A12FA001-AC4F-418D-AE19-62706E023703}">
                      <ahyp:hlinkClr xmlns:ahyp="http://schemas.microsoft.com/office/drawing/2018/hyperlinkcolor" val="tx"/>
                    </a:ext>
                  </a:extLst>
                </a:hlinkClick>
              </a:rPr>
              <a:t>wnasser@nsf.gov</a:t>
            </a:r>
            <a:r>
              <a:rPr lang="en-US" sz="2400" dirty="0">
                <a:solidFill>
                  <a:schemeClr val="tx1"/>
                </a:solidFill>
                <a:latin typeface="Calibri"/>
                <a:ea typeface="Open Sans"/>
                <a:cs typeface="Calibri"/>
              </a:rPr>
              <a:t>; David Darwin</a:t>
            </a:r>
            <a:r>
              <a:rPr lang="en-US" sz="2200" dirty="0">
                <a:solidFill>
                  <a:schemeClr val="tx1"/>
                </a:solidFill>
                <a:latin typeface="Calibri"/>
                <a:ea typeface="Open Sans"/>
                <a:cs typeface="Calibri"/>
              </a:rPr>
              <a:t>,</a:t>
            </a:r>
            <a:r>
              <a:rPr lang="en-US" sz="2400" dirty="0">
                <a:solidFill>
                  <a:schemeClr val="tx1"/>
                </a:solidFill>
                <a:latin typeface="Calibri"/>
                <a:ea typeface="Open Sans"/>
                <a:cs typeface="Calibri"/>
              </a:rPr>
              <a:t> </a:t>
            </a:r>
            <a:r>
              <a:rPr lang="en-US" sz="2400" dirty="0">
                <a:solidFill>
                  <a:schemeClr val="tx1"/>
                </a:solidFill>
                <a:latin typeface="Calibri"/>
                <a:ea typeface="Open Sans"/>
                <a:cs typeface="Calibri"/>
                <a:hlinkClick r:id="rId17">
                  <a:extLst>
                    <a:ext uri="{A12FA001-AC4F-418D-AE19-62706E023703}">
                      <ahyp:hlinkClr xmlns:ahyp="http://schemas.microsoft.com/office/drawing/2018/hyperlinkcolor" val="tx"/>
                    </a:ext>
                  </a:extLst>
                </a:hlinkClick>
              </a:rPr>
              <a:t>ddarwin@nsf.gov</a:t>
            </a:r>
            <a:r>
              <a:rPr lang="en-US" sz="2400" dirty="0">
                <a:solidFill>
                  <a:schemeClr val="tx1"/>
                </a:solidFill>
                <a:latin typeface="Calibri"/>
                <a:ea typeface="Open Sans"/>
                <a:cs typeface="Calibri"/>
              </a:rPr>
              <a:t> 			</a:t>
            </a:r>
          </a:p>
          <a:p>
            <a:pPr>
              <a:lnSpc>
                <a:spcPct val="100000"/>
              </a:lnSpc>
            </a:pPr>
            <a:endParaRPr lang="en-US" sz="1000" dirty="0"/>
          </a:p>
        </p:txBody>
      </p:sp>
      <p:sp>
        <p:nvSpPr>
          <p:cNvPr id="4" name="Slide Number Placeholder 3">
            <a:extLst>
              <a:ext uri="{FF2B5EF4-FFF2-40B4-BE49-F238E27FC236}">
                <a16:creationId xmlns:a16="http://schemas.microsoft.com/office/drawing/2014/main" id="{F04EDBB6-1166-ADA6-B4A9-48A7082BB216}"/>
              </a:ext>
            </a:extLst>
          </p:cNvPr>
          <p:cNvSpPr>
            <a:spLocks noGrp="1"/>
          </p:cNvSpPr>
          <p:nvPr>
            <p:ph type="sldNum" sz="quarter" idx="12"/>
          </p:nvPr>
        </p:nvSpPr>
        <p:spPr/>
        <p:txBody>
          <a:bodyPr/>
          <a:lstStyle/>
          <a:p>
            <a:fld id="{4710E8EA-57F6-764C-8914-AEEABF058192}" type="slidenum">
              <a:rPr lang="en-US" smtClean="0"/>
              <a:t>2</a:t>
            </a:fld>
            <a:endParaRPr lang="en-US"/>
          </a:p>
        </p:txBody>
      </p:sp>
    </p:spTree>
    <p:extLst>
      <p:ext uri="{BB962C8B-B14F-4D97-AF65-F5344CB8AC3E}">
        <p14:creationId xmlns:p14="http://schemas.microsoft.com/office/powerpoint/2010/main" val="97462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611" y="647133"/>
            <a:ext cx="7922418" cy="995680"/>
          </a:xfrm>
        </p:spPr>
        <p:txBody>
          <a:bodyPr>
            <a:normAutofit fontScale="90000"/>
          </a:bodyPr>
          <a:lstStyle/>
          <a:p>
            <a:pPr algn="ctr"/>
            <a:r>
              <a:rPr lang="en-US" dirty="0"/>
              <a:t>NSF Merit Review Elements: </a:t>
            </a:r>
            <a:br>
              <a:rPr lang="en-US" dirty="0"/>
            </a:br>
            <a:r>
              <a:rPr lang="en-US" dirty="0"/>
              <a:t>Intellectual Merit and Broader Impacts</a:t>
            </a:r>
          </a:p>
        </p:txBody>
      </p:sp>
      <p:sp>
        <p:nvSpPr>
          <p:cNvPr id="3" name="Content Placeholder 2"/>
          <p:cNvSpPr>
            <a:spLocks noGrp="1"/>
          </p:cNvSpPr>
          <p:nvPr>
            <p:ph idx="1"/>
          </p:nvPr>
        </p:nvSpPr>
        <p:spPr>
          <a:xfrm>
            <a:off x="584886" y="1737361"/>
            <a:ext cx="11195222" cy="4130039"/>
          </a:xfrm>
        </p:spPr>
        <p:txBody>
          <a:bodyPr>
            <a:noAutofit/>
          </a:bodyPr>
          <a:lstStyle/>
          <a:p>
            <a:pPr marL="342900" indent="-342900">
              <a:buFont typeface="+mj-lt"/>
              <a:buAutoNum type="arabicPeriod"/>
            </a:pPr>
            <a:r>
              <a:rPr lang="en-US" sz="1900" dirty="0"/>
              <a:t>What is the potential for the proposed activity to</a:t>
            </a:r>
          </a:p>
          <a:p>
            <a:pPr marL="736092" lvl="1" indent="-342900">
              <a:buFont typeface="+mj-lt"/>
              <a:buAutoNum type="alphaLcPeriod"/>
            </a:pPr>
            <a:r>
              <a:rPr lang="en-US" sz="1900" dirty="0"/>
              <a:t>Advance knowledge and understanding within its own field or across different fields (Intellectual Merit); and</a:t>
            </a:r>
          </a:p>
          <a:p>
            <a:pPr marL="736092" lvl="1" indent="-342900">
              <a:buFont typeface="+mj-lt"/>
              <a:buAutoNum type="alphaLcPeriod"/>
            </a:pPr>
            <a:r>
              <a:rPr lang="en-US" sz="1900" dirty="0"/>
              <a:t>Benefit society or advance desired societal outcomes (Broader Impacts)?</a:t>
            </a:r>
          </a:p>
          <a:p>
            <a:pPr marL="342900" indent="-342900">
              <a:buFont typeface="+mj-lt"/>
              <a:buAutoNum type="arabicPeriod"/>
            </a:pPr>
            <a:r>
              <a:rPr lang="en-US" sz="1900" dirty="0"/>
              <a:t>To what extent do the proposed activities suggest and explore creative, original, or potentially transformative concepts?</a:t>
            </a:r>
          </a:p>
          <a:p>
            <a:pPr marL="342900" indent="-342900">
              <a:buFont typeface="+mj-lt"/>
              <a:buAutoNum type="arabicPeriod"/>
            </a:pPr>
            <a:r>
              <a:rPr lang="en-US" sz="1900" dirty="0"/>
              <a:t>Is the plan for carrying out the proposed activities well-reasoned, well-organized, and based on a sound rationale? Does the plan incorporate a mechanism to assess success?</a:t>
            </a:r>
          </a:p>
          <a:p>
            <a:pPr marL="342900" indent="-342900">
              <a:buFont typeface="+mj-lt"/>
              <a:buAutoNum type="arabicPeriod"/>
            </a:pPr>
            <a:r>
              <a:rPr lang="en-US" sz="1900" dirty="0"/>
              <a:t>How well qualified is the individual, team, or organization to conduct the proposed activities?</a:t>
            </a:r>
          </a:p>
          <a:p>
            <a:pPr marL="342900" indent="-342900">
              <a:buFont typeface="+mj-lt"/>
              <a:buAutoNum type="arabicPeriod"/>
            </a:pPr>
            <a:r>
              <a:rPr lang="en-US" sz="1900" dirty="0"/>
              <a:t>Are there adequate resources available to the PI (either at the home organization or through collaborations) to carry out the proposed activities?</a:t>
            </a:r>
          </a:p>
          <a:p>
            <a:endParaRPr lang="en-US" sz="1900" dirty="0"/>
          </a:p>
        </p:txBody>
      </p:sp>
      <p:sp>
        <p:nvSpPr>
          <p:cNvPr id="6" name="Slide Number Placeholder 5"/>
          <p:cNvSpPr>
            <a:spLocks noGrp="1"/>
          </p:cNvSpPr>
          <p:nvPr>
            <p:ph type="sldNum" sz="quarter" idx="10"/>
          </p:nvPr>
        </p:nvSpPr>
        <p:spPr>
          <a:xfrm>
            <a:off x="7696200" y="6496397"/>
            <a:ext cx="308610" cy="276999"/>
          </a:xfrm>
          <a:prstGeom prst="rect">
            <a:avLst/>
          </a:prstGeom>
        </p:spPr>
        <p:txBody>
          <a:bodyPr vert="horz" wrap="square" lIns="0" tIns="0" rIns="0" bIns="0" rtlCol="0" anchor="ctr">
            <a:spAutoFit/>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60167-4931-47E6-BA6A-407CBD079E47}" type="slidenum">
              <a:rPr lang="en-US" smtClean="0"/>
              <a:pPr marL="38100">
                <a:spcBef>
                  <a:spcPts val="10"/>
                </a:spcBef>
              </a:pPr>
              <a:t>20</a:t>
            </a:fld>
            <a:endParaRPr lang="en-US" sz="1200" dirty="0">
              <a:solidFill>
                <a:schemeClr val="tx1"/>
              </a:solidFill>
            </a:endParaRPr>
          </a:p>
        </p:txBody>
      </p:sp>
    </p:spTree>
    <p:extLst>
      <p:ext uri="{BB962C8B-B14F-4D97-AF65-F5344CB8AC3E}">
        <p14:creationId xmlns:p14="http://schemas.microsoft.com/office/powerpoint/2010/main" val="288504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134791" y="304800"/>
            <a:ext cx="7922418" cy="995680"/>
          </a:xfrm>
        </p:spPr>
        <p:txBody>
          <a:bodyPr>
            <a:normAutofit/>
          </a:bodyPr>
          <a:lstStyle/>
          <a:p>
            <a:pPr algn="ctr"/>
            <a:r>
              <a:rPr lang="en-US" dirty="0"/>
              <a:t>What are Broader Impacts?</a:t>
            </a:r>
          </a:p>
        </p:txBody>
      </p:sp>
      <p:sp>
        <p:nvSpPr>
          <p:cNvPr id="13316" name="Rectangle 3"/>
          <p:cNvSpPr>
            <a:spLocks noGrp="1" noChangeArrowheads="1"/>
          </p:cNvSpPr>
          <p:nvPr>
            <p:ph idx="1"/>
          </p:nvPr>
        </p:nvSpPr>
        <p:spPr>
          <a:xfrm>
            <a:off x="914399" y="1524000"/>
            <a:ext cx="10322011" cy="4495800"/>
          </a:xfrm>
        </p:spPr>
        <p:txBody>
          <a:bodyPr>
            <a:normAutofit/>
          </a:bodyPr>
          <a:lstStyle/>
          <a:p>
            <a:pPr marL="285750" indent="-285750"/>
            <a:r>
              <a:rPr lang="en-US" sz="2000" dirty="0"/>
              <a:t>Implicit (new knowledge, field, benefits to society …)</a:t>
            </a:r>
          </a:p>
          <a:p>
            <a:pPr marL="285750" indent="-285750"/>
            <a:r>
              <a:rPr lang="en-US" sz="2000" dirty="0"/>
              <a:t>Explicit (technology transfer, results dissemination …)</a:t>
            </a:r>
          </a:p>
          <a:p>
            <a:pPr marL="285750" indent="-285750"/>
            <a:r>
              <a:rPr lang="en-US" sz="2000" dirty="0"/>
              <a:t>Integration of Research and Education</a:t>
            </a:r>
          </a:p>
          <a:p>
            <a:pPr marL="742950" lvl="1" indent="-285750"/>
            <a:r>
              <a:rPr lang="en-US" dirty="0"/>
              <a:t>Development of curriculum and supporting materials</a:t>
            </a:r>
          </a:p>
          <a:p>
            <a:pPr marL="742950" lvl="1" indent="-285750"/>
            <a:r>
              <a:rPr lang="en-US" dirty="0"/>
              <a:t>Student involvement in emerging research and technology </a:t>
            </a:r>
          </a:p>
          <a:p>
            <a:pPr marL="742950" lvl="1" indent="-285750"/>
            <a:r>
              <a:rPr lang="en-US" dirty="0"/>
              <a:t>Postdoctoral training (plan required if the proposal requests funding for one or more postdocs)</a:t>
            </a:r>
          </a:p>
          <a:p>
            <a:pPr marL="742950" lvl="1" indent="-285750"/>
            <a:r>
              <a:rPr lang="en-US" dirty="0"/>
              <a:t>Data management (plan required)</a:t>
            </a:r>
          </a:p>
          <a:p>
            <a:pPr marL="285750" indent="-285750"/>
            <a:r>
              <a:rPr lang="en-US" sz="2000" dirty="0"/>
              <a:t>Broadening participation of underrepresented groups</a:t>
            </a:r>
          </a:p>
          <a:p>
            <a:pPr marL="742950" lvl="1" indent="-285750"/>
            <a:r>
              <a:rPr lang="en-US" dirty="0"/>
              <a:t>Computer Science education, computer systems workforce</a:t>
            </a:r>
          </a:p>
          <a:p>
            <a:pPr marL="742950" lvl="1" indent="-285750"/>
            <a:r>
              <a:rPr lang="en-US" dirty="0"/>
              <a:t>Gender, ethnicity, disability, geographic, etc.</a:t>
            </a:r>
          </a:p>
          <a:p>
            <a:pPr marL="285750" indent="-285750"/>
            <a:r>
              <a:rPr lang="en-US" sz="2000" dirty="0"/>
              <a:t>…. </a:t>
            </a:r>
            <a:r>
              <a:rPr lang="en-US" sz="2000" i="1" dirty="0"/>
              <a:t>(not an exhaustive list)</a:t>
            </a:r>
          </a:p>
          <a:p>
            <a:endParaRPr lang="en-US" b="1" i="1" dirty="0">
              <a:solidFill>
                <a:srgbClr val="FF0000"/>
              </a:solidFill>
            </a:endParaRPr>
          </a:p>
          <a:p>
            <a:endParaRPr lang="en-US" b="1" i="1" dirty="0">
              <a:solidFill>
                <a:srgbClr val="FF0000"/>
              </a:solidFill>
            </a:endParaRPr>
          </a:p>
        </p:txBody>
      </p:sp>
      <p:sp>
        <p:nvSpPr>
          <p:cNvPr id="13314" name="Rectangle 7"/>
          <p:cNvSpPr>
            <a:spLocks noGrp="1" noChangeArrowheads="1"/>
          </p:cNvSpPr>
          <p:nvPr>
            <p:ph type="sldNum" sz="quarter" idx="10"/>
          </p:nvPr>
        </p:nvSpPr>
        <p:spPr>
          <a:xfrm>
            <a:off x="7696200" y="6496397"/>
            <a:ext cx="308610" cy="276999"/>
          </a:xfrm>
          <a:prstGeom prst="rect">
            <a:avLst/>
          </a:prstGeom>
          <a:noFill/>
        </p:spPr>
        <p:txBody>
          <a:bodyPr vert="horz" wrap="square" lIns="0" tIns="0" rIns="0" bIns="0" rtlCol="0" anchor="ctr">
            <a:spAutoFit/>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60167-4931-47E6-BA6A-407CBD079E47}" type="slidenum">
              <a:rPr lang="en-US" smtClean="0"/>
              <a:pPr marL="38100">
                <a:spcBef>
                  <a:spcPts val="10"/>
                </a:spcBef>
              </a:pPr>
              <a:t>21</a:t>
            </a:fld>
            <a:endParaRPr lang="en-US" sz="1200" dirty="0">
              <a:solidFill>
                <a:schemeClr val="tx1"/>
              </a:solidFill>
              <a:latin typeface="Arial" pitchFamily="34" charset="0"/>
            </a:endParaRPr>
          </a:p>
        </p:txBody>
      </p:sp>
    </p:spTree>
    <p:extLst>
      <p:ext uri="{BB962C8B-B14F-4D97-AF65-F5344CB8AC3E}">
        <p14:creationId xmlns:p14="http://schemas.microsoft.com/office/powerpoint/2010/main" val="170601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3543-B1AD-AB5B-BB7E-3A914637DF84}"/>
              </a:ext>
            </a:extLst>
          </p:cNvPr>
          <p:cNvSpPr>
            <a:spLocks noGrp="1"/>
          </p:cNvSpPr>
          <p:nvPr>
            <p:ph type="title"/>
          </p:nvPr>
        </p:nvSpPr>
        <p:spPr/>
        <p:txBody>
          <a:bodyPr/>
          <a:lstStyle/>
          <a:p>
            <a:r>
              <a:rPr lang="en-US" b="1" dirty="0">
                <a:solidFill>
                  <a:srgbClr val="1B1B1B"/>
                </a:solidFill>
                <a:latin typeface="Calibri"/>
                <a:ea typeface="Open Sans"/>
                <a:cs typeface="Calibri"/>
              </a:rPr>
              <a:t>Solicitation Specific Review Criteria</a:t>
            </a:r>
            <a:br>
              <a:rPr lang="en-US" b="1" dirty="0">
                <a:solidFill>
                  <a:srgbClr val="1B1B1B"/>
                </a:solidFill>
                <a:latin typeface="Calibri"/>
                <a:ea typeface="Open Sans"/>
                <a:cs typeface="Calibri"/>
              </a:rPr>
            </a:br>
            <a:endParaRPr lang="en-US" dirty="0"/>
          </a:p>
        </p:txBody>
      </p:sp>
      <p:sp>
        <p:nvSpPr>
          <p:cNvPr id="3" name="Content Placeholder 2">
            <a:extLst>
              <a:ext uri="{FF2B5EF4-FFF2-40B4-BE49-F238E27FC236}">
                <a16:creationId xmlns:a16="http://schemas.microsoft.com/office/drawing/2014/main" id="{B9E41822-3E07-4203-BA89-AE11C301EEDA}"/>
              </a:ext>
            </a:extLst>
          </p:cNvPr>
          <p:cNvSpPr>
            <a:spLocks noGrp="1"/>
          </p:cNvSpPr>
          <p:nvPr>
            <p:ph idx="1"/>
          </p:nvPr>
        </p:nvSpPr>
        <p:spPr/>
        <p:txBody>
          <a:bodyPr vert="horz" lIns="91440" tIns="45720" rIns="91440" bIns="45720" rtlCol="0" anchor="t">
            <a:noAutofit/>
          </a:bodyPr>
          <a:lstStyle/>
          <a:p>
            <a:r>
              <a:rPr lang="en-US" b="1" dirty="0">
                <a:solidFill>
                  <a:srgbClr val="1B1B1B"/>
                </a:solidFill>
                <a:latin typeface="Calibri"/>
                <a:ea typeface="Open Sans"/>
                <a:cs typeface="Calibri"/>
              </a:rPr>
              <a:t>Solicitation Specific Review Criteria</a:t>
            </a:r>
          </a:p>
          <a:p>
            <a:pPr lvl="1"/>
            <a:r>
              <a:rPr lang="en-US" i="0" u="none" strike="noStrike" baseline="0" dirty="0">
                <a:solidFill>
                  <a:srgbClr val="1B1B1B"/>
                </a:solidFill>
                <a:latin typeface="Calibri"/>
                <a:ea typeface="Open Sans"/>
                <a:cs typeface="Calibri"/>
              </a:rPr>
              <a:t>the importance and novelty of the problems to be addressed in both the computing and scientific domains</a:t>
            </a:r>
          </a:p>
          <a:p>
            <a:pPr lvl="1"/>
            <a:r>
              <a:rPr lang="en-US" i="0" u="none" strike="noStrike" baseline="0" dirty="0">
                <a:solidFill>
                  <a:srgbClr val="1B1B1B"/>
                </a:solidFill>
                <a:latin typeface="Calibri"/>
                <a:ea typeface="Open Sans"/>
                <a:cs typeface="Calibri"/>
              </a:rPr>
              <a:t>the demonstrated strength of a virtuous cycle of innovation likely to lead to significant scientific and computational advances that span multiple domains</a:t>
            </a:r>
          </a:p>
          <a:p>
            <a:pPr lvl="1"/>
            <a:r>
              <a:rPr lang="en-US" i="0" u="none" strike="noStrike" baseline="0" dirty="0">
                <a:solidFill>
                  <a:srgbClr val="1B1B1B"/>
                </a:solidFill>
                <a:latin typeface="Calibri"/>
                <a:ea typeface="Open Sans"/>
                <a:cs typeface="Calibri"/>
              </a:rPr>
              <a:t>the effectiveness of the proposed collaboration mechanisms in ensuring project outcomes</a:t>
            </a:r>
          </a:p>
          <a:p>
            <a:pPr lvl="1"/>
            <a:r>
              <a:rPr lang="en-US" i="0" u="none" strike="noStrike" baseline="0" dirty="0">
                <a:solidFill>
                  <a:srgbClr val="1B1B1B"/>
                </a:solidFill>
                <a:latin typeface="Calibri"/>
                <a:ea typeface="Open Sans"/>
                <a:cs typeface="Calibri"/>
              </a:rPr>
              <a:t>For Track II: Discovery Proposals only: The quality of a plan, if appropriate, for developing a substantial field demonstration. All Track II proposals will also be evaluated along with a detailed evaluation plan that discusses the scope of applicability, trade-offs, and limitations.</a:t>
            </a:r>
          </a:p>
          <a:p>
            <a:r>
              <a:rPr lang="en-US" dirty="0">
                <a:solidFill>
                  <a:srgbClr val="1B1B1B"/>
                </a:solidFill>
                <a:latin typeface="Calibri"/>
                <a:ea typeface="Open Sans"/>
                <a:cs typeface="Calibri"/>
              </a:rPr>
              <a:t>Some Track II proposals may be selected for a Reverse Site Visit (RSV) prior to final selection</a:t>
            </a:r>
            <a:endParaRPr lang="en-US" dirty="0">
              <a:latin typeface="Calibri"/>
              <a:ea typeface="Open Sans"/>
              <a:cs typeface="Calibri"/>
            </a:endParaRPr>
          </a:p>
        </p:txBody>
      </p:sp>
      <p:sp>
        <p:nvSpPr>
          <p:cNvPr id="4" name="Slide Number Placeholder 3">
            <a:extLst>
              <a:ext uri="{FF2B5EF4-FFF2-40B4-BE49-F238E27FC236}">
                <a16:creationId xmlns:a16="http://schemas.microsoft.com/office/drawing/2014/main" id="{E6B2B9A1-2CDA-BE20-7825-1CB39D4A2794}"/>
              </a:ext>
            </a:extLst>
          </p:cNvPr>
          <p:cNvSpPr>
            <a:spLocks noGrp="1"/>
          </p:cNvSpPr>
          <p:nvPr>
            <p:ph type="sldNum" sz="quarter" idx="12"/>
          </p:nvPr>
        </p:nvSpPr>
        <p:spPr/>
        <p:txBody>
          <a:bodyPr/>
          <a:lstStyle/>
          <a:p>
            <a:fld id="{4710E8EA-57F6-764C-8914-AEEABF058192}" type="slidenum">
              <a:rPr lang="en-US" smtClean="0"/>
              <a:t>22</a:t>
            </a:fld>
            <a:endParaRPr lang="en-US"/>
          </a:p>
        </p:txBody>
      </p:sp>
    </p:spTree>
    <p:extLst>
      <p:ext uri="{BB962C8B-B14F-4D97-AF65-F5344CB8AC3E}">
        <p14:creationId xmlns:p14="http://schemas.microsoft.com/office/powerpoint/2010/main" val="42784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3ACB-1CD0-35B9-894B-680A191459F4}"/>
              </a:ext>
            </a:extLst>
          </p:cNvPr>
          <p:cNvSpPr>
            <a:spLocks noGrp="1"/>
          </p:cNvSpPr>
          <p:nvPr>
            <p:ph type="title"/>
          </p:nvPr>
        </p:nvSpPr>
        <p:spPr/>
        <p:txBody>
          <a:bodyPr/>
          <a:lstStyle/>
          <a:p>
            <a:r>
              <a:rPr lang="en-US" dirty="0"/>
              <a:t>BIO </a:t>
            </a:r>
          </a:p>
        </p:txBody>
      </p:sp>
      <p:sp>
        <p:nvSpPr>
          <p:cNvPr id="3" name="Content Placeholder 2">
            <a:extLst>
              <a:ext uri="{FF2B5EF4-FFF2-40B4-BE49-F238E27FC236}">
                <a16:creationId xmlns:a16="http://schemas.microsoft.com/office/drawing/2014/main" id="{16212E6C-998C-4EE6-F9DF-2CB99DB432D0}"/>
              </a:ext>
            </a:extLst>
          </p:cNvPr>
          <p:cNvSpPr>
            <a:spLocks noGrp="1"/>
          </p:cNvSpPr>
          <p:nvPr>
            <p:ph idx="1"/>
          </p:nvPr>
        </p:nvSpPr>
        <p:spPr/>
        <p:txBody>
          <a:bodyPr/>
          <a:lstStyle/>
          <a:p>
            <a:r>
              <a:rPr lang="en-US" dirty="0"/>
              <a:t>Biological Sciences (BIO)</a:t>
            </a:r>
          </a:p>
          <a:p>
            <a:pPr lvl="1"/>
            <a:r>
              <a:rPr lang="en-US" sz="2000" b="0" i="0" u="none" strike="noStrike" baseline="0" dirty="0">
                <a:solidFill>
                  <a:srgbClr val="165BA0"/>
                </a:solidFill>
                <a:latin typeface="Calibri" panose="020F0502020204030204" pitchFamily="34" charset="0"/>
                <a:cs typeface="Calibri" panose="020F0502020204030204" pitchFamily="34" charset="0"/>
              </a:rPr>
              <a:t>Division of Biological Infrastructure</a:t>
            </a:r>
          </a:p>
          <a:p>
            <a:pPr lvl="2"/>
            <a:r>
              <a:rPr lang="en-US" dirty="0">
                <a:solidFill>
                  <a:srgbClr val="165BA0"/>
                </a:solidFill>
                <a:latin typeface="Calibri" panose="020F0502020204030204" pitchFamily="34" charset="0"/>
                <a:cs typeface="Calibri" panose="020F0502020204030204" pitchFamily="34" charset="0"/>
              </a:rPr>
              <a:t>Human resources, research resources, bio centers, facilities, and additional research infrastructure</a:t>
            </a:r>
            <a:endParaRPr lang="en-US" b="0" i="0" u="none" strike="noStrike" baseline="0" dirty="0">
              <a:solidFill>
                <a:srgbClr val="165BA0"/>
              </a:solidFill>
              <a:latin typeface="Calibri" panose="020F0502020204030204" pitchFamily="34" charset="0"/>
              <a:cs typeface="Calibri" panose="020F0502020204030204" pitchFamily="34" charset="0"/>
            </a:endParaRPr>
          </a:p>
          <a:p>
            <a:pPr lvl="1"/>
            <a:r>
              <a:rPr lang="en-US" sz="2000" b="0" i="0" u="none" strike="noStrike" baseline="0" dirty="0">
                <a:solidFill>
                  <a:srgbClr val="165BA0"/>
                </a:solidFill>
                <a:latin typeface="Calibri" panose="020F0502020204030204" pitchFamily="34" charset="0"/>
                <a:cs typeface="Calibri" panose="020F0502020204030204" pitchFamily="34" charset="0"/>
              </a:rPr>
              <a:t>Division of Environmental Biology</a:t>
            </a:r>
          </a:p>
          <a:p>
            <a:pPr lvl="2"/>
            <a:r>
              <a:rPr lang="en-US" dirty="0">
                <a:solidFill>
                  <a:srgbClr val="165BA0"/>
                </a:solidFill>
                <a:latin typeface="Calibri" panose="020F0502020204030204" pitchFamily="34" charset="0"/>
                <a:cs typeface="Calibri" panose="020F0502020204030204" pitchFamily="34" charset="0"/>
              </a:rPr>
              <a:t>Ecosystems sciences, evolutionary processes, population and community ecology, systematics and biodiversity science </a:t>
            </a:r>
            <a:endParaRPr lang="en-US" b="0" i="0" u="none" strike="noStrike" baseline="0" dirty="0">
              <a:solidFill>
                <a:srgbClr val="165BA0"/>
              </a:solidFill>
              <a:latin typeface="Calibri" panose="020F0502020204030204" pitchFamily="34" charset="0"/>
              <a:cs typeface="Calibri" panose="020F0502020204030204" pitchFamily="34" charset="0"/>
            </a:endParaRPr>
          </a:p>
          <a:p>
            <a:pPr lvl="1"/>
            <a:r>
              <a:rPr lang="en-US" sz="2000" b="0" i="0" u="none" strike="noStrike" baseline="0" dirty="0">
                <a:solidFill>
                  <a:srgbClr val="165BA0"/>
                </a:solidFill>
                <a:latin typeface="Calibri" panose="020F0502020204030204" pitchFamily="34" charset="0"/>
                <a:cs typeface="Calibri" panose="020F0502020204030204" pitchFamily="34" charset="0"/>
              </a:rPr>
              <a:t>Division of Integrative Organismal Systems</a:t>
            </a:r>
          </a:p>
          <a:p>
            <a:pPr lvl="2"/>
            <a:r>
              <a:rPr lang="en-US" dirty="0">
                <a:solidFill>
                  <a:srgbClr val="165BA0"/>
                </a:solidFill>
                <a:latin typeface="Calibri" panose="020F0502020204030204" pitchFamily="34" charset="0"/>
                <a:cs typeface="Calibri" panose="020F0502020204030204" pitchFamily="34" charset="0"/>
              </a:rPr>
              <a:t>Behavioral systems, developmental systems, neural systems, physiological and structural systems, plant genome research program</a:t>
            </a:r>
            <a:endParaRPr lang="en-US" b="0" i="0" u="none" strike="noStrike" baseline="0" dirty="0">
              <a:solidFill>
                <a:srgbClr val="165BA0"/>
              </a:solidFill>
              <a:latin typeface="Calibri" panose="020F0502020204030204" pitchFamily="34" charset="0"/>
              <a:cs typeface="Calibri" panose="020F0502020204030204" pitchFamily="34" charset="0"/>
            </a:endParaRPr>
          </a:p>
          <a:p>
            <a:pPr lvl="1"/>
            <a:r>
              <a:rPr lang="en-US" sz="2000" b="0" i="0" u="none" strike="noStrike" baseline="0" dirty="0">
                <a:solidFill>
                  <a:srgbClr val="165BA0"/>
                </a:solidFill>
                <a:latin typeface="Calibri" panose="020F0502020204030204" pitchFamily="34" charset="0"/>
                <a:cs typeface="Calibri" panose="020F0502020204030204" pitchFamily="34" charset="0"/>
              </a:rPr>
              <a:t>Division of Molecular and Cellular Biosciences</a:t>
            </a:r>
          </a:p>
          <a:p>
            <a:pPr lvl="2"/>
            <a:r>
              <a:rPr lang="en-US" dirty="0">
                <a:solidFill>
                  <a:srgbClr val="165BA0"/>
                </a:solidFill>
                <a:latin typeface="Calibri" panose="020F0502020204030204" pitchFamily="34" charset="0"/>
                <a:cs typeface="Calibri" panose="020F0502020204030204" pitchFamily="34" charset="0"/>
              </a:rPr>
              <a:t>Cellular dynamics and function, genetic mechanisms, molecular biophysics, systems and synthetic biology</a:t>
            </a:r>
            <a:endParaRPr lang="en-US" b="0" i="0" u="none" strike="noStrike" baseline="0" dirty="0">
              <a:solidFill>
                <a:srgbClr val="165BA0"/>
              </a:solidFill>
              <a:latin typeface="Calibri" panose="020F0502020204030204" pitchFamily="34" charset="0"/>
              <a:cs typeface="Calibri" panose="020F0502020204030204" pitchFamily="34" charset="0"/>
            </a:endParaRPr>
          </a:p>
          <a:p>
            <a:pPr lvl="1"/>
            <a:endParaRPr lang="en-US" dirty="0"/>
          </a:p>
        </p:txBody>
      </p:sp>
      <p:sp>
        <p:nvSpPr>
          <p:cNvPr id="4" name="Slide Number Placeholder 3">
            <a:extLst>
              <a:ext uri="{FF2B5EF4-FFF2-40B4-BE49-F238E27FC236}">
                <a16:creationId xmlns:a16="http://schemas.microsoft.com/office/drawing/2014/main" id="{044A1DCB-833D-8E79-9A50-9823D571EDD2}"/>
              </a:ext>
            </a:extLst>
          </p:cNvPr>
          <p:cNvSpPr>
            <a:spLocks noGrp="1"/>
          </p:cNvSpPr>
          <p:nvPr>
            <p:ph type="sldNum" sz="quarter" idx="12"/>
          </p:nvPr>
        </p:nvSpPr>
        <p:spPr/>
        <p:txBody>
          <a:bodyPr/>
          <a:lstStyle/>
          <a:p>
            <a:fld id="{4710E8EA-57F6-764C-8914-AEEABF058192}" type="slidenum">
              <a:rPr lang="en-US" smtClean="0"/>
              <a:t>23</a:t>
            </a:fld>
            <a:endParaRPr lang="en-US"/>
          </a:p>
        </p:txBody>
      </p:sp>
    </p:spTree>
    <p:extLst>
      <p:ext uri="{BB962C8B-B14F-4D97-AF65-F5344CB8AC3E}">
        <p14:creationId xmlns:p14="http://schemas.microsoft.com/office/powerpoint/2010/main" val="82991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descr="Link for the CISE Directorate https://new.nsf.gov/cise">
            <a:extLst>
              <a:ext uri="{FF2B5EF4-FFF2-40B4-BE49-F238E27FC236}">
                <a16:creationId xmlns:a16="http://schemas.microsoft.com/office/drawing/2014/main" id="{0F52A691-B31C-6E3A-2D43-6E58B39C0BCA}"/>
              </a:ext>
            </a:extLst>
          </p:cNvPr>
          <p:cNvSpPr/>
          <p:nvPr/>
        </p:nvSpPr>
        <p:spPr>
          <a:xfrm>
            <a:off x="-137160" y="488626"/>
            <a:ext cx="12329160" cy="971671"/>
          </a:xfrm>
          <a:prstGeom prst="rect">
            <a:avLst/>
          </a:prstGeom>
          <a:solidFill>
            <a:srgbClr val="0164A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Title 7">
            <a:extLst>
              <a:ext uri="{FF2B5EF4-FFF2-40B4-BE49-F238E27FC236}">
                <a16:creationId xmlns:a16="http://schemas.microsoft.com/office/drawing/2014/main" id="{6080A3AF-5BD2-1221-322A-5821C65A3FC7}"/>
              </a:ext>
            </a:extLst>
          </p:cNvPr>
          <p:cNvSpPr txBox="1">
            <a:spLocks noGrp="1"/>
          </p:cNvSpPr>
          <p:nvPr>
            <p:ph type="title" idx="4294967295"/>
          </p:nvPr>
        </p:nvSpPr>
        <p:spPr>
          <a:xfrm>
            <a:off x="-137160" y="565890"/>
            <a:ext cx="12329160" cy="8258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2"/>
                </a:solidFill>
                <a:latin typeface="+mj-lt"/>
                <a:ea typeface="Open Sans Extrabold" pitchFamily="2" charset="0"/>
                <a:cs typeface="Open Sans Extrabold"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Open Sans Extrabold"/>
                <a:cs typeface="Calibri"/>
              </a:rPr>
              <a:t>CISE: Computer and Information Science and Engineering Directorate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Open Sans Extrabold"/>
                <a:cs typeface="Calibri"/>
              </a:rPr>
              <a:t>https://new.nsf.gov/cise</a:t>
            </a:r>
          </a:p>
        </p:txBody>
      </p:sp>
      <p:pic>
        <p:nvPicPr>
          <p:cNvPr id="28" name="Picture 27">
            <a:extLst>
              <a:ext uri="{FF2B5EF4-FFF2-40B4-BE49-F238E27FC236}">
                <a16:creationId xmlns:a16="http://schemas.microsoft.com/office/drawing/2014/main" id="{00653E9A-15BC-49CD-1822-2623C90B6F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3982" y="365898"/>
            <a:ext cx="1324014" cy="1324014"/>
          </a:xfrm>
          <a:prstGeom prst="rect">
            <a:avLst/>
          </a:prstGeom>
        </p:spPr>
      </p:pic>
      <p:pic>
        <p:nvPicPr>
          <p:cNvPr id="29" name="Picture 28">
            <a:extLst>
              <a:ext uri="{FF2B5EF4-FFF2-40B4-BE49-F238E27FC236}">
                <a16:creationId xmlns:a16="http://schemas.microsoft.com/office/drawing/2014/main" id="{53A8C8A7-406B-2A99-A076-0144938A7D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367010" y="307448"/>
            <a:ext cx="1324014" cy="1324014"/>
          </a:xfrm>
          <a:prstGeom prst="rect">
            <a:avLst/>
          </a:prstGeom>
        </p:spPr>
      </p:pic>
      <p:pic>
        <p:nvPicPr>
          <p:cNvPr id="35" name="Picture 34">
            <a:extLst>
              <a:ext uri="{FF2B5EF4-FFF2-40B4-BE49-F238E27FC236}">
                <a16:creationId xmlns:a16="http://schemas.microsoft.com/office/drawing/2014/main" id="{8A81FEC1-0FED-585B-4C06-863FAF2290B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88" y="5823322"/>
            <a:ext cx="954668" cy="954668"/>
          </a:xfrm>
          <a:prstGeom prst="rect">
            <a:avLst/>
          </a:prstGeom>
        </p:spPr>
      </p:pic>
      <p:sp>
        <p:nvSpPr>
          <p:cNvPr id="11" name="Rectangle 10">
            <a:extLst>
              <a:ext uri="{FF2B5EF4-FFF2-40B4-BE49-F238E27FC236}">
                <a16:creationId xmlns:a16="http://schemas.microsoft.com/office/drawing/2014/main" id="{DED5B444-07C1-0F49-03CC-D59A9172C759}"/>
              </a:ext>
            </a:extLst>
          </p:cNvPr>
          <p:cNvSpPr/>
          <p:nvPr/>
        </p:nvSpPr>
        <p:spPr>
          <a:xfrm>
            <a:off x="-137160" y="1547782"/>
            <a:ext cx="12329160" cy="5310218"/>
          </a:xfrm>
          <a:prstGeom prst="rect">
            <a:avLst/>
          </a:prstGeom>
          <a:solidFill>
            <a:srgbClr val="005696">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uLnTx/>
                <a:uFillTx/>
                <a:latin typeface="Open Sans"/>
                <a:ea typeface="+mn-ea"/>
                <a:cs typeface="+mn-cs"/>
              </a:rPr>
              <a:t>Division of Computer and Network Systems (CNS)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CNS invents new computing and networking technologies, while ensuring their security and privacy, and finds new ways to make use of current technologies.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Open Sans"/>
                <a:ea typeface="+mn-ea"/>
                <a:cs typeface="+mn-cs"/>
              </a:rPr>
              <a:t>Division of Computing and Communication Foundations (CCF)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CCF advances computing and communication theory, algorithms for computer and computational sciences and architecture and the design of computers and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Open Sans"/>
                <a:ea typeface="+mn-ea"/>
                <a:cs typeface="+mn-cs"/>
              </a:rPr>
              <a:t>Division of Information and Intelligent Systems (IIS)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IIS studies the interrelated roles of people, computers and information to increase the ability to understand data, as well as mimic the hallmarks of intelligence in computational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Open Sans"/>
                <a:ea typeface="+mn-ea"/>
                <a:cs typeface="+mn-cs"/>
              </a:rPr>
              <a:t>Office of Advanced Cyberinfrastructure (OAC)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OAC supports and coordinates the development, acquisition and provision of state-of-the-art cyberinfrastructure resources, tools and services essential to the advancement and transformation of science and engineering.</a:t>
            </a:r>
          </a:p>
        </p:txBody>
      </p:sp>
    </p:spTree>
    <p:extLst>
      <p:ext uri="{BB962C8B-B14F-4D97-AF65-F5344CB8AC3E}">
        <p14:creationId xmlns:p14="http://schemas.microsoft.com/office/powerpoint/2010/main" val="3601148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DD5A-4254-E76F-B75C-57CE19808420}"/>
              </a:ext>
            </a:extLst>
          </p:cNvPr>
          <p:cNvSpPr>
            <a:spLocks noGrp="1"/>
          </p:cNvSpPr>
          <p:nvPr>
            <p:ph type="title"/>
          </p:nvPr>
        </p:nvSpPr>
        <p:spPr/>
        <p:txBody>
          <a:bodyPr/>
          <a:lstStyle/>
          <a:p>
            <a:r>
              <a:rPr lang="en-US" dirty="0"/>
              <a:t>ENG</a:t>
            </a:r>
          </a:p>
        </p:txBody>
      </p:sp>
      <p:sp>
        <p:nvSpPr>
          <p:cNvPr id="3" name="Content Placeholder 2">
            <a:extLst>
              <a:ext uri="{FF2B5EF4-FFF2-40B4-BE49-F238E27FC236}">
                <a16:creationId xmlns:a16="http://schemas.microsoft.com/office/drawing/2014/main" id="{3B45667E-DF95-5648-11C4-1F561547AF08}"/>
              </a:ext>
            </a:extLst>
          </p:cNvPr>
          <p:cNvSpPr>
            <a:spLocks noGrp="1"/>
          </p:cNvSpPr>
          <p:nvPr>
            <p:ph idx="1"/>
          </p:nvPr>
        </p:nvSpPr>
        <p:spPr/>
        <p:txBody>
          <a:bodyPr/>
          <a:lstStyle/>
          <a:p>
            <a:r>
              <a:rPr lang="en-US" dirty="0"/>
              <a:t>Engineering (ENG)</a:t>
            </a:r>
          </a:p>
          <a:p>
            <a:pPr lvl="1"/>
            <a:r>
              <a:rPr lang="en-US" sz="2000" b="0" i="0" u="none" strike="noStrike" baseline="0" dirty="0">
                <a:solidFill>
                  <a:srgbClr val="165BA0"/>
                </a:solidFill>
                <a:latin typeface="Calibri" panose="020F0502020204030204" pitchFamily="34" charset="0"/>
                <a:cs typeface="Calibri" panose="020F0502020204030204" pitchFamily="34" charset="0"/>
              </a:rPr>
              <a:t>Division of Electrical, Communications and Cyber Systems</a:t>
            </a:r>
          </a:p>
          <a:p>
            <a:pPr lvl="2"/>
            <a:r>
              <a:rPr lang="en-US" dirty="0"/>
              <a:t>Future of semiconductors, </a:t>
            </a:r>
            <a:r>
              <a:rPr lang="en-US" dirty="0" err="1"/>
              <a:t>SemiSynBio</a:t>
            </a:r>
            <a:r>
              <a:rPr lang="en-US" dirty="0"/>
              <a:t>, quantum manufacturing, semiconductor fabrication, AIM photonics</a:t>
            </a:r>
          </a:p>
          <a:p>
            <a:pPr lvl="1"/>
            <a:endParaRPr lang="en-US" dirty="0"/>
          </a:p>
        </p:txBody>
      </p:sp>
      <p:sp>
        <p:nvSpPr>
          <p:cNvPr id="4" name="Slide Number Placeholder 3">
            <a:extLst>
              <a:ext uri="{FF2B5EF4-FFF2-40B4-BE49-F238E27FC236}">
                <a16:creationId xmlns:a16="http://schemas.microsoft.com/office/drawing/2014/main" id="{1A5429D8-A4B4-47E8-888C-5095CE42B95A}"/>
              </a:ext>
            </a:extLst>
          </p:cNvPr>
          <p:cNvSpPr>
            <a:spLocks noGrp="1"/>
          </p:cNvSpPr>
          <p:nvPr>
            <p:ph type="sldNum" sz="quarter" idx="12"/>
          </p:nvPr>
        </p:nvSpPr>
        <p:spPr/>
        <p:txBody>
          <a:bodyPr/>
          <a:lstStyle/>
          <a:p>
            <a:fld id="{4710E8EA-57F6-764C-8914-AEEABF058192}" type="slidenum">
              <a:rPr lang="en-US" smtClean="0"/>
              <a:t>25</a:t>
            </a:fld>
            <a:endParaRPr lang="en-US"/>
          </a:p>
        </p:txBody>
      </p:sp>
    </p:spTree>
    <p:extLst>
      <p:ext uri="{BB962C8B-B14F-4D97-AF65-F5344CB8AC3E}">
        <p14:creationId xmlns:p14="http://schemas.microsoft.com/office/powerpoint/2010/main" val="414812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51C2-8879-CDC7-B7C3-27EAABF5DC48}"/>
              </a:ext>
            </a:extLst>
          </p:cNvPr>
          <p:cNvSpPr>
            <a:spLocks noGrp="1"/>
          </p:cNvSpPr>
          <p:nvPr>
            <p:ph type="title"/>
          </p:nvPr>
        </p:nvSpPr>
        <p:spPr/>
        <p:txBody>
          <a:bodyPr/>
          <a:lstStyle/>
          <a:p>
            <a:r>
              <a:rPr lang="en-US" dirty="0"/>
              <a:t>MPS</a:t>
            </a:r>
          </a:p>
        </p:txBody>
      </p:sp>
      <p:sp>
        <p:nvSpPr>
          <p:cNvPr id="3" name="Content Placeholder 2">
            <a:extLst>
              <a:ext uri="{FF2B5EF4-FFF2-40B4-BE49-F238E27FC236}">
                <a16:creationId xmlns:a16="http://schemas.microsoft.com/office/drawing/2014/main" id="{6C31BB41-E9D8-045E-39DE-0AFC0D232795}"/>
              </a:ext>
            </a:extLst>
          </p:cNvPr>
          <p:cNvSpPr>
            <a:spLocks noGrp="1"/>
          </p:cNvSpPr>
          <p:nvPr>
            <p:ph idx="1"/>
          </p:nvPr>
        </p:nvSpPr>
        <p:spPr>
          <a:xfrm>
            <a:off x="391510" y="1549728"/>
            <a:ext cx="11290737" cy="4076149"/>
          </a:xfrm>
        </p:spPr>
        <p:txBody>
          <a:bodyPr vert="horz" lIns="91440" tIns="45720" rIns="91440" bIns="45720" rtlCol="0" anchor="t">
            <a:normAutofit/>
          </a:bodyPr>
          <a:lstStyle/>
          <a:p>
            <a:r>
              <a:rPr lang="en-US" dirty="0">
                <a:latin typeface="Open Sans"/>
                <a:ea typeface="Open Sans"/>
                <a:cs typeface="Open Sans"/>
              </a:rPr>
              <a:t>Mathematical and Physical Sciences (MPS)</a:t>
            </a:r>
            <a:endParaRPr lang="en-US" dirty="0"/>
          </a:p>
          <a:p>
            <a:pPr lvl="1"/>
            <a:r>
              <a:rPr lang="en-US" b="0" i="0" u="none" strike="noStrike" baseline="0" dirty="0">
                <a:solidFill>
                  <a:srgbClr val="165BA0"/>
                </a:solidFill>
                <a:latin typeface="Calibri" panose="020F0502020204030204" pitchFamily="34" charset="0"/>
                <a:cs typeface="Calibri" panose="020F0502020204030204" pitchFamily="34" charset="0"/>
              </a:rPr>
              <a:t>Division of Mathematical Sciences</a:t>
            </a:r>
          </a:p>
          <a:p>
            <a:pPr lvl="2"/>
            <a:r>
              <a:rPr lang="en-US" b="0" i="0" u="none" strike="noStrike" baseline="0" dirty="0">
                <a:solidFill>
                  <a:schemeClr val="tx1"/>
                </a:solidFill>
                <a:latin typeface="Calibri" panose="020F0502020204030204" pitchFamily="34" charset="0"/>
                <a:cs typeface="Calibri" panose="020F0502020204030204" pitchFamily="34" charset="0"/>
              </a:rPr>
              <a:t>Algebra and Number Theory, Analysis, Applied Mathematics, Combinatorics, Computational Mathematics, Foundations, Geometric Analysis, Mathematical Biology, Probability, Statistics, Topology</a:t>
            </a:r>
          </a:p>
          <a:p>
            <a:pPr lvl="1"/>
            <a:r>
              <a:rPr lang="en-US" b="0" i="0" u="none" strike="noStrike" baseline="0" dirty="0">
                <a:solidFill>
                  <a:srgbClr val="165BA0"/>
                </a:solidFill>
                <a:latin typeface="Calibri" panose="020F0502020204030204" pitchFamily="34" charset="0"/>
                <a:cs typeface="Calibri" panose="020F0502020204030204" pitchFamily="34" charset="0"/>
              </a:rPr>
              <a:t>Division of Chemistry</a:t>
            </a:r>
          </a:p>
          <a:p>
            <a:pPr lvl="2"/>
            <a:r>
              <a:rPr lang="en-US" b="0" i="0" u="none" strike="noStrike" baseline="0" dirty="0">
                <a:solidFill>
                  <a:schemeClr val="tx1"/>
                </a:solidFill>
                <a:latin typeface="Calibri"/>
                <a:ea typeface="Open Sans"/>
                <a:cs typeface="Calibri"/>
              </a:rPr>
              <a:t>Chemical Catalysis, Chemical Measurement and Imaging, Chemical Structure Dynamics and Mechanisms</a:t>
            </a:r>
            <a:r>
              <a:rPr lang="en-US" dirty="0">
                <a:solidFill>
                  <a:schemeClr val="tx1"/>
                </a:solidFill>
                <a:latin typeface="Calibri"/>
                <a:ea typeface="Open Sans"/>
                <a:cs typeface="Calibri"/>
              </a:rPr>
              <a:t> B</a:t>
            </a:r>
            <a:r>
              <a:rPr lang="en-US" b="0" i="0" u="none" strike="noStrike" baseline="0" dirty="0">
                <a:solidFill>
                  <a:schemeClr val="tx1"/>
                </a:solidFill>
                <a:latin typeface="Calibri"/>
                <a:ea typeface="Open Sans"/>
                <a:cs typeface="Calibri"/>
              </a:rPr>
              <a:t>, Chemical Synthesis, Environmental Chemical Sciences, Macromolecular Supramolecular </a:t>
            </a:r>
            <a:r>
              <a:rPr lang="en-US" dirty="0">
                <a:solidFill>
                  <a:schemeClr val="tx1"/>
                </a:solidFill>
                <a:latin typeface="Calibri"/>
                <a:ea typeface="Open Sans"/>
                <a:cs typeface="Calibri"/>
              </a:rPr>
              <a:t>and</a:t>
            </a:r>
            <a:r>
              <a:rPr lang="en-US" b="0" i="0" u="none" strike="noStrike" baseline="0" dirty="0">
                <a:solidFill>
                  <a:schemeClr val="tx1"/>
                </a:solidFill>
                <a:latin typeface="Calibri"/>
                <a:ea typeface="Open Sans"/>
                <a:cs typeface="Calibri"/>
              </a:rPr>
              <a:t> </a:t>
            </a:r>
            <a:r>
              <a:rPr lang="en-US" b="0" i="0" u="none" strike="noStrike" baseline="0" dirty="0" err="1">
                <a:solidFill>
                  <a:schemeClr val="tx1"/>
                </a:solidFill>
                <a:latin typeface="Calibri"/>
                <a:ea typeface="Open Sans"/>
                <a:cs typeface="Calibri"/>
              </a:rPr>
              <a:t>Nanochemistry</a:t>
            </a:r>
            <a:r>
              <a:rPr lang="en-US" dirty="0">
                <a:solidFill>
                  <a:schemeClr val="tx1"/>
                </a:solidFill>
                <a:latin typeface="Calibri"/>
                <a:ea typeface="Open Sans"/>
                <a:cs typeface="Calibri"/>
              </a:rPr>
              <a:t>, </a:t>
            </a:r>
            <a:r>
              <a:rPr lang="en-US" b="0" i="0" u="none" strike="noStrike" baseline="0" dirty="0">
                <a:solidFill>
                  <a:schemeClr val="tx1"/>
                </a:solidFill>
                <a:latin typeface="Calibri"/>
                <a:ea typeface="Open Sans"/>
                <a:cs typeface="Calibri"/>
              </a:rPr>
              <a:t>Chemical Structure Dynamics and Mechanisms A, Chemical Theory Models and Computational Methods, Chemistry of Life Processes</a:t>
            </a:r>
            <a:endParaRPr lang="en-US" b="0" i="0" u="none" strike="noStrike" baseline="0" dirty="0">
              <a:solidFill>
                <a:schemeClr val="tx1"/>
              </a:solidFill>
              <a:latin typeface="Calibri" panose="020F0502020204030204" pitchFamily="34" charset="0"/>
              <a:cs typeface="Calibri" panose="020F0502020204030204" pitchFamily="34" charset="0"/>
            </a:endParaRPr>
          </a:p>
          <a:p>
            <a:pPr lvl="1"/>
            <a:r>
              <a:rPr lang="en-US" b="0" i="0" u="none" strike="noStrike" baseline="0" dirty="0">
                <a:solidFill>
                  <a:srgbClr val="165BA0"/>
                </a:solidFill>
                <a:latin typeface="Calibri" panose="020F0502020204030204" pitchFamily="34" charset="0"/>
                <a:cs typeface="Calibri" panose="020F0502020204030204" pitchFamily="34" charset="0"/>
              </a:rPr>
              <a:t>Division of Physics</a:t>
            </a:r>
          </a:p>
          <a:p>
            <a:pPr lvl="2"/>
            <a:r>
              <a:rPr lang="en-US" b="0" i="0" u="none" strike="noStrike" baseline="0" dirty="0">
                <a:solidFill>
                  <a:schemeClr val="tx1"/>
                </a:solidFill>
                <a:latin typeface="Calibri"/>
                <a:ea typeface="Open Sans"/>
                <a:cs typeface="Calibri"/>
              </a:rPr>
              <a:t>Atomic, Molecular and Optical Physics , Elementary Particle</a:t>
            </a:r>
            <a:r>
              <a:rPr lang="en-US" dirty="0">
                <a:solidFill>
                  <a:schemeClr val="tx1"/>
                </a:solidFill>
                <a:latin typeface="Calibri"/>
                <a:ea typeface="Open Sans"/>
                <a:cs typeface="Calibri"/>
              </a:rPr>
              <a:t> Physics</a:t>
            </a:r>
            <a:r>
              <a:rPr lang="en-US" b="0" i="0" u="none" strike="noStrike" baseline="0" dirty="0">
                <a:solidFill>
                  <a:schemeClr val="tx1"/>
                </a:solidFill>
                <a:latin typeface="Calibri"/>
                <a:ea typeface="Open Sans"/>
                <a:cs typeface="Calibri"/>
              </a:rPr>
              <a:t>, Gravitational Physics, Nuclear Physics, Particle Astrophysics and Cosmology, Physics of Living Systems, Plasma Physics, Quantum Information Science</a:t>
            </a:r>
          </a:p>
          <a:p>
            <a:pPr lvl="1"/>
            <a:endParaRPr lang="en-US" dirty="0"/>
          </a:p>
        </p:txBody>
      </p:sp>
      <p:sp>
        <p:nvSpPr>
          <p:cNvPr id="4" name="Slide Number Placeholder 3">
            <a:extLst>
              <a:ext uri="{FF2B5EF4-FFF2-40B4-BE49-F238E27FC236}">
                <a16:creationId xmlns:a16="http://schemas.microsoft.com/office/drawing/2014/main" id="{D2A6B09D-9180-A501-B71B-ECD57D841180}"/>
              </a:ext>
            </a:extLst>
          </p:cNvPr>
          <p:cNvSpPr>
            <a:spLocks noGrp="1"/>
          </p:cNvSpPr>
          <p:nvPr>
            <p:ph type="sldNum" sz="quarter" idx="12"/>
          </p:nvPr>
        </p:nvSpPr>
        <p:spPr/>
        <p:txBody>
          <a:bodyPr/>
          <a:lstStyle/>
          <a:p>
            <a:fld id="{4710E8EA-57F6-764C-8914-AEEABF058192}" type="slidenum">
              <a:rPr lang="en-US" smtClean="0"/>
              <a:t>26</a:t>
            </a:fld>
            <a:endParaRPr lang="en-US"/>
          </a:p>
        </p:txBody>
      </p:sp>
    </p:spTree>
    <p:extLst>
      <p:ext uri="{BB962C8B-B14F-4D97-AF65-F5344CB8AC3E}">
        <p14:creationId xmlns:p14="http://schemas.microsoft.com/office/powerpoint/2010/main" val="51780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E470ACE-BE73-147E-0D78-ED57C9B25F9F}"/>
              </a:ext>
              <a:ext uri="{C183D7F6-B498-43B3-948B-1728B52AA6E4}">
                <adec:decorative xmlns:adec="http://schemas.microsoft.com/office/drawing/2017/decorative" val="1"/>
              </a:ext>
            </a:extLst>
          </p:cNvPr>
          <p:cNvGrpSpPr/>
          <p:nvPr/>
        </p:nvGrpSpPr>
        <p:grpSpPr>
          <a:xfrm>
            <a:off x="1166" y="2835287"/>
            <a:ext cx="12189668" cy="822960"/>
            <a:chOff x="0" y="2394961"/>
            <a:chExt cx="12189668" cy="822960"/>
          </a:xfrm>
        </p:grpSpPr>
        <p:sp>
          <p:nvSpPr>
            <p:cNvPr id="9" name="Rectangle 8">
              <a:extLst>
                <a:ext uri="{FF2B5EF4-FFF2-40B4-BE49-F238E27FC236}">
                  <a16:creationId xmlns:a16="http://schemas.microsoft.com/office/drawing/2014/main" id="{61A68A73-7957-87C4-1A1C-FA9711B2C341}"/>
                </a:ext>
              </a:extLst>
            </p:cNvPr>
            <p:cNvSpPr/>
            <p:nvPr/>
          </p:nvSpPr>
          <p:spPr>
            <a:xfrm>
              <a:off x="0" y="2510076"/>
              <a:ext cx="12189668" cy="640080"/>
            </a:xfrm>
            <a:prstGeom prst="rect">
              <a:avLst/>
            </a:prstGeom>
            <a:solidFill>
              <a:schemeClr val="accent3">
                <a:lumMod val="75000"/>
              </a:schemeClr>
            </a:solidFill>
            <a:ln>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Open Sans Light"/>
                  <a:ea typeface="Open Sans Light"/>
                  <a:cs typeface="Open Sans Light"/>
                </a:rPr>
                <a:t>		</a:t>
              </a:r>
              <a:r>
                <a:rPr kumimoji="0" lang="en-US" b="0" i="0" u="none" strike="noStrike" kern="1200" cap="none" spc="0" normalizeH="0" baseline="0" noProof="0" dirty="0">
                  <a:ln>
                    <a:noFill/>
                  </a:ln>
                  <a:solidFill>
                    <a:srgbClr val="FFFFFF"/>
                  </a:solidFill>
                  <a:effectLst/>
                  <a:uLnTx/>
                  <a:uFillTx/>
                  <a:latin typeface="Open Sans Light"/>
                  <a:ea typeface="Open Sans Light"/>
                  <a:cs typeface="Open Sans Light"/>
                </a:rPr>
                <a:t>Diverse Innovation Ecosystems </a:t>
              </a:r>
              <a:endParaRPr kumimoji="0" lang="en-US" b="0" i="0" u="none" strike="noStrike" kern="1200" cap="none" spc="0" normalizeH="0" baseline="0" noProof="0" dirty="0">
                <a:ln>
                  <a:noFill/>
                </a:ln>
                <a:solidFill>
                  <a:srgbClr val="FFFFFF"/>
                </a:solidFill>
                <a:effectLst/>
                <a:uLnTx/>
                <a:uFillTx/>
                <a:latin typeface="Open Sans Light" panose="020B0606030504020204" pitchFamily="34" charset="0"/>
                <a:ea typeface="Open Sans Light" panose="020B0606030504020204" pitchFamily="34" charset="0"/>
                <a:cs typeface="Open Sans Light" panose="020B0606030504020204" pitchFamily="34" charset="0"/>
              </a:endParaRPr>
            </a:p>
          </p:txBody>
        </p:sp>
        <p:pic>
          <p:nvPicPr>
            <p:cNvPr id="10" name="Picture 9" descr="A picture containing graphics, font, symbol, graphic design&#10;&#10;Description automatically generated">
              <a:extLst>
                <a:ext uri="{FF2B5EF4-FFF2-40B4-BE49-F238E27FC236}">
                  <a16:creationId xmlns:a16="http://schemas.microsoft.com/office/drawing/2014/main" id="{F240A35A-5587-5CDE-74BE-DB1C5A4D38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587" y="2394961"/>
              <a:ext cx="822960" cy="822960"/>
            </a:xfrm>
            <a:prstGeom prst="rect">
              <a:avLst/>
            </a:prstGeom>
          </p:spPr>
        </p:pic>
      </p:grpSp>
      <p:grpSp>
        <p:nvGrpSpPr>
          <p:cNvPr id="11" name="Group 10">
            <a:extLst>
              <a:ext uri="{FF2B5EF4-FFF2-40B4-BE49-F238E27FC236}">
                <a16:creationId xmlns:a16="http://schemas.microsoft.com/office/drawing/2014/main" id="{3F3838D2-FA12-080B-E993-5CCDE08B8EDA}"/>
              </a:ext>
              <a:ext uri="{C183D7F6-B498-43B3-948B-1728B52AA6E4}">
                <adec:decorative xmlns:adec="http://schemas.microsoft.com/office/drawing/2017/decorative" val="1"/>
              </a:ext>
            </a:extLst>
          </p:cNvPr>
          <p:cNvGrpSpPr/>
          <p:nvPr/>
        </p:nvGrpSpPr>
        <p:grpSpPr>
          <a:xfrm>
            <a:off x="-5736" y="3530827"/>
            <a:ext cx="12205805" cy="822960"/>
            <a:chOff x="-16138" y="3576959"/>
            <a:chExt cx="12205805" cy="822960"/>
          </a:xfrm>
        </p:grpSpPr>
        <p:sp>
          <p:nvSpPr>
            <p:cNvPr id="12" name="Rectangle 11">
              <a:extLst>
                <a:ext uri="{FF2B5EF4-FFF2-40B4-BE49-F238E27FC236}">
                  <a16:creationId xmlns:a16="http://schemas.microsoft.com/office/drawing/2014/main" id="{BA5FAA2B-EC1A-39AC-BF8D-D88FB8A613E4}"/>
                </a:ext>
              </a:extLst>
            </p:cNvPr>
            <p:cNvSpPr/>
            <p:nvPr/>
          </p:nvSpPr>
          <p:spPr>
            <a:xfrm>
              <a:off x="-16138" y="3680100"/>
              <a:ext cx="12205805" cy="640080"/>
            </a:xfrm>
            <a:prstGeom prst="rect">
              <a:avLst/>
            </a:prstGeom>
            <a:solidFill>
              <a:schemeClr val="accent6"/>
            </a:solidFill>
            <a:ln>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marR="0" lvl="0" indent="0" algn="l" defTabSz="914400" rtl="0" eaLnBrk="1" fontAlgn="base"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Open Sans Light"/>
                  <a:ea typeface="Open Sans Light"/>
                  <a:cs typeface="Open Sans Light"/>
                </a:rPr>
                <a:t>		</a:t>
              </a:r>
              <a:r>
                <a:rPr kumimoji="0" lang="en-US" b="0" i="0" u="none" strike="noStrike" kern="1200" cap="none" spc="0" normalizeH="0" baseline="0" noProof="0" dirty="0">
                  <a:ln>
                    <a:noFill/>
                  </a:ln>
                  <a:solidFill>
                    <a:srgbClr val="FFFFFF"/>
                  </a:solidFill>
                  <a:effectLst/>
                  <a:uLnTx/>
                  <a:uFillTx/>
                  <a:latin typeface="Open Sans Light"/>
                  <a:ea typeface="Open Sans Light"/>
                  <a:cs typeface="Open Sans Light"/>
                </a:rPr>
                <a:t>Technology Translation and Development</a:t>
              </a:r>
            </a:p>
          </p:txBody>
        </p:sp>
        <p:pic>
          <p:nvPicPr>
            <p:cNvPr id="13" name="Picture 12" descr="A picture containing symbol, logo, font, graphics&#10;&#10;Description automatically generated">
              <a:extLst>
                <a:ext uri="{FF2B5EF4-FFF2-40B4-BE49-F238E27FC236}">
                  <a16:creationId xmlns:a16="http://schemas.microsoft.com/office/drawing/2014/main" id="{4DBD4DA0-34F3-88DF-E057-C9C9A063BB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165" y="3576959"/>
              <a:ext cx="822960" cy="822960"/>
            </a:xfrm>
            <a:prstGeom prst="rect">
              <a:avLst/>
            </a:prstGeom>
          </p:spPr>
        </p:pic>
      </p:grpSp>
      <p:grpSp>
        <p:nvGrpSpPr>
          <p:cNvPr id="14" name="Group 13">
            <a:extLst>
              <a:ext uri="{FF2B5EF4-FFF2-40B4-BE49-F238E27FC236}">
                <a16:creationId xmlns:a16="http://schemas.microsoft.com/office/drawing/2014/main" id="{48FBF1F7-49FA-919A-88A4-023E11CB86F2}"/>
              </a:ext>
              <a:ext uri="{C183D7F6-B498-43B3-948B-1728B52AA6E4}">
                <adec:decorative xmlns:adec="http://schemas.microsoft.com/office/drawing/2017/decorative" val="1"/>
              </a:ext>
            </a:extLst>
          </p:cNvPr>
          <p:cNvGrpSpPr/>
          <p:nvPr/>
        </p:nvGrpSpPr>
        <p:grpSpPr>
          <a:xfrm>
            <a:off x="-14972" y="4236753"/>
            <a:ext cx="12221943" cy="824144"/>
            <a:chOff x="0" y="4921523"/>
            <a:chExt cx="12221943" cy="824144"/>
          </a:xfrm>
        </p:grpSpPr>
        <p:sp>
          <p:nvSpPr>
            <p:cNvPr id="15" name="Rectangle 14">
              <a:extLst>
                <a:ext uri="{FF2B5EF4-FFF2-40B4-BE49-F238E27FC236}">
                  <a16:creationId xmlns:a16="http://schemas.microsoft.com/office/drawing/2014/main" id="{473E230C-E6D6-7659-549A-38C22B29706A}"/>
                </a:ext>
              </a:extLst>
            </p:cNvPr>
            <p:cNvSpPr/>
            <p:nvPr/>
          </p:nvSpPr>
          <p:spPr>
            <a:xfrm>
              <a:off x="0" y="4983913"/>
              <a:ext cx="12221943" cy="640080"/>
            </a:xfrm>
            <a:prstGeom prst="rect">
              <a:avLst/>
            </a:prstGeom>
            <a:solidFill>
              <a:schemeClr val="accent4">
                <a:lumMod val="75000"/>
              </a:schemeClr>
            </a:solidFill>
            <a:ln>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l" defTabSz="914400" rtl="0" eaLnBrk="1" fontAlgn="base"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FFFFFF"/>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r>
                <a:rPr kumimoji="0" lang="en-US" b="0" i="0" u="none" strike="noStrike" kern="1200" cap="none" spc="0" normalizeH="0" baseline="0" noProof="0" dirty="0">
                  <a:ln>
                    <a:noFill/>
                  </a:ln>
                  <a:solidFill>
                    <a:srgbClr val="FFFFFF"/>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Workforce Development</a:t>
              </a:r>
            </a:p>
          </p:txBody>
        </p:sp>
        <p:pic>
          <p:nvPicPr>
            <p:cNvPr id="16" name="Picture 15" descr="A white silhouette of a person's head with gears and light bulb&#10;&#10;Description automatically generated with medium confidence">
              <a:extLst>
                <a:ext uri="{FF2B5EF4-FFF2-40B4-BE49-F238E27FC236}">
                  <a16:creationId xmlns:a16="http://schemas.microsoft.com/office/drawing/2014/main" id="{533A2D65-9B82-71C5-AB16-082048CE2F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1498" y="4921523"/>
              <a:ext cx="822960" cy="824144"/>
            </a:xfrm>
            <a:prstGeom prst="rect">
              <a:avLst/>
            </a:prstGeom>
          </p:spPr>
        </p:pic>
      </p:grpSp>
      <p:sp>
        <p:nvSpPr>
          <p:cNvPr id="18" name="Rectangle 17">
            <a:extLst>
              <a:ext uri="{FF2B5EF4-FFF2-40B4-BE49-F238E27FC236}">
                <a16:creationId xmlns:a16="http://schemas.microsoft.com/office/drawing/2014/main" id="{92291181-3B64-D2B3-B165-C1600BF5BC6F}"/>
              </a:ext>
            </a:extLst>
          </p:cNvPr>
          <p:cNvSpPr/>
          <p:nvPr/>
        </p:nvSpPr>
        <p:spPr>
          <a:xfrm>
            <a:off x="-35679" y="0"/>
            <a:ext cx="12205805" cy="649264"/>
          </a:xfrm>
          <a:prstGeom prst="rect">
            <a:avLst/>
          </a:prstGeom>
          <a:solidFill>
            <a:schemeClr val="tx2">
              <a:alpha val="819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Open Sans ExtraBold"/>
                <a:ea typeface="Open Sans ExtraBold"/>
                <a:cs typeface="Open Sans ExtraBold"/>
              </a:rPr>
              <a:t>DIRECTORATE FOR TECHNOLOGY, INNOVATION AND </a:t>
            </a:r>
            <a:r>
              <a:rPr lang="en-US" sz="2400" b="1" dirty="0">
                <a:solidFill>
                  <a:srgbClr val="FFFFFF"/>
                </a:solidFill>
                <a:latin typeface="Open Sans ExtraBold"/>
                <a:ea typeface="Open Sans ExtraBold"/>
                <a:cs typeface="Open Sans ExtraBold"/>
              </a:rPr>
              <a:t>PARTNERSHIPS</a:t>
            </a:r>
            <a:endParaRPr kumimoji="0" lang="en-US" sz="2400" b="1" i="0" u="none" strike="noStrike" kern="1200" cap="none" spc="0" normalizeH="0" baseline="0" noProof="0" dirty="0">
              <a:ln>
                <a:noFill/>
              </a:ln>
              <a:solidFill>
                <a:srgbClr val="FFFFFF"/>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6" name="Title 1">
            <a:extLst>
              <a:ext uri="{FF2B5EF4-FFF2-40B4-BE49-F238E27FC236}">
                <a16:creationId xmlns:a16="http://schemas.microsoft.com/office/drawing/2014/main" id="{8C127EBE-D031-312B-C2BD-A7FC5D0CF63C}"/>
              </a:ext>
            </a:extLst>
          </p:cNvPr>
          <p:cNvSpPr txBox="1">
            <a:spLocks noGrp="1"/>
          </p:cNvSpPr>
          <p:nvPr>
            <p:ph type="title" idx="4294967295"/>
          </p:nvPr>
        </p:nvSpPr>
        <p:spPr>
          <a:xfrm>
            <a:off x="7718173" y="5104383"/>
            <a:ext cx="3637282" cy="13348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377" rtl="0" eaLnBrk="1" latinLnBrk="0" hangingPunct="1">
              <a:lnSpc>
                <a:spcPct val="90000"/>
              </a:lnSpc>
              <a:spcBef>
                <a:spcPct val="0"/>
              </a:spcBef>
              <a:buNone/>
              <a:defRPr sz="3600" b="0" i="0" kern="1200">
                <a:solidFill>
                  <a:schemeClr val="tx2"/>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Visit  </a:t>
            </a:r>
            <a:r>
              <a:rPr kumimoji="0" lang="en-US" sz="1800" b="1" i="0" u="none" strike="noStrike" kern="1200" cap="none" spc="0" normalizeH="0" baseline="0" noProof="0" dirty="0">
                <a:ln>
                  <a:noFill/>
                </a:ln>
                <a:solidFill>
                  <a:schemeClr val="tx1"/>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https</a:t>
            </a:r>
            <a:r>
              <a:rPr kumimoji="0" lang="en-US" sz="3300" b="0" i="0" u="none" strike="noStrike" kern="1200" cap="none" spc="0" normalizeH="0" baseline="0" noProof="0" dirty="0">
                <a:ln>
                  <a:noFill/>
                </a:ln>
                <a:solidFill>
                  <a:schemeClr val="tx1"/>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a:t>
            </a:r>
            <a:r>
              <a:rPr kumimoji="0" lang="en-US" sz="1800" b="1" i="0" u="none" strike="noStrike" kern="1200" cap="none" spc="0" normalizeH="0" baseline="0" noProof="0" dirty="0">
                <a:ln>
                  <a:noFill/>
                </a:ln>
                <a:solidFill>
                  <a:schemeClr val="tx1"/>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new.nsf.gov/tip/latest</a:t>
            </a:r>
          </a:p>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Open Sans Light" panose="020B0606030504020204" pitchFamily="34" charset="0"/>
                <a:ea typeface="Open Sans Light" panose="020B0606030504020204" pitchFamily="34" charset="0"/>
                <a:cs typeface="Open Sans Light" panose="020B0606030504020204" pitchFamily="34" charset="0"/>
              </a:rPr>
              <a:t> </a:t>
            </a:r>
          </a:p>
        </p:txBody>
      </p:sp>
      <p:sp>
        <p:nvSpPr>
          <p:cNvPr id="5" name="TextBox 4" descr="Text for:&#10;Funding opportunities &#10;Sign up for our newsletter &#10;Resources and upcoming events&#10;">
            <a:extLst>
              <a:ext uri="{FF2B5EF4-FFF2-40B4-BE49-F238E27FC236}">
                <a16:creationId xmlns:a16="http://schemas.microsoft.com/office/drawing/2014/main" id="{7CF691CC-D95C-0EB9-EA33-6431EBD2B4C7}"/>
              </a:ext>
            </a:extLst>
          </p:cNvPr>
          <p:cNvSpPr txBox="1"/>
          <p:nvPr/>
        </p:nvSpPr>
        <p:spPr>
          <a:xfrm>
            <a:off x="698448" y="5060897"/>
            <a:ext cx="6191250" cy="923330"/>
          </a:xfrm>
          <a:prstGeom prst="rect">
            <a:avLst/>
          </a:prstGeom>
          <a:noFill/>
        </p:spPr>
        <p:txBody>
          <a:bodyPr wrap="square">
            <a:spAutoFit/>
          </a:bodyPr>
          <a:lstStyle/>
          <a:p>
            <a:pPr marL="457200" indent="-274320">
              <a:buFont typeface="Arial"/>
              <a:buChar char="•"/>
            </a:pPr>
            <a:r>
              <a:rPr lang="en-US" dirty="0">
                <a:latin typeface="Open Sans Light" pitchFamily="2" charset="0"/>
                <a:ea typeface="Open Sans Light" pitchFamily="2" charset="0"/>
                <a:cs typeface="Open Sans Light" pitchFamily="2" charset="0"/>
              </a:rPr>
              <a:t>Funding opportunities </a:t>
            </a:r>
          </a:p>
          <a:p>
            <a:pPr marL="457200" indent="-274320">
              <a:buFont typeface="Arial"/>
              <a:buChar char="•"/>
            </a:pPr>
            <a:r>
              <a:rPr lang="en-US" dirty="0">
                <a:latin typeface="Open Sans Light" pitchFamily="2" charset="0"/>
                <a:ea typeface="Open Sans Light" pitchFamily="2" charset="0"/>
                <a:cs typeface="Open Sans Light" pitchFamily="2" charset="0"/>
              </a:rPr>
              <a:t>Sign up for our newsletter </a:t>
            </a:r>
          </a:p>
          <a:p>
            <a:pPr marL="457200" indent="-274320">
              <a:buFont typeface="Arial"/>
              <a:buChar char="•"/>
            </a:pPr>
            <a:r>
              <a:rPr lang="en-US" dirty="0">
                <a:latin typeface="Open Sans Light" pitchFamily="2" charset="0"/>
                <a:ea typeface="Open Sans Light" pitchFamily="2" charset="0"/>
                <a:cs typeface="Open Sans Light" pitchFamily="2" charset="0"/>
              </a:rPr>
              <a:t>Resources and upcoming events</a:t>
            </a:r>
          </a:p>
        </p:txBody>
      </p:sp>
      <p:sp>
        <p:nvSpPr>
          <p:cNvPr id="19" name="TextBox 18">
            <a:extLst>
              <a:ext uri="{FF2B5EF4-FFF2-40B4-BE49-F238E27FC236}">
                <a16:creationId xmlns:a16="http://schemas.microsoft.com/office/drawing/2014/main" id="{7705046F-37C4-B88F-1CE9-2126A1A57212}"/>
              </a:ext>
            </a:extLst>
          </p:cNvPr>
          <p:cNvSpPr txBox="1"/>
          <p:nvPr/>
        </p:nvSpPr>
        <p:spPr>
          <a:xfrm>
            <a:off x="787399" y="1007635"/>
            <a:ext cx="10889847" cy="1692771"/>
          </a:xfrm>
          <a:prstGeom prst="rect">
            <a:avLst/>
          </a:prstGeom>
          <a:noFill/>
        </p:spPr>
        <p:txBody>
          <a:bodyPr wrap="square">
            <a:spAutoFit/>
          </a:bodyPr>
          <a:lstStyle/>
          <a:p>
            <a:pPr marL="0" indent="0">
              <a:buNone/>
            </a:pPr>
            <a:r>
              <a:rPr lang="en-US" sz="1800" dirty="0">
                <a:solidFill>
                  <a:schemeClr val="tx2">
                    <a:lumMod val="90000"/>
                    <a:lumOff val="10000"/>
                  </a:schemeClr>
                </a:solidFill>
                <a:latin typeface="Open Sans SemiBold" pitchFamily="2" charset="0"/>
                <a:ea typeface="Open Sans SemiBold" pitchFamily="2" charset="0"/>
                <a:cs typeface="Open Sans SemiBold" pitchFamily="2" charset="0"/>
              </a:rPr>
              <a:t>TIP harnesses the nation's vast and diverse talent pool to advance critical and emerging technologies, address pressing societal</a:t>
            </a:r>
            <a:r>
              <a:rPr lang="en-US" sz="1800" b="1" dirty="0">
                <a:solidFill>
                  <a:schemeClr val="tx2">
                    <a:lumMod val="90000"/>
                    <a:lumOff val="10000"/>
                  </a:schemeClr>
                </a:solidFill>
                <a:latin typeface="Open Sans SemiBold" pitchFamily="2" charset="0"/>
                <a:ea typeface="Open Sans SemiBold" pitchFamily="2" charset="0"/>
                <a:cs typeface="Open Sans SemiBold" pitchFamily="2" charset="0"/>
              </a:rPr>
              <a:t> </a:t>
            </a:r>
            <a:r>
              <a:rPr lang="en-US" sz="1800" dirty="0">
                <a:solidFill>
                  <a:schemeClr val="tx2">
                    <a:lumMod val="90000"/>
                    <a:lumOff val="10000"/>
                  </a:schemeClr>
                </a:solidFill>
                <a:latin typeface="Open Sans SemiBold" pitchFamily="2" charset="0"/>
                <a:ea typeface="Open Sans SemiBold" pitchFamily="2" charset="0"/>
                <a:cs typeface="Open Sans SemiBold" pitchFamily="2" charset="0"/>
              </a:rPr>
              <a:t>and economic challenges, and accelerate the translation of research results from lab to market and society. TIP improves U.S. competitiveness, growing the U.S. economy and training a diverse workforce for future, high-wage jobs. </a:t>
            </a:r>
          </a:p>
          <a:p>
            <a:pPr marL="0" indent="0">
              <a:buNone/>
            </a:pPr>
            <a:br>
              <a:rPr lang="en-US" sz="1600" dirty="0">
                <a:solidFill>
                  <a:schemeClr val="tx2">
                    <a:lumMod val="90000"/>
                    <a:lumOff val="10000"/>
                  </a:schemeClr>
                </a:solidFill>
                <a:latin typeface="Open Sans" pitchFamily="2" charset="0"/>
                <a:ea typeface="Open Sans" pitchFamily="2" charset="0"/>
                <a:cs typeface="Open Sans" pitchFamily="2" charset="0"/>
              </a:rPr>
            </a:br>
            <a:r>
              <a:rPr lang="en-US" sz="1600" dirty="0">
                <a:solidFill>
                  <a:schemeClr val="tx2">
                    <a:lumMod val="90000"/>
                    <a:lumOff val="10000"/>
                  </a:schemeClr>
                </a:solidFill>
                <a:latin typeface="Open Sans" pitchFamily="2" charset="0"/>
                <a:ea typeface="Open Sans" pitchFamily="2" charset="0"/>
                <a:cs typeface="Open Sans" pitchFamily="2" charset="0"/>
              </a:rPr>
              <a:t>TIP advances U.S. competitiveness​ and societal impact by nurturing partnerships that​ drive and accelerate:</a:t>
            </a:r>
          </a:p>
        </p:txBody>
      </p:sp>
    </p:spTree>
    <p:extLst>
      <p:ext uri="{BB962C8B-B14F-4D97-AF65-F5344CB8AC3E}">
        <p14:creationId xmlns:p14="http://schemas.microsoft.com/office/powerpoint/2010/main" val="304053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C364-5D28-B822-1C6C-1EB70A563FDA}"/>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9620741F-BDA8-EDE4-EA97-5F98CE3C6E21}"/>
              </a:ext>
            </a:extLst>
          </p:cNvPr>
          <p:cNvSpPr>
            <a:spLocks noGrp="1"/>
          </p:cNvSpPr>
          <p:nvPr>
            <p:ph idx="1"/>
          </p:nvPr>
        </p:nvSpPr>
        <p:spPr/>
        <p:txBody>
          <a:bodyPr>
            <a:normAutofit/>
          </a:bodyPr>
          <a:lstStyle/>
          <a:p>
            <a:r>
              <a:rPr lang="en-US" dirty="0"/>
              <a:t>Bio office hour</a:t>
            </a:r>
          </a:p>
          <a:p>
            <a:pPr lvl="1"/>
            <a:r>
              <a:rPr lang="en-US" dirty="0"/>
              <a:t>March (TBD)</a:t>
            </a:r>
          </a:p>
          <a:p>
            <a:r>
              <a:rPr lang="en-US" dirty="0"/>
              <a:t>CISE office hour</a:t>
            </a:r>
          </a:p>
          <a:p>
            <a:pPr lvl="1" fontAlgn="base"/>
            <a:r>
              <a:rPr lang="en-US" b="0" i="0" u="none" strike="noStrike" dirty="0">
                <a:solidFill>
                  <a:srgbClr val="595959"/>
                </a:solidFill>
                <a:effectLst/>
                <a:latin typeface="Open Sans" pitchFamily="2" charset="0"/>
              </a:rPr>
              <a:t>11 AM to 12 PM ET, March 15 (Friday)</a:t>
            </a:r>
            <a:r>
              <a:rPr lang="en-US" b="0" i="0" dirty="0">
                <a:solidFill>
                  <a:srgbClr val="000000"/>
                </a:solidFill>
                <a:effectLst/>
                <a:latin typeface="Open Sans" pitchFamily="2" charset="0"/>
              </a:rPr>
              <a:t>​</a:t>
            </a:r>
            <a:endParaRPr lang="en-US" b="0" i="0" dirty="0">
              <a:solidFill>
                <a:srgbClr val="000000"/>
              </a:solidFill>
              <a:effectLst/>
              <a:latin typeface="Arial" panose="020B0604020202020204" pitchFamily="34" charset="0"/>
            </a:endParaRPr>
          </a:p>
          <a:p>
            <a:r>
              <a:rPr lang="en-US" dirty="0"/>
              <a:t>EGN office hour</a:t>
            </a:r>
          </a:p>
          <a:p>
            <a:pPr lvl="1"/>
            <a:r>
              <a:rPr lang="en-US" dirty="0"/>
              <a:t>March (TBD)</a:t>
            </a:r>
          </a:p>
          <a:p>
            <a:r>
              <a:rPr lang="en-US" dirty="0"/>
              <a:t>MPS office hour</a:t>
            </a:r>
          </a:p>
          <a:p>
            <a:pPr lvl="1"/>
            <a:r>
              <a:rPr lang="en-US" dirty="0"/>
              <a:t>March (TBD)</a:t>
            </a:r>
          </a:p>
          <a:p>
            <a:endParaRPr lang="en-US" dirty="0"/>
          </a:p>
        </p:txBody>
      </p:sp>
      <p:sp>
        <p:nvSpPr>
          <p:cNvPr id="4" name="Slide Number Placeholder 3">
            <a:extLst>
              <a:ext uri="{FF2B5EF4-FFF2-40B4-BE49-F238E27FC236}">
                <a16:creationId xmlns:a16="http://schemas.microsoft.com/office/drawing/2014/main" id="{9EB88472-BF70-7F9E-F821-16D1C4E3F906}"/>
              </a:ext>
            </a:extLst>
          </p:cNvPr>
          <p:cNvSpPr>
            <a:spLocks noGrp="1"/>
          </p:cNvSpPr>
          <p:nvPr>
            <p:ph type="sldNum" sz="quarter" idx="12"/>
          </p:nvPr>
        </p:nvSpPr>
        <p:spPr/>
        <p:txBody>
          <a:bodyPr/>
          <a:lstStyle/>
          <a:p>
            <a:fld id="{4710E8EA-57F6-764C-8914-AEEABF058192}" type="slidenum">
              <a:rPr lang="en-US" smtClean="0"/>
              <a:t>28</a:t>
            </a:fld>
            <a:endParaRPr lang="en-US"/>
          </a:p>
        </p:txBody>
      </p:sp>
    </p:spTree>
    <p:extLst>
      <p:ext uri="{BB962C8B-B14F-4D97-AF65-F5344CB8AC3E}">
        <p14:creationId xmlns:p14="http://schemas.microsoft.com/office/powerpoint/2010/main" val="101383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77F-9640-650C-7A70-004B4D54B37D}"/>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C4997B13-542C-E31A-E180-4BE913F6B1D6}"/>
              </a:ext>
            </a:extLst>
          </p:cNvPr>
          <p:cNvSpPr>
            <a:spLocks noGrp="1"/>
          </p:cNvSpPr>
          <p:nvPr>
            <p:ph idx="1"/>
          </p:nvPr>
        </p:nvSpPr>
        <p:spPr>
          <a:xfrm>
            <a:off x="363196" y="1039412"/>
            <a:ext cx="11277600" cy="4937799"/>
          </a:xfrm>
        </p:spPr>
        <p:txBody>
          <a:bodyPr vert="horz" lIns="91440" tIns="45720" rIns="91440" bIns="45720" rtlCol="0" anchor="t">
            <a:noAutofit/>
          </a:bodyPr>
          <a:lstStyle/>
          <a:p>
            <a:pPr>
              <a:lnSpc>
                <a:spcPct val="100000"/>
              </a:lnSpc>
            </a:pPr>
            <a:r>
              <a:rPr lang="en-US" dirty="0">
                <a:solidFill>
                  <a:schemeClr val="tx1"/>
                </a:solidFill>
                <a:latin typeface="Calibri" panose="020F0502020204030204" pitchFamily="34" charset="0"/>
                <a:cs typeface="Calibri" panose="020F0502020204030204" pitchFamily="34" charset="0"/>
              </a:rPr>
              <a:t>ACED, </a:t>
            </a:r>
            <a:r>
              <a:rPr lang="en-US"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ACED@nsf.gov</a:t>
            </a:r>
            <a:endParaRPr lang="en-US" dirty="0">
              <a:solidFill>
                <a:schemeClr val="tx1"/>
              </a:solidFill>
              <a:latin typeface="Calibri" panose="020F0502020204030204" pitchFamily="34" charset="0"/>
              <a:cs typeface="Calibri" panose="020F0502020204030204" pitchFamily="34" charset="0"/>
            </a:endParaRPr>
          </a:p>
          <a:p>
            <a:pPr>
              <a:lnSpc>
                <a:spcPct val="100000"/>
              </a:lnSpc>
            </a:pPr>
            <a:r>
              <a:rPr lang="en-US" dirty="0">
                <a:solidFill>
                  <a:schemeClr val="tx1"/>
                </a:solidFill>
                <a:latin typeface="Calibri" panose="020F0502020204030204" pitchFamily="34" charset="0"/>
                <a:cs typeface="Calibri" panose="020F0502020204030204" pitchFamily="34" charset="0"/>
              </a:rPr>
              <a:t>Research.gov Help Desk: rgov@nsf.gov</a:t>
            </a:r>
          </a:p>
          <a:p>
            <a:pPr>
              <a:lnSpc>
                <a:spcPct val="100000"/>
              </a:lnSpc>
            </a:pPr>
            <a:r>
              <a:rPr lang="en-US" dirty="0">
                <a:solidFill>
                  <a:schemeClr val="tx1"/>
                </a:solidFill>
                <a:latin typeface="Calibri" panose="020F0502020204030204" pitchFamily="34" charset="0"/>
                <a:cs typeface="Calibri" panose="020F0502020204030204" pitchFamily="34" charset="0"/>
              </a:rPr>
              <a:t>PDs</a:t>
            </a:r>
          </a:p>
          <a:p>
            <a:pPr lvl="1">
              <a:lnSpc>
                <a:spcPct val="100000"/>
              </a:lnSpc>
            </a:pPr>
            <a:r>
              <a:rPr lang="en-US" sz="1800" dirty="0">
                <a:solidFill>
                  <a:schemeClr val="tx1"/>
                </a:solidFill>
                <a:latin typeface="Calibri"/>
                <a:ea typeface="Open Sans"/>
                <a:cs typeface="Calibri"/>
              </a:rPr>
              <a:t>CISE/IIS: Christopher C. Yang,  </a:t>
            </a:r>
            <a:r>
              <a:rPr lang="en-US" sz="1800" dirty="0">
                <a:solidFill>
                  <a:schemeClr val="tx1"/>
                </a:solidFill>
                <a:latin typeface="Calibri"/>
                <a:ea typeface="Open Sans"/>
                <a:cs typeface="Calibri"/>
                <a:hlinkClick r:id="rId3">
                  <a:extLst>
                    <a:ext uri="{A12FA001-AC4F-418D-AE19-62706E023703}">
                      <ahyp:hlinkClr xmlns:ahyp="http://schemas.microsoft.com/office/drawing/2018/hyperlinkcolor" val="tx"/>
                    </a:ext>
                  </a:extLst>
                </a:hlinkClick>
              </a:rPr>
              <a:t>ccyang@nsf.gov</a:t>
            </a:r>
            <a:r>
              <a:rPr lang="en-US" sz="1800" dirty="0">
                <a:solidFill>
                  <a:schemeClr val="tx1"/>
                </a:solidFill>
                <a:latin typeface="Calibri"/>
                <a:ea typeface="Open Sans"/>
                <a:cs typeface="Calibri"/>
              </a:rPr>
              <a:t>; Thomas, Martin, </a:t>
            </a:r>
            <a:r>
              <a:rPr lang="en-US" sz="1800" dirty="0">
                <a:solidFill>
                  <a:schemeClr val="tx1"/>
                </a:solidFill>
                <a:latin typeface="Calibri"/>
                <a:ea typeface="Open Sans"/>
                <a:cs typeface="Calibri"/>
                <a:hlinkClick r:id="rId4">
                  <a:extLst>
                    <a:ext uri="{A12FA001-AC4F-418D-AE19-62706E023703}">
                      <ahyp:hlinkClr xmlns:ahyp="http://schemas.microsoft.com/office/drawing/2018/hyperlinkcolor" val="tx"/>
                    </a:ext>
                  </a:extLst>
                </a:hlinkClick>
              </a:rPr>
              <a:t>tmartin@nsf.gov</a:t>
            </a:r>
            <a:r>
              <a:rPr lang="en-US" sz="1800" dirty="0">
                <a:solidFill>
                  <a:schemeClr val="tx1"/>
                </a:solidFill>
                <a:latin typeface="Calibri"/>
                <a:ea typeface="Open Sans"/>
                <a:cs typeface="Calibri"/>
              </a:rPr>
              <a:t> 	</a:t>
            </a:r>
          </a:p>
          <a:p>
            <a:pPr lvl="1">
              <a:lnSpc>
                <a:spcPct val="100000"/>
              </a:lnSpc>
            </a:pPr>
            <a:r>
              <a:rPr lang="en-US" sz="1800" dirty="0">
                <a:solidFill>
                  <a:schemeClr val="tx1"/>
                </a:solidFill>
                <a:latin typeface="Calibri"/>
                <a:ea typeface="Open Sans"/>
                <a:cs typeface="Calibri"/>
              </a:rPr>
              <a:t>CISE/CNS: Jason O. Hallstrom, </a:t>
            </a:r>
            <a:r>
              <a:rPr lang="en-US" sz="1800" dirty="0">
                <a:solidFill>
                  <a:schemeClr val="tx1"/>
                </a:solidFill>
                <a:latin typeface="Calibri"/>
                <a:ea typeface="Open Sans"/>
                <a:cs typeface="Calibri"/>
                <a:hlinkClick r:id="rId5">
                  <a:extLst>
                    <a:ext uri="{A12FA001-AC4F-418D-AE19-62706E023703}">
                      <ahyp:hlinkClr xmlns:ahyp="http://schemas.microsoft.com/office/drawing/2018/hyperlinkcolor" val="tx"/>
                    </a:ext>
                  </a:extLst>
                </a:hlinkClick>
              </a:rPr>
              <a:t>jhallstr@nsf.gov</a:t>
            </a:r>
            <a:r>
              <a:rPr lang="en-US" sz="1800" dirty="0">
                <a:solidFill>
                  <a:schemeClr val="tx1"/>
                </a:solidFill>
                <a:latin typeface="Calibri"/>
                <a:ea typeface="Open Sans"/>
                <a:cs typeface="Calibri"/>
              </a:rPr>
              <a:t> 			</a:t>
            </a:r>
          </a:p>
          <a:p>
            <a:pPr lvl="1">
              <a:lnSpc>
                <a:spcPct val="100000"/>
              </a:lnSpc>
            </a:pPr>
            <a:r>
              <a:rPr lang="en-US" sz="1800" dirty="0">
                <a:solidFill>
                  <a:schemeClr val="tx1"/>
                </a:solidFill>
                <a:latin typeface="Calibri"/>
                <a:ea typeface="Open Sans"/>
                <a:cs typeface="Calibri"/>
              </a:rPr>
              <a:t>CISE/CCF: Damian  </a:t>
            </a:r>
            <a:r>
              <a:rPr lang="en-US" sz="1800" err="1">
                <a:solidFill>
                  <a:schemeClr val="tx1"/>
                </a:solidFill>
                <a:latin typeface="Calibri"/>
                <a:ea typeface="Open Sans"/>
                <a:cs typeface="Calibri"/>
              </a:rPr>
              <a:t>Dechev</a:t>
            </a:r>
            <a:r>
              <a:rPr lang="en-US" sz="1800" dirty="0">
                <a:solidFill>
                  <a:schemeClr val="tx1"/>
                </a:solidFill>
                <a:latin typeface="Calibri"/>
                <a:ea typeface="Open Sans"/>
                <a:cs typeface="Calibri"/>
              </a:rPr>
              <a:t>, </a:t>
            </a:r>
            <a:r>
              <a:rPr lang="en-US" sz="1800" dirty="0">
                <a:solidFill>
                  <a:schemeClr val="tx1"/>
                </a:solidFill>
                <a:latin typeface="Calibri"/>
                <a:ea typeface="Open Sans"/>
                <a:cs typeface="Calibri"/>
                <a:hlinkClick r:id="rId6">
                  <a:extLst>
                    <a:ext uri="{A12FA001-AC4F-418D-AE19-62706E023703}">
                      <ahyp:hlinkClr xmlns:ahyp="http://schemas.microsoft.com/office/drawing/2018/hyperlinkcolor" val="tx"/>
                    </a:ext>
                  </a:extLst>
                </a:hlinkClick>
              </a:rPr>
              <a:t>ddechev@nsf.gov</a:t>
            </a:r>
            <a:r>
              <a:rPr lang="en-US" sz="1800" dirty="0">
                <a:solidFill>
                  <a:schemeClr val="tx1"/>
                </a:solidFill>
                <a:latin typeface="Calibri"/>
                <a:ea typeface="Open Sans"/>
                <a:cs typeface="Calibri"/>
              </a:rPr>
              <a:t>			</a:t>
            </a:r>
          </a:p>
          <a:p>
            <a:pPr lvl="1">
              <a:lnSpc>
                <a:spcPct val="100000"/>
              </a:lnSpc>
            </a:pPr>
            <a:r>
              <a:rPr lang="en-US" sz="1800" dirty="0">
                <a:solidFill>
                  <a:schemeClr val="tx1"/>
                </a:solidFill>
                <a:latin typeface="Calibri"/>
                <a:ea typeface="Open Sans"/>
                <a:cs typeface="Calibri"/>
              </a:rPr>
              <a:t>CISE/OAC: Ashok Srinivasan, </a:t>
            </a:r>
            <a:r>
              <a:rPr lang="en-US" sz="1800" dirty="0">
                <a:solidFill>
                  <a:schemeClr val="tx1"/>
                </a:solidFill>
                <a:latin typeface="Calibri"/>
                <a:ea typeface="Open Sans"/>
                <a:cs typeface="Calibri"/>
                <a:hlinkClick r:id="rId7">
                  <a:extLst>
                    <a:ext uri="{A12FA001-AC4F-418D-AE19-62706E023703}">
                      <ahyp:hlinkClr xmlns:ahyp="http://schemas.microsoft.com/office/drawing/2018/hyperlinkcolor" val="tx"/>
                    </a:ext>
                  </a:extLst>
                </a:hlinkClick>
              </a:rPr>
              <a:t>asriniva@nsf.gov</a:t>
            </a:r>
            <a:r>
              <a:rPr lang="en-US" sz="1800" dirty="0">
                <a:solidFill>
                  <a:schemeClr val="tx1"/>
                </a:solidFill>
                <a:latin typeface="Calibri"/>
                <a:ea typeface="Open Sans"/>
                <a:cs typeface="Calibri"/>
              </a:rPr>
              <a:t> 			</a:t>
            </a:r>
          </a:p>
          <a:p>
            <a:pPr lvl="1">
              <a:lnSpc>
                <a:spcPct val="100000"/>
              </a:lnSpc>
            </a:pPr>
            <a:r>
              <a:rPr lang="en-US" sz="1800" dirty="0">
                <a:solidFill>
                  <a:schemeClr val="tx1"/>
                </a:solidFill>
                <a:latin typeface="Calibri"/>
                <a:ea typeface="Open Sans"/>
                <a:cs typeface="Calibri"/>
              </a:rPr>
              <a:t>BIO/DBI: Jennifer W. Weller,  </a:t>
            </a:r>
            <a:r>
              <a:rPr lang="en-US" sz="1800" dirty="0">
                <a:solidFill>
                  <a:schemeClr val="tx1"/>
                </a:solidFill>
                <a:latin typeface="Calibri"/>
                <a:ea typeface="Open Sans"/>
                <a:cs typeface="Calibri"/>
                <a:hlinkClick r:id="rId8">
                  <a:extLst>
                    <a:ext uri="{A12FA001-AC4F-418D-AE19-62706E023703}">
                      <ahyp:hlinkClr xmlns:ahyp="http://schemas.microsoft.com/office/drawing/2018/hyperlinkcolor" val="tx"/>
                    </a:ext>
                  </a:extLst>
                </a:hlinkClick>
              </a:rPr>
              <a:t>jweller@nsf.gov</a:t>
            </a:r>
            <a:r>
              <a:rPr lang="en-US" sz="1800" dirty="0">
                <a:solidFill>
                  <a:schemeClr val="tx1"/>
                </a:solidFill>
                <a:latin typeface="Calibri"/>
                <a:ea typeface="Open Sans"/>
                <a:cs typeface="Calibri"/>
              </a:rPr>
              <a:t>; Charlotte Roehm, </a:t>
            </a:r>
            <a:r>
              <a:rPr lang="en-US" sz="1800" dirty="0">
                <a:solidFill>
                  <a:schemeClr val="tx1"/>
                </a:solidFill>
                <a:latin typeface="Calibri"/>
                <a:ea typeface="Open Sans"/>
                <a:cs typeface="Calibri"/>
                <a:hlinkClick r:id="rId9">
                  <a:extLst>
                    <a:ext uri="{A12FA001-AC4F-418D-AE19-62706E023703}">
                      <ahyp:hlinkClr xmlns:ahyp="http://schemas.microsoft.com/office/drawing/2018/hyperlinkcolor" val="tx"/>
                    </a:ext>
                  </a:extLst>
                </a:hlinkClick>
              </a:rPr>
              <a:t>croehm@nsf.gov</a:t>
            </a:r>
            <a:r>
              <a:rPr lang="en-US" sz="1800" dirty="0">
                <a:solidFill>
                  <a:schemeClr val="tx1"/>
                </a:solidFill>
                <a:latin typeface="Calibri"/>
                <a:ea typeface="Open Sans"/>
                <a:cs typeface="Calibri"/>
              </a:rPr>
              <a:t>  			</a:t>
            </a:r>
          </a:p>
          <a:p>
            <a:pPr lvl="1">
              <a:lnSpc>
                <a:spcPct val="100000"/>
              </a:lnSpc>
            </a:pPr>
            <a:r>
              <a:rPr lang="en-US" sz="1800" dirty="0">
                <a:solidFill>
                  <a:schemeClr val="tx1"/>
                </a:solidFill>
                <a:latin typeface="Calibri"/>
                <a:ea typeface="Open Sans"/>
                <a:cs typeface="Calibri"/>
              </a:rPr>
              <a:t>MPS/DMS: Stacey Levine,  </a:t>
            </a:r>
            <a:r>
              <a:rPr lang="en-US" sz="1800" dirty="0">
                <a:solidFill>
                  <a:schemeClr val="tx1"/>
                </a:solidFill>
                <a:latin typeface="Calibri"/>
                <a:ea typeface="Open Sans"/>
                <a:cs typeface="Calibri"/>
                <a:hlinkClick r:id="rId10">
                  <a:extLst>
                    <a:ext uri="{A12FA001-AC4F-418D-AE19-62706E023703}">
                      <ahyp:hlinkClr xmlns:ahyp="http://schemas.microsoft.com/office/drawing/2018/hyperlinkcolor" val="tx"/>
                    </a:ext>
                  </a:extLst>
                </a:hlinkClick>
              </a:rPr>
              <a:t>slevine@nsf.gov</a:t>
            </a:r>
            <a:r>
              <a:rPr lang="en-US" sz="1800" dirty="0">
                <a:solidFill>
                  <a:schemeClr val="tx1"/>
                </a:solidFill>
                <a:latin typeface="Calibri"/>
                <a:ea typeface="Open Sans"/>
                <a:cs typeface="Calibri"/>
              </a:rPr>
              <a:t>; Yulia Gel,  </a:t>
            </a:r>
            <a:r>
              <a:rPr lang="en-US" sz="1800" dirty="0">
                <a:solidFill>
                  <a:schemeClr val="tx1"/>
                </a:solidFill>
                <a:latin typeface="Calibri"/>
                <a:ea typeface="Open Sans"/>
                <a:cs typeface="Calibri"/>
                <a:hlinkClick r:id="rId11">
                  <a:extLst>
                    <a:ext uri="{A12FA001-AC4F-418D-AE19-62706E023703}">
                      <ahyp:hlinkClr xmlns:ahyp="http://schemas.microsoft.com/office/drawing/2018/hyperlinkcolor" val="tx"/>
                    </a:ext>
                  </a:extLst>
                </a:hlinkClick>
              </a:rPr>
              <a:t>ygel@nsf.gov</a:t>
            </a:r>
            <a:r>
              <a:rPr lang="en-US" sz="1800" dirty="0">
                <a:solidFill>
                  <a:schemeClr val="tx1"/>
                </a:solidFill>
                <a:latin typeface="Calibri"/>
                <a:ea typeface="Open Sans"/>
                <a:cs typeface="Calibri"/>
              </a:rPr>
              <a:t> 					</a:t>
            </a:r>
          </a:p>
          <a:p>
            <a:pPr lvl="1">
              <a:lnSpc>
                <a:spcPct val="100000"/>
              </a:lnSpc>
            </a:pPr>
            <a:r>
              <a:rPr lang="en-US" sz="1800" dirty="0">
                <a:solidFill>
                  <a:schemeClr val="tx1"/>
                </a:solidFill>
                <a:latin typeface="Calibri"/>
                <a:ea typeface="Open Sans"/>
                <a:cs typeface="Calibri"/>
              </a:rPr>
              <a:t>MPS/PHY: Vyacheslav Lukin </a:t>
            </a:r>
            <a:r>
              <a:rPr lang="en-US" sz="1800" dirty="0">
                <a:solidFill>
                  <a:schemeClr val="tx1"/>
                </a:solidFill>
                <a:latin typeface="Calibri"/>
                <a:ea typeface="Open Sans"/>
                <a:cs typeface="Calibri"/>
                <a:hlinkClick r:id="rId12">
                  <a:extLst>
                    <a:ext uri="{A12FA001-AC4F-418D-AE19-62706E023703}">
                      <ahyp:hlinkClr xmlns:ahyp="http://schemas.microsoft.com/office/drawing/2018/hyperlinkcolor" val="tx"/>
                    </a:ext>
                  </a:extLst>
                </a:hlinkClick>
              </a:rPr>
              <a:t>vlukin@nsf.gov</a:t>
            </a:r>
            <a:r>
              <a:rPr lang="en-US" sz="1800" dirty="0">
                <a:solidFill>
                  <a:schemeClr val="tx1"/>
                </a:solidFill>
                <a:latin typeface="Calibri"/>
                <a:ea typeface="Open Sans"/>
                <a:cs typeface="Calibri"/>
              </a:rPr>
              <a:t>; James T. Shank </a:t>
            </a:r>
            <a:r>
              <a:rPr lang="en-US" sz="1800" dirty="0">
                <a:solidFill>
                  <a:schemeClr val="tx1"/>
                </a:solidFill>
                <a:latin typeface="Calibri"/>
                <a:ea typeface="Open Sans"/>
                <a:cs typeface="Calibri"/>
                <a:hlinkClick r:id="rId13">
                  <a:extLst>
                    <a:ext uri="{A12FA001-AC4F-418D-AE19-62706E023703}">
                      <ahyp:hlinkClr xmlns:ahyp="http://schemas.microsoft.com/office/drawing/2018/hyperlinkcolor" val="tx"/>
                    </a:ext>
                  </a:extLst>
                </a:hlinkClick>
              </a:rPr>
              <a:t>jshank@nsf.gov</a:t>
            </a:r>
            <a:r>
              <a:rPr lang="en-US" sz="1800" dirty="0">
                <a:solidFill>
                  <a:schemeClr val="tx1"/>
                </a:solidFill>
                <a:latin typeface="Calibri"/>
                <a:ea typeface="Open Sans"/>
                <a:cs typeface="Calibri"/>
              </a:rPr>
              <a:t> 			</a:t>
            </a:r>
          </a:p>
          <a:p>
            <a:pPr lvl="1">
              <a:lnSpc>
                <a:spcPct val="100000"/>
              </a:lnSpc>
            </a:pPr>
            <a:r>
              <a:rPr lang="en-US" sz="1800" dirty="0">
                <a:solidFill>
                  <a:schemeClr val="tx1"/>
                </a:solidFill>
                <a:latin typeface="Calibri"/>
                <a:ea typeface="Open Sans"/>
                <a:cs typeface="Calibri"/>
              </a:rPr>
              <a:t>MPS/CHE: Laura Anderson, </a:t>
            </a:r>
            <a:r>
              <a:rPr lang="en-US" sz="1800" dirty="0">
                <a:solidFill>
                  <a:schemeClr val="tx1"/>
                </a:solidFill>
                <a:latin typeface="Calibri"/>
                <a:ea typeface="Open Sans"/>
                <a:cs typeface="Calibri"/>
                <a:hlinkClick r:id="rId14">
                  <a:extLst>
                    <a:ext uri="{A12FA001-AC4F-418D-AE19-62706E023703}">
                      <ahyp:hlinkClr xmlns:ahyp="http://schemas.microsoft.com/office/drawing/2018/hyperlinkcolor" val="tx"/>
                    </a:ext>
                  </a:extLst>
                </a:hlinkClick>
              </a:rPr>
              <a:t>laanders@nsf.gov</a:t>
            </a:r>
            <a:r>
              <a:rPr lang="en-US" sz="1800" dirty="0">
                <a:solidFill>
                  <a:schemeClr val="tx1"/>
                </a:solidFill>
                <a:latin typeface="Calibri"/>
                <a:ea typeface="Open Sans"/>
                <a:cs typeface="Calibri"/>
              </a:rPr>
              <a:t>; Ryan Jorn, </a:t>
            </a:r>
            <a:r>
              <a:rPr lang="en-US" sz="1800" dirty="0">
                <a:solidFill>
                  <a:schemeClr val="tx1"/>
                </a:solidFill>
                <a:latin typeface="Calibri"/>
                <a:ea typeface="Open Sans"/>
                <a:cs typeface="Calibri"/>
                <a:hlinkClick r:id="rId15">
                  <a:extLst>
                    <a:ext uri="{A12FA001-AC4F-418D-AE19-62706E023703}">
                      <ahyp:hlinkClr xmlns:ahyp="http://schemas.microsoft.com/office/drawing/2018/hyperlinkcolor" val="tx"/>
                    </a:ext>
                  </a:extLst>
                </a:hlinkClick>
              </a:rPr>
              <a:t>rjorn@nsf.gov</a:t>
            </a:r>
            <a:r>
              <a:rPr lang="en-US" sz="1800" dirty="0">
                <a:solidFill>
                  <a:schemeClr val="tx1"/>
                </a:solidFill>
                <a:latin typeface="Calibri"/>
                <a:ea typeface="Open Sans"/>
                <a:cs typeface="Calibri"/>
              </a:rPr>
              <a:t> 			</a:t>
            </a:r>
          </a:p>
          <a:p>
            <a:pPr lvl="1">
              <a:lnSpc>
                <a:spcPct val="100000"/>
              </a:lnSpc>
            </a:pPr>
            <a:r>
              <a:rPr lang="en-US" sz="1800" dirty="0">
                <a:solidFill>
                  <a:schemeClr val="tx1"/>
                </a:solidFill>
                <a:latin typeface="Calibri"/>
                <a:ea typeface="Open Sans"/>
                <a:cs typeface="Calibri"/>
              </a:rPr>
              <a:t>ENG/ECCS: Anthony Kuh,  </a:t>
            </a:r>
            <a:r>
              <a:rPr lang="en-US" sz="1800" dirty="0">
                <a:solidFill>
                  <a:schemeClr val="tx1"/>
                </a:solidFill>
                <a:latin typeface="Calibri"/>
                <a:ea typeface="Open Sans"/>
                <a:cs typeface="Calibri"/>
                <a:hlinkClick r:id="rId16">
                  <a:extLst>
                    <a:ext uri="{A12FA001-AC4F-418D-AE19-62706E023703}">
                      <ahyp:hlinkClr xmlns:ahyp="http://schemas.microsoft.com/office/drawing/2018/hyperlinkcolor" val="tx"/>
                    </a:ext>
                  </a:extLst>
                </a:hlinkClick>
              </a:rPr>
              <a:t>akuh@nsf.gov</a:t>
            </a:r>
            <a:r>
              <a:rPr lang="en-US" sz="1800" dirty="0">
                <a:solidFill>
                  <a:schemeClr val="tx1"/>
                </a:solidFill>
                <a:latin typeface="Calibri"/>
                <a:ea typeface="Open Sans"/>
                <a:cs typeface="Calibri"/>
              </a:rPr>
              <a:t> 			</a:t>
            </a:r>
          </a:p>
          <a:p>
            <a:pPr lvl="1">
              <a:lnSpc>
                <a:spcPct val="100000"/>
              </a:lnSpc>
            </a:pPr>
            <a:r>
              <a:rPr lang="en-US" sz="1800" dirty="0">
                <a:solidFill>
                  <a:schemeClr val="tx1"/>
                </a:solidFill>
                <a:latin typeface="Calibri"/>
                <a:ea typeface="Open Sans"/>
                <a:cs typeface="Calibri"/>
              </a:rPr>
              <a:t>TIP/ITE: Waleed Nasser,  </a:t>
            </a:r>
            <a:r>
              <a:rPr lang="en-US" sz="1800" dirty="0">
                <a:solidFill>
                  <a:schemeClr val="tx1"/>
                </a:solidFill>
                <a:latin typeface="Calibri"/>
                <a:ea typeface="Open Sans"/>
                <a:cs typeface="Calibri"/>
                <a:hlinkClick r:id="rId17">
                  <a:extLst>
                    <a:ext uri="{A12FA001-AC4F-418D-AE19-62706E023703}">
                      <ahyp:hlinkClr xmlns:ahyp="http://schemas.microsoft.com/office/drawing/2018/hyperlinkcolor" val="tx"/>
                    </a:ext>
                  </a:extLst>
                </a:hlinkClick>
              </a:rPr>
              <a:t>wnasser@nsf.gov</a:t>
            </a:r>
            <a:r>
              <a:rPr lang="en-US" sz="1800" dirty="0">
                <a:solidFill>
                  <a:schemeClr val="tx1"/>
                </a:solidFill>
                <a:latin typeface="Calibri"/>
                <a:ea typeface="Open Sans"/>
                <a:cs typeface="Calibri"/>
              </a:rPr>
              <a:t>; David Darwin,  </a:t>
            </a:r>
            <a:r>
              <a:rPr lang="en-US" sz="1800" dirty="0">
                <a:solidFill>
                  <a:schemeClr val="tx1"/>
                </a:solidFill>
                <a:latin typeface="Calibri"/>
                <a:ea typeface="Open Sans"/>
                <a:cs typeface="Calibri"/>
                <a:hlinkClick r:id="rId18">
                  <a:extLst>
                    <a:ext uri="{A12FA001-AC4F-418D-AE19-62706E023703}">
                      <ahyp:hlinkClr xmlns:ahyp="http://schemas.microsoft.com/office/drawing/2018/hyperlinkcolor" val="tx"/>
                    </a:ext>
                  </a:extLst>
                </a:hlinkClick>
              </a:rPr>
              <a:t>ddarwin@nsf.gov</a:t>
            </a:r>
            <a:r>
              <a:rPr lang="en-US" sz="1800" dirty="0">
                <a:solidFill>
                  <a:schemeClr val="tx1"/>
                </a:solidFill>
                <a:latin typeface="Calibri"/>
                <a:ea typeface="Open Sans"/>
                <a:cs typeface="Calibri"/>
              </a:rPr>
              <a:t> 			</a:t>
            </a:r>
          </a:p>
          <a:p>
            <a:pPr>
              <a:lnSpc>
                <a:spcPct val="100000"/>
              </a:lnSpc>
            </a:pPr>
            <a:endParaRPr lang="en-US" sz="900" dirty="0"/>
          </a:p>
        </p:txBody>
      </p:sp>
      <p:sp>
        <p:nvSpPr>
          <p:cNvPr id="4" name="Slide Number Placeholder 3">
            <a:extLst>
              <a:ext uri="{FF2B5EF4-FFF2-40B4-BE49-F238E27FC236}">
                <a16:creationId xmlns:a16="http://schemas.microsoft.com/office/drawing/2014/main" id="{D94805F3-3B17-BEE7-34F5-382EC1A766CB}"/>
              </a:ext>
            </a:extLst>
          </p:cNvPr>
          <p:cNvSpPr>
            <a:spLocks noGrp="1"/>
          </p:cNvSpPr>
          <p:nvPr>
            <p:ph type="sldNum" sz="quarter" idx="12"/>
          </p:nvPr>
        </p:nvSpPr>
        <p:spPr/>
        <p:txBody>
          <a:bodyPr/>
          <a:lstStyle/>
          <a:p>
            <a:fld id="{4710E8EA-57F6-764C-8914-AEEABF058192}" type="slidenum">
              <a:rPr lang="en-US" smtClean="0"/>
              <a:t>29</a:t>
            </a:fld>
            <a:endParaRPr lang="en-US"/>
          </a:p>
        </p:txBody>
      </p:sp>
    </p:spTree>
    <p:extLst>
      <p:ext uri="{BB962C8B-B14F-4D97-AF65-F5344CB8AC3E}">
        <p14:creationId xmlns:p14="http://schemas.microsoft.com/office/powerpoint/2010/main" val="63933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97A8-1013-857C-7759-4E31FA7394F6}"/>
              </a:ext>
            </a:extLst>
          </p:cNvPr>
          <p:cNvSpPr>
            <a:spLocks noGrp="1"/>
          </p:cNvSpPr>
          <p:nvPr>
            <p:ph type="title"/>
          </p:nvPr>
        </p:nvSpPr>
        <p:spPr>
          <a:xfrm>
            <a:off x="838200" y="365125"/>
            <a:ext cx="10834816" cy="1325563"/>
          </a:xfrm>
        </p:spPr>
        <p:txBody>
          <a:bodyPr/>
          <a:lstStyle/>
          <a:p>
            <a:pPr fontAlgn="base"/>
            <a:r>
              <a:rPr lang="en-US" dirty="0"/>
              <a:t>A New Vision for Accelerating Scientific Discovery?</a:t>
            </a:r>
          </a:p>
        </p:txBody>
      </p:sp>
      <p:sp>
        <p:nvSpPr>
          <p:cNvPr id="3" name="Content Placeholder 2">
            <a:extLst>
              <a:ext uri="{FF2B5EF4-FFF2-40B4-BE49-F238E27FC236}">
                <a16:creationId xmlns:a16="http://schemas.microsoft.com/office/drawing/2014/main" id="{BC2ACAFD-FD1A-B909-C143-5721F644E852}"/>
              </a:ext>
            </a:extLst>
          </p:cNvPr>
          <p:cNvSpPr>
            <a:spLocks noGrp="1"/>
          </p:cNvSpPr>
          <p:nvPr>
            <p:ph idx="1"/>
          </p:nvPr>
        </p:nvSpPr>
        <p:spPr>
          <a:xfrm>
            <a:off x="838200" y="1608523"/>
            <a:ext cx="10229192" cy="4684494"/>
          </a:xfrm>
        </p:spPr>
        <p:txBody>
          <a:bodyPr>
            <a:normAutofit/>
          </a:bodyPr>
          <a:lstStyle/>
          <a:p>
            <a:pPr fontAlgn="base"/>
            <a:r>
              <a:rPr lang="en-US" dirty="0"/>
              <a:t>Science → Computing: </a:t>
            </a:r>
          </a:p>
          <a:p>
            <a:pPr lvl="1" fontAlgn="base"/>
            <a:r>
              <a:rPr lang="en-US" dirty="0"/>
              <a:t>Scientific exploration driving new computing innovation </a:t>
            </a:r>
          </a:p>
          <a:p>
            <a:pPr lvl="1" fontAlgn="base"/>
            <a:r>
              <a:rPr lang="en-US" dirty="0"/>
              <a:t>E.g. data science, modeling, simulation, analysis, reasoning, and prediction</a:t>
            </a:r>
          </a:p>
          <a:p>
            <a:pPr fontAlgn="base"/>
            <a:r>
              <a:rPr lang="en-US" dirty="0"/>
              <a:t>Computing → Science: </a:t>
            </a:r>
          </a:p>
          <a:p>
            <a:pPr lvl="1" fontAlgn="base"/>
            <a:r>
              <a:rPr lang="en-US" dirty="0"/>
              <a:t>Computing technologies already accelerating new scientific advances</a:t>
            </a:r>
          </a:p>
          <a:p>
            <a:pPr lvl="1" fontAlgn="base"/>
            <a:r>
              <a:rPr lang="en-US" dirty="0"/>
              <a:t>E.g. AlphaFold2, Sagittarius A* black hole, Human Genome Project, Kepler conjecture  </a:t>
            </a:r>
            <a:endParaRPr lang="en-US" i="1" dirty="0"/>
          </a:p>
          <a:p>
            <a:r>
              <a:rPr lang="en-US" dirty="0"/>
              <a:t>Can we harness the </a:t>
            </a:r>
            <a:r>
              <a:rPr lang="en-US" b="1" dirty="0"/>
              <a:t>full power of computing </a:t>
            </a:r>
            <a:r>
              <a:rPr lang="en-US" dirty="0"/>
              <a:t>to fundamentally revolutionize the scientific method, across all fields of science and engineering?</a:t>
            </a:r>
          </a:p>
        </p:txBody>
      </p:sp>
    </p:spTree>
    <p:extLst>
      <p:ext uri="{BB962C8B-B14F-4D97-AF65-F5344CB8AC3E}">
        <p14:creationId xmlns:p14="http://schemas.microsoft.com/office/powerpoint/2010/main" val="220838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A diagram of scientific method">
            <a:extLst>
              <a:ext uri="{FF2B5EF4-FFF2-40B4-BE49-F238E27FC236}">
                <a16:creationId xmlns:a16="http://schemas.microsoft.com/office/drawing/2014/main" id="{C9DEBCD0-95E8-CF6E-4146-6D181E4B3109}"/>
              </a:ext>
            </a:extLst>
          </p:cNvPr>
          <p:cNvPicPr>
            <a:picLocks noChangeAspect="1"/>
          </p:cNvPicPr>
          <p:nvPr/>
        </p:nvPicPr>
        <p:blipFill>
          <a:blip r:embed="rId2"/>
          <a:stretch>
            <a:fillRect/>
          </a:stretch>
        </p:blipFill>
        <p:spPr>
          <a:xfrm>
            <a:off x="3611988" y="2125556"/>
            <a:ext cx="3874364" cy="3417296"/>
          </a:xfrm>
          <a:prstGeom prst="rect">
            <a:avLst/>
          </a:prstGeom>
        </p:spPr>
      </p:pic>
      <p:sp>
        <p:nvSpPr>
          <p:cNvPr id="2" name="Title 1">
            <a:extLst>
              <a:ext uri="{FF2B5EF4-FFF2-40B4-BE49-F238E27FC236}">
                <a16:creationId xmlns:a16="http://schemas.microsoft.com/office/drawing/2014/main" id="{78C69FD1-DFCD-80DB-ADB9-50E386339A07}"/>
              </a:ext>
            </a:extLst>
          </p:cNvPr>
          <p:cNvSpPr>
            <a:spLocks noGrp="1"/>
          </p:cNvSpPr>
          <p:nvPr>
            <p:ph type="title"/>
          </p:nvPr>
        </p:nvSpPr>
        <p:spPr/>
        <p:txBody>
          <a:bodyPr/>
          <a:lstStyle/>
          <a:p>
            <a:r>
              <a:rPr lang="en-US" dirty="0"/>
              <a:t>Data Driven Scientific Workflows/Methods</a:t>
            </a:r>
          </a:p>
        </p:txBody>
      </p:sp>
      <p:sp>
        <p:nvSpPr>
          <p:cNvPr id="4" name="Slide Number Placeholder 3">
            <a:extLst>
              <a:ext uri="{FF2B5EF4-FFF2-40B4-BE49-F238E27FC236}">
                <a16:creationId xmlns:a16="http://schemas.microsoft.com/office/drawing/2014/main" id="{E1524F4A-B23A-12E6-3CD4-5DA34C64FE9F}"/>
              </a:ext>
            </a:extLst>
          </p:cNvPr>
          <p:cNvSpPr>
            <a:spLocks noGrp="1"/>
          </p:cNvSpPr>
          <p:nvPr>
            <p:ph type="sldNum" sz="quarter" idx="12"/>
          </p:nvPr>
        </p:nvSpPr>
        <p:spPr/>
        <p:txBody>
          <a:bodyPr/>
          <a:lstStyle/>
          <a:p>
            <a:fld id="{4710E8EA-57F6-764C-8914-AEEABF058192}" type="slidenum">
              <a:rPr lang="en-US" smtClean="0"/>
              <a:t>4</a:t>
            </a:fld>
            <a:endParaRPr lang="en-US"/>
          </a:p>
        </p:txBody>
      </p:sp>
      <p:sp>
        <p:nvSpPr>
          <p:cNvPr id="9" name="Rounded Rectangle 8">
            <a:extLst>
              <a:ext uri="{FF2B5EF4-FFF2-40B4-BE49-F238E27FC236}">
                <a16:creationId xmlns:a16="http://schemas.microsoft.com/office/drawing/2014/main" id="{A35194BA-0361-CD61-7891-3F4F12A281F3}"/>
              </a:ext>
            </a:extLst>
          </p:cNvPr>
          <p:cNvSpPr/>
          <p:nvPr/>
        </p:nvSpPr>
        <p:spPr>
          <a:xfrm>
            <a:off x="3333982" y="1471790"/>
            <a:ext cx="1303283" cy="551457"/>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Data Curation</a:t>
            </a:r>
          </a:p>
        </p:txBody>
      </p:sp>
      <p:sp>
        <p:nvSpPr>
          <p:cNvPr id="21" name="Rounded Rectangle 20">
            <a:extLst>
              <a:ext uri="{FF2B5EF4-FFF2-40B4-BE49-F238E27FC236}">
                <a16:creationId xmlns:a16="http://schemas.microsoft.com/office/drawing/2014/main" id="{46A34B45-0979-2863-22CD-D516CEBF12CE}"/>
              </a:ext>
              <a:ext uri="{C183D7F6-B498-43B3-948B-1728B52AA6E4}">
                <adec:decorative xmlns:adec="http://schemas.microsoft.com/office/drawing/2017/decorative" val="0"/>
              </a:ext>
            </a:extLst>
          </p:cNvPr>
          <p:cNvSpPr/>
          <p:nvPr/>
        </p:nvSpPr>
        <p:spPr>
          <a:xfrm>
            <a:off x="4881248" y="1472506"/>
            <a:ext cx="1364011" cy="57736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Hypothesis Generation</a:t>
            </a:r>
          </a:p>
        </p:txBody>
      </p:sp>
      <p:sp>
        <p:nvSpPr>
          <p:cNvPr id="15" name="Rounded Rectangle 14">
            <a:extLst>
              <a:ext uri="{FF2B5EF4-FFF2-40B4-BE49-F238E27FC236}">
                <a16:creationId xmlns:a16="http://schemas.microsoft.com/office/drawing/2014/main" id="{1088B879-B1BF-7EDC-4515-7F5149642832}"/>
              </a:ext>
              <a:ext uri="{C183D7F6-B498-43B3-948B-1728B52AA6E4}">
                <adec:decorative xmlns:adec="http://schemas.microsoft.com/office/drawing/2017/decorative" val="0"/>
              </a:ext>
            </a:extLst>
          </p:cNvPr>
          <p:cNvSpPr/>
          <p:nvPr/>
        </p:nvSpPr>
        <p:spPr>
          <a:xfrm>
            <a:off x="6473507" y="1482548"/>
            <a:ext cx="1303283" cy="551457"/>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Artificial Intelligence</a:t>
            </a:r>
          </a:p>
        </p:txBody>
      </p:sp>
      <p:sp>
        <p:nvSpPr>
          <p:cNvPr id="20" name="Rounded Rectangle 19">
            <a:extLst>
              <a:ext uri="{FF2B5EF4-FFF2-40B4-BE49-F238E27FC236}">
                <a16:creationId xmlns:a16="http://schemas.microsoft.com/office/drawing/2014/main" id="{F292CCAF-4C72-2C06-FD10-426780BC2F2B}"/>
              </a:ext>
            </a:extLst>
          </p:cNvPr>
          <p:cNvSpPr/>
          <p:nvPr/>
        </p:nvSpPr>
        <p:spPr>
          <a:xfrm>
            <a:off x="7830847" y="2074791"/>
            <a:ext cx="1622683" cy="60635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Visualization</a:t>
            </a:r>
          </a:p>
        </p:txBody>
      </p:sp>
      <p:sp>
        <p:nvSpPr>
          <p:cNvPr id="10" name="Rounded Rectangle 9">
            <a:extLst>
              <a:ext uri="{FF2B5EF4-FFF2-40B4-BE49-F238E27FC236}">
                <a16:creationId xmlns:a16="http://schemas.microsoft.com/office/drawing/2014/main" id="{427BAB44-58E4-AB55-435E-2B5F02BCCCB9}"/>
              </a:ext>
            </a:extLst>
          </p:cNvPr>
          <p:cNvSpPr/>
          <p:nvPr/>
        </p:nvSpPr>
        <p:spPr>
          <a:xfrm>
            <a:off x="8991600" y="2845662"/>
            <a:ext cx="1602828" cy="592598"/>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Computational modeling</a:t>
            </a:r>
          </a:p>
        </p:txBody>
      </p:sp>
      <p:sp>
        <p:nvSpPr>
          <p:cNvPr id="11" name="Rounded Rectangle 10">
            <a:extLst>
              <a:ext uri="{FF2B5EF4-FFF2-40B4-BE49-F238E27FC236}">
                <a16:creationId xmlns:a16="http://schemas.microsoft.com/office/drawing/2014/main" id="{16F063FB-D33C-8AFE-2EFC-0F2031503907}"/>
              </a:ext>
            </a:extLst>
          </p:cNvPr>
          <p:cNvSpPr/>
          <p:nvPr/>
        </p:nvSpPr>
        <p:spPr>
          <a:xfrm>
            <a:off x="9033618" y="3627658"/>
            <a:ext cx="1560810" cy="55483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High Precision Simulation</a:t>
            </a:r>
          </a:p>
        </p:txBody>
      </p:sp>
      <p:sp>
        <p:nvSpPr>
          <p:cNvPr id="16" name="Rounded Rectangle 15">
            <a:extLst>
              <a:ext uri="{FF2B5EF4-FFF2-40B4-BE49-F238E27FC236}">
                <a16:creationId xmlns:a16="http://schemas.microsoft.com/office/drawing/2014/main" id="{5B93BCA8-96FB-3FAA-CFB0-11206EBEE0FB}"/>
              </a:ext>
            </a:extLst>
          </p:cNvPr>
          <p:cNvSpPr/>
          <p:nvPr/>
        </p:nvSpPr>
        <p:spPr>
          <a:xfrm>
            <a:off x="8580013" y="4371891"/>
            <a:ext cx="1387320" cy="67618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Verification &amp; Validation</a:t>
            </a:r>
          </a:p>
        </p:txBody>
      </p:sp>
      <p:sp>
        <p:nvSpPr>
          <p:cNvPr id="3" name="Rounded Rectangle 2">
            <a:extLst>
              <a:ext uri="{FF2B5EF4-FFF2-40B4-BE49-F238E27FC236}">
                <a16:creationId xmlns:a16="http://schemas.microsoft.com/office/drawing/2014/main" id="{59E11C71-C7E7-97A3-F9A9-AF04FCE8BEE6}"/>
              </a:ext>
            </a:extLst>
          </p:cNvPr>
          <p:cNvSpPr/>
          <p:nvPr/>
        </p:nvSpPr>
        <p:spPr>
          <a:xfrm>
            <a:off x="7426184" y="5177018"/>
            <a:ext cx="1622683" cy="60635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Rigorous Reasoning</a:t>
            </a:r>
          </a:p>
        </p:txBody>
      </p:sp>
      <p:sp>
        <p:nvSpPr>
          <p:cNvPr id="18" name="Rounded Rectangle 17">
            <a:extLst>
              <a:ext uri="{FF2B5EF4-FFF2-40B4-BE49-F238E27FC236}">
                <a16:creationId xmlns:a16="http://schemas.microsoft.com/office/drawing/2014/main" id="{7EC856C7-8F4E-C558-41CC-AF019508E31F}"/>
              </a:ext>
            </a:extLst>
          </p:cNvPr>
          <p:cNvSpPr/>
          <p:nvPr/>
        </p:nvSpPr>
        <p:spPr>
          <a:xfrm>
            <a:off x="5653417" y="5829338"/>
            <a:ext cx="1622683" cy="60635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Reproducibility</a:t>
            </a:r>
          </a:p>
        </p:txBody>
      </p:sp>
      <p:sp>
        <p:nvSpPr>
          <p:cNvPr id="19" name="Rounded Rectangle 18">
            <a:extLst>
              <a:ext uri="{FF2B5EF4-FFF2-40B4-BE49-F238E27FC236}">
                <a16:creationId xmlns:a16="http://schemas.microsoft.com/office/drawing/2014/main" id="{21FCE44E-7364-667D-0902-1CAC2A466B30}"/>
              </a:ext>
            </a:extLst>
          </p:cNvPr>
          <p:cNvSpPr/>
          <p:nvPr/>
        </p:nvSpPr>
        <p:spPr>
          <a:xfrm>
            <a:off x="3800521" y="5829338"/>
            <a:ext cx="1622683" cy="60635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Security</a:t>
            </a:r>
          </a:p>
        </p:txBody>
      </p:sp>
      <p:sp>
        <p:nvSpPr>
          <p:cNvPr id="22" name="Rounded Rectangle 21">
            <a:extLst>
              <a:ext uri="{FF2B5EF4-FFF2-40B4-BE49-F238E27FC236}">
                <a16:creationId xmlns:a16="http://schemas.microsoft.com/office/drawing/2014/main" id="{DC91B041-CAB1-A0EC-B507-19DD8CEBA0FF}"/>
              </a:ext>
              <a:ext uri="{C183D7F6-B498-43B3-948B-1728B52AA6E4}">
                <adec:decorative xmlns:adec="http://schemas.microsoft.com/office/drawing/2017/decorative" val="0"/>
              </a:ext>
            </a:extLst>
          </p:cNvPr>
          <p:cNvSpPr/>
          <p:nvPr/>
        </p:nvSpPr>
        <p:spPr>
          <a:xfrm>
            <a:off x="2177838" y="5104623"/>
            <a:ext cx="1622683" cy="60635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Autonomous</a:t>
            </a:r>
          </a:p>
          <a:p>
            <a:pPr algn="ctr"/>
            <a:r>
              <a:rPr lang="en-US" sz="1500" dirty="0">
                <a:solidFill>
                  <a:schemeClr val="tx1"/>
                </a:solidFill>
              </a:rPr>
              <a:t>Systems</a:t>
            </a:r>
          </a:p>
        </p:txBody>
      </p:sp>
      <p:sp>
        <p:nvSpPr>
          <p:cNvPr id="17" name="Rounded Rectangle 16">
            <a:extLst>
              <a:ext uri="{FF2B5EF4-FFF2-40B4-BE49-F238E27FC236}">
                <a16:creationId xmlns:a16="http://schemas.microsoft.com/office/drawing/2014/main" id="{5EC55B83-9078-4C69-8C75-D2A2FFF5DED4}"/>
              </a:ext>
            </a:extLst>
          </p:cNvPr>
          <p:cNvSpPr/>
          <p:nvPr/>
        </p:nvSpPr>
        <p:spPr>
          <a:xfrm>
            <a:off x="1598828" y="4487119"/>
            <a:ext cx="1303283" cy="551457"/>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Robotics</a:t>
            </a:r>
          </a:p>
        </p:txBody>
      </p:sp>
      <p:sp>
        <p:nvSpPr>
          <p:cNvPr id="12" name="Rounded Rectangle 11">
            <a:extLst>
              <a:ext uri="{FF2B5EF4-FFF2-40B4-BE49-F238E27FC236}">
                <a16:creationId xmlns:a16="http://schemas.microsoft.com/office/drawing/2014/main" id="{BC49B4A2-6E97-463C-6F06-0B92273905C0}"/>
              </a:ext>
            </a:extLst>
          </p:cNvPr>
          <p:cNvSpPr/>
          <p:nvPr/>
        </p:nvSpPr>
        <p:spPr>
          <a:xfrm>
            <a:off x="860484" y="3688115"/>
            <a:ext cx="1550277" cy="640674"/>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Cloud</a:t>
            </a:r>
          </a:p>
          <a:p>
            <a:pPr algn="ctr"/>
            <a:r>
              <a:rPr lang="en-US" sz="1500" dirty="0">
                <a:solidFill>
                  <a:schemeClr val="tx1"/>
                </a:solidFill>
              </a:rPr>
              <a:t>Infrastructure</a:t>
            </a:r>
          </a:p>
        </p:txBody>
      </p:sp>
      <p:sp>
        <p:nvSpPr>
          <p:cNvPr id="14" name="Rounded Rectangle 13">
            <a:extLst>
              <a:ext uri="{FF2B5EF4-FFF2-40B4-BE49-F238E27FC236}">
                <a16:creationId xmlns:a16="http://schemas.microsoft.com/office/drawing/2014/main" id="{35DAD564-0C1A-068D-D441-8F44CC34D1F5}"/>
              </a:ext>
            </a:extLst>
          </p:cNvPr>
          <p:cNvSpPr/>
          <p:nvPr/>
        </p:nvSpPr>
        <p:spPr>
          <a:xfrm>
            <a:off x="860485" y="2826534"/>
            <a:ext cx="1550277" cy="64067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Wireless Technologies</a:t>
            </a:r>
          </a:p>
        </p:txBody>
      </p:sp>
      <p:sp>
        <p:nvSpPr>
          <p:cNvPr id="13" name="Rounded Rectangle 12">
            <a:extLst>
              <a:ext uri="{FF2B5EF4-FFF2-40B4-BE49-F238E27FC236}">
                <a16:creationId xmlns:a16="http://schemas.microsoft.com/office/drawing/2014/main" id="{1275EDD9-54B7-AA4B-618A-9C8CB799DCFC}"/>
              </a:ext>
              <a:ext uri="{C183D7F6-B498-43B3-948B-1728B52AA6E4}">
                <adec:decorative xmlns:adec="http://schemas.microsoft.com/office/drawing/2017/decorative" val="0"/>
              </a:ext>
            </a:extLst>
          </p:cNvPr>
          <p:cNvSpPr/>
          <p:nvPr/>
        </p:nvSpPr>
        <p:spPr>
          <a:xfrm>
            <a:off x="1739379" y="2075615"/>
            <a:ext cx="1303283" cy="551457"/>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Smart Sensors</a:t>
            </a:r>
          </a:p>
        </p:txBody>
      </p:sp>
    </p:spTree>
    <p:extLst>
      <p:ext uri="{BB962C8B-B14F-4D97-AF65-F5344CB8AC3E}">
        <p14:creationId xmlns:p14="http://schemas.microsoft.com/office/powerpoint/2010/main" val="141443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9304-034B-5333-6E31-70571AAF9F30}"/>
              </a:ext>
            </a:extLst>
          </p:cNvPr>
          <p:cNvSpPr>
            <a:spLocks noGrp="1"/>
          </p:cNvSpPr>
          <p:nvPr>
            <p:ph type="title"/>
          </p:nvPr>
        </p:nvSpPr>
        <p:spPr/>
        <p:txBody>
          <a:bodyPr/>
          <a:lstStyle/>
          <a:p>
            <a:r>
              <a:rPr lang="en-US" dirty="0"/>
              <a:t>Synergies with existing programs</a:t>
            </a:r>
          </a:p>
        </p:txBody>
      </p:sp>
      <p:sp>
        <p:nvSpPr>
          <p:cNvPr id="3" name="Content Placeholder 2">
            <a:extLst>
              <a:ext uri="{FF2B5EF4-FFF2-40B4-BE49-F238E27FC236}">
                <a16:creationId xmlns:a16="http://schemas.microsoft.com/office/drawing/2014/main" id="{8B39BC9C-4BFA-C920-3FC3-B1D09090A228}"/>
              </a:ext>
            </a:extLst>
          </p:cNvPr>
          <p:cNvSpPr>
            <a:spLocks noGrp="1"/>
          </p:cNvSpPr>
          <p:nvPr>
            <p:ph idx="1"/>
          </p:nvPr>
        </p:nvSpPr>
        <p:spPr>
          <a:xfrm>
            <a:off x="730469" y="1446211"/>
            <a:ext cx="10421007" cy="4575176"/>
          </a:xfrm>
        </p:spPr>
        <p:txBody>
          <a:bodyPr vert="horz" lIns="91440" tIns="45720" rIns="91440" bIns="45720" rtlCol="0" anchor="t">
            <a:normAutofit/>
          </a:bodyPr>
          <a:lstStyle/>
          <a:p>
            <a:r>
              <a:rPr lang="en-US" dirty="0"/>
              <a:t>Many NSF programs that focus on similar topics</a:t>
            </a:r>
          </a:p>
          <a:p>
            <a:pPr lvl="1"/>
            <a:r>
              <a:rPr lang="en-US" dirty="0"/>
              <a:t>Core programs, HDR, CDS&amp;E, AI Institutes, Tripods, </a:t>
            </a:r>
            <a:r>
              <a:rPr lang="en-US" dirty="0" err="1"/>
              <a:t>etc</a:t>
            </a:r>
            <a:endParaRPr lang="en-US" dirty="0"/>
          </a:p>
          <a:p>
            <a:r>
              <a:rPr lang="en-US" dirty="0"/>
              <a:t>Can we leverage and build on these programs?</a:t>
            </a:r>
          </a:p>
          <a:p>
            <a:pPr lvl="1"/>
            <a:r>
              <a:rPr lang="en-US" dirty="0">
                <a:latin typeface="Open Sans"/>
                <a:ea typeface="Open Sans"/>
                <a:cs typeface="Open Sans"/>
              </a:rPr>
              <a:t>Identify promising cross-cutting technology areas with the potential to benefit from interaction with multiple science and engineering disciplines, and with the potential to benefit multiple disciplines</a:t>
            </a:r>
          </a:p>
          <a:p>
            <a:pPr lvl="1"/>
            <a:r>
              <a:rPr lang="en-US" dirty="0"/>
              <a:t>Identify new collaborative research directions in experimental, computational, and data-enabled science to accelerate scientific discovery</a:t>
            </a:r>
          </a:p>
          <a:p>
            <a:pPr lvl="1"/>
            <a:r>
              <a:rPr lang="en-US" dirty="0"/>
              <a:t>Explore when and why certain computing techniques work well in some contexts &amp; not others </a:t>
            </a:r>
          </a:p>
          <a:p>
            <a:pPr lvl="1"/>
            <a:r>
              <a:rPr lang="en-US" dirty="0"/>
              <a:t>Continue to build and grow an interdisciplinary community</a:t>
            </a:r>
          </a:p>
          <a:p>
            <a:pPr lvl="1"/>
            <a:endParaRPr lang="en-US" dirty="0"/>
          </a:p>
        </p:txBody>
      </p:sp>
    </p:spTree>
    <p:extLst>
      <p:ext uri="{BB962C8B-B14F-4D97-AF65-F5344CB8AC3E}">
        <p14:creationId xmlns:p14="http://schemas.microsoft.com/office/powerpoint/2010/main" val="41029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AC1A-A165-E797-75DF-C8E6A96F8951}"/>
              </a:ext>
            </a:extLst>
          </p:cNvPr>
          <p:cNvSpPr>
            <a:spLocks noGrp="1"/>
          </p:cNvSpPr>
          <p:nvPr>
            <p:ph type="ctrTitle"/>
          </p:nvPr>
        </p:nvSpPr>
        <p:spPr>
          <a:xfrm>
            <a:off x="1531089" y="446348"/>
            <a:ext cx="10203711" cy="365125"/>
          </a:xfrm>
        </p:spPr>
        <p:txBody>
          <a:bodyPr>
            <a:noAutofit/>
          </a:bodyPr>
          <a:lstStyle/>
          <a:p>
            <a:pPr algn="ctr"/>
            <a:r>
              <a:rPr lang="en-US" sz="3200" dirty="0"/>
              <a:t>Accelerating Computing-Enabled Scientific Discovery (ACED)</a:t>
            </a:r>
          </a:p>
        </p:txBody>
      </p:sp>
      <p:pic>
        <p:nvPicPr>
          <p:cNvPr id="4" name="Picture 3" descr="NSF Logo">
            <a:extLst>
              <a:ext uri="{FF2B5EF4-FFF2-40B4-BE49-F238E27FC236}">
                <a16:creationId xmlns:a16="http://schemas.microsoft.com/office/drawing/2014/main" id="{443EF857-EA7E-F196-A028-BF225831F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861" y="146148"/>
            <a:ext cx="960041" cy="965527"/>
          </a:xfrm>
          <a:prstGeom prst="rect">
            <a:avLst/>
          </a:prstGeom>
        </p:spPr>
      </p:pic>
      <p:sp>
        <p:nvSpPr>
          <p:cNvPr id="5" name="Slide Number Placeholder 5">
            <a:extLst>
              <a:ext uri="{FF2B5EF4-FFF2-40B4-BE49-F238E27FC236}">
                <a16:creationId xmlns:a16="http://schemas.microsoft.com/office/drawing/2014/main" id="{AEEF850D-8B16-8FCF-47C0-6964018305D3}"/>
              </a:ext>
            </a:extLst>
          </p:cNvPr>
          <p:cNvSpPr txBox="1">
            <a:spLocks/>
          </p:cNvSpPr>
          <p:nvPr/>
        </p:nvSpPr>
        <p:spPr>
          <a:xfrm>
            <a:off x="8991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10E8EA-57F6-764C-8914-AEEABF058192}" type="slidenum">
              <a:rPr lang="en-US" smtClean="0"/>
              <a:pPr/>
              <a:t>6</a:t>
            </a:fld>
            <a:endParaRPr lang="en-US"/>
          </a:p>
        </p:txBody>
      </p:sp>
      <p:sp>
        <p:nvSpPr>
          <p:cNvPr id="3" name="Title 1">
            <a:extLst>
              <a:ext uri="{FF2B5EF4-FFF2-40B4-BE49-F238E27FC236}">
                <a16:creationId xmlns:a16="http://schemas.microsoft.com/office/drawing/2014/main" id="{DF1ACFB5-97BF-E037-0A94-E84C4EFB1404}"/>
              </a:ext>
            </a:extLst>
          </p:cNvPr>
          <p:cNvSpPr txBox="1">
            <a:spLocks/>
          </p:cNvSpPr>
          <p:nvPr/>
        </p:nvSpPr>
        <p:spPr>
          <a:xfrm>
            <a:off x="1098902" y="1292312"/>
            <a:ext cx="10317559" cy="12801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2800" b="0" dirty="0"/>
              <a:t>Engaging the Community through 5 Workshops:</a:t>
            </a:r>
          </a:p>
        </p:txBody>
      </p:sp>
      <p:sp>
        <p:nvSpPr>
          <p:cNvPr id="7" name="Freeform 9">
            <a:extLst>
              <a:ext uri="{FF2B5EF4-FFF2-40B4-BE49-F238E27FC236}">
                <a16:creationId xmlns:a16="http://schemas.microsoft.com/office/drawing/2014/main" id="{4A4D4EE8-72A4-B70E-6CFA-7A308D3653B4}"/>
              </a:ext>
            </a:extLst>
          </p:cNvPr>
          <p:cNvSpPr/>
          <p:nvPr/>
        </p:nvSpPr>
        <p:spPr>
          <a:xfrm>
            <a:off x="1493127" y="1917531"/>
            <a:ext cx="9906904" cy="777164"/>
          </a:xfrm>
          <a:custGeom>
            <a:avLst/>
            <a:gdLst>
              <a:gd name="connsiteX0" fmla="*/ 0 w 9110833"/>
              <a:gd name="connsiteY0" fmla="*/ 0 h 831920"/>
              <a:gd name="connsiteX1" fmla="*/ 8694873 w 9110833"/>
              <a:gd name="connsiteY1" fmla="*/ 0 h 831920"/>
              <a:gd name="connsiteX2" fmla="*/ 9110833 w 9110833"/>
              <a:gd name="connsiteY2" fmla="*/ 415960 h 831920"/>
              <a:gd name="connsiteX3" fmla="*/ 8694873 w 9110833"/>
              <a:gd name="connsiteY3" fmla="*/ 831920 h 831920"/>
              <a:gd name="connsiteX4" fmla="*/ 0 w 9110833"/>
              <a:gd name="connsiteY4" fmla="*/ 831920 h 831920"/>
              <a:gd name="connsiteX5" fmla="*/ 0 w 9110833"/>
              <a:gd name="connsiteY5" fmla="*/ 0 h 8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833" h="831920">
                <a:moveTo>
                  <a:pt x="9110833" y="831919"/>
                </a:moveTo>
                <a:lnTo>
                  <a:pt x="415960" y="831919"/>
                </a:lnTo>
                <a:lnTo>
                  <a:pt x="0" y="415960"/>
                </a:lnTo>
                <a:lnTo>
                  <a:pt x="415960" y="1"/>
                </a:lnTo>
                <a:lnTo>
                  <a:pt x="9110833" y="1"/>
                </a:lnTo>
                <a:lnTo>
                  <a:pt x="9110833" y="831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4834" tIns="106681" rIns="199136" bIns="106681" numCol="1" spcCol="1270" anchor="ctr" anchorCtr="0">
            <a:noAutofit/>
          </a:bodyPr>
          <a:lstStyle/>
          <a:p>
            <a:pPr marL="0" lvl="0" indent="0" algn="l" defTabSz="1244600">
              <a:lnSpc>
                <a:spcPct val="90000"/>
              </a:lnSpc>
              <a:spcBef>
                <a:spcPct val="0"/>
              </a:spcBef>
              <a:spcAft>
                <a:spcPct val="35000"/>
              </a:spcAft>
              <a:buNone/>
            </a:pPr>
            <a:r>
              <a:rPr kumimoji="0" lang="en-US" sz="2800" b="0" i="0" u="none" strike="noStrike" kern="1200" cap="none" spc="0" normalizeH="0" baseline="0" noProof="0" dirty="0">
                <a:ln>
                  <a:noFill/>
                </a:ln>
                <a:solidFill>
                  <a:srgbClr val="FFFFFF"/>
                </a:solidFill>
                <a:effectLst/>
                <a:uLnTx/>
                <a:uFillTx/>
                <a:latin typeface="Calibri"/>
                <a:ea typeface="+mn-ea"/>
                <a:cs typeface="+mn-cs"/>
              </a:rPr>
              <a:t>Data, AI and </a:t>
            </a:r>
            <a:r>
              <a:rPr lang="en-US" sz="2800" dirty="0">
                <a:solidFill>
                  <a:srgbClr val="FFFFFF"/>
                </a:solidFill>
                <a:latin typeface="Calibri"/>
              </a:rPr>
              <a:t>Machine Learning</a:t>
            </a:r>
            <a:endParaRPr kumimoji="0" lang="en-US" sz="2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Freeform 11">
            <a:extLst>
              <a:ext uri="{FF2B5EF4-FFF2-40B4-BE49-F238E27FC236}">
                <a16:creationId xmlns:a16="http://schemas.microsoft.com/office/drawing/2014/main" id="{C0998BD6-6BE3-3D4E-3565-54F60F058208}"/>
              </a:ext>
            </a:extLst>
          </p:cNvPr>
          <p:cNvSpPr/>
          <p:nvPr/>
        </p:nvSpPr>
        <p:spPr>
          <a:xfrm>
            <a:off x="1493127" y="2878585"/>
            <a:ext cx="9923334" cy="777164"/>
          </a:xfrm>
          <a:custGeom>
            <a:avLst/>
            <a:gdLst>
              <a:gd name="connsiteX0" fmla="*/ 0 w 9110833"/>
              <a:gd name="connsiteY0" fmla="*/ 0 h 831920"/>
              <a:gd name="connsiteX1" fmla="*/ 8694873 w 9110833"/>
              <a:gd name="connsiteY1" fmla="*/ 0 h 831920"/>
              <a:gd name="connsiteX2" fmla="*/ 9110833 w 9110833"/>
              <a:gd name="connsiteY2" fmla="*/ 415960 h 831920"/>
              <a:gd name="connsiteX3" fmla="*/ 8694873 w 9110833"/>
              <a:gd name="connsiteY3" fmla="*/ 831920 h 831920"/>
              <a:gd name="connsiteX4" fmla="*/ 0 w 9110833"/>
              <a:gd name="connsiteY4" fmla="*/ 831920 h 831920"/>
              <a:gd name="connsiteX5" fmla="*/ 0 w 9110833"/>
              <a:gd name="connsiteY5" fmla="*/ 0 h 8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833" h="831920">
                <a:moveTo>
                  <a:pt x="9110833" y="831919"/>
                </a:moveTo>
                <a:lnTo>
                  <a:pt x="415960" y="831919"/>
                </a:lnTo>
                <a:lnTo>
                  <a:pt x="0" y="415960"/>
                </a:lnTo>
                <a:lnTo>
                  <a:pt x="415960" y="1"/>
                </a:lnTo>
                <a:lnTo>
                  <a:pt x="9110833" y="1"/>
                </a:lnTo>
                <a:lnTo>
                  <a:pt x="9110833" y="831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4834" tIns="106681" rIns="199136" bIns="106680" numCol="1" spcCol="1270" anchor="ctr" anchorCtr="0">
            <a:noAutofit/>
          </a:bodyPr>
          <a:lstStyle/>
          <a:p>
            <a:pPr marL="0" lvl="0" indent="0" algn="l" defTabSz="1244600">
              <a:lnSpc>
                <a:spcPct val="90000"/>
              </a:lnSpc>
              <a:spcBef>
                <a:spcPct val="0"/>
              </a:spcBef>
              <a:spcAft>
                <a:spcPct val="35000"/>
              </a:spcAft>
              <a:buNone/>
            </a:pPr>
            <a:r>
              <a:rPr kumimoji="0" lang="en-US" sz="2800" b="0" i="0" u="none" strike="noStrike" kern="1200" cap="none" spc="0" normalizeH="0" baseline="0" noProof="0" dirty="0">
                <a:ln>
                  <a:noFill/>
                </a:ln>
                <a:solidFill>
                  <a:srgbClr val="FFFFFF"/>
                </a:solidFill>
                <a:effectLst/>
                <a:uLnTx/>
                <a:uFillTx/>
                <a:latin typeface="Calibri"/>
                <a:ea typeface="+mn-ea"/>
                <a:cs typeface="+mn-cs"/>
              </a:rPr>
              <a:t>Digital Twins</a:t>
            </a:r>
          </a:p>
        </p:txBody>
      </p:sp>
      <p:sp>
        <p:nvSpPr>
          <p:cNvPr id="9" name="Freeform 13">
            <a:extLst>
              <a:ext uri="{FF2B5EF4-FFF2-40B4-BE49-F238E27FC236}">
                <a16:creationId xmlns:a16="http://schemas.microsoft.com/office/drawing/2014/main" id="{FB605E72-26B2-CEEF-30F8-9475467C9C77}"/>
              </a:ext>
            </a:extLst>
          </p:cNvPr>
          <p:cNvSpPr/>
          <p:nvPr/>
        </p:nvSpPr>
        <p:spPr>
          <a:xfrm>
            <a:off x="1493126" y="3839639"/>
            <a:ext cx="9923333" cy="777164"/>
          </a:xfrm>
          <a:custGeom>
            <a:avLst/>
            <a:gdLst>
              <a:gd name="connsiteX0" fmla="*/ 0 w 9110833"/>
              <a:gd name="connsiteY0" fmla="*/ 0 h 831920"/>
              <a:gd name="connsiteX1" fmla="*/ 8694873 w 9110833"/>
              <a:gd name="connsiteY1" fmla="*/ 0 h 831920"/>
              <a:gd name="connsiteX2" fmla="*/ 9110833 w 9110833"/>
              <a:gd name="connsiteY2" fmla="*/ 415960 h 831920"/>
              <a:gd name="connsiteX3" fmla="*/ 8694873 w 9110833"/>
              <a:gd name="connsiteY3" fmla="*/ 831920 h 831920"/>
              <a:gd name="connsiteX4" fmla="*/ 0 w 9110833"/>
              <a:gd name="connsiteY4" fmla="*/ 831920 h 831920"/>
              <a:gd name="connsiteX5" fmla="*/ 0 w 9110833"/>
              <a:gd name="connsiteY5" fmla="*/ 0 h 8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833" h="831920">
                <a:moveTo>
                  <a:pt x="9110833" y="831919"/>
                </a:moveTo>
                <a:lnTo>
                  <a:pt x="415960" y="831919"/>
                </a:lnTo>
                <a:lnTo>
                  <a:pt x="0" y="415960"/>
                </a:lnTo>
                <a:lnTo>
                  <a:pt x="415960" y="1"/>
                </a:lnTo>
                <a:lnTo>
                  <a:pt x="9110833" y="1"/>
                </a:lnTo>
                <a:lnTo>
                  <a:pt x="9110833" y="831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4834" tIns="106681" rIns="199136" bIns="106681" numCol="1" spcCol="1270" anchor="ctr" anchorCtr="0">
            <a:noAutofit/>
          </a:bodyPr>
          <a:lstStyle/>
          <a:p>
            <a:pPr marL="0" lvl="0" indent="0" algn="l" defTabSz="1244600">
              <a:lnSpc>
                <a:spcPct val="90000"/>
              </a:lnSpc>
              <a:spcBef>
                <a:spcPct val="0"/>
              </a:spcBef>
              <a:spcAft>
                <a:spcPct val="35000"/>
              </a:spcAft>
              <a:buNone/>
            </a:pPr>
            <a:r>
              <a:rPr kumimoji="0" lang="en-US" sz="2800" b="0" i="0" u="none" strike="noStrike" kern="1200" cap="none" spc="0" normalizeH="0" baseline="0" noProof="0" dirty="0">
                <a:ln>
                  <a:noFill/>
                </a:ln>
                <a:solidFill>
                  <a:srgbClr val="FFFFFF"/>
                </a:solidFill>
                <a:effectLst/>
                <a:uLnTx/>
                <a:uFillTx/>
                <a:latin typeface="Calibri"/>
                <a:ea typeface="+mn-ea"/>
                <a:cs typeface="+mn-cs"/>
              </a:rPr>
              <a:t>Smart Sensing and Analytics</a:t>
            </a:r>
          </a:p>
        </p:txBody>
      </p:sp>
      <p:sp>
        <p:nvSpPr>
          <p:cNvPr id="10" name="Freeform 15">
            <a:extLst>
              <a:ext uri="{FF2B5EF4-FFF2-40B4-BE49-F238E27FC236}">
                <a16:creationId xmlns:a16="http://schemas.microsoft.com/office/drawing/2014/main" id="{8A2993C0-3BF3-CAAC-20B1-6C1CEF02E8E3}"/>
              </a:ext>
            </a:extLst>
          </p:cNvPr>
          <p:cNvSpPr/>
          <p:nvPr/>
        </p:nvSpPr>
        <p:spPr>
          <a:xfrm>
            <a:off x="1493127" y="4800693"/>
            <a:ext cx="9923332" cy="777164"/>
          </a:xfrm>
          <a:custGeom>
            <a:avLst/>
            <a:gdLst>
              <a:gd name="connsiteX0" fmla="*/ 0 w 9110833"/>
              <a:gd name="connsiteY0" fmla="*/ 0 h 831920"/>
              <a:gd name="connsiteX1" fmla="*/ 8694873 w 9110833"/>
              <a:gd name="connsiteY1" fmla="*/ 0 h 831920"/>
              <a:gd name="connsiteX2" fmla="*/ 9110833 w 9110833"/>
              <a:gd name="connsiteY2" fmla="*/ 415960 h 831920"/>
              <a:gd name="connsiteX3" fmla="*/ 8694873 w 9110833"/>
              <a:gd name="connsiteY3" fmla="*/ 831920 h 831920"/>
              <a:gd name="connsiteX4" fmla="*/ 0 w 9110833"/>
              <a:gd name="connsiteY4" fmla="*/ 831920 h 831920"/>
              <a:gd name="connsiteX5" fmla="*/ 0 w 9110833"/>
              <a:gd name="connsiteY5" fmla="*/ 0 h 8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833" h="831920">
                <a:moveTo>
                  <a:pt x="9110833" y="831919"/>
                </a:moveTo>
                <a:lnTo>
                  <a:pt x="415960" y="831919"/>
                </a:lnTo>
                <a:lnTo>
                  <a:pt x="0" y="415960"/>
                </a:lnTo>
                <a:lnTo>
                  <a:pt x="415960" y="1"/>
                </a:lnTo>
                <a:lnTo>
                  <a:pt x="9110833" y="1"/>
                </a:lnTo>
                <a:lnTo>
                  <a:pt x="9110833" y="831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4834" tIns="106681" rIns="199136" bIns="106681" numCol="1" spcCol="1270" anchor="ctr" anchorCtr="0">
            <a:noAutofit/>
          </a:bodyPr>
          <a:lstStyle/>
          <a:p>
            <a:pPr defTabSz="1244600">
              <a:lnSpc>
                <a:spcPct val="90000"/>
              </a:lnSpc>
              <a:spcBef>
                <a:spcPct val="0"/>
              </a:spcBef>
              <a:spcAft>
                <a:spcPct val="35000"/>
              </a:spcAft>
            </a:pPr>
            <a:r>
              <a:rPr lang="en-US" sz="2800" dirty="0">
                <a:solidFill>
                  <a:srgbClr val="FFFFFF"/>
                </a:solidFill>
                <a:latin typeface="Calibri"/>
              </a:rPr>
              <a:t>Rigorous &amp; Reproducible Reasoning</a:t>
            </a:r>
            <a:endParaRPr kumimoji="0" lang="en-US" sz="2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6761129E-2D7F-2869-8949-27488EF17BBE}"/>
              </a:ext>
              <a:ext uri="{C183D7F6-B498-43B3-948B-1728B52AA6E4}">
                <adec:decorative xmlns:adec="http://schemas.microsoft.com/office/drawing/2017/decorative" val="1"/>
              </a:ext>
            </a:extLst>
          </p:cNvPr>
          <p:cNvGrpSpPr/>
          <p:nvPr/>
        </p:nvGrpSpPr>
        <p:grpSpPr>
          <a:xfrm>
            <a:off x="1134794" y="2878586"/>
            <a:ext cx="729944" cy="777162"/>
            <a:chOff x="1128154" y="2888986"/>
            <a:chExt cx="729944" cy="777162"/>
          </a:xfrm>
        </p:grpSpPr>
        <p:sp>
          <p:nvSpPr>
            <p:cNvPr id="12" name="Oval 11">
              <a:extLst>
                <a:ext uri="{FF2B5EF4-FFF2-40B4-BE49-F238E27FC236}">
                  <a16:creationId xmlns:a16="http://schemas.microsoft.com/office/drawing/2014/main" id="{3CB906CC-1B12-3C62-095A-8E6BC861EE92}"/>
                </a:ext>
              </a:extLst>
            </p:cNvPr>
            <p:cNvSpPr/>
            <p:nvPr/>
          </p:nvSpPr>
          <p:spPr>
            <a:xfrm>
              <a:off x="1128154" y="2888986"/>
              <a:ext cx="729944" cy="777162"/>
            </a:xfrm>
            <a:prstGeom prst="ellipse">
              <a:avLst/>
            </a:prstGeom>
            <a:solidFill>
              <a:srgbClr val="D3B34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5" name="Graphic 14" descr="Two women outline">
              <a:extLst>
                <a:ext uri="{FF2B5EF4-FFF2-40B4-BE49-F238E27FC236}">
                  <a16:creationId xmlns:a16="http://schemas.microsoft.com/office/drawing/2014/main" id="{36900D82-5BBC-C2EC-02A1-D8C6074262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2432" y="3021303"/>
              <a:ext cx="481388" cy="512528"/>
            </a:xfrm>
            <a:prstGeom prst="rect">
              <a:avLst/>
            </a:prstGeom>
          </p:spPr>
        </p:pic>
      </p:grpSp>
      <p:grpSp>
        <p:nvGrpSpPr>
          <p:cNvPr id="34" name="Group 33">
            <a:extLst>
              <a:ext uri="{FF2B5EF4-FFF2-40B4-BE49-F238E27FC236}">
                <a16:creationId xmlns:a16="http://schemas.microsoft.com/office/drawing/2014/main" id="{6F3B2B8A-59B1-9758-9DFA-2120A4CE4DD4}"/>
              </a:ext>
              <a:ext uri="{C183D7F6-B498-43B3-948B-1728B52AA6E4}">
                <adec:decorative xmlns:adec="http://schemas.microsoft.com/office/drawing/2017/decorative" val="1"/>
              </a:ext>
            </a:extLst>
          </p:cNvPr>
          <p:cNvGrpSpPr/>
          <p:nvPr/>
        </p:nvGrpSpPr>
        <p:grpSpPr>
          <a:xfrm>
            <a:off x="1134794" y="1917532"/>
            <a:ext cx="729944" cy="777162"/>
            <a:chOff x="1128154" y="1917532"/>
            <a:chExt cx="729944" cy="777162"/>
          </a:xfrm>
        </p:grpSpPr>
        <p:sp>
          <p:nvSpPr>
            <p:cNvPr id="11" name="Oval 10">
              <a:extLst>
                <a:ext uri="{FF2B5EF4-FFF2-40B4-BE49-F238E27FC236}">
                  <a16:creationId xmlns:a16="http://schemas.microsoft.com/office/drawing/2014/main" id="{5868FA0A-4E86-F948-18C0-4CB84D13FC9B}"/>
                </a:ext>
              </a:extLst>
            </p:cNvPr>
            <p:cNvSpPr/>
            <p:nvPr/>
          </p:nvSpPr>
          <p:spPr>
            <a:xfrm>
              <a:off x="1128154" y="1917532"/>
              <a:ext cx="729944" cy="777162"/>
            </a:xfrm>
            <a:prstGeom prst="ellipse">
              <a:avLst/>
            </a:prstGeom>
            <a:solidFill>
              <a:srgbClr val="D3B34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6" name="Graphic 15" descr="Artificial Intelligence outline">
              <a:extLst>
                <a:ext uri="{FF2B5EF4-FFF2-40B4-BE49-F238E27FC236}">
                  <a16:creationId xmlns:a16="http://schemas.microsoft.com/office/drawing/2014/main" id="{637442BA-F396-2077-D459-632563A31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2432" y="2049849"/>
              <a:ext cx="481388" cy="512528"/>
            </a:xfrm>
            <a:prstGeom prst="rect">
              <a:avLst/>
            </a:prstGeom>
          </p:spPr>
        </p:pic>
      </p:grpSp>
      <p:grpSp>
        <p:nvGrpSpPr>
          <p:cNvPr id="32" name="Group 31">
            <a:extLst>
              <a:ext uri="{FF2B5EF4-FFF2-40B4-BE49-F238E27FC236}">
                <a16:creationId xmlns:a16="http://schemas.microsoft.com/office/drawing/2014/main" id="{A09D6004-5FBE-C4DD-81EF-8D2A0F74BD78}"/>
              </a:ext>
              <a:ext uri="{C183D7F6-B498-43B3-948B-1728B52AA6E4}">
                <adec:decorative xmlns:adec="http://schemas.microsoft.com/office/drawing/2017/decorative" val="1"/>
              </a:ext>
            </a:extLst>
          </p:cNvPr>
          <p:cNvGrpSpPr/>
          <p:nvPr/>
        </p:nvGrpSpPr>
        <p:grpSpPr>
          <a:xfrm>
            <a:off x="1134794" y="3839640"/>
            <a:ext cx="729944" cy="777162"/>
            <a:chOff x="1128154" y="3860440"/>
            <a:chExt cx="729944" cy="777162"/>
          </a:xfrm>
        </p:grpSpPr>
        <p:sp>
          <p:nvSpPr>
            <p:cNvPr id="13" name="Oval 12">
              <a:extLst>
                <a:ext uri="{FF2B5EF4-FFF2-40B4-BE49-F238E27FC236}">
                  <a16:creationId xmlns:a16="http://schemas.microsoft.com/office/drawing/2014/main" id="{9ED4FBE7-F244-BEC0-235A-5934F809EA8A}"/>
                </a:ext>
              </a:extLst>
            </p:cNvPr>
            <p:cNvSpPr/>
            <p:nvPr/>
          </p:nvSpPr>
          <p:spPr>
            <a:xfrm>
              <a:off x="1128154" y="3860440"/>
              <a:ext cx="729944" cy="777162"/>
            </a:xfrm>
            <a:prstGeom prst="ellipse">
              <a:avLst/>
            </a:prstGeom>
            <a:solidFill>
              <a:srgbClr val="D3B34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7" name="Graphic 16" descr="Speedometer Middle outline">
              <a:extLst>
                <a:ext uri="{FF2B5EF4-FFF2-40B4-BE49-F238E27FC236}">
                  <a16:creationId xmlns:a16="http://schemas.microsoft.com/office/drawing/2014/main" id="{61F653C5-8F07-667D-1611-59EBC7EEF4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52432" y="3992757"/>
              <a:ext cx="481388" cy="512528"/>
            </a:xfrm>
            <a:prstGeom prst="rect">
              <a:avLst/>
            </a:prstGeom>
          </p:spPr>
        </p:pic>
      </p:grpSp>
      <p:grpSp>
        <p:nvGrpSpPr>
          <p:cNvPr id="31" name="Group 30">
            <a:extLst>
              <a:ext uri="{FF2B5EF4-FFF2-40B4-BE49-F238E27FC236}">
                <a16:creationId xmlns:a16="http://schemas.microsoft.com/office/drawing/2014/main" id="{A11DCA07-FECC-37B6-ABE8-B3046D18F983}"/>
              </a:ext>
              <a:ext uri="{C183D7F6-B498-43B3-948B-1728B52AA6E4}">
                <adec:decorative xmlns:adec="http://schemas.microsoft.com/office/drawing/2017/decorative" val="1"/>
              </a:ext>
            </a:extLst>
          </p:cNvPr>
          <p:cNvGrpSpPr/>
          <p:nvPr/>
        </p:nvGrpSpPr>
        <p:grpSpPr>
          <a:xfrm>
            <a:off x="1134794" y="4800694"/>
            <a:ext cx="729944" cy="777162"/>
            <a:chOff x="1128154" y="4831894"/>
            <a:chExt cx="729944" cy="777162"/>
          </a:xfrm>
        </p:grpSpPr>
        <p:sp>
          <p:nvSpPr>
            <p:cNvPr id="14" name="Oval 13">
              <a:extLst>
                <a:ext uri="{FF2B5EF4-FFF2-40B4-BE49-F238E27FC236}">
                  <a16:creationId xmlns:a16="http://schemas.microsoft.com/office/drawing/2014/main" id="{B973A134-A6C7-1DC7-037A-B0C05ED96130}"/>
                </a:ext>
              </a:extLst>
            </p:cNvPr>
            <p:cNvSpPr/>
            <p:nvPr/>
          </p:nvSpPr>
          <p:spPr>
            <a:xfrm>
              <a:off x="1128154" y="4831894"/>
              <a:ext cx="729944" cy="777162"/>
            </a:xfrm>
            <a:prstGeom prst="ellipse">
              <a:avLst/>
            </a:prstGeom>
            <a:solidFill>
              <a:srgbClr val="D3B34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8" name="Graphic 17" descr="Mathematics with solid fill">
              <a:extLst>
                <a:ext uri="{FF2B5EF4-FFF2-40B4-BE49-F238E27FC236}">
                  <a16:creationId xmlns:a16="http://schemas.microsoft.com/office/drawing/2014/main" id="{67A9485C-37FD-3232-569B-1F331BFBA9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52432" y="4964211"/>
              <a:ext cx="481388" cy="512528"/>
            </a:xfrm>
            <a:prstGeom prst="rect">
              <a:avLst/>
            </a:prstGeom>
          </p:spPr>
        </p:pic>
      </p:grpSp>
      <p:sp>
        <p:nvSpPr>
          <p:cNvPr id="19" name="Freeform 30">
            <a:extLst>
              <a:ext uri="{FF2B5EF4-FFF2-40B4-BE49-F238E27FC236}">
                <a16:creationId xmlns:a16="http://schemas.microsoft.com/office/drawing/2014/main" id="{27BF0FCF-34CB-8B26-D72E-0FCD49E3D516}"/>
              </a:ext>
            </a:extLst>
          </p:cNvPr>
          <p:cNvSpPr/>
          <p:nvPr/>
        </p:nvSpPr>
        <p:spPr>
          <a:xfrm>
            <a:off x="1463875" y="5761748"/>
            <a:ext cx="9952584" cy="777164"/>
          </a:xfrm>
          <a:custGeom>
            <a:avLst/>
            <a:gdLst>
              <a:gd name="connsiteX0" fmla="*/ 0 w 9110833"/>
              <a:gd name="connsiteY0" fmla="*/ 0 h 831920"/>
              <a:gd name="connsiteX1" fmla="*/ 8694873 w 9110833"/>
              <a:gd name="connsiteY1" fmla="*/ 0 h 831920"/>
              <a:gd name="connsiteX2" fmla="*/ 9110833 w 9110833"/>
              <a:gd name="connsiteY2" fmla="*/ 415960 h 831920"/>
              <a:gd name="connsiteX3" fmla="*/ 8694873 w 9110833"/>
              <a:gd name="connsiteY3" fmla="*/ 831920 h 831920"/>
              <a:gd name="connsiteX4" fmla="*/ 0 w 9110833"/>
              <a:gd name="connsiteY4" fmla="*/ 831920 h 831920"/>
              <a:gd name="connsiteX5" fmla="*/ 0 w 9110833"/>
              <a:gd name="connsiteY5" fmla="*/ 0 h 8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833" h="831920">
                <a:moveTo>
                  <a:pt x="9110833" y="831919"/>
                </a:moveTo>
                <a:lnTo>
                  <a:pt x="415960" y="831919"/>
                </a:lnTo>
                <a:lnTo>
                  <a:pt x="0" y="415960"/>
                </a:lnTo>
                <a:lnTo>
                  <a:pt x="415960" y="1"/>
                </a:lnTo>
                <a:lnTo>
                  <a:pt x="9110833" y="1"/>
                </a:lnTo>
                <a:lnTo>
                  <a:pt x="9110833" y="831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4834" tIns="106681" rIns="199136" bIns="106681" numCol="1" spcCol="1270" anchor="ctr" anchorCtr="0">
            <a:noAutofit/>
          </a:bodyPr>
          <a:lstStyle/>
          <a:p>
            <a:pPr marL="0" lvl="0" indent="0" algn="l" defTabSz="1244600">
              <a:lnSpc>
                <a:spcPct val="90000"/>
              </a:lnSpc>
              <a:spcBef>
                <a:spcPct val="0"/>
              </a:spcBef>
              <a:spcAft>
                <a:spcPct val="35000"/>
              </a:spcAft>
              <a:buNone/>
            </a:pPr>
            <a:r>
              <a:rPr kumimoji="0" lang="en-US" sz="2800" b="0" i="0" u="none" strike="noStrike" kern="1200" cap="none" spc="0" normalizeH="0" baseline="0" noProof="0" dirty="0">
                <a:ln>
                  <a:noFill/>
                </a:ln>
                <a:solidFill>
                  <a:srgbClr val="FFFFFF"/>
                </a:solidFill>
                <a:effectLst/>
                <a:uLnTx/>
                <a:uFillTx/>
                <a:latin typeface="Calibri"/>
                <a:ea typeface="+mn-ea"/>
                <a:cs typeface="+mn-cs"/>
              </a:rPr>
              <a:t>Programmable/Self-Driving Labs</a:t>
            </a:r>
          </a:p>
        </p:txBody>
      </p:sp>
      <p:sp>
        <p:nvSpPr>
          <p:cNvPr id="20" name="Rectangle 19">
            <a:extLst>
              <a:ext uri="{FF2B5EF4-FFF2-40B4-BE49-F238E27FC236}">
                <a16:creationId xmlns:a16="http://schemas.microsoft.com/office/drawing/2014/main" id="{BFAA1570-C13A-4764-3A25-6BB2E068C312}"/>
              </a:ext>
            </a:extLst>
          </p:cNvPr>
          <p:cNvSpPr/>
          <p:nvPr/>
        </p:nvSpPr>
        <p:spPr>
          <a:xfrm>
            <a:off x="7409062" y="2045358"/>
            <a:ext cx="351012" cy="429776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rPr>
              <a:t>Chemistry</a:t>
            </a:r>
          </a:p>
        </p:txBody>
      </p:sp>
      <p:sp>
        <p:nvSpPr>
          <p:cNvPr id="21" name="Rectangle 20">
            <a:extLst>
              <a:ext uri="{FF2B5EF4-FFF2-40B4-BE49-F238E27FC236}">
                <a16:creationId xmlns:a16="http://schemas.microsoft.com/office/drawing/2014/main" id="{02C50DEF-F0D0-1511-176D-F67096A093E7}"/>
              </a:ext>
            </a:extLst>
          </p:cNvPr>
          <p:cNvSpPr/>
          <p:nvPr/>
        </p:nvSpPr>
        <p:spPr>
          <a:xfrm>
            <a:off x="7876867" y="2045358"/>
            <a:ext cx="351012" cy="429776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rPr>
              <a:t>Environmental Science</a:t>
            </a:r>
          </a:p>
        </p:txBody>
      </p:sp>
      <p:sp>
        <p:nvSpPr>
          <p:cNvPr id="22" name="Rectangle 21">
            <a:extLst>
              <a:ext uri="{FF2B5EF4-FFF2-40B4-BE49-F238E27FC236}">
                <a16:creationId xmlns:a16="http://schemas.microsoft.com/office/drawing/2014/main" id="{4426F5A3-FAA9-C590-32FC-D6C8222C7BC4}"/>
              </a:ext>
            </a:extLst>
          </p:cNvPr>
          <p:cNvSpPr/>
          <p:nvPr/>
        </p:nvSpPr>
        <p:spPr>
          <a:xfrm>
            <a:off x="8344672" y="2045358"/>
            <a:ext cx="351012" cy="429776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rPr>
              <a:t>Materials Science</a:t>
            </a:r>
          </a:p>
        </p:txBody>
      </p:sp>
      <p:sp>
        <p:nvSpPr>
          <p:cNvPr id="23" name="Rectangle 22">
            <a:extLst>
              <a:ext uri="{FF2B5EF4-FFF2-40B4-BE49-F238E27FC236}">
                <a16:creationId xmlns:a16="http://schemas.microsoft.com/office/drawing/2014/main" id="{689C0F19-45C3-490F-884A-E6B42EE3AAAA}"/>
              </a:ext>
            </a:extLst>
          </p:cNvPr>
          <p:cNvSpPr/>
          <p:nvPr/>
        </p:nvSpPr>
        <p:spPr>
          <a:xfrm>
            <a:off x="8812477" y="2045357"/>
            <a:ext cx="351012" cy="429776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rPr>
              <a:t>Genomics</a:t>
            </a:r>
          </a:p>
        </p:txBody>
      </p:sp>
      <p:sp>
        <p:nvSpPr>
          <p:cNvPr id="24" name="Rectangle 23">
            <a:extLst>
              <a:ext uri="{FF2B5EF4-FFF2-40B4-BE49-F238E27FC236}">
                <a16:creationId xmlns:a16="http://schemas.microsoft.com/office/drawing/2014/main" id="{CFCDF4AB-8A4F-4DC5-576C-E63A7F347104}"/>
              </a:ext>
            </a:extLst>
          </p:cNvPr>
          <p:cNvSpPr/>
          <p:nvPr/>
        </p:nvSpPr>
        <p:spPr>
          <a:xfrm>
            <a:off x="10856605" y="2045356"/>
            <a:ext cx="351012" cy="429776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rPr>
              <a:t>Your Science Here!</a:t>
            </a:r>
          </a:p>
        </p:txBody>
      </p:sp>
      <p:grpSp>
        <p:nvGrpSpPr>
          <p:cNvPr id="30" name="Group 29">
            <a:extLst>
              <a:ext uri="{FF2B5EF4-FFF2-40B4-BE49-F238E27FC236}">
                <a16:creationId xmlns:a16="http://schemas.microsoft.com/office/drawing/2014/main" id="{CABD18E0-946C-5FF7-4EF8-EE5F51A1E577}"/>
              </a:ext>
              <a:ext uri="{C183D7F6-B498-43B3-948B-1728B52AA6E4}">
                <adec:decorative xmlns:adec="http://schemas.microsoft.com/office/drawing/2017/decorative" val="1"/>
              </a:ext>
            </a:extLst>
          </p:cNvPr>
          <p:cNvGrpSpPr/>
          <p:nvPr/>
        </p:nvGrpSpPr>
        <p:grpSpPr>
          <a:xfrm>
            <a:off x="1134794" y="5761749"/>
            <a:ext cx="729944" cy="777162"/>
            <a:chOff x="1098902" y="5761749"/>
            <a:chExt cx="729944" cy="777162"/>
          </a:xfrm>
        </p:grpSpPr>
        <p:sp>
          <p:nvSpPr>
            <p:cNvPr id="25" name="Oval 24">
              <a:extLst>
                <a:ext uri="{FF2B5EF4-FFF2-40B4-BE49-F238E27FC236}">
                  <a16:creationId xmlns:a16="http://schemas.microsoft.com/office/drawing/2014/main" id="{1CD83394-91DF-E12F-8FCD-DF6B8308E04E}"/>
                </a:ext>
              </a:extLst>
            </p:cNvPr>
            <p:cNvSpPr/>
            <p:nvPr/>
          </p:nvSpPr>
          <p:spPr>
            <a:xfrm>
              <a:off x="1098902" y="5761749"/>
              <a:ext cx="729944" cy="777162"/>
            </a:xfrm>
            <a:prstGeom prst="ellipse">
              <a:avLst/>
            </a:prstGeom>
            <a:solidFill>
              <a:srgbClr val="D3B34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26" name="Graphic 25" descr="Robot Hand outline">
              <a:extLst>
                <a:ext uri="{FF2B5EF4-FFF2-40B4-BE49-F238E27FC236}">
                  <a16:creationId xmlns:a16="http://schemas.microsoft.com/office/drawing/2014/main" id="{27F838B8-C589-535F-BF11-1792F23F27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23180" y="5894066"/>
              <a:ext cx="481388" cy="512528"/>
            </a:xfrm>
            <a:prstGeom prst="rect">
              <a:avLst/>
            </a:prstGeom>
          </p:spPr>
        </p:pic>
      </p:grpSp>
      <p:sp>
        <p:nvSpPr>
          <p:cNvPr id="27" name="Rectangle 26">
            <a:extLst>
              <a:ext uri="{FF2B5EF4-FFF2-40B4-BE49-F238E27FC236}">
                <a16:creationId xmlns:a16="http://schemas.microsoft.com/office/drawing/2014/main" id="{DAA74F33-17FA-D749-4AB2-F54ACB1C8451}"/>
              </a:ext>
            </a:extLst>
          </p:cNvPr>
          <p:cNvSpPr/>
          <p:nvPr/>
        </p:nvSpPr>
        <p:spPr>
          <a:xfrm>
            <a:off x="9280282" y="2045355"/>
            <a:ext cx="351012" cy="429776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rPr>
              <a:t>Computer Systems</a:t>
            </a:r>
          </a:p>
        </p:txBody>
      </p:sp>
      <p:sp>
        <p:nvSpPr>
          <p:cNvPr id="28" name="Rectangle 27">
            <a:extLst>
              <a:ext uri="{FF2B5EF4-FFF2-40B4-BE49-F238E27FC236}">
                <a16:creationId xmlns:a16="http://schemas.microsoft.com/office/drawing/2014/main" id="{92A1C615-CA6E-7B28-305A-414DD6EEF47A}"/>
              </a:ext>
            </a:extLst>
          </p:cNvPr>
          <p:cNvSpPr/>
          <p:nvPr/>
        </p:nvSpPr>
        <p:spPr>
          <a:xfrm>
            <a:off x="10195045" y="4054757"/>
            <a:ext cx="565613" cy="38852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3600" dirty="0">
                <a:solidFill>
                  <a:schemeClr val="tx1"/>
                </a:solidFill>
              </a:rPr>
              <a:t>…</a:t>
            </a:r>
          </a:p>
          <a:p>
            <a:pPr algn="ctr"/>
            <a:endParaRPr lang="en-US" sz="1600" dirty="0">
              <a:solidFill>
                <a:schemeClr val="tx1"/>
              </a:solidFill>
            </a:endParaRPr>
          </a:p>
        </p:txBody>
      </p:sp>
      <p:sp>
        <p:nvSpPr>
          <p:cNvPr id="29" name="Rectangle 28">
            <a:extLst>
              <a:ext uri="{FF2B5EF4-FFF2-40B4-BE49-F238E27FC236}">
                <a16:creationId xmlns:a16="http://schemas.microsoft.com/office/drawing/2014/main" id="{97276DA8-73B4-8E19-9881-65CE24D19E7E}"/>
              </a:ext>
            </a:extLst>
          </p:cNvPr>
          <p:cNvSpPr/>
          <p:nvPr/>
        </p:nvSpPr>
        <p:spPr>
          <a:xfrm>
            <a:off x="9748086" y="2045354"/>
            <a:ext cx="351012" cy="429776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tx1"/>
                </a:solidFill>
              </a:rPr>
              <a:t>Mathematics</a:t>
            </a:r>
          </a:p>
        </p:txBody>
      </p:sp>
    </p:spTree>
    <p:extLst>
      <p:ext uri="{BB962C8B-B14F-4D97-AF65-F5344CB8AC3E}">
        <p14:creationId xmlns:p14="http://schemas.microsoft.com/office/powerpoint/2010/main" val="262601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descr="Text describing Data, AI and Machine Learning Workshop">
            <a:extLst>
              <a:ext uri="{FF2B5EF4-FFF2-40B4-BE49-F238E27FC236}">
                <a16:creationId xmlns:a16="http://schemas.microsoft.com/office/drawing/2014/main" id="{66EC2993-1D11-E216-85E9-765305570F00}"/>
              </a:ext>
            </a:extLst>
          </p:cNvPr>
          <p:cNvGrpSpPr/>
          <p:nvPr/>
        </p:nvGrpSpPr>
        <p:grpSpPr>
          <a:xfrm>
            <a:off x="361198" y="2694695"/>
            <a:ext cx="2312890" cy="3888558"/>
            <a:chOff x="361198" y="2694695"/>
            <a:chExt cx="2312890" cy="3888558"/>
          </a:xfrm>
        </p:grpSpPr>
        <p:sp>
          <p:nvSpPr>
            <p:cNvPr id="44" name="TextBox 43">
              <a:extLst>
                <a:ext uri="{FF2B5EF4-FFF2-40B4-BE49-F238E27FC236}">
                  <a16:creationId xmlns:a16="http://schemas.microsoft.com/office/drawing/2014/main" id="{6C6CCC19-3CE1-FE25-24A8-DD08AC1F1641}"/>
                </a:ext>
              </a:extLst>
            </p:cNvPr>
            <p:cNvSpPr txBox="1"/>
            <p:nvPr/>
          </p:nvSpPr>
          <p:spPr>
            <a:xfrm>
              <a:off x="361198" y="6218127"/>
              <a:ext cx="2301520" cy="365126"/>
            </a:xfrm>
            <a:prstGeom prst="rect">
              <a:avLst/>
            </a:prstGeom>
            <a:solidFill>
              <a:srgbClr val="005699"/>
            </a:solidFill>
            <a:ln>
              <a:solidFill>
                <a:schemeClr val="bg1"/>
              </a:solidFill>
            </a:ln>
          </p:spPr>
          <p:txBody>
            <a:bodyPr wrap="square" rtlCol="0">
              <a:normAutofit/>
            </a:bodyPr>
            <a:lstStyle/>
            <a:p>
              <a:endParaRPr lang="en-US" sz="1000" dirty="0">
                <a:solidFill>
                  <a:schemeClr val="bg1"/>
                </a:solidFill>
              </a:endParaRPr>
            </a:p>
          </p:txBody>
        </p:sp>
        <p:sp>
          <p:nvSpPr>
            <p:cNvPr id="35" name="TextBox 34">
              <a:extLst>
                <a:ext uri="{FF2B5EF4-FFF2-40B4-BE49-F238E27FC236}">
                  <a16:creationId xmlns:a16="http://schemas.microsoft.com/office/drawing/2014/main" id="{E88718DF-0F30-644C-746B-F1987D4F8FC6}"/>
                </a:ext>
              </a:extLst>
            </p:cNvPr>
            <p:cNvSpPr txBox="1"/>
            <p:nvPr/>
          </p:nvSpPr>
          <p:spPr>
            <a:xfrm>
              <a:off x="366823" y="2694695"/>
              <a:ext cx="2307265" cy="352535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rmAutofit/>
            </a:bodyPr>
            <a:lstStyle/>
            <a:p>
              <a:endParaRPr lang="en-US" sz="1200" dirty="0">
                <a:solidFill>
                  <a:schemeClr val="accent1"/>
                </a:solidFill>
              </a:endParaRPr>
            </a:p>
            <a:p>
              <a:r>
                <a:rPr lang="en-US" sz="1200" dirty="0">
                  <a:solidFill>
                    <a:schemeClr val="accent1"/>
                  </a:solidFill>
                </a:rPr>
                <a:t>Meta-workshop bringing together leaders of specific domains in data science, AI and ML. Majority of attendees will be core organizers from recent workshops and meetings around the heart of data-intensive discoveries. They will include the most important findings from their events, bring them to this meta-workshop, and collaborate with other participants to generate new insights.</a:t>
              </a:r>
            </a:p>
          </p:txBody>
        </p:sp>
      </p:grpSp>
      <p:sp>
        <p:nvSpPr>
          <p:cNvPr id="2" name="Title 1">
            <a:extLst>
              <a:ext uri="{FF2B5EF4-FFF2-40B4-BE49-F238E27FC236}">
                <a16:creationId xmlns:a16="http://schemas.microsoft.com/office/drawing/2014/main" id="{BE41AC1A-A165-E797-75DF-C8E6A96F8951}"/>
              </a:ext>
            </a:extLst>
          </p:cNvPr>
          <p:cNvSpPr>
            <a:spLocks noGrp="1"/>
          </p:cNvSpPr>
          <p:nvPr>
            <p:ph type="ctrTitle"/>
          </p:nvPr>
        </p:nvSpPr>
        <p:spPr>
          <a:xfrm>
            <a:off x="1531089" y="446348"/>
            <a:ext cx="10203711" cy="365125"/>
          </a:xfrm>
        </p:spPr>
        <p:txBody>
          <a:bodyPr>
            <a:noAutofit/>
          </a:bodyPr>
          <a:lstStyle/>
          <a:p>
            <a:pPr algn="ctr"/>
            <a:r>
              <a:rPr lang="en-US" sz="3200" dirty="0"/>
              <a:t>Accelerating Computer-Enabled Discovery (ACED)</a:t>
            </a:r>
          </a:p>
        </p:txBody>
      </p:sp>
      <p:pic>
        <p:nvPicPr>
          <p:cNvPr id="4" name="Picture 3" descr="NSF Logo">
            <a:extLst>
              <a:ext uri="{FF2B5EF4-FFF2-40B4-BE49-F238E27FC236}">
                <a16:creationId xmlns:a16="http://schemas.microsoft.com/office/drawing/2014/main" id="{443EF857-EA7E-F196-A028-BF225831F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861" y="146148"/>
            <a:ext cx="960041" cy="965527"/>
          </a:xfrm>
          <a:prstGeom prst="rect">
            <a:avLst/>
          </a:prstGeom>
        </p:spPr>
      </p:pic>
      <p:sp>
        <p:nvSpPr>
          <p:cNvPr id="7" name="Freeform 9">
            <a:extLst>
              <a:ext uri="{FF2B5EF4-FFF2-40B4-BE49-F238E27FC236}">
                <a16:creationId xmlns:a16="http://schemas.microsoft.com/office/drawing/2014/main" id="{4A4D4EE8-72A4-B70E-6CFA-7A308D3653B4}"/>
              </a:ext>
            </a:extLst>
          </p:cNvPr>
          <p:cNvSpPr/>
          <p:nvPr/>
        </p:nvSpPr>
        <p:spPr>
          <a:xfrm>
            <a:off x="247714" y="1917531"/>
            <a:ext cx="2514600" cy="777164"/>
          </a:xfrm>
          <a:custGeom>
            <a:avLst/>
            <a:gdLst>
              <a:gd name="connsiteX0" fmla="*/ 0 w 9110833"/>
              <a:gd name="connsiteY0" fmla="*/ 0 h 831920"/>
              <a:gd name="connsiteX1" fmla="*/ 8694873 w 9110833"/>
              <a:gd name="connsiteY1" fmla="*/ 0 h 831920"/>
              <a:gd name="connsiteX2" fmla="*/ 9110833 w 9110833"/>
              <a:gd name="connsiteY2" fmla="*/ 415960 h 831920"/>
              <a:gd name="connsiteX3" fmla="*/ 8694873 w 9110833"/>
              <a:gd name="connsiteY3" fmla="*/ 831920 h 831920"/>
              <a:gd name="connsiteX4" fmla="*/ 0 w 9110833"/>
              <a:gd name="connsiteY4" fmla="*/ 831920 h 831920"/>
              <a:gd name="connsiteX5" fmla="*/ 0 w 9110833"/>
              <a:gd name="connsiteY5" fmla="*/ 0 h 8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833" h="831920">
                <a:moveTo>
                  <a:pt x="9110833" y="831919"/>
                </a:moveTo>
                <a:lnTo>
                  <a:pt x="415960" y="831919"/>
                </a:lnTo>
                <a:lnTo>
                  <a:pt x="0" y="415960"/>
                </a:lnTo>
                <a:lnTo>
                  <a:pt x="415960" y="1"/>
                </a:lnTo>
                <a:lnTo>
                  <a:pt x="9110833" y="1"/>
                </a:lnTo>
                <a:lnTo>
                  <a:pt x="9110833" y="831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4834" tIns="106681" rIns="199136" bIns="106681" numCol="1" spcCol="1270" anchor="ctr" anchorCtr="0">
            <a:normAutofit/>
          </a:bodyPr>
          <a:lstStyle/>
          <a:p>
            <a:pPr marL="0" lvl="0" indent="0" algn="l" defTabSz="1244600">
              <a:lnSpc>
                <a:spcPct val="90000"/>
              </a:lnSpc>
              <a:spcBef>
                <a:spcPct val="0"/>
              </a:spcBef>
              <a:spcAft>
                <a:spcPct val="35000"/>
              </a:spcAft>
              <a:buNone/>
            </a:pPr>
            <a:r>
              <a:rPr kumimoji="0" lang="en-US" sz="1500" b="0" i="0" u="none" strike="noStrike" kern="1200" cap="none" spc="0" normalizeH="0" baseline="0" noProof="0" dirty="0">
                <a:ln>
                  <a:noFill/>
                </a:ln>
                <a:solidFill>
                  <a:srgbClr val="FFFFFF"/>
                </a:solidFill>
                <a:effectLst/>
                <a:uLnTx/>
                <a:uFillTx/>
                <a:latin typeface="Calibri"/>
                <a:ea typeface="+mn-ea"/>
                <a:cs typeface="+mn-cs"/>
              </a:rPr>
              <a:t>Data, AI and </a:t>
            </a:r>
            <a:r>
              <a:rPr lang="en-US" sz="1500" dirty="0">
                <a:solidFill>
                  <a:srgbClr val="FFFFFF"/>
                </a:solidFill>
                <a:latin typeface="Calibri"/>
              </a:rPr>
              <a:t>Machine Learning</a:t>
            </a:r>
            <a:endParaRPr kumimoji="0" lang="en-US" sz="15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Freeform 11">
            <a:extLst>
              <a:ext uri="{FF2B5EF4-FFF2-40B4-BE49-F238E27FC236}">
                <a16:creationId xmlns:a16="http://schemas.microsoft.com/office/drawing/2014/main" id="{C0998BD6-6BE3-3D4E-3565-54F60F058208}"/>
              </a:ext>
            </a:extLst>
          </p:cNvPr>
          <p:cNvSpPr/>
          <p:nvPr/>
        </p:nvSpPr>
        <p:spPr>
          <a:xfrm>
            <a:off x="2553504" y="1917531"/>
            <a:ext cx="2514600" cy="777164"/>
          </a:xfrm>
          <a:custGeom>
            <a:avLst/>
            <a:gdLst>
              <a:gd name="connsiteX0" fmla="*/ 0 w 9110833"/>
              <a:gd name="connsiteY0" fmla="*/ 0 h 831920"/>
              <a:gd name="connsiteX1" fmla="*/ 8694873 w 9110833"/>
              <a:gd name="connsiteY1" fmla="*/ 0 h 831920"/>
              <a:gd name="connsiteX2" fmla="*/ 9110833 w 9110833"/>
              <a:gd name="connsiteY2" fmla="*/ 415960 h 831920"/>
              <a:gd name="connsiteX3" fmla="*/ 8694873 w 9110833"/>
              <a:gd name="connsiteY3" fmla="*/ 831920 h 831920"/>
              <a:gd name="connsiteX4" fmla="*/ 0 w 9110833"/>
              <a:gd name="connsiteY4" fmla="*/ 831920 h 831920"/>
              <a:gd name="connsiteX5" fmla="*/ 0 w 9110833"/>
              <a:gd name="connsiteY5" fmla="*/ 0 h 8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833" h="831920">
                <a:moveTo>
                  <a:pt x="9110833" y="831919"/>
                </a:moveTo>
                <a:lnTo>
                  <a:pt x="415960" y="831919"/>
                </a:lnTo>
                <a:lnTo>
                  <a:pt x="0" y="415960"/>
                </a:lnTo>
                <a:lnTo>
                  <a:pt x="415960" y="1"/>
                </a:lnTo>
                <a:lnTo>
                  <a:pt x="9110833" y="1"/>
                </a:lnTo>
                <a:lnTo>
                  <a:pt x="9110833" y="831919"/>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4834" tIns="106681" rIns="199136" bIns="106680" numCol="1" spcCol="1270" anchor="ctr" anchorCtr="0">
            <a:normAutofit/>
          </a:bodyPr>
          <a:lstStyle/>
          <a:p>
            <a:pPr marL="0" lvl="0" indent="0" algn="l" defTabSz="1244600">
              <a:lnSpc>
                <a:spcPct val="90000"/>
              </a:lnSpc>
              <a:spcBef>
                <a:spcPct val="0"/>
              </a:spcBef>
              <a:spcAft>
                <a:spcPct val="35000"/>
              </a:spcAft>
              <a:buNone/>
            </a:pPr>
            <a:r>
              <a:rPr kumimoji="0" lang="en-US" sz="1500" b="0" i="0" u="none" strike="noStrike" kern="1200" cap="none" spc="0" normalizeH="0" baseline="0" noProof="0" dirty="0">
                <a:ln>
                  <a:noFill/>
                </a:ln>
                <a:solidFill>
                  <a:schemeClr val="tx1"/>
                </a:solidFill>
                <a:effectLst/>
                <a:uLnTx/>
                <a:uFillTx/>
                <a:latin typeface="Calibri"/>
                <a:ea typeface="+mn-ea"/>
                <a:cs typeface="+mn-cs"/>
              </a:rPr>
              <a:t>Digital Twins</a:t>
            </a:r>
          </a:p>
        </p:txBody>
      </p:sp>
      <p:sp>
        <p:nvSpPr>
          <p:cNvPr id="9" name="Freeform 13">
            <a:extLst>
              <a:ext uri="{FF2B5EF4-FFF2-40B4-BE49-F238E27FC236}">
                <a16:creationId xmlns:a16="http://schemas.microsoft.com/office/drawing/2014/main" id="{FB605E72-26B2-CEEF-30F8-9475467C9C77}"/>
              </a:ext>
            </a:extLst>
          </p:cNvPr>
          <p:cNvSpPr/>
          <p:nvPr/>
        </p:nvSpPr>
        <p:spPr>
          <a:xfrm>
            <a:off x="4859293" y="1917531"/>
            <a:ext cx="2514600" cy="777164"/>
          </a:xfrm>
          <a:custGeom>
            <a:avLst/>
            <a:gdLst>
              <a:gd name="connsiteX0" fmla="*/ 0 w 9110833"/>
              <a:gd name="connsiteY0" fmla="*/ 0 h 831920"/>
              <a:gd name="connsiteX1" fmla="*/ 8694873 w 9110833"/>
              <a:gd name="connsiteY1" fmla="*/ 0 h 831920"/>
              <a:gd name="connsiteX2" fmla="*/ 9110833 w 9110833"/>
              <a:gd name="connsiteY2" fmla="*/ 415960 h 831920"/>
              <a:gd name="connsiteX3" fmla="*/ 8694873 w 9110833"/>
              <a:gd name="connsiteY3" fmla="*/ 831920 h 831920"/>
              <a:gd name="connsiteX4" fmla="*/ 0 w 9110833"/>
              <a:gd name="connsiteY4" fmla="*/ 831920 h 831920"/>
              <a:gd name="connsiteX5" fmla="*/ 0 w 9110833"/>
              <a:gd name="connsiteY5" fmla="*/ 0 h 8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833" h="831920">
                <a:moveTo>
                  <a:pt x="9110833" y="831919"/>
                </a:moveTo>
                <a:lnTo>
                  <a:pt x="415960" y="831919"/>
                </a:lnTo>
                <a:lnTo>
                  <a:pt x="0" y="415960"/>
                </a:lnTo>
                <a:lnTo>
                  <a:pt x="415960" y="1"/>
                </a:lnTo>
                <a:lnTo>
                  <a:pt x="9110833" y="1"/>
                </a:lnTo>
                <a:lnTo>
                  <a:pt x="9110833" y="831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4834" tIns="106681" rIns="199136" bIns="106681" numCol="1" spcCol="1270" anchor="ctr" anchorCtr="0">
            <a:normAutofit/>
          </a:bodyPr>
          <a:lstStyle/>
          <a:p>
            <a:pPr marL="0" lvl="0" indent="0" algn="l" defTabSz="1244600">
              <a:lnSpc>
                <a:spcPct val="90000"/>
              </a:lnSpc>
              <a:spcBef>
                <a:spcPct val="0"/>
              </a:spcBef>
              <a:spcAft>
                <a:spcPct val="35000"/>
              </a:spcAft>
              <a:buNone/>
            </a:pPr>
            <a:r>
              <a:rPr kumimoji="0" lang="en-US" sz="1500" b="0" i="0" u="none" strike="noStrike" kern="1200" cap="none" spc="0" normalizeH="0" baseline="0" noProof="0" dirty="0">
                <a:ln>
                  <a:noFill/>
                </a:ln>
                <a:solidFill>
                  <a:srgbClr val="FFFFFF"/>
                </a:solidFill>
                <a:effectLst/>
                <a:uLnTx/>
                <a:uFillTx/>
                <a:latin typeface="Calibri"/>
                <a:ea typeface="+mn-ea"/>
                <a:cs typeface="+mn-cs"/>
              </a:rPr>
              <a:t>Smart Sensing and Analytics</a:t>
            </a:r>
          </a:p>
        </p:txBody>
      </p:sp>
      <p:sp>
        <p:nvSpPr>
          <p:cNvPr id="10" name="Freeform 15">
            <a:extLst>
              <a:ext uri="{FF2B5EF4-FFF2-40B4-BE49-F238E27FC236}">
                <a16:creationId xmlns:a16="http://schemas.microsoft.com/office/drawing/2014/main" id="{8A2993C0-3BF3-CAAC-20B1-6C1CEF02E8E3}"/>
              </a:ext>
            </a:extLst>
          </p:cNvPr>
          <p:cNvSpPr/>
          <p:nvPr/>
        </p:nvSpPr>
        <p:spPr>
          <a:xfrm>
            <a:off x="7165082" y="1917531"/>
            <a:ext cx="2650672" cy="777164"/>
          </a:xfrm>
          <a:custGeom>
            <a:avLst/>
            <a:gdLst>
              <a:gd name="connsiteX0" fmla="*/ 0 w 9110833"/>
              <a:gd name="connsiteY0" fmla="*/ 0 h 831920"/>
              <a:gd name="connsiteX1" fmla="*/ 8694873 w 9110833"/>
              <a:gd name="connsiteY1" fmla="*/ 0 h 831920"/>
              <a:gd name="connsiteX2" fmla="*/ 9110833 w 9110833"/>
              <a:gd name="connsiteY2" fmla="*/ 415960 h 831920"/>
              <a:gd name="connsiteX3" fmla="*/ 8694873 w 9110833"/>
              <a:gd name="connsiteY3" fmla="*/ 831920 h 831920"/>
              <a:gd name="connsiteX4" fmla="*/ 0 w 9110833"/>
              <a:gd name="connsiteY4" fmla="*/ 831920 h 831920"/>
              <a:gd name="connsiteX5" fmla="*/ 0 w 9110833"/>
              <a:gd name="connsiteY5" fmla="*/ 0 h 8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833" h="831920">
                <a:moveTo>
                  <a:pt x="9110833" y="831919"/>
                </a:moveTo>
                <a:lnTo>
                  <a:pt x="415960" y="831919"/>
                </a:lnTo>
                <a:lnTo>
                  <a:pt x="0" y="415960"/>
                </a:lnTo>
                <a:lnTo>
                  <a:pt x="415960" y="1"/>
                </a:lnTo>
                <a:lnTo>
                  <a:pt x="9110833" y="1"/>
                </a:lnTo>
                <a:lnTo>
                  <a:pt x="9110833" y="831919"/>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4834" tIns="106681" rIns="199136" bIns="106681" numCol="1" spcCol="1270" anchor="ctr" anchorCtr="0">
            <a:noAutofit/>
          </a:bodyPr>
          <a:lstStyle/>
          <a:p>
            <a:pPr defTabSz="1244600">
              <a:lnSpc>
                <a:spcPct val="90000"/>
              </a:lnSpc>
              <a:spcBef>
                <a:spcPct val="0"/>
              </a:spcBef>
              <a:spcAft>
                <a:spcPct val="35000"/>
              </a:spcAft>
            </a:pPr>
            <a:r>
              <a:rPr lang="en-US" sz="1500" dirty="0">
                <a:solidFill>
                  <a:schemeClr val="tx1"/>
                </a:solidFill>
                <a:latin typeface="Calibri"/>
              </a:rPr>
              <a:t>Rigorous &amp; Reproducible Reasoning</a:t>
            </a:r>
            <a:endParaRPr kumimoji="0" lang="en-US" sz="1500" b="0" i="0" u="none" strike="noStrike" kern="1200" cap="none" spc="0" normalizeH="0" baseline="0" noProof="0" dirty="0">
              <a:ln>
                <a:noFill/>
              </a:ln>
              <a:solidFill>
                <a:schemeClr val="tx1"/>
              </a:solidFill>
              <a:effectLst/>
              <a:uLnTx/>
              <a:uFillTx/>
              <a:latin typeface="Calibri"/>
            </a:endParaRPr>
          </a:p>
        </p:txBody>
      </p:sp>
      <p:grpSp>
        <p:nvGrpSpPr>
          <p:cNvPr id="33" name="Group 32">
            <a:extLst>
              <a:ext uri="{FF2B5EF4-FFF2-40B4-BE49-F238E27FC236}">
                <a16:creationId xmlns:a16="http://schemas.microsoft.com/office/drawing/2014/main" id="{6761129E-2D7F-2869-8949-27488EF17BBE}"/>
              </a:ext>
              <a:ext uri="{C183D7F6-B498-43B3-948B-1728B52AA6E4}">
                <adec:decorative xmlns:adec="http://schemas.microsoft.com/office/drawing/2017/decorative" val="1"/>
              </a:ext>
            </a:extLst>
          </p:cNvPr>
          <p:cNvGrpSpPr/>
          <p:nvPr/>
        </p:nvGrpSpPr>
        <p:grpSpPr>
          <a:xfrm>
            <a:off x="3443558" y="1031248"/>
            <a:ext cx="729944" cy="777162"/>
            <a:chOff x="1128154" y="2888986"/>
            <a:chExt cx="729944" cy="777162"/>
          </a:xfrm>
        </p:grpSpPr>
        <p:sp>
          <p:nvSpPr>
            <p:cNvPr id="12" name="Oval 11">
              <a:extLst>
                <a:ext uri="{FF2B5EF4-FFF2-40B4-BE49-F238E27FC236}">
                  <a16:creationId xmlns:a16="http://schemas.microsoft.com/office/drawing/2014/main" id="{3CB906CC-1B12-3C62-095A-8E6BC861EE92}"/>
                </a:ext>
              </a:extLst>
            </p:cNvPr>
            <p:cNvSpPr/>
            <p:nvPr/>
          </p:nvSpPr>
          <p:spPr>
            <a:xfrm>
              <a:off x="1128154" y="2888986"/>
              <a:ext cx="729944" cy="777162"/>
            </a:xfrm>
            <a:prstGeom prst="ellipse">
              <a:avLst/>
            </a:prstGeom>
            <a:solidFill>
              <a:srgbClr val="D3B34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5" name="Graphic 14" descr="Two women outline">
              <a:extLst>
                <a:ext uri="{FF2B5EF4-FFF2-40B4-BE49-F238E27FC236}">
                  <a16:creationId xmlns:a16="http://schemas.microsoft.com/office/drawing/2014/main" id="{36900D82-5BBC-C2EC-02A1-D8C6074262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2432" y="3021303"/>
              <a:ext cx="481388" cy="512528"/>
            </a:xfrm>
            <a:prstGeom prst="rect">
              <a:avLst/>
            </a:prstGeom>
          </p:spPr>
        </p:pic>
      </p:grpSp>
      <p:grpSp>
        <p:nvGrpSpPr>
          <p:cNvPr id="34" name="Group 33">
            <a:extLst>
              <a:ext uri="{FF2B5EF4-FFF2-40B4-BE49-F238E27FC236}">
                <a16:creationId xmlns:a16="http://schemas.microsoft.com/office/drawing/2014/main" id="{6F3B2B8A-59B1-9758-9DFA-2120A4CE4DD4}"/>
              </a:ext>
              <a:ext uri="{C183D7F6-B498-43B3-948B-1728B52AA6E4}">
                <adec:decorative xmlns:adec="http://schemas.microsoft.com/office/drawing/2017/decorative" val="1"/>
              </a:ext>
            </a:extLst>
          </p:cNvPr>
          <p:cNvGrpSpPr/>
          <p:nvPr/>
        </p:nvGrpSpPr>
        <p:grpSpPr>
          <a:xfrm>
            <a:off x="1137011" y="1031248"/>
            <a:ext cx="729944" cy="777162"/>
            <a:chOff x="1128154" y="1917532"/>
            <a:chExt cx="729944" cy="777162"/>
          </a:xfrm>
        </p:grpSpPr>
        <p:sp>
          <p:nvSpPr>
            <p:cNvPr id="11" name="Oval 10">
              <a:extLst>
                <a:ext uri="{FF2B5EF4-FFF2-40B4-BE49-F238E27FC236}">
                  <a16:creationId xmlns:a16="http://schemas.microsoft.com/office/drawing/2014/main" id="{5868FA0A-4E86-F948-18C0-4CB84D13FC9B}"/>
                </a:ext>
              </a:extLst>
            </p:cNvPr>
            <p:cNvSpPr/>
            <p:nvPr/>
          </p:nvSpPr>
          <p:spPr>
            <a:xfrm>
              <a:off x="1128154" y="1917532"/>
              <a:ext cx="729944" cy="777162"/>
            </a:xfrm>
            <a:prstGeom prst="ellipse">
              <a:avLst/>
            </a:prstGeom>
            <a:solidFill>
              <a:srgbClr val="D3B34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6" name="Graphic 15" descr="Artificial Intelligence outline">
              <a:extLst>
                <a:ext uri="{FF2B5EF4-FFF2-40B4-BE49-F238E27FC236}">
                  <a16:creationId xmlns:a16="http://schemas.microsoft.com/office/drawing/2014/main" id="{637442BA-F396-2077-D459-632563A31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2432" y="2049849"/>
              <a:ext cx="481388" cy="512528"/>
            </a:xfrm>
            <a:prstGeom prst="rect">
              <a:avLst/>
            </a:prstGeom>
          </p:spPr>
        </p:pic>
      </p:grpSp>
      <p:grpSp>
        <p:nvGrpSpPr>
          <p:cNvPr id="32" name="Group 31">
            <a:extLst>
              <a:ext uri="{FF2B5EF4-FFF2-40B4-BE49-F238E27FC236}">
                <a16:creationId xmlns:a16="http://schemas.microsoft.com/office/drawing/2014/main" id="{A09D6004-5FBE-C4DD-81EF-8D2A0F74BD78}"/>
              </a:ext>
              <a:ext uri="{C183D7F6-B498-43B3-948B-1728B52AA6E4}">
                <adec:decorative xmlns:adec="http://schemas.microsoft.com/office/drawing/2017/decorative" val="1"/>
              </a:ext>
            </a:extLst>
          </p:cNvPr>
          <p:cNvGrpSpPr/>
          <p:nvPr/>
        </p:nvGrpSpPr>
        <p:grpSpPr>
          <a:xfrm>
            <a:off x="5750105" y="1031248"/>
            <a:ext cx="729944" cy="777162"/>
            <a:chOff x="1128154" y="3860440"/>
            <a:chExt cx="729944" cy="777162"/>
          </a:xfrm>
        </p:grpSpPr>
        <p:sp>
          <p:nvSpPr>
            <p:cNvPr id="13" name="Oval 12">
              <a:extLst>
                <a:ext uri="{FF2B5EF4-FFF2-40B4-BE49-F238E27FC236}">
                  <a16:creationId xmlns:a16="http://schemas.microsoft.com/office/drawing/2014/main" id="{9ED4FBE7-F244-BEC0-235A-5934F809EA8A}"/>
                </a:ext>
              </a:extLst>
            </p:cNvPr>
            <p:cNvSpPr/>
            <p:nvPr/>
          </p:nvSpPr>
          <p:spPr>
            <a:xfrm>
              <a:off x="1128154" y="3860440"/>
              <a:ext cx="729944" cy="777162"/>
            </a:xfrm>
            <a:prstGeom prst="ellipse">
              <a:avLst/>
            </a:prstGeom>
            <a:solidFill>
              <a:srgbClr val="D3B34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7" name="Graphic 16" descr="Speedometer Middle outline">
              <a:extLst>
                <a:ext uri="{FF2B5EF4-FFF2-40B4-BE49-F238E27FC236}">
                  <a16:creationId xmlns:a16="http://schemas.microsoft.com/office/drawing/2014/main" id="{61F653C5-8F07-667D-1611-59EBC7EEF4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52432" y="3992757"/>
              <a:ext cx="481388" cy="512528"/>
            </a:xfrm>
            <a:prstGeom prst="rect">
              <a:avLst/>
            </a:prstGeom>
          </p:spPr>
        </p:pic>
      </p:grpSp>
      <p:grpSp>
        <p:nvGrpSpPr>
          <p:cNvPr id="31" name="Group 30">
            <a:extLst>
              <a:ext uri="{FF2B5EF4-FFF2-40B4-BE49-F238E27FC236}">
                <a16:creationId xmlns:a16="http://schemas.microsoft.com/office/drawing/2014/main" id="{A11DCA07-FECC-37B6-ABE8-B3046D18F983}"/>
              </a:ext>
              <a:ext uri="{C183D7F6-B498-43B3-948B-1728B52AA6E4}">
                <adec:decorative xmlns:adec="http://schemas.microsoft.com/office/drawing/2017/decorative" val="1"/>
              </a:ext>
            </a:extLst>
          </p:cNvPr>
          <p:cNvGrpSpPr/>
          <p:nvPr/>
        </p:nvGrpSpPr>
        <p:grpSpPr>
          <a:xfrm>
            <a:off x="8056652" y="1031248"/>
            <a:ext cx="729944" cy="777162"/>
            <a:chOff x="1128154" y="4831894"/>
            <a:chExt cx="729944" cy="777162"/>
          </a:xfrm>
        </p:grpSpPr>
        <p:sp>
          <p:nvSpPr>
            <p:cNvPr id="14" name="Oval 13">
              <a:extLst>
                <a:ext uri="{FF2B5EF4-FFF2-40B4-BE49-F238E27FC236}">
                  <a16:creationId xmlns:a16="http://schemas.microsoft.com/office/drawing/2014/main" id="{B973A134-A6C7-1DC7-037A-B0C05ED96130}"/>
                </a:ext>
              </a:extLst>
            </p:cNvPr>
            <p:cNvSpPr/>
            <p:nvPr/>
          </p:nvSpPr>
          <p:spPr>
            <a:xfrm>
              <a:off x="1128154" y="4831894"/>
              <a:ext cx="729944" cy="777162"/>
            </a:xfrm>
            <a:prstGeom prst="ellipse">
              <a:avLst/>
            </a:prstGeom>
            <a:solidFill>
              <a:srgbClr val="D3B34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8" name="Graphic 17" descr="Mathematics with solid fill">
              <a:extLst>
                <a:ext uri="{FF2B5EF4-FFF2-40B4-BE49-F238E27FC236}">
                  <a16:creationId xmlns:a16="http://schemas.microsoft.com/office/drawing/2014/main" id="{67A9485C-37FD-3232-569B-1F331BFBA9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52432" y="4964211"/>
              <a:ext cx="481388" cy="512528"/>
            </a:xfrm>
            <a:prstGeom prst="rect">
              <a:avLst/>
            </a:prstGeom>
          </p:spPr>
        </p:pic>
      </p:grpSp>
      <p:sp>
        <p:nvSpPr>
          <p:cNvPr id="19" name="Freeform 30" descr="Text describing Programable/Self-Driving Labs workshop. ">
            <a:extLst>
              <a:ext uri="{FF2B5EF4-FFF2-40B4-BE49-F238E27FC236}">
                <a16:creationId xmlns:a16="http://schemas.microsoft.com/office/drawing/2014/main" id="{27BF0FCF-34CB-8B26-D72E-0FCD49E3D516}"/>
              </a:ext>
            </a:extLst>
          </p:cNvPr>
          <p:cNvSpPr/>
          <p:nvPr/>
        </p:nvSpPr>
        <p:spPr>
          <a:xfrm>
            <a:off x="9470872" y="1917531"/>
            <a:ext cx="2512021" cy="777164"/>
          </a:xfrm>
          <a:custGeom>
            <a:avLst/>
            <a:gdLst>
              <a:gd name="connsiteX0" fmla="*/ 0 w 9110833"/>
              <a:gd name="connsiteY0" fmla="*/ 0 h 831920"/>
              <a:gd name="connsiteX1" fmla="*/ 8694873 w 9110833"/>
              <a:gd name="connsiteY1" fmla="*/ 0 h 831920"/>
              <a:gd name="connsiteX2" fmla="*/ 9110833 w 9110833"/>
              <a:gd name="connsiteY2" fmla="*/ 415960 h 831920"/>
              <a:gd name="connsiteX3" fmla="*/ 8694873 w 9110833"/>
              <a:gd name="connsiteY3" fmla="*/ 831920 h 831920"/>
              <a:gd name="connsiteX4" fmla="*/ 0 w 9110833"/>
              <a:gd name="connsiteY4" fmla="*/ 831920 h 831920"/>
              <a:gd name="connsiteX5" fmla="*/ 0 w 9110833"/>
              <a:gd name="connsiteY5" fmla="*/ 0 h 8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833" h="831920">
                <a:moveTo>
                  <a:pt x="9110833" y="831919"/>
                </a:moveTo>
                <a:lnTo>
                  <a:pt x="415960" y="831919"/>
                </a:lnTo>
                <a:lnTo>
                  <a:pt x="0" y="415960"/>
                </a:lnTo>
                <a:lnTo>
                  <a:pt x="415960" y="1"/>
                </a:lnTo>
                <a:lnTo>
                  <a:pt x="9110833" y="1"/>
                </a:lnTo>
                <a:lnTo>
                  <a:pt x="9110833" y="8319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4834" tIns="106681" rIns="199136" bIns="106681" numCol="1" spcCol="1270" anchor="ctr" anchorCtr="0">
            <a:normAutofit/>
          </a:bodyPr>
          <a:lstStyle/>
          <a:p>
            <a:pPr marL="0" lvl="0" indent="0" algn="l" defTabSz="1244600">
              <a:lnSpc>
                <a:spcPct val="90000"/>
              </a:lnSpc>
              <a:spcBef>
                <a:spcPct val="0"/>
              </a:spcBef>
              <a:spcAft>
                <a:spcPct val="35000"/>
              </a:spcAft>
              <a:buNone/>
            </a:pPr>
            <a:r>
              <a:rPr kumimoji="0" lang="en-US" sz="1500" b="0" i="0" u="none" strike="noStrike" kern="1200" cap="none" spc="0" normalizeH="0" baseline="0" noProof="0" dirty="0">
                <a:ln>
                  <a:noFill/>
                </a:ln>
                <a:solidFill>
                  <a:srgbClr val="FFFFFF"/>
                </a:solidFill>
                <a:effectLst/>
                <a:uLnTx/>
                <a:uFillTx/>
                <a:latin typeface="Calibri"/>
                <a:ea typeface="+mn-ea"/>
                <a:cs typeface="+mn-cs"/>
              </a:rPr>
              <a:t>Programmable/Self-Driving Labs</a:t>
            </a:r>
          </a:p>
        </p:txBody>
      </p:sp>
      <p:grpSp>
        <p:nvGrpSpPr>
          <p:cNvPr id="30" name="Group 29">
            <a:extLst>
              <a:ext uri="{FF2B5EF4-FFF2-40B4-BE49-F238E27FC236}">
                <a16:creationId xmlns:a16="http://schemas.microsoft.com/office/drawing/2014/main" id="{CABD18E0-946C-5FF7-4EF8-EE5F51A1E577}"/>
              </a:ext>
              <a:ext uri="{C183D7F6-B498-43B3-948B-1728B52AA6E4}">
                <adec:decorative xmlns:adec="http://schemas.microsoft.com/office/drawing/2017/decorative" val="1"/>
              </a:ext>
            </a:extLst>
          </p:cNvPr>
          <p:cNvGrpSpPr/>
          <p:nvPr/>
        </p:nvGrpSpPr>
        <p:grpSpPr>
          <a:xfrm>
            <a:off x="10363200" y="1031248"/>
            <a:ext cx="729944" cy="777162"/>
            <a:chOff x="1098902" y="5761749"/>
            <a:chExt cx="729944" cy="777162"/>
          </a:xfrm>
        </p:grpSpPr>
        <p:sp>
          <p:nvSpPr>
            <p:cNvPr id="25" name="Oval 24">
              <a:extLst>
                <a:ext uri="{FF2B5EF4-FFF2-40B4-BE49-F238E27FC236}">
                  <a16:creationId xmlns:a16="http://schemas.microsoft.com/office/drawing/2014/main" id="{1CD83394-91DF-E12F-8FCD-DF6B8308E04E}"/>
                </a:ext>
              </a:extLst>
            </p:cNvPr>
            <p:cNvSpPr/>
            <p:nvPr/>
          </p:nvSpPr>
          <p:spPr>
            <a:xfrm>
              <a:off x="1098902" y="5761749"/>
              <a:ext cx="729944" cy="777162"/>
            </a:xfrm>
            <a:prstGeom prst="ellipse">
              <a:avLst/>
            </a:prstGeom>
            <a:solidFill>
              <a:srgbClr val="D3B34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26" name="Graphic 25" descr="Robot Hand outline">
              <a:extLst>
                <a:ext uri="{FF2B5EF4-FFF2-40B4-BE49-F238E27FC236}">
                  <a16:creationId xmlns:a16="http://schemas.microsoft.com/office/drawing/2014/main" id="{27F838B8-C589-535F-BF11-1792F23F27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23180" y="5894066"/>
              <a:ext cx="481388" cy="512528"/>
            </a:xfrm>
            <a:prstGeom prst="rect">
              <a:avLst/>
            </a:prstGeom>
          </p:spPr>
        </p:pic>
      </p:grpSp>
      <p:grpSp>
        <p:nvGrpSpPr>
          <p:cNvPr id="48" name="Group 47" descr="Text describing Digital Twins workshop. ">
            <a:extLst>
              <a:ext uri="{FF2B5EF4-FFF2-40B4-BE49-F238E27FC236}">
                <a16:creationId xmlns:a16="http://schemas.microsoft.com/office/drawing/2014/main" id="{8D5BDCFD-03D5-72F4-987B-E391857DCFE3}"/>
              </a:ext>
            </a:extLst>
          </p:cNvPr>
          <p:cNvGrpSpPr/>
          <p:nvPr/>
        </p:nvGrpSpPr>
        <p:grpSpPr>
          <a:xfrm>
            <a:off x="2663455" y="2694695"/>
            <a:ext cx="2316423" cy="3888558"/>
            <a:chOff x="2663455" y="2694695"/>
            <a:chExt cx="2316423" cy="3888558"/>
          </a:xfrm>
        </p:grpSpPr>
        <p:sp>
          <p:nvSpPr>
            <p:cNvPr id="42" name="TextBox 41">
              <a:extLst>
                <a:ext uri="{FF2B5EF4-FFF2-40B4-BE49-F238E27FC236}">
                  <a16:creationId xmlns:a16="http://schemas.microsoft.com/office/drawing/2014/main" id="{1B2211F7-727B-4AAB-C186-A6413002FDD3}"/>
                </a:ext>
              </a:extLst>
            </p:cNvPr>
            <p:cNvSpPr txBox="1"/>
            <p:nvPr/>
          </p:nvSpPr>
          <p:spPr>
            <a:xfrm>
              <a:off x="2663455" y="6218127"/>
              <a:ext cx="2301520" cy="365126"/>
            </a:xfrm>
            <a:prstGeom prst="rect">
              <a:avLst/>
            </a:prstGeom>
            <a:solidFill>
              <a:srgbClr val="A6A6A6"/>
            </a:solidFill>
            <a:ln>
              <a:solidFill>
                <a:schemeClr val="bg1"/>
              </a:solidFill>
            </a:ln>
          </p:spPr>
          <p:txBody>
            <a:bodyPr wrap="square" rtlCol="0">
              <a:noAutofit/>
            </a:bodyPr>
            <a:lstStyle/>
            <a:p>
              <a:endParaRPr lang="en-US" sz="1000" dirty="0">
                <a:solidFill>
                  <a:schemeClr val="bg1"/>
                </a:solidFill>
              </a:endParaRPr>
            </a:p>
          </p:txBody>
        </p:sp>
        <p:sp>
          <p:nvSpPr>
            <p:cNvPr id="38" name="TextBox 37" descr="Text describing Digital Twins workshop">
              <a:extLst>
                <a:ext uri="{FF2B5EF4-FFF2-40B4-BE49-F238E27FC236}">
                  <a16:creationId xmlns:a16="http://schemas.microsoft.com/office/drawing/2014/main" id="{13A6E95E-456F-341C-C64F-82D3B9F7D5D3}"/>
                </a:ext>
              </a:extLst>
            </p:cNvPr>
            <p:cNvSpPr txBox="1"/>
            <p:nvPr/>
          </p:nvSpPr>
          <p:spPr>
            <a:xfrm>
              <a:off x="2672613" y="2694695"/>
              <a:ext cx="2307265" cy="352535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rmAutofit/>
            </a:bodyPr>
            <a:lstStyle/>
            <a:p>
              <a:endParaRPr lang="en-US" sz="1200" dirty="0">
                <a:solidFill>
                  <a:schemeClr val="tx1">
                    <a:lumMod val="75000"/>
                    <a:lumOff val="25000"/>
                  </a:schemeClr>
                </a:solidFill>
              </a:endParaRPr>
            </a:p>
            <a:p>
              <a:r>
                <a:rPr lang="en-US" sz="1200" dirty="0">
                  <a:solidFill>
                    <a:schemeClr val="tx1">
                      <a:lumMod val="75000"/>
                      <a:lumOff val="25000"/>
                    </a:schemeClr>
                  </a:solidFill>
                </a:rPr>
                <a:t>The workshop aims to identify research gaps in digital twin technologies that are common across application domains and that may benefit from crosscutting interdisciplinary research efforts. The workshop will focus on four methodological themes: models; data; decisions; and verification, validation, and uncertainty quantification, across diverse application domains. </a:t>
              </a:r>
            </a:p>
          </p:txBody>
        </p:sp>
      </p:grpSp>
      <p:grpSp>
        <p:nvGrpSpPr>
          <p:cNvPr id="49" name="Group 48" descr="Text describing Smart Sensing and Analytics workshop. ">
            <a:extLst>
              <a:ext uri="{FF2B5EF4-FFF2-40B4-BE49-F238E27FC236}">
                <a16:creationId xmlns:a16="http://schemas.microsoft.com/office/drawing/2014/main" id="{2E9CEAF0-D5B7-7400-6BA9-9AF4A76C23B0}"/>
              </a:ext>
            </a:extLst>
          </p:cNvPr>
          <p:cNvGrpSpPr/>
          <p:nvPr/>
        </p:nvGrpSpPr>
        <p:grpSpPr>
          <a:xfrm>
            <a:off x="4968784" y="2694695"/>
            <a:ext cx="2313166" cy="3888558"/>
            <a:chOff x="4968784" y="2694695"/>
            <a:chExt cx="2313166" cy="3888558"/>
          </a:xfrm>
        </p:grpSpPr>
        <p:sp>
          <p:nvSpPr>
            <p:cNvPr id="45" name="TextBox 44">
              <a:extLst>
                <a:ext uri="{FF2B5EF4-FFF2-40B4-BE49-F238E27FC236}">
                  <a16:creationId xmlns:a16="http://schemas.microsoft.com/office/drawing/2014/main" id="{61E53D6D-7A14-435E-DDDD-E96820658305}"/>
                </a:ext>
              </a:extLst>
            </p:cNvPr>
            <p:cNvSpPr txBox="1"/>
            <p:nvPr/>
          </p:nvSpPr>
          <p:spPr>
            <a:xfrm>
              <a:off x="4968784" y="6218127"/>
              <a:ext cx="2301520" cy="365126"/>
            </a:xfrm>
            <a:prstGeom prst="rect">
              <a:avLst/>
            </a:prstGeom>
            <a:solidFill>
              <a:srgbClr val="005699"/>
            </a:solidFill>
            <a:ln>
              <a:solidFill>
                <a:schemeClr val="bg1"/>
              </a:solidFill>
            </a:ln>
          </p:spPr>
          <p:txBody>
            <a:bodyPr wrap="square" rtlCol="0">
              <a:normAutofit/>
            </a:bodyPr>
            <a:lstStyle/>
            <a:p>
              <a:endParaRPr lang="en-US" sz="1000" dirty="0">
                <a:solidFill>
                  <a:schemeClr val="bg1"/>
                </a:solidFill>
              </a:endParaRPr>
            </a:p>
          </p:txBody>
        </p:sp>
        <p:sp>
          <p:nvSpPr>
            <p:cNvPr id="39" name="TextBox 38">
              <a:extLst>
                <a:ext uri="{FF2B5EF4-FFF2-40B4-BE49-F238E27FC236}">
                  <a16:creationId xmlns:a16="http://schemas.microsoft.com/office/drawing/2014/main" id="{47AC84A5-1C35-0A3A-E9E4-176CCB7A1E38}"/>
                </a:ext>
              </a:extLst>
            </p:cNvPr>
            <p:cNvSpPr txBox="1"/>
            <p:nvPr/>
          </p:nvSpPr>
          <p:spPr>
            <a:xfrm>
              <a:off x="4974685" y="2694695"/>
              <a:ext cx="2307265" cy="352535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rmAutofit/>
            </a:bodyPr>
            <a:lstStyle/>
            <a:p>
              <a:endParaRPr lang="en-US" sz="1100" dirty="0">
                <a:solidFill>
                  <a:schemeClr val="accent1"/>
                </a:solidFill>
              </a:endParaRPr>
            </a:p>
            <a:p>
              <a:r>
                <a:rPr lang="en-US" sz="1100" dirty="0">
                  <a:solidFill>
                    <a:schemeClr val="accent1"/>
                  </a:solidFill>
                </a:rPr>
                <a:t>This workshop will bring together stakeholders with domain expertise in sensing systems together with experts on signal processing, optimization, machine learning, and control theory to address a number of present and future challenges in smart sensing and analytics. </a:t>
              </a:r>
            </a:p>
          </p:txBody>
        </p:sp>
      </p:grpSp>
      <p:grpSp>
        <p:nvGrpSpPr>
          <p:cNvPr id="50" name="Group 49" descr="Text describing Rigorous and Reproducible Reasoning workshop. ">
            <a:extLst>
              <a:ext uri="{FF2B5EF4-FFF2-40B4-BE49-F238E27FC236}">
                <a16:creationId xmlns:a16="http://schemas.microsoft.com/office/drawing/2014/main" id="{33E9252D-30EA-CF04-832E-A22A209D2596}"/>
              </a:ext>
            </a:extLst>
          </p:cNvPr>
          <p:cNvGrpSpPr/>
          <p:nvPr/>
        </p:nvGrpSpPr>
        <p:grpSpPr>
          <a:xfrm>
            <a:off x="7269842" y="2694695"/>
            <a:ext cx="2317346" cy="3888558"/>
            <a:chOff x="7269842" y="2694695"/>
            <a:chExt cx="2317346" cy="3888558"/>
          </a:xfrm>
        </p:grpSpPr>
        <p:sp>
          <p:nvSpPr>
            <p:cNvPr id="43" name="TextBox 42">
              <a:extLst>
                <a:ext uri="{FF2B5EF4-FFF2-40B4-BE49-F238E27FC236}">
                  <a16:creationId xmlns:a16="http://schemas.microsoft.com/office/drawing/2014/main" id="{01EB3D76-E1E0-F724-0ADE-2BE96B81B4D3}"/>
                </a:ext>
              </a:extLst>
            </p:cNvPr>
            <p:cNvSpPr txBox="1"/>
            <p:nvPr/>
          </p:nvSpPr>
          <p:spPr>
            <a:xfrm>
              <a:off x="7269842" y="6218127"/>
              <a:ext cx="2301520" cy="365126"/>
            </a:xfrm>
            <a:prstGeom prst="rect">
              <a:avLst/>
            </a:prstGeom>
            <a:solidFill>
              <a:srgbClr val="A6A6A6"/>
            </a:solidFill>
            <a:ln>
              <a:solidFill>
                <a:schemeClr val="bg1"/>
              </a:solidFill>
            </a:ln>
          </p:spPr>
          <p:txBody>
            <a:bodyPr wrap="square" rtlCol="0">
              <a:normAutofit/>
            </a:bodyPr>
            <a:lstStyle/>
            <a:p>
              <a:endParaRPr lang="en-US" sz="1000" dirty="0">
                <a:solidFill>
                  <a:schemeClr val="bg1"/>
                </a:solidFill>
              </a:endParaRPr>
            </a:p>
          </p:txBody>
        </p:sp>
        <p:sp>
          <p:nvSpPr>
            <p:cNvPr id="40" name="TextBox 39">
              <a:extLst>
                <a:ext uri="{FF2B5EF4-FFF2-40B4-BE49-F238E27FC236}">
                  <a16:creationId xmlns:a16="http://schemas.microsoft.com/office/drawing/2014/main" id="{A246094C-8C33-D0E8-1C4A-0DAED2ACEB40}"/>
                </a:ext>
              </a:extLst>
            </p:cNvPr>
            <p:cNvSpPr txBox="1"/>
            <p:nvPr/>
          </p:nvSpPr>
          <p:spPr>
            <a:xfrm>
              <a:off x="7279923" y="2694695"/>
              <a:ext cx="2307265" cy="352535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rmAutofit/>
            </a:bodyPr>
            <a:lstStyle/>
            <a:p>
              <a:endParaRPr lang="en-US" sz="1200" dirty="0">
                <a:solidFill>
                  <a:schemeClr val="tx1">
                    <a:lumMod val="75000"/>
                    <a:lumOff val="25000"/>
                  </a:schemeClr>
                </a:solidFill>
              </a:endParaRPr>
            </a:p>
            <a:p>
              <a:r>
                <a:rPr lang="en-US" sz="1200" dirty="0">
                  <a:solidFill>
                    <a:schemeClr val="tx1">
                      <a:lumMod val="75000"/>
                      <a:lumOff val="25000"/>
                    </a:schemeClr>
                  </a:solidFill>
                </a:rPr>
                <a:t>This  workshop will explore rigorous and reproducible approaches to increase confidence in the outcomes of data driven scientific workflows/processes. The focus will be on development and use of rigorous methods to ensure correctness, reliability, robustness, reproducibility, safety, security, and efficient resource usage.</a:t>
              </a:r>
            </a:p>
          </p:txBody>
        </p:sp>
      </p:grpSp>
      <p:grpSp>
        <p:nvGrpSpPr>
          <p:cNvPr id="51" name="Group 50" descr="Text describing Programable/Self-Driving Labs workshop. ">
            <a:extLst>
              <a:ext uri="{FF2B5EF4-FFF2-40B4-BE49-F238E27FC236}">
                <a16:creationId xmlns:a16="http://schemas.microsoft.com/office/drawing/2014/main" id="{BE02419F-5277-22F6-1219-2DCF8E120ED6}"/>
              </a:ext>
            </a:extLst>
          </p:cNvPr>
          <p:cNvGrpSpPr/>
          <p:nvPr/>
        </p:nvGrpSpPr>
        <p:grpSpPr>
          <a:xfrm>
            <a:off x="9569302" y="2694695"/>
            <a:ext cx="2413591" cy="3888558"/>
            <a:chOff x="9569302" y="2694695"/>
            <a:chExt cx="2413591" cy="3888558"/>
          </a:xfrm>
        </p:grpSpPr>
        <p:sp>
          <p:nvSpPr>
            <p:cNvPr id="46" name="TextBox 45">
              <a:extLst>
                <a:ext uri="{FF2B5EF4-FFF2-40B4-BE49-F238E27FC236}">
                  <a16:creationId xmlns:a16="http://schemas.microsoft.com/office/drawing/2014/main" id="{5E735BA9-B341-47CC-42E8-8685C0EB5F97}"/>
                </a:ext>
              </a:extLst>
            </p:cNvPr>
            <p:cNvSpPr txBox="1"/>
            <p:nvPr/>
          </p:nvSpPr>
          <p:spPr>
            <a:xfrm>
              <a:off x="9569302" y="6218127"/>
              <a:ext cx="2413591" cy="365126"/>
            </a:xfrm>
            <a:prstGeom prst="rect">
              <a:avLst/>
            </a:prstGeom>
            <a:solidFill>
              <a:srgbClr val="005699"/>
            </a:solidFill>
            <a:ln>
              <a:solidFill>
                <a:schemeClr val="bg1"/>
              </a:solidFill>
            </a:ln>
          </p:spPr>
          <p:txBody>
            <a:bodyPr wrap="square" rtlCol="0">
              <a:normAutofit/>
            </a:bodyPr>
            <a:lstStyle/>
            <a:p>
              <a:endParaRPr lang="en-US" sz="1000" dirty="0">
                <a:solidFill>
                  <a:schemeClr val="bg1"/>
                </a:solidFill>
              </a:endParaRPr>
            </a:p>
          </p:txBody>
        </p:sp>
        <p:sp>
          <p:nvSpPr>
            <p:cNvPr id="41" name="TextBox 40">
              <a:extLst>
                <a:ext uri="{FF2B5EF4-FFF2-40B4-BE49-F238E27FC236}">
                  <a16:creationId xmlns:a16="http://schemas.microsoft.com/office/drawing/2014/main" id="{A6C18B8C-36A7-7D30-C6E2-BA6DA548A508}"/>
                </a:ext>
              </a:extLst>
            </p:cNvPr>
            <p:cNvSpPr txBox="1"/>
            <p:nvPr/>
          </p:nvSpPr>
          <p:spPr>
            <a:xfrm>
              <a:off x="9581995" y="2694695"/>
              <a:ext cx="2400898" cy="352535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rmAutofit/>
            </a:bodyPr>
            <a:lstStyle/>
            <a:p>
              <a:endParaRPr lang="en-US" sz="1200" dirty="0">
                <a:solidFill>
                  <a:schemeClr val="accent1"/>
                </a:solidFill>
              </a:endParaRPr>
            </a:p>
            <a:p>
              <a:r>
                <a:rPr lang="en-US" sz="1200" dirty="0">
                  <a:solidFill>
                    <a:schemeClr val="accent1"/>
                  </a:solidFill>
                </a:rPr>
                <a:t>This workshop will convene experts in laboratory automation, data-driven methods, robotics, manufacturing, and human-machine interaction to identify the major challenges facing self-driving and automated experimental laboratories that can dramatically shorten the time between iterations of experiments or make it possible to conduct experiments that would be too dangerous for human technicians. </a:t>
              </a:r>
            </a:p>
          </p:txBody>
        </p:sp>
      </p:grpSp>
    </p:spTree>
    <p:extLst>
      <p:ext uri="{BB962C8B-B14F-4D97-AF65-F5344CB8AC3E}">
        <p14:creationId xmlns:p14="http://schemas.microsoft.com/office/powerpoint/2010/main" val="1176242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500"/>
                                        <p:tgtEl>
                                          <p:spTgt spid="47"/>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500"/>
                                        <p:tgtEl>
                                          <p:spTgt spid="48"/>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500"/>
                                        <p:tgtEl>
                                          <p:spTgt spid="49"/>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500"/>
                                        <p:tgtEl>
                                          <p:spTgt spid="50"/>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223B0-29D9-4E22-79C3-F101FC380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18169-6E21-B3AD-896F-DEB81BA79914}"/>
              </a:ext>
            </a:extLst>
          </p:cNvPr>
          <p:cNvSpPr>
            <a:spLocks noGrp="1"/>
          </p:cNvSpPr>
          <p:nvPr>
            <p:ph type="title"/>
          </p:nvPr>
        </p:nvSpPr>
        <p:spPr>
          <a:xfrm>
            <a:off x="457200" y="381901"/>
            <a:ext cx="11277600" cy="1280160"/>
          </a:xfrm>
        </p:spPr>
        <p:txBody>
          <a:bodyPr/>
          <a:lstStyle/>
          <a:p>
            <a:r>
              <a:rPr lang="en-US" dirty="0"/>
              <a:t>ACED Solicitation </a:t>
            </a:r>
          </a:p>
        </p:txBody>
      </p:sp>
      <p:sp>
        <p:nvSpPr>
          <p:cNvPr id="3" name="Content Placeholder 2">
            <a:extLst>
              <a:ext uri="{FF2B5EF4-FFF2-40B4-BE49-F238E27FC236}">
                <a16:creationId xmlns:a16="http://schemas.microsoft.com/office/drawing/2014/main" id="{18691AAA-B919-F5ED-C84A-954BB37026C4}"/>
              </a:ext>
            </a:extLst>
          </p:cNvPr>
          <p:cNvSpPr>
            <a:spLocks noGrp="1"/>
          </p:cNvSpPr>
          <p:nvPr>
            <p:ph idx="1"/>
          </p:nvPr>
        </p:nvSpPr>
        <p:spPr>
          <a:xfrm>
            <a:off x="730469" y="1446211"/>
            <a:ext cx="10421007" cy="4575176"/>
          </a:xfrm>
        </p:spPr>
        <p:txBody>
          <a:bodyPr>
            <a:normAutofit/>
          </a:bodyPr>
          <a:lstStyle/>
          <a:p>
            <a:r>
              <a:rPr lang="en-US" dirty="0"/>
              <a:t>Announced on Feb 13</a:t>
            </a:r>
          </a:p>
          <a:p>
            <a:r>
              <a:rPr lang="en-US" dirty="0"/>
              <a:t>NSF 24-541: ACED: Accelerating Computing-Enabled Scientific Discovery</a:t>
            </a:r>
          </a:p>
          <a:p>
            <a:r>
              <a:rPr lang="en-US" dirty="0"/>
              <a:t>https://new.nsf.gov/funding/opportunities/aced-accelerating-computing-enabled-scientific/nsf24-541/solicitation</a:t>
            </a:r>
          </a:p>
          <a:p>
            <a:r>
              <a:rPr lang="en-US" dirty="0"/>
              <a:t>Emerging Ideas Proposals Deadline: May 13, 2024</a:t>
            </a:r>
          </a:p>
          <a:p>
            <a:r>
              <a:rPr lang="en-US" dirty="0"/>
              <a:t>Discovery Proposals Deadline: January 14, 2025; January 14 2026</a:t>
            </a:r>
          </a:p>
          <a:p>
            <a:pPr lvl="1"/>
            <a:endParaRPr lang="en-US" dirty="0"/>
          </a:p>
        </p:txBody>
      </p:sp>
    </p:spTree>
    <p:extLst>
      <p:ext uri="{BB962C8B-B14F-4D97-AF65-F5344CB8AC3E}">
        <p14:creationId xmlns:p14="http://schemas.microsoft.com/office/powerpoint/2010/main" val="6855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7157-5316-1037-35AA-BDC539377D1D}"/>
              </a:ext>
            </a:extLst>
          </p:cNvPr>
          <p:cNvSpPr>
            <a:spLocks noGrp="1"/>
          </p:cNvSpPr>
          <p:nvPr>
            <p:ph type="title"/>
          </p:nvPr>
        </p:nvSpPr>
        <p:spPr/>
        <p:txBody>
          <a:bodyPr/>
          <a:lstStyle/>
          <a:p>
            <a:r>
              <a:rPr lang="en-US" dirty="0"/>
              <a:t>Participating Directorates and Divisions</a:t>
            </a:r>
          </a:p>
        </p:txBody>
      </p:sp>
      <p:sp>
        <p:nvSpPr>
          <p:cNvPr id="3" name="Content Placeholder 2">
            <a:extLst>
              <a:ext uri="{FF2B5EF4-FFF2-40B4-BE49-F238E27FC236}">
                <a16:creationId xmlns:a16="http://schemas.microsoft.com/office/drawing/2014/main" id="{01CAEF01-505A-5948-A572-23629B9110D5}"/>
              </a:ext>
            </a:extLst>
          </p:cNvPr>
          <p:cNvSpPr>
            <a:spLocks noGrp="1"/>
          </p:cNvSpPr>
          <p:nvPr>
            <p:ph idx="1"/>
          </p:nvPr>
        </p:nvSpPr>
        <p:spPr>
          <a:xfrm>
            <a:off x="457200" y="1107438"/>
            <a:ext cx="11277600" cy="4891709"/>
          </a:xfrm>
        </p:spPr>
        <p:txBody>
          <a:bodyPr>
            <a:normAutofit fontScale="25000" lnSpcReduction="20000"/>
          </a:bodyPr>
          <a:lstStyle/>
          <a:p>
            <a:pPr marL="0" indent="0">
              <a:buNone/>
            </a:pPr>
            <a:r>
              <a:rPr lang="en-US" sz="1800" b="0" i="0" u="none" strike="noStrike" baseline="0" dirty="0">
                <a:solidFill>
                  <a:srgbClr val="000000"/>
                </a:solidFill>
                <a:latin typeface="Verdana" panose="020B0604030504040204" pitchFamily="34" charset="0"/>
              </a:rPr>
              <a:t> </a:t>
            </a:r>
          </a:p>
          <a:p>
            <a:r>
              <a:rPr lang="en-US" sz="7200" b="0" i="0" u="none" strike="noStrike" baseline="0" dirty="0">
                <a:solidFill>
                  <a:srgbClr val="165BA0"/>
                </a:solidFill>
                <a:latin typeface="Calibri" panose="020F0502020204030204" pitchFamily="34" charset="0"/>
                <a:cs typeface="Calibri" panose="020F0502020204030204" pitchFamily="34" charset="0"/>
              </a:rPr>
              <a:t>Directorate for Computer and Information Science and Engineering</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Information and Intelligent Systems</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Computing and Communication Foundations</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Computer and Network Systems</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Office of Advanced Cyberinfrastructure</a:t>
            </a:r>
          </a:p>
          <a:p>
            <a:r>
              <a:rPr lang="en-US" sz="7200" b="0" i="0" u="none" strike="noStrike" baseline="0" dirty="0">
                <a:solidFill>
                  <a:srgbClr val="165BA0"/>
                </a:solidFill>
                <a:latin typeface="Calibri" panose="020F0502020204030204" pitchFamily="34" charset="0"/>
                <a:cs typeface="Calibri" panose="020F0502020204030204" pitchFamily="34" charset="0"/>
              </a:rPr>
              <a:t>Directorate for Biological Sciences</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Biological Infrastructure</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Environmental Biology</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Integrative Organismal Systems</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Molecular and Cellular Biosciences</a:t>
            </a:r>
          </a:p>
          <a:p>
            <a:r>
              <a:rPr lang="en-US" sz="7200" b="0" i="0" u="none" strike="noStrike" baseline="0" dirty="0">
                <a:solidFill>
                  <a:srgbClr val="165BA0"/>
                </a:solidFill>
                <a:latin typeface="Calibri" panose="020F0502020204030204" pitchFamily="34" charset="0"/>
                <a:cs typeface="Calibri" panose="020F0502020204030204" pitchFamily="34" charset="0"/>
              </a:rPr>
              <a:t>Directorate for Engineering</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Electrical, Communications and Cyber Systems</a:t>
            </a:r>
          </a:p>
          <a:p>
            <a:r>
              <a:rPr lang="en-US" sz="7200" b="0" i="0" u="none" strike="noStrike" baseline="0" dirty="0">
                <a:solidFill>
                  <a:srgbClr val="165BA0"/>
                </a:solidFill>
                <a:latin typeface="Calibri" panose="020F0502020204030204" pitchFamily="34" charset="0"/>
                <a:cs typeface="Calibri" panose="020F0502020204030204" pitchFamily="34" charset="0"/>
              </a:rPr>
              <a:t>Directorate for Mathematical and Physical Sciences</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Mathematical Sciences</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Chemistry</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Division of Physics</a:t>
            </a:r>
          </a:p>
          <a:p>
            <a:r>
              <a:rPr lang="en-US" sz="7200" b="0" i="0" u="none" strike="noStrike" baseline="0" dirty="0">
                <a:solidFill>
                  <a:srgbClr val="165BA0"/>
                </a:solidFill>
                <a:latin typeface="Calibri" panose="020F0502020204030204" pitchFamily="34" charset="0"/>
                <a:cs typeface="Calibri" panose="020F0502020204030204" pitchFamily="34" charset="0"/>
              </a:rPr>
              <a:t>Directorate for Technology, Innovation and Partnerships</a:t>
            </a:r>
          </a:p>
          <a:p>
            <a:pPr lvl="1"/>
            <a:r>
              <a:rPr lang="en-US" sz="6400" b="0" i="0" u="none" strike="noStrike" baseline="0" dirty="0">
                <a:solidFill>
                  <a:srgbClr val="165BA0"/>
                </a:solidFill>
                <a:latin typeface="Calibri" panose="020F0502020204030204" pitchFamily="34" charset="0"/>
                <a:cs typeface="Calibri" panose="020F0502020204030204" pitchFamily="34" charset="0"/>
              </a:rPr>
              <a:t>Innovation and Technology Ecosystems	</a:t>
            </a:r>
          </a:p>
        </p:txBody>
      </p:sp>
      <p:sp>
        <p:nvSpPr>
          <p:cNvPr id="4" name="Slide Number Placeholder 3">
            <a:extLst>
              <a:ext uri="{FF2B5EF4-FFF2-40B4-BE49-F238E27FC236}">
                <a16:creationId xmlns:a16="http://schemas.microsoft.com/office/drawing/2014/main" id="{77268393-9C19-905E-9240-7D62AC323365}"/>
              </a:ext>
            </a:extLst>
          </p:cNvPr>
          <p:cNvSpPr>
            <a:spLocks noGrp="1"/>
          </p:cNvSpPr>
          <p:nvPr>
            <p:ph type="sldNum" sz="quarter" idx="12"/>
          </p:nvPr>
        </p:nvSpPr>
        <p:spPr/>
        <p:txBody>
          <a:bodyPr/>
          <a:lstStyle/>
          <a:p>
            <a:fld id="{4710E8EA-57F6-764C-8914-AEEABF058192}" type="slidenum">
              <a:rPr lang="en-US" smtClean="0"/>
              <a:t>9</a:t>
            </a:fld>
            <a:endParaRPr lang="en-US"/>
          </a:p>
        </p:txBody>
      </p:sp>
    </p:spTree>
    <p:extLst>
      <p:ext uri="{BB962C8B-B14F-4D97-AF65-F5344CB8AC3E}">
        <p14:creationId xmlns:p14="http://schemas.microsoft.com/office/powerpoint/2010/main" val="110198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SF New Palette">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SF Color Palette 1">
      <a:dk1>
        <a:srgbClr val="002454"/>
      </a:dk1>
      <a:lt1>
        <a:srgbClr val="FFFFFF"/>
      </a:lt1>
      <a:dk2>
        <a:srgbClr val="005699"/>
      </a:dk2>
      <a:lt2>
        <a:srgbClr val="E7E6E6"/>
      </a:lt2>
      <a:accent1>
        <a:srgbClr val="D3B34E"/>
      </a:accent1>
      <a:accent2>
        <a:srgbClr val="00C37E"/>
      </a:accent2>
      <a:accent3>
        <a:srgbClr val="4EC3E0"/>
      </a:accent3>
      <a:accent4>
        <a:srgbClr val="00758D"/>
      </a:accent4>
      <a:accent5>
        <a:srgbClr val="473B70"/>
      </a:accent5>
      <a:accent6>
        <a:srgbClr val="002454"/>
      </a:accent6>
      <a:hlink>
        <a:srgbClr val="075697"/>
      </a:hlink>
      <a:folHlink>
        <a:srgbClr val="9089A9"/>
      </a:folHlink>
    </a:clrScheme>
    <a:fontScheme name="NSF Branding">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78000"/>
          </a:schemeClr>
        </a:solidFill>
      </a:spPr>
      <a:bodyPr lIns="182880" rIns="365760" rtlCol="0" anchor="ctr"/>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951CEB5059424697C097C53561DFE9" ma:contentTypeVersion="4" ma:contentTypeDescription="Create a new document." ma:contentTypeScope="" ma:versionID="e50fe3079207b5dd08242e342744abd1">
  <xsd:schema xmlns:xsd="http://www.w3.org/2001/XMLSchema" xmlns:xs="http://www.w3.org/2001/XMLSchema" xmlns:p="http://schemas.microsoft.com/office/2006/metadata/properties" xmlns:ns2="2d304817-abcb-47da-b3f9-cff903e04d66" targetNamespace="http://schemas.microsoft.com/office/2006/metadata/properties" ma:root="true" ma:fieldsID="e3a8bc92b61c4eeb3add987cd432e135" ns2:_="">
    <xsd:import namespace="2d304817-abcb-47da-b3f9-cff903e04d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04817-abcb-47da-b3f9-cff903e04d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19A5E1-F6B6-4EFC-B8AD-48B4980B8C07}">
  <ds:schemaRefs>
    <ds:schemaRef ds:uri="http://schemas.microsoft.com/sharepoint/v3/contenttype/forms"/>
  </ds:schemaRefs>
</ds:datastoreItem>
</file>

<file path=customXml/itemProps2.xml><?xml version="1.0" encoding="utf-8"?>
<ds:datastoreItem xmlns:ds="http://schemas.openxmlformats.org/officeDocument/2006/customXml" ds:itemID="{CC97DC84-E5D3-4907-B4C6-5DEE26B32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04817-abcb-47da-b3f9-cff903e04d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965370-828F-45E4-83F5-31404AD0C631}">
  <ds:schemaRef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microsoft.com/office/2006/metadata/properties"/>
    <ds:schemaRef ds:uri="http://schemas.openxmlformats.org/package/2006/metadata/core-properties"/>
    <ds:schemaRef ds:uri="2d304817-abcb-47da-b3f9-cff903e04d6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10452</TotalTime>
  <Words>3914</Words>
  <Application>Microsoft Office PowerPoint</Application>
  <PresentationFormat>Widescreen</PresentationFormat>
  <Paragraphs>324</Paragraphs>
  <Slides>29</Slides>
  <Notes>7</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Times New Roman</vt:lpstr>
      <vt:lpstr>Open Sans Light</vt:lpstr>
      <vt:lpstr>Calibri</vt:lpstr>
      <vt:lpstr>Open Sans SemiBold</vt:lpstr>
      <vt:lpstr>Open Sans</vt:lpstr>
      <vt:lpstr>Roboto</vt:lpstr>
      <vt:lpstr>Courier New</vt:lpstr>
      <vt:lpstr>Arial</vt:lpstr>
      <vt:lpstr>Verdana</vt:lpstr>
      <vt:lpstr>Open Sans ExtraBold</vt:lpstr>
      <vt:lpstr>Office Theme</vt:lpstr>
      <vt:lpstr>1_Office Theme</vt:lpstr>
      <vt:lpstr>ACED:  Accelerating Computing-Enabled Scientific Discovery NSF 24-541  Webinar March 12, 2024 </vt:lpstr>
      <vt:lpstr>The NSF ACED Team</vt:lpstr>
      <vt:lpstr>A New Vision for Accelerating Scientific Discovery?</vt:lpstr>
      <vt:lpstr>Data Driven Scientific Workflows/Methods</vt:lpstr>
      <vt:lpstr>Synergies with existing programs</vt:lpstr>
      <vt:lpstr>Accelerating Computing-Enabled Scientific Discovery (ACED)</vt:lpstr>
      <vt:lpstr>Accelerating Computer-Enabled Discovery (ACED)</vt:lpstr>
      <vt:lpstr>ACED Solicitation </vt:lpstr>
      <vt:lpstr>Participating Directorates and Divisions</vt:lpstr>
      <vt:lpstr>ACED Goals</vt:lpstr>
      <vt:lpstr>ACED is a Cross-cutting Program</vt:lpstr>
      <vt:lpstr>Intertwined between Scientific Discovery and Computational Advancements</vt:lpstr>
      <vt:lpstr>Accelerate Scientific Discoveries Foster Novel Computing Technologies Coevolution to Generalize Across Multiple Scientific Domains</vt:lpstr>
      <vt:lpstr>Non-exhaustive list of representative research questions</vt:lpstr>
      <vt:lpstr>ACED Requirements</vt:lpstr>
      <vt:lpstr>Track I and Track II</vt:lpstr>
      <vt:lpstr>Eligibility</vt:lpstr>
      <vt:lpstr>Proposal Preparation and Submission Instructions</vt:lpstr>
      <vt:lpstr>Proposal Review</vt:lpstr>
      <vt:lpstr>NSF Merit Review Elements:  Intellectual Merit and Broader Impacts</vt:lpstr>
      <vt:lpstr>What are Broader Impacts?</vt:lpstr>
      <vt:lpstr>Solicitation Specific Review Criteria </vt:lpstr>
      <vt:lpstr>BIO </vt:lpstr>
      <vt:lpstr>CISE: Computer and Information Science and Engineering Directorate https://new.nsf.gov/cise</vt:lpstr>
      <vt:lpstr>ENG</vt:lpstr>
      <vt:lpstr>MPS</vt:lpstr>
      <vt:lpstr>Visit   https://new.nsf.gov/tip/latest  </vt:lpstr>
      <vt:lpstr>Office Hours</vt:lpstr>
      <vt:lpstr>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Vision Template</dc:title>
  <dc:subject/>
  <dc:creator>gdcoll@associates.nsf.gov;ammason@nsf.gov</dc:creator>
  <cp:keywords>Vision</cp:keywords>
  <dc:description/>
  <cp:lastModifiedBy>Nilsen, Wendy J.</cp:lastModifiedBy>
  <cp:revision>159</cp:revision>
  <cp:lastPrinted>2022-07-28T21:24:06Z</cp:lastPrinted>
  <dcterms:created xsi:type="dcterms:W3CDTF">2020-09-04T16:24:30Z</dcterms:created>
  <dcterms:modified xsi:type="dcterms:W3CDTF">2024-03-15T17:20:41Z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40261494</vt:lpwstr>
  </property>
  <property fmtid="{D5CDD505-2E9C-101B-9397-08002B2CF9AE}" pid="3" name="NXPowerLiteSettings">
    <vt:lpwstr>C900052003A000</vt:lpwstr>
  </property>
  <property fmtid="{D5CDD505-2E9C-101B-9397-08002B2CF9AE}" pid="4" name="NXPowerLiteVersion">
    <vt:lpwstr>D8.0.8</vt:lpwstr>
  </property>
  <property fmtid="{D5CDD505-2E9C-101B-9397-08002B2CF9AE}" pid="5" name="MediaServiceImageTags">
    <vt:lpwstr/>
  </property>
  <property fmtid="{D5CDD505-2E9C-101B-9397-08002B2CF9AE}" pid="6" name="ContentTypeId">
    <vt:lpwstr>0x01010035951CEB5059424697C097C53561DFE9</vt:lpwstr>
  </property>
  <property fmtid="{D5CDD505-2E9C-101B-9397-08002B2CF9AE}" pid="7" name="TitusGUID">
    <vt:lpwstr>20ba1578-be70-4c16-8761-b13678677728</vt:lpwstr>
  </property>
  <property fmtid="{D5CDD505-2E9C-101B-9397-08002B2CF9AE}" pid="8" name="ContainsCUI">
    <vt:lpwstr>No</vt:lpwstr>
  </property>
</Properties>
</file>