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276" r:id="rId5"/>
    <p:sldId id="499" r:id="rId6"/>
    <p:sldId id="501" r:id="rId7"/>
    <p:sldId id="502" r:id="rId8"/>
    <p:sldId id="503" r:id="rId9"/>
    <p:sldId id="504" r:id="rId10"/>
    <p:sldId id="505" r:id="rId11"/>
    <p:sldId id="506" r:id="rId12"/>
    <p:sldId id="508" r:id="rId13"/>
    <p:sldId id="507" r:id="rId14"/>
  </p:sldIdLst>
  <p:sldSz cx="12192000" cy="6858000"/>
  <p:notesSz cx="6858000" cy="9144000"/>
  <p:embeddedFontLst>
    <p:embeddedFont>
      <p:font typeface="Helvetica" panose="020B0604020202020204" pitchFamily="34" charset="0"/>
      <p:regular r:id="rId16"/>
      <p:bold r:id="rId17"/>
      <p:italic r:id="rId18"/>
      <p:boldItalic r:id="rId19"/>
    </p:embeddedFont>
    <p:embeddedFont>
      <p:font typeface="Microsoft Sans Serif" panose="020B0604020202020204" pitchFamily="34" charset="0"/>
      <p:regular r:id="rId20"/>
    </p:embeddedFont>
    <p:embeddedFont>
      <p:font typeface="Open Sans ExtraBold" pitchFamily="2" charset="0"/>
      <p:bold r:id="rId21"/>
      <p:boldItalic r:id="rId22"/>
    </p:embeddedFont>
    <p:embeddedFont>
      <p:font typeface="Open Sans Light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768" userDrawn="1">
          <p15:clr>
            <a:srgbClr val="A4A3A4"/>
          </p15:clr>
        </p15:guide>
        <p15:guide id="12" pos="63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sett, Cori" initials="BC" lastIdx="151" clrIdx="0"/>
  <p:cmAuthor id="2" name="adrian apodaca" initials="aa" lastIdx="5" clrIdx="1"/>
  <p:cmAuthor id="3" name="greg coll" initials="gc" lastIdx="5" clrIdx="2">
    <p:extLst>
      <p:ext uri="{19B8F6BF-5375-455C-9EA6-DF929625EA0E}">
        <p15:presenceInfo xmlns:p15="http://schemas.microsoft.com/office/powerpoint/2012/main" userId="df97e58f0adccbd2" providerId="Windows Live"/>
      </p:ext>
    </p:extLst>
  </p:cmAuthor>
  <p:cmAuthor id="4" name="Hughes, Catherine (Contractor)" initials="H(" lastIdx="3" clrIdx="3">
    <p:extLst>
      <p:ext uri="{19B8F6BF-5375-455C-9EA6-DF929625EA0E}">
        <p15:presenceInfo xmlns:p15="http://schemas.microsoft.com/office/powerpoint/2012/main" userId="S::7327633403@nsf.gov::63e037ed-f314-4299-b46e-d2a6ecc446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95959"/>
    <a:srgbClr val="876CB0"/>
    <a:srgbClr val="F4C263"/>
    <a:srgbClr val="F4D2DC"/>
    <a:srgbClr val="2663C3"/>
    <a:srgbClr val="559F5A"/>
    <a:srgbClr val="2763C0"/>
    <a:srgbClr val="5CAB62"/>
    <a:srgbClr val="EAA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868B6-BDC7-A14B-9F7B-BCE5E44C15B5}" v="26" dt="2024-04-03T13:08:15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5" autoAdjust="0"/>
    <p:restoredTop sz="86449" autoAdjust="0"/>
  </p:normalViewPr>
  <p:slideViewPr>
    <p:cSldViewPr snapToGrid="0">
      <p:cViewPr varScale="1">
        <p:scale>
          <a:sx n="62" d="100"/>
          <a:sy n="62" d="100"/>
        </p:scale>
        <p:origin x="86" y="322"/>
      </p:cViewPr>
      <p:guideLst>
        <p:guide orient="horz" pos="768"/>
        <p:guide pos="6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1F29E-FB00-0E4D-BD0D-593D2136D1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ACDD8-89FB-574A-8A87-6A752B0B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presented by Heather on behalf of 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0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7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Intros here</a:t>
            </a:r>
          </a:p>
          <a:p>
            <a:r>
              <a:rPr lang="en-US" b="1" dirty="0"/>
              <a:t>Add other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1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5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Equally important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3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6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6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r>
              <a:rPr lang="en-US" dirty="0"/>
              <a:t>Submit by 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3415CF70-C11D-4381-A9B9-267568BED77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5AF3E5-BB21-3A92-9FA0-3EFA62FD9C9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FCD3D34C-344B-00B6-0068-EF96220AA9D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F4D3AC36-E55E-A260-2DAF-070D9541C85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44A23BC3-53AF-8FF8-5319-8EFEC6ED10E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6BC70FC1-7C97-7DFE-92C2-7A5E803235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E8532C8A-2F2D-5887-30AE-C9E4D3047EF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2F475287-CB92-89CC-5811-F77C019B86B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51CBA59C-056F-F796-A09A-FBC789A1C2A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8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0500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4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ISE-RDSV@nsf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nsf.gov/funding/opportunities/nsf-directorate-computer-information-scien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ISE-RDSV@nsf.g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6CCFE-4D65-2741-BFCE-5F80909C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3A7067F-0D35-43F8-B865-BAEABBDDD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  <a:cs typeface="Calibri Light" panose="020F0302020204030204" pitchFamily="34" charset="0"/>
              </a:rPr>
              <a:t>		    </a:t>
            </a:r>
            <a:r>
              <a:rPr lang="en-US" sz="3600" b="0" dirty="0">
                <a:latin typeface="+mn-lt"/>
                <a:cs typeface="Calibri" panose="020F0502020204030204" pitchFamily="34" charset="0"/>
              </a:rPr>
              <a:t>Webinar: </a:t>
            </a:r>
            <a:r>
              <a:rPr lang="en-US" sz="3600" b="0" dirty="0">
                <a:latin typeface="+mn-lt"/>
                <a:cs typeface="Calibri Light" panose="020F0302020204030204" pitchFamily="34" charset="0"/>
              </a:rPr>
              <a:t>NSF Dear Colleague Letter: 24-063 </a:t>
            </a:r>
            <a:br>
              <a:rPr lang="en-US" sz="4000" dirty="0">
                <a:latin typeface="+mn-lt"/>
                <a:cs typeface="Calibri" panose="020F0502020204030204" pitchFamily="34" charset="0"/>
              </a:rPr>
            </a:br>
            <a:br>
              <a:rPr lang="en-US" sz="900" dirty="0">
                <a:latin typeface="+mn-lt"/>
                <a:cs typeface="Calibri" panose="020F0502020204030204" pitchFamily="34" charset="0"/>
              </a:rPr>
            </a:br>
            <a:br>
              <a:rPr lang="en-US" sz="900" dirty="0">
                <a:latin typeface="+mn-lt"/>
                <a:cs typeface="Calibri" panose="020F0502020204030204" pitchFamily="34" charset="0"/>
              </a:rPr>
            </a:br>
            <a:r>
              <a:rPr lang="en-US" sz="3800" dirty="0">
                <a:latin typeface="+mn-lt"/>
                <a:cs typeface="Calibri" panose="020F0502020204030204" pitchFamily="34" charset="0"/>
              </a:rPr>
              <a:t>Research &amp; Development Strategic Visioning (RDSV)</a:t>
            </a:r>
            <a:endParaRPr lang="en-US" sz="3800" dirty="0">
              <a:latin typeface="+mn-lt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540BAFA-6E7C-44B4-9F31-55CE925EA6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  <a:cs typeface="Calibri Light" panose="020F0302020204030204" pitchFamily="34" charset="0"/>
              </a:rPr>
              <a:t>NSF Directorate for Computer and Information Science and Engineering (CISE)</a:t>
            </a:r>
            <a:endParaRPr lang="en-US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>
                <a:latin typeface="+mn-lt"/>
              </a:rPr>
              <a:pPr/>
              <a:t>1</a:t>
            </a:fld>
            <a:endParaRPr lang="en-US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56C45D-71E2-4A98-67F9-2399E4F4F38A}"/>
              </a:ext>
            </a:extLst>
          </p:cNvPr>
          <p:cNvSpPr/>
          <p:nvPr/>
        </p:nvSpPr>
        <p:spPr>
          <a:xfrm>
            <a:off x="6739255" y="323911"/>
            <a:ext cx="5140411" cy="655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 the Q&amp;A panel in Zoom to send questions!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027D-0837-3270-C45D-A8CCCDF9C59D}"/>
              </a:ext>
            </a:extLst>
          </p:cNvPr>
          <p:cNvSpPr txBox="1"/>
          <p:nvPr/>
        </p:nvSpPr>
        <p:spPr>
          <a:xfrm>
            <a:off x="10422216" y="1082582"/>
            <a:ext cx="14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 April 2024</a:t>
            </a:r>
          </a:p>
        </p:txBody>
      </p:sp>
      <p:sp>
        <p:nvSpPr>
          <p:cNvPr id="6" name="flSlide21Footer" descr="  ">
            <a:extLst>
              <a:ext uri="{FF2B5EF4-FFF2-40B4-BE49-F238E27FC236}">
                <a16:creationId xmlns:a16="http://schemas.microsoft.com/office/drawing/2014/main" id="{BB66CE45-92D1-9DC8-51F6-8228C67610EE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2658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4D0FFE-2859-1B9E-8487-514E88748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67"/>
          <a:stretch/>
        </p:blipFill>
        <p:spPr>
          <a:xfrm>
            <a:off x="5482063" y="1022396"/>
            <a:ext cx="6709938" cy="5832299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406D34CA-5BF2-CCCB-A846-A6E1DDB486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04"/>
            <a:ext cx="10955578" cy="1019093"/>
          </a:xfrm>
          <a:custGeom>
            <a:avLst/>
            <a:gdLst/>
            <a:ahLst/>
            <a:cxnLst/>
            <a:rect l="l" t="t" r="r" b="b"/>
            <a:pathLst>
              <a:path w="12192000" h="351155">
                <a:moveTo>
                  <a:pt x="0" y="35077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350770"/>
                </a:lnTo>
                <a:lnTo>
                  <a:pt x="0" y="350770"/>
                </a:lnTo>
                <a:close/>
              </a:path>
            </a:pathLst>
          </a:custGeom>
          <a:solidFill>
            <a:schemeClr val="accent2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 NSF 24-063 Dear Colleague Letter: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 Approaches to Research &amp; Development Strategic Visioning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EF15A-D230-D7BF-716E-2DD02AE95DCE}"/>
              </a:ext>
            </a:extLst>
          </p:cNvPr>
          <p:cNvSpPr txBox="1"/>
          <p:nvPr/>
        </p:nvSpPr>
        <p:spPr>
          <a:xfrm>
            <a:off x="-1" y="1022395"/>
            <a:ext cx="6709938" cy="592982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en-US" sz="2800" b="1" spc="-10" dirty="0">
                <a:solidFill>
                  <a:schemeClr val="bg1"/>
                </a:solidFill>
              </a:rPr>
              <a:t>Purpose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/>
              </a:rPr>
              <a:t>Invites EAGER proposals to explore new fundamental and translational research directions, serving as a mechanism to communicate promising future R&amp;D directions, pathways, and opport</a:t>
            </a:r>
            <a:r>
              <a:rPr lang="en-US" kern="100" dirty="0">
                <a:solidFill>
                  <a:schemeClr val="bg1"/>
                </a:solidFill>
                <a:cs typeface="Times New Roman"/>
              </a:rPr>
              <a:t>unities.</a:t>
            </a:r>
          </a:p>
          <a:p>
            <a:pPr algn="l">
              <a:spcAft>
                <a:spcPts val="600"/>
              </a:spcAft>
            </a:pPr>
            <a:r>
              <a:rPr lang="en-US" kern="100" dirty="0">
                <a:solidFill>
                  <a:schemeClr val="bg1"/>
                </a:solidFill>
                <a:cs typeface="Times New Roman"/>
              </a:rPr>
              <a:t>Note - this DCL is not a call for scientific research </a:t>
            </a:r>
          </a:p>
          <a:p>
            <a:pPr algn="l"/>
            <a:endParaRPr lang="en-US" sz="1200" kern="100" dirty="0">
              <a:solidFill>
                <a:schemeClr val="bg1"/>
              </a:solidFill>
              <a:cs typeface="Times New Roman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en-US" sz="2800" b="1" spc="-10" dirty="0">
                <a:solidFill>
                  <a:schemeClr val="bg1"/>
                </a:solidFill>
              </a:rPr>
              <a:t>Submission Guidelines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/>
              </a:rPr>
              <a:t>Award Type: EAGER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/>
              </a:rPr>
              <a:t>Collaborative Awards: Not allowed (sub-awards are allowed)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/>
              </a:rPr>
              <a:t>Deadline: </a:t>
            </a:r>
            <a:r>
              <a:rPr lang="en-US" kern="100" dirty="0">
                <a:solidFill>
                  <a:schemeClr val="bg1"/>
                </a:solidFill>
                <a:ea typeface="Aptos" panose="020B0004020202020204" pitchFamily="34" charset="0"/>
                <a:cs typeface="Times New Roman"/>
              </a:rPr>
              <a:t>May 31,</a:t>
            </a:r>
            <a:r>
              <a:rPr lang="en-US" sz="1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/>
              </a:rPr>
              <a:t> 2024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/>
              </a:rPr>
              <a:t>Duration: 1 year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/>
              </a:rPr>
              <a:t>Proposer Eligibility: (1) As allowed by the PAPPG &amp; (2) an investigator can only be on one proposal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/>
              </a:rPr>
              <a:t>Expected Award: Up to four awards with an estimated total value of $1.2M, with award decisions expected by July 31,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D53B0-0EB3-BE7B-78B1-437114707C3E}"/>
              </a:ext>
            </a:extLst>
          </p:cNvPr>
          <p:cNvSpPr txBox="1"/>
          <p:nvPr/>
        </p:nvSpPr>
        <p:spPr>
          <a:xfrm>
            <a:off x="9196250" y="1055639"/>
            <a:ext cx="312637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Photo credit: Charlotte Geary/NSF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13077-0786-F80C-D008-CD3B6E5FE175}"/>
              </a:ext>
            </a:extLst>
          </p:cNvPr>
          <p:cNvSpPr txBox="1"/>
          <p:nvPr/>
        </p:nvSpPr>
        <p:spPr>
          <a:xfrm>
            <a:off x="7302135" y="3151997"/>
            <a:ext cx="3854117" cy="70788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2000" i="1" kern="100" dirty="0">
                <a:latin typeface="Aptos"/>
                <a:cs typeface="Times New Roman"/>
              </a:rPr>
              <a:t>Envisioning vistas of future technologies in computing </a:t>
            </a:r>
          </a:p>
        </p:txBody>
      </p:sp>
      <p:pic>
        <p:nvPicPr>
          <p:cNvPr id="8" name="object 25">
            <a:extLst>
              <a:ext uri="{FF2B5EF4-FFF2-40B4-BE49-F238E27FC236}">
                <a16:creationId xmlns:a16="http://schemas.microsoft.com/office/drawing/2014/main" id="{B0F94104-5E4A-A695-6B7D-35F146FCB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55579" y="-68072"/>
            <a:ext cx="1236421" cy="11618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B858A-9CEF-DBD9-D6C8-F0F79048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24324E-7DE6-5DDE-4F8D-C4DDFCCCA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8"/>
            <a:ext cx="11277600" cy="959587"/>
          </a:xfrm>
        </p:spPr>
        <p:txBody>
          <a:bodyPr>
            <a:normAutofit/>
          </a:bodyPr>
          <a:lstStyle/>
          <a:p>
            <a:r>
              <a:rPr kumimoji="0" lang="en-US" sz="3600" b="1" i="0" strike="noStrike" kern="1200" cap="none" spc="4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Synopsis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2E32F-125D-5CC7-D028-B67B471FA0E1}"/>
              </a:ext>
            </a:extLst>
          </p:cNvPr>
          <p:cNvSpPr txBox="1"/>
          <p:nvPr/>
        </p:nvSpPr>
        <p:spPr>
          <a:xfrm>
            <a:off x="798485" y="1355662"/>
            <a:ext cx="10595020" cy="172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400" i="1" dirty="0"/>
              <a:t>This call seeks to fund early-concept projects via the </a:t>
            </a:r>
            <a:r>
              <a:rPr lang="en-US" sz="2400" i="1" dirty="0" err="1"/>
              <a:t>EArly</a:t>
            </a:r>
            <a:r>
              <a:rPr lang="en-US" sz="2400" i="1" dirty="0"/>
              <a:t>-concept Grants for Exploratory Research (EAGER) type of proposal that identify ambitious new mid-to-long-range research directions that align with national and societal priorities and will disseminate their findings to the broad CISE community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C8924-C606-D920-D9D0-FFB4FD8E13B0}"/>
              </a:ext>
            </a:extLst>
          </p:cNvPr>
          <p:cNvSpPr txBox="1"/>
          <p:nvPr/>
        </p:nvSpPr>
        <p:spPr>
          <a:xfrm>
            <a:off x="1374655" y="3322680"/>
            <a:ext cx="944268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goals of this webinar are:</a:t>
            </a:r>
          </a:p>
          <a:p>
            <a:endParaRPr lang="en-US" sz="2800" dirty="0"/>
          </a:p>
          <a:p>
            <a:pPr marL="914400" lvl="1" indent="-457200">
              <a:buSzPct val="75000"/>
              <a:buFont typeface="System Font Regular"/>
              <a:buChar char="✅"/>
            </a:pPr>
            <a:r>
              <a:rPr lang="en-US" sz="2600" dirty="0"/>
              <a:t>To inform the community about the CISE-RDSV DCL</a:t>
            </a:r>
          </a:p>
          <a:p>
            <a:pPr marL="457200" indent="-457200">
              <a:buSzPct val="75000"/>
              <a:buFont typeface="System Font Regular"/>
              <a:buChar char="✅"/>
            </a:pPr>
            <a:endParaRPr lang="en-US" sz="2600" dirty="0"/>
          </a:p>
          <a:p>
            <a:pPr marL="914400" lvl="1" indent="-457200">
              <a:buSzPct val="75000"/>
              <a:buFont typeface="System Font Regular"/>
              <a:buChar char="✅"/>
            </a:pPr>
            <a:r>
              <a:rPr lang="en-US" sz="2600" dirty="0"/>
              <a:t>To respond to questions from potential applicants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8B13E-17BE-DB3E-5D07-B356D64B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>
                <a:latin typeface="+mn-lt"/>
              </a:rPr>
              <a:t>2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81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D15825FF-1CFB-E648-2174-F2161965E0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0434" y="530332"/>
            <a:ext cx="11076396" cy="112017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06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3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Calibri" panose="020F0502020204030204" pitchFamily="34" charset="0"/>
              </a:rPr>
              <a:t>CISE Divisions/Office </a:t>
            </a:r>
            <a:r>
              <a:rPr kumimoji="0" lang="en-US" sz="3600" b="1" i="0" u="none" strike="noStrike" kern="1200" cap="none" spc="-35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Calibri" panose="020F0502020204030204" pitchFamily="34" charset="0"/>
              </a:rPr>
              <a:t>participating</a:t>
            </a:r>
            <a:r>
              <a:rPr kumimoji="0" lang="en-US" sz="3600" b="1" i="0" u="none" strike="noStrike" kern="1200" cap="none" spc="-75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-1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Calibri" panose="020F0502020204030204" pitchFamily="34" charset="0"/>
              </a:rPr>
              <a:t>in</a:t>
            </a:r>
            <a:r>
              <a:rPr kumimoji="0" lang="en-US" sz="3600" b="1" i="0" u="none" strike="noStrike" kern="1200" cap="none" spc="-85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-2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Calibri" panose="020F0502020204030204" pitchFamily="34" charset="0"/>
              </a:rPr>
              <a:t>this</a:t>
            </a:r>
            <a:r>
              <a:rPr kumimoji="0" lang="en-US" sz="3600" b="1" i="0" u="none" strike="noStrike" kern="1200" cap="none" spc="-8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-4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Calibri" panose="020F0502020204030204" pitchFamily="34" charset="0"/>
              </a:rPr>
              <a:t>DCL &amp; </a:t>
            </a:r>
            <a:br>
              <a:rPr kumimoji="0" lang="en-US" sz="3600" b="1" i="0" u="none" strike="noStrike" kern="1200" cap="none" spc="-4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Calibri" panose="020F0502020204030204" pitchFamily="34" charset="0"/>
              </a:rPr>
            </a:br>
            <a:r>
              <a:rPr kumimoji="0" lang="en-US" sz="3600" b="1" i="0" u="none" strike="noStrike" kern="1200" cap="none" spc="-4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Calibri" panose="020F0502020204030204" pitchFamily="34" charset="0"/>
              </a:rPr>
              <a:t>Cognizant Program Directors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699"/>
              </a:solidFill>
              <a:effectLst/>
              <a:uLnTx/>
              <a:uFillTx/>
              <a:latin typeface="+mn-lt"/>
              <a:ea typeface="Open Sans Light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F9C9580-2655-1AB9-949F-EB75EBD1BD31}"/>
              </a:ext>
            </a:extLst>
          </p:cNvPr>
          <p:cNvSpPr txBox="1"/>
          <p:nvPr/>
        </p:nvSpPr>
        <p:spPr>
          <a:xfrm>
            <a:off x="2266591" y="1948972"/>
            <a:ext cx="7658818" cy="1247136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tabLst>
                <a:tab pos="241300" algn="l"/>
              </a:tabLst>
            </a:pPr>
            <a:r>
              <a:rPr sz="2400" spc="-20" dirty="0">
                <a:cs typeface="Calibri"/>
              </a:rPr>
              <a:t>Di</a:t>
            </a:r>
            <a:r>
              <a:rPr lang="en-US" sz="2400" spc="-20" dirty="0">
                <a:cs typeface="Calibri"/>
              </a:rPr>
              <a:t>vision of Computing and Communication Foundations</a:t>
            </a:r>
            <a:r>
              <a:rPr lang="en-US" sz="2400" spc="-5" dirty="0">
                <a:cs typeface="Calibri"/>
              </a:rPr>
              <a:t> (CCF)</a:t>
            </a:r>
          </a:p>
          <a:p>
            <a:pPr marL="12700" algn="ctr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tabLst>
                <a:tab pos="241300" algn="l"/>
              </a:tabLst>
            </a:pPr>
            <a:r>
              <a:rPr lang="en-US" sz="2000" dirty="0">
                <a:solidFill>
                  <a:srgbClr val="002060"/>
                </a:solidFill>
                <a:effectLst/>
                <a:cs typeface="Calibri Light" panose="020F0302020204030204" pitchFamily="34" charset="0"/>
              </a:rPr>
              <a:t>Mitra </a:t>
            </a:r>
            <a:r>
              <a:rPr lang="en-US" sz="2000" dirty="0" err="1">
                <a:solidFill>
                  <a:srgbClr val="002060"/>
                </a:solidFill>
                <a:effectLst/>
                <a:cs typeface="Calibri Light" panose="020F0302020204030204" pitchFamily="34" charset="0"/>
              </a:rPr>
              <a:t>Basu</a:t>
            </a:r>
            <a:endParaRPr sz="2400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D7365EF-712A-B9E9-8E0A-68C96A0D10D3}"/>
              </a:ext>
            </a:extLst>
          </p:cNvPr>
          <p:cNvSpPr txBox="1"/>
          <p:nvPr/>
        </p:nvSpPr>
        <p:spPr>
          <a:xfrm>
            <a:off x="560434" y="3429000"/>
            <a:ext cx="5690209" cy="2073634"/>
          </a:xfrm>
          <a:prstGeom prst="rect">
            <a:avLst/>
          </a:prstGeom>
        </p:spPr>
        <p:txBody>
          <a:bodyPr vert="horz" wrap="square" lIns="0" tIns="9715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tabLst>
                <a:tab pos="241300" algn="l"/>
              </a:tabLst>
            </a:pPr>
            <a:r>
              <a:rPr spc="-20" dirty="0">
                <a:cs typeface="Calibri"/>
              </a:rPr>
              <a:t>Di</a:t>
            </a:r>
            <a:r>
              <a:rPr lang="en-US" spc="-20" dirty="0">
                <a:cs typeface="Calibri"/>
              </a:rPr>
              <a:t>vision of Computer and Network Systems</a:t>
            </a:r>
            <a:r>
              <a:rPr lang="en-US" spc="-5" dirty="0">
                <a:cs typeface="Calibri"/>
              </a:rPr>
              <a:t> (CNS)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tabLst>
                <a:tab pos="241300" algn="l"/>
              </a:tabLst>
            </a:pPr>
            <a:r>
              <a:rPr lang="en-US" sz="1000" spc="-5" dirty="0">
                <a:solidFill>
                  <a:srgbClr val="000000"/>
                </a:solidFill>
                <a:effectLst/>
                <a:cs typeface="Calibri"/>
              </a:rPr>
              <a:t>		</a:t>
            </a:r>
            <a:r>
              <a:rPr lang="en-US" dirty="0">
                <a:solidFill>
                  <a:srgbClr val="002060"/>
                </a:solidFill>
                <a:effectLst/>
                <a:cs typeface="Calibri Light" panose="020F0302020204030204" pitchFamily="34" charset="0"/>
              </a:rPr>
              <a:t>Ralph Wachter</a:t>
            </a:r>
            <a:endParaRPr lang="en-US" spc="-5" dirty="0">
              <a:solidFill>
                <a:srgbClr val="002060"/>
              </a:solidFill>
              <a:cs typeface="Calibri Light" panose="020F0302020204030204" pitchFamily="34" charset="0"/>
            </a:endParaRPr>
          </a:p>
          <a:p>
            <a:pPr marL="12700">
              <a:spcBef>
                <a:spcPts val="600"/>
              </a:spcBef>
              <a:spcAft>
                <a:spcPts val="200"/>
              </a:spcAft>
              <a:tabLst>
                <a:tab pos="241300" algn="l"/>
              </a:tabLst>
            </a:pPr>
            <a:r>
              <a:rPr lang="en-US" spc="-20" dirty="0">
                <a:cs typeface="Calibri"/>
              </a:rPr>
              <a:t>Division of Information Intelligent Systems</a:t>
            </a:r>
            <a:r>
              <a:rPr lang="en-US" spc="-5" dirty="0">
                <a:cs typeface="Calibri"/>
              </a:rPr>
              <a:t> (IIS)</a:t>
            </a:r>
          </a:p>
          <a:p>
            <a:pPr marL="693738">
              <a:spcBef>
                <a:spcPts val="600"/>
              </a:spcBef>
              <a:spcAft>
                <a:spcPts val="200"/>
              </a:spcAft>
              <a:tabLst>
                <a:tab pos="241300" algn="l"/>
              </a:tabLst>
            </a:pPr>
            <a:r>
              <a:rPr lang="en-US" dirty="0">
                <a:solidFill>
                  <a:srgbClr val="000000"/>
                </a:solidFill>
                <a:cs typeface="Calibri Light" panose="020F0302020204030204" pitchFamily="34" charset="0"/>
              </a:rPr>
              <a:t>	</a:t>
            </a:r>
            <a:r>
              <a:rPr lang="en-US" dirty="0">
                <a:solidFill>
                  <a:srgbClr val="002060"/>
                </a:solidFill>
                <a:cs typeface="Calibri Light" panose="020F0302020204030204" pitchFamily="34" charset="0"/>
              </a:rPr>
              <a:t>Hector Munoz-Avila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DC97A24E-5FA5-D49F-31CB-5DAD6D735DA0}"/>
              </a:ext>
            </a:extLst>
          </p:cNvPr>
          <p:cNvSpPr txBox="1"/>
          <p:nvPr/>
        </p:nvSpPr>
        <p:spPr>
          <a:xfrm>
            <a:off x="6788390" y="3429000"/>
            <a:ext cx="5403610" cy="2306526"/>
          </a:xfrm>
          <a:prstGeom prst="rect">
            <a:avLst/>
          </a:prstGeom>
        </p:spPr>
        <p:txBody>
          <a:bodyPr vert="horz" wrap="square" lIns="0" tIns="97155" rIns="0" bIns="0" rtlCol="0">
            <a:noAutofit/>
          </a:bodyPr>
          <a:lstStyle/>
          <a:p>
            <a:pPr marL="12700">
              <a:spcBef>
                <a:spcPts val="600"/>
              </a:spcBef>
              <a:spcAft>
                <a:spcPts val="200"/>
              </a:spcAft>
              <a:tabLst>
                <a:tab pos="241300" algn="l"/>
              </a:tabLst>
            </a:pPr>
            <a:r>
              <a:rPr lang="en-US" spc="-20" dirty="0">
                <a:cs typeface="Calibri"/>
              </a:rPr>
              <a:t>Office of Advanced Cyberinfrastructure</a:t>
            </a:r>
            <a:r>
              <a:rPr lang="en-US" spc="-5" dirty="0">
                <a:cs typeface="Calibri"/>
              </a:rPr>
              <a:t> (OAC)</a:t>
            </a:r>
          </a:p>
          <a:p>
            <a:pPr marL="693738">
              <a:spcBef>
                <a:spcPts val="600"/>
              </a:spcBef>
              <a:spcAft>
                <a:spcPts val="200"/>
              </a:spcAft>
            </a:pPr>
            <a:r>
              <a:rPr lang="en-US" dirty="0">
                <a:cs typeface="Calibri Light" panose="020F0302020204030204" pitchFamily="34" charset="0"/>
              </a:rPr>
              <a:t>	</a:t>
            </a:r>
            <a:r>
              <a:rPr lang="en-US" dirty="0">
                <a:solidFill>
                  <a:srgbClr val="002060"/>
                </a:solidFill>
                <a:cs typeface="Calibri Light" panose="020F0302020204030204" pitchFamily="34" charset="0"/>
              </a:rPr>
              <a:t>Varun </a:t>
            </a:r>
            <a:r>
              <a:rPr lang="en-US" dirty="0" err="1">
                <a:solidFill>
                  <a:srgbClr val="002060"/>
                </a:solidFill>
                <a:cs typeface="Calibri Light" panose="020F0302020204030204" pitchFamily="34" charset="0"/>
              </a:rPr>
              <a:t>Chandola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>
              <a:spcBef>
                <a:spcPts val="600"/>
              </a:spcBef>
              <a:spcAft>
                <a:spcPts val="200"/>
              </a:spcAft>
            </a:pP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Office of the Assistant Director (OAD)</a:t>
            </a:r>
          </a:p>
          <a:p>
            <a:pPr marL="693738">
              <a:spcBef>
                <a:spcPts val="600"/>
              </a:spcBef>
              <a:spcAft>
                <a:spcPts val="200"/>
              </a:spcAft>
            </a:pPr>
            <a:r>
              <a:rPr lang="en-US" dirty="0">
                <a:solidFill>
                  <a:srgbClr val="000000"/>
                </a:solidFill>
                <a:cs typeface="Calibri Light" panose="020F0302020204030204" pitchFamily="34" charset="0"/>
              </a:rPr>
              <a:t>	</a:t>
            </a:r>
            <a:r>
              <a:rPr lang="en-US" dirty="0">
                <a:solidFill>
                  <a:srgbClr val="002060"/>
                </a:solidFill>
                <a:cs typeface="Calibri Light" panose="020F0302020204030204" pitchFamily="34" charset="0"/>
              </a:rPr>
              <a:t>Heather Masson-Forsythe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A1ABB-0537-74FD-BB54-33A0B7A13DC4}"/>
              </a:ext>
            </a:extLst>
          </p:cNvPr>
          <p:cNvSpPr txBox="1"/>
          <p:nvPr/>
        </p:nvSpPr>
        <p:spPr>
          <a:xfrm>
            <a:off x="4544934" y="5463418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CISE-RDSV@nsf.gov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92739-BE6D-2D5C-B0CB-0507D173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>
                <a:latin typeface="+mn-lt"/>
              </a:rPr>
              <a:t>3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02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4E45E372-7B43-83CF-4122-296C847027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22849"/>
            <a:ext cx="12192000" cy="6001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and Development Strategic Visioning (RDSV)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ED967-6DC4-BFE4-EC0C-9BCE4A145386}"/>
              </a:ext>
            </a:extLst>
          </p:cNvPr>
          <p:cNvSpPr txBox="1"/>
          <p:nvPr/>
        </p:nvSpPr>
        <p:spPr>
          <a:xfrm>
            <a:off x="765869" y="1430165"/>
            <a:ext cx="10660262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cs typeface="Calibri" panose="020F0502020204030204" pitchFamily="34" charset="0"/>
              </a:rPr>
              <a:t>Goal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cs typeface="Calibri Light" panose="020F0302020204030204" pitchFamily="34" charset="0"/>
              </a:rPr>
              <a:t>Encourage the community to think boldly and broadly for strategic visioning in emerging areas important to CISE and the NSF community of researchers</a:t>
            </a:r>
          </a:p>
          <a:p>
            <a:pPr>
              <a:spcAft>
                <a:spcPts val="600"/>
              </a:spcAft>
            </a:pPr>
            <a:endParaRPr lang="en-US" sz="2200" b="1" dirty="0"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>
                <a:cs typeface="Calibri" panose="020F0502020204030204" pitchFamily="34" charset="0"/>
              </a:rPr>
              <a:t>Objectives</a:t>
            </a:r>
          </a:p>
          <a:p>
            <a:pPr marL="800100" lvl="1" indent="-342900">
              <a:spcAft>
                <a:spcPts val="900"/>
              </a:spcAft>
              <a:buSzPct val="75000"/>
              <a:buFont typeface="System Font Regular"/>
              <a:buChar char="✅"/>
            </a:pPr>
            <a:r>
              <a:rPr lang="en-US" sz="2200" b="1" dirty="0">
                <a:solidFill>
                  <a:schemeClr val="accent1"/>
                </a:solidFill>
                <a:effectLst/>
                <a:cs typeface="Calibri Light" panose="020F0302020204030204" pitchFamily="34" charset="0"/>
              </a:rPr>
              <a:t>Coordination with stakeholders </a:t>
            </a:r>
            <a:r>
              <a:rPr lang="en-US" sz="2200" dirty="0">
                <a:solidFill>
                  <a:srgbClr val="1B1B1B"/>
                </a:solidFill>
                <a:effectLst/>
                <a:cs typeface="Calibri Light" panose="020F0302020204030204" pitchFamily="34" charset="0"/>
              </a:rPr>
              <a:t>from academia, industry, government, professional societies, virtual organizations, and/or international entities</a:t>
            </a:r>
          </a:p>
          <a:p>
            <a:pPr marL="800100" lvl="1" indent="-342900">
              <a:spcAft>
                <a:spcPts val="900"/>
              </a:spcAft>
              <a:buSzPct val="75000"/>
              <a:buFont typeface="System Font Regular"/>
              <a:buChar char="✅"/>
            </a:pPr>
            <a:r>
              <a:rPr lang="en-US" sz="2200" dirty="0">
                <a:cs typeface="Calibri Light" panose="020F0302020204030204" pitchFamily="34" charset="0"/>
              </a:rPr>
              <a:t>Development of plans and methodologies for timely and effective </a:t>
            </a:r>
            <a:r>
              <a:rPr lang="en-US" sz="2200" b="1" dirty="0">
                <a:solidFill>
                  <a:schemeClr val="accent1"/>
                </a:solidFill>
                <a:cs typeface="Calibri Light" panose="020F0302020204030204" pitchFamily="34" charset="0"/>
              </a:rPr>
              <a:t>communications and dissemination</a:t>
            </a:r>
          </a:p>
          <a:p>
            <a:pPr marL="800100" lvl="1" indent="-342900">
              <a:spcAft>
                <a:spcPts val="900"/>
              </a:spcAft>
              <a:buSzPct val="75000"/>
              <a:buFont typeface="System Font Regular"/>
              <a:buChar char="✅"/>
            </a:pPr>
            <a:r>
              <a:rPr lang="en-US" sz="2200" dirty="0">
                <a:solidFill>
                  <a:srgbClr val="1B1B1B"/>
                </a:solidFill>
                <a:effectLst/>
                <a:cs typeface="Calibri Light" panose="020F0302020204030204" pitchFamily="34" charset="0"/>
              </a:rPr>
              <a:t>Implementable approaches for </a:t>
            </a:r>
            <a:r>
              <a:rPr lang="en-US" sz="2200" b="1" dirty="0">
                <a:solidFill>
                  <a:schemeClr val="accent1"/>
                </a:solidFill>
                <a:effectLst/>
                <a:cs typeface="Calibri Light" panose="020F0302020204030204" pitchFamily="34" charset="0"/>
              </a:rPr>
              <a:t>recognition of early-stage R&amp;D and emerging trends of high-impact </a:t>
            </a:r>
            <a:r>
              <a:rPr lang="en-US" sz="2200" dirty="0">
                <a:solidFill>
                  <a:srgbClr val="1B1B1B"/>
                </a:solidFill>
                <a:effectLst/>
                <a:cs typeface="Calibri Light" panose="020F0302020204030204" pitchFamily="34" charset="0"/>
              </a:rPr>
              <a:t>potential at an EAGER-appropriate scale</a:t>
            </a:r>
            <a:endParaRPr lang="en-US" sz="2200" dirty="0">
              <a:cs typeface="Calibri Light" panose="020F03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7E679-6EB2-EE7B-EAD4-1D0FF990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7786F6-27C9-B8F3-7C21-B606F9DAD0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53250"/>
            <a:ext cx="10515600" cy="969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Important DCL 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1E73A-7F46-737E-4870-2FF3AEB52384}"/>
              </a:ext>
            </a:extLst>
          </p:cNvPr>
          <p:cNvSpPr txBox="1"/>
          <p:nvPr/>
        </p:nvSpPr>
        <p:spPr>
          <a:xfrm>
            <a:off x="1032623" y="1197620"/>
            <a:ext cx="1012675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u="sng" dirty="0">
                <a:cs typeface="Calibri" panose="020F0502020204030204" pitchFamily="34" charset="0"/>
              </a:rPr>
              <a:t>1 MAY 2024</a:t>
            </a:r>
            <a:r>
              <a:rPr lang="en-US" sz="2400" dirty="0"/>
              <a:t>: Deadline for </a:t>
            </a:r>
            <a:r>
              <a:rPr lang="en-US" sz="2400" b="1" dirty="0"/>
              <a:t>Concept Outline</a:t>
            </a:r>
          </a:p>
          <a:p>
            <a:pPr marL="800100" lvl="1" indent="-342900">
              <a:spcBef>
                <a:spcPts val="1200"/>
              </a:spcBef>
              <a:buSzPct val="75000"/>
              <a:buFont typeface="System Font Regular"/>
              <a:buChar char="✅"/>
            </a:pPr>
            <a:r>
              <a:rPr lang="en-US" dirty="0"/>
              <a:t>Send a one-page </a:t>
            </a:r>
            <a:r>
              <a:rPr lang="en-US" b="1" dirty="0">
                <a:solidFill>
                  <a:schemeClr val="accent1"/>
                </a:solidFill>
              </a:rPr>
              <a:t>“Concept Outline”* </a:t>
            </a:r>
            <a:r>
              <a:rPr lang="en-US" dirty="0"/>
              <a:t>before May 1, 2024, to </a:t>
            </a:r>
            <a:r>
              <a:rPr lang="en-US" dirty="0">
                <a:hlinkClick r:id="rId3"/>
              </a:rPr>
              <a:t>CISE-RDSV@nsf.gov</a:t>
            </a:r>
            <a:endParaRPr lang="en-US" dirty="0"/>
          </a:p>
          <a:p>
            <a:pPr marL="800100" lvl="1" indent="-342900">
              <a:spcBef>
                <a:spcPts val="1200"/>
              </a:spcBef>
              <a:buSzPct val="75000"/>
              <a:buFont typeface="System Font Regular"/>
              <a:buChar char="✅"/>
            </a:pPr>
            <a:r>
              <a:rPr lang="en-US" dirty="0"/>
              <a:t>Must </a:t>
            </a:r>
            <a:r>
              <a:rPr lang="en-US" b="1" dirty="0">
                <a:solidFill>
                  <a:schemeClr val="accent1"/>
                </a:solidFill>
              </a:rPr>
              <a:t>obtain an approval </a:t>
            </a:r>
            <a:r>
              <a:rPr lang="en-US" dirty="0"/>
              <a:t>of your Concept Outline from the RDSV Working Group</a:t>
            </a:r>
          </a:p>
          <a:p>
            <a:pPr marL="800100" lvl="1" indent="-342900">
              <a:spcBef>
                <a:spcPts val="1200"/>
              </a:spcBef>
              <a:buSzPct val="75000"/>
              <a:buFont typeface="System Font Regular"/>
              <a:buChar char="✅"/>
            </a:pPr>
            <a:r>
              <a:rPr lang="en-US" dirty="0">
                <a:cs typeface="Calibri" panose="020F0502020204030204" pitchFamily="34" charset="0"/>
              </a:rPr>
              <a:t>Follow guidance on the preparation and submission of EAGER proposals is contained in Chapter II.F.3 of the NSF Proposal &amp; Award Policies &amp; Procedures Guide (PAPPG)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800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u="sng" dirty="0">
                <a:cs typeface="Calibri" panose="020F0502020204030204" pitchFamily="34" charset="0"/>
              </a:rPr>
              <a:t>31 MAY 2024</a:t>
            </a:r>
            <a:r>
              <a:rPr lang="en-US" sz="2400" dirty="0">
                <a:cs typeface="Calibri" panose="020F0502020204030204" pitchFamily="34" charset="0"/>
              </a:rPr>
              <a:t>: </a:t>
            </a:r>
            <a:r>
              <a:rPr lang="en-US" sz="2400" dirty="0"/>
              <a:t>Deadline </a:t>
            </a:r>
            <a:r>
              <a:rPr lang="en-US" sz="2400" dirty="0">
                <a:cs typeface="Calibri" panose="020F0502020204030204" pitchFamily="34" charset="0"/>
              </a:rPr>
              <a:t>for </a:t>
            </a:r>
            <a:r>
              <a:rPr lang="en-US" sz="2400" b="1" dirty="0">
                <a:cs typeface="Calibri" panose="020F0502020204030204" pitchFamily="34" charset="0"/>
              </a:rPr>
              <a:t>EAGER Proposals </a:t>
            </a:r>
            <a:r>
              <a:rPr lang="en-US" sz="2400" dirty="0">
                <a:cs typeface="Calibri" panose="020F0502020204030204" pitchFamily="34" charset="0"/>
              </a:rPr>
              <a:t>based on the Concept 		  Outline</a:t>
            </a:r>
            <a:endParaRPr lang="en-US" sz="2000" dirty="0">
              <a:cs typeface="Calibri" panose="020F0502020204030204" pitchFamily="34" charset="0"/>
            </a:endParaRPr>
          </a:p>
          <a:p>
            <a:pPr marL="800100" lvl="1" indent="-342900">
              <a:spcBef>
                <a:spcPts val="1200"/>
              </a:spcBef>
              <a:buSzPct val="75000"/>
              <a:buFont typeface="System Font Regular"/>
              <a:buChar char="✅"/>
            </a:pPr>
            <a:r>
              <a:rPr lang="en-US" dirty="0">
                <a:cs typeface="Calibri" panose="020F0502020204030204" pitchFamily="34" charset="0"/>
              </a:rPr>
              <a:t>Upload a copy of the approval email with the proposal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800" dirty="0"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u="sng" dirty="0">
                <a:cs typeface="Calibri" panose="020F0502020204030204" pitchFamily="34" charset="0"/>
              </a:rPr>
              <a:t>1 AUGUST 2024</a:t>
            </a:r>
            <a:r>
              <a:rPr lang="en-US" sz="2400" dirty="0">
                <a:cs typeface="Calibri" panose="020F0502020204030204" pitchFamily="34" charset="0"/>
              </a:rPr>
              <a:t>: Award Announcements (anticipated)</a:t>
            </a:r>
            <a:endParaRPr lang="en-US" sz="2000" dirty="0"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EAD4F-2FEC-60BC-B58D-4EA17AE521F3}"/>
              </a:ext>
            </a:extLst>
          </p:cNvPr>
          <p:cNvSpPr txBox="1"/>
          <p:nvPr/>
        </p:nvSpPr>
        <p:spPr>
          <a:xfrm>
            <a:off x="2368219" y="5858587"/>
            <a:ext cx="6694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* </a:t>
            </a:r>
            <a:r>
              <a:rPr lang="en-US" sz="1600" u="sng" dirty="0">
                <a:solidFill>
                  <a:srgbClr val="0070C0"/>
                </a:solidFill>
              </a:rPr>
              <a:t>https://</a:t>
            </a:r>
            <a:r>
              <a:rPr lang="en-US" sz="1600" u="sng" dirty="0" err="1">
                <a:solidFill>
                  <a:srgbClr val="0070C0"/>
                </a:solidFill>
              </a:rPr>
              <a:t>new.nsf.gov</a:t>
            </a:r>
            <a:r>
              <a:rPr lang="en-US" sz="1600" u="sng" dirty="0">
                <a:solidFill>
                  <a:srgbClr val="0070C0"/>
                </a:solidFill>
              </a:rPr>
              <a:t>/policies/</a:t>
            </a:r>
            <a:r>
              <a:rPr lang="en-US" sz="1600" u="sng" dirty="0" err="1">
                <a:solidFill>
                  <a:srgbClr val="0070C0"/>
                </a:solidFill>
              </a:rPr>
              <a:t>pappg</a:t>
            </a:r>
            <a:r>
              <a:rPr lang="en-US" sz="1600" u="sng" dirty="0">
                <a:solidFill>
                  <a:srgbClr val="0070C0"/>
                </a:solidFill>
              </a:rPr>
              <a:t>/23-1/ch-1-pre-submission#1D1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2FB0-5835-E35C-5E82-8BEFFC17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8AEB68C-B2FB-DD00-4010-2DD6577541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4503" y="463866"/>
            <a:ext cx="10661822" cy="7380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What is CISE looking for</a:t>
            </a:r>
            <a:endParaRPr kumimoji="0" lang="en-US" sz="3600" b="0" i="1" u="none" strike="noStrike" kern="1200" cap="none" spc="100" normalizeH="0" baseline="0" noProof="0" dirty="0">
              <a:ln>
                <a:noFill/>
              </a:ln>
              <a:solidFill>
                <a:srgbClr val="005699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48060-B038-2D38-92DF-98DB0DDE2D74}"/>
              </a:ext>
            </a:extLst>
          </p:cNvPr>
          <p:cNvSpPr txBox="1"/>
          <p:nvPr/>
        </p:nvSpPr>
        <p:spPr>
          <a:xfrm>
            <a:off x="651347" y="1297489"/>
            <a:ext cx="1088813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100" dirty="0"/>
              <a:t>Research &amp; Development Strategic Visioning Studies</a:t>
            </a:r>
            <a:endParaRPr lang="en-US" dirty="0"/>
          </a:p>
          <a:p>
            <a:pPr marL="971550" lvl="1" indent="-276225"/>
            <a:r>
              <a:rPr lang="en-US" dirty="0"/>
              <a:t>Identify novel mid- and long-range research directions that</a:t>
            </a:r>
          </a:p>
          <a:p>
            <a:pPr marL="1665288" lvl="2" indent="-276225">
              <a:buFont typeface="Arial" panose="020B0604020202020204" pitchFamily="34" charset="0"/>
              <a:buChar char="•"/>
            </a:pPr>
            <a:r>
              <a:rPr lang="en-US" dirty="0"/>
              <a:t>align with national &amp; societal priorities in CISE-focused domains/sub-domains, and</a:t>
            </a:r>
          </a:p>
          <a:p>
            <a:pPr marL="1665288" lvl="2" indent="-276225">
              <a:buFont typeface="Arial" panose="020B0604020202020204" pitchFamily="34" charset="0"/>
              <a:buChar char="•"/>
            </a:pPr>
            <a:r>
              <a:rPr lang="en-US" dirty="0"/>
              <a:t>must explore new fundamental and translational research directions</a:t>
            </a:r>
          </a:p>
          <a:p>
            <a:endParaRPr lang="en-US" b="1" dirty="0"/>
          </a:p>
          <a:p>
            <a:r>
              <a:rPr lang="en-US" sz="2000" b="1" spc="100" dirty="0"/>
              <a:t>Methodological Approach to supporting RDSV Study Activities</a:t>
            </a:r>
            <a:endParaRPr lang="en-US" b="1" dirty="0"/>
          </a:p>
          <a:p>
            <a:pPr marL="971550" indent="-276225"/>
            <a:r>
              <a:rPr lang="en-US" dirty="0"/>
              <a:t>Assessment of the value of the proposed approach and anticipated outcomes, including</a:t>
            </a:r>
          </a:p>
          <a:p>
            <a:pPr marL="1665288" lvl="2" indent="-276225">
              <a:buFont typeface="Arial" panose="020B0604020202020204" pitchFamily="34" charset="0"/>
              <a:buChar char="•"/>
            </a:pPr>
            <a:r>
              <a:rPr lang="en-US" dirty="0"/>
              <a:t>organizational structure</a:t>
            </a:r>
          </a:p>
          <a:p>
            <a:pPr marL="1665288" lvl="2" indent="-276225">
              <a:buFont typeface="Arial" panose="020B0604020202020204" pitchFamily="34" charset="0"/>
              <a:buChar char="•"/>
            </a:pPr>
            <a:r>
              <a:rPr lang="en-US" dirty="0"/>
              <a:t>a detailed communication plan of the studies and outcomes</a:t>
            </a:r>
          </a:p>
          <a:p>
            <a:pPr marL="1665288" lvl="2" indent="-276225">
              <a:buFont typeface="Arial" panose="020B0604020202020204" pitchFamily="34" charset="0"/>
              <a:buChar char="•"/>
            </a:pPr>
            <a:r>
              <a:rPr lang="en-US" dirty="0"/>
              <a:t>an evaluation plan for assessing the proposed methodology and its outcomes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FA6EE-5FCE-133B-D431-070CC278BC7A}"/>
              </a:ext>
            </a:extLst>
          </p:cNvPr>
          <p:cNvSpPr/>
          <p:nvPr/>
        </p:nvSpPr>
        <p:spPr>
          <a:xfrm>
            <a:off x="421471" y="4821106"/>
            <a:ext cx="11349057" cy="667265"/>
          </a:xfrm>
          <a:prstGeom prst="rect">
            <a:avLst/>
          </a:prstGeom>
          <a:noFill/>
          <a:ln cmpd="thickThin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A competitive proposal establishes a proof-of-concept approach that shows promise &amp; potential to scale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723D0-D0A7-40BD-978C-CD8BBC6DDA6B}"/>
              </a:ext>
            </a:extLst>
          </p:cNvPr>
          <p:cNvSpPr/>
          <p:nvPr/>
        </p:nvSpPr>
        <p:spPr>
          <a:xfrm>
            <a:off x="2503326" y="5588728"/>
            <a:ext cx="7184174" cy="667265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accent5"/>
                </a:solidFill>
                <a:cs typeface="Calibri" panose="020F0502020204030204" pitchFamily="34" charset="0"/>
              </a:rPr>
              <a:t>Please note that this is not a call for scientific research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E09DAA-4D67-1944-C478-B7B473F6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4A1E04-7004-7750-7834-9DDBFAC900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285006"/>
            <a:ext cx="10515600" cy="593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Calibri" panose="020F0502020204030204" pitchFamily="34" charset="0"/>
                <a:ea typeface="Open Sans Light" panose="020B0606030504020204" pitchFamily="34" charset="0"/>
                <a:cs typeface="Calibri" panose="020F0502020204030204" pitchFamily="34" charset="0"/>
              </a:rPr>
              <a:t>Submission Guidelines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17B265-987D-F855-B870-7A8AABB86798}"/>
              </a:ext>
            </a:extLst>
          </p:cNvPr>
          <p:cNvSpPr txBox="1"/>
          <p:nvPr/>
        </p:nvSpPr>
        <p:spPr>
          <a:xfrm>
            <a:off x="838200" y="1132417"/>
            <a:ext cx="10515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1400"/>
              </a:spcAft>
            </a:pPr>
            <a:r>
              <a:rPr lang="en-US" b="1" dirty="0">
                <a:solidFill>
                  <a:srgbClr val="1B1B1B"/>
                </a:solidFill>
                <a:cs typeface="Calibri" panose="020F0502020204030204" pitchFamily="34" charset="0"/>
              </a:rPr>
              <a:t>Required</a:t>
            </a:r>
            <a:r>
              <a:rPr lang="en-US" dirty="0">
                <a:solidFill>
                  <a:srgbClr val="1B1B1B"/>
                </a:solidFill>
                <a:cs typeface="Calibri" panose="020F0502020204030204" pitchFamily="34" charset="0"/>
              </a:rPr>
              <a:t>:  CISE RDSV Working Group letter of approval to submit a full EAGER proposal</a:t>
            </a:r>
          </a:p>
          <a:p>
            <a:pPr marL="173038" indent="-173038">
              <a:spcAft>
                <a:spcPts val="1400"/>
              </a:spcAft>
            </a:pPr>
            <a:r>
              <a:rPr lang="en-US" b="1" dirty="0">
                <a:solidFill>
                  <a:srgbClr val="1B1B1B"/>
                </a:solidFill>
                <a:cs typeface="Calibri" panose="020F0502020204030204" pitchFamily="34" charset="0"/>
              </a:rPr>
              <a:t>Proposal Title must start with:  </a:t>
            </a:r>
            <a:r>
              <a:rPr lang="en-US" dirty="0">
                <a:solidFill>
                  <a:srgbClr val="1B1B1B"/>
                </a:solidFill>
                <a:cs typeface="Calibri" panose="020F0502020204030204" pitchFamily="34" charset="0"/>
              </a:rPr>
              <a:t>"EAGER:RDSV:" </a:t>
            </a:r>
          </a:p>
          <a:p>
            <a:pPr marL="173038" indent="-173038">
              <a:spcAft>
                <a:spcPts val="1400"/>
              </a:spcAft>
            </a:pPr>
            <a:r>
              <a:rPr lang="en-US" b="1" dirty="0">
                <a:solidFill>
                  <a:srgbClr val="1B1B1B"/>
                </a:solidFill>
                <a:cs typeface="Calibri" panose="020F0502020204030204" pitchFamily="34" charset="0"/>
              </a:rPr>
              <a:t>Collaborative Proposals</a:t>
            </a:r>
            <a:r>
              <a:rPr lang="en-US" dirty="0">
                <a:solidFill>
                  <a:srgbClr val="1B1B1B"/>
                </a:solidFill>
                <a:cs typeface="Calibri" panose="020F0502020204030204" pitchFamily="34" charset="0"/>
              </a:rPr>
              <a:t>:  Not allowed but subawards are</a:t>
            </a:r>
            <a:endParaRPr lang="en-US" dirty="0">
              <a:solidFill>
                <a:srgbClr val="1B1B1B"/>
              </a:solidFill>
              <a:effectLst/>
              <a:cs typeface="Calibri" panose="020F0502020204030204" pitchFamily="34" charset="0"/>
            </a:endParaRPr>
          </a:p>
          <a:p>
            <a:pPr marL="173038" indent="-173038">
              <a:spcAft>
                <a:spcPts val="1400"/>
              </a:spcAft>
            </a:pPr>
            <a:r>
              <a:rPr lang="en-US" b="1" i="0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Limit on Number of Submissions:  </a:t>
            </a:r>
            <a:r>
              <a:rPr lang="en-US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An individual may be included as PI or co-PI in only one EAGER proposal submission pursuant to this DCL</a:t>
            </a:r>
            <a:endParaRPr lang="en-US" dirty="0">
              <a:solidFill>
                <a:srgbClr val="1B1B1B"/>
              </a:solidFill>
              <a:cs typeface="Calibri" panose="020F0502020204030204" pitchFamily="34" charset="0"/>
            </a:endParaRPr>
          </a:p>
          <a:p>
            <a:pPr marL="173038" indent="-173038">
              <a:spcAft>
                <a:spcPts val="1400"/>
              </a:spcAft>
            </a:pPr>
            <a:r>
              <a:rPr lang="en-US" b="1" i="0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When to submit</a:t>
            </a:r>
            <a:r>
              <a:rPr lang="en-US" b="0" i="0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:  </a:t>
            </a:r>
            <a:r>
              <a:rPr lang="en-US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Proposal must be received by 5 p.m. submitter's local time on May 31, 2024</a:t>
            </a:r>
            <a:endParaRPr lang="en-US" dirty="0">
              <a:solidFill>
                <a:srgbClr val="1B1B1B"/>
              </a:solidFill>
              <a:cs typeface="Calibri" panose="020F0502020204030204" pitchFamily="34" charset="0"/>
            </a:endParaRPr>
          </a:p>
          <a:p>
            <a:pPr marL="173038" indent="-173038">
              <a:spcAft>
                <a:spcPts val="1400"/>
              </a:spcAft>
            </a:pPr>
            <a:r>
              <a:rPr lang="en-US" b="1" i="0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How to submit</a:t>
            </a:r>
            <a:r>
              <a:rPr lang="en-US" b="0" i="0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:  </a:t>
            </a:r>
            <a:r>
              <a:rPr lang="en-US" b="0" i="0" dirty="0">
                <a:solidFill>
                  <a:srgbClr val="1B1B1B"/>
                </a:solidFill>
                <a:cs typeface="Calibri" panose="020F0502020204030204" pitchFamily="34" charset="0"/>
              </a:rPr>
              <a:t>D</a:t>
            </a:r>
            <a:r>
              <a:rPr lang="en-US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irect proposal to the </a:t>
            </a:r>
            <a:r>
              <a:rPr lang="en-US" i="1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CISE Directorate, Division of Computing and Communication Foundations (CCF)</a:t>
            </a:r>
            <a:r>
              <a:rPr lang="en-US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, "Special Projects - CCF" program</a:t>
            </a:r>
            <a:endParaRPr lang="en-US" dirty="0">
              <a:solidFill>
                <a:srgbClr val="1B1B1B"/>
              </a:solidFill>
              <a:cs typeface="Calibri" panose="020F0502020204030204" pitchFamily="34" charset="0"/>
            </a:endParaRPr>
          </a:p>
          <a:p>
            <a:pPr>
              <a:spcAft>
                <a:spcPts val="1400"/>
              </a:spcAft>
            </a:pPr>
            <a:r>
              <a:rPr lang="en-US" b="1" i="0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Budget/Duration:  </a:t>
            </a:r>
            <a:r>
              <a:rPr lang="en-US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Up to $300,000 for a duration of up to one-year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DD8CF-1849-520D-ACF1-108A53356085}"/>
              </a:ext>
            </a:extLst>
          </p:cNvPr>
          <p:cNvSpPr/>
          <p:nvPr/>
        </p:nvSpPr>
        <p:spPr>
          <a:xfrm>
            <a:off x="1003986" y="5052141"/>
            <a:ext cx="10184027" cy="593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Guidance on the preparation and submission of EAGER proposals is contained in Chapter II.F.3 of the NSF Proposal &amp; Award Policies &amp; Procedures Guide (PAPPG).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B26E70-4831-71B9-EC71-F00F67EB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CBE4141-55A2-9E7F-5BB8-5DE923BFC2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13231" y="574766"/>
            <a:ext cx="7565537" cy="8214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Contact and Other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21F9D-395A-E048-8E51-6DEC245E2CAE}"/>
              </a:ext>
            </a:extLst>
          </p:cNvPr>
          <p:cNvSpPr txBox="1"/>
          <p:nvPr/>
        </p:nvSpPr>
        <p:spPr>
          <a:xfrm>
            <a:off x="287568" y="1828562"/>
            <a:ext cx="1190443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Wingdings" pitchFamily="2" charset="2"/>
              <a:buChar char="v"/>
            </a:pPr>
            <a:r>
              <a:rPr lang="en-US" sz="2400" dirty="0"/>
              <a:t>NSF 24-063: Dear Colleague Letter (DCL) Announcement:</a:t>
            </a:r>
          </a:p>
          <a:p>
            <a:pPr marL="461963" indent="-461963">
              <a:buFont typeface="Wingdings" pitchFamily="2" charset="2"/>
              <a:buChar char="v"/>
            </a:pPr>
            <a:endParaRPr lang="en-US" sz="1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000" dirty="0">
                <a:hlinkClick r:id="rId3"/>
              </a:rPr>
              <a:t>https://new.nsf.gov/funding/opportunities/nsf-directorate-computer-information-science</a:t>
            </a:r>
            <a:endParaRPr lang="en-US" sz="2000" dirty="0"/>
          </a:p>
          <a:p>
            <a:pPr marL="461963" indent="-461963">
              <a:buFont typeface="Wingdings" pitchFamily="2" charset="2"/>
              <a:buChar char="v"/>
            </a:pPr>
            <a:endParaRPr lang="en-US" sz="2400" dirty="0"/>
          </a:p>
          <a:p>
            <a:pPr marL="461963" indent="-461963">
              <a:buFont typeface="Wingdings" pitchFamily="2" charset="2"/>
              <a:buChar char="v"/>
            </a:pPr>
            <a:endParaRPr lang="en-US" sz="2400" dirty="0"/>
          </a:p>
          <a:p>
            <a:pPr marL="461963" indent="-461963">
              <a:buFont typeface="Wingdings" pitchFamily="2" charset="2"/>
              <a:buChar char="v"/>
            </a:pPr>
            <a:r>
              <a:rPr lang="en-US" sz="2400" dirty="0"/>
              <a:t>Send questions about the DCL and this webinar to:  </a:t>
            </a:r>
            <a:r>
              <a:rPr lang="en-US" sz="2400" dirty="0">
                <a:hlinkClick r:id="rId4"/>
              </a:rPr>
              <a:t>CISE-RDSV@nsf.gov</a:t>
            </a:r>
            <a:r>
              <a:rPr lang="en-US" sz="2400" dirty="0"/>
              <a:t>  </a:t>
            </a:r>
          </a:p>
          <a:p>
            <a:pPr marL="461963" indent="-461963">
              <a:buFont typeface="Wingdings" pitchFamily="2" charset="2"/>
              <a:buChar char="v"/>
            </a:pPr>
            <a:endParaRPr lang="en-US" sz="2400" dirty="0"/>
          </a:p>
          <a:p>
            <a:pPr marL="461963" indent="-461963">
              <a:buFont typeface="Wingdings" pitchFamily="2" charset="2"/>
              <a:buChar char="v"/>
            </a:pPr>
            <a:endParaRPr lang="en-US" sz="2400" dirty="0"/>
          </a:p>
          <a:p>
            <a:pPr marL="461963" indent="-461963">
              <a:buFont typeface="Wingdings" pitchFamily="2" charset="2"/>
              <a:buChar char="v"/>
            </a:pPr>
            <a:r>
              <a:rPr lang="en-US" sz="2400" dirty="0"/>
              <a:t>Send one-page Concept Outline to </a:t>
            </a:r>
            <a:r>
              <a:rPr lang="en-US" sz="2400" dirty="0">
                <a:hlinkClick r:id="rId4"/>
              </a:rPr>
              <a:t>CISE-RDSV@nsf.gov</a:t>
            </a:r>
            <a:r>
              <a:rPr lang="en-US" sz="2400" dirty="0"/>
              <a:t> before May 1,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81C8D2-8195-B0D6-8552-C9F61F57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7D1E80-BDC4-594E-B7BD-FBDAF3DD05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345180"/>
            <a:ext cx="10515600" cy="593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10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Calibri" panose="020F0502020204030204" pitchFamily="34" charset="0"/>
                <a:ea typeface="Open Sans Light" panose="020B0606030504020204" pitchFamily="34" charset="0"/>
                <a:cs typeface="Calibri" panose="020F0502020204030204" pitchFamily="34" charset="0"/>
              </a:rPr>
              <a:t>DCL Q&amp;A Session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88374-DD55-DAC4-B3EB-1D6B5C4B2737}"/>
              </a:ext>
            </a:extLst>
          </p:cNvPr>
          <p:cNvSpPr txBox="1"/>
          <p:nvPr/>
        </p:nvSpPr>
        <p:spPr>
          <a:xfrm>
            <a:off x="2541180" y="2491529"/>
            <a:ext cx="7109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Submit questions vis Q&amp;A Zoom Function</a:t>
            </a:r>
          </a:p>
        </p:txBody>
      </p:sp>
      <p:pic>
        <p:nvPicPr>
          <p:cNvPr id="7" name="Graphic 6" descr="Badge Question Mark with solid fill">
            <a:extLst>
              <a:ext uri="{FF2B5EF4-FFF2-40B4-BE49-F238E27FC236}">
                <a16:creationId xmlns:a16="http://schemas.microsoft.com/office/drawing/2014/main" id="{24ED8504-AE52-F24C-8393-B520410BA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2681" y="3136416"/>
            <a:ext cx="2726635" cy="27266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6DA55-E78C-609D-E949-DD94D534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76FF569A72144925470ED9676DC30" ma:contentTypeVersion="12" ma:contentTypeDescription="Create a new document." ma:contentTypeScope="" ma:versionID="76cd10b68a37baa080610bfd7d74cf85">
  <xsd:schema xmlns:xsd="http://www.w3.org/2001/XMLSchema" xmlns:xs="http://www.w3.org/2001/XMLSchema" xmlns:p="http://schemas.microsoft.com/office/2006/metadata/properties" xmlns:ns2="0cf77daa-5445-4d26-ace6-97094430d631" xmlns:ns3="245fc62f-0511-40f7-8ebc-9507a7d0a481" targetNamespace="http://schemas.microsoft.com/office/2006/metadata/properties" ma:root="true" ma:fieldsID="3fdd8bf37a35b331360262e776970168" ns2:_="" ns3:_="">
    <xsd:import namespace="0cf77daa-5445-4d26-ace6-97094430d631"/>
    <xsd:import namespace="245fc62f-0511-40f7-8ebc-9507a7d0a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77daa-5445-4d26-ace6-97094430d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fc62f-0511-40f7-8ebc-9507a7d0a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19A5E1-F6B6-4EFC-B8AD-48B4980B8C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56B00A-AB41-4C91-9D78-6EF105E6E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f77daa-5445-4d26-ace6-97094430d631"/>
    <ds:schemaRef ds:uri="245fc62f-0511-40f7-8ebc-9507a7d0a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965370-828F-45E4-83F5-31404AD0C631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018cd698-3ce0-4bd3-b2e8-3a0b705cfd53"/>
    <ds:schemaRef ds:uri="http://schemas.microsoft.com/office/2006/documentManagement/types"/>
    <ds:schemaRef ds:uri="944cd7eb-139f-4e7a-ae74-d77d551bd401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61521</TotalTime>
  <Words>927</Words>
  <Application>Microsoft Office PowerPoint</Application>
  <PresentationFormat>Widescreen</PresentationFormat>
  <Paragraphs>118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Open Sans Light</vt:lpstr>
      <vt:lpstr>Calibri Light</vt:lpstr>
      <vt:lpstr>Open Sans ExtraBold</vt:lpstr>
      <vt:lpstr>Calibri</vt:lpstr>
      <vt:lpstr>Helvetica</vt:lpstr>
      <vt:lpstr>Arial</vt:lpstr>
      <vt:lpstr>Aptos</vt:lpstr>
      <vt:lpstr>System Font Regular</vt:lpstr>
      <vt:lpstr>Wingdings</vt:lpstr>
      <vt:lpstr>Courier New</vt:lpstr>
      <vt:lpstr>Microsoft Sans Serif</vt:lpstr>
      <vt:lpstr>Times New Roman</vt:lpstr>
      <vt:lpstr>Office Theme</vt:lpstr>
      <vt:lpstr>      Webinar: NSF Dear Colleague Letter: 24-063    Research &amp; Development Strategic Visioning (RDSV)</vt:lpstr>
      <vt:lpstr>Synopsis</vt:lpstr>
      <vt:lpstr>CISE Divisions/Office participating in this DCL &amp;  Cognizant Program Directors</vt:lpstr>
      <vt:lpstr>Research and Development Strategic Visioning (RDSV)</vt:lpstr>
      <vt:lpstr>Important DCL Dates</vt:lpstr>
      <vt:lpstr>What is CISE looking for</vt:lpstr>
      <vt:lpstr>Submission Guidelines</vt:lpstr>
      <vt:lpstr>Contact and Other Information</vt:lpstr>
      <vt:lpstr>DCL Q&amp;A Session</vt:lpstr>
      <vt:lpstr>        NSF 24-063 Dear Colleague Letter:         Approaches to Research &amp; Development Strategic Visioning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Vision Template</dc:title>
  <dc:subject/>
  <dc:creator>gdcoll@associates.nsf.gov;ammason@nsf.gov</dc:creator>
  <cp:keywords>Vision</cp:keywords>
  <dc:description/>
  <cp:lastModifiedBy>Carlson, Paul L. (Contractor)</cp:lastModifiedBy>
  <cp:revision>7</cp:revision>
  <dcterms:created xsi:type="dcterms:W3CDTF">2020-09-04T16:24:30Z</dcterms:created>
  <dcterms:modified xsi:type="dcterms:W3CDTF">2024-04-09T18:39:20Z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0x010100A1176FF569A72144925470ED9676DC30</vt:lpwstr>
  </property>
  <property fmtid="{D5CDD505-2E9C-101B-9397-08002B2CF9AE}" pid="3" name="NXPowerLiteLastOptimized">
    <vt:lpwstr>40261494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D8.0.8</vt:lpwstr>
  </property>
  <property fmtid="{D5CDD505-2E9C-101B-9397-08002B2CF9AE}" pid="6" name="MediaServiceImageTags">
    <vt:lpwstr/>
  </property>
  <property fmtid="{D5CDD505-2E9C-101B-9397-08002B2CF9AE}" pid="7" name="TitusGUID">
    <vt:lpwstr>d611d9fb-fbde-4461-864e-e1570285829e</vt:lpwstr>
  </property>
  <property fmtid="{D5CDD505-2E9C-101B-9397-08002B2CF9AE}" pid="8" name="ContainsCUI">
    <vt:lpwstr>No</vt:lpwstr>
  </property>
</Properties>
</file>