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4"/>
  </p:sldMasterIdLst>
  <p:notesMasterIdLst>
    <p:notesMasterId r:id="rId35"/>
  </p:notesMasterIdLst>
  <p:sldIdLst>
    <p:sldId id="276" r:id="rId5"/>
    <p:sldId id="454" r:id="rId6"/>
    <p:sldId id="2147470272" r:id="rId7"/>
    <p:sldId id="2147470273" r:id="rId8"/>
    <p:sldId id="2147470274" r:id="rId9"/>
    <p:sldId id="2142534191" r:id="rId10"/>
    <p:sldId id="259" r:id="rId11"/>
    <p:sldId id="260" r:id="rId12"/>
    <p:sldId id="2142534121" r:id="rId13"/>
    <p:sldId id="2147470275" r:id="rId14"/>
    <p:sldId id="2147470276" r:id="rId15"/>
    <p:sldId id="2147470277" r:id="rId16"/>
    <p:sldId id="2142534195" r:id="rId17"/>
    <p:sldId id="2147470279" r:id="rId18"/>
    <p:sldId id="2147470280" r:id="rId19"/>
    <p:sldId id="2147470282" r:id="rId20"/>
    <p:sldId id="2145706461" r:id="rId21"/>
    <p:sldId id="2147470284" r:id="rId22"/>
    <p:sldId id="2147470291" r:id="rId23"/>
    <p:sldId id="2147470285" r:id="rId24"/>
    <p:sldId id="2147470286" r:id="rId25"/>
    <p:sldId id="2147470287" r:id="rId26"/>
    <p:sldId id="2147470288" r:id="rId27"/>
    <p:sldId id="2142534116" r:id="rId28"/>
    <p:sldId id="2142534117" r:id="rId29"/>
    <p:sldId id="2142534118" r:id="rId30"/>
    <p:sldId id="2142534120" r:id="rId31"/>
    <p:sldId id="2142534187" r:id="rId32"/>
    <p:sldId id="2147470289" r:id="rId33"/>
    <p:sldId id="214747029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8CBD06-8873-4FCE-BE3F-08325C2DACB0}" name="Watkins de Jong, Laurel N." initials="WdJLN" userId="S::7234580393@nsf.gov::662ae360-e076-45f3-8697-dac3bb970c78" providerId="AD"/>
  <p188:author id="{21706C4D-D7CB-3E07-4832-C77DC461F688}" name="Kennedy, Allyson" initials="" userId="S::7805527828@nsf.gov::33e0850c-452b-4b5a-8f30-d5c2b3d7c434" providerId="AD"/>
  <p188:author id="{095F77C2-1C35-BBF1-F715-A42B2F0B54E8}" name="Hjalmarson, Margret" initials="HM" userId="S::7550054438@nsf.gov::6d9cdce7-4928-478e-bf3e-1cf451db596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000"/>
    <a:srgbClr val="F8F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58E3B7-4B73-6C47-9C6B-3A8EF66533AA}" v="556" dt="2024-05-09T16:55:08.237"/>
    <p1510:client id="{B25A88DD-553E-2232-4DCB-1B48A2A8C399}" v="15" dt="2024-05-09T15:16:39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6"/>
    <p:restoredTop sz="86444"/>
  </p:normalViewPr>
  <p:slideViewPr>
    <p:cSldViewPr snapToGrid="0">
      <p:cViewPr varScale="1">
        <p:scale>
          <a:sx n="82" d="100"/>
          <a:sy n="82" d="100"/>
        </p:scale>
        <p:origin x="96" y="714"/>
      </p:cViewPr>
      <p:guideLst/>
    </p:cSldViewPr>
  </p:slideViewPr>
  <p:outlineViewPr>
    <p:cViewPr>
      <p:scale>
        <a:sx n="33" d="100"/>
        <a:sy n="33" d="100"/>
      </p:scale>
      <p:origin x="0" y="-17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D82C2-4D0C-CD49-A37C-0254319F53F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105DD-01DD-614F-A91B-5BE76B383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2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ACDD8-89FB-574A-8A87-6A752B0B1C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509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5035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ACDD8-89FB-574A-8A87-6A752B0B1C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00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/>
              <a:t>A widely-accessible, national cyberinfrastructure </a:t>
            </a:r>
            <a:r>
              <a:rPr lang="en-US" sz="1200"/>
              <a:t>that will advance and accelerate the U.S. AI R&amp;D environment and fuel AI discovery and innovation in the United States by empowering a diverse set of users across a range of fields through access to: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0931B-894C-4617-A745-7B358248C7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765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lnSpc>
                <a:spcPct val="120000"/>
              </a:lnSpc>
              <a:spcBef>
                <a:spcPts val="60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0931B-894C-4617-A745-7B358248C7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244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One highlight since our last all-hands was the launch of the National AI Research Resource pilot. 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NAIRR will be a widely accessible, national infrastructure for AI research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It will  provide access to computing, datasets, testbeds, and educational materials.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Pilot launched a couple weeks ago providing some initial offerings of computing and datasets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This effort aligns with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Strengthening research infrastructure obviously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Emerging industries – driving innovation in AI and innovation from AI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Opportunities Everywhere – a central goal is to democratize access to state-of-the art research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5D076-DFB8-9844-A40D-41010659C1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797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lnSpc>
                <a:spcPct val="120000"/>
              </a:lnSpc>
              <a:spcBef>
                <a:spcPts val="60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0931B-894C-4617-A745-7B358248C7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012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A8FC9-75AB-581A-5B51-7FEC76B37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4A5961-9403-D0D8-2B23-D830FD405A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7A8FE1-4C44-04C5-960A-A433CAFACA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Another recently announced effort is </a:t>
            </a:r>
            <a:r>
              <a:rPr lang="en-US" err="1"/>
              <a:t>EducateAI</a:t>
            </a:r>
            <a:r>
              <a:rPr lang="en-US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This is an effort to support educators in making high-quality, audience-appropriate AI educational experiences available nationwide.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This was announced as part of CS Education Week on December 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As a first step, we released a DCL calling for proposals to our </a:t>
            </a:r>
            <a:r>
              <a:rPr lang="en-US" err="1"/>
              <a:t>CSforAll</a:t>
            </a:r>
            <a:r>
              <a:rPr lang="en-US"/>
              <a:t> and Computing in Undergraduate Education programs.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Aligns with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Advancing emerging industries and creating opportunities everywhere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As well as strengthening research infrastructure, as our intention is to leverage the NAIRR effort to make AI research resources available for education and training activities.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E773A-E4D6-B898-0951-519AB24501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5D076-DFB8-9844-A40D-41010659C1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349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ACDD8-89FB-574A-8A87-6A752B0B1C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509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>
          <a:extLst>
            <a:ext uri="{FF2B5EF4-FFF2-40B4-BE49-F238E27FC236}">
              <a16:creationId xmlns:a16="http://schemas.microsoft.com/office/drawing/2014/main" id="{1B4CD45A-8E55-F3B0-B1D5-365D8F61E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00c00367bc_0_395:notes">
            <a:extLst>
              <a:ext uri="{FF2B5EF4-FFF2-40B4-BE49-F238E27FC236}">
                <a16:creationId xmlns:a16="http://schemas.microsoft.com/office/drawing/2014/main" id="{44A559BA-A125-B8F4-2FC6-004865791D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100c00367bc_0_395:notes">
            <a:extLst>
              <a:ext uri="{FF2B5EF4-FFF2-40B4-BE49-F238E27FC236}">
                <a16:creationId xmlns:a16="http://schemas.microsoft.com/office/drawing/2014/main" id="{9637A8D4-0276-3C41-1D94-1D3557B594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493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105DD-01DD-614F-A91B-5BE76B3834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1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105DD-01DD-614F-A91B-5BE76B3834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35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462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2869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4144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6389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105DD-01DD-614F-A91B-5BE76B3834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3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When can you expect to hear the results of the review?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A8FC9-75AB-581A-5B51-7FEC76B37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4A5961-9403-D0D8-2B23-D830FD405A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7A8FE1-4C44-04C5-960A-A433CAFACA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News Gothic MT"/>
              </a:rPr>
              <a:t>The </a:t>
            </a:r>
            <a:r>
              <a:rPr lang="en-US" sz="1200" b="1" dirty="0" err="1">
                <a:solidFill>
                  <a:schemeClr val="accent4">
                    <a:lumMod val="75000"/>
                  </a:schemeClr>
                </a:solidFill>
                <a:latin typeface="News Gothic MT"/>
              </a:rPr>
              <a:t>EducateAI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News Gothic MT"/>
              </a:rPr>
              <a:t> Dear Colleague Letter</a:t>
            </a:r>
            <a:r>
              <a:rPr lang="en-US" sz="1200" b="1" dirty="0">
                <a:solidFill>
                  <a:schemeClr val="accent4">
                    <a:lumMod val="50000"/>
                  </a:schemeClr>
                </a:solidFill>
                <a:latin typeface="News Gothic MT"/>
              </a:rPr>
              <a:t> </a:t>
            </a:r>
            <a:r>
              <a:rPr lang="en-US" sz="1200" dirty="0">
                <a:latin typeface="News Gothic MT"/>
              </a:rPr>
              <a:t>(24-025) seeks to support: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News Gothic MT"/>
              </a:rPr>
              <a:t>Professional learning opportunities &amp; communities;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News Gothic MT"/>
              </a:rPr>
              <a:t>Inclusive AI educational resources (curricula, tools, data sources, assessments, </a:t>
            </a:r>
            <a:r>
              <a:rPr lang="en-US" sz="1200" dirty="0" err="1">
                <a:latin typeface="News Gothic MT"/>
              </a:rPr>
              <a:t>etc</a:t>
            </a:r>
            <a:r>
              <a:rPr lang="en-US" sz="1200" dirty="0">
                <a:latin typeface="News Gothic M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News Gothic MT"/>
              </a:rPr>
              <a:t>Educational infrastructure needed to support AI education across institutions;</a:t>
            </a:r>
          </a:p>
          <a:p>
            <a:r>
              <a:rPr lang="en-US" sz="1200" dirty="0">
                <a:latin typeface="News Gothic MT"/>
              </a:rPr>
              <a:t> and build upon/contribute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News Gothic MT"/>
              </a:rPr>
              <a:t>Research on broadening participation to better understand and inform efforts to support students from groups historically underrepresented in computing;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News Gothic MT"/>
              </a:rPr>
              <a:t>Research and development needed to make state-of the art, inclusive AI education available to all students in preK-12 schools, 2-year colleges, and 4-year colleges and universities. </a:t>
            </a:r>
            <a:endParaRPr lang="en-US" sz="1200" dirty="0">
              <a:latin typeface="News Gothic MT" panose="020B0503020103020203" pitchFamily="34" charset="0"/>
            </a:endParaRPr>
          </a:p>
          <a:p>
            <a:r>
              <a:rPr lang="en-US" b="0" i="0" dirty="0">
                <a:solidFill>
                  <a:srgbClr val="3C3D3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Proposals may also address </a:t>
            </a:r>
            <a:r>
              <a:rPr lang="en-US" b="1" i="0" dirty="0">
                <a:solidFill>
                  <a:srgbClr val="3C3D3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data science </a:t>
            </a:r>
            <a:r>
              <a:rPr lang="en-US" b="0" i="0" dirty="0">
                <a:solidFill>
                  <a:srgbClr val="3C3D3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skills and practices relevant to AI careers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E773A-E4D6-B898-0951-519AB24501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5D076-DFB8-9844-A40D-41010659C1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189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ACDD8-89FB-574A-8A87-6A752B0B1C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113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2424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762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274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hcSlideMaster.Title SlideHeader">
            <a:extLst>
              <a:ext uri="{FF2B5EF4-FFF2-40B4-BE49-F238E27FC236}">
                <a16:creationId xmlns:a16="http://schemas.microsoft.com/office/drawing/2014/main" id="{0F896522-F807-800C-A90E-D567732324C0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56FA-A4A8-C84A-A06E-BD156797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D0047-96EF-7346-A824-B13C35452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D92FC-53B8-FB48-81FE-97CA786F6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E6704-F0BE-D248-A670-E507CAC8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9643F-79ED-F44F-A841-9987ECE4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Picture with CaptionHeader">
            <a:extLst>
              <a:ext uri="{FF2B5EF4-FFF2-40B4-BE49-F238E27FC236}">
                <a16:creationId xmlns:a16="http://schemas.microsoft.com/office/drawing/2014/main" id="{6960E1D1-96F0-2950-D654-BE35F4E0C3D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4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4" name="Google Shape;304;p5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hcSlideMaster.Title and bodyHeader">
            <a:extLst>
              <a:ext uri="{FF2B5EF4-FFF2-40B4-BE49-F238E27FC236}">
                <a16:creationId xmlns:a16="http://schemas.microsoft.com/office/drawing/2014/main" id="{E329694B-6743-DE99-A137-BE2E15FFCB0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4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Bullets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975" y="102907"/>
            <a:ext cx="10474900" cy="754343"/>
          </a:xfr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569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26815" y="6355292"/>
            <a:ext cx="2411186" cy="365125"/>
          </a:xfrm>
        </p:spPr>
        <p:txBody>
          <a:bodyPr/>
          <a:lstStyle/>
          <a:p>
            <a:fld id="{F384092C-9B9C-9748-AC6A-F06C9D03AD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3250" y="1397000"/>
            <a:ext cx="10699750" cy="453099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533393" indent="-3429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723885" indent="-3429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914378" indent="-3429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104870" indent="-3429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52C573-0C30-824A-9998-990960154B3C}"/>
              </a:ext>
            </a:extLst>
          </p:cNvPr>
          <p:cNvCxnSpPr>
            <a:cxnSpLocks/>
          </p:cNvCxnSpPr>
          <p:nvPr userDrawn="1"/>
        </p:nvCxnSpPr>
        <p:spPr>
          <a:xfrm>
            <a:off x="445975" y="860908"/>
            <a:ext cx="1123183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F5E293D-84A8-DE4B-AEA5-5FC36490FA81}"/>
              </a:ext>
            </a:extLst>
          </p:cNvPr>
          <p:cNvSpPr txBox="1"/>
          <p:nvPr userDrawn="1"/>
        </p:nvSpPr>
        <p:spPr>
          <a:xfrm>
            <a:off x="1392226" y="-108858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500"/>
          </a:p>
        </p:txBody>
      </p:sp>
      <p:pic>
        <p:nvPicPr>
          <p:cNvPr id="8" name="Picture 7" descr="Network Technology Background">
            <a:extLst>
              <a:ext uri="{FF2B5EF4-FFF2-40B4-BE49-F238E27FC236}">
                <a16:creationId xmlns:a16="http://schemas.microsoft.com/office/drawing/2014/main" id="{F98F6079-FCE6-F009-2D46-C0E9250657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6269248"/>
            <a:ext cx="12275127" cy="606563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49CA3E5-D65D-C680-9164-18FAA3AFBDD2}"/>
              </a:ext>
            </a:extLst>
          </p:cNvPr>
          <p:cNvSpPr txBox="1">
            <a:spLocks/>
          </p:cNvSpPr>
          <p:nvPr userDrawn="1"/>
        </p:nvSpPr>
        <p:spPr>
          <a:xfrm>
            <a:off x="445975" y="6389968"/>
            <a:ext cx="2411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0">
                <a:solidFill>
                  <a:srgbClr val="92D050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NAIRR Pilot</a:t>
            </a:r>
          </a:p>
        </p:txBody>
      </p:sp>
    </p:spTree>
    <p:extLst>
      <p:ext uri="{BB962C8B-B14F-4D97-AF65-F5344CB8AC3E}">
        <p14:creationId xmlns:p14="http://schemas.microsoft.com/office/powerpoint/2010/main" val="263845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Bullets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975" y="102907"/>
            <a:ext cx="10474900" cy="754343"/>
          </a:xfr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00569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26815" y="6355292"/>
            <a:ext cx="2411186" cy="365125"/>
          </a:xfrm>
        </p:spPr>
        <p:txBody>
          <a:bodyPr/>
          <a:lstStyle/>
          <a:p>
            <a:fld id="{F384092C-9B9C-9748-AC6A-F06C9D03AD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52C573-0C30-824A-9998-990960154B3C}"/>
              </a:ext>
            </a:extLst>
          </p:cNvPr>
          <p:cNvCxnSpPr>
            <a:cxnSpLocks/>
          </p:cNvCxnSpPr>
          <p:nvPr userDrawn="1"/>
        </p:nvCxnSpPr>
        <p:spPr>
          <a:xfrm>
            <a:off x="445975" y="860908"/>
            <a:ext cx="1123183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F5E293D-84A8-DE4B-AEA5-5FC36490FA81}"/>
              </a:ext>
            </a:extLst>
          </p:cNvPr>
          <p:cNvSpPr txBox="1"/>
          <p:nvPr userDrawn="1"/>
        </p:nvSpPr>
        <p:spPr>
          <a:xfrm>
            <a:off x="1392226" y="-108858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500"/>
          </a:p>
        </p:txBody>
      </p:sp>
      <p:pic>
        <p:nvPicPr>
          <p:cNvPr id="8" name="Picture 7" descr="Network Technology Background">
            <a:extLst>
              <a:ext uri="{FF2B5EF4-FFF2-40B4-BE49-F238E27FC236}">
                <a16:creationId xmlns:a16="http://schemas.microsoft.com/office/drawing/2014/main" id="{F98F6079-FCE6-F009-2D46-C0E9250657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6269248"/>
            <a:ext cx="12275127" cy="606563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49CA3E5-D65D-C680-9164-18FAA3AFBDD2}"/>
              </a:ext>
            </a:extLst>
          </p:cNvPr>
          <p:cNvSpPr txBox="1">
            <a:spLocks/>
          </p:cNvSpPr>
          <p:nvPr userDrawn="1"/>
        </p:nvSpPr>
        <p:spPr>
          <a:xfrm>
            <a:off x="445975" y="6389968"/>
            <a:ext cx="2411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0">
                <a:solidFill>
                  <a:srgbClr val="92D050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NAIRR Pilot</a:t>
            </a:r>
          </a:p>
        </p:txBody>
      </p:sp>
    </p:spTree>
    <p:extLst>
      <p:ext uri="{BB962C8B-B14F-4D97-AF65-F5344CB8AC3E}">
        <p14:creationId xmlns:p14="http://schemas.microsoft.com/office/powerpoint/2010/main" val="373837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0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7AE7-AD32-914A-B8BF-9F5F84D3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90B45-9271-8A42-B3AA-FCFDA2ED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DFA39-9DF7-924C-A73A-FBED4BF9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4FEB6-34C3-4946-8CFB-A4866D66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hcSlideMaster.Title and ContentHeader">
            <a:extLst>
              <a:ext uri="{FF2B5EF4-FFF2-40B4-BE49-F238E27FC236}">
                <a16:creationId xmlns:a16="http://schemas.microsoft.com/office/drawing/2014/main" id="{EECBCB63-9A20-5A8D-A089-2CA72801C39A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229A-19F4-1341-B25A-0EB0211C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69471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A438B-709E-6F41-A4A2-5BB95FB76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56257-900A-3047-9080-FED5B14C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hcSlideMaster.Section HeaderHeader">
            <a:extLst>
              <a:ext uri="{FF2B5EF4-FFF2-40B4-BE49-F238E27FC236}">
                <a16:creationId xmlns:a16="http://schemas.microsoft.com/office/drawing/2014/main" id="{979E4BE3-49F6-7E6E-A5C3-9E6B3274C50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8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2262-7C24-5546-AD4A-F418FD79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0785B-98F4-6C44-871A-A2FE78EAE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1DBBC-8A2A-E44C-9D5B-61BF1C41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D4A07-67EC-9447-984E-30696DCB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70C5F-E6CE-FF42-85F4-757526B1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Two ContentHeader">
            <a:extLst>
              <a:ext uri="{FF2B5EF4-FFF2-40B4-BE49-F238E27FC236}">
                <a16:creationId xmlns:a16="http://schemas.microsoft.com/office/drawing/2014/main" id="{34899D71-F033-1B13-B61A-A15C334B7E98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2EAB-CFDE-AD42-BA85-680643C6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54DC-5409-4844-AA1B-A6F40A3A1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9B08F-9101-384C-B266-06133617D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9E07D-FAAB-1149-A16F-C766077D4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2600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AC0CD-F259-4546-9F8C-448EF7314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2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E872F-27FB-BD41-920F-B75BC29B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1C492-60A3-5B4C-8851-46B55B80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ComparisonHeader">
            <a:extLst>
              <a:ext uri="{FF2B5EF4-FFF2-40B4-BE49-F238E27FC236}">
                <a16:creationId xmlns:a16="http://schemas.microsoft.com/office/drawing/2014/main" id="{7F25E5DB-4ABC-9F72-EACE-D68AD437E1E4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8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8A47-7ABF-A14F-AAA2-8CCA841F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241A9-DB61-BF48-BD28-0A23D29E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BCD5F-BC28-C444-9DF3-428D81AA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hcSlideMaster.Title OnlyHeader">
            <a:extLst>
              <a:ext uri="{FF2B5EF4-FFF2-40B4-BE49-F238E27FC236}">
                <a16:creationId xmlns:a16="http://schemas.microsoft.com/office/drawing/2014/main" id="{301EF02F-BD08-6835-4CA6-30019E49553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0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385B3-53D8-6843-AFB2-C6EE0E11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5D051-85A9-5C4B-8A96-8E4FC4C5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hcSlideMaster.BlankHeader">
            <a:extLst>
              <a:ext uri="{FF2B5EF4-FFF2-40B4-BE49-F238E27FC236}">
                <a16:creationId xmlns:a16="http://schemas.microsoft.com/office/drawing/2014/main" id="{F61F8054-2F64-9DA7-0705-D07F51DD670B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4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2EB3-3DC5-A748-97FE-37F218EE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79" y="449262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E70D-0C53-2246-B034-ED0E9C67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7E4FE-1E33-9D4D-8412-2878B7245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079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2508D-EC7B-044E-A138-A7A7DF9E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DB622-E37D-644A-8A0A-872C60C4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Content with CaptionHeader">
            <a:extLst>
              <a:ext uri="{FF2B5EF4-FFF2-40B4-BE49-F238E27FC236}">
                <a16:creationId xmlns:a16="http://schemas.microsoft.com/office/drawing/2014/main" id="{32E139A0-CC7C-108D-8DCE-DC9B4FB9193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5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0EB2FA9-3334-354C-8D6E-E7E74B2B6BB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0500"/>
            <a:ext cx="12192000" cy="1587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4A9EE-05B6-8E4F-BE00-83C5151C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57200"/>
            <a:ext cx="11277599" cy="128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6282-5692-254D-A43F-6FC6AE4AD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3629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BFA10-0911-3E45-B261-9D0A641E6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29D61-5A32-F34C-BA2F-40B6A6E0F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87410F-4A9C-E848-8B13-D6AA3999664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102146" y="5756355"/>
            <a:ext cx="1019095" cy="101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7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75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53" r:id="rId11"/>
    <p:sldLayoutId id="2147483773" r:id="rId12"/>
    <p:sldLayoutId id="214748377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699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1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40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.nsf.gov/funding/opportunities/improving-undergraduate-stem-education-computin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jp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iinstitutes.org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6CCFE-4D65-2741-BFCE-5F80909C2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2" y="154094"/>
            <a:ext cx="2404379" cy="240437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3A7067F-0D35-43F8-B865-BAEABBDDD9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000" dirty="0" err="1">
                <a:latin typeface="+mj-lt"/>
                <a:ea typeface="Open Sans ExtraBold"/>
                <a:cs typeface="Open Sans ExtraBold"/>
              </a:rPr>
              <a:t>EducateAI</a:t>
            </a:r>
            <a:br>
              <a:rPr lang="en-US" sz="3000" dirty="0">
                <a:latin typeface="+mj-lt"/>
                <a:ea typeface="Open Sans ExtraBold"/>
                <a:cs typeface="Open Sans ExtraBold"/>
              </a:rPr>
            </a:br>
            <a:br>
              <a:rPr lang="en-US" sz="600" dirty="0">
                <a:latin typeface="+mj-lt"/>
              </a:rPr>
            </a:br>
            <a:r>
              <a:rPr lang="en-US" sz="3000" dirty="0">
                <a:latin typeface="+mj-lt"/>
                <a:ea typeface="Open Sans ExtraBold"/>
                <a:cs typeface="Open Sans ExtraBold"/>
              </a:rPr>
              <a:t>Improving Undergraduate STEM Education: Computing in Undergraduate Education (IUSE: CUE)</a:t>
            </a:r>
            <a:br>
              <a:rPr lang="en-US" sz="3000" dirty="0">
                <a:latin typeface="+mj-lt"/>
                <a:ea typeface="Open Sans ExtraBold"/>
                <a:cs typeface="Open Sans ExtraBold"/>
              </a:rPr>
            </a:br>
            <a:br>
              <a:rPr lang="en-US" sz="600" dirty="0">
                <a:latin typeface="+mj-lt"/>
              </a:rPr>
            </a:br>
            <a:r>
              <a:rPr lang="en-US" sz="3000" dirty="0">
                <a:latin typeface="+mj-lt"/>
                <a:ea typeface="Open Sans ExtraBold"/>
                <a:cs typeface="Open Sans ExtraBold"/>
              </a:rPr>
              <a:t>National AI Research Resource (NAIRR) Pilot Classroom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540BAFA-6E7C-44B4-9F31-55CE925EA6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i="0" dirty="0">
                <a:latin typeface="Open Sans Light"/>
                <a:ea typeface="Open Sans Light"/>
                <a:cs typeface="Open Sans Light"/>
              </a:rPr>
              <a:t>Directorates for:</a:t>
            </a:r>
          </a:p>
          <a:p>
            <a:r>
              <a:rPr lang="en-US" i="0" dirty="0">
                <a:latin typeface="Open Sans Light"/>
                <a:ea typeface="Open Sans Light"/>
                <a:cs typeface="Open Sans Light"/>
              </a:rPr>
              <a:t>Computer and Information Science and Engineering </a:t>
            </a:r>
            <a:r>
              <a:rPr lang="en-US" b="1" i="0" dirty="0">
                <a:latin typeface="open sans extrabold"/>
                <a:ea typeface="Open Sans Light"/>
                <a:cs typeface="Open Sans Light"/>
              </a:rPr>
              <a:t>(CISE)</a:t>
            </a:r>
          </a:p>
          <a:p>
            <a:r>
              <a:rPr lang="en-US" i="0" dirty="0">
                <a:latin typeface="Open Sans Light"/>
                <a:ea typeface="Open Sans Light"/>
                <a:cs typeface="Open Sans Light"/>
              </a:rPr>
              <a:t>STEM Education </a:t>
            </a:r>
            <a:r>
              <a:rPr lang="en-US" i="0" dirty="0">
                <a:latin typeface="Open Sans ExtraBold"/>
                <a:ea typeface="Open Sans ExtraBold"/>
                <a:cs typeface="Open Sans ExtraBold"/>
              </a:rPr>
              <a:t>(EDU)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ED207-66A4-402A-843C-DE166AFC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0E8EA-57F6-764C-8914-AEEABF058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3" name="flSlide21Footer" descr="  ">
            <a:extLst>
              <a:ext uri="{FF2B5EF4-FFF2-40B4-BE49-F238E27FC236}">
                <a16:creationId xmlns:a16="http://schemas.microsoft.com/office/drawing/2014/main" id="{733B97C2-1E3F-2FAF-0E22-CDFACCA12B11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26583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6355-EFAF-D15D-75BA-F2C91C41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8"/>
            <a:ext cx="11277600" cy="1905451"/>
          </a:xfrm>
        </p:spPr>
        <p:txBody>
          <a:bodyPr>
            <a:normAutofit/>
          </a:bodyPr>
          <a:lstStyle/>
          <a:p>
            <a:r>
              <a:rPr lang="en-US" b="1" i="1">
                <a:solidFill>
                  <a:srgbClr val="7F600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CUE Pathways </a:t>
            </a:r>
            <a:r>
              <a:rPr lang="en-US"/>
              <a:t>proposals support and explore effective pathways to computing degrees and careers involving two-year colleges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950" y="2372809"/>
            <a:ext cx="8310623" cy="112424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r>
              <a:rPr lang="en-US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Must include a two-year college as part of the partnership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2400" i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Encourage</a:t>
            </a:r>
            <a:r>
              <a:rPr lang="en-US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synergistic partnerships with industry</a:t>
            </a:r>
          </a:p>
        </p:txBody>
      </p:sp>
    </p:spTree>
    <p:extLst>
      <p:ext uri="{BB962C8B-B14F-4D97-AF65-F5344CB8AC3E}">
        <p14:creationId xmlns:p14="http://schemas.microsoft.com/office/powerpoint/2010/main" val="39851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999AE-7E44-F254-F5FA-91B523737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8"/>
            <a:ext cx="11277600" cy="1905451"/>
          </a:xfrm>
        </p:spPr>
        <p:txBody>
          <a:bodyPr>
            <a:normAutofit/>
          </a:bodyPr>
          <a:lstStyle/>
          <a:p>
            <a:r>
              <a:rPr lang="en-US" b="1" i="1">
                <a:solidFill>
                  <a:srgbClr val="7F600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CUE Mobilize </a:t>
            </a:r>
            <a:r>
              <a:rPr lang="en-US"/>
              <a:t>proposals will develop a shared </a:t>
            </a:r>
            <a:r>
              <a:rPr lang="en-US" i="1"/>
              <a:t>national</a:t>
            </a:r>
            <a:r>
              <a:rPr lang="en-US"/>
              <a:t> vision around innovation and inclusion in undergraduate computing education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950" y="2372809"/>
            <a:ext cx="8533553" cy="2093736"/>
          </a:xfrm>
          <a:prstGeom prst="rect">
            <a:avLst/>
          </a:prstGeom>
        </p:spPr>
        <p:txBody>
          <a:bodyPr vert="horz" wrap="square" lIns="0" tIns="16087" rIns="0" bIns="0" rtlCol="0" anchor="t">
            <a:spAutoFit/>
          </a:bodyPr>
          <a:lstStyle/>
          <a:p>
            <a:pPr marL="456565" indent="-456565">
              <a:spcAft>
                <a:spcPts val="600"/>
              </a:spcAft>
              <a:buFont typeface="+mj-lt"/>
              <a:buAutoNum type="arabicPeriod"/>
            </a:pPr>
            <a:r>
              <a:rPr lang="en-US" sz="2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Curricular supports in key areas</a:t>
            </a:r>
          </a:p>
          <a:p>
            <a:pPr marL="456565" indent="-456565">
              <a:spcAft>
                <a:spcPts val="600"/>
              </a:spcAft>
              <a:buFont typeface="+mj-lt"/>
              <a:buAutoNum type="arabicPeriod"/>
            </a:pPr>
            <a:r>
              <a:rPr lang="en-US" sz="2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Transformation across institutions</a:t>
            </a:r>
          </a:p>
          <a:p>
            <a:pPr marL="456565" indent="-456565">
              <a:spcAft>
                <a:spcPts val="600"/>
              </a:spcAft>
              <a:buFont typeface="+mj-lt"/>
              <a:buAutoNum type="arabicPeriod"/>
            </a:pPr>
            <a:r>
              <a:rPr lang="en-US" sz="2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Development of a common, scalable educational infrastructure</a:t>
            </a:r>
          </a:p>
          <a:p>
            <a:pPr marL="456565" indent="-456565">
              <a:buFont typeface="+mj-lt"/>
              <a:buAutoNum type="arabicPeriod"/>
            </a:pPr>
            <a:endParaRPr lang="en-US" sz="2400"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469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72950" y="1400919"/>
            <a:ext cx="10150996" cy="340178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r>
              <a:rPr lang="en-US" sz="22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Proposals may be submitted by:</a:t>
            </a:r>
          </a:p>
          <a:p>
            <a:pPr marL="838190" lvl="1" indent="-380990">
              <a:buFont typeface="Arial" panose="020B0604020202020204" pitchFamily="34" charset="0"/>
              <a:buChar char="•"/>
            </a:pPr>
            <a:r>
              <a:rPr lang="en-US" sz="22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Institutions of Higher Education</a:t>
            </a:r>
          </a:p>
          <a:p>
            <a:pPr marL="838190" lvl="1" indent="-380990">
              <a:buFont typeface="Arial" panose="020B0604020202020204" pitchFamily="34" charset="0"/>
              <a:buChar char="•"/>
            </a:pPr>
            <a:r>
              <a:rPr lang="en-US" sz="22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Non-profit, non-academic organizations</a:t>
            </a:r>
          </a:p>
          <a:p>
            <a:pPr marL="838190" lvl="1" indent="-380990">
              <a:buFont typeface="Arial" panose="020B0604020202020204" pitchFamily="34" charset="0"/>
              <a:buChar char="•"/>
            </a:pPr>
            <a:r>
              <a:rPr lang="en-US" sz="22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For-profit organizations</a:t>
            </a:r>
          </a:p>
          <a:p>
            <a:pPr marL="838190" lvl="1" indent="-38099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State and Local Governments</a:t>
            </a:r>
            <a:endParaRPr lang="en-US" sz="22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838190" lvl="1" indent="-380990">
              <a:buFont typeface="Arial" panose="020B0604020202020204" pitchFamily="34" charset="0"/>
              <a:buChar char="•"/>
            </a:pPr>
            <a:endParaRPr lang="en-US" sz="22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22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Transformation and Pathways proposals must </a:t>
            </a:r>
          </a:p>
          <a:p>
            <a:pPr marL="838190" lvl="1" indent="-38099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B1B1B"/>
                </a:solidFill>
                <a:highlight>
                  <a:srgbClr val="FFFFFF"/>
                </a:highlight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</a:t>
            </a:r>
            <a:r>
              <a:rPr lang="en-US" sz="220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ave an impact across </a:t>
            </a:r>
            <a:r>
              <a:rPr lang="en-US" sz="2200" b="1" i="1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multiple</a:t>
            </a:r>
            <a:r>
              <a:rPr lang="en-US" sz="2200" dirty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institutions</a:t>
            </a:r>
          </a:p>
          <a:p>
            <a:pPr marL="838190" lvl="1" indent="-380990">
              <a:buFont typeface="Arial" panose="020B0604020202020204" pitchFamily="34" charset="0"/>
              <a:buChar char="•"/>
            </a:pPr>
            <a:r>
              <a:rPr lang="en-US" sz="22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Include a multi-institutional partnership, with a lead IHE and </a:t>
            </a:r>
            <a:r>
              <a:rPr lang="en-US" sz="2200" b="1" i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at least </a:t>
            </a:r>
            <a:r>
              <a:rPr lang="en-US" sz="22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two other IHEs or other organizations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BD4E42-7761-F6A5-0263-57B87417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/>
          <a:lstStyle/>
          <a:p>
            <a:r>
              <a:rPr lang="en-US"/>
              <a:t>Who can apply?</a:t>
            </a:r>
          </a:p>
        </p:txBody>
      </p:sp>
    </p:spTree>
    <p:extLst>
      <p:ext uri="{BB962C8B-B14F-4D97-AF65-F5344CB8AC3E}">
        <p14:creationId xmlns:p14="http://schemas.microsoft.com/office/powerpoint/2010/main" val="187183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6CCFE-4D65-2741-BFCE-5F80909C2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2" y="154094"/>
            <a:ext cx="2404379" cy="240437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3A7067F-0D35-43F8-B865-BAEABBDDD9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cap="non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NAIRR Classroom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ED207-66A4-402A-843C-DE166AFC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0E8EA-57F6-764C-8914-AEEABF058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65309769-92F1-F725-05ED-0F9A8DC2D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89" y="102896"/>
            <a:ext cx="10474900" cy="7543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Vision for the National AI Research Resource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4E4D6-4BDF-4AD0-AA43-36083A9C0F1D}"/>
              </a:ext>
            </a:extLst>
          </p:cNvPr>
          <p:cNvSpPr txBox="1"/>
          <p:nvPr/>
        </p:nvSpPr>
        <p:spPr>
          <a:xfrm>
            <a:off x="900181" y="906606"/>
            <a:ext cx="1040374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 widely-accessible, national research infrastructure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that will advance the U.S. AI R&amp;D environment, discovery, and innovation by empowering a diverse set of users through access to: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531CA-8EC3-4896-99C4-F7B7769CE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862" y="2259284"/>
            <a:ext cx="1145812" cy="11458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5FC41F-2C7B-4D75-8104-DF26CF6241C8}"/>
              </a:ext>
            </a:extLst>
          </p:cNvPr>
          <p:cNvSpPr/>
          <p:nvPr/>
        </p:nvSpPr>
        <p:spPr>
          <a:xfrm>
            <a:off x="67778" y="3439240"/>
            <a:ext cx="3553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Secure, high-performance, privacy-preserving </a:t>
            </a:r>
            <a:r>
              <a:rPr kumimoji="0" lang="en-US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computing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72D401-8F51-4F07-AD64-EDBC1D9B8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577" y="2227662"/>
            <a:ext cx="1209057" cy="1209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FD4BC4-9B53-4E48-BA48-EEF982022B0C}"/>
              </a:ext>
            </a:extLst>
          </p:cNvPr>
          <p:cNvSpPr/>
          <p:nvPr/>
        </p:nvSpPr>
        <p:spPr>
          <a:xfrm>
            <a:off x="3847370" y="3468797"/>
            <a:ext cx="1825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kumimoji="0" lang="en-US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High-quality </a:t>
            </a:r>
            <a:r>
              <a:rPr kumimoji="0" lang="en-US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datasets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F99984-11B5-4119-8D56-948008427A2F}"/>
              </a:ext>
            </a:extLst>
          </p:cNvPr>
          <p:cNvSpPr/>
          <p:nvPr/>
        </p:nvSpPr>
        <p:spPr>
          <a:xfrm>
            <a:off x="5860045" y="3468797"/>
            <a:ext cx="3346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Catalogs of </a:t>
            </a:r>
            <a:r>
              <a:rPr kumimoji="0" lang="en-US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testbeds</a:t>
            </a:r>
            <a:r>
              <a:rPr kumimoji="0" lang="en-US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and </a:t>
            </a:r>
            <a:r>
              <a:rPr kumimoji="0" lang="en-US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educational materials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8BB013-F2F2-4472-BB1E-93EEC8A41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8912" y="2227661"/>
            <a:ext cx="1209058" cy="12090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E5C3D5-3A65-4BCC-A602-48765E6A3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874" y="2351108"/>
            <a:ext cx="962164" cy="9621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33D611A-5444-4441-AD07-5B122A50DFA8}"/>
              </a:ext>
            </a:extLst>
          </p:cNvPr>
          <p:cNvSpPr/>
          <p:nvPr/>
        </p:nvSpPr>
        <p:spPr>
          <a:xfrm>
            <a:off x="8827495" y="3471457"/>
            <a:ext cx="3058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Training</a:t>
            </a:r>
            <a:r>
              <a:rPr kumimoji="0" lang="en-US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tools and </a:t>
            </a:r>
            <a:r>
              <a:rPr kumimoji="0" lang="en-US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user support</a:t>
            </a:r>
            <a:r>
              <a:rPr kumimoji="0" lang="en-US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mechanisms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0F671-C1C1-A90F-1716-ED1DAC42C468}"/>
              </a:ext>
            </a:extLst>
          </p:cNvPr>
          <p:cNvSpPr txBox="1"/>
          <p:nvPr/>
        </p:nvSpPr>
        <p:spPr>
          <a:xfrm>
            <a:off x="464020" y="4459888"/>
            <a:ext cx="11897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Goals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3805FE-3218-346D-6B9C-F2D184EF7319}"/>
              </a:ext>
            </a:extLst>
          </p:cNvPr>
          <p:cNvSpPr/>
          <p:nvPr/>
        </p:nvSpPr>
        <p:spPr>
          <a:xfrm>
            <a:off x="1701403" y="5481245"/>
            <a:ext cx="1751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942F"/>
              </a:buClr>
              <a:buSzTx/>
              <a:buFontTx/>
              <a:buNone/>
              <a:tabLst/>
              <a:defRPr/>
            </a:pPr>
            <a:r>
              <a:rPr kumimoji="0" lang="en-US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Spur innovation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20FF2D-ABE4-39AD-E8E3-13191CC41486}"/>
              </a:ext>
            </a:extLst>
          </p:cNvPr>
          <p:cNvSpPr/>
          <p:nvPr/>
        </p:nvSpPr>
        <p:spPr>
          <a:xfrm>
            <a:off x="3479576" y="5481246"/>
            <a:ext cx="2705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942F"/>
              </a:buClr>
              <a:buSzTx/>
              <a:buFontTx/>
              <a:buNone/>
              <a:tabLst/>
              <a:defRPr/>
            </a:pPr>
            <a:r>
              <a:rPr kumimoji="0" lang="en-US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Increase the diversity of talent in AI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055B3A-075E-1EE0-CD55-483754CC842B}"/>
              </a:ext>
            </a:extLst>
          </p:cNvPr>
          <p:cNvSpPr/>
          <p:nvPr/>
        </p:nvSpPr>
        <p:spPr>
          <a:xfrm>
            <a:off x="6172825" y="5485550"/>
            <a:ext cx="2529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942F"/>
              </a:buClr>
              <a:buSzTx/>
              <a:buFontTx/>
              <a:buNone/>
              <a:tabLst/>
              <a:defRPr/>
            </a:pPr>
            <a:r>
              <a:rPr kumimoji="0" lang="en-US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Improve U.S. capacity for AI R&amp;D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E7E7D2-CF45-271A-7BC0-41FEF61ACC65}"/>
              </a:ext>
            </a:extLst>
          </p:cNvPr>
          <p:cNvSpPr/>
          <p:nvPr/>
        </p:nvSpPr>
        <p:spPr>
          <a:xfrm>
            <a:off x="8852553" y="5481246"/>
            <a:ext cx="1924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942F"/>
              </a:buClr>
              <a:buSzTx/>
              <a:buFontTx/>
              <a:buNone/>
              <a:tabLst/>
              <a:defRPr/>
            </a:pPr>
            <a:r>
              <a:rPr kumimoji="0" lang="en-US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Advance trustworthy AI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48AF8AD-E2EA-047C-6A0E-1F1F925FB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653" y="4484226"/>
            <a:ext cx="944975" cy="9449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3F668C-8050-04FB-5815-9F09575CD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172" y="4484226"/>
            <a:ext cx="944975" cy="9449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59D017-77A6-4AFE-D684-D3451E257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078" y="4466915"/>
            <a:ext cx="1016846" cy="1016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F2551D-EB2F-DADF-7E53-F9C2507B4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0045" y="4432180"/>
            <a:ext cx="1049066" cy="1049066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5560329-3D71-4D70-7736-F39CCEEFC96B}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3CDA6-F0C0-4704-96A9-77DA349711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68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67584-F7BE-4F9D-9137-19AB050D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Why do we need a NAIRR?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1390AC-1BC1-445E-AE70-BA8552C1F2FB}"/>
              </a:ext>
            </a:extLst>
          </p:cNvPr>
          <p:cNvSpPr txBox="1"/>
          <p:nvPr/>
        </p:nvSpPr>
        <p:spPr>
          <a:xfrm>
            <a:off x="445975" y="1166842"/>
            <a:ext cx="55731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tabLst/>
              <a:defRPr/>
            </a:pP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Many potential contributors lack access to requisite resources which can be costly as well as hard to navigate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tabLst/>
              <a:defRPr/>
            </a:pP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Researchers investigating AI to serve the public good require access to resources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tabLst/>
              <a:defRPr/>
            </a:pP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To train the next generation of researchers and AI leaders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999DA-4DFD-56B7-55FF-84E309027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2802" y="5106661"/>
            <a:ext cx="2028379" cy="1643366"/>
          </a:xfrm>
          <a:prstGeom prst="hexagon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CFF2EA-1DD6-0942-F95F-A5EB060E5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2222" y="-81233"/>
            <a:ext cx="2028379" cy="1643366"/>
          </a:xfrm>
          <a:prstGeom prst="hexagon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53F378-FDBA-82A6-E839-7D0C47AAA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584" y="4266382"/>
            <a:ext cx="2028379" cy="1643366"/>
          </a:xfrm>
          <a:prstGeom prst="hexagon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6C7CA2-883D-C2F7-FE43-ACE8A5BED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4417" y="1646336"/>
            <a:ext cx="2028379" cy="1643366"/>
          </a:xfrm>
          <a:prstGeom prst="hexagon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4D773B-ABCC-5F0A-00C8-26ECFA5AC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672" y="558274"/>
            <a:ext cx="2027049" cy="1645920"/>
          </a:xfrm>
          <a:prstGeom prst="hexagon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F1E42B-D2B8-254C-05C8-CA62A6718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9432" y="2506589"/>
            <a:ext cx="2031531" cy="1645920"/>
          </a:xfrm>
          <a:prstGeom prst="hexagon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0311B0-67CF-C989-6EBF-A5F3AF86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2803" y="3363575"/>
            <a:ext cx="2028379" cy="1643366"/>
          </a:xfrm>
          <a:prstGeom prst="hexagon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F36AAF-C90C-3FD0-F3B5-44002C90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93"/>
          <a:stretch/>
        </p:blipFill>
        <p:spPr>
          <a:xfrm>
            <a:off x="10072081" y="3365817"/>
            <a:ext cx="2028379" cy="1643366"/>
          </a:xfrm>
          <a:prstGeom prst="hexagon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5A107C-413E-BD7B-A51D-9493E0AEE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4149" y="1641015"/>
            <a:ext cx="2031531" cy="1645920"/>
          </a:xfrm>
          <a:prstGeom prst="hexagon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ADC13B2-1242-B9CA-8DAC-AFA248D362EA}"/>
              </a:ext>
            </a:extLst>
          </p:cNvPr>
          <p:cNvSpPr txBox="1"/>
          <p:nvPr/>
        </p:nvSpPr>
        <p:spPr>
          <a:xfrm>
            <a:off x="7071166" y="5131192"/>
            <a:ext cx="78098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Security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C15991-EEF8-C550-6E51-A84DD1A4CD24}"/>
              </a:ext>
            </a:extLst>
          </p:cNvPr>
          <p:cNvSpPr txBox="1"/>
          <p:nvPr/>
        </p:nvSpPr>
        <p:spPr>
          <a:xfrm>
            <a:off x="10410963" y="-97308"/>
            <a:ext cx="1751351" cy="492443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AI Curriculum Development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CA4F93-0990-CFA3-DD47-01FC1E9154BF}"/>
              </a:ext>
            </a:extLst>
          </p:cNvPr>
          <p:cNvSpPr txBox="1"/>
          <p:nvPr/>
        </p:nvSpPr>
        <p:spPr>
          <a:xfrm>
            <a:off x="8495904" y="5384744"/>
            <a:ext cx="1768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Power grid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infrastructure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09CB3D-44C5-1E08-ED1B-EA4EDB2D012E}"/>
              </a:ext>
            </a:extLst>
          </p:cNvPr>
          <p:cNvSpPr txBox="1"/>
          <p:nvPr/>
        </p:nvSpPr>
        <p:spPr>
          <a:xfrm>
            <a:off x="6814962" y="2720382"/>
            <a:ext cx="16462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Trustworthy AI in Medical Systems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1CAA71-4C8D-FF26-F44F-0544D7E1AF59}"/>
              </a:ext>
            </a:extLst>
          </p:cNvPr>
          <p:cNvSpPr txBox="1"/>
          <p:nvPr/>
        </p:nvSpPr>
        <p:spPr>
          <a:xfrm>
            <a:off x="8714996" y="801160"/>
            <a:ext cx="20270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Wind Farm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Grid Connection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1C247B-F0D9-3385-6D5C-FDA70400FF34}"/>
              </a:ext>
            </a:extLst>
          </p:cNvPr>
          <p:cNvSpPr txBox="1"/>
          <p:nvPr/>
        </p:nvSpPr>
        <p:spPr>
          <a:xfrm>
            <a:off x="10414940" y="1689510"/>
            <a:ext cx="1497851" cy="29238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Juvenile Justice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8576E2-E25F-7925-E269-216EF7A5593F}"/>
              </a:ext>
            </a:extLst>
          </p:cNvPr>
          <p:cNvSpPr txBox="1"/>
          <p:nvPr/>
        </p:nvSpPr>
        <p:spPr>
          <a:xfrm>
            <a:off x="7048859" y="4447572"/>
            <a:ext cx="1768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Atmospheric Modeling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61E588-2DD1-076B-C425-8566B95616A3}"/>
              </a:ext>
            </a:extLst>
          </p:cNvPr>
          <p:cNvSpPr txBox="1"/>
          <p:nvPr/>
        </p:nvSpPr>
        <p:spPr>
          <a:xfrm>
            <a:off x="10363200" y="4953150"/>
            <a:ext cx="177951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Neuro-Inspired AI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261D9C-F334-EAF6-24FD-5D1D3A2CB089}"/>
              </a:ext>
            </a:extLst>
          </p:cNvPr>
          <p:cNvSpPr txBox="1"/>
          <p:nvPr/>
        </p:nvSpPr>
        <p:spPr>
          <a:xfrm>
            <a:off x="8340658" y="3620317"/>
            <a:ext cx="17795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Cardiovascular Disease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340E2-EBA3-49BA-A2BA-EAFFAEC3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3CDA6-F0C0-4704-96A9-77DA349711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42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BC82-C24B-1202-97B7-DDB40247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NAIRR Pilot Users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894485-211F-E435-1572-A7FC150A67B7}"/>
              </a:ext>
            </a:extLst>
          </p:cNvPr>
          <p:cNvSpPr txBox="1"/>
          <p:nvPr/>
        </p:nvSpPr>
        <p:spPr>
          <a:xfrm>
            <a:off x="2695073" y="1944973"/>
            <a:ext cx="2650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AI Researchers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94ACD1-F126-0303-1096-372075C77A09}"/>
              </a:ext>
            </a:extLst>
          </p:cNvPr>
          <p:cNvSpPr txBox="1"/>
          <p:nvPr/>
        </p:nvSpPr>
        <p:spPr>
          <a:xfrm>
            <a:off x="2695073" y="3231982"/>
            <a:ext cx="3349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Domain Scientists Applying AI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E7741C-E0BF-5319-29B9-48D8D11C49DA}"/>
              </a:ext>
            </a:extLst>
          </p:cNvPr>
          <p:cNvSpPr txBox="1"/>
          <p:nvPr/>
        </p:nvSpPr>
        <p:spPr>
          <a:xfrm>
            <a:off x="2695073" y="4731361"/>
            <a:ext cx="24929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Students and </a:t>
            </a:r>
            <a:br>
              <a:rPr kumimoji="0" lang="en-US" sz="2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</a:br>
            <a:r>
              <a:rPr kumimoji="0" lang="en-US" sz="2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Educators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304EB8-7BF8-97D1-E0F2-3B1BCC337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79" y="3231982"/>
            <a:ext cx="1709632" cy="9618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A3B134-02EA-E028-EF1B-595027D9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13" y="1739590"/>
            <a:ext cx="1709898" cy="9618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830CE6-B579-462C-E9C1-34E72F3C9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69" y="4671102"/>
            <a:ext cx="1709632" cy="107462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3B01029-9A28-1822-936F-9F662B473FE4}"/>
              </a:ext>
            </a:extLst>
          </p:cNvPr>
          <p:cNvSpPr txBox="1">
            <a:spLocks/>
          </p:cNvSpPr>
          <p:nvPr/>
        </p:nvSpPr>
        <p:spPr>
          <a:xfrm>
            <a:off x="6908738" y="1580260"/>
            <a:ext cx="4852377" cy="41317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US-Based Institutions including: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Academic institutions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Non-profits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Federal agencies or federally-funded R&amp;D centers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State, local, or tribal agencies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Startups and small businesses with Federal grants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0FD89545-1650-F98B-E4C3-F43CE1323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85244" y="1518171"/>
            <a:ext cx="861233" cy="42714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DBC25-E8D0-85D8-B355-881BC1532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4092C-9B9C-9748-AC6A-F06C9D03AD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67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EAB95F-FC66-DDBB-CDD1-1255E3461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Initial NAIRR Pilot Architecture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B46807-8969-1AE7-9ECB-0F4618276239}"/>
              </a:ext>
            </a:extLst>
          </p:cNvPr>
          <p:cNvSpPr txBox="1"/>
          <p:nvPr/>
        </p:nvSpPr>
        <p:spPr>
          <a:xfrm>
            <a:off x="3895957" y="4608423"/>
            <a:ext cx="7221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Computing, testbeds, datasets, models, software, user support, training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5130E4-0A68-A392-6AA9-55E028D144B3}"/>
              </a:ext>
            </a:extLst>
          </p:cNvPr>
          <p:cNvSpPr txBox="1"/>
          <p:nvPr/>
        </p:nvSpPr>
        <p:spPr>
          <a:xfrm>
            <a:off x="3502350" y="249678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Pilot Governance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2038F7-C618-B920-F442-CEC4F5871290}"/>
              </a:ext>
            </a:extLst>
          </p:cNvPr>
          <p:cNvSpPr txBox="1"/>
          <p:nvPr/>
        </p:nvSpPr>
        <p:spPr>
          <a:xfrm>
            <a:off x="9213231" y="2399207"/>
            <a:ext cx="2822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Community Design Process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F19BE80-DB04-EAFB-F57E-FCB64AE13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31335" y="2062707"/>
            <a:ext cx="6933" cy="4418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B218542-F36A-79F5-AD29-F1BA689D7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064501" y="4128492"/>
            <a:ext cx="0" cy="3930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 descr="Meeting">
            <a:extLst>
              <a:ext uri="{FF2B5EF4-FFF2-40B4-BE49-F238E27FC236}">
                <a16:creationId xmlns:a16="http://schemas.microsoft.com/office/drawing/2014/main" id="{8B9131D3-327F-9A80-D3D6-10728389326C}"/>
              </a:ext>
            </a:extLst>
          </p:cNvPr>
          <p:cNvSpPr/>
          <p:nvPr/>
        </p:nvSpPr>
        <p:spPr>
          <a:xfrm>
            <a:off x="7166557" y="4975704"/>
            <a:ext cx="1313520" cy="126809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A119A7-9A01-3E58-34C1-EE3E59DED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93605" y="2783654"/>
            <a:ext cx="1362314" cy="110460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-13000" b="-1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 descr="Users">
            <a:extLst>
              <a:ext uri="{FF2B5EF4-FFF2-40B4-BE49-F238E27FC236}">
                <a16:creationId xmlns:a16="http://schemas.microsoft.com/office/drawing/2014/main" id="{14C74F1C-AE99-C80A-A60F-F88B8A8C27EE}"/>
              </a:ext>
            </a:extLst>
          </p:cNvPr>
          <p:cNvSpPr/>
          <p:nvPr/>
        </p:nvSpPr>
        <p:spPr>
          <a:xfrm>
            <a:off x="3821441" y="2791741"/>
            <a:ext cx="1313520" cy="1268095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21FA37-20D2-902A-ADB4-0CF21F6C5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08980" y="5034649"/>
            <a:ext cx="1138132" cy="1121823"/>
            <a:chOff x="10548540" y="875417"/>
            <a:chExt cx="1138132" cy="11218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8CF6D4-A76A-11A3-7D13-905107B0580D}"/>
                </a:ext>
              </a:extLst>
            </p:cNvPr>
            <p:cNvSpPr/>
            <p:nvPr/>
          </p:nvSpPr>
          <p:spPr>
            <a:xfrm>
              <a:off x="10548540" y="875417"/>
              <a:ext cx="1138132" cy="112182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pic>
          <p:nvPicPr>
            <p:cNvPr id="10" name="Graphic 9" descr="Classroom outline">
              <a:extLst>
                <a:ext uri="{FF2B5EF4-FFF2-40B4-BE49-F238E27FC236}">
                  <a16:creationId xmlns:a16="http://schemas.microsoft.com/office/drawing/2014/main" id="{BADB8E4A-60E0-C561-B8C2-B59D641E8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596668" y="923545"/>
              <a:ext cx="1020967" cy="1020967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FC1D84-F9A1-F6AE-4090-35D19DFD1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8975" y="5086634"/>
            <a:ext cx="1216626" cy="12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raphic 29" descr="Group of people with solid fill">
            <a:extLst>
              <a:ext uri="{FF2B5EF4-FFF2-40B4-BE49-F238E27FC236}">
                <a16:creationId xmlns:a16="http://schemas.microsoft.com/office/drawing/2014/main" id="{B59C8C73-3AAD-6659-7BEB-3415703C1609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39005" y="868955"/>
            <a:ext cx="967526" cy="9675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D945F1-51D0-649D-699E-20DE8F7F8CE9}"/>
              </a:ext>
            </a:extLst>
          </p:cNvPr>
          <p:cNvSpPr/>
          <p:nvPr/>
        </p:nvSpPr>
        <p:spPr>
          <a:xfrm>
            <a:off x="310018" y="2504528"/>
            <a:ext cx="2434478" cy="1932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Note, NAIRR Pilot will provide infrastructure to researchers.  The NAIRR Pilot will not fund end-user research.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7757F0-2A91-49F6-A7C7-763657834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24690" y="5130048"/>
            <a:ext cx="1209057" cy="12090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28CF34-DCE9-F6EE-9E2E-B971276A30C6}"/>
              </a:ext>
            </a:extLst>
          </p:cNvPr>
          <p:cNvSpPr txBox="1"/>
          <p:nvPr/>
        </p:nvSpPr>
        <p:spPr>
          <a:xfrm>
            <a:off x="5258428" y="844902"/>
            <a:ext cx="1440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US-based Researchers, Educators &amp; Students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2893E4-AD9C-3870-BB5F-D8AA72E61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70948" y="2731963"/>
            <a:ext cx="1918878" cy="897453"/>
            <a:chOff x="4738744" y="1598161"/>
            <a:chExt cx="2306709" cy="1018344"/>
          </a:xfrm>
        </p:grpSpPr>
        <p:sp>
          <p:nvSpPr>
            <p:cNvPr id="18" name="Rectangle: Rounded Corners 6">
              <a:extLst>
                <a:ext uri="{FF2B5EF4-FFF2-40B4-BE49-F238E27FC236}">
                  <a16:creationId xmlns:a16="http://schemas.microsoft.com/office/drawing/2014/main" id="{C97DF285-4005-774C-8812-2B0D49E28580}"/>
                </a:ext>
              </a:extLst>
            </p:cNvPr>
            <p:cNvSpPr/>
            <p:nvPr/>
          </p:nvSpPr>
          <p:spPr>
            <a:xfrm>
              <a:off x="4738744" y="1598161"/>
              <a:ext cx="2306709" cy="1018344"/>
            </a:xfrm>
            <a:prstGeom prst="roundRect">
              <a:avLst>
                <a:gd name="adj" fmla="val 4202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9FD7C00-D227-2657-3074-C1CCB8F89A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/>
            <a:stretch/>
          </p:blipFill>
          <p:spPr>
            <a:xfrm>
              <a:off x="5224387" y="1797287"/>
              <a:ext cx="1366677" cy="36621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62C5C0-7A5E-D539-0C68-F5F70978BC02}"/>
                </a:ext>
              </a:extLst>
            </p:cNvPr>
            <p:cNvSpPr txBox="1"/>
            <p:nvPr/>
          </p:nvSpPr>
          <p:spPr>
            <a:xfrm>
              <a:off x="5355352" y="2107334"/>
              <a:ext cx="949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Portal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8388B-9909-DD2F-3535-90808F8F0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dirty="0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6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6A0-5456-414B-B337-7B0F2953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3" y="53290"/>
            <a:ext cx="11981556" cy="75434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Apply for resources at </a:t>
            </a:r>
            <a:r>
              <a:rPr lang="en-US" sz="36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nairrpilot.org</a:t>
            </a:r>
            <a:r>
              <a:rPr lang="en-US" sz="3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(Opened May 6!)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95A603-898B-96D2-9EF1-CD916CABB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43" y="859819"/>
            <a:ext cx="5116705" cy="78248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13F2F88-5E5B-5AFF-9894-4D041D0E5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14383" y="795586"/>
            <a:ext cx="1918878" cy="897453"/>
            <a:chOff x="4738744" y="1598161"/>
            <a:chExt cx="2306709" cy="1018344"/>
          </a:xfrm>
        </p:grpSpPr>
        <p:sp>
          <p:nvSpPr>
            <p:cNvPr id="6" name="Rectangle: Rounded Corners 6">
              <a:extLst>
                <a:ext uri="{FF2B5EF4-FFF2-40B4-BE49-F238E27FC236}">
                  <a16:creationId xmlns:a16="http://schemas.microsoft.com/office/drawing/2014/main" id="{FDB8128B-5AC7-C052-8C34-AFDECBA0CCEB}"/>
                </a:ext>
              </a:extLst>
            </p:cNvPr>
            <p:cNvSpPr/>
            <p:nvPr/>
          </p:nvSpPr>
          <p:spPr>
            <a:xfrm>
              <a:off x="4738744" y="1598161"/>
              <a:ext cx="2306709" cy="1018344"/>
            </a:xfrm>
            <a:prstGeom prst="roundRect">
              <a:avLst>
                <a:gd name="adj" fmla="val 4202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D4E8A71-E02E-D792-02F9-D37625F3C3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/>
            <a:stretch/>
          </p:blipFill>
          <p:spPr>
            <a:xfrm>
              <a:off x="5224387" y="1797287"/>
              <a:ext cx="1366677" cy="3662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2A2A9B-3F3A-7F3E-4A31-548B41027DFC}"/>
                </a:ext>
              </a:extLst>
            </p:cNvPr>
            <p:cNvSpPr txBox="1"/>
            <p:nvPr/>
          </p:nvSpPr>
          <p:spPr>
            <a:xfrm>
              <a:off x="5355352" y="2107334"/>
              <a:ext cx="949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Portal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1C0C5BA-EC60-85F7-145A-C5D5EF3E627D}"/>
              </a:ext>
            </a:extLst>
          </p:cNvPr>
          <p:cNvSpPr txBox="1"/>
          <p:nvPr/>
        </p:nvSpPr>
        <p:spPr>
          <a:xfrm>
            <a:off x="8215696" y="1054847"/>
            <a:ext cx="3108688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https://</a:t>
            </a:r>
            <a:r>
              <a:rPr kumimoji="0" lang="en-US" sz="200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nairrpilot.org</a:t>
            </a: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/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94DECA-2B5B-DDAD-9AED-924862399907}"/>
              </a:ext>
            </a:extLst>
          </p:cNvPr>
          <p:cNvSpPr txBox="1"/>
          <p:nvPr/>
        </p:nvSpPr>
        <p:spPr>
          <a:xfrm>
            <a:off x="5132277" y="5736285"/>
            <a:ext cx="158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Researchers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47B731-2345-A446-C8DB-96702D3526D0}"/>
              </a:ext>
            </a:extLst>
          </p:cNvPr>
          <p:cNvSpPr txBox="1"/>
          <p:nvPr/>
        </p:nvSpPr>
        <p:spPr>
          <a:xfrm>
            <a:off x="1909543" y="5736285"/>
            <a:ext cx="129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Educators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B42897-35A5-446F-DCF2-328CD25B9B9E}"/>
              </a:ext>
            </a:extLst>
          </p:cNvPr>
          <p:cNvSpPr txBox="1"/>
          <p:nvPr/>
        </p:nvSpPr>
        <p:spPr>
          <a:xfrm>
            <a:off x="7930402" y="5459286"/>
            <a:ext cx="2679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Initial datasets and trainings opportunities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88CD88-207F-4F7D-36FD-69D1BD8EF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r="2063"/>
          <a:stretch/>
        </p:blipFill>
        <p:spPr>
          <a:xfrm>
            <a:off x="716801" y="3945647"/>
            <a:ext cx="10430203" cy="14573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777CD5-D95D-35BA-DCAE-8A4C33A79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2" y="1871940"/>
            <a:ext cx="10430202" cy="2116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F5F1BE-8756-9772-8892-E2C6F01260AF}"/>
              </a:ext>
            </a:extLst>
          </p:cNvPr>
          <p:cNvSpPr txBox="1"/>
          <p:nvPr/>
        </p:nvSpPr>
        <p:spPr>
          <a:xfrm>
            <a:off x="9577011" y="1964385"/>
            <a:ext cx="14269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Built by SGX3</a:t>
            </a: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8F49F9-20B4-1353-5645-1332B57FA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2555238" y="5196825"/>
            <a:ext cx="3708" cy="52492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0DE6190-737C-6429-BBA2-5441BBD87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5928194" y="5169296"/>
            <a:ext cx="3708" cy="524922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78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67584-F7BE-4F9D-9137-19AB050D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Applying is simple for educators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1390AC-1BC1-445E-AE70-BA8552C1F2FB}"/>
              </a:ext>
            </a:extLst>
          </p:cNvPr>
          <p:cNvSpPr txBox="1"/>
          <p:nvPr/>
        </p:nvSpPr>
        <p:spPr>
          <a:xfrm>
            <a:off x="445975" y="971969"/>
            <a:ext cx="104749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https://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nairrpilot.org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/opportunities/education-call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tabLst/>
              <a:defRPr/>
            </a:pPr>
            <a:endParaRPr kumimoji="0" lang="en-US" sz="24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tabLst/>
              <a:defRPr/>
            </a:pP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Currently there are 2 resources: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Vocareum</a:t>
            </a: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notebooks </a:t>
            </a:r>
          </a:p>
          <a:p>
            <a:pPr marL="800100" lvl="1" indent="-342900" defTabSz="914400">
              <a:buClr>
                <a:srgbClr val="4472C4"/>
              </a:buClr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prstClr val="black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(integrates with learning management systems, NAIRR pilot provided GPUs not yet integrated)</a:t>
            </a:r>
            <a:endParaRPr kumimoji="0" lang="en-US" sz="24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National Research Platform </a:t>
            </a:r>
            <a:r>
              <a:rPr kumimoji="0" lang="en-US" sz="240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Juypter</a:t>
            </a: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notebooks</a:t>
            </a:r>
          </a:p>
          <a:p>
            <a:pPr marL="800100" lvl="1" indent="-342900" defTabSz="914400">
              <a:buClr>
                <a:srgbClr val="4472C4"/>
              </a:buClr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prstClr val="black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Simple </a:t>
            </a:r>
            <a:r>
              <a:rPr lang="en-US" sz="2400" err="1">
                <a:solidFill>
                  <a:prstClr val="black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Juypter</a:t>
            </a:r>
            <a:r>
              <a:rPr lang="en-US" sz="2400">
                <a:solidFill>
                  <a:prstClr val="black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notebooks, some GPUs integrated</a:t>
            </a:r>
          </a:p>
          <a:p>
            <a:pPr marL="800100" lvl="1" indent="-342900" defTabSz="914400">
              <a:buClr>
                <a:srgbClr val="4472C4"/>
              </a:buClr>
              <a:buFont typeface="Arial" panose="020B0604020202020204" pitchFamily="34" charset="0"/>
              <a:buChar char="•"/>
              <a:defRPr/>
            </a:pPr>
            <a:endParaRPr kumimoji="0" lang="en-US" sz="24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tabLst/>
              <a:defRPr/>
            </a:pP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To Apply: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Need course/training description and draft syllabus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Number of students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prstClr val="black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Estimate of computing/storage needs</a:t>
            </a:r>
          </a:p>
        </p:txBody>
      </p:sp>
    </p:spTree>
    <p:extLst>
      <p:ext uri="{BB962C8B-B14F-4D97-AF65-F5344CB8AC3E}">
        <p14:creationId xmlns:p14="http://schemas.microsoft.com/office/powerpoint/2010/main" val="276967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CC77841-B131-FDF2-4168-678039D7DD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43240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569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+mj-lt"/>
                <a:ea typeface="Open Sans Light"/>
                <a:cs typeface="Open Sans Light"/>
              </a:rPr>
              <a:t>Today’s Presenters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5699"/>
              </a:solidFill>
              <a:effectLst/>
              <a:uLnTx/>
              <a:uFillTx/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3040D71-1561-2E1A-384D-22D720D87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r="5818"/>
          <a:stretch/>
        </p:blipFill>
        <p:spPr bwMode="auto">
          <a:xfrm>
            <a:off x="1411133" y="2121988"/>
            <a:ext cx="2218119" cy="258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5E0E0-1ADC-D0DE-C9D6-3E8A05CB6857}"/>
              </a:ext>
            </a:extLst>
          </p:cNvPr>
          <p:cNvSpPr txBox="1"/>
          <p:nvPr/>
        </p:nvSpPr>
        <p:spPr>
          <a:xfrm>
            <a:off x="1250192" y="4779022"/>
            <a:ext cx="254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Jeff Forbes </a:t>
            </a:r>
          </a:p>
          <a:p>
            <a:pPr marL="0" indent="0" algn="ctr">
              <a:buNone/>
            </a:pPr>
            <a:r>
              <a:rPr lang="en-US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(CISE/CCF)</a:t>
            </a:r>
          </a:p>
          <a:p>
            <a:pPr marL="0" indent="0" algn="ctr">
              <a:buNone/>
            </a:pPr>
            <a:r>
              <a:rPr lang="en-US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jforbes@nsf.gov</a:t>
            </a:r>
            <a:endParaRPr lang="en-US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111410-C6C5-F084-2CF9-12FBDE93F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747" y="2121988"/>
            <a:ext cx="2218119" cy="25801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EC9566-E472-DE69-B477-DA06739457E7}"/>
              </a:ext>
            </a:extLst>
          </p:cNvPr>
          <p:cNvSpPr txBox="1"/>
          <p:nvPr/>
        </p:nvSpPr>
        <p:spPr>
          <a:xfrm>
            <a:off x="4724399" y="4773443"/>
            <a:ext cx="2743200" cy="9289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1851"/>
              </a:lnSpc>
            </a:pPr>
            <a:r>
              <a:rPr lang="en-US" b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Allyson Kennedy</a:t>
            </a:r>
          </a:p>
          <a:p>
            <a:pPr algn="ctr">
              <a:lnSpc>
                <a:spcPct val="101851"/>
              </a:lnSpc>
            </a:pPr>
            <a:r>
              <a:rPr lang="en-US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(CISE/CCF)​</a:t>
            </a:r>
          </a:p>
          <a:p>
            <a:pPr algn="ctr">
              <a:lnSpc>
                <a:spcPct val="101851"/>
              </a:lnSpc>
            </a:pPr>
            <a:r>
              <a:rPr lang="en-US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aykenned@nsf.gov</a:t>
            </a:r>
            <a:endParaRPr lang="en-US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B28BC4-F25C-E64C-A786-2E7773EAB6BE}"/>
              </a:ext>
            </a:extLst>
          </p:cNvPr>
          <p:cNvSpPr txBox="1"/>
          <p:nvPr/>
        </p:nvSpPr>
        <p:spPr>
          <a:xfrm>
            <a:off x="8405110" y="4779022"/>
            <a:ext cx="2531196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Katie </a:t>
            </a:r>
            <a:r>
              <a:rPr lang="en-US" b="1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Antypas</a:t>
            </a:r>
            <a:endParaRPr lang="en-US" b="1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algn="ctr"/>
            <a:r>
              <a:rPr lang="en-US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(CISE/OAC)</a:t>
            </a:r>
          </a:p>
          <a:p>
            <a:pPr marL="0" indent="0" algn="ctr">
              <a:buNone/>
            </a:pPr>
            <a:r>
              <a:rPr lang="en-US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kantypas@nsf.gov</a:t>
            </a:r>
            <a:endParaRPr lang="en-US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92FCD2-0365-2D44-F259-9D36BF10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r="13396" b="6829"/>
          <a:stretch/>
        </p:blipFill>
        <p:spPr bwMode="auto">
          <a:xfrm>
            <a:off x="4986940" y="2121989"/>
            <a:ext cx="2218119" cy="258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0E8EA-57F6-764C-8914-AEEABF058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4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E087D-A5AE-B84E-A7B1-285B9803F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EFA41-76D2-DC80-BDA9-F9FBBF2D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458" y="94341"/>
            <a:ext cx="9911229" cy="785658"/>
          </a:xfrm>
        </p:spPr>
        <p:txBody>
          <a:bodyPr>
            <a:normAutofit/>
          </a:bodyPr>
          <a:lstStyle/>
          <a:p>
            <a:r>
              <a:rPr lang="en-US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EducateAI</a:t>
            </a:r>
            <a:r>
              <a:rPr lang="en-US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and NAIRR Classroom</a:t>
            </a: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49B39A0C-AD31-D9C6-9663-3447B2F1D1D9}"/>
              </a:ext>
            </a:extLst>
          </p:cNvPr>
          <p:cNvSpPr/>
          <p:nvPr/>
        </p:nvSpPr>
        <p:spPr>
          <a:xfrm>
            <a:off x="159252" y="98534"/>
            <a:ext cx="1920240" cy="6900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NAIRR Classroom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56DE5E-79DE-F374-9023-93A28DFAF527}"/>
              </a:ext>
            </a:extLst>
          </p:cNvPr>
          <p:cNvSpPr txBox="1"/>
          <p:nvPr/>
        </p:nvSpPr>
        <p:spPr>
          <a:xfrm>
            <a:off x="358073" y="1400318"/>
            <a:ext cx="6554868" cy="397307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533393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723885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914378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104870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>
              <a:defRPr/>
            </a:pPr>
            <a:r>
              <a:rPr lang="en-US" sz="2800" i="1">
                <a:solidFill>
                  <a:prstClr val="black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Two ways to look at opportunity</a:t>
            </a:r>
          </a:p>
          <a:p>
            <a:pPr algn="l">
              <a:defRPr/>
            </a:pPr>
            <a:endParaRPr lang="en-US" sz="40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342900" indent="-342900" algn="l">
              <a:buChar char="•"/>
              <a:defRPr/>
            </a:pPr>
            <a:r>
              <a:rPr lang="en-US" sz="2800">
                <a:solidFill>
                  <a:prstClr val="black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Opportunity for educators who need computing, data, software, AI resources </a:t>
            </a:r>
          </a:p>
          <a:p>
            <a:pPr marL="342900" indent="-342900" algn="l">
              <a:buChar char="•"/>
              <a:defRPr/>
            </a:pPr>
            <a:r>
              <a:rPr lang="en-US" sz="2800">
                <a:solidFill>
                  <a:prstClr val="black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Also an opportunity for PIs with infrastructure to provide it to the education community in a novel way </a:t>
            </a:r>
          </a:p>
          <a:p>
            <a:pPr marL="342900" indent="-342900" algn="l">
              <a:buChar char="•"/>
              <a:defRPr/>
            </a:pPr>
            <a:r>
              <a:rPr lang="en-US" sz="2800">
                <a:solidFill>
                  <a:prstClr val="black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(Not an opportunity to augment computing/data infrastructure)</a:t>
            </a:r>
          </a:p>
          <a:p>
            <a:pPr algn="l">
              <a:defRPr/>
            </a:pPr>
            <a:endParaRPr lang="en-US" sz="2800">
              <a:solidFill>
                <a:prstClr val="black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9351E1-F1B9-F363-4D72-F5C08DD9A567}"/>
              </a:ext>
            </a:extLst>
          </p:cNvPr>
          <p:cNvSpPr txBox="1"/>
          <p:nvPr/>
        </p:nvSpPr>
        <p:spPr>
          <a:xfrm>
            <a:off x="7011822" y="861709"/>
            <a:ext cx="4648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Educator Resources</a:t>
            </a:r>
          </a:p>
          <a:p>
            <a:pPr algn="ctr"/>
            <a:r>
              <a:rPr lang="en-US" sz="20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Interactive notebooks: integrated hardware and software environments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C59EA3-3829-2BC7-0830-9A2CFC5B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584" y="3561152"/>
            <a:ext cx="4335139" cy="2721179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57048569-8881-FF7E-28AE-B5DAAF129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9584" y="1894397"/>
            <a:ext cx="4335139" cy="162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9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6CCFE-4D65-2741-BFCE-5F80909C2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2" y="154094"/>
            <a:ext cx="2404379" cy="240437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3A7067F-0D35-43F8-B865-BAEABBDDD9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Proposal preparation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ED207-66A4-402A-843C-DE166AFC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0E8EA-57F6-764C-8914-AEEABF058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>
          <a:extLst>
            <a:ext uri="{FF2B5EF4-FFF2-40B4-BE49-F238E27FC236}">
              <a16:creationId xmlns:a16="http://schemas.microsoft.com/office/drawing/2014/main" id="{FE20F514-B8CA-C7DB-EDB5-CD506D93D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17;p32">
            <a:extLst>
              <a:ext uri="{FF2B5EF4-FFF2-40B4-BE49-F238E27FC236}">
                <a16:creationId xmlns:a16="http://schemas.microsoft.com/office/drawing/2014/main" id="{D07FB251-074B-004D-37DA-A922CB02B3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8454" y="286000"/>
            <a:ext cx="6106332" cy="17082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Open Sans Light"/>
                <a:ea typeface="Open Sans Light"/>
                <a:cs typeface="Calibri"/>
                <a:sym typeface="Open Sans"/>
              </a:rPr>
              <a:t>The Proposal &amp; Award Policies &amp; Procedures Guide (version 24-1)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5D6EF8-B4EF-31D9-A54C-704ED7A32058}"/>
              </a:ext>
            </a:extLst>
          </p:cNvPr>
          <p:cNvSpPr txBox="1">
            <a:spLocks/>
          </p:cNvSpPr>
          <p:nvPr/>
        </p:nvSpPr>
        <p:spPr>
          <a:xfrm>
            <a:off x="418454" y="1689316"/>
            <a:ext cx="6106332" cy="4550764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None/>
              <a:tabLst/>
              <a:defRPr/>
            </a:pPr>
            <a:r>
              <a:rPr kumimoji="0" lang="en-US" sz="170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  <a:sym typeface="Arial"/>
              </a:rPr>
              <a:t>Provides proposal preparation and submission guidance</a:t>
            </a:r>
          </a:p>
          <a:p>
            <a:pPr marL="0"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None/>
              <a:tabLst/>
              <a:defRPr/>
            </a:pPr>
            <a:endParaRPr kumimoji="0" lang="en-US" sz="170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  <a:sym typeface="Arial"/>
            </a:endParaRPr>
          </a:p>
          <a:p>
            <a:pPr marL="0"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None/>
              <a:tabLst/>
              <a:defRPr/>
            </a:pPr>
            <a:r>
              <a:rPr kumimoji="0" lang="en-US" sz="170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  <a:sym typeface="Arial"/>
              </a:rPr>
              <a:t>Describes review process and criteria</a:t>
            </a:r>
          </a:p>
          <a:p>
            <a:pPr marL="0"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None/>
              <a:tabLst/>
              <a:defRPr/>
            </a:pPr>
            <a:endParaRPr kumimoji="0" lang="en-US" sz="170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  <a:sym typeface="Arial"/>
            </a:endParaRPr>
          </a:p>
          <a:p>
            <a:pPr marL="0"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None/>
              <a:tabLst/>
              <a:defRPr/>
            </a:pPr>
            <a:r>
              <a:rPr kumimoji="0" lang="en-US" sz="170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  <a:sym typeface="Arial"/>
              </a:rPr>
              <a:t>Outlines why a proposal may not be accepted or returned without review</a:t>
            </a:r>
          </a:p>
          <a:p>
            <a:pPr marL="0"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None/>
              <a:tabLst/>
              <a:defRPr/>
            </a:pPr>
            <a:endParaRPr kumimoji="0" lang="en-US" sz="170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  <a:sym typeface="Arial"/>
            </a:endParaRPr>
          </a:p>
          <a:p>
            <a:pPr marL="0"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None/>
              <a:tabLst/>
              <a:defRPr/>
            </a:pPr>
            <a:r>
              <a:rPr kumimoji="0" lang="en-US" sz="170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  <a:sym typeface="Arial"/>
              </a:rPr>
              <a:t>Describes process for withdrawals, returns, and declinations</a:t>
            </a:r>
          </a:p>
          <a:p>
            <a:pPr marL="0"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None/>
              <a:tabLst/>
              <a:defRPr/>
            </a:pPr>
            <a:endParaRPr kumimoji="0" lang="en-US" sz="170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  <a:sym typeface="Arial"/>
            </a:endParaRPr>
          </a:p>
          <a:p>
            <a:pPr marL="0"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800"/>
              <a:buNone/>
              <a:tabLst/>
              <a:defRPr/>
            </a:pPr>
            <a:r>
              <a:rPr kumimoji="0" lang="en-US" sz="170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  <a:sym typeface="Arial"/>
              </a:rPr>
              <a:t>Policies to guide, manage, and monitor NSF awards</a:t>
            </a:r>
          </a:p>
          <a:p>
            <a:pPr marL="0" marR="0" lvl="0" indent="0" defTabSz="9144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700" b="1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Updates for 2024:</a:t>
            </a:r>
            <a:endParaRPr kumimoji="0" lang="en-US" sz="1700" b="1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609585" lvl="1" indent="0" defTabSz="91440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/>
            </a:pPr>
            <a:r>
              <a:rPr kumimoji="0" lang="en-US" sz="170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*Need for mentoring plan for postdoctoral researchers  or graduate students</a:t>
            </a:r>
          </a:p>
          <a:p>
            <a:pPr marL="609585" lvl="1" indent="0" defTabSz="91440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/>
            </a:pPr>
            <a:r>
              <a:rPr kumimoji="0" lang="en-US" sz="170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*Changes to biographical sketches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D3696F-440D-18C0-59B9-C3269DD64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4" r="1" b="242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5679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00F7F-EC80-9401-49A4-48EA1FA8C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0358"/>
            <a:ext cx="10515600" cy="341414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Intellectual Merit: </a:t>
            </a:r>
            <a:r>
              <a:rPr lang="en-US" sz="2000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the potential to advance knowledge​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Broader Impacts:</a:t>
            </a:r>
            <a:r>
              <a:rPr lang="en-US" sz="2000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the potential to benefit society and contribute to the achievement of specific societal outcomes​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Solicitation Specific Criteria:</a:t>
            </a:r>
            <a:endParaRPr lang="en-US" sz="2000" dirty="0">
              <a:solidFill>
                <a:schemeClr val="tx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1371600" lvl="2" indent="-457200">
              <a:lnSpc>
                <a:spcPct val="110000"/>
              </a:lnSpc>
              <a:buAutoNum type="arabicPeriod"/>
            </a:pPr>
            <a:r>
              <a:rPr lang="en-US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Does the proposal identify the characteristics and needs of the intended population(s) to be served?​</a:t>
            </a:r>
          </a:p>
          <a:p>
            <a:pPr marL="1371600" lvl="2" indent="-457200">
              <a:lnSpc>
                <a:spcPct val="110000"/>
              </a:lnSpc>
              <a:buAutoNum type="arabicPeriod"/>
            </a:pPr>
            <a:r>
              <a:rPr lang="en-US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Does the proposal include specific plans or strategies for addressing or accommodating the particular needs of participants of the intended populations?​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75885B-28F5-1E75-907B-DED3B0C200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467359"/>
            <a:ext cx="11277600" cy="12801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569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Project Description: Merit review criteria</a:t>
            </a:r>
          </a:p>
        </p:txBody>
      </p:sp>
    </p:spTree>
    <p:extLst>
      <p:ext uri="{BB962C8B-B14F-4D97-AF65-F5344CB8AC3E}">
        <p14:creationId xmlns:p14="http://schemas.microsoft.com/office/powerpoint/2010/main" val="258757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C7662322-50DB-DD17-434A-3EE470CB07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467359"/>
            <a:ext cx="11277600" cy="12801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569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Key Components of CUE Proposals 1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5200" y="1588014"/>
            <a:ext cx="10261600" cy="1056974"/>
            <a:chOff x="723900" y="1987299"/>
            <a:chExt cx="7696200" cy="792731"/>
          </a:xfrm>
        </p:grpSpPr>
        <p:sp>
          <p:nvSpPr>
            <p:cNvPr id="4" name="object 4"/>
            <p:cNvSpPr/>
            <p:nvPr/>
          </p:nvSpPr>
          <p:spPr>
            <a:xfrm>
              <a:off x="723900" y="2194560"/>
              <a:ext cx="7696200" cy="585470"/>
            </a:xfrm>
            <a:custGeom>
              <a:avLst/>
              <a:gdLst/>
              <a:ahLst/>
              <a:cxnLst/>
              <a:rect l="l" t="t" r="r" b="b"/>
              <a:pathLst>
                <a:path w="7696200" h="585469">
                  <a:moveTo>
                    <a:pt x="7696200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7696200" y="585215"/>
                  </a:lnTo>
                  <a:lnTo>
                    <a:pt x="76962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723900" y="2194560"/>
              <a:ext cx="7696200" cy="585470"/>
            </a:xfrm>
            <a:custGeom>
              <a:avLst/>
              <a:gdLst/>
              <a:ahLst/>
              <a:cxnLst/>
              <a:rect l="l" t="t" r="r" b="b"/>
              <a:pathLst>
                <a:path w="7696200" h="585469">
                  <a:moveTo>
                    <a:pt x="0" y="0"/>
                  </a:moveTo>
                  <a:lnTo>
                    <a:pt x="7696200" y="0"/>
                  </a:lnTo>
                  <a:lnTo>
                    <a:pt x="7696200" y="585215"/>
                  </a:lnTo>
                  <a:lnTo>
                    <a:pt x="0" y="5852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9BAEB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1109472" y="1987299"/>
              <a:ext cx="5387340" cy="414655"/>
            </a:xfrm>
            <a:custGeom>
              <a:avLst/>
              <a:gdLst/>
              <a:ahLst/>
              <a:cxnLst/>
              <a:rect l="l" t="t" r="r" b="b"/>
              <a:pathLst>
                <a:path w="5387340" h="414655">
                  <a:moveTo>
                    <a:pt x="5318252" y="0"/>
                  </a:moveTo>
                  <a:lnTo>
                    <a:pt x="69088" y="0"/>
                  </a:lnTo>
                  <a:lnTo>
                    <a:pt x="42198" y="5428"/>
                  </a:lnTo>
                  <a:lnTo>
                    <a:pt x="20237" y="20232"/>
                  </a:lnTo>
                  <a:lnTo>
                    <a:pt x="5430" y="42192"/>
                  </a:lnTo>
                  <a:lnTo>
                    <a:pt x="0" y="69087"/>
                  </a:lnTo>
                  <a:lnTo>
                    <a:pt x="0" y="345427"/>
                  </a:lnTo>
                  <a:lnTo>
                    <a:pt x="5430" y="372324"/>
                  </a:lnTo>
                  <a:lnTo>
                    <a:pt x="20237" y="394288"/>
                  </a:lnTo>
                  <a:lnTo>
                    <a:pt x="42198" y="409097"/>
                  </a:lnTo>
                  <a:lnTo>
                    <a:pt x="69088" y="414528"/>
                  </a:lnTo>
                  <a:lnTo>
                    <a:pt x="5318252" y="414528"/>
                  </a:lnTo>
                  <a:lnTo>
                    <a:pt x="5345141" y="409097"/>
                  </a:lnTo>
                  <a:lnTo>
                    <a:pt x="5367102" y="394288"/>
                  </a:lnTo>
                  <a:lnTo>
                    <a:pt x="5381909" y="372324"/>
                  </a:lnTo>
                  <a:lnTo>
                    <a:pt x="5387340" y="345427"/>
                  </a:lnTo>
                  <a:lnTo>
                    <a:pt x="5387340" y="69087"/>
                  </a:lnTo>
                  <a:lnTo>
                    <a:pt x="5381909" y="42192"/>
                  </a:lnTo>
                  <a:lnTo>
                    <a:pt x="5367102" y="20232"/>
                  </a:lnTo>
                  <a:lnTo>
                    <a:pt x="5345141" y="5428"/>
                  </a:lnTo>
                  <a:lnTo>
                    <a:pt x="5318252" y="0"/>
                  </a:lnTo>
                  <a:close/>
                </a:path>
              </a:pathLst>
            </a:custGeom>
            <a:solidFill>
              <a:srgbClr val="9BAEB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1109472" y="1987299"/>
              <a:ext cx="5387340" cy="414655"/>
            </a:xfrm>
            <a:custGeom>
              <a:avLst/>
              <a:gdLst/>
              <a:ahLst/>
              <a:cxnLst/>
              <a:rect l="l" t="t" r="r" b="b"/>
              <a:pathLst>
                <a:path w="5387340" h="414655">
                  <a:moveTo>
                    <a:pt x="0" y="69087"/>
                  </a:moveTo>
                  <a:lnTo>
                    <a:pt x="5430" y="42192"/>
                  </a:lnTo>
                  <a:lnTo>
                    <a:pt x="20237" y="20232"/>
                  </a:lnTo>
                  <a:lnTo>
                    <a:pt x="42198" y="5428"/>
                  </a:lnTo>
                  <a:lnTo>
                    <a:pt x="69088" y="0"/>
                  </a:lnTo>
                  <a:lnTo>
                    <a:pt x="5318252" y="0"/>
                  </a:lnTo>
                  <a:lnTo>
                    <a:pt x="5345141" y="5428"/>
                  </a:lnTo>
                  <a:lnTo>
                    <a:pt x="5367102" y="20232"/>
                  </a:lnTo>
                  <a:lnTo>
                    <a:pt x="5381909" y="42192"/>
                  </a:lnTo>
                  <a:lnTo>
                    <a:pt x="5387340" y="69087"/>
                  </a:lnTo>
                  <a:lnTo>
                    <a:pt x="5387340" y="345427"/>
                  </a:lnTo>
                  <a:lnTo>
                    <a:pt x="5381909" y="372324"/>
                  </a:lnTo>
                  <a:lnTo>
                    <a:pt x="5367102" y="394288"/>
                  </a:lnTo>
                  <a:lnTo>
                    <a:pt x="5345141" y="409097"/>
                  </a:lnTo>
                  <a:lnTo>
                    <a:pt x="5318252" y="414528"/>
                  </a:lnTo>
                  <a:lnTo>
                    <a:pt x="69088" y="414528"/>
                  </a:lnTo>
                  <a:lnTo>
                    <a:pt x="42198" y="409097"/>
                  </a:lnTo>
                  <a:lnTo>
                    <a:pt x="20237" y="394288"/>
                  </a:lnTo>
                  <a:lnTo>
                    <a:pt x="5430" y="372324"/>
                  </a:lnTo>
                  <a:lnTo>
                    <a:pt x="0" y="345427"/>
                  </a:lnTo>
                  <a:lnTo>
                    <a:pt x="0" y="6908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744681" y="1679208"/>
            <a:ext cx="6728460" cy="8942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1326">
              <a:spcBef>
                <a:spcPts val="133"/>
              </a:spcBef>
            </a:pPr>
            <a:r>
              <a:rPr lang="en-US" sz="2200" b="1">
                <a:solidFill>
                  <a:srgbClr val="FFFFFF"/>
                </a:solidFill>
                <a:latin typeface="+mj-lt"/>
                <a:cs typeface="Arial"/>
              </a:rPr>
              <a:t>Knowledge Base</a:t>
            </a:r>
            <a:endParaRPr sz="2200">
              <a:latin typeface="+mj-lt"/>
              <a:cs typeface="Arial"/>
            </a:endParaRPr>
          </a:p>
          <a:p>
            <a:pPr marL="169329" indent="-152396">
              <a:spcBef>
                <a:spcPts val="1800"/>
              </a:spcBef>
              <a:buChar char="•"/>
              <a:tabLst>
                <a:tab pos="169329" algn="l"/>
              </a:tabLst>
            </a:pPr>
            <a:r>
              <a:rPr lang="en-US" sz="2000">
                <a:cs typeface="Arial"/>
              </a:rPr>
              <a:t>Work is grounded in relevant literature and prior work</a:t>
            </a:r>
            <a:endParaRPr sz="2000">
              <a:cs typeface="Arial"/>
            </a:endParaRPr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5200" y="2746116"/>
            <a:ext cx="10261600" cy="2353384"/>
            <a:chOff x="723900" y="2854450"/>
            <a:chExt cx="7696200" cy="1441706"/>
          </a:xfrm>
        </p:grpSpPr>
        <p:sp>
          <p:nvSpPr>
            <p:cNvPr id="10" name="object 10"/>
            <p:cNvSpPr/>
            <p:nvPr/>
          </p:nvSpPr>
          <p:spPr>
            <a:xfrm>
              <a:off x="723900" y="3061716"/>
              <a:ext cx="7696200" cy="1234440"/>
            </a:xfrm>
            <a:custGeom>
              <a:avLst/>
              <a:gdLst/>
              <a:ahLst/>
              <a:cxnLst/>
              <a:rect l="l" t="t" r="r" b="b"/>
              <a:pathLst>
                <a:path w="7696200" h="1234439">
                  <a:moveTo>
                    <a:pt x="7696200" y="0"/>
                  </a:moveTo>
                  <a:lnTo>
                    <a:pt x="0" y="0"/>
                  </a:lnTo>
                  <a:lnTo>
                    <a:pt x="0" y="1234440"/>
                  </a:lnTo>
                  <a:lnTo>
                    <a:pt x="7696200" y="1234440"/>
                  </a:lnTo>
                  <a:lnTo>
                    <a:pt x="76962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23900" y="3061716"/>
              <a:ext cx="7696200" cy="1234440"/>
            </a:xfrm>
            <a:custGeom>
              <a:avLst/>
              <a:gdLst/>
              <a:ahLst/>
              <a:cxnLst/>
              <a:rect l="l" t="t" r="r" b="b"/>
              <a:pathLst>
                <a:path w="7696200" h="1234439">
                  <a:moveTo>
                    <a:pt x="0" y="0"/>
                  </a:moveTo>
                  <a:lnTo>
                    <a:pt x="7696200" y="0"/>
                  </a:lnTo>
                  <a:lnTo>
                    <a:pt x="7696200" y="1234440"/>
                  </a:lnTo>
                  <a:lnTo>
                    <a:pt x="0" y="123444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9BAEB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9472" y="2854450"/>
              <a:ext cx="5387340" cy="413384"/>
            </a:xfrm>
            <a:custGeom>
              <a:avLst/>
              <a:gdLst/>
              <a:ahLst/>
              <a:cxnLst/>
              <a:rect l="l" t="t" r="r" b="b"/>
              <a:pathLst>
                <a:path w="5387340" h="413385">
                  <a:moveTo>
                    <a:pt x="5318506" y="0"/>
                  </a:moveTo>
                  <a:lnTo>
                    <a:pt x="68834" y="0"/>
                  </a:lnTo>
                  <a:lnTo>
                    <a:pt x="42042" y="5410"/>
                  </a:lnTo>
                  <a:lnTo>
                    <a:pt x="20162" y="20162"/>
                  </a:lnTo>
                  <a:lnTo>
                    <a:pt x="5410" y="42042"/>
                  </a:lnTo>
                  <a:lnTo>
                    <a:pt x="0" y="68833"/>
                  </a:lnTo>
                  <a:lnTo>
                    <a:pt x="0" y="344169"/>
                  </a:lnTo>
                  <a:lnTo>
                    <a:pt x="5410" y="370961"/>
                  </a:lnTo>
                  <a:lnTo>
                    <a:pt x="20162" y="392841"/>
                  </a:lnTo>
                  <a:lnTo>
                    <a:pt x="42042" y="407593"/>
                  </a:lnTo>
                  <a:lnTo>
                    <a:pt x="68834" y="413003"/>
                  </a:lnTo>
                  <a:lnTo>
                    <a:pt x="5318506" y="413003"/>
                  </a:lnTo>
                  <a:lnTo>
                    <a:pt x="5345297" y="407593"/>
                  </a:lnTo>
                  <a:lnTo>
                    <a:pt x="5367177" y="392841"/>
                  </a:lnTo>
                  <a:lnTo>
                    <a:pt x="5381929" y="370961"/>
                  </a:lnTo>
                  <a:lnTo>
                    <a:pt x="5387340" y="344169"/>
                  </a:lnTo>
                  <a:lnTo>
                    <a:pt x="5387340" y="68833"/>
                  </a:lnTo>
                  <a:lnTo>
                    <a:pt x="5381929" y="42042"/>
                  </a:lnTo>
                  <a:lnTo>
                    <a:pt x="5367177" y="20162"/>
                  </a:lnTo>
                  <a:lnTo>
                    <a:pt x="5345297" y="5410"/>
                  </a:lnTo>
                  <a:lnTo>
                    <a:pt x="5318506" y="0"/>
                  </a:lnTo>
                  <a:close/>
                </a:path>
              </a:pathLst>
            </a:custGeom>
            <a:solidFill>
              <a:srgbClr val="9BAEB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09472" y="2854450"/>
              <a:ext cx="5387340" cy="413384"/>
            </a:xfrm>
            <a:custGeom>
              <a:avLst/>
              <a:gdLst/>
              <a:ahLst/>
              <a:cxnLst/>
              <a:rect l="l" t="t" r="r" b="b"/>
              <a:pathLst>
                <a:path w="5387340" h="413385">
                  <a:moveTo>
                    <a:pt x="0" y="68833"/>
                  </a:moveTo>
                  <a:lnTo>
                    <a:pt x="5410" y="42042"/>
                  </a:lnTo>
                  <a:lnTo>
                    <a:pt x="20162" y="20162"/>
                  </a:lnTo>
                  <a:lnTo>
                    <a:pt x="42042" y="5410"/>
                  </a:lnTo>
                  <a:lnTo>
                    <a:pt x="68834" y="0"/>
                  </a:lnTo>
                  <a:lnTo>
                    <a:pt x="5318506" y="0"/>
                  </a:lnTo>
                  <a:lnTo>
                    <a:pt x="5345297" y="5410"/>
                  </a:lnTo>
                  <a:lnTo>
                    <a:pt x="5367177" y="20162"/>
                  </a:lnTo>
                  <a:lnTo>
                    <a:pt x="5381929" y="42042"/>
                  </a:lnTo>
                  <a:lnTo>
                    <a:pt x="5387340" y="68833"/>
                  </a:lnTo>
                  <a:lnTo>
                    <a:pt x="5387340" y="344169"/>
                  </a:lnTo>
                  <a:lnTo>
                    <a:pt x="5381929" y="370961"/>
                  </a:lnTo>
                  <a:lnTo>
                    <a:pt x="5367177" y="392841"/>
                  </a:lnTo>
                  <a:lnTo>
                    <a:pt x="5345297" y="407593"/>
                  </a:lnTo>
                  <a:lnTo>
                    <a:pt x="5318506" y="413003"/>
                  </a:lnTo>
                  <a:lnTo>
                    <a:pt x="68834" y="413003"/>
                  </a:lnTo>
                  <a:lnTo>
                    <a:pt x="42042" y="407593"/>
                  </a:lnTo>
                  <a:lnTo>
                    <a:pt x="20162" y="392841"/>
                  </a:lnTo>
                  <a:lnTo>
                    <a:pt x="5410" y="370961"/>
                  </a:lnTo>
                  <a:lnTo>
                    <a:pt x="0" y="344169"/>
                  </a:lnTo>
                  <a:lnTo>
                    <a:pt x="0" y="6883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44681" y="2921407"/>
            <a:ext cx="8328958" cy="197148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1326">
              <a:spcBef>
                <a:spcPts val="133"/>
              </a:spcBef>
            </a:pPr>
            <a:r>
              <a:rPr lang="en-US" sz="2200" b="1">
                <a:solidFill>
                  <a:srgbClr val="FFFFFF"/>
                </a:solidFill>
                <a:latin typeface="+mj-lt"/>
                <a:cs typeface="Arial"/>
              </a:rPr>
              <a:t>Evaluation</a:t>
            </a:r>
            <a:r>
              <a:rPr sz="2200" b="1">
                <a:solidFill>
                  <a:srgbClr val="FFFFFF"/>
                </a:solidFill>
                <a:latin typeface="+mj-lt"/>
                <a:cs typeface="Arial"/>
              </a:rPr>
              <a:t> Plan</a:t>
            </a:r>
            <a:endParaRPr sz="2200">
              <a:latin typeface="+mj-lt"/>
              <a:cs typeface="Arial"/>
            </a:endParaRPr>
          </a:p>
          <a:p>
            <a:pPr marL="169329" indent="-152396">
              <a:spcBef>
                <a:spcPts val="1800"/>
              </a:spcBef>
              <a:buChar char="•"/>
              <a:tabLst>
                <a:tab pos="169329" algn="l"/>
              </a:tabLst>
            </a:pPr>
            <a:r>
              <a:rPr lang="en-US" sz="2000">
                <a:cs typeface="Arial"/>
              </a:rPr>
              <a:t>Independent evaluator</a:t>
            </a:r>
          </a:p>
          <a:p>
            <a:pPr marL="169329" indent="-152396">
              <a:spcBef>
                <a:spcPts val="1800"/>
              </a:spcBef>
              <a:buChar char="•"/>
              <a:tabLst>
                <a:tab pos="169329" algn="l"/>
              </a:tabLst>
            </a:pPr>
            <a:r>
              <a:rPr lang="en-US" sz="2000">
                <a:cs typeface="Arial"/>
              </a:rPr>
              <a:t>Description of expertise and relation to project goals/objectives</a:t>
            </a:r>
          </a:p>
          <a:p>
            <a:pPr marL="169329" indent="-152396">
              <a:spcBef>
                <a:spcPts val="1800"/>
              </a:spcBef>
              <a:buChar char="•"/>
              <a:tabLst>
                <a:tab pos="169329" algn="l"/>
              </a:tabLst>
            </a:pPr>
            <a:r>
              <a:rPr lang="en-US" sz="2000">
                <a:cs typeface="Arial"/>
              </a:rPr>
              <a:t> Reporting and use of results</a:t>
            </a:r>
            <a:endParaRPr sz="2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260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186CC05-6BE1-52E1-5301-69978B5375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467359"/>
            <a:ext cx="11277600" cy="12801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569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Key Components of CUE Proposals 2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5201" y="1588359"/>
            <a:ext cx="10261600" cy="1907028"/>
            <a:chOff x="723900" y="1981202"/>
            <a:chExt cx="7696200" cy="1117597"/>
          </a:xfrm>
        </p:grpSpPr>
        <p:sp>
          <p:nvSpPr>
            <p:cNvPr id="4" name="object 4"/>
            <p:cNvSpPr/>
            <p:nvPr/>
          </p:nvSpPr>
          <p:spPr>
            <a:xfrm>
              <a:off x="723900" y="2217419"/>
              <a:ext cx="7696200" cy="881380"/>
            </a:xfrm>
            <a:custGeom>
              <a:avLst/>
              <a:gdLst/>
              <a:ahLst/>
              <a:cxnLst/>
              <a:rect l="l" t="t" r="r" b="b"/>
              <a:pathLst>
                <a:path w="7696200" h="881380">
                  <a:moveTo>
                    <a:pt x="7696200" y="0"/>
                  </a:moveTo>
                  <a:lnTo>
                    <a:pt x="0" y="0"/>
                  </a:lnTo>
                  <a:lnTo>
                    <a:pt x="0" y="880871"/>
                  </a:lnTo>
                  <a:lnTo>
                    <a:pt x="7696200" y="880871"/>
                  </a:lnTo>
                  <a:lnTo>
                    <a:pt x="76962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723900" y="2217419"/>
              <a:ext cx="7696200" cy="881380"/>
            </a:xfrm>
            <a:custGeom>
              <a:avLst/>
              <a:gdLst/>
              <a:ahLst/>
              <a:cxnLst/>
              <a:rect l="l" t="t" r="r" b="b"/>
              <a:pathLst>
                <a:path w="7696200" h="881380">
                  <a:moveTo>
                    <a:pt x="0" y="0"/>
                  </a:moveTo>
                  <a:lnTo>
                    <a:pt x="7696200" y="0"/>
                  </a:lnTo>
                  <a:lnTo>
                    <a:pt x="7696200" y="880871"/>
                  </a:lnTo>
                  <a:lnTo>
                    <a:pt x="0" y="88087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6795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1109472" y="1981202"/>
              <a:ext cx="5387340" cy="472440"/>
            </a:xfrm>
            <a:custGeom>
              <a:avLst/>
              <a:gdLst/>
              <a:ahLst/>
              <a:cxnLst/>
              <a:rect l="l" t="t" r="r" b="b"/>
              <a:pathLst>
                <a:path w="5387340" h="472439">
                  <a:moveTo>
                    <a:pt x="5308600" y="0"/>
                  </a:moveTo>
                  <a:lnTo>
                    <a:pt x="78740" y="0"/>
                  </a:lnTo>
                  <a:lnTo>
                    <a:pt x="48091" y="6188"/>
                  </a:lnTo>
                  <a:lnTo>
                    <a:pt x="23063" y="23063"/>
                  </a:lnTo>
                  <a:lnTo>
                    <a:pt x="6188" y="48091"/>
                  </a:lnTo>
                  <a:lnTo>
                    <a:pt x="0" y="78739"/>
                  </a:lnTo>
                  <a:lnTo>
                    <a:pt x="0" y="393699"/>
                  </a:lnTo>
                  <a:lnTo>
                    <a:pt x="6188" y="424348"/>
                  </a:lnTo>
                  <a:lnTo>
                    <a:pt x="23063" y="449376"/>
                  </a:lnTo>
                  <a:lnTo>
                    <a:pt x="48091" y="466251"/>
                  </a:lnTo>
                  <a:lnTo>
                    <a:pt x="78740" y="472439"/>
                  </a:lnTo>
                  <a:lnTo>
                    <a:pt x="5308600" y="472439"/>
                  </a:lnTo>
                  <a:lnTo>
                    <a:pt x="5339248" y="466251"/>
                  </a:lnTo>
                  <a:lnTo>
                    <a:pt x="5364276" y="449376"/>
                  </a:lnTo>
                  <a:lnTo>
                    <a:pt x="5381151" y="424348"/>
                  </a:lnTo>
                  <a:lnTo>
                    <a:pt x="5387340" y="393699"/>
                  </a:lnTo>
                  <a:lnTo>
                    <a:pt x="5387340" y="78739"/>
                  </a:lnTo>
                  <a:lnTo>
                    <a:pt x="5381151" y="48091"/>
                  </a:lnTo>
                  <a:lnTo>
                    <a:pt x="5364276" y="23063"/>
                  </a:lnTo>
                  <a:lnTo>
                    <a:pt x="5339248" y="6188"/>
                  </a:lnTo>
                  <a:lnTo>
                    <a:pt x="5308600" y="0"/>
                  </a:lnTo>
                  <a:close/>
                </a:path>
              </a:pathLst>
            </a:custGeom>
            <a:solidFill>
              <a:srgbClr val="86795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1109472" y="1981202"/>
              <a:ext cx="5387340" cy="472440"/>
            </a:xfrm>
            <a:custGeom>
              <a:avLst/>
              <a:gdLst/>
              <a:ahLst/>
              <a:cxnLst/>
              <a:rect l="l" t="t" r="r" b="b"/>
              <a:pathLst>
                <a:path w="5387340" h="472439">
                  <a:moveTo>
                    <a:pt x="0" y="78739"/>
                  </a:moveTo>
                  <a:lnTo>
                    <a:pt x="6188" y="48091"/>
                  </a:lnTo>
                  <a:lnTo>
                    <a:pt x="23063" y="23063"/>
                  </a:lnTo>
                  <a:lnTo>
                    <a:pt x="48091" y="6188"/>
                  </a:lnTo>
                  <a:lnTo>
                    <a:pt x="78740" y="0"/>
                  </a:lnTo>
                  <a:lnTo>
                    <a:pt x="5308600" y="0"/>
                  </a:lnTo>
                  <a:lnTo>
                    <a:pt x="5339248" y="6188"/>
                  </a:lnTo>
                  <a:lnTo>
                    <a:pt x="5364276" y="23063"/>
                  </a:lnTo>
                  <a:lnTo>
                    <a:pt x="5381151" y="48091"/>
                  </a:lnTo>
                  <a:lnTo>
                    <a:pt x="5387340" y="78739"/>
                  </a:lnTo>
                  <a:lnTo>
                    <a:pt x="5387340" y="393699"/>
                  </a:lnTo>
                  <a:lnTo>
                    <a:pt x="5381151" y="424348"/>
                  </a:lnTo>
                  <a:lnTo>
                    <a:pt x="5364276" y="449376"/>
                  </a:lnTo>
                  <a:lnTo>
                    <a:pt x="5339248" y="466251"/>
                  </a:lnTo>
                  <a:lnTo>
                    <a:pt x="5308600" y="472439"/>
                  </a:lnTo>
                  <a:lnTo>
                    <a:pt x="78740" y="472439"/>
                  </a:lnTo>
                  <a:lnTo>
                    <a:pt x="48091" y="466251"/>
                  </a:lnTo>
                  <a:lnTo>
                    <a:pt x="23063" y="449376"/>
                  </a:lnTo>
                  <a:lnTo>
                    <a:pt x="6188" y="424348"/>
                  </a:lnTo>
                  <a:lnTo>
                    <a:pt x="0" y="393699"/>
                  </a:lnTo>
                  <a:lnTo>
                    <a:pt x="0" y="787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744682" y="1784689"/>
            <a:ext cx="8286327" cy="1596228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35559">
              <a:spcBef>
                <a:spcPts val="127"/>
              </a:spcBef>
            </a:pPr>
            <a:r>
              <a:rPr lang="en-US" sz="2200" b="1">
                <a:solidFill>
                  <a:srgbClr val="FFFFFF"/>
                </a:solidFill>
                <a:latin typeface="+mj-lt"/>
                <a:cs typeface="Arial"/>
              </a:rPr>
              <a:t>Relevant Research Questions</a:t>
            </a:r>
            <a:endParaRPr sz="2200">
              <a:latin typeface="+mj-lt"/>
              <a:cs typeface="Arial"/>
            </a:endParaRPr>
          </a:p>
          <a:p>
            <a:pPr>
              <a:spcBef>
                <a:spcPts val="13"/>
              </a:spcBef>
            </a:pPr>
            <a:endParaRPr sz="2067">
              <a:latin typeface="Arial"/>
              <a:cs typeface="Arial"/>
            </a:endParaRPr>
          </a:p>
          <a:p>
            <a:pPr marL="246374" marR="6773" indent="-230288">
              <a:buChar char="•"/>
              <a:tabLst>
                <a:tab pos="247220" algn="l"/>
              </a:tabLst>
            </a:pPr>
            <a:r>
              <a:rPr lang="en-US" sz="2000">
                <a:cs typeface="Arial"/>
              </a:rPr>
              <a:t>Aligned with research plan, project activities, and expected outcomes</a:t>
            </a:r>
          </a:p>
          <a:p>
            <a:pPr marL="246374" marR="6773" indent="-230288">
              <a:buChar char="•"/>
              <a:tabLst>
                <a:tab pos="247220" algn="l"/>
              </a:tabLst>
            </a:pPr>
            <a:r>
              <a:rPr lang="en-US" sz="2000">
                <a:cs typeface="Arial"/>
              </a:rPr>
              <a:t>Answerable through data generated by activities</a:t>
            </a:r>
            <a:endParaRPr sz="2000">
              <a:cs typeface="Arial"/>
            </a:endParaRPr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6734" y="3671853"/>
            <a:ext cx="10261600" cy="1840682"/>
            <a:chOff x="723900" y="3185162"/>
            <a:chExt cx="7696200" cy="1118868"/>
          </a:xfrm>
        </p:grpSpPr>
        <p:sp>
          <p:nvSpPr>
            <p:cNvPr id="10" name="object 10"/>
            <p:cNvSpPr/>
            <p:nvPr/>
          </p:nvSpPr>
          <p:spPr>
            <a:xfrm>
              <a:off x="723900" y="3421380"/>
              <a:ext cx="7696200" cy="882650"/>
            </a:xfrm>
            <a:custGeom>
              <a:avLst/>
              <a:gdLst/>
              <a:ahLst/>
              <a:cxnLst/>
              <a:rect l="l" t="t" r="r" b="b"/>
              <a:pathLst>
                <a:path w="7696200" h="882650">
                  <a:moveTo>
                    <a:pt x="7696200" y="0"/>
                  </a:moveTo>
                  <a:lnTo>
                    <a:pt x="0" y="0"/>
                  </a:lnTo>
                  <a:lnTo>
                    <a:pt x="0" y="882396"/>
                  </a:lnTo>
                  <a:lnTo>
                    <a:pt x="7696200" y="882396"/>
                  </a:lnTo>
                  <a:lnTo>
                    <a:pt x="76962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23900" y="3421380"/>
              <a:ext cx="7696200" cy="882650"/>
            </a:xfrm>
            <a:custGeom>
              <a:avLst/>
              <a:gdLst/>
              <a:ahLst/>
              <a:cxnLst/>
              <a:rect l="l" t="t" r="r" b="b"/>
              <a:pathLst>
                <a:path w="7696200" h="882650">
                  <a:moveTo>
                    <a:pt x="0" y="0"/>
                  </a:moveTo>
                  <a:lnTo>
                    <a:pt x="7696200" y="0"/>
                  </a:lnTo>
                  <a:lnTo>
                    <a:pt x="7696200" y="882396"/>
                  </a:lnTo>
                  <a:lnTo>
                    <a:pt x="0" y="88239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6795D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9472" y="3185162"/>
              <a:ext cx="5387340" cy="472440"/>
            </a:xfrm>
            <a:custGeom>
              <a:avLst/>
              <a:gdLst/>
              <a:ahLst/>
              <a:cxnLst/>
              <a:rect l="l" t="t" r="r" b="b"/>
              <a:pathLst>
                <a:path w="5387340" h="472439">
                  <a:moveTo>
                    <a:pt x="5308600" y="0"/>
                  </a:moveTo>
                  <a:lnTo>
                    <a:pt x="78740" y="0"/>
                  </a:lnTo>
                  <a:lnTo>
                    <a:pt x="48091" y="6188"/>
                  </a:lnTo>
                  <a:lnTo>
                    <a:pt x="23063" y="23063"/>
                  </a:lnTo>
                  <a:lnTo>
                    <a:pt x="6188" y="48091"/>
                  </a:lnTo>
                  <a:lnTo>
                    <a:pt x="0" y="78739"/>
                  </a:lnTo>
                  <a:lnTo>
                    <a:pt x="0" y="393699"/>
                  </a:lnTo>
                  <a:lnTo>
                    <a:pt x="6188" y="424348"/>
                  </a:lnTo>
                  <a:lnTo>
                    <a:pt x="23063" y="449376"/>
                  </a:lnTo>
                  <a:lnTo>
                    <a:pt x="48091" y="466251"/>
                  </a:lnTo>
                  <a:lnTo>
                    <a:pt x="78740" y="472439"/>
                  </a:lnTo>
                  <a:lnTo>
                    <a:pt x="5308600" y="472439"/>
                  </a:lnTo>
                  <a:lnTo>
                    <a:pt x="5339248" y="466251"/>
                  </a:lnTo>
                  <a:lnTo>
                    <a:pt x="5364276" y="449376"/>
                  </a:lnTo>
                  <a:lnTo>
                    <a:pt x="5381151" y="424348"/>
                  </a:lnTo>
                  <a:lnTo>
                    <a:pt x="5387340" y="393699"/>
                  </a:lnTo>
                  <a:lnTo>
                    <a:pt x="5387340" y="78739"/>
                  </a:lnTo>
                  <a:lnTo>
                    <a:pt x="5381151" y="48091"/>
                  </a:lnTo>
                  <a:lnTo>
                    <a:pt x="5364276" y="23063"/>
                  </a:lnTo>
                  <a:lnTo>
                    <a:pt x="5339248" y="6188"/>
                  </a:lnTo>
                  <a:lnTo>
                    <a:pt x="5308600" y="0"/>
                  </a:lnTo>
                  <a:close/>
                </a:path>
              </a:pathLst>
            </a:custGeom>
            <a:solidFill>
              <a:srgbClr val="86795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09472" y="3185162"/>
              <a:ext cx="5387340" cy="472440"/>
            </a:xfrm>
            <a:custGeom>
              <a:avLst/>
              <a:gdLst/>
              <a:ahLst/>
              <a:cxnLst/>
              <a:rect l="l" t="t" r="r" b="b"/>
              <a:pathLst>
                <a:path w="5387340" h="472439">
                  <a:moveTo>
                    <a:pt x="0" y="78739"/>
                  </a:moveTo>
                  <a:lnTo>
                    <a:pt x="6188" y="48091"/>
                  </a:lnTo>
                  <a:lnTo>
                    <a:pt x="23063" y="23063"/>
                  </a:lnTo>
                  <a:lnTo>
                    <a:pt x="48091" y="6188"/>
                  </a:lnTo>
                  <a:lnTo>
                    <a:pt x="78740" y="0"/>
                  </a:lnTo>
                  <a:lnTo>
                    <a:pt x="5308600" y="0"/>
                  </a:lnTo>
                  <a:lnTo>
                    <a:pt x="5339248" y="6188"/>
                  </a:lnTo>
                  <a:lnTo>
                    <a:pt x="5364276" y="23063"/>
                  </a:lnTo>
                  <a:lnTo>
                    <a:pt x="5381151" y="48091"/>
                  </a:lnTo>
                  <a:lnTo>
                    <a:pt x="5387340" y="78739"/>
                  </a:lnTo>
                  <a:lnTo>
                    <a:pt x="5387340" y="393699"/>
                  </a:lnTo>
                  <a:lnTo>
                    <a:pt x="5381151" y="424348"/>
                  </a:lnTo>
                  <a:lnTo>
                    <a:pt x="5364276" y="449376"/>
                  </a:lnTo>
                  <a:lnTo>
                    <a:pt x="5339248" y="466251"/>
                  </a:lnTo>
                  <a:lnTo>
                    <a:pt x="5308600" y="472439"/>
                  </a:lnTo>
                  <a:lnTo>
                    <a:pt x="78740" y="472439"/>
                  </a:lnTo>
                  <a:lnTo>
                    <a:pt x="48091" y="466251"/>
                  </a:lnTo>
                  <a:lnTo>
                    <a:pt x="23063" y="449376"/>
                  </a:lnTo>
                  <a:lnTo>
                    <a:pt x="6188" y="424348"/>
                  </a:lnTo>
                  <a:lnTo>
                    <a:pt x="0" y="393699"/>
                  </a:lnTo>
                  <a:lnTo>
                    <a:pt x="0" y="7873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44682" y="3898460"/>
            <a:ext cx="8043333" cy="131903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35559">
              <a:spcBef>
                <a:spcPts val="127"/>
              </a:spcBef>
            </a:pPr>
            <a:r>
              <a:rPr lang="en-US" sz="2200" b="1">
                <a:solidFill>
                  <a:srgbClr val="FFFFFF"/>
                </a:solidFill>
                <a:latin typeface="+mj-lt"/>
                <a:cs typeface="Arial"/>
              </a:rPr>
              <a:t>Dissemination</a:t>
            </a:r>
            <a:r>
              <a:rPr sz="2200" b="1">
                <a:solidFill>
                  <a:srgbClr val="FFFFFF"/>
                </a:solidFill>
                <a:latin typeface="+mj-lt"/>
                <a:cs typeface="Arial"/>
              </a:rPr>
              <a:t> Plan</a:t>
            </a:r>
            <a:endParaRPr sz="2200">
              <a:latin typeface="+mj-lt"/>
              <a:cs typeface="Arial"/>
            </a:endParaRPr>
          </a:p>
          <a:p>
            <a:pPr>
              <a:spcBef>
                <a:spcPts val="13"/>
              </a:spcBef>
            </a:pPr>
            <a:endParaRPr sz="2067">
              <a:latin typeface="Arial"/>
              <a:cs typeface="Arial"/>
            </a:endParaRPr>
          </a:p>
          <a:p>
            <a:pPr marL="246374" marR="6773" indent="-230288">
              <a:buChar char="•"/>
              <a:tabLst>
                <a:tab pos="247220" algn="l"/>
              </a:tabLst>
            </a:pPr>
            <a:r>
              <a:rPr lang="en-US" sz="2000">
                <a:cs typeface="Arial"/>
              </a:rPr>
              <a:t>Identify appropriate channels of dissemination</a:t>
            </a:r>
          </a:p>
          <a:p>
            <a:pPr marL="246374" marR="6773" indent="-230288">
              <a:buChar char="•"/>
              <a:tabLst>
                <a:tab pos="247220" algn="l"/>
              </a:tabLst>
            </a:pPr>
            <a:r>
              <a:rPr lang="en-US" sz="2000">
                <a:cs typeface="Arial"/>
              </a:rPr>
              <a:t>Must use Creative Commons licensing for new materials</a:t>
            </a:r>
            <a:endParaRPr sz="2000">
              <a:cs typeface="Arial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34F9810-807C-9EE2-F16B-30BB2A1B3B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031009" y="660082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5200" y="2376521"/>
            <a:ext cx="10261600" cy="1629400"/>
            <a:chOff x="723900" y="1987299"/>
            <a:chExt cx="7696200" cy="792731"/>
          </a:xfrm>
        </p:grpSpPr>
        <p:sp>
          <p:nvSpPr>
            <p:cNvPr id="4" name="object 4"/>
            <p:cNvSpPr/>
            <p:nvPr/>
          </p:nvSpPr>
          <p:spPr>
            <a:xfrm>
              <a:off x="723900" y="2166475"/>
              <a:ext cx="7696200" cy="585470"/>
            </a:xfrm>
            <a:custGeom>
              <a:avLst/>
              <a:gdLst/>
              <a:ahLst/>
              <a:cxnLst/>
              <a:rect l="l" t="t" r="r" b="b"/>
              <a:pathLst>
                <a:path w="7696200" h="585469">
                  <a:moveTo>
                    <a:pt x="7696200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7696200" y="585215"/>
                  </a:lnTo>
                  <a:lnTo>
                    <a:pt x="76962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723900" y="2194560"/>
              <a:ext cx="7696200" cy="585470"/>
            </a:xfrm>
            <a:custGeom>
              <a:avLst/>
              <a:gdLst/>
              <a:ahLst/>
              <a:cxnLst/>
              <a:rect l="l" t="t" r="r" b="b"/>
              <a:pathLst>
                <a:path w="7696200" h="585469">
                  <a:moveTo>
                    <a:pt x="0" y="0"/>
                  </a:moveTo>
                  <a:lnTo>
                    <a:pt x="7696200" y="0"/>
                  </a:lnTo>
                  <a:lnTo>
                    <a:pt x="7696200" y="585215"/>
                  </a:lnTo>
                  <a:lnTo>
                    <a:pt x="0" y="5852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9BAEB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1109472" y="1987299"/>
              <a:ext cx="5387340" cy="327467"/>
            </a:xfrm>
            <a:custGeom>
              <a:avLst/>
              <a:gdLst/>
              <a:ahLst/>
              <a:cxnLst/>
              <a:rect l="l" t="t" r="r" b="b"/>
              <a:pathLst>
                <a:path w="5387340" h="414655">
                  <a:moveTo>
                    <a:pt x="5318252" y="0"/>
                  </a:moveTo>
                  <a:lnTo>
                    <a:pt x="69088" y="0"/>
                  </a:lnTo>
                  <a:lnTo>
                    <a:pt x="42198" y="5428"/>
                  </a:lnTo>
                  <a:lnTo>
                    <a:pt x="20237" y="20232"/>
                  </a:lnTo>
                  <a:lnTo>
                    <a:pt x="5430" y="42192"/>
                  </a:lnTo>
                  <a:lnTo>
                    <a:pt x="0" y="69087"/>
                  </a:lnTo>
                  <a:lnTo>
                    <a:pt x="0" y="345427"/>
                  </a:lnTo>
                  <a:lnTo>
                    <a:pt x="5430" y="372324"/>
                  </a:lnTo>
                  <a:lnTo>
                    <a:pt x="20237" y="394288"/>
                  </a:lnTo>
                  <a:lnTo>
                    <a:pt x="42198" y="409097"/>
                  </a:lnTo>
                  <a:lnTo>
                    <a:pt x="69088" y="414528"/>
                  </a:lnTo>
                  <a:lnTo>
                    <a:pt x="5318252" y="414528"/>
                  </a:lnTo>
                  <a:lnTo>
                    <a:pt x="5345141" y="409097"/>
                  </a:lnTo>
                  <a:lnTo>
                    <a:pt x="5367102" y="394288"/>
                  </a:lnTo>
                  <a:lnTo>
                    <a:pt x="5381909" y="372324"/>
                  </a:lnTo>
                  <a:lnTo>
                    <a:pt x="5387340" y="345427"/>
                  </a:lnTo>
                  <a:lnTo>
                    <a:pt x="5387340" y="69087"/>
                  </a:lnTo>
                  <a:lnTo>
                    <a:pt x="5381909" y="42192"/>
                  </a:lnTo>
                  <a:lnTo>
                    <a:pt x="5367102" y="20232"/>
                  </a:lnTo>
                  <a:lnTo>
                    <a:pt x="5345141" y="5428"/>
                  </a:lnTo>
                  <a:lnTo>
                    <a:pt x="5318252" y="0"/>
                  </a:lnTo>
                  <a:close/>
                </a:path>
              </a:pathLst>
            </a:custGeom>
            <a:solidFill>
              <a:srgbClr val="9BAEB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1109472" y="1987299"/>
              <a:ext cx="5387340" cy="414655"/>
            </a:xfrm>
            <a:custGeom>
              <a:avLst/>
              <a:gdLst/>
              <a:ahLst/>
              <a:cxnLst/>
              <a:rect l="l" t="t" r="r" b="b"/>
              <a:pathLst>
                <a:path w="5387340" h="414655">
                  <a:moveTo>
                    <a:pt x="0" y="69087"/>
                  </a:moveTo>
                  <a:lnTo>
                    <a:pt x="5430" y="42192"/>
                  </a:lnTo>
                  <a:lnTo>
                    <a:pt x="20237" y="20232"/>
                  </a:lnTo>
                  <a:lnTo>
                    <a:pt x="42198" y="5428"/>
                  </a:lnTo>
                  <a:lnTo>
                    <a:pt x="69088" y="0"/>
                  </a:lnTo>
                  <a:lnTo>
                    <a:pt x="5318252" y="0"/>
                  </a:lnTo>
                  <a:lnTo>
                    <a:pt x="5345141" y="5428"/>
                  </a:lnTo>
                  <a:lnTo>
                    <a:pt x="5367102" y="20232"/>
                  </a:lnTo>
                  <a:lnTo>
                    <a:pt x="5381909" y="42192"/>
                  </a:lnTo>
                  <a:lnTo>
                    <a:pt x="5387340" y="69087"/>
                  </a:lnTo>
                  <a:lnTo>
                    <a:pt x="5387340" y="345427"/>
                  </a:lnTo>
                  <a:lnTo>
                    <a:pt x="5381909" y="372324"/>
                  </a:lnTo>
                  <a:lnTo>
                    <a:pt x="5367102" y="394288"/>
                  </a:lnTo>
                  <a:lnTo>
                    <a:pt x="5345141" y="409097"/>
                  </a:lnTo>
                  <a:lnTo>
                    <a:pt x="5318252" y="414528"/>
                  </a:lnTo>
                  <a:lnTo>
                    <a:pt x="69088" y="414528"/>
                  </a:lnTo>
                  <a:lnTo>
                    <a:pt x="42198" y="409097"/>
                  </a:lnTo>
                  <a:lnTo>
                    <a:pt x="20237" y="394288"/>
                  </a:lnTo>
                  <a:lnTo>
                    <a:pt x="5430" y="372324"/>
                  </a:lnTo>
                  <a:lnTo>
                    <a:pt x="0" y="345427"/>
                  </a:lnTo>
                  <a:lnTo>
                    <a:pt x="0" y="6908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663AE40-83CD-21A5-9BFB-4E8B36F116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467359"/>
            <a:ext cx="11277600" cy="12801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569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Key Components of CUE Proposals 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44682" y="2541605"/>
            <a:ext cx="6728460" cy="12302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1326">
              <a:spcBef>
                <a:spcPts val="133"/>
              </a:spcBef>
            </a:pPr>
            <a:r>
              <a:rPr lang="en-US" sz="2200" b="1">
                <a:solidFill>
                  <a:srgbClr val="FFFFFF"/>
                </a:solidFill>
                <a:cs typeface="Arial"/>
              </a:rPr>
              <a:t>Sustainability</a:t>
            </a:r>
          </a:p>
          <a:p>
            <a:pPr marL="31326">
              <a:spcBef>
                <a:spcPts val="133"/>
              </a:spcBef>
            </a:pPr>
            <a:endParaRPr sz="1600">
              <a:cs typeface="Arial"/>
            </a:endParaRPr>
          </a:p>
          <a:p>
            <a:pPr indent="-152396">
              <a:buChar char="•"/>
              <a:tabLst>
                <a:tab pos="169329" algn="l"/>
              </a:tabLst>
            </a:pPr>
            <a:r>
              <a:rPr lang="en-US" sz="2000">
                <a:cs typeface="Arial"/>
              </a:rPr>
              <a:t>Consider sustainability of activities after funding</a:t>
            </a:r>
          </a:p>
          <a:p>
            <a:pPr indent="-152396">
              <a:buChar char="•"/>
              <a:tabLst>
                <a:tab pos="169329" algn="l"/>
              </a:tabLst>
            </a:pPr>
            <a:r>
              <a:rPr lang="en-US" sz="2000">
                <a:cs typeface="Arial"/>
              </a:rPr>
              <a:t>Design of hardware/software</a:t>
            </a:r>
          </a:p>
        </p:txBody>
      </p:sp>
    </p:spTree>
    <p:extLst>
      <p:ext uri="{BB962C8B-B14F-4D97-AF65-F5344CB8AC3E}">
        <p14:creationId xmlns:p14="http://schemas.microsoft.com/office/powerpoint/2010/main" val="291933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5200" y="1566130"/>
            <a:ext cx="10261600" cy="4161790"/>
            <a:chOff x="723900" y="2854450"/>
            <a:chExt cx="7696200" cy="2778442"/>
          </a:xfrm>
        </p:grpSpPr>
        <p:sp>
          <p:nvSpPr>
            <p:cNvPr id="10" name="object 10"/>
            <p:cNvSpPr/>
            <p:nvPr/>
          </p:nvSpPr>
          <p:spPr>
            <a:xfrm>
              <a:off x="723900" y="3061715"/>
              <a:ext cx="7696200" cy="2571177"/>
            </a:xfrm>
            <a:custGeom>
              <a:avLst/>
              <a:gdLst/>
              <a:ahLst/>
              <a:cxnLst/>
              <a:rect l="l" t="t" r="r" b="b"/>
              <a:pathLst>
                <a:path w="7696200" h="1234439">
                  <a:moveTo>
                    <a:pt x="7696200" y="0"/>
                  </a:moveTo>
                  <a:lnTo>
                    <a:pt x="0" y="0"/>
                  </a:lnTo>
                  <a:lnTo>
                    <a:pt x="0" y="1234440"/>
                  </a:lnTo>
                  <a:lnTo>
                    <a:pt x="7696200" y="1234440"/>
                  </a:lnTo>
                  <a:lnTo>
                    <a:pt x="76962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23900" y="3061716"/>
              <a:ext cx="7696200" cy="2571176"/>
            </a:xfrm>
            <a:custGeom>
              <a:avLst/>
              <a:gdLst/>
              <a:ahLst/>
              <a:cxnLst/>
              <a:rect l="l" t="t" r="r" b="b"/>
              <a:pathLst>
                <a:path w="7696200" h="1234439">
                  <a:moveTo>
                    <a:pt x="0" y="0"/>
                  </a:moveTo>
                  <a:lnTo>
                    <a:pt x="7696200" y="0"/>
                  </a:lnTo>
                  <a:lnTo>
                    <a:pt x="7696200" y="1234440"/>
                  </a:lnTo>
                  <a:lnTo>
                    <a:pt x="0" y="123444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9BAEB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9472" y="2854450"/>
              <a:ext cx="5387340" cy="413384"/>
            </a:xfrm>
            <a:custGeom>
              <a:avLst/>
              <a:gdLst/>
              <a:ahLst/>
              <a:cxnLst/>
              <a:rect l="l" t="t" r="r" b="b"/>
              <a:pathLst>
                <a:path w="5387340" h="413385">
                  <a:moveTo>
                    <a:pt x="5318506" y="0"/>
                  </a:moveTo>
                  <a:lnTo>
                    <a:pt x="68834" y="0"/>
                  </a:lnTo>
                  <a:lnTo>
                    <a:pt x="42042" y="5410"/>
                  </a:lnTo>
                  <a:lnTo>
                    <a:pt x="20162" y="20162"/>
                  </a:lnTo>
                  <a:lnTo>
                    <a:pt x="5410" y="42042"/>
                  </a:lnTo>
                  <a:lnTo>
                    <a:pt x="0" y="68833"/>
                  </a:lnTo>
                  <a:lnTo>
                    <a:pt x="0" y="344169"/>
                  </a:lnTo>
                  <a:lnTo>
                    <a:pt x="5410" y="370961"/>
                  </a:lnTo>
                  <a:lnTo>
                    <a:pt x="20162" y="392841"/>
                  </a:lnTo>
                  <a:lnTo>
                    <a:pt x="42042" y="407593"/>
                  </a:lnTo>
                  <a:lnTo>
                    <a:pt x="68834" y="413003"/>
                  </a:lnTo>
                  <a:lnTo>
                    <a:pt x="5318506" y="413003"/>
                  </a:lnTo>
                  <a:lnTo>
                    <a:pt x="5345297" y="407593"/>
                  </a:lnTo>
                  <a:lnTo>
                    <a:pt x="5367177" y="392841"/>
                  </a:lnTo>
                  <a:lnTo>
                    <a:pt x="5381929" y="370961"/>
                  </a:lnTo>
                  <a:lnTo>
                    <a:pt x="5387340" y="344169"/>
                  </a:lnTo>
                  <a:lnTo>
                    <a:pt x="5387340" y="68833"/>
                  </a:lnTo>
                  <a:lnTo>
                    <a:pt x="5381929" y="42042"/>
                  </a:lnTo>
                  <a:lnTo>
                    <a:pt x="5367177" y="20162"/>
                  </a:lnTo>
                  <a:lnTo>
                    <a:pt x="5345297" y="5410"/>
                  </a:lnTo>
                  <a:lnTo>
                    <a:pt x="5318506" y="0"/>
                  </a:lnTo>
                  <a:close/>
                </a:path>
              </a:pathLst>
            </a:custGeom>
            <a:solidFill>
              <a:srgbClr val="9BAEB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09472" y="2854450"/>
              <a:ext cx="5387340" cy="413384"/>
            </a:xfrm>
            <a:custGeom>
              <a:avLst/>
              <a:gdLst/>
              <a:ahLst/>
              <a:cxnLst/>
              <a:rect l="l" t="t" r="r" b="b"/>
              <a:pathLst>
                <a:path w="5387340" h="413385">
                  <a:moveTo>
                    <a:pt x="0" y="68833"/>
                  </a:moveTo>
                  <a:lnTo>
                    <a:pt x="5410" y="42042"/>
                  </a:lnTo>
                  <a:lnTo>
                    <a:pt x="20162" y="20162"/>
                  </a:lnTo>
                  <a:lnTo>
                    <a:pt x="42042" y="5410"/>
                  </a:lnTo>
                  <a:lnTo>
                    <a:pt x="68834" y="0"/>
                  </a:lnTo>
                  <a:lnTo>
                    <a:pt x="5318506" y="0"/>
                  </a:lnTo>
                  <a:lnTo>
                    <a:pt x="5345297" y="5410"/>
                  </a:lnTo>
                  <a:lnTo>
                    <a:pt x="5367177" y="20162"/>
                  </a:lnTo>
                  <a:lnTo>
                    <a:pt x="5381929" y="42042"/>
                  </a:lnTo>
                  <a:lnTo>
                    <a:pt x="5387340" y="68833"/>
                  </a:lnTo>
                  <a:lnTo>
                    <a:pt x="5387340" y="344169"/>
                  </a:lnTo>
                  <a:lnTo>
                    <a:pt x="5381929" y="370961"/>
                  </a:lnTo>
                  <a:lnTo>
                    <a:pt x="5367177" y="392841"/>
                  </a:lnTo>
                  <a:lnTo>
                    <a:pt x="5345297" y="407593"/>
                  </a:lnTo>
                  <a:lnTo>
                    <a:pt x="5318506" y="413003"/>
                  </a:lnTo>
                  <a:lnTo>
                    <a:pt x="68834" y="413003"/>
                  </a:lnTo>
                  <a:lnTo>
                    <a:pt x="42042" y="407593"/>
                  </a:lnTo>
                  <a:lnTo>
                    <a:pt x="20162" y="392841"/>
                  </a:lnTo>
                  <a:lnTo>
                    <a:pt x="5410" y="370961"/>
                  </a:lnTo>
                  <a:lnTo>
                    <a:pt x="0" y="344169"/>
                  </a:lnTo>
                  <a:lnTo>
                    <a:pt x="0" y="6883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44682" y="1702263"/>
            <a:ext cx="9178945" cy="37207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1326">
              <a:spcBef>
                <a:spcPts val="133"/>
              </a:spcBef>
            </a:pPr>
            <a:r>
              <a:rPr lang="en-US" sz="2200" b="1">
                <a:solidFill>
                  <a:srgbClr val="FFFFFF"/>
                </a:solidFill>
                <a:latin typeface="+mj-lt"/>
                <a:cs typeface="Arial"/>
              </a:rPr>
              <a:t>Collaboration Plan:</a:t>
            </a:r>
          </a:p>
          <a:p>
            <a:endParaRPr lang="en-US" sz="1867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/>
              <a:t>Description of partnership, relevant characteristics of members, and specific roles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/>
              <a:t>Initial statement of common goals and examples of possible common metrics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/>
              <a:t>Plans for communication and convenings of members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/>
              <a:t>Descriptions of any management and administrative structures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/>
              <a:t>Methods that will be used in assessing/evaluating the success of the collaboration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/>
              <a:t>Specific references to the budget line items that support collaboration and coordination mechanisms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A7BDDF-55D0-1DCE-A033-D050523EE9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467359"/>
            <a:ext cx="11277600" cy="12801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569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Key Components of CUE Proposals 4</a:t>
            </a:r>
          </a:p>
        </p:txBody>
      </p:sp>
    </p:spTree>
    <p:extLst>
      <p:ext uri="{BB962C8B-B14F-4D97-AF65-F5344CB8AC3E}">
        <p14:creationId xmlns:p14="http://schemas.microsoft.com/office/powerpoint/2010/main" val="213394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197EA-BE43-E515-59D5-267A607F2B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467359"/>
            <a:ext cx="11277600" cy="12801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569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5699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Important Dates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FA40A8-55C7-EA57-1E61-96701116BE42}"/>
              </a:ext>
            </a:extLst>
          </p:cNvPr>
          <p:cNvSpPr txBox="1">
            <a:spLocks/>
          </p:cNvSpPr>
          <p:nvPr/>
        </p:nvSpPr>
        <p:spPr>
          <a:xfrm>
            <a:off x="457200" y="1414490"/>
            <a:ext cx="10896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IUSE: CUE Solicitation (</a:t>
            </a:r>
            <a:r>
              <a:rPr lang="en-US" sz="25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hlinkClick r:id="rId3"/>
              </a:rPr>
              <a:t>NSF 24-553</a:t>
            </a:r>
            <a:r>
              <a:rPr lang="en-US" sz="25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): </a:t>
            </a:r>
          </a:p>
          <a:p>
            <a:pPr marL="457200" lvl="1" indent="0">
              <a:buNone/>
            </a:pPr>
            <a:r>
              <a:rPr lang="en-US" sz="25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https://new.nsf.gov/funding/opportunities/improving-undergraduate-stem-education-computing</a:t>
            </a:r>
            <a:endParaRPr lang="en-US" sz="2500">
              <a:solidFill>
                <a:schemeClr val="tx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457200" lvl="1" indent="0">
              <a:buNone/>
            </a:pPr>
            <a:endParaRPr lang="en-US" sz="1000">
              <a:solidFill>
                <a:schemeClr val="tx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0" indent="0">
              <a:buNone/>
            </a:pPr>
            <a:r>
              <a:rPr lang="en-US" sz="25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Next deadline: </a:t>
            </a:r>
            <a:r>
              <a:rPr lang="en-US" sz="2500" b="1">
                <a:solidFill>
                  <a:schemeClr val="accent2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May 30, 2024</a:t>
            </a:r>
            <a:r>
              <a:rPr lang="en-US" sz="25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5 pm local submitter's time</a:t>
            </a:r>
          </a:p>
          <a:p>
            <a:pPr marL="0" indent="0">
              <a:buNone/>
            </a:pPr>
            <a:endParaRPr lang="en-US" sz="1000">
              <a:solidFill>
                <a:schemeClr val="tx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0" indent="0">
              <a:buNone/>
            </a:pPr>
            <a:r>
              <a:rPr lang="en-US" sz="25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Future deadlines: </a:t>
            </a:r>
          </a:p>
          <a:p>
            <a:pPr lvl="1"/>
            <a:r>
              <a:rPr lang="en-US" sz="25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April 29, 2025 </a:t>
            </a:r>
          </a:p>
          <a:p>
            <a:pPr lvl="1"/>
            <a:r>
              <a:rPr lang="en-US" sz="25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Last Tuesday in March, thereafter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2608-4AF5-43CC-A307-A60C5A41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216;p32">
            <a:extLst>
              <a:ext uri="{FF2B5EF4-FFF2-40B4-BE49-F238E27FC236}">
                <a16:creationId xmlns:a16="http://schemas.microsoft.com/office/drawing/2014/main" id="{DEF6849A-DDE8-921E-E082-8F3763A95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10" t="82539" r="-410" b="-6682"/>
          <a:stretch/>
        </p:blipFill>
        <p:spPr>
          <a:xfrm>
            <a:off x="-25672" y="1111"/>
            <a:ext cx="12281569" cy="12518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5184" y="1019046"/>
            <a:ext cx="1445476" cy="789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5184" y="1019047"/>
            <a:ext cx="1445834" cy="790402"/>
          </a:xfrm>
          <a:custGeom>
            <a:avLst/>
            <a:gdLst/>
            <a:ahLst/>
            <a:cxnLst/>
            <a:rect l="l" t="t" r="r" b="b"/>
            <a:pathLst>
              <a:path w="1027430" h="733425">
                <a:moveTo>
                  <a:pt x="0" y="122174"/>
                </a:moveTo>
                <a:lnTo>
                  <a:pt x="7529" y="79865"/>
                </a:lnTo>
                <a:lnTo>
                  <a:pt x="28320" y="43966"/>
                </a:lnTo>
                <a:lnTo>
                  <a:pt x="59676" y="17181"/>
                </a:lnTo>
                <a:lnTo>
                  <a:pt x="98899" y="2215"/>
                </a:lnTo>
                <a:lnTo>
                  <a:pt x="905002" y="0"/>
                </a:lnTo>
                <a:lnTo>
                  <a:pt x="919650" y="870"/>
                </a:lnTo>
                <a:lnTo>
                  <a:pt x="960122" y="13126"/>
                </a:lnTo>
                <a:lnTo>
                  <a:pt x="993283" y="37746"/>
                </a:lnTo>
                <a:lnTo>
                  <a:pt x="1016429" y="72026"/>
                </a:lnTo>
                <a:lnTo>
                  <a:pt x="1026855" y="113260"/>
                </a:lnTo>
                <a:lnTo>
                  <a:pt x="1027176" y="610870"/>
                </a:lnTo>
                <a:lnTo>
                  <a:pt x="1026305" y="625518"/>
                </a:lnTo>
                <a:lnTo>
                  <a:pt x="1014049" y="665990"/>
                </a:lnTo>
                <a:lnTo>
                  <a:pt x="989429" y="699151"/>
                </a:lnTo>
                <a:lnTo>
                  <a:pt x="955149" y="722297"/>
                </a:lnTo>
                <a:lnTo>
                  <a:pt x="913915" y="732723"/>
                </a:lnTo>
                <a:lnTo>
                  <a:pt x="122173" y="733044"/>
                </a:lnTo>
                <a:lnTo>
                  <a:pt x="107518" y="732173"/>
                </a:lnTo>
                <a:lnTo>
                  <a:pt x="67036" y="719917"/>
                </a:lnTo>
                <a:lnTo>
                  <a:pt x="33878" y="695297"/>
                </a:lnTo>
                <a:lnTo>
                  <a:pt x="10740" y="661017"/>
                </a:lnTo>
                <a:lnTo>
                  <a:pt x="320" y="619783"/>
                </a:lnTo>
                <a:lnTo>
                  <a:pt x="0" y="122174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8688" y="1107065"/>
            <a:ext cx="955251" cy="566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1200" spc="-2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12065" marR="5080" indent="-3175" algn="ctr">
              <a:spcBef>
                <a:spcPts val="105"/>
              </a:spcBef>
            </a:pP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nces Op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ortun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ty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7872" y="1818071"/>
            <a:ext cx="122422" cy="269626"/>
          </a:xfrm>
          <a:custGeom>
            <a:avLst/>
            <a:gdLst/>
            <a:ahLst/>
            <a:cxnLst/>
            <a:rect l="l" t="t" r="r" b="b"/>
            <a:pathLst>
              <a:path w="86994" h="250189">
                <a:moveTo>
                  <a:pt x="28956" y="163322"/>
                </a:moveTo>
                <a:lnTo>
                  <a:pt x="0" y="163322"/>
                </a:lnTo>
                <a:lnTo>
                  <a:pt x="43434" y="250190"/>
                </a:lnTo>
                <a:lnTo>
                  <a:pt x="79629" y="177800"/>
                </a:lnTo>
                <a:lnTo>
                  <a:pt x="28956" y="177800"/>
                </a:lnTo>
                <a:lnTo>
                  <a:pt x="28956" y="163322"/>
                </a:lnTo>
                <a:close/>
              </a:path>
              <a:path w="86994" h="250189">
                <a:moveTo>
                  <a:pt x="57912" y="0"/>
                </a:moveTo>
                <a:lnTo>
                  <a:pt x="28956" y="0"/>
                </a:lnTo>
                <a:lnTo>
                  <a:pt x="28956" y="177800"/>
                </a:lnTo>
                <a:lnTo>
                  <a:pt x="57912" y="177800"/>
                </a:lnTo>
                <a:lnTo>
                  <a:pt x="57912" y="0"/>
                </a:lnTo>
                <a:close/>
              </a:path>
              <a:path w="86994" h="250189">
                <a:moveTo>
                  <a:pt x="86868" y="163322"/>
                </a:moveTo>
                <a:lnTo>
                  <a:pt x="57912" y="163322"/>
                </a:lnTo>
                <a:lnTo>
                  <a:pt x="57912" y="177800"/>
                </a:lnTo>
                <a:lnTo>
                  <a:pt x="79629" y="177800"/>
                </a:lnTo>
                <a:lnTo>
                  <a:pt x="86868" y="163322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917" y="2077571"/>
            <a:ext cx="1445476" cy="78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5184" y="2078390"/>
            <a:ext cx="1445834" cy="790402"/>
          </a:xfrm>
          <a:custGeom>
            <a:avLst/>
            <a:gdLst/>
            <a:ahLst/>
            <a:cxnLst/>
            <a:rect l="l" t="t" r="r" b="b"/>
            <a:pathLst>
              <a:path w="1027430" h="733425">
                <a:moveTo>
                  <a:pt x="0" y="122174"/>
                </a:moveTo>
                <a:lnTo>
                  <a:pt x="7529" y="79865"/>
                </a:lnTo>
                <a:lnTo>
                  <a:pt x="28320" y="43966"/>
                </a:lnTo>
                <a:lnTo>
                  <a:pt x="59676" y="17181"/>
                </a:lnTo>
                <a:lnTo>
                  <a:pt x="98899" y="2215"/>
                </a:lnTo>
                <a:lnTo>
                  <a:pt x="905002" y="0"/>
                </a:lnTo>
                <a:lnTo>
                  <a:pt x="919650" y="870"/>
                </a:lnTo>
                <a:lnTo>
                  <a:pt x="960122" y="13126"/>
                </a:lnTo>
                <a:lnTo>
                  <a:pt x="993283" y="37746"/>
                </a:lnTo>
                <a:lnTo>
                  <a:pt x="1016429" y="72026"/>
                </a:lnTo>
                <a:lnTo>
                  <a:pt x="1026855" y="113260"/>
                </a:lnTo>
                <a:lnTo>
                  <a:pt x="1027176" y="610870"/>
                </a:lnTo>
                <a:lnTo>
                  <a:pt x="1026305" y="625518"/>
                </a:lnTo>
                <a:lnTo>
                  <a:pt x="1014049" y="665990"/>
                </a:lnTo>
                <a:lnTo>
                  <a:pt x="989429" y="699151"/>
                </a:lnTo>
                <a:lnTo>
                  <a:pt x="955149" y="722297"/>
                </a:lnTo>
                <a:lnTo>
                  <a:pt x="913915" y="732723"/>
                </a:lnTo>
                <a:lnTo>
                  <a:pt x="122173" y="733044"/>
                </a:lnTo>
                <a:lnTo>
                  <a:pt x="107518" y="732173"/>
                </a:lnTo>
                <a:lnTo>
                  <a:pt x="67036" y="719917"/>
                </a:lnTo>
                <a:lnTo>
                  <a:pt x="33878" y="695297"/>
                </a:lnTo>
                <a:lnTo>
                  <a:pt x="10740" y="661017"/>
                </a:lnTo>
                <a:lnTo>
                  <a:pt x="320" y="619783"/>
                </a:lnTo>
                <a:lnTo>
                  <a:pt x="0" y="122174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2446" y="2189770"/>
            <a:ext cx="107946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/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Rese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</a:t>
            </a:r>
            <a:r>
              <a:rPr sz="12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</a:t>
            </a:r>
            <a:r>
              <a:rPr sz="1200" spc="-2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&amp;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</a:t>
            </a:r>
            <a:r>
              <a:rPr sz="12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at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on Co</a:t>
            </a:r>
            <a:r>
              <a:rPr sz="1200" spc="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mm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uni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es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99132" y="2888776"/>
            <a:ext cx="122422" cy="1131199"/>
          </a:xfrm>
          <a:custGeom>
            <a:avLst/>
            <a:gdLst/>
            <a:ahLst/>
            <a:cxnLst/>
            <a:rect l="l" t="t" r="r" b="b"/>
            <a:pathLst>
              <a:path w="86994" h="1049654">
                <a:moveTo>
                  <a:pt x="28962" y="962786"/>
                </a:moveTo>
                <a:lnTo>
                  <a:pt x="0" y="963041"/>
                </a:lnTo>
                <a:lnTo>
                  <a:pt x="44196" y="1049528"/>
                </a:lnTo>
                <a:lnTo>
                  <a:pt x="79538" y="977265"/>
                </a:lnTo>
                <a:lnTo>
                  <a:pt x="29083" y="977265"/>
                </a:lnTo>
                <a:lnTo>
                  <a:pt x="28962" y="962786"/>
                </a:lnTo>
                <a:close/>
              </a:path>
              <a:path w="86994" h="1049654">
                <a:moveTo>
                  <a:pt x="57918" y="962532"/>
                </a:moveTo>
                <a:lnTo>
                  <a:pt x="28962" y="962786"/>
                </a:lnTo>
                <a:lnTo>
                  <a:pt x="29083" y="977265"/>
                </a:lnTo>
                <a:lnTo>
                  <a:pt x="58039" y="977011"/>
                </a:lnTo>
                <a:lnTo>
                  <a:pt x="57918" y="962532"/>
                </a:lnTo>
                <a:close/>
              </a:path>
              <a:path w="86994" h="1049654">
                <a:moveTo>
                  <a:pt x="86868" y="962279"/>
                </a:moveTo>
                <a:lnTo>
                  <a:pt x="57918" y="962532"/>
                </a:lnTo>
                <a:lnTo>
                  <a:pt x="58039" y="977011"/>
                </a:lnTo>
                <a:lnTo>
                  <a:pt x="29083" y="977265"/>
                </a:lnTo>
                <a:lnTo>
                  <a:pt x="79538" y="977265"/>
                </a:lnTo>
                <a:lnTo>
                  <a:pt x="86868" y="962279"/>
                </a:lnTo>
                <a:close/>
              </a:path>
              <a:path w="86994" h="1049654">
                <a:moveTo>
                  <a:pt x="49911" y="0"/>
                </a:moveTo>
                <a:lnTo>
                  <a:pt x="20955" y="254"/>
                </a:lnTo>
                <a:lnTo>
                  <a:pt x="28962" y="962786"/>
                </a:lnTo>
                <a:lnTo>
                  <a:pt x="57918" y="962532"/>
                </a:lnTo>
                <a:lnTo>
                  <a:pt x="49911" y="0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3935" y="2957071"/>
            <a:ext cx="1007972" cy="3071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3934" y="2957072"/>
            <a:ext cx="1007973" cy="307265"/>
          </a:xfrm>
          <a:custGeom>
            <a:avLst/>
            <a:gdLst/>
            <a:ahLst/>
            <a:cxnLst/>
            <a:rect l="l" t="t" r="r" b="b"/>
            <a:pathLst>
              <a:path w="716280" h="285114">
                <a:moveTo>
                  <a:pt x="0" y="47498"/>
                </a:moveTo>
                <a:lnTo>
                  <a:pt x="17526" y="10610"/>
                </a:lnTo>
                <a:lnTo>
                  <a:pt x="668782" y="0"/>
                </a:lnTo>
                <a:lnTo>
                  <a:pt x="683039" y="2165"/>
                </a:lnTo>
                <a:lnTo>
                  <a:pt x="712733" y="29414"/>
                </a:lnTo>
                <a:lnTo>
                  <a:pt x="716280" y="237490"/>
                </a:lnTo>
                <a:lnTo>
                  <a:pt x="714114" y="251747"/>
                </a:lnTo>
                <a:lnTo>
                  <a:pt x="686865" y="281441"/>
                </a:lnTo>
                <a:lnTo>
                  <a:pt x="47498" y="284988"/>
                </a:lnTo>
                <a:lnTo>
                  <a:pt x="33240" y="282822"/>
                </a:lnTo>
                <a:lnTo>
                  <a:pt x="3546" y="255573"/>
                </a:lnTo>
                <a:lnTo>
                  <a:pt x="0" y="47498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52141" y="3041780"/>
            <a:ext cx="59155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</a:t>
            </a:r>
            <a:r>
              <a:rPr sz="1200" spc="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557" y="3541888"/>
            <a:ext cx="1179543" cy="2381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64503" y="3629421"/>
            <a:ext cx="100797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5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ear</a:t>
            </a:r>
            <a:r>
              <a:rPr sz="1200" spc="-4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</a:t>
            </a:r>
            <a:r>
              <a:rPr sz="1200" spc="-10">
                <a:solidFill>
                  <a:srgbClr val="2E549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.</a:t>
            </a:r>
            <a:r>
              <a:rPr sz="1200">
                <a:solidFill>
                  <a:srgbClr val="2E5496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GOV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0769" y="4018059"/>
            <a:ext cx="1116226" cy="1133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66646" y="4431942"/>
            <a:ext cx="352076" cy="93753"/>
          </a:xfrm>
          <a:custGeom>
            <a:avLst/>
            <a:gdLst/>
            <a:ahLst/>
            <a:cxnLst/>
            <a:rect l="l" t="t" r="r" b="b"/>
            <a:pathLst>
              <a:path w="250189" h="86995">
                <a:moveTo>
                  <a:pt x="163322" y="0"/>
                </a:moveTo>
                <a:lnTo>
                  <a:pt x="163322" y="86867"/>
                </a:lnTo>
                <a:lnTo>
                  <a:pt x="221233" y="57911"/>
                </a:lnTo>
                <a:lnTo>
                  <a:pt x="177800" y="57911"/>
                </a:lnTo>
                <a:lnTo>
                  <a:pt x="177800" y="28955"/>
                </a:lnTo>
                <a:lnTo>
                  <a:pt x="221233" y="28955"/>
                </a:lnTo>
                <a:lnTo>
                  <a:pt x="163322" y="0"/>
                </a:lnTo>
                <a:close/>
              </a:path>
              <a:path w="250189" h="86995">
                <a:moveTo>
                  <a:pt x="163322" y="28955"/>
                </a:moveTo>
                <a:lnTo>
                  <a:pt x="0" y="28955"/>
                </a:lnTo>
                <a:lnTo>
                  <a:pt x="0" y="57911"/>
                </a:lnTo>
                <a:lnTo>
                  <a:pt x="163322" y="57911"/>
                </a:lnTo>
                <a:lnTo>
                  <a:pt x="163322" y="28955"/>
                </a:lnTo>
                <a:close/>
              </a:path>
              <a:path w="250189" h="86995">
                <a:moveTo>
                  <a:pt x="221233" y="28955"/>
                </a:moveTo>
                <a:lnTo>
                  <a:pt x="177800" y="28955"/>
                </a:lnTo>
                <a:lnTo>
                  <a:pt x="177800" y="57911"/>
                </a:lnTo>
                <a:lnTo>
                  <a:pt x="221233" y="57911"/>
                </a:lnTo>
                <a:lnTo>
                  <a:pt x="250190" y="43433"/>
                </a:lnTo>
                <a:lnTo>
                  <a:pt x="221233" y="28955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7292" y="4183939"/>
            <a:ext cx="1318944" cy="5879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7292" y="4183939"/>
            <a:ext cx="1318944" cy="588525"/>
          </a:xfrm>
          <a:custGeom>
            <a:avLst/>
            <a:gdLst/>
            <a:ahLst/>
            <a:cxnLst/>
            <a:rect l="l" t="t" r="r" b="b"/>
            <a:pathLst>
              <a:path w="937260" h="546100">
                <a:moveTo>
                  <a:pt x="0" y="90931"/>
                </a:moveTo>
                <a:lnTo>
                  <a:pt x="9919" y="49634"/>
                </a:lnTo>
                <a:lnTo>
                  <a:pt x="36415" y="18182"/>
                </a:lnTo>
                <a:lnTo>
                  <a:pt x="74591" y="1468"/>
                </a:lnTo>
                <a:lnTo>
                  <a:pt x="846328" y="0"/>
                </a:lnTo>
                <a:lnTo>
                  <a:pt x="860885" y="1162"/>
                </a:lnTo>
                <a:lnTo>
                  <a:pt x="899444" y="17151"/>
                </a:lnTo>
                <a:lnTo>
                  <a:pt x="926528" y="48084"/>
                </a:lnTo>
                <a:lnTo>
                  <a:pt x="937241" y="89067"/>
                </a:lnTo>
                <a:lnTo>
                  <a:pt x="937260" y="454659"/>
                </a:lnTo>
                <a:lnTo>
                  <a:pt x="936097" y="469217"/>
                </a:lnTo>
                <a:lnTo>
                  <a:pt x="920108" y="507776"/>
                </a:lnTo>
                <a:lnTo>
                  <a:pt x="889175" y="534860"/>
                </a:lnTo>
                <a:lnTo>
                  <a:pt x="848192" y="545573"/>
                </a:lnTo>
                <a:lnTo>
                  <a:pt x="90932" y="545591"/>
                </a:lnTo>
                <a:lnTo>
                  <a:pt x="76374" y="544429"/>
                </a:lnTo>
                <a:lnTo>
                  <a:pt x="37815" y="528440"/>
                </a:lnTo>
                <a:lnTo>
                  <a:pt x="10731" y="497507"/>
                </a:lnTo>
                <a:lnTo>
                  <a:pt x="18" y="456524"/>
                </a:lnTo>
                <a:lnTo>
                  <a:pt x="0" y="90931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12132" y="4280122"/>
            <a:ext cx="112503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090" marR="5080" indent="-200025" algn="ctr"/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</a:t>
            </a:r>
            <a:r>
              <a:rPr sz="1200" spc="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ro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ram</a:t>
            </a:r>
            <a:r>
              <a:rPr lang="en-US"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12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ff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er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5886" y="4431942"/>
            <a:ext cx="352076" cy="93753"/>
          </a:xfrm>
          <a:custGeom>
            <a:avLst/>
            <a:gdLst/>
            <a:ahLst/>
            <a:cxnLst/>
            <a:rect l="l" t="t" r="r" b="b"/>
            <a:pathLst>
              <a:path w="250189" h="86995">
                <a:moveTo>
                  <a:pt x="163322" y="0"/>
                </a:moveTo>
                <a:lnTo>
                  <a:pt x="163322" y="86867"/>
                </a:lnTo>
                <a:lnTo>
                  <a:pt x="221233" y="57911"/>
                </a:lnTo>
                <a:lnTo>
                  <a:pt x="177800" y="57911"/>
                </a:lnTo>
                <a:lnTo>
                  <a:pt x="177800" y="28955"/>
                </a:lnTo>
                <a:lnTo>
                  <a:pt x="221233" y="28955"/>
                </a:lnTo>
                <a:lnTo>
                  <a:pt x="163322" y="0"/>
                </a:lnTo>
                <a:close/>
              </a:path>
              <a:path w="250189" h="86995">
                <a:moveTo>
                  <a:pt x="163322" y="28955"/>
                </a:moveTo>
                <a:lnTo>
                  <a:pt x="0" y="28955"/>
                </a:lnTo>
                <a:lnTo>
                  <a:pt x="0" y="57911"/>
                </a:lnTo>
                <a:lnTo>
                  <a:pt x="163322" y="57911"/>
                </a:lnTo>
                <a:lnTo>
                  <a:pt x="163322" y="28955"/>
                </a:lnTo>
                <a:close/>
              </a:path>
              <a:path w="250189" h="86995">
                <a:moveTo>
                  <a:pt x="221233" y="28955"/>
                </a:moveTo>
                <a:lnTo>
                  <a:pt x="177800" y="28955"/>
                </a:lnTo>
                <a:lnTo>
                  <a:pt x="177800" y="57911"/>
                </a:lnTo>
                <a:lnTo>
                  <a:pt x="221233" y="57911"/>
                </a:lnTo>
                <a:lnTo>
                  <a:pt x="250190" y="43433"/>
                </a:lnTo>
                <a:lnTo>
                  <a:pt x="221233" y="28955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2" name="object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25234" y="3787402"/>
            <a:ext cx="121529" cy="1398772"/>
          </a:xfrm>
          <a:custGeom>
            <a:avLst/>
            <a:gdLst/>
            <a:ahLst/>
            <a:cxnLst/>
            <a:rect l="l" t="t" r="r" b="b"/>
            <a:pathLst>
              <a:path w="86360" h="1297939">
                <a:moveTo>
                  <a:pt x="86242" y="0"/>
                </a:moveTo>
                <a:lnTo>
                  <a:pt x="0" y="0"/>
                </a:lnTo>
                <a:lnTo>
                  <a:pt x="0" y="1297538"/>
                </a:lnTo>
                <a:lnTo>
                  <a:pt x="86242" y="1297538"/>
                </a:lnTo>
              </a:path>
            </a:pathLst>
          </a:custGeom>
          <a:ln w="16448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8077" y="3820969"/>
            <a:ext cx="1147372" cy="3071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4" name="object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8076" y="3820970"/>
            <a:ext cx="1147374" cy="307265"/>
          </a:xfrm>
          <a:custGeom>
            <a:avLst/>
            <a:gdLst/>
            <a:ahLst/>
            <a:cxnLst/>
            <a:rect l="l" t="t" r="r" b="b"/>
            <a:pathLst>
              <a:path w="815339" h="285114">
                <a:moveTo>
                  <a:pt x="0" y="47498"/>
                </a:moveTo>
                <a:lnTo>
                  <a:pt x="17526" y="10610"/>
                </a:lnTo>
                <a:lnTo>
                  <a:pt x="767842" y="0"/>
                </a:lnTo>
                <a:lnTo>
                  <a:pt x="782099" y="2165"/>
                </a:lnTo>
                <a:lnTo>
                  <a:pt x="811793" y="29414"/>
                </a:lnTo>
                <a:lnTo>
                  <a:pt x="815340" y="237490"/>
                </a:lnTo>
                <a:lnTo>
                  <a:pt x="813174" y="251747"/>
                </a:lnTo>
                <a:lnTo>
                  <a:pt x="785925" y="281441"/>
                </a:lnTo>
                <a:lnTo>
                  <a:pt x="47498" y="284988"/>
                </a:lnTo>
                <a:lnTo>
                  <a:pt x="33240" y="282822"/>
                </a:lnTo>
                <a:lnTo>
                  <a:pt x="3546" y="255573"/>
                </a:lnTo>
                <a:lnTo>
                  <a:pt x="0" y="47498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02045" y="3906090"/>
            <a:ext cx="61836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8077" y="4157660"/>
            <a:ext cx="1147372" cy="3071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7" name="object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8076" y="4157661"/>
            <a:ext cx="1147374" cy="307265"/>
          </a:xfrm>
          <a:custGeom>
            <a:avLst/>
            <a:gdLst/>
            <a:ahLst/>
            <a:cxnLst/>
            <a:rect l="l" t="t" r="r" b="b"/>
            <a:pathLst>
              <a:path w="815339" h="285114">
                <a:moveTo>
                  <a:pt x="0" y="47498"/>
                </a:moveTo>
                <a:lnTo>
                  <a:pt x="17526" y="10610"/>
                </a:lnTo>
                <a:lnTo>
                  <a:pt x="767842" y="0"/>
                </a:lnTo>
                <a:lnTo>
                  <a:pt x="782099" y="2165"/>
                </a:lnTo>
                <a:lnTo>
                  <a:pt x="811793" y="29414"/>
                </a:lnTo>
                <a:lnTo>
                  <a:pt x="815340" y="237490"/>
                </a:lnTo>
                <a:lnTo>
                  <a:pt x="813174" y="251747"/>
                </a:lnTo>
                <a:lnTo>
                  <a:pt x="785925" y="281441"/>
                </a:lnTo>
                <a:lnTo>
                  <a:pt x="47498" y="284988"/>
                </a:lnTo>
                <a:lnTo>
                  <a:pt x="33240" y="282822"/>
                </a:lnTo>
                <a:lnTo>
                  <a:pt x="3546" y="255573"/>
                </a:lnTo>
                <a:lnTo>
                  <a:pt x="0" y="47498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68886" y="4242097"/>
            <a:ext cx="48968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el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39" name="object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8077" y="4492709"/>
            <a:ext cx="1147372" cy="3071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0" name="object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8076" y="4492710"/>
            <a:ext cx="1147374" cy="307265"/>
          </a:xfrm>
          <a:custGeom>
            <a:avLst/>
            <a:gdLst/>
            <a:ahLst/>
            <a:cxnLst/>
            <a:rect l="l" t="t" r="r" b="b"/>
            <a:pathLst>
              <a:path w="815339" h="285114">
                <a:moveTo>
                  <a:pt x="0" y="47498"/>
                </a:moveTo>
                <a:lnTo>
                  <a:pt x="17526" y="10610"/>
                </a:lnTo>
                <a:lnTo>
                  <a:pt x="767842" y="0"/>
                </a:lnTo>
                <a:lnTo>
                  <a:pt x="782099" y="2165"/>
                </a:lnTo>
                <a:lnTo>
                  <a:pt x="811793" y="29414"/>
                </a:lnTo>
                <a:lnTo>
                  <a:pt x="815340" y="237490"/>
                </a:lnTo>
                <a:lnTo>
                  <a:pt x="813174" y="251747"/>
                </a:lnTo>
                <a:lnTo>
                  <a:pt x="785925" y="281441"/>
                </a:lnTo>
                <a:lnTo>
                  <a:pt x="47498" y="284988"/>
                </a:lnTo>
                <a:lnTo>
                  <a:pt x="33240" y="282822"/>
                </a:lnTo>
                <a:lnTo>
                  <a:pt x="3546" y="255573"/>
                </a:lnTo>
                <a:lnTo>
                  <a:pt x="0" y="47498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94016" y="4578103"/>
            <a:ext cx="10356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</a:t>
            </a:r>
            <a:r>
              <a:rPr sz="1200" spc="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on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2" name="object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8077" y="4829400"/>
            <a:ext cx="1147372" cy="3071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3" name="object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8076" y="4829401"/>
            <a:ext cx="1147374" cy="307265"/>
          </a:xfrm>
          <a:custGeom>
            <a:avLst/>
            <a:gdLst/>
            <a:ahLst/>
            <a:cxnLst/>
            <a:rect l="l" t="t" r="r" b="b"/>
            <a:pathLst>
              <a:path w="815339" h="285114">
                <a:moveTo>
                  <a:pt x="0" y="47498"/>
                </a:moveTo>
                <a:lnTo>
                  <a:pt x="17526" y="10610"/>
                </a:lnTo>
                <a:lnTo>
                  <a:pt x="767842" y="0"/>
                </a:lnTo>
                <a:lnTo>
                  <a:pt x="782099" y="2165"/>
                </a:lnTo>
                <a:lnTo>
                  <a:pt x="811793" y="29414"/>
                </a:lnTo>
                <a:lnTo>
                  <a:pt x="815340" y="237490"/>
                </a:lnTo>
                <a:lnTo>
                  <a:pt x="813174" y="251747"/>
                </a:lnTo>
                <a:lnTo>
                  <a:pt x="785925" y="281441"/>
                </a:lnTo>
                <a:lnTo>
                  <a:pt x="47498" y="284988"/>
                </a:lnTo>
                <a:lnTo>
                  <a:pt x="33240" y="282822"/>
                </a:lnTo>
                <a:lnTo>
                  <a:pt x="3546" y="255573"/>
                </a:lnTo>
                <a:lnTo>
                  <a:pt x="0" y="47498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797218" y="4914109"/>
            <a:ext cx="62909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ernal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5" name="object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0187" y="4431942"/>
            <a:ext cx="352076" cy="93753"/>
          </a:xfrm>
          <a:custGeom>
            <a:avLst/>
            <a:gdLst/>
            <a:ahLst/>
            <a:cxnLst/>
            <a:rect l="l" t="t" r="r" b="b"/>
            <a:pathLst>
              <a:path w="250189" h="86995">
                <a:moveTo>
                  <a:pt x="163322" y="0"/>
                </a:moveTo>
                <a:lnTo>
                  <a:pt x="163322" y="86867"/>
                </a:lnTo>
                <a:lnTo>
                  <a:pt x="221233" y="57911"/>
                </a:lnTo>
                <a:lnTo>
                  <a:pt x="177800" y="57911"/>
                </a:lnTo>
                <a:lnTo>
                  <a:pt x="177800" y="28955"/>
                </a:lnTo>
                <a:lnTo>
                  <a:pt x="221233" y="28955"/>
                </a:lnTo>
                <a:lnTo>
                  <a:pt x="163322" y="0"/>
                </a:lnTo>
                <a:close/>
              </a:path>
              <a:path w="250189" h="86995">
                <a:moveTo>
                  <a:pt x="163322" y="28955"/>
                </a:moveTo>
                <a:lnTo>
                  <a:pt x="0" y="28955"/>
                </a:lnTo>
                <a:lnTo>
                  <a:pt x="0" y="57911"/>
                </a:lnTo>
                <a:lnTo>
                  <a:pt x="163322" y="57911"/>
                </a:lnTo>
                <a:lnTo>
                  <a:pt x="163322" y="28955"/>
                </a:lnTo>
                <a:close/>
              </a:path>
              <a:path w="250189" h="86995">
                <a:moveTo>
                  <a:pt x="221233" y="28955"/>
                </a:moveTo>
                <a:lnTo>
                  <a:pt x="177800" y="28955"/>
                </a:lnTo>
                <a:lnTo>
                  <a:pt x="177800" y="57911"/>
                </a:lnTo>
                <a:lnTo>
                  <a:pt x="221233" y="57911"/>
                </a:lnTo>
                <a:lnTo>
                  <a:pt x="250190" y="43433"/>
                </a:lnTo>
                <a:lnTo>
                  <a:pt x="221233" y="28955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6" name="object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54489" y="4425371"/>
            <a:ext cx="352076" cy="93753"/>
          </a:xfrm>
          <a:custGeom>
            <a:avLst/>
            <a:gdLst/>
            <a:ahLst/>
            <a:cxnLst/>
            <a:rect l="l" t="t" r="r" b="b"/>
            <a:pathLst>
              <a:path w="250189" h="86995">
                <a:moveTo>
                  <a:pt x="163322" y="0"/>
                </a:moveTo>
                <a:lnTo>
                  <a:pt x="163322" y="86868"/>
                </a:lnTo>
                <a:lnTo>
                  <a:pt x="221233" y="57912"/>
                </a:lnTo>
                <a:lnTo>
                  <a:pt x="177800" y="57912"/>
                </a:lnTo>
                <a:lnTo>
                  <a:pt x="177800" y="28956"/>
                </a:lnTo>
                <a:lnTo>
                  <a:pt x="221233" y="28956"/>
                </a:lnTo>
                <a:lnTo>
                  <a:pt x="163322" y="0"/>
                </a:lnTo>
                <a:close/>
              </a:path>
              <a:path w="250189" h="86995">
                <a:moveTo>
                  <a:pt x="163322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163322" y="57912"/>
                </a:lnTo>
                <a:lnTo>
                  <a:pt x="163322" y="28956"/>
                </a:lnTo>
                <a:close/>
              </a:path>
              <a:path w="250189" h="86995">
                <a:moveTo>
                  <a:pt x="221233" y="28956"/>
                </a:moveTo>
                <a:lnTo>
                  <a:pt x="177800" y="28956"/>
                </a:lnTo>
                <a:lnTo>
                  <a:pt x="177800" y="57912"/>
                </a:lnTo>
                <a:lnTo>
                  <a:pt x="221233" y="57912"/>
                </a:lnTo>
                <a:lnTo>
                  <a:pt x="250190" y="43434"/>
                </a:lnTo>
                <a:lnTo>
                  <a:pt x="221233" y="28956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7" name="object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29392" y="4128097"/>
            <a:ext cx="1589159" cy="6996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8" name="object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29388" y="4128098"/>
            <a:ext cx="1589702" cy="700070"/>
          </a:xfrm>
          <a:custGeom>
            <a:avLst/>
            <a:gdLst/>
            <a:ahLst/>
            <a:cxnLst/>
            <a:rect l="l" t="t" r="r" b="b"/>
            <a:pathLst>
              <a:path w="1129664" h="649604">
                <a:moveTo>
                  <a:pt x="0" y="108204"/>
                </a:moveTo>
                <a:lnTo>
                  <a:pt x="8428" y="66220"/>
                </a:lnTo>
                <a:lnTo>
                  <a:pt x="31431" y="31910"/>
                </a:lnTo>
                <a:lnTo>
                  <a:pt x="65587" y="8696"/>
                </a:lnTo>
                <a:lnTo>
                  <a:pt x="107473" y="2"/>
                </a:lnTo>
                <a:lnTo>
                  <a:pt x="1021080" y="0"/>
                </a:lnTo>
                <a:lnTo>
                  <a:pt x="1035715" y="978"/>
                </a:lnTo>
                <a:lnTo>
                  <a:pt x="1075522" y="14645"/>
                </a:lnTo>
                <a:lnTo>
                  <a:pt x="1106513" y="41746"/>
                </a:lnTo>
                <a:lnTo>
                  <a:pt x="1125267" y="78859"/>
                </a:lnTo>
                <a:lnTo>
                  <a:pt x="1129284" y="541020"/>
                </a:lnTo>
                <a:lnTo>
                  <a:pt x="1128305" y="555655"/>
                </a:lnTo>
                <a:lnTo>
                  <a:pt x="1114638" y="595462"/>
                </a:lnTo>
                <a:lnTo>
                  <a:pt x="1087537" y="626453"/>
                </a:lnTo>
                <a:lnTo>
                  <a:pt x="1050424" y="645207"/>
                </a:lnTo>
                <a:lnTo>
                  <a:pt x="108204" y="649224"/>
                </a:lnTo>
                <a:lnTo>
                  <a:pt x="93568" y="648245"/>
                </a:lnTo>
                <a:lnTo>
                  <a:pt x="53761" y="634578"/>
                </a:lnTo>
                <a:lnTo>
                  <a:pt x="22770" y="607477"/>
                </a:lnTo>
                <a:lnTo>
                  <a:pt x="4016" y="570364"/>
                </a:lnTo>
                <a:lnTo>
                  <a:pt x="0" y="108204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59937" y="4216205"/>
            <a:ext cx="129749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70" marR="5080" indent="-154305"/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ro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ram</a:t>
            </a:r>
            <a:r>
              <a:rPr sz="1200" spc="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12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ff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er 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nal</a:t>
            </a:r>
            <a:r>
              <a:rPr sz="1200" spc="-3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y</a:t>
            </a:r>
            <a:r>
              <a:rPr sz="12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</a:t>
            </a:r>
            <a:r>
              <a:rPr sz="1200" spc="3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&amp;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272510" y="4553940"/>
            <a:ext cx="15244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Reco</a:t>
            </a:r>
            <a:r>
              <a:rPr sz="1200" spc="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mm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51" name="object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92762" y="3127881"/>
            <a:ext cx="1245669" cy="2239815"/>
          </a:xfrm>
          <a:custGeom>
            <a:avLst/>
            <a:gdLst/>
            <a:ahLst/>
            <a:cxnLst/>
            <a:rect l="l" t="t" r="r" b="b"/>
            <a:pathLst>
              <a:path w="885190" h="2078354">
                <a:moveTo>
                  <a:pt x="798194" y="1991106"/>
                </a:moveTo>
                <a:lnTo>
                  <a:pt x="798194" y="2077974"/>
                </a:lnTo>
                <a:lnTo>
                  <a:pt x="856106" y="2049018"/>
                </a:lnTo>
                <a:lnTo>
                  <a:pt x="812672" y="2049018"/>
                </a:lnTo>
                <a:lnTo>
                  <a:pt x="812672" y="2020062"/>
                </a:lnTo>
                <a:lnTo>
                  <a:pt x="856107" y="2020062"/>
                </a:lnTo>
                <a:lnTo>
                  <a:pt x="798194" y="1991106"/>
                </a:lnTo>
                <a:close/>
              </a:path>
              <a:path w="885190" h="2078354">
                <a:moveTo>
                  <a:pt x="156209" y="28956"/>
                </a:moveTo>
                <a:lnTo>
                  <a:pt x="0" y="28956"/>
                </a:lnTo>
                <a:lnTo>
                  <a:pt x="0" y="2049018"/>
                </a:lnTo>
                <a:lnTo>
                  <a:pt x="798194" y="2049018"/>
                </a:lnTo>
                <a:lnTo>
                  <a:pt x="798194" y="2034539"/>
                </a:lnTo>
                <a:lnTo>
                  <a:pt x="28955" y="2034539"/>
                </a:lnTo>
                <a:lnTo>
                  <a:pt x="14477" y="2020062"/>
                </a:lnTo>
                <a:lnTo>
                  <a:pt x="28955" y="2020062"/>
                </a:lnTo>
                <a:lnTo>
                  <a:pt x="28955" y="57912"/>
                </a:lnTo>
                <a:lnTo>
                  <a:pt x="14477" y="57912"/>
                </a:lnTo>
                <a:lnTo>
                  <a:pt x="28955" y="43434"/>
                </a:lnTo>
                <a:lnTo>
                  <a:pt x="156209" y="43434"/>
                </a:lnTo>
                <a:lnTo>
                  <a:pt x="156209" y="28956"/>
                </a:lnTo>
                <a:close/>
              </a:path>
              <a:path w="885190" h="2078354">
                <a:moveTo>
                  <a:pt x="856107" y="2020062"/>
                </a:moveTo>
                <a:lnTo>
                  <a:pt x="812672" y="2020062"/>
                </a:lnTo>
                <a:lnTo>
                  <a:pt x="812672" y="2049018"/>
                </a:lnTo>
                <a:lnTo>
                  <a:pt x="856106" y="2049018"/>
                </a:lnTo>
                <a:lnTo>
                  <a:pt x="885063" y="2034539"/>
                </a:lnTo>
                <a:lnTo>
                  <a:pt x="856107" y="2020062"/>
                </a:lnTo>
                <a:close/>
              </a:path>
              <a:path w="885190" h="2078354">
                <a:moveTo>
                  <a:pt x="28955" y="2020062"/>
                </a:moveTo>
                <a:lnTo>
                  <a:pt x="14477" y="2020062"/>
                </a:lnTo>
                <a:lnTo>
                  <a:pt x="28955" y="2034539"/>
                </a:lnTo>
                <a:lnTo>
                  <a:pt x="28955" y="2020062"/>
                </a:lnTo>
                <a:close/>
              </a:path>
              <a:path w="885190" h="2078354">
                <a:moveTo>
                  <a:pt x="798194" y="2020062"/>
                </a:moveTo>
                <a:lnTo>
                  <a:pt x="28955" y="2020062"/>
                </a:lnTo>
                <a:lnTo>
                  <a:pt x="28955" y="2034539"/>
                </a:lnTo>
                <a:lnTo>
                  <a:pt x="798194" y="2034539"/>
                </a:lnTo>
                <a:lnTo>
                  <a:pt x="798194" y="2020062"/>
                </a:lnTo>
                <a:close/>
              </a:path>
              <a:path w="885190" h="2078354">
                <a:moveTo>
                  <a:pt x="156209" y="0"/>
                </a:moveTo>
                <a:lnTo>
                  <a:pt x="156209" y="86868"/>
                </a:lnTo>
                <a:lnTo>
                  <a:pt x="214122" y="57912"/>
                </a:lnTo>
                <a:lnTo>
                  <a:pt x="170687" y="57912"/>
                </a:lnTo>
                <a:lnTo>
                  <a:pt x="170687" y="28956"/>
                </a:lnTo>
                <a:lnTo>
                  <a:pt x="214121" y="28956"/>
                </a:lnTo>
                <a:lnTo>
                  <a:pt x="156209" y="0"/>
                </a:lnTo>
                <a:close/>
              </a:path>
              <a:path w="885190" h="2078354">
                <a:moveTo>
                  <a:pt x="28955" y="43434"/>
                </a:moveTo>
                <a:lnTo>
                  <a:pt x="14477" y="57912"/>
                </a:lnTo>
                <a:lnTo>
                  <a:pt x="28955" y="57912"/>
                </a:lnTo>
                <a:lnTo>
                  <a:pt x="28955" y="43434"/>
                </a:lnTo>
                <a:close/>
              </a:path>
              <a:path w="885190" h="2078354">
                <a:moveTo>
                  <a:pt x="156209" y="43434"/>
                </a:moveTo>
                <a:lnTo>
                  <a:pt x="28955" y="43434"/>
                </a:lnTo>
                <a:lnTo>
                  <a:pt x="28955" y="57912"/>
                </a:lnTo>
                <a:lnTo>
                  <a:pt x="156209" y="57912"/>
                </a:lnTo>
                <a:lnTo>
                  <a:pt x="156209" y="43434"/>
                </a:lnTo>
                <a:close/>
              </a:path>
              <a:path w="885190" h="2078354">
                <a:moveTo>
                  <a:pt x="214121" y="28956"/>
                </a:moveTo>
                <a:lnTo>
                  <a:pt x="170687" y="28956"/>
                </a:lnTo>
                <a:lnTo>
                  <a:pt x="170687" y="57912"/>
                </a:lnTo>
                <a:lnTo>
                  <a:pt x="214122" y="57912"/>
                </a:lnTo>
                <a:lnTo>
                  <a:pt x="243077" y="43434"/>
                </a:lnTo>
                <a:lnTo>
                  <a:pt x="214121" y="28956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52" name="object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68680" y="4183939"/>
            <a:ext cx="1318942" cy="5879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53" name="object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68678" y="4183939"/>
            <a:ext cx="1318944" cy="588525"/>
          </a:xfrm>
          <a:custGeom>
            <a:avLst/>
            <a:gdLst/>
            <a:ahLst/>
            <a:cxnLst/>
            <a:rect l="l" t="t" r="r" b="b"/>
            <a:pathLst>
              <a:path w="937259" h="546100">
                <a:moveTo>
                  <a:pt x="0" y="90931"/>
                </a:moveTo>
                <a:lnTo>
                  <a:pt x="9919" y="49634"/>
                </a:lnTo>
                <a:lnTo>
                  <a:pt x="36415" y="18182"/>
                </a:lnTo>
                <a:lnTo>
                  <a:pt x="74591" y="1468"/>
                </a:lnTo>
                <a:lnTo>
                  <a:pt x="846328" y="0"/>
                </a:lnTo>
                <a:lnTo>
                  <a:pt x="860885" y="1162"/>
                </a:lnTo>
                <a:lnTo>
                  <a:pt x="899444" y="17151"/>
                </a:lnTo>
                <a:lnTo>
                  <a:pt x="926528" y="48084"/>
                </a:lnTo>
                <a:lnTo>
                  <a:pt x="937241" y="89067"/>
                </a:lnTo>
                <a:lnTo>
                  <a:pt x="937260" y="454659"/>
                </a:lnTo>
                <a:lnTo>
                  <a:pt x="936097" y="469217"/>
                </a:lnTo>
                <a:lnTo>
                  <a:pt x="920108" y="507776"/>
                </a:lnTo>
                <a:lnTo>
                  <a:pt x="889175" y="534860"/>
                </a:lnTo>
                <a:lnTo>
                  <a:pt x="848192" y="545573"/>
                </a:lnTo>
                <a:lnTo>
                  <a:pt x="90932" y="545591"/>
                </a:lnTo>
                <a:lnTo>
                  <a:pt x="76374" y="544429"/>
                </a:lnTo>
                <a:lnTo>
                  <a:pt x="37815" y="528440"/>
                </a:lnTo>
                <a:lnTo>
                  <a:pt x="10731" y="497507"/>
                </a:lnTo>
                <a:lnTo>
                  <a:pt x="18" y="456524"/>
                </a:lnTo>
                <a:lnTo>
                  <a:pt x="0" y="90931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198414" y="4205255"/>
            <a:ext cx="65947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/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Di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ion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D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rector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073278" y="4544577"/>
            <a:ext cx="105622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Concur</a:t>
            </a:r>
            <a:r>
              <a:rPr sz="12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12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777459" y="3091198"/>
            <a:ext cx="70309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14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</a:t>
            </a:r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ard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7678212" y="5213066"/>
            <a:ext cx="79013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De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cline</a:t>
            </a:r>
            <a:endParaRPr sz="14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58" name="object 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8738" y="3173867"/>
            <a:ext cx="330630" cy="1858643"/>
          </a:xfrm>
          <a:custGeom>
            <a:avLst/>
            <a:gdLst/>
            <a:ahLst/>
            <a:cxnLst/>
            <a:rect l="l" t="t" r="r" b="b"/>
            <a:pathLst>
              <a:path w="234950" h="1724660">
                <a:moveTo>
                  <a:pt x="176530" y="1637411"/>
                </a:moveTo>
                <a:lnTo>
                  <a:pt x="147574" y="1637411"/>
                </a:lnTo>
                <a:lnTo>
                  <a:pt x="191008" y="1724279"/>
                </a:lnTo>
                <a:lnTo>
                  <a:pt x="227203" y="1651889"/>
                </a:lnTo>
                <a:lnTo>
                  <a:pt x="176530" y="1651889"/>
                </a:lnTo>
                <a:lnTo>
                  <a:pt x="176530" y="1637411"/>
                </a:lnTo>
                <a:close/>
              </a:path>
              <a:path w="234950" h="1724660">
                <a:moveTo>
                  <a:pt x="176530" y="14478"/>
                </a:moveTo>
                <a:lnTo>
                  <a:pt x="176530" y="1651889"/>
                </a:lnTo>
                <a:lnTo>
                  <a:pt x="205486" y="1651889"/>
                </a:lnTo>
                <a:lnTo>
                  <a:pt x="205486" y="28956"/>
                </a:lnTo>
                <a:lnTo>
                  <a:pt x="191008" y="28956"/>
                </a:lnTo>
                <a:lnTo>
                  <a:pt x="176530" y="14478"/>
                </a:lnTo>
                <a:close/>
              </a:path>
              <a:path w="234950" h="1724660">
                <a:moveTo>
                  <a:pt x="234442" y="1637411"/>
                </a:moveTo>
                <a:lnTo>
                  <a:pt x="205486" y="1637411"/>
                </a:lnTo>
                <a:lnTo>
                  <a:pt x="205486" y="1651889"/>
                </a:lnTo>
                <a:lnTo>
                  <a:pt x="227203" y="1651889"/>
                </a:lnTo>
                <a:lnTo>
                  <a:pt x="234442" y="1637411"/>
                </a:lnTo>
                <a:close/>
              </a:path>
              <a:path w="234950" h="1724660">
                <a:moveTo>
                  <a:pt x="205486" y="0"/>
                </a:moveTo>
                <a:lnTo>
                  <a:pt x="0" y="0"/>
                </a:lnTo>
                <a:lnTo>
                  <a:pt x="0" y="28956"/>
                </a:lnTo>
                <a:lnTo>
                  <a:pt x="176530" y="28955"/>
                </a:lnTo>
                <a:lnTo>
                  <a:pt x="176530" y="14478"/>
                </a:lnTo>
                <a:lnTo>
                  <a:pt x="205486" y="14478"/>
                </a:lnTo>
                <a:lnTo>
                  <a:pt x="205486" y="0"/>
                </a:lnTo>
                <a:close/>
              </a:path>
              <a:path w="234950" h="1724660">
                <a:moveTo>
                  <a:pt x="205486" y="14478"/>
                </a:moveTo>
                <a:lnTo>
                  <a:pt x="176530" y="14478"/>
                </a:lnTo>
                <a:lnTo>
                  <a:pt x="191008" y="28956"/>
                </a:lnTo>
                <a:lnTo>
                  <a:pt x="205486" y="28956"/>
                </a:lnTo>
                <a:lnTo>
                  <a:pt x="205486" y="14478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59" name="object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33759" y="2879878"/>
            <a:ext cx="1318942" cy="5879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60" name="object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33757" y="2879878"/>
            <a:ext cx="1318944" cy="588525"/>
          </a:xfrm>
          <a:custGeom>
            <a:avLst/>
            <a:gdLst/>
            <a:ahLst/>
            <a:cxnLst/>
            <a:rect l="l" t="t" r="r" b="b"/>
            <a:pathLst>
              <a:path w="937259" h="546100">
                <a:moveTo>
                  <a:pt x="0" y="90932"/>
                </a:moveTo>
                <a:lnTo>
                  <a:pt x="9919" y="49634"/>
                </a:lnTo>
                <a:lnTo>
                  <a:pt x="36415" y="18182"/>
                </a:lnTo>
                <a:lnTo>
                  <a:pt x="74591" y="1468"/>
                </a:lnTo>
                <a:lnTo>
                  <a:pt x="846328" y="0"/>
                </a:lnTo>
                <a:lnTo>
                  <a:pt x="860885" y="1162"/>
                </a:lnTo>
                <a:lnTo>
                  <a:pt x="899444" y="17151"/>
                </a:lnTo>
                <a:lnTo>
                  <a:pt x="926528" y="48084"/>
                </a:lnTo>
                <a:lnTo>
                  <a:pt x="937241" y="89067"/>
                </a:lnTo>
                <a:lnTo>
                  <a:pt x="937260" y="454660"/>
                </a:lnTo>
                <a:lnTo>
                  <a:pt x="936097" y="469217"/>
                </a:lnTo>
                <a:lnTo>
                  <a:pt x="920108" y="507776"/>
                </a:lnTo>
                <a:lnTo>
                  <a:pt x="889175" y="534860"/>
                </a:lnTo>
                <a:lnTo>
                  <a:pt x="848192" y="545573"/>
                </a:lnTo>
                <a:lnTo>
                  <a:pt x="90932" y="545592"/>
                </a:lnTo>
                <a:lnTo>
                  <a:pt x="76374" y="544429"/>
                </a:lnTo>
                <a:lnTo>
                  <a:pt x="37815" y="528440"/>
                </a:lnTo>
                <a:lnTo>
                  <a:pt x="10731" y="497507"/>
                </a:lnTo>
                <a:lnTo>
                  <a:pt x="18" y="456524"/>
                </a:lnTo>
                <a:lnTo>
                  <a:pt x="0" y="90932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994157" y="2905810"/>
            <a:ext cx="99814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335" algn="ctr"/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Di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ion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of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Gra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ts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&amp;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gree</a:t>
            </a:r>
            <a:r>
              <a:rPr sz="1200" spc="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ts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62" name="object 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5199" y="5029772"/>
            <a:ext cx="1318942" cy="5879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63" name="object 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5198" y="5029771"/>
            <a:ext cx="1318944" cy="588525"/>
          </a:xfrm>
          <a:custGeom>
            <a:avLst/>
            <a:gdLst/>
            <a:ahLst/>
            <a:cxnLst/>
            <a:rect l="l" t="t" r="r" b="b"/>
            <a:pathLst>
              <a:path w="937259" h="546100">
                <a:moveTo>
                  <a:pt x="0" y="90932"/>
                </a:moveTo>
                <a:lnTo>
                  <a:pt x="9919" y="49634"/>
                </a:lnTo>
                <a:lnTo>
                  <a:pt x="36415" y="18182"/>
                </a:lnTo>
                <a:lnTo>
                  <a:pt x="74591" y="1468"/>
                </a:lnTo>
                <a:lnTo>
                  <a:pt x="846328" y="0"/>
                </a:lnTo>
                <a:lnTo>
                  <a:pt x="860885" y="1162"/>
                </a:lnTo>
                <a:lnTo>
                  <a:pt x="899444" y="17151"/>
                </a:lnTo>
                <a:lnTo>
                  <a:pt x="926528" y="48084"/>
                </a:lnTo>
                <a:lnTo>
                  <a:pt x="937241" y="89067"/>
                </a:lnTo>
                <a:lnTo>
                  <a:pt x="937260" y="454660"/>
                </a:lnTo>
                <a:lnTo>
                  <a:pt x="936097" y="469217"/>
                </a:lnTo>
                <a:lnTo>
                  <a:pt x="920108" y="507776"/>
                </a:lnTo>
                <a:lnTo>
                  <a:pt x="889175" y="534860"/>
                </a:lnTo>
                <a:lnTo>
                  <a:pt x="848192" y="545573"/>
                </a:lnTo>
                <a:lnTo>
                  <a:pt x="90932" y="545592"/>
                </a:lnTo>
                <a:lnTo>
                  <a:pt x="76374" y="544429"/>
                </a:lnTo>
                <a:lnTo>
                  <a:pt x="37815" y="528440"/>
                </a:lnTo>
                <a:lnTo>
                  <a:pt x="10731" y="497507"/>
                </a:lnTo>
                <a:lnTo>
                  <a:pt x="18" y="456524"/>
                </a:lnTo>
                <a:lnTo>
                  <a:pt x="0" y="90932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856387" y="5233145"/>
            <a:ext cx="104014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Org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 spc="-2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z</a:t>
            </a:r>
            <a:r>
              <a:rPr sz="12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at</a:t>
            </a:r>
            <a:r>
              <a:rPr sz="12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2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on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65" name="object 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32468" y="2304218"/>
            <a:ext cx="0" cy="2183015"/>
          </a:xfrm>
          <a:custGeom>
            <a:avLst/>
            <a:gdLst/>
            <a:ahLst/>
            <a:cxnLst/>
            <a:rect l="l" t="t" r="r" b="b"/>
            <a:pathLst>
              <a:path h="2025650">
                <a:moveTo>
                  <a:pt x="0" y="0"/>
                </a:moveTo>
                <a:lnTo>
                  <a:pt x="0" y="2025650"/>
                </a:lnTo>
              </a:path>
            </a:pathLst>
          </a:custGeom>
          <a:ln w="19812">
            <a:solidFill>
              <a:srgbClr val="76707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66" name="object 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21747" y="2304218"/>
            <a:ext cx="6545571" cy="0"/>
          </a:xfrm>
          <a:custGeom>
            <a:avLst/>
            <a:gdLst/>
            <a:ahLst/>
            <a:cxnLst/>
            <a:rect l="l" t="t" r="r" b="b"/>
            <a:pathLst>
              <a:path w="4651375">
                <a:moveTo>
                  <a:pt x="0" y="0"/>
                </a:moveTo>
                <a:lnTo>
                  <a:pt x="4651375" y="0"/>
                </a:lnTo>
              </a:path>
            </a:pathLst>
          </a:custGeom>
          <a:ln w="19812">
            <a:solidFill>
              <a:srgbClr val="767070"/>
            </a:solidFill>
            <a:prstDash val="dash"/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67" name="object 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72640" y="3787402"/>
            <a:ext cx="121529" cy="1398772"/>
          </a:xfrm>
          <a:custGeom>
            <a:avLst/>
            <a:gdLst/>
            <a:ahLst/>
            <a:cxnLst/>
            <a:rect l="l" t="t" r="r" b="b"/>
            <a:pathLst>
              <a:path w="86360" h="1297939">
                <a:moveTo>
                  <a:pt x="0" y="0"/>
                </a:moveTo>
                <a:lnTo>
                  <a:pt x="86242" y="0"/>
                </a:lnTo>
                <a:lnTo>
                  <a:pt x="86242" y="1297538"/>
                </a:lnTo>
                <a:lnTo>
                  <a:pt x="0" y="1297538"/>
                </a:lnTo>
              </a:path>
            </a:pathLst>
          </a:custGeom>
          <a:ln w="16448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947048" y="1894032"/>
            <a:ext cx="50866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Ca</a:t>
            </a:r>
            <a:r>
              <a:rPr sz="20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2000" spc="-2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20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be</a:t>
            </a:r>
            <a:r>
              <a:rPr sz="2000" spc="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20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</a:t>
            </a:r>
            <a:r>
              <a:rPr sz="20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20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</a:t>
            </a:r>
            <a:r>
              <a:rPr sz="20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</a:t>
            </a:r>
            <a:r>
              <a:rPr sz="20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</a:t>
            </a:r>
            <a:r>
              <a:rPr sz="20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ne</a:t>
            </a:r>
            <a:r>
              <a:rPr sz="20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</a:t>
            </a:r>
            <a:r>
              <a:rPr sz="2000" spc="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20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</a:t>
            </a:r>
            <a:r>
              <a:rPr sz="20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20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</a:t>
            </a:r>
            <a:r>
              <a:rPr sz="20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</a:t>
            </a:r>
            <a:r>
              <a:rPr sz="20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20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ut</a:t>
            </a:r>
            <a:r>
              <a:rPr sz="2000" spc="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20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</a:t>
            </a:r>
            <a:r>
              <a:rPr sz="20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20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vi</a:t>
            </a:r>
            <a:r>
              <a:rPr sz="20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20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</a:t>
            </a:r>
            <a:r>
              <a:rPr sz="20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/</a:t>
            </a:r>
            <a:r>
              <a:rPr sz="20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</a:t>
            </a:r>
            <a:r>
              <a:rPr sz="20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20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</a:t>
            </a:r>
            <a:r>
              <a:rPr sz="20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</a:t>
            </a:r>
            <a:r>
              <a:rPr sz="20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draw</a:t>
            </a:r>
            <a:r>
              <a:rPr sz="20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</a:p>
        </p:txBody>
      </p:sp>
      <p:sp>
        <p:nvSpPr>
          <p:cNvPr id="69" name="object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15666" y="2304218"/>
            <a:ext cx="107231" cy="2727743"/>
          </a:xfrm>
          <a:custGeom>
            <a:avLst/>
            <a:gdLst/>
            <a:ahLst/>
            <a:cxnLst/>
            <a:rect l="l" t="t" r="r" b="b"/>
            <a:pathLst>
              <a:path w="76200" h="2531110">
                <a:moveTo>
                  <a:pt x="28193" y="2454402"/>
                </a:moveTo>
                <a:lnTo>
                  <a:pt x="0" y="2454402"/>
                </a:lnTo>
                <a:lnTo>
                  <a:pt x="38099" y="2530602"/>
                </a:lnTo>
                <a:lnTo>
                  <a:pt x="69849" y="2467102"/>
                </a:lnTo>
                <a:lnTo>
                  <a:pt x="28193" y="2467102"/>
                </a:lnTo>
                <a:lnTo>
                  <a:pt x="28193" y="2454402"/>
                </a:lnTo>
                <a:close/>
              </a:path>
              <a:path w="76200" h="2531110">
                <a:moveTo>
                  <a:pt x="48005" y="0"/>
                </a:moveTo>
                <a:lnTo>
                  <a:pt x="28193" y="0"/>
                </a:lnTo>
                <a:lnTo>
                  <a:pt x="28193" y="2467102"/>
                </a:lnTo>
                <a:lnTo>
                  <a:pt x="48005" y="2467102"/>
                </a:lnTo>
                <a:lnTo>
                  <a:pt x="48005" y="0"/>
                </a:lnTo>
                <a:close/>
              </a:path>
              <a:path w="76200" h="2531110">
                <a:moveTo>
                  <a:pt x="76199" y="2454402"/>
                </a:moveTo>
                <a:lnTo>
                  <a:pt x="48005" y="2454402"/>
                </a:lnTo>
                <a:lnTo>
                  <a:pt x="48005" y="2467102"/>
                </a:lnTo>
                <a:lnTo>
                  <a:pt x="69849" y="2467102"/>
                </a:lnTo>
                <a:lnTo>
                  <a:pt x="76199" y="2454402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0" name="object 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248" y="6062017"/>
            <a:ext cx="2234698" cy="3876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472695" y="6135114"/>
            <a:ext cx="78662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90</a:t>
            </a:r>
            <a:r>
              <a:rPr sz="1200" b="1" spc="1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1200" b="1" spc="-1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</a:t>
            </a:r>
            <a:r>
              <a:rPr sz="12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</a:t>
            </a:r>
            <a:r>
              <a:rPr sz="1200" b="1" spc="-1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y</a:t>
            </a:r>
            <a:r>
              <a:rPr sz="12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76941" y="6526229"/>
            <a:ext cx="17925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Pr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al</a:t>
            </a:r>
            <a:r>
              <a:rPr sz="14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Pr</a:t>
            </a:r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arat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on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619957" y="5783984"/>
            <a:ext cx="23102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 marR="5080" indent="-29209" algn="ctr"/>
            <a:r>
              <a:rPr sz="16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Pr</a:t>
            </a:r>
            <a:r>
              <a:rPr sz="1600" b="1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o</a:t>
            </a:r>
            <a:r>
              <a:rPr sz="16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</a:t>
            </a:r>
            <a:r>
              <a:rPr sz="1600" b="1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o</a:t>
            </a:r>
            <a:r>
              <a:rPr sz="16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</a:t>
            </a:r>
            <a:r>
              <a:rPr sz="1600" b="1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al </a:t>
            </a:r>
            <a:r>
              <a:rPr sz="16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R</a:t>
            </a:r>
            <a:r>
              <a:rPr sz="1600" b="1" spc="-1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</a:t>
            </a:r>
            <a:r>
              <a:rPr sz="16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</a:t>
            </a:r>
            <a:r>
              <a:rPr sz="1600" b="1" spc="-1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</a:t>
            </a:r>
            <a:r>
              <a:rPr sz="16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ipt</a:t>
            </a:r>
            <a:endParaRPr sz="1600" b="1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74" name="object 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24948" y="6062017"/>
            <a:ext cx="5850534" cy="3876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449184" y="6197810"/>
            <a:ext cx="93816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6 Months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010176" y="6545696"/>
            <a:ext cx="535054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Pr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al</a:t>
            </a:r>
            <a:r>
              <a:rPr sz="14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</a:t>
            </a:r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</a:t>
            </a:r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ipt</a:t>
            </a:r>
            <a:r>
              <a:rPr sz="1400" spc="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to</a:t>
            </a:r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C</a:t>
            </a:r>
            <a:r>
              <a:rPr sz="1400" spc="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ncur</a:t>
            </a:r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nce </a:t>
            </a:r>
            <a:r>
              <a:rPr sz="1400" spc="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</a:t>
            </a:r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PO 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</a:t>
            </a:r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mme</a:t>
            </a:r>
            <a:r>
              <a:rPr sz="14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at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on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8073277" y="5784634"/>
            <a:ext cx="131894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16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</a:t>
            </a:r>
            <a:r>
              <a:rPr sz="1600" b="1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</a:t>
            </a:r>
            <a:r>
              <a:rPr sz="1600" b="1" spc="-1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16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</a:t>
            </a:r>
            <a:r>
              <a:rPr sz="1600" b="1" spc="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o</a:t>
            </a:r>
            <a:r>
              <a:rPr sz="16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ncur</a:t>
            </a:r>
            <a:endParaRPr sz="1600" b="1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78" name="object 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47600" y="6062017"/>
            <a:ext cx="2316194" cy="38760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595801" y="6197810"/>
            <a:ext cx="849320" cy="189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30</a:t>
            </a:r>
            <a:r>
              <a:rPr sz="1200" b="1" spc="1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sz="1200" b="1" spc="-1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</a:t>
            </a:r>
            <a:r>
              <a:rPr sz="12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</a:t>
            </a:r>
            <a:r>
              <a:rPr sz="1200" b="1" spc="-1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y</a:t>
            </a:r>
            <a:r>
              <a:rPr sz="1200" b="1" spc="-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</a:t>
            </a:r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562845" y="6552763"/>
            <a:ext cx="264722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</a:t>
            </a:r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GA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R</a:t>
            </a:r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vi</a:t>
            </a:r>
            <a:r>
              <a:rPr sz="14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</a:t>
            </a:r>
            <a:r>
              <a:rPr sz="1400" spc="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&amp;</a:t>
            </a:r>
            <a:r>
              <a:rPr sz="1400" spc="-1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Pr</a:t>
            </a:r>
            <a:r>
              <a:rPr sz="1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o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</a:t>
            </a:r>
            <a:r>
              <a:rPr sz="1400" spc="-1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</a:t>
            </a:r>
            <a:r>
              <a:rPr sz="1400" spc="-5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ssing</a:t>
            </a:r>
            <a:endParaRPr sz="14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1210074" y="6127575"/>
            <a:ext cx="77537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spc="-15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</a:t>
            </a:r>
            <a:r>
              <a:rPr sz="1600" b="1" spc="-1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w</a:t>
            </a:r>
            <a:r>
              <a:rPr sz="1600" b="1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ard</a:t>
            </a:r>
          </a:p>
        </p:txBody>
      </p:sp>
      <p:sp>
        <p:nvSpPr>
          <p:cNvPr id="82" name="object 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250" y="6449621"/>
            <a:ext cx="10373724" cy="0"/>
          </a:xfrm>
          <a:custGeom>
            <a:avLst/>
            <a:gdLst/>
            <a:ahLst/>
            <a:cxnLst/>
            <a:rect l="l" t="t" r="r" b="b"/>
            <a:pathLst>
              <a:path w="7371715">
                <a:moveTo>
                  <a:pt x="0" y="0"/>
                </a:moveTo>
                <a:lnTo>
                  <a:pt x="737146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83" name="object 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248" y="5994678"/>
            <a:ext cx="0" cy="455763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49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84" name="object 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24948" y="5994678"/>
            <a:ext cx="0" cy="455763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49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85" name="object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47600" y="5994678"/>
            <a:ext cx="0" cy="455763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49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86" name="object 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61649" y="5994678"/>
            <a:ext cx="0" cy="455763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49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91" name="Google Shape;216;p32">
            <a:extLst>
              <a:ext uri="{FF2B5EF4-FFF2-40B4-BE49-F238E27FC236}">
                <a16:creationId xmlns:a16="http://schemas.microsoft.com/office/drawing/2014/main" id="{F82A6844-7A29-86D1-054B-4B8878835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10" t="82539" r="-410" b="-6682"/>
          <a:stretch/>
        </p:blipFill>
        <p:spPr>
          <a:xfrm>
            <a:off x="-9253" y="10259"/>
            <a:ext cx="12281569" cy="12518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203B2A-95C5-309B-BDFD-4EE5260384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1" y="-1280160"/>
            <a:ext cx="11277599" cy="1280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NSF Review Process Timeline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350"/>
    </mc:Choice>
    <mc:Fallback xmlns="">
      <p:transition spd="slow" advTm="1093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E087D-A5AE-B84E-A7B1-285B9803F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4ED183F5-F24B-7451-3F7A-8D401D112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b="16773"/>
          <a:stretch/>
        </p:blipFill>
        <p:spPr bwMode="auto">
          <a:xfrm>
            <a:off x="1115878" y="1511519"/>
            <a:ext cx="5853147" cy="225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C4A7453-1584-BB5A-5FFB-B891CBC6E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930"/>
            <a:ext cx="10515600" cy="1325563"/>
          </a:xfrm>
        </p:spPr>
        <p:txBody>
          <a:bodyPr anchor="ctr"/>
          <a:lstStyle/>
          <a:p>
            <a:r>
              <a:rPr lang="en-US" err="1">
                <a:solidFill>
                  <a:schemeClr val="accent1"/>
                </a:solidFill>
                <a:latin typeface="+mj-lt"/>
              </a:rPr>
              <a:t>EducateAI</a:t>
            </a:r>
            <a:endParaRPr lang="en-US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5C3E1F-333E-2178-F02D-BD4494296566}"/>
              </a:ext>
            </a:extLst>
          </p:cNvPr>
          <p:cNvSpPr txBox="1"/>
          <p:nvPr/>
        </p:nvSpPr>
        <p:spPr>
          <a:xfrm>
            <a:off x="1115877" y="3911439"/>
            <a:ext cx="5853147" cy="1477328"/>
          </a:xfrm>
          <a:prstGeom prst="rect">
            <a:avLst/>
          </a:prstGeom>
          <a:solidFill>
            <a:srgbClr val="005699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EducateAI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enables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educators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to make state-of-the-art, inclusive</a:t>
            </a:r>
            <a:r>
              <a:rPr lang="en-US" dirty="0">
                <a:solidFill>
                  <a:prstClr val="white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artificial intelligence educational experiences available nationwide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K-12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community college, four-year college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and graduate students, as well as adults interested in formal training in AI. 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7B938C-B442-BBF0-65B8-6B7A42664579}"/>
              </a:ext>
            </a:extLst>
          </p:cNvPr>
          <p:cNvSpPr/>
          <p:nvPr/>
        </p:nvSpPr>
        <p:spPr>
          <a:xfrm>
            <a:off x="7080823" y="1511519"/>
            <a:ext cx="3883593" cy="41361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PHASE 1: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EducateAI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DCL (24-025)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Invites submission of  proposals that advance inclusive AI education for 2-year and 4-year college students through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IUSE: CUE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8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90800" y="2120096"/>
            <a:ext cx="701040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4361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79AC-5610-5284-C1A0-473D914C8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EducateAI</a:t>
            </a:r>
            <a:r>
              <a:rPr lang="en-US"/>
              <a:t>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6F2BD-79CB-BDFB-F6A4-334C010A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4270"/>
            <a:ext cx="11277600" cy="362946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l">
              <a:buNone/>
            </a:pPr>
            <a:r>
              <a:rPr lang="en-US" dirty="0" err="1">
                <a:solidFill>
                  <a:schemeClr val="tx1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EducateAI</a:t>
            </a:r>
            <a:r>
              <a:rPr lang="en-US" dirty="0">
                <a:solidFill>
                  <a:schemeClr val="tx1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DCL seeks to support:</a:t>
            </a:r>
          </a:p>
          <a:p>
            <a:pPr lvl="1"/>
            <a:r>
              <a:rPr lang="en-US" b="1" i="1" dirty="0">
                <a:solidFill>
                  <a:schemeClr val="tx1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professional</a:t>
            </a:r>
            <a:r>
              <a:rPr lang="en-US" dirty="0">
                <a:solidFill>
                  <a:schemeClr val="tx1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learning opportunities &amp; communities</a:t>
            </a:r>
          </a:p>
          <a:p>
            <a:pPr lvl="1"/>
            <a:r>
              <a:rPr lang="en-US" b="1" i="1" dirty="0">
                <a:solidFill>
                  <a:schemeClr val="tx1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inclusive</a:t>
            </a:r>
            <a:r>
              <a:rPr lang="en-US" dirty="0">
                <a:solidFill>
                  <a:schemeClr val="tx1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AI educational resources (curricula, tools, data sources, assessments, etc.) </a:t>
            </a:r>
          </a:p>
          <a:p>
            <a:pPr lvl="1"/>
            <a:r>
              <a:rPr lang="en-US" dirty="0">
                <a:solidFill>
                  <a:schemeClr val="tx1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educational </a:t>
            </a:r>
            <a:r>
              <a:rPr lang="en-US" b="1" i="1" dirty="0">
                <a:solidFill>
                  <a:schemeClr val="tx1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infrastructure</a:t>
            </a:r>
            <a:r>
              <a:rPr lang="en-US" dirty="0">
                <a:solidFill>
                  <a:schemeClr val="tx1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needed to support AI education across institutions;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  <a:effectLst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and build upon/contribute to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research on broadening participation to better understand and inform efforts to support students from groups historically underrepresented in computing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research and development needed to make state-of-the-art, inclusive AI education available to all students in preK-12 schools, 2-year colleges, and 4-year colleges and universities.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AD99F-0D1E-4285-06AF-6F3D4FC2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9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79AC-5610-5284-C1A0-473D914C8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EducateAI</a:t>
            </a:r>
            <a:r>
              <a:rPr lang="en-US" dirty="0"/>
              <a:t> Goals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6F2BD-79CB-BDFB-F6A4-334C010A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4269"/>
            <a:ext cx="11277600" cy="4022601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b="0" i="0" dirty="0">
                <a:solidFill>
                  <a:schemeClr val="tx1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Incorporate AI material into </a:t>
            </a:r>
            <a:r>
              <a:rPr lang="en-US" b="1" i="1" dirty="0">
                <a:solidFill>
                  <a:schemeClr val="tx1"/>
                </a:solidFill>
                <a:effectLst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computing</a:t>
            </a:r>
            <a:r>
              <a:rPr lang="en-US" b="0" i="0" dirty="0">
                <a:solidFill>
                  <a:schemeClr val="tx1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courses to</a:t>
            </a:r>
          </a:p>
          <a:p>
            <a:pPr lvl="1"/>
            <a:r>
              <a:rPr lang="en-US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enable students to progress in AI education pathways</a:t>
            </a:r>
          </a:p>
          <a:p>
            <a:pPr lvl="1"/>
            <a:r>
              <a:rPr lang="en-US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are responsive to the quickly changing needs of the AI workforce</a:t>
            </a:r>
            <a:endParaRPr lang="en-US" dirty="0">
              <a:solidFill>
                <a:schemeClr val="tx1"/>
              </a:solidFill>
              <a:highlight>
                <a:srgbClr val="FFFFFF"/>
              </a:highlight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r>
              <a:rPr lang="en-US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aim to broaden participation in the AI workforce</a:t>
            </a:r>
          </a:p>
          <a:p>
            <a:pPr lvl="1"/>
            <a:endParaRPr lang="en-US" dirty="0">
              <a:solidFill>
                <a:schemeClr val="tx1"/>
              </a:solidFill>
              <a:highlight>
                <a:srgbClr val="FFFFFF"/>
              </a:highlight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Proposals may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</a:t>
            </a:r>
            <a:r>
              <a:rPr lang="en-US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ncorporate perspectives of stakeholders such as </a:t>
            </a:r>
            <a:r>
              <a:rPr lang="en-US" b="1" i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AI subject matter experts</a:t>
            </a:r>
            <a:r>
              <a:rPr lang="en-US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industry professionals, and educators in formal and or informal settings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</a:t>
            </a:r>
            <a:r>
              <a:rPr lang="en-US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ddress </a:t>
            </a:r>
            <a:r>
              <a:rPr lang="en-US" b="1" i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data science </a:t>
            </a:r>
            <a:r>
              <a:rPr lang="en-US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skills and practices relevant to AI careers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Connect to </a:t>
            </a:r>
            <a:r>
              <a:rPr lang="en-US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existing </a:t>
            </a:r>
            <a:r>
              <a:rPr lang="en-US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Open Sans Light" pitchFamily="2" charset="0"/>
                <a:ea typeface="Open Sans Light" pitchFamily="2" charset="0"/>
                <a:cs typeface="Open Sans Light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AI Research Institutes</a:t>
            </a:r>
            <a:r>
              <a:rPr lang="en-US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and other NSF-funded AI research projects</a:t>
            </a:r>
            <a:endParaRPr lang="en-US" dirty="0">
              <a:solidFill>
                <a:schemeClr val="tx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AD99F-0D1E-4285-06AF-6F3D4FC2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5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6CCFE-4D65-2741-BFCE-5F80909C2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2" y="154094"/>
            <a:ext cx="2404379" cy="240437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3A7067F-0D35-43F8-B865-BAEABBDDD9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Goals of IUSE: CUE program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ED207-66A4-402A-843C-DE166AFC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0E8EA-57F6-764C-8914-AEEABF058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5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9F581-190B-2B27-B392-9FD5FD5C8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/>
          <a:lstStyle/>
          <a:p>
            <a:r>
              <a:rPr lang="en-US" dirty="0"/>
              <a:t>Overall goal of the IUSE: CUE program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08482" y="2220549"/>
            <a:ext cx="7975035" cy="2416901"/>
          </a:xfrm>
          <a:custGeom>
            <a:avLst/>
            <a:gdLst>
              <a:gd name="connsiteX0" fmla="*/ 0 w 7975035"/>
              <a:gd name="connsiteY0" fmla="*/ 0 h 2416901"/>
              <a:gd name="connsiteX1" fmla="*/ 7975035 w 7975035"/>
              <a:gd name="connsiteY1" fmla="*/ 0 h 2416901"/>
              <a:gd name="connsiteX2" fmla="*/ 7975035 w 7975035"/>
              <a:gd name="connsiteY2" fmla="*/ 2416901 h 2416901"/>
              <a:gd name="connsiteX3" fmla="*/ 0 w 7975035"/>
              <a:gd name="connsiteY3" fmla="*/ 2416901 h 2416901"/>
              <a:gd name="connsiteX4" fmla="*/ 0 w 7975035"/>
              <a:gd name="connsiteY4" fmla="*/ 0 h 241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5035" h="2416901" fill="none" extrusionOk="0">
                <a:moveTo>
                  <a:pt x="0" y="0"/>
                </a:moveTo>
                <a:cubicBezTo>
                  <a:pt x="3302047" y="-49533"/>
                  <a:pt x="6782051" y="-14809"/>
                  <a:pt x="7975035" y="0"/>
                </a:cubicBezTo>
                <a:cubicBezTo>
                  <a:pt x="8062674" y="578557"/>
                  <a:pt x="7902356" y="1614755"/>
                  <a:pt x="7975035" y="2416901"/>
                </a:cubicBezTo>
                <a:cubicBezTo>
                  <a:pt x="5535283" y="2368670"/>
                  <a:pt x="3790778" y="2501356"/>
                  <a:pt x="0" y="2416901"/>
                </a:cubicBezTo>
                <a:cubicBezTo>
                  <a:pt x="-38581" y="1570949"/>
                  <a:pt x="63341" y="385699"/>
                  <a:pt x="0" y="0"/>
                </a:cubicBezTo>
                <a:close/>
              </a:path>
              <a:path w="7975035" h="2416901" stroke="0" extrusionOk="0">
                <a:moveTo>
                  <a:pt x="0" y="0"/>
                </a:moveTo>
                <a:cubicBezTo>
                  <a:pt x="3140242" y="118645"/>
                  <a:pt x="5879760" y="116012"/>
                  <a:pt x="7975035" y="0"/>
                </a:cubicBezTo>
                <a:cubicBezTo>
                  <a:pt x="7842153" y="787256"/>
                  <a:pt x="8059986" y="2091759"/>
                  <a:pt x="7975035" y="2416901"/>
                </a:cubicBezTo>
                <a:cubicBezTo>
                  <a:pt x="5524728" y="2551501"/>
                  <a:pt x="3203057" y="2259705"/>
                  <a:pt x="0" y="2416901"/>
                </a:cubicBezTo>
                <a:cubicBezTo>
                  <a:pt x="-20187" y="2132889"/>
                  <a:pt x="-152480" y="521908"/>
                  <a:pt x="0" y="0"/>
                </a:cubicBezTo>
                <a:close/>
              </a:path>
            </a:pathLst>
          </a:custGeom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wrap="square" lIns="0" tIns="16087" rIns="0" bIns="0" rtlCol="0" anchor="t">
            <a:spAutoFit/>
          </a:bodyPr>
          <a:lstStyle/>
          <a:p>
            <a:pPr algn="ctr"/>
            <a:endParaRPr lang="en-US" sz="26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algn="ctr"/>
            <a:r>
              <a:rPr lang="en-US" sz="26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Re-envision how to teach computing effectively in a scalable manner focusing on those undergraduate students from groups underserved by traditional computing courses and careers</a:t>
            </a:r>
          </a:p>
          <a:p>
            <a:pPr algn="ctr"/>
            <a:endParaRPr lang="en-US" sz="26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0666" y="1247437"/>
            <a:ext cx="9960015" cy="3601841"/>
          </a:xfrm>
          <a:prstGeom prst="rect">
            <a:avLst/>
          </a:prstGeom>
        </p:spPr>
        <p:txBody>
          <a:bodyPr vert="horz" wrap="square" lIns="0" tIns="153247" rIns="0" bIns="0" rtlCol="0" anchor="t">
            <a:spAutoFit/>
          </a:bodyPr>
          <a:lstStyle/>
          <a:p>
            <a:r>
              <a:rPr lang="en-US" sz="2400" b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Transformation</a:t>
            </a:r>
          </a:p>
          <a:p>
            <a:pPr lvl="1"/>
            <a:r>
              <a:rPr lang="en-US" sz="2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Addressing key challenges in undergraduate education (CS+X, updating courses, holistic degree support, inclusive online teaching)</a:t>
            </a:r>
          </a:p>
          <a:p>
            <a:pPr lvl="1"/>
            <a:endParaRPr lang="en-US" sz="16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2400" b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Pathways</a:t>
            </a:r>
          </a:p>
          <a:p>
            <a:pPr lvl="1"/>
            <a:r>
              <a:rPr lang="en-US" sz="2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Effective pathways involving 2-year colleges (entry points, transitions)</a:t>
            </a:r>
          </a:p>
          <a:p>
            <a:pPr lvl="1"/>
            <a:endParaRPr lang="en-US" sz="16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2400" b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Mobilize</a:t>
            </a:r>
          </a:p>
          <a:p>
            <a:pPr lvl="1"/>
            <a:r>
              <a:rPr lang="en-US" sz="2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Developing a national vision through convening the CISE community</a:t>
            </a:r>
          </a:p>
          <a:p>
            <a:endParaRPr lang="en-US" sz="2400">
              <a:latin typeface="+mj-lt"/>
              <a:ea typeface="+mn-lt"/>
              <a:cs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8A61BD-025D-38C4-DEFF-51DEA8B4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/>
          <a:lstStyle/>
          <a:p>
            <a:r>
              <a:rPr lang="en-US"/>
              <a:t>CUE proposal tracks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BBB7-E3AF-4026-D70B-B254B2862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/>
          <a:lstStyle/>
          <a:p>
            <a:r>
              <a:rPr lang="en-US" b="1" i="1">
                <a:solidFill>
                  <a:srgbClr val="7F600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CUE Transformation </a:t>
            </a:r>
            <a:r>
              <a:rPr lang="en-US"/>
              <a:t>proposals address key challenges in undergraduate education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100" y="2062846"/>
            <a:ext cx="9265534" cy="238612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r>
              <a:rPr lang="en-US" sz="2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Make a substantial regional or national impact on some aspect of computing pathways</a:t>
            </a:r>
          </a:p>
          <a:p>
            <a:endParaRPr lang="en-US" sz="100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US" sz="2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Innovative ideas in computing education </a:t>
            </a:r>
          </a:p>
          <a:p>
            <a:pPr marL="1295368" lvl="1" indent="-685783">
              <a:buFont typeface="Arial" panose="020B0604020202020204" pitchFamily="34" charset="0"/>
              <a:buChar char="•"/>
            </a:pPr>
            <a:r>
              <a:rPr lang="en-US" sz="2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new approaches and action</a:t>
            </a:r>
          </a:p>
          <a:p>
            <a:pPr marL="1295368" lvl="1" indent="-685783">
              <a:buFont typeface="Arial" panose="020B0604020202020204" pitchFamily="34" charset="0"/>
              <a:buChar char="•"/>
            </a:pPr>
            <a:r>
              <a:rPr lang="en-US" sz="2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produce fundamental, structural change</a:t>
            </a:r>
          </a:p>
          <a:p>
            <a:pPr marL="1295368" lvl="1" indent="-685783">
              <a:buFont typeface="Arial" panose="020B0604020202020204" pitchFamily="34" charset="0"/>
              <a:buChar char="•"/>
            </a:pPr>
            <a:r>
              <a:rPr lang="en-US" sz="240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go outside of or beyond existing norms and principles</a:t>
            </a:r>
            <a:endParaRPr lang="en-US" sz="2133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6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SF New Palette">
      <a:dk1>
        <a:srgbClr val="000000"/>
      </a:dk1>
      <a:lt1>
        <a:srgbClr val="FFFFFF"/>
      </a:lt1>
      <a:dk2>
        <a:srgbClr val="002454"/>
      </a:dk2>
      <a:lt2>
        <a:srgbClr val="A6C3DA"/>
      </a:lt2>
      <a:accent1>
        <a:srgbClr val="005699"/>
      </a:accent1>
      <a:accent2>
        <a:srgbClr val="D3B34E"/>
      </a:accent2>
      <a:accent3>
        <a:srgbClr val="00C37E"/>
      </a:accent3>
      <a:accent4>
        <a:srgbClr val="4EC3E0"/>
      </a:accent4>
      <a:accent5>
        <a:srgbClr val="00758D"/>
      </a:accent5>
      <a:accent6>
        <a:srgbClr val="473B70"/>
      </a:accent6>
      <a:hlink>
        <a:srgbClr val="000000"/>
      </a:hlink>
      <a:folHlink>
        <a:srgbClr val="000000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F_Vision_template_02022022(1)" id="{C622A322-D94F-1C46-A489-8A0C65ECB436}" vid="{C18FFF36-A295-C647-9914-9537731DD1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176FF569A72144925470ED9676DC30" ma:contentTypeVersion="12" ma:contentTypeDescription="Create a new document." ma:contentTypeScope="" ma:versionID="76cd10b68a37baa080610bfd7d74cf85">
  <xsd:schema xmlns:xsd="http://www.w3.org/2001/XMLSchema" xmlns:xs="http://www.w3.org/2001/XMLSchema" xmlns:p="http://schemas.microsoft.com/office/2006/metadata/properties" xmlns:ns2="0cf77daa-5445-4d26-ace6-97094430d631" xmlns:ns3="245fc62f-0511-40f7-8ebc-9507a7d0a481" targetNamespace="http://schemas.microsoft.com/office/2006/metadata/properties" ma:root="true" ma:fieldsID="3fdd8bf37a35b331360262e776970168" ns2:_="" ns3:_="">
    <xsd:import namespace="0cf77daa-5445-4d26-ace6-97094430d631"/>
    <xsd:import namespace="245fc62f-0511-40f7-8ebc-9507a7d0a4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77daa-5445-4d26-ace6-97094430d6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fc62f-0511-40f7-8ebc-9507a7d0a48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83BDF0-6E96-4076-87CA-B519481F09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f77daa-5445-4d26-ace6-97094430d631"/>
    <ds:schemaRef ds:uri="245fc62f-0511-40f7-8ebc-9507a7d0a4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D2C2DB-4C6D-4AB4-A061-B6CB97ACD73B}">
  <ds:schemaRefs>
    <ds:schemaRef ds:uri="0d428b67-4319-45b7-919e-103cd486b0ce"/>
    <ds:schemaRef ds:uri="e1bb6d1e-d2b8-430c-ad45-bbcd4745b4e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7475037-D714-4873-8DE1-E642ACE33D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5740</TotalTime>
  <Words>1824</Words>
  <Application>Microsoft Office PowerPoint</Application>
  <PresentationFormat>Widescreen</PresentationFormat>
  <Paragraphs>298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Microsoft Sans Serif</vt:lpstr>
      <vt:lpstr>News Gothic MT</vt:lpstr>
      <vt:lpstr>Open Sans ExtraBold</vt:lpstr>
      <vt:lpstr>Open Sans ExtraBold</vt:lpstr>
      <vt:lpstr>Open Sans Light</vt:lpstr>
      <vt:lpstr>Open Sans SemiBold</vt:lpstr>
      <vt:lpstr>Times New Roman</vt:lpstr>
      <vt:lpstr>Office Theme</vt:lpstr>
      <vt:lpstr>EducateAI  Improving Undergraduate STEM Education: Computing in Undergraduate Education (IUSE: CUE)  National AI Research Resource (NAIRR) Pilot Classroom</vt:lpstr>
      <vt:lpstr>Today’s Presenters</vt:lpstr>
      <vt:lpstr>EducateAI</vt:lpstr>
      <vt:lpstr>EducateAI Goals</vt:lpstr>
      <vt:lpstr>EducateAI Goals 2</vt:lpstr>
      <vt:lpstr>Goals of IUSE: CUE program</vt:lpstr>
      <vt:lpstr>Overall goal of the IUSE: CUE program</vt:lpstr>
      <vt:lpstr>CUE proposal tracks</vt:lpstr>
      <vt:lpstr>CUE Transformation proposals address key challenges in undergraduate education</vt:lpstr>
      <vt:lpstr>CUE Pathways proposals support and explore effective pathways to computing degrees and careers involving two-year colleges</vt:lpstr>
      <vt:lpstr>CUE Mobilize proposals will develop a shared national vision around innovation and inclusion in undergraduate computing education</vt:lpstr>
      <vt:lpstr>Who can apply?</vt:lpstr>
      <vt:lpstr>NAIRR Classroom</vt:lpstr>
      <vt:lpstr>Vision for the National AI Research Resource</vt:lpstr>
      <vt:lpstr>Why do we need a NAIRR?</vt:lpstr>
      <vt:lpstr>NAIRR Pilot Users</vt:lpstr>
      <vt:lpstr>Initial NAIRR Pilot Architecture</vt:lpstr>
      <vt:lpstr>Apply for resources at nairrpilot.org (Opened May 6!)</vt:lpstr>
      <vt:lpstr>Applying is simple for educators</vt:lpstr>
      <vt:lpstr>EducateAI and NAIRR Classroom</vt:lpstr>
      <vt:lpstr>Proposal preparation </vt:lpstr>
      <vt:lpstr>The Proposal &amp; Award Policies &amp; Procedures Guide (version 24-1)</vt:lpstr>
      <vt:lpstr>Project Description: Merit review criteria</vt:lpstr>
      <vt:lpstr>Key Components of CUE Proposals 1</vt:lpstr>
      <vt:lpstr>Key Components of CUE Proposals 2</vt:lpstr>
      <vt:lpstr>Key Components of CUE Proposals 3</vt:lpstr>
      <vt:lpstr>Key Components of CUE Proposals 4</vt:lpstr>
      <vt:lpstr>Important Dates</vt:lpstr>
      <vt:lpstr>NSF Review Process Timeline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Kennedy, Allyson</dc:creator>
  <cp:lastModifiedBy>Carlson, Paul L. (Contractor)</cp:lastModifiedBy>
  <cp:revision>12</cp:revision>
  <dcterms:created xsi:type="dcterms:W3CDTF">2020-06-18T15:10:10Z</dcterms:created>
  <dcterms:modified xsi:type="dcterms:W3CDTF">2024-05-13T19:02:54Z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0x010100A1176FF569A72144925470ED9676DC30</vt:lpwstr>
  </property>
  <property fmtid="{D5CDD505-2E9C-101B-9397-08002B2CF9AE}" pid="3" name="MediaServiceImageTags">
    <vt:lpwstr/>
  </property>
  <property fmtid="{D5CDD505-2E9C-101B-9397-08002B2CF9AE}" pid="4" name="TitusGUID">
    <vt:lpwstr>7864b96a-6369-4d42-8bce-6becb3f5c08a</vt:lpwstr>
  </property>
  <property fmtid="{D5CDD505-2E9C-101B-9397-08002B2CF9AE}" pid="5" name="ContainsCUI">
    <vt:lpwstr>No</vt:lpwstr>
  </property>
</Properties>
</file>