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142534018" r:id="rId5"/>
    <p:sldId id="2145706479" r:id="rId6"/>
    <p:sldId id="2145706402" r:id="rId7"/>
    <p:sldId id="2145706478" r:id="rId8"/>
    <p:sldId id="2145706481" r:id="rId9"/>
    <p:sldId id="2142534020" r:id="rId10"/>
    <p:sldId id="2145706482" r:id="rId11"/>
    <p:sldId id="2145706483" r:id="rId12"/>
    <p:sldId id="2145706484" r:id="rId13"/>
    <p:sldId id="2145706485" r:id="rId14"/>
    <p:sldId id="2147483387" r:id="rId15"/>
    <p:sldId id="2147483390" r:id="rId16"/>
    <p:sldId id="2145706487" r:id="rId17"/>
    <p:sldId id="260" r:id="rId18"/>
    <p:sldId id="2147483392" r:id="rId19"/>
    <p:sldId id="2147483383" r:id="rId20"/>
    <p:sldId id="339" r:id="rId21"/>
    <p:sldId id="470" r:id="rId22"/>
    <p:sldId id="471" r:id="rId23"/>
    <p:sldId id="2147483389" r:id="rId24"/>
    <p:sldId id="434" r:id="rId25"/>
    <p:sldId id="2147483391" r:id="rId26"/>
    <p:sldId id="2142534022" r:id="rId27"/>
    <p:sldId id="2142534023" r:id="rId28"/>
    <p:sldId id="214253402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76" userDrawn="1">
          <p15:clr>
            <a:srgbClr val="A4A3A4"/>
          </p15:clr>
        </p15:guide>
        <p15:guide id="2" pos="7272" userDrawn="1">
          <p15:clr>
            <a:srgbClr val="A4A3A4"/>
          </p15:clr>
        </p15:guide>
        <p15:guide id="3" orient="horz" pos="2260" userDrawn="1">
          <p15:clr>
            <a:srgbClr val="A4A3A4"/>
          </p15:clr>
        </p15:guide>
        <p15:guide id="4" pos="57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59B404-1417-4A7C-B31A-1291A1E13F6B}" name="Catherine Hughes" initials="CH" userId="S::cahughes@nsf.gov::63e037ed-f314-4299-b46e-d2a6ecc446d7" providerId="AD"/>
  <p188:author id="{F3A75B8D-C0FB-BC95-3A33-8A6342230BB0}" name="Le, Ly (Contractor)" initials="LL(" userId="S::7618186527@nsf.gov::d470a643-a799-48e3-92cc-ae717748337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C3E0"/>
    <a:srgbClr val="FBF7EE"/>
    <a:srgbClr val="745F1D"/>
    <a:srgbClr val="887AB9"/>
    <a:srgbClr val="E5D195"/>
    <a:srgbClr val="000000"/>
    <a:srgbClr val="D3B34E"/>
    <a:srgbClr val="2A85FF"/>
    <a:srgbClr val="002454"/>
    <a:srgbClr val="B0A6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6102" autoAdjust="0"/>
    <p:restoredTop sz="73325" autoAdjust="0"/>
  </p:normalViewPr>
  <p:slideViewPr>
    <p:cSldViewPr snapToGrid="0">
      <p:cViewPr varScale="1">
        <p:scale>
          <a:sx n="60" d="100"/>
          <a:sy n="60" d="100"/>
        </p:scale>
        <p:origin x="581" y="58"/>
      </p:cViewPr>
      <p:guideLst>
        <p:guide orient="horz" pos="3576"/>
        <p:guide pos="7272"/>
        <p:guide orient="horz" pos="2260"/>
        <p:guide pos="576"/>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AA4537-FCC3-44B2-9DE0-422BB71D8826}"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0C357D5F-57A3-49C6-A286-167038C1ED8A}">
      <dgm:prSet phldrT="[Text]"/>
      <dgm:spPr/>
      <dgm:t>
        <a:bodyPr/>
        <a:lstStyle/>
        <a:p>
          <a:r>
            <a:rPr lang="en-US" dirty="0">
              <a:latin typeface="Aptos" panose="020B0004020202020204" pitchFamily="34" charset="0"/>
            </a:rPr>
            <a:t>Advanced Computing</a:t>
          </a:r>
        </a:p>
      </dgm:t>
    </dgm:pt>
    <dgm:pt modelId="{93953F3A-B97C-4F4F-A5A7-EA80FBE9E52F}" type="parTrans" cxnId="{917B5C90-80BA-4909-B3B6-B5135EA78E55}">
      <dgm:prSet/>
      <dgm:spPr/>
      <dgm:t>
        <a:bodyPr/>
        <a:lstStyle/>
        <a:p>
          <a:endParaRPr lang="en-US"/>
        </a:p>
      </dgm:t>
    </dgm:pt>
    <dgm:pt modelId="{4B1DD665-8B64-40A3-8CA0-97AF4BD51A1D}" type="sibTrans" cxnId="{917B5C90-80BA-4909-B3B6-B5135EA78E55}">
      <dgm:prSet/>
      <dgm:spPr/>
      <dgm:t>
        <a:bodyPr/>
        <a:lstStyle/>
        <a:p>
          <a:endParaRPr lang="en-US"/>
        </a:p>
      </dgm:t>
    </dgm:pt>
    <dgm:pt modelId="{37D64CEB-FC87-40B7-B01B-8B0FE91BE01B}">
      <dgm:prSet phldrT="[Text]"/>
      <dgm:spPr/>
      <dgm:t>
        <a:bodyPr/>
        <a:lstStyle/>
        <a:p>
          <a:r>
            <a:rPr lang="en-US" dirty="0">
              <a:latin typeface="Aptos" panose="020B0004020202020204" pitchFamily="34" charset="0"/>
            </a:rPr>
            <a:t>Networking &amp; Cybersecurity</a:t>
          </a:r>
        </a:p>
      </dgm:t>
    </dgm:pt>
    <dgm:pt modelId="{B1341413-9896-40D8-AD95-9BB650426524}" type="parTrans" cxnId="{A9BF0055-D05E-46F3-A6A2-1DF6807D4EB5}">
      <dgm:prSet/>
      <dgm:spPr/>
      <dgm:t>
        <a:bodyPr/>
        <a:lstStyle/>
        <a:p>
          <a:endParaRPr lang="en-US"/>
        </a:p>
      </dgm:t>
    </dgm:pt>
    <dgm:pt modelId="{3C6850D4-721F-44E1-84D2-470652994E29}" type="sibTrans" cxnId="{A9BF0055-D05E-46F3-A6A2-1DF6807D4EB5}">
      <dgm:prSet/>
      <dgm:spPr/>
      <dgm:t>
        <a:bodyPr/>
        <a:lstStyle/>
        <a:p>
          <a:endParaRPr lang="en-US"/>
        </a:p>
      </dgm:t>
    </dgm:pt>
    <dgm:pt modelId="{AD864E2F-5ABC-4B5A-B268-A1A209E3DE01}">
      <dgm:prSet phldrT="[Text]"/>
      <dgm:spPr/>
      <dgm:t>
        <a:bodyPr/>
        <a:lstStyle/>
        <a:p>
          <a:r>
            <a:rPr lang="en-US" dirty="0">
              <a:latin typeface="Aptos" panose="020B0004020202020204" pitchFamily="34" charset="0"/>
            </a:rPr>
            <a:t>Learning &amp; Workforce Development</a:t>
          </a:r>
        </a:p>
      </dgm:t>
    </dgm:pt>
    <dgm:pt modelId="{CE4CBCFF-7C9A-466C-8A76-E9E83D6BE692}" type="parTrans" cxnId="{88B74FFC-AF4D-47A4-9E12-71DA97CC9685}">
      <dgm:prSet/>
      <dgm:spPr/>
      <dgm:t>
        <a:bodyPr/>
        <a:lstStyle/>
        <a:p>
          <a:endParaRPr lang="en-US"/>
        </a:p>
      </dgm:t>
    </dgm:pt>
    <dgm:pt modelId="{EF497F24-3DF9-4EE1-8E15-90B68A31389C}" type="sibTrans" cxnId="{88B74FFC-AF4D-47A4-9E12-71DA97CC9685}">
      <dgm:prSet/>
      <dgm:spPr/>
      <dgm:t>
        <a:bodyPr/>
        <a:lstStyle/>
        <a:p>
          <a:endParaRPr lang="en-US"/>
        </a:p>
      </dgm:t>
    </dgm:pt>
    <dgm:pt modelId="{52E1F563-2215-4CBE-AB63-591D715EF464}">
      <dgm:prSet phldrT="[Text]" custT="1"/>
      <dgm:spPr/>
      <dgm:t>
        <a:bodyPr/>
        <a:lstStyle/>
        <a:p>
          <a:pPr marL="0" indent="0" algn="l">
            <a:buNone/>
          </a:pPr>
          <a:r>
            <a:rPr lang="en-US" sz="2000" dirty="0"/>
            <a:t>National research workforce for creating, utilizing, supporting advanced CI:  SCIPE, </a:t>
          </a:r>
          <a:r>
            <a:rPr lang="en-US" sz="2000" dirty="0" err="1">
              <a:highlight>
                <a:srgbClr val="4EC3E0"/>
              </a:highlight>
            </a:rPr>
            <a:t>CyberTraining</a:t>
          </a:r>
          <a:endParaRPr lang="en-US" sz="2000" dirty="0">
            <a:highlight>
              <a:srgbClr val="4EC3E0"/>
            </a:highlight>
          </a:endParaRPr>
        </a:p>
      </dgm:t>
    </dgm:pt>
    <dgm:pt modelId="{D5CE89F8-5E75-4DFC-A55C-66F99917150C}" type="parTrans" cxnId="{B94A45FD-C93A-4065-8AEC-98398A415963}">
      <dgm:prSet/>
      <dgm:spPr/>
      <dgm:t>
        <a:bodyPr/>
        <a:lstStyle/>
        <a:p>
          <a:endParaRPr lang="en-US"/>
        </a:p>
      </dgm:t>
    </dgm:pt>
    <dgm:pt modelId="{CA3492FD-7477-4AB0-B437-2BE472829EF4}" type="sibTrans" cxnId="{B94A45FD-C93A-4065-8AEC-98398A415963}">
      <dgm:prSet/>
      <dgm:spPr/>
      <dgm:t>
        <a:bodyPr/>
        <a:lstStyle/>
        <a:p>
          <a:endParaRPr lang="en-US"/>
        </a:p>
      </dgm:t>
    </dgm:pt>
    <dgm:pt modelId="{C70BF32D-8E0A-4CAC-8686-B6CE059E0037}">
      <dgm:prSet phldrT="[Text]"/>
      <dgm:spPr/>
      <dgm:t>
        <a:bodyPr/>
        <a:lstStyle/>
        <a:p>
          <a:r>
            <a:rPr lang="en-US" dirty="0">
              <a:latin typeface="Aptos" panose="020B0004020202020204" pitchFamily="34" charset="0"/>
            </a:rPr>
            <a:t>Software &amp; Data CI</a:t>
          </a:r>
        </a:p>
      </dgm:t>
    </dgm:pt>
    <dgm:pt modelId="{54C821AD-D1D0-4818-948B-215F9E2E8824}" type="parTrans" cxnId="{D07B355D-916C-4244-8284-9F1156B2CD64}">
      <dgm:prSet/>
      <dgm:spPr/>
      <dgm:t>
        <a:bodyPr/>
        <a:lstStyle/>
        <a:p>
          <a:endParaRPr lang="en-US"/>
        </a:p>
      </dgm:t>
    </dgm:pt>
    <dgm:pt modelId="{01ED3273-B028-4ADD-8850-55ABF67FF1F0}" type="sibTrans" cxnId="{D07B355D-916C-4244-8284-9F1156B2CD64}">
      <dgm:prSet/>
      <dgm:spPr/>
      <dgm:t>
        <a:bodyPr/>
        <a:lstStyle/>
        <a:p>
          <a:endParaRPr lang="en-US"/>
        </a:p>
      </dgm:t>
    </dgm:pt>
    <dgm:pt modelId="{785C9EF4-74BF-4960-B104-CBF07F05A514}">
      <dgm:prSet phldrT="[Text]"/>
      <dgm:spPr/>
      <dgm:t>
        <a:bodyPr/>
        <a:lstStyle/>
        <a:p>
          <a:r>
            <a:rPr lang="en-US" dirty="0">
              <a:latin typeface="Aptos" panose="020B0004020202020204" pitchFamily="34" charset="0"/>
            </a:rPr>
            <a:t>Strategic</a:t>
          </a:r>
          <a:br>
            <a:rPr lang="en-US" dirty="0">
              <a:latin typeface="Aptos" panose="020B0004020202020204" pitchFamily="34" charset="0"/>
            </a:rPr>
          </a:br>
          <a:r>
            <a:rPr lang="en-US" dirty="0">
              <a:latin typeface="Aptos" panose="020B0004020202020204" pitchFamily="34" charset="0"/>
            </a:rPr>
            <a:t>Investments</a:t>
          </a:r>
        </a:p>
      </dgm:t>
    </dgm:pt>
    <dgm:pt modelId="{1D806878-8443-4053-AC6E-2158257B8FDF}" type="parTrans" cxnId="{C0A3EC91-6D8D-46D9-9391-6E05267ED2A5}">
      <dgm:prSet/>
      <dgm:spPr/>
      <dgm:t>
        <a:bodyPr/>
        <a:lstStyle/>
        <a:p>
          <a:endParaRPr lang="en-US"/>
        </a:p>
      </dgm:t>
    </dgm:pt>
    <dgm:pt modelId="{7F3E3CD3-3AD3-45C0-BEFA-3BE2661E5C32}" type="sibTrans" cxnId="{C0A3EC91-6D8D-46D9-9391-6E05267ED2A5}">
      <dgm:prSet/>
      <dgm:spPr/>
      <dgm:t>
        <a:bodyPr/>
        <a:lstStyle/>
        <a:p>
          <a:endParaRPr lang="en-US"/>
        </a:p>
      </dgm:t>
    </dgm:pt>
    <dgm:pt modelId="{1E32CE0A-CDCC-44D3-B3B3-4676DE83596F}">
      <dgm:prSet phldrT="[Text]" custT="1"/>
      <dgm:spPr/>
      <dgm:t>
        <a:bodyPr/>
        <a:lstStyle/>
        <a:p>
          <a:pPr marL="0" indent="0" algn="l" rtl="0">
            <a:buNone/>
          </a:pPr>
          <a:r>
            <a:rPr lang="en-US" sz="2000" dirty="0"/>
            <a:t>Supports development and deployment of robust, reliable, sustainable data and software CI </a:t>
          </a:r>
        </a:p>
      </dgm:t>
    </dgm:pt>
    <dgm:pt modelId="{565C6A16-8C5B-493E-8E50-D89DCE76D7A7}" type="parTrans" cxnId="{B249EA9B-C4E5-4363-B49D-2A778A448826}">
      <dgm:prSet/>
      <dgm:spPr/>
      <dgm:t>
        <a:bodyPr/>
        <a:lstStyle/>
        <a:p>
          <a:endParaRPr lang="en-US"/>
        </a:p>
      </dgm:t>
    </dgm:pt>
    <dgm:pt modelId="{9FF87BE8-6B50-4F9F-B627-4062D0259DF4}" type="sibTrans" cxnId="{B249EA9B-C4E5-4363-B49D-2A778A448826}">
      <dgm:prSet/>
      <dgm:spPr/>
      <dgm:t>
        <a:bodyPr/>
        <a:lstStyle/>
        <a:p>
          <a:endParaRPr lang="en-US"/>
        </a:p>
      </dgm:t>
    </dgm:pt>
    <dgm:pt modelId="{9D858025-213B-4C88-A79E-E78BB2E9C61D}">
      <dgm:prSet phldrT="[Text]" custT="1"/>
      <dgm:spPr/>
      <dgm:t>
        <a:bodyPr lIns="246888"/>
        <a:lstStyle/>
        <a:p>
          <a:pPr marL="0" indent="0" algn="l">
            <a:buNone/>
          </a:pPr>
          <a:r>
            <a:rPr lang="en-US" sz="2000"/>
            <a:t>Special opportunities, cross-cutting and national initiatives, CI for open science and public access</a:t>
          </a:r>
          <a:endParaRPr lang="en-US" sz="1900"/>
        </a:p>
      </dgm:t>
    </dgm:pt>
    <dgm:pt modelId="{31FDEADD-9F92-4582-A5B3-B404547CEAFB}" type="parTrans" cxnId="{74AC261F-1C23-4FC0-B804-B9E1AFAC0545}">
      <dgm:prSet/>
      <dgm:spPr/>
      <dgm:t>
        <a:bodyPr/>
        <a:lstStyle/>
        <a:p>
          <a:endParaRPr lang="en-US"/>
        </a:p>
      </dgm:t>
    </dgm:pt>
    <dgm:pt modelId="{A6691DAF-67FC-4278-82A5-0C4732321E5A}" type="sibTrans" cxnId="{74AC261F-1C23-4FC0-B804-B9E1AFAC0545}">
      <dgm:prSet/>
      <dgm:spPr/>
      <dgm:t>
        <a:bodyPr/>
        <a:lstStyle/>
        <a:p>
          <a:endParaRPr lang="en-US"/>
        </a:p>
      </dgm:t>
    </dgm:pt>
    <dgm:pt modelId="{4DBACDF9-F124-4F2B-834E-CFAEB4911000}">
      <dgm:prSet phldrT="[Text]" custT="1"/>
      <dgm:spPr/>
      <dgm:t>
        <a:bodyPr/>
        <a:lstStyle/>
        <a:p>
          <a:pPr marL="0" indent="0" algn="l" rtl="0">
            <a:buNone/>
          </a:pPr>
          <a:r>
            <a:rPr lang="en-US" sz="2000" dirty="0"/>
            <a:t>Advanced networking and security infrastructure,  research and communities of practice capabilities</a:t>
          </a:r>
        </a:p>
      </dgm:t>
    </dgm:pt>
    <dgm:pt modelId="{C7D8D294-EB32-4143-BCC0-30D5412E2531}" type="parTrans" cxnId="{BDD9F179-2108-4634-989F-5BB29B1B7B76}">
      <dgm:prSet/>
      <dgm:spPr/>
      <dgm:t>
        <a:bodyPr/>
        <a:lstStyle/>
        <a:p>
          <a:endParaRPr lang="en-US"/>
        </a:p>
      </dgm:t>
    </dgm:pt>
    <dgm:pt modelId="{75D74C21-054D-4444-9933-EFECAC597EF3}" type="sibTrans" cxnId="{BDD9F179-2108-4634-989F-5BB29B1B7B76}">
      <dgm:prSet/>
      <dgm:spPr/>
      <dgm:t>
        <a:bodyPr/>
        <a:lstStyle/>
        <a:p>
          <a:endParaRPr lang="en-US"/>
        </a:p>
      </dgm:t>
    </dgm:pt>
    <dgm:pt modelId="{0F965256-3685-4F23-BB06-4F3F7E85C407}">
      <dgm:prSet phldrT="[Text]" custT="1"/>
      <dgm:spPr/>
      <dgm:t>
        <a:bodyPr lIns="173736"/>
        <a:lstStyle/>
        <a:p>
          <a:pPr marL="0" indent="0" algn="l">
            <a:buNone/>
          </a:pPr>
          <a:r>
            <a:rPr lang="en-US" sz="2000" kern="1200" dirty="0">
              <a:solidFill>
                <a:schemeClr val="tx1"/>
              </a:solidFill>
              <a:latin typeface="Open Sans Light"/>
              <a:ea typeface="+mn-ea"/>
              <a:cs typeface="+mn-cs"/>
            </a:rPr>
            <a:t>Production and operational level advanced computing and data capabilities and services</a:t>
          </a:r>
        </a:p>
      </dgm:t>
    </dgm:pt>
    <dgm:pt modelId="{9FB38A3E-7E58-4B92-AAA8-34727AC3454C}" type="parTrans" cxnId="{57C3E176-D86B-432F-BCA6-41A56725276A}">
      <dgm:prSet/>
      <dgm:spPr/>
      <dgm:t>
        <a:bodyPr/>
        <a:lstStyle/>
        <a:p>
          <a:endParaRPr lang="en-US"/>
        </a:p>
      </dgm:t>
    </dgm:pt>
    <dgm:pt modelId="{9436BA3A-1EA0-438E-B8C8-58F68B0CFA98}" type="sibTrans" cxnId="{57C3E176-D86B-432F-BCA6-41A56725276A}">
      <dgm:prSet/>
      <dgm:spPr/>
      <dgm:t>
        <a:bodyPr/>
        <a:lstStyle/>
        <a:p>
          <a:endParaRPr lang="en-US"/>
        </a:p>
      </dgm:t>
    </dgm:pt>
    <dgm:pt modelId="{84741EA6-AAE2-416A-BBDD-EE257A4AB662}" type="pres">
      <dgm:prSet presAssocID="{49AA4537-FCC3-44B2-9DE0-422BB71D8826}" presName="Name0" presStyleCnt="0">
        <dgm:presLayoutVars>
          <dgm:dir/>
          <dgm:animLvl val="lvl"/>
          <dgm:resizeHandles val="exact"/>
        </dgm:presLayoutVars>
      </dgm:prSet>
      <dgm:spPr/>
    </dgm:pt>
    <dgm:pt modelId="{029D0E54-9C1C-4515-893D-673A5F235E68}" type="pres">
      <dgm:prSet presAssocID="{0C357D5F-57A3-49C6-A286-167038C1ED8A}" presName="linNode" presStyleCnt="0"/>
      <dgm:spPr/>
    </dgm:pt>
    <dgm:pt modelId="{D106F2C3-B401-451B-A06B-EBFA177071CF}" type="pres">
      <dgm:prSet presAssocID="{0C357D5F-57A3-49C6-A286-167038C1ED8A}" presName="parentText" presStyleLbl="node1" presStyleIdx="0" presStyleCnt="5">
        <dgm:presLayoutVars>
          <dgm:chMax val="1"/>
          <dgm:bulletEnabled val="1"/>
        </dgm:presLayoutVars>
      </dgm:prSet>
      <dgm:spPr/>
    </dgm:pt>
    <dgm:pt modelId="{7D0B829C-0425-4424-BDC4-A0E9DD454CDF}" type="pres">
      <dgm:prSet presAssocID="{0C357D5F-57A3-49C6-A286-167038C1ED8A}" presName="descendantText" presStyleLbl="alignAccFollowNode1" presStyleIdx="0" presStyleCnt="5">
        <dgm:presLayoutVars>
          <dgm:bulletEnabled val="1"/>
        </dgm:presLayoutVars>
      </dgm:prSet>
      <dgm:spPr/>
    </dgm:pt>
    <dgm:pt modelId="{87A81FEC-873D-48D2-9930-E9F0C575D28E}" type="pres">
      <dgm:prSet presAssocID="{4B1DD665-8B64-40A3-8CA0-97AF4BD51A1D}" presName="sp" presStyleCnt="0"/>
      <dgm:spPr/>
    </dgm:pt>
    <dgm:pt modelId="{EA8C45A5-9FF8-4BC7-B02D-5FE62734CB6B}" type="pres">
      <dgm:prSet presAssocID="{37D64CEB-FC87-40B7-B01B-8B0FE91BE01B}" presName="linNode" presStyleCnt="0"/>
      <dgm:spPr/>
    </dgm:pt>
    <dgm:pt modelId="{80930FC3-8019-4F15-B9FC-453F40F82A7E}" type="pres">
      <dgm:prSet presAssocID="{37D64CEB-FC87-40B7-B01B-8B0FE91BE01B}" presName="parentText" presStyleLbl="node1" presStyleIdx="1" presStyleCnt="5">
        <dgm:presLayoutVars>
          <dgm:chMax val="1"/>
          <dgm:bulletEnabled val="1"/>
        </dgm:presLayoutVars>
      </dgm:prSet>
      <dgm:spPr/>
    </dgm:pt>
    <dgm:pt modelId="{7C61759B-C311-469F-A3A3-C71D3A212750}" type="pres">
      <dgm:prSet presAssocID="{37D64CEB-FC87-40B7-B01B-8B0FE91BE01B}" presName="descendantText" presStyleLbl="alignAccFollowNode1" presStyleIdx="1" presStyleCnt="5">
        <dgm:presLayoutVars>
          <dgm:bulletEnabled val="1"/>
        </dgm:presLayoutVars>
      </dgm:prSet>
      <dgm:spPr/>
    </dgm:pt>
    <dgm:pt modelId="{4D71E0A9-BF2A-4655-B5DC-349B72F0C25C}" type="pres">
      <dgm:prSet presAssocID="{3C6850D4-721F-44E1-84D2-470652994E29}" presName="sp" presStyleCnt="0"/>
      <dgm:spPr/>
    </dgm:pt>
    <dgm:pt modelId="{172F3677-D8A3-4D5B-B665-B5723F76277A}" type="pres">
      <dgm:prSet presAssocID="{AD864E2F-5ABC-4B5A-B268-A1A209E3DE01}" presName="linNode" presStyleCnt="0"/>
      <dgm:spPr/>
    </dgm:pt>
    <dgm:pt modelId="{1636F9AD-9A19-4A59-92B8-CB77C2599094}" type="pres">
      <dgm:prSet presAssocID="{AD864E2F-5ABC-4B5A-B268-A1A209E3DE01}" presName="parentText" presStyleLbl="node1" presStyleIdx="2" presStyleCnt="5">
        <dgm:presLayoutVars>
          <dgm:chMax val="1"/>
          <dgm:bulletEnabled val="1"/>
        </dgm:presLayoutVars>
      </dgm:prSet>
      <dgm:spPr/>
    </dgm:pt>
    <dgm:pt modelId="{12E257AA-A3F0-4B92-816C-34F2D01B7A20}" type="pres">
      <dgm:prSet presAssocID="{AD864E2F-5ABC-4B5A-B268-A1A209E3DE01}" presName="descendantText" presStyleLbl="alignAccFollowNode1" presStyleIdx="2" presStyleCnt="5">
        <dgm:presLayoutVars>
          <dgm:bulletEnabled val="1"/>
        </dgm:presLayoutVars>
      </dgm:prSet>
      <dgm:spPr/>
    </dgm:pt>
    <dgm:pt modelId="{3510A130-A885-4A7E-90E8-8BD2F10EE9B7}" type="pres">
      <dgm:prSet presAssocID="{EF497F24-3DF9-4EE1-8E15-90B68A31389C}" presName="sp" presStyleCnt="0"/>
      <dgm:spPr/>
    </dgm:pt>
    <dgm:pt modelId="{7323C256-5320-40EE-9ADB-22F951079BAD}" type="pres">
      <dgm:prSet presAssocID="{C70BF32D-8E0A-4CAC-8686-B6CE059E0037}" presName="linNode" presStyleCnt="0"/>
      <dgm:spPr/>
    </dgm:pt>
    <dgm:pt modelId="{1C264F48-7573-4EA9-8085-AEE81D865E5E}" type="pres">
      <dgm:prSet presAssocID="{C70BF32D-8E0A-4CAC-8686-B6CE059E0037}" presName="parentText" presStyleLbl="node1" presStyleIdx="3" presStyleCnt="5">
        <dgm:presLayoutVars>
          <dgm:chMax val="1"/>
          <dgm:bulletEnabled val="1"/>
        </dgm:presLayoutVars>
      </dgm:prSet>
      <dgm:spPr/>
    </dgm:pt>
    <dgm:pt modelId="{B6C44AEE-773F-4BCF-81F6-B3E8BBDB572B}" type="pres">
      <dgm:prSet presAssocID="{C70BF32D-8E0A-4CAC-8686-B6CE059E0037}" presName="descendantText" presStyleLbl="alignAccFollowNode1" presStyleIdx="3" presStyleCnt="5">
        <dgm:presLayoutVars>
          <dgm:bulletEnabled val="1"/>
        </dgm:presLayoutVars>
      </dgm:prSet>
      <dgm:spPr/>
    </dgm:pt>
    <dgm:pt modelId="{AC69991D-404C-4ECB-86A9-8C1DA3DFA4E2}" type="pres">
      <dgm:prSet presAssocID="{01ED3273-B028-4ADD-8850-55ABF67FF1F0}" presName="sp" presStyleCnt="0"/>
      <dgm:spPr/>
    </dgm:pt>
    <dgm:pt modelId="{C3E2C0D2-C3B9-48B4-8676-218D2423898A}" type="pres">
      <dgm:prSet presAssocID="{785C9EF4-74BF-4960-B104-CBF07F05A514}" presName="linNode" presStyleCnt="0"/>
      <dgm:spPr/>
    </dgm:pt>
    <dgm:pt modelId="{20C8B059-08E7-4F53-80DA-E5D15CA35615}" type="pres">
      <dgm:prSet presAssocID="{785C9EF4-74BF-4960-B104-CBF07F05A514}" presName="parentText" presStyleLbl="node1" presStyleIdx="4" presStyleCnt="5">
        <dgm:presLayoutVars>
          <dgm:chMax val="1"/>
          <dgm:bulletEnabled val="1"/>
        </dgm:presLayoutVars>
      </dgm:prSet>
      <dgm:spPr/>
    </dgm:pt>
    <dgm:pt modelId="{5BBB9D5D-9154-48AA-A33B-A7983D7BA906}" type="pres">
      <dgm:prSet presAssocID="{785C9EF4-74BF-4960-B104-CBF07F05A514}" presName="descendantText" presStyleLbl="alignAccFollowNode1" presStyleIdx="4" presStyleCnt="5" custLinFactNeighborX="15614" custLinFactNeighborY="5337">
        <dgm:presLayoutVars>
          <dgm:bulletEnabled val="1"/>
        </dgm:presLayoutVars>
      </dgm:prSet>
      <dgm:spPr/>
    </dgm:pt>
  </dgm:ptLst>
  <dgm:cxnLst>
    <dgm:cxn modelId="{E51C530B-C882-4AC4-95E4-671C36FFFA10}" type="presOf" srcId="{37D64CEB-FC87-40B7-B01B-8B0FE91BE01B}" destId="{80930FC3-8019-4F15-B9FC-453F40F82A7E}" srcOrd="0" destOrd="0" presId="urn:microsoft.com/office/officeart/2005/8/layout/vList5"/>
    <dgm:cxn modelId="{37969C19-C971-486D-91CA-85F028B64C61}" type="presOf" srcId="{49AA4537-FCC3-44B2-9DE0-422BB71D8826}" destId="{84741EA6-AAE2-416A-BBDD-EE257A4AB662}" srcOrd="0" destOrd="0" presId="urn:microsoft.com/office/officeart/2005/8/layout/vList5"/>
    <dgm:cxn modelId="{74AC261F-1C23-4FC0-B804-B9E1AFAC0545}" srcId="{785C9EF4-74BF-4960-B104-CBF07F05A514}" destId="{9D858025-213B-4C88-A79E-E78BB2E9C61D}" srcOrd="0" destOrd="0" parTransId="{31FDEADD-9F92-4582-A5B3-B404547CEAFB}" sibTransId="{A6691DAF-67FC-4278-82A5-0C4732321E5A}"/>
    <dgm:cxn modelId="{21B46925-2AD5-45A9-A4F7-74516A59E201}" type="presOf" srcId="{AD864E2F-5ABC-4B5A-B268-A1A209E3DE01}" destId="{1636F9AD-9A19-4A59-92B8-CB77C2599094}" srcOrd="0" destOrd="0" presId="urn:microsoft.com/office/officeart/2005/8/layout/vList5"/>
    <dgm:cxn modelId="{1092C431-FC89-42C0-BEB3-D829530B0250}" type="presOf" srcId="{785C9EF4-74BF-4960-B104-CBF07F05A514}" destId="{20C8B059-08E7-4F53-80DA-E5D15CA35615}" srcOrd="0" destOrd="0" presId="urn:microsoft.com/office/officeart/2005/8/layout/vList5"/>
    <dgm:cxn modelId="{4CCF1F5C-C748-4705-8DC4-7F51E4E93B8F}" type="presOf" srcId="{9D858025-213B-4C88-A79E-E78BB2E9C61D}" destId="{5BBB9D5D-9154-48AA-A33B-A7983D7BA906}" srcOrd="0" destOrd="0" presId="urn:microsoft.com/office/officeart/2005/8/layout/vList5"/>
    <dgm:cxn modelId="{D07B355D-916C-4244-8284-9F1156B2CD64}" srcId="{49AA4537-FCC3-44B2-9DE0-422BB71D8826}" destId="{C70BF32D-8E0A-4CAC-8686-B6CE059E0037}" srcOrd="3" destOrd="0" parTransId="{54C821AD-D1D0-4818-948B-215F9E2E8824}" sibTransId="{01ED3273-B028-4ADD-8850-55ABF67FF1F0}"/>
    <dgm:cxn modelId="{A9BF0055-D05E-46F3-A6A2-1DF6807D4EB5}" srcId="{49AA4537-FCC3-44B2-9DE0-422BB71D8826}" destId="{37D64CEB-FC87-40B7-B01B-8B0FE91BE01B}" srcOrd="1" destOrd="0" parTransId="{B1341413-9896-40D8-AD95-9BB650426524}" sibTransId="{3C6850D4-721F-44E1-84D2-470652994E29}"/>
    <dgm:cxn modelId="{5AE6B676-2513-4D3D-BFEF-1536B590A9F3}" type="presOf" srcId="{0F965256-3685-4F23-BB06-4F3F7E85C407}" destId="{7D0B829C-0425-4424-BDC4-A0E9DD454CDF}" srcOrd="0" destOrd="0" presId="urn:microsoft.com/office/officeart/2005/8/layout/vList5"/>
    <dgm:cxn modelId="{57C3E176-D86B-432F-BCA6-41A56725276A}" srcId="{0C357D5F-57A3-49C6-A286-167038C1ED8A}" destId="{0F965256-3685-4F23-BB06-4F3F7E85C407}" srcOrd="0" destOrd="0" parTransId="{9FB38A3E-7E58-4B92-AAA8-34727AC3454C}" sibTransId="{9436BA3A-1EA0-438E-B8C8-58F68B0CFA98}"/>
    <dgm:cxn modelId="{BDD9F179-2108-4634-989F-5BB29B1B7B76}" srcId="{37D64CEB-FC87-40B7-B01B-8B0FE91BE01B}" destId="{4DBACDF9-F124-4F2B-834E-CFAEB4911000}" srcOrd="0" destOrd="0" parTransId="{C7D8D294-EB32-4143-BCC0-30D5412E2531}" sibTransId="{75D74C21-054D-4444-9933-EFECAC597EF3}"/>
    <dgm:cxn modelId="{917B5C90-80BA-4909-B3B6-B5135EA78E55}" srcId="{49AA4537-FCC3-44B2-9DE0-422BB71D8826}" destId="{0C357D5F-57A3-49C6-A286-167038C1ED8A}" srcOrd="0" destOrd="0" parTransId="{93953F3A-B97C-4F4F-A5A7-EA80FBE9E52F}" sibTransId="{4B1DD665-8B64-40A3-8CA0-97AF4BD51A1D}"/>
    <dgm:cxn modelId="{C0A3EC91-6D8D-46D9-9391-6E05267ED2A5}" srcId="{49AA4537-FCC3-44B2-9DE0-422BB71D8826}" destId="{785C9EF4-74BF-4960-B104-CBF07F05A514}" srcOrd="4" destOrd="0" parTransId="{1D806878-8443-4053-AC6E-2158257B8FDF}" sibTransId="{7F3E3CD3-3AD3-45C0-BEFA-3BE2661E5C32}"/>
    <dgm:cxn modelId="{48CA7799-86D3-4EAC-9ABA-E0F4531D929C}" type="presOf" srcId="{0C357D5F-57A3-49C6-A286-167038C1ED8A}" destId="{D106F2C3-B401-451B-A06B-EBFA177071CF}" srcOrd="0" destOrd="0" presId="urn:microsoft.com/office/officeart/2005/8/layout/vList5"/>
    <dgm:cxn modelId="{B249EA9B-C4E5-4363-B49D-2A778A448826}" srcId="{C70BF32D-8E0A-4CAC-8686-B6CE059E0037}" destId="{1E32CE0A-CDCC-44D3-B3B3-4676DE83596F}" srcOrd="0" destOrd="0" parTransId="{565C6A16-8C5B-493E-8E50-D89DCE76D7A7}" sibTransId="{9FF87BE8-6B50-4F9F-B627-4062D0259DF4}"/>
    <dgm:cxn modelId="{E9FC6BDC-5782-4C11-BAA4-2A92E3EB664C}" type="presOf" srcId="{52E1F563-2215-4CBE-AB63-591D715EF464}" destId="{12E257AA-A3F0-4B92-816C-34F2D01B7A20}" srcOrd="0" destOrd="0" presId="urn:microsoft.com/office/officeart/2005/8/layout/vList5"/>
    <dgm:cxn modelId="{90D48EDC-AA83-4510-899A-0F537C12899D}" type="presOf" srcId="{1E32CE0A-CDCC-44D3-B3B3-4676DE83596F}" destId="{B6C44AEE-773F-4BCF-81F6-B3E8BBDB572B}" srcOrd="0" destOrd="0" presId="urn:microsoft.com/office/officeart/2005/8/layout/vList5"/>
    <dgm:cxn modelId="{D3032FEC-619B-4E45-9FEC-176FA26DF7C8}" type="presOf" srcId="{C70BF32D-8E0A-4CAC-8686-B6CE059E0037}" destId="{1C264F48-7573-4EA9-8085-AEE81D865E5E}" srcOrd="0" destOrd="0" presId="urn:microsoft.com/office/officeart/2005/8/layout/vList5"/>
    <dgm:cxn modelId="{C0D022FB-BB6E-45DC-8E85-7B9AD26DAAB3}" type="presOf" srcId="{4DBACDF9-F124-4F2B-834E-CFAEB4911000}" destId="{7C61759B-C311-469F-A3A3-C71D3A212750}" srcOrd="0" destOrd="0" presId="urn:microsoft.com/office/officeart/2005/8/layout/vList5"/>
    <dgm:cxn modelId="{88B74FFC-AF4D-47A4-9E12-71DA97CC9685}" srcId="{49AA4537-FCC3-44B2-9DE0-422BB71D8826}" destId="{AD864E2F-5ABC-4B5A-B268-A1A209E3DE01}" srcOrd="2" destOrd="0" parTransId="{CE4CBCFF-7C9A-466C-8A76-E9E83D6BE692}" sibTransId="{EF497F24-3DF9-4EE1-8E15-90B68A31389C}"/>
    <dgm:cxn modelId="{B94A45FD-C93A-4065-8AEC-98398A415963}" srcId="{AD864E2F-5ABC-4B5A-B268-A1A209E3DE01}" destId="{52E1F563-2215-4CBE-AB63-591D715EF464}" srcOrd="0" destOrd="0" parTransId="{D5CE89F8-5E75-4DFC-A55C-66F99917150C}" sibTransId="{CA3492FD-7477-4AB0-B437-2BE472829EF4}"/>
    <dgm:cxn modelId="{E4A9EC59-0C74-4B9C-BC53-F302C655B4EF}" type="presParOf" srcId="{84741EA6-AAE2-416A-BBDD-EE257A4AB662}" destId="{029D0E54-9C1C-4515-893D-673A5F235E68}" srcOrd="0" destOrd="0" presId="urn:microsoft.com/office/officeart/2005/8/layout/vList5"/>
    <dgm:cxn modelId="{B80C826E-4C1D-4854-8998-B3B1A84C3FBC}" type="presParOf" srcId="{029D0E54-9C1C-4515-893D-673A5F235E68}" destId="{D106F2C3-B401-451B-A06B-EBFA177071CF}" srcOrd="0" destOrd="0" presId="urn:microsoft.com/office/officeart/2005/8/layout/vList5"/>
    <dgm:cxn modelId="{5ED23C93-1206-4C94-BCDA-FE502E604AF0}" type="presParOf" srcId="{029D0E54-9C1C-4515-893D-673A5F235E68}" destId="{7D0B829C-0425-4424-BDC4-A0E9DD454CDF}" srcOrd="1" destOrd="0" presId="urn:microsoft.com/office/officeart/2005/8/layout/vList5"/>
    <dgm:cxn modelId="{3EDF00CD-02B0-4EF1-AD58-F7432A24CA47}" type="presParOf" srcId="{84741EA6-AAE2-416A-BBDD-EE257A4AB662}" destId="{87A81FEC-873D-48D2-9930-E9F0C575D28E}" srcOrd="1" destOrd="0" presId="urn:microsoft.com/office/officeart/2005/8/layout/vList5"/>
    <dgm:cxn modelId="{0CC75DDA-D955-40EE-AD61-905C5516D870}" type="presParOf" srcId="{84741EA6-AAE2-416A-BBDD-EE257A4AB662}" destId="{EA8C45A5-9FF8-4BC7-B02D-5FE62734CB6B}" srcOrd="2" destOrd="0" presId="urn:microsoft.com/office/officeart/2005/8/layout/vList5"/>
    <dgm:cxn modelId="{6C55982E-B866-455A-A44E-B8A5D79A1F26}" type="presParOf" srcId="{EA8C45A5-9FF8-4BC7-B02D-5FE62734CB6B}" destId="{80930FC3-8019-4F15-B9FC-453F40F82A7E}" srcOrd="0" destOrd="0" presId="urn:microsoft.com/office/officeart/2005/8/layout/vList5"/>
    <dgm:cxn modelId="{68DE7E89-876C-44EB-B5DF-3B6B0512C48E}" type="presParOf" srcId="{EA8C45A5-9FF8-4BC7-B02D-5FE62734CB6B}" destId="{7C61759B-C311-469F-A3A3-C71D3A212750}" srcOrd="1" destOrd="0" presId="urn:microsoft.com/office/officeart/2005/8/layout/vList5"/>
    <dgm:cxn modelId="{D8F5E99A-264C-4B65-A042-BC7A859FE1B5}" type="presParOf" srcId="{84741EA6-AAE2-416A-BBDD-EE257A4AB662}" destId="{4D71E0A9-BF2A-4655-B5DC-349B72F0C25C}" srcOrd="3" destOrd="0" presId="urn:microsoft.com/office/officeart/2005/8/layout/vList5"/>
    <dgm:cxn modelId="{C0E0A181-C0C4-4044-B948-E6B2647F8BA1}" type="presParOf" srcId="{84741EA6-AAE2-416A-BBDD-EE257A4AB662}" destId="{172F3677-D8A3-4D5B-B665-B5723F76277A}" srcOrd="4" destOrd="0" presId="urn:microsoft.com/office/officeart/2005/8/layout/vList5"/>
    <dgm:cxn modelId="{8975DA7C-D841-4346-B017-5784D5E4DD53}" type="presParOf" srcId="{172F3677-D8A3-4D5B-B665-B5723F76277A}" destId="{1636F9AD-9A19-4A59-92B8-CB77C2599094}" srcOrd="0" destOrd="0" presId="urn:microsoft.com/office/officeart/2005/8/layout/vList5"/>
    <dgm:cxn modelId="{4D5BB8DF-2F1E-4199-8680-0CD342ACA1E5}" type="presParOf" srcId="{172F3677-D8A3-4D5B-B665-B5723F76277A}" destId="{12E257AA-A3F0-4B92-816C-34F2D01B7A20}" srcOrd="1" destOrd="0" presId="urn:microsoft.com/office/officeart/2005/8/layout/vList5"/>
    <dgm:cxn modelId="{9A04F1A1-3561-47D6-8212-6117839C508F}" type="presParOf" srcId="{84741EA6-AAE2-416A-BBDD-EE257A4AB662}" destId="{3510A130-A885-4A7E-90E8-8BD2F10EE9B7}" srcOrd="5" destOrd="0" presId="urn:microsoft.com/office/officeart/2005/8/layout/vList5"/>
    <dgm:cxn modelId="{DDB5E98C-B151-42E9-B017-EE3C59D2BE0A}" type="presParOf" srcId="{84741EA6-AAE2-416A-BBDD-EE257A4AB662}" destId="{7323C256-5320-40EE-9ADB-22F951079BAD}" srcOrd="6" destOrd="0" presId="urn:microsoft.com/office/officeart/2005/8/layout/vList5"/>
    <dgm:cxn modelId="{55FE4649-104E-4D6E-AC95-E4433937B411}" type="presParOf" srcId="{7323C256-5320-40EE-9ADB-22F951079BAD}" destId="{1C264F48-7573-4EA9-8085-AEE81D865E5E}" srcOrd="0" destOrd="0" presId="urn:microsoft.com/office/officeart/2005/8/layout/vList5"/>
    <dgm:cxn modelId="{623F255A-7FEE-45D6-A7F0-F0A828EC0836}" type="presParOf" srcId="{7323C256-5320-40EE-9ADB-22F951079BAD}" destId="{B6C44AEE-773F-4BCF-81F6-B3E8BBDB572B}" srcOrd="1" destOrd="0" presId="urn:microsoft.com/office/officeart/2005/8/layout/vList5"/>
    <dgm:cxn modelId="{2FBE4FA2-FA4F-464E-B5A8-CC246E83A6AB}" type="presParOf" srcId="{84741EA6-AAE2-416A-BBDD-EE257A4AB662}" destId="{AC69991D-404C-4ECB-86A9-8C1DA3DFA4E2}" srcOrd="7" destOrd="0" presId="urn:microsoft.com/office/officeart/2005/8/layout/vList5"/>
    <dgm:cxn modelId="{29882AD8-79CD-4C72-8F09-C08BB021BB26}" type="presParOf" srcId="{84741EA6-AAE2-416A-BBDD-EE257A4AB662}" destId="{C3E2C0D2-C3B9-48B4-8676-218D2423898A}" srcOrd="8" destOrd="0" presId="urn:microsoft.com/office/officeart/2005/8/layout/vList5"/>
    <dgm:cxn modelId="{5D66770E-C95A-4856-8BDA-F136A8B433FD}" type="presParOf" srcId="{C3E2C0D2-C3B9-48B4-8676-218D2423898A}" destId="{20C8B059-08E7-4F53-80DA-E5D15CA35615}" srcOrd="0" destOrd="0" presId="urn:microsoft.com/office/officeart/2005/8/layout/vList5"/>
    <dgm:cxn modelId="{C8201B05-766E-4C39-86F4-DAD1D322D37B}" type="presParOf" srcId="{C3E2C0D2-C3B9-48B4-8676-218D2423898A}" destId="{5BBB9D5D-9154-48AA-A33B-A7983D7BA906}"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B829C-0425-4424-BDC4-A0E9DD454CDF}">
      <dsp:nvSpPr>
        <dsp:cNvPr id="0" name=""/>
        <dsp:cNvSpPr/>
      </dsp:nvSpPr>
      <dsp:spPr>
        <a:xfrm rot="5400000">
          <a:off x="6481063" y="-2757477"/>
          <a:ext cx="744932" cy="645038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3736" tIns="123825" rIns="247650" bIns="123825" numCol="1" spcCol="1270" anchor="ctr" anchorCtr="0">
          <a:noAutofit/>
        </a:bodyPr>
        <a:lstStyle/>
        <a:p>
          <a:pPr marL="0" lvl="1" indent="0" algn="l" defTabSz="889000">
            <a:lnSpc>
              <a:spcPct val="90000"/>
            </a:lnSpc>
            <a:spcBef>
              <a:spcPct val="0"/>
            </a:spcBef>
            <a:spcAft>
              <a:spcPct val="15000"/>
            </a:spcAft>
            <a:buNone/>
          </a:pPr>
          <a:r>
            <a:rPr lang="en-US" sz="2000" kern="1200" dirty="0">
              <a:solidFill>
                <a:schemeClr val="tx1"/>
              </a:solidFill>
              <a:latin typeface="Open Sans Light"/>
              <a:ea typeface="+mn-ea"/>
              <a:cs typeface="+mn-cs"/>
            </a:rPr>
            <a:t>Production and operational level advanced computing and data capabilities and services</a:t>
          </a:r>
        </a:p>
      </dsp:txBody>
      <dsp:txXfrm rot="-5400000">
        <a:off x="3628340" y="131611"/>
        <a:ext cx="6414015" cy="672202"/>
      </dsp:txXfrm>
    </dsp:sp>
    <dsp:sp modelId="{D106F2C3-B401-451B-A06B-EBFA177071CF}">
      <dsp:nvSpPr>
        <dsp:cNvPr id="0" name=""/>
        <dsp:cNvSpPr/>
      </dsp:nvSpPr>
      <dsp:spPr>
        <a:xfrm>
          <a:off x="0" y="2129"/>
          <a:ext cx="3628339" cy="93116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ptos" panose="020B0004020202020204" pitchFamily="34" charset="0"/>
            </a:rPr>
            <a:t>Advanced Computing</a:t>
          </a:r>
        </a:p>
      </dsp:txBody>
      <dsp:txXfrm>
        <a:off x="45456" y="47585"/>
        <a:ext cx="3537427" cy="840253"/>
      </dsp:txXfrm>
    </dsp:sp>
    <dsp:sp modelId="{7C61759B-C311-469F-A3A3-C71D3A212750}">
      <dsp:nvSpPr>
        <dsp:cNvPr id="0" name=""/>
        <dsp:cNvSpPr/>
      </dsp:nvSpPr>
      <dsp:spPr>
        <a:xfrm rot="5400000">
          <a:off x="6481063" y="-1779754"/>
          <a:ext cx="744932" cy="645038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rtl="0">
            <a:lnSpc>
              <a:spcPct val="90000"/>
            </a:lnSpc>
            <a:spcBef>
              <a:spcPct val="0"/>
            </a:spcBef>
            <a:spcAft>
              <a:spcPct val="15000"/>
            </a:spcAft>
            <a:buNone/>
          </a:pPr>
          <a:r>
            <a:rPr lang="en-US" sz="2000" kern="1200" dirty="0"/>
            <a:t>Advanced networking and security infrastructure,  research and communities of practice capabilities</a:t>
          </a:r>
        </a:p>
      </dsp:txBody>
      <dsp:txXfrm rot="-5400000">
        <a:off x="3628340" y="1109334"/>
        <a:ext cx="6414015" cy="672202"/>
      </dsp:txXfrm>
    </dsp:sp>
    <dsp:sp modelId="{80930FC3-8019-4F15-B9FC-453F40F82A7E}">
      <dsp:nvSpPr>
        <dsp:cNvPr id="0" name=""/>
        <dsp:cNvSpPr/>
      </dsp:nvSpPr>
      <dsp:spPr>
        <a:xfrm>
          <a:off x="0" y="979853"/>
          <a:ext cx="3628339" cy="93116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ptos" panose="020B0004020202020204" pitchFamily="34" charset="0"/>
            </a:rPr>
            <a:t>Networking &amp; Cybersecurity</a:t>
          </a:r>
        </a:p>
      </dsp:txBody>
      <dsp:txXfrm>
        <a:off x="45456" y="1025309"/>
        <a:ext cx="3537427" cy="840253"/>
      </dsp:txXfrm>
    </dsp:sp>
    <dsp:sp modelId="{12E257AA-A3F0-4B92-816C-34F2D01B7A20}">
      <dsp:nvSpPr>
        <dsp:cNvPr id="0" name=""/>
        <dsp:cNvSpPr/>
      </dsp:nvSpPr>
      <dsp:spPr>
        <a:xfrm rot="5400000">
          <a:off x="6481063" y="-802030"/>
          <a:ext cx="744932" cy="645038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a:lnSpc>
              <a:spcPct val="90000"/>
            </a:lnSpc>
            <a:spcBef>
              <a:spcPct val="0"/>
            </a:spcBef>
            <a:spcAft>
              <a:spcPct val="15000"/>
            </a:spcAft>
            <a:buNone/>
          </a:pPr>
          <a:r>
            <a:rPr lang="en-US" sz="2000" kern="1200" dirty="0"/>
            <a:t>National research workforce for creating, utilizing, supporting advanced CI:  SCIPE, </a:t>
          </a:r>
          <a:r>
            <a:rPr lang="en-US" sz="2000" kern="1200" dirty="0" err="1">
              <a:highlight>
                <a:srgbClr val="4EC3E0"/>
              </a:highlight>
            </a:rPr>
            <a:t>CyberTraining</a:t>
          </a:r>
          <a:endParaRPr lang="en-US" sz="2000" kern="1200" dirty="0">
            <a:highlight>
              <a:srgbClr val="4EC3E0"/>
            </a:highlight>
          </a:endParaRPr>
        </a:p>
      </dsp:txBody>
      <dsp:txXfrm rot="-5400000">
        <a:off x="3628340" y="2087058"/>
        <a:ext cx="6414015" cy="672202"/>
      </dsp:txXfrm>
    </dsp:sp>
    <dsp:sp modelId="{1636F9AD-9A19-4A59-92B8-CB77C2599094}">
      <dsp:nvSpPr>
        <dsp:cNvPr id="0" name=""/>
        <dsp:cNvSpPr/>
      </dsp:nvSpPr>
      <dsp:spPr>
        <a:xfrm>
          <a:off x="0" y="1957577"/>
          <a:ext cx="3628339" cy="93116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ptos" panose="020B0004020202020204" pitchFamily="34" charset="0"/>
            </a:rPr>
            <a:t>Learning &amp; Workforce Development</a:t>
          </a:r>
        </a:p>
      </dsp:txBody>
      <dsp:txXfrm>
        <a:off x="45456" y="2003033"/>
        <a:ext cx="3537427" cy="840253"/>
      </dsp:txXfrm>
    </dsp:sp>
    <dsp:sp modelId="{B6C44AEE-773F-4BCF-81F6-B3E8BBDB572B}">
      <dsp:nvSpPr>
        <dsp:cNvPr id="0" name=""/>
        <dsp:cNvSpPr/>
      </dsp:nvSpPr>
      <dsp:spPr>
        <a:xfrm rot="5400000">
          <a:off x="6481063" y="175693"/>
          <a:ext cx="744932" cy="645038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0" lvl="1" indent="0" algn="l" defTabSz="889000" rtl="0">
            <a:lnSpc>
              <a:spcPct val="90000"/>
            </a:lnSpc>
            <a:spcBef>
              <a:spcPct val="0"/>
            </a:spcBef>
            <a:spcAft>
              <a:spcPct val="15000"/>
            </a:spcAft>
            <a:buNone/>
          </a:pPr>
          <a:r>
            <a:rPr lang="en-US" sz="2000" kern="1200" dirty="0"/>
            <a:t>Supports development and deployment of robust, reliable, sustainable data and software CI </a:t>
          </a:r>
        </a:p>
      </dsp:txBody>
      <dsp:txXfrm rot="-5400000">
        <a:off x="3628340" y="3064782"/>
        <a:ext cx="6414015" cy="672202"/>
      </dsp:txXfrm>
    </dsp:sp>
    <dsp:sp modelId="{1C264F48-7573-4EA9-8085-AEE81D865E5E}">
      <dsp:nvSpPr>
        <dsp:cNvPr id="0" name=""/>
        <dsp:cNvSpPr/>
      </dsp:nvSpPr>
      <dsp:spPr>
        <a:xfrm>
          <a:off x="0" y="2935301"/>
          <a:ext cx="3628339" cy="93116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ptos" panose="020B0004020202020204" pitchFamily="34" charset="0"/>
            </a:rPr>
            <a:t>Software &amp; Data CI</a:t>
          </a:r>
        </a:p>
      </dsp:txBody>
      <dsp:txXfrm>
        <a:off x="45456" y="2980757"/>
        <a:ext cx="3537427" cy="840253"/>
      </dsp:txXfrm>
    </dsp:sp>
    <dsp:sp modelId="{5BBB9D5D-9154-48AA-A33B-A7983D7BA906}">
      <dsp:nvSpPr>
        <dsp:cNvPr id="0" name=""/>
        <dsp:cNvSpPr/>
      </dsp:nvSpPr>
      <dsp:spPr>
        <a:xfrm rot="5400000">
          <a:off x="6481063" y="1193174"/>
          <a:ext cx="744932" cy="6450380"/>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6888" tIns="123825" rIns="247650" bIns="123825" numCol="1" spcCol="1270" anchor="ctr" anchorCtr="0">
          <a:noAutofit/>
        </a:bodyPr>
        <a:lstStyle/>
        <a:p>
          <a:pPr marL="0" lvl="1" indent="0" algn="l" defTabSz="889000">
            <a:lnSpc>
              <a:spcPct val="90000"/>
            </a:lnSpc>
            <a:spcBef>
              <a:spcPct val="0"/>
            </a:spcBef>
            <a:spcAft>
              <a:spcPct val="15000"/>
            </a:spcAft>
            <a:buNone/>
          </a:pPr>
          <a:r>
            <a:rPr lang="en-US" sz="2000" kern="1200"/>
            <a:t>Special opportunities, cross-cutting and national initiatives, CI for open science and public access</a:t>
          </a:r>
          <a:endParaRPr lang="en-US" sz="1900" kern="1200"/>
        </a:p>
      </dsp:txBody>
      <dsp:txXfrm rot="-5400000">
        <a:off x="3628340" y="4082263"/>
        <a:ext cx="6414015" cy="672202"/>
      </dsp:txXfrm>
    </dsp:sp>
    <dsp:sp modelId="{20C8B059-08E7-4F53-80DA-E5D15CA35615}">
      <dsp:nvSpPr>
        <dsp:cNvPr id="0" name=""/>
        <dsp:cNvSpPr/>
      </dsp:nvSpPr>
      <dsp:spPr>
        <a:xfrm>
          <a:off x="0" y="3913024"/>
          <a:ext cx="3628339" cy="931165"/>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ptos" panose="020B0004020202020204" pitchFamily="34" charset="0"/>
            </a:rPr>
            <a:t>Strategic</a:t>
          </a:r>
          <a:br>
            <a:rPr lang="en-US" sz="2600" kern="1200" dirty="0">
              <a:latin typeface="Aptos" panose="020B0004020202020204" pitchFamily="34" charset="0"/>
            </a:rPr>
          </a:br>
          <a:r>
            <a:rPr lang="en-US" sz="2600" kern="1200" dirty="0">
              <a:latin typeface="Aptos" panose="020B0004020202020204" pitchFamily="34" charset="0"/>
            </a:rPr>
            <a:t>Investments</a:t>
          </a:r>
        </a:p>
      </dsp:txBody>
      <dsp:txXfrm>
        <a:off x="45456" y="3958480"/>
        <a:ext cx="3537427" cy="84025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0BB6BF-C33F-4392-BC3D-2E27EB2B758D}"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74349A-219E-45A4-A6E4-E9799664F31B}" type="slidenum">
              <a:rPr lang="en-US" smtClean="0"/>
              <a:t>‹#›</a:t>
            </a:fld>
            <a:endParaRPr lang="en-US"/>
          </a:p>
        </p:txBody>
      </p:sp>
    </p:spTree>
    <p:extLst>
      <p:ext uri="{BB962C8B-B14F-4D97-AF65-F5344CB8AC3E}">
        <p14:creationId xmlns:p14="http://schemas.microsoft.com/office/powerpoint/2010/main" val="147630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a:t>
            </a:fld>
            <a:endParaRPr lang="en-US"/>
          </a:p>
        </p:txBody>
      </p:sp>
    </p:spTree>
    <p:extLst>
      <p:ext uri="{BB962C8B-B14F-4D97-AF65-F5344CB8AC3E}">
        <p14:creationId xmlns:p14="http://schemas.microsoft.com/office/powerpoint/2010/main" val="1532552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See the solicitation for more details on programmatic areas</a:t>
            </a:r>
            <a:endParaRPr dirty="0"/>
          </a:p>
        </p:txBody>
      </p:sp>
      <p:sp>
        <p:nvSpPr>
          <p:cNvPr id="225" name="Google Shape;225;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800"/>
              <a:buFont typeface="Arial"/>
              <a:buNone/>
            </a:pPr>
            <a:fld id="{00000000-1234-1234-1234-123412341234}" type="slidenum">
              <a:rPr lang="en-US"/>
              <a:t>10</a:t>
            </a:fld>
            <a:endParaRPr/>
          </a:p>
        </p:txBody>
      </p:sp>
    </p:spTree>
    <p:extLst>
      <p:ext uri="{BB962C8B-B14F-4D97-AF65-F5344CB8AC3E}">
        <p14:creationId xmlns:p14="http://schemas.microsoft.com/office/powerpoint/2010/main" val="561510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800" kern="1200" dirty="0">
                <a:solidFill>
                  <a:schemeClr val="tx1"/>
                </a:solidFill>
                <a:effectLst/>
                <a:latin typeface="+mn-lt"/>
                <a:ea typeface="+mn-ea"/>
                <a:cs typeface="+mn-cs"/>
              </a:rPr>
              <a:t>We now review the key provisions for the current solicitation.</a:t>
            </a:r>
          </a:p>
          <a:p>
            <a:pPr marL="171450" indent="-171450">
              <a:buFont typeface="Arial" panose="020B0604020202020204" pitchFamily="34" charset="0"/>
              <a:buChar char="•"/>
            </a:pPr>
            <a:endParaRPr lang="en-US" sz="18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800" kern="1200" dirty="0">
                <a:solidFill>
                  <a:schemeClr val="tx1"/>
                </a:solidFill>
                <a:effectLst/>
                <a:latin typeface="+mn-lt"/>
                <a:ea typeface="+mn-ea"/>
                <a:cs typeface="+mn-cs"/>
              </a:rPr>
              <a:t>There are three project classes, defined as: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kern="1200" dirty="0">
                <a:solidFill>
                  <a:schemeClr val="tx1"/>
                </a:solidFill>
                <a:effectLst/>
                <a:latin typeface="+mn-lt"/>
                <a:ea typeface="+mn-ea"/>
                <a:cs typeface="+mn-cs"/>
              </a:rPr>
              <a:t>Pilot</a:t>
            </a:r>
            <a:r>
              <a:rPr lang="en-US" sz="1800" kern="1200" dirty="0">
                <a:solidFill>
                  <a:schemeClr val="tx1"/>
                </a:solidFill>
                <a:effectLst/>
                <a:latin typeface="+mn-lt"/>
                <a:ea typeface="+mn-ea"/>
                <a:cs typeface="+mn-cs"/>
              </a:rPr>
              <a:t> projects, with total budgets of up to $300,000 and with duration up to two years, are exploratory activities that may lead to </a:t>
            </a:r>
            <a:r>
              <a:rPr lang="en-US" sz="1800" i="1" kern="1200" dirty="0">
                <a:solidFill>
                  <a:schemeClr val="tx1"/>
                </a:solidFill>
                <a:effectLst/>
                <a:latin typeface="+mn-lt"/>
                <a:ea typeface="+mn-ea"/>
                <a:cs typeface="+mn-cs"/>
              </a:rPr>
              <a:t>Implementation</a:t>
            </a:r>
            <a:r>
              <a:rPr lang="en-US" sz="1800" kern="1200" dirty="0">
                <a:solidFill>
                  <a:schemeClr val="tx1"/>
                </a:solidFill>
                <a:effectLst/>
                <a:latin typeface="+mn-lt"/>
                <a:ea typeface="+mn-ea"/>
                <a:cs typeface="+mn-cs"/>
              </a:rPr>
              <a:t> projects.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kern="1200" dirty="0">
                <a:solidFill>
                  <a:schemeClr val="tx1"/>
                </a:solidFill>
                <a:effectLst/>
                <a:latin typeface="+mn-lt"/>
                <a:ea typeface="+mn-ea"/>
                <a:cs typeface="+mn-cs"/>
              </a:rPr>
              <a:t>Implementation</a:t>
            </a:r>
            <a:r>
              <a:rPr lang="en-US" sz="1800" kern="1200" dirty="0">
                <a:solidFill>
                  <a:schemeClr val="tx1"/>
                </a:solidFill>
                <a:effectLst/>
                <a:latin typeface="+mn-lt"/>
                <a:ea typeface="+mn-ea"/>
                <a:cs typeface="+mn-cs"/>
              </a:rPr>
              <a:t> projects can be either </a:t>
            </a:r>
            <a:r>
              <a:rPr lang="en-US" sz="1800" i="1" kern="1200" dirty="0">
                <a:solidFill>
                  <a:schemeClr val="tx1"/>
                </a:solidFill>
                <a:effectLst/>
                <a:latin typeface="+mn-lt"/>
                <a:ea typeface="+mn-ea"/>
                <a:cs typeface="+mn-cs"/>
              </a:rPr>
              <a:t>Small</a:t>
            </a:r>
            <a:r>
              <a:rPr lang="en-US" sz="1800" kern="1200" dirty="0">
                <a:solidFill>
                  <a:schemeClr val="tx1"/>
                </a:solidFill>
                <a:effectLst/>
                <a:latin typeface="+mn-lt"/>
                <a:ea typeface="+mn-ea"/>
                <a:cs typeface="+mn-cs"/>
              </a:rPr>
              <a:t> (with total budget up to $500,000) or </a:t>
            </a:r>
            <a:r>
              <a:rPr lang="en-US" sz="1800" i="1" kern="1200" dirty="0">
                <a:solidFill>
                  <a:schemeClr val="tx1"/>
                </a:solidFill>
                <a:effectLst/>
                <a:latin typeface="+mn-lt"/>
                <a:ea typeface="+mn-ea"/>
                <a:cs typeface="+mn-cs"/>
              </a:rPr>
              <a:t>Medium</a:t>
            </a:r>
            <a:r>
              <a:rPr lang="en-US" sz="1800" kern="1200" dirty="0">
                <a:solidFill>
                  <a:schemeClr val="tx1"/>
                </a:solidFill>
                <a:effectLst/>
                <a:latin typeface="+mn-lt"/>
                <a:ea typeface="+mn-ea"/>
                <a:cs typeface="+mn-cs"/>
              </a:rPr>
              <a:t> (with total budget up to $1,000,000) with duration up to four years. Implementation projects make CI training and educational activities or curricular and instructional materials broadly accessible to a significant portion of a community for one or more disciplines. </a:t>
            </a:r>
          </a:p>
          <a:p>
            <a:pPr marL="62865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kern="1200" dirty="0">
                <a:solidFill>
                  <a:schemeClr val="tx1"/>
                </a:solidFill>
                <a:effectLst/>
                <a:latin typeface="+mn-lt"/>
                <a:ea typeface="+mn-ea"/>
                <a:cs typeface="+mn-cs"/>
              </a:rPr>
              <a:t>Medium Implementation</a:t>
            </a:r>
            <a:r>
              <a:rPr lang="en-US" sz="1800" kern="1200" dirty="0">
                <a:solidFill>
                  <a:schemeClr val="tx1"/>
                </a:solidFill>
                <a:effectLst/>
                <a:latin typeface="+mn-lt"/>
                <a:ea typeface="+mn-ea"/>
                <a:cs typeface="+mn-cs"/>
              </a:rPr>
              <a:t> projects also foster a community to catalyze the adoption of advanced CI methods or to incorporate training resources and materials into the curriculum.</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kern="1200" dirty="0">
              <a:solidFill>
                <a:schemeClr val="tx1"/>
              </a:solidFill>
              <a:effectLst/>
              <a:latin typeface="+mn-lt"/>
              <a:ea typeface="+mn-ea"/>
              <a:cs typeface="+mn-cs"/>
            </a:endParaRPr>
          </a:p>
          <a:p>
            <a:r>
              <a:rPr lang="en-US" sz="1800" kern="1200" dirty="0">
                <a:solidFill>
                  <a:schemeClr val="tx1"/>
                </a:solidFill>
                <a:latin typeface="+mn-lt"/>
                <a:ea typeface="+mn-ea"/>
                <a:cs typeface="+mn-cs"/>
              </a:rPr>
              <a:t>All proposals</a:t>
            </a:r>
            <a:r>
              <a:rPr lang="en-US" sz="1800" kern="1200" baseline="0" dirty="0">
                <a:solidFill>
                  <a:schemeClr val="tx1"/>
                </a:solidFill>
                <a:latin typeface="+mn-lt"/>
                <a:ea typeface="+mn-ea"/>
                <a:cs typeface="+mn-cs"/>
              </a:rPr>
              <a:t> should</a:t>
            </a:r>
            <a:r>
              <a:rPr lang="en-US" sz="1800" kern="1200" dirty="0">
                <a:solidFill>
                  <a:schemeClr val="tx1"/>
                </a:solidFill>
                <a:latin typeface="+mn-lt"/>
                <a:ea typeface="+mn-ea"/>
                <a:cs typeface="+mn-cs"/>
              </a:rPr>
              <a:t> have well-identified proposal elements that clearly address the solicitation-specific review criteria listed here,</a:t>
            </a:r>
            <a:r>
              <a:rPr lang="en-US" sz="1800" kern="1200" baseline="0" dirty="0">
                <a:solidFill>
                  <a:schemeClr val="tx1"/>
                </a:solidFill>
                <a:latin typeface="+mn-lt"/>
                <a:ea typeface="+mn-ea"/>
                <a:cs typeface="+mn-cs"/>
              </a:rPr>
              <a:t> in addition to addressing the standard NSF intellectual merit and broader impact criteria.</a:t>
            </a:r>
            <a:endParaRPr lang="en-US" sz="1800" kern="1200" dirty="0">
              <a:solidFill>
                <a:schemeClr val="tx1"/>
              </a:solidFill>
              <a:latin typeface="+mn-lt"/>
              <a:ea typeface="+mn-ea"/>
              <a:cs typeface="+mn-cs"/>
            </a:endParaRPr>
          </a:p>
          <a:p>
            <a:endParaRPr lang="en-US" sz="1800" kern="1200" baseline="0" dirty="0">
              <a:solidFill>
                <a:schemeClr val="tx1"/>
              </a:solidFill>
              <a:latin typeface="+mn-lt"/>
              <a:ea typeface="+mn-ea"/>
              <a:cs typeface="+mn-cs"/>
            </a:endParaRPr>
          </a:p>
          <a:p>
            <a:r>
              <a:rPr lang="en-US" sz="1800" baseline="0" dirty="0"/>
              <a:t>Reviewers will be asked to evaluate these aspects by addressing the following questions:</a:t>
            </a:r>
          </a:p>
          <a:p>
            <a:pPr marL="228600" indent="-228600">
              <a:buFont typeface="+mj-lt"/>
              <a:buAutoNum type="arabicPeriod"/>
            </a:pPr>
            <a:r>
              <a:rPr lang="en-US" sz="1800" kern="1200" dirty="0">
                <a:solidFill>
                  <a:schemeClr val="tx1"/>
                </a:solidFill>
                <a:effectLst/>
                <a:latin typeface="+mn-lt"/>
                <a:ea typeface="+mn-ea"/>
                <a:cs typeface="+mn-cs"/>
              </a:rPr>
              <a:t>A rationale for challenges identified for research workforce development;</a:t>
            </a:r>
          </a:p>
          <a:p>
            <a:pPr marL="228600" lvl="0" indent="-228600">
              <a:buFont typeface="+mj-lt"/>
              <a:buAutoNum type="arabicPeriod"/>
            </a:pPr>
            <a:r>
              <a:rPr lang="en-US" sz="1800" kern="1200" dirty="0">
                <a:solidFill>
                  <a:schemeClr val="tx1"/>
                </a:solidFill>
                <a:effectLst/>
                <a:latin typeface="+mn-lt"/>
                <a:ea typeface="+mn-ea"/>
                <a:cs typeface="+mn-cs"/>
              </a:rPr>
              <a:t>The strength of the project’s plan to address one or more of the solicitation goals, namely (a) to broaden the use of CI methods and resources by the research community, and/or (b) to integrate CI skills into the institutional and disciplinary curricular and instructional fabric, </a:t>
            </a:r>
          </a:p>
          <a:p>
            <a:pPr marL="685800" lvl="1" indent="-228600">
              <a:buFont typeface="+mj-lt"/>
              <a:buAutoNum type="arabicPeriod"/>
            </a:pPr>
            <a:r>
              <a:rPr lang="en-US" sz="1800" kern="1200" dirty="0">
                <a:solidFill>
                  <a:schemeClr val="tx1"/>
                </a:solidFill>
                <a:effectLst/>
                <a:latin typeface="+mn-lt"/>
                <a:ea typeface="+mn-ea"/>
                <a:cs typeface="+mn-cs"/>
              </a:rPr>
              <a:t>Note that at least one goal must be addressed.</a:t>
            </a:r>
          </a:p>
          <a:p>
            <a:pPr marL="685800" lvl="1" indent="-228600">
              <a:buFont typeface="+mj-lt"/>
              <a:buAutoNum type="arabicPeriod"/>
            </a:pPr>
            <a:r>
              <a:rPr lang="en-US" sz="1800" dirty="0">
                <a:effectLst/>
                <a:latin typeface="Calibri" panose="020F0502020204030204" pitchFamily="34" charset="0"/>
                <a:ea typeface="Calibri" panose="020F0502020204030204" pitchFamily="34" charset="0"/>
              </a:rPr>
              <a:t>Strong implementation projects, though, tend to have both components. </a:t>
            </a:r>
            <a:endParaRPr lang="en-US" sz="1800" kern="1200" dirty="0">
              <a:solidFill>
                <a:schemeClr val="tx1"/>
              </a:solidFill>
              <a:effectLst/>
              <a:latin typeface="+mn-lt"/>
              <a:ea typeface="+mn-ea"/>
              <a:cs typeface="+mn-cs"/>
            </a:endParaRPr>
          </a:p>
          <a:p>
            <a:pPr marL="685800" lvl="1" indent="-228600">
              <a:buFont typeface="+mj-lt"/>
              <a:buAutoNum type="arabicPeriod"/>
            </a:pPr>
            <a:endParaRPr lang="en-US" sz="1800" kern="1200" dirty="0">
              <a:solidFill>
                <a:schemeClr val="tx1"/>
              </a:solidFill>
              <a:effectLst/>
              <a:latin typeface="+mn-lt"/>
              <a:ea typeface="+mn-ea"/>
              <a:cs typeface="+mn-cs"/>
            </a:endParaRPr>
          </a:p>
          <a:p>
            <a:pPr marL="228600" lvl="0" indent="-228600">
              <a:buFont typeface="+mj-lt"/>
              <a:buAutoNum type="arabicPeriod"/>
            </a:pPr>
            <a:r>
              <a:rPr lang="en-US" sz="1800" kern="1200" dirty="0">
                <a:solidFill>
                  <a:schemeClr val="tx1"/>
                </a:solidFill>
                <a:effectLst/>
                <a:latin typeface="+mn-lt"/>
                <a:ea typeface="+mn-ea"/>
                <a:cs typeface="+mn-cs"/>
              </a:rPr>
              <a:t>The potential for scalability and sustainability;</a:t>
            </a:r>
          </a:p>
          <a:p>
            <a:pPr marL="228600" lvl="0" indent="-228600">
              <a:buFont typeface="+mj-lt"/>
              <a:buAutoNum type="arabicPeriod"/>
            </a:pPr>
            <a:r>
              <a:rPr lang="en-US" sz="1800" kern="1200" dirty="0">
                <a:solidFill>
                  <a:schemeClr val="tx1"/>
                </a:solidFill>
                <a:effectLst/>
                <a:latin typeface="+mn-lt"/>
                <a:ea typeface="+mn-ea"/>
                <a:cs typeface="+mn-cs"/>
              </a:rPr>
              <a:t>The soundness of the participant recruitment and project evaluation plan;</a:t>
            </a:r>
          </a:p>
          <a:p>
            <a:pPr marL="228600" lvl="0" indent="-228600">
              <a:buFont typeface="+mj-lt"/>
              <a:buAutoNum type="arabicPeriod"/>
            </a:pPr>
            <a:r>
              <a:rPr lang="en-US" sz="1800" kern="1200" dirty="0">
                <a:solidFill>
                  <a:schemeClr val="tx1"/>
                </a:solidFill>
                <a:effectLst/>
                <a:latin typeface="+mn-lt"/>
                <a:ea typeface="+mn-ea"/>
                <a:cs typeface="+mn-cs"/>
              </a:rPr>
              <a:t>The effectiveness of the proposed “collective impact” strategy to establish a coordination network and a backbone organization (or, the Effectiveness of an alternative strategy);</a:t>
            </a:r>
          </a:p>
          <a:p>
            <a:pPr marL="228600" lvl="0" indent="-228600">
              <a:buFont typeface="+mj-lt"/>
              <a:buAutoNum type="arabicPeriod"/>
            </a:pPr>
            <a:r>
              <a:rPr lang="en-US" sz="1800" kern="1200" dirty="0">
                <a:solidFill>
                  <a:schemeClr val="tx1"/>
                </a:solidFill>
                <a:effectLst/>
                <a:latin typeface="+mn-lt"/>
                <a:ea typeface="+mn-ea"/>
                <a:cs typeface="+mn-cs"/>
              </a:rPr>
              <a:t>The soundness of plans for fostering a suitable community;</a:t>
            </a:r>
          </a:p>
          <a:p>
            <a:r>
              <a:rPr lang="en-US" sz="1800" kern="1200" dirty="0">
                <a:solidFill>
                  <a:schemeClr val="tx1"/>
                </a:solidFill>
                <a:effectLst/>
                <a:latin typeface="+mn-lt"/>
                <a:ea typeface="+mn-ea"/>
                <a:cs typeface="+mn-cs"/>
              </a:rPr>
              <a:t> </a:t>
            </a:r>
          </a:p>
          <a:p>
            <a:r>
              <a:rPr lang="en-US" sz="1800" i="1" kern="1200" dirty="0">
                <a:solidFill>
                  <a:schemeClr val="tx1"/>
                </a:solidFill>
                <a:effectLst/>
                <a:latin typeface="+mn-lt"/>
                <a:ea typeface="+mn-ea"/>
                <a:cs typeface="+mn-cs"/>
              </a:rPr>
              <a:t>Pilot</a:t>
            </a:r>
            <a:r>
              <a:rPr lang="en-US" sz="1800" kern="1200" dirty="0">
                <a:solidFill>
                  <a:schemeClr val="tx1"/>
                </a:solidFill>
                <a:effectLst/>
                <a:latin typeface="+mn-lt"/>
                <a:ea typeface="+mn-ea"/>
                <a:cs typeface="+mn-cs"/>
              </a:rPr>
              <a:t> projects must address items 1 and 2. </a:t>
            </a:r>
            <a:r>
              <a:rPr lang="en-US" sz="1800" i="1" kern="1200" dirty="0">
                <a:solidFill>
                  <a:schemeClr val="tx1"/>
                </a:solidFill>
                <a:effectLst/>
                <a:latin typeface="+mn-lt"/>
                <a:ea typeface="+mn-ea"/>
                <a:cs typeface="+mn-cs"/>
              </a:rPr>
              <a:t>Small Implementation</a:t>
            </a:r>
            <a:r>
              <a:rPr lang="en-US" sz="1800" kern="1200" dirty="0">
                <a:solidFill>
                  <a:schemeClr val="tx1"/>
                </a:solidFill>
                <a:effectLst/>
                <a:latin typeface="+mn-lt"/>
                <a:ea typeface="+mn-ea"/>
                <a:cs typeface="+mn-cs"/>
              </a:rPr>
              <a:t> projects must address items 1-5, and </a:t>
            </a:r>
            <a:r>
              <a:rPr lang="en-US" sz="1800" i="1" kern="1200" dirty="0">
                <a:solidFill>
                  <a:schemeClr val="tx1"/>
                </a:solidFill>
                <a:effectLst/>
                <a:latin typeface="+mn-lt"/>
                <a:ea typeface="+mn-ea"/>
                <a:cs typeface="+mn-cs"/>
              </a:rPr>
              <a:t>Medium Implementation</a:t>
            </a:r>
            <a:r>
              <a:rPr lang="en-US" sz="1800" kern="1200" dirty="0">
                <a:solidFill>
                  <a:schemeClr val="tx1"/>
                </a:solidFill>
                <a:effectLst/>
                <a:latin typeface="+mn-lt"/>
                <a:ea typeface="+mn-ea"/>
                <a:cs typeface="+mn-cs"/>
              </a:rPr>
              <a:t> projects must also address item 6. </a:t>
            </a:r>
          </a:p>
          <a:p>
            <a:endParaRPr lang="en-US" sz="1800" baseline="0" dirty="0"/>
          </a:p>
          <a:p>
            <a:pPr marL="0" marR="0" lvl="1" indent="0" algn="l" defTabSz="457200" rtl="0" eaLnBrk="1" fontAlgn="auto" latinLnBrk="0" hangingPunct="1">
              <a:lnSpc>
                <a:spcPct val="100000"/>
              </a:lnSpc>
              <a:spcBef>
                <a:spcPts val="0"/>
              </a:spcBef>
              <a:spcAft>
                <a:spcPts val="0"/>
              </a:spcAft>
              <a:buClrTx/>
              <a:buSzTx/>
              <a:buFont typeface="+mj-lt"/>
              <a:buNone/>
              <a:tabLst/>
              <a:defRPr/>
            </a:pPr>
            <a:r>
              <a:rPr lang="en-US" sz="1800" kern="1200" dirty="0">
                <a:solidFill>
                  <a:schemeClr val="tx1"/>
                </a:solidFill>
                <a:latin typeface="+mn-lt"/>
                <a:ea typeface="+mn-ea"/>
                <a:cs typeface="+mn-cs"/>
              </a:rPr>
              <a:t>-</a:t>
            </a:r>
            <a:r>
              <a:rPr lang="en-US" sz="1800" kern="1200" baseline="0" dirty="0">
                <a:solidFill>
                  <a:schemeClr val="tx1"/>
                </a:solidFill>
                <a:latin typeface="+mn-lt"/>
                <a:ea typeface="+mn-ea"/>
                <a:cs typeface="+mn-cs"/>
              </a:rPr>
              <a:t> I want to clarify that research in education is outside the scope of this solicitation</a:t>
            </a:r>
            <a:r>
              <a:rPr lang="en-US" sz="1200" kern="1200" baseline="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11</a:t>
            </a:fld>
            <a:endParaRPr lang="en-US"/>
          </a:p>
        </p:txBody>
      </p:sp>
    </p:spTree>
    <p:extLst>
      <p:ext uri="{BB962C8B-B14F-4D97-AF65-F5344CB8AC3E}">
        <p14:creationId xmlns:p14="http://schemas.microsoft.com/office/powerpoint/2010/main" val="434622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BACDD8-89FB-574A-8A87-6A752B0B1C9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56343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5" name="Google Shape;225;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800"/>
              <a:buFont typeface="Arial"/>
              <a:buNone/>
            </a:pPr>
            <a:fld id="{00000000-1234-1234-1234-123412341234}" type="slidenum">
              <a:rPr lang="en-US"/>
              <a:t>13</a:t>
            </a:fld>
            <a:endParaRPr/>
          </a:p>
        </p:txBody>
      </p:sp>
    </p:spTree>
    <p:extLst>
      <p:ext uri="{BB962C8B-B14F-4D97-AF65-F5344CB8AC3E}">
        <p14:creationId xmlns:p14="http://schemas.microsoft.com/office/powerpoint/2010/main" val="187039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5" name="Google Shape;225;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800"/>
              <a:buFont typeface="Arial"/>
              <a:buNone/>
            </a:pPr>
            <a:fld id="{00000000-1234-1234-1234-123412341234}" type="slidenum">
              <a:rPr lang="en-US"/>
              <a:t>14</a:t>
            </a:fld>
            <a:endParaRPr/>
          </a:p>
        </p:txBody>
      </p:sp>
    </p:spTree>
    <p:extLst>
      <p:ext uri="{BB962C8B-B14F-4D97-AF65-F5344CB8AC3E}">
        <p14:creationId xmlns:p14="http://schemas.microsoft.com/office/powerpoint/2010/main" val="3767783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15</a:t>
            </a:fld>
            <a:endParaRPr lang="en-US"/>
          </a:p>
        </p:txBody>
      </p:sp>
    </p:spTree>
    <p:extLst>
      <p:ext uri="{BB962C8B-B14F-4D97-AF65-F5344CB8AC3E}">
        <p14:creationId xmlns:p14="http://schemas.microsoft.com/office/powerpoint/2010/main" val="1910642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Panel Recommendation</a:t>
            </a:r>
          </a:p>
          <a:p>
            <a:r>
              <a:rPr lang="en-US">
                <a:cs typeface="Calibri"/>
              </a:rPr>
              <a:t>Review Analysis...</a:t>
            </a:r>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05D076-DFB8-9844-A40D-41010659C1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4300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19</a:t>
            </a:fld>
            <a:endParaRPr lang="en-US"/>
          </a:p>
        </p:txBody>
      </p:sp>
    </p:spTree>
    <p:extLst>
      <p:ext uri="{BB962C8B-B14F-4D97-AF65-F5344CB8AC3E}">
        <p14:creationId xmlns:p14="http://schemas.microsoft.com/office/powerpoint/2010/main" val="64939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ptos" panose="020B0004020202020204" pitchFamily="34" charset="0"/>
              </a:rPr>
              <a:t>R</a:t>
            </a:r>
            <a:r>
              <a:rPr lang="en-US" sz="1200" kern="1200" baseline="0" dirty="0">
                <a:latin typeface="Aptos" panose="020B0004020202020204" pitchFamily="34" charset="0"/>
              </a:rPr>
              <a:t>esearch in education is outside the scope of this solicitation</a:t>
            </a:r>
            <a:r>
              <a:rPr lang="en-US" sz="1000" kern="1200" baseline="0" dirty="0">
                <a:latin typeface="Aptos" panose="020B00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20</a:t>
            </a:fld>
            <a:endParaRPr lang="en-US"/>
          </a:p>
        </p:txBody>
      </p:sp>
    </p:spTree>
    <p:extLst>
      <p:ext uri="{BB962C8B-B14F-4D97-AF65-F5344CB8AC3E}">
        <p14:creationId xmlns:p14="http://schemas.microsoft.com/office/powerpoint/2010/main" val="2044283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rgbClr val="000000"/>
              </a:solidFill>
              <a:effectLst/>
              <a:latin typeface="Arial" panose="020B0604020202020204" pitchFamily="34" charset="0"/>
              <a:ea typeface="ＭＳ Ｐゴシック" charset="-128"/>
              <a:cs typeface="Arial" panose="020B0604020202020204" pitchFamily="34" charset="0"/>
            </a:endParaRP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Many Cognizant Program Directors could not be here, but their directorates’ and divisions’ programmatic areas of interest are</a:t>
            </a:r>
            <a:r>
              <a:rPr lang="en-US" sz="1200" kern="1200" baseline="0" dirty="0">
                <a:solidFill>
                  <a:srgbClr val="000000"/>
                </a:solidFill>
                <a:effectLst/>
                <a:latin typeface="Arial" panose="020B0604020202020204" pitchFamily="34" charset="0"/>
                <a:ea typeface="ＭＳ Ｐゴシック" charset="-128"/>
                <a:cs typeface="Arial" panose="020B0604020202020204" pitchFamily="34" charset="0"/>
              </a:rPr>
              <a:t> in the solicitation, which we encourage you to read carefully.</a:t>
            </a:r>
          </a:p>
          <a:p>
            <a:endParaRPr lang="en-US" sz="1200" kern="1200" baseline="0" dirty="0">
              <a:solidFill>
                <a:srgbClr val="000000"/>
              </a:solidFill>
              <a:effectLst/>
              <a:latin typeface="Arial" panose="020B0604020202020204" pitchFamily="34" charset="0"/>
              <a:ea typeface="ＭＳ Ｐゴシック" charset="-128"/>
              <a:cs typeface="Arial" panose="020B0604020202020204" pitchFamily="34" charset="0"/>
            </a:endParaRPr>
          </a:p>
          <a:p>
            <a:endParaRPr lang="en-US" dirty="0"/>
          </a:p>
          <a:p>
            <a:r>
              <a:rPr lang="en-US" dirty="0"/>
              <a:t>Q1. Is consultation with a Cognizant Program Officer required?</a:t>
            </a:r>
          </a:p>
          <a:p>
            <a:pPr lvl="1"/>
            <a:r>
              <a:rPr lang="en-US" dirty="0"/>
              <a:t>No.  But it is is strongly encouraged that you consult with me (with OAC leading this solicitation) and any other Cognizant Program Officer by sending a 1-page project summary containing sections on project overview, intellectual merit and broader impact and a few keywords at least a month in advance of the solicitation deadline, and include this in a </a:t>
            </a:r>
            <a:r>
              <a:rPr lang="en-US" b="1" dirty="0"/>
              <a:t>Single Copy Document </a:t>
            </a:r>
            <a:r>
              <a:rPr lang="en-US" b="0" dirty="0"/>
              <a:t>submitted as part of your proposal</a:t>
            </a:r>
            <a:r>
              <a:rPr lang="en-US" dirty="0"/>
              <a:t>.</a:t>
            </a:r>
          </a:p>
          <a:p>
            <a:r>
              <a:rPr lang="en-US" dirty="0"/>
              <a:t> </a:t>
            </a:r>
          </a:p>
        </p:txBody>
      </p:sp>
      <p:sp>
        <p:nvSpPr>
          <p:cNvPr id="4" name="Slide Number Placeholder 3"/>
          <p:cNvSpPr>
            <a:spLocks noGrp="1"/>
          </p:cNvSpPr>
          <p:nvPr>
            <p:ph type="sldNum" sz="quarter" idx="10"/>
          </p:nvPr>
        </p:nvSpPr>
        <p:spPr/>
        <p:txBody>
          <a:bodyPr/>
          <a:lstStyle/>
          <a:p>
            <a:fld id="{AB8C0E25-4FE9-7E4A-98DD-1A9E38FCE2FF}" type="slidenum">
              <a:rPr lang="en-US" smtClean="0"/>
              <a:t>22</a:t>
            </a:fld>
            <a:endParaRPr lang="en-US"/>
          </a:p>
        </p:txBody>
      </p:sp>
    </p:spTree>
    <p:extLst>
      <p:ext uri="{BB962C8B-B14F-4D97-AF65-F5344CB8AC3E}">
        <p14:creationId xmlns:p14="http://schemas.microsoft.com/office/powerpoint/2010/main" val="3081057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9B74349A-219E-45A4-A6E4-E9799664F31B}" type="slidenum">
              <a:rPr lang="en-US" smtClean="0"/>
              <a:t>2</a:t>
            </a:fld>
            <a:endParaRPr lang="en-US"/>
          </a:p>
        </p:txBody>
      </p:sp>
    </p:spTree>
    <p:extLst>
      <p:ext uri="{BB962C8B-B14F-4D97-AF65-F5344CB8AC3E}">
        <p14:creationId xmlns:p14="http://schemas.microsoft.com/office/powerpoint/2010/main" val="2509929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rgbClr val="000000"/>
              </a:solidFill>
              <a:effectLst/>
              <a:latin typeface="Arial" panose="020B0604020202020204" pitchFamily="34" charset="0"/>
              <a:ea typeface="ＭＳ Ｐゴシック" charset="-128"/>
              <a:cs typeface="Arial" panose="020B0604020202020204" pitchFamily="34" charset="0"/>
            </a:endParaRPr>
          </a:p>
          <a:p>
            <a:r>
              <a:rPr lang="en-US" sz="1200" kern="1200" dirty="0">
                <a:solidFill>
                  <a:srgbClr val="000000"/>
                </a:solidFill>
                <a:effectLst/>
                <a:latin typeface="Arial" panose="020B0604020202020204" pitchFamily="34" charset="0"/>
                <a:ea typeface="ＭＳ Ｐゴシック" charset="-128"/>
                <a:cs typeface="Arial" panose="020B0604020202020204" pitchFamily="34" charset="0"/>
              </a:rPr>
              <a:t>Many Cognizant Program Directors could not be here, but their directorates’ and divisions’ programmatic areas of interest are</a:t>
            </a:r>
            <a:r>
              <a:rPr lang="en-US" sz="1200" kern="1200" baseline="0" dirty="0">
                <a:solidFill>
                  <a:srgbClr val="000000"/>
                </a:solidFill>
                <a:effectLst/>
                <a:latin typeface="Arial" panose="020B0604020202020204" pitchFamily="34" charset="0"/>
                <a:ea typeface="ＭＳ Ｐゴシック" charset="-128"/>
                <a:cs typeface="Arial" panose="020B0604020202020204" pitchFamily="34" charset="0"/>
              </a:rPr>
              <a:t> in the solicitation, which we encourage you to read carefully.</a:t>
            </a:r>
          </a:p>
          <a:p>
            <a:endParaRPr lang="en-US" sz="1200" kern="1200" baseline="0" dirty="0">
              <a:solidFill>
                <a:srgbClr val="000000"/>
              </a:solidFill>
              <a:effectLst/>
              <a:latin typeface="Arial" panose="020B0604020202020204" pitchFamily="34" charset="0"/>
              <a:ea typeface="ＭＳ Ｐゴシック" charset="-128"/>
              <a:cs typeface="Arial" panose="020B0604020202020204" pitchFamily="34" charset="0"/>
            </a:endParaRPr>
          </a:p>
          <a:p>
            <a:endParaRPr lang="en-US" dirty="0"/>
          </a:p>
          <a:p>
            <a:r>
              <a:rPr lang="en-US" dirty="0"/>
              <a:t>Q1. Is consultation with a Cognizant Program Officer required?</a:t>
            </a:r>
          </a:p>
          <a:p>
            <a:pPr lvl="1"/>
            <a:r>
              <a:rPr lang="en-US" dirty="0"/>
              <a:t>No.  But it is is strongly encouraged that you consult with me (with OAC leading this solicitation) and any other Cognizant Program Officer by sending a 1-page project summary containing sections on project overview, intellectual merit and broader impact and a few keywords at least a month in advance of the solicitation deadline, and include this in a </a:t>
            </a:r>
            <a:r>
              <a:rPr lang="en-US" b="1" dirty="0"/>
              <a:t>Single Copy Document </a:t>
            </a:r>
            <a:r>
              <a:rPr lang="en-US" b="0" dirty="0"/>
              <a:t>submitted as part of your proposal</a:t>
            </a:r>
            <a:r>
              <a:rPr lang="en-US" dirty="0"/>
              <a:t>.</a:t>
            </a:r>
          </a:p>
          <a:p>
            <a:r>
              <a:rPr lang="en-US" dirty="0"/>
              <a:t> </a:t>
            </a:r>
          </a:p>
        </p:txBody>
      </p:sp>
      <p:sp>
        <p:nvSpPr>
          <p:cNvPr id="4" name="Slide Number Placeholder 3"/>
          <p:cNvSpPr>
            <a:spLocks noGrp="1"/>
          </p:cNvSpPr>
          <p:nvPr>
            <p:ph type="sldNum" sz="quarter" idx="10"/>
          </p:nvPr>
        </p:nvSpPr>
        <p:spPr/>
        <p:txBody>
          <a:bodyPr/>
          <a:lstStyle/>
          <a:p>
            <a:fld id="{AB8C0E25-4FE9-7E4A-98DD-1A9E38FCE2FF}" type="slidenum">
              <a:rPr lang="en-US" smtClean="0"/>
              <a:t>23</a:t>
            </a:fld>
            <a:endParaRPr lang="en-US"/>
          </a:p>
        </p:txBody>
      </p:sp>
    </p:spTree>
    <p:extLst>
      <p:ext uri="{BB962C8B-B14F-4D97-AF65-F5344CB8AC3E}">
        <p14:creationId xmlns:p14="http://schemas.microsoft.com/office/powerpoint/2010/main" val="20640841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Q2. Can my project primarily train or re-train for jobs in the IT industry?</a:t>
            </a:r>
          </a:p>
          <a:p>
            <a:pPr lvl="1"/>
            <a:r>
              <a:rPr lang="en-US" sz="1400" dirty="0"/>
              <a:t>No, </a:t>
            </a:r>
            <a:r>
              <a:rPr lang="en-US" sz="1400" dirty="0">
                <a:solidFill>
                  <a:srgbClr val="FF0000"/>
                </a:solidFill>
                <a:latin typeface="Tahoma" charset="0"/>
                <a:ea typeface="ＭＳ Ｐゴシック" charset="0"/>
                <a:cs typeface="ＭＳ Ｐゴシック" charset="0"/>
              </a:rPr>
              <a:t>ALL</a:t>
            </a:r>
            <a:r>
              <a:rPr lang="en-US" sz="1400" dirty="0">
                <a:latin typeface="Tahoma" charset="0"/>
                <a:ea typeface="ＭＳ Ｐゴシック" charset="0"/>
                <a:cs typeface="ＭＳ Ｐゴシック" charset="0"/>
              </a:rPr>
              <a:t> proposals, including cybersecurity proposals, must be relevant to</a:t>
            </a:r>
            <a:r>
              <a:rPr lang="en-US" sz="1400" dirty="0">
                <a:solidFill>
                  <a:srgbClr val="C0504D"/>
                </a:solidFill>
                <a:latin typeface="Tahoma" charset="0"/>
                <a:ea typeface="ＭＳ Ｐゴシック" charset="0"/>
                <a:cs typeface="ＭＳ Ｐゴシック" charset="0"/>
              </a:rPr>
              <a:t> </a:t>
            </a:r>
          </a:p>
          <a:p>
            <a:pPr marL="1200150" lvl="2" indent="-285750">
              <a:buFont typeface="Arial" panose="020B0604020202020204" pitchFamily="34" charset="0"/>
              <a:buChar char="•"/>
            </a:pPr>
            <a:r>
              <a:rPr lang="en-US" sz="1400" dirty="0">
                <a:solidFill>
                  <a:srgbClr val="C0504D"/>
                </a:solidFill>
                <a:latin typeface="Tahoma" charset="0"/>
                <a:ea typeface="ＭＳ Ｐゴシック" charset="0"/>
                <a:cs typeface="ＭＳ Ｐゴシック" charset="0"/>
              </a:rPr>
              <a:t>Scientific Research Workforce Development, </a:t>
            </a:r>
            <a:r>
              <a:rPr lang="en-US" sz="1400" dirty="0">
                <a:latin typeface="Tahoma" charset="0"/>
                <a:ea typeface="ＭＳ Ｐゴシック" charset="0"/>
                <a:cs typeface="ＭＳ Ｐゴシック" charset="0"/>
              </a:rPr>
              <a:t>and</a:t>
            </a:r>
          </a:p>
          <a:p>
            <a:pPr marL="1200150" lvl="2" indent="-285750">
              <a:buFont typeface="Arial" panose="020B0604020202020204" pitchFamily="34" charset="0"/>
              <a:buChar char="•"/>
            </a:pPr>
            <a:r>
              <a:rPr lang="en-US" sz="1400" dirty="0">
                <a:solidFill>
                  <a:srgbClr val="C0504D"/>
                </a:solidFill>
                <a:latin typeface="Tahoma" charset="0"/>
                <a:ea typeface="ＭＳ Ｐゴシック" charset="0"/>
                <a:cs typeface="ＭＳ Ｐゴシック" charset="0"/>
              </a:rPr>
              <a:t>Advanced Cyberinfrastructure. </a:t>
            </a:r>
          </a:p>
          <a:p>
            <a:pPr marL="742950" marR="0" lvl="1" indent="-285750" algn="l" defTabSz="457200" rtl="0" eaLnBrk="1" fontAlgn="auto" latinLnBrk="0" hangingPunct="1">
              <a:lnSpc>
                <a:spcPct val="100000"/>
              </a:lnSpc>
              <a:spcBef>
                <a:spcPts val="0"/>
              </a:spcBef>
              <a:spcAft>
                <a:spcPts val="0"/>
              </a:spcAft>
              <a:buClrTx/>
              <a:buSzTx/>
              <a:buFontTx/>
              <a:buChar char="-"/>
              <a:tabLst/>
              <a:defRPr/>
            </a:pPr>
            <a:r>
              <a:rPr lang="en-US" sz="1400" dirty="0">
                <a:solidFill>
                  <a:srgbClr val="0070C0"/>
                </a:solidFill>
                <a:latin typeface="Tahoma" charset="0"/>
                <a:ea typeface="ＭＳ Ｐゴシック" charset="0"/>
                <a:cs typeface="ＭＳ Ｐゴシック" charset="0"/>
              </a:rPr>
              <a:t>Cybersecurity</a:t>
            </a:r>
            <a:r>
              <a:rPr lang="en-US" sz="1400" dirty="0">
                <a:solidFill>
                  <a:srgbClr val="C0504D"/>
                </a:solidFill>
                <a:latin typeface="Tahoma" charset="0"/>
                <a:ea typeface="ＭＳ Ｐゴシック" charset="0"/>
                <a:cs typeface="ＭＳ Ｐゴシック" charset="0"/>
              </a:rPr>
              <a:t> </a:t>
            </a:r>
            <a:r>
              <a:rPr lang="en-US" sz="1400" dirty="0">
                <a:latin typeface="Tahoma" charset="0"/>
                <a:ea typeface="ＭＳ Ｐゴシック" charset="0"/>
                <a:cs typeface="ＭＳ Ｐゴシック" charset="0"/>
              </a:rPr>
              <a:t>proposals must be relevant to the </a:t>
            </a:r>
            <a:r>
              <a:rPr lang="en-US" sz="1400" dirty="0">
                <a:solidFill>
                  <a:srgbClr val="C0504D"/>
                </a:solidFill>
                <a:latin typeface="Tahoma" charset="0"/>
                <a:ea typeface="ＭＳ Ｐゴシック" charset="0"/>
                <a:cs typeface="ＭＳ Ｐゴシック" charset="0"/>
              </a:rPr>
              <a:t>scientific research workflow. </a:t>
            </a:r>
          </a:p>
          <a:p>
            <a:pPr lvl="1"/>
            <a:r>
              <a:rPr lang="en-US" sz="1400" dirty="0">
                <a:latin typeface="Tahoma" charset="0"/>
                <a:ea typeface="ＭＳ Ｐゴシック" charset="0"/>
                <a:cs typeface="ＭＳ Ｐゴシック" charset="0"/>
              </a:rPr>
              <a:t>This relevance will, of course,</a:t>
            </a:r>
            <a:r>
              <a:rPr lang="en-US" sz="1400" dirty="0">
                <a:solidFill>
                  <a:srgbClr val="FF0000"/>
                </a:solidFill>
                <a:latin typeface="Tahoma" charset="0"/>
                <a:ea typeface="ＭＳ Ｐゴシック" charset="0"/>
                <a:cs typeface="ＭＳ Ｐゴシック" charset="0"/>
              </a:rPr>
              <a:t> vary </a:t>
            </a:r>
            <a:r>
              <a:rPr lang="en-US" sz="1400" dirty="0">
                <a:latin typeface="Tahoma" charset="0"/>
                <a:ea typeface="ＭＳ Ｐゴシック" charset="0"/>
                <a:cs typeface="ＭＳ Ｐゴシック" charset="0"/>
              </a:rPr>
              <a:t>from undergrad students to grad students, to postdocs, to CI professionals, and across disciplines.</a:t>
            </a:r>
          </a:p>
          <a:p>
            <a:endParaRPr lang="en-US" sz="1400" dirty="0"/>
          </a:p>
        </p:txBody>
      </p:sp>
      <p:sp>
        <p:nvSpPr>
          <p:cNvPr id="4" name="Slide Number Placeholder 3"/>
          <p:cNvSpPr>
            <a:spLocks noGrp="1"/>
          </p:cNvSpPr>
          <p:nvPr>
            <p:ph type="sldNum" sz="quarter" idx="10"/>
          </p:nvPr>
        </p:nvSpPr>
        <p:spPr/>
        <p:txBody>
          <a:bodyPr/>
          <a:lstStyle/>
          <a:p>
            <a:fld id="{AB8C0E25-4FE9-7E4A-98DD-1A9E38FCE2FF}" type="slidenum">
              <a:rPr lang="en-US" smtClean="0"/>
              <a:t>24</a:t>
            </a:fld>
            <a:endParaRPr lang="en-US"/>
          </a:p>
        </p:txBody>
      </p:sp>
    </p:spTree>
    <p:extLst>
      <p:ext uri="{BB962C8B-B14F-4D97-AF65-F5344CB8AC3E}">
        <p14:creationId xmlns:p14="http://schemas.microsoft.com/office/powerpoint/2010/main" val="1031751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Q3. Do you need to have a Small-size Implementation award before proposing a Medium-size Implementation project?</a:t>
            </a:r>
          </a:p>
          <a:p>
            <a:pPr lvl="1"/>
            <a:r>
              <a:rPr lang="en-US" sz="2600" dirty="0"/>
              <a:t>No.</a:t>
            </a:r>
            <a:endParaRPr lang="en-US" dirty="0"/>
          </a:p>
          <a:p>
            <a:endParaRPr lang="en-US" sz="1400" dirty="0"/>
          </a:p>
        </p:txBody>
      </p:sp>
      <p:sp>
        <p:nvSpPr>
          <p:cNvPr id="4" name="Slide Number Placeholder 3"/>
          <p:cNvSpPr>
            <a:spLocks noGrp="1"/>
          </p:cNvSpPr>
          <p:nvPr>
            <p:ph type="sldNum" sz="quarter" idx="10"/>
          </p:nvPr>
        </p:nvSpPr>
        <p:spPr/>
        <p:txBody>
          <a:bodyPr/>
          <a:lstStyle/>
          <a:p>
            <a:fld id="{AB8C0E25-4FE9-7E4A-98DD-1A9E38FCE2FF}" type="slidenum">
              <a:rPr lang="en-US" smtClean="0"/>
              <a:t>25</a:t>
            </a:fld>
            <a:endParaRPr lang="en-US"/>
          </a:p>
        </p:txBody>
      </p:sp>
    </p:spTree>
    <p:extLst>
      <p:ext uri="{BB962C8B-B14F-4D97-AF65-F5344CB8AC3E}">
        <p14:creationId xmlns:p14="http://schemas.microsoft.com/office/powerpoint/2010/main" val="4097976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various opportunities.  </a:t>
            </a:r>
            <a:r>
              <a:rPr lang="en-US" dirty="0" err="1"/>
              <a:t>Cybertraining</a:t>
            </a:r>
            <a:r>
              <a:rPr lang="en-US" dirty="0"/>
              <a:t> is part of the Learning and WD group of programs.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74349A-219E-45A4-A6E4-E9799664F3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846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For the solicitation, CI is defined as …</a:t>
            </a:r>
            <a:endParaRPr dirty="0"/>
          </a:p>
        </p:txBody>
      </p:sp>
      <p:sp>
        <p:nvSpPr>
          <p:cNvPr id="225" name="Google Shape;225;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800"/>
              <a:buFont typeface="Arial"/>
              <a:buNone/>
            </a:pPr>
            <a:fld id="{00000000-1234-1234-1234-123412341234}" type="slidenum">
              <a:rPr lang="en-US"/>
              <a:t>4</a:t>
            </a:fld>
            <a:endParaRPr/>
          </a:p>
        </p:txBody>
      </p:sp>
    </p:spTree>
    <p:extLst>
      <p:ext uri="{BB962C8B-B14F-4D97-AF65-F5344CB8AC3E}">
        <p14:creationId xmlns:p14="http://schemas.microsoft.com/office/powerpoint/2010/main" val="3494914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We welcome proposers from three communities</a:t>
            </a:r>
            <a:endParaRPr dirty="0"/>
          </a:p>
        </p:txBody>
      </p:sp>
      <p:sp>
        <p:nvSpPr>
          <p:cNvPr id="225" name="Google Shape;225;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800"/>
              <a:buFont typeface="Arial"/>
              <a:buNone/>
            </a:pPr>
            <a:fld id="{00000000-1234-1234-1234-123412341234}" type="slidenum">
              <a:rPr lang="en-US"/>
              <a:t>5</a:t>
            </a:fld>
            <a:endParaRPr/>
          </a:p>
        </p:txBody>
      </p:sp>
    </p:spTree>
    <p:extLst>
      <p:ext uri="{BB962C8B-B14F-4D97-AF65-F5344CB8AC3E}">
        <p14:creationId xmlns:p14="http://schemas.microsoft.com/office/powerpoint/2010/main" val="409994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OAC has several programs related to CI that may include some overlap in goals. We present a somewhat idealized view that may enable you to choose the right program for your needs.</a:t>
            </a:r>
          </a:p>
          <a:p>
            <a:pPr marL="171450" indent="-171450">
              <a:buFontTx/>
              <a:buChar char="-"/>
            </a:pPr>
            <a:endParaRPr lang="en-US" dirty="0"/>
          </a:p>
          <a:p>
            <a:pPr marL="171450" indent="-171450">
              <a:buFontTx/>
              <a:buChar char="-"/>
            </a:pPr>
            <a:r>
              <a:rPr lang="en-US" dirty="0"/>
              <a:t>However, this is a simplified view, and the solicitations would provide more detailed guidance. So, please use this only as a high-level view.</a:t>
            </a:r>
          </a:p>
          <a:p>
            <a:pPr marL="171450" indent="-171450">
              <a:buFontTx/>
              <a:buChar char="-"/>
            </a:pPr>
            <a:endParaRPr lang="en-US" dirty="0"/>
          </a:p>
          <a:p>
            <a:pPr marL="171450" indent="-171450">
              <a:buFontTx/>
              <a:buChar char="-"/>
            </a:pPr>
            <a:r>
              <a:rPr lang="en-US" dirty="0"/>
              <a:t>If you want to develop a software or data repository, then you may wish to look at the CSSI program. You would produce a community-sustained CI to enhance the CI ecosystem available for research or education.</a:t>
            </a:r>
          </a:p>
          <a:p>
            <a:pPr marL="171450" indent="-171450">
              <a:buFontTx/>
              <a:buChar char="-"/>
            </a:pPr>
            <a:endParaRPr lang="en-US" dirty="0"/>
          </a:p>
          <a:p>
            <a:pPr marL="171450" indent="-171450">
              <a:buFontTx/>
              <a:buChar char="-"/>
            </a:pPr>
            <a:r>
              <a:rPr lang="en-US" dirty="0"/>
              <a:t>If you want to perform research that will enable future CI, you may want to look at the OAC Core program. You would typically develop techniques and a CI prototype that will yield the knowledge needed for future production-CI.</a:t>
            </a:r>
          </a:p>
          <a:p>
            <a:pPr marL="171450" indent="-171450">
              <a:buFontTx/>
              <a:buChar char="-"/>
            </a:pPr>
            <a:endParaRPr lang="en-US" dirty="0"/>
          </a:p>
          <a:p>
            <a:pPr marL="171450" indent="-171450">
              <a:buFontTx/>
              <a:buChar char="-"/>
            </a:pPr>
            <a:r>
              <a:rPr lang="en-US" dirty="0"/>
              <a:t>If you want to deploy CI professionals and also foster their careers, then the SCIPE program may suit you. Your CIPs would support research that leverages CI, and you would establish career paths for them. This may particularly benefit groups that are currently underserved with respect to the use of CI for research.</a:t>
            </a:r>
          </a:p>
          <a:p>
            <a:pPr marL="171450" indent="-171450">
              <a:buFontTx/>
              <a:buChar char="-"/>
            </a:pPr>
            <a:endParaRPr lang="en-US" dirty="0"/>
          </a:p>
          <a:p>
            <a:pPr marL="171450" indent="-171450">
              <a:buFontTx/>
              <a:buChar char="-"/>
            </a:pPr>
            <a:r>
              <a:rPr lang="en-US" dirty="0"/>
              <a:t>If you want to provide training on CI for research purposes, then the CyberTraining program may interest you. You would deliver scalable and sustainable training to help increase the research workforce that can leverage CI. Note that this is for research workforce development, rather than a general workforce, and that it should be for research that is enabled by CI.</a:t>
            </a:r>
          </a:p>
          <a:p>
            <a:pPr marL="171450" indent="-171450">
              <a:buFontTx/>
              <a:buChar char="-"/>
            </a:pPr>
            <a:endParaRPr lang="en-US" dirty="0"/>
          </a:p>
          <a:p>
            <a:pPr marL="171450" indent="-171450">
              <a:buFontTx/>
              <a:buChar char="-"/>
            </a:pPr>
            <a:r>
              <a:rPr lang="en-US" dirty="0"/>
              <a:t>The text in bold are crucial to distinguishing these programs. For example, if your focus is on providing training, then you would probably choose the CyberTraining program over CSSI. A CSSI project may also involve some training, but this would be incidental; development of a CI would me the main focus. Similarly, a CyberTraining proposal may have incidental software development, but training would be the focus.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EAFE9-A011-4905-BEEB-819B53C2C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219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5" name="Google Shape;225;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800"/>
              <a:buFont typeface="Arial"/>
              <a:buNone/>
            </a:pPr>
            <a:fld id="{00000000-1234-1234-1234-123412341234}" type="slidenum">
              <a:rPr lang="en-US"/>
              <a:t>7</a:t>
            </a:fld>
            <a:endParaRPr/>
          </a:p>
        </p:txBody>
      </p:sp>
    </p:spTree>
    <p:extLst>
      <p:ext uri="{BB962C8B-B14F-4D97-AF65-F5344CB8AC3E}">
        <p14:creationId xmlns:p14="http://schemas.microsoft.com/office/powerpoint/2010/main" val="2551059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5" name="Google Shape;225;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800"/>
              <a:buFont typeface="Arial"/>
              <a:buNone/>
            </a:pPr>
            <a:fld id="{00000000-1234-1234-1234-123412341234}" type="slidenum">
              <a:rPr lang="en-US"/>
              <a:t>8</a:t>
            </a:fld>
            <a:endParaRPr/>
          </a:p>
        </p:txBody>
      </p:sp>
    </p:spTree>
    <p:extLst>
      <p:ext uri="{BB962C8B-B14F-4D97-AF65-F5344CB8AC3E}">
        <p14:creationId xmlns:p14="http://schemas.microsoft.com/office/powerpoint/2010/main" val="180621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25" name="Google Shape;225;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800"/>
              <a:buFont typeface="Arial"/>
              <a:buNone/>
            </a:pPr>
            <a:fld id="{00000000-1234-1234-1234-123412341234}" type="slidenum">
              <a:rPr lang="en-US"/>
              <a:t>9</a:t>
            </a:fld>
            <a:endParaRPr/>
          </a:p>
        </p:txBody>
      </p:sp>
    </p:spTree>
    <p:extLst>
      <p:ext uri="{BB962C8B-B14F-4D97-AF65-F5344CB8AC3E}">
        <p14:creationId xmlns:p14="http://schemas.microsoft.com/office/powerpoint/2010/main" val="22474458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37FED6-1261-478B-8FE1-81C53D112983}"/>
              </a:ext>
            </a:extLst>
          </p:cNvPr>
          <p:cNvSpPr/>
          <p:nvPr userDrawn="1"/>
        </p:nvSpPr>
        <p:spPr>
          <a:xfrm>
            <a:off x="572427" y="0"/>
            <a:ext cx="4866478"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Title 1"/>
          <p:cNvSpPr>
            <a:spLocks noGrp="1"/>
          </p:cNvSpPr>
          <p:nvPr>
            <p:ph type="ctrTitle"/>
          </p:nvPr>
        </p:nvSpPr>
        <p:spPr>
          <a:xfrm>
            <a:off x="761999" y="136525"/>
            <a:ext cx="4404361" cy="2195196"/>
          </a:xfrm>
        </p:spPr>
        <p:txBody>
          <a:bodyPr anchor="b">
            <a:normAutofit/>
          </a:bodyPr>
          <a:lstStyle>
            <a:lvl1pPr algn="l">
              <a:defRPr sz="4800">
                <a:solidFill>
                  <a:schemeClr val="bg1"/>
                </a:solidFill>
              </a:defRPr>
            </a:lvl1pPr>
          </a:lstStyle>
          <a:p>
            <a:r>
              <a:rPr lang="en-US"/>
              <a:t>Click to edit Master title style</a:t>
            </a:r>
          </a:p>
        </p:txBody>
      </p:sp>
      <p:sp>
        <p:nvSpPr>
          <p:cNvPr id="3" name="Subtitle 2"/>
          <p:cNvSpPr>
            <a:spLocks noGrp="1"/>
          </p:cNvSpPr>
          <p:nvPr>
            <p:ph type="subTitle" idx="1"/>
          </p:nvPr>
        </p:nvSpPr>
        <p:spPr>
          <a:xfrm>
            <a:off x="761999" y="2529840"/>
            <a:ext cx="4404361" cy="838200"/>
          </a:xfrm>
        </p:spPr>
        <p:txBody>
          <a:bodyPr>
            <a:normAutofit/>
          </a:bodyPr>
          <a:lstStyle>
            <a:lvl1pPr marL="0" indent="0" algn="l">
              <a:buNone/>
              <a:defRPr sz="18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299062" y="4083264"/>
            <a:ext cx="2573096" cy="2585049"/>
          </a:xfrm>
          <a:prstGeom prst="rect">
            <a:avLst/>
          </a:prstGeom>
        </p:spPr>
      </p:pic>
      <p:cxnSp>
        <p:nvCxnSpPr>
          <p:cNvPr id="10" name="Straight Connector 9">
            <a:extLst>
              <a:ext uri="{FF2B5EF4-FFF2-40B4-BE49-F238E27FC236}">
                <a16:creationId xmlns:a16="http://schemas.microsoft.com/office/drawing/2014/main" id="{99D9626C-48AF-4B60-81F3-61A8B12BD6E0}"/>
              </a:ext>
            </a:extLst>
          </p:cNvPr>
          <p:cNvCxnSpPr/>
          <p:nvPr userDrawn="1"/>
        </p:nvCxnSpPr>
        <p:spPr>
          <a:xfrm>
            <a:off x="761999" y="2407921"/>
            <a:ext cx="4404361" cy="0"/>
          </a:xfrm>
          <a:prstGeom prst="line">
            <a:avLst/>
          </a:prstGeom>
          <a:ln w="1905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 name="hcSlideMaster.1_Title SlideHeader">
            <a:extLst>
              <a:ext uri="{FF2B5EF4-FFF2-40B4-BE49-F238E27FC236}">
                <a16:creationId xmlns:a16="http://schemas.microsoft.com/office/drawing/2014/main" id="{9171A3CA-DAFC-735A-15DA-F33274EF9C6B}"/>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5" name="hc1_Title SlideHeader">
            <a:extLst>
              <a:ext uri="{FF2B5EF4-FFF2-40B4-BE49-F238E27FC236}">
                <a16:creationId xmlns:a16="http://schemas.microsoft.com/office/drawing/2014/main" id="{9E283691-EC71-63F2-7AB5-7163BAA9FE2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79202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420E22-2FC8-4948-A6D5-AC9DC0395B71}"/>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accent3">
                    <a:lumMod val="20000"/>
                    <a:lumOff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366CBB48-38D3-4A03-8001-C6DD326124BF}"/>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10/5/2024</a:t>
            </a:fld>
            <a:endParaRPr lang="en-US"/>
          </a:p>
        </p:txBody>
      </p:sp>
      <p:sp>
        <p:nvSpPr>
          <p:cNvPr id="11" name="Footer Placeholder 4">
            <a:extLst>
              <a:ext uri="{FF2B5EF4-FFF2-40B4-BE49-F238E27FC236}">
                <a16:creationId xmlns:a16="http://schemas.microsoft.com/office/drawing/2014/main" id="{304B195B-1432-47DE-878B-D23EF3AC4344}"/>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2" name="Slide Number Placeholder 5">
            <a:extLst>
              <a:ext uri="{FF2B5EF4-FFF2-40B4-BE49-F238E27FC236}">
                <a16:creationId xmlns:a16="http://schemas.microsoft.com/office/drawing/2014/main" id="{162F3D1A-2F12-4147-B771-F9D140B71CC9}"/>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62B4932F-4012-4A57-84BD-AC87F17B32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Section HeaderHeader">
            <a:extLst>
              <a:ext uri="{FF2B5EF4-FFF2-40B4-BE49-F238E27FC236}">
                <a16:creationId xmlns:a16="http://schemas.microsoft.com/office/drawing/2014/main" id="{A1A65639-02A9-670A-27E9-ED7282464AD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66548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A6A1A1-888D-4FFC-90C0-2535D047474C}"/>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a:extLst>
              <a:ext uri="{FF2B5EF4-FFF2-40B4-BE49-F238E27FC236}">
                <a16:creationId xmlns:a16="http://schemas.microsoft.com/office/drawing/2014/main" id="{4C8C416F-06A9-401A-B4D8-F1E354F1081B}"/>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10/5/2024</a:t>
            </a:fld>
            <a:endParaRPr lang="en-US"/>
          </a:p>
        </p:txBody>
      </p:sp>
      <p:sp>
        <p:nvSpPr>
          <p:cNvPr id="10" name="Footer Placeholder 4">
            <a:extLst>
              <a:ext uri="{FF2B5EF4-FFF2-40B4-BE49-F238E27FC236}">
                <a16:creationId xmlns:a16="http://schemas.microsoft.com/office/drawing/2014/main" id="{5F3F9AF5-7957-4D30-95EF-DCB8C3D53413}"/>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D506044B-9272-4A14-AD74-8D06C647481F}"/>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4731E0EF-F471-4AC4-813E-4925176D1B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Two ContentHeader">
            <a:extLst>
              <a:ext uri="{FF2B5EF4-FFF2-40B4-BE49-F238E27FC236}">
                <a16:creationId xmlns:a16="http://schemas.microsoft.com/office/drawing/2014/main" id="{D12645B8-81DA-5E1C-0473-9891A10FA67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09700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F87A47B-16BF-4711-BB81-D6FC5BCF2EAB}"/>
              </a:ext>
            </a:extLst>
          </p:cNvPr>
          <p:cNvSpPr/>
          <p:nvPr userDrawn="1"/>
        </p:nvSpPr>
        <p:spPr>
          <a:xfrm rot="10800000">
            <a:off x="-164123" y="-2"/>
            <a:ext cx="12356120"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365125"/>
            <a:ext cx="8455025" cy="1325563"/>
          </a:xfrm>
        </p:spPr>
        <p:txBody>
          <a:bodyPr/>
          <a:lstStyle>
            <a:lvl1pPr>
              <a:defRPr>
                <a:solidFill>
                  <a:schemeClr val="accent6"/>
                </a:solidFill>
              </a:defRPr>
            </a:lvl1pPr>
          </a:lstStyle>
          <a:p>
            <a:r>
              <a:rPr lang="en-US"/>
              <a:t>Click to edit Master title style</a:t>
            </a:r>
          </a:p>
        </p:txBody>
      </p:sp>
      <p:sp>
        <p:nvSpPr>
          <p:cNvPr id="3" name="Text Placeholder 2"/>
          <p:cNvSpPr>
            <a:spLocks noGrp="1"/>
          </p:cNvSpPr>
          <p:nvPr>
            <p:ph type="body" idx="1"/>
          </p:nvPr>
        </p:nvSpPr>
        <p:spPr>
          <a:xfrm>
            <a:off x="839788" y="1681163"/>
            <a:ext cx="4114801" cy="823912"/>
          </a:xfrm>
        </p:spPr>
        <p:txBody>
          <a:bodyPr anchor="b"/>
          <a:lstStyle>
            <a:lvl1pPr marL="0" indent="0">
              <a:buNone/>
              <a:defRPr sz="2400" b="1">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4114801" cy="368458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Date Placeholder 3">
            <a:extLst>
              <a:ext uri="{FF2B5EF4-FFF2-40B4-BE49-F238E27FC236}">
                <a16:creationId xmlns:a16="http://schemas.microsoft.com/office/drawing/2014/main" id="{750CBA8E-D822-433B-9322-727C61CBB5E1}"/>
              </a:ext>
            </a:extLst>
          </p:cNvPr>
          <p:cNvSpPr>
            <a:spLocks noGrp="1"/>
          </p:cNvSpPr>
          <p:nvPr>
            <p:ph type="dt" sz="half" idx="10"/>
          </p:nvPr>
        </p:nvSpPr>
        <p:spPr>
          <a:xfrm>
            <a:off x="1192165" y="6356350"/>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10/5/2024</a:t>
            </a:fld>
            <a:endParaRPr lang="en-US"/>
          </a:p>
        </p:txBody>
      </p:sp>
      <p:sp>
        <p:nvSpPr>
          <p:cNvPr id="12" name="Footer Placeholder 4">
            <a:extLst>
              <a:ext uri="{FF2B5EF4-FFF2-40B4-BE49-F238E27FC236}">
                <a16:creationId xmlns:a16="http://schemas.microsoft.com/office/drawing/2014/main" id="{2A7A2661-C749-4DA1-882A-E91976767DD9}"/>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endParaRPr lang="en-US"/>
          </a:p>
        </p:txBody>
      </p:sp>
      <p:sp>
        <p:nvSpPr>
          <p:cNvPr id="13" name="Slide Number Placeholder 5">
            <a:extLst>
              <a:ext uri="{FF2B5EF4-FFF2-40B4-BE49-F238E27FC236}">
                <a16:creationId xmlns:a16="http://schemas.microsoft.com/office/drawing/2014/main" id="{4A30EA68-C5C4-49E4-957D-7E5280EA8F17}"/>
              </a:ext>
            </a:extLst>
          </p:cNvPr>
          <p:cNvSpPr>
            <a:spLocks noGrp="1"/>
          </p:cNvSpPr>
          <p:nvPr>
            <p:ph type="sldNum" sz="quarter" idx="12"/>
          </p:nvPr>
        </p:nvSpPr>
        <p:spPr>
          <a:xfrm>
            <a:off x="9186334" y="6356350"/>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
        <p:nvSpPr>
          <p:cNvPr id="14" name="Text Placeholder 2">
            <a:extLst>
              <a:ext uri="{FF2B5EF4-FFF2-40B4-BE49-F238E27FC236}">
                <a16:creationId xmlns:a16="http://schemas.microsoft.com/office/drawing/2014/main" id="{7327507A-DF9B-4F28-B991-D033825CA398}"/>
              </a:ext>
            </a:extLst>
          </p:cNvPr>
          <p:cNvSpPr>
            <a:spLocks noGrp="1"/>
          </p:cNvSpPr>
          <p:nvPr>
            <p:ph type="body" idx="13"/>
          </p:nvPr>
        </p:nvSpPr>
        <p:spPr>
          <a:xfrm>
            <a:off x="5180012" y="1681163"/>
            <a:ext cx="4114801" cy="823912"/>
          </a:xfrm>
        </p:spPr>
        <p:txBody>
          <a:bodyPr anchor="b"/>
          <a:lstStyle>
            <a:lvl1pPr marL="0" indent="0">
              <a:buNone/>
              <a:defRPr sz="2400" b="1">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96E4F685-549F-4E66-BC02-FC07CA51336E}"/>
              </a:ext>
            </a:extLst>
          </p:cNvPr>
          <p:cNvSpPr>
            <a:spLocks noGrp="1"/>
          </p:cNvSpPr>
          <p:nvPr>
            <p:ph sz="half" idx="14"/>
          </p:nvPr>
        </p:nvSpPr>
        <p:spPr>
          <a:xfrm>
            <a:off x="5180012" y="2505075"/>
            <a:ext cx="4114801" cy="368458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B44B198B-301C-45CF-ADA7-E3D8C456A6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cxnSp>
        <p:nvCxnSpPr>
          <p:cNvPr id="17" name="Straight Connector 16">
            <a:extLst>
              <a:ext uri="{FF2B5EF4-FFF2-40B4-BE49-F238E27FC236}">
                <a16:creationId xmlns:a16="http://schemas.microsoft.com/office/drawing/2014/main" id="{A1E238FD-0ABB-4AFE-8249-E6664F625813}"/>
              </a:ext>
            </a:extLst>
          </p:cNvPr>
          <p:cNvCxnSpPr>
            <a:cxnSpLocks/>
          </p:cNvCxnSpPr>
          <p:nvPr userDrawn="1"/>
        </p:nvCxnSpPr>
        <p:spPr>
          <a:xfrm>
            <a:off x="1126671" y="6263750"/>
            <a:ext cx="1106532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5" name="hcSlideMaster.ComparisonHeader">
            <a:extLst>
              <a:ext uri="{FF2B5EF4-FFF2-40B4-BE49-F238E27FC236}">
                <a16:creationId xmlns:a16="http://schemas.microsoft.com/office/drawing/2014/main" id="{12CCC90A-ADAF-113B-7CF9-F7190C66ED7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89553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65A28F2-8EFC-9B47-845A-658B125CB281}"/>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10/5/2024</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hcSlideMaster.Title OnlyHeader">
            <a:extLst>
              <a:ext uri="{FF2B5EF4-FFF2-40B4-BE49-F238E27FC236}">
                <a16:creationId xmlns:a16="http://schemas.microsoft.com/office/drawing/2014/main" id="{3B566E34-979E-6D4F-68D1-8A9FBF9DC29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20617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CC153-EB9D-4D41-BCD5-3FCC1A313AEA}"/>
              </a:ext>
            </a:extLst>
          </p:cNvPr>
          <p:cNvSpPr/>
          <p:nvPr userDrawn="1"/>
        </p:nvSpPr>
        <p:spPr>
          <a:xfrm rot="10800000">
            <a:off x="-211015" y="-2"/>
            <a:ext cx="12403012"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ontent Placeholder 32">
            <a:extLst>
              <a:ext uri="{FF2B5EF4-FFF2-40B4-BE49-F238E27FC236}">
                <a16:creationId xmlns:a16="http://schemas.microsoft.com/office/drawing/2014/main" id="{9754E76F-9BF4-476B-9A65-0637D42BC725}"/>
              </a:ext>
            </a:extLst>
          </p:cNvPr>
          <p:cNvSpPr>
            <a:spLocks noGrp="1"/>
          </p:cNvSpPr>
          <p:nvPr>
            <p:ph sz="quarter" idx="22" hasCustomPrompt="1"/>
          </p:nvPr>
        </p:nvSpPr>
        <p:spPr>
          <a:xfrm>
            <a:off x="915988" y="1711174"/>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10/5/2024</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27" name="Title 2">
            <a:extLst>
              <a:ext uri="{FF2B5EF4-FFF2-40B4-BE49-F238E27FC236}">
                <a16:creationId xmlns:a16="http://schemas.microsoft.com/office/drawing/2014/main" id="{D6A3BADF-93B3-442B-910D-5F5864470D83}"/>
              </a:ext>
            </a:extLst>
          </p:cNvPr>
          <p:cNvSpPr>
            <a:spLocks noGrp="1"/>
          </p:cNvSpPr>
          <p:nvPr>
            <p:ph type="title"/>
          </p:nvPr>
        </p:nvSpPr>
        <p:spPr>
          <a:xfrm>
            <a:off x="438150" y="124984"/>
            <a:ext cx="10515600" cy="1325563"/>
          </a:xfrm>
        </p:spPr>
        <p:txBody>
          <a:bodyPr/>
          <a:lstStyle>
            <a:lvl1pPr>
              <a:defRPr>
                <a:solidFill>
                  <a:schemeClr val="accent4">
                    <a:lumMod val="50000"/>
                  </a:schemeClr>
                </a:solidFill>
              </a:defRPr>
            </a:lvl1pPr>
          </a:lstStyle>
          <a:p>
            <a:r>
              <a:rPr lang="en-US"/>
              <a:t>Heading 1</a:t>
            </a:r>
          </a:p>
        </p:txBody>
      </p:sp>
      <p:sp>
        <p:nvSpPr>
          <p:cNvPr id="28" name="Text Placeholder 4">
            <a:extLst>
              <a:ext uri="{FF2B5EF4-FFF2-40B4-BE49-F238E27FC236}">
                <a16:creationId xmlns:a16="http://schemas.microsoft.com/office/drawing/2014/main" id="{B7AD68EB-29F3-499B-8B86-0300E9C3252C}"/>
              </a:ext>
            </a:extLst>
          </p:cNvPr>
          <p:cNvSpPr>
            <a:spLocks noGrp="1"/>
          </p:cNvSpPr>
          <p:nvPr>
            <p:ph type="body" sz="quarter" idx="15"/>
          </p:nvPr>
        </p:nvSpPr>
        <p:spPr>
          <a:xfrm>
            <a:off x="1476736" y="4969234"/>
            <a:ext cx="2063297" cy="422910"/>
          </a:xfrm>
        </p:spPr>
        <p:txBody>
          <a:bodyPr>
            <a:noAutofit/>
          </a:bodyPr>
          <a:lstStyle>
            <a:lvl1pPr marL="0" indent="0">
              <a:buNone/>
              <a:defRPr sz="2200" b="1">
                <a:solidFill>
                  <a:schemeClr val="accent4">
                    <a:lumMod val="50000"/>
                  </a:schemeClr>
                </a:solidFill>
              </a:defRPr>
            </a:lvl1pPr>
          </a:lstStyle>
          <a:p>
            <a:r>
              <a:rPr lang="en-US"/>
              <a:t>Subheading 1</a:t>
            </a:r>
          </a:p>
        </p:txBody>
      </p:sp>
      <p:sp>
        <p:nvSpPr>
          <p:cNvPr id="29" name="Content Placeholder 5">
            <a:extLst>
              <a:ext uri="{FF2B5EF4-FFF2-40B4-BE49-F238E27FC236}">
                <a16:creationId xmlns:a16="http://schemas.microsoft.com/office/drawing/2014/main" id="{EFF3E4E5-F5C0-44A6-8641-10AAF23394D3}"/>
              </a:ext>
            </a:extLst>
          </p:cNvPr>
          <p:cNvSpPr>
            <a:spLocks noGrp="1"/>
          </p:cNvSpPr>
          <p:nvPr>
            <p:ph sz="quarter" idx="16" hasCustomPrompt="1"/>
          </p:nvPr>
        </p:nvSpPr>
        <p:spPr>
          <a:xfrm>
            <a:off x="1447800"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p:txBody>
      </p:sp>
      <p:pic>
        <p:nvPicPr>
          <p:cNvPr id="30" name="Picture Placeholder 14">
            <a:extLst>
              <a:ext uri="{FF2B5EF4-FFF2-40B4-BE49-F238E27FC236}">
                <a16:creationId xmlns:a16="http://schemas.microsoft.com/office/drawing/2014/main" id="{9E310091-A2A9-44A4-9778-BA7ABB338F0C}"/>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7433" b="17433"/>
          <a:stretch>
            <a:fillRect/>
          </a:stretch>
        </p:blipFill>
        <p:spPr>
          <a:xfrm>
            <a:off x="4716463" y="1722754"/>
            <a:ext cx="6637337" cy="3087970"/>
          </a:xfrm>
          <a:prstGeom prst="rect">
            <a:avLst/>
          </a:prstGeom>
        </p:spPr>
      </p:pic>
      <p:sp>
        <p:nvSpPr>
          <p:cNvPr id="31" name="Content Placeholder 7">
            <a:extLst>
              <a:ext uri="{FF2B5EF4-FFF2-40B4-BE49-F238E27FC236}">
                <a16:creationId xmlns:a16="http://schemas.microsoft.com/office/drawing/2014/main" id="{80BF369F-8F33-46BA-BBA8-E85D0E721808}"/>
              </a:ext>
            </a:extLst>
          </p:cNvPr>
          <p:cNvSpPr>
            <a:spLocks noGrp="1"/>
          </p:cNvSpPr>
          <p:nvPr>
            <p:ph sz="quarter" idx="18" hasCustomPrompt="1"/>
          </p:nvPr>
        </p:nvSpPr>
        <p:spPr>
          <a:xfrm>
            <a:off x="5173527" y="5437807"/>
            <a:ext cx="2701833" cy="353076"/>
          </a:xfrm>
        </p:spPr>
        <p:txBody>
          <a:bodyPr/>
          <a:lstStyle>
            <a:lvl1pPr marL="0" indent="0">
              <a:buNone/>
              <a:defRPr sz="2000">
                <a:solidFill>
                  <a:schemeClr val="accent4">
                    <a:lumMod val="50000"/>
                  </a:schemeClr>
                </a:solidFill>
              </a:defRPr>
            </a:lvl1pPr>
          </a:lstStyle>
          <a:p>
            <a:r>
              <a:rPr lang="en-US"/>
              <a:t>Explanation text Explanation text</a:t>
            </a:r>
          </a:p>
          <a:p>
            <a:endParaRPr lang="en-US"/>
          </a:p>
        </p:txBody>
      </p:sp>
      <p:sp>
        <p:nvSpPr>
          <p:cNvPr id="32" name="Text Placeholder 6">
            <a:extLst>
              <a:ext uri="{FF2B5EF4-FFF2-40B4-BE49-F238E27FC236}">
                <a16:creationId xmlns:a16="http://schemas.microsoft.com/office/drawing/2014/main" id="{69F97E64-D5B0-46D1-ACA2-A7BAEDA4C624}"/>
              </a:ext>
            </a:extLst>
          </p:cNvPr>
          <p:cNvSpPr>
            <a:spLocks noGrp="1"/>
          </p:cNvSpPr>
          <p:nvPr>
            <p:ph type="body" sz="quarter" idx="17"/>
          </p:nvPr>
        </p:nvSpPr>
        <p:spPr>
          <a:xfrm>
            <a:off x="5202463" y="4969234"/>
            <a:ext cx="2063297" cy="422910"/>
          </a:xfrm>
        </p:spPr>
        <p:txBody>
          <a:bodyPr/>
          <a:lstStyle>
            <a:lvl1pPr marL="0" indent="0">
              <a:buNone/>
              <a:defRPr sz="2200" b="1">
                <a:solidFill>
                  <a:schemeClr val="accent4">
                    <a:lumMod val="50000"/>
                  </a:schemeClr>
                </a:solidFill>
              </a:defRPr>
            </a:lvl1pPr>
          </a:lstStyle>
          <a:p>
            <a:r>
              <a:rPr lang="en-US"/>
              <a:t>Subheading 2</a:t>
            </a:r>
          </a:p>
          <a:p>
            <a:endParaRPr lang="en-US"/>
          </a:p>
        </p:txBody>
      </p:sp>
      <p:sp>
        <p:nvSpPr>
          <p:cNvPr id="33" name="Content Placeholder 9">
            <a:extLst>
              <a:ext uri="{FF2B5EF4-FFF2-40B4-BE49-F238E27FC236}">
                <a16:creationId xmlns:a16="http://schemas.microsoft.com/office/drawing/2014/main" id="{50B396E8-9327-47AE-BFC7-CC8B91E8015F}"/>
              </a:ext>
            </a:extLst>
          </p:cNvPr>
          <p:cNvSpPr>
            <a:spLocks noGrp="1"/>
          </p:cNvSpPr>
          <p:nvPr>
            <p:ph sz="quarter" idx="20" hasCustomPrompt="1"/>
          </p:nvPr>
        </p:nvSpPr>
        <p:spPr>
          <a:xfrm>
            <a:off x="8899254" y="5437807"/>
            <a:ext cx="2701833" cy="353076"/>
          </a:xfrm>
        </p:spPr>
        <p:txBody>
          <a:bodyPr>
            <a:noAutofit/>
          </a:bodyPr>
          <a:lstStyle>
            <a:lvl1pPr marL="0" indent="0">
              <a:buNone/>
              <a:defRPr sz="2000">
                <a:solidFill>
                  <a:schemeClr val="accent4">
                    <a:lumMod val="50000"/>
                  </a:schemeClr>
                </a:solidFill>
              </a:defRPr>
            </a:lvl1pPr>
          </a:lstStyle>
          <a:p>
            <a:r>
              <a:rPr lang="en-US"/>
              <a:t>Explanation text Explanation text</a:t>
            </a:r>
          </a:p>
        </p:txBody>
      </p:sp>
      <p:sp>
        <p:nvSpPr>
          <p:cNvPr id="34" name="Text Placeholder 8">
            <a:extLst>
              <a:ext uri="{FF2B5EF4-FFF2-40B4-BE49-F238E27FC236}">
                <a16:creationId xmlns:a16="http://schemas.microsoft.com/office/drawing/2014/main" id="{FE832533-28E0-48CC-9857-1C09E522DFE6}"/>
              </a:ext>
            </a:extLst>
          </p:cNvPr>
          <p:cNvSpPr>
            <a:spLocks noGrp="1"/>
          </p:cNvSpPr>
          <p:nvPr>
            <p:ph type="body" sz="quarter" idx="19"/>
          </p:nvPr>
        </p:nvSpPr>
        <p:spPr>
          <a:xfrm>
            <a:off x="8928190" y="4969234"/>
            <a:ext cx="2063297" cy="422910"/>
          </a:xfrm>
        </p:spPr>
        <p:txBody>
          <a:bodyPr>
            <a:noAutofit/>
          </a:bodyPr>
          <a:lstStyle>
            <a:lvl1pPr marL="0" indent="0">
              <a:buNone/>
              <a:defRPr sz="2200" b="1">
                <a:solidFill>
                  <a:schemeClr val="accent4">
                    <a:lumMod val="50000"/>
                  </a:schemeClr>
                </a:solidFill>
              </a:defRPr>
            </a:lvl1pPr>
          </a:lstStyle>
          <a:p>
            <a:r>
              <a:rPr lang="en-US"/>
              <a:t>Subheading 3</a:t>
            </a:r>
          </a:p>
        </p:txBody>
      </p:sp>
      <p:sp>
        <p:nvSpPr>
          <p:cNvPr id="35" name="Oval 34">
            <a:extLst>
              <a:ext uri="{FF2B5EF4-FFF2-40B4-BE49-F238E27FC236}">
                <a16:creationId xmlns:a16="http://schemas.microsoft.com/office/drawing/2014/main" id="{F599A33C-AE03-458B-8A13-200AB606E740}"/>
              </a:ext>
            </a:extLst>
          </p:cNvPr>
          <p:cNvSpPr/>
          <p:nvPr userDrawn="1"/>
        </p:nvSpPr>
        <p:spPr>
          <a:xfrm>
            <a:off x="401297"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6" name="Oval 35">
            <a:extLst>
              <a:ext uri="{FF2B5EF4-FFF2-40B4-BE49-F238E27FC236}">
                <a16:creationId xmlns:a16="http://schemas.microsoft.com/office/drawing/2014/main" id="{D6E4B5FA-AB6D-4542-A1A2-9631297E28A6}"/>
              </a:ext>
            </a:extLst>
          </p:cNvPr>
          <p:cNvSpPr/>
          <p:nvPr userDrawn="1"/>
        </p:nvSpPr>
        <p:spPr>
          <a:xfrm>
            <a:off x="4131198"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sp>
        <p:nvSpPr>
          <p:cNvPr id="37" name="Oval 36">
            <a:extLst>
              <a:ext uri="{FF2B5EF4-FFF2-40B4-BE49-F238E27FC236}">
                <a16:creationId xmlns:a16="http://schemas.microsoft.com/office/drawing/2014/main" id="{C234F8EB-7414-4ED6-8C7E-0AD6463343F6}"/>
              </a:ext>
            </a:extLst>
          </p:cNvPr>
          <p:cNvSpPr/>
          <p:nvPr userDrawn="1"/>
        </p:nvSpPr>
        <p:spPr>
          <a:xfrm>
            <a:off x="7861099" y="4436700"/>
            <a:ext cx="980347" cy="980347"/>
          </a:xfrm>
          <a:prstGeom prst="ellipse">
            <a:avLst/>
          </a:prstGeom>
          <a:solidFill>
            <a:schemeClr val="accent4"/>
          </a:soli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50000"/>
                </a:schemeClr>
              </a:solidFill>
            </a:endParaRPr>
          </a:p>
        </p:txBody>
      </p:sp>
      <p:pic>
        <p:nvPicPr>
          <p:cNvPr id="38" name="Picture Placeholder 15" descr="Astronaut female with solid fill">
            <a:extLst>
              <a:ext uri="{FF2B5EF4-FFF2-40B4-BE49-F238E27FC236}">
                <a16:creationId xmlns:a16="http://schemas.microsoft.com/office/drawing/2014/main" id="{3E5C75CF-BECA-47D3-A9CA-678964E71093}"/>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469002" y="4550720"/>
            <a:ext cx="874681" cy="734407"/>
          </a:xfrm>
          <a:prstGeom prst="rect">
            <a:avLst/>
          </a:prstGeom>
        </p:spPr>
      </p:pic>
      <p:pic>
        <p:nvPicPr>
          <p:cNvPr id="39" name="Picture Placeholder 15" descr="Astronaut female with solid fill">
            <a:extLst>
              <a:ext uri="{FF2B5EF4-FFF2-40B4-BE49-F238E27FC236}">
                <a16:creationId xmlns:a16="http://schemas.microsoft.com/office/drawing/2014/main" id="{69E863EF-848D-44E3-AE7C-41F1009C2BDE}"/>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4184030" y="4550720"/>
            <a:ext cx="874681" cy="734407"/>
          </a:xfrm>
          <a:prstGeom prst="rect">
            <a:avLst/>
          </a:prstGeom>
        </p:spPr>
      </p:pic>
      <p:pic>
        <p:nvPicPr>
          <p:cNvPr id="40" name="Picture Placeholder 15" descr="Astronaut female with solid fill">
            <a:extLst>
              <a:ext uri="{FF2B5EF4-FFF2-40B4-BE49-F238E27FC236}">
                <a16:creationId xmlns:a16="http://schemas.microsoft.com/office/drawing/2014/main" id="{2A8365E3-C7D3-4D26-AF17-B009DDF5D61F}"/>
              </a:ext>
            </a:extLst>
          </p:cNvPr>
          <p:cNvPicPr>
            <a:picLocks noChangeAspect="1"/>
          </p:cNvPicPr>
          <p:nvPr userDrawn="1"/>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25884" t="-13715" r="-25884" b="-13715"/>
          <a:stretch/>
        </p:blipFill>
        <p:spPr>
          <a:xfrm>
            <a:off x="7913931" y="4550720"/>
            <a:ext cx="874681" cy="734407"/>
          </a:xfrm>
          <a:prstGeom prst="rect">
            <a:avLst/>
          </a:prstGeom>
        </p:spPr>
      </p:pic>
      <p:sp>
        <p:nvSpPr>
          <p:cNvPr id="2" name="hcSlideMaster.1_Title OnlyHeader">
            <a:extLst>
              <a:ext uri="{FF2B5EF4-FFF2-40B4-BE49-F238E27FC236}">
                <a16:creationId xmlns:a16="http://schemas.microsoft.com/office/drawing/2014/main" id="{8FE3C60D-0D1F-BE01-93B9-F232A473796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12560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00CC153-EB9D-4D41-BCD5-3FCC1A313AEA}"/>
              </a:ext>
            </a:extLst>
          </p:cNvPr>
          <p:cNvSpPr/>
          <p:nvPr userDrawn="1"/>
        </p:nvSpPr>
        <p:spPr>
          <a:xfrm rot="10800000">
            <a:off x="-211015" y="-2"/>
            <a:ext cx="12403012" cy="62637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7" name="Date Placeholder 3">
            <a:extLst>
              <a:ext uri="{FF2B5EF4-FFF2-40B4-BE49-F238E27FC236}">
                <a16:creationId xmlns:a16="http://schemas.microsoft.com/office/drawing/2014/main" id="{974EED6C-6D5E-4851-A298-AAFA084E32F5}"/>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10/5/2024</a:t>
            </a:fld>
            <a:endParaRPr lang="en-US"/>
          </a:p>
        </p:txBody>
      </p:sp>
      <p:sp>
        <p:nvSpPr>
          <p:cNvPr id="8" name="Footer Placeholder 4">
            <a:extLst>
              <a:ext uri="{FF2B5EF4-FFF2-40B4-BE49-F238E27FC236}">
                <a16:creationId xmlns:a16="http://schemas.microsoft.com/office/drawing/2014/main" id="{C5C62F25-0025-4BCB-8433-D7A2E18DBCF6}"/>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8DC9A720-1A82-4F3E-B7DB-6F32E3710C96}"/>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6" name="Picture 5">
            <a:extLst>
              <a:ext uri="{FF2B5EF4-FFF2-40B4-BE49-F238E27FC236}">
                <a16:creationId xmlns:a16="http://schemas.microsoft.com/office/drawing/2014/main" id="{C0522CAA-2A7F-4F4A-970E-71B025056A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hcSlideMaster.4_Title OnlyHeader">
            <a:extLst>
              <a:ext uri="{FF2B5EF4-FFF2-40B4-BE49-F238E27FC236}">
                <a16:creationId xmlns:a16="http://schemas.microsoft.com/office/drawing/2014/main" id="{30942C82-31FD-69E8-B0C3-E95F63E84ED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634379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963956E-C289-D042-9267-B4356CEF1B16}"/>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1094016"/>
            <a:ext cx="10403946" cy="669471"/>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6433457" y="2049463"/>
            <a:ext cx="4810277"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525621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711B4537-A574-4413-B867-FDA67DA37E1F}"/>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10/5/2024</a:t>
            </a:fld>
            <a:endParaRPr lang="en-US"/>
          </a:p>
        </p:txBody>
      </p:sp>
      <p:sp>
        <p:nvSpPr>
          <p:cNvPr id="10" name="Footer Placeholder 4">
            <a:extLst>
              <a:ext uri="{FF2B5EF4-FFF2-40B4-BE49-F238E27FC236}">
                <a16:creationId xmlns:a16="http://schemas.microsoft.com/office/drawing/2014/main" id="{BCAC9291-83AC-4405-898C-80BAE72E5273}"/>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7EF5C2FF-6692-422A-AF43-D4FDCF1E9738}"/>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EE24632D-7F43-4B4B-8C4B-F7197D608B3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Content with CaptionHeader">
            <a:extLst>
              <a:ext uri="{FF2B5EF4-FFF2-40B4-BE49-F238E27FC236}">
                <a16:creationId xmlns:a16="http://schemas.microsoft.com/office/drawing/2014/main" id="{CCCBF5B1-E05C-86A0-2048-D7DBD3E43DF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959737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1BEE0B7-D05C-0A4E-87C2-76B5FF2B4C80}"/>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3">
            <a:extLst>
              <a:ext uri="{FF2B5EF4-FFF2-40B4-BE49-F238E27FC236}">
                <a16:creationId xmlns:a16="http://schemas.microsoft.com/office/drawing/2014/main" id="{9B3733C4-E61C-4D19-A2F8-2D7AF93AA898}"/>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10/5/2024</a:t>
            </a:fld>
            <a:endParaRPr lang="en-US"/>
          </a:p>
        </p:txBody>
      </p:sp>
      <p:sp>
        <p:nvSpPr>
          <p:cNvPr id="10" name="Footer Placeholder 4">
            <a:extLst>
              <a:ext uri="{FF2B5EF4-FFF2-40B4-BE49-F238E27FC236}">
                <a16:creationId xmlns:a16="http://schemas.microsoft.com/office/drawing/2014/main" id="{55F970BD-84FA-4CC6-81B6-201B223DA9CB}"/>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129311D2-C66A-472E-A156-46EFDA6F9AD0}"/>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3E05B3FE-00BC-4BB2-90FD-19BF6C0FCE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5" name="hcSlideMaster.Picture with CaptionHeader">
            <a:extLst>
              <a:ext uri="{FF2B5EF4-FFF2-40B4-BE49-F238E27FC236}">
                <a16:creationId xmlns:a16="http://schemas.microsoft.com/office/drawing/2014/main" id="{B7AFFFE8-9CE3-64F3-53CB-CC8D9D5D74E0}"/>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8871588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FD7F32-41E7-A347-B871-0D526124D91B}"/>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6228FCD-A9D7-4369-9AEA-7A2E297CA647}"/>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10/5/2024</a:t>
            </a:fld>
            <a:endParaRPr lang="en-US"/>
          </a:p>
        </p:txBody>
      </p:sp>
      <p:sp>
        <p:nvSpPr>
          <p:cNvPr id="9" name="Footer Placeholder 4">
            <a:extLst>
              <a:ext uri="{FF2B5EF4-FFF2-40B4-BE49-F238E27FC236}">
                <a16:creationId xmlns:a16="http://schemas.microsoft.com/office/drawing/2014/main" id="{8E100771-D995-4C8A-8D64-913688CB5CDC}"/>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23AD328F-D7A0-4E95-A5C6-BBB05CEB520F}"/>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2F2BD555-4DEE-4031-B2C2-B50243F396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Title and Vertical TextHeader">
            <a:extLst>
              <a:ext uri="{FF2B5EF4-FFF2-40B4-BE49-F238E27FC236}">
                <a16:creationId xmlns:a16="http://schemas.microsoft.com/office/drawing/2014/main" id="{07D4C493-DF0A-24A1-D231-A445E60AC8A2}"/>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225474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EE53D9E-AA75-E34D-B207-433AD7A62CF3}"/>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26B8991A-8C74-45E0-A192-829987D0F1EB}"/>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10/5/2024</a:t>
            </a:fld>
            <a:endParaRPr lang="en-US"/>
          </a:p>
        </p:txBody>
      </p:sp>
      <p:sp>
        <p:nvSpPr>
          <p:cNvPr id="9" name="Footer Placeholder 4">
            <a:extLst>
              <a:ext uri="{FF2B5EF4-FFF2-40B4-BE49-F238E27FC236}">
                <a16:creationId xmlns:a16="http://schemas.microsoft.com/office/drawing/2014/main" id="{369622BC-5BA6-486F-9992-C500086661F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92B296A5-BCAD-48FC-B5DB-FC36C5A6B925}"/>
              </a:ext>
            </a:extLst>
          </p:cNvPr>
          <p:cNvSpPr>
            <a:spLocks noGrp="1"/>
          </p:cNvSpPr>
          <p:nvPr>
            <p:ph type="sldNum" sz="quarter" idx="12"/>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20CAE389-3D3C-44C2-AC67-98DA72E17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Vertical Title and TextHeader">
            <a:extLst>
              <a:ext uri="{FF2B5EF4-FFF2-40B4-BE49-F238E27FC236}">
                <a16:creationId xmlns:a16="http://schemas.microsoft.com/office/drawing/2014/main" id="{5D46CBA3-C316-70E9-50DC-18D75AD1B07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846496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92D9F87-BA26-4ADF-90AB-2C4075FCF408}"/>
              </a:ext>
            </a:extLst>
          </p:cNvPr>
          <p:cNvSpPr/>
          <p:nvPr userDrawn="1"/>
        </p:nvSpPr>
        <p:spPr>
          <a:xfrm>
            <a:off x="-68580" y="4948792"/>
            <a:ext cx="12329160" cy="1909208"/>
          </a:xfrm>
          <a:prstGeom prst="rect">
            <a:avLst/>
          </a:prstGeom>
          <a:solidFill>
            <a:srgbClr val="0070C0">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1861103"/>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1861102"/>
            <a:ext cx="6637337" cy="3087970"/>
          </a:xfrm>
        </p:spPr>
        <p:txBody>
          <a:bodyPr/>
          <a:lstStyle/>
          <a:p>
            <a:endParaRPr lang="en-US"/>
          </a:p>
        </p:txBody>
      </p:sp>
      <p:sp>
        <p:nvSpPr>
          <p:cNvPr id="14" name="Oval 13">
            <a:extLst>
              <a:ext uri="{FF2B5EF4-FFF2-40B4-BE49-F238E27FC236}">
                <a16:creationId xmlns:a16="http://schemas.microsoft.com/office/drawing/2014/main" id="{9A62FE41-3FB5-416A-A616-169837B66AB5}"/>
              </a:ext>
            </a:extLst>
          </p:cNvPr>
          <p:cNvSpPr/>
          <p:nvPr userDrawn="1"/>
        </p:nvSpPr>
        <p:spPr>
          <a:xfrm>
            <a:off x="472439"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107582"/>
            <a:ext cx="2063297" cy="422910"/>
          </a:xfrm>
        </p:spPr>
        <p:txBody>
          <a:bodyPr/>
          <a:lstStyle>
            <a:lvl1pPr marL="0" indent="0">
              <a:buNone/>
              <a:defRPr sz="2000" b="1"/>
            </a:lvl1pPr>
            <a:lvl2pPr marL="457200" indent="0">
              <a:buNone/>
              <a:defRPr/>
            </a:lvl2pPr>
          </a:lstStyle>
          <a:p>
            <a:pPr lvl="0"/>
            <a:r>
              <a:rPr lang="en-US"/>
              <a:t>Subheading 2</a:t>
            </a:r>
          </a:p>
        </p:txBody>
      </p:sp>
      <p:sp>
        <p:nvSpPr>
          <p:cNvPr id="18" name="Content Placeholder 17">
            <a:extLst>
              <a:ext uri="{FF2B5EF4-FFF2-40B4-BE49-F238E27FC236}">
                <a16:creationId xmlns:a16="http://schemas.microsoft.com/office/drawing/2014/main" id="{1DB2D5A8-F473-4CF3-82CE-5B2F3BE78F81}"/>
              </a:ext>
            </a:extLst>
          </p:cNvPr>
          <p:cNvSpPr>
            <a:spLocks noGrp="1"/>
          </p:cNvSpPr>
          <p:nvPr>
            <p:ph sz="quarter" idx="16"/>
          </p:nvPr>
        </p:nvSpPr>
        <p:spPr>
          <a:xfrm>
            <a:off x="1200421" y="5689002"/>
            <a:ext cx="2339704"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2" name="Oval 21">
            <a:extLst>
              <a:ext uri="{FF2B5EF4-FFF2-40B4-BE49-F238E27FC236}">
                <a16:creationId xmlns:a16="http://schemas.microsoft.com/office/drawing/2014/main" id="{DC87B820-2CE5-4FB3-8D15-E41105FADB9C}"/>
              </a:ext>
            </a:extLst>
          </p:cNvPr>
          <p:cNvSpPr/>
          <p:nvPr userDrawn="1"/>
        </p:nvSpPr>
        <p:spPr>
          <a:xfrm>
            <a:off x="4198166"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4" name="Content Placeholder 17">
            <a:extLst>
              <a:ext uri="{FF2B5EF4-FFF2-40B4-BE49-F238E27FC236}">
                <a16:creationId xmlns:a16="http://schemas.microsoft.com/office/drawing/2014/main" id="{59C7D506-88CA-4CEC-9A7A-BEC0F710B918}"/>
              </a:ext>
            </a:extLst>
          </p:cNvPr>
          <p:cNvSpPr>
            <a:spLocks noGrp="1"/>
          </p:cNvSpPr>
          <p:nvPr>
            <p:ph sz="quarter" idx="18"/>
          </p:nvPr>
        </p:nvSpPr>
        <p:spPr>
          <a:xfrm>
            <a:off x="4563927"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5" name="Oval 24">
            <a:extLst>
              <a:ext uri="{FF2B5EF4-FFF2-40B4-BE49-F238E27FC236}">
                <a16:creationId xmlns:a16="http://schemas.microsoft.com/office/drawing/2014/main" id="{BBAFB821-F123-4074-AE21-C5968CFEE276}"/>
              </a:ext>
            </a:extLst>
          </p:cNvPr>
          <p:cNvSpPr/>
          <p:nvPr userDrawn="1"/>
        </p:nvSpPr>
        <p:spPr>
          <a:xfrm>
            <a:off x="7923893" y="4629790"/>
            <a:ext cx="888274" cy="9013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107582"/>
            <a:ext cx="2063297" cy="422910"/>
          </a:xfrm>
        </p:spPr>
        <p:txBody>
          <a:bodyPr/>
          <a:lstStyle>
            <a:lvl1pPr marL="0" indent="0">
              <a:buNone/>
              <a:defRPr sz="2000" b="1"/>
            </a:lvl1pPr>
            <a:lvl2pPr marL="457200" indent="0">
              <a:buNone/>
              <a:defRPr/>
            </a:lvl2pPr>
          </a:lstStyle>
          <a:p>
            <a:pPr lvl="0"/>
            <a:r>
              <a:rPr lang="en-US"/>
              <a:t>Subheading 2</a:t>
            </a:r>
          </a:p>
        </p:txBody>
      </p:sp>
      <p:sp>
        <p:nvSpPr>
          <p:cNvPr id="27" name="Content Placeholder 17">
            <a:extLst>
              <a:ext uri="{FF2B5EF4-FFF2-40B4-BE49-F238E27FC236}">
                <a16:creationId xmlns:a16="http://schemas.microsoft.com/office/drawing/2014/main" id="{EF6F3724-3740-4BEC-8705-32EEBD3F9CEF}"/>
              </a:ext>
            </a:extLst>
          </p:cNvPr>
          <p:cNvSpPr>
            <a:spLocks noGrp="1"/>
          </p:cNvSpPr>
          <p:nvPr>
            <p:ph sz="quarter" idx="20"/>
          </p:nvPr>
        </p:nvSpPr>
        <p:spPr>
          <a:xfrm>
            <a:off x="8289654" y="5689002"/>
            <a:ext cx="2701925" cy="377389"/>
          </a:xfrm>
        </p:spPr>
        <p:txBody>
          <a:bodyPr>
            <a:noAutofit/>
          </a:bodyPr>
          <a:lstStyle>
            <a:lvl1pPr marL="0" indent="0">
              <a:buNone/>
              <a:defRPr sz="1400"/>
            </a:lvl1pPr>
            <a:lvl2pPr>
              <a:defRPr sz="1400"/>
            </a:lvl2pPr>
            <a:lvl3pPr>
              <a:defRPr sz="1400"/>
            </a:lvl3pPr>
            <a:lvl4pPr>
              <a:defRPr sz="1400"/>
            </a:lvl4pPr>
            <a:lvl5pPr>
              <a:defRPr sz="1400"/>
            </a:lvl5pPr>
          </a:lstStyle>
          <a:p>
            <a:pPr lvl="0"/>
            <a:r>
              <a:rPr lang="en-US"/>
              <a:t>Click to edit Master text styles</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68580" y="472440"/>
            <a:ext cx="122605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7" name="Picture 16">
            <a:extLst>
              <a:ext uri="{FF2B5EF4-FFF2-40B4-BE49-F238E27FC236}">
                <a16:creationId xmlns:a16="http://schemas.microsoft.com/office/drawing/2014/main" id="{3933E6F6-7960-2A4C-AE24-A2BCFA1894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3" name="Picture Placeholder 2">
            <a:extLst>
              <a:ext uri="{FF2B5EF4-FFF2-40B4-BE49-F238E27FC236}">
                <a16:creationId xmlns:a16="http://schemas.microsoft.com/office/drawing/2014/main" id="{041930A0-AB33-5046-8624-4F94A554B9CA}"/>
              </a:ext>
            </a:extLst>
          </p:cNvPr>
          <p:cNvSpPr>
            <a:spLocks noGrp="1"/>
          </p:cNvSpPr>
          <p:nvPr>
            <p:ph type="pic" sz="quarter" idx="22"/>
          </p:nvPr>
        </p:nvSpPr>
        <p:spPr>
          <a:xfrm>
            <a:off x="644446" y="4835120"/>
            <a:ext cx="534987" cy="536575"/>
          </a:xfrm>
        </p:spPr>
        <p:txBody>
          <a:bodyPr/>
          <a:lstStyle/>
          <a:p>
            <a:endParaRPr lang="en-US"/>
          </a:p>
        </p:txBody>
      </p:sp>
      <p:sp>
        <p:nvSpPr>
          <p:cNvPr id="20" name="Picture Placeholder 2">
            <a:extLst>
              <a:ext uri="{FF2B5EF4-FFF2-40B4-BE49-F238E27FC236}">
                <a16:creationId xmlns:a16="http://schemas.microsoft.com/office/drawing/2014/main" id="{7D69B9E4-2213-774D-B687-392CE7261211}"/>
              </a:ext>
            </a:extLst>
          </p:cNvPr>
          <p:cNvSpPr>
            <a:spLocks noGrp="1"/>
          </p:cNvSpPr>
          <p:nvPr>
            <p:ph type="pic" sz="quarter" idx="23"/>
          </p:nvPr>
        </p:nvSpPr>
        <p:spPr>
          <a:xfrm>
            <a:off x="4361423" y="4835120"/>
            <a:ext cx="534987" cy="536575"/>
          </a:xfrm>
        </p:spPr>
        <p:txBody>
          <a:bodyPr/>
          <a:lstStyle/>
          <a:p>
            <a:endParaRPr lang="en-US"/>
          </a:p>
        </p:txBody>
      </p:sp>
      <p:sp>
        <p:nvSpPr>
          <p:cNvPr id="30" name="Picture Placeholder 2">
            <a:extLst>
              <a:ext uri="{FF2B5EF4-FFF2-40B4-BE49-F238E27FC236}">
                <a16:creationId xmlns:a16="http://schemas.microsoft.com/office/drawing/2014/main" id="{B36A7A8D-9DB1-4C41-95AE-C94EB580A77C}"/>
              </a:ext>
            </a:extLst>
          </p:cNvPr>
          <p:cNvSpPr>
            <a:spLocks noGrp="1"/>
          </p:cNvSpPr>
          <p:nvPr>
            <p:ph type="pic" sz="quarter" idx="24"/>
          </p:nvPr>
        </p:nvSpPr>
        <p:spPr>
          <a:xfrm>
            <a:off x="8090275" y="4835120"/>
            <a:ext cx="534987" cy="536575"/>
          </a:xfrm>
        </p:spPr>
        <p:txBody>
          <a:bodyPr/>
          <a:lstStyle/>
          <a:p>
            <a:endParaRPr lang="en-US"/>
          </a:p>
        </p:txBody>
      </p:sp>
      <p:sp>
        <p:nvSpPr>
          <p:cNvPr id="2" name="hcSlideMaster.2_Title OnlyHeader">
            <a:extLst>
              <a:ext uri="{FF2B5EF4-FFF2-40B4-BE49-F238E27FC236}">
                <a16:creationId xmlns:a16="http://schemas.microsoft.com/office/drawing/2014/main" id="{F55B3492-C9EF-7A00-0AD5-64C4859BAFDB}"/>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3563885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655189D-D92D-4A4A-BE90-7C7515E61167}"/>
              </a:ext>
            </a:extLst>
          </p:cNvPr>
          <p:cNvSpPr>
            <a:spLocks noGrp="1"/>
          </p:cNvSpPr>
          <p:nvPr>
            <p:ph type="title"/>
          </p:nvPr>
        </p:nvSpPr>
        <p:spPr>
          <a:xfrm>
            <a:off x="600501" y="389741"/>
            <a:ext cx="10753299" cy="858035"/>
          </a:xfrm>
          <a:prstGeom prst="rect">
            <a:avLst/>
          </a:prstGeom>
        </p:spPr>
        <p:txBody>
          <a:bodyPr>
            <a:normAutofit/>
          </a:bodyPr>
          <a:lstStyle>
            <a:lvl1pPr>
              <a:defRPr sz="4400" b="1">
                <a:solidFill>
                  <a:schemeClr val="tx2"/>
                </a:solidFill>
                <a:latin typeface="+mj-lt"/>
                <a:ea typeface="Open Sans Extrabold" pitchFamily="2" charset="0"/>
                <a:cs typeface="Open Sans Extrabold" pitchFamily="2" charset="0"/>
              </a:defRPr>
            </a:lvl1pPr>
          </a:lstStyle>
          <a:p>
            <a:r>
              <a:rPr lang="en-US"/>
              <a:t>Click to edit Master title style</a:t>
            </a:r>
          </a:p>
        </p:txBody>
      </p:sp>
      <p:sp>
        <p:nvSpPr>
          <p:cNvPr id="7" name="Text Placeholder 6">
            <a:extLst>
              <a:ext uri="{FF2B5EF4-FFF2-40B4-BE49-F238E27FC236}">
                <a16:creationId xmlns:a16="http://schemas.microsoft.com/office/drawing/2014/main" id="{8EDDF4B6-2010-423C-A7C9-48548D41EE4C}"/>
              </a:ext>
            </a:extLst>
          </p:cNvPr>
          <p:cNvSpPr>
            <a:spLocks noGrp="1"/>
          </p:cNvSpPr>
          <p:nvPr>
            <p:ph type="body" sz="quarter" idx="13"/>
          </p:nvPr>
        </p:nvSpPr>
        <p:spPr>
          <a:xfrm>
            <a:off x="600075" y="1466492"/>
            <a:ext cx="10753725" cy="4551722"/>
          </a:xfrm>
          <a:prstGeom prst="rect">
            <a:avLst/>
          </a:prstGeom>
        </p:spPr>
        <p:txBody>
          <a:bodyPr>
            <a:normAutofit/>
          </a:bodyPr>
          <a:lstStyle>
            <a:lvl1pPr marL="0" indent="0">
              <a:buNone/>
              <a:defRPr sz="1800">
                <a:latin typeface="Open Sans Light" pitchFamily="2" charset="0"/>
                <a:ea typeface="Open Sans Light" pitchFamily="2" charset="0"/>
                <a:cs typeface="Open Sans Light" pitchFamily="2" charset="0"/>
              </a:defRPr>
            </a:lvl1pPr>
            <a:lvl2pPr marL="457200" indent="0">
              <a:buNone/>
              <a:defRPr sz="1800">
                <a:latin typeface="Open Sans Light" pitchFamily="2" charset="0"/>
                <a:ea typeface="Open Sans Light" pitchFamily="2" charset="0"/>
                <a:cs typeface="Open Sans Light" pitchFamily="2" charset="0"/>
              </a:defRPr>
            </a:lvl2pPr>
            <a:lvl3pPr marL="914400" indent="0">
              <a:buNone/>
              <a:defRPr sz="1800">
                <a:latin typeface="Open Sans Light" pitchFamily="2" charset="0"/>
                <a:ea typeface="Open Sans Light" pitchFamily="2" charset="0"/>
                <a:cs typeface="Open Sans Light" pitchFamily="2" charset="0"/>
              </a:defRPr>
            </a:lvl3pPr>
            <a:lvl4pPr marL="1371600" indent="0">
              <a:buNone/>
              <a:defRPr sz="1800">
                <a:latin typeface="Open Sans Light" pitchFamily="2" charset="0"/>
                <a:ea typeface="Open Sans Light" pitchFamily="2" charset="0"/>
                <a:cs typeface="Open Sans Light" pitchFamily="2" charset="0"/>
              </a:defRPr>
            </a:lvl4pPr>
            <a:lvl5pPr marL="1828800" indent="0">
              <a:buNone/>
              <a:defRPr sz="1800">
                <a:latin typeface="Open Sans Light" pitchFamily="2" charset="0"/>
                <a:ea typeface="Open Sans Light" pitchFamily="2" charset="0"/>
                <a:cs typeface="Open Sans Light"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a:extLst>
              <a:ext uri="{FF2B5EF4-FFF2-40B4-BE49-F238E27FC236}">
                <a16:creationId xmlns:a16="http://schemas.microsoft.com/office/drawing/2014/main" id="{BE296133-162F-4490-95F0-71D423AB7688}"/>
              </a:ext>
            </a:extLst>
          </p:cNvPr>
          <p:cNvSpPr>
            <a:spLocks noGrp="1"/>
          </p:cNvSpPr>
          <p:nvPr>
            <p:ph type="sldNum" sz="quarter" idx="12"/>
          </p:nvPr>
        </p:nvSpPr>
        <p:spPr>
          <a:xfrm>
            <a:off x="8610600" y="6356350"/>
            <a:ext cx="2743200" cy="365125"/>
          </a:xfrm>
        </p:spPr>
        <p:txBody>
          <a:bodyPr/>
          <a:lstStyle>
            <a:lvl1pPr>
              <a:defRPr>
                <a:solidFill>
                  <a:schemeClr val="bg1"/>
                </a:solidFill>
              </a:defRPr>
            </a:lvl1pPr>
          </a:lstStyle>
          <a:p>
            <a:fld id="{C0661842-319C-4669-B9B1-FF493F84782D}" type="slidenum">
              <a:rPr lang="en-US" smtClean="0"/>
              <a:pPr/>
              <a:t>‹#›</a:t>
            </a:fld>
            <a:endParaRPr lang="en-US"/>
          </a:p>
        </p:txBody>
      </p:sp>
      <p:pic>
        <p:nvPicPr>
          <p:cNvPr id="9" name="Picture 8">
            <a:extLst>
              <a:ext uri="{FF2B5EF4-FFF2-40B4-BE49-F238E27FC236}">
                <a16:creationId xmlns:a16="http://schemas.microsoft.com/office/drawing/2014/main" id="{0CC42706-3746-4E55-9311-B6B10992CA9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66047" y="5834368"/>
            <a:ext cx="887107" cy="887107"/>
          </a:xfrm>
          <a:prstGeom prst="rect">
            <a:avLst/>
          </a:prstGeom>
        </p:spPr>
      </p:pic>
      <p:sp>
        <p:nvSpPr>
          <p:cNvPr id="2" name="hcSlideMaster.Custom LayoutHeader">
            <a:extLst>
              <a:ext uri="{FF2B5EF4-FFF2-40B4-BE49-F238E27FC236}">
                <a16:creationId xmlns:a16="http://schemas.microsoft.com/office/drawing/2014/main" id="{514D20C3-A5AF-A9FB-C3FB-D279A3824BF9}"/>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476271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A3385B3-53D8-6843-AFB2-C6EE0E112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F5D051-85A9-5C4B-8A96-8E4FC4C5DECA}"/>
              </a:ext>
            </a:extLst>
          </p:cNvPr>
          <p:cNvSpPr>
            <a:spLocks noGrp="1"/>
          </p:cNvSpPr>
          <p:nvPr>
            <p:ph type="sldNum" sz="quarter" idx="12"/>
          </p:nvPr>
        </p:nvSpPr>
        <p:spPr/>
        <p:txBody>
          <a:bodyPr/>
          <a:lstStyle/>
          <a:p>
            <a:fld id="{4710E8EA-57F6-764C-8914-AEEABF058192}" type="slidenum">
              <a:rPr lang="en-US" smtClean="0"/>
              <a:t>‹#›</a:t>
            </a:fld>
            <a:endParaRPr lang="en-US"/>
          </a:p>
        </p:txBody>
      </p:sp>
      <p:sp>
        <p:nvSpPr>
          <p:cNvPr id="2" name="hcSlideMaster13.1_BlankHeader">
            <a:extLst>
              <a:ext uri="{FF2B5EF4-FFF2-40B4-BE49-F238E27FC236}">
                <a16:creationId xmlns:a16="http://schemas.microsoft.com/office/drawing/2014/main" id="{A780C1F8-8ACA-619A-B762-EE3A0FF3761C}"/>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523584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Only">
    <p:bg>
      <p:bgPr>
        <a:solidFill>
          <a:schemeClr val="accent4">
            <a:lumMod val="20000"/>
            <a:lumOff val="80000"/>
            <a:alpha val="32000"/>
          </a:schemeClr>
        </a:solidFill>
        <a:effectLst/>
      </p:bgPr>
    </p:bg>
    <p:spTree>
      <p:nvGrpSpPr>
        <p:cNvPr id="1" name=""/>
        <p:cNvGrpSpPr/>
        <p:nvPr/>
      </p:nvGrpSpPr>
      <p:grpSpPr>
        <a:xfrm>
          <a:off x="0" y="0"/>
          <a:ext cx="0" cy="0"/>
          <a:chOff x="0" y="0"/>
          <a:chExt cx="0" cy="0"/>
        </a:xfrm>
      </p:grpSpPr>
      <p:sp>
        <p:nvSpPr>
          <p:cNvPr id="33" name="Content Placeholder 32">
            <a:extLst>
              <a:ext uri="{FF2B5EF4-FFF2-40B4-BE49-F238E27FC236}">
                <a16:creationId xmlns:a16="http://schemas.microsoft.com/office/drawing/2014/main" id="{2C96FD66-5B92-4FE6-A1CA-530697084440}"/>
              </a:ext>
            </a:extLst>
          </p:cNvPr>
          <p:cNvSpPr>
            <a:spLocks noGrp="1"/>
          </p:cNvSpPr>
          <p:nvPr>
            <p:ph sz="quarter" idx="21" hasCustomPrompt="1"/>
          </p:nvPr>
        </p:nvSpPr>
        <p:spPr>
          <a:xfrm>
            <a:off x="915988" y="2134235"/>
            <a:ext cx="3648075" cy="3087688"/>
          </a:xfrm>
          <a:solidFill>
            <a:schemeClr val="tx2">
              <a:lumMod val="50000"/>
            </a:schemeClr>
          </a:solidFill>
        </p:spPr>
        <p:txBody>
          <a:bodyPr anchor="ctr" anchorCtr="0"/>
          <a:lstStyle>
            <a:lvl1pPr marL="0" indent="0" algn="ctr">
              <a:buFontTx/>
              <a:buNone/>
              <a:defRPr b="1">
                <a:solidFill>
                  <a:schemeClr val="accent3">
                    <a:lumMod val="20000"/>
                    <a:lumOff val="80000"/>
                  </a:schemeClr>
                </a:solidFill>
              </a:defRPr>
            </a:lvl1pPr>
            <a:lvl2pPr algn="ctr">
              <a:defRPr/>
            </a:lvl2pPr>
            <a:lvl3pPr algn="ctr">
              <a:defRPr/>
            </a:lvl3pPr>
            <a:lvl4pPr algn="ctr">
              <a:defRPr/>
            </a:lvl4pPr>
            <a:lvl5pPr algn="ctr">
              <a:defRPr/>
            </a:lvl5pPr>
          </a:lstStyle>
          <a:p>
            <a:pPr lvl="0"/>
            <a:r>
              <a:rPr lang="en-US"/>
              <a:t>Callout Area</a:t>
            </a:r>
          </a:p>
        </p:txBody>
      </p:sp>
      <p:sp>
        <p:nvSpPr>
          <p:cNvPr id="5" name="Slide Number Placeholder 4">
            <a:extLst>
              <a:ext uri="{FF2B5EF4-FFF2-40B4-BE49-F238E27FC236}">
                <a16:creationId xmlns:a16="http://schemas.microsoft.com/office/drawing/2014/main" id="{A95509D8-FB6B-41AF-82AD-63CB40F2BF3A}"/>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13" name="Picture Placeholder 12">
            <a:extLst>
              <a:ext uri="{FF2B5EF4-FFF2-40B4-BE49-F238E27FC236}">
                <a16:creationId xmlns:a16="http://schemas.microsoft.com/office/drawing/2014/main" id="{ECAC4FFC-7BC2-4788-B7BD-ED8B604A7E7B}"/>
              </a:ext>
            </a:extLst>
          </p:cNvPr>
          <p:cNvSpPr>
            <a:spLocks noGrp="1"/>
          </p:cNvSpPr>
          <p:nvPr>
            <p:ph type="pic" sz="quarter" idx="14"/>
          </p:nvPr>
        </p:nvSpPr>
        <p:spPr>
          <a:xfrm>
            <a:off x="4716463" y="2134234"/>
            <a:ext cx="6637337" cy="3087970"/>
          </a:xfrm>
        </p:spPr>
        <p:txBody>
          <a:bodyPr/>
          <a:lstStyle/>
          <a:p>
            <a:endParaRPr lang="en-US"/>
          </a:p>
        </p:txBody>
      </p:sp>
      <p:sp>
        <p:nvSpPr>
          <p:cNvPr id="16" name="Text Placeholder 15">
            <a:extLst>
              <a:ext uri="{FF2B5EF4-FFF2-40B4-BE49-F238E27FC236}">
                <a16:creationId xmlns:a16="http://schemas.microsoft.com/office/drawing/2014/main" id="{75AD46F4-F714-4AAE-8138-C6EAF15E6B9F}"/>
              </a:ext>
            </a:extLst>
          </p:cNvPr>
          <p:cNvSpPr>
            <a:spLocks noGrp="1"/>
          </p:cNvSpPr>
          <p:nvPr>
            <p:ph type="body" sz="quarter" idx="15" hasCustomPrompt="1"/>
          </p:nvPr>
        </p:nvSpPr>
        <p:spPr>
          <a:xfrm>
            <a:off x="1476736"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3" name="Text Placeholder 15">
            <a:extLst>
              <a:ext uri="{FF2B5EF4-FFF2-40B4-BE49-F238E27FC236}">
                <a16:creationId xmlns:a16="http://schemas.microsoft.com/office/drawing/2014/main" id="{4A429B31-A805-4091-A9BB-FD850DA02642}"/>
              </a:ext>
            </a:extLst>
          </p:cNvPr>
          <p:cNvSpPr>
            <a:spLocks noGrp="1"/>
          </p:cNvSpPr>
          <p:nvPr>
            <p:ph type="body" sz="quarter" idx="17" hasCustomPrompt="1"/>
          </p:nvPr>
        </p:nvSpPr>
        <p:spPr>
          <a:xfrm>
            <a:off x="5202463"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6" name="Text Placeholder 15">
            <a:extLst>
              <a:ext uri="{FF2B5EF4-FFF2-40B4-BE49-F238E27FC236}">
                <a16:creationId xmlns:a16="http://schemas.microsoft.com/office/drawing/2014/main" id="{8C024CE0-6AAC-42A6-A0BA-F6B030D079B6}"/>
              </a:ext>
            </a:extLst>
          </p:cNvPr>
          <p:cNvSpPr>
            <a:spLocks noGrp="1"/>
          </p:cNvSpPr>
          <p:nvPr>
            <p:ph type="body" sz="quarter" idx="19" hasCustomPrompt="1"/>
          </p:nvPr>
        </p:nvSpPr>
        <p:spPr>
          <a:xfrm>
            <a:off x="8928190" y="5380714"/>
            <a:ext cx="2063297" cy="422910"/>
          </a:xfrm>
        </p:spPr>
        <p:txBody>
          <a:bodyPr/>
          <a:lstStyle>
            <a:lvl1pPr marL="0" indent="0">
              <a:buNone/>
              <a:defRPr sz="2000" b="1"/>
            </a:lvl1pPr>
            <a:lvl2pPr marL="457200" indent="0">
              <a:buNone/>
              <a:defRPr/>
            </a:lvl2pPr>
          </a:lstStyle>
          <a:p>
            <a:pPr lvl="0"/>
            <a:r>
              <a:rPr lang="en-US"/>
              <a:t>Subheading 2</a:t>
            </a:r>
          </a:p>
        </p:txBody>
      </p:sp>
      <p:sp>
        <p:nvSpPr>
          <p:cNvPr id="21" name="Rectangle 20">
            <a:extLst>
              <a:ext uri="{FF2B5EF4-FFF2-40B4-BE49-F238E27FC236}">
                <a16:creationId xmlns:a16="http://schemas.microsoft.com/office/drawing/2014/main" id="{F5AA2F92-DCF2-4148-93C7-70D80A18A18D}"/>
              </a:ext>
            </a:extLst>
          </p:cNvPr>
          <p:cNvSpPr/>
          <p:nvPr userDrawn="1"/>
        </p:nvSpPr>
        <p:spPr>
          <a:xfrm>
            <a:off x="-121920" y="472440"/>
            <a:ext cx="1231392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8" name="Title 1">
            <a:extLst>
              <a:ext uri="{FF2B5EF4-FFF2-40B4-BE49-F238E27FC236}">
                <a16:creationId xmlns:a16="http://schemas.microsoft.com/office/drawing/2014/main" id="{FB94EC04-E016-413F-BE4D-C868CAC950E0}"/>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C47DF57D-9CD3-D249-A439-EBFD4E8DB70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2" name="hcSlideMaster.5_Title OnlyHeader">
            <a:extLst>
              <a:ext uri="{FF2B5EF4-FFF2-40B4-BE49-F238E27FC236}">
                <a16:creationId xmlns:a16="http://schemas.microsoft.com/office/drawing/2014/main" id="{1A917A82-DF4C-0806-0204-F2D248FA96D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58473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2">
            <a:lumMod val="50000"/>
          </a:schemeClr>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4C6E486C-B27D-48C7-A3E9-BCEEE6B3B5C2}"/>
              </a:ext>
            </a:extLst>
          </p:cNvPr>
          <p:cNvSpPr/>
          <p:nvPr userDrawn="1"/>
        </p:nvSpPr>
        <p:spPr>
          <a:xfrm>
            <a:off x="-106680" y="472440"/>
            <a:ext cx="12298680" cy="1063632"/>
          </a:xfrm>
          <a:prstGeom prst="rect">
            <a:avLst/>
          </a:prstGeom>
          <a:solidFill>
            <a:srgbClr val="0070C0">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algn="l"/>
            <a:endParaRPr lang="en-US"/>
          </a:p>
        </p:txBody>
      </p:sp>
      <p:sp>
        <p:nvSpPr>
          <p:cNvPr id="2" name="Date Placeholder 1">
            <a:extLst>
              <a:ext uri="{FF2B5EF4-FFF2-40B4-BE49-F238E27FC236}">
                <a16:creationId xmlns:a16="http://schemas.microsoft.com/office/drawing/2014/main" id="{ABD107C6-58C2-46C0-9470-B0D08A85B33B}"/>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0D801C9-79ED-4C86-A7EA-E9C881176034}" type="datetimeFigureOut">
              <a:rPr lang="en-US" smtClean="0"/>
              <a:pPr/>
              <a:t>10/5/2024</a:t>
            </a:fld>
            <a:endParaRPr lang="en-US"/>
          </a:p>
        </p:txBody>
      </p:sp>
      <p:sp>
        <p:nvSpPr>
          <p:cNvPr id="3" name="Footer Placeholder 2">
            <a:extLst>
              <a:ext uri="{FF2B5EF4-FFF2-40B4-BE49-F238E27FC236}">
                <a16:creationId xmlns:a16="http://schemas.microsoft.com/office/drawing/2014/main" id="{4939DC04-6456-4EB8-BBED-105655834209}"/>
              </a:ext>
            </a:extLst>
          </p:cNvPr>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 name="Slide Number Placeholder 3">
            <a:extLst>
              <a:ext uri="{FF2B5EF4-FFF2-40B4-BE49-F238E27FC236}">
                <a16:creationId xmlns:a16="http://schemas.microsoft.com/office/drawing/2014/main" id="{0496A9CA-BC26-4F83-BE7E-2200F37A2D30}"/>
              </a:ext>
            </a:extLst>
          </p:cNvPr>
          <p:cNvSpPr>
            <a:spLocks noGrp="1"/>
          </p:cNvSpPr>
          <p:nvPr>
            <p:ph type="sldNum" sz="quarter" idx="12"/>
          </p:nvPr>
        </p:nvSpPr>
        <p:spPr/>
        <p:txBody>
          <a:bodyPr/>
          <a:lstStyle/>
          <a:p>
            <a:fld id="{B67B8A01-5913-41E2-AA95-B5B699FED64F}" type="slidenum">
              <a:rPr lang="en-US" smtClean="0"/>
              <a:t>‹#›</a:t>
            </a:fld>
            <a:endParaRPr lang="en-US"/>
          </a:p>
        </p:txBody>
      </p:sp>
      <p:sp>
        <p:nvSpPr>
          <p:cNvPr id="5" name="Rectangle 4">
            <a:extLst>
              <a:ext uri="{FF2B5EF4-FFF2-40B4-BE49-F238E27FC236}">
                <a16:creationId xmlns:a16="http://schemas.microsoft.com/office/drawing/2014/main" id="{DC8DF53E-1E7A-4693-8553-BB57806CBABB}"/>
              </a:ext>
            </a:extLst>
          </p:cNvPr>
          <p:cNvSpPr/>
          <p:nvPr userDrawn="1"/>
        </p:nvSpPr>
        <p:spPr>
          <a:xfrm>
            <a:off x="83820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658B03A4-73EF-49F8-BEEA-24F5E1CA8E81}"/>
              </a:ext>
            </a:extLst>
          </p:cNvPr>
          <p:cNvSpPr>
            <a:spLocks noGrp="1"/>
          </p:cNvSpPr>
          <p:nvPr>
            <p:ph type="pic" sz="quarter" idx="13"/>
          </p:nvPr>
        </p:nvSpPr>
        <p:spPr>
          <a:xfrm>
            <a:off x="1122620" y="2373085"/>
            <a:ext cx="2497999" cy="2097393"/>
          </a:xfrm>
          <a:noFill/>
        </p:spPr>
        <p:txBody>
          <a:bodyPr/>
          <a:lstStyle/>
          <a:p>
            <a:endParaRPr lang="en-US"/>
          </a:p>
        </p:txBody>
      </p:sp>
      <p:sp>
        <p:nvSpPr>
          <p:cNvPr id="13" name="Text Placeholder 12">
            <a:extLst>
              <a:ext uri="{FF2B5EF4-FFF2-40B4-BE49-F238E27FC236}">
                <a16:creationId xmlns:a16="http://schemas.microsoft.com/office/drawing/2014/main" id="{CF644DF5-D5DF-4625-A661-B7CAD9DC3541}"/>
              </a:ext>
            </a:extLst>
          </p:cNvPr>
          <p:cNvSpPr>
            <a:spLocks noGrp="1"/>
          </p:cNvSpPr>
          <p:nvPr>
            <p:ph type="body" sz="quarter" idx="16" hasCustomPrompt="1"/>
          </p:nvPr>
        </p:nvSpPr>
        <p:spPr>
          <a:xfrm>
            <a:off x="1125583"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14" name="Text Placeholder 12">
            <a:extLst>
              <a:ext uri="{FF2B5EF4-FFF2-40B4-BE49-F238E27FC236}">
                <a16:creationId xmlns:a16="http://schemas.microsoft.com/office/drawing/2014/main" id="{11B63406-0E0D-464A-941E-D124D9B07D5D}"/>
              </a:ext>
            </a:extLst>
          </p:cNvPr>
          <p:cNvSpPr>
            <a:spLocks noGrp="1"/>
          </p:cNvSpPr>
          <p:nvPr>
            <p:ph type="body" sz="quarter" idx="17" hasCustomPrompt="1"/>
          </p:nvPr>
        </p:nvSpPr>
        <p:spPr>
          <a:xfrm>
            <a:off x="112340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15" name="Text Placeholder 12">
            <a:extLst>
              <a:ext uri="{FF2B5EF4-FFF2-40B4-BE49-F238E27FC236}">
                <a16:creationId xmlns:a16="http://schemas.microsoft.com/office/drawing/2014/main" id="{8FD70DF5-C2C1-4681-9D75-81C6D8E7247C}"/>
              </a:ext>
            </a:extLst>
          </p:cNvPr>
          <p:cNvSpPr>
            <a:spLocks noGrp="1"/>
          </p:cNvSpPr>
          <p:nvPr>
            <p:ph type="body" sz="quarter" idx="18" hasCustomPrompt="1"/>
          </p:nvPr>
        </p:nvSpPr>
        <p:spPr>
          <a:xfrm>
            <a:off x="112340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18" name="Rectangle 17">
            <a:extLst>
              <a:ext uri="{FF2B5EF4-FFF2-40B4-BE49-F238E27FC236}">
                <a16:creationId xmlns:a16="http://schemas.microsoft.com/office/drawing/2014/main" id="{285A7F3F-E9B2-4BAD-88F2-553ABC81BC09}"/>
              </a:ext>
            </a:extLst>
          </p:cNvPr>
          <p:cNvSpPr/>
          <p:nvPr userDrawn="1"/>
        </p:nvSpPr>
        <p:spPr>
          <a:xfrm>
            <a:off x="4562580"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8">
            <a:extLst>
              <a:ext uri="{FF2B5EF4-FFF2-40B4-BE49-F238E27FC236}">
                <a16:creationId xmlns:a16="http://schemas.microsoft.com/office/drawing/2014/main" id="{EE481D4A-024C-4202-BF67-D683BB8B53C6}"/>
              </a:ext>
            </a:extLst>
          </p:cNvPr>
          <p:cNvSpPr>
            <a:spLocks noGrp="1"/>
          </p:cNvSpPr>
          <p:nvPr>
            <p:ph type="pic" sz="quarter" idx="19"/>
          </p:nvPr>
        </p:nvSpPr>
        <p:spPr>
          <a:xfrm>
            <a:off x="4847000" y="2373086"/>
            <a:ext cx="2497999" cy="2097392"/>
          </a:xfrm>
          <a:noFill/>
        </p:spPr>
        <p:txBody>
          <a:bodyPr/>
          <a:lstStyle/>
          <a:p>
            <a:endParaRPr lang="en-US"/>
          </a:p>
        </p:txBody>
      </p:sp>
      <p:sp>
        <p:nvSpPr>
          <p:cNvPr id="20" name="Text Placeholder 12">
            <a:extLst>
              <a:ext uri="{FF2B5EF4-FFF2-40B4-BE49-F238E27FC236}">
                <a16:creationId xmlns:a16="http://schemas.microsoft.com/office/drawing/2014/main" id="{229ADC80-BF67-4385-88E1-C596930271D4}"/>
              </a:ext>
            </a:extLst>
          </p:cNvPr>
          <p:cNvSpPr>
            <a:spLocks noGrp="1"/>
          </p:cNvSpPr>
          <p:nvPr>
            <p:ph type="body" sz="quarter" idx="20" hasCustomPrompt="1"/>
          </p:nvPr>
        </p:nvSpPr>
        <p:spPr>
          <a:xfrm>
            <a:off x="4847786" y="5273042"/>
            <a:ext cx="2497183" cy="600892"/>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a:p>
            <a:pPr lvl="0"/>
            <a:endParaRPr lang="en-US"/>
          </a:p>
        </p:txBody>
      </p:sp>
      <p:sp>
        <p:nvSpPr>
          <p:cNvPr id="21" name="Text Placeholder 12">
            <a:extLst>
              <a:ext uri="{FF2B5EF4-FFF2-40B4-BE49-F238E27FC236}">
                <a16:creationId xmlns:a16="http://schemas.microsoft.com/office/drawing/2014/main" id="{CB0D64BE-49AE-40ED-992F-EE816C04D980}"/>
              </a:ext>
            </a:extLst>
          </p:cNvPr>
          <p:cNvSpPr>
            <a:spLocks noGrp="1"/>
          </p:cNvSpPr>
          <p:nvPr>
            <p:ph type="body" sz="quarter" idx="21" hasCustomPrompt="1"/>
          </p:nvPr>
        </p:nvSpPr>
        <p:spPr>
          <a:xfrm>
            <a:off x="4847786"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2" name="Text Placeholder 12">
            <a:extLst>
              <a:ext uri="{FF2B5EF4-FFF2-40B4-BE49-F238E27FC236}">
                <a16:creationId xmlns:a16="http://schemas.microsoft.com/office/drawing/2014/main" id="{FC8FE712-9AD7-4D25-8785-043E22A244E4}"/>
              </a:ext>
            </a:extLst>
          </p:cNvPr>
          <p:cNvSpPr>
            <a:spLocks noGrp="1"/>
          </p:cNvSpPr>
          <p:nvPr>
            <p:ph type="body" sz="quarter" idx="22" hasCustomPrompt="1"/>
          </p:nvPr>
        </p:nvSpPr>
        <p:spPr>
          <a:xfrm>
            <a:off x="4847786"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23" name="Rectangle 22">
            <a:extLst>
              <a:ext uri="{FF2B5EF4-FFF2-40B4-BE49-F238E27FC236}">
                <a16:creationId xmlns:a16="http://schemas.microsoft.com/office/drawing/2014/main" id="{4279F98C-9AB4-45EC-B82A-275E29DD6B79}"/>
              </a:ext>
            </a:extLst>
          </p:cNvPr>
          <p:cNvSpPr/>
          <p:nvPr userDrawn="1"/>
        </p:nvSpPr>
        <p:spPr>
          <a:xfrm>
            <a:off x="8284816" y="2065280"/>
            <a:ext cx="3071949" cy="38891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icture Placeholder 8">
            <a:extLst>
              <a:ext uri="{FF2B5EF4-FFF2-40B4-BE49-F238E27FC236}">
                <a16:creationId xmlns:a16="http://schemas.microsoft.com/office/drawing/2014/main" id="{D7483B64-C5E1-4D52-AB74-04BFF26CED69}"/>
              </a:ext>
            </a:extLst>
          </p:cNvPr>
          <p:cNvSpPr>
            <a:spLocks noGrp="1"/>
          </p:cNvSpPr>
          <p:nvPr>
            <p:ph type="pic" sz="quarter" idx="23"/>
          </p:nvPr>
        </p:nvSpPr>
        <p:spPr>
          <a:xfrm>
            <a:off x="8569236" y="2373086"/>
            <a:ext cx="2497999" cy="2097392"/>
          </a:xfrm>
          <a:noFill/>
        </p:spPr>
        <p:txBody>
          <a:bodyPr/>
          <a:lstStyle/>
          <a:p>
            <a:endParaRPr lang="en-US"/>
          </a:p>
        </p:txBody>
      </p:sp>
      <p:sp>
        <p:nvSpPr>
          <p:cNvPr id="25" name="Text Placeholder 12">
            <a:extLst>
              <a:ext uri="{FF2B5EF4-FFF2-40B4-BE49-F238E27FC236}">
                <a16:creationId xmlns:a16="http://schemas.microsoft.com/office/drawing/2014/main" id="{EC8DB253-A094-416D-B229-525D36D9F994}"/>
              </a:ext>
            </a:extLst>
          </p:cNvPr>
          <p:cNvSpPr>
            <a:spLocks noGrp="1"/>
          </p:cNvSpPr>
          <p:nvPr>
            <p:ph type="body" sz="quarter" idx="24" hasCustomPrompt="1"/>
          </p:nvPr>
        </p:nvSpPr>
        <p:spPr>
          <a:xfrm>
            <a:off x="8570022" y="5273044"/>
            <a:ext cx="2497183" cy="725266"/>
          </a:xfrm>
        </p:spPr>
        <p:txBody>
          <a:bodyPr>
            <a:noAutofit/>
          </a:bodyPr>
          <a:lstStyle>
            <a:lvl1pPr marL="0" indent="0" algn="ctr">
              <a:buFontTx/>
              <a:buNone/>
              <a:defRPr sz="1600">
                <a:solidFill>
                  <a:schemeClr val="tx1"/>
                </a:solidFill>
              </a:defRPr>
            </a:lvl1pPr>
            <a:lvl2pPr>
              <a:defRPr sz="1600"/>
            </a:lvl2pPr>
            <a:lvl3pPr>
              <a:defRPr sz="1600"/>
            </a:lvl3pPr>
            <a:lvl4pPr>
              <a:defRPr sz="1600"/>
            </a:lvl4pPr>
            <a:lvl5pPr>
              <a:defRPr sz="1600"/>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a:t>Click to edit Master text styles Click to edit</a:t>
            </a:r>
          </a:p>
        </p:txBody>
      </p:sp>
      <p:sp>
        <p:nvSpPr>
          <p:cNvPr id="26" name="Text Placeholder 12">
            <a:extLst>
              <a:ext uri="{FF2B5EF4-FFF2-40B4-BE49-F238E27FC236}">
                <a16:creationId xmlns:a16="http://schemas.microsoft.com/office/drawing/2014/main" id="{B2EDCBD1-B38B-4ADB-B6A7-7923FF0C7EB1}"/>
              </a:ext>
            </a:extLst>
          </p:cNvPr>
          <p:cNvSpPr>
            <a:spLocks noGrp="1"/>
          </p:cNvSpPr>
          <p:nvPr>
            <p:ph type="body" sz="quarter" idx="25" hasCustomPrompt="1"/>
          </p:nvPr>
        </p:nvSpPr>
        <p:spPr>
          <a:xfrm>
            <a:off x="8570022" y="4567647"/>
            <a:ext cx="2497183" cy="216618"/>
          </a:xfrm>
        </p:spPr>
        <p:txBody>
          <a:bodyPr>
            <a:noAutofit/>
          </a:bodyPr>
          <a:lstStyle>
            <a:lvl1pPr marL="0" indent="0" algn="ctr">
              <a:buFontTx/>
              <a:buNone/>
              <a:defRPr sz="1600" b="1">
                <a:solidFill>
                  <a:schemeClr val="accent2">
                    <a:lumMod val="50000"/>
                  </a:schemeClr>
                </a:solidFill>
              </a:defRPr>
            </a:lvl1pPr>
            <a:lvl2pPr>
              <a:defRPr sz="1600"/>
            </a:lvl2pPr>
            <a:lvl3pPr>
              <a:defRPr sz="1600"/>
            </a:lvl3pPr>
            <a:lvl4pPr>
              <a:defRPr sz="1600"/>
            </a:lvl4pPr>
            <a:lvl5pPr>
              <a:defRPr sz="1600"/>
            </a:lvl5pPr>
          </a:lstStyle>
          <a:p>
            <a:pPr lvl="0"/>
            <a:r>
              <a:rPr lang="en-US"/>
              <a:t>SUBHEADING</a:t>
            </a:r>
          </a:p>
        </p:txBody>
      </p:sp>
      <p:sp>
        <p:nvSpPr>
          <p:cNvPr id="27" name="Text Placeholder 12">
            <a:extLst>
              <a:ext uri="{FF2B5EF4-FFF2-40B4-BE49-F238E27FC236}">
                <a16:creationId xmlns:a16="http://schemas.microsoft.com/office/drawing/2014/main" id="{19073F44-BD43-4829-8499-EB20382F6CE6}"/>
              </a:ext>
            </a:extLst>
          </p:cNvPr>
          <p:cNvSpPr>
            <a:spLocks noGrp="1"/>
          </p:cNvSpPr>
          <p:nvPr>
            <p:ph type="body" sz="quarter" idx="26" hasCustomPrompt="1"/>
          </p:nvPr>
        </p:nvSpPr>
        <p:spPr>
          <a:xfrm>
            <a:off x="8570022" y="4900750"/>
            <a:ext cx="2497183" cy="216618"/>
          </a:xfrm>
        </p:spPr>
        <p:txBody>
          <a:bodyPr>
            <a:noAutofit/>
          </a:bodyPr>
          <a:lstStyle>
            <a:lvl1pPr marL="0" indent="0" algn="ctr">
              <a:buFontTx/>
              <a:buNone/>
              <a:defRPr sz="1400" b="0" i="0">
                <a:solidFill>
                  <a:schemeClr val="accent6">
                    <a:lumMod val="75000"/>
                  </a:schemeClr>
                </a:solidFill>
              </a:defRPr>
            </a:lvl1pPr>
            <a:lvl2pPr>
              <a:defRPr sz="1600"/>
            </a:lvl2pPr>
            <a:lvl3pPr>
              <a:defRPr sz="1600"/>
            </a:lvl3pPr>
            <a:lvl4pPr>
              <a:defRPr sz="1600"/>
            </a:lvl4pPr>
            <a:lvl5pPr>
              <a:defRPr sz="1600"/>
            </a:lvl5pPr>
          </a:lstStyle>
          <a:p>
            <a:pPr lvl="0"/>
            <a:r>
              <a:rPr lang="en-US"/>
              <a:t>Subheading, lower level</a:t>
            </a:r>
          </a:p>
        </p:txBody>
      </p:sp>
      <p:sp>
        <p:nvSpPr>
          <p:cNvPr id="30" name="Title 1">
            <a:extLst>
              <a:ext uri="{FF2B5EF4-FFF2-40B4-BE49-F238E27FC236}">
                <a16:creationId xmlns:a16="http://schemas.microsoft.com/office/drawing/2014/main" id="{B0D31B0E-E70F-47B1-9C9A-246065B3A707}"/>
              </a:ext>
            </a:extLst>
          </p:cNvPr>
          <p:cNvSpPr>
            <a:spLocks noGrp="1"/>
          </p:cNvSpPr>
          <p:nvPr>
            <p:ph type="title" hasCustomPrompt="1"/>
          </p:nvPr>
        </p:nvSpPr>
        <p:spPr>
          <a:xfrm>
            <a:off x="838200" y="365125"/>
            <a:ext cx="10515600" cy="1325563"/>
          </a:xfrm>
        </p:spPr>
        <p:txBody>
          <a:bodyPr/>
          <a:lstStyle>
            <a:lvl1pPr>
              <a:defRPr>
                <a:solidFill>
                  <a:schemeClr val="bg1"/>
                </a:solidFill>
              </a:defRPr>
            </a:lvl1pPr>
          </a:lstStyle>
          <a:p>
            <a:r>
              <a:rPr lang="en-US"/>
              <a:t>CLICK TO EDIT MASTER TITLE STYLE</a:t>
            </a:r>
          </a:p>
        </p:txBody>
      </p:sp>
      <p:pic>
        <p:nvPicPr>
          <p:cNvPr id="28" name="Picture 27">
            <a:extLst>
              <a:ext uri="{FF2B5EF4-FFF2-40B4-BE49-F238E27FC236}">
                <a16:creationId xmlns:a16="http://schemas.microsoft.com/office/drawing/2014/main" id="{FA238534-B2DF-084F-B41C-4924282866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BlankHeader">
            <a:extLst>
              <a:ext uri="{FF2B5EF4-FFF2-40B4-BE49-F238E27FC236}">
                <a16:creationId xmlns:a16="http://schemas.microsoft.com/office/drawing/2014/main" id="{D376F9DD-3EBC-2616-1EA7-8FFA06E41A75}"/>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89433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C77C89-2799-184E-A3F6-53C5D2A754F9}"/>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10/5/2024</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14302" y="3477923"/>
            <a:ext cx="2573096" cy="2585049"/>
          </a:xfrm>
          <a:prstGeom prst="rect">
            <a:avLst/>
          </a:prstGeom>
        </p:spPr>
      </p:pic>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Title SlideHeader">
            <a:extLst>
              <a:ext uri="{FF2B5EF4-FFF2-40B4-BE49-F238E27FC236}">
                <a16:creationId xmlns:a16="http://schemas.microsoft.com/office/drawing/2014/main" id="{99166C5C-1BF9-CB6B-B228-796E4FC16C3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65411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TITU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C77C89-2799-184E-A3F6-53C5D2A754F9}"/>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10/5/2024</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8" name="Picture 7">
            <a:extLst>
              <a:ext uri="{FF2B5EF4-FFF2-40B4-BE49-F238E27FC236}">
                <a16:creationId xmlns:a16="http://schemas.microsoft.com/office/drawing/2014/main" id="{91FBA054-F2F8-4E35-8783-D3ADB95B1D8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314302" y="3477923"/>
            <a:ext cx="2573096" cy="2585049"/>
          </a:xfrm>
          <a:prstGeom prst="rect">
            <a:avLst/>
          </a:prstGeom>
        </p:spPr>
      </p:pic>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Tree>
    <p:extLst>
      <p:ext uri="{BB962C8B-B14F-4D97-AF65-F5344CB8AC3E}">
        <p14:creationId xmlns:p14="http://schemas.microsoft.com/office/powerpoint/2010/main" val="4201390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020C7AE-DF86-3B4C-BDC9-B94602EFAFDB}"/>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299883" y="136524"/>
            <a:ext cx="9144000" cy="1913347"/>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99883" y="2315497"/>
            <a:ext cx="9144000" cy="1482211"/>
          </a:xfrm>
        </p:spPr>
        <p:txBody>
          <a:bodyPr/>
          <a:lstStyle>
            <a:lvl1pPr marL="0" indent="0" algn="l">
              <a:buNone/>
              <a:defRPr sz="2400">
                <a:solidFill>
                  <a:schemeClr val="accent3">
                    <a:lumMod val="20000"/>
                    <a:lumOff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10/5/2024</a:t>
            </a:fld>
            <a:endParaRPr lang="en-US"/>
          </a:p>
        </p:txBody>
      </p:sp>
      <p:sp>
        <p:nvSpPr>
          <p:cNvPr id="5" name="Footer Placeholder 4"/>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7" name="Slide Number Placeholder 5">
            <a:extLst>
              <a:ext uri="{FF2B5EF4-FFF2-40B4-BE49-F238E27FC236}">
                <a16:creationId xmlns:a16="http://schemas.microsoft.com/office/drawing/2014/main" id="{9CE9C56D-7CCF-4148-B35E-8396E52956C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12" name="Picture 11">
            <a:extLst>
              <a:ext uri="{FF2B5EF4-FFF2-40B4-BE49-F238E27FC236}">
                <a16:creationId xmlns:a16="http://schemas.microsoft.com/office/drawing/2014/main" id="{82A2971B-0482-4149-A712-E55464C99B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6" name="hcSlideMaster.2_Title SlideHeader">
            <a:extLst>
              <a:ext uri="{FF2B5EF4-FFF2-40B4-BE49-F238E27FC236}">
                <a16:creationId xmlns:a16="http://schemas.microsoft.com/office/drawing/2014/main" id="{5732CDE4-FA14-B8C5-34B0-2E0F1018918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112914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A21D32C-2225-2B40-9992-071FB089A13A}"/>
              </a:ext>
            </a:extLst>
          </p:cNvPr>
          <p:cNvSpPr/>
          <p:nvPr userDrawn="1"/>
        </p:nvSpPr>
        <p:spPr>
          <a:xfrm rot="10800000">
            <a:off x="-59961" y="-3"/>
            <a:ext cx="12251958" cy="6263747"/>
          </a:xfrm>
          <a:prstGeom prst="rect">
            <a:avLst/>
          </a:prstGeom>
          <a:gradFill flip="none" rotWithShape="1">
            <a:gsLst>
              <a:gs pos="54000">
                <a:srgbClr val="24589D">
                  <a:alpha val="90000"/>
                </a:srgbClr>
              </a:gs>
              <a:gs pos="0">
                <a:schemeClr val="accent6">
                  <a:lumMod val="40000"/>
                  <a:lumOff val="60000"/>
                  <a:alpha val="89000"/>
                </a:schemeClr>
              </a:gs>
              <a:gs pos="94000">
                <a:schemeClr val="accent6"/>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527EFDA-2934-4E9D-A021-171ABFDAA0EC}"/>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10/5/2024</a:t>
            </a:fld>
            <a:endParaRPr lang="en-US"/>
          </a:p>
        </p:txBody>
      </p:sp>
      <p:sp>
        <p:nvSpPr>
          <p:cNvPr id="9" name="Footer Placeholder 4">
            <a:extLst>
              <a:ext uri="{FF2B5EF4-FFF2-40B4-BE49-F238E27FC236}">
                <a16:creationId xmlns:a16="http://schemas.microsoft.com/office/drawing/2014/main" id="{DCDE2BFE-A1CD-4DC8-9ABD-547DDACD3E4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Title and ContentHeader">
            <a:extLst>
              <a:ext uri="{FF2B5EF4-FFF2-40B4-BE49-F238E27FC236}">
                <a16:creationId xmlns:a16="http://schemas.microsoft.com/office/drawing/2014/main" id="{8CD7BE98-8B22-E4DF-4284-5464494474AD}"/>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1685078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9266313-054A-4849-9A81-A69321C34EAE}"/>
              </a:ext>
            </a:extLst>
          </p:cNvPr>
          <p:cNvSpPr/>
          <p:nvPr userDrawn="1"/>
        </p:nvSpPr>
        <p:spPr>
          <a:xfrm rot="10800000">
            <a:off x="-88903" y="-6"/>
            <a:ext cx="12280897" cy="6273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a:solidFill>
                  <a:schemeClr val="accent6"/>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D527EFDA-2934-4E9D-A021-171ABFDAA0EC}"/>
              </a:ext>
            </a:extLst>
          </p:cNvPr>
          <p:cNvSpPr>
            <a:spLocks noGrp="1"/>
          </p:cNvSpPr>
          <p:nvPr>
            <p:ph type="dt" sz="half" idx="10"/>
          </p:nvPr>
        </p:nvSpPr>
        <p:spPr>
          <a:xfrm>
            <a:off x="1192165" y="6421666"/>
            <a:ext cx="2743200" cy="365125"/>
          </a:xfrm>
          <a:prstGeom prst="rect">
            <a:avLst/>
          </a:prstGeom>
        </p:spPr>
        <p:txBody>
          <a:bodyPr/>
          <a:lstStyle>
            <a:lvl1pPr>
              <a:defRPr>
                <a:solidFill>
                  <a:schemeClr val="bg1"/>
                </a:solidFill>
              </a:defRPr>
            </a:lvl1pPr>
          </a:lstStyle>
          <a:p>
            <a:fld id="{DDD1DBBC-1206-48C7-8423-D3E325256D2D}" type="datetimeFigureOut">
              <a:rPr lang="en-US" smtClean="0"/>
              <a:pPr/>
              <a:t>10/5/2024</a:t>
            </a:fld>
            <a:endParaRPr lang="en-US"/>
          </a:p>
        </p:txBody>
      </p:sp>
      <p:sp>
        <p:nvSpPr>
          <p:cNvPr id="9" name="Footer Placeholder 4">
            <a:extLst>
              <a:ext uri="{FF2B5EF4-FFF2-40B4-BE49-F238E27FC236}">
                <a16:creationId xmlns:a16="http://schemas.microsoft.com/office/drawing/2014/main" id="{DCDE2BFE-A1CD-4DC8-9ABD-547DDACD3E4E}"/>
              </a:ext>
            </a:extLst>
          </p:cNvPr>
          <p:cNvSpPr>
            <a:spLocks noGrp="1"/>
          </p:cNvSpPr>
          <p:nvPr>
            <p:ph type="ftr" sz="quarter" idx="11"/>
          </p:nvPr>
        </p:nvSpPr>
        <p:spPr>
          <a:xfrm>
            <a:off x="4038600" y="6421666"/>
            <a:ext cx="4114800" cy="365125"/>
          </a:xfrm>
          <a:prstGeom prst="rect">
            <a:avLst/>
          </a:prstGeom>
        </p:spPr>
        <p:txBody>
          <a:bodyPr/>
          <a:lstStyle>
            <a:lvl1pPr>
              <a:defRPr>
                <a:solidFill>
                  <a:schemeClr val="bg1"/>
                </a:solidFill>
              </a:defRPr>
            </a:lvl1pPr>
          </a:lstStyle>
          <a:p>
            <a:endParaRPr lang="en-US"/>
          </a:p>
        </p:txBody>
      </p:sp>
      <p:sp>
        <p:nvSpPr>
          <p:cNvPr id="10" name="Slide Number Placeholder 5">
            <a:extLst>
              <a:ext uri="{FF2B5EF4-FFF2-40B4-BE49-F238E27FC236}">
                <a16:creationId xmlns:a16="http://schemas.microsoft.com/office/drawing/2014/main" id="{FA05DC83-E96C-4133-BD18-D5887A191562}"/>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pic>
        <p:nvPicPr>
          <p:cNvPr id="7" name="Picture 6">
            <a:extLst>
              <a:ext uri="{FF2B5EF4-FFF2-40B4-BE49-F238E27FC236}">
                <a16:creationId xmlns:a16="http://schemas.microsoft.com/office/drawing/2014/main" id="{4328D980-0199-46E4-A838-07639B084E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8684" y="5982779"/>
            <a:ext cx="743256" cy="747141"/>
          </a:xfrm>
          <a:prstGeom prst="rect">
            <a:avLst/>
          </a:prstGeom>
        </p:spPr>
      </p:pic>
      <p:sp>
        <p:nvSpPr>
          <p:cNvPr id="4" name="hcSlideMaster.1_Title and ContentHeader">
            <a:extLst>
              <a:ext uri="{FF2B5EF4-FFF2-40B4-BE49-F238E27FC236}">
                <a16:creationId xmlns:a16="http://schemas.microsoft.com/office/drawing/2014/main" id="{63E0427C-5C71-83BB-6AB0-DE63979EE9B4}"/>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2393033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night, dark, computer&#10;&#10;Description automatically generated">
            <a:extLst>
              <a:ext uri="{FF2B5EF4-FFF2-40B4-BE49-F238E27FC236}">
                <a16:creationId xmlns:a16="http://schemas.microsoft.com/office/drawing/2014/main" id="{073C6F29-B9B8-494A-96B7-1757321840B6}"/>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l="-662" b="10064"/>
          <a:stretch/>
        </p:blipFill>
        <p:spPr>
          <a:xfrm>
            <a:off x="-130629" y="-1"/>
            <a:ext cx="12321431" cy="6858001"/>
          </a:xfrm>
          <a:prstGeom prst="rect">
            <a:avLst/>
          </a:prstGeom>
        </p:spPr>
      </p:pic>
      <p:sp>
        <p:nvSpPr>
          <p:cNvPr id="2" name="Title Placeholder 1"/>
          <p:cNvSpPr>
            <a:spLocks noGrp="1"/>
          </p:cNvSpPr>
          <p:nvPr>
            <p:ph type="title"/>
          </p:nvPr>
        </p:nvSpPr>
        <p:spPr>
          <a:xfrm>
            <a:off x="438150" y="124984"/>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BDE9AA3D-8D0D-4FE8-AB7E-FA2B4BCBABEE}"/>
              </a:ext>
            </a:extLst>
          </p:cNvPr>
          <p:cNvSpPr>
            <a:spLocks noGrp="1"/>
          </p:cNvSpPr>
          <p:nvPr>
            <p:ph type="sldNum" sz="quarter" idx="4"/>
          </p:nvPr>
        </p:nvSpPr>
        <p:spPr>
          <a:xfrm>
            <a:off x="9186334" y="6421666"/>
            <a:ext cx="2743200" cy="365125"/>
          </a:xfrm>
          <a:prstGeom prst="rect">
            <a:avLst/>
          </a:prstGeom>
        </p:spPr>
        <p:txBody>
          <a:bodyPr/>
          <a:lstStyle>
            <a:lvl1pPr algn="r">
              <a:defRPr>
                <a:solidFill>
                  <a:schemeClr val="bg1"/>
                </a:solidFill>
              </a:defRPr>
            </a:lvl1pPr>
          </a:lstStyle>
          <a:p>
            <a:fld id="{8F4BEAD3-91E3-4FFC-B7DC-935959D17485}" type="slidenum">
              <a:rPr lang="en-US" smtClean="0"/>
              <a:pPr/>
              <a:t>‹#›</a:t>
            </a:fld>
            <a:endParaRPr lang="en-US"/>
          </a:p>
        </p:txBody>
      </p:sp>
    </p:spTree>
    <p:extLst>
      <p:ext uri="{BB962C8B-B14F-4D97-AF65-F5344CB8AC3E}">
        <p14:creationId xmlns:p14="http://schemas.microsoft.com/office/powerpoint/2010/main" val="1552705434"/>
      </p:ext>
    </p:extLst>
  </p:cSld>
  <p:clrMap bg1="lt1" tx1="dk1" bg2="lt2" tx2="dk2" accent1="accent1" accent2="accent2" accent3="accent3" accent4="accent4" accent5="accent5" accent6="accent6" hlink="hlink" folHlink="folHlink"/>
  <p:sldLayoutIdLst>
    <p:sldLayoutId id="2147483667" r:id="rId1"/>
    <p:sldLayoutId id="2147483671" r:id="rId2"/>
    <p:sldLayoutId id="2147483675" r:id="rId3"/>
    <p:sldLayoutId id="2147483672" r:id="rId4"/>
    <p:sldLayoutId id="2147483649" r:id="rId5"/>
    <p:sldLayoutId id="2147483677" r:id="rId6"/>
    <p:sldLayoutId id="2147483668" r:id="rId7"/>
    <p:sldLayoutId id="2147483650" r:id="rId8"/>
    <p:sldLayoutId id="2147483662" r:id="rId9"/>
    <p:sldLayoutId id="2147483651" r:id="rId10"/>
    <p:sldLayoutId id="2147483652" r:id="rId11"/>
    <p:sldLayoutId id="2147483653" r:id="rId12"/>
    <p:sldLayoutId id="2147483654" r:id="rId13"/>
    <p:sldLayoutId id="2147483663" r:id="rId14"/>
    <p:sldLayoutId id="2147483674" r:id="rId15"/>
    <p:sldLayoutId id="2147483656" r:id="rId16"/>
    <p:sldLayoutId id="2147483657" r:id="rId17"/>
    <p:sldLayoutId id="2147483658" r:id="rId18"/>
    <p:sldLayoutId id="2147483659" r:id="rId19"/>
    <p:sldLayoutId id="2147483676" r:id="rId20"/>
    <p:sldLayoutId id="2147483678" r:id="rId21"/>
  </p:sldLayoutIdLst>
  <p:hf hdr="0" ftr="0" dt="0"/>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access-ci.org/" TargetMode="External"/><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hyperlink" Target="https://allocations.access-ci.org/"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hyperlink" Target="https://path-cc.io/"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70666-C161-4D6A-9ABD-E1FB7089B7D1}"/>
              </a:ext>
            </a:extLst>
          </p:cNvPr>
          <p:cNvSpPr>
            <a:spLocks noGrp="1"/>
          </p:cNvSpPr>
          <p:nvPr>
            <p:ph type="ctrTitle"/>
          </p:nvPr>
        </p:nvSpPr>
        <p:spPr>
          <a:xfrm>
            <a:off x="295163" y="-59314"/>
            <a:ext cx="11398474" cy="1772367"/>
          </a:xfrm>
        </p:spPr>
        <p:txBody>
          <a:bodyPr>
            <a:normAutofit/>
          </a:bodyPr>
          <a:lstStyle/>
          <a:p>
            <a:r>
              <a:rPr lang="en-US" sz="4400" dirty="0" err="1">
                <a:latin typeface="Aptos" panose="020B0004020202020204" pitchFamily="34" charset="0"/>
              </a:rPr>
              <a:t>CyberTraining</a:t>
            </a:r>
            <a:r>
              <a:rPr lang="en-US" sz="4400" dirty="0">
                <a:latin typeface="Aptos" panose="020B0004020202020204" pitchFamily="34" charset="0"/>
              </a:rPr>
              <a:t> Webinar October 7, 2024</a:t>
            </a:r>
          </a:p>
        </p:txBody>
      </p:sp>
      <p:sp>
        <p:nvSpPr>
          <p:cNvPr id="3" name="Subtitle 2">
            <a:extLst>
              <a:ext uri="{FF2B5EF4-FFF2-40B4-BE49-F238E27FC236}">
                <a16:creationId xmlns:a16="http://schemas.microsoft.com/office/drawing/2014/main" id="{D4B14966-7CCE-47C6-B7EC-91F8C5AF7914}"/>
              </a:ext>
            </a:extLst>
          </p:cNvPr>
          <p:cNvSpPr>
            <a:spLocks noGrp="1"/>
          </p:cNvSpPr>
          <p:nvPr>
            <p:ph type="subTitle" idx="1"/>
          </p:nvPr>
        </p:nvSpPr>
        <p:spPr>
          <a:xfrm>
            <a:off x="295163" y="2071062"/>
            <a:ext cx="9144000" cy="894843"/>
          </a:xfrm>
        </p:spPr>
        <p:txBody>
          <a:bodyPr>
            <a:normAutofit/>
          </a:bodyPr>
          <a:lstStyle/>
          <a:p>
            <a:r>
              <a:rPr lang="en-US" sz="3200" b="1" dirty="0">
                <a:latin typeface="Aptos" panose="020B0004020202020204" pitchFamily="34" charset="0"/>
              </a:rPr>
              <a:t>Office of Advanced Cyberinfrastructure (OAC)</a:t>
            </a:r>
          </a:p>
        </p:txBody>
      </p:sp>
      <p:sp>
        <p:nvSpPr>
          <p:cNvPr id="5" name="flSlide1Footer">
            <a:extLst>
              <a:ext uri="{FF2B5EF4-FFF2-40B4-BE49-F238E27FC236}">
                <a16:creationId xmlns:a16="http://schemas.microsoft.com/office/drawing/2014/main" id="{C1F96527-0DEF-E8E1-6A10-2815E44CB233}"/>
              </a:ext>
              <a:ext uri="{C183D7F6-B498-43B3-948B-1728B52AA6E4}">
                <adec:decorative xmlns:adec="http://schemas.microsoft.com/office/drawing/2017/decorative" val="1"/>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6" name="hcSlide1Header">
            <a:extLst>
              <a:ext uri="{FF2B5EF4-FFF2-40B4-BE49-F238E27FC236}">
                <a16:creationId xmlns:a16="http://schemas.microsoft.com/office/drawing/2014/main" id="{20467BA4-47F3-12B5-7BCB-6ED8033D4B9C}"/>
              </a:ext>
              <a:ext uri="{C183D7F6-B498-43B3-948B-1728B52AA6E4}">
                <adec:decorative xmlns:adec="http://schemas.microsoft.com/office/drawing/2017/decorative" val="1"/>
              </a:ext>
            </a:extLst>
          </p:cNvPr>
          <p:cNvSpPr txBox="1"/>
          <p:nvPr/>
        </p:nvSpPr>
        <p:spPr>
          <a:xfrm>
            <a:off x="5994400" y="0"/>
            <a:ext cx="184731" cy="369332"/>
          </a:xfrm>
          <a:prstGeom prst="rect">
            <a:avLst/>
          </a:prstGeom>
          <a:noFill/>
        </p:spPr>
        <p:txBody>
          <a:bodyPr vert="horz" wrap="none" rtlCol="0">
            <a:spAutoFit/>
          </a:bodyPr>
          <a:lstStyle/>
          <a:p>
            <a:endParaRPr lang="en-US"/>
          </a:p>
        </p:txBody>
      </p:sp>
      <p:sp>
        <p:nvSpPr>
          <p:cNvPr id="7" name="TextBox 6">
            <a:extLst>
              <a:ext uri="{FF2B5EF4-FFF2-40B4-BE49-F238E27FC236}">
                <a16:creationId xmlns:a16="http://schemas.microsoft.com/office/drawing/2014/main" id="{9BDE58F7-4CCE-66A0-FB60-6E148EDBAF6D}"/>
              </a:ext>
            </a:extLst>
          </p:cNvPr>
          <p:cNvSpPr txBox="1"/>
          <p:nvPr/>
        </p:nvSpPr>
        <p:spPr>
          <a:xfrm>
            <a:off x="295163" y="3193018"/>
            <a:ext cx="8940800" cy="1833772"/>
          </a:xfrm>
          <a:prstGeom prst="rect">
            <a:avLst/>
          </a:prstGeom>
          <a:noFill/>
        </p:spPr>
        <p:txBody>
          <a:bodyPr wrap="square" rtlCol="0">
            <a:spAutoFit/>
          </a:bodyPr>
          <a:lstStyle/>
          <a:p>
            <a:pPr>
              <a:lnSpc>
                <a:spcPct val="120000"/>
              </a:lnSpc>
            </a:pPr>
            <a:r>
              <a:rPr lang="en-US" sz="2400" dirty="0">
                <a:solidFill>
                  <a:srgbClr val="FFC000"/>
                </a:solidFill>
                <a:latin typeface="Aptos" panose="020B0004020202020204" pitchFamily="34" charset="0"/>
              </a:rPr>
              <a:t>Cognizant Program Directors: S. Bagchi-Sen, Sheikh Ghafoor, Jenny Li, Marlon Pierce</a:t>
            </a:r>
          </a:p>
          <a:p>
            <a:pPr>
              <a:lnSpc>
                <a:spcPct val="120000"/>
              </a:lnSpc>
            </a:pPr>
            <a:r>
              <a:rPr lang="en-US" sz="2400" dirty="0">
                <a:solidFill>
                  <a:srgbClr val="FFC000"/>
                </a:solidFill>
                <a:latin typeface="Aptos" panose="020B0004020202020204" pitchFamily="34" charset="0"/>
              </a:rPr>
              <a:t>Panelists: Puri Bangalore, Varun Chandola, Sharon Geva, Tom Gulbransen, </a:t>
            </a:r>
            <a:r>
              <a:rPr lang="en-US" sz="2400" dirty="0" err="1">
                <a:solidFill>
                  <a:srgbClr val="FFC000"/>
                </a:solidFill>
                <a:latin typeface="Aptos" panose="020B0004020202020204" pitchFamily="34" charset="0"/>
              </a:rPr>
              <a:t>Wen-wen</a:t>
            </a:r>
            <a:r>
              <a:rPr lang="en-US" sz="2400" dirty="0">
                <a:solidFill>
                  <a:srgbClr val="FFC000"/>
                </a:solidFill>
                <a:latin typeface="Aptos" panose="020B0004020202020204" pitchFamily="34" charset="0"/>
              </a:rPr>
              <a:t> Tung</a:t>
            </a:r>
          </a:p>
        </p:txBody>
      </p:sp>
      <p:sp>
        <p:nvSpPr>
          <p:cNvPr id="8" name="Subtitle 2">
            <a:extLst>
              <a:ext uri="{FF2B5EF4-FFF2-40B4-BE49-F238E27FC236}">
                <a16:creationId xmlns:a16="http://schemas.microsoft.com/office/drawing/2014/main" id="{B8125061-8F05-4961-4443-EF2B15E8480D}"/>
              </a:ext>
            </a:extLst>
          </p:cNvPr>
          <p:cNvSpPr txBox="1">
            <a:spLocks/>
          </p:cNvSpPr>
          <p:nvPr/>
        </p:nvSpPr>
        <p:spPr>
          <a:xfrm>
            <a:off x="902677" y="5384799"/>
            <a:ext cx="8536486" cy="72390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accent3">
                    <a:lumMod val="20000"/>
                    <a:lumOff val="8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3200" b="1" dirty="0">
                <a:latin typeface="Aptos" panose="020B0004020202020204" pitchFamily="34" charset="0"/>
              </a:rPr>
              <a:t>NSF23-520 Solicitation deadline: 16 Jan 2025</a:t>
            </a:r>
          </a:p>
        </p:txBody>
      </p:sp>
      <p:sp>
        <p:nvSpPr>
          <p:cNvPr id="11" name="TextBox 10">
            <a:extLst>
              <a:ext uri="{FF2B5EF4-FFF2-40B4-BE49-F238E27FC236}">
                <a16:creationId xmlns:a16="http://schemas.microsoft.com/office/drawing/2014/main" id="{B670F570-6457-AB5F-17C4-F02B7CE2C2CB}"/>
              </a:ext>
            </a:extLst>
          </p:cNvPr>
          <p:cNvSpPr txBox="1"/>
          <p:nvPr/>
        </p:nvSpPr>
        <p:spPr>
          <a:xfrm>
            <a:off x="1295400" y="6368684"/>
            <a:ext cx="10185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rPr>
              <a:t>https://new.nsf.gov/funding/opportunities/training-based-workforce-development-advanced</a:t>
            </a:r>
          </a:p>
        </p:txBody>
      </p:sp>
    </p:spTree>
    <p:extLst>
      <p:ext uri="{BB962C8B-B14F-4D97-AF65-F5344CB8AC3E}">
        <p14:creationId xmlns:p14="http://schemas.microsoft.com/office/powerpoint/2010/main" val="1301755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A5B6E"/>
              </a:buClr>
              <a:buSzPts val="4400"/>
              <a:buFont typeface="Helvetica Neue"/>
              <a:buNone/>
            </a:pPr>
            <a:r>
              <a:rPr lang="en-US" dirty="0" err="1">
                <a:latin typeface="Aptos" panose="020B0004020202020204" pitchFamily="34" charset="0"/>
              </a:rPr>
              <a:t>Cybertraining</a:t>
            </a:r>
            <a:r>
              <a:rPr lang="en-US" dirty="0">
                <a:latin typeface="Aptos" panose="020B0004020202020204" pitchFamily="34" charset="0"/>
              </a:rPr>
              <a:t>: NSF-wide participation</a:t>
            </a:r>
            <a:endParaRPr dirty="0">
              <a:latin typeface="Aptos" panose="020B0004020202020204" pitchFamily="34" charset="0"/>
            </a:endParaRPr>
          </a:p>
        </p:txBody>
      </p:sp>
      <p:sp>
        <p:nvSpPr>
          <p:cNvPr id="228" name="Google Shape;228;p5"/>
          <p:cNvSpPr txBox="1">
            <a:spLocks noGrp="1"/>
          </p:cNvSpPr>
          <p:nvPr>
            <p:ph type="body" idx="1"/>
          </p:nvPr>
        </p:nvSpPr>
        <p:spPr>
          <a:xfrm>
            <a:off x="819512" y="1458410"/>
            <a:ext cx="10534288" cy="4097437"/>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595959"/>
              </a:buClr>
              <a:buSzPts val="1800"/>
              <a:buNone/>
            </a:pPr>
            <a:endParaRPr dirty="0"/>
          </a:p>
        </p:txBody>
      </p:sp>
      <p:sp>
        <p:nvSpPr>
          <p:cNvPr id="229" name="Google Shape;229;p5"/>
          <p:cNvSpPr txBox="1">
            <a:spLocks noGrp="1"/>
          </p:cNvSpPr>
          <p:nvPr>
            <p:ph type="sldNum" idx="12"/>
          </p:nvPr>
        </p:nvSpPr>
        <p:spPr>
          <a:xfrm>
            <a:off x="8184293" y="624514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lnSpc>
                <a:spcPct val="100000"/>
              </a:lnSpc>
              <a:spcBef>
                <a:spcPts val="0"/>
              </a:spcBef>
              <a:spcAft>
                <a:spcPts val="0"/>
              </a:spcAft>
              <a:buSzPts val="1100"/>
              <a:buNone/>
            </a:pPr>
            <a:fld id="{00000000-1234-1234-1234-123412341234}" type="slidenum">
              <a:rPr lang="en-US" smtClean="0"/>
              <a:pPr marL="0" lvl="0" indent="0" algn="r" rtl="0">
                <a:lnSpc>
                  <a:spcPct val="100000"/>
                </a:lnSpc>
                <a:spcBef>
                  <a:spcPts val="0"/>
                </a:spcBef>
                <a:spcAft>
                  <a:spcPts val="0"/>
                </a:spcAft>
                <a:buSzPts val="1100"/>
                <a:buNone/>
              </a:pPr>
              <a:t>10</a:t>
            </a:fld>
            <a:endParaRPr/>
          </a:p>
        </p:txBody>
      </p:sp>
      <p:pic>
        <p:nvPicPr>
          <p:cNvPr id="4" name="Picture 3">
            <a:extLst>
              <a:ext uri="{FF2B5EF4-FFF2-40B4-BE49-F238E27FC236}">
                <a16:creationId xmlns:a16="http://schemas.microsoft.com/office/drawing/2014/main" id="{299FF3A5-A256-93AE-9F93-4DB8FC1BCE64}"/>
              </a:ext>
            </a:extLst>
          </p:cNvPr>
          <p:cNvPicPr>
            <a:picLocks noChangeAspect="1"/>
          </p:cNvPicPr>
          <p:nvPr/>
        </p:nvPicPr>
        <p:blipFill>
          <a:blip r:embed="rId3"/>
          <a:stretch>
            <a:fillRect/>
          </a:stretch>
        </p:blipFill>
        <p:spPr>
          <a:xfrm>
            <a:off x="819989" y="1458411"/>
            <a:ext cx="10533334" cy="4097437"/>
          </a:xfrm>
          <a:prstGeom prst="rect">
            <a:avLst/>
          </a:prstGeom>
        </p:spPr>
      </p:pic>
    </p:spTree>
    <p:extLst>
      <p:ext uri="{BB962C8B-B14F-4D97-AF65-F5344CB8AC3E}">
        <p14:creationId xmlns:p14="http://schemas.microsoft.com/office/powerpoint/2010/main" val="726735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 application&#10;&#10;Description automatically generated">
            <a:extLst>
              <a:ext uri="{FF2B5EF4-FFF2-40B4-BE49-F238E27FC236}">
                <a16:creationId xmlns:a16="http://schemas.microsoft.com/office/drawing/2014/main" id="{617D8C9E-0BE0-B9AC-F302-F3735A0FAEB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3612" y="480646"/>
            <a:ext cx="11244776" cy="5111262"/>
          </a:xfrm>
        </p:spPr>
      </p:pic>
      <p:sp>
        <p:nvSpPr>
          <p:cNvPr id="4" name="Slide Number Placeholder 3">
            <a:extLst>
              <a:ext uri="{FF2B5EF4-FFF2-40B4-BE49-F238E27FC236}">
                <a16:creationId xmlns:a16="http://schemas.microsoft.com/office/drawing/2014/main" id="{45229C0B-697A-752A-5E71-6ECECC09D1E2}"/>
              </a:ext>
            </a:extLst>
          </p:cNvPr>
          <p:cNvSpPr>
            <a:spLocks noGrp="1"/>
          </p:cNvSpPr>
          <p:nvPr>
            <p:ph type="sldNum" sz="quarter" idx="4"/>
          </p:nvPr>
        </p:nvSpPr>
        <p:spPr/>
        <p:txBody>
          <a:bodyPr/>
          <a:lstStyle/>
          <a:p>
            <a:fld id="{8F4BEAD3-91E3-4FFC-B7DC-935959D17485}" type="slidenum">
              <a:rPr lang="en-US" smtClean="0"/>
              <a:pPr/>
              <a:t>11</a:t>
            </a:fld>
            <a:endParaRPr lang="en-US"/>
          </a:p>
        </p:txBody>
      </p:sp>
      <p:sp>
        <p:nvSpPr>
          <p:cNvPr id="6" name="TextBox 5">
            <a:extLst>
              <a:ext uri="{FF2B5EF4-FFF2-40B4-BE49-F238E27FC236}">
                <a16:creationId xmlns:a16="http://schemas.microsoft.com/office/drawing/2014/main" id="{3E77945B-D54C-2F4C-4E56-8BC9E9BD9D42}"/>
              </a:ext>
            </a:extLst>
          </p:cNvPr>
          <p:cNvSpPr txBox="1"/>
          <p:nvPr/>
        </p:nvSpPr>
        <p:spPr>
          <a:xfrm>
            <a:off x="1295400" y="6368684"/>
            <a:ext cx="10185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rPr>
              <a:t>https://new.nsf.gov/funding/opportunities/training-based-workforce-development-advanced</a:t>
            </a:r>
          </a:p>
        </p:txBody>
      </p:sp>
    </p:spTree>
    <p:extLst>
      <p:ext uri="{BB962C8B-B14F-4D97-AF65-F5344CB8AC3E}">
        <p14:creationId xmlns:p14="http://schemas.microsoft.com/office/powerpoint/2010/main" val="1983822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a:extLst>
              <a:ext uri="{FF2B5EF4-FFF2-40B4-BE49-F238E27FC236}">
                <a16:creationId xmlns:a16="http://schemas.microsoft.com/office/drawing/2014/main" id="{1AF303BC-FF25-45CA-BBA6-A7C6B88F74C7}"/>
              </a:ext>
            </a:extLst>
          </p:cNvPr>
          <p:cNvSpPr>
            <a:spLocks noChangeAspect="1" noChangeArrowheads="1" noTextEdit="1"/>
          </p:cNvSpPr>
          <p:nvPr/>
        </p:nvSpPr>
        <p:spPr bwMode="auto">
          <a:xfrm>
            <a:off x="0" y="720202"/>
            <a:ext cx="8030037" cy="5086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 name="Freeform 5">
            <a:extLst>
              <a:ext uri="{FF2B5EF4-FFF2-40B4-BE49-F238E27FC236}">
                <a16:creationId xmlns:a16="http://schemas.microsoft.com/office/drawing/2014/main" id="{A5FD706B-D39F-27B3-C17B-68474668DD7C}"/>
              </a:ext>
            </a:extLst>
          </p:cNvPr>
          <p:cNvSpPr>
            <a:spLocks noEditPoints="1"/>
          </p:cNvSpPr>
          <p:nvPr/>
        </p:nvSpPr>
        <p:spPr bwMode="auto">
          <a:xfrm>
            <a:off x="77836" y="4423162"/>
            <a:ext cx="1810398" cy="1346269"/>
          </a:xfrm>
          <a:custGeom>
            <a:avLst/>
            <a:gdLst>
              <a:gd name="T0" fmla="*/ 966 w 1256"/>
              <a:gd name="T1" fmla="*/ 653 h 934"/>
              <a:gd name="T2" fmla="*/ 1052 w 1256"/>
              <a:gd name="T3" fmla="*/ 667 h 934"/>
              <a:gd name="T4" fmla="*/ 1147 w 1256"/>
              <a:gd name="T5" fmla="*/ 756 h 934"/>
              <a:gd name="T6" fmla="*/ 1256 w 1256"/>
              <a:gd name="T7" fmla="*/ 887 h 934"/>
              <a:gd name="T8" fmla="*/ 1190 w 1256"/>
              <a:gd name="T9" fmla="*/ 887 h 934"/>
              <a:gd name="T10" fmla="*/ 1180 w 1256"/>
              <a:gd name="T11" fmla="*/ 929 h 934"/>
              <a:gd name="T12" fmla="*/ 1160 w 1256"/>
              <a:gd name="T13" fmla="*/ 917 h 934"/>
              <a:gd name="T14" fmla="*/ 1143 w 1256"/>
              <a:gd name="T15" fmla="*/ 900 h 934"/>
              <a:gd name="T16" fmla="*/ 1136 w 1256"/>
              <a:gd name="T17" fmla="*/ 841 h 934"/>
              <a:gd name="T18" fmla="*/ 1107 w 1256"/>
              <a:gd name="T19" fmla="*/ 851 h 934"/>
              <a:gd name="T20" fmla="*/ 1042 w 1256"/>
              <a:gd name="T21" fmla="*/ 764 h 934"/>
              <a:gd name="T22" fmla="*/ 971 w 1256"/>
              <a:gd name="T23" fmla="*/ 697 h 934"/>
              <a:gd name="T24" fmla="*/ 870 w 1256"/>
              <a:gd name="T25" fmla="*/ 648 h 934"/>
              <a:gd name="T26" fmla="*/ 722 w 1256"/>
              <a:gd name="T27" fmla="*/ 602 h 934"/>
              <a:gd name="T28" fmla="*/ 728 w 1256"/>
              <a:gd name="T29" fmla="*/ 658 h 934"/>
              <a:gd name="T30" fmla="*/ 656 w 1256"/>
              <a:gd name="T31" fmla="*/ 662 h 934"/>
              <a:gd name="T32" fmla="*/ 619 w 1256"/>
              <a:gd name="T33" fmla="*/ 632 h 934"/>
              <a:gd name="T34" fmla="*/ 675 w 1256"/>
              <a:gd name="T35" fmla="*/ 570 h 934"/>
              <a:gd name="T36" fmla="*/ 547 w 1256"/>
              <a:gd name="T37" fmla="*/ 659 h 934"/>
              <a:gd name="T38" fmla="*/ 449 w 1256"/>
              <a:gd name="T39" fmla="*/ 764 h 934"/>
              <a:gd name="T40" fmla="*/ 349 w 1256"/>
              <a:gd name="T41" fmla="*/ 803 h 934"/>
              <a:gd name="T42" fmla="*/ 262 w 1256"/>
              <a:gd name="T43" fmla="*/ 820 h 934"/>
              <a:gd name="T44" fmla="*/ 173 w 1256"/>
              <a:gd name="T45" fmla="*/ 833 h 934"/>
              <a:gd name="T46" fmla="*/ 276 w 1256"/>
              <a:gd name="T47" fmla="*/ 786 h 934"/>
              <a:gd name="T48" fmla="*/ 372 w 1256"/>
              <a:gd name="T49" fmla="*/ 763 h 934"/>
              <a:gd name="T50" fmla="*/ 446 w 1256"/>
              <a:gd name="T51" fmla="*/ 683 h 934"/>
              <a:gd name="T52" fmla="*/ 409 w 1256"/>
              <a:gd name="T53" fmla="*/ 659 h 934"/>
              <a:gd name="T54" fmla="*/ 350 w 1256"/>
              <a:gd name="T55" fmla="*/ 636 h 934"/>
              <a:gd name="T56" fmla="*/ 347 w 1256"/>
              <a:gd name="T57" fmla="*/ 597 h 934"/>
              <a:gd name="T58" fmla="*/ 284 w 1256"/>
              <a:gd name="T59" fmla="*/ 532 h 934"/>
              <a:gd name="T60" fmla="*/ 278 w 1256"/>
              <a:gd name="T61" fmla="*/ 480 h 934"/>
              <a:gd name="T62" fmla="*/ 364 w 1256"/>
              <a:gd name="T63" fmla="*/ 381 h 934"/>
              <a:gd name="T64" fmla="*/ 438 w 1256"/>
              <a:gd name="T65" fmla="*/ 379 h 934"/>
              <a:gd name="T66" fmla="*/ 449 w 1256"/>
              <a:gd name="T67" fmla="*/ 332 h 934"/>
              <a:gd name="T68" fmla="*/ 350 w 1256"/>
              <a:gd name="T69" fmla="*/ 310 h 934"/>
              <a:gd name="T70" fmla="*/ 356 w 1256"/>
              <a:gd name="T71" fmla="*/ 208 h 934"/>
              <a:gd name="T72" fmla="*/ 424 w 1256"/>
              <a:gd name="T73" fmla="*/ 210 h 934"/>
              <a:gd name="T74" fmla="*/ 450 w 1256"/>
              <a:gd name="T75" fmla="*/ 200 h 934"/>
              <a:gd name="T76" fmla="*/ 399 w 1256"/>
              <a:gd name="T77" fmla="*/ 91 h 934"/>
              <a:gd name="T78" fmla="*/ 522 w 1256"/>
              <a:gd name="T79" fmla="*/ 26 h 934"/>
              <a:gd name="T80" fmla="*/ 626 w 1256"/>
              <a:gd name="T81" fmla="*/ 0 h 934"/>
              <a:gd name="T82" fmla="*/ 700 w 1256"/>
              <a:gd name="T83" fmla="*/ 33 h 934"/>
              <a:gd name="T84" fmla="*/ 846 w 1256"/>
              <a:gd name="T85" fmla="*/ 99 h 934"/>
              <a:gd name="T86" fmla="*/ 216 w 1256"/>
              <a:gd name="T87" fmla="*/ 331 h 934"/>
              <a:gd name="T88" fmla="*/ 206 w 1256"/>
              <a:gd name="T89" fmla="*/ 291 h 934"/>
              <a:gd name="T90" fmla="*/ 227 w 1256"/>
              <a:gd name="T91" fmla="*/ 535 h 934"/>
              <a:gd name="T92" fmla="*/ 76 w 1256"/>
              <a:gd name="T93" fmla="*/ 423 h 934"/>
              <a:gd name="T94" fmla="*/ 60 w 1256"/>
              <a:gd name="T95" fmla="*/ 843 h 934"/>
              <a:gd name="T96" fmla="*/ 81 w 1256"/>
              <a:gd name="T97" fmla="*/ 854 h 934"/>
              <a:gd name="T98" fmla="*/ 303 w 1256"/>
              <a:gd name="T99" fmla="*/ 835 h 934"/>
              <a:gd name="T100" fmla="*/ 326 w 1256"/>
              <a:gd name="T101" fmla="*/ 842 h 934"/>
              <a:gd name="T102" fmla="*/ 452 w 1256"/>
              <a:gd name="T103" fmla="*/ 831 h 934"/>
              <a:gd name="T104" fmla="*/ 580 w 1256"/>
              <a:gd name="T105" fmla="*/ 734 h 934"/>
              <a:gd name="T106" fmla="*/ 582 w 1256"/>
              <a:gd name="T107" fmla="*/ 710 h 934"/>
              <a:gd name="T108" fmla="*/ 774 w 1256"/>
              <a:gd name="T109" fmla="*/ 627 h 9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56" h="934">
                <a:moveTo>
                  <a:pt x="913" y="122"/>
                </a:moveTo>
                <a:lnTo>
                  <a:pt x="911" y="635"/>
                </a:lnTo>
                <a:lnTo>
                  <a:pt x="921" y="641"/>
                </a:lnTo>
                <a:lnTo>
                  <a:pt x="940" y="642"/>
                </a:lnTo>
                <a:lnTo>
                  <a:pt x="949" y="636"/>
                </a:lnTo>
                <a:lnTo>
                  <a:pt x="965" y="636"/>
                </a:lnTo>
                <a:lnTo>
                  <a:pt x="966" y="653"/>
                </a:lnTo>
                <a:lnTo>
                  <a:pt x="1008" y="694"/>
                </a:lnTo>
                <a:lnTo>
                  <a:pt x="1011" y="710"/>
                </a:lnTo>
                <a:lnTo>
                  <a:pt x="1031" y="698"/>
                </a:lnTo>
                <a:lnTo>
                  <a:pt x="1034" y="697"/>
                </a:lnTo>
                <a:lnTo>
                  <a:pt x="1037" y="678"/>
                </a:lnTo>
                <a:lnTo>
                  <a:pt x="1045" y="668"/>
                </a:lnTo>
                <a:lnTo>
                  <a:pt x="1052" y="667"/>
                </a:lnTo>
                <a:lnTo>
                  <a:pt x="1063" y="658"/>
                </a:lnTo>
                <a:lnTo>
                  <a:pt x="1082" y="671"/>
                </a:lnTo>
                <a:lnTo>
                  <a:pt x="1086" y="688"/>
                </a:lnTo>
                <a:lnTo>
                  <a:pt x="1097" y="695"/>
                </a:lnTo>
                <a:lnTo>
                  <a:pt x="1103" y="710"/>
                </a:lnTo>
                <a:lnTo>
                  <a:pt x="1127" y="721"/>
                </a:lnTo>
                <a:lnTo>
                  <a:pt x="1147" y="756"/>
                </a:lnTo>
                <a:lnTo>
                  <a:pt x="1163" y="780"/>
                </a:lnTo>
                <a:lnTo>
                  <a:pt x="1177" y="796"/>
                </a:lnTo>
                <a:lnTo>
                  <a:pt x="1187" y="818"/>
                </a:lnTo>
                <a:lnTo>
                  <a:pt x="1217" y="829"/>
                </a:lnTo>
                <a:lnTo>
                  <a:pt x="1248" y="842"/>
                </a:lnTo>
                <a:lnTo>
                  <a:pt x="1253" y="868"/>
                </a:lnTo>
                <a:lnTo>
                  <a:pt x="1256" y="887"/>
                </a:lnTo>
                <a:lnTo>
                  <a:pt x="1251" y="907"/>
                </a:lnTo>
                <a:lnTo>
                  <a:pt x="1240" y="921"/>
                </a:lnTo>
                <a:lnTo>
                  <a:pt x="1231" y="916"/>
                </a:lnTo>
                <a:lnTo>
                  <a:pt x="1221" y="898"/>
                </a:lnTo>
                <a:lnTo>
                  <a:pt x="1205" y="888"/>
                </a:lnTo>
                <a:lnTo>
                  <a:pt x="1194" y="882"/>
                </a:lnTo>
                <a:lnTo>
                  <a:pt x="1190" y="887"/>
                </a:lnTo>
                <a:lnTo>
                  <a:pt x="1199" y="903"/>
                </a:lnTo>
                <a:lnTo>
                  <a:pt x="1200" y="926"/>
                </a:lnTo>
                <a:lnTo>
                  <a:pt x="1193" y="928"/>
                </a:lnTo>
                <a:lnTo>
                  <a:pt x="1181" y="917"/>
                </a:lnTo>
                <a:lnTo>
                  <a:pt x="1170" y="908"/>
                </a:lnTo>
                <a:lnTo>
                  <a:pt x="1172" y="918"/>
                </a:lnTo>
                <a:lnTo>
                  <a:pt x="1180" y="929"/>
                </a:lnTo>
                <a:lnTo>
                  <a:pt x="1175" y="934"/>
                </a:lnTo>
                <a:lnTo>
                  <a:pt x="1175" y="934"/>
                </a:lnTo>
                <a:lnTo>
                  <a:pt x="1173" y="933"/>
                </a:lnTo>
                <a:lnTo>
                  <a:pt x="1170" y="931"/>
                </a:lnTo>
                <a:lnTo>
                  <a:pt x="1167" y="928"/>
                </a:lnTo>
                <a:lnTo>
                  <a:pt x="1167" y="928"/>
                </a:lnTo>
                <a:lnTo>
                  <a:pt x="1160" y="917"/>
                </a:lnTo>
                <a:lnTo>
                  <a:pt x="1155" y="907"/>
                </a:lnTo>
                <a:lnTo>
                  <a:pt x="1148" y="893"/>
                </a:lnTo>
                <a:lnTo>
                  <a:pt x="1148" y="893"/>
                </a:lnTo>
                <a:lnTo>
                  <a:pt x="1147" y="898"/>
                </a:lnTo>
                <a:lnTo>
                  <a:pt x="1145" y="900"/>
                </a:lnTo>
                <a:lnTo>
                  <a:pt x="1144" y="900"/>
                </a:lnTo>
                <a:lnTo>
                  <a:pt x="1143" y="900"/>
                </a:lnTo>
                <a:lnTo>
                  <a:pt x="1143" y="900"/>
                </a:lnTo>
                <a:lnTo>
                  <a:pt x="1140" y="898"/>
                </a:lnTo>
                <a:lnTo>
                  <a:pt x="1137" y="895"/>
                </a:lnTo>
                <a:lnTo>
                  <a:pt x="1135" y="891"/>
                </a:lnTo>
                <a:lnTo>
                  <a:pt x="1146" y="880"/>
                </a:lnTo>
                <a:lnTo>
                  <a:pt x="1136" y="871"/>
                </a:lnTo>
                <a:lnTo>
                  <a:pt x="1136" y="841"/>
                </a:lnTo>
                <a:lnTo>
                  <a:pt x="1132" y="841"/>
                </a:lnTo>
                <a:lnTo>
                  <a:pt x="1127" y="861"/>
                </a:lnTo>
                <a:lnTo>
                  <a:pt x="1120" y="863"/>
                </a:lnTo>
                <a:lnTo>
                  <a:pt x="1115" y="842"/>
                </a:lnTo>
                <a:lnTo>
                  <a:pt x="1111" y="819"/>
                </a:lnTo>
                <a:lnTo>
                  <a:pt x="1106" y="816"/>
                </a:lnTo>
                <a:lnTo>
                  <a:pt x="1107" y="851"/>
                </a:lnTo>
                <a:lnTo>
                  <a:pt x="1107" y="857"/>
                </a:lnTo>
                <a:lnTo>
                  <a:pt x="1099" y="849"/>
                </a:lnTo>
                <a:lnTo>
                  <a:pt x="1077" y="813"/>
                </a:lnTo>
                <a:lnTo>
                  <a:pt x="1064" y="811"/>
                </a:lnTo>
                <a:lnTo>
                  <a:pt x="1061" y="788"/>
                </a:lnTo>
                <a:lnTo>
                  <a:pt x="1052" y="771"/>
                </a:lnTo>
                <a:lnTo>
                  <a:pt x="1042" y="764"/>
                </a:lnTo>
                <a:lnTo>
                  <a:pt x="1042" y="751"/>
                </a:lnTo>
                <a:lnTo>
                  <a:pt x="1055" y="742"/>
                </a:lnTo>
                <a:lnTo>
                  <a:pt x="1052" y="741"/>
                </a:lnTo>
                <a:lnTo>
                  <a:pt x="1036" y="744"/>
                </a:lnTo>
                <a:lnTo>
                  <a:pt x="1015" y="730"/>
                </a:lnTo>
                <a:lnTo>
                  <a:pt x="1000" y="712"/>
                </a:lnTo>
                <a:lnTo>
                  <a:pt x="971" y="697"/>
                </a:lnTo>
                <a:lnTo>
                  <a:pt x="947" y="681"/>
                </a:lnTo>
                <a:lnTo>
                  <a:pt x="955" y="662"/>
                </a:lnTo>
                <a:lnTo>
                  <a:pt x="955" y="652"/>
                </a:lnTo>
                <a:lnTo>
                  <a:pt x="944" y="662"/>
                </a:lnTo>
                <a:lnTo>
                  <a:pt x="926" y="668"/>
                </a:lnTo>
                <a:lnTo>
                  <a:pt x="905" y="662"/>
                </a:lnTo>
                <a:lnTo>
                  <a:pt x="870" y="648"/>
                </a:lnTo>
                <a:lnTo>
                  <a:pt x="837" y="648"/>
                </a:lnTo>
                <a:lnTo>
                  <a:pt x="833" y="651"/>
                </a:lnTo>
                <a:lnTo>
                  <a:pt x="794" y="627"/>
                </a:lnTo>
                <a:lnTo>
                  <a:pt x="781" y="625"/>
                </a:lnTo>
                <a:lnTo>
                  <a:pt x="765" y="591"/>
                </a:lnTo>
                <a:lnTo>
                  <a:pt x="744" y="592"/>
                </a:lnTo>
                <a:lnTo>
                  <a:pt x="722" y="602"/>
                </a:lnTo>
                <a:lnTo>
                  <a:pt x="726" y="628"/>
                </a:lnTo>
                <a:lnTo>
                  <a:pt x="732" y="611"/>
                </a:lnTo>
                <a:lnTo>
                  <a:pt x="737" y="612"/>
                </a:lnTo>
                <a:lnTo>
                  <a:pt x="729" y="639"/>
                </a:lnTo>
                <a:lnTo>
                  <a:pt x="748" y="623"/>
                </a:lnTo>
                <a:lnTo>
                  <a:pt x="751" y="633"/>
                </a:lnTo>
                <a:lnTo>
                  <a:pt x="728" y="658"/>
                </a:lnTo>
                <a:lnTo>
                  <a:pt x="720" y="657"/>
                </a:lnTo>
                <a:lnTo>
                  <a:pt x="717" y="646"/>
                </a:lnTo>
                <a:lnTo>
                  <a:pt x="710" y="641"/>
                </a:lnTo>
                <a:lnTo>
                  <a:pt x="702" y="648"/>
                </a:lnTo>
                <a:lnTo>
                  <a:pt x="686" y="637"/>
                </a:lnTo>
                <a:lnTo>
                  <a:pt x="667" y="650"/>
                </a:lnTo>
                <a:lnTo>
                  <a:pt x="656" y="662"/>
                </a:lnTo>
                <a:lnTo>
                  <a:pt x="636" y="675"/>
                </a:lnTo>
                <a:lnTo>
                  <a:pt x="608" y="673"/>
                </a:lnTo>
                <a:lnTo>
                  <a:pt x="604" y="661"/>
                </a:lnTo>
                <a:lnTo>
                  <a:pt x="627" y="657"/>
                </a:lnTo>
                <a:lnTo>
                  <a:pt x="627" y="650"/>
                </a:lnTo>
                <a:lnTo>
                  <a:pt x="613" y="646"/>
                </a:lnTo>
                <a:lnTo>
                  <a:pt x="619" y="632"/>
                </a:lnTo>
                <a:lnTo>
                  <a:pt x="632" y="608"/>
                </a:lnTo>
                <a:lnTo>
                  <a:pt x="632" y="597"/>
                </a:lnTo>
                <a:lnTo>
                  <a:pt x="634" y="592"/>
                </a:lnTo>
                <a:lnTo>
                  <a:pt x="660" y="578"/>
                </a:lnTo>
                <a:lnTo>
                  <a:pt x="667" y="586"/>
                </a:lnTo>
                <a:lnTo>
                  <a:pt x="683" y="586"/>
                </a:lnTo>
                <a:lnTo>
                  <a:pt x="675" y="570"/>
                </a:lnTo>
                <a:lnTo>
                  <a:pt x="653" y="568"/>
                </a:lnTo>
                <a:lnTo>
                  <a:pt x="623" y="585"/>
                </a:lnTo>
                <a:lnTo>
                  <a:pt x="608" y="606"/>
                </a:lnTo>
                <a:lnTo>
                  <a:pt x="597" y="621"/>
                </a:lnTo>
                <a:lnTo>
                  <a:pt x="590" y="635"/>
                </a:lnTo>
                <a:lnTo>
                  <a:pt x="566" y="643"/>
                </a:lnTo>
                <a:lnTo>
                  <a:pt x="547" y="659"/>
                </a:lnTo>
                <a:lnTo>
                  <a:pt x="545" y="669"/>
                </a:lnTo>
                <a:lnTo>
                  <a:pt x="559" y="676"/>
                </a:lnTo>
                <a:lnTo>
                  <a:pt x="564" y="687"/>
                </a:lnTo>
                <a:lnTo>
                  <a:pt x="548" y="707"/>
                </a:lnTo>
                <a:lnTo>
                  <a:pt x="509" y="732"/>
                </a:lnTo>
                <a:lnTo>
                  <a:pt x="462" y="757"/>
                </a:lnTo>
                <a:lnTo>
                  <a:pt x="449" y="764"/>
                </a:lnTo>
                <a:lnTo>
                  <a:pt x="417" y="771"/>
                </a:lnTo>
                <a:lnTo>
                  <a:pt x="386" y="785"/>
                </a:lnTo>
                <a:lnTo>
                  <a:pt x="396" y="793"/>
                </a:lnTo>
                <a:lnTo>
                  <a:pt x="387" y="801"/>
                </a:lnTo>
                <a:lnTo>
                  <a:pt x="385" y="808"/>
                </a:lnTo>
                <a:lnTo>
                  <a:pt x="367" y="802"/>
                </a:lnTo>
                <a:lnTo>
                  <a:pt x="349" y="803"/>
                </a:lnTo>
                <a:lnTo>
                  <a:pt x="344" y="817"/>
                </a:lnTo>
                <a:lnTo>
                  <a:pt x="337" y="817"/>
                </a:lnTo>
                <a:lnTo>
                  <a:pt x="340" y="802"/>
                </a:lnTo>
                <a:lnTo>
                  <a:pt x="318" y="811"/>
                </a:lnTo>
                <a:lnTo>
                  <a:pt x="301" y="816"/>
                </a:lnTo>
                <a:lnTo>
                  <a:pt x="281" y="809"/>
                </a:lnTo>
                <a:lnTo>
                  <a:pt x="262" y="820"/>
                </a:lnTo>
                <a:lnTo>
                  <a:pt x="244" y="820"/>
                </a:lnTo>
                <a:lnTo>
                  <a:pt x="231" y="828"/>
                </a:lnTo>
                <a:lnTo>
                  <a:pt x="222" y="832"/>
                </a:lnTo>
                <a:lnTo>
                  <a:pt x="209" y="831"/>
                </a:lnTo>
                <a:lnTo>
                  <a:pt x="194" y="824"/>
                </a:lnTo>
                <a:lnTo>
                  <a:pt x="180" y="828"/>
                </a:lnTo>
                <a:lnTo>
                  <a:pt x="173" y="833"/>
                </a:lnTo>
                <a:lnTo>
                  <a:pt x="164" y="827"/>
                </a:lnTo>
                <a:lnTo>
                  <a:pt x="164" y="816"/>
                </a:lnTo>
                <a:lnTo>
                  <a:pt x="182" y="808"/>
                </a:lnTo>
                <a:lnTo>
                  <a:pt x="221" y="812"/>
                </a:lnTo>
                <a:lnTo>
                  <a:pt x="246" y="802"/>
                </a:lnTo>
                <a:lnTo>
                  <a:pt x="259" y="789"/>
                </a:lnTo>
                <a:lnTo>
                  <a:pt x="276" y="786"/>
                </a:lnTo>
                <a:lnTo>
                  <a:pt x="287" y="781"/>
                </a:lnTo>
                <a:lnTo>
                  <a:pt x="304" y="782"/>
                </a:lnTo>
                <a:lnTo>
                  <a:pt x="314" y="790"/>
                </a:lnTo>
                <a:lnTo>
                  <a:pt x="319" y="788"/>
                </a:lnTo>
                <a:lnTo>
                  <a:pt x="333" y="772"/>
                </a:lnTo>
                <a:lnTo>
                  <a:pt x="351" y="766"/>
                </a:lnTo>
                <a:lnTo>
                  <a:pt x="372" y="763"/>
                </a:lnTo>
                <a:lnTo>
                  <a:pt x="380" y="760"/>
                </a:lnTo>
                <a:lnTo>
                  <a:pt x="384" y="764"/>
                </a:lnTo>
                <a:lnTo>
                  <a:pt x="389" y="764"/>
                </a:lnTo>
                <a:lnTo>
                  <a:pt x="396" y="741"/>
                </a:lnTo>
                <a:lnTo>
                  <a:pt x="420" y="732"/>
                </a:lnTo>
                <a:lnTo>
                  <a:pt x="432" y="710"/>
                </a:lnTo>
                <a:lnTo>
                  <a:pt x="446" y="683"/>
                </a:lnTo>
                <a:lnTo>
                  <a:pt x="455" y="673"/>
                </a:lnTo>
                <a:lnTo>
                  <a:pt x="456" y="658"/>
                </a:lnTo>
                <a:lnTo>
                  <a:pt x="447" y="666"/>
                </a:lnTo>
                <a:lnTo>
                  <a:pt x="426" y="670"/>
                </a:lnTo>
                <a:lnTo>
                  <a:pt x="423" y="655"/>
                </a:lnTo>
                <a:lnTo>
                  <a:pt x="416" y="653"/>
                </a:lnTo>
                <a:lnTo>
                  <a:pt x="409" y="659"/>
                </a:lnTo>
                <a:lnTo>
                  <a:pt x="408" y="677"/>
                </a:lnTo>
                <a:lnTo>
                  <a:pt x="400" y="676"/>
                </a:lnTo>
                <a:lnTo>
                  <a:pt x="390" y="641"/>
                </a:lnTo>
                <a:lnTo>
                  <a:pt x="382" y="649"/>
                </a:lnTo>
                <a:lnTo>
                  <a:pt x="376" y="646"/>
                </a:lnTo>
                <a:lnTo>
                  <a:pt x="374" y="635"/>
                </a:lnTo>
                <a:lnTo>
                  <a:pt x="350" y="636"/>
                </a:lnTo>
                <a:lnTo>
                  <a:pt x="337" y="642"/>
                </a:lnTo>
                <a:lnTo>
                  <a:pt x="321" y="640"/>
                </a:lnTo>
                <a:lnTo>
                  <a:pt x="331" y="632"/>
                </a:lnTo>
                <a:lnTo>
                  <a:pt x="334" y="615"/>
                </a:lnTo>
                <a:lnTo>
                  <a:pt x="330" y="605"/>
                </a:lnTo>
                <a:lnTo>
                  <a:pt x="340" y="598"/>
                </a:lnTo>
                <a:lnTo>
                  <a:pt x="347" y="597"/>
                </a:lnTo>
                <a:lnTo>
                  <a:pt x="344" y="586"/>
                </a:lnTo>
                <a:lnTo>
                  <a:pt x="344" y="560"/>
                </a:lnTo>
                <a:lnTo>
                  <a:pt x="337" y="553"/>
                </a:lnTo>
                <a:lnTo>
                  <a:pt x="332" y="563"/>
                </a:lnTo>
                <a:lnTo>
                  <a:pt x="296" y="563"/>
                </a:lnTo>
                <a:lnTo>
                  <a:pt x="287" y="555"/>
                </a:lnTo>
                <a:lnTo>
                  <a:pt x="284" y="532"/>
                </a:lnTo>
                <a:lnTo>
                  <a:pt x="271" y="510"/>
                </a:lnTo>
                <a:lnTo>
                  <a:pt x="271" y="504"/>
                </a:lnTo>
                <a:lnTo>
                  <a:pt x="284" y="500"/>
                </a:lnTo>
                <a:lnTo>
                  <a:pt x="285" y="487"/>
                </a:lnTo>
                <a:lnTo>
                  <a:pt x="291" y="480"/>
                </a:lnTo>
                <a:lnTo>
                  <a:pt x="286" y="477"/>
                </a:lnTo>
                <a:lnTo>
                  <a:pt x="278" y="480"/>
                </a:lnTo>
                <a:lnTo>
                  <a:pt x="272" y="463"/>
                </a:lnTo>
                <a:lnTo>
                  <a:pt x="277" y="433"/>
                </a:lnTo>
                <a:lnTo>
                  <a:pt x="305" y="415"/>
                </a:lnTo>
                <a:lnTo>
                  <a:pt x="320" y="405"/>
                </a:lnTo>
                <a:lnTo>
                  <a:pt x="332" y="383"/>
                </a:lnTo>
                <a:lnTo>
                  <a:pt x="348" y="375"/>
                </a:lnTo>
                <a:lnTo>
                  <a:pt x="364" y="381"/>
                </a:lnTo>
                <a:lnTo>
                  <a:pt x="365" y="395"/>
                </a:lnTo>
                <a:lnTo>
                  <a:pt x="380" y="394"/>
                </a:lnTo>
                <a:lnTo>
                  <a:pt x="400" y="379"/>
                </a:lnTo>
                <a:lnTo>
                  <a:pt x="409" y="383"/>
                </a:lnTo>
                <a:lnTo>
                  <a:pt x="415" y="387"/>
                </a:lnTo>
                <a:lnTo>
                  <a:pt x="424" y="387"/>
                </a:lnTo>
                <a:lnTo>
                  <a:pt x="438" y="379"/>
                </a:lnTo>
                <a:lnTo>
                  <a:pt x="443" y="353"/>
                </a:lnTo>
                <a:lnTo>
                  <a:pt x="443" y="353"/>
                </a:lnTo>
                <a:lnTo>
                  <a:pt x="445" y="343"/>
                </a:lnTo>
                <a:lnTo>
                  <a:pt x="447" y="336"/>
                </a:lnTo>
                <a:lnTo>
                  <a:pt x="448" y="333"/>
                </a:lnTo>
                <a:lnTo>
                  <a:pt x="449" y="332"/>
                </a:lnTo>
                <a:lnTo>
                  <a:pt x="449" y="332"/>
                </a:lnTo>
                <a:lnTo>
                  <a:pt x="455" y="326"/>
                </a:lnTo>
                <a:lnTo>
                  <a:pt x="449" y="315"/>
                </a:lnTo>
                <a:lnTo>
                  <a:pt x="433" y="319"/>
                </a:lnTo>
                <a:lnTo>
                  <a:pt x="414" y="325"/>
                </a:lnTo>
                <a:lnTo>
                  <a:pt x="402" y="321"/>
                </a:lnTo>
                <a:lnTo>
                  <a:pt x="380" y="311"/>
                </a:lnTo>
                <a:lnTo>
                  <a:pt x="350" y="310"/>
                </a:lnTo>
                <a:lnTo>
                  <a:pt x="329" y="287"/>
                </a:lnTo>
                <a:lnTo>
                  <a:pt x="332" y="263"/>
                </a:lnTo>
                <a:lnTo>
                  <a:pt x="335" y="249"/>
                </a:lnTo>
                <a:lnTo>
                  <a:pt x="322" y="238"/>
                </a:lnTo>
                <a:lnTo>
                  <a:pt x="312" y="216"/>
                </a:lnTo>
                <a:lnTo>
                  <a:pt x="315" y="211"/>
                </a:lnTo>
                <a:lnTo>
                  <a:pt x="356" y="208"/>
                </a:lnTo>
                <a:lnTo>
                  <a:pt x="367" y="208"/>
                </a:lnTo>
                <a:lnTo>
                  <a:pt x="374" y="214"/>
                </a:lnTo>
                <a:lnTo>
                  <a:pt x="377" y="214"/>
                </a:lnTo>
                <a:lnTo>
                  <a:pt x="376" y="204"/>
                </a:lnTo>
                <a:lnTo>
                  <a:pt x="400" y="201"/>
                </a:lnTo>
                <a:lnTo>
                  <a:pt x="416" y="202"/>
                </a:lnTo>
                <a:lnTo>
                  <a:pt x="424" y="210"/>
                </a:lnTo>
                <a:lnTo>
                  <a:pt x="416" y="222"/>
                </a:lnTo>
                <a:lnTo>
                  <a:pt x="412" y="231"/>
                </a:lnTo>
                <a:lnTo>
                  <a:pt x="429" y="241"/>
                </a:lnTo>
                <a:lnTo>
                  <a:pt x="459" y="252"/>
                </a:lnTo>
                <a:lnTo>
                  <a:pt x="469" y="245"/>
                </a:lnTo>
                <a:lnTo>
                  <a:pt x="455" y="219"/>
                </a:lnTo>
                <a:lnTo>
                  <a:pt x="450" y="200"/>
                </a:lnTo>
                <a:lnTo>
                  <a:pt x="455" y="195"/>
                </a:lnTo>
                <a:lnTo>
                  <a:pt x="435" y="184"/>
                </a:lnTo>
                <a:lnTo>
                  <a:pt x="432" y="176"/>
                </a:lnTo>
                <a:lnTo>
                  <a:pt x="435" y="167"/>
                </a:lnTo>
                <a:lnTo>
                  <a:pt x="431" y="144"/>
                </a:lnTo>
                <a:lnTo>
                  <a:pt x="412" y="115"/>
                </a:lnTo>
                <a:lnTo>
                  <a:pt x="399" y="91"/>
                </a:lnTo>
                <a:lnTo>
                  <a:pt x="416" y="79"/>
                </a:lnTo>
                <a:lnTo>
                  <a:pt x="435" y="79"/>
                </a:lnTo>
                <a:lnTo>
                  <a:pt x="446" y="82"/>
                </a:lnTo>
                <a:lnTo>
                  <a:pt x="471" y="81"/>
                </a:lnTo>
                <a:lnTo>
                  <a:pt x="494" y="60"/>
                </a:lnTo>
                <a:lnTo>
                  <a:pt x="500" y="41"/>
                </a:lnTo>
                <a:lnTo>
                  <a:pt x="522" y="26"/>
                </a:lnTo>
                <a:lnTo>
                  <a:pt x="532" y="33"/>
                </a:lnTo>
                <a:lnTo>
                  <a:pt x="548" y="29"/>
                </a:lnTo>
                <a:lnTo>
                  <a:pt x="570" y="17"/>
                </a:lnTo>
                <a:lnTo>
                  <a:pt x="577" y="15"/>
                </a:lnTo>
                <a:lnTo>
                  <a:pt x="583" y="20"/>
                </a:lnTo>
                <a:lnTo>
                  <a:pt x="610" y="19"/>
                </a:lnTo>
                <a:lnTo>
                  <a:pt x="626" y="0"/>
                </a:lnTo>
                <a:lnTo>
                  <a:pt x="632" y="0"/>
                </a:lnTo>
                <a:lnTo>
                  <a:pt x="655" y="14"/>
                </a:lnTo>
                <a:lnTo>
                  <a:pt x="666" y="27"/>
                </a:lnTo>
                <a:lnTo>
                  <a:pt x="662" y="34"/>
                </a:lnTo>
                <a:lnTo>
                  <a:pt x="667" y="40"/>
                </a:lnTo>
                <a:lnTo>
                  <a:pt x="676" y="31"/>
                </a:lnTo>
                <a:lnTo>
                  <a:pt x="700" y="33"/>
                </a:lnTo>
                <a:lnTo>
                  <a:pt x="701" y="55"/>
                </a:lnTo>
                <a:lnTo>
                  <a:pt x="713" y="64"/>
                </a:lnTo>
                <a:lnTo>
                  <a:pt x="756" y="67"/>
                </a:lnTo>
                <a:lnTo>
                  <a:pt x="793" y="93"/>
                </a:lnTo>
                <a:lnTo>
                  <a:pt x="802" y="86"/>
                </a:lnTo>
                <a:lnTo>
                  <a:pt x="833" y="102"/>
                </a:lnTo>
                <a:lnTo>
                  <a:pt x="846" y="99"/>
                </a:lnTo>
                <a:lnTo>
                  <a:pt x="858" y="94"/>
                </a:lnTo>
                <a:lnTo>
                  <a:pt x="886" y="106"/>
                </a:lnTo>
                <a:lnTo>
                  <a:pt x="913" y="122"/>
                </a:lnTo>
                <a:close/>
                <a:moveTo>
                  <a:pt x="222" y="296"/>
                </a:moveTo>
                <a:lnTo>
                  <a:pt x="234" y="327"/>
                </a:lnTo>
                <a:lnTo>
                  <a:pt x="233" y="333"/>
                </a:lnTo>
                <a:lnTo>
                  <a:pt x="216" y="331"/>
                </a:lnTo>
                <a:lnTo>
                  <a:pt x="206" y="307"/>
                </a:lnTo>
                <a:lnTo>
                  <a:pt x="195" y="298"/>
                </a:lnTo>
                <a:lnTo>
                  <a:pt x="180" y="298"/>
                </a:lnTo>
                <a:lnTo>
                  <a:pt x="179" y="283"/>
                </a:lnTo>
                <a:lnTo>
                  <a:pt x="189" y="268"/>
                </a:lnTo>
                <a:lnTo>
                  <a:pt x="196" y="283"/>
                </a:lnTo>
                <a:lnTo>
                  <a:pt x="206" y="291"/>
                </a:lnTo>
                <a:lnTo>
                  <a:pt x="222" y="296"/>
                </a:lnTo>
                <a:close/>
                <a:moveTo>
                  <a:pt x="207" y="496"/>
                </a:moveTo>
                <a:lnTo>
                  <a:pt x="229" y="502"/>
                </a:lnTo>
                <a:lnTo>
                  <a:pt x="251" y="507"/>
                </a:lnTo>
                <a:lnTo>
                  <a:pt x="256" y="514"/>
                </a:lnTo>
                <a:lnTo>
                  <a:pt x="246" y="536"/>
                </a:lnTo>
                <a:lnTo>
                  <a:pt x="227" y="535"/>
                </a:lnTo>
                <a:lnTo>
                  <a:pt x="207" y="512"/>
                </a:lnTo>
                <a:lnTo>
                  <a:pt x="207" y="496"/>
                </a:lnTo>
                <a:close/>
                <a:moveTo>
                  <a:pt x="82" y="412"/>
                </a:moveTo>
                <a:lnTo>
                  <a:pt x="89" y="428"/>
                </a:lnTo>
                <a:lnTo>
                  <a:pt x="95" y="437"/>
                </a:lnTo>
                <a:lnTo>
                  <a:pt x="89" y="442"/>
                </a:lnTo>
                <a:lnTo>
                  <a:pt x="76" y="423"/>
                </a:lnTo>
                <a:lnTo>
                  <a:pt x="76" y="412"/>
                </a:lnTo>
                <a:lnTo>
                  <a:pt x="82" y="412"/>
                </a:lnTo>
                <a:close/>
                <a:moveTo>
                  <a:pt x="0" y="852"/>
                </a:moveTo>
                <a:lnTo>
                  <a:pt x="20" y="838"/>
                </a:lnTo>
                <a:lnTo>
                  <a:pt x="40" y="831"/>
                </a:lnTo>
                <a:lnTo>
                  <a:pt x="56" y="833"/>
                </a:lnTo>
                <a:lnTo>
                  <a:pt x="60" y="843"/>
                </a:lnTo>
                <a:lnTo>
                  <a:pt x="70" y="846"/>
                </a:lnTo>
                <a:lnTo>
                  <a:pt x="82" y="834"/>
                </a:lnTo>
                <a:lnTo>
                  <a:pt x="80" y="825"/>
                </a:lnTo>
                <a:lnTo>
                  <a:pt x="96" y="822"/>
                </a:lnTo>
                <a:lnTo>
                  <a:pt x="114" y="837"/>
                </a:lnTo>
                <a:lnTo>
                  <a:pt x="107" y="847"/>
                </a:lnTo>
                <a:lnTo>
                  <a:pt x="81" y="854"/>
                </a:lnTo>
                <a:lnTo>
                  <a:pt x="65" y="852"/>
                </a:lnTo>
                <a:lnTo>
                  <a:pt x="43" y="845"/>
                </a:lnTo>
                <a:lnTo>
                  <a:pt x="16" y="854"/>
                </a:lnTo>
                <a:lnTo>
                  <a:pt x="6" y="856"/>
                </a:lnTo>
                <a:lnTo>
                  <a:pt x="0" y="852"/>
                </a:lnTo>
                <a:close/>
                <a:moveTo>
                  <a:pt x="293" y="824"/>
                </a:moveTo>
                <a:lnTo>
                  <a:pt x="303" y="835"/>
                </a:lnTo>
                <a:lnTo>
                  <a:pt x="316" y="826"/>
                </a:lnTo>
                <a:lnTo>
                  <a:pt x="306" y="818"/>
                </a:lnTo>
                <a:lnTo>
                  <a:pt x="293" y="824"/>
                </a:lnTo>
                <a:close/>
                <a:moveTo>
                  <a:pt x="311" y="842"/>
                </a:moveTo>
                <a:lnTo>
                  <a:pt x="317" y="828"/>
                </a:lnTo>
                <a:lnTo>
                  <a:pt x="330" y="830"/>
                </a:lnTo>
                <a:lnTo>
                  <a:pt x="326" y="842"/>
                </a:lnTo>
                <a:lnTo>
                  <a:pt x="311" y="842"/>
                </a:lnTo>
                <a:lnTo>
                  <a:pt x="311" y="842"/>
                </a:lnTo>
                <a:close/>
                <a:moveTo>
                  <a:pt x="452" y="831"/>
                </a:moveTo>
                <a:lnTo>
                  <a:pt x="462" y="842"/>
                </a:lnTo>
                <a:lnTo>
                  <a:pt x="467" y="835"/>
                </a:lnTo>
                <a:lnTo>
                  <a:pt x="463" y="824"/>
                </a:lnTo>
                <a:lnTo>
                  <a:pt x="452" y="831"/>
                </a:lnTo>
                <a:close/>
                <a:moveTo>
                  <a:pt x="506" y="756"/>
                </a:moveTo>
                <a:lnTo>
                  <a:pt x="512" y="790"/>
                </a:lnTo>
                <a:lnTo>
                  <a:pt x="529" y="796"/>
                </a:lnTo>
                <a:lnTo>
                  <a:pt x="559" y="778"/>
                </a:lnTo>
                <a:lnTo>
                  <a:pt x="586" y="763"/>
                </a:lnTo>
                <a:lnTo>
                  <a:pt x="577" y="747"/>
                </a:lnTo>
                <a:lnTo>
                  <a:pt x="580" y="734"/>
                </a:lnTo>
                <a:lnTo>
                  <a:pt x="567" y="741"/>
                </a:lnTo>
                <a:lnTo>
                  <a:pt x="550" y="737"/>
                </a:lnTo>
                <a:lnTo>
                  <a:pt x="559" y="730"/>
                </a:lnTo>
                <a:lnTo>
                  <a:pt x="570" y="735"/>
                </a:lnTo>
                <a:lnTo>
                  <a:pt x="594" y="724"/>
                </a:lnTo>
                <a:lnTo>
                  <a:pt x="597" y="715"/>
                </a:lnTo>
                <a:lnTo>
                  <a:pt x="582" y="710"/>
                </a:lnTo>
                <a:lnTo>
                  <a:pt x="587" y="698"/>
                </a:lnTo>
                <a:lnTo>
                  <a:pt x="571" y="710"/>
                </a:lnTo>
                <a:lnTo>
                  <a:pt x="542" y="731"/>
                </a:lnTo>
                <a:lnTo>
                  <a:pt x="514" y="749"/>
                </a:lnTo>
                <a:lnTo>
                  <a:pt x="506" y="756"/>
                </a:lnTo>
                <a:close/>
                <a:moveTo>
                  <a:pt x="760" y="637"/>
                </a:moveTo>
                <a:lnTo>
                  <a:pt x="774" y="627"/>
                </a:lnTo>
                <a:lnTo>
                  <a:pt x="767" y="617"/>
                </a:lnTo>
                <a:lnTo>
                  <a:pt x="757" y="623"/>
                </a:lnTo>
                <a:lnTo>
                  <a:pt x="760" y="6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 name="Freeform 6">
            <a:extLst>
              <a:ext uri="{FF2B5EF4-FFF2-40B4-BE49-F238E27FC236}">
                <a16:creationId xmlns:a16="http://schemas.microsoft.com/office/drawing/2014/main" id="{52E2E032-7B13-DC9A-0289-2A3BBDF0C9C5}"/>
              </a:ext>
            </a:extLst>
          </p:cNvPr>
          <p:cNvSpPr>
            <a:spLocks noEditPoints="1"/>
          </p:cNvSpPr>
          <p:nvPr/>
        </p:nvSpPr>
        <p:spPr bwMode="auto">
          <a:xfrm>
            <a:off x="72070" y="4420279"/>
            <a:ext cx="1820488" cy="1352034"/>
          </a:xfrm>
          <a:custGeom>
            <a:avLst/>
            <a:gdLst>
              <a:gd name="T0" fmla="*/ 1050 w 1263"/>
              <a:gd name="T1" fmla="*/ 672 h 938"/>
              <a:gd name="T2" fmla="*/ 1259 w 1263"/>
              <a:gd name="T3" fmla="*/ 889 h 938"/>
              <a:gd name="T4" fmla="*/ 1178 w 1263"/>
              <a:gd name="T5" fmla="*/ 935 h 938"/>
              <a:gd name="T6" fmla="*/ 1159 w 1263"/>
              <a:gd name="T7" fmla="*/ 909 h 938"/>
              <a:gd name="T8" fmla="*/ 1142 w 1263"/>
              <a:gd name="T9" fmla="*/ 895 h 938"/>
              <a:gd name="T10" fmla="*/ 1108 w 1263"/>
              <a:gd name="T11" fmla="*/ 815 h 938"/>
              <a:gd name="T12" fmla="*/ 975 w 1263"/>
              <a:gd name="T13" fmla="*/ 697 h 938"/>
              <a:gd name="T14" fmla="*/ 729 w 1263"/>
              <a:gd name="T15" fmla="*/ 637 h 938"/>
              <a:gd name="T16" fmla="*/ 613 w 1263"/>
              <a:gd name="T17" fmla="*/ 673 h 938"/>
              <a:gd name="T18" fmla="*/ 611 w 1263"/>
              <a:gd name="T19" fmla="*/ 607 h 938"/>
              <a:gd name="T20" fmla="*/ 390 w 1263"/>
              <a:gd name="T21" fmla="*/ 802 h 938"/>
              <a:gd name="T22" fmla="*/ 226 w 1263"/>
              <a:gd name="T23" fmla="*/ 833 h 938"/>
              <a:gd name="T24" fmla="*/ 324 w 1263"/>
              <a:gd name="T25" fmla="*/ 791 h 938"/>
              <a:gd name="T26" fmla="*/ 451 w 1263"/>
              <a:gd name="T27" fmla="*/ 667 h 938"/>
              <a:gd name="T28" fmla="*/ 339 w 1263"/>
              <a:gd name="T29" fmla="*/ 617 h 938"/>
              <a:gd name="T30" fmla="*/ 297 w 1263"/>
              <a:gd name="T31" fmla="*/ 481 h 938"/>
              <a:gd name="T32" fmla="*/ 429 w 1263"/>
              <a:gd name="T33" fmla="*/ 390 h 938"/>
              <a:gd name="T34" fmla="*/ 458 w 1263"/>
              <a:gd name="T35" fmla="*/ 331 h 938"/>
              <a:gd name="T36" fmla="*/ 360 w 1263"/>
              <a:gd name="T37" fmla="*/ 212 h 938"/>
              <a:gd name="T38" fmla="*/ 455 w 1263"/>
              <a:gd name="T39" fmla="*/ 202 h 938"/>
              <a:gd name="T40" fmla="*/ 536 w 1263"/>
              <a:gd name="T41" fmla="*/ 37 h 938"/>
              <a:gd name="T42" fmla="*/ 716 w 1263"/>
              <a:gd name="T43" fmla="*/ 68 h 938"/>
              <a:gd name="T44" fmla="*/ 850 w 1263"/>
              <a:gd name="T45" fmla="*/ 99 h 938"/>
              <a:gd name="T46" fmla="*/ 613 w 1263"/>
              <a:gd name="T47" fmla="*/ 20 h 938"/>
              <a:gd name="T48" fmla="*/ 433 w 1263"/>
              <a:gd name="T49" fmla="*/ 146 h 938"/>
              <a:gd name="T50" fmla="*/ 379 w 1263"/>
              <a:gd name="T51" fmla="*/ 205 h 938"/>
              <a:gd name="T52" fmla="*/ 437 w 1263"/>
              <a:gd name="T53" fmla="*/ 323 h 938"/>
              <a:gd name="T54" fmla="*/ 445 w 1263"/>
              <a:gd name="T55" fmla="*/ 355 h 938"/>
              <a:gd name="T56" fmla="*/ 280 w 1263"/>
              <a:gd name="T57" fmla="*/ 435 h 938"/>
              <a:gd name="T58" fmla="*/ 346 w 1263"/>
              <a:gd name="T59" fmla="*/ 588 h 938"/>
              <a:gd name="T60" fmla="*/ 415 w 1263"/>
              <a:gd name="T61" fmla="*/ 663 h 938"/>
              <a:gd name="T62" fmla="*/ 355 w 1263"/>
              <a:gd name="T63" fmla="*/ 767 h 938"/>
              <a:gd name="T64" fmla="*/ 197 w 1263"/>
              <a:gd name="T65" fmla="*/ 828 h 938"/>
              <a:gd name="T66" fmla="*/ 393 w 1263"/>
              <a:gd name="T67" fmla="*/ 804 h 938"/>
              <a:gd name="T68" fmla="*/ 614 w 1263"/>
              <a:gd name="T69" fmla="*/ 608 h 938"/>
              <a:gd name="T70" fmla="*/ 606 w 1263"/>
              <a:gd name="T71" fmla="*/ 661 h 938"/>
              <a:gd name="T72" fmla="*/ 735 w 1263"/>
              <a:gd name="T73" fmla="*/ 611 h 938"/>
              <a:gd name="T74" fmla="*/ 948 w 1263"/>
              <a:gd name="T75" fmla="*/ 684 h 938"/>
              <a:gd name="T76" fmla="*/ 1114 w 1263"/>
              <a:gd name="T77" fmla="*/ 853 h 938"/>
              <a:gd name="T78" fmla="*/ 1142 w 1263"/>
              <a:gd name="T79" fmla="*/ 901 h 938"/>
              <a:gd name="T80" fmla="*/ 1157 w 1263"/>
              <a:gd name="T81" fmla="*/ 910 h 938"/>
              <a:gd name="T82" fmla="*/ 1186 w 1263"/>
              <a:gd name="T83" fmla="*/ 932 h 938"/>
              <a:gd name="T84" fmla="*/ 1259 w 1263"/>
              <a:gd name="T85" fmla="*/ 870 h 938"/>
              <a:gd name="T86" fmla="*/ 1038 w 1263"/>
              <a:gd name="T87" fmla="*/ 680 h 938"/>
              <a:gd name="T88" fmla="*/ 226 w 1263"/>
              <a:gd name="T89" fmla="*/ 298 h 938"/>
              <a:gd name="T90" fmla="*/ 226 w 1263"/>
              <a:gd name="T91" fmla="*/ 298 h 938"/>
              <a:gd name="T92" fmla="*/ 211 w 1263"/>
              <a:gd name="T93" fmla="*/ 498 h 938"/>
              <a:gd name="T94" fmla="*/ 251 w 1263"/>
              <a:gd name="T95" fmla="*/ 539 h 938"/>
              <a:gd name="T96" fmla="*/ 86 w 1263"/>
              <a:gd name="T97" fmla="*/ 414 h 938"/>
              <a:gd name="T98" fmla="*/ 44 w 1263"/>
              <a:gd name="T99" fmla="*/ 835 h 938"/>
              <a:gd name="T100" fmla="*/ 4 w 1263"/>
              <a:gd name="T101" fmla="*/ 854 h 938"/>
              <a:gd name="T102" fmla="*/ 65 w 1263"/>
              <a:gd name="T103" fmla="*/ 844 h 938"/>
              <a:gd name="T104" fmla="*/ 299 w 1263"/>
              <a:gd name="T105" fmla="*/ 828 h 938"/>
              <a:gd name="T106" fmla="*/ 314 w 1263"/>
              <a:gd name="T107" fmla="*/ 851 h 938"/>
              <a:gd name="T108" fmla="*/ 455 w 1263"/>
              <a:gd name="T109" fmla="*/ 834 h 938"/>
              <a:gd name="T110" fmla="*/ 510 w 1263"/>
              <a:gd name="T111" fmla="*/ 758 h 938"/>
              <a:gd name="T112" fmla="*/ 588 w 1263"/>
              <a:gd name="T113" fmla="*/ 711 h 938"/>
              <a:gd name="T114" fmla="*/ 597 w 1263"/>
              <a:gd name="T115" fmla="*/ 725 h 938"/>
              <a:gd name="T116" fmla="*/ 764 w 1263"/>
              <a:gd name="T117" fmla="*/ 639 h 938"/>
              <a:gd name="T118" fmla="*/ 764 w 1263"/>
              <a:gd name="T119" fmla="*/ 639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63" h="938">
                <a:moveTo>
                  <a:pt x="917" y="124"/>
                </a:moveTo>
                <a:lnTo>
                  <a:pt x="915" y="124"/>
                </a:lnTo>
                <a:lnTo>
                  <a:pt x="914" y="638"/>
                </a:lnTo>
                <a:lnTo>
                  <a:pt x="925" y="644"/>
                </a:lnTo>
                <a:lnTo>
                  <a:pt x="944" y="645"/>
                </a:lnTo>
                <a:lnTo>
                  <a:pt x="953" y="639"/>
                </a:lnTo>
                <a:lnTo>
                  <a:pt x="967" y="639"/>
                </a:lnTo>
                <a:lnTo>
                  <a:pt x="968" y="656"/>
                </a:lnTo>
                <a:lnTo>
                  <a:pt x="1010" y="697"/>
                </a:lnTo>
                <a:lnTo>
                  <a:pt x="1014" y="714"/>
                </a:lnTo>
                <a:lnTo>
                  <a:pt x="1035" y="701"/>
                </a:lnTo>
                <a:lnTo>
                  <a:pt x="1040" y="700"/>
                </a:lnTo>
                <a:lnTo>
                  <a:pt x="1040" y="700"/>
                </a:lnTo>
                <a:lnTo>
                  <a:pt x="1042" y="681"/>
                </a:lnTo>
                <a:lnTo>
                  <a:pt x="1050" y="672"/>
                </a:lnTo>
                <a:lnTo>
                  <a:pt x="1057" y="671"/>
                </a:lnTo>
                <a:lnTo>
                  <a:pt x="1067" y="663"/>
                </a:lnTo>
                <a:lnTo>
                  <a:pt x="1085" y="674"/>
                </a:lnTo>
                <a:lnTo>
                  <a:pt x="1088" y="692"/>
                </a:lnTo>
                <a:lnTo>
                  <a:pt x="1100" y="698"/>
                </a:lnTo>
                <a:lnTo>
                  <a:pt x="1106" y="713"/>
                </a:lnTo>
                <a:lnTo>
                  <a:pt x="1130" y="724"/>
                </a:lnTo>
                <a:lnTo>
                  <a:pt x="1150" y="759"/>
                </a:lnTo>
                <a:lnTo>
                  <a:pt x="1166" y="783"/>
                </a:lnTo>
                <a:lnTo>
                  <a:pt x="1180" y="799"/>
                </a:lnTo>
                <a:lnTo>
                  <a:pt x="1190" y="821"/>
                </a:lnTo>
                <a:lnTo>
                  <a:pt x="1220" y="832"/>
                </a:lnTo>
                <a:lnTo>
                  <a:pt x="1251" y="845"/>
                </a:lnTo>
                <a:lnTo>
                  <a:pt x="1256" y="871"/>
                </a:lnTo>
                <a:lnTo>
                  <a:pt x="1259" y="889"/>
                </a:lnTo>
                <a:lnTo>
                  <a:pt x="1253" y="908"/>
                </a:lnTo>
                <a:lnTo>
                  <a:pt x="1243" y="921"/>
                </a:lnTo>
                <a:lnTo>
                  <a:pt x="1236" y="917"/>
                </a:lnTo>
                <a:lnTo>
                  <a:pt x="1226" y="899"/>
                </a:lnTo>
                <a:lnTo>
                  <a:pt x="1210" y="889"/>
                </a:lnTo>
                <a:lnTo>
                  <a:pt x="1198" y="882"/>
                </a:lnTo>
                <a:lnTo>
                  <a:pt x="1192" y="888"/>
                </a:lnTo>
                <a:lnTo>
                  <a:pt x="1200" y="905"/>
                </a:lnTo>
                <a:lnTo>
                  <a:pt x="1203" y="927"/>
                </a:lnTo>
                <a:lnTo>
                  <a:pt x="1197" y="929"/>
                </a:lnTo>
                <a:lnTo>
                  <a:pt x="1186" y="918"/>
                </a:lnTo>
                <a:lnTo>
                  <a:pt x="1170" y="907"/>
                </a:lnTo>
                <a:lnTo>
                  <a:pt x="1175" y="921"/>
                </a:lnTo>
                <a:lnTo>
                  <a:pt x="1182" y="931"/>
                </a:lnTo>
                <a:lnTo>
                  <a:pt x="1178" y="935"/>
                </a:lnTo>
                <a:lnTo>
                  <a:pt x="1179" y="936"/>
                </a:lnTo>
                <a:lnTo>
                  <a:pt x="1180" y="935"/>
                </a:lnTo>
                <a:lnTo>
                  <a:pt x="1179" y="934"/>
                </a:lnTo>
                <a:lnTo>
                  <a:pt x="1179" y="934"/>
                </a:lnTo>
                <a:lnTo>
                  <a:pt x="1177" y="933"/>
                </a:lnTo>
                <a:lnTo>
                  <a:pt x="1173" y="929"/>
                </a:lnTo>
                <a:lnTo>
                  <a:pt x="1173" y="929"/>
                </a:lnTo>
                <a:lnTo>
                  <a:pt x="1173" y="929"/>
                </a:lnTo>
                <a:lnTo>
                  <a:pt x="1173" y="929"/>
                </a:lnTo>
                <a:lnTo>
                  <a:pt x="1169" y="924"/>
                </a:lnTo>
                <a:lnTo>
                  <a:pt x="1169" y="924"/>
                </a:lnTo>
                <a:lnTo>
                  <a:pt x="1163" y="915"/>
                </a:lnTo>
                <a:lnTo>
                  <a:pt x="1163" y="915"/>
                </a:lnTo>
                <a:lnTo>
                  <a:pt x="1160" y="909"/>
                </a:lnTo>
                <a:lnTo>
                  <a:pt x="1159" y="909"/>
                </a:lnTo>
                <a:lnTo>
                  <a:pt x="1160" y="909"/>
                </a:lnTo>
                <a:lnTo>
                  <a:pt x="1152" y="891"/>
                </a:lnTo>
                <a:lnTo>
                  <a:pt x="1151" y="895"/>
                </a:lnTo>
                <a:lnTo>
                  <a:pt x="1151" y="895"/>
                </a:lnTo>
                <a:lnTo>
                  <a:pt x="1151" y="895"/>
                </a:lnTo>
                <a:lnTo>
                  <a:pt x="1150" y="899"/>
                </a:lnTo>
                <a:lnTo>
                  <a:pt x="1150" y="899"/>
                </a:lnTo>
                <a:lnTo>
                  <a:pt x="1149" y="900"/>
                </a:lnTo>
                <a:lnTo>
                  <a:pt x="1148" y="901"/>
                </a:lnTo>
                <a:lnTo>
                  <a:pt x="1147" y="901"/>
                </a:lnTo>
                <a:lnTo>
                  <a:pt x="1147" y="902"/>
                </a:lnTo>
                <a:lnTo>
                  <a:pt x="1148" y="901"/>
                </a:lnTo>
                <a:lnTo>
                  <a:pt x="1148" y="901"/>
                </a:lnTo>
                <a:lnTo>
                  <a:pt x="1145" y="899"/>
                </a:lnTo>
                <a:lnTo>
                  <a:pt x="1142" y="895"/>
                </a:lnTo>
                <a:lnTo>
                  <a:pt x="1142" y="895"/>
                </a:lnTo>
                <a:lnTo>
                  <a:pt x="1141" y="893"/>
                </a:lnTo>
                <a:lnTo>
                  <a:pt x="1141" y="893"/>
                </a:lnTo>
                <a:lnTo>
                  <a:pt x="1140" y="892"/>
                </a:lnTo>
                <a:lnTo>
                  <a:pt x="1139" y="893"/>
                </a:lnTo>
                <a:lnTo>
                  <a:pt x="1140" y="894"/>
                </a:lnTo>
                <a:lnTo>
                  <a:pt x="1152" y="882"/>
                </a:lnTo>
                <a:lnTo>
                  <a:pt x="1142" y="872"/>
                </a:lnTo>
                <a:lnTo>
                  <a:pt x="1142" y="841"/>
                </a:lnTo>
                <a:lnTo>
                  <a:pt x="1135" y="841"/>
                </a:lnTo>
                <a:lnTo>
                  <a:pt x="1130" y="862"/>
                </a:lnTo>
                <a:lnTo>
                  <a:pt x="1125" y="863"/>
                </a:lnTo>
                <a:lnTo>
                  <a:pt x="1120" y="843"/>
                </a:lnTo>
                <a:lnTo>
                  <a:pt x="1117" y="820"/>
                </a:lnTo>
                <a:lnTo>
                  <a:pt x="1108" y="815"/>
                </a:lnTo>
                <a:lnTo>
                  <a:pt x="1110" y="853"/>
                </a:lnTo>
                <a:lnTo>
                  <a:pt x="1110" y="856"/>
                </a:lnTo>
                <a:lnTo>
                  <a:pt x="1104" y="850"/>
                </a:lnTo>
                <a:lnTo>
                  <a:pt x="1082" y="814"/>
                </a:lnTo>
                <a:lnTo>
                  <a:pt x="1070" y="811"/>
                </a:lnTo>
                <a:lnTo>
                  <a:pt x="1066" y="789"/>
                </a:lnTo>
                <a:lnTo>
                  <a:pt x="1057" y="772"/>
                </a:lnTo>
                <a:lnTo>
                  <a:pt x="1047" y="766"/>
                </a:lnTo>
                <a:lnTo>
                  <a:pt x="1047" y="753"/>
                </a:lnTo>
                <a:lnTo>
                  <a:pt x="1061" y="744"/>
                </a:lnTo>
                <a:lnTo>
                  <a:pt x="1056" y="741"/>
                </a:lnTo>
                <a:lnTo>
                  <a:pt x="1041" y="744"/>
                </a:lnTo>
                <a:lnTo>
                  <a:pt x="1020" y="730"/>
                </a:lnTo>
                <a:lnTo>
                  <a:pt x="1005" y="713"/>
                </a:lnTo>
                <a:lnTo>
                  <a:pt x="975" y="697"/>
                </a:lnTo>
                <a:lnTo>
                  <a:pt x="953" y="683"/>
                </a:lnTo>
                <a:lnTo>
                  <a:pt x="960" y="665"/>
                </a:lnTo>
                <a:lnTo>
                  <a:pt x="960" y="651"/>
                </a:lnTo>
                <a:lnTo>
                  <a:pt x="947" y="663"/>
                </a:lnTo>
                <a:lnTo>
                  <a:pt x="930" y="669"/>
                </a:lnTo>
                <a:lnTo>
                  <a:pt x="909" y="663"/>
                </a:lnTo>
                <a:lnTo>
                  <a:pt x="874" y="648"/>
                </a:lnTo>
                <a:lnTo>
                  <a:pt x="840" y="648"/>
                </a:lnTo>
                <a:lnTo>
                  <a:pt x="837" y="651"/>
                </a:lnTo>
                <a:lnTo>
                  <a:pt x="799" y="627"/>
                </a:lnTo>
                <a:lnTo>
                  <a:pt x="786" y="626"/>
                </a:lnTo>
                <a:lnTo>
                  <a:pt x="770" y="591"/>
                </a:lnTo>
                <a:lnTo>
                  <a:pt x="748" y="593"/>
                </a:lnTo>
                <a:lnTo>
                  <a:pt x="724" y="602"/>
                </a:lnTo>
                <a:lnTo>
                  <a:pt x="729" y="637"/>
                </a:lnTo>
                <a:lnTo>
                  <a:pt x="737" y="615"/>
                </a:lnTo>
                <a:lnTo>
                  <a:pt x="740" y="615"/>
                </a:lnTo>
                <a:lnTo>
                  <a:pt x="730" y="646"/>
                </a:lnTo>
                <a:lnTo>
                  <a:pt x="751" y="627"/>
                </a:lnTo>
                <a:lnTo>
                  <a:pt x="754" y="635"/>
                </a:lnTo>
                <a:lnTo>
                  <a:pt x="732" y="659"/>
                </a:lnTo>
                <a:lnTo>
                  <a:pt x="725" y="658"/>
                </a:lnTo>
                <a:lnTo>
                  <a:pt x="723" y="646"/>
                </a:lnTo>
                <a:lnTo>
                  <a:pt x="714" y="641"/>
                </a:lnTo>
                <a:lnTo>
                  <a:pt x="706" y="648"/>
                </a:lnTo>
                <a:lnTo>
                  <a:pt x="690" y="637"/>
                </a:lnTo>
                <a:lnTo>
                  <a:pt x="670" y="650"/>
                </a:lnTo>
                <a:lnTo>
                  <a:pt x="659" y="663"/>
                </a:lnTo>
                <a:lnTo>
                  <a:pt x="640" y="675"/>
                </a:lnTo>
                <a:lnTo>
                  <a:pt x="613" y="673"/>
                </a:lnTo>
                <a:lnTo>
                  <a:pt x="611" y="664"/>
                </a:lnTo>
                <a:lnTo>
                  <a:pt x="632" y="660"/>
                </a:lnTo>
                <a:lnTo>
                  <a:pt x="632" y="650"/>
                </a:lnTo>
                <a:lnTo>
                  <a:pt x="619" y="646"/>
                </a:lnTo>
                <a:lnTo>
                  <a:pt x="625" y="634"/>
                </a:lnTo>
                <a:lnTo>
                  <a:pt x="638" y="610"/>
                </a:lnTo>
                <a:lnTo>
                  <a:pt x="638" y="599"/>
                </a:lnTo>
                <a:lnTo>
                  <a:pt x="640" y="595"/>
                </a:lnTo>
                <a:lnTo>
                  <a:pt x="664" y="582"/>
                </a:lnTo>
                <a:lnTo>
                  <a:pt x="670" y="590"/>
                </a:lnTo>
                <a:lnTo>
                  <a:pt x="689" y="590"/>
                </a:lnTo>
                <a:lnTo>
                  <a:pt x="680" y="571"/>
                </a:lnTo>
                <a:lnTo>
                  <a:pt x="657" y="569"/>
                </a:lnTo>
                <a:lnTo>
                  <a:pt x="626" y="585"/>
                </a:lnTo>
                <a:lnTo>
                  <a:pt x="611" y="607"/>
                </a:lnTo>
                <a:lnTo>
                  <a:pt x="600" y="622"/>
                </a:lnTo>
                <a:lnTo>
                  <a:pt x="593" y="636"/>
                </a:lnTo>
                <a:lnTo>
                  <a:pt x="569" y="644"/>
                </a:lnTo>
                <a:lnTo>
                  <a:pt x="549" y="660"/>
                </a:lnTo>
                <a:lnTo>
                  <a:pt x="547" y="672"/>
                </a:lnTo>
                <a:lnTo>
                  <a:pt x="561" y="679"/>
                </a:lnTo>
                <a:lnTo>
                  <a:pt x="566" y="689"/>
                </a:lnTo>
                <a:lnTo>
                  <a:pt x="551" y="708"/>
                </a:lnTo>
                <a:lnTo>
                  <a:pt x="512" y="732"/>
                </a:lnTo>
                <a:lnTo>
                  <a:pt x="465" y="758"/>
                </a:lnTo>
                <a:lnTo>
                  <a:pt x="453" y="765"/>
                </a:lnTo>
                <a:lnTo>
                  <a:pt x="421" y="771"/>
                </a:lnTo>
                <a:lnTo>
                  <a:pt x="386" y="786"/>
                </a:lnTo>
                <a:lnTo>
                  <a:pt x="397" y="795"/>
                </a:lnTo>
                <a:lnTo>
                  <a:pt x="390" y="802"/>
                </a:lnTo>
                <a:lnTo>
                  <a:pt x="388" y="807"/>
                </a:lnTo>
                <a:lnTo>
                  <a:pt x="373" y="802"/>
                </a:lnTo>
                <a:lnTo>
                  <a:pt x="351" y="803"/>
                </a:lnTo>
                <a:lnTo>
                  <a:pt x="347" y="817"/>
                </a:lnTo>
                <a:lnTo>
                  <a:pt x="344" y="817"/>
                </a:lnTo>
                <a:lnTo>
                  <a:pt x="346" y="802"/>
                </a:lnTo>
                <a:lnTo>
                  <a:pt x="321" y="811"/>
                </a:lnTo>
                <a:lnTo>
                  <a:pt x="322" y="813"/>
                </a:lnTo>
                <a:lnTo>
                  <a:pt x="321" y="811"/>
                </a:lnTo>
                <a:lnTo>
                  <a:pt x="305" y="817"/>
                </a:lnTo>
                <a:lnTo>
                  <a:pt x="285" y="809"/>
                </a:lnTo>
                <a:lnTo>
                  <a:pt x="266" y="820"/>
                </a:lnTo>
                <a:lnTo>
                  <a:pt x="247" y="820"/>
                </a:lnTo>
                <a:lnTo>
                  <a:pt x="234" y="829"/>
                </a:lnTo>
                <a:lnTo>
                  <a:pt x="226" y="833"/>
                </a:lnTo>
                <a:lnTo>
                  <a:pt x="213" y="831"/>
                </a:lnTo>
                <a:lnTo>
                  <a:pt x="198" y="825"/>
                </a:lnTo>
                <a:lnTo>
                  <a:pt x="183" y="828"/>
                </a:lnTo>
                <a:lnTo>
                  <a:pt x="177" y="833"/>
                </a:lnTo>
                <a:lnTo>
                  <a:pt x="170" y="828"/>
                </a:lnTo>
                <a:lnTo>
                  <a:pt x="170" y="819"/>
                </a:lnTo>
                <a:lnTo>
                  <a:pt x="187" y="812"/>
                </a:lnTo>
                <a:lnTo>
                  <a:pt x="225" y="815"/>
                </a:lnTo>
                <a:lnTo>
                  <a:pt x="251" y="805"/>
                </a:lnTo>
                <a:lnTo>
                  <a:pt x="264" y="792"/>
                </a:lnTo>
                <a:lnTo>
                  <a:pt x="281" y="789"/>
                </a:lnTo>
                <a:lnTo>
                  <a:pt x="292" y="785"/>
                </a:lnTo>
                <a:lnTo>
                  <a:pt x="307" y="786"/>
                </a:lnTo>
                <a:lnTo>
                  <a:pt x="317" y="793"/>
                </a:lnTo>
                <a:lnTo>
                  <a:pt x="324" y="791"/>
                </a:lnTo>
                <a:lnTo>
                  <a:pt x="338" y="775"/>
                </a:lnTo>
                <a:lnTo>
                  <a:pt x="356" y="770"/>
                </a:lnTo>
                <a:lnTo>
                  <a:pt x="377" y="766"/>
                </a:lnTo>
                <a:lnTo>
                  <a:pt x="383" y="765"/>
                </a:lnTo>
                <a:lnTo>
                  <a:pt x="386" y="767"/>
                </a:lnTo>
                <a:lnTo>
                  <a:pt x="386" y="767"/>
                </a:lnTo>
                <a:lnTo>
                  <a:pt x="393" y="767"/>
                </a:lnTo>
                <a:lnTo>
                  <a:pt x="394" y="767"/>
                </a:lnTo>
                <a:lnTo>
                  <a:pt x="401" y="744"/>
                </a:lnTo>
                <a:lnTo>
                  <a:pt x="425" y="736"/>
                </a:lnTo>
                <a:lnTo>
                  <a:pt x="437" y="713"/>
                </a:lnTo>
                <a:lnTo>
                  <a:pt x="451" y="686"/>
                </a:lnTo>
                <a:lnTo>
                  <a:pt x="460" y="677"/>
                </a:lnTo>
                <a:lnTo>
                  <a:pt x="463" y="656"/>
                </a:lnTo>
                <a:lnTo>
                  <a:pt x="451" y="667"/>
                </a:lnTo>
                <a:lnTo>
                  <a:pt x="431" y="670"/>
                </a:lnTo>
                <a:lnTo>
                  <a:pt x="428" y="656"/>
                </a:lnTo>
                <a:lnTo>
                  <a:pt x="419" y="654"/>
                </a:lnTo>
                <a:lnTo>
                  <a:pt x="412" y="660"/>
                </a:lnTo>
                <a:lnTo>
                  <a:pt x="411" y="678"/>
                </a:lnTo>
                <a:lnTo>
                  <a:pt x="405" y="677"/>
                </a:lnTo>
                <a:lnTo>
                  <a:pt x="395" y="640"/>
                </a:lnTo>
                <a:lnTo>
                  <a:pt x="386" y="649"/>
                </a:lnTo>
                <a:lnTo>
                  <a:pt x="381" y="646"/>
                </a:lnTo>
                <a:lnTo>
                  <a:pt x="379" y="635"/>
                </a:lnTo>
                <a:lnTo>
                  <a:pt x="353" y="636"/>
                </a:lnTo>
                <a:lnTo>
                  <a:pt x="341" y="642"/>
                </a:lnTo>
                <a:lnTo>
                  <a:pt x="330" y="641"/>
                </a:lnTo>
                <a:lnTo>
                  <a:pt x="336" y="634"/>
                </a:lnTo>
                <a:lnTo>
                  <a:pt x="339" y="617"/>
                </a:lnTo>
                <a:lnTo>
                  <a:pt x="336" y="607"/>
                </a:lnTo>
                <a:lnTo>
                  <a:pt x="344" y="601"/>
                </a:lnTo>
                <a:lnTo>
                  <a:pt x="353" y="600"/>
                </a:lnTo>
                <a:lnTo>
                  <a:pt x="349" y="587"/>
                </a:lnTo>
                <a:lnTo>
                  <a:pt x="349" y="561"/>
                </a:lnTo>
                <a:lnTo>
                  <a:pt x="341" y="553"/>
                </a:lnTo>
                <a:lnTo>
                  <a:pt x="336" y="563"/>
                </a:lnTo>
                <a:lnTo>
                  <a:pt x="301" y="563"/>
                </a:lnTo>
                <a:lnTo>
                  <a:pt x="292" y="556"/>
                </a:lnTo>
                <a:lnTo>
                  <a:pt x="289" y="533"/>
                </a:lnTo>
                <a:lnTo>
                  <a:pt x="276" y="511"/>
                </a:lnTo>
                <a:lnTo>
                  <a:pt x="276" y="507"/>
                </a:lnTo>
                <a:lnTo>
                  <a:pt x="289" y="503"/>
                </a:lnTo>
                <a:lnTo>
                  <a:pt x="290" y="489"/>
                </a:lnTo>
                <a:lnTo>
                  <a:pt x="297" y="481"/>
                </a:lnTo>
                <a:lnTo>
                  <a:pt x="290" y="477"/>
                </a:lnTo>
                <a:lnTo>
                  <a:pt x="284" y="480"/>
                </a:lnTo>
                <a:lnTo>
                  <a:pt x="277" y="465"/>
                </a:lnTo>
                <a:lnTo>
                  <a:pt x="284" y="436"/>
                </a:lnTo>
                <a:lnTo>
                  <a:pt x="309" y="418"/>
                </a:lnTo>
                <a:lnTo>
                  <a:pt x="325" y="408"/>
                </a:lnTo>
                <a:lnTo>
                  <a:pt x="337" y="386"/>
                </a:lnTo>
                <a:lnTo>
                  <a:pt x="352" y="378"/>
                </a:lnTo>
                <a:lnTo>
                  <a:pt x="366" y="385"/>
                </a:lnTo>
                <a:lnTo>
                  <a:pt x="368" y="400"/>
                </a:lnTo>
                <a:lnTo>
                  <a:pt x="384" y="397"/>
                </a:lnTo>
                <a:lnTo>
                  <a:pt x="404" y="383"/>
                </a:lnTo>
                <a:lnTo>
                  <a:pt x="412" y="387"/>
                </a:lnTo>
                <a:lnTo>
                  <a:pt x="419" y="390"/>
                </a:lnTo>
                <a:lnTo>
                  <a:pt x="429" y="390"/>
                </a:lnTo>
                <a:lnTo>
                  <a:pt x="443" y="381"/>
                </a:lnTo>
                <a:lnTo>
                  <a:pt x="449" y="355"/>
                </a:lnTo>
                <a:lnTo>
                  <a:pt x="449" y="355"/>
                </a:lnTo>
                <a:lnTo>
                  <a:pt x="449" y="355"/>
                </a:lnTo>
                <a:lnTo>
                  <a:pt x="449" y="351"/>
                </a:lnTo>
                <a:lnTo>
                  <a:pt x="449" y="351"/>
                </a:lnTo>
                <a:lnTo>
                  <a:pt x="451" y="342"/>
                </a:lnTo>
                <a:lnTo>
                  <a:pt x="451" y="342"/>
                </a:lnTo>
                <a:lnTo>
                  <a:pt x="452" y="337"/>
                </a:lnTo>
                <a:lnTo>
                  <a:pt x="452" y="337"/>
                </a:lnTo>
                <a:lnTo>
                  <a:pt x="454" y="335"/>
                </a:lnTo>
                <a:lnTo>
                  <a:pt x="454" y="335"/>
                </a:lnTo>
                <a:lnTo>
                  <a:pt x="454" y="335"/>
                </a:lnTo>
                <a:lnTo>
                  <a:pt x="454" y="335"/>
                </a:lnTo>
                <a:lnTo>
                  <a:pt x="458" y="331"/>
                </a:lnTo>
                <a:lnTo>
                  <a:pt x="460" y="329"/>
                </a:lnTo>
                <a:lnTo>
                  <a:pt x="460" y="328"/>
                </a:lnTo>
                <a:lnTo>
                  <a:pt x="453" y="315"/>
                </a:lnTo>
                <a:lnTo>
                  <a:pt x="437" y="320"/>
                </a:lnTo>
                <a:lnTo>
                  <a:pt x="418" y="324"/>
                </a:lnTo>
                <a:lnTo>
                  <a:pt x="407" y="321"/>
                </a:lnTo>
                <a:lnTo>
                  <a:pt x="385" y="311"/>
                </a:lnTo>
                <a:lnTo>
                  <a:pt x="355" y="309"/>
                </a:lnTo>
                <a:lnTo>
                  <a:pt x="335" y="288"/>
                </a:lnTo>
                <a:lnTo>
                  <a:pt x="337" y="265"/>
                </a:lnTo>
                <a:lnTo>
                  <a:pt x="341" y="250"/>
                </a:lnTo>
                <a:lnTo>
                  <a:pt x="329" y="240"/>
                </a:lnTo>
                <a:lnTo>
                  <a:pt x="318" y="218"/>
                </a:lnTo>
                <a:lnTo>
                  <a:pt x="319" y="215"/>
                </a:lnTo>
                <a:lnTo>
                  <a:pt x="360" y="212"/>
                </a:lnTo>
                <a:lnTo>
                  <a:pt x="371" y="212"/>
                </a:lnTo>
                <a:lnTo>
                  <a:pt x="377" y="218"/>
                </a:lnTo>
                <a:lnTo>
                  <a:pt x="381" y="218"/>
                </a:lnTo>
                <a:lnTo>
                  <a:pt x="383" y="218"/>
                </a:lnTo>
                <a:lnTo>
                  <a:pt x="382" y="207"/>
                </a:lnTo>
                <a:lnTo>
                  <a:pt x="404" y="204"/>
                </a:lnTo>
                <a:lnTo>
                  <a:pt x="419" y="206"/>
                </a:lnTo>
                <a:lnTo>
                  <a:pt x="426" y="212"/>
                </a:lnTo>
                <a:lnTo>
                  <a:pt x="418" y="224"/>
                </a:lnTo>
                <a:lnTo>
                  <a:pt x="414" y="233"/>
                </a:lnTo>
                <a:lnTo>
                  <a:pt x="431" y="244"/>
                </a:lnTo>
                <a:lnTo>
                  <a:pt x="463" y="255"/>
                </a:lnTo>
                <a:lnTo>
                  <a:pt x="475" y="248"/>
                </a:lnTo>
                <a:lnTo>
                  <a:pt x="462" y="220"/>
                </a:lnTo>
                <a:lnTo>
                  <a:pt x="455" y="202"/>
                </a:lnTo>
                <a:lnTo>
                  <a:pt x="463" y="197"/>
                </a:lnTo>
                <a:lnTo>
                  <a:pt x="440" y="184"/>
                </a:lnTo>
                <a:lnTo>
                  <a:pt x="438" y="178"/>
                </a:lnTo>
                <a:lnTo>
                  <a:pt x="441" y="169"/>
                </a:lnTo>
                <a:lnTo>
                  <a:pt x="436" y="145"/>
                </a:lnTo>
                <a:lnTo>
                  <a:pt x="419" y="116"/>
                </a:lnTo>
                <a:lnTo>
                  <a:pt x="405" y="93"/>
                </a:lnTo>
                <a:lnTo>
                  <a:pt x="421" y="83"/>
                </a:lnTo>
                <a:lnTo>
                  <a:pt x="439" y="83"/>
                </a:lnTo>
                <a:lnTo>
                  <a:pt x="450" y="86"/>
                </a:lnTo>
                <a:lnTo>
                  <a:pt x="475" y="85"/>
                </a:lnTo>
                <a:lnTo>
                  <a:pt x="499" y="63"/>
                </a:lnTo>
                <a:lnTo>
                  <a:pt x="505" y="44"/>
                </a:lnTo>
                <a:lnTo>
                  <a:pt x="526" y="30"/>
                </a:lnTo>
                <a:lnTo>
                  <a:pt x="536" y="37"/>
                </a:lnTo>
                <a:lnTo>
                  <a:pt x="553" y="33"/>
                </a:lnTo>
                <a:lnTo>
                  <a:pt x="575" y="20"/>
                </a:lnTo>
                <a:lnTo>
                  <a:pt x="581" y="19"/>
                </a:lnTo>
                <a:lnTo>
                  <a:pt x="586" y="24"/>
                </a:lnTo>
                <a:lnTo>
                  <a:pt x="615" y="23"/>
                </a:lnTo>
                <a:lnTo>
                  <a:pt x="631" y="4"/>
                </a:lnTo>
                <a:lnTo>
                  <a:pt x="636" y="4"/>
                </a:lnTo>
                <a:lnTo>
                  <a:pt x="658" y="17"/>
                </a:lnTo>
                <a:lnTo>
                  <a:pt x="667" y="29"/>
                </a:lnTo>
                <a:lnTo>
                  <a:pt x="665" y="36"/>
                </a:lnTo>
                <a:lnTo>
                  <a:pt x="670" y="45"/>
                </a:lnTo>
                <a:lnTo>
                  <a:pt x="680" y="35"/>
                </a:lnTo>
                <a:lnTo>
                  <a:pt x="702" y="36"/>
                </a:lnTo>
                <a:lnTo>
                  <a:pt x="704" y="57"/>
                </a:lnTo>
                <a:lnTo>
                  <a:pt x="716" y="68"/>
                </a:lnTo>
                <a:lnTo>
                  <a:pt x="759" y="71"/>
                </a:lnTo>
                <a:lnTo>
                  <a:pt x="797" y="97"/>
                </a:lnTo>
                <a:lnTo>
                  <a:pt x="806" y="90"/>
                </a:lnTo>
                <a:lnTo>
                  <a:pt x="837" y="107"/>
                </a:lnTo>
                <a:lnTo>
                  <a:pt x="851" y="102"/>
                </a:lnTo>
                <a:lnTo>
                  <a:pt x="862" y="98"/>
                </a:lnTo>
                <a:lnTo>
                  <a:pt x="889" y="109"/>
                </a:lnTo>
                <a:lnTo>
                  <a:pt x="916" y="125"/>
                </a:lnTo>
                <a:lnTo>
                  <a:pt x="917" y="124"/>
                </a:lnTo>
                <a:lnTo>
                  <a:pt x="915" y="124"/>
                </a:lnTo>
                <a:lnTo>
                  <a:pt x="917" y="124"/>
                </a:lnTo>
                <a:lnTo>
                  <a:pt x="918" y="123"/>
                </a:lnTo>
                <a:lnTo>
                  <a:pt x="890" y="106"/>
                </a:lnTo>
                <a:lnTo>
                  <a:pt x="862" y="94"/>
                </a:lnTo>
                <a:lnTo>
                  <a:pt x="850" y="99"/>
                </a:lnTo>
                <a:lnTo>
                  <a:pt x="838" y="102"/>
                </a:lnTo>
                <a:lnTo>
                  <a:pt x="806" y="87"/>
                </a:lnTo>
                <a:lnTo>
                  <a:pt x="797" y="93"/>
                </a:lnTo>
                <a:lnTo>
                  <a:pt x="760" y="68"/>
                </a:lnTo>
                <a:lnTo>
                  <a:pt x="717" y="65"/>
                </a:lnTo>
                <a:lnTo>
                  <a:pt x="707" y="56"/>
                </a:lnTo>
                <a:lnTo>
                  <a:pt x="705" y="34"/>
                </a:lnTo>
                <a:lnTo>
                  <a:pt x="679" y="31"/>
                </a:lnTo>
                <a:lnTo>
                  <a:pt x="671" y="40"/>
                </a:lnTo>
                <a:lnTo>
                  <a:pt x="668" y="36"/>
                </a:lnTo>
                <a:lnTo>
                  <a:pt x="672" y="29"/>
                </a:lnTo>
                <a:lnTo>
                  <a:pt x="660" y="15"/>
                </a:lnTo>
                <a:lnTo>
                  <a:pt x="637" y="0"/>
                </a:lnTo>
                <a:lnTo>
                  <a:pt x="630" y="0"/>
                </a:lnTo>
                <a:lnTo>
                  <a:pt x="613" y="20"/>
                </a:lnTo>
                <a:lnTo>
                  <a:pt x="587" y="21"/>
                </a:lnTo>
                <a:lnTo>
                  <a:pt x="582" y="15"/>
                </a:lnTo>
                <a:lnTo>
                  <a:pt x="574" y="16"/>
                </a:lnTo>
                <a:lnTo>
                  <a:pt x="552" y="29"/>
                </a:lnTo>
                <a:lnTo>
                  <a:pt x="537" y="33"/>
                </a:lnTo>
                <a:lnTo>
                  <a:pt x="526" y="27"/>
                </a:lnTo>
                <a:lnTo>
                  <a:pt x="502" y="42"/>
                </a:lnTo>
                <a:lnTo>
                  <a:pt x="496" y="60"/>
                </a:lnTo>
                <a:lnTo>
                  <a:pt x="474" y="82"/>
                </a:lnTo>
                <a:lnTo>
                  <a:pt x="450" y="83"/>
                </a:lnTo>
                <a:lnTo>
                  <a:pt x="439" y="80"/>
                </a:lnTo>
                <a:lnTo>
                  <a:pt x="420" y="80"/>
                </a:lnTo>
                <a:lnTo>
                  <a:pt x="400" y="92"/>
                </a:lnTo>
                <a:lnTo>
                  <a:pt x="415" y="118"/>
                </a:lnTo>
                <a:lnTo>
                  <a:pt x="433" y="146"/>
                </a:lnTo>
                <a:lnTo>
                  <a:pt x="438" y="169"/>
                </a:lnTo>
                <a:lnTo>
                  <a:pt x="435" y="178"/>
                </a:lnTo>
                <a:lnTo>
                  <a:pt x="438" y="187"/>
                </a:lnTo>
                <a:lnTo>
                  <a:pt x="457" y="197"/>
                </a:lnTo>
                <a:lnTo>
                  <a:pt x="452" y="201"/>
                </a:lnTo>
                <a:lnTo>
                  <a:pt x="458" y="221"/>
                </a:lnTo>
                <a:lnTo>
                  <a:pt x="471" y="247"/>
                </a:lnTo>
                <a:lnTo>
                  <a:pt x="463" y="251"/>
                </a:lnTo>
                <a:lnTo>
                  <a:pt x="434" y="241"/>
                </a:lnTo>
                <a:lnTo>
                  <a:pt x="419" y="232"/>
                </a:lnTo>
                <a:lnTo>
                  <a:pt x="421" y="225"/>
                </a:lnTo>
                <a:lnTo>
                  <a:pt x="430" y="211"/>
                </a:lnTo>
                <a:lnTo>
                  <a:pt x="420" y="203"/>
                </a:lnTo>
                <a:lnTo>
                  <a:pt x="404" y="201"/>
                </a:lnTo>
                <a:lnTo>
                  <a:pt x="379" y="205"/>
                </a:lnTo>
                <a:lnTo>
                  <a:pt x="380" y="215"/>
                </a:lnTo>
                <a:lnTo>
                  <a:pt x="379" y="215"/>
                </a:lnTo>
                <a:lnTo>
                  <a:pt x="373" y="209"/>
                </a:lnTo>
                <a:lnTo>
                  <a:pt x="360" y="209"/>
                </a:lnTo>
                <a:lnTo>
                  <a:pt x="318" y="212"/>
                </a:lnTo>
                <a:lnTo>
                  <a:pt x="314" y="218"/>
                </a:lnTo>
                <a:lnTo>
                  <a:pt x="325" y="241"/>
                </a:lnTo>
                <a:lnTo>
                  <a:pt x="338" y="251"/>
                </a:lnTo>
                <a:lnTo>
                  <a:pt x="334" y="265"/>
                </a:lnTo>
                <a:lnTo>
                  <a:pt x="331" y="289"/>
                </a:lnTo>
                <a:lnTo>
                  <a:pt x="354" y="313"/>
                </a:lnTo>
                <a:lnTo>
                  <a:pt x="384" y="314"/>
                </a:lnTo>
                <a:lnTo>
                  <a:pt x="406" y="324"/>
                </a:lnTo>
                <a:lnTo>
                  <a:pt x="418" y="328"/>
                </a:lnTo>
                <a:lnTo>
                  <a:pt x="437" y="323"/>
                </a:lnTo>
                <a:lnTo>
                  <a:pt x="452" y="318"/>
                </a:lnTo>
                <a:lnTo>
                  <a:pt x="457" y="329"/>
                </a:lnTo>
                <a:lnTo>
                  <a:pt x="459" y="328"/>
                </a:lnTo>
                <a:lnTo>
                  <a:pt x="457" y="327"/>
                </a:lnTo>
                <a:lnTo>
                  <a:pt x="457" y="328"/>
                </a:lnTo>
                <a:lnTo>
                  <a:pt x="457" y="328"/>
                </a:lnTo>
                <a:lnTo>
                  <a:pt x="452" y="333"/>
                </a:lnTo>
                <a:lnTo>
                  <a:pt x="453" y="334"/>
                </a:lnTo>
                <a:lnTo>
                  <a:pt x="452" y="333"/>
                </a:lnTo>
                <a:lnTo>
                  <a:pt x="452" y="333"/>
                </a:lnTo>
                <a:lnTo>
                  <a:pt x="450" y="335"/>
                </a:lnTo>
                <a:lnTo>
                  <a:pt x="449" y="337"/>
                </a:lnTo>
                <a:lnTo>
                  <a:pt x="449" y="337"/>
                </a:lnTo>
                <a:lnTo>
                  <a:pt x="447" y="348"/>
                </a:lnTo>
                <a:lnTo>
                  <a:pt x="445" y="355"/>
                </a:lnTo>
                <a:lnTo>
                  <a:pt x="447" y="355"/>
                </a:lnTo>
                <a:lnTo>
                  <a:pt x="445" y="355"/>
                </a:lnTo>
                <a:lnTo>
                  <a:pt x="441" y="380"/>
                </a:lnTo>
                <a:lnTo>
                  <a:pt x="428" y="387"/>
                </a:lnTo>
                <a:lnTo>
                  <a:pt x="420" y="387"/>
                </a:lnTo>
                <a:lnTo>
                  <a:pt x="413" y="383"/>
                </a:lnTo>
                <a:lnTo>
                  <a:pt x="403" y="379"/>
                </a:lnTo>
                <a:lnTo>
                  <a:pt x="383" y="394"/>
                </a:lnTo>
                <a:lnTo>
                  <a:pt x="371" y="396"/>
                </a:lnTo>
                <a:lnTo>
                  <a:pt x="369" y="382"/>
                </a:lnTo>
                <a:lnTo>
                  <a:pt x="352" y="375"/>
                </a:lnTo>
                <a:lnTo>
                  <a:pt x="335" y="383"/>
                </a:lnTo>
                <a:lnTo>
                  <a:pt x="323" y="406"/>
                </a:lnTo>
                <a:lnTo>
                  <a:pt x="308" y="415"/>
                </a:lnTo>
                <a:lnTo>
                  <a:pt x="280" y="435"/>
                </a:lnTo>
                <a:lnTo>
                  <a:pt x="274" y="466"/>
                </a:lnTo>
                <a:lnTo>
                  <a:pt x="281" y="484"/>
                </a:lnTo>
                <a:lnTo>
                  <a:pt x="290" y="480"/>
                </a:lnTo>
                <a:lnTo>
                  <a:pt x="292" y="482"/>
                </a:lnTo>
                <a:lnTo>
                  <a:pt x="287" y="488"/>
                </a:lnTo>
                <a:lnTo>
                  <a:pt x="286" y="499"/>
                </a:lnTo>
                <a:lnTo>
                  <a:pt x="273" y="505"/>
                </a:lnTo>
                <a:lnTo>
                  <a:pt x="273" y="512"/>
                </a:lnTo>
                <a:lnTo>
                  <a:pt x="286" y="534"/>
                </a:lnTo>
                <a:lnTo>
                  <a:pt x="289" y="557"/>
                </a:lnTo>
                <a:lnTo>
                  <a:pt x="300" y="566"/>
                </a:lnTo>
                <a:lnTo>
                  <a:pt x="337" y="566"/>
                </a:lnTo>
                <a:lnTo>
                  <a:pt x="341" y="558"/>
                </a:lnTo>
                <a:lnTo>
                  <a:pt x="346" y="563"/>
                </a:lnTo>
                <a:lnTo>
                  <a:pt x="346" y="588"/>
                </a:lnTo>
                <a:lnTo>
                  <a:pt x="349" y="598"/>
                </a:lnTo>
                <a:lnTo>
                  <a:pt x="342" y="598"/>
                </a:lnTo>
                <a:lnTo>
                  <a:pt x="332" y="606"/>
                </a:lnTo>
                <a:lnTo>
                  <a:pt x="336" y="617"/>
                </a:lnTo>
                <a:lnTo>
                  <a:pt x="333" y="632"/>
                </a:lnTo>
                <a:lnTo>
                  <a:pt x="322" y="643"/>
                </a:lnTo>
                <a:lnTo>
                  <a:pt x="341" y="645"/>
                </a:lnTo>
                <a:lnTo>
                  <a:pt x="354" y="639"/>
                </a:lnTo>
                <a:lnTo>
                  <a:pt x="377" y="638"/>
                </a:lnTo>
                <a:lnTo>
                  <a:pt x="378" y="649"/>
                </a:lnTo>
                <a:lnTo>
                  <a:pt x="386" y="653"/>
                </a:lnTo>
                <a:lnTo>
                  <a:pt x="393" y="646"/>
                </a:lnTo>
                <a:lnTo>
                  <a:pt x="401" y="679"/>
                </a:lnTo>
                <a:lnTo>
                  <a:pt x="413" y="681"/>
                </a:lnTo>
                <a:lnTo>
                  <a:pt x="415" y="663"/>
                </a:lnTo>
                <a:lnTo>
                  <a:pt x="420" y="657"/>
                </a:lnTo>
                <a:lnTo>
                  <a:pt x="426" y="658"/>
                </a:lnTo>
                <a:lnTo>
                  <a:pt x="429" y="673"/>
                </a:lnTo>
                <a:lnTo>
                  <a:pt x="452" y="670"/>
                </a:lnTo>
                <a:lnTo>
                  <a:pt x="458" y="664"/>
                </a:lnTo>
                <a:lnTo>
                  <a:pt x="457" y="675"/>
                </a:lnTo>
                <a:lnTo>
                  <a:pt x="448" y="684"/>
                </a:lnTo>
                <a:lnTo>
                  <a:pt x="434" y="711"/>
                </a:lnTo>
                <a:lnTo>
                  <a:pt x="423" y="733"/>
                </a:lnTo>
                <a:lnTo>
                  <a:pt x="399" y="742"/>
                </a:lnTo>
                <a:lnTo>
                  <a:pt x="391" y="763"/>
                </a:lnTo>
                <a:lnTo>
                  <a:pt x="389" y="763"/>
                </a:lnTo>
                <a:lnTo>
                  <a:pt x="384" y="760"/>
                </a:lnTo>
                <a:lnTo>
                  <a:pt x="376" y="762"/>
                </a:lnTo>
                <a:lnTo>
                  <a:pt x="355" y="767"/>
                </a:lnTo>
                <a:lnTo>
                  <a:pt x="336" y="772"/>
                </a:lnTo>
                <a:lnTo>
                  <a:pt x="322" y="789"/>
                </a:lnTo>
                <a:lnTo>
                  <a:pt x="318" y="790"/>
                </a:lnTo>
                <a:lnTo>
                  <a:pt x="308" y="783"/>
                </a:lnTo>
                <a:lnTo>
                  <a:pt x="291" y="782"/>
                </a:lnTo>
                <a:lnTo>
                  <a:pt x="280" y="786"/>
                </a:lnTo>
                <a:lnTo>
                  <a:pt x="262" y="790"/>
                </a:lnTo>
                <a:lnTo>
                  <a:pt x="250" y="802"/>
                </a:lnTo>
                <a:lnTo>
                  <a:pt x="225" y="812"/>
                </a:lnTo>
                <a:lnTo>
                  <a:pt x="186" y="809"/>
                </a:lnTo>
                <a:lnTo>
                  <a:pt x="167" y="817"/>
                </a:lnTo>
                <a:lnTo>
                  <a:pt x="167" y="830"/>
                </a:lnTo>
                <a:lnTo>
                  <a:pt x="177" y="837"/>
                </a:lnTo>
                <a:lnTo>
                  <a:pt x="184" y="831"/>
                </a:lnTo>
                <a:lnTo>
                  <a:pt x="197" y="828"/>
                </a:lnTo>
                <a:lnTo>
                  <a:pt x="213" y="834"/>
                </a:lnTo>
                <a:lnTo>
                  <a:pt x="226" y="836"/>
                </a:lnTo>
                <a:lnTo>
                  <a:pt x="236" y="831"/>
                </a:lnTo>
                <a:lnTo>
                  <a:pt x="248" y="824"/>
                </a:lnTo>
                <a:lnTo>
                  <a:pt x="267" y="824"/>
                </a:lnTo>
                <a:lnTo>
                  <a:pt x="285" y="813"/>
                </a:lnTo>
                <a:lnTo>
                  <a:pt x="305" y="820"/>
                </a:lnTo>
                <a:lnTo>
                  <a:pt x="322" y="814"/>
                </a:lnTo>
                <a:lnTo>
                  <a:pt x="341" y="807"/>
                </a:lnTo>
                <a:lnTo>
                  <a:pt x="340" y="820"/>
                </a:lnTo>
                <a:lnTo>
                  <a:pt x="349" y="820"/>
                </a:lnTo>
                <a:lnTo>
                  <a:pt x="354" y="806"/>
                </a:lnTo>
                <a:lnTo>
                  <a:pt x="371" y="805"/>
                </a:lnTo>
                <a:lnTo>
                  <a:pt x="389" y="812"/>
                </a:lnTo>
                <a:lnTo>
                  <a:pt x="393" y="804"/>
                </a:lnTo>
                <a:lnTo>
                  <a:pt x="403" y="795"/>
                </a:lnTo>
                <a:lnTo>
                  <a:pt x="393" y="787"/>
                </a:lnTo>
                <a:lnTo>
                  <a:pt x="422" y="774"/>
                </a:lnTo>
                <a:lnTo>
                  <a:pt x="454" y="768"/>
                </a:lnTo>
                <a:lnTo>
                  <a:pt x="467" y="761"/>
                </a:lnTo>
                <a:lnTo>
                  <a:pt x="513" y="736"/>
                </a:lnTo>
                <a:lnTo>
                  <a:pt x="553" y="710"/>
                </a:lnTo>
                <a:lnTo>
                  <a:pt x="570" y="690"/>
                </a:lnTo>
                <a:lnTo>
                  <a:pt x="564" y="675"/>
                </a:lnTo>
                <a:lnTo>
                  <a:pt x="551" y="670"/>
                </a:lnTo>
                <a:lnTo>
                  <a:pt x="553" y="663"/>
                </a:lnTo>
                <a:lnTo>
                  <a:pt x="570" y="648"/>
                </a:lnTo>
                <a:lnTo>
                  <a:pt x="596" y="638"/>
                </a:lnTo>
                <a:lnTo>
                  <a:pt x="603" y="624"/>
                </a:lnTo>
                <a:lnTo>
                  <a:pt x="614" y="608"/>
                </a:lnTo>
                <a:lnTo>
                  <a:pt x="614" y="608"/>
                </a:lnTo>
                <a:lnTo>
                  <a:pt x="628" y="588"/>
                </a:lnTo>
                <a:lnTo>
                  <a:pt x="657" y="572"/>
                </a:lnTo>
                <a:lnTo>
                  <a:pt x="678" y="575"/>
                </a:lnTo>
                <a:lnTo>
                  <a:pt x="684" y="586"/>
                </a:lnTo>
                <a:lnTo>
                  <a:pt x="672" y="586"/>
                </a:lnTo>
                <a:lnTo>
                  <a:pt x="665" y="579"/>
                </a:lnTo>
                <a:lnTo>
                  <a:pt x="636" y="593"/>
                </a:lnTo>
                <a:lnTo>
                  <a:pt x="635" y="599"/>
                </a:lnTo>
                <a:lnTo>
                  <a:pt x="635" y="609"/>
                </a:lnTo>
                <a:lnTo>
                  <a:pt x="621" y="632"/>
                </a:lnTo>
                <a:lnTo>
                  <a:pt x="615" y="649"/>
                </a:lnTo>
                <a:lnTo>
                  <a:pt x="629" y="653"/>
                </a:lnTo>
                <a:lnTo>
                  <a:pt x="629" y="658"/>
                </a:lnTo>
                <a:lnTo>
                  <a:pt x="606" y="661"/>
                </a:lnTo>
                <a:lnTo>
                  <a:pt x="611" y="677"/>
                </a:lnTo>
                <a:lnTo>
                  <a:pt x="641" y="679"/>
                </a:lnTo>
                <a:lnTo>
                  <a:pt x="661" y="665"/>
                </a:lnTo>
                <a:lnTo>
                  <a:pt x="672" y="653"/>
                </a:lnTo>
                <a:lnTo>
                  <a:pt x="690" y="641"/>
                </a:lnTo>
                <a:lnTo>
                  <a:pt x="706" y="652"/>
                </a:lnTo>
                <a:lnTo>
                  <a:pt x="714" y="645"/>
                </a:lnTo>
                <a:lnTo>
                  <a:pt x="720" y="649"/>
                </a:lnTo>
                <a:lnTo>
                  <a:pt x="723" y="660"/>
                </a:lnTo>
                <a:lnTo>
                  <a:pt x="733" y="663"/>
                </a:lnTo>
                <a:lnTo>
                  <a:pt x="758" y="635"/>
                </a:lnTo>
                <a:lnTo>
                  <a:pt x="753" y="622"/>
                </a:lnTo>
                <a:lnTo>
                  <a:pt x="736" y="636"/>
                </a:lnTo>
                <a:lnTo>
                  <a:pt x="744" y="613"/>
                </a:lnTo>
                <a:lnTo>
                  <a:pt x="735" y="611"/>
                </a:lnTo>
                <a:lnTo>
                  <a:pt x="730" y="624"/>
                </a:lnTo>
                <a:lnTo>
                  <a:pt x="727" y="605"/>
                </a:lnTo>
                <a:lnTo>
                  <a:pt x="748" y="596"/>
                </a:lnTo>
                <a:lnTo>
                  <a:pt x="768" y="594"/>
                </a:lnTo>
                <a:lnTo>
                  <a:pt x="784" y="628"/>
                </a:lnTo>
                <a:lnTo>
                  <a:pt x="798" y="630"/>
                </a:lnTo>
                <a:lnTo>
                  <a:pt x="838" y="654"/>
                </a:lnTo>
                <a:lnTo>
                  <a:pt x="841" y="651"/>
                </a:lnTo>
                <a:lnTo>
                  <a:pt x="873" y="651"/>
                </a:lnTo>
                <a:lnTo>
                  <a:pt x="908" y="666"/>
                </a:lnTo>
                <a:lnTo>
                  <a:pt x="930" y="672"/>
                </a:lnTo>
                <a:lnTo>
                  <a:pt x="948" y="666"/>
                </a:lnTo>
                <a:lnTo>
                  <a:pt x="957" y="658"/>
                </a:lnTo>
                <a:lnTo>
                  <a:pt x="957" y="664"/>
                </a:lnTo>
                <a:lnTo>
                  <a:pt x="948" y="684"/>
                </a:lnTo>
                <a:lnTo>
                  <a:pt x="974" y="700"/>
                </a:lnTo>
                <a:lnTo>
                  <a:pt x="1003" y="716"/>
                </a:lnTo>
                <a:lnTo>
                  <a:pt x="1018" y="733"/>
                </a:lnTo>
                <a:lnTo>
                  <a:pt x="1040" y="748"/>
                </a:lnTo>
                <a:lnTo>
                  <a:pt x="1055" y="744"/>
                </a:lnTo>
                <a:lnTo>
                  <a:pt x="1056" y="744"/>
                </a:lnTo>
                <a:lnTo>
                  <a:pt x="1044" y="752"/>
                </a:lnTo>
                <a:lnTo>
                  <a:pt x="1044" y="767"/>
                </a:lnTo>
                <a:lnTo>
                  <a:pt x="1055" y="774"/>
                </a:lnTo>
                <a:lnTo>
                  <a:pt x="1063" y="790"/>
                </a:lnTo>
                <a:lnTo>
                  <a:pt x="1067" y="814"/>
                </a:lnTo>
                <a:lnTo>
                  <a:pt x="1080" y="817"/>
                </a:lnTo>
                <a:lnTo>
                  <a:pt x="1102" y="853"/>
                </a:lnTo>
                <a:lnTo>
                  <a:pt x="1114" y="863"/>
                </a:lnTo>
                <a:lnTo>
                  <a:pt x="1114" y="853"/>
                </a:lnTo>
                <a:lnTo>
                  <a:pt x="1111" y="821"/>
                </a:lnTo>
                <a:lnTo>
                  <a:pt x="1114" y="822"/>
                </a:lnTo>
                <a:lnTo>
                  <a:pt x="1117" y="844"/>
                </a:lnTo>
                <a:lnTo>
                  <a:pt x="1123" y="869"/>
                </a:lnTo>
                <a:lnTo>
                  <a:pt x="1133" y="864"/>
                </a:lnTo>
                <a:lnTo>
                  <a:pt x="1137" y="844"/>
                </a:lnTo>
                <a:lnTo>
                  <a:pt x="1139" y="844"/>
                </a:lnTo>
                <a:lnTo>
                  <a:pt x="1139" y="873"/>
                </a:lnTo>
                <a:lnTo>
                  <a:pt x="1148" y="882"/>
                </a:lnTo>
                <a:lnTo>
                  <a:pt x="1137" y="892"/>
                </a:lnTo>
                <a:lnTo>
                  <a:pt x="1137" y="893"/>
                </a:lnTo>
                <a:lnTo>
                  <a:pt x="1137" y="893"/>
                </a:lnTo>
                <a:lnTo>
                  <a:pt x="1140" y="898"/>
                </a:lnTo>
                <a:lnTo>
                  <a:pt x="1140" y="898"/>
                </a:lnTo>
                <a:lnTo>
                  <a:pt x="1142" y="901"/>
                </a:lnTo>
                <a:lnTo>
                  <a:pt x="1146" y="903"/>
                </a:lnTo>
                <a:lnTo>
                  <a:pt x="1146" y="903"/>
                </a:lnTo>
                <a:lnTo>
                  <a:pt x="1146" y="903"/>
                </a:lnTo>
                <a:lnTo>
                  <a:pt x="1146" y="903"/>
                </a:lnTo>
                <a:lnTo>
                  <a:pt x="1148" y="904"/>
                </a:lnTo>
                <a:lnTo>
                  <a:pt x="1148" y="904"/>
                </a:lnTo>
                <a:lnTo>
                  <a:pt x="1150" y="903"/>
                </a:lnTo>
                <a:lnTo>
                  <a:pt x="1151" y="902"/>
                </a:lnTo>
                <a:lnTo>
                  <a:pt x="1151" y="902"/>
                </a:lnTo>
                <a:lnTo>
                  <a:pt x="1153" y="899"/>
                </a:lnTo>
                <a:lnTo>
                  <a:pt x="1153" y="899"/>
                </a:lnTo>
                <a:lnTo>
                  <a:pt x="1154" y="897"/>
                </a:lnTo>
                <a:lnTo>
                  <a:pt x="1152" y="895"/>
                </a:lnTo>
                <a:lnTo>
                  <a:pt x="1151" y="897"/>
                </a:lnTo>
                <a:lnTo>
                  <a:pt x="1157" y="910"/>
                </a:lnTo>
                <a:lnTo>
                  <a:pt x="1157" y="910"/>
                </a:lnTo>
                <a:lnTo>
                  <a:pt x="1157" y="910"/>
                </a:lnTo>
                <a:lnTo>
                  <a:pt x="1163" y="919"/>
                </a:lnTo>
                <a:lnTo>
                  <a:pt x="1163" y="919"/>
                </a:lnTo>
                <a:lnTo>
                  <a:pt x="1167" y="927"/>
                </a:lnTo>
                <a:lnTo>
                  <a:pt x="1167" y="927"/>
                </a:lnTo>
                <a:lnTo>
                  <a:pt x="1170" y="931"/>
                </a:lnTo>
                <a:lnTo>
                  <a:pt x="1171" y="930"/>
                </a:lnTo>
                <a:lnTo>
                  <a:pt x="1170" y="931"/>
                </a:lnTo>
                <a:lnTo>
                  <a:pt x="1170" y="931"/>
                </a:lnTo>
                <a:lnTo>
                  <a:pt x="1173" y="934"/>
                </a:lnTo>
                <a:lnTo>
                  <a:pt x="1176" y="936"/>
                </a:lnTo>
                <a:lnTo>
                  <a:pt x="1179" y="937"/>
                </a:lnTo>
                <a:lnTo>
                  <a:pt x="1179" y="938"/>
                </a:lnTo>
                <a:lnTo>
                  <a:pt x="1186" y="932"/>
                </a:lnTo>
                <a:lnTo>
                  <a:pt x="1178" y="920"/>
                </a:lnTo>
                <a:lnTo>
                  <a:pt x="1176" y="915"/>
                </a:lnTo>
                <a:lnTo>
                  <a:pt x="1184" y="920"/>
                </a:lnTo>
                <a:lnTo>
                  <a:pt x="1197" y="932"/>
                </a:lnTo>
                <a:lnTo>
                  <a:pt x="1206" y="928"/>
                </a:lnTo>
                <a:lnTo>
                  <a:pt x="1204" y="904"/>
                </a:lnTo>
                <a:lnTo>
                  <a:pt x="1195" y="889"/>
                </a:lnTo>
                <a:lnTo>
                  <a:pt x="1198" y="886"/>
                </a:lnTo>
                <a:lnTo>
                  <a:pt x="1208" y="892"/>
                </a:lnTo>
                <a:lnTo>
                  <a:pt x="1224" y="901"/>
                </a:lnTo>
                <a:lnTo>
                  <a:pt x="1233" y="919"/>
                </a:lnTo>
                <a:lnTo>
                  <a:pt x="1244" y="926"/>
                </a:lnTo>
                <a:lnTo>
                  <a:pt x="1256" y="909"/>
                </a:lnTo>
                <a:lnTo>
                  <a:pt x="1263" y="889"/>
                </a:lnTo>
                <a:lnTo>
                  <a:pt x="1259" y="870"/>
                </a:lnTo>
                <a:lnTo>
                  <a:pt x="1253" y="843"/>
                </a:lnTo>
                <a:lnTo>
                  <a:pt x="1221" y="830"/>
                </a:lnTo>
                <a:lnTo>
                  <a:pt x="1192" y="819"/>
                </a:lnTo>
                <a:lnTo>
                  <a:pt x="1183" y="797"/>
                </a:lnTo>
                <a:lnTo>
                  <a:pt x="1169" y="781"/>
                </a:lnTo>
                <a:lnTo>
                  <a:pt x="1153" y="757"/>
                </a:lnTo>
                <a:lnTo>
                  <a:pt x="1132" y="721"/>
                </a:lnTo>
                <a:lnTo>
                  <a:pt x="1109" y="710"/>
                </a:lnTo>
                <a:lnTo>
                  <a:pt x="1102" y="696"/>
                </a:lnTo>
                <a:lnTo>
                  <a:pt x="1091" y="689"/>
                </a:lnTo>
                <a:lnTo>
                  <a:pt x="1088" y="672"/>
                </a:lnTo>
                <a:lnTo>
                  <a:pt x="1067" y="658"/>
                </a:lnTo>
                <a:lnTo>
                  <a:pt x="1056" y="668"/>
                </a:lnTo>
                <a:lnTo>
                  <a:pt x="1048" y="669"/>
                </a:lnTo>
                <a:lnTo>
                  <a:pt x="1038" y="680"/>
                </a:lnTo>
                <a:lnTo>
                  <a:pt x="1037" y="698"/>
                </a:lnTo>
                <a:lnTo>
                  <a:pt x="1034" y="698"/>
                </a:lnTo>
                <a:lnTo>
                  <a:pt x="1034" y="698"/>
                </a:lnTo>
                <a:lnTo>
                  <a:pt x="1016" y="709"/>
                </a:lnTo>
                <a:lnTo>
                  <a:pt x="1013" y="695"/>
                </a:lnTo>
                <a:lnTo>
                  <a:pt x="971" y="654"/>
                </a:lnTo>
                <a:lnTo>
                  <a:pt x="970" y="636"/>
                </a:lnTo>
                <a:lnTo>
                  <a:pt x="952" y="636"/>
                </a:lnTo>
                <a:lnTo>
                  <a:pt x="943" y="642"/>
                </a:lnTo>
                <a:lnTo>
                  <a:pt x="926" y="641"/>
                </a:lnTo>
                <a:lnTo>
                  <a:pt x="917" y="636"/>
                </a:lnTo>
                <a:lnTo>
                  <a:pt x="918" y="123"/>
                </a:lnTo>
                <a:lnTo>
                  <a:pt x="918" y="123"/>
                </a:lnTo>
                <a:lnTo>
                  <a:pt x="917" y="124"/>
                </a:lnTo>
                <a:close/>
                <a:moveTo>
                  <a:pt x="226" y="298"/>
                </a:moveTo>
                <a:lnTo>
                  <a:pt x="225" y="298"/>
                </a:lnTo>
                <a:lnTo>
                  <a:pt x="237" y="329"/>
                </a:lnTo>
                <a:lnTo>
                  <a:pt x="236" y="333"/>
                </a:lnTo>
                <a:lnTo>
                  <a:pt x="221" y="332"/>
                </a:lnTo>
                <a:lnTo>
                  <a:pt x="211" y="308"/>
                </a:lnTo>
                <a:lnTo>
                  <a:pt x="199" y="299"/>
                </a:lnTo>
                <a:lnTo>
                  <a:pt x="186" y="299"/>
                </a:lnTo>
                <a:lnTo>
                  <a:pt x="185" y="285"/>
                </a:lnTo>
                <a:lnTo>
                  <a:pt x="193" y="273"/>
                </a:lnTo>
                <a:lnTo>
                  <a:pt x="199" y="286"/>
                </a:lnTo>
                <a:lnTo>
                  <a:pt x="208" y="295"/>
                </a:lnTo>
                <a:lnTo>
                  <a:pt x="226" y="299"/>
                </a:lnTo>
                <a:lnTo>
                  <a:pt x="226" y="298"/>
                </a:lnTo>
                <a:lnTo>
                  <a:pt x="225" y="298"/>
                </a:lnTo>
                <a:lnTo>
                  <a:pt x="226" y="298"/>
                </a:lnTo>
                <a:lnTo>
                  <a:pt x="227" y="295"/>
                </a:lnTo>
                <a:lnTo>
                  <a:pt x="210" y="292"/>
                </a:lnTo>
                <a:lnTo>
                  <a:pt x="202" y="284"/>
                </a:lnTo>
                <a:lnTo>
                  <a:pt x="193" y="268"/>
                </a:lnTo>
                <a:lnTo>
                  <a:pt x="182" y="284"/>
                </a:lnTo>
                <a:lnTo>
                  <a:pt x="183" y="302"/>
                </a:lnTo>
                <a:lnTo>
                  <a:pt x="198" y="302"/>
                </a:lnTo>
                <a:lnTo>
                  <a:pt x="207" y="311"/>
                </a:lnTo>
                <a:lnTo>
                  <a:pt x="219" y="335"/>
                </a:lnTo>
                <a:lnTo>
                  <a:pt x="238" y="337"/>
                </a:lnTo>
                <a:lnTo>
                  <a:pt x="241" y="329"/>
                </a:lnTo>
                <a:lnTo>
                  <a:pt x="227" y="295"/>
                </a:lnTo>
                <a:lnTo>
                  <a:pt x="227" y="295"/>
                </a:lnTo>
                <a:lnTo>
                  <a:pt x="226" y="298"/>
                </a:lnTo>
                <a:close/>
                <a:moveTo>
                  <a:pt x="211" y="498"/>
                </a:moveTo>
                <a:lnTo>
                  <a:pt x="211" y="500"/>
                </a:lnTo>
                <a:lnTo>
                  <a:pt x="232" y="505"/>
                </a:lnTo>
                <a:lnTo>
                  <a:pt x="253" y="511"/>
                </a:lnTo>
                <a:lnTo>
                  <a:pt x="258" y="516"/>
                </a:lnTo>
                <a:lnTo>
                  <a:pt x="249" y="536"/>
                </a:lnTo>
                <a:lnTo>
                  <a:pt x="232" y="535"/>
                </a:lnTo>
                <a:lnTo>
                  <a:pt x="213" y="514"/>
                </a:lnTo>
                <a:lnTo>
                  <a:pt x="212" y="498"/>
                </a:lnTo>
                <a:lnTo>
                  <a:pt x="211" y="498"/>
                </a:lnTo>
                <a:lnTo>
                  <a:pt x="211" y="500"/>
                </a:lnTo>
                <a:lnTo>
                  <a:pt x="211" y="498"/>
                </a:lnTo>
                <a:lnTo>
                  <a:pt x="208" y="498"/>
                </a:lnTo>
                <a:lnTo>
                  <a:pt x="210" y="516"/>
                </a:lnTo>
                <a:lnTo>
                  <a:pt x="231" y="538"/>
                </a:lnTo>
                <a:lnTo>
                  <a:pt x="251" y="539"/>
                </a:lnTo>
                <a:lnTo>
                  <a:pt x="261" y="516"/>
                </a:lnTo>
                <a:lnTo>
                  <a:pt x="256" y="508"/>
                </a:lnTo>
                <a:lnTo>
                  <a:pt x="233" y="502"/>
                </a:lnTo>
                <a:lnTo>
                  <a:pt x="208" y="496"/>
                </a:lnTo>
                <a:lnTo>
                  <a:pt x="208" y="498"/>
                </a:lnTo>
                <a:lnTo>
                  <a:pt x="211" y="498"/>
                </a:lnTo>
                <a:close/>
                <a:moveTo>
                  <a:pt x="86" y="414"/>
                </a:moveTo>
                <a:lnTo>
                  <a:pt x="85" y="415"/>
                </a:lnTo>
                <a:lnTo>
                  <a:pt x="92" y="431"/>
                </a:lnTo>
                <a:lnTo>
                  <a:pt x="97" y="438"/>
                </a:lnTo>
                <a:lnTo>
                  <a:pt x="93" y="441"/>
                </a:lnTo>
                <a:lnTo>
                  <a:pt x="82" y="424"/>
                </a:lnTo>
                <a:lnTo>
                  <a:pt x="82" y="416"/>
                </a:lnTo>
                <a:lnTo>
                  <a:pt x="86" y="416"/>
                </a:lnTo>
                <a:lnTo>
                  <a:pt x="86" y="414"/>
                </a:lnTo>
                <a:lnTo>
                  <a:pt x="85" y="415"/>
                </a:lnTo>
                <a:lnTo>
                  <a:pt x="86" y="414"/>
                </a:lnTo>
                <a:lnTo>
                  <a:pt x="86" y="412"/>
                </a:lnTo>
                <a:lnTo>
                  <a:pt x="79" y="412"/>
                </a:lnTo>
                <a:lnTo>
                  <a:pt x="79" y="425"/>
                </a:lnTo>
                <a:lnTo>
                  <a:pt x="93" y="446"/>
                </a:lnTo>
                <a:lnTo>
                  <a:pt x="101" y="439"/>
                </a:lnTo>
                <a:lnTo>
                  <a:pt x="94" y="429"/>
                </a:lnTo>
                <a:lnTo>
                  <a:pt x="87" y="412"/>
                </a:lnTo>
                <a:lnTo>
                  <a:pt x="86" y="412"/>
                </a:lnTo>
                <a:lnTo>
                  <a:pt x="86" y="414"/>
                </a:lnTo>
                <a:close/>
                <a:moveTo>
                  <a:pt x="4" y="854"/>
                </a:moveTo>
                <a:lnTo>
                  <a:pt x="5" y="855"/>
                </a:lnTo>
                <a:lnTo>
                  <a:pt x="25" y="841"/>
                </a:lnTo>
                <a:lnTo>
                  <a:pt x="44" y="835"/>
                </a:lnTo>
                <a:lnTo>
                  <a:pt x="59" y="836"/>
                </a:lnTo>
                <a:lnTo>
                  <a:pt x="62" y="846"/>
                </a:lnTo>
                <a:lnTo>
                  <a:pt x="75" y="849"/>
                </a:lnTo>
                <a:lnTo>
                  <a:pt x="88" y="836"/>
                </a:lnTo>
                <a:lnTo>
                  <a:pt x="86" y="828"/>
                </a:lnTo>
                <a:lnTo>
                  <a:pt x="100" y="825"/>
                </a:lnTo>
                <a:lnTo>
                  <a:pt x="116" y="840"/>
                </a:lnTo>
                <a:lnTo>
                  <a:pt x="110" y="848"/>
                </a:lnTo>
                <a:lnTo>
                  <a:pt x="85" y="855"/>
                </a:lnTo>
                <a:lnTo>
                  <a:pt x="69" y="851"/>
                </a:lnTo>
                <a:lnTo>
                  <a:pt x="47" y="845"/>
                </a:lnTo>
                <a:lnTo>
                  <a:pt x="20" y="854"/>
                </a:lnTo>
                <a:lnTo>
                  <a:pt x="11" y="856"/>
                </a:lnTo>
                <a:lnTo>
                  <a:pt x="5" y="851"/>
                </a:lnTo>
                <a:lnTo>
                  <a:pt x="4" y="854"/>
                </a:lnTo>
                <a:lnTo>
                  <a:pt x="5" y="855"/>
                </a:lnTo>
                <a:lnTo>
                  <a:pt x="4" y="854"/>
                </a:lnTo>
                <a:lnTo>
                  <a:pt x="3" y="855"/>
                </a:lnTo>
                <a:lnTo>
                  <a:pt x="10" y="859"/>
                </a:lnTo>
                <a:lnTo>
                  <a:pt x="21" y="857"/>
                </a:lnTo>
                <a:lnTo>
                  <a:pt x="47" y="848"/>
                </a:lnTo>
                <a:lnTo>
                  <a:pt x="68" y="855"/>
                </a:lnTo>
                <a:lnTo>
                  <a:pt x="85" y="858"/>
                </a:lnTo>
                <a:lnTo>
                  <a:pt x="112" y="851"/>
                </a:lnTo>
                <a:lnTo>
                  <a:pt x="121" y="839"/>
                </a:lnTo>
                <a:lnTo>
                  <a:pt x="101" y="821"/>
                </a:lnTo>
                <a:lnTo>
                  <a:pt x="82" y="826"/>
                </a:lnTo>
                <a:lnTo>
                  <a:pt x="84" y="835"/>
                </a:lnTo>
                <a:lnTo>
                  <a:pt x="74" y="846"/>
                </a:lnTo>
                <a:lnTo>
                  <a:pt x="65" y="844"/>
                </a:lnTo>
                <a:lnTo>
                  <a:pt x="62" y="833"/>
                </a:lnTo>
                <a:lnTo>
                  <a:pt x="44" y="832"/>
                </a:lnTo>
                <a:lnTo>
                  <a:pt x="24" y="837"/>
                </a:lnTo>
                <a:lnTo>
                  <a:pt x="0" y="854"/>
                </a:lnTo>
                <a:lnTo>
                  <a:pt x="3" y="855"/>
                </a:lnTo>
                <a:lnTo>
                  <a:pt x="4" y="854"/>
                </a:lnTo>
                <a:close/>
                <a:moveTo>
                  <a:pt x="297" y="826"/>
                </a:moveTo>
                <a:lnTo>
                  <a:pt x="296" y="827"/>
                </a:lnTo>
                <a:lnTo>
                  <a:pt x="307" y="840"/>
                </a:lnTo>
                <a:lnTo>
                  <a:pt x="322" y="828"/>
                </a:lnTo>
                <a:lnTo>
                  <a:pt x="311" y="818"/>
                </a:lnTo>
                <a:lnTo>
                  <a:pt x="295" y="826"/>
                </a:lnTo>
                <a:lnTo>
                  <a:pt x="296" y="827"/>
                </a:lnTo>
                <a:lnTo>
                  <a:pt x="297" y="826"/>
                </a:lnTo>
                <a:lnTo>
                  <a:pt x="299" y="828"/>
                </a:lnTo>
                <a:lnTo>
                  <a:pt x="310" y="822"/>
                </a:lnTo>
                <a:lnTo>
                  <a:pt x="317" y="828"/>
                </a:lnTo>
                <a:lnTo>
                  <a:pt x="307" y="835"/>
                </a:lnTo>
                <a:lnTo>
                  <a:pt x="299" y="826"/>
                </a:lnTo>
                <a:lnTo>
                  <a:pt x="297" y="826"/>
                </a:lnTo>
                <a:lnTo>
                  <a:pt x="299" y="828"/>
                </a:lnTo>
                <a:lnTo>
                  <a:pt x="297" y="826"/>
                </a:lnTo>
                <a:close/>
                <a:moveTo>
                  <a:pt x="315" y="844"/>
                </a:moveTo>
                <a:lnTo>
                  <a:pt x="317" y="845"/>
                </a:lnTo>
                <a:lnTo>
                  <a:pt x="322" y="832"/>
                </a:lnTo>
                <a:lnTo>
                  <a:pt x="332" y="833"/>
                </a:lnTo>
                <a:lnTo>
                  <a:pt x="329" y="842"/>
                </a:lnTo>
                <a:lnTo>
                  <a:pt x="314" y="842"/>
                </a:lnTo>
                <a:lnTo>
                  <a:pt x="314" y="844"/>
                </a:lnTo>
                <a:lnTo>
                  <a:pt x="314" y="851"/>
                </a:lnTo>
                <a:lnTo>
                  <a:pt x="317" y="845"/>
                </a:lnTo>
                <a:lnTo>
                  <a:pt x="315" y="844"/>
                </a:lnTo>
                <a:lnTo>
                  <a:pt x="317" y="844"/>
                </a:lnTo>
                <a:lnTo>
                  <a:pt x="317" y="844"/>
                </a:lnTo>
                <a:lnTo>
                  <a:pt x="315" y="844"/>
                </a:lnTo>
                <a:lnTo>
                  <a:pt x="315" y="845"/>
                </a:lnTo>
                <a:lnTo>
                  <a:pt x="331" y="845"/>
                </a:lnTo>
                <a:lnTo>
                  <a:pt x="336" y="831"/>
                </a:lnTo>
                <a:lnTo>
                  <a:pt x="321" y="829"/>
                </a:lnTo>
                <a:lnTo>
                  <a:pt x="314" y="844"/>
                </a:lnTo>
                <a:lnTo>
                  <a:pt x="315" y="844"/>
                </a:lnTo>
                <a:lnTo>
                  <a:pt x="317" y="844"/>
                </a:lnTo>
                <a:lnTo>
                  <a:pt x="315" y="844"/>
                </a:lnTo>
                <a:close/>
                <a:moveTo>
                  <a:pt x="456" y="833"/>
                </a:moveTo>
                <a:lnTo>
                  <a:pt x="455" y="834"/>
                </a:lnTo>
                <a:lnTo>
                  <a:pt x="466" y="846"/>
                </a:lnTo>
                <a:lnTo>
                  <a:pt x="473" y="837"/>
                </a:lnTo>
                <a:lnTo>
                  <a:pt x="468" y="824"/>
                </a:lnTo>
                <a:lnTo>
                  <a:pt x="454" y="832"/>
                </a:lnTo>
                <a:lnTo>
                  <a:pt x="455" y="834"/>
                </a:lnTo>
                <a:lnTo>
                  <a:pt x="456" y="833"/>
                </a:lnTo>
                <a:lnTo>
                  <a:pt x="457" y="834"/>
                </a:lnTo>
                <a:lnTo>
                  <a:pt x="466" y="828"/>
                </a:lnTo>
                <a:lnTo>
                  <a:pt x="470" y="836"/>
                </a:lnTo>
                <a:lnTo>
                  <a:pt x="466" y="841"/>
                </a:lnTo>
                <a:lnTo>
                  <a:pt x="458" y="832"/>
                </a:lnTo>
                <a:lnTo>
                  <a:pt x="456" y="833"/>
                </a:lnTo>
                <a:lnTo>
                  <a:pt x="457" y="834"/>
                </a:lnTo>
                <a:lnTo>
                  <a:pt x="456" y="833"/>
                </a:lnTo>
                <a:close/>
                <a:moveTo>
                  <a:pt x="510" y="758"/>
                </a:moveTo>
                <a:lnTo>
                  <a:pt x="508" y="758"/>
                </a:lnTo>
                <a:lnTo>
                  <a:pt x="515" y="793"/>
                </a:lnTo>
                <a:lnTo>
                  <a:pt x="533" y="799"/>
                </a:lnTo>
                <a:lnTo>
                  <a:pt x="564" y="782"/>
                </a:lnTo>
                <a:lnTo>
                  <a:pt x="564" y="782"/>
                </a:lnTo>
                <a:lnTo>
                  <a:pt x="592" y="765"/>
                </a:lnTo>
                <a:lnTo>
                  <a:pt x="582" y="749"/>
                </a:lnTo>
                <a:lnTo>
                  <a:pt x="586" y="732"/>
                </a:lnTo>
                <a:lnTo>
                  <a:pt x="571" y="742"/>
                </a:lnTo>
                <a:lnTo>
                  <a:pt x="557" y="738"/>
                </a:lnTo>
                <a:lnTo>
                  <a:pt x="563" y="733"/>
                </a:lnTo>
                <a:lnTo>
                  <a:pt x="574" y="739"/>
                </a:lnTo>
                <a:lnTo>
                  <a:pt x="599" y="727"/>
                </a:lnTo>
                <a:lnTo>
                  <a:pt x="603" y="716"/>
                </a:lnTo>
                <a:lnTo>
                  <a:pt x="588" y="711"/>
                </a:lnTo>
                <a:lnTo>
                  <a:pt x="594" y="696"/>
                </a:lnTo>
                <a:lnTo>
                  <a:pt x="574" y="711"/>
                </a:lnTo>
                <a:lnTo>
                  <a:pt x="546" y="732"/>
                </a:lnTo>
                <a:lnTo>
                  <a:pt x="517" y="749"/>
                </a:lnTo>
                <a:lnTo>
                  <a:pt x="508" y="757"/>
                </a:lnTo>
                <a:lnTo>
                  <a:pt x="508" y="758"/>
                </a:lnTo>
                <a:lnTo>
                  <a:pt x="510" y="758"/>
                </a:lnTo>
                <a:lnTo>
                  <a:pt x="511" y="759"/>
                </a:lnTo>
                <a:lnTo>
                  <a:pt x="518" y="753"/>
                </a:lnTo>
                <a:lnTo>
                  <a:pt x="547" y="734"/>
                </a:lnTo>
                <a:lnTo>
                  <a:pt x="576" y="713"/>
                </a:lnTo>
                <a:lnTo>
                  <a:pt x="587" y="705"/>
                </a:lnTo>
                <a:lnTo>
                  <a:pt x="584" y="713"/>
                </a:lnTo>
                <a:lnTo>
                  <a:pt x="599" y="717"/>
                </a:lnTo>
                <a:lnTo>
                  <a:pt x="597" y="725"/>
                </a:lnTo>
                <a:lnTo>
                  <a:pt x="574" y="734"/>
                </a:lnTo>
                <a:lnTo>
                  <a:pt x="562" y="730"/>
                </a:lnTo>
                <a:lnTo>
                  <a:pt x="549" y="739"/>
                </a:lnTo>
                <a:lnTo>
                  <a:pt x="571" y="745"/>
                </a:lnTo>
                <a:lnTo>
                  <a:pt x="581" y="739"/>
                </a:lnTo>
                <a:lnTo>
                  <a:pt x="578" y="751"/>
                </a:lnTo>
                <a:lnTo>
                  <a:pt x="588" y="763"/>
                </a:lnTo>
                <a:lnTo>
                  <a:pt x="562" y="778"/>
                </a:lnTo>
                <a:lnTo>
                  <a:pt x="533" y="796"/>
                </a:lnTo>
                <a:lnTo>
                  <a:pt x="517" y="791"/>
                </a:lnTo>
                <a:lnTo>
                  <a:pt x="511" y="757"/>
                </a:lnTo>
                <a:lnTo>
                  <a:pt x="510" y="758"/>
                </a:lnTo>
                <a:lnTo>
                  <a:pt x="511" y="759"/>
                </a:lnTo>
                <a:lnTo>
                  <a:pt x="510" y="758"/>
                </a:lnTo>
                <a:close/>
                <a:moveTo>
                  <a:pt x="764" y="639"/>
                </a:moveTo>
                <a:lnTo>
                  <a:pt x="764" y="640"/>
                </a:lnTo>
                <a:lnTo>
                  <a:pt x="780" y="630"/>
                </a:lnTo>
                <a:lnTo>
                  <a:pt x="773" y="616"/>
                </a:lnTo>
                <a:lnTo>
                  <a:pt x="760" y="624"/>
                </a:lnTo>
                <a:lnTo>
                  <a:pt x="762" y="641"/>
                </a:lnTo>
                <a:lnTo>
                  <a:pt x="764" y="640"/>
                </a:lnTo>
                <a:lnTo>
                  <a:pt x="764" y="639"/>
                </a:lnTo>
                <a:lnTo>
                  <a:pt x="765" y="638"/>
                </a:lnTo>
                <a:lnTo>
                  <a:pt x="763" y="626"/>
                </a:lnTo>
                <a:lnTo>
                  <a:pt x="771" y="621"/>
                </a:lnTo>
                <a:lnTo>
                  <a:pt x="776" y="629"/>
                </a:lnTo>
                <a:lnTo>
                  <a:pt x="763" y="637"/>
                </a:lnTo>
                <a:lnTo>
                  <a:pt x="764" y="639"/>
                </a:lnTo>
                <a:lnTo>
                  <a:pt x="765" y="638"/>
                </a:lnTo>
                <a:lnTo>
                  <a:pt x="764" y="6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 name="Freeform 7">
            <a:extLst>
              <a:ext uri="{FF2B5EF4-FFF2-40B4-BE49-F238E27FC236}">
                <a16:creationId xmlns:a16="http://schemas.microsoft.com/office/drawing/2014/main" id="{70EE23BD-3DB5-DC6D-6190-05FA158F2205}"/>
              </a:ext>
            </a:extLst>
          </p:cNvPr>
          <p:cNvSpPr>
            <a:spLocks noEditPoints="1"/>
          </p:cNvSpPr>
          <p:nvPr/>
        </p:nvSpPr>
        <p:spPr bwMode="auto">
          <a:xfrm>
            <a:off x="2016518" y="5087648"/>
            <a:ext cx="983035" cy="629892"/>
          </a:xfrm>
          <a:custGeom>
            <a:avLst/>
            <a:gdLst>
              <a:gd name="T0" fmla="*/ 12 w 682"/>
              <a:gd name="T1" fmla="*/ 33 h 437"/>
              <a:gd name="T2" fmla="*/ 27 w 682"/>
              <a:gd name="T3" fmla="*/ 36 h 437"/>
              <a:gd name="T4" fmla="*/ 0 w 682"/>
              <a:gd name="T5" fmla="*/ 55 h 437"/>
              <a:gd name="T6" fmla="*/ 98 w 682"/>
              <a:gd name="T7" fmla="*/ 48 h 437"/>
              <a:gd name="T8" fmla="*/ 121 w 682"/>
              <a:gd name="T9" fmla="*/ 24 h 437"/>
              <a:gd name="T10" fmla="*/ 92 w 682"/>
              <a:gd name="T11" fmla="*/ 0 h 437"/>
              <a:gd name="T12" fmla="*/ 62 w 682"/>
              <a:gd name="T13" fmla="*/ 32 h 437"/>
              <a:gd name="T14" fmla="*/ 269 w 682"/>
              <a:gd name="T15" fmla="*/ 125 h 437"/>
              <a:gd name="T16" fmla="*/ 290 w 682"/>
              <a:gd name="T17" fmla="*/ 121 h 437"/>
              <a:gd name="T18" fmla="*/ 321 w 682"/>
              <a:gd name="T19" fmla="*/ 128 h 437"/>
              <a:gd name="T20" fmla="*/ 309 w 682"/>
              <a:gd name="T21" fmla="*/ 107 h 437"/>
              <a:gd name="T22" fmla="*/ 286 w 682"/>
              <a:gd name="T23" fmla="*/ 64 h 437"/>
              <a:gd name="T24" fmla="*/ 246 w 682"/>
              <a:gd name="T25" fmla="*/ 92 h 437"/>
              <a:gd name="T26" fmla="*/ 376 w 682"/>
              <a:gd name="T27" fmla="*/ 135 h 437"/>
              <a:gd name="T28" fmla="*/ 407 w 682"/>
              <a:gd name="T29" fmla="*/ 137 h 437"/>
              <a:gd name="T30" fmla="*/ 442 w 682"/>
              <a:gd name="T31" fmla="*/ 149 h 437"/>
              <a:gd name="T32" fmla="*/ 400 w 682"/>
              <a:gd name="T33" fmla="*/ 157 h 437"/>
              <a:gd name="T34" fmla="*/ 399 w 682"/>
              <a:gd name="T35" fmla="*/ 177 h 437"/>
              <a:gd name="T36" fmla="*/ 429 w 682"/>
              <a:gd name="T37" fmla="*/ 194 h 437"/>
              <a:gd name="T38" fmla="*/ 422 w 682"/>
              <a:gd name="T39" fmla="*/ 172 h 437"/>
              <a:gd name="T40" fmla="*/ 399 w 682"/>
              <a:gd name="T41" fmla="*/ 177 h 437"/>
              <a:gd name="T42" fmla="*/ 455 w 682"/>
              <a:gd name="T43" fmla="*/ 152 h 437"/>
              <a:gd name="T44" fmla="*/ 510 w 682"/>
              <a:gd name="T45" fmla="*/ 174 h 437"/>
              <a:gd name="T46" fmla="*/ 537 w 682"/>
              <a:gd name="T47" fmla="*/ 202 h 437"/>
              <a:gd name="T48" fmla="*/ 486 w 682"/>
              <a:gd name="T49" fmla="*/ 219 h 437"/>
              <a:gd name="T50" fmla="*/ 441 w 682"/>
              <a:gd name="T51" fmla="*/ 171 h 437"/>
              <a:gd name="T52" fmla="*/ 551 w 682"/>
              <a:gd name="T53" fmla="*/ 256 h 437"/>
              <a:gd name="T54" fmla="*/ 617 w 682"/>
              <a:gd name="T55" fmla="*/ 288 h 437"/>
              <a:gd name="T56" fmla="*/ 647 w 682"/>
              <a:gd name="T57" fmla="*/ 314 h 437"/>
              <a:gd name="T58" fmla="*/ 682 w 682"/>
              <a:gd name="T59" fmla="*/ 356 h 437"/>
              <a:gd name="T60" fmla="*/ 657 w 682"/>
              <a:gd name="T61" fmla="*/ 384 h 437"/>
              <a:gd name="T62" fmla="*/ 622 w 682"/>
              <a:gd name="T63" fmla="*/ 390 h 437"/>
              <a:gd name="T64" fmla="*/ 590 w 682"/>
              <a:gd name="T65" fmla="*/ 420 h 437"/>
              <a:gd name="T66" fmla="*/ 566 w 682"/>
              <a:gd name="T67" fmla="*/ 436 h 437"/>
              <a:gd name="T68" fmla="*/ 542 w 682"/>
              <a:gd name="T69" fmla="*/ 393 h 437"/>
              <a:gd name="T70" fmla="*/ 536 w 682"/>
              <a:gd name="T71" fmla="*/ 344 h 437"/>
              <a:gd name="T72" fmla="*/ 522 w 682"/>
              <a:gd name="T73" fmla="*/ 318 h 437"/>
              <a:gd name="T74" fmla="*/ 548 w 682"/>
              <a:gd name="T75" fmla="*/ 293 h 437"/>
              <a:gd name="T76" fmla="*/ 542 w 682"/>
              <a:gd name="T77" fmla="*/ 276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2" h="437">
                <a:moveTo>
                  <a:pt x="0" y="55"/>
                </a:moveTo>
                <a:lnTo>
                  <a:pt x="12" y="33"/>
                </a:lnTo>
                <a:lnTo>
                  <a:pt x="26" y="31"/>
                </a:lnTo>
                <a:lnTo>
                  <a:pt x="27" y="36"/>
                </a:lnTo>
                <a:lnTo>
                  <a:pt x="15" y="55"/>
                </a:lnTo>
                <a:lnTo>
                  <a:pt x="0" y="55"/>
                </a:lnTo>
                <a:close/>
                <a:moveTo>
                  <a:pt x="62" y="32"/>
                </a:moveTo>
                <a:lnTo>
                  <a:pt x="98" y="48"/>
                </a:lnTo>
                <a:lnTo>
                  <a:pt x="111" y="46"/>
                </a:lnTo>
                <a:lnTo>
                  <a:pt x="121" y="24"/>
                </a:lnTo>
                <a:lnTo>
                  <a:pt x="117" y="2"/>
                </a:lnTo>
                <a:lnTo>
                  <a:pt x="92" y="0"/>
                </a:lnTo>
                <a:lnTo>
                  <a:pt x="68" y="11"/>
                </a:lnTo>
                <a:lnTo>
                  <a:pt x="62" y="32"/>
                </a:lnTo>
                <a:close/>
                <a:moveTo>
                  <a:pt x="246" y="92"/>
                </a:moveTo>
                <a:lnTo>
                  <a:pt x="269" y="125"/>
                </a:lnTo>
                <a:lnTo>
                  <a:pt x="282" y="124"/>
                </a:lnTo>
                <a:lnTo>
                  <a:pt x="290" y="121"/>
                </a:lnTo>
                <a:lnTo>
                  <a:pt x="299" y="129"/>
                </a:lnTo>
                <a:lnTo>
                  <a:pt x="321" y="128"/>
                </a:lnTo>
                <a:lnTo>
                  <a:pt x="326" y="119"/>
                </a:lnTo>
                <a:lnTo>
                  <a:pt x="309" y="107"/>
                </a:lnTo>
                <a:lnTo>
                  <a:pt x="298" y="86"/>
                </a:lnTo>
                <a:lnTo>
                  <a:pt x="286" y="64"/>
                </a:lnTo>
                <a:lnTo>
                  <a:pt x="250" y="81"/>
                </a:lnTo>
                <a:lnTo>
                  <a:pt x="246" y="92"/>
                </a:lnTo>
                <a:close/>
                <a:moveTo>
                  <a:pt x="367" y="146"/>
                </a:moveTo>
                <a:lnTo>
                  <a:pt x="376" y="135"/>
                </a:lnTo>
                <a:lnTo>
                  <a:pt x="404" y="141"/>
                </a:lnTo>
                <a:lnTo>
                  <a:pt x="407" y="137"/>
                </a:lnTo>
                <a:lnTo>
                  <a:pt x="443" y="142"/>
                </a:lnTo>
                <a:lnTo>
                  <a:pt x="442" y="149"/>
                </a:lnTo>
                <a:lnTo>
                  <a:pt x="426" y="159"/>
                </a:lnTo>
                <a:lnTo>
                  <a:pt x="400" y="157"/>
                </a:lnTo>
                <a:lnTo>
                  <a:pt x="367" y="146"/>
                </a:lnTo>
                <a:close/>
                <a:moveTo>
                  <a:pt x="399" y="177"/>
                </a:moveTo>
                <a:lnTo>
                  <a:pt x="411" y="201"/>
                </a:lnTo>
                <a:lnTo>
                  <a:pt x="429" y="194"/>
                </a:lnTo>
                <a:lnTo>
                  <a:pt x="432" y="185"/>
                </a:lnTo>
                <a:lnTo>
                  <a:pt x="422" y="172"/>
                </a:lnTo>
                <a:lnTo>
                  <a:pt x="399" y="171"/>
                </a:lnTo>
                <a:lnTo>
                  <a:pt x="399" y="177"/>
                </a:lnTo>
                <a:close/>
                <a:moveTo>
                  <a:pt x="441" y="171"/>
                </a:moveTo>
                <a:lnTo>
                  <a:pt x="455" y="152"/>
                </a:lnTo>
                <a:lnTo>
                  <a:pt x="483" y="167"/>
                </a:lnTo>
                <a:lnTo>
                  <a:pt x="510" y="174"/>
                </a:lnTo>
                <a:lnTo>
                  <a:pt x="537" y="190"/>
                </a:lnTo>
                <a:lnTo>
                  <a:pt x="537" y="202"/>
                </a:lnTo>
                <a:lnTo>
                  <a:pt x="515" y="212"/>
                </a:lnTo>
                <a:lnTo>
                  <a:pt x="486" y="219"/>
                </a:lnTo>
                <a:lnTo>
                  <a:pt x="471" y="209"/>
                </a:lnTo>
                <a:lnTo>
                  <a:pt x="441" y="171"/>
                </a:lnTo>
                <a:close/>
                <a:moveTo>
                  <a:pt x="541" y="264"/>
                </a:moveTo>
                <a:lnTo>
                  <a:pt x="551" y="256"/>
                </a:lnTo>
                <a:lnTo>
                  <a:pt x="571" y="266"/>
                </a:lnTo>
                <a:lnTo>
                  <a:pt x="617" y="288"/>
                </a:lnTo>
                <a:lnTo>
                  <a:pt x="637" y="300"/>
                </a:lnTo>
                <a:lnTo>
                  <a:pt x="647" y="314"/>
                </a:lnTo>
                <a:lnTo>
                  <a:pt x="658" y="341"/>
                </a:lnTo>
                <a:lnTo>
                  <a:pt x="682" y="356"/>
                </a:lnTo>
                <a:lnTo>
                  <a:pt x="680" y="365"/>
                </a:lnTo>
                <a:lnTo>
                  <a:pt x="657" y="384"/>
                </a:lnTo>
                <a:lnTo>
                  <a:pt x="632" y="393"/>
                </a:lnTo>
                <a:lnTo>
                  <a:pt x="622" y="390"/>
                </a:lnTo>
                <a:lnTo>
                  <a:pt x="604" y="400"/>
                </a:lnTo>
                <a:lnTo>
                  <a:pt x="590" y="420"/>
                </a:lnTo>
                <a:lnTo>
                  <a:pt x="576" y="437"/>
                </a:lnTo>
                <a:lnTo>
                  <a:pt x="566" y="436"/>
                </a:lnTo>
                <a:lnTo>
                  <a:pt x="543" y="420"/>
                </a:lnTo>
                <a:lnTo>
                  <a:pt x="542" y="393"/>
                </a:lnTo>
                <a:lnTo>
                  <a:pt x="545" y="378"/>
                </a:lnTo>
                <a:lnTo>
                  <a:pt x="536" y="344"/>
                </a:lnTo>
                <a:lnTo>
                  <a:pt x="523" y="333"/>
                </a:lnTo>
                <a:lnTo>
                  <a:pt x="522" y="318"/>
                </a:lnTo>
                <a:lnTo>
                  <a:pt x="536" y="311"/>
                </a:lnTo>
                <a:lnTo>
                  <a:pt x="548" y="293"/>
                </a:lnTo>
                <a:lnTo>
                  <a:pt x="552" y="286"/>
                </a:lnTo>
                <a:lnTo>
                  <a:pt x="542" y="276"/>
                </a:lnTo>
                <a:lnTo>
                  <a:pt x="541" y="2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 name="Freeform 8">
            <a:extLst>
              <a:ext uri="{FF2B5EF4-FFF2-40B4-BE49-F238E27FC236}">
                <a16:creationId xmlns:a16="http://schemas.microsoft.com/office/drawing/2014/main" id="{C43D2A7B-5EE2-E8A0-A9C6-E5F0C12D57A5}"/>
              </a:ext>
            </a:extLst>
          </p:cNvPr>
          <p:cNvSpPr>
            <a:spLocks/>
          </p:cNvSpPr>
          <p:nvPr/>
        </p:nvSpPr>
        <p:spPr bwMode="auto">
          <a:xfrm>
            <a:off x="2016518" y="5132331"/>
            <a:ext cx="38918" cy="34594"/>
          </a:xfrm>
          <a:custGeom>
            <a:avLst/>
            <a:gdLst>
              <a:gd name="T0" fmla="*/ 0 w 27"/>
              <a:gd name="T1" fmla="*/ 24 h 24"/>
              <a:gd name="T2" fmla="*/ 12 w 27"/>
              <a:gd name="T3" fmla="*/ 2 h 24"/>
              <a:gd name="T4" fmla="*/ 26 w 27"/>
              <a:gd name="T5" fmla="*/ 0 h 24"/>
              <a:gd name="T6" fmla="*/ 27 w 27"/>
              <a:gd name="T7" fmla="*/ 5 h 24"/>
              <a:gd name="T8" fmla="*/ 15 w 27"/>
              <a:gd name="T9" fmla="*/ 24 h 24"/>
              <a:gd name="T10" fmla="*/ 0 w 27"/>
              <a:gd name="T11" fmla="*/ 24 h 24"/>
            </a:gdLst>
            <a:ahLst/>
            <a:cxnLst>
              <a:cxn ang="0">
                <a:pos x="T0" y="T1"/>
              </a:cxn>
              <a:cxn ang="0">
                <a:pos x="T2" y="T3"/>
              </a:cxn>
              <a:cxn ang="0">
                <a:pos x="T4" y="T5"/>
              </a:cxn>
              <a:cxn ang="0">
                <a:pos x="T6" y="T7"/>
              </a:cxn>
              <a:cxn ang="0">
                <a:pos x="T8" y="T9"/>
              </a:cxn>
              <a:cxn ang="0">
                <a:pos x="T10" y="T11"/>
              </a:cxn>
            </a:cxnLst>
            <a:rect l="0" t="0" r="r" b="b"/>
            <a:pathLst>
              <a:path w="27" h="24">
                <a:moveTo>
                  <a:pt x="0" y="24"/>
                </a:moveTo>
                <a:lnTo>
                  <a:pt x="12" y="2"/>
                </a:lnTo>
                <a:lnTo>
                  <a:pt x="26" y="0"/>
                </a:lnTo>
                <a:lnTo>
                  <a:pt x="27" y="5"/>
                </a:lnTo>
                <a:lnTo>
                  <a:pt x="15" y="24"/>
                </a:lnTo>
                <a:lnTo>
                  <a:pt x="0" y="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 name="Freeform 9">
            <a:extLst>
              <a:ext uri="{FF2B5EF4-FFF2-40B4-BE49-F238E27FC236}">
                <a16:creationId xmlns:a16="http://schemas.microsoft.com/office/drawing/2014/main" id="{BB9B22C2-2511-1925-A570-BF39E10F1601}"/>
              </a:ext>
            </a:extLst>
          </p:cNvPr>
          <p:cNvSpPr>
            <a:spLocks/>
          </p:cNvSpPr>
          <p:nvPr/>
        </p:nvSpPr>
        <p:spPr bwMode="auto">
          <a:xfrm>
            <a:off x="2105885" y="5087648"/>
            <a:ext cx="85043" cy="69187"/>
          </a:xfrm>
          <a:custGeom>
            <a:avLst/>
            <a:gdLst>
              <a:gd name="T0" fmla="*/ 0 w 59"/>
              <a:gd name="T1" fmla="*/ 32 h 48"/>
              <a:gd name="T2" fmla="*/ 36 w 59"/>
              <a:gd name="T3" fmla="*/ 48 h 48"/>
              <a:gd name="T4" fmla="*/ 49 w 59"/>
              <a:gd name="T5" fmla="*/ 46 h 48"/>
              <a:gd name="T6" fmla="*/ 59 w 59"/>
              <a:gd name="T7" fmla="*/ 24 h 48"/>
              <a:gd name="T8" fmla="*/ 55 w 59"/>
              <a:gd name="T9" fmla="*/ 2 h 48"/>
              <a:gd name="T10" fmla="*/ 30 w 59"/>
              <a:gd name="T11" fmla="*/ 0 h 48"/>
              <a:gd name="T12" fmla="*/ 6 w 59"/>
              <a:gd name="T13" fmla="*/ 11 h 48"/>
              <a:gd name="T14" fmla="*/ 0 w 59"/>
              <a:gd name="T15" fmla="*/ 32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48">
                <a:moveTo>
                  <a:pt x="0" y="32"/>
                </a:moveTo>
                <a:lnTo>
                  <a:pt x="36" y="48"/>
                </a:lnTo>
                <a:lnTo>
                  <a:pt x="49" y="46"/>
                </a:lnTo>
                <a:lnTo>
                  <a:pt x="59" y="24"/>
                </a:lnTo>
                <a:lnTo>
                  <a:pt x="55" y="2"/>
                </a:lnTo>
                <a:lnTo>
                  <a:pt x="30" y="0"/>
                </a:lnTo>
                <a:lnTo>
                  <a:pt x="6" y="11"/>
                </a:lnTo>
                <a:lnTo>
                  <a:pt x="0" y="3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 name="Freeform 10">
            <a:extLst>
              <a:ext uri="{FF2B5EF4-FFF2-40B4-BE49-F238E27FC236}">
                <a16:creationId xmlns:a16="http://schemas.microsoft.com/office/drawing/2014/main" id="{2796875E-C3AD-D838-C88B-BA4F0AF6E10E}"/>
              </a:ext>
            </a:extLst>
          </p:cNvPr>
          <p:cNvSpPr>
            <a:spLocks/>
          </p:cNvSpPr>
          <p:nvPr/>
        </p:nvSpPr>
        <p:spPr bwMode="auto">
          <a:xfrm>
            <a:off x="2371102" y="5179897"/>
            <a:ext cx="115312" cy="93691"/>
          </a:xfrm>
          <a:custGeom>
            <a:avLst/>
            <a:gdLst>
              <a:gd name="T0" fmla="*/ 0 w 80"/>
              <a:gd name="T1" fmla="*/ 28 h 65"/>
              <a:gd name="T2" fmla="*/ 23 w 80"/>
              <a:gd name="T3" fmla="*/ 61 h 65"/>
              <a:gd name="T4" fmla="*/ 36 w 80"/>
              <a:gd name="T5" fmla="*/ 60 h 65"/>
              <a:gd name="T6" fmla="*/ 44 w 80"/>
              <a:gd name="T7" fmla="*/ 57 h 65"/>
              <a:gd name="T8" fmla="*/ 53 w 80"/>
              <a:gd name="T9" fmla="*/ 65 h 65"/>
              <a:gd name="T10" fmla="*/ 75 w 80"/>
              <a:gd name="T11" fmla="*/ 64 h 65"/>
              <a:gd name="T12" fmla="*/ 80 w 80"/>
              <a:gd name="T13" fmla="*/ 55 h 65"/>
              <a:gd name="T14" fmla="*/ 63 w 80"/>
              <a:gd name="T15" fmla="*/ 43 h 65"/>
              <a:gd name="T16" fmla="*/ 52 w 80"/>
              <a:gd name="T17" fmla="*/ 22 h 65"/>
              <a:gd name="T18" fmla="*/ 40 w 80"/>
              <a:gd name="T19" fmla="*/ 0 h 65"/>
              <a:gd name="T20" fmla="*/ 4 w 80"/>
              <a:gd name="T21" fmla="*/ 17 h 65"/>
              <a:gd name="T22" fmla="*/ 0 w 80"/>
              <a:gd name="T23" fmla="*/ 2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0" h="65">
                <a:moveTo>
                  <a:pt x="0" y="28"/>
                </a:moveTo>
                <a:lnTo>
                  <a:pt x="23" y="61"/>
                </a:lnTo>
                <a:lnTo>
                  <a:pt x="36" y="60"/>
                </a:lnTo>
                <a:lnTo>
                  <a:pt x="44" y="57"/>
                </a:lnTo>
                <a:lnTo>
                  <a:pt x="53" y="65"/>
                </a:lnTo>
                <a:lnTo>
                  <a:pt x="75" y="64"/>
                </a:lnTo>
                <a:lnTo>
                  <a:pt x="80" y="55"/>
                </a:lnTo>
                <a:lnTo>
                  <a:pt x="63" y="43"/>
                </a:lnTo>
                <a:lnTo>
                  <a:pt x="52" y="22"/>
                </a:lnTo>
                <a:lnTo>
                  <a:pt x="40" y="0"/>
                </a:lnTo>
                <a:lnTo>
                  <a:pt x="4" y="17"/>
                </a:lnTo>
                <a:lnTo>
                  <a:pt x="0" y="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 name="Freeform 11">
            <a:extLst>
              <a:ext uri="{FF2B5EF4-FFF2-40B4-BE49-F238E27FC236}">
                <a16:creationId xmlns:a16="http://schemas.microsoft.com/office/drawing/2014/main" id="{CF62B1CD-00F9-358C-233F-F355FD43658A}"/>
              </a:ext>
            </a:extLst>
          </p:cNvPr>
          <p:cNvSpPr>
            <a:spLocks/>
          </p:cNvSpPr>
          <p:nvPr/>
        </p:nvSpPr>
        <p:spPr bwMode="auto">
          <a:xfrm>
            <a:off x="2545512" y="5282237"/>
            <a:ext cx="109546" cy="34594"/>
          </a:xfrm>
          <a:custGeom>
            <a:avLst/>
            <a:gdLst>
              <a:gd name="T0" fmla="*/ 0 w 76"/>
              <a:gd name="T1" fmla="*/ 11 h 24"/>
              <a:gd name="T2" fmla="*/ 9 w 76"/>
              <a:gd name="T3" fmla="*/ 0 h 24"/>
              <a:gd name="T4" fmla="*/ 37 w 76"/>
              <a:gd name="T5" fmla="*/ 6 h 24"/>
              <a:gd name="T6" fmla="*/ 40 w 76"/>
              <a:gd name="T7" fmla="*/ 2 h 24"/>
              <a:gd name="T8" fmla="*/ 76 w 76"/>
              <a:gd name="T9" fmla="*/ 7 h 24"/>
              <a:gd name="T10" fmla="*/ 75 w 76"/>
              <a:gd name="T11" fmla="*/ 14 h 24"/>
              <a:gd name="T12" fmla="*/ 59 w 76"/>
              <a:gd name="T13" fmla="*/ 24 h 24"/>
              <a:gd name="T14" fmla="*/ 33 w 76"/>
              <a:gd name="T15" fmla="*/ 22 h 24"/>
              <a:gd name="T16" fmla="*/ 0 w 76"/>
              <a:gd name="T17" fmla="*/ 1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24">
                <a:moveTo>
                  <a:pt x="0" y="11"/>
                </a:moveTo>
                <a:lnTo>
                  <a:pt x="9" y="0"/>
                </a:lnTo>
                <a:lnTo>
                  <a:pt x="37" y="6"/>
                </a:lnTo>
                <a:lnTo>
                  <a:pt x="40" y="2"/>
                </a:lnTo>
                <a:lnTo>
                  <a:pt x="76" y="7"/>
                </a:lnTo>
                <a:lnTo>
                  <a:pt x="75" y="14"/>
                </a:lnTo>
                <a:lnTo>
                  <a:pt x="59" y="24"/>
                </a:lnTo>
                <a:lnTo>
                  <a:pt x="33" y="22"/>
                </a:lnTo>
                <a:lnTo>
                  <a:pt x="0" y="1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5" name="Freeform 12">
            <a:extLst>
              <a:ext uri="{FF2B5EF4-FFF2-40B4-BE49-F238E27FC236}">
                <a16:creationId xmlns:a16="http://schemas.microsoft.com/office/drawing/2014/main" id="{8D7A2F65-8345-941B-4202-81B8A994E38B}"/>
              </a:ext>
            </a:extLst>
          </p:cNvPr>
          <p:cNvSpPr>
            <a:spLocks/>
          </p:cNvSpPr>
          <p:nvPr/>
        </p:nvSpPr>
        <p:spPr bwMode="auto">
          <a:xfrm>
            <a:off x="2591636" y="5334127"/>
            <a:ext cx="47566" cy="43242"/>
          </a:xfrm>
          <a:custGeom>
            <a:avLst/>
            <a:gdLst>
              <a:gd name="T0" fmla="*/ 0 w 33"/>
              <a:gd name="T1" fmla="*/ 6 h 30"/>
              <a:gd name="T2" fmla="*/ 12 w 33"/>
              <a:gd name="T3" fmla="*/ 30 h 30"/>
              <a:gd name="T4" fmla="*/ 30 w 33"/>
              <a:gd name="T5" fmla="*/ 23 h 30"/>
              <a:gd name="T6" fmla="*/ 33 w 33"/>
              <a:gd name="T7" fmla="*/ 14 h 30"/>
              <a:gd name="T8" fmla="*/ 23 w 33"/>
              <a:gd name="T9" fmla="*/ 1 h 30"/>
              <a:gd name="T10" fmla="*/ 0 w 33"/>
              <a:gd name="T11" fmla="*/ 0 h 30"/>
              <a:gd name="T12" fmla="*/ 0 w 33"/>
              <a:gd name="T13" fmla="*/ 6 h 30"/>
            </a:gdLst>
            <a:ahLst/>
            <a:cxnLst>
              <a:cxn ang="0">
                <a:pos x="T0" y="T1"/>
              </a:cxn>
              <a:cxn ang="0">
                <a:pos x="T2" y="T3"/>
              </a:cxn>
              <a:cxn ang="0">
                <a:pos x="T4" y="T5"/>
              </a:cxn>
              <a:cxn ang="0">
                <a:pos x="T6" y="T7"/>
              </a:cxn>
              <a:cxn ang="0">
                <a:pos x="T8" y="T9"/>
              </a:cxn>
              <a:cxn ang="0">
                <a:pos x="T10" y="T11"/>
              </a:cxn>
              <a:cxn ang="0">
                <a:pos x="T12" y="T13"/>
              </a:cxn>
            </a:cxnLst>
            <a:rect l="0" t="0" r="r" b="b"/>
            <a:pathLst>
              <a:path w="33" h="30">
                <a:moveTo>
                  <a:pt x="0" y="6"/>
                </a:moveTo>
                <a:lnTo>
                  <a:pt x="12" y="30"/>
                </a:lnTo>
                <a:lnTo>
                  <a:pt x="30" y="23"/>
                </a:lnTo>
                <a:lnTo>
                  <a:pt x="33" y="14"/>
                </a:lnTo>
                <a:lnTo>
                  <a:pt x="23" y="1"/>
                </a:lnTo>
                <a:lnTo>
                  <a:pt x="0" y="0"/>
                </a:lnTo>
                <a:lnTo>
                  <a:pt x="0" y="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6" name="Freeform 13">
            <a:extLst>
              <a:ext uri="{FF2B5EF4-FFF2-40B4-BE49-F238E27FC236}">
                <a16:creationId xmlns:a16="http://schemas.microsoft.com/office/drawing/2014/main" id="{8B04F5B6-B260-2B07-FC8E-F60D9F566653}"/>
              </a:ext>
            </a:extLst>
          </p:cNvPr>
          <p:cNvSpPr>
            <a:spLocks/>
          </p:cNvSpPr>
          <p:nvPr/>
        </p:nvSpPr>
        <p:spPr bwMode="auto">
          <a:xfrm>
            <a:off x="2652175" y="5306741"/>
            <a:ext cx="138374" cy="96574"/>
          </a:xfrm>
          <a:custGeom>
            <a:avLst/>
            <a:gdLst>
              <a:gd name="T0" fmla="*/ 0 w 96"/>
              <a:gd name="T1" fmla="*/ 19 h 67"/>
              <a:gd name="T2" fmla="*/ 14 w 96"/>
              <a:gd name="T3" fmla="*/ 0 h 67"/>
              <a:gd name="T4" fmla="*/ 42 w 96"/>
              <a:gd name="T5" fmla="*/ 15 h 67"/>
              <a:gd name="T6" fmla="*/ 69 w 96"/>
              <a:gd name="T7" fmla="*/ 22 h 67"/>
              <a:gd name="T8" fmla="*/ 96 w 96"/>
              <a:gd name="T9" fmla="*/ 38 h 67"/>
              <a:gd name="T10" fmla="*/ 96 w 96"/>
              <a:gd name="T11" fmla="*/ 50 h 67"/>
              <a:gd name="T12" fmla="*/ 74 w 96"/>
              <a:gd name="T13" fmla="*/ 60 h 67"/>
              <a:gd name="T14" fmla="*/ 45 w 96"/>
              <a:gd name="T15" fmla="*/ 67 h 67"/>
              <a:gd name="T16" fmla="*/ 30 w 96"/>
              <a:gd name="T17" fmla="*/ 57 h 67"/>
              <a:gd name="T18" fmla="*/ 0 w 96"/>
              <a:gd name="T19" fmla="*/ 1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67">
                <a:moveTo>
                  <a:pt x="0" y="19"/>
                </a:moveTo>
                <a:lnTo>
                  <a:pt x="14" y="0"/>
                </a:lnTo>
                <a:lnTo>
                  <a:pt x="42" y="15"/>
                </a:lnTo>
                <a:lnTo>
                  <a:pt x="69" y="22"/>
                </a:lnTo>
                <a:lnTo>
                  <a:pt x="96" y="38"/>
                </a:lnTo>
                <a:lnTo>
                  <a:pt x="96" y="50"/>
                </a:lnTo>
                <a:lnTo>
                  <a:pt x="74" y="60"/>
                </a:lnTo>
                <a:lnTo>
                  <a:pt x="45" y="67"/>
                </a:lnTo>
                <a:lnTo>
                  <a:pt x="30" y="57"/>
                </a:lnTo>
                <a:lnTo>
                  <a:pt x="0" y="1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7" name="Freeform 14">
            <a:extLst>
              <a:ext uri="{FF2B5EF4-FFF2-40B4-BE49-F238E27FC236}">
                <a16:creationId xmlns:a16="http://schemas.microsoft.com/office/drawing/2014/main" id="{795E7028-02DE-F0B7-EC21-B2A4202691FB}"/>
              </a:ext>
            </a:extLst>
          </p:cNvPr>
          <p:cNvSpPr>
            <a:spLocks/>
          </p:cNvSpPr>
          <p:nvPr/>
        </p:nvSpPr>
        <p:spPr bwMode="auto">
          <a:xfrm>
            <a:off x="2768929" y="5456646"/>
            <a:ext cx="230624" cy="260894"/>
          </a:xfrm>
          <a:custGeom>
            <a:avLst/>
            <a:gdLst>
              <a:gd name="T0" fmla="*/ 19 w 160"/>
              <a:gd name="T1" fmla="*/ 8 h 181"/>
              <a:gd name="T2" fmla="*/ 29 w 160"/>
              <a:gd name="T3" fmla="*/ 0 h 181"/>
              <a:gd name="T4" fmla="*/ 49 w 160"/>
              <a:gd name="T5" fmla="*/ 10 h 181"/>
              <a:gd name="T6" fmla="*/ 95 w 160"/>
              <a:gd name="T7" fmla="*/ 32 h 181"/>
              <a:gd name="T8" fmla="*/ 115 w 160"/>
              <a:gd name="T9" fmla="*/ 44 h 181"/>
              <a:gd name="T10" fmla="*/ 125 w 160"/>
              <a:gd name="T11" fmla="*/ 58 h 181"/>
              <a:gd name="T12" fmla="*/ 136 w 160"/>
              <a:gd name="T13" fmla="*/ 85 h 181"/>
              <a:gd name="T14" fmla="*/ 160 w 160"/>
              <a:gd name="T15" fmla="*/ 100 h 181"/>
              <a:gd name="T16" fmla="*/ 158 w 160"/>
              <a:gd name="T17" fmla="*/ 109 h 181"/>
              <a:gd name="T18" fmla="*/ 135 w 160"/>
              <a:gd name="T19" fmla="*/ 128 h 181"/>
              <a:gd name="T20" fmla="*/ 110 w 160"/>
              <a:gd name="T21" fmla="*/ 137 h 181"/>
              <a:gd name="T22" fmla="*/ 100 w 160"/>
              <a:gd name="T23" fmla="*/ 134 h 181"/>
              <a:gd name="T24" fmla="*/ 82 w 160"/>
              <a:gd name="T25" fmla="*/ 144 h 181"/>
              <a:gd name="T26" fmla="*/ 68 w 160"/>
              <a:gd name="T27" fmla="*/ 164 h 181"/>
              <a:gd name="T28" fmla="*/ 54 w 160"/>
              <a:gd name="T29" fmla="*/ 181 h 181"/>
              <a:gd name="T30" fmla="*/ 44 w 160"/>
              <a:gd name="T31" fmla="*/ 180 h 181"/>
              <a:gd name="T32" fmla="*/ 21 w 160"/>
              <a:gd name="T33" fmla="*/ 164 h 181"/>
              <a:gd name="T34" fmla="*/ 20 w 160"/>
              <a:gd name="T35" fmla="*/ 137 h 181"/>
              <a:gd name="T36" fmla="*/ 23 w 160"/>
              <a:gd name="T37" fmla="*/ 122 h 181"/>
              <a:gd name="T38" fmla="*/ 14 w 160"/>
              <a:gd name="T39" fmla="*/ 88 h 181"/>
              <a:gd name="T40" fmla="*/ 1 w 160"/>
              <a:gd name="T41" fmla="*/ 77 h 181"/>
              <a:gd name="T42" fmla="*/ 0 w 160"/>
              <a:gd name="T43" fmla="*/ 62 h 181"/>
              <a:gd name="T44" fmla="*/ 14 w 160"/>
              <a:gd name="T45" fmla="*/ 55 h 181"/>
              <a:gd name="T46" fmla="*/ 26 w 160"/>
              <a:gd name="T47" fmla="*/ 37 h 181"/>
              <a:gd name="T48" fmla="*/ 30 w 160"/>
              <a:gd name="T49" fmla="*/ 30 h 181"/>
              <a:gd name="T50" fmla="*/ 20 w 160"/>
              <a:gd name="T51" fmla="*/ 20 h 181"/>
              <a:gd name="T52" fmla="*/ 19 w 160"/>
              <a:gd name="T53" fmla="*/ 8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0" h="181">
                <a:moveTo>
                  <a:pt x="19" y="8"/>
                </a:moveTo>
                <a:lnTo>
                  <a:pt x="29" y="0"/>
                </a:lnTo>
                <a:lnTo>
                  <a:pt x="49" y="10"/>
                </a:lnTo>
                <a:lnTo>
                  <a:pt x="95" y="32"/>
                </a:lnTo>
                <a:lnTo>
                  <a:pt x="115" y="44"/>
                </a:lnTo>
                <a:lnTo>
                  <a:pt x="125" y="58"/>
                </a:lnTo>
                <a:lnTo>
                  <a:pt x="136" y="85"/>
                </a:lnTo>
                <a:lnTo>
                  <a:pt x="160" y="100"/>
                </a:lnTo>
                <a:lnTo>
                  <a:pt x="158" y="109"/>
                </a:lnTo>
                <a:lnTo>
                  <a:pt x="135" y="128"/>
                </a:lnTo>
                <a:lnTo>
                  <a:pt x="110" y="137"/>
                </a:lnTo>
                <a:lnTo>
                  <a:pt x="100" y="134"/>
                </a:lnTo>
                <a:lnTo>
                  <a:pt x="82" y="144"/>
                </a:lnTo>
                <a:lnTo>
                  <a:pt x="68" y="164"/>
                </a:lnTo>
                <a:lnTo>
                  <a:pt x="54" y="181"/>
                </a:lnTo>
                <a:lnTo>
                  <a:pt x="44" y="180"/>
                </a:lnTo>
                <a:lnTo>
                  <a:pt x="21" y="164"/>
                </a:lnTo>
                <a:lnTo>
                  <a:pt x="20" y="137"/>
                </a:lnTo>
                <a:lnTo>
                  <a:pt x="23" y="122"/>
                </a:lnTo>
                <a:lnTo>
                  <a:pt x="14" y="88"/>
                </a:lnTo>
                <a:lnTo>
                  <a:pt x="1" y="77"/>
                </a:lnTo>
                <a:lnTo>
                  <a:pt x="0" y="62"/>
                </a:lnTo>
                <a:lnTo>
                  <a:pt x="14" y="55"/>
                </a:lnTo>
                <a:lnTo>
                  <a:pt x="26" y="37"/>
                </a:lnTo>
                <a:lnTo>
                  <a:pt x="30" y="30"/>
                </a:lnTo>
                <a:lnTo>
                  <a:pt x="20" y="20"/>
                </a:lnTo>
                <a:lnTo>
                  <a:pt x="19" y="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8" name="Freeform 15">
            <a:extLst>
              <a:ext uri="{FF2B5EF4-FFF2-40B4-BE49-F238E27FC236}">
                <a16:creationId xmlns:a16="http://schemas.microsoft.com/office/drawing/2014/main" id="{1E9EBDAC-B4F3-3AFA-BDBC-3725BD9D9427}"/>
              </a:ext>
            </a:extLst>
          </p:cNvPr>
          <p:cNvSpPr>
            <a:spLocks noEditPoints="1"/>
          </p:cNvSpPr>
          <p:nvPr/>
        </p:nvSpPr>
        <p:spPr bwMode="auto">
          <a:xfrm>
            <a:off x="2013635" y="5084765"/>
            <a:ext cx="988800" cy="634217"/>
          </a:xfrm>
          <a:custGeom>
            <a:avLst/>
            <a:gdLst>
              <a:gd name="T0" fmla="*/ 27 w 686"/>
              <a:gd name="T1" fmla="*/ 35 h 440"/>
              <a:gd name="T2" fmla="*/ 2 w 686"/>
              <a:gd name="T3" fmla="*/ 57 h 440"/>
              <a:gd name="T4" fmla="*/ 17 w 686"/>
              <a:gd name="T5" fmla="*/ 59 h 440"/>
              <a:gd name="T6" fmla="*/ 0 w 686"/>
              <a:gd name="T7" fmla="*/ 59 h 440"/>
              <a:gd name="T8" fmla="*/ 64 w 686"/>
              <a:gd name="T9" fmla="*/ 36 h 440"/>
              <a:gd name="T10" fmla="*/ 120 w 686"/>
              <a:gd name="T11" fmla="*/ 3 h 440"/>
              <a:gd name="T12" fmla="*/ 64 w 686"/>
              <a:gd name="T13" fmla="*/ 36 h 440"/>
              <a:gd name="T14" fmla="*/ 95 w 686"/>
              <a:gd name="T15" fmla="*/ 3 h 440"/>
              <a:gd name="T16" fmla="*/ 101 w 686"/>
              <a:gd name="T17" fmla="*/ 48 h 440"/>
              <a:gd name="T18" fmla="*/ 64 w 686"/>
              <a:gd name="T19" fmla="*/ 34 h 440"/>
              <a:gd name="T20" fmla="*/ 286 w 686"/>
              <a:gd name="T21" fmla="*/ 127 h 440"/>
              <a:gd name="T22" fmla="*/ 331 w 686"/>
              <a:gd name="T23" fmla="*/ 120 h 440"/>
              <a:gd name="T24" fmla="*/ 251 w 686"/>
              <a:gd name="T25" fmla="*/ 82 h 440"/>
              <a:gd name="T26" fmla="*/ 250 w 686"/>
              <a:gd name="T27" fmla="*/ 95 h 440"/>
              <a:gd name="T28" fmla="*/ 310 w 686"/>
              <a:gd name="T29" fmla="*/ 111 h 440"/>
              <a:gd name="T30" fmla="*/ 292 w 686"/>
              <a:gd name="T31" fmla="*/ 121 h 440"/>
              <a:gd name="T32" fmla="*/ 248 w 686"/>
              <a:gd name="T33" fmla="*/ 94 h 440"/>
              <a:gd name="T34" fmla="*/ 371 w 686"/>
              <a:gd name="T35" fmla="*/ 149 h 440"/>
              <a:gd name="T36" fmla="*/ 444 w 686"/>
              <a:gd name="T37" fmla="*/ 145 h 440"/>
              <a:gd name="T38" fmla="*/ 370 w 686"/>
              <a:gd name="T39" fmla="*/ 147 h 440"/>
              <a:gd name="T40" fmla="*/ 369 w 686"/>
              <a:gd name="T41" fmla="*/ 150 h 440"/>
              <a:gd name="T42" fmla="*/ 447 w 686"/>
              <a:gd name="T43" fmla="*/ 143 h 440"/>
              <a:gd name="T44" fmla="*/ 367 w 686"/>
              <a:gd name="T45" fmla="*/ 149 h 440"/>
              <a:gd name="T46" fmla="*/ 400 w 686"/>
              <a:gd name="T47" fmla="*/ 180 h 440"/>
              <a:gd name="T48" fmla="*/ 424 w 686"/>
              <a:gd name="T49" fmla="*/ 173 h 440"/>
              <a:gd name="T50" fmla="*/ 401 w 686"/>
              <a:gd name="T51" fmla="*/ 179 h 440"/>
              <a:gd name="T52" fmla="*/ 431 w 686"/>
              <a:gd name="T53" fmla="*/ 188 h 440"/>
              <a:gd name="T54" fmla="*/ 401 w 686"/>
              <a:gd name="T55" fmla="*/ 179 h 440"/>
              <a:gd name="T56" fmla="*/ 444 w 686"/>
              <a:gd name="T57" fmla="*/ 174 h 440"/>
              <a:gd name="T58" fmla="*/ 536 w 686"/>
              <a:gd name="T59" fmla="*/ 193 h 440"/>
              <a:gd name="T60" fmla="*/ 474 w 686"/>
              <a:gd name="T61" fmla="*/ 210 h 440"/>
              <a:gd name="T62" fmla="*/ 443 w 686"/>
              <a:gd name="T63" fmla="*/ 173 h 440"/>
              <a:gd name="T64" fmla="*/ 517 w 686"/>
              <a:gd name="T65" fmla="*/ 216 h 440"/>
              <a:gd name="T66" fmla="*/ 486 w 686"/>
              <a:gd name="T67" fmla="*/ 167 h 440"/>
              <a:gd name="T68" fmla="*/ 443 w 686"/>
              <a:gd name="T69" fmla="*/ 173 h 440"/>
              <a:gd name="T70" fmla="*/ 573 w 686"/>
              <a:gd name="T71" fmla="*/ 269 h 440"/>
              <a:gd name="T72" fmla="*/ 659 w 686"/>
              <a:gd name="T73" fmla="*/ 344 h 440"/>
              <a:gd name="T74" fmla="*/ 634 w 686"/>
              <a:gd name="T75" fmla="*/ 393 h 440"/>
              <a:gd name="T76" fmla="*/ 577 w 686"/>
              <a:gd name="T77" fmla="*/ 437 h 440"/>
              <a:gd name="T78" fmla="*/ 549 w 686"/>
              <a:gd name="T79" fmla="*/ 380 h 440"/>
              <a:gd name="T80" fmla="*/ 539 w 686"/>
              <a:gd name="T81" fmla="*/ 315 h 440"/>
              <a:gd name="T82" fmla="*/ 545 w 686"/>
              <a:gd name="T83" fmla="*/ 266 h 440"/>
              <a:gd name="T84" fmla="*/ 542 w 686"/>
              <a:gd name="T85" fmla="*/ 266 h 440"/>
              <a:gd name="T86" fmla="*/ 536 w 686"/>
              <a:gd name="T87" fmla="*/ 312 h 440"/>
              <a:gd name="T88" fmla="*/ 546 w 686"/>
              <a:gd name="T89" fmla="*/ 380 h 440"/>
              <a:gd name="T90" fmla="*/ 578 w 686"/>
              <a:gd name="T91" fmla="*/ 440 h 440"/>
              <a:gd name="T92" fmla="*/ 634 w 686"/>
              <a:gd name="T93" fmla="*/ 397 h 440"/>
              <a:gd name="T94" fmla="*/ 662 w 686"/>
              <a:gd name="T95" fmla="*/ 342 h 440"/>
              <a:gd name="T96" fmla="*/ 574 w 686"/>
              <a:gd name="T97" fmla="*/ 266 h 440"/>
              <a:gd name="T98" fmla="*/ 543 w 686"/>
              <a:gd name="T99" fmla="*/ 26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86" h="440">
                <a:moveTo>
                  <a:pt x="2" y="57"/>
                </a:moveTo>
                <a:lnTo>
                  <a:pt x="4" y="58"/>
                </a:lnTo>
                <a:lnTo>
                  <a:pt x="15" y="36"/>
                </a:lnTo>
                <a:lnTo>
                  <a:pt x="27" y="35"/>
                </a:lnTo>
                <a:lnTo>
                  <a:pt x="28" y="38"/>
                </a:lnTo>
                <a:lnTo>
                  <a:pt x="16" y="56"/>
                </a:lnTo>
                <a:lnTo>
                  <a:pt x="2" y="56"/>
                </a:lnTo>
                <a:lnTo>
                  <a:pt x="2" y="57"/>
                </a:lnTo>
                <a:lnTo>
                  <a:pt x="4" y="58"/>
                </a:lnTo>
                <a:lnTo>
                  <a:pt x="2" y="57"/>
                </a:lnTo>
                <a:lnTo>
                  <a:pt x="2" y="59"/>
                </a:lnTo>
                <a:lnTo>
                  <a:pt x="17" y="59"/>
                </a:lnTo>
                <a:lnTo>
                  <a:pt x="31" y="38"/>
                </a:lnTo>
                <a:lnTo>
                  <a:pt x="29" y="32"/>
                </a:lnTo>
                <a:lnTo>
                  <a:pt x="13" y="34"/>
                </a:lnTo>
                <a:lnTo>
                  <a:pt x="0" y="59"/>
                </a:lnTo>
                <a:lnTo>
                  <a:pt x="2" y="59"/>
                </a:lnTo>
                <a:lnTo>
                  <a:pt x="2" y="57"/>
                </a:lnTo>
                <a:close/>
                <a:moveTo>
                  <a:pt x="64" y="34"/>
                </a:moveTo>
                <a:lnTo>
                  <a:pt x="64" y="36"/>
                </a:lnTo>
                <a:lnTo>
                  <a:pt x="100" y="52"/>
                </a:lnTo>
                <a:lnTo>
                  <a:pt x="114" y="50"/>
                </a:lnTo>
                <a:lnTo>
                  <a:pt x="125" y="26"/>
                </a:lnTo>
                <a:lnTo>
                  <a:pt x="120" y="3"/>
                </a:lnTo>
                <a:lnTo>
                  <a:pt x="94" y="0"/>
                </a:lnTo>
                <a:lnTo>
                  <a:pt x="69" y="12"/>
                </a:lnTo>
                <a:lnTo>
                  <a:pt x="61" y="35"/>
                </a:lnTo>
                <a:lnTo>
                  <a:pt x="64" y="36"/>
                </a:lnTo>
                <a:lnTo>
                  <a:pt x="64" y="34"/>
                </a:lnTo>
                <a:lnTo>
                  <a:pt x="66" y="35"/>
                </a:lnTo>
                <a:lnTo>
                  <a:pt x="71" y="14"/>
                </a:lnTo>
                <a:lnTo>
                  <a:pt x="95" y="3"/>
                </a:lnTo>
                <a:lnTo>
                  <a:pt x="118" y="6"/>
                </a:lnTo>
                <a:lnTo>
                  <a:pt x="121" y="24"/>
                </a:lnTo>
                <a:lnTo>
                  <a:pt x="112" y="47"/>
                </a:lnTo>
                <a:lnTo>
                  <a:pt x="101" y="48"/>
                </a:lnTo>
                <a:lnTo>
                  <a:pt x="65" y="33"/>
                </a:lnTo>
                <a:lnTo>
                  <a:pt x="64" y="34"/>
                </a:lnTo>
                <a:lnTo>
                  <a:pt x="66" y="35"/>
                </a:lnTo>
                <a:lnTo>
                  <a:pt x="64" y="34"/>
                </a:lnTo>
                <a:close/>
                <a:moveTo>
                  <a:pt x="248" y="94"/>
                </a:moveTo>
                <a:lnTo>
                  <a:pt x="247" y="95"/>
                </a:lnTo>
                <a:lnTo>
                  <a:pt x="269" y="130"/>
                </a:lnTo>
                <a:lnTo>
                  <a:pt x="286" y="127"/>
                </a:lnTo>
                <a:lnTo>
                  <a:pt x="291" y="125"/>
                </a:lnTo>
                <a:lnTo>
                  <a:pt x="300" y="133"/>
                </a:lnTo>
                <a:lnTo>
                  <a:pt x="323" y="131"/>
                </a:lnTo>
                <a:lnTo>
                  <a:pt x="331" y="120"/>
                </a:lnTo>
                <a:lnTo>
                  <a:pt x="312" y="108"/>
                </a:lnTo>
                <a:lnTo>
                  <a:pt x="302" y="87"/>
                </a:lnTo>
                <a:lnTo>
                  <a:pt x="288" y="64"/>
                </a:lnTo>
                <a:lnTo>
                  <a:pt x="251" y="82"/>
                </a:lnTo>
                <a:lnTo>
                  <a:pt x="247" y="95"/>
                </a:lnTo>
                <a:lnTo>
                  <a:pt x="247" y="95"/>
                </a:lnTo>
                <a:lnTo>
                  <a:pt x="248" y="94"/>
                </a:lnTo>
                <a:lnTo>
                  <a:pt x="250" y="95"/>
                </a:lnTo>
                <a:lnTo>
                  <a:pt x="253" y="85"/>
                </a:lnTo>
                <a:lnTo>
                  <a:pt x="287" y="68"/>
                </a:lnTo>
                <a:lnTo>
                  <a:pt x="298" y="88"/>
                </a:lnTo>
                <a:lnTo>
                  <a:pt x="310" y="111"/>
                </a:lnTo>
                <a:lnTo>
                  <a:pt x="326" y="121"/>
                </a:lnTo>
                <a:lnTo>
                  <a:pt x="322" y="127"/>
                </a:lnTo>
                <a:lnTo>
                  <a:pt x="301" y="130"/>
                </a:lnTo>
                <a:lnTo>
                  <a:pt x="292" y="121"/>
                </a:lnTo>
                <a:lnTo>
                  <a:pt x="284" y="124"/>
                </a:lnTo>
                <a:lnTo>
                  <a:pt x="272" y="126"/>
                </a:lnTo>
                <a:lnTo>
                  <a:pt x="249" y="94"/>
                </a:lnTo>
                <a:lnTo>
                  <a:pt x="248" y="94"/>
                </a:lnTo>
                <a:lnTo>
                  <a:pt x="250" y="95"/>
                </a:lnTo>
                <a:lnTo>
                  <a:pt x="248" y="94"/>
                </a:lnTo>
                <a:close/>
                <a:moveTo>
                  <a:pt x="369" y="148"/>
                </a:moveTo>
                <a:lnTo>
                  <a:pt x="371" y="149"/>
                </a:lnTo>
                <a:lnTo>
                  <a:pt x="378" y="138"/>
                </a:lnTo>
                <a:lnTo>
                  <a:pt x="406" y="145"/>
                </a:lnTo>
                <a:lnTo>
                  <a:pt x="410" y="141"/>
                </a:lnTo>
                <a:lnTo>
                  <a:pt x="444" y="145"/>
                </a:lnTo>
                <a:lnTo>
                  <a:pt x="442" y="150"/>
                </a:lnTo>
                <a:lnTo>
                  <a:pt x="428" y="159"/>
                </a:lnTo>
                <a:lnTo>
                  <a:pt x="402" y="156"/>
                </a:lnTo>
                <a:lnTo>
                  <a:pt x="370" y="147"/>
                </a:lnTo>
                <a:lnTo>
                  <a:pt x="369" y="148"/>
                </a:lnTo>
                <a:lnTo>
                  <a:pt x="371" y="149"/>
                </a:lnTo>
                <a:lnTo>
                  <a:pt x="369" y="148"/>
                </a:lnTo>
                <a:lnTo>
                  <a:pt x="369" y="150"/>
                </a:lnTo>
                <a:lnTo>
                  <a:pt x="401" y="160"/>
                </a:lnTo>
                <a:lnTo>
                  <a:pt x="429" y="162"/>
                </a:lnTo>
                <a:lnTo>
                  <a:pt x="445" y="152"/>
                </a:lnTo>
                <a:lnTo>
                  <a:pt x="447" y="143"/>
                </a:lnTo>
                <a:lnTo>
                  <a:pt x="409" y="138"/>
                </a:lnTo>
                <a:lnTo>
                  <a:pt x="406" y="141"/>
                </a:lnTo>
                <a:lnTo>
                  <a:pt x="377" y="135"/>
                </a:lnTo>
                <a:lnTo>
                  <a:pt x="367" y="149"/>
                </a:lnTo>
                <a:lnTo>
                  <a:pt x="369" y="150"/>
                </a:lnTo>
                <a:lnTo>
                  <a:pt x="369" y="148"/>
                </a:lnTo>
                <a:close/>
                <a:moveTo>
                  <a:pt x="401" y="179"/>
                </a:moveTo>
                <a:lnTo>
                  <a:pt x="400" y="180"/>
                </a:lnTo>
                <a:lnTo>
                  <a:pt x="412" y="205"/>
                </a:lnTo>
                <a:lnTo>
                  <a:pt x="432" y="197"/>
                </a:lnTo>
                <a:lnTo>
                  <a:pt x="435" y="187"/>
                </a:lnTo>
                <a:lnTo>
                  <a:pt x="424" y="173"/>
                </a:lnTo>
                <a:lnTo>
                  <a:pt x="399" y="170"/>
                </a:lnTo>
                <a:lnTo>
                  <a:pt x="399" y="180"/>
                </a:lnTo>
                <a:lnTo>
                  <a:pt x="400" y="180"/>
                </a:lnTo>
                <a:lnTo>
                  <a:pt x="401" y="179"/>
                </a:lnTo>
                <a:lnTo>
                  <a:pt x="402" y="179"/>
                </a:lnTo>
                <a:lnTo>
                  <a:pt x="402" y="174"/>
                </a:lnTo>
                <a:lnTo>
                  <a:pt x="423" y="176"/>
                </a:lnTo>
                <a:lnTo>
                  <a:pt x="431" y="188"/>
                </a:lnTo>
                <a:lnTo>
                  <a:pt x="430" y="195"/>
                </a:lnTo>
                <a:lnTo>
                  <a:pt x="413" y="200"/>
                </a:lnTo>
                <a:lnTo>
                  <a:pt x="402" y="179"/>
                </a:lnTo>
                <a:lnTo>
                  <a:pt x="401" y="179"/>
                </a:lnTo>
                <a:lnTo>
                  <a:pt x="402" y="179"/>
                </a:lnTo>
                <a:lnTo>
                  <a:pt x="401" y="179"/>
                </a:lnTo>
                <a:close/>
                <a:moveTo>
                  <a:pt x="443" y="173"/>
                </a:moveTo>
                <a:lnTo>
                  <a:pt x="444" y="174"/>
                </a:lnTo>
                <a:lnTo>
                  <a:pt x="457" y="156"/>
                </a:lnTo>
                <a:lnTo>
                  <a:pt x="485" y="170"/>
                </a:lnTo>
                <a:lnTo>
                  <a:pt x="511" y="177"/>
                </a:lnTo>
                <a:lnTo>
                  <a:pt x="536" y="193"/>
                </a:lnTo>
                <a:lnTo>
                  <a:pt x="536" y="203"/>
                </a:lnTo>
                <a:lnTo>
                  <a:pt x="516" y="212"/>
                </a:lnTo>
                <a:lnTo>
                  <a:pt x="488" y="219"/>
                </a:lnTo>
                <a:lnTo>
                  <a:pt x="474" y="210"/>
                </a:lnTo>
                <a:lnTo>
                  <a:pt x="444" y="171"/>
                </a:lnTo>
                <a:lnTo>
                  <a:pt x="443" y="173"/>
                </a:lnTo>
                <a:lnTo>
                  <a:pt x="444" y="174"/>
                </a:lnTo>
                <a:lnTo>
                  <a:pt x="443" y="173"/>
                </a:lnTo>
                <a:lnTo>
                  <a:pt x="442" y="174"/>
                </a:lnTo>
                <a:lnTo>
                  <a:pt x="472" y="212"/>
                </a:lnTo>
                <a:lnTo>
                  <a:pt x="487" y="222"/>
                </a:lnTo>
                <a:lnTo>
                  <a:pt x="517" y="216"/>
                </a:lnTo>
                <a:lnTo>
                  <a:pt x="540" y="205"/>
                </a:lnTo>
                <a:lnTo>
                  <a:pt x="540" y="191"/>
                </a:lnTo>
                <a:lnTo>
                  <a:pt x="513" y="175"/>
                </a:lnTo>
                <a:lnTo>
                  <a:pt x="486" y="167"/>
                </a:lnTo>
                <a:lnTo>
                  <a:pt x="457" y="153"/>
                </a:lnTo>
                <a:lnTo>
                  <a:pt x="441" y="173"/>
                </a:lnTo>
                <a:lnTo>
                  <a:pt x="442" y="174"/>
                </a:lnTo>
                <a:lnTo>
                  <a:pt x="443" y="173"/>
                </a:lnTo>
                <a:close/>
                <a:moveTo>
                  <a:pt x="543" y="266"/>
                </a:moveTo>
                <a:lnTo>
                  <a:pt x="544" y="267"/>
                </a:lnTo>
                <a:lnTo>
                  <a:pt x="553" y="261"/>
                </a:lnTo>
                <a:lnTo>
                  <a:pt x="573" y="269"/>
                </a:lnTo>
                <a:lnTo>
                  <a:pt x="618" y="291"/>
                </a:lnTo>
                <a:lnTo>
                  <a:pt x="638" y="304"/>
                </a:lnTo>
                <a:lnTo>
                  <a:pt x="647" y="317"/>
                </a:lnTo>
                <a:lnTo>
                  <a:pt x="659" y="344"/>
                </a:lnTo>
                <a:lnTo>
                  <a:pt x="682" y="359"/>
                </a:lnTo>
                <a:lnTo>
                  <a:pt x="681" y="366"/>
                </a:lnTo>
                <a:lnTo>
                  <a:pt x="658" y="384"/>
                </a:lnTo>
                <a:lnTo>
                  <a:pt x="634" y="393"/>
                </a:lnTo>
                <a:lnTo>
                  <a:pt x="624" y="389"/>
                </a:lnTo>
                <a:lnTo>
                  <a:pt x="605" y="400"/>
                </a:lnTo>
                <a:lnTo>
                  <a:pt x="590" y="421"/>
                </a:lnTo>
                <a:lnTo>
                  <a:pt x="577" y="437"/>
                </a:lnTo>
                <a:lnTo>
                  <a:pt x="568" y="436"/>
                </a:lnTo>
                <a:lnTo>
                  <a:pt x="547" y="421"/>
                </a:lnTo>
                <a:lnTo>
                  <a:pt x="545" y="395"/>
                </a:lnTo>
                <a:lnTo>
                  <a:pt x="549" y="380"/>
                </a:lnTo>
                <a:lnTo>
                  <a:pt x="539" y="345"/>
                </a:lnTo>
                <a:lnTo>
                  <a:pt x="527" y="335"/>
                </a:lnTo>
                <a:lnTo>
                  <a:pt x="526" y="321"/>
                </a:lnTo>
                <a:lnTo>
                  <a:pt x="539" y="315"/>
                </a:lnTo>
                <a:lnTo>
                  <a:pt x="552" y="296"/>
                </a:lnTo>
                <a:lnTo>
                  <a:pt x="555" y="288"/>
                </a:lnTo>
                <a:lnTo>
                  <a:pt x="545" y="278"/>
                </a:lnTo>
                <a:lnTo>
                  <a:pt x="545" y="266"/>
                </a:lnTo>
                <a:lnTo>
                  <a:pt x="543" y="266"/>
                </a:lnTo>
                <a:lnTo>
                  <a:pt x="544" y="267"/>
                </a:lnTo>
                <a:lnTo>
                  <a:pt x="543" y="266"/>
                </a:lnTo>
                <a:lnTo>
                  <a:pt x="542" y="266"/>
                </a:lnTo>
                <a:lnTo>
                  <a:pt x="542" y="279"/>
                </a:lnTo>
                <a:lnTo>
                  <a:pt x="552" y="290"/>
                </a:lnTo>
                <a:lnTo>
                  <a:pt x="549" y="294"/>
                </a:lnTo>
                <a:lnTo>
                  <a:pt x="536" y="312"/>
                </a:lnTo>
                <a:lnTo>
                  <a:pt x="523" y="319"/>
                </a:lnTo>
                <a:lnTo>
                  <a:pt x="524" y="336"/>
                </a:lnTo>
                <a:lnTo>
                  <a:pt x="536" y="346"/>
                </a:lnTo>
                <a:lnTo>
                  <a:pt x="546" y="380"/>
                </a:lnTo>
                <a:lnTo>
                  <a:pt x="542" y="395"/>
                </a:lnTo>
                <a:lnTo>
                  <a:pt x="544" y="423"/>
                </a:lnTo>
                <a:lnTo>
                  <a:pt x="567" y="439"/>
                </a:lnTo>
                <a:lnTo>
                  <a:pt x="578" y="440"/>
                </a:lnTo>
                <a:lnTo>
                  <a:pt x="593" y="422"/>
                </a:lnTo>
                <a:lnTo>
                  <a:pt x="607" y="403"/>
                </a:lnTo>
                <a:lnTo>
                  <a:pt x="624" y="393"/>
                </a:lnTo>
                <a:lnTo>
                  <a:pt x="634" y="397"/>
                </a:lnTo>
                <a:lnTo>
                  <a:pt x="660" y="387"/>
                </a:lnTo>
                <a:lnTo>
                  <a:pt x="683" y="367"/>
                </a:lnTo>
                <a:lnTo>
                  <a:pt x="686" y="358"/>
                </a:lnTo>
                <a:lnTo>
                  <a:pt x="662" y="342"/>
                </a:lnTo>
                <a:lnTo>
                  <a:pt x="650" y="315"/>
                </a:lnTo>
                <a:lnTo>
                  <a:pt x="641" y="301"/>
                </a:lnTo>
                <a:lnTo>
                  <a:pt x="619" y="288"/>
                </a:lnTo>
                <a:lnTo>
                  <a:pt x="574" y="266"/>
                </a:lnTo>
                <a:lnTo>
                  <a:pt x="553" y="256"/>
                </a:lnTo>
                <a:lnTo>
                  <a:pt x="542" y="265"/>
                </a:lnTo>
                <a:lnTo>
                  <a:pt x="542" y="266"/>
                </a:lnTo>
                <a:lnTo>
                  <a:pt x="543" y="2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9" name="Freeform 16">
            <a:extLst>
              <a:ext uri="{FF2B5EF4-FFF2-40B4-BE49-F238E27FC236}">
                <a16:creationId xmlns:a16="http://schemas.microsoft.com/office/drawing/2014/main" id="{CEF92E89-8D87-E150-116B-2D9B89D4D2C6}"/>
              </a:ext>
            </a:extLst>
          </p:cNvPr>
          <p:cNvSpPr>
            <a:spLocks/>
          </p:cNvSpPr>
          <p:nvPr/>
        </p:nvSpPr>
        <p:spPr bwMode="auto">
          <a:xfrm>
            <a:off x="2013635" y="5130890"/>
            <a:ext cx="44683" cy="38918"/>
          </a:xfrm>
          <a:custGeom>
            <a:avLst/>
            <a:gdLst>
              <a:gd name="T0" fmla="*/ 2 w 31"/>
              <a:gd name="T1" fmla="*/ 25 h 27"/>
              <a:gd name="T2" fmla="*/ 4 w 31"/>
              <a:gd name="T3" fmla="*/ 26 h 27"/>
              <a:gd name="T4" fmla="*/ 15 w 31"/>
              <a:gd name="T5" fmla="*/ 4 h 27"/>
              <a:gd name="T6" fmla="*/ 27 w 31"/>
              <a:gd name="T7" fmla="*/ 3 h 27"/>
              <a:gd name="T8" fmla="*/ 28 w 31"/>
              <a:gd name="T9" fmla="*/ 6 h 27"/>
              <a:gd name="T10" fmla="*/ 16 w 31"/>
              <a:gd name="T11" fmla="*/ 24 h 27"/>
              <a:gd name="T12" fmla="*/ 2 w 31"/>
              <a:gd name="T13" fmla="*/ 24 h 27"/>
              <a:gd name="T14" fmla="*/ 2 w 31"/>
              <a:gd name="T15" fmla="*/ 25 h 27"/>
              <a:gd name="T16" fmla="*/ 4 w 31"/>
              <a:gd name="T17" fmla="*/ 26 h 27"/>
              <a:gd name="T18" fmla="*/ 2 w 31"/>
              <a:gd name="T19" fmla="*/ 25 h 27"/>
              <a:gd name="T20" fmla="*/ 2 w 31"/>
              <a:gd name="T21" fmla="*/ 27 h 27"/>
              <a:gd name="T22" fmla="*/ 17 w 31"/>
              <a:gd name="T23" fmla="*/ 27 h 27"/>
              <a:gd name="T24" fmla="*/ 31 w 31"/>
              <a:gd name="T25" fmla="*/ 6 h 27"/>
              <a:gd name="T26" fmla="*/ 29 w 31"/>
              <a:gd name="T27" fmla="*/ 0 h 27"/>
              <a:gd name="T28" fmla="*/ 13 w 31"/>
              <a:gd name="T29" fmla="*/ 2 h 27"/>
              <a:gd name="T30" fmla="*/ 0 w 31"/>
              <a:gd name="T31" fmla="*/ 27 h 27"/>
              <a:gd name="T32" fmla="*/ 2 w 31"/>
              <a:gd name="T33" fmla="*/ 27 h 27"/>
              <a:gd name="T34" fmla="*/ 2 w 31"/>
              <a:gd name="T35"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 h="27">
                <a:moveTo>
                  <a:pt x="2" y="25"/>
                </a:moveTo>
                <a:lnTo>
                  <a:pt x="4" y="26"/>
                </a:lnTo>
                <a:lnTo>
                  <a:pt x="15" y="4"/>
                </a:lnTo>
                <a:lnTo>
                  <a:pt x="27" y="3"/>
                </a:lnTo>
                <a:lnTo>
                  <a:pt x="28" y="6"/>
                </a:lnTo>
                <a:lnTo>
                  <a:pt x="16" y="24"/>
                </a:lnTo>
                <a:lnTo>
                  <a:pt x="2" y="24"/>
                </a:lnTo>
                <a:lnTo>
                  <a:pt x="2" y="25"/>
                </a:lnTo>
                <a:lnTo>
                  <a:pt x="4" y="26"/>
                </a:lnTo>
                <a:lnTo>
                  <a:pt x="2" y="25"/>
                </a:lnTo>
                <a:lnTo>
                  <a:pt x="2" y="27"/>
                </a:lnTo>
                <a:lnTo>
                  <a:pt x="17" y="27"/>
                </a:lnTo>
                <a:lnTo>
                  <a:pt x="31" y="6"/>
                </a:lnTo>
                <a:lnTo>
                  <a:pt x="29" y="0"/>
                </a:lnTo>
                <a:lnTo>
                  <a:pt x="13" y="2"/>
                </a:lnTo>
                <a:lnTo>
                  <a:pt x="0" y="27"/>
                </a:lnTo>
                <a:lnTo>
                  <a:pt x="2" y="27"/>
                </a:lnTo>
                <a:lnTo>
                  <a:pt x="2" y="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0" name="Freeform 17">
            <a:extLst>
              <a:ext uri="{FF2B5EF4-FFF2-40B4-BE49-F238E27FC236}">
                <a16:creationId xmlns:a16="http://schemas.microsoft.com/office/drawing/2014/main" id="{44A0F222-BB6B-91A3-C014-F34C33D497C0}"/>
              </a:ext>
            </a:extLst>
          </p:cNvPr>
          <p:cNvSpPr>
            <a:spLocks/>
          </p:cNvSpPr>
          <p:nvPr/>
        </p:nvSpPr>
        <p:spPr bwMode="auto">
          <a:xfrm>
            <a:off x="2101561" y="5084765"/>
            <a:ext cx="92250" cy="74953"/>
          </a:xfrm>
          <a:custGeom>
            <a:avLst/>
            <a:gdLst>
              <a:gd name="T0" fmla="*/ 3 w 64"/>
              <a:gd name="T1" fmla="*/ 34 h 52"/>
              <a:gd name="T2" fmla="*/ 3 w 64"/>
              <a:gd name="T3" fmla="*/ 36 h 52"/>
              <a:gd name="T4" fmla="*/ 39 w 64"/>
              <a:gd name="T5" fmla="*/ 52 h 52"/>
              <a:gd name="T6" fmla="*/ 53 w 64"/>
              <a:gd name="T7" fmla="*/ 50 h 52"/>
              <a:gd name="T8" fmla="*/ 64 w 64"/>
              <a:gd name="T9" fmla="*/ 26 h 52"/>
              <a:gd name="T10" fmla="*/ 59 w 64"/>
              <a:gd name="T11" fmla="*/ 3 h 52"/>
              <a:gd name="T12" fmla="*/ 33 w 64"/>
              <a:gd name="T13" fmla="*/ 0 h 52"/>
              <a:gd name="T14" fmla="*/ 8 w 64"/>
              <a:gd name="T15" fmla="*/ 12 h 52"/>
              <a:gd name="T16" fmla="*/ 0 w 64"/>
              <a:gd name="T17" fmla="*/ 35 h 52"/>
              <a:gd name="T18" fmla="*/ 3 w 64"/>
              <a:gd name="T19" fmla="*/ 36 h 52"/>
              <a:gd name="T20" fmla="*/ 3 w 64"/>
              <a:gd name="T21" fmla="*/ 34 h 52"/>
              <a:gd name="T22" fmla="*/ 5 w 64"/>
              <a:gd name="T23" fmla="*/ 35 h 52"/>
              <a:gd name="T24" fmla="*/ 10 w 64"/>
              <a:gd name="T25" fmla="*/ 14 h 52"/>
              <a:gd name="T26" fmla="*/ 34 w 64"/>
              <a:gd name="T27" fmla="*/ 3 h 52"/>
              <a:gd name="T28" fmla="*/ 57 w 64"/>
              <a:gd name="T29" fmla="*/ 6 h 52"/>
              <a:gd name="T30" fmla="*/ 60 w 64"/>
              <a:gd name="T31" fmla="*/ 24 h 52"/>
              <a:gd name="T32" fmla="*/ 51 w 64"/>
              <a:gd name="T33" fmla="*/ 47 h 52"/>
              <a:gd name="T34" fmla="*/ 40 w 64"/>
              <a:gd name="T35" fmla="*/ 48 h 52"/>
              <a:gd name="T36" fmla="*/ 4 w 64"/>
              <a:gd name="T37" fmla="*/ 33 h 52"/>
              <a:gd name="T38" fmla="*/ 3 w 64"/>
              <a:gd name="T39" fmla="*/ 34 h 52"/>
              <a:gd name="T40" fmla="*/ 5 w 64"/>
              <a:gd name="T41" fmla="*/ 35 h 52"/>
              <a:gd name="T42" fmla="*/ 3 w 64"/>
              <a:gd name="T43" fmla="*/ 3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4" h="52">
                <a:moveTo>
                  <a:pt x="3" y="34"/>
                </a:moveTo>
                <a:lnTo>
                  <a:pt x="3" y="36"/>
                </a:lnTo>
                <a:lnTo>
                  <a:pt x="39" y="52"/>
                </a:lnTo>
                <a:lnTo>
                  <a:pt x="53" y="50"/>
                </a:lnTo>
                <a:lnTo>
                  <a:pt x="64" y="26"/>
                </a:lnTo>
                <a:lnTo>
                  <a:pt x="59" y="3"/>
                </a:lnTo>
                <a:lnTo>
                  <a:pt x="33" y="0"/>
                </a:lnTo>
                <a:lnTo>
                  <a:pt x="8" y="12"/>
                </a:lnTo>
                <a:lnTo>
                  <a:pt x="0" y="35"/>
                </a:lnTo>
                <a:lnTo>
                  <a:pt x="3" y="36"/>
                </a:lnTo>
                <a:lnTo>
                  <a:pt x="3" y="34"/>
                </a:lnTo>
                <a:lnTo>
                  <a:pt x="5" y="35"/>
                </a:lnTo>
                <a:lnTo>
                  <a:pt x="10" y="14"/>
                </a:lnTo>
                <a:lnTo>
                  <a:pt x="34" y="3"/>
                </a:lnTo>
                <a:lnTo>
                  <a:pt x="57" y="6"/>
                </a:lnTo>
                <a:lnTo>
                  <a:pt x="60" y="24"/>
                </a:lnTo>
                <a:lnTo>
                  <a:pt x="51" y="47"/>
                </a:lnTo>
                <a:lnTo>
                  <a:pt x="40" y="48"/>
                </a:lnTo>
                <a:lnTo>
                  <a:pt x="4" y="33"/>
                </a:lnTo>
                <a:lnTo>
                  <a:pt x="3" y="34"/>
                </a:lnTo>
                <a:lnTo>
                  <a:pt x="5" y="35"/>
                </a:lnTo>
                <a:lnTo>
                  <a:pt x="3" y="3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1" name="Freeform 18">
            <a:extLst>
              <a:ext uri="{FF2B5EF4-FFF2-40B4-BE49-F238E27FC236}">
                <a16:creationId xmlns:a16="http://schemas.microsoft.com/office/drawing/2014/main" id="{5D03A452-F429-BAF6-4D05-B6C1250B8E5C}"/>
              </a:ext>
            </a:extLst>
          </p:cNvPr>
          <p:cNvSpPr>
            <a:spLocks/>
          </p:cNvSpPr>
          <p:nvPr/>
        </p:nvSpPr>
        <p:spPr bwMode="auto">
          <a:xfrm>
            <a:off x="2369661" y="5177015"/>
            <a:ext cx="121078" cy="99457"/>
          </a:xfrm>
          <a:custGeom>
            <a:avLst/>
            <a:gdLst>
              <a:gd name="T0" fmla="*/ 1 w 84"/>
              <a:gd name="T1" fmla="*/ 30 h 69"/>
              <a:gd name="T2" fmla="*/ 0 w 84"/>
              <a:gd name="T3" fmla="*/ 31 h 69"/>
              <a:gd name="T4" fmla="*/ 22 w 84"/>
              <a:gd name="T5" fmla="*/ 66 h 69"/>
              <a:gd name="T6" fmla="*/ 39 w 84"/>
              <a:gd name="T7" fmla="*/ 63 h 69"/>
              <a:gd name="T8" fmla="*/ 44 w 84"/>
              <a:gd name="T9" fmla="*/ 61 h 69"/>
              <a:gd name="T10" fmla="*/ 53 w 84"/>
              <a:gd name="T11" fmla="*/ 69 h 69"/>
              <a:gd name="T12" fmla="*/ 76 w 84"/>
              <a:gd name="T13" fmla="*/ 67 h 69"/>
              <a:gd name="T14" fmla="*/ 84 w 84"/>
              <a:gd name="T15" fmla="*/ 56 h 69"/>
              <a:gd name="T16" fmla="*/ 65 w 84"/>
              <a:gd name="T17" fmla="*/ 44 h 69"/>
              <a:gd name="T18" fmla="*/ 55 w 84"/>
              <a:gd name="T19" fmla="*/ 23 h 69"/>
              <a:gd name="T20" fmla="*/ 41 w 84"/>
              <a:gd name="T21" fmla="*/ 0 h 69"/>
              <a:gd name="T22" fmla="*/ 4 w 84"/>
              <a:gd name="T23" fmla="*/ 18 h 69"/>
              <a:gd name="T24" fmla="*/ 0 w 84"/>
              <a:gd name="T25" fmla="*/ 31 h 69"/>
              <a:gd name="T26" fmla="*/ 0 w 84"/>
              <a:gd name="T27" fmla="*/ 31 h 69"/>
              <a:gd name="T28" fmla="*/ 1 w 84"/>
              <a:gd name="T29" fmla="*/ 30 h 69"/>
              <a:gd name="T30" fmla="*/ 3 w 84"/>
              <a:gd name="T31" fmla="*/ 31 h 69"/>
              <a:gd name="T32" fmla="*/ 6 w 84"/>
              <a:gd name="T33" fmla="*/ 21 h 69"/>
              <a:gd name="T34" fmla="*/ 40 w 84"/>
              <a:gd name="T35" fmla="*/ 4 h 69"/>
              <a:gd name="T36" fmla="*/ 51 w 84"/>
              <a:gd name="T37" fmla="*/ 24 h 69"/>
              <a:gd name="T38" fmla="*/ 63 w 84"/>
              <a:gd name="T39" fmla="*/ 47 h 69"/>
              <a:gd name="T40" fmla="*/ 79 w 84"/>
              <a:gd name="T41" fmla="*/ 57 h 69"/>
              <a:gd name="T42" fmla="*/ 75 w 84"/>
              <a:gd name="T43" fmla="*/ 63 h 69"/>
              <a:gd name="T44" fmla="*/ 54 w 84"/>
              <a:gd name="T45" fmla="*/ 66 h 69"/>
              <a:gd name="T46" fmla="*/ 45 w 84"/>
              <a:gd name="T47" fmla="*/ 57 h 69"/>
              <a:gd name="T48" fmla="*/ 37 w 84"/>
              <a:gd name="T49" fmla="*/ 60 h 69"/>
              <a:gd name="T50" fmla="*/ 25 w 84"/>
              <a:gd name="T51" fmla="*/ 62 h 69"/>
              <a:gd name="T52" fmla="*/ 2 w 84"/>
              <a:gd name="T53" fmla="*/ 30 h 69"/>
              <a:gd name="T54" fmla="*/ 1 w 84"/>
              <a:gd name="T55" fmla="*/ 30 h 69"/>
              <a:gd name="T56" fmla="*/ 3 w 84"/>
              <a:gd name="T57" fmla="*/ 31 h 69"/>
              <a:gd name="T58" fmla="*/ 1 w 84"/>
              <a:gd name="T59" fmla="*/ 3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4" h="69">
                <a:moveTo>
                  <a:pt x="1" y="30"/>
                </a:moveTo>
                <a:lnTo>
                  <a:pt x="0" y="31"/>
                </a:lnTo>
                <a:lnTo>
                  <a:pt x="22" y="66"/>
                </a:lnTo>
                <a:lnTo>
                  <a:pt x="39" y="63"/>
                </a:lnTo>
                <a:lnTo>
                  <a:pt x="44" y="61"/>
                </a:lnTo>
                <a:lnTo>
                  <a:pt x="53" y="69"/>
                </a:lnTo>
                <a:lnTo>
                  <a:pt x="76" y="67"/>
                </a:lnTo>
                <a:lnTo>
                  <a:pt x="84" y="56"/>
                </a:lnTo>
                <a:lnTo>
                  <a:pt x="65" y="44"/>
                </a:lnTo>
                <a:lnTo>
                  <a:pt x="55" y="23"/>
                </a:lnTo>
                <a:lnTo>
                  <a:pt x="41" y="0"/>
                </a:lnTo>
                <a:lnTo>
                  <a:pt x="4" y="18"/>
                </a:lnTo>
                <a:lnTo>
                  <a:pt x="0" y="31"/>
                </a:lnTo>
                <a:lnTo>
                  <a:pt x="0" y="31"/>
                </a:lnTo>
                <a:lnTo>
                  <a:pt x="1" y="30"/>
                </a:lnTo>
                <a:lnTo>
                  <a:pt x="3" y="31"/>
                </a:lnTo>
                <a:lnTo>
                  <a:pt x="6" y="21"/>
                </a:lnTo>
                <a:lnTo>
                  <a:pt x="40" y="4"/>
                </a:lnTo>
                <a:lnTo>
                  <a:pt x="51" y="24"/>
                </a:lnTo>
                <a:lnTo>
                  <a:pt x="63" y="47"/>
                </a:lnTo>
                <a:lnTo>
                  <a:pt x="79" y="57"/>
                </a:lnTo>
                <a:lnTo>
                  <a:pt x="75" y="63"/>
                </a:lnTo>
                <a:lnTo>
                  <a:pt x="54" y="66"/>
                </a:lnTo>
                <a:lnTo>
                  <a:pt x="45" y="57"/>
                </a:lnTo>
                <a:lnTo>
                  <a:pt x="37" y="60"/>
                </a:lnTo>
                <a:lnTo>
                  <a:pt x="25" y="62"/>
                </a:lnTo>
                <a:lnTo>
                  <a:pt x="2" y="30"/>
                </a:lnTo>
                <a:lnTo>
                  <a:pt x="1" y="30"/>
                </a:lnTo>
                <a:lnTo>
                  <a:pt x="3" y="31"/>
                </a:lnTo>
                <a:lnTo>
                  <a:pt x="1"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2" name="Freeform 19">
            <a:extLst>
              <a:ext uri="{FF2B5EF4-FFF2-40B4-BE49-F238E27FC236}">
                <a16:creationId xmlns:a16="http://schemas.microsoft.com/office/drawing/2014/main" id="{4DF202D4-869C-7B24-129E-D88F7F3D14E7}"/>
              </a:ext>
            </a:extLst>
          </p:cNvPr>
          <p:cNvSpPr>
            <a:spLocks/>
          </p:cNvSpPr>
          <p:nvPr/>
        </p:nvSpPr>
        <p:spPr bwMode="auto">
          <a:xfrm>
            <a:off x="2542629" y="5279354"/>
            <a:ext cx="115312" cy="38918"/>
          </a:xfrm>
          <a:custGeom>
            <a:avLst/>
            <a:gdLst>
              <a:gd name="T0" fmla="*/ 2 w 80"/>
              <a:gd name="T1" fmla="*/ 13 h 27"/>
              <a:gd name="T2" fmla="*/ 4 w 80"/>
              <a:gd name="T3" fmla="*/ 14 h 27"/>
              <a:gd name="T4" fmla="*/ 11 w 80"/>
              <a:gd name="T5" fmla="*/ 3 h 27"/>
              <a:gd name="T6" fmla="*/ 39 w 80"/>
              <a:gd name="T7" fmla="*/ 10 h 27"/>
              <a:gd name="T8" fmla="*/ 43 w 80"/>
              <a:gd name="T9" fmla="*/ 6 h 27"/>
              <a:gd name="T10" fmla="*/ 77 w 80"/>
              <a:gd name="T11" fmla="*/ 10 h 27"/>
              <a:gd name="T12" fmla="*/ 75 w 80"/>
              <a:gd name="T13" fmla="*/ 15 h 27"/>
              <a:gd name="T14" fmla="*/ 61 w 80"/>
              <a:gd name="T15" fmla="*/ 24 h 27"/>
              <a:gd name="T16" fmla="*/ 35 w 80"/>
              <a:gd name="T17" fmla="*/ 21 h 27"/>
              <a:gd name="T18" fmla="*/ 3 w 80"/>
              <a:gd name="T19" fmla="*/ 12 h 27"/>
              <a:gd name="T20" fmla="*/ 2 w 80"/>
              <a:gd name="T21" fmla="*/ 13 h 27"/>
              <a:gd name="T22" fmla="*/ 4 w 80"/>
              <a:gd name="T23" fmla="*/ 14 h 27"/>
              <a:gd name="T24" fmla="*/ 2 w 80"/>
              <a:gd name="T25" fmla="*/ 13 h 27"/>
              <a:gd name="T26" fmla="*/ 2 w 80"/>
              <a:gd name="T27" fmla="*/ 15 h 27"/>
              <a:gd name="T28" fmla="*/ 34 w 80"/>
              <a:gd name="T29" fmla="*/ 25 h 27"/>
              <a:gd name="T30" fmla="*/ 62 w 80"/>
              <a:gd name="T31" fmla="*/ 27 h 27"/>
              <a:gd name="T32" fmla="*/ 78 w 80"/>
              <a:gd name="T33" fmla="*/ 17 h 27"/>
              <a:gd name="T34" fmla="*/ 80 w 80"/>
              <a:gd name="T35" fmla="*/ 8 h 27"/>
              <a:gd name="T36" fmla="*/ 42 w 80"/>
              <a:gd name="T37" fmla="*/ 3 h 27"/>
              <a:gd name="T38" fmla="*/ 39 w 80"/>
              <a:gd name="T39" fmla="*/ 6 h 27"/>
              <a:gd name="T40" fmla="*/ 10 w 80"/>
              <a:gd name="T41" fmla="*/ 0 h 27"/>
              <a:gd name="T42" fmla="*/ 0 w 80"/>
              <a:gd name="T43" fmla="*/ 14 h 27"/>
              <a:gd name="T44" fmla="*/ 2 w 80"/>
              <a:gd name="T45" fmla="*/ 15 h 27"/>
              <a:gd name="T46" fmla="*/ 2 w 80"/>
              <a:gd name="T4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0" h="27">
                <a:moveTo>
                  <a:pt x="2" y="13"/>
                </a:moveTo>
                <a:lnTo>
                  <a:pt x="4" y="14"/>
                </a:lnTo>
                <a:lnTo>
                  <a:pt x="11" y="3"/>
                </a:lnTo>
                <a:lnTo>
                  <a:pt x="39" y="10"/>
                </a:lnTo>
                <a:lnTo>
                  <a:pt x="43" y="6"/>
                </a:lnTo>
                <a:lnTo>
                  <a:pt x="77" y="10"/>
                </a:lnTo>
                <a:lnTo>
                  <a:pt x="75" y="15"/>
                </a:lnTo>
                <a:lnTo>
                  <a:pt x="61" y="24"/>
                </a:lnTo>
                <a:lnTo>
                  <a:pt x="35" y="21"/>
                </a:lnTo>
                <a:lnTo>
                  <a:pt x="3" y="12"/>
                </a:lnTo>
                <a:lnTo>
                  <a:pt x="2" y="13"/>
                </a:lnTo>
                <a:lnTo>
                  <a:pt x="4" y="14"/>
                </a:lnTo>
                <a:lnTo>
                  <a:pt x="2" y="13"/>
                </a:lnTo>
                <a:lnTo>
                  <a:pt x="2" y="15"/>
                </a:lnTo>
                <a:lnTo>
                  <a:pt x="34" y="25"/>
                </a:lnTo>
                <a:lnTo>
                  <a:pt x="62" y="27"/>
                </a:lnTo>
                <a:lnTo>
                  <a:pt x="78" y="17"/>
                </a:lnTo>
                <a:lnTo>
                  <a:pt x="80" y="8"/>
                </a:lnTo>
                <a:lnTo>
                  <a:pt x="42" y="3"/>
                </a:lnTo>
                <a:lnTo>
                  <a:pt x="39" y="6"/>
                </a:lnTo>
                <a:lnTo>
                  <a:pt x="10" y="0"/>
                </a:lnTo>
                <a:lnTo>
                  <a:pt x="0" y="14"/>
                </a:lnTo>
                <a:lnTo>
                  <a:pt x="2" y="15"/>
                </a:lnTo>
                <a:lnTo>
                  <a:pt x="2" y="1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3" name="Freeform 20">
            <a:extLst>
              <a:ext uri="{FF2B5EF4-FFF2-40B4-BE49-F238E27FC236}">
                <a16:creationId xmlns:a16="http://schemas.microsoft.com/office/drawing/2014/main" id="{71F5875B-E85B-3184-78EE-5291E97E132F}"/>
              </a:ext>
            </a:extLst>
          </p:cNvPr>
          <p:cNvSpPr>
            <a:spLocks/>
          </p:cNvSpPr>
          <p:nvPr/>
        </p:nvSpPr>
        <p:spPr bwMode="auto">
          <a:xfrm>
            <a:off x="2588754" y="5329803"/>
            <a:ext cx="51890" cy="50449"/>
          </a:xfrm>
          <a:custGeom>
            <a:avLst/>
            <a:gdLst>
              <a:gd name="T0" fmla="*/ 2 w 36"/>
              <a:gd name="T1" fmla="*/ 9 h 35"/>
              <a:gd name="T2" fmla="*/ 1 w 36"/>
              <a:gd name="T3" fmla="*/ 10 h 35"/>
              <a:gd name="T4" fmla="*/ 13 w 36"/>
              <a:gd name="T5" fmla="*/ 35 h 35"/>
              <a:gd name="T6" fmla="*/ 33 w 36"/>
              <a:gd name="T7" fmla="*/ 27 h 35"/>
              <a:gd name="T8" fmla="*/ 36 w 36"/>
              <a:gd name="T9" fmla="*/ 17 h 35"/>
              <a:gd name="T10" fmla="*/ 25 w 36"/>
              <a:gd name="T11" fmla="*/ 3 h 35"/>
              <a:gd name="T12" fmla="*/ 0 w 36"/>
              <a:gd name="T13" fmla="*/ 0 h 35"/>
              <a:gd name="T14" fmla="*/ 0 w 36"/>
              <a:gd name="T15" fmla="*/ 10 h 35"/>
              <a:gd name="T16" fmla="*/ 1 w 36"/>
              <a:gd name="T17" fmla="*/ 10 h 35"/>
              <a:gd name="T18" fmla="*/ 2 w 36"/>
              <a:gd name="T19" fmla="*/ 9 h 35"/>
              <a:gd name="T20" fmla="*/ 3 w 36"/>
              <a:gd name="T21" fmla="*/ 9 h 35"/>
              <a:gd name="T22" fmla="*/ 3 w 36"/>
              <a:gd name="T23" fmla="*/ 4 h 35"/>
              <a:gd name="T24" fmla="*/ 24 w 36"/>
              <a:gd name="T25" fmla="*/ 6 h 35"/>
              <a:gd name="T26" fmla="*/ 32 w 36"/>
              <a:gd name="T27" fmla="*/ 18 h 35"/>
              <a:gd name="T28" fmla="*/ 31 w 36"/>
              <a:gd name="T29" fmla="*/ 25 h 35"/>
              <a:gd name="T30" fmla="*/ 14 w 36"/>
              <a:gd name="T31" fmla="*/ 30 h 35"/>
              <a:gd name="T32" fmla="*/ 3 w 36"/>
              <a:gd name="T33" fmla="*/ 9 h 35"/>
              <a:gd name="T34" fmla="*/ 2 w 36"/>
              <a:gd name="T35" fmla="*/ 9 h 35"/>
              <a:gd name="T36" fmla="*/ 3 w 36"/>
              <a:gd name="T37" fmla="*/ 9 h 35"/>
              <a:gd name="T38" fmla="*/ 2 w 36"/>
              <a:gd name="T39" fmla="*/ 9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 h="35">
                <a:moveTo>
                  <a:pt x="2" y="9"/>
                </a:moveTo>
                <a:lnTo>
                  <a:pt x="1" y="10"/>
                </a:lnTo>
                <a:lnTo>
                  <a:pt x="13" y="35"/>
                </a:lnTo>
                <a:lnTo>
                  <a:pt x="33" y="27"/>
                </a:lnTo>
                <a:lnTo>
                  <a:pt x="36" y="17"/>
                </a:lnTo>
                <a:lnTo>
                  <a:pt x="25" y="3"/>
                </a:lnTo>
                <a:lnTo>
                  <a:pt x="0" y="0"/>
                </a:lnTo>
                <a:lnTo>
                  <a:pt x="0" y="10"/>
                </a:lnTo>
                <a:lnTo>
                  <a:pt x="1" y="10"/>
                </a:lnTo>
                <a:lnTo>
                  <a:pt x="2" y="9"/>
                </a:lnTo>
                <a:lnTo>
                  <a:pt x="3" y="9"/>
                </a:lnTo>
                <a:lnTo>
                  <a:pt x="3" y="4"/>
                </a:lnTo>
                <a:lnTo>
                  <a:pt x="24" y="6"/>
                </a:lnTo>
                <a:lnTo>
                  <a:pt x="32" y="18"/>
                </a:lnTo>
                <a:lnTo>
                  <a:pt x="31" y="25"/>
                </a:lnTo>
                <a:lnTo>
                  <a:pt x="14" y="30"/>
                </a:lnTo>
                <a:lnTo>
                  <a:pt x="3" y="9"/>
                </a:lnTo>
                <a:lnTo>
                  <a:pt x="2" y="9"/>
                </a:lnTo>
                <a:lnTo>
                  <a:pt x="3" y="9"/>
                </a:lnTo>
                <a:lnTo>
                  <a:pt x="2"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4" name="Freeform 21">
            <a:extLst>
              <a:ext uri="{FF2B5EF4-FFF2-40B4-BE49-F238E27FC236}">
                <a16:creationId xmlns:a16="http://schemas.microsoft.com/office/drawing/2014/main" id="{F986EA25-22A2-ED7B-9FD5-7E20C1029845}"/>
              </a:ext>
            </a:extLst>
          </p:cNvPr>
          <p:cNvSpPr>
            <a:spLocks/>
          </p:cNvSpPr>
          <p:nvPr/>
        </p:nvSpPr>
        <p:spPr bwMode="auto">
          <a:xfrm>
            <a:off x="2649292" y="5305299"/>
            <a:ext cx="142699" cy="99457"/>
          </a:xfrm>
          <a:custGeom>
            <a:avLst/>
            <a:gdLst>
              <a:gd name="T0" fmla="*/ 2 w 99"/>
              <a:gd name="T1" fmla="*/ 20 h 69"/>
              <a:gd name="T2" fmla="*/ 3 w 99"/>
              <a:gd name="T3" fmla="*/ 21 h 69"/>
              <a:gd name="T4" fmla="*/ 16 w 99"/>
              <a:gd name="T5" fmla="*/ 3 h 69"/>
              <a:gd name="T6" fmla="*/ 44 w 99"/>
              <a:gd name="T7" fmla="*/ 17 h 69"/>
              <a:gd name="T8" fmla="*/ 70 w 99"/>
              <a:gd name="T9" fmla="*/ 24 h 69"/>
              <a:gd name="T10" fmla="*/ 95 w 99"/>
              <a:gd name="T11" fmla="*/ 40 h 69"/>
              <a:gd name="T12" fmla="*/ 95 w 99"/>
              <a:gd name="T13" fmla="*/ 50 h 69"/>
              <a:gd name="T14" fmla="*/ 75 w 99"/>
              <a:gd name="T15" fmla="*/ 59 h 69"/>
              <a:gd name="T16" fmla="*/ 47 w 99"/>
              <a:gd name="T17" fmla="*/ 66 h 69"/>
              <a:gd name="T18" fmla="*/ 33 w 99"/>
              <a:gd name="T19" fmla="*/ 57 h 69"/>
              <a:gd name="T20" fmla="*/ 3 w 99"/>
              <a:gd name="T21" fmla="*/ 18 h 69"/>
              <a:gd name="T22" fmla="*/ 2 w 99"/>
              <a:gd name="T23" fmla="*/ 20 h 69"/>
              <a:gd name="T24" fmla="*/ 3 w 99"/>
              <a:gd name="T25" fmla="*/ 21 h 69"/>
              <a:gd name="T26" fmla="*/ 2 w 99"/>
              <a:gd name="T27" fmla="*/ 20 h 69"/>
              <a:gd name="T28" fmla="*/ 1 w 99"/>
              <a:gd name="T29" fmla="*/ 21 h 69"/>
              <a:gd name="T30" fmla="*/ 31 w 99"/>
              <a:gd name="T31" fmla="*/ 59 h 69"/>
              <a:gd name="T32" fmla="*/ 46 w 99"/>
              <a:gd name="T33" fmla="*/ 69 h 69"/>
              <a:gd name="T34" fmla="*/ 76 w 99"/>
              <a:gd name="T35" fmla="*/ 63 h 69"/>
              <a:gd name="T36" fmla="*/ 99 w 99"/>
              <a:gd name="T37" fmla="*/ 52 h 69"/>
              <a:gd name="T38" fmla="*/ 99 w 99"/>
              <a:gd name="T39" fmla="*/ 38 h 69"/>
              <a:gd name="T40" fmla="*/ 72 w 99"/>
              <a:gd name="T41" fmla="*/ 22 h 69"/>
              <a:gd name="T42" fmla="*/ 45 w 99"/>
              <a:gd name="T43" fmla="*/ 14 h 69"/>
              <a:gd name="T44" fmla="*/ 16 w 99"/>
              <a:gd name="T45" fmla="*/ 0 h 69"/>
              <a:gd name="T46" fmla="*/ 0 w 99"/>
              <a:gd name="T47" fmla="*/ 20 h 69"/>
              <a:gd name="T48" fmla="*/ 1 w 99"/>
              <a:gd name="T49" fmla="*/ 21 h 69"/>
              <a:gd name="T50" fmla="*/ 2 w 99"/>
              <a:gd name="T5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9" h="69">
                <a:moveTo>
                  <a:pt x="2" y="20"/>
                </a:moveTo>
                <a:lnTo>
                  <a:pt x="3" y="21"/>
                </a:lnTo>
                <a:lnTo>
                  <a:pt x="16" y="3"/>
                </a:lnTo>
                <a:lnTo>
                  <a:pt x="44" y="17"/>
                </a:lnTo>
                <a:lnTo>
                  <a:pt x="70" y="24"/>
                </a:lnTo>
                <a:lnTo>
                  <a:pt x="95" y="40"/>
                </a:lnTo>
                <a:lnTo>
                  <a:pt x="95" y="50"/>
                </a:lnTo>
                <a:lnTo>
                  <a:pt x="75" y="59"/>
                </a:lnTo>
                <a:lnTo>
                  <a:pt x="47" y="66"/>
                </a:lnTo>
                <a:lnTo>
                  <a:pt x="33" y="57"/>
                </a:lnTo>
                <a:lnTo>
                  <a:pt x="3" y="18"/>
                </a:lnTo>
                <a:lnTo>
                  <a:pt x="2" y="20"/>
                </a:lnTo>
                <a:lnTo>
                  <a:pt x="3" y="21"/>
                </a:lnTo>
                <a:lnTo>
                  <a:pt x="2" y="20"/>
                </a:lnTo>
                <a:lnTo>
                  <a:pt x="1" y="21"/>
                </a:lnTo>
                <a:lnTo>
                  <a:pt x="31" y="59"/>
                </a:lnTo>
                <a:lnTo>
                  <a:pt x="46" y="69"/>
                </a:lnTo>
                <a:lnTo>
                  <a:pt x="76" y="63"/>
                </a:lnTo>
                <a:lnTo>
                  <a:pt x="99" y="52"/>
                </a:lnTo>
                <a:lnTo>
                  <a:pt x="99" y="38"/>
                </a:lnTo>
                <a:lnTo>
                  <a:pt x="72" y="22"/>
                </a:lnTo>
                <a:lnTo>
                  <a:pt x="45" y="14"/>
                </a:lnTo>
                <a:lnTo>
                  <a:pt x="16" y="0"/>
                </a:lnTo>
                <a:lnTo>
                  <a:pt x="0" y="20"/>
                </a:lnTo>
                <a:lnTo>
                  <a:pt x="1" y="21"/>
                </a:lnTo>
                <a:lnTo>
                  <a:pt x="2" y="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5" name="Freeform 22">
            <a:extLst>
              <a:ext uri="{FF2B5EF4-FFF2-40B4-BE49-F238E27FC236}">
                <a16:creationId xmlns:a16="http://schemas.microsoft.com/office/drawing/2014/main" id="{A21B3BA8-9D37-C994-B40D-66B835B60319}"/>
              </a:ext>
            </a:extLst>
          </p:cNvPr>
          <p:cNvSpPr>
            <a:spLocks/>
          </p:cNvSpPr>
          <p:nvPr/>
        </p:nvSpPr>
        <p:spPr bwMode="auto">
          <a:xfrm>
            <a:off x="2767487" y="5453764"/>
            <a:ext cx="234948" cy="265218"/>
          </a:xfrm>
          <a:custGeom>
            <a:avLst/>
            <a:gdLst>
              <a:gd name="T0" fmla="*/ 20 w 163"/>
              <a:gd name="T1" fmla="*/ 10 h 184"/>
              <a:gd name="T2" fmla="*/ 21 w 163"/>
              <a:gd name="T3" fmla="*/ 11 h 184"/>
              <a:gd name="T4" fmla="*/ 30 w 163"/>
              <a:gd name="T5" fmla="*/ 5 h 184"/>
              <a:gd name="T6" fmla="*/ 50 w 163"/>
              <a:gd name="T7" fmla="*/ 13 h 184"/>
              <a:gd name="T8" fmla="*/ 95 w 163"/>
              <a:gd name="T9" fmla="*/ 35 h 184"/>
              <a:gd name="T10" fmla="*/ 115 w 163"/>
              <a:gd name="T11" fmla="*/ 48 h 184"/>
              <a:gd name="T12" fmla="*/ 124 w 163"/>
              <a:gd name="T13" fmla="*/ 61 h 184"/>
              <a:gd name="T14" fmla="*/ 136 w 163"/>
              <a:gd name="T15" fmla="*/ 88 h 184"/>
              <a:gd name="T16" fmla="*/ 159 w 163"/>
              <a:gd name="T17" fmla="*/ 103 h 184"/>
              <a:gd name="T18" fmla="*/ 158 w 163"/>
              <a:gd name="T19" fmla="*/ 110 h 184"/>
              <a:gd name="T20" fmla="*/ 135 w 163"/>
              <a:gd name="T21" fmla="*/ 128 h 184"/>
              <a:gd name="T22" fmla="*/ 111 w 163"/>
              <a:gd name="T23" fmla="*/ 137 h 184"/>
              <a:gd name="T24" fmla="*/ 101 w 163"/>
              <a:gd name="T25" fmla="*/ 133 h 184"/>
              <a:gd name="T26" fmla="*/ 82 w 163"/>
              <a:gd name="T27" fmla="*/ 144 h 184"/>
              <a:gd name="T28" fmla="*/ 67 w 163"/>
              <a:gd name="T29" fmla="*/ 165 h 184"/>
              <a:gd name="T30" fmla="*/ 54 w 163"/>
              <a:gd name="T31" fmla="*/ 181 h 184"/>
              <a:gd name="T32" fmla="*/ 45 w 163"/>
              <a:gd name="T33" fmla="*/ 180 h 184"/>
              <a:gd name="T34" fmla="*/ 24 w 163"/>
              <a:gd name="T35" fmla="*/ 165 h 184"/>
              <a:gd name="T36" fmla="*/ 22 w 163"/>
              <a:gd name="T37" fmla="*/ 139 h 184"/>
              <a:gd name="T38" fmla="*/ 26 w 163"/>
              <a:gd name="T39" fmla="*/ 124 h 184"/>
              <a:gd name="T40" fmla="*/ 16 w 163"/>
              <a:gd name="T41" fmla="*/ 89 h 184"/>
              <a:gd name="T42" fmla="*/ 4 w 163"/>
              <a:gd name="T43" fmla="*/ 79 h 184"/>
              <a:gd name="T44" fmla="*/ 3 w 163"/>
              <a:gd name="T45" fmla="*/ 65 h 184"/>
              <a:gd name="T46" fmla="*/ 16 w 163"/>
              <a:gd name="T47" fmla="*/ 59 h 184"/>
              <a:gd name="T48" fmla="*/ 29 w 163"/>
              <a:gd name="T49" fmla="*/ 40 h 184"/>
              <a:gd name="T50" fmla="*/ 32 w 163"/>
              <a:gd name="T51" fmla="*/ 32 h 184"/>
              <a:gd name="T52" fmla="*/ 22 w 163"/>
              <a:gd name="T53" fmla="*/ 22 h 184"/>
              <a:gd name="T54" fmla="*/ 22 w 163"/>
              <a:gd name="T55" fmla="*/ 10 h 184"/>
              <a:gd name="T56" fmla="*/ 20 w 163"/>
              <a:gd name="T57" fmla="*/ 10 h 184"/>
              <a:gd name="T58" fmla="*/ 21 w 163"/>
              <a:gd name="T59" fmla="*/ 11 h 184"/>
              <a:gd name="T60" fmla="*/ 20 w 163"/>
              <a:gd name="T61" fmla="*/ 10 h 184"/>
              <a:gd name="T62" fmla="*/ 19 w 163"/>
              <a:gd name="T63" fmla="*/ 10 h 184"/>
              <a:gd name="T64" fmla="*/ 19 w 163"/>
              <a:gd name="T65" fmla="*/ 23 h 184"/>
              <a:gd name="T66" fmla="*/ 29 w 163"/>
              <a:gd name="T67" fmla="*/ 34 h 184"/>
              <a:gd name="T68" fmla="*/ 26 w 163"/>
              <a:gd name="T69" fmla="*/ 38 h 184"/>
              <a:gd name="T70" fmla="*/ 13 w 163"/>
              <a:gd name="T71" fmla="*/ 56 h 184"/>
              <a:gd name="T72" fmla="*/ 0 w 163"/>
              <a:gd name="T73" fmla="*/ 63 h 184"/>
              <a:gd name="T74" fmla="*/ 1 w 163"/>
              <a:gd name="T75" fmla="*/ 80 h 184"/>
              <a:gd name="T76" fmla="*/ 13 w 163"/>
              <a:gd name="T77" fmla="*/ 90 h 184"/>
              <a:gd name="T78" fmla="*/ 23 w 163"/>
              <a:gd name="T79" fmla="*/ 124 h 184"/>
              <a:gd name="T80" fmla="*/ 19 w 163"/>
              <a:gd name="T81" fmla="*/ 139 h 184"/>
              <a:gd name="T82" fmla="*/ 21 w 163"/>
              <a:gd name="T83" fmla="*/ 167 h 184"/>
              <a:gd name="T84" fmla="*/ 44 w 163"/>
              <a:gd name="T85" fmla="*/ 183 h 184"/>
              <a:gd name="T86" fmla="*/ 55 w 163"/>
              <a:gd name="T87" fmla="*/ 184 h 184"/>
              <a:gd name="T88" fmla="*/ 70 w 163"/>
              <a:gd name="T89" fmla="*/ 166 h 184"/>
              <a:gd name="T90" fmla="*/ 84 w 163"/>
              <a:gd name="T91" fmla="*/ 147 h 184"/>
              <a:gd name="T92" fmla="*/ 101 w 163"/>
              <a:gd name="T93" fmla="*/ 137 h 184"/>
              <a:gd name="T94" fmla="*/ 111 w 163"/>
              <a:gd name="T95" fmla="*/ 141 h 184"/>
              <a:gd name="T96" fmla="*/ 137 w 163"/>
              <a:gd name="T97" fmla="*/ 131 h 184"/>
              <a:gd name="T98" fmla="*/ 160 w 163"/>
              <a:gd name="T99" fmla="*/ 111 h 184"/>
              <a:gd name="T100" fmla="*/ 163 w 163"/>
              <a:gd name="T101" fmla="*/ 102 h 184"/>
              <a:gd name="T102" fmla="*/ 139 w 163"/>
              <a:gd name="T103" fmla="*/ 86 h 184"/>
              <a:gd name="T104" fmla="*/ 127 w 163"/>
              <a:gd name="T105" fmla="*/ 59 h 184"/>
              <a:gd name="T106" fmla="*/ 118 w 163"/>
              <a:gd name="T107" fmla="*/ 45 h 184"/>
              <a:gd name="T108" fmla="*/ 96 w 163"/>
              <a:gd name="T109" fmla="*/ 32 h 184"/>
              <a:gd name="T110" fmla="*/ 51 w 163"/>
              <a:gd name="T111" fmla="*/ 10 h 184"/>
              <a:gd name="T112" fmla="*/ 30 w 163"/>
              <a:gd name="T113" fmla="*/ 0 h 184"/>
              <a:gd name="T114" fmla="*/ 19 w 163"/>
              <a:gd name="T115" fmla="*/ 9 h 184"/>
              <a:gd name="T116" fmla="*/ 19 w 163"/>
              <a:gd name="T117" fmla="*/ 10 h 184"/>
              <a:gd name="T118" fmla="*/ 20 w 163"/>
              <a:gd name="T119" fmla="*/ 1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184">
                <a:moveTo>
                  <a:pt x="20" y="10"/>
                </a:moveTo>
                <a:lnTo>
                  <a:pt x="21" y="11"/>
                </a:lnTo>
                <a:lnTo>
                  <a:pt x="30" y="5"/>
                </a:lnTo>
                <a:lnTo>
                  <a:pt x="50" y="13"/>
                </a:lnTo>
                <a:lnTo>
                  <a:pt x="95" y="35"/>
                </a:lnTo>
                <a:lnTo>
                  <a:pt x="115" y="48"/>
                </a:lnTo>
                <a:lnTo>
                  <a:pt x="124" y="61"/>
                </a:lnTo>
                <a:lnTo>
                  <a:pt x="136" y="88"/>
                </a:lnTo>
                <a:lnTo>
                  <a:pt x="159" y="103"/>
                </a:lnTo>
                <a:lnTo>
                  <a:pt x="158" y="110"/>
                </a:lnTo>
                <a:lnTo>
                  <a:pt x="135" y="128"/>
                </a:lnTo>
                <a:lnTo>
                  <a:pt x="111" y="137"/>
                </a:lnTo>
                <a:lnTo>
                  <a:pt x="101" y="133"/>
                </a:lnTo>
                <a:lnTo>
                  <a:pt x="82" y="144"/>
                </a:lnTo>
                <a:lnTo>
                  <a:pt x="67" y="165"/>
                </a:lnTo>
                <a:lnTo>
                  <a:pt x="54" y="181"/>
                </a:lnTo>
                <a:lnTo>
                  <a:pt x="45" y="180"/>
                </a:lnTo>
                <a:lnTo>
                  <a:pt x="24" y="165"/>
                </a:lnTo>
                <a:lnTo>
                  <a:pt x="22" y="139"/>
                </a:lnTo>
                <a:lnTo>
                  <a:pt x="26" y="124"/>
                </a:lnTo>
                <a:lnTo>
                  <a:pt x="16" y="89"/>
                </a:lnTo>
                <a:lnTo>
                  <a:pt x="4" y="79"/>
                </a:lnTo>
                <a:lnTo>
                  <a:pt x="3" y="65"/>
                </a:lnTo>
                <a:lnTo>
                  <a:pt x="16" y="59"/>
                </a:lnTo>
                <a:lnTo>
                  <a:pt x="29" y="40"/>
                </a:lnTo>
                <a:lnTo>
                  <a:pt x="32" y="32"/>
                </a:lnTo>
                <a:lnTo>
                  <a:pt x="22" y="22"/>
                </a:lnTo>
                <a:lnTo>
                  <a:pt x="22" y="10"/>
                </a:lnTo>
                <a:lnTo>
                  <a:pt x="20" y="10"/>
                </a:lnTo>
                <a:lnTo>
                  <a:pt x="21" y="11"/>
                </a:lnTo>
                <a:lnTo>
                  <a:pt x="20" y="10"/>
                </a:lnTo>
                <a:lnTo>
                  <a:pt x="19" y="10"/>
                </a:lnTo>
                <a:lnTo>
                  <a:pt x="19" y="23"/>
                </a:lnTo>
                <a:lnTo>
                  <a:pt x="29" y="34"/>
                </a:lnTo>
                <a:lnTo>
                  <a:pt x="26" y="38"/>
                </a:lnTo>
                <a:lnTo>
                  <a:pt x="13" y="56"/>
                </a:lnTo>
                <a:lnTo>
                  <a:pt x="0" y="63"/>
                </a:lnTo>
                <a:lnTo>
                  <a:pt x="1" y="80"/>
                </a:lnTo>
                <a:lnTo>
                  <a:pt x="13" y="90"/>
                </a:lnTo>
                <a:lnTo>
                  <a:pt x="23" y="124"/>
                </a:lnTo>
                <a:lnTo>
                  <a:pt x="19" y="139"/>
                </a:lnTo>
                <a:lnTo>
                  <a:pt x="21" y="167"/>
                </a:lnTo>
                <a:lnTo>
                  <a:pt x="44" y="183"/>
                </a:lnTo>
                <a:lnTo>
                  <a:pt x="55" y="184"/>
                </a:lnTo>
                <a:lnTo>
                  <a:pt x="70" y="166"/>
                </a:lnTo>
                <a:lnTo>
                  <a:pt x="84" y="147"/>
                </a:lnTo>
                <a:lnTo>
                  <a:pt x="101" y="137"/>
                </a:lnTo>
                <a:lnTo>
                  <a:pt x="111" y="141"/>
                </a:lnTo>
                <a:lnTo>
                  <a:pt x="137" y="131"/>
                </a:lnTo>
                <a:lnTo>
                  <a:pt x="160" y="111"/>
                </a:lnTo>
                <a:lnTo>
                  <a:pt x="163" y="102"/>
                </a:lnTo>
                <a:lnTo>
                  <a:pt x="139" y="86"/>
                </a:lnTo>
                <a:lnTo>
                  <a:pt x="127" y="59"/>
                </a:lnTo>
                <a:lnTo>
                  <a:pt x="118" y="45"/>
                </a:lnTo>
                <a:lnTo>
                  <a:pt x="96" y="32"/>
                </a:lnTo>
                <a:lnTo>
                  <a:pt x="51" y="10"/>
                </a:lnTo>
                <a:lnTo>
                  <a:pt x="30" y="0"/>
                </a:lnTo>
                <a:lnTo>
                  <a:pt x="19" y="9"/>
                </a:lnTo>
                <a:lnTo>
                  <a:pt x="19" y="10"/>
                </a:lnTo>
                <a:lnTo>
                  <a:pt x="20" y="1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6" name="Freeform 23">
            <a:extLst>
              <a:ext uri="{FF2B5EF4-FFF2-40B4-BE49-F238E27FC236}">
                <a16:creationId xmlns:a16="http://schemas.microsoft.com/office/drawing/2014/main" id="{F47F6DC6-DEF5-3361-265B-8CF518A3685A}"/>
              </a:ext>
            </a:extLst>
          </p:cNvPr>
          <p:cNvSpPr>
            <a:spLocks/>
          </p:cNvSpPr>
          <p:nvPr/>
        </p:nvSpPr>
        <p:spPr bwMode="auto">
          <a:xfrm>
            <a:off x="5377862" y="3794711"/>
            <a:ext cx="565029" cy="938352"/>
          </a:xfrm>
          <a:custGeom>
            <a:avLst/>
            <a:gdLst>
              <a:gd name="T0" fmla="*/ 43 w 392"/>
              <a:gd name="T1" fmla="*/ 634 h 651"/>
              <a:gd name="T2" fmla="*/ 47 w 392"/>
              <a:gd name="T3" fmla="*/ 635 h 651"/>
              <a:gd name="T4" fmla="*/ 54 w 392"/>
              <a:gd name="T5" fmla="*/ 619 h 651"/>
              <a:gd name="T6" fmla="*/ 63 w 392"/>
              <a:gd name="T7" fmla="*/ 592 h 651"/>
              <a:gd name="T8" fmla="*/ 77 w 392"/>
              <a:gd name="T9" fmla="*/ 596 h 651"/>
              <a:gd name="T10" fmla="*/ 96 w 392"/>
              <a:gd name="T11" fmla="*/ 632 h 651"/>
              <a:gd name="T12" fmla="*/ 96 w 392"/>
              <a:gd name="T13" fmla="*/ 638 h 651"/>
              <a:gd name="T14" fmla="*/ 80 w 392"/>
              <a:gd name="T15" fmla="*/ 650 h 651"/>
              <a:gd name="T16" fmla="*/ 96 w 392"/>
              <a:gd name="T17" fmla="*/ 651 h 651"/>
              <a:gd name="T18" fmla="*/ 127 w 392"/>
              <a:gd name="T19" fmla="*/ 636 h 651"/>
              <a:gd name="T20" fmla="*/ 125 w 392"/>
              <a:gd name="T21" fmla="*/ 591 h 651"/>
              <a:gd name="T22" fmla="*/ 110 w 392"/>
              <a:gd name="T23" fmla="*/ 580 h 651"/>
              <a:gd name="T24" fmla="*/ 98 w 392"/>
              <a:gd name="T25" fmla="*/ 567 h 651"/>
              <a:gd name="T26" fmla="*/ 101 w 392"/>
              <a:gd name="T27" fmla="*/ 544 h 651"/>
              <a:gd name="T28" fmla="*/ 164 w 392"/>
              <a:gd name="T29" fmla="*/ 535 h 651"/>
              <a:gd name="T30" fmla="*/ 318 w 392"/>
              <a:gd name="T31" fmla="*/ 517 h 651"/>
              <a:gd name="T32" fmla="*/ 358 w 392"/>
              <a:gd name="T33" fmla="*/ 514 h 651"/>
              <a:gd name="T34" fmla="*/ 392 w 392"/>
              <a:gd name="T35" fmla="*/ 515 h 651"/>
              <a:gd name="T36" fmla="*/ 389 w 392"/>
              <a:gd name="T37" fmla="*/ 501 h 651"/>
              <a:gd name="T38" fmla="*/ 380 w 392"/>
              <a:gd name="T39" fmla="*/ 497 h 651"/>
              <a:gd name="T40" fmla="*/ 375 w 392"/>
              <a:gd name="T41" fmla="*/ 490 h 651"/>
              <a:gd name="T42" fmla="*/ 380 w 392"/>
              <a:gd name="T43" fmla="*/ 474 h 651"/>
              <a:gd name="T44" fmla="*/ 378 w 392"/>
              <a:gd name="T45" fmla="*/ 443 h 651"/>
              <a:gd name="T46" fmla="*/ 369 w 392"/>
              <a:gd name="T47" fmla="*/ 416 h 651"/>
              <a:gd name="T48" fmla="*/ 373 w 392"/>
              <a:gd name="T49" fmla="*/ 385 h 651"/>
              <a:gd name="T50" fmla="*/ 384 w 392"/>
              <a:gd name="T51" fmla="*/ 356 h 651"/>
              <a:gd name="T52" fmla="*/ 383 w 392"/>
              <a:gd name="T53" fmla="*/ 346 h 651"/>
              <a:gd name="T54" fmla="*/ 372 w 392"/>
              <a:gd name="T55" fmla="*/ 342 h 651"/>
              <a:gd name="T56" fmla="*/ 369 w 392"/>
              <a:gd name="T57" fmla="*/ 321 h 651"/>
              <a:gd name="T58" fmla="*/ 353 w 392"/>
              <a:gd name="T59" fmla="*/ 300 h 651"/>
              <a:gd name="T60" fmla="*/ 341 w 392"/>
              <a:gd name="T61" fmla="*/ 260 h 651"/>
              <a:gd name="T62" fmla="*/ 332 w 392"/>
              <a:gd name="T63" fmla="*/ 221 h 651"/>
              <a:gd name="T64" fmla="*/ 322 w 392"/>
              <a:gd name="T65" fmla="*/ 191 h 651"/>
              <a:gd name="T66" fmla="*/ 298 w 392"/>
              <a:gd name="T67" fmla="*/ 94 h 651"/>
              <a:gd name="T68" fmla="*/ 278 w 392"/>
              <a:gd name="T69" fmla="*/ 47 h 651"/>
              <a:gd name="T70" fmla="*/ 272 w 392"/>
              <a:gd name="T71" fmla="*/ 13 h 651"/>
              <a:gd name="T72" fmla="*/ 273 w 392"/>
              <a:gd name="T73" fmla="*/ 0 h 651"/>
              <a:gd name="T74" fmla="*/ 219 w 392"/>
              <a:gd name="T75" fmla="*/ 5 h 651"/>
              <a:gd name="T76" fmla="*/ 78 w 392"/>
              <a:gd name="T77" fmla="*/ 18 h 651"/>
              <a:gd name="T78" fmla="*/ 5 w 392"/>
              <a:gd name="T79" fmla="*/ 22 h 651"/>
              <a:gd name="T80" fmla="*/ 4 w 392"/>
              <a:gd name="T81" fmla="*/ 61 h 651"/>
              <a:gd name="T82" fmla="*/ 5 w 392"/>
              <a:gd name="T83" fmla="*/ 162 h 651"/>
              <a:gd name="T84" fmla="*/ 1 w 392"/>
              <a:gd name="T85" fmla="*/ 347 h 651"/>
              <a:gd name="T86" fmla="*/ 0 w 392"/>
              <a:gd name="T87" fmla="*/ 432 h 651"/>
              <a:gd name="T88" fmla="*/ 16 w 392"/>
              <a:gd name="T89" fmla="*/ 546 h 651"/>
              <a:gd name="T90" fmla="*/ 26 w 392"/>
              <a:gd name="T91" fmla="*/ 634 h 651"/>
              <a:gd name="T92" fmla="*/ 43 w 392"/>
              <a:gd name="T93" fmla="*/ 634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2" h="651">
                <a:moveTo>
                  <a:pt x="43" y="634"/>
                </a:moveTo>
                <a:lnTo>
                  <a:pt x="47" y="635"/>
                </a:lnTo>
                <a:lnTo>
                  <a:pt x="54" y="619"/>
                </a:lnTo>
                <a:lnTo>
                  <a:pt x="63" y="592"/>
                </a:lnTo>
                <a:lnTo>
                  <a:pt x="77" y="596"/>
                </a:lnTo>
                <a:lnTo>
                  <a:pt x="96" y="632"/>
                </a:lnTo>
                <a:lnTo>
                  <a:pt x="96" y="638"/>
                </a:lnTo>
                <a:lnTo>
                  <a:pt x="80" y="650"/>
                </a:lnTo>
                <a:lnTo>
                  <a:pt x="96" y="651"/>
                </a:lnTo>
                <a:lnTo>
                  <a:pt x="127" y="636"/>
                </a:lnTo>
                <a:lnTo>
                  <a:pt x="125" y="591"/>
                </a:lnTo>
                <a:lnTo>
                  <a:pt x="110" y="580"/>
                </a:lnTo>
                <a:lnTo>
                  <a:pt x="98" y="567"/>
                </a:lnTo>
                <a:lnTo>
                  <a:pt x="101" y="544"/>
                </a:lnTo>
                <a:lnTo>
                  <a:pt x="164" y="535"/>
                </a:lnTo>
                <a:lnTo>
                  <a:pt x="318" y="517"/>
                </a:lnTo>
                <a:lnTo>
                  <a:pt x="358" y="514"/>
                </a:lnTo>
                <a:lnTo>
                  <a:pt x="392" y="515"/>
                </a:lnTo>
                <a:lnTo>
                  <a:pt x="389" y="501"/>
                </a:lnTo>
                <a:lnTo>
                  <a:pt x="380" y="497"/>
                </a:lnTo>
                <a:lnTo>
                  <a:pt x="375" y="490"/>
                </a:lnTo>
                <a:lnTo>
                  <a:pt x="380" y="474"/>
                </a:lnTo>
                <a:lnTo>
                  <a:pt x="378" y="443"/>
                </a:lnTo>
                <a:lnTo>
                  <a:pt x="369" y="416"/>
                </a:lnTo>
                <a:lnTo>
                  <a:pt x="373" y="385"/>
                </a:lnTo>
                <a:lnTo>
                  <a:pt x="384" y="356"/>
                </a:lnTo>
                <a:lnTo>
                  <a:pt x="383" y="346"/>
                </a:lnTo>
                <a:lnTo>
                  <a:pt x="372" y="342"/>
                </a:lnTo>
                <a:lnTo>
                  <a:pt x="369" y="321"/>
                </a:lnTo>
                <a:lnTo>
                  <a:pt x="353" y="300"/>
                </a:lnTo>
                <a:lnTo>
                  <a:pt x="341" y="260"/>
                </a:lnTo>
                <a:lnTo>
                  <a:pt x="332" y="221"/>
                </a:lnTo>
                <a:lnTo>
                  <a:pt x="322" y="191"/>
                </a:lnTo>
                <a:lnTo>
                  <a:pt x="298" y="94"/>
                </a:lnTo>
                <a:lnTo>
                  <a:pt x="278" y="47"/>
                </a:lnTo>
                <a:lnTo>
                  <a:pt x="272" y="13"/>
                </a:lnTo>
                <a:lnTo>
                  <a:pt x="273" y="0"/>
                </a:lnTo>
                <a:lnTo>
                  <a:pt x="219" y="5"/>
                </a:lnTo>
                <a:lnTo>
                  <a:pt x="78" y="18"/>
                </a:lnTo>
                <a:lnTo>
                  <a:pt x="5" y="22"/>
                </a:lnTo>
                <a:lnTo>
                  <a:pt x="4" y="61"/>
                </a:lnTo>
                <a:lnTo>
                  <a:pt x="5" y="162"/>
                </a:lnTo>
                <a:lnTo>
                  <a:pt x="1" y="347"/>
                </a:lnTo>
                <a:lnTo>
                  <a:pt x="0" y="432"/>
                </a:lnTo>
                <a:lnTo>
                  <a:pt x="16" y="546"/>
                </a:lnTo>
                <a:lnTo>
                  <a:pt x="26" y="634"/>
                </a:lnTo>
                <a:lnTo>
                  <a:pt x="43" y="6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7" name="Freeform 24">
            <a:extLst>
              <a:ext uri="{FF2B5EF4-FFF2-40B4-BE49-F238E27FC236}">
                <a16:creationId xmlns:a16="http://schemas.microsoft.com/office/drawing/2014/main" id="{D5DC3D59-E5E7-9911-9D37-98C429359AE9}"/>
              </a:ext>
            </a:extLst>
          </p:cNvPr>
          <p:cNvSpPr>
            <a:spLocks/>
          </p:cNvSpPr>
          <p:nvPr/>
        </p:nvSpPr>
        <p:spPr bwMode="auto">
          <a:xfrm>
            <a:off x="5374979" y="3793269"/>
            <a:ext cx="570794" cy="942676"/>
          </a:xfrm>
          <a:custGeom>
            <a:avLst/>
            <a:gdLst>
              <a:gd name="T0" fmla="*/ 45 w 396"/>
              <a:gd name="T1" fmla="*/ 636 h 654"/>
              <a:gd name="T2" fmla="*/ 50 w 396"/>
              <a:gd name="T3" fmla="*/ 638 h 654"/>
              <a:gd name="T4" fmla="*/ 66 w 396"/>
              <a:gd name="T5" fmla="*/ 595 h 654"/>
              <a:gd name="T6" fmla="*/ 96 w 396"/>
              <a:gd name="T7" fmla="*/ 634 h 654"/>
              <a:gd name="T8" fmla="*/ 77 w 396"/>
              <a:gd name="T9" fmla="*/ 652 h 654"/>
              <a:gd name="T10" fmla="*/ 130 w 396"/>
              <a:gd name="T11" fmla="*/ 638 h 654"/>
              <a:gd name="T12" fmla="*/ 113 w 396"/>
              <a:gd name="T13" fmla="*/ 579 h 654"/>
              <a:gd name="T14" fmla="*/ 105 w 396"/>
              <a:gd name="T15" fmla="*/ 546 h 654"/>
              <a:gd name="T16" fmla="*/ 320 w 396"/>
              <a:gd name="T17" fmla="*/ 520 h 654"/>
              <a:gd name="T18" fmla="*/ 396 w 396"/>
              <a:gd name="T19" fmla="*/ 517 h 654"/>
              <a:gd name="T20" fmla="*/ 384 w 396"/>
              <a:gd name="T21" fmla="*/ 497 h 654"/>
              <a:gd name="T22" fmla="*/ 385 w 396"/>
              <a:gd name="T23" fmla="*/ 475 h 654"/>
              <a:gd name="T24" fmla="*/ 372 w 396"/>
              <a:gd name="T25" fmla="*/ 417 h 654"/>
              <a:gd name="T26" fmla="*/ 387 w 396"/>
              <a:gd name="T27" fmla="*/ 357 h 654"/>
              <a:gd name="T28" fmla="*/ 375 w 396"/>
              <a:gd name="T29" fmla="*/ 342 h 654"/>
              <a:gd name="T30" fmla="*/ 356 w 396"/>
              <a:gd name="T31" fmla="*/ 300 h 654"/>
              <a:gd name="T32" fmla="*/ 335 w 396"/>
              <a:gd name="T33" fmla="*/ 221 h 654"/>
              <a:gd name="T34" fmla="*/ 302 w 396"/>
              <a:gd name="T35" fmla="*/ 95 h 654"/>
              <a:gd name="T36" fmla="*/ 276 w 396"/>
              <a:gd name="T37" fmla="*/ 14 h 654"/>
              <a:gd name="T38" fmla="*/ 221 w 396"/>
              <a:gd name="T39" fmla="*/ 4 h 654"/>
              <a:gd name="T40" fmla="*/ 6 w 396"/>
              <a:gd name="T41" fmla="*/ 22 h 654"/>
              <a:gd name="T42" fmla="*/ 6 w 396"/>
              <a:gd name="T43" fmla="*/ 163 h 654"/>
              <a:gd name="T44" fmla="*/ 0 w 396"/>
              <a:gd name="T45" fmla="*/ 433 h 654"/>
              <a:gd name="T46" fmla="*/ 26 w 396"/>
              <a:gd name="T47" fmla="*/ 636 h 654"/>
              <a:gd name="T48" fmla="*/ 45 w 396"/>
              <a:gd name="T49" fmla="*/ 635 h 654"/>
              <a:gd name="T50" fmla="*/ 45 w 396"/>
              <a:gd name="T51" fmla="*/ 635 h 654"/>
              <a:gd name="T52" fmla="*/ 29 w 396"/>
              <a:gd name="T53" fmla="*/ 633 h 654"/>
              <a:gd name="T54" fmla="*/ 3 w 396"/>
              <a:gd name="T55" fmla="*/ 433 h 654"/>
              <a:gd name="T56" fmla="*/ 9 w 396"/>
              <a:gd name="T57" fmla="*/ 163 h 654"/>
              <a:gd name="T58" fmla="*/ 9 w 396"/>
              <a:gd name="T59" fmla="*/ 25 h 654"/>
              <a:gd name="T60" fmla="*/ 222 w 396"/>
              <a:gd name="T61" fmla="*/ 7 h 654"/>
              <a:gd name="T62" fmla="*/ 273 w 396"/>
              <a:gd name="T63" fmla="*/ 15 h 654"/>
              <a:gd name="T64" fmla="*/ 299 w 396"/>
              <a:gd name="T65" fmla="*/ 96 h 654"/>
              <a:gd name="T66" fmla="*/ 332 w 396"/>
              <a:gd name="T67" fmla="*/ 222 h 654"/>
              <a:gd name="T68" fmla="*/ 352 w 396"/>
              <a:gd name="T69" fmla="*/ 301 h 654"/>
              <a:gd name="T70" fmla="*/ 372 w 396"/>
              <a:gd name="T71" fmla="*/ 344 h 654"/>
              <a:gd name="T72" fmla="*/ 384 w 396"/>
              <a:gd name="T73" fmla="*/ 357 h 654"/>
              <a:gd name="T74" fmla="*/ 369 w 396"/>
              <a:gd name="T75" fmla="*/ 417 h 654"/>
              <a:gd name="T76" fmla="*/ 381 w 396"/>
              <a:gd name="T77" fmla="*/ 475 h 654"/>
              <a:gd name="T78" fmla="*/ 381 w 396"/>
              <a:gd name="T79" fmla="*/ 499 h 654"/>
              <a:gd name="T80" fmla="*/ 392 w 396"/>
              <a:gd name="T81" fmla="*/ 514 h 654"/>
              <a:gd name="T82" fmla="*/ 320 w 396"/>
              <a:gd name="T83" fmla="*/ 517 h 654"/>
              <a:gd name="T84" fmla="*/ 102 w 396"/>
              <a:gd name="T85" fmla="*/ 544 h 654"/>
              <a:gd name="T86" fmla="*/ 111 w 396"/>
              <a:gd name="T87" fmla="*/ 582 h 654"/>
              <a:gd name="T88" fmla="*/ 127 w 396"/>
              <a:gd name="T89" fmla="*/ 636 h 654"/>
              <a:gd name="T90" fmla="*/ 87 w 396"/>
              <a:gd name="T91" fmla="*/ 649 h 654"/>
              <a:gd name="T92" fmla="*/ 99 w 396"/>
              <a:gd name="T93" fmla="*/ 633 h 654"/>
              <a:gd name="T94" fmla="*/ 64 w 396"/>
              <a:gd name="T95" fmla="*/ 592 h 654"/>
              <a:gd name="T96" fmla="*/ 48 w 396"/>
              <a:gd name="T97" fmla="*/ 634 h 654"/>
              <a:gd name="T98" fmla="*/ 46 w 396"/>
              <a:gd name="T99" fmla="*/ 633 h 654"/>
              <a:gd name="T100" fmla="*/ 45 w 396"/>
              <a:gd name="T101" fmla="*/ 635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6" h="654">
                <a:moveTo>
                  <a:pt x="45" y="635"/>
                </a:moveTo>
                <a:lnTo>
                  <a:pt x="45" y="636"/>
                </a:lnTo>
                <a:lnTo>
                  <a:pt x="48" y="637"/>
                </a:lnTo>
                <a:lnTo>
                  <a:pt x="50" y="638"/>
                </a:lnTo>
                <a:lnTo>
                  <a:pt x="58" y="621"/>
                </a:lnTo>
                <a:lnTo>
                  <a:pt x="66" y="595"/>
                </a:lnTo>
                <a:lnTo>
                  <a:pt x="78" y="598"/>
                </a:lnTo>
                <a:lnTo>
                  <a:pt x="96" y="634"/>
                </a:lnTo>
                <a:lnTo>
                  <a:pt x="96" y="638"/>
                </a:lnTo>
                <a:lnTo>
                  <a:pt x="77" y="652"/>
                </a:lnTo>
                <a:lnTo>
                  <a:pt x="98" y="654"/>
                </a:lnTo>
                <a:lnTo>
                  <a:pt x="130" y="638"/>
                </a:lnTo>
                <a:lnTo>
                  <a:pt x="129" y="591"/>
                </a:lnTo>
                <a:lnTo>
                  <a:pt x="113" y="579"/>
                </a:lnTo>
                <a:lnTo>
                  <a:pt x="102" y="568"/>
                </a:lnTo>
                <a:lnTo>
                  <a:pt x="105" y="546"/>
                </a:lnTo>
                <a:lnTo>
                  <a:pt x="166" y="537"/>
                </a:lnTo>
                <a:lnTo>
                  <a:pt x="320" y="520"/>
                </a:lnTo>
                <a:lnTo>
                  <a:pt x="360" y="516"/>
                </a:lnTo>
                <a:lnTo>
                  <a:pt x="396" y="517"/>
                </a:lnTo>
                <a:lnTo>
                  <a:pt x="392" y="501"/>
                </a:lnTo>
                <a:lnTo>
                  <a:pt x="384" y="497"/>
                </a:lnTo>
                <a:lnTo>
                  <a:pt x="378" y="490"/>
                </a:lnTo>
                <a:lnTo>
                  <a:pt x="385" y="475"/>
                </a:lnTo>
                <a:lnTo>
                  <a:pt x="381" y="444"/>
                </a:lnTo>
                <a:lnTo>
                  <a:pt x="372" y="417"/>
                </a:lnTo>
                <a:lnTo>
                  <a:pt x="377" y="386"/>
                </a:lnTo>
                <a:lnTo>
                  <a:pt x="387" y="357"/>
                </a:lnTo>
                <a:lnTo>
                  <a:pt x="386" y="346"/>
                </a:lnTo>
                <a:lnTo>
                  <a:pt x="375" y="342"/>
                </a:lnTo>
                <a:lnTo>
                  <a:pt x="372" y="320"/>
                </a:lnTo>
                <a:lnTo>
                  <a:pt x="356" y="300"/>
                </a:lnTo>
                <a:lnTo>
                  <a:pt x="344" y="261"/>
                </a:lnTo>
                <a:lnTo>
                  <a:pt x="335" y="221"/>
                </a:lnTo>
                <a:lnTo>
                  <a:pt x="325" y="191"/>
                </a:lnTo>
                <a:lnTo>
                  <a:pt x="302" y="95"/>
                </a:lnTo>
                <a:lnTo>
                  <a:pt x="281" y="47"/>
                </a:lnTo>
                <a:lnTo>
                  <a:pt x="276" y="14"/>
                </a:lnTo>
                <a:lnTo>
                  <a:pt x="276" y="0"/>
                </a:lnTo>
                <a:lnTo>
                  <a:pt x="221" y="4"/>
                </a:lnTo>
                <a:lnTo>
                  <a:pt x="80" y="17"/>
                </a:lnTo>
                <a:lnTo>
                  <a:pt x="6" y="22"/>
                </a:lnTo>
                <a:lnTo>
                  <a:pt x="4" y="62"/>
                </a:lnTo>
                <a:lnTo>
                  <a:pt x="6" y="163"/>
                </a:lnTo>
                <a:lnTo>
                  <a:pt x="2" y="348"/>
                </a:lnTo>
                <a:lnTo>
                  <a:pt x="0" y="433"/>
                </a:lnTo>
                <a:lnTo>
                  <a:pt x="17" y="547"/>
                </a:lnTo>
                <a:lnTo>
                  <a:pt x="26" y="636"/>
                </a:lnTo>
                <a:lnTo>
                  <a:pt x="45" y="636"/>
                </a:lnTo>
                <a:lnTo>
                  <a:pt x="45" y="635"/>
                </a:lnTo>
                <a:lnTo>
                  <a:pt x="45" y="636"/>
                </a:lnTo>
                <a:lnTo>
                  <a:pt x="45" y="635"/>
                </a:lnTo>
                <a:lnTo>
                  <a:pt x="45" y="633"/>
                </a:lnTo>
                <a:lnTo>
                  <a:pt x="29" y="633"/>
                </a:lnTo>
                <a:lnTo>
                  <a:pt x="20" y="546"/>
                </a:lnTo>
                <a:lnTo>
                  <a:pt x="3" y="433"/>
                </a:lnTo>
                <a:lnTo>
                  <a:pt x="5" y="348"/>
                </a:lnTo>
                <a:lnTo>
                  <a:pt x="9" y="163"/>
                </a:lnTo>
                <a:lnTo>
                  <a:pt x="7" y="62"/>
                </a:lnTo>
                <a:lnTo>
                  <a:pt x="9" y="25"/>
                </a:lnTo>
                <a:lnTo>
                  <a:pt x="81" y="20"/>
                </a:lnTo>
                <a:lnTo>
                  <a:pt x="222" y="7"/>
                </a:lnTo>
                <a:lnTo>
                  <a:pt x="273" y="3"/>
                </a:lnTo>
                <a:lnTo>
                  <a:pt x="273" y="15"/>
                </a:lnTo>
                <a:lnTo>
                  <a:pt x="277" y="48"/>
                </a:lnTo>
                <a:lnTo>
                  <a:pt x="299" y="96"/>
                </a:lnTo>
                <a:lnTo>
                  <a:pt x="321" y="192"/>
                </a:lnTo>
                <a:lnTo>
                  <a:pt x="332" y="222"/>
                </a:lnTo>
                <a:lnTo>
                  <a:pt x="341" y="263"/>
                </a:lnTo>
                <a:lnTo>
                  <a:pt x="352" y="301"/>
                </a:lnTo>
                <a:lnTo>
                  <a:pt x="369" y="322"/>
                </a:lnTo>
                <a:lnTo>
                  <a:pt x="372" y="344"/>
                </a:lnTo>
                <a:lnTo>
                  <a:pt x="382" y="348"/>
                </a:lnTo>
                <a:lnTo>
                  <a:pt x="384" y="357"/>
                </a:lnTo>
                <a:lnTo>
                  <a:pt x="374" y="386"/>
                </a:lnTo>
                <a:lnTo>
                  <a:pt x="369" y="417"/>
                </a:lnTo>
                <a:lnTo>
                  <a:pt x="378" y="444"/>
                </a:lnTo>
                <a:lnTo>
                  <a:pt x="381" y="475"/>
                </a:lnTo>
                <a:lnTo>
                  <a:pt x="375" y="491"/>
                </a:lnTo>
                <a:lnTo>
                  <a:pt x="381" y="499"/>
                </a:lnTo>
                <a:lnTo>
                  <a:pt x="390" y="503"/>
                </a:lnTo>
                <a:lnTo>
                  <a:pt x="392" y="514"/>
                </a:lnTo>
                <a:lnTo>
                  <a:pt x="360" y="513"/>
                </a:lnTo>
                <a:lnTo>
                  <a:pt x="320" y="517"/>
                </a:lnTo>
                <a:lnTo>
                  <a:pt x="166" y="534"/>
                </a:lnTo>
                <a:lnTo>
                  <a:pt x="102" y="544"/>
                </a:lnTo>
                <a:lnTo>
                  <a:pt x="98" y="569"/>
                </a:lnTo>
                <a:lnTo>
                  <a:pt x="111" y="582"/>
                </a:lnTo>
                <a:lnTo>
                  <a:pt x="126" y="592"/>
                </a:lnTo>
                <a:lnTo>
                  <a:pt x="127" y="636"/>
                </a:lnTo>
                <a:lnTo>
                  <a:pt x="97" y="651"/>
                </a:lnTo>
                <a:lnTo>
                  <a:pt x="87" y="649"/>
                </a:lnTo>
                <a:lnTo>
                  <a:pt x="99" y="640"/>
                </a:lnTo>
                <a:lnTo>
                  <a:pt x="99" y="633"/>
                </a:lnTo>
                <a:lnTo>
                  <a:pt x="80" y="595"/>
                </a:lnTo>
                <a:lnTo>
                  <a:pt x="64" y="592"/>
                </a:lnTo>
                <a:lnTo>
                  <a:pt x="55" y="619"/>
                </a:lnTo>
                <a:lnTo>
                  <a:pt x="48" y="634"/>
                </a:lnTo>
                <a:lnTo>
                  <a:pt x="46" y="634"/>
                </a:lnTo>
                <a:lnTo>
                  <a:pt x="46" y="633"/>
                </a:lnTo>
                <a:lnTo>
                  <a:pt x="45" y="633"/>
                </a:lnTo>
                <a:lnTo>
                  <a:pt x="45" y="6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8" name="Freeform 25">
            <a:extLst>
              <a:ext uri="{FF2B5EF4-FFF2-40B4-BE49-F238E27FC236}">
                <a16:creationId xmlns:a16="http://schemas.microsoft.com/office/drawing/2014/main" id="{F81E9800-1BC5-FE95-362C-114018CC09D4}"/>
              </a:ext>
            </a:extLst>
          </p:cNvPr>
          <p:cNvSpPr>
            <a:spLocks/>
          </p:cNvSpPr>
          <p:nvPr/>
        </p:nvSpPr>
        <p:spPr bwMode="auto">
          <a:xfrm>
            <a:off x="4370323" y="3565528"/>
            <a:ext cx="743762" cy="678900"/>
          </a:xfrm>
          <a:custGeom>
            <a:avLst/>
            <a:gdLst>
              <a:gd name="T0" fmla="*/ 495 w 516"/>
              <a:gd name="T1" fmla="*/ 70 h 471"/>
              <a:gd name="T2" fmla="*/ 456 w 516"/>
              <a:gd name="T3" fmla="*/ 65 h 471"/>
              <a:gd name="T4" fmla="*/ 462 w 516"/>
              <a:gd name="T5" fmla="*/ 47 h 471"/>
              <a:gd name="T6" fmla="*/ 480 w 516"/>
              <a:gd name="T7" fmla="*/ 31 h 471"/>
              <a:gd name="T8" fmla="*/ 484 w 516"/>
              <a:gd name="T9" fmla="*/ 18 h 471"/>
              <a:gd name="T10" fmla="*/ 474 w 516"/>
              <a:gd name="T11" fmla="*/ 0 h 471"/>
              <a:gd name="T12" fmla="*/ 282 w 516"/>
              <a:gd name="T13" fmla="*/ 7 h 471"/>
              <a:gd name="T14" fmla="*/ 141 w 516"/>
              <a:gd name="T15" fmla="*/ 12 h 471"/>
              <a:gd name="T16" fmla="*/ 0 w 516"/>
              <a:gd name="T17" fmla="*/ 14 h 471"/>
              <a:gd name="T18" fmla="*/ 9 w 516"/>
              <a:gd name="T19" fmla="*/ 55 h 471"/>
              <a:gd name="T20" fmla="*/ 9 w 516"/>
              <a:gd name="T21" fmla="*/ 106 h 471"/>
              <a:gd name="T22" fmla="*/ 18 w 516"/>
              <a:gd name="T23" fmla="*/ 172 h 471"/>
              <a:gd name="T24" fmla="*/ 20 w 516"/>
              <a:gd name="T25" fmla="*/ 401 h 471"/>
              <a:gd name="T26" fmla="*/ 32 w 516"/>
              <a:gd name="T27" fmla="*/ 411 h 471"/>
              <a:gd name="T28" fmla="*/ 50 w 516"/>
              <a:gd name="T29" fmla="*/ 403 h 471"/>
              <a:gd name="T30" fmla="*/ 68 w 516"/>
              <a:gd name="T31" fmla="*/ 411 h 471"/>
              <a:gd name="T32" fmla="*/ 70 w 516"/>
              <a:gd name="T33" fmla="*/ 471 h 471"/>
              <a:gd name="T34" fmla="*/ 222 w 516"/>
              <a:gd name="T35" fmla="*/ 470 h 471"/>
              <a:gd name="T36" fmla="*/ 382 w 516"/>
              <a:gd name="T37" fmla="*/ 466 h 471"/>
              <a:gd name="T38" fmla="*/ 388 w 516"/>
              <a:gd name="T39" fmla="*/ 454 h 471"/>
              <a:gd name="T40" fmla="*/ 386 w 516"/>
              <a:gd name="T41" fmla="*/ 431 h 471"/>
              <a:gd name="T42" fmla="*/ 376 w 516"/>
              <a:gd name="T43" fmla="*/ 412 h 471"/>
              <a:gd name="T44" fmla="*/ 385 w 516"/>
              <a:gd name="T45" fmla="*/ 404 h 471"/>
              <a:gd name="T46" fmla="*/ 376 w 516"/>
              <a:gd name="T47" fmla="*/ 390 h 471"/>
              <a:gd name="T48" fmla="*/ 380 w 516"/>
              <a:gd name="T49" fmla="*/ 377 h 471"/>
              <a:gd name="T50" fmla="*/ 387 w 516"/>
              <a:gd name="T51" fmla="*/ 341 h 471"/>
              <a:gd name="T52" fmla="*/ 404 w 516"/>
              <a:gd name="T53" fmla="*/ 327 h 471"/>
              <a:gd name="T54" fmla="*/ 399 w 516"/>
              <a:gd name="T55" fmla="*/ 314 h 471"/>
              <a:gd name="T56" fmla="*/ 422 w 516"/>
              <a:gd name="T57" fmla="*/ 280 h 471"/>
              <a:gd name="T58" fmla="*/ 437 w 516"/>
              <a:gd name="T59" fmla="*/ 273 h 471"/>
              <a:gd name="T60" fmla="*/ 437 w 516"/>
              <a:gd name="T61" fmla="*/ 264 h 471"/>
              <a:gd name="T62" fmla="*/ 434 w 516"/>
              <a:gd name="T63" fmla="*/ 253 h 471"/>
              <a:gd name="T64" fmla="*/ 451 w 516"/>
              <a:gd name="T65" fmla="*/ 219 h 471"/>
              <a:gd name="T66" fmla="*/ 466 w 516"/>
              <a:gd name="T67" fmla="*/ 211 h 471"/>
              <a:gd name="T68" fmla="*/ 467 w 516"/>
              <a:gd name="T69" fmla="*/ 192 h 471"/>
              <a:gd name="T70" fmla="*/ 480 w 516"/>
              <a:gd name="T71" fmla="*/ 183 h 471"/>
              <a:gd name="T72" fmla="*/ 485 w 516"/>
              <a:gd name="T73" fmla="*/ 159 h 471"/>
              <a:gd name="T74" fmla="*/ 477 w 516"/>
              <a:gd name="T75" fmla="*/ 135 h 471"/>
              <a:gd name="T76" fmla="*/ 503 w 516"/>
              <a:gd name="T77" fmla="*/ 120 h 471"/>
              <a:gd name="T78" fmla="*/ 505 w 516"/>
              <a:gd name="T79" fmla="*/ 108 h 471"/>
              <a:gd name="T80" fmla="*/ 511 w 516"/>
              <a:gd name="T81" fmla="*/ 82 h 471"/>
              <a:gd name="T82" fmla="*/ 516 w 516"/>
              <a:gd name="T83" fmla="*/ 64 h 471"/>
              <a:gd name="T84" fmla="*/ 495 w 516"/>
              <a:gd name="T85" fmla="*/ 7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16" h="471">
                <a:moveTo>
                  <a:pt x="495" y="70"/>
                </a:moveTo>
                <a:lnTo>
                  <a:pt x="456" y="65"/>
                </a:lnTo>
                <a:lnTo>
                  <a:pt x="462" y="47"/>
                </a:lnTo>
                <a:lnTo>
                  <a:pt x="480" y="31"/>
                </a:lnTo>
                <a:lnTo>
                  <a:pt x="484" y="18"/>
                </a:lnTo>
                <a:lnTo>
                  <a:pt x="474" y="0"/>
                </a:lnTo>
                <a:lnTo>
                  <a:pt x="282" y="7"/>
                </a:lnTo>
                <a:lnTo>
                  <a:pt x="141" y="12"/>
                </a:lnTo>
                <a:lnTo>
                  <a:pt x="0" y="14"/>
                </a:lnTo>
                <a:lnTo>
                  <a:pt x="9" y="55"/>
                </a:lnTo>
                <a:lnTo>
                  <a:pt x="9" y="106"/>
                </a:lnTo>
                <a:lnTo>
                  <a:pt x="18" y="172"/>
                </a:lnTo>
                <a:lnTo>
                  <a:pt x="20" y="401"/>
                </a:lnTo>
                <a:lnTo>
                  <a:pt x="32" y="411"/>
                </a:lnTo>
                <a:lnTo>
                  <a:pt x="50" y="403"/>
                </a:lnTo>
                <a:lnTo>
                  <a:pt x="68" y="411"/>
                </a:lnTo>
                <a:lnTo>
                  <a:pt x="70" y="471"/>
                </a:lnTo>
                <a:lnTo>
                  <a:pt x="222" y="470"/>
                </a:lnTo>
                <a:lnTo>
                  <a:pt x="382" y="466"/>
                </a:lnTo>
                <a:lnTo>
                  <a:pt x="388" y="454"/>
                </a:lnTo>
                <a:lnTo>
                  <a:pt x="386" y="431"/>
                </a:lnTo>
                <a:lnTo>
                  <a:pt x="376" y="412"/>
                </a:lnTo>
                <a:lnTo>
                  <a:pt x="385" y="404"/>
                </a:lnTo>
                <a:lnTo>
                  <a:pt x="376" y="390"/>
                </a:lnTo>
                <a:lnTo>
                  <a:pt x="380" y="377"/>
                </a:lnTo>
                <a:lnTo>
                  <a:pt x="387" y="341"/>
                </a:lnTo>
                <a:lnTo>
                  <a:pt x="404" y="327"/>
                </a:lnTo>
                <a:lnTo>
                  <a:pt x="399" y="314"/>
                </a:lnTo>
                <a:lnTo>
                  <a:pt x="422" y="280"/>
                </a:lnTo>
                <a:lnTo>
                  <a:pt x="437" y="273"/>
                </a:lnTo>
                <a:lnTo>
                  <a:pt x="437" y="264"/>
                </a:lnTo>
                <a:lnTo>
                  <a:pt x="434" y="253"/>
                </a:lnTo>
                <a:lnTo>
                  <a:pt x="451" y="219"/>
                </a:lnTo>
                <a:lnTo>
                  <a:pt x="466" y="211"/>
                </a:lnTo>
                <a:lnTo>
                  <a:pt x="467" y="192"/>
                </a:lnTo>
                <a:lnTo>
                  <a:pt x="480" y="183"/>
                </a:lnTo>
                <a:lnTo>
                  <a:pt x="485" y="159"/>
                </a:lnTo>
                <a:lnTo>
                  <a:pt x="477" y="135"/>
                </a:lnTo>
                <a:lnTo>
                  <a:pt x="503" y="120"/>
                </a:lnTo>
                <a:lnTo>
                  <a:pt x="505" y="108"/>
                </a:lnTo>
                <a:lnTo>
                  <a:pt x="511" y="82"/>
                </a:lnTo>
                <a:lnTo>
                  <a:pt x="516" y="64"/>
                </a:lnTo>
                <a:lnTo>
                  <a:pt x="495"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29" name="Freeform 26">
            <a:extLst>
              <a:ext uri="{FF2B5EF4-FFF2-40B4-BE49-F238E27FC236}">
                <a16:creationId xmlns:a16="http://schemas.microsoft.com/office/drawing/2014/main" id="{E65EDA14-A879-996D-592F-CA4888504437}"/>
              </a:ext>
            </a:extLst>
          </p:cNvPr>
          <p:cNvSpPr>
            <a:spLocks/>
          </p:cNvSpPr>
          <p:nvPr/>
        </p:nvSpPr>
        <p:spPr bwMode="auto">
          <a:xfrm>
            <a:off x="4365999" y="3564087"/>
            <a:ext cx="753852" cy="683224"/>
          </a:xfrm>
          <a:custGeom>
            <a:avLst/>
            <a:gdLst>
              <a:gd name="T0" fmla="*/ 498 w 523"/>
              <a:gd name="T1" fmla="*/ 69 h 474"/>
              <a:gd name="T2" fmla="*/ 466 w 523"/>
              <a:gd name="T3" fmla="*/ 49 h 474"/>
              <a:gd name="T4" fmla="*/ 488 w 523"/>
              <a:gd name="T5" fmla="*/ 18 h 474"/>
              <a:gd name="T6" fmla="*/ 285 w 523"/>
              <a:gd name="T7" fmla="*/ 7 h 474"/>
              <a:gd name="T8" fmla="*/ 144 w 523"/>
              <a:gd name="T9" fmla="*/ 10 h 474"/>
              <a:gd name="T10" fmla="*/ 10 w 523"/>
              <a:gd name="T11" fmla="*/ 56 h 474"/>
              <a:gd name="T12" fmla="*/ 20 w 523"/>
              <a:gd name="T13" fmla="*/ 173 h 474"/>
              <a:gd name="T14" fmla="*/ 35 w 523"/>
              <a:gd name="T15" fmla="*/ 413 h 474"/>
              <a:gd name="T16" fmla="*/ 69 w 523"/>
              <a:gd name="T17" fmla="*/ 413 h 474"/>
              <a:gd name="T18" fmla="*/ 225 w 523"/>
              <a:gd name="T19" fmla="*/ 473 h 474"/>
              <a:gd name="T20" fmla="*/ 393 w 523"/>
              <a:gd name="T21" fmla="*/ 455 h 474"/>
              <a:gd name="T22" fmla="*/ 381 w 523"/>
              <a:gd name="T23" fmla="*/ 414 h 474"/>
              <a:gd name="T24" fmla="*/ 381 w 523"/>
              <a:gd name="T25" fmla="*/ 391 h 474"/>
              <a:gd name="T26" fmla="*/ 392 w 523"/>
              <a:gd name="T27" fmla="*/ 343 h 474"/>
              <a:gd name="T28" fmla="*/ 404 w 523"/>
              <a:gd name="T29" fmla="*/ 315 h 474"/>
              <a:gd name="T30" fmla="*/ 442 w 523"/>
              <a:gd name="T31" fmla="*/ 276 h 474"/>
              <a:gd name="T32" fmla="*/ 439 w 523"/>
              <a:gd name="T33" fmla="*/ 254 h 474"/>
              <a:gd name="T34" fmla="*/ 471 w 523"/>
              <a:gd name="T35" fmla="*/ 213 h 474"/>
              <a:gd name="T36" fmla="*/ 485 w 523"/>
              <a:gd name="T37" fmla="*/ 185 h 474"/>
              <a:gd name="T38" fmla="*/ 482 w 523"/>
              <a:gd name="T39" fmla="*/ 136 h 474"/>
              <a:gd name="T40" fmla="*/ 509 w 523"/>
              <a:gd name="T41" fmla="*/ 109 h 474"/>
              <a:gd name="T42" fmla="*/ 523 w 523"/>
              <a:gd name="T43" fmla="*/ 63 h 474"/>
              <a:gd name="T44" fmla="*/ 498 w 523"/>
              <a:gd name="T45" fmla="*/ 71 h 474"/>
              <a:gd name="T46" fmla="*/ 498 w 523"/>
              <a:gd name="T47" fmla="*/ 71 h 474"/>
              <a:gd name="T48" fmla="*/ 517 w 523"/>
              <a:gd name="T49" fmla="*/ 67 h 474"/>
              <a:gd name="T50" fmla="*/ 506 w 523"/>
              <a:gd name="T51" fmla="*/ 108 h 474"/>
              <a:gd name="T52" fmla="*/ 479 w 523"/>
              <a:gd name="T53" fmla="*/ 135 h 474"/>
              <a:gd name="T54" fmla="*/ 482 w 523"/>
              <a:gd name="T55" fmla="*/ 183 h 474"/>
              <a:gd name="T56" fmla="*/ 468 w 523"/>
              <a:gd name="T57" fmla="*/ 211 h 474"/>
              <a:gd name="T58" fmla="*/ 436 w 523"/>
              <a:gd name="T59" fmla="*/ 254 h 474"/>
              <a:gd name="T60" fmla="*/ 439 w 523"/>
              <a:gd name="T61" fmla="*/ 273 h 474"/>
              <a:gd name="T62" fmla="*/ 399 w 523"/>
              <a:gd name="T63" fmla="*/ 314 h 474"/>
              <a:gd name="T64" fmla="*/ 389 w 523"/>
              <a:gd name="T65" fmla="*/ 341 h 474"/>
              <a:gd name="T66" fmla="*/ 378 w 523"/>
              <a:gd name="T67" fmla="*/ 393 h 474"/>
              <a:gd name="T68" fmla="*/ 377 w 523"/>
              <a:gd name="T69" fmla="*/ 413 h 474"/>
              <a:gd name="T70" fmla="*/ 389 w 523"/>
              <a:gd name="T71" fmla="*/ 455 h 474"/>
              <a:gd name="T72" fmla="*/ 225 w 523"/>
              <a:gd name="T73" fmla="*/ 470 h 474"/>
              <a:gd name="T74" fmla="*/ 72 w 523"/>
              <a:gd name="T75" fmla="*/ 411 h 474"/>
              <a:gd name="T76" fmla="*/ 36 w 523"/>
              <a:gd name="T77" fmla="*/ 410 h 474"/>
              <a:gd name="T78" fmla="*/ 23 w 523"/>
              <a:gd name="T79" fmla="*/ 173 h 474"/>
              <a:gd name="T80" fmla="*/ 13 w 523"/>
              <a:gd name="T81" fmla="*/ 56 h 474"/>
              <a:gd name="T82" fmla="*/ 144 w 523"/>
              <a:gd name="T83" fmla="*/ 14 h 474"/>
              <a:gd name="T84" fmla="*/ 285 w 523"/>
              <a:gd name="T85" fmla="*/ 10 h 474"/>
              <a:gd name="T86" fmla="*/ 485 w 523"/>
              <a:gd name="T87" fmla="*/ 19 h 474"/>
              <a:gd name="T88" fmla="*/ 464 w 523"/>
              <a:gd name="T89" fmla="*/ 47 h 474"/>
              <a:gd name="T90" fmla="*/ 498 w 523"/>
              <a:gd name="T91" fmla="*/ 73 h 474"/>
              <a:gd name="T92" fmla="*/ 498 w 523"/>
              <a:gd name="T93" fmla="*/ 71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23" h="474">
                <a:moveTo>
                  <a:pt x="498" y="71"/>
                </a:moveTo>
                <a:lnTo>
                  <a:pt x="498" y="69"/>
                </a:lnTo>
                <a:lnTo>
                  <a:pt x="462" y="65"/>
                </a:lnTo>
                <a:lnTo>
                  <a:pt x="466" y="49"/>
                </a:lnTo>
                <a:lnTo>
                  <a:pt x="485" y="33"/>
                </a:lnTo>
                <a:lnTo>
                  <a:pt x="488" y="18"/>
                </a:lnTo>
                <a:lnTo>
                  <a:pt x="477" y="0"/>
                </a:lnTo>
                <a:lnTo>
                  <a:pt x="285" y="7"/>
                </a:lnTo>
                <a:lnTo>
                  <a:pt x="285" y="7"/>
                </a:lnTo>
                <a:lnTo>
                  <a:pt x="144" y="10"/>
                </a:lnTo>
                <a:lnTo>
                  <a:pt x="0" y="13"/>
                </a:lnTo>
                <a:lnTo>
                  <a:pt x="10" y="56"/>
                </a:lnTo>
                <a:lnTo>
                  <a:pt x="11" y="107"/>
                </a:lnTo>
                <a:lnTo>
                  <a:pt x="20" y="173"/>
                </a:lnTo>
                <a:lnTo>
                  <a:pt x="21" y="403"/>
                </a:lnTo>
                <a:lnTo>
                  <a:pt x="35" y="413"/>
                </a:lnTo>
                <a:lnTo>
                  <a:pt x="53" y="406"/>
                </a:lnTo>
                <a:lnTo>
                  <a:pt x="69" y="413"/>
                </a:lnTo>
                <a:lnTo>
                  <a:pt x="71" y="474"/>
                </a:lnTo>
                <a:lnTo>
                  <a:pt x="225" y="473"/>
                </a:lnTo>
                <a:lnTo>
                  <a:pt x="387" y="468"/>
                </a:lnTo>
                <a:lnTo>
                  <a:pt x="393" y="455"/>
                </a:lnTo>
                <a:lnTo>
                  <a:pt x="391" y="431"/>
                </a:lnTo>
                <a:lnTo>
                  <a:pt x="381" y="414"/>
                </a:lnTo>
                <a:lnTo>
                  <a:pt x="390" y="405"/>
                </a:lnTo>
                <a:lnTo>
                  <a:pt x="381" y="391"/>
                </a:lnTo>
                <a:lnTo>
                  <a:pt x="385" y="378"/>
                </a:lnTo>
                <a:lnTo>
                  <a:pt x="392" y="343"/>
                </a:lnTo>
                <a:lnTo>
                  <a:pt x="408" y="328"/>
                </a:lnTo>
                <a:lnTo>
                  <a:pt x="404" y="315"/>
                </a:lnTo>
                <a:lnTo>
                  <a:pt x="426" y="282"/>
                </a:lnTo>
                <a:lnTo>
                  <a:pt x="442" y="276"/>
                </a:lnTo>
                <a:lnTo>
                  <a:pt x="441" y="264"/>
                </a:lnTo>
                <a:lnTo>
                  <a:pt x="439" y="254"/>
                </a:lnTo>
                <a:lnTo>
                  <a:pt x="455" y="221"/>
                </a:lnTo>
                <a:lnTo>
                  <a:pt x="471" y="213"/>
                </a:lnTo>
                <a:lnTo>
                  <a:pt x="472" y="194"/>
                </a:lnTo>
                <a:lnTo>
                  <a:pt x="485" y="185"/>
                </a:lnTo>
                <a:lnTo>
                  <a:pt x="491" y="160"/>
                </a:lnTo>
                <a:lnTo>
                  <a:pt x="482" y="136"/>
                </a:lnTo>
                <a:lnTo>
                  <a:pt x="507" y="122"/>
                </a:lnTo>
                <a:lnTo>
                  <a:pt x="509" y="109"/>
                </a:lnTo>
                <a:lnTo>
                  <a:pt x="516" y="83"/>
                </a:lnTo>
                <a:lnTo>
                  <a:pt x="523" y="63"/>
                </a:lnTo>
                <a:lnTo>
                  <a:pt x="497" y="69"/>
                </a:lnTo>
                <a:lnTo>
                  <a:pt x="498" y="71"/>
                </a:lnTo>
                <a:lnTo>
                  <a:pt x="498" y="69"/>
                </a:lnTo>
                <a:lnTo>
                  <a:pt x="498" y="71"/>
                </a:lnTo>
                <a:lnTo>
                  <a:pt x="498" y="73"/>
                </a:lnTo>
                <a:lnTo>
                  <a:pt x="517" y="67"/>
                </a:lnTo>
                <a:lnTo>
                  <a:pt x="513" y="83"/>
                </a:lnTo>
                <a:lnTo>
                  <a:pt x="506" y="108"/>
                </a:lnTo>
                <a:lnTo>
                  <a:pt x="504" y="120"/>
                </a:lnTo>
                <a:lnTo>
                  <a:pt x="479" y="135"/>
                </a:lnTo>
                <a:lnTo>
                  <a:pt x="487" y="160"/>
                </a:lnTo>
                <a:lnTo>
                  <a:pt x="482" y="183"/>
                </a:lnTo>
                <a:lnTo>
                  <a:pt x="469" y="192"/>
                </a:lnTo>
                <a:lnTo>
                  <a:pt x="468" y="211"/>
                </a:lnTo>
                <a:lnTo>
                  <a:pt x="453" y="218"/>
                </a:lnTo>
                <a:lnTo>
                  <a:pt x="436" y="254"/>
                </a:lnTo>
                <a:lnTo>
                  <a:pt x="438" y="265"/>
                </a:lnTo>
                <a:lnTo>
                  <a:pt x="439" y="273"/>
                </a:lnTo>
                <a:lnTo>
                  <a:pt x="424" y="280"/>
                </a:lnTo>
                <a:lnTo>
                  <a:pt x="399" y="314"/>
                </a:lnTo>
                <a:lnTo>
                  <a:pt x="405" y="327"/>
                </a:lnTo>
                <a:lnTo>
                  <a:pt x="389" y="341"/>
                </a:lnTo>
                <a:lnTo>
                  <a:pt x="382" y="378"/>
                </a:lnTo>
                <a:lnTo>
                  <a:pt x="378" y="393"/>
                </a:lnTo>
                <a:lnTo>
                  <a:pt x="385" y="404"/>
                </a:lnTo>
                <a:lnTo>
                  <a:pt x="377" y="413"/>
                </a:lnTo>
                <a:lnTo>
                  <a:pt x="388" y="432"/>
                </a:lnTo>
                <a:lnTo>
                  <a:pt x="389" y="455"/>
                </a:lnTo>
                <a:lnTo>
                  <a:pt x="384" y="464"/>
                </a:lnTo>
                <a:lnTo>
                  <a:pt x="225" y="470"/>
                </a:lnTo>
                <a:lnTo>
                  <a:pt x="74" y="471"/>
                </a:lnTo>
                <a:lnTo>
                  <a:pt x="72" y="411"/>
                </a:lnTo>
                <a:lnTo>
                  <a:pt x="53" y="402"/>
                </a:lnTo>
                <a:lnTo>
                  <a:pt x="36" y="410"/>
                </a:lnTo>
                <a:lnTo>
                  <a:pt x="24" y="401"/>
                </a:lnTo>
                <a:lnTo>
                  <a:pt x="23" y="173"/>
                </a:lnTo>
                <a:lnTo>
                  <a:pt x="14" y="107"/>
                </a:lnTo>
                <a:lnTo>
                  <a:pt x="13" y="56"/>
                </a:lnTo>
                <a:lnTo>
                  <a:pt x="5" y="16"/>
                </a:lnTo>
                <a:lnTo>
                  <a:pt x="144" y="14"/>
                </a:lnTo>
                <a:lnTo>
                  <a:pt x="285" y="10"/>
                </a:lnTo>
                <a:lnTo>
                  <a:pt x="285" y="10"/>
                </a:lnTo>
                <a:lnTo>
                  <a:pt x="476" y="3"/>
                </a:lnTo>
                <a:lnTo>
                  <a:pt x="485" y="19"/>
                </a:lnTo>
                <a:lnTo>
                  <a:pt x="482" y="32"/>
                </a:lnTo>
                <a:lnTo>
                  <a:pt x="464" y="47"/>
                </a:lnTo>
                <a:lnTo>
                  <a:pt x="457" y="68"/>
                </a:lnTo>
                <a:lnTo>
                  <a:pt x="498" y="73"/>
                </a:lnTo>
                <a:lnTo>
                  <a:pt x="498" y="73"/>
                </a:lnTo>
                <a:lnTo>
                  <a:pt x="498"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0" name="Freeform 27">
            <a:extLst>
              <a:ext uri="{FF2B5EF4-FFF2-40B4-BE49-F238E27FC236}">
                <a16:creationId xmlns:a16="http://schemas.microsoft.com/office/drawing/2014/main" id="{8CAE6CE7-175A-04EC-783A-E3109D3E8BAC}"/>
              </a:ext>
            </a:extLst>
          </p:cNvPr>
          <p:cNvSpPr>
            <a:spLocks/>
          </p:cNvSpPr>
          <p:nvPr/>
        </p:nvSpPr>
        <p:spPr bwMode="auto">
          <a:xfrm>
            <a:off x="1167534" y="3231123"/>
            <a:ext cx="1020511" cy="1199246"/>
          </a:xfrm>
          <a:custGeom>
            <a:avLst/>
            <a:gdLst>
              <a:gd name="T0" fmla="*/ 1 w 708"/>
              <a:gd name="T1" fmla="*/ 563 h 832"/>
              <a:gd name="T2" fmla="*/ 0 w 708"/>
              <a:gd name="T3" fmla="*/ 573 h 832"/>
              <a:gd name="T4" fmla="*/ 2 w 708"/>
              <a:gd name="T5" fmla="*/ 578 h 832"/>
              <a:gd name="T6" fmla="*/ 115 w 708"/>
              <a:gd name="T7" fmla="*/ 643 h 832"/>
              <a:gd name="T8" fmla="*/ 188 w 708"/>
              <a:gd name="T9" fmla="*/ 689 h 832"/>
              <a:gd name="T10" fmla="*/ 276 w 708"/>
              <a:gd name="T11" fmla="*/ 741 h 832"/>
              <a:gd name="T12" fmla="*/ 377 w 708"/>
              <a:gd name="T13" fmla="*/ 801 h 832"/>
              <a:gd name="T14" fmla="*/ 451 w 708"/>
              <a:gd name="T15" fmla="*/ 816 h 832"/>
              <a:gd name="T16" fmla="*/ 604 w 708"/>
              <a:gd name="T17" fmla="*/ 832 h 832"/>
              <a:gd name="T18" fmla="*/ 640 w 708"/>
              <a:gd name="T19" fmla="*/ 593 h 832"/>
              <a:gd name="T20" fmla="*/ 682 w 708"/>
              <a:gd name="T21" fmla="*/ 275 h 832"/>
              <a:gd name="T22" fmla="*/ 708 w 708"/>
              <a:gd name="T23" fmla="*/ 88 h 832"/>
              <a:gd name="T24" fmla="*/ 560 w 708"/>
              <a:gd name="T25" fmla="*/ 67 h 832"/>
              <a:gd name="T26" fmla="*/ 196 w 708"/>
              <a:gd name="T27" fmla="*/ 0 h 832"/>
              <a:gd name="T28" fmla="*/ 195 w 708"/>
              <a:gd name="T29" fmla="*/ 6 h 832"/>
              <a:gd name="T30" fmla="*/ 180 w 708"/>
              <a:gd name="T31" fmla="*/ 106 h 832"/>
              <a:gd name="T32" fmla="*/ 167 w 708"/>
              <a:gd name="T33" fmla="*/ 129 h 832"/>
              <a:gd name="T34" fmla="*/ 150 w 708"/>
              <a:gd name="T35" fmla="*/ 128 h 832"/>
              <a:gd name="T36" fmla="*/ 143 w 708"/>
              <a:gd name="T37" fmla="*/ 112 h 832"/>
              <a:gd name="T38" fmla="*/ 127 w 708"/>
              <a:gd name="T39" fmla="*/ 109 h 832"/>
              <a:gd name="T40" fmla="*/ 120 w 708"/>
              <a:gd name="T41" fmla="*/ 103 h 832"/>
              <a:gd name="T42" fmla="*/ 113 w 708"/>
              <a:gd name="T43" fmla="*/ 103 h 832"/>
              <a:gd name="T44" fmla="*/ 100 w 708"/>
              <a:gd name="T45" fmla="*/ 114 h 832"/>
              <a:gd name="T46" fmla="*/ 99 w 708"/>
              <a:gd name="T47" fmla="*/ 155 h 832"/>
              <a:gd name="T48" fmla="*/ 97 w 708"/>
              <a:gd name="T49" fmla="*/ 163 h 832"/>
              <a:gd name="T50" fmla="*/ 94 w 708"/>
              <a:gd name="T51" fmla="*/ 238 h 832"/>
              <a:gd name="T52" fmla="*/ 85 w 708"/>
              <a:gd name="T53" fmla="*/ 253 h 832"/>
              <a:gd name="T54" fmla="*/ 83 w 708"/>
              <a:gd name="T55" fmla="*/ 273 h 832"/>
              <a:gd name="T56" fmla="*/ 99 w 708"/>
              <a:gd name="T57" fmla="*/ 303 h 832"/>
              <a:gd name="T58" fmla="*/ 106 w 708"/>
              <a:gd name="T59" fmla="*/ 336 h 832"/>
              <a:gd name="T60" fmla="*/ 110 w 708"/>
              <a:gd name="T61" fmla="*/ 342 h 832"/>
              <a:gd name="T62" fmla="*/ 117 w 708"/>
              <a:gd name="T63" fmla="*/ 348 h 832"/>
              <a:gd name="T64" fmla="*/ 114 w 708"/>
              <a:gd name="T65" fmla="*/ 363 h 832"/>
              <a:gd name="T66" fmla="*/ 105 w 708"/>
              <a:gd name="T67" fmla="*/ 370 h 832"/>
              <a:gd name="T68" fmla="*/ 84 w 708"/>
              <a:gd name="T69" fmla="*/ 380 h 832"/>
              <a:gd name="T70" fmla="*/ 75 w 708"/>
              <a:gd name="T71" fmla="*/ 391 h 832"/>
              <a:gd name="T72" fmla="*/ 65 w 708"/>
              <a:gd name="T73" fmla="*/ 412 h 832"/>
              <a:gd name="T74" fmla="*/ 62 w 708"/>
              <a:gd name="T75" fmla="*/ 441 h 832"/>
              <a:gd name="T76" fmla="*/ 44 w 708"/>
              <a:gd name="T77" fmla="*/ 458 h 832"/>
              <a:gd name="T78" fmla="*/ 32 w 708"/>
              <a:gd name="T79" fmla="*/ 464 h 832"/>
              <a:gd name="T80" fmla="*/ 32 w 708"/>
              <a:gd name="T81" fmla="*/ 499 h 832"/>
              <a:gd name="T82" fmla="*/ 29 w 708"/>
              <a:gd name="T83" fmla="*/ 509 h 832"/>
              <a:gd name="T84" fmla="*/ 31 w 708"/>
              <a:gd name="T85" fmla="*/ 513 h 832"/>
              <a:gd name="T86" fmla="*/ 54 w 708"/>
              <a:gd name="T87" fmla="*/ 516 h 832"/>
              <a:gd name="T88" fmla="*/ 49 w 708"/>
              <a:gd name="T89" fmla="*/ 533 h 832"/>
              <a:gd name="T90" fmla="*/ 39 w 708"/>
              <a:gd name="T91" fmla="*/ 548 h 832"/>
              <a:gd name="T92" fmla="*/ 17 w 708"/>
              <a:gd name="T93" fmla="*/ 551 h 832"/>
              <a:gd name="T94" fmla="*/ 1 w 708"/>
              <a:gd name="T95" fmla="*/ 563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8" h="832">
                <a:moveTo>
                  <a:pt x="1" y="563"/>
                </a:moveTo>
                <a:lnTo>
                  <a:pt x="0" y="573"/>
                </a:lnTo>
                <a:lnTo>
                  <a:pt x="2" y="578"/>
                </a:lnTo>
                <a:lnTo>
                  <a:pt x="115" y="643"/>
                </a:lnTo>
                <a:lnTo>
                  <a:pt x="188" y="689"/>
                </a:lnTo>
                <a:lnTo>
                  <a:pt x="276" y="741"/>
                </a:lnTo>
                <a:lnTo>
                  <a:pt x="377" y="801"/>
                </a:lnTo>
                <a:lnTo>
                  <a:pt x="451" y="816"/>
                </a:lnTo>
                <a:lnTo>
                  <a:pt x="604" y="832"/>
                </a:lnTo>
                <a:lnTo>
                  <a:pt x="640" y="593"/>
                </a:lnTo>
                <a:lnTo>
                  <a:pt x="682" y="275"/>
                </a:lnTo>
                <a:lnTo>
                  <a:pt x="708" y="88"/>
                </a:lnTo>
                <a:lnTo>
                  <a:pt x="560" y="67"/>
                </a:lnTo>
                <a:lnTo>
                  <a:pt x="196" y="0"/>
                </a:lnTo>
                <a:lnTo>
                  <a:pt x="195" y="6"/>
                </a:lnTo>
                <a:lnTo>
                  <a:pt x="180" y="106"/>
                </a:lnTo>
                <a:lnTo>
                  <a:pt x="167" y="129"/>
                </a:lnTo>
                <a:lnTo>
                  <a:pt x="150" y="128"/>
                </a:lnTo>
                <a:lnTo>
                  <a:pt x="143" y="112"/>
                </a:lnTo>
                <a:lnTo>
                  <a:pt x="127" y="109"/>
                </a:lnTo>
                <a:lnTo>
                  <a:pt x="120" y="103"/>
                </a:lnTo>
                <a:lnTo>
                  <a:pt x="113" y="103"/>
                </a:lnTo>
                <a:lnTo>
                  <a:pt x="100" y="114"/>
                </a:lnTo>
                <a:lnTo>
                  <a:pt x="99" y="155"/>
                </a:lnTo>
                <a:lnTo>
                  <a:pt x="97" y="163"/>
                </a:lnTo>
                <a:lnTo>
                  <a:pt x="94" y="238"/>
                </a:lnTo>
                <a:lnTo>
                  <a:pt x="85" y="253"/>
                </a:lnTo>
                <a:lnTo>
                  <a:pt x="83" y="273"/>
                </a:lnTo>
                <a:lnTo>
                  <a:pt x="99" y="303"/>
                </a:lnTo>
                <a:lnTo>
                  <a:pt x="106" y="336"/>
                </a:lnTo>
                <a:lnTo>
                  <a:pt x="110" y="342"/>
                </a:lnTo>
                <a:lnTo>
                  <a:pt x="117" y="348"/>
                </a:lnTo>
                <a:lnTo>
                  <a:pt x="114" y="363"/>
                </a:lnTo>
                <a:lnTo>
                  <a:pt x="105" y="370"/>
                </a:lnTo>
                <a:lnTo>
                  <a:pt x="84" y="380"/>
                </a:lnTo>
                <a:lnTo>
                  <a:pt x="75" y="391"/>
                </a:lnTo>
                <a:lnTo>
                  <a:pt x="65" y="412"/>
                </a:lnTo>
                <a:lnTo>
                  <a:pt x="62" y="441"/>
                </a:lnTo>
                <a:lnTo>
                  <a:pt x="44" y="458"/>
                </a:lnTo>
                <a:lnTo>
                  <a:pt x="32" y="464"/>
                </a:lnTo>
                <a:lnTo>
                  <a:pt x="32" y="499"/>
                </a:lnTo>
                <a:lnTo>
                  <a:pt x="29" y="509"/>
                </a:lnTo>
                <a:lnTo>
                  <a:pt x="31" y="513"/>
                </a:lnTo>
                <a:lnTo>
                  <a:pt x="54" y="516"/>
                </a:lnTo>
                <a:lnTo>
                  <a:pt x="49" y="533"/>
                </a:lnTo>
                <a:lnTo>
                  <a:pt x="39" y="548"/>
                </a:lnTo>
                <a:lnTo>
                  <a:pt x="17" y="551"/>
                </a:lnTo>
                <a:lnTo>
                  <a:pt x="1" y="5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1" name="Freeform 28">
            <a:extLst>
              <a:ext uri="{FF2B5EF4-FFF2-40B4-BE49-F238E27FC236}">
                <a16:creationId xmlns:a16="http://schemas.microsoft.com/office/drawing/2014/main" id="{1A5840E4-5E25-0199-7D24-BE46D00B6C16}"/>
              </a:ext>
            </a:extLst>
          </p:cNvPr>
          <p:cNvSpPr>
            <a:spLocks/>
          </p:cNvSpPr>
          <p:nvPr/>
        </p:nvSpPr>
        <p:spPr bwMode="auto">
          <a:xfrm>
            <a:off x="1167534" y="3231123"/>
            <a:ext cx="1020511" cy="1199246"/>
          </a:xfrm>
          <a:custGeom>
            <a:avLst/>
            <a:gdLst>
              <a:gd name="T0" fmla="*/ 1 w 708"/>
              <a:gd name="T1" fmla="*/ 563 h 832"/>
              <a:gd name="T2" fmla="*/ 0 w 708"/>
              <a:gd name="T3" fmla="*/ 573 h 832"/>
              <a:gd name="T4" fmla="*/ 2 w 708"/>
              <a:gd name="T5" fmla="*/ 578 h 832"/>
              <a:gd name="T6" fmla="*/ 115 w 708"/>
              <a:gd name="T7" fmla="*/ 643 h 832"/>
              <a:gd name="T8" fmla="*/ 188 w 708"/>
              <a:gd name="T9" fmla="*/ 689 h 832"/>
              <a:gd name="T10" fmla="*/ 276 w 708"/>
              <a:gd name="T11" fmla="*/ 741 h 832"/>
              <a:gd name="T12" fmla="*/ 377 w 708"/>
              <a:gd name="T13" fmla="*/ 801 h 832"/>
              <a:gd name="T14" fmla="*/ 451 w 708"/>
              <a:gd name="T15" fmla="*/ 816 h 832"/>
              <a:gd name="T16" fmla="*/ 604 w 708"/>
              <a:gd name="T17" fmla="*/ 832 h 832"/>
              <a:gd name="T18" fmla="*/ 640 w 708"/>
              <a:gd name="T19" fmla="*/ 593 h 832"/>
              <a:gd name="T20" fmla="*/ 682 w 708"/>
              <a:gd name="T21" fmla="*/ 275 h 832"/>
              <a:gd name="T22" fmla="*/ 708 w 708"/>
              <a:gd name="T23" fmla="*/ 88 h 832"/>
              <a:gd name="T24" fmla="*/ 560 w 708"/>
              <a:gd name="T25" fmla="*/ 67 h 832"/>
              <a:gd name="T26" fmla="*/ 196 w 708"/>
              <a:gd name="T27" fmla="*/ 0 h 832"/>
              <a:gd name="T28" fmla="*/ 195 w 708"/>
              <a:gd name="T29" fmla="*/ 6 h 832"/>
              <a:gd name="T30" fmla="*/ 180 w 708"/>
              <a:gd name="T31" fmla="*/ 106 h 832"/>
              <a:gd name="T32" fmla="*/ 167 w 708"/>
              <a:gd name="T33" fmla="*/ 129 h 832"/>
              <a:gd name="T34" fmla="*/ 150 w 708"/>
              <a:gd name="T35" fmla="*/ 128 h 832"/>
              <a:gd name="T36" fmla="*/ 143 w 708"/>
              <a:gd name="T37" fmla="*/ 112 h 832"/>
              <a:gd name="T38" fmla="*/ 127 w 708"/>
              <a:gd name="T39" fmla="*/ 109 h 832"/>
              <a:gd name="T40" fmla="*/ 120 w 708"/>
              <a:gd name="T41" fmla="*/ 103 h 832"/>
              <a:gd name="T42" fmla="*/ 113 w 708"/>
              <a:gd name="T43" fmla="*/ 103 h 832"/>
              <a:gd name="T44" fmla="*/ 100 w 708"/>
              <a:gd name="T45" fmla="*/ 114 h 832"/>
              <a:gd name="T46" fmla="*/ 99 w 708"/>
              <a:gd name="T47" fmla="*/ 155 h 832"/>
              <a:gd name="T48" fmla="*/ 97 w 708"/>
              <a:gd name="T49" fmla="*/ 163 h 832"/>
              <a:gd name="T50" fmla="*/ 94 w 708"/>
              <a:gd name="T51" fmla="*/ 238 h 832"/>
              <a:gd name="T52" fmla="*/ 85 w 708"/>
              <a:gd name="T53" fmla="*/ 253 h 832"/>
              <a:gd name="T54" fmla="*/ 83 w 708"/>
              <a:gd name="T55" fmla="*/ 273 h 832"/>
              <a:gd name="T56" fmla="*/ 99 w 708"/>
              <a:gd name="T57" fmla="*/ 303 h 832"/>
              <a:gd name="T58" fmla="*/ 106 w 708"/>
              <a:gd name="T59" fmla="*/ 336 h 832"/>
              <a:gd name="T60" fmla="*/ 110 w 708"/>
              <a:gd name="T61" fmla="*/ 342 h 832"/>
              <a:gd name="T62" fmla="*/ 117 w 708"/>
              <a:gd name="T63" fmla="*/ 348 h 832"/>
              <a:gd name="T64" fmla="*/ 114 w 708"/>
              <a:gd name="T65" fmla="*/ 363 h 832"/>
              <a:gd name="T66" fmla="*/ 105 w 708"/>
              <a:gd name="T67" fmla="*/ 370 h 832"/>
              <a:gd name="T68" fmla="*/ 84 w 708"/>
              <a:gd name="T69" fmla="*/ 380 h 832"/>
              <a:gd name="T70" fmla="*/ 75 w 708"/>
              <a:gd name="T71" fmla="*/ 391 h 832"/>
              <a:gd name="T72" fmla="*/ 65 w 708"/>
              <a:gd name="T73" fmla="*/ 412 h 832"/>
              <a:gd name="T74" fmla="*/ 62 w 708"/>
              <a:gd name="T75" fmla="*/ 441 h 832"/>
              <a:gd name="T76" fmla="*/ 44 w 708"/>
              <a:gd name="T77" fmla="*/ 458 h 832"/>
              <a:gd name="T78" fmla="*/ 32 w 708"/>
              <a:gd name="T79" fmla="*/ 464 h 832"/>
              <a:gd name="T80" fmla="*/ 32 w 708"/>
              <a:gd name="T81" fmla="*/ 499 h 832"/>
              <a:gd name="T82" fmla="*/ 29 w 708"/>
              <a:gd name="T83" fmla="*/ 509 h 832"/>
              <a:gd name="T84" fmla="*/ 31 w 708"/>
              <a:gd name="T85" fmla="*/ 513 h 832"/>
              <a:gd name="T86" fmla="*/ 54 w 708"/>
              <a:gd name="T87" fmla="*/ 516 h 832"/>
              <a:gd name="T88" fmla="*/ 49 w 708"/>
              <a:gd name="T89" fmla="*/ 533 h 832"/>
              <a:gd name="T90" fmla="*/ 39 w 708"/>
              <a:gd name="T91" fmla="*/ 548 h 832"/>
              <a:gd name="T92" fmla="*/ 17 w 708"/>
              <a:gd name="T93" fmla="*/ 551 h 832"/>
              <a:gd name="T94" fmla="*/ 1 w 708"/>
              <a:gd name="T95" fmla="*/ 563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8" h="832">
                <a:moveTo>
                  <a:pt x="1" y="563"/>
                </a:moveTo>
                <a:lnTo>
                  <a:pt x="0" y="573"/>
                </a:lnTo>
                <a:lnTo>
                  <a:pt x="2" y="578"/>
                </a:lnTo>
                <a:lnTo>
                  <a:pt x="115" y="643"/>
                </a:lnTo>
                <a:lnTo>
                  <a:pt x="188" y="689"/>
                </a:lnTo>
                <a:lnTo>
                  <a:pt x="276" y="741"/>
                </a:lnTo>
                <a:lnTo>
                  <a:pt x="377" y="801"/>
                </a:lnTo>
                <a:lnTo>
                  <a:pt x="451" y="816"/>
                </a:lnTo>
                <a:lnTo>
                  <a:pt x="604" y="832"/>
                </a:lnTo>
                <a:lnTo>
                  <a:pt x="640" y="593"/>
                </a:lnTo>
                <a:lnTo>
                  <a:pt x="682" y="275"/>
                </a:lnTo>
                <a:lnTo>
                  <a:pt x="708" y="88"/>
                </a:lnTo>
                <a:lnTo>
                  <a:pt x="560" y="67"/>
                </a:lnTo>
                <a:lnTo>
                  <a:pt x="196" y="0"/>
                </a:lnTo>
                <a:lnTo>
                  <a:pt x="195" y="6"/>
                </a:lnTo>
                <a:lnTo>
                  <a:pt x="180" y="106"/>
                </a:lnTo>
                <a:lnTo>
                  <a:pt x="167" y="129"/>
                </a:lnTo>
                <a:lnTo>
                  <a:pt x="150" y="128"/>
                </a:lnTo>
                <a:lnTo>
                  <a:pt x="143" y="112"/>
                </a:lnTo>
                <a:lnTo>
                  <a:pt x="127" y="109"/>
                </a:lnTo>
                <a:lnTo>
                  <a:pt x="120" y="103"/>
                </a:lnTo>
                <a:lnTo>
                  <a:pt x="113" y="103"/>
                </a:lnTo>
                <a:lnTo>
                  <a:pt x="100" y="114"/>
                </a:lnTo>
                <a:lnTo>
                  <a:pt x="99" y="155"/>
                </a:lnTo>
                <a:lnTo>
                  <a:pt x="97" y="163"/>
                </a:lnTo>
                <a:lnTo>
                  <a:pt x="94" y="238"/>
                </a:lnTo>
                <a:lnTo>
                  <a:pt x="85" y="253"/>
                </a:lnTo>
                <a:lnTo>
                  <a:pt x="83" y="273"/>
                </a:lnTo>
                <a:lnTo>
                  <a:pt x="99" y="303"/>
                </a:lnTo>
                <a:lnTo>
                  <a:pt x="106" y="336"/>
                </a:lnTo>
                <a:lnTo>
                  <a:pt x="110" y="342"/>
                </a:lnTo>
                <a:lnTo>
                  <a:pt x="117" y="348"/>
                </a:lnTo>
                <a:lnTo>
                  <a:pt x="114" y="363"/>
                </a:lnTo>
                <a:lnTo>
                  <a:pt x="105" y="370"/>
                </a:lnTo>
                <a:lnTo>
                  <a:pt x="84" y="380"/>
                </a:lnTo>
                <a:lnTo>
                  <a:pt x="75" y="391"/>
                </a:lnTo>
                <a:lnTo>
                  <a:pt x="65" y="412"/>
                </a:lnTo>
                <a:lnTo>
                  <a:pt x="62" y="441"/>
                </a:lnTo>
                <a:lnTo>
                  <a:pt x="44" y="458"/>
                </a:lnTo>
                <a:lnTo>
                  <a:pt x="32" y="464"/>
                </a:lnTo>
                <a:lnTo>
                  <a:pt x="32" y="499"/>
                </a:lnTo>
                <a:lnTo>
                  <a:pt x="29" y="509"/>
                </a:lnTo>
                <a:lnTo>
                  <a:pt x="31" y="513"/>
                </a:lnTo>
                <a:lnTo>
                  <a:pt x="54" y="516"/>
                </a:lnTo>
                <a:lnTo>
                  <a:pt x="49" y="533"/>
                </a:lnTo>
                <a:lnTo>
                  <a:pt x="39" y="548"/>
                </a:lnTo>
                <a:lnTo>
                  <a:pt x="17" y="551"/>
                </a:lnTo>
                <a:lnTo>
                  <a:pt x="1" y="5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2" name="Freeform 29">
            <a:extLst>
              <a:ext uri="{FF2B5EF4-FFF2-40B4-BE49-F238E27FC236}">
                <a16:creationId xmlns:a16="http://schemas.microsoft.com/office/drawing/2014/main" id="{D0D9FBB8-0AD1-A61D-143E-D6510E1030CE}"/>
              </a:ext>
            </a:extLst>
          </p:cNvPr>
          <p:cNvSpPr>
            <a:spLocks/>
          </p:cNvSpPr>
          <p:nvPr/>
        </p:nvSpPr>
        <p:spPr bwMode="auto">
          <a:xfrm>
            <a:off x="1164651" y="3228240"/>
            <a:ext cx="1027718" cy="1203570"/>
          </a:xfrm>
          <a:custGeom>
            <a:avLst/>
            <a:gdLst>
              <a:gd name="T0" fmla="*/ 2 w 713"/>
              <a:gd name="T1" fmla="*/ 565 h 835"/>
              <a:gd name="T2" fmla="*/ 3 w 713"/>
              <a:gd name="T3" fmla="*/ 583 h 835"/>
              <a:gd name="T4" fmla="*/ 189 w 713"/>
              <a:gd name="T5" fmla="*/ 692 h 835"/>
              <a:gd name="T6" fmla="*/ 278 w 713"/>
              <a:gd name="T7" fmla="*/ 744 h 835"/>
              <a:gd name="T8" fmla="*/ 453 w 713"/>
              <a:gd name="T9" fmla="*/ 819 h 835"/>
              <a:gd name="T10" fmla="*/ 644 w 713"/>
              <a:gd name="T11" fmla="*/ 595 h 835"/>
              <a:gd name="T12" fmla="*/ 684 w 713"/>
              <a:gd name="T13" fmla="*/ 277 h 835"/>
              <a:gd name="T14" fmla="*/ 713 w 713"/>
              <a:gd name="T15" fmla="*/ 89 h 835"/>
              <a:gd name="T16" fmla="*/ 197 w 713"/>
              <a:gd name="T17" fmla="*/ 0 h 835"/>
              <a:gd name="T18" fmla="*/ 180 w 713"/>
              <a:gd name="T19" fmla="*/ 107 h 835"/>
              <a:gd name="T20" fmla="*/ 153 w 713"/>
              <a:gd name="T21" fmla="*/ 128 h 835"/>
              <a:gd name="T22" fmla="*/ 130 w 713"/>
              <a:gd name="T23" fmla="*/ 110 h 835"/>
              <a:gd name="T24" fmla="*/ 114 w 713"/>
              <a:gd name="T25" fmla="*/ 104 h 835"/>
              <a:gd name="T26" fmla="*/ 99 w 713"/>
              <a:gd name="T27" fmla="*/ 157 h 835"/>
              <a:gd name="T28" fmla="*/ 95 w 713"/>
              <a:gd name="T29" fmla="*/ 240 h 835"/>
              <a:gd name="T30" fmla="*/ 83 w 713"/>
              <a:gd name="T31" fmla="*/ 276 h 835"/>
              <a:gd name="T32" fmla="*/ 107 w 713"/>
              <a:gd name="T33" fmla="*/ 339 h 835"/>
              <a:gd name="T34" fmla="*/ 117 w 713"/>
              <a:gd name="T35" fmla="*/ 351 h 835"/>
              <a:gd name="T36" fmla="*/ 106 w 713"/>
              <a:gd name="T37" fmla="*/ 370 h 835"/>
              <a:gd name="T38" fmla="*/ 75 w 713"/>
              <a:gd name="T39" fmla="*/ 392 h 835"/>
              <a:gd name="T40" fmla="*/ 62 w 713"/>
              <a:gd name="T41" fmla="*/ 442 h 835"/>
              <a:gd name="T42" fmla="*/ 33 w 713"/>
              <a:gd name="T43" fmla="*/ 466 h 835"/>
              <a:gd name="T44" fmla="*/ 28 w 713"/>
              <a:gd name="T45" fmla="*/ 511 h 835"/>
              <a:gd name="T46" fmla="*/ 54 w 713"/>
              <a:gd name="T47" fmla="*/ 519 h 835"/>
              <a:gd name="T48" fmla="*/ 40 w 713"/>
              <a:gd name="T49" fmla="*/ 548 h 835"/>
              <a:gd name="T50" fmla="*/ 2 w 713"/>
              <a:gd name="T51" fmla="*/ 565 h 835"/>
              <a:gd name="T52" fmla="*/ 3 w 713"/>
              <a:gd name="T53" fmla="*/ 565 h 835"/>
              <a:gd name="T54" fmla="*/ 20 w 713"/>
              <a:gd name="T55" fmla="*/ 555 h 835"/>
              <a:gd name="T56" fmla="*/ 53 w 713"/>
              <a:gd name="T57" fmla="*/ 536 h 835"/>
              <a:gd name="T58" fmla="*/ 34 w 713"/>
              <a:gd name="T59" fmla="*/ 514 h 835"/>
              <a:gd name="T60" fmla="*/ 35 w 713"/>
              <a:gd name="T61" fmla="*/ 501 h 835"/>
              <a:gd name="T62" fmla="*/ 47 w 713"/>
              <a:gd name="T63" fmla="*/ 462 h 835"/>
              <a:gd name="T64" fmla="*/ 68 w 713"/>
              <a:gd name="T65" fmla="*/ 414 h 835"/>
              <a:gd name="T66" fmla="*/ 87 w 713"/>
              <a:gd name="T67" fmla="*/ 383 h 835"/>
              <a:gd name="T68" fmla="*/ 119 w 713"/>
              <a:gd name="T69" fmla="*/ 366 h 835"/>
              <a:gd name="T70" fmla="*/ 113 w 713"/>
              <a:gd name="T71" fmla="*/ 343 h 835"/>
              <a:gd name="T72" fmla="*/ 104 w 713"/>
              <a:gd name="T73" fmla="*/ 305 h 835"/>
              <a:gd name="T74" fmla="*/ 89 w 713"/>
              <a:gd name="T75" fmla="*/ 255 h 835"/>
              <a:gd name="T76" fmla="*/ 100 w 713"/>
              <a:gd name="T77" fmla="*/ 166 h 835"/>
              <a:gd name="T78" fmla="*/ 105 w 713"/>
              <a:gd name="T79" fmla="*/ 117 h 835"/>
              <a:gd name="T80" fmla="*/ 122 w 713"/>
              <a:gd name="T81" fmla="*/ 106 h 835"/>
              <a:gd name="T82" fmla="*/ 143 w 713"/>
              <a:gd name="T83" fmla="*/ 116 h 835"/>
              <a:gd name="T84" fmla="*/ 170 w 713"/>
              <a:gd name="T85" fmla="*/ 133 h 835"/>
              <a:gd name="T86" fmla="*/ 199 w 713"/>
              <a:gd name="T87" fmla="*/ 9 h 835"/>
              <a:gd name="T88" fmla="*/ 562 w 713"/>
              <a:gd name="T89" fmla="*/ 70 h 835"/>
              <a:gd name="T90" fmla="*/ 683 w 713"/>
              <a:gd name="T91" fmla="*/ 276 h 835"/>
              <a:gd name="T92" fmla="*/ 642 w 713"/>
              <a:gd name="T93" fmla="*/ 595 h 835"/>
              <a:gd name="T94" fmla="*/ 604 w 713"/>
              <a:gd name="T95" fmla="*/ 832 h 835"/>
              <a:gd name="T96" fmla="*/ 380 w 713"/>
              <a:gd name="T97" fmla="*/ 802 h 835"/>
              <a:gd name="T98" fmla="*/ 191 w 713"/>
              <a:gd name="T99" fmla="*/ 690 h 835"/>
              <a:gd name="T100" fmla="*/ 6 w 713"/>
              <a:gd name="T101" fmla="*/ 579 h 835"/>
              <a:gd name="T102" fmla="*/ 5 w 713"/>
              <a:gd name="T103" fmla="*/ 567 h 835"/>
              <a:gd name="T104" fmla="*/ 4 w 713"/>
              <a:gd name="T105" fmla="*/ 568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13" h="835">
                <a:moveTo>
                  <a:pt x="3" y="565"/>
                </a:moveTo>
                <a:lnTo>
                  <a:pt x="2" y="565"/>
                </a:lnTo>
                <a:lnTo>
                  <a:pt x="0" y="575"/>
                </a:lnTo>
                <a:lnTo>
                  <a:pt x="3" y="583"/>
                </a:lnTo>
                <a:lnTo>
                  <a:pt x="117" y="647"/>
                </a:lnTo>
                <a:lnTo>
                  <a:pt x="189" y="692"/>
                </a:lnTo>
                <a:lnTo>
                  <a:pt x="278" y="744"/>
                </a:lnTo>
                <a:lnTo>
                  <a:pt x="278" y="744"/>
                </a:lnTo>
                <a:lnTo>
                  <a:pt x="379" y="804"/>
                </a:lnTo>
                <a:lnTo>
                  <a:pt x="453" y="819"/>
                </a:lnTo>
                <a:lnTo>
                  <a:pt x="608" y="835"/>
                </a:lnTo>
                <a:lnTo>
                  <a:pt x="644" y="595"/>
                </a:lnTo>
                <a:lnTo>
                  <a:pt x="686" y="277"/>
                </a:lnTo>
                <a:lnTo>
                  <a:pt x="684" y="277"/>
                </a:lnTo>
                <a:lnTo>
                  <a:pt x="686" y="277"/>
                </a:lnTo>
                <a:lnTo>
                  <a:pt x="713" y="89"/>
                </a:lnTo>
                <a:lnTo>
                  <a:pt x="564" y="66"/>
                </a:lnTo>
                <a:lnTo>
                  <a:pt x="197" y="0"/>
                </a:lnTo>
                <a:lnTo>
                  <a:pt x="196" y="8"/>
                </a:lnTo>
                <a:lnTo>
                  <a:pt x="180" y="107"/>
                </a:lnTo>
                <a:lnTo>
                  <a:pt x="168" y="129"/>
                </a:lnTo>
                <a:lnTo>
                  <a:pt x="153" y="128"/>
                </a:lnTo>
                <a:lnTo>
                  <a:pt x="146" y="113"/>
                </a:lnTo>
                <a:lnTo>
                  <a:pt x="130" y="110"/>
                </a:lnTo>
                <a:lnTo>
                  <a:pt x="123" y="103"/>
                </a:lnTo>
                <a:lnTo>
                  <a:pt x="114" y="104"/>
                </a:lnTo>
                <a:lnTo>
                  <a:pt x="101" y="115"/>
                </a:lnTo>
                <a:lnTo>
                  <a:pt x="99" y="157"/>
                </a:lnTo>
                <a:lnTo>
                  <a:pt x="97" y="165"/>
                </a:lnTo>
                <a:lnTo>
                  <a:pt x="95" y="240"/>
                </a:lnTo>
                <a:lnTo>
                  <a:pt x="85" y="254"/>
                </a:lnTo>
                <a:lnTo>
                  <a:pt x="83" y="276"/>
                </a:lnTo>
                <a:lnTo>
                  <a:pt x="100" y="306"/>
                </a:lnTo>
                <a:lnTo>
                  <a:pt x="107" y="339"/>
                </a:lnTo>
                <a:lnTo>
                  <a:pt x="111" y="345"/>
                </a:lnTo>
                <a:lnTo>
                  <a:pt x="117" y="351"/>
                </a:lnTo>
                <a:lnTo>
                  <a:pt x="115" y="364"/>
                </a:lnTo>
                <a:lnTo>
                  <a:pt x="106" y="370"/>
                </a:lnTo>
                <a:lnTo>
                  <a:pt x="85" y="380"/>
                </a:lnTo>
                <a:lnTo>
                  <a:pt x="75" y="392"/>
                </a:lnTo>
                <a:lnTo>
                  <a:pt x="65" y="413"/>
                </a:lnTo>
                <a:lnTo>
                  <a:pt x="62" y="442"/>
                </a:lnTo>
                <a:lnTo>
                  <a:pt x="45" y="459"/>
                </a:lnTo>
                <a:lnTo>
                  <a:pt x="33" y="466"/>
                </a:lnTo>
                <a:lnTo>
                  <a:pt x="32" y="501"/>
                </a:lnTo>
                <a:lnTo>
                  <a:pt x="28" y="511"/>
                </a:lnTo>
                <a:lnTo>
                  <a:pt x="32" y="517"/>
                </a:lnTo>
                <a:lnTo>
                  <a:pt x="54" y="519"/>
                </a:lnTo>
                <a:lnTo>
                  <a:pt x="50" y="535"/>
                </a:lnTo>
                <a:lnTo>
                  <a:pt x="40" y="548"/>
                </a:lnTo>
                <a:lnTo>
                  <a:pt x="18" y="551"/>
                </a:lnTo>
                <a:lnTo>
                  <a:pt x="2" y="565"/>
                </a:lnTo>
                <a:lnTo>
                  <a:pt x="2" y="565"/>
                </a:lnTo>
                <a:lnTo>
                  <a:pt x="3" y="565"/>
                </a:lnTo>
                <a:lnTo>
                  <a:pt x="4" y="568"/>
                </a:lnTo>
                <a:lnTo>
                  <a:pt x="20" y="555"/>
                </a:lnTo>
                <a:lnTo>
                  <a:pt x="41" y="551"/>
                </a:lnTo>
                <a:lnTo>
                  <a:pt x="53" y="536"/>
                </a:lnTo>
                <a:lnTo>
                  <a:pt x="58" y="516"/>
                </a:lnTo>
                <a:lnTo>
                  <a:pt x="34" y="514"/>
                </a:lnTo>
                <a:lnTo>
                  <a:pt x="32" y="511"/>
                </a:lnTo>
                <a:lnTo>
                  <a:pt x="35" y="501"/>
                </a:lnTo>
                <a:lnTo>
                  <a:pt x="36" y="467"/>
                </a:lnTo>
                <a:lnTo>
                  <a:pt x="47" y="462"/>
                </a:lnTo>
                <a:lnTo>
                  <a:pt x="65" y="444"/>
                </a:lnTo>
                <a:lnTo>
                  <a:pt x="68" y="414"/>
                </a:lnTo>
                <a:lnTo>
                  <a:pt x="78" y="393"/>
                </a:lnTo>
                <a:lnTo>
                  <a:pt x="87" y="383"/>
                </a:lnTo>
                <a:lnTo>
                  <a:pt x="107" y="373"/>
                </a:lnTo>
                <a:lnTo>
                  <a:pt x="119" y="366"/>
                </a:lnTo>
                <a:lnTo>
                  <a:pt x="121" y="350"/>
                </a:lnTo>
                <a:lnTo>
                  <a:pt x="113" y="343"/>
                </a:lnTo>
                <a:lnTo>
                  <a:pt x="110" y="338"/>
                </a:lnTo>
                <a:lnTo>
                  <a:pt x="104" y="305"/>
                </a:lnTo>
                <a:lnTo>
                  <a:pt x="86" y="275"/>
                </a:lnTo>
                <a:lnTo>
                  <a:pt x="89" y="255"/>
                </a:lnTo>
                <a:lnTo>
                  <a:pt x="98" y="241"/>
                </a:lnTo>
                <a:lnTo>
                  <a:pt x="100" y="166"/>
                </a:lnTo>
                <a:lnTo>
                  <a:pt x="102" y="157"/>
                </a:lnTo>
                <a:lnTo>
                  <a:pt x="105" y="117"/>
                </a:lnTo>
                <a:lnTo>
                  <a:pt x="116" y="107"/>
                </a:lnTo>
                <a:lnTo>
                  <a:pt x="122" y="106"/>
                </a:lnTo>
                <a:lnTo>
                  <a:pt x="128" y="113"/>
                </a:lnTo>
                <a:lnTo>
                  <a:pt x="143" y="116"/>
                </a:lnTo>
                <a:lnTo>
                  <a:pt x="151" y="131"/>
                </a:lnTo>
                <a:lnTo>
                  <a:pt x="170" y="133"/>
                </a:lnTo>
                <a:lnTo>
                  <a:pt x="183" y="108"/>
                </a:lnTo>
                <a:lnTo>
                  <a:pt x="199" y="9"/>
                </a:lnTo>
                <a:lnTo>
                  <a:pt x="200" y="4"/>
                </a:lnTo>
                <a:lnTo>
                  <a:pt x="562" y="70"/>
                </a:lnTo>
                <a:lnTo>
                  <a:pt x="708" y="91"/>
                </a:lnTo>
                <a:lnTo>
                  <a:pt x="683" y="276"/>
                </a:lnTo>
                <a:lnTo>
                  <a:pt x="641" y="595"/>
                </a:lnTo>
                <a:lnTo>
                  <a:pt x="642" y="595"/>
                </a:lnTo>
                <a:lnTo>
                  <a:pt x="641" y="595"/>
                </a:lnTo>
                <a:lnTo>
                  <a:pt x="604" y="832"/>
                </a:lnTo>
                <a:lnTo>
                  <a:pt x="454" y="816"/>
                </a:lnTo>
                <a:lnTo>
                  <a:pt x="380" y="802"/>
                </a:lnTo>
                <a:lnTo>
                  <a:pt x="279" y="741"/>
                </a:lnTo>
                <a:lnTo>
                  <a:pt x="191" y="690"/>
                </a:lnTo>
                <a:lnTo>
                  <a:pt x="119" y="644"/>
                </a:lnTo>
                <a:lnTo>
                  <a:pt x="6" y="579"/>
                </a:lnTo>
                <a:lnTo>
                  <a:pt x="3" y="575"/>
                </a:lnTo>
                <a:lnTo>
                  <a:pt x="5" y="567"/>
                </a:lnTo>
                <a:lnTo>
                  <a:pt x="3" y="565"/>
                </a:lnTo>
                <a:lnTo>
                  <a:pt x="4" y="568"/>
                </a:lnTo>
                <a:lnTo>
                  <a:pt x="3" y="56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3" name="Freeform 30">
            <a:extLst>
              <a:ext uri="{FF2B5EF4-FFF2-40B4-BE49-F238E27FC236}">
                <a16:creationId xmlns:a16="http://schemas.microsoft.com/office/drawing/2014/main" id="{7ABE978C-73A1-717A-C245-9BA30C375AA8}"/>
              </a:ext>
            </a:extLst>
          </p:cNvPr>
          <p:cNvSpPr>
            <a:spLocks noEditPoints="1"/>
          </p:cNvSpPr>
          <p:nvPr/>
        </p:nvSpPr>
        <p:spPr bwMode="auto">
          <a:xfrm>
            <a:off x="121078" y="1949717"/>
            <a:ext cx="1205010" cy="2068411"/>
          </a:xfrm>
          <a:custGeom>
            <a:avLst/>
            <a:gdLst>
              <a:gd name="T0" fmla="*/ 475 w 836"/>
              <a:gd name="T1" fmla="*/ 1405 h 1435"/>
              <a:gd name="T2" fmla="*/ 469 w 836"/>
              <a:gd name="T3" fmla="*/ 1318 h 1435"/>
              <a:gd name="T4" fmla="*/ 425 w 836"/>
              <a:gd name="T5" fmla="*/ 1254 h 1435"/>
              <a:gd name="T6" fmla="*/ 373 w 836"/>
              <a:gd name="T7" fmla="*/ 1220 h 1435"/>
              <a:gd name="T8" fmla="*/ 376 w 836"/>
              <a:gd name="T9" fmla="*/ 1191 h 1435"/>
              <a:gd name="T10" fmla="*/ 315 w 836"/>
              <a:gd name="T11" fmla="*/ 1161 h 1435"/>
              <a:gd name="T12" fmla="*/ 275 w 836"/>
              <a:gd name="T13" fmla="*/ 1099 h 1435"/>
              <a:gd name="T14" fmla="*/ 208 w 836"/>
              <a:gd name="T15" fmla="*/ 1076 h 1435"/>
              <a:gd name="T16" fmla="*/ 171 w 836"/>
              <a:gd name="T17" fmla="*/ 1046 h 1435"/>
              <a:gd name="T18" fmla="*/ 186 w 836"/>
              <a:gd name="T19" fmla="*/ 977 h 1435"/>
              <a:gd name="T20" fmla="*/ 165 w 836"/>
              <a:gd name="T21" fmla="*/ 938 h 1435"/>
              <a:gd name="T22" fmla="*/ 127 w 836"/>
              <a:gd name="T23" fmla="*/ 856 h 1435"/>
              <a:gd name="T24" fmla="*/ 96 w 836"/>
              <a:gd name="T25" fmla="*/ 781 h 1435"/>
              <a:gd name="T26" fmla="*/ 120 w 836"/>
              <a:gd name="T27" fmla="*/ 747 h 1435"/>
              <a:gd name="T28" fmla="*/ 105 w 836"/>
              <a:gd name="T29" fmla="*/ 707 h 1435"/>
              <a:gd name="T30" fmla="*/ 79 w 836"/>
              <a:gd name="T31" fmla="*/ 620 h 1435"/>
              <a:gd name="T32" fmla="*/ 90 w 836"/>
              <a:gd name="T33" fmla="*/ 580 h 1435"/>
              <a:gd name="T34" fmla="*/ 56 w 836"/>
              <a:gd name="T35" fmla="*/ 526 h 1435"/>
              <a:gd name="T36" fmla="*/ 37 w 836"/>
              <a:gd name="T37" fmla="*/ 454 h 1435"/>
              <a:gd name="T38" fmla="*/ 16 w 836"/>
              <a:gd name="T39" fmla="*/ 381 h 1435"/>
              <a:gd name="T40" fmla="*/ 32 w 836"/>
              <a:gd name="T41" fmla="*/ 289 h 1435"/>
              <a:gd name="T42" fmla="*/ 0 w 836"/>
              <a:gd name="T43" fmla="*/ 217 h 1435"/>
              <a:gd name="T44" fmla="*/ 24 w 836"/>
              <a:gd name="T45" fmla="*/ 168 h 1435"/>
              <a:gd name="T46" fmla="*/ 76 w 836"/>
              <a:gd name="T47" fmla="*/ 74 h 1435"/>
              <a:gd name="T48" fmla="*/ 320 w 836"/>
              <a:gd name="T49" fmla="*/ 71 h 1435"/>
              <a:gd name="T50" fmla="*/ 374 w 836"/>
              <a:gd name="T51" fmla="*/ 498 h 1435"/>
              <a:gd name="T52" fmla="*/ 805 w 836"/>
              <a:gd name="T53" fmla="*/ 1144 h 1435"/>
              <a:gd name="T54" fmla="*/ 826 w 836"/>
              <a:gd name="T55" fmla="*/ 1227 h 1435"/>
              <a:gd name="T56" fmla="*/ 835 w 836"/>
              <a:gd name="T57" fmla="*/ 1247 h 1435"/>
              <a:gd name="T58" fmla="*/ 795 w 836"/>
              <a:gd name="T59" fmla="*/ 1276 h 1435"/>
              <a:gd name="T60" fmla="*/ 766 w 836"/>
              <a:gd name="T61" fmla="*/ 1343 h 1435"/>
              <a:gd name="T62" fmla="*/ 748 w 836"/>
              <a:gd name="T63" fmla="*/ 1398 h 1435"/>
              <a:gd name="T64" fmla="*/ 770 w 836"/>
              <a:gd name="T65" fmla="*/ 1420 h 1435"/>
              <a:gd name="T66" fmla="*/ 653 w 836"/>
              <a:gd name="T67" fmla="*/ 1430 h 1435"/>
              <a:gd name="T68" fmla="*/ 215 w 836"/>
              <a:gd name="T69" fmla="*/ 1153 h 1435"/>
              <a:gd name="T70" fmla="*/ 189 w 836"/>
              <a:gd name="T71" fmla="*/ 1136 h 1435"/>
              <a:gd name="T72" fmla="*/ 227 w 836"/>
              <a:gd name="T73" fmla="*/ 1133 h 1435"/>
              <a:gd name="T74" fmla="*/ 262 w 836"/>
              <a:gd name="T75" fmla="*/ 1156 h 1435"/>
              <a:gd name="T76" fmla="*/ 221 w 836"/>
              <a:gd name="T77" fmla="*/ 1136 h 1435"/>
              <a:gd name="T78" fmla="*/ 360 w 836"/>
              <a:gd name="T79" fmla="*/ 1275 h 1435"/>
              <a:gd name="T80" fmla="*/ 366 w 836"/>
              <a:gd name="T81" fmla="*/ 1259 h 1435"/>
              <a:gd name="T82" fmla="*/ 344 w 836"/>
              <a:gd name="T83" fmla="*/ 1255 h 1435"/>
              <a:gd name="T84" fmla="*/ 347 w 836"/>
              <a:gd name="T85" fmla="*/ 1327 h 1435"/>
              <a:gd name="T86" fmla="*/ 337 w 836"/>
              <a:gd name="T87" fmla="*/ 1332 h 1435"/>
              <a:gd name="T88" fmla="*/ 333 w 836"/>
              <a:gd name="T89" fmla="*/ 1320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36" h="1435">
                <a:moveTo>
                  <a:pt x="653" y="1430"/>
                </a:moveTo>
                <a:lnTo>
                  <a:pt x="535" y="1414"/>
                </a:lnTo>
                <a:lnTo>
                  <a:pt x="475" y="1405"/>
                </a:lnTo>
                <a:lnTo>
                  <a:pt x="471" y="1394"/>
                </a:lnTo>
                <a:lnTo>
                  <a:pt x="471" y="1338"/>
                </a:lnTo>
                <a:lnTo>
                  <a:pt x="469" y="1318"/>
                </a:lnTo>
                <a:lnTo>
                  <a:pt x="454" y="1293"/>
                </a:lnTo>
                <a:lnTo>
                  <a:pt x="449" y="1280"/>
                </a:lnTo>
                <a:lnTo>
                  <a:pt x="425" y="1254"/>
                </a:lnTo>
                <a:lnTo>
                  <a:pt x="408" y="1226"/>
                </a:lnTo>
                <a:lnTo>
                  <a:pt x="392" y="1225"/>
                </a:lnTo>
                <a:lnTo>
                  <a:pt x="373" y="1220"/>
                </a:lnTo>
                <a:lnTo>
                  <a:pt x="371" y="1214"/>
                </a:lnTo>
                <a:lnTo>
                  <a:pt x="380" y="1210"/>
                </a:lnTo>
                <a:lnTo>
                  <a:pt x="376" y="1191"/>
                </a:lnTo>
                <a:lnTo>
                  <a:pt x="367" y="1179"/>
                </a:lnTo>
                <a:lnTo>
                  <a:pt x="339" y="1173"/>
                </a:lnTo>
                <a:lnTo>
                  <a:pt x="315" y="1161"/>
                </a:lnTo>
                <a:lnTo>
                  <a:pt x="308" y="1147"/>
                </a:lnTo>
                <a:lnTo>
                  <a:pt x="292" y="1119"/>
                </a:lnTo>
                <a:lnTo>
                  <a:pt x="275" y="1099"/>
                </a:lnTo>
                <a:lnTo>
                  <a:pt x="258" y="1099"/>
                </a:lnTo>
                <a:lnTo>
                  <a:pt x="234" y="1086"/>
                </a:lnTo>
                <a:lnTo>
                  <a:pt x="208" y="1076"/>
                </a:lnTo>
                <a:lnTo>
                  <a:pt x="182" y="1074"/>
                </a:lnTo>
                <a:lnTo>
                  <a:pt x="168" y="1056"/>
                </a:lnTo>
                <a:lnTo>
                  <a:pt x="171" y="1046"/>
                </a:lnTo>
                <a:lnTo>
                  <a:pt x="182" y="1003"/>
                </a:lnTo>
                <a:lnTo>
                  <a:pt x="186" y="991"/>
                </a:lnTo>
                <a:lnTo>
                  <a:pt x="186" y="977"/>
                </a:lnTo>
                <a:lnTo>
                  <a:pt x="177" y="971"/>
                </a:lnTo>
                <a:lnTo>
                  <a:pt x="174" y="953"/>
                </a:lnTo>
                <a:lnTo>
                  <a:pt x="165" y="938"/>
                </a:lnTo>
                <a:lnTo>
                  <a:pt x="144" y="903"/>
                </a:lnTo>
                <a:lnTo>
                  <a:pt x="137" y="885"/>
                </a:lnTo>
                <a:lnTo>
                  <a:pt x="127" y="856"/>
                </a:lnTo>
                <a:lnTo>
                  <a:pt x="119" y="825"/>
                </a:lnTo>
                <a:lnTo>
                  <a:pt x="99" y="798"/>
                </a:lnTo>
                <a:lnTo>
                  <a:pt x="96" y="781"/>
                </a:lnTo>
                <a:lnTo>
                  <a:pt x="100" y="757"/>
                </a:lnTo>
                <a:lnTo>
                  <a:pt x="107" y="757"/>
                </a:lnTo>
                <a:lnTo>
                  <a:pt x="120" y="747"/>
                </a:lnTo>
                <a:lnTo>
                  <a:pt x="126" y="726"/>
                </a:lnTo>
                <a:lnTo>
                  <a:pt x="121" y="710"/>
                </a:lnTo>
                <a:lnTo>
                  <a:pt x="105" y="707"/>
                </a:lnTo>
                <a:lnTo>
                  <a:pt x="93" y="690"/>
                </a:lnTo>
                <a:lnTo>
                  <a:pt x="80" y="669"/>
                </a:lnTo>
                <a:lnTo>
                  <a:pt x="79" y="620"/>
                </a:lnTo>
                <a:lnTo>
                  <a:pt x="82" y="608"/>
                </a:lnTo>
                <a:lnTo>
                  <a:pt x="87" y="594"/>
                </a:lnTo>
                <a:lnTo>
                  <a:pt x="90" y="580"/>
                </a:lnTo>
                <a:lnTo>
                  <a:pt x="55" y="541"/>
                </a:lnTo>
                <a:lnTo>
                  <a:pt x="55" y="529"/>
                </a:lnTo>
                <a:lnTo>
                  <a:pt x="56" y="526"/>
                </a:lnTo>
                <a:lnTo>
                  <a:pt x="59" y="507"/>
                </a:lnTo>
                <a:lnTo>
                  <a:pt x="51" y="483"/>
                </a:lnTo>
                <a:lnTo>
                  <a:pt x="37" y="454"/>
                </a:lnTo>
                <a:lnTo>
                  <a:pt x="21" y="427"/>
                </a:lnTo>
                <a:lnTo>
                  <a:pt x="10" y="404"/>
                </a:lnTo>
                <a:lnTo>
                  <a:pt x="16" y="381"/>
                </a:lnTo>
                <a:lnTo>
                  <a:pt x="20" y="346"/>
                </a:lnTo>
                <a:lnTo>
                  <a:pt x="31" y="328"/>
                </a:lnTo>
                <a:lnTo>
                  <a:pt x="32" y="289"/>
                </a:lnTo>
                <a:lnTo>
                  <a:pt x="25" y="268"/>
                </a:lnTo>
                <a:lnTo>
                  <a:pt x="16" y="242"/>
                </a:lnTo>
                <a:lnTo>
                  <a:pt x="0" y="217"/>
                </a:lnTo>
                <a:lnTo>
                  <a:pt x="5" y="198"/>
                </a:lnTo>
                <a:lnTo>
                  <a:pt x="14" y="172"/>
                </a:lnTo>
                <a:lnTo>
                  <a:pt x="24" y="168"/>
                </a:lnTo>
                <a:lnTo>
                  <a:pt x="26" y="160"/>
                </a:lnTo>
                <a:lnTo>
                  <a:pt x="45" y="145"/>
                </a:lnTo>
                <a:lnTo>
                  <a:pt x="76" y="74"/>
                </a:lnTo>
                <a:lnTo>
                  <a:pt x="77" y="29"/>
                </a:lnTo>
                <a:lnTo>
                  <a:pt x="88" y="0"/>
                </a:lnTo>
                <a:lnTo>
                  <a:pt x="320" y="71"/>
                </a:lnTo>
                <a:lnTo>
                  <a:pt x="474" y="111"/>
                </a:lnTo>
                <a:lnTo>
                  <a:pt x="425" y="299"/>
                </a:lnTo>
                <a:lnTo>
                  <a:pt x="374" y="498"/>
                </a:lnTo>
                <a:lnTo>
                  <a:pt x="449" y="613"/>
                </a:lnTo>
                <a:lnTo>
                  <a:pt x="702" y="988"/>
                </a:lnTo>
                <a:lnTo>
                  <a:pt x="805" y="1144"/>
                </a:lnTo>
                <a:lnTo>
                  <a:pt x="803" y="1164"/>
                </a:lnTo>
                <a:lnTo>
                  <a:pt x="820" y="1195"/>
                </a:lnTo>
                <a:lnTo>
                  <a:pt x="826" y="1227"/>
                </a:lnTo>
                <a:lnTo>
                  <a:pt x="832" y="1236"/>
                </a:lnTo>
                <a:lnTo>
                  <a:pt x="836" y="1240"/>
                </a:lnTo>
                <a:lnTo>
                  <a:pt x="835" y="1247"/>
                </a:lnTo>
                <a:lnTo>
                  <a:pt x="826" y="1254"/>
                </a:lnTo>
                <a:lnTo>
                  <a:pt x="806" y="1264"/>
                </a:lnTo>
                <a:lnTo>
                  <a:pt x="795" y="1276"/>
                </a:lnTo>
                <a:lnTo>
                  <a:pt x="785" y="1300"/>
                </a:lnTo>
                <a:lnTo>
                  <a:pt x="781" y="1328"/>
                </a:lnTo>
                <a:lnTo>
                  <a:pt x="766" y="1343"/>
                </a:lnTo>
                <a:lnTo>
                  <a:pt x="752" y="1349"/>
                </a:lnTo>
                <a:lnTo>
                  <a:pt x="751" y="1387"/>
                </a:lnTo>
                <a:lnTo>
                  <a:pt x="748" y="1398"/>
                </a:lnTo>
                <a:lnTo>
                  <a:pt x="755" y="1408"/>
                </a:lnTo>
                <a:lnTo>
                  <a:pt x="772" y="1411"/>
                </a:lnTo>
                <a:lnTo>
                  <a:pt x="770" y="1420"/>
                </a:lnTo>
                <a:lnTo>
                  <a:pt x="761" y="1432"/>
                </a:lnTo>
                <a:lnTo>
                  <a:pt x="737" y="1435"/>
                </a:lnTo>
                <a:lnTo>
                  <a:pt x="653" y="1430"/>
                </a:lnTo>
                <a:close/>
                <a:moveTo>
                  <a:pt x="209" y="1136"/>
                </a:moveTo>
                <a:lnTo>
                  <a:pt x="216" y="1145"/>
                </a:lnTo>
                <a:lnTo>
                  <a:pt x="215" y="1153"/>
                </a:lnTo>
                <a:lnTo>
                  <a:pt x="196" y="1152"/>
                </a:lnTo>
                <a:lnTo>
                  <a:pt x="193" y="1145"/>
                </a:lnTo>
                <a:lnTo>
                  <a:pt x="189" y="1136"/>
                </a:lnTo>
                <a:lnTo>
                  <a:pt x="209" y="1136"/>
                </a:lnTo>
                <a:close/>
                <a:moveTo>
                  <a:pt x="221" y="1136"/>
                </a:moveTo>
                <a:lnTo>
                  <a:pt x="227" y="1133"/>
                </a:lnTo>
                <a:lnTo>
                  <a:pt x="250" y="1145"/>
                </a:lnTo>
                <a:lnTo>
                  <a:pt x="268" y="1152"/>
                </a:lnTo>
                <a:lnTo>
                  <a:pt x="262" y="1156"/>
                </a:lnTo>
                <a:lnTo>
                  <a:pt x="236" y="1155"/>
                </a:lnTo>
                <a:lnTo>
                  <a:pt x="226" y="1145"/>
                </a:lnTo>
                <a:lnTo>
                  <a:pt x="221" y="1136"/>
                </a:lnTo>
                <a:close/>
                <a:moveTo>
                  <a:pt x="345" y="1255"/>
                </a:moveTo>
                <a:lnTo>
                  <a:pt x="356" y="1269"/>
                </a:lnTo>
                <a:lnTo>
                  <a:pt x="360" y="1275"/>
                </a:lnTo>
                <a:lnTo>
                  <a:pt x="370" y="1279"/>
                </a:lnTo>
                <a:lnTo>
                  <a:pt x="373" y="1270"/>
                </a:lnTo>
                <a:lnTo>
                  <a:pt x="366" y="1259"/>
                </a:lnTo>
                <a:lnTo>
                  <a:pt x="350" y="1246"/>
                </a:lnTo>
                <a:lnTo>
                  <a:pt x="344" y="1247"/>
                </a:lnTo>
                <a:lnTo>
                  <a:pt x="344" y="1255"/>
                </a:lnTo>
                <a:lnTo>
                  <a:pt x="345" y="1255"/>
                </a:lnTo>
                <a:close/>
                <a:moveTo>
                  <a:pt x="336" y="1308"/>
                </a:moveTo>
                <a:lnTo>
                  <a:pt x="347" y="1327"/>
                </a:lnTo>
                <a:lnTo>
                  <a:pt x="355" y="1338"/>
                </a:lnTo>
                <a:lnTo>
                  <a:pt x="345" y="1340"/>
                </a:lnTo>
                <a:lnTo>
                  <a:pt x="337" y="1332"/>
                </a:lnTo>
                <a:lnTo>
                  <a:pt x="337" y="1332"/>
                </a:lnTo>
                <a:lnTo>
                  <a:pt x="335" y="1327"/>
                </a:lnTo>
                <a:lnTo>
                  <a:pt x="333" y="1320"/>
                </a:lnTo>
                <a:lnTo>
                  <a:pt x="333" y="1308"/>
                </a:lnTo>
                <a:lnTo>
                  <a:pt x="336" y="130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4" name="Freeform 31">
            <a:extLst>
              <a:ext uri="{FF2B5EF4-FFF2-40B4-BE49-F238E27FC236}">
                <a16:creationId xmlns:a16="http://schemas.microsoft.com/office/drawing/2014/main" id="{A3CED180-F773-5D78-EFEB-87391D64A4D8}"/>
              </a:ext>
            </a:extLst>
          </p:cNvPr>
          <p:cNvSpPr>
            <a:spLocks noEditPoints="1"/>
          </p:cNvSpPr>
          <p:nvPr/>
        </p:nvSpPr>
        <p:spPr bwMode="auto">
          <a:xfrm>
            <a:off x="119636" y="1946834"/>
            <a:ext cx="1209334" cy="2074176"/>
          </a:xfrm>
          <a:custGeom>
            <a:avLst/>
            <a:gdLst>
              <a:gd name="T0" fmla="*/ 474 w 839"/>
              <a:gd name="T1" fmla="*/ 1340 h 1439"/>
              <a:gd name="T2" fmla="*/ 393 w 839"/>
              <a:gd name="T3" fmla="*/ 1225 h 1439"/>
              <a:gd name="T4" fmla="*/ 341 w 839"/>
              <a:gd name="T5" fmla="*/ 1174 h 1439"/>
              <a:gd name="T6" fmla="*/ 237 w 839"/>
              <a:gd name="T7" fmla="*/ 1087 h 1439"/>
              <a:gd name="T8" fmla="*/ 189 w 839"/>
              <a:gd name="T9" fmla="*/ 994 h 1439"/>
              <a:gd name="T10" fmla="*/ 139 w 839"/>
              <a:gd name="T11" fmla="*/ 886 h 1439"/>
              <a:gd name="T12" fmla="*/ 108 w 839"/>
              <a:gd name="T13" fmla="*/ 760 h 1439"/>
              <a:gd name="T14" fmla="*/ 95 w 839"/>
              <a:gd name="T15" fmla="*/ 692 h 1439"/>
              <a:gd name="T16" fmla="*/ 57 w 839"/>
              <a:gd name="T17" fmla="*/ 543 h 1439"/>
              <a:gd name="T18" fmla="*/ 39 w 839"/>
              <a:gd name="T19" fmla="*/ 455 h 1439"/>
              <a:gd name="T20" fmla="*/ 35 w 839"/>
              <a:gd name="T21" fmla="*/ 291 h 1439"/>
              <a:gd name="T22" fmla="*/ 26 w 839"/>
              <a:gd name="T23" fmla="*/ 171 h 1439"/>
              <a:gd name="T24" fmla="*/ 320 w 839"/>
              <a:gd name="T25" fmla="*/ 74 h 1439"/>
              <a:gd name="T26" fmla="*/ 702 w 839"/>
              <a:gd name="T27" fmla="*/ 991 h 1439"/>
              <a:gd name="T28" fmla="*/ 836 w 839"/>
              <a:gd name="T29" fmla="*/ 1242 h 1439"/>
              <a:gd name="T30" fmla="*/ 781 w 839"/>
              <a:gd name="T31" fmla="*/ 1329 h 1439"/>
              <a:gd name="T32" fmla="*/ 771 w 839"/>
              <a:gd name="T33" fmla="*/ 1414 h 1439"/>
              <a:gd name="T34" fmla="*/ 654 w 839"/>
              <a:gd name="T35" fmla="*/ 1431 h 1439"/>
              <a:gd name="T36" fmla="*/ 775 w 839"/>
              <a:gd name="T37" fmla="*/ 1410 h 1439"/>
              <a:gd name="T38" fmla="*/ 785 w 839"/>
              <a:gd name="T39" fmla="*/ 1331 h 1439"/>
              <a:gd name="T40" fmla="*/ 839 w 839"/>
              <a:gd name="T41" fmla="*/ 1241 h 1439"/>
              <a:gd name="T42" fmla="*/ 705 w 839"/>
              <a:gd name="T43" fmla="*/ 989 h 1439"/>
              <a:gd name="T44" fmla="*/ 477 w 839"/>
              <a:gd name="T45" fmla="*/ 112 h 1439"/>
              <a:gd name="T46" fmla="*/ 26 w 839"/>
              <a:gd name="T47" fmla="*/ 162 h 1439"/>
              <a:gd name="T48" fmla="*/ 25 w 839"/>
              <a:gd name="T49" fmla="*/ 270 h 1439"/>
              <a:gd name="T50" fmla="*/ 20 w 839"/>
              <a:gd name="T51" fmla="*/ 429 h 1439"/>
              <a:gd name="T52" fmla="*/ 54 w 839"/>
              <a:gd name="T53" fmla="*/ 530 h 1439"/>
              <a:gd name="T54" fmla="*/ 80 w 839"/>
              <a:gd name="T55" fmla="*/ 671 h 1439"/>
              <a:gd name="T56" fmla="*/ 108 w 839"/>
              <a:gd name="T57" fmla="*/ 757 h 1439"/>
              <a:gd name="T58" fmla="*/ 136 w 839"/>
              <a:gd name="T59" fmla="*/ 887 h 1439"/>
              <a:gd name="T60" fmla="*/ 186 w 839"/>
              <a:gd name="T61" fmla="*/ 980 h 1439"/>
              <a:gd name="T62" fmla="*/ 209 w 839"/>
              <a:gd name="T63" fmla="*/ 1080 h 1439"/>
              <a:gd name="T64" fmla="*/ 315 w 839"/>
              <a:gd name="T65" fmla="*/ 1164 h 1439"/>
              <a:gd name="T66" fmla="*/ 373 w 839"/>
              <a:gd name="T67" fmla="*/ 1223 h 1439"/>
              <a:gd name="T68" fmla="*/ 469 w 839"/>
              <a:gd name="T69" fmla="*/ 1320 h 1439"/>
              <a:gd name="T70" fmla="*/ 654 w 839"/>
              <a:gd name="T71" fmla="*/ 1434 h 1439"/>
              <a:gd name="T72" fmla="*/ 198 w 839"/>
              <a:gd name="T73" fmla="*/ 1153 h 1439"/>
              <a:gd name="T74" fmla="*/ 210 w 839"/>
              <a:gd name="T75" fmla="*/ 1138 h 1439"/>
              <a:gd name="T76" fmla="*/ 219 w 839"/>
              <a:gd name="T77" fmla="*/ 1146 h 1439"/>
              <a:gd name="T78" fmla="*/ 228 w 839"/>
              <a:gd name="T79" fmla="*/ 1137 h 1439"/>
              <a:gd name="T80" fmla="*/ 223 w 839"/>
              <a:gd name="T81" fmla="*/ 1138 h 1439"/>
              <a:gd name="T82" fmla="*/ 235 w 839"/>
              <a:gd name="T83" fmla="*/ 1158 h 1439"/>
              <a:gd name="T84" fmla="*/ 219 w 839"/>
              <a:gd name="T85" fmla="*/ 1139 h 1439"/>
              <a:gd name="T86" fmla="*/ 371 w 839"/>
              <a:gd name="T87" fmla="*/ 1283 h 1439"/>
              <a:gd name="T88" fmla="*/ 346 w 839"/>
              <a:gd name="T89" fmla="*/ 1259 h 1439"/>
              <a:gd name="T90" fmla="*/ 345 w 839"/>
              <a:gd name="T91" fmla="*/ 1257 h 1439"/>
              <a:gd name="T92" fmla="*/ 370 w 839"/>
              <a:gd name="T93" fmla="*/ 1278 h 1439"/>
              <a:gd name="T94" fmla="*/ 346 w 839"/>
              <a:gd name="T95" fmla="*/ 1256 h 1439"/>
              <a:gd name="T96" fmla="*/ 347 w 839"/>
              <a:gd name="T97" fmla="*/ 1340 h 1439"/>
              <a:gd name="T98" fmla="*/ 337 w 839"/>
              <a:gd name="T99" fmla="*/ 1329 h 1439"/>
              <a:gd name="T100" fmla="*/ 337 w 839"/>
              <a:gd name="T101" fmla="*/ 1310 h 1439"/>
              <a:gd name="T102" fmla="*/ 332 w 839"/>
              <a:gd name="T103" fmla="*/ 1322 h 1439"/>
              <a:gd name="T104" fmla="*/ 346 w 839"/>
              <a:gd name="T105" fmla="*/ 1343 h 1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39" h="1439">
                <a:moveTo>
                  <a:pt x="654" y="1432"/>
                </a:moveTo>
                <a:lnTo>
                  <a:pt x="654" y="1431"/>
                </a:lnTo>
                <a:lnTo>
                  <a:pt x="536" y="1415"/>
                </a:lnTo>
                <a:lnTo>
                  <a:pt x="477" y="1405"/>
                </a:lnTo>
                <a:lnTo>
                  <a:pt x="474" y="1395"/>
                </a:lnTo>
                <a:lnTo>
                  <a:pt x="474" y="1340"/>
                </a:lnTo>
                <a:lnTo>
                  <a:pt x="472" y="1319"/>
                </a:lnTo>
                <a:lnTo>
                  <a:pt x="456" y="1295"/>
                </a:lnTo>
                <a:lnTo>
                  <a:pt x="451" y="1281"/>
                </a:lnTo>
                <a:lnTo>
                  <a:pt x="427" y="1255"/>
                </a:lnTo>
                <a:lnTo>
                  <a:pt x="410" y="1226"/>
                </a:lnTo>
                <a:lnTo>
                  <a:pt x="393" y="1225"/>
                </a:lnTo>
                <a:lnTo>
                  <a:pt x="375" y="1220"/>
                </a:lnTo>
                <a:lnTo>
                  <a:pt x="374" y="1216"/>
                </a:lnTo>
                <a:lnTo>
                  <a:pt x="382" y="1213"/>
                </a:lnTo>
                <a:lnTo>
                  <a:pt x="379" y="1193"/>
                </a:lnTo>
                <a:lnTo>
                  <a:pt x="370" y="1179"/>
                </a:lnTo>
                <a:lnTo>
                  <a:pt x="341" y="1174"/>
                </a:lnTo>
                <a:lnTo>
                  <a:pt x="317" y="1161"/>
                </a:lnTo>
                <a:lnTo>
                  <a:pt x="311" y="1149"/>
                </a:lnTo>
                <a:lnTo>
                  <a:pt x="296" y="1120"/>
                </a:lnTo>
                <a:lnTo>
                  <a:pt x="277" y="1100"/>
                </a:lnTo>
                <a:lnTo>
                  <a:pt x="259" y="1100"/>
                </a:lnTo>
                <a:lnTo>
                  <a:pt x="237" y="1087"/>
                </a:lnTo>
                <a:lnTo>
                  <a:pt x="209" y="1077"/>
                </a:lnTo>
                <a:lnTo>
                  <a:pt x="184" y="1073"/>
                </a:lnTo>
                <a:lnTo>
                  <a:pt x="171" y="1058"/>
                </a:lnTo>
                <a:lnTo>
                  <a:pt x="173" y="1048"/>
                </a:lnTo>
                <a:lnTo>
                  <a:pt x="184" y="1005"/>
                </a:lnTo>
                <a:lnTo>
                  <a:pt x="189" y="994"/>
                </a:lnTo>
                <a:lnTo>
                  <a:pt x="189" y="978"/>
                </a:lnTo>
                <a:lnTo>
                  <a:pt x="180" y="971"/>
                </a:lnTo>
                <a:lnTo>
                  <a:pt x="177" y="955"/>
                </a:lnTo>
                <a:lnTo>
                  <a:pt x="167" y="939"/>
                </a:lnTo>
                <a:lnTo>
                  <a:pt x="146" y="904"/>
                </a:lnTo>
                <a:lnTo>
                  <a:pt x="139" y="886"/>
                </a:lnTo>
                <a:lnTo>
                  <a:pt x="130" y="858"/>
                </a:lnTo>
                <a:lnTo>
                  <a:pt x="121" y="825"/>
                </a:lnTo>
                <a:lnTo>
                  <a:pt x="101" y="799"/>
                </a:lnTo>
                <a:lnTo>
                  <a:pt x="98" y="783"/>
                </a:lnTo>
                <a:lnTo>
                  <a:pt x="103" y="760"/>
                </a:lnTo>
                <a:lnTo>
                  <a:pt x="108" y="760"/>
                </a:lnTo>
                <a:lnTo>
                  <a:pt x="109" y="760"/>
                </a:lnTo>
                <a:lnTo>
                  <a:pt x="122" y="750"/>
                </a:lnTo>
                <a:lnTo>
                  <a:pt x="129" y="728"/>
                </a:lnTo>
                <a:lnTo>
                  <a:pt x="123" y="710"/>
                </a:lnTo>
                <a:lnTo>
                  <a:pt x="106" y="707"/>
                </a:lnTo>
                <a:lnTo>
                  <a:pt x="95" y="692"/>
                </a:lnTo>
                <a:lnTo>
                  <a:pt x="83" y="670"/>
                </a:lnTo>
                <a:lnTo>
                  <a:pt x="82" y="622"/>
                </a:lnTo>
                <a:lnTo>
                  <a:pt x="85" y="610"/>
                </a:lnTo>
                <a:lnTo>
                  <a:pt x="89" y="597"/>
                </a:lnTo>
                <a:lnTo>
                  <a:pt x="92" y="581"/>
                </a:lnTo>
                <a:lnTo>
                  <a:pt x="57" y="543"/>
                </a:lnTo>
                <a:lnTo>
                  <a:pt x="57" y="531"/>
                </a:lnTo>
                <a:lnTo>
                  <a:pt x="60" y="529"/>
                </a:lnTo>
                <a:lnTo>
                  <a:pt x="60" y="528"/>
                </a:lnTo>
                <a:lnTo>
                  <a:pt x="62" y="509"/>
                </a:lnTo>
                <a:lnTo>
                  <a:pt x="53" y="484"/>
                </a:lnTo>
                <a:lnTo>
                  <a:pt x="39" y="455"/>
                </a:lnTo>
                <a:lnTo>
                  <a:pt x="23" y="428"/>
                </a:lnTo>
                <a:lnTo>
                  <a:pt x="12" y="406"/>
                </a:lnTo>
                <a:lnTo>
                  <a:pt x="19" y="383"/>
                </a:lnTo>
                <a:lnTo>
                  <a:pt x="22" y="349"/>
                </a:lnTo>
                <a:lnTo>
                  <a:pt x="33" y="331"/>
                </a:lnTo>
                <a:lnTo>
                  <a:pt x="35" y="291"/>
                </a:lnTo>
                <a:lnTo>
                  <a:pt x="29" y="268"/>
                </a:lnTo>
                <a:lnTo>
                  <a:pt x="19" y="243"/>
                </a:lnTo>
                <a:lnTo>
                  <a:pt x="3" y="218"/>
                </a:lnTo>
                <a:lnTo>
                  <a:pt x="7" y="200"/>
                </a:lnTo>
                <a:lnTo>
                  <a:pt x="16" y="175"/>
                </a:lnTo>
                <a:lnTo>
                  <a:pt x="26" y="171"/>
                </a:lnTo>
                <a:lnTo>
                  <a:pt x="29" y="163"/>
                </a:lnTo>
                <a:lnTo>
                  <a:pt x="47" y="148"/>
                </a:lnTo>
                <a:lnTo>
                  <a:pt x="79" y="76"/>
                </a:lnTo>
                <a:lnTo>
                  <a:pt x="80" y="32"/>
                </a:lnTo>
                <a:lnTo>
                  <a:pt x="90" y="4"/>
                </a:lnTo>
                <a:lnTo>
                  <a:pt x="320" y="74"/>
                </a:lnTo>
                <a:lnTo>
                  <a:pt x="472" y="114"/>
                </a:lnTo>
                <a:lnTo>
                  <a:pt x="425" y="301"/>
                </a:lnTo>
                <a:lnTo>
                  <a:pt x="425" y="301"/>
                </a:lnTo>
                <a:lnTo>
                  <a:pt x="373" y="500"/>
                </a:lnTo>
                <a:lnTo>
                  <a:pt x="449" y="616"/>
                </a:lnTo>
                <a:lnTo>
                  <a:pt x="702" y="991"/>
                </a:lnTo>
                <a:lnTo>
                  <a:pt x="805" y="1147"/>
                </a:lnTo>
                <a:lnTo>
                  <a:pt x="802" y="1166"/>
                </a:lnTo>
                <a:lnTo>
                  <a:pt x="819" y="1197"/>
                </a:lnTo>
                <a:lnTo>
                  <a:pt x="825" y="1229"/>
                </a:lnTo>
                <a:lnTo>
                  <a:pt x="832" y="1239"/>
                </a:lnTo>
                <a:lnTo>
                  <a:pt x="836" y="1242"/>
                </a:lnTo>
                <a:lnTo>
                  <a:pt x="835" y="1249"/>
                </a:lnTo>
                <a:lnTo>
                  <a:pt x="827" y="1255"/>
                </a:lnTo>
                <a:lnTo>
                  <a:pt x="806" y="1264"/>
                </a:lnTo>
                <a:lnTo>
                  <a:pt x="794" y="1277"/>
                </a:lnTo>
                <a:lnTo>
                  <a:pt x="785" y="1301"/>
                </a:lnTo>
                <a:lnTo>
                  <a:pt x="781" y="1329"/>
                </a:lnTo>
                <a:lnTo>
                  <a:pt x="766" y="1344"/>
                </a:lnTo>
                <a:lnTo>
                  <a:pt x="751" y="1350"/>
                </a:lnTo>
                <a:lnTo>
                  <a:pt x="751" y="1389"/>
                </a:lnTo>
                <a:lnTo>
                  <a:pt x="747" y="1401"/>
                </a:lnTo>
                <a:lnTo>
                  <a:pt x="755" y="1412"/>
                </a:lnTo>
                <a:lnTo>
                  <a:pt x="771" y="1414"/>
                </a:lnTo>
                <a:lnTo>
                  <a:pt x="770" y="1421"/>
                </a:lnTo>
                <a:lnTo>
                  <a:pt x="761" y="1432"/>
                </a:lnTo>
                <a:lnTo>
                  <a:pt x="738" y="1436"/>
                </a:lnTo>
                <a:lnTo>
                  <a:pt x="654" y="1431"/>
                </a:lnTo>
                <a:lnTo>
                  <a:pt x="654" y="1432"/>
                </a:lnTo>
                <a:lnTo>
                  <a:pt x="654" y="1431"/>
                </a:lnTo>
                <a:lnTo>
                  <a:pt x="654" y="1432"/>
                </a:lnTo>
                <a:lnTo>
                  <a:pt x="654" y="1434"/>
                </a:lnTo>
                <a:lnTo>
                  <a:pt x="738" y="1439"/>
                </a:lnTo>
                <a:lnTo>
                  <a:pt x="763" y="1435"/>
                </a:lnTo>
                <a:lnTo>
                  <a:pt x="772" y="1422"/>
                </a:lnTo>
                <a:lnTo>
                  <a:pt x="775" y="1410"/>
                </a:lnTo>
                <a:lnTo>
                  <a:pt x="756" y="1409"/>
                </a:lnTo>
                <a:lnTo>
                  <a:pt x="751" y="1400"/>
                </a:lnTo>
                <a:lnTo>
                  <a:pt x="755" y="1389"/>
                </a:lnTo>
                <a:lnTo>
                  <a:pt x="755" y="1352"/>
                </a:lnTo>
                <a:lnTo>
                  <a:pt x="768" y="1346"/>
                </a:lnTo>
                <a:lnTo>
                  <a:pt x="785" y="1331"/>
                </a:lnTo>
                <a:lnTo>
                  <a:pt x="788" y="1302"/>
                </a:lnTo>
                <a:lnTo>
                  <a:pt x="797" y="1279"/>
                </a:lnTo>
                <a:lnTo>
                  <a:pt x="808" y="1267"/>
                </a:lnTo>
                <a:lnTo>
                  <a:pt x="829" y="1257"/>
                </a:lnTo>
                <a:lnTo>
                  <a:pt x="838" y="1251"/>
                </a:lnTo>
                <a:lnTo>
                  <a:pt x="839" y="1241"/>
                </a:lnTo>
                <a:lnTo>
                  <a:pt x="834" y="1237"/>
                </a:lnTo>
                <a:lnTo>
                  <a:pt x="829" y="1228"/>
                </a:lnTo>
                <a:lnTo>
                  <a:pt x="822" y="1196"/>
                </a:lnTo>
                <a:lnTo>
                  <a:pt x="805" y="1165"/>
                </a:lnTo>
                <a:lnTo>
                  <a:pt x="808" y="1146"/>
                </a:lnTo>
                <a:lnTo>
                  <a:pt x="705" y="989"/>
                </a:lnTo>
                <a:lnTo>
                  <a:pt x="452" y="614"/>
                </a:lnTo>
                <a:lnTo>
                  <a:pt x="450" y="615"/>
                </a:lnTo>
                <a:lnTo>
                  <a:pt x="452" y="614"/>
                </a:lnTo>
                <a:lnTo>
                  <a:pt x="376" y="499"/>
                </a:lnTo>
                <a:lnTo>
                  <a:pt x="429" y="302"/>
                </a:lnTo>
                <a:lnTo>
                  <a:pt x="477" y="112"/>
                </a:lnTo>
                <a:lnTo>
                  <a:pt x="321" y="72"/>
                </a:lnTo>
                <a:lnTo>
                  <a:pt x="88" y="0"/>
                </a:lnTo>
                <a:lnTo>
                  <a:pt x="77" y="31"/>
                </a:lnTo>
                <a:lnTo>
                  <a:pt x="76" y="75"/>
                </a:lnTo>
                <a:lnTo>
                  <a:pt x="45" y="146"/>
                </a:lnTo>
                <a:lnTo>
                  <a:pt x="26" y="162"/>
                </a:lnTo>
                <a:lnTo>
                  <a:pt x="24" y="169"/>
                </a:lnTo>
                <a:lnTo>
                  <a:pt x="14" y="173"/>
                </a:lnTo>
                <a:lnTo>
                  <a:pt x="4" y="199"/>
                </a:lnTo>
                <a:lnTo>
                  <a:pt x="0" y="219"/>
                </a:lnTo>
                <a:lnTo>
                  <a:pt x="16" y="245"/>
                </a:lnTo>
                <a:lnTo>
                  <a:pt x="25" y="270"/>
                </a:lnTo>
                <a:lnTo>
                  <a:pt x="32" y="291"/>
                </a:lnTo>
                <a:lnTo>
                  <a:pt x="30" y="330"/>
                </a:lnTo>
                <a:lnTo>
                  <a:pt x="19" y="348"/>
                </a:lnTo>
                <a:lnTo>
                  <a:pt x="16" y="383"/>
                </a:lnTo>
                <a:lnTo>
                  <a:pt x="9" y="406"/>
                </a:lnTo>
                <a:lnTo>
                  <a:pt x="20" y="429"/>
                </a:lnTo>
                <a:lnTo>
                  <a:pt x="37" y="456"/>
                </a:lnTo>
                <a:lnTo>
                  <a:pt x="50" y="485"/>
                </a:lnTo>
                <a:lnTo>
                  <a:pt x="59" y="509"/>
                </a:lnTo>
                <a:lnTo>
                  <a:pt x="56" y="527"/>
                </a:lnTo>
                <a:lnTo>
                  <a:pt x="54" y="530"/>
                </a:lnTo>
                <a:lnTo>
                  <a:pt x="54" y="530"/>
                </a:lnTo>
                <a:lnTo>
                  <a:pt x="54" y="544"/>
                </a:lnTo>
                <a:lnTo>
                  <a:pt x="89" y="582"/>
                </a:lnTo>
                <a:lnTo>
                  <a:pt x="85" y="596"/>
                </a:lnTo>
                <a:lnTo>
                  <a:pt x="82" y="610"/>
                </a:lnTo>
                <a:lnTo>
                  <a:pt x="79" y="620"/>
                </a:lnTo>
                <a:lnTo>
                  <a:pt x="80" y="671"/>
                </a:lnTo>
                <a:lnTo>
                  <a:pt x="93" y="693"/>
                </a:lnTo>
                <a:lnTo>
                  <a:pt x="105" y="710"/>
                </a:lnTo>
                <a:lnTo>
                  <a:pt x="121" y="713"/>
                </a:lnTo>
                <a:lnTo>
                  <a:pt x="126" y="728"/>
                </a:lnTo>
                <a:lnTo>
                  <a:pt x="120" y="748"/>
                </a:lnTo>
                <a:lnTo>
                  <a:pt x="108" y="757"/>
                </a:lnTo>
                <a:lnTo>
                  <a:pt x="100" y="757"/>
                </a:lnTo>
                <a:lnTo>
                  <a:pt x="95" y="783"/>
                </a:lnTo>
                <a:lnTo>
                  <a:pt x="98" y="801"/>
                </a:lnTo>
                <a:lnTo>
                  <a:pt x="118" y="827"/>
                </a:lnTo>
                <a:lnTo>
                  <a:pt x="127" y="859"/>
                </a:lnTo>
                <a:lnTo>
                  <a:pt x="136" y="887"/>
                </a:lnTo>
                <a:lnTo>
                  <a:pt x="144" y="906"/>
                </a:lnTo>
                <a:lnTo>
                  <a:pt x="165" y="940"/>
                </a:lnTo>
                <a:lnTo>
                  <a:pt x="165" y="940"/>
                </a:lnTo>
                <a:lnTo>
                  <a:pt x="173" y="956"/>
                </a:lnTo>
                <a:lnTo>
                  <a:pt x="177" y="974"/>
                </a:lnTo>
                <a:lnTo>
                  <a:pt x="186" y="980"/>
                </a:lnTo>
                <a:lnTo>
                  <a:pt x="186" y="993"/>
                </a:lnTo>
                <a:lnTo>
                  <a:pt x="181" y="1005"/>
                </a:lnTo>
                <a:lnTo>
                  <a:pt x="170" y="1047"/>
                </a:lnTo>
                <a:lnTo>
                  <a:pt x="167" y="1059"/>
                </a:lnTo>
                <a:lnTo>
                  <a:pt x="183" y="1077"/>
                </a:lnTo>
                <a:lnTo>
                  <a:pt x="209" y="1080"/>
                </a:lnTo>
                <a:lnTo>
                  <a:pt x="235" y="1091"/>
                </a:lnTo>
                <a:lnTo>
                  <a:pt x="259" y="1103"/>
                </a:lnTo>
                <a:lnTo>
                  <a:pt x="276" y="1103"/>
                </a:lnTo>
                <a:lnTo>
                  <a:pt x="292" y="1121"/>
                </a:lnTo>
                <a:lnTo>
                  <a:pt x="308" y="1150"/>
                </a:lnTo>
                <a:lnTo>
                  <a:pt x="315" y="1164"/>
                </a:lnTo>
                <a:lnTo>
                  <a:pt x="340" y="1176"/>
                </a:lnTo>
                <a:lnTo>
                  <a:pt x="367" y="1182"/>
                </a:lnTo>
                <a:lnTo>
                  <a:pt x="376" y="1194"/>
                </a:lnTo>
                <a:lnTo>
                  <a:pt x="379" y="1211"/>
                </a:lnTo>
                <a:lnTo>
                  <a:pt x="370" y="1215"/>
                </a:lnTo>
                <a:lnTo>
                  <a:pt x="373" y="1223"/>
                </a:lnTo>
                <a:lnTo>
                  <a:pt x="393" y="1228"/>
                </a:lnTo>
                <a:lnTo>
                  <a:pt x="408" y="1229"/>
                </a:lnTo>
                <a:lnTo>
                  <a:pt x="425" y="1257"/>
                </a:lnTo>
                <a:lnTo>
                  <a:pt x="449" y="1282"/>
                </a:lnTo>
                <a:lnTo>
                  <a:pt x="453" y="1296"/>
                </a:lnTo>
                <a:lnTo>
                  <a:pt x="469" y="1320"/>
                </a:lnTo>
                <a:lnTo>
                  <a:pt x="470" y="1340"/>
                </a:lnTo>
                <a:lnTo>
                  <a:pt x="470" y="1396"/>
                </a:lnTo>
                <a:lnTo>
                  <a:pt x="474" y="1408"/>
                </a:lnTo>
                <a:lnTo>
                  <a:pt x="535" y="1418"/>
                </a:lnTo>
                <a:lnTo>
                  <a:pt x="654" y="1434"/>
                </a:lnTo>
                <a:lnTo>
                  <a:pt x="654" y="1434"/>
                </a:lnTo>
                <a:lnTo>
                  <a:pt x="654" y="1432"/>
                </a:lnTo>
                <a:close/>
                <a:moveTo>
                  <a:pt x="210" y="1138"/>
                </a:moveTo>
                <a:lnTo>
                  <a:pt x="209" y="1139"/>
                </a:lnTo>
                <a:lnTo>
                  <a:pt x="216" y="1147"/>
                </a:lnTo>
                <a:lnTo>
                  <a:pt x="215" y="1153"/>
                </a:lnTo>
                <a:lnTo>
                  <a:pt x="198" y="1153"/>
                </a:lnTo>
                <a:lnTo>
                  <a:pt x="195" y="1146"/>
                </a:lnTo>
                <a:lnTo>
                  <a:pt x="193" y="1140"/>
                </a:lnTo>
                <a:lnTo>
                  <a:pt x="210" y="1140"/>
                </a:lnTo>
                <a:lnTo>
                  <a:pt x="210" y="1138"/>
                </a:lnTo>
                <a:lnTo>
                  <a:pt x="209" y="1139"/>
                </a:lnTo>
                <a:lnTo>
                  <a:pt x="210" y="1138"/>
                </a:lnTo>
                <a:lnTo>
                  <a:pt x="210" y="1137"/>
                </a:lnTo>
                <a:lnTo>
                  <a:pt x="187" y="1137"/>
                </a:lnTo>
                <a:lnTo>
                  <a:pt x="193" y="1147"/>
                </a:lnTo>
                <a:lnTo>
                  <a:pt x="196" y="1156"/>
                </a:lnTo>
                <a:lnTo>
                  <a:pt x="218" y="1157"/>
                </a:lnTo>
                <a:lnTo>
                  <a:pt x="219" y="1146"/>
                </a:lnTo>
                <a:lnTo>
                  <a:pt x="211" y="1137"/>
                </a:lnTo>
                <a:lnTo>
                  <a:pt x="210" y="1137"/>
                </a:lnTo>
                <a:lnTo>
                  <a:pt x="210" y="1138"/>
                </a:lnTo>
                <a:close/>
                <a:moveTo>
                  <a:pt x="222" y="1138"/>
                </a:moveTo>
                <a:lnTo>
                  <a:pt x="222" y="1140"/>
                </a:lnTo>
                <a:lnTo>
                  <a:pt x="228" y="1137"/>
                </a:lnTo>
                <a:lnTo>
                  <a:pt x="249" y="1149"/>
                </a:lnTo>
                <a:lnTo>
                  <a:pt x="266" y="1155"/>
                </a:lnTo>
                <a:lnTo>
                  <a:pt x="262" y="1156"/>
                </a:lnTo>
                <a:lnTo>
                  <a:pt x="237" y="1155"/>
                </a:lnTo>
                <a:lnTo>
                  <a:pt x="228" y="1146"/>
                </a:lnTo>
                <a:lnTo>
                  <a:pt x="223" y="1138"/>
                </a:lnTo>
                <a:lnTo>
                  <a:pt x="222" y="1138"/>
                </a:lnTo>
                <a:lnTo>
                  <a:pt x="222" y="1140"/>
                </a:lnTo>
                <a:lnTo>
                  <a:pt x="222" y="1138"/>
                </a:lnTo>
                <a:lnTo>
                  <a:pt x="219" y="1139"/>
                </a:lnTo>
                <a:lnTo>
                  <a:pt x="226" y="1149"/>
                </a:lnTo>
                <a:lnTo>
                  <a:pt x="235" y="1158"/>
                </a:lnTo>
                <a:lnTo>
                  <a:pt x="263" y="1159"/>
                </a:lnTo>
                <a:lnTo>
                  <a:pt x="272" y="1154"/>
                </a:lnTo>
                <a:lnTo>
                  <a:pt x="251" y="1145"/>
                </a:lnTo>
                <a:lnTo>
                  <a:pt x="228" y="1132"/>
                </a:lnTo>
                <a:lnTo>
                  <a:pt x="219" y="1138"/>
                </a:lnTo>
                <a:lnTo>
                  <a:pt x="219" y="1139"/>
                </a:lnTo>
                <a:lnTo>
                  <a:pt x="222" y="1138"/>
                </a:lnTo>
                <a:close/>
                <a:moveTo>
                  <a:pt x="346" y="1257"/>
                </a:moveTo>
                <a:lnTo>
                  <a:pt x="344" y="1258"/>
                </a:lnTo>
                <a:lnTo>
                  <a:pt x="356" y="1272"/>
                </a:lnTo>
                <a:lnTo>
                  <a:pt x="360" y="1278"/>
                </a:lnTo>
                <a:lnTo>
                  <a:pt x="371" y="1283"/>
                </a:lnTo>
                <a:lnTo>
                  <a:pt x="376" y="1272"/>
                </a:lnTo>
                <a:lnTo>
                  <a:pt x="370" y="1260"/>
                </a:lnTo>
                <a:lnTo>
                  <a:pt x="352" y="1247"/>
                </a:lnTo>
                <a:lnTo>
                  <a:pt x="344" y="1248"/>
                </a:lnTo>
                <a:lnTo>
                  <a:pt x="344" y="1259"/>
                </a:lnTo>
                <a:lnTo>
                  <a:pt x="346" y="1259"/>
                </a:lnTo>
                <a:lnTo>
                  <a:pt x="346" y="1257"/>
                </a:lnTo>
                <a:lnTo>
                  <a:pt x="344" y="1258"/>
                </a:lnTo>
                <a:lnTo>
                  <a:pt x="346" y="1257"/>
                </a:lnTo>
                <a:lnTo>
                  <a:pt x="346" y="1256"/>
                </a:lnTo>
                <a:lnTo>
                  <a:pt x="345" y="1256"/>
                </a:lnTo>
                <a:lnTo>
                  <a:pt x="345" y="1257"/>
                </a:lnTo>
                <a:lnTo>
                  <a:pt x="347" y="1257"/>
                </a:lnTo>
                <a:lnTo>
                  <a:pt x="347" y="1252"/>
                </a:lnTo>
                <a:lnTo>
                  <a:pt x="351" y="1251"/>
                </a:lnTo>
                <a:lnTo>
                  <a:pt x="366" y="1262"/>
                </a:lnTo>
                <a:lnTo>
                  <a:pt x="372" y="1272"/>
                </a:lnTo>
                <a:lnTo>
                  <a:pt x="370" y="1278"/>
                </a:lnTo>
                <a:lnTo>
                  <a:pt x="362" y="1275"/>
                </a:lnTo>
                <a:lnTo>
                  <a:pt x="358" y="1270"/>
                </a:lnTo>
                <a:lnTo>
                  <a:pt x="357" y="1271"/>
                </a:lnTo>
                <a:lnTo>
                  <a:pt x="358" y="1270"/>
                </a:lnTo>
                <a:lnTo>
                  <a:pt x="346" y="1256"/>
                </a:lnTo>
                <a:lnTo>
                  <a:pt x="346" y="1256"/>
                </a:lnTo>
                <a:lnTo>
                  <a:pt x="346" y="1257"/>
                </a:lnTo>
                <a:close/>
                <a:moveTo>
                  <a:pt x="337" y="1310"/>
                </a:moveTo>
                <a:lnTo>
                  <a:pt x="335" y="1311"/>
                </a:lnTo>
                <a:lnTo>
                  <a:pt x="347" y="1330"/>
                </a:lnTo>
                <a:lnTo>
                  <a:pt x="352" y="1339"/>
                </a:lnTo>
                <a:lnTo>
                  <a:pt x="347" y="1340"/>
                </a:lnTo>
                <a:lnTo>
                  <a:pt x="340" y="1333"/>
                </a:lnTo>
                <a:lnTo>
                  <a:pt x="338" y="1334"/>
                </a:lnTo>
                <a:lnTo>
                  <a:pt x="340" y="1333"/>
                </a:lnTo>
                <a:lnTo>
                  <a:pt x="340" y="1333"/>
                </a:lnTo>
                <a:lnTo>
                  <a:pt x="337" y="1329"/>
                </a:lnTo>
                <a:lnTo>
                  <a:pt x="337" y="1329"/>
                </a:lnTo>
                <a:lnTo>
                  <a:pt x="336" y="1325"/>
                </a:lnTo>
                <a:lnTo>
                  <a:pt x="336" y="1325"/>
                </a:lnTo>
                <a:lnTo>
                  <a:pt x="335" y="1322"/>
                </a:lnTo>
                <a:lnTo>
                  <a:pt x="335" y="1311"/>
                </a:lnTo>
                <a:lnTo>
                  <a:pt x="337" y="1311"/>
                </a:lnTo>
                <a:lnTo>
                  <a:pt x="337" y="1310"/>
                </a:lnTo>
                <a:lnTo>
                  <a:pt x="335" y="1311"/>
                </a:lnTo>
                <a:lnTo>
                  <a:pt x="337" y="1310"/>
                </a:lnTo>
                <a:lnTo>
                  <a:pt x="337" y="1307"/>
                </a:lnTo>
                <a:lnTo>
                  <a:pt x="334" y="1307"/>
                </a:lnTo>
                <a:lnTo>
                  <a:pt x="332" y="1307"/>
                </a:lnTo>
                <a:lnTo>
                  <a:pt x="332" y="1322"/>
                </a:lnTo>
                <a:lnTo>
                  <a:pt x="332" y="1322"/>
                </a:lnTo>
                <a:lnTo>
                  <a:pt x="333" y="1326"/>
                </a:lnTo>
                <a:lnTo>
                  <a:pt x="333" y="1326"/>
                </a:lnTo>
                <a:lnTo>
                  <a:pt x="337" y="1335"/>
                </a:lnTo>
                <a:lnTo>
                  <a:pt x="337" y="1335"/>
                </a:lnTo>
                <a:lnTo>
                  <a:pt x="346" y="1343"/>
                </a:lnTo>
                <a:lnTo>
                  <a:pt x="358" y="1342"/>
                </a:lnTo>
                <a:lnTo>
                  <a:pt x="349" y="1328"/>
                </a:lnTo>
                <a:lnTo>
                  <a:pt x="338" y="1307"/>
                </a:lnTo>
                <a:lnTo>
                  <a:pt x="337" y="1307"/>
                </a:lnTo>
                <a:lnTo>
                  <a:pt x="337" y="13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5" name="Freeform 32">
            <a:extLst>
              <a:ext uri="{FF2B5EF4-FFF2-40B4-BE49-F238E27FC236}">
                <a16:creationId xmlns:a16="http://schemas.microsoft.com/office/drawing/2014/main" id="{3C90099E-4C7C-8AC7-DF79-5F4ABE5D0FB9}"/>
              </a:ext>
            </a:extLst>
          </p:cNvPr>
          <p:cNvSpPr>
            <a:spLocks/>
          </p:cNvSpPr>
          <p:nvPr/>
        </p:nvSpPr>
        <p:spPr bwMode="auto">
          <a:xfrm>
            <a:off x="2198134" y="2602672"/>
            <a:ext cx="1092581" cy="851868"/>
          </a:xfrm>
          <a:custGeom>
            <a:avLst/>
            <a:gdLst>
              <a:gd name="T0" fmla="*/ 758 w 758"/>
              <a:gd name="T1" fmla="*/ 73 h 591"/>
              <a:gd name="T2" fmla="*/ 541 w 758"/>
              <a:gd name="T3" fmla="*/ 52 h 591"/>
              <a:gd name="T4" fmla="*/ 66 w 758"/>
              <a:gd name="T5" fmla="*/ 0 h 591"/>
              <a:gd name="T6" fmla="*/ 54 w 758"/>
              <a:gd name="T7" fmla="*/ 133 h 591"/>
              <a:gd name="T8" fmla="*/ 12 w 758"/>
              <a:gd name="T9" fmla="*/ 436 h 591"/>
              <a:gd name="T10" fmla="*/ 0 w 758"/>
              <a:gd name="T11" fmla="*/ 519 h 591"/>
              <a:gd name="T12" fmla="*/ 205 w 758"/>
              <a:gd name="T13" fmla="*/ 542 h 591"/>
              <a:gd name="T14" fmla="*/ 430 w 758"/>
              <a:gd name="T15" fmla="*/ 568 h 591"/>
              <a:gd name="T16" fmla="*/ 638 w 758"/>
              <a:gd name="T17" fmla="*/ 586 h 591"/>
              <a:gd name="T18" fmla="*/ 724 w 758"/>
              <a:gd name="T19" fmla="*/ 591 h 591"/>
              <a:gd name="T20" fmla="*/ 758 w 758"/>
              <a:gd name="T21" fmla="*/ 73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8" h="591">
                <a:moveTo>
                  <a:pt x="758" y="73"/>
                </a:moveTo>
                <a:lnTo>
                  <a:pt x="541" y="52"/>
                </a:lnTo>
                <a:lnTo>
                  <a:pt x="66" y="0"/>
                </a:lnTo>
                <a:lnTo>
                  <a:pt x="54" y="133"/>
                </a:lnTo>
                <a:lnTo>
                  <a:pt x="12" y="436"/>
                </a:lnTo>
                <a:lnTo>
                  <a:pt x="0" y="519"/>
                </a:lnTo>
                <a:lnTo>
                  <a:pt x="205" y="542"/>
                </a:lnTo>
                <a:lnTo>
                  <a:pt x="430" y="568"/>
                </a:lnTo>
                <a:lnTo>
                  <a:pt x="638" y="586"/>
                </a:lnTo>
                <a:lnTo>
                  <a:pt x="724" y="591"/>
                </a:lnTo>
                <a:lnTo>
                  <a:pt x="758"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6" name="Freeform 33">
            <a:extLst>
              <a:ext uri="{FF2B5EF4-FFF2-40B4-BE49-F238E27FC236}">
                <a16:creationId xmlns:a16="http://schemas.microsoft.com/office/drawing/2014/main" id="{961462AD-844D-C066-BFE7-F4D7353E0E9F}"/>
              </a:ext>
            </a:extLst>
          </p:cNvPr>
          <p:cNvSpPr>
            <a:spLocks/>
          </p:cNvSpPr>
          <p:nvPr/>
        </p:nvSpPr>
        <p:spPr bwMode="auto">
          <a:xfrm>
            <a:off x="2195252" y="2599789"/>
            <a:ext cx="1098346" cy="856192"/>
          </a:xfrm>
          <a:custGeom>
            <a:avLst/>
            <a:gdLst>
              <a:gd name="T0" fmla="*/ 760 w 762"/>
              <a:gd name="T1" fmla="*/ 75 h 594"/>
              <a:gd name="T2" fmla="*/ 760 w 762"/>
              <a:gd name="T3" fmla="*/ 73 h 594"/>
              <a:gd name="T4" fmla="*/ 543 w 762"/>
              <a:gd name="T5" fmla="*/ 53 h 594"/>
              <a:gd name="T6" fmla="*/ 543 w 762"/>
              <a:gd name="T7" fmla="*/ 54 h 594"/>
              <a:gd name="T8" fmla="*/ 543 w 762"/>
              <a:gd name="T9" fmla="*/ 53 h 594"/>
              <a:gd name="T10" fmla="*/ 67 w 762"/>
              <a:gd name="T11" fmla="*/ 0 h 594"/>
              <a:gd name="T12" fmla="*/ 54 w 762"/>
              <a:gd name="T13" fmla="*/ 135 h 594"/>
              <a:gd name="T14" fmla="*/ 12 w 762"/>
              <a:gd name="T15" fmla="*/ 438 h 594"/>
              <a:gd name="T16" fmla="*/ 0 w 762"/>
              <a:gd name="T17" fmla="*/ 522 h 594"/>
              <a:gd name="T18" fmla="*/ 206 w 762"/>
              <a:gd name="T19" fmla="*/ 545 h 594"/>
              <a:gd name="T20" fmla="*/ 431 w 762"/>
              <a:gd name="T21" fmla="*/ 572 h 594"/>
              <a:gd name="T22" fmla="*/ 640 w 762"/>
              <a:gd name="T23" fmla="*/ 590 h 594"/>
              <a:gd name="T24" fmla="*/ 727 w 762"/>
              <a:gd name="T25" fmla="*/ 594 h 594"/>
              <a:gd name="T26" fmla="*/ 762 w 762"/>
              <a:gd name="T27" fmla="*/ 74 h 594"/>
              <a:gd name="T28" fmla="*/ 760 w 762"/>
              <a:gd name="T29" fmla="*/ 73 h 594"/>
              <a:gd name="T30" fmla="*/ 760 w 762"/>
              <a:gd name="T31" fmla="*/ 75 h 594"/>
              <a:gd name="T32" fmla="*/ 758 w 762"/>
              <a:gd name="T33" fmla="*/ 75 h 594"/>
              <a:gd name="T34" fmla="*/ 725 w 762"/>
              <a:gd name="T35" fmla="*/ 590 h 594"/>
              <a:gd name="T36" fmla="*/ 640 w 762"/>
              <a:gd name="T37" fmla="*/ 587 h 594"/>
              <a:gd name="T38" fmla="*/ 432 w 762"/>
              <a:gd name="T39" fmla="*/ 569 h 594"/>
              <a:gd name="T40" fmla="*/ 207 w 762"/>
              <a:gd name="T41" fmla="*/ 542 h 594"/>
              <a:gd name="T42" fmla="*/ 4 w 762"/>
              <a:gd name="T43" fmla="*/ 520 h 594"/>
              <a:gd name="T44" fmla="*/ 15 w 762"/>
              <a:gd name="T45" fmla="*/ 438 h 594"/>
              <a:gd name="T46" fmla="*/ 58 w 762"/>
              <a:gd name="T47" fmla="*/ 135 h 594"/>
              <a:gd name="T48" fmla="*/ 71 w 762"/>
              <a:gd name="T49" fmla="*/ 4 h 594"/>
              <a:gd name="T50" fmla="*/ 543 w 762"/>
              <a:gd name="T51" fmla="*/ 56 h 594"/>
              <a:gd name="T52" fmla="*/ 760 w 762"/>
              <a:gd name="T53" fmla="*/ 76 h 594"/>
              <a:gd name="T54" fmla="*/ 760 w 762"/>
              <a:gd name="T55" fmla="*/ 75 h 594"/>
              <a:gd name="T56" fmla="*/ 758 w 762"/>
              <a:gd name="T57" fmla="*/ 75 h 594"/>
              <a:gd name="T58" fmla="*/ 760 w 762"/>
              <a:gd name="T59" fmla="*/ 75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62" h="594">
                <a:moveTo>
                  <a:pt x="760" y="75"/>
                </a:moveTo>
                <a:lnTo>
                  <a:pt x="760" y="73"/>
                </a:lnTo>
                <a:lnTo>
                  <a:pt x="543" y="53"/>
                </a:lnTo>
                <a:lnTo>
                  <a:pt x="543" y="54"/>
                </a:lnTo>
                <a:lnTo>
                  <a:pt x="543" y="53"/>
                </a:lnTo>
                <a:lnTo>
                  <a:pt x="67" y="0"/>
                </a:lnTo>
                <a:lnTo>
                  <a:pt x="54" y="135"/>
                </a:lnTo>
                <a:lnTo>
                  <a:pt x="12" y="438"/>
                </a:lnTo>
                <a:lnTo>
                  <a:pt x="0" y="522"/>
                </a:lnTo>
                <a:lnTo>
                  <a:pt x="206" y="545"/>
                </a:lnTo>
                <a:lnTo>
                  <a:pt x="431" y="572"/>
                </a:lnTo>
                <a:lnTo>
                  <a:pt x="640" y="590"/>
                </a:lnTo>
                <a:lnTo>
                  <a:pt x="727" y="594"/>
                </a:lnTo>
                <a:lnTo>
                  <a:pt x="762" y="74"/>
                </a:lnTo>
                <a:lnTo>
                  <a:pt x="760" y="73"/>
                </a:lnTo>
                <a:lnTo>
                  <a:pt x="760" y="75"/>
                </a:lnTo>
                <a:lnTo>
                  <a:pt x="758" y="75"/>
                </a:lnTo>
                <a:lnTo>
                  <a:pt x="725" y="590"/>
                </a:lnTo>
                <a:lnTo>
                  <a:pt x="640" y="587"/>
                </a:lnTo>
                <a:lnTo>
                  <a:pt x="432" y="569"/>
                </a:lnTo>
                <a:lnTo>
                  <a:pt x="207" y="542"/>
                </a:lnTo>
                <a:lnTo>
                  <a:pt x="4" y="520"/>
                </a:lnTo>
                <a:lnTo>
                  <a:pt x="15" y="438"/>
                </a:lnTo>
                <a:lnTo>
                  <a:pt x="58" y="135"/>
                </a:lnTo>
                <a:lnTo>
                  <a:pt x="71" y="4"/>
                </a:lnTo>
                <a:lnTo>
                  <a:pt x="543" y="56"/>
                </a:lnTo>
                <a:lnTo>
                  <a:pt x="760" y="76"/>
                </a:lnTo>
                <a:lnTo>
                  <a:pt x="760" y="75"/>
                </a:lnTo>
                <a:lnTo>
                  <a:pt x="758" y="75"/>
                </a:lnTo>
                <a:lnTo>
                  <a:pt x="760"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7" name="Freeform 34">
            <a:extLst>
              <a:ext uri="{FF2B5EF4-FFF2-40B4-BE49-F238E27FC236}">
                <a16:creationId xmlns:a16="http://schemas.microsoft.com/office/drawing/2014/main" id="{EA852418-EF94-17C9-31AC-38E31135A433}"/>
              </a:ext>
            </a:extLst>
          </p:cNvPr>
          <p:cNvSpPr>
            <a:spLocks/>
          </p:cNvSpPr>
          <p:nvPr/>
        </p:nvSpPr>
        <p:spPr bwMode="auto">
          <a:xfrm>
            <a:off x="7306454" y="2101064"/>
            <a:ext cx="252245" cy="249362"/>
          </a:xfrm>
          <a:custGeom>
            <a:avLst/>
            <a:gdLst>
              <a:gd name="T0" fmla="*/ 47 w 175"/>
              <a:gd name="T1" fmla="*/ 153 h 173"/>
              <a:gd name="T2" fmla="*/ 69 w 175"/>
              <a:gd name="T3" fmla="*/ 134 h 173"/>
              <a:gd name="T4" fmla="*/ 81 w 175"/>
              <a:gd name="T5" fmla="*/ 121 h 173"/>
              <a:gd name="T6" fmla="*/ 85 w 175"/>
              <a:gd name="T7" fmla="*/ 125 h 173"/>
              <a:gd name="T8" fmla="*/ 101 w 175"/>
              <a:gd name="T9" fmla="*/ 115 h 173"/>
              <a:gd name="T10" fmla="*/ 133 w 175"/>
              <a:gd name="T11" fmla="*/ 109 h 173"/>
              <a:gd name="T12" fmla="*/ 175 w 175"/>
              <a:gd name="T13" fmla="*/ 88 h 173"/>
              <a:gd name="T14" fmla="*/ 171 w 175"/>
              <a:gd name="T15" fmla="*/ 63 h 173"/>
              <a:gd name="T16" fmla="*/ 166 w 175"/>
              <a:gd name="T17" fmla="*/ 37 h 173"/>
              <a:gd name="T18" fmla="*/ 157 w 175"/>
              <a:gd name="T19" fmla="*/ 0 h 173"/>
              <a:gd name="T20" fmla="*/ 131 w 175"/>
              <a:gd name="T21" fmla="*/ 7 h 173"/>
              <a:gd name="T22" fmla="*/ 0 w 175"/>
              <a:gd name="T23" fmla="*/ 35 h 173"/>
              <a:gd name="T24" fmla="*/ 3 w 175"/>
              <a:gd name="T25" fmla="*/ 54 h 173"/>
              <a:gd name="T26" fmla="*/ 13 w 175"/>
              <a:gd name="T27" fmla="*/ 98 h 173"/>
              <a:gd name="T28" fmla="*/ 13 w 175"/>
              <a:gd name="T29" fmla="*/ 147 h 173"/>
              <a:gd name="T30" fmla="*/ 7 w 175"/>
              <a:gd name="T31" fmla="*/ 160 h 173"/>
              <a:gd name="T32" fmla="*/ 17 w 175"/>
              <a:gd name="T33" fmla="*/ 173 h 173"/>
              <a:gd name="T34" fmla="*/ 47 w 175"/>
              <a:gd name="T35" fmla="*/ 15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5" h="173">
                <a:moveTo>
                  <a:pt x="47" y="153"/>
                </a:moveTo>
                <a:lnTo>
                  <a:pt x="69" y="134"/>
                </a:lnTo>
                <a:lnTo>
                  <a:pt x="81" y="121"/>
                </a:lnTo>
                <a:lnTo>
                  <a:pt x="85" y="125"/>
                </a:lnTo>
                <a:lnTo>
                  <a:pt x="101" y="115"/>
                </a:lnTo>
                <a:lnTo>
                  <a:pt x="133" y="109"/>
                </a:lnTo>
                <a:lnTo>
                  <a:pt x="175" y="88"/>
                </a:lnTo>
                <a:lnTo>
                  <a:pt x="171" y="63"/>
                </a:lnTo>
                <a:lnTo>
                  <a:pt x="166" y="37"/>
                </a:lnTo>
                <a:lnTo>
                  <a:pt x="157" y="0"/>
                </a:lnTo>
                <a:lnTo>
                  <a:pt x="131" y="7"/>
                </a:lnTo>
                <a:lnTo>
                  <a:pt x="0" y="35"/>
                </a:lnTo>
                <a:lnTo>
                  <a:pt x="3" y="54"/>
                </a:lnTo>
                <a:lnTo>
                  <a:pt x="13" y="98"/>
                </a:lnTo>
                <a:lnTo>
                  <a:pt x="13" y="147"/>
                </a:lnTo>
                <a:lnTo>
                  <a:pt x="7" y="160"/>
                </a:lnTo>
                <a:lnTo>
                  <a:pt x="17" y="173"/>
                </a:lnTo>
                <a:lnTo>
                  <a:pt x="47" y="1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8" name="Freeform 35">
            <a:extLst>
              <a:ext uri="{FF2B5EF4-FFF2-40B4-BE49-F238E27FC236}">
                <a16:creationId xmlns:a16="http://schemas.microsoft.com/office/drawing/2014/main" id="{6877DC93-CE8A-B897-A85B-A25A8D86DBC1}"/>
              </a:ext>
            </a:extLst>
          </p:cNvPr>
          <p:cNvSpPr>
            <a:spLocks/>
          </p:cNvSpPr>
          <p:nvPr/>
        </p:nvSpPr>
        <p:spPr bwMode="auto">
          <a:xfrm>
            <a:off x="7303572" y="2098182"/>
            <a:ext cx="256569" cy="255128"/>
          </a:xfrm>
          <a:custGeom>
            <a:avLst/>
            <a:gdLst>
              <a:gd name="T0" fmla="*/ 49 w 178"/>
              <a:gd name="T1" fmla="*/ 155 h 177"/>
              <a:gd name="T2" fmla="*/ 50 w 178"/>
              <a:gd name="T3" fmla="*/ 156 h 177"/>
              <a:gd name="T4" fmla="*/ 72 w 178"/>
              <a:gd name="T5" fmla="*/ 137 h 177"/>
              <a:gd name="T6" fmla="*/ 83 w 178"/>
              <a:gd name="T7" fmla="*/ 125 h 177"/>
              <a:gd name="T8" fmla="*/ 87 w 178"/>
              <a:gd name="T9" fmla="*/ 129 h 177"/>
              <a:gd name="T10" fmla="*/ 104 w 178"/>
              <a:gd name="T11" fmla="*/ 119 h 177"/>
              <a:gd name="T12" fmla="*/ 135 w 178"/>
              <a:gd name="T13" fmla="*/ 113 h 177"/>
              <a:gd name="T14" fmla="*/ 178 w 178"/>
              <a:gd name="T15" fmla="*/ 92 h 177"/>
              <a:gd name="T16" fmla="*/ 175 w 178"/>
              <a:gd name="T17" fmla="*/ 65 h 177"/>
              <a:gd name="T18" fmla="*/ 169 w 178"/>
              <a:gd name="T19" fmla="*/ 38 h 177"/>
              <a:gd name="T20" fmla="*/ 160 w 178"/>
              <a:gd name="T21" fmla="*/ 0 h 177"/>
              <a:gd name="T22" fmla="*/ 132 w 178"/>
              <a:gd name="T23" fmla="*/ 8 h 177"/>
              <a:gd name="T24" fmla="*/ 0 w 178"/>
              <a:gd name="T25" fmla="*/ 36 h 177"/>
              <a:gd name="T26" fmla="*/ 4 w 178"/>
              <a:gd name="T27" fmla="*/ 56 h 177"/>
              <a:gd name="T28" fmla="*/ 13 w 178"/>
              <a:gd name="T29" fmla="*/ 100 h 177"/>
              <a:gd name="T30" fmla="*/ 13 w 178"/>
              <a:gd name="T31" fmla="*/ 149 h 177"/>
              <a:gd name="T32" fmla="*/ 7 w 178"/>
              <a:gd name="T33" fmla="*/ 162 h 177"/>
              <a:gd name="T34" fmla="*/ 19 w 178"/>
              <a:gd name="T35" fmla="*/ 177 h 177"/>
              <a:gd name="T36" fmla="*/ 50 w 178"/>
              <a:gd name="T37" fmla="*/ 156 h 177"/>
              <a:gd name="T38" fmla="*/ 50 w 178"/>
              <a:gd name="T39" fmla="*/ 156 h 177"/>
              <a:gd name="T40" fmla="*/ 49 w 178"/>
              <a:gd name="T41" fmla="*/ 155 h 177"/>
              <a:gd name="T42" fmla="*/ 48 w 178"/>
              <a:gd name="T43" fmla="*/ 154 h 177"/>
              <a:gd name="T44" fmla="*/ 19 w 178"/>
              <a:gd name="T45" fmla="*/ 173 h 177"/>
              <a:gd name="T46" fmla="*/ 11 w 178"/>
              <a:gd name="T47" fmla="*/ 162 h 177"/>
              <a:gd name="T48" fmla="*/ 16 w 178"/>
              <a:gd name="T49" fmla="*/ 149 h 177"/>
              <a:gd name="T50" fmla="*/ 16 w 178"/>
              <a:gd name="T51" fmla="*/ 99 h 177"/>
              <a:gd name="T52" fmla="*/ 7 w 178"/>
              <a:gd name="T53" fmla="*/ 55 h 177"/>
              <a:gd name="T54" fmla="*/ 5 w 178"/>
              <a:gd name="T55" fmla="*/ 56 h 177"/>
              <a:gd name="T56" fmla="*/ 7 w 178"/>
              <a:gd name="T57" fmla="*/ 55 h 177"/>
              <a:gd name="T58" fmla="*/ 3 w 178"/>
              <a:gd name="T59" fmla="*/ 39 h 177"/>
              <a:gd name="T60" fmla="*/ 133 w 178"/>
              <a:gd name="T61" fmla="*/ 11 h 177"/>
              <a:gd name="T62" fmla="*/ 158 w 178"/>
              <a:gd name="T63" fmla="*/ 5 h 177"/>
              <a:gd name="T64" fmla="*/ 166 w 178"/>
              <a:gd name="T65" fmla="*/ 39 h 177"/>
              <a:gd name="T66" fmla="*/ 172 w 178"/>
              <a:gd name="T67" fmla="*/ 65 h 177"/>
              <a:gd name="T68" fmla="*/ 175 w 178"/>
              <a:gd name="T69" fmla="*/ 89 h 177"/>
              <a:gd name="T70" fmla="*/ 134 w 178"/>
              <a:gd name="T71" fmla="*/ 110 h 177"/>
              <a:gd name="T72" fmla="*/ 103 w 178"/>
              <a:gd name="T73" fmla="*/ 116 h 177"/>
              <a:gd name="T74" fmla="*/ 87 w 178"/>
              <a:gd name="T75" fmla="*/ 125 h 177"/>
              <a:gd name="T76" fmla="*/ 83 w 178"/>
              <a:gd name="T77" fmla="*/ 121 h 177"/>
              <a:gd name="T78" fmla="*/ 70 w 178"/>
              <a:gd name="T79" fmla="*/ 134 h 177"/>
              <a:gd name="T80" fmla="*/ 48 w 178"/>
              <a:gd name="T81" fmla="*/ 154 h 177"/>
              <a:gd name="T82" fmla="*/ 49 w 178"/>
              <a:gd name="T83" fmla="*/ 155 h 177"/>
              <a:gd name="T84" fmla="*/ 48 w 178"/>
              <a:gd name="T85" fmla="*/ 154 h 177"/>
              <a:gd name="T86" fmla="*/ 49 w 178"/>
              <a:gd name="T87" fmla="*/ 15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8" h="177">
                <a:moveTo>
                  <a:pt x="49" y="155"/>
                </a:moveTo>
                <a:lnTo>
                  <a:pt x="50" y="156"/>
                </a:lnTo>
                <a:lnTo>
                  <a:pt x="72" y="137"/>
                </a:lnTo>
                <a:lnTo>
                  <a:pt x="83" y="125"/>
                </a:lnTo>
                <a:lnTo>
                  <a:pt x="87" y="129"/>
                </a:lnTo>
                <a:lnTo>
                  <a:pt x="104" y="119"/>
                </a:lnTo>
                <a:lnTo>
                  <a:pt x="135" y="113"/>
                </a:lnTo>
                <a:lnTo>
                  <a:pt x="178" y="92"/>
                </a:lnTo>
                <a:lnTo>
                  <a:pt x="175" y="65"/>
                </a:lnTo>
                <a:lnTo>
                  <a:pt x="169" y="38"/>
                </a:lnTo>
                <a:lnTo>
                  <a:pt x="160" y="0"/>
                </a:lnTo>
                <a:lnTo>
                  <a:pt x="132" y="8"/>
                </a:lnTo>
                <a:lnTo>
                  <a:pt x="0" y="36"/>
                </a:lnTo>
                <a:lnTo>
                  <a:pt x="4" y="56"/>
                </a:lnTo>
                <a:lnTo>
                  <a:pt x="13" y="100"/>
                </a:lnTo>
                <a:lnTo>
                  <a:pt x="13" y="149"/>
                </a:lnTo>
                <a:lnTo>
                  <a:pt x="7" y="162"/>
                </a:lnTo>
                <a:lnTo>
                  <a:pt x="19" y="177"/>
                </a:lnTo>
                <a:lnTo>
                  <a:pt x="50" y="156"/>
                </a:lnTo>
                <a:lnTo>
                  <a:pt x="50" y="156"/>
                </a:lnTo>
                <a:lnTo>
                  <a:pt x="49" y="155"/>
                </a:lnTo>
                <a:lnTo>
                  <a:pt x="48" y="154"/>
                </a:lnTo>
                <a:lnTo>
                  <a:pt x="19" y="173"/>
                </a:lnTo>
                <a:lnTo>
                  <a:pt x="11" y="162"/>
                </a:lnTo>
                <a:lnTo>
                  <a:pt x="16" y="149"/>
                </a:lnTo>
                <a:lnTo>
                  <a:pt x="16" y="99"/>
                </a:lnTo>
                <a:lnTo>
                  <a:pt x="7" y="55"/>
                </a:lnTo>
                <a:lnTo>
                  <a:pt x="5" y="56"/>
                </a:lnTo>
                <a:lnTo>
                  <a:pt x="7" y="55"/>
                </a:lnTo>
                <a:lnTo>
                  <a:pt x="3" y="39"/>
                </a:lnTo>
                <a:lnTo>
                  <a:pt x="133" y="11"/>
                </a:lnTo>
                <a:lnTo>
                  <a:pt x="158" y="5"/>
                </a:lnTo>
                <a:lnTo>
                  <a:pt x="166" y="39"/>
                </a:lnTo>
                <a:lnTo>
                  <a:pt x="172" y="65"/>
                </a:lnTo>
                <a:lnTo>
                  <a:pt x="175" y="89"/>
                </a:lnTo>
                <a:lnTo>
                  <a:pt x="134" y="110"/>
                </a:lnTo>
                <a:lnTo>
                  <a:pt x="103" y="116"/>
                </a:lnTo>
                <a:lnTo>
                  <a:pt x="87" y="125"/>
                </a:lnTo>
                <a:lnTo>
                  <a:pt x="83" y="121"/>
                </a:lnTo>
                <a:lnTo>
                  <a:pt x="70" y="134"/>
                </a:lnTo>
                <a:lnTo>
                  <a:pt x="48" y="154"/>
                </a:lnTo>
                <a:lnTo>
                  <a:pt x="49" y="155"/>
                </a:lnTo>
                <a:lnTo>
                  <a:pt x="48" y="154"/>
                </a:lnTo>
                <a:lnTo>
                  <a:pt x="49"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39" name="Freeform 36">
            <a:extLst>
              <a:ext uri="{FF2B5EF4-FFF2-40B4-BE49-F238E27FC236}">
                <a16:creationId xmlns:a16="http://schemas.microsoft.com/office/drawing/2014/main" id="{315089BC-B109-8036-051D-B8D9B5135144}"/>
              </a:ext>
            </a:extLst>
          </p:cNvPr>
          <p:cNvSpPr>
            <a:spLocks/>
          </p:cNvSpPr>
          <p:nvPr/>
        </p:nvSpPr>
        <p:spPr bwMode="auto">
          <a:xfrm>
            <a:off x="7083037" y="2634383"/>
            <a:ext cx="158554" cy="250804"/>
          </a:xfrm>
          <a:custGeom>
            <a:avLst/>
            <a:gdLst>
              <a:gd name="T0" fmla="*/ 96 w 110"/>
              <a:gd name="T1" fmla="*/ 121 h 174"/>
              <a:gd name="T2" fmla="*/ 91 w 110"/>
              <a:gd name="T3" fmla="*/ 124 h 174"/>
              <a:gd name="T4" fmla="*/ 69 w 110"/>
              <a:gd name="T5" fmla="*/ 110 h 174"/>
              <a:gd name="T6" fmla="*/ 59 w 110"/>
              <a:gd name="T7" fmla="*/ 81 h 174"/>
              <a:gd name="T8" fmla="*/ 47 w 110"/>
              <a:gd name="T9" fmla="*/ 60 h 174"/>
              <a:gd name="T10" fmla="*/ 33 w 110"/>
              <a:gd name="T11" fmla="*/ 54 h 174"/>
              <a:gd name="T12" fmla="*/ 20 w 110"/>
              <a:gd name="T13" fmla="*/ 33 h 174"/>
              <a:gd name="T14" fmla="*/ 23 w 110"/>
              <a:gd name="T15" fmla="*/ 20 h 174"/>
              <a:gd name="T16" fmla="*/ 26 w 110"/>
              <a:gd name="T17" fmla="*/ 6 h 174"/>
              <a:gd name="T18" fmla="*/ 26 w 110"/>
              <a:gd name="T19" fmla="*/ 0 h 174"/>
              <a:gd name="T20" fmla="*/ 23 w 110"/>
              <a:gd name="T21" fmla="*/ 1 h 174"/>
              <a:gd name="T22" fmla="*/ 14 w 110"/>
              <a:gd name="T23" fmla="*/ 6 h 174"/>
              <a:gd name="T24" fmla="*/ 1 w 110"/>
              <a:gd name="T25" fmla="*/ 17 h 174"/>
              <a:gd name="T26" fmla="*/ 0 w 110"/>
              <a:gd name="T27" fmla="*/ 19 h 174"/>
              <a:gd name="T28" fmla="*/ 8 w 110"/>
              <a:gd name="T29" fmla="*/ 44 h 174"/>
              <a:gd name="T30" fmla="*/ 22 w 110"/>
              <a:gd name="T31" fmla="*/ 77 h 174"/>
              <a:gd name="T32" fmla="*/ 45 w 110"/>
              <a:gd name="T33" fmla="*/ 174 h 174"/>
              <a:gd name="T34" fmla="*/ 75 w 110"/>
              <a:gd name="T35" fmla="*/ 171 h 174"/>
              <a:gd name="T36" fmla="*/ 110 w 110"/>
              <a:gd name="T37" fmla="*/ 165 h 174"/>
              <a:gd name="T38" fmla="*/ 96 w 110"/>
              <a:gd name="T39" fmla="*/ 121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0" h="174">
                <a:moveTo>
                  <a:pt x="96" y="121"/>
                </a:moveTo>
                <a:lnTo>
                  <a:pt x="91" y="124"/>
                </a:lnTo>
                <a:lnTo>
                  <a:pt x="69" y="110"/>
                </a:lnTo>
                <a:lnTo>
                  <a:pt x="59" y="81"/>
                </a:lnTo>
                <a:lnTo>
                  <a:pt x="47" y="60"/>
                </a:lnTo>
                <a:lnTo>
                  <a:pt x="33" y="54"/>
                </a:lnTo>
                <a:lnTo>
                  <a:pt x="20" y="33"/>
                </a:lnTo>
                <a:lnTo>
                  <a:pt x="23" y="20"/>
                </a:lnTo>
                <a:lnTo>
                  <a:pt x="26" y="6"/>
                </a:lnTo>
                <a:lnTo>
                  <a:pt x="26" y="0"/>
                </a:lnTo>
                <a:lnTo>
                  <a:pt x="23" y="1"/>
                </a:lnTo>
                <a:lnTo>
                  <a:pt x="14" y="6"/>
                </a:lnTo>
                <a:lnTo>
                  <a:pt x="1" y="17"/>
                </a:lnTo>
                <a:lnTo>
                  <a:pt x="0" y="19"/>
                </a:lnTo>
                <a:lnTo>
                  <a:pt x="8" y="44"/>
                </a:lnTo>
                <a:lnTo>
                  <a:pt x="22" y="77"/>
                </a:lnTo>
                <a:lnTo>
                  <a:pt x="45" y="174"/>
                </a:lnTo>
                <a:lnTo>
                  <a:pt x="75" y="171"/>
                </a:lnTo>
                <a:lnTo>
                  <a:pt x="110" y="165"/>
                </a:lnTo>
                <a:lnTo>
                  <a:pt x="96"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0" name="Freeform 37">
            <a:extLst>
              <a:ext uri="{FF2B5EF4-FFF2-40B4-BE49-F238E27FC236}">
                <a16:creationId xmlns:a16="http://schemas.microsoft.com/office/drawing/2014/main" id="{8D89B90E-CF69-36C0-F4B6-532C7E2CB34F}"/>
              </a:ext>
            </a:extLst>
          </p:cNvPr>
          <p:cNvSpPr>
            <a:spLocks/>
          </p:cNvSpPr>
          <p:nvPr/>
        </p:nvSpPr>
        <p:spPr bwMode="auto">
          <a:xfrm>
            <a:off x="7081596" y="2632941"/>
            <a:ext cx="162878" cy="255128"/>
          </a:xfrm>
          <a:custGeom>
            <a:avLst/>
            <a:gdLst>
              <a:gd name="T0" fmla="*/ 97 w 113"/>
              <a:gd name="T1" fmla="*/ 122 h 177"/>
              <a:gd name="T2" fmla="*/ 97 w 113"/>
              <a:gd name="T3" fmla="*/ 121 h 177"/>
              <a:gd name="T4" fmla="*/ 92 w 113"/>
              <a:gd name="T5" fmla="*/ 123 h 177"/>
              <a:gd name="T6" fmla="*/ 71 w 113"/>
              <a:gd name="T7" fmla="*/ 110 h 177"/>
              <a:gd name="T8" fmla="*/ 61 w 113"/>
              <a:gd name="T9" fmla="*/ 82 h 177"/>
              <a:gd name="T10" fmla="*/ 49 w 113"/>
              <a:gd name="T11" fmla="*/ 60 h 177"/>
              <a:gd name="T12" fmla="*/ 35 w 113"/>
              <a:gd name="T13" fmla="*/ 54 h 177"/>
              <a:gd name="T14" fmla="*/ 23 w 113"/>
              <a:gd name="T15" fmla="*/ 33 h 177"/>
              <a:gd name="T16" fmla="*/ 26 w 113"/>
              <a:gd name="T17" fmla="*/ 22 h 177"/>
              <a:gd name="T18" fmla="*/ 29 w 113"/>
              <a:gd name="T19" fmla="*/ 8 h 177"/>
              <a:gd name="T20" fmla="*/ 30 w 113"/>
              <a:gd name="T21" fmla="*/ 0 h 177"/>
              <a:gd name="T22" fmla="*/ 24 w 113"/>
              <a:gd name="T23" fmla="*/ 0 h 177"/>
              <a:gd name="T24" fmla="*/ 14 w 113"/>
              <a:gd name="T25" fmla="*/ 6 h 177"/>
              <a:gd name="T26" fmla="*/ 1 w 113"/>
              <a:gd name="T27" fmla="*/ 17 h 177"/>
              <a:gd name="T28" fmla="*/ 0 w 113"/>
              <a:gd name="T29" fmla="*/ 19 h 177"/>
              <a:gd name="T30" fmla="*/ 0 w 113"/>
              <a:gd name="T31" fmla="*/ 19 h 177"/>
              <a:gd name="T32" fmla="*/ 8 w 113"/>
              <a:gd name="T33" fmla="*/ 45 h 177"/>
              <a:gd name="T34" fmla="*/ 22 w 113"/>
              <a:gd name="T35" fmla="*/ 78 h 177"/>
              <a:gd name="T36" fmla="*/ 45 w 113"/>
              <a:gd name="T37" fmla="*/ 177 h 177"/>
              <a:gd name="T38" fmla="*/ 76 w 113"/>
              <a:gd name="T39" fmla="*/ 175 h 177"/>
              <a:gd name="T40" fmla="*/ 113 w 113"/>
              <a:gd name="T41" fmla="*/ 167 h 177"/>
              <a:gd name="T42" fmla="*/ 98 w 113"/>
              <a:gd name="T43" fmla="*/ 120 h 177"/>
              <a:gd name="T44" fmla="*/ 97 w 113"/>
              <a:gd name="T45" fmla="*/ 121 h 177"/>
              <a:gd name="T46" fmla="*/ 97 w 113"/>
              <a:gd name="T47" fmla="*/ 122 h 177"/>
              <a:gd name="T48" fmla="*/ 96 w 113"/>
              <a:gd name="T49" fmla="*/ 123 h 177"/>
              <a:gd name="T50" fmla="*/ 109 w 113"/>
              <a:gd name="T51" fmla="*/ 165 h 177"/>
              <a:gd name="T52" fmla="*/ 76 w 113"/>
              <a:gd name="T53" fmla="*/ 171 h 177"/>
              <a:gd name="T54" fmla="*/ 47 w 113"/>
              <a:gd name="T55" fmla="*/ 173 h 177"/>
              <a:gd name="T56" fmla="*/ 24 w 113"/>
              <a:gd name="T57" fmla="*/ 78 h 177"/>
              <a:gd name="T58" fmla="*/ 11 w 113"/>
              <a:gd name="T59" fmla="*/ 44 h 177"/>
              <a:gd name="T60" fmla="*/ 3 w 113"/>
              <a:gd name="T61" fmla="*/ 20 h 177"/>
              <a:gd name="T62" fmla="*/ 4 w 113"/>
              <a:gd name="T63" fmla="*/ 19 h 177"/>
              <a:gd name="T64" fmla="*/ 15 w 113"/>
              <a:gd name="T65" fmla="*/ 9 h 177"/>
              <a:gd name="T66" fmla="*/ 25 w 113"/>
              <a:gd name="T67" fmla="*/ 3 h 177"/>
              <a:gd name="T68" fmla="*/ 26 w 113"/>
              <a:gd name="T69" fmla="*/ 3 h 177"/>
              <a:gd name="T70" fmla="*/ 25 w 113"/>
              <a:gd name="T71" fmla="*/ 7 h 177"/>
              <a:gd name="T72" fmla="*/ 23 w 113"/>
              <a:gd name="T73" fmla="*/ 21 h 177"/>
              <a:gd name="T74" fmla="*/ 20 w 113"/>
              <a:gd name="T75" fmla="*/ 34 h 177"/>
              <a:gd name="T76" fmla="*/ 33 w 113"/>
              <a:gd name="T77" fmla="*/ 56 h 177"/>
              <a:gd name="T78" fmla="*/ 47 w 113"/>
              <a:gd name="T79" fmla="*/ 62 h 177"/>
              <a:gd name="T80" fmla="*/ 57 w 113"/>
              <a:gd name="T81" fmla="*/ 83 h 177"/>
              <a:gd name="T82" fmla="*/ 68 w 113"/>
              <a:gd name="T83" fmla="*/ 112 h 177"/>
              <a:gd name="T84" fmla="*/ 92 w 113"/>
              <a:gd name="T85" fmla="*/ 127 h 177"/>
              <a:gd name="T86" fmla="*/ 98 w 113"/>
              <a:gd name="T87" fmla="*/ 124 h 177"/>
              <a:gd name="T88" fmla="*/ 97 w 113"/>
              <a:gd name="T89" fmla="*/ 122 h 177"/>
              <a:gd name="T90" fmla="*/ 96 w 113"/>
              <a:gd name="T91" fmla="*/ 123 h 177"/>
              <a:gd name="T92" fmla="*/ 97 w 113"/>
              <a:gd name="T93" fmla="*/ 122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 h="177">
                <a:moveTo>
                  <a:pt x="97" y="122"/>
                </a:moveTo>
                <a:lnTo>
                  <a:pt x="97" y="121"/>
                </a:lnTo>
                <a:lnTo>
                  <a:pt x="92" y="123"/>
                </a:lnTo>
                <a:lnTo>
                  <a:pt x="71" y="110"/>
                </a:lnTo>
                <a:lnTo>
                  <a:pt x="61" y="82"/>
                </a:lnTo>
                <a:lnTo>
                  <a:pt x="49" y="60"/>
                </a:lnTo>
                <a:lnTo>
                  <a:pt x="35" y="54"/>
                </a:lnTo>
                <a:lnTo>
                  <a:pt x="23" y="33"/>
                </a:lnTo>
                <a:lnTo>
                  <a:pt x="26" y="22"/>
                </a:lnTo>
                <a:lnTo>
                  <a:pt x="29" y="8"/>
                </a:lnTo>
                <a:lnTo>
                  <a:pt x="30" y="0"/>
                </a:lnTo>
                <a:lnTo>
                  <a:pt x="24" y="0"/>
                </a:lnTo>
                <a:lnTo>
                  <a:pt x="14" y="6"/>
                </a:lnTo>
                <a:lnTo>
                  <a:pt x="1" y="17"/>
                </a:lnTo>
                <a:lnTo>
                  <a:pt x="0" y="19"/>
                </a:lnTo>
                <a:lnTo>
                  <a:pt x="0" y="19"/>
                </a:lnTo>
                <a:lnTo>
                  <a:pt x="8" y="45"/>
                </a:lnTo>
                <a:lnTo>
                  <a:pt x="22" y="78"/>
                </a:lnTo>
                <a:lnTo>
                  <a:pt x="45" y="177"/>
                </a:lnTo>
                <a:lnTo>
                  <a:pt x="76" y="175"/>
                </a:lnTo>
                <a:lnTo>
                  <a:pt x="113" y="167"/>
                </a:lnTo>
                <a:lnTo>
                  <a:pt x="98" y="120"/>
                </a:lnTo>
                <a:lnTo>
                  <a:pt x="97" y="121"/>
                </a:lnTo>
                <a:lnTo>
                  <a:pt x="97" y="122"/>
                </a:lnTo>
                <a:lnTo>
                  <a:pt x="96" y="123"/>
                </a:lnTo>
                <a:lnTo>
                  <a:pt x="109" y="165"/>
                </a:lnTo>
                <a:lnTo>
                  <a:pt x="76" y="171"/>
                </a:lnTo>
                <a:lnTo>
                  <a:pt x="47" y="173"/>
                </a:lnTo>
                <a:lnTo>
                  <a:pt x="24" y="78"/>
                </a:lnTo>
                <a:lnTo>
                  <a:pt x="11" y="44"/>
                </a:lnTo>
                <a:lnTo>
                  <a:pt x="3" y="20"/>
                </a:lnTo>
                <a:lnTo>
                  <a:pt x="4" y="19"/>
                </a:lnTo>
                <a:lnTo>
                  <a:pt x="15" y="9"/>
                </a:lnTo>
                <a:lnTo>
                  <a:pt x="25" y="3"/>
                </a:lnTo>
                <a:lnTo>
                  <a:pt x="26" y="3"/>
                </a:lnTo>
                <a:lnTo>
                  <a:pt x="25" y="7"/>
                </a:lnTo>
                <a:lnTo>
                  <a:pt x="23" y="21"/>
                </a:lnTo>
                <a:lnTo>
                  <a:pt x="20" y="34"/>
                </a:lnTo>
                <a:lnTo>
                  <a:pt x="33" y="56"/>
                </a:lnTo>
                <a:lnTo>
                  <a:pt x="47" y="62"/>
                </a:lnTo>
                <a:lnTo>
                  <a:pt x="57" y="83"/>
                </a:lnTo>
                <a:lnTo>
                  <a:pt x="68" y="112"/>
                </a:lnTo>
                <a:lnTo>
                  <a:pt x="92" y="127"/>
                </a:lnTo>
                <a:lnTo>
                  <a:pt x="98" y="124"/>
                </a:lnTo>
                <a:lnTo>
                  <a:pt x="97" y="122"/>
                </a:lnTo>
                <a:lnTo>
                  <a:pt x="96" y="123"/>
                </a:lnTo>
                <a:lnTo>
                  <a:pt x="97" y="1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1" name="Freeform 38">
            <a:extLst>
              <a:ext uri="{FF2B5EF4-FFF2-40B4-BE49-F238E27FC236}">
                <a16:creationId xmlns:a16="http://schemas.microsoft.com/office/drawing/2014/main" id="{2793A666-DD7C-98F0-254D-C6D6BA0AC6B1}"/>
              </a:ext>
            </a:extLst>
          </p:cNvPr>
          <p:cNvSpPr>
            <a:spLocks noEditPoints="1"/>
          </p:cNvSpPr>
          <p:nvPr/>
        </p:nvSpPr>
        <p:spPr bwMode="auto">
          <a:xfrm>
            <a:off x="5529209" y="4518294"/>
            <a:ext cx="1377978" cy="1166094"/>
          </a:xfrm>
          <a:custGeom>
            <a:avLst/>
            <a:gdLst>
              <a:gd name="T0" fmla="*/ 634 w 956"/>
              <a:gd name="T1" fmla="*/ 5 h 809"/>
              <a:gd name="T2" fmla="*/ 615 w 956"/>
              <a:gd name="T3" fmla="*/ 57 h 809"/>
              <a:gd name="T4" fmla="*/ 558 w 956"/>
              <a:gd name="T5" fmla="*/ 44 h 809"/>
              <a:gd name="T6" fmla="*/ 303 w 956"/>
              <a:gd name="T7" fmla="*/ 44 h 809"/>
              <a:gd name="T8" fmla="*/ 213 w 956"/>
              <a:gd name="T9" fmla="*/ 21 h 809"/>
              <a:gd name="T10" fmla="*/ 8 w 956"/>
              <a:gd name="T11" fmla="*/ 73 h 809"/>
              <a:gd name="T12" fmla="*/ 48 w 956"/>
              <a:gd name="T13" fmla="*/ 132 h 809"/>
              <a:gd name="T14" fmla="*/ 147 w 956"/>
              <a:gd name="T15" fmla="*/ 113 h 809"/>
              <a:gd name="T16" fmla="*/ 251 w 956"/>
              <a:gd name="T17" fmla="*/ 156 h 809"/>
              <a:gd name="T18" fmla="*/ 279 w 956"/>
              <a:gd name="T19" fmla="*/ 190 h 809"/>
              <a:gd name="T20" fmla="*/ 343 w 956"/>
              <a:gd name="T21" fmla="*/ 171 h 809"/>
              <a:gd name="T22" fmla="*/ 387 w 956"/>
              <a:gd name="T23" fmla="*/ 144 h 809"/>
              <a:gd name="T24" fmla="*/ 407 w 956"/>
              <a:gd name="T25" fmla="*/ 121 h 809"/>
              <a:gd name="T26" fmla="*/ 466 w 956"/>
              <a:gd name="T27" fmla="*/ 139 h 809"/>
              <a:gd name="T28" fmla="*/ 503 w 956"/>
              <a:gd name="T29" fmla="*/ 189 h 809"/>
              <a:gd name="T30" fmla="*/ 545 w 956"/>
              <a:gd name="T31" fmla="*/ 217 h 809"/>
              <a:gd name="T32" fmla="*/ 601 w 956"/>
              <a:gd name="T33" fmla="*/ 266 h 809"/>
              <a:gd name="T34" fmla="*/ 594 w 956"/>
              <a:gd name="T35" fmla="*/ 367 h 809"/>
              <a:gd name="T36" fmla="*/ 618 w 956"/>
              <a:gd name="T37" fmla="*/ 417 h 809"/>
              <a:gd name="T38" fmla="*/ 609 w 956"/>
              <a:gd name="T39" fmla="*/ 381 h 809"/>
              <a:gd name="T40" fmla="*/ 648 w 956"/>
              <a:gd name="T41" fmla="*/ 393 h 809"/>
              <a:gd name="T42" fmla="*/ 637 w 956"/>
              <a:gd name="T43" fmla="*/ 463 h 809"/>
              <a:gd name="T44" fmla="*/ 687 w 956"/>
              <a:gd name="T45" fmla="*/ 537 h 809"/>
              <a:gd name="T46" fmla="*/ 721 w 956"/>
              <a:gd name="T47" fmla="*/ 556 h 809"/>
              <a:gd name="T48" fmla="*/ 751 w 956"/>
              <a:gd name="T49" fmla="*/ 607 h 809"/>
              <a:gd name="T50" fmla="*/ 798 w 956"/>
              <a:gd name="T51" fmla="*/ 629 h 809"/>
              <a:gd name="T52" fmla="*/ 844 w 956"/>
              <a:gd name="T53" fmla="*/ 694 h 809"/>
              <a:gd name="T54" fmla="*/ 861 w 956"/>
              <a:gd name="T55" fmla="*/ 720 h 809"/>
              <a:gd name="T56" fmla="*/ 907 w 956"/>
              <a:gd name="T57" fmla="*/ 704 h 809"/>
              <a:gd name="T58" fmla="*/ 939 w 956"/>
              <a:gd name="T59" fmla="*/ 664 h 809"/>
              <a:gd name="T60" fmla="*/ 939 w 956"/>
              <a:gd name="T61" fmla="*/ 627 h 809"/>
              <a:gd name="T62" fmla="*/ 952 w 956"/>
              <a:gd name="T63" fmla="*/ 587 h 809"/>
              <a:gd name="T64" fmla="*/ 914 w 956"/>
              <a:gd name="T65" fmla="*/ 421 h 809"/>
              <a:gd name="T66" fmla="*/ 859 w 956"/>
              <a:gd name="T67" fmla="*/ 336 h 809"/>
              <a:gd name="T68" fmla="*/ 852 w 956"/>
              <a:gd name="T69" fmla="*/ 276 h 809"/>
              <a:gd name="T70" fmla="*/ 790 w 956"/>
              <a:gd name="T71" fmla="*/ 203 h 809"/>
              <a:gd name="T72" fmla="*/ 714 w 956"/>
              <a:gd name="T73" fmla="*/ 50 h 809"/>
              <a:gd name="T74" fmla="*/ 775 w 956"/>
              <a:gd name="T75" fmla="*/ 802 h 809"/>
              <a:gd name="T76" fmla="*/ 806 w 956"/>
              <a:gd name="T77" fmla="*/ 783 h 809"/>
              <a:gd name="T78" fmla="*/ 838 w 956"/>
              <a:gd name="T79" fmla="*/ 779 h 809"/>
              <a:gd name="T80" fmla="*/ 795 w 956"/>
              <a:gd name="T81" fmla="*/ 802 h 809"/>
              <a:gd name="T82" fmla="*/ 857 w 956"/>
              <a:gd name="T83" fmla="*/ 772 h 809"/>
              <a:gd name="T84" fmla="*/ 911 w 956"/>
              <a:gd name="T85" fmla="*/ 741 h 809"/>
              <a:gd name="T86" fmla="*/ 954 w 956"/>
              <a:gd name="T87" fmla="*/ 668 h 809"/>
              <a:gd name="T88" fmla="*/ 946 w 956"/>
              <a:gd name="T89" fmla="*/ 666 h 809"/>
              <a:gd name="T90" fmla="*/ 891 w 956"/>
              <a:gd name="T91" fmla="*/ 751 h 8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56" h="809">
                <a:moveTo>
                  <a:pt x="669" y="4"/>
                </a:moveTo>
                <a:lnTo>
                  <a:pt x="638" y="0"/>
                </a:lnTo>
                <a:lnTo>
                  <a:pt x="634" y="5"/>
                </a:lnTo>
                <a:lnTo>
                  <a:pt x="642" y="31"/>
                </a:lnTo>
                <a:lnTo>
                  <a:pt x="640" y="63"/>
                </a:lnTo>
                <a:lnTo>
                  <a:pt x="615" y="57"/>
                </a:lnTo>
                <a:lnTo>
                  <a:pt x="614" y="40"/>
                </a:lnTo>
                <a:lnTo>
                  <a:pt x="590" y="40"/>
                </a:lnTo>
                <a:lnTo>
                  <a:pt x="558" y="44"/>
                </a:lnTo>
                <a:lnTo>
                  <a:pt x="363" y="56"/>
                </a:lnTo>
                <a:lnTo>
                  <a:pt x="314" y="54"/>
                </a:lnTo>
                <a:lnTo>
                  <a:pt x="303" y="44"/>
                </a:lnTo>
                <a:lnTo>
                  <a:pt x="288" y="18"/>
                </a:lnTo>
                <a:lnTo>
                  <a:pt x="253" y="18"/>
                </a:lnTo>
                <a:lnTo>
                  <a:pt x="213" y="21"/>
                </a:lnTo>
                <a:lnTo>
                  <a:pt x="1" y="46"/>
                </a:lnTo>
                <a:lnTo>
                  <a:pt x="0" y="63"/>
                </a:lnTo>
                <a:lnTo>
                  <a:pt x="8" y="73"/>
                </a:lnTo>
                <a:lnTo>
                  <a:pt x="27" y="85"/>
                </a:lnTo>
                <a:lnTo>
                  <a:pt x="28" y="135"/>
                </a:lnTo>
                <a:lnTo>
                  <a:pt x="48" y="132"/>
                </a:lnTo>
                <a:lnTo>
                  <a:pt x="84" y="119"/>
                </a:lnTo>
                <a:lnTo>
                  <a:pt x="120" y="116"/>
                </a:lnTo>
                <a:lnTo>
                  <a:pt x="147" y="113"/>
                </a:lnTo>
                <a:lnTo>
                  <a:pt x="192" y="123"/>
                </a:lnTo>
                <a:lnTo>
                  <a:pt x="241" y="147"/>
                </a:lnTo>
                <a:lnTo>
                  <a:pt x="251" y="156"/>
                </a:lnTo>
                <a:lnTo>
                  <a:pt x="268" y="163"/>
                </a:lnTo>
                <a:lnTo>
                  <a:pt x="278" y="174"/>
                </a:lnTo>
                <a:lnTo>
                  <a:pt x="279" y="190"/>
                </a:lnTo>
                <a:lnTo>
                  <a:pt x="298" y="182"/>
                </a:lnTo>
                <a:lnTo>
                  <a:pt x="322" y="182"/>
                </a:lnTo>
                <a:lnTo>
                  <a:pt x="343" y="171"/>
                </a:lnTo>
                <a:lnTo>
                  <a:pt x="366" y="149"/>
                </a:lnTo>
                <a:lnTo>
                  <a:pt x="384" y="150"/>
                </a:lnTo>
                <a:lnTo>
                  <a:pt x="387" y="144"/>
                </a:lnTo>
                <a:lnTo>
                  <a:pt x="383" y="138"/>
                </a:lnTo>
                <a:lnTo>
                  <a:pt x="384" y="127"/>
                </a:lnTo>
                <a:lnTo>
                  <a:pt x="407" y="121"/>
                </a:lnTo>
                <a:lnTo>
                  <a:pt x="423" y="121"/>
                </a:lnTo>
                <a:lnTo>
                  <a:pt x="441" y="131"/>
                </a:lnTo>
                <a:lnTo>
                  <a:pt x="466" y="139"/>
                </a:lnTo>
                <a:lnTo>
                  <a:pt x="480" y="162"/>
                </a:lnTo>
                <a:lnTo>
                  <a:pt x="496" y="168"/>
                </a:lnTo>
                <a:lnTo>
                  <a:pt x="503" y="189"/>
                </a:lnTo>
                <a:lnTo>
                  <a:pt x="523" y="199"/>
                </a:lnTo>
                <a:lnTo>
                  <a:pt x="533" y="214"/>
                </a:lnTo>
                <a:lnTo>
                  <a:pt x="545" y="217"/>
                </a:lnTo>
                <a:lnTo>
                  <a:pt x="576" y="225"/>
                </a:lnTo>
                <a:lnTo>
                  <a:pt x="583" y="244"/>
                </a:lnTo>
                <a:lnTo>
                  <a:pt x="601" y="266"/>
                </a:lnTo>
                <a:lnTo>
                  <a:pt x="601" y="323"/>
                </a:lnTo>
                <a:lnTo>
                  <a:pt x="593" y="351"/>
                </a:lnTo>
                <a:lnTo>
                  <a:pt x="594" y="367"/>
                </a:lnTo>
                <a:lnTo>
                  <a:pt x="603" y="396"/>
                </a:lnTo>
                <a:lnTo>
                  <a:pt x="613" y="421"/>
                </a:lnTo>
                <a:lnTo>
                  <a:pt x="618" y="417"/>
                </a:lnTo>
                <a:lnTo>
                  <a:pt x="627" y="391"/>
                </a:lnTo>
                <a:lnTo>
                  <a:pt x="611" y="384"/>
                </a:lnTo>
                <a:lnTo>
                  <a:pt x="609" y="381"/>
                </a:lnTo>
                <a:lnTo>
                  <a:pt x="619" y="377"/>
                </a:lnTo>
                <a:lnTo>
                  <a:pt x="647" y="383"/>
                </a:lnTo>
                <a:lnTo>
                  <a:pt x="648" y="393"/>
                </a:lnTo>
                <a:lnTo>
                  <a:pt x="628" y="426"/>
                </a:lnTo>
                <a:lnTo>
                  <a:pt x="615" y="440"/>
                </a:lnTo>
                <a:lnTo>
                  <a:pt x="637" y="463"/>
                </a:lnTo>
                <a:lnTo>
                  <a:pt x="653" y="481"/>
                </a:lnTo>
                <a:lnTo>
                  <a:pt x="670" y="513"/>
                </a:lnTo>
                <a:lnTo>
                  <a:pt x="687" y="537"/>
                </a:lnTo>
                <a:lnTo>
                  <a:pt x="700" y="567"/>
                </a:lnTo>
                <a:lnTo>
                  <a:pt x="711" y="569"/>
                </a:lnTo>
                <a:lnTo>
                  <a:pt x="721" y="556"/>
                </a:lnTo>
                <a:lnTo>
                  <a:pt x="731" y="562"/>
                </a:lnTo>
                <a:lnTo>
                  <a:pt x="747" y="586"/>
                </a:lnTo>
                <a:lnTo>
                  <a:pt x="751" y="607"/>
                </a:lnTo>
                <a:lnTo>
                  <a:pt x="769" y="634"/>
                </a:lnTo>
                <a:lnTo>
                  <a:pt x="774" y="627"/>
                </a:lnTo>
                <a:lnTo>
                  <a:pt x="798" y="629"/>
                </a:lnTo>
                <a:lnTo>
                  <a:pt x="819" y="642"/>
                </a:lnTo>
                <a:lnTo>
                  <a:pt x="840" y="674"/>
                </a:lnTo>
                <a:lnTo>
                  <a:pt x="844" y="694"/>
                </a:lnTo>
                <a:lnTo>
                  <a:pt x="846" y="712"/>
                </a:lnTo>
                <a:lnTo>
                  <a:pt x="852" y="717"/>
                </a:lnTo>
                <a:lnTo>
                  <a:pt x="861" y="720"/>
                </a:lnTo>
                <a:lnTo>
                  <a:pt x="875" y="715"/>
                </a:lnTo>
                <a:lnTo>
                  <a:pt x="884" y="705"/>
                </a:lnTo>
                <a:lnTo>
                  <a:pt x="907" y="704"/>
                </a:lnTo>
                <a:lnTo>
                  <a:pt x="926" y="694"/>
                </a:lnTo>
                <a:lnTo>
                  <a:pt x="943" y="675"/>
                </a:lnTo>
                <a:lnTo>
                  <a:pt x="939" y="664"/>
                </a:lnTo>
                <a:lnTo>
                  <a:pt x="937" y="649"/>
                </a:lnTo>
                <a:lnTo>
                  <a:pt x="941" y="637"/>
                </a:lnTo>
                <a:lnTo>
                  <a:pt x="939" y="627"/>
                </a:lnTo>
                <a:lnTo>
                  <a:pt x="953" y="619"/>
                </a:lnTo>
                <a:lnTo>
                  <a:pt x="955" y="599"/>
                </a:lnTo>
                <a:lnTo>
                  <a:pt x="952" y="587"/>
                </a:lnTo>
                <a:lnTo>
                  <a:pt x="949" y="515"/>
                </a:lnTo>
                <a:lnTo>
                  <a:pt x="941" y="470"/>
                </a:lnTo>
                <a:lnTo>
                  <a:pt x="914" y="421"/>
                </a:lnTo>
                <a:lnTo>
                  <a:pt x="892" y="385"/>
                </a:lnTo>
                <a:lnTo>
                  <a:pt x="877" y="354"/>
                </a:lnTo>
                <a:lnTo>
                  <a:pt x="859" y="336"/>
                </a:lnTo>
                <a:lnTo>
                  <a:pt x="842" y="292"/>
                </a:lnTo>
                <a:lnTo>
                  <a:pt x="846" y="283"/>
                </a:lnTo>
                <a:lnTo>
                  <a:pt x="852" y="276"/>
                </a:lnTo>
                <a:lnTo>
                  <a:pt x="843" y="259"/>
                </a:lnTo>
                <a:lnTo>
                  <a:pt x="819" y="236"/>
                </a:lnTo>
                <a:lnTo>
                  <a:pt x="790" y="203"/>
                </a:lnTo>
                <a:lnTo>
                  <a:pt x="768" y="165"/>
                </a:lnTo>
                <a:lnTo>
                  <a:pt x="737" y="108"/>
                </a:lnTo>
                <a:lnTo>
                  <a:pt x="714" y="50"/>
                </a:lnTo>
                <a:lnTo>
                  <a:pt x="700" y="6"/>
                </a:lnTo>
                <a:lnTo>
                  <a:pt x="669" y="4"/>
                </a:lnTo>
                <a:close/>
                <a:moveTo>
                  <a:pt x="775" y="802"/>
                </a:moveTo>
                <a:lnTo>
                  <a:pt x="789" y="798"/>
                </a:lnTo>
                <a:lnTo>
                  <a:pt x="798" y="797"/>
                </a:lnTo>
                <a:lnTo>
                  <a:pt x="806" y="783"/>
                </a:lnTo>
                <a:lnTo>
                  <a:pt x="820" y="774"/>
                </a:lnTo>
                <a:lnTo>
                  <a:pt x="828" y="777"/>
                </a:lnTo>
                <a:lnTo>
                  <a:pt x="838" y="779"/>
                </a:lnTo>
                <a:lnTo>
                  <a:pt x="841" y="786"/>
                </a:lnTo>
                <a:lnTo>
                  <a:pt x="819" y="792"/>
                </a:lnTo>
                <a:lnTo>
                  <a:pt x="795" y="802"/>
                </a:lnTo>
                <a:lnTo>
                  <a:pt x="781" y="809"/>
                </a:lnTo>
                <a:lnTo>
                  <a:pt x="775" y="802"/>
                </a:lnTo>
                <a:close/>
                <a:moveTo>
                  <a:pt x="857" y="772"/>
                </a:moveTo>
                <a:lnTo>
                  <a:pt x="863" y="779"/>
                </a:lnTo>
                <a:lnTo>
                  <a:pt x="879" y="766"/>
                </a:lnTo>
                <a:lnTo>
                  <a:pt x="911" y="741"/>
                </a:lnTo>
                <a:lnTo>
                  <a:pt x="934" y="717"/>
                </a:lnTo>
                <a:lnTo>
                  <a:pt x="949" y="677"/>
                </a:lnTo>
                <a:lnTo>
                  <a:pt x="954" y="668"/>
                </a:lnTo>
                <a:lnTo>
                  <a:pt x="956" y="647"/>
                </a:lnTo>
                <a:lnTo>
                  <a:pt x="952" y="650"/>
                </a:lnTo>
                <a:lnTo>
                  <a:pt x="946" y="666"/>
                </a:lnTo>
                <a:lnTo>
                  <a:pt x="937" y="694"/>
                </a:lnTo>
                <a:lnTo>
                  <a:pt x="918" y="727"/>
                </a:lnTo>
                <a:lnTo>
                  <a:pt x="891" y="751"/>
                </a:lnTo>
                <a:lnTo>
                  <a:pt x="871" y="763"/>
                </a:lnTo>
                <a:lnTo>
                  <a:pt x="857" y="7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2" name="Freeform 39">
            <a:extLst>
              <a:ext uri="{FF2B5EF4-FFF2-40B4-BE49-F238E27FC236}">
                <a16:creationId xmlns:a16="http://schemas.microsoft.com/office/drawing/2014/main" id="{0EB17AA3-64D6-5640-76EA-382012560D58}"/>
              </a:ext>
            </a:extLst>
          </p:cNvPr>
          <p:cNvSpPr>
            <a:spLocks noEditPoints="1"/>
          </p:cNvSpPr>
          <p:nvPr/>
        </p:nvSpPr>
        <p:spPr bwMode="auto">
          <a:xfrm>
            <a:off x="5526326" y="4516853"/>
            <a:ext cx="1383744" cy="1168976"/>
          </a:xfrm>
          <a:custGeom>
            <a:avLst/>
            <a:gdLst>
              <a:gd name="T0" fmla="*/ 643 w 960"/>
              <a:gd name="T1" fmla="*/ 33 h 811"/>
              <a:gd name="T2" fmla="*/ 560 w 960"/>
              <a:gd name="T3" fmla="*/ 44 h 811"/>
              <a:gd name="T4" fmla="*/ 255 w 960"/>
              <a:gd name="T5" fmla="*/ 18 h 811"/>
              <a:gd name="T6" fmla="*/ 27 w 960"/>
              <a:gd name="T7" fmla="*/ 87 h 811"/>
              <a:gd name="T8" fmla="*/ 149 w 960"/>
              <a:gd name="T9" fmla="*/ 116 h 811"/>
              <a:gd name="T10" fmla="*/ 277 w 960"/>
              <a:gd name="T11" fmla="*/ 176 h 811"/>
              <a:gd name="T12" fmla="*/ 369 w 960"/>
              <a:gd name="T13" fmla="*/ 152 h 811"/>
              <a:gd name="T14" fmla="*/ 409 w 960"/>
              <a:gd name="T15" fmla="*/ 124 h 811"/>
              <a:gd name="T16" fmla="*/ 497 w 960"/>
              <a:gd name="T17" fmla="*/ 171 h 811"/>
              <a:gd name="T18" fmla="*/ 577 w 960"/>
              <a:gd name="T19" fmla="*/ 227 h 811"/>
              <a:gd name="T20" fmla="*/ 595 w 960"/>
              <a:gd name="T21" fmla="*/ 369 h 811"/>
              <a:gd name="T22" fmla="*/ 614 w 960"/>
              <a:gd name="T23" fmla="*/ 384 h 811"/>
              <a:gd name="T24" fmla="*/ 629 w 960"/>
              <a:gd name="T25" fmla="*/ 426 h 811"/>
              <a:gd name="T26" fmla="*/ 688 w 960"/>
              <a:gd name="T27" fmla="*/ 539 h 811"/>
              <a:gd name="T28" fmla="*/ 747 w 960"/>
              <a:gd name="T29" fmla="*/ 588 h 811"/>
              <a:gd name="T30" fmla="*/ 820 w 960"/>
              <a:gd name="T31" fmla="*/ 644 h 811"/>
              <a:gd name="T32" fmla="*/ 863 w 960"/>
              <a:gd name="T33" fmla="*/ 723 h 811"/>
              <a:gd name="T34" fmla="*/ 946 w 960"/>
              <a:gd name="T35" fmla="*/ 677 h 811"/>
              <a:gd name="T36" fmla="*/ 957 w 960"/>
              <a:gd name="T37" fmla="*/ 620 h 811"/>
              <a:gd name="T38" fmla="*/ 918 w 960"/>
              <a:gd name="T39" fmla="*/ 421 h 811"/>
              <a:gd name="T40" fmla="*/ 849 w 960"/>
              <a:gd name="T41" fmla="*/ 285 h 811"/>
              <a:gd name="T42" fmla="*/ 772 w 960"/>
              <a:gd name="T43" fmla="*/ 165 h 811"/>
              <a:gd name="T44" fmla="*/ 671 w 960"/>
              <a:gd name="T45" fmla="*/ 5 h 811"/>
              <a:gd name="T46" fmla="*/ 714 w 960"/>
              <a:gd name="T47" fmla="*/ 51 h 811"/>
              <a:gd name="T48" fmla="*/ 844 w 960"/>
              <a:gd name="T49" fmla="*/ 260 h 811"/>
              <a:gd name="T50" fmla="*/ 877 w 960"/>
              <a:gd name="T51" fmla="*/ 355 h 811"/>
              <a:gd name="T52" fmla="*/ 952 w 960"/>
              <a:gd name="T53" fmla="*/ 589 h 811"/>
              <a:gd name="T54" fmla="*/ 938 w 960"/>
              <a:gd name="T55" fmla="*/ 650 h 811"/>
              <a:gd name="T56" fmla="*/ 886 w 960"/>
              <a:gd name="T57" fmla="*/ 704 h 811"/>
              <a:gd name="T58" fmla="*/ 848 w 960"/>
              <a:gd name="T59" fmla="*/ 694 h 811"/>
              <a:gd name="T60" fmla="*/ 771 w 960"/>
              <a:gd name="T61" fmla="*/ 632 h 811"/>
              <a:gd name="T62" fmla="*/ 712 w 960"/>
              <a:gd name="T63" fmla="*/ 568 h 811"/>
              <a:gd name="T64" fmla="*/ 640 w 960"/>
              <a:gd name="T65" fmla="*/ 462 h 811"/>
              <a:gd name="T66" fmla="*/ 621 w 960"/>
              <a:gd name="T67" fmla="*/ 377 h 811"/>
              <a:gd name="T68" fmla="*/ 615 w 960"/>
              <a:gd name="T69" fmla="*/ 420 h 811"/>
              <a:gd name="T70" fmla="*/ 606 w 960"/>
              <a:gd name="T71" fmla="*/ 266 h 811"/>
              <a:gd name="T72" fmla="*/ 526 w 960"/>
              <a:gd name="T73" fmla="*/ 197 h 811"/>
              <a:gd name="T74" fmla="*/ 444 w 960"/>
              <a:gd name="T75" fmla="*/ 130 h 811"/>
              <a:gd name="T76" fmla="*/ 388 w 960"/>
              <a:gd name="T77" fmla="*/ 145 h 811"/>
              <a:gd name="T78" fmla="*/ 300 w 960"/>
              <a:gd name="T79" fmla="*/ 181 h 811"/>
              <a:gd name="T80" fmla="*/ 243 w 960"/>
              <a:gd name="T81" fmla="*/ 147 h 811"/>
              <a:gd name="T82" fmla="*/ 49 w 960"/>
              <a:gd name="T83" fmla="*/ 131 h 811"/>
              <a:gd name="T84" fmla="*/ 5 w 960"/>
              <a:gd name="T85" fmla="*/ 49 h 811"/>
              <a:gd name="T86" fmla="*/ 315 w 960"/>
              <a:gd name="T87" fmla="*/ 57 h 811"/>
              <a:gd name="T88" fmla="*/ 616 w 960"/>
              <a:gd name="T89" fmla="*/ 59 h 811"/>
              <a:gd name="T90" fmla="*/ 671 w 960"/>
              <a:gd name="T91" fmla="*/ 7 h 811"/>
              <a:gd name="T92" fmla="*/ 792 w 960"/>
              <a:gd name="T93" fmla="*/ 801 h 811"/>
              <a:gd name="T94" fmla="*/ 839 w 960"/>
              <a:gd name="T95" fmla="*/ 781 h 811"/>
              <a:gd name="T96" fmla="*/ 783 w 960"/>
              <a:gd name="T97" fmla="*/ 808 h 811"/>
              <a:gd name="T98" fmla="*/ 776 w 960"/>
              <a:gd name="T99" fmla="*/ 804 h 811"/>
              <a:gd name="T100" fmla="*/ 822 w 960"/>
              <a:gd name="T101" fmla="*/ 795 h 811"/>
              <a:gd name="T102" fmla="*/ 807 w 960"/>
              <a:gd name="T103" fmla="*/ 783 h 811"/>
              <a:gd name="T104" fmla="*/ 777 w 960"/>
              <a:gd name="T105" fmla="*/ 803 h 811"/>
              <a:gd name="T106" fmla="*/ 882 w 960"/>
              <a:gd name="T107" fmla="*/ 768 h 811"/>
              <a:gd name="T108" fmla="*/ 960 w 960"/>
              <a:gd name="T109" fmla="*/ 645 h 811"/>
              <a:gd name="T110" fmla="*/ 892 w 960"/>
              <a:gd name="T111" fmla="*/ 751 h 811"/>
              <a:gd name="T112" fmla="*/ 859 w 960"/>
              <a:gd name="T113" fmla="*/ 775 h 811"/>
              <a:gd name="T114" fmla="*/ 949 w 960"/>
              <a:gd name="T115" fmla="*/ 669 h 811"/>
              <a:gd name="T116" fmla="*/ 935 w 960"/>
              <a:gd name="T117" fmla="*/ 718 h 811"/>
              <a:gd name="T118" fmla="*/ 860 w 960"/>
              <a:gd name="T119" fmla="*/ 772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0" h="811">
                <a:moveTo>
                  <a:pt x="671" y="5"/>
                </a:moveTo>
                <a:lnTo>
                  <a:pt x="671" y="4"/>
                </a:lnTo>
                <a:lnTo>
                  <a:pt x="639" y="0"/>
                </a:lnTo>
                <a:lnTo>
                  <a:pt x="634" y="5"/>
                </a:lnTo>
                <a:lnTo>
                  <a:pt x="643" y="33"/>
                </a:lnTo>
                <a:lnTo>
                  <a:pt x="641" y="62"/>
                </a:lnTo>
                <a:lnTo>
                  <a:pt x="619" y="57"/>
                </a:lnTo>
                <a:lnTo>
                  <a:pt x="617" y="40"/>
                </a:lnTo>
                <a:lnTo>
                  <a:pt x="592" y="40"/>
                </a:lnTo>
                <a:lnTo>
                  <a:pt x="560" y="44"/>
                </a:lnTo>
                <a:lnTo>
                  <a:pt x="365" y="55"/>
                </a:lnTo>
                <a:lnTo>
                  <a:pt x="317" y="54"/>
                </a:lnTo>
                <a:lnTo>
                  <a:pt x="308" y="44"/>
                </a:lnTo>
                <a:lnTo>
                  <a:pt x="291" y="18"/>
                </a:lnTo>
                <a:lnTo>
                  <a:pt x="255" y="18"/>
                </a:lnTo>
                <a:lnTo>
                  <a:pt x="215" y="20"/>
                </a:lnTo>
                <a:lnTo>
                  <a:pt x="2" y="46"/>
                </a:lnTo>
                <a:lnTo>
                  <a:pt x="0" y="65"/>
                </a:lnTo>
                <a:lnTo>
                  <a:pt x="10" y="75"/>
                </a:lnTo>
                <a:lnTo>
                  <a:pt x="27" y="87"/>
                </a:lnTo>
                <a:lnTo>
                  <a:pt x="29" y="138"/>
                </a:lnTo>
                <a:lnTo>
                  <a:pt x="50" y="134"/>
                </a:lnTo>
                <a:lnTo>
                  <a:pt x="87" y="122"/>
                </a:lnTo>
                <a:lnTo>
                  <a:pt x="122" y="119"/>
                </a:lnTo>
                <a:lnTo>
                  <a:pt x="149" y="116"/>
                </a:lnTo>
                <a:lnTo>
                  <a:pt x="194" y="127"/>
                </a:lnTo>
                <a:lnTo>
                  <a:pt x="242" y="149"/>
                </a:lnTo>
                <a:lnTo>
                  <a:pt x="252" y="159"/>
                </a:lnTo>
                <a:lnTo>
                  <a:pt x="269" y="165"/>
                </a:lnTo>
                <a:lnTo>
                  <a:pt x="277" y="176"/>
                </a:lnTo>
                <a:lnTo>
                  <a:pt x="280" y="193"/>
                </a:lnTo>
                <a:lnTo>
                  <a:pt x="301" y="184"/>
                </a:lnTo>
                <a:lnTo>
                  <a:pt x="325" y="184"/>
                </a:lnTo>
                <a:lnTo>
                  <a:pt x="346" y="174"/>
                </a:lnTo>
                <a:lnTo>
                  <a:pt x="369" y="152"/>
                </a:lnTo>
                <a:lnTo>
                  <a:pt x="387" y="153"/>
                </a:lnTo>
                <a:lnTo>
                  <a:pt x="391" y="145"/>
                </a:lnTo>
                <a:lnTo>
                  <a:pt x="386" y="138"/>
                </a:lnTo>
                <a:lnTo>
                  <a:pt x="387" y="129"/>
                </a:lnTo>
                <a:lnTo>
                  <a:pt x="409" y="124"/>
                </a:lnTo>
                <a:lnTo>
                  <a:pt x="425" y="124"/>
                </a:lnTo>
                <a:lnTo>
                  <a:pt x="443" y="133"/>
                </a:lnTo>
                <a:lnTo>
                  <a:pt x="467" y="142"/>
                </a:lnTo>
                <a:lnTo>
                  <a:pt x="481" y="164"/>
                </a:lnTo>
                <a:lnTo>
                  <a:pt x="497" y="171"/>
                </a:lnTo>
                <a:lnTo>
                  <a:pt x="504" y="191"/>
                </a:lnTo>
                <a:lnTo>
                  <a:pt x="524" y="201"/>
                </a:lnTo>
                <a:lnTo>
                  <a:pt x="534" y="216"/>
                </a:lnTo>
                <a:lnTo>
                  <a:pt x="547" y="220"/>
                </a:lnTo>
                <a:lnTo>
                  <a:pt x="577" y="227"/>
                </a:lnTo>
                <a:lnTo>
                  <a:pt x="584" y="246"/>
                </a:lnTo>
                <a:lnTo>
                  <a:pt x="602" y="267"/>
                </a:lnTo>
                <a:lnTo>
                  <a:pt x="602" y="324"/>
                </a:lnTo>
                <a:lnTo>
                  <a:pt x="593" y="352"/>
                </a:lnTo>
                <a:lnTo>
                  <a:pt x="595" y="369"/>
                </a:lnTo>
                <a:lnTo>
                  <a:pt x="602" y="398"/>
                </a:lnTo>
                <a:lnTo>
                  <a:pt x="614" y="424"/>
                </a:lnTo>
                <a:lnTo>
                  <a:pt x="622" y="420"/>
                </a:lnTo>
                <a:lnTo>
                  <a:pt x="631" y="391"/>
                </a:lnTo>
                <a:lnTo>
                  <a:pt x="614" y="384"/>
                </a:lnTo>
                <a:lnTo>
                  <a:pt x="614" y="383"/>
                </a:lnTo>
                <a:lnTo>
                  <a:pt x="622" y="380"/>
                </a:lnTo>
                <a:lnTo>
                  <a:pt x="646" y="385"/>
                </a:lnTo>
                <a:lnTo>
                  <a:pt x="647" y="394"/>
                </a:lnTo>
                <a:lnTo>
                  <a:pt x="629" y="426"/>
                </a:lnTo>
                <a:lnTo>
                  <a:pt x="615" y="441"/>
                </a:lnTo>
                <a:lnTo>
                  <a:pt x="638" y="465"/>
                </a:lnTo>
                <a:lnTo>
                  <a:pt x="654" y="483"/>
                </a:lnTo>
                <a:lnTo>
                  <a:pt x="671" y="515"/>
                </a:lnTo>
                <a:lnTo>
                  <a:pt x="688" y="539"/>
                </a:lnTo>
                <a:lnTo>
                  <a:pt x="701" y="569"/>
                </a:lnTo>
                <a:lnTo>
                  <a:pt x="714" y="571"/>
                </a:lnTo>
                <a:lnTo>
                  <a:pt x="723" y="559"/>
                </a:lnTo>
                <a:lnTo>
                  <a:pt x="732" y="564"/>
                </a:lnTo>
                <a:lnTo>
                  <a:pt x="747" y="588"/>
                </a:lnTo>
                <a:lnTo>
                  <a:pt x="751" y="610"/>
                </a:lnTo>
                <a:lnTo>
                  <a:pt x="772" y="638"/>
                </a:lnTo>
                <a:lnTo>
                  <a:pt x="777" y="629"/>
                </a:lnTo>
                <a:lnTo>
                  <a:pt x="799" y="631"/>
                </a:lnTo>
                <a:lnTo>
                  <a:pt x="820" y="644"/>
                </a:lnTo>
                <a:lnTo>
                  <a:pt x="840" y="675"/>
                </a:lnTo>
                <a:lnTo>
                  <a:pt x="845" y="695"/>
                </a:lnTo>
                <a:lnTo>
                  <a:pt x="847" y="714"/>
                </a:lnTo>
                <a:lnTo>
                  <a:pt x="853" y="720"/>
                </a:lnTo>
                <a:lnTo>
                  <a:pt x="863" y="723"/>
                </a:lnTo>
                <a:lnTo>
                  <a:pt x="878" y="717"/>
                </a:lnTo>
                <a:lnTo>
                  <a:pt x="887" y="707"/>
                </a:lnTo>
                <a:lnTo>
                  <a:pt x="910" y="706"/>
                </a:lnTo>
                <a:lnTo>
                  <a:pt x="929" y="696"/>
                </a:lnTo>
                <a:lnTo>
                  <a:pt x="946" y="677"/>
                </a:lnTo>
                <a:lnTo>
                  <a:pt x="942" y="664"/>
                </a:lnTo>
                <a:lnTo>
                  <a:pt x="941" y="650"/>
                </a:lnTo>
                <a:lnTo>
                  <a:pt x="945" y="640"/>
                </a:lnTo>
                <a:lnTo>
                  <a:pt x="943" y="629"/>
                </a:lnTo>
                <a:lnTo>
                  <a:pt x="957" y="620"/>
                </a:lnTo>
                <a:lnTo>
                  <a:pt x="960" y="599"/>
                </a:lnTo>
                <a:lnTo>
                  <a:pt x="955" y="588"/>
                </a:lnTo>
                <a:lnTo>
                  <a:pt x="952" y="516"/>
                </a:lnTo>
                <a:lnTo>
                  <a:pt x="945" y="470"/>
                </a:lnTo>
                <a:lnTo>
                  <a:pt x="918" y="421"/>
                </a:lnTo>
                <a:lnTo>
                  <a:pt x="896" y="386"/>
                </a:lnTo>
                <a:lnTo>
                  <a:pt x="880" y="354"/>
                </a:lnTo>
                <a:lnTo>
                  <a:pt x="863" y="337"/>
                </a:lnTo>
                <a:lnTo>
                  <a:pt x="846" y="293"/>
                </a:lnTo>
                <a:lnTo>
                  <a:pt x="849" y="285"/>
                </a:lnTo>
                <a:lnTo>
                  <a:pt x="857" y="277"/>
                </a:lnTo>
                <a:lnTo>
                  <a:pt x="847" y="259"/>
                </a:lnTo>
                <a:lnTo>
                  <a:pt x="822" y="236"/>
                </a:lnTo>
                <a:lnTo>
                  <a:pt x="793" y="203"/>
                </a:lnTo>
                <a:lnTo>
                  <a:pt x="772" y="165"/>
                </a:lnTo>
                <a:lnTo>
                  <a:pt x="740" y="108"/>
                </a:lnTo>
                <a:lnTo>
                  <a:pt x="717" y="50"/>
                </a:lnTo>
                <a:lnTo>
                  <a:pt x="703" y="5"/>
                </a:lnTo>
                <a:lnTo>
                  <a:pt x="671" y="4"/>
                </a:lnTo>
                <a:lnTo>
                  <a:pt x="671" y="5"/>
                </a:lnTo>
                <a:lnTo>
                  <a:pt x="671" y="4"/>
                </a:lnTo>
                <a:lnTo>
                  <a:pt x="671" y="5"/>
                </a:lnTo>
                <a:lnTo>
                  <a:pt x="671" y="7"/>
                </a:lnTo>
                <a:lnTo>
                  <a:pt x="701" y="8"/>
                </a:lnTo>
                <a:lnTo>
                  <a:pt x="714" y="51"/>
                </a:lnTo>
                <a:lnTo>
                  <a:pt x="736" y="110"/>
                </a:lnTo>
                <a:lnTo>
                  <a:pt x="769" y="167"/>
                </a:lnTo>
                <a:lnTo>
                  <a:pt x="791" y="205"/>
                </a:lnTo>
                <a:lnTo>
                  <a:pt x="820" y="238"/>
                </a:lnTo>
                <a:lnTo>
                  <a:pt x="844" y="260"/>
                </a:lnTo>
                <a:lnTo>
                  <a:pt x="852" y="277"/>
                </a:lnTo>
                <a:lnTo>
                  <a:pt x="847" y="283"/>
                </a:lnTo>
                <a:lnTo>
                  <a:pt x="843" y="293"/>
                </a:lnTo>
                <a:lnTo>
                  <a:pt x="860" y="338"/>
                </a:lnTo>
                <a:lnTo>
                  <a:pt x="877" y="355"/>
                </a:lnTo>
                <a:lnTo>
                  <a:pt x="893" y="387"/>
                </a:lnTo>
                <a:lnTo>
                  <a:pt x="914" y="423"/>
                </a:lnTo>
                <a:lnTo>
                  <a:pt x="941" y="471"/>
                </a:lnTo>
                <a:lnTo>
                  <a:pt x="949" y="516"/>
                </a:lnTo>
                <a:lnTo>
                  <a:pt x="952" y="589"/>
                </a:lnTo>
                <a:lnTo>
                  <a:pt x="956" y="600"/>
                </a:lnTo>
                <a:lnTo>
                  <a:pt x="954" y="619"/>
                </a:lnTo>
                <a:lnTo>
                  <a:pt x="939" y="627"/>
                </a:lnTo>
                <a:lnTo>
                  <a:pt x="941" y="638"/>
                </a:lnTo>
                <a:lnTo>
                  <a:pt x="938" y="650"/>
                </a:lnTo>
                <a:lnTo>
                  <a:pt x="939" y="665"/>
                </a:lnTo>
                <a:lnTo>
                  <a:pt x="942" y="676"/>
                </a:lnTo>
                <a:lnTo>
                  <a:pt x="927" y="694"/>
                </a:lnTo>
                <a:lnTo>
                  <a:pt x="909" y="703"/>
                </a:lnTo>
                <a:lnTo>
                  <a:pt x="886" y="704"/>
                </a:lnTo>
                <a:lnTo>
                  <a:pt x="876" y="714"/>
                </a:lnTo>
                <a:lnTo>
                  <a:pt x="863" y="720"/>
                </a:lnTo>
                <a:lnTo>
                  <a:pt x="856" y="717"/>
                </a:lnTo>
                <a:lnTo>
                  <a:pt x="850" y="711"/>
                </a:lnTo>
                <a:lnTo>
                  <a:pt x="848" y="694"/>
                </a:lnTo>
                <a:lnTo>
                  <a:pt x="843" y="674"/>
                </a:lnTo>
                <a:lnTo>
                  <a:pt x="822" y="642"/>
                </a:lnTo>
                <a:lnTo>
                  <a:pt x="800" y="628"/>
                </a:lnTo>
                <a:lnTo>
                  <a:pt x="775" y="626"/>
                </a:lnTo>
                <a:lnTo>
                  <a:pt x="771" y="632"/>
                </a:lnTo>
                <a:lnTo>
                  <a:pt x="754" y="608"/>
                </a:lnTo>
                <a:lnTo>
                  <a:pt x="750" y="587"/>
                </a:lnTo>
                <a:lnTo>
                  <a:pt x="734" y="562"/>
                </a:lnTo>
                <a:lnTo>
                  <a:pt x="723" y="555"/>
                </a:lnTo>
                <a:lnTo>
                  <a:pt x="712" y="568"/>
                </a:lnTo>
                <a:lnTo>
                  <a:pt x="703" y="565"/>
                </a:lnTo>
                <a:lnTo>
                  <a:pt x="691" y="537"/>
                </a:lnTo>
                <a:lnTo>
                  <a:pt x="673" y="513"/>
                </a:lnTo>
                <a:lnTo>
                  <a:pt x="656" y="481"/>
                </a:lnTo>
                <a:lnTo>
                  <a:pt x="640" y="462"/>
                </a:lnTo>
                <a:lnTo>
                  <a:pt x="620" y="441"/>
                </a:lnTo>
                <a:lnTo>
                  <a:pt x="631" y="428"/>
                </a:lnTo>
                <a:lnTo>
                  <a:pt x="651" y="394"/>
                </a:lnTo>
                <a:lnTo>
                  <a:pt x="650" y="383"/>
                </a:lnTo>
                <a:lnTo>
                  <a:pt x="621" y="377"/>
                </a:lnTo>
                <a:lnTo>
                  <a:pt x="609" y="381"/>
                </a:lnTo>
                <a:lnTo>
                  <a:pt x="612" y="386"/>
                </a:lnTo>
                <a:lnTo>
                  <a:pt x="627" y="393"/>
                </a:lnTo>
                <a:lnTo>
                  <a:pt x="619" y="417"/>
                </a:lnTo>
                <a:lnTo>
                  <a:pt x="615" y="420"/>
                </a:lnTo>
                <a:lnTo>
                  <a:pt x="606" y="397"/>
                </a:lnTo>
                <a:lnTo>
                  <a:pt x="598" y="368"/>
                </a:lnTo>
                <a:lnTo>
                  <a:pt x="596" y="352"/>
                </a:lnTo>
                <a:lnTo>
                  <a:pt x="606" y="324"/>
                </a:lnTo>
                <a:lnTo>
                  <a:pt x="606" y="266"/>
                </a:lnTo>
                <a:lnTo>
                  <a:pt x="587" y="244"/>
                </a:lnTo>
                <a:lnTo>
                  <a:pt x="579" y="224"/>
                </a:lnTo>
                <a:lnTo>
                  <a:pt x="547" y="217"/>
                </a:lnTo>
                <a:lnTo>
                  <a:pt x="536" y="213"/>
                </a:lnTo>
                <a:lnTo>
                  <a:pt x="526" y="197"/>
                </a:lnTo>
                <a:lnTo>
                  <a:pt x="507" y="189"/>
                </a:lnTo>
                <a:lnTo>
                  <a:pt x="499" y="167"/>
                </a:lnTo>
                <a:lnTo>
                  <a:pt x="483" y="162"/>
                </a:lnTo>
                <a:lnTo>
                  <a:pt x="469" y="139"/>
                </a:lnTo>
                <a:lnTo>
                  <a:pt x="444" y="130"/>
                </a:lnTo>
                <a:lnTo>
                  <a:pt x="425" y="121"/>
                </a:lnTo>
                <a:lnTo>
                  <a:pt x="409" y="121"/>
                </a:lnTo>
                <a:lnTo>
                  <a:pt x="385" y="127"/>
                </a:lnTo>
                <a:lnTo>
                  <a:pt x="383" y="139"/>
                </a:lnTo>
                <a:lnTo>
                  <a:pt x="388" y="145"/>
                </a:lnTo>
                <a:lnTo>
                  <a:pt x="386" y="150"/>
                </a:lnTo>
                <a:lnTo>
                  <a:pt x="368" y="149"/>
                </a:lnTo>
                <a:lnTo>
                  <a:pt x="344" y="171"/>
                </a:lnTo>
                <a:lnTo>
                  <a:pt x="324" y="181"/>
                </a:lnTo>
                <a:lnTo>
                  <a:pt x="300" y="181"/>
                </a:lnTo>
                <a:lnTo>
                  <a:pt x="283" y="189"/>
                </a:lnTo>
                <a:lnTo>
                  <a:pt x="281" y="175"/>
                </a:lnTo>
                <a:lnTo>
                  <a:pt x="271" y="162"/>
                </a:lnTo>
                <a:lnTo>
                  <a:pt x="253" y="155"/>
                </a:lnTo>
                <a:lnTo>
                  <a:pt x="243" y="147"/>
                </a:lnTo>
                <a:lnTo>
                  <a:pt x="195" y="123"/>
                </a:lnTo>
                <a:lnTo>
                  <a:pt x="149" y="113"/>
                </a:lnTo>
                <a:lnTo>
                  <a:pt x="122" y="116"/>
                </a:lnTo>
                <a:lnTo>
                  <a:pt x="86" y="119"/>
                </a:lnTo>
                <a:lnTo>
                  <a:pt x="49" y="131"/>
                </a:lnTo>
                <a:lnTo>
                  <a:pt x="32" y="135"/>
                </a:lnTo>
                <a:lnTo>
                  <a:pt x="30" y="85"/>
                </a:lnTo>
                <a:lnTo>
                  <a:pt x="12" y="73"/>
                </a:lnTo>
                <a:lnTo>
                  <a:pt x="3" y="64"/>
                </a:lnTo>
                <a:lnTo>
                  <a:pt x="5" y="49"/>
                </a:lnTo>
                <a:lnTo>
                  <a:pt x="216" y="23"/>
                </a:lnTo>
                <a:lnTo>
                  <a:pt x="255" y="21"/>
                </a:lnTo>
                <a:lnTo>
                  <a:pt x="290" y="21"/>
                </a:lnTo>
                <a:lnTo>
                  <a:pt x="304" y="46"/>
                </a:lnTo>
                <a:lnTo>
                  <a:pt x="315" y="57"/>
                </a:lnTo>
                <a:lnTo>
                  <a:pt x="365" y="58"/>
                </a:lnTo>
                <a:lnTo>
                  <a:pt x="560" y="47"/>
                </a:lnTo>
                <a:lnTo>
                  <a:pt x="592" y="43"/>
                </a:lnTo>
                <a:lnTo>
                  <a:pt x="615" y="43"/>
                </a:lnTo>
                <a:lnTo>
                  <a:pt x="616" y="59"/>
                </a:lnTo>
                <a:lnTo>
                  <a:pt x="643" y="65"/>
                </a:lnTo>
                <a:lnTo>
                  <a:pt x="646" y="32"/>
                </a:lnTo>
                <a:lnTo>
                  <a:pt x="638" y="6"/>
                </a:lnTo>
                <a:lnTo>
                  <a:pt x="640" y="3"/>
                </a:lnTo>
                <a:lnTo>
                  <a:pt x="671" y="7"/>
                </a:lnTo>
                <a:lnTo>
                  <a:pt x="671" y="7"/>
                </a:lnTo>
                <a:lnTo>
                  <a:pt x="671" y="5"/>
                </a:lnTo>
                <a:close/>
                <a:moveTo>
                  <a:pt x="777" y="803"/>
                </a:moveTo>
                <a:lnTo>
                  <a:pt x="777" y="805"/>
                </a:lnTo>
                <a:lnTo>
                  <a:pt x="792" y="801"/>
                </a:lnTo>
                <a:lnTo>
                  <a:pt x="801" y="799"/>
                </a:lnTo>
                <a:lnTo>
                  <a:pt x="809" y="786"/>
                </a:lnTo>
                <a:lnTo>
                  <a:pt x="822" y="777"/>
                </a:lnTo>
                <a:lnTo>
                  <a:pt x="830" y="779"/>
                </a:lnTo>
                <a:lnTo>
                  <a:pt x="839" y="781"/>
                </a:lnTo>
                <a:lnTo>
                  <a:pt x="840" y="786"/>
                </a:lnTo>
                <a:lnTo>
                  <a:pt x="821" y="792"/>
                </a:lnTo>
                <a:lnTo>
                  <a:pt x="821" y="792"/>
                </a:lnTo>
                <a:lnTo>
                  <a:pt x="795" y="801"/>
                </a:lnTo>
                <a:lnTo>
                  <a:pt x="783" y="808"/>
                </a:lnTo>
                <a:lnTo>
                  <a:pt x="778" y="802"/>
                </a:lnTo>
                <a:lnTo>
                  <a:pt x="777" y="803"/>
                </a:lnTo>
                <a:lnTo>
                  <a:pt x="777" y="805"/>
                </a:lnTo>
                <a:lnTo>
                  <a:pt x="777" y="803"/>
                </a:lnTo>
                <a:lnTo>
                  <a:pt x="776" y="804"/>
                </a:lnTo>
                <a:lnTo>
                  <a:pt x="783" y="811"/>
                </a:lnTo>
                <a:lnTo>
                  <a:pt x="798" y="804"/>
                </a:lnTo>
                <a:lnTo>
                  <a:pt x="822" y="795"/>
                </a:lnTo>
                <a:lnTo>
                  <a:pt x="821" y="793"/>
                </a:lnTo>
                <a:lnTo>
                  <a:pt x="822" y="795"/>
                </a:lnTo>
                <a:lnTo>
                  <a:pt x="845" y="788"/>
                </a:lnTo>
                <a:lnTo>
                  <a:pt x="842" y="778"/>
                </a:lnTo>
                <a:lnTo>
                  <a:pt x="831" y="776"/>
                </a:lnTo>
                <a:lnTo>
                  <a:pt x="822" y="773"/>
                </a:lnTo>
                <a:lnTo>
                  <a:pt x="807" y="783"/>
                </a:lnTo>
                <a:lnTo>
                  <a:pt x="799" y="796"/>
                </a:lnTo>
                <a:lnTo>
                  <a:pt x="791" y="798"/>
                </a:lnTo>
                <a:lnTo>
                  <a:pt x="774" y="802"/>
                </a:lnTo>
                <a:lnTo>
                  <a:pt x="776" y="804"/>
                </a:lnTo>
                <a:lnTo>
                  <a:pt x="777" y="803"/>
                </a:lnTo>
                <a:close/>
                <a:moveTo>
                  <a:pt x="859" y="773"/>
                </a:moveTo>
                <a:lnTo>
                  <a:pt x="858" y="774"/>
                </a:lnTo>
                <a:lnTo>
                  <a:pt x="865" y="781"/>
                </a:lnTo>
                <a:lnTo>
                  <a:pt x="882" y="768"/>
                </a:lnTo>
                <a:lnTo>
                  <a:pt x="882" y="768"/>
                </a:lnTo>
                <a:lnTo>
                  <a:pt x="914" y="743"/>
                </a:lnTo>
                <a:lnTo>
                  <a:pt x="937" y="719"/>
                </a:lnTo>
                <a:lnTo>
                  <a:pt x="952" y="679"/>
                </a:lnTo>
                <a:lnTo>
                  <a:pt x="958" y="669"/>
                </a:lnTo>
                <a:lnTo>
                  <a:pt x="960" y="645"/>
                </a:lnTo>
                <a:lnTo>
                  <a:pt x="952" y="650"/>
                </a:lnTo>
                <a:lnTo>
                  <a:pt x="947" y="667"/>
                </a:lnTo>
                <a:lnTo>
                  <a:pt x="937" y="694"/>
                </a:lnTo>
                <a:lnTo>
                  <a:pt x="919" y="726"/>
                </a:lnTo>
                <a:lnTo>
                  <a:pt x="892" y="751"/>
                </a:lnTo>
                <a:lnTo>
                  <a:pt x="872" y="763"/>
                </a:lnTo>
                <a:lnTo>
                  <a:pt x="856" y="773"/>
                </a:lnTo>
                <a:lnTo>
                  <a:pt x="858" y="774"/>
                </a:lnTo>
                <a:lnTo>
                  <a:pt x="859" y="773"/>
                </a:lnTo>
                <a:lnTo>
                  <a:pt x="859" y="775"/>
                </a:lnTo>
                <a:lnTo>
                  <a:pt x="874" y="765"/>
                </a:lnTo>
                <a:lnTo>
                  <a:pt x="894" y="754"/>
                </a:lnTo>
                <a:lnTo>
                  <a:pt x="921" y="729"/>
                </a:lnTo>
                <a:lnTo>
                  <a:pt x="940" y="696"/>
                </a:lnTo>
                <a:lnTo>
                  <a:pt x="949" y="669"/>
                </a:lnTo>
                <a:lnTo>
                  <a:pt x="955" y="652"/>
                </a:lnTo>
                <a:lnTo>
                  <a:pt x="956" y="651"/>
                </a:lnTo>
                <a:lnTo>
                  <a:pt x="955" y="667"/>
                </a:lnTo>
                <a:lnTo>
                  <a:pt x="950" y="678"/>
                </a:lnTo>
                <a:lnTo>
                  <a:pt x="935" y="718"/>
                </a:lnTo>
                <a:lnTo>
                  <a:pt x="912" y="740"/>
                </a:lnTo>
                <a:lnTo>
                  <a:pt x="881" y="766"/>
                </a:lnTo>
                <a:lnTo>
                  <a:pt x="881" y="766"/>
                </a:lnTo>
                <a:lnTo>
                  <a:pt x="865" y="778"/>
                </a:lnTo>
                <a:lnTo>
                  <a:pt x="860" y="772"/>
                </a:lnTo>
                <a:lnTo>
                  <a:pt x="859" y="773"/>
                </a:lnTo>
                <a:lnTo>
                  <a:pt x="859" y="775"/>
                </a:lnTo>
                <a:lnTo>
                  <a:pt x="859" y="7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3" name="Freeform 40">
            <a:extLst>
              <a:ext uri="{FF2B5EF4-FFF2-40B4-BE49-F238E27FC236}">
                <a16:creationId xmlns:a16="http://schemas.microsoft.com/office/drawing/2014/main" id="{90454E15-3D5C-4352-7315-1B5FBBBB9D0A}"/>
              </a:ext>
            </a:extLst>
          </p:cNvPr>
          <p:cNvSpPr>
            <a:spLocks/>
          </p:cNvSpPr>
          <p:nvPr/>
        </p:nvSpPr>
        <p:spPr bwMode="auto">
          <a:xfrm>
            <a:off x="5780012" y="3751469"/>
            <a:ext cx="807184" cy="847544"/>
          </a:xfrm>
          <a:custGeom>
            <a:avLst/>
            <a:gdLst>
              <a:gd name="T0" fmla="*/ 462 w 560"/>
              <a:gd name="T1" fmla="*/ 527 h 588"/>
              <a:gd name="T2" fmla="*/ 463 w 560"/>
              <a:gd name="T3" fmla="*/ 564 h 588"/>
              <a:gd name="T4" fmla="*/ 448 w 560"/>
              <a:gd name="T5" fmla="*/ 583 h 588"/>
              <a:gd name="T6" fmla="*/ 415 w 560"/>
              <a:gd name="T7" fmla="*/ 566 h 588"/>
              <a:gd name="T8" fmla="*/ 189 w 560"/>
              <a:gd name="T9" fmla="*/ 581 h 588"/>
              <a:gd name="T10" fmla="*/ 135 w 560"/>
              <a:gd name="T11" fmla="*/ 573 h 588"/>
              <a:gd name="T12" fmla="*/ 114 w 560"/>
              <a:gd name="T13" fmla="*/ 527 h 588"/>
              <a:gd name="T14" fmla="*/ 103 w 560"/>
              <a:gd name="T15" fmla="*/ 518 h 588"/>
              <a:gd name="T16" fmla="*/ 105 w 560"/>
              <a:gd name="T17" fmla="*/ 472 h 588"/>
              <a:gd name="T18" fmla="*/ 100 w 560"/>
              <a:gd name="T19" fmla="*/ 416 h 588"/>
              <a:gd name="T20" fmla="*/ 109 w 560"/>
              <a:gd name="T21" fmla="*/ 372 h 588"/>
              <a:gd name="T22" fmla="*/ 96 w 560"/>
              <a:gd name="T23" fmla="*/ 348 h 588"/>
              <a:gd name="T24" fmla="*/ 67 w 560"/>
              <a:gd name="T25" fmla="*/ 290 h 588"/>
              <a:gd name="T26" fmla="*/ 48 w 560"/>
              <a:gd name="T27" fmla="*/ 220 h 588"/>
              <a:gd name="T28" fmla="*/ 4 w 560"/>
              <a:gd name="T29" fmla="*/ 75 h 588"/>
              <a:gd name="T30" fmla="*/ 0 w 560"/>
              <a:gd name="T31" fmla="*/ 30 h 588"/>
              <a:gd name="T32" fmla="*/ 101 w 560"/>
              <a:gd name="T33" fmla="*/ 18 h 588"/>
              <a:gd name="T34" fmla="*/ 252 w 560"/>
              <a:gd name="T35" fmla="*/ 0 h 588"/>
              <a:gd name="T36" fmla="*/ 241 w 560"/>
              <a:gd name="T37" fmla="*/ 12 h 588"/>
              <a:gd name="T38" fmla="*/ 238 w 560"/>
              <a:gd name="T39" fmla="*/ 38 h 588"/>
              <a:gd name="T40" fmla="*/ 272 w 560"/>
              <a:gd name="T41" fmla="*/ 64 h 588"/>
              <a:gd name="T42" fmla="*/ 311 w 560"/>
              <a:gd name="T43" fmla="*/ 92 h 588"/>
              <a:gd name="T44" fmla="*/ 328 w 560"/>
              <a:gd name="T45" fmla="*/ 118 h 588"/>
              <a:gd name="T46" fmla="*/ 359 w 560"/>
              <a:gd name="T47" fmla="*/ 139 h 588"/>
              <a:gd name="T48" fmla="*/ 391 w 560"/>
              <a:gd name="T49" fmla="*/ 170 h 588"/>
              <a:gd name="T50" fmla="*/ 417 w 560"/>
              <a:gd name="T51" fmla="*/ 190 h 588"/>
              <a:gd name="T52" fmla="*/ 438 w 560"/>
              <a:gd name="T53" fmla="*/ 216 h 588"/>
              <a:gd name="T54" fmla="*/ 479 w 560"/>
              <a:gd name="T55" fmla="*/ 264 h 588"/>
              <a:gd name="T56" fmla="*/ 506 w 560"/>
              <a:gd name="T57" fmla="*/ 298 h 588"/>
              <a:gd name="T58" fmla="*/ 530 w 560"/>
              <a:gd name="T59" fmla="*/ 344 h 588"/>
              <a:gd name="T60" fmla="*/ 558 w 560"/>
              <a:gd name="T61" fmla="*/ 349 h 588"/>
              <a:gd name="T62" fmla="*/ 540 w 560"/>
              <a:gd name="T63" fmla="*/ 393 h 588"/>
              <a:gd name="T64" fmla="*/ 535 w 560"/>
              <a:gd name="T65" fmla="*/ 434 h 588"/>
              <a:gd name="T66" fmla="*/ 525 w 560"/>
              <a:gd name="T67" fmla="*/ 532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0" h="588">
                <a:moveTo>
                  <a:pt x="495" y="531"/>
                </a:moveTo>
                <a:lnTo>
                  <a:pt x="462" y="527"/>
                </a:lnTo>
                <a:lnTo>
                  <a:pt x="453" y="536"/>
                </a:lnTo>
                <a:lnTo>
                  <a:pt x="463" y="564"/>
                </a:lnTo>
                <a:lnTo>
                  <a:pt x="461" y="588"/>
                </a:lnTo>
                <a:lnTo>
                  <a:pt x="448" y="583"/>
                </a:lnTo>
                <a:lnTo>
                  <a:pt x="447" y="566"/>
                </a:lnTo>
                <a:lnTo>
                  <a:pt x="415" y="566"/>
                </a:lnTo>
                <a:lnTo>
                  <a:pt x="384" y="571"/>
                </a:lnTo>
                <a:lnTo>
                  <a:pt x="189" y="581"/>
                </a:lnTo>
                <a:lnTo>
                  <a:pt x="143" y="580"/>
                </a:lnTo>
                <a:lnTo>
                  <a:pt x="135" y="573"/>
                </a:lnTo>
                <a:lnTo>
                  <a:pt x="120" y="547"/>
                </a:lnTo>
                <a:lnTo>
                  <a:pt x="114" y="527"/>
                </a:lnTo>
                <a:lnTo>
                  <a:pt x="105" y="521"/>
                </a:lnTo>
                <a:lnTo>
                  <a:pt x="103" y="518"/>
                </a:lnTo>
                <a:lnTo>
                  <a:pt x="108" y="505"/>
                </a:lnTo>
                <a:lnTo>
                  <a:pt x="105" y="472"/>
                </a:lnTo>
                <a:lnTo>
                  <a:pt x="96" y="445"/>
                </a:lnTo>
                <a:lnTo>
                  <a:pt x="100" y="416"/>
                </a:lnTo>
                <a:lnTo>
                  <a:pt x="111" y="387"/>
                </a:lnTo>
                <a:lnTo>
                  <a:pt x="109" y="372"/>
                </a:lnTo>
                <a:lnTo>
                  <a:pt x="98" y="368"/>
                </a:lnTo>
                <a:lnTo>
                  <a:pt x="96" y="348"/>
                </a:lnTo>
                <a:lnTo>
                  <a:pt x="79" y="327"/>
                </a:lnTo>
                <a:lnTo>
                  <a:pt x="67" y="290"/>
                </a:lnTo>
                <a:lnTo>
                  <a:pt x="59" y="248"/>
                </a:lnTo>
                <a:lnTo>
                  <a:pt x="48" y="220"/>
                </a:lnTo>
                <a:lnTo>
                  <a:pt x="25" y="123"/>
                </a:lnTo>
                <a:lnTo>
                  <a:pt x="4" y="75"/>
                </a:lnTo>
                <a:lnTo>
                  <a:pt x="0" y="43"/>
                </a:lnTo>
                <a:lnTo>
                  <a:pt x="0" y="30"/>
                </a:lnTo>
                <a:lnTo>
                  <a:pt x="20" y="27"/>
                </a:lnTo>
                <a:lnTo>
                  <a:pt x="101" y="18"/>
                </a:lnTo>
                <a:lnTo>
                  <a:pt x="213" y="6"/>
                </a:lnTo>
                <a:lnTo>
                  <a:pt x="252" y="0"/>
                </a:lnTo>
                <a:lnTo>
                  <a:pt x="254" y="7"/>
                </a:lnTo>
                <a:lnTo>
                  <a:pt x="241" y="12"/>
                </a:lnTo>
                <a:lnTo>
                  <a:pt x="236" y="26"/>
                </a:lnTo>
                <a:lnTo>
                  <a:pt x="238" y="38"/>
                </a:lnTo>
                <a:lnTo>
                  <a:pt x="246" y="48"/>
                </a:lnTo>
                <a:lnTo>
                  <a:pt x="272" y="64"/>
                </a:lnTo>
                <a:lnTo>
                  <a:pt x="291" y="64"/>
                </a:lnTo>
                <a:lnTo>
                  <a:pt x="311" y="92"/>
                </a:lnTo>
                <a:lnTo>
                  <a:pt x="314" y="102"/>
                </a:lnTo>
                <a:lnTo>
                  <a:pt x="328" y="118"/>
                </a:lnTo>
                <a:lnTo>
                  <a:pt x="331" y="128"/>
                </a:lnTo>
                <a:lnTo>
                  <a:pt x="359" y="139"/>
                </a:lnTo>
                <a:lnTo>
                  <a:pt x="377" y="152"/>
                </a:lnTo>
                <a:lnTo>
                  <a:pt x="391" y="170"/>
                </a:lnTo>
                <a:lnTo>
                  <a:pt x="405" y="178"/>
                </a:lnTo>
                <a:lnTo>
                  <a:pt x="417" y="190"/>
                </a:lnTo>
                <a:lnTo>
                  <a:pt x="425" y="206"/>
                </a:lnTo>
                <a:lnTo>
                  <a:pt x="438" y="216"/>
                </a:lnTo>
                <a:lnTo>
                  <a:pt x="463" y="227"/>
                </a:lnTo>
                <a:lnTo>
                  <a:pt x="479" y="264"/>
                </a:lnTo>
                <a:lnTo>
                  <a:pt x="489" y="295"/>
                </a:lnTo>
                <a:lnTo>
                  <a:pt x="506" y="298"/>
                </a:lnTo>
                <a:lnTo>
                  <a:pt x="519" y="310"/>
                </a:lnTo>
                <a:lnTo>
                  <a:pt x="530" y="344"/>
                </a:lnTo>
                <a:lnTo>
                  <a:pt x="548" y="354"/>
                </a:lnTo>
                <a:lnTo>
                  <a:pt x="558" y="349"/>
                </a:lnTo>
                <a:lnTo>
                  <a:pt x="560" y="356"/>
                </a:lnTo>
                <a:lnTo>
                  <a:pt x="540" y="393"/>
                </a:lnTo>
                <a:lnTo>
                  <a:pt x="543" y="410"/>
                </a:lnTo>
                <a:lnTo>
                  <a:pt x="535" y="434"/>
                </a:lnTo>
                <a:lnTo>
                  <a:pt x="521" y="494"/>
                </a:lnTo>
                <a:lnTo>
                  <a:pt x="525" y="532"/>
                </a:lnTo>
                <a:lnTo>
                  <a:pt x="495" y="5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4" name="Freeform 41">
            <a:extLst>
              <a:ext uri="{FF2B5EF4-FFF2-40B4-BE49-F238E27FC236}">
                <a16:creationId xmlns:a16="http://schemas.microsoft.com/office/drawing/2014/main" id="{703D6B01-BA68-131F-1616-D719E30831FD}"/>
              </a:ext>
            </a:extLst>
          </p:cNvPr>
          <p:cNvSpPr>
            <a:spLocks/>
          </p:cNvSpPr>
          <p:nvPr/>
        </p:nvSpPr>
        <p:spPr bwMode="auto">
          <a:xfrm>
            <a:off x="5775688" y="3747145"/>
            <a:ext cx="815832" cy="854751"/>
          </a:xfrm>
          <a:custGeom>
            <a:avLst/>
            <a:gdLst>
              <a:gd name="T0" fmla="*/ 464 w 566"/>
              <a:gd name="T1" fmla="*/ 527 h 593"/>
              <a:gd name="T2" fmla="*/ 463 w 566"/>
              <a:gd name="T3" fmla="*/ 589 h 593"/>
              <a:gd name="T4" fmla="*/ 418 w 566"/>
              <a:gd name="T5" fmla="*/ 567 h 593"/>
              <a:gd name="T6" fmla="*/ 146 w 566"/>
              <a:gd name="T7" fmla="*/ 581 h 593"/>
              <a:gd name="T8" fmla="*/ 120 w 566"/>
              <a:gd name="T9" fmla="*/ 529 h 593"/>
              <a:gd name="T10" fmla="*/ 112 w 566"/>
              <a:gd name="T11" fmla="*/ 508 h 593"/>
              <a:gd name="T12" fmla="*/ 104 w 566"/>
              <a:gd name="T13" fmla="*/ 419 h 593"/>
              <a:gd name="T14" fmla="*/ 102 w 566"/>
              <a:gd name="T15" fmla="*/ 370 h 593"/>
              <a:gd name="T16" fmla="*/ 72 w 566"/>
              <a:gd name="T17" fmla="*/ 292 h 593"/>
              <a:gd name="T18" fmla="*/ 29 w 566"/>
              <a:gd name="T19" fmla="*/ 125 h 593"/>
              <a:gd name="T20" fmla="*/ 5 w 566"/>
              <a:gd name="T21" fmla="*/ 34 h 593"/>
              <a:gd name="T22" fmla="*/ 104 w 566"/>
              <a:gd name="T23" fmla="*/ 22 h 593"/>
              <a:gd name="T24" fmla="*/ 255 w 566"/>
              <a:gd name="T25" fmla="*/ 10 h 593"/>
              <a:gd name="T26" fmla="*/ 240 w 566"/>
              <a:gd name="T27" fmla="*/ 42 h 593"/>
              <a:gd name="T28" fmla="*/ 293 w 566"/>
              <a:gd name="T29" fmla="*/ 68 h 593"/>
              <a:gd name="T30" fmla="*/ 330 w 566"/>
              <a:gd name="T31" fmla="*/ 122 h 593"/>
              <a:gd name="T32" fmla="*/ 379 w 566"/>
              <a:gd name="T33" fmla="*/ 156 h 593"/>
              <a:gd name="T34" fmla="*/ 419 w 566"/>
              <a:gd name="T35" fmla="*/ 193 h 593"/>
              <a:gd name="T36" fmla="*/ 465 w 566"/>
              <a:gd name="T37" fmla="*/ 232 h 593"/>
              <a:gd name="T38" fmla="*/ 508 w 566"/>
              <a:gd name="T39" fmla="*/ 303 h 593"/>
              <a:gd name="T40" fmla="*/ 551 w 566"/>
              <a:gd name="T41" fmla="*/ 359 h 593"/>
              <a:gd name="T42" fmla="*/ 542 w 566"/>
              <a:gd name="T43" fmla="*/ 396 h 593"/>
              <a:gd name="T44" fmla="*/ 522 w 566"/>
              <a:gd name="T45" fmla="*/ 497 h 593"/>
              <a:gd name="T46" fmla="*/ 498 w 566"/>
              <a:gd name="T47" fmla="*/ 534 h 593"/>
              <a:gd name="T48" fmla="*/ 498 w 566"/>
              <a:gd name="T49" fmla="*/ 535 h 593"/>
              <a:gd name="T50" fmla="*/ 539 w 566"/>
              <a:gd name="T51" fmla="*/ 437 h 593"/>
              <a:gd name="T52" fmla="*/ 566 w 566"/>
              <a:gd name="T53" fmla="*/ 359 h 593"/>
              <a:gd name="T54" fmla="*/ 535 w 566"/>
              <a:gd name="T55" fmla="*/ 346 h 593"/>
              <a:gd name="T56" fmla="*/ 493 w 566"/>
              <a:gd name="T57" fmla="*/ 296 h 593"/>
              <a:gd name="T58" fmla="*/ 442 w 566"/>
              <a:gd name="T59" fmla="*/ 218 h 593"/>
              <a:gd name="T60" fmla="*/ 409 w 566"/>
              <a:gd name="T61" fmla="*/ 180 h 593"/>
              <a:gd name="T62" fmla="*/ 363 w 566"/>
              <a:gd name="T63" fmla="*/ 141 h 593"/>
              <a:gd name="T64" fmla="*/ 319 w 566"/>
              <a:gd name="T65" fmla="*/ 103 h 593"/>
              <a:gd name="T66" fmla="*/ 276 w 566"/>
              <a:gd name="T67" fmla="*/ 66 h 593"/>
              <a:gd name="T68" fmla="*/ 241 w 566"/>
              <a:gd name="T69" fmla="*/ 29 h 593"/>
              <a:gd name="T70" fmla="*/ 256 w 566"/>
              <a:gd name="T71" fmla="*/ 0 h 593"/>
              <a:gd name="T72" fmla="*/ 104 w 566"/>
              <a:gd name="T73" fmla="*/ 19 h 593"/>
              <a:gd name="T74" fmla="*/ 0 w 566"/>
              <a:gd name="T75" fmla="*/ 47 h 593"/>
              <a:gd name="T76" fmla="*/ 50 w 566"/>
              <a:gd name="T77" fmla="*/ 223 h 593"/>
              <a:gd name="T78" fmla="*/ 80 w 566"/>
              <a:gd name="T79" fmla="*/ 331 h 593"/>
              <a:gd name="T80" fmla="*/ 111 w 566"/>
              <a:gd name="T81" fmla="*/ 376 h 593"/>
              <a:gd name="T82" fmla="*/ 97 w 566"/>
              <a:gd name="T83" fmla="*/ 448 h 593"/>
              <a:gd name="T84" fmla="*/ 103 w 566"/>
              <a:gd name="T85" fmla="*/ 522 h 593"/>
              <a:gd name="T86" fmla="*/ 122 w 566"/>
              <a:gd name="T87" fmla="*/ 550 h 593"/>
              <a:gd name="T88" fmla="*/ 192 w 566"/>
              <a:gd name="T89" fmla="*/ 586 h 593"/>
              <a:gd name="T90" fmla="*/ 448 w 566"/>
              <a:gd name="T91" fmla="*/ 570 h 593"/>
              <a:gd name="T92" fmla="*/ 467 w 566"/>
              <a:gd name="T93" fmla="*/ 567 h 593"/>
              <a:gd name="T94" fmla="*/ 498 w 566"/>
              <a:gd name="T95" fmla="*/ 535 h 5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6" h="593">
                <a:moveTo>
                  <a:pt x="498" y="534"/>
                </a:moveTo>
                <a:lnTo>
                  <a:pt x="498" y="532"/>
                </a:lnTo>
                <a:lnTo>
                  <a:pt x="464" y="527"/>
                </a:lnTo>
                <a:lnTo>
                  <a:pt x="454" y="538"/>
                </a:lnTo>
                <a:lnTo>
                  <a:pt x="464" y="567"/>
                </a:lnTo>
                <a:lnTo>
                  <a:pt x="463" y="589"/>
                </a:lnTo>
                <a:lnTo>
                  <a:pt x="452" y="585"/>
                </a:lnTo>
                <a:lnTo>
                  <a:pt x="451" y="567"/>
                </a:lnTo>
                <a:lnTo>
                  <a:pt x="418" y="567"/>
                </a:lnTo>
                <a:lnTo>
                  <a:pt x="387" y="571"/>
                </a:lnTo>
                <a:lnTo>
                  <a:pt x="192" y="583"/>
                </a:lnTo>
                <a:lnTo>
                  <a:pt x="146" y="581"/>
                </a:lnTo>
                <a:lnTo>
                  <a:pt x="139" y="575"/>
                </a:lnTo>
                <a:lnTo>
                  <a:pt x="124" y="549"/>
                </a:lnTo>
                <a:lnTo>
                  <a:pt x="120" y="529"/>
                </a:lnTo>
                <a:lnTo>
                  <a:pt x="109" y="523"/>
                </a:lnTo>
                <a:lnTo>
                  <a:pt x="107" y="521"/>
                </a:lnTo>
                <a:lnTo>
                  <a:pt x="112" y="508"/>
                </a:lnTo>
                <a:lnTo>
                  <a:pt x="110" y="475"/>
                </a:lnTo>
                <a:lnTo>
                  <a:pt x="100" y="448"/>
                </a:lnTo>
                <a:lnTo>
                  <a:pt x="104" y="419"/>
                </a:lnTo>
                <a:lnTo>
                  <a:pt x="115" y="390"/>
                </a:lnTo>
                <a:lnTo>
                  <a:pt x="114" y="374"/>
                </a:lnTo>
                <a:lnTo>
                  <a:pt x="102" y="370"/>
                </a:lnTo>
                <a:lnTo>
                  <a:pt x="100" y="350"/>
                </a:lnTo>
                <a:lnTo>
                  <a:pt x="83" y="330"/>
                </a:lnTo>
                <a:lnTo>
                  <a:pt x="72" y="292"/>
                </a:lnTo>
                <a:lnTo>
                  <a:pt x="63" y="251"/>
                </a:lnTo>
                <a:lnTo>
                  <a:pt x="53" y="222"/>
                </a:lnTo>
                <a:lnTo>
                  <a:pt x="29" y="125"/>
                </a:lnTo>
                <a:lnTo>
                  <a:pt x="9" y="78"/>
                </a:lnTo>
                <a:lnTo>
                  <a:pt x="4" y="46"/>
                </a:lnTo>
                <a:lnTo>
                  <a:pt x="5" y="34"/>
                </a:lnTo>
                <a:lnTo>
                  <a:pt x="23" y="32"/>
                </a:lnTo>
                <a:lnTo>
                  <a:pt x="104" y="22"/>
                </a:lnTo>
                <a:lnTo>
                  <a:pt x="104" y="22"/>
                </a:lnTo>
                <a:lnTo>
                  <a:pt x="216" y="10"/>
                </a:lnTo>
                <a:lnTo>
                  <a:pt x="254" y="4"/>
                </a:lnTo>
                <a:lnTo>
                  <a:pt x="255" y="10"/>
                </a:lnTo>
                <a:lnTo>
                  <a:pt x="243" y="14"/>
                </a:lnTo>
                <a:lnTo>
                  <a:pt x="236" y="29"/>
                </a:lnTo>
                <a:lnTo>
                  <a:pt x="240" y="42"/>
                </a:lnTo>
                <a:lnTo>
                  <a:pt x="248" y="52"/>
                </a:lnTo>
                <a:lnTo>
                  <a:pt x="275" y="69"/>
                </a:lnTo>
                <a:lnTo>
                  <a:pt x="293" y="68"/>
                </a:lnTo>
                <a:lnTo>
                  <a:pt x="313" y="96"/>
                </a:lnTo>
                <a:lnTo>
                  <a:pt x="316" y="106"/>
                </a:lnTo>
                <a:lnTo>
                  <a:pt x="330" y="122"/>
                </a:lnTo>
                <a:lnTo>
                  <a:pt x="333" y="132"/>
                </a:lnTo>
                <a:lnTo>
                  <a:pt x="362" y="143"/>
                </a:lnTo>
                <a:lnTo>
                  <a:pt x="379" y="156"/>
                </a:lnTo>
                <a:lnTo>
                  <a:pt x="393" y="174"/>
                </a:lnTo>
                <a:lnTo>
                  <a:pt x="407" y="183"/>
                </a:lnTo>
                <a:lnTo>
                  <a:pt x="419" y="193"/>
                </a:lnTo>
                <a:lnTo>
                  <a:pt x="427" y="210"/>
                </a:lnTo>
                <a:lnTo>
                  <a:pt x="440" y="222"/>
                </a:lnTo>
                <a:lnTo>
                  <a:pt x="465" y="232"/>
                </a:lnTo>
                <a:lnTo>
                  <a:pt x="480" y="268"/>
                </a:lnTo>
                <a:lnTo>
                  <a:pt x="491" y="299"/>
                </a:lnTo>
                <a:lnTo>
                  <a:pt x="508" y="303"/>
                </a:lnTo>
                <a:lnTo>
                  <a:pt x="520" y="314"/>
                </a:lnTo>
                <a:lnTo>
                  <a:pt x="532" y="348"/>
                </a:lnTo>
                <a:lnTo>
                  <a:pt x="551" y="359"/>
                </a:lnTo>
                <a:lnTo>
                  <a:pt x="560" y="355"/>
                </a:lnTo>
                <a:lnTo>
                  <a:pt x="561" y="359"/>
                </a:lnTo>
                <a:lnTo>
                  <a:pt x="542" y="396"/>
                </a:lnTo>
                <a:lnTo>
                  <a:pt x="545" y="412"/>
                </a:lnTo>
                <a:lnTo>
                  <a:pt x="536" y="437"/>
                </a:lnTo>
                <a:lnTo>
                  <a:pt x="522" y="497"/>
                </a:lnTo>
                <a:lnTo>
                  <a:pt x="527" y="534"/>
                </a:lnTo>
                <a:lnTo>
                  <a:pt x="498" y="532"/>
                </a:lnTo>
                <a:lnTo>
                  <a:pt x="498" y="534"/>
                </a:lnTo>
                <a:lnTo>
                  <a:pt x="498" y="532"/>
                </a:lnTo>
                <a:lnTo>
                  <a:pt x="498" y="534"/>
                </a:lnTo>
                <a:lnTo>
                  <a:pt x="498" y="535"/>
                </a:lnTo>
                <a:lnTo>
                  <a:pt x="530" y="537"/>
                </a:lnTo>
                <a:lnTo>
                  <a:pt x="526" y="497"/>
                </a:lnTo>
                <a:lnTo>
                  <a:pt x="539" y="437"/>
                </a:lnTo>
                <a:lnTo>
                  <a:pt x="548" y="413"/>
                </a:lnTo>
                <a:lnTo>
                  <a:pt x="545" y="396"/>
                </a:lnTo>
                <a:lnTo>
                  <a:pt x="566" y="359"/>
                </a:lnTo>
                <a:lnTo>
                  <a:pt x="562" y="349"/>
                </a:lnTo>
                <a:lnTo>
                  <a:pt x="551" y="355"/>
                </a:lnTo>
                <a:lnTo>
                  <a:pt x="535" y="346"/>
                </a:lnTo>
                <a:lnTo>
                  <a:pt x="523" y="312"/>
                </a:lnTo>
                <a:lnTo>
                  <a:pt x="510" y="300"/>
                </a:lnTo>
                <a:lnTo>
                  <a:pt x="493" y="296"/>
                </a:lnTo>
                <a:lnTo>
                  <a:pt x="483" y="266"/>
                </a:lnTo>
                <a:lnTo>
                  <a:pt x="467" y="229"/>
                </a:lnTo>
                <a:lnTo>
                  <a:pt x="442" y="218"/>
                </a:lnTo>
                <a:lnTo>
                  <a:pt x="429" y="208"/>
                </a:lnTo>
                <a:lnTo>
                  <a:pt x="421" y="191"/>
                </a:lnTo>
                <a:lnTo>
                  <a:pt x="409" y="180"/>
                </a:lnTo>
                <a:lnTo>
                  <a:pt x="395" y="172"/>
                </a:lnTo>
                <a:lnTo>
                  <a:pt x="381" y="154"/>
                </a:lnTo>
                <a:lnTo>
                  <a:pt x="363" y="141"/>
                </a:lnTo>
                <a:lnTo>
                  <a:pt x="335" y="130"/>
                </a:lnTo>
                <a:lnTo>
                  <a:pt x="333" y="121"/>
                </a:lnTo>
                <a:lnTo>
                  <a:pt x="319" y="103"/>
                </a:lnTo>
                <a:lnTo>
                  <a:pt x="315" y="94"/>
                </a:lnTo>
                <a:lnTo>
                  <a:pt x="295" y="65"/>
                </a:lnTo>
                <a:lnTo>
                  <a:pt x="276" y="66"/>
                </a:lnTo>
                <a:lnTo>
                  <a:pt x="250" y="50"/>
                </a:lnTo>
                <a:lnTo>
                  <a:pt x="243" y="40"/>
                </a:lnTo>
                <a:lnTo>
                  <a:pt x="241" y="29"/>
                </a:lnTo>
                <a:lnTo>
                  <a:pt x="245" y="18"/>
                </a:lnTo>
                <a:lnTo>
                  <a:pt x="259" y="11"/>
                </a:lnTo>
                <a:lnTo>
                  <a:pt x="256" y="0"/>
                </a:lnTo>
                <a:lnTo>
                  <a:pt x="216" y="7"/>
                </a:lnTo>
                <a:lnTo>
                  <a:pt x="104" y="19"/>
                </a:lnTo>
                <a:lnTo>
                  <a:pt x="104" y="19"/>
                </a:lnTo>
                <a:lnTo>
                  <a:pt x="23" y="28"/>
                </a:lnTo>
                <a:lnTo>
                  <a:pt x="2" y="30"/>
                </a:lnTo>
                <a:lnTo>
                  <a:pt x="0" y="47"/>
                </a:lnTo>
                <a:lnTo>
                  <a:pt x="6" y="79"/>
                </a:lnTo>
                <a:lnTo>
                  <a:pt x="27" y="126"/>
                </a:lnTo>
                <a:lnTo>
                  <a:pt x="50" y="223"/>
                </a:lnTo>
                <a:lnTo>
                  <a:pt x="59" y="252"/>
                </a:lnTo>
                <a:lnTo>
                  <a:pt x="69" y="293"/>
                </a:lnTo>
                <a:lnTo>
                  <a:pt x="80" y="331"/>
                </a:lnTo>
                <a:lnTo>
                  <a:pt x="97" y="352"/>
                </a:lnTo>
                <a:lnTo>
                  <a:pt x="99" y="372"/>
                </a:lnTo>
                <a:lnTo>
                  <a:pt x="111" y="376"/>
                </a:lnTo>
                <a:lnTo>
                  <a:pt x="112" y="390"/>
                </a:lnTo>
                <a:lnTo>
                  <a:pt x="102" y="418"/>
                </a:lnTo>
                <a:lnTo>
                  <a:pt x="97" y="448"/>
                </a:lnTo>
                <a:lnTo>
                  <a:pt x="107" y="476"/>
                </a:lnTo>
                <a:lnTo>
                  <a:pt x="109" y="508"/>
                </a:lnTo>
                <a:lnTo>
                  <a:pt x="103" y="522"/>
                </a:lnTo>
                <a:lnTo>
                  <a:pt x="108" y="525"/>
                </a:lnTo>
                <a:lnTo>
                  <a:pt x="116" y="531"/>
                </a:lnTo>
                <a:lnTo>
                  <a:pt x="122" y="550"/>
                </a:lnTo>
                <a:lnTo>
                  <a:pt x="137" y="577"/>
                </a:lnTo>
                <a:lnTo>
                  <a:pt x="145" y="584"/>
                </a:lnTo>
                <a:lnTo>
                  <a:pt x="192" y="586"/>
                </a:lnTo>
                <a:lnTo>
                  <a:pt x="387" y="575"/>
                </a:lnTo>
                <a:lnTo>
                  <a:pt x="419" y="570"/>
                </a:lnTo>
                <a:lnTo>
                  <a:pt x="448" y="570"/>
                </a:lnTo>
                <a:lnTo>
                  <a:pt x="449" y="589"/>
                </a:lnTo>
                <a:lnTo>
                  <a:pt x="465" y="593"/>
                </a:lnTo>
                <a:lnTo>
                  <a:pt x="467" y="567"/>
                </a:lnTo>
                <a:lnTo>
                  <a:pt x="457" y="539"/>
                </a:lnTo>
                <a:lnTo>
                  <a:pt x="465" y="531"/>
                </a:lnTo>
                <a:lnTo>
                  <a:pt x="498" y="535"/>
                </a:lnTo>
                <a:lnTo>
                  <a:pt x="498" y="535"/>
                </a:lnTo>
                <a:lnTo>
                  <a:pt x="498" y="5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5" name="Freeform 42">
            <a:extLst>
              <a:ext uri="{FF2B5EF4-FFF2-40B4-BE49-F238E27FC236}">
                <a16:creationId xmlns:a16="http://schemas.microsoft.com/office/drawing/2014/main" id="{85960C73-3AC5-8C78-E0D6-C6372705ECD8}"/>
              </a:ext>
            </a:extLst>
          </p:cNvPr>
          <p:cNvSpPr>
            <a:spLocks/>
          </p:cNvSpPr>
          <p:nvPr/>
        </p:nvSpPr>
        <p:spPr bwMode="auto">
          <a:xfrm>
            <a:off x="4077719" y="2230791"/>
            <a:ext cx="899433" cy="590975"/>
          </a:xfrm>
          <a:custGeom>
            <a:avLst/>
            <a:gdLst>
              <a:gd name="T0" fmla="*/ 515 w 624"/>
              <a:gd name="T1" fmla="*/ 19 h 410"/>
              <a:gd name="T2" fmla="*/ 528 w 624"/>
              <a:gd name="T3" fmla="*/ 32 h 410"/>
              <a:gd name="T4" fmla="*/ 529 w 624"/>
              <a:gd name="T5" fmla="*/ 36 h 410"/>
              <a:gd name="T6" fmla="*/ 517 w 624"/>
              <a:gd name="T7" fmla="*/ 54 h 410"/>
              <a:gd name="T8" fmla="*/ 519 w 624"/>
              <a:gd name="T9" fmla="*/ 78 h 410"/>
              <a:gd name="T10" fmla="*/ 534 w 624"/>
              <a:gd name="T11" fmla="*/ 103 h 410"/>
              <a:gd name="T12" fmla="*/ 553 w 624"/>
              <a:gd name="T13" fmla="*/ 112 h 410"/>
              <a:gd name="T14" fmla="*/ 567 w 624"/>
              <a:gd name="T15" fmla="*/ 114 h 410"/>
              <a:gd name="T16" fmla="*/ 573 w 624"/>
              <a:gd name="T17" fmla="*/ 125 h 410"/>
              <a:gd name="T18" fmla="*/ 574 w 624"/>
              <a:gd name="T19" fmla="*/ 139 h 410"/>
              <a:gd name="T20" fmla="*/ 589 w 624"/>
              <a:gd name="T21" fmla="*/ 146 h 410"/>
              <a:gd name="T22" fmla="*/ 594 w 624"/>
              <a:gd name="T23" fmla="*/ 152 h 410"/>
              <a:gd name="T24" fmla="*/ 597 w 624"/>
              <a:gd name="T25" fmla="*/ 162 h 410"/>
              <a:gd name="T26" fmla="*/ 620 w 624"/>
              <a:gd name="T27" fmla="*/ 181 h 410"/>
              <a:gd name="T28" fmla="*/ 624 w 624"/>
              <a:gd name="T29" fmla="*/ 193 h 410"/>
              <a:gd name="T30" fmla="*/ 620 w 624"/>
              <a:gd name="T31" fmla="*/ 211 h 410"/>
              <a:gd name="T32" fmla="*/ 609 w 624"/>
              <a:gd name="T33" fmla="*/ 234 h 410"/>
              <a:gd name="T34" fmla="*/ 606 w 624"/>
              <a:gd name="T35" fmla="*/ 247 h 410"/>
              <a:gd name="T36" fmla="*/ 593 w 624"/>
              <a:gd name="T37" fmla="*/ 257 h 410"/>
              <a:gd name="T38" fmla="*/ 583 w 624"/>
              <a:gd name="T39" fmla="*/ 260 h 410"/>
              <a:gd name="T40" fmla="*/ 549 w 624"/>
              <a:gd name="T41" fmla="*/ 269 h 410"/>
              <a:gd name="T42" fmla="*/ 539 w 624"/>
              <a:gd name="T43" fmla="*/ 298 h 410"/>
              <a:gd name="T44" fmla="*/ 545 w 624"/>
              <a:gd name="T45" fmla="*/ 309 h 410"/>
              <a:gd name="T46" fmla="*/ 554 w 624"/>
              <a:gd name="T47" fmla="*/ 318 h 410"/>
              <a:gd name="T48" fmla="*/ 553 w 624"/>
              <a:gd name="T49" fmla="*/ 339 h 410"/>
              <a:gd name="T50" fmla="*/ 543 w 624"/>
              <a:gd name="T51" fmla="*/ 347 h 410"/>
              <a:gd name="T52" fmla="*/ 538 w 624"/>
              <a:gd name="T53" fmla="*/ 358 h 410"/>
              <a:gd name="T54" fmla="*/ 538 w 624"/>
              <a:gd name="T55" fmla="*/ 373 h 410"/>
              <a:gd name="T56" fmla="*/ 530 w 624"/>
              <a:gd name="T57" fmla="*/ 375 h 410"/>
              <a:gd name="T58" fmla="*/ 519 w 624"/>
              <a:gd name="T59" fmla="*/ 384 h 410"/>
              <a:gd name="T60" fmla="*/ 517 w 624"/>
              <a:gd name="T61" fmla="*/ 393 h 410"/>
              <a:gd name="T62" fmla="*/ 519 w 624"/>
              <a:gd name="T63" fmla="*/ 404 h 410"/>
              <a:gd name="T64" fmla="*/ 511 w 624"/>
              <a:gd name="T65" fmla="*/ 410 h 410"/>
              <a:gd name="T66" fmla="*/ 498 w 624"/>
              <a:gd name="T67" fmla="*/ 393 h 410"/>
              <a:gd name="T68" fmla="*/ 489 w 624"/>
              <a:gd name="T69" fmla="*/ 376 h 410"/>
              <a:gd name="T70" fmla="*/ 439 w 624"/>
              <a:gd name="T71" fmla="*/ 382 h 410"/>
              <a:gd name="T72" fmla="*/ 378 w 624"/>
              <a:gd name="T73" fmla="*/ 385 h 410"/>
              <a:gd name="T74" fmla="*/ 84 w 624"/>
              <a:gd name="T75" fmla="*/ 392 h 410"/>
              <a:gd name="T76" fmla="*/ 74 w 624"/>
              <a:gd name="T77" fmla="*/ 367 h 410"/>
              <a:gd name="T78" fmla="*/ 72 w 624"/>
              <a:gd name="T79" fmla="*/ 326 h 410"/>
              <a:gd name="T80" fmla="*/ 63 w 624"/>
              <a:gd name="T81" fmla="*/ 301 h 410"/>
              <a:gd name="T82" fmla="*/ 59 w 624"/>
              <a:gd name="T83" fmla="*/ 270 h 410"/>
              <a:gd name="T84" fmla="*/ 46 w 624"/>
              <a:gd name="T85" fmla="*/ 247 h 410"/>
              <a:gd name="T86" fmla="*/ 40 w 624"/>
              <a:gd name="T87" fmla="*/ 220 h 410"/>
              <a:gd name="T88" fmla="*/ 24 w 624"/>
              <a:gd name="T89" fmla="*/ 173 h 410"/>
              <a:gd name="T90" fmla="*/ 17 w 624"/>
              <a:gd name="T91" fmla="*/ 139 h 410"/>
              <a:gd name="T92" fmla="*/ 9 w 624"/>
              <a:gd name="T93" fmla="*/ 128 h 410"/>
              <a:gd name="T94" fmla="*/ 1 w 624"/>
              <a:gd name="T95" fmla="*/ 110 h 410"/>
              <a:gd name="T96" fmla="*/ 11 w 624"/>
              <a:gd name="T97" fmla="*/ 88 h 410"/>
              <a:gd name="T98" fmla="*/ 18 w 624"/>
              <a:gd name="T99" fmla="*/ 51 h 410"/>
              <a:gd name="T100" fmla="*/ 2 w 624"/>
              <a:gd name="T101" fmla="*/ 38 h 410"/>
              <a:gd name="T102" fmla="*/ 0 w 624"/>
              <a:gd name="T103" fmla="*/ 23 h 410"/>
              <a:gd name="T104" fmla="*/ 4 w 624"/>
              <a:gd name="T105" fmla="*/ 9 h 410"/>
              <a:gd name="T106" fmla="*/ 15 w 624"/>
              <a:gd name="T107" fmla="*/ 7 h 410"/>
              <a:gd name="T108" fmla="*/ 382 w 624"/>
              <a:gd name="T109" fmla="*/ 4 h 410"/>
              <a:gd name="T110" fmla="*/ 509 w 624"/>
              <a:gd name="T111" fmla="*/ 0 h 410"/>
              <a:gd name="T112" fmla="*/ 515 w 624"/>
              <a:gd name="T113" fmla="*/ 19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4" h="410">
                <a:moveTo>
                  <a:pt x="515" y="19"/>
                </a:moveTo>
                <a:lnTo>
                  <a:pt x="528" y="32"/>
                </a:lnTo>
                <a:lnTo>
                  <a:pt x="529" y="36"/>
                </a:lnTo>
                <a:lnTo>
                  <a:pt x="517" y="54"/>
                </a:lnTo>
                <a:lnTo>
                  <a:pt x="519" y="78"/>
                </a:lnTo>
                <a:lnTo>
                  <a:pt x="534" y="103"/>
                </a:lnTo>
                <a:lnTo>
                  <a:pt x="553" y="112"/>
                </a:lnTo>
                <a:lnTo>
                  <a:pt x="567" y="114"/>
                </a:lnTo>
                <a:lnTo>
                  <a:pt x="573" y="125"/>
                </a:lnTo>
                <a:lnTo>
                  <a:pt x="574" y="139"/>
                </a:lnTo>
                <a:lnTo>
                  <a:pt x="589" y="146"/>
                </a:lnTo>
                <a:lnTo>
                  <a:pt x="594" y="152"/>
                </a:lnTo>
                <a:lnTo>
                  <a:pt x="597" y="162"/>
                </a:lnTo>
                <a:lnTo>
                  <a:pt x="620" y="181"/>
                </a:lnTo>
                <a:lnTo>
                  <a:pt x="624" y="193"/>
                </a:lnTo>
                <a:lnTo>
                  <a:pt x="620" y="211"/>
                </a:lnTo>
                <a:lnTo>
                  <a:pt x="609" y="234"/>
                </a:lnTo>
                <a:lnTo>
                  <a:pt x="606" y="247"/>
                </a:lnTo>
                <a:lnTo>
                  <a:pt x="593" y="257"/>
                </a:lnTo>
                <a:lnTo>
                  <a:pt x="583" y="260"/>
                </a:lnTo>
                <a:lnTo>
                  <a:pt x="549" y="269"/>
                </a:lnTo>
                <a:lnTo>
                  <a:pt x="539" y="298"/>
                </a:lnTo>
                <a:lnTo>
                  <a:pt x="545" y="309"/>
                </a:lnTo>
                <a:lnTo>
                  <a:pt x="554" y="318"/>
                </a:lnTo>
                <a:lnTo>
                  <a:pt x="553" y="339"/>
                </a:lnTo>
                <a:lnTo>
                  <a:pt x="543" y="347"/>
                </a:lnTo>
                <a:lnTo>
                  <a:pt x="538" y="358"/>
                </a:lnTo>
                <a:lnTo>
                  <a:pt x="538" y="373"/>
                </a:lnTo>
                <a:lnTo>
                  <a:pt x="530" y="375"/>
                </a:lnTo>
                <a:lnTo>
                  <a:pt x="519" y="384"/>
                </a:lnTo>
                <a:lnTo>
                  <a:pt x="517" y="393"/>
                </a:lnTo>
                <a:lnTo>
                  <a:pt x="519" y="404"/>
                </a:lnTo>
                <a:lnTo>
                  <a:pt x="511" y="410"/>
                </a:lnTo>
                <a:lnTo>
                  <a:pt x="498" y="393"/>
                </a:lnTo>
                <a:lnTo>
                  <a:pt x="489" y="376"/>
                </a:lnTo>
                <a:lnTo>
                  <a:pt x="439" y="382"/>
                </a:lnTo>
                <a:lnTo>
                  <a:pt x="378" y="385"/>
                </a:lnTo>
                <a:lnTo>
                  <a:pt x="84" y="392"/>
                </a:lnTo>
                <a:lnTo>
                  <a:pt x="74" y="367"/>
                </a:lnTo>
                <a:lnTo>
                  <a:pt x="72" y="326"/>
                </a:lnTo>
                <a:lnTo>
                  <a:pt x="63" y="301"/>
                </a:lnTo>
                <a:lnTo>
                  <a:pt x="59" y="270"/>
                </a:lnTo>
                <a:lnTo>
                  <a:pt x="46" y="247"/>
                </a:lnTo>
                <a:lnTo>
                  <a:pt x="40" y="220"/>
                </a:lnTo>
                <a:lnTo>
                  <a:pt x="24" y="173"/>
                </a:lnTo>
                <a:lnTo>
                  <a:pt x="17" y="139"/>
                </a:lnTo>
                <a:lnTo>
                  <a:pt x="9" y="128"/>
                </a:lnTo>
                <a:lnTo>
                  <a:pt x="1" y="110"/>
                </a:lnTo>
                <a:lnTo>
                  <a:pt x="11" y="88"/>
                </a:lnTo>
                <a:lnTo>
                  <a:pt x="18" y="51"/>
                </a:lnTo>
                <a:lnTo>
                  <a:pt x="2" y="38"/>
                </a:lnTo>
                <a:lnTo>
                  <a:pt x="0" y="23"/>
                </a:lnTo>
                <a:lnTo>
                  <a:pt x="4" y="9"/>
                </a:lnTo>
                <a:lnTo>
                  <a:pt x="15" y="7"/>
                </a:lnTo>
                <a:lnTo>
                  <a:pt x="382" y="4"/>
                </a:lnTo>
                <a:lnTo>
                  <a:pt x="509" y="0"/>
                </a:lnTo>
                <a:lnTo>
                  <a:pt x="515"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6" name="Freeform 43">
            <a:extLst>
              <a:ext uri="{FF2B5EF4-FFF2-40B4-BE49-F238E27FC236}">
                <a16:creationId xmlns:a16="http://schemas.microsoft.com/office/drawing/2014/main" id="{5318BBDA-741A-5A08-2621-1A426FC5AE12}"/>
              </a:ext>
            </a:extLst>
          </p:cNvPr>
          <p:cNvSpPr>
            <a:spLocks/>
          </p:cNvSpPr>
          <p:nvPr/>
        </p:nvSpPr>
        <p:spPr bwMode="auto">
          <a:xfrm>
            <a:off x="4074837" y="2226466"/>
            <a:ext cx="903758" cy="598182"/>
          </a:xfrm>
          <a:custGeom>
            <a:avLst/>
            <a:gdLst>
              <a:gd name="T0" fmla="*/ 516 w 627"/>
              <a:gd name="T1" fmla="*/ 23 h 415"/>
              <a:gd name="T2" fmla="*/ 530 w 627"/>
              <a:gd name="T3" fmla="*/ 39 h 415"/>
              <a:gd name="T4" fmla="*/ 519 w 627"/>
              <a:gd name="T5" fmla="*/ 82 h 415"/>
              <a:gd name="T6" fmla="*/ 554 w 627"/>
              <a:gd name="T7" fmla="*/ 117 h 415"/>
              <a:gd name="T8" fmla="*/ 574 w 627"/>
              <a:gd name="T9" fmla="*/ 128 h 415"/>
              <a:gd name="T10" fmla="*/ 590 w 627"/>
              <a:gd name="T11" fmla="*/ 150 h 415"/>
              <a:gd name="T12" fmla="*/ 598 w 627"/>
              <a:gd name="T13" fmla="*/ 166 h 415"/>
              <a:gd name="T14" fmla="*/ 624 w 627"/>
              <a:gd name="T15" fmla="*/ 196 h 415"/>
              <a:gd name="T16" fmla="*/ 610 w 627"/>
              <a:gd name="T17" fmla="*/ 235 h 415"/>
              <a:gd name="T18" fmla="*/ 595 w 627"/>
              <a:gd name="T19" fmla="*/ 259 h 415"/>
              <a:gd name="T20" fmla="*/ 550 w 627"/>
              <a:gd name="T21" fmla="*/ 271 h 415"/>
              <a:gd name="T22" fmla="*/ 546 w 627"/>
              <a:gd name="T23" fmla="*/ 313 h 415"/>
              <a:gd name="T24" fmla="*/ 554 w 627"/>
              <a:gd name="T25" fmla="*/ 341 h 415"/>
              <a:gd name="T26" fmla="*/ 538 w 627"/>
              <a:gd name="T27" fmla="*/ 361 h 415"/>
              <a:gd name="T28" fmla="*/ 531 w 627"/>
              <a:gd name="T29" fmla="*/ 376 h 415"/>
              <a:gd name="T30" fmla="*/ 517 w 627"/>
              <a:gd name="T31" fmla="*/ 396 h 415"/>
              <a:gd name="T32" fmla="*/ 513 w 627"/>
              <a:gd name="T33" fmla="*/ 410 h 415"/>
              <a:gd name="T34" fmla="*/ 492 w 627"/>
              <a:gd name="T35" fmla="*/ 378 h 415"/>
              <a:gd name="T36" fmla="*/ 380 w 627"/>
              <a:gd name="T37" fmla="*/ 387 h 415"/>
              <a:gd name="T38" fmla="*/ 77 w 627"/>
              <a:gd name="T39" fmla="*/ 370 h 415"/>
              <a:gd name="T40" fmla="*/ 66 w 627"/>
              <a:gd name="T41" fmla="*/ 304 h 415"/>
              <a:gd name="T42" fmla="*/ 49 w 627"/>
              <a:gd name="T43" fmla="*/ 250 h 415"/>
              <a:gd name="T44" fmla="*/ 27 w 627"/>
              <a:gd name="T45" fmla="*/ 175 h 415"/>
              <a:gd name="T46" fmla="*/ 12 w 627"/>
              <a:gd name="T47" fmla="*/ 130 h 415"/>
              <a:gd name="T48" fmla="*/ 14 w 627"/>
              <a:gd name="T49" fmla="*/ 92 h 415"/>
              <a:gd name="T50" fmla="*/ 5 w 627"/>
              <a:gd name="T51" fmla="*/ 40 h 415"/>
              <a:gd name="T52" fmla="*/ 7 w 627"/>
              <a:gd name="T53" fmla="*/ 13 h 415"/>
              <a:gd name="T54" fmla="*/ 384 w 627"/>
              <a:gd name="T55" fmla="*/ 8 h 415"/>
              <a:gd name="T56" fmla="*/ 516 w 627"/>
              <a:gd name="T57" fmla="*/ 23 h 415"/>
              <a:gd name="T58" fmla="*/ 517 w 627"/>
              <a:gd name="T59" fmla="*/ 22 h 415"/>
              <a:gd name="T60" fmla="*/ 512 w 627"/>
              <a:gd name="T61" fmla="*/ 0 h 415"/>
              <a:gd name="T62" fmla="*/ 17 w 627"/>
              <a:gd name="T63" fmla="*/ 9 h 415"/>
              <a:gd name="T64" fmla="*/ 0 w 627"/>
              <a:gd name="T65" fmla="*/ 26 h 415"/>
              <a:gd name="T66" fmla="*/ 18 w 627"/>
              <a:gd name="T67" fmla="*/ 55 h 415"/>
              <a:gd name="T68" fmla="*/ 1 w 627"/>
              <a:gd name="T69" fmla="*/ 113 h 415"/>
              <a:gd name="T70" fmla="*/ 17 w 627"/>
              <a:gd name="T71" fmla="*/ 143 h 415"/>
              <a:gd name="T72" fmla="*/ 39 w 627"/>
              <a:gd name="T73" fmla="*/ 224 h 415"/>
              <a:gd name="T74" fmla="*/ 59 w 627"/>
              <a:gd name="T75" fmla="*/ 273 h 415"/>
              <a:gd name="T76" fmla="*/ 72 w 627"/>
              <a:gd name="T77" fmla="*/ 330 h 415"/>
              <a:gd name="T78" fmla="*/ 85 w 627"/>
              <a:gd name="T79" fmla="*/ 398 h 415"/>
              <a:gd name="T80" fmla="*/ 441 w 627"/>
              <a:gd name="T81" fmla="*/ 386 h 415"/>
              <a:gd name="T82" fmla="*/ 497 w 627"/>
              <a:gd name="T83" fmla="*/ 398 h 415"/>
              <a:gd name="T84" fmla="*/ 522 w 627"/>
              <a:gd name="T85" fmla="*/ 407 h 415"/>
              <a:gd name="T86" fmla="*/ 523 w 627"/>
              <a:gd name="T87" fmla="*/ 387 h 415"/>
              <a:gd name="T88" fmla="*/ 541 w 627"/>
              <a:gd name="T89" fmla="*/ 377 h 415"/>
              <a:gd name="T90" fmla="*/ 546 w 627"/>
              <a:gd name="T91" fmla="*/ 351 h 415"/>
              <a:gd name="T92" fmla="*/ 558 w 627"/>
              <a:gd name="T93" fmla="*/ 320 h 415"/>
              <a:gd name="T94" fmla="*/ 543 w 627"/>
              <a:gd name="T95" fmla="*/ 301 h 415"/>
              <a:gd name="T96" fmla="*/ 586 w 627"/>
              <a:gd name="T97" fmla="*/ 264 h 415"/>
              <a:gd name="T98" fmla="*/ 609 w 627"/>
              <a:gd name="T99" fmla="*/ 252 h 415"/>
              <a:gd name="T100" fmla="*/ 623 w 627"/>
              <a:gd name="T101" fmla="*/ 214 h 415"/>
              <a:gd name="T102" fmla="*/ 624 w 627"/>
              <a:gd name="T103" fmla="*/ 184 h 415"/>
              <a:gd name="T104" fmla="*/ 598 w 627"/>
              <a:gd name="T105" fmla="*/ 154 h 415"/>
              <a:gd name="T106" fmla="*/ 578 w 627"/>
              <a:gd name="T107" fmla="*/ 141 h 415"/>
              <a:gd name="T108" fmla="*/ 570 w 627"/>
              <a:gd name="T109" fmla="*/ 115 h 415"/>
              <a:gd name="T110" fmla="*/ 537 w 627"/>
              <a:gd name="T111" fmla="*/ 105 h 415"/>
              <a:gd name="T112" fmla="*/ 521 w 627"/>
              <a:gd name="T113" fmla="*/ 57 h 415"/>
              <a:gd name="T114" fmla="*/ 531 w 627"/>
              <a:gd name="T115" fmla="*/ 34 h 415"/>
              <a:gd name="T116" fmla="*/ 517 w 627"/>
              <a:gd name="T117" fmla="*/ 22 h 415"/>
              <a:gd name="T118" fmla="*/ 517 w 627"/>
              <a:gd name="T119" fmla="*/ 2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7" h="415">
                <a:moveTo>
                  <a:pt x="517" y="22"/>
                </a:moveTo>
                <a:lnTo>
                  <a:pt x="516" y="23"/>
                </a:lnTo>
                <a:lnTo>
                  <a:pt x="527" y="36"/>
                </a:lnTo>
                <a:lnTo>
                  <a:pt x="530" y="39"/>
                </a:lnTo>
                <a:lnTo>
                  <a:pt x="518" y="56"/>
                </a:lnTo>
                <a:lnTo>
                  <a:pt x="519" y="82"/>
                </a:lnTo>
                <a:lnTo>
                  <a:pt x="535" y="107"/>
                </a:lnTo>
                <a:lnTo>
                  <a:pt x="554" y="117"/>
                </a:lnTo>
                <a:lnTo>
                  <a:pt x="568" y="118"/>
                </a:lnTo>
                <a:lnTo>
                  <a:pt x="574" y="128"/>
                </a:lnTo>
                <a:lnTo>
                  <a:pt x="575" y="143"/>
                </a:lnTo>
                <a:lnTo>
                  <a:pt x="590" y="150"/>
                </a:lnTo>
                <a:lnTo>
                  <a:pt x="595" y="156"/>
                </a:lnTo>
                <a:lnTo>
                  <a:pt x="598" y="166"/>
                </a:lnTo>
                <a:lnTo>
                  <a:pt x="621" y="185"/>
                </a:lnTo>
                <a:lnTo>
                  <a:pt x="624" y="196"/>
                </a:lnTo>
                <a:lnTo>
                  <a:pt x="620" y="213"/>
                </a:lnTo>
                <a:lnTo>
                  <a:pt x="610" y="235"/>
                </a:lnTo>
                <a:lnTo>
                  <a:pt x="607" y="249"/>
                </a:lnTo>
                <a:lnTo>
                  <a:pt x="595" y="259"/>
                </a:lnTo>
                <a:lnTo>
                  <a:pt x="585" y="261"/>
                </a:lnTo>
                <a:lnTo>
                  <a:pt x="550" y="271"/>
                </a:lnTo>
                <a:lnTo>
                  <a:pt x="540" y="301"/>
                </a:lnTo>
                <a:lnTo>
                  <a:pt x="546" y="313"/>
                </a:lnTo>
                <a:lnTo>
                  <a:pt x="555" y="321"/>
                </a:lnTo>
                <a:lnTo>
                  <a:pt x="554" y="341"/>
                </a:lnTo>
                <a:lnTo>
                  <a:pt x="542" y="349"/>
                </a:lnTo>
                <a:lnTo>
                  <a:pt x="538" y="361"/>
                </a:lnTo>
                <a:lnTo>
                  <a:pt x="538" y="374"/>
                </a:lnTo>
                <a:lnTo>
                  <a:pt x="531" y="376"/>
                </a:lnTo>
                <a:lnTo>
                  <a:pt x="520" y="386"/>
                </a:lnTo>
                <a:lnTo>
                  <a:pt x="517" y="396"/>
                </a:lnTo>
                <a:lnTo>
                  <a:pt x="519" y="406"/>
                </a:lnTo>
                <a:lnTo>
                  <a:pt x="513" y="410"/>
                </a:lnTo>
                <a:lnTo>
                  <a:pt x="501" y="395"/>
                </a:lnTo>
                <a:lnTo>
                  <a:pt x="492" y="378"/>
                </a:lnTo>
                <a:lnTo>
                  <a:pt x="441" y="382"/>
                </a:lnTo>
                <a:lnTo>
                  <a:pt x="380" y="387"/>
                </a:lnTo>
                <a:lnTo>
                  <a:pt x="87" y="394"/>
                </a:lnTo>
                <a:lnTo>
                  <a:pt x="77" y="370"/>
                </a:lnTo>
                <a:lnTo>
                  <a:pt x="75" y="329"/>
                </a:lnTo>
                <a:lnTo>
                  <a:pt x="66" y="304"/>
                </a:lnTo>
                <a:lnTo>
                  <a:pt x="62" y="272"/>
                </a:lnTo>
                <a:lnTo>
                  <a:pt x="49" y="250"/>
                </a:lnTo>
                <a:lnTo>
                  <a:pt x="43" y="223"/>
                </a:lnTo>
                <a:lnTo>
                  <a:pt x="27" y="175"/>
                </a:lnTo>
                <a:lnTo>
                  <a:pt x="20" y="142"/>
                </a:lnTo>
                <a:lnTo>
                  <a:pt x="12" y="130"/>
                </a:lnTo>
                <a:lnTo>
                  <a:pt x="4" y="113"/>
                </a:lnTo>
                <a:lnTo>
                  <a:pt x="14" y="92"/>
                </a:lnTo>
                <a:lnTo>
                  <a:pt x="21" y="53"/>
                </a:lnTo>
                <a:lnTo>
                  <a:pt x="5" y="40"/>
                </a:lnTo>
                <a:lnTo>
                  <a:pt x="3" y="26"/>
                </a:lnTo>
                <a:lnTo>
                  <a:pt x="7" y="13"/>
                </a:lnTo>
                <a:lnTo>
                  <a:pt x="17" y="12"/>
                </a:lnTo>
                <a:lnTo>
                  <a:pt x="384" y="8"/>
                </a:lnTo>
                <a:lnTo>
                  <a:pt x="510" y="4"/>
                </a:lnTo>
                <a:lnTo>
                  <a:pt x="516" y="23"/>
                </a:lnTo>
                <a:lnTo>
                  <a:pt x="516" y="23"/>
                </a:lnTo>
                <a:lnTo>
                  <a:pt x="517" y="22"/>
                </a:lnTo>
                <a:lnTo>
                  <a:pt x="518" y="22"/>
                </a:lnTo>
                <a:lnTo>
                  <a:pt x="512" y="0"/>
                </a:lnTo>
                <a:lnTo>
                  <a:pt x="384" y="5"/>
                </a:lnTo>
                <a:lnTo>
                  <a:pt x="17" y="9"/>
                </a:lnTo>
                <a:lnTo>
                  <a:pt x="5" y="10"/>
                </a:lnTo>
                <a:lnTo>
                  <a:pt x="0" y="26"/>
                </a:lnTo>
                <a:lnTo>
                  <a:pt x="2" y="41"/>
                </a:lnTo>
                <a:lnTo>
                  <a:pt x="18" y="55"/>
                </a:lnTo>
                <a:lnTo>
                  <a:pt x="12" y="91"/>
                </a:lnTo>
                <a:lnTo>
                  <a:pt x="1" y="113"/>
                </a:lnTo>
                <a:lnTo>
                  <a:pt x="8" y="131"/>
                </a:lnTo>
                <a:lnTo>
                  <a:pt x="17" y="143"/>
                </a:lnTo>
                <a:lnTo>
                  <a:pt x="23" y="176"/>
                </a:lnTo>
                <a:lnTo>
                  <a:pt x="39" y="224"/>
                </a:lnTo>
                <a:lnTo>
                  <a:pt x="46" y="252"/>
                </a:lnTo>
                <a:lnTo>
                  <a:pt x="59" y="273"/>
                </a:lnTo>
                <a:lnTo>
                  <a:pt x="63" y="304"/>
                </a:lnTo>
                <a:lnTo>
                  <a:pt x="72" y="330"/>
                </a:lnTo>
                <a:lnTo>
                  <a:pt x="74" y="370"/>
                </a:lnTo>
                <a:lnTo>
                  <a:pt x="85" y="398"/>
                </a:lnTo>
                <a:lnTo>
                  <a:pt x="380" y="390"/>
                </a:lnTo>
                <a:lnTo>
                  <a:pt x="441" y="386"/>
                </a:lnTo>
                <a:lnTo>
                  <a:pt x="490" y="381"/>
                </a:lnTo>
                <a:lnTo>
                  <a:pt x="497" y="398"/>
                </a:lnTo>
                <a:lnTo>
                  <a:pt x="512" y="415"/>
                </a:lnTo>
                <a:lnTo>
                  <a:pt x="522" y="407"/>
                </a:lnTo>
                <a:lnTo>
                  <a:pt x="520" y="396"/>
                </a:lnTo>
                <a:lnTo>
                  <a:pt x="523" y="387"/>
                </a:lnTo>
                <a:lnTo>
                  <a:pt x="533" y="379"/>
                </a:lnTo>
                <a:lnTo>
                  <a:pt x="541" y="377"/>
                </a:lnTo>
                <a:lnTo>
                  <a:pt x="541" y="361"/>
                </a:lnTo>
                <a:lnTo>
                  <a:pt x="546" y="351"/>
                </a:lnTo>
                <a:lnTo>
                  <a:pt x="557" y="343"/>
                </a:lnTo>
                <a:lnTo>
                  <a:pt x="558" y="320"/>
                </a:lnTo>
                <a:lnTo>
                  <a:pt x="548" y="311"/>
                </a:lnTo>
                <a:lnTo>
                  <a:pt x="543" y="301"/>
                </a:lnTo>
                <a:lnTo>
                  <a:pt x="553" y="273"/>
                </a:lnTo>
                <a:lnTo>
                  <a:pt x="586" y="264"/>
                </a:lnTo>
                <a:lnTo>
                  <a:pt x="596" y="261"/>
                </a:lnTo>
                <a:lnTo>
                  <a:pt x="609" y="252"/>
                </a:lnTo>
                <a:lnTo>
                  <a:pt x="613" y="237"/>
                </a:lnTo>
                <a:lnTo>
                  <a:pt x="623" y="214"/>
                </a:lnTo>
                <a:lnTo>
                  <a:pt x="627" y="196"/>
                </a:lnTo>
                <a:lnTo>
                  <a:pt x="624" y="184"/>
                </a:lnTo>
                <a:lnTo>
                  <a:pt x="600" y="164"/>
                </a:lnTo>
                <a:lnTo>
                  <a:pt x="598" y="154"/>
                </a:lnTo>
                <a:lnTo>
                  <a:pt x="592" y="147"/>
                </a:lnTo>
                <a:lnTo>
                  <a:pt x="578" y="141"/>
                </a:lnTo>
                <a:lnTo>
                  <a:pt x="577" y="127"/>
                </a:lnTo>
                <a:lnTo>
                  <a:pt x="570" y="115"/>
                </a:lnTo>
                <a:lnTo>
                  <a:pt x="555" y="114"/>
                </a:lnTo>
                <a:lnTo>
                  <a:pt x="537" y="105"/>
                </a:lnTo>
                <a:lnTo>
                  <a:pt x="522" y="81"/>
                </a:lnTo>
                <a:lnTo>
                  <a:pt x="521" y="57"/>
                </a:lnTo>
                <a:lnTo>
                  <a:pt x="533" y="39"/>
                </a:lnTo>
                <a:lnTo>
                  <a:pt x="531" y="34"/>
                </a:lnTo>
                <a:lnTo>
                  <a:pt x="518" y="21"/>
                </a:lnTo>
                <a:lnTo>
                  <a:pt x="517" y="22"/>
                </a:lnTo>
                <a:lnTo>
                  <a:pt x="518" y="22"/>
                </a:lnTo>
                <a:lnTo>
                  <a:pt x="517"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7" name="Freeform 44">
            <a:extLst>
              <a:ext uri="{FF2B5EF4-FFF2-40B4-BE49-F238E27FC236}">
                <a16:creationId xmlns:a16="http://schemas.microsoft.com/office/drawing/2014/main" id="{9977B1BD-7179-02B1-EC60-76A460B3B6E7}"/>
              </a:ext>
            </a:extLst>
          </p:cNvPr>
          <p:cNvSpPr>
            <a:spLocks/>
          </p:cNvSpPr>
          <p:nvPr/>
        </p:nvSpPr>
        <p:spPr bwMode="auto">
          <a:xfrm>
            <a:off x="1222307" y="907584"/>
            <a:ext cx="896551" cy="1451491"/>
          </a:xfrm>
          <a:custGeom>
            <a:avLst/>
            <a:gdLst>
              <a:gd name="T0" fmla="*/ 176 w 622"/>
              <a:gd name="T1" fmla="*/ 104 h 1007"/>
              <a:gd name="T2" fmla="*/ 128 w 622"/>
              <a:gd name="T3" fmla="*/ 327 h 1007"/>
              <a:gd name="T4" fmla="*/ 133 w 622"/>
              <a:gd name="T5" fmla="*/ 412 h 1007"/>
              <a:gd name="T6" fmla="*/ 153 w 622"/>
              <a:gd name="T7" fmla="*/ 452 h 1007"/>
              <a:gd name="T8" fmla="*/ 102 w 622"/>
              <a:gd name="T9" fmla="*/ 517 h 1007"/>
              <a:gd name="T10" fmla="*/ 90 w 622"/>
              <a:gd name="T11" fmla="*/ 542 h 1007"/>
              <a:gd name="T12" fmla="*/ 53 w 622"/>
              <a:gd name="T13" fmla="*/ 578 h 1007"/>
              <a:gd name="T14" fmla="*/ 49 w 622"/>
              <a:gd name="T15" fmla="*/ 603 h 1007"/>
              <a:gd name="T16" fmla="*/ 68 w 622"/>
              <a:gd name="T17" fmla="*/ 610 h 1007"/>
              <a:gd name="T18" fmla="*/ 60 w 622"/>
              <a:gd name="T19" fmla="*/ 658 h 1007"/>
              <a:gd name="T20" fmla="*/ 0 w 622"/>
              <a:gd name="T21" fmla="*/ 895 h 1007"/>
              <a:gd name="T22" fmla="*/ 362 w 622"/>
              <a:gd name="T23" fmla="*/ 970 h 1007"/>
              <a:gd name="T24" fmla="*/ 600 w 622"/>
              <a:gd name="T25" fmla="*/ 831 h 1007"/>
              <a:gd name="T26" fmla="*/ 606 w 622"/>
              <a:gd name="T27" fmla="*/ 672 h 1007"/>
              <a:gd name="T28" fmla="*/ 599 w 622"/>
              <a:gd name="T29" fmla="*/ 649 h 1007"/>
              <a:gd name="T30" fmla="*/ 583 w 622"/>
              <a:gd name="T31" fmla="*/ 671 h 1007"/>
              <a:gd name="T32" fmla="*/ 540 w 622"/>
              <a:gd name="T33" fmla="*/ 664 h 1007"/>
              <a:gd name="T34" fmla="*/ 502 w 622"/>
              <a:gd name="T35" fmla="*/ 670 h 1007"/>
              <a:gd name="T36" fmla="*/ 467 w 622"/>
              <a:gd name="T37" fmla="*/ 661 h 1007"/>
              <a:gd name="T38" fmla="*/ 441 w 622"/>
              <a:gd name="T39" fmla="*/ 666 h 1007"/>
              <a:gd name="T40" fmla="*/ 441 w 622"/>
              <a:gd name="T41" fmla="*/ 626 h 1007"/>
              <a:gd name="T42" fmla="*/ 406 w 622"/>
              <a:gd name="T43" fmla="*/ 592 h 1007"/>
              <a:gd name="T44" fmla="*/ 388 w 622"/>
              <a:gd name="T45" fmla="*/ 485 h 1007"/>
              <a:gd name="T46" fmla="*/ 386 w 622"/>
              <a:gd name="T47" fmla="*/ 487 h 1007"/>
              <a:gd name="T48" fmla="*/ 346 w 622"/>
              <a:gd name="T49" fmla="*/ 506 h 1007"/>
              <a:gd name="T50" fmla="*/ 326 w 622"/>
              <a:gd name="T51" fmla="*/ 468 h 1007"/>
              <a:gd name="T52" fmla="*/ 366 w 622"/>
              <a:gd name="T53" fmla="*/ 353 h 1007"/>
              <a:gd name="T54" fmla="*/ 342 w 622"/>
              <a:gd name="T55" fmla="*/ 339 h 1007"/>
              <a:gd name="T56" fmla="*/ 298 w 622"/>
              <a:gd name="T57" fmla="*/ 256 h 1007"/>
              <a:gd name="T58" fmla="*/ 267 w 622"/>
              <a:gd name="T59" fmla="*/ 218 h 1007"/>
              <a:gd name="T60" fmla="*/ 257 w 622"/>
              <a:gd name="T61" fmla="*/ 145 h 1007"/>
              <a:gd name="T62" fmla="*/ 204 w 622"/>
              <a:gd name="T63" fmla="*/ 0 h 1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22" h="1007">
                <a:moveTo>
                  <a:pt x="204" y="0"/>
                </a:moveTo>
                <a:lnTo>
                  <a:pt x="176" y="104"/>
                </a:lnTo>
                <a:lnTo>
                  <a:pt x="148" y="230"/>
                </a:lnTo>
                <a:lnTo>
                  <a:pt x="128" y="327"/>
                </a:lnTo>
                <a:lnTo>
                  <a:pt x="126" y="385"/>
                </a:lnTo>
                <a:lnTo>
                  <a:pt x="133" y="412"/>
                </a:lnTo>
                <a:lnTo>
                  <a:pt x="154" y="428"/>
                </a:lnTo>
                <a:lnTo>
                  <a:pt x="153" y="452"/>
                </a:lnTo>
                <a:lnTo>
                  <a:pt x="129" y="477"/>
                </a:lnTo>
                <a:lnTo>
                  <a:pt x="102" y="517"/>
                </a:lnTo>
                <a:lnTo>
                  <a:pt x="97" y="535"/>
                </a:lnTo>
                <a:lnTo>
                  <a:pt x="90" y="542"/>
                </a:lnTo>
                <a:lnTo>
                  <a:pt x="79" y="546"/>
                </a:lnTo>
                <a:lnTo>
                  <a:pt x="53" y="578"/>
                </a:lnTo>
                <a:lnTo>
                  <a:pt x="51" y="597"/>
                </a:lnTo>
                <a:lnTo>
                  <a:pt x="49" y="603"/>
                </a:lnTo>
                <a:lnTo>
                  <a:pt x="52" y="610"/>
                </a:lnTo>
                <a:lnTo>
                  <a:pt x="68" y="610"/>
                </a:lnTo>
                <a:lnTo>
                  <a:pt x="74" y="622"/>
                </a:lnTo>
                <a:lnTo>
                  <a:pt x="60" y="658"/>
                </a:lnTo>
                <a:lnTo>
                  <a:pt x="53" y="682"/>
                </a:lnTo>
                <a:lnTo>
                  <a:pt x="0" y="895"/>
                </a:lnTo>
                <a:lnTo>
                  <a:pt x="124" y="922"/>
                </a:lnTo>
                <a:lnTo>
                  <a:pt x="362" y="970"/>
                </a:lnTo>
                <a:lnTo>
                  <a:pt x="571" y="1007"/>
                </a:lnTo>
                <a:lnTo>
                  <a:pt x="600" y="831"/>
                </a:lnTo>
                <a:lnTo>
                  <a:pt x="622" y="686"/>
                </a:lnTo>
                <a:lnTo>
                  <a:pt x="606" y="672"/>
                </a:lnTo>
                <a:lnTo>
                  <a:pt x="604" y="656"/>
                </a:lnTo>
                <a:lnTo>
                  <a:pt x="599" y="649"/>
                </a:lnTo>
                <a:lnTo>
                  <a:pt x="587" y="656"/>
                </a:lnTo>
                <a:lnTo>
                  <a:pt x="583" y="671"/>
                </a:lnTo>
                <a:lnTo>
                  <a:pt x="563" y="674"/>
                </a:lnTo>
                <a:lnTo>
                  <a:pt x="540" y="664"/>
                </a:lnTo>
                <a:lnTo>
                  <a:pt x="517" y="665"/>
                </a:lnTo>
                <a:lnTo>
                  <a:pt x="502" y="670"/>
                </a:lnTo>
                <a:lnTo>
                  <a:pt x="482" y="660"/>
                </a:lnTo>
                <a:lnTo>
                  <a:pt x="467" y="661"/>
                </a:lnTo>
                <a:lnTo>
                  <a:pt x="453" y="673"/>
                </a:lnTo>
                <a:lnTo>
                  <a:pt x="441" y="666"/>
                </a:lnTo>
                <a:lnTo>
                  <a:pt x="437" y="643"/>
                </a:lnTo>
                <a:lnTo>
                  <a:pt x="441" y="626"/>
                </a:lnTo>
                <a:lnTo>
                  <a:pt x="426" y="607"/>
                </a:lnTo>
                <a:lnTo>
                  <a:pt x="406" y="592"/>
                </a:lnTo>
                <a:lnTo>
                  <a:pt x="390" y="513"/>
                </a:lnTo>
                <a:lnTo>
                  <a:pt x="388" y="485"/>
                </a:lnTo>
                <a:lnTo>
                  <a:pt x="387" y="485"/>
                </a:lnTo>
                <a:lnTo>
                  <a:pt x="386" y="487"/>
                </a:lnTo>
                <a:lnTo>
                  <a:pt x="355" y="508"/>
                </a:lnTo>
                <a:lnTo>
                  <a:pt x="346" y="506"/>
                </a:lnTo>
                <a:lnTo>
                  <a:pt x="327" y="486"/>
                </a:lnTo>
                <a:lnTo>
                  <a:pt x="326" y="468"/>
                </a:lnTo>
                <a:lnTo>
                  <a:pt x="368" y="365"/>
                </a:lnTo>
                <a:lnTo>
                  <a:pt x="366" y="353"/>
                </a:lnTo>
                <a:lnTo>
                  <a:pt x="346" y="347"/>
                </a:lnTo>
                <a:lnTo>
                  <a:pt x="342" y="339"/>
                </a:lnTo>
                <a:lnTo>
                  <a:pt x="326" y="319"/>
                </a:lnTo>
                <a:lnTo>
                  <a:pt x="298" y="256"/>
                </a:lnTo>
                <a:lnTo>
                  <a:pt x="279" y="248"/>
                </a:lnTo>
                <a:lnTo>
                  <a:pt x="267" y="218"/>
                </a:lnTo>
                <a:lnTo>
                  <a:pt x="276" y="190"/>
                </a:lnTo>
                <a:lnTo>
                  <a:pt x="257" y="145"/>
                </a:lnTo>
                <a:lnTo>
                  <a:pt x="282" y="15"/>
                </a:lnTo>
                <a:lnTo>
                  <a:pt x="2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8" name="Freeform 45">
            <a:extLst>
              <a:ext uri="{FF2B5EF4-FFF2-40B4-BE49-F238E27FC236}">
                <a16:creationId xmlns:a16="http://schemas.microsoft.com/office/drawing/2014/main" id="{1A1F97B1-51B4-9996-F5FA-F96751FACDC5}"/>
              </a:ext>
            </a:extLst>
          </p:cNvPr>
          <p:cNvSpPr>
            <a:spLocks/>
          </p:cNvSpPr>
          <p:nvPr/>
        </p:nvSpPr>
        <p:spPr bwMode="auto">
          <a:xfrm>
            <a:off x="1219424" y="904701"/>
            <a:ext cx="902316" cy="1455815"/>
          </a:xfrm>
          <a:custGeom>
            <a:avLst/>
            <a:gdLst>
              <a:gd name="T0" fmla="*/ 176 w 626"/>
              <a:gd name="T1" fmla="*/ 106 h 1010"/>
              <a:gd name="T2" fmla="*/ 129 w 626"/>
              <a:gd name="T3" fmla="*/ 329 h 1010"/>
              <a:gd name="T4" fmla="*/ 155 w 626"/>
              <a:gd name="T5" fmla="*/ 431 h 1010"/>
              <a:gd name="T6" fmla="*/ 103 w 626"/>
              <a:gd name="T7" fmla="*/ 519 h 1010"/>
              <a:gd name="T8" fmla="*/ 79 w 626"/>
              <a:gd name="T9" fmla="*/ 547 h 1010"/>
              <a:gd name="T10" fmla="*/ 48 w 626"/>
              <a:gd name="T11" fmla="*/ 606 h 1010"/>
              <a:gd name="T12" fmla="*/ 74 w 626"/>
              <a:gd name="T13" fmla="*/ 624 h 1010"/>
              <a:gd name="T14" fmla="*/ 0 w 626"/>
              <a:gd name="T15" fmla="*/ 898 h 1010"/>
              <a:gd name="T16" fmla="*/ 574 w 626"/>
              <a:gd name="T17" fmla="*/ 1010 h 1010"/>
              <a:gd name="T18" fmla="*/ 610 w 626"/>
              <a:gd name="T19" fmla="*/ 673 h 1010"/>
              <a:gd name="T20" fmla="*/ 587 w 626"/>
              <a:gd name="T21" fmla="*/ 657 h 1010"/>
              <a:gd name="T22" fmla="*/ 542 w 626"/>
              <a:gd name="T23" fmla="*/ 665 h 1010"/>
              <a:gd name="T24" fmla="*/ 484 w 626"/>
              <a:gd name="T25" fmla="*/ 661 h 1010"/>
              <a:gd name="T26" fmla="*/ 444 w 626"/>
              <a:gd name="T27" fmla="*/ 667 h 1010"/>
              <a:gd name="T28" fmla="*/ 429 w 626"/>
              <a:gd name="T29" fmla="*/ 608 h 1010"/>
              <a:gd name="T30" fmla="*/ 393 w 626"/>
              <a:gd name="T31" fmla="*/ 486 h 1010"/>
              <a:gd name="T32" fmla="*/ 386 w 626"/>
              <a:gd name="T33" fmla="*/ 488 h 1010"/>
              <a:gd name="T34" fmla="*/ 331 w 626"/>
              <a:gd name="T35" fmla="*/ 488 h 1010"/>
              <a:gd name="T36" fmla="*/ 369 w 626"/>
              <a:gd name="T37" fmla="*/ 354 h 1010"/>
              <a:gd name="T38" fmla="*/ 329 w 626"/>
              <a:gd name="T39" fmla="*/ 320 h 1010"/>
              <a:gd name="T40" fmla="*/ 271 w 626"/>
              <a:gd name="T41" fmla="*/ 220 h 1010"/>
              <a:gd name="T42" fmla="*/ 286 w 626"/>
              <a:gd name="T43" fmla="*/ 16 h 1010"/>
              <a:gd name="T44" fmla="*/ 206 w 626"/>
              <a:gd name="T45" fmla="*/ 2 h 1010"/>
              <a:gd name="T46" fmla="*/ 256 w 626"/>
              <a:gd name="T47" fmla="*/ 147 h 1010"/>
              <a:gd name="T48" fmla="*/ 280 w 626"/>
              <a:gd name="T49" fmla="*/ 251 h 1010"/>
              <a:gd name="T50" fmla="*/ 342 w 626"/>
              <a:gd name="T51" fmla="*/ 342 h 1010"/>
              <a:gd name="T52" fmla="*/ 369 w 626"/>
              <a:gd name="T53" fmla="*/ 367 h 1010"/>
              <a:gd name="T54" fmla="*/ 346 w 626"/>
              <a:gd name="T55" fmla="*/ 511 h 1010"/>
              <a:gd name="T56" fmla="*/ 389 w 626"/>
              <a:gd name="T57" fmla="*/ 488 h 1010"/>
              <a:gd name="T58" fmla="*/ 389 w 626"/>
              <a:gd name="T59" fmla="*/ 487 h 1010"/>
              <a:gd name="T60" fmla="*/ 427 w 626"/>
              <a:gd name="T61" fmla="*/ 610 h 1010"/>
              <a:gd name="T62" fmla="*/ 441 w 626"/>
              <a:gd name="T63" fmla="*/ 669 h 1010"/>
              <a:gd name="T64" fmla="*/ 483 w 626"/>
              <a:gd name="T65" fmla="*/ 664 h 1010"/>
              <a:gd name="T66" fmla="*/ 542 w 626"/>
              <a:gd name="T67" fmla="*/ 668 h 1010"/>
              <a:gd name="T68" fmla="*/ 590 w 626"/>
              <a:gd name="T69" fmla="*/ 659 h 1010"/>
              <a:gd name="T70" fmla="*/ 607 w 626"/>
              <a:gd name="T71" fmla="*/ 675 h 1010"/>
              <a:gd name="T72" fmla="*/ 571 w 626"/>
              <a:gd name="T73" fmla="*/ 1006 h 1010"/>
              <a:gd name="T74" fmla="*/ 3 w 626"/>
              <a:gd name="T75" fmla="*/ 896 h 1010"/>
              <a:gd name="T76" fmla="*/ 78 w 626"/>
              <a:gd name="T77" fmla="*/ 624 h 1010"/>
              <a:gd name="T78" fmla="*/ 53 w 626"/>
              <a:gd name="T79" fmla="*/ 605 h 1010"/>
              <a:gd name="T80" fmla="*/ 82 w 626"/>
              <a:gd name="T81" fmla="*/ 549 h 1010"/>
              <a:gd name="T82" fmla="*/ 106 w 626"/>
              <a:gd name="T83" fmla="*/ 520 h 1010"/>
              <a:gd name="T84" fmla="*/ 158 w 626"/>
              <a:gd name="T85" fmla="*/ 429 h 1010"/>
              <a:gd name="T86" fmla="*/ 132 w 626"/>
              <a:gd name="T87" fmla="*/ 329 h 1010"/>
              <a:gd name="T88" fmla="*/ 208 w 626"/>
              <a:gd name="T89" fmla="*/ 2 h 1010"/>
              <a:gd name="T90" fmla="*/ 206 w 626"/>
              <a:gd name="T91" fmla="*/ 2 h 1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6" h="1010">
                <a:moveTo>
                  <a:pt x="206" y="2"/>
                </a:moveTo>
                <a:lnTo>
                  <a:pt x="205" y="1"/>
                </a:lnTo>
                <a:lnTo>
                  <a:pt x="176" y="106"/>
                </a:lnTo>
                <a:lnTo>
                  <a:pt x="149" y="232"/>
                </a:lnTo>
                <a:lnTo>
                  <a:pt x="149" y="232"/>
                </a:lnTo>
                <a:lnTo>
                  <a:pt x="129" y="329"/>
                </a:lnTo>
                <a:lnTo>
                  <a:pt x="127" y="387"/>
                </a:lnTo>
                <a:lnTo>
                  <a:pt x="134" y="415"/>
                </a:lnTo>
                <a:lnTo>
                  <a:pt x="155" y="431"/>
                </a:lnTo>
                <a:lnTo>
                  <a:pt x="153" y="453"/>
                </a:lnTo>
                <a:lnTo>
                  <a:pt x="130" y="479"/>
                </a:lnTo>
                <a:lnTo>
                  <a:pt x="103" y="519"/>
                </a:lnTo>
                <a:lnTo>
                  <a:pt x="98" y="536"/>
                </a:lnTo>
                <a:lnTo>
                  <a:pt x="91" y="543"/>
                </a:lnTo>
                <a:lnTo>
                  <a:pt x="79" y="547"/>
                </a:lnTo>
                <a:lnTo>
                  <a:pt x="54" y="579"/>
                </a:lnTo>
                <a:lnTo>
                  <a:pt x="52" y="599"/>
                </a:lnTo>
                <a:lnTo>
                  <a:pt x="48" y="606"/>
                </a:lnTo>
                <a:lnTo>
                  <a:pt x="53" y="614"/>
                </a:lnTo>
                <a:lnTo>
                  <a:pt x="69" y="613"/>
                </a:lnTo>
                <a:lnTo>
                  <a:pt x="74" y="624"/>
                </a:lnTo>
                <a:lnTo>
                  <a:pt x="60" y="659"/>
                </a:lnTo>
                <a:lnTo>
                  <a:pt x="53" y="684"/>
                </a:lnTo>
                <a:lnTo>
                  <a:pt x="0" y="898"/>
                </a:lnTo>
                <a:lnTo>
                  <a:pt x="126" y="926"/>
                </a:lnTo>
                <a:lnTo>
                  <a:pt x="363" y="973"/>
                </a:lnTo>
                <a:lnTo>
                  <a:pt x="574" y="1010"/>
                </a:lnTo>
                <a:lnTo>
                  <a:pt x="603" y="833"/>
                </a:lnTo>
                <a:lnTo>
                  <a:pt x="626" y="688"/>
                </a:lnTo>
                <a:lnTo>
                  <a:pt x="610" y="673"/>
                </a:lnTo>
                <a:lnTo>
                  <a:pt x="607" y="658"/>
                </a:lnTo>
                <a:lnTo>
                  <a:pt x="602" y="649"/>
                </a:lnTo>
                <a:lnTo>
                  <a:pt x="587" y="657"/>
                </a:lnTo>
                <a:lnTo>
                  <a:pt x="583" y="672"/>
                </a:lnTo>
                <a:lnTo>
                  <a:pt x="565" y="674"/>
                </a:lnTo>
                <a:lnTo>
                  <a:pt x="542" y="665"/>
                </a:lnTo>
                <a:lnTo>
                  <a:pt x="518" y="665"/>
                </a:lnTo>
                <a:lnTo>
                  <a:pt x="504" y="669"/>
                </a:lnTo>
                <a:lnTo>
                  <a:pt x="484" y="661"/>
                </a:lnTo>
                <a:lnTo>
                  <a:pt x="469" y="662"/>
                </a:lnTo>
                <a:lnTo>
                  <a:pt x="455" y="674"/>
                </a:lnTo>
                <a:lnTo>
                  <a:pt x="444" y="667"/>
                </a:lnTo>
                <a:lnTo>
                  <a:pt x="440" y="645"/>
                </a:lnTo>
                <a:lnTo>
                  <a:pt x="444" y="627"/>
                </a:lnTo>
                <a:lnTo>
                  <a:pt x="429" y="608"/>
                </a:lnTo>
                <a:lnTo>
                  <a:pt x="409" y="593"/>
                </a:lnTo>
                <a:lnTo>
                  <a:pt x="393" y="515"/>
                </a:lnTo>
                <a:lnTo>
                  <a:pt x="393" y="486"/>
                </a:lnTo>
                <a:lnTo>
                  <a:pt x="389" y="485"/>
                </a:lnTo>
                <a:lnTo>
                  <a:pt x="388" y="485"/>
                </a:lnTo>
                <a:lnTo>
                  <a:pt x="386" y="488"/>
                </a:lnTo>
                <a:lnTo>
                  <a:pt x="357" y="508"/>
                </a:lnTo>
                <a:lnTo>
                  <a:pt x="348" y="507"/>
                </a:lnTo>
                <a:lnTo>
                  <a:pt x="331" y="488"/>
                </a:lnTo>
                <a:lnTo>
                  <a:pt x="330" y="470"/>
                </a:lnTo>
                <a:lnTo>
                  <a:pt x="372" y="367"/>
                </a:lnTo>
                <a:lnTo>
                  <a:pt x="369" y="354"/>
                </a:lnTo>
                <a:lnTo>
                  <a:pt x="349" y="346"/>
                </a:lnTo>
                <a:lnTo>
                  <a:pt x="345" y="340"/>
                </a:lnTo>
                <a:lnTo>
                  <a:pt x="329" y="320"/>
                </a:lnTo>
                <a:lnTo>
                  <a:pt x="303" y="257"/>
                </a:lnTo>
                <a:lnTo>
                  <a:pt x="283" y="249"/>
                </a:lnTo>
                <a:lnTo>
                  <a:pt x="271" y="220"/>
                </a:lnTo>
                <a:lnTo>
                  <a:pt x="279" y="192"/>
                </a:lnTo>
                <a:lnTo>
                  <a:pt x="260" y="147"/>
                </a:lnTo>
                <a:lnTo>
                  <a:pt x="286" y="16"/>
                </a:lnTo>
                <a:lnTo>
                  <a:pt x="205" y="0"/>
                </a:lnTo>
                <a:lnTo>
                  <a:pt x="205" y="1"/>
                </a:lnTo>
                <a:lnTo>
                  <a:pt x="206" y="2"/>
                </a:lnTo>
                <a:lnTo>
                  <a:pt x="206" y="3"/>
                </a:lnTo>
                <a:lnTo>
                  <a:pt x="282" y="18"/>
                </a:lnTo>
                <a:lnTo>
                  <a:pt x="256" y="147"/>
                </a:lnTo>
                <a:lnTo>
                  <a:pt x="276" y="192"/>
                </a:lnTo>
                <a:lnTo>
                  <a:pt x="268" y="220"/>
                </a:lnTo>
                <a:lnTo>
                  <a:pt x="280" y="251"/>
                </a:lnTo>
                <a:lnTo>
                  <a:pt x="299" y="261"/>
                </a:lnTo>
                <a:lnTo>
                  <a:pt x="327" y="321"/>
                </a:lnTo>
                <a:lnTo>
                  <a:pt x="342" y="342"/>
                </a:lnTo>
                <a:lnTo>
                  <a:pt x="346" y="350"/>
                </a:lnTo>
                <a:lnTo>
                  <a:pt x="367" y="356"/>
                </a:lnTo>
                <a:lnTo>
                  <a:pt x="369" y="367"/>
                </a:lnTo>
                <a:lnTo>
                  <a:pt x="327" y="470"/>
                </a:lnTo>
                <a:lnTo>
                  <a:pt x="328" y="489"/>
                </a:lnTo>
                <a:lnTo>
                  <a:pt x="346" y="511"/>
                </a:lnTo>
                <a:lnTo>
                  <a:pt x="357" y="512"/>
                </a:lnTo>
                <a:lnTo>
                  <a:pt x="389" y="490"/>
                </a:lnTo>
                <a:lnTo>
                  <a:pt x="389" y="488"/>
                </a:lnTo>
                <a:lnTo>
                  <a:pt x="390" y="489"/>
                </a:lnTo>
                <a:lnTo>
                  <a:pt x="390" y="487"/>
                </a:lnTo>
                <a:lnTo>
                  <a:pt x="389" y="487"/>
                </a:lnTo>
                <a:lnTo>
                  <a:pt x="389" y="516"/>
                </a:lnTo>
                <a:lnTo>
                  <a:pt x="407" y="595"/>
                </a:lnTo>
                <a:lnTo>
                  <a:pt x="427" y="610"/>
                </a:lnTo>
                <a:lnTo>
                  <a:pt x="441" y="628"/>
                </a:lnTo>
                <a:lnTo>
                  <a:pt x="437" y="645"/>
                </a:lnTo>
                <a:lnTo>
                  <a:pt x="441" y="669"/>
                </a:lnTo>
                <a:lnTo>
                  <a:pt x="455" y="677"/>
                </a:lnTo>
                <a:lnTo>
                  <a:pt x="470" y="665"/>
                </a:lnTo>
                <a:lnTo>
                  <a:pt x="483" y="664"/>
                </a:lnTo>
                <a:lnTo>
                  <a:pt x="504" y="673"/>
                </a:lnTo>
                <a:lnTo>
                  <a:pt x="519" y="668"/>
                </a:lnTo>
                <a:lnTo>
                  <a:pt x="542" y="668"/>
                </a:lnTo>
                <a:lnTo>
                  <a:pt x="565" y="678"/>
                </a:lnTo>
                <a:lnTo>
                  <a:pt x="586" y="675"/>
                </a:lnTo>
                <a:lnTo>
                  <a:pt x="590" y="659"/>
                </a:lnTo>
                <a:lnTo>
                  <a:pt x="601" y="653"/>
                </a:lnTo>
                <a:lnTo>
                  <a:pt x="604" y="659"/>
                </a:lnTo>
                <a:lnTo>
                  <a:pt x="607" y="675"/>
                </a:lnTo>
                <a:lnTo>
                  <a:pt x="623" y="689"/>
                </a:lnTo>
                <a:lnTo>
                  <a:pt x="600" y="833"/>
                </a:lnTo>
                <a:lnTo>
                  <a:pt x="571" y="1006"/>
                </a:lnTo>
                <a:lnTo>
                  <a:pt x="364" y="970"/>
                </a:lnTo>
                <a:lnTo>
                  <a:pt x="127" y="923"/>
                </a:lnTo>
                <a:lnTo>
                  <a:pt x="3" y="896"/>
                </a:lnTo>
                <a:lnTo>
                  <a:pt x="56" y="686"/>
                </a:lnTo>
                <a:lnTo>
                  <a:pt x="63" y="660"/>
                </a:lnTo>
                <a:lnTo>
                  <a:pt x="78" y="624"/>
                </a:lnTo>
                <a:lnTo>
                  <a:pt x="71" y="609"/>
                </a:lnTo>
                <a:lnTo>
                  <a:pt x="55" y="610"/>
                </a:lnTo>
                <a:lnTo>
                  <a:pt x="53" y="605"/>
                </a:lnTo>
                <a:lnTo>
                  <a:pt x="55" y="600"/>
                </a:lnTo>
                <a:lnTo>
                  <a:pt x="57" y="581"/>
                </a:lnTo>
                <a:lnTo>
                  <a:pt x="82" y="549"/>
                </a:lnTo>
                <a:lnTo>
                  <a:pt x="92" y="545"/>
                </a:lnTo>
                <a:lnTo>
                  <a:pt x="101" y="537"/>
                </a:lnTo>
                <a:lnTo>
                  <a:pt x="106" y="520"/>
                </a:lnTo>
                <a:lnTo>
                  <a:pt x="133" y="481"/>
                </a:lnTo>
                <a:lnTo>
                  <a:pt x="157" y="454"/>
                </a:lnTo>
                <a:lnTo>
                  <a:pt x="158" y="429"/>
                </a:lnTo>
                <a:lnTo>
                  <a:pt x="136" y="413"/>
                </a:lnTo>
                <a:lnTo>
                  <a:pt x="130" y="387"/>
                </a:lnTo>
                <a:lnTo>
                  <a:pt x="132" y="329"/>
                </a:lnTo>
                <a:lnTo>
                  <a:pt x="152" y="232"/>
                </a:lnTo>
                <a:lnTo>
                  <a:pt x="179" y="107"/>
                </a:lnTo>
                <a:lnTo>
                  <a:pt x="208" y="2"/>
                </a:lnTo>
                <a:lnTo>
                  <a:pt x="206" y="2"/>
                </a:lnTo>
                <a:lnTo>
                  <a:pt x="206" y="3"/>
                </a:lnTo>
                <a:lnTo>
                  <a:pt x="20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9" name="Freeform 46">
            <a:extLst>
              <a:ext uri="{FF2B5EF4-FFF2-40B4-BE49-F238E27FC236}">
                <a16:creationId xmlns:a16="http://schemas.microsoft.com/office/drawing/2014/main" id="{411F897C-60BD-4520-1E79-CC8E2896D078}"/>
              </a:ext>
            </a:extLst>
          </p:cNvPr>
          <p:cNvSpPr>
            <a:spLocks/>
          </p:cNvSpPr>
          <p:nvPr/>
        </p:nvSpPr>
        <p:spPr bwMode="auto">
          <a:xfrm>
            <a:off x="4811392" y="2383579"/>
            <a:ext cx="596739" cy="1070961"/>
          </a:xfrm>
          <a:custGeom>
            <a:avLst/>
            <a:gdLst>
              <a:gd name="T0" fmla="*/ 372 w 414"/>
              <a:gd name="T1" fmla="*/ 82 h 743"/>
              <a:gd name="T2" fmla="*/ 355 w 414"/>
              <a:gd name="T3" fmla="*/ 49 h 743"/>
              <a:gd name="T4" fmla="*/ 343 w 414"/>
              <a:gd name="T5" fmla="*/ 0 h 743"/>
              <a:gd name="T6" fmla="*/ 144 w 414"/>
              <a:gd name="T7" fmla="*/ 17 h 743"/>
              <a:gd name="T8" fmla="*/ 71 w 414"/>
              <a:gd name="T9" fmla="*/ 30 h 743"/>
              <a:gd name="T10" fmla="*/ 90 w 414"/>
              <a:gd name="T11" fmla="*/ 44 h 743"/>
              <a:gd name="T12" fmla="*/ 116 w 414"/>
              <a:gd name="T13" fmla="*/ 73 h 743"/>
              <a:gd name="T14" fmla="*/ 116 w 414"/>
              <a:gd name="T15" fmla="*/ 107 h 743"/>
              <a:gd name="T16" fmla="*/ 101 w 414"/>
              <a:gd name="T17" fmla="*/ 145 h 743"/>
              <a:gd name="T18" fmla="*/ 75 w 414"/>
              <a:gd name="T19" fmla="*/ 160 h 743"/>
              <a:gd name="T20" fmla="*/ 37 w 414"/>
              <a:gd name="T21" fmla="*/ 193 h 743"/>
              <a:gd name="T22" fmla="*/ 52 w 414"/>
              <a:gd name="T23" fmla="*/ 210 h 743"/>
              <a:gd name="T24" fmla="*/ 38 w 414"/>
              <a:gd name="T25" fmla="*/ 246 h 743"/>
              <a:gd name="T26" fmla="*/ 35 w 414"/>
              <a:gd name="T27" fmla="*/ 270 h 743"/>
              <a:gd name="T28" fmla="*/ 15 w 414"/>
              <a:gd name="T29" fmla="*/ 281 h 743"/>
              <a:gd name="T30" fmla="*/ 15 w 414"/>
              <a:gd name="T31" fmla="*/ 300 h 743"/>
              <a:gd name="T32" fmla="*/ 0 w 414"/>
              <a:gd name="T33" fmla="*/ 325 h 743"/>
              <a:gd name="T34" fmla="*/ 16 w 414"/>
              <a:gd name="T35" fmla="*/ 390 h 743"/>
              <a:gd name="T36" fmla="*/ 93 w 414"/>
              <a:gd name="T37" fmla="*/ 458 h 743"/>
              <a:gd name="T38" fmla="*/ 97 w 414"/>
              <a:gd name="T39" fmla="*/ 492 h 743"/>
              <a:gd name="T40" fmla="*/ 153 w 414"/>
              <a:gd name="T41" fmla="*/ 504 h 743"/>
              <a:gd name="T42" fmla="*/ 135 w 414"/>
              <a:gd name="T43" fmla="*/ 562 h 743"/>
              <a:gd name="T44" fmla="*/ 143 w 414"/>
              <a:gd name="T45" fmla="*/ 603 h 743"/>
              <a:gd name="T46" fmla="*/ 209 w 414"/>
              <a:gd name="T47" fmla="*/ 639 h 743"/>
              <a:gd name="T48" fmla="*/ 235 w 414"/>
              <a:gd name="T49" fmla="*/ 690 h 743"/>
              <a:gd name="T50" fmla="*/ 238 w 414"/>
              <a:gd name="T51" fmla="*/ 730 h 743"/>
              <a:gd name="T52" fmla="*/ 259 w 414"/>
              <a:gd name="T53" fmla="*/ 740 h 743"/>
              <a:gd name="T54" fmla="*/ 279 w 414"/>
              <a:gd name="T55" fmla="*/ 718 h 743"/>
              <a:gd name="T56" fmla="*/ 333 w 414"/>
              <a:gd name="T57" fmla="*/ 726 h 743"/>
              <a:gd name="T58" fmla="*/ 335 w 414"/>
              <a:gd name="T59" fmla="*/ 719 h 743"/>
              <a:gd name="T60" fmla="*/ 331 w 414"/>
              <a:gd name="T61" fmla="*/ 686 h 743"/>
              <a:gd name="T62" fmla="*/ 365 w 414"/>
              <a:gd name="T63" fmla="*/ 668 h 743"/>
              <a:gd name="T64" fmla="*/ 357 w 414"/>
              <a:gd name="T65" fmla="*/ 649 h 743"/>
              <a:gd name="T66" fmla="*/ 370 w 414"/>
              <a:gd name="T67" fmla="*/ 624 h 743"/>
              <a:gd name="T68" fmla="*/ 373 w 414"/>
              <a:gd name="T69" fmla="*/ 571 h 743"/>
              <a:gd name="T70" fmla="*/ 399 w 414"/>
              <a:gd name="T71" fmla="*/ 530 h 743"/>
              <a:gd name="T72" fmla="*/ 411 w 414"/>
              <a:gd name="T73" fmla="*/ 474 h 743"/>
              <a:gd name="T74" fmla="*/ 398 w 414"/>
              <a:gd name="T75" fmla="*/ 436 h 743"/>
              <a:gd name="T76" fmla="*/ 399 w 414"/>
              <a:gd name="T77" fmla="*/ 360 h 743"/>
              <a:gd name="T78" fmla="*/ 384 w 414"/>
              <a:gd name="T79" fmla="*/ 174 h 743"/>
              <a:gd name="T80" fmla="*/ 378 w 414"/>
              <a:gd name="T81" fmla="*/ 97 h 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14" h="743">
                <a:moveTo>
                  <a:pt x="378" y="97"/>
                </a:moveTo>
                <a:lnTo>
                  <a:pt x="372" y="82"/>
                </a:lnTo>
                <a:lnTo>
                  <a:pt x="365" y="60"/>
                </a:lnTo>
                <a:lnTo>
                  <a:pt x="355" y="49"/>
                </a:lnTo>
                <a:lnTo>
                  <a:pt x="346" y="33"/>
                </a:lnTo>
                <a:lnTo>
                  <a:pt x="343" y="0"/>
                </a:lnTo>
                <a:lnTo>
                  <a:pt x="248" y="12"/>
                </a:lnTo>
                <a:lnTo>
                  <a:pt x="144" y="17"/>
                </a:lnTo>
                <a:lnTo>
                  <a:pt x="70" y="17"/>
                </a:lnTo>
                <a:lnTo>
                  <a:pt x="71" y="30"/>
                </a:lnTo>
                <a:lnTo>
                  <a:pt x="84" y="35"/>
                </a:lnTo>
                <a:lnTo>
                  <a:pt x="90" y="44"/>
                </a:lnTo>
                <a:lnTo>
                  <a:pt x="94" y="52"/>
                </a:lnTo>
                <a:lnTo>
                  <a:pt x="116" y="73"/>
                </a:lnTo>
                <a:lnTo>
                  <a:pt x="120" y="87"/>
                </a:lnTo>
                <a:lnTo>
                  <a:pt x="116" y="107"/>
                </a:lnTo>
                <a:lnTo>
                  <a:pt x="106" y="129"/>
                </a:lnTo>
                <a:lnTo>
                  <a:pt x="101" y="145"/>
                </a:lnTo>
                <a:lnTo>
                  <a:pt x="87" y="156"/>
                </a:lnTo>
                <a:lnTo>
                  <a:pt x="75" y="160"/>
                </a:lnTo>
                <a:lnTo>
                  <a:pt x="44" y="168"/>
                </a:lnTo>
                <a:lnTo>
                  <a:pt x="37" y="193"/>
                </a:lnTo>
                <a:lnTo>
                  <a:pt x="40" y="199"/>
                </a:lnTo>
                <a:lnTo>
                  <a:pt x="52" y="210"/>
                </a:lnTo>
                <a:lnTo>
                  <a:pt x="51" y="236"/>
                </a:lnTo>
                <a:lnTo>
                  <a:pt x="38" y="246"/>
                </a:lnTo>
                <a:lnTo>
                  <a:pt x="35" y="253"/>
                </a:lnTo>
                <a:lnTo>
                  <a:pt x="35" y="270"/>
                </a:lnTo>
                <a:lnTo>
                  <a:pt x="24" y="273"/>
                </a:lnTo>
                <a:lnTo>
                  <a:pt x="15" y="281"/>
                </a:lnTo>
                <a:lnTo>
                  <a:pt x="13" y="289"/>
                </a:lnTo>
                <a:lnTo>
                  <a:pt x="15" y="300"/>
                </a:lnTo>
                <a:lnTo>
                  <a:pt x="6" y="308"/>
                </a:lnTo>
                <a:lnTo>
                  <a:pt x="0" y="325"/>
                </a:lnTo>
                <a:lnTo>
                  <a:pt x="2" y="349"/>
                </a:lnTo>
                <a:lnTo>
                  <a:pt x="16" y="390"/>
                </a:lnTo>
                <a:lnTo>
                  <a:pt x="58" y="436"/>
                </a:lnTo>
                <a:lnTo>
                  <a:pt x="93" y="458"/>
                </a:lnTo>
                <a:lnTo>
                  <a:pt x="93" y="485"/>
                </a:lnTo>
                <a:lnTo>
                  <a:pt x="97" y="492"/>
                </a:lnTo>
                <a:lnTo>
                  <a:pt x="137" y="496"/>
                </a:lnTo>
                <a:lnTo>
                  <a:pt x="153" y="504"/>
                </a:lnTo>
                <a:lnTo>
                  <a:pt x="148" y="525"/>
                </a:lnTo>
                <a:lnTo>
                  <a:pt x="135" y="562"/>
                </a:lnTo>
                <a:lnTo>
                  <a:pt x="130" y="580"/>
                </a:lnTo>
                <a:lnTo>
                  <a:pt x="143" y="603"/>
                </a:lnTo>
                <a:lnTo>
                  <a:pt x="180" y="634"/>
                </a:lnTo>
                <a:lnTo>
                  <a:pt x="209" y="639"/>
                </a:lnTo>
                <a:lnTo>
                  <a:pt x="223" y="670"/>
                </a:lnTo>
                <a:lnTo>
                  <a:pt x="235" y="690"/>
                </a:lnTo>
                <a:lnTo>
                  <a:pt x="230" y="707"/>
                </a:lnTo>
                <a:lnTo>
                  <a:pt x="238" y="730"/>
                </a:lnTo>
                <a:lnTo>
                  <a:pt x="249" y="743"/>
                </a:lnTo>
                <a:lnTo>
                  <a:pt x="259" y="740"/>
                </a:lnTo>
                <a:lnTo>
                  <a:pt x="264" y="727"/>
                </a:lnTo>
                <a:lnTo>
                  <a:pt x="279" y="718"/>
                </a:lnTo>
                <a:lnTo>
                  <a:pt x="295" y="711"/>
                </a:lnTo>
                <a:lnTo>
                  <a:pt x="333" y="726"/>
                </a:lnTo>
                <a:lnTo>
                  <a:pt x="335" y="725"/>
                </a:lnTo>
                <a:lnTo>
                  <a:pt x="335" y="719"/>
                </a:lnTo>
                <a:lnTo>
                  <a:pt x="328" y="703"/>
                </a:lnTo>
                <a:lnTo>
                  <a:pt x="331" y="686"/>
                </a:lnTo>
                <a:lnTo>
                  <a:pt x="345" y="676"/>
                </a:lnTo>
                <a:lnTo>
                  <a:pt x="365" y="668"/>
                </a:lnTo>
                <a:lnTo>
                  <a:pt x="363" y="661"/>
                </a:lnTo>
                <a:lnTo>
                  <a:pt x="357" y="649"/>
                </a:lnTo>
                <a:lnTo>
                  <a:pt x="365" y="641"/>
                </a:lnTo>
                <a:lnTo>
                  <a:pt x="370" y="624"/>
                </a:lnTo>
                <a:lnTo>
                  <a:pt x="370" y="601"/>
                </a:lnTo>
                <a:lnTo>
                  <a:pt x="373" y="571"/>
                </a:lnTo>
                <a:lnTo>
                  <a:pt x="389" y="554"/>
                </a:lnTo>
                <a:lnTo>
                  <a:pt x="399" y="530"/>
                </a:lnTo>
                <a:lnTo>
                  <a:pt x="414" y="506"/>
                </a:lnTo>
                <a:lnTo>
                  <a:pt x="411" y="474"/>
                </a:lnTo>
                <a:lnTo>
                  <a:pt x="400" y="455"/>
                </a:lnTo>
                <a:lnTo>
                  <a:pt x="398" y="436"/>
                </a:lnTo>
                <a:lnTo>
                  <a:pt x="404" y="403"/>
                </a:lnTo>
                <a:lnTo>
                  <a:pt x="399" y="360"/>
                </a:lnTo>
                <a:lnTo>
                  <a:pt x="393" y="265"/>
                </a:lnTo>
                <a:lnTo>
                  <a:pt x="384" y="174"/>
                </a:lnTo>
                <a:lnTo>
                  <a:pt x="379" y="103"/>
                </a:lnTo>
                <a:lnTo>
                  <a:pt x="378" y="9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0" name="Freeform 47">
            <a:extLst>
              <a:ext uri="{FF2B5EF4-FFF2-40B4-BE49-F238E27FC236}">
                <a16:creationId xmlns:a16="http://schemas.microsoft.com/office/drawing/2014/main" id="{505177E5-CA07-2C0B-3E62-E6DF82B77AC2}"/>
              </a:ext>
            </a:extLst>
          </p:cNvPr>
          <p:cNvSpPr>
            <a:spLocks/>
          </p:cNvSpPr>
          <p:nvPr/>
        </p:nvSpPr>
        <p:spPr bwMode="auto">
          <a:xfrm>
            <a:off x="4809950" y="2382138"/>
            <a:ext cx="599622" cy="1075285"/>
          </a:xfrm>
          <a:custGeom>
            <a:avLst/>
            <a:gdLst>
              <a:gd name="T0" fmla="*/ 374 w 416"/>
              <a:gd name="T1" fmla="*/ 82 h 746"/>
              <a:gd name="T2" fmla="*/ 349 w 416"/>
              <a:gd name="T3" fmla="*/ 34 h 746"/>
              <a:gd name="T4" fmla="*/ 145 w 416"/>
              <a:gd name="T5" fmla="*/ 17 h 746"/>
              <a:gd name="T6" fmla="*/ 84 w 416"/>
              <a:gd name="T7" fmla="*/ 37 h 746"/>
              <a:gd name="T8" fmla="*/ 116 w 416"/>
              <a:gd name="T9" fmla="*/ 75 h 746"/>
              <a:gd name="T10" fmla="*/ 106 w 416"/>
              <a:gd name="T11" fmla="*/ 130 h 746"/>
              <a:gd name="T12" fmla="*/ 76 w 416"/>
              <a:gd name="T13" fmla="*/ 160 h 746"/>
              <a:gd name="T14" fmla="*/ 40 w 416"/>
              <a:gd name="T15" fmla="*/ 202 h 746"/>
              <a:gd name="T16" fmla="*/ 38 w 416"/>
              <a:gd name="T17" fmla="*/ 246 h 746"/>
              <a:gd name="T18" fmla="*/ 24 w 416"/>
              <a:gd name="T19" fmla="*/ 273 h 746"/>
              <a:gd name="T20" fmla="*/ 15 w 416"/>
              <a:gd name="T21" fmla="*/ 300 h 746"/>
              <a:gd name="T22" fmla="*/ 2 w 416"/>
              <a:gd name="T23" fmla="*/ 350 h 746"/>
              <a:gd name="T24" fmla="*/ 92 w 416"/>
              <a:gd name="T25" fmla="*/ 460 h 746"/>
              <a:gd name="T26" fmla="*/ 138 w 416"/>
              <a:gd name="T27" fmla="*/ 498 h 746"/>
              <a:gd name="T28" fmla="*/ 134 w 416"/>
              <a:gd name="T29" fmla="*/ 563 h 746"/>
              <a:gd name="T30" fmla="*/ 181 w 416"/>
              <a:gd name="T31" fmla="*/ 637 h 746"/>
              <a:gd name="T32" fmla="*/ 234 w 416"/>
              <a:gd name="T33" fmla="*/ 692 h 746"/>
              <a:gd name="T34" fmla="*/ 249 w 416"/>
              <a:gd name="T35" fmla="*/ 746 h 746"/>
              <a:gd name="T36" fmla="*/ 280 w 416"/>
              <a:gd name="T37" fmla="*/ 720 h 746"/>
              <a:gd name="T38" fmla="*/ 337 w 416"/>
              <a:gd name="T39" fmla="*/ 727 h 746"/>
              <a:gd name="T40" fmla="*/ 331 w 416"/>
              <a:gd name="T41" fmla="*/ 703 h 746"/>
              <a:gd name="T42" fmla="*/ 368 w 416"/>
              <a:gd name="T43" fmla="*/ 671 h 746"/>
              <a:gd name="T44" fmla="*/ 367 w 416"/>
              <a:gd name="T45" fmla="*/ 643 h 746"/>
              <a:gd name="T46" fmla="*/ 376 w 416"/>
              <a:gd name="T47" fmla="*/ 573 h 746"/>
              <a:gd name="T48" fmla="*/ 416 w 416"/>
              <a:gd name="T49" fmla="*/ 507 h 746"/>
              <a:gd name="T50" fmla="*/ 401 w 416"/>
              <a:gd name="T51" fmla="*/ 437 h 746"/>
              <a:gd name="T52" fmla="*/ 395 w 416"/>
              <a:gd name="T53" fmla="*/ 266 h 746"/>
              <a:gd name="T54" fmla="*/ 386 w 416"/>
              <a:gd name="T55" fmla="*/ 175 h 746"/>
              <a:gd name="T56" fmla="*/ 380 w 416"/>
              <a:gd name="T57" fmla="*/ 98 h 746"/>
              <a:gd name="T58" fmla="*/ 378 w 416"/>
              <a:gd name="T59" fmla="*/ 104 h 746"/>
              <a:gd name="T60" fmla="*/ 398 w 416"/>
              <a:gd name="T61" fmla="*/ 361 h 746"/>
              <a:gd name="T62" fmla="*/ 399 w 416"/>
              <a:gd name="T63" fmla="*/ 457 h 746"/>
              <a:gd name="T64" fmla="*/ 398 w 416"/>
              <a:gd name="T65" fmla="*/ 531 h 746"/>
              <a:gd name="T66" fmla="*/ 370 w 416"/>
              <a:gd name="T67" fmla="*/ 602 h 746"/>
              <a:gd name="T68" fmla="*/ 356 w 416"/>
              <a:gd name="T69" fmla="*/ 649 h 746"/>
              <a:gd name="T70" fmla="*/ 362 w 416"/>
              <a:gd name="T71" fmla="*/ 662 h 746"/>
              <a:gd name="T72" fmla="*/ 329 w 416"/>
              <a:gd name="T73" fmla="*/ 686 h 746"/>
              <a:gd name="T74" fmla="*/ 335 w 416"/>
              <a:gd name="T75" fmla="*/ 725 h 746"/>
              <a:gd name="T76" fmla="*/ 279 w 416"/>
              <a:gd name="T77" fmla="*/ 717 h 746"/>
              <a:gd name="T78" fmla="*/ 250 w 416"/>
              <a:gd name="T79" fmla="*/ 741 h 746"/>
              <a:gd name="T80" fmla="*/ 237 w 416"/>
              <a:gd name="T81" fmla="*/ 691 h 746"/>
              <a:gd name="T82" fmla="*/ 183 w 416"/>
              <a:gd name="T83" fmla="*/ 634 h 746"/>
              <a:gd name="T84" fmla="*/ 138 w 416"/>
              <a:gd name="T85" fmla="*/ 564 h 746"/>
              <a:gd name="T86" fmla="*/ 138 w 416"/>
              <a:gd name="T87" fmla="*/ 495 h 746"/>
              <a:gd name="T88" fmla="*/ 96 w 416"/>
              <a:gd name="T89" fmla="*/ 458 h 746"/>
              <a:gd name="T90" fmla="*/ 6 w 416"/>
              <a:gd name="T91" fmla="*/ 349 h 746"/>
              <a:gd name="T92" fmla="*/ 18 w 416"/>
              <a:gd name="T93" fmla="*/ 301 h 746"/>
              <a:gd name="T94" fmla="*/ 26 w 416"/>
              <a:gd name="T95" fmla="*/ 277 h 746"/>
              <a:gd name="T96" fmla="*/ 40 w 416"/>
              <a:gd name="T97" fmla="*/ 248 h 746"/>
              <a:gd name="T98" fmla="*/ 43 w 416"/>
              <a:gd name="T99" fmla="*/ 199 h 746"/>
              <a:gd name="T100" fmla="*/ 77 w 416"/>
              <a:gd name="T101" fmla="*/ 163 h 746"/>
              <a:gd name="T102" fmla="*/ 109 w 416"/>
              <a:gd name="T103" fmla="*/ 131 h 746"/>
              <a:gd name="T104" fmla="*/ 119 w 416"/>
              <a:gd name="T105" fmla="*/ 73 h 746"/>
              <a:gd name="T106" fmla="*/ 86 w 416"/>
              <a:gd name="T107" fmla="*/ 35 h 746"/>
              <a:gd name="T108" fmla="*/ 145 w 416"/>
              <a:gd name="T109" fmla="*/ 20 h 746"/>
              <a:gd name="T110" fmla="*/ 346 w 416"/>
              <a:gd name="T111" fmla="*/ 35 h 746"/>
              <a:gd name="T112" fmla="*/ 372 w 416"/>
              <a:gd name="T113" fmla="*/ 83 h 746"/>
              <a:gd name="T114" fmla="*/ 377 w 416"/>
              <a:gd name="T115" fmla="*/ 100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6" h="746">
                <a:moveTo>
                  <a:pt x="379" y="98"/>
                </a:moveTo>
                <a:lnTo>
                  <a:pt x="380" y="98"/>
                </a:lnTo>
                <a:lnTo>
                  <a:pt x="374" y="82"/>
                </a:lnTo>
                <a:lnTo>
                  <a:pt x="367" y="60"/>
                </a:lnTo>
                <a:lnTo>
                  <a:pt x="357" y="49"/>
                </a:lnTo>
                <a:lnTo>
                  <a:pt x="349" y="34"/>
                </a:lnTo>
                <a:lnTo>
                  <a:pt x="347" y="0"/>
                </a:lnTo>
                <a:lnTo>
                  <a:pt x="249" y="10"/>
                </a:lnTo>
                <a:lnTo>
                  <a:pt x="145" y="17"/>
                </a:lnTo>
                <a:lnTo>
                  <a:pt x="69" y="17"/>
                </a:lnTo>
                <a:lnTo>
                  <a:pt x="70" y="32"/>
                </a:lnTo>
                <a:lnTo>
                  <a:pt x="84" y="37"/>
                </a:lnTo>
                <a:lnTo>
                  <a:pt x="90" y="45"/>
                </a:lnTo>
                <a:lnTo>
                  <a:pt x="92" y="53"/>
                </a:lnTo>
                <a:lnTo>
                  <a:pt x="116" y="75"/>
                </a:lnTo>
                <a:lnTo>
                  <a:pt x="120" y="88"/>
                </a:lnTo>
                <a:lnTo>
                  <a:pt x="116" y="107"/>
                </a:lnTo>
                <a:lnTo>
                  <a:pt x="106" y="130"/>
                </a:lnTo>
                <a:lnTo>
                  <a:pt x="101" y="146"/>
                </a:lnTo>
                <a:lnTo>
                  <a:pt x="87" y="156"/>
                </a:lnTo>
                <a:lnTo>
                  <a:pt x="76" y="160"/>
                </a:lnTo>
                <a:lnTo>
                  <a:pt x="44" y="167"/>
                </a:lnTo>
                <a:lnTo>
                  <a:pt x="36" y="194"/>
                </a:lnTo>
                <a:lnTo>
                  <a:pt x="40" y="202"/>
                </a:lnTo>
                <a:lnTo>
                  <a:pt x="51" y="212"/>
                </a:lnTo>
                <a:lnTo>
                  <a:pt x="50" y="236"/>
                </a:lnTo>
                <a:lnTo>
                  <a:pt x="38" y="246"/>
                </a:lnTo>
                <a:lnTo>
                  <a:pt x="35" y="254"/>
                </a:lnTo>
                <a:lnTo>
                  <a:pt x="35" y="270"/>
                </a:lnTo>
                <a:lnTo>
                  <a:pt x="24" y="273"/>
                </a:lnTo>
                <a:lnTo>
                  <a:pt x="15" y="281"/>
                </a:lnTo>
                <a:lnTo>
                  <a:pt x="13" y="290"/>
                </a:lnTo>
                <a:lnTo>
                  <a:pt x="15" y="300"/>
                </a:lnTo>
                <a:lnTo>
                  <a:pt x="6" y="308"/>
                </a:lnTo>
                <a:lnTo>
                  <a:pt x="0" y="326"/>
                </a:lnTo>
                <a:lnTo>
                  <a:pt x="2" y="350"/>
                </a:lnTo>
                <a:lnTo>
                  <a:pt x="16" y="393"/>
                </a:lnTo>
                <a:lnTo>
                  <a:pt x="58" y="439"/>
                </a:lnTo>
                <a:lnTo>
                  <a:pt x="92" y="460"/>
                </a:lnTo>
                <a:lnTo>
                  <a:pt x="92" y="486"/>
                </a:lnTo>
                <a:lnTo>
                  <a:pt x="97" y="495"/>
                </a:lnTo>
                <a:lnTo>
                  <a:pt x="138" y="498"/>
                </a:lnTo>
                <a:lnTo>
                  <a:pt x="151" y="506"/>
                </a:lnTo>
                <a:lnTo>
                  <a:pt x="148" y="526"/>
                </a:lnTo>
                <a:lnTo>
                  <a:pt x="134" y="563"/>
                </a:lnTo>
                <a:lnTo>
                  <a:pt x="130" y="581"/>
                </a:lnTo>
                <a:lnTo>
                  <a:pt x="142" y="605"/>
                </a:lnTo>
                <a:lnTo>
                  <a:pt x="181" y="637"/>
                </a:lnTo>
                <a:lnTo>
                  <a:pt x="209" y="642"/>
                </a:lnTo>
                <a:lnTo>
                  <a:pt x="222" y="672"/>
                </a:lnTo>
                <a:lnTo>
                  <a:pt x="234" y="692"/>
                </a:lnTo>
                <a:lnTo>
                  <a:pt x="229" y="708"/>
                </a:lnTo>
                <a:lnTo>
                  <a:pt x="238" y="732"/>
                </a:lnTo>
                <a:lnTo>
                  <a:pt x="249" y="746"/>
                </a:lnTo>
                <a:lnTo>
                  <a:pt x="261" y="744"/>
                </a:lnTo>
                <a:lnTo>
                  <a:pt x="266" y="730"/>
                </a:lnTo>
                <a:lnTo>
                  <a:pt x="280" y="720"/>
                </a:lnTo>
                <a:lnTo>
                  <a:pt x="296" y="715"/>
                </a:lnTo>
                <a:lnTo>
                  <a:pt x="334" y="730"/>
                </a:lnTo>
                <a:lnTo>
                  <a:pt x="337" y="727"/>
                </a:lnTo>
                <a:lnTo>
                  <a:pt x="338" y="727"/>
                </a:lnTo>
                <a:lnTo>
                  <a:pt x="338" y="719"/>
                </a:lnTo>
                <a:lnTo>
                  <a:pt x="331" y="703"/>
                </a:lnTo>
                <a:lnTo>
                  <a:pt x="333" y="688"/>
                </a:lnTo>
                <a:lnTo>
                  <a:pt x="347" y="678"/>
                </a:lnTo>
                <a:lnTo>
                  <a:pt x="368" y="671"/>
                </a:lnTo>
                <a:lnTo>
                  <a:pt x="365" y="661"/>
                </a:lnTo>
                <a:lnTo>
                  <a:pt x="361" y="650"/>
                </a:lnTo>
                <a:lnTo>
                  <a:pt x="367" y="643"/>
                </a:lnTo>
                <a:lnTo>
                  <a:pt x="373" y="627"/>
                </a:lnTo>
                <a:lnTo>
                  <a:pt x="373" y="602"/>
                </a:lnTo>
                <a:lnTo>
                  <a:pt x="376" y="573"/>
                </a:lnTo>
                <a:lnTo>
                  <a:pt x="391" y="555"/>
                </a:lnTo>
                <a:lnTo>
                  <a:pt x="401" y="532"/>
                </a:lnTo>
                <a:lnTo>
                  <a:pt x="416" y="507"/>
                </a:lnTo>
                <a:lnTo>
                  <a:pt x="413" y="475"/>
                </a:lnTo>
                <a:lnTo>
                  <a:pt x="402" y="456"/>
                </a:lnTo>
                <a:lnTo>
                  <a:pt x="401" y="437"/>
                </a:lnTo>
                <a:lnTo>
                  <a:pt x="406" y="404"/>
                </a:lnTo>
                <a:lnTo>
                  <a:pt x="401" y="361"/>
                </a:lnTo>
                <a:lnTo>
                  <a:pt x="395" y="266"/>
                </a:lnTo>
                <a:lnTo>
                  <a:pt x="386" y="175"/>
                </a:lnTo>
                <a:lnTo>
                  <a:pt x="385" y="175"/>
                </a:lnTo>
                <a:lnTo>
                  <a:pt x="386" y="175"/>
                </a:lnTo>
                <a:lnTo>
                  <a:pt x="381" y="104"/>
                </a:lnTo>
                <a:lnTo>
                  <a:pt x="380" y="98"/>
                </a:lnTo>
                <a:lnTo>
                  <a:pt x="380" y="98"/>
                </a:lnTo>
                <a:lnTo>
                  <a:pt x="379" y="98"/>
                </a:lnTo>
                <a:lnTo>
                  <a:pt x="377" y="100"/>
                </a:lnTo>
                <a:lnTo>
                  <a:pt x="378" y="104"/>
                </a:lnTo>
                <a:lnTo>
                  <a:pt x="383" y="175"/>
                </a:lnTo>
                <a:lnTo>
                  <a:pt x="392" y="267"/>
                </a:lnTo>
                <a:lnTo>
                  <a:pt x="398" y="361"/>
                </a:lnTo>
                <a:lnTo>
                  <a:pt x="402" y="404"/>
                </a:lnTo>
                <a:lnTo>
                  <a:pt x="398" y="437"/>
                </a:lnTo>
                <a:lnTo>
                  <a:pt x="399" y="457"/>
                </a:lnTo>
                <a:lnTo>
                  <a:pt x="410" y="476"/>
                </a:lnTo>
                <a:lnTo>
                  <a:pt x="413" y="507"/>
                </a:lnTo>
                <a:lnTo>
                  <a:pt x="398" y="531"/>
                </a:lnTo>
                <a:lnTo>
                  <a:pt x="387" y="554"/>
                </a:lnTo>
                <a:lnTo>
                  <a:pt x="372" y="572"/>
                </a:lnTo>
                <a:lnTo>
                  <a:pt x="370" y="602"/>
                </a:lnTo>
                <a:lnTo>
                  <a:pt x="370" y="625"/>
                </a:lnTo>
                <a:lnTo>
                  <a:pt x="364" y="642"/>
                </a:lnTo>
                <a:lnTo>
                  <a:pt x="356" y="649"/>
                </a:lnTo>
                <a:lnTo>
                  <a:pt x="362" y="662"/>
                </a:lnTo>
                <a:lnTo>
                  <a:pt x="364" y="662"/>
                </a:lnTo>
                <a:lnTo>
                  <a:pt x="362" y="662"/>
                </a:lnTo>
                <a:lnTo>
                  <a:pt x="364" y="668"/>
                </a:lnTo>
                <a:lnTo>
                  <a:pt x="346" y="676"/>
                </a:lnTo>
                <a:lnTo>
                  <a:pt x="329" y="686"/>
                </a:lnTo>
                <a:lnTo>
                  <a:pt x="327" y="704"/>
                </a:lnTo>
                <a:lnTo>
                  <a:pt x="335" y="720"/>
                </a:lnTo>
                <a:lnTo>
                  <a:pt x="335" y="725"/>
                </a:lnTo>
                <a:lnTo>
                  <a:pt x="334" y="725"/>
                </a:lnTo>
                <a:lnTo>
                  <a:pt x="296" y="710"/>
                </a:lnTo>
                <a:lnTo>
                  <a:pt x="279" y="717"/>
                </a:lnTo>
                <a:lnTo>
                  <a:pt x="264" y="727"/>
                </a:lnTo>
                <a:lnTo>
                  <a:pt x="259" y="740"/>
                </a:lnTo>
                <a:lnTo>
                  <a:pt x="250" y="741"/>
                </a:lnTo>
                <a:lnTo>
                  <a:pt x="240" y="731"/>
                </a:lnTo>
                <a:lnTo>
                  <a:pt x="232" y="708"/>
                </a:lnTo>
                <a:lnTo>
                  <a:pt x="237" y="691"/>
                </a:lnTo>
                <a:lnTo>
                  <a:pt x="225" y="671"/>
                </a:lnTo>
                <a:lnTo>
                  <a:pt x="211" y="638"/>
                </a:lnTo>
                <a:lnTo>
                  <a:pt x="183" y="634"/>
                </a:lnTo>
                <a:lnTo>
                  <a:pt x="145" y="603"/>
                </a:lnTo>
                <a:lnTo>
                  <a:pt x="133" y="581"/>
                </a:lnTo>
                <a:lnTo>
                  <a:pt x="138" y="564"/>
                </a:lnTo>
                <a:lnTo>
                  <a:pt x="151" y="527"/>
                </a:lnTo>
                <a:lnTo>
                  <a:pt x="156" y="504"/>
                </a:lnTo>
                <a:lnTo>
                  <a:pt x="138" y="495"/>
                </a:lnTo>
                <a:lnTo>
                  <a:pt x="99" y="491"/>
                </a:lnTo>
                <a:lnTo>
                  <a:pt x="96" y="485"/>
                </a:lnTo>
                <a:lnTo>
                  <a:pt x="96" y="458"/>
                </a:lnTo>
                <a:lnTo>
                  <a:pt x="60" y="435"/>
                </a:lnTo>
                <a:lnTo>
                  <a:pt x="18" y="390"/>
                </a:lnTo>
                <a:lnTo>
                  <a:pt x="6" y="349"/>
                </a:lnTo>
                <a:lnTo>
                  <a:pt x="3" y="326"/>
                </a:lnTo>
                <a:lnTo>
                  <a:pt x="9" y="310"/>
                </a:lnTo>
                <a:lnTo>
                  <a:pt x="18" y="301"/>
                </a:lnTo>
                <a:lnTo>
                  <a:pt x="16" y="290"/>
                </a:lnTo>
                <a:lnTo>
                  <a:pt x="18" y="283"/>
                </a:lnTo>
                <a:lnTo>
                  <a:pt x="26" y="277"/>
                </a:lnTo>
                <a:lnTo>
                  <a:pt x="38" y="272"/>
                </a:lnTo>
                <a:lnTo>
                  <a:pt x="38" y="255"/>
                </a:lnTo>
                <a:lnTo>
                  <a:pt x="40" y="248"/>
                </a:lnTo>
                <a:lnTo>
                  <a:pt x="53" y="238"/>
                </a:lnTo>
                <a:lnTo>
                  <a:pt x="55" y="210"/>
                </a:lnTo>
                <a:lnTo>
                  <a:pt x="43" y="199"/>
                </a:lnTo>
                <a:lnTo>
                  <a:pt x="40" y="194"/>
                </a:lnTo>
                <a:lnTo>
                  <a:pt x="46" y="170"/>
                </a:lnTo>
                <a:lnTo>
                  <a:pt x="77" y="163"/>
                </a:lnTo>
                <a:lnTo>
                  <a:pt x="89" y="159"/>
                </a:lnTo>
                <a:lnTo>
                  <a:pt x="104" y="147"/>
                </a:lnTo>
                <a:lnTo>
                  <a:pt x="109" y="131"/>
                </a:lnTo>
                <a:lnTo>
                  <a:pt x="119" y="108"/>
                </a:lnTo>
                <a:lnTo>
                  <a:pt x="124" y="88"/>
                </a:lnTo>
                <a:lnTo>
                  <a:pt x="119" y="73"/>
                </a:lnTo>
                <a:lnTo>
                  <a:pt x="96" y="52"/>
                </a:lnTo>
                <a:lnTo>
                  <a:pt x="94" y="44"/>
                </a:lnTo>
                <a:lnTo>
                  <a:pt x="86" y="35"/>
                </a:lnTo>
                <a:lnTo>
                  <a:pt x="73" y="30"/>
                </a:lnTo>
                <a:lnTo>
                  <a:pt x="72" y="20"/>
                </a:lnTo>
                <a:lnTo>
                  <a:pt x="145" y="20"/>
                </a:lnTo>
                <a:lnTo>
                  <a:pt x="249" y="14"/>
                </a:lnTo>
                <a:lnTo>
                  <a:pt x="343" y="3"/>
                </a:lnTo>
                <a:lnTo>
                  <a:pt x="346" y="35"/>
                </a:lnTo>
                <a:lnTo>
                  <a:pt x="355" y="51"/>
                </a:lnTo>
                <a:lnTo>
                  <a:pt x="364" y="62"/>
                </a:lnTo>
                <a:lnTo>
                  <a:pt x="372" y="83"/>
                </a:lnTo>
                <a:lnTo>
                  <a:pt x="377" y="100"/>
                </a:lnTo>
                <a:lnTo>
                  <a:pt x="379" y="98"/>
                </a:lnTo>
                <a:lnTo>
                  <a:pt x="377" y="100"/>
                </a:lnTo>
                <a:lnTo>
                  <a:pt x="379" y="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1" name="Freeform 48">
            <a:extLst>
              <a:ext uri="{FF2B5EF4-FFF2-40B4-BE49-F238E27FC236}">
                <a16:creationId xmlns:a16="http://schemas.microsoft.com/office/drawing/2014/main" id="{A94C2EB4-E9FE-ECDB-A698-540A0CB665D9}"/>
              </a:ext>
            </a:extLst>
          </p:cNvPr>
          <p:cNvSpPr>
            <a:spLocks/>
          </p:cNvSpPr>
          <p:nvPr/>
        </p:nvSpPr>
        <p:spPr bwMode="auto">
          <a:xfrm>
            <a:off x="5354799" y="2488801"/>
            <a:ext cx="446834" cy="785564"/>
          </a:xfrm>
          <a:custGeom>
            <a:avLst/>
            <a:gdLst>
              <a:gd name="T0" fmla="*/ 25 w 310"/>
              <a:gd name="T1" fmla="*/ 35 h 545"/>
              <a:gd name="T2" fmla="*/ 34 w 310"/>
              <a:gd name="T3" fmla="*/ 42 h 545"/>
              <a:gd name="T4" fmla="*/ 42 w 310"/>
              <a:gd name="T5" fmla="*/ 39 h 545"/>
              <a:gd name="T6" fmla="*/ 53 w 310"/>
              <a:gd name="T7" fmla="*/ 29 h 545"/>
              <a:gd name="T8" fmla="*/ 68 w 310"/>
              <a:gd name="T9" fmla="*/ 17 h 545"/>
              <a:gd name="T10" fmla="*/ 154 w 310"/>
              <a:gd name="T11" fmla="*/ 11 h 545"/>
              <a:gd name="T12" fmla="*/ 265 w 310"/>
              <a:gd name="T13" fmla="*/ 0 h 545"/>
              <a:gd name="T14" fmla="*/ 274 w 310"/>
              <a:gd name="T15" fmla="*/ 93 h 545"/>
              <a:gd name="T16" fmla="*/ 304 w 310"/>
              <a:gd name="T17" fmla="*/ 350 h 545"/>
              <a:gd name="T18" fmla="*/ 301 w 310"/>
              <a:gd name="T19" fmla="*/ 367 h 545"/>
              <a:gd name="T20" fmla="*/ 309 w 310"/>
              <a:gd name="T21" fmla="*/ 377 h 545"/>
              <a:gd name="T22" fmla="*/ 310 w 310"/>
              <a:gd name="T23" fmla="*/ 384 h 545"/>
              <a:gd name="T24" fmla="*/ 296 w 310"/>
              <a:gd name="T25" fmla="*/ 394 h 545"/>
              <a:gd name="T26" fmla="*/ 274 w 310"/>
              <a:gd name="T27" fmla="*/ 404 h 545"/>
              <a:gd name="T28" fmla="*/ 255 w 310"/>
              <a:gd name="T29" fmla="*/ 407 h 545"/>
              <a:gd name="T30" fmla="*/ 252 w 310"/>
              <a:gd name="T31" fmla="*/ 436 h 545"/>
              <a:gd name="T32" fmla="*/ 224 w 310"/>
              <a:gd name="T33" fmla="*/ 457 h 545"/>
              <a:gd name="T34" fmla="*/ 207 w 310"/>
              <a:gd name="T35" fmla="*/ 481 h 545"/>
              <a:gd name="T36" fmla="*/ 208 w 310"/>
              <a:gd name="T37" fmla="*/ 496 h 545"/>
              <a:gd name="T38" fmla="*/ 205 w 310"/>
              <a:gd name="T39" fmla="*/ 504 h 545"/>
              <a:gd name="T40" fmla="*/ 183 w 310"/>
              <a:gd name="T41" fmla="*/ 504 h 545"/>
              <a:gd name="T42" fmla="*/ 175 w 310"/>
              <a:gd name="T43" fmla="*/ 493 h 545"/>
              <a:gd name="T44" fmla="*/ 143 w 310"/>
              <a:gd name="T45" fmla="*/ 512 h 545"/>
              <a:gd name="T46" fmla="*/ 144 w 310"/>
              <a:gd name="T47" fmla="*/ 530 h 545"/>
              <a:gd name="T48" fmla="*/ 139 w 310"/>
              <a:gd name="T49" fmla="*/ 531 h 545"/>
              <a:gd name="T50" fmla="*/ 137 w 310"/>
              <a:gd name="T51" fmla="*/ 526 h 545"/>
              <a:gd name="T52" fmla="*/ 122 w 310"/>
              <a:gd name="T53" fmla="*/ 516 h 545"/>
              <a:gd name="T54" fmla="*/ 101 w 310"/>
              <a:gd name="T55" fmla="*/ 525 h 545"/>
              <a:gd name="T56" fmla="*/ 92 w 310"/>
              <a:gd name="T57" fmla="*/ 542 h 545"/>
              <a:gd name="T58" fmla="*/ 84 w 310"/>
              <a:gd name="T59" fmla="*/ 539 h 545"/>
              <a:gd name="T60" fmla="*/ 76 w 310"/>
              <a:gd name="T61" fmla="*/ 528 h 545"/>
              <a:gd name="T62" fmla="*/ 49 w 310"/>
              <a:gd name="T63" fmla="*/ 531 h 545"/>
              <a:gd name="T64" fmla="*/ 15 w 310"/>
              <a:gd name="T65" fmla="*/ 536 h 545"/>
              <a:gd name="T66" fmla="*/ 0 w 310"/>
              <a:gd name="T67" fmla="*/ 545 h 545"/>
              <a:gd name="T68" fmla="*/ 0 w 310"/>
              <a:gd name="T69" fmla="*/ 529 h 545"/>
              <a:gd name="T70" fmla="*/ 2 w 310"/>
              <a:gd name="T71" fmla="*/ 501 h 545"/>
              <a:gd name="T72" fmla="*/ 16 w 310"/>
              <a:gd name="T73" fmla="*/ 483 h 545"/>
              <a:gd name="T74" fmla="*/ 27 w 310"/>
              <a:gd name="T75" fmla="*/ 460 h 545"/>
              <a:gd name="T76" fmla="*/ 43 w 310"/>
              <a:gd name="T77" fmla="*/ 434 h 545"/>
              <a:gd name="T78" fmla="*/ 39 w 310"/>
              <a:gd name="T79" fmla="*/ 400 h 545"/>
              <a:gd name="T80" fmla="*/ 29 w 310"/>
              <a:gd name="T81" fmla="*/ 381 h 545"/>
              <a:gd name="T82" fmla="*/ 28 w 310"/>
              <a:gd name="T83" fmla="*/ 361 h 545"/>
              <a:gd name="T84" fmla="*/ 32 w 310"/>
              <a:gd name="T85" fmla="*/ 330 h 545"/>
              <a:gd name="T86" fmla="*/ 28 w 310"/>
              <a:gd name="T87" fmla="*/ 287 h 545"/>
              <a:gd name="T88" fmla="*/ 22 w 310"/>
              <a:gd name="T89" fmla="*/ 211 h 545"/>
              <a:gd name="T90" fmla="*/ 7 w 310"/>
              <a:gd name="T91" fmla="*/ 31 h 545"/>
              <a:gd name="T92" fmla="*/ 25 w 310"/>
              <a:gd name="T93" fmla="*/ 3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0" h="545">
                <a:moveTo>
                  <a:pt x="25" y="35"/>
                </a:moveTo>
                <a:lnTo>
                  <a:pt x="34" y="42"/>
                </a:lnTo>
                <a:lnTo>
                  <a:pt x="42" y="39"/>
                </a:lnTo>
                <a:lnTo>
                  <a:pt x="53" y="29"/>
                </a:lnTo>
                <a:lnTo>
                  <a:pt x="68" y="17"/>
                </a:lnTo>
                <a:lnTo>
                  <a:pt x="154" y="11"/>
                </a:lnTo>
                <a:lnTo>
                  <a:pt x="265" y="0"/>
                </a:lnTo>
                <a:lnTo>
                  <a:pt x="274" y="93"/>
                </a:lnTo>
                <a:lnTo>
                  <a:pt x="304" y="350"/>
                </a:lnTo>
                <a:lnTo>
                  <a:pt x="301" y="367"/>
                </a:lnTo>
                <a:lnTo>
                  <a:pt x="309" y="377"/>
                </a:lnTo>
                <a:lnTo>
                  <a:pt x="310" y="384"/>
                </a:lnTo>
                <a:lnTo>
                  <a:pt x="296" y="394"/>
                </a:lnTo>
                <a:lnTo>
                  <a:pt x="274" y="404"/>
                </a:lnTo>
                <a:lnTo>
                  <a:pt x="255" y="407"/>
                </a:lnTo>
                <a:lnTo>
                  <a:pt x="252" y="436"/>
                </a:lnTo>
                <a:lnTo>
                  <a:pt x="224" y="457"/>
                </a:lnTo>
                <a:lnTo>
                  <a:pt x="207" y="481"/>
                </a:lnTo>
                <a:lnTo>
                  <a:pt x="208" y="496"/>
                </a:lnTo>
                <a:lnTo>
                  <a:pt x="205" y="504"/>
                </a:lnTo>
                <a:lnTo>
                  <a:pt x="183" y="504"/>
                </a:lnTo>
                <a:lnTo>
                  <a:pt x="175" y="493"/>
                </a:lnTo>
                <a:lnTo>
                  <a:pt x="143" y="512"/>
                </a:lnTo>
                <a:lnTo>
                  <a:pt x="144" y="530"/>
                </a:lnTo>
                <a:lnTo>
                  <a:pt x="139" y="531"/>
                </a:lnTo>
                <a:lnTo>
                  <a:pt x="137" y="526"/>
                </a:lnTo>
                <a:lnTo>
                  <a:pt x="122" y="516"/>
                </a:lnTo>
                <a:lnTo>
                  <a:pt x="101" y="525"/>
                </a:lnTo>
                <a:lnTo>
                  <a:pt x="92" y="542"/>
                </a:lnTo>
                <a:lnTo>
                  <a:pt x="84" y="539"/>
                </a:lnTo>
                <a:lnTo>
                  <a:pt x="76" y="528"/>
                </a:lnTo>
                <a:lnTo>
                  <a:pt x="49" y="531"/>
                </a:lnTo>
                <a:lnTo>
                  <a:pt x="15" y="536"/>
                </a:lnTo>
                <a:lnTo>
                  <a:pt x="0" y="545"/>
                </a:lnTo>
                <a:lnTo>
                  <a:pt x="0" y="529"/>
                </a:lnTo>
                <a:lnTo>
                  <a:pt x="2" y="501"/>
                </a:lnTo>
                <a:lnTo>
                  <a:pt x="16" y="483"/>
                </a:lnTo>
                <a:lnTo>
                  <a:pt x="27" y="460"/>
                </a:lnTo>
                <a:lnTo>
                  <a:pt x="43" y="434"/>
                </a:lnTo>
                <a:lnTo>
                  <a:pt x="39" y="400"/>
                </a:lnTo>
                <a:lnTo>
                  <a:pt x="29" y="381"/>
                </a:lnTo>
                <a:lnTo>
                  <a:pt x="28" y="361"/>
                </a:lnTo>
                <a:lnTo>
                  <a:pt x="32" y="330"/>
                </a:lnTo>
                <a:lnTo>
                  <a:pt x="28" y="287"/>
                </a:lnTo>
                <a:lnTo>
                  <a:pt x="22" y="211"/>
                </a:lnTo>
                <a:lnTo>
                  <a:pt x="7" y="31"/>
                </a:lnTo>
                <a:lnTo>
                  <a:pt x="25"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2" name="Freeform 49">
            <a:extLst>
              <a:ext uri="{FF2B5EF4-FFF2-40B4-BE49-F238E27FC236}">
                <a16:creationId xmlns:a16="http://schemas.microsoft.com/office/drawing/2014/main" id="{A31DB743-5234-598F-3364-C682AD565CCA}"/>
              </a:ext>
            </a:extLst>
          </p:cNvPr>
          <p:cNvSpPr>
            <a:spLocks/>
          </p:cNvSpPr>
          <p:nvPr/>
        </p:nvSpPr>
        <p:spPr bwMode="auto">
          <a:xfrm>
            <a:off x="5351917" y="2487360"/>
            <a:ext cx="452599" cy="789888"/>
          </a:xfrm>
          <a:custGeom>
            <a:avLst/>
            <a:gdLst>
              <a:gd name="T0" fmla="*/ 26 w 314"/>
              <a:gd name="T1" fmla="*/ 38 h 548"/>
              <a:gd name="T2" fmla="*/ 44 w 314"/>
              <a:gd name="T3" fmla="*/ 43 h 548"/>
              <a:gd name="T4" fmla="*/ 71 w 314"/>
              <a:gd name="T5" fmla="*/ 20 h 548"/>
              <a:gd name="T6" fmla="*/ 266 w 314"/>
              <a:gd name="T7" fmla="*/ 3 h 548"/>
              <a:gd name="T8" fmla="*/ 304 w 314"/>
              <a:gd name="T9" fmla="*/ 351 h 548"/>
              <a:gd name="T10" fmla="*/ 308 w 314"/>
              <a:gd name="T11" fmla="*/ 378 h 548"/>
              <a:gd name="T12" fmla="*/ 297 w 314"/>
              <a:gd name="T13" fmla="*/ 394 h 548"/>
              <a:gd name="T14" fmla="*/ 256 w 314"/>
              <a:gd name="T15" fmla="*/ 405 h 548"/>
              <a:gd name="T16" fmla="*/ 225 w 314"/>
              <a:gd name="T17" fmla="*/ 457 h 548"/>
              <a:gd name="T18" fmla="*/ 208 w 314"/>
              <a:gd name="T19" fmla="*/ 496 h 548"/>
              <a:gd name="T20" fmla="*/ 186 w 314"/>
              <a:gd name="T21" fmla="*/ 503 h 548"/>
              <a:gd name="T22" fmla="*/ 144 w 314"/>
              <a:gd name="T23" fmla="*/ 512 h 548"/>
              <a:gd name="T24" fmla="*/ 142 w 314"/>
              <a:gd name="T25" fmla="*/ 531 h 548"/>
              <a:gd name="T26" fmla="*/ 124 w 314"/>
              <a:gd name="T27" fmla="*/ 515 h 548"/>
              <a:gd name="T28" fmla="*/ 93 w 314"/>
              <a:gd name="T29" fmla="*/ 541 h 548"/>
              <a:gd name="T30" fmla="*/ 78 w 314"/>
              <a:gd name="T31" fmla="*/ 527 h 548"/>
              <a:gd name="T32" fmla="*/ 16 w 314"/>
              <a:gd name="T33" fmla="*/ 536 h 548"/>
              <a:gd name="T34" fmla="*/ 3 w 314"/>
              <a:gd name="T35" fmla="*/ 530 h 548"/>
              <a:gd name="T36" fmla="*/ 19 w 314"/>
              <a:gd name="T37" fmla="*/ 485 h 548"/>
              <a:gd name="T38" fmla="*/ 47 w 314"/>
              <a:gd name="T39" fmla="*/ 435 h 548"/>
              <a:gd name="T40" fmla="*/ 33 w 314"/>
              <a:gd name="T41" fmla="*/ 382 h 548"/>
              <a:gd name="T42" fmla="*/ 36 w 314"/>
              <a:gd name="T43" fmla="*/ 331 h 548"/>
              <a:gd name="T44" fmla="*/ 26 w 314"/>
              <a:gd name="T45" fmla="*/ 212 h 548"/>
              <a:gd name="T46" fmla="*/ 27 w 314"/>
              <a:gd name="T47" fmla="*/ 38 h 548"/>
              <a:gd name="T48" fmla="*/ 26 w 314"/>
              <a:gd name="T49" fmla="*/ 38 h 548"/>
              <a:gd name="T50" fmla="*/ 27 w 314"/>
              <a:gd name="T51" fmla="*/ 35 h 548"/>
              <a:gd name="T52" fmla="*/ 23 w 314"/>
              <a:gd name="T53" fmla="*/ 212 h 548"/>
              <a:gd name="T54" fmla="*/ 23 w 314"/>
              <a:gd name="T55" fmla="*/ 212 h 548"/>
              <a:gd name="T56" fmla="*/ 33 w 314"/>
              <a:gd name="T57" fmla="*/ 331 h 548"/>
              <a:gd name="T58" fmla="*/ 30 w 314"/>
              <a:gd name="T59" fmla="*/ 383 h 548"/>
              <a:gd name="T60" fmla="*/ 44 w 314"/>
              <a:gd name="T61" fmla="*/ 435 h 548"/>
              <a:gd name="T62" fmla="*/ 17 w 314"/>
              <a:gd name="T63" fmla="*/ 484 h 548"/>
              <a:gd name="T64" fmla="*/ 0 w 314"/>
              <a:gd name="T65" fmla="*/ 530 h 548"/>
              <a:gd name="T66" fmla="*/ 17 w 314"/>
              <a:gd name="T67" fmla="*/ 540 h 548"/>
              <a:gd name="T68" fmla="*/ 77 w 314"/>
              <a:gd name="T69" fmla="*/ 530 h 548"/>
              <a:gd name="T70" fmla="*/ 95 w 314"/>
              <a:gd name="T71" fmla="*/ 545 h 548"/>
              <a:gd name="T72" fmla="*/ 124 w 314"/>
              <a:gd name="T73" fmla="*/ 518 h 548"/>
              <a:gd name="T74" fmla="*/ 141 w 314"/>
              <a:gd name="T75" fmla="*/ 534 h 548"/>
              <a:gd name="T76" fmla="*/ 148 w 314"/>
              <a:gd name="T77" fmla="*/ 514 h 548"/>
              <a:gd name="T78" fmla="*/ 185 w 314"/>
              <a:gd name="T79" fmla="*/ 506 h 548"/>
              <a:gd name="T80" fmla="*/ 211 w 314"/>
              <a:gd name="T81" fmla="*/ 497 h 548"/>
              <a:gd name="T82" fmla="*/ 227 w 314"/>
              <a:gd name="T83" fmla="*/ 459 h 548"/>
              <a:gd name="T84" fmla="*/ 258 w 314"/>
              <a:gd name="T85" fmla="*/ 409 h 548"/>
              <a:gd name="T86" fmla="*/ 299 w 314"/>
              <a:gd name="T87" fmla="*/ 396 h 548"/>
              <a:gd name="T88" fmla="*/ 312 w 314"/>
              <a:gd name="T89" fmla="*/ 376 h 548"/>
              <a:gd name="T90" fmla="*/ 307 w 314"/>
              <a:gd name="T91" fmla="*/ 351 h 548"/>
              <a:gd name="T92" fmla="*/ 276 w 314"/>
              <a:gd name="T93" fmla="*/ 94 h 548"/>
              <a:gd name="T94" fmla="*/ 269 w 314"/>
              <a:gd name="T95" fmla="*/ 0 h 548"/>
              <a:gd name="T96" fmla="*/ 70 w 314"/>
              <a:gd name="T97" fmla="*/ 17 h 548"/>
              <a:gd name="T98" fmla="*/ 42 w 314"/>
              <a:gd name="T99" fmla="*/ 39 h 548"/>
              <a:gd name="T100" fmla="*/ 29 w 314"/>
              <a:gd name="T101" fmla="*/ 35 h 548"/>
              <a:gd name="T102" fmla="*/ 27 w 314"/>
              <a:gd name="T103" fmla="*/ 3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4" h="548">
                <a:moveTo>
                  <a:pt x="27" y="36"/>
                </a:moveTo>
                <a:lnTo>
                  <a:pt x="26" y="38"/>
                </a:lnTo>
                <a:lnTo>
                  <a:pt x="36" y="44"/>
                </a:lnTo>
                <a:lnTo>
                  <a:pt x="44" y="43"/>
                </a:lnTo>
                <a:lnTo>
                  <a:pt x="56" y="31"/>
                </a:lnTo>
                <a:lnTo>
                  <a:pt x="71" y="20"/>
                </a:lnTo>
                <a:lnTo>
                  <a:pt x="157" y="14"/>
                </a:lnTo>
                <a:lnTo>
                  <a:pt x="266" y="3"/>
                </a:lnTo>
                <a:lnTo>
                  <a:pt x="275" y="94"/>
                </a:lnTo>
                <a:lnTo>
                  <a:pt x="304" y="351"/>
                </a:lnTo>
                <a:lnTo>
                  <a:pt x="301" y="368"/>
                </a:lnTo>
                <a:lnTo>
                  <a:pt x="308" y="378"/>
                </a:lnTo>
                <a:lnTo>
                  <a:pt x="309" y="384"/>
                </a:lnTo>
                <a:lnTo>
                  <a:pt x="297" y="394"/>
                </a:lnTo>
                <a:lnTo>
                  <a:pt x="275" y="403"/>
                </a:lnTo>
                <a:lnTo>
                  <a:pt x="256" y="405"/>
                </a:lnTo>
                <a:lnTo>
                  <a:pt x="253" y="435"/>
                </a:lnTo>
                <a:lnTo>
                  <a:pt x="225" y="457"/>
                </a:lnTo>
                <a:lnTo>
                  <a:pt x="207" y="482"/>
                </a:lnTo>
                <a:lnTo>
                  <a:pt x="208" y="496"/>
                </a:lnTo>
                <a:lnTo>
                  <a:pt x="205" y="503"/>
                </a:lnTo>
                <a:lnTo>
                  <a:pt x="186" y="503"/>
                </a:lnTo>
                <a:lnTo>
                  <a:pt x="178" y="492"/>
                </a:lnTo>
                <a:lnTo>
                  <a:pt x="144" y="512"/>
                </a:lnTo>
                <a:lnTo>
                  <a:pt x="145" y="530"/>
                </a:lnTo>
                <a:lnTo>
                  <a:pt x="142" y="531"/>
                </a:lnTo>
                <a:lnTo>
                  <a:pt x="140" y="526"/>
                </a:lnTo>
                <a:lnTo>
                  <a:pt x="124" y="515"/>
                </a:lnTo>
                <a:lnTo>
                  <a:pt x="101" y="525"/>
                </a:lnTo>
                <a:lnTo>
                  <a:pt x="93" y="541"/>
                </a:lnTo>
                <a:lnTo>
                  <a:pt x="88" y="539"/>
                </a:lnTo>
                <a:lnTo>
                  <a:pt x="78" y="527"/>
                </a:lnTo>
                <a:lnTo>
                  <a:pt x="51" y="530"/>
                </a:lnTo>
                <a:lnTo>
                  <a:pt x="16" y="536"/>
                </a:lnTo>
                <a:lnTo>
                  <a:pt x="3" y="543"/>
                </a:lnTo>
                <a:lnTo>
                  <a:pt x="3" y="530"/>
                </a:lnTo>
                <a:lnTo>
                  <a:pt x="6" y="502"/>
                </a:lnTo>
                <a:lnTo>
                  <a:pt x="19" y="485"/>
                </a:lnTo>
                <a:lnTo>
                  <a:pt x="30" y="461"/>
                </a:lnTo>
                <a:lnTo>
                  <a:pt x="47" y="435"/>
                </a:lnTo>
                <a:lnTo>
                  <a:pt x="44" y="400"/>
                </a:lnTo>
                <a:lnTo>
                  <a:pt x="33" y="382"/>
                </a:lnTo>
                <a:lnTo>
                  <a:pt x="31" y="362"/>
                </a:lnTo>
                <a:lnTo>
                  <a:pt x="36" y="331"/>
                </a:lnTo>
                <a:lnTo>
                  <a:pt x="32" y="288"/>
                </a:lnTo>
                <a:lnTo>
                  <a:pt x="26" y="212"/>
                </a:lnTo>
                <a:lnTo>
                  <a:pt x="11" y="34"/>
                </a:lnTo>
                <a:lnTo>
                  <a:pt x="27" y="38"/>
                </a:lnTo>
                <a:lnTo>
                  <a:pt x="27" y="36"/>
                </a:lnTo>
                <a:lnTo>
                  <a:pt x="26" y="38"/>
                </a:lnTo>
                <a:lnTo>
                  <a:pt x="27" y="36"/>
                </a:lnTo>
                <a:lnTo>
                  <a:pt x="27" y="35"/>
                </a:lnTo>
                <a:lnTo>
                  <a:pt x="8" y="30"/>
                </a:lnTo>
                <a:lnTo>
                  <a:pt x="23" y="212"/>
                </a:lnTo>
                <a:lnTo>
                  <a:pt x="24" y="212"/>
                </a:lnTo>
                <a:lnTo>
                  <a:pt x="23" y="212"/>
                </a:lnTo>
                <a:lnTo>
                  <a:pt x="29" y="288"/>
                </a:lnTo>
                <a:lnTo>
                  <a:pt x="33" y="331"/>
                </a:lnTo>
                <a:lnTo>
                  <a:pt x="27" y="362"/>
                </a:lnTo>
                <a:lnTo>
                  <a:pt x="30" y="383"/>
                </a:lnTo>
                <a:lnTo>
                  <a:pt x="40" y="401"/>
                </a:lnTo>
                <a:lnTo>
                  <a:pt x="44" y="435"/>
                </a:lnTo>
                <a:lnTo>
                  <a:pt x="27" y="460"/>
                </a:lnTo>
                <a:lnTo>
                  <a:pt x="17" y="484"/>
                </a:lnTo>
                <a:lnTo>
                  <a:pt x="3" y="501"/>
                </a:lnTo>
                <a:lnTo>
                  <a:pt x="0" y="530"/>
                </a:lnTo>
                <a:lnTo>
                  <a:pt x="0" y="548"/>
                </a:lnTo>
                <a:lnTo>
                  <a:pt x="17" y="540"/>
                </a:lnTo>
                <a:lnTo>
                  <a:pt x="51" y="533"/>
                </a:lnTo>
                <a:lnTo>
                  <a:pt x="77" y="530"/>
                </a:lnTo>
                <a:lnTo>
                  <a:pt x="86" y="541"/>
                </a:lnTo>
                <a:lnTo>
                  <a:pt x="95" y="545"/>
                </a:lnTo>
                <a:lnTo>
                  <a:pt x="104" y="527"/>
                </a:lnTo>
                <a:lnTo>
                  <a:pt x="124" y="518"/>
                </a:lnTo>
                <a:lnTo>
                  <a:pt x="137" y="528"/>
                </a:lnTo>
                <a:lnTo>
                  <a:pt x="141" y="534"/>
                </a:lnTo>
                <a:lnTo>
                  <a:pt x="149" y="532"/>
                </a:lnTo>
                <a:lnTo>
                  <a:pt x="148" y="514"/>
                </a:lnTo>
                <a:lnTo>
                  <a:pt x="177" y="497"/>
                </a:lnTo>
                <a:lnTo>
                  <a:pt x="185" y="506"/>
                </a:lnTo>
                <a:lnTo>
                  <a:pt x="208" y="506"/>
                </a:lnTo>
                <a:lnTo>
                  <a:pt x="211" y="497"/>
                </a:lnTo>
                <a:lnTo>
                  <a:pt x="210" y="483"/>
                </a:lnTo>
                <a:lnTo>
                  <a:pt x="227" y="459"/>
                </a:lnTo>
                <a:lnTo>
                  <a:pt x="256" y="437"/>
                </a:lnTo>
                <a:lnTo>
                  <a:pt x="258" y="409"/>
                </a:lnTo>
                <a:lnTo>
                  <a:pt x="276" y="406"/>
                </a:lnTo>
                <a:lnTo>
                  <a:pt x="299" y="396"/>
                </a:lnTo>
                <a:lnTo>
                  <a:pt x="314" y="386"/>
                </a:lnTo>
                <a:lnTo>
                  <a:pt x="312" y="376"/>
                </a:lnTo>
                <a:lnTo>
                  <a:pt x="304" y="367"/>
                </a:lnTo>
                <a:lnTo>
                  <a:pt x="307" y="351"/>
                </a:lnTo>
                <a:lnTo>
                  <a:pt x="278" y="94"/>
                </a:lnTo>
                <a:lnTo>
                  <a:pt x="276" y="94"/>
                </a:lnTo>
                <a:lnTo>
                  <a:pt x="278" y="94"/>
                </a:lnTo>
                <a:lnTo>
                  <a:pt x="269" y="0"/>
                </a:lnTo>
                <a:lnTo>
                  <a:pt x="156" y="10"/>
                </a:lnTo>
                <a:lnTo>
                  <a:pt x="70" y="17"/>
                </a:lnTo>
                <a:lnTo>
                  <a:pt x="54" y="28"/>
                </a:lnTo>
                <a:lnTo>
                  <a:pt x="42" y="39"/>
                </a:lnTo>
                <a:lnTo>
                  <a:pt x="37" y="40"/>
                </a:lnTo>
                <a:lnTo>
                  <a:pt x="29" y="35"/>
                </a:lnTo>
                <a:lnTo>
                  <a:pt x="27" y="35"/>
                </a:lnTo>
                <a:lnTo>
                  <a:pt x="27"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3" name="Freeform 50">
            <a:extLst>
              <a:ext uri="{FF2B5EF4-FFF2-40B4-BE49-F238E27FC236}">
                <a16:creationId xmlns:a16="http://schemas.microsoft.com/office/drawing/2014/main" id="{63F5C8B3-49E7-1D43-AFCE-101F6DCDFD65}"/>
              </a:ext>
            </a:extLst>
          </p:cNvPr>
          <p:cNvSpPr>
            <a:spLocks/>
          </p:cNvSpPr>
          <p:nvPr/>
        </p:nvSpPr>
        <p:spPr bwMode="auto">
          <a:xfrm>
            <a:off x="3250356" y="2892394"/>
            <a:ext cx="1112760" cy="593857"/>
          </a:xfrm>
          <a:custGeom>
            <a:avLst/>
            <a:gdLst>
              <a:gd name="T0" fmla="*/ 663 w 772"/>
              <a:gd name="T1" fmla="*/ 16 h 412"/>
              <a:gd name="T2" fmla="*/ 400 w 772"/>
              <a:gd name="T3" fmla="*/ 13 h 412"/>
              <a:gd name="T4" fmla="*/ 156 w 772"/>
              <a:gd name="T5" fmla="*/ 5 h 412"/>
              <a:gd name="T6" fmla="*/ 26 w 772"/>
              <a:gd name="T7" fmla="*/ 0 h 412"/>
              <a:gd name="T8" fmla="*/ 0 w 772"/>
              <a:gd name="T9" fmla="*/ 390 h 412"/>
              <a:gd name="T10" fmla="*/ 146 w 772"/>
              <a:gd name="T11" fmla="*/ 396 h 412"/>
              <a:gd name="T12" fmla="*/ 414 w 772"/>
              <a:gd name="T13" fmla="*/ 408 h 412"/>
              <a:gd name="T14" fmla="*/ 692 w 772"/>
              <a:gd name="T15" fmla="*/ 412 h 412"/>
              <a:gd name="T16" fmla="*/ 768 w 772"/>
              <a:gd name="T17" fmla="*/ 410 h 412"/>
              <a:gd name="T18" fmla="*/ 772 w 772"/>
              <a:gd name="T19" fmla="*/ 200 h 412"/>
              <a:gd name="T20" fmla="*/ 765 w 772"/>
              <a:gd name="T21" fmla="*/ 133 h 412"/>
              <a:gd name="T22" fmla="*/ 750 w 772"/>
              <a:gd name="T23" fmla="*/ 121 h 412"/>
              <a:gd name="T24" fmla="*/ 736 w 772"/>
              <a:gd name="T25" fmla="*/ 103 h 412"/>
              <a:gd name="T26" fmla="*/ 722 w 772"/>
              <a:gd name="T27" fmla="*/ 81 h 412"/>
              <a:gd name="T28" fmla="*/ 725 w 772"/>
              <a:gd name="T29" fmla="*/ 63 h 412"/>
              <a:gd name="T30" fmla="*/ 736 w 772"/>
              <a:gd name="T31" fmla="*/ 55 h 412"/>
              <a:gd name="T32" fmla="*/ 736 w 772"/>
              <a:gd name="T33" fmla="*/ 42 h 412"/>
              <a:gd name="T34" fmla="*/ 730 w 772"/>
              <a:gd name="T35" fmla="*/ 37 h 412"/>
              <a:gd name="T36" fmla="*/ 715 w 772"/>
              <a:gd name="T37" fmla="*/ 36 h 412"/>
              <a:gd name="T38" fmla="*/ 694 w 772"/>
              <a:gd name="T39" fmla="*/ 16 h 412"/>
              <a:gd name="T40" fmla="*/ 663 w 772"/>
              <a:gd name="T41" fmla="*/ 16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2" h="412">
                <a:moveTo>
                  <a:pt x="663" y="16"/>
                </a:moveTo>
                <a:lnTo>
                  <a:pt x="400" y="13"/>
                </a:lnTo>
                <a:lnTo>
                  <a:pt x="156" y="5"/>
                </a:lnTo>
                <a:lnTo>
                  <a:pt x="26" y="0"/>
                </a:lnTo>
                <a:lnTo>
                  <a:pt x="0" y="390"/>
                </a:lnTo>
                <a:lnTo>
                  <a:pt x="146" y="396"/>
                </a:lnTo>
                <a:lnTo>
                  <a:pt x="414" y="408"/>
                </a:lnTo>
                <a:lnTo>
                  <a:pt x="692" y="412"/>
                </a:lnTo>
                <a:lnTo>
                  <a:pt x="768" y="410"/>
                </a:lnTo>
                <a:lnTo>
                  <a:pt x="772" y="200"/>
                </a:lnTo>
                <a:lnTo>
                  <a:pt x="765" y="133"/>
                </a:lnTo>
                <a:lnTo>
                  <a:pt x="750" y="121"/>
                </a:lnTo>
                <a:lnTo>
                  <a:pt x="736" y="103"/>
                </a:lnTo>
                <a:lnTo>
                  <a:pt x="722" y="81"/>
                </a:lnTo>
                <a:lnTo>
                  <a:pt x="725" y="63"/>
                </a:lnTo>
                <a:lnTo>
                  <a:pt x="736" y="55"/>
                </a:lnTo>
                <a:lnTo>
                  <a:pt x="736" y="42"/>
                </a:lnTo>
                <a:lnTo>
                  <a:pt x="730" y="37"/>
                </a:lnTo>
                <a:lnTo>
                  <a:pt x="715" y="36"/>
                </a:lnTo>
                <a:lnTo>
                  <a:pt x="694" y="16"/>
                </a:lnTo>
                <a:lnTo>
                  <a:pt x="663"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4" name="Freeform 51">
            <a:extLst>
              <a:ext uri="{FF2B5EF4-FFF2-40B4-BE49-F238E27FC236}">
                <a16:creationId xmlns:a16="http://schemas.microsoft.com/office/drawing/2014/main" id="{D2295B1E-BD64-86ED-E557-DBB85172EDFE}"/>
              </a:ext>
            </a:extLst>
          </p:cNvPr>
          <p:cNvSpPr>
            <a:spLocks/>
          </p:cNvSpPr>
          <p:nvPr/>
        </p:nvSpPr>
        <p:spPr bwMode="auto">
          <a:xfrm>
            <a:off x="3247473" y="2890952"/>
            <a:ext cx="1117085" cy="596740"/>
          </a:xfrm>
          <a:custGeom>
            <a:avLst/>
            <a:gdLst>
              <a:gd name="T0" fmla="*/ 665 w 775"/>
              <a:gd name="T1" fmla="*/ 17 h 414"/>
              <a:gd name="T2" fmla="*/ 665 w 775"/>
              <a:gd name="T3" fmla="*/ 16 h 414"/>
              <a:gd name="T4" fmla="*/ 402 w 775"/>
              <a:gd name="T5" fmla="*/ 12 h 414"/>
              <a:gd name="T6" fmla="*/ 158 w 775"/>
              <a:gd name="T7" fmla="*/ 5 h 414"/>
              <a:gd name="T8" fmla="*/ 26 w 775"/>
              <a:gd name="T9" fmla="*/ 0 h 414"/>
              <a:gd name="T10" fmla="*/ 0 w 775"/>
              <a:gd name="T11" fmla="*/ 393 h 414"/>
              <a:gd name="T12" fmla="*/ 148 w 775"/>
              <a:gd name="T13" fmla="*/ 398 h 414"/>
              <a:gd name="T14" fmla="*/ 416 w 775"/>
              <a:gd name="T15" fmla="*/ 411 h 414"/>
              <a:gd name="T16" fmla="*/ 694 w 775"/>
              <a:gd name="T17" fmla="*/ 414 h 414"/>
              <a:gd name="T18" fmla="*/ 771 w 775"/>
              <a:gd name="T19" fmla="*/ 413 h 414"/>
              <a:gd name="T20" fmla="*/ 775 w 775"/>
              <a:gd name="T21" fmla="*/ 201 h 414"/>
              <a:gd name="T22" fmla="*/ 768 w 775"/>
              <a:gd name="T23" fmla="*/ 133 h 414"/>
              <a:gd name="T24" fmla="*/ 753 w 775"/>
              <a:gd name="T25" fmla="*/ 121 h 414"/>
              <a:gd name="T26" fmla="*/ 739 w 775"/>
              <a:gd name="T27" fmla="*/ 103 h 414"/>
              <a:gd name="T28" fmla="*/ 725 w 775"/>
              <a:gd name="T29" fmla="*/ 81 h 414"/>
              <a:gd name="T30" fmla="*/ 728 w 775"/>
              <a:gd name="T31" fmla="*/ 65 h 414"/>
              <a:gd name="T32" fmla="*/ 739 w 775"/>
              <a:gd name="T33" fmla="*/ 57 h 414"/>
              <a:gd name="T34" fmla="*/ 739 w 775"/>
              <a:gd name="T35" fmla="*/ 43 h 414"/>
              <a:gd name="T36" fmla="*/ 734 w 775"/>
              <a:gd name="T37" fmla="*/ 37 h 414"/>
              <a:gd name="T38" fmla="*/ 717 w 775"/>
              <a:gd name="T39" fmla="*/ 36 h 414"/>
              <a:gd name="T40" fmla="*/ 697 w 775"/>
              <a:gd name="T41" fmla="*/ 16 h 414"/>
              <a:gd name="T42" fmla="*/ 665 w 775"/>
              <a:gd name="T43" fmla="*/ 16 h 414"/>
              <a:gd name="T44" fmla="*/ 665 w 775"/>
              <a:gd name="T45" fmla="*/ 17 h 414"/>
              <a:gd name="T46" fmla="*/ 665 w 775"/>
              <a:gd name="T47" fmla="*/ 16 h 414"/>
              <a:gd name="T48" fmla="*/ 665 w 775"/>
              <a:gd name="T49" fmla="*/ 17 h 414"/>
              <a:gd name="T50" fmla="*/ 665 w 775"/>
              <a:gd name="T51" fmla="*/ 19 h 414"/>
              <a:gd name="T52" fmla="*/ 695 w 775"/>
              <a:gd name="T53" fmla="*/ 19 h 414"/>
              <a:gd name="T54" fmla="*/ 716 w 775"/>
              <a:gd name="T55" fmla="*/ 40 h 414"/>
              <a:gd name="T56" fmla="*/ 731 w 775"/>
              <a:gd name="T57" fmla="*/ 41 h 414"/>
              <a:gd name="T58" fmla="*/ 736 w 775"/>
              <a:gd name="T59" fmla="*/ 44 h 414"/>
              <a:gd name="T60" fmla="*/ 736 w 775"/>
              <a:gd name="T61" fmla="*/ 55 h 414"/>
              <a:gd name="T62" fmla="*/ 726 w 775"/>
              <a:gd name="T63" fmla="*/ 63 h 414"/>
              <a:gd name="T64" fmla="*/ 722 w 775"/>
              <a:gd name="T65" fmla="*/ 82 h 414"/>
              <a:gd name="T66" fmla="*/ 736 w 775"/>
              <a:gd name="T67" fmla="*/ 105 h 414"/>
              <a:gd name="T68" fmla="*/ 751 w 775"/>
              <a:gd name="T69" fmla="*/ 123 h 414"/>
              <a:gd name="T70" fmla="*/ 766 w 775"/>
              <a:gd name="T71" fmla="*/ 135 h 414"/>
              <a:gd name="T72" fmla="*/ 772 w 775"/>
              <a:gd name="T73" fmla="*/ 201 h 414"/>
              <a:gd name="T74" fmla="*/ 768 w 775"/>
              <a:gd name="T75" fmla="*/ 410 h 414"/>
              <a:gd name="T76" fmla="*/ 694 w 775"/>
              <a:gd name="T77" fmla="*/ 411 h 414"/>
              <a:gd name="T78" fmla="*/ 416 w 775"/>
              <a:gd name="T79" fmla="*/ 408 h 414"/>
              <a:gd name="T80" fmla="*/ 148 w 775"/>
              <a:gd name="T81" fmla="*/ 395 h 414"/>
              <a:gd name="T82" fmla="*/ 3 w 775"/>
              <a:gd name="T83" fmla="*/ 389 h 414"/>
              <a:gd name="T84" fmla="*/ 29 w 775"/>
              <a:gd name="T85" fmla="*/ 3 h 414"/>
              <a:gd name="T86" fmla="*/ 158 w 775"/>
              <a:gd name="T87" fmla="*/ 8 h 414"/>
              <a:gd name="T88" fmla="*/ 402 w 775"/>
              <a:gd name="T89" fmla="*/ 15 h 414"/>
              <a:gd name="T90" fmla="*/ 665 w 775"/>
              <a:gd name="T91" fmla="*/ 19 h 414"/>
              <a:gd name="T92" fmla="*/ 665 w 775"/>
              <a:gd name="T93" fmla="*/ 19 h 414"/>
              <a:gd name="T94" fmla="*/ 665 w 775"/>
              <a:gd name="T95" fmla="*/ 17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75" h="414">
                <a:moveTo>
                  <a:pt x="665" y="17"/>
                </a:moveTo>
                <a:lnTo>
                  <a:pt x="665" y="16"/>
                </a:lnTo>
                <a:lnTo>
                  <a:pt x="402" y="12"/>
                </a:lnTo>
                <a:lnTo>
                  <a:pt x="158" y="5"/>
                </a:lnTo>
                <a:lnTo>
                  <a:pt x="26" y="0"/>
                </a:lnTo>
                <a:lnTo>
                  <a:pt x="0" y="393"/>
                </a:lnTo>
                <a:lnTo>
                  <a:pt x="148" y="398"/>
                </a:lnTo>
                <a:lnTo>
                  <a:pt x="416" y="411"/>
                </a:lnTo>
                <a:lnTo>
                  <a:pt x="694" y="414"/>
                </a:lnTo>
                <a:lnTo>
                  <a:pt x="771" y="413"/>
                </a:lnTo>
                <a:lnTo>
                  <a:pt x="775" y="201"/>
                </a:lnTo>
                <a:lnTo>
                  <a:pt x="768" y="133"/>
                </a:lnTo>
                <a:lnTo>
                  <a:pt x="753" y="121"/>
                </a:lnTo>
                <a:lnTo>
                  <a:pt x="739" y="103"/>
                </a:lnTo>
                <a:lnTo>
                  <a:pt x="725" y="81"/>
                </a:lnTo>
                <a:lnTo>
                  <a:pt x="728" y="65"/>
                </a:lnTo>
                <a:lnTo>
                  <a:pt x="739" y="57"/>
                </a:lnTo>
                <a:lnTo>
                  <a:pt x="739" y="43"/>
                </a:lnTo>
                <a:lnTo>
                  <a:pt x="734" y="37"/>
                </a:lnTo>
                <a:lnTo>
                  <a:pt x="717" y="36"/>
                </a:lnTo>
                <a:lnTo>
                  <a:pt x="697" y="16"/>
                </a:lnTo>
                <a:lnTo>
                  <a:pt x="665" y="16"/>
                </a:lnTo>
                <a:lnTo>
                  <a:pt x="665" y="17"/>
                </a:lnTo>
                <a:lnTo>
                  <a:pt x="665" y="16"/>
                </a:lnTo>
                <a:lnTo>
                  <a:pt x="665" y="17"/>
                </a:lnTo>
                <a:lnTo>
                  <a:pt x="665" y="19"/>
                </a:lnTo>
                <a:lnTo>
                  <a:pt x="695" y="19"/>
                </a:lnTo>
                <a:lnTo>
                  <a:pt x="716" y="40"/>
                </a:lnTo>
                <a:lnTo>
                  <a:pt x="731" y="41"/>
                </a:lnTo>
                <a:lnTo>
                  <a:pt x="736" y="44"/>
                </a:lnTo>
                <a:lnTo>
                  <a:pt x="736" y="55"/>
                </a:lnTo>
                <a:lnTo>
                  <a:pt x="726" y="63"/>
                </a:lnTo>
                <a:lnTo>
                  <a:pt x="722" y="82"/>
                </a:lnTo>
                <a:lnTo>
                  <a:pt x="736" y="105"/>
                </a:lnTo>
                <a:lnTo>
                  <a:pt x="751" y="123"/>
                </a:lnTo>
                <a:lnTo>
                  <a:pt x="766" y="135"/>
                </a:lnTo>
                <a:lnTo>
                  <a:pt x="772" y="201"/>
                </a:lnTo>
                <a:lnTo>
                  <a:pt x="768" y="410"/>
                </a:lnTo>
                <a:lnTo>
                  <a:pt x="694" y="411"/>
                </a:lnTo>
                <a:lnTo>
                  <a:pt x="416" y="408"/>
                </a:lnTo>
                <a:lnTo>
                  <a:pt x="148" y="395"/>
                </a:lnTo>
                <a:lnTo>
                  <a:pt x="3" y="389"/>
                </a:lnTo>
                <a:lnTo>
                  <a:pt x="29" y="3"/>
                </a:lnTo>
                <a:lnTo>
                  <a:pt x="158" y="8"/>
                </a:lnTo>
                <a:lnTo>
                  <a:pt x="402" y="15"/>
                </a:lnTo>
                <a:lnTo>
                  <a:pt x="665" y="19"/>
                </a:lnTo>
                <a:lnTo>
                  <a:pt x="665" y="19"/>
                </a:lnTo>
                <a:lnTo>
                  <a:pt x="66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5" name="Freeform 52">
            <a:extLst>
              <a:ext uri="{FF2B5EF4-FFF2-40B4-BE49-F238E27FC236}">
                <a16:creationId xmlns:a16="http://schemas.microsoft.com/office/drawing/2014/main" id="{F7D27981-75E7-0994-5AE1-55699A7E0EDF}"/>
              </a:ext>
            </a:extLst>
          </p:cNvPr>
          <p:cNvSpPr>
            <a:spLocks/>
          </p:cNvSpPr>
          <p:nvPr/>
        </p:nvSpPr>
        <p:spPr bwMode="auto">
          <a:xfrm>
            <a:off x="5160210" y="2987526"/>
            <a:ext cx="1083932" cy="556381"/>
          </a:xfrm>
          <a:custGeom>
            <a:avLst/>
            <a:gdLst>
              <a:gd name="T0" fmla="*/ 142 w 752"/>
              <a:gd name="T1" fmla="*/ 380 h 386"/>
              <a:gd name="T2" fmla="*/ 168 w 752"/>
              <a:gd name="T3" fmla="*/ 356 h 386"/>
              <a:gd name="T4" fmla="*/ 622 w 752"/>
              <a:gd name="T5" fmla="*/ 311 h 386"/>
              <a:gd name="T6" fmla="*/ 678 w 752"/>
              <a:gd name="T7" fmla="*/ 276 h 386"/>
              <a:gd name="T8" fmla="*/ 715 w 752"/>
              <a:gd name="T9" fmla="*/ 218 h 386"/>
              <a:gd name="T10" fmla="*/ 752 w 752"/>
              <a:gd name="T11" fmla="*/ 182 h 386"/>
              <a:gd name="T12" fmla="*/ 718 w 752"/>
              <a:gd name="T13" fmla="*/ 154 h 386"/>
              <a:gd name="T14" fmla="*/ 697 w 752"/>
              <a:gd name="T15" fmla="*/ 119 h 386"/>
              <a:gd name="T16" fmla="*/ 676 w 752"/>
              <a:gd name="T17" fmla="*/ 98 h 386"/>
              <a:gd name="T18" fmla="*/ 659 w 752"/>
              <a:gd name="T19" fmla="*/ 50 h 386"/>
              <a:gd name="T20" fmla="*/ 644 w 752"/>
              <a:gd name="T21" fmla="*/ 29 h 386"/>
              <a:gd name="T22" fmla="*/ 625 w 752"/>
              <a:gd name="T23" fmla="*/ 38 h 386"/>
              <a:gd name="T24" fmla="*/ 598 w 752"/>
              <a:gd name="T25" fmla="*/ 43 h 386"/>
              <a:gd name="T26" fmla="*/ 569 w 752"/>
              <a:gd name="T27" fmla="*/ 49 h 386"/>
              <a:gd name="T28" fmla="*/ 544 w 752"/>
              <a:gd name="T29" fmla="*/ 37 h 386"/>
              <a:gd name="T30" fmla="*/ 499 w 752"/>
              <a:gd name="T31" fmla="*/ 9 h 386"/>
              <a:gd name="T32" fmla="*/ 469 w 752"/>
              <a:gd name="T33" fmla="*/ 5 h 386"/>
              <a:gd name="T34" fmla="*/ 441 w 752"/>
              <a:gd name="T35" fmla="*/ 19 h 386"/>
              <a:gd name="T36" fmla="*/ 451 w 752"/>
              <a:gd name="T37" fmla="*/ 40 h 386"/>
              <a:gd name="T38" fmla="*/ 411 w 752"/>
              <a:gd name="T39" fmla="*/ 64 h 386"/>
              <a:gd name="T40" fmla="*/ 392 w 752"/>
              <a:gd name="T41" fmla="*/ 93 h 386"/>
              <a:gd name="T42" fmla="*/ 347 w 752"/>
              <a:gd name="T43" fmla="*/ 137 h 386"/>
              <a:gd name="T44" fmla="*/ 343 w 752"/>
              <a:gd name="T45" fmla="*/ 164 h 386"/>
              <a:gd name="T46" fmla="*/ 308 w 752"/>
              <a:gd name="T47" fmla="*/ 155 h 386"/>
              <a:gd name="T48" fmla="*/ 286 w 752"/>
              <a:gd name="T49" fmla="*/ 188 h 386"/>
              <a:gd name="T50" fmla="*/ 267 w 752"/>
              <a:gd name="T51" fmla="*/ 184 h 386"/>
              <a:gd name="T52" fmla="*/ 241 w 752"/>
              <a:gd name="T53" fmla="*/ 183 h 386"/>
              <a:gd name="T54" fmla="*/ 216 w 752"/>
              <a:gd name="T55" fmla="*/ 198 h 386"/>
              <a:gd name="T56" fmla="*/ 186 w 752"/>
              <a:gd name="T57" fmla="*/ 190 h 386"/>
              <a:gd name="T58" fmla="*/ 136 w 752"/>
              <a:gd name="T59" fmla="*/ 204 h 386"/>
              <a:gd name="T60" fmla="*/ 122 w 752"/>
              <a:gd name="T61" fmla="*/ 231 h 386"/>
              <a:gd name="T62" fmla="*/ 106 w 752"/>
              <a:gd name="T63" fmla="*/ 261 h 386"/>
              <a:gd name="T64" fmla="*/ 92 w 752"/>
              <a:gd name="T65" fmla="*/ 284 h 386"/>
              <a:gd name="T66" fmla="*/ 99 w 752"/>
              <a:gd name="T67" fmla="*/ 311 h 386"/>
              <a:gd name="T68" fmla="*/ 53 w 752"/>
              <a:gd name="T69" fmla="*/ 299 h 386"/>
              <a:gd name="T70" fmla="*/ 27 w 752"/>
              <a:gd name="T71" fmla="*/ 312 h 386"/>
              <a:gd name="T72" fmla="*/ 33 w 752"/>
              <a:gd name="T73" fmla="*/ 337 h 386"/>
              <a:gd name="T74" fmla="*/ 26 w 752"/>
              <a:gd name="T75" fmla="*/ 369 h 386"/>
              <a:gd name="T76" fmla="*/ 0 w 752"/>
              <a:gd name="T77" fmla="*/ 386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2" h="386">
                <a:moveTo>
                  <a:pt x="66" y="385"/>
                </a:moveTo>
                <a:lnTo>
                  <a:pt x="142" y="380"/>
                </a:lnTo>
                <a:lnTo>
                  <a:pt x="142" y="356"/>
                </a:lnTo>
                <a:lnTo>
                  <a:pt x="168" y="356"/>
                </a:lnTo>
                <a:lnTo>
                  <a:pt x="351" y="336"/>
                </a:lnTo>
                <a:lnTo>
                  <a:pt x="622" y="311"/>
                </a:lnTo>
                <a:lnTo>
                  <a:pt x="655" y="289"/>
                </a:lnTo>
                <a:lnTo>
                  <a:pt x="678" y="276"/>
                </a:lnTo>
                <a:lnTo>
                  <a:pt x="679" y="266"/>
                </a:lnTo>
                <a:lnTo>
                  <a:pt x="715" y="218"/>
                </a:lnTo>
                <a:lnTo>
                  <a:pt x="740" y="197"/>
                </a:lnTo>
                <a:lnTo>
                  <a:pt x="752" y="182"/>
                </a:lnTo>
                <a:lnTo>
                  <a:pt x="733" y="170"/>
                </a:lnTo>
                <a:lnTo>
                  <a:pt x="718" y="154"/>
                </a:lnTo>
                <a:lnTo>
                  <a:pt x="700" y="131"/>
                </a:lnTo>
                <a:lnTo>
                  <a:pt x="697" y="119"/>
                </a:lnTo>
                <a:lnTo>
                  <a:pt x="682" y="110"/>
                </a:lnTo>
                <a:lnTo>
                  <a:pt x="676" y="98"/>
                </a:lnTo>
                <a:lnTo>
                  <a:pt x="674" y="62"/>
                </a:lnTo>
                <a:lnTo>
                  <a:pt x="659" y="50"/>
                </a:lnTo>
                <a:lnTo>
                  <a:pt x="647" y="43"/>
                </a:lnTo>
                <a:lnTo>
                  <a:pt x="644" y="29"/>
                </a:lnTo>
                <a:lnTo>
                  <a:pt x="637" y="31"/>
                </a:lnTo>
                <a:lnTo>
                  <a:pt x="625" y="38"/>
                </a:lnTo>
                <a:lnTo>
                  <a:pt x="610" y="54"/>
                </a:lnTo>
                <a:lnTo>
                  <a:pt x="598" y="43"/>
                </a:lnTo>
                <a:lnTo>
                  <a:pt x="583" y="40"/>
                </a:lnTo>
                <a:lnTo>
                  <a:pt x="569" y="49"/>
                </a:lnTo>
                <a:lnTo>
                  <a:pt x="555" y="49"/>
                </a:lnTo>
                <a:lnTo>
                  <a:pt x="544" y="37"/>
                </a:lnTo>
                <a:lnTo>
                  <a:pt x="511" y="36"/>
                </a:lnTo>
                <a:lnTo>
                  <a:pt x="499" y="9"/>
                </a:lnTo>
                <a:lnTo>
                  <a:pt x="482" y="0"/>
                </a:lnTo>
                <a:lnTo>
                  <a:pt x="469" y="5"/>
                </a:lnTo>
                <a:lnTo>
                  <a:pt x="445" y="6"/>
                </a:lnTo>
                <a:lnTo>
                  <a:pt x="441" y="19"/>
                </a:lnTo>
                <a:lnTo>
                  <a:pt x="449" y="28"/>
                </a:lnTo>
                <a:lnTo>
                  <a:pt x="451" y="40"/>
                </a:lnTo>
                <a:lnTo>
                  <a:pt x="434" y="53"/>
                </a:lnTo>
                <a:lnTo>
                  <a:pt x="411" y="64"/>
                </a:lnTo>
                <a:lnTo>
                  <a:pt x="395" y="66"/>
                </a:lnTo>
                <a:lnTo>
                  <a:pt x="392" y="93"/>
                </a:lnTo>
                <a:lnTo>
                  <a:pt x="363" y="114"/>
                </a:lnTo>
                <a:lnTo>
                  <a:pt x="347" y="137"/>
                </a:lnTo>
                <a:lnTo>
                  <a:pt x="348" y="150"/>
                </a:lnTo>
                <a:lnTo>
                  <a:pt x="343" y="164"/>
                </a:lnTo>
                <a:lnTo>
                  <a:pt x="316" y="164"/>
                </a:lnTo>
                <a:lnTo>
                  <a:pt x="308" y="155"/>
                </a:lnTo>
                <a:lnTo>
                  <a:pt x="285" y="169"/>
                </a:lnTo>
                <a:lnTo>
                  <a:pt x="286" y="188"/>
                </a:lnTo>
                <a:lnTo>
                  <a:pt x="272" y="192"/>
                </a:lnTo>
                <a:lnTo>
                  <a:pt x="267" y="184"/>
                </a:lnTo>
                <a:lnTo>
                  <a:pt x="257" y="176"/>
                </a:lnTo>
                <a:lnTo>
                  <a:pt x="241" y="183"/>
                </a:lnTo>
                <a:lnTo>
                  <a:pt x="229" y="204"/>
                </a:lnTo>
                <a:lnTo>
                  <a:pt x="216" y="198"/>
                </a:lnTo>
                <a:lnTo>
                  <a:pt x="208" y="188"/>
                </a:lnTo>
                <a:lnTo>
                  <a:pt x="186" y="190"/>
                </a:lnTo>
                <a:lnTo>
                  <a:pt x="152" y="197"/>
                </a:lnTo>
                <a:lnTo>
                  <a:pt x="136" y="204"/>
                </a:lnTo>
                <a:lnTo>
                  <a:pt x="128" y="225"/>
                </a:lnTo>
                <a:lnTo>
                  <a:pt x="122" y="231"/>
                </a:lnTo>
                <a:lnTo>
                  <a:pt x="131" y="254"/>
                </a:lnTo>
                <a:lnTo>
                  <a:pt x="106" y="261"/>
                </a:lnTo>
                <a:lnTo>
                  <a:pt x="94" y="270"/>
                </a:lnTo>
                <a:lnTo>
                  <a:pt x="92" y="284"/>
                </a:lnTo>
                <a:lnTo>
                  <a:pt x="99" y="298"/>
                </a:lnTo>
                <a:lnTo>
                  <a:pt x="99" y="311"/>
                </a:lnTo>
                <a:lnTo>
                  <a:pt x="90" y="314"/>
                </a:lnTo>
                <a:lnTo>
                  <a:pt x="53" y="299"/>
                </a:lnTo>
                <a:lnTo>
                  <a:pt x="39" y="304"/>
                </a:lnTo>
                <a:lnTo>
                  <a:pt x="27" y="312"/>
                </a:lnTo>
                <a:lnTo>
                  <a:pt x="22" y="324"/>
                </a:lnTo>
                <a:lnTo>
                  <a:pt x="33" y="337"/>
                </a:lnTo>
                <a:lnTo>
                  <a:pt x="27" y="348"/>
                </a:lnTo>
                <a:lnTo>
                  <a:pt x="26" y="369"/>
                </a:lnTo>
                <a:lnTo>
                  <a:pt x="12" y="376"/>
                </a:lnTo>
                <a:lnTo>
                  <a:pt x="0" y="386"/>
                </a:lnTo>
                <a:lnTo>
                  <a:pt x="66" y="38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6" name="Freeform 53">
            <a:extLst>
              <a:ext uri="{FF2B5EF4-FFF2-40B4-BE49-F238E27FC236}">
                <a16:creationId xmlns:a16="http://schemas.microsoft.com/office/drawing/2014/main" id="{87F03A78-FF33-6837-C5BD-8D8E131FAEDB}"/>
              </a:ext>
            </a:extLst>
          </p:cNvPr>
          <p:cNvSpPr>
            <a:spLocks/>
          </p:cNvSpPr>
          <p:nvPr/>
        </p:nvSpPr>
        <p:spPr bwMode="auto">
          <a:xfrm>
            <a:off x="5153003" y="2984643"/>
            <a:ext cx="1095464" cy="562146"/>
          </a:xfrm>
          <a:custGeom>
            <a:avLst/>
            <a:gdLst>
              <a:gd name="T0" fmla="*/ 148 w 760"/>
              <a:gd name="T1" fmla="*/ 385 h 390"/>
              <a:gd name="T2" fmla="*/ 356 w 760"/>
              <a:gd name="T3" fmla="*/ 341 h 390"/>
              <a:gd name="T4" fmla="*/ 661 w 760"/>
              <a:gd name="T5" fmla="*/ 292 h 390"/>
              <a:gd name="T6" fmla="*/ 722 w 760"/>
              <a:gd name="T7" fmla="*/ 221 h 390"/>
              <a:gd name="T8" fmla="*/ 739 w 760"/>
              <a:gd name="T9" fmla="*/ 171 h 390"/>
              <a:gd name="T10" fmla="*/ 703 w 760"/>
              <a:gd name="T11" fmla="*/ 119 h 390"/>
              <a:gd name="T12" fmla="*/ 681 w 760"/>
              <a:gd name="T13" fmla="*/ 63 h 390"/>
              <a:gd name="T14" fmla="*/ 651 w 760"/>
              <a:gd name="T15" fmla="*/ 29 h 390"/>
              <a:gd name="T16" fmla="*/ 615 w 760"/>
              <a:gd name="T17" fmla="*/ 54 h 390"/>
              <a:gd name="T18" fmla="*/ 573 w 760"/>
              <a:gd name="T19" fmla="*/ 50 h 390"/>
              <a:gd name="T20" fmla="*/ 517 w 760"/>
              <a:gd name="T21" fmla="*/ 37 h 390"/>
              <a:gd name="T22" fmla="*/ 474 w 760"/>
              <a:gd name="T23" fmla="*/ 6 h 390"/>
              <a:gd name="T24" fmla="*/ 452 w 760"/>
              <a:gd name="T25" fmla="*/ 30 h 390"/>
              <a:gd name="T26" fmla="*/ 415 w 760"/>
              <a:gd name="T27" fmla="*/ 64 h 390"/>
              <a:gd name="T28" fmla="*/ 367 w 760"/>
              <a:gd name="T29" fmla="*/ 115 h 390"/>
              <a:gd name="T30" fmla="*/ 347 w 760"/>
              <a:gd name="T31" fmla="*/ 165 h 390"/>
              <a:gd name="T32" fmla="*/ 288 w 760"/>
              <a:gd name="T33" fmla="*/ 170 h 390"/>
              <a:gd name="T34" fmla="*/ 273 w 760"/>
              <a:gd name="T35" fmla="*/ 185 h 390"/>
              <a:gd name="T36" fmla="*/ 234 w 760"/>
              <a:gd name="T37" fmla="*/ 204 h 390"/>
              <a:gd name="T38" fmla="*/ 190 w 760"/>
              <a:gd name="T39" fmla="*/ 191 h 390"/>
              <a:gd name="T40" fmla="*/ 131 w 760"/>
              <a:gd name="T41" fmla="*/ 226 h 390"/>
              <a:gd name="T42" fmla="*/ 110 w 760"/>
              <a:gd name="T43" fmla="*/ 262 h 390"/>
              <a:gd name="T44" fmla="*/ 102 w 760"/>
              <a:gd name="T45" fmla="*/ 300 h 390"/>
              <a:gd name="T46" fmla="*/ 58 w 760"/>
              <a:gd name="T47" fmla="*/ 299 h 390"/>
              <a:gd name="T48" fmla="*/ 26 w 760"/>
              <a:gd name="T49" fmla="*/ 326 h 390"/>
              <a:gd name="T50" fmla="*/ 30 w 760"/>
              <a:gd name="T51" fmla="*/ 370 h 390"/>
              <a:gd name="T52" fmla="*/ 71 w 760"/>
              <a:gd name="T53" fmla="*/ 389 h 390"/>
              <a:gd name="T54" fmla="*/ 71 w 760"/>
              <a:gd name="T55" fmla="*/ 386 h 390"/>
              <a:gd name="T56" fmla="*/ 34 w 760"/>
              <a:gd name="T57" fmla="*/ 371 h 390"/>
              <a:gd name="T58" fmla="*/ 29 w 760"/>
              <a:gd name="T59" fmla="*/ 324 h 390"/>
              <a:gd name="T60" fmla="*/ 58 w 760"/>
              <a:gd name="T61" fmla="*/ 302 h 390"/>
              <a:gd name="T62" fmla="*/ 105 w 760"/>
              <a:gd name="T63" fmla="*/ 300 h 390"/>
              <a:gd name="T64" fmla="*/ 112 w 760"/>
              <a:gd name="T65" fmla="*/ 265 h 390"/>
              <a:gd name="T66" fmla="*/ 134 w 760"/>
              <a:gd name="T67" fmla="*/ 228 h 390"/>
              <a:gd name="T68" fmla="*/ 191 w 760"/>
              <a:gd name="T69" fmla="*/ 195 h 390"/>
              <a:gd name="T70" fmla="*/ 235 w 760"/>
              <a:gd name="T71" fmla="*/ 209 h 390"/>
              <a:gd name="T72" fmla="*/ 271 w 760"/>
              <a:gd name="T73" fmla="*/ 187 h 390"/>
              <a:gd name="T74" fmla="*/ 292 w 760"/>
              <a:gd name="T75" fmla="*/ 171 h 390"/>
              <a:gd name="T76" fmla="*/ 349 w 760"/>
              <a:gd name="T77" fmla="*/ 168 h 390"/>
              <a:gd name="T78" fmla="*/ 369 w 760"/>
              <a:gd name="T79" fmla="*/ 117 h 390"/>
              <a:gd name="T80" fmla="*/ 416 w 760"/>
              <a:gd name="T81" fmla="*/ 67 h 390"/>
              <a:gd name="T82" fmla="*/ 455 w 760"/>
              <a:gd name="T83" fmla="*/ 29 h 390"/>
              <a:gd name="T84" fmla="*/ 475 w 760"/>
              <a:gd name="T85" fmla="*/ 9 h 390"/>
              <a:gd name="T86" fmla="*/ 514 w 760"/>
              <a:gd name="T87" fmla="*/ 40 h 390"/>
              <a:gd name="T88" fmla="*/ 574 w 760"/>
              <a:gd name="T89" fmla="*/ 53 h 390"/>
              <a:gd name="T90" fmla="*/ 615 w 760"/>
              <a:gd name="T91" fmla="*/ 58 h 390"/>
              <a:gd name="T92" fmla="*/ 648 w 760"/>
              <a:gd name="T93" fmla="*/ 33 h 390"/>
              <a:gd name="T94" fmla="*/ 678 w 760"/>
              <a:gd name="T95" fmla="*/ 65 h 390"/>
              <a:gd name="T96" fmla="*/ 701 w 760"/>
              <a:gd name="T97" fmla="*/ 122 h 390"/>
              <a:gd name="T98" fmla="*/ 737 w 760"/>
              <a:gd name="T99" fmla="*/ 173 h 390"/>
              <a:gd name="T100" fmla="*/ 719 w 760"/>
              <a:gd name="T101" fmla="*/ 219 h 390"/>
              <a:gd name="T102" fmla="*/ 660 w 760"/>
              <a:gd name="T103" fmla="*/ 290 h 390"/>
              <a:gd name="T104" fmla="*/ 355 w 760"/>
              <a:gd name="T105" fmla="*/ 337 h 390"/>
              <a:gd name="T106" fmla="*/ 145 w 760"/>
              <a:gd name="T107" fmla="*/ 381 h 390"/>
              <a:gd name="T108" fmla="*/ 71 w 760"/>
              <a:gd name="T109" fmla="*/ 38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60" h="390">
                <a:moveTo>
                  <a:pt x="71" y="387"/>
                </a:moveTo>
                <a:lnTo>
                  <a:pt x="71" y="389"/>
                </a:lnTo>
                <a:lnTo>
                  <a:pt x="148" y="385"/>
                </a:lnTo>
                <a:lnTo>
                  <a:pt x="149" y="360"/>
                </a:lnTo>
                <a:lnTo>
                  <a:pt x="173" y="360"/>
                </a:lnTo>
                <a:lnTo>
                  <a:pt x="356" y="341"/>
                </a:lnTo>
                <a:lnTo>
                  <a:pt x="356" y="341"/>
                </a:lnTo>
                <a:lnTo>
                  <a:pt x="628" y="315"/>
                </a:lnTo>
                <a:lnTo>
                  <a:pt x="661" y="292"/>
                </a:lnTo>
                <a:lnTo>
                  <a:pt x="686" y="279"/>
                </a:lnTo>
                <a:lnTo>
                  <a:pt x="686" y="268"/>
                </a:lnTo>
                <a:lnTo>
                  <a:pt x="722" y="221"/>
                </a:lnTo>
                <a:lnTo>
                  <a:pt x="746" y="200"/>
                </a:lnTo>
                <a:lnTo>
                  <a:pt x="760" y="184"/>
                </a:lnTo>
                <a:lnTo>
                  <a:pt x="739" y="171"/>
                </a:lnTo>
                <a:lnTo>
                  <a:pt x="724" y="155"/>
                </a:lnTo>
                <a:lnTo>
                  <a:pt x="706" y="132"/>
                </a:lnTo>
                <a:lnTo>
                  <a:pt x="703" y="119"/>
                </a:lnTo>
                <a:lnTo>
                  <a:pt x="688" y="111"/>
                </a:lnTo>
                <a:lnTo>
                  <a:pt x="682" y="100"/>
                </a:lnTo>
                <a:lnTo>
                  <a:pt x="681" y="63"/>
                </a:lnTo>
                <a:lnTo>
                  <a:pt x="665" y="50"/>
                </a:lnTo>
                <a:lnTo>
                  <a:pt x="654" y="44"/>
                </a:lnTo>
                <a:lnTo>
                  <a:pt x="651" y="29"/>
                </a:lnTo>
                <a:lnTo>
                  <a:pt x="642" y="30"/>
                </a:lnTo>
                <a:lnTo>
                  <a:pt x="629" y="38"/>
                </a:lnTo>
                <a:lnTo>
                  <a:pt x="615" y="54"/>
                </a:lnTo>
                <a:lnTo>
                  <a:pt x="604" y="44"/>
                </a:lnTo>
                <a:lnTo>
                  <a:pt x="588" y="41"/>
                </a:lnTo>
                <a:lnTo>
                  <a:pt x="573" y="50"/>
                </a:lnTo>
                <a:lnTo>
                  <a:pt x="561" y="50"/>
                </a:lnTo>
                <a:lnTo>
                  <a:pt x="550" y="37"/>
                </a:lnTo>
                <a:lnTo>
                  <a:pt x="517" y="37"/>
                </a:lnTo>
                <a:lnTo>
                  <a:pt x="506" y="10"/>
                </a:lnTo>
                <a:lnTo>
                  <a:pt x="487" y="0"/>
                </a:lnTo>
                <a:lnTo>
                  <a:pt x="474" y="6"/>
                </a:lnTo>
                <a:lnTo>
                  <a:pt x="449" y="7"/>
                </a:lnTo>
                <a:lnTo>
                  <a:pt x="444" y="22"/>
                </a:lnTo>
                <a:lnTo>
                  <a:pt x="452" y="30"/>
                </a:lnTo>
                <a:lnTo>
                  <a:pt x="454" y="42"/>
                </a:lnTo>
                <a:lnTo>
                  <a:pt x="438" y="53"/>
                </a:lnTo>
                <a:lnTo>
                  <a:pt x="415" y="64"/>
                </a:lnTo>
                <a:lnTo>
                  <a:pt x="399" y="67"/>
                </a:lnTo>
                <a:lnTo>
                  <a:pt x="396" y="94"/>
                </a:lnTo>
                <a:lnTo>
                  <a:pt x="367" y="115"/>
                </a:lnTo>
                <a:lnTo>
                  <a:pt x="351" y="138"/>
                </a:lnTo>
                <a:lnTo>
                  <a:pt x="352" y="152"/>
                </a:lnTo>
                <a:lnTo>
                  <a:pt x="347" y="165"/>
                </a:lnTo>
                <a:lnTo>
                  <a:pt x="322" y="163"/>
                </a:lnTo>
                <a:lnTo>
                  <a:pt x="313" y="155"/>
                </a:lnTo>
                <a:lnTo>
                  <a:pt x="288" y="170"/>
                </a:lnTo>
                <a:lnTo>
                  <a:pt x="289" y="189"/>
                </a:lnTo>
                <a:lnTo>
                  <a:pt x="277" y="192"/>
                </a:lnTo>
                <a:lnTo>
                  <a:pt x="273" y="185"/>
                </a:lnTo>
                <a:lnTo>
                  <a:pt x="262" y="176"/>
                </a:lnTo>
                <a:lnTo>
                  <a:pt x="244" y="184"/>
                </a:lnTo>
                <a:lnTo>
                  <a:pt x="234" y="204"/>
                </a:lnTo>
                <a:lnTo>
                  <a:pt x="222" y="199"/>
                </a:lnTo>
                <a:lnTo>
                  <a:pt x="214" y="188"/>
                </a:lnTo>
                <a:lnTo>
                  <a:pt x="190" y="191"/>
                </a:lnTo>
                <a:lnTo>
                  <a:pt x="157" y="197"/>
                </a:lnTo>
                <a:lnTo>
                  <a:pt x="139" y="205"/>
                </a:lnTo>
                <a:lnTo>
                  <a:pt x="131" y="226"/>
                </a:lnTo>
                <a:lnTo>
                  <a:pt x="125" y="232"/>
                </a:lnTo>
                <a:lnTo>
                  <a:pt x="134" y="255"/>
                </a:lnTo>
                <a:lnTo>
                  <a:pt x="110" y="262"/>
                </a:lnTo>
                <a:lnTo>
                  <a:pt x="98" y="271"/>
                </a:lnTo>
                <a:lnTo>
                  <a:pt x="96" y="286"/>
                </a:lnTo>
                <a:lnTo>
                  <a:pt x="102" y="300"/>
                </a:lnTo>
                <a:lnTo>
                  <a:pt x="102" y="312"/>
                </a:lnTo>
                <a:lnTo>
                  <a:pt x="95" y="314"/>
                </a:lnTo>
                <a:lnTo>
                  <a:pt x="58" y="299"/>
                </a:lnTo>
                <a:lnTo>
                  <a:pt x="43" y="304"/>
                </a:lnTo>
                <a:lnTo>
                  <a:pt x="31" y="313"/>
                </a:lnTo>
                <a:lnTo>
                  <a:pt x="26" y="326"/>
                </a:lnTo>
                <a:lnTo>
                  <a:pt x="36" y="339"/>
                </a:lnTo>
                <a:lnTo>
                  <a:pt x="30" y="350"/>
                </a:lnTo>
                <a:lnTo>
                  <a:pt x="30" y="370"/>
                </a:lnTo>
                <a:lnTo>
                  <a:pt x="16" y="377"/>
                </a:lnTo>
                <a:lnTo>
                  <a:pt x="0" y="390"/>
                </a:lnTo>
                <a:lnTo>
                  <a:pt x="71" y="389"/>
                </a:lnTo>
                <a:lnTo>
                  <a:pt x="71" y="389"/>
                </a:lnTo>
                <a:lnTo>
                  <a:pt x="71" y="387"/>
                </a:lnTo>
                <a:lnTo>
                  <a:pt x="71" y="386"/>
                </a:lnTo>
                <a:lnTo>
                  <a:pt x="9" y="387"/>
                </a:lnTo>
                <a:lnTo>
                  <a:pt x="19" y="379"/>
                </a:lnTo>
                <a:lnTo>
                  <a:pt x="34" y="371"/>
                </a:lnTo>
                <a:lnTo>
                  <a:pt x="34" y="350"/>
                </a:lnTo>
                <a:lnTo>
                  <a:pt x="39" y="339"/>
                </a:lnTo>
                <a:lnTo>
                  <a:pt x="29" y="324"/>
                </a:lnTo>
                <a:lnTo>
                  <a:pt x="34" y="315"/>
                </a:lnTo>
                <a:lnTo>
                  <a:pt x="45" y="307"/>
                </a:lnTo>
                <a:lnTo>
                  <a:pt x="58" y="302"/>
                </a:lnTo>
                <a:lnTo>
                  <a:pt x="95" y="317"/>
                </a:lnTo>
                <a:lnTo>
                  <a:pt x="105" y="314"/>
                </a:lnTo>
                <a:lnTo>
                  <a:pt x="105" y="300"/>
                </a:lnTo>
                <a:lnTo>
                  <a:pt x="99" y="285"/>
                </a:lnTo>
                <a:lnTo>
                  <a:pt x="101" y="273"/>
                </a:lnTo>
                <a:lnTo>
                  <a:pt x="112" y="265"/>
                </a:lnTo>
                <a:lnTo>
                  <a:pt x="139" y="256"/>
                </a:lnTo>
                <a:lnTo>
                  <a:pt x="129" y="233"/>
                </a:lnTo>
                <a:lnTo>
                  <a:pt x="134" y="228"/>
                </a:lnTo>
                <a:lnTo>
                  <a:pt x="142" y="207"/>
                </a:lnTo>
                <a:lnTo>
                  <a:pt x="158" y="200"/>
                </a:lnTo>
                <a:lnTo>
                  <a:pt x="191" y="195"/>
                </a:lnTo>
                <a:lnTo>
                  <a:pt x="213" y="192"/>
                </a:lnTo>
                <a:lnTo>
                  <a:pt x="220" y="201"/>
                </a:lnTo>
                <a:lnTo>
                  <a:pt x="235" y="209"/>
                </a:lnTo>
                <a:lnTo>
                  <a:pt x="247" y="186"/>
                </a:lnTo>
                <a:lnTo>
                  <a:pt x="261" y="181"/>
                </a:lnTo>
                <a:lnTo>
                  <a:pt x="271" y="187"/>
                </a:lnTo>
                <a:lnTo>
                  <a:pt x="276" y="196"/>
                </a:lnTo>
                <a:lnTo>
                  <a:pt x="293" y="191"/>
                </a:lnTo>
                <a:lnTo>
                  <a:pt x="292" y="171"/>
                </a:lnTo>
                <a:lnTo>
                  <a:pt x="313" y="159"/>
                </a:lnTo>
                <a:lnTo>
                  <a:pt x="320" y="167"/>
                </a:lnTo>
                <a:lnTo>
                  <a:pt x="349" y="168"/>
                </a:lnTo>
                <a:lnTo>
                  <a:pt x="355" y="152"/>
                </a:lnTo>
                <a:lnTo>
                  <a:pt x="354" y="139"/>
                </a:lnTo>
                <a:lnTo>
                  <a:pt x="369" y="117"/>
                </a:lnTo>
                <a:lnTo>
                  <a:pt x="399" y="96"/>
                </a:lnTo>
                <a:lnTo>
                  <a:pt x="401" y="69"/>
                </a:lnTo>
                <a:lnTo>
                  <a:pt x="416" y="67"/>
                </a:lnTo>
                <a:lnTo>
                  <a:pt x="440" y="56"/>
                </a:lnTo>
                <a:lnTo>
                  <a:pt x="457" y="43"/>
                </a:lnTo>
                <a:lnTo>
                  <a:pt x="455" y="29"/>
                </a:lnTo>
                <a:lnTo>
                  <a:pt x="449" y="21"/>
                </a:lnTo>
                <a:lnTo>
                  <a:pt x="451" y="10"/>
                </a:lnTo>
                <a:lnTo>
                  <a:pt x="475" y="9"/>
                </a:lnTo>
                <a:lnTo>
                  <a:pt x="487" y="4"/>
                </a:lnTo>
                <a:lnTo>
                  <a:pt x="503" y="12"/>
                </a:lnTo>
                <a:lnTo>
                  <a:pt x="514" y="40"/>
                </a:lnTo>
                <a:lnTo>
                  <a:pt x="548" y="40"/>
                </a:lnTo>
                <a:lnTo>
                  <a:pt x="559" y="53"/>
                </a:lnTo>
                <a:lnTo>
                  <a:pt x="574" y="53"/>
                </a:lnTo>
                <a:lnTo>
                  <a:pt x="589" y="44"/>
                </a:lnTo>
                <a:lnTo>
                  <a:pt x="603" y="46"/>
                </a:lnTo>
                <a:lnTo>
                  <a:pt x="615" y="58"/>
                </a:lnTo>
                <a:lnTo>
                  <a:pt x="631" y="41"/>
                </a:lnTo>
                <a:lnTo>
                  <a:pt x="643" y="34"/>
                </a:lnTo>
                <a:lnTo>
                  <a:pt x="648" y="33"/>
                </a:lnTo>
                <a:lnTo>
                  <a:pt x="651" y="46"/>
                </a:lnTo>
                <a:lnTo>
                  <a:pt x="663" y="53"/>
                </a:lnTo>
                <a:lnTo>
                  <a:pt x="678" y="65"/>
                </a:lnTo>
                <a:lnTo>
                  <a:pt x="679" y="100"/>
                </a:lnTo>
                <a:lnTo>
                  <a:pt x="684" y="113"/>
                </a:lnTo>
                <a:lnTo>
                  <a:pt x="701" y="122"/>
                </a:lnTo>
                <a:lnTo>
                  <a:pt x="704" y="134"/>
                </a:lnTo>
                <a:lnTo>
                  <a:pt x="722" y="157"/>
                </a:lnTo>
                <a:lnTo>
                  <a:pt x="737" y="173"/>
                </a:lnTo>
                <a:lnTo>
                  <a:pt x="755" y="185"/>
                </a:lnTo>
                <a:lnTo>
                  <a:pt x="743" y="198"/>
                </a:lnTo>
                <a:lnTo>
                  <a:pt x="719" y="219"/>
                </a:lnTo>
                <a:lnTo>
                  <a:pt x="682" y="266"/>
                </a:lnTo>
                <a:lnTo>
                  <a:pt x="682" y="277"/>
                </a:lnTo>
                <a:lnTo>
                  <a:pt x="660" y="290"/>
                </a:lnTo>
                <a:lnTo>
                  <a:pt x="627" y="312"/>
                </a:lnTo>
                <a:lnTo>
                  <a:pt x="355" y="337"/>
                </a:lnTo>
                <a:lnTo>
                  <a:pt x="355" y="337"/>
                </a:lnTo>
                <a:lnTo>
                  <a:pt x="173" y="357"/>
                </a:lnTo>
                <a:lnTo>
                  <a:pt x="146" y="357"/>
                </a:lnTo>
                <a:lnTo>
                  <a:pt x="145" y="381"/>
                </a:lnTo>
                <a:lnTo>
                  <a:pt x="71" y="386"/>
                </a:lnTo>
                <a:lnTo>
                  <a:pt x="71" y="387"/>
                </a:lnTo>
                <a:lnTo>
                  <a:pt x="71" y="386"/>
                </a:lnTo>
                <a:lnTo>
                  <a:pt x="71" y="3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7" name="Freeform 54">
            <a:extLst>
              <a:ext uri="{FF2B5EF4-FFF2-40B4-BE49-F238E27FC236}">
                <a16:creationId xmlns:a16="http://schemas.microsoft.com/office/drawing/2014/main" id="{B2406345-9E5D-4012-5C31-628CBCB7B5C6}"/>
              </a:ext>
            </a:extLst>
          </p:cNvPr>
          <p:cNvSpPr>
            <a:spLocks/>
          </p:cNvSpPr>
          <p:nvPr/>
        </p:nvSpPr>
        <p:spPr bwMode="auto">
          <a:xfrm>
            <a:off x="4471221" y="4244428"/>
            <a:ext cx="853309" cy="752411"/>
          </a:xfrm>
          <a:custGeom>
            <a:avLst/>
            <a:gdLst>
              <a:gd name="T0" fmla="*/ 111 w 592"/>
              <a:gd name="T1" fmla="*/ 437 h 522"/>
              <a:gd name="T2" fmla="*/ 212 w 592"/>
              <a:gd name="T3" fmla="*/ 466 h 522"/>
              <a:gd name="T4" fmla="*/ 253 w 592"/>
              <a:gd name="T5" fmla="*/ 464 h 522"/>
              <a:gd name="T6" fmla="*/ 277 w 592"/>
              <a:gd name="T7" fmla="*/ 456 h 522"/>
              <a:gd name="T8" fmla="*/ 242 w 592"/>
              <a:gd name="T9" fmla="*/ 453 h 522"/>
              <a:gd name="T10" fmla="*/ 231 w 592"/>
              <a:gd name="T11" fmla="*/ 435 h 522"/>
              <a:gd name="T12" fmla="*/ 260 w 592"/>
              <a:gd name="T13" fmla="*/ 437 h 522"/>
              <a:gd name="T14" fmla="*/ 290 w 592"/>
              <a:gd name="T15" fmla="*/ 435 h 522"/>
              <a:gd name="T16" fmla="*/ 301 w 592"/>
              <a:gd name="T17" fmla="*/ 464 h 522"/>
              <a:gd name="T18" fmla="*/ 339 w 592"/>
              <a:gd name="T19" fmla="*/ 475 h 522"/>
              <a:gd name="T20" fmla="*/ 326 w 592"/>
              <a:gd name="T21" fmla="*/ 490 h 522"/>
              <a:gd name="T22" fmla="*/ 386 w 592"/>
              <a:gd name="T23" fmla="*/ 522 h 522"/>
              <a:gd name="T24" fmla="*/ 414 w 592"/>
              <a:gd name="T25" fmla="*/ 499 h 522"/>
              <a:gd name="T26" fmla="*/ 440 w 592"/>
              <a:gd name="T27" fmla="*/ 486 h 522"/>
              <a:gd name="T28" fmla="*/ 453 w 592"/>
              <a:gd name="T29" fmla="*/ 510 h 522"/>
              <a:gd name="T30" fmla="*/ 442 w 592"/>
              <a:gd name="T31" fmla="*/ 518 h 522"/>
              <a:gd name="T32" fmla="*/ 477 w 592"/>
              <a:gd name="T33" fmla="*/ 490 h 522"/>
              <a:gd name="T34" fmla="*/ 469 w 592"/>
              <a:gd name="T35" fmla="*/ 485 h 522"/>
              <a:gd name="T36" fmla="*/ 472 w 592"/>
              <a:gd name="T37" fmla="*/ 467 h 522"/>
              <a:gd name="T38" fmla="*/ 492 w 592"/>
              <a:gd name="T39" fmla="*/ 456 h 522"/>
              <a:gd name="T40" fmla="*/ 499 w 592"/>
              <a:gd name="T41" fmla="*/ 480 h 522"/>
              <a:gd name="T42" fmla="*/ 548 w 592"/>
              <a:gd name="T43" fmla="*/ 495 h 522"/>
              <a:gd name="T44" fmla="*/ 572 w 592"/>
              <a:gd name="T45" fmla="*/ 503 h 522"/>
              <a:gd name="T46" fmla="*/ 592 w 592"/>
              <a:gd name="T47" fmla="*/ 490 h 522"/>
              <a:gd name="T48" fmla="*/ 585 w 592"/>
              <a:gd name="T49" fmla="*/ 482 h 522"/>
              <a:gd name="T50" fmla="*/ 529 w 592"/>
              <a:gd name="T51" fmla="*/ 460 h 522"/>
              <a:gd name="T52" fmla="*/ 516 w 592"/>
              <a:gd name="T53" fmla="*/ 430 h 522"/>
              <a:gd name="T54" fmla="*/ 531 w 592"/>
              <a:gd name="T55" fmla="*/ 429 h 522"/>
              <a:gd name="T56" fmla="*/ 520 w 592"/>
              <a:gd name="T57" fmla="*/ 420 h 522"/>
              <a:gd name="T58" fmla="*/ 551 w 592"/>
              <a:gd name="T59" fmla="*/ 401 h 522"/>
              <a:gd name="T60" fmla="*/ 541 w 592"/>
              <a:gd name="T61" fmla="*/ 373 h 522"/>
              <a:gd name="T62" fmla="*/ 520 w 592"/>
              <a:gd name="T63" fmla="*/ 387 h 522"/>
              <a:gd name="T64" fmla="*/ 499 w 592"/>
              <a:gd name="T65" fmla="*/ 399 h 522"/>
              <a:gd name="T66" fmla="*/ 503 w 592"/>
              <a:gd name="T67" fmla="*/ 377 h 522"/>
              <a:gd name="T68" fmla="*/ 501 w 592"/>
              <a:gd name="T69" fmla="*/ 328 h 522"/>
              <a:gd name="T70" fmla="*/ 487 w 592"/>
              <a:gd name="T71" fmla="*/ 264 h 522"/>
              <a:gd name="T72" fmla="*/ 479 w 592"/>
              <a:gd name="T73" fmla="*/ 262 h 522"/>
              <a:gd name="T74" fmla="*/ 275 w 592"/>
              <a:gd name="T75" fmla="*/ 255 h 522"/>
              <a:gd name="T76" fmla="*/ 331 w 592"/>
              <a:gd name="T77" fmla="*/ 116 h 522"/>
              <a:gd name="T78" fmla="*/ 334 w 592"/>
              <a:gd name="T79" fmla="*/ 98 h 522"/>
              <a:gd name="T80" fmla="*/ 323 w 592"/>
              <a:gd name="T81" fmla="*/ 74 h 522"/>
              <a:gd name="T82" fmla="*/ 311 w 592"/>
              <a:gd name="T83" fmla="*/ 35 h 522"/>
              <a:gd name="T84" fmla="*/ 310 w 592"/>
              <a:gd name="T85" fmla="*/ 0 h 522"/>
              <a:gd name="T86" fmla="*/ 0 w 592"/>
              <a:gd name="T87" fmla="*/ 5 h 522"/>
              <a:gd name="T88" fmla="*/ 7 w 592"/>
              <a:gd name="T89" fmla="*/ 121 h 522"/>
              <a:gd name="T90" fmla="*/ 25 w 592"/>
              <a:gd name="T91" fmla="*/ 171 h 522"/>
              <a:gd name="T92" fmla="*/ 56 w 592"/>
              <a:gd name="T93" fmla="*/ 233 h 522"/>
              <a:gd name="T94" fmla="*/ 62 w 592"/>
              <a:gd name="T95" fmla="*/ 256 h 522"/>
              <a:gd name="T96" fmla="*/ 41 w 592"/>
              <a:gd name="T97" fmla="*/ 334 h 522"/>
              <a:gd name="T98" fmla="*/ 45 w 592"/>
              <a:gd name="T99" fmla="*/ 364 h 522"/>
              <a:gd name="T100" fmla="*/ 33 w 592"/>
              <a:gd name="T101" fmla="*/ 426 h 522"/>
              <a:gd name="T102" fmla="*/ 62 w 592"/>
              <a:gd name="T103" fmla="*/ 439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2" h="522">
                <a:moveTo>
                  <a:pt x="62" y="439"/>
                </a:moveTo>
                <a:lnTo>
                  <a:pt x="111" y="437"/>
                </a:lnTo>
                <a:lnTo>
                  <a:pt x="172" y="459"/>
                </a:lnTo>
                <a:lnTo>
                  <a:pt x="212" y="466"/>
                </a:lnTo>
                <a:lnTo>
                  <a:pt x="234" y="456"/>
                </a:lnTo>
                <a:lnTo>
                  <a:pt x="253" y="464"/>
                </a:lnTo>
                <a:lnTo>
                  <a:pt x="272" y="469"/>
                </a:lnTo>
                <a:lnTo>
                  <a:pt x="277" y="456"/>
                </a:lnTo>
                <a:lnTo>
                  <a:pt x="258" y="450"/>
                </a:lnTo>
                <a:lnTo>
                  <a:pt x="242" y="453"/>
                </a:lnTo>
                <a:lnTo>
                  <a:pt x="226" y="443"/>
                </a:lnTo>
                <a:lnTo>
                  <a:pt x="231" y="435"/>
                </a:lnTo>
                <a:lnTo>
                  <a:pt x="249" y="428"/>
                </a:lnTo>
                <a:lnTo>
                  <a:pt x="260" y="437"/>
                </a:lnTo>
                <a:lnTo>
                  <a:pt x="271" y="431"/>
                </a:lnTo>
                <a:lnTo>
                  <a:pt x="290" y="435"/>
                </a:lnTo>
                <a:lnTo>
                  <a:pt x="300" y="450"/>
                </a:lnTo>
                <a:lnTo>
                  <a:pt x="301" y="464"/>
                </a:lnTo>
                <a:lnTo>
                  <a:pt x="329" y="465"/>
                </a:lnTo>
                <a:lnTo>
                  <a:pt x="339" y="475"/>
                </a:lnTo>
                <a:lnTo>
                  <a:pt x="334" y="485"/>
                </a:lnTo>
                <a:lnTo>
                  <a:pt x="326" y="490"/>
                </a:lnTo>
                <a:lnTo>
                  <a:pt x="336" y="500"/>
                </a:lnTo>
                <a:lnTo>
                  <a:pt x="386" y="522"/>
                </a:lnTo>
                <a:lnTo>
                  <a:pt x="408" y="514"/>
                </a:lnTo>
                <a:lnTo>
                  <a:pt x="414" y="499"/>
                </a:lnTo>
                <a:lnTo>
                  <a:pt x="429" y="496"/>
                </a:lnTo>
                <a:lnTo>
                  <a:pt x="440" y="486"/>
                </a:lnTo>
                <a:lnTo>
                  <a:pt x="449" y="493"/>
                </a:lnTo>
                <a:lnTo>
                  <a:pt x="453" y="510"/>
                </a:lnTo>
                <a:lnTo>
                  <a:pt x="439" y="515"/>
                </a:lnTo>
                <a:lnTo>
                  <a:pt x="442" y="518"/>
                </a:lnTo>
                <a:lnTo>
                  <a:pt x="464" y="511"/>
                </a:lnTo>
                <a:lnTo>
                  <a:pt x="477" y="490"/>
                </a:lnTo>
                <a:lnTo>
                  <a:pt x="482" y="487"/>
                </a:lnTo>
                <a:lnTo>
                  <a:pt x="469" y="485"/>
                </a:lnTo>
                <a:lnTo>
                  <a:pt x="474" y="475"/>
                </a:lnTo>
                <a:lnTo>
                  <a:pt x="472" y="467"/>
                </a:lnTo>
                <a:lnTo>
                  <a:pt x="485" y="464"/>
                </a:lnTo>
                <a:lnTo>
                  <a:pt x="492" y="456"/>
                </a:lnTo>
                <a:lnTo>
                  <a:pt x="496" y="460"/>
                </a:lnTo>
                <a:lnTo>
                  <a:pt x="499" y="480"/>
                </a:lnTo>
                <a:lnTo>
                  <a:pt x="525" y="483"/>
                </a:lnTo>
                <a:lnTo>
                  <a:pt x="548" y="495"/>
                </a:lnTo>
                <a:lnTo>
                  <a:pt x="555" y="503"/>
                </a:lnTo>
                <a:lnTo>
                  <a:pt x="572" y="503"/>
                </a:lnTo>
                <a:lnTo>
                  <a:pt x="578" y="510"/>
                </a:lnTo>
                <a:lnTo>
                  <a:pt x="592" y="490"/>
                </a:lnTo>
                <a:lnTo>
                  <a:pt x="592" y="482"/>
                </a:lnTo>
                <a:lnTo>
                  <a:pt x="585" y="482"/>
                </a:lnTo>
                <a:lnTo>
                  <a:pt x="564" y="466"/>
                </a:lnTo>
                <a:lnTo>
                  <a:pt x="529" y="460"/>
                </a:lnTo>
                <a:lnTo>
                  <a:pt x="510" y="446"/>
                </a:lnTo>
                <a:lnTo>
                  <a:pt x="516" y="430"/>
                </a:lnTo>
                <a:lnTo>
                  <a:pt x="530" y="433"/>
                </a:lnTo>
                <a:lnTo>
                  <a:pt x="531" y="429"/>
                </a:lnTo>
                <a:lnTo>
                  <a:pt x="520" y="423"/>
                </a:lnTo>
                <a:lnTo>
                  <a:pt x="520" y="420"/>
                </a:lnTo>
                <a:lnTo>
                  <a:pt x="540" y="420"/>
                </a:lnTo>
                <a:lnTo>
                  <a:pt x="551" y="401"/>
                </a:lnTo>
                <a:lnTo>
                  <a:pt x="543" y="390"/>
                </a:lnTo>
                <a:lnTo>
                  <a:pt x="541" y="373"/>
                </a:lnTo>
                <a:lnTo>
                  <a:pt x="532" y="375"/>
                </a:lnTo>
                <a:lnTo>
                  <a:pt x="520" y="387"/>
                </a:lnTo>
                <a:lnTo>
                  <a:pt x="517" y="404"/>
                </a:lnTo>
                <a:lnTo>
                  <a:pt x="499" y="399"/>
                </a:lnTo>
                <a:lnTo>
                  <a:pt x="493" y="389"/>
                </a:lnTo>
                <a:lnTo>
                  <a:pt x="503" y="377"/>
                </a:lnTo>
                <a:lnTo>
                  <a:pt x="515" y="367"/>
                </a:lnTo>
                <a:lnTo>
                  <a:pt x="501" y="328"/>
                </a:lnTo>
                <a:lnTo>
                  <a:pt x="481" y="308"/>
                </a:lnTo>
                <a:lnTo>
                  <a:pt x="487" y="264"/>
                </a:lnTo>
                <a:lnTo>
                  <a:pt x="486" y="261"/>
                </a:lnTo>
                <a:lnTo>
                  <a:pt x="479" y="262"/>
                </a:lnTo>
                <a:lnTo>
                  <a:pt x="279" y="270"/>
                </a:lnTo>
                <a:lnTo>
                  <a:pt x="275" y="255"/>
                </a:lnTo>
                <a:lnTo>
                  <a:pt x="279" y="205"/>
                </a:lnTo>
                <a:lnTo>
                  <a:pt x="331" y="116"/>
                </a:lnTo>
                <a:lnTo>
                  <a:pt x="325" y="100"/>
                </a:lnTo>
                <a:lnTo>
                  <a:pt x="334" y="98"/>
                </a:lnTo>
                <a:lnTo>
                  <a:pt x="336" y="86"/>
                </a:lnTo>
                <a:lnTo>
                  <a:pt x="323" y="74"/>
                </a:lnTo>
                <a:lnTo>
                  <a:pt x="324" y="62"/>
                </a:lnTo>
                <a:lnTo>
                  <a:pt x="311" y="35"/>
                </a:lnTo>
                <a:lnTo>
                  <a:pt x="309" y="4"/>
                </a:lnTo>
                <a:lnTo>
                  <a:pt x="310" y="0"/>
                </a:lnTo>
                <a:lnTo>
                  <a:pt x="152" y="5"/>
                </a:lnTo>
                <a:lnTo>
                  <a:pt x="0" y="5"/>
                </a:lnTo>
                <a:lnTo>
                  <a:pt x="3" y="64"/>
                </a:lnTo>
                <a:lnTo>
                  <a:pt x="7" y="121"/>
                </a:lnTo>
                <a:lnTo>
                  <a:pt x="10" y="144"/>
                </a:lnTo>
                <a:lnTo>
                  <a:pt x="25" y="171"/>
                </a:lnTo>
                <a:lnTo>
                  <a:pt x="30" y="196"/>
                </a:lnTo>
                <a:lnTo>
                  <a:pt x="56" y="233"/>
                </a:lnTo>
                <a:lnTo>
                  <a:pt x="58" y="251"/>
                </a:lnTo>
                <a:lnTo>
                  <a:pt x="62" y="256"/>
                </a:lnTo>
                <a:lnTo>
                  <a:pt x="58" y="306"/>
                </a:lnTo>
                <a:lnTo>
                  <a:pt x="41" y="334"/>
                </a:lnTo>
                <a:lnTo>
                  <a:pt x="49" y="349"/>
                </a:lnTo>
                <a:lnTo>
                  <a:pt x="45" y="364"/>
                </a:lnTo>
                <a:lnTo>
                  <a:pt x="40" y="408"/>
                </a:lnTo>
                <a:lnTo>
                  <a:pt x="33" y="426"/>
                </a:lnTo>
                <a:lnTo>
                  <a:pt x="34" y="449"/>
                </a:lnTo>
                <a:lnTo>
                  <a:pt x="62" y="4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8" name="Freeform 55">
            <a:extLst>
              <a:ext uri="{FF2B5EF4-FFF2-40B4-BE49-F238E27FC236}">
                <a16:creationId xmlns:a16="http://schemas.microsoft.com/office/drawing/2014/main" id="{E1125F6A-F301-33E9-27A7-0016397052D1}"/>
              </a:ext>
            </a:extLst>
          </p:cNvPr>
          <p:cNvSpPr>
            <a:spLocks/>
          </p:cNvSpPr>
          <p:nvPr/>
        </p:nvSpPr>
        <p:spPr bwMode="auto">
          <a:xfrm>
            <a:off x="4468339" y="4242987"/>
            <a:ext cx="857633" cy="755294"/>
          </a:xfrm>
          <a:custGeom>
            <a:avLst/>
            <a:gdLst>
              <a:gd name="T0" fmla="*/ 174 w 595"/>
              <a:gd name="T1" fmla="*/ 461 h 524"/>
              <a:gd name="T2" fmla="*/ 275 w 595"/>
              <a:gd name="T3" fmla="*/ 472 h 524"/>
              <a:gd name="T4" fmla="*/ 230 w 595"/>
              <a:gd name="T5" fmla="*/ 444 h 524"/>
              <a:gd name="T6" fmla="*/ 274 w 595"/>
              <a:gd name="T7" fmla="*/ 434 h 524"/>
              <a:gd name="T8" fmla="*/ 329 w 595"/>
              <a:gd name="T9" fmla="*/ 468 h 524"/>
              <a:gd name="T10" fmla="*/ 337 w 595"/>
              <a:gd name="T11" fmla="*/ 502 h 524"/>
              <a:gd name="T12" fmla="*/ 432 w 595"/>
              <a:gd name="T13" fmla="*/ 498 h 524"/>
              <a:gd name="T14" fmla="*/ 438 w 595"/>
              <a:gd name="T15" fmla="*/ 515 h 524"/>
              <a:gd name="T16" fmla="*/ 488 w 595"/>
              <a:gd name="T17" fmla="*/ 487 h 524"/>
              <a:gd name="T18" fmla="*/ 488 w 595"/>
              <a:gd name="T19" fmla="*/ 466 h 524"/>
              <a:gd name="T20" fmla="*/ 526 w 595"/>
              <a:gd name="T21" fmla="*/ 485 h 524"/>
              <a:gd name="T22" fmla="*/ 580 w 595"/>
              <a:gd name="T23" fmla="*/ 513 h 524"/>
              <a:gd name="T24" fmla="*/ 566 w 595"/>
              <a:gd name="T25" fmla="*/ 465 h 524"/>
              <a:gd name="T26" fmla="*/ 533 w 595"/>
              <a:gd name="T27" fmla="*/ 436 h 524"/>
              <a:gd name="T28" fmla="*/ 543 w 595"/>
              <a:gd name="T29" fmla="*/ 423 h 524"/>
              <a:gd name="T30" fmla="*/ 533 w 595"/>
              <a:gd name="T31" fmla="*/ 374 h 524"/>
              <a:gd name="T32" fmla="*/ 497 w 595"/>
              <a:gd name="T33" fmla="*/ 390 h 524"/>
              <a:gd name="T34" fmla="*/ 485 w 595"/>
              <a:gd name="T35" fmla="*/ 308 h 524"/>
              <a:gd name="T36" fmla="*/ 480 w 595"/>
              <a:gd name="T37" fmla="*/ 261 h 524"/>
              <a:gd name="T38" fmla="*/ 335 w 595"/>
              <a:gd name="T39" fmla="*/ 117 h 524"/>
              <a:gd name="T40" fmla="*/ 327 w 595"/>
              <a:gd name="T41" fmla="*/ 74 h 524"/>
              <a:gd name="T42" fmla="*/ 313 w 595"/>
              <a:gd name="T43" fmla="*/ 2 h 524"/>
              <a:gd name="T44" fmla="*/ 2 w 595"/>
              <a:gd name="T45" fmla="*/ 65 h 524"/>
              <a:gd name="T46" fmla="*/ 31 w 595"/>
              <a:gd name="T47" fmla="*/ 198 h 524"/>
              <a:gd name="T48" fmla="*/ 58 w 595"/>
              <a:gd name="T49" fmla="*/ 307 h 524"/>
              <a:gd name="T50" fmla="*/ 41 w 595"/>
              <a:gd name="T51" fmla="*/ 409 h 524"/>
              <a:gd name="T52" fmla="*/ 64 w 595"/>
              <a:gd name="T53" fmla="*/ 440 h 524"/>
              <a:gd name="T54" fmla="*/ 37 w 595"/>
              <a:gd name="T55" fmla="*/ 447 h 524"/>
              <a:gd name="T56" fmla="*/ 52 w 595"/>
              <a:gd name="T57" fmla="*/ 349 h 524"/>
              <a:gd name="T58" fmla="*/ 62 w 595"/>
              <a:gd name="T59" fmla="*/ 252 h 524"/>
              <a:gd name="T60" fmla="*/ 13 w 595"/>
              <a:gd name="T61" fmla="*/ 144 h 524"/>
              <a:gd name="T62" fmla="*/ 154 w 595"/>
              <a:gd name="T63" fmla="*/ 7 h 524"/>
              <a:gd name="T64" fmla="*/ 312 w 595"/>
              <a:gd name="T65" fmla="*/ 36 h 524"/>
              <a:gd name="T66" fmla="*/ 335 w 595"/>
              <a:gd name="T67" fmla="*/ 98 h 524"/>
              <a:gd name="T68" fmla="*/ 275 w 595"/>
              <a:gd name="T69" fmla="*/ 257 h 524"/>
              <a:gd name="T70" fmla="*/ 487 w 595"/>
              <a:gd name="T71" fmla="*/ 265 h 524"/>
              <a:gd name="T72" fmla="*/ 504 w 595"/>
              <a:gd name="T73" fmla="*/ 377 h 524"/>
              <a:gd name="T74" fmla="*/ 525 w 595"/>
              <a:gd name="T75" fmla="*/ 390 h 524"/>
              <a:gd name="T76" fmla="*/ 550 w 595"/>
              <a:gd name="T77" fmla="*/ 402 h 524"/>
              <a:gd name="T78" fmla="*/ 521 w 595"/>
              <a:gd name="T79" fmla="*/ 425 h 524"/>
              <a:gd name="T80" fmla="*/ 510 w 595"/>
              <a:gd name="T81" fmla="*/ 449 h 524"/>
              <a:gd name="T82" fmla="*/ 592 w 595"/>
              <a:gd name="T83" fmla="*/ 484 h 524"/>
              <a:gd name="T84" fmla="*/ 557 w 595"/>
              <a:gd name="T85" fmla="*/ 503 h 524"/>
              <a:gd name="T86" fmla="*/ 499 w 595"/>
              <a:gd name="T87" fmla="*/ 461 h 524"/>
              <a:gd name="T88" fmla="*/ 474 w 595"/>
              <a:gd name="T89" fmla="*/ 476 h 524"/>
              <a:gd name="T90" fmla="*/ 477 w 595"/>
              <a:gd name="T91" fmla="*/ 490 h 524"/>
              <a:gd name="T92" fmla="*/ 457 w 595"/>
              <a:gd name="T93" fmla="*/ 512 h 524"/>
              <a:gd name="T94" fmla="*/ 414 w 595"/>
              <a:gd name="T95" fmla="*/ 499 h 524"/>
              <a:gd name="T96" fmla="*/ 331 w 595"/>
              <a:gd name="T97" fmla="*/ 491 h 524"/>
              <a:gd name="T98" fmla="*/ 305 w 595"/>
              <a:gd name="T99" fmla="*/ 462 h 524"/>
              <a:gd name="T100" fmla="*/ 262 w 595"/>
              <a:gd name="T101" fmla="*/ 437 h 524"/>
              <a:gd name="T102" fmla="*/ 244 w 595"/>
              <a:gd name="T103" fmla="*/ 456 h 524"/>
              <a:gd name="T104" fmla="*/ 255 w 595"/>
              <a:gd name="T105" fmla="*/ 462 h 524"/>
              <a:gd name="T106" fmla="*/ 113 w 595"/>
              <a:gd name="T107" fmla="*/ 43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5" h="524">
                <a:moveTo>
                  <a:pt x="64" y="440"/>
                </a:moveTo>
                <a:lnTo>
                  <a:pt x="64" y="442"/>
                </a:lnTo>
                <a:lnTo>
                  <a:pt x="113" y="440"/>
                </a:lnTo>
                <a:lnTo>
                  <a:pt x="174" y="461"/>
                </a:lnTo>
                <a:lnTo>
                  <a:pt x="214" y="468"/>
                </a:lnTo>
                <a:lnTo>
                  <a:pt x="236" y="459"/>
                </a:lnTo>
                <a:lnTo>
                  <a:pt x="254" y="466"/>
                </a:lnTo>
                <a:lnTo>
                  <a:pt x="275" y="472"/>
                </a:lnTo>
                <a:lnTo>
                  <a:pt x="281" y="456"/>
                </a:lnTo>
                <a:lnTo>
                  <a:pt x="260" y="450"/>
                </a:lnTo>
                <a:lnTo>
                  <a:pt x="245" y="452"/>
                </a:lnTo>
                <a:lnTo>
                  <a:pt x="230" y="444"/>
                </a:lnTo>
                <a:lnTo>
                  <a:pt x="234" y="437"/>
                </a:lnTo>
                <a:lnTo>
                  <a:pt x="251" y="431"/>
                </a:lnTo>
                <a:lnTo>
                  <a:pt x="262" y="440"/>
                </a:lnTo>
                <a:lnTo>
                  <a:pt x="274" y="434"/>
                </a:lnTo>
                <a:lnTo>
                  <a:pt x="291" y="438"/>
                </a:lnTo>
                <a:lnTo>
                  <a:pt x="299" y="451"/>
                </a:lnTo>
                <a:lnTo>
                  <a:pt x="302" y="466"/>
                </a:lnTo>
                <a:lnTo>
                  <a:pt x="329" y="468"/>
                </a:lnTo>
                <a:lnTo>
                  <a:pt x="339" y="478"/>
                </a:lnTo>
                <a:lnTo>
                  <a:pt x="335" y="485"/>
                </a:lnTo>
                <a:lnTo>
                  <a:pt x="325" y="490"/>
                </a:lnTo>
                <a:lnTo>
                  <a:pt x="337" y="502"/>
                </a:lnTo>
                <a:lnTo>
                  <a:pt x="388" y="524"/>
                </a:lnTo>
                <a:lnTo>
                  <a:pt x="411" y="516"/>
                </a:lnTo>
                <a:lnTo>
                  <a:pt x="417" y="501"/>
                </a:lnTo>
                <a:lnTo>
                  <a:pt x="432" y="498"/>
                </a:lnTo>
                <a:lnTo>
                  <a:pt x="442" y="489"/>
                </a:lnTo>
                <a:lnTo>
                  <a:pt x="448" y="495"/>
                </a:lnTo>
                <a:lnTo>
                  <a:pt x="453" y="510"/>
                </a:lnTo>
                <a:lnTo>
                  <a:pt x="438" y="515"/>
                </a:lnTo>
                <a:lnTo>
                  <a:pt x="444" y="522"/>
                </a:lnTo>
                <a:lnTo>
                  <a:pt x="466" y="513"/>
                </a:lnTo>
                <a:lnTo>
                  <a:pt x="480" y="493"/>
                </a:lnTo>
                <a:lnTo>
                  <a:pt x="488" y="487"/>
                </a:lnTo>
                <a:lnTo>
                  <a:pt x="473" y="485"/>
                </a:lnTo>
                <a:lnTo>
                  <a:pt x="477" y="478"/>
                </a:lnTo>
                <a:lnTo>
                  <a:pt x="476" y="469"/>
                </a:lnTo>
                <a:lnTo>
                  <a:pt x="488" y="466"/>
                </a:lnTo>
                <a:lnTo>
                  <a:pt x="494" y="459"/>
                </a:lnTo>
                <a:lnTo>
                  <a:pt x="496" y="462"/>
                </a:lnTo>
                <a:lnTo>
                  <a:pt x="500" y="482"/>
                </a:lnTo>
                <a:lnTo>
                  <a:pt x="526" y="485"/>
                </a:lnTo>
                <a:lnTo>
                  <a:pt x="549" y="497"/>
                </a:lnTo>
                <a:lnTo>
                  <a:pt x="556" y="506"/>
                </a:lnTo>
                <a:lnTo>
                  <a:pt x="573" y="506"/>
                </a:lnTo>
                <a:lnTo>
                  <a:pt x="580" y="513"/>
                </a:lnTo>
                <a:lnTo>
                  <a:pt x="595" y="493"/>
                </a:lnTo>
                <a:lnTo>
                  <a:pt x="595" y="481"/>
                </a:lnTo>
                <a:lnTo>
                  <a:pt x="587" y="481"/>
                </a:lnTo>
                <a:lnTo>
                  <a:pt x="566" y="465"/>
                </a:lnTo>
                <a:lnTo>
                  <a:pt x="532" y="460"/>
                </a:lnTo>
                <a:lnTo>
                  <a:pt x="514" y="447"/>
                </a:lnTo>
                <a:lnTo>
                  <a:pt x="519" y="434"/>
                </a:lnTo>
                <a:lnTo>
                  <a:pt x="533" y="436"/>
                </a:lnTo>
                <a:lnTo>
                  <a:pt x="535" y="429"/>
                </a:lnTo>
                <a:lnTo>
                  <a:pt x="525" y="423"/>
                </a:lnTo>
                <a:lnTo>
                  <a:pt x="525" y="423"/>
                </a:lnTo>
                <a:lnTo>
                  <a:pt x="543" y="423"/>
                </a:lnTo>
                <a:lnTo>
                  <a:pt x="555" y="402"/>
                </a:lnTo>
                <a:lnTo>
                  <a:pt x="546" y="391"/>
                </a:lnTo>
                <a:lnTo>
                  <a:pt x="545" y="372"/>
                </a:lnTo>
                <a:lnTo>
                  <a:pt x="533" y="374"/>
                </a:lnTo>
                <a:lnTo>
                  <a:pt x="521" y="387"/>
                </a:lnTo>
                <a:lnTo>
                  <a:pt x="518" y="402"/>
                </a:lnTo>
                <a:lnTo>
                  <a:pt x="502" y="399"/>
                </a:lnTo>
                <a:lnTo>
                  <a:pt x="497" y="390"/>
                </a:lnTo>
                <a:lnTo>
                  <a:pt x="506" y="380"/>
                </a:lnTo>
                <a:lnTo>
                  <a:pt x="518" y="368"/>
                </a:lnTo>
                <a:lnTo>
                  <a:pt x="505" y="328"/>
                </a:lnTo>
                <a:lnTo>
                  <a:pt x="485" y="308"/>
                </a:lnTo>
                <a:lnTo>
                  <a:pt x="490" y="264"/>
                </a:lnTo>
                <a:lnTo>
                  <a:pt x="489" y="261"/>
                </a:lnTo>
                <a:lnTo>
                  <a:pt x="489" y="260"/>
                </a:lnTo>
                <a:lnTo>
                  <a:pt x="480" y="261"/>
                </a:lnTo>
                <a:lnTo>
                  <a:pt x="282" y="269"/>
                </a:lnTo>
                <a:lnTo>
                  <a:pt x="278" y="256"/>
                </a:lnTo>
                <a:lnTo>
                  <a:pt x="283" y="206"/>
                </a:lnTo>
                <a:lnTo>
                  <a:pt x="335" y="117"/>
                </a:lnTo>
                <a:lnTo>
                  <a:pt x="329" y="102"/>
                </a:lnTo>
                <a:lnTo>
                  <a:pt x="337" y="100"/>
                </a:lnTo>
                <a:lnTo>
                  <a:pt x="340" y="86"/>
                </a:lnTo>
                <a:lnTo>
                  <a:pt x="327" y="74"/>
                </a:lnTo>
                <a:lnTo>
                  <a:pt x="327" y="63"/>
                </a:lnTo>
                <a:lnTo>
                  <a:pt x="316" y="35"/>
                </a:lnTo>
                <a:lnTo>
                  <a:pt x="313" y="5"/>
                </a:lnTo>
                <a:lnTo>
                  <a:pt x="313" y="2"/>
                </a:lnTo>
                <a:lnTo>
                  <a:pt x="313" y="0"/>
                </a:lnTo>
                <a:lnTo>
                  <a:pt x="154" y="4"/>
                </a:lnTo>
                <a:lnTo>
                  <a:pt x="0" y="5"/>
                </a:lnTo>
                <a:lnTo>
                  <a:pt x="2" y="65"/>
                </a:lnTo>
                <a:lnTo>
                  <a:pt x="7" y="122"/>
                </a:lnTo>
                <a:lnTo>
                  <a:pt x="10" y="145"/>
                </a:lnTo>
                <a:lnTo>
                  <a:pt x="26" y="172"/>
                </a:lnTo>
                <a:lnTo>
                  <a:pt x="31" y="198"/>
                </a:lnTo>
                <a:lnTo>
                  <a:pt x="57" y="235"/>
                </a:lnTo>
                <a:lnTo>
                  <a:pt x="59" y="253"/>
                </a:lnTo>
                <a:lnTo>
                  <a:pt x="62" y="257"/>
                </a:lnTo>
                <a:lnTo>
                  <a:pt x="58" y="307"/>
                </a:lnTo>
                <a:lnTo>
                  <a:pt x="41" y="335"/>
                </a:lnTo>
                <a:lnTo>
                  <a:pt x="48" y="350"/>
                </a:lnTo>
                <a:lnTo>
                  <a:pt x="45" y="365"/>
                </a:lnTo>
                <a:lnTo>
                  <a:pt x="41" y="409"/>
                </a:lnTo>
                <a:lnTo>
                  <a:pt x="32" y="427"/>
                </a:lnTo>
                <a:lnTo>
                  <a:pt x="35" y="452"/>
                </a:lnTo>
                <a:lnTo>
                  <a:pt x="65" y="442"/>
                </a:lnTo>
                <a:lnTo>
                  <a:pt x="64" y="440"/>
                </a:lnTo>
                <a:lnTo>
                  <a:pt x="64" y="442"/>
                </a:lnTo>
                <a:lnTo>
                  <a:pt x="64" y="440"/>
                </a:lnTo>
                <a:lnTo>
                  <a:pt x="64" y="439"/>
                </a:lnTo>
                <a:lnTo>
                  <a:pt x="37" y="447"/>
                </a:lnTo>
                <a:lnTo>
                  <a:pt x="37" y="427"/>
                </a:lnTo>
                <a:lnTo>
                  <a:pt x="44" y="409"/>
                </a:lnTo>
                <a:lnTo>
                  <a:pt x="48" y="365"/>
                </a:lnTo>
                <a:lnTo>
                  <a:pt x="52" y="349"/>
                </a:lnTo>
                <a:lnTo>
                  <a:pt x="45" y="335"/>
                </a:lnTo>
                <a:lnTo>
                  <a:pt x="61" y="308"/>
                </a:lnTo>
                <a:lnTo>
                  <a:pt x="66" y="256"/>
                </a:lnTo>
                <a:lnTo>
                  <a:pt x="62" y="252"/>
                </a:lnTo>
                <a:lnTo>
                  <a:pt x="60" y="234"/>
                </a:lnTo>
                <a:lnTo>
                  <a:pt x="35" y="197"/>
                </a:lnTo>
                <a:lnTo>
                  <a:pt x="29" y="171"/>
                </a:lnTo>
                <a:lnTo>
                  <a:pt x="13" y="144"/>
                </a:lnTo>
                <a:lnTo>
                  <a:pt x="10" y="122"/>
                </a:lnTo>
                <a:lnTo>
                  <a:pt x="6" y="65"/>
                </a:lnTo>
                <a:lnTo>
                  <a:pt x="3" y="8"/>
                </a:lnTo>
                <a:lnTo>
                  <a:pt x="154" y="7"/>
                </a:lnTo>
                <a:lnTo>
                  <a:pt x="310" y="3"/>
                </a:lnTo>
                <a:lnTo>
                  <a:pt x="310" y="5"/>
                </a:lnTo>
                <a:lnTo>
                  <a:pt x="310" y="5"/>
                </a:lnTo>
                <a:lnTo>
                  <a:pt x="312" y="36"/>
                </a:lnTo>
                <a:lnTo>
                  <a:pt x="324" y="63"/>
                </a:lnTo>
                <a:lnTo>
                  <a:pt x="323" y="75"/>
                </a:lnTo>
                <a:lnTo>
                  <a:pt x="337" y="87"/>
                </a:lnTo>
                <a:lnTo>
                  <a:pt x="335" y="98"/>
                </a:lnTo>
                <a:lnTo>
                  <a:pt x="325" y="100"/>
                </a:lnTo>
                <a:lnTo>
                  <a:pt x="332" y="117"/>
                </a:lnTo>
                <a:lnTo>
                  <a:pt x="280" y="205"/>
                </a:lnTo>
                <a:lnTo>
                  <a:pt x="275" y="257"/>
                </a:lnTo>
                <a:lnTo>
                  <a:pt x="280" y="273"/>
                </a:lnTo>
                <a:lnTo>
                  <a:pt x="481" y="264"/>
                </a:lnTo>
                <a:lnTo>
                  <a:pt x="487" y="263"/>
                </a:lnTo>
                <a:lnTo>
                  <a:pt x="487" y="265"/>
                </a:lnTo>
                <a:lnTo>
                  <a:pt x="482" y="309"/>
                </a:lnTo>
                <a:lnTo>
                  <a:pt x="502" y="329"/>
                </a:lnTo>
                <a:lnTo>
                  <a:pt x="515" y="367"/>
                </a:lnTo>
                <a:lnTo>
                  <a:pt x="504" y="377"/>
                </a:lnTo>
                <a:lnTo>
                  <a:pt x="492" y="390"/>
                </a:lnTo>
                <a:lnTo>
                  <a:pt x="500" y="402"/>
                </a:lnTo>
                <a:lnTo>
                  <a:pt x="520" y="406"/>
                </a:lnTo>
                <a:lnTo>
                  <a:pt x="525" y="390"/>
                </a:lnTo>
                <a:lnTo>
                  <a:pt x="535" y="378"/>
                </a:lnTo>
                <a:lnTo>
                  <a:pt x="542" y="377"/>
                </a:lnTo>
                <a:lnTo>
                  <a:pt x="544" y="392"/>
                </a:lnTo>
                <a:lnTo>
                  <a:pt x="550" y="402"/>
                </a:lnTo>
                <a:lnTo>
                  <a:pt x="541" y="420"/>
                </a:lnTo>
                <a:lnTo>
                  <a:pt x="521" y="420"/>
                </a:lnTo>
                <a:lnTo>
                  <a:pt x="521" y="424"/>
                </a:lnTo>
                <a:lnTo>
                  <a:pt x="521" y="425"/>
                </a:lnTo>
                <a:lnTo>
                  <a:pt x="532" y="430"/>
                </a:lnTo>
                <a:lnTo>
                  <a:pt x="531" y="431"/>
                </a:lnTo>
                <a:lnTo>
                  <a:pt x="517" y="430"/>
                </a:lnTo>
                <a:lnTo>
                  <a:pt x="510" y="449"/>
                </a:lnTo>
                <a:lnTo>
                  <a:pt x="531" y="464"/>
                </a:lnTo>
                <a:lnTo>
                  <a:pt x="565" y="468"/>
                </a:lnTo>
                <a:lnTo>
                  <a:pt x="586" y="484"/>
                </a:lnTo>
                <a:lnTo>
                  <a:pt x="592" y="484"/>
                </a:lnTo>
                <a:lnTo>
                  <a:pt x="592" y="491"/>
                </a:lnTo>
                <a:lnTo>
                  <a:pt x="580" y="508"/>
                </a:lnTo>
                <a:lnTo>
                  <a:pt x="574" y="503"/>
                </a:lnTo>
                <a:lnTo>
                  <a:pt x="557" y="503"/>
                </a:lnTo>
                <a:lnTo>
                  <a:pt x="551" y="494"/>
                </a:lnTo>
                <a:lnTo>
                  <a:pt x="527" y="483"/>
                </a:lnTo>
                <a:lnTo>
                  <a:pt x="502" y="479"/>
                </a:lnTo>
                <a:lnTo>
                  <a:pt x="499" y="461"/>
                </a:lnTo>
                <a:lnTo>
                  <a:pt x="494" y="454"/>
                </a:lnTo>
                <a:lnTo>
                  <a:pt x="486" y="464"/>
                </a:lnTo>
                <a:lnTo>
                  <a:pt x="473" y="467"/>
                </a:lnTo>
                <a:lnTo>
                  <a:pt x="474" y="476"/>
                </a:lnTo>
                <a:lnTo>
                  <a:pt x="469" y="487"/>
                </a:lnTo>
                <a:lnTo>
                  <a:pt x="480" y="489"/>
                </a:lnTo>
                <a:lnTo>
                  <a:pt x="479" y="489"/>
                </a:lnTo>
                <a:lnTo>
                  <a:pt x="477" y="490"/>
                </a:lnTo>
                <a:lnTo>
                  <a:pt x="465" y="511"/>
                </a:lnTo>
                <a:lnTo>
                  <a:pt x="445" y="517"/>
                </a:lnTo>
                <a:lnTo>
                  <a:pt x="444" y="516"/>
                </a:lnTo>
                <a:lnTo>
                  <a:pt x="457" y="512"/>
                </a:lnTo>
                <a:lnTo>
                  <a:pt x="452" y="493"/>
                </a:lnTo>
                <a:lnTo>
                  <a:pt x="442" y="485"/>
                </a:lnTo>
                <a:lnTo>
                  <a:pt x="430" y="495"/>
                </a:lnTo>
                <a:lnTo>
                  <a:pt x="414" y="499"/>
                </a:lnTo>
                <a:lnTo>
                  <a:pt x="409" y="513"/>
                </a:lnTo>
                <a:lnTo>
                  <a:pt x="388" y="520"/>
                </a:lnTo>
                <a:lnTo>
                  <a:pt x="339" y="499"/>
                </a:lnTo>
                <a:lnTo>
                  <a:pt x="331" y="491"/>
                </a:lnTo>
                <a:lnTo>
                  <a:pt x="337" y="487"/>
                </a:lnTo>
                <a:lnTo>
                  <a:pt x="342" y="476"/>
                </a:lnTo>
                <a:lnTo>
                  <a:pt x="331" y="465"/>
                </a:lnTo>
                <a:lnTo>
                  <a:pt x="305" y="462"/>
                </a:lnTo>
                <a:lnTo>
                  <a:pt x="303" y="450"/>
                </a:lnTo>
                <a:lnTo>
                  <a:pt x="293" y="435"/>
                </a:lnTo>
                <a:lnTo>
                  <a:pt x="273" y="430"/>
                </a:lnTo>
                <a:lnTo>
                  <a:pt x="262" y="437"/>
                </a:lnTo>
                <a:lnTo>
                  <a:pt x="251" y="427"/>
                </a:lnTo>
                <a:lnTo>
                  <a:pt x="232" y="434"/>
                </a:lnTo>
                <a:lnTo>
                  <a:pt x="225" y="445"/>
                </a:lnTo>
                <a:lnTo>
                  <a:pt x="244" y="456"/>
                </a:lnTo>
                <a:lnTo>
                  <a:pt x="260" y="453"/>
                </a:lnTo>
                <a:lnTo>
                  <a:pt x="277" y="458"/>
                </a:lnTo>
                <a:lnTo>
                  <a:pt x="274" y="468"/>
                </a:lnTo>
                <a:lnTo>
                  <a:pt x="255" y="462"/>
                </a:lnTo>
                <a:lnTo>
                  <a:pt x="236" y="456"/>
                </a:lnTo>
                <a:lnTo>
                  <a:pt x="214" y="465"/>
                </a:lnTo>
                <a:lnTo>
                  <a:pt x="175" y="458"/>
                </a:lnTo>
                <a:lnTo>
                  <a:pt x="113" y="437"/>
                </a:lnTo>
                <a:lnTo>
                  <a:pt x="64" y="439"/>
                </a:lnTo>
                <a:lnTo>
                  <a:pt x="64" y="439"/>
                </a:lnTo>
                <a:lnTo>
                  <a:pt x="64" y="4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59" name="Freeform 56">
            <a:extLst>
              <a:ext uri="{FF2B5EF4-FFF2-40B4-BE49-F238E27FC236}">
                <a16:creationId xmlns:a16="http://schemas.microsoft.com/office/drawing/2014/main" id="{382BC701-E69A-D417-0EFE-3E09205687AB}"/>
              </a:ext>
            </a:extLst>
          </p:cNvPr>
          <p:cNvSpPr>
            <a:spLocks noEditPoints="1"/>
          </p:cNvSpPr>
          <p:nvPr/>
        </p:nvSpPr>
        <p:spPr bwMode="auto">
          <a:xfrm>
            <a:off x="7299247" y="1906475"/>
            <a:ext cx="531876" cy="282515"/>
          </a:xfrm>
          <a:custGeom>
            <a:avLst/>
            <a:gdLst>
              <a:gd name="T0" fmla="*/ 266 w 369"/>
              <a:gd name="T1" fmla="*/ 177 h 196"/>
              <a:gd name="T2" fmla="*/ 262 w 369"/>
              <a:gd name="T3" fmla="*/ 163 h 196"/>
              <a:gd name="T4" fmla="*/ 267 w 369"/>
              <a:gd name="T5" fmla="*/ 155 h 196"/>
              <a:gd name="T6" fmla="*/ 285 w 369"/>
              <a:gd name="T7" fmla="*/ 145 h 196"/>
              <a:gd name="T8" fmla="*/ 289 w 369"/>
              <a:gd name="T9" fmla="*/ 164 h 196"/>
              <a:gd name="T10" fmla="*/ 286 w 369"/>
              <a:gd name="T11" fmla="*/ 175 h 196"/>
              <a:gd name="T12" fmla="*/ 272 w 369"/>
              <a:gd name="T13" fmla="*/ 184 h 196"/>
              <a:gd name="T14" fmla="*/ 272 w 369"/>
              <a:gd name="T15" fmla="*/ 190 h 196"/>
              <a:gd name="T16" fmla="*/ 284 w 369"/>
              <a:gd name="T17" fmla="*/ 181 h 196"/>
              <a:gd name="T18" fmla="*/ 306 w 369"/>
              <a:gd name="T19" fmla="*/ 154 h 196"/>
              <a:gd name="T20" fmla="*/ 330 w 369"/>
              <a:gd name="T21" fmla="*/ 143 h 196"/>
              <a:gd name="T22" fmla="*/ 356 w 369"/>
              <a:gd name="T23" fmla="*/ 133 h 196"/>
              <a:gd name="T24" fmla="*/ 354 w 369"/>
              <a:gd name="T25" fmla="*/ 119 h 196"/>
              <a:gd name="T26" fmla="*/ 348 w 369"/>
              <a:gd name="T27" fmla="*/ 102 h 196"/>
              <a:gd name="T28" fmla="*/ 336 w 369"/>
              <a:gd name="T29" fmla="*/ 87 h 196"/>
              <a:gd name="T30" fmla="*/ 326 w 369"/>
              <a:gd name="T31" fmla="*/ 83 h 196"/>
              <a:gd name="T32" fmla="*/ 313 w 369"/>
              <a:gd name="T33" fmla="*/ 84 h 196"/>
              <a:gd name="T34" fmla="*/ 310 w 369"/>
              <a:gd name="T35" fmla="*/ 87 h 196"/>
              <a:gd name="T36" fmla="*/ 316 w 369"/>
              <a:gd name="T37" fmla="*/ 95 h 196"/>
              <a:gd name="T38" fmla="*/ 325 w 369"/>
              <a:gd name="T39" fmla="*/ 89 h 196"/>
              <a:gd name="T40" fmla="*/ 338 w 369"/>
              <a:gd name="T41" fmla="*/ 99 h 196"/>
              <a:gd name="T42" fmla="*/ 342 w 369"/>
              <a:gd name="T43" fmla="*/ 115 h 196"/>
              <a:gd name="T44" fmla="*/ 331 w 369"/>
              <a:gd name="T45" fmla="*/ 127 h 196"/>
              <a:gd name="T46" fmla="*/ 318 w 369"/>
              <a:gd name="T47" fmla="*/ 132 h 196"/>
              <a:gd name="T48" fmla="*/ 296 w 369"/>
              <a:gd name="T49" fmla="*/ 129 h 196"/>
              <a:gd name="T50" fmla="*/ 273 w 369"/>
              <a:gd name="T51" fmla="*/ 94 h 196"/>
              <a:gd name="T52" fmla="*/ 259 w 369"/>
              <a:gd name="T53" fmla="*/ 77 h 196"/>
              <a:gd name="T54" fmla="*/ 249 w 369"/>
              <a:gd name="T55" fmla="*/ 77 h 196"/>
              <a:gd name="T56" fmla="*/ 241 w 369"/>
              <a:gd name="T57" fmla="*/ 83 h 196"/>
              <a:gd name="T58" fmla="*/ 230 w 369"/>
              <a:gd name="T59" fmla="*/ 67 h 196"/>
              <a:gd name="T60" fmla="*/ 231 w 369"/>
              <a:gd name="T61" fmla="*/ 58 h 196"/>
              <a:gd name="T62" fmla="*/ 246 w 369"/>
              <a:gd name="T63" fmla="*/ 27 h 196"/>
              <a:gd name="T64" fmla="*/ 229 w 369"/>
              <a:gd name="T65" fmla="*/ 0 h 196"/>
              <a:gd name="T66" fmla="*/ 207 w 369"/>
              <a:gd name="T67" fmla="*/ 11 h 196"/>
              <a:gd name="T68" fmla="*/ 196 w 369"/>
              <a:gd name="T69" fmla="*/ 28 h 196"/>
              <a:gd name="T70" fmla="*/ 86 w 369"/>
              <a:gd name="T71" fmla="*/ 57 h 196"/>
              <a:gd name="T72" fmla="*/ 3 w 369"/>
              <a:gd name="T73" fmla="*/ 72 h 196"/>
              <a:gd name="T74" fmla="*/ 0 w 369"/>
              <a:gd name="T75" fmla="*/ 135 h 196"/>
              <a:gd name="T76" fmla="*/ 4 w 369"/>
              <a:gd name="T77" fmla="*/ 164 h 196"/>
              <a:gd name="T78" fmla="*/ 136 w 369"/>
              <a:gd name="T79" fmla="*/ 135 h 196"/>
              <a:gd name="T80" fmla="*/ 204 w 369"/>
              <a:gd name="T81" fmla="*/ 119 h 196"/>
              <a:gd name="T82" fmla="*/ 215 w 369"/>
              <a:gd name="T83" fmla="*/ 129 h 196"/>
              <a:gd name="T84" fmla="*/ 236 w 369"/>
              <a:gd name="T85" fmla="*/ 155 h 196"/>
              <a:gd name="T86" fmla="*/ 253 w 369"/>
              <a:gd name="T87" fmla="*/ 183 h 196"/>
              <a:gd name="T88" fmla="*/ 266 w 369"/>
              <a:gd name="T89" fmla="*/ 177 h 196"/>
              <a:gd name="T90" fmla="*/ 341 w 369"/>
              <a:gd name="T91" fmla="*/ 186 h 196"/>
              <a:gd name="T92" fmla="*/ 354 w 369"/>
              <a:gd name="T93" fmla="*/ 182 h 196"/>
              <a:gd name="T94" fmla="*/ 357 w 369"/>
              <a:gd name="T95" fmla="*/ 172 h 196"/>
              <a:gd name="T96" fmla="*/ 363 w 369"/>
              <a:gd name="T97" fmla="*/ 172 h 196"/>
              <a:gd name="T98" fmla="*/ 369 w 369"/>
              <a:gd name="T99" fmla="*/ 186 h 196"/>
              <a:gd name="T100" fmla="*/ 361 w 369"/>
              <a:gd name="T101" fmla="*/ 189 h 196"/>
              <a:gd name="T102" fmla="*/ 338 w 369"/>
              <a:gd name="T103" fmla="*/ 189 h 196"/>
              <a:gd name="T104" fmla="*/ 341 w 369"/>
              <a:gd name="T105" fmla="*/ 186 h 196"/>
              <a:gd name="T106" fmla="*/ 284 w 369"/>
              <a:gd name="T107" fmla="*/ 190 h 196"/>
              <a:gd name="T108" fmla="*/ 298 w 369"/>
              <a:gd name="T109" fmla="*/ 175 h 196"/>
              <a:gd name="T110" fmla="*/ 308 w 369"/>
              <a:gd name="T111" fmla="*/ 175 h 196"/>
              <a:gd name="T112" fmla="*/ 318 w 369"/>
              <a:gd name="T113" fmla="*/ 184 h 196"/>
              <a:gd name="T114" fmla="*/ 304 w 369"/>
              <a:gd name="T115" fmla="*/ 190 h 196"/>
              <a:gd name="T116" fmla="*/ 290 w 369"/>
              <a:gd name="T117" fmla="*/ 196 h 196"/>
              <a:gd name="T118" fmla="*/ 284 w 369"/>
              <a:gd name="T119" fmla="*/ 19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9" h="196">
                <a:moveTo>
                  <a:pt x="266" y="177"/>
                </a:moveTo>
                <a:lnTo>
                  <a:pt x="262" y="163"/>
                </a:lnTo>
                <a:lnTo>
                  <a:pt x="267" y="155"/>
                </a:lnTo>
                <a:lnTo>
                  <a:pt x="285" y="145"/>
                </a:lnTo>
                <a:lnTo>
                  <a:pt x="289" y="164"/>
                </a:lnTo>
                <a:lnTo>
                  <a:pt x="286" y="175"/>
                </a:lnTo>
                <a:lnTo>
                  <a:pt x="272" y="184"/>
                </a:lnTo>
                <a:lnTo>
                  <a:pt x="272" y="190"/>
                </a:lnTo>
                <a:lnTo>
                  <a:pt x="284" y="181"/>
                </a:lnTo>
                <a:lnTo>
                  <a:pt x="306" y="154"/>
                </a:lnTo>
                <a:lnTo>
                  <a:pt x="330" y="143"/>
                </a:lnTo>
                <a:lnTo>
                  <a:pt x="356" y="133"/>
                </a:lnTo>
                <a:lnTo>
                  <a:pt x="354" y="119"/>
                </a:lnTo>
                <a:lnTo>
                  <a:pt x="348" y="102"/>
                </a:lnTo>
                <a:lnTo>
                  <a:pt x="336" y="87"/>
                </a:lnTo>
                <a:lnTo>
                  <a:pt x="326" y="83"/>
                </a:lnTo>
                <a:lnTo>
                  <a:pt x="313" y="84"/>
                </a:lnTo>
                <a:lnTo>
                  <a:pt x="310" y="87"/>
                </a:lnTo>
                <a:lnTo>
                  <a:pt x="316" y="95"/>
                </a:lnTo>
                <a:lnTo>
                  <a:pt x="325" y="89"/>
                </a:lnTo>
                <a:lnTo>
                  <a:pt x="338" y="99"/>
                </a:lnTo>
                <a:lnTo>
                  <a:pt x="342" y="115"/>
                </a:lnTo>
                <a:lnTo>
                  <a:pt x="331" y="127"/>
                </a:lnTo>
                <a:lnTo>
                  <a:pt x="318" y="132"/>
                </a:lnTo>
                <a:lnTo>
                  <a:pt x="296" y="129"/>
                </a:lnTo>
                <a:lnTo>
                  <a:pt x="273" y="94"/>
                </a:lnTo>
                <a:lnTo>
                  <a:pt x="259" y="77"/>
                </a:lnTo>
                <a:lnTo>
                  <a:pt x="249" y="77"/>
                </a:lnTo>
                <a:lnTo>
                  <a:pt x="241" y="83"/>
                </a:lnTo>
                <a:lnTo>
                  <a:pt x="230" y="67"/>
                </a:lnTo>
                <a:lnTo>
                  <a:pt x="231" y="58"/>
                </a:lnTo>
                <a:lnTo>
                  <a:pt x="246" y="27"/>
                </a:lnTo>
                <a:lnTo>
                  <a:pt x="229" y="0"/>
                </a:lnTo>
                <a:lnTo>
                  <a:pt x="207" y="11"/>
                </a:lnTo>
                <a:lnTo>
                  <a:pt x="196" y="28"/>
                </a:lnTo>
                <a:lnTo>
                  <a:pt x="86" y="57"/>
                </a:lnTo>
                <a:lnTo>
                  <a:pt x="3" y="72"/>
                </a:lnTo>
                <a:lnTo>
                  <a:pt x="0" y="135"/>
                </a:lnTo>
                <a:lnTo>
                  <a:pt x="4" y="164"/>
                </a:lnTo>
                <a:lnTo>
                  <a:pt x="136" y="135"/>
                </a:lnTo>
                <a:lnTo>
                  <a:pt x="204" y="119"/>
                </a:lnTo>
                <a:lnTo>
                  <a:pt x="215" y="129"/>
                </a:lnTo>
                <a:lnTo>
                  <a:pt x="236" y="155"/>
                </a:lnTo>
                <a:lnTo>
                  <a:pt x="253" y="183"/>
                </a:lnTo>
                <a:lnTo>
                  <a:pt x="266" y="177"/>
                </a:lnTo>
                <a:close/>
                <a:moveTo>
                  <a:pt x="341" y="186"/>
                </a:moveTo>
                <a:lnTo>
                  <a:pt x="354" y="182"/>
                </a:lnTo>
                <a:lnTo>
                  <a:pt x="357" y="172"/>
                </a:lnTo>
                <a:lnTo>
                  <a:pt x="363" y="172"/>
                </a:lnTo>
                <a:lnTo>
                  <a:pt x="369" y="186"/>
                </a:lnTo>
                <a:lnTo>
                  <a:pt x="361" y="189"/>
                </a:lnTo>
                <a:lnTo>
                  <a:pt x="338" y="189"/>
                </a:lnTo>
                <a:lnTo>
                  <a:pt x="341" y="186"/>
                </a:lnTo>
                <a:close/>
                <a:moveTo>
                  <a:pt x="284" y="190"/>
                </a:moveTo>
                <a:lnTo>
                  <a:pt x="298" y="175"/>
                </a:lnTo>
                <a:lnTo>
                  <a:pt x="308" y="175"/>
                </a:lnTo>
                <a:lnTo>
                  <a:pt x="318" y="184"/>
                </a:lnTo>
                <a:lnTo>
                  <a:pt x="304" y="190"/>
                </a:lnTo>
                <a:lnTo>
                  <a:pt x="290" y="196"/>
                </a:lnTo>
                <a:lnTo>
                  <a:pt x="284"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0" name="Freeform 57">
            <a:extLst>
              <a:ext uri="{FF2B5EF4-FFF2-40B4-BE49-F238E27FC236}">
                <a16:creationId xmlns:a16="http://schemas.microsoft.com/office/drawing/2014/main" id="{3C353C28-FEE4-A1E5-9DB1-117647280670}"/>
              </a:ext>
            </a:extLst>
          </p:cNvPr>
          <p:cNvSpPr>
            <a:spLocks noEditPoints="1"/>
          </p:cNvSpPr>
          <p:nvPr/>
        </p:nvSpPr>
        <p:spPr bwMode="auto">
          <a:xfrm>
            <a:off x="7296365" y="1903592"/>
            <a:ext cx="537642" cy="288280"/>
          </a:xfrm>
          <a:custGeom>
            <a:avLst/>
            <a:gdLst>
              <a:gd name="T0" fmla="*/ 267 w 373"/>
              <a:gd name="T1" fmla="*/ 165 h 200"/>
              <a:gd name="T2" fmla="*/ 290 w 373"/>
              <a:gd name="T3" fmla="*/ 166 h 200"/>
              <a:gd name="T4" fmla="*/ 272 w 373"/>
              <a:gd name="T5" fmla="*/ 195 h 200"/>
              <a:gd name="T6" fmla="*/ 333 w 373"/>
              <a:gd name="T7" fmla="*/ 146 h 200"/>
              <a:gd name="T8" fmla="*/ 351 w 373"/>
              <a:gd name="T9" fmla="*/ 103 h 200"/>
              <a:gd name="T10" fmla="*/ 314 w 373"/>
              <a:gd name="T11" fmla="*/ 84 h 200"/>
              <a:gd name="T12" fmla="*/ 327 w 373"/>
              <a:gd name="T13" fmla="*/ 93 h 200"/>
              <a:gd name="T14" fmla="*/ 333 w 373"/>
              <a:gd name="T15" fmla="*/ 127 h 200"/>
              <a:gd name="T16" fmla="*/ 276 w 373"/>
              <a:gd name="T17" fmla="*/ 95 h 200"/>
              <a:gd name="T18" fmla="*/ 244 w 373"/>
              <a:gd name="T19" fmla="*/ 83 h 200"/>
              <a:gd name="T20" fmla="*/ 251 w 373"/>
              <a:gd name="T21" fmla="*/ 28 h 200"/>
              <a:gd name="T22" fmla="*/ 197 w 373"/>
              <a:gd name="T23" fmla="*/ 29 h 200"/>
              <a:gd name="T24" fmla="*/ 0 w 373"/>
              <a:gd name="T25" fmla="*/ 137 h 200"/>
              <a:gd name="T26" fmla="*/ 204 w 373"/>
              <a:gd name="T27" fmla="*/ 122 h 200"/>
              <a:gd name="T28" fmla="*/ 254 w 373"/>
              <a:gd name="T29" fmla="*/ 187 h 200"/>
              <a:gd name="T30" fmla="*/ 268 w 373"/>
              <a:gd name="T31" fmla="*/ 179 h 200"/>
              <a:gd name="T32" fmla="*/ 239 w 373"/>
              <a:gd name="T33" fmla="*/ 156 h 200"/>
              <a:gd name="T34" fmla="*/ 137 w 373"/>
              <a:gd name="T35" fmla="*/ 136 h 200"/>
              <a:gd name="T36" fmla="*/ 6 w 373"/>
              <a:gd name="T37" fmla="*/ 75 h 200"/>
              <a:gd name="T38" fmla="*/ 210 w 373"/>
              <a:gd name="T39" fmla="*/ 14 h 200"/>
              <a:gd name="T40" fmla="*/ 232 w 373"/>
              <a:gd name="T41" fmla="*/ 59 h 200"/>
              <a:gd name="T42" fmla="*/ 251 w 373"/>
              <a:gd name="T43" fmla="*/ 82 h 200"/>
              <a:gd name="T44" fmla="*/ 297 w 373"/>
              <a:gd name="T45" fmla="*/ 133 h 200"/>
              <a:gd name="T46" fmla="*/ 346 w 373"/>
              <a:gd name="T47" fmla="*/ 118 h 200"/>
              <a:gd name="T48" fmla="*/ 318 w 373"/>
              <a:gd name="T49" fmla="*/ 95 h 200"/>
              <a:gd name="T50" fmla="*/ 328 w 373"/>
              <a:gd name="T51" fmla="*/ 86 h 200"/>
              <a:gd name="T52" fmla="*/ 355 w 373"/>
              <a:gd name="T53" fmla="*/ 121 h 200"/>
              <a:gd name="T54" fmla="*/ 307 w 373"/>
              <a:gd name="T55" fmla="*/ 155 h 200"/>
              <a:gd name="T56" fmla="*/ 275 w 373"/>
              <a:gd name="T57" fmla="*/ 187 h 200"/>
              <a:gd name="T58" fmla="*/ 288 w 373"/>
              <a:gd name="T59" fmla="*/ 145 h 200"/>
              <a:gd name="T60" fmla="*/ 266 w 373"/>
              <a:gd name="T61" fmla="*/ 179 h 200"/>
              <a:gd name="T62" fmla="*/ 268 w 373"/>
              <a:gd name="T63" fmla="*/ 179 h 200"/>
              <a:gd name="T64" fmla="*/ 357 w 373"/>
              <a:gd name="T65" fmla="*/ 185 h 200"/>
              <a:gd name="T66" fmla="*/ 369 w 373"/>
              <a:gd name="T67" fmla="*/ 187 h 200"/>
              <a:gd name="T68" fmla="*/ 344 w 373"/>
              <a:gd name="T69" fmla="*/ 189 h 200"/>
              <a:gd name="T70" fmla="*/ 343 w 373"/>
              <a:gd name="T71" fmla="*/ 188 h 200"/>
              <a:gd name="T72" fmla="*/ 363 w 373"/>
              <a:gd name="T73" fmla="*/ 192 h 200"/>
              <a:gd name="T74" fmla="*/ 358 w 373"/>
              <a:gd name="T75" fmla="*/ 172 h 200"/>
              <a:gd name="T76" fmla="*/ 342 w 373"/>
              <a:gd name="T77" fmla="*/ 187 h 200"/>
              <a:gd name="T78" fmla="*/ 287 w 373"/>
              <a:gd name="T79" fmla="*/ 193 h 200"/>
              <a:gd name="T80" fmla="*/ 317 w 373"/>
              <a:gd name="T81" fmla="*/ 186 h 200"/>
              <a:gd name="T82" fmla="*/ 287 w 373"/>
              <a:gd name="T83" fmla="*/ 191 h 200"/>
              <a:gd name="T84" fmla="*/ 286 w 373"/>
              <a:gd name="T85" fmla="*/ 192 h 200"/>
              <a:gd name="T86" fmla="*/ 306 w 373"/>
              <a:gd name="T87" fmla="*/ 193 h 200"/>
              <a:gd name="T88" fmla="*/ 299 w 373"/>
              <a:gd name="T89" fmla="*/ 175 h 200"/>
              <a:gd name="T90" fmla="*/ 286 w 373"/>
              <a:gd name="T91" fmla="*/ 19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73" h="200">
                <a:moveTo>
                  <a:pt x="268" y="179"/>
                </a:moveTo>
                <a:lnTo>
                  <a:pt x="269" y="179"/>
                </a:lnTo>
                <a:lnTo>
                  <a:pt x="267" y="165"/>
                </a:lnTo>
                <a:lnTo>
                  <a:pt x="271" y="158"/>
                </a:lnTo>
                <a:lnTo>
                  <a:pt x="286" y="150"/>
                </a:lnTo>
                <a:lnTo>
                  <a:pt x="290" y="166"/>
                </a:lnTo>
                <a:lnTo>
                  <a:pt x="287" y="176"/>
                </a:lnTo>
                <a:lnTo>
                  <a:pt x="272" y="185"/>
                </a:lnTo>
                <a:lnTo>
                  <a:pt x="272" y="195"/>
                </a:lnTo>
                <a:lnTo>
                  <a:pt x="287" y="185"/>
                </a:lnTo>
                <a:lnTo>
                  <a:pt x="310" y="157"/>
                </a:lnTo>
                <a:lnTo>
                  <a:pt x="333" y="146"/>
                </a:lnTo>
                <a:lnTo>
                  <a:pt x="359" y="136"/>
                </a:lnTo>
                <a:lnTo>
                  <a:pt x="358" y="120"/>
                </a:lnTo>
                <a:lnTo>
                  <a:pt x="351" y="103"/>
                </a:lnTo>
                <a:lnTo>
                  <a:pt x="340" y="88"/>
                </a:lnTo>
                <a:lnTo>
                  <a:pt x="328" y="83"/>
                </a:lnTo>
                <a:lnTo>
                  <a:pt x="314" y="84"/>
                </a:lnTo>
                <a:lnTo>
                  <a:pt x="310" y="88"/>
                </a:lnTo>
                <a:lnTo>
                  <a:pt x="317" y="99"/>
                </a:lnTo>
                <a:lnTo>
                  <a:pt x="327" y="93"/>
                </a:lnTo>
                <a:lnTo>
                  <a:pt x="338" y="102"/>
                </a:lnTo>
                <a:lnTo>
                  <a:pt x="343" y="117"/>
                </a:lnTo>
                <a:lnTo>
                  <a:pt x="333" y="127"/>
                </a:lnTo>
                <a:lnTo>
                  <a:pt x="319" y="133"/>
                </a:lnTo>
                <a:lnTo>
                  <a:pt x="299" y="130"/>
                </a:lnTo>
                <a:lnTo>
                  <a:pt x="276" y="95"/>
                </a:lnTo>
                <a:lnTo>
                  <a:pt x="261" y="78"/>
                </a:lnTo>
                <a:lnTo>
                  <a:pt x="249" y="78"/>
                </a:lnTo>
                <a:lnTo>
                  <a:pt x="244" y="83"/>
                </a:lnTo>
                <a:lnTo>
                  <a:pt x="233" y="69"/>
                </a:lnTo>
                <a:lnTo>
                  <a:pt x="236" y="60"/>
                </a:lnTo>
                <a:lnTo>
                  <a:pt x="251" y="28"/>
                </a:lnTo>
                <a:lnTo>
                  <a:pt x="231" y="0"/>
                </a:lnTo>
                <a:lnTo>
                  <a:pt x="208" y="12"/>
                </a:lnTo>
                <a:lnTo>
                  <a:pt x="197" y="29"/>
                </a:lnTo>
                <a:lnTo>
                  <a:pt x="88" y="57"/>
                </a:lnTo>
                <a:lnTo>
                  <a:pt x="4" y="72"/>
                </a:lnTo>
                <a:lnTo>
                  <a:pt x="0" y="137"/>
                </a:lnTo>
                <a:lnTo>
                  <a:pt x="4" y="169"/>
                </a:lnTo>
                <a:lnTo>
                  <a:pt x="138" y="140"/>
                </a:lnTo>
                <a:lnTo>
                  <a:pt x="204" y="122"/>
                </a:lnTo>
                <a:lnTo>
                  <a:pt x="216" y="132"/>
                </a:lnTo>
                <a:lnTo>
                  <a:pt x="237" y="158"/>
                </a:lnTo>
                <a:lnTo>
                  <a:pt x="254" y="187"/>
                </a:lnTo>
                <a:lnTo>
                  <a:pt x="270" y="180"/>
                </a:lnTo>
                <a:lnTo>
                  <a:pt x="269" y="179"/>
                </a:lnTo>
                <a:lnTo>
                  <a:pt x="268" y="179"/>
                </a:lnTo>
                <a:lnTo>
                  <a:pt x="267" y="178"/>
                </a:lnTo>
                <a:lnTo>
                  <a:pt x="256" y="183"/>
                </a:lnTo>
                <a:lnTo>
                  <a:pt x="239" y="156"/>
                </a:lnTo>
                <a:lnTo>
                  <a:pt x="218" y="130"/>
                </a:lnTo>
                <a:lnTo>
                  <a:pt x="206" y="119"/>
                </a:lnTo>
                <a:lnTo>
                  <a:pt x="137" y="136"/>
                </a:lnTo>
                <a:lnTo>
                  <a:pt x="7" y="165"/>
                </a:lnTo>
                <a:lnTo>
                  <a:pt x="3" y="137"/>
                </a:lnTo>
                <a:lnTo>
                  <a:pt x="6" y="75"/>
                </a:lnTo>
                <a:lnTo>
                  <a:pt x="89" y="60"/>
                </a:lnTo>
                <a:lnTo>
                  <a:pt x="199" y="32"/>
                </a:lnTo>
                <a:lnTo>
                  <a:pt x="210" y="14"/>
                </a:lnTo>
                <a:lnTo>
                  <a:pt x="230" y="4"/>
                </a:lnTo>
                <a:lnTo>
                  <a:pt x="246" y="29"/>
                </a:lnTo>
                <a:lnTo>
                  <a:pt x="232" y="59"/>
                </a:lnTo>
                <a:lnTo>
                  <a:pt x="230" y="69"/>
                </a:lnTo>
                <a:lnTo>
                  <a:pt x="243" y="87"/>
                </a:lnTo>
                <a:lnTo>
                  <a:pt x="251" y="82"/>
                </a:lnTo>
                <a:lnTo>
                  <a:pt x="260" y="82"/>
                </a:lnTo>
                <a:lnTo>
                  <a:pt x="273" y="97"/>
                </a:lnTo>
                <a:lnTo>
                  <a:pt x="297" y="133"/>
                </a:lnTo>
                <a:lnTo>
                  <a:pt x="320" y="136"/>
                </a:lnTo>
                <a:lnTo>
                  <a:pt x="334" y="130"/>
                </a:lnTo>
                <a:lnTo>
                  <a:pt x="346" y="118"/>
                </a:lnTo>
                <a:lnTo>
                  <a:pt x="341" y="100"/>
                </a:lnTo>
                <a:lnTo>
                  <a:pt x="327" y="90"/>
                </a:lnTo>
                <a:lnTo>
                  <a:pt x="318" y="95"/>
                </a:lnTo>
                <a:lnTo>
                  <a:pt x="314" y="89"/>
                </a:lnTo>
                <a:lnTo>
                  <a:pt x="316" y="87"/>
                </a:lnTo>
                <a:lnTo>
                  <a:pt x="328" y="86"/>
                </a:lnTo>
                <a:lnTo>
                  <a:pt x="337" y="90"/>
                </a:lnTo>
                <a:lnTo>
                  <a:pt x="348" y="104"/>
                </a:lnTo>
                <a:lnTo>
                  <a:pt x="355" y="121"/>
                </a:lnTo>
                <a:lnTo>
                  <a:pt x="356" y="134"/>
                </a:lnTo>
                <a:lnTo>
                  <a:pt x="332" y="143"/>
                </a:lnTo>
                <a:lnTo>
                  <a:pt x="307" y="155"/>
                </a:lnTo>
                <a:lnTo>
                  <a:pt x="285" y="181"/>
                </a:lnTo>
                <a:lnTo>
                  <a:pt x="275" y="189"/>
                </a:lnTo>
                <a:lnTo>
                  <a:pt x="275" y="187"/>
                </a:lnTo>
                <a:lnTo>
                  <a:pt x="290" y="178"/>
                </a:lnTo>
                <a:lnTo>
                  <a:pt x="293" y="166"/>
                </a:lnTo>
                <a:lnTo>
                  <a:pt x="288" y="145"/>
                </a:lnTo>
                <a:lnTo>
                  <a:pt x="268" y="156"/>
                </a:lnTo>
                <a:lnTo>
                  <a:pt x="262" y="165"/>
                </a:lnTo>
                <a:lnTo>
                  <a:pt x="266" y="179"/>
                </a:lnTo>
                <a:lnTo>
                  <a:pt x="268" y="179"/>
                </a:lnTo>
                <a:lnTo>
                  <a:pt x="267" y="178"/>
                </a:lnTo>
                <a:lnTo>
                  <a:pt x="268" y="179"/>
                </a:lnTo>
                <a:close/>
                <a:moveTo>
                  <a:pt x="343" y="188"/>
                </a:moveTo>
                <a:lnTo>
                  <a:pt x="343" y="189"/>
                </a:lnTo>
                <a:lnTo>
                  <a:pt x="357" y="185"/>
                </a:lnTo>
                <a:lnTo>
                  <a:pt x="360" y="175"/>
                </a:lnTo>
                <a:lnTo>
                  <a:pt x="363" y="175"/>
                </a:lnTo>
                <a:lnTo>
                  <a:pt x="369" y="187"/>
                </a:lnTo>
                <a:lnTo>
                  <a:pt x="363" y="189"/>
                </a:lnTo>
                <a:lnTo>
                  <a:pt x="343" y="190"/>
                </a:lnTo>
                <a:lnTo>
                  <a:pt x="344" y="189"/>
                </a:lnTo>
                <a:lnTo>
                  <a:pt x="343" y="188"/>
                </a:lnTo>
                <a:lnTo>
                  <a:pt x="343" y="189"/>
                </a:lnTo>
                <a:lnTo>
                  <a:pt x="343" y="188"/>
                </a:lnTo>
                <a:lnTo>
                  <a:pt x="342" y="187"/>
                </a:lnTo>
                <a:lnTo>
                  <a:pt x="336" y="193"/>
                </a:lnTo>
                <a:lnTo>
                  <a:pt x="363" y="192"/>
                </a:lnTo>
                <a:lnTo>
                  <a:pt x="373" y="189"/>
                </a:lnTo>
                <a:lnTo>
                  <a:pt x="366" y="173"/>
                </a:lnTo>
                <a:lnTo>
                  <a:pt x="358" y="172"/>
                </a:lnTo>
                <a:lnTo>
                  <a:pt x="355" y="183"/>
                </a:lnTo>
                <a:lnTo>
                  <a:pt x="342" y="187"/>
                </a:lnTo>
                <a:lnTo>
                  <a:pt x="342" y="187"/>
                </a:lnTo>
                <a:lnTo>
                  <a:pt x="343" y="188"/>
                </a:lnTo>
                <a:close/>
                <a:moveTo>
                  <a:pt x="286" y="192"/>
                </a:moveTo>
                <a:lnTo>
                  <a:pt x="287" y="193"/>
                </a:lnTo>
                <a:lnTo>
                  <a:pt x="301" y="178"/>
                </a:lnTo>
                <a:lnTo>
                  <a:pt x="308" y="178"/>
                </a:lnTo>
                <a:lnTo>
                  <a:pt x="317" y="186"/>
                </a:lnTo>
                <a:lnTo>
                  <a:pt x="305" y="190"/>
                </a:lnTo>
                <a:lnTo>
                  <a:pt x="293" y="196"/>
                </a:lnTo>
                <a:lnTo>
                  <a:pt x="287" y="191"/>
                </a:lnTo>
                <a:lnTo>
                  <a:pt x="286" y="192"/>
                </a:lnTo>
                <a:lnTo>
                  <a:pt x="287" y="193"/>
                </a:lnTo>
                <a:lnTo>
                  <a:pt x="286" y="192"/>
                </a:lnTo>
                <a:lnTo>
                  <a:pt x="285" y="194"/>
                </a:lnTo>
                <a:lnTo>
                  <a:pt x="292" y="200"/>
                </a:lnTo>
                <a:lnTo>
                  <a:pt x="306" y="193"/>
                </a:lnTo>
                <a:lnTo>
                  <a:pt x="323" y="187"/>
                </a:lnTo>
                <a:lnTo>
                  <a:pt x="311" y="175"/>
                </a:lnTo>
                <a:lnTo>
                  <a:pt x="299" y="175"/>
                </a:lnTo>
                <a:lnTo>
                  <a:pt x="284" y="193"/>
                </a:lnTo>
                <a:lnTo>
                  <a:pt x="285" y="194"/>
                </a:lnTo>
                <a:lnTo>
                  <a:pt x="286"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1" name="Freeform 58">
            <a:extLst>
              <a:ext uri="{FF2B5EF4-FFF2-40B4-BE49-F238E27FC236}">
                <a16:creationId xmlns:a16="http://schemas.microsoft.com/office/drawing/2014/main" id="{B9A30240-BF74-9F5F-B069-85F579572C4C}"/>
              </a:ext>
            </a:extLst>
          </p:cNvPr>
          <p:cNvSpPr>
            <a:spLocks noEditPoints="1"/>
          </p:cNvSpPr>
          <p:nvPr/>
        </p:nvSpPr>
        <p:spPr bwMode="auto">
          <a:xfrm>
            <a:off x="6556927" y="2660328"/>
            <a:ext cx="687548" cy="351702"/>
          </a:xfrm>
          <a:custGeom>
            <a:avLst/>
            <a:gdLst>
              <a:gd name="T0" fmla="*/ 474 w 477"/>
              <a:gd name="T1" fmla="*/ 182 h 244"/>
              <a:gd name="T2" fmla="*/ 440 w 477"/>
              <a:gd name="T3" fmla="*/ 160 h 244"/>
              <a:gd name="T4" fmla="*/ 382 w 477"/>
              <a:gd name="T5" fmla="*/ 61 h 244"/>
              <a:gd name="T6" fmla="*/ 359 w 477"/>
              <a:gd name="T7" fmla="*/ 0 h 244"/>
              <a:gd name="T8" fmla="*/ 0 w 477"/>
              <a:gd name="T9" fmla="*/ 72 h 244"/>
              <a:gd name="T10" fmla="*/ 41 w 477"/>
              <a:gd name="T11" fmla="*/ 105 h 244"/>
              <a:gd name="T12" fmla="*/ 64 w 477"/>
              <a:gd name="T13" fmla="*/ 91 h 244"/>
              <a:gd name="T14" fmla="*/ 85 w 477"/>
              <a:gd name="T15" fmla="*/ 79 h 244"/>
              <a:gd name="T16" fmla="*/ 116 w 477"/>
              <a:gd name="T17" fmla="*/ 65 h 244"/>
              <a:gd name="T18" fmla="*/ 141 w 477"/>
              <a:gd name="T19" fmla="*/ 53 h 244"/>
              <a:gd name="T20" fmla="*/ 165 w 477"/>
              <a:gd name="T21" fmla="*/ 68 h 244"/>
              <a:gd name="T22" fmla="*/ 184 w 477"/>
              <a:gd name="T23" fmla="*/ 87 h 244"/>
              <a:gd name="T24" fmla="*/ 210 w 477"/>
              <a:gd name="T25" fmla="*/ 115 h 244"/>
              <a:gd name="T26" fmla="*/ 257 w 477"/>
              <a:gd name="T27" fmla="*/ 112 h 244"/>
              <a:gd name="T28" fmla="*/ 267 w 477"/>
              <a:gd name="T29" fmla="*/ 146 h 244"/>
              <a:gd name="T30" fmla="*/ 252 w 477"/>
              <a:gd name="T31" fmla="*/ 181 h 244"/>
              <a:gd name="T32" fmla="*/ 254 w 477"/>
              <a:gd name="T33" fmla="*/ 198 h 244"/>
              <a:gd name="T34" fmla="*/ 286 w 477"/>
              <a:gd name="T35" fmla="*/ 214 h 244"/>
              <a:gd name="T36" fmla="*/ 330 w 477"/>
              <a:gd name="T37" fmla="*/ 219 h 244"/>
              <a:gd name="T38" fmla="*/ 350 w 477"/>
              <a:gd name="T39" fmla="*/ 208 h 244"/>
              <a:gd name="T40" fmla="*/ 340 w 477"/>
              <a:gd name="T41" fmla="*/ 185 h 244"/>
              <a:gd name="T42" fmla="*/ 313 w 477"/>
              <a:gd name="T43" fmla="*/ 138 h 244"/>
              <a:gd name="T44" fmla="*/ 320 w 477"/>
              <a:gd name="T45" fmla="*/ 94 h 244"/>
              <a:gd name="T46" fmla="*/ 312 w 477"/>
              <a:gd name="T47" fmla="*/ 87 h 244"/>
              <a:gd name="T48" fmla="*/ 320 w 477"/>
              <a:gd name="T49" fmla="*/ 77 h 244"/>
              <a:gd name="T50" fmla="*/ 321 w 477"/>
              <a:gd name="T51" fmla="*/ 73 h 244"/>
              <a:gd name="T52" fmla="*/ 324 w 477"/>
              <a:gd name="T53" fmla="*/ 60 h 244"/>
              <a:gd name="T54" fmla="*/ 346 w 477"/>
              <a:gd name="T55" fmla="*/ 43 h 244"/>
              <a:gd name="T56" fmla="*/ 341 w 477"/>
              <a:gd name="T57" fmla="*/ 58 h 244"/>
              <a:gd name="T58" fmla="*/ 335 w 477"/>
              <a:gd name="T59" fmla="*/ 87 h 244"/>
              <a:gd name="T60" fmla="*/ 349 w 477"/>
              <a:gd name="T61" fmla="*/ 122 h 244"/>
              <a:gd name="T62" fmla="*/ 338 w 477"/>
              <a:gd name="T63" fmla="*/ 150 h 244"/>
              <a:gd name="T64" fmla="*/ 347 w 477"/>
              <a:gd name="T65" fmla="*/ 137 h 244"/>
              <a:gd name="T66" fmla="*/ 347 w 477"/>
              <a:gd name="T67" fmla="*/ 156 h 244"/>
              <a:gd name="T68" fmla="*/ 361 w 477"/>
              <a:gd name="T69" fmla="*/ 196 h 244"/>
              <a:gd name="T70" fmla="*/ 395 w 477"/>
              <a:gd name="T71" fmla="*/ 195 h 244"/>
              <a:gd name="T72" fmla="*/ 419 w 477"/>
              <a:gd name="T73" fmla="*/ 222 h 244"/>
              <a:gd name="T74" fmla="*/ 376 w 477"/>
              <a:gd name="T75" fmla="*/ 206 h 244"/>
              <a:gd name="T76" fmla="*/ 385 w 477"/>
              <a:gd name="T77" fmla="*/ 232 h 244"/>
              <a:gd name="T78" fmla="*/ 391 w 477"/>
              <a:gd name="T79" fmla="*/ 244 h 244"/>
              <a:gd name="T80" fmla="*/ 396 w 477"/>
              <a:gd name="T81" fmla="*/ 238 h 244"/>
              <a:gd name="T82" fmla="*/ 397 w 477"/>
              <a:gd name="T83" fmla="*/ 236 h 244"/>
              <a:gd name="T84" fmla="*/ 388 w 477"/>
              <a:gd name="T85" fmla="*/ 20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77" h="244">
                <a:moveTo>
                  <a:pt x="464" y="205"/>
                </a:moveTo>
                <a:lnTo>
                  <a:pt x="474" y="182"/>
                </a:lnTo>
                <a:lnTo>
                  <a:pt x="477" y="153"/>
                </a:lnTo>
                <a:lnTo>
                  <a:pt x="440" y="160"/>
                </a:lnTo>
                <a:lnTo>
                  <a:pt x="404" y="162"/>
                </a:lnTo>
                <a:lnTo>
                  <a:pt x="382" y="61"/>
                </a:lnTo>
                <a:lnTo>
                  <a:pt x="368" y="28"/>
                </a:lnTo>
                <a:lnTo>
                  <a:pt x="359" y="0"/>
                </a:lnTo>
                <a:lnTo>
                  <a:pt x="225" y="26"/>
                </a:lnTo>
                <a:lnTo>
                  <a:pt x="0" y="72"/>
                </a:lnTo>
                <a:lnTo>
                  <a:pt x="12" y="134"/>
                </a:lnTo>
                <a:lnTo>
                  <a:pt x="41" y="105"/>
                </a:lnTo>
                <a:lnTo>
                  <a:pt x="56" y="101"/>
                </a:lnTo>
                <a:lnTo>
                  <a:pt x="64" y="91"/>
                </a:lnTo>
                <a:lnTo>
                  <a:pt x="75" y="75"/>
                </a:lnTo>
                <a:lnTo>
                  <a:pt x="85" y="79"/>
                </a:lnTo>
                <a:lnTo>
                  <a:pt x="100" y="78"/>
                </a:lnTo>
                <a:lnTo>
                  <a:pt x="116" y="65"/>
                </a:lnTo>
                <a:lnTo>
                  <a:pt x="128" y="57"/>
                </a:lnTo>
                <a:lnTo>
                  <a:pt x="141" y="53"/>
                </a:lnTo>
                <a:lnTo>
                  <a:pt x="149" y="60"/>
                </a:lnTo>
                <a:lnTo>
                  <a:pt x="165" y="68"/>
                </a:lnTo>
                <a:lnTo>
                  <a:pt x="177" y="78"/>
                </a:lnTo>
                <a:lnTo>
                  <a:pt x="184" y="87"/>
                </a:lnTo>
                <a:lnTo>
                  <a:pt x="213" y="97"/>
                </a:lnTo>
                <a:lnTo>
                  <a:pt x="210" y="115"/>
                </a:lnTo>
                <a:lnTo>
                  <a:pt x="245" y="127"/>
                </a:lnTo>
                <a:lnTo>
                  <a:pt x="257" y="112"/>
                </a:lnTo>
                <a:lnTo>
                  <a:pt x="280" y="127"/>
                </a:lnTo>
                <a:lnTo>
                  <a:pt x="267" y="146"/>
                </a:lnTo>
                <a:lnTo>
                  <a:pt x="263" y="166"/>
                </a:lnTo>
                <a:lnTo>
                  <a:pt x="252" y="181"/>
                </a:lnTo>
                <a:lnTo>
                  <a:pt x="252" y="194"/>
                </a:lnTo>
                <a:lnTo>
                  <a:pt x="254" y="198"/>
                </a:lnTo>
                <a:lnTo>
                  <a:pt x="266" y="207"/>
                </a:lnTo>
                <a:lnTo>
                  <a:pt x="286" y="214"/>
                </a:lnTo>
                <a:lnTo>
                  <a:pt x="312" y="212"/>
                </a:lnTo>
                <a:lnTo>
                  <a:pt x="330" y="219"/>
                </a:lnTo>
                <a:lnTo>
                  <a:pt x="343" y="221"/>
                </a:lnTo>
                <a:lnTo>
                  <a:pt x="350" y="208"/>
                </a:lnTo>
                <a:lnTo>
                  <a:pt x="340" y="195"/>
                </a:lnTo>
                <a:lnTo>
                  <a:pt x="340" y="185"/>
                </a:lnTo>
                <a:lnTo>
                  <a:pt x="326" y="172"/>
                </a:lnTo>
                <a:lnTo>
                  <a:pt x="313" y="138"/>
                </a:lnTo>
                <a:lnTo>
                  <a:pt x="321" y="107"/>
                </a:lnTo>
                <a:lnTo>
                  <a:pt x="320" y="94"/>
                </a:lnTo>
                <a:lnTo>
                  <a:pt x="312" y="87"/>
                </a:lnTo>
                <a:lnTo>
                  <a:pt x="312" y="87"/>
                </a:lnTo>
                <a:lnTo>
                  <a:pt x="316" y="81"/>
                </a:lnTo>
                <a:lnTo>
                  <a:pt x="320" y="77"/>
                </a:lnTo>
                <a:lnTo>
                  <a:pt x="321" y="73"/>
                </a:lnTo>
                <a:lnTo>
                  <a:pt x="321" y="73"/>
                </a:lnTo>
                <a:lnTo>
                  <a:pt x="323" y="65"/>
                </a:lnTo>
                <a:lnTo>
                  <a:pt x="324" y="60"/>
                </a:lnTo>
                <a:lnTo>
                  <a:pt x="336" y="53"/>
                </a:lnTo>
                <a:lnTo>
                  <a:pt x="346" y="43"/>
                </a:lnTo>
                <a:lnTo>
                  <a:pt x="350" y="48"/>
                </a:lnTo>
                <a:lnTo>
                  <a:pt x="341" y="58"/>
                </a:lnTo>
                <a:lnTo>
                  <a:pt x="334" y="80"/>
                </a:lnTo>
                <a:lnTo>
                  <a:pt x="335" y="87"/>
                </a:lnTo>
                <a:lnTo>
                  <a:pt x="345" y="89"/>
                </a:lnTo>
                <a:lnTo>
                  <a:pt x="349" y="122"/>
                </a:lnTo>
                <a:lnTo>
                  <a:pt x="336" y="128"/>
                </a:lnTo>
                <a:lnTo>
                  <a:pt x="338" y="150"/>
                </a:lnTo>
                <a:lnTo>
                  <a:pt x="341" y="148"/>
                </a:lnTo>
                <a:lnTo>
                  <a:pt x="347" y="137"/>
                </a:lnTo>
                <a:lnTo>
                  <a:pt x="357" y="148"/>
                </a:lnTo>
                <a:lnTo>
                  <a:pt x="347" y="156"/>
                </a:lnTo>
                <a:lnTo>
                  <a:pt x="345" y="176"/>
                </a:lnTo>
                <a:lnTo>
                  <a:pt x="361" y="196"/>
                </a:lnTo>
                <a:lnTo>
                  <a:pt x="385" y="200"/>
                </a:lnTo>
                <a:lnTo>
                  <a:pt x="395" y="195"/>
                </a:lnTo>
                <a:lnTo>
                  <a:pt x="414" y="220"/>
                </a:lnTo>
                <a:lnTo>
                  <a:pt x="419" y="222"/>
                </a:lnTo>
                <a:lnTo>
                  <a:pt x="464" y="205"/>
                </a:lnTo>
                <a:close/>
                <a:moveTo>
                  <a:pt x="376" y="206"/>
                </a:moveTo>
                <a:lnTo>
                  <a:pt x="384" y="221"/>
                </a:lnTo>
                <a:lnTo>
                  <a:pt x="385" y="232"/>
                </a:lnTo>
                <a:lnTo>
                  <a:pt x="391" y="244"/>
                </a:lnTo>
                <a:lnTo>
                  <a:pt x="391" y="244"/>
                </a:lnTo>
                <a:lnTo>
                  <a:pt x="394" y="240"/>
                </a:lnTo>
                <a:lnTo>
                  <a:pt x="396" y="238"/>
                </a:lnTo>
                <a:lnTo>
                  <a:pt x="397" y="236"/>
                </a:lnTo>
                <a:lnTo>
                  <a:pt x="397" y="236"/>
                </a:lnTo>
                <a:lnTo>
                  <a:pt x="393" y="218"/>
                </a:lnTo>
                <a:lnTo>
                  <a:pt x="388" y="204"/>
                </a:lnTo>
                <a:lnTo>
                  <a:pt x="376" y="2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2" name="Freeform 59">
            <a:extLst>
              <a:ext uri="{FF2B5EF4-FFF2-40B4-BE49-F238E27FC236}">
                <a16:creationId xmlns:a16="http://schemas.microsoft.com/office/drawing/2014/main" id="{4FAC7B7C-8627-23CB-04C2-BECC199F96B2}"/>
              </a:ext>
            </a:extLst>
          </p:cNvPr>
          <p:cNvSpPr>
            <a:spLocks noEditPoints="1"/>
          </p:cNvSpPr>
          <p:nvPr/>
        </p:nvSpPr>
        <p:spPr bwMode="auto">
          <a:xfrm>
            <a:off x="6554044" y="2657445"/>
            <a:ext cx="693313" cy="357468"/>
          </a:xfrm>
          <a:custGeom>
            <a:avLst/>
            <a:gdLst>
              <a:gd name="T0" fmla="*/ 481 w 481"/>
              <a:gd name="T1" fmla="*/ 153 h 248"/>
              <a:gd name="T2" fmla="*/ 371 w 481"/>
              <a:gd name="T3" fmla="*/ 29 h 248"/>
              <a:gd name="T4" fmla="*/ 0 w 481"/>
              <a:gd name="T5" fmla="*/ 73 h 248"/>
              <a:gd name="T6" fmla="*/ 67 w 481"/>
              <a:gd name="T7" fmla="*/ 94 h 248"/>
              <a:gd name="T8" fmla="*/ 119 w 481"/>
              <a:gd name="T9" fmla="*/ 68 h 248"/>
              <a:gd name="T10" fmla="*/ 166 w 481"/>
              <a:gd name="T11" fmla="*/ 72 h 248"/>
              <a:gd name="T12" fmla="*/ 210 w 481"/>
              <a:gd name="T13" fmla="*/ 117 h 248"/>
              <a:gd name="T14" fmla="*/ 268 w 481"/>
              <a:gd name="T15" fmla="*/ 148 h 248"/>
              <a:gd name="T16" fmla="*/ 254 w 481"/>
              <a:gd name="T17" fmla="*/ 202 h 248"/>
              <a:gd name="T18" fmla="*/ 332 w 481"/>
              <a:gd name="T19" fmla="*/ 222 h 248"/>
              <a:gd name="T20" fmla="*/ 344 w 481"/>
              <a:gd name="T21" fmla="*/ 185 h 248"/>
              <a:gd name="T22" fmla="*/ 324 w 481"/>
              <a:gd name="T23" fmla="*/ 95 h 248"/>
              <a:gd name="T24" fmla="*/ 315 w 481"/>
              <a:gd name="T25" fmla="*/ 90 h 248"/>
              <a:gd name="T26" fmla="*/ 323 w 481"/>
              <a:gd name="T27" fmla="*/ 79 h 248"/>
              <a:gd name="T28" fmla="*/ 326 w 481"/>
              <a:gd name="T29" fmla="*/ 67 h 248"/>
              <a:gd name="T30" fmla="*/ 327 w 481"/>
              <a:gd name="T31" fmla="*/ 63 h 248"/>
              <a:gd name="T32" fmla="*/ 342 w 481"/>
              <a:gd name="T33" fmla="*/ 60 h 248"/>
              <a:gd name="T34" fmla="*/ 349 w 481"/>
              <a:gd name="T35" fmla="*/ 123 h 248"/>
              <a:gd name="T36" fmla="*/ 349 w 481"/>
              <a:gd name="T37" fmla="*/ 141 h 248"/>
              <a:gd name="T38" fmla="*/ 362 w 481"/>
              <a:gd name="T39" fmla="*/ 200 h 248"/>
              <a:gd name="T40" fmla="*/ 421 w 481"/>
              <a:gd name="T41" fmla="*/ 226 h 248"/>
              <a:gd name="T42" fmla="*/ 465 w 481"/>
              <a:gd name="T43" fmla="*/ 206 h 248"/>
              <a:gd name="T44" fmla="*/ 386 w 481"/>
              <a:gd name="T45" fmla="*/ 199 h 248"/>
              <a:gd name="T46" fmla="*/ 361 w 481"/>
              <a:gd name="T47" fmla="*/ 150 h 248"/>
              <a:gd name="T48" fmla="*/ 340 w 481"/>
              <a:gd name="T49" fmla="*/ 131 h 248"/>
              <a:gd name="T50" fmla="*/ 337 w 481"/>
              <a:gd name="T51" fmla="*/ 82 h 248"/>
              <a:gd name="T52" fmla="*/ 337 w 481"/>
              <a:gd name="T53" fmla="*/ 53 h 248"/>
              <a:gd name="T54" fmla="*/ 323 w 481"/>
              <a:gd name="T55" fmla="*/ 66 h 248"/>
              <a:gd name="T56" fmla="*/ 321 w 481"/>
              <a:gd name="T57" fmla="*/ 78 h 248"/>
              <a:gd name="T58" fmla="*/ 314 w 481"/>
              <a:gd name="T59" fmla="*/ 87 h 248"/>
              <a:gd name="T60" fmla="*/ 321 w 481"/>
              <a:gd name="T61" fmla="*/ 97 h 248"/>
              <a:gd name="T62" fmla="*/ 341 w 481"/>
              <a:gd name="T63" fmla="*/ 188 h 248"/>
              <a:gd name="T64" fmla="*/ 333 w 481"/>
              <a:gd name="T65" fmla="*/ 219 h 248"/>
              <a:gd name="T66" fmla="*/ 257 w 481"/>
              <a:gd name="T67" fmla="*/ 199 h 248"/>
              <a:gd name="T68" fmla="*/ 270 w 481"/>
              <a:gd name="T69" fmla="*/ 149 h 248"/>
              <a:gd name="T70" fmla="*/ 214 w 481"/>
              <a:gd name="T71" fmla="*/ 116 h 248"/>
              <a:gd name="T72" fmla="*/ 168 w 481"/>
              <a:gd name="T73" fmla="*/ 68 h 248"/>
              <a:gd name="T74" fmla="*/ 117 w 481"/>
              <a:gd name="T75" fmla="*/ 66 h 248"/>
              <a:gd name="T76" fmla="*/ 65 w 481"/>
              <a:gd name="T77" fmla="*/ 92 h 248"/>
              <a:gd name="T78" fmla="*/ 4 w 481"/>
              <a:gd name="T79" fmla="*/ 75 h 248"/>
              <a:gd name="T80" fmla="*/ 369 w 481"/>
              <a:gd name="T81" fmla="*/ 30 h 248"/>
              <a:gd name="T82" fmla="*/ 477 w 481"/>
              <a:gd name="T83" fmla="*/ 158 h 248"/>
              <a:gd name="T84" fmla="*/ 465 w 481"/>
              <a:gd name="T85" fmla="*/ 206 h 248"/>
              <a:gd name="T86" fmla="*/ 384 w 481"/>
              <a:gd name="T87" fmla="*/ 224 h 248"/>
              <a:gd name="T88" fmla="*/ 395 w 481"/>
              <a:gd name="T89" fmla="*/ 247 h 248"/>
              <a:gd name="T90" fmla="*/ 399 w 481"/>
              <a:gd name="T91" fmla="*/ 241 h 248"/>
              <a:gd name="T92" fmla="*/ 400 w 481"/>
              <a:gd name="T93" fmla="*/ 238 h 248"/>
              <a:gd name="T94" fmla="*/ 396 w 481"/>
              <a:gd name="T95" fmla="*/ 219 h 248"/>
              <a:gd name="T96" fmla="*/ 378 w 481"/>
              <a:gd name="T97" fmla="*/ 208 h 248"/>
              <a:gd name="T98" fmla="*/ 395 w 481"/>
              <a:gd name="T99" fmla="*/ 220 h 248"/>
              <a:gd name="T100" fmla="*/ 396 w 481"/>
              <a:gd name="T101" fmla="*/ 228 h 248"/>
              <a:gd name="T102" fmla="*/ 397 w 481"/>
              <a:gd name="T103" fmla="*/ 238 h 248"/>
              <a:gd name="T104" fmla="*/ 397 w 481"/>
              <a:gd name="T105" fmla="*/ 238 h 248"/>
              <a:gd name="T106" fmla="*/ 397 w 481"/>
              <a:gd name="T107" fmla="*/ 238 h 248"/>
              <a:gd name="T108" fmla="*/ 392 w 481"/>
              <a:gd name="T109" fmla="*/ 243 h 248"/>
              <a:gd name="T110" fmla="*/ 395 w 481"/>
              <a:gd name="T111" fmla="*/ 244 h 248"/>
              <a:gd name="T112" fmla="*/ 378 w 481"/>
              <a:gd name="T113" fmla="*/ 20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81" h="248">
                <a:moveTo>
                  <a:pt x="466" y="207"/>
                </a:moveTo>
                <a:lnTo>
                  <a:pt x="467" y="208"/>
                </a:lnTo>
                <a:lnTo>
                  <a:pt x="478" y="184"/>
                </a:lnTo>
                <a:lnTo>
                  <a:pt x="481" y="153"/>
                </a:lnTo>
                <a:lnTo>
                  <a:pt x="442" y="161"/>
                </a:lnTo>
                <a:lnTo>
                  <a:pt x="407" y="162"/>
                </a:lnTo>
                <a:lnTo>
                  <a:pt x="385" y="62"/>
                </a:lnTo>
                <a:lnTo>
                  <a:pt x="371" y="29"/>
                </a:lnTo>
                <a:lnTo>
                  <a:pt x="362" y="0"/>
                </a:lnTo>
                <a:lnTo>
                  <a:pt x="227" y="27"/>
                </a:lnTo>
                <a:lnTo>
                  <a:pt x="227" y="27"/>
                </a:lnTo>
                <a:lnTo>
                  <a:pt x="0" y="73"/>
                </a:lnTo>
                <a:lnTo>
                  <a:pt x="13" y="139"/>
                </a:lnTo>
                <a:lnTo>
                  <a:pt x="44" y="108"/>
                </a:lnTo>
                <a:lnTo>
                  <a:pt x="59" y="104"/>
                </a:lnTo>
                <a:lnTo>
                  <a:pt x="67" y="94"/>
                </a:lnTo>
                <a:lnTo>
                  <a:pt x="77" y="79"/>
                </a:lnTo>
                <a:lnTo>
                  <a:pt x="86" y="83"/>
                </a:lnTo>
                <a:lnTo>
                  <a:pt x="103" y="81"/>
                </a:lnTo>
                <a:lnTo>
                  <a:pt x="119" y="68"/>
                </a:lnTo>
                <a:lnTo>
                  <a:pt x="131" y="60"/>
                </a:lnTo>
                <a:lnTo>
                  <a:pt x="143" y="57"/>
                </a:lnTo>
                <a:lnTo>
                  <a:pt x="150" y="63"/>
                </a:lnTo>
                <a:lnTo>
                  <a:pt x="166" y="72"/>
                </a:lnTo>
                <a:lnTo>
                  <a:pt x="178" y="82"/>
                </a:lnTo>
                <a:lnTo>
                  <a:pt x="185" y="91"/>
                </a:lnTo>
                <a:lnTo>
                  <a:pt x="213" y="100"/>
                </a:lnTo>
                <a:lnTo>
                  <a:pt x="210" y="117"/>
                </a:lnTo>
                <a:lnTo>
                  <a:pt x="248" y="131"/>
                </a:lnTo>
                <a:lnTo>
                  <a:pt x="259" y="116"/>
                </a:lnTo>
                <a:lnTo>
                  <a:pt x="280" y="129"/>
                </a:lnTo>
                <a:lnTo>
                  <a:pt x="268" y="148"/>
                </a:lnTo>
                <a:lnTo>
                  <a:pt x="264" y="167"/>
                </a:lnTo>
                <a:lnTo>
                  <a:pt x="252" y="183"/>
                </a:lnTo>
                <a:lnTo>
                  <a:pt x="252" y="196"/>
                </a:lnTo>
                <a:lnTo>
                  <a:pt x="254" y="202"/>
                </a:lnTo>
                <a:lnTo>
                  <a:pt x="267" y="210"/>
                </a:lnTo>
                <a:lnTo>
                  <a:pt x="288" y="217"/>
                </a:lnTo>
                <a:lnTo>
                  <a:pt x="314" y="217"/>
                </a:lnTo>
                <a:lnTo>
                  <a:pt x="332" y="222"/>
                </a:lnTo>
                <a:lnTo>
                  <a:pt x="346" y="224"/>
                </a:lnTo>
                <a:lnTo>
                  <a:pt x="353" y="210"/>
                </a:lnTo>
                <a:lnTo>
                  <a:pt x="344" y="197"/>
                </a:lnTo>
                <a:lnTo>
                  <a:pt x="344" y="185"/>
                </a:lnTo>
                <a:lnTo>
                  <a:pt x="329" y="173"/>
                </a:lnTo>
                <a:lnTo>
                  <a:pt x="317" y="140"/>
                </a:lnTo>
                <a:lnTo>
                  <a:pt x="325" y="109"/>
                </a:lnTo>
                <a:lnTo>
                  <a:pt x="324" y="95"/>
                </a:lnTo>
                <a:lnTo>
                  <a:pt x="315" y="88"/>
                </a:lnTo>
                <a:lnTo>
                  <a:pt x="314" y="89"/>
                </a:lnTo>
                <a:lnTo>
                  <a:pt x="315" y="90"/>
                </a:lnTo>
                <a:lnTo>
                  <a:pt x="315" y="90"/>
                </a:lnTo>
                <a:lnTo>
                  <a:pt x="319" y="85"/>
                </a:lnTo>
                <a:lnTo>
                  <a:pt x="319" y="85"/>
                </a:lnTo>
                <a:lnTo>
                  <a:pt x="323" y="79"/>
                </a:lnTo>
                <a:lnTo>
                  <a:pt x="323" y="79"/>
                </a:lnTo>
                <a:lnTo>
                  <a:pt x="324" y="77"/>
                </a:lnTo>
                <a:lnTo>
                  <a:pt x="325" y="75"/>
                </a:lnTo>
                <a:lnTo>
                  <a:pt x="325" y="75"/>
                </a:lnTo>
                <a:lnTo>
                  <a:pt x="326" y="67"/>
                </a:lnTo>
                <a:lnTo>
                  <a:pt x="326" y="67"/>
                </a:lnTo>
                <a:lnTo>
                  <a:pt x="328" y="63"/>
                </a:lnTo>
                <a:lnTo>
                  <a:pt x="326" y="62"/>
                </a:lnTo>
                <a:lnTo>
                  <a:pt x="327" y="63"/>
                </a:lnTo>
                <a:lnTo>
                  <a:pt x="339" y="56"/>
                </a:lnTo>
                <a:lnTo>
                  <a:pt x="348" y="47"/>
                </a:lnTo>
                <a:lnTo>
                  <a:pt x="349" y="50"/>
                </a:lnTo>
                <a:lnTo>
                  <a:pt x="342" y="60"/>
                </a:lnTo>
                <a:lnTo>
                  <a:pt x="333" y="82"/>
                </a:lnTo>
                <a:lnTo>
                  <a:pt x="336" y="91"/>
                </a:lnTo>
                <a:lnTo>
                  <a:pt x="346" y="92"/>
                </a:lnTo>
                <a:lnTo>
                  <a:pt x="349" y="123"/>
                </a:lnTo>
                <a:lnTo>
                  <a:pt x="337" y="129"/>
                </a:lnTo>
                <a:lnTo>
                  <a:pt x="339" y="154"/>
                </a:lnTo>
                <a:lnTo>
                  <a:pt x="344" y="152"/>
                </a:lnTo>
                <a:lnTo>
                  <a:pt x="349" y="141"/>
                </a:lnTo>
                <a:lnTo>
                  <a:pt x="357" y="150"/>
                </a:lnTo>
                <a:lnTo>
                  <a:pt x="348" y="156"/>
                </a:lnTo>
                <a:lnTo>
                  <a:pt x="346" y="179"/>
                </a:lnTo>
                <a:lnTo>
                  <a:pt x="362" y="200"/>
                </a:lnTo>
                <a:lnTo>
                  <a:pt x="387" y="204"/>
                </a:lnTo>
                <a:lnTo>
                  <a:pt x="396" y="198"/>
                </a:lnTo>
                <a:lnTo>
                  <a:pt x="415" y="223"/>
                </a:lnTo>
                <a:lnTo>
                  <a:pt x="421" y="226"/>
                </a:lnTo>
                <a:lnTo>
                  <a:pt x="467" y="208"/>
                </a:lnTo>
                <a:lnTo>
                  <a:pt x="467" y="208"/>
                </a:lnTo>
                <a:lnTo>
                  <a:pt x="466" y="207"/>
                </a:lnTo>
                <a:lnTo>
                  <a:pt x="465" y="206"/>
                </a:lnTo>
                <a:lnTo>
                  <a:pt x="421" y="223"/>
                </a:lnTo>
                <a:lnTo>
                  <a:pt x="417" y="221"/>
                </a:lnTo>
                <a:lnTo>
                  <a:pt x="397" y="195"/>
                </a:lnTo>
                <a:lnTo>
                  <a:pt x="386" y="199"/>
                </a:lnTo>
                <a:lnTo>
                  <a:pt x="364" y="197"/>
                </a:lnTo>
                <a:lnTo>
                  <a:pt x="349" y="178"/>
                </a:lnTo>
                <a:lnTo>
                  <a:pt x="351" y="159"/>
                </a:lnTo>
                <a:lnTo>
                  <a:pt x="361" y="150"/>
                </a:lnTo>
                <a:lnTo>
                  <a:pt x="349" y="136"/>
                </a:lnTo>
                <a:lnTo>
                  <a:pt x="342" y="149"/>
                </a:lnTo>
                <a:lnTo>
                  <a:pt x="341" y="149"/>
                </a:lnTo>
                <a:lnTo>
                  <a:pt x="340" y="131"/>
                </a:lnTo>
                <a:lnTo>
                  <a:pt x="353" y="125"/>
                </a:lnTo>
                <a:lnTo>
                  <a:pt x="349" y="90"/>
                </a:lnTo>
                <a:lnTo>
                  <a:pt x="338" y="88"/>
                </a:lnTo>
                <a:lnTo>
                  <a:pt x="337" y="82"/>
                </a:lnTo>
                <a:lnTo>
                  <a:pt x="344" y="61"/>
                </a:lnTo>
                <a:lnTo>
                  <a:pt x="354" y="51"/>
                </a:lnTo>
                <a:lnTo>
                  <a:pt x="349" y="42"/>
                </a:lnTo>
                <a:lnTo>
                  <a:pt x="337" y="53"/>
                </a:lnTo>
                <a:lnTo>
                  <a:pt x="325" y="61"/>
                </a:lnTo>
                <a:lnTo>
                  <a:pt x="325" y="62"/>
                </a:lnTo>
                <a:lnTo>
                  <a:pt x="325" y="62"/>
                </a:lnTo>
                <a:lnTo>
                  <a:pt x="323" y="66"/>
                </a:lnTo>
                <a:lnTo>
                  <a:pt x="323" y="66"/>
                </a:lnTo>
                <a:lnTo>
                  <a:pt x="322" y="75"/>
                </a:lnTo>
                <a:lnTo>
                  <a:pt x="322" y="75"/>
                </a:lnTo>
                <a:lnTo>
                  <a:pt x="321" y="78"/>
                </a:lnTo>
                <a:lnTo>
                  <a:pt x="321" y="78"/>
                </a:lnTo>
                <a:lnTo>
                  <a:pt x="315" y="85"/>
                </a:lnTo>
                <a:lnTo>
                  <a:pt x="315" y="85"/>
                </a:lnTo>
                <a:lnTo>
                  <a:pt x="314" y="87"/>
                </a:lnTo>
                <a:lnTo>
                  <a:pt x="314" y="87"/>
                </a:lnTo>
                <a:lnTo>
                  <a:pt x="313" y="88"/>
                </a:lnTo>
                <a:lnTo>
                  <a:pt x="312" y="89"/>
                </a:lnTo>
                <a:lnTo>
                  <a:pt x="321" y="97"/>
                </a:lnTo>
                <a:lnTo>
                  <a:pt x="322" y="109"/>
                </a:lnTo>
                <a:lnTo>
                  <a:pt x="314" y="141"/>
                </a:lnTo>
                <a:lnTo>
                  <a:pt x="327" y="175"/>
                </a:lnTo>
                <a:lnTo>
                  <a:pt x="341" y="188"/>
                </a:lnTo>
                <a:lnTo>
                  <a:pt x="341" y="198"/>
                </a:lnTo>
                <a:lnTo>
                  <a:pt x="349" y="210"/>
                </a:lnTo>
                <a:lnTo>
                  <a:pt x="344" y="221"/>
                </a:lnTo>
                <a:lnTo>
                  <a:pt x="333" y="219"/>
                </a:lnTo>
                <a:lnTo>
                  <a:pt x="314" y="213"/>
                </a:lnTo>
                <a:lnTo>
                  <a:pt x="288" y="213"/>
                </a:lnTo>
                <a:lnTo>
                  <a:pt x="269" y="207"/>
                </a:lnTo>
                <a:lnTo>
                  <a:pt x="257" y="199"/>
                </a:lnTo>
                <a:lnTo>
                  <a:pt x="255" y="196"/>
                </a:lnTo>
                <a:lnTo>
                  <a:pt x="255" y="184"/>
                </a:lnTo>
                <a:lnTo>
                  <a:pt x="266" y="168"/>
                </a:lnTo>
                <a:lnTo>
                  <a:pt x="270" y="149"/>
                </a:lnTo>
                <a:lnTo>
                  <a:pt x="284" y="127"/>
                </a:lnTo>
                <a:lnTo>
                  <a:pt x="259" y="111"/>
                </a:lnTo>
                <a:lnTo>
                  <a:pt x="247" y="126"/>
                </a:lnTo>
                <a:lnTo>
                  <a:pt x="214" y="116"/>
                </a:lnTo>
                <a:lnTo>
                  <a:pt x="218" y="97"/>
                </a:lnTo>
                <a:lnTo>
                  <a:pt x="188" y="88"/>
                </a:lnTo>
                <a:lnTo>
                  <a:pt x="180" y="79"/>
                </a:lnTo>
                <a:lnTo>
                  <a:pt x="168" y="68"/>
                </a:lnTo>
                <a:lnTo>
                  <a:pt x="152" y="60"/>
                </a:lnTo>
                <a:lnTo>
                  <a:pt x="143" y="53"/>
                </a:lnTo>
                <a:lnTo>
                  <a:pt x="129" y="57"/>
                </a:lnTo>
                <a:lnTo>
                  <a:pt x="117" y="66"/>
                </a:lnTo>
                <a:lnTo>
                  <a:pt x="102" y="78"/>
                </a:lnTo>
                <a:lnTo>
                  <a:pt x="87" y="80"/>
                </a:lnTo>
                <a:lnTo>
                  <a:pt x="76" y="75"/>
                </a:lnTo>
                <a:lnTo>
                  <a:pt x="65" y="92"/>
                </a:lnTo>
                <a:lnTo>
                  <a:pt x="57" y="101"/>
                </a:lnTo>
                <a:lnTo>
                  <a:pt x="42" y="105"/>
                </a:lnTo>
                <a:lnTo>
                  <a:pt x="15" y="133"/>
                </a:lnTo>
                <a:lnTo>
                  <a:pt x="4" y="75"/>
                </a:lnTo>
                <a:lnTo>
                  <a:pt x="228" y="30"/>
                </a:lnTo>
                <a:lnTo>
                  <a:pt x="228" y="30"/>
                </a:lnTo>
                <a:lnTo>
                  <a:pt x="360" y="4"/>
                </a:lnTo>
                <a:lnTo>
                  <a:pt x="369" y="30"/>
                </a:lnTo>
                <a:lnTo>
                  <a:pt x="383" y="63"/>
                </a:lnTo>
                <a:lnTo>
                  <a:pt x="405" y="165"/>
                </a:lnTo>
                <a:lnTo>
                  <a:pt x="442" y="164"/>
                </a:lnTo>
                <a:lnTo>
                  <a:pt x="477" y="158"/>
                </a:lnTo>
                <a:lnTo>
                  <a:pt x="475" y="183"/>
                </a:lnTo>
                <a:lnTo>
                  <a:pt x="464" y="206"/>
                </a:lnTo>
                <a:lnTo>
                  <a:pt x="466" y="207"/>
                </a:lnTo>
                <a:lnTo>
                  <a:pt x="465" y="206"/>
                </a:lnTo>
                <a:lnTo>
                  <a:pt x="466" y="207"/>
                </a:lnTo>
                <a:close/>
                <a:moveTo>
                  <a:pt x="378" y="208"/>
                </a:moveTo>
                <a:lnTo>
                  <a:pt x="377" y="209"/>
                </a:lnTo>
                <a:lnTo>
                  <a:pt x="384" y="224"/>
                </a:lnTo>
                <a:lnTo>
                  <a:pt x="385" y="235"/>
                </a:lnTo>
                <a:lnTo>
                  <a:pt x="393" y="248"/>
                </a:lnTo>
                <a:lnTo>
                  <a:pt x="395" y="247"/>
                </a:lnTo>
                <a:lnTo>
                  <a:pt x="395" y="247"/>
                </a:lnTo>
                <a:lnTo>
                  <a:pt x="398" y="243"/>
                </a:lnTo>
                <a:lnTo>
                  <a:pt x="398" y="243"/>
                </a:lnTo>
                <a:lnTo>
                  <a:pt x="399" y="241"/>
                </a:lnTo>
                <a:lnTo>
                  <a:pt x="399" y="241"/>
                </a:lnTo>
                <a:lnTo>
                  <a:pt x="400" y="240"/>
                </a:lnTo>
                <a:lnTo>
                  <a:pt x="400" y="240"/>
                </a:lnTo>
                <a:lnTo>
                  <a:pt x="400" y="238"/>
                </a:lnTo>
                <a:lnTo>
                  <a:pt x="400" y="238"/>
                </a:lnTo>
                <a:lnTo>
                  <a:pt x="400" y="237"/>
                </a:lnTo>
                <a:lnTo>
                  <a:pt x="400" y="237"/>
                </a:lnTo>
                <a:lnTo>
                  <a:pt x="396" y="219"/>
                </a:lnTo>
                <a:lnTo>
                  <a:pt x="396" y="219"/>
                </a:lnTo>
                <a:lnTo>
                  <a:pt x="391" y="204"/>
                </a:lnTo>
                <a:lnTo>
                  <a:pt x="376" y="207"/>
                </a:lnTo>
                <a:lnTo>
                  <a:pt x="377" y="209"/>
                </a:lnTo>
                <a:lnTo>
                  <a:pt x="378" y="208"/>
                </a:lnTo>
                <a:lnTo>
                  <a:pt x="380" y="210"/>
                </a:lnTo>
                <a:lnTo>
                  <a:pt x="389" y="208"/>
                </a:lnTo>
                <a:lnTo>
                  <a:pt x="393" y="220"/>
                </a:lnTo>
                <a:lnTo>
                  <a:pt x="395" y="220"/>
                </a:lnTo>
                <a:lnTo>
                  <a:pt x="393" y="220"/>
                </a:lnTo>
                <a:lnTo>
                  <a:pt x="393" y="220"/>
                </a:lnTo>
                <a:lnTo>
                  <a:pt x="396" y="228"/>
                </a:lnTo>
                <a:lnTo>
                  <a:pt x="396" y="228"/>
                </a:lnTo>
                <a:lnTo>
                  <a:pt x="397" y="235"/>
                </a:lnTo>
                <a:lnTo>
                  <a:pt x="397" y="235"/>
                </a:lnTo>
                <a:lnTo>
                  <a:pt x="397" y="237"/>
                </a:lnTo>
                <a:lnTo>
                  <a:pt x="397" y="238"/>
                </a:lnTo>
                <a:lnTo>
                  <a:pt x="397" y="238"/>
                </a:lnTo>
                <a:lnTo>
                  <a:pt x="397" y="238"/>
                </a:lnTo>
                <a:lnTo>
                  <a:pt x="398" y="238"/>
                </a:lnTo>
                <a:lnTo>
                  <a:pt x="397" y="238"/>
                </a:lnTo>
                <a:lnTo>
                  <a:pt x="397" y="238"/>
                </a:lnTo>
                <a:lnTo>
                  <a:pt x="398" y="238"/>
                </a:lnTo>
                <a:lnTo>
                  <a:pt x="397" y="238"/>
                </a:lnTo>
                <a:lnTo>
                  <a:pt x="397" y="238"/>
                </a:lnTo>
                <a:lnTo>
                  <a:pt x="397" y="238"/>
                </a:lnTo>
                <a:lnTo>
                  <a:pt x="395" y="242"/>
                </a:lnTo>
                <a:lnTo>
                  <a:pt x="395" y="242"/>
                </a:lnTo>
                <a:lnTo>
                  <a:pt x="392" y="243"/>
                </a:lnTo>
                <a:lnTo>
                  <a:pt x="392" y="243"/>
                </a:lnTo>
                <a:lnTo>
                  <a:pt x="392" y="244"/>
                </a:lnTo>
                <a:lnTo>
                  <a:pt x="393" y="246"/>
                </a:lnTo>
                <a:lnTo>
                  <a:pt x="395" y="244"/>
                </a:lnTo>
                <a:lnTo>
                  <a:pt x="388" y="234"/>
                </a:lnTo>
                <a:lnTo>
                  <a:pt x="387" y="223"/>
                </a:lnTo>
                <a:lnTo>
                  <a:pt x="381" y="208"/>
                </a:lnTo>
                <a:lnTo>
                  <a:pt x="378" y="208"/>
                </a:lnTo>
                <a:lnTo>
                  <a:pt x="380" y="210"/>
                </a:lnTo>
                <a:lnTo>
                  <a:pt x="378" y="20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3" name="Freeform 60">
            <a:extLst>
              <a:ext uri="{FF2B5EF4-FFF2-40B4-BE49-F238E27FC236}">
                <a16:creationId xmlns:a16="http://schemas.microsoft.com/office/drawing/2014/main" id="{C1247ADD-A1B7-5575-E3A6-DF2389A78618}"/>
              </a:ext>
            </a:extLst>
          </p:cNvPr>
          <p:cNvSpPr>
            <a:spLocks noEditPoints="1"/>
          </p:cNvSpPr>
          <p:nvPr/>
        </p:nvSpPr>
        <p:spPr bwMode="auto">
          <a:xfrm>
            <a:off x="7482305" y="988303"/>
            <a:ext cx="544849" cy="867724"/>
          </a:xfrm>
          <a:custGeom>
            <a:avLst/>
            <a:gdLst>
              <a:gd name="T0" fmla="*/ 18 w 378"/>
              <a:gd name="T1" fmla="*/ 332 h 602"/>
              <a:gd name="T2" fmla="*/ 22 w 378"/>
              <a:gd name="T3" fmla="*/ 284 h 602"/>
              <a:gd name="T4" fmla="*/ 46 w 378"/>
              <a:gd name="T5" fmla="*/ 232 h 602"/>
              <a:gd name="T6" fmla="*/ 35 w 378"/>
              <a:gd name="T7" fmla="*/ 181 h 602"/>
              <a:gd name="T8" fmla="*/ 44 w 378"/>
              <a:gd name="T9" fmla="*/ 159 h 602"/>
              <a:gd name="T10" fmla="*/ 42 w 378"/>
              <a:gd name="T11" fmla="*/ 121 h 602"/>
              <a:gd name="T12" fmla="*/ 71 w 378"/>
              <a:gd name="T13" fmla="*/ 38 h 602"/>
              <a:gd name="T14" fmla="*/ 92 w 378"/>
              <a:gd name="T15" fmla="*/ 14 h 602"/>
              <a:gd name="T16" fmla="*/ 99 w 378"/>
              <a:gd name="T17" fmla="*/ 21 h 602"/>
              <a:gd name="T18" fmla="*/ 123 w 378"/>
              <a:gd name="T19" fmla="*/ 38 h 602"/>
              <a:gd name="T20" fmla="*/ 128 w 378"/>
              <a:gd name="T21" fmla="*/ 28 h 602"/>
              <a:gd name="T22" fmla="*/ 162 w 378"/>
              <a:gd name="T23" fmla="*/ 0 h 602"/>
              <a:gd name="T24" fmla="*/ 207 w 378"/>
              <a:gd name="T25" fmla="*/ 15 h 602"/>
              <a:gd name="T26" fmla="*/ 274 w 378"/>
              <a:gd name="T27" fmla="*/ 200 h 602"/>
              <a:gd name="T28" fmla="*/ 315 w 378"/>
              <a:gd name="T29" fmla="*/ 212 h 602"/>
              <a:gd name="T30" fmla="*/ 333 w 378"/>
              <a:gd name="T31" fmla="*/ 255 h 602"/>
              <a:gd name="T32" fmla="*/ 339 w 378"/>
              <a:gd name="T33" fmla="*/ 252 h 602"/>
              <a:gd name="T34" fmla="*/ 353 w 378"/>
              <a:gd name="T35" fmla="*/ 242 h 602"/>
              <a:gd name="T36" fmla="*/ 378 w 378"/>
              <a:gd name="T37" fmla="*/ 277 h 602"/>
              <a:gd name="T38" fmla="*/ 365 w 378"/>
              <a:gd name="T39" fmla="*/ 316 h 602"/>
              <a:gd name="T40" fmla="*/ 334 w 378"/>
              <a:gd name="T41" fmla="*/ 339 h 602"/>
              <a:gd name="T42" fmla="*/ 297 w 378"/>
              <a:gd name="T43" fmla="*/ 372 h 602"/>
              <a:gd name="T44" fmla="*/ 295 w 378"/>
              <a:gd name="T45" fmla="*/ 371 h 602"/>
              <a:gd name="T46" fmla="*/ 293 w 378"/>
              <a:gd name="T47" fmla="*/ 366 h 602"/>
              <a:gd name="T48" fmla="*/ 280 w 378"/>
              <a:gd name="T49" fmla="*/ 360 h 602"/>
              <a:gd name="T50" fmla="*/ 260 w 378"/>
              <a:gd name="T51" fmla="*/ 379 h 602"/>
              <a:gd name="T52" fmla="*/ 263 w 378"/>
              <a:gd name="T53" fmla="*/ 397 h 602"/>
              <a:gd name="T54" fmla="*/ 258 w 378"/>
              <a:gd name="T55" fmla="*/ 416 h 602"/>
              <a:gd name="T56" fmla="*/ 246 w 378"/>
              <a:gd name="T57" fmla="*/ 405 h 602"/>
              <a:gd name="T58" fmla="*/ 235 w 378"/>
              <a:gd name="T59" fmla="*/ 400 h 602"/>
              <a:gd name="T60" fmla="*/ 212 w 378"/>
              <a:gd name="T61" fmla="*/ 388 h 602"/>
              <a:gd name="T62" fmla="*/ 221 w 378"/>
              <a:gd name="T63" fmla="*/ 404 h 602"/>
              <a:gd name="T64" fmla="*/ 218 w 378"/>
              <a:gd name="T65" fmla="*/ 430 h 602"/>
              <a:gd name="T66" fmla="*/ 209 w 378"/>
              <a:gd name="T67" fmla="*/ 456 h 602"/>
              <a:gd name="T68" fmla="*/ 191 w 378"/>
              <a:gd name="T69" fmla="*/ 476 h 602"/>
              <a:gd name="T70" fmla="*/ 152 w 378"/>
              <a:gd name="T71" fmla="*/ 498 h 602"/>
              <a:gd name="T72" fmla="*/ 123 w 378"/>
              <a:gd name="T73" fmla="*/ 511 h 602"/>
              <a:gd name="T74" fmla="*/ 119 w 378"/>
              <a:gd name="T75" fmla="*/ 537 h 602"/>
              <a:gd name="T76" fmla="*/ 112 w 378"/>
              <a:gd name="T77" fmla="*/ 602 h 602"/>
              <a:gd name="T78" fmla="*/ 96 w 378"/>
              <a:gd name="T79" fmla="*/ 577 h 602"/>
              <a:gd name="T80" fmla="*/ 71 w 378"/>
              <a:gd name="T81" fmla="*/ 556 h 602"/>
              <a:gd name="T82" fmla="*/ 8 w 378"/>
              <a:gd name="T83" fmla="*/ 330 h 602"/>
              <a:gd name="T84" fmla="*/ 236 w 378"/>
              <a:gd name="T85" fmla="*/ 415 h 602"/>
              <a:gd name="T86" fmla="*/ 248 w 378"/>
              <a:gd name="T87" fmla="*/ 435 h 602"/>
              <a:gd name="T88" fmla="*/ 228 w 378"/>
              <a:gd name="T89" fmla="*/ 424 h 602"/>
              <a:gd name="T90" fmla="*/ 278 w 378"/>
              <a:gd name="T91" fmla="*/ 400 h 602"/>
              <a:gd name="T92" fmla="*/ 282 w 378"/>
              <a:gd name="T93" fmla="*/ 400 h 602"/>
              <a:gd name="T94" fmla="*/ 287 w 378"/>
              <a:gd name="T95" fmla="*/ 399 h 602"/>
              <a:gd name="T96" fmla="*/ 288 w 378"/>
              <a:gd name="T97" fmla="*/ 386 h 602"/>
              <a:gd name="T98" fmla="*/ 288 w 378"/>
              <a:gd name="T99" fmla="*/ 371 h 602"/>
              <a:gd name="T100" fmla="*/ 267 w 378"/>
              <a:gd name="T101" fmla="*/ 388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78" h="602">
                <a:moveTo>
                  <a:pt x="8" y="330"/>
                </a:moveTo>
                <a:lnTo>
                  <a:pt x="18" y="332"/>
                </a:lnTo>
                <a:lnTo>
                  <a:pt x="18" y="316"/>
                </a:lnTo>
                <a:lnTo>
                  <a:pt x="22" y="284"/>
                </a:lnTo>
                <a:lnTo>
                  <a:pt x="38" y="255"/>
                </a:lnTo>
                <a:lnTo>
                  <a:pt x="46" y="232"/>
                </a:lnTo>
                <a:lnTo>
                  <a:pt x="35" y="216"/>
                </a:lnTo>
                <a:lnTo>
                  <a:pt x="35" y="181"/>
                </a:lnTo>
                <a:lnTo>
                  <a:pt x="40" y="175"/>
                </a:lnTo>
                <a:lnTo>
                  <a:pt x="44" y="159"/>
                </a:lnTo>
                <a:lnTo>
                  <a:pt x="43" y="150"/>
                </a:lnTo>
                <a:lnTo>
                  <a:pt x="42" y="121"/>
                </a:lnTo>
                <a:lnTo>
                  <a:pt x="53" y="92"/>
                </a:lnTo>
                <a:lnTo>
                  <a:pt x="71" y="38"/>
                </a:lnTo>
                <a:lnTo>
                  <a:pt x="83" y="14"/>
                </a:lnTo>
                <a:lnTo>
                  <a:pt x="92" y="14"/>
                </a:lnTo>
                <a:lnTo>
                  <a:pt x="99" y="15"/>
                </a:lnTo>
                <a:lnTo>
                  <a:pt x="99" y="21"/>
                </a:lnTo>
                <a:lnTo>
                  <a:pt x="107" y="35"/>
                </a:lnTo>
                <a:lnTo>
                  <a:pt x="123" y="38"/>
                </a:lnTo>
                <a:lnTo>
                  <a:pt x="128" y="34"/>
                </a:lnTo>
                <a:lnTo>
                  <a:pt x="128" y="28"/>
                </a:lnTo>
                <a:lnTo>
                  <a:pt x="152" y="10"/>
                </a:lnTo>
                <a:lnTo>
                  <a:pt x="162" y="0"/>
                </a:lnTo>
                <a:lnTo>
                  <a:pt x="172" y="1"/>
                </a:lnTo>
                <a:lnTo>
                  <a:pt x="207" y="15"/>
                </a:lnTo>
                <a:lnTo>
                  <a:pt x="219" y="21"/>
                </a:lnTo>
                <a:lnTo>
                  <a:pt x="274" y="200"/>
                </a:lnTo>
                <a:lnTo>
                  <a:pt x="309" y="200"/>
                </a:lnTo>
                <a:lnTo>
                  <a:pt x="315" y="212"/>
                </a:lnTo>
                <a:lnTo>
                  <a:pt x="316" y="241"/>
                </a:lnTo>
                <a:lnTo>
                  <a:pt x="333" y="255"/>
                </a:lnTo>
                <a:lnTo>
                  <a:pt x="338" y="255"/>
                </a:lnTo>
                <a:lnTo>
                  <a:pt x="339" y="252"/>
                </a:lnTo>
                <a:lnTo>
                  <a:pt x="336" y="245"/>
                </a:lnTo>
                <a:lnTo>
                  <a:pt x="353" y="242"/>
                </a:lnTo>
                <a:lnTo>
                  <a:pt x="364" y="255"/>
                </a:lnTo>
                <a:lnTo>
                  <a:pt x="378" y="277"/>
                </a:lnTo>
                <a:lnTo>
                  <a:pt x="378" y="288"/>
                </a:lnTo>
                <a:lnTo>
                  <a:pt x="365" y="316"/>
                </a:lnTo>
                <a:lnTo>
                  <a:pt x="354" y="321"/>
                </a:lnTo>
                <a:lnTo>
                  <a:pt x="334" y="339"/>
                </a:lnTo>
                <a:lnTo>
                  <a:pt x="305" y="372"/>
                </a:lnTo>
                <a:lnTo>
                  <a:pt x="297" y="372"/>
                </a:lnTo>
                <a:lnTo>
                  <a:pt x="297" y="372"/>
                </a:lnTo>
                <a:lnTo>
                  <a:pt x="295" y="371"/>
                </a:lnTo>
                <a:lnTo>
                  <a:pt x="294" y="370"/>
                </a:lnTo>
                <a:lnTo>
                  <a:pt x="293" y="366"/>
                </a:lnTo>
                <a:lnTo>
                  <a:pt x="291" y="359"/>
                </a:lnTo>
                <a:lnTo>
                  <a:pt x="280" y="360"/>
                </a:lnTo>
                <a:lnTo>
                  <a:pt x="274" y="370"/>
                </a:lnTo>
                <a:lnTo>
                  <a:pt x="260" y="379"/>
                </a:lnTo>
                <a:lnTo>
                  <a:pt x="253" y="388"/>
                </a:lnTo>
                <a:lnTo>
                  <a:pt x="263" y="397"/>
                </a:lnTo>
                <a:lnTo>
                  <a:pt x="260" y="400"/>
                </a:lnTo>
                <a:lnTo>
                  <a:pt x="258" y="416"/>
                </a:lnTo>
                <a:lnTo>
                  <a:pt x="246" y="415"/>
                </a:lnTo>
                <a:lnTo>
                  <a:pt x="246" y="405"/>
                </a:lnTo>
                <a:lnTo>
                  <a:pt x="244" y="398"/>
                </a:lnTo>
                <a:lnTo>
                  <a:pt x="235" y="400"/>
                </a:lnTo>
                <a:lnTo>
                  <a:pt x="225" y="381"/>
                </a:lnTo>
                <a:lnTo>
                  <a:pt x="212" y="388"/>
                </a:lnTo>
                <a:lnTo>
                  <a:pt x="219" y="397"/>
                </a:lnTo>
                <a:lnTo>
                  <a:pt x="221" y="404"/>
                </a:lnTo>
                <a:lnTo>
                  <a:pt x="217" y="412"/>
                </a:lnTo>
                <a:lnTo>
                  <a:pt x="218" y="430"/>
                </a:lnTo>
                <a:lnTo>
                  <a:pt x="219" y="440"/>
                </a:lnTo>
                <a:lnTo>
                  <a:pt x="209" y="456"/>
                </a:lnTo>
                <a:lnTo>
                  <a:pt x="192" y="459"/>
                </a:lnTo>
                <a:lnTo>
                  <a:pt x="191" y="476"/>
                </a:lnTo>
                <a:lnTo>
                  <a:pt x="159" y="494"/>
                </a:lnTo>
                <a:lnTo>
                  <a:pt x="152" y="498"/>
                </a:lnTo>
                <a:lnTo>
                  <a:pt x="142" y="489"/>
                </a:lnTo>
                <a:lnTo>
                  <a:pt x="123" y="511"/>
                </a:lnTo>
                <a:lnTo>
                  <a:pt x="129" y="530"/>
                </a:lnTo>
                <a:lnTo>
                  <a:pt x="119" y="537"/>
                </a:lnTo>
                <a:lnTo>
                  <a:pt x="118" y="564"/>
                </a:lnTo>
                <a:lnTo>
                  <a:pt x="112" y="602"/>
                </a:lnTo>
                <a:lnTo>
                  <a:pt x="99" y="596"/>
                </a:lnTo>
                <a:lnTo>
                  <a:pt x="96" y="577"/>
                </a:lnTo>
                <a:lnTo>
                  <a:pt x="72" y="571"/>
                </a:lnTo>
                <a:lnTo>
                  <a:pt x="71" y="556"/>
                </a:lnTo>
                <a:lnTo>
                  <a:pt x="0" y="331"/>
                </a:lnTo>
                <a:lnTo>
                  <a:pt x="8" y="330"/>
                </a:lnTo>
                <a:close/>
                <a:moveTo>
                  <a:pt x="228" y="424"/>
                </a:moveTo>
                <a:lnTo>
                  <a:pt x="236" y="415"/>
                </a:lnTo>
                <a:lnTo>
                  <a:pt x="245" y="421"/>
                </a:lnTo>
                <a:lnTo>
                  <a:pt x="248" y="435"/>
                </a:lnTo>
                <a:lnTo>
                  <a:pt x="238" y="441"/>
                </a:lnTo>
                <a:lnTo>
                  <a:pt x="228" y="424"/>
                </a:lnTo>
                <a:close/>
                <a:moveTo>
                  <a:pt x="267" y="388"/>
                </a:moveTo>
                <a:lnTo>
                  <a:pt x="278" y="400"/>
                </a:lnTo>
                <a:lnTo>
                  <a:pt x="278" y="400"/>
                </a:lnTo>
                <a:lnTo>
                  <a:pt x="282" y="400"/>
                </a:lnTo>
                <a:lnTo>
                  <a:pt x="285" y="399"/>
                </a:lnTo>
                <a:lnTo>
                  <a:pt x="287" y="399"/>
                </a:lnTo>
                <a:lnTo>
                  <a:pt x="287" y="399"/>
                </a:lnTo>
                <a:lnTo>
                  <a:pt x="288" y="386"/>
                </a:lnTo>
                <a:lnTo>
                  <a:pt x="293" y="382"/>
                </a:lnTo>
                <a:lnTo>
                  <a:pt x="288" y="371"/>
                </a:lnTo>
                <a:lnTo>
                  <a:pt x="276" y="375"/>
                </a:lnTo>
                <a:lnTo>
                  <a:pt x="267" y="38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4" name="Freeform 61">
            <a:extLst>
              <a:ext uri="{FF2B5EF4-FFF2-40B4-BE49-F238E27FC236}">
                <a16:creationId xmlns:a16="http://schemas.microsoft.com/office/drawing/2014/main" id="{48994E71-70A0-F4AD-DD9E-5AD1EE6593F4}"/>
              </a:ext>
            </a:extLst>
          </p:cNvPr>
          <p:cNvSpPr>
            <a:spLocks noEditPoints="1"/>
          </p:cNvSpPr>
          <p:nvPr/>
        </p:nvSpPr>
        <p:spPr bwMode="auto">
          <a:xfrm>
            <a:off x="7479422" y="985420"/>
            <a:ext cx="550615" cy="873489"/>
          </a:xfrm>
          <a:custGeom>
            <a:avLst/>
            <a:gdLst>
              <a:gd name="T0" fmla="*/ 26 w 382"/>
              <a:gd name="T1" fmla="*/ 286 h 606"/>
              <a:gd name="T2" fmla="*/ 43 w 382"/>
              <a:gd name="T3" fmla="*/ 178 h 606"/>
              <a:gd name="T4" fmla="*/ 74 w 382"/>
              <a:gd name="T5" fmla="*/ 41 h 606"/>
              <a:gd name="T6" fmla="*/ 99 w 382"/>
              <a:gd name="T7" fmla="*/ 23 h 606"/>
              <a:gd name="T8" fmla="*/ 155 w 382"/>
              <a:gd name="T9" fmla="*/ 13 h 606"/>
              <a:gd name="T10" fmla="*/ 275 w 382"/>
              <a:gd name="T11" fmla="*/ 205 h 606"/>
              <a:gd name="T12" fmla="*/ 340 w 382"/>
              <a:gd name="T13" fmla="*/ 258 h 606"/>
              <a:gd name="T14" fmla="*/ 354 w 382"/>
              <a:gd name="T15" fmla="*/ 246 h 606"/>
              <a:gd name="T16" fmla="*/ 355 w 382"/>
              <a:gd name="T17" fmla="*/ 320 h 606"/>
              <a:gd name="T18" fmla="*/ 299 w 382"/>
              <a:gd name="T19" fmla="*/ 372 h 606"/>
              <a:gd name="T20" fmla="*/ 295 w 382"/>
              <a:gd name="T21" fmla="*/ 362 h 606"/>
              <a:gd name="T22" fmla="*/ 275 w 382"/>
              <a:gd name="T23" fmla="*/ 371 h 606"/>
              <a:gd name="T24" fmla="*/ 261 w 382"/>
              <a:gd name="T25" fmla="*/ 402 h 606"/>
              <a:gd name="T26" fmla="*/ 238 w 382"/>
              <a:gd name="T27" fmla="*/ 400 h 606"/>
              <a:gd name="T28" fmla="*/ 217 w 382"/>
              <a:gd name="T29" fmla="*/ 414 h 606"/>
              <a:gd name="T30" fmla="*/ 191 w 382"/>
              <a:gd name="T31" fmla="*/ 477 h 606"/>
              <a:gd name="T32" fmla="*/ 129 w 382"/>
              <a:gd name="T33" fmla="*/ 531 h 606"/>
              <a:gd name="T34" fmla="*/ 99 w 382"/>
              <a:gd name="T35" fmla="*/ 578 h 606"/>
              <a:gd name="T36" fmla="*/ 10 w 382"/>
              <a:gd name="T37" fmla="*/ 332 h 606"/>
              <a:gd name="T38" fmla="*/ 71 w 382"/>
              <a:gd name="T39" fmla="*/ 559 h 606"/>
              <a:gd name="T40" fmla="*/ 122 w 382"/>
              <a:gd name="T41" fmla="*/ 566 h 606"/>
              <a:gd name="T42" fmla="*/ 153 w 382"/>
              <a:gd name="T43" fmla="*/ 502 h 606"/>
              <a:gd name="T44" fmla="*/ 223 w 382"/>
              <a:gd name="T45" fmla="*/ 443 h 606"/>
              <a:gd name="T46" fmla="*/ 216 w 382"/>
              <a:gd name="T47" fmla="*/ 390 h 606"/>
              <a:gd name="T48" fmla="*/ 247 w 382"/>
              <a:gd name="T49" fmla="*/ 419 h 606"/>
              <a:gd name="T50" fmla="*/ 263 w 382"/>
              <a:gd name="T51" fmla="*/ 382 h 606"/>
              <a:gd name="T52" fmla="*/ 292 w 382"/>
              <a:gd name="T53" fmla="*/ 361 h 606"/>
              <a:gd name="T54" fmla="*/ 295 w 382"/>
              <a:gd name="T55" fmla="*/ 373 h 606"/>
              <a:gd name="T56" fmla="*/ 337 w 382"/>
              <a:gd name="T57" fmla="*/ 342 h 606"/>
              <a:gd name="T58" fmla="*/ 368 w 382"/>
              <a:gd name="T59" fmla="*/ 256 h 606"/>
              <a:gd name="T60" fmla="*/ 336 w 382"/>
              <a:gd name="T61" fmla="*/ 255 h 606"/>
              <a:gd name="T62" fmla="*/ 222 w 382"/>
              <a:gd name="T63" fmla="*/ 22 h 606"/>
              <a:gd name="T64" fmla="*/ 128 w 382"/>
              <a:gd name="T65" fmla="*/ 29 h 606"/>
              <a:gd name="T66" fmla="*/ 102 w 382"/>
              <a:gd name="T67" fmla="*/ 15 h 606"/>
              <a:gd name="T68" fmla="*/ 43 w 382"/>
              <a:gd name="T69" fmla="*/ 123 h 606"/>
              <a:gd name="T70" fmla="*/ 36 w 382"/>
              <a:gd name="T71" fmla="*/ 220 h 606"/>
              <a:gd name="T72" fmla="*/ 17 w 382"/>
              <a:gd name="T73" fmla="*/ 332 h 606"/>
              <a:gd name="T74" fmla="*/ 231 w 382"/>
              <a:gd name="T75" fmla="*/ 427 h 606"/>
              <a:gd name="T76" fmla="*/ 231 w 382"/>
              <a:gd name="T77" fmla="*/ 425 h 606"/>
              <a:gd name="T78" fmla="*/ 239 w 382"/>
              <a:gd name="T79" fmla="*/ 445 h 606"/>
              <a:gd name="T80" fmla="*/ 228 w 382"/>
              <a:gd name="T81" fmla="*/ 427 h 606"/>
              <a:gd name="T82" fmla="*/ 280 w 382"/>
              <a:gd name="T83" fmla="*/ 403 h 606"/>
              <a:gd name="T84" fmla="*/ 287 w 382"/>
              <a:gd name="T85" fmla="*/ 403 h 606"/>
              <a:gd name="T86" fmla="*/ 290 w 382"/>
              <a:gd name="T87" fmla="*/ 401 h 606"/>
              <a:gd name="T88" fmla="*/ 291 w 382"/>
              <a:gd name="T89" fmla="*/ 390 h 606"/>
              <a:gd name="T90" fmla="*/ 268 w 382"/>
              <a:gd name="T91" fmla="*/ 391 h 606"/>
              <a:gd name="T92" fmla="*/ 293 w 382"/>
              <a:gd name="T93" fmla="*/ 384 h 606"/>
              <a:gd name="T94" fmla="*/ 288 w 382"/>
              <a:gd name="T95" fmla="*/ 393 h 606"/>
              <a:gd name="T96" fmla="*/ 288 w 382"/>
              <a:gd name="T97" fmla="*/ 401 h 606"/>
              <a:gd name="T98" fmla="*/ 288 w 382"/>
              <a:gd name="T99" fmla="*/ 400 h 606"/>
              <a:gd name="T100" fmla="*/ 283 w 382"/>
              <a:gd name="T101" fmla="*/ 400 h 606"/>
              <a:gd name="T102" fmla="*/ 280 w 382"/>
              <a:gd name="T103" fmla="*/ 402 h 606"/>
              <a:gd name="T104" fmla="*/ 269 w 382"/>
              <a:gd name="T105" fmla="*/ 390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82" h="606">
                <a:moveTo>
                  <a:pt x="10" y="332"/>
                </a:moveTo>
                <a:lnTo>
                  <a:pt x="10" y="333"/>
                </a:lnTo>
                <a:lnTo>
                  <a:pt x="21" y="337"/>
                </a:lnTo>
                <a:lnTo>
                  <a:pt x="21" y="319"/>
                </a:lnTo>
                <a:lnTo>
                  <a:pt x="26" y="286"/>
                </a:lnTo>
                <a:lnTo>
                  <a:pt x="41" y="258"/>
                </a:lnTo>
                <a:lnTo>
                  <a:pt x="51" y="234"/>
                </a:lnTo>
                <a:lnTo>
                  <a:pt x="39" y="218"/>
                </a:lnTo>
                <a:lnTo>
                  <a:pt x="39" y="183"/>
                </a:lnTo>
                <a:lnTo>
                  <a:pt x="43" y="178"/>
                </a:lnTo>
                <a:lnTo>
                  <a:pt x="48" y="161"/>
                </a:lnTo>
                <a:lnTo>
                  <a:pt x="47" y="152"/>
                </a:lnTo>
                <a:lnTo>
                  <a:pt x="46" y="123"/>
                </a:lnTo>
                <a:lnTo>
                  <a:pt x="57" y="94"/>
                </a:lnTo>
                <a:lnTo>
                  <a:pt x="74" y="41"/>
                </a:lnTo>
                <a:lnTo>
                  <a:pt x="86" y="17"/>
                </a:lnTo>
                <a:lnTo>
                  <a:pt x="92" y="17"/>
                </a:lnTo>
                <a:lnTo>
                  <a:pt x="99" y="18"/>
                </a:lnTo>
                <a:lnTo>
                  <a:pt x="99" y="23"/>
                </a:lnTo>
                <a:lnTo>
                  <a:pt x="99" y="23"/>
                </a:lnTo>
                <a:lnTo>
                  <a:pt x="107" y="38"/>
                </a:lnTo>
                <a:lnTo>
                  <a:pt x="126" y="42"/>
                </a:lnTo>
                <a:lnTo>
                  <a:pt x="131" y="36"/>
                </a:lnTo>
                <a:lnTo>
                  <a:pt x="131" y="31"/>
                </a:lnTo>
                <a:lnTo>
                  <a:pt x="155" y="13"/>
                </a:lnTo>
                <a:lnTo>
                  <a:pt x="165" y="3"/>
                </a:lnTo>
                <a:lnTo>
                  <a:pt x="173" y="4"/>
                </a:lnTo>
                <a:lnTo>
                  <a:pt x="209" y="19"/>
                </a:lnTo>
                <a:lnTo>
                  <a:pt x="220" y="24"/>
                </a:lnTo>
                <a:lnTo>
                  <a:pt x="275" y="205"/>
                </a:lnTo>
                <a:lnTo>
                  <a:pt x="310" y="205"/>
                </a:lnTo>
                <a:lnTo>
                  <a:pt x="314" y="214"/>
                </a:lnTo>
                <a:lnTo>
                  <a:pt x="317" y="244"/>
                </a:lnTo>
                <a:lnTo>
                  <a:pt x="335" y="258"/>
                </a:lnTo>
                <a:lnTo>
                  <a:pt x="340" y="258"/>
                </a:lnTo>
                <a:lnTo>
                  <a:pt x="341" y="258"/>
                </a:lnTo>
                <a:lnTo>
                  <a:pt x="342" y="255"/>
                </a:lnTo>
                <a:lnTo>
                  <a:pt x="342" y="254"/>
                </a:lnTo>
                <a:lnTo>
                  <a:pt x="340" y="249"/>
                </a:lnTo>
                <a:lnTo>
                  <a:pt x="354" y="246"/>
                </a:lnTo>
                <a:lnTo>
                  <a:pt x="365" y="258"/>
                </a:lnTo>
                <a:lnTo>
                  <a:pt x="379" y="280"/>
                </a:lnTo>
                <a:lnTo>
                  <a:pt x="379" y="290"/>
                </a:lnTo>
                <a:lnTo>
                  <a:pt x="366" y="317"/>
                </a:lnTo>
                <a:lnTo>
                  <a:pt x="355" y="320"/>
                </a:lnTo>
                <a:lnTo>
                  <a:pt x="335" y="340"/>
                </a:lnTo>
                <a:lnTo>
                  <a:pt x="306" y="372"/>
                </a:lnTo>
                <a:lnTo>
                  <a:pt x="299" y="372"/>
                </a:lnTo>
                <a:lnTo>
                  <a:pt x="299" y="372"/>
                </a:lnTo>
                <a:lnTo>
                  <a:pt x="299" y="372"/>
                </a:lnTo>
                <a:lnTo>
                  <a:pt x="297" y="371"/>
                </a:lnTo>
                <a:lnTo>
                  <a:pt x="297" y="371"/>
                </a:lnTo>
                <a:lnTo>
                  <a:pt x="295" y="364"/>
                </a:lnTo>
                <a:lnTo>
                  <a:pt x="295" y="364"/>
                </a:lnTo>
                <a:lnTo>
                  <a:pt x="295" y="362"/>
                </a:lnTo>
                <a:lnTo>
                  <a:pt x="295" y="362"/>
                </a:lnTo>
                <a:lnTo>
                  <a:pt x="294" y="361"/>
                </a:lnTo>
                <a:lnTo>
                  <a:pt x="294" y="360"/>
                </a:lnTo>
                <a:lnTo>
                  <a:pt x="281" y="361"/>
                </a:lnTo>
                <a:lnTo>
                  <a:pt x="275" y="371"/>
                </a:lnTo>
                <a:lnTo>
                  <a:pt x="261" y="379"/>
                </a:lnTo>
                <a:lnTo>
                  <a:pt x="253" y="390"/>
                </a:lnTo>
                <a:lnTo>
                  <a:pt x="263" y="399"/>
                </a:lnTo>
                <a:lnTo>
                  <a:pt x="261" y="401"/>
                </a:lnTo>
                <a:lnTo>
                  <a:pt x="261" y="402"/>
                </a:lnTo>
                <a:lnTo>
                  <a:pt x="258" y="417"/>
                </a:lnTo>
                <a:lnTo>
                  <a:pt x="250" y="416"/>
                </a:lnTo>
                <a:lnTo>
                  <a:pt x="250" y="407"/>
                </a:lnTo>
                <a:lnTo>
                  <a:pt x="247" y="398"/>
                </a:lnTo>
                <a:lnTo>
                  <a:pt x="238" y="400"/>
                </a:lnTo>
                <a:lnTo>
                  <a:pt x="227" y="381"/>
                </a:lnTo>
                <a:lnTo>
                  <a:pt x="211" y="390"/>
                </a:lnTo>
                <a:lnTo>
                  <a:pt x="220" y="400"/>
                </a:lnTo>
                <a:lnTo>
                  <a:pt x="221" y="405"/>
                </a:lnTo>
                <a:lnTo>
                  <a:pt x="217" y="414"/>
                </a:lnTo>
                <a:lnTo>
                  <a:pt x="219" y="432"/>
                </a:lnTo>
                <a:lnTo>
                  <a:pt x="220" y="442"/>
                </a:lnTo>
                <a:lnTo>
                  <a:pt x="211" y="456"/>
                </a:lnTo>
                <a:lnTo>
                  <a:pt x="193" y="459"/>
                </a:lnTo>
                <a:lnTo>
                  <a:pt x="191" y="477"/>
                </a:lnTo>
                <a:lnTo>
                  <a:pt x="160" y="495"/>
                </a:lnTo>
                <a:lnTo>
                  <a:pt x="154" y="498"/>
                </a:lnTo>
                <a:lnTo>
                  <a:pt x="143" y="488"/>
                </a:lnTo>
                <a:lnTo>
                  <a:pt x="124" y="511"/>
                </a:lnTo>
                <a:lnTo>
                  <a:pt x="129" y="531"/>
                </a:lnTo>
                <a:lnTo>
                  <a:pt x="120" y="538"/>
                </a:lnTo>
                <a:lnTo>
                  <a:pt x="119" y="565"/>
                </a:lnTo>
                <a:lnTo>
                  <a:pt x="113" y="602"/>
                </a:lnTo>
                <a:lnTo>
                  <a:pt x="102" y="597"/>
                </a:lnTo>
                <a:lnTo>
                  <a:pt x="99" y="578"/>
                </a:lnTo>
                <a:lnTo>
                  <a:pt x="75" y="572"/>
                </a:lnTo>
                <a:lnTo>
                  <a:pt x="74" y="558"/>
                </a:lnTo>
                <a:lnTo>
                  <a:pt x="5" y="334"/>
                </a:lnTo>
                <a:lnTo>
                  <a:pt x="10" y="333"/>
                </a:lnTo>
                <a:lnTo>
                  <a:pt x="10" y="332"/>
                </a:lnTo>
                <a:lnTo>
                  <a:pt x="10" y="333"/>
                </a:lnTo>
                <a:lnTo>
                  <a:pt x="10" y="332"/>
                </a:lnTo>
                <a:lnTo>
                  <a:pt x="10" y="330"/>
                </a:lnTo>
                <a:lnTo>
                  <a:pt x="0" y="331"/>
                </a:lnTo>
                <a:lnTo>
                  <a:pt x="71" y="559"/>
                </a:lnTo>
                <a:lnTo>
                  <a:pt x="72" y="574"/>
                </a:lnTo>
                <a:lnTo>
                  <a:pt x="97" y="581"/>
                </a:lnTo>
                <a:lnTo>
                  <a:pt x="99" y="600"/>
                </a:lnTo>
                <a:lnTo>
                  <a:pt x="115" y="606"/>
                </a:lnTo>
                <a:lnTo>
                  <a:pt x="122" y="566"/>
                </a:lnTo>
                <a:lnTo>
                  <a:pt x="124" y="540"/>
                </a:lnTo>
                <a:lnTo>
                  <a:pt x="133" y="532"/>
                </a:lnTo>
                <a:lnTo>
                  <a:pt x="127" y="513"/>
                </a:lnTo>
                <a:lnTo>
                  <a:pt x="144" y="493"/>
                </a:lnTo>
                <a:lnTo>
                  <a:pt x="153" y="502"/>
                </a:lnTo>
                <a:lnTo>
                  <a:pt x="161" y="499"/>
                </a:lnTo>
                <a:lnTo>
                  <a:pt x="194" y="479"/>
                </a:lnTo>
                <a:lnTo>
                  <a:pt x="196" y="462"/>
                </a:lnTo>
                <a:lnTo>
                  <a:pt x="213" y="459"/>
                </a:lnTo>
                <a:lnTo>
                  <a:pt x="223" y="443"/>
                </a:lnTo>
                <a:lnTo>
                  <a:pt x="222" y="432"/>
                </a:lnTo>
                <a:lnTo>
                  <a:pt x="220" y="414"/>
                </a:lnTo>
                <a:lnTo>
                  <a:pt x="225" y="406"/>
                </a:lnTo>
                <a:lnTo>
                  <a:pt x="223" y="399"/>
                </a:lnTo>
                <a:lnTo>
                  <a:pt x="216" y="390"/>
                </a:lnTo>
                <a:lnTo>
                  <a:pt x="225" y="385"/>
                </a:lnTo>
                <a:lnTo>
                  <a:pt x="236" y="403"/>
                </a:lnTo>
                <a:lnTo>
                  <a:pt x="245" y="402"/>
                </a:lnTo>
                <a:lnTo>
                  <a:pt x="247" y="407"/>
                </a:lnTo>
                <a:lnTo>
                  <a:pt x="247" y="419"/>
                </a:lnTo>
                <a:lnTo>
                  <a:pt x="261" y="420"/>
                </a:lnTo>
                <a:lnTo>
                  <a:pt x="264" y="403"/>
                </a:lnTo>
                <a:lnTo>
                  <a:pt x="267" y="399"/>
                </a:lnTo>
                <a:lnTo>
                  <a:pt x="258" y="389"/>
                </a:lnTo>
                <a:lnTo>
                  <a:pt x="263" y="382"/>
                </a:lnTo>
                <a:lnTo>
                  <a:pt x="277" y="373"/>
                </a:lnTo>
                <a:lnTo>
                  <a:pt x="283" y="364"/>
                </a:lnTo>
                <a:lnTo>
                  <a:pt x="293" y="363"/>
                </a:lnTo>
                <a:lnTo>
                  <a:pt x="293" y="361"/>
                </a:lnTo>
                <a:lnTo>
                  <a:pt x="292" y="361"/>
                </a:lnTo>
                <a:lnTo>
                  <a:pt x="292" y="361"/>
                </a:lnTo>
                <a:lnTo>
                  <a:pt x="293" y="369"/>
                </a:lnTo>
                <a:lnTo>
                  <a:pt x="293" y="369"/>
                </a:lnTo>
                <a:lnTo>
                  <a:pt x="295" y="373"/>
                </a:lnTo>
                <a:lnTo>
                  <a:pt x="295" y="373"/>
                </a:lnTo>
                <a:lnTo>
                  <a:pt x="296" y="375"/>
                </a:lnTo>
                <a:lnTo>
                  <a:pt x="296" y="375"/>
                </a:lnTo>
                <a:lnTo>
                  <a:pt x="299" y="375"/>
                </a:lnTo>
                <a:lnTo>
                  <a:pt x="308" y="375"/>
                </a:lnTo>
                <a:lnTo>
                  <a:pt x="337" y="342"/>
                </a:lnTo>
                <a:lnTo>
                  <a:pt x="357" y="324"/>
                </a:lnTo>
                <a:lnTo>
                  <a:pt x="369" y="320"/>
                </a:lnTo>
                <a:lnTo>
                  <a:pt x="382" y="290"/>
                </a:lnTo>
                <a:lnTo>
                  <a:pt x="382" y="279"/>
                </a:lnTo>
                <a:lnTo>
                  <a:pt x="368" y="256"/>
                </a:lnTo>
                <a:lnTo>
                  <a:pt x="355" y="242"/>
                </a:lnTo>
                <a:lnTo>
                  <a:pt x="336" y="246"/>
                </a:lnTo>
                <a:lnTo>
                  <a:pt x="339" y="254"/>
                </a:lnTo>
                <a:lnTo>
                  <a:pt x="339" y="255"/>
                </a:lnTo>
                <a:lnTo>
                  <a:pt x="336" y="255"/>
                </a:lnTo>
                <a:lnTo>
                  <a:pt x="319" y="242"/>
                </a:lnTo>
                <a:lnTo>
                  <a:pt x="318" y="214"/>
                </a:lnTo>
                <a:lnTo>
                  <a:pt x="312" y="201"/>
                </a:lnTo>
                <a:lnTo>
                  <a:pt x="277" y="201"/>
                </a:lnTo>
                <a:lnTo>
                  <a:pt x="222" y="22"/>
                </a:lnTo>
                <a:lnTo>
                  <a:pt x="210" y="16"/>
                </a:lnTo>
                <a:lnTo>
                  <a:pt x="174" y="1"/>
                </a:lnTo>
                <a:lnTo>
                  <a:pt x="164" y="0"/>
                </a:lnTo>
                <a:lnTo>
                  <a:pt x="153" y="11"/>
                </a:lnTo>
                <a:lnTo>
                  <a:pt x="128" y="29"/>
                </a:lnTo>
                <a:lnTo>
                  <a:pt x="128" y="35"/>
                </a:lnTo>
                <a:lnTo>
                  <a:pt x="125" y="39"/>
                </a:lnTo>
                <a:lnTo>
                  <a:pt x="110" y="35"/>
                </a:lnTo>
                <a:lnTo>
                  <a:pt x="102" y="23"/>
                </a:lnTo>
                <a:lnTo>
                  <a:pt x="102" y="15"/>
                </a:lnTo>
                <a:lnTo>
                  <a:pt x="94" y="13"/>
                </a:lnTo>
                <a:lnTo>
                  <a:pt x="84" y="13"/>
                </a:lnTo>
                <a:lnTo>
                  <a:pt x="71" y="40"/>
                </a:lnTo>
                <a:lnTo>
                  <a:pt x="54" y="93"/>
                </a:lnTo>
                <a:lnTo>
                  <a:pt x="43" y="123"/>
                </a:lnTo>
                <a:lnTo>
                  <a:pt x="44" y="152"/>
                </a:lnTo>
                <a:lnTo>
                  <a:pt x="45" y="161"/>
                </a:lnTo>
                <a:lnTo>
                  <a:pt x="41" y="177"/>
                </a:lnTo>
                <a:lnTo>
                  <a:pt x="36" y="182"/>
                </a:lnTo>
                <a:lnTo>
                  <a:pt x="36" y="220"/>
                </a:lnTo>
                <a:lnTo>
                  <a:pt x="46" y="234"/>
                </a:lnTo>
                <a:lnTo>
                  <a:pt x="38" y="257"/>
                </a:lnTo>
                <a:lnTo>
                  <a:pt x="23" y="285"/>
                </a:lnTo>
                <a:lnTo>
                  <a:pt x="17" y="318"/>
                </a:lnTo>
                <a:lnTo>
                  <a:pt x="17" y="332"/>
                </a:lnTo>
                <a:lnTo>
                  <a:pt x="10" y="330"/>
                </a:lnTo>
                <a:lnTo>
                  <a:pt x="10" y="330"/>
                </a:lnTo>
                <a:lnTo>
                  <a:pt x="10" y="332"/>
                </a:lnTo>
                <a:close/>
                <a:moveTo>
                  <a:pt x="230" y="426"/>
                </a:moveTo>
                <a:lnTo>
                  <a:pt x="231" y="427"/>
                </a:lnTo>
                <a:lnTo>
                  <a:pt x="238" y="419"/>
                </a:lnTo>
                <a:lnTo>
                  <a:pt x="246" y="425"/>
                </a:lnTo>
                <a:lnTo>
                  <a:pt x="249" y="437"/>
                </a:lnTo>
                <a:lnTo>
                  <a:pt x="240" y="441"/>
                </a:lnTo>
                <a:lnTo>
                  <a:pt x="231" y="425"/>
                </a:lnTo>
                <a:lnTo>
                  <a:pt x="230" y="426"/>
                </a:lnTo>
                <a:lnTo>
                  <a:pt x="231" y="427"/>
                </a:lnTo>
                <a:lnTo>
                  <a:pt x="230" y="426"/>
                </a:lnTo>
                <a:lnTo>
                  <a:pt x="228" y="427"/>
                </a:lnTo>
                <a:lnTo>
                  <a:pt x="239" y="445"/>
                </a:lnTo>
                <a:lnTo>
                  <a:pt x="252" y="439"/>
                </a:lnTo>
                <a:lnTo>
                  <a:pt x="248" y="422"/>
                </a:lnTo>
                <a:lnTo>
                  <a:pt x="238" y="415"/>
                </a:lnTo>
                <a:lnTo>
                  <a:pt x="228" y="426"/>
                </a:lnTo>
                <a:lnTo>
                  <a:pt x="228" y="427"/>
                </a:lnTo>
                <a:lnTo>
                  <a:pt x="230" y="426"/>
                </a:lnTo>
                <a:close/>
                <a:moveTo>
                  <a:pt x="269" y="390"/>
                </a:moveTo>
                <a:lnTo>
                  <a:pt x="268" y="391"/>
                </a:lnTo>
                <a:lnTo>
                  <a:pt x="280" y="403"/>
                </a:lnTo>
                <a:lnTo>
                  <a:pt x="280" y="403"/>
                </a:lnTo>
                <a:lnTo>
                  <a:pt x="280" y="403"/>
                </a:lnTo>
                <a:lnTo>
                  <a:pt x="283" y="403"/>
                </a:lnTo>
                <a:lnTo>
                  <a:pt x="283" y="403"/>
                </a:lnTo>
                <a:lnTo>
                  <a:pt x="287" y="403"/>
                </a:lnTo>
                <a:lnTo>
                  <a:pt x="287" y="403"/>
                </a:lnTo>
                <a:lnTo>
                  <a:pt x="289" y="403"/>
                </a:lnTo>
                <a:lnTo>
                  <a:pt x="290" y="402"/>
                </a:lnTo>
                <a:lnTo>
                  <a:pt x="290" y="402"/>
                </a:lnTo>
                <a:lnTo>
                  <a:pt x="290" y="401"/>
                </a:lnTo>
                <a:lnTo>
                  <a:pt x="290" y="401"/>
                </a:lnTo>
                <a:lnTo>
                  <a:pt x="291" y="395"/>
                </a:lnTo>
                <a:lnTo>
                  <a:pt x="291" y="395"/>
                </a:lnTo>
                <a:lnTo>
                  <a:pt x="291" y="389"/>
                </a:lnTo>
                <a:lnTo>
                  <a:pt x="290" y="388"/>
                </a:lnTo>
                <a:lnTo>
                  <a:pt x="291" y="390"/>
                </a:lnTo>
                <a:lnTo>
                  <a:pt x="297" y="384"/>
                </a:lnTo>
                <a:lnTo>
                  <a:pt x="291" y="371"/>
                </a:lnTo>
                <a:lnTo>
                  <a:pt x="277" y="376"/>
                </a:lnTo>
                <a:lnTo>
                  <a:pt x="267" y="390"/>
                </a:lnTo>
                <a:lnTo>
                  <a:pt x="268" y="391"/>
                </a:lnTo>
                <a:lnTo>
                  <a:pt x="269" y="390"/>
                </a:lnTo>
                <a:lnTo>
                  <a:pt x="270" y="391"/>
                </a:lnTo>
                <a:lnTo>
                  <a:pt x="279" y="378"/>
                </a:lnTo>
                <a:lnTo>
                  <a:pt x="289" y="375"/>
                </a:lnTo>
                <a:lnTo>
                  <a:pt x="293" y="384"/>
                </a:lnTo>
                <a:lnTo>
                  <a:pt x="288" y="388"/>
                </a:lnTo>
                <a:lnTo>
                  <a:pt x="288" y="388"/>
                </a:lnTo>
                <a:lnTo>
                  <a:pt x="288" y="388"/>
                </a:lnTo>
                <a:lnTo>
                  <a:pt x="288" y="393"/>
                </a:lnTo>
                <a:lnTo>
                  <a:pt x="288" y="393"/>
                </a:lnTo>
                <a:lnTo>
                  <a:pt x="287" y="401"/>
                </a:lnTo>
                <a:lnTo>
                  <a:pt x="288" y="401"/>
                </a:lnTo>
                <a:lnTo>
                  <a:pt x="287" y="400"/>
                </a:lnTo>
                <a:lnTo>
                  <a:pt x="287" y="401"/>
                </a:lnTo>
                <a:lnTo>
                  <a:pt x="288" y="401"/>
                </a:lnTo>
                <a:lnTo>
                  <a:pt x="287" y="400"/>
                </a:lnTo>
                <a:lnTo>
                  <a:pt x="288" y="400"/>
                </a:lnTo>
                <a:lnTo>
                  <a:pt x="287" y="400"/>
                </a:lnTo>
                <a:lnTo>
                  <a:pt x="287" y="400"/>
                </a:lnTo>
                <a:lnTo>
                  <a:pt x="288" y="400"/>
                </a:lnTo>
                <a:lnTo>
                  <a:pt x="287" y="400"/>
                </a:lnTo>
                <a:lnTo>
                  <a:pt x="287" y="400"/>
                </a:lnTo>
                <a:lnTo>
                  <a:pt x="285" y="400"/>
                </a:lnTo>
                <a:lnTo>
                  <a:pt x="285" y="400"/>
                </a:lnTo>
                <a:lnTo>
                  <a:pt x="283" y="400"/>
                </a:lnTo>
                <a:lnTo>
                  <a:pt x="283" y="400"/>
                </a:lnTo>
                <a:lnTo>
                  <a:pt x="281" y="400"/>
                </a:lnTo>
                <a:lnTo>
                  <a:pt x="281" y="400"/>
                </a:lnTo>
                <a:lnTo>
                  <a:pt x="280" y="400"/>
                </a:lnTo>
                <a:lnTo>
                  <a:pt x="280" y="402"/>
                </a:lnTo>
                <a:lnTo>
                  <a:pt x="281" y="401"/>
                </a:lnTo>
                <a:lnTo>
                  <a:pt x="270" y="389"/>
                </a:lnTo>
                <a:lnTo>
                  <a:pt x="269" y="390"/>
                </a:lnTo>
                <a:lnTo>
                  <a:pt x="270" y="391"/>
                </a:lnTo>
                <a:lnTo>
                  <a:pt x="269" y="3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5" name="Freeform 62">
            <a:extLst>
              <a:ext uri="{FF2B5EF4-FFF2-40B4-BE49-F238E27FC236}">
                <a16:creationId xmlns:a16="http://schemas.microsoft.com/office/drawing/2014/main" id="{664C9143-1BEE-0556-DAAE-F3F3FA9F32B8}"/>
              </a:ext>
            </a:extLst>
          </p:cNvPr>
          <p:cNvSpPr>
            <a:spLocks noEditPoints="1"/>
          </p:cNvSpPr>
          <p:nvPr/>
        </p:nvSpPr>
        <p:spPr bwMode="auto">
          <a:xfrm>
            <a:off x="4912290" y="1314059"/>
            <a:ext cx="1131499" cy="1190597"/>
          </a:xfrm>
          <a:custGeom>
            <a:avLst/>
            <a:gdLst>
              <a:gd name="T0" fmla="*/ 638 w 785"/>
              <a:gd name="T1" fmla="*/ 806 h 826"/>
              <a:gd name="T2" fmla="*/ 724 w 785"/>
              <a:gd name="T3" fmla="*/ 761 h 826"/>
              <a:gd name="T4" fmla="*/ 751 w 785"/>
              <a:gd name="T5" fmla="*/ 709 h 826"/>
              <a:gd name="T6" fmla="*/ 769 w 785"/>
              <a:gd name="T7" fmla="*/ 676 h 826"/>
              <a:gd name="T8" fmla="*/ 764 w 785"/>
              <a:gd name="T9" fmla="*/ 568 h 826"/>
              <a:gd name="T10" fmla="*/ 710 w 785"/>
              <a:gd name="T11" fmla="*/ 490 h 826"/>
              <a:gd name="T12" fmla="*/ 653 w 785"/>
              <a:gd name="T13" fmla="*/ 556 h 826"/>
              <a:gd name="T14" fmla="*/ 631 w 785"/>
              <a:gd name="T15" fmla="*/ 543 h 826"/>
              <a:gd name="T16" fmla="*/ 631 w 785"/>
              <a:gd name="T17" fmla="*/ 523 h 826"/>
              <a:gd name="T18" fmla="*/ 661 w 785"/>
              <a:gd name="T19" fmla="*/ 466 h 826"/>
              <a:gd name="T20" fmla="*/ 656 w 785"/>
              <a:gd name="T21" fmla="*/ 378 h 826"/>
              <a:gd name="T22" fmla="*/ 667 w 785"/>
              <a:gd name="T23" fmla="*/ 352 h 826"/>
              <a:gd name="T24" fmla="*/ 601 w 785"/>
              <a:gd name="T25" fmla="*/ 315 h 826"/>
              <a:gd name="T26" fmla="*/ 542 w 785"/>
              <a:gd name="T27" fmla="*/ 294 h 826"/>
              <a:gd name="T28" fmla="*/ 490 w 785"/>
              <a:gd name="T29" fmla="*/ 328 h 826"/>
              <a:gd name="T30" fmla="*/ 497 w 785"/>
              <a:gd name="T31" fmla="*/ 341 h 826"/>
              <a:gd name="T32" fmla="*/ 472 w 785"/>
              <a:gd name="T33" fmla="*/ 376 h 826"/>
              <a:gd name="T34" fmla="*/ 448 w 785"/>
              <a:gd name="T35" fmla="*/ 395 h 826"/>
              <a:gd name="T36" fmla="*/ 444 w 785"/>
              <a:gd name="T37" fmla="*/ 366 h 826"/>
              <a:gd name="T38" fmla="*/ 410 w 785"/>
              <a:gd name="T39" fmla="*/ 416 h 826"/>
              <a:gd name="T40" fmla="*/ 396 w 785"/>
              <a:gd name="T41" fmla="*/ 446 h 826"/>
              <a:gd name="T42" fmla="*/ 388 w 785"/>
              <a:gd name="T43" fmla="*/ 550 h 826"/>
              <a:gd name="T44" fmla="*/ 383 w 785"/>
              <a:gd name="T45" fmla="*/ 592 h 826"/>
              <a:gd name="T46" fmla="*/ 426 w 785"/>
              <a:gd name="T47" fmla="*/ 724 h 826"/>
              <a:gd name="T48" fmla="*/ 384 w 785"/>
              <a:gd name="T49" fmla="*/ 826 h 826"/>
              <a:gd name="T50" fmla="*/ 243 w 785"/>
              <a:gd name="T51" fmla="*/ 316 h 826"/>
              <a:gd name="T52" fmla="*/ 119 w 785"/>
              <a:gd name="T53" fmla="*/ 271 h 826"/>
              <a:gd name="T54" fmla="*/ 4 w 785"/>
              <a:gd name="T55" fmla="*/ 216 h 826"/>
              <a:gd name="T56" fmla="*/ 45 w 785"/>
              <a:gd name="T57" fmla="*/ 188 h 826"/>
              <a:gd name="T58" fmla="*/ 123 w 785"/>
              <a:gd name="T59" fmla="*/ 150 h 826"/>
              <a:gd name="T60" fmla="*/ 167 w 785"/>
              <a:gd name="T61" fmla="*/ 103 h 826"/>
              <a:gd name="T62" fmla="*/ 226 w 785"/>
              <a:gd name="T63" fmla="*/ 99 h 826"/>
              <a:gd name="T64" fmla="*/ 179 w 785"/>
              <a:gd name="T65" fmla="*/ 143 h 826"/>
              <a:gd name="T66" fmla="*/ 174 w 785"/>
              <a:gd name="T67" fmla="*/ 174 h 826"/>
              <a:gd name="T68" fmla="*/ 236 w 785"/>
              <a:gd name="T69" fmla="*/ 170 h 826"/>
              <a:gd name="T70" fmla="*/ 294 w 785"/>
              <a:gd name="T71" fmla="*/ 211 h 826"/>
              <a:gd name="T72" fmla="*/ 329 w 785"/>
              <a:gd name="T73" fmla="*/ 211 h 826"/>
              <a:gd name="T74" fmla="*/ 390 w 785"/>
              <a:gd name="T75" fmla="*/ 176 h 826"/>
              <a:gd name="T76" fmla="*/ 482 w 785"/>
              <a:gd name="T77" fmla="*/ 156 h 826"/>
              <a:gd name="T78" fmla="*/ 514 w 785"/>
              <a:gd name="T79" fmla="*/ 194 h 826"/>
              <a:gd name="T80" fmla="*/ 565 w 785"/>
              <a:gd name="T81" fmla="*/ 223 h 826"/>
              <a:gd name="T82" fmla="*/ 593 w 785"/>
              <a:gd name="T83" fmla="*/ 253 h 826"/>
              <a:gd name="T84" fmla="*/ 539 w 785"/>
              <a:gd name="T85" fmla="*/ 250 h 826"/>
              <a:gd name="T86" fmla="*/ 443 w 785"/>
              <a:gd name="T87" fmla="*/ 253 h 826"/>
              <a:gd name="T88" fmla="*/ 369 w 785"/>
              <a:gd name="T89" fmla="*/ 295 h 826"/>
              <a:gd name="T90" fmla="*/ 322 w 785"/>
              <a:gd name="T91" fmla="*/ 306 h 826"/>
              <a:gd name="T92" fmla="*/ 295 w 785"/>
              <a:gd name="T93" fmla="*/ 324 h 826"/>
              <a:gd name="T94" fmla="*/ 85 w 785"/>
              <a:gd name="T95" fmla="*/ 45 h 826"/>
              <a:gd name="T96" fmla="*/ 154 w 785"/>
              <a:gd name="T97" fmla="*/ 0 h 826"/>
              <a:gd name="T98" fmla="*/ 94 w 785"/>
              <a:gd name="T99" fmla="*/ 51 h 826"/>
              <a:gd name="T100" fmla="*/ 625 w 785"/>
              <a:gd name="T101" fmla="*/ 255 h 826"/>
              <a:gd name="T102" fmla="*/ 632 w 785"/>
              <a:gd name="T103" fmla="*/ 239 h 826"/>
              <a:gd name="T104" fmla="*/ 621 w 785"/>
              <a:gd name="T105" fmla="*/ 226 h 826"/>
              <a:gd name="T106" fmla="*/ 602 w 785"/>
              <a:gd name="T107" fmla="*/ 238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85" h="826">
                <a:moveTo>
                  <a:pt x="462" y="820"/>
                </a:moveTo>
                <a:lnTo>
                  <a:pt x="577" y="808"/>
                </a:lnTo>
                <a:lnTo>
                  <a:pt x="578" y="815"/>
                </a:lnTo>
                <a:lnTo>
                  <a:pt x="638" y="806"/>
                </a:lnTo>
                <a:lnTo>
                  <a:pt x="710" y="795"/>
                </a:lnTo>
                <a:lnTo>
                  <a:pt x="710" y="792"/>
                </a:lnTo>
                <a:lnTo>
                  <a:pt x="711" y="784"/>
                </a:lnTo>
                <a:lnTo>
                  <a:pt x="724" y="761"/>
                </a:lnTo>
                <a:lnTo>
                  <a:pt x="736" y="750"/>
                </a:lnTo>
                <a:lnTo>
                  <a:pt x="735" y="720"/>
                </a:lnTo>
                <a:lnTo>
                  <a:pt x="744" y="711"/>
                </a:lnTo>
                <a:lnTo>
                  <a:pt x="751" y="709"/>
                </a:lnTo>
                <a:lnTo>
                  <a:pt x="752" y="687"/>
                </a:lnTo>
                <a:lnTo>
                  <a:pt x="761" y="669"/>
                </a:lnTo>
                <a:lnTo>
                  <a:pt x="768" y="673"/>
                </a:lnTo>
                <a:lnTo>
                  <a:pt x="769" y="676"/>
                </a:lnTo>
                <a:lnTo>
                  <a:pt x="774" y="677"/>
                </a:lnTo>
                <a:lnTo>
                  <a:pt x="785" y="671"/>
                </a:lnTo>
                <a:lnTo>
                  <a:pt x="783" y="616"/>
                </a:lnTo>
                <a:lnTo>
                  <a:pt x="764" y="568"/>
                </a:lnTo>
                <a:lnTo>
                  <a:pt x="750" y="513"/>
                </a:lnTo>
                <a:lnTo>
                  <a:pt x="736" y="494"/>
                </a:lnTo>
                <a:lnTo>
                  <a:pt x="720" y="483"/>
                </a:lnTo>
                <a:lnTo>
                  <a:pt x="710" y="490"/>
                </a:lnTo>
                <a:lnTo>
                  <a:pt x="686" y="500"/>
                </a:lnTo>
                <a:lnTo>
                  <a:pt x="676" y="530"/>
                </a:lnTo>
                <a:lnTo>
                  <a:pt x="660" y="553"/>
                </a:lnTo>
                <a:lnTo>
                  <a:pt x="653" y="556"/>
                </a:lnTo>
                <a:lnTo>
                  <a:pt x="643" y="553"/>
                </a:lnTo>
                <a:lnTo>
                  <a:pt x="643" y="553"/>
                </a:lnTo>
                <a:lnTo>
                  <a:pt x="636" y="548"/>
                </a:lnTo>
                <a:lnTo>
                  <a:pt x="631" y="543"/>
                </a:lnTo>
                <a:lnTo>
                  <a:pt x="630" y="541"/>
                </a:lnTo>
                <a:lnTo>
                  <a:pt x="630" y="540"/>
                </a:lnTo>
                <a:lnTo>
                  <a:pt x="630" y="540"/>
                </a:lnTo>
                <a:lnTo>
                  <a:pt x="631" y="523"/>
                </a:lnTo>
                <a:lnTo>
                  <a:pt x="632" y="510"/>
                </a:lnTo>
                <a:lnTo>
                  <a:pt x="653" y="501"/>
                </a:lnTo>
                <a:lnTo>
                  <a:pt x="657" y="481"/>
                </a:lnTo>
                <a:lnTo>
                  <a:pt x="661" y="466"/>
                </a:lnTo>
                <a:lnTo>
                  <a:pt x="676" y="456"/>
                </a:lnTo>
                <a:lnTo>
                  <a:pt x="673" y="396"/>
                </a:lnTo>
                <a:lnTo>
                  <a:pt x="664" y="382"/>
                </a:lnTo>
                <a:lnTo>
                  <a:pt x="656" y="378"/>
                </a:lnTo>
                <a:lnTo>
                  <a:pt x="651" y="365"/>
                </a:lnTo>
                <a:lnTo>
                  <a:pt x="656" y="360"/>
                </a:lnTo>
                <a:lnTo>
                  <a:pt x="666" y="362"/>
                </a:lnTo>
                <a:lnTo>
                  <a:pt x="667" y="352"/>
                </a:lnTo>
                <a:lnTo>
                  <a:pt x="651" y="339"/>
                </a:lnTo>
                <a:lnTo>
                  <a:pt x="643" y="323"/>
                </a:lnTo>
                <a:lnTo>
                  <a:pt x="628" y="323"/>
                </a:lnTo>
                <a:lnTo>
                  <a:pt x="601" y="315"/>
                </a:lnTo>
                <a:lnTo>
                  <a:pt x="568" y="294"/>
                </a:lnTo>
                <a:lnTo>
                  <a:pt x="551" y="294"/>
                </a:lnTo>
                <a:lnTo>
                  <a:pt x="548" y="297"/>
                </a:lnTo>
                <a:lnTo>
                  <a:pt x="542" y="294"/>
                </a:lnTo>
                <a:lnTo>
                  <a:pt x="523" y="280"/>
                </a:lnTo>
                <a:lnTo>
                  <a:pt x="506" y="291"/>
                </a:lnTo>
                <a:lnTo>
                  <a:pt x="489" y="305"/>
                </a:lnTo>
                <a:lnTo>
                  <a:pt x="490" y="328"/>
                </a:lnTo>
                <a:lnTo>
                  <a:pt x="497" y="329"/>
                </a:lnTo>
                <a:lnTo>
                  <a:pt x="509" y="332"/>
                </a:lnTo>
                <a:lnTo>
                  <a:pt x="512" y="336"/>
                </a:lnTo>
                <a:lnTo>
                  <a:pt x="497" y="341"/>
                </a:lnTo>
                <a:lnTo>
                  <a:pt x="480" y="344"/>
                </a:lnTo>
                <a:lnTo>
                  <a:pt x="472" y="354"/>
                </a:lnTo>
                <a:lnTo>
                  <a:pt x="470" y="366"/>
                </a:lnTo>
                <a:lnTo>
                  <a:pt x="472" y="376"/>
                </a:lnTo>
                <a:lnTo>
                  <a:pt x="474" y="409"/>
                </a:lnTo>
                <a:lnTo>
                  <a:pt x="451" y="422"/>
                </a:lnTo>
                <a:lnTo>
                  <a:pt x="448" y="421"/>
                </a:lnTo>
                <a:lnTo>
                  <a:pt x="448" y="395"/>
                </a:lnTo>
                <a:lnTo>
                  <a:pt x="456" y="381"/>
                </a:lnTo>
                <a:lnTo>
                  <a:pt x="460" y="366"/>
                </a:lnTo>
                <a:lnTo>
                  <a:pt x="455" y="362"/>
                </a:lnTo>
                <a:lnTo>
                  <a:pt x="444" y="366"/>
                </a:lnTo>
                <a:lnTo>
                  <a:pt x="438" y="392"/>
                </a:lnTo>
                <a:lnTo>
                  <a:pt x="421" y="398"/>
                </a:lnTo>
                <a:lnTo>
                  <a:pt x="411" y="410"/>
                </a:lnTo>
                <a:lnTo>
                  <a:pt x="410" y="416"/>
                </a:lnTo>
                <a:lnTo>
                  <a:pt x="413" y="421"/>
                </a:lnTo>
                <a:lnTo>
                  <a:pt x="410" y="436"/>
                </a:lnTo>
                <a:lnTo>
                  <a:pt x="396" y="439"/>
                </a:lnTo>
                <a:lnTo>
                  <a:pt x="396" y="446"/>
                </a:lnTo>
                <a:lnTo>
                  <a:pt x="400" y="461"/>
                </a:lnTo>
                <a:lnTo>
                  <a:pt x="394" y="497"/>
                </a:lnTo>
                <a:lnTo>
                  <a:pt x="384" y="521"/>
                </a:lnTo>
                <a:lnTo>
                  <a:pt x="388" y="550"/>
                </a:lnTo>
                <a:lnTo>
                  <a:pt x="390" y="556"/>
                </a:lnTo>
                <a:lnTo>
                  <a:pt x="386" y="570"/>
                </a:lnTo>
                <a:lnTo>
                  <a:pt x="384" y="575"/>
                </a:lnTo>
                <a:lnTo>
                  <a:pt x="383" y="592"/>
                </a:lnTo>
                <a:lnTo>
                  <a:pt x="404" y="628"/>
                </a:lnTo>
                <a:lnTo>
                  <a:pt x="421" y="667"/>
                </a:lnTo>
                <a:lnTo>
                  <a:pt x="430" y="696"/>
                </a:lnTo>
                <a:lnTo>
                  <a:pt x="426" y="724"/>
                </a:lnTo>
                <a:lnTo>
                  <a:pt x="419" y="760"/>
                </a:lnTo>
                <a:lnTo>
                  <a:pt x="405" y="791"/>
                </a:lnTo>
                <a:lnTo>
                  <a:pt x="403" y="807"/>
                </a:lnTo>
                <a:lnTo>
                  <a:pt x="384" y="826"/>
                </a:lnTo>
                <a:lnTo>
                  <a:pt x="462" y="820"/>
                </a:lnTo>
                <a:close/>
                <a:moveTo>
                  <a:pt x="263" y="384"/>
                </a:moveTo>
                <a:lnTo>
                  <a:pt x="254" y="378"/>
                </a:lnTo>
                <a:lnTo>
                  <a:pt x="243" y="316"/>
                </a:lnTo>
                <a:lnTo>
                  <a:pt x="221" y="308"/>
                </a:lnTo>
                <a:lnTo>
                  <a:pt x="211" y="294"/>
                </a:lnTo>
                <a:lnTo>
                  <a:pt x="135" y="277"/>
                </a:lnTo>
                <a:lnTo>
                  <a:pt x="119" y="271"/>
                </a:lnTo>
                <a:lnTo>
                  <a:pt x="70" y="258"/>
                </a:lnTo>
                <a:lnTo>
                  <a:pt x="24" y="251"/>
                </a:lnTo>
                <a:lnTo>
                  <a:pt x="0" y="219"/>
                </a:lnTo>
                <a:lnTo>
                  <a:pt x="4" y="216"/>
                </a:lnTo>
                <a:lnTo>
                  <a:pt x="20" y="212"/>
                </a:lnTo>
                <a:lnTo>
                  <a:pt x="42" y="198"/>
                </a:lnTo>
                <a:lnTo>
                  <a:pt x="42" y="192"/>
                </a:lnTo>
                <a:lnTo>
                  <a:pt x="45" y="188"/>
                </a:lnTo>
                <a:lnTo>
                  <a:pt x="82" y="183"/>
                </a:lnTo>
                <a:lnTo>
                  <a:pt x="95" y="171"/>
                </a:lnTo>
                <a:lnTo>
                  <a:pt x="122" y="158"/>
                </a:lnTo>
                <a:lnTo>
                  <a:pt x="123" y="150"/>
                </a:lnTo>
                <a:lnTo>
                  <a:pt x="135" y="133"/>
                </a:lnTo>
                <a:lnTo>
                  <a:pt x="146" y="128"/>
                </a:lnTo>
                <a:lnTo>
                  <a:pt x="153" y="117"/>
                </a:lnTo>
                <a:lnTo>
                  <a:pt x="167" y="103"/>
                </a:lnTo>
                <a:lnTo>
                  <a:pt x="194" y="89"/>
                </a:lnTo>
                <a:lnTo>
                  <a:pt x="222" y="86"/>
                </a:lnTo>
                <a:lnTo>
                  <a:pt x="228" y="92"/>
                </a:lnTo>
                <a:lnTo>
                  <a:pt x="226" y="99"/>
                </a:lnTo>
                <a:lnTo>
                  <a:pt x="205" y="104"/>
                </a:lnTo>
                <a:lnTo>
                  <a:pt x="195" y="124"/>
                </a:lnTo>
                <a:lnTo>
                  <a:pt x="181" y="128"/>
                </a:lnTo>
                <a:lnTo>
                  <a:pt x="179" y="143"/>
                </a:lnTo>
                <a:lnTo>
                  <a:pt x="164" y="162"/>
                </a:lnTo>
                <a:lnTo>
                  <a:pt x="163" y="177"/>
                </a:lnTo>
                <a:lnTo>
                  <a:pt x="167" y="180"/>
                </a:lnTo>
                <a:lnTo>
                  <a:pt x="174" y="174"/>
                </a:lnTo>
                <a:lnTo>
                  <a:pt x="195" y="156"/>
                </a:lnTo>
                <a:lnTo>
                  <a:pt x="203" y="164"/>
                </a:lnTo>
                <a:lnTo>
                  <a:pt x="217" y="164"/>
                </a:lnTo>
                <a:lnTo>
                  <a:pt x="236" y="170"/>
                </a:lnTo>
                <a:lnTo>
                  <a:pt x="245" y="177"/>
                </a:lnTo>
                <a:lnTo>
                  <a:pt x="254" y="195"/>
                </a:lnTo>
                <a:lnTo>
                  <a:pt x="270" y="212"/>
                </a:lnTo>
                <a:lnTo>
                  <a:pt x="294" y="211"/>
                </a:lnTo>
                <a:lnTo>
                  <a:pt x="302" y="204"/>
                </a:lnTo>
                <a:lnTo>
                  <a:pt x="312" y="213"/>
                </a:lnTo>
                <a:lnTo>
                  <a:pt x="322" y="215"/>
                </a:lnTo>
                <a:lnTo>
                  <a:pt x="329" y="211"/>
                </a:lnTo>
                <a:lnTo>
                  <a:pt x="336" y="211"/>
                </a:lnTo>
                <a:lnTo>
                  <a:pt x="345" y="204"/>
                </a:lnTo>
                <a:lnTo>
                  <a:pt x="370" y="183"/>
                </a:lnTo>
                <a:lnTo>
                  <a:pt x="390" y="176"/>
                </a:lnTo>
                <a:lnTo>
                  <a:pt x="430" y="174"/>
                </a:lnTo>
                <a:lnTo>
                  <a:pt x="457" y="163"/>
                </a:lnTo>
                <a:lnTo>
                  <a:pt x="473" y="155"/>
                </a:lnTo>
                <a:lnTo>
                  <a:pt x="482" y="156"/>
                </a:lnTo>
                <a:lnTo>
                  <a:pt x="482" y="190"/>
                </a:lnTo>
                <a:lnTo>
                  <a:pt x="485" y="192"/>
                </a:lnTo>
                <a:lnTo>
                  <a:pt x="502" y="198"/>
                </a:lnTo>
                <a:lnTo>
                  <a:pt x="514" y="194"/>
                </a:lnTo>
                <a:lnTo>
                  <a:pt x="550" y="185"/>
                </a:lnTo>
                <a:lnTo>
                  <a:pt x="557" y="178"/>
                </a:lnTo>
                <a:lnTo>
                  <a:pt x="565" y="180"/>
                </a:lnTo>
                <a:lnTo>
                  <a:pt x="565" y="223"/>
                </a:lnTo>
                <a:lnTo>
                  <a:pt x="584" y="242"/>
                </a:lnTo>
                <a:lnTo>
                  <a:pt x="593" y="245"/>
                </a:lnTo>
                <a:lnTo>
                  <a:pt x="601" y="251"/>
                </a:lnTo>
                <a:lnTo>
                  <a:pt x="593" y="253"/>
                </a:lnTo>
                <a:lnTo>
                  <a:pt x="588" y="251"/>
                </a:lnTo>
                <a:lnTo>
                  <a:pt x="565" y="248"/>
                </a:lnTo>
                <a:lnTo>
                  <a:pt x="553" y="252"/>
                </a:lnTo>
                <a:lnTo>
                  <a:pt x="539" y="250"/>
                </a:lnTo>
                <a:lnTo>
                  <a:pt x="520" y="260"/>
                </a:lnTo>
                <a:lnTo>
                  <a:pt x="509" y="260"/>
                </a:lnTo>
                <a:lnTo>
                  <a:pt x="474" y="252"/>
                </a:lnTo>
                <a:lnTo>
                  <a:pt x="443" y="253"/>
                </a:lnTo>
                <a:lnTo>
                  <a:pt x="431" y="268"/>
                </a:lnTo>
                <a:lnTo>
                  <a:pt x="389" y="273"/>
                </a:lnTo>
                <a:lnTo>
                  <a:pt x="375" y="277"/>
                </a:lnTo>
                <a:lnTo>
                  <a:pt x="369" y="295"/>
                </a:lnTo>
                <a:lnTo>
                  <a:pt x="360" y="303"/>
                </a:lnTo>
                <a:lnTo>
                  <a:pt x="358" y="301"/>
                </a:lnTo>
                <a:lnTo>
                  <a:pt x="349" y="291"/>
                </a:lnTo>
                <a:lnTo>
                  <a:pt x="322" y="306"/>
                </a:lnTo>
                <a:lnTo>
                  <a:pt x="319" y="306"/>
                </a:lnTo>
                <a:lnTo>
                  <a:pt x="311" y="296"/>
                </a:lnTo>
                <a:lnTo>
                  <a:pt x="307" y="297"/>
                </a:lnTo>
                <a:lnTo>
                  <a:pt x="295" y="324"/>
                </a:lnTo>
                <a:lnTo>
                  <a:pt x="290" y="348"/>
                </a:lnTo>
                <a:lnTo>
                  <a:pt x="270" y="390"/>
                </a:lnTo>
                <a:lnTo>
                  <a:pt x="263" y="384"/>
                </a:lnTo>
                <a:close/>
                <a:moveTo>
                  <a:pt x="85" y="45"/>
                </a:moveTo>
                <a:lnTo>
                  <a:pt x="95" y="32"/>
                </a:lnTo>
                <a:lnTo>
                  <a:pt x="108" y="28"/>
                </a:lnTo>
                <a:lnTo>
                  <a:pt x="140" y="4"/>
                </a:lnTo>
                <a:lnTo>
                  <a:pt x="154" y="0"/>
                </a:lnTo>
                <a:lnTo>
                  <a:pt x="158" y="3"/>
                </a:lnTo>
                <a:lnTo>
                  <a:pt x="128" y="34"/>
                </a:lnTo>
                <a:lnTo>
                  <a:pt x="107" y="45"/>
                </a:lnTo>
                <a:lnTo>
                  <a:pt x="94" y="51"/>
                </a:lnTo>
                <a:lnTo>
                  <a:pt x="85" y="45"/>
                </a:lnTo>
                <a:close/>
                <a:moveTo>
                  <a:pt x="602" y="238"/>
                </a:moveTo>
                <a:lnTo>
                  <a:pt x="606" y="253"/>
                </a:lnTo>
                <a:lnTo>
                  <a:pt x="625" y="255"/>
                </a:lnTo>
                <a:lnTo>
                  <a:pt x="633" y="247"/>
                </a:lnTo>
                <a:lnTo>
                  <a:pt x="633" y="247"/>
                </a:lnTo>
                <a:lnTo>
                  <a:pt x="633" y="243"/>
                </a:lnTo>
                <a:lnTo>
                  <a:pt x="632" y="239"/>
                </a:lnTo>
                <a:lnTo>
                  <a:pt x="631" y="237"/>
                </a:lnTo>
                <a:lnTo>
                  <a:pt x="631" y="237"/>
                </a:lnTo>
                <a:lnTo>
                  <a:pt x="625" y="231"/>
                </a:lnTo>
                <a:lnTo>
                  <a:pt x="621" y="226"/>
                </a:lnTo>
                <a:lnTo>
                  <a:pt x="608" y="228"/>
                </a:lnTo>
                <a:lnTo>
                  <a:pt x="598" y="229"/>
                </a:lnTo>
                <a:lnTo>
                  <a:pt x="596" y="235"/>
                </a:lnTo>
                <a:lnTo>
                  <a:pt x="602" y="2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6" name="Freeform 63">
            <a:extLst>
              <a:ext uri="{FF2B5EF4-FFF2-40B4-BE49-F238E27FC236}">
                <a16:creationId xmlns:a16="http://schemas.microsoft.com/office/drawing/2014/main" id="{43674D65-9389-FC9B-D3E0-C42BF5D249A3}"/>
              </a:ext>
            </a:extLst>
          </p:cNvPr>
          <p:cNvSpPr>
            <a:spLocks noEditPoints="1"/>
          </p:cNvSpPr>
          <p:nvPr/>
        </p:nvSpPr>
        <p:spPr bwMode="auto">
          <a:xfrm>
            <a:off x="4909407" y="1312618"/>
            <a:ext cx="1137264" cy="1194922"/>
          </a:xfrm>
          <a:custGeom>
            <a:avLst/>
            <a:gdLst>
              <a:gd name="T0" fmla="*/ 714 w 789"/>
              <a:gd name="T1" fmla="*/ 793 h 829"/>
              <a:gd name="T2" fmla="*/ 769 w 789"/>
              <a:gd name="T3" fmla="*/ 675 h 829"/>
              <a:gd name="T4" fmla="*/ 722 w 789"/>
              <a:gd name="T5" fmla="*/ 482 h 829"/>
              <a:gd name="T6" fmla="*/ 647 w 789"/>
              <a:gd name="T7" fmla="*/ 552 h 829"/>
              <a:gd name="T8" fmla="*/ 633 w 789"/>
              <a:gd name="T9" fmla="*/ 541 h 829"/>
              <a:gd name="T10" fmla="*/ 634 w 789"/>
              <a:gd name="T11" fmla="*/ 539 h 829"/>
              <a:gd name="T12" fmla="*/ 665 w 789"/>
              <a:gd name="T13" fmla="*/ 468 h 829"/>
              <a:gd name="T14" fmla="*/ 655 w 789"/>
              <a:gd name="T15" fmla="*/ 339 h 829"/>
              <a:gd name="T16" fmla="*/ 507 w 789"/>
              <a:gd name="T17" fmla="*/ 291 h 829"/>
              <a:gd name="T18" fmla="*/ 471 w 789"/>
              <a:gd name="T19" fmla="*/ 367 h 829"/>
              <a:gd name="T20" fmla="*/ 444 w 789"/>
              <a:gd name="T21" fmla="*/ 366 h 829"/>
              <a:gd name="T22" fmla="*/ 401 w 789"/>
              <a:gd name="T23" fmla="*/ 462 h 829"/>
              <a:gd name="T24" fmla="*/ 422 w 789"/>
              <a:gd name="T25" fmla="*/ 668 h 829"/>
              <a:gd name="T26" fmla="*/ 464 w 789"/>
              <a:gd name="T27" fmla="*/ 821 h 829"/>
              <a:gd name="T28" fmla="*/ 407 w 789"/>
              <a:gd name="T29" fmla="*/ 628 h 829"/>
              <a:gd name="T30" fmla="*/ 399 w 789"/>
              <a:gd name="T31" fmla="*/ 447 h 829"/>
              <a:gd name="T32" fmla="*/ 457 w 789"/>
              <a:gd name="T33" fmla="*/ 365 h 829"/>
              <a:gd name="T34" fmla="*/ 475 w 789"/>
              <a:gd name="T35" fmla="*/ 355 h 829"/>
              <a:gd name="T36" fmla="*/ 525 w 789"/>
              <a:gd name="T37" fmla="*/ 283 h 829"/>
              <a:gd name="T38" fmla="*/ 667 w 789"/>
              <a:gd name="T39" fmla="*/ 354 h 829"/>
              <a:gd name="T40" fmla="*/ 658 w 789"/>
              <a:gd name="T41" fmla="*/ 482 h 829"/>
              <a:gd name="T42" fmla="*/ 630 w 789"/>
              <a:gd name="T43" fmla="*/ 538 h 829"/>
              <a:gd name="T44" fmla="*/ 639 w 789"/>
              <a:gd name="T45" fmla="*/ 551 h 829"/>
              <a:gd name="T46" fmla="*/ 722 w 789"/>
              <a:gd name="T47" fmla="*/ 485 h 829"/>
              <a:gd name="T48" fmla="*/ 771 w 789"/>
              <a:gd name="T49" fmla="*/ 672 h 829"/>
              <a:gd name="T50" fmla="*/ 711 w 789"/>
              <a:gd name="T51" fmla="*/ 793 h 829"/>
              <a:gd name="T52" fmla="*/ 464 w 789"/>
              <a:gd name="T53" fmla="*/ 821 h 829"/>
              <a:gd name="T54" fmla="*/ 73 w 789"/>
              <a:gd name="T55" fmla="*/ 257 h 829"/>
              <a:gd name="T56" fmla="*/ 99 w 789"/>
              <a:gd name="T57" fmla="*/ 173 h 829"/>
              <a:gd name="T58" fmla="*/ 228 w 789"/>
              <a:gd name="T59" fmla="*/ 95 h 829"/>
              <a:gd name="T60" fmla="*/ 177 w 789"/>
              <a:gd name="T61" fmla="*/ 176 h 829"/>
              <a:gd name="T62" fmla="*/ 304 w 789"/>
              <a:gd name="T63" fmla="*/ 207 h 829"/>
              <a:gd name="T64" fmla="*/ 460 w 789"/>
              <a:gd name="T65" fmla="*/ 165 h 829"/>
              <a:gd name="T66" fmla="*/ 566 w 789"/>
              <a:gd name="T67" fmla="*/ 184 h 829"/>
              <a:gd name="T68" fmla="*/ 540 w 789"/>
              <a:gd name="T69" fmla="*/ 250 h 829"/>
              <a:gd name="T70" fmla="*/ 362 w 789"/>
              <a:gd name="T71" fmla="*/ 302 h 829"/>
              <a:gd name="T72" fmla="*/ 271 w 789"/>
              <a:gd name="T73" fmla="*/ 389 h 829"/>
              <a:gd name="T74" fmla="*/ 310 w 789"/>
              <a:gd name="T75" fmla="*/ 300 h 829"/>
              <a:gd name="T76" fmla="*/ 372 w 789"/>
              <a:gd name="T77" fmla="*/ 297 h 829"/>
              <a:gd name="T78" fmla="*/ 555 w 789"/>
              <a:gd name="T79" fmla="*/ 254 h 829"/>
              <a:gd name="T80" fmla="*/ 559 w 789"/>
              <a:gd name="T81" fmla="*/ 177 h 829"/>
              <a:gd name="T82" fmla="*/ 431 w 789"/>
              <a:gd name="T83" fmla="*/ 174 h 829"/>
              <a:gd name="T84" fmla="*/ 295 w 789"/>
              <a:gd name="T85" fmla="*/ 209 h 829"/>
              <a:gd name="T86" fmla="*/ 169 w 789"/>
              <a:gd name="T87" fmla="*/ 179 h 829"/>
              <a:gd name="T88" fmla="*/ 225 w 789"/>
              <a:gd name="T89" fmla="*/ 85 h 829"/>
              <a:gd name="T90" fmla="*/ 82 w 789"/>
              <a:gd name="T91" fmla="*/ 181 h 829"/>
              <a:gd name="T92" fmla="*/ 120 w 789"/>
              <a:gd name="T93" fmla="*/ 273 h 829"/>
              <a:gd name="T94" fmla="*/ 87 w 789"/>
              <a:gd name="T95" fmla="*/ 46 h 829"/>
              <a:gd name="T96" fmla="*/ 96 w 789"/>
              <a:gd name="T97" fmla="*/ 51 h 829"/>
              <a:gd name="T98" fmla="*/ 162 w 789"/>
              <a:gd name="T99" fmla="*/ 4 h 829"/>
              <a:gd name="T100" fmla="*/ 603 w 789"/>
              <a:gd name="T101" fmla="*/ 239 h 829"/>
              <a:gd name="T102" fmla="*/ 635 w 789"/>
              <a:gd name="T103" fmla="*/ 239 h 829"/>
              <a:gd name="T104" fmla="*/ 627 w 789"/>
              <a:gd name="T105" fmla="*/ 230 h 829"/>
              <a:gd name="T106" fmla="*/ 604 w 789"/>
              <a:gd name="T107" fmla="*/ 239 h 829"/>
              <a:gd name="T108" fmla="*/ 626 w 789"/>
              <a:gd name="T109" fmla="*/ 233 h 829"/>
              <a:gd name="T110" fmla="*/ 633 w 789"/>
              <a:gd name="T111" fmla="*/ 239 h 829"/>
              <a:gd name="T112" fmla="*/ 632 w 789"/>
              <a:gd name="T113" fmla="*/ 239 h 829"/>
              <a:gd name="T114" fmla="*/ 626 w 789"/>
              <a:gd name="T115" fmla="*/ 25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89" h="829">
                <a:moveTo>
                  <a:pt x="464" y="821"/>
                </a:moveTo>
                <a:lnTo>
                  <a:pt x="464" y="822"/>
                </a:lnTo>
                <a:lnTo>
                  <a:pt x="578" y="811"/>
                </a:lnTo>
                <a:lnTo>
                  <a:pt x="579" y="818"/>
                </a:lnTo>
                <a:lnTo>
                  <a:pt x="640" y="808"/>
                </a:lnTo>
                <a:lnTo>
                  <a:pt x="640" y="808"/>
                </a:lnTo>
                <a:lnTo>
                  <a:pt x="713" y="799"/>
                </a:lnTo>
                <a:lnTo>
                  <a:pt x="714" y="793"/>
                </a:lnTo>
                <a:lnTo>
                  <a:pt x="714" y="793"/>
                </a:lnTo>
                <a:lnTo>
                  <a:pt x="715" y="785"/>
                </a:lnTo>
                <a:lnTo>
                  <a:pt x="727" y="763"/>
                </a:lnTo>
                <a:lnTo>
                  <a:pt x="740" y="752"/>
                </a:lnTo>
                <a:lnTo>
                  <a:pt x="739" y="721"/>
                </a:lnTo>
                <a:lnTo>
                  <a:pt x="747" y="713"/>
                </a:lnTo>
                <a:lnTo>
                  <a:pt x="755" y="711"/>
                </a:lnTo>
                <a:lnTo>
                  <a:pt x="756" y="688"/>
                </a:lnTo>
                <a:lnTo>
                  <a:pt x="764" y="672"/>
                </a:lnTo>
                <a:lnTo>
                  <a:pt x="769" y="675"/>
                </a:lnTo>
                <a:lnTo>
                  <a:pt x="770" y="677"/>
                </a:lnTo>
                <a:lnTo>
                  <a:pt x="770" y="678"/>
                </a:lnTo>
                <a:lnTo>
                  <a:pt x="776" y="681"/>
                </a:lnTo>
                <a:lnTo>
                  <a:pt x="789" y="673"/>
                </a:lnTo>
                <a:lnTo>
                  <a:pt x="787" y="617"/>
                </a:lnTo>
                <a:lnTo>
                  <a:pt x="768" y="568"/>
                </a:lnTo>
                <a:lnTo>
                  <a:pt x="754" y="513"/>
                </a:lnTo>
                <a:lnTo>
                  <a:pt x="739" y="494"/>
                </a:lnTo>
                <a:lnTo>
                  <a:pt x="722" y="482"/>
                </a:lnTo>
                <a:lnTo>
                  <a:pt x="712" y="488"/>
                </a:lnTo>
                <a:lnTo>
                  <a:pt x="687" y="500"/>
                </a:lnTo>
                <a:lnTo>
                  <a:pt x="675" y="530"/>
                </a:lnTo>
                <a:lnTo>
                  <a:pt x="660" y="552"/>
                </a:lnTo>
                <a:lnTo>
                  <a:pt x="654" y="555"/>
                </a:lnTo>
                <a:lnTo>
                  <a:pt x="647" y="552"/>
                </a:lnTo>
                <a:lnTo>
                  <a:pt x="645" y="554"/>
                </a:lnTo>
                <a:lnTo>
                  <a:pt x="647" y="552"/>
                </a:lnTo>
                <a:lnTo>
                  <a:pt x="647" y="552"/>
                </a:lnTo>
                <a:lnTo>
                  <a:pt x="644" y="551"/>
                </a:lnTo>
                <a:lnTo>
                  <a:pt x="644" y="551"/>
                </a:lnTo>
                <a:lnTo>
                  <a:pt x="637" y="545"/>
                </a:lnTo>
                <a:lnTo>
                  <a:pt x="637" y="545"/>
                </a:lnTo>
                <a:lnTo>
                  <a:pt x="634" y="543"/>
                </a:lnTo>
                <a:lnTo>
                  <a:pt x="634" y="543"/>
                </a:lnTo>
                <a:lnTo>
                  <a:pt x="633" y="542"/>
                </a:lnTo>
                <a:lnTo>
                  <a:pt x="633" y="541"/>
                </a:lnTo>
                <a:lnTo>
                  <a:pt x="633" y="541"/>
                </a:lnTo>
                <a:lnTo>
                  <a:pt x="633" y="541"/>
                </a:lnTo>
                <a:lnTo>
                  <a:pt x="633" y="541"/>
                </a:lnTo>
                <a:lnTo>
                  <a:pt x="633" y="541"/>
                </a:lnTo>
                <a:lnTo>
                  <a:pt x="633" y="541"/>
                </a:lnTo>
                <a:lnTo>
                  <a:pt x="633" y="541"/>
                </a:lnTo>
                <a:lnTo>
                  <a:pt x="633" y="541"/>
                </a:lnTo>
                <a:lnTo>
                  <a:pt x="633" y="541"/>
                </a:lnTo>
                <a:lnTo>
                  <a:pt x="633" y="541"/>
                </a:lnTo>
                <a:lnTo>
                  <a:pt x="634" y="539"/>
                </a:lnTo>
                <a:lnTo>
                  <a:pt x="634" y="539"/>
                </a:lnTo>
                <a:lnTo>
                  <a:pt x="635" y="522"/>
                </a:lnTo>
                <a:lnTo>
                  <a:pt x="636" y="511"/>
                </a:lnTo>
                <a:lnTo>
                  <a:pt x="634" y="511"/>
                </a:lnTo>
                <a:lnTo>
                  <a:pt x="635" y="512"/>
                </a:lnTo>
                <a:lnTo>
                  <a:pt x="656" y="505"/>
                </a:lnTo>
                <a:lnTo>
                  <a:pt x="660" y="483"/>
                </a:lnTo>
                <a:lnTo>
                  <a:pt x="660" y="483"/>
                </a:lnTo>
                <a:lnTo>
                  <a:pt x="665" y="468"/>
                </a:lnTo>
                <a:lnTo>
                  <a:pt x="679" y="458"/>
                </a:lnTo>
                <a:lnTo>
                  <a:pt x="678" y="396"/>
                </a:lnTo>
                <a:lnTo>
                  <a:pt x="667" y="382"/>
                </a:lnTo>
                <a:lnTo>
                  <a:pt x="659" y="378"/>
                </a:lnTo>
                <a:lnTo>
                  <a:pt x="655" y="366"/>
                </a:lnTo>
                <a:lnTo>
                  <a:pt x="658" y="363"/>
                </a:lnTo>
                <a:lnTo>
                  <a:pt x="669" y="365"/>
                </a:lnTo>
                <a:lnTo>
                  <a:pt x="671" y="352"/>
                </a:lnTo>
                <a:lnTo>
                  <a:pt x="655" y="339"/>
                </a:lnTo>
                <a:lnTo>
                  <a:pt x="647" y="323"/>
                </a:lnTo>
                <a:lnTo>
                  <a:pt x="630" y="323"/>
                </a:lnTo>
                <a:lnTo>
                  <a:pt x="604" y="313"/>
                </a:lnTo>
                <a:lnTo>
                  <a:pt x="570" y="293"/>
                </a:lnTo>
                <a:lnTo>
                  <a:pt x="553" y="293"/>
                </a:lnTo>
                <a:lnTo>
                  <a:pt x="550" y="296"/>
                </a:lnTo>
                <a:lnTo>
                  <a:pt x="545" y="294"/>
                </a:lnTo>
                <a:lnTo>
                  <a:pt x="525" y="280"/>
                </a:lnTo>
                <a:lnTo>
                  <a:pt x="507" y="291"/>
                </a:lnTo>
                <a:lnTo>
                  <a:pt x="489" y="306"/>
                </a:lnTo>
                <a:lnTo>
                  <a:pt x="491" y="330"/>
                </a:lnTo>
                <a:lnTo>
                  <a:pt x="499" y="332"/>
                </a:lnTo>
                <a:lnTo>
                  <a:pt x="510" y="334"/>
                </a:lnTo>
                <a:lnTo>
                  <a:pt x="511" y="337"/>
                </a:lnTo>
                <a:lnTo>
                  <a:pt x="499" y="340"/>
                </a:lnTo>
                <a:lnTo>
                  <a:pt x="482" y="342"/>
                </a:lnTo>
                <a:lnTo>
                  <a:pt x="473" y="354"/>
                </a:lnTo>
                <a:lnTo>
                  <a:pt x="471" y="367"/>
                </a:lnTo>
                <a:lnTo>
                  <a:pt x="472" y="378"/>
                </a:lnTo>
                <a:lnTo>
                  <a:pt x="474" y="409"/>
                </a:lnTo>
                <a:lnTo>
                  <a:pt x="453" y="421"/>
                </a:lnTo>
                <a:lnTo>
                  <a:pt x="452" y="421"/>
                </a:lnTo>
                <a:lnTo>
                  <a:pt x="452" y="397"/>
                </a:lnTo>
                <a:lnTo>
                  <a:pt x="460" y="382"/>
                </a:lnTo>
                <a:lnTo>
                  <a:pt x="463" y="367"/>
                </a:lnTo>
                <a:lnTo>
                  <a:pt x="458" y="361"/>
                </a:lnTo>
                <a:lnTo>
                  <a:pt x="444" y="366"/>
                </a:lnTo>
                <a:lnTo>
                  <a:pt x="438" y="392"/>
                </a:lnTo>
                <a:lnTo>
                  <a:pt x="422" y="398"/>
                </a:lnTo>
                <a:lnTo>
                  <a:pt x="411" y="410"/>
                </a:lnTo>
                <a:lnTo>
                  <a:pt x="410" y="418"/>
                </a:lnTo>
                <a:lnTo>
                  <a:pt x="413" y="422"/>
                </a:lnTo>
                <a:lnTo>
                  <a:pt x="410" y="436"/>
                </a:lnTo>
                <a:lnTo>
                  <a:pt x="396" y="439"/>
                </a:lnTo>
                <a:lnTo>
                  <a:pt x="396" y="448"/>
                </a:lnTo>
                <a:lnTo>
                  <a:pt x="401" y="462"/>
                </a:lnTo>
                <a:lnTo>
                  <a:pt x="395" y="498"/>
                </a:lnTo>
                <a:lnTo>
                  <a:pt x="385" y="522"/>
                </a:lnTo>
                <a:lnTo>
                  <a:pt x="388" y="551"/>
                </a:lnTo>
                <a:lnTo>
                  <a:pt x="391" y="557"/>
                </a:lnTo>
                <a:lnTo>
                  <a:pt x="386" y="571"/>
                </a:lnTo>
                <a:lnTo>
                  <a:pt x="385" y="575"/>
                </a:lnTo>
                <a:lnTo>
                  <a:pt x="383" y="593"/>
                </a:lnTo>
                <a:lnTo>
                  <a:pt x="404" y="629"/>
                </a:lnTo>
                <a:lnTo>
                  <a:pt x="422" y="668"/>
                </a:lnTo>
                <a:lnTo>
                  <a:pt x="431" y="697"/>
                </a:lnTo>
                <a:lnTo>
                  <a:pt x="426" y="725"/>
                </a:lnTo>
                <a:lnTo>
                  <a:pt x="420" y="760"/>
                </a:lnTo>
                <a:lnTo>
                  <a:pt x="405" y="791"/>
                </a:lnTo>
                <a:lnTo>
                  <a:pt x="404" y="807"/>
                </a:lnTo>
                <a:lnTo>
                  <a:pt x="382" y="829"/>
                </a:lnTo>
                <a:lnTo>
                  <a:pt x="464" y="822"/>
                </a:lnTo>
                <a:lnTo>
                  <a:pt x="464" y="822"/>
                </a:lnTo>
                <a:lnTo>
                  <a:pt x="464" y="821"/>
                </a:lnTo>
                <a:lnTo>
                  <a:pt x="464" y="819"/>
                </a:lnTo>
                <a:lnTo>
                  <a:pt x="390" y="824"/>
                </a:lnTo>
                <a:lnTo>
                  <a:pt x="407" y="809"/>
                </a:lnTo>
                <a:lnTo>
                  <a:pt x="408" y="792"/>
                </a:lnTo>
                <a:lnTo>
                  <a:pt x="423" y="761"/>
                </a:lnTo>
                <a:lnTo>
                  <a:pt x="429" y="725"/>
                </a:lnTo>
                <a:lnTo>
                  <a:pt x="434" y="697"/>
                </a:lnTo>
                <a:lnTo>
                  <a:pt x="425" y="667"/>
                </a:lnTo>
                <a:lnTo>
                  <a:pt x="407" y="628"/>
                </a:lnTo>
                <a:lnTo>
                  <a:pt x="386" y="593"/>
                </a:lnTo>
                <a:lnTo>
                  <a:pt x="388" y="576"/>
                </a:lnTo>
                <a:lnTo>
                  <a:pt x="389" y="572"/>
                </a:lnTo>
                <a:lnTo>
                  <a:pt x="395" y="557"/>
                </a:lnTo>
                <a:lnTo>
                  <a:pt x="391" y="550"/>
                </a:lnTo>
                <a:lnTo>
                  <a:pt x="388" y="523"/>
                </a:lnTo>
                <a:lnTo>
                  <a:pt x="398" y="498"/>
                </a:lnTo>
                <a:lnTo>
                  <a:pt x="404" y="462"/>
                </a:lnTo>
                <a:lnTo>
                  <a:pt x="399" y="447"/>
                </a:lnTo>
                <a:lnTo>
                  <a:pt x="399" y="441"/>
                </a:lnTo>
                <a:lnTo>
                  <a:pt x="413" y="439"/>
                </a:lnTo>
                <a:lnTo>
                  <a:pt x="417" y="422"/>
                </a:lnTo>
                <a:lnTo>
                  <a:pt x="413" y="417"/>
                </a:lnTo>
                <a:lnTo>
                  <a:pt x="414" y="412"/>
                </a:lnTo>
                <a:lnTo>
                  <a:pt x="425" y="400"/>
                </a:lnTo>
                <a:lnTo>
                  <a:pt x="441" y="394"/>
                </a:lnTo>
                <a:lnTo>
                  <a:pt x="447" y="369"/>
                </a:lnTo>
                <a:lnTo>
                  <a:pt x="457" y="365"/>
                </a:lnTo>
                <a:lnTo>
                  <a:pt x="460" y="368"/>
                </a:lnTo>
                <a:lnTo>
                  <a:pt x="457" y="381"/>
                </a:lnTo>
                <a:lnTo>
                  <a:pt x="449" y="396"/>
                </a:lnTo>
                <a:lnTo>
                  <a:pt x="449" y="423"/>
                </a:lnTo>
                <a:lnTo>
                  <a:pt x="455" y="425"/>
                </a:lnTo>
                <a:lnTo>
                  <a:pt x="477" y="411"/>
                </a:lnTo>
                <a:lnTo>
                  <a:pt x="475" y="377"/>
                </a:lnTo>
                <a:lnTo>
                  <a:pt x="474" y="367"/>
                </a:lnTo>
                <a:lnTo>
                  <a:pt x="475" y="355"/>
                </a:lnTo>
                <a:lnTo>
                  <a:pt x="484" y="346"/>
                </a:lnTo>
                <a:lnTo>
                  <a:pt x="499" y="344"/>
                </a:lnTo>
                <a:lnTo>
                  <a:pt x="517" y="338"/>
                </a:lnTo>
                <a:lnTo>
                  <a:pt x="512" y="332"/>
                </a:lnTo>
                <a:lnTo>
                  <a:pt x="499" y="329"/>
                </a:lnTo>
                <a:lnTo>
                  <a:pt x="494" y="326"/>
                </a:lnTo>
                <a:lnTo>
                  <a:pt x="492" y="307"/>
                </a:lnTo>
                <a:lnTo>
                  <a:pt x="509" y="294"/>
                </a:lnTo>
                <a:lnTo>
                  <a:pt x="525" y="283"/>
                </a:lnTo>
                <a:lnTo>
                  <a:pt x="544" y="297"/>
                </a:lnTo>
                <a:lnTo>
                  <a:pt x="550" y="301"/>
                </a:lnTo>
                <a:lnTo>
                  <a:pt x="554" y="296"/>
                </a:lnTo>
                <a:lnTo>
                  <a:pt x="569" y="296"/>
                </a:lnTo>
                <a:lnTo>
                  <a:pt x="603" y="317"/>
                </a:lnTo>
                <a:lnTo>
                  <a:pt x="629" y="326"/>
                </a:lnTo>
                <a:lnTo>
                  <a:pt x="644" y="326"/>
                </a:lnTo>
                <a:lnTo>
                  <a:pt x="652" y="341"/>
                </a:lnTo>
                <a:lnTo>
                  <a:pt x="667" y="354"/>
                </a:lnTo>
                <a:lnTo>
                  <a:pt x="667" y="361"/>
                </a:lnTo>
                <a:lnTo>
                  <a:pt x="657" y="360"/>
                </a:lnTo>
                <a:lnTo>
                  <a:pt x="652" y="365"/>
                </a:lnTo>
                <a:lnTo>
                  <a:pt x="657" y="380"/>
                </a:lnTo>
                <a:lnTo>
                  <a:pt x="665" y="384"/>
                </a:lnTo>
                <a:lnTo>
                  <a:pt x="674" y="397"/>
                </a:lnTo>
                <a:lnTo>
                  <a:pt x="675" y="456"/>
                </a:lnTo>
                <a:lnTo>
                  <a:pt x="662" y="466"/>
                </a:lnTo>
                <a:lnTo>
                  <a:pt x="658" y="482"/>
                </a:lnTo>
                <a:lnTo>
                  <a:pt x="653" y="501"/>
                </a:lnTo>
                <a:lnTo>
                  <a:pt x="633" y="510"/>
                </a:lnTo>
                <a:lnTo>
                  <a:pt x="633" y="511"/>
                </a:lnTo>
                <a:lnTo>
                  <a:pt x="633" y="511"/>
                </a:lnTo>
                <a:lnTo>
                  <a:pt x="632" y="524"/>
                </a:lnTo>
                <a:lnTo>
                  <a:pt x="632" y="524"/>
                </a:lnTo>
                <a:lnTo>
                  <a:pt x="630" y="535"/>
                </a:lnTo>
                <a:lnTo>
                  <a:pt x="630" y="535"/>
                </a:lnTo>
                <a:lnTo>
                  <a:pt x="630" y="538"/>
                </a:lnTo>
                <a:lnTo>
                  <a:pt x="630" y="538"/>
                </a:lnTo>
                <a:lnTo>
                  <a:pt x="629" y="540"/>
                </a:lnTo>
                <a:lnTo>
                  <a:pt x="629" y="540"/>
                </a:lnTo>
                <a:lnTo>
                  <a:pt x="629" y="541"/>
                </a:lnTo>
                <a:lnTo>
                  <a:pt x="629" y="541"/>
                </a:lnTo>
                <a:lnTo>
                  <a:pt x="630" y="543"/>
                </a:lnTo>
                <a:lnTo>
                  <a:pt x="630" y="543"/>
                </a:lnTo>
                <a:lnTo>
                  <a:pt x="634" y="547"/>
                </a:lnTo>
                <a:lnTo>
                  <a:pt x="639" y="551"/>
                </a:lnTo>
                <a:lnTo>
                  <a:pt x="639" y="551"/>
                </a:lnTo>
                <a:lnTo>
                  <a:pt x="644" y="555"/>
                </a:lnTo>
                <a:lnTo>
                  <a:pt x="644" y="555"/>
                </a:lnTo>
                <a:lnTo>
                  <a:pt x="655" y="559"/>
                </a:lnTo>
                <a:lnTo>
                  <a:pt x="663" y="555"/>
                </a:lnTo>
                <a:lnTo>
                  <a:pt x="679" y="532"/>
                </a:lnTo>
                <a:lnTo>
                  <a:pt x="690" y="502"/>
                </a:lnTo>
                <a:lnTo>
                  <a:pt x="713" y="492"/>
                </a:lnTo>
                <a:lnTo>
                  <a:pt x="722" y="485"/>
                </a:lnTo>
                <a:lnTo>
                  <a:pt x="737" y="496"/>
                </a:lnTo>
                <a:lnTo>
                  <a:pt x="751" y="514"/>
                </a:lnTo>
                <a:lnTo>
                  <a:pt x="764" y="569"/>
                </a:lnTo>
                <a:lnTo>
                  <a:pt x="784" y="618"/>
                </a:lnTo>
                <a:lnTo>
                  <a:pt x="786" y="672"/>
                </a:lnTo>
                <a:lnTo>
                  <a:pt x="775" y="676"/>
                </a:lnTo>
                <a:lnTo>
                  <a:pt x="772" y="676"/>
                </a:lnTo>
                <a:lnTo>
                  <a:pt x="771" y="673"/>
                </a:lnTo>
                <a:lnTo>
                  <a:pt x="771" y="672"/>
                </a:lnTo>
                <a:lnTo>
                  <a:pt x="762" y="668"/>
                </a:lnTo>
                <a:lnTo>
                  <a:pt x="753" y="688"/>
                </a:lnTo>
                <a:lnTo>
                  <a:pt x="752" y="708"/>
                </a:lnTo>
                <a:lnTo>
                  <a:pt x="745" y="710"/>
                </a:lnTo>
                <a:lnTo>
                  <a:pt x="736" y="720"/>
                </a:lnTo>
                <a:lnTo>
                  <a:pt x="737" y="751"/>
                </a:lnTo>
                <a:lnTo>
                  <a:pt x="725" y="761"/>
                </a:lnTo>
                <a:lnTo>
                  <a:pt x="712" y="784"/>
                </a:lnTo>
                <a:lnTo>
                  <a:pt x="711" y="793"/>
                </a:lnTo>
                <a:lnTo>
                  <a:pt x="710" y="795"/>
                </a:lnTo>
                <a:lnTo>
                  <a:pt x="639" y="805"/>
                </a:lnTo>
                <a:lnTo>
                  <a:pt x="639" y="805"/>
                </a:lnTo>
                <a:lnTo>
                  <a:pt x="581" y="815"/>
                </a:lnTo>
                <a:lnTo>
                  <a:pt x="580" y="807"/>
                </a:lnTo>
                <a:lnTo>
                  <a:pt x="464" y="819"/>
                </a:lnTo>
                <a:lnTo>
                  <a:pt x="464" y="821"/>
                </a:lnTo>
                <a:lnTo>
                  <a:pt x="464" y="819"/>
                </a:lnTo>
                <a:lnTo>
                  <a:pt x="464" y="821"/>
                </a:lnTo>
                <a:close/>
                <a:moveTo>
                  <a:pt x="265" y="385"/>
                </a:moveTo>
                <a:lnTo>
                  <a:pt x="265" y="384"/>
                </a:lnTo>
                <a:lnTo>
                  <a:pt x="258" y="378"/>
                </a:lnTo>
                <a:lnTo>
                  <a:pt x="247" y="316"/>
                </a:lnTo>
                <a:lnTo>
                  <a:pt x="224" y="307"/>
                </a:lnTo>
                <a:lnTo>
                  <a:pt x="214" y="293"/>
                </a:lnTo>
                <a:lnTo>
                  <a:pt x="138" y="277"/>
                </a:lnTo>
                <a:lnTo>
                  <a:pt x="121" y="269"/>
                </a:lnTo>
                <a:lnTo>
                  <a:pt x="73" y="257"/>
                </a:lnTo>
                <a:lnTo>
                  <a:pt x="26" y="251"/>
                </a:lnTo>
                <a:lnTo>
                  <a:pt x="4" y="221"/>
                </a:lnTo>
                <a:lnTo>
                  <a:pt x="6" y="219"/>
                </a:lnTo>
                <a:lnTo>
                  <a:pt x="22" y="214"/>
                </a:lnTo>
                <a:lnTo>
                  <a:pt x="45" y="200"/>
                </a:lnTo>
                <a:lnTo>
                  <a:pt x="45" y="193"/>
                </a:lnTo>
                <a:lnTo>
                  <a:pt x="48" y="191"/>
                </a:lnTo>
                <a:lnTo>
                  <a:pt x="85" y="185"/>
                </a:lnTo>
                <a:lnTo>
                  <a:pt x="99" y="173"/>
                </a:lnTo>
                <a:lnTo>
                  <a:pt x="125" y="160"/>
                </a:lnTo>
                <a:lnTo>
                  <a:pt x="127" y="151"/>
                </a:lnTo>
                <a:lnTo>
                  <a:pt x="138" y="135"/>
                </a:lnTo>
                <a:lnTo>
                  <a:pt x="149" y="130"/>
                </a:lnTo>
                <a:lnTo>
                  <a:pt x="156" y="119"/>
                </a:lnTo>
                <a:lnTo>
                  <a:pt x="170" y="105"/>
                </a:lnTo>
                <a:lnTo>
                  <a:pt x="196" y="91"/>
                </a:lnTo>
                <a:lnTo>
                  <a:pt x="223" y="89"/>
                </a:lnTo>
                <a:lnTo>
                  <a:pt x="228" y="95"/>
                </a:lnTo>
                <a:lnTo>
                  <a:pt x="227" y="98"/>
                </a:lnTo>
                <a:lnTo>
                  <a:pt x="206" y="104"/>
                </a:lnTo>
                <a:lnTo>
                  <a:pt x="196" y="122"/>
                </a:lnTo>
                <a:lnTo>
                  <a:pt x="182" y="128"/>
                </a:lnTo>
                <a:lnTo>
                  <a:pt x="179" y="143"/>
                </a:lnTo>
                <a:lnTo>
                  <a:pt x="165" y="162"/>
                </a:lnTo>
                <a:lnTo>
                  <a:pt x="163" y="179"/>
                </a:lnTo>
                <a:lnTo>
                  <a:pt x="169" y="184"/>
                </a:lnTo>
                <a:lnTo>
                  <a:pt x="177" y="176"/>
                </a:lnTo>
                <a:lnTo>
                  <a:pt x="197" y="159"/>
                </a:lnTo>
                <a:lnTo>
                  <a:pt x="204" y="166"/>
                </a:lnTo>
                <a:lnTo>
                  <a:pt x="219" y="166"/>
                </a:lnTo>
                <a:lnTo>
                  <a:pt x="237" y="173"/>
                </a:lnTo>
                <a:lnTo>
                  <a:pt x="245" y="178"/>
                </a:lnTo>
                <a:lnTo>
                  <a:pt x="254" y="198"/>
                </a:lnTo>
                <a:lnTo>
                  <a:pt x="271" y="215"/>
                </a:lnTo>
                <a:lnTo>
                  <a:pt x="296" y="213"/>
                </a:lnTo>
                <a:lnTo>
                  <a:pt x="304" y="207"/>
                </a:lnTo>
                <a:lnTo>
                  <a:pt x="313" y="215"/>
                </a:lnTo>
                <a:lnTo>
                  <a:pt x="324" y="218"/>
                </a:lnTo>
                <a:lnTo>
                  <a:pt x="332" y="213"/>
                </a:lnTo>
                <a:lnTo>
                  <a:pt x="339" y="213"/>
                </a:lnTo>
                <a:lnTo>
                  <a:pt x="348" y="206"/>
                </a:lnTo>
                <a:lnTo>
                  <a:pt x="373" y="185"/>
                </a:lnTo>
                <a:lnTo>
                  <a:pt x="392" y="178"/>
                </a:lnTo>
                <a:lnTo>
                  <a:pt x="432" y="177"/>
                </a:lnTo>
                <a:lnTo>
                  <a:pt x="460" y="165"/>
                </a:lnTo>
                <a:lnTo>
                  <a:pt x="475" y="158"/>
                </a:lnTo>
                <a:lnTo>
                  <a:pt x="481" y="159"/>
                </a:lnTo>
                <a:lnTo>
                  <a:pt x="481" y="192"/>
                </a:lnTo>
                <a:lnTo>
                  <a:pt x="486" y="194"/>
                </a:lnTo>
                <a:lnTo>
                  <a:pt x="504" y="200"/>
                </a:lnTo>
                <a:lnTo>
                  <a:pt x="516" y="196"/>
                </a:lnTo>
                <a:lnTo>
                  <a:pt x="553" y="187"/>
                </a:lnTo>
                <a:lnTo>
                  <a:pt x="559" y="180"/>
                </a:lnTo>
                <a:lnTo>
                  <a:pt x="566" y="184"/>
                </a:lnTo>
                <a:lnTo>
                  <a:pt x="566" y="224"/>
                </a:lnTo>
                <a:lnTo>
                  <a:pt x="585" y="244"/>
                </a:lnTo>
                <a:lnTo>
                  <a:pt x="594" y="248"/>
                </a:lnTo>
                <a:lnTo>
                  <a:pt x="598" y="251"/>
                </a:lnTo>
                <a:lnTo>
                  <a:pt x="595" y="252"/>
                </a:lnTo>
                <a:lnTo>
                  <a:pt x="590" y="250"/>
                </a:lnTo>
                <a:lnTo>
                  <a:pt x="567" y="248"/>
                </a:lnTo>
                <a:lnTo>
                  <a:pt x="554" y="251"/>
                </a:lnTo>
                <a:lnTo>
                  <a:pt x="540" y="250"/>
                </a:lnTo>
                <a:lnTo>
                  <a:pt x="521" y="259"/>
                </a:lnTo>
                <a:lnTo>
                  <a:pt x="511" y="259"/>
                </a:lnTo>
                <a:lnTo>
                  <a:pt x="476" y="251"/>
                </a:lnTo>
                <a:lnTo>
                  <a:pt x="444" y="252"/>
                </a:lnTo>
                <a:lnTo>
                  <a:pt x="433" y="268"/>
                </a:lnTo>
                <a:lnTo>
                  <a:pt x="391" y="272"/>
                </a:lnTo>
                <a:lnTo>
                  <a:pt x="376" y="277"/>
                </a:lnTo>
                <a:lnTo>
                  <a:pt x="369" y="296"/>
                </a:lnTo>
                <a:lnTo>
                  <a:pt x="362" y="302"/>
                </a:lnTo>
                <a:lnTo>
                  <a:pt x="360" y="301"/>
                </a:lnTo>
                <a:lnTo>
                  <a:pt x="351" y="291"/>
                </a:lnTo>
                <a:lnTo>
                  <a:pt x="324" y="305"/>
                </a:lnTo>
                <a:lnTo>
                  <a:pt x="321" y="305"/>
                </a:lnTo>
                <a:lnTo>
                  <a:pt x="314" y="295"/>
                </a:lnTo>
                <a:lnTo>
                  <a:pt x="308" y="297"/>
                </a:lnTo>
                <a:lnTo>
                  <a:pt x="296" y="324"/>
                </a:lnTo>
                <a:lnTo>
                  <a:pt x="289" y="349"/>
                </a:lnTo>
                <a:lnTo>
                  <a:pt x="271" y="389"/>
                </a:lnTo>
                <a:lnTo>
                  <a:pt x="265" y="384"/>
                </a:lnTo>
                <a:lnTo>
                  <a:pt x="265" y="385"/>
                </a:lnTo>
                <a:lnTo>
                  <a:pt x="265" y="384"/>
                </a:lnTo>
                <a:lnTo>
                  <a:pt x="265" y="385"/>
                </a:lnTo>
                <a:lnTo>
                  <a:pt x="264" y="388"/>
                </a:lnTo>
                <a:lnTo>
                  <a:pt x="272" y="393"/>
                </a:lnTo>
                <a:lnTo>
                  <a:pt x="293" y="350"/>
                </a:lnTo>
                <a:lnTo>
                  <a:pt x="299" y="325"/>
                </a:lnTo>
                <a:lnTo>
                  <a:pt x="310" y="300"/>
                </a:lnTo>
                <a:lnTo>
                  <a:pt x="313" y="300"/>
                </a:lnTo>
                <a:lnTo>
                  <a:pt x="319" y="308"/>
                </a:lnTo>
                <a:lnTo>
                  <a:pt x="324" y="308"/>
                </a:lnTo>
                <a:lnTo>
                  <a:pt x="324" y="308"/>
                </a:lnTo>
                <a:lnTo>
                  <a:pt x="351" y="294"/>
                </a:lnTo>
                <a:lnTo>
                  <a:pt x="359" y="304"/>
                </a:lnTo>
                <a:lnTo>
                  <a:pt x="362" y="305"/>
                </a:lnTo>
                <a:lnTo>
                  <a:pt x="363" y="305"/>
                </a:lnTo>
                <a:lnTo>
                  <a:pt x="372" y="297"/>
                </a:lnTo>
                <a:lnTo>
                  <a:pt x="378" y="279"/>
                </a:lnTo>
                <a:lnTo>
                  <a:pt x="392" y="275"/>
                </a:lnTo>
                <a:lnTo>
                  <a:pt x="434" y="272"/>
                </a:lnTo>
                <a:lnTo>
                  <a:pt x="446" y="256"/>
                </a:lnTo>
                <a:lnTo>
                  <a:pt x="476" y="254"/>
                </a:lnTo>
                <a:lnTo>
                  <a:pt x="511" y="262"/>
                </a:lnTo>
                <a:lnTo>
                  <a:pt x="522" y="262"/>
                </a:lnTo>
                <a:lnTo>
                  <a:pt x="541" y="253"/>
                </a:lnTo>
                <a:lnTo>
                  <a:pt x="555" y="254"/>
                </a:lnTo>
                <a:lnTo>
                  <a:pt x="567" y="251"/>
                </a:lnTo>
                <a:lnTo>
                  <a:pt x="590" y="253"/>
                </a:lnTo>
                <a:lnTo>
                  <a:pt x="594" y="256"/>
                </a:lnTo>
                <a:lnTo>
                  <a:pt x="606" y="253"/>
                </a:lnTo>
                <a:lnTo>
                  <a:pt x="595" y="245"/>
                </a:lnTo>
                <a:lnTo>
                  <a:pt x="588" y="242"/>
                </a:lnTo>
                <a:lnTo>
                  <a:pt x="569" y="223"/>
                </a:lnTo>
                <a:lnTo>
                  <a:pt x="569" y="180"/>
                </a:lnTo>
                <a:lnTo>
                  <a:pt x="559" y="177"/>
                </a:lnTo>
                <a:lnTo>
                  <a:pt x="551" y="184"/>
                </a:lnTo>
                <a:lnTo>
                  <a:pt x="515" y="193"/>
                </a:lnTo>
                <a:lnTo>
                  <a:pt x="504" y="196"/>
                </a:lnTo>
                <a:lnTo>
                  <a:pt x="487" y="192"/>
                </a:lnTo>
                <a:lnTo>
                  <a:pt x="485" y="191"/>
                </a:lnTo>
                <a:lnTo>
                  <a:pt x="485" y="156"/>
                </a:lnTo>
                <a:lnTo>
                  <a:pt x="474" y="155"/>
                </a:lnTo>
                <a:lnTo>
                  <a:pt x="458" y="162"/>
                </a:lnTo>
                <a:lnTo>
                  <a:pt x="431" y="174"/>
                </a:lnTo>
                <a:lnTo>
                  <a:pt x="392" y="175"/>
                </a:lnTo>
                <a:lnTo>
                  <a:pt x="371" y="183"/>
                </a:lnTo>
                <a:lnTo>
                  <a:pt x="346" y="204"/>
                </a:lnTo>
                <a:lnTo>
                  <a:pt x="338" y="209"/>
                </a:lnTo>
                <a:lnTo>
                  <a:pt x="331" y="209"/>
                </a:lnTo>
                <a:lnTo>
                  <a:pt x="324" y="215"/>
                </a:lnTo>
                <a:lnTo>
                  <a:pt x="315" y="212"/>
                </a:lnTo>
                <a:lnTo>
                  <a:pt x="304" y="203"/>
                </a:lnTo>
                <a:lnTo>
                  <a:pt x="295" y="209"/>
                </a:lnTo>
                <a:lnTo>
                  <a:pt x="272" y="210"/>
                </a:lnTo>
                <a:lnTo>
                  <a:pt x="257" y="195"/>
                </a:lnTo>
                <a:lnTo>
                  <a:pt x="248" y="177"/>
                </a:lnTo>
                <a:lnTo>
                  <a:pt x="239" y="170"/>
                </a:lnTo>
                <a:lnTo>
                  <a:pt x="219" y="163"/>
                </a:lnTo>
                <a:lnTo>
                  <a:pt x="206" y="163"/>
                </a:lnTo>
                <a:lnTo>
                  <a:pt x="197" y="155"/>
                </a:lnTo>
                <a:lnTo>
                  <a:pt x="175" y="174"/>
                </a:lnTo>
                <a:lnTo>
                  <a:pt x="169" y="179"/>
                </a:lnTo>
                <a:lnTo>
                  <a:pt x="166" y="177"/>
                </a:lnTo>
                <a:lnTo>
                  <a:pt x="168" y="163"/>
                </a:lnTo>
                <a:lnTo>
                  <a:pt x="182" y="144"/>
                </a:lnTo>
                <a:lnTo>
                  <a:pt x="185" y="130"/>
                </a:lnTo>
                <a:lnTo>
                  <a:pt x="198" y="126"/>
                </a:lnTo>
                <a:lnTo>
                  <a:pt x="208" y="107"/>
                </a:lnTo>
                <a:lnTo>
                  <a:pt x="230" y="101"/>
                </a:lnTo>
                <a:lnTo>
                  <a:pt x="233" y="93"/>
                </a:lnTo>
                <a:lnTo>
                  <a:pt x="225" y="85"/>
                </a:lnTo>
                <a:lnTo>
                  <a:pt x="195" y="88"/>
                </a:lnTo>
                <a:lnTo>
                  <a:pt x="168" y="103"/>
                </a:lnTo>
                <a:lnTo>
                  <a:pt x="154" y="117"/>
                </a:lnTo>
                <a:lnTo>
                  <a:pt x="147" y="128"/>
                </a:lnTo>
                <a:lnTo>
                  <a:pt x="136" y="132"/>
                </a:lnTo>
                <a:lnTo>
                  <a:pt x="124" y="150"/>
                </a:lnTo>
                <a:lnTo>
                  <a:pt x="123" y="158"/>
                </a:lnTo>
                <a:lnTo>
                  <a:pt x="97" y="171"/>
                </a:lnTo>
                <a:lnTo>
                  <a:pt x="82" y="181"/>
                </a:lnTo>
                <a:lnTo>
                  <a:pt x="47" y="188"/>
                </a:lnTo>
                <a:lnTo>
                  <a:pt x="42" y="192"/>
                </a:lnTo>
                <a:lnTo>
                  <a:pt x="42" y="198"/>
                </a:lnTo>
                <a:lnTo>
                  <a:pt x="21" y="212"/>
                </a:lnTo>
                <a:lnTo>
                  <a:pt x="5" y="216"/>
                </a:lnTo>
                <a:lnTo>
                  <a:pt x="0" y="220"/>
                </a:lnTo>
                <a:lnTo>
                  <a:pt x="25" y="253"/>
                </a:lnTo>
                <a:lnTo>
                  <a:pt x="72" y="260"/>
                </a:lnTo>
                <a:lnTo>
                  <a:pt x="120" y="273"/>
                </a:lnTo>
                <a:lnTo>
                  <a:pt x="137" y="279"/>
                </a:lnTo>
                <a:lnTo>
                  <a:pt x="212" y="296"/>
                </a:lnTo>
                <a:lnTo>
                  <a:pt x="222" y="310"/>
                </a:lnTo>
                <a:lnTo>
                  <a:pt x="244" y="318"/>
                </a:lnTo>
                <a:lnTo>
                  <a:pt x="255" y="380"/>
                </a:lnTo>
                <a:lnTo>
                  <a:pt x="264" y="386"/>
                </a:lnTo>
                <a:lnTo>
                  <a:pt x="264" y="388"/>
                </a:lnTo>
                <a:lnTo>
                  <a:pt x="265" y="385"/>
                </a:lnTo>
                <a:close/>
                <a:moveTo>
                  <a:pt x="87" y="46"/>
                </a:moveTo>
                <a:lnTo>
                  <a:pt x="88" y="47"/>
                </a:lnTo>
                <a:lnTo>
                  <a:pt x="99" y="34"/>
                </a:lnTo>
                <a:lnTo>
                  <a:pt x="111" y="30"/>
                </a:lnTo>
                <a:lnTo>
                  <a:pt x="144" y="7"/>
                </a:lnTo>
                <a:lnTo>
                  <a:pt x="156" y="3"/>
                </a:lnTo>
                <a:lnTo>
                  <a:pt x="158" y="4"/>
                </a:lnTo>
                <a:lnTo>
                  <a:pt x="129" y="34"/>
                </a:lnTo>
                <a:lnTo>
                  <a:pt x="108" y="45"/>
                </a:lnTo>
                <a:lnTo>
                  <a:pt x="96" y="51"/>
                </a:lnTo>
                <a:lnTo>
                  <a:pt x="88" y="45"/>
                </a:lnTo>
                <a:lnTo>
                  <a:pt x="87" y="46"/>
                </a:lnTo>
                <a:lnTo>
                  <a:pt x="88" y="47"/>
                </a:lnTo>
                <a:lnTo>
                  <a:pt x="87" y="46"/>
                </a:lnTo>
                <a:lnTo>
                  <a:pt x="86" y="47"/>
                </a:lnTo>
                <a:lnTo>
                  <a:pt x="96" y="54"/>
                </a:lnTo>
                <a:lnTo>
                  <a:pt x="110" y="48"/>
                </a:lnTo>
                <a:lnTo>
                  <a:pt x="130" y="37"/>
                </a:lnTo>
                <a:lnTo>
                  <a:pt x="162" y="4"/>
                </a:lnTo>
                <a:lnTo>
                  <a:pt x="158" y="0"/>
                </a:lnTo>
                <a:lnTo>
                  <a:pt x="142" y="3"/>
                </a:lnTo>
                <a:lnTo>
                  <a:pt x="109" y="27"/>
                </a:lnTo>
                <a:lnTo>
                  <a:pt x="96" y="32"/>
                </a:lnTo>
                <a:lnTo>
                  <a:pt x="84" y="46"/>
                </a:lnTo>
                <a:lnTo>
                  <a:pt x="86" y="47"/>
                </a:lnTo>
                <a:lnTo>
                  <a:pt x="87" y="46"/>
                </a:lnTo>
                <a:close/>
                <a:moveTo>
                  <a:pt x="604" y="239"/>
                </a:moveTo>
                <a:lnTo>
                  <a:pt x="603" y="239"/>
                </a:lnTo>
                <a:lnTo>
                  <a:pt x="607" y="256"/>
                </a:lnTo>
                <a:lnTo>
                  <a:pt x="627" y="257"/>
                </a:lnTo>
                <a:lnTo>
                  <a:pt x="637" y="249"/>
                </a:lnTo>
                <a:lnTo>
                  <a:pt x="637" y="248"/>
                </a:lnTo>
                <a:lnTo>
                  <a:pt x="637" y="248"/>
                </a:lnTo>
                <a:lnTo>
                  <a:pt x="636" y="244"/>
                </a:lnTo>
                <a:lnTo>
                  <a:pt x="636" y="244"/>
                </a:lnTo>
                <a:lnTo>
                  <a:pt x="635" y="239"/>
                </a:lnTo>
                <a:lnTo>
                  <a:pt x="635" y="239"/>
                </a:lnTo>
                <a:lnTo>
                  <a:pt x="635" y="238"/>
                </a:lnTo>
                <a:lnTo>
                  <a:pt x="635" y="238"/>
                </a:lnTo>
                <a:lnTo>
                  <a:pt x="633" y="237"/>
                </a:lnTo>
                <a:lnTo>
                  <a:pt x="633" y="238"/>
                </a:lnTo>
                <a:lnTo>
                  <a:pt x="634" y="237"/>
                </a:lnTo>
                <a:lnTo>
                  <a:pt x="633" y="236"/>
                </a:lnTo>
                <a:lnTo>
                  <a:pt x="633" y="236"/>
                </a:lnTo>
                <a:lnTo>
                  <a:pt x="627" y="230"/>
                </a:lnTo>
                <a:lnTo>
                  <a:pt x="627" y="230"/>
                </a:lnTo>
                <a:lnTo>
                  <a:pt x="624" y="227"/>
                </a:lnTo>
                <a:lnTo>
                  <a:pt x="624" y="225"/>
                </a:lnTo>
                <a:lnTo>
                  <a:pt x="609" y="227"/>
                </a:lnTo>
                <a:lnTo>
                  <a:pt x="598" y="228"/>
                </a:lnTo>
                <a:lnTo>
                  <a:pt x="596" y="237"/>
                </a:lnTo>
                <a:lnTo>
                  <a:pt x="604" y="240"/>
                </a:lnTo>
                <a:lnTo>
                  <a:pt x="604" y="239"/>
                </a:lnTo>
                <a:lnTo>
                  <a:pt x="603" y="239"/>
                </a:lnTo>
                <a:lnTo>
                  <a:pt x="604" y="239"/>
                </a:lnTo>
                <a:lnTo>
                  <a:pt x="605" y="237"/>
                </a:lnTo>
                <a:lnTo>
                  <a:pt x="600" y="235"/>
                </a:lnTo>
                <a:lnTo>
                  <a:pt x="601" y="231"/>
                </a:lnTo>
                <a:lnTo>
                  <a:pt x="610" y="230"/>
                </a:lnTo>
                <a:lnTo>
                  <a:pt x="623" y="229"/>
                </a:lnTo>
                <a:lnTo>
                  <a:pt x="623" y="227"/>
                </a:lnTo>
                <a:lnTo>
                  <a:pt x="622" y="228"/>
                </a:lnTo>
                <a:lnTo>
                  <a:pt x="622" y="228"/>
                </a:lnTo>
                <a:lnTo>
                  <a:pt x="626" y="233"/>
                </a:lnTo>
                <a:lnTo>
                  <a:pt x="626" y="233"/>
                </a:lnTo>
                <a:lnTo>
                  <a:pt x="629" y="237"/>
                </a:lnTo>
                <a:lnTo>
                  <a:pt x="629" y="237"/>
                </a:lnTo>
                <a:lnTo>
                  <a:pt x="630" y="238"/>
                </a:lnTo>
                <a:lnTo>
                  <a:pt x="630" y="238"/>
                </a:lnTo>
                <a:lnTo>
                  <a:pt x="632" y="239"/>
                </a:lnTo>
                <a:lnTo>
                  <a:pt x="632" y="239"/>
                </a:lnTo>
                <a:lnTo>
                  <a:pt x="632" y="239"/>
                </a:lnTo>
                <a:lnTo>
                  <a:pt x="633" y="239"/>
                </a:lnTo>
                <a:lnTo>
                  <a:pt x="632" y="239"/>
                </a:lnTo>
                <a:lnTo>
                  <a:pt x="632" y="239"/>
                </a:lnTo>
                <a:lnTo>
                  <a:pt x="633" y="239"/>
                </a:lnTo>
                <a:lnTo>
                  <a:pt x="632" y="239"/>
                </a:lnTo>
                <a:lnTo>
                  <a:pt x="632" y="239"/>
                </a:lnTo>
                <a:lnTo>
                  <a:pt x="632" y="239"/>
                </a:lnTo>
                <a:lnTo>
                  <a:pt x="632" y="239"/>
                </a:lnTo>
                <a:lnTo>
                  <a:pt x="632" y="239"/>
                </a:lnTo>
                <a:lnTo>
                  <a:pt x="632" y="239"/>
                </a:lnTo>
                <a:lnTo>
                  <a:pt x="632" y="239"/>
                </a:lnTo>
                <a:lnTo>
                  <a:pt x="633" y="242"/>
                </a:lnTo>
                <a:lnTo>
                  <a:pt x="633" y="242"/>
                </a:lnTo>
                <a:lnTo>
                  <a:pt x="633" y="246"/>
                </a:lnTo>
                <a:lnTo>
                  <a:pt x="633" y="246"/>
                </a:lnTo>
                <a:lnTo>
                  <a:pt x="634" y="248"/>
                </a:lnTo>
                <a:lnTo>
                  <a:pt x="635" y="248"/>
                </a:lnTo>
                <a:lnTo>
                  <a:pt x="634" y="247"/>
                </a:lnTo>
                <a:lnTo>
                  <a:pt x="626" y="253"/>
                </a:lnTo>
                <a:lnTo>
                  <a:pt x="609" y="252"/>
                </a:lnTo>
                <a:lnTo>
                  <a:pt x="606" y="238"/>
                </a:lnTo>
                <a:lnTo>
                  <a:pt x="605" y="237"/>
                </a:lnTo>
                <a:lnTo>
                  <a:pt x="604" y="2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7" name="Freeform 64">
            <a:extLst>
              <a:ext uri="{FF2B5EF4-FFF2-40B4-BE49-F238E27FC236}">
                <a16:creationId xmlns:a16="http://schemas.microsoft.com/office/drawing/2014/main" id="{DBE4910B-C1B2-CBBA-1B18-D420C365E962}"/>
              </a:ext>
            </a:extLst>
          </p:cNvPr>
          <p:cNvSpPr>
            <a:spLocks/>
          </p:cNvSpPr>
          <p:nvPr/>
        </p:nvSpPr>
        <p:spPr bwMode="auto">
          <a:xfrm>
            <a:off x="4005649" y="1125236"/>
            <a:ext cx="991683" cy="1106996"/>
          </a:xfrm>
          <a:custGeom>
            <a:avLst/>
            <a:gdLst>
              <a:gd name="T0" fmla="*/ 7 w 688"/>
              <a:gd name="T1" fmla="*/ 108 h 768"/>
              <a:gd name="T2" fmla="*/ 17 w 688"/>
              <a:gd name="T3" fmla="*/ 200 h 768"/>
              <a:gd name="T4" fmla="*/ 32 w 688"/>
              <a:gd name="T5" fmla="*/ 279 h 768"/>
              <a:gd name="T6" fmla="*/ 53 w 688"/>
              <a:gd name="T7" fmla="*/ 404 h 768"/>
              <a:gd name="T8" fmla="*/ 55 w 688"/>
              <a:gd name="T9" fmla="*/ 475 h 768"/>
              <a:gd name="T10" fmla="*/ 35 w 688"/>
              <a:gd name="T11" fmla="*/ 493 h 768"/>
              <a:gd name="T12" fmla="*/ 40 w 688"/>
              <a:gd name="T13" fmla="*/ 512 h 768"/>
              <a:gd name="T14" fmla="*/ 69 w 688"/>
              <a:gd name="T15" fmla="*/ 552 h 768"/>
              <a:gd name="T16" fmla="*/ 432 w 688"/>
              <a:gd name="T17" fmla="*/ 764 h 768"/>
              <a:gd name="T18" fmla="*/ 555 w 688"/>
              <a:gd name="T19" fmla="*/ 725 h 768"/>
              <a:gd name="T20" fmla="*/ 501 w 688"/>
              <a:gd name="T21" fmla="*/ 684 h 768"/>
              <a:gd name="T22" fmla="*/ 460 w 688"/>
              <a:gd name="T23" fmla="*/ 646 h 768"/>
              <a:gd name="T24" fmla="*/ 428 w 688"/>
              <a:gd name="T25" fmla="*/ 630 h 768"/>
              <a:gd name="T26" fmla="*/ 404 w 688"/>
              <a:gd name="T27" fmla="*/ 565 h 768"/>
              <a:gd name="T28" fmla="*/ 413 w 688"/>
              <a:gd name="T29" fmla="*/ 524 h 768"/>
              <a:gd name="T30" fmla="*/ 393 w 688"/>
              <a:gd name="T31" fmla="*/ 489 h 768"/>
              <a:gd name="T32" fmla="*/ 438 w 688"/>
              <a:gd name="T33" fmla="*/ 428 h 768"/>
              <a:gd name="T34" fmla="*/ 445 w 688"/>
              <a:gd name="T35" fmla="*/ 372 h 768"/>
              <a:gd name="T36" fmla="*/ 462 w 688"/>
              <a:gd name="T37" fmla="*/ 335 h 768"/>
              <a:gd name="T38" fmla="*/ 492 w 688"/>
              <a:gd name="T39" fmla="*/ 317 h 768"/>
              <a:gd name="T40" fmla="*/ 529 w 688"/>
              <a:gd name="T41" fmla="*/ 281 h 768"/>
              <a:gd name="T42" fmla="*/ 558 w 688"/>
              <a:gd name="T43" fmla="*/ 236 h 768"/>
              <a:gd name="T44" fmla="*/ 605 w 688"/>
              <a:gd name="T45" fmla="*/ 209 h 768"/>
              <a:gd name="T46" fmla="*/ 684 w 688"/>
              <a:gd name="T47" fmla="*/ 174 h 768"/>
              <a:gd name="T48" fmla="*/ 661 w 688"/>
              <a:gd name="T49" fmla="*/ 162 h 768"/>
              <a:gd name="T50" fmla="*/ 654 w 688"/>
              <a:gd name="T51" fmla="*/ 169 h 768"/>
              <a:gd name="T52" fmla="*/ 589 w 688"/>
              <a:gd name="T53" fmla="*/ 152 h 768"/>
              <a:gd name="T54" fmla="*/ 578 w 688"/>
              <a:gd name="T55" fmla="*/ 157 h 768"/>
              <a:gd name="T56" fmla="*/ 569 w 688"/>
              <a:gd name="T57" fmla="*/ 139 h 768"/>
              <a:gd name="T58" fmla="*/ 535 w 688"/>
              <a:gd name="T59" fmla="*/ 160 h 768"/>
              <a:gd name="T60" fmla="*/ 507 w 688"/>
              <a:gd name="T61" fmla="*/ 165 h 768"/>
              <a:gd name="T62" fmla="*/ 491 w 688"/>
              <a:gd name="T63" fmla="*/ 146 h 768"/>
              <a:gd name="T64" fmla="*/ 480 w 688"/>
              <a:gd name="T65" fmla="*/ 148 h 768"/>
              <a:gd name="T66" fmla="*/ 462 w 688"/>
              <a:gd name="T67" fmla="*/ 124 h 768"/>
              <a:gd name="T68" fmla="*/ 449 w 688"/>
              <a:gd name="T69" fmla="*/ 132 h 768"/>
              <a:gd name="T70" fmla="*/ 403 w 688"/>
              <a:gd name="T71" fmla="*/ 115 h 768"/>
              <a:gd name="T72" fmla="*/ 362 w 688"/>
              <a:gd name="T73" fmla="*/ 99 h 768"/>
              <a:gd name="T74" fmla="*/ 341 w 688"/>
              <a:gd name="T75" fmla="*/ 97 h 768"/>
              <a:gd name="T76" fmla="*/ 332 w 688"/>
              <a:gd name="T77" fmla="*/ 111 h 768"/>
              <a:gd name="T78" fmla="*/ 303 w 688"/>
              <a:gd name="T79" fmla="*/ 99 h 768"/>
              <a:gd name="T80" fmla="*/ 263 w 688"/>
              <a:gd name="T81" fmla="*/ 88 h 768"/>
              <a:gd name="T82" fmla="*/ 225 w 688"/>
              <a:gd name="T83" fmla="*/ 79 h 768"/>
              <a:gd name="T84" fmla="*/ 212 w 688"/>
              <a:gd name="T85" fmla="*/ 9 h 768"/>
              <a:gd name="T86" fmla="*/ 186 w 688"/>
              <a:gd name="T87" fmla="*/ 0 h 768"/>
              <a:gd name="T88" fmla="*/ 181 w 688"/>
              <a:gd name="T89" fmla="*/ 51 h 768"/>
              <a:gd name="T90" fmla="*/ 11 w 688"/>
              <a:gd name="T91" fmla="*/ 84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88" h="768">
                <a:moveTo>
                  <a:pt x="11" y="84"/>
                </a:moveTo>
                <a:lnTo>
                  <a:pt x="7" y="108"/>
                </a:lnTo>
                <a:lnTo>
                  <a:pt x="7" y="170"/>
                </a:lnTo>
                <a:lnTo>
                  <a:pt x="17" y="200"/>
                </a:lnTo>
                <a:lnTo>
                  <a:pt x="28" y="219"/>
                </a:lnTo>
                <a:lnTo>
                  <a:pt x="32" y="279"/>
                </a:lnTo>
                <a:lnTo>
                  <a:pt x="42" y="360"/>
                </a:lnTo>
                <a:lnTo>
                  <a:pt x="53" y="404"/>
                </a:lnTo>
                <a:lnTo>
                  <a:pt x="55" y="442"/>
                </a:lnTo>
                <a:lnTo>
                  <a:pt x="55" y="475"/>
                </a:lnTo>
                <a:lnTo>
                  <a:pt x="46" y="485"/>
                </a:lnTo>
                <a:lnTo>
                  <a:pt x="35" y="493"/>
                </a:lnTo>
                <a:lnTo>
                  <a:pt x="35" y="501"/>
                </a:lnTo>
                <a:lnTo>
                  <a:pt x="40" y="512"/>
                </a:lnTo>
                <a:lnTo>
                  <a:pt x="65" y="534"/>
                </a:lnTo>
                <a:lnTo>
                  <a:pt x="69" y="552"/>
                </a:lnTo>
                <a:lnTo>
                  <a:pt x="69" y="768"/>
                </a:lnTo>
                <a:lnTo>
                  <a:pt x="432" y="764"/>
                </a:lnTo>
                <a:lnTo>
                  <a:pt x="558" y="760"/>
                </a:lnTo>
                <a:lnTo>
                  <a:pt x="555" y="725"/>
                </a:lnTo>
                <a:lnTo>
                  <a:pt x="544" y="712"/>
                </a:lnTo>
                <a:lnTo>
                  <a:pt x="501" y="684"/>
                </a:lnTo>
                <a:lnTo>
                  <a:pt x="480" y="652"/>
                </a:lnTo>
                <a:lnTo>
                  <a:pt x="460" y="646"/>
                </a:lnTo>
                <a:lnTo>
                  <a:pt x="448" y="630"/>
                </a:lnTo>
                <a:lnTo>
                  <a:pt x="428" y="630"/>
                </a:lnTo>
                <a:lnTo>
                  <a:pt x="407" y="607"/>
                </a:lnTo>
                <a:lnTo>
                  <a:pt x="404" y="565"/>
                </a:lnTo>
                <a:lnTo>
                  <a:pt x="405" y="541"/>
                </a:lnTo>
                <a:lnTo>
                  <a:pt x="413" y="524"/>
                </a:lnTo>
                <a:lnTo>
                  <a:pt x="409" y="507"/>
                </a:lnTo>
                <a:lnTo>
                  <a:pt x="393" y="489"/>
                </a:lnTo>
                <a:lnTo>
                  <a:pt x="406" y="452"/>
                </a:lnTo>
                <a:lnTo>
                  <a:pt x="438" y="428"/>
                </a:lnTo>
                <a:lnTo>
                  <a:pt x="446" y="420"/>
                </a:lnTo>
                <a:lnTo>
                  <a:pt x="445" y="372"/>
                </a:lnTo>
                <a:lnTo>
                  <a:pt x="446" y="353"/>
                </a:lnTo>
                <a:lnTo>
                  <a:pt x="462" y="335"/>
                </a:lnTo>
                <a:lnTo>
                  <a:pt x="484" y="318"/>
                </a:lnTo>
                <a:lnTo>
                  <a:pt x="492" y="317"/>
                </a:lnTo>
                <a:lnTo>
                  <a:pt x="519" y="287"/>
                </a:lnTo>
                <a:lnTo>
                  <a:pt x="529" y="281"/>
                </a:lnTo>
                <a:lnTo>
                  <a:pt x="543" y="259"/>
                </a:lnTo>
                <a:lnTo>
                  <a:pt x="558" y="236"/>
                </a:lnTo>
                <a:lnTo>
                  <a:pt x="576" y="221"/>
                </a:lnTo>
                <a:lnTo>
                  <a:pt x="605" y="209"/>
                </a:lnTo>
                <a:lnTo>
                  <a:pt x="660" y="185"/>
                </a:lnTo>
                <a:lnTo>
                  <a:pt x="684" y="174"/>
                </a:lnTo>
                <a:lnTo>
                  <a:pt x="688" y="160"/>
                </a:lnTo>
                <a:lnTo>
                  <a:pt x="661" y="162"/>
                </a:lnTo>
                <a:lnTo>
                  <a:pt x="657" y="169"/>
                </a:lnTo>
                <a:lnTo>
                  <a:pt x="654" y="169"/>
                </a:lnTo>
                <a:lnTo>
                  <a:pt x="643" y="150"/>
                </a:lnTo>
                <a:lnTo>
                  <a:pt x="589" y="152"/>
                </a:lnTo>
                <a:lnTo>
                  <a:pt x="583" y="157"/>
                </a:lnTo>
                <a:lnTo>
                  <a:pt x="578" y="157"/>
                </a:lnTo>
                <a:lnTo>
                  <a:pt x="574" y="149"/>
                </a:lnTo>
                <a:lnTo>
                  <a:pt x="569" y="139"/>
                </a:lnTo>
                <a:lnTo>
                  <a:pt x="554" y="141"/>
                </a:lnTo>
                <a:lnTo>
                  <a:pt x="535" y="160"/>
                </a:lnTo>
                <a:lnTo>
                  <a:pt x="525" y="165"/>
                </a:lnTo>
                <a:lnTo>
                  <a:pt x="507" y="165"/>
                </a:lnTo>
                <a:lnTo>
                  <a:pt x="491" y="159"/>
                </a:lnTo>
                <a:lnTo>
                  <a:pt x="491" y="146"/>
                </a:lnTo>
                <a:lnTo>
                  <a:pt x="483" y="145"/>
                </a:lnTo>
                <a:lnTo>
                  <a:pt x="480" y="148"/>
                </a:lnTo>
                <a:lnTo>
                  <a:pt x="464" y="141"/>
                </a:lnTo>
                <a:lnTo>
                  <a:pt x="462" y="124"/>
                </a:lnTo>
                <a:lnTo>
                  <a:pt x="452" y="126"/>
                </a:lnTo>
                <a:lnTo>
                  <a:pt x="449" y="132"/>
                </a:lnTo>
                <a:lnTo>
                  <a:pt x="435" y="129"/>
                </a:lnTo>
                <a:lnTo>
                  <a:pt x="403" y="115"/>
                </a:lnTo>
                <a:lnTo>
                  <a:pt x="379" y="99"/>
                </a:lnTo>
                <a:lnTo>
                  <a:pt x="362" y="99"/>
                </a:lnTo>
                <a:lnTo>
                  <a:pt x="354" y="94"/>
                </a:lnTo>
                <a:lnTo>
                  <a:pt x="341" y="97"/>
                </a:lnTo>
                <a:lnTo>
                  <a:pt x="334" y="103"/>
                </a:lnTo>
                <a:lnTo>
                  <a:pt x="332" y="111"/>
                </a:lnTo>
                <a:lnTo>
                  <a:pt x="303" y="111"/>
                </a:lnTo>
                <a:lnTo>
                  <a:pt x="303" y="99"/>
                </a:lnTo>
                <a:lnTo>
                  <a:pt x="265" y="97"/>
                </a:lnTo>
                <a:lnTo>
                  <a:pt x="263" y="88"/>
                </a:lnTo>
                <a:lnTo>
                  <a:pt x="234" y="88"/>
                </a:lnTo>
                <a:lnTo>
                  <a:pt x="225" y="79"/>
                </a:lnTo>
                <a:lnTo>
                  <a:pt x="216" y="41"/>
                </a:lnTo>
                <a:lnTo>
                  <a:pt x="212" y="9"/>
                </a:lnTo>
                <a:lnTo>
                  <a:pt x="200" y="3"/>
                </a:lnTo>
                <a:lnTo>
                  <a:pt x="186" y="0"/>
                </a:lnTo>
                <a:lnTo>
                  <a:pt x="183" y="1"/>
                </a:lnTo>
                <a:lnTo>
                  <a:pt x="181" y="51"/>
                </a:lnTo>
                <a:lnTo>
                  <a:pt x="0" y="51"/>
                </a:lnTo>
                <a:lnTo>
                  <a:pt x="11"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8" name="Freeform 65">
            <a:extLst>
              <a:ext uri="{FF2B5EF4-FFF2-40B4-BE49-F238E27FC236}">
                <a16:creationId xmlns:a16="http://schemas.microsoft.com/office/drawing/2014/main" id="{DF5DD739-CA39-DDE6-138F-9E1C35A53BBC}"/>
              </a:ext>
            </a:extLst>
          </p:cNvPr>
          <p:cNvSpPr>
            <a:spLocks/>
          </p:cNvSpPr>
          <p:nvPr/>
        </p:nvSpPr>
        <p:spPr bwMode="auto">
          <a:xfrm>
            <a:off x="4001325" y="1123794"/>
            <a:ext cx="998890" cy="1111320"/>
          </a:xfrm>
          <a:custGeom>
            <a:avLst/>
            <a:gdLst>
              <a:gd name="T0" fmla="*/ 9 w 693"/>
              <a:gd name="T1" fmla="*/ 171 h 771"/>
              <a:gd name="T2" fmla="*/ 43 w 693"/>
              <a:gd name="T3" fmla="*/ 362 h 771"/>
              <a:gd name="T4" fmla="*/ 48 w 693"/>
              <a:gd name="T5" fmla="*/ 485 h 771"/>
              <a:gd name="T6" fmla="*/ 67 w 693"/>
              <a:gd name="T7" fmla="*/ 535 h 771"/>
              <a:gd name="T8" fmla="*/ 563 w 693"/>
              <a:gd name="T9" fmla="*/ 763 h 771"/>
              <a:gd name="T10" fmla="*/ 484 w 693"/>
              <a:gd name="T11" fmla="*/ 652 h 771"/>
              <a:gd name="T12" fmla="*/ 412 w 693"/>
              <a:gd name="T13" fmla="*/ 608 h 771"/>
              <a:gd name="T14" fmla="*/ 414 w 693"/>
              <a:gd name="T15" fmla="*/ 508 h 771"/>
              <a:gd name="T16" fmla="*/ 451 w 693"/>
              <a:gd name="T17" fmla="*/ 421 h 771"/>
              <a:gd name="T18" fmla="*/ 487 w 693"/>
              <a:gd name="T19" fmla="*/ 320 h 771"/>
              <a:gd name="T20" fmla="*/ 548 w 693"/>
              <a:gd name="T21" fmla="*/ 260 h 771"/>
              <a:gd name="T22" fmla="*/ 664 w 693"/>
              <a:gd name="T23" fmla="*/ 187 h 771"/>
              <a:gd name="T24" fmla="*/ 659 w 693"/>
              <a:gd name="T25" fmla="*/ 169 h 771"/>
              <a:gd name="T26" fmla="*/ 586 w 693"/>
              <a:gd name="T27" fmla="*/ 156 h 771"/>
              <a:gd name="T28" fmla="*/ 556 w 693"/>
              <a:gd name="T29" fmla="*/ 141 h 771"/>
              <a:gd name="T30" fmla="*/ 495 w 693"/>
              <a:gd name="T31" fmla="*/ 159 h 771"/>
              <a:gd name="T32" fmla="*/ 469 w 693"/>
              <a:gd name="T33" fmla="*/ 141 h 771"/>
              <a:gd name="T34" fmla="*/ 438 w 693"/>
              <a:gd name="T35" fmla="*/ 129 h 771"/>
              <a:gd name="T36" fmla="*/ 357 w 693"/>
              <a:gd name="T37" fmla="*/ 92 h 771"/>
              <a:gd name="T38" fmla="*/ 308 w 693"/>
              <a:gd name="T39" fmla="*/ 111 h 771"/>
              <a:gd name="T40" fmla="*/ 238 w 693"/>
              <a:gd name="T41" fmla="*/ 87 h 771"/>
              <a:gd name="T42" fmla="*/ 203 w 693"/>
              <a:gd name="T43" fmla="*/ 3 h 771"/>
              <a:gd name="T44" fmla="*/ 183 w 693"/>
              <a:gd name="T45" fmla="*/ 51 h 771"/>
              <a:gd name="T46" fmla="*/ 12 w 693"/>
              <a:gd name="T47" fmla="*/ 85 h 771"/>
              <a:gd name="T48" fmla="*/ 185 w 693"/>
              <a:gd name="T49" fmla="*/ 54 h 771"/>
              <a:gd name="T50" fmla="*/ 213 w 693"/>
              <a:gd name="T51" fmla="*/ 11 h 771"/>
              <a:gd name="T52" fmla="*/ 265 w 693"/>
              <a:gd name="T53" fmla="*/ 90 h 771"/>
              <a:gd name="T54" fmla="*/ 336 w 693"/>
              <a:gd name="T55" fmla="*/ 114 h 771"/>
              <a:gd name="T56" fmla="*/ 365 w 693"/>
              <a:gd name="T57" fmla="*/ 102 h 771"/>
              <a:gd name="T58" fmla="*/ 453 w 693"/>
              <a:gd name="T59" fmla="*/ 135 h 771"/>
              <a:gd name="T60" fmla="*/ 483 w 693"/>
              <a:gd name="T61" fmla="*/ 151 h 771"/>
              <a:gd name="T62" fmla="*/ 509 w 693"/>
              <a:gd name="T63" fmla="*/ 168 h 771"/>
              <a:gd name="T64" fmla="*/ 571 w 693"/>
              <a:gd name="T65" fmla="*/ 141 h 771"/>
              <a:gd name="T66" fmla="*/ 592 w 693"/>
              <a:gd name="T67" fmla="*/ 155 h 771"/>
              <a:gd name="T68" fmla="*/ 661 w 693"/>
              <a:gd name="T69" fmla="*/ 172 h 771"/>
              <a:gd name="T70" fmla="*/ 663 w 693"/>
              <a:gd name="T71" fmla="*/ 184 h 771"/>
              <a:gd name="T72" fmla="*/ 578 w 693"/>
              <a:gd name="T73" fmla="*/ 221 h 771"/>
              <a:gd name="T74" fmla="*/ 520 w 693"/>
              <a:gd name="T75" fmla="*/ 287 h 771"/>
              <a:gd name="T76" fmla="*/ 448 w 693"/>
              <a:gd name="T77" fmla="*/ 353 h 771"/>
              <a:gd name="T78" fmla="*/ 408 w 693"/>
              <a:gd name="T79" fmla="*/ 452 h 771"/>
              <a:gd name="T80" fmla="*/ 406 w 693"/>
              <a:gd name="T81" fmla="*/ 542 h 771"/>
              <a:gd name="T82" fmla="*/ 450 w 693"/>
              <a:gd name="T83" fmla="*/ 632 h 771"/>
              <a:gd name="T84" fmla="*/ 546 w 693"/>
              <a:gd name="T85" fmla="*/ 714 h 771"/>
              <a:gd name="T86" fmla="*/ 73 w 693"/>
              <a:gd name="T87" fmla="*/ 768 h 771"/>
              <a:gd name="T88" fmla="*/ 39 w 693"/>
              <a:gd name="T89" fmla="*/ 502 h 771"/>
              <a:gd name="T90" fmla="*/ 59 w 693"/>
              <a:gd name="T91" fmla="*/ 443 h 771"/>
              <a:gd name="T92" fmla="*/ 33 w 693"/>
              <a:gd name="T93" fmla="*/ 220 h 771"/>
              <a:gd name="T94" fmla="*/ 15 w 693"/>
              <a:gd name="T95" fmla="*/ 85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93" h="771">
                <a:moveTo>
                  <a:pt x="14" y="85"/>
                </a:moveTo>
                <a:lnTo>
                  <a:pt x="12" y="85"/>
                </a:lnTo>
                <a:lnTo>
                  <a:pt x="9" y="109"/>
                </a:lnTo>
                <a:lnTo>
                  <a:pt x="9" y="171"/>
                </a:lnTo>
                <a:lnTo>
                  <a:pt x="19" y="201"/>
                </a:lnTo>
                <a:lnTo>
                  <a:pt x="29" y="221"/>
                </a:lnTo>
                <a:lnTo>
                  <a:pt x="33" y="280"/>
                </a:lnTo>
                <a:lnTo>
                  <a:pt x="43" y="362"/>
                </a:lnTo>
                <a:lnTo>
                  <a:pt x="54" y="405"/>
                </a:lnTo>
                <a:lnTo>
                  <a:pt x="56" y="443"/>
                </a:lnTo>
                <a:lnTo>
                  <a:pt x="56" y="475"/>
                </a:lnTo>
                <a:lnTo>
                  <a:pt x="48" y="485"/>
                </a:lnTo>
                <a:lnTo>
                  <a:pt x="36" y="493"/>
                </a:lnTo>
                <a:lnTo>
                  <a:pt x="36" y="504"/>
                </a:lnTo>
                <a:lnTo>
                  <a:pt x="42" y="514"/>
                </a:lnTo>
                <a:lnTo>
                  <a:pt x="67" y="535"/>
                </a:lnTo>
                <a:lnTo>
                  <a:pt x="70" y="554"/>
                </a:lnTo>
                <a:lnTo>
                  <a:pt x="70" y="771"/>
                </a:lnTo>
                <a:lnTo>
                  <a:pt x="435" y="768"/>
                </a:lnTo>
                <a:lnTo>
                  <a:pt x="563" y="763"/>
                </a:lnTo>
                <a:lnTo>
                  <a:pt x="560" y="725"/>
                </a:lnTo>
                <a:lnTo>
                  <a:pt x="548" y="712"/>
                </a:lnTo>
                <a:lnTo>
                  <a:pt x="505" y="684"/>
                </a:lnTo>
                <a:lnTo>
                  <a:pt x="484" y="652"/>
                </a:lnTo>
                <a:lnTo>
                  <a:pt x="464" y="646"/>
                </a:lnTo>
                <a:lnTo>
                  <a:pt x="451" y="629"/>
                </a:lnTo>
                <a:lnTo>
                  <a:pt x="431" y="629"/>
                </a:lnTo>
                <a:lnTo>
                  <a:pt x="412" y="608"/>
                </a:lnTo>
                <a:lnTo>
                  <a:pt x="409" y="566"/>
                </a:lnTo>
                <a:lnTo>
                  <a:pt x="409" y="543"/>
                </a:lnTo>
                <a:lnTo>
                  <a:pt x="419" y="525"/>
                </a:lnTo>
                <a:lnTo>
                  <a:pt x="414" y="508"/>
                </a:lnTo>
                <a:lnTo>
                  <a:pt x="397" y="490"/>
                </a:lnTo>
                <a:lnTo>
                  <a:pt x="410" y="454"/>
                </a:lnTo>
                <a:lnTo>
                  <a:pt x="442" y="431"/>
                </a:lnTo>
                <a:lnTo>
                  <a:pt x="451" y="421"/>
                </a:lnTo>
                <a:lnTo>
                  <a:pt x="449" y="373"/>
                </a:lnTo>
                <a:lnTo>
                  <a:pt x="450" y="355"/>
                </a:lnTo>
                <a:lnTo>
                  <a:pt x="466" y="337"/>
                </a:lnTo>
                <a:lnTo>
                  <a:pt x="487" y="320"/>
                </a:lnTo>
                <a:lnTo>
                  <a:pt x="496" y="319"/>
                </a:lnTo>
                <a:lnTo>
                  <a:pt x="523" y="289"/>
                </a:lnTo>
                <a:lnTo>
                  <a:pt x="533" y="285"/>
                </a:lnTo>
                <a:lnTo>
                  <a:pt x="548" y="260"/>
                </a:lnTo>
                <a:lnTo>
                  <a:pt x="562" y="238"/>
                </a:lnTo>
                <a:lnTo>
                  <a:pt x="581" y="223"/>
                </a:lnTo>
                <a:lnTo>
                  <a:pt x="609" y="212"/>
                </a:lnTo>
                <a:lnTo>
                  <a:pt x="664" y="187"/>
                </a:lnTo>
                <a:lnTo>
                  <a:pt x="689" y="176"/>
                </a:lnTo>
                <a:lnTo>
                  <a:pt x="693" y="159"/>
                </a:lnTo>
                <a:lnTo>
                  <a:pt x="663" y="162"/>
                </a:lnTo>
                <a:lnTo>
                  <a:pt x="659" y="169"/>
                </a:lnTo>
                <a:lnTo>
                  <a:pt x="658" y="169"/>
                </a:lnTo>
                <a:lnTo>
                  <a:pt x="647" y="149"/>
                </a:lnTo>
                <a:lnTo>
                  <a:pt x="591" y="151"/>
                </a:lnTo>
                <a:lnTo>
                  <a:pt x="586" y="156"/>
                </a:lnTo>
                <a:lnTo>
                  <a:pt x="582" y="156"/>
                </a:lnTo>
                <a:lnTo>
                  <a:pt x="578" y="149"/>
                </a:lnTo>
                <a:lnTo>
                  <a:pt x="573" y="138"/>
                </a:lnTo>
                <a:lnTo>
                  <a:pt x="556" y="141"/>
                </a:lnTo>
                <a:lnTo>
                  <a:pt x="537" y="160"/>
                </a:lnTo>
                <a:lnTo>
                  <a:pt x="528" y="164"/>
                </a:lnTo>
                <a:lnTo>
                  <a:pt x="510" y="164"/>
                </a:lnTo>
                <a:lnTo>
                  <a:pt x="495" y="159"/>
                </a:lnTo>
                <a:lnTo>
                  <a:pt x="495" y="146"/>
                </a:lnTo>
                <a:lnTo>
                  <a:pt x="485" y="145"/>
                </a:lnTo>
                <a:lnTo>
                  <a:pt x="483" y="147"/>
                </a:lnTo>
                <a:lnTo>
                  <a:pt x="469" y="141"/>
                </a:lnTo>
                <a:lnTo>
                  <a:pt x="466" y="122"/>
                </a:lnTo>
                <a:lnTo>
                  <a:pt x="454" y="126"/>
                </a:lnTo>
                <a:lnTo>
                  <a:pt x="452" y="131"/>
                </a:lnTo>
                <a:lnTo>
                  <a:pt x="438" y="129"/>
                </a:lnTo>
                <a:lnTo>
                  <a:pt x="407" y="114"/>
                </a:lnTo>
                <a:lnTo>
                  <a:pt x="383" y="99"/>
                </a:lnTo>
                <a:lnTo>
                  <a:pt x="366" y="99"/>
                </a:lnTo>
                <a:lnTo>
                  <a:pt x="357" y="92"/>
                </a:lnTo>
                <a:lnTo>
                  <a:pt x="342" y="97"/>
                </a:lnTo>
                <a:lnTo>
                  <a:pt x="335" y="103"/>
                </a:lnTo>
                <a:lnTo>
                  <a:pt x="334" y="111"/>
                </a:lnTo>
                <a:lnTo>
                  <a:pt x="308" y="111"/>
                </a:lnTo>
                <a:lnTo>
                  <a:pt x="308" y="98"/>
                </a:lnTo>
                <a:lnTo>
                  <a:pt x="270" y="97"/>
                </a:lnTo>
                <a:lnTo>
                  <a:pt x="268" y="87"/>
                </a:lnTo>
                <a:lnTo>
                  <a:pt x="238" y="87"/>
                </a:lnTo>
                <a:lnTo>
                  <a:pt x="230" y="78"/>
                </a:lnTo>
                <a:lnTo>
                  <a:pt x="221" y="42"/>
                </a:lnTo>
                <a:lnTo>
                  <a:pt x="216" y="9"/>
                </a:lnTo>
                <a:lnTo>
                  <a:pt x="203" y="3"/>
                </a:lnTo>
                <a:lnTo>
                  <a:pt x="189" y="0"/>
                </a:lnTo>
                <a:lnTo>
                  <a:pt x="185" y="1"/>
                </a:lnTo>
                <a:lnTo>
                  <a:pt x="184" y="1"/>
                </a:lnTo>
                <a:lnTo>
                  <a:pt x="183" y="51"/>
                </a:lnTo>
                <a:lnTo>
                  <a:pt x="0" y="51"/>
                </a:lnTo>
                <a:lnTo>
                  <a:pt x="12" y="86"/>
                </a:lnTo>
                <a:lnTo>
                  <a:pt x="14" y="85"/>
                </a:lnTo>
                <a:lnTo>
                  <a:pt x="12" y="85"/>
                </a:lnTo>
                <a:lnTo>
                  <a:pt x="14" y="85"/>
                </a:lnTo>
                <a:lnTo>
                  <a:pt x="15" y="85"/>
                </a:lnTo>
                <a:lnTo>
                  <a:pt x="6" y="54"/>
                </a:lnTo>
                <a:lnTo>
                  <a:pt x="185" y="54"/>
                </a:lnTo>
                <a:lnTo>
                  <a:pt x="187" y="4"/>
                </a:lnTo>
                <a:lnTo>
                  <a:pt x="189" y="3"/>
                </a:lnTo>
                <a:lnTo>
                  <a:pt x="202" y="7"/>
                </a:lnTo>
                <a:lnTo>
                  <a:pt x="213" y="11"/>
                </a:lnTo>
                <a:lnTo>
                  <a:pt x="218" y="43"/>
                </a:lnTo>
                <a:lnTo>
                  <a:pt x="227" y="80"/>
                </a:lnTo>
                <a:lnTo>
                  <a:pt x="237" y="90"/>
                </a:lnTo>
                <a:lnTo>
                  <a:pt x="265" y="90"/>
                </a:lnTo>
                <a:lnTo>
                  <a:pt x="267" y="99"/>
                </a:lnTo>
                <a:lnTo>
                  <a:pt x="305" y="101"/>
                </a:lnTo>
                <a:lnTo>
                  <a:pt x="305" y="114"/>
                </a:lnTo>
                <a:lnTo>
                  <a:pt x="336" y="114"/>
                </a:lnTo>
                <a:lnTo>
                  <a:pt x="338" y="105"/>
                </a:lnTo>
                <a:lnTo>
                  <a:pt x="345" y="99"/>
                </a:lnTo>
                <a:lnTo>
                  <a:pt x="357" y="96"/>
                </a:lnTo>
                <a:lnTo>
                  <a:pt x="365" y="102"/>
                </a:lnTo>
                <a:lnTo>
                  <a:pt x="382" y="102"/>
                </a:lnTo>
                <a:lnTo>
                  <a:pt x="405" y="117"/>
                </a:lnTo>
                <a:lnTo>
                  <a:pt x="437" y="132"/>
                </a:lnTo>
                <a:lnTo>
                  <a:pt x="453" y="135"/>
                </a:lnTo>
                <a:lnTo>
                  <a:pt x="456" y="129"/>
                </a:lnTo>
                <a:lnTo>
                  <a:pt x="463" y="127"/>
                </a:lnTo>
                <a:lnTo>
                  <a:pt x="466" y="143"/>
                </a:lnTo>
                <a:lnTo>
                  <a:pt x="483" y="151"/>
                </a:lnTo>
                <a:lnTo>
                  <a:pt x="486" y="148"/>
                </a:lnTo>
                <a:lnTo>
                  <a:pt x="492" y="149"/>
                </a:lnTo>
                <a:lnTo>
                  <a:pt x="492" y="161"/>
                </a:lnTo>
                <a:lnTo>
                  <a:pt x="509" y="168"/>
                </a:lnTo>
                <a:lnTo>
                  <a:pt x="528" y="168"/>
                </a:lnTo>
                <a:lnTo>
                  <a:pt x="539" y="163"/>
                </a:lnTo>
                <a:lnTo>
                  <a:pt x="558" y="144"/>
                </a:lnTo>
                <a:lnTo>
                  <a:pt x="571" y="141"/>
                </a:lnTo>
                <a:lnTo>
                  <a:pt x="575" y="150"/>
                </a:lnTo>
                <a:lnTo>
                  <a:pt x="579" y="159"/>
                </a:lnTo>
                <a:lnTo>
                  <a:pt x="587" y="159"/>
                </a:lnTo>
                <a:lnTo>
                  <a:pt x="592" y="155"/>
                </a:lnTo>
                <a:lnTo>
                  <a:pt x="645" y="153"/>
                </a:lnTo>
                <a:lnTo>
                  <a:pt x="656" y="172"/>
                </a:lnTo>
                <a:lnTo>
                  <a:pt x="660" y="172"/>
                </a:lnTo>
                <a:lnTo>
                  <a:pt x="661" y="172"/>
                </a:lnTo>
                <a:lnTo>
                  <a:pt x="665" y="164"/>
                </a:lnTo>
                <a:lnTo>
                  <a:pt x="689" y="162"/>
                </a:lnTo>
                <a:lnTo>
                  <a:pt x="686" y="174"/>
                </a:lnTo>
                <a:lnTo>
                  <a:pt x="663" y="184"/>
                </a:lnTo>
                <a:lnTo>
                  <a:pt x="663" y="186"/>
                </a:lnTo>
                <a:lnTo>
                  <a:pt x="663" y="184"/>
                </a:lnTo>
                <a:lnTo>
                  <a:pt x="607" y="208"/>
                </a:lnTo>
                <a:lnTo>
                  <a:pt x="578" y="221"/>
                </a:lnTo>
                <a:lnTo>
                  <a:pt x="560" y="236"/>
                </a:lnTo>
                <a:lnTo>
                  <a:pt x="545" y="259"/>
                </a:lnTo>
                <a:lnTo>
                  <a:pt x="531" y="281"/>
                </a:lnTo>
                <a:lnTo>
                  <a:pt x="520" y="287"/>
                </a:lnTo>
                <a:lnTo>
                  <a:pt x="494" y="317"/>
                </a:lnTo>
                <a:lnTo>
                  <a:pt x="486" y="318"/>
                </a:lnTo>
                <a:lnTo>
                  <a:pt x="464" y="335"/>
                </a:lnTo>
                <a:lnTo>
                  <a:pt x="448" y="353"/>
                </a:lnTo>
                <a:lnTo>
                  <a:pt x="445" y="373"/>
                </a:lnTo>
                <a:lnTo>
                  <a:pt x="446" y="420"/>
                </a:lnTo>
                <a:lnTo>
                  <a:pt x="440" y="427"/>
                </a:lnTo>
                <a:lnTo>
                  <a:pt x="408" y="452"/>
                </a:lnTo>
                <a:lnTo>
                  <a:pt x="394" y="490"/>
                </a:lnTo>
                <a:lnTo>
                  <a:pt x="411" y="509"/>
                </a:lnTo>
                <a:lnTo>
                  <a:pt x="415" y="524"/>
                </a:lnTo>
                <a:lnTo>
                  <a:pt x="406" y="542"/>
                </a:lnTo>
                <a:lnTo>
                  <a:pt x="406" y="566"/>
                </a:lnTo>
                <a:lnTo>
                  <a:pt x="409" y="609"/>
                </a:lnTo>
                <a:lnTo>
                  <a:pt x="430" y="632"/>
                </a:lnTo>
                <a:lnTo>
                  <a:pt x="450" y="632"/>
                </a:lnTo>
                <a:lnTo>
                  <a:pt x="462" y="649"/>
                </a:lnTo>
                <a:lnTo>
                  <a:pt x="482" y="655"/>
                </a:lnTo>
                <a:lnTo>
                  <a:pt x="503" y="686"/>
                </a:lnTo>
                <a:lnTo>
                  <a:pt x="546" y="714"/>
                </a:lnTo>
                <a:lnTo>
                  <a:pt x="557" y="726"/>
                </a:lnTo>
                <a:lnTo>
                  <a:pt x="560" y="760"/>
                </a:lnTo>
                <a:lnTo>
                  <a:pt x="435" y="764"/>
                </a:lnTo>
                <a:lnTo>
                  <a:pt x="73" y="768"/>
                </a:lnTo>
                <a:lnTo>
                  <a:pt x="73" y="553"/>
                </a:lnTo>
                <a:lnTo>
                  <a:pt x="69" y="534"/>
                </a:lnTo>
                <a:lnTo>
                  <a:pt x="44" y="512"/>
                </a:lnTo>
                <a:lnTo>
                  <a:pt x="39" y="502"/>
                </a:lnTo>
                <a:lnTo>
                  <a:pt x="39" y="495"/>
                </a:lnTo>
                <a:lnTo>
                  <a:pt x="50" y="487"/>
                </a:lnTo>
                <a:lnTo>
                  <a:pt x="59" y="476"/>
                </a:lnTo>
                <a:lnTo>
                  <a:pt x="59" y="443"/>
                </a:lnTo>
                <a:lnTo>
                  <a:pt x="57" y="405"/>
                </a:lnTo>
                <a:lnTo>
                  <a:pt x="46" y="361"/>
                </a:lnTo>
                <a:lnTo>
                  <a:pt x="36" y="280"/>
                </a:lnTo>
                <a:lnTo>
                  <a:pt x="33" y="220"/>
                </a:lnTo>
                <a:lnTo>
                  <a:pt x="22" y="200"/>
                </a:lnTo>
                <a:lnTo>
                  <a:pt x="12" y="170"/>
                </a:lnTo>
                <a:lnTo>
                  <a:pt x="12" y="109"/>
                </a:lnTo>
                <a:lnTo>
                  <a:pt x="15" y="85"/>
                </a:lnTo>
                <a:lnTo>
                  <a:pt x="15" y="85"/>
                </a:lnTo>
                <a:lnTo>
                  <a:pt x="14" y="8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69" name="Freeform 66">
            <a:extLst>
              <a:ext uri="{FF2B5EF4-FFF2-40B4-BE49-F238E27FC236}">
                <a16:creationId xmlns:a16="http://schemas.microsoft.com/office/drawing/2014/main" id="{B65F351D-80E9-9FFB-0A5C-E322620B6EAD}"/>
              </a:ext>
            </a:extLst>
          </p:cNvPr>
          <p:cNvSpPr>
            <a:spLocks/>
          </p:cNvSpPr>
          <p:nvPr/>
        </p:nvSpPr>
        <p:spPr bwMode="auto">
          <a:xfrm>
            <a:off x="4201680" y="2782847"/>
            <a:ext cx="994566" cy="874931"/>
          </a:xfrm>
          <a:custGeom>
            <a:avLst/>
            <a:gdLst>
              <a:gd name="T0" fmla="*/ 646 w 690"/>
              <a:gd name="T1" fmla="*/ 569 h 607"/>
              <a:gd name="T2" fmla="*/ 650 w 690"/>
              <a:gd name="T3" fmla="*/ 533 h 607"/>
              <a:gd name="T4" fmla="*/ 674 w 690"/>
              <a:gd name="T5" fmla="*/ 513 h 607"/>
              <a:gd name="T6" fmla="*/ 686 w 690"/>
              <a:gd name="T7" fmla="*/ 506 h 607"/>
              <a:gd name="T8" fmla="*/ 686 w 690"/>
              <a:gd name="T9" fmla="*/ 489 h 607"/>
              <a:gd name="T10" fmla="*/ 690 w 690"/>
              <a:gd name="T11" fmla="*/ 479 h 607"/>
              <a:gd name="T12" fmla="*/ 684 w 690"/>
              <a:gd name="T13" fmla="*/ 470 h 607"/>
              <a:gd name="T14" fmla="*/ 669 w 690"/>
              <a:gd name="T15" fmla="*/ 472 h 607"/>
              <a:gd name="T16" fmla="*/ 657 w 690"/>
              <a:gd name="T17" fmla="*/ 457 h 607"/>
              <a:gd name="T18" fmla="*/ 646 w 690"/>
              <a:gd name="T19" fmla="*/ 429 h 607"/>
              <a:gd name="T20" fmla="*/ 652 w 690"/>
              <a:gd name="T21" fmla="*/ 414 h 607"/>
              <a:gd name="T22" fmla="*/ 640 w 690"/>
              <a:gd name="T23" fmla="*/ 395 h 607"/>
              <a:gd name="T24" fmla="*/ 629 w 690"/>
              <a:gd name="T25" fmla="*/ 367 h 607"/>
              <a:gd name="T26" fmla="*/ 601 w 690"/>
              <a:gd name="T27" fmla="*/ 362 h 607"/>
              <a:gd name="T28" fmla="*/ 561 w 690"/>
              <a:gd name="T29" fmla="*/ 329 h 607"/>
              <a:gd name="T30" fmla="*/ 548 w 690"/>
              <a:gd name="T31" fmla="*/ 303 h 607"/>
              <a:gd name="T32" fmla="*/ 552 w 690"/>
              <a:gd name="T33" fmla="*/ 284 h 607"/>
              <a:gd name="T34" fmla="*/ 566 w 690"/>
              <a:gd name="T35" fmla="*/ 248 h 607"/>
              <a:gd name="T36" fmla="*/ 569 w 690"/>
              <a:gd name="T37" fmla="*/ 230 h 607"/>
              <a:gd name="T38" fmla="*/ 557 w 690"/>
              <a:gd name="T39" fmla="*/ 224 h 607"/>
              <a:gd name="T40" fmla="*/ 517 w 690"/>
              <a:gd name="T41" fmla="*/ 221 h 607"/>
              <a:gd name="T42" fmla="*/ 509 w 690"/>
              <a:gd name="T43" fmla="*/ 209 h 607"/>
              <a:gd name="T44" fmla="*/ 509 w 690"/>
              <a:gd name="T45" fmla="*/ 184 h 607"/>
              <a:gd name="T46" fmla="*/ 478 w 690"/>
              <a:gd name="T47" fmla="*/ 163 h 607"/>
              <a:gd name="T48" fmla="*/ 434 w 690"/>
              <a:gd name="T49" fmla="*/ 117 h 607"/>
              <a:gd name="T50" fmla="*/ 421 w 690"/>
              <a:gd name="T51" fmla="*/ 73 h 607"/>
              <a:gd name="T52" fmla="*/ 418 w 690"/>
              <a:gd name="T53" fmla="*/ 47 h 607"/>
              <a:gd name="T54" fmla="*/ 422 w 690"/>
              <a:gd name="T55" fmla="*/ 33 h 607"/>
              <a:gd name="T56" fmla="*/ 406 w 690"/>
              <a:gd name="T57" fmla="*/ 15 h 607"/>
              <a:gd name="T58" fmla="*/ 399 w 690"/>
              <a:gd name="T59" fmla="*/ 0 h 607"/>
              <a:gd name="T60" fmla="*/ 353 w 690"/>
              <a:gd name="T61" fmla="*/ 5 h 607"/>
              <a:gd name="T62" fmla="*/ 292 w 690"/>
              <a:gd name="T63" fmla="*/ 8 h 607"/>
              <a:gd name="T64" fmla="*/ 0 w 690"/>
              <a:gd name="T65" fmla="*/ 16 h 607"/>
              <a:gd name="T66" fmla="*/ 7 w 690"/>
              <a:gd name="T67" fmla="*/ 31 h 607"/>
              <a:gd name="T68" fmla="*/ 7 w 690"/>
              <a:gd name="T69" fmla="*/ 45 h 607"/>
              <a:gd name="T70" fmla="*/ 21 w 690"/>
              <a:gd name="T71" fmla="*/ 66 h 607"/>
              <a:gd name="T72" fmla="*/ 38 w 690"/>
              <a:gd name="T73" fmla="*/ 90 h 607"/>
              <a:gd name="T74" fmla="*/ 58 w 690"/>
              <a:gd name="T75" fmla="*/ 107 h 607"/>
              <a:gd name="T76" fmla="*/ 73 w 690"/>
              <a:gd name="T77" fmla="*/ 108 h 607"/>
              <a:gd name="T78" fmla="*/ 81 w 690"/>
              <a:gd name="T79" fmla="*/ 116 h 607"/>
              <a:gd name="T80" fmla="*/ 81 w 690"/>
              <a:gd name="T81" fmla="*/ 133 h 607"/>
              <a:gd name="T82" fmla="*/ 70 w 690"/>
              <a:gd name="T83" fmla="*/ 142 h 607"/>
              <a:gd name="T84" fmla="*/ 67 w 690"/>
              <a:gd name="T85" fmla="*/ 156 h 607"/>
              <a:gd name="T86" fmla="*/ 80 w 690"/>
              <a:gd name="T87" fmla="*/ 176 h 607"/>
              <a:gd name="T88" fmla="*/ 95 w 690"/>
              <a:gd name="T89" fmla="*/ 193 h 607"/>
              <a:gd name="T90" fmla="*/ 110 w 690"/>
              <a:gd name="T91" fmla="*/ 206 h 607"/>
              <a:gd name="T92" fmla="*/ 118 w 690"/>
              <a:gd name="T93" fmla="*/ 276 h 607"/>
              <a:gd name="T94" fmla="*/ 113 w 690"/>
              <a:gd name="T95" fmla="*/ 516 h 607"/>
              <a:gd name="T96" fmla="*/ 117 w 690"/>
              <a:gd name="T97" fmla="*/ 550 h 607"/>
              <a:gd name="T98" fmla="*/ 258 w 690"/>
              <a:gd name="T99" fmla="*/ 549 h 607"/>
              <a:gd name="T100" fmla="*/ 399 w 690"/>
              <a:gd name="T101" fmla="*/ 545 h 607"/>
              <a:gd name="T102" fmla="*/ 594 w 690"/>
              <a:gd name="T103" fmla="*/ 537 h 607"/>
              <a:gd name="T104" fmla="*/ 607 w 690"/>
              <a:gd name="T105" fmla="*/ 559 h 607"/>
              <a:gd name="T106" fmla="*/ 602 w 690"/>
              <a:gd name="T107" fmla="*/ 578 h 607"/>
              <a:gd name="T108" fmla="*/ 583 w 690"/>
              <a:gd name="T109" fmla="*/ 593 h 607"/>
              <a:gd name="T110" fmla="*/ 581 w 690"/>
              <a:gd name="T111" fmla="*/ 604 h 607"/>
              <a:gd name="T112" fmla="*/ 612 w 690"/>
              <a:gd name="T113" fmla="*/ 607 h 607"/>
              <a:gd name="T114" fmla="*/ 637 w 690"/>
              <a:gd name="T115" fmla="*/ 601 h 607"/>
              <a:gd name="T116" fmla="*/ 646 w 690"/>
              <a:gd name="T117" fmla="*/ 569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0" h="607">
                <a:moveTo>
                  <a:pt x="646" y="569"/>
                </a:moveTo>
                <a:lnTo>
                  <a:pt x="650" y="533"/>
                </a:lnTo>
                <a:lnTo>
                  <a:pt x="674" y="513"/>
                </a:lnTo>
                <a:lnTo>
                  <a:pt x="686" y="506"/>
                </a:lnTo>
                <a:lnTo>
                  <a:pt x="686" y="489"/>
                </a:lnTo>
                <a:lnTo>
                  <a:pt x="690" y="479"/>
                </a:lnTo>
                <a:lnTo>
                  <a:pt x="684" y="470"/>
                </a:lnTo>
                <a:lnTo>
                  <a:pt x="669" y="472"/>
                </a:lnTo>
                <a:lnTo>
                  <a:pt x="657" y="457"/>
                </a:lnTo>
                <a:lnTo>
                  <a:pt x="646" y="429"/>
                </a:lnTo>
                <a:lnTo>
                  <a:pt x="652" y="414"/>
                </a:lnTo>
                <a:lnTo>
                  <a:pt x="640" y="395"/>
                </a:lnTo>
                <a:lnTo>
                  <a:pt x="629" y="367"/>
                </a:lnTo>
                <a:lnTo>
                  <a:pt x="601" y="362"/>
                </a:lnTo>
                <a:lnTo>
                  <a:pt x="561" y="329"/>
                </a:lnTo>
                <a:lnTo>
                  <a:pt x="548" y="303"/>
                </a:lnTo>
                <a:lnTo>
                  <a:pt x="552" y="284"/>
                </a:lnTo>
                <a:lnTo>
                  <a:pt x="566" y="248"/>
                </a:lnTo>
                <a:lnTo>
                  <a:pt x="569" y="230"/>
                </a:lnTo>
                <a:lnTo>
                  <a:pt x="557" y="224"/>
                </a:lnTo>
                <a:lnTo>
                  <a:pt x="517" y="221"/>
                </a:lnTo>
                <a:lnTo>
                  <a:pt x="509" y="209"/>
                </a:lnTo>
                <a:lnTo>
                  <a:pt x="509" y="184"/>
                </a:lnTo>
                <a:lnTo>
                  <a:pt x="478" y="163"/>
                </a:lnTo>
                <a:lnTo>
                  <a:pt x="434" y="117"/>
                </a:lnTo>
                <a:lnTo>
                  <a:pt x="421" y="73"/>
                </a:lnTo>
                <a:lnTo>
                  <a:pt x="418" y="47"/>
                </a:lnTo>
                <a:lnTo>
                  <a:pt x="422" y="33"/>
                </a:lnTo>
                <a:lnTo>
                  <a:pt x="406" y="15"/>
                </a:lnTo>
                <a:lnTo>
                  <a:pt x="399" y="0"/>
                </a:lnTo>
                <a:lnTo>
                  <a:pt x="353" y="5"/>
                </a:lnTo>
                <a:lnTo>
                  <a:pt x="292" y="8"/>
                </a:lnTo>
                <a:lnTo>
                  <a:pt x="0" y="16"/>
                </a:lnTo>
                <a:lnTo>
                  <a:pt x="7" y="31"/>
                </a:lnTo>
                <a:lnTo>
                  <a:pt x="7" y="45"/>
                </a:lnTo>
                <a:lnTo>
                  <a:pt x="21" y="66"/>
                </a:lnTo>
                <a:lnTo>
                  <a:pt x="38" y="90"/>
                </a:lnTo>
                <a:lnTo>
                  <a:pt x="58" y="107"/>
                </a:lnTo>
                <a:lnTo>
                  <a:pt x="73" y="108"/>
                </a:lnTo>
                <a:lnTo>
                  <a:pt x="81" y="116"/>
                </a:lnTo>
                <a:lnTo>
                  <a:pt x="81" y="133"/>
                </a:lnTo>
                <a:lnTo>
                  <a:pt x="70" y="142"/>
                </a:lnTo>
                <a:lnTo>
                  <a:pt x="67" y="156"/>
                </a:lnTo>
                <a:lnTo>
                  <a:pt x="80" y="176"/>
                </a:lnTo>
                <a:lnTo>
                  <a:pt x="95" y="193"/>
                </a:lnTo>
                <a:lnTo>
                  <a:pt x="110" y="206"/>
                </a:lnTo>
                <a:lnTo>
                  <a:pt x="118" y="276"/>
                </a:lnTo>
                <a:lnTo>
                  <a:pt x="113" y="516"/>
                </a:lnTo>
                <a:lnTo>
                  <a:pt x="117" y="550"/>
                </a:lnTo>
                <a:lnTo>
                  <a:pt x="258" y="549"/>
                </a:lnTo>
                <a:lnTo>
                  <a:pt x="399" y="545"/>
                </a:lnTo>
                <a:lnTo>
                  <a:pt x="594" y="537"/>
                </a:lnTo>
                <a:lnTo>
                  <a:pt x="607" y="559"/>
                </a:lnTo>
                <a:lnTo>
                  <a:pt x="602" y="578"/>
                </a:lnTo>
                <a:lnTo>
                  <a:pt x="583" y="593"/>
                </a:lnTo>
                <a:lnTo>
                  <a:pt x="581" y="604"/>
                </a:lnTo>
                <a:lnTo>
                  <a:pt x="612" y="607"/>
                </a:lnTo>
                <a:lnTo>
                  <a:pt x="637" y="601"/>
                </a:lnTo>
                <a:lnTo>
                  <a:pt x="646" y="5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0" name="Freeform 67">
            <a:extLst>
              <a:ext uri="{FF2B5EF4-FFF2-40B4-BE49-F238E27FC236}">
                <a16:creationId xmlns:a16="http://schemas.microsoft.com/office/drawing/2014/main" id="{2DAA40C6-D47D-A6B5-CC36-EEFF404CF4A8}"/>
              </a:ext>
            </a:extLst>
          </p:cNvPr>
          <p:cNvSpPr>
            <a:spLocks/>
          </p:cNvSpPr>
          <p:nvPr/>
        </p:nvSpPr>
        <p:spPr bwMode="auto">
          <a:xfrm>
            <a:off x="4198797" y="2779964"/>
            <a:ext cx="1000331" cy="879255"/>
          </a:xfrm>
          <a:custGeom>
            <a:avLst/>
            <a:gdLst>
              <a:gd name="T0" fmla="*/ 651 w 694"/>
              <a:gd name="T1" fmla="*/ 571 h 610"/>
              <a:gd name="T2" fmla="*/ 677 w 694"/>
              <a:gd name="T3" fmla="*/ 516 h 610"/>
              <a:gd name="T4" fmla="*/ 690 w 694"/>
              <a:gd name="T5" fmla="*/ 491 h 610"/>
              <a:gd name="T6" fmla="*/ 687 w 694"/>
              <a:gd name="T7" fmla="*/ 470 h 610"/>
              <a:gd name="T8" fmla="*/ 660 w 694"/>
              <a:gd name="T9" fmla="*/ 458 h 610"/>
              <a:gd name="T10" fmla="*/ 656 w 694"/>
              <a:gd name="T11" fmla="*/ 416 h 610"/>
              <a:gd name="T12" fmla="*/ 632 w 694"/>
              <a:gd name="T13" fmla="*/ 368 h 610"/>
              <a:gd name="T14" fmla="*/ 564 w 694"/>
              <a:gd name="T15" fmla="*/ 330 h 610"/>
              <a:gd name="T16" fmla="*/ 556 w 694"/>
              <a:gd name="T17" fmla="*/ 286 h 610"/>
              <a:gd name="T18" fmla="*/ 573 w 694"/>
              <a:gd name="T19" fmla="*/ 231 h 610"/>
              <a:gd name="T20" fmla="*/ 520 w 694"/>
              <a:gd name="T21" fmla="*/ 221 h 610"/>
              <a:gd name="T22" fmla="*/ 513 w 694"/>
              <a:gd name="T23" fmla="*/ 185 h 610"/>
              <a:gd name="T24" fmla="*/ 438 w 694"/>
              <a:gd name="T25" fmla="*/ 118 h 610"/>
              <a:gd name="T26" fmla="*/ 421 w 694"/>
              <a:gd name="T27" fmla="*/ 49 h 610"/>
              <a:gd name="T28" fmla="*/ 409 w 694"/>
              <a:gd name="T29" fmla="*/ 16 h 610"/>
              <a:gd name="T30" fmla="*/ 355 w 694"/>
              <a:gd name="T31" fmla="*/ 5 h 610"/>
              <a:gd name="T32" fmla="*/ 0 w 694"/>
              <a:gd name="T33" fmla="*/ 16 h 610"/>
              <a:gd name="T34" fmla="*/ 7 w 694"/>
              <a:gd name="T35" fmla="*/ 47 h 610"/>
              <a:gd name="T36" fmla="*/ 39 w 694"/>
              <a:gd name="T37" fmla="*/ 93 h 610"/>
              <a:gd name="T38" fmla="*/ 75 w 694"/>
              <a:gd name="T39" fmla="*/ 112 h 610"/>
              <a:gd name="T40" fmla="*/ 82 w 694"/>
              <a:gd name="T41" fmla="*/ 134 h 610"/>
              <a:gd name="T42" fmla="*/ 68 w 694"/>
              <a:gd name="T43" fmla="*/ 158 h 610"/>
              <a:gd name="T44" fmla="*/ 95 w 694"/>
              <a:gd name="T45" fmla="*/ 196 h 610"/>
              <a:gd name="T46" fmla="*/ 119 w 694"/>
              <a:gd name="T47" fmla="*/ 278 h 610"/>
              <a:gd name="T48" fmla="*/ 116 w 694"/>
              <a:gd name="T49" fmla="*/ 554 h 610"/>
              <a:gd name="T50" fmla="*/ 401 w 694"/>
              <a:gd name="T51" fmla="*/ 548 h 610"/>
              <a:gd name="T52" fmla="*/ 595 w 694"/>
              <a:gd name="T53" fmla="*/ 540 h 610"/>
              <a:gd name="T54" fmla="*/ 602 w 694"/>
              <a:gd name="T55" fmla="*/ 579 h 610"/>
              <a:gd name="T56" fmla="*/ 581 w 694"/>
              <a:gd name="T57" fmla="*/ 607 h 610"/>
              <a:gd name="T58" fmla="*/ 640 w 694"/>
              <a:gd name="T59" fmla="*/ 604 h 610"/>
              <a:gd name="T60" fmla="*/ 651 w 694"/>
              <a:gd name="T61" fmla="*/ 571 h 610"/>
              <a:gd name="T62" fmla="*/ 647 w 694"/>
              <a:gd name="T63" fmla="*/ 569 h 610"/>
              <a:gd name="T64" fmla="*/ 614 w 694"/>
              <a:gd name="T65" fmla="*/ 607 h 610"/>
              <a:gd name="T66" fmla="*/ 587 w 694"/>
              <a:gd name="T67" fmla="*/ 596 h 610"/>
              <a:gd name="T68" fmla="*/ 611 w 694"/>
              <a:gd name="T69" fmla="*/ 561 h 610"/>
              <a:gd name="T70" fmla="*/ 401 w 694"/>
              <a:gd name="T71" fmla="*/ 545 h 610"/>
              <a:gd name="T72" fmla="*/ 260 w 694"/>
              <a:gd name="T73" fmla="*/ 549 h 610"/>
              <a:gd name="T74" fmla="*/ 116 w 694"/>
              <a:gd name="T75" fmla="*/ 518 h 610"/>
              <a:gd name="T76" fmla="*/ 113 w 694"/>
              <a:gd name="T77" fmla="*/ 207 h 610"/>
              <a:gd name="T78" fmla="*/ 83 w 694"/>
              <a:gd name="T79" fmla="*/ 177 h 610"/>
              <a:gd name="T80" fmla="*/ 74 w 694"/>
              <a:gd name="T81" fmla="*/ 146 h 610"/>
              <a:gd name="T82" fmla="*/ 85 w 694"/>
              <a:gd name="T83" fmla="*/ 117 h 610"/>
              <a:gd name="T84" fmla="*/ 60 w 694"/>
              <a:gd name="T85" fmla="*/ 108 h 610"/>
              <a:gd name="T86" fmla="*/ 24 w 694"/>
              <a:gd name="T87" fmla="*/ 67 h 610"/>
              <a:gd name="T88" fmla="*/ 11 w 694"/>
              <a:gd name="T89" fmla="*/ 33 h 610"/>
              <a:gd name="T90" fmla="*/ 294 w 694"/>
              <a:gd name="T91" fmla="*/ 11 h 610"/>
              <a:gd name="T92" fmla="*/ 401 w 694"/>
              <a:gd name="T93" fmla="*/ 4 h 610"/>
              <a:gd name="T94" fmla="*/ 422 w 694"/>
              <a:gd name="T95" fmla="*/ 35 h 610"/>
              <a:gd name="T96" fmla="*/ 421 w 694"/>
              <a:gd name="T97" fmla="*/ 75 h 610"/>
              <a:gd name="T98" fmla="*/ 479 w 694"/>
              <a:gd name="T99" fmla="*/ 167 h 610"/>
              <a:gd name="T100" fmla="*/ 510 w 694"/>
              <a:gd name="T101" fmla="*/ 211 h 610"/>
              <a:gd name="T102" fmla="*/ 559 w 694"/>
              <a:gd name="T103" fmla="*/ 227 h 610"/>
              <a:gd name="T104" fmla="*/ 566 w 694"/>
              <a:gd name="T105" fmla="*/ 250 h 610"/>
              <a:gd name="T106" fmla="*/ 548 w 694"/>
              <a:gd name="T107" fmla="*/ 307 h 610"/>
              <a:gd name="T108" fmla="*/ 603 w 694"/>
              <a:gd name="T109" fmla="*/ 367 h 610"/>
              <a:gd name="T110" fmla="*/ 641 w 694"/>
              <a:gd name="T111" fmla="*/ 398 h 610"/>
              <a:gd name="T112" fmla="*/ 647 w 694"/>
              <a:gd name="T113" fmla="*/ 431 h 610"/>
              <a:gd name="T114" fmla="*/ 671 w 694"/>
              <a:gd name="T115" fmla="*/ 475 h 610"/>
              <a:gd name="T116" fmla="*/ 690 w 694"/>
              <a:gd name="T117" fmla="*/ 481 h 610"/>
              <a:gd name="T118" fmla="*/ 687 w 694"/>
              <a:gd name="T119" fmla="*/ 507 h 610"/>
              <a:gd name="T120" fmla="*/ 651 w 694"/>
              <a:gd name="T121" fmla="*/ 534 h 610"/>
              <a:gd name="T122" fmla="*/ 648 w 694"/>
              <a:gd name="T123" fmla="*/ 571 h 610"/>
              <a:gd name="T124" fmla="*/ 648 w 694"/>
              <a:gd name="T125" fmla="*/ 571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94" h="610">
                <a:moveTo>
                  <a:pt x="648" y="571"/>
                </a:moveTo>
                <a:lnTo>
                  <a:pt x="651" y="571"/>
                </a:lnTo>
                <a:lnTo>
                  <a:pt x="653" y="536"/>
                </a:lnTo>
                <a:lnTo>
                  <a:pt x="677" y="516"/>
                </a:lnTo>
                <a:lnTo>
                  <a:pt x="690" y="509"/>
                </a:lnTo>
                <a:lnTo>
                  <a:pt x="690" y="491"/>
                </a:lnTo>
                <a:lnTo>
                  <a:pt x="694" y="481"/>
                </a:lnTo>
                <a:lnTo>
                  <a:pt x="687" y="470"/>
                </a:lnTo>
                <a:lnTo>
                  <a:pt x="672" y="472"/>
                </a:lnTo>
                <a:lnTo>
                  <a:pt x="660" y="458"/>
                </a:lnTo>
                <a:lnTo>
                  <a:pt x="651" y="431"/>
                </a:lnTo>
                <a:lnTo>
                  <a:pt x="656" y="416"/>
                </a:lnTo>
                <a:lnTo>
                  <a:pt x="643" y="396"/>
                </a:lnTo>
                <a:lnTo>
                  <a:pt x="632" y="368"/>
                </a:lnTo>
                <a:lnTo>
                  <a:pt x="604" y="363"/>
                </a:lnTo>
                <a:lnTo>
                  <a:pt x="564" y="330"/>
                </a:lnTo>
                <a:lnTo>
                  <a:pt x="551" y="305"/>
                </a:lnTo>
                <a:lnTo>
                  <a:pt x="556" y="286"/>
                </a:lnTo>
                <a:lnTo>
                  <a:pt x="569" y="251"/>
                </a:lnTo>
                <a:lnTo>
                  <a:pt x="573" y="231"/>
                </a:lnTo>
                <a:lnTo>
                  <a:pt x="560" y="224"/>
                </a:lnTo>
                <a:lnTo>
                  <a:pt x="520" y="221"/>
                </a:lnTo>
                <a:lnTo>
                  <a:pt x="513" y="211"/>
                </a:lnTo>
                <a:lnTo>
                  <a:pt x="513" y="185"/>
                </a:lnTo>
                <a:lnTo>
                  <a:pt x="481" y="164"/>
                </a:lnTo>
                <a:lnTo>
                  <a:pt x="438" y="118"/>
                </a:lnTo>
                <a:lnTo>
                  <a:pt x="424" y="75"/>
                </a:lnTo>
                <a:lnTo>
                  <a:pt x="421" y="49"/>
                </a:lnTo>
                <a:lnTo>
                  <a:pt x="425" y="35"/>
                </a:lnTo>
                <a:lnTo>
                  <a:pt x="409" y="16"/>
                </a:lnTo>
                <a:lnTo>
                  <a:pt x="402" y="0"/>
                </a:lnTo>
                <a:lnTo>
                  <a:pt x="355" y="5"/>
                </a:lnTo>
                <a:lnTo>
                  <a:pt x="294" y="8"/>
                </a:lnTo>
                <a:lnTo>
                  <a:pt x="0" y="16"/>
                </a:lnTo>
                <a:lnTo>
                  <a:pt x="8" y="34"/>
                </a:lnTo>
                <a:lnTo>
                  <a:pt x="7" y="47"/>
                </a:lnTo>
                <a:lnTo>
                  <a:pt x="21" y="69"/>
                </a:lnTo>
                <a:lnTo>
                  <a:pt x="39" y="93"/>
                </a:lnTo>
                <a:lnTo>
                  <a:pt x="59" y="111"/>
                </a:lnTo>
                <a:lnTo>
                  <a:pt x="75" y="112"/>
                </a:lnTo>
                <a:lnTo>
                  <a:pt x="82" y="118"/>
                </a:lnTo>
                <a:lnTo>
                  <a:pt x="82" y="134"/>
                </a:lnTo>
                <a:lnTo>
                  <a:pt x="71" y="143"/>
                </a:lnTo>
                <a:lnTo>
                  <a:pt x="68" y="158"/>
                </a:lnTo>
                <a:lnTo>
                  <a:pt x="81" y="178"/>
                </a:lnTo>
                <a:lnTo>
                  <a:pt x="95" y="196"/>
                </a:lnTo>
                <a:lnTo>
                  <a:pt x="111" y="209"/>
                </a:lnTo>
                <a:lnTo>
                  <a:pt x="119" y="278"/>
                </a:lnTo>
                <a:lnTo>
                  <a:pt x="113" y="518"/>
                </a:lnTo>
                <a:lnTo>
                  <a:pt x="116" y="554"/>
                </a:lnTo>
                <a:lnTo>
                  <a:pt x="260" y="552"/>
                </a:lnTo>
                <a:lnTo>
                  <a:pt x="401" y="548"/>
                </a:lnTo>
                <a:lnTo>
                  <a:pt x="401" y="548"/>
                </a:lnTo>
                <a:lnTo>
                  <a:pt x="595" y="540"/>
                </a:lnTo>
                <a:lnTo>
                  <a:pt x="608" y="562"/>
                </a:lnTo>
                <a:lnTo>
                  <a:pt x="602" y="579"/>
                </a:lnTo>
                <a:lnTo>
                  <a:pt x="584" y="594"/>
                </a:lnTo>
                <a:lnTo>
                  <a:pt x="581" y="607"/>
                </a:lnTo>
                <a:lnTo>
                  <a:pt x="614" y="610"/>
                </a:lnTo>
                <a:lnTo>
                  <a:pt x="640" y="604"/>
                </a:lnTo>
                <a:lnTo>
                  <a:pt x="651" y="571"/>
                </a:lnTo>
                <a:lnTo>
                  <a:pt x="651" y="571"/>
                </a:lnTo>
                <a:lnTo>
                  <a:pt x="648" y="571"/>
                </a:lnTo>
                <a:lnTo>
                  <a:pt x="647" y="569"/>
                </a:lnTo>
                <a:lnTo>
                  <a:pt x="637" y="601"/>
                </a:lnTo>
                <a:lnTo>
                  <a:pt x="614" y="607"/>
                </a:lnTo>
                <a:lnTo>
                  <a:pt x="584" y="605"/>
                </a:lnTo>
                <a:lnTo>
                  <a:pt x="587" y="596"/>
                </a:lnTo>
                <a:lnTo>
                  <a:pt x="605" y="581"/>
                </a:lnTo>
                <a:lnTo>
                  <a:pt x="611" y="561"/>
                </a:lnTo>
                <a:lnTo>
                  <a:pt x="597" y="537"/>
                </a:lnTo>
                <a:lnTo>
                  <a:pt x="401" y="545"/>
                </a:lnTo>
                <a:lnTo>
                  <a:pt x="401" y="545"/>
                </a:lnTo>
                <a:lnTo>
                  <a:pt x="260" y="549"/>
                </a:lnTo>
                <a:lnTo>
                  <a:pt x="120" y="551"/>
                </a:lnTo>
                <a:lnTo>
                  <a:pt x="116" y="518"/>
                </a:lnTo>
                <a:lnTo>
                  <a:pt x="122" y="278"/>
                </a:lnTo>
                <a:lnTo>
                  <a:pt x="113" y="207"/>
                </a:lnTo>
                <a:lnTo>
                  <a:pt x="98" y="194"/>
                </a:lnTo>
                <a:lnTo>
                  <a:pt x="83" y="177"/>
                </a:lnTo>
                <a:lnTo>
                  <a:pt x="71" y="157"/>
                </a:lnTo>
                <a:lnTo>
                  <a:pt x="74" y="146"/>
                </a:lnTo>
                <a:lnTo>
                  <a:pt x="85" y="136"/>
                </a:lnTo>
                <a:lnTo>
                  <a:pt x="85" y="117"/>
                </a:lnTo>
                <a:lnTo>
                  <a:pt x="76" y="109"/>
                </a:lnTo>
                <a:lnTo>
                  <a:pt x="60" y="108"/>
                </a:lnTo>
                <a:lnTo>
                  <a:pt x="42" y="91"/>
                </a:lnTo>
                <a:lnTo>
                  <a:pt x="24" y="67"/>
                </a:lnTo>
                <a:lnTo>
                  <a:pt x="10" y="46"/>
                </a:lnTo>
                <a:lnTo>
                  <a:pt x="11" y="33"/>
                </a:lnTo>
                <a:lnTo>
                  <a:pt x="4" y="19"/>
                </a:lnTo>
                <a:lnTo>
                  <a:pt x="294" y="11"/>
                </a:lnTo>
                <a:lnTo>
                  <a:pt x="355" y="8"/>
                </a:lnTo>
                <a:lnTo>
                  <a:pt x="401" y="4"/>
                </a:lnTo>
                <a:lnTo>
                  <a:pt x="407" y="17"/>
                </a:lnTo>
                <a:lnTo>
                  <a:pt x="422" y="35"/>
                </a:lnTo>
                <a:lnTo>
                  <a:pt x="418" y="49"/>
                </a:lnTo>
                <a:lnTo>
                  <a:pt x="421" y="75"/>
                </a:lnTo>
                <a:lnTo>
                  <a:pt x="435" y="119"/>
                </a:lnTo>
                <a:lnTo>
                  <a:pt x="479" y="167"/>
                </a:lnTo>
                <a:lnTo>
                  <a:pt x="510" y="187"/>
                </a:lnTo>
                <a:lnTo>
                  <a:pt x="510" y="211"/>
                </a:lnTo>
                <a:lnTo>
                  <a:pt x="518" y="224"/>
                </a:lnTo>
                <a:lnTo>
                  <a:pt x="559" y="227"/>
                </a:lnTo>
                <a:lnTo>
                  <a:pt x="569" y="232"/>
                </a:lnTo>
                <a:lnTo>
                  <a:pt x="566" y="250"/>
                </a:lnTo>
                <a:lnTo>
                  <a:pt x="553" y="286"/>
                </a:lnTo>
                <a:lnTo>
                  <a:pt x="548" y="307"/>
                </a:lnTo>
                <a:lnTo>
                  <a:pt x="562" y="332"/>
                </a:lnTo>
                <a:lnTo>
                  <a:pt x="603" y="367"/>
                </a:lnTo>
                <a:lnTo>
                  <a:pt x="630" y="371"/>
                </a:lnTo>
                <a:lnTo>
                  <a:pt x="641" y="398"/>
                </a:lnTo>
                <a:lnTo>
                  <a:pt x="653" y="416"/>
                </a:lnTo>
                <a:lnTo>
                  <a:pt x="647" y="431"/>
                </a:lnTo>
                <a:lnTo>
                  <a:pt x="657" y="459"/>
                </a:lnTo>
                <a:lnTo>
                  <a:pt x="671" y="475"/>
                </a:lnTo>
                <a:lnTo>
                  <a:pt x="685" y="474"/>
                </a:lnTo>
                <a:lnTo>
                  <a:pt x="690" y="481"/>
                </a:lnTo>
                <a:lnTo>
                  <a:pt x="687" y="491"/>
                </a:lnTo>
                <a:lnTo>
                  <a:pt x="687" y="507"/>
                </a:lnTo>
                <a:lnTo>
                  <a:pt x="676" y="513"/>
                </a:lnTo>
                <a:lnTo>
                  <a:pt x="651" y="534"/>
                </a:lnTo>
                <a:lnTo>
                  <a:pt x="647" y="571"/>
                </a:lnTo>
                <a:lnTo>
                  <a:pt x="648" y="571"/>
                </a:lnTo>
                <a:lnTo>
                  <a:pt x="647" y="569"/>
                </a:lnTo>
                <a:lnTo>
                  <a:pt x="648" y="5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1" name="Freeform 68">
            <a:extLst>
              <a:ext uri="{FF2B5EF4-FFF2-40B4-BE49-F238E27FC236}">
                <a16:creationId xmlns:a16="http://schemas.microsoft.com/office/drawing/2014/main" id="{31F75FB1-7113-F67D-72A3-6F07E7FCCB82}"/>
              </a:ext>
            </a:extLst>
          </p:cNvPr>
          <p:cNvSpPr>
            <a:spLocks/>
          </p:cNvSpPr>
          <p:nvPr/>
        </p:nvSpPr>
        <p:spPr bwMode="auto">
          <a:xfrm>
            <a:off x="4874813" y="3827863"/>
            <a:ext cx="531876" cy="941235"/>
          </a:xfrm>
          <a:custGeom>
            <a:avLst/>
            <a:gdLst>
              <a:gd name="T0" fmla="*/ 247 w 369"/>
              <a:gd name="T1" fmla="*/ 647 h 653"/>
              <a:gd name="T2" fmla="*/ 262 w 369"/>
              <a:gd name="T3" fmla="*/ 623 h 653"/>
              <a:gd name="T4" fmla="*/ 274 w 369"/>
              <a:gd name="T5" fmla="*/ 627 h 653"/>
              <a:gd name="T6" fmla="*/ 314 w 369"/>
              <a:gd name="T7" fmla="*/ 615 h 653"/>
              <a:gd name="T8" fmla="*/ 326 w 369"/>
              <a:gd name="T9" fmla="*/ 617 h 653"/>
              <a:gd name="T10" fmla="*/ 336 w 369"/>
              <a:gd name="T11" fmla="*/ 623 h 653"/>
              <a:gd name="T12" fmla="*/ 367 w 369"/>
              <a:gd name="T13" fmla="*/ 623 h 653"/>
              <a:gd name="T14" fmla="*/ 369 w 369"/>
              <a:gd name="T15" fmla="*/ 613 h 653"/>
              <a:gd name="T16" fmla="*/ 360 w 369"/>
              <a:gd name="T17" fmla="*/ 524 h 653"/>
              <a:gd name="T18" fmla="*/ 342 w 369"/>
              <a:gd name="T19" fmla="*/ 409 h 653"/>
              <a:gd name="T20" fmla="*/ 349 w 369"/>
              <a:gd name="T21" fmla="*/ 139 h 653"/>
              <a:gd name="T22" fmla="*/ 347 w 369"/>
              <a:gd name="T23" fmla="*/ 38 h 653"/>
              <a:gd name="T24" fmla="*/ 349 w 369"/>
              <a:gd name="T25" fmla="*/ 0 h 653"/>
              <a:gd name="T26" fmla="*/ 320 w 369"/>
              <a:gd name="T27" fmla="*/ 2 h 653"/>
              <a:gd name="T28" fmla="*/ 202 w 369"/>
              <a:gd name="T29" fmla="*/ 12 h 653"/>
              <a:gd name="T30" fmla="*/ 124 w 369"/>
              <a:gd name="T31" fmla="*/ 14 h 653"/>
              <a:gd name="T32" fmla="*/ 123 w 369"/>
              <a:gd name="T33" fmla="*/ 34 h 653"/>
              <a:gd name="T34" fmla="*/ 105 w 369"/>
              <a:gd name="T35" fmla="*/ 41 h 653"/>
              <a:gd name="T36" fmla="*/ 90 w 369"/>
              <a:gd name="T37" fmla="*/ 72 h 653"/>
              <a:gd name="T38" fmla="*/ 94 w 369"/>
              <a:gd name="T39" fmla="*/ 82 h 653"/>
              <a:gd name="T40" fmla="*/ 94 w 369"/>
              <a:gd name="T41" fmla="*/ 96 h 653"/>
              <a:gd name="T42" fmla="*/ 76 w 369"/>
              <a:gd name="T43" fmla="*/ 102 h 653"/>
              <a:gd name="T44" fmla="*/ 55 w 369"/>
              <a:gd name="T45" fmla="*/ 133 h 653"/>
              <a:gd name="T46" fmla="*/ 60 w 369"/>
              <a:gd name="T47" fmla="*/ 147 h 653"/>
              <a:gd name="T48" fmla="*/ 42 w 369"/>
              <a:gd name="T49" fmla="*/ 162 h 653"/>
              <a:gd name="T50" fmla="*/ 36 w 369"/>
              <a:gd name="T51" fmla="*/ 197 h 653"/>
              <a:gd name="T52" fmla="*/ 32 w 369"/>
              <a:gd name="T53" fmla="*/ 207 h 653"/>
              <a:gd name="T54" fmla="*/ 42 w 369"/>
              <a:gd name="T55" fmla="*/ 222 h 653"/>
              <a:gd name="T56" fmla="*/ 34 w 369"/>
              <a:gd name="T57" fmla="*/ 231 h 653"/>
              <a:gd name="T58" fmla="*/ 42 w 369"/>
              <a:gd name="T59" fmla="*/ 248 h 653"/>
              <a:gd name="T60" fmla="*/ 44 w 369"/>
              <a:gd name="T61" fmla="*/ 273 h 653"/>
              <a:gd name="T62" fmla="*/ 37 w 369"/>
              <a:gd name="T63" fmla="*/ 288 h 653"/>
              <a:gd name="T64" fmla="*/ 36 w 369"/>
              <a:gd name="T65" fmla="*/ 293 h 653"/>
              <a:gd name="T66" fmla="*/ 38 w 369"/>
              <a:gd name="T67" fmla="*/ 323 h 653"/>
              <a:gd name="T68" fmla="*/ 50 w 369"/>
              <a:gd name="T69" fmla="*/ 350 h 653"/>
              <a:gd name="T70" fmla="*/ 50 w 369"/>
              <a:gd name="T71" fmla="*/ 361 h 653"/>
              <a:gd name="T72" fmla="*/ 64 w 369"/>
              <a:gd name="T73" fmla="*/ 373 h 653"/>
              <a:gd name="T74" fmla="*/ 59 w 369"/>
              <a:gd name="T75" fmla="*/ 392 h 653"/>
              <a:gd name="T76" fmla="*/ 54 w 369"/>
              <a:gd name="T77" fmla="*/ 393 h 653"/>
              <a:gd name="T78" fmla="*/ 57 w 369"/>
              <a:gd name="T79" fmla="*/ 405 h 653"/>
              <a:gd name="T80" fmla="*/ 6 w 369"/>
              <a:gd name="T81" fmla="*/ 495 h 653"/>
              <a:gd name="T82" fmla="*/ 0 w 369"/>
              <a:gd name="T83" fmla="*/ 544 h 653"/>
              <a:gd name="T84" fmla="*/ 3 w 369"/>
              <a:gd name="T85" fmla="*/ 553 h 653"/>
              <a:gd name="T86" fmla="*/ 149 w 369"/>
              <a:gd name="T87" fmla="*/ 549 h 653"/>
              <a:gd name="T88" fmla="*/ 199 w 369"/>
              <a:gd name="T89" fmla="*/ 544 h 653"/>
              <a:gd name="T90" fmla="*/ 209 w 369"/>
              <a:gd name="T91" fmla="*/ 543 h 653"/>
              <a:gd name="T92" fmla="*/ 214 w 369"/>
              <a:gd name="T93" fmla="*/ 552 h 653"/>
              <a:gd name="T94" fmla="*/ 207 w 369"/>
              <a:gd name="T95" fmla="*/ 594 h 653"/>
              <a:gd name="T96" fmla="*/ 227 w 369"/>
              <a:gd name="T97" fmla="*/ 614 h 653"/>
              <a:gd name="T98" fmla="*/ 240 w 369"/>
              <a:gd name="T99" fmla="*/ 653 h 653"/>
              <a:gd name="T100" fmla="*/ 247 w 369"/>
              <a:gd name="T101" fmla="*/ 647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9" h="653">
                <a:moveTo>
                  <a:pt x="247" y="647"/>
                </a:moveTo>
                <a:lnTo>
                  <a:pt x="262" y="623"/>
                </a:lnTo>
                <a:lnTo>
                  <a:pt x="274" y="627"/>
                </a:lnTo>
                <a:lnTo>
                  <a:pt x="314" y="615"/>
                </a:lnTo>
                <a:lnTo>
                  <a:pt x="326" y="617"/>
                </a:lnTo>
                <a:lnTo>
                  <a:pt x="336" y="623"/>
                </a:lnTo>
                <a:lnTo>
                  <a:pt x="367" y="623"/>
                </a:lnTo>
                <a:lnTo>
                  <a:pt x="369" y="613"/>
                </a:lnTo>
                <a:lnTo>
                  <a:pt x="360" y="524"/>
                </a:lnTo>
                <a:lnTo>
                  <a:pt x="342" y="409"/>
                </a:lnTo>
                <a:lnTo>
                  <a:pt x="349" y="139"/>
                </a:lnTo>
                <a:lnTo>
                  <a:pt x="347" y="38"/>
                </a:lnTo>
                <a:lnTo>
                  <a:pt x="349" y="0"/>
                </a:lnTo>
                <a:lnTo>
                  <a:pt x="320" y="2"/>
                </a:lnTo>
                <a:lnTo>
                  <a:pt x="202" y="12"/>
                </a:lnTo>
                <a:lnTo>
                  <a:pt x="124" y="14"/>
                </a:lnTo>
                <a:lnTo>
                  <a:pt x="123" y="34"/>
                </a:lnTo>
                <a:lnTo>
                  <a:pt x="105" y="41"/>
                </a:lnTo>
                <a:lnTo>
                  <a:pt x="90" y="72"/>
                </a:lnTo>
                <a:lnTo>
                  <a:pt x="94" y="82"/>
                </a:lnTo>
                <a:lnTo>
                  <a:pt x="94" y="96"/>
                </a:lnTo>
                <a:lnTo>
                  <a:pt x="76" y="102"/>
                </a:lnTo>
                <a:lnTo>
                  <a:pt x="55" y="133"/>
                </a:lnTo>
                <a:lnTo>
                  <a:pt x="60" y="147"/>
                </a:lnTo>
                <a:lnTo>
                  <a:pt x="42" y="162"/>
                </a:lnTo>
                <a:lnTo>
                  <a:pt x="36" y="197"/>
                </a:lnTo>
                <a:lnTo>
                  <a:pt x="32" y="207"/>
                </a:lnTo>
                <a:lnTo>
                  <a:pt x="42" y="222"/>
                </a:lnTo>
                <a:lnTo>
                  <a:pt x="34" y="231"/>
                </a:lnTo>
                <a:lnTo>
                  <a:pt x="42" y="248"/>
                </a:lnTo>
                <a:lnTo>
                  <a:pt x="44" y="273"/>
                </a:lnTo>
                <a:lnTo>
                  <a:pt x="37" y="288"/>
                </a:lnTo>
                <a:lnTo>
                  <a:pt x="36" y="293"/>
                </a:lnTo>
                <a:lnTo>
                  <a:pt x="38" y="323"/>
                </a:lnTo>
                <a:lnTo>
                  <a:pt x="50" y="350"/>
                </a:lnTo>
                <a:lnTo>
                  <a:pt x="50" y="361"/>
                </a:lnTo>
                <a:lnTo>
                  <a:pt x="64" y="373"/>
                </a:lnTo>
                <a:lnTo>
                  <a:pt x="59" y="392"/>
                </a:lnTo>
                <a:lnTo>
                  <a:pt x="54" y="393"/>
                </a:lnTo>
                <a:lnTo>
                  <a:pt x="57" y="405"/>
                </a:lnTo>
                <a:lnTo>
                  <a:pt x="6" y="495"/>
                </a:lnTo>
                <a:lnTo>
                  <a:pt x="0" y="544"/>
                </a:lnTo>
                <a:lnTo>
                  <a:pt x="3" y="553"/>
                </a:lnTo>
                <a:lnTo>
                  <a:pt x="149" y="549"/>
                </a:lnTo>
                <a:lnTo>
                  <a:pt x="199" y="544"/>
                </a:lnTo>
                <a:lnTo>
                  <a:pt x="209" y="543"/>
                </a:lnTo>
                <a:lnTo>
                  <a:pt x="214" y="552"/>
                </a:lnTo>
                <a:lnTo>
                  <a:pt x="207" y="594"/>
                </a:lnTo>
                <a:lnTo>
                  <a:pt x="227" y="614"/>
                </a:lnTo>
                <a:lnTo>
                  <a:pt x="240" y="653"/>
                </a:lnTo>
                <a:lnTo>
                  <a:pt x="247" y="6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2" name="Freeform 69">
            <a:extLst>
              <a:ext uri="{FF2B5EF4-FFF2-40B4-BE49-F238E27FC236}">
                <a16:creationId xmlns:a16="http://schemas.microsoft.com/office/drawing/2014/main" id="{C0F27647-DA97-3FE5-CC8B-C199217D63CF}"/>
              </a:ext>
            </a:extLst>
          </p:cNvPr>
          <p:cNvSpPr>
            <a:spLocks/>
          </p:cNvSpPr>
          <p:nvPr/>
        </p:nvSpPr>
        <p:spPr bwMode="auto">
          <a:xfrm>
            <a:off x="4873372" y="3824980"/>
            <a:ext cx="536201" cy="947001"/>
          </a:xfrm>
          <a:custGeom>
            <a:avLst/>
            <a:gdLst>
              <a:gd name="T0" fmla="*/ 249 w 372"/>
              <a:gd name="T1" fmla="*/ 651 h 657"/>
              <a:gd name="T2" fmla="*/ 274 w 372"/>
              <a:gd name="T3" fmla="*/ 631 h 657"/>
              <a:gd name="T4" fmla="*/ 327 w 372"/>
              <a:gd name="T5" fmla="*/ 622 h 657"/>
              <a:gd name="T6" fmla="*/ 369 w 372"/>
              <a:gd name="T7" fmla="*/ 626 h 657"/>
              <a:gd name="T8" fmla="*/ 362 w 372"/>
              <a:gd name="T9" fmla="*/ 526 h 657"/>
              <a:gd name="T10" fmla="*/ 351 w 372"/>
              <a:gd name="T11" fmla="*/ 141 h 657"/>
              <a:gd name="T12" fmla="*/ 351 w 372"/>
              <a:gd name="T13" fmla="*/ 0 h 657"/>
              <a:gd name="T14" fmla="*/ 203 w 372"/>
              <a:gd name="T15" fmla="*/ 12 h 657"/>
              <a:gd name="T16" fmla="*/ 122 w 372"/>
              <a:gd name="T17" fmla="*/ 34 h 657"/>
              <a:gd name="T18" fmla="*/ 89 w 372"/>
              <a:gd name="T19" fmla="*/ 73 h 657"/>
              <a:gd name="T20" fmla="*/ 94 w 372"/>
              <a:gd name="T21" fmla="*/ 97 h 657"/>
              <a:gd name="T22" fmla="*/ 55 w 372"/>
              <a:gd name="T23" fmla="*/ 135 h 657"/>
              <a:gd name="T24" fmla="*/ 42 w 372"/>
              <a:gd name="T25" fmla="*/ 163 h 657"/>
              <a:gd name="T26" fmla="*/ 31 w 372"/>
              <a:gd name="T27" fmla="*/ 209 h 657"/>
              <a:gd name="T28" fmla="*/ 32 w 372"/>
              <a:gd name="T29" fmla="*/ 233 h 657"/>
              <a:gd name="T30" fmla="*/ 43 w 372"/>
              <a:gd name="T31" fmla="*/ 275 h 657"/>
              <a:gd name="T32" fmla="*/ 35 w 372"/>
              <a:gd name="T33" fmla="*/ 295 h 657"/>
              <a:gd name="T34" fmla="*/ 50 w 372"/>
              <a:gd name="T35" fmla="*/ 353 h 657"/>
              <a:gd name="T36" fmla="*/ 62 w 372"/>
              <a:gd name="T37" fmla="*/ 376 h 657"/>
              <a:gd name="T38" fmla="*/ 53 w 372"/>
              <a:gd name="T39" fmla="*/ 394 h 657"/>
              <a:gd name="T40" fmla="*/ 4 w 372"/>
              <a:gd name="T41" fmla="*/ 496 h 657"/>
              <a:gd name="T42" fmla="*/ 3 w 372"/>
              <a:gd name="T43" fmla="*/ 557 h 657"/>
              <a:gd name="T44" fmla="*/ 200 w 372"/>
              <a:gd name="T45" fmla="*/ 549 h 657"/>
              <a:gd name="T46" fmla="*/ 213 w 372"/>
              <a:gd name="T47" fmla="*/ 554 h 657"/>
              <a:gd name="T48" fmla="*/ 226 w 372"/>
              <a:gd name="T49" fmla="*/ 617 h 657"/>
              <a:gd name="T50" fmla="*/ 249 w 372"/>
              <a:gd name="T51" fmla="*/ 651 h 657"/>
              <a:gd name="T52" fmla="*/ 248 w 372"/>
              <a:gd name="T53" fmla="*/ 649 h 657"/>
              <a:gd name="T54" fmla="*/ 241 w 372"/>
              <a:gd name="T55" fmla="*/ 652 h 657"/>
              <a:gd name="T56" fmla="*/ 209 w 372"/>
              <a:gd name="T57" fmla="*/ 596 h 657"/>
              <a:gd name="T58" fmla="*/ 211 w 372"/>
              <a:gd name="T59" fmla="*/ 543 h 657"/>
              <a:gd name="T60" fmla="*/ 149 w 372"/>
              <a:gd name="T61" fmla="*/ 550 h 657"/>
              <a:gd name="T62" fmla="*/ 3 w 372"/>
              <a:gd name="T63" fmla="*/ 546 h 657"/>
              <a:gd name="T64" fmla="*/ 60 w 372"/>
              <a:gd name="T65" fmla="*/ 407 h 657"/>
              <a:gd name="T66" fmla="*/ 60 w 372"/>
              <a:gd name="T67" fmla="*/ 395 h 657"/>
              <a:gd name="T68" fmla="*/ 66 w 372"/>
              <a:gd name="T69" fmla="*/ 375 h 657"/>
              <a:gd name="T70" fmla="*/ 53 w 372"/>
              <a:gd name="T71" fmla="*/ 352 h 657"/>
              <a:gd name="T72" fmla="*/ 38 w 372"/>
              <a:gd name="T73" fmla="*/ 295 h 657"/>
              <a:gd name="T74" fmla="*/ 46 w 372"/>
              <a:gd name="T75" fmla="*/ 276 h 657"/>
              <a:gd name="T76" fmla="*/ 36 w 372"/>
              <a:gd name="T77" fmla="*/ 233 h 657"/>
              <a:gd name="T78" fmla="*/ 36 w 372"/>
              <a:gd name="T79" fmla="*/ 209 h 657"/>
              <a:gd name="T80" fmla="*/ 44 w 372"/>
              <a:gd name="T81" fmla="*/ 164 h 657"/>
              <a:gd name="T82" fmla="*/ 58 w 372"/>
              <a:gd name="T83" fmla="*/ 135 h 657"/>
              <a:gd name="T84" fmla="*/ 97 w 372"/>
              <a:gd name="T85" fmla="*/ 99 h 657"/>
              <a:gd name="T86" fmla="*/ 92 w 372"/>
              <a:gd name="T87" fmla="*/ 74 h 657"/>
              <a:gd name="T88" fmla="*/ 125 w 372"/>
              <a:gd name="T89" fmla="*/ 37 h 657"/>
              <a:gd name="T90" fmla="*/ 203 w 372"/>
              <a:gd name="T91" fmla="*/ 15 h 657"/>
              <a:gd name="T92" fmla="*/ 348 w 372"/>
              <a:gd name="T93" fmla="*/ 4 h 657"/>
              <a:gd name="T94" fmla="*/ 348 w 372"/>
              <a:gd name="T95" fmla="*/ 141 h 657"/>
              <a:gd name="T96" fmla="*/ 358 w 372"/>
              <a:gd name="T97" fmla="*/ 526 h 657"/>
              <a:gd name="T98" fmla="*/ 367 w 372"/>
              <a:gd name="T99" fmla="*/ 623 h 657"/>
              <a:gd name="T100" fmla="*/ 328 w 372"/>
              <a:gd name="T101" fmla="*/ 618 h 657"/>
              <a:gd name="T102" fmla="*/ 275 w 372"/>
              <a:gd name="T103" fmla="*/ 627 h 657"/>
              <a:gd name="T104" fmla="*/ 247 w 372"/>
              <a:gd name="T105" fmla="*/ 648 h 657"/>
              <a:gd name="T106" fmla="*/ 247 w 372"/>
              <a:gd name="T107" fmla="*/ 648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2" h="657">
                <a:moveTo>
                  <a:pt x="248" y="649"/>
                </a:moveTo>
                <a:lnTo>
                  <a:pt x="249" y="651"/>
                </a:lnTo>
                <a:lnTo>
                  <a:pt x="264" y="626"/>
                </a:lnTo>
                <a:lnTo>
                  <a:pt x="274" y="631"/>
                </a:lnTo>
                <a:lnTo>
                  <a:pt x="315" y="619"/>
                </a:lnTo>
                <a:lnTo>
                  <a:pt x="327" y="622"/>
                </a:lnTo>
                <a:lnTo>
                  <a:pt x="336" y="626"/>
                </a:lnTo>
                <a:lnTo>
                  <a:pt x="369" y="626"/>
                </a:lnTo>
                <a:lnTo>
                  <a:pt x="372" y="615"/>
                </a:lnTo>
                <a:lnTo>
                  <a:pt x="362" y="526"/>
                </a:lnTo>
                <a:lnTo>
                  <a:pt x="344" y="411"/>
                </a:lnTo>
                <a:lnTo>
                  <a:pt x="351" y="141"/>
                </a:lnTo>
                <a:lnTo>
                  <a:pt x="350" y="40"/>
                </a:lnTo>
                <a:lnTo>
                  <a:pt x="351" y="0"/>
                </a:lnTo>
                <a:lnTo>
                  <a:pt x="321" y="2"/>
                </a:lnTo>
                <a:lnTo>
                  <a:pt x="203" y="12"/>
                </a:lnTo>
                <a:lnTo>
                  <a:pt x="124" y="14"/>
                </a:lnTo>
                <a:lnTo>
                  <a:pt x="122" y="34"/>
                </a:lnTo>
                <a:lnTo>
                  <a:pt x="105" y="42"/>
                </a:lnTo>
                <a:lnTo>
                  <a:pt x="89" y="73"/>
                </a:lnTo>
                <a:lnTo>
                  <a:pt x="92" y="84"/>
                </a:lnTo>
                <a:lnTo>
                  <a:pt x="94" y="97"/>
                </a:lnTo>
                <a:lnTo>
                  <a:pt x="76" y="103"/>
                </a:lnTo>
                <a:lnTo>
                  <a:pt x="55" y="135"/>
                </a:lnTo>
                <a:lnTo>
                  <a:pt x="59" y="148"/>
                </a:lnTo>
                <a:lnTo>
                  <a:pt x="42" y="163"/>
                </a:lnTo>
                <a:lnTo>
                  <a:pt x="36" y="198"/>
                </a:lnTo>
                <a:lnTo>
                  <a:pt x="31" y="209"/>
                </a:lnTo>
                <a:lnTo>
                  <a:pt x="41" y="224"/>
                </a:lnTo>
                <a:lnTo>
                  <a:pt x="32" y="233"/>
                </a:lnTo>
                <a:lnTo>
                  <a:pt x="41" y="250"/>
                </a:lnTo>
                <a:lnTo>
                  <a:pt x="43" y="275"/>
                </a:lnTo>
                <a:lnTo>
                  <a:pt x="36" y="290"/>
                </a:lnTo>
                <a:lnTo>
                  <a:pt x="35" y="295"/>
                </a:lnTo>
                <a:lnTo>
                  <a:pt x="38" y="326"/>
                </a:lnTo>
                <a:lnTo>
                  <a:pt x="50" y="353"/>
                </a:lnTo>
                <a:lnTo>
                  <a:pt x="48" y="364"/>
                </a:lnTo>
                <a:lnTo>
                  <a:pt x="62" y="376"/>
                </a:lnTo>
                <a:lnTo>
                  <a:pt x="58" y="392"/>
                </a:lnTo>
                <a:lnTo>
                  <a:pt x="53" y="394"/>
                </a:lnTo>
                <a:lnTo>
                  <a:pt x="56" y="407"/>
                </a:lnTo>
                <a:lnTo>
                  <a:pt x="4" y="496"/>
                </a:lnTo>
                <a:lnTo>
                  <a:pt x="0" y="546"/>
                </a:lnTo>
                <a:lnTo>
                  <a:pt x="3" y="557"/>
                </a:lnTo>
                <a:lnTo>
                  <a:pt x="150" y="553"/>
                </a:lnTo>
                <a:lnTo>
                  <a:pt x="200" y="549"/>
                </a:lnTo>
                <a:lnTo>
                  <a:pt x="209" y="546"/>
                </a:lnTo>
                <a:lnTo>
                  <a:pt x="213" y="554"/>
                </a:lnTo>
                <a:lnTo>
                  <a:pt x="206" y="597"/>
                </a:lnTo>
                <a:lnTo>
                  <a:pt x="226" y="617"/>
                </a:lnTo>
                <a:lnTo>
                  <a:pt x="240" y="657"/>
                </a:lnTo>
                <a:lnTo>
                  <a:pt x="249" y="651"/>
                </a:lnTo>
                <a:lnTo>
                  <a:pt x="249" y="651"/>
                </a:lnTo>
                <a:lnTo>
                  <a:pt x="248" y="649"/>
                </a:lnTo>
                <a:lnTo>
                  <a:pt x="247" y="648"/>
                </a:lnTo>
                <a:lnTo>
                  <a:pt x="241" y="652"/>
                </a:lnTo>
                <a:lnTo>
                  <a:pt x="230" y="615"/>
                </a:lnTo>
                <a:lnTo>
                  <a:pt x="209" y="596"/>
                </a:lnTo>
                <a:lnTo>
                  <a:pt x="216" y="553"/>
                </a:lnTo>
                <a:lnTo>
                  <a:pt x="211" y="543"/>
                </a:lnTo>
                <a:lnTo>
                  <a:pt x="199" y="545"/>
                </a:lnTo>
                <a:lnTo>
                  <a:pt x="149" y="550"/>
                </a:lnTo>
                <a:lnTo>
                  <a:pt x="6" y="554"/>
                </a:lnTo>
                <a:lnTo>
                  <a:pt x="3" y="546"/>
                </a:lnTo>
                <a:lnTo>
                  <a:pt x="8" y="497"/>
                </a:lnTo>
                <a:lnTo>
                  <a:pt x="60" y="407"/>
                </a:lnTo>
                <a:lnTo>
                  <a:pt x="56" y="396"/>
                </a:lnTo>
                <a:lnTo>
                  <a:pt x="60" y="395"/>
                </a:lnTo>
                <a:lnTo>
                  <a:pt x="61" y="395"/>
                </a:lnTo>
                <a:lnTo>
                  <a:pt x="66" y="375"/>
                </a:lnTo>
                <a:lnTo>
                  <a:pt x="52" y="362"/>
                </a:lnTo>
                <a:lnTo>
                  <a:pt x="53" y="352"/>
                </a:lnTo>
                <a:lnTo>
                  <a:pt x="40" y="325"/>
                </a:lnTo>
                <a:lnTo>
                  <a:pt x="38" y="295"/>
                </a:lnTo>
                <a:lnTo>
                  <a:pt x="39" y="291"/>
                </a:lnTo>
                <a:lnTo>
                  <a:pt x="46" y="276"/>
                </a:lnTo>
                <a:lnTo>
                  <a:pt x="44" y="249"/>
                </a:lnTo>
                <a:lnTo>
                  <a:pt x="36" y="233"/>
                </a:lnTo>
                <a:lnTo>
                  <a:pt x="45" y="224"/>
                </a:lnTo>
                <a:lnTo>
                  <a:pt x="36" y="209"/>
                </a:lnTo>
                <a:lnTo>
                  <a:pt x="39" y="199"/>
                </a:lnTo>
                <a:lnTo>
                  <a:pt x="44" y="164"/>
                </a:lnTo>
                <a:lnTo>
                  <a:pt x="62" y="149"/>
                </a:lnTo>
                <a:lnTo>
                  <a:pt x="58" y="135"/>
                </a:lnTo>
                <a:lnTo>
                  <a:pt x="78" y="105"/>
                </a:lnTo>
                <a:lnTo>
                  <a:pt x="97" y="99"/>
                </a:lnTo>
                <a:lnTo>
                  <a:pt x="96" y="83"/>
                </a:lnTo>
                <a:lnTo>
                  <a:pt x="92" y="74"/>
                </a:lnTo>
                <a:lnTo>
                  <a:pt x="107" y="44"/>
                </a:lnTo>
                <a:lnTo>
                  <a:pt x="125" y="37"/>
                </a:lnTo>
                <a:lnTo>
                  <a:pt x="126" y="17"/>
                </a:lnTo>
                <a:lnTo>
                  <a:pt x="203" y="15"/>
                </a:lnTo>
                <a:lnTo>
                  <a:pt x="321" y="5"/>
                </a:lnTo>
                <a:lnTo>
                  <a:pt x="348" y="4"/>
                </a:lnTo>
                <a:lnTo>
                  <a:pt x="347" y="40"/>
                </a:lnTo>
                <a:lnTo>
                  <a:pt x="348" y="141"/>
                </a:lnTo>
                <a:lnTo>
                  <a:pt x="341" y="411"/>
                </a:lnTo>
                <a:lnTo>
                  <a:pt x="358" y="526"/>
                </a:lnTo>
                <a:lnTo>
                  <a:pt x="369" y="615"/>
                </a:lnTo>
                <a:lnTo>
                  <a:pt x="367" y="623"/>
                </a:lnTo>
                <a:lnTo>
                  <a:pt x="337" y="623"/>
                </a:lnTo>
                <a:lnTo>
                  <a:pt x="328" y="618"/>
                </a:lnTo>
                <a:lnTo>
                  <a:pt x="314" y="616"/>
                </a:lnTo>
                <a:lnTo>
                  <a:pt x="275" y="627"/>
                </a:lnTo>
                <a:lnTo>
                  <a:pt x="263" y="623"/>
                </a:lnTo>
                <a:lnTo>
                  <a:pt x="247" y="648"/>
                </a:lnTo>
                <a:lnTo>
                  <a:pt x="248" y="649"/>
                </a:lnTo>
                <a:lnTo>
                  <a:pt x="247" y="648"/>
                </a:lnTo>
                <a:lnTo>
                  <a:pt x="248" y="6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3" name="Freeform 70">
            <a:extLst>
              <a:ext uri="{FF2B5EF4-FFF2-40B4-BE49-F238E27FC236}">
                <a16:creationId xmlns:a16="http://schemas.microsoft.com/office/drawing/2014/main" id="{3805E32C-AB5A-9923-CF31-A17FC8C40100}"/>
              </a:ext>
            </a:extLst>
          </p:cNvPr>
          <p:cNvSpPr>
            <a:spLocks/>
          </p:cNvSpPr>
          <p:nvPr/>
        </p:nvSpPr>
        <p:spPr bwMode="auto">
          <a:xfrm>
            <a:off x="1599954" y="930647"/>
            <a:ext cx="1533649" cy="975829"/>
          </a:xfrm>
          <a:custGeom>
            <a:avLst/>
            <a:gdLst>
              <a:gd name="T0" fmla="*/ 1058 w 1064"/>
              <a:gd name="T1" fmla="*/ 243 h 677"/>
              <a:gd name="T2" fmla="*/ 1026 w 1064"/>
              <a:gd name="T3" fmla="*/ 586 h 677"/>
              <a:gd name="T4" fmla="*/ 1019 w 1064"/>
              <a:gd name="T5" fmla="*/ 677 h 677"/>
              <a:gd name="T6" fmla="*/ 664 w 1064"/>
              <a:gd name="T7" fmla="*/ 639 h 677"/>
              <a:gd name="T8" fmla="*/ 370 w 1064"/>
              <a:gd name="T9" fmla="*/ 596 h 677"/>
              <a:gd name="T10" fmla="*/ 361 w 1064"/>
              <a:gd name="T11" fmla="*/ 662 h 677"/>
              <a:gd name="T12" fmla="*/ 350 w 1064"/>
              <a:gd name="T13" fmla="*/ 653 h 677"/>
              <a:gd name="T14" fmla="*/ 347 w 1064"/>
              <a:gd name="T15" fmla="*/ 638 h 677"/>
              <a:gd name="T16" fmla="*/ 340 w 1064"/>
              <a:gd name="T17" fmla="*/ 626 h 677"/>
              <a:gd name="T18" fmla="*/ 319 w 1064"/>
              <a:gd name="T19" fmla="*/ 635 h 677"/>
              <a:gd name="T20" fmla="*/ 315 w 1064"/>
              <a:gd name="T21" fmla="*/ 650 h 677"/>
              <a:gd name="T22" fmla="*/ 301 w 1064"/>
              <a:gd name="T23" fmla="*/ 651 h 677"/>
              <a:gd name="T24" fmla="*/ 279 w 1064"/>
              <a:gd name="T25" fmla="*/ 642 h 677"/>
              <a:gd name="T26" fmla="*/ 254 w 1064"/>
              <a:gd name="T27" fmla="*/ 643 h 677"/>
              <a:gd name="T28" fmla="*/ 240 w 1064"/>
              <a:gd name="T29" fmla="*/ 647 h 677"/>
              <a:gd name="T30" fmla="*/ 221 w 1064"/>
              <a:gd name="T31" fmla="*/ 639 h 677"/>
              <a:gd name="T32" fmla="*/ 203 w 1064"/>
              <a:gd name="T33" fmla="*/ 640 h 677"/>
              <a:gd name="T34" fmla="*/ 190 w 1064"/>
              <a:gd name="T35" fmla="*/ 650 h 677"/>
              <a:gd name="T36" fmla="*/ 184 w 1064"/>
              <a:gd name="T37" fmla="*/ 647 h 677"/>
              <a:gd name="T38" fmla="*/ 180 w 1064"/>
              <a:gd name="T39" fmla="*/ 627 h 677"/>
              <a:gd name="T40" fmla="*/ 184 w 1064"/>
              <a:gd name="T41" fmla="*/ 607 h 677"/>
              <a:gd name="T42" fmla="*/ 168 w 1064"/>
              <a:gd name="T43" fmla="*/ 588 h 677"/>
              <a:gd name="T44" fmla="*/ 149 w 1064"/>
              <a:gd name="T45" fmla="*/ 573 h 677"/>
              <a:gd name="T46" fmla="*/ 134 w 1064"/>
              <a:gd name="T47" fmla="*/ 497 h 677"/>
              <a:gd name="T48" fmla="*/ 133 w 1064"/>
              <a:gd name="T49" fmla="*/ 466 h 677"/>
              <a:gd name="T50" fmla="*/ 123 w 1064"/>
              <a:gd name="T51" fmla="*/ 460 h 677"/>
              <a:gd name="T52" fmla="*/ 120 w 1064"/>
              <a:gd name="T53" fmla="*/ 467 h 677"/>
              <a:gd name="T54" fmla="*/ 92 w 1064"/>
              <a:gd name="T55" fmla="*/ 486 h 677"/>
              <a:gd name="T56" fmla="*/ 86 w 1064"/>
              <a:gd name="T57" fmla="*/ 485 h 677"/>
              <a:gd name="T58" fmla="*/ 72 w 1064"/>
              <a:gd name="T59" fmla="*/ 469 h 677"/>
              <a:gd name="T60" fmla="*/ 71 w 1064"/>
              <a:gd name="T61" fmla="*/ 452 h 677"/>
              <a:gd name="T62" fmla="*/ 113 w 1064"/>
              <a:gd name="T63" fmla="*/ 349 h 677"/>
              <a:gd name="T64" fmla="*/ 109 w 1064"/>
              <a:gd name="T65" fmla="*/ 333 h 677"/>
              <a:gd name="T66" fmla="*/ 88 w 1064"/>
              <a:gd name="T67" fmla="*/ 326 h 677"/>
              <a:gd name="T68" fmla="*/ 86 w 1064"/>
              <a:gd name="T69" fmla="*/ 321 h 677"/>
              <a:gd name="T70" fmla="*/ 70 w 1064"/>
              <a:gd name="T71" fmla="*/ 299 h 677"/>
              <a:gd name="T72" fmla="*/ 42 w 1064"/>
              <a:gd name="T73" fmla="*/ 237 h 677"/>
              <a:gd name="T74" fmla="*/ 22 w 1064"/>
              <a:gd name="T75" fmla="*/ 228 h 677"/>
              <a:gd name="T76" fmla="*/ 12 w 1064"/>
              <a:gd name="T77" fmla="*/ 202 h 677"/>
              <a:gd name="T78" fmla="*/ 19 w 1064"/>
              <a:gd name="T79" fmla="*/ 174 h 677"/>
              <a:gd name="T80" fmla="*/ 0 w 1064"/>
              <a:gd name="T81" fmla="*/ 129 h 677"/>
              <a:gd name="T82" fmla="*/ 27 w 1064"/>
              <a:gd name="T83" fmla="*/ 0 h 677"/>
              <a:gd name="T84" fmla="*/ 223 w 1064"/>
              <a:gd name="T85" fmla="*/ 42 h 677"/>
              <a:gd name="T86" fmla="*/ 333 w 1064"/>
              <a:gd name="T87" fmla="*/ 62 h 677"/>
              <a:gd name="T88" fmla="*/ 528 w 1064"/>
              <a:gd name="T89" fmla="*/ 94 h 677"/>
              <a:gd name="T90" fmla="*/ 703 w 1064"/>
              <a:gd name="T91" fmla="*/ 118 h 677"/>
              <a:gd name="T92" fmla="*/ 879 w 1064"/>
              <a:gd name="T93" fmla="*/ 139 h 677"/>
              <a:gd name="T94" fmla="*/ 1064 w 1064"/>
              <a:gd name="T95" fmla="*/ 158 h 677"/>
              <a:gd name="T96" fmla="*/ 1058 w 1064"/>
              <a:gd name="T97" fmla="*/ 243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4" h="677">
                <a:moveTo>
                  <a:pt x="1058" y="243"/>
                </a:moveTo>
                <a:lnTo>
                  <a:pt x="1026" y="586"/>
                </a:lnTo>
                <a:lnTo>
                  <a:pt x="1019" y="677"/>
                </a:lnTo>
                <a:lnTo>
                  <a:pt x="664" y="639"/>
                </a:lnTo>
                <a:lnTo>
                  <a:pt x="370" y="596"/>
                </a:lnTo>
                <a:lnTo>
                  <a:pt x="361" y="662"/>
                </a:lnTo>
                <a:lnTo>
                  <a:pt x="350" y="653"/>
                </a:lnTo>
                <a:lnTo>
                  <a:pt x="347" y="638"/>
                </a:lnTo>
                <a:lnTo>
                  <a:pt x="340" y="626"/>
                </a:lnTo>
                <a:lnTo>
                  <a:pt x="319" y="635"/>
                </a:lnTo>
                <a:lnTo>
                  <a:pt x="315" y="650"/>
                </a:lnTo>
                <a:lnTo>
                  <a:pt x="301" y="651"/>
                </a:lnTo>
                <a:lnTo>
                  <a:pt x="279" y="642"/>
                </a:lnTo>
                <a:lnTo>
                  <a:pt x="254" y="643"/>
                </a:lnTo>
                <a:lnTo>
                  <a:pt x="240" y="647"/>
                </a:lnTo>
                <a:lnTo>
                  <a:pt x="221" y="639"/>
                </a:lnTo>
                <a:lnTo>
                  <a:pt x="203" y="640"/>
                </a:lnTo>
                <a:lnTo>
                  <a:pt x="190" y="650"/>
                </a:lnTo>
                <a:lnTo>
                  <a:pt x="184" y="647"/>
                </a:lnTo>
                <a:lnTo>
                  <a:pt x="180" y="627"/>
                </a:lnTo>
                <a:lnTo>
                  <a:pt x="184" y="607"/>
                </a:lnTo>
                <a:lnTo>
                  <a:pt x="168" y="588"/>
                </a:lnTo>
                <a:lnTo>
                  <a:pt x="149" y="573"/>
                </a:lnTo>
                <a:lnTo>
                  <a:pt x="134" y="497"/>
                </a:lnTo>
                <a:lnTo>
                  <a:pt x="133" y="466"/>
                </a:lnTo>
                <a:lnTo>
                  <a:pt x="123" y="460"/>
                </a:lnTo>
                <a:lnTo>
                  <a:pt x="120" y="467"/>
                </a:lnTo>
                <a:lnTo>
                  <a:pt x="92" y="486"/>
                </a:lnTo>
                <a:lnTo>
                  <a:pt x="86" y="485"/>
                </a:lnTo>
                <a:lnTo>
                  <a:pt x="72" y="469"/>
                </a:lnTo>
                <a:lnTo>
                  <a:pt x="71" y="452"/>
                </a:lnTo>
                <a:lnTo>
                  <a:pt x="113" y="349"/>
                </a:lnTo>
                <a:lnTo>
                  <a:pt x="109" y="333"/>
                </a:lnTo>
                <a:lnTo>
                  <a:pt x="88" y="326"/>
                </a:lnTo>
                <a:lnTo>
                  <a:pt x="86" y="321"/>
                </a:lnTo>
                <a:lnTo>
                  <a:pt x="70" y="299"/>
                </a:lnTo>
                <a:lnTo>
                  <a:pt x="42" y="237"/>
                </a:lnTo>
                <a:lnTo>
                  <a:pt x="22" y="228"/>
                </a:lnTo>
                <a:lnTo>
                  <a:pt x="12" y="202"/>
                </a:lnTo>
                <a:lnTo>
                  <a:pt x="19" y="174"/>
                </a:lnTo>
                <a:lnTo>
                  <a:pt x="0" y="129"/>
                </a:lnTo>
                <a:lnTo>
                  <a:pt x="27" y="0"/>
                </a:lnTo>
                <a:lnTo>
                  <a:pt x="223" y="42"/>
                </a:lnTo>
                <a:lnTo>
                  <a:pt x="333" y="62"/>
                </a:lnTo>
                <a:lnTo>
                  <a:pt x="528" y="94"/>
                </a:lnTo>
                <a:lnTo>
                  <a:pt x="703" y="118"/>
                </a:lnTo>
                <a:lnTo>
                  <a:pt x="879" y="139"/>
                </a:lnTo>
                <a:lnTo>
                  <a:pt x="1064" y="158"/>
                </a:lnTo>
                <a:lnTo>
                  <a:pt x="1058" y="2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4" name="Freeform 71">
            <a:extLst>
              <a:ext uri="{FF2B5EF4-FFF2-40B4-BE49-F238E27FC236}">
                <a16:creationId xmlns:a16="http://schemas.microsoft.com/office/drawing/2014/main" id="{94F79D94-A9B2-528C-1520-93F7A1C9E420}"/>
              </a:ext>
            </a:extLst>
          </p:cNvPr>
          <p:cNvSpPr>
            <a:spLocks/>
          </p:cNvSpPr>
          <p:nvPr/>
        </p:nvSpPr>
        <p:spPr bwMode="auto">
          <a:xfrm>
            <a:off x="1598512" y="929205"/>
            <a:ext cx="1537973" cy="980153"/>
          </a:xfrm>
          <a:custGeom>
            <a:avLst/>
            <a:gdLst>
              <a:gd name="T0" fmla="*/ 1057 w 1067"/>
              <a:gd name="T1" fmla="*/ 244 h 680"/>
              <a:gd name="T2" fmla="*/ 1019 w 1067"/>
              <a:gd name="T3" fmla="*/ 677 h 680"/>
              <a:gd name="T4" fmla="*/ 369 w 1067"/>
              <a:gd name="T5" fmla="*/ 595 h 680"/>
              <a:gd name="T6" fmla="*/ 353 w 1067"/>
              <a:gd name="T7" fmla="*/ 652 h 680"/>
              <a:gd name="T8" fmla="*/ 341 w 1067"/>
              <a:gd name="T9" fmla="*/ 625 h 680"/>
              <a:gd name="T10" fmla="*/ 315 w 1067"/>
              <a:gd name="T11" fmla="*/ 649 h 680"/>
              <a:gd name="T12" fmla="*/ 280 w 1067"/>
              <a:gd name="T13" fmla="*/ 642 h 680"/>
              <a:gd name="T14" fmla="*/ 241 w 1067"/>
              <a:gd name="T15" fmla="*/ 646 h 680"/>
              <a:gd name="T16" fmla="*/ 203 w 1067"/>
              <a:gd name="T17" fmla="*/ 639 h 680"/>
              <a:gd name="T18" fmla="*/ 186 w 1067"/>
              <a:gd name="T19" fmla="*/ 647 h 680"/>
              <a:gd name="T20" fmla="*/ 188 w 1067"/>
              <a:gd name="T21" fmla="*/ 608 h 680"/>
              <a:gd name="T22" fmla="*/ 151 w 1067"/>
              <a:gd name="T23" fmla="*/ 573 h 680"/>
              <a:gd name="T24" fmla="*/ 135 w 1067"/>
              <a:gd name="T25" fmla="*/ 466 h 680"/>
              <a:gd name="T26" fmla="*/ 120 w 1067"/>
              <a:gd name="T27" fmla="*/ 467 h 680"/>
              <a:gd name="T28" fmla="*/ 88 w 1067"/>
              <a:gd name="T29" fmla="*/ 485 h 680"/>
              <a:gd name="T30" fmla="*/ 73 w 1067"/>
              <a:gd name="T31" fmla="*/ 453 h 680"/>
              <a:gd name="T32" fmla="*/ 111 w 1067"/>
              <a:gd name="T33" fmla="*/ 333 h 680"/>
              <a:gd name="T34" fmla="*/ 88 w 1067"/>
              <a:gd name="T35" fmla="*/ 321 h 680"/>
              <a:gd name="T36" fmla="*/ 44 w 1067"/>
              <a:gd name="T37" fmla="*/ 237 h 680"/>
              <a:gd name="T38" fmla="*/ 14 w 1067"/>
              <a:gd name="T39" fmla="*/ 203 h 680"/>
              <a:gd name="T40" fmla="*/ 3 w 1067"/>
              <a:gd name="T41" fmla="*/ 129 h 680"/>
              <a:gd name="T42" fmla="*/ 224 w 1067"/>
              <a:gd name="T43" fmla="*/ 44 h 680"/>
              <a:gd name="T44" fmla="*/ 529 w 1067"/>
              <a:gd name="T45" fmla="*/ 96 h 680"/>
              <a:gd name="T46" fmla="*/ 879 w 1067"/>
              <a:gd name="T47" fmla="*/ 142 h 680"/>
              <a:gd name="T48" fmla="*/ 1057 w 1067"/>
              <a:gd name="T49" fmla="*/ 244 h 680"/>
              <a:gd name="T50" fmla="*/ 1057 w 1067"/>
              <a:gd name="T51" fmla="*/ 244 h 680"/>
              <a:gd name="T52" fmla="*/ 1060 w 1067"/>
              <a:gd name="T53" fmla="*/ 245 h 680"/>
              <a:gd name="T54" fmla="*/ 880 w 1067"/>
              <a:gd name="T55" fmla="*/ 138 h 680"/>
              <a:gd name="T56" fmla="*/ 529 w 1067"/>
              <a:gd name="T57" fmla="*/ 93 h 680"/>
              <a:gd name="T58" fmla="*/ 224 w 1067"/>
              <a:gd name="T59" fmla="*/ 42 h 680"/>
              <a:gd name="T60" fmla="*/ 0 w 1067"/>
              <a:gd name="T61" fmla="*/ 130 h 680"/>
              <a:gd name="T62" fmla="*/ 11 w 1067"/>
              <a:gd name="T63" fmla="*/ 203 h 680"/>
              <a:gd name="T64" fmla="*/ 42 w 1067"/>
              <a:gd name="T65" fmla="*/ 239 h 680"/>
              <a:gd name="T66" fmla="*/ 85 w 1067"/>
              <a:gd name="T67" fmla="*/ 322 h 680"/>
              <a:gd name="T68" fmla="*/ 108 w 1067"/>
              <a:gd name="T69" fmla="*/ 335 h 680"/>
              <a:gd name="T70" fmla="*/ 70 w 1067"/>
              <a:gd name="T71" fmla="*/ 453 h 680"/>
              <a:gd name="T72" fmla="*/ 86 w 1067"/>
              <a:gd name="T73" fmla="*/ 488 h 680"/>
              <a:gd name="T74" fmla="*/ 122 w 1067"/>
              <a:gd name="T75" fmla="*/ 469 h 680"/>
              <a:gd name="T76" fmla="*/ 133 w 1067"/>
              <a:gd name="T77" fmla="*/ 468 h 680"/>
              <a:gd name="T78" fmla="*/ 148 w 1067"/>
              <a:gd name="T79" fmla="*/ 575 h 680"/>
              <a:gd name="T80" fmla="*/ 184 w 1067"/>
              <a:gd name="T81" fmla="*/ 608 h 680"/>
              <a:gd name="T82" fmla="*/ 184 w 1067"/>
              <a:gd name="T83" fmla="*/ 649 h 680"/>
              <a:gd name="T84" fmla="*/ 205 w 1067"/>
              <a:gd name="T85" fmla="*/ 642 h 680"/>
              <a:gd name="T86" fmla="*/ 241 w 1067"/>
              <a:gd name="T87" fmla="*/ 650 h 680"/>
              <a:gd name="T88" fmla="*/ 280 w 1067"/>
              <a:gd name="T89" fmla="*/ 645 h 680"/>
              <a:gd name="T90" fmla="*/ 317 w 1067"/>
              <a:gd name="T91" fmla="*/ 652 h 680"/>
              <a:gd name="T92" fmla="*/ 340 w 1067"/>
              <a:gd name="T93" fmla="*/ 629 h 680"/>
              <a:gd name="T94" fmla="*/ 349 w 1067"/>
              <a:gd name="T95" fmla="*/ 655 h 680"/>
              <a:gd name="T96" fmla="*/ 372 w 1067"/>
              <a:gd name="T97" fmla="*/ 598 h 680"/>
              <a:gd name="T98" fmla="*/ 1021 w 1067"/>
              <a:gd name="T99" fmla="*/ 680 h 680"/>
              <a:gd name="T100" fmla="*/ 1060 w 1067"/>
              <a:gd name="T101" fmla="*/ 245 h 680"/>
              <a:gd name="T102" fmla="*/ 1059 w 1067"/>
              <a:gd name="T103" fmla="*/ 244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67" h="680">
                <a:moveTo>
                  <a:pt x="1059" y="244"/>
                </a:moveTo>
                <a:lnTo>
                  <a:pt x="1057" y="244"/>
                </a:lnTo>
                <a:lnTo>
                  <a:pt x="1026" y="587"/>
                </a:lnTo>
                <a:lnTo>
                  <a:pt x="1019" y="677"/>
                </a:lnTo>
                <a:lnTo>
                  <a:pt x="665" y="637"/>
                </a:lnTo>
                <a:lnTo>
                  <a:pt x="369" y="595"/>
                </a:lnTo>
                <a:lnTo>
                  <a:pt x="361" y="660"/>
                </a:lnTo>
                <a:lnTo>
                  <a:pt x="353" y="652"/>
                </a:lnTo>
                <a:lnTo>
                  <a:pt x="349" y="637"/>
                </a:lnTo>
                <a:lnTo>
                  <a:pt x="341" y="625"/>
                </a:lnTo>
                <a:lnTo>
                  <a:pt x="319" y="635"/>
                </a:lnTo>
                <a:lnTo>
                  <a:pt x="315" y="649"/>
                </a:lnTo>
                <a:lnTo>
                  <a:pt x="303" y="651"/>
                </a:lnTo>
                <a:lnTo>
                  <a:pt x="280" y="642"/>
                </a:lnTo>
                <a:lnTo>
                  <a:pt x="255" y="642"/>
                </a:lnTo>
                <a:lnTo>
                  <a:pt x="241" y="646"/>
                </a:lnTo>
                <a:lnTo>
                  <a:pt x="222" y="637"/>
                </a:lnTo>
                <a:lnTo>
                  <a:pt x="203" y="639"/>
                </a:lnTo>
                <a:lnTo>
                  <a:pt x="191" y="649"/>
                </a:lnTo>
                <a:lnTo>
                  <a:pt x="186" y="647"/>
                </a:lnTo>
                <a:lnTo>
                  <a:pt x="183" y="628"/>
                </a:lnTo>
                <a:lnTo>
                  <a:pt x="188" y="608"/>
                </a:lnTo>
                <a:lnTo>
                  <a:pt x="170" y="588"/>
                </a:lnTo>
                <a:lnTo>
                  <a:pt x="151" y="573"/>
                </a:lnTo>
                <a:lnTo>
                  <a:pt x="136" y="498"/>
                </a:lnTo>
                <a:lnTo>
                  <a:pt x="135" y="466"/>
                </a:lnTo>
                <a:lnTo>
                  <a:pt x="123" y="459"/>
                </a:lnTo>
                <a:lnTo>
                  <a:pt x="120" y="467"/>
                </a:lnTo>
                <a:lnTo>
                  <a:pt x="93" y="485"/>
                </a:lnTo>
                <a:lnTo>
                  <a:pt x="88" y="485"/>
                </a:lnTo>
                <a:lnTo>
                  <a:pt x="74" y="469"/>
                </a:lnTo>
                <a:lnTo>
                  <a:pt x="73" y="453"/>
                </a:lnTo>
                <a:lnTo>
                  <a:pt x="116" y="350"/>
                </a:lnTo>
                <a:lnTo>
                  <a:pt x="111" y="333"/>
                </a:lnTo>
                <a:lnTo>
                  <a:pt x="90" y="325"/>
                </a:lnTo>
                <a:lnTo>
                  <a:pt x="88" y="321"/>
                </a:lnTo>
                <a:lnTo>
                  <a:pt x="72" y="299"/>
                </a:lnTo>
                <a:lnTo>
                  <a:pt x="44" y="237"/>
                </a:lnTo>
                <a:lnTo>
                  <a:pt x="25" y="227"/>
                </a:lnTo>
                <a:lnTo>
                  <a:pt x="14" y="203"/>
                </a:lnTo>
                <a:lnTo>
                  <a:pt x="22" y="175"/>
                </a:lnTo>
                <a:lnTo>
                  <a:pt x="3" y="129"/>
                </a:lnTo>
                <a:lnTo>
                  <a:pt x="29" y="3"/>
                </a:lnTo>
                <a:lnTo>
                  <a:pt x="224" y="44"/>
                </a:lnTo>
                <a:lnTo>
                  <a:pt x="334" y="65"/>
                </a:lnTo>
                <a:lnTo>
                  <a:pt x="529" y="96"/>
                </a:lnTo>
                <a:lnTo>
                  <a:pt x="704" y="121"/>
                </a:lnTo>
                <a:lnTo>
                  <a:pt x="879" y="142"/>
                </a:lnTo>
                <a:lnTo>
                  <a:pt x="1063" y="160"/>
                </a:lnTo>
                <a:lnTo>
                  <a:pt x="1057" y="244"/>
                </a:lnTo>
                <a:lnTo>
                  <a:pt x="1059" y="244"/>
                </a:lnTo>
                <a:lnTo>
                  <a:pt x="1057" y="244"/>
                </a:lnTo>
                <a:lnTo>
                  <a:pt x="1059" y="244"/>
                </a:lnTo>
                <a:lnTo>
                  <a:pt x="1060" y="245"/>
                </a:lnTo>
                <a:lnTo>
                  <a:pt x="1067" y="158"/>
                </a:lnTo>
                <a:lnTo>
                  <a:pt x="880" y="138"/>
                </a:lnTo>
                <a:lnTo>
                  <a:pt x="704" y="118"/>
                </a:lnTo>
                <a:lnTo>
                  <a:pt x="529" y="93"/>
                </a:lnTo>
                <a:lnTo>
                  <a:pt x="334" y="62"/>
                </a:lnTo>
                <a:lnTo>
                  <a:pt x="224" y="42"/>
                </a:lnTo>
                <a:lnTo>
                  <a:pt x="27" y="0"/>
                </a:lnTo>
                <a:lnTo>
                  <a:pt x="0" y="130"/>
                </a:lnTo>
                <a:lnTo>
                  <a:pt x="19" y="175"/>
                </a:lnTo>
                <a:lnTo>
                  <a:pt x="11" y="203"/>
                </a:lnTo>
                <a:lnTo>
                  <a:pt x="22" y="230"/>
                </a:lnTo>
                <a:lnTo>
                  <a:pt x="42" y="239"/>
                </a:lnTo>
                <a:lnTo>
                  <a:pt x="68" y="301"/>
                </a:lnTo>
                <a:lnTo>
                  <a:pt x="85" y="322"/>
                </a:lnTo>
                <a:lnTo>
                  <a:pt x="88" y="328"/>
                </a:lnTo>
                <a:lnTo>
                  <a:pt x="108" y="335"/>
                </a:lnTo>
                <a:lnTo>
                  <a:pt x="111" y="350"/>
                </a:lnTo>
                <a:lnTo>
                  <a:pt x="70" y="453"/>
                </a:lnTo>
                <a:lnTo>
                  <a:pt x="71" y="470"/>
                </a:lnTo>
                <a:lnTo>
                  <a:pt x="86" y="488"/>
                </a:lnTo>
                <a:lnTo>
                  <a:pt x="94" y="488"/>
                </a:lnTo>
                <a:lnTo>
                  <a:pt x="122" y="469"/>
                </a:lnTo>
                <a:lnTo>
                  <a:pt x="125" y="464"/>
                </a:lnTo>
                <a:lnTo>
                  <a:pt x="133" y="468"/>
                </a:lnTo>
                <a:lnTo>
                  <a:pt x="133" y="499"/>
                </a:lnTo>
                <a:lnTo>
                  <a:pt x="148" y="575"/>
                </a:lnTo>
                <a:lnTo>
                  <a:pt x="168" y="590"/>
                </a:lnTo>
                <a:lnTo>
                  <a:pt x="184" y="608"/>
                </a:lnTo>
                <a:lnTo>
                  <a:pt x="180" y="628"/>
                </a:lnTo>
                <a:lnTo>
                  <a:pt x="184" y="649"/>
                </a:lnTo>
                <a:lnTo>
                  <a:pt x="191" y="654"/>
                </a:lnTo>
                <a:lnTo>
                  <a:pt x="205" y="642"/>
                </a:lnTo>
                <a:lnTo>
                  <a:pt x="221" y="641"/>
                </a:lnTo>
                <a:lnTo>
                  <a:pt x="241" y="650"/>
                </a:lnTo>
                <a:lnTo>
                  <a:pt x="255" y="645"/>
                </a:lnTo>
                <a:lnTo>
                  <a:pt x="280" y="645"/>
                </a:lnTo>
                <a:lnTo>
                  <a:pt x="302" y="655"/>
                </a:lnTo>
                <a:lnTo>
                  <a:pt x="317" y="652"/>
                </a:lnTo>
                <a:lnTo>
                  <a:pt x="322" y="637"/>
                </a:lnTo>
                <a:lnTo>
                  <a:pt x="340" y="629"/>
                </a:lnTo>
                <a:lnTo>
                  <a:pt x="346" y="640"/>
                </a:lnTo>
                <a:lnTo>
                  <a:pt x="349" y="655"/>
                </a:lnTo>
                <a:lnTo>
                  <a:pt x="363" y="666"/>
                </a:lnTo>
                <a:lnTo>
                  <a:pt x="372" y="598"/>
                </a:lnTo>
                <a:lnTo>
                  <a:pt x="665" y="641"/>
                </a:lnTo>
                <a:lnTo>
                  <a:pt x="1021" y="680"/>
                </a:lnTo>
                <a:lnTo>
                  <a:pt x="1029" y="587"/>
                </a:lnTo>
                <a:lnTo>
                  <a:pt x="1060" y="245"/>
                </a:lnTo>
                <a:lnTo>
                  <a:pt x="1060" y="245"/>
                </a:lnTo>
                <a:lnTo>
                  <a:pt x="1059" y="2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5" name="Freeform 72">
            <a:extLst>
              <a:ext uri="{FF2B5EF4-FFF2-40B4-BE49-F238E27FC236}">
                <a16:creationId xmlns:a16="http://schemas.microsoft.com/office/drawing/2014/main" id="{BFA8AE70-0558-009C-E1DA-CB22623E5E50}"/>
              </a:ext>
            </a:extLst>
          </p:cNvPr>
          <p:cNvSpPr>
            <a:spLocks noEditPoints="1"/>
          </p:cNvSpPr>
          <p:nvPr/>
        </p:nvSpPr>
        <p:spPr bwMode="auto">
          <a:xfrm>
            <a:off x="5971718" y="3252744"/>
            <a:ext cx="1339060" cy="586650"/>
          </a:xfrm>
          <a:custGeom>
            <a:avLst/>
            <a:gdLst>
              <a:gd name="T0" fmla="*/ 505 w 929"/>
              <a:gd name="T1" fmla="*/ 310 h 407"/>
              <a:gd name="T2" fmla="*/ 387 w 929"/>
              <a:gd name="T3" fmla="*/ 318 h 407"/>
              <a:gd name="T4" fmla="*/ 360 w 929"/>
              <a:gd name="T5" fmla="*/ 287 h 407"/>
              <a:gd name="T6" fmla="*/ 215 w 929"/>
              <a:gd name="T7" fmla="*/ 295 h 407"/>
              <a:gd name="T8" fmla="*/ 120 w 929"/>
              <a:gd name="T9" fmla="*/ 338 h 407"/>
              <a:gd name="T10" fmla="*/ 0 w 929"/>
              <a:gd name="T11" fmla="*/ 354 h 407"/>
              <a:gd name="T12" fmla="*/ 10 w 929"/>
              <a:gd name="T13" fmla="*/ 322 h 407"/>
              <a:gd name="T14" fmla="*/ 31 w 929"/>
              <a:gd name="T15" fmla="*/ 295 h 407"/>
              <a:gd name="T16" fmla="*/ 78 w 929"/>
              <a:gd name="T17" fmla="*/ 270 h 407"/>
              <a:gd name="T18" fmla="*/ 131 w 929"/>
              <a:gd name="T19" fmla="*/ 235 h 407"/>
              <a:gd name="T20" fmla="*/ 160 w 929"/>
              <a:gd name="T21" fmla="*/ 192 h 407"/>
              <a:gd name="T22" fmla="*/ 180 w 929"/>
              <a:gd name="T23" fmla="*/ 200 h 407"/>
              <a:gd name="T24" fmla="*/ 204 w 929"/>
              <a:gd name="T25" fmla="*/ 176 h 407"/>
              <a:gd name="T26" fmla="*/ 230 w 929"/>
              <a:gd name="T27" fmla="*/ 153 h 407"/>
              <a:gd name="T28" fmla="*/ 248 w 929"/>
              <a:gd name="T29" fmla="*/ 128 h 407"/>
              <a:gd name="T30" fmla="*/ 275 w 929"/>
              <a:gd name="T31" fmla="*/ 107 h 407"/>
              <a:gd name="T32" fmla="*/ 852 w 929"/>
              <a:gd name="T33" fmla="*/ 0 h 407"/>
              <a:gd name="T34" fmla="*/ 885 w 929"/>
              <a:gd name="T35" fmla="*/ 68 h 407"/>
              <a:gd name="T36" fmla="*/ 904 w 929"/>
              <a:gd name="T37" fmla="*/ 97 h 407"/>
              <a:gd name="T38" fmla="*/ 894 w 929"/>
              <a:gd name="T39" fmla="*/ 101 h 407"/>
              <a:gd name="T40" fmla="*/ 877 w 929"/>
              <a:gd name="T41" fmla="*/ 134 h 407"/>
              <a:gd name="T42" fmla="*/ 865 w 929"/>
              <a:gd name="T43" fmla="*/ 164 h 407"/>
              <a:gd name="T44" fmla="*/ 829 w 929"/>
              <a:gd name="T45" fmla="*/ 172 h 407"/>
              <a:gd name="T46" fmla="*/ 810 w 929"/>
              <a:gd name="T47" fmla="*/ 163 h 407"/>
              <a:gd name="T48" fmla="*/ 811 w 929"/>
              <a:gd name="T49" fmla="*/ 177 h 407"/>
              <a:gd name="T50" fmla="*/ 827 w 929"/>
              <a:gd name="T51" fmla="*/ 185 h 407"/>
              <a:gd name="T52" fmla="*/ 841 w 929"/>
              <a:gd name="T53" fmla="*/ 222 h 407"/>
              <a:gd name="T54" fmla="*/ 860 w 929"/>
              <a:gd name="T55" fmla="*/ 218 h 407"/>
              <a:gd name="T56" fmla="*/ 855 w 929"/>
              <a:gd name="T57" fmla="*/ 237 h 407"/>
              <a:gd name="T58" fmla="*/ 830 w 929"/>
              <a:gd name="T59" fmla="*/ 266 h 407"/>
              <a:gd name="T60" fmla="*/ 806 w 929"/>
              <a:gd name="T61" fmla="*/ 266 h 407"/>
              <a:gd name="T62" fmla="*/ 736 w 929"/>
              <a:gd name="T63" fmla="*/ 312 h 407"/>
              <a:gd name="T64" fmla="*/ 704 w 929"/>
              <a:gd name="T65" fmla="*/ 380 h 407"/>
              <a:gd name="T66" fmla="*/ 673 w 929"/>
              <a:gd name="T67" fmla="*/ 397 h 407"/>
              <a:gd name="T68" fmla="*/ 581 w 929"/>
              <a:gd name="T69" fmla="*/ 356 h 407"/>
              <a:gd name="T70" fmla="*/ 893 w 929"/>
              <a:gd name="T71" fmla="*/ 185 h 407"/>
              <a:gd name="T72" fmla="*/ 921 w 929"/>
              <a:gd name="T73" fmla="*/ 165 h 407"/>
              <a:gd name="T74" fmla="*/ 919 w 929"/>
              <a:gd name="T75" fmla="*/ 116 h 407"/>
              <a:gd name="T76" fmla="*/ 906 w 929"/>
              <a:gd name="T77" fmla="*/ 91 h 407"/>
              <a:gd name="T78" fmla="*/ 926 w 929"/>
              <a:gd name="T79" fmla="*/ 122 h 407"/>
              <a:gd name="T80" fmla="*/ 927 w 929"/>
              <a:gd name="T81" fmla="*/ 170 h 407"/>
              <a:gd name="T82" fmla="*/ 891 w 929"/>
              <a:gd name="T83" fmla="*/ 193 h 407"/>
              <a:gd name="T84" fmla="*/ 877 w 929"/>
              <a:gd name="T85" fmla="*/ 200 h 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9" h="407">
                <a:moveTo>
                  <a:pt x="581" y="356"/>
                </a:moveTo>
                <a:lnTo>
                  <a:pt x="505" y="310"/>
                </a:lnTo>
                <a:lnTo>
                  <a:pt x="486" y="306"/>
                </a:lnTo>
                <a:lnTo>
                  <a:pt x="387" y="318"/>
                </a:lnTo>
                <a:lnTo>
                  <a:pt x="377" y="301"/>
                </a:lnTo>
                <a:lnTo>
                  <a:pt x="360" y="287"/>
                </a:lnTo>
                <a:lnTo>
                  <a:pt x="260" y="290"/>
                </a:lnTo>
                <a:lnTo>
                  <a:pt x="215" y="295"/>
                </a:lnTo>
                <a:lnTo>
                  <a:pt x="160" y="322"/>
                </a:lnTo>
                <a:lnTo>
                  <a:pt x="120" y="338"/>
                </a:lnTo>
                <a:lnTo>
                  <a:pt x="80" y="346"/>
                </a:lnTo>
                <a:lnTo>
                  <a:pt x="0" y="354"/>
                </a:lnTo>
                <a:lnTo>
                  <a:pt x="1" y="329"/>
                </a:lnTo>
                <a:lnTo>
                  <a:pt x="10" y="322"/>
                </a:lnTo>
                <a:lnTo>
                  <a:pt x="26" y="318"/>
                </a:lnTo>
                <a:lnTo>
                  <a:pt x="31" y="295"/>
                </a:lnTo>
                <a:lnTo>
                  <a:pt x="54" y="280"/>
                </a:lnTo>
                <a:lnTo>
                  <a:pt x="78" y="270"/>
                </a:lnTo>
                <a:lnTo>
                  <a:pt x="105" y="248"/>
                </a:lnTo>
                <a:lnTo>
                  <a:pt x="131" y="235"/>
                </a:lnTo>
                <a:lnTo>
                  <a:pt x="136" y="216"/>
                </a:lnTo>
                <a:lnTo>
                  <a:pt x="160" y="192"/>
                </a:lnTo>
                <a:lnTo>
                  <a:pt x="165" y="199"/>
                </a:lnTo>
                <a:lnTo>
                  <a:pt x="180" y="200"/>
                </a:lnTo>
                <a:lnTo>
                  <a:pt x="194" y="178"/>
                </a:lnTo>
                <a:lnTo>
                  <a:pt x="204" y="176"/>
                </a:lnTo>
                <a:lnTo>
                  <a:pt x="219" y="177"/>
                </a:lnTo>
                <a:lnTo>
                  <a:pt x="230" y="153"/>
                </a:lnTo>
                <a:lnTo>
                  <a:pt x="245" y="140"/>
                </a:lnTo>
                <a:lnTo>
                  <a:pt x="248" y="128"/>
                </a:lnTo>
                <a:lnTo>
                  <a:pt x="249" y="107"/>
                </a:lnTo>
                <a:lnTo>
                  <a:pt x="275" y="107"/>
                </a:lnTo>
                <a:lnTo>
                  <a:pt x="507" y="74"/>
                </a:lnTo>
                <a:lnTo>
                  <a:pt x="852" y="0"/>
                </a:lnTo>
                <a:lnTo>
                  <a:pt x="864" y="29"/>
                </a:lnTo>
                <a:lnTo>
                  <a:pt x="885" y="68"/>
                </a:lnTo>
                <a:lnTo>
                  <a:pt x="900" y="83"/>
                </a:lnTo>
                <a:lnTo>
                  <a:pt x="904" y="97"/>
                </a:lnTo>
                <a:lnTo>
                  <a:pt x="890" y="98"/>
                </a:lnTo>
                <a:lnTo>
                  <a:pt x="894" y="101"/>
                </a:lnTo>
                <a:lnTo>
                  <a:pt x="892" y="127"/>
                </a:lnTo>
                <a:lnTo>
                  <a:pt x="877" y="134"/>
                </a:lnTo>
                <a:lnTo>
                  <a:pt x="873" y="147"/>
                </a:lnTo>
                <a:lnTo>
                  <a:pt x="865" y="164"/>
                </a:lnTo>
                <a:lnTo>
                  <a:pt x="842" y="174"/>
                </a:lnTo>
                <a:lnTo>
                  <a:pt x="829" y="172"/>
                </a:lnTo>
                <a:lnTo>
                  <a:pt x="820" y="171"/>
                </a:lnTo>
                <a:lnTo>
                  <a:pt x="810" y="163"/>
                </a:lnTo>
                <a:lnTo>
                  <a:pt x="811" y="171"/>
                </a:lnTo>
                <a:lnTo>
                  <a:pt x="811" y="177"/>
                </a:lnTo>
                <a:lnTo>
                  <a:pt x="823" y="177"/>
                </a:lnTo>
                <a:lnTo>
                  <a:pt x="827" y="185"/>
                </a:lnTo>
                <a:lnTo>
                  <a:pt x="817" y="222"/>
                </a:lnTo>
                <a:lnTo>
                  <a:pt x="841" y="222"/>
                </a:lnTo>
                <a:lnTo>
                  <a:pt x="846" y="232"/>
                </a:lnTo>
                <a:lnTo>
                  <a:pt x="860" y="218"/>
                </a:lnTo>
                <a:lnTo>
                  <a:pt x="867" y="216"/>
                </a:lnTo>
                <a:lnTo>
                  <a:pt x="855" y="237"/>
                </a:lnTo>
                <a:lnTo>
                  <a:pt x="837" y="266"/>
                </a:lnTo>
                <a:lnTo>
                  <a:pt x="830" y="266"/>
                </a:lnTo>
                <a:lnTo>
                  <a:pt x="822" y="263"/>
                </a:lnTo>
                <a:lnTo>
                  <a:pt x="806" y="266"/>
                </a:lnTo>
                <a:lnTo>
                  <a:pt x="775" y="281"/>
                </a:lnTo>
                <a:lnTo>
                  <a:pt x="736" y="312"/>
                </a:lnTo>
                <a:lnTo>
                  <a:pt x="716" y="341"/>
                </a:lnTo>
                <a:lnTo>
                  <a:pt x="704" y="380"/>
                </a:lnTo>
                <a:lnTo>
                  <a:pt x="701" y="395"/>
                </a:lnTo>
                <a:lnTo>
                  <a:pt x="673" y="397"/>
                </a:lnTo>
                <a:lnTo>
                  <a:pt x="642" y="407"/>
                </a:lnTo>
                <a:lnTo>
                  <a:pt x="581" y="356"/>
                </a:lnTo>
                <a:close/>
                <a:moveTo>
                  <a:pt x="877" y="200"/>
                </a:moveTo>
                <a:lnTo>
                  <a:pt x="893" y="185"/>
                </a:lnTo>
                <a:lnTo>
                  <a:pt x="912" y="168"/>
                </a:lnTo>
                <a:lnTo>
                  <a:pt x="921" y="165"/>
                </a:lnTo>
                <a:lnTo>
                  <a:pt x="922" y="152"/>
                </a:lnTo>
                <a:lnTo>
                  <a:pt x="919" y="116"/>
                </a:lnTo>
                <a:lnTo>
                  <a:pt x="910" y="102"/>
                </a:lnTo>
                <a:lnTo>
                  <a:pt x="906" y="91"/>
                </a:lnTo>
                <a:lnTo>
                  <a:pt x="910" y="90"/>
                </a:lnTo>
                <a:lnTo>
                  <a:pt x="926" y="122"/>
                </a:lnTo>
                <a:lnTo>
                  <a:pt x="929" y="149"/>
                </a:lnTo>
                <a:lnTo>
                  <a:pt x="927" y="170"/>
                </a:lnTo>
                <a:lnTo>
                  <a:pt x="907" y="178"/>
                </a:lnTo>
                <a:lnTo>
                  <a:pt x="891" y="193"/>
                </a:lnTo>
                <a:lnTo>
                  <a:pt x="884" y="201"/>
                </a:lnTo>
                <a:lnTo>
                  <a:pt x="877" y="2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6" name="Freeform 73">
            <a:extLst>
              <a:ext uri="{FF2B5EF4-FFF2-40B4-BE49-F238E27FC236}">
                <a16:creationId xmlns:a16="http://schemas.microsoft.com/office/drawing/2014/main" id="{612477C3-55E3-5220-E29F-6E97D537EFA4}"/>
              </a:ext>
            </a:extLst>
          </p:cNvPr>
          <p:cNvSpPr>
            <a:spLocks noEditPoints="1"/>
          </p:cNvSpPr>
          <p:nvPr/>
        </p:nvSpPr>
        <p:spPr bwMode="auto">
          <a:xfrm>
            <a:off x="5970277" y="3249861"/>
            <a:ext cx="1341943" cy="590975"/>
          </a:xfrm>
          <a:custGeom>
            <a:avLst/>
            <a:gdLst>
              <a:gd name="T0" fmla="*/ 507 w 931"/>
              <a:gd name="T1" fmla="*/ 311 h 410"/>
              <a:gd name="T2" fmla="*/ 379 w 931"/>
              <a:gd name="T3" fmla="*/ 301 h 410"/>
              <a:gd name="T4" fmla="*/ 216 w 931"/>
              <a:gd name="T5" fmla="*/ 296 h 410"/>
              <a:gd name="T6" fmla="*/ 81 w 931"/>
              <a:gd name="T7" fmla="*/ 347 h 410"/>
              <a:gd name="T8" fmla="*/ 12 w 931"/>
              <a:gd name="T9" fmla="*/ 325 h 410"/>
              <a:gd name="T10" fmla="*/ 56 w 931"/>
              <a:gd name="T11" fmla="*/ 283 h 410"/>
              <a:gd name="T12" fmla="*/ 134 w 931"/>
              <a:gd name="T13" fmla="*/ 238 h 410"/>
              <a:gd name="T14" fmla="*/ 165 w 931"/>
              <a:gd name="T15" fmla="*/ 202 h 410"/>
              <a:gd name="T16" fmla="*/ 205 w 931"/>
              <a:gd name="T17" fmla="*/ 179 h 410"/>
              <a:gd name="T18" fmla="*/ 248 w 931"/>
              <a:gd name="T19" fmla="*/ 142 h 410"/>
              <a:gd name="T20" fmla="*/ 276 w 931"/>
              <a:gd name="T21" fmla="*/ 111 h 410"/>
              <a:gd name="T22" fmla="*/ 864 w 931"/>
              <a:gd name="T23" fmla="*/ 32 h 410"/>
              <a:gd name="T24" fmla="*/ 902 w 931"/>
              <a:gd name="T25" fmla="*/ 96 h 410"/>
              <a:gd name="T26" fmla="*/ 892 w 931"/>
              <a:gd name="T27" fmla="*/ 128 h 410"/>
              <a:gd name="T28" fmla="*/ 865 w 931"/>
              <a:gd name="T29" fmla="*/ 165 h 410"/>
              <a:gd name="T30" fmla="*/ 830 w 931"/>
              <a:gd name="T31" fmla="*/ 173 h 410"/>
              <a:gd name="T32" fmla="*/ 811 w 931"/>
              <a:gd name="T33" fmla="*/ 173 h 410"/>
              <a:gd name="T34" fmla="*/ 827 w 931"/>
              <a:gd name="T35" fmla="*/ 187 h 410"/>
              <a:gd name="T36" fmla="*/ 846 w 931"/>
              <a:gd name="T37" fmla="*/ 237 h 410"/>
              <a:gd name="T38" fmla="*/ 855 w 931"/>
              <a:gd name="T39" fmla="*/ 238 h 410"/>
              <a:gd name="T40" fmla="*/ 824 w 931"/>
              <a:gd name="T41" fmla="*/ 263 h 410"/>
              <a:gd name="T42" fmla="*/ 736 w 931"/>
              <a:gd name="T43" fmla="*/ 313 h 410"/>
              <a:gd name="T44" fmla="*/ 701 w 931"/>
              <a:gd name="T45" fmla="*/ 395 h 410"/>
              <a:gd name="T46" fmla="*/ 583 w 931"/>
              <a:gd name="T47" fmla="*/ 357 h 410"/>
              <a:gd name="T48" fmla="*/ 581 w 931"/>
              <a:gd name="T49" fmla="*/ 359 h 410"/>
              <a:gd name="T50" fmla="*/ 704 w 931"/>
              <a:gd name="T51" fmla="*/ 398 h 410"/>
              <a:gd name="T52" fmla="*/ 738 w 931"/>
              <a:gd name="T53" fmla="*/ 315 h 410"/>
              <a:gd name="T54" fmla="*/ 823 w 931"/>
              <a:gd name="T55" fmla="*/ 266 h 410"/>
              <a:gd name="T56" fmla="*/ 858 w 931"/>
              <a:gd name="T57" fmla="*/ 240 h 410"/>
              <a:gd name="T58" fmla="*/ 847 w 931"/>
              <a:gd name="T59" fmla="*/ 232 h 410"/>
              <a:gd name="T60" fmla="*/ 831 w 931"/>
              <a:gd name="T61" fmla="*/ 187 h 410"/>
              <a:gd name="T62" fmla="*/ 815 w 931"/>
              <a:gd name="T63" fmla="*/ 173 h 410"/>
              <a:gd name="T64" fmla="*/ 820 w 931"/>
              <a:gd name="T65" fmla="*/ 175 h 410"/>
              <a:gd name="T66" fmla="*/ 845 w 931"/>
              <a:gd name="T67" fmla="*/ 178 h 410"/>
              <a:gd name="T68" fmla="*/ 879 w 931"/>
              <a:gd name="T69" fmla="*/ 137 h 410"/>
              <a:gd name="T70" fmla="*/ 895 w 931"/>
              <a:gd name="T71" fmla="*/ 101 h 410"/>
              <a:gd name="T72" fmla="*/ 887 w 931"/>
              <a:gd name="T73" fmla="*/ 70 h 410"/>
              <a:gd name="T74" fmla="*/ 508 w 931"/>
              <a:gd name="T75" fmla="*/ 75 h 410"/>
              <a:gd name="T76" fmla="*/ 248 w 931"/>
              <a:gd name="T77" fmla="*/ 130 h 410"/>
              <a:gd name="T78" fmla="*/ 219 w 931"/>
              <a:gd name="T79" fmla="*/ 178 h 410"/>
              <a:gd name="T80" fmla="*/ 180 w 931"/>
              <a:gd name="T81" fmla="*/ 201 h 410"/>
              <a:gd name="T82" fmla="*/ 135 w 931"/>
              <a:gd name="T83" fmla="*/ 217 h 410"/>
              <a:gd name="T84" fmla="*/ 78 w 931"/>
              <a:gd name="T85" fmla="*/ 271 h 410"/>
              <a:gd name="T86" fmla="*/ 26 w 931"/>
              <a:gd name="T87" fmla="*/ 319 h 410"/>
              <a:gd name="T88" fmla="*/ 0 w 931"/>
              <a:gd name="T89" fmla="*/ 358 h 410"/>
              <a:gd name="T90" fmla="*/ 161 w 931"/>
              <a:gd name="T91" fmla="*/ 326 h 410"/>
              <a:gd name="T92" fmla="*/ 361 w 931"/>
              <a:gd name="T93" fmla="*/ 291 h 410"/>
              <a:gd name="T94" fmla="*/ 487 w 931"/>
              <a:gd name="T95" fmla="*/ 309 h 410"/>
              <a:gd name="T96" fmla="*/ 582 w 931"/>
              <a:gd name="T97" fmla="*/ 358 h 410"/>
              <a:gd name="T98" fmla="*/ 878 w 931"/>
              <a:gd name="T99" fmla="*/ 202 h 410"/>
              <a:gd name="T100" fmla="*/ 914 w 931"/>
              <a:gd name="T101" fmla="*/ 172 h 410"/>
              <a:gd name="T102" fmla="*/ 921 w 931"/>
              <a:gd name="T103" fmla="*/ 118 h 410"/>
              <a:gd name="T104" fmla="*/ 910 w 931"/>
              <a:gd name="T105" fmla="*/ 93 h 410"/>
              <a:gd name="T106" fmla="*/ 927 w 931"/>
              <a:gd name="T107" fmla="*/ 170 h 410"/>
              <a:gd name="T108" fmla="*/ 884 w 931"/>
              <a:gd name="T109" fmla="*/ 201 h 410"/>
              <a:gd name="T110" fmla="*/ 879 w 931"/>
              <a:gd name="T111" fmla="*/ 203 h 410"/>
              <a:gd name="T112" fmla="*/ 885 w 931"/>
              <a:gd name="T113" fmla="*/ 204 h 410"/>
              <a:gd name="T114" fmla="*/ 930 w 931"/>
              <a:gd name="T115" fmla="*/ 173 h 410"/>
              <a:gd name="T116" fmla="*/ 912 w 931"/>
              <a:gd name="T117" fmla="*/ 90 h 410"/>
              <a:gd name="T118" fmla="*/ 919 w 931"/>
              <a:gd name="T119" fmla="*/ 119 h 410"/>
              <a:gd name="T120" fmla="*/ 912 w 931"/>
              <a:gd name="T121" fmla="*/ 169 h 410"/>
              <a:gd name="T122" fmla="*/ 878 w 931"/>
              <a:gd name="T123" fmla="*/ 203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31" h="410">
                <a:moveTo>
                  <a:pt x="582" y="358"/>
                </a:moveTo>
                <a:lnTo>
                  <a:pt x="583" y="357"/>
                </a:lnTo>
                <a:lnTo>
                  <a:pt x="507" y="311"/>
                </a:lnTo>
                <a:lnTo>
                  <a:pt x="487" y="306"/>
                </a:lnTo>
                <a:lnTo>
                  <a:pt x="389" y="319"/>
                </a:lnTo>
                <a:lnTo>
                  <a:pt x="379" y="301"/>
                </a:lnTo>
                <a:lnTo>
                  <a:pt x="362" y="287"/>
                </a:lnTo>
                <a:lnTo>
                  <a:pt x="261" y="291"/>
                </a:lnTo>
                <a:lnTo>
                  <a:pt x="216" y="296"/>
                </a:lnTo>
                <a:lnTo>
                  <a:pt x="160" y="323"/>
                </a:lnTo>
                <a:lnTo>
                  <a:pt x="120" y="339"/>
                </a:lnTo>
                <a:lnTo>
                  <a:pt x="81" y="347"/>
                </a:lnTo>
                <a:lnTo>
                  <a:pt x="3" y="354"/>
                </a:lnTo>
                <a:lnTo>
                  <a:pt x="3" y="333"/>
                </a:lnTo>
                <a:lnTo>
                  <a:pt x="12" y="325"/>
                </a:lnTo>
                <a:lnTo>
                  <a:pt x="30" y="321"/>
                </a:lnTo>
                <a:lnTo>
                  <a:pt x="34" y="297"/>
                </a:lnTo>
                <a:lnTo>
                  <a:pt x="56" y="283"/>
                </a:lnTo>
                <a:lnTo>
                  <a:pt x="80" y="274"/>
                </a:lnTo>
                <a:lnTo>
                  <a:pt x="107" y="252"/>
                </a:lnTo>
                <a:lnTo>
                  <a:pt x="134" y="238"/>
                </a:lnTo>
                <a:lnTo>
                  <a:pt x="138" y="218"/>
                </a:lnTo>
                <a:lnTo>
                  <a:pt x="161" y="197"/>
                </a:lnTo>
                <a:lnTo>
                  <a:pt x="165" y="202"/>
                </a:lnTo>
                <a:lnTo>
                  <a:pt x="181" y="204"/>
                </a:lnTo>
                <a:lnTo>
                  <a:pt x="196" y="181"/>
                </a:lnTo>
                <a:lnTo>
                  <a:pt x="205" y="179"/>
                </a:lnTo>
                <a:lnTo>
                  <a:pt x="222" y="181"/>
                </a:lnTo>
                <a:lnTo>
                  <a:pt x="233" y="157"/>
                </a:lnTo>
                <a:lnTo>
                  <a:pt x="248" y="142"/>
                </a:lnTo>
                <a:lnTo>
                  <a:pt x="252" y="131"/>
                </a:lnTo>
                <a:lnTo>
                  <a:pt x="252" y="110"/>
                </a:lnTo>
                <a:lnTo>
                  <a:pt x="276" y="111"/>
                </a:lnTo>
                <a:lnTo>
                  <a:pt x="508" y="78"/>
                </a:lnTo>
                <a:lnTo>
                  <a:pt x="852" y="4"/>
                </a:lnTo>
                <a:lnTo>
                  <a:pt x="864" y="32"/>
                </a:lnTo>
                <a:lnTo>
                  <a:pt x="885" y="71"/>
                </a:lnTo>
                <a:lnTo>
                  <a:pt x="899" y="86"/>
                </a:lnTo>
                <a:lnTo>
                  <a:pt x="902" y="96"/>
                </a:lnTo>
                <a:lnTo>
                  <a:pt x="886" y="99"/>
                </a:lnTo>
                <a:lnTo>
                  <a:pt x="894" y="104"/>
                </a:lnTo>
                <a:lnTo>
                  <a:pt x="892" y="128"/>
                </a:lnTo>
                <a:lnTo>
                  <a:pt x="877" y="135"/>
                </a:lnTo>
                <a:lnTo>
                  <a:pt x="872" y="148"/>
                </a:lnTo>
                <a:lnTo>
                  <a:pt x="865" y="165"/>
                </a:lnTo>
                <a:lnTo>
                  <a:pt x="843" y="174"/>
                </a:lnTo>
                <a:lnTo>
                  <a:pt x="830" y="173"/>
                </a:lnTo>
                <a:lnTo>
                  <a:pt x="830" y="173"/>
                </a:lnTo>
                <a:lnTo>
                  <a:pt x="821" y="172"/>
                </a:lnTo>
                <a:lnTo>
                  <a:pt x="808" y="161"/>
                </a:lnTo>
                <a:lnTo>
                  <a:pt x="811" y="173"/>
                </a:lnTo>
                <a:lnTo>
                  <a:pt x="811" y="180"/>
                </a:lnTo>
                <a:lnTo>
                  <a:pt x="823" y="180"/>
                </a:lnTo>
                <a:lnTo>
                  <a:pt x="827" y="187"/>
                </a:lnTo>
                <a:lnTo>
                  <a:pt x="816" y="226"/>
                </a:lnTo>
                <a:lnTo>
                  <a:pt x="841" y="226"/>
                </a:lnTo>
                <a:lnTo>
                  <a:pt x="846" y="237"/>
                </a:lnTo>
                <a:lnTo>
                  <a:pt x="861" y="222"/>
                </a:lnTo>
                <a:lnTo>
                  <a:pt x="865" y="220"/>
                </a:lnTo>
                <a:lnTo>
                  <a:pt x="855" y="238"/>
                </a:lnTo>
                <a:lnTo>
                  <a:pt x="837" y="266"/>
                </a:lnTo>
                <a:lnTo>
                  <a:pt x="831" y="266"/>
                </a:lnTo>
                <a:lnTo>
                  <a:pt x="824" y="263"/>
                </a:lnTo>
                <a:lnTo>
                  <a:pt x="807" y="267"/>
                </a:lnTo>
                <a:lnTo>
                  <a:pt x="775" y="281"/>
                </a:lnTo>
                <a:lnTo>
                  <a:pt x="736" y="313"/>
                </a:lnTo>
                <a:lnTo>
                  <a:pt x="715" y="342"/>
                </a:lnTo>
                <a:lnTo>
                  <a:pt x="704" y="382"/>
                </a:lnTo>
                <a:lnTo>
                  <a:pt x="701" y="395"/>
                </a:lnTo>
                <a:lnTo>
                  <a:pt x="674" y="398"/>
                </a:lnTo>
                <a:lnTo>
                  <a:pt x="644" y="407"/>
                </a:lnTo>
                <a:lnTo>
                  <a:pt x="583" y="357"/>
                </a:lnTo>
                <a:lnTo>
                  <a:pt x="583" y="357"/>
                </a:lnTo>
                <a:lnTo>
                  <a:pt x="582" y="358"/>
                </a:lnTo>
                <a:lnTo>
                  <a:pt x="581" y="359"/>
                </a:lnTo>
                <a:lnTo>
                  <a:pt x="643" y="410"/>
                </a:lnTo>
                <a:lnTo>
                  <a:pt x="674" y="401"/>
                </a:lnTo>
                <a:lnTo>
                  <a:pt x="704" y="398"/>
                </a:lnTo>
                <a:lnTo>
                  <a:pt x="707" y="382"/>
                </a:lnTo>
                <a:lnTo>
                  <a:pt x="718" y="343"/>
                </a:lnTo>
                <a:lnTo>
                  <a:pt x="738" y="315"/>
                </a:lnTo>
                <a:lnTo>
                  <a:pt x="777" y="284"/>
                </a:lnTo>
                <a:lnTo>
                  <a:pt x="808" y="270"/>
                </a:lnTo>
                <a:lnTo>
                  <a:pt x="823" y="266"/>
                </a:lnTo>
                <a:lnTo>
                  <a:pt x="830" y="269"/>
                </a:lnTo>
                <a:lnTo>
                  <a:pt x="839" y="269"/>
                </a:lnTo>
                <a:lnTo>
                  <a:pt x="858" y="240"/>
                </a:lnTo>
                <a:lnTo>
                  <a:pt x="871" y="214"/>
                </a:lnTo>
                <a:lnTo>
                  <a:pt x="860" y="219"/>
                </a:lnTo>
                <a:lnTo>
                  <a:pt x="847" y="232"/>
                </a:lnTo>
                <a:lnTo>
                  <a:pt x="843" y="223"/>
                </a:lnTo>
                <a:lnTo>
                  <a:pt x="820" y="223"/>
                </a:lnTo>
                <a:lnTo>
                  <a:pt x="831" y="187"/>
                </a:lnTo>
                <a:lnTo>
                  <a:pt x="825" y="177"/>
                </a:lnTo>
                <a:lnTo>
                  <a:pt x="815" y="177"/>
                </a:lnTo>
                <a:lnTo>
                  <a:pt x="815" y="173"/>
                </a:lnTo>
                <a:lnTo>
                  <a:pt x="815" y="173"/>
                </a:lnTo>
                <a:lnTo>
                  <a:pt x="813" y="169"/>
                </a:lnTo>
                <a:lnTo>
                  <a:pt x="820" y="175"/>
                </a:lnTo>
                <a:lnTo>
                  <a:pt x="830" y="176"/>
                </a:lnTo>
                <a:lnTo>
                  <a:pt x="830" y="176"/>
                </a:lnTo>
                <a:lnTo>
                  <a:pt x="845" y="178"/>
                </a:lnTo>
                <a:lnTo>
                  <a:pt x="867" y="167"/>
                </a:lnTo>
                <a:lnTo>
                  <a:pt x="876" y="149"/>
                </a:lnTo>
                <a:lnTo>
                  <a:pt x="879" y="137"/>
                </a:lnTo>
                <a:lnTo>
                  <a:pt x="895" y="130"/>
                </a:lnTo>
                <a:lnTo>
                  <a:pt x="897" y="103"/>
                </a:lnTo>
                <a:lnTo>
                  <a:pt x="895" y="101"/>
                </a:lnTo>
                <a:lnTo>
                  <a:pt x="907" y="100"/>
                </a:lnTo>
                <a:lnTo>
                  <a:pt x="902" y="84"/>
                </a:lnTo>
                <a:lnTo>
                  <a:pt x="887" y="70"/>
                </a:lnTo>
                <a:lnTo>
                  <a:pt x="866" y="30"/>
                </a:lnTo>
                <a:lnTo>
                  <a:pt x="854" y="0"/>
                </a:lnTo>
                <a:lnTo>
                  <a:pt x="508" y="75"/>
                </a:lnTo>
                <a:lnTo>
                  <a:pt x="276" y="108"/>
                </a:lnTo>
                <a:lnTo>
                  <a:pt x="248" y="107"/>
                </a:lnTo>
                <a:lnTo>
                  <a:pt x="248" y="130"/>
                </a:lnTo>
                <a:lnTo>
                  <a:pt x="245" y="140"/>
                </a:lnTo>
                <a:lnTo>
                  <a:pt x="230" y="154"/>
                </a:lnTo>
                <a:lnTo>
                  <a:pt x="219" y="178"/>
                </a:lnTo>
                <a:lnTo>
                  <a:pt x="205" y="176"/>
                </a:lnTo>
                <a:lnTo>
                  <a:pt x="194" y="179"/>
                </a:lnTo>
                <a:lnTo>
                  <a:pt x="180" y="201"/>
                </a:lnTo>
                <a:lnTo>
                  <a:pt x="166" y="199"/>
                </a:lnTo>
                <a:lnTo>
                  <a:pt x="161" y="192"/>
                </a:lnTo>
                <a:lnTo>
                  <a:pt x="135" y="217"/>
                </a:lnTo>
                <a:lnTo>
                  <a:pt x="131" y="236"/>
                </a:lnTo>
                <a:lnTo>
                  <a:pt x="105" y="249"/>
                </a:lnTo>
                <a:lnTo>
                  <a:pt x="78" y="271"/>
                </a:lnTo>
                <a:lnTo>
                  <a:pt x="55" y="280"/>
                </a:lnTo>
                <a:lnTo>
                  <a:pt x="31" y="296"/>
                </a:lnTo>
                <a:lnTo>
                  <a:pt x="26" y="319"/>
                </a:lnTo>
                <a:lnTo>
                  <a:pt x="11" y="322"/>
                </a:lnTo>
                <a:lnTo>
                  <a:pt x="0" y="330"/>
                </a:lnTo>
                <a:lnTo>
                  <a:pt x="0" y="358"/>
                </a:lnTo>
                <a:lnTo>
                  <a:pt x="81" y="350"/>
                </a:lnTo>
                <a:lnTo>
                  <a:pt x="121" y="342"/>
                </a:lnTo>
                <a:lnTo>
                  <a:pt x="161" y="326"/>
                </a:lnTo>
                <a:lnTo>
                  <a:pt x="217" y="299"/>
                </a:lnTo>
                <a:lnTo>
                  <a:pt x="261" y="294"/>
                </a:lnTo>
                <a:lnTo>
                  <a:pt x="361" y="291"/>
                </a:lnTo>
                <a:lnTo>
                  <a:pt x="377" y="304"/>
                </a:lnTo>
                <a:lnTo>
                  <a:pt x="387" y="322"/>
                </a:lnTo>
                <a:lnTo>
                  <a:pt x="487" y="309"/>
                </a:lnTo>
                <a:lnTo>
                  <a:pt x="506" y="314"/>
                </a:lnTo>
                <a:lnTo>
                  <a:pt x="582" y="360"/>
                </a:lnTo>
                <a:lnTo>
                  <a:pt x="582" y="358"/>
                </a:lnTo>
                <a:lnTo>
                  <a:pt x="581" y="359"/>
                </a:lnTo>
                <a:lnTo>
                  <a:pt x="582" y="358"/>
                </a:lnTo>
                <a:close/>
                <a:moveTo>
                  <a:pt x="878" y="202"/>
                </a:moveTo>
                <a:lnTo>
                  <a:pt x="879" y="203"/>
                </a:lnTo>
                <a:lnTo>
                  <a:pt x="895" y="188"/>
                </a:lnTo>
                <a:lnTo>
                  <a:pt x="914" y="172"/>
                </a:lnTo>
                <a:lnTo>
                  <a:pt x="924" y="168"/>
                </a:lnTo>
                <a:lnTo>
                  <a:pt x="925" y="154"/>
                </a:lnTo>
                <a:lnTo>
                  <a:pt x="921" y="118"/>
                </a:lnTo>
                <a:lnTo>
                  <a:pt x="912" y="104"/>
                </a:lnTo>
                <a:lnTo>
                  <a:pt x="909" y="94"/>
                </a:lnTo>
                <a:lnTo>
                  <a:pt x="910" y="93"/>
                </a:lnTo>
                <a:lnTo>
                  <a:pt x="926" y="125"/>
                </a:lnTo>
                <a:lnTo>
                  <a:pt x="928" y="151"/>
                </a:lnTo>
                <a:lnTo>
                  <a:pt x="927" y="170"/>
                </a:lnTo>
                <a:lnTo>
                  <a:pt x="908" y="179"/>
                </a:lnTo>
                <a:lnTo>
                  <a:pt x="891" y="194"/>
                </a:lnTo>
                <a:lnTo>
                  <a:pt x="884" y="201"/>
                </a:lnTo>
                <a:lnTo>
                  <a:pt x="879" y="199"/>
                </a:lnTo>
                <a:lnTo>
                  <a:pt x="878" y="202"/>
                </a:lnTo>
                <a:lnTo>
                  <a:pt x="879" y="203"/>
                </a:lnTo>
                <a:lnTo>
                  <a:pt x="878" y="202"/>
                </a:lnTo>
                <a:lnTo>
                  <a:pt x="878" y="203"/>
                </a:lnTo>
                <a:lnTo>
                  <a:pt x="885" y="204"/>
                </a:lnTo>
                <a:lnTo>
                  <a:pt x="893" y="196"/>
                </a:lnTo>
                <a:lnTo>
                  <a:pt x="909" y="182"/>
                </a:lnTo>
                <a:lnTo>
                  <a:pt x="930" y="173"/>
                </a:lnTo>
                <a:lnTo>
                  <a:pt x="931" y="151"/>
                </a:lnTo>
                <a:lnTo>
                  <a:pt x="929" y="124"/>
                </a:lnTo>
                <a:lnTo>
                  <a:pt x="912" y="90"/>
                </a:lnTo>
                <a:lnTo>
                  <a:pt x="905" y="92"/>
                </a:lnTo>
                <a:lnTo>
                  <a:pt x="909" y="105"/>
                </a:lnTo>
                <a:lnTo>
                  <a:pt x="919" y="119"/>
                </a:lnTo>
                <a:lnTo>
                  <a:pt x="922" y="154"/>
                </a:lnTo>
                <a:lnTo>
                  <a:pt x="921" y="166"/>
                </a:lnTo>
                <a:lnTo>
                  <a:pt x="912" y="169"/>
                </a:lnTo>
                <a:lnTo>
                  <a:pt x="893" y="184"/>
                </a:lnTo>
                <a:lnTo>
                  <a:pt x="875" y="202"/>
                </a:lnTo>
                <a:lnTo>
                  <a:pt x="878" y="203"/>
                </a:lnTo>
                <a:lnTo>
                  <a:pt x="878" y="2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7" name="Freeform 74">
            <a:extLst>
              <a:ext uri="{FF2B5EF4-FFF2-40B4-BE49-F238E27FC236}">
                <a16:creationId xmlns:a16="http://schemas.microsoft.com/office/drawing/2014/main" id="{69CE2E5F-2554-9A0D-84EB-4C54B41AC19E}"/>
              </a:ext>
            </a:extLst>
          </p:cNvPr>
          <p:cNvSpPr>
            <a:spLocks/>
          </p:cNvSpPr>
          <p:nvPr/>
        </p:nvSpPr>
        <p:spPr bwMode="auto">
          <a:xfrm>
            <a:off x="3093243" y="1158388"/>
            <a:ext cx="983035" cy="615478"/>
          </a:xfrm>
          <a:custGeom>
            <a:avLst/>
            <a:gdLst>
              <a:gd name="T0" fmla="*/ 682 w 682"/>
              <a:gd name="T1" fmla="*/ 419 h 427"/>
              <a:gd name="T2" fmla="*/ 680 w 682"/>
              <a:gd name="T3" fmla="*/ 382 h 427"/>
              <a:gd name="T4" fmla="*/ 669 w 682"/>
              <a:gd name="T5" fmla="*/ 338 h 427"/>
              <a:gd name="T6" fmla="*/ 658 w 682"/>
              <a:gd name="T7" fmla="*/ 256 h 427"/>
              <a:gd name="T8" fmla="*/ 655 w 682"/>
              <a:gd name="T9" fmla="*/ 198 h 427"/>
              <a:gd name="T10" fmla="*/ 644 w 682"/>
              <a:gd name="T11" fmla="*/ 179 h 427"/>
              <a:gd name="T12" fmla="*/ 635 w 682"/>
              <a:gd name="T13" fmla="*/ 147 h 427"/>
              <a:gd name="T14" fmla="*/ 635 w 682"/>
              <a:gd name="T15" fmla="*/ 85 h 427"/>
              <a:gd name="T16" fmla="*/ 638 w 682"/>
              <a:gd name="T17" fmla="*/ 61 h 427"/>
              <a:gd name="T18" fmla="*/ 627 w 682"/>
              <a:gd name="T19" fmla="*/ 28 h 427"/>
              <a:gd name="T20" fmla="*/ 456 w 682"/>
              <a:gd name="T21" fmla="*/ 24 h 427"/>
              <a:gd name="T22" fmla="*/ 344 w 682"/>
              <a:gd name="T23" fmla="*/ 21 h 427"/>
              <a:gd name="T24" fmla="*/ 184 w 682"/>
              <a:gd name="T25" fmla="*/ 13 h 427"/>
              <a:gd name="T26" fmla="*/ 33 w 682"/>
              <a:gd name="T27" fmla="*/ 0 h 427"/>
              <a:gd name="T28" fmla="*/ 28 w 682"/>
              <a:gd name="T29" fmla="*/ 87 h 427"/>
              <a:gd name="T30" fmla="*/ 0 w 682"/>
              <a:gd name="T31" fmla="*/ 393 h 427"/>
              <a:gd name="T32" fmla="*/ 341 w 682"/>
              <a:gd name="T33" fmla="*/ 416 h 427"/>
              <a:gd name="T34" fmla="*/ 682 w 682"/>
              <a:gd name="T35" fmla="*/ 427 h 427"/>
              <a:gd name="T36" fmla="*/ 682 w 682"/>
              <a:gd name="T37" fmla="*/ 419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2" h="427">
                <a:moveTo>
                  <a:pt x="682" y="419"/>
                </a:moveTo>
                <a:lnTo>
                  <a:pt x="680" y="382"/>
                </a:lnTo>
                <a:lnTo>
                  <a:pt x="669" y="338"/>
                </a:lnTo>
                <a:lnTo>
                  <a:pt x="658" y="256"/>
                </a:lnTo>
                <a:lnTo>
                  <a:pt x="655" y="198"/>
                </a:lnTo>
                <a:lnTo>
                  <a:pt x="644" y="179"/>
                </a:lnTo>
                <a:lnTo>
                  <a:pt x="635" y="147"/>
                </a:lnTo>
                <a:lnTo>
                  <a:pt x="635" y="85"/>
                </a:lnTo>
                <a:lnTo>
                  <a:pt x="638" y="61"/>
                </a:lnTo>
                <a:lnTo>
                  <a:pt x="627" y="28"/>
                </a:lnTo>
                <a:lnTo>
                  <a:pt x="456" y="24"/>
                </a:lnTo>
                <a:lnTo>
                  <a:pt x="344" y="21"/>
                </a:lnTo>
                <a:lnTo>
                  <a:pt x="184" y="13"/>
                </a:lnTo>
                <a:lnTo>
                  <a:pt x="33" y="0"/>
                </a:lnTo>
                <a:lnTo>
                  <a:pt x="28" y="87"/>
                </a:lnTo>
                <a:lnTo>
                  <a:pt x="0" y="393"/>
                </a:lnTo>
                <a:lnTo>
                  <a:pt x="341" y="416"/>
                </a:lnTo>
                <a:lnTo>
                  <a:pt x="682" y="427"/>
                </a:lnTo>
                <a:lnTo>
                  <a:pt x="682" y="4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8" name="Freeform 75">
            <a:extLst>
              <a:ext uri="{FF2B5EF4-FFF2-40B4-BE49-F238E27FC236}">
                <a16:creationId xmlns:a16="http://schemas.microsoft.com/office/drawing/2014/main" id="{E832A00D-11A3-5E91-0F62-930F489042A2}"/>
              </a:ext>
            </a:extLst>
          </p:cNvPr>
          <p:cNvSpPr>
            <a:spLocks/>
          </p:cNvSpPr>
          <p:nvPr/>
        </p:nvSpPr>
        <p:spPr bwMode="auto">
          <a:xfrm>
            <a:off x="3090361" y="1156947"/>
            <a:ext cx="988800" cy="618361"/>
          </a:xfrm>
          <a:custGeom>
            <a:avLst/>
            <a:gdLst>
              <a:gd name="T0" fmla="*/ 684 w 686"/>
              <a:gd name="T1" fmla="*/ 420 h 429"/>
              <a:gd name="T2" fmla="*/ 686 w 686"/>
              <a:gd name="T3" fmla="*/ 420 h 429"/>
              <a:gd name="T4" fmla="*/ 684 w 686"/>
              <a:gd name="T5" fmla="*/ 383 h 429"/>
              <a:gd name="T6" fmla="*/ 673 w 686"/>
              <a:gd name="T7" fmla="*/ 339 h 429"/>
              <a:gd name="T8" fmla="*/ 661 w 686"/>
              <a:gd name="T9" fmla="*/ 257 h 429"/>
              <a:gd name="T10" fmla="*/ 659 w 686"/>
              <a:gd name="T11" fmla="*/ 198 h 429"/>
              <a:gd name="T12" fmla="*/ 647 w 686"/>
              <a:gd name="T13" fmla="*/ 179 h 429"/>
              <a:gd name="T14" fmla="*/ 638 w 686"/>
              <a:gd name="T15" fmla="*/ 148 h 429"/>
              <a:gd name="T16" fmla="*/ 638 w 686"/>
              <a:gd name="T17" fmla="*/ 86 h 429"/>
              <a:gd name="T18" fmla="*/ 641 w 686"/>
              <a:gd name="T19" fmla="*/ 62 h 429"/>
              <a:gd name="T20" fmla="*/ 630 w 686"/>
              <a:gd name="T21" fmla="*/ 28 h 429"/>
              <a:gd name="T22" fmla="*/ 458 w 686"/>
              <a:gd name="T23" fmla="*/ 24 h 429"/>
              <a:gd name="T24" fmla="*/ 346 w 686"/>
              <a:gd name="T25" fmla="*/ 20 h 429"/>
              <a:gd name="T26" fmla="*/ 186 w 686"/>
              <a:gd name="T27" fmla="*/ 13 h 429"/>
              <a:gd name="T28" fmla="*/ 34 w 686"/>
              <a:gd name="T29" fmla="*/ 0 h 429"/>
              <a:gd name="T30" fmla="*/ 28 w 686"/>
              <a:gd name="T31" fmla="*/ 88 h 429"/>
              <a:gd name="T32" fmla="*/ 0 w 686"/>
              <a:gd name="T33" fmla="*/ 396 h 429"/>
              <a:gd name="T34" fmla="*/ 343 w 686"/>
              <a:gd name="T35" fmla="*/ 419 h 429"/>
              <a:gd name="T36" fmla="*/ 686 w 686"/>
              <a:gd name="T37" fmla="*/ 429 h 429"/>
              <a:gd name="T38" fmla="*/ 686 w 686"/>
              <a:gd name="T39" fmla="*/ 420 h 429"/>
              <a:gd name="T40" fmla="*/ 686 w 686"/>
              <a:gd name="T41" fmla="*/ 420 h 429"/>
              <a:gd name="T42" fmla="*/ 684 w 686"/>
              <a:gd name="T43" fmla="*/ 420 h 429"/>
              <a:gd name="T44" fmla="*/ 683 w 686"/>
              <a:gd name="T45" fmla="*/ 420 h 429"/>
              <a:gd name="T46" fmla="*/ 683 w 686"/>
              <a:gd name="T47" fmla="*/ 426 h 429"/>
              <a:gd name="T48" fmla="*/ 343 w 686"/>
              <a:gd name="T49" fmla="*/ 416 h 429"/>
              <a:gd name="T50" fmla="*/ 3 w 686"/>
              <a:gd name="T51" fmla="*/ 392 h 429"/>
              <a:gd name="T52" fmla="*/ 31 w 686"/>
              <a:gd name="T53" fmla="*/ 88 h 429"/>
              <a:gd name="T54" fmla="*/ 36 w 686"/>
              <a:gd name="T55" fmla="*/ 3 h 429"/>
              <a:gd name="T56" fmla="*/ 186 w 686"/>
              <a:gd name="T57" fmla="*/ 16 h 429"/>
              <a:gd name="T58" fmla="*/ 345 w 686"/>
              <a:gd name="T59" fmla="*/ 23 h 429"/>
              <a:gd name="T60" fmla="*/ 458 w 686"/>
              <a:gd name="T61" fmla="*/ 28 h 429"/>
              <a:gd name="T62" fmla="*/ 628 w 686"/>
              <a:gd name="T63" fmla="*/ 31 h 429"/>
              <a:gd name="T64" fmla="*/ 638 w 686"/>
              <a:gd name="T65" fmla="*/ 62 h 429"/>
              <a:gd name="T66" fmla="*/ 635 w 686"/>
              <a:gd name="T67" fmla="*/ 86 h 429"/>
              <a:gd name="T68" fmla="*/ 635 w 686"/>
              <a:gd name="T69" fmla="*/ 148 h 429"/>
              <a:gd name="T70" fmla="*/ 644 w 686"/>
              <a:gd name="T71" fmla="*/ 181 h 429"/>
              <a:gd name="T72" fmla="*/ 656 w 686"/>
              <a:gd name="T73" fmla="*/ 199 h 429"/>
              <a:gd name="T74" fmla="*/ 658 w 686"/>
              <a:gd name="T75" fmla="*/ 257 h 429"/>
              <a:gd name="T76" fmla="*/ 670 w 686"/>
              <a:gd name="T77" fmla="*/ 340 h 429"/>
              <a:gd name="T78" fmla="*/ 681 w 686"/>
              <a:gd name="T79" fmla="*/ 383 h 429"/>
              <a:gd name="T80" fmla="*/ 683 w 686"/>
              <a:gd name="T81" fmla="*/ 420 h 429"/>
              <a:gd name="T82" fmla="*/ 684 w 686"/>
              <a:gd name="T83" fmla="*/ 420 h 429"/>
              <a:gd name="T84" fmla="*/ 683 w 686"/>
              <a:gd name="T85" fmla="*/ 420 h 429"/>
              <a:gd name="T86" fmla="*/ 684 w 686"/>
              <a:gd name="T87" fmla="*/ 42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6" h="429">
                <a:moveTo>
                  <a:pt x="684" y="420"/>
                </a:moveTo>
                <a:lnTo>
                  <a:pt x="686" y="420"/>
                </a:lnTo>
                <a:lnTo>
                  <a:pt x="684" y="383"/>
                </a:lnTo>
                <a:lnTo>
                  <a:pt x="673" y="339"/>
                </a:lnTo>
                <a:lnTo>
                  <a:pt x="661" y="257"/>
                </a:lnTo>
                <a:lnTo>
                  <a:pt x="659" y="198"/>
                </a:lnTo>
                <a:lnTo>
                  <a:pt x="647" y="179"/>
                </a:lnTo>
                <a:lnTo>
                  <a:pt x="638" y="148"/>
                </a:lnTo>
                <a:lnTo>
                  <a:pt x="638" y="86"/>
                </a:lnTo>
                <a:lnTo>
                  <a:pt x="641" y="62"/>
                </a:lnTo>
                <a:lnTo>
                  <a:pt x="630" y="28"/>
                </a:lnTo>
                <a:lnTo>
                  <a:pt x="458" y="24"/>
                </a:lnTo>
                <a:lnTo>
                  <a:pt x="346" y="20"/>
                </a:lnTo>
                <a:lnTo>
                  <a:pt x="186" y="13"/>
                </a:lnTo>
                <a:lnTo>
                  <a:pt x="34" y="0"/>
                </a:lnTo>
                <a:lnTo>
                  <a:pt x="28" y="88"/>
                </a:lnTo>
                <a:lnTo>
                  <a:pt x="0" y="396"/>
                </a:lnTo>
                <a:lnTo>
                  <a:pt x="343" y="419"/>
                </a:lnTo>
                <a:lnTo>
                  <a:pt x="686" y="429"/>
                </a:lnTo>
                <a:lnTo>
                  <a:pt x="686" y="420"/>
                </a:lnTo>
                <a:lnTo>
                  <a:pt x="686" y="420"/>
                </a:lnTo>
                <a:lnTo>
                  <a:pt x="684" y="420"/>
                </a:lnTo>
                <a:lnTo>
                  <a:pt x="683" y="420"/>
                </a:lnTo>
                <a:lnTo>
                  <a:pt x="683" y="426"/>
                </a:lnTo>
                <a:lnTo>
                  <a:pt x="343" y="416"/>
                </a:lnTo>
                <a:lnTo>
                  <a:pt x="3" y="392"/>
                </a:lnTo>
                <a:lnTo>
                  <a:pt x="31" y="88"/>
                </a:lnTo>
                <a:lnTo>
                  <a:pt x="36" y="3"/>
                </a:lnTo>
                <a:lnTo>
                  <a:pt x="186" y="16"/>
                </a:lnTo>
                <a:lnTo>
                  <a:pt x="345" y="23"/>
                </a:lnTo>
                <a:lnTo>
                  <a:pt x="458" y="28"/>
                </a:lnTo>
                <a:lnTo>
                  <a:pt x="628" y="31"/>
                </a:lnTo>
                <a:lnTo>
                  <a:pt x="638" y="62"/>
                </a:lnTo>
                <a:lnTo>
                  <a:pt x="635" y="86"/>
                </a:lnTo>
                <a:lnTo>
                  <a:pt x="635" y="148"/>
                </a:lnTo>
                <a:lnTo>
                  <a:pt x="644" y="181"/>
                </a:lnTo>
                <a:lnTo>
                  <a:pt x="656" y="199"/>
                </a:lnTo>
                <a:lnTo>
                  <a:pt x="658" y="257"/>
                </a:lnTo>
                <a:lnTo>
                  <a:pt x="670" y="340"/>
                </a:lnTo>
                <a:lnTo>
                  <a:pt x="681" y="383"/>
                </a:lnTo>
                <a:lnTo>
                  <a:pt x="683" y="420"/>
                </a:lnTo>
                <a:lnTo>
                  <a:pt x="684" y="420"/>
                </a:lnTo>
                <a:lnTo>
                  <a:pt x="683" y="420"/>
                </a:lnTo>
                <a:lnTo>
                  <a:pt x="684" y="4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79" name="Freeform 76">
            <a:extLst>
              <a:ext uri="{FF2B5EF4-FFF2-40B4-BE49-F238E27FC236}">
                <a16:creationId xmlns:a16="http://schemas.microsoft.com/office/drawing/2014/main" id="{710A68FC-9C78-9ABE-11ED-42C95C14E559}"/>
              </a:ext>
            </a:extLst>
          </p:cNvPr>
          <p:cNvSpPr>
            <a:spLocks/>
          </p:cNvSpPr>
          <p:nvPr/>
        </p:nvSpPr>
        <p:spPr bwMode="auto">
          <a:xfrm>
            <a:off x="3012525" y="2294212"/>
            <a:ext cx="1232397" cy="614037"/>
          </a:xfrm>
          <a:custGeom>
            <a:avLst/>
            <a:gdLst>
              <a:gd name="T0" fmla="*/ 734 w 855"/>
              <a:gd name="T1" fmla="*/ 99 h 426"/>
              <a:gd name="T2" fmla="*/ 728 w 855"/>
              <a:gd name="T3" fmla="*/ 85 h 426"/>
              <a:gd name="T4" fmla="*/ 725 w 855"/>
              <a:gd name="T5" fmla="*/ 76 h 426"/>
              <a:gd name="T6" fmla="*/ 708 w 855"/>
              <a:gd name="T7" fmla="*/ 66 h 426"/>
              <a:gd name="T8" fmla="*/ 679 w 855"/>
              <a:gd name="T9" fmla="*/ 58 h 426"/>
              <a:gd name="T10" fmla="*/ 666 w 855"/>
              <a:gd name="T11" fmla="*/ 50 h 426"/>
              <a:gd name="T12" fmla="*/ 650 w 855"/>
              <a:gd name="T13" fmla="*/ 51 h 426"/>
              <a:gd name="T14" fmla="*/ 627 w 855"/>
              <a:gd name="T15" fmla="*/ 53 h 426"/>
              <a:gd name="T16" fmla="*/ 603 w 855"/>
              <a:gd name="T17" fmla="*/ 61 h 426"/>
              <a:gd name="T18" fmla="*/ 566 w 855"/>
              <a:gd name="T19" fmla="*/ 36 h 426"/>
              <a:gd name="T20" fmla="*/ 553 w 855"/>
              <a:gd name="T21" fmla="*/ 24 h 426"/>
              <a:gd name="T22" fmla="*/ 489 w 855"/>
              <a:gd name="T23" fmla="*/ 27 h 426"/>
              <a:gd name="T24" fmla="*/ 240 w 855"/>
              <a:gd name="T25" fmla="*/ 13 h 426"/>
              <a:gd name="T26" fmla="*/ 26 w 855"/>
              <a:gd name="T27" fmla="*/ 0 h 426"/>
              <a:gd name="T28" fmla="*/ 0 w 855"/>
              <a:gd name="T29" fmla="*/ 263 h 426"/>
              <a:gd name="T30" fmla="*/ 200 w 855"/>
              <a:gd name="T31" fmla="*/ 282 h 426"/>
              <a:gd name="T32" fmla="*/ 191 w 855"/>
              <a:gd name="T33" fmla="*/ 410 h 426"/>
              <a:gd name="T34" fmla="*/ 321 w 855"/>
              <a:gd name="T35" fmla="*/ 415 h 426"/>
              <a:gd name="T36" fmla="*/ 565 w 855"/>
              <a:gd name="T37" fmla="*/ 422 h 426"/>
              <a:gd name="T38" fmla="*/ 828 w 855"/>
              <a:gd name="T39" fmla="*/ 426 h 426"/>
              <a:gd name="T40" fmla="*/ 855 w 855"/>
              <a:gd name="T41" fmla="*/ 426 h 426"/>
              <a:gd name="T42" fmla="*/ 842 w 855"/>
              <a:gd name="T43" fmla="*/ 407 h 426"/>
              <a:gd name="T44" fmla="*/ 826 w 855"/>
              <a:gd name="T45" fmla="*/ 385 h 426"/>
              <a:gd name="T46" fmla="*/ 827 w 855"/>
              <a:gd name="T47" fmla="*/ 371 h 426"/>
              <a:gd name="T48" fmla="*/ 818 w 855"/>
              <a:gd name="T49" fmla="*/ 355 h 426"/>
              <a:gd name="T50" fmla="*/ 806 w 855"/>
              <a:gd name="T51" fmla="*/ 324 h 426"/>
              <a:gd name="T52" fmla="*/ 804 w 855"/>
              <a:gd name="T53" fmla="*/ 283 h 426"/>
              <a:gd name="T54" fmla="*/ 796 w 855"/>
              <a:gd name="T55" fmla="*/ 258 h 426"/>
              <a:gd name="T56" fmla="*/ 793 w 855"/>
              <a:gd name="T57" fmla="*/ 228 h 426"/>
              <a:gd name="T58" fmla="*/ 779 w 855"/>
              <a:gd name="T59" fmla="*/ 206 h 426"/>
              <a:gd name="T60" fmla="*/ 773 w 855"/>
              <a:gd name="T61" fmla="*/ 178 h 426"/>
              <a:gd name="T62" fmla="*/ 756 w 855"/>
              <a:gd name="T63" fmla="*/ 130 h 426"/>
              <a:gd name="T64" fmla="*/ 751 w 855"/>
              <a:gd name="T65" fmla="*/ 98 h 426"/>
              <a:gd name="T66" fmla="*/ 734 w 855"/>
              <a:gd name="T67" fmla="*/ 99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55" h="426">
                <a:moveTo>
                  <a:pt x="734" y="99"/>
                </a:moveTo>
                <a:lnTo>
                  <a:pt x="728" y="85"/>
                </a:lnTo>
                <a:lnTo>
                  <a:pt x="725" y="76"/>
                </a:lnTo>
                <a:lnTo>
                  <a:pt x="708" y="66"/>
                </a:lnTo>
                <a:lnTo>
                  <a:pt x="679" y="58"/>
                </a:lnTo>
                <a:lnTo>
                  <a:pt x="666" y="50"/>
                </a:lnTo>
                <a:lnTo>
                  <a:pt x="650" y="51"/>
                </a:lnTo>
                <a:lnTo>
                  <a:pt x="627" y="53"/>
                </a:lnTo>
                <a:lnTo>
                  <a:pt x="603" y="61"/>
                </a:lnTo>
                <a:lnTo>
                  <a:pt x="566" y="36"/>
                </a:lnTo>
                <a:lnTo>
                  <a:pt x="553" y="24"/>
                </a:lnTo>
                <a:lnTo>
                  <a:pt x="489" y="27"/>
                </a:lnTo>
                <a:lnTo>
                  <a:pt x="240" y="13"/>
                </a:lnTo>
                <a:lnTo>
                  <a:pt x="26" y="0"/>
                </a:lnTo>
                <a:lnTo>
                  <a:pt x="0" y="263"/>
                </a:lnTo>
                <a:lnTo>
                  <a:pt x="200" y="282"/>
                </a:lnTo>
                <a:lnTo>
                  <a:pt x="191" y="410"/>
                </a:lnTo>
                <a:lnTo>
                  <a:pt x="321" y="415"/>
                </a:lnTo>
                <a:lnTo>
                  <a:pt x="565" y="422"/>
                </a:lnTo>
                <a:lnTo>
                  <a:pt x="828" y="426"/>
                </a:lnTo>
                <a:lnTo>
                  <a:pt x="855" y="426"/>
                </a:lnTo>
                <a:lnTo>
                  <a:pt x="842" y="407"/>
                </a:lnTo>
                <a:lnTo>
                  <a:pt x="826" y="385"/>
                </a:lnTo>
                <a:lnTo>
                  <a:pt x="827" y="371"/>
                </a:lnTo>
                <a:lnTo>
                  <a:pt x="818" y="355"/>
                </a:lnTo>
                <a:lnTo>
                  <a:pt x="806" y="324"/>
                </a:lnTo>
                <a:lnTo>
                  <a:pt x="804" y="283"/>
                </a:lnTo>
                <a:lnTo>
                  <a:pt x="796" y="258"/>
                </a:lnTo>
                <a:lnTo>
                  <a:pt x="793" y="228"/>
                </a:lnTo>
                <a:lnTo>
                  <a:pt x="779" y="206"/>
                </a:lnTo>
                <a:lnTo>
                  <a:pt x="773" y="178"/>
                </a:lnTo>
                <a:lnTo>
                  <a:pt x="756" y="130"/>
                </a:lnTo>
                <a:lnTo>
                  <a:pt x="751" y="98"/>
                </a:lnTo>
                <a:lnTo>
                  <a:pt x="734" y="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0" name="Freeform 77">
            <a:extLst>
              <a:ext uri="{FF2B5EF4-FFF2-40B4-BE49-F238E27FC236}">
                <a16:creationId xmlns:a16="http://schemas.microsoft.com/office/drawing/2014/main" id="{22B8E0D9-DFBC-0F56-D674-18A01385AD38}"/>
              </a:ext>
            </a:extLst>
          </p:cNvPr>
          <p:cNvSpPr>
            <a:spLocks/>
          </p:cNvSpPr>
          <p:nvPr/>
        </p:nvSpPr>
        <p:spPr bwMode="auto">
          <a:xfrm>
            <a:off x="3011084" y="2291329"/>
            <a:ext cx="1238162" cy="619803"/>
          </a:xfrm>
          <a:custGeom>
            <a:avLst/>
            <a:gdLst>
              <a:gd name="T0" fmla="*/ 737 w 859"/>
              <a:gd name="T1" fmla="*/ 101 h 430"/>
              <a:gd name="T2" fmla="*/ 727 w 859"/>
              <a:gd name="T3" fmla="*/ 77 h 430"/>
              <a:gd name="T4" fmla="*/ 681 w 859"/>
              <a:gd name="T5" fmla="*/ 58 h 430"/>
              <a:gd name="T6" fmla="*/ 651 w 859"/>
              <a:gd name="T7" fmla="*/ 51 h 430"/>
              <a:gd name="T8" fmla="*/ 604 w 859"/>
              <a:gd name="T9" fmla="*/ 61 h 430"/>
              <a:gd name="T10" fmla="*/ 554 w 859"/>
              <a:gd name="T11" fmla="*/ 24 h 430"/>
              <a:gd name="T12" fmla="*/ 241 w 859"/>
              <a:gd name="T13" fmla="*/ 13 h 430"/>
              <a:gd name="T14" fmla="*/ 0 w 859"/>
              <a:gd name="T15" fmla="*/ 266 h 430"/>
              <a:gd name="T16" fmla="*/ 190 w 859"/>
              <a:gd name="T17" fmla="*/ 413 h 430"/>
              <a:gd name="T18" fmla="*/ 566 w 859"/>
              <a:gd name="T19" fmla="*/ 425 h 430"/>
              <a:gd name="T20" fmla="*/ 859 w 859"/>
              <a:gd name="T21" fmla="*/ 430 h 430"/>
              <a:gd name="T22" fmla="*/ 829 w 859"/>
              <a:gd name="T23" fmla="*/ 386 h 430"/>
              <a:gd name="T24" fmla="*/ 820 w 859"/>
              <a:gd name="T25" fmla="*/ 356 h 430"/>
              <a:gd name="T26" fmla="*/ 806 w 859"/>
              <a:gd name="T27" fmla="*/ 285 h 430"/>
              <a:gd name="T28" fmla="*/ 796 w 859"/>
              <a:gd name="T29" fmla="*/ 230 h 430"/>
              <a:gd name="T30" fmla="*/ 775 w 859"/>
              <a:gd name="T31" fmla="*/ 180 h 430"/>
              <a:gd name="T32" fmla="*/ 753 w 859"/>
              <a:gd name="T33" fmla="*/ 98 h 430"/>
              <a:gd name="T34" fmla="*/ 735 w 859"/>
              <a:gd name="T35" fmla="*/ 101 h 430"/>
              <a:gd name="T36" fmla="*/ 735 w 859"/>
              <a:gd name="T37" fmla="*/ 101 h 430"/>
              <a:gd name="T38" fmla="*/ 750 w 859"/>
              <a:gd name="T39" fmla="*/ 102 h 430"/>
              <a:gd name="T40" fmla="*/ 772 w 859"/>
              <a:gd name="T41" fmla="*/ 180 h 430"/>
              <a:gd name="T42" fmla="*/ 792 w 859"/>
              <a:gd name="T43" fmla="*/ 231 h 430"/>
              <a:gd name="T44" fmla="*/ 804 w 859"/>
              <a:gd name="T45" fmla="*/ 285 h 430"/>
              <a:gd name="T46" fmla="*/ 817 w 859"/>
              <a:gd name="T47" fmla="*/ 357 h 430"/>
              <a:gd name="T48" fmla="*/ 826 w 859"/>
              <a:gd name="T49" fmla="*/ 387 h 430"/>
              <a:gd name="T50" fmla="*/ 853 w 859"/>
              <a:gd name="T51" fmla="*/ 427 h 430"/>
              <a:gd name="T52" fmla="*/ 829 w 859"/>
              <a:gd name="T53" fmla="*/ 428 h 430"/>
              <a:gd name="T54" fmla="*/ 566 w 859"/>
              <a:gd name="T55" fmla="*/ 422 h 430"/>
              <a:gd name="T56" fmla="*/ 193 w 859"/>
              <a:gd name="T57" fmla="*/ 409 h 430"/>
              <a:gd name="T58" fmla="*/ 3 w 859"/>
              <a:gd name="T59" fmla="*/ 263 h 430"/>
              <a:gd name="T60" fmla="*/ 240 w 859"/>
              <a:gd name="T61" fmla="*/ 17 h 430"/>
              <a:gd name="T62" fmla="*/ 553 w 859"/>
              <a:gd name="T63" fmla="*/ 27 h 430"/>
              <a:gd name="T64" fmla="*/ 604 w 859"/>
              <a:gd name="T65" fmla="*/ 64 h 430"/>
              <a:gd name="T66" fmla="*/ 651 w 859"/>
              <a:gd name="T67" fmla="*/ 54 h 430"/>
              <a:gd name="T68" fmla="*/ 679 w 859"/>
              <a:gd name="T69" fmla="*/ 61 h 430"/>
              <a:gd name="T70" fmla="*/ 725 w 859"/>
              <a:gd name="T71" fmla="*/ 79 h 430"/>
              <a:gd name="T72" fmla="*/ 735 w 859"/>
              <a:gd name="T73" fmla="*/ 104 h 430"/>
              <a:gd name="T74" fmla="*/ 735 w 859"/>
              <a:gd name="T75" fmla="*/ 101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59" h="430">
                <a:moveTo>
                  <a:pt x="735" y="101"/>
                </a:moveTo>
                <a:lnTo>
                  <a:pt x="737" y="101"/>
                </a:lnTo>
                <a:lnTo>
                  <a:pt x="730" y="87"/>
                </a:lnTo>
                <a:lnTo>
                  <a:pt x="727" y="77"/>
                </a:lnTo>
                <a:lnTo>
                  <a:pt x="709" y="67"/>
                </a:lnTo>
                <a:lnTo>
                  <a:pt x="681" y="58"/>
                </a:lnTo>
                <a:lnTo>
                  <a:pt x="667" y="51"/>
                </a:lnTo>
                <a:lnTo>
                  <a:pt x="651" y="51"/>
                </a:lnTo>
                <a:lnTo>
                  <a:pt x="628" y="54"/>
                </a:lnTo>
                <a:lnTo>
                  <a:pt x="604" y="61"/>
                </a:lnTo>
                <a:lnTo>
                  <a:pt x="568" y="37"/>
                </a:lnTo>
                <a:lnTo>
                  <a:pt x="554" y="24"/>
                </a:lnTo>
                <a:lnTo>
                  <a:pt x="490" y="27"/>
                </a:lnTo>
                <a:lnTo>
                  <a:pt x="241" y="13"/>
                </a:lnTo>
                <a:lnTo>
                  <a:pt x="26" y="0"/>
                </a:lnTo>
                <a:lnTo>
                  <a:pt x="0" y="266"/>
                </a:lnTo>
                <a:lnTo>
                  <a:pt x="198" y="286"/>
                </a:lnTo>
                <a:lnTo>
                  <a:pt x="190" y="413"/>
                </a:lnTo>
                <a:lnTo>
                  <a:pt x="322" y="419"/>
                </a:lnTo>
                <a:lnTo>
                  <a:pt x="566" y="425"/>
                </a:lnTo>
                <a:lnTo>
                  <a:pt x="829" y="430"/>
                </a:lnTo>
                <a:lnTo>
                  <a:pt x="859" y="430"/>
                </a:lnTo>
                <a:lnTo>
                  <a:pt x="844" y="409"/>
                </a:lnTo>
                <a:lnTo>
                  <a:pt x="829" y="386"/>
                </a:lnTo>
                <a:lnTo>
                  <a:pt x="829" y="372"/>
                </a:lnTo>
                <a:lnTo>
                  <a:pt x="820" y="356"/>
                </a:lnTo>
                <a:lnTo>
                  <a:pt x="810" y="325"/>
                </a:lnTo>
                <a:lnTo>
                  <a:pt x="806" y="285"/>
                </a:lnTo>
                <a:lnTo>
                  <a:pt x="799" y="260"/>
                </a:lnTo>
                <a:lnTo>
                  <a:pt x="796" y="230"/>
                </a:lnTo>
                <a:lnTo>
                  <a:pt x="782" y="208"/>
                </a:lnTo>
                <a:lnTo>
                  <a:pt x="775" y="180"/>
                </a:lnTo>
                <a:lnTo>
                  <a:pt x="759" y="131"/>
                </a:lnTo>
                <a:lnTo>
                  <a:pt x="753" y="98"/>
                </a:lnTo>
                <a:lnTo>
                  <a:pt x="735" y="100"/>
                </a:lnTo>
                <a:lnTo>
                  <a:pt x="735" y="101"/>
                </a:lnTo>
                <a:lnTo>
                  <a:pt x="737" y="101"/>
                </a:lnTo>
                <a:lnTo>
                  <a:pt x="735" y="101"/>
                </a:lnTo>
                <a:lnTo>
                  <a:pt x="736" y="104"/>
                </a:lnTo>
                <a:lnTo>
                  <a:pt x="750" y="102"/>
                </a:lnTo>
                <a:lnTo>
                  <a:pt x="756" y="132"/>
                </a:lnTo>
                <a:lnTo>
                  <a:pt x="772" y="180"/>
                </a:lnTo>
                <a:lnTo>
                  <a:pt x="779" y="209"/>
                </a:lnTo>
                <a:lnTo>
                  <a:pt x="792" y="231"/>
                </a:lnTo>
                <a:lnTo>
                  <a:pt x="796" y="260"/>
                </a:lnTo>
                <a:lnTo>
                  <a:pt x="804" y="285"/>
                </a:lnTo>
                <a:lnTo>
                  <a:pt x="806" y="326"/>
                </a:lnTo>
                <a:lnTo>
                  <a:pt x="817" y="357"/>
                </a:lnTo>
                <a:lnTo>
                  <a:pt x="826" y="373"/>
                </a:lnTo>
                <a:lnTo>
                  <a:pt x="826" y="387"/>
                </a:lnTo>
                <a:lnTo>
                  <a:pt x="841" y="410"/>
                </a:lnTo>
                <a:lnTo>
                  <a:pt x="853" y="427"/>
                </a:lnTo>
                <a:lnTo>
                  <a:pt x="829" y="427"/>
                </a:lnTo>
                <a:lnTo>
                  <a:pt x="829" y="428"/>
                </a:lnTo>
                <a:lnTo>
                  <a:pt x="829" y="427"/>
                </a:lnTo>
                <a:lnTo>
                  <a:pt x="566" y="422"/>
                </a:lnTo>
                <a:lnTo>
                  <a:pt x="322" y="416"/>
                </a:lnTo>
                <a:lnTo>
                  <a:pt x="193" y="409"/>
                </a:lnTo>
                <a:lnTo>
                  <a:pt x="202" y="283"/>
                </a:lnTo>
                <a:lnTo>
                  <a:pt x="3" y="263"/>
                </a:lnTo>
                <a:lnTo>
                  <a:pt x="29" y="4"/>
                </a:lnTo>
                <a:lnTo>
                  <a:pt x="240" y="17"/>
                </a:lnTo>
                <a:lnTo>
                  <a:pt x="490" y="31"/>
                </a:lnTo>
                <a:lnTo>
                  <a:pt x="553" y="27"/>
                </a:lnTo>
                <a:lnTo>
                  <a:pt x="566" y="39"/>
                </a:lnTo>
                <a:lnTo>
                  <a:pt x="604" y="64"/>
                </a:lnTo>
                <a:lnTo>
                  <a:pt x="629" y="57"/>
                </a:lnTo>
                <a:lnTo>
                  <a:pt x="651" y="54"/>
                </a:lnTo>
                <a:lnTo>
                  <a:pt x="666" y="54"/>
                </a:lnTo>
                <a:lnTo>
                  <a:pt x="679" y="61"/>
                </a:lnTo>
                <a:lnTo>
                  <a:pt x="708" y="70"/>
                </a:lnTo>
                <a:lnTo>
                  <a:pt x="725" y="79"/>
                </a:lnTo>
                <a:lnTo>
                  <a:pt x="727" y="88"/>
                </a:lnTo>
                <a:lnTo>
                  <a:pt x="735" y="104"/>
                </a:lnTo>
                <a:lnTo>
                  <a:pt x="736" y="104"/>
                </a:lnTo>
                <a:lnTo>
                  <a:pt x="735"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1" name="Freeform 78">
            <a:extLst>
              <a:ext uri="{FF2B5EF4-FFF2-40B4-BE49-F238E27FC236}">
                <a16:creationId xmlns:a16="http://schemas.microsoft.com/office/drawing/2014/main" id="{3DA0C42C-8E5D-F086-3056-F264E764D120}"/>
              </a:ext>
            </a:extLst>
          </p:cNvPr>
          <p:cNvSpPr>
            <a:spLocks/>
          </p:cNvSpPr>
          <p:nvPr/>
        </p:nvSpPr>
        <p:spPr bwMode="auto">
          <a:xfrm>
            <a:off x="7401587" y="1466848"/>
            <a:ext cx="239272" cy="514580"/>
          </a:xfrm>
          <a:custGeom>
            <a:avLst/>
            <a:gdLst>
              <a:gd name="T0" fmla="*/ 159 w 166"/>
              <a:gd name="T1" fmla="*/ 294 h 357"/>
              <a:gd name="T2" fmla="*/ 166 w 166"/>
              <a:gd name="T3" fmla="*/ 275 h 357"/>
              <a:gd name="T4" fmla="*/ 150 w 166"/>
              <a:gd name="T5" fmla="*/ 269 h 357"/>
              <a:gd name="T6" fmla="*/ 148 w 166"/>
              <a:gd name="T7" fmla="*/ 249 h 357"/>
              <a:gd name="T8" fmla="*/ 123 w 166"/>
              <a:gd name="T9" fmla="*/ 243 h 357"/>
              <a:gd name="T10" fmla="*/ 121 w 166"/>
              <a:gd name="T11" fmla="*/ 225 h 357"/>
              <a:gd name="T12" fmla="*/ 50 w 166"/>
              <a:gd name="T13" fmla="*/ 0 h 357"/>
              <a:gd name="T14" fmla="*/ 46 w 166"/>
              <a:gd name="T15" fmla="*/ 0 h 357"/>
              <a:gd name="T16" fmla="*/ 42 w 166"/>
              <a:gd name="T17" fmla="*/ 10 h 357"/>
              <a:gd name="T18" fmla="*/ 39 w 166"/>
              <a:gd name="T19" fmla="*/ 7 h 357"/>
              <a:gd name="T20" fmla="*/ 33 w 166"/>
              <a:gd name="T21" fmla="*/ 1 h 357"/>
              <a:gd name="T22" fmla="*/ 24 w 166"/>
              <a:gd name="T23" fmla="*/ 12 h 357"/>
              <a:gd name="T24" fmla="*/ 23 w 166"/>
              <a:gd name="T25" fmla="*/ 26 h 357"/>
              <a:gd name="T26" fmla="*/ 25 w 166"/>
              <a:gd name="T27" fmla="*/ 77 h 357"/>
              <a:gd name="T28" fmla="*/ 37 w 166"/>
              <a:gd name="T29" fmla="*/ 94 h 357"/>
              <a:gd name="T30" fmla="*/ 37 w 166"/>
              <a:gd name="T31" fmla="*/ 120 h 357"/>
              <a:gd name="T32" fmla="*/ 13 w 166"/>
              <a:gd name="T33" fmla="*/ 149 h 357"/>
              <a:gd name="T34" fmla="*/ 0 w 166"/>
              <a:gd name="T35" fmla="*/ 154 h 357"/>
              <a:gd name="T36" fmla="*/ 0 w 166"/>
              <a:gd name="T37" fmla="*/ 158 h 357"/>
              <a:gd name="T38" fmla="*/ 6 w 166"/>
              <a:gd name="T39" fmla="*/ 169 h 357"/>
              <a:gd name="T40" fmla="*/ 6 w 166"/>
              <a:gd name="T41" fmla="*/ 222 h 357"/>
              <a:gd name="T42" fmla="*/ 1 w 166"/>
              <a:gd name="T43" fmla="*/ 276 h 357"/>
              <a:gd name="T44" fmla="*/ 0 w 166"/>
              <a:gd name="T45" fmla="*/ 304 h 357"/>
              <a:gd name="T46" fmla="*/ 6 w 166"/>
              <a:gd name="T47" fmla="*/ 313 h 357"/>
              <a:gd name="T48" fmla="*/ 5 w 166"/>
              <a:gd name="T49" fmla="*/ 342 h 357"/>
              <a:gd name="T50" fmla="*/ 2 w 166"/>
              <a:gd name="T51" fmla="*/ 350 h 357"/>
              <a:gd name="T52" fmla="*/ 8 w 166"/>
              <a:gd name="T53" fmla="*/ 357 h 357"/>
              <a:gd name="T54" fmla="*/ 38 w 166"/>
              <a:gd name="T55" fmla="*/ 349 h 357"/>
              <a:gd name="T56" fmla="*/ 121 w 166"/>
              <a:gd name="T57" fmla="*/ 329 h 357"/>
              <a:gd name="T58" fmla="*/ 131 w 166"/>
              <a:gd name="T59" fmla="*/ 312 h 357"/>
              <a:gd name="T60" fmla="*/ 155 w 166"/>
              <a:gd name="T61" fmla="*/ 300 h 357"/>
              <a:gd name="T62" fmla="*/ 159 w 166"/>
              <a:gd name="T63" fmla="*/ 294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6" h="357">
                <a:moveTo>
                  <a:pt x="159" y="294"/>
                </a:moveTo>
                <a:lnTo>
                  <a:pt x="166" y="275"/>
                </a:lnTo>
                <a:lnTo>
                  <a:pt x="150" y="269"/>
                </a:lnTo>
                <a:lnTo>
                  <a:pt x="148" y="249"/>
                </a:lnTo>
                <a:lnTo>
                  <a:pt x="123" y="243"/>
                </a:lnTo>
                <a:lnTo>
                  <a:pt x="121" y="225"/>
                </a:lnTo>
                <a:lnTo>
                  <a:pt x="50" y="0"/>
                </a:lnTo>
                <a:lnTo>
                  <a:pt x="46" y="0"/>
                </a:lnTo>
                <a:lnTo>
                  <a:pt x="42" y="10"/>
                </a:lnTo>
                <a:lnTo>
                  <a:pt x="39" y="7"/>
                </a:lnTo>
                <a:lnTo>
                  <a:pt x="33" y="1"/>
                </a:lnTo>
                <a:lnTo>
                  <a:pt x="24" y="12"/>
                </a:lnTo>
                <a:lnTo>
                  <a:pt x="23" y="26"/>
                </a:lnTo>
                <a:lnTo>
                  <a:pt x="25" y="77"/>
                </a:lnTo>
                <a:lnTo>
                  <a:pt x="37" y="94"/>
                </a:lnTo>
                <a:lnTo>
                  <a:pt x="37" y="120"/>
                </a:lnTo>
                <a:lnTo>
                  <a:pt x="13" y="149"/>
                </a:lnTo>
                <a:lnTo>
                  <a:pt x="0" y="154"/>
                </a:lnTo>
                <a:lnTo>
                  <a:pt x="0" y="158"/>
                </a:lnTo>
                <a:lnTo>
                  <a:pt x="6" y="169"/>
                </a:lnTo>
                <a:lnTo>
                  <a:pt x="6" y="222"/>
                </a:lnTo>
                <a:lnTo>
                  <a:pt x="1" y="276"/>
                </a:lnTo>
                <a:lnTo>
                  <a:pt x="0" y="304"/>
                </a:lnTo>
                <a:lnTo>
                  <a:pt x="6" y="313"/>
                </a:lnTo>
                <a:lnTo>
                  <a:pt x="5" y="342"/>
                </a:lnTo>
                <a:lnTo>
                  <a:pt x="2" y="350"/>
                </a:lnTo>
                <a:lnTo>
                  <a:pt x="8" y="357"/>
                </a:lnTo>
                <a:lnTo>
                  <a:pt x="38" y="349"/>
                </a:lnTo>
                <a:lnTo>
                  <a:pt x="121" y="329"/>
                </a:lnTo>
                <a:lnTo>
                  <a:pt x="131" y="312"/>
                </a:lnTo>
                <a:lnTo>
                  <a:pt x="155" y="300"/>
                </a:lnTo>
                <a:lnTo>
                  <a:pt x="159" y="29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2" name="Freeform 79">
            <a:extLst>
              <a:ext uri="{FF2B5EF4-FFF2-40B4-BE49-F238E27FC236}">
                <a16:creationId xmlns:a16="http://schemas.microsoft.com/office/drawing/2014/main" id="{E667EFD8-A549-2D16-E5B5-F9455D8C5DA3}"/>
              </a:ext>
            </a:extLst>
          </p:cNvPr>
          <p:cNvSpPr>
            <a:spLocks/>
          </p:cNvSpPr>
          <p:nvPr/>
        </p:nvSpPr>
        <p:spPr bwMode="auto">
          <a:xfrm>
            <a:off x="7397263" y="1463965"/>
            <a:ext cx="246479" cy="520346"/>
          </a:xfrm>
          <a:custGeom>
            <a:avLst/>
            <a:gdLst>
              <a:gd name="T0" fmla="*/ 164 w 171"/>
              <a:gd name="T1" fmla="*/ 298 h 361"/>
              <a:gd name="T2" fmla="*/ 155 w 171"/>
              <a:gd name="T3" fmla="*/ 270 h 361"/>
              <a:gd name="T4" fmla="*/ 127 w 171"/>
              <a:gd name="T5" fmla="*/ 244 h 361"/>
              <a:gd name="T6" fmla="*/ 54 w 171"/>
              <a:gd name="T7" fmla="*/ 0 h 361"/>
              <a:gd name="T8" fmla="*/ 44 w 171"/>
              <a:gd name="T9" fmla="*/ 9 h 361"/>
              <a:gd name="T10" fmla="*/ 36 w 171"/>
              <a:gd name="T11" fmla="*/ 0 h 361"/>
              <a:gd name="T12" fmla="*/ 24 w 171"/>
              <a:gd name="T13" fmla="*/ 28 h 361"/>
              <a:gd name="T14" fmla="*/ 39 w 171"/>
              <a:gd name="T15" fmla="*/ 96 h 361"/>
              <a:gd name="T16" fmla="*/ 15 w 171"/>
              <a:gd name="T17" fmla="*/ 148 h 361"/>
              <a:gd name="T18" fmla="*/ 0 w 171"/>
              <a:gd name="T19" fmla="*/ 160 h 361"/>
              <a:gd name="T20" fmla="*/ 7 w 171"/>
              <a:gd name="T21" fmla="*/ 172 h 361"/>
              <a:gd name="T22" fmla="*/ 3 w 171"/>
              <a:gd name="T23" fmla="*/ 278 h 361"/>
              <a:gd name="T24" fmla="*/ 7 w 171"/>
              <a:gd name="T25" fmla="*/ 316 h 361"/>
              <a:gd name="T26" fmla="*/ 3 w 171"/>
              <a:gd name="T27" fmla="*/ 352 h 361"/>
              <a:gd name="T28" fmla="*/ 42 w 171"/>
              <a:gd name="T29" fmla="*/ 353 h 361"/>
              <a:gd name="T30" fmla="*/ 136 w 171"/>
              <a:gd name="T31" fmla="*/ 315 h 361"/>
              <a:gd name="T32" fmla="*/ 164 w 171"/>
              <a:gd name="T33" fmla="*/ 298 h 361"/>
              <a:gd name="T34" fmla="*/ 162 w 171"/>
              <a:gd name="T35" fmla="*/ 296 h 361"/>
              <a:gd name="T36" fmla="*/ 157 w 171"/>
              <a:gd name="T37" fmla="*/ 301 h 361"/>
              <a:gd name="T38" fmla="*/ 123 w 171"/>
              <a:gd name="T39" fmla="*/ 329 h 361"/>
              <a:gd name="T40" fmla="*/ 11 w 171"/>
              <a:gd name="T41" fmla="*/ 357 h 361"/>
              <a:gd name="T42" fmla="*/ 9 w 171"/>
              <a:gd name="T43" fmla="*/ 344 h 361"/>
              <a:gd name="T44" fmla="*/ 5 w 171"/>
              <a:gd name="T45" fmla="*/ 306 h 361"/>
              <a:gd name="T46" fmla="*/ 10 w 171"/>
              <a:gd name="T47" fmla="*/ 224 h 361"/>
              <a:gd name="T48" fmla="*/ 4 w 171"/>
              <a:gd name="T49" fmla="*/ 159 h 361"/>
              <a:gd name="T50" fmla="*/ 18 w 171"/>
              <a:gd name="T51" fmla="*/ 152 h 361"/>
              <a:gd name="T52" fmla="*/ 42 w 171"/>
              <a:gd name="T53" fmla="*/ 95 h 361"/>
              <a:gd name="T54" fmla="*/ 27 w 171"/>
              <a:gd name="T55" fmla="*/ 28 h 361"/>
              <a:gd name="T56" fmla="*/ 36 w 171"/>
              <a:gd name="T57" fmla="*/ 6 h 361"/>
              <a:gd name="T58" fmla="*/ 47 w 171"/>
              <a:gd name="T59" fmla="*/ 14 h 361"/>
              <a:gd name="T60" fmla="*/ 52 w 171"/>
              <a:gd name="T61" fmla="*/ 3 h 361"/>
              <a:gd name="T62" fmla="*/ 124 w 171"/>
              <a:gd name="T63" fmla="*/ 246 h 361"/>
              <a:gd name="T64" fmla="*/ 152 w 171"/>
              <a:gd name="T65" fmla="*/ 272 h 361"/>
              <a:gd name="T66" fmla="*/ 161 w 171"/>
              <a:gd name="T67" fmla="*/ 296 h 361"/>
              <a:gd name="T68" fmla="*/ 161 w 171"/>
              <a:gd name="T69" fmla="*/ 295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361">
                <a:moveTo>
                  <a:pt x="162" y="296"/>
                </a:moveTo>
                <a:lnTo>
                  <a:pt x="164" y="298"/>
                </a:lnTo>
                <a:lnTo>
                  <a:pt x="171" y="277"/>
                </a:lnTo>
                <a:lnTo>
                  <a:pt x="155" y="270"/>
                </a:lnTo>
                <a:lnTo>
                  <a:pt x="152" y="250"/>
                </a:lnTo>
                <a:lnTo>
                  <a:pt x="127" y="244"/>
                </a:lnTo>
                <a:lnTo>
                  <a:pt x="125" y="227"/>
                </a:lnTo>
                <a:lnTo>
                  <a:pt x="54" y="0"/>
                </a:lnTo>
                <a:lnTo>
                  <a:pt x="48" y="1"/>
                </a:lnTo>
                <a:lnTo>
                  <a:pt x="44" y="9"/>
                </a:lnTo>
                <a:lnTo>
                  <a:pt x="43" y="8"/>
                </a:lnTo>
                <a:lnTo>
                  <a:pt x="36" y="0"/>
                </a:lnTo>
                <a:lnTo>
                  <a:pt x="25" y="14"/>
                </a:lnTo>
                <a:lnTo>
                  <a:pt x="24" y="28"/>
                </a:lnTo>
                <a:lnTo>
                  <a:pt x="27" y="80"/>
                </a:lnTo>
                <a:lnTo>
                  <a:pt x="39" y="96"/>
                </a:lnTo>
                <a:lnTo>
                  <a:pt x="39" y="120"/>
                </a:lnTo>
                <a:lnTo>
                  <a:pt x="15" y="148"/>
                </a:lnTo>
                <a:lnTo>
                  <a:pt x="0" y="155"/>
                </a:lnTo>
                <a:lnTo>
                  <a:pt x="0" y="160"/>
                </a:lnTo>
                <a:lnTo>
                  <a:pt x="0" y="160"/>
                </a:lnTo>
                <a:lnTo>
                  <a:pt x="7" y="172"/>
                </a:lnTo>
                <a:lnTo>
                  <a:pt x="7" y="222"/>
                </a:lnTo>
                <a:lnTo>
                  <a:pt x="3" y="278"/>
                </a:lnTo>
                <a:lnTo>
                  <a:pt x="1" y="307"/>
                </a:lnTo>
                <a:lnTo>
                  <a:pt x="7" y="316"/>
                </a:lnTo>
                <a:lnTo>
                  <a:pt x="6" y="343"/>
                </a:lnTo>
                <a:lnTo>
                  <a:pt x="3" y="352"/>
                </a:lnTo>
                <a:lnTo>
                  <a:pt x="10" y="361"/>
                </a:lnTo>
                <a:lnTo>
                  <a:pt x="42" y="353"/>
                </a:lnTo>
                <a:lnTo>
                  <a:pt x="125" y="332"/>
                </a:lnTo>
                <a:lnTo>
                  <a:pt x="136" y="315"/>
                </a:lnTo>
                <a:lnTo>
                  <a:pt x="159" y="303"/>
                </a:lnTo>
                <a:lnTo>
                  <a:pt x="164" y="298"/>
                </a:lnTo>
                <a:lnTo>
                  <a:pt x="164" y="298"/>
                </a:lnTo>
                <a:lnTo>
                  <a:pt x="162" y="296"/>
                </a:lnTo>
                <a:lnTo>
                  <a:pt x="161" y="295"/>
                </a:lnTo>
                <a:lnTo>
                  <a:pt x="157" y="301"/>
                </a:lnTo>
                <a:lnTo>
                  <a:pt x="133" y="312"/>
                </a:lnTo>
                <a:lnTo>
                  <a:pt x="123" y="329"/>
                </a:lnTo>
                <a:lnTo>
                  <a:pt x="41" y="350"/>
                </a:lnTo>
                <a:lnTo>
                  <a:pt x="11" y="357"/>
                </a:lnTo>
                <a:lnTo>
                  <a:pt x="7" y="352"/>
                </a:lnTo>
                <a:lnTo>
                  <a:pt x="9" y="344"/>
                </a:lnTo>
                <a:lnTo>
                  <a:pt x="10" y="315"/>
                </a:lnTo>
                <a:lnTo>
                  <a:pt x="5" y="306"/>
                </a:lnTo>
                <a:lnTo>
                  <a:pt x="6" y="278"/>
                </a:lnTo>
                <a:lnTo>
                  <a:pt x="10" y="224"/>
                </a:lnTo>
                <a:lnTo>
                  <a:pt x="10" y="171"/>
                </a:lnTo>
                <a:lnTo>
                  <a:pt x="4" y="159"/>
                </a:lnTo>
                <a:lnTo>
                  <a:pt x="4" y="157"/>
                </a:lnTo>
                <a:lnTo>
                  <a:pt x="18" y="152"/>
                </a:lnTo>
                <a:lnTo>
                  <a:pt x="42" y="122"/>
                </a:lnTo>
                <a:lnTo>
                  <a:pt x="42" y="95"/>
                </a:lnTo>
                <a:lnTo>
                  <a:pt x="30" y="79"/>
                </a:lnTo>
                <a:lnTo>
                  <a:pt x="27" y="28"/>
                </a:lnTo>
                <a:lnTo>
                  <a:pt x="28" y="15"/>
                </a:lnTo>
                <a:lnTo>
                  <a:pt x="36" y="6"/>
                </a:lnTo>
                <a:lnTo>
                  <a:pt x="41" y="10"/>
                </a:lnTo>
                <a:lnTo>
                  <a:pt x="47" y="14"/>
                </a:lnTo>
                <a:lnTo>
                  <a:pt x="51" y="3"/>
                </a:lnTo>
                <a:lnTo>
                  <a:pt x="52" y="3"/>
                </a:lnTo>
                <a:lnTo>
                  <a:pt x="122" y="228"/>
                </a:lnTo>
                <a:lnTo>
                  <a:pt x="124" y="246"/>
                </a:lnTo>
                <a:lnTo>
                  <a:pt x="148" y="254"/>
                </a:lnTo>
                <a:lnTo>
                  <a:pt x="152" y="272"/>
                </a:lnTo>
                <a:lnTo>
                  <a:pt x="168" y="278"/>
                </a:lnTo>
                <a:lnTo>
                  <a:pt x="161" y="296"/>
                </a:lnTo>
                <a:lnTo>
                  <a:pt x="162" y="296"/>
                </a:lnTo>
                <a:lnTo>
                  <a:pt x="161" y="295"/>
                </a:lnTo>
                <a:lnTo>
                  <a:pt x="162" y="2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3" name="Freeform 80">
            <a:extLst>
              <a:ext uri="{FF2B5EF4-FFF2-40B4-BE49-F238E27FC236}">
                <a16:creationId xmlns:a16="http://schemas.microsoft.com/office/drawing/2014/main" id="{16791971-32B1-A98A-7C4C-451E98D7B287}"/>
              </a:ext>
            </a:extLst>
          </p:cNvPr>
          <p:cNvSpPr>
            <a:spLocks/>
          </p:cNvSpPr>
          <p:nvPr/>
        </p:nvSpPr>
        <p:spPr bwMode="auto">
          <a:xfrm>
            <a:off x="7119072" y="2312950"/>
            <a:ext cx="206120" cy="468455"/>
          </a:xfrm>
          <a:custGeom>
            <a:avLst/>
            <a:gdLst>
              <a:gd name="T0" fmla="*/ 8 w 143"/>
              <a:gd name="T1" fmla="*/ 231 h 325"/>
              <a:gd name="T2" fmla="*/ 8 w 143"/>
              <a:gd name="T3" fmla="*/ 222 h 325"/>
              <a:gd name="T4" fmla="*/ 24 w 143"/>
              <a:gd name="T5" fmla="*/ 214 h 325"/>
              <a:gd name="T6" fmla="*/ 35 w 143"/>
              <a:gd name="T7" fmla="*/ 197 h 325"/>
              <a:gd name="T8" fmla="*/ 44 w 143"/>
              <a:gd name="T9" fmla="*/ 183 h 325"/>
              <a:gd name="T10" fmla="*/ 65 w 143"/>
              <a:gd name="T11" fmla="*/ 164 h 325"/>
              <a:gd name="T12" fmla="*/ 65 w 143"/>
              <a:gd name="T13" fmla="*/ 156 h 325"/>
              <a:gd name="T14" fmla="*/ 28 w 143"/>
              <a:gd name="T15" fmla="*/ 131 h 325"/>
              <a:gd name="T16" fmla="*/ 22 w 143"/>
              <a:gd name="T17" fmla="*/ 115 h 325"/>
              <a:gd name="T18" fmla="*/ 6 w 143"/>
              <a:gd name="T19" fmla="*/ 113 h 325"/>
              <a:gd name="T20" fmla="*/ 5 w 143"/>
              <a:gd name="T21" fmla="*/ 108 h 325"/>
              <a:gd name="T22" fmla="*/ 0 w 143"/>
              <a:gd name="T23" fmla="*/ 95 h 325"/>
              <a:gd name="T24" fmla="*/ 14 w 143"/>
              <a:gd name="T25" fmla="*/ 89 h 325"/>
              <a:gd name="T26" fmla="*/ 15 w 143"/>
              <a:gd name="T27" fmla="*/ 71 h 325"/>
              <a:gd name="T28" fmla="*/ 8 w 143"/>
              <a:gd name="T29" fmla="*/ 63 h 325"/>
              <a:gd name="T30" fmla="*/ 9 w 143"/>
              <a:gd name="T31" fmla="*/ 56 h 325"/>
              <a:gd name="T32" fmla="*/ 20 w 143"/>
              <a:gd name="T33" fmla="*/ 37 h 325"/>
              <a:gd name="T34" fmla="*/ 20 w 143"/>
              <a:gd name="T35" fmla="*/ 19 h 325"/>
              <a:gd name="T36" fmla="*/ 35 w 143"/>
              <a:gd name="T37" fmla="*/ 0 h 325"/>
              <a:gd name="T38" fmla="*/ 69 w 143"/>
              <a:gd name="T39" fmla="*/ 16 h 325"/>
              <a:gd name="T40" fmla="*/ 107 w 143"/>
              <a:gd name="T41" fmla="*/ 26 h 325"/>
              <a:gd name="T42" fmla="*/ 122 w 143"/>
              <a:gd name="T43" fmla="*/ 34 h 325"/>
              <a:gd name="T44" fmla="*/ 123 w 143"/>
              <a:gd name="T45" fmla="*/ 45 h 325"/>
              <a:gd name="T46" fmla="*/ 119 w 143"/>
              <a:gd name="T47" fmla="*/ 61 h 325"/>
              <a:gd name="T48" fmla="*/ 122 w 143"/>
              <a:gd name="T49" fmla="*/ 87 h 325"/>
              <a:gd name="T50" fmla="*/ 110 w 143"/>
              <a:gd name="T51" fmla="*/ 99 h 325"/>
              <a:gd name="T52" fmla="*/ 103 w 143"/>
              <a:gd name="T53" fmla="*/ 106 h 325"/>
              <a:gd name="T54" fmla="*/ 105 w 143"/>
              <a:gd name="T55" fmla="*/ 108 h 325"/>
              <a:gd name="T56" fmla="*/ 122 w 143"/>
              <a:gd name="T57" fmla="*/ 107 h 325"/>
              <a:gd name="T58" fmla="*/ 129 w 143"/>
              <a:gd name="T59" fmla="*/ 101 h 325"/>
              <a:gd name="T60" fmla="*/ 139 w 143"/>
              <a:gd name="T61" fmla="*/ 122 h 325"/>
              <a:gd name="T62" fmla="*/ 140 w 143"/>
              <a:gd name="T63" fmla="*/ 179 h 325"/>
              <a:gd name="T64" fmla="*/ 143 w 143"/>
              <a:gd name="T65" fmla="*/ 185 h 325"/>
              <a:gd name="T66" fmla="*/ 137 w 143"/>
              <a:gd name="T67" fmla="*/ 218 h 325"/>
              <a:gd name="T68" fmla="*/ 118 w 143"/>
              <a:gd name="T69" fmla="*/ 257 h 325"/>
              <a:gd name="T70" fmla="*/ 101 w 143"/>
              <a:gd name="T71" fmla="*/ 282 h 325"/>
              <a:gd name="T72" fmla="*/ 97 w 143"/>
              <a:gd name="T73" fmla="*/ 311 h 325"/>
              <a:gd name="T74" fmla="*/ 84 w 143"/>
              <a:gd name="T75" fmla="*/ 325 h 325"/>
              <a:gd name="T76" fmla="*/ 80 w 143"/>
              <a:gd name="T77" fmla="*/ 325 h 325"/>
              <a:gd name="T78" fmla="*/ 78 w 143"/>
              <a:gd name="T79" fmla="*/ 309 h 325"/>
              <a:gd name="T80" fmla="*/ 83 w 143"/>
              <a:gd name="T81" fmla="*/ 302 h 325"/>
              <a:gd name="T82" fmla="*/ 81 w 143"/>
              <a:gd name="T83" fmla="*/ 294 h 325"/>
              <a:gd name="T84" fmla="*/ 57 w 143"/>
              <a:gd name="T85" fmla="*/ 289 h 325"/>
              <a:gd name="T86" fmla="*/ 28 w 143"/>
              <a:gd name="T87" fmla="*/ 276 h 325"/>
              <a:gd name="T88" fmla="*/ 9 w 143"/>
              <a:gd name="T89" fmla="*/ 258 h 325"/>
              <a:gd name="T90" fmla="*/ 4 w 143"/>
              <a:gd name="T91" fmla="*/ 246 h 325"/>
              <a:gd name="T92" fmla="*/ 8 w 143"/>
              <a:gd name="T93" fmla="*/ 231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3" h="325">
                <a:moveTo>
                  <a:pt x="8" y="231"/>
                </a:moveTo>
                <a:lnTo>
                  <a:pt x="8" y="222"/>
                </a:lnTo>
                <a:lnTo>
                  <a:pt x="24" y="214"/>
                </a:lnTo>
                <a:lnTo>
                  <a:pt x="35" y="197"/>
                </a:lnTo>
                <a:lnTo>
                  <a:pt x="44" y="183"/>
                </a:lnTo>
                <a:lnTo>
                  <a:pt x="65" y="164"/>
                </a:lnTo>
                <a:lnTo>
                  <a:pt x="65" y="156"/>
                </a:lnTo>
                <a:lnTo>
                  <a:pt x="28" y="131"/>
                </a:lnTo>
                <a:lnTo>
                  <a:pt x="22" y="115"/>
                </a:lnTo>
                <a:lnTo>
                  <a:pt x="6" y="113"/>
                </a:lnTo>
                <a:lnTo>
                  <a:pt x="5" y="108"/>
                </a:lnTo>
                <a:lnTo>
                  <a:pt x="0" y="95"/>
                </a:lnTo>
                <a:lnTo>
                  <a:pt x="14" y="89"/>
                </a:lnTo>
                <a:lnTo>
                  <a:pt x="15" y="71"/>
                </a:lnTo>
                <a:lnTo>
                  <a:pt x="8" y="63"/>
                </a:lnTo>
                <a:lnTo>
                  <a:pt x="9" y="56"/>
                </a:lnTo>
                <a:lnTo>
                  <a:pt x="20" y="37"/>
                </a:lnTo>
                <a:lnTo>
                  <a:pt x="20" y="19"/>
                </a:lnTo>
                <a:lnTo>
                  <a:pt x="35" y="0"/>
                </a:lnTo>
                <a:lnTo>
                  <a:pt x="69" y="16"/>
                </a:lnTo>
                <a:lnTo>
                  <a:pt x="107" y="26"/>
                </a:lnTo>
                <a:lnTo>
                  <a:pt x="122" y="34"/>
                </a:lnTo>
                <a:lnTo>
                  <a:pt x="123" y="45"/>
                </a:lnTo>
                <a:lnTo>
                  <a:pt x="119" y="61"/>
                </a:lnTo>
                <a:lnTo>
                  <a:pt x="122" y="87"/>
                </a:lnTo>
                <a:lnTo>
                  <a:pt x="110" y="99"/>
                </a:lnTo>
                <a:lnTo>
                  <a:pt x="103" y="106"/>
                </a:lnTo>
                <a:lnTo>
                  <a:pt x="105" y="108"/>
                </a:lnTo>
                <a:lnTo>
                  <a:pt x="122" y="107"/>
                </a:lnTo>
                <a:lnTo>
                  <a:pt x="129" y="101"/>
                </a:lnTo>
                <a:lnTo>
                  <a:pt x="139" y="122"/>
                </a:lnTo>
                <a:lnTo>
                  <a:pt x="140" y="179"/>
                </a:lnTo>
                <a:lnTo>
                  <a:pt x="143" y="185"/>
                </a:lnTo>
                <a:lnTo>
                  <a:pt x="137" y="218"/>
                </a:lnTo>
                <a:lnTo>
                  <a:pt x="118" y="257"/>
                </a:lnTo>
                <a:lnTo>
                  <a:pt x="101" y="282"/>
                </a:lnTo>
                <a:lnTo>
                  <a:pt x="97" y="311"/>
                </a:lnTo>
                <a:lnTo>
                  <a:pt x="84" y="325"/>
                </a:lnTo>
                <a:lnTo>
                  <a:pt x="80" y="325"/>
                </a:lnTo>
                <a:lnTo>
                  <a:pt x="78" y="309"/>
                </a:lnTo>
                <a:lnTo>
                  <a:pt x="83" y="302"/>
                </a:lnTo>
                <a:lnTo>
                  <a:pt x="81" y="294"/>
                </a:lnTo>
                <a:lnTo>
                  <a:pt x="57" y="289"/>
                </a:lnTo>
                <a:lnTo>
                  <a:pt x="28" y="276"/>
                </a:lnTo>
                <a:lnTo>
                  <a:pt x="9" y="258"/>
                </a:lnTo>
                <a:lnTo>
                  <a:pt x="4" y="246"/>
                </a:lnTo>
                <a:lnTo>
                  <a:pt x="8" y="2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4" name="Freeform 81">
            <a:extLst>
              <a:ext uri="{FF2B5EF4-FFF2-40B4-BE49-F238E27FC236}">
                <a16:creationId xmlns:a16="http://schemas.microsoft.com/office/drawing/2014/main" id="{68A784A2-AD99-9CD0-8C93-02547CDAAA71}"/>
              </a:ext>
            </a:extLst>
          </p:cNvPr>
          <p:cNvSpPr>
            <a:spLocks/>
          </p:cNvSpPr>
          <p:nvPr/>
        </p:nvSpPr>
        <p:spPr bwMode="auto">
          <a:xfrm>
            <a:off x="7117631" y="2310068"/>
            <a:ext cx="210444" cy="472780"/>
          </a:xfrm>
          <a:custGeom>
            <a:avLst/>
            <a:gdLst>
              <a:gd name="T0" fmla="*/ 10 w 146"/>
              <a:gd name="T1" fmla="*/ 233 h 328"/>
              <a:gd name="T2" fmla="*/ 26 w 146"/>
              <a:gd name="T3" fmla="*/ 217 h 328"/>
              <a:gd name="T4" fmla="*/ 46 w 146"/>
              <a:gd name="T5" fmla="*/ 186 h 328"/>
              <a:gd name="T6" fmla="*/ 67 w 146"/>
              <a:gd name="T7" fmla="*/ 157 h 328"/>
              <a:gd name="T8" fmla="*/ 24 w 146"/>
              <a:gd name="T9" fmla="*/ 116 h 328"/>
              <a:gd name="T10" fmla="*/ 8 w 146"/>
              <a:gd name="T11" fmla="*/ 110 h 328"/>
              <a:gd name="T12" fmla="*/ 4 w 146"/>
              <a:gd name="T13" fmla="*/ 98 h 328"/>
              <a:gd name="T14" fmla="*/ 17 w 146"/>
              <a:gd name="T15" fmla="*/ 72 h 328"/>
              <a:gd name="T16" fmla="*/ 11 w 146"/>
              <a:gd name="T17" fmla="*/ 58 h 328"/>
              <a:gd name="T18" fmla="*/ 23 w 146"/>
              <a:gd name="T19" fmla="*/ 21 h 328"/>
              <a:gd name="T20" fmla="*/ 69 w 146"/>
              <a:gd name="T21" fmla="*/ 19 h 328"/>
              <a:gd name="T22" fmla="*/ 121 w 146"/>
              <a:gd name="T23" fmla="*/ 37 h 328"/>
              <a:gd name="T24" fmla="*/ 119 w 146"/>
              <a:gd name="T25" fmla="*/ 63 h 328"/>
              <a:gd name="T26" fmla="*/ 110 w 146"/>
              <a:gd name="T27" fmla="*/ 100 h 328"/>
              <a:gd name="T28" fmla="*/ 106 w 146"/>
              <a:gd name="T29" fmla="*/ 112 h 328"/>
              <a:gd name="T30" fmla="*/ 129 w 146"/>
              <a:gd name="T31" fmla="*/ 106 h 328"/>
              <a:gd name="T32" fmla="*/ 139 w 146"/>
              <a:gd name="T33" fmla="*/ 181 h 328"/>
              <a:gd name="T34" fmla="*/ 135 w 146"/>
              <a:gd name="T35" fmla="*/ 219 h 328"/>
              <a:gd name="T36" fmla="*/ 101 w 146"/>
              <a:gd name="T37" fmla="*/ 283 h 328"/>
              <a:gd name="T38" fmla="*/ 85 w 146"/>
              <a:gd name="T39" fmla="*/ 324 h 328"/>
              <a:gd name="T40" fmla="*/ 81 w 146"/>
              <a:gd name="T41" fmla="*/ 311 h 328"/>
              <a:gd name="T42" fmla="*/ 84 w 146"/>
              <a:gd name="T43" fmla="*/ 294 h 328"/>
              <a:gd name="T44" fmla="*/ 30 w 146"/>
              <a:gd name="T45" fmla="*/ 276 h 328"/>
              <a:gd name="T46" fmla="*/ 6 w 146"/>
              <a:gd name="T47" fmla="*/ 248 h 328"/>
              <a:gd name="T48" fmla="*/ 10 w 146"/>
              <a:gd name="T49" fmla="*/ 233 h 328"/>
              <a:gd name="T50" fmla="*/ 7 w 146"/>
              <a:gd name="T51" fmla="*/ 232 h 328"/>
              <a:gd name="T52" fmla="*/ 9 w 146"/>
              <a:gd name="T53" fmla="*/ 261 h 328"/>
              <a:gd name="T54" fmla="*/ 58 w 146"/>
              <a:gd name="T55" fmla="*/ 293 h 328"/>
              <a:gd name="T56" fmla="*/ 82 w 146"/>
              <a:gd name="T57" fmla="*/ 304 h 328"/>
              <a:gd name="T58" fmla="*/ 79 w 146"/>
              <a:gd name="T59" fmla="*/ 328 h 328"/>
              <a:gd name="T60" fmla="*/ 99 w 146"/>
              <a:gd name="T61" fmla="*/ 313 h 328"/>
              <a:gd name="T62" fmla="*/ 120 w 146"/>
              <a:gd name="T63" fmla="*/ 260 h 328"/>
              <a:gd name="T64" fmla="*/ 146 w 146"/>
              <a:gd name="T65" fmla="*/ 187 h 328"/>
              <a:gd name="T66" fmla="*/ 141 w 146"/>
              <a:gd name="T67" fmla="*/ 124 h 328"/>
              <a:gd name="T68" fmla="*/ 123 w 146"/>
              <a:gd name="T69" fmla="*/ 107 h 328"/>
              <a:gd name="T70" fmla="*/ 106 w 146"/>
              <a:gd name="T71" fmla="*/ 108 h 328"/>
              <a:gd name="T72" fmla="*/ 125 w 146"/>
              <a:gd name="T73" fmla="*/ 91 h 328"/>
              <a:gd name="T74" fmla="*/ 126 w 146"/>
              <a:gd name="T75" fmla="*/ 47 h 328"/>
              <a:gd name="T76" fmla="*/ 109 w 146"/>
              <a:gd name="T77" fmla="*/ 27 h 328"/>
              <a:gd name="T78" fmla="*/ 36 w 146"/>
              <a:gd name="T79" fmla="*/ 0 h 328"/>
              <a:gd name="T80" fmla="*/ 20 w 146"/>
              <a:gd name="T81" fmla="*/ 39 h 328"/>
              <a:gd name="T82" fmla="*/ 7 w 146"/>
              <a:gd name="T83" fmla="*/ 66 h 328"/>
              <a:gd name="T84" fmla="*/ 13 w 146"/>
              <a:gd name="T85" fmla="*/ 89 h 328"/>
              <a:gd name="T86" fmla="*/ 5 w 146"/>
              <a:gd name="T87" fmla="*/ 111 h 328"/>
              <a:gd name="T88" fmla="*/ 22 w 146"/>
              <a:gd name="T89" fmla="*/ 118 h 328"/>
              <a:gd name="T90" fmla="*/ 64 w 146"/>
              <a:gd name="T91" fmla="*/ 159 h 328"/>
              <a:gd name="T92" fmla="*/ 44 w 146"/>
              <a:gd name="T93" fmla="*/ 184 h 328"/>
              <a:gd name="T94" fmla="*/ 24 w 146"/>
              <a:gd name="T95" fmla="*/ 215 h 328"/>
              <a:gd name="T96" fmla="*/ 7 w 146"/>
              <a:gd name="T97" fmla="*/ 232 h 328"/>
              <a:gd name="T98" fmla="*/ 7 w 146"/>
              <a:gd name="T99" fmla="*/ 23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6" h="328">
                <a:moveTo>
                  <a:pt x="9" y="233"/>
                </a:moveTo>
                <a:lnTo>
                  <a:pt x="10" y="233"/>
                </a:lnTo>
                <a:lnTo>
                  <a:pt x="11" y="225"/>
                </a:lnTo>
                <a:lnTo>
                  <a:pt x="26" y="217"/>
                </a:lnTo>
                <a:lnTo>
                  <a:pt x="37" y="200"/>
                </a:lnTo>
                <a:lnTo>
                  <a:pt x="46" y="186"/>
                </a:lnTo>
                <a:lnTo>
                  <a:pt x="67" y="167"/>
                </a:lnTo>
                <a:lnTo>
                  <a:pt x="67" y="157"/>
                </a:lnTo>
                <a:lnTo>
                  <a:pt x="30" y="132"/>
                </a:lnTo>
                <a:lnTo>
                  <a:pt x="24" y="116"/>
                </a:lnTo>
                <a:lnTo>
                  <a:pt x="8" y="114"/>
                </a:lnTo>
                <a:lnTo>
                  <a:pt x="8" y="110"/>
                </a:lnTo>
                <a:lnTo>
                  <a:pt x="8" y="110"/>
                </a:lnTo>
                <a:lnTo>
                  <a:pt x="4" y="98"/>
                </a:lnTo>
                <a:lnTo>
                  <a:pt x="16" y="92"/>
                </a:lnTo>
                <a:lnTo>
                  <a:pt x="17" y="72"/>
                </a:lnTo>
                <a:lnTo>
                  <a:pt x="10" y="65"/>
                </a:lnTo>
                <a:lnTo>
                  <a:pt x="11" y="58"/>
                </a:lnTo>
                <a:lnTo>
                  <a:pt x="23" y="40"/>
                </a:lnTo>
                <a:lnTo>
                  <a:pt x="23" y="21"/>
                </a:lnTo>
                <a:lnTo>
                  <a:pt x="37" y="4"/>
                </a:lnTo>
                <a:lnTo>
                  <a:pt x="69" y="19"/>
                </a:lnTo>
                <a:lnTo>
                  <a:pt x="108" y="30"/>
                </a:lnTo>
                <a:lnTo>
                  <a:pt x="121" y="37"/>
                </a:lnTo>
                <a:lnTo>
                  <a:pt x="123" y="47"/>
                </a:lnTo>
                <a:lnTo>
                  <a:pt x="119" y="63"/>
                </a:lnTo>
                <a:lnTo>
                  <a:pt x="121" y="89"/>
                </a:lnTo>
                <a:lnTo>
                  <a:pt x="110" y="100"/>
                </a:lnTo>
                <a:lnTo>
                  <a:pt x="101" y="107"/>
                </a:lnTo>
                <a:lnTo>
                  <a:pt x="106" y="112"/>
                </a:lnTo>
                <a:lnTo>
                  <a:pt x="124" y="110"/>
                </a:lnTo>
                <a:lnTo>
                  <a:pt x="129" y="106"/>
                </a:lnTo>
                <a:lnTo>
                  <a:pt x="138" y="125"/>
                </a:lnTo>
                <a:lnTo>
                  <a:pt x="139" y="181"/>
                </a:lnTo>
                <a:lnTo>
                  <a:pt x="142" y="187"/>
                </a:lnTo>
                <a:lnTo>
                  <a:pt x="135" y="219"/>
                </a:lnTo>
                <a:lnTo>
                  <a:pt x="117" y="258"/>
                </a:lnTo>
                <a:lnTo>
                  <a:pt x="101" y="283"/>
                </a:lnTo>
                <a:lnTo>
                  <a:pt x="97" y="312"/>
                </a:lnTo>
                <a:lnTo>
                  <a:pt x="85" y="324"/>
                </a:lnTo>
                <a:lnTo>
                  <a:pt x="82" y="324"/>
                </a:lnTo>
                <a:lnTo>
                  <a:pt x="81" y="311"/>
                </a:lnTo>
                <a:lnTo>
                  <a:pt x="85" y="305"/>
                </a:lnTo>
                <a:lnTo>
                  <a:pt x="84" y="294"/>
                </a:lnTo>
                <a:lnTo>
                  <a:pt x="58" y="290"/>
                </a:lnTo>
                <a:lnTo>
                  <a:pt x="30" y="276"/>
                </a:lnTo>
                <a:lnTo>
                  <a:pt x="11" y="259"/>
                </a:lnTo>
                <a:lnTo>
                  <a:pt x="6" y="248"/>
                </a:lnTo>
                <a:lnTo>
                  <a:pt x="10" y="233"/>
                </a:lnTo>
                <a:lnTo>
                  <a:pt x="10" y="233"/>
                </a:lnTo>
                <a:lnTo>
                  <a:pt x="9" y="233"/>
                </a:lnTo>
                <a:lnTo>
                  <a:pt x="7" y="232"/>
                </a:lnTo>
                <a:lnTo>
                  <a:pt x="2" y="248"/>
                </a:lnTo>
                <a:lnTo>
                  <a:pt x="9" y="261"/>
                </a:lnTo>
                <a:lnTo>
                  <a:pt x="28" y="279"/>
                </a:lnTo>
                <a:lnTo>
                  <a:pt x="58" y="293"/>
                </a:lnTo>
                <a:lnTo>
                  <a:pt x="81" y="297"/>
                </a:lnTo>
                <a:lnTo>
                  <a:pt x="82" y="304"/>
                </a:lnTo>
                <a:lnTo>
                  <a:pt x="76" y="309"/>
                </a:lnTo>
                <a:lnTo>
                  <a:pt x="79" y="328"/>
                </a:lnTo>
                <a:lnTo>
                  <a:pt x="86" y="328"/>
                </a:lnTo>
                <a:lnTo>
                  <a:pt x="99" y="313"/>
                </a:lnTo>
                <a:lnTo>
                  <a:pt x="104" y="284"/>
                </a:lnTo>
                <a:lnTo>
                  <a:pt x="120" y="260"/>
                </a:lnTo>
                <a:lnTo>
                  <a:pt x="139" y="220"/>
                </a:lnTo>
                <a:lnTo>
                  <a:pt x="146" y="187"/>
                </a:lnTo>
                <a:lnTo>
                  <a:pt x="142" y="180"/>
                </a:lnTo>
                <a:lnTo>
                  <a:pt x="141" y="124"/>
                </a:lnTo>
                <a:lnTo>
                  <a:pt x="130" y="101"/>
                </a:lnTo>
                <a:lnTo>
                  <a:pt x="123" y="107"/>
                </a:lnTo>
                <a:lnTo>
                  <a:pt x="108" y="109"/>
                </a:lnTo>
                <a:lnTo>
                  <a:pt x="106" y="108"/>
                </a:lnTo>
                <a:lnTo>
                  <a:pt x="112" y="102"/>
                </a:lnTo>
                <a:lnTo>
                  <a:pt x="125" y="91"/>
                </a:lnTo>
                <a:lnTo>
                  <a:pt x="123" y="63"/>
                </a:lnTo>
                <a:lnTo>
                  <a:pt x="126" y="47"/>
                </a:lnTo>
                <a:lnTo>
                  <a:pt x="125" y="35"/>
                </a:lnTo>
                <a:lnTo>
                  <a:pt x="109" y="27"/>
                </a:lnTo>
                <a:lnTo>
                  <a:pt x="70" y="15"/>
                </a:lnTo>
                <a:lnTo>
                  <a:pt x="36" y="0"/>
                </a:lnTo>
                <a:lnTo>
                  <a:pt x="20" y="20"/>
                </a:lnTo>
                <a:lnTo>
                  <a:pt x="20" y="39"/>
                </a:lnTo>
                <a:lnTo>
                  <a:pt x="8" y="57"/>
                </a:lnTo>
                <a:lnTo>
                  <a:pt x="7" y="66"/>
                </a:lnTo>
                <a:lnTo>
                  <a:pt x="14" y="73"/>
                </a:lnTo>
                <a:lnTo>
                  <a:pt x="13" y="89"/>
                </a:lnTo>
                <a:lnTo>
                  <a:pt x="0" y="96"/>
                </a:lnTo>
                <a:lnTo>
                  <a:pt x="5" y="111"/>
                </a:lnTo>
                <a:lnTo>
                  <a:pt x="5" y="117"/>
                </a:lnTo>
                <a:lnTo>
                  <a:pt x="22" y="118"/>
                </a:lnTo>
                <a:lnTo>
                  <a:pt x="27" y="135"/>
                </a:lnTo>
                <a:lnTo>
                  <a:pt x="64" y="159"/>
                </a:lnTo>
                <a:lnTo>
                  <a:pt x="64" y="165"/>
                </a:lnTo>
                <a:lnTo>
                  <a:pt x="44" y="184"/>
                </a:lnTo>
                <a:lnTo>
                  <a:pt x="34" y="198"/>
                </a:lnTo>
                <a:lnTo>
                  <a:pt x="24" y="215"/>
                </a:lnTo>
                <a:lnTo>
                  <a:pt x="8" y="223"/>
                </a:lnTo>
                <a:lnTo>
                  <a:pt x="7" y="232"/>
                </a:lnTo>
                <a:lnTo>
                  <a:pt x="9" y="233"/>
                </a:lnTo>
                <a:lnTo>
                  <a:pt x="7" y="232"/>
                </a:lnTo>
                <a:lnTo>
                  <a:pt x="9" y="2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5" name="Freeform 82">
            <a:extLst>
              <a:ext uri="{FF2B5EF4-FFF2-40B4-BE49-F238E27FC236}">
                <a16:creationId xmlns:a16="http://schemas.microsoft.com/office/drawing/2014/main" id="{3540CCE5-8A10-D3A6-7153-218BDBDCD864}"/>
              </a:ext>
            </a:extLst>
          </p:cNvPr>
          <p:cNvSpPr>
            <a:spLocks/>
          </p:cNvSpPr>
          <p:nvPr/>
        </p:nvSpPr>
        <p:spPr bwMode="auto">
          <a:xfrm>
            <a:off x="2046787" y="3357966"/>
            <a:ext cx="1046456" cy="1091141"/>
          </a:xfrm>
          <a:custGeom>
            <a:avLst/>
            <a:gdLst>
              <a:gd name="T0" fmla="*/ 203 w 726"/>
              <a:gd name="T1" fmla="*/ 715 h 757"/>
              <a:gd name="T2" fmla="*/ 102 w 726"/>
              <a:gd name="T3" fmla="*/ 699 h 757"/>
              <a:gd name="T4" fmla="*/ 95 w 726"/>
              <a:gd name="T5" fmla="*/ 757 h 757"/>
              <a:gd name="T6" fmla="*/ 0 w 726"/>
              <a:gd name="T7" fmla="*/ 745 h 757"/>
              <a:gd name="T8" fmla="*/ 36 w 726"/>
              <a:gd name="T9" fmla="*/ 505 h 757"/>
              <a:gd name="T10" fmla="*/ 78 w 726"/>
              <a:gd name="T11" fmla="*/ 187 h 757"/>
              <a:gd name="T12" fmla="*/ 105 w 726"/>
              <a:gd name="T13" fmla="*/ 0 h 757"/>
              <a:gd name="T14" fmla="*/ 309 w 726"/>
              <a:gd name="T15" fmla="*/ 24 h 757"/>
              <a:gd name="T16" fmla="*/ 533 w 726"/>
              <a:gd name="T17" fmla="*/ 50 h 757"/>
              <a:gd name="T18" fmla="*/ 726 w 726"/>
              <a:gd name="T19" fmla="*/ 68 h 757"/>
              <a:gd name="T20" fmla="*/ 724 w 726"/>
              <a:gd name="T21" fmla="*/ 132 h 757"/>
              <a:gd name="T22" fmla="*/ 715 w 726"/>
              <a:gd name="T23" fmla="*/ 132 h 757"/>
              <a:gd name="T24" fmla="*/ 671 w 726"/>
              <a:gd name="T25" fmla="*/ 719 h 757"/>
              <a:gd name="T26" fmla="*/ 501 w 726"/>
              <a:gd name="T27" fmla="*/ 708 h 757"/>
              <a:gd name="T28" fmla="*/ 271 w 726"/>
              <a:gd name="T29" fmla="*/ 686 h 757"/>
              <a:gd name="T30" fmla="*/ 275 w 726"/>
              <a:gd name="T31" fmla="*/ 723 h 757"/>
              <a:gd name="T32" fmla="*/ 203 w 726"/>
              <a:gd name="T33" fmla="*/ 715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6" h="757">
                <a:moveTo>
                  <a:pt x="203" y="715"/>
                </a:moveTo>
                <a:lnTo>
                  <a:pt x="102" y="699"/>
                </a:lnTo>
                <a:lnTo>
                  <a:pt x="95" y="757"/>
                </a:lnTo>
                <a:lnTo>
                  <a:pt x="0" y="745"/>
                </a:lnTo>
                <a:lnTo>
                  <a:pt x="36" y="505"/>
                </a:lnTo>
                <a:lnTo>
                  <a:pt x="78" y="187"/>
                </a:lnTo>
                <a:lnTo>
                  <a:pt x="105" y="0"/>
                </a:lnTo>
                <a:lnTo>
                  <a:pt x="309" y="24"/>
                </a:lnTo>
                <a:lnTo>
                  <a:pt x="533" y="50"/>
                </a:lnTo>
                <a:lnTo>
                  <a:pt x="726" y="68"/>
                </a:lnTo>
                <a:lnTo>
                  <a:pt x="724" y="132"/>
                </a:lnTo>
                <a:lnTo>
                  <a:pt x="715" y="132"/>
                </a:lnTo>
                <a:lnTo>
                  <a:pt x="671" y="719"/>
                </a:lnTo>
                <a:lnTo>
                  <a:pt x="501" y="708"/>
                </a:lnTo>
                <a:lnTo>
                  <a:pt x="271" y="686"/>
                </a:lnTo>
                <a:lnTo>
                  <a:pt x="275" y="723"/>
                </a:lnTo>
                <a:lnTo>
                  <a:pt x="203" y="7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6" name="Freeform 83">
            <a:extLst>
              <a:ext uri="{FF2B5EF4-FFF2-40B4-BE49-F238E27FC236}">
                <a16:creationId xmlns:a16="http://schemas.microsoft.com/office/drawing/2014/main" id="{8DF2F5E6-FAC5-E8DA-A960-FF36F89CD0EE}"/>
              </a:ext>
            </a:extLst>
          </p:cNvPr>
          <p:cNvSpPr>
            <a:spLocks/>
          </p:cNvSpPr>
          <p:nvPr/>
        </p:nvSpPr>
        <p:spPr bwMode="auto">
          <a:xfrm>
            <a:off x="2043905" y="3356525"/>
            <a:ext cx="1050780" cy="1095465"/>
          </a:xfrm>
          <a:custGeom>
            <a:avLst/>
            <a:gdLst>
              <a:gd name="T0" fmla="*/ 205 w 729"/>
              <a:gd name="T1" fmla="*/ 716 h 760"/>
              <a:gd name="T2" fmla="*/ 205 w 729"/>
              <a:gd name="T3" fmla="*/ 714 h 760"/>
              <a:gd name="T4" fmla="*/ 103 w 729"/>
              <a:gd name="T5" fmla="*/ 698 h 760"/>
              <a:gd name="T6" fmla="*/ 95 w 729"/>
              <a:gd name="T7" fmla="*/ 755 h 760"/>
              <a:gd name="T8" fmla="*/ 4 w 729"/>
              <a:gd name="T9" fmla="*/ 744 h 760"/>
              <a:gd name="T10" fmla="*/ 39 w 729"/>
              <a:gd name="T11" fmla="*/ 508 h 760"/>
              <a:gd name="T12" fmla="*/ 81 w 729"/>
              <a:gd name="T13" fmla="*/ 188 h 760"/>
              <a:gd name="T14" fmla="*/ 80 w 729"/>
              <a:gd name="T15" fmla="*/ 188 h 760"/>
              <a:gd name="T16" fmla="*/ 81 w 729"/>
              <a:gd name="T17" fmla="*/ 188 h 760"/>
              <a:gd name="T18" fmla="*/ 108 w 729"/>
              <a:gd name="T19" fmla="*/ 3 h 760"/>
              <a:gd name="T20" fmla="*/ 311 w 729"/>
              <a:gd name="T21" fmla="*/ 27 h 760"/>
              <a:gd name="T22" fmla="*/ 535 w 729"/>
              <a:gd name="T23" fmla="*/ 52 h 760"/>
              <a:gd name="T24" fmla="*/ 726 w 729"/>
              <a:gd name="T25" fmla="*/ 70 h 760"/>
              <a:gd name="T26" fmla="*/ 725 w 729"/>
              <a:gd name="T27" fmla="*/ 131 h 760"/>
              <a:gd name="T28" fmla="*/ 716 w 729"/>
              <a:gd name="T29" fmla="*/ 131 h 760"/>
              <a:gd name="T30" fmla="*/ 671 w 729"/>
              <a:gd name="T31" fmla="*/ 718 h 760"/>
              <a:gd name="T32" fmla="*/ 503 w 729"/>
              <a:gd name="T33" fmla="*/ 707 h 760"/>
              <a:gd name="T34" fmla="*/ 272 w 729"/>
              <a:gd name="T35" fmla="*/ 685 h 760"/>
              <a:gd name="T36" fmla="*/ 276 w 729"/>
              <a:gd name="T37" fmla="*/ 722 h 760"/>
              <a:gd name="T38" fmla="*/ 205 w 729"/>
              <a:gd name="T39" fmla="*/ 714 h 760"/>
              <a:gd name="T40" fmla="*/ 205 w 729"/>
              <a:gd name="T41" fmla="*/ 716 h 760"/>
              <a:gd name="T42" fmla="*/ 205 w 729"/>
              <a:gd name="T43" fmla="*/ 714 h 760"/>
              <a:gd name="T44" fmla="*/ 205 w 729"/>
              <a:gd name="T45" fmla="*/ 716 h 760"/>
              <a:gd name="T46" fmla="*/ 205 w 729"/>
              <a:gd name="T47" fmla="*/ 717 h 760"/>
              <a:gd name="T48" fmla="*/ 280 w 729"/>
              <a:gd name="T49" fmla="*/ 727 h 760"/>
              <a:gd name="T50" fmla="*/ 275 w 729"/>
              <a:gd name="T51" fmla="*/ 689 h 760"/>
              <a:gd name="T52" fmla="*/ 503 w 729"/>
              <a:gd name="T53" fmla="*/ 710 h 760"/>
              <a:gd name="T54" fmla="*/ 674 w 729"/>
              <a:gd name="T55" fmla="*/ 721 h 760"/>
              <a:gd name="T56" fmla="*/ 719 w 729"/>
              <a:gd name="T57" fmla="*/ 134 h 760"/>
              <a:gd name="T58" fmla="*/ 727 w 729"/>
              <a:gd name="T59" fmla="*/ 135 h 760"/>
              <a:gd name="T60" fmla="*/ 729 w 729"/>
              <a:gd name="T61" fmla="*/ 66 h 760"/>
              <a:gd name="T62" fmla="*/ 536 w 729"/>
              <a:gd name="T63" fmla="*/ 49 h 760"/>
              <a:gd name="T64" fmla="*/ 311 w 729"/>
              <a:gd name="T65" fmla="*/ 24 h 760"/>
              <a:gd name="T66" fmla="*/ 105 w 729"/>
              <a:gd name="T67" fmla="*/ 0 h 760"/>
              <a:gd name="T68" fmla="*/ 79 w 729"/>
              <a:gd name="T69" fmla="*/ 187 h 760"/>
              <a:gd name="T70" fmla="*/ 36 w 729"/>
              <a:gd name="T71" fmla="*/ 506 h 760"/>
              <a:gd name="T72" fmla="*/ 0 w 729"/>
              <a:gd name="T73" fmla="*/ 747 h 760"/>
              <a:gd name="T74" fmla="*/ 98 w 729"/>
              <a:gd name="T75" fmla="*/ 760 h 760"/>
              <a:gd name="T76" fmla="*/ 106 w 729"/>
              <a:gd name="T77" fmla="*/ 702 h 760"/>
              <a:gd name="T78" fmla="*/ 205 w 729"/>
              <a:gd name="T79" fmla="*/ 717 h 760"/>
              <a:gd name="T80" fmla="*/ 205 w 729"/>
              <a:gd name="T81" fmla="*/ 717 h 760"/>
              <a:gd name="T82" fmla="*/ 205 w 729"/>
              <a:gd name="T83" fmla="*/ 716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9" h="760">
                <a:moveTo>
                  <a:pt x="205" y="716"/>
                </a:moveTo>
                <a:lnTo>
                  <a:pt x="205" y="714"/>
                </a:lnTo>
                <a:lnTo>
                  <a:pt x="103" y="698"/>
                </a:lnTo>
                <a:lnTo>
                  <a:pt x="95" y="755"/>
                </a:lnTo>
                <a:lnTo>
                  <a:pt x="4" y="744"/>
                </a:lnTo>
                <a:lnTo>
                  <a:pt x="39" y="508"/>
                </a:lnTo>
                <a:lnTo>
                  <a:pt x="81" y="188"/>
                </a:lnTo>
                <a:lnTo>
                  <a:pt x="80" y="188"/>
                </a:lnTo>
                <a:lnTo>
                  <a:pt x="81" y="188"/>
                </a:lnTo>
                <a:lnTo>
                  <a:pt x="108" y="3"/>
                </a:lnTo>
                <a:lnTo>
                  <a:pt x="311" y="27"/>
                </a:lnTo>
                <a:lnTo>
                  <a:pt x="535" y="52"/>
                </a:lnTo>
                <a:lnTo>
                  <a:pt x="726" y="70"/>
                </a:lnTo>
                <a:lnTo>
                  <a:pt x="725" y="131"/>
                </a:lnTo>
                <a:lnTo>
                  <a:pt x="716" y="131"/>
                </a:lnTo>
                <a:lnTo>
                  <a:pt x="671" y="718"/>
                </a:lnTo>
                <a:lnTo>
                  <a:pt x="503" y="707"/>
                </a:lnTo>
                <a:lnTo>
                  <a:pt x="272" y="685"/>
                </a:lnTo>
                <a:lnTo>
                  <a:pt x="276" y="722"/>
                </a:lnTo>
                <a:lnTo>
                  <a:pt x="205" y="714"/>
                </a:lnTo>
                <a:lnTo>
                  <a:pt x="205" y="716"/>
                </a:lnTo>
                <a:lnTo>
                  <a:pt x="205" y="714"/>
                </a:lnTo>
                <a:lnTo>
                  <a:pt x="205" y="716"/>
                </a:lnTo>
                <a:lnTo>
                  <a:pt x="205" y="717"/>
                </a:lnTo>
                <a:lnTo>
                  <a:pt x="280" y="727"/>
                </a:lnTo>
                <a:lnTo>
                  <a:pt x="275" y="689"/>
                </a:lnTo>
                <a:lnTo>
                  <a:pt x="503" y="710"/>
                </a:lnTo>
                <a:lnTo>
                  <a:pt x="674" y="721"/>
                </a:lnTo>
                <a:lnTo>
                  <a:pt x="719" y="134"/>
                </a:lnTo>
                <a:lnTo>
                  <a:pt x="727" y="135"/>
                </a:lnTo>
                <a:lnTo>
                  <a:pt x="729" y="66"/>
                </a:lnTo>
                <a:lnTo>
                  <a:pt x="536" y="49"/>
                </a:lnTo>
                <a:lnTo>
                  <a:pt x="311" y="24"/>
                </a:lnTo>
                <a:lnTo>
                  <a:pt x="105" y="0"/>
                </a:lnTo>
                <a:lnTo>
                  <a:pt x="79" y="187"/>
                </a:lnTo>
                <a:lnTo>
                  <a:pt x="36" y="506"/>
                </a:lnTo>
                <a:lnTo>
                  <a:pt x="0" y="747"/>
                </a:lnTo>
                <a:lnTo>
                  <a:pt x="98" y="760"/>
                </a:lnTo>
                <a:lnTo>
                  <a:pt x="106" y="702"/>
                </a:lnTo>
                <a:lnTo>
                  <a:pt x="205" y="717"/>
                </a:lnTo>
                <a:lnTo>
                  <a:pt x="205" y="717"/>
                </a:lnTo>
                <a:lnTo>
                  <a:pt x="205" y="7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7" name="Freeform 84">
            <a:extLst>
              <a:ext uri="{FF2B5EF4-FFF2-40B4-BE49-F238E27FC236}">
                <a16:creationId xmlns:a16="http://schemas.microsoft.com/office/drawing/2014/main" id="{FEB50E55-6C21-8EEF-C4F4-6B3CFDBBD449}"/>
              </a:ext>
            </a:extLst>
          </p:cNvPr>
          <p:cNvSpPr>
            <a:spLocks/>
          </p:cNvSpPr>
          <p:nvPr/>
        </p:nvSpPr>
        <p:spPr bwMode="auto">
          <a:xfrm>
            <a:off x="667368" y="2112596"/>
            <a:ext cx="957089" cy="1475995"/>
          </a:xfrm>
          <a:custGeom>
            <a:avLst/>
            <a:gdLst>
              <a:gd name="T0" fmla="*/ 276 w 664"/>
              <a:gd name="T1" fmla="*/ 41 h 1024"/>
              <a:gd name="T2" fmla="*/ 509 w 664"/>
              <a:gd name="T3" fmla="*/ 92 h 1024"/>
              <a:gd name="T4" fmla="*/ 664 w 664"/>
              <a:gd name="T5" fmla="*/ 123 h 1024"/>
              <a:gd name="T6" fmla="*/ 601 w 664"/>
              <a:gd name="T7" fmla="*/ 442 h 1024"/>
              <a:gd name="T8" fmla="*/ 569 w 664"/>
              <a:gd name="T9" fmla="*/ 621 h 1024"/>
              <a:gd name="T10" fmla="*/ 548 w 664"/>
              <a:gd name="T11" fmla="*/ 715 h 1024"/>
              <a:gd name="T12" fmla="*/ 536 w 664"/>
              <a:gd name="T13" fmla="*/ 781 h 1024"/>
              <a:gd name="T14" fmla="*/ 520 w 664"/>
              <a:gd name="T15" fmla="*/ 880 h 1024"/>
              <a:gd name="T16" fmla="*/ 511 w 664"/>
              <a:gd name="T17" fmla="*/ 898 h 1024"/>
              <a:gd name="T18" fmla="*/ 501 w 664"/>
              <a:gd name="T19" fmla="*/ 898 h 1024"/>
              <a:gd name="T20" fmla="*/ 494 w 664"/>
              <a:gd name="T21" fmla="*/ 882 h 1024"/>
              <a:gd name="T22" fmla="*/ 476 w 664"/>
              <a:gd name="T23" fmla="*/ 879 h 1024"/>
              <a:gd name="T24" fmla="*/ 469 w 664"/>
              <a:gd name="T25" fmla="*/ 873 h 1024"/>
              <a:gd name="T26" fmla="*/ 458 w 664"/>
              <a:gd name="T27" fmla="*/ 874 h 1024"/>
              <a:gd name="T28" fmla="*/ 453 w 664"/>
              <a:gd name="T29" fmla="*/ 878 h 1024"/>
              <a:gd name="T30" fmla="*/ 442 w 664"/>
              <a:gd name="T31" fmla="*/ 887 h 1024"/>
              <a:gd name="T32" fmla="*/ 440 w 664"/>
              <a:gd name="T33" fmla="*/ 931 h 1024"/>
              <a:gd name="T34" fmla="*/ 438 w 664"/>
              <a:gd name="T35" fmla="*/ 939 h 1024"/>
              <a:gd name="T36" fmla="*/ 436 w 664"/>
              <a:gd name="T37" fmla="*/ 1013 h 1024"/>
              <a:gd name="T38" fmla="*/ 428 w 664"/>
              <a:gd name="T39" fmla="*/ 1024 h 1024"/>
              <a:gd name="T40" fmla="*/ 328 w 664"/>
              <a:gd name="T41" fmla="*/ 871 h 1024"/>
              <a:gd name="T42" fmla="*/ 75 w 664"/>
              <a:gd name="T43" fmla="*/ 498 h 1024"/>
              <a:gd name="T44" fmla="*/ 0 w 664"/>
              <a:gd name="T45" fmla="*/ 383 h 1024"/>
              <a:gd name="T46" fmla="*/ 52 w 664"/>
              <a:gd name="T47" fmla="*/ 188 h 1024"/>
              <a:gd name="T48" fmla="*/ 100 w 664"/>
              <a:gd name="T49" fmla="*/ 0 h 1024"/>
              <a:gd name="T50" fmla="*/ 276 w 664"/>
              <a:gd name="T51" fmla="*/ 41 h 10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4" h="1024">
                <a:moveTo>
                  <a:pt x="276" y="41"/>
                </a:moveTo>
                <a:lnTo>
                  <a:pt x="509" y="92"/>
                </a:lnTo>
                <a:lnTo>
                  <a:pt x="664" y="123"/>
                </a:lnTo>
                <a:lnTo>
                  <a:pt x="601" y="442"/>
                </a:lnTo>
                <a:lnTo>
                  <a:pt x="569" y="621"/>
                </a:lnTo>
                <a:lnTo>
                  <a:pt x="548" y="715"/>
                </a:lnTo>
                <a:lnTo>
                  <a:pt x="536" y="781"/>
                </a:lnTo>
                <a:lnTo>
                  <a:pt x="520" y="880"/>
                </a:lnTo>
                <a:lnTo>
                  <a:pt x="511" y="898"/>
                </a:lnTo>
                <a:lnTo>
                  <a:pt x="501" y="898"/>
                </a:lnTo>
                <a:lnTo>
                  <a:pt x="494" y="882"/>
                </a:lnTo>
                <a:lnTo>
                  <a:pt x="476" y="879"/>
                </a:lnTo>
                <a:lnTo>
                  <a:pt x="469" y="873"/>
                </a:lnTo>
                <a:lnTo>
                  <a:pt x="458" y="874"/>
                </a:lnTo>
                <a:lnTo>
                  <a:pt x="453" y="878"/>
                </a:lnTo>
                <a:lnTo>
                  <a:pt x="442" y="887"/>
                </a:lnTo>
                <a:lnTo>
                  <a:pt x="440" y="931"/>
                </a:lnTo>
                <a:lnTo>
                  <a:pt x="438" y="939"/>
                </a:lnTo>
                <a:lnTo>
                  <a:pt x="436" y="1013"/>
                </a:lnTo>
                <a:lnTo>
                  <a:pt x="428" y="1024"/>
                </a:lnTo>
                <a:lnTo>
                  <a:pt x="328" y="871"/>
                </a:lnTo>
                <a:lnTo>
                  <a:pt x="75" y="498"/>
                </a:lnTo>
                <a:lnTo>
                  <a:pt x="0" y="383"/>
                </a:lnTo>
                <a:lnTo>
                  <a:pt x="52" y="188"/>
                </a:lnTo>
                <a:lnTo>
                  <a:pt x="100" y="0"/>
                </a:lnTo>
                <a:lnTo>
                  <a:pt x="276" y="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8" name="Freeform 85">
            <a:extLst>
              <a:ext uri="{FF2B5EF4-FFF2-40B4-BE49-F238E27FC236}">
                <a16:creationId xmlns:a16="http://schemas.microsoft.com/office/drawing/2014/main" id="{9D947AB2-B2EE-43E8-B652-632471936FE9}"/>
              </a:ext>
            </a:extLst>
          </p:cNvPr>
          <p:cNvSpPr>
            <a:spLocks/>
          </p:cNvSpPr>
          <p:nvPr/>
        </p:nvSpPr>
        <p:spPr bwMode="auto">
          <a:xfrm>
            <a:off x="665927" y="2109713"/>
            <a:ext cx="961414" cy="1483202"/>
          </a:xfrm>
          <a:custGeom>
            <a:avLst/>
            <a:gdLst>
              <a:gd name="T0" fmla="*/ 277 w 667"/>
              <a:gd name="T1" fmla="*/ 43 h 1029"/>
              <a:gd name="T2" fmla="*/ 277 w 667"/>
              <a:gd name="T3" fmla="*/ 45 h 1029"/>
              <a:gd name="T4" fmla="*/ 510 w 667"/>
              <a:gd name="T5" fmla="*/ 95 h 1029"/>
              <a:gd name="T6" fmla="*/ 664 w 667"/>
              <a:gd name="T7" fmla="*/ 126 h 1029"/>
              <a:gd name="T8" fmla="*/ 601 w 667"/>
              <a:gd name="T9" fmla="*/ 444 h 1029"/>
              <a:gd name="T10" fmla="*/ 567 w 667"/>
              <a:gd name="T11" fmla="*/ 623 h 1029"/>
              <a:gd name="T12" fmla="*/ 548 w 667"/>
              <a:gd name="T13" fmla="*/ 717 h 1029"/>
              <a:gd name="T14" fmla="*/ 535 w 667"/>
              <a:gd name="T15" fmla="*/ 783 h 1029"/>
              <a:gd name="T16" fmla="*/ 520 w 667"/>
              <a:gd name="T17" fmla="*/ 882 h 1029"/>
              <a:gd name="T18" fmla="*/ 511 w 667"/>
              <a:gd name="T19" fmla="*/ 899 h 1029"/>
              <a:gd name="T20" fmla="*/ 503 w 667"/>
              <a:gd name="T21" fmla="*/ 898 h 1029"/>
              <a:gd name="T22" fmla="*/ 496 w 667"/>
              <a:gd name="T23" fmla="*/ 883 h 1029"/>
              <a:gd name="T24" fmla="*/ 478 w 667"/>
              <a:gd name="T25" fmla="*/ 880 h 1029"/>
              <a:gd name="T26" fmla="*/ 470 w 667"/>
              <a:gd name="T27" fmla="*/ 873 h 1029"/>
              <a:gd name="T28" fmla="*/ 458 w 667"/>
              <a:gd name="T29" fmla="*/ 873 h 1029"/>
              <a:gd name="T30" fmla="*/ 453 w 667"/>
              <a:gd name="T31" fmla="*/ 879 h 1029"/>
              <a:gd name="T32" fmla="*/ 441 w 667"/>
              <a:gd name="T33" fmla="*/ 887 h 1029"/>
              <a:gd name="T34" fmla="*/ 440 w 667"/>
              <a:gd name="T35" fmla="*/ 931 h 1029"/>
              <a:gd name="T36" fmla="*/ 438 w 667"/>
              <a:gd name="T37" fmla="*/ 941 h 1029"/>
              <a:gd name="T38" fmla="*/ 435 w 667"/>
              <a:gd name="T39" fmla="*/ 1015 h 1029"/>
              <a:gd name="T40" fmla="*/ 429 w 667"/>
              <a:gd name="T41" fmla="*/ 1024 h 1029"/>
              <a:gd name="T42" fmla="*/ 330 w 667"/>
              <a:gd name="T43" fmla="*/ 872 h 1029"/>
              <a:gd name="T44" fmla="*/ 77 w 667"/>
              <a:gd name="T45" fmla="*/ 499 h 1029"/>
              <a:gd name="T46" fmla="*/ 3 w 667"/>
              <a:gd name="T47" fmla="*/ 385 h 1029"/>
              <a:gd name="T48" fmla="*/ 55 w 667"/>
              <a:gd name="T49" fmla="*/ 190 h 1029"/>
              <a:gd name="T50" fmla="*/ 102 w 667"/>
              <a:gd name="T51" fmla="*/ 3 h 1029"/>
              <a:gd name="T52" fmla="*/ 277 w 667"/>
              <a:gd name="T53" fmla="*/ 45 h 1029"/>
              <a:gd name="T54" fmla="*/ 277 w 667"/>
              <a:gd name="T55" fmla="*/ 45 h 1029"/>
              <a:gd name="T56" fmla="*/ 277 w 667"/>
              <a:gd name="T57" fmla="*/ 43 h 1029"/>
              <a:gd name="T58" fmla="*/ 277 w 667"/>
              <a:gd name="T59" fmla="*/ 42 h 1029"/>
              <a:gd name="T60" fmla="*/ 100 w 667"/>
              <a:gd name="T61" fmla="*/ 0 h 1029"/>
              <a:gd name="T62" fmla="*/ 52 w 667"/>
              <a:gd name="T63" fmla="*/ 190 h 1029"/>
              <a:gd name="T64" fmla="*/ 0 w 667"/>
              <a:gd name="T65" fmla="*/ 386 h 1029"/>
              <a:gd name="T66" fmla="*/ 75 w 667"/>
              <a:gd name="T67" fmla="*/ 501 h 1029"/>
              <a:gd name="T68" fmla="*/ 328 w 667"/>
              <a:gd name="T69" fmla="*/ 873 h 1029"/>
              <a:gd name="T70" fmla="*/ 429 w 667"/>
              <a:gd name="T71" fmla="*/ 1029 h 1029"/>
              <a:gd name="T72" fmla="*/ 438 w 667"/>
              <a:gd name="T73" fmla="*/ 1016 h 1029"/>
              <a:gd name="T74" fmla="*/ 441 w 667"/>
              <a:gd name="T75" fmla="*/ 941 h 1029"/>
              <a:gd name="T76" fmla="*/ 443 w 667"/>
              <a:gd name="T77" fmla="*/ 933 h 1029"/>
              <a:gd name="T78" fmla="*/ 444 w 667"/>
              <a:gd name="T79" fmla="*/ 889 h 1029"/>
              <a:gd name="T80" fmla="*/ 455 w 667"/>
              <a:gd name="T81" fmla="*/ 882 h 1029"/>
              <a:gd name="T82" fmla="*/ 459 w 667"/>
              <a:gd name="T83" fmla="*/ 877 h 1029"/>
              <a:gd name="T84" fmla="*/ 469 w 667"/>
              <a:gd name="T85" fmla="*/ 877 h 1029"/>
              <a:gd name="T86" fmla="*/ 477 w 667"/>
              <a:gd name="T87" fmla="*/ 883 h 1029"/>
              <a:gd name="T88" fmla="*/ 493 w 667"/>
              <a:gd name="T89" fmla="*/ 886 h 1029"/>
              <a:gd name="T90" fmla="*/ 501 w 667"/>
              <a:gd name="T91" fmla="*/ 901 h 1029"/>
              <a:gd name="T92" fmla="*/ 512 w 667"/>
              <a:gd name="T93" fmla="*/ 902 h 1029"/>
              <a:gd name="T94" fmla="*/ 524 w 667"/>
              <a:gd name="T95" fmla="*/ 883 h 1029"/>
              <a:gd name="T96" fmla="*/ 539 w 667"/>
              <a:gd name="T97" fmla="*/ 783 h 1029"/>
              <a:gd name="T98" fmla="*/ 551 w 667"/>
              <a:gd name="T99" fmla="*/ 717 h 1029"/>
              <a:gd name="T100" fmla="*/ 571 w 667"/>
              <a:gd name="T101" fmla="*/ 624 h 1029"/>
              <a:gd name="T102" fmla="*/ 604 w 667"/>
              <a:gd name="T103" fmla="*/ 445 h 1029"/>
              <a:gd name="T104" fmla="*/ 667 w 667"/>
              <a:gd name="T105" fmla="*/ 124 h 1029"/>
              <a:gd name="T106" fmla="*/ 510 w 667"/>
              <a:gd name="T107" fmla="*/ 92 h 1029"/>
              <a:gd name="T108" fmla="*/ 277 w 667"/>
              <a:gd name="T109" fmla="*/ 42 h 1029"/>
              <a:gd name="T110" fmla="*/ 277 w 667"/>
              <a:gd name="T111" fmla="*/ 43 h 1029"/>
              <a:gd name="T112" fmla="*/ 277 w 667"/>
              <a:gd name="T113" fmla="*/ 42 h 1029"/>
              <a:gd name="T114" fmla="*/ 277 w 667"/>
              <a:gd name="T115" fmla="*/ 43 h 10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67" h="1029">
                <a:moveTo>
                  <a:pt x="277" y="43"/>
                </a:moveTo>
                <a:lnTo>
                  <a:pt x="277" y="45"/>
                </a:lnTo>
                <a:lnTo>
                  <a:pt x="510" y="95"/>
                </a:lnTo>
                <a:lnTo>
                  <a:pt x="664" y="126"/>
                </a:lnTo>
                <a:lnTo>
                  <a:pt x="601" y="444"/>
                </a:lnTo>
                <a:lnTo>
                  <a:pt x="567" y="623"/>
                </a:lnTo>
                <a:lnTo>
                  <a:pt x="548" y="717"/>
                </a:lnTo>
                <a:lnTo>
                  <a:pt x="535" y="783"/>
                </a:lnTo>
                <a:lnTo>
                  <a:pt x="520" y="882"/>
                </a:lnTo>
                <a:lnTo>
                  <a:pt x="511" y="899"/>
                </a:lnTo>
                <a:lnTo>
                  <a:pt x="503" y="898"/>
                </a:lnTo>
                <a:lnTo>
                  <a:pt x="496" y="883"/>
                </a:lnTo>
                <a:lnTo>
                  <a:pt x="478" y="880"/>
                </a:lnTo>
                <a:lnTo>
                  <a:pt x="470" y="873"/>
                </a:lnTo>
                <a:lnTo>
                  <a:pt x="458" y="873"/>
                </a:lnTo>
                <a:lnTo>
                  <a:pt x="453" y="879"/>
                </a:lnTo>
                <a:lnTo>
                  <a:pt x="441" y="887"/>
                </a:lnTo>
                <a:lnTo>
                  <a:pt x="440" y="931"/>
                </a:lnTo>
                <a:lnTo>
                  <a:pt x="438" y="941"/>
                </a:lnTo>
                <a:lnTo>
                  <a:pt x="435" y="1015"/>
                </a:lnTo>
                <a:lnTo>
                  <a:pt x="429" y="1024"/>
                </a:lnTo>
                <a:lnTo>
                  <a:pt x="330" y="872"/>
                </a:lnTo>
                <a:lnTo>
                  <a:pt x="77" y="499"/>
                </a:lnTo>
                <a:lnTo>
                  <a:pt x="3" y="385"/>
                </a:lnTo>
                <a:lnTo>
                  <a:pt x="55" y="190"/>
                </a:lnTo>
                <a:lnTo>
                  <a:pt x="102" y="3"/>
                </a:lnTo>
                <a:lnTo>
                  <a:pt x="277" y="45"/>
                </a:lnTo>
                <a:lnTo>
                  <a:pt x="277" y="45"/>
                </a:lnTo>
                <a:lnTo>
                  <a:pt x="277" y="43"/>
                </a:lnTo>
                <a:lnTo>
                  <a:pt x="277" y="42"/>
                </a:lnTo>
                <a:lnTo>
                  <a:pt x="100" y="0"/>
                </a:lnTo>
                <a:lnTo>
                  <a:pt x="52" y="190"/>
                </a:lnTo>
                <a:lnTo>
                  <a:pt x="0" y="386"/>
                </a:lnTo>
                <a:lnTo>
                  <a:pt x="75" y="501"/>
                </a:lnTo>
                <a:lnTo>
                  <a:pt x="328" y="873"/>
                </a:lnTo>
                <a:lnTo>
                  <a:pt x="429" y="1029"/>
                </a:lnTo>
                <a:lnTo>
                  <a:pt x="438" y="1016"/>
                </a:lnTo>
                <a:lnTo>
                  <a:pt x="441" y="941"/>
                </a:lnTo>
                <a:lnTo>
                  <a:pt x="443" y="933"/>
                </a:lnTo>
                <a:lnTo>
                  <a:pt x="444" y="889"/>
                </a:lnTo>
                <a:lnTo>
                  <a:pt x="455" y="882"/>
                </a:lnTo>
                <a:lnTo>
                  <a:pt x="459" y="877"/>
                </a:lnTo>
                <a:lnTo>
                  <a:pt x="469" y="877"/>
                </a:lnTo>
                <a:lnTo>
                  <a:pt x="477" y="883"/>
                </a:lnTo>
                <a:lnTo>
                  <a:pt x="493" y="886"/>
                </a:lnTo>
                <a:lnTo>
                  <a:pt x="501" y="901"/>
                </a:lnTo>
                <a:lnTo>
                  <a:pt x="512" y="902"/>
                </a:lnTo>
                <a:lnTo>
                  <a:pt x="524" y="883"/>
                </a:lnTo>
                <a:lnTo>
                  <a:pt x="539" y="783"/>
                </a:lnTo>
                <a:lnTo>
                  <a:pt x="551" y="717"/>
                </a:lnTo>
                <a:lnTo>
                  <a:pt x="571" y="624"/>
                </a:lnTo>
                <a:lnTo>
                  <a:pt x="604" y="445"/>
                </a:lnTo>
                <a:lnTo>
                  <a:pt x="667" y="124"/>
                </a:lnTo>
                <a:lnTo>
                  <a:pt x="510" y="92"/>
                </a:lnTo>
                <a:lnTo>
                  <a:pt x="277" y="42"/>
                </a:lnTo>
                <a:lnTo>
                  <a:pt x="277" y="43"/>
                </a:lnTo>
                <a:lnTo>
                  <a:pt x="277" y="42"/>
                </a:lnTo>
                <a:lnTo>
                  <a:pt x="277"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89" name="Freeform 86">
            <a:extLst>
              <a:ext uri="{FF2B5EF4-FFF2-40B4-BE49-F238E27FC236}">
                <a16:creationId xmlns:a16="http://schemas.microsoft.com/office/drawing/2014/main" id="{44B26726-3AA8-58A1-96B5-47A25FE53558}"/>
              </a:ext>
            </a:extLst>
          </p:cNvPr>
          <p:cNvSpPr>
            <a:spLocks/>
          </p:cNvSpPr>
          <p:nvPr/>
        </p:nvSpPr>
        <p:spPr bwMode="auto">
          <a:xfrm>
            <a:off x="6445939" y="1590808"/>
            <a:ext cx="1096905" cy="846103"/>
          </a:xfrm>
          <a:custGeom>
            <a:avLst/>
            <a:gdLst>
              <a:gd name="T0" fmla="*/ 596 w 761"/>
              <a:gd name="T1" fmla="*/ 546 h 587"/>
              <a:gd name="T2" fmla="*/ 577 w 761"/>
              <a:gd name="T3" fmla="*/ 522 h 587"/>
              <a:gd name="T4" fmla="*/ 502 w 761"/>
              <a:gd name="T5" fmla="*/ 494 h 587"/>
              <a:gd name="T6" fmla="*/ 481 w 761"/>
              <a:gd name="T7" fmla="*/ 490 h 587"/>
              <a:gd name="T8" fmla="*/ 457 w 761"/>
              <a:gd name="T9" fmla="*/ 446 h 587"/>
              <a:gd name="T10" fmla="*/ 422 w 761"/>
              <a:gd name="T11" fmla="*/ 429 h 587"/>
              <a:gd name="T12" fmla="*/ 2 w 761"/>
              <a:gd name="T13" fmla="*/ 513 h 587"/>
              <a:gd name="T14" fmla="*/ 9 w 761"/>
              <a:gd name="T15" fmla="*/ 467 h 587"/>
              <a:gd name="T16" fmla="*/ 22 w 761"/>
              <a:gd name="T17" fmla="*/ 451 h 587"/>
              <a:gd name="T18" fmla="*/ 45 w 761"/>
              <a:gd name="T19" fmla="*/ 433 h 587"/>
              <a:gd name="T20" fmla="*/ 61 w 761"/>
              <a:gd name="T21" fmla="*/ 407 h 587"/>
              <a:gd name="T22" fmla="*/ 66 w 761"/>
              <a:gd name="T23" fmla="*/ 395 h 587"/>
              <a:gd name="T24" fmla="*/ 47 w 761"/>
              <a:gd name="T25" fmla="*/ 376 h 587"/>
              <a:gd name="T26" fmla="*/ 53 w 761"/>
              <a:gd name="T27" fmla="*/ 328 h 587"/>
              <a:gd name="T28" fmla="*/ 104 w 761"/>
              <a:gd name="T29" fmla="*/ 312 h 587"/>
              <a:gd name="T30" fmla="*/ 161 w 761"/>
              <a:gd name="T31" fmla="*/ 307 h 587"/>
              <a:gd name="T32" fmla="*/ 182 w 761"/>
              <a:gd name="T33" fmla="*/ 316 h 587"/>
              <a:gd name="T34" fmla="*/ 210 w 761"/>
              <a:gd name="T35" fmla="*/ 302 h 587"/>
              <a:gd name="T36" fmla="*/ 254 w 761"/>
              <a:gd name="T37" fmla="*/ 288 h 587"/>
              <a:gd name="T38" fmla="*/ 274 w 761"/>
              <a:gd name="T39" fmla="*/ 257 h 587"/>
              <a:gd name="T40" fmla="*/ 298 w 761"/>
              <a:gd name="T41" fmla="*/ 250 h 587"/>
              <a:gd name="T42" fmla="*/ 290 w 761"/>
              <a:gd name="T43" fmla="*/ 224 h 587"/>
              <a:gd name="T44" fmla="*/ 296 w 761"/>
              <a:gd name="T45" fmla="*/ 202 h 587"/>
              <a:gd name="T46" fmla="*/ 285 w 761"/>
              <a:gd name="T47" fmla="*/ 193 h 587"/>
              <a:gd name="T48" fmla="*/ 269 w 761"/>
              <a:gd name="T49" fmla="*/ 182 h 587"/>
              <a:gd name="T50" fmla="*/ 302 w 761"/>
              <a:gd name="T51" fmla="*/ 133 h 587"/>
              <a:gd name="T52" fmla="*/ 315 w 761"/>
              <a:gd name="T53" fmla="*/ 111 h 587"/>
              <a:gd name="T54" fmla="*/ 348 w 761"/>
              <a:gd name="T55" fmla="*/ 61 h 587"/>
              <a:gd name="T56" fmla="*/ 376 w 761"/>
              <a:gd name="T57" fmla="*/ 37 h 587"/>
              <a:gd name="T58" fmla="*/ 428 w 761"/>
              <a:gd name="T59" fmla="*/ 22 h 587"/>
              <a:gd name="T60" fmla="*/ 474 w 761"/>
              <a:gd name="T61" fmla="*/ 13 h 587"/>
              <a:gd name="T62" fmla="*/ 522 w 761"/>
              <a:gd name="T63" fmla="*/ 30 h 587"/>
              <a:gd name="T64" fmla="*/ 541 w 761"/>
              <a:gd name="T65" fmla="*/ 99 h 587"/>
              <a:gd name="T66" fmla="*/ 551 w 761"/>
              <a:gd name="T67" fmla="*/ 152 h 587"/>
              <a:gd name="T68" fmla="*/ 551 w 761"/>
              <a:gd name="T69" fmla="*/ 183 h 587"/>
              <a:gd name="T70" fmla="*/ 589 w 761"/>
              <a:gd name="T71" fmla="*/ 254 h 587"/>
              <a:gd name="T72" fmla="*/ 585 w 761"/>
              <a:gd name="T73" fmla="*/ 354 h 587"/>
              <a:gd name="T74" fmla="*/ 595 w 761"/>
              <a:gd name="T75" fmla="*/ 408 h 587"/>
              <a:gd name="T76" fmla="*/ 604 w 761"/>
              <a:gd name="T77" fmla="*/ 501 h 587"/>
              <a:gd name="T78" fmla="*/ 610 w 761"/>
              <a:gd name="T79" fmla="*/ 532 h 587"/>
              <a:gd name="T80" fmla="*/ 601 w 761"/>
              <a:gd name="T81" fmla="*/ 548 h 587"/>
              <a:gd name="T82" fmla="*/ 611 w 761"/>
              <a:gd name="T83" fmla="*/ 553 h 587"/>
              <a:gd name="T84" fmla="*/ 634 w 761"/>
              <a:gd name="T85" fmla="*/ 529 h 587"/>
              <a:gd name="T86" fmla="*/ 650 w 761"/>
              <a:gd name="T87" fmla="*/ 529 h 587"/>
              <a:gd name="T88" fmla="*/ 711 w 761"/>
              <a:gd name="T89" fmla="*/ 508 h 587"/>
              <a:gd name="T90" fmla="*/ 737 w 761"/>
              <a:gd name="T91" fmla="*/ 482 h 587"/>
              <a:gd name="T92" fmla="*/ 741 w 761"/>
              <a:gd name="T93" fmla="*/ 513 h 587"/>
              <a:gd name="T94" fmla="*/ 675 w 761"/>
              <a:gd name="T95" fmla="*/ 563 h 587"/>
              <a:gd name="T96" fmla="*/ 625 w 761"/>
              <a:gd name="T97" fmla="*/ 580 h 587"/>
              <a:gd name="T98" fmla="*/ 595 w 761"/>
              <a:gd name="T99" fmla="*/ 584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587">
                <a:moveTo>
                  <a:pt x="593" y="562"/>
                </a:moveTo>
                <a:lnTo>
                  <a:pt x="596" y="546"/>
                </a:lnTo>
                <a:lnTo>
                  <a:pt x="595" y="532"/>
                </a:lnTo>
                <a:lnTo>
                  <a:pt x="577" y="522"/>
                </a:lnTo>
                <a:lnTo>
                  <a:pt x="537" y="510"/>
                </a:lnTo>
                <a:lnTo>
                  <a:pt x="502" y="494"/>
                </a:lnTo>
                <a:lnTo>
                  <a:pt x="497" y="492"/>
                </a:lnTo>
                <a:lnTo>
                  <a:pt x="481" y="490"/>
                </a:lnTo>
                <a:lnTo>
                  <a:pt x="470" y="481"/>
                </a:lnTo>
                <a:lnTo>
                  <a:pt x="457" y="446"/>
                </a:lnTo>
                <a:lnTo>
                  <a:pt x="437" y="442"/>
                </a:lnTo>
                <a:lnTo>
                  <a:pt x="422" y="429"/>
                </a:lnTo>
                <a:lnTo>
                  <a:pt x="192" y="477"/>
                </a:lnTo>
                <a:lnTo>
                  <a:pt x="2" y="513"/>
                </a:lnTo>
                <a:lnTo>
                  <a:pt x="0" y="474"/>
                </a:lnTo>
                <a:lnTo>
                  <a:pt x="9" y="467"/>
                </a:lnTo>
                <a:lnTo>
                  <a:pt x="17" y="460"/>
                </a:lnTo>
                <a:lnTo>
                  <a:pt x="22" y="451"/>
                </a:lnTo>
                <a:lnTo>
                  <a:pt x="33" y="444"/>
                </a:lnTo>
                <a:lnTo>
                  <a:pt x="45" y="433"/>
                </a:lnTo>
                <a:lnTo>
                  <a:pt x="48" y="423"/>
                </a:lnTo>
                <a:lnTo>
                  <a:pt x="61" y="407"/>
                </a:lnTo>
                <a:lnTo>
                  <a:pt x="67" y="402"/>
                </a:lnTo>
                <a:lnTo>
                  <a:pt x="66" y="395"/>
                </a:lnTo>
                <a:lnTo>
                  <a:pt x="58" y="377"/>
                </a:lnTo>
                <a:lnTo>
                  <a:pt x="47" y="376"/>
                </a:lnTo>
                <a:lnTo>
                  <a:pt x="36" y="338"/>
                </a:lnTo>
                <a:lnTo>
                  <a:pt x="53" y="328"/>
                </a:lnTo>
                <a:lnTo>
                  <a:pt x="80" y="319"/>
                </a:lnTo>
                <a:lnTo>
                  <a:pt x="104" y="312"/>
                </a:lnTo>
                <a:lnTo>
                  <a:pt x="123" y="308"/>
                </a:lnTo>
                <a:lnTo>
                  <a:pt x="161" y="307"/>
                </a:lnTo>
                <a:lnTo>
                  <a:pt x="172" y="315"/>
                </a:lnTo>
                <a:lnTo>
                  <a:pt x="182" y="316"/>
                </a:lnTo>
                <a:lnTo>
                  <a:pt x="195" y="308"/>
                </a:lnTo>
                <a:lnTo>
                  <a:pt x="210" y="302"/>
                </a:lnTo>
                <a:lnTo>
                  <a:pt x="241" y="299"/>
                </a:lnTo>
                <a:lnTo>
                  <a:pt x="254" y="288"/>
                </a:lnTo>
                <a:lnTo>
                  <a:pt x="265" y="269"/>
                </a:lnTo>
                <a:lnTo>
                  <a:pt x="274" y="257"/>
                </a:lnTo>
                <a:lnTo>
                  <a:pt x="287" y="257"/>
                </a:lnTo>
                <a:lnTo>
                  <a:pt x="298" y="250"/>
                </a:lnTo>
                <a:lnTo>
                  <a:pt x="300" y="236"/>
                </a:lnTo>
                <a:lnTo>
                  <a:pt x="290" y="224"/>
                </a:lnTo>
                <a:lnTo>
                  <a:pt x="288" y="215"/>
                </a:lnTo>
                <a:lnTo>
                  <a:pt x="296" y="202"/>
                </a:lnTo>
                <a:lnTo>
                  <a:pt x="296" y="193"/>
                </a:lnTo>
                <a:lnTo>
                  <a:pt x="285" y="193"/>
                </a:lnTo>
                <a:lnTo>
                  <a:pt x="273" y="188"/>
                </a:lnTo>
                <a:lnTo>
                  <a:pt x="269" y="182"/>
                </a:lnTo>
                <a:lnTo>
                  <a:pt x="268" y="167"/>
                </a:lnTo>
                <a:lnTo>
                  <a:pt x="302" y="133"/>
                </a:lnTo>
                <a:lnTo>
                  <a:pt x="307" y="128"/>
                </a:lnTo>
                <a:lnTo>
                  <a:pt x="315" y="111"/>
                </a:lnTo>
                <a:lnTo>
                  <a:pt x="332" y="84"/>
                </a:lnTo>
                <a:lnTo>
                  <a:pt x="348" y="61"/>
                </a:lnTo>
                <a:lnTo>
                  <a:pt x="361" y="47"/>
                </a:lnTo>
                <a:lnTo>
                  <a:pt x="376" y="37"/>
                </a:lnTo>
                <a:lnTo>
                  <a:pt x="394" y="29"/>
                </a:lnTo>
                <a:lnTo>
                  <a:pt x="428" y="22"/>
                </a:lnTo>
                <a:lnTo>
                  <a:pt x="447" y="23"/>
                </a:lnTo>
                <a:lnTo>
                  <a:pt x="474" y="13"/>
                </a:lnTo>
                <a:lnTo>
                  <a:pt x="518" y="0"/>
                </a:lnTo>
                <a:lnTo>
                  <a:pt x="522" y="30"/>
                </a:lnTo>
                <a:lnTo>
                  <a:pt x="537" y="69"/>
                </a:lnTo>
                <a:lnTo>
                  <a:pt x="541" y="99"/>
                </a:lnTo>
                <a:lnTo>
                  <a:pt x="536" y="124"/>
                </a:lnTo>
                <a:lnTo>
                  <a:pt x="551" y="152"/>
                </a:lnTo>
                <a:lnTo>
                  <a:pt x="556" y="163"/>
                </a:lnTo>
                <a:lnTo>
                  <a:pt x="551" y="183"/>
                </a:lnTo>
                <a:lnTo>
                  <a:pt x="572" y="192"/>
                </a:lnTo>
                <a:lnTo>
                  <a:pt x="589" y="254"/>
                </a:lnTo>
                <a:lnTo>
                  <a:pt x="589" y="289"/>
                </a:lnTo>
                <a:lnTo>
                  <a:pt x="585" y="354"/>
                </a:lnTo>
                <a:lnTo>
                  <a:pt x="591" y="387"/>
                </a:lnTo>
                <a:lnTo>
                  <a:pt x="595" y="408"/>
                </a:lnTo>
                <a:lnTo>
                  <a:pt x="604" y="452"/>
                </a:lnTo>
                <a:lnTo>
                  <a:pt x="604" y="501"/>
                </a:lnTo>
                <a:lnTo>
                  <a:pt x="597" y="514"/>
                </a:lnTo>
                <a:lnTo>
                  <a:pt x="610" y="532"/>
                </a:lnTo>
                <a:lnTo>
                  <a:pt x="612" y="537"/>
                </a:lnTo>
                <a:lnTo>
                  <a:pt x="601" y="548"/>
                </a:lnTo>
                <a:lnTo>
                  <a:pt x="602" y="555"/>
                </a:lnTo>
                <a:lnTo>
                  <a:pt x="611" y="553"/>
                </a:lnTo>
                <a:lnTo>
                  <a:pt x="620" y="546"/>
                </a:lnTo>
                <a:lnTo>
                  <a:pt x="634" y="529"/>
                </a:lnTo>
                <a:lnTo>
                  <a:pt x="640" y="526"/>
                </a:lnTo>
                <a:lnTo>
                  <a:pt x="650" y="529"/>
                </a:lnTo>
                <a:lnTo>
                  <a:pt x="664" y="532"/>
                </a:lnTo>
                <a:lnTo>
                  <a:pt x="711" y="508"/>
                </a:lnTo>
                <a:lnTo>
                  <a:pt x="728" y="492"/>
                </a:lnTo>
                <a:lnTo>
                  <a:pt x="737" y="482"/>
                </a:lnTo>
                <a:lnTo>
                  <a:pt x="761" y="492"/>
                </a:lnTo>
                <a:lnTo>
                  <a:pt x="741" y="513"/>
                </a:lnTo>
                <a:lnTo>
                  <a:pt x="717" y="532"/>
                </a:lnTo>
                <a:lnTo>
                  <a:pt x="675" y="563"/>
                </a:lnTo>
                <a:lnTo>
                  <a:pt x="659" y="569"/>
                </a:lnTo>
                <a:lnTo>
                  <a:pt x="625" y="580"/>
                </a:lnTo>
                <a:lnTo>
                  <a:pt x="600" y="587"/>
                </a:lnTo>
                <a:lnTo>
                  <a:pt x="595" y="584"/>
                </a:lnTo>
                <a:lnTo>
                  <a:pt x="593" y="5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0" name="Freeform 87">
            <a:extLst>
              <a:ext uri="{FF2B5EF4-FFF2-40B4-BE49-F238E27FC236}">
                <a16:creationId xmlns:a16="http://schemas.microsoft.com/office/drawing/2014/main" id="{49351F62-DF76-A0B7-A9A3-E0E7403DD1E2}"/>
              </a:ext>
            </a:extLst>
          </p:cNvPr>
          <p:cNvSpPr>
            <a:spLocks/>
          </p:cNvSpPr>
          <p:nvPr/>
        </p:nvSpPr>
        <p:spPr bwMode="auto">
          <a:xfrm>
            <a:off x="6445939" y="1590808"/>
            <a:ext cx="1096905" cy="846103"/>
          </a:xfrm>
          <a:custGeom>
            <a:avLst/>
            <a:gdLst>
              <a:gd name="T0" fmla="*/ 596 w 761"/>
              <a:gd name="T1" fmla="*/ 546 h 587"/>
              <a:gd name="T2" fmla="*/ 577 w 761"/>
              <a:gd name="T3" fmla="*/ 522 h 587"/>
              <a:gd name="T4" fmla="*/ 502 w 761"/>
              <a:gd name="T5" fmla="*/ 494 h 587"/>
              <a:gd name="T6" fmla="*/ 481 w 761"/>
              <a:gd name="T7" fmla="*/ 490 h 587"/>
              <a:gd name="T8" fmla="*/ 457 w 761"/>
              <a:gd name="T9" fmla="*/ 446 h 587"/>
              <a:gd name="T10" fmla="*/ 422 w 761"/>
              <a:gd name="T11" fmla="*/ 429 h 587"/>
              <a:gd name="T12" fmla="*/ 2 w 761"/>
              <a:gd name="T13" fmla="*/ 513 h 587"/>
              <a:gd name="T14" fmla="*/ 9 w 761"/>
              <a:gd name="T15" fmla="*/ 467 h 587"/>
              <a:gd name="T16" fmla="*/ 22 w 761"/>
              <a:gd name="T17" fmla="*/ 451 h 587"/>
              <a:gd name="T18" fmla="*/ 45 w 761"/>
              <a:gd name="T19" fmla="*/ 433 h 587"/>
              <a:gd name="T20" fmla="*/ 61 w 761"/>
              <a:gd name="T21" fmla="*/ 407 h 587"/>
              <a:gd name="T22" fmla="*/ 66 w 761"/>
              <a:gd name="T23" fmla="*/ 395 h 587"/>
              <a:gd name="T24" fmla="*/ 47 w 761"/>
              <a:gd name="T25" fmla="*/ 376 h 587"/>
              <a:gd name="T26" fmla="*/ 53 w 761"/>
              <a:gd name="T27" fmla="*/ 328 h 587"/>
              <a:gd name="T28" fmla="*/ 104 w 761"/>
              <a:gd name="T29" fmla="*/ 312 h 587"/>
              <a:gd name="T30" fmla="*/ 161 w 761"/>
              <a:gd name="T31" fmla="*/ 307 h 587"/>
              <a:gd name="T32" fmla="*/ 182 w 761"/>
              <a:gd name="T33" fmla="*/ 316 h 587"/>
              <a:gd name="T34" fmla="*/ 210 w 761"/>
              <a:gd name="T35" fmla="*/ 302 h 587"/>
              <a:gd name="T36" fmla="*/ 254 w 761"/>
              <a:gd name="T37" fmla="*/ 288 h 587"/>
              <a:gd name="T38" fmla="*/ 274 w 761"/>
              <a:gd name="T39" fmla="*/ 257 h 587"/>
              <a:gd name="T40" fmla="*/ 298 w 761"/>
              <a:gd name="T41" fmla="*/ 250 h 587"/>
              <a:gd name="T42" fmla="*/ 290 w 761"/>
              <a:gd name="T43" fmla="*/ 224 h 587"/>
              <a:gd name="T44" fmla="*/ 296 w 761"/>
              <a:gd name="T45" fmla="*/ 202 h 587"/>
              <a:gd name="T46" fmla="*/ 285 w 761"/>
              <a:gd name="T47" fmla="*/ 193 h 587"/>
              <a:gd name="T48" fmla="*/ 269 w 761"/>
              <a:gd name="T49" fmla="*/ 182 h 587"/>
              <a:gd name="T50" fmla="*/ 302 w 761"/>
              <a:gd name="T51" fmla="*/ 133 h 587"/>
              <a:gd name="T52" fmla="*/ 315 w 761"/>
              <a:gd name="T53" fmla="*/ 111 h 587"/>
              <a:gd name="T54" fmla="*/ 348 w 761"/>
              <a:gd name="T55" fmla="*/ 61 h 587"/>
              <a:gd name="T56" fmla="*/ 376 w 761"/>
              <a:gd name="T57" fmla="*/ 37 h 587"/>
              <a:gd name="T58" fmla="*/ 428 w 761"/>
              <a:gd name="T59" fmla="*/ 22 h 587"/>
              <a:gd name="T60" fmla="*/ 474 w 761"/>
              <a:gd name="T61" fmla="*/ 13 h 587"/>
              <a:gd name="T62" fmla="*/ 522 w 761"/>
              <a:gd name="T63" fmla="*/ 30 h 587"/>
              <a:gd name="T64" fmla="*/ 541 w 761"/>
              <a:gd name="T65" fmla="*/ 99 h 587"/>
              <a:gd name="T66" fmla="*/ 551 w 761"/>
              <a:gd name="T67" fmla="*/ 152 h 587"/>
              <a:gd name="T68" fmla="*/ 551 w 761"/>
              <a:gd name="T69" fmla="*/ 183 h 587"/>
              <a:gd name="T70" fmla="*/ 589 w 761"/>
              <a:gd name="T71" fmla="*/ 254 h 587"/>
              <a:gd name="T72" fmla="*/ 585 w 761"/>
              <a:gd name="T73" fmla="*/ 354 h 587"/>
              <a:gd name="T74" fmla="*/ 595 w 761"/>
              <a:gd name="T75" fmla="*/ 408 h 587"/>
              <a:gd name="T76" fmla="*/ 604 w 761"/>
              <a:gd name="T77" fmla="*/ 501 h 587"/>
              <a:gd name="T78" fmla="*/ 610 w 761"/>
              <a:gd name="T79" fmla="*/ 532 h 587"/>
              <a:gd name="T80" fmla="*/ 601 w 761"/>
              <a:gd name="T81" fmla="*/ 548 h 587"/>
              <a:gd name="T82" fmla="*/ 611 w 761"/>
              <a:gd name="T83" fmla="*/ 553 h 587"/>
              <a:gd name="T84" fmla="*/ 634 w 761"/>
              <a:gd name="T85" fmla="*/ 529 h 587"/>
              <a:gd name="T86" fmla="*/ 650 w 761"/>
              <a:gd name="T87" fmla="*/ 529 h 587"/>
              <a:gd name="T88" fmla="*/ 711 w 761"/>
              <a:gd name="T89" fmla="*/ 508 h 587"/>
              <a:gd name="T90" fmla="*/ 737 w 761"/>
              <a:gd name="T91" fmla="*/ 482 h 587"/>
              <a:gd name="T92" fmla="*/ 741 w 761"/>
              <a:gd name="T93" fmla="*/ 513 h 587"/>
              <a:gd name="T94" fmla="*/ 675 w 761"/>
              <a:gd name="T95" fmla="*/ 563 h 587"/>
              <a:gd name="T96" fmla="*/ 625 w 761"/>
              <a:gd name="T97" fmla="*/ 580 h 587"/>
              <a:gd name="T98" fmla="*/ 595 w 761"/>
              <a:gd name="T99" fmla="*/ 584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61" h="587">
                <a:moveTo>
                  <a:pt x="593" y="562"/>
                </a:moveTo>
                <a:lnTo>
                  <a:pt x="596" y="546"/>
                </a:lnTo>
                <a:lnTo>
                  <a:pt x="595" y="532"/>
                </a:lnTo>
                <a:lnTo>
                  <a:pt x="577" y="522"/>
                </a:lnTo>
                <a:lnTo>
                  <a:pt x="537" y="510"/>
                </a:lnTo>
                <a:lnTo>
                  <a:pt x="502" y="494"/>
                </a:lnTo>
                <a:lnTo>
                  <a:pt x="497" y="492"/>
                </a:lnTo>
                <a:lnTo>
                  <a:pt x="481" y="490"/>
                </a:lnTo>
                <a:lnTo>
                  <a:pt x="470" y="481"/>
                </a:lnTo>
                <a:lnTo>
                  <a:pt x="457" y="446"/>
                </a:lnTo>
                <a:lnTo>
                  <a:pt x="437" y="442"/>
                </a:lnTo>
                <a:lnTo>
                  <a:pt x="422" y="429"/>
                </a:lnTo>
                <a:lnTo>
                  <a:pt x="192" y="477"/>
                </a:lnTo>
                <a:lnTo>
                  <a:pt x="2" y="513"/>
                </a:lnTo>
                <a:lnTo>
                  <a:pt x="0" y="474"/>
                </a:lnTo>
                <a:lnTo>
                  <a:pt x="9" y="467"/>
                </a:lnTo>
                <a:lnTo>
                  <a:pt x="17" y="460"/>
                </a:lnTo>
                <a:lnTo>
                  <a:pt x="22" y="451"/>
                </a:lnTo>
                <a:lnTo>
                  <a:pt x="33" y="444"/>
                </a:lnTo>
                <a:lnTo>
                  <a:pt x="45" y="433"/>
                </a:lnTo>
                <a:lnTo>
                  <a:pt x="48" y="423"/>
                </a:lnTo>
                <a:lnTo>
                  <a:pt x="61" y="407"/>
                </a:lnTo>
                <a:lnTo>
                  <a:pt x="67" y="402"/>
                </a:lnTo>
                <a:lnTo>
                  <a:pt x="66" y="395"/>
                </a:lnTo>
                <a:lnTo>
                  <a:pt x="58" y="377"/>
                </a:lnTo>
                <a:lnTo>
                  <a:pt x="47" y="376"/>
                </a:lnTo>
                <a:lnTo>
                  <a:pt x="36" y="338"/>
                </a:lnTo>
                <a:lnTo>
                  <a:pt x="53" y="328"/>
                </a:lnTo>
                <a:lnTo>
                  <a:pt x="80" y="319"/>
                </a:lnTo>
                <a:lnTo>
                  <a:pt x="104" y="312"/>
                </a:lnTo>
                <a:lnTo>
                  <a:pt x="123" y="308"/>
                </a:lnTo>
                <a:lnTo>
                  <a:pt x="161" y="307"/>
                </a:lnTo>
                <a:lnTo>
                  <a:pt x="172" y="315"/>
                </a:lnTo>
                <a:lnTo>
                  <a:pt x="182" y="316"/>
                </a:lnTo>
                <a:lnTo>
                  <a:pt x="195" y="308"/>
                </a:lnTo>
                <a:lnTo>
                  <a:pt x="210" y="302"/>
                </a:lnTo>
                <a:lnTo>
                  <a:pt x="241" y="299"/>
                </a:lnTo>
                <a:lnTo>
                  <a:pt x="254" y="288"/>
                </a:lnTo>
                <a:lnTo>
                  <a:pt x="265" y="269"/>
                </a:lnTo>
                <a:lnTo>
                  <a:pt x="274" y="257"/>
                </a:lnTo>
                <a:lnTo>
                  <a:pt x="287" y="257"/>
                </a:lnTo>
                <a:lnTo>
                  <a:pt x="298" y="250"/>
                </a:lnTo>
                <a:lnTo>
                  <a:pt x="300" y="236"/>
                </a:lnTo>
                <a:lnTo>
                  <a:pt x="290" y="224"/>
                </a:lnTo>
                <a:lnTo>
                  <a:pt x="288" y="215"/>
                </a:lnTo>
                <a:lnTo>
                  <a:pt x="296" y="202"/>
                </a:lnTo>
                <a:lnTo>
                  <a:pt x="296" y="193"/>
                </a:lnTo>
                <a:lnTo>
                  <a:pt x="285" y="193"/>
                </a:lnTo>
                <a:lnTo>
                  <a:pt x="273" y="188"/>
                </a:lnTo>
                <a:lnTo>
                  <a:pt x="269" y="182"/>
                </a:lnTo>
                <a:lnTo>
                  <a:pt x="268" y="167"/>
                </a:lnTo>
                <a:lnTo>
                  <a:pt x="302" y="133"/>
                </a:lnTo>
                <a:lnTo>
                  <a:pt x="307" y="128"/>
                </a:lnTo>
                <a:lnTo>
                  <a:pt x="315" y="111"/>
                </a:lnTo>
                <a:lnTo>
                  <a:pt x="332" y="84"/>
                </a:lnTo>
                <a:lnTo>
                  <a:pt x="348" y="61"/>
                </a:lnTo>
                <a:lnTo>
                  <a:pt x="361" y="47"/>
                </a:lnTo>
                <a:lnTo>
                  <a:pt x="376" y="37"/>
                </a:lnTo>
                <a:lnTo>
                  <a:pt x="394" y="29"/>
                </a:lnTo>
                <a:lnTo>
                  <a:pt x="428" y="22"/>
                </a:lnTo>
                <a:lnTo>
                  <a:pt x="447" y="23"/>
                </a:lnTo>
                <a:lnTo>
                  <a:pt x="474" y="13"/>
                </a:lnTo>
                <a:lnTo>
                  <a:pt x="518" y="0"/>
                </a:lnTo>
                <a:lnTo>
                  <a:pt x="522" y="30"/>
                </a:lnTo>
                <a:lnTo>
                  <a:pt x="537" y="69"/>
                </a:lnTo>
                <a:lnTo>
                  <a:pt x="541" y="99"/>
                </a:lnTo>
                <a:lnTo>
                  <a:pt x="536" y="124"/>
                </a:lnTo>
                <a:lnTo>
                  <a:pt x="551" y="152"/>
                </a:lnTo>
                <a:lnTo>
                  <a:pt x="556" y="163"/>
                </a:lnTo>
                <a:lnTo>
                  <a:pt x="551" y="183"/>
                </a:lnTo>
                <a:lnTo>
                  <a:pt x="572" y="192"/>
                </a:lnTo>
                <a:lnTo>
                  <a:pt x="589" y="254"/>
                </a:lnTo>
                <a:lnTo>
                  <a:pt x="589" y="289"/>
                </a:lnTo>
                <a:lnTo>
                  <a:pt x="585" y="354"/>
                </a:lnTo>
                <a:lnTo>
                  <a:pt x="591" y="387"/>
                </a:lnTo>
                <a:lnTo>
                  <a:pt x="595" y="408"/>
                </a:lnTo>
                <a:lnTo>
                  <a:pt x="604" y="452"/>
                </a:lnTo>
                <a:lnTo>
                  <a:pt x="604" y="501"/>
                </a:lnTo>
                <a:lnTo>
                  <a:pt x="597" y="514"/>
                </a:lnTo>
                <a:lnTo>
                  <a:pt x="610" y="532"/>
                </a:lnTo>
                <a:lnTo>
                  <a:pt x="612" y="537"/>
                </a:lnTo>
                <a:lnTo>
                  <a:pt x="601" y="548"/>
                </a:lnTo>
                <a:lnTo>
                  <a:pt x="602" y="555"/>
                </a:lnTo>
                <a:lnTo>
                  <a:pt x="611" y="553"/>
                </a:lnTo>
                <a:lnTo>
                  <a:pt x="620" y="546"/>
                </a:lnTo>
                <a:lnTo>
                  <a:pt x="634" y="529"/>
                </a:lnTo>
                <a:lnTo>
                  <a:pt x="640" y="526"/>
                </a:lnTo>
                <a:lnTo>
                  <a:pt x="650" y="529"/>
                </a:lnTo>
                <a:lnTo>
                  <a:pt x="664" y="532"/>
                </a:lnTo>
                <a:lnTo>
                  <a:pt x="711" y="508"/>
                </a:lnTo>
                <a:lnTo>
                  <a:pt x="728" y="492"/>
                </a:lnTo>
                <a:lnTo>
                  <a:pt x="737" y="482"/>
                </a:lnTo>
                <a:lnTo>
                  <a:pt x="761" y="492"/>
                </a:lnTo>
                <a:lnTo>
                  <a:pt x="741" y="513"/>
                </a:lnTo>
                <a:lnTo>
                  <a:pt x="717" y="532"/>
                </a:lnTo>
                <a:lnTo>
                  <a:pt x="675" y="563"/>
                </a:lnTo>
                <a:lnTo>
                  <a:pt x="659" y="569"/>
                </a:lnTo>
                <a:lnTo>
                  <a:pt x="625" y="580"/>
                </a:lnTo>
                <a:lnTo>
                  <a:pt x="600" y="587"/>
                </a:lnTo>
                <a:lnTo>
                  <a:pt x="595" y="584"/>
                </a:lnTo>
                <a:lnTo>
                  <a:pt x="593" y="56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1" name="Freeform 88">
            <a:extLst>
              <a:ext uri="{FF2B5EF4-FFF2-40B4-BE49-F238E27FC236}">
                <a16:creationId xmlns:a16="http://schemas.microsoft.com/office/drawing/2014/main" id="{28F3F4C2-18CF-E297-D0AE-9635100CEF0A}"/>
              </a:ext>
            </a:extLst>
          </p:cNvPr>
          <p:cNvSpPr>
            <a:spLocks/>
          </p:cNvSpPr>
          <p:nvPr/>
        </p:nvSpPr>
        <p:spPr bwMode="auto">
          <a:xfrm>
            <a:off x="6443056" y="1587926"/>
            <a:ext cx="1104112" cy="850427"/>
          </a:xfrm>
          <a:custGeom>
            <a:avLst/>
            <a:gdLst>
              <a:gd name="T0" fmla="*/ 598 w 766"/>
              <a:gd name="T1" fmla="*/ 532 h 590"/>
              <a:gd name="T2" fmla="*/ 500 w 766"/>
              <a:gd name="T3" fmla="*/ 493 h 590"/>
              <a:gd name="T4" fmla="*/ 439 w 766"/>
              <a:gd name="T5" fmla="*/ 443 h 590"/>
              <a:gd name="T6" fmla="*/ 3 w 766"/>
              <a:gd name="T7" fmla="*/ 477 h 590"/>
              <a:gd name="T8" fmla="*/ 36 w 766"/>
              <a:gd name="T9" fmla="*/ 448 h 590"/>
              <a:gd name="T10" fmla="*/ 70 w 766"/>
              <a:gd name="T11" fmla="*/ 404 h 590"/>
              <a:gd name="T12" fmla="*/ 39 w 766"/>
              <a:gd name="T13" fmla="*/ 341 h 590"/>
              <a:gd name="T14" fmla="*/ 82 w 766"/>
              <a:gd name="T15" fmla="*/ 322 h 590"/>
              <a:gd name="T16" fmla="*/ 173 w 766"/>
              <a:gd name="T17" fmla="*/ 318 h 590"/>
              <a:gd name="T18" fmla="*/ 244 w 766"/>
              <a:gd name="T19" fmla="*/ 302 h 590"/>
              <a:gd name="T20" fmla="*/ 289 w 766"/>
              <a:gd name="T21" fmla="*/ 261 h 590"/>
              <a:gd name="T22" fmla="*/ 292 w 766"/>
              <a:gd name="T23" fmla="*/ 217 h 590"/>
              <a:gd name="T24" fmla="*/ 276 w 766"/>
              <a:gd name="T25" fmla="*/ 189 h 590"/>
              <a:gd name="T26" fmla="*/ 310 w 766"/>
              <a:gd name="T27" fmla="*/ 131 h 590"/>
              <a:gd name="T28" fmla="*/ 364 w 766"/>
              <a:gd name="T29" fmla="*/ 51 h 590"/>
              <a:gd name="T30" fmla="*/ 449 w 766"/>
              <a:gd name="T31" fmla="*/ 26 h 590"/>
              <a:gd name="T32" fmla="*/ 537 w 766"/>
              <a:gd name="T33" fmla="*/ 71 h 590"/>
              <a:gd name="T34" fmla="*/ 556 w 766"/>
              <a:gd name="T35" fmla="*/ 165 h 590"/>
              <a:gd name="T36" fmla="*/ 589 w 766"/>
              <a:gd name="T37" fmla="*/ 291 h 590"/>
              <a:gd name="T38" fmla="*/ 595 w 766"/>
              <a:gd name="T39" fmla="*/ 411 h 590"/>
              <a:gd name="T40" fmla="*/ 610 w 766"/>
              <a:gd name="T41" fmla="*/ 534 h 590"/>
              <a:gd name="T42" fmla="*/ 613 w 766"/>
              <a:gd name="T43" fmla="*/ 557 h 590"/>
              <a:gd name="T44" fmla="*/ 652 w 766"/>
              <a:gd name="T45" fmla="*/ 534 h 590"/>
              <a:gd name="T46" fmla="*/ 739 w 766"/>
              <a:gd name="T47" fmla="*/ 486 h 590"/>
              <a:gd name="T48" fmla="*/ 676 w 766"/>
              <a:gd name="T49" fmla="*/ 564 h 590"/>
              <a:gd name="T50" fmla="*/ 598 w 766"/>
              <a:gd name="T51" fmla="*/ 585 h 590"/>
              <a:gd name="T52" fmla="*/ 595 w 766"/>
              <a:gd name="T53" fmla="*/ 564 h 590"/>
              <a:gd name="T54" fmla="*/ 627 w 766"/>
              <a:gd name="T55" fmla="*/ 584 h 590"/>
              <a:gd name="T56" fmla="*/ 744 w 766"/>
              <a:gd name="T57" fmla="*/ 516 h 590"/>
              <a:gd name="T58" fmla="*/ 712 w 766"/>
              <a:gd name="T59" fmla="*/ 508 h 590"/>
              <a:gd name="T60" fmla="*/ 635 w 766"/>
              <a:gd name="T61" fmla="*/ 530 h 590"/>
              <a:gd name="T62" fmla="*/ 604 w 766"/>
              <a:gd name="T63" fmla="*/ 550 h 590"/>
              <a:gd name="T64" fmla="*/ 607 w 766"/>
              <a:gd name="T65" fmla="*/ 503 h 590"/>
              <a:gd name="T66" fmla="*/ 598 w 766"/>
              <a:gd name="T67" fmla="*/ 410 h 590"/>
              <a:gd name="T68" fmla="*/ 593 w 766"/>
              <a:gd name="T69" fmla="*/ 256 h 590"/>
              <a:gd name="T70" fmla="*/ 555 w 766"/>
              <a:gd name="T71" fmla="*/ 153 h 590"/>
              <a:gd name="T72" fmla="*/ 526 w 766"/>
              <a:gd name="T73" fmla="*/ 31 h 590"/>
              <a:gd name="T74" fmla="*/ 430 w 766"/>
              <a:gd name="T75" fmla="*/ 22 h 590"/>
              <a:gd name="T76" fmla="*/ 349 w 766"/>
              <a:gd name="T77" fmla="*/ 62 h 590"/>
              <a:gd name="T78" fmla="*/ 303 w 766"/>
              <a:gd name="T79" fmla="*/ 134 h 590"/>
              <a:gd name="T80" fmla="*/ 286 w 766"/>
              <a:gd name="T81" fmla="*/ 197 h 590"/>
              <a:gd name="T82" fmla="*/ 291 w 766"/>
              <a:gd name="T83" fmla="*/ 227 h 590"/>
              <a:gd name="T84" fmla="*/ 275 w 766"/>
              <a:gd name="T85" fmla="*/ 258 h 590"/>
              <a:gd name="T86" fmla="*/ 212 w 766"/>
              <a:gd name="T87" fmla="*/ 302 h 590"/>
              <a:gd name="T88" fmla="*/ 164 w 766"/>
              <a:gd name="T89" fmla="*/ 307 h 590"/>
              <a:gd name="T90" fmla="*/ 54 w 766"/>
              <a:gd name="T91" fmla="*/ 329 h 590"/>
              <a:gd name="T92" fmla="*/ 66 w 766"/>
              <a:gd name="T93" fmla="*/ 397 h 590"/>
              <a:gd name="T94" fmla="*/ 46 w 766"/>
              <a:gd name="T95" fmla="*/ 434 h 590"/>
              <a:gd name="T96" fmla="*/ 10 w 766"/>
              <a:gd name="T97" fmla="*/ 467 h 590"/>
              <a:gd name="T98" fmla="*/ 424 w 766"/>
              <a:gd name="T99" fmla="*/ 432 h 590"/>
              <a:gd name="T100" fmla="*/ 483 w 766"/>
              <a:gd name="T101" fmla="*/ 494 h 590"/>
              <a:gd name="T102" fmla="*/ 539 w 766"/>
              <a:gd name="T103" fmla="*/ 513 h 590"/>
              <a:gd name="T104" fmla="*/ 593 w 766"/>
              <a:gd name="T105" fmla="*/ 564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6" h="590">
                <a:moveTo>
                  <a:pt x="595" y="564"/>
                </a:moveTo>
                <a:lnTo>
                  <a:pt x="596" y="564"/>
                </a:lnTo>
                <a:lnTo>
                  <a:pt x="599" y="548"/>
                </a:lnTo>
                <a:lnTo>
                  <a:pt x="598" y="532"/>
                </a:lnTo>
                <a:lnTo>
                  <a:pt x="579" y="523"/>
                </a:lnTo>
                <a:lnTo>
                  <a:pt x="540" y="511"/>
                </a:lnTo>
                <a:lnTo>
                  <a:pt x="504" y="495"/>
                </a:lnTo>
                <a:lnTo>
                  <a:pt x="500" y="493"/>
                </a:lnTo>
                <a:lnTo>
                  <a:pt x="484" y="491"/>
                </a:lnTo>
                <a:lnTo>
                  <a:pt x="473" y="482"/>
                </a:lnTo>
                <a:lnTo>
                  <a:pt x="460" y="447"/>
                </a:lnTo>
                <a:lnTo>
                  <a:pt x="439" y="443"/>
                </a:lnTo>
                <a:lnTo>
                  <a:pt x="425" y="428"/>
                </a:lnTo>
                <a:lnTo>
                  <a:pt x="194" y="478"/>
                </a:lnTo>
                <a:lnTo>
                  <a:pt x="6" y="513"/>
                </a:lnTo>
                <a:lnTo>
                  <a:pt x="3" y="477"/>
                </a:lnTo>
                <a:lnTo>
                  <a:pt x="11" y="470"/>
                </a:lnTo>
                <a:lnTo>
                  <a:pt x="20" y="463"/>
                </a:lnTo>
                <a:lnTo>
                  <a:pt x="25" y="454"/>
                </a:lnTo>
                <a:lnTo>
                  <a:pt x="36" y="448"/>
                </a:lnTo>
                <a:lnTo>
                  <a:pt x="48" y="436"/>
                </a:lnTo>
                <a:lnTo>
                  <a:pt x="51" y="426"/>
                </a:lnTo>
                <a:lnTo>
                  <a:pt x="64" y="410"/>
                </a:lnTo>
                <a:lnTo>
                  <a:pt x="70" y="404"/>
                </a:lnTo>
                <a:lnTo>
                  <a:pt x="69" y="397"/>
                </a:lnTo>
                <a:lnTo>
                  <a:pt x="61" y="377"/>
                </a:lnTo>
                <a:lnTo>
                  <a:pt x="50" y="376"/>
                </a:lnTo>
                <a:lnTo>
                  <a:pt x="39" y="341"/>
                </a:lnTo>
                <a:lnTo>
                  <a:pt x="57" y="332"/>
                </a:lnTo>
                <a:lnTo>
                  <a:pt x="82" y="322"/>
                </a:lnTo>
                <a:lnTo>
                  <a:pt x="82" y="321"/>
                </a:lnTo>
                <a:lnTo>
                  <a:pt x="82" y="322"/>
                </a:lnTo>
                <a:lnTo>
                  <a:pt x="106" y="315"/>
                </a:lnTo>
                <a:lnTo>
                  <a:pt x="125" y="311"/>
                </a:lnTo>
                <a:lnTo>
                  <a:pt x="163" y="310"/>
                </a:lnTo>
                <a:lnTo>
                  <a:pt x="173" y="318"/>
                </a:lnTo>
                <a:lnTo>
                  <a:pt x="184" y="320"/>
                </a:lnTo>
                <a:lnTo>
                  <a:pt x="197" y="311"/>
                </a:lnTo>
                <a:lnTo>
                  <a:pt x="212" y="305"/>
                </a:lnTo>
                <a:lnTo>
                  <a:pt x="244" y="302"/>
                </a:lnTo>
                <a:lnTo>
                  <a:pt x="257" y="291"/>
                </a:lnTo>
                <a:lnTo>
                  <a:pt x="268" y="272"/>
                </a:lnTo>
                <a:lnTo>
                  <a:pt x="277" y="261"/>
                </a:lnTo>
                <a:lnTo>
                  <a:pt x="289" y="261"/>
                </a:lnTo>
                <a:lnTo>
                  <a:pt x="302" y="253"/>
                </a:lnTo>
                <a:lnTo>
                  <a:pt x="303" y="238"/>
                </a:lnTo>
                <a:lnTo>
                  <a:pt x="295" y="226"/>
                </a:lnTo>
                <a:lnTo>
                  <a:pt x="292" y="217"/>
                </a:lnTo>
                <a:lnTo>
                  <a:pt x="299" y="205"/>
                </a:lnTo>
                <a:lnTo>
                  <a:pt x="299" y="193"/>
                </a:lnTo>
                <a:lnTo>
                  <a:pt x="287" y="193"/>
                </a:lnTo>
                <a:lnTo>
                  <a:pt x="276" y="189"/>
                </a:lnTo>
                <a:lnTo>
                  <a:pt x="272" y="184"/>
                </a:lnTo>
                <a:lnTo>
                  <a:pt x="271" y="169"/>
                </a:lnTo>
                <a:lnTo>
                  <a:pt x="305" y="136"/>
                </a:lnTo>
                <a:lnTo>
                  <a:pt x="310" y="131"/>
                </a:lnTo>
                <a:lnTo>
                  <a:pt x="318" y="114"/>
                </a:lnTo>
                <a:lnTo>
                  <a:pt x="336" y="87"/>
                </a:lnTo>
                <a:lnTo>
                  <a:pt x="352" y="65"/>
                </a:lnTo>
                <a:lnTo>
                  <a:pt x="364" y="51"/>
                </a:lnTo>
                <a:lnTo>
                  <a:pt x="378" y="40"/>
                </a:lnTo>
                <a:lnTo>
                  <a:pt x="396" y="32"/>
                </a:lnTo>
                <a:lnTo>
                  <a:pt x="430" y="25"/>
                </a:lnTo>
                <a:lnTo>
                  <a:pt x="449" y="26"/>
                </a:lnTo>
                <a:lnTo>
                  <a:pt x="476" y="17"/>
                </a:lnTo>
                <a:lnTo>
                  <a:pt x="519" y="4"/>
                </a:lnTo>
                <a:lnTo>
                  <a:pt x="523" y="32"/>
                </a:lnTo>
                <a:lnTo>
                  <a:pt x="537" y="71"/>
                </a:lnTo>
                <a:lnTo>
                  <a:pt x="542" y="101"/>
                </a:lnTo>
                <a:lnTo>
                  <a:pt x="536" y="127"/>
                </a:lnTo>
                <a:lnTo>
                  <a:pt x="552" y="154"/>
                </a:lnTo>
                <a:lnTo>
                  <a:pt x="556" y="165"/>
                </a:lnTo>
                <a:lnTo>
                  <a:pt x="551" y="186"/>
                </a:lnTo>
                <a:lnTo>
                  <a:pt x="573" y="195"/>
                </a:lnTo>
                <a:lnTo>
                  <a:pt x="589" y="257"/>
                </a:lnTo>
                <a:lnTo>
                  <a:pt x="589" y="291"/>
                </a:lnTo>
                <a:lnTo>
                  <a:pt x="586" y="356"/>
                </a:lnTo>
                <a:lnTo>
                  <a:pt x="591" y="389"/>
                </a:lnTo>
                <a:lnTo>
                  <a:pt x="595" y="411"/>
                </a:lnTo>
                <a:lnTo>
                  <a:pt x="595" y="411"/>
                </a:lnTo>
                <a:lnTo>
                  <a:pt x="603" y="454"/>
                </a:lnTo>
                <a:lnTo>
                  <a:pt x="603" y="502"/>
                </a:lnTo>
                <a:lnTo>
                  <a:pt x="597" y="517"/>
                </a:lnTo>
                <a:lnTo>
                  <a:pt x="610" y="534"/>
                </a:lnTo>
                <a:lnTo>
                  <a:pt x="612" y="538"/>
                </a:lnTo>
                <a:lnTo>
                  <a:pt x="601" y="549"/>
                </a:lnTo>
                <a:lnTo>
                  <a:pt x="603" y="559"/>
                </a:lnTo>
                <a:lnTo>
                  <a:pt x="613" y="557"/>
                </a:lnTo>
                <a:lnTo>
                  <a:pt x="623" y="549"/>
                </a:lnTo>
                <a:lnTo>
                  <a:pt x="637" y="534"/>
                </a:lnTo>
                <a:lnTo>
                  <a:pt x="642" y="530"/>
                </a:lnTo>
                <a:lnTo>
                  <a:pt x="652" y="534"/>
                </a:lnTo>
                <a:lnTo>
                  <a:pt x="666" y="535"/>
                </a:lnTo>
                <a:lnTo>
                  <a:pt x="714" y="511"/>
                </a:lnTo>
                <a:lnTo>
                  <a:pt x="731" y="495"/>
                </a:lnTo>
                <a:lnTo>
                  <a:pt x="739" y="486"/>
                </a:lnTo>
                <a:lnTo>
                  <a:pt x="761" y="495"/>
                </a:lnTo>
                <a:lnTo>
                  <a:pt x="742" y="514"/>
                </a:lnTo>
                <a:lnTo>
                  <a:pt x="718" y="531"/>
                </a:lnTo>
                <a:lnTo>
                  <a:pt x="676" y="564"/>
                </a:lnTo>
                <a:lnTo>
                  <a:pt x="660" y="569"/>
                </a:lnTo>
                <a:lnTo>
                  <a:pt x="626" y="581"/>
                </a:lnTo>
                <a:lnTo>
                  <a:pt x="602" y="587"/>
                </a:lnTo>
                <a:lnTo>
                  <a:pt x="598" y="585"/>
                </a:lnTo>
                <a:lnTo>
                  <a:pt x="596" y="564"/>
                </a:lnTo>
                <a:lnTo>
                  <a:pt x="595" y="564"/>
                </a:lnTo>
                <a:lnTo>
                  <a:pt x="596" y="564"/>
                </a:lnTo>
                <a:lnTo>
                  <a:pt x="595" y="564"/>
                </a:lnTo>
                <a:lnTo>
                  <a:pt x="593" y="564"/>
                </a:lnTo>
                <a:lnTo>
                  <a:pt x="595" y="587"/>
                </a:lnTo>
                <a:lnTo>
                  <a:pt x="602" y="590"/>
                </a:lnTo>
                <a:lnTo>
                  <a:pt x="627" y="584"/>
                </a:lnTo>
                <a:lnTo>
                  <a:pt x="661" y="572"/>
                </a:lnTo>
                <a:lnTo>
                  <a:pt x="677" y="567"/>
                </a:lnTo>
                <a:lnTo>
                  <a:pt x="720" y="535"/>
                </a:lnTo>
                <a:lnTo>
                  <a:pt x="744" y="516"/>
                </a:lnTo>
                <a:lnTo>
                  <a:pt x="766" y="494"/>
                </a:lnTo>
                <a:lnTo>
                  <a:pt x="737" y="482"/>
                </a:lnTo>
                <a:lnTo>
                  <a:pt x="729" y="493"/>
                </a:lnTo>
                <a:lnTo>
                  <a:pt x="712" y="508"/>
                </a:lnTo>
                <a:lnTo>
                  <a:pt x="666" y="531"/>
                </a:lnTo>
                <a:lnTo>
                  <a:pt x="652" y="530"/>
                </a:lnTo>
                <a:lnTo>
                  <a:pt x="642" y="526"/>
                </a:lnTo>
                <a:lnTo>
                  <a:pt x="635" y="530"/>
                </a:lnTo>
                <a:lnTo>
                  <a:pt x="621" y="546"/>
                </a:lnTo>
                <a:lnTo>
                  <a:pt x="612" y="554"/>
                </a:lnTo>
                <a:lnTo>
                  <a:pt x="606" y="555"/>
                </a:lnTo>
                <a:lnTo>
                  <a:pt x="604" y="550"/>
                </a:lnTo>
                <a:lnTo>
                  <a:pt x="616" y="539"/>
                </a:lnTo>
                <a:lnTo>
                  <a:pt x="613" y="532"/>
                </a:lnTo>
                <a:lnTo>
                  <a:pt x="601" y="516"/>
                </a:lnTo>
                <a:lnTo>
                  <a:pt x="607" y="503"/>
                </a:lnTo>
                <a:lnTo>
                  <a:pt x="607" y="454"/>
                </a:lnTo>
                <a:lnTo>
                  <a:pt x="598" y="410"/>
                </a:lnTo>
                <a:lnTo>
                  <a:pt x="597" y="410"/>
                </a:lnTo>
                <a:lnTo>
                  <a:pt x="598" y="410"/>
                </a:lnTo>
                <a:lnTo>
                  <a:pt x="594" y="389"/>
                </a:lnTo>
                <a:lnTo>
                  <a:pt x="589" y="356"/>
                </a:lnTo>
                <a:lnTo>
                  <a:pt x="593" y="291"/>
                </a:lnTo>
                <a:lnTo>
                  <a:pt x="593" y="256"/>
                </a:lnTo>
                <a:lnTo>
                  <a:pt x="577" y="193"/>
                </a:lnTo>
                <a:lnTo>
                  <a:pt x="554" y="184"/>
                </a:lnTo>
                <a:lnTo>
                  <a:pt x="559" y="165"/>
                </a:lnTo>
                <a:lnTo>
                  <a:pt x="555" y="153"/>
                </a:lnTo>
                <a:lnTo>
                  <a:pt x="539" y="126"/>
                </a:lnTo>
                <a:lnTo>
                  <a:pt x="546" y="101"/>
                </a:lnTo>
                <a:lnTo>
                  <a:pt x="540" y="71"/>
                </a:lnTo>
                <a:lnTo>
                  <a:pt x="526" y="31"/>
                </a:lnTo>
                <a:lnTo>
                  <a:pt x="522" y="0"/>
                </a:lnTo>
                <a:lnTo>
                  <a:pt x="475" y="14"/>
                </a:lnTo>
                <a:lnTo>
                  <a:pt x="449" y="23"/>
                </a:lnTo>
                <a:lnTo>
                  <a:pt x="430" y="22"/>
                </a:lnTo>
                <a:lnTo>
                  <a:pt x="396" y="30"/>
                </a:lnTo>
                <a:lnTo>
                  <a:pt x="377" y="37"/>
                </a:lnTo>
                <a:lnTo>
                  <a:pt x="362" y="48"/>
                </a:lnTo>
                <a:lnTo>
                  <a:pt x="349" y="62"/>
                </a:lnTo>
                <a:lnTo>
                  <a:pt x="333" y="85"/>
                </a:lnTo>
                <a:lnTo>
                  <a:pt x="316" y="112"/>
                </a:lnTo>
                <a:lnTo>
                  <a:pt x="306" y="130"/>
                </a:lnTo>
                <a:lnTo>
                  <a:pt x="303" y="134"/>
                </a:lnTo>
                <a:lnTo>
                  <a:pt x="268" y="168"/>
                </a:lnTo>
                <a:lnTo>
                  <a:pt x="270" y="185"/>
                </a:lnTo>
                <a:lnTo>
                  <a:pt x="274" y="192"/>
                </a:lnTo>
                <a:lnTo>
                  <a:pt x="286" y="197"/>
                </a:lnTo>
                <a:lnTo>
                  <a:pt x="296" y="197"/>
                </a:lnTo>
                <a:lnTo>
                  <a:pt x="296" y="204"/>
                </a:lnTo>
                <a:lnTo>
                  <a:pt x="289" y="217"/>
                </a:lnTo>
                <a:lnTo>
                  <a:pt x="291" y="227"/>
                </a:lnTo>
                <a:lnTo>
                  <a:pt x="300" y="239"/>
                </a:lnTo>
                <a:lnTo>
                  <a:pt x="299" y="251"/>
                </a:lnTo>
                <a:lnTo>
                  <a:pt x="288" y="258"/>
                </a:lnTo>
                <a:lnTo>
                  <a:pt x="275" y="258"/>
                </a:lnTo>
                <a:lnTo>
                  <a:pt x="266" y="270"/>
                </a:lnTo>
                <a:lnTo>
                  <a:pt x="255" y="289"/>
                </a:lnTo>
                <a:lnTo>
                  <a:pt x="243" y="298"/>
                </a:lnTo>
                <a:lnTo>
                  <a:pt x="212" y="302"/>
                </a:lnTo>
                <a:lnTo>
                  <a:pt x="196" y="308"/>
                </a:lnTo>
                <a:lnTo>
                  <a:pt x="183" y="317"/>
                </a:lnTo>
                <a:lnTo>
                  <a:pt x="174" y="316"/>
                </a:lnTo>
                <a:lnTo>
                  <a:pt x="164" y="307"/>
                </a:lnTo>
                <a:lnTo>
                  <a:pt x="125" y="308"/>
                </a:lnTo>
                <a:lnTo>
                  <a:pt x="106" y="311"/>
                </a:lnTo>
                <a:lnTo>
                  <a:pt x="81" y="319"/>
                </a:lnTo>
                <a:lnTo>
                  <a:pt x="54" y="329"/>
                </a:lnTo>
                <a:lnTo>
                  <a:pt x="36" y="340"/>
                </a:lnTo>
                <a:lnTo>
                  <a:pt x="48" y="379"/>
                </a:lnTo>
                <a:lnTo>
                  <a:pt x="59" y="380"/>
                </a:lnTo>
                <a:lnTo>
                  <a:pt x="66" y="397"/>
                </a:lnTo>
                <a:lnTo>
                  <a:pt x="67" y="403"/>
                </a:lnTo>
                <a:lnTo>
                  <a:pt x="62" y="408"/>
                </a:lnTo>
                <a:lnTo>
                  <a:pt x="49" y="425"/>
                </a:lnTo>
                <a:lnTo>
                  <a:pt x="46" y="434"/>
                </a:lnTo>
                <a:lnTo>
                  <a:pt x="35" y="444"/>
                </a:lnTo>
                <a:lnTo>
                  <a:pt x="23" y="451"/>
                </a:lnTo>
                <a:lnTo>
                  <a:pt x="18" y="461"/>
                </a:lnTo>
                <a:lnTo>
                  <a:pt x="10" y="467"/>
                </a:lnTo>
                <a:lnTo>
                  <a:pt x="0" y="476"/>
                </a:lnTo>
                <a:lnTo>
                  <a:pt x="3" y="517"/>
                </a:lnTo>
                <a:lnTo>
                  <a:pt x="195" y="481"/>
                </a:lnTo>
                <a:lnTo>
                  <a:pt x="424" y="432"/>
                </a:lnTo>
                <a:lnTo>
                  <a:pt x="438" y="447"/>
                </a:lnTo>
                <a:lnTo>
                  <a:pt x="458" y="449"/>
                </a:lnTo>
                <a:lnTo>
                  <a:pt x="470" y="484"/>
                </a:lnTo>
                <a:lnTo>
                  <a:pt x="483" y="494"/>
                </a:lnTo>
                <a:lnTo>
                  <a:pt x="499" y="496"/>
                </a:lnTo>
                <a:lnTo>
                  <a:pt x="503" y="498"/>
                </a:lnTo>
                <a:lnTo>
                  <a:pt x="503" y="498"/>
                </a:lnTo>
                <a:lnTo>
                  <a:pt x="539" y="513"/>
                </a:lnTo>
                <a:lnTo>
                  <a:pt x="578" y="526"/>
                </a:lnTo>
                <a:lnTo>
                  <a:pt x="595" y="535"/>
                </a:lnTo>
                <a:lnTo>
                  <a:pt x="596" y="548"/>
                </a:lnTo>
                <a:lnTo>
                  <a:pt x="593" y="564"/>
                </a:lnTo>
                <a:lnTo>
                  <a:pt x="593" y="564"/>
                </a:lnTo>
                <a:lnTo>
                  <a:pt x="595" y="5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2" name="Freeform 89">
            <a:extLst>
              <a:ext uri="{FF2B5EF4-FFF2-40B4-BE49-F238E27FC236}">
                <a16:creationId xmlns:a16="http://schemas.microsoft.com/office/drawing/2014/main" id="{A3751A6E-2E53-1B1F-B1E7-FF534C3CD480}"/>
              </a:ext>
            </a:extLst>
          </p:cNvPr>
          <p:cNvSpPr>
            <a:spLocks/>
          </p:cNvSpPr>
          <p:nvPr/>
        </p:nvSpPr>
        <p:spPr bwMode="auto">
          <a:xfrm>
            <a:off x="5745419" y="2360517"/>
            <a:ext cx="628450" cy="710611"/>
          </a:xfrm>
          <a:custGeom>
            <a:avLst/>
            <a:gdLst>
              <a:gd name="T0" fmla="*/ 0 w 436"/>
              <a:gd name="T1" fmla="*/ 95 h 493"/>
              <a:gd name="T2" fmla="*/ 11 w 436"/>
              <a:gd name="T3" fmla="*/ 189 h 493"/>
              <a:gd name="T4" fmla="*/ 39 w 436"/>
              <a:gd name="T5" fmla="*/ 435 h 493"/>
              <a:gd name="T6" fmla="*/ 62 w 436"/>
              <a:gd name="T7" fmla="*/ 434 h 493"/>
              <a:gd name="T8" fmla="*/ 76 w 436"/>
              <a:gd name="T9" fmla="*/ 429 h 493"/>
              <a:gd name="T10" fmla="*/ 98 w 436"/>
              <a:gd name="T11" fmla="*/ 440 h 493"/>
              <a:gd name="T12" fmla="*/ 108 w 436"/>
              <a:gd name="T13" fmla="*/ 466 h 493"/>
              <a:gd name="T14" fmla="*/ 141 w 436"/>
              <a:gd name="T15" fmla="*/ 466 h 493"/>
              <a:gd name="T16" fmla="*/ 151 w 436"/>
              <a:gd name="T17" fmla="*/ 478 h 493"/>
              <a:gd name="T18" fmla="*/ 162 w 436"/>
              <a:gd name="T19" fmla="*/ 478 h 493"/>
              <a:gd name="T20" fmla="*/ 176 w 436"/>
              <a:gd name="T21" fmla="*/ 470 h 493"/>
              <a:gd name="T22" fmla="*/ 195 w 436"/>
              <a:gd name="T23" fmla="*/ 473 h 493"/>
              <a:gd name="T24" fmla="*/ 204 w 436"/>
              <a:gd name="T25" fmla="*/ 481 h 493"/>
              <a:gd name="T26" fmla="*/ 215 w 436"/>
              <a:gd name="T27" fmla="*/ 469 h 493"/>
              <a:gd name="T28" fmla="*/ 228 w 436"/>
              <a:gd name="T29" fmla="*/ 460 h 493"/>
              <a:gd name="T30" fmla="*/ 242 w 436"/>
              <a:gd name="T31" fmla="*/ 458 h 493"/>
              <a:gd name="T32" fmla="*/ 247 w 436"/>
              <a:gd name="T33" fmla="*/ 474 h 493"/>
              <a:gd name="T34" fmla="*/ 256 w 436"/>
              <a:gd name="T35" fmla="*/ 479 h 493"/>
              <a:gd name="T36" fmla="*/ 271 w 436"/>
              <a:gd name="T37" fmla="*/ 491 h 493"/>
              <a:gd name="T38" fmla="*/ 277 w 436"/>
              <a:gd name="T39" fmla="*/ 493 h 493"/>
              <a:gd name="T40" fmla="*/ 288 w 436"/>
              <a:gd name="T41" fmla="*/ 492 h 493"/>
              <a:gd name="T42" fmla="*/ 296 w 436"/>
              <a:gd name="T43" fmla="*/ 489 h 493"/>
              <a:gd name="T44" fmla="*/ 296 w 436"/>
              <a:gd name="T45" fmla="*/ 476 h 493"/>
              <a:gd name="T46" fmla="*/ 306 w 436"/>
              <a:gd name="T47" fmla="*/ 467 h 493"/>
              <a:gd name="T48" fmla="*/ 307 w 436"/>
              <a:gd name="T49" fmla="*/ 439 h 493"/>
              <a:gd name="T50" fmla="*/ 313 w 436"/>
              <a:gd name="T51" fmla="*/ 413 h 493"/>
              <a:gd name="T52" fmla="*/ 324 w 436"/>
              <a:gd name="T53" fmla="*/ 405 h 493"/>
              <a:gd name="T54" fmla="*/ 330 w 436"/>
              <a:gd name="T55" fmla="*/ 410 h 493"/>
              <a:gd name="T56" fmla="*/ 337 w 436"/>
              <a:gd name="T57" fmla="*/ 416 h 493"/>
              <a:gd name="T58" fmla="*/ 341 w 436"/>
              <a:gd name="T59" fmla="*/ 417 h 493"/>
              <a:gd name="T60" fmla="*/ 343 w 436"/>
              <a:gd name="T61" fmla="*/ 415 h 493"/>
              <a:gd name="T62" fmla="*/ 338 w 436"/>
              <a:gd name="T63" fmla="*/ 399 h 493"/>
              <a:gd name="T64" fmla="*/ 338 w 436"/>
              <a:gd name="T65" fmla="*/ 385 h 493"/>
              <a:gd name="T66" fmla="*/ 344 w 436"/>
              <a:gd name="T67" fmla="*/ 376 h 493"/>
              <a:gd name="T68" fmla="*/ 359 w 436"/>
              <a:gd name="T69" fmla="*/ 355 h 493"/>
              <a:gd name="T70" fmla="*/ 367 w 436"/>
              <a:gd name="T71" fmla="*/ 346 h 493"/>
              <a:gd name="T72" fmla="*/ 381 w 436"/>
              <a:gd name="T73" fmla="*/ 350 h 493"/>
              <a:gd name="T74" fmla="*/ 393 w 436"/>
              <a:gd name="T75" fmla="*/ 340 h 493"/>
              <a:gd name="T76" fmla="*/ 411 w 436"/>
              <a:gd name="T77" fmla="*/ 321 h 493"/>
              <a:gd name="T78" fmla="*/ 424 w 436"/>
              <a:gd name="T79" fmla="*/ 298 h 493"/>
              <a:gd name="T80" fmla="*/ 426 w 436"/>
              <a:gd name="T81" fmla="*/ 266 h 493"/>
              <a:gd name="T82" fmla="*/ 428 w 436"/>
              <a:gd name="T83" fmla="*/ 236 h 493"/>
              <a:gd name="T84" fmla="*/ 428 w 436"/>
              <a:gd name="T85" fmla="*/ 208 h 493"/>
              <a:gd name="T86" fmla="*/ 421 w 436"/>
              <a:gd name="T87" fmla="*/ 189 h 493"/>
              <a:gd name="T88" fmla="*/ 428 w 436"/>
              <a:gd name="T89" fmla="*/ 178 h 493"/>
              <a:gd name="T90" fmla="*/ 436 w 436"/>
              <a:gd name="T91" fmla="*/ 170 h 493"/>
              <a:gd name="T92" fmla="*/ 432 w 436"/>
              <a:gd name="T93" fmla="*/ 154 h 493"/>
              <a:gd name="T94" fmla="*/ 406 w 436"/>
              <a:gd name="T95" fmla="*/ 0 h 493"/>
              <a:gd name="T96" fmla="*/ 369 w 436"/>
              <a:gd name="T97" fmla="*/ 22 h 493"/>
              <a:gd name="T98" fmla="*/ 346 w 436"/>
              <a:gd name="T99" fmla="*/ 36 h 493"/>
              <a:gd name="T100" fmla="*/ 326 w 436"/>
              <a:gd name="T101" fmla="*/ 59 h 493"/>
              <a:gd name="T102" fmla="*/ 301 w 436"/>
              <a:gd name="T103" fmla="*/ 82 h 493"/>
              <a:gd name="T104" fmla="*/ 282 w 436"/>
              <a:gd name="T105" fmla="*/ 87 h 493"/>
              <a:gd name="T106" fmla="*/ 265 w 436"/>
              <a:gd name="T107" fmla="*/ 90 h 493"/>
              <a:gd name="T108" fmla="*/ 232 w 436"/>
              <a:gd name="T109" fmla="*/ 105 h 493"/>
              <a:gd name="T110" fmla="*/ 219 w 436"/>
              <a:gd name="T111" fmla="*/ 106 h 493"/>
              <a:gd name="T112" fmla="*/ 198 w 436"/>
              <a:gd name="T113" fmla="*/ 88 h 493"/>
              <a:gd name="T114" fmla="*/ 167 w 436"/>
              <a:gd name="T115" fmla="*/ 91 h 493"/>
              <a:gd name="T116" fmla="*/ 152 w 436"/>
              <a:gd name="T117" fmla="*/ 82 h 493"/>
              <a:gd name="T118" fmla="*/ 138 w 436"/>
              <a:gd name="T119" fmla="*/ 75 h 493"/>
              <a:gd name="T120" fmla="*/ 0 w 436"/>
              <a:gd name="T121" fmla="*/ 95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6" h="493">
                <a:moveTo>
                  <a:pt x="0" y="95"/>
                </a:moveTo>
                <a:lnTo>
                  <a:pt x="11" y="189"/>
                </a:lnTo>
                <a:lnTo>
                  <a:pt x="39" y="435"/>
                </a:lnTo>
                <a:lnTo>
                  <a:pt x="62" y="434"/>
                </a:lnTo>
                <a:lnTo>
                  <a:pt x="76" y="429"/>
                </a:lnTo>
                <a:lnTo>
                  <a:pt x="98" y="440"/>
                </a:lnTo>
                <a:lnTo>
                  <a:pt x="108" y="466"/>
                </a:lnTo>
                <a:lnTo>
                  <a:pt x="141" y="466"/>
                </a:lnTo>
                <a:lnTo>
                  <a:pt x="151" y="478"/>
                </a:lnTo>
                <a:lnTo>
                  <a:pt x="162" y="478"/>
                </a:lnTo>
                <a:lnTo>
                  <a:pt x="176" y="470"/>
                </a:lnTo>
                <a:lnTo>
                  <a:pt x="195" y="473"/>
                </a:lnTo>
                <a:lnTo>
                  <a:pt x="204" y="481"/>
                </a:lnTo>
                <a:lnTo>
                  <a:pt x="215" y="469"/>
                </a:lnTo>
                <a:lnTo>
                  <a:pt x="228" y="460"/>
                </a:lnTo>
                <a:lnTo>
                  <a:pt x="242" y="458"/>
                </a:lnTo>
                <a:lnTo>
                  <a:pt x="247" y="474"/>
                </a:lnTo>
                <a:lnTo>
                  <a:pt x="256" y="479"/>
                </a:lnTo>
                <a:lnTo>
                  <a:pt x="271" y="491"/>
                </a:lnTo>
                <a:lnTo>
                  <a:pt x="277" y="493"/>
                </a:lnTo>
                <a:lnTo>
                  <a:pt x="288" y="492"/>
                </a:lnTo>
                <a:lnTo>
                  <a:pt x="296" y="489"/>
                </a:lnTo>
                <a:lnTo>
                  <a:pt x="296" y="476"/>
                </a:lnTo>
                <a:lnTo>
                  <a:pt x="306" y="467"/>
                </a:lnTo>
                <a:lnTo>
                  <a:pt x="307" y="439"/>
                </a:lnTo>
                <a:lnTo>
                  <a:pt x="313" y="413"/>
                </a:lnTo>
                <a:lnTo>
                  <a:pt x="324" y="405"/>
                </a:lnTo>
                <a:lnTo>
                  <a:pt x="330" y="410"/>
                </a:lnTo>
                <a:lnTo>
                  <a:pt x="337" y="416"/>
                </a:lnTo>
                <a:lnTo>
                  <a:pt x="341" y="417"/>
                </a:lnTo>
                <a:lnTo>
                  <a:pt x="343" y="415"/>
                </a:lnTo>
                <a:lnTo>
                  <a:pt x="338" y="399"/>
                </a:lnTo>
                <a:lnTo>
                  <a:pt x="338" y="385"/>
                </a:lnTo>
                <a:lnTo>
                  <a:pt x="344" y="376"/>
                </a:lnTo>
                <a:lnTo>
                  <a:pt x="359" y="355"/>
                </a:lnTo>
                <a:lnTo>
                  <a:pt x="367" y="346"/>
                </a:lnTo>
                <a:lnTo>
                  <a:pt x="381" y="350"/>
                </a:lnTo>
                <a:lnTo>
                  <a:pt x="393" y="340"/>
                </a:lnTo>
                <a:lnTo>
                  <a:pt x="411" y="321"/>
                </a:lnTo>
                <a:lnTo>
                  <a:pt x="424" y="298"/>
                </a:lnTo>
                <a:lnTo>
                  <a:pt x="426" y="266"/>
                </a:lnTo>
                <a:lnTo>
                  <a:pt x="428" y="236"/>
                </a:lnTo>
                <a:lnTo>
                  <a:pt x="428" y="208"/>
                </a:lnTo>
                <a:lnTo>
                  <a:pt x="421" y="189"/>
                </a:lnTo>
                <a:lnTo>
                  <a:pt x="428" y="178"/>
                </a:lnTo>
                <a:lnTo>
                  <a:pt x="436" y="170"/>
                </a:lnTo>
                <a:lnTo>
                  <a:pt x="432" y="154"/>
                </a:lnTo>
                <a:lnTo>
                  <a:pt x="406" y="0"/>
                </a:lnTo>
                <a:lnTo>
                  <a:pt x="369" y="22"/>
                </a:lnTo>
                <a:lnTo>
                  <a:pt x="346" y="36"/>
                </a:lnTo>
                <a:lnTo>
                  <a:pt x="326" y="59"/>
                </a:lnTo>
                <a:lnTo>
                  <a:pt x="301" y="82"/>
                </a:lnTo>
                <a:lnTo>
                  <a:pt x="282" y="87"/>
                </a:lnTo>
                <a:lnTo>
                  <a:pt x="265" y="90"/>
                </a:lnTo>
                <a:lnTo>
                  <a:pt x="232" y="105"/>
                </a:lnTo>
                <a:lnTo>
                  <a:pt x="219" y="106"/>
                </a:lnTo>
                <a:lnTo>
                  <a:pt x="198" y="88"/>
                </a:lnTo>
                <a:lnTo>
                  <a:pt x="167" y="91"/>
                </a:lnTo>
                <a:lnTo>
                  <a:pt x="152" y="82"/>
                </a:lnTo>
                <a:lnTo>
                  <a:pt x="138" y="75"/>
                </a:lnTo>
                <a:lnTo>
                  <a:pt x="0"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3" name="Freeform 90">
            <a:extLst>
              <a:ext uri="{FF2B5EF4-FFF2-40B4-BE49-F238E27FC236}">
                <a16:creationId xmlns:a16="http://schemas.microsoft.com/office/drawing/2014/main" id="{81F8DFB7-3C10-17B3-BB72-D1195883344E}"/>
              </a:ext>
            </a:extLst>
          </p:cNvPr>
          <p:cNvSpPr>
            <a:spLocks/>
          </p:cNvSpPr>
          <p:nvPr/>
        </p:nvSpPr>
        <p:spPr bwMode="auto">
          <a:xfrm>
            <a:off x="5742536" y="2357634"/>
            <a:ext cx="634216" cy="714935"/>
          </a:xfrm>
          <a:custGeom>
            <a:avLst/>
            <a:gdLst>
              <a:gd name="T0" fmla="*/ 11 w 440"/>
              <a:gd name="T1" fmla="*/ 191 h 496"/>
              <a:gd name="T2" fmla="*/ 65 w 440"/>
              <a:gd name="T3" fmla="*/ 437 h 496"/>
              <a:gd name="T4" fmla="*/ 109 w 440"/>
              <a:gd name="T5" fmla="*/ 469 h 496"/>
              <a:gd name="T6" fmla="*/ 164 w 440"/>
              <a:gd name="T7" fmla="*/ 481 h 496"/>
              <a:gd name="T8" fmla="*/ 206 w 440"/>
              <a:gd name="T9" fmla="*/ 485 h 496"/>
              <a:gd name="T10" fmla="*/ 243 w 440"/>
              <a:gd name="T11" fmla="*/ 461 h 496"/>
              <a:gd name="T12" fmla="*/ 273 w 440"/>
              <a:gd name="T13" fmla="*/ 495 h 496"/>
              <a:gd name="T14" fmla="*/ 299 w 440"/>
              <a:gd name="T15" fmla="*/ 492 h 496"/>
              <a:gd name="T16" fmla="*/ 310 w 440"/>
              <a:gd name="T17" fmla="*/ 441 h 496"/>
              <a:gd name="T18" fmla="*/ 331 w 440"/>
              <a:gd name="T19" fmla="*/ 413 h 496"/>
              <a:gd name="T20" fmla="*/ 347 w 440"/>
              <a:gd name="T21" fmla="*/ 417 h 496"/>
              <a:gd name="T22" fmla="*/ 347 w 440"/>
              <a:gd name="T23" fmla="*/ 379 h 496"/>
              <a:gd name="T24" fmla="*/ 383 w 440"/>
              <a:gd name="T25" fmla="*/ 353 h 496"/>
              <a:gd name="T26" fmla="*/ 428 w 440"/>
              <a:gd name="T27" fmla="*/ 301 h 496"/>
              <a:gd name="T28" fmla="*/ 432 w 440"/>
              <a:gd name="T29" fmla="*/ 210 h 496"/>
              <a:gd name="T30" fmla="*/ 440 w 440"/>
              <a:gd name="T31" fmla="*/ 173 h 496"/>
              <a:gd name="T32" fmla="*/ 371 w 440"/>
              <a:gd name="T33" fmla="*/ 23 h 496"/>
              <a:gd name="T34" fmla="*/ 302 w 440"/>
              <a:gd name="T35" fmla="*/ 82 h 496"/>
              <a:gd name="T36" fmla="*/ 234 w 440"/>
              <a:gd name="T37" fmla="*/ 106 h 496"/>
              <a:gd name="T38" fmla="*/ 170 w 440"/>
              <a:gd name="T39" fmla="*/ 92 h 496"/>
              <a:gd name="T40" fmla="*/ 0 w 440"/>
              <a:gd name="T41" fmla="*/ 96 h 496"/>
              <a:gd name="T42" fmla="*/ 2 w 440"/>
              <a:gd name="T43" fmla="*/ 98 h 496"/>
              <a:gd name="T44" fmla="*/ 169 w 440"/>
              <a:gd name="T45" fmla="*/ 95 h 496"/>
              <a:gd name="T46" fmla="*/ 235 w 440"/>
              <a:gd name="T47" fmla="*/ 109 h 496"/>
              <a:gd name="T48" fmla="*/ 304 w 440"/>
              <a:gd name="T49" fmla="*/ 85 h 496"/>
              <a:gd name="T50" fmla="*/ 372 w 440"/>
              <a:gd name="T51" fmla="*/ 25 h 496"/>
              <a:gd name="T52" fmla="*/ 436 w 440"/>
              <a:gd name="T53" fmla="*/ 172 h 496"/>
              <a:gd name="T54" fmla="*/ 429 w 440"/>
              <a:gd name="T55" fmla="*/ 210 h 496"/>
              <a:gd name="T56" fmla="*/ 425 w 440"/>
              <a:gd name="T57" fmla="*/ 300 h 496"/>
              <a:gd name="T58" fmla="*/ 382 w 440"/>
              <a:gd name="T59" fmla="*/ 349 h 496"/>
              <a:gd name="T60" fmla="*/ 345 w 440"/>
              <a:gd name="T61" fmla="*/ 378 h 496"/>
              <a:gd name="T62" fmla="*/ 343 w 440"/>
              <a:gd name="T63" fmla="*/ 416 h 496"/>
              <a:gd name="T64" fmla="*/ 333 w 440"/>
              <a:gd name="T65" fmla="*/ 411 h 496"/>
              <a:gd name="T66" fmla="*/ 307 w 440"/>
              <a:gd name="T67" fmla="*/ 440 h 496"/>
              <a:gd name="T68" fmla="*/ 296 w 440"/>
              <a:gd name="T69" fmla="*/ 490 h 496"/>
              <a:gd name="T70" fmla="*/ 274 w 440"/>
              <a:gd name="T71" fmla="*/ 492 h 496"/>
              <a:gd name="T72" fmla="*/ 245 w 440"/>
              <a:gd name="T73" fmla="*/ 458 h 496"/>
              <a:gd name="T74" fmla="*/ 206 w 440"/>
              <a:gd name="T75" fmla="*/ 480 h 496"/>
              <a:gd name="T76" fmla="*/ 163 w 440"/>
              <a:gd name="T77" fmla="*/ 478 h 496"/>
              <a:gd name="T78" fmla="*/ 111 w 440"/>
              <a:gd name="T79" fmla="*/ 465 h 496"/>
              <a:gd name="T80" fmla="*/ 64 w 440"/>
              <a:gd name="T81" fmla="*/ 434 h 496"/>
              <a:gd name="T82" fmla="*/ 14 w 440"/>
              <a:gd name="T83" fmla="*/ 190 h 496"/>
              <a:gd name="T84" fmla="*/ 2 w 440"/>
              <a:gd name="T85" fmla="*/ 98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40" h="496">
                <a:moveTo>
                  <a:pt x="2" y="97"/>
                </a:moveTo>
                <a:lnTo>
                  <a:pt x="1" y="97"/>
                </a:lnTo>
                <a:lnTo>
                  <a:pt x="11" y="191"/>
                </a:lnTo>
                <a:lnTo>
                  <a:pt x="11" y="191"/>
                </a:lnTo>
                <a:lnTo>
                  <a:pt x="40" y="439"/>
                </a:lnTo>
                <a:lnTo>
                  <a:pt x="65" y="437"/>
                </a:lnTo>
                <a:lnTo>
                  <a:pt x="78" y="433"/>
                </a:lnTo>
                <a:lnTo>
                  <a:pt x="99" y="443"/>
                </a:lnTo>
                <a:lnTo>
                  <a:pt x="109" y="469"/>
                </a:lnTo>
                <a:lnTo>
                  <a:pt x="141" y="470"/>
                </a:lnTo>
                <a:lnTo>
                  <a:pt x="153" y="481"/>
                </a:lnTo>
                <a:lnTo>
                  <a:pt x="164" y="481"/>
                </a:lnTo>
                <a:lnTo>
                  <a:pt x="178" y="473"/>
                </a:lnTo>
                <a:lnTo>
                  <a:pt x="196" y="476"/>
                </a:lnTo>
                <a:lnTo>
                  <a:pt x="206" y="485"/>
                </a:lnTo>
                <a:lnTo>
                  <a:pt x="218" y="472"/>
                </a:lnTo>
                <a:lnTo>
                  <a:pt x="230" y="463"/>
                </a:lnTo>
                <a:lnTo>
                  <a:pt x="243" y="461"/>
                </a:lnTo>
                <a:lnTo>
                  <a:pt x="247" y="477"/>
                </a:lnTo>
                <a:lnTo>
                  <a:pt x="257" y="483"/>
                </a:lnTo>
                <a:lnTo>
                  <a:pt x="273" y="495"/>
                </a:lnTo>
                <a:lnTo>
                  <a:pt x="279" y="496"/>
                </a:lnTo>
                <a:lnTo>
                  <a:pt x="290" y="495"/>
                </a:lnTo>
                <a:lnTo>
                  <a:pt x="299" y="492"/>
                </a:lnTo>
                <a:lnTo>
                  <a:pt x="299" y="479"/>
                </a:lnTo>
                <a:lnTo>
                  <a:pt x="310" y="470"/>
                </a:lnTo>
                <a:lnTo>
                  <a:pt x="310" y="441"/>
                </a:lnTo>
                <a:lnTo>
                  <a:pt x="316" y="416"/>
                </a:lnTo>
                <a:lnTo>
                  <a:pt x="326" y="410"/>
                </a:lnTo>
                <a:lnTo>
                  <a:pt x="331" y="413"/>
                </a:lnTo>
                <a:lnTo>
                  <a:pt x="338" y="419"/>
                </a:lnTo>
                <a:lnTo>
                  <a:pt x="343" y="421"/>
                </a:lnTo>
                <a:lnTo>
                  <a:pt x="347" y="417"/>
                </a:lnTo>
                <a:lnTo>
                  <a:pt x="341" y="400"/>
                </a:lnTo>
                <a:lnTo>
                  <a:pt x="341" y="388"/>
                </a:lnTo>
                <a:lnTo>
                  <a:pt x="347" y="379"/>
                </a:lnTo>
                <a:lnTo>
                  <a:pt x="362" y="358"/>
                </a:lnTo>
                <a:lnTo>
                  <a:pt x="370" y="351"/>
                </a:lnTo>
                <a:lnTo>
                  <a:pt x="383" y="353"/>
                </a:lnTo>
                <a:lnTo>
                  <a:pt x="396" y="343"/>
                </a:lnTo>
                <a:lnTo>
                  <a:pt x="414" y="324"/>
                </a:lnTo>
                <a:lnTo>
                  <a:pt x="428" y="301"/>
                </a:lnTo>
                <a:lnTo>
                  <a:pt x="429" y="268"/>
                </a:lnTo>
                <a:lnTo>
                  <a:pt x="432" y="238"/>
                </a:lnTo>
                <a:lnTo>
                  <a:pt x="432" y="210"/>
                </a:lnTo>
                <a:lnTo>
                  <a:pt x="425" y="191"/>
                </a:lnTo>
                <a:lnTo>
                  <a:pt x="431" y="181"/>
                </a:lnTo>
                <a:lnTo>
                  <a:pt x="440" y="173"/>
                </a:lnTo>
                <a:lnTo>
                  <a:pt x="436" y="155"/>
                </a:lnTo>
                <a:lnTo>
                  <a:pt x="410" y="0"/>
                </a:lnTo>
                <a:lnTo>
                  <a:pt x="371" y="23"/>
                </a:lnTo>
                <a:lnTo>
                  <a:pt x="347" y="37"/>
                </a:lnTo>
                <a:lnTo>
                  <a:pt x="327" y="60"/>
                </a:lnTo>
                <a:lnTo>
                  <a:pt x="302" y="82"/>
                </a:lnTo>
                <a:lnTo>
                  <a:pt x="284" y="88"/>
                </a:lnTo>
                <a:lnTo>
                  <a:pt x="267" y="90"/>
                </a:lnTo>
                <a:lnTo>
                  <a:pt x="234" y="106"/>
                </a:lnTo>
                <a:lnTo>
                  <a:pt x="222" y="107"/>
                </a:lnTo>
                <a:lnTo>
                  <a:pt x="201" y="89"/>
                </a:lnTo>
                <a:lnTo>
                  <a:pt x="170" y="92"/>
                </a:lnTo>
                <a:lnTo>
                  <a:pt x="155" y="83"/>
                </a:lnTo>
                <a:lnTo>
                  <a:pt x="141" y="75"/>
                </a:lnTo>
                <a:lnTo>
                  <a:pt x="0" y="96"/>
                </a:lnTo>
                <a:lnTo>
                  <a:pt x="1" y="97"/>
                </a:lnTo>
                <a:lnTo>
                  <a:pt x="2" y="97"/>
                </a:lnTo>
                <a:lnTo>
                  <a:pt x="2" y="98"/>
                </a:lnTo>
                <a:lnTo>
                  <a:pt x="140" y="78"/>
                </a:lnTo>
                <a:lnTo>
                  <a:pt x="153" y="85"/>
                </a:lnTo>
                <a:lnTo>
                  <a:pt x="169" y="95"/>
                </a:lnTo>
                <a:lnTo>
                  <a:pt x="200" y="92"/>
                </a:lnTo>
                <a:lnTo>
                  <a:pt x="221" y="110"/>
                </a:lnTo>
                <a:lnTo>
                  <a:pt x="235" y="109"/>
                </a:lnTo>
                <a:lnTo>
                  <a:pt x="267" y="93"/>
                </a:lnTo>
                <a:lnTo>
                  <a:pt x="285" y="90"/>
                </a:lnTo>
                <a:lnTo>
                  <a:pt x="304" y="85"/>
                </a:lnTo>
                <a:lnTo>
                  <a:pt x="329" y="62"/>
                </a:lnTo>
                <a:lnTo>
                  <a:pt x="349" y="39"/>
                </a:lnTo>
                <a:lnTo>
                  <a:pt x="372" y="25"/>
                </a:lnTo>
                <a:lnTo>
                  <a:pt x="407" y="5"/>
                </a:lnTo>
                <a:lnTo>
                  <a:pt x="433" y="156"/>
                </a:lnTo>
                <a:lnTo>
                  <a:pt x="436" y="172"/>
                </a:lnTo>
                <a:lnTo>
                  <a:pt x="429" y="179"/>
                </a:lnTo>
                <a:lnTo>
                  <a:pt x="421" y="191"/>
                </a:lnTo>
                <a:lnTo>
                  <a:pt x="429" y="210"/>
                </a:lnTo>
                <a:lnTo>
                  <a:pt x="429" y="238"/>
                </a:lnTo>
                <a:lnTo>
                  <a:pt x="426" y="268"/>
                </a:lnTo>
                <a:lnTo>
                  <a:pt x="425" y="300"/>
                </a:lnTo>
                <a:lnTo>
                  <a:pt x="412" y="322"/>
                </a:lnTo>
                <a:lnTo>
                  <a:pt x="393" y="341"/>
                </a:lnTo>
                <a:lnTo>
                  <a:pt x="382" y="349"/>
                </a:lnTo>
                <a:lnTo>
                  <a:pt x="369" y="346"/>
                </a:lnTo>
                <a:lnTo>
                  <a:pt x="360" y="356"/>
                </a:lnTo>
                <a:lnTo>
                  <a:pt x="345" y="378"/>
                </a:lnTo>
                <a:lnTo>
                  <a:pt x="338" y="387"/>
                </a:lnTo>
                <a:lnTo>
                  <a:pt x="338" y="401"/>
                </a:lnTo>
                <a:lnTo>
                  <a:pt x="343" y="416"/>
                </a:lnTo>
                <a:lnTo>
                  <a:pt x="342" y="417"/>
                </a:lnTo>
                <a:lnTo>
                  <a:pt x="339" y="417"/>
                </a:lnTo>
                <a:lnTo>
                  <a:pt x="333" y="411"/>
                </a:lnTo>
                <a:lnTo>
                  <a:pt x="326" y="405"/>
                </a:lnTo>
                <a:lnTo>
                  <a:pt x="314" y="414"/>
                </a:lnTo>
                <a:lnTo>
                  <a:pt x="307" y="440"/>
                </a:lnTo>
                <a:lnTo>
                  <a:pt x="307" y="469"/>
                </a:lnTo>
                <a:lnTo>
                  <a:pt x="296" y="477"/>
                </a:lnTo>
                <a:lnTo>
                  <a:pt x="296" y="490"/>
                </a:lnTo>
                <a:lnTo>
                  <a:pt x="289" y="493"/>
                </a:lnTo>
                <a:lnTo>
                  <a:pt x="279" y="493"/>
                </a:lnTo>
                <a:lnTo>
                  <a:pt x="274" y="492"/>
                </a:lnTo>
                <a:lnTo>
                  <a:pt x="258" y="480"/>
                </a:lnTo>
                <a:lnTo>
                  <a:pt x="250" y="475"/>
                </a:lnTo>
                <a:lnTo>
                  <a:pt x="245" y="458"/>
                </a:lnTo>
                <a:lnTo>
                  <a:pt x="229" y="460"/>
                </a:lnTo>
                <a:lnTo>
                  <a:pt x="215" y="469"/>
                </a:lnTo>
                <a:lnTo>
                  <a:pt x="206" y="480"/>
                </a:lnTo>
                <a:lnTo>
                  <a:pt x="197" y="473"/>
                </a:lnTo>
                <a:lnTo>
                  <a:pt x="178" y="470"/>
                </a:lnTo>
                <a:lnTo>
                  <a:pt x="163" y="478"/>
                </a:lnTo>
                <a:lnTo>
                  <a:pt x="154" y="478"/>
                </a:lnTo>
                <a:lnTo>
                  <a:pt x="144" y="466"/>
                </a:lnTo>
                <a:lnTo>
                  <a:pt x="111" y="465"/>
                </a:lnTo>
                <a:lnTo>
                  <a:pt x="102" y="441"/>
                </a:lnTo>
                <a:lnTo>
                  <a:pt x="78" y="430"/>
                </a:lnTo>
                <a:lnTo>
                  <a:pt x="64" y="434"/>
                </a:lnTo>
                <a:lnTo>
                  <a:pt x="43" y="435"/>
                </a:lnTo>
                <a:lnTo>
                  <a:pt x="14" y="190"/>
                </a:lnTo>
                <a:lnTo>
                  <a:pt x="14" y="190"/>
                </a:lnTo>
                <a:lnTo>
                  <a:pt x="4" y="97"/>
                </a:lnTo>
                <a:lnTo>
                  <a:pt x="2" y="97"/>
                </a:lnTo>
                <a:lnTo>
                  <a:pt x="2" y="98"/>
                </a:lnTo>
                <a:lnTo>
                  <a:pt x="2"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4" name="Freeform 91">
            <a:extLst>
              <a:ext uri="{FF2B5EF4-FFF2-40B4-BE49-F238E27FC236}">
                <a16:creationId xmlns:a16="http://schemas.microsoft.com/office/drawing/2014/main" id="{4FD563D1-50C9-FD33-6B19-34B7A7C37323}"/>
              </a:ext>
            </a:extLst>
          </p:cNvPr>
          <p:cNvSpPr>
            <a:spLocks/>
          </p:cNvSpPr>
          <p:nvPr/>
        </p:nvSpPr>
        <p:spPr bwMode="auto">
          <a:xfrm>
            <a:off x="3097568" y="3455982"/>
            <a:ext cx="1292935" cy="683224"/>
          </a:xfrm>
          <a:custGeom>
            <a:avLst/>
            <a:gdLst>
              <a:gd name="T0" fmla="*/ 324 w 897"/>
              <a:gd name="T1" fmla="*/ 79 h 474"/>
              <a:gd name="T2" fmla="*/ 313 w 897"/>
              <a:gd name="T3" fmla="*/ 225 h 474"/>
              <a:gd name="T4" fmla="*/ 308 w 897"/>
              <a:gd name="T5" fmla="*/ 332 h 474"/>
              <a:gd name="T6" fmla="*/ 309 w 897"/>
              <a:gd name="T7" fmla="*/ 342 h 474"/>
              <a:gd name="T8" fmla="*/ 334 w 897"/>
              <a:gd name="T9" fmla="*/ 365 h 474"/>
              <a:gd name="T10" fmla="*/ 343 w 897"/>
              <a:gd name="T11" fmla="*/ 370 h 474"/>
              <a:gd name="T12" fmla="*/ 349 w 897"/>
              <a:gd name="T13" fmla="*/ 370 h 474"/>
              <a:gd name="T14" fmla="*/ 354 w 897"/>
              <a:gd name="T15" fmla="*/ 357 h 474"/>
              <a:gd name="T16" fmla="*/ 364 w 897"/>
              <a:gd name="T17" fmla="*/ 368 h 474"/>
              <a:gd name="T18" fmla="*/ 373 w 897"/>
              <a:gd name="T19" fmla="*/ 369 h 474"/>
              <a:gd name="T20" fmla="*/ 374 w 897"/>
              <a:gd name="T21" fmla="*/ 368 h 474"/>
              <a:gd name="T22" fmla="*/ 376 w 897"/>
              <a:gd name="T23" fmla="*/ 361 h 474"/>
              <a:gd name="T24" fmla="*/ 393 w 897"/>
              <a:gd name="T25" fmla="*/ 370 h 474"/>
              <a:gd name="T26" fmla="*/ 390 w 897"/>
              <a:gd name="T27" fmla="*/ 390 h 474"/>
              <a:gd name="T28" fmla="*/ 413 w 897"/>
              <a:gd name="T29" fmla="*/ 393 h 474"/>
              <a:gd name="T30" fmla="*/ 428 w 897"/>
              <a:gd name="T31" fmla="*/ 400 h 474"/>
              <a:gd name="T32" fmla="*/ 454 w 897"/>
              <a:gd name="T33" fmla="*/ 403 h 474"/>
              <a:gd name="T34" fmla="*/ 468 w 897"/>
              <a:gd name="T35" fmla="*/ 413 h 474"/>
              <a:gd name="T36" fmla="*/ 483 w 897"/>
              <a:gd name="T37" fmla="*/ 402 h 474"/>
              <a:gd name="T38" fmla="*/ 503 w 897"/>
              <a:gd name="T39" fmla="*/ 406 h 474"/>
              <a:gd name="T40" fmla="*/ 517 w 897"/>
              <a:gd name="T41" fmla="*/ 426 h 474"/>
              <a:gd name="T42" fmla="*/ 523 w 897"/>
              <a:gd name="T43" fmla="*/ 426 h 474"/>
              <a:gd name="T44" fmla="*/ 523 w 897"/>
              <a:gd name="T45" fmla="*/ 440 h 474"/>
              <a:gd name="T46" fmla="*/ 536 w 897"/>
              <a:gd name="T47" fmla="*/ 444 h 474"/>
              <a:gd name="T48" fmla="*/ 551 w 897"/>
              <a:gd name="T49" fmla="*/ 431 h 474"/>
              <a:gd name="T50" fmla="*/ 562 w 897"/>
              <a:gd name="T51" fmla="*/ 435 h 474"/>
              <a:gd name="T52" fmla="*/ 578 w 897"/>
              <a:gd name="T53" fmla="*/ 435 h 474"/>
              <a:gd name="T54" fmla="*/ 582 w 897"/>
              <a:gd name="T55" fmla="*/ 449 h 474"/>
              <a:gd name="T56" fmla="*/ 609 w 897"/>
              <a:gd name="T57" fmla="*/ 460 h 474"/>
              <a:gd name="T58" fmla="*/ 619 w 897"/>
              <a:gd name="T59" fmla="*/ 458 h 474"/>
              <a:gd name="T60" fmla="*/ 631 w 897"/>
              <a:gd name="T61" fmla="*/ 433 h 474"/>
              <a:gd name="T62" fmla="*/ 638 w 897"/>
              <a:gd name="T63" fmla="*/ 433 h 474"/>
              <a:gd name="T64" fmla="*/ 645 w 897"/>
              <a:gd name="T65" fmla="*/ 446 h 474"/>
              <a:gd name="T66" fmla="*/ 670 w 897"/>
              <a:gd name="T67" fmla="*/ 450 h 474"/>
              <a:gd name="T68" fmla="*/ 691 w 897"/>
              <a:gd name="T69" fmla="*/ 458 h 474"/>
              <a:gd name="T70" fmla="*/ 709 w 897"/>
              <a:gd name="T71" fmla="*/ 463 h 474"/>
              <a:gd name="T72" fmla="*/ 719 w 897"/>
              <a:gd name="T73" fmla="*/ 459 h 474"/>
              <a:gd name="T74" fmla="*/ 723 w 897"/>
              <a:gd name="T75" fmla="*/ 443 h 474"/>
              <a:gd name="T76" fmla="*/ 750 w 897"/>
              <a:gd name="T77" fmla="*/ 443 h 474"/>
              <a:gd name="T78" fmla="*/ 761 w 897"/>
              <a:gd name="T79" fmla="*/ 448 h 474"/>
              <a:gd name="T80" fmla="*/ 778 w 897"/>
              <a:gd name="T81" fmla="*/ 436 h 474"/>
              <a:gd name="T82" fmla="*/ 786 w 897"/>
              <a:gd name="T83" fmla="*/ 436 h 474"/>
              <a:gd name="T84" fmla="*/ 789 w 897"/>
              <a:gd name="T85" fmla="*/ 445 h 474"/>
              <a:gd name="T86" fmla="*/ 811 w 897"/>
              <a:gd name="T87" fmla="*/ 445 h 474"/>
              <a:gd name="T88" fmla="*/ 823 w 897"/>
              <a:gd name="T89" fmla="*/ 434 h 474"/>
              <a:gd name="T90" fmla="*/ 836 w 897"/>
              <a:gd name="T91" fmla="*/ 437 h 474"/>
              <a:gd name="T92" fmla="*/ 847 w 897"/>
              <a:gd name="T93" fmla="*/ 451 h 474"/>
              <a:gd name="T94" fmla="*/ 864 w 897"/>
              <a:gd name="T95" fmla="*/ 461 h 474"/>
              <a:gd name="T96" fmla="*/ 885 w 897"/>
              <a:gd name="T97" fmla="*/ 466 h 474"/>
              <a:gd name="T98" fmla="*/ 897 w 897"/>
              <a:gd name="T99" fmla="*/ 474 h 474"/>
              <a:gd name="T100" fmla="*/ 894 w 897"/>
              <a:gd name="T101" fmla="*/ 248 h 474"/>
              <a:gd name="T102" fmla="*/ 887 w 897"/>
              <a:gd name="T103" fmla="*/ 182 h 474"/>
              <a:gd name="T104" fmla="*/ 886 w 897"/>
              <a:gd name="T105" fmla="*/ 131 h 474"/>
              <a:gd name="T106" fmla="*/ 877 w 897"/>
              <a:gd name="T107" fmla="*/ 91 h 474"/>
              <a:gd name="T108" fmla="*/ 873 w 897"/>
              <a:gd name="T109" fmla="*/ 50 h 474"/>
              <a:gd name="T110" fmla="*/ 874 w 897"/>
              <a:gd name="T111" fmla="*/ 24 h 474"/>
              <a:gd name="T112" fmla="*/ 798 w 897"/>
              <a:gd name="T113" fmla="*/ 26 h 474"/>
              <a:gd name="T114" fmla="*/ 520 w 897"/>
              <a:gd name="T115" fmla="*/ 23 h 474"/>
              <a:gd name="T116" fmla="*/ 252 w 897"/>
              <a:gd name="T117" fmla="*/ 10 h 474"/>
              <a:gd name="T118" fmla="*/ 2 w 897"/>
              <a:gd name="T119" fmla="*/ 0 h 474"/>
              <a:gd name="T120" fmla="*/ 0 w 897"/>
              <a:gd name="T121" fmla="*/ 64 h 474"/>
              <a:gd name="T122" fmla="*/ 324 w 897"/>
              <a:gd name="T123" fmla="*/ 79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97" h="474">
                <a:moveTo>
                  <a:pt x="324" y="79"/>
                </a:moveTo>
                <a:lnTo>
                  <a:pt x="313" y="225"/>
                </a:lnTo>
                <a:lnTo>
                  <a:pt x="308" y="332"/>
                </a:lnTo>
                <a:lnTo>
                  <a:pt x="309" y="342"/>
                </a:lnTo>
                <a:lnTo>
                  <a:pt x="334" y="365"/>
                </a:lnTo>
                <a:lnTo>
                  <a:pt x="343" y="370"/>
                </a:lnTo>
                <a:lnTo>
                  <a:pt x="349" y="370"/>
                </a:lnTo>
                <a:lnTo>
                  <a:pt x="354" y="357"/>
                </a:lnTo>
                <a:lnTo>
                  <a:pt x="364" y="368"/>
                </a:lnTo>
                <a:lnTo>
                  <a:pt x="373" y="369"/>
                </a:lnTo>
                <a:lnTo>
                  <a:pt x="374" y="368"/>
                </a:lnTo>
                <a:lnTo>
                  <a:pt x="376" y="361"/>
                </a:lnTo>
                <a:lnTo>
                  <a:pt x="393" y="370"/>
                </a:lnTo>
                <a:lnTo>
                  <a:pt x="390" y="390"/>
                </a:lnTo>
                <a:lnTo>
                  <a:pt x="413" y="393"/>
                </a:lnTo>
                <a:lnTo>
                  <a:pt x="428" y="400"/>
                </a:lnTo>
                <a:lnTo>
                  <a:pt x="454" y="403"/>
                </a:lnTo>
                <a:lnTo>
                  <a:pt x="468" y="413"/>
                </a:lnTo>
                <a:lnTo>
                  <a:pt x="483" y="402"/>
                </a:lnTo>
                <a:lnTo>
                  <a:pt x="503" y="406"/>
                </a:lnTo>
                <a:lnTo>
                  <a:pt x="517" y="426"/>
                </a:lnTo>
                <a:lnTo>
                  <a:pt x="523" y="426"/>
                </a:lnTo>
                <a:lnTo>
                  <a:pt x="523" y="440"/>
                </a:lnTo>
                <a:lnTo>
                  <a:pt x="536" y="444"/>
                </a:lnTo>
                <a:lnTo>
                  <a:pt x="551" y="431"/>
                </a:lnTo>
                <a:lnTo>
                  <a:pt x="562" y="435"/>
                </a:lnTo>
                <a:lnTo>
                  <a:pt x="578" y="435"/>
                </a:lnTo>
                <a:lnTo>
                  <a:pt x="582" y="449"/>
                </a:lnTo>
                <a:lnTo>
                  <a:pt x="609" y="460"/>
                </a:lnTo>
                <a:lnTo>
                  <a:pt x="619" y="458"/>
                </a:lnTo>
                <a:lnTo>
                  <a:pt x="631" y="433"/>
                </a:lnTo>
                <a:lnTo>
                  <a:pt x="638" y="433"/>
                </a:lnTo>
                <a:lnTo>
                  <a:pt x="645" y="446"/>
                </a:lnTo>
                <a:lnTo>
                  <a:pt x="670" y="450"/>
                </a:lnTo>
                <a:lnTo>
                  <a:pt x="691" y="458"/>
                </a:lnTo>
                <a:lnTo>
                  <a:pt x="709" y="463"/>
                </a:lnTo>
                <a:lnTo>
                  <a:pt x="719" y="459"/>
                </a:lnTo>
                <a:lnTo>
                  <a:pt x="723" y="443"/>
                </a:lnTo>
                <a:lnTo>
                  <a:pt x="750" y="443"/>
                </a:lnTo>
                <a:lnTo>
                  <a:pt x="761" y="448"/>
                </a:lnTo>
                <a:lnTo>
                  <a:pt x="778" y="436"/>
                </a:lnTo>
                <a:lnTo>
                  <a:pt x="786" y="436"/>
                </a:lnTo>
                <a:lnTo>
                  <a:pt x="789" y="445"/>
                </a:lnTo>
                <a:lnTo>
                  <a:pt x="811" y="445"/>
                </a:lnTo>
                <a:lnTo>
                  <a:pt x="823" y="434"/>
                </a:lnTo>
                <a:lnTo>
                  <a:pt x="836" y="437"/>
                </a:lnTo>
                <a:lnTo>
                  <a:pt x="847" y="451"/>
                </a:lnTo>
                <a:lnTo>
                  <a:pt x="864" y="461"/>
                </a:lnTo>
                <a:lnTo>
                  <a:pt x="885" y="466"/>
                </a:lnTo>
                <a:lnTo>
                  <a:pt x="897" y="474"/>
                </a:lnTo>
                <a:lnTo>
                  <a:pt x="894" y="248"/>
                </a:lnTo>
                <a:lnTo>
                  <a:pt x="887" y="182"/>
                </a:lnTo>
                <a:lnTo>
                  <a:pt x="886" y="131"/>
                </a:lnTo>
                <a:lnTo>
                  <a:pt x="877" y="91"/>
                </a:lnTo>
                <a:lnTo>
                  <a:pt x="873" y="50"/>
                </a:lnTo>
                <a:lnTo>
                  <a:pt x="874" y="24"/>
                </a:lnTo>
                <a:lnTo>
                  <a:pt x="798" y="26"/>
                </a:lnTo>
                <a:lnTo>
                  <a:pt x="520" y="23"/>
                </a:lnTo>
                <a:lnTo>
                  <a:pt x="252" y="10"/>
                </a:lnTo>
                <a:lnTo>
                  <a:pt x="2" y="0"/>
                </a:lnTo>
                <a:lnTo>
                  <a:pt x="0" y="64"/>
                </a:lnTo>
                <a:lnTo>
                  <a:pt x="32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5" name="Freeform 92">
            <a:extLst>
              <a:ext uri="{FF2B5EF4-FFF2-40B4-BE49-F238E27FC236}">
                <a16:creationId xmlns:a16="http://schemas.microsoft.com/office/drawing/2014/main" id="{F51D9A01-55C2-95A3-917A-C50441B882DA}"/>
              </a:ext>
            </a:extLst>
          </p:cNvPr>
          <p:cNvSpPr>
            <a:spLocks/>
          </p:cNvSpPr>
          <p:nvPr/>
        </p:nvSpPr>
        <p:spPr bwMode="auto">
          <a:xfrm>
            <a:off x="3094685" y="3454540"/>
            <a:ext cx="1298701" cy="688990"/>
          </a:xfrm>
          <a:custGeom>
            <a:avLst/>
            <a:gdLst>
              <a:gd name="T0" fmla="*/ 314 w 901"/>
              <a:gd name="T1" fmla="*/ 226 h 478"/>
              <a:gd name="T2" fmla="*/ 334 w 901"/>
              <a:gd name="T3" fmla="*/ 367 h 478"/>
              <a:gd name="T4" fmla="*/ 357 w 901"/>
              <a:gd name="T5" fmla="*/ 361 h 478"/>
              <a:gd name="T6" fmla="*/ 377 w 901"/>
              <a:gd name="T7" fmla="*/ 370 h 478"/>
              <a:gd name="T8" fmla="*/ 393 w 901"/>
              <a:gd name="T9" fmla="*/ 371 h 478"/>
              <a:gd name="T10" fmla="*/ 430 w 901"/>
              <a:gd name="T11" fmla="*/ 402 h 478"/>
              <a:gd name="T12" fmla="*/ 485 w 901"/>
              <a:gd name="T13" fmla="*/ 405 h 478"/>
              <a:gd name="T14" fmla="*/ 524 w 901"/>
              <a:gd name="T15" fmla="*/ 429 h 478"/>
              <a:gd name="T16" fmla="*/ 553 w 901"/>
              <a:gd name="T17" fmla="*/ 434 h 478"/>
              <a:gd name="T18" fmla="*/ 583 w 901"/>
              <a:gd name="T19" fmla="*/ 451 h 478"/>
              <a:gd name="T20" fmla="*/ 634 w 901"/>
              <a:gd name="T21" fmla="*/ 435 h 478"/>
              <a:gd name="T22" fmla="*/ 672 w 901"/>
              <a:gd name="T23" fmla="*/ 454 h 478"/>
              <a:gd name="T24" fmla="*/ 722 w 901"/>
              <a:gd name="T25" fmla="*/ 461 h 478"/>
              <a:gd name="T26" fmla="*/ 763 w 901"/>
              <a:gd name="T27" fmla="*/ 451 h 478"/>
              <a:gd name="T28" fmla="*/ 790 w 901"/>
              <a:gd name="T29" fmla="*/ 448 h 478"/>
              <a:gd name="T30" fmla="*/ 837 w 901"/>
              <a:gd name="T31" fmla="*/ 441 h 478"/>
              <a:gd name="T32" fmla="*/ 887 w 901"/>
              <a:gd name="T33" fmla="*/ 470 h 478"/>
              <a:gd name="T34" fmla="*/ 890 w 901"/>
              <a:gd name="T35" fmla="*/ 183 h 478"/>
              <a:gd name="T36" fmla="*/ 877 w 901"/>
              <a:gd name="T37" fmla="*/ 51 h 478"/>
              <a:gd name="T38" fmla="*/ 522 w 901"/>
              <a:gd name="T39" fmla="*/ 23 h 478"/>
              <a:gd name="T40" fmla="*/ 0 w 901"/>
              <a:gd name="T41" fmla="*/ 67 h 478"/>
              <a:gd name="T42" fmla="*/ 325 w 901"/>
              <a:gd name="T43" fmla="*/ 79 h 478"/>
              <a:gd name="T44" fmla="*/ 4 w 901"/>
              <a:gd name="T45" fmla="*/ 64 h 478"/>
              <a:gd name="T46" fmla="*/ 522 w 901"/>
              <a:gd name="T47" fmla="*/ 26 h 478"/>
              <a:gd name="T48" fmla="*/ 874 w 901"/>
              <a:gd name="T49" fmla="*/ 51 h 478"/>
              <a:gd name="T50" fmla="*/ 887 w 901"/>
              <a:gd name="T51" fmla="*/ 184 h 478"/>
              <a:gd name="T52" fmla="*/ 888 w 901"/>
              <a:gd name="T53" fmla="*/ 466 h 478"/>
              <a:gd name="T54" fmla="*/ 840 w 901"/>
              <a:gd name="T55" fmla="*/ 437 h 478"/>
              <a:gd name="T56" fmla="*/ 792 w 901"/>
              <a:gd name="T57" fmla="*/ 445 h 478"/>
              <a:gd name="T58" fmla="*/ 762 w 901"/>
              <a:gd name="T59" fmla="*/ 447 h 478"/>
              <a:gd name="T60" fmla="*/ 719 w 901"/>
              <a:gd name="T61" fmla="*/ 459 h 478"/>
              <a:gd name="T62" fmla="*/ 672 w 901"/>
              <a:gd name="T63" fmla="*/ 450 h 478"/>
              <a:gd name="T64" fmla="*/ 632 w 901"/>
              <a:gd name="T65" fmla="*/ 432 h 478"/>
              <a:gd name="T66" fmla="*/ 585 w 901"/>
              <a:gd name="T67" fmla="*/ 449 h 478"/>
              <a:gd name="T68" fmla="*/ 553 w 901"/>
              <a:gd name="T69" fmla="*/ 431 h 478"/>
              <a:gd name="T70" fmla="*/ 528 w 901"/>
              <a:gd name="T71" fmla="*/ 426 h 478"/>
              <a:gd name="T72" fmla="*/ 484 w 901"/>
              <a:gd name="T73" fmla="*/ 402 h 478"/>
              <a:gd name="T74" fmla="*/ 431 w 901"/>
              <a:gd name="T75" fmla="*/ 399 h 478"/>
              <a:gd name="T76" fmla="*/ 397 w 901"/>
              <a:gd name="T77" fmla="*/ 370 h 478"/>
              <a:gd name="T78" fmla="*/ 374 w 901"/>
              <a:gd name="T79" fmla="*/ 368 h 478"/>
              <a:gd name="T80" fmla="*/ 349 w 901"/>
              <a:gd name="T81" fmla="*/ 369 h 478"/>
              <a:gd name="T82" fmla="*/ 313 w 901"/>
              <a:gd name="T83" fmla="*/ 343 h 478"/>
              <a:gd name="T84" fmla="*/ 328 w 901"/>
              <a:gd name="T85" fmla="*/ 78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01" h="478">
                <a:moveTo>
                  <a:pt x="326" y="80"/>
                </a:moveTo>
                <a:lnTo>
                  <a:pt x="325" y="79"/>
                </a:lnTo>
                <a:lnTo>
                  <a:pt x="314" y="226"/>
                </a:lnTo>
                <a:lnTo>
                  <a:pt x="309" y="333"/>
                </a:lnTo>
                <a:lnTo>
                  <a:pt x="310" y="344"/>
                </a:lnTo>
                <a:lnTo>
                  <a:pt x="334" y="367"/>
                </a:lnTo>
                <a:lnTo>
                  <a:pt x="345" y="372"/>
                </a:lnTo>
                <a:lnTo>
                  <a:pt x="352" y="372"/>
                </a:lnTo>
                <a:lnTo>
                  <a:pt x="357" y="361"/>
                </a:lnTo>
                <a:lnTo>
                  <a:pt x="365" y="371"/>
                </a:lnTo>
                <a:lnTo>
                  <a:pt x="375" y="372"/>
                </a:lnTo>
                <a:lnTo>
                  <a:pt x="377" y="370"/>
                </a:lnTo>
                <a:lnTo>
                  <a:pt x="378" y="370"/>
                </a:lnTo>
                <a:lnTo>
                  <a:pt x="380" y="364"/>
                </a:lnTo>
                <a:lnTo>
                  <a:pt x="393" y="371"/>
                </a:lnTo>
                <a:lnTo>
                  <a:pt x="390" y="392"/>
                </a:lnTo>
                <a:lnTo>
                  <a:pt x="415" y="396"/>
                </a:lnTo>
                <a:lnTo>
                  <a:pt x="430" y="402"/>
                </a:lnTo>
                <a:lnTo>
                  <a:pt x="455" y="405"/>
                </a:lnTo>
                <a:lnTo>
                  <a:pt x="470" y="416"/>
                </a:lnTo>
                <a:lnTo>
                  <a:pt x="485" y="405"/>
                </a:lnTo>
                <a:lnTo>
                  <a:pt x="504" y="410"/>
                </a:lnTo>
                <a:lnTo>
                  <a:pt x="518" y="428"/>
                </a:lnTo>
                <a:lnTo>
                  <a:pt x="524" y="429"/>
                </a:lnTo>
                <a:lnTo>
                  <a:pt x="524" y="442"/>
                </a:lnTo>
                <a:lnTo>
                  <a:pt x="538" y="447"/>
                </a:lnTo>
                <a:lnTo>
                  <a:pt x="553" y="434"/>
                </a:lnTo>
                <a:lnTo>
                  <a:pt x="564" y="437"/>
                </a:lnTo>
                <a:lnTo>
                  <a:pt x="579" y="438"/>
                </a:lnTo>
                <a:lnTo>
                  <a:pt x="583" y="451"/>
                </a:lnTo>
                <a:lnTo>
                  <a:pt x="611" y="463"/>
                </a:lnTo>
                <a:lnTo>
                  <a:pt x="622" y="461"/>
                </a:lnTo>
                <a:lnTo>
                  <a:pt x="634" y="435"/>
                </a:lnTo>
                <a:lnTo>
                  <a:pt x="639" y="435"/>
                </a:lnTo>
                <a:lnTo>
                  <a:pt x="645" y="448"/>
                </a:lnTo>
                <a:lnTo>
                  <a:pt x="672" y="454"/>
                </a:lnTo>
                <a:lnTo>
                  <a:pt x="693" y="461"/>
                </a:lnTo>
                <a:lnTo>
                  <a:pt x="711" y="466"/>
                </a:lnTo>
                <a:lnTo>
                  <a:pt x="722" y="461"/>
                </a:lnTo>
                <a:lnTo>
                  <a:pt x="726" y="445"/>
                </a:lnTo>
                <a:lnTo>
                  <a:pt x="752" y="445"/>
                </a:lnTo>
                <a:lnTo>
                  <a:pt x="763" y="451"/>
                </a:lnTo>
                <a:lnTo>
                  <a:pt x="780" y="440"/>
                </a:lnTo>
                <a:lnTo>
                  <a:pt x="787" y="440"/>
                </a:lnTo>
                <a:lnTo>
                  <a:pt x="790" y="448"/>
                </a:lnTo>
                <a:lnTo>
                  <a:pt x="814" y="448"/>
                </a:lnTo>
                <a:lnTo>
                  <a:pt x="826" y="437"/>
                </a:lnTo>
                <a:lnTo>
                  <a:pt x="837" y="441"/>
                </a:lnTo>
                <a:lnTo>
                  <a:pt x="848" y="454"/>
                </a:lnTo>
                <a:lnTo>
                  <a:pt x="866" y="464"/>
                </a:lnTo>
                <a:lnTo>
                  <a:pt x="887" y="470"/>
                </a:lnTo>
                <a:lnTo>
                  <a:pt x="901" y="478"/>
                </a:lnTo>
                <a:lnTo>
                  <a:pt x="899" y="249"/>
                </a:lnTo>
                <a:lnTo>
                  <a:pt x="890" y="183"/>
                </a:lnTo>
                <a:lnTo>
                  <a:pt x="890" y="132"/>
                </a:lnTo>
                <a:lnTo>
                  <a:pt x="880" y="92"/>
                </a:lnTo>
                <a:lnTo>
                  <a:pt x="877" y="51"/>
                </a:lnTo>
                <a:lnTo>
                  <a:pt x="877" y="24"/>
                </a:lnTo>
                <a:lnTo>
                  <a:pt x="800" y="25"/>
                </a:lnTo>
                <a:lnTo>
                  <a:pt x="522" y="23"/>
                </a:lnTo>
                <a:lnTo>
                  <a:pt x="254" y="10"/>
                </a:lnTo>
                <a:lnTo>
                  <a:pt x="3" y="0"/>
                </a:lnTo>
                <a:lnTo>
                  <a:pt x="0" y="67"/>
                </a:lnTo>
                <a:lnTo>
                  <a:pt x="326" y="81"/>
                </a:lnTo>
                <a:lnTo>
                  <a:pt x="326" y="80"/>
                </a:lnTo>
                <a:lnTo>
                  <a:pt x="325" y="79"/>
                </a:lnTo>
                <a:lnTo>
                  <a:pt x="326" y="80"/>
                </a:lnTo>
                <a:lnTo>
                  <a:pt x="326" y="78"/>
                </a:lnTo>
                <a:lnTo>
                  <a:pt x="4" y="64"/>
                </a:lnTo>
                <a:lnTo>
                  <a:pt x="6" y="3"/>
                </a:lnTo>
                <a:lnTo>
                  <a:pt x="254" y="13"/>
                </a:lnTo>
                <a:lnTo>
                  <a:pt x="522" y="26"/>
                </a:lnTo>
                <a:lnTo>
                  <a:pt x="800" y="28"/>
                </a:lnTo>
                <a:lnTo>
                  <a:pt x="874" y="27"/>
                </a:lnTo>
                <a:lnTo>
                  <a:pt x="874" y="51"/>
                </a:lnTo>
                <a:lnTo>
                  <a:pt x="877" y="93"/>
                </a:lnTo>
                <a:lnTo>
                  <a:pt x="887" y="132"/>
                </a:lnTo>
                <a:lnTo>
                  <a:pt x="887" y="184"/>
                </a:lnTo>
                <a:lnTo>
                  <a:pt x="895" y="250"/>
                </a:lnTo>
                <a:lnTo>
                  <a:pt x="897" y="472"/>
                </a:lnTo>
                <a:lnTo>
                  <a:pt x="888" y="466"/>
                </a:lnTo>
                <a:lnTo>
                  <a:pt x="867" y="461"/>
                </a:lnTo>
                <a:lnTo>
                  <a:pt x="850" y="451"/>
                </a:lnTo>
                <a:lnTo>
                  <a:pt x="840" y="437"/>
                </a:lnTo>
                <a:lnTo>
                  <a:pt x="825" y="433"/>
                </a:lnTo>
                <a:lnTo>
                  <a:pt x="812" y="445"/>
                </a:lnTo>
                <a:lnTo>
                  <a:pt x="792" y="445"/>
                </a:lnTo>
                <a:lnTo>
                  <a:pt x="788" y="436"/>
                </a:lnTo>
                <a:lnTo>
                  <a:pt x="778" y="436"/>
                </a:lnTo>
                <a:lnTo>
                  <a:pt x="762" y="447"/>
                </a:lnTo>
                <a:lnTo>
                  <a:pt x="752" y="442"/>
                </a:lnTo>
                <a:lnTo>
                  <a:pt x="724" y="442"/>
                </a:lnTo>
                <a:lnTo>
                  <a:pt x="719" y="459"/>
                </a:lnTo>
                <a:lnTo>
                  <a:pt x="711" y="462"/>
                </a:lnTo>
                <a:lnTo>
                  <a:pt x="693" y="458"/>
                </a:lnTo>
                <a:lnTo>
                  <a:pt x="672" y="450"/>
                </a:lnTo>
                <a:lnTo>
                  <a:pt x="648" y="445"/>
                </a:lnTo>
                <a:lnTo>
                  <a:pt x="641" y="432"/>
                </a:lnTo>
                <a:lnTo>
                  <a:pt x="632" y="432"/>
                </a:lnTo>
                <a:lnTo>
                  <a:pt x="620" y="458"/>
                </a:lnTo>
                <a:lnTo>
                  <a:pt x="611" y="460"/>
                </a:lnTo>
                <a:lnTo>
                  <a:pt x="585" y="449"/>
                </a:lnTo>
                <a:lnTo>
                  <a:pt x="581" y="435"/>
                </a:lnTo>
                <a:lnTo>
                  <a:pt x="564" y="434"/>
                </a:lnTo>
                <a:lnTo>
                  <a:pt x="553" y="431"/>
                </a:lnTo>
                <a:lnTo>
                  <a:pt x="538" y="443"/>
                </a:lnTo>
                <a:lnTo>
                  <a:pt x="528" y="440"/>
                </a:lnTo>
                <a:lnTo>
                  <a:pt x="528" y="426"/>
                </a:lnTo>
                <a:lnTo>
                  <a:pt x="519" y="425"/>
                </a:lnTo>
                <a:lnTo>
                  <a:pt x="506" y="406"/>
                </a:lnTo>
                <a:lnTo>
                  <a:pt x="484" y="402"/>
                </a:lnTo>
                <a:lnTo>
                  <a:pt x="470" y="412"/>
                </a:lnTo>
                <a:lnTo>
                  <a:pt x="456" y="403"/>
                </a:lnTo>
                <a:lnTo>
                  <a:pt x="431" y="399"/>
                </a:lnTo>
                <a:lnTo>
                  <a:pt x="416" y="393"/>
                </a:lnTo>
                <a:lnTo>
                  <a:pt x="395" y="390"/>
                </a:lnTo>
                <a:lnTo>
                  <a:pt x="397" y="370"/>
                </a:lnTo>
                <a:lnTo>
                  <a:pt x="376" y="360"/>
                </a:lnTo>
                <a:lnTo>
                  <a:pt x="375" y="368"/>
                </a:lnTo>
                <a:lnTo>
                  <a:pt x="374" y="368"/>
                </a:lnTo>
                <a:lnTo>
                  <a:pt x="367" y="368"/>
                </a:lnTo>
                <a:lnTo>
                  <a:pt x="356" y="355"/>
                </a:lnTo>
                <a:lnTo>
                  <a:pt x="349" y="369"/>
                </a:lnTo>
                <a:lnTo>
                  <a:pt x="346" y="369"/>
                </a:lnTo>
                <a:lnTo>
                  <a:pt x="337" y="363"/>
                </a:lnTo>
                <a:lnTo>
                  <a:pt x="313" y="343"/>
                </a:lnTo>
                <a:lnTo>
                  <a:pt x="312" y="333"/>
                </a:lnTo>
                <a:lnTo>
                  <a:pt x="317" y="226"/>
                </a:lnTo>
                <a:lnTo>
                  <a:pt x="328" y="78"/>
                </a:lnTo>
                <a:lnTo>
                  <a:pt x="326" y="78"/>
                </a:lnTo>
                <a:lnTo>
                  <a:pt x="326"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6" name="Freeform 93">
            <a:extLst>
              <a:ext uri="{FF2B5EF4-FFF2-40B4-BE49-F238E27FC236}">
                <a16:creationId xmlns:a16="http://schemas.microsoft.com/office/drawing/2014/main" id="{8E040468-685A-1129-EF68-86BC79B51576}"/>
              </a:ext>
            </a:extLst>
          </p:cNvPr>
          <p:cNvSpPr>
            <a:spLocks/>
          </p:cNvSpPr>
          <p:nvPr/>
        </p:nvSpPr>
        <p:spPr bwMode="auto">
          <a:xfrm>
            <a:off x="227741" y="1191540"/>
            <a:ext cx="1207893" cy="1003215"/>
          </a:xfrm>
          <a:custGeom>
            <a:avLst/>
            <a:gdLst>
              <a:gd name="T0" fmla="*/ 246 w 838"/>
              <a:gd name="T1" fmla="*/ 592 h 696"/>
              <a:gd name="T2" fmla="*/ 417 w 838"/>
              <a:gd name="T3" fmla="*/ 635 h 696"/>
              <a:gd name="T4" fmla="*/ 582 w 838"/>
              <a:gd name="T5" fmla="*/ 674 h 696"/>
              <a:gd name="T6" fmla="*/ 684 w 838"/>
              <a:gd name="T7" fmla="*/ 696 h 696"/>
              <a:gd name="T8" fmla="*/ 736 w 838"/>
              <a:gd name="T9" fmla="*/ 485 h 696"/>
              <a:gd name="T10" fmla="*/ 744 w 838"/>
              <a:gd name="T11" fmla="*/ 459 h 696"/>
              <a:gd name="T12" fmla="*/ 758 w 838"/>
              <a:gd name="T13" fmla="*/ 425 h 696"/>
              <a:gd name="T14" fmla="*/ 754 w 838"/>
              <a:gd name="T15" fmla="*/ 418 h 696"/>
              <a:gd name="T16" fmla="*/ 739 w 838"/>
              <a:gd name="T17" fmla="*/ 419 h 696"/>
              <a:gd name="T18" fmla="*/ 731 w 838"/>
              <a:gd name="T19" fmla="*/ 408 h 696"/>
              <a:gd name="T20" fmla="*/ 735 w 838"/>
              <a:gd name="T21" fmla="*/ 399 h 696"/>
              <a:gd name="T22" fmla="*/ 737 w 838"/>
              <a:gd name="T23" fmla="*/ 379 h 696"/>
              <a:gd name="T24" fmla="*/ 765 w 838"/>
              <a:gd name="T25" fmla="*/ 345 h 696"/>
              <a:gd name="T26" fmla="*/ 777 w 838"/>
              <a:gd name="T27" fmla="*/ 340 h 696"/>
              <a:gd name="T28" fmla="*/ 782 w 838"/>
              <a:gd name="T29" fmla="*/ 334 h 696"/>
              <a:gd name="T30" fmla="*/ 787 w 838"/>
              <a:gd name="T31" fmla="*/ 318 h 696"/>
              <a:gd name="T32" fmla="*/ 791 w 838"/>
              <a:gd name="T33" fmla="*/ 312 h 696"/>
              <a:gd name="T34" fmla="*/ 815 w 838"/>
              <a:gd name="T35" fmla="*/ 277 h 696"/>
              <a:gd name="T36" fmla="*/ 837 w 838"/>
              <a:gd name="T37" fmla="*/ 254 h 696"/>
              <a:gd name="T38" fmla="*/ 838 w 838"/>
              <a:gd name="T39" fmla="*/ 233 h 696"/>
              <a:gd name="T40" fmla="*/ 818 w 838"/>
              <a:gd name="T41" fmla="*/ 218 h 696"/>
              <a:gd name="T42" fmla="*/ 810 w 838"/>
              <a:gd name="T43" fmla="*/ 191 h 696"/>
              <a:gd name="T44" fmla="*/ 732 w 838"/>
              <a:gd name="T45" fmla="*/ 169 h 696"/>
              <a:gd name="T46" fmla="*/ 640 w 838"/>
              <a:gd name="T47" fmla="*/ 147 h 696"/>
              <a:gd name="T48" fmla="*/ 551 w 838"/>
              <a:gd name="T49" fmla="*/ 150 h 696"/>
              <a:gd name="T50" fmla="*/ 544 w 838"/>
              <a:gd name="T51" fmla="*/ 142 h 696"/>
              <a:gd name="T52" fmla="*/ 513 w 838"/>
              <a:gd name="T53" fmla="*/ 153 h 696"/>
              <a:gd name="T54" fmla="*/ 486 w 838"/>
              <a:gd name="T55" fmla="*/ 150 h 696"/>
              <a:gd name="T56" fmla="*/ 473 w 838"/>
              <a:gd name="T57" fmla="*/ 141 h 696"/>
              <a:gd name="T58" fmla="*/ 465 w 838"/>
              <a:gd name="T59" fmla="*/ 144 h 696"/>
              <a:gd name="T60" fmla="*/ 436 w 838"/>
              <a:gd name="T61" fmla="*/ 142 h 696"/>
              <a:gd name="T62" fmla="*/ 424 w 838"/>
              <a:gd name="T63" fmla="*/ 133 h 696"/>
              <a:gd name="T64" fmla="*/ 395 w 838"/>
              <a:gd name="T65" fmla="*/ 123 h 696"/>
              <a:gd name="T66" fmla="*/ 389 w 838"/>
              <a:gd name="T67" fmla="*/ 123 h 696"/>
              <a:gd name="T68" fmla="*/ 362 w 838"/>
              <a:gd name="T69" fmla="*/ 115 h 696"/>
              <a:gd name="T70" fmla="*/ 351 w 838"/>
              <a:gd name="T71" fmla="*/ 124 h 696"/>
              <a:gd name="T72" fmla="*/ 314 w 838"/>
              <a:gd name="T73" fmla="*/ 123 h 696"/>
              <a:gd name="T74" fmla="*/ 282 w 838"/>
              <a:gd name="T75" fmla="*/ 99 h 696"/>
              <a:gd name="T76" fmla="*/ 284 w 838"/>
              <a:gd name="T77" fmla="*/ 43 h 696"/>
              <a:gd name="T78" fmla="*/ 271 w 838"/>
              <a:gd name="T79" fmla="*/ 23 h 696"/>
              <a:gd name="T80" fmla="*/ 246 w 838"/>
              <a:gd name="T81" fmla="*/ 19 h 696"/>
              <a:gd name="T82" fmla="*/ 242 w 838"/>
              <a:gd name="T83" fmla="*/ 4 h 696"/>
              <a:gd name="T84" fmla="*/ 228 w 838"/>
              <a:gd name="T85" fmla="*/ 0 h 696"/>
              <a:gd name="T86" fmla="*/ 193 w 838"/>
              <a:gd name="T87" fmla="*/ 13 h 696"/>
              <a:gd name="T88" fmla="*/ 180 w 838"/>
              <a:gd name="T89" fmla="*/ 53 h 696"/>
              <a:gd name="T90" fmla="*/ 160 w 838"/>
              <a:gd name="T91" fmla="*/ 113 h 696"/>
              <a:gd name="T92" fmla="*/ 141 w 838"/>
              <a:gd name="T93" fmla="*/ 152 h 696"/>
              <a:gd name="T94" fmla="*/ 111 w 838"/>
              <a:gd name="T95" fmla="*/ 236 h 696"/>
              <a:gd name="T96" fmla="*/ 71 w 838"/>
              <a:gd name="T97" fmla="*/ 318 h 696"/>
              <a:gd name="T98" fmla="*/ 23 w 838"/>
              <a:gd name="T99" fmla="*/ 394 h 696"/>
              <a:gd name="T100" fmla="*/ 11 w 838"/>
              <a:gd name="T101" fmla="*/ 411 h 696"/>
              <a:gd name="T102" fmla="*/ 7 w 838"/>
              <a:gd name="T103" fmla="*/ 463 h 696"/>
              <a:gd name="T104" fmla="*/ 0 w 838"/>
              <a:gd name="T105" fmla="*/ 499 h 696"/>
              <a:gd name="T106" fmla="*/ 16 w 838"/>
              <a:gd name="T107" fmla="*/ 520 h 696"/>
              <a:gd name="T108" fmla="*/ 246 w 838"/>
              <a:gd name="T109" fmla="*/ 592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38" h="696">
                <a:moveTo>
                  <a:pt x="246" y="592"/>
                </a:moveTo>
                <a:lnTo>
                  <a:pt x="417" y="635"/>
                </a:lnTo>
                <a:lnTo>
                  <a:pt x="582" y="674"/>
                </a:lnTo>
                <a:lnTo>
                  <a:pt x="684" y="696"/>
                </a:lnTo>
                <a:lnTo>
                  <a:pt x="736" y="485"/>
                </a:lnTo>
                <a:lnTo>
                  <a:pt x="744" y="459"/>
                </a:lnTo>
                <a:lnTo>
                  <a:pt x="758" y="425"/>
                </a:lnTo>
                <a:lnTo>
                  <a:pt x="754" y="418"/>
                </a:lnTo>
                <a:lnTo>
                  <a:pt x="739" y="419"/>
                </a:lnTo>
                <a:lnTo>
                  <a:pt x="731" y="408"/>
                </a:lnTo>
                <a:lnTo>
                  <a:pt x="735" y="399"/>
                </a:lnTo>
                <a:lnTo>
                  <a:pt x="737" y="379"/>
                </a:lnTo>
                <a:lnTo>
                  <a:pt x="765" y="345"/>
                </a:lnTo>
                <a:lnTo>
                  <a:pt x="777" y="340"/>
                </a:lnTo>
                <a:lnTo>
                  <a:pt x="782" y="334"/>
                </a:lnTo>
                <a:lnTo>
                  <a:pt x="787" y="318"/>
                </a:lnTo>
                <a:lnTo>
                  <a:pt x="791" y="312"/>
                </a:lnTo>
                <a:lnTo>
                  <a:pt x="815" y="277"/>
                </a:lnTo>
                <a:lnTo>
                  <a:pt x="837" y="254"/>
                </a:lnTo>
                <a:lnTo>
                  <a:pt x="838" y="233"/>
                </a:lnTo>
                <a:lnTo>
                  <a:pt x="818" y="218"/>
                </a:lnTo>
                <a:lnTo>
                  <a:pt x="810" y="191"/>
                </a:lnTo>
                <a:lnTo>
                  <a:pt x="732" y="169"/>
                </a:lnTo>
                <a:lnTo>
                  <a:pt x="640" y="147"/>
                </a:lnTo>
                <a:lnTo>
                  <a:pt x="551" y="150"/>
                </a:lnTo>
                <a:lnTo>
                  <a:pt x="544" y="142"/>
                </a:lnTo>
                <a:lnTo>
                  <a:pt x="513" y="153"/>
                </a:lnTo>
                <a:lnTo>
                  <a:pt x="486" y="150"/>
                </a:lnTo>
                <a:lnTo>
                  <a:pt x="473" y="141"/>
                </a:lnTo>
                <a:lnTo>
                  <a:pt x="465" y="144"/>
                </a:lnTo>
                <a:lnTo>
                  <a:pt x="436" y="142"/>
                </a:lnTo>
                <a:lnTo>
                  <a:pt x="424" y="133"/>
                </a:lnTo>
                <a:lnTo>
                  <a:pt x="395" y="123"/>
                </a:lnTo>
                <a:lnTo>
                  <a:pt x="389" y="123"/>
                </a:lnTo>
                <a:lnTo>
                  <a:pt x="362" y="115"/>
                </a:lnTo>
                <a:lnTo>
                  <a:pt x="351" y="124"/>
                </a:lnTo>
                <a:lnTo>
                  <a:pt x="314" y="123"/>
                </a:lnTo>
                <a:lnTo>
                  <a:pt x="282" y="99"/>
                </a:lnTo>
                <a:lnTo>
                  <a:pt x="284" y="43"/>
                </a:lnTo>
                <a:lnTo>
                  <a:pt x="271" y="23"/>
                </a:lnTo>
                <a:lnTo>
                  <a:pt x="246" y="19"/>
                </a:lnTo>
                <a:lnTo>
                  <a:pt x="242" y="4"/>
                </a:lnTo>
                <a:lnTo>
                  <a:pt x="228" y="0"/>
                </a:lnTo>
                <a:lnTo>
                  <a:pt x="193" y="13"/>
                </a:lnTo>
                <a:lnTo>
                  <a:pt x="180" y="53"/>
                </a:lnTo>
                <a:lnTo>
                  <a:pt x="160" y="113"/>
                </a:lnTo>
                <a:lnTo>
                  <a:pt x="141" y="152"/>
                </a:lnTo>
                <a:lnTo>
                  <a:pt x="111" y="236"/>
                </a:lnTo>
                <a:lnTo>
                  <a:pt x="71" y="318"/>
                </a:lnTo>
                <a:lnTo>
                  <a:pt x="23" y="394"/>
                </a:lnTo>
                <a:lnTo>
                  <a:pt x="11" y="411"/>
                </a:lnTo>
                <a:lnTo>
                  <a:pt x="7" y="463"/>
                </a:lnTo>
                <a:lnTo>
                  <a:pt x="0" y="499"/>
                </a:lnTo>
                <a:lnTo>
                  <a:pt x="16" y="520"/>
                </a:lnTo>
                <a:lnTo>
                  <a:pt x="246" y="5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7" name="Freeform 94">
            <a:extLst>
              <a:ext uri="{FF2B5EF4-FFF2-40B4-BE49-F238E27FC236}">
                <a16:creationId xmlns:a16="http://schemas.microsoft.com/office/drawing/2014/main" id="{0EB53206-CCC3-3533-21C5-42998010E7C4}"/>
              </a:ext>
            </a:extLst>
          </p:cNvPr>
          <p:cNvSpPr>
            <a:spLocks/>
          </p:cNvSpPr>
          <p:nvPr/>
        </p:nvSpPr>
        <p:spPr bwMode="auto">
          <a:xfrm>
            <a:off x="223417" y="1190099"/>
            <a:ext cx="1213658" cy="1007539"/>
          </a:xfrm>
          <a:custGeom>
            <a:avLst/>
            <a:gdLst>
              <a:gd name="T0" fmla="*/ 249 w 842"/>
              <a:gd name="T1" fmla="*/ 594 h 699"/>
              <a:gd name="T2" fmla="*/ 584 w 842"/>
              <a:gd name="T3" fmla="*/ 676 h 699"/>
              <a:gd name="T4" fmla="*/ 742 w 842"/>
              <a:gd name="T5" fmla="*/ 486 h 699"/>
              <a:gd name="T6" fmla="*/ 763 w 842"/>
              <a:gd name="T7" fmla="*/ 426 h 699"/>
              <a:gd name="T8" fmla="*/ 743 w 842"/>
              <a:gd name="T9" fmla="*/ 418 h 699"/>
              <a:gd name="T10" fmla="*/ 739 w 842"/>
              <a:gd name="T11" fmla="*/ 401 h 699"/>
              <a:gd name="T12" fmla="*/ 769 w 842"/>
              <a:gd name="T13" fmla="*/ 347 h 699"/>
              <a:gd name="T14" fmla="*/ 787 w 842"/>
              <a:gd name="T15" fmla="*/ 336 h 699"/>
              <a:gd name="T16" fmla="*/ 795 w 842"/>
              <a:gd name="T17" fmla="*/ 314 h 699"/>
              <a:gd name="T18" fmla="*/ 841 w 842"/>
              <a:gd name="T19" fmla="*/ 255 h 699"/>
              <a:gd name="T20" fmla="*/ 822 w 842"/>
              <a:gd name="T21" fmla="*/ 219 h 699"/>
              <a:gd name="T22" fmla="*/ 735 w 842"/>
              <a:gd name="T23" fmla="*/ 168 h 699"/>
              <a:gd name="T24" fmla="*/ 555 w 842"/>
              <a:gd name="T25" fmla="*/ 149 h 699"/>
              <a:gd name="T26" fmla="*/ 516 w 842"/>
              <a:gd name="T27" fmla="*/ 153 h 699"/>
              <a:gd name="T28" fmla="*/ 476 w 842"/>
              <a:gd name="T29" fmla="*/ 140 h 699"/>
              <a:gd name="T30" fmla="*/ 440 w 842"/>
              <a:gd name="T31" fmla="*/ 142 h 699"/>
              <a:gd name="T32" fmla="*/ 399 w 842"/>
              <a:gd name="T33" fmla="*/ 123 h 699"/>
              <a:gd name="T34" fmla="*/ 365 w 842"/>
              <a:gd name="T35" fmla="*/ 114 h 699"/>
              <a:gd name="T36" fmla="*/ 318 w 842"/>
              <a:gd name="T37" fmla="*/ 122 h 699"/>
              <a:gd name="T38" fmla="*/ 288 w 842"/>
              <a:gd name="T39" fmla="*/ 44 h 699"/>
              <a:gd name="T40" fmla="*/ 250 w 842"/>
              <a:gd name="T41" fmla="*/ 19 h 699"/>
              <a:gd name="T42" fmla="*/ 231 w 842"/>
              <a:gd name="T43" fmla="*/ 0 h 699"/>
              <a:gd name="T44" fmla="*/ 181 w 842"/>
              <a:gd name="T45" fmla="*/ 53 h 699"/>
              <a:gd name="T46" fmla="*/ 142 w 842"/>
              <a:gd name="T47" fmla="*/ 152 h 699"/>
              <a:gd name="T48" fmla="*/ 73 w 842"/>
              <a:gd name="T49" fmla="*/ 318 h 699"/>
              <a:gd name="T50" fmla="*/ 13 w 842"/>
              <a:gd name="T51" fmla="*/ 411 h 699"/>
              <a:gd name="T52" fmla="*/ 0 w 842"/>
              <a:gd name="T53" fmla="*/ 500 h 699"/>
              <a:gd name="T54" fmla="*/ 249 w 842"/>
              <a:gd name="T55" fmla="*/ 594 h 699"/>
              <a:gd name="T56" fmla="*/ 249 w 842"/>
              <a:gd name="T57" fmla="*/ 593 h 699"/>
              <a:gd name="T58" fmla="*/ 20 w 842"/>
              <a:gd name="T59" fmla="*/ 520 h 699"/>
              <a:gd name="T60" fmla="*/ 11 w 842"/>
              <a:gd name="T61" fmla="*/ 464 h 699"/>
              <a:gd name="T62" fmla="*/ 27 w 842"/>
              <a:gd name="T63" fmla="*/ 396 h 699"/>
              <a:gd name="T64" fmla="*/ 115 w 842"/>
              <a:gd name="T65" fmla="*/ 239 h 699"/>
              <a:gd name="T66" fmla="*/ 165 w 842"/>
              <a:gd name="T67" fmla="*/ 114 h 699"/>
              <a:gd name="T68" fmla="*/ 198 w 842"/>
              <a:gd name="T69" fmla="*/ 15 h 699"/>
              <a:gd name="T70" fmla="*/ 244 w 842"/>
              <a:gd name="T71" fmla="*/ 7 h 699"/>
              <a:gd name="T72" fmla="*/ 273 w 842"/>
              <a:gd name="T73" fmla="*/ 25 h 699"/>
              <a:gd name="T74" fmla="*/ 284 w 842"/>
              <a:gd name="T75" fmla="*/ 101 h 699"/>
              <a:gd name="T76" fmla="*/ 355 w 842"/>
              <a:gd name="T77" fmla="*/ 127 h 699"/>
              <a:gd name="T78" fmla="*/ 392 w 842"/>
              <a:gd name="T79" fmla="*/ 125 h 699"/>
              <a:gd name="T80" fmla="*/ 427 w 842"/>
              <a:gd name="T81" fmla="*/ 136 h 699"/>
              <a:gd name="T82" fmla="*/ 468 w 842"/>
              <a:gd name="T83" fmla="*/ 146 h 699"/>
              <a:gd name="T84" fmla="*/ 489 w 842"/>
              <a:gd name="T85" fmla="*/ 153 h 699"/>
              <a:gd name="T86" fmla="*/ 547 w 842"/>
              <a:gd name="T87" fmla="*/ 145 h 699"/>
              <a:gd name="T88" fmla="*/ 643 w 842"/>
              <a:gd name="T89" fmla="*/ 151 h 699"/>
              <a:gd name="T90" fmla="*/ 812 w 842"/>
              <a:gd name="T91" fmla="*/ 193 h 699"/>
              <a:gd name="T92" fmla="*/ 839 w 842"/>
              <a:gd name="T93" fmla="*/ 235 h 699"/>
              <a:gd name="T94" fmla="*/ 817 w 842"/>
              <a:gd name="T95" fmla="*/ 277 h 699"/>
              <a:gd name="T96" fmla="*/ 788 w 842"/>
              <a:gd name="T97" fmla="*/ 318 h 699"/>
              <a:gd name="T98" fmla="*/ 779 w 842"/>
              <a:gd name="T99" fmla="*/ 338 h 699"/>
              <a:gd name="T100" fmla="*/ 738 w 842"/>
              <a:gd name="T101" fmla="*/ 379 h 699"/>
              <a:gd name="T102" fmla="*/ 732 w 842"/>
              <a:gd name="T103" fmla="*/ 409 h 699"/>
              <a:gd name="T104" fmla="*/ 757 w 842"/>
              <a:gd name="T105" fmla="*/ 421 h 699"/>
              <a:gd name="T106" fmla="*/ 745 w 842"/>
              <a:gd name="T107" fmla="*/ 460 h 699"/>
              <a:gd name="T108" fmla="*/ 686 w 842"/>
              <a:gd name="T109" fmla="*/ 696 h 699"/>
              <a:gd name="T110" fmla="*/ 420 w 842"/>
              <a:gd name="T111" fmla="*/ 635 h 699"/>
              <a:gd name="T112" fmla="*/ 249 w 842"/>
              <a:gd name="T113" fmla="*/ 593 h 699"/>
              <a:gd name="T114" fmla="*/ 249 w 842"/>
              <a:gd name="T115" fmla="*/ 593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42" h="699">
                <a:moveTo>
                  <a:pt x="249" y="593"/>
                </a:moveTo>
                <a:lnTo>
                  <a:pt x="249" y="594"/>
                </a:lnTo>
                <a:lnTo>
                  <a:pt x="419" y="638"/>
                </a:lnTo>
                <a:lnTo>
                  <a:pt x="584" y="676"/>
                </a:lnTo>
                <a:lnTo>
                  <a:pt x="688" y="699"/>
                </a:lnTo>
                <a:lnTo>
                  <a:pt x="742" y="486"/>
                </a:lnTo>
                <a:lnTo>
                  <a:pt x="748" y="461"/>
                </a:lnTo>
                <a:lnTo>
                  <a:pt x="763" y="426"/>
                </a:lnTo>
                <a:lnTo>
                  <a:pt x="758" y="418"/>
                </a:lnTo>
                <a:lnTo>
                  <a:pt x="743" y="418"/>
                </a:lnTo>
                <a:lnTo>
                  <a:pt x="736" y="408"/>
                </a:lnTo>
                <a:lnTo>
                  <a:pt x="739" y="401"/>
                </a:lnTo>
                <a:lnTo>
                  <a:pt x="742" y="380"/>
                </a:lnTo>
                <a:lnTo>
                  <a:pt x="769" y="347"/>
                </a:lnTo>
                <a:lnTo>
                  <a:pt x="781" y="342"/>
                </a:lnTo>
                <a:lnTo>
                  <a:pt x="787" y="336"/>
                </a:lnTo>
                <a:lnTo>
                  <a:pt x="791" y="320"/>
                </a:lnTo>
                <a:lnTo>
                  <a:pt x="795" y="314"/>
                </a:lnTo>
                <a:lnTo>
                  <a:pt x="819" y="279"/>
                </a:lnTo>
                <a:lnTo>
                  <a:pt x="841" y="255"/>
                </a:lnTo>
                <a:lnTo>
                  <a:pt x="842" y="234"/>
                </a:lnTo>
                <a:lnTo>
                  <a:pt x="822" y="219"/>
                </a:lnTo>
                <a:lnTo>
                  <a:pt x="814" y="191"/>
                </a:lnTo>
                <a:lnTo>
                  <a:pt x="735" y="168"/>
                </a:lnTo>
                <a:lnTo>
                  <a:pt x="643" y="147"/>
                </a:lnTo>
                <a:lnTo>
                  <a:pt x="555" y="149"/>
                </a:lnTo>
                <a:lnTo>
                  <a:pt x="547" y="141"/>
                </a:lnTo>
                <a:lnTo>
                  <a:pt x="516" y="153"/>
                </a:lnTo>
                <a:lnTo>
                  <a:pt x="491" y="149"/>
                </a:lnTo>
                <a:lnTo>
                  <a:pt x="476" y="140"/>
                </a:lnTo>
                <a:lnTo>
                  <a:pt x="467" y="143"/>
                </a:lnTo>
                <a:lnTo>
                  <a:pt x="440" y="142"/>
                </a:lnTo>
                <a:lnTo>
                  <a:pt x="428" y="133"/>
                </a:lnTo>
                <a:lnTo>
                  <a:pt x="399" y="123"/>
                </a:lnTo>
                <a:lnTo>
                  <a:pt x="392" y="122"/>
                </a:lnTo>
                <a:lnTo>
                  <a:pt x="365" y="114"/>
                </a:lnTo>
                <a:lnTo>
                  <a:pt x="354" y="124"/>
                </a:lnTo>
                <a:lnTo>
                  <a:pt x="318" y="122"/>
                </a:lnTo>
                <a:lnTo>
                  <a:pt x="287" y="99"/>
                </a:lnTo>
                <a:lnTo>
                  <a:pt x="288" y="44"/>
                </a:lnTo>
                <a:lnTo>
                  <a:pt x="275" y="22"/>
                </a:lnTo>
                <a:lnTo>
                  <a:pt x="250" y="19"/>
                </a:lnTo>
                <a:lnTo>
                  <a:pt x="247" y="4"/>
                </a:lnTo>
                <a:lnTo>
                  <a:pt x="231" y="0"/>
                </a:lnTo>
                <a:lnTo>
                  <a:pt x="195" y="13"/>
                </a:lnTo>
                <a:lnTo>
                  <a:pt x="181" y="53"/>
                </a:lnTo>
                <a:lnTo>
                  <a:pt x="161" y="113"/>
                </a:lnTo>
                <a:lnTo>
                  <a:pt x="142" y="152"/>
                </a:lnTo>
                <a:lnTo>
                  <a:pt x="112" y="236"/>
                </a:lnTo>
                <a:lnTo>
                  <a:pt x="73" y="318"/>
                </a:lnTo>
                <a:lnTo>
                  <a:pt x="25" y="394"/>
                </a:lnTo>
                <a:lnTo>
                  <a:pt x="13" y="411"/>
                </a:lnTo>
                <a:lnTo>
                  <a:pt x="8" y="464"/>
                </a:lnTo>
                <a:lnTo>
                  <a:pt x="0" y="500"/>
                </a:lnTo>
                <a:lnTo>
                  <a:pt x="18" y="523"/>
                </a:lnTo>
                <a:lnTo>
                  <a:pt x="249" y="594"/>
                </a:lnTo>
                <a:lnTo>
                  <a:pt x="249" y="594"/>
                </a:lnTo>
                <a:lnTo>
                  <a:pt x="249" y="593"/>
                </a:lnTo>
                <a:lnTo>
                  <a:pt x="250" y="592"/>
                </a:lnTo>
                <a:lnTo>
                  <a:pt x="20" y="520"/>
                </a:lnTo>
                <a:lnTo>
                  <a:pt x="4" y="499"/>
                </a:lnTo>
                <a:lnTo>
                  <a:pt x="11" y="464"/>
                </a:lnTo>
                <a:lnTo>
                  <a:pt x="17" y="412"/>
                </a:lnTo>
                <a:lnTo>
                  <a:pt x="27" y="396"/>
                </a:lnTo>
                <a:lnTo>
                  <a:pt x="77" y="320"/>
                </a:lnTo>
                <a:lnTo>
                  <a:pt x="115" y="239"/>
                </a:lnTo>
                <a:lnTo>
                  <a:pt x="145" y="154"/>
                </a:lnTo>
                <a:lnTo>
                  <a:pt x="165" y="114"/>
                </a:lnTo>
                <a:lnTo>
                  <a:pt x="184" y="54"/>
                </a:lnTo>
                <a:lnTo>
                  <a:pt x="198" y="15"/>
                </a:lnTo>
                <a:lnTo>
                  <a:pt x="231" y="4"/>
                </a:lnTo>
                <a:lnTo>
                  <a:pt x="244" y="7"/>
                </a:lnTo>
                <a:lnTo>
                  <a:pt x="248" y="22"/>
                </a:lnTo>
                <a:lnTo>
                  <a:pt x="273" y="25"/>
                </a:lnTo>
                <a:lnTo>
                  <a:pt x="285" y="45"/>
                </a:lnTo>
                <a:lnTo>
                  <a:pt x="284" y="101"/>
                </a:lnTo>
                <a:lnTo>
                  <a:pt x="317" y="125"/>
                </a:lnTo>
                <a:lnTo>
                  <a:pt x="355" y="127"/>
                </a:lnTo>
                <a:lnTo>
                  <a:pt x="366" y="117"/>
                </a:lnTo>
                <a:lnTo>
                  <a:pt x="392" y="125"/>
                </a:lnTo>
                <a:lnTo>
                  <a:pt x="398" y="126"/>
                </a:lnTo>
                <a:lnTo>
                  <a:pt x="427" y="136"/>
                </a:lnTo>
                <a:lnTo>
                  <a:pt x="439" y="144"/>
                </a:lnTo>
                <a:lnTo>
                  <a:pt x="468" y="146"/>
                </a:lnTo>
                <a:lnTo>
                  <a:pt x="476" y="143"/>
                </a:lnTo>
                <a:lnTo>
                  <a:pt x="489" y="153"/>
                </a:lnTo>
                <a:lnTo>
                  <a:pt x="517" y="156"/>
                </a:lnTo>
                <a:lnTo>
                  <a:pt x="547" y="145"/>
                </a:lnTo>
                <a:lnTo>
                  <a:pt x="553" y="153"/>
                </a:lnTo>
                <a:lnTo>
                  <a:pt x="643" y="151"/>
                </a:lnTo>
                <a:lnTo>
                  <a:pt x="734" y="171"/>
                </a:lnTo>
                <a:lnTo>
                  <a:pt x="812" y="193"/>
                </a:lnTo>
                <a:lnTo>
                  <a:pt x="819" y="220"/>
                </a:lnTo>
                <a:lnTo>
                  <a:pt x="839" y="235"/>
                </a:lnTo>
                <a:lnTo>
                  <a:pt x="838" y="254"/>
                </a:lnTo>
                <a:lnTo>
                  <a:pt x="817" y="277"/>
                </a:lnTo>
                <a:lnTo>
                  <a:pt x="793" y="312"/>
                </a:lnTo>
                <a:lnTo>
                  <a:pt x="788" y="318"/>
                </a:lnTo>
                <a:lnTo>
                  <a:pt x="783" y="334"/>
                </a:lnTo>
                <a:lnTo>
                  <a:pt x="779" y="338"/>
                </a:lnTo>
                <a:lnTo>
                  <a:pt x="767" y="345"/>
                </a:lnTo>
                <a:lnTo>
                  <a:pt x="738" y="379"/>
                </a:lnTo>
                <a:lnTo>
                  <a:pt x="736" y="400"/>
                </a:lnTo>
                <a:lnTo>
                  <a:pt x="732" y="409"/>
                </a:lnTo>
                <a:lnTo>
                  <a:pt x="742" y="421"/>
                </a:lnTo>
                <a:lnTo>
                  <a:pt x="757" y="421"/>
                </a:lnTo>
                <a:lnTo>
                  <a:pt x="760" y="426"/>
                </a:lnTo>
                <a:lnTo>
                  <a:pt x="745" y="460"/>
                </a:lnTo>
                <a:lnTo>
                  <a:pt x="738" y="485"/>
                </a:lnTo>
                <a:lnTo>
                  <a:pt x="686" y="696"/>
                </a:lnTo>
                <a:lnTo>
                  <a:pt x="585" y="673"/>
                </a:lnTo>
                <a:lnTo>
                  <a:pt x="420" y="635"/>
                </a:lnTo>
                <a:lnTo>
                  <a:pt x="250" y="591"/>
                </a:lnTo>
                <a:lnTo>
                  <a:pt x="249" y="593"/>
                </a:lnTo>
                <a:lnTo>
                  <a:pt x="250" y="592"/>
                </a:lnTo>
                <a:lnTo>
                  <a:pt x="249" y="5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8" name="Freeform 95">
            <a:extLst>
              <a:ext uri="{FF2B5EF4-FFF2-40B4-BE49-F238E27FC236}">
                <a16:creationId xmlns:a16="http://schemas.microsoft.com/office/drawing/2014/main" id="{A1A4363F-518A-D1AE-5006-F85D7A252776}"/>
              </a:ext>
            </a:extLst>
          </p:cNvPr>
          <p:cNvSpPr>
            <a:spLocks/>
          </p:cNvSpPr>
          <p:nvPr/>
        </p:nvSpPr>
        <p:spPr bwMode="auto">
          <a:xfrm>
            <a:off x="6339275" y="2216376"/>
            <a:ext cx="863398" cy="556381"/>
          </a:xfrm>
          <a:custGeom>
            <a:avLst/>
            <a:gdLst>
              <a:gd name="T0" fmla="*/ 26 w 599"/>
              <a:gd name="T1" fmla="*/ 80 h 386"/>
              <a:gd name="T2" fmla="*/ 33 w 599"/>
              <a:gd name="T3" fmla="*/ 78 h 386"/>
              <a:gd name="T4" fmla="*/ 67 w 599"/>
              <a:gd name="T5" fmla="*/ 45 h 386"/>
              <a:gd name="T6" fmla="*/ 72 w 599"/>
              <a:gd name="T7" fmla="*/ 86 h 386"/>
              <a:gd name="T8" fmla="*/ 272 w 599"/>
              <a:gd name="T9" fmla="*/ 47 h 386"/>
              <a:gd name="T10" fmla="*/ 494 w 599"/>
              <a:gd name="T11" fmla="*/ 0 h 386"/>
              <a:gd name="T12" fmla="*/ 508 w 599"/>
              <a:gd name="T13" fmla="*/ 14 h 386"/>
              <a:gd name="T14" fmla="*/ 526 w 599"/>
              <a:gd name="T15" fmla="*/ 17 h 386"/>
              <a:gd name="T16" fmla="*/ 539 w 599"/>
              <a:gd name="T17" fmla="*/ 50 h 386"/>
              <a:gd name="T18" fmla="*/ 553 w 599"/>
              <a:gd name="T19" fmla="*/ 62 h 386"/>
              <a:gd name="T20" fmla="*/ 570 w 599"/>
              <a:gd name="T21" fmla="*/ 64 h 386"/>
              <a:gd name="T22" fmla="*/ 570 w 599"/>
              <a:gd name="T23" fmla="*/ 64 h 386"/>
              <a:gd name="T24" fmla="*/ 555 w 599"/>
              <a:gd name="T25" fmla="*/ 84 h 386"/>
              <a:gd name="T26" fmla="*/ 555 w 599"/>
              <a:gd name="T27" fmla="*/ 103 h 386"/>
              <a:gd name="T28" fmla="*/ 544 w 599"/>
              <a:gd name="T29" fmla="*/ 121 h 386"/>
              <a:gd name="T30" fmla="*/ 542 w 599"/>
              <a:gd name="T31" fmla="*/ 133 h 386"/>
              <a:gd name="T32" fmla="*/ 550 w 599"/>
              <a:gd name="T33" fmla="*/ 140 h 386"/>
              <a:gd name="T34" fmla="*/ 549 w 599"/>
              <a:gd name="T35" fmla="*/ 152 h 386"/>
              <a:gd name="T36" fmla="*/ 535 w 599"/>
              <a:gd name="T37" fmla="*/ 159 h 386"/>
              <a:gd name="T38" fmla="*/ 540 w 599"/>
              <a:gd name="T39" fmla="*/ 179 h 386"/>
              <a:gd name="T40" fmla="*/ 541 w 599"/>
              <a:gd name="T41" fmla="*/ 186 h 386"/>
              <a:gd name="T42" fmla="*/ 559 w 599"/>
              <a:gd name="T43" fmla="*/ 188 h 386"/>
              <a:gd name="T44" fmla="*/ 564 w 599"/>
              <a:gd name="T45" fmla="*/ 203 h 386"/>
              <a:gd name="T46" fmla="*/ 599 w 599"/>
              <a:gd name="T47" fmla="*/ 225 h 386"/>
              <a:gd name="T48" fmla="*/ 599 w 599"/>
              <a:gd name="T49" fmla="*/ 228 h 386"/>
              <a:gd name="T50" fmla="*/ 581 w 599"/>
              <a:gd name="T51" fmla="*/ 246 h 386"/>
              <a:gd name="T52" fmla="*/ 571 w 599"/>
              <a:gd name="T53" fmla="*/ 260 h 386"/>
              <a:gd name="T54" fmla="*/ 562 w 599"/>
              <a:gd name="T55" fmla="*/ 276 h 386"/>
              <a:gd name="T56" fmla="*/ 546 w 599"/>
              <a:gd name="T57" fmla="*/ 283 h 386"/>
              <a:gd name="T58" fmla="*/ 537 w 599"/>
              <a:gd name="T59" fmla="*/ 285 h 386"/>
              <a:gd name="T60" fmla="*/ 524 w 599"/>
              <a:gd name="T61" fmla="*/ 293 h 386"/>
              <a:gd name="T62" fmla="*/ 515 w 599"/>
              <a:gd name="T63" fmla="*/ 301 h 386"/>
              <a:gd name="T64" fmla="*/ 381 w 599"/>
              <a:gd name="T65" fmla="*/ 327 h 386"/>
              <a:gd name="T66" fmla="*/ 148 w 599"/>
              <a:gd name="T67" fmla="*/ 374 h 386"/>
              <a:gd name="T68" fmla="*/ 80 w 599"/>
              <a:gd name="T69" fmla="*/ 383 h 386"/>
              <a:gd name="T70" fmla="*/ 57 w 599"/>
              <a:gd name="T71" fmla="*/ 386 h 386"/>
              <a:gd name="T72" fmla="*/ 26 w 599"/>
              <a:gd name="T73" fmla="*/ 252 h 386"/>
              <a:gd name="T74" fmla="*/ 0 w 599"/>
              <a:gd name="T75" fmla="*/ 96 h 386"/>
              <a:gd name="T76" fmla="*/ 26 w 599"/>
              <a:gd name="T77" fmla="*/ 8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9" h="386">
                <a:moveTo>
                  <a:pt x="26" y="80"/>
                </a:moveTo>
                <a:lnTo>
                  <a:pt x="33" y="78"/>
                </a:lnTo>
                <a:lnTo>
                  <a:pt x="67" y="45"/>
                </a:lnTo>
                <a:lnTo>
                  <a:pt x="72" y="86"/>
                </a:lnTo>
                <a:lnTo>
                  <a:pt x="272" y="47"/>
                </a:lnTo>
                <a:lnTo>
                  <a:pt x="494" y="0"/>
                </a:lnTo>
                <a:lnTo>
                  <a:pt x="508" y="14"/>
                </a:lnTo>
                <a:lnTo>
                  <a:pt x="526" y="17"/>
                </a:lnTo>
                <a:lnTo>
                  <a:pt x="539" y="50"/>
                </a:lnTo>
                <a:lnTo>
                  <a:pt x="553" y="62"/>
                </a:lnTo>
                <a:lnTo>
                  <a:pt x="570" y="64"/>
                </a:lnTo>
                <a:lnTo>
                  <a:pt x="570" y="64"/>
                </a:lnTo>
                <a:lnTo>
                  <a:pt x="555" y="84"/>
                </a:lnTo>
                <a:lnTo>
                  <a:pt x="555" y="103"/>
                </a:lnTo>
                <a:lnTo>
                  <a:pt x="544" y="121"/>
                </a:lnTo>
                <a:lnTo>
                  <a:pt x="542" y="133"/>
                </a:lnTo>
                <a:lnTo>
                  <a:pt x="550" y="140"/>
                </a:lnTo>
                <a:lnTo>
                  <a:pt x="549" y="152"/>
                </a:lnTo>
                <a:lnTo>
                  <a:pt x="535" y="159"/>
                </a:lnTo>
                <a:lnTo>
                  <a:pt x="540" y="179"/>
                </a:lnTo>
                <a:lnTo>
                  <a:pt x="541" y="186"/>
                </a:lnTo>
                <a:lnTo>
                  <a:pt x="559" y="188"/>
                </a:lnTo>
                <a:lnTo>
                  <a:pt x="564" y="203"/>
                </a:lnTo>
                <a:lnTo>
                  <a:pt x="599" y="225"/>
                </a:lnTo>
                <a:lnTo>
                  <a:pt x="599" y="228"/>
                </a:lnTo>
                <a:lnTo>
                  <a:pt x="581" y="246"/>
                </a:lnTo>
                <a:lnTo>
                  <a:pt x="571" y="260"/>
                </a:lnTo>
                <a:lnTo>
                  <a:pt x="562" y="276"/>
                </a:lnTo>
                <a:lnTo>
                  <a:pt x="546" y="283"/>
                </a:lnTo>
                <a:lnTo>
                  <a:pt x="537" y="285"/>
                </a:lnTo>
                <a:lnTo>
                  <a:pt x="524" y="293"/>
                </a:lnTo>
                <a:lnTo>
                  <a:pt x="515" y="301"/>
                </a:lnTo>
                <a:lnTo>
                  <a:pt x="381" y="327"/>
                </a:lnTo>
                <a:lnTo>
                  <a:pt x="148" y="374"/>
                </a:lnTo>
                <a:lnTo>
                  <a:pt x="80" y="383"/>
                </a:lnTo>
                <a:lnTo>
                  <a:pt x="57" y="386"/>
                </a:lnTo>
                <a:lnTo>
                  <a:pt x="26" y="252"/>
                </a:lnTo>
                <a:lnTo>
                  <a:pt x="0" y="96"/>
                </a:lnTo>
                <a:lnTo>
                  <a:pt x="26"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99" name="Freeform 96">
            <a:extLst>
              <a:ext uri="{FF2B5EF4-FFF2-40B4-BE49-F238E27FC236}">
                <a16:creationId xmlns:a16="http://schemas.microsoft.com/office/drawing/2014/main" id="{235F66F2-8F4D-82C8-8A76-C17246D37871}"/>
              </a:ext>
            </a:extLst>
          </p:cNvPr>
          <p:cNvSpPr>
            <a:spLocks/>
          </p:cNvSpPr>
          <p:nvPr/>
        </p:nvSpPr>
        <p:spPr bwMode="auto">
          <a:xfrm>
            <a:off x="6337834" y="2214935"/>
            <a:ext cx="867723" cy="560705"/>
          </a:xfrm>
          <a:custGeom>
            <a:avLst/>
            <a:gdLst>
              <a:gd name="T0" fmla="*/ 27 w 602"/>
              <a:gd name="T1" fmla="*/ 84 h 389"/>
              <a:gd name="T2" fmla="*/ 67 w 602"/>
              <a:gd name="T3" fmla="*/ 49 h 389"/>
              <a:gd name="T4" fmla="*/ 274 w 602"/>
              <a:gd name="T5" fmla="*/ 50 h 389"/>
              <a:gd name="T6" fmla="*/ 508 w 602"/>
              <a:gd name="T7" fmla="*/ 17 h 389"/>
              <a:gd name="T8" fmla="*/ 538 w 602"/>
              <a:gd name="T9" fmla="*/ 52 h 389"/>
              <a:gd name="T10" fmla="*/ 570 w 602"/>
              <a:gd name="T11" fmla="*/ 66 h 389"/>
              <a:gd name="T12" fmla="*/ 571 w 602"/>
              <a:gd name="T13" fmla="*/ 65 h 389"/>
              <a:gd name="T14" fmla="*/ 554 w 602"/>
              <a:gd name="T15" fmla="*/ 85 h 389"/>
              <a:gd name="T16" fmla="*/ 543 w 602"/>
              <a:gd name="T17" fmla="*/ 121 h 389"/>
              <a:gd name="T18" fmla="*/ 550 w 602"/>
              <a:gd name="T19" fmla="*/ 141 h 389"/>
              <a:gd name="T20" fmla="*/ 534 w 602"/>
              <a:gd name="T21" fmla="*/ 159 h 389"/>
              <a:gd name="T22" fmla="*/ 541 w 602"/>
              <a:gd name="T23" fmla="*/ 188 h 389"/>
              <a:gd name="T24" fmla="*/ 564 w 602"/>
              <a:gd name="T25" fmla="*/ 205 h 389"/>
              <a:gd name="T26" fmla="*/ 599 w 602"/>
              <a:gd name="T27" fmla="*/ 228 h 389"/>
              <a:gd name="T28" fmla="*/ 571 w 602"/>
              <a:gd name="T29" fmla="*/ 260 h 389"/>
              <a:gd name="T30" fmla="*/ 546 w 602"/>
              <a:gd name="T31" fmla="*/ 283 h 389"/>
              <a:gd name="T32" fmla="*/ 524 w 602"/>
              <a:gd name="T33" fmla="*/ 293 h 389"/>
              <a:gd name="T34" fmla="*/ 380 w 602"/>
              <a:gd name="T35" fmla="*/ 327 h 389"/>
              <a:gd name="T36" fmla="*/ 149 w 602"/>
              <a:gd name="T37" fmla="*/ 373 h 389"/>
              <a:gd name="T38" fmla="*/ 59 w 602"/>
              <a:gd name="T39" fmla="*/ 386 h 389"/>
              <a:gd name="T40" fmla="*/ 3 w 602"/>
              <a:gd name="T41" fmla="*/ 99 h 389"/>
              <a:gd name="T42" fmla="*/ 27 w 602"/>
              <a:gd name="T43" fmla="*/ 81 h 389"/>
              <a:gd name="T44" fmla="*/ 27 w 602"/>
              <a:gd name="T45" fmla="*/ 81 h 389"/>
              <a:gd name="T46" fmla="*/ 0 w 602"/>
              <a:gd name="T47" fmla="*/ 96 h 389"/>
              <a:gd name="T48" fmla="*/ 57 w 602"/>
              <a:gd name="T49" fmla="*/ 389 h 389"/>
              <a:gd name="T50" fmla="*/ 149 w 602"/>
              <a:gd name="T51" fmla="*/ 377 h 389"/>
              <a:gd name="T52" fmla="*/ 382 w 602"/>
              <a:gd name="T53" fmla="*/ 329 h 389"/>
              <a:gd name="T54" fmla="*/ 526 w 602"/>
              <a:gd name="T55" fmla="*/ 295 h 389"/>
              <a:gd name="T56" fmla="*/ 547 w 602"/>
              <a:gd name="T57" fmla="*/ 286 h 389"/>
              <a:gd name="T58" fmla="*/ 575 w 602"/>
              <a:gd name="T59" fmla="*/ 262 h 389"/>
              <a:gd name="T60" fmla="*/ 602 w 602"/>
              <a:gd name="T61" fmla="*/ 229 h 389"/>
              <a:gd name="T62" fmla="*/ 602 w 602"/>
              <a:gd name="T63" fmla="*/ 226 h 389"/>
              <a:gd name="T64" fmla="*/ 561 w 602"/>
              <a:gd name="T65" fmla="*/ 187 h 389"/>
              <a:gd name="T66" fmla="*/ 543 w 602"/>
              <a:gd name="T67" fmla="*/ 179 h 389"/>
              <a:gd name="T68" fmla="*/ 551 w 602"/>
              <a:gd name="T69" fmla="*/ 154 h 389"/>
              <a:gd name="T70" fmla="*/ 545 w 602"/>
              <a:gd name="T71" fmla="*/ 133 h 389"/>
              <a:gd name="T72" fmla="*/ 557 w 602"/>
              <a:gd name="T73" fmla="*/ 104 h 389"/>
              <a:gd name="T74" fmla="*/ 573 w 602"/>
              <a:gd name="T75" fmla="*/ 65 h 389"/>
              <a:gd name="T76" fmla="*/ 571 w 602"/>
              <a:gd name="T77" fmla="*/ 63 h 389"/>
              <a:gd name="T78" fmla="*/ 541 w 602"/>
              <a:gd name="T79" fmla="*/ 50 h 389"/>
              <a:gd name="T80" fmla="*/ 510 w 602"/>
              <a:gd name="T81" fmla="*/ 14 h 389"/>
              <a:gd name="T82" fmla="*/ 273 w 602"/>
              <a:gd name="T83" fmla="*/ 47 h 389"/>
              <a:gd name="T84" fmla="*/ 69 w 602"/>
              <a:gd name="T85" fmla="*/ 43 h 389"/>
              <a:gd name="T86" fmla="*/ 25 w 602"/>
              <a:gd name="T87" fmla="*/ 80 h 389"/>
              <a:gd name="T88" fmla="*/ 27 w 602"/>
              <a:gd name="T89" fmla="*/ 81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02" h="389">
                <a:moveTo>
                  <a:pt x="27" y="81"/>
                </a:moveTo>
                <a:lnTo>
                  <a:pt x="27" y="84"/>
                </a:lnTo>
                <a:lnTo>
                  <a:pt x="35" y="80"/>
                </a:lnTo>
                <a:lnTo>
                  <a:pt x="67" y="49"/>
                </a:lnTo>
                <a:lnTo>
                  <a:pt x="72" y="89"/>
                </a:lnTo>
                <a:lnTo>
                  <a:pt x="274" y="50"/>
                </a:lnTo>
                <a:lnTo>
                  <a:pt x="495" y="3"/>
                </a:lnTo>
                <a:lnTo>
                  <a:pt x="508" y="17"/>
                </a:lnTo>
                <a:lnTo>
                  <a:pt x="526" y="19"/>
                </a:lnTo>
                <a:lnTo>
                  <a:pt x="538" y="52"/>
                </a:lnTo>
                <a:lnTo>
                  <a:pt x="553" y="64"/>
                </a:lnTo>
                <a:lnTo>
                  <a:pt x="570" y="66"/>
                </a:lnTo>
                <a:lnTo>
                  <a:pt x="570" y="66"/>
                </a:lnTo>
                <a:lnTo>
                  <a:pt x="571" y="65"/>
                </a:lnTo>
                <a:lnTo>
                  <a:pt x="570" y="64"/>
                </a:lnTo>
                <a:lnTo>
                  <a:pt x="554" y="85"/>
                </a:lnTo>
                <a:lnTo>
                  <a:pt x="554" y="103"/>
                </a:lnTo>
                <a:lnTo>
                  <a:pt x="543" y="121"/>
                </a:lnTo>
                <a:lnTo>
                  <a:pt x="541" y="134"/>
                </a:lnTo>
                <a:lnTo>
                  <a:pt x="550" y="141"/>
                </a:lnTo>
                <a:lnTo>
                  <a:pt x="549" y="151"/>
                </a:lnTo>
                <a:lnTo>
                  <a:pt x="534" y="159"/>
                </a:lnTo>
                <a:lnTo>
                  <a:pt x="540" y="180"/>
                </a:lnTo>
                <a:lnTo>
                  <a:pt x="541" y="188"/>
                </a:lnTo>
                <a:lnTo>
                  <a:pt x="558" y="190"/>
                </a:lnTo>
                <a:lnTo>
                  <a:pt x="564" y="205"/>
                </a:lnTo>
                <a:lnTo>
                  <a:pt x="599" y="227"/>
                </a:lnTo>
                <a:lnTo>
                  <a:pt x="599" y="228"/>
                </a:lnTo>
                <a:lnTo>
                  <a:pt x="581" y="246"/>
                </a:lnTo>
                <a:lnTo>
                  <a:pt x="571" y="260"/>
                </a:lnTo>
                <a:lnTo>
                  <a:pt x="562" y="276"/>
                </a:lnTo>
                <a:lnTo>
                  <a:pt x="546" y="283"/>
                </a:lnTo>
                <a:lnTo>
                  <a:pt x="537" y="284"/>
                </a:lnTo>
                <a:lnTo>
                  <a:pt x="524" y="293"/>
                </a:lnTo>
                <a:lnTo>
                  <a:pt x="514" y="301"/>
                </a:lnTo>
                <a:lnTo>
                  <a:pt x="380" y="327"/>
                </a:lnTo>
                <a:lnTo>
                  <a:pt x="380" y="327"/>
                </a:lnTo>
                <a:lnTo>
                  <a:pt x="149" y="373"/>
                </a:lnTo>
                <a:lnTo>
                  <a:pt x="80" y="382"/>
                </a:lnTo>
                <a:lnTo>
                  <a:pt x="59" y="386"/>
                </a:lnTo>
                <a:lnTo>
                  <a:pt x="29" y="253"/>
                </a:lnTo>
                <a:lnTo>
                  <a:pt x="3" y="99"/>
                </a:lnTo>
                <a:lnTo>
                  <a:pt x="28" y="84"/>
                </a:lnTo>
                <a:lnTo>
                  <a:pt x="27" y="81"/>
                </a:lnTo>
                <a:lnTo>
                  <a:pt x="27" y="84"/>
                </a:lnTo>
                <a:lnTo>
                  <a:pt x="27" y="81"/>
                </a:lnTo>
                <a:lnTo>
                  <a:pt x="25" y="80"/>
                </a:lnTo>
                <a:lnTo>
                  <a:pt x="0" y="96"/>
                </a:lnTo>
                <a:lnTo>
                  <a:pt x="25" y="253"/>
                </a:lnTo>
                <a:lnTo>
                  <a:pt x="57" y="389"/>
                </a:lnTo>
                <a:lnTo>
                  <a:pt x="81" y="385"/>
                </a:lnTo>
                <a:lnTo>
                  <a:pt x="149" y="377"/>
                </a:lnTo>
                <a:lnTo>
                  <a:pt x="382" y="329"/>
                </a:lnTo>
                <a:lnTo>
                  <a:pt x="382" y="329"/>
                </a:lnTo>
                <a:lnTo>
                  <a:pt x="517" y="304"/>
                </a:lnTo>
                <a:lnTo>
                  <a:pt x="526" y="295"/>
                </a:lnTo>
                <a:lnTo>
                  <a:pt x="538" y="287"/>
                </a:lnTo>
                <a:lnTo>
                  <a:pt x="547" y="286"/>
                </a:lnTo>
                <a:lnTo>
                  <a:pt x="564" y="279"/>
                </a:lnTo>
                <a:lnTo>
                  <a:pt x="575" y="262"/>
                </a:lnTo>
                <a:lnTo>
                  <a:pt x="583" y="248"/>
                </a:lnTo>
                <a:lnTo>
                  <a:pt x="602" y="229"/>
                </a:lnTo>
                <a:lnTo>
                  <a:pt x="602" y="226"/>
                </a:lnTo>
                <a:lnTo>
                  <a:pt x="602" y="226"/>
                </a:lnTo>
                <a:lnTo>
                  <a:pt x="566" y="203"/>
                </a:lnTo>
                <a:lnTo>
                  <a:pt x="561" y="187"/>
                </a:lnTo>
                <a:lnTo>
                  <a:pt x="545" y="184"/>
                </a:lnTo>
                <a:lnTo>
                  <a:pt x="543" y="179"/>
                </a:lnTo>
                <a:lnTo>
                  <a:pt x="537" y="160"/>
                </a:lnTo>
                <a:lnTo>
                  <a:pt x="551" y="154"/>
                </a:lnTo>
                <a:lnTo>
                  <a:pt x="553" y="140"/>
                </a:lnTo>
                <a:lnTo>
                  <a:pt x="545" y="133"/>
                </a:lnTo>
                <a:lnTo>
                  <a:pt x="546" y="122"/>
                </a:lnTo>
                <a:lnTo>
                  <a:pt x="557" y="104"/>
                </a:lnTo>
                <a:lnTo>
                  <a:pt x="557" y="86"/>
                </a:lnTo>
                <a:lnTo>
                  <a:pt x="573" y="65"/>
                </a:lnTo>
                <a:lnTo>
                  <a:pt x="572" y="64"/>
                </a:lnTo>
                <a:lnTo>
                  <a:pt x="571" y="63"/>
                </a:lnTo>
                <a:lnTo>
                  <a:pt x="555" y="61"/>
                </a:lnTo>
                <a:lnTo>
                  <a:pt x="541" y="50"/>
                </a:lnTo>
                <a:lnTo>
                  <a:pt x="528" y="16"/>
                </a:lnTo>
                <a:lnTo>
                  <a:pt x="510" y="14"/>
                </a:lnTo>
                <a:lnTo>
                  <a:pt x="496" y="0"/>
                </a:lnTo>
                <a:lnTo>
                  <a:pt x="273" y="47"/>
                </a:lnTo>
                <a:lnTo>
                  <a:pt x="74" y="86"/>
                </a:lnTo>
                <a:lnTo>
                  <a:pt x="69" y="43"/>
                </a:lnTo>
                <a:lnTo>
                  <a:pt x="33" y="77"/>
                </a:lnTo>
                <a:lnTo>
                  <a:pt x="25" y="80"/>
                </a:lnTo>
                <a:lnTo>
                  <a:pt x="25" y="80"/>
                </a:lnTo>
                <a:lnTo>
                  <a:pt x="27" y="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0" name="Freeform 97">
            <a:extLst>
              <a:ext uri="{FF2B5EF4-FFF2-40B4-BE49-F238E27FC236}">
                <a16:creationId xmlns:a16="http://schemas.microsoft.com/office/drawing/2014/main" id="{8D03D10C-1D49-1603-D4AF-8AD53851ECCE}"/>
              </a:ext>
            </a:extLst>
          </p:cNvPr>
          <p:cNvSpPr>
            <a:spLocks/>
          </p:cNvSpPr>
          <p:nvPr/>
        </p:nvSpPr>
        <p:spPr bwMode="auto">
          <a:xfrm>
            <a:off x="7541403" y="2086650"/>
            <a:ext cx="116753" cy="138375"/>
          </a:xfrm>
          <a:custGeom>
            <a:avLst/>
            <a:gdLst>
              <a:gd name="T0" fmla="*/ 14 w 81"/>
              <a:gd name="T1" fmla="*/ 72 h 96"/>
              <a:gd name="T2" fmla="*/ 9 w 81"/>
              <a:gd name="T3" fmla="*/ 45 h 96"/>
              <a:gd name="T4" fmla="*/ 0 w 81"/>
              <a:gd name="T5" fmla="*/ 9 h 96"/>
              <a:gd name="T6" fmla="*/ 33 w 81"/>
              <a:gd name="T7" fmla="*/ 0 h 96"/>
              <a:gd name="T8" fmla="*/ 43 w 81"/>
              <a:gd name="T9" fmla="*/ 8 h 96"/>
              <a:gd name="T10" fmla="*/ 63 w 81"/>
              <a:gd name="T11" fmla="*/ 34 h 96"/>
              <a:gd name="T12" fmla="*/ 81 w 81"/>
              <a:gd name="T13" fmla="*/ 60 h 96"/>
              <a:gd name="T14" fmla="*/ 63 w 81"/>
              <a:gd name="T15" fmla="*/ 68 h 96"/>
              <a:gd name="T16" fmla="*/ 56 w 81"/>
              <a:gd name="T17" fmla="*/ 67 h 96"/>
              <a:gd name="T18" fmla="*/ 48 w 81"/>
              <a:gd name="T19" fmla="*/ 78 h 96"/>
              <a:gd name="T20" fmla="*/ 34 w 81"/>
              <a:gd name="T21" fmla="*/ 90 h 96"/>
              <a:gd name="T22" fmla="*/ 17 w 81"/>
              <a:gd name="T23" fmla="*/ 96 h 96"/>
              <a:gd name="T24" fmla="*/ 14 w 81"/>
              <a:gd name="T25" fmla="*/ 7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1" h="96">
                <a:moveTo>
                  <a:pt x="14" y="72"/>
                </a:moveTo>
                <a:lnTo>
                  <a:pt x="9" y="45"/>
                </a:lnTo>
                <a:lnTo>
                  <a:pt x="0" y="9"/>
                </a:lnTo>
                <a:lnTo>
                  <a:pt x="33" y="0"/>
                </a:lnTo>
                <a:lnTo>
                  <a:pt x="43" y="8"/>
                </a:lnTo>
                <a:lnTo>
                  <a:pt x="63" y="34"/>
                </a:lnTo>
                <a:lnTo>
                  <a:pt x="81" y="60"/>
                </a:lnTo>
                <a:lnTo>
                  <a:pt x="63" y="68"/>
                </a:lnTo>
                <a:lnTo>
                  <a:pt x="56" y="67"/>
                </a:lnTo>
                <a:lnTo>
                  <a:pt x="48" y="78"/>
                </a:lnTo>
                <a:lnTo>
                  <a:pt x="34" y="90"/>
                </a:lnTo>
                <a:lnTo>
                  <a:pt x="17" y="96"/>
                </a:lnTo>
                <a:lnTo>
                  <a:pt x="14" y="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1" name="Freeform 98">
            <a:extLst>
              <a:ext uri="{FF2B5EF4-FFF2-40B4-BE49-F238E27FC236}">
                <a16:creationId xmlns:a16="http://schemas.microsoft.com/office/drawing/2014/main" id="{68A01CCE-95F3-3370-365D-78E7BA3E2579}"/>
              </a:ext>
            </a:extLst>
          </p:cNvPr>
          <p:cNvSpPr>
            <a:spLocks/>
          </p:cNvSpPr>
          <p:nvPr/>
        </p:nvSpPr>
        <p:spPr bwMode="auto">
          <a:xfrm>
            <a:off x="7538520" y="2085209"/>
            <a:ext cx="122519" cy="142699"/>
          </a:xfrm>
          <a:custGeom>
            <a:avLst/>
            <a:gdLst>
              <a:gd name="T0" fmla="*/ 16 w 85"/>
              <a:gd name="T1" fmla="*/ 73 h 99"/>
              <a:gd name="T2" fmla="*/ 17 w 85"/>
              <a:gd name="T3" fmla="*/ 73 h 99"/>
              <a:gd name="T4" fmla="*/ 13 w 85"/>
              <a:gd name="T5" fmla="*/ 46 h 99"/>
              <a:gd name="T6" fmla="*/ 3 w 85"/>
              <a:gd name="T7" fmla="*/ 11 h 99"/>
              <a:gd name="T8" fmla="*/ 35 w 85"/>
              <a:gd name="T9" fmla="*/ 3 h 99"/>
              <a:gd name="T10" fmla="*/ 44 w 85"/>
              <a:gd name="T11" fmla="*/ 10 h 99"/>
              <a:gd name="T12" fmla="*/ 64 w 85"/>
              <a:gd name="T13" fmla="*/ 36 h 99"/>
              <a:gd name="T14" fmla="*/ 79 w 85"/>
              <a:gd name="T15" fmla="*/ 61 h 99"/>
              <a:gd name="T16" fmla="*/ 65 w 85"/>
              <a:gd name="T17" fmla="*/ 68 h 99"/>
              <a:gd name="T18" fmla="*/ 57 w 85"/>
              <a:gd name="T19" fmla="*/ 66 h 99"/>
              <a:gd name="T20" fmla="*/ 49 w 85"/>
              <a:gd name="T21" fmla="*/ 78 h 99"/>
              <a:gd name="T22" fmla="*/ 35 w 85"/>
              <a:gd name="T23" fmla="*/ 90 h 99"/>
              <a:gd name="T24" fmla="*/ 21 w 85"/>
              <a:gd name="T25" fmla="*/ 95 h 99"/>
              <a:gd name="T26" fmla="*/ 17 w 85"/>
              <a:gd name="T27" fmla="*/ 73 h 99"/>
              <a:gd name="T28" fmla="*/ 17 w 85"/>
              <a:gd name="T29" fmla="*/ 73 h 99"/>
              <a:gd name="T30" fmla="*/ 16 w 85"/>
              <a:gd name="T31" fmla="*/ 73 h 99"/>
              <a:gd name="T32" fmla="*/ 14 w 85"/>
              <a:gd name="T33" fmla="*/ 73 h 99"/>
              <a:gd name="T34" fmla="*/ 18 w 85"/>
              <a:gd name="T35" fmla="*/ 99 h 99"/>
              <a:gd name="T36" fmla="*/ 38 w 85"/>
              <a:gd name="T37" fmla="*/ 92 h 99"/>
              <a:gd name="T38" fmla="*/ 53 w 85"/>
              <a:gd name="T39" fmla="*/ 80 h 99"/>
              <a:gd name="T40" fmla="*/ 58 w 85"/>
              <a:gd name="T41" fmla="*/ 70 h 99"/>
              <a:gd name="T42" fmla="*/ 65 w 85"/>
              <a:gd name="T43" fmla="*/ 72 h 99"/>
              <a:gd name="T44" fmla="*/ 85 w 85"/>
              <a:gd name="T45" fmla="*/ 62 h 99"/>
              <a:gd name="T46" fmla="*/ 66 w 85"/>
              <a:gd name="T47" fmla="*/ 34 h 99"/>
              <a:gd name="T48" fmla="*/ 46 w 85"/>
              <a:gd name="T49" fmla="*/ 8 h 99"/>
              <a:gd name="T50" fmla="*/ 36 w 85"/>
              <a:gd name="T51" fmla="*/ 0 h 99"/>
              <a:gd name="T52" fmla="*/ 0 w 85"/>
              <a:gd name="T53" fmla="*/ 9 h 99"/>
              <a:gd name="T54" fmla="*/ 10 w 85"/>
              <a:gd name="T55" fmla="*/ 47 h 99"/>
              <a:gd name="T56" fmla="*/ 14 w 85"/>
              <a:gd name="T57" fmla="*/ 73 h 99"/>
              <a:gd name="T58" fmla="*/ 16 w 85"/>
              <a:gd name="T59" fmla="*/ 73 h 99"/>
              <a:gd name="T60" fmla="*/ 14 w 85"/>
              <a:gd name="T61" fmla="*/ 73 h 99"/>
              <a:gd name="T62" fmla="*/ 16 w 85"/>
              <a:gd name="T63" fmla="*/ 7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 h="99">
                <a:moveTo>
                  <a:pt x="16" y="73"/>
                </a:moveTo>
                <a:lnTo>
                  <a:pt x="17" y="73"/>
                </a:lnTo>
                <a:lnTo>
                  <a:pt x="13" y="46"/>
                </a:lnTo>
                <a:lnTo>
                  <a:pt x="3" y="11"/>
                </a:lnTo>
                <a:lnTo>
                  <a:pt x="35" y="3"/>
                </a:lnTo>
                <a:lnTo>
                  <a:pt x="44" y="10"/>
                </a:lnTo>
                <a:lnTo>
                  <a:pt x="64" y="36"/>
                </a:lnTo>
                <a:lnTo>
                  <a:pt x="79" y="61"/>
                </a:lnTo>
                <a:lnTo>
                  <a:pt x="65" y="68"/>
                </a:lnTo>
                <a:lnTo>
                  <a:pt x="57" y="66"/>
                </a:lnTo>
                <a:lnTo>
                  <a:pt x="49" y="78"/>
                </a:lnTo>
                <a:lnTo>
                  <a:pt x="35" y="90"/>
                </a:lnTo>
                <a:lnTo>
                  <a:pt x="21" y="95"/>
                </a:lnTo>
                <a:lnTo>
                  <a:pt x="17" y="73"/>
                </a:lnTo>
                <a:lnTo>
                  <a:pt x="17" y="73"/>
                </a:lnTo>
                <a:lnTo>
                  <a:pt x="16" y="73"/>
                </a:lnTo>
                <a:lnTo>
                  <a:pt x="14" y="73"/>
                </a:lnTo>
                <a:lnTo>
                  <a:pt x="18" y="99"/>
                </a:lnTo>
                <a:lnTo>
                  <a:pt x="38" y="92"/>
                </a:lnTo>
                <a:lnTo>
                  <a:pt x="53" y="80"/>
                </a:lnTo>
                <a:lnTo>
                  <a:pt x="58" y="70"/>
                </a:lnTo>
                <a:lnTo>
                  <a:pt x="65" y="72"/>
                </a:lnTo>
                <a:lnTo>
                  <a:pt x="85" y="62"/>
                </a:lnTo>
                <a:lnTo>
                  <a:pt x="66" y="34"/>
                </a:lnTo>
                <a:lnTo>
                  <a:pt x="46" y="8"/>
                </a:lnTo>
                <a:lnTo>
                  <a:pt x="36" y="0"/>
                </a:lnTo>
                <a:lnTo>
                  <a:pt x="0" y="9"/>
                </a:lnTo>
                <a:lnTo>
                  <a:pt x="10" y="47"/>
                </a:lnTo>
                <a:lnTo>
                  <a:pt x="14" y="73"/>
                </a:lnTo>
                <a:lnTo>
                  <a:pt x="16" y="73"/>
                </a:lnTo>
                <a:lnTo>
                  <a:pt x="14" y="73"/>
                </a:lnTo>
                <a:lnTo>
                  <a:pt x="16"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2" name="Freeform 99">
            <a:extLst>
              <a:ext uri="{FF2B5EF4-FFF2-40B4-BE49-F238E27FC236}">
                <a16:creationId xmlns:a16="http://schemas.microsoft.com/office/drawing/2014/main" id="{9946444A-B620-046C-A656-D598F9B6B9DD}"/>
              </a:ext>
            </a:extLst>
          </p:cNvPr>
          <p:cNvSpPr>
            <a:spLocks/>
          </p:cNvSpPr>
          <p:nvPr/>
        </p:nvSpPr>
        <p:spPr bwMode="auto">
          <a:xfrm>
            <a:off x="6128831" y="3673633"/>
            <a:ext cx="763942" cy="576560"/>
          </a:xfrm>
          <a:custGeom>
            <a:avLst/>
            <a:gdLst>
              <a:gd name="T0" fmla="*/ 306 w 530"/>
              <a:gd name="T1" fmla="*/ 400 h 400"/>
              <a:gd name="T2" fmla="*/ 293 w 530"/>
              <a:gd name="T3" fmla="*/ 395 h 400"/>
              <a:gd name="T4" fmla="*/ 282 w 530"/>
              <a:gd name="T5" fmla="*/ 361 h 400"/>
              <a:gd name="T6" fmla="*/ 267 w 530"/>
              <a:gd name="T7" fmla="*/ 347 h 400"/>
              <a:gd name="T8" fmla="*/ 252 w 530"/>
              <a:gd name="T9" fmla="*/ 344 h 400"/>
              <a:gd name="T10" fmla="*/ 242 w 530"/>
              <a:gd name="T11" fmla="*/ 317 h 400"/>
              <a:gd name="T12" fmla="*/ 225 w 530"/>
              <a:gd name="T13" fmla="*/ 277 h 400"/>
              <a:gd name="T14" fmla="*/ 199 w 530"/>
              <a:gd name="T15" fmla="*/ 266 h 400"/>
              <a:gd name="T16" fmla="*/ 188 w 530"/>
              <a:gd name="T17" fmla="*/ 255 h 400"/>
              <a:gd name="T18" fmla="*/ 181 w 530"/>
              <a:gd name="T19" fmla="*/ 240 h 400"/>
              <a:gd name="T20" fmla="*/ 166 w 530"/>
              <a:gd name="T21" fmla="*/ 229 h 400"/>
              <a:gd name="T22" fmla="*/ 152 w 530"/>
              <a:gd name="T23" fmla="*/ 220 h 400"/>
              <a:gd name="T24" fmla="*/ 139 w 530"/>
              <a:gd name="T25" fmla="*/ 203 h 400"/>
              <a:gd name="T26" fmla="*/ 120 w 530"/>
              <a:gd name="T27" fmla="*/ 189 h 400"/>
              <a:gd name="T28" fmla="*/ 94 w 530"/>
              <a:gd name="T29" fmla="*/ 178 h 400"/>
              <a:gd name="T30" fmla="*/ 91 w 530"/>
              <a:gd name="T31" fmla="*/ 170 h 400"/>
              <a:gd name="T32" fmla="*/ 77 w 530"/>
              <a:gd name="T33" fmla="*/ 153 h 400"/>
              <a:gd name="T34" fmla="*/ 75 w 530"/>
              <a:gd name="T35" fmla="*/ 144 h 400"/>
              <a:gd name="T36" fmla="*/ 51 w 530"/>
              <a:gd name="T37" fmla="*/ 112 h 400"/>
              <a:gd name="T38" fmla="*/ 31 w 530"/>
              <a:gd name="T39" fmla="*/ 112 h 400"/>
              <a:gd name="T40" fmla="*/ 7 w 530"/>
              <a:gd name="T41" fmla="*/ 97 h 400"/>
              <a:gd name="T42" fmla="*/ 1 w 530"/>
              <a:gd name="T43" fmla="*/ 90 h 400"/>
              <a:gd name="T44" fmla="*/ 0 w 530"/>
              <a:gd name="T45" fmla="*/ 81 h 400"/>
              <a:gd name="T46" fmla="*/ 3 w 530"/>
              <a:gd name="T47" fmla="*/ 72 h 400"/>
              <a:gd name="T48" fmla="*/ 19 w 530"/>
              <a:gd name="T49" fmla="*/ 64 h 400"/>
              <a:gd name="T50" fmla="*/ 15 w 530"/>
              <a:gd name="T51" fmla="*/ 51 h 400"/>
              <a:gd name="T52" fmla="*/ 53 w 530"/>
              <a:gd name="T53" fmla="*/ 35 h 400"/>
              <a:gd name="T54" fmla="*/ 108 w 530"/>
              <a:gd name="T55" fmla="*/ 9 h 400"/>
              <a:gd name="T56" fmla="*/ 151 w 530"/>
              <a:gd name="T57" fmla="*/ 3 h 400"/>
              <a:gd name="T58" fmla="*/ 250 w 530"/>
              <a:gd name="T59" fmla="*/ 0 h 400"/>
              <a:gd name="T60" fmla="*/ 263 w 530"/>
              <a:gd name="T61" fmla="*/ 12 h 400"/>
              <a:gd name="T62" fmla="*/ 275 w 530"/>
              <a:gd name="T63" fmla="*/ 33 h 400"/>
              <a:gd name="T64" fmla="*/ 301 w 530"/>
              <a:gd name="T65" fmla="*/ 28 h 400"/>
              <a:gd name="T66" fmla="*/ 377 w 530"/>
              <a:gd name="T67" fmla="*/ 19 h 400"/>
              <a:gd name="T68" fmla="*/ 394 w 530"/>
              <a:gd name="T69" fmla="*/ 24 h 400"/>
              <a:gd name="T70" fmla="*/ 469 w 530"/>
              <a:gd name="T71" fmla="*/ 69 h 400"/>
              <a:gd name="T72" fmla="*/ 530 w 530"/>
              <a:gd name="T73" fmla="*/ 118 h 400"/>
              <a:gd name="T74" fmla="*/ 498 w 530"/>
              <a:gd name="T75" fmla="*/ 150 h 400"/>
              <a:gd name="T76" fmla="*/ 481 w 530"/>
              <a:gd name="T77" fmla="*/ 187 h 400"/>
              <a:gd name="T78" fmla="*/ 478 w 530"/>
              <a:gd name="T79" fmla="*/ 225 h 400"/>
              <a:gd name="T80" fmla="*/ 470 w 530"/>
              <a:gd name="T81" fmla="*/ 230 h 400"/>
              <a:gd name="T82" fmla="*/ 462 w 530"/>
              <a:gd name="T83" fmla="*/ 246 h 400"/>
              <a:gd name="T84" fmla="*/ 448 w 530"/>
              <a:gd name="T85" fmla="*/ 250 h 400"/>
              <a:gd name="T86" fmla="*/ 435 w 530"/>
              <a:gd name="T87" fmla="*/ 271 h 400"/>
              <a:gd name="T88" fmla="*/ 419 w 530"/>
              <a:gd name="T89" fmla="*/ 288 h 400"/>
              <a:gd name="T90" fmla="*/ 405 w 530"/>
              <a:gd name="T91" fmla="*/ 308 h 400"/>
              <a:gd name="T92" fmla="*/ 396 w 530"/>
              <a:gd name="T93" fmla="*/ 313 h 400"/>
              <a:gd name="T94" fmla="*/ 374 w 530"/>
              <a:gd name="T95" fmla="*/ 334 h 400"/>
              <a:gd name="T96" fmla="*/ 357 w 530"/>
              <a:gd name="T97" fmla="*/ 335 h 400"/>
              <a:gd name="T98" fmla="*/ 362 w 530"/>
              <a:gd name="T99" fmla="*/ 354 h 400"/>
              <a:gd name="T100" fmla="*/ 332 w 530"/>
              <a:gd name="T101" fmla="*/ 385 h 400"/>
              <a:gd name="T102" fmla="*/ 320 w 530"/>
              <a:gd name="T103" fmla="*/ 395 h 400"/>
              <a:gd name="T104" fmla="*/ 306 w 530"/>
              <a:gd name="T105"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0" h="400">
                <a:moveTo>
                  <a:pt x="306" y="400"/>
                </a:moveTo>
                <a:lnTo>
                  <a:pt x="293" y="395"/>
                </a:lnTo>
                <a:lnTo>
                  <a:pt x="282" y="361"/>
                </a:lnTo>
                <a:lnTo>
                  <a:pt x="267" y="347"/>
                </a:lnTo>
                <a:lnTo>
                  <a:pt x="252" y="344"/>
                </a:lnTo>
                <a:lnTo>
                  <a:pt x="242" y="317"/>
                </a:lnTo>
                <a:lnTo>
                  <a:pt x="225" y="277"/>
                </a:lnTo>
                <a:lnTo>
                  <a:pt x="199" y="266"/>
                </a:lnTo>
                <a:lnTo>
                  <a:pt x="188" y="255"/>
                </a:lnTo>
                <a:lnTo>
                  <a:pt x="181" y="240"/>
                </a:lnTo>
                <a:lnTo>
                  <a:pt x="166" y="229"/>
                </a:lnTo>
                <a:lnTo>
                  <a:pt x="152" y="220"/>
                </a:lnTo>
                <a:lnTo>
                  <a:pt x="139" y="203"/>
                </a:lnTo>
                <a:lnTo>
                  <a:pt x="120" y="189"/>
                </a:lnTo>
                <a:lnTo>
                  <a:pt x="94" y="178"/>
                </a:lnTo>
                <a:lnTo>
                  <a:pt x="91" y="170"/>
                </a:lnTo>
                <a:lnTo>
                  <a:pt x="77" y="153"/>
                </a:lnTo>
                <a:lnTo>
                  <a:pt x="75" y="144"/>
                </a:lnTo>
                <a:lnTo>
                  <a:pt x="51" y="112"/>
                </a:lnTo>
                <a:lnTo>
                  <a:pt x="31" y="112"/>
                </a:lnTo>
                <a:lnTo>
                  <a:pt x="7" y="97"/>
                </a:lnTo>
                <a:lnTo>
                  <a:pt x="1" y="90"/>
                </a:lnTo>
                <a:lnTo>
                  <a:pt x="0" y="81"/>
                </a:lnTo>
                <a:lnTo>
                  <a:pt x="3" y="72"/>
                </a:lnTo>
                <a:lnTo>
                  <a:pt x="19" y="64"/>
                </a:lnTo>
                <a:lnTo>
                  <a:pt x="15" y="51"/>
                </a:lnTo>
                <a:lnTo>
                  <a:pt x="53" y="35"/>
                </a:lnTo>
                <a:lnTo>
                  <a:pt x="108" y="9"/>
                </a:lnTo>
                <a:lnTo>
                  <a:pt x="151" y="3"/>
                </a:lnTo>
                <a:lnTo>
                  <a:pt x="250" y="0"/>
                </a:lnTo>
                <a:lnTo>
                  <a:pt x="263" y="12"/>
                </a:lnTo>
                <a:lnTo>
                  <a:pt x="275" y="33"/>
                </a:lnTo>
                <a:lnTo>
                  <a:pt x="301" y="28"/>
                </a:lnTo>
                <a:lnTo>
                  <a:pt x="377" y="19"/>
                </a:lnTo>
                <a:lnTo>
                  <a:pt x="394" y="24"/>
                </a:lnTo>
                <a:lnTo>
                  <a:pt x="469" y="69"/>
                </a:lnTo>
                <a:lnTo>
                  <a:pt x="530" y="118"/>
                </a:lnTo>
                <a:lnTo>
                  <a:pt x="498" y="150"/>
                </a:lnTo>
                <a:lnTo>
                  <a:pt x="481" y="187"/>
                </a:lnTo>
                <a:lnTo>
                  <a:pt x="478" y="225"/>
                </a:lnTo>
                <a:lnTo>
                  <a:pt x="470" y="230"/>
                </a:lnTo>
                <a:lnTo>
                  <a:pt x="462" y="246"/>
                </a:lnTo>
                <a:lnTo>
                  <a:pt x="448" y="250"/>
                </a:lnTo>
                <a:lnTo>
                  <a:pt x="435" y="271"/>
                </a:lnTo>
                <a:lnTo>
                  <a:pt x="419" y="288"/>
                </a:lnTo>
                <a:lnTo>
                  <a:pt x="405" y="308"/>
                </a:lnTo>
                <a:lnTo>
                  <a:pt x="396" y="313"/>
                </a:lnTo>
                <a:lnTo>
                  <a:pt x="374" y="334"/>
                </a:lnTo>
                <a:lnTo>
                  <a:pt x="357" y="335"/>
                </a:lnTo>
                <a:lnTo>
                  <a:pt x="362" y="354"/>
                </a:lnTo>
                <a:lnTo>
                  <a:pt x="332" y="385"/>
                </a:lnTo>
                <a:lnTo>
                  <a:pt x="320" y="395"/>
                </a:lnTo>
                <a:lnTo>
                  <a:pt x="306" y="4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3" name="Freeform 100">
            <a:extLst>
              <a:ext uri="{FF2B5EF4-FFF2-40B4-BE49-F238E27FC236}">
                <a16:creationId xmlns:a16="http://schemas.microsoft.com/office/drawing/2014/main" id="{3F5A0AE7-3C8D-0E3F-9B2C-51BBB4A401B0}"/>
              </a:ext>
            </a:extLst>
          </p:cNvPr>
          <p:cNvSpPr>
            <a:spLocks/>
          </p:cNvSpPr>
          <p:nvPr/>
        </p:nvSpPr>
        <p:spPr bwMode="auto">
          <a:xfrm>
            <a:off x="6125948" y="3672192"/>
            <a:ext cx="769707" cy="580885"/>
          </a:xfrm>
          <a:custGeom>
            <a:avLst/>
            <a:gdLst>
              <a:gd name="T0" fmla="*/ 309 w 534"/>
              <a:gd name="T1" fmla="*/ 400 h 403"/>
              <a:gd name="T2" fmla="*/ 285 w 534"/>
              <a:gd name="T3" fmla="*/ 360 h 403"/>
              <a:gd name="T4" fmla="*/ 255 w 534"/>
              <a:gd name="T5" fmla="*/ 343 h 403"/>
              <a:gd name="T6" fmla="*/ 228 w 534"/>
              <a:gd name="T7" fmla="*/ 277 h 403"/>
              <a:gd name="T8" fmla="*/ 192 w 534"/>
              <a:gd name="T9" fmla="*/ 255 h 403"/>
              <a:gd name="T10" fmla="*/ 169 w 534"/>
              <a:gd name="T11" fmla="*/ 227 h 403"/>
              <a:gd name="T12" fmla="*/ 142 w 534"/>
              <a:gd name="T13" fmla="*/ 203 h 403"/>
              <a:gd name="T14" fmla="*/ 97 w 534"/>
              <a:gd name="T15" fmla="*/ 178 h 403"/>
              <a:gd name="T16" fmla="*/ 81 w 534"/>
              <a:gd name="T17" fmla="*/ 153 h 403"/>
              <a:gd name="T18" fmla="*/ 55 w 534"/>
              <a:gd name="T19" fmla="*/ 110 h 403"/>
              <a:gd name="T20" fmla="*/ 11 w 534"/>
              <a:gd name="T21" fmla="*/ 96 h 403"/>
              <a:gd name="T22" fmla="*/ 3 w 534"/>
              <a:gd name="T23" fmla="*/ 82 h 403"/>
              <a:gd name="T24" fmla="*/ 23 w 534"/>
              <a:gd name="T25" fmla="*/ 65 h 403"/>
              <a:gd name="T26" fmla="*/ 56 w 534"/>
              <a:gd name="T27" fmla="*/ 38 h 403"/>
              <a:gd name="T28" fmla="*/ 153 w 534"/>
              <a:gd name="T29" fmla="*/ 6 h 403"/>
              <a:gd name="T30" fmla="*/ 264 w 534"/>
              <a:gd name="T31" fmla="*/ 14 h 403"/>
              <a:gd name="T32" fmla="*/ 303 w 534"/>
              <a:gd name="T33" fmla="*/ 31 h 403"/>
              <a:gd name="T34" fmla="*/ 394 w 534"/>
              <a:gd name="T35" fmla="*/ 27 h 403"/>
              <a:gd name="T36" fmla="*/ 529 w 534"/>
              <a:gd name="T37" fmla="*/ 119 h 403"/>
              <a:gd name="T38" fmla="*/ 482 w 534"/>
              <a:gd name="T39" fmla="*/ 188 h 403"/>
              <a:gd name="T40" fmla="*/ 470 w 534"/>
              <a:gd name="T41" fmla="*/ 230 h 403"/>
              <a:gd name="T42" fmla="*/ 449 w 534"/>
              <a:gd name="T43" fmla="*/ 249 h 403"/>
              <a:gd name="T44" fmla="*/ 420 w 534"/>
              <a:gd name="T45" fmla="*/ 287 h 403"/>
              <a:gd name="T46" fmla="*/ 397 w 534"/>
              <a:gd name="T47" fmla="*/ 312 h 403"/>
              <a:gd name="T48" fmla="*/ 357 w 534"/>
              <a:gd name="T49" fmla="*/ 334 h 403"/>
              <a:gd name="T50" fmla="*/ 333 w 534"/>
              <a:gd name="T51" fmla="*/ 385 h 403"/>
              <a:gd name="T52" fmla="*/ 308 w 534"/>
              <a:gd name="T53" fmla="*/ 400 h 403"/>
              <a:gd name="T54" fmla="*/ 309 w 534"/>
              <a:gd name="T55" fmla="*/ 400 h 403"/>
              <a:gd name="T56" fmla="*/ 309 w 534"/>
              <a:gd name="T57" fmla="*/ 403 h 403"/>
              <a:gd name="T58" fmla="*/ 335 w 534"/>
              <a:gd name="T59" fmla="*/ 387 h 403"/>
              <a:gd name="T60" fmla="*/ 361 w 534"/>
              <a:gd name="T61" fmla="*/ 337 h 403"/>
              <a:gd name="T62" fmla="*/ 399 w 534"/>
              <a:gd name="T63" fmla="*/ 315 h 403"/>
              <a:gd name="T64" fmla="*/ 422 w 534"/>
              <a:gd name="T65" fmla="*/ 290 h 403"/>
              <a:gd name="T66" fmla="*/ 451 w 534"/>
              <a:gd name="T67" fmla="*/ 252 h 403"/>
              <a:gd name="T68" fmla="*/ 473 w 534"/>
              <a:gd name="T69" fmla="*/ 232 h 403"/>
              <a:gd name="T70" fmla="*/ 486 w 534"/>
              <a:gd name="T71" fmla="*/ 189 h 403"/>
              <a:gd name="T72" fmla="*/ 534 w 534"/>
              <a:gd name="T73" fmla="*/ 119 h 403"/>
              <a:gd name="T74" fmla="*/ 397 w 534"/>
              <a:gd name="T75" fmla="*/ 23 h 403"/>
              <a:gd name="T76" fmla="*/ 303 w 534"/>
              <a:gd name="T77" fmla="*/ 28 h 403"/>
              <a:gd name="T78" fmla="*/ 267 w 534"/>
              <a:gd name="T79" fmla="*/ 12 h 403"/>
              <a:gd name="T80" fmla="*/ 153 w 534"/>
              <a:gd name="T81" fmla="*/ 3 h 403"/>
              <a:gd name="T82" fmla="*/ 55 w 534"/>
              <a:gd name="T83" fmla="*/ 35 h 403"/>
              <a:gd name="T84" fmla="*/ 19 w 534"/>
              <a:gd name="T85" fmla="*/ 64 h 403"/>
              <a:gd name="T86" fmla="*/ 0 w 534"/>
              <a:gd name="T87" fmla="*/ 82 h 403"/>
              <a:gd name="T88" fmla="*/ 8 w 534"/>
              <a:gd name="T89" fmla="*/ 100 h 403"/>
              <a:gd name="T90" fmla="*/ 53 w 534"/>
              <a:gd name="T91" fmla="*/ 114 h 403"/>
              <a:gd name="T92" fmla="*/ 78 w 534"/>
              <a:gd name="T93" fmla="*/ 154 h 403"/>
              <a:gd name="T94" fmla="*/ 94 w 534"/>
              <a:gd name="T95" fmla="*/ 180 h 403"/>
              <a:gd name="T96" fmla="*/ 140 w 534"/>
              <a:gd name="T97" fmla="*/ 205 h 403"/>
              <a:gd name="T98" fmla="*/ 167 w 534"/>
              <a:gd name="T99" fmla="*/ 231 h 403"/>
              <a:gd name="T100" fmla="*/ 189 w 534"/>
              <a:gd name="T101" fmla="*/ 257 h 403"/>
              <a:gd name="T102" fmla="*/ 225 w 534"/>
              <a:gd name="T103" fmla="*/ 280 h 403"/>
              <a:gd name="T104" fmla="*/ 253 w 534"/>
              <a:gd name="T105" fmla="*/ 347 h 403"/>
              <a:gd name="T106" fmla="*/ 282 w 534"/>
              <a:gd name="T107" fmla="*/ 363 h 403"/>
              <a:gd name="T108" fmla="*/ 308 w 534"/>
              <a:gd name="T109" fmla="*/ 403 h 403"/>
              <a:gd name="T110" fmla="*/ 308 w 534"/>
              <a:gd name="T111" fmla="*/ 401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4" h="403">
                <a:moveTo>
                  <a:pt x="308" y="401"/>
                </a:moveTo>
                <a:lnTo>
                  <a:pt x="309" y="400"/>
                </a:lnTo>
                <a:lnTo>
                  <a:pt x="297" y="395"/>
                </a:lnTo>
                <a:lnTo>
                  <a:pt x="285" y="360"/>
                </a:lnTo>
                <a:lnTo>
                  <a:pt x="269" y="347"/>
                </a:lnTo>
                <a:lnTo>
                  <a:pt x="255" y="343"/>
                </a:lnTo>
                <a:lnTo>
                  <a:pt x="246" y="316"/>
                </a:lnTo>
                <a:lnTo>
                  <a:pt x="228" y="277"/>
                </a:lnTo>
                <a:lnTo>
                  <a:pt x="203" y="266"/>
                </a:lnTo>
                <a:lnTo>
                  <a:pt x="192" y="255"/>
                </a:lnTo>
                <a:lnTo>
                  <a:pt x="184" y="240"/>
                </a:lnTo>
                <a:lnTo>
                  <a:pt x="169" y="227"/>
                </a:lnTo>
                <a:lnTo>
                  <a:pt x="155" y="220"/>
                </a:lnTo>
                <a:lnTo>
                  <a:pt x="142" y="203"/>
                </a:lnTo>
                <a:lnTo>
                  <a:pt x="123" y="188"/>
                </a:lnTo>
                <a:lnTo>
                  <a:pt x="97" y="178"/>
                </a:lnTo>
                <a:lnTo>
                  <a:pt x="95" y="171"/>
                </a:lnTo>
                <a:lnTo>
                  <a:pt x="81" y="153"/>
                </a:lnTo>
                <a:lnTo>
                  <a:pt x="78" y="144"/>
                </a:lnTo>
                <a:lnTo>
                  <a:pt x="55" y="110"/>
                </a:lnTo>
                <a:lnTo>
                  <a:pt x="34" y="111"/>
                </a:lnTo>
                <a:lnTo>
                  <a:pt x="11" y="96"/>
                </a:lnTo>
                <a:lnTo>
                  <a:pt x="4" y="90"/>
                </a:lnTo>
                <a:lnTo>
                  <a:pt x="3" y="82"/>
                </a:lnTo>
                <a:lnTo>
                  <a:pt x="6" y="74"/>
                </a:lnTo>
                <a:lnTo>
                  <a:pt x="23" y="65"/>
                </a:lnTo>
                <a:lnTo>
                  <a:pt x="19" y="54"/>
                </a:lnTo>
                <a:lnTo>
                  <a:pt x="56" y="38"/>
                </a:lnTo>
                <a:lnTo>
                  <a:pt x="110" y="12"/>
                </a:lnTo>
                <a:lnTo>
                  <a:pt x="153" y="6"/>
                </a:lnTo>
                <a:lnTo>
                  <a:pt x="251" y="3"/>
                </a:lnTo>
                <a:lnTo>
                  <a:pt x="264" y="14"/>
                </a:lnTo>
                <a:lnTo>
                  <a:pt x="275" y="35"/>
                </a:lnTo>
                <a:lnTo>
                  <a:pt x="303" y="31"/>
                </a:lnTo>
                <a:lnTo>
                  <a:pt x="379" y="21"/>
                </a:lnTo>
                <a:lnTo>
                  <a:pt x="394" y="27"/>
                </a:lnTo>
                <a:lnTo>
                  <a:pt x="470" y="71"/>
                </a:lnTo>
                <a:lnTo>
                  <a:pt x="529" y="119"/>
                </a:lnTo>
                <a:lnTo>
                  <a:pt x="498" y="150"/>
                </a:lnTo>
                <a:lnTo>
                  <a:pt x="482" y="188"/>
                </a:lnTo>
                <a:lnTo>
                  <a:pt x="479" y="225"/>
                </a:lnTo>
                <a:lnTo>
                  <a:pt x="470" y="230"/>
                </a:lnTo>
                <a:lnTo>
                  <a:pt x="463" y="246"/>
                </a:lnTo>
                <a:lnTo>
                  <a:pt x="449" y="249"/>
                </a:lnTo>
                <a:lnTo>
                  <a:pt x="436" y="271"/>
                </a:lnTo>
                <a:lnTo>
                  <a:pt x="420" y="287"/>
                </a:lnTo>
                <a:lnTo>
                  <a:pt x="406" y="308"/>
                </a:lnTo>
                <a:lnTo>
                  <a:pt x="397" y="312"/>
                </a:lnTo>
                <a:lnTo>
                  <a:pt x="375" y="333"/>
                </a:lnTo>
                <a:lnTo>
                  <a:pt x="357" y="334"/>
                </a:lnTo>
                <a:lnTo>
                  <a:pt x="363" y="354"/>
                </a:lnTo>
                <a:lnTo>
                  <a:pt x="333" y="385"/>
                </a:lnTo>
                <a:lnTo>
                  <a:pt x="320" y="395"/>
                </a:lnTo>
                <a:lnTo>
                  <a:pt x="308" y="400"/>
                </a:lnTo>
                <a:lnTo>
                  <a:pt x="308" y="401"/>
                </a:lnTo>
                <a:lnTo>
                  <a:pt x="309" y="400"/>
                </a:lnTo>
                <a:lnTo>
                  <a:pt x="308" y="401"/>
                </a:lnTo>
                <a:lnTo>
                  <a:pt x="309" y="403"/>
                </a:lnTo>
                <a:lnTo>
                  <a:pt x="322" y="398"/>
                </a:lnTo>
                <a:lnTo>
                  <a:pt x="335" y="387"/>
                </a:lnTo>
                <a:lnTo>
                  <a:pt x="367" y="355"/>
                </a:lnTo>
                <a:lnTo>
                  <a:pt x="361" y="337"/>
                </a:lnTo>
                <a:lnTo>
                  <a:pt x="377" y="336"/>
                </a:lnTo>
                <a:lnTo>
                  <a:pt x="399" y="315"/>
                </a:lnTo>
                <a:lnTo>
                  <a:pt x="408" y="310"/>
                </a:lnTo>
                <a:lnTo>
                  <a:pt x="422" y="290"/>
                </a:lnTo>
                <a:lnTo>
                  <a:pt x="438" y="274"/>
                </a:lnTo>
                <a:lnTo>
                  <a:pt x="451" y="252"/>
                </a:lnTo>
                <a:lnTo>
                  <a:pt x="465" y="249"/>
                </a:lnTo>
                <a:lnTo>
                  <a:pt x="473" y="232"/>
                </a:lnTo>
                <a:lnTo>
                  <a:pt x="482" y="227"/>
                </a:lnTo>
                <a:lnTo>
                  <a:pt x="486" y="189"/>
                </a:lnTo>
                <a:lnTo>
                  <a:pt x="501" y="152"/>
                </a:lnTo>
                <a:lnTo>
                  <a:pt x="534" y="119"/>
                </a:lnTo>
                <a:lnTo>
                  <a:pt x="472" y="67"/>
                </a:lnTo>
                <a:lnTo>
                  <a:pt x="397" y="23"/>
                </a:lnTo>
                <a:lnTo>
                  <a:pt x="379" y="18"/>
                </a:lnTo>
                <a:lnTo>
                  <a:pt x="303" y="28"/>
                </a:lnTo>
                <a:lnTo>
                  <a:pt x="277" y="32"/>
                </a:lnTo>
                <a:lnTo>
                  <a:pt x="267" y="12"/>
                </a:lnTo>
                <a:lnTo>
                  <a:pt x="252" y="0"/>
                </a:lnTo>
                <a:lnTo>
                  <a:pt x="153" y="3"/>
                </a:lnTo>
                <a:lnTo>
                  <a:pt x="110" y="8"/>
                </a:lnTo>
                <a:lnTo>
                  <a:pt x="55" y="35"/>
                </a:lnTo>
                <a:lnTo>
                  <a:pt x="15" y="52"/>
                </a:lnTo>
                <a:lnTo>
                  <a:pt x="19" y="64"/>
                </a:lnTo>
                <a:lnTo>
                  <a:pt x="4" y="72"/>
                </a:lnTo>
                <a:lnTo>
                  <a:pt x="0" y="82"/>
                </a:lnTo>
                <a:lnTo>
                  <a:pt x="1" y="91"/>
                </a:lnTo>
                <a:lnTo>
                  <a:pt x="8" y="100"/>
                </a:lnTo>
                <a:lnTo>
                  <a:pt x="33" y="115"/>
                </a:lnTo>
                <a:lnTo>
                  <a:pt x="53" y="114"/>
                </a:lnTo>
                <a:lnTo>
                  <a:pt x="75" y="146"/>
                </a:lnTo>
                <a:lnTo>
                  <a:pt x="78" y="154"/>
                </a:lnTo>
                <a:lnTo>
                  <a:pt x="92" y="172"/>
                </a:lnTo>
                <a:lnTo>
                  <a:pt x="94" y="180"/>
                </a:lnTo>
                <a:lnTo>
                  <a:pt x="121" y="191"/>
                </a:lnTo>
                <a:lnTo>
                  <a:pt x="140" y="205"/>
                </a:lnTo>
                <a:lnTo>
                  <a:pt x="153" y="222"/>
                </a:lnTo>
                <a:lnTo>
                  <a:pt x="167" y="231"/>
                </a:lnTo>
                <a:lnTo>
                  <a:pt x="181" y="242"/>
                </a:lnTo>
                <a:lnTo>
                  <a:pt x="189" y="257"/>
                </a:lnTo>
                <a:lnTo>
                  <a:pt x="200" y="269"/>
                </a:lnTo>
                <a:lnTo>
                  <a:pt x="225" y="280"/>
                </a:lnTo>
                <a:lnTo>
                  <a:pt x="243" y="318"/>
                </a:lnTo>
                <a:lnTo>
                  <a:pt x="253" y="347"/>
                </a:lnTo>
                <a:lnTo>
                  <a:pt x="268" y="350"/>
                </a:lnTo>
                <a:lnTo>
                  <a:pt x="282" y="363"/>
                </a:lnTo>
                <a:lnTo>
                  <a:pt x="294" y="397"/>
                </a:lnTo>
                <a:lnTo>
                  <a:pt x="308" y="403"/>
                </a:lnTo>
                <a:lnTo>
                  <a:pt x="309" y="403"/>
                </a:lnTo>
                <a:lnTo>
                  <a:pt x="308" y="4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4" name="Freeform 101">
            <a:extLst>
              <a:ext uri="{FF2B5EF4-FFF2-40B4-BE49-F238E27FC236}">
                <a16:creationId xmlns:a16="http://schemas.microsoft.com/office/drawing/2014/main" id="{44628198-F12E-B985-5459-0F2B1EA5D989}"/>
              </a:ext>
            </a:extLst>
          </p:cNvPr>
          <p:cNvSpPr>
            <a:spLocks/>
          </p:cNvSpPr>
          <p:nvPr/>
        </p:nvSpPr>
        <p:spPr bwMode="auto">
          <a:xfrm>
            <a:off x="3051443" y="1733507"/>
            <a:ext cx="1045015" cy="696197"/>
          </a:xfrm>
          <a:custGeom>
            <a:avLst/>
            <a:gdLst>
              <a:gd name="T0" fmla="*/ 711 w 725"/>
              <a:gd name="T1" fmla="*/ 349 h 483"/>
              <a:gd name="T2" fmla="*/ 705 w 725"/>
              <a:gd name="T3" fmla="*/ 368 h 483"/>
              <a:gd name="T4" fmla="*/ 709 w 725"/>
              <a:gd name="T5" fmla="*/ 386 h 483"/>
              <a:gd name="T6" fmla="*/ 724 w 725"/>
              <a:gd name="T7" fmla="*/ 398 h 483"/>
              <a:gd name="T8" fmla="*/ 716 w 725"/>
              <a:gd name="T9" fmla="*/ 430 h 483"/>
              <a:gd name="T10" fmla="*/ 705 w 725"/>
              <a:gd name="T11" fmla="*/ 455 h 483"/>
              <a:gd name="T12" fmla="*/ 715 w 725"/>
              <a:gd name="T13" fmla="*/ 475 h 483"/>
              <a:gd name="T14" fmla="*/ 719 w 725"/>
              <a:gd name="T15" fmla="*/ 482 h 483"/>
              <a:gd name="T16" fmla="*/ 711 w 725"/>
              <a:gd name="T17" fmla="*/ 483 h 483"/>
              <a:gd name="T18" fmla="*/ 707 w 725"/>
              <a:gd name="T19" fmla="*/ 473 h 483"/>
              <a:gd name="T20" fmla="*/ 703 w 725"/>
              <a:gd name="T21" fmla="*/ 460 h 483"/>
              <a:gd name="T22" fmla="*/ 684 w 725"/>
              <a:gd name="T23" fmla="*/ 450 h 483"/>
              <a:gd name="T24" fmla="*/ 655 w 725"/>
              <a:gd name="T25" fmla="*/ 441 h 483"/>
              <a:gd name="T26" fmla="*/ 640 w 725"/>
              <a:gd name="T27" fmla="*/ 434 h 483"/>
              <a:gd name="T28" fmla="*/ 623 w 725"/>
              <a:gd name="T29" fmla="*/ 434 h 483"/>
              <a:gd name="T30" fmla="*/ 599 w 725"/>
              <a:gd name="T31" fmla="*/ 436 h 483"/>
              <a:gd name="T32" fmla="*/ 576 w 725"/>
              <a:gd name="T33" fmla="*/ 443 h 483"/>
              <a:gd name="T34" fmla="*/ 545 w 725"/>
              <a:gd name="T35" fmla="*/ 421 h 483"/>
              <a:gd name="T36" fmla="*/ 529 w 725"/>
              <a:gd name="T37" fmla="*/ 406 h 483"/>
              <a:gd name="T38" fmla="*/ 463 w 725"/>
              <a:gd name="T39" fmla="*/ 411 h 483"/>
              <a:gd name="T40" fmla="*/ 213 w 725"/>
              <a:gd name="T41" fmla="*/ 397 h 483"/>
              <a:gd name="T42" fmla="*/ 0 w 725"/>
              <a:gd name="T43" fmla="*/ 383 h 483"/>
              <a:gd name="T44" fmla="*/ 8 w 725"/>
              <a:gd name="T45" fmla="*/ 234 h 483"/>
              <a:gd name="T46" fmla="*/ 26 w 725"/>
              <a:gd name="T47" fmla="*/ 30 h 483"/>
              <a:gd name="T48" fmla="*/ 28 w 725"/>
              <a:gd name="T49" fmla="*/ 0 h 483"/>
              <a:gd name="T50" fmla="*/ 370 w 725"/>
              <a:gd name="T51" fmla="*/ 24 h 483"/>
              <a:gd name="T52" fmla="*/ 711 w 725"/>
              <a:gd name="T53" fmla="*/ 33 h 483"/>
              <a:gd name="T54" fmla="*/ 711 w 725"/>
              <a:gd name="T55" fmla="*/ 49 h 483"/>
              <a:gd name="T56" fmla="*/ 703 w 725"/>
              <a:gd name="T57" fmla="*/ 59 h 483"/>
              <a:gd name="T58" fmla="*/ 692 w 725"/>
              <a:gd name="T59" fmla="*/ 68 h 483"/>
              <a:gd name="T60" fmla="*/ 690 w 725"/>
              <a:gd name="T61" fmla="*/ 82 h 483"/>
              <a:gd name="T62" fmla="*/ 698 w 725"/>
              <a:gd name="T63" fmla="*/ 94 h 483"/>
              <a:gd name="T64" fmla="*/ 722 w 725"/>
              <a:gd name="T65" fmla="*/ 115 h 483"/>
              <a:gd name="T66" fmla="*/ 725 w 725"/>
              <a:gd name="T67" fmla="*/ 131 h 483"/>
              <a:gd name="T68" fmla="*/ 725 w 725"/>
              <a:gd name="T69" fmla="*/ 347 h 483"/>
              <a:gd name="T70" fmla="*/ 711 w 725"/>
              <a:gd name="T71" fmla="*/ 349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5" h="483">
                <a:moveTo>
                  <a:pt x="711" y="349"/>
                </a:moveTo>
                <a:lnTo>
                  <a:pt x="705" y="368"/>
                </a:lnTo>
                <a:lnTo>
                  <a:pt x="709" y="386"/>
                </a:lnTo>
                <a:lnTo>
                  <a:pt x="724" y="398"/>
                </a:lnTo>
                <a:lnTo>
                  <a:pt x="716" y="430"/>
                </a:lnTo>
                <a:lnTo>
                  <a:pt x="705" y="455"/>
                </a:lnTo>
                <a:lnTo>
                  <a:pt x="715" y="475"/>
                </a:lnTo>
                <a:lnTo>
                  <a:pt x="719" y="482"/>
                </a:lnTo>
                <a:lnTo>
                  <a:pt x="711" y="483"/>
                </a:lnTo>
                <a:lnTo>
                  <a:pt x="707" y="473"/>
                </a:lnTo>
                <a:lnTo>
                  <a:pt x="703" y="460"/>
                </a:lnTo>
                <a:lnTo>
                  <a:pt x="684" y="450"/>
                </a:lnTo>
                <a:lnTo>
                  <a:pt x="655" y="441"/>
                </a:lnTo>
                <a:lnTo>
                  <a:pt x="640" y="434"/>
                </a:lnTo>
                <a:lnTo>
                  <a:pt x="623" y="434"/>
                </a:lnTo>
                <a:lnTo>
                  <a:pt x="599" y="436"/>
                </a:lnTo>
                <a:lnTo>
                  <a:pt x="576" y="443"/>
                </a:lnTo>
                <a:lnTo>
                  <a:pt x="545" y="421"/>
                </a:lnTo>
                <a:lnTo>
                  <a:pt x="529" y="406"/>
                </a:lnTo>
                <a:lnTo>
                  <a:pt x="463" y="411"/>
                </a:lnTo>
                <a:lnTo>
                  <a:pt x="213" y="397"/>
                </a:lnTo>
                <a:lnTo>
                  <a:pt x="0" y="383"/>
                </a:lnTo>
                <a:lnTo>
                  <a:pt x="8" y="234"/>
                </a:lnTo>
                <a:lnTo>
                  <a:pt x="26" y="30"/>
                </a:lnTo>
                <a:lnTo>
                  <a:pt x="28" y="0"/>
                </a:lnTo>
                <a:lnTo>
                  <a:pt x="370" y="24"/>
                </a:lnTo>
                <a:lnTo>
                  <a:pt x="711" y="33"/>
                </a:lnTo>
                <a:lnTo>
                  <a:pt x="711" y="49"/>
                </a:lnTo>
                <a:lnTo>
                  <a:pt x="703" y="59"/>
                </a:lnTo>
                <a:lnTo>
                  <a:pt x="692" y="68"/>
                </a:lnTo>
                <a:lnTo>
                  <a:pt x="690" y="82"/>
                </a:lnTo>
                <a:lnTo>
                  <a:pt x="698" y="94"/>
                </a:lnTo>
                <a:lnTo>
                  <a:pt x="722" y="115"/>
                </a:lnTo>
                <a:lnTo>
                  <a:pt x="725" y="131"/>
                </a:lnTo>
                <a:lnTo>
                  <a:pt x="725" y="347"/>
                </a:lnTo>
                <a:lnTo>
                  <a:pt x="711" y="3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5" name="Freeform 102">
            <a:extLst>
              <a:ext uri="{FF2B5EF4-FFF2-40B4-BE49-F238E27FC236}">
                <a16:creationId xmlns:a16="http://schemas.microsoft.com/office/drawing/2014/main" id="{B39FFC58-FEBB-9FFD-7944-C04B496A04FE}"/>
              </a:ext>
            </a:extLst>
          </p:cNvPr>
          <p:cNvSpPr>
            <a:spLocks/>
          </p:cNvSpPr>
          <p:nvPr/>
        </p:nvSpPr>
        <p:spPr bwMode="auto">
          <a:xfrm>
            <a:off x="3048560" y="1730624"/>
            <a:ext cx="1050780" cy="700521"/>
          </a:xfrm>
          <a:custGeom>
            <a:avLst/>
            <a:gdLst>
              <a:gd name="T0" fmla="*/ 712 w 729"/>
              <a:gd name="T1" fmla="*/ 351 h 486"/>
              <a:gd name="T2" fmla="*/ 709 w 729"/>
              <a:gd name="T3" fmla="*/ 389 h 486"/>
              <a:gd name="T4" fmla="*/ 717 w 729"/>
              <a:gd name="T5" fmla="*/ 432 h 486"/>
              <a:gd name="T6" fmla="*/ 715 w 729"/>
              <a:gd name="T7" fmla="*/ 479 h 486"/>
              <a:gd name="T8" fmla="*/ 714 w 729"/>
              <a:gd name="T9" fmla="*/ 483 h 486"/>
              <a:gd name="T10" fmla="*/ 706 w 729"/>
              <a:gd name="T11" fmla="*/ 461 h 486"/>
              <a:gd name="T12" fmla="*/ 657 w 729"/>
              <a:gd name="T13" fmla="*/ 442 h 486"/>
              <a:gd name="T14" fmla="*/ 624 w 729"/>
              <a:gd name="T15" fmla="*/ 435 h 486"/>
              <a:gd name="T16" fmla="*/ 579 w 729"/>
              <a:gd name="T17" fmla="*/ 444 h 486"/>
              <a:gd name="T18" fmla="*/ 531 w 729"/>
              <a:gd name="T19" fmla="*/ 407 h 486"/>
              <a:gd name="T20" fmla="*/ 215 w 729"/>
              <a:gd name="T21" fmla="*/ 397 h 486"/>
              <a:gd name="T22" fmla="*/ 13 w 729"/>
              <a:gd name="T23" fmla="*/ 236 h 486"/>
              <a:gd name="T24" fmla="*/ 31 w 729"/>
              <a:gd name="T25" fmla="*/ 4 h 486"/>
              <a:gd name="T26" fmla="*/ 712 w 729"/>
              <a:gd name="T27" fmla="*/ 37 h 486"/>
              <a:gd name="T28" fmla="*/ 704 w 729"/>
              <a:gd name="T29" fmla="*/ 60 h 486"/>
              <a:gd name="T30" fmla="*/ 691 w 729"/>
              <a:gd name="T31" fmla="*/ 84 h 486"/>
              <a:gd name="T32" fmla="*/ 723 w 729"/>
              <a:gd name="T33" fmla="*/ 118 h 486"/>
              <a:gd name="T34" fmla="*/ 726 w 729"/>
              <a:gd name="T35" fmla="*/ 348 h 486"/>
              <a:gd name="T36" fmla="*/ 712 w 729"/>
              <a:gd name="T37" fmla="*/ 351 h 486"/>
              <a:gd name="T38" fmla="*/ 714 w 729"/>
              <a:gd name="T39" fmla="*/ 353 h 486"/>
              <a:gd name="T40" fmla="*/ 729 w 729"/>
              <a:gd name="T41" fmla="*/ 133 h 486"/>
              <a:gd name="T42" fmla="*/ 701 w 729"/>
              <a:gd name="T43" fmla="*/ 95 h 486"/>
              <a:gd name="T44" fmla="*/ 695 w 729"/>
              <a:gd name="T45" fmla="*/ 71 h 486"/>
              <a:gd name="T46" fmla="*/ 715 w 729"/>
              <a:gd name="T47" fmla="*/ 52 h 486"/>
              <a:gd name="T48" fmla="*/ 372 w 729"/>
              <a:gd name="T49" fmla="*/ 23 h 486"/>
              <a:gd name="T50" fmla="*/ 25 w 729"/>
              <a:gd name="T51" fmla="*/ 32 h 486"/>
              <a:gd name="T52" fmla="*/ 0 w 729"/>
              <a:gd name="T53" fmla="*/ 387 h 486"/>
              <a:gd name="T54" fmla="*/ 465 w 729"/>
              <a:gd name="T55" fmla="*/ 414 h 486"/>
              <a:gd name="T56" fmla="*/ 546 w 729"/>
              <a:gd name="T57" fmla="*/ 424 h 486"/>
              <a:gd name="T58" fmla="*/ 601 w 729"/>
              <a:gd name="T59" fmla="*/ 440 h 486"/>
              <a:gd name="T60" fmla="*/ 641 w 729"/>
              <a:gd name="T61" fmla="*/ 437 h 486"/>
              <a:gd name="T62" fmla="*/ 685 w 729"/>
              <a:gd name="T63" fmla="*/ 454 h 486"/>
              <a:gd name="T64" fmla="*/ 707 w 729"/>
              <a:gd name="T65" fmla="*/ 475 h 486"/>
              <a:gd name="T66" fmla="*/ 724 w 729"/>
              <a:gd name="T67" fmla="*/ 485 h 486"/>
              <a:gd name="T68" fmla="*/ 710 w 729"/>
              <a:gd name="T69" fmla="*/ 457 h 486"/>
              <a:gd name="T70" fmla="*/ 728 w 729"/>
              <a:gd name="T71" fmla="*/ 400 h 486"/>
              <a:gd name="T72" fmla="*/ 710 w 729"/>
              <a:gd name="T73" fmla="*/ 370 h 486"/>
              <a:gd name="T74" fmla="*/ 713 w 729"/>
              <a:gd name="T75" fmla="*/ 351 h 486"/>
              <a:gd name="T76" fmla="*/ 713 w 729"/>
              <a:gd name="T77" fmla="*/ 351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9" h="486">
                <a:moveTo>
                  <a:pt x="713" y="351"/>
                </a:moveTo>
                <a:lnTo>
                  <a:pt x="712" y="351"/>
                </a:lnTo>
                <a:lnTo>
                  <a:pt x="706" y="370"/>
                </a:lnTo>
                <a:lnTo>
                  <a:pt x="709" y="389"/>
                </a:lnTo>
                <a:lnTo>
                  <a:pt x="724" y="401"/>
                </a:lnTo>
                <a:lnTo>
                  <a:pt x="717" y="432"/>
                </a:lnTo>
                <a:lnTo>
                  <a:pt x="706" y="457"/>
                </a:lnTo>
                <a:lnTo>
                  <a:pt x="715" y="479"/>
                </a:lnTo>
                <a:lnTo>
                  <a:pt x="718" y="483"/>
                </a:lnTo>
                <a:lnTo>
                  <a:pt x="714" y="483"/>
                </a:lnTo>
                <a:lnTo>
                  <a:pt x="711" y="474"/>
                </a:lnTo>
                <a:lnTo>
                  <a:pt x="706" y="461"/>
                </a:lnTo>
                <a:lnTo>
                  <a:pt x="686" y="451"/>
                </a:lnTo>
                <a:lnTo>
                  <a:pt x="657" y="442"/>
                </a:lnTo>
                <a:lnTo>
                  <a:pt x="642" y="433"/>
                </a:lnTo>
                <a:lnTo>
                  <a:pt x="624" y="435"/>
                </a:lnTo>
                <a:lnTo>
                  <a:pt x="600" y="437"/>
                </a:lnTo>
                <a:lnTo>
                  <a:pt x="579" y="444"/>
                </a:lnTo>
                <a:lnTo>
                  <a:pt x="548" y="422"/>
                </a:lnTo>
                <a:lnTo>
                  <a:pt x="531" y="407"/>
                </a:lnTo>
                <a:lnTo>
                  <a:pt x="465" y="411"/>
                </a:lnTo>
                <a:lnTo>
                  <a:pt x="215" y="397"/>
                </a:lnTo>
                <a:lnTo>
                  <a:pt x="3" y="384"/>
                </a:lnTo>
                <a:lnTo>
                  <a:pt x="13" y="236"/>
                </a:lnTo>
                <a:lnTo>
                  <a:pt x="29" y="32"/>
                </a:lnTo>
                <a:lnTo>
                  <a:pt x="31" y="4"/>
                </a:lnTo>
                <a:lnTo>
                  <a:pt x="372" y="27"/>
                </a:lnTo>
                <a:lnTo>
                  <a:pt x="712" y="37"/>
                </a:lnTo>
                <a:lnTo>
                  <a:pt x="712" y="51"/>
                </a:lnTo>
                <a:lnTo>
                  <a:pt x="704" y="60"/>
                </a:lnTo>
                <a:lnTo>
                  <a:pt x="691" y="69"/>
                </a:lnTo>
                <a:lnTo>
                  <a:pt x="691" y="84"/>
                </a:lnTo>
                <a:lnTo>
                  <a:pt x="698" y="98"/>
                </a:lnTo>
                <a:lnTo>
                  <a:pt x="723" y="118"/>
                </a:lnTo>
                <a:lnTo>
                  <a:pt x="726" y="133"/>
                </a:lnTo>
                <a:lnTo>
                  <a:pt x="726" y="348"/>
                </a:lnTo>
                <a:lnTo>
                  <a:pt x="712" y="350"/>
                </a:lnTo>
                <a:lnTo>
                  <a:pt x="712" y="351"/>
                </a:lnTo>
                <a:lnTo>
                  <a:pt x="713" y="351"/>
                </a:lnTo>
                <a:lnTo>
                  <a:pt x="714" y="353"/>
                </a:lnTo>
                <a:lnTo>
                  <a:pt x="729" y="350"/>
                </a:lnTo>
                <a:lnTo>
                  <a:pt x="729" y="133"/>
                </a:lnTo>
                <a:lnTo>
                  <a:pt x="726" y="116"/>
                </a:lnTo>
                <a:lnTo>
                  <a:pt x="701" y="95"/>
                </a:lnTo>
                <a:lnTo>
                  <a:pt x="695" y="83"/>
                </a:lnTo>
                <a:lnTo>
                  <a:pt x="695" y="71"/>
                </a:lnTo>
                <a:lnTo>
                  <a:pt x="706" y="62"/>
                </a:lnTo>
                <a:lnTo>
                  <a:pt x="715" y="52"/>
                </a:lnTo>
                <a:lnTo>
                  <a:pt x="715" y="34"/>
                </a:lnTo>
                <a:lnTo>
                  <a:pt x="372" y="23"/>
                </a:lnTo>
                <a:lnTo>
                  <a:pt x="29" y="0"/>
                </a:lnTo>
                <a:lnTo>
                  <a:pt x="25" y="32"/>
                </a:lnTo>
                <a:lnTo>
                  <a:pt x="9" y="236"/>
                </a:lnTo>
                <a:lnTo>
                  <a:pt x="0" y="387"/>
                </a:lnTo>
                <a:lnTo>
                  <a:pt x="215" y="400"/>
                </a:lnTo>
                <a:lnTo>
                  <a:pt x="465" y="414"/>
                </a:lnTo>
                <a:lnTo>
                  <a:pt x="529" y="410"/>
                </a:lnTo>
                <a:lnTo>
                  <a:pt x="546" y="424"/>
                </a:lnTo>
                <a:lnTo>
                  <a:pt x="578" y="447"/>
                </a:lnTo>
                <a:lnTo>
                  <a:pt x="601" y="440"/>
                </a:lnTo>
                <a:lnTo>
                  <a:pt x="625" y="438"/>
                </a:lnTo>
                <a:lnTo>
                  <a:pt x="641" y="437"/>
                </a:lnTo>
                <a:lnTo>
                  <a:pt x="656" y="444"/>
                </a:lnTo>
                <a:lnTo>
                  <a:pt x="685" y="454"/>
                </a:lnTo>
                <a:lnTo>
                  <a:pt x="704" y="464"/>
                </a:lnTo>
                <a:lnTo>
                  <a:pt x="707" y="475"/>
                </a:lnTo>
                <a:lnTo>
                  <a:pt x="712" y="486"/>
                </a:lnTo>
                <a:lnTo>
                  <a:pt x="724" y="485"/>
                </a:lnTo>
                <a:lnTo>
                  <a:pt x="718" y="476"/>
                </a:lnTo>
                <a:lnTo>
                  <a:pt x="710" y="457"/>
                </a:lnTo>
                <a:lnTo>
                  <a:pt x="720" y="433"/>
                </a:lnTo>
                <a:lnTo>
                  <a:pt x="728" y="400"/>
                </a:lnTo>
                <a:lnTo>
                  <a:pt x="712" y="387"/>
                </a:lnTo>
                <a:lnTo>
                  <a:pt x="710" y="370"/>
                </a:lnTo>
                <a:lnTo>
                  <a:pt x="715" y="352"/>
                </a:lnTo>
                <a:lnTo>
                  <a:pt x="713" y="351"/>
                </a:lnTo>
                <a:lnTo>
                  <a:pt x="714" y="353"/>
                </a:lnTo>
                <a:lnTo>
                  <a:pt x="713" y="3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6" name="Freeform 103">
            <a:extLst>
              <a:ext uri="{FF2B5EF4-FFF2-40B4-BE49-F238E27FC236}">
                <a16:creationId xmlns:a16="http://schemas.microsoft.com/office/drawing/2014/main" id="{9F4DFE6F-E952-653F-1527-A2CD8B72D310}"/>
              </a:ext>
            </a:extLst>
          </p:cNvPr>
          <p:cNvSpPr>
            <a:spLocks/>
          </p:cNvSpPr>
          <p:nvPr/>
        </p:nvSpPr>
        <p:spPr bwMode="auto">
          <a:xfrm>
            <a:off x="5063637" y="3404091"/>
            <a:ext cx="1258342" cy="435303"/>
          </a:xfrm>
          <a:custGeom>
            <a:avLst/>
            <a:gdLst>
              <a:gd name="T0" fmla="*/ 515 w 873"/>
              <a:gd name="T1" fmla="*/ 263 h 302"/>
              <a:gd name="T2" fmla="*/ 437 w 873"/>
              <a:gd name="T3" fmla="*/ 271 h 302"/>
              <a:gd name="T4" fmla="*/ 296 w 873"/>
              <a:gd name="T5" fmla="*/ 284 h 302"/>
              <a:gd name="T6" fmla="*/ 71 w 873"/>
              <a:gd name="T7" fmla="*/ 300 h 302"/>
              <a:gd name="T8" fmla="*/ 0 w 873"/>
              <a:gd name="T9" fmla="*/ 302 h 302"/>
              <a:gd name="T10" fmla="*/ 5 w 873"/>
              <a:gd name="T11" fmla="*/ 299 h 302"/>
              <a:gd name="T12" fmla="*/ 11 w 873"/>
              <a:gd name="T13" fmla="*/ 272 h 302"/>
              <a:gd name="T14" fmla="*/ 3 w 873"/>
              <a:gd name="T15" fmla="*/ 250 h 302"/>
              <a:gd name="T16" fmla="*/ 27 w 873"/>
              <a:gd name="T17" fmla="*/ 236 h 302"/>
              <a:gd name="T18" fmla="*/ 29 w 873"/>
              <a:gd name="T19" fmla="*/ 221 h 302"/>
              <a:gd name="T20" fmla="*/ 37 w 873"/>
              <a:gd name="T21" fmla="*/ 196 h 302"/>
              <a:gd name="T22" fmla="*/ 55 w 873"/>
              <a:gd name="T23" fmla="*/ 138 h 302"/>
              <a:gd name="T24" fmla="*/ 58 w 873"/>
              <a:gd name="T25" fmla="*/ 104 h 302"/>
              <a:gd name="T26" fmla="*/ 59 w 873"/>
              <a:gd name="T27" fmla="*/ 103 h 302"/>
              <a:gd name="T28" fmla="*/ 133 w 873"/>
              <a:gd name="T29" fmla="*/ 102 h 302"/>
              <a:gd name="T30" fmla="*/ 215 w 873"/>
              <a:gd name="T31" fmla="*/ 97 h 302"/>
              <a:gd name="T32" fmla="*/ 216 w 873"/>
              <a:gd name="T33" fmla="*/ 73 h 302"/>
              <a:gd name="T34" fmla="*/ 236 w 873"/>
              <a:gd name="T35" fmla="*/ 73 h 302"/>
              <a:gd name="T36" fmla="*/ 419 w 873"/>
              <a:gd name="T37" fmla="*/ 53 h 302"/>
              <a:gd name="T38" fmla="*/ 743 w 873"/>
              <a:gd name="T39" fmla="*/ 22 h 302"/>
              <a:gd name="T40" fmla="*/ 805 w 873"/>
              <a:gd name="T41" fmla="*/ 13 h 302"/>
              <a:gd name="T42" fmla="*/ 851 w 873"/>
              <a:gd name="T43" fmla="*/ 12 h 302"/>
              <a:gd name="T44" fmla="*/ 866 w 873"/>
              <a:gd name="T45" fmla="*/ 0 h 302"/>
              <a:gd name="T46" fmla="*/ 873 w 873"/>
              <a:gd name="T47" fmla="*/ 2 h 302"/>
              <a:gd name="T48" fmla="*/ 872 w 873"/>
              <a:gd name="T49" fmla="*/ 22 h 302"/>
              <a:gd name="T50" fmla="*/ 870 w 873"/>
              <a:gd name="T51" fmla="*/ 31 h 302"/>
              <a:gd name="T52" fmla="*/ 856 w 873"/>
              <a:gd name="T53" fmla="*/ 45 h 302"/>
              <a:gd name="T54" fmla="*/ 846 w 873"/>
              <a:gd name="T55" fmla="*/ 67 h 302"/>
              <a:gd name="T56" fmla="*/ 834 w 873"/>
              <a:gd name="T57" fmla="*/ 65 h 302"/>
              <a:gd name="T58" fmla="*/ 819 w 873"/>
              <a:gd name="T59" fmla="*/ 70 h 302"/>
              <a:gd name="T60" fmla="*/ 807 w 873"/>
              <a:gd name="T61" fmla="*/ 89 h 302"/>
              <a:gd name="T62" fmla="*/ 798 w 873"/>
              <a:gd name="T63" fmla="*/ 88 h 302"/>
              <a:gd name="T64" fmla="*/ 794 w 873"/>
              <a:gd name="T65" fmla="*/ 81 h 302"/>
              <a:gd name="T66" fmla="*/ 786 w 873"/>
              <a:gd name="T67" fmla="*/ 83 h 302"/>
              <a:gd name="T68" fmla="*/ 760 w 873"/>
              <a:gd name="T69" fmla="*/ 107 h 302"/>
              <a:gd name="T70" fmla="*/ 756 w 873"/>
              <a:gd name="T71" fmla="*/ 126 h 302"/>
              <a:gd name="T72" fmla="*/ 730 w 873"/>
              <a:gd name="T73" fmla="*/ 140 h 302"/>
              <a:gd name="T74" fmla="*/ 705 w 873"/>
              <a:gd name="T75" fmla="*/ 161 h 302"/>
              <a:gd name="T76" fmla="*/ 682 w 873"/>
              <a:gd name="T77" fmla="*/ 170 h 302"/>
              <a:gd name="T78" fmla="*/ 655 w 873"/>
              <a:gd name="T79" fmla="*/ 187 h 302"/>
              <a:gd name="T80" fmla="*/ 652 w 873"/>
              <a:gd name="T81" fmla="*/ 208 h 302"/>
              <a:gd name="T82" fmla="*/ 637 w 873"/>
              <a:gd name="T83" fmla="*/ 212 h 302"/>
              <a:gd name="T84" fmla="*/ 625 w 873"/>
              <a:gd name="T85" fmla="*/ 221 h 302"/>
              <a:gd name="T86" fmla="*/ 624 w 873"/>
              <a:gd name="T87" fmla="*/ 250 h 302"/>
              <a:gd name="T88" fmla="*/ 515 w 873"/>
              <a:gd name="T89" fmla="*/ 263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3" h="302">
                <a:moveTo>
                  <a:pt x="515" y="263"/>
                </a:moveTo>
                <a:lnTo>
                  <a:pt x="437" y="271"/>
                </a:lnTo>
                <a:lnTo>
                  <a:pt x="296" y="284"/>
                </a:lnTo>
                <a:lnTo>
                  <a:pt x="71" y="300"/>
                </a:lnTo>
                <a:lnTo>
                  <a:pt x="0" y="302"/>
                </a:lnTo>
                <a:lnTo>
                  <a:pt x="5" y="299"/>
                </a:lnTo>
                <a:lnTo>
                  <a:pt x="11" y="272"/>
                </a:lnTo>
                <a:lnTo>
                  <a:pt x="3" y="250"/>
                </a:lnTo>
                <a:lnTo>
                  <a:pt x="27" y="236"/>
                </a:lnTo>
                <a:lnTo>
                  <a:pt x="29" y="221"/>
                </a:lnTo>
                <a:lnTo>
                  <a:pt x="37" y="196"/>
                </a:lnTo>
                <a:lnTo>
                  <a:pt x="55" y="138"/>
                </a:lnTo>
                <a:lnTo>
                  <a:pt x="58" y="104"/>
                </a:lnTo>
                <a:lnTo>
                  <a:pt x="59" y="103"/>
                </a:lnTo>
                <a:lnTo>
                  <a:pt x="133" y="102"/>
                </a:lnTo>
                <a:lnTo>
                  <a:pt x="215" y="97"/>
                </a:lnTo>
                <a:lnTo>
                  <a:pt x="216" y="73"/>
                </a:lnTo>
                <a:lnTo>
                  <a:pt x="236" y="73"/>
                </a:lnTo>
                <a:lnTo>
                  <a:pt x="419" y="53"/>
                </a:lnTo>
                <a:lnTo>
                  <a:pt x="743" y="22"/>
                </a:lnTo>
                <a:lnTo>
                  <a:pt x="805" y="13"/>
                </a:lnTo>
                <a:lnTo>
                  <a:pt x="851" y="12"/>
                </a:lnTo>
                <a:lnTo>
                  <a:pt x="866" y="0"/>
                </a:lnTo>
                <a:lnTo>
                  <a:pt x="873" y="2"/>
                </a:lnTo>
                <a:lnTo>
                  <a:pt x="872" y="22"/>
                </a:lnTo>
                <a:lnTo>
                  <a:pt x="870" y="31"/>
                </a:lnTo>
                <a:lnTo>
                  <a:pt x="856" y="45"/>
                </a:lnTo>
                <a:lnTo>
                  <a:pt x="846" y="67"/>
                </a:lnTo>
                <a:lnTo>
                  <a:pt x="834" y="65"/>
                </a:lnTo>
                <a:lnTo>
                  <a:pt x="819" y="70"/>
                </a:lnTo>
                <a:lnTo>
                  <a:pt x="807" y="89"/>
                </a:lnTo>
                <a:lnTo>
                  <a:pt x="798" y="88"/>
                </a:lnTo>
                <a:lnTo>
                  <a:pt x="794" y="81"/>
                </a:lnTo>
                <a:lnTo>
                  <a:pt x="786" y="83"/>
                </a:lnTo>
                <a:lnTo>
                  <a:pt x="760" y="107"/>
                </a:lnTo>
                <a:lnTo>
                  <a:pt x="756" y="126"/>
                </a:lnTo>
                <a:lnTo>
                  <a:pt x="730" y="140"/>
                </a:lnTo>
                <a:lnTo>
                  <a:pt x="705" y="161"/>
                </a:lnTo>
                <a:lnTo>
                  <a:pt x="682" y="170"/>
                </a:lnTo>
                <a:lnTo>
                  <a:pt x="655" y="187"/>
                </a:lnTo>
                <a:lnTo>
                  <a:pt x="652" y="208"/>
                </a:lnTo>
                <a:lnTo>
                  <a:pt x="637" y="212"/>
                </a:lnTo>
                <a:lnTo>
                  <a:pt x="625" y="221"/>
                </a:lnTo>
                <a:lnTo>
                  <a:pt x="624" y="250"/>
                </a:lnTo>
                <a:lnTo>
                  <a:pt x="515" y="2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7" name="Freeform 104">
            <a:extLst>
              <a:ext uri="{FF2B5EF4-FFF2-40B4-BE49-F238E27FC236}">
                <a16:creationId xmlns:a16="http://schemas.microsoft.com/office/drawing/2014/main" id="{B87C9EE9-B3E4-F7EE-800A-8DB93AC4E163}"/>
              </a:ext>
            </a:extLst>
          </p:cNvPr>
          <p:cNvSpPr>
            <a:spLocks/>
          </p:cNvSpPr>
          <p:nvPr/>
        </p:nvSpPr>
        <p:spPr bwMode="auto">
          <a:xfrm>
            <a:off x="5056430" y="3402650"/>
            <a:ext cx="1268432" cy="439627"/>
          </a:xfrm>
          <a:custGeom>
            <a:avLst/>
            <a:gdLst>
              <a:gd name="T0" fmla="*/ 520 w 880"/>
              <a:gd name="T1" fmla="*/ 262 h 305"/>
              <a:gd name="T2" fmla="*/ 301 w 880"/>
              <a:gd name="T3" fmla="*/ 282 h 305"/>
              <a:gd name="T4" fmla="*/ 10 w 880"/>
              <a:gd name="T5" fmla="*/ 302 h 305"/>
              <a:gd name="T6" fmla="*/ 12 w 880"/>
              <a:gd name="T7" fmla="*/ 301 h 305"/>
              <a:gd name="T8" fmla="*/ 10 w 880"/>
              <a:gd name="T9" fmla="*/ 251 h 305"/>
              <a:gd name="T10" fmla="*/ 36 w 880"/>
              <a:gd name="T11" fmla="*/ 222 h 305"/>
              <a:gd name="T12" fmla="*/ 61 w 880"/>
              <a:gd name="T13" fmla="*/ 140 h 305"/>
              <a:gd name="T14" fmla="*/ 65 w 880"/>
              <a:gd name="T15" fmla="*/ 105 h 305"/>
              <a:gd name="T16" fmla="*/ 222 w 880"/>
              <a:gd name="T17" fmla="*/ 100 h 305"/>
              <a:gd name="T18" fmla="*/ 242 w 880"/>
              <a:gd name="T19" fmla="*/ 75 h 305"/>
              <a:gd name="T20" fmla="*/ 424 w 880"/>
              <a:gd name="T21" fmla="*/ 54 h 305"/>
              <a:gd name="T22" fmla="*/ 748 w 880"/>
              <a:gd name="T23" fmla="*/ 25 h 305"/>
              <a:gd name="T24" fmla="*/ 857 w 880"/>
              <a:gd name="T25" fmla="*/ 14 h 305"/>
              <a:gd name="T26" fmla="*/ 876 w 880"/>
              <a:gd name="T27" fmla="*/ 4 h 305"/>
              <a:gd name="T28" fmla="*/ 874 w 880"/>
              <a:gd name="T29" fmla="*/ 31 h 305"/>
              <a:gd name="T30" fmla="*/ 850 w 880"/>
              <a:gd name="T31" fmla="*/ 66 h 305"/>
              <a:gd name="T32" fmla="*/ 823 w 880"/>
              <a:gd name="T33" fmla="*/ 69 h 305"/>
              <a:gd name="T34" fmla="*/ 804 w 880"/>
              <a:gd name="T35" fmla="*/ 88 h 305"/>
              <a:gd name="T36" fmla="*/ 791 w 880"/>
              <a:gd name="T37" fmla="*/ 83 h 305"/>
              <a:gd name="T38" fmla="*/ 760 w 880"/>
              <a:gd name="T39" fmla="*/ 126 h 305"/>
              <a:gd name="T40" fmla="*/ 709 w 880"/>
              <a:gd name="T41" fmla="*/ 160 h 305"/>
              <a:gd name="T42" fmla="*/ 659 w 880"/>
              <a:gd name="T43" fmla="*/ 187 h 305"/>
              <a:gd name="T44" fmla="*/ 641 w 880"/>
              <a:gd name="T45" fmla="*/ 210 h 305"/>
              <a:gd name="T46" fmla="*/ 627 w 880"/>
              <a:gd name="T47" fmla="*/ 250 h 305"/>
              <a:gd name="T48" fmla="*/ 520 w 880"/>
              <a:gd name="T49" fmla="*/ 264 h 305"/>
              <a:gd name="T50" fmla="*/ 520 w 880"/>
              <a:gd name="T51" fmla="*/ 264 h 305"/>
              <a:gd name="T52" fmla="*/ 630 w 880"/>
              <a:gd name="T53" fmla="*/ 252 h 305"/>
              <a:gd name="T54" fmla="*/ 643 w 880"/>
              <a:gd name="T55" fmla="*/ 214 h 305"/>
              <a:gd name="T56" fmla="*/ 662 w 880"/>
              <a:gd name="T57" fmla="*/ 189 h 305"/>
              <a:gd name="T58" fmla="*/ 711 w 880"/>
              <a:gd name="T59" fmla="*/ 163 h 305"/>
              <a:gd name="T60" fmla="*/ 762 w 880"/>
              <a:gd name="T61" fmla="*/ 128 h 305"/>
              <a:gd name="T62" fmla="*/ 792 w 880"/>
              <a:gd name="T63" fmla="*/ 86 h 305"/>
              <a:gd name="T64" fmla="*/ 802 w 880"/>
              <a:gd name="T65" fmla="*/ 90 h 305"/>
              <a:gd name="T66" fmla="*/ 825 w 880"/>
              <a:gd name="T67" fmla="*/ 72 h 305"/>
              <a:gd name="T68" fmla="*/ 852 w 880"/>
              <a:gd name="T69" fmla="*/ 69 h 305"/>
              <a:gd name="T70" fmla="*/ 877 w 880"/>
              <a:gd name="T71" fmla="*/ 33 h 305"/>
              <a:gd name="T72" fmla="*/ 880 w 880"/>
              <a:gd name="T73" fmla="*/ 2 h 305"/>
              <a:gd name="T74" fmla="*/ 856 w 880"/>
              <a:gd name="T75" fmla="*/ 11 h 305"/>
              <a:gd name="T76" fmla="*/ 748 w 880"/>
              <a:gd name="T77" fmla="*/ 22 h 305"/>
              <a:gd name="T78" fmla="*/ 424 w 880"/>
              <a:gd name="T79" fmla="*/ 53 h 305"/>
              <a:gd name="T80" fmla="*/ 219 w 880"/>
              <a:gd name="T81" fmla="*/ 73 h 305"/>
              <a:gd name="T82" fmla="*/ 138 w 880"/>
              <a:gd name="T83" fmla="*/ 101 h 305"/>
              <a:gd name="T84" fmla="*/ 62 w 880"/>
              <a:gd name="T85" fmla="*/ 104 h 305"/>
              <a:gd name="T86" fmla="*/ 58 w 880"/>
              <a:gd name="T87" fmla="*/ 139 h 305"/>
              <a:gd name="T88" fmla="*/ 33 w 880"/>
              <a:gd name="T89" fmla="*/ 221 h 305"/>
              <a:gd name="T90" fmla="*/ 6 w 880"/>
              <a:gd name="T91" fmla="*/ 250 h 305"/>
              <a:gd name="T92" fmla="*/ 8 w 880"/>
              <a:gd name="T93" fmla="*/ 298 h 305"/>
              <a:gd name="T94" fmla="*/ 76 w 880"/>
              <a:gd name="T95" fmla="*/ 303 h 305"/>
              <a:gd name="T96" fmla="*/ 442 w 880"/>
              <a:gd name="T97" fmla="*/ 273 h 305"/>
              <a:gd name="T98" fmla="*/ 520 w 880"/>
              <a:gd name="T99" fmla="*/ 26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80" h="305">
                <a:moveTo>
                  <a:pt x="520" y="264"/>
                </a:moveTo>
                <a:lnTo>
                  <a:pt x="520" y="262"/>
                </a:lnTo>
                <a:lnTo>
                  <a:pt x="442" y="269"/>
                </a:lnTo>
                <a:lnTo>
                  <a:pt x="301" y="282"/>
                </a:lnTo>
                <a:lnTo>
                  <a:pt x="76" y="300"/>
                </a:lnTo>
                <a:lnTo>
                  <a:pt x="10" y="302"/>
                </a:lnTo>
                <a:lnTo>
                  <a:pt x="12" y="301"/>
                </a:lnTo>
                <a:lnTo>
                  <a:pt x="12" y="301"/>
                </a:lnTo>
                <a:lnTo>
                  <a:pt x="17" y="273"/>
                </a:lnTo>
                <a:lnTo>
                  <a:pt x="10" y="251"/>
                </a:lnTo>
                <a:lnTo>
                  <a:pt x="33" y="238"/>
                </a:lnTo>
                <a:lnTo>
                  <a:pt x="36" y="222"/>
                </a:lnTo>
                <a:lnTo>
                  <a:pt x="43" y="197"/>
                </a:lnTo>
                <a:lnTo>
                  <a:pt x="61" y="140"/>
                </a:lnTo>
                <a:lnTo>
                  <a:pt x="64" y="106"/>
                </a:lnTo>
                <a:lnTo>
                  <a:pt x="65" y="105"/>
                </a:lnTo>
                <a:lnTo>
                  <a:pt x="138" y="104"/>
                </a:lnTo>
                <a:lnTo>
                  <a:pt x="222" y="100"/>
                </a:lnTo>
                <a:lnTo>
                  <a:pt x="222" y="76"/>
                </a:lnTo>
                <a:lnTo>
                  <a:pt x="242" y="75"/>
                </a:lnTo>
                <a:lnTo>
                  <a:pt x="424" y="56"/>
                </a:lnTo>
                <a:lnTo>
                  <a:pt x="424" y="54"/>
                </a:lnTo>
                <a:lnTo>
                  <a:pt x="424" y="56"/>
                </a:lnTo>
                <a:lnTo>
                  <a:pt x="748" y="25"/>
                </a:lnTo>
                <a:lnTo>
                  <a:pt x="810" y="15"/>
                </a:lnTo>
                <a:lnTo>
                  <a:pt x="857" y="14"/>
                </a:lnTo>
                <a:lnTo>
                  <a:pt x="871" y="3"/>
                </a:lnTo>
                <a:lnTo>
                  <a:pt x="876" y="4"/>
                </a:lnTo>
                <a:lnTo>
                  <a:pt x="876" y="23"/>
                </a:lnTo>
                <a:lnTo>
                  <a:pt x="874" y="31"/>
                </a:lnTo>
                <a:lnTo>
                  <a:pt x="860" y="45"/>
                </a:lnTo>
                <a:lnTo>
                  <a:pt x="850" y="66"/>
                </a:lnTo>
                <a:lnTo>
                  <a:pt x="839" y="63"/>
                </a:lnTo>
                <a:lnTo>
                  <a:pt x="823" y="69"/>
                </a:lnTo>
                <a:lnTo>
                  <a:pt x="810" y="88"/>
                </a:lnTo>
                <a:lnTo>
                  <a:pt x="804" y="88"/>
                </a:lnTo>
                <a:lnTo>
                  <a:pt x="799" y="80"/>
                </a:lnTo>
                <a:lnTo>
                  <a:pt x="791" y="83"/>
                </a:lnTo>
                <a:lnTo>
                  <a:pt x="764" y="107"/>
                </a:lnTo>
                <a:lnTo>
                  <a:pt x="760" y="126"/>
                </a:lnTo>
                <a:lnTo>
                  <a:pt x="734" y="139"/>
                </a:lnTo>
                <a:lnTo>
                  <a:pt x="709" y="160"/>
                </a:lnTo>
                <a:lnTo>
                  <a:pt x="686" y="170"/>
                </a:lnTo>
                <a:lnTo>
                  <a:pt x="659" y="187"/>
                </a:lnTo>
                <a:lnTo>
                  <a:pt x="656" y="208"/>
                </a:lnTo>
                <a:lnTo>
                  <a:pt x="641" y="210"/>
                </a:lnTo>
                <a:lnTo>
                  <a:pt x="628" y="222"/>
                </a:lnTo>
                <a:lnTo>
                  <a:pt x="627" y="250"/>
                </a:lnTo>
                <a:lnTo>
                  <a:pt x="520" y="262"/>
                </a:lnTo>
                <a:lnTo>
                  <a:pt x="520" y="264"/>
                </a:lnTo>
                <a:lnTo>
                  <a:pt x="520" y="262"/>
                </a:lnTo>
                <a:lnTo>
                  <a:pt x="520" y="264"/>
                </a:lnTo>
                <a:lnTo>
                  <a:pt x="520" y="265"/>
                </a:lnTo>
                <a:lnTo>
                  <a:pt x="630" y="252"/>
                </a:lnTo>
                <a:lnTo>
                  <a:pt x="631" y="223"/>
                </a:lnTo>
                <a:lnTo>
                  <a:pt x="643" y="214"/>
                </a:lnTo>
                <a:lnTo>
                  <a:pt x="658" y="210"/>
                </a:lnTo>
                <a:lnTo>
                  <a:pt x="662" y="189"/>
                </a:lnTo>
                <a:lnTo>
                  <a:pt x="688" y="172"/>
                </a:lnTo>
                <a:lnTo>
                  <a:pt x="711" y="163"/>
                </a:lnTo>
                <a:lnTo>
                  <a:pt x="736" y="142"/>
                </a:lnTo>
                <a:lnTo>
                  <a:pt x="762" y="128"/>
                </a:lnTo>
                <a:lnTo>
                  <a:pt x="768" y="110"/>
                </a:lnTo>
                <a:lnTo>
                  <a:pt x="792" y="86"/>
                </a:lnTo>
                <a:lnTo>
                  <a:pt x="798" y="84"/>
                </a:lnTo>
                <a:lnTo>
                  <a:pt x="802" y="90"/>
                </a:lnTo>
                <a:lnTo>
                  <a:pt x="813" y="92"/>
                </a:lnTo>
                <a:lnTo>
                  <a:pt x="825" y="72"/>
                </a:lnTo>
                <a:lnTo>
                  <a:pt x="839" y="67"/>
                </a:lnTo>
                <a:lnTo>
                  <a:pt x="852" y="69"/>
                </a:lnTo>
                <a:lnTo>
                  <a:pt x="862" y="46"/>
                </a:lnTo>
                <a:lnTo>
                  <a:pt x="877" y="33"/>
                </a:lnTo>
                <a:lnTo>
                  <a:pt x="879" y="24"/>
                </a:lnTo>
                <a:lnTo>
                  <a:pt x="880" y="2"/>
                </a:lnTo>
                <a:lnTo>
                  <a:pt x="869" y="0"/>
                </a:lnTo>
                <a:lnTo>
                  <a:pt x="856" y="11"/>
                </a:lnTo>
                <a:lnTo>
                  <a:pt x="810" y="12"/>
                </a:lnTo>
                <a:lnTo>
                  <a:pt x="748" y="22"/>
                </a:lnTo>
                <a:lnTo>
                  <a:pt x="424" y="53"/>
                </a:lnTo>
                <a:lnTo>
                  <a:pt x="424" y="53"/>
                </a:lnTo>
                <a:lnTo>
                  <a:pt x="241" y="72"/>
                </a:lnTo>
                <a:lnTo>
                  <a:pt x="219" y="73"/>
                </a:lnTo>
                <a:lnTo>
                  <a:pt x="219" y="97"/>
                </a:lnTo>
                <a:lnTo>
                  <a:pt x="138" y="101"/>
                </a:lnTo>
                <a:lnTo>
                  <a:pt x="64" y="102"/>
                </a:lnTo>
                <a:lnTo>
                  <a:pt x="62" y="104"/>
                </a:lnTo>
                <a:lnTo>
                  <a:pt x="61" y="104"/>
                </a:lnTo>
                <a:lnTo>
                  <a:pt x="58" y="139"/>
                </a:lnTo>
                <a:lnTo>
                  <a:pt x="40" y="195"/>
                </a:lnTo>
                <a:lnTo>
                  <a:pt x="33" y="221"/>
                </a:lnTo>
                <a:lnTo>
                  <a:pt x="31" y="236"/>
                </a:lnTo>
                <a:lnTo>
                  <a:pt x="6" y="250"/>
                </a:lnTo>
                <a:lnTo>
                  <a:pt x="14" y="273"/>
                </a:lnTo>
                <a:lnTo>
                  <a:pt x="8" y="298"/>
                </a:lnTo>
                <a:lnTo>
                  <a:pt x="0" y="305"/>
                </a:lnTo>
                <a:lnTo>
                  <a:pt x="76" y="303"/>
                </a:lnTo>
                <a:lnTo>
                  <a:pt x="302" y="286"/>
                </a:lnTo>
                <a:lnTo>
                  <a:pt x="442" y="273"/>
                </a:lnTo>
                <a:lnTo>
                  <a:pt x="520" y="265"/>
                </a:lnTo>
                <a:lnTo>
                  <a:pt x="520" y="265"/>
                </a:lnTo>
                <a:lnTo>
                  <a:pt x="520" y="2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8" name="Freeform 105">
            <a:extLst>
              <a:ext uri="{FF2B5EF4-FFF2-40B4-BE49-F238E27FC236}">
                <a16:creationId xmlns:a16="http://schemas.microsoft.com/office/drawing/2014/main" id="{DF5CABA5-601F-8315-E611-EE6C228E6F07}"/>
              </a:ext>
            </a:extLst>
          </p:cNvPr>
          <p:cNvSpPr>
            <a:spLocks noEditPoints="1"/>
          </p:cNvSpPr>
          <p:nvPr/>
        </p:nvSpPr>
        <p:spPr bwMode="auto">
          <a:xfrm>
            <a:off x="2447496" y="3555438"/>
            <a:ext cx="2104443" cy="2064087"/>
          </a:xfrm>
          <a:custGeom>
            <a:avLst/>
            <a:gdLst>
              <a:gd name="T0" fmla="*/ 398 w 1460"/>
              <a:gd name="T1" fmla="*/ 587 h 1432"/>
              <a:gd name="T2" fmla="*/ 759 w 1460"/>
              <a:gd name="T3" fmla="*/ 155 h 1432"/>
              <a:gd name="T4" fmla="*/ 780 w 1460"/>
              <a:gd name="T5" fmla="*/ 300 h 1432"/>
              <a:gd name="T6" fmla="*/ 807 w 1460"/>
              <a:gd name="T7" fmla="*/ 299 h 1432"/>
              <a:gd name="T8" fmla="*/ 832 w 1460"/>
              <a:gd name="T9" fmla="*/ 302 h 1432"/>
              <a:gd name="T10" fmla="*/ 835 w 1460"/>
              <a:gd name="T11" fmla="*/ 327 h 1432"/>
              <a:gd name="T12" fmla="*/ 903 w 1460"/>
              <a:gd name="T13" fmla="*/ 341 h 1432"/>
              <a:gd name="T14" fmla="*/ 951 w 1460"/>
              <a:gd name="T15" fmla="*/ 343 h 1432"/>
              <a:gd name="T16" fmla="*/ 969 w 1460"/>
              <a:gd name="T17" fmla="*/ 375 h 1432"/>
              <a:gd name="T18" fmla="*/ 1013 w 1460"/>
              <a:gd name="T19" fmla="*/ 372 h 1432"/>
              <a:gd name="T20" fmla="*/ 1060 w 1460"/>
              <a:gd name="T21" fmla="*/ 397 h 1432"/>
              <a:gd name="T22" fmla="*/ 1086 w 1460"/>
              <a:gd name="T23" fmla="*/ 371 h 1432"/>
              <a:gd name="T24" fmla="*/ 1141 w 1460"/>
              <a:gd name="T25" fmla="*/ 395 h 1432"/>
              <a:gd name="T26" fmla="*/ 1178 w 1460"/>
              <a:gd name="T27" fmla="*/ 380 h 1432"/>
              <a:gd name="T28" fmla="*/ 1231 w 1460"/>
              <a:gd name="T29" fmla="*/ 374 h 1432"/>
              <a:gd name="T30" fmla="*/ 1264 w 1460"/>
              <a:gd name="T31" fmla="*/ 382 h 1432"/>
              <a:gd name="T32" fmla="*/ 1294 w 1460"/>
              <a:gd name="T33" fmla="*/ 387 h 1432"/>
              <a:gd name="T34" fmla="*/ 1349 w 1460"/>
              <a:gd name="T35" fmla="*/ 412 h 1432"/>
              <a:gd name="T36" fmla="*/ 1396 w 1460"/>
              <a:gd name="T37" fmla="*/ 422 h 1432"/>
              <a:gd name="T38" fmla="*/ 1409 w 1460"/>
              <a:gd name="T39" fmla="*/ 624 h 1432"/>
              <a:gd name="T40" fmla="*/ 1455 w 1460"/>
              <a:gd name="T41" fmla="*/ 713 h 1432"/>
              <a:gd name="T42" fmla="*/ 1456 w 1460"/>
              <a:gd name="T43" fmla="*/ 783 h 1432"/>
              <a:gd name="T44" fmla="*/ 1443 w 1460"/>
              <a:gd name="T45" fmla="*/ 842 h 1432"/>
              <a:gd name="T46" fmla="*/ 1432 w 1460"/>
              <a:gd name="T47" fmla="*/ 928 h 1432"/>
              <a:gd name="T48" fmla="*/ 1334 w 1460"/>
              <a:gd name="T49" fmla="*/ 976 h 1432"/>
              <a:gd name="T50" fmla="*/ 1297 w 1460"/>
              <a:gd name="T51" fmla="*/ 1002 h 1432"/>
              <a:gd name="T52" fmla="*/ 1215 w 1460"/>
              <a:gd name="T53" fmla="*/ 1065 h 1432"/>
              <a:gd name="T54" fmla="*/ 1132 w 1460"/>
              <a:gd name="T55" fmla="*/ 1109 h 1432"/>
              <a:gd name="T56" fmla="*/ 1054 w 1460"/>
              <a:gd name="T57" fmla="*/ 1167 h 1432"/>
              <a:gd name="T58" fmla="*/ 1038 w 1460"/>
              <a:gd name="T59" fmla="*/ 1192 h 1432"/>
              <a:gd name="T60" fmla="*/ 1014 w 1460"/>
              <a:gd name="T61" fmla="*/ 1275 h 1432"/>
              <a:gd name="T62" fmla="*/ 1025 w 1460"/>
              <a:gd name="T63" fmla="*/ 1359 h 1432"/>
              <a:gd name="T64" fmla="*/ 1035 w 1460"/>
              <a:gd name="T65" fmla="*/ 1420 h 1432"/>
              <a:gd name="T66" fmla="*/ 950 w 1460"/>
              <a:gd name="T67" fmla="*/ 1402 h 1432"/>
              <a:gd name="T68" fmla="*/ 897 w 1460"/>
              <a:gd name="T69" fmla="*/ 1383 h 1432"/>
              <a:gd name="T70" fmla="*/ 808 w 1460"/>
              <a:gd name="T71" fmla="*/ 1332 h 1432"/>
              <a:gd name="T72" fmla="*/ 777 w 1460"/>
              <a:gd name="T73" fmla="*/ 1268 h 1432"/>
              <a:gd name="T74" fmla="*/ 775 w 1460"/>
              <a:gd name="T75" fmla="*/ 1240 h 1432"/>
              <a:gd name="T76" fmla="*/ 770 w 1460"/>
              <a:gd name="T77" fmla="*/ 1194 h 1432"/>
              <a:gd name="T78" fmla="*/ 708 w 1460"/>
              <a:gd name="T79" fmla="*/ 1120 h 1432"/>
              <a:gd name="T80" fmla="*/ 653 w 1460"/>
              <a:gd name="T81" fmla="*/ 1019 h 1432"/>
              <a:gd name="T82" fmla="*/ 635 w 1460"/>
              <a:gd name="T83" fmla="*/ 974 h 1432"/>
              <a:gd name="T84" fmla="*/ 584 w 1460"/>
              <a:gd name="T85" fmla="*/ 917 h 1432"/>
              <a:gd name="T86" fmla="*/ 483 w 1460"/>
              <a:gd name="T87" fmla="*/ 893 h 1432"/>
              <a:gd name="T88" fmla="*/ 416 w 1460"/>
              <a:gd name="T89" fmla="*/ 900 h 1432"/>
              <a:gd name="T90" fmla="*/ 370 w 1460"/>
              <a:gd name="T91" fmla="*/ 978 h 1432"/>
              <a:gd name="T92" fmla="*/ 329 w 1460"/>
              <a:gd name="T93" fmla="*/ 979 h 1432"/>
              <a:gd name="T94" fmla="*/ 293 w 1460"/>
              <a:gd name="T95" fmla="*/ 959 h 1432"/>
              <a:gd name="T96" fmla="*/ 208 w 1460"/>
              <a:gd name="T97" fmla="*/ 888 h 1432"/>
              <a:gd name="T98" fmla="*/ 174 w 1460"/>
              <a:gd name="T99" fmla="*/ 772 h 1432"/>
              <a:gd name="T100" fmla="*/ 155 w 1460"/>
              <a:gd name="T101" fmla="*/ 737 h 1432"/>
              <a:gd name="T102" fmla="*/ 75 w 1460"/>
              <a:gd name="T103" fmla="*/ 667 h 1432"/>
              <a:gd name="T104" fmla="*/ 30 w 1460"/>
              <a:gd name="T105" fmla="*/ 608 h 1432"/>
              <a:gd name="T106" fmla="*/ 0 w 1460"/>
              <a:gd name="T107" fmla="*/ 554 h 1432"/>
              <a:gd name="T108" fmla="*/ 1028 w 1460"/>
              <a:gd name="T109" fmla="*/ 1321 h 1432"/>
              <a:gd name="T110" fmla="*/ 1053 w 1460"/>
              <a:gd name="T111" fmla="*/ 1187 h 1432"/>
              <a:gd name="T112" fmla="*/ 1097 w 1460"/>
              <a:gd name="T113" fmla="*/ 1135 h 1432"/>
              <a:gd name="T114" fmla="*/ 1029 w 1460"/>
              <a:gd name="T115" fmla="*/ 1253 h 1432"/>
              <a:gd name="T116" fmla="*/ 1048 w 1460"/>
              <a:gd name="T117" fmla="*/ 1365 h 1432"/>
              <a:gd name="T118" fmla="*/ 1047 w 1460"/>
              <a:gd name="T119" fmla="*/ 1406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60" h="1432">
                <a:moveTo>
                  <a:pt x="0" y="554"/>
                </a:moveTo>
                <a:lnTo>
                  <a:pt x="223" y="577"/>
                </a:lnTo>
                <a:lnTo>
                  <a:pt x="398" y="587"/>
                </a:lnTo>
                <a:lnTo>
                  <a:pt x="442" y="0"/>
                </a:lnTo>
                <a:lnTo>
                  <a:pt x="770" y="15"/>
                </a:lnTo>
                <a:lnTo>
                  <a:pt x="759" y="155"/>
                </a:lnTo>
                <a:lnTo>
                  <a:pt x="753" y="263"/>
                </a:lnTo>
                <a:lnTo>
                  <a:pt x="755" y="275"/>
                </a:lnTo>
                <a:lnTo>
                  <a:pt x="780" y="300"/>
                </a:lnTo>
                <a:lnTo>
                  <a:pt x="793" y="306"/>
                </a:lnTo>
                <a:lnTo>
                  <a:pt x="804" y="306"/>
                </a:lnTo>
                <a:lnTo>
                  <a:pt x="807" y="299"/>
                </a:lnTo>
                <a:lnTo>
                  <a:pt x="810" y="305"/>
                </a:lnTo>
                <a:lnTo>
                  <a:pt x="825" y="306"/>
                </a:lnTo>
                <a:lnTo>
                  <a:pt x="832" y="302"/>
                </a:lnTo>
                <a:lnTo>
                  <a:pt x="832" y="301"/>
                </a:lnTo>
                <a:lnTo>
                  <a:pt x="838" y="304"/>
                </a:lnTo>
                <a:lnTo>
                  <a:pt x="835" y="327"/>
                </a:lnTo>
                <a:lnTo>
                  <a:pt x="863" y="331"/>
                </a:lnTo>
                <a:lnTo>
                  <a:pt x="877" y="336"/>
                </a:lnTo>
                <a:lnTo>
                  <a:pt x="903" y="341"/>
                </a:lnTo>
                <a:lnTo>
                  <a:pt x="918" y="351"/>
                </a:lnTo>
                <a:lnTo>
                  <a:pt x="935" y="340"/>
                </a:lnTo>
                <a:lnTo>
                  <a:pt x="951" y="343"/>
                </a:lnTo>
                <a:lnTo>
                  <a:pt x="964" y="362"/>
                </a:lnTo>
                <a:lnTo>
                  <a:pt x="969" y="362"/>
                </a:lnTo>
                <a:lnTo>
                  <a:pt x="969" y="375"/>
                </a:lnTo>
                <a:lnTo>
                  <a:pt x="988" y="381"/>
                </a:lnTo>
                <a:lnTo>
                  <a:pt x="1003" y="368"/>
                </a:lnTo>
                <a:lnTo>
                  <a:pt x="1013" y="372"/>
                </a:lnTo>
                <a:lnTo>
                  <a:pt x="1025" y="373"/>
                </a:lnTo>
                <a:lnTo>
                  <a:pt x="1029" y="386"/>
                </a:lnTo>
                <a:lnTo>
                  <a:pt x="1060" y="397"/>
                </a:lnTo>
                <a:lnTo>
                  <a:pt x="1074" y="394"/>
                </a:lnTo>
                <a:lnTo>
                  <a:pt x="1085" y="371"/>
                </a:lnTo>
                <a:lnTo>
                  <a:pt x="1086" y="371"/>
                </a:lnTo>
                <a:lnTo>
                  <a:pt x="1092" y="381"/>
                </a:lnTo>
                <a:lnTo>
                  <a:pt x="1120" y="387"/>
                </a:lnTo>
                <a:lnTo>
                  <a:pt x="1141" y="395"/>
                </a:lnTo>
                <a:lnTo>
                  <a:pt x="1160" y="401"/>
                </a:lnTo>
                <a:lnTo>
                  <a:pt x="1174" y="393"/>
                </a:lnTo>
                <a:lnTo>
                  <a:pt x="1178" y="380"/>
                </a:lnTo>
                <a:lnTo>
                  <a:pt x="1200" y="380"/>
                </a:lnTo>
                <a:lnTo>
                  <a:pt x="1212" y="386"/>
                </a:lnTo>
                <a:lnTo>
                  <a:pt x="1231" y="374"/>
                </a:lnTo>
                <a:lnTo>
                  <a:pt x="1233" y="374"/>
                </a:lnTo>
                <a:lnTo>
                  <a:pt x="1236" y="382"/>
                </a:lnTo>
                <a:lnTo>
                  <a:pt x="1264" y="382"/>
                </a:lnTo>
                <a:lnTo>
                  <a:pt x="1276" y="372"/>
                </a:lnTo>
                <a:lnTo>
                  <a:pt x="1283" y="374"/>
                </a:lnTo>
                <a:lnTo>
                  <a:pt x="1294" y="387"/>
                </a:lnTo>
                <a:lnTo>
                  <a:pt x="1313" y="397"/>
                </a:lnTo>
                <a:lnTo>
                  <a:pt x="1334" y="404"/>
                </a:lnTo>
                <a:lnTo>
                  <a:pt x="1349" y="412"/>
                </a:lnTo>
                <a:lnTo>
                  <a:pt x="1365" y="424"/>
                </a:lnTo>
                <a:lnTo>
                  <a:pt x="1384" y="417"/>
                </a:lnTo>
                <a:lnTo>
                  <a:pt x="1396" y="422"/>
                </a:lnTo>
                <a:lnTo>
                  <a:pt x="1400" y="542"/>
                </a:lnTo>
                <a:lnTo>
                  <a:pt x="1404" y="599"/>
                </a:lnTo>
                <a:lnTo>
                  <a:pt x="1409" y="624"/>
                </a:lnTo>
                <a:lnTo>
                  <a:pt x="1424" y="651"/>
                </a:lnTo>
                <a:lnTo>
                  <a:pt x="1429" y="678"/>
                </a:lnTo>
                <a:lnTo>
                  <a:pt x="1455" y="713"/>
                </a:lnTo>
                <a:lnTo>
                  <a:pt x="1456" y="731"/>
                </a:lnTo>
                <a:lnTo>
                  <a:pt x="1460" y="737"/>
                </a:lnTo>
                <a:lnTo>
                  <a:pt x="1456" y="783"/>
                </a:lnTo>
                <a:lnTo>
                  <a:pt x="1439" y="812"/>
                </a:lnTo>
                <a:lnTo>
                  <a:pt x="1446" y="827"/>
                </a:lnTo>
                <a:lnTo>
                  <a:pt x="1443" y="842"/>
                </a:lnTo>
                <a:lnTo>
                  <a:pt x="1439" y="885"/>
                </a:lnTo>
                <a:lnTo>
                  <a:pt x="1430" y="903"/>
                </a:lnTo>
                <a:lnTo>
                  <a:pt x="1432" y="928"/>
                </a:lnTo>
                <a:lnTo>
                  <a:pt x="1399" y="937"/>
                </a:lnTo>
                <a:lnTo>
                  <a:pt x="1339" y="964"/>
                </a:lnTo>
                <a:lnTo>
                  <a:pt x="1334" y="976"/>
                </a:lnTo>
                <a:lnTo>
                  <a:pt x="1318" y="988"/>
                </a:lnTo>
                <a:lnTo>
                  <a:pt x="1305" y="996"/>
                </a:lnTo>
                <a:lnTo>
                  <a:pt x="1297" y="1002"/>
                </a:lnTo>
                <a:lnTo>
                  <a:pt x="1263" y="1033"/>
                </a:lnTo>
                <a:lnTo>
                  <a:pt x="1247" y="1046"/>
                </a:lnTo>
                <a:lnTo>
                  <a:pt x="1215" y="1065"/>
                </a:lnTo>
                <a:lnTo>
                  <a:pt x="1180" y="1079"/>
                </a:lnTo>
                <a:lnTo>
                  <a:pt x="1143" y="1099"/>
                </a:lnTo>
                <a:lnTo>
                  <a:pt x="1132" y="1109"/>
                </a:lnTo>
                <a:lnTo>
                  <a:pt x="1098" y="1131"/>
                </a:lnTo>
                <a:lnTo>
                  <a:pt x="1077" y="1134"/>
                </a:lnTo>
                <a:lnTo>
                  <a:pt x="1054" y="1167"/>
                </a:lnTo>
                <a:lnTo>
                  <a:pt x="1029" y="1169"/>
                </a:lnTo>
                <a:lnTo>
                  <a:pt x="1024" y="1180"/>
                </a:lnTo>
                <a:lnTo>
                  <a:pt x="1038" y="1192"/>
                </a:lnTo>
                <a:lnTo>
                  <a:pt x="1028" y="1225"/>
                </a:lnTo>
                <a:lnTo>
                  <a:pt x="1020" y="1252"/>
                </a:lnTo>
                <a:lnTo>
                  <a:pt x="1014" y="1275"/>
                </a:lnTo>
                <a:lnTo>
                  <a:pt x="1009" y="1302"/>
                </a:lnTo>
                <a:lnTo>
                  <a:pt x="1014" y="1317"/>
                </a:lnTo>
                <a:lnTo>
                  <a:pt x="1025" y="1359"/>
                </a:lnTo>
                <a:lnTo>
                  <a:pt x="1030" y="1396"/>
                </a:lnTo>
                <a:lnTo>
                  <a:pt x="1042" y="1412"/>
                </a:lnTo>
                <a:lnTo>
                  <a:pt x="1035" y="1420"/>
                </a:lnTo>
                <a:lnTo>
                  <a:pt x="1017" y="1432"/>
                </a:lnTo>
                <a:lnTo>
                  <a:pt x="983" y="1409"/>
                </a:lnTo>
                <a:lnTo>
                  <a:pt x="950" y="1402"/>
                </a:lnTo>
                <a:lnTo>
                  <a:pt x="942" y="1405"/>
                </a:lnTo>
                <a:lnTo>
                  <a:pt x="923" y="1402"/>
                </a:lnTo>
                <a:lnTo>
                  <a:pt x="897" y="1383"/>
                </a:lnTo>
                <a:lnTo>
                  <a:pt x="866" y="1376"/>
                </a:lnTo>
                <a:lnTo>
                  <a:pt x="820" y="1356"/>
                </a:lnTo>
                <a:lnTo>
                  <a:pt x="808" y="1332"/>
                </a:lnTo>
                <a:lnTo>
                  <a:pt x="800" y="1294"/>
                </a:lnTo>
                <a:lnTo>
                  <a:pt x="780" y="1282"/>
                </a:lnTo>
                <a:lnTo>
                  <a:pt x="777" y="1268"/>
                </a:lnTo>
                <a:lnTo>
                  <a:pt x="780" y="1265"/>
                </a:lnTo>
                <a:lnTo>
                  <a:pt x="782" y="1244"/>
                </a:lnTo>
                <a:lnTo>
                  <a:pt x="775" y="1240"/>
                </a:lnTo>
                <a:lnTo>
                  <a:pt x="772" y="1235"/>
                </a:lnTo>
                <a:lnTo>
                  <a:pt x="779" y="1208"/>
                </a:lnTo>
                <a:lnTo>
                  <a:pt x="770" y="1194"/>
                </a:lnTo>
                <a:lnTo>
                  <a:pt x="750" y="1186"/>
                </a:lnTo>
                <a:lnTo>
                  <a:pt x="730" y="1160"/>
                </a:lnTo>
                <a:lnTo>
                  <a:pt x="708" y="1120"/>
                </a:lnTo>
                <a:lnTo>
                  <a:pt x="683" y="1105"/>
                </a:lnTo>
                <a:lnTo>
                  <a:pt x="684" y="1093"/>
                </a:lnTo>
                <a:lnTo>
                  <a:pt x="653" y="1019"/>
                </a:lnTo>
                <a:lnTo>
                  <a:pt x="647" y="994"/>
                </a:lnTo>
                <a:lnTo>
                  <a:pt x="637" y="982"/>
                </a:lnTo>
                <a:lnTo>
                  <a:pt x="635" y="974"/>
                </a:lnTo>
                <a:lnTo>
                  <a:pt x="599" y="942"/>
                </a:lnTo>
                <a:lnTo>
                  <a:pt x="584" y="923"/>
                </a:lnTo>
                <a:lnTo>
                  <a:pt x="584" y="917"/>
                </a:lnTo>
                <a:lnTo>
                  <a:pt x="568" y="904"/>
                </a:lnTo>
                <a:lnTo>
                  <a:pt x="527" y="898"/>
                </a:lnTo>
                <a:lnTo>
                  <a:pt x="483" y="893"/>
                </a:lnTo>
                <a:lnTo>
                  <a:pt x="464" y="879"/>
                </a:lnTo>
                <a:lnTo>
                  <a:pt x="437" y="891"/>
                </a:lnTo>
                <a:lnTo>
                  <a:pt x="416" y="900"/>
                </a:lnTo>
                <a:lnTo>
                  <a:pt x="402" y="919"/>
                </a:lnTo>
                <a:lnTo>
                  <a:pt x="396" y="942"/>
                </a:lnTo>
                <a:lnTo>
                  <a:pt x="370" y="978"/>
                </a:lnTo>
                <a:lnTo>
                  <a:pt x="355" y="992"/>
                </a:lnTo>
                <a:lnTo>
                  <a:pt x="340" y="987"/>
                </a:lnTo>
                <a:lnTo>
                  <a:pt x="329" y="979"/>
                </a:lnTo>
                <a:lnTo>
                  <a:pt x="317" y="976"/>
                </a:lnTo>
                <a:lnTo>
                  <a:pt x="293" y="962"/>
                </a:lnTo>
                <a:lnTo>
                  <a:pt x="293" y="959"/>
                </a:lnTo>
                <a:lnTo>
                  <a:pt x="283" y="947"/>
                </a:lnTo>
                <a:lnTo>
                  <a:pt x="252" y="934"/>
                </a:lnTo>
                <a:lnTo>
                  <a:pt x="208" y="888"/>
                </a:lnTo>
                <a:lnTo>
                  <a:pt x="194" y="859"/>
                </a:lnTo>
                <a:lnTo>
                  <a:pt x="194" y="811"/>
                </a:lnTo>
                <a:lnTo>
                  <a:pt x="174" y="772"/>
                </a:lnTo>
                <a:lnTo>
                  <a:pt x="171" y="756"/>
                </a:lnTo>
                <a:lnTo>
                  <a:pt x="162" y="750"/>
                </a:lnTo>
                <a:lnTo>
                  <a:pt x="155" y="737"/>
                </a:lnTo>
                <a:lnTo>
                  <a:pt x="125" y="724"/>
                </a:lnTo>
                <a:lnTo>
                  <a:pt x="118" y="714"/>
                </a:lnTo>
                <a:lnTo>
                  <a:pt x="75" y="667"/>
                </a:lnTo>
                <a:lnTo>
                  <a:pt x="67" y="648"/>
                </a:lnTo>
                <a:lnTo>
                  <a:pt x="38" y="634"/>
                </a:lnTo>
                <a:lnTo>
                  <a:pt x="30" y="608"/>
                </a:lnTo>
                <a:lnTo>
                  <a:pt x="14" y="591"/>
                </a:lnTo>
                <a:lnTo>
                  <a:pt x="4" y="587"/>
                </a:lnTo>
                <a:lnTo>
                  <a:pt x="0" y="554"/>
                </a:lnTo>
                <a:close/>
                <a:moveTo>
                  <a:pt x="1047" y="1406"/>
                </a:moveTo>
                <a:lnTo>
                  <a:pt x="1044" y="1363"/>
                </a:lnTo>
                <a:lnTo>
                  <a:pt x="1028" y="1321"/>
                </a:lnTo>
                <a:lnTo>
                  <a:pt x="1024" y="1279"/>
                </a:lnTo>
                <a:lnTo>
                  <a:pt x="1033" y="1229"/>
                </a:lnTo>
                <a:lnTo>
                  <a:pt x="1053" y="1187"/>
                </a:lnTo>
                <a:lnTo>
                  <a:pt x="1074" y="1155"/>
                </a:lnTo>
                <a:lnTo>
                  <a:pt x="1093" y="1134"/>
                </a:lnTo>
                <a:lnTo>
                  <a:pt x="1097" y="1135"/>
                </a:lnTo>
                <a:lnTo>
                  <a:pt x="1068" y="1175"/>
                </a:lnTo>
                <a:lnTo>
                  <a:pt x="1042" y="1213"/>
                </a:lnTo>
                <a:lnTo>
                  <a:pt x="1029" y="1253"/>
                </a:lnTo>
                <a:lnTo>
                  <a:pt x="1028" y="1284"/>
                </a:lnTo>
                <a:lnTo>
                  <a:pt x="1033" y="1321"/>
                </a:lnTo>
                <a:lnTo>
                  <a:pt x="1048" y="1365"/>
                </a:lnTo>
                <a:lnTo>
                  <a:pt x="1052" y="1396"/>
                </a:lnTo>
                <a:lnTo>
                  <a:pt x="1053" y="1404"/>
                </a:lnTo>
                <a:lnTo>
                  <a:pt x="1047" y="140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09" name="Freeform 106">
            <a:extLst>
              <a:ext uri="{FF2B5EF4-FFF2-40B4-BE49-F238E27FC236}">
                <a16:creationId xmlns:a16="http://schemas.microsoft.com/office/drawing/2014/main" id="{FAB39A51-72A4-BAC1-9AF7-5D0506E7C12B}"/>
              </a:ext>
            </a:extLst>
          </p:cNvPr>
          <p:cNvSpPr>
            <a:spLocks/>
          </p:cNvSpPr>
          <p:nvPr/>
        </p:nvSpPr>
        <p:spPr bwMode="auto">
          <a:xfrm>
            <a:off x="2447496" y="3555438"/>
            <a:ext cx="2104443" cy="2064087"/>
          </a:xfrm>
          <a:custGeom>
            <a:avLst/>
            <a:gdLst>
              <a:gd name="T0" fmla="*/ 398 w 1460"/>
              <a:gd name="T1" fmla="*/ 587 h 1432"/>
              <a:gd name="T2" fmla="*/ 759 w 1460"/>
              <a:gd name="T3" fmla="*/ 155 h 1432"/>
              <a:gd name="T4" fmla="*/ 780 w 1460"/>
              <a:gd name="T5" fmla="*/ 300 h 1432"/>
              <a:gd name="T6" fmla="*/ 807 w 1460"/>
              <a:gd name="T7" fmla="*/ 299 h 1432"/>
              <a:gd name="T8" fmla="*/ 832 w 1460"/>
              <a:gd name="T9" fmla="*/ 302 h 1432"/>
              <a:gd name="T10" fmla="*/ 835 w 1460"/>
              <a:gd name="T11" fmla="*/ 327 h 1432"/>
              <a:gd name="T12" fmla="*/ 903 w 1460"/>
              <a:gd name="T13" fmla="*/ 341 h 1432"/>
              <a:gd name="T14" fmla="*/ 951 w 1460"/>
              <a:gd name="T15" fmla="*/ 343 h 1432"/>
              <a:gd name="T16" fmla="*/ 969 w 1460"/>
              <a:gd name="T17" fmla="*/ 375 h 1432"/>
              <a:gd name="T18" fmla="*/ 1013 w 1460"/>
              <a:gd name="T19" fmla="*/ 372 h 1432"/>
              <a:gd name="T20" fmla="*/ 1060 w 1460"/>
              <a:gd name="T21" fmla="*/ 397 h 1432"/>
              <a:gd name="T22" fmla="*/ 1086 w 1460"/>
              <a:gd name="T23" fmla="*/ 371 h 1432"/>
              <a:gd name="T24" fmla="*/ 1141 w 1460"/>
              <a:gd name="T25" fmla="*/ 395 h 1432"/>
              <a:gd name="T26" fmla="*/ 1178 w 1460"/>
              <a:gd name="T27" fmla="*/ 380 h 1432"/>
              <a:gd name="T28" fmla="*/ 1231 w 1460"/>
              <a:gd name="T29" fmla="*/ 374 h 1432"/>
              <a:gd name="T30" fmla="*/ 1264 w 1460"/>
              <a:gd name="T31" fmla="*/ 382 h 1432"/>
              <a:gd name="T32" fmla="*/ 1294 w 1460"/>
              <a:gd name="T33" fmla="*/ 387 h 1432"/>
              <a:gd name="T34" fmla="*/ 1349 w 1460"/>
              <a:gd name="T35" fmla="*/ 412 h 1432"/>
              <a:gd name="T36" fmla="*/ 1396 w 1460"/>
              <a:gd name="T37" fmla="*/ 422 h 1432"/>
              <a:gd name="T38" fmla="*/ 1409 w 1460"/>
              <a:gd name="T39" fmla="*/ 624 h 1432"/>
              <a:gd name="T40" fmla="*/ 1455 w 1460"/>
              <a:gd name="T41" fmla="*/ 713 h 1432"/>
              <a:gd name="T42" fmla="*/ 1456 w 1460"/>
              <a:gd name="T43" fmla="*/ 783 h 1432"/>
              <a:gd name="T44" fmla="*/ 1443 w 1460"/>
              <a:gd name="T45" fmla="*/ 842 h 1432"/>
              <a:gd name="T46" fmla="*/ 1432 w 1460"/>
              <a:gd name="T47" fmla="*/ 928 h 1432"/>
              <a:gd name="T48" fmla="*/ 1334 w 1460"/>
              <a:gd name="T49" fmla="*/ 976 h 1432"/>
              <a:gd name="T50" fmla="*/ 1297 w 1460"/>
              <a:gd name="T51" fmla="*/ 1002 h 1432"/>
              <a:gd name="T52" fmla="*/ 1215 w 1460"/>
              <a:gd name="T53" fmla="*/ 1065 h 1432"/>
              <a:gd name="T54" fmla="*/ 1132 w 1460"/>
              <a:gd name="T55" fmla="*/ 1109 h 1432"/>
              <a:gd name="T56" fmla="*/ 1054 w 1460"/>
              <a:gd name="T57" fmla="*/ 1167 h 1432"/>
              <a:gd name="T58" fmla="*/ 1038 w 1460"/>
              <a:gd name="T59" fmla="*/ 1192 h 1432"/>
              <a:gd name="T60" fmla="*/ 1014 w 1460"/>
              <a:gd name="T61" fmla="*/ 1275 h 1432"/>
              <a:gd name="T62" fmla="*/ 1025 w 1460"/>
              <a:gd name="T63" fmla="*/ 1359 h 1432"/>
              <a:gd name="T64" fmla="*/ 1035 w 1460"/>
              <a:gd name="T65" fmla="*/ 1420 h 1432"/>
              <a:gd name="T66" fmla="*/ 950 w 1460"/>
              <a:gd name="T67" fmla="*/ 1402 h 1432"/>
              <a:gd name="T68" fmla="*/ 897 w 1460"/>
              <a:gd name="T69" fmla="*/ 1383 h 1432"/>
              <a:gd name="T70" fmla="*/ 808 w 1460"/>
              <a:gd name="T71" fmla="*/ 1332 h 1432"/>
              <a:gd name="T72" fmla="*/ 777 w 1460"/>
              <a:gd name="T73" fmla="*/ 1268 h 1432"/>
              <a:gd name="T74" fmla="*/ 775 w 1460"/>
              <a:gd name="T75" fmla="*/ 1240 h 1432"/>
              <a:gd name="T76" fmla="*/ 770 w 1460"/>
              <a:gd name="T77" fmla="*/ 1194 h 1432"/>
              <a:gd name="T78" fmla="*/ 708 w 1460"/>
              <a:gd name="T79" fmla="*/ 1120 h 1432"/>
              <a:gd name="T80" fmla="*/ 653 w 1460"/>
              <a:gd name="T81" fmla="*/ 1019 h 1432"/>
              <a:gd name="T82" fmla="*/ 635 w 1460"/>
              <a:gd name="T83" fmla="*/ 974 h 1432"/>
              <a:gd name="T84" fmla="*/ 584 w 1460"/>
              <a:gd name="T85" fmla="*/ 917 h 1432"/>
              <a:gd name="T86" fmla="*/ 483 w 1460"/>
              <a:gd name="T87" fmla="*/ 893 h 1432"/>
              <a:gd name="T88" fmla="*/ 416 w 1460"/>
              <a:gd name="T89" fmla="*/ 900 h 1432"/>
              <a:gd name="T90" fmla="*/ 370 w 1460"/>
              <a:gd name="T91" fmla="*/ 978 h 1432"/>
              <a:gd name="T92" fmla="*/ 329 w 1460"/>
              <a:gd name="T93" fmla="*/ 979 h 1432"/>
              <a:gd name="T94" fmla="*/ 293 w 1460"/>
              <a:gd name="T95" fmla="*/ 959 h 1432"/>
              <a:gd name="T96" fmla="*/ 208 w 1460"/>
              <a:gd name="T97" fmla="*/ 888 h 1432"/>
              <a:gd name="T98" fmla="*/ 174 w 1460"/>
              <a:gd name="T99" fmla="*/ 772 h 1432"/>
              <a:gd name="T100" fmla="*/ 155 w 1460"/>
              <a:gd name="T101" fmla="*/ 737 h 1432"/>
              <a:gd name="T102" fmla="*/ 75 w 1460"/>
              <a:gd name="T103" fmla="*/ 667 h 1432"/>
              <a:gd name="T104" fmla="*/ 30 w 1460"/>
              <a:gd name="T105" fmla="*/ 608 h 1432"/>
              <a:gd name="T106" fmla="*/ 0 w 1460"/>
              <a:gd name="T107" fmla="*/ 554 h 1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60" h="1432">
                <a:moveTo>
                  <a:pt x="0" y="554"/>
                </a:moveTo>
                <a:lnTo>
                  <a:pt x="223" y="577"/>
                </a:lnTo>
                <a:lnTo>
                  <a:pt x="398" y="587"/>
                </a:lnTo>
                <a:lnTo>
                  <a:pt x="442" y="0"/>
                </a:lnTo>
                <a:lnTo>
                  <a:pt x="770" y="15"/>
                </a:lnTo>
                <a:lnTo>
                  <a:pt x="759" y="155"/>
                </a:lnTo>
                <a:lnTo>
                  <a:pt x="753" y="263"/>
                </a:lnTo>
                <a:lnTo>
                  <a:pt x="755" y="275"/>
                </a:lnTo>
                <a:lnTo>
                  <a:pt x="780" y="300"/>
                </a:lnTo>
                <a:lnTo>
                  <a:pt x="793" y="306"/>
                </a:lnTo>
                <a:lnTo>
                  <a:pt x="804" y="306"/>
                </a:lnTo>
                <a:lnTo>
                  <a:pt x="807" y="299"/>
                </a:lnTo>
                <a:lnTo>
                  <a:pt x="810" y="305"/>
                </a:lnTo>
                <a:lnTo>
                  <a:pt x="825" y="306"/>
                </a:lnTo>
                <a:lnTo>
                  <a:pt x="832" y="302"/>
                </a:lnTo>
                <a:lnTo>
                  <a:pt x="832" y="301"/>
                </a:lnTo>
                <a:lnTo>
                  <a:pt x="838" y="304"/>
                </a:lnTo>
                <a:lnTo>
                  <a:pt x="835" y="327"/>
                </a:lnTo>
                <a:lnTo>
                  <a:pt x="863" y="331"/>
                </a:lnTo>
                <a:lnTo>
                  <a:pt x="877" y="336"/>
                </a:lnTo>
                <a:lnTo>
                  <a:pt x="903" y="341"/>
                </a:lnTo>
                <a:lnTo>
                  <a:pt x="918" y="351"/>
                </a:lnTo>
                <a:lnTo>
                  <a:pt x="935" y="340"/>
                </a:lnTo>
                <a:lnTo>
                  <a:pt x="951" y="343"/>
                </a:lnTo>
                <a:lnTo>
                  <a:pt x="964" y="362"/>
                </a:lnTo>
                <a:lnTo>
                  <a:pt x="969" y="362"/>
                </a:lnTo>
                <a:lnTo>
                  <a:pt x="969" y="375"/>
                </a:lnTo>
                <a:lnTo>
                  <a:pt x="988" y="381"/>
                </a:lnTo>
                <a:lnTo>
                  <a:pt x="1003" y="368"/>
                </a:lnTo>
                <a:lnTo>
                  <a:pt x="1013" y="372"/>
                </a:lnTo>
                <a:lnTo>
                  <a:pt x="1025" y="373"/>
                </a:lnTo>
                <a:lnTo>
                  <a:pt x="1029" y="386"/>
                </a:lnTo>
                <a:lnTo>
                  <a:pt x="1060" y="397"/>
                </a:lnTo>
                <a:lnTo>
                  <a:pt x="1074" y="394"/>
                </a:lnTo>
                <a:lnTo>
                  <a:pt x="1085" y="371"/>
                </a:lnTo>
                <a:lnTo>
                  <a:pt x="1086" y="371"/>
                </a:lnTo>
                <a:lnTo>
                  <a:pt x="1092" y="381"/>
                </a:lnTo>
                <a:lnTo>
                  <a:pt x="1120" y="387"/>
                </a:lnTo>
                <a:lnTo>
                  <a:pt x="1141" y="395"/>
                </a:lnTo>
                <a:lnTo>
                  <a:pt x="1160" y="401"/>
                </a:lnTo>
                <a:lnTo>
                  <a:pt x="1174" y="393"/>
                </a:lnTo>
                <a:lnTo>
                  <a:pt x="1178" y="380"/>
                </a:lnTo>
                <a:lnTo>
                  <a:pt x="1200" y="380"/>
                </a:lnTo>
                <a:lnTo>
                  <a:pt x="1212" y="386"/>
                </a:lnTo>
                <a:lnTo>
                  <a:pt x="1231" y="374"/>
                </a:lnTo>
                <a:lnTo>
                  <a:pt x="1233" y="374"/>
                </a:lnTo>
                <a:lnTo>
                  <a:pt x="1236" y="382"/>
                </a:lnTo>
                <a:lnTo>
                  <a:pt x="1264" y="382"/>
                </a:lnTo>
                <a:lnTo>
                  <a:pt x="1276" y="372"/>
                </a:lnTo>
                <a:lnTo>
                  <a:pt x="1283" y="374"/>
                </a:lnTo>
                <a:lnTo>
                  <a:pt x="1294" y="387"/>
                </a:lnTo>
                <a:lnTo>
                  <a:pt x="1313" y="397"/>
                </a:lnTo>
                <a:lnTo>
                  <a:pt x="1334" y="404"/>
                </a:lnTo>
                <a:lnTo>
                  <a:pt x="1349" y="412"/>
                </a:lnTo>
                <a:lnTo>
                  <a:pt x="1365" y="424"/>
                </a:lnTo>
                <a:lnTo>
                  <a:pt x="1384" y="417"/>
                </a:lnTo>
                <a:lnTo>
                  <a:pt x="1396" y="422"/>
                </a:lnTo>
                <a:lnTo>
                  <a:pt x="1400" y="542"/>
                </a:lnTo>
                <a:lnTo>
                  <a:pt x="1404" y="599"/>
                </a:lnTo>
                <a:lnTo>
                  <a:pt x="1409" y="624"/>
                </a:lnTo>
                <a:lnTo>
                  <a:pt x="1424" y="651"/>
                </a:lnTo>
                <a:lnTo>
                  <a:pt x="1429" y="678"/>
                </a:lnTo>
                <a:lnTo>
                  <a:pt x="1455" y="713"/>
                </a:lnTo>
                <a:lnTo>
                  <a:pt x="1456" y="731"/>
                </a:lnTo>
                <a:lnTo>
                  <a:pt x="1460" y="737"/>
                </a:lnTo>
                <a:lnTo>
                  <a:pt x="1456" y="783"/>
                </a:lnTo>
                <a:lnTo>
                  <a:pt x="1439" y="812"/>
                </a:lnTo>
                <a:lnTo>
                  <a:pt x="1446" y="827"/>
                </a:lnTo>
                <a:lnTo>
                  <a:pt x="1443" y="842"/>
                </a:lnTo>
                <a:lnTo>
                  <a:pt x="1439" y="885"/>
                </a:lnTo>
                <a:lnTo>
                  <a:pt x="1430" y="903"/>
                </a:lnTo>
                <a:lnTo>
                  <a:pt x="1432" y="928"/>
                </a:lnTo>
                <a:lnTo>
                  <a:pt x="1399" y="937"/>
                </a:lnTo>
                <a:lnTo>
                  <a:pt x="1339" y="964"/>
                </a:lnTo>
                <a:lnTo>
                  <a:pt x="1334" y="976"/>
                </a:lnTo>
                <a:lnTo>
                  <a:pt x="1318" y="988"/>
                </a:lnTo>
                <a:lnTo>
                  <a:pt x="1305" y="996"/>
                </a:lnTo>
                <a:lnTo>
                  <a:pt x="1297" y="1002"/>
                </a:lnTo>
                <a:lnTo>
                  <a:pt x="1263" y="1033"/>
                </a:lnTo>
                <a:lnTo>
                  <a:pt x="1247" y="1046"/>
                </a:lnTo>
                <a:lnTo>
                  <a:pt x="1215" y="1065"/>
                </a:lnTo>
                <a:lnTo>
                  <a:pt x="1180" y="1079"/>
                </a:lnTo>
                <a:lnTo>
                  <a:pt x="1143" y="1099"/>
                </a:lnTo>
                <a:lnTo>
                  <a:pt x="1132" y="1109"/>
                </a:lnTo>
                <a:lnTo>
                  <a:pt x="1098" y="1131"/>
                </a:lnTo>
                <a:lnTo>
                  <a:pt x="1077" y="1134"/>
                </a:lnTo>
                <a:lnTo>
                  <a:pt x="1054" y="1167"/>
                </a:lnTo>
                <a:lnTo>
                  <a:pt x="1029" y="1169"/>
                </a:lnTo>
                <a:lnTo>
                  <a:pt x="1024" y="1180"/>
                </a:lnTo>
                <a:lnTo>
                  <a:pt x="1038" y="1192"/>
                </a:lnTo>
                <a:lnTo>
                  <a:pt x="1028" y="1225"/>
                </a:lnTo>
                <a:lnTo>
                  <a:pt x="1020" y="1252"/>
                </a:lnTo>
                <a:lnTo>
                  <a:pt x="1014" y="1275"/>
                </a:lnTo>
                <a:lnTo>
                  <a:pt x="1009" y="1302"/>
                </a:lnTo>
                <a:lnTo>
                  <a:pt x="1014" y="1317"/>
                </a:lnTo>
                <a:lnTo>
                  <a:pt x="1025" y="1359"/>
                </a:lnTo>
                <a:lnTo>
                  <a:pt x="1030" y="1396"/>
                </a:lnTo>
                <a:lnTo>
                  <a:pt x="1042" y="1412"/>
                </a:lnTo>
                <a:lnTo>
                  <a:pt x="1035" y="1420"/>
                </a:lnTo>
                <a:lnTo>
                  <a:pt x="1017" y="1432"/>
                </a:lnTo>
                <a:lnTo>
                  <a:pt x="983" y="1409"/>
                </a:lnTo>
                <a:lnTo>
                  <a:pt x="950" y="1402"/>
                </a:lnTo>
                <a:lnTo>
                  <a:pt x="942" y="1405"/>
                </a:lnTo>
                <a:lnTo>
                  <a:pt x="923" y="1402"/>
                </a:lnTo>
                <a:lnTo>
                  <a:pt x="897" y="1383"/>
                </a:lnTo>
                <a:lnTo>
                  <a:pt x="866" y="1376"/>
                </a:lnTo>
                <a:lnTo>
                  <a:pt x="820" y="1356"/>
                </a:lnTo>
                <a:lnTo>
                  <a:pt x="808" y="1332"/>
                </a:lnTo>
                <a:lnTo>
                  <a:pt x="800" y="1294"/>
                </a:lnTo>
                <a:lnTo>
                  <a:pt x="780" y="1282"/>
                </a:lnTo>
                <a:lnTo>
                  <a:pt x="777" y="1268"/>
                </a:lnTo>
                <a:lnTo>
                  <a:pt x="780" y="1265"/>
                </a:lnTo>
                <a:lnTo>
                  <a:pt x="782" y="1244"/>
                </a:lnTo>
                <a:lnTo>
                  <a:pt x="775" y="1240"/>
                </a:lnTo>
                <a:lnTo>
                  <a:pt x="772" y="1235"/>
                </a:lnTo>
                <a:lnTo>
                  <a:pt x="779" y="1208"/>
                </a:lnTo>
                <a:lnTo>
                  <a:pt x="770" y="1194"/>
                </a:lnTo>
                <a:lnTo>
                  <a:pt x="750" y="1186"/>
                </a:lnTo>
                <a:lnTo>
                  <a:pt x="730" y="1160"/>
                </a:lnTo>
                <a:lnTo>
                  <a:pt x="708" y="1120"/>
                </a:lnTo>
                <a:lnTo>
                  <a:pt x="683" y="1105"/>
                </a:lnTo>
                <a:lnTo>
                  <a:pt x="684" y="1093"/>
                </a:lnTo>
                <a:lnTo>
                  <a:pt x="653" y="1019"/>
                </a:lnTo>
                <a:lnTo>
                  <a:pt x="647" y="994"/>
                </a:lnTo>
                <a:lnTo>
                  <a:pt x="637" y="982"/>
                </a:lnTo>
                <a:lnTo>
                  <a:pt x="635" y="974"/>
                </a:lnTo>
                <a:lnTo>
                  <a:pt x="599" y="942"/>
                </a:lnTo>
                <a:lnTo>
                  <a:pt x="584" y="923"/>
                </a:lnTo>
                <a:lnTo>
                  <a:pt x="584" y="917"/>
                </a:lnTo>
                <a:lnTo>
                  <a:pt x="568" y="904"/>
                </a:lnTo>
                <a:lnTo>
                  <a:pt x="527" y="898"/>
                </a:lnTo>
                <a:lnTo>
                  <a:pt x="483" y="893"/>
                </a:lnTo>
                <a:lnTo>
                  <a:pt x="464" y="879"/>
                </a:lnTo>
                <a:lnTo>
                  <a:pt x="437" y="891"/>
                </a:lnTo>
                <a:lnTo>
                  <a:pt x="416" y="900"/>
                </a:lnTo>
                <a:lnTo>
                  <a:pt x="402" y="919"/>
                </a:lnTo>
                <a:lnTo>
                  <a:pt x="396" y="942"/>
                </a:lnTo>
                <a:lnTo>
                  <a:pt x="370" y="978"/>
                </a:lnTo>
                <a:lnTo>
                  <a:pt x="355" y="992"/>
                </a:lnTo>
                <a:lnTo>
                  <a:pt x="340" y="987"/>
                </a:lnTo>
                <a:lnTo>
                  <a:pt x="329" y="979"/>
                </a:lnTo>
                <a:lnTo>
                  <a:pt x="317" y="976"/>
                </a:lnTo>
                <a:lnTo>
                  <a:pt x="293" y="962"/>
                </a:lnTo>
                <a:lnTo>
                  <a:pt x="293" y="959"/>
                </a:lnTo>
                <a:lnTo>
                  <a:pt x="283" y="947"/>
                </a:lnTo>
                <a:lnTo>
                  <a:pt x="252" y="934"/>
                </a:lnTo>
                <a:lnTo>
                  <a:pt x="208" y="888"/>
                </a:lnTo>
                <a:lnTo>
                  <a:pt x="194" y="859"/>
                </a:lnTo>
                <a:lnTo>
                  <a:pt x="194" y="811"/>
                </a:lnTo>
                <a:lnTo>
                  <a:pt x="174" y="772"/>
                </a:lnTo>
                <a:lnTo>
                  <a:pt x="171" y="756"/>
                </a:lnTo>
                <a:lnTo>
                  <a:pt x="162" y="750"/>
                </a:lnTo>
                <a:lnTo>
                  <a:pt x="155" y="737"/>
                </a:lnTo>
                <a:lnTo>
                  <a:pt x="125" y="724"/>
                </a:lnTo>
                <a:lnTo>
                  <a:pt x="118" y="714"/>
                </a:lnTo>
                <a:lnTo>
                  <a:pt x="75" y="667"/>
                </a:lnTo>
                <a:lnTo>
                  <a:pt x="67" y="648"/>
                </a:lnTo>
                <a:lnTo>
                  <a:pt x="38" y="634"/>
                </a:lnTo>
                <a:lnTo>
                  <a:pt x="30" y="608"/>
                </a:lnTo>
                <a:lnTo>
                  <a:pt x="14" y="591"/>
                </a:lnTo>
                <a:lnTo>
                  <a:pt x="4" y="587"/>
                </a:lnTo>
                <a:lnTo>
                  <a:pt x="0" y="55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0" name="Freeform 107">
            <a:extLst>
              <a:ext uri="{FF2B5EF4-FFF2-40B4-BE49-F238E27FC236}">
                <a16:creationId xmlns:a16="http://schemas.microsoft.com/office/drawing/2014/main" id="{13D1567E-04C8-B175-37D5-8213B3BD21DB}"/>
              </a:ext>
            </a:extLst>
          </p:cNvPr>
          <p:cNvSpPr>
            <a:spLocks/>
          </p:cNvSpPr>
          <p:nvPr/>
        </p:nvSpPr>
        <p:spPr bwMode="auto">
          <a:xfrm>
            <a:off x="3923490" y="5189987"/>
            <a:ext cx="105222" cy="392061"/>
          </a:xfrm>
          <a:custGeom>
            <a:avLst/>
            <a:gdLst>
              <a:gd name="T0" fmla="*/ 23 w 73"/>
              <a:gd name="T1" fmla="*/ 272 h 272"/>
              <a:gd name="T2" fmla="*/ 20 w 73"/>
              <a:gd name="T3" fmla="*/ 229 h 272"/>
              <a:gd name="T4" fmla="*/ 4 w 73"/>
              <a:gd name="T5" fmla="*/ 187 h 272"/>
              <a:gd name="T6" fmla="*/ 0 w 73"/>
              <a:gd name="T7" fmla="*/ 145 h 272"/>
              <a:gd name="T8" fmla="*/ 9 w 73"/>
              <a:gd name="T9" fmla="*/ 95 h 272"/>
              <a:gd name="T10" fmla="*/ 29 w 73"/>
              <a:gd name="T11" fmla="*/ 53 h 272"/>
              <a:gd name="T12" fmla="*/ 50 w 73"/>
              <a:gd name="T13" fmla="*/ 21 h 272"/>
              <a:gd name="T14" fmla="*/ 69 w 73"/>
              <a:gd name="T15" fmla="*/ 0 h 272"/>
              <a:gd name="T16" fmla="*/ 73 w 73"/>
              <a:gd name="T17" fmla="*/ 1 h 272"/>
              <a:gd name="T18" fmla="*/ 44 w 73"/>
              <a:gd name="T19" fmla="*/ 41 h 272"/>
              <a:gd name="T20" fmla="*/ 18 w 73"/>
              <a:gd name="T21" fmla="*/ 79 h 272"/>
              <a:gd name="T22" fmla="*/ 5 w 73"/>
              <a:gd name="T23" fmla="*/ 119 h 272"/>
              <a:gd name="T24" fmla="*/ 4 w 73"/>
              <a:gd name="T25" fmla="*/ 150 h 272"/>
              <a:gd name="T26" fmla="*/ 9 w 73"/>
              <a:gd name="T27" fmla="*/ 187 h 272"/>
              <a:gd name="T28" fmla="*/ 24 w 73"/>
              <a:gd name="T29" fmla="*/ 231 h 272"/>
              <a:gd name="T30" fmla="*/ 28 w 73"/>
              <a:gd name="T31" fmla="*/ 262 h 272"/>
              <a:gd name="T32" fmla="*/ 29 w 73"/>
              <a:gd name="T33" fmla="*/ 270 h 272"/>
              <a:gd name="T34" fmla="*/ 23 w 73"/>
              <a:gd name="T35"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272">
                <a:moveTo>
                  <a:pt x="23" y="272"/>
                </a:moveTo>
                <a:lnTo>
                  <a:pt x="20" y="229"/>
                </a:lnTo>
                <a:lnTo>
                  <a:pt x="4" y="187"/>
                </a:lnTo>
                <a:lnTo>
                  <a:pt x="0" y="145"/>
                </a:lnTo>
                <a:lnTo>
                  <a:pt x="9" y="95"/>
                </a:lnTo>
                <a:lnTo>
                  <a:pt x="29" y="53"/>
                </a:lnTo>
                <a:lnTo>
                  <a:pt x="50" y="21"/>
                </a:lnTo>
                <a:lnTo>
                  <a:pt x="69" y="0"/>
                </a:lnTo>
                <a:lnTo>
                  <a:pt x="73" y="1"/>
                </a:lnTo>
                <a:lnTo>
                  <a:pt x="44" y="41"/>
                </a:lnTo>
                <a:lnTo>
                  <a:pt x="18" y="79"/>
                </a:lnTo>
                <a:lnTo>
                  <a:pt x="5" y="119"/>
                </a:lnTo>
                <a:lnTo>
                  <a:pt x="4" y="150"/>
                </a:lnTo>
                <a:lnTo>
                  <a:pt x="9" y="187"/>
                </a:lnTo>
                <a:lnTo>
                  <a:pt x="24" y="231"/>
                </a:lnTo>
                <a:lnTo>
                  <a:pt x="28" y="262"/>
                </a:lnTo>
                <a:lnTo>
                  <a:pt x="29" y="270"/>
                </a:lnTo>
                <a:lnTo>
                  <a:pt x="23" y="27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1" name="Freeform 108">
            <a:extLst>
              <a:ext uri="{FF2B5EF4-FFF2-40B4-BE49-F238E27FC236}">
                <a16:creationId xmlns:a16="http://schemas.microsoft.com/office/drawing/2014/main" id="{F487265A-CA4C-F770-CA67-8721BB2532BD}"/>
              </a:ext>
            </a:extLst>
          </p:cNvPr>
          <p:cNvSpPr>
            <a:spLocks noEditPoints="1"/>
          </p:cNvSpPr>
          <p:nvPr/>
        </p:nvSpPr>
        <p:spPr bwMode="auto">
          <a:xfrm>
            <a:off x="2446055" y="3553997"/>
            <a:ext cx="2107326" cy="2068411"/>
          </a:xfrm>
          <a:custGeom>
            <a:avLst/>
            <a:gdLst>
              <a:gd name="T0" fmla="*/ 759 w 1462"/>
              <a:gd name="T1" fmla="*/ 156 h 1435"/>
              <a:gd name="T2" fmla="*/ 811 w 1462"/>
              <a:gd name="T3" fmla="*/ 307 h 1435"/>
              <a:gd name="T4" fmla="*/ 835 w 1462"/>
              <a:gd name="T5" fmla="*/ 329 h 1435"/>
              <a:gd name="T6" fmla="*/ 964 w 1462"/>
              <a:gd name="T7" fmla="*/ 364 h 1435"/>
              <a:gd name="T8" fmla="*/ 1029 w 1462"/>
              <a:gd name="T9" fmla="*/ 388 h 1435"/>
              <a:gd name="T10" fmla="*/ 1087 w 1462"/>
              <a:gd name="T11" fmla="*/ 372 h 1435"/>
              <a:gd name="T12" fmla="*/ 1180 w 1462"/>
              <a:gd name="T13" fmla="*/ 382 h 1435"/>
              <a:gd name="T14" fmla="*/ 1277 w 1462"/>
              <a:gd name="T15" fmla="*/ 374 h 1435"/>
              <a:gd name="T16" fmla="*/ 1385 w 1462"/>
              <a:gd name="T17" fmla="*/ 420 h 1435"/>
              <a:gd name="T18" fmla="*/ 1454 w 1462"/>
              <a:gd name="T19" fmla="*/ 714 h 1435"/>
              <a:gd name="T20" fmla="*/ 1438 w 1462"/>
              <a:gd name="T21" fmla="*/ 886 h 1435"/>
              <a:gd name="T22" fmla="*/ 1319 w 1462"/>
              <a:gd name="T23" fmla="*/ 989 h 1435"/>
              <a:gd name="T24" fmla="*/ 1181 w 1462"/>
              <a:gd name="T25" fmla="*/ 1079 h 1435"/>
              <a:gd name="T26" fmla="*/ 1023 w 1462"/>
              <a:gd name="T27" fmla="*/ 1182 h 1435"/>
              <a:gd name="T28" fmla="*/ 1013 w 1462"/>
              <a:gd name="T29" fmla="*/ 1276 h 1435"/>
              <a:gd name="T30" fmla="*/ 1018 w 1462"/>
              <a:gd name="T31" fmla="*/ 1431 h 1435"/>
              <a:gd name="T32" fmla="*/ 823 w 1462"/>
              <a:gd name="T33" fmla="*/ 1356 h 1435"/>
              <a:gd name="T34" fmla="*/ 777 w 1462"/>
              <a:gd name="T35" fmla="*/ 1240 h 1435"/>
              <a:gd name="T36" fmla="*/ 686 w 1462"/>
              <a:gd name="T37" fmla="*/ 1105 h 1435"/>
              <a:gd name="T38" fmla="*/ 586 w 1462"/>
              <a:gd name="T39" fmla="*/ 923 h 1435"/>
              <a:gd name="T40" fmla="*/ 416 w 1462"/>
              <a:gd name="T41" fmla="*/ 900 h 1435"/>
              <a:gd name="T42" fmla="*/ 319 w 1462"/>
              <a:gd name="T43" fmla="*/ 976 h 1435"/>
              <a:gd name="T44" fmla="*/ 196 w 1462"/>
              <a:gd name="T45" fmla="*/ 860 h 1435"/>
              <a:gd name="T46" fmla="*/ 120 w 1462"/>
              <a:gd name="T47" fmla="*/ 714 h 1435"/>
              <a:gd name="T48" fmla="*/ 3 w 1462"/>
              <a:gd name="T49" fmla="*/ 555 h 1435"/>
              <a:gd name="T50" fmla="*/ 30 w 1462"/>
              <a:gd name="T51" fmla="*/ 610 h 1435"/>
              <a:gd name="T52" fmla="*/ 161 w 1462"/>
              <a:gd name="T53" fmla="*/ 752 h 1435"/>
              <a:gd name="T54" fmla="*/ 283 w 1462"/>
              <a:gd name="T55" fmla="*/ 949 h 1435"/>
              <a:gd name="T56" fmla="*/ 357 w 1462"/>
              <a:gd name="T57" fmla="*/ 995 h 1435"/>
              <a:gd name="T58" fmla="*/ 439 w 1462"/>
              <a:gd name="T59" fmla="*/ 893 h 1435"/>
              <a:gd name="T60" fmla="*/ 599 w 1462"/>
              <a:gd name="T61" fmla="*/ 944 h 1435"/>
              <a:gd name="T62" fmla="*/ 708 w 1462"/>
              <a:gd name="T63" fmla="*/ 1122 h 1435"/>
              <a:gd name="T64" fmla="*/ 782 w 1462"/>
              <a:gd name="T65" fmla="*/ 1246 h 1435"/>
              <a:gd name="T66" fmla="*/ 867 w 1462"/>
              <a:gd name="T67" fmla="*/ 1378 h 1435"/>
              <a:gd name="T68" fmla="*/ 1038 w 1462"/>
              <a:gd name="T69" fmla="*/ 1423 h 1435"/>
              <a:gd name="T70" fmla="*/ 1023 w 1462"/>
              <a:gd name="T71" fmla="*/ 1253 h 1435"/>
              <a:gd name="T72" fmla="*/ 1078 w 1462"/>
              <a:gd name="T73" fmla="*/ 1137 h 1435"/>
              <a:gd name="T74" fmla="*/ 1265 w 1462"/>
              <a:gd name="T75" fmla="*/ 1035 h 1435"/>
              <a:gd name="T76" fmla="*/ 1400 w 1462"/>
              <a:gd name="T77" fmla="*/ 940 h 1435"/>
              <a:gd name="T78" fmla="*/ 1458 w 1462"/>
              <a:gd name="T79" fmla="*/ 784 h 1435"/>
              <a:gd name="T80" fmla="*/ 1408 w 1462"/>
              <a:gd name="T81" fmla="*/ 600 h 1435"/>
              <a:gd name="T82" fmla="*/ 1315 w 1462"/>
              <a:gd name="T83" fmla="*/ 397 h 1435"/>
              <a:gd name="T84" fmla="*/ 1232 w 1462"/>
              <a:gd name="T85" fmla="*/ 373 h 1435"/>
              <a:gd name="T86" fmla="*/ 1142 w 1462"/>
              <a:gd name="T87" fmla="*/ 394 h 1435"/>
              <a:gd name="T88" fmla="*/ 1061 w 1462"/>
              <a:gd name="T89" fmla="*/ 396 h 1435"/>
              <a:gd name="T90" fmla="*/ 971 w 1462"/>
              <a:gd name="T91" fmla="*/ 362 h 1435"/>
              <a:gd name="T92" fmla="*/ 864 w 1462"/>
              <a:gd name="T93" fmla="*/ 330 h 1435"/>
              <a:gd name="T94" fmla="*/ 807 w 1462"/>
              <a:gd name="T95" fmla="*/ 298 h 1435"/>
              <a:gd name="T96" fmla="*/ 772 w 1462"/>
              <a:gd name="T97" fmla="*/ 14 h 1435"/>
              <a:gd name="T98" fmla="*/ 1048 w 1462"/>
              <a:gd name="T99" fmla="*/ 1407 h 1435"/>
              <a:gd name="T100" fmla="*/ 1076 w 1462"/>
              <a:gd name="T101" fmla="*/ 1157 h 1435"/>
              <a:gd name="T102" fmla="*/ 1032 w 1462"/>
              <a:gd name="T103" fmla="*/ 1323 h 1435"/>
              <a:gd name="T104" fmla="*/ 1048 w 1462"/>
              <a:gd name="T105" fmla="*/ 1407 h 1435"/>
              <a:gd name="T106" fmla="*/ 1032 w 1462"/>
              <a:gd name="T107" fmla="*/ 1254 h 1435"/>
              <a:gd name="T108" fmla="*/ 1032 w 1462"/>
              <a:gd name="T109" fmla="*/ 1229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2" h="1435">
                <a:moveTo>
                  <a:pt x="1" y="555"/>
                </a:moveTo>
                <a:lnTo>
                  <a:pt x="1" y="557"/>
                </a:lnTo>
                <a:lnTo>
                  <a:pt x="224" y="579"/>
                </a:lnTo>
                <a:lnTo>
                  <a:pt x="401" y="591"/>
                </a:lnTo>
                <a:lnTo>
                  <a:pt x="446" y="3"/>
                </a:lnTo>
                <a:lnTo>
                  <a:pt x="768" y="17"/>
                </a:lnTo>
                <a:lnTo>
                  <a:pt x="759" y="156"/>
                </a:lnTo>
                <a:lnTo>
                  <a:pt x="752" y="264"/>
                </a:lnTo>
                <a:lnTo>
                  <a:pt x="753" y="277"/>
                </a:lnTo>
                <a:lnTo>
                  <a:pt x="781" y="302"/>
                </a:lnTo>
                <a:lnTo>
                  <a:pt x="793" y="309"/>
                </a:lnTo>
                <a:lnTo>
                  <a:pt x="806" y="309"/>
                </a:lnTo>
                <a:lnTo>
                  <a:pt x="808" y="303"/>
                </a:lnTo>
                <a:lnTo>
                  <a:pt x="811" y="307"/>
                </a:lnTo>
                <a:lnTo>
                  <a:pt x="826" y="308"/>
                </a:lnTo>
                <a:lnTo>
                  <a:pt x="835" y="304"/>
                </a:lnTo>
                <a:lnTo>
                  <a:pt x="835" y="302"/>
                </a:lnTo>
                <a:lnTo>
                  <a:pt x="833" y="302"/>
                </a:lnTo>
                <a:lnTo>
                  <a:pt x="832" y="303"/>
                </a:lnTo>
                <a:lnTo>
                  <a:pt x="837" y="306"/>
                </a:lnTo>
                <a:lnTo>
                  <a:pt x="835" y="329"/>
                </a:lnTo>
                <a:lnTo>
                  <a:pt x="863" y="333"/>
                </a:lnTo>
                <a:lnTo>
                  <a:pt x="878" y="338"/>
                </a:lnTo>
                <a:lnTo>
                  <a:pt x="902" y="343"/>
                </a:lnTo>
                <a:lnTo>
                  <a:pt x="919" y="353"/>
                </a:lnTo>
                <a:lnTo>
                  <a:pt x="936" y="343"/>
                </a:lnTo>
                <a:lnTo>
                  <a:pt x="951" y="346"/>
                </a:lnTo>
                <a:lnTo>
                  <a:pt x="964" y="364"/>
                </a:lnTo>
                <a:lnTo>
                  <a:pt x="968" y="365"/>
                </a:lnTo>
                <a:lnTo>
                  <a:pt x="968" y="377"/>
                </a:lnTo>
                <a:lnTo>
                  <a:pt x="990" y="385"/>
                </a:lnTo>
                <a:lnTo>
                  <a:pt x="1005" y="372"/>
                </a:lnTo>
                <a:lnTo>
                  <a:pt x="1013" y="375"/>
                </a:lnTo>
                <a:lnTo>
                  <a:pt x="1025" y="375"/>
                </a:lnTo>
                <a:lnTo>
                  <a:pt x="1029" y="388"/>
                </a:lnTo>
                <a:lnTo>
                  <a:pt x="1061" y="400"/>
                </a:lnTo>
                <a:lnTo>
                  <a:pt x="1076" y="396"/>
                </a:lnTo>
                <a:lnTo>
                  <a:pt x="1088" y="372"/>
                </a:lnTo>
                <a:lnTo>
                  <a:pt x="1086" y="372"/>
                </a:lnTo>
                <a:lnTo>
                  <a:pt x="1086" y="373"/>
                </a:lnTo>
                <a:lnTo>
                  <a:pt x="1087" y="373"/>
                </a:lnTo>
                <a:lnTo>
                  <a:pt x="1087" y="372"/>
                </a:lnTo>
                <a:lnTo>
                  <a:pt x="1086" y="372"/>
                </a:lnTo>
                <a:lnTo>
                  <a:pt x="1092" y="385"/>
                </a:lnTo>
                <a:lnTo>
                  <a:pt x="1120" y="390"/>
                </a:lnTo>
                <a:lnTo>
                  <a:pt x="1141" y="397"/>
                </a:lnTo>
                <a:lnTo>
                  <a:pt x="1161" y="404"/>
                </a:lnTo>
                <a:lnTo>
                  <a:pt x="1177" y="395"/>
                </a:lnTo>
                <a:lnTo>
                  <a:pt x="1180" y="382"/>
                </a:lnTo>
                <a:lnTo>
                  <a:pt x="1201" y="382"/>
                </a:lnTo>
                <a:lnTo>
                  <a:pt x="1213" y="389"/>
                </a:lnTo>
                <a:lnTo>
                  <a:pt x="1232" y="376"/>
                </a:lnTo>
                <a:lnTo>
                  <a:pt x="1233" y="376"/>
                </a:lnTo>
                <a:lnTo>
                  <a:pt x="1236" y="385"/>
                </a:lnTo>
                <a:lnTo>
                  <a:pt x="1266" y="385"/>
                </a:lnTo>
                <a:lnTo>
                  <a:pt x="1277" y="374"/>
                </a:lnTo>
                <a:lnTo>
                  <a:pt x="1283" y="376"/>
                </a:lnTo>
                <a:lnTo>
                  <a:pt x="1294" y="389"/>
                </a:lnTo>
                <a:lnTo>
                  <a:pt x="1314" y="401"/>
                </a:lnTo>
                <a:lnTo>
                  <a:pt x="1335" y="406"/>
                </a:lnTo>
                <a:lnTo>
                  <a:pt x="1349" y="415"/>
                </a:lnTo>
                <a:lnTo>
                  <a:pt x="1366" y="427"/>
                </a:lnTo>
                <a:lnTo>
                  <a:pt x="1385" y="420"/>
                </a:lnTo>
                <a:lnTo>
                  <a:pt x="1396" y="424"/>
                </a:lnTo>
                <a:lnTo>
                  <a:pt x="1400" y="543"/>
                </a:lnTo>
                <a:lnTo>
                  <a:pt x="1404" y="600"/>
                </a:lnTo>
                <a:lnTo>
                  <a:pt x="1408" y="625"/>
                </a:lnTo>
                <a:lnTo>
                  <a:pt x="1424" y="652"/>
                </a:lnTo>
                <a:lnTo>
                  <a:pt x="1429" y="679"/>
                </a:lnTo>
                <a:lnTo>
                  <a:pt x="1454" y="714"/>
                </a:lnTo>
                <a:lnTo>
                  <a:pt x="1456" y="733"/>
                </a:lnTo>
                <a:lnTo>
                  <a:pt x="1459" y="738"/>
                </a:lnTo>
                <a:lnTo>
                  <a:pt x="1455" y="783"/>
                </a:lnTo>
                <a:lnTo>
                  <a:pt x="1438" y="813"/>
                </a:lnTo>
                <a:lnTo>
                  <a:pt x="1445" y="828"/>
                </a:lnTo>
                <a:lnTo>
                  <a:pt x="1443" y="842"/>
                </a:lnTo>
                <a:lnTo>
                  <a:pt x="1438" y="886"/>
                </a:lnTo>
                <a:lnTo>
                  <a:pt x="1430" y="903"/>
                </a:lnTo>
                <a:lnTo>
                  <a:pt x="1431" y="928"/>
                </a:lnTo>
                <a:lnTo>
                  <a:pt x="1399" y="937"/>
                </a:lnTo>
                <a:lnTo>
                  <a:pt x="1339" y="964"/>
                </a:lnTo>
                <a:lnTo>
                  <a:pt x="1334" y="976"/>
                </a:lnTo>
                <a:lnTo>
                  <a:pt x="1317" y="987"/>
                </a:lnTo>
                <a:lnTo>
                  <a:pt x="1319" y="989"/>
                </a:lnTo>
                <a:lnTo>
                  <a:pt x="1317" y="987"/>
                </a:lnTo>
                <a:lnTo>
                  <a:pt x="1306" y="996"/>
                </a:lnTo>
                <a:lnTo>
                  <a:pt x="1297" y="1001"/>
                </a:lnTo>
                <a:lnTo>
                  <a:pt x="1263" y="1033"/>
                </a:lnTo>
                <a:lnTo>
                  <a:pt x="1247" y="1046"/>
                </a:lnTo>
                <a:lnTo>
                  <a:pt x="1216" y="1065"/>
                </a:lnTo>
                <a:lnTo>
                  <a:pt x="1181" y="1079"/>
                </a:lnTo>
                <a:lnTo>
                  <a:pt x="1143" y="1099"/>
                </a:lnTo>
                <a:lnTo>
                  <a:pt x="1132" y="1109"/>
                </a:lnTo>
                <a:lnTo>
                  <a:pt x="1098" y="1130"/>
                </a:lnTo>
                <a:lnTo>
                  <a:pt x="1077" y="1134"/>
                </a:lnTo>
                <a:lnTo>
                  <a:pt x="1054" y="1167"/>
                </a:lnTo>
                <a:lnTo>
                  <a:pt x="1029" y="1168"/>
                </a:lnTo>
                <a:lnTo>
                  <a:pt x="1023" y="1182"/>
                </a:lnTo>
                <a:lnTo>
                  <a:pt x="1036" y="1194"/>
                </a:lnTo>
                <a:lnTo>
                  <a:pt x="1028" y="1225"/>
                </a:lnTo>
                <a:lnTo>
                  <a:pt x="1029" y="1226"/>
                </a:lnTo>
                <a:lnTo>
                  <a:pt x="1028" y="1225"/>
                </a:lnTo>
                <a:lnTo>
                  <a:pt x="1019" y="1253"/>
                </a:lnTo>
                <a:lnTo>
                  <a:pt x="1019" y="1253"/>
                </a:lnTo>
                <a:lnTo>
                  <a:pt x="1013" y="1276"/>
                </a:lnTo>
                <a:lnTo>
                  <a:pt x="1009" y="1303"/>
                </a:lnTo>
                <a:lnTo>
                  <a:pt x="1013" y="1318"/>
                </a:lnTo>
                <a:lnTo>
                  <a:pt x="1024" y="1360"/>
                </a:lnTo>
                <a:lnTo>
                  <a:pt x="1030" y="1397"/>
                </a:lnTo>
                <a:lnTo>
                  <a:pt x="1041" y="1413"/>
                </a:lnTo>
                <a:lnTo>
                  <a:pt x="1035" y="1420"/>
                </a:lnTo>
                <a:lnTo>
                  <a:pt x="1018" y="1431"/>
                </a:lnTo>
                <a:lnTo>
                  <a:pt x="984" y="1408"/>
                </a:lnTo>
                <a:lnTo>
                  <a:pt x="951" y="1402"/>
                </a:lnTo>
                <a:lnTo>
                  <a:pt x="942" y="1404"/>
                </a:lnTo>
                <a:lnTo>
                  <a:pt x="924" y="1401"/>
                </a:lnTo>
                <a:lnTo>
                  <a:pt x="899" y="1383"/>
                </a:lnTo>
                <a:lnTo>
                  <a:pt x="867" y="1376"/>
                </a:lnTo>
                <a:lnTo>
                  <a:pt x="823" y="1356"/>
                </a:lnTo>
                <a:lnTo>
                  <a:pt x="810" y="1333"/>
                </a:lnTo>
                <a:lnTo>
                  <a:pt x="803" y="1294"/>
                </a:lnTo>
                <a:lnTo>
                  <a:pt x="783" y="1282"/>
                </a:lnTo>
                <a:lnTo>
                  <a:pt x="780" y="1270"/>
                </a:lnTo>
                <a:lnTo>
                  <a:pt x="783" y="1267"/>
                </a:lnTo>
                <a:lnTo>
                  <a:pt x="786" y="1244"/>
                </a:lnTo>
                <a:lnTo>
                  <a:pt x="777" y="1240"/>
                </a:lnTo>
                <a:lnTo>
                  <a:pt x="774" y="1236"/>
                </a:lnTo>
                <a:lnTo>
                  <a:pt x="781" y="1209"/>
                </a:lnTo>
                <a:lnTo>
                  <a:pt x="772" y="1194"/>
                </a:lnTo>
                <a:lnTo>
                  <a:pt x="752" y="1186"/>
                </a:lnTo>
                <a:lnTo>
                  <a:pt x="732" y="1161"/>
                </a:lnTo>
                <a:lnTo>
                  <a:pt x="710" y="1120"/>
                </a:lnTo>
                <a:lnTo>
                  <a:pt x="686" y="1105"/>
                </a:lnTo>
                <a:lnTo>
                  <a:pt x="687" y="1094"/>
                </a:lnTo>
                <a:lnTo>
                  <a:pt x="655" y="1020"/>
                </a:lnTo>
                <a:lnTo>
                  <a:pt x="650" y="994"/>
                </a:lnTo>
                <a:lnTo>
                  <a:pt x="639" y="983"/>
                </a:lnTo>
                <a:lnTo>
                  <a:pt x="638" y="974"/>
                </a:lnTo>
                <a:lnTo>
                  <a:pt x="601" y="942"/>
                </a:lnTo>
                <a:lnTo>
                  <a:pt x="586" y="923"/>
                </a:lnTo>
                <a:lnTo>
                  <a:pt x="586" y="917"/>
                </a:lnTo>
                <a:lnTo>
                  <a:pt x="570" y="903"/>
                </a:lnTo>
                <a:lnTo>
                  <a:pt x="528" y="896"/>
                </a:lnTo>
                <a:lnTo>
                  <a:pt x="484" y="893"/>
                </a:lnTo>
                <a:lnTo>
                  <a:pt x="466" y="879"/>
                </a:lnTo>
                <a:lnTo>
                  <a:pt x="438" y="890"/>
                </a:lnTo>
                <a:lnTo>
                  <a:pt x="416" y="900"/>
                </a:lnTo>
                <a:lnTo>
                  <a:pt x="402" y="919"/>
                </a:lnTo>
                <a:lnTo>
                  <a:pt x="395" y="942"/>
                </a:lnTo>
                <a:lnTo>
                  <a:pt x="369" y="978"/>
                </a:lnTo>
                <a:lnTo>
                  <a:pt x="356" y="991"/>
                </a:lnTo>
                <a:lnTo>
                  <a:pt x="342" y="986"/>
                </a:lnTo>
                <a:lnTo>
                  <a:pt x="330" y="979"/>
                </a:lnTo>
                <a:lnTo>
                  <a:pt x="319" y="976"/>
                </a:lnTo>
                <a:lnTo>
                  <a:pt x="297" y="962"/>
                </a:lnTo>
                <a:lnTo>
                  <a:pt x="297" y="960"/>
                </a:lnTo>
                <a:lnTo>
                  <a:pt x="297" y="959"/>
                </a:lnTo>
                <a:lnTo>
                  <a:pt x="285" y="947"/>
                </a:lnTo>
                <a:lnTo>
                  <a:pt x="254" y="934"/>
                </a:lnTo>
                <a:lnTo>
                  <a:pt x="210" y="888"/>
                </a:lnTo>
                <a:lnTo>
                  <a:pt x="196" y="860"/>
                </a:lnTo>
                <a:lnTo>
                  <a:pt x="196" y="812"/>
                </a:lnTo>
                <a:lnTo>
                  <a:pt x="176" y="772"/>
                </a:lnTo>
                <a:lnTo>
                  <a:pt x="173" y="756"/>
                </a:lnTo>
                <a:lnTo>
                  <a:pt x="164" y="749"/>
                </a:lnTo>
                <a:lnTo>
                  <a:pt x="157" y="737"/>
                </a:lnTo>
                <a:lnTo>
                  <a:pt x="127" y="724"/>
                </a:lnTo>
                <a:lnTo>
                  <a:pt x="120" y="714"/>
                </a:lnTo>
                <a:lnTo>
                  <a:pt x="77" y="667"/>
                </a:lnTo>
                <a:lnTo>
                  <a:pt x="69" y="647"/>
                </a:lnTo>
                <a:lnTo>
                  <a:pt x="41" y="634"/>
                </a:lnTo>
                <a:lnTo>
                  <a:pt x="32" y="608"/>
                </a:lnTo>
                <a:lnTo>
                  <a:pt x="16" y="590"/>
                </a:lnTo>
                <a:lnTo>
                  <a:pt x="6" y="587"/>
                </a:lnTo>
                <a:lnTo>
                  <a:pt x="3" y="555"/>
                </a:lnTo>
                <a:lnTo>
                  <a:pt x="1" y="555"/>
                </a:lnTo>
                <a:lnTo>
                  <a:pt x="1" y="557"/>
                </a:lnTo>
                <a:lnTo>
                  <a:pt x="1" y="555"/>
                </a:lnTo>
                <a:lnTo>
                  <a:pt x="0" y="556"/>
                </a:lnTo>
                <a:lnTo>
                  <a:pt x="3" y="590"/>
                </a:lnTo>
                <a:lnTo>
                  <a:pt x="15" y="593"/>
                </a:lnTo>
                <a:lnTo>
                  <a:pt x="30" y="610"/>
                </a:lnTo>
                <a:lnTo>
                  <a:pt x="38" y="636"/>
                </a:lnTo>
                <a:lnTo>
                  <a:pt x="66" y="650"/>
                </a:lnTo>
                <a:lnTo>
                  <a:pt x="75" y="669"/>
                </a:lnTo>
                <a:lnTo>
                  <a:pt x="117" y="716"/>
                </a:lnTo>
                <a:lnTo>
                  <a:pt x="125" y="727"/>
                </a:lnTo>
                <a:lnTo>
                  <a:pt x="155" y="739"/>
                </a:lnTo>
                <a:lnTo>
                  <a:pt x="161" y="752"/>
                </a:lnTo>
                <a:lnTo>
                  <a:pt x="171" y="757"/>
                </a:lnTo>
                <a:lnTo>
                  <a:pt x="173" y="773"/>
                </a:lnTo>
                <a:lnTo>
                  <a:pt x="193" y="812"/>
                </a:lnTo>
                <a:lnTo>
                  <a:pt x="193" y="861"/>
                </a:lnTo>
                <a:lnTo>
                  <a:pt x="206" y="890"/>
                </a:lnTo>
                <a:lnTo>
                  <a:pt x="252" y="937"/>
                </a:lnTo>
                <a:lnTo>
                  <a:pt x="283" y="949"/>
                </a:lnTo>
                <a:lnTo>
                  <a:pt x="293" y="960"/>
                </a:lnTo>
                <a:lnTo>
                  <a:pt x="293" y="963"/>
                </a:lnTo>
                <a:lnTo>
                  <a:pt x="293" y="964"/>
                </a:lnTo>
                <a:lnTo>
                  <a:pt x="318" y="978"/>
                </a:lnTo>
                <a:lnTo>
                  <a:pt x="329" y="982"/>
                </a:lnTo>
                <a:lnTo>
                  <a:pt x="339" y="989"/>
                </a:lnTo>
                <a:lnTo>
                  <a:pt x="357" y="995"/>
                </a:lnTo>
                <a:lnTo>
                  <a:pt x="372" y="980"/>
                </a:lnTo>
                <a:lnTo>
                  <a:pt x="398" y="943"/>
                </a:lnTo>
                <a:lnTo>
                  <a:pt x="404" y="920"/>
                </a:lnTo>
                <a:lnTo>
                  <a:pt x="418" y="902"/>
                </a:lnTo>
                <a:lnTo>
                  <a:pt x="439" y="893"/>
                </a:lnTo>
                <a:lnTo>
                  <a:pt x="438" y="892"/>
                </a:lnTo>
                <a:lnTo>
                  <a:pt x="439" y="893"/>
                </a:lnTo>
                <a:lnTo>
                  <a:pt x="465" y="883"/>
                </a:lnTo>
                <a:lnTo>
                  <a:pt x="483" y="896"/>
                </a:lnTo>
                <a:lnTo>
                  <a:pt x="528" y="900"/>
                </a:lnTo>
                <a:lnTo>
                  <a:pt x="569" y="906"/>
                </a:lnTo>
                <a:lnTo>
                  <a:pt x="583" y="918"/>
                </a:lnTo>
                <a:lnTo>
                  <a:pt x="583" y="924"/>
                </a:lnTo>
                <a:lnTo>
                  <a:pt x="599" y="944"/>
                </a:lnTo>
                <a:lnTo>
                  <a:pt x="635" y="976"/>
                </a:lnTo>
                <a:lnTo>
                  <a:pt x="636" y="984"/>
                </a:lnTo>
                <a:lnTo>
                  <a:pt x="647" y="996"/>
                </a:lnTo>
                <a:lnTo>
                  <a:pt x="652" y="1021"/>
                </a:lnTo>
                <a:lnTo>
                  <a:pt x="684" y="1094"/>
                </a:lnTo>
                <a:lnTo>
                  <a:pt x="683" y="1107"/>
                </a:lnTo>
                <a:lnTo>
                  <a:pt x="708" y="1122"/>
                </a:lnTo>
                <a:lnTo>
                  <a:pt x="730" y="1162"/>
                </a:lnTo>
                <a:lnTo>
                  <a:pt x="750" y="1188"/>
                </a:lnTo>
                <a:lnTo>
                  <a:pt x="769" y="1197"/>
                </a:lnTo>
                <a:lnTo>
                  <a:pt x="778" y="1209"/>
                </a:lnTo>
                <a:lnTo>
                  <a:pt x="771" y="1236"/>
                </a:lnTo>
                <a:lnTo>
                  <a:pt x="775" y="1243"/>
                </a:lnTo>
                <a:lnTo>
                  <a:pt x="782" y="1246"/>
                </a:lnTo>
                <a:lnTo>
                  <a:pt x="780" y="1265"/>
                </a:lnTo>
                <a:lnTo>
                  <a:pt x="776" y="1269"/>
                </a:lnTo>
                <a:lnTo>
                  <a:pt x="780" y="1284"/>
                </a:lnTo>
                <a:lnTo>
                  <a:pt x="799" y="1296"/>
                </a:lnTo>
                <a:lnTo>
                  <a:pt x="807" y="1334"/>
                </a:lnTo>
                <a:lnTo>
                  <a:pt x="820" y="1358"/>
                </a:lnTo>
                <a:lnTo>
                  <a:pt x="867" y="1378"/>
                </a:lnTo>
                <a:lnTo>
                  <a:pt x="897" y="1386"/>
                </a:lnTo>
                <a:lnTo>
                  <a:pt x="923" y="1404"/>
                </a:lnTo>
                <a:lnTo>
                  <a:pt x="943" y="1407"/>
                </a:lnTo>
                <a:lnTo>
                  <a:pt x="951" y="1405"/>
                </a:lnTo>
                <a:lnTo>
                  <a:pt x="983" y="1412"/>
                </a:lnTo>
                <a:lnTo>
                  <a:pt x="1018" y="1435"/>
                </a:lnTo>
                <a:lnTo>
                  <a:pt x="1038" y="1423"/>
                </a:lnTo>
                <a:lnTo>
                  <a:pt x="1044" y="1413"/>
                </a:lnTo>
                <a:lnTo>
                  <a:pt x="1033" y="1396"/>
                </a:lnTo>
                <a:lnTo>
                  <a:pt x="1027" y="1359"/>
                </a:lnTo>
                <a:lnTo>
                  <a:pt x="1016" y="1317"/>
                </a:lnTo>
                <a:lnTo>
                  <a:pt x="1012" y="1303"/>
                </a:lnTo>
                <a:lnTo>
                  <a:pt x="1016" y="1276"/>
                </a:lnTo>
                <a:lnTo>
                  <a:pt x="1023" y="1253"/>
                </a:lnTo>
                <a:lnTo>
                  <a:pt x="1023" y="1253"/>
                </a:lnTo>
                <a:lnTo>
                  <a:pt x="1031" y="1226"/>
                </a:lnTo>
                <a:lnTo>
                  <a:pt x="1040" y="1193"/>
                </a:lnTo>
                <a:lnTo>
                  <a:pt x="1027" y="1181"/>
                </a:lnTo>
                <a:lnTo>
                  <a:pt x="1031" y="1171"/>
                </a:lnTo>
                <a:lnTo>
                  <a:pt x="1056" y="1170"/>
                </a:lnTo>
                <a:lnTo>
                  <a:pt x="1078" y="1137"/>
                </a:lnTo>
                <a:lnTo>
                  <a:pt x="1099" y="1133"/>
                </a:lnTo>
                <a:lnTo>
                  <a:pt x="1134" y="1111"/>
                </a:lnTo>
                <a:lnTo>
                  <a:pt x="1145" y="1103"/>
                </a:lnTo>
                <a:lnTo>
                  <a:pt x="1182" y="1082"/>
                </a:lnTo>
                <a:lnTo>
                  <a:pt x="1217" y="1067"/>
                </a:lnTo>
                <a:lnTo>
                  <a:pt x="1249" y="1048"/>
                </a:lnTo>
                <a:lnTo>
                  <a:pt x="1265" y="1035"/>
                </a:lnTo>
                <a:lnTo>
                  <a:pt x="1299" y="1004"/>
                </a:lnTo>
                <a:lnTo>
                  <a:pt x="1307" y="998"/>
                </a:lnTo>
                <a:lnTo>
                  <a:pt x="1320" y="990"/>
                </a:lnTo>
                <a:lnTo>
                  <a:pt x="1320" y="990"/>
                </a:lnTo>
                <a:lnTo>
                  <a:pt x="1336" y="978"/>
                </a:lnTo>
                <a:lnTo>
                  <a:pt x="1341" y="967"/>
                </a:lnTo>
                <a:lnTo>
                  <a:pt x="1400" y="940"/>
                </a:lnTo>
                <a:lnTo>
                  <a:pt x="1435" y="930"/>
                </a:lnTo>
                <a:lnTo>
                  <a:pt x="1433" y="904"/>
                </a:lnTo>
                <a:lnTo>
                  <a:pt x="1441" y="886"/>
                </a:lnTo>
                <a:lnTo>
                  <a:pt x="1446" y="843"/>
                </a:lnTo>
                <a:lnTo>
                  <a:pt x="1449" y="828"/>
                </a:lnTo>
                <a:lnTo>
                  <a:pt x="1441" y="813"/>
                </a:lnTo>
                <a:lnTo>
                  <a:pt x="1458" y="784"/>
                </a:lnTo>
                <a:lnTo>
                  <a:pt x="1462" y="737"/>
                </a:lnTo>
                <a:lnTo>
                  <a:pt x="1459" y="732"/>
                </a:lnTo>
                <a:lnTo>
                  <a:pt x="1457" y="713"/>
                </a:lnTo>
                <a:lnTo>
                  <a:pt x="1432" y="678"/>
                </a:lnTo>
                <a:lnTo>
                  <a:pt x="1427" y="651"/>
                </a:lnTo>
                <a:lnTo>
                  <a:pt x="1411" y="624"/>
                </a:lnTo>
                <a:lnTo>
                  <a:pt x="1408" y="600"/>
                </a:lnTo>
                <a:lnTo>
                  <a:pt x="1403" y="543"/>
                </a:lnTo>
                <a:lnTo>
                  <a:pt x="1399" y="422"/>
                </a:lnTo>
                <a:lnTo>
                  <a:pt x="1385" y="417"/>
                </a:lnTo>
                <a:lnTo>
                  <a:pt x="1367" y="423"/>
                </a:lnTo>
                <a:lnTo>
                  <a:pt x="1351" y="411"/>
                </a:lnTo>
                <a:lnTo>
                  <a:pt x="1336" y="404"/>
                </a:lnTo>
                <a:lnTo>
                  <a:pt x="1315" y="397"/>
                </a:lnTo>
                <a:lnTo>
                  <a:pt x="1296" y="387"/>
                </a:lnTo>
                <a:lnTo>
                  <a:pt x="1285" y="374"/>
                </a:lnTo>
                <a:lnTo>
                  <a:pt x="1277" y="371"/>
                </a:lnTo>
                <a:lnTo>
                  <a:pt x="1265" y="381"/>
                </a:lnTo>
                <a:lnTo>
                  <a:pt x="1238" y="381"/>
                </a:lnTo>
                <a:lnTo>
                  <a:pt x="1235" y="373"/>
                </a:lnTo>
                <a:lnTo>
                  <a:pt x="1232" y="373"/>
                </a:lnTo>
                <a:lnTo>
                  <a:pt x="1231" y="373"/>
                </a:lnTo>
                <a:lnTo>
                  <a:pt x="1213" y="385"/>
                </a:lnTo>
                <a:lnTo>
                  <a:pt x="1202" y="379"/>
                </a:lnTo>
                <a:lnTo>
                  <a:pt x="1178" y="379"/>
                </a:lnTo>
                <a:lnTo>
                  <a:pt x="1174" y="393"/>
                </a:lnTo>
                <a:lnTo>
                  <a:pt x="1161" y="400"/>
                </a:lnTo>
                <a:lnTo>
                  <a:pt x="1142" y="394"/>
                </a:lnTo>
                <a:lnTo>
                  <a:pt x="1121" y="387"/>
                </a:lnTo>
                <a:lnTo>
                  <a:pt x="1094" y="381"/>
                </a:lnTo>
                <a:lnTo>
                  <a:pt x="1088" y="369"/>
                </a:lnTo>
                <a:lnTo>
                  <a:pt x="1086" y="369"/>
                </a:lnTo>
                <a:lnTo>
                  <a:pt x="1085" y="369"/>
                </a:lnTo>
                <a:lnTo>
                  <a:pt x="1074" y="394"/>
                </a:lnTo>
                <a:lnTo>
                  <a:pt x="1061" y="396"/>
                </a:lnTo>
                <a:lnTo>
                  <a:pt x="1031" y="385"/>
                </a:lnTo>
                <a:lnTo>
                  <a:pt x="1028" y="372"/>
                </a:lnTo>
                <a:lnTo>
                  <a:pt x="1014" y="372"/>
                </a:lnTo>
                <a:lnTo>
                  <a:pt x="1004" y="368"/>
                </a:lnTo>
                <a:lnTo>
                  <a:pt x="989" y="380"/>
                </a:lnTo>
                <a:lnTo>
                  <a:pt x="971" y="375"/>
                </a:lnTo>
                <a:lnTo>
                  <a:pt x="971" y="362"/>
                </a:lnTo>
                <a:lnTo>
                  <a:pt x="966" y="361"/>
                </a:lnTo>
                <a:lnTo>
                  <a:pt x="953" y="343"/>
                </a:lnTo>
                <a:lnTo>
                  <a:pt x="936" y="338"/>
                </a:lnTo>
                <a:lnTo>
                  <a:pt x="919" y="350"/>
                </a:lnTo>
                <a:lnTo>
                  <a:pt x="904" y="339"/>
                </a:lnTo>
                <a:lnTo>
                  <a:pt x="878" y="335"/>
                </a:lnTo>
                <a:lnTo>
                  <a:pt x="864" y="330"/>
                </a:lnTo>
                <a:lnTo>
                  <a:pt x="838" y="325"/>
                </a:lnTo>
                <a:lnTo>
                  <a:pt x="840" y="304"/>
                </a:lnTo>
                <a:lnTo>
                  <a:pt x="832" y="300"/>
                </a:lnTo>
                <a:lnTo>
                  <a:pt x="832" y="302"/>
                </a:lnTo>
                <a:lnTo>
                  <a:pt x="826" y="305"/>
                </a:lnTo>
                <a:lnTo>
                  <a:pt x="812" y="304"/>
                </a:lnTo>
                <a:lnTo>
                  <a:pt x="807" y="298"/>
                </a:lnTo>
                <a:lnTo>
                  <a:pt x="804" y="306"/>
                </a:lnTo>
                <a:lnTo>
                  <a:pt x="794" y="306"/>
                </a:lnTo>
                <a:lnTo>
                  <a:pt x="782" y="300"/>
                </a:lnTo>
                <a:lnTo>
                  <a:pt x="757" y="275"/>
                </a:lnTo>
                <a:lnTo>
                  <a:pt x="756" y="264"/>
                </a:lnTo>
                <a:lnTo>
                  <a:pt x="762" y="156"/>
                </a:lnTo>
                <a:lnTo>
                  <a:pt x="772" y="14"/>
                </a:lnTo>
                <a:lnTo>
                  <a:pt x="442" y="0"/>
                </a:lnTo>
                <a:lnTo>
                  <a:pt x="397" y="587"/>
                </a:lnTo>
                <a:lnTo>
                  <a:pt x="224" y="576"/>
                </a:lnTo>
                <a:lnTo>
                  <a:pt x="0" y="554"/>
                </a:lnTo>
                <a:lnTo>
                  <a:pt x="0" y="556"/>
                </a:lnTo>
                <a:lnTo>
                  <a:pt x="1" y="555"/>
                </a:lnTo>
                <a:close/>
                <a:moveTo>
                  <a:pt x="1048" y="1407"/>
                </a:moveTo>
                <a:lnTo>
                  <a:pt x="1050" y="1407"/>
                </a:lnTo>
                <a:lnTo>
                  <a:pt x="1046" y="1364"/>
                </a:lnTo>
                <a:lnTo>
                  <a:pt x="1030" y="1322"/>
                </a:lnTo>
                <a:lnTo>
                  <a:pt x="1027" y="1280"/>
                </a:lnTo>
                <a:lnTo>
                  <a:pt x="1035" y="1230"/>
                </a:lnTo>
                <a:lnTo>
                  <a:pt x="1055" y="1189"/>
                </a:lnTo>
                <a:lnTo>
                  <a:pt x="1076" y="1157"/>
                </a:lnTo>
                <a:lnTo>
                  <a:pt x="1094" y="1136"/>
                </a:lnTo>
                <a:lnTo>
                  <a:pt x="1095" y="1137"/>
                </a:lnTo>
                <a:lnTo>
                  <a:pt x="1068" y="1174"/>
                </a:lnTo>
                <a:lnTo>
                  <a:pt x="1041" y="1214"/>
                </a:lnTo>
                <a:lnTo>
                  <a:pt x="1029" y="1254"/>
                </a:lnTo>
                <a:lnTo>
                  <a:pt x="1027" y="1285"/>
                </a:lnTo>
                <a:lnTo>
                  <a:pt x="1032" y="1323"/>
                </a:lnTo>
                <a:lnTo>
                  <a:pt x="1048" y="1366"/>
                </a:lnTo>
                <a:lnTo>
                  <a:pt x="1052" y="1397"/>
                </a:lnTo>
                <a:lnTo>
                  <a:pt x="1052" y="1404"/>
                </a:lnTo>
                <a:lnTo>
                  <a:pt x="1048" y="1406"/>
                </a:lnTo>
                <a:lnTo>
                  <a:pt x="1048" y="1407"/>
                </a:lnTo>
                <a:lnTo>
                  <a:pt x="1050" y="1407"/>
                </a:lnTo>
                <a:lnTo>
                  <a:pt x="1048" y="1407"/>
                </a:lnTo>
                <a:lnTo>
                  <a:pt x="1049" y="1408"/>
                </a:lnTo>
                <a:lnTo>
                  <a:pt x="1056" y="1406"/>
                </a:lnTo>
                <a:lnTo>
                  <a:pt x="1055" y="1397"/>
                </a:lnTo>
                <a:lnTo>
                  <a:pt x="1052" y="1364"/>
                </a:lnTo>
                <a:lnTo>
                  <a:pt x="1035" y="1322"/>
                </a:lnTo>
                <a:lnTo>
                  <a:pt x="1030" y="1285"/>
                </a:lnTo>
                <a:lnTo>
                  <a:pt x="1032" y="1254"/>
                </a:lnTo>
                <a:lnTo>
                  <a:pt x="1044" y="1215"/>
                </a:lnTo>
                <a:lnTo>
                  <a:pt x="1070" y="1177"/>
                </a:lnTo>
                <a:lnTo>
                  <a:pt x="1100" y="1135"/>
                </a:lnTo>
                <a:lnTo>
                  <a:pt x="1093" y="1133"/>
                </a:lnTo>
                <a:lnTo>
                  <a:pt x="1074" y="1155"/>
                </a:lnTo>
                <a:lnTo>
                  <a:pt x="1053" y="1187"/>
                </a:lnTo>
                <a:lnTo>
                  <a:pt x="1032" y="1229"/>
                </a:lnTo>
                <a:lnTo>
                  <a:pt x="1024" y="1280"/>
                </a:lnTo>
                <a:lnTo>
                  <a:pt x="1027" y="1322"/>
                </a:lnTo>
                <a:lnTo>
                  <a:pt x="1043" y="1366"/>
                </a:lnTo>
                <a:lnTo>
                  <a:pt x="1047" y="1410"/>
                </a:lnTo>
                <a:lnTo>
                  <a:pt x="1049" y="1408"/>
                </a:lnTo>
                <a:lnTo>
                  <a:pt x="1048" y="140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2" name="Freeform 109">
            <a:extLst>
              <a:ext uri="{FF2B5EF4-FFF2-40B4-BE49-F238E27FC236}">
                <a16:creationId xmlns:a16="http://schemas.microsoft.com/office/drawing/2014/main" id="{98C826EC-11CE-50F4-E5CC-B45A97AB973A}"/>
              </a:ext>
            </a:extLst>
          </p:cNvPr>
          <p:cNvSpPr>
            <a:spLocks/>
          </p:cNvSpPr>
          <p:nvPr/>
        </p:nvSpPr>
        <p:spPr bwMode="auto">
          <a:xfrm>
            <a:off x="2446055" y="3553997"/>
            <a:ext cx="2107326" cy="2068411"/>
          </a:xfrm>
          <a:custGeom>
            <a:avLst/>
            <a:gdLst>
              <a:gd name="T0" fmla="*/ 768 w 1462"/>
              <a:gd name="T1" fmla="*/ 17 h 1435"/>
              <a:gd name="T2" fmla="*/ 806 w 1462"/>
              <a:gd name="T3" fmla="*/ 309 h 1435"/>
              <a:gd name="T4" fmla="*/ 833 w 1462"/>
              <a:gd name="T5" fmla="*/ 302 h 1435"/>
              <a:gd name="T6" fmla="*/ 902 w 1462"/>
              <a:gd name="T7" fmla="*/ 343 h 1435"/>
              <a:gd name="T8" fmla="*/ 968 w 1462"/>
              <a:gd name="T9" fmla="*/ 377 h 1435"/>
              <a:gd name="T10" fmla="*/ 1061 w 1462"/>
              <a:gd name="T11" fmla="*/ 400 h 1435"/>
              <a:gd name="T12" fmla="*/ 1087 w 1462"/>
              <a:gd name="T13" fmla="*/ 372 h 1435"/>
              <a:gd name="T14" fmla="*/ 1177 w 1462"/>
              <a:gd name="T15" fmla="*/ 395 h 1435"/>
              <a:gd name="T16" fmla="*/ 1236 w 1462"/>
              <a:gd name="T17" fmla="*/ 385 h 1435"/>
              <a:gd name="T18" fmla="*/ 1335 w 1462"/>
              <a:gd name="T19" fmla="*/ 406 h 1435"/>
              <a:gd name="T20" fmla="*/ 1404 w 1462"/>
              <a:gd name="T21" fmla="*/ 600 h 1435"/>
              <a:gd name="T22" fmla="*/ 1459 w 1462"/>
              <a:gd name="T23" fmla="*/ 738 h 1435"/>
              <a:gd name="T24" fmla="*/ 1430 w 1462"/>
              <a:gd name="T25" fmla="*/ 903 h 1435"/>
              <a:gd name="T26" fmla="*/ 1319 w 1462"/>
              <a:gd name="T27" fmla="*/ 989 h 1435"/>
              <a:gd name="T28" fmla="*/ 1216 w 1462"/>
              <a:gd name="T29" fmla="*/ 1065 h 1435"/>
              <a:gd name="T30" fmla="*/ 1054 w 1462"/>
              <a:gd name="T31" fmla="*/ 1167 h 1435"/>
              <a:gd name="T32" fmla="*/ 1028 w 1462"/>
              <a:gd name="T33" fmla="*/ 1225 h 1435"/>
              <a:gd name="T34" fmla="*/ 1024 w 1462"/>
              <a:gd name="T35" fmla="*/ 1360 h 1435"/>
              <a:gd name="T36" fmla="*/ 951 w 1462"/>
              <a:gd name="T37" fmla="*/ 1402 h 1435"/>
              <a:gd name="T38" fmla="*/ 810 w 1462"/>
              <a:gd name="T39" fmla="*/ 1333 h 1435"/>
              <a:gd name="T40" fmla="*/ 777 w 1462"/>
              <a:gd name="T41" fmla="*/ 1240 h 1435"/>
              <a:gd name="T42" fmla="*/ 710 w 1462"/>
              <a:gd name="T43" fmla="*/ 1120 h 1435"/>
              <a:gd name="T44" fmla="*/ 638 w 1462"/>
              <a:gd name="T45" fmla="*/ 974 h 1435"/>
              <a:gd name="T46" fmla="*/ 484 w 1462"/>
              <a:gd name="T47" fmla="*/ 893 h 1435"/>
              <a:gd name="T48" fmla="*/ 369 w 1462"/>
              <a:gd name="T49" fmla="*/ 978 h 1435"/>
              <a:gd name="T50" fmla="*/ 297 w 1462"/>
              <a:gd name="T51" fmla="*/ 960 h 1435"/>
              <a:gd name="T52" fmla="*/ 196 w 1462"/>
              <a:gd name="T53" fmla="*/ 812 h 1435"/>
              <a:gd name="T54" fmla="*/ 120 w 1462"/>
              <a:gd name="T55" fmla="*/ 714 h 1435"/>
              <a:gd name="T56" fmla="*/ 6 w 1462"/>
              <a:gd name="T57" fmla="*/ 587 h 1435"/>
              <a:gd name="T58" fmla="*/ 3 w 1462"/>
              <a:gd name="T59" fmla="*/ 590 h 1435"/>
              <a:gd name="T60" fmla="*/ 117 w 1462"/>
              <a:gd name="T61" fmla="*/ 716 h 1435"/>
              <a:gd name="T62" fmla="*/ 193 w 1462"/>
              <a:gd name="T63" fmla="*/ 812 h 1435"/>
              <a:gd name="T64" fmla="*/ 293 w 1462"/>
              <a:gd name="T65" fmla="*/ 963 h 1435"/>
              <a:gd name="T66" fmla="*/ 372 w 1462"/>
              <a:gd name="T67" fmla="*/ 980 h 1435"/>
              <a:gd name="T68" fmla="*/ 439 w 1462"/>
              <a:gd name="T69" fmla="*/ 893 h 1435"/>
              <a:gd name="T70" fmla="*/ 583 w 1462"/>
              <a:gd name="T71" fmla="*/ 924 h 1435"/>
              <a:gd name="T72" fmla="*/ 684 w 1462"/>
              <a:gd name="T73" fmla="*/ 1094 h 1435"/>
              <a:gd name="T74" fmla="*/ 778 w 1462"/>
              <a:gd name="T75" fmla="*/ 1209 h 1435"/>
              <a:gd name="T76" fmla="*/ 780 w 1462"/>
              <a:gd name="T77" fmla="*/ 1284 h 1435"/>
              <a:gd name="T78" fmla="*/ 923 w 1462"/>
              <a:gd name="T79" fmla="*/ 1404 h 1435"/>
              <a:gd name="T80" fmla="*/ 1044 w 1462"/>
              <a:gd name="T81" fmla="*/ 1413 h 1435"/>
              <a:gd name="T82" fmla="*/ 1023 w 1462"/>
              <a:gd name="T83" fmla="*/ 1253 h 1435"/>
              <a:gd name="T84" fmla="*/ 1056 w 1462"/>
              <a:gd name="T85" fmla="*/ 1170 h 1435"/>
              <a:gd name="T86" fmla="*/ 1217 w 1462"/>
              <a:gd name="T87" fmla="*/ 1067 h 1435"/>
              <a:gd name="T88" fmla="*/ 1320 w 1462"/>
              <a:gd name="T89" fmla="*/ 990 h 1435"/>
              <a:gd name="T90" fmla="*/ 1441 w 1462"/>
              <a:gd name="T91" fmla="*/ 886 h 1435"/>
              <a:gd name="T92" fmla="*/ 1459 w 1462"/>
              <a:gd name="T93" fmla="*/ 732 h 1435"/>
              <a:gd name="T94" fmla="*/ 1403 w 1462"/>
              <a:gd name="T95" fmla="*/ 543 h 1435"/>
              <a:gd name="T96" fmla="*/ 1315 w 1462"/>
              <a:gd name="T97" fmla="*/ 397 h 1435"/>
              <a:gd name="T98" fmla="*/ 1235 w 1462"/>
              <a:gd name="T99" fmla="*/ 373 h 1435"/>
              <a:gd name="T100" fmla="*/ 1174 w 1462"/>
              <a:gd name="T101" fmla="*/ 393 h 1435"/>
              <a:gd name="T102" fmla="*/ 1086 w 1462"/>
              <a:gd name="T103" fmla="*/ 369 h 1435"/>
              <a:gd name="T104" fmla="*/ 1014 w 1462"/>
              <a:gd name="T105" fmla="*/ 372 h 1435"/>
              <a:gd name="T106" fmla="*/ 953 w 1462"/>
              <a:gd name="T107" fmla="*/ 343 h 1435"/>
              <a:gd name="T108" fmla="*/ 838 w 1462"/>
              <a:gd name="T109" fmla="*/ 325 h 1435"/>
              <a:gd name="T110" fmla="*/ 807 w 1462"/>
              <a:gd name="T111" fmla="*/ 298 h 1435"/>
              <a:gd name="T112" fmla="*/ 762 w 1462"/>
              <a:gd name="T113" fmla="*/ 156 h 1435"/>
              <a:gd name="T114" fmla="*/ 0 w 1462"/>
              <a:gd name="T115" fmla="*/ 556 h 1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62" h="1435">
                <a:moveTo>
                  <a:pt x="1" y="555"/>
                </a:moveTo>
                <a:lnTo>
                  <a:pt x="1" y="557"/>
                </a:lnTo>
                <a:lnTo>
                  <a:pt x="224" y="579"/>
                </a:lnTo>
                <a:lnTo>
                  <a:pt x="401" y="591"/>
                </a:lnTo>
                <a:lnTo>
                  <a:pt x="446" y="3"/>
                </a:lnTo>
                <a:lnTo>
                  <a:pt x="768" y="17"/>
                </a:lnTo>
                <a:lnTo>
                  <a:pt x="759" y="156"/>
                </a:lnTo>
                <a:lnTo>
                  <a:pt x="752" y="264"/>
                </a:lnTo>
                <a:lnTo>
                  <a:pt x="753" y="277"/>
                </a:lnTo>
                <a:lnTo>
                  <a:pt x="781" y="302"/>
                </a:lnTo>
                <a:lnTo>
                  <a:pt x="793" y="309"/>
                </a:lnTo>
                <a:lnTo>
                  <a:pt x="806" y="309"/>
                </a:lnTo>
                <a:lnTo>
                  <a:pt x="808" y="303"/>
                </a:lnTo>
                <a:lnTo>
                  <a:pt x="811" y="307"/>
                </a:lnTo>
                <a:lnTo>
                  <a:pt x="826" y="308"/>
                </a:lnTo>
                <a:lnTo>
                  <a:pt x="835" y="304"/>
                </a:lnTo>
                <a:lnTo>
                  <a:pt x="835" y="302"/>
                </a:lnTo>
                <a:lnTo>
                  <a:pt x="833" y="302"/>
                </a:lnTo>
                <a:lnTo>
                  <a:pt x="832" y="303"/>
                </a:lnTo>
                <a:lnTo>
                  <a:pt x="837" y="306"/>
                </a:lnTo>
                <a:lnTo>
                  <a:pt x="835" y="329"/>
                </a:lnTo>
                <a:lnTo>
                  <a:pt x="863" y="333"/>
                </a:lnTo>
                <a:lnTo>
                  <a:pt x="878" y="338"/>
                </a:lnTo>
                <a:lnTo>
                  <a:pt x="902" y="343"/>
                </a:lnTo>
                <a:lnTo>
                  <a:pt x="919" y="353"/>
                </a:lnTo>
                <a:lnTo>
                  <a:pt x="936" y="343"/>
                </a:lnTo>
                <a:lnTo>
                  <a:pt x="951" y="346"/>
                </a:lnTo>
                <a:lnTo>
                  <a:pt x="964" y="364"/>
                </a:lnTo>
                <a:lnTo>
                  <a:pt x="968" y="365"/>
                </a:lnTo>
                <a:lnTo>
                  <a:pt x="968" y="377"/>
                </a:lnTo>
                <a:lnTo>
                  <a:pt x="990" y="385"/>
                </a:lnTo>
                <a:lnTo>
                  <a:pt x="1005" y="372"/>
                </a:lnTo>
                <a:lnTo>
                  <a:pt x="1013" y="375"/>
                </a:lnTo>
                <a:lnTo>
                  <a:pt x="1025" y="375"/>
                </a:lnTo>
                <a:lnTo>
                  <a:pt x="1029" y="388"/>
                </a:lnTo>
                <a:lnTo>
                  <a:pt x="1061" y="400"/>
                </a:lnTo>
                <a:lnTo>
                  <a:pt x="1076" y="396"/>
                </a:lnTo>
                <a:lnTo>
                  <a:pt x="1088" y="372"/>
                </a:lnTo>
                <a:lnTo>
                  <a:pt x="1086" y="372"/>
                </a:lnTo>
                <a:lnTo>
                  <a:pt x="1086" y="373"/>
                </a:lnTo>
                <a:lnTo>
                  <a:pt x="1087" y="373"/>
                </a:lnTo>
                <a:lnTo>
                  <a:pt x="1087" y="372"/>
                </a:lnTo>
                <a:lnTo>
                  <a:pt x="1086" y="372"/>
                </a:lnTo>
                <a:lnTo>
                  <a:pt x="1092" y="385"/>
                </a:lnTo>
                <a:lnTo>
                  <a:pt x="1120" y="390"/>
                </a:lnTo>
                <a:lnTo>
                  <a:pt x="1141" y="397"/>
                </a:lnTo>
                <a:lnTo>
                  <a:pt x="1161" y="404"/>
                </a:lnTo>
                <a:lnTo>
                  <a:pt x="1177" y="395"/>
                </a:lnTo>
                <a:lnTo>
                  <a:pt x="1180" y="382"/>
                </a:lnTo>
                <a:lnTo>
                  <a:pt x="1201" y="382"/>
                </a:lnTo>
                <a:lnTo>
                  <a:pt x="1213" y="389"/>
                </a:lnTo>
                <a:lnTo>
                  <a:pt x="1232" y="376"/>
                </a:lnTo>
                <a:lnTo>
                  <a:pt x="1233" y="376"/>
                </a:lnTo>
                <a:lnTo>
                  <a:pt x="1236" y="385"/>
                </a:lnTo>
                <a:lnTo>
                  <a:pt x="1266" y="385"/>
                </a:lnTo>
                <a:lnTo>
                  <a:pt x="1277" y="374"/>
                </a:lnTo>
                <a:lnTo>
                  <a:pt x="1283" y="376"/>
                </a:lnTo>
                <a:lnTo>
                  <a:pt x="1294" y="389"/>
                </a:lnTo>
                <a:lnTo>
                  <a:pt x="1314" y="401"/>
                </a:lnTo>
                <a:lnTo>
                  <a:pt x="1335" y="406"/>
                </a:lnTo>
                <a:lnTo>
                  <a:pt x="1349" y="415"/>
                </a:lnTo>
                <a:lnTo>
                  <a:pt x="1366" y="427"/>
                </a:lnTo>
                <a:lnTo>
                  <a:pt x="1385" y="420"/>
                </a:lnTo>
                <a:lnTo>
                  <a:pt x="1396" y="424"/>
                </a:lnTo>
                <a:lnTo>
                  <a:pt x="1400" y="543"/>
                </a:lnTo>
                <a:lnTo>
                  <a:pt x="1404" y="600"/>
                </a:lnTo>
                <a:lnTo>
                  <a:pt x="1408" y="625"/>
                </a:lnTo>
                <a:lnTo>
                  <a:pt x="1424" y="652"/>
                </a:lnTo>
                <a:lnTo>
                  <a:pt x="1429" y="679"/>
                </a:lnTo>
                <a:lnTo>
                  <a:pt x="1454" y="714"/>
                </a:lnTo>
                <a:lnTo>
                  <a:pt x="1456" y="733"/>
                </a:lnTo>
                <a:lnTo>
                  <a:pt x="1459" y="738"/>
                </a:lnTo>
                <a:lnTo>
                  <a:pt x="1455" y="783"/>
                </a:lnTo>
                <a:lnTo>
                  <a:pt x="1438" y="813"/>
                </a:lnTo>
                <a:lnTo>
                  <a:pt x="1445" y="828"/>
                </a:lnTo>
                <a:lnTo>
                  <a:pt x="1443" y="842"/>
                </a:lnTo>
                <a:lnTo>
                  <a:pt x="1438" y="886"/>
                </a:lnTo>
                <a:lnTo>
                  <a:pt x="1430" y="903"/>
                </a:lnTo>
                <a:lnTo>
                  <a:pt x="1431" y="928"/>
                </a:lnTo>
                <a:lnTo>
                  <a:pt x="1399" y="937"/>
                </a:lnTo>
                <a:lnTo>
                  <a:pt x="1339" y="964"/>
                </a:lnTo>
                <a:lnTo>
                  <a:pt x="1334" y="976"/>
                </a:lnTo>
                <a:lnTo>
                  <a:pt x="1317" y="987"/>
                </a:lnTo>
                <a:lnTo>
                  <a:pt x="1319" y="989"/>
                </a:lnTo>
                <a:lnTo>
                  <a:pt x="1317" y="987"/>
                </a:lnTo>
                <a:lnTo>
                  <a:pt x="1306" y="996"/>
                </a:lnTo>
                <a:lnTo>
                  <a:pt x="1297" y="1001"/>
                </a:lnTo>
                <a:lnTo>
                  <a:pt x="1263" y="1033"/>
                </a:lnTo>
                <a:lnTo>
                  <a:pt x="1247" y="1046"/>
                </a:lnTo>
                <a:lnTo>
                  <a:pt x="1216" y="1065"/>
                </a:lnTo>
                <a:lnTo>
                  <a:pt x="1181" y="1079"/>
                </a:lnTo>
                <a:lnTo>
                  <a:pt x="1143" y="1099"/>
                </a:lnTo>
                <a:lnTo>
                  <a:pt x="1132" y="1109"/>
                </a:lnTo>
                <a:lnTo>
                  <a:pt x="1098" y="1130"/>
                </a:lnTo>
                <a:lnTo>
                  <a:pt x="1077" y="1134"/>
                </a:lnTo>
                <a:lnTo>
                  <a:pt x="1054" y="1167"/>
                </a:lnTo>
                <a:lnTo>
                  <a:pt x="1029" y="1168"/>
                </a:lnTo>
                <a:lnTo>
                  <a:pt x="1023" y="1182"/>
                </a:lnTo>
                <a:lnTo>
                  <a:pt x="1036" y="1194"/>
                </a:lnTo>
                <a:lnTo>
                  <a:pt x="1028" y="1225"/>
                </a:lnTo>
                <a:lnTo>
                  <a:pt x="1029" y="1226"/>
                </a:lnTo>
                <a:lnTo>
                  <a:pt x="1028" y="1225"/>
                </a:lnTo>
                <a:lnTo>
                  <a:pt x="1019" y="1253"/>
                </a:lnTo>
                <a:lnTo>
                  <a:pt x="1019" y="1253"/>
                </a:lnTo>
                <a:lnTo>
                  <a:pt x="1013" y="1276"/>
                </a:lnTo>
                <a:lnTo>
                  <a:pt x="1009" y="1303"/>
                </a:lnTo>
                <a:lnTo>
                  <a:pt x="1013" y="1318"/>
                </a:lnTo>
                <a:lnTo>
                  <a:pt x="1024" y="1360"/>
                </a:lnTo>
                <a:lnTo>
                  <a:pt x="1030" y="1397"/>
                </a:lnTo>
                <a:lnTo>
                  <a:pt x="1041" y="1413"/>
                </a:lnTo>
                <a:lnTo>
                  <a:pt x="1035" y="1420"/>
                </a:lnTo>
                <a:lnTo>
                  <a:pt x="1018" y="1431"/>
                </a:lnTo>
                <a:lnTo>
                  <a:pt x="984" y="1408"/>
                </a:lnTo>
                <a:lnTo>
                  <a:pt x="951" y="1402"/>
                </a:lnTo>
                <a:lnTo>
                  <a:pt x="942" y="1404"/>
                </a:lnTo>
                <a:lnTo>
                  <a:pt x="924" y="1401"/>
                </a:lnTo>
                <a:lnTo>
                  <a:pt x="899" y="1383"/>
                </a:lnTo>
                <a:lnTo>
                  <a:pt x="867" y="1376"/>
                </a:lnTo>
                <a:lnTo>
                  <a:pt x="823" y="1356"/>
                </a:lnTo>
                <a:lnTo>
                  <a:pt x="810" y="1333"/>
                </a:lnTo>
                <a:lnTo>
                  <a:pt x="803" y="1294"/>
                </a:lnTo>
                <a:lnTo>
                  <a:pt x="783" y="1282"/>
                </a:lnTo>
                <a:lnTo>
                  <a:pt x="780" y="1270"/>
                </a:lnTo>
                <a:lnTo>
                  <a:pt x="783" y="1267"/>
                </a:lnTo>
                <a:lnTo>
                  <a:pt x="786" y="1244"/>
                </a:lnTo>
                <a:lnTo>
                  <a:pt x="777" y="1240"/>
                </a:lnTo>
                <a:lnTo>
                  <a:pt x="774" y="1236"/>
                </a:lnTo>
                <a:lnTo>
                  <a:pt x="781" y="1209"/>
                </a:lnTo>
                <a:lnTo>
                  <a:pt x="772" y="1194"/>
                </a:lnTo>
                <a:lnTo>
                  <a:pt x="752" y="1186"/>
                </a:lnTo>
                <a:lnTo>
                  <a:pt x="732" y="1161"/>
                </a:lnTo>
                <a:lnTo>
                  <a:pt x="710" y="1120"/>
                </a:lnTo>
                <a:lnTo>
                  <a:pt x="686" y="1105"/>
                </a:lnTo>
                <a:lnTo>
                  <a:pt x="687" y="1094"/>
                </a:lnTo>
                <a:lnTo>
                  <a:pt x="655" y="1020"/>
                </a:lnTo>
                <a:lnTo>
                  <a:pt x="650" y="994"/>
                </a:lnTo>
                <a:lnTo>
                  <a:pt x="639" y="983"/>
                </a:lnTo>
                <a:lnTo>
                  <a:pt x="638" y="974"/>
                </a:lnTo>
                <a:lnTo>
                  <a:pt x="601" y="942"/>
                </a:lnTo>
                <a:lnTo>
                  <a:pt x="586" y="923"/>
                </a:lnTo>
                <a:lnTo>
                  <a:pt x="586" y="917"/>
                </a:lnTo>
                <a:lnTo>
                  <a:pt x="570" y="903"/>
                </a:lnTo>
                <a:lnTo>
                  <a:pt x="528" y="896"/>
                </a:lnTo>
                <a:lnTo>
                  <a:pt x="484" y="893"/>
                </a:lnTo>
                <a:lnTo>
                  <a:pt x="466" y="879"/>
                </a:lnTo>
                <a:lnTo>
                  <a:pt x="438" y="890"/>
                </a:lnTo>
                <a:lnTo>
                  <a:pt x="416" y="900"/>
                </a:lnTo>
                <a:lnTo>
                  <a:pt x="402" y="919"/>
                </a:lnTo>
                <a:lnTo>
                  <a:pt x="395" y="942"/>
                </a:lnTo>
                <a:lnTo>
                  <a:pt x="369" y="978"/>
                </a:lnTo>
                <a:lnTo>
                  <a:pt x="356" y="991"/>
                </a:lnTo>
                <a:lnTo>
                  <a:pt x="342" y="986"/>
                </a:lnTo>
                <a:lnTo>
                  <a:pt x="330" y="979"/>
                </a:lnTo>
                <a:lnTo>
                  <a:pt x="319" y="976"/>
                </a:lnTo>
                <a:lnTo>
                  <a:pt x="297" y="962"/>
                </a:lnTo>
                <a:lnTo>
                  <a:pt x="297" y="960"/>
                </a:lnTo>
                <a:lnTo>
                  <a:pt x="297" y="959"/>
                </a:lnTo>
                <a:lnTo>
                  <a:pt x="285" y="947"/>
                </a:lnTo>
                <a:lnTo>
                  <a:pt x="254" y="934"/>
                </a:lnTo>
                <a:lnTo>
                  <a:pt x="210" y="888"/>
                </a:lnTo>
                <a:lnTo>
                  <a:pt x="196" y="860"/>
                </a:lnTo>
                <a:lnTo>
                  <a:pt x="196" y="812"/>
                </a:lnTo>
                <a:lnTo>
                  <a:pt x="176" y="772"/>
                </a:lnTo>
                <a:lnTo>
                  <a:pt x="173" y="756"/>
                </a:lnTo>
                <a:lnTo>
                  <a:pt x="164" y="749"/>
                </a:lnTo>
                <a:lnTo>
                  <a:pt x="157" y="737"/>
                </a:lnTo>
                <a:lnTo>
                  <a:pt x="127" y="724"/>
                </a:lnTo>
                <a:lnTo>
                  <a:pt x="120" y="714"/>
                </a:lnTo>
                <a:lnTo>
                  <a:pt x="77" y="667"/>
                </a:lnTo>
                <a:lnTo>
                  <a:pt x="69" y="647"/>
                </a:lnTo>
                <a:lnTo>
                  <a:pt x="41" y="634"/>
                </a:lnTo>
                <a:lnTo>
                  <a:pt x="32" y="608"/>
                </a:lnTo>
                <a:lnTo>
                  <a:pt x="16" y="590"/>
                </a:lnTo>
                <a:lnTo>
                  <a:pt x="6" y="587"/>
                </a:lnTo>
                <a:lnTo>
                  <a:pt x="3" y="555"/>
                </a:lnTo>
                <a:lnTo>
                  <a:pt x="1" y="555"/>
                </a:lnTo>
                <a:lnTo>
                  <a:pt x="1" y="557"/>
                </a:lnTo>
                <a:lnTo>
                  <a:pt x="1" y="555"/>
                </a:lnTo>
                <a:lnTo>
                  <a:pt x="0" y="556"/>
                </a:lnTo>
                <a:lnTo>
                  <a:pt x="3" y="590"/>
                </a:lnTo>
                <a:lnTo>
                  <a:pt x="15" y="593"/>
                </a:lnTo>
                <a:lnTo>
                  <a:pt x="30" y="610"/>
                </a:lnTo>
                <a:lnTo>
                  <a:pt x="38" y="636"/>
                </a:lnTo>
                <a:lnTo>
                  <a:pt x="66" y="650"/>
                </a:lnTo>
                <a:lnTo>
                  <a:pt x="75" y="669"/>
                </a:lnTo>
                <a:lnTo>
                  <a:pt x="117" y="716"/>
                </a:lnTo>
                <a:lnTo>
                  <a:pt x="125" y="727"/>
                </a:lnTo>
                <a:lnTo>
                  <a:pt x="155" y="739"/>
                </a:lnTo>
                <a:lnTo>
                  <a:pt x="161" y="752"/>
                </a:lnTo>
                <a:lnTo>
                  <a:pt x="171" y="757"/>
                </a:lnTo>
                <a:lnTo>
                  <a:pt x="173" y="773"/>
                </a:lnTo>
                <a:lnTo>
                  <a:pt x="193" y="812"/>
                </a:lnTo>
                <a:lnTo>
                  <a:pt x="193" y="861"/>
                </a:lnTo>
                <a:lnTo>
                  <a:pt x="206" y="890"/>
                </a:lnTo>
                <a:lnTo>
                  <a:pt x="252" y="937"/>
                </a:lnTo>
                <a:lnTo>
                  <a:pt x="283" y="949"/>
                </a:lnTo>
                <a:lnTo>
                  <a:pt x="293" y="960"/>
                </a:lnTo>
                <a:lnTo>
                  <a:pt x="293" y="963"/>
                </a:lnTo>
                <a:lnTo>
                  <a:pt x="293" y="964"/>
                </a:lnTo>
                <a:lnTo>
                  <a:pt x="318" y="978"/>
                </a:lnTo>
                <a:lnTo>
                  <a:pt x="329" y="982"/>
                </a:lnTo>
                <a:lnTo>
                  <a:pt x="339" y="989"/>
                </a:lnTo>
                <a:lnTo>
                  <a:pt x="357" y="995"/>
                </a:lnTo>
                <a:lnTo>
                  <a:pt x="372" y="980"/>
                </a:lnTo>
                <a:lnTo>
                  <a:pt x="398" y="943"/>
                </a:lnTo>
                <a:lnTo>
                  <a:pt x="404" y="920"/>
                </a:lnTo>
                <a:lnTo>
                  <a:pt x="418" y="902"/>
                </a:lnTo>
                <a:lnTo>
                  <a:pt x="439" y="893"/>
                </a:lnTo>
                <a:lnTo>
                  <a:pt x="438" y="892"/>
                </a:lnTo>
                <a:lnTo>
                  <a:pt x="439" y="893"/>
                </a:lnTo>
                <a:lnTo>
                  <a:pt x="465" y="883"/>
                </a:lnTo>
                <a:lnTo>
                  <a:pt x="483" y="896"/>
                </a:lnTo>
                <a:lnTo>
                  <a:pt x="528" y="900"/>
                </a:lnTo>
                <a:lnTo>
                  <a:pt x="569" y="906"/>
                </a:lnTo>
                <a:lnTo>
                  <a:pt x="583" y="918"/>
                </a:lnTo>
                <a:lnTo>
                  <a:pt x="583" y="924"/>
                </a:lnTo>
                <a:lnTo>
                  <a:pt x="599" y="944"/>
                </a:lnTo>
                <a:lnTo>
                  <a:pt x="635" y="976"/>
                </a:lnTo>
                <a:lnTo>
                  <a:pt x="636" y="984"/>
                </a:lnTo>
                <a:lnTo>
                  <a:pt x="647" y="996"/>
                </a:lnTo>
                <a:lnTo>
                  <a:pt x="652" y="1021"/>
                </a:lnTo>
                <a:lnTo>
                  <a:pt x="684" y="1094"/>
                </a:lnTo>
                <a:lnTo>
                  <a:pt x="683" y="1107"/>
                </a:lnTo>
                <a:lnTo>
                  <a:pt x="708" y="1122"/>
                </a:lnTo>
                <a:lnTo>
                  <a:pt x="730" y="1162"/>
                </a:lnTo>
                <a:lnTo>
                  <a:pt x="750" y="1188"/>
                </a:lnTo>
                <a:lnTo>
                  <a:pt x="769" y="1197"/>
                </a:lnTo>
                <a:lnTo>
                  <a:pt x="778" y="1209"/>
                </a:lnTo>
                <a:lnTo>
                  <a:pt x="771" y="1236"/>
                </a:lnTo>
                <a:lnTo>
                  <a:pt x="775" y="1243"/>
                </a:lnTo>
                <a:lnTo>
                  <a:pt x="782" y="1246"/>
                </a:lnTo>
                <a:lnTo>
                  <a:pt x="780" y="1265"/>
                </a:lnTo>
                <a:lnTo>
                  <a:pt x="776" y="1269"/>
                </a:lnTo>
                <a:lnTo>
                  <a:pt x="780" y="1284"/>
                </a:lnTo>
                <a:lnTo>
                  <a:pt x="799" y="1296"/>
                </a:lnTo>
                <a:lnTo>
                  <a:pt x="807" y="1334"/>
                </a:lnTo>
                <a:lnTo>
                  <a:pt x="820" y="1358"/>
                </a:lnTo>
                <a:lnTo>
                  <a:pt x="867" y="1378"/>
                </a:lnTo>
                <a:lnTo>
                  <a:pt x="897" y="1386"/>
                </a:lnTo>
                <a:lnTo>
                  <a:pt x="923" y="1404"/>
                </a:lnTo>
                <a:lnTo>
                  <a:pt x="943" y="1407"/>
                </a:lnTo>
                <a:lnTo>
                  <a:pt x="951" y="1405"/>
                </a:lnTo>
                <a:lnTo>
                  <a:pt x="983" y="1412"/>
                </a:lnTo>
                <a:lnTo>
                  <a:pt x="1018" y="1435"/>
                </a:lnTo>
                <a:lnTo>
                  <a:pt x="1038" y="1423"/>
                </a:lnTo>
                <a:lnTo>
                  <a:pt x="1044" y="1413"/>
                </a:lnTo>
                <a:lnTo>
                  <a:pt x="1033" y="1396"/>
                </a:lnTo>
                <a:lnTo>
                  <a:pt x="1027" y="1359"/>
                </a:lnTo>
                <a:lnTo>
                  <a:pt x="1016" y="1317"/>
                </a:lnTo>
                <a:lnTo>
                  <a:pt x="1012" y="1303"/>
                </a:lnTo>
                <a:lnTo>
                  <a:pt x="1016" y="1276"/>
                </a:lnTo>
                <a:lnTo>
                  <a:pt x="1023" y="1253"/>
                </a:lnTo>
                <a:lnTo>
                  <a:pt x="1023" y="1253"/>
                </a:lnTo>
                <a:lnTo>
                  <a:pt x="1031" y="1226"/>
                </a:lnTo>
                <a:lnTo>
                  <a:pt x="1040" y="1193"/>
                </a:lnTo>
                <a:lnTo>
                  <a:pt x="1027" y="1181"/>
                </a:lnTo>
                <a:lnTo>
                  <a:pt x="1031" y="1171"/>
                </a:lnTo>
                <a:lnTo>
                  <a:pt x="1056" y="1170"/>
                </a:lnTo>
                <a:lnTo>
                  <a:pt x="1078" y="1137"/>
                </a:lnTo>
                <a:lnTo>
                  <a:pt x="1099" y="1133"/>
                </a:lnTo>
                <a:lnTo>
                  <a:pt x="1134" y="1111"/>
                </a:lnTo>
                <a:lnTo>
                  <a:pt x="1145" y="1103"/>
                </a:lnTo>
                <a:lnTo>
                  <a:pt x="1182" y="1082"/>
                </a:lnTo>
                <a:lnTo>
                  <a:pt x="1217" y="1067"/>
                </a:lnTo>
                <a:lnTo>
                  <a:pt x="1249" y="1048"/>
                </a:lnTo>
                <a:lnTo>
                  <a:pt x="1265" y="1035"/>
                </a:lnTo>
                <a:lnTo>
                  <a:pt x="1299" y="1004"/>
                </a:lnTo>
                <a:lnTo>
                  <a:pt x="1307" y="998"/>
                </a:lnTo>
                <a:lnTo>
                  <a:pt x="1320" y="990"/>
                </a:lnTo>
                <a:lnTo>
                  <a:pt x="1320" y="990"/>
                </a:lnTo>
                <a:lnTo>
                  <a:pt x="1336" y="978"/>
                </a:lnTo>
                <a:lnTo>
                  <a:pt x="1341" y="967"/>
                </a:lnTo>
                <a:lnTo>
                  <a:pt x="1400" y="940"/>
                </a:lnTo>
                <a:lnTo>
                  <a:pt x="1435" y="930"/>
                </a:lnTo>
                <a:lnTo>
                  <a:pt x="1433" y="904"/>
                </a:lnTo>
                <a:lnTo>
                  <a:pt x="1441" y="886"/>
                </a:lnTo>
                <a:lnTo>
                  <a:pt x="1446" y="843"/>
                </a:lnTo>
                <a:lnTo>
                  <a:pt x="1449" y="828"/>
                </a:lnTo>
                <a:lnTo>
                  <a:pt x="1441" y="813"/>
                </a:lnTo>
                <a:lnTo>
                  <a:pt x="1458" y="784"/>
                </a:lnTo>
                <a:lnTo>
                  <a:pt x="1462" y="737"/>
                </a:lnTo>
                <a:lnTo>
                  <a:pt x="1459" y="732"/>
                </a:lnTo>
                <a:lnTo>
                  <a:pt x="1457" y="713"/>
                </a:lnTo>
                <a:lnTo>
                  <a:pt x="1432" y="678"/>
                </a:lnTo>
                <a:lnTo>
                  <a:pt x="1427" y="651"/>
                </a:lnTo>
                <a:lnTo>
                  <a:pt x="1411" y="624"/>
                </a:lnTo>
                <a:lnTo>
                  <a:pt x="1408" y="600"/>
                </a:lnTo>
                <a:lnTo>
                  <a:pt x="1403" y="543"/>
                </a:lnTo>
                <a:lnTo>
                  <a:pt x="1399" y="422"/>
                </a:lnTo>
                <a:lnTo>
                  <a:pt x="1385" y="417"/>
                </a:lnTo>
                <a:lnTo>
                  <a:pt x="1367" y="423"/>
                </a:lnTo>
                <a:lnTo>
                  <a:pt x="1351" y="411"/>
                </a:lnTo>
                <a:lnTo>
                  <a:pt x="1336" y="404"/>
                </a:lnTo>
                <a:lnTo>
                  <a:pt x="1315" y="397"/>
                </a:lnTo>
                <a:lnTo>
                  <a:pt x="1296" y="387"/>
                </a:lnTo>
                <a:lnTo>
                  <a:pt x="1285" y="374"/>
                </a:lnTo>
                <a:lnTo>
                  <a:pt x="1277" y="371"/>
                </a:lnTo>
                <a:lnTo>
                  <a:pt x="1265" y="381"/>
                </a:lnTo>
                <a:lnTo>
                  <a:pt x="1238" y="381"/>
                </a:lnTo>
                <a:lnTo>
                  <a:pt x="1235" y="373"/>
                </a:lnTo>
                <a:lnTo>
                  <a:pt x="1232" y="373"/>
                </a:lnTo>
                <a:lnTo>
                  <a:pt x="1231" y="373"/>
                </a:lnTo>
                <a:lnTo>
                  <a:pt x="1213" y="385"/>
                </a:lnTo>
                <a:lnTo>
                  <a:pt x="1202" y="379"/>
                </a:lnTo>
                <a:lnTo>
                  <a:pt x="1178" y="379"/>
                </a:lnTo>
                <a:lnTo>
                  <a:pt x="1174" y="393"/>
                </a:lnTo>
                <a:lnTo>
                  <a:pt x="1161" y="400"/>
                </a:lnTo>
                <a:lnTo>
                  <a:pt x="1142" y="394"/>
                </a:lnTo>
                <a:lnTo>
                  <a:pt x="1121" y="387"/>
                </a:lnTo>
                <a:lnTo>
                  <a:pt x="1094" y="381"/>
                </a:lnTo>
                <a:lnTo>
                  <a:pt x="1088" y="369"/>
                </a:lnTo>
                <a:lnTo>
                  <a:pt x="1086" y="369"/>
                </a:lnTo>
                <a:lnTo>
                  <a:pt x="1085" y="369"/>
                </a:lnTo>
                <a:lnTo>
                  <a:pt x="1074" y="394"/>
                </a:lnTo>
                <a:lnTo>
                  <a:pt x="1061" y="396"/>
                </a:lnTo>
                <a:lnTo>
                  <a:pt x="1031" y="385"/>
                </a:lnTo>
                <a:lnTo>
                  <a:pt x="1028" y="372"/>
                </a:lnTo>
                <a:lnTo>
                  <a:pt x="1014" y="372"/>
                </a:lnTo>
                <a:lnTo>
                  <a:pt x="1004" y="368"/>
                </a:lnTo>
                <a:lnTo>
                  <a:pt x="989" y="380"/>
                </a:lnTo>
                <a:lnTo>
                  <a:pt x="971" y="375"/>
                </a:lnTo>
                <a:lnTo>
                  <a:pt x="971" y="362"/>
                </a:lnTo>
                <a:lnTo>
                  <a:pt x="966" y="361"/>
                </a:lnTo>
                <a:lnTo>
                  <a:pt x="953" y="343"/>
                </a:lnTo>
                <a:lnTo>
                  <a:pt x="936" y="338"/>
                </a:lnTo>
                <a:lnTo>
                  <a:pt x="919" y="350"/>
                </a:lnTo>
                <a:lnTo>
                  <a:pt x="904" y="339"/>
                </a:lnTo>
                <a:lnTo>
                  <a:pt x="878" y="335"/>
                </a:lnTo>
                <a:lnTo>
                  <a:pt x="864" y="330"/>
                </a:lnTo>
                <a:lnTo>
                  <a:pt x="838" y="325"/>
                </a:lnTo>
                <a:lnTo>
                  <a:pt x="840" y="304"/>
                </a:lnTo>
                <a:lnTo>
                  <a:pt x="832" y="300"/>
                </a:lnTo>
                <a:lnTo>
                  <a:pt x="832" y="302"/>
                </a:lnTo>
                <a:lnTo>
                  <a:pt x="826" y="305"/>
                </a:lnTo>
                <a:lnTo>
                  <a:pt x="812" y="304"/>
                </a:lnTo>
                <a:lnTo>
                  <a:pt x="807" y="298"/>
                </a:lnTo>
                <a:lnTo>
                  <a:pt x="804" y="306"/>
                </a:lnTo>
                <a:lnTo>
                  <a:pt x="794" y="306"/>
                </a:lnTo>
                <a:lnTo>
                  <a:pt x="782" y="300"/>
                </a:lnTo>
                <a:lnTo>
                  <a:pt x="757" y="275"/>
                </a:lnTo>
                <a:lnTo>
                  <a:pt x="756" y="264"/>
                </a:lnTo>
                <a:lnTo>
                  <a:pt x="762" y="156"/>
                </a:lnTo>
                <a:lnTo>
                  <a:pt x="772" y="14"/>
                </a:lnTo>
                <a:lnTo>
                  <a:pt x="442" y="0"/>
                </a:lnTo>
                <a:lnTo>
                  <a:pt x="397" y="587"/>
                </a:lnTo>
                <a:lnTo>
                  <a:pt x="224" y="576"/>
                </a:lnTo>
                <a:lnTo>
                  <a:pt x="0" y="554"/>
                </a:lnTo>
                <a:lnTo>
                  <a:pt x="0" y="556"/>
                </a:lnTo>
                <a:lnTo>
                  <a:pt x="1" y="55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3" name="Freeform 110">
            <a:extLst>
              <a:ext uri="{FF2B5EF4-FFF2-40B4-BE49-F238E27FC236}">
                <a16:creationId xmlns:a16="http://schemas.microsoft.com/office/drawing/2014/main" id="{1BC7D411-FFAA-3BB1-01E9-2F014A5C7DE0}"/>
              </a:ext>
            </a:extLst>
          </p:cNvPr>
          <p:cNvSpPr>
            <a:spLocks/>
          </p:cNvSpPr>
          <p:nvPr/>
        </p:nvSpPr>
        <p:spPr bwMode="auto">
          <a:xfrm>
            <a:off x="3922048" y="5187104"/>
            <a:ext cx="109546" cy="399268"/>
          </a:xfrm>
          <a:custGeom>
            <a:avLst/>
            <a:gdLst>
              <a:gd name="T0" fmla="*/ 24 w 76"/>
              <a:gd name="T1" fmla="*/ 274 h 277"/>
              <a:gd name="T2" fmla="*/ 26 w 76"/>
              <a:gd name="T3" fmla="*/ 274 h 277"/>
              <a:gd name="T4" fmla="*/ 22 w 76"/>
              <a:gd name="T5" fmla="*/ 231 h 277"/>
              <a:gd name="T6" fmla="*/ 6 w 76"/>
              <a:gd name="T7" fmla="*/ 189 h 277"/>
              <a:gd name="T8" fmla="*/ 3 w 76"/>
              <a:gd name="T9" fmla="*/ 147 h 277"/>
              <a:gd name="T10" fmla="*/ 11 w 76"/>
              <a:gd name="T11" fmla="*/ 97 h 277"/>
              <a:gd name="T12" fmla="*/ 31 w 76"/>
              <a:gd name="T13" fmla="*/ 56 h 277"/>
              <a:gd name="T14" fmla="*/ 52 w 76"/>
              <a:gd name="T15" fmla="*/ 24 h 277"/>
              <a:gd name="T16" fmla="*/ 70 w 76"/>
              <a:gd name="T17" fmla="*/ 3 h 277"/>
              <a:gd name="T18" fmla="*/ 71 w 76"/>
              <a:gd name="T19" fmla="*/ 4 h 277"/>
              <a:gd name="T20" fmla="*/ 44 w 76"/>
              <a:gd name="T21" fmla="*/ 41 h 277"/>
              <a:gd name="T22" fmla="*/ 17 w 76"/>
              <a:gd name="T23" fmla="*/ 81 h 277"/>
              <a:gd name="T24" fmla="*/ 5 w 76"/>
              <a:gd name="T25" fmla="*/ 121 h 277"/>
              <a:gd name="T26" fmla="*/ 3 w 76"/>
              <a:gd name="T27" fmla="*/ 152 h 277"/>
              <a:gd name="T28" fmla="*/ 8 w 76"/>
              <a:gd name="T29" fmla="*/ 190 h 277"/>
              <a:gd name="T30" fmla="*/ 24 w 76"/>
              <a:gd name="T31" fmla="*/ 233 h 277"/>
              <a:gd name="T32" fmla="*/ 28 w 76"/>
              <a:gd name="T33" fmla="*/ 264 h 277"/>
              <a:gd name="T34" fmla="*/ 28 w 76"/>
              <a:gd name="T35" fmla="*/ 271 h 277"/>
              <a:gd name="T36" fmla="*/ 24 w 76"/>
              <a:gd name="T37" fmla="*/ 273 h 277"/>
              <a:gd name="T38" fmla="*/ 24 w 76"/>
              <a:gd name="T39" fmla="*/ 274 h 277"/>
              <a:gd name="T40" fmla="*/ 26 w 76"/>
              <a:gd name="T41" fmla="*/ 274 h 277"/>
              <a:gd name="T42" fmla="*/ 24 w 76"/>
              <a:gd name="T43" fmla="*/ 274 h 277"/>
              <a:gd name="T44" fmla="*/ 25 w 76"/>
              <a:gd name="T45" fmla="*/ 275 h 277"/>
              <a:gd name="T46" fmla="*/ 32 w 76"/>
              <a:gd name="T47" fmla="*/ 273 h 277"/>
              <a:gd name="T48" fmla="*/ 31 w 76"/>
              <a:gd name="T49" fmla="*/ 264 h 277"/>
              <a:gd name="T50" fmla="*/ 28 w 76"/>
              <a:gd name="T51" fmla="*/ 231 h 277"/>
              <a:gd name="T52" fmla="*/ 11 w 76"/>
              <a:gd name="T53" fmla="*/ 189 h 277"/>
              <a:gd name="T54" fmla="*/ 6 w 76"/>
              <a:gd name="T55" fmla="*/ 152 h 277"/>
              <a:gd name="T56" fmla="*/ 8 w 76"/>
              <a:gd name="T57" fmla="*/ 121 h 277"/>
              <a:gd name="T58" fmla="*/ 20 w 76"/>
              <a:gd name="T59" fmla="*/ 82 h 277"/>
              <a:gd name="T60" fmla="*/ 46 w 76"/>
              <a:gd name="T61" fmla="*/ 44 h 277"/>
              <a:gd name="T62" fmla="*/ 76 w 76"/>
              <a:gd name="T63" fmla="*/ 2 h 277"/>
              <a:gd name="T64" fmla="*/ 69 w 76"/>
              <a:gd name="T65" fmla="*/ 0 h 277"/>
              <a:gd name="T66" fmla="*/ 50 w 76"/>
              <a:gd name="T67" fmla="*/ 22 h 277"/>
              <a:gd name="T68" fmla="*/ 29 w 76"/>
              <a:gd name="T69" fmla="*/ 54 h 277"/>
              <a:gd name="T70" fmla="*/ 8 w 76"/>
              <a:gd name="T71" fmla="*/ 96 h 277"/>
              <a:gd name="T72" fmla="*/ 0 w 76"/>
              <a:gd name="T73" fmla="*/ 147 h 277"/>
              <a:gd name="T74" fmla="*/ 3 w 76"/>
              <a:gd name="T75" fmla="*/ 189 h 277"/>
              <a:gd name="T76" fmla="*/ 19 w 76"/>
              <a:gd name="T77" fmla="*/ 233 h 277"/>
              <a:gd name="T78" fmla="*/ 23 w 76"/>
              <a:gd name="T79" fmla="*/ 277 h 277"/>
              <a:gd name="T80" fmla="*/ 25 w 76"/>
              <a:gd name="T81" fmla="*/ 275 h 277"/>
              <a:gd name="T82" fmla="*/ 24 w 76"/>
              <a:gd name="T83" fmla="*/ 27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6" h="277">
                <a:moveTo>
                  <a:pt x="24" y="274"/>
                </a:moveTo>
                <a:lnTo>
                  <a:pt x="26" y="274"/>
                </a:lnTo>
                <a:lnTo>
                  <a:pt x="22" y="231"/>
                </a:lnTo>
                <a:lnTo>
                  <a:pt x="6" y="189"/>
                </a:lnTo>
                <a:lnTo>
                  <a:pt x="3" y="147"/>
                </a:lnTo>
                <a:lnTo>
                  <a:pt x="11" y="97"/>
                </a:lnTo>
                <a:lnTo>
                  <a:pt x="31" y="56"/>
                </a:lnTo>
                <a:lnTo>
                  <a:pt x="52" y="24"/>
                </a:lnTo>
                <a:lnTo>
                  <a:pt x="70" y="3"/>
                </a:lnTo>
                <a:lnTo>
                  <a:pt x="71" y="4"/>
                </a:lnTo>
                <a:lnTo>
                  <a:pt x="44" y="41"/>
                </a:lnTo>
                <a:lnTo>
                  <a:pt x="17" y="81"/>
                </a:lnTo>
                <a:lnTo>
                  <a:pt x="5" y="121"/>
                </a:lnTo>
                <a:lnTo>
                  <a:pt x="3" y="152"/>
                </a:lnTo>
                <a:lnTo>
                  <a:pt x="8" y="190"/>
                </a:lnTo>
                <a:lnTo>
                  <a:pt x="24" y="233"/>
                </a:lnTo>
                <a:lnTo>
                  <a:pt x="28" y="264"/>
                </a:lnTo>
                <a:lnTo>
                  <a:pt x="28" y="271"/>
                </a:lnTo>
                <a:lnTo>
                  <a:pt x="24" y="273"/>
                </a:lnTo>
                <a:lnTo>
                  <a:pt x="24" y="274"/>
                </a:lnTo>
                <a:lnTo>
                  <a:pt x="26" y="274"/>
                </a:lnTo>
                <a:lnTo>
                  <a:pt x="24" y="274"/>
                </a:lnTo>
                <a:lnTo>
                  <a:pt x="25" y="275"/>
                </a:lnTo>
                <a:lnTo>
                  <a:pt x="32" y="273"/>
                </a:lnTo>
                <a:lnTo>
                  <a:pt x="31" y="264"/>
                </a:lnTo>
                <a:lnTo>
                  <a:pt x="28" y="231"/>
                </a:lnTo>
                <a:lnTo>
                  <a:pt x="11" y="189"/>
                </a:lnTo>
                <a:lnTo>
                  <a:pt x="6" y="152"/>
                </a:lnTo>
                <a:lnTo>
                  <a:pt x="8" y="121"/>
                </a:lnTo>
                <a:lnTo>
                  <a:pt x="20" y="82"/>
                </a:lnTo>
                <a:lnTo>
                  <a:pt x="46" y="44"/>
                </a:lnTo>
                <a:lnTo>
                  <a:pt x="76" y="2"/>
                </a:lnTo>
                <a:lnTo>
                  <a:pt x="69" y="0"/>
                </a:lnTo>
                <a:lnTo>
                  <a:pt x="50" y="22"/>
                </a:lnTo>
                <a:lnTo>
                  <a:pt x="29" y="54"/>
                </a:lnTo>
                <a:lnTo>
                  <a:pt x="8" y="96"/>
                </a:lnTo>
                <a:lnTo>
                  <a:pt x="0" y="147"/>
                </a:lnTo>
                <a:lnTo>
                  <a:pt x="3" y="189"/>
                </a:lnTo>
                <a:lnTo>
                  <a:pt x="19" y="233"/>
                </a:lnTo>
                <a:lnTo>
                  <a:pt x="23" y="277"/>
                </a:lnTo>
                <a:lnTo>
                  <a:pt x="25" y="275"/>
                </a:lnTo>
                <a:lnTo>
                  <a:pt x="24" y="2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4" name="Freeform 111">
            <a:extLst>
              <a:ext uri="{FF2B5EF4-FFF2-40B4-BE49-F238E27FC236}">
                <a16:creationId xmlns:a16="http://schemas.microsoft.com/office/drawing/2014/main" id="{EFD8EB66-9516-6049-7276-26CB8228776A}"/>
              </a:ext>
            </a:extLst>
          </p:cNvPr>
          <p:cNvSpPr>
            <a:spLocks/>
          </p:cNvSpPr>
          <p:nvPr/>
        </p:nvSpPr>
        <p:spPr bwMode="auto">
          <a:xfrm>
            <a:off x="1451489" y="2291329"/>
            <a:ext cx="834570" cy="1057989"/>
          </a:xfrm>
          <a:custGeom>
            <a:avLst/>
            <a:gdLst>
              <a:gd name="T0" fmla="*/ 365 w 579"/>
              <a:gd name="T1" fmla="*/ 712 h 734"/>
              <a:gd name="T2" fmla="*/ 513 w 579"/>
              <a:gd name="T3" fmla="*/ 734 h 734"/>
              <a:gd name="T4" fmla="*/ 523 w 579"/>
              <a:gd name="T5" fmla="*/ 652 h 734"/>
              <a:gd name="T6" fmla="*/ 565 w 579"/>
              <a:gd name="T7" fmla="*/ 348 h 734"/>
              <a:gd name="T8" fmla="*/ 579 w 579"/>
              <a:gd name="T9" fmla="*/ 216 h 734"/>
              <a:gd name="T10" fmla="*/ 386 w 579"/>
              <a:gd name="T11" fmla="*/ 195 h 734"/>
              <a:gd name="T12" fmla="*/ 399 w 579"/>
              <a:gd name="T13" fmla="*/ 116 h 734"/>
              <a:gd name="T14" fmla="*/ 410 w 579"/>
              <a:gd name="T15" fmla="*/ 52 h 734"/>
              <a:gd name="T16" fmla="*/ 202 w 579"/>
              <a:gd name="T17" fmla="*/ 15 h 734"/>
              <a:gd name="T18" fmla="*/ 127 w 579"/>
              <a:gd name="T19" fmla="*/ 0 h 734"/>
              <a:gd name="T20" fmla="*/ 63 w 579"/>
              <a:gd name="T21" fmla="*/ 318 h 734"/>
              <a:gd name="T22" fmla="*/ 30 w 579"/>
              <a:gd name="T23" fmla="*/ 498 h 734"/>
              <a:gd name="T24" fmla="*/ 11 w 579"/>
              <a:gd name="T25" fmla="*/ 592 h 734"/>
              <a:gd name="T26" fmla="*/ 0 w 579"/>
              <a:gd name="T27" fmla="*/ 647 h 734"/>
              <a:gd name="T28" fmla="*/ 365 w 579"/>
              <a:gd name="T29" fmla="*/ 712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9" h="734">
                <a:moveTo>
                  <a:pt x="365" y="712"/>
                </a:moveTo>
                <a:lnTo>
                  <a:pt x="513" y="734"/>
                </a:lnTo>
                <a:lnTo>
                  <a:pt x="523" y="652"/>
                </a:lnTo>
                <a:lnTo>
                  <a:pt x="565" y="348"/>
                </a:lnTo>
                <a:lnTo>
                  <a:pt x="579" y="216"/>
                </a:lnTo>
                <a:lnTo>
                  <a:pt x="386" y="195"/>
                </a:lnTo>
                <a:lnTo>
                  <a:pt x="399" y="116"/>
                </a:lnTo>
                <a:lnTo>
                  <a:pt x="410" y="52"/>
                </a:lnTo>
                <a:lnTo>
                  <a:pt x="202" y="15"/>
                </a:lnTo>
                <a:lnTo>
                  <a:pt x="127" y="0"/>
                </a:lnTo>
                <a:lnTo>
                  <a:pt x="63" y="318"/>
                </a:lnTo>
                <a:lnTo>
                  <a:pt x="30" y="498"/>
                </a:lnTo>
                <a:lnTo>
                  <a:pt x="11" y="592"/>
                </a:lnTo>
                <a:lnTo>
                  <a:pt x="0" y="647"/>
                </a:lnTo>
                <a:lnTo>
                  <a:pt x="365" y="7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5" name="Freeform 112">
            <a:extLst>
              <a:ext uri="{FF2B5EF4-FFF2-40B4-BE49-F238E27FC236}">
                <a16:creationId xmlns:a16="http://schemas.microsoft.com/office/drawing/2014/main" id="{03C35101-C5F8-C878-9ECC-1850F3B0001E}"/>
              </a:ext>
            </a:extLst>
          </p:cNvPr>
          <p:cNvSpPr>
            <a:spLocks/>
          </p:cNvSpPr>
          <p:nvPr/>
        </p:nvSpPr>
        <p:spPr bwMode="auto">
          <a:xfrm>
            <a:off x="1450048" y="2288447"/>
            <a:ext cx="838895" cy="1063754"/>
          </a:xfrm>
          <a:custGeom>
            <a:avLst/>
            <a:gdLst>
              <a:gd name="T0" fmla="*/ 366 w 582"/>
              <a:gd name="T1" fmla="*/ 714 h 738"/>
              <a:gd name="T2" fmla="*/ 366 w 582"/>
              <a:gd name="T3" fmla="*/ 716 h 738"/>
              <a:gd name="T4" fmla="*/ 515 w 582"/>
              <a:gd name="T5" fmla="*/ 738 h 738"/>
              <a:gd name="T6" fmla="*/ 526 w 582"/>
              <a:gd name="T7" fmla="*/ 654 h 738"/>
              <a:gd name="T8" fmla="*/ 568 w 582"/>
              <a:gd name="T9" fmla="*/ 350 h 738"/>
              <a:gd name="T10" fmla="*/ 582 w 582"/>
              <a:gd name="T11" fmla="*/ 216 h 738"/>
              <a:gd name="T12" fmla="*/ 389 w 582"/>
              <a:gd name="T13" fmla="*/ 196 h 738"/>
              <a:gd name="T14" fmla="*/ 402 w 582"/>
              <a:gd name="T15" fmla="*/ 118 h 738"/>
              <a:gd name="T16" fmla="*/ 413 w 582"/>
              <a:gd name="T17" fmla="*/ 53 h 738"/>
              <a:gd name="T18" fmla="*/ 203 w 582"/>
              <a:gd name="T19" fmla="*/ 16 h 738"/>
              <a:gd name="T20" fmla="*/ 126 w 582"/>
              <a:gd name="T21" fmla="*/ 0 h 738"/>
              <a:gd name="T22" fmla="*/ 62 w 582"/>
              <a:gd name="T23" fmla="*/ 320 h 738"/>
              <a:gd name="T24" fmla="*/ 30 w 582"/>
              <a:gd name="T25" fmla="*/ 500 h 738"/>
              <a:gd name="T26" fmla="*/ 11 w 582"/>
              <a:gd name="T27" fmla="*/ 593 h 738"/>
              <a:gd name="T28" fmla="*/ 0 w 582"/>
              <a:gd name="T29" fmla="*/ 650 h 738"/>
              <a:gd name="T30" fmla="*/ 366 w 582"/>
              <a:gd name="T31" fmla="*/ 716 h 738"/>
              <a:gd name="T32" fmla="*/ 366 w 582"/>
              <a:gd name="T33" fmla="*/ 716 h 738"/>
              <a:gd name="T34" fmla="*/ 366 w 582"/>
              <a:gd name="T35" fmla="*/ 714 h 738"/>
              <a:gd name="T36" fmla="*/ 366 w 582"/>
              <a:gd name="T37" fmla="*/ 713 h 738"/>
              <a:gd name="T38" fmla="*/ 3 w 582"/>
              <a:gd name="T39" fmla="*/ 648 h 738"/>
              <a:gd name="T40" fmla="*/ 13 w 582"/>
              <a:gd name="T41" fmla="*/ 594 h 738"/>
              <a:gd name="T42" fmla="*/ 33 w 582"/>
              <a:gd name="T43" fmla="*/ 502 h 738"/>
              <a:gd name="T44" fmla="*/ 65 w 582"/>
              <a:gd name="T45" fmla="*/ 321 h 738"/>
              <a:gd name="T46" fmla="*/ 129 w 582"/>
              <a:gd name="T47" fmla="*/ 5 h 738"/>
              <a:gd name="T48" fmla="*/ 203 w 582"/>
              <a:gd name="T49" fmla="*/ 20 h 738"/>
              <a:gd name="T50" fmla="*/ 410 w 582"/>
              <a:gd name="T51" fmla="*/ 55 h 738"/>
              <a:gd name="T52" fmla="*/ 399 w 582"/>
              <a:gd name="T53" fmla="*/ 117 h 738"/>
              <a:gd name="T54" fmla="*/ 385 w 582"/>
              <a:gd name="T55" fmla="*/ 198 h 738"/>
              <a:gd name="T56" fmla="*/ 579 w 582"/>
              <a:gd name="T57" fmla="*/ 219 h 738"/>
              <a:gd name="T58" fmla="*/ 565 w 582"/>
              <a:gd name="T59" fmla="*/ 350 h 738"/>
              <a:gd name="T60" fmla="*/ 523 w 582"/>
              <a:gd name="T61" fmla="*/ 653 h 738"/>
              <a:gd name="T62" fmla="*/ 511 w 582"/>
              <a:gd name="T63" fmla="*/ 734 h 738"/>
              <a:gd name="T64" fmla="*/ 366 w 582"/>
              <a:gd name="T65" fmla="*/ 713 h 738"/>
              <a:gd name="T66" fmla="*/ 366 w 582"/>
              <a:gd name="T67" fmla="*/ 714 h 738"/>
              <a:gd name="T68" fmla="*/ 366 w 582"/>
              <a:gd name="T69" fmla="*/ 713 h 738"/>
              <a:gd name="T70" fmla="*/ 366 w 582"/>
              <a:gd name="T71" fmla="*/ 714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2" h="738">
                <a:moveTo>
                  <a:pt x="366" y="714"/>
                </a:moveTo>
                <a:lnTo>
                  <a:pt x="366" y="716"/>
                </a:lnTo>
                <a:lnTo>
                  <a:pt x="515" y="738"/>
                </a:lnTo>
                <a:lnTo>
                  <a:pt x="526" y="654"/>
                </a:lnTo>
                <a:lnTo>
                  <a:pt x="568" y="350"/>
                </a:lnTo>
                <a:lnTo>
                  <a:pt x="582" y="216"/>
                </a:lnTo>
                <a:lnTo>
                  <a:pt x="389" y="196"/>
                </a:lnTo>
                <a:lnTo>
                  <a:pt x="402" y="118"/>
                </a:lnTo>
                <a:lnTo>
                  <a:pt x="413" y="53"/>
                </a:lnTo>
                <a:lnTo>
                  <a:pt x="203" y="16"/>
                </a:lnTo>
                <a:lnTo>
                  <a:pt x="126" y="0"/>
                </a:lnTo>
                <a:lnTo>
                  <a:pt x="62" y="320"/>
                </a:lnTo>
                <a:lnTo>
                  <a:pt x="30" y="500"/>
                </a:lnTo>
                <a:lnTo>
                  <a:pt x="11" y="593"/>
                </a:lnTo>
                <a:lnTo>
                  <a:pt x="0" y="650"/>
                </a:lnTo>
                <a:lnTo>
                  <a:pt x="366" y="716"/>
                </a:lnTo>
                <a:lnTo>
                  <a:pt x="366" y="716"/>
                </a:lnTo>
                <a:lnTo>
                  <a:pt x="366" y="714"/>
                </a:lnTo>
                <a:lnTo>
                  <a:pt x="366" y="713"/>
                </a:lnTo>
                <a:lnTo>
                  <a:pt x="3" y="648"/>
                </a:lnTo>
                <a:lnTo>
                  <a:pt x="13" y="594"/>
                </a:lnTo>
                <a:lnTo>
                  <a:pt x="33" y="502"/>
                </a:lnTo>
                <a:lnTo>
                  <a:pt x="65" y="321"/>
                </a:lnTo>
                <a:lnTo>
                  <a:pt x="129" y="5"/>
                </a:lnTo>
                <a:lnTo>
                  <a:pt x="203" y="20"/>
                </a:lnTo>
                <a:lnTo>
                  <a:pt x="410" y="55"/>
                </a:lnTo>
                <a:lnTo>
                  <a:pt x="399" y="117"/>
                </a:lnTo>
                <a:lnTo>
                  <a:pt x="385" y="198"/>
                </a:lnTo>
                <a:lnTo>
                  <a:pt x="579" y="219"/>
                </a:lnTo>
                <a:lnTo>
                  <a:pt x="565" y="350"/>
                </a:lnTo>
                <a:lnTo>
                  <a:pt x="523" y="653"/>
                </a:lnTo>
                <a:lnTo>
                  <a:pt x="511" y="734"/>
                </a:lnTo>
                <a:lnTo>
                  <a:pt x="366" y="713"/>
                </a:lnTo>
                <a:lnTo>
                  <a:pt x="366" y="714"/>
                </a:lnTo>
                <a:lnTo>
                  <a:pt x="366" y="713"/>
                </a:lnTo>
                <a:lnTo>
                  <a:pt x="366" y="7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6" name="Freeform 113">
            <a:extLst>
              <a:ext uri="{FF2B5EF4-FFF2-40B4-BE49-F238E27FC236}">
                <a16:creationId xmlns:a16="http://schemas.microsoft.com/office/drawing/2014/main" id="{258B74D5-9BBE-A5A2-4BAA-E879510C0AFC}"/>
              </a:ext>
            </a:extLst>
          </p:cNvPr>
          <p:cNvSpPr>
            <a:spLocks noEditPoints="1"/>
          </p:cNvSpPr>
          <p:nvPr/>
        </p:nvSpPr>
        <p:spPr bwMode="auto">
          <a:xfrm>
            <a:off x="6076941" y="2794378"/>
            <a:ext cx="1147354" cy="639982"/>
          </a:xfrm>
          <a:custGeom>
            <a:avLst/>
            <a:gdLst>
              <a:gd name="T0" fmla="*/ 795 w 796"/>
              <a:gd name="T1" fmla="*/ 136 h 444"/>
              <a:gd name="T2" fmla="*/ 776 w 796"/>
              <a:gd name="T3" fmla="*/ 186 h 444"/>
              <a:gd name="T4" fmla="*/ 767 w 796"/>
              <a:gd name="T5" fmla="*/ 236 h 444"/>
              <a:gd name="T6" fmla="*/ 746 w 796"/>
              <a:gd name="T7" fmla="*/ 220 h 444"/>
              <a:gd name="T8" fmla="*/ 758 w 796"/>
              <a:gd name="T9" fmla="*/ 162 h 444"/>
              <a:gd name="T10" fmla="*/ 761 w 796"/>
              <a:gd name="T11" fmla="*/ 132 h 444"/>
              <a:gd name="T12" fmla="*/ 434 w 796"/>
              <a:gd name="T13" fmla="*/ 387 h 444"/>
              <a:gd name="T14" fmla="*/ 173 w 796"/>
              <a:gd name="T15" fmla="*/ 420 h 444"/>
              <a:gd name="T16" fmla="*/ 145 w 796"/>
              <a:gd name="T17" fmla="*/ 430 h 444"/>
              <a:gd name="T18" fmla="*/ 40 w 796"/>
              <a:gd name="T19" fmla="*/ 439 h 444"/>
              <a:gd name="T20" fmla="*/ 24 w 796"/>
              <a:gd name="T21" fmla="*/ 427 h 444"/>
              <a:gd name="T22" fmla="*/ 49 w 796"/>
              <a:gd name="T23" fmla="*/ 401 h 444"/>
              <a:gd name="T24" fmla="*/ 108 w 796"/>
              <a:gd name="T25" fmla="*/ 335 h 444"/>
              <a:gd name="T26" fmla="*/ 142 w 796"/>
              <a:gd name="T27" fmla="*/ 346 h 444"/>
              <a:gd name="T28" fmla="*/ 182 w 796"/>
              <a:gd name="T29" fmla="*/ 345 h 444"/>
              <a:gd name="T30" fmla="*/ 208 w 796"/>
              <a:gd name="T31" fmla="*/ 344 h 444"/>
              <a:gd name="T32" fmla="*/ 246 w 796"/>
              <a:gd name="T33" fmla="*/ 309 h 444"/>
              <a:gd name="T34" fmla="*/ 279 w 796"/>
              <a:gd name="T35" fmla="*/ 300 h 444"/>
              <a:gd name="T36" fmla="*/ 306 w 796"/>
              <a:gd name="T37" fmla="*/ 283 h 444"/>
              <a:gd name="T38" fmla="*/ 302 w 796"/>
              <a:gd name="T39" fmla="*/ 259 h 444"/>
              <a:gd name="T40" fmla="*/ 342 w 796"/>
              <a:gd name="T41" fmla="*/ 165 h 444"/>
              <a:gd name="T42" fmla="*/ 349 w 796"/>
              <a:gd name="T43" fmla="*/ 136 h 444"/>
              <a:gd name="T44" fmla="*/ 364 w 796"/>
              <a:gd name="T45" fmla="*/ 153 h 444"/>
              <a:gd name="T46" fmla="*/ 398 w 796"/>
              <a:gd name="T47" fmla="*/ 103 h 444"/>
              <a:gd name="T48" fmla="*/ 421 w 796"/>
              <a:gd name="T49" fmla="*/ 84 h 444"/>
              <a:gd name="T50" fmla="*/ 445 w 796"/>
              <a:gd name="T51" fmla="*/ 58 h 444"/>
              <a:gd name="T52" fmla="*/ 456 w 796"/>
              <a:gd name="T53" fmla="*/ 5 h 444"/>
              <a:gd name="T54" fmla="*/ 517 w 796"/>
              <a:gd name="T55" fmla="*/ 31 h 444"/>
              <a:gd name="T56" fmla="*/ 539 w 796"/>
              <a:gd name="T57" fmla="*/ 8 h 444"/>
              <a:gd name="T58" fmla="*/ 587 w 796"/>
              <a:gd name="T59" fmla="*/ 43 h 444"/>
              <a:gd name="T60" fmla="*/ 591 w 796"/>
              <a:gd name="T61" fmla="*/ 74 h 444"/>
              <a:gd name="T62" fmla="*/ 581 w 796"/>
              <a:gd name="T63" fmla="*/ 93 h 444"/>
              <a:gd name="T64" fmla="*/ 596 w 796"/>
              <a:gd name="T65" fmla="*/ 114 h 444"/>
              <a:gd name="T66" fmla="*/ 637 w 796"/>
              <a:gd name="T67" fmla="*/ 129 h 444"/>
              <a:gd name="T68" fmla="*/ 678 w 796"/>
              <a:gd name="T69" fmla="*/ 147 h 444"/>
              <a:gd name="T70" fmla="*/ 703 w 796"/>
              <a:gd name="T71" fmla="*/ 157 h 444"/>
              <a:gd name="T72" fmla="*/ 709 w 796"/>
              <a:gd name="T73" fmla="*/ 191 h 444"/>
              <a:gd name="T74" fmla="*/ 714 w 796"/>
              <a:gd name="T75" fmla="*/ 207 h 444"/>
              <a:gd name="T76" fmla="*/ 697 w 796"/>
              <a:gd name="T77" fmla="*/ 215 h 444"/>
              <a:gd name="T78" fmla="*/ 711 w 796"/>
              <a:gd name="T79" fmla="*/ 234 h 444"/>
              <a:gd name="T80" fmla="*/ 722 w 796"/>
              <a:gd name="T81" fmla="*/ 254 h 444"/>
              <a:gd name="T82" fmla="*/ 709 w 796"/>
              <a:gd name="T83" fmla="*/ 277 h 444"/>
              <a:gd name="T84" fmla="*/ 753 w 796"/>
              <a:gd name="T85" fmla="*/ 275 h 444"/>
              <a:gd name="T86" fmla="*/ 434 w 796"/>
              <a:gd name="T87" fmla="*/ 387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96" h="444">
                <a:moveTo>
                  <a:pt x="796" y="118"/>
                </a:moveTo>
                <a:lnTo>
                  <a:pt x="795" y="136"/>
                </a:lnTo>
                <a:lnTo>
                  <a:pt x="778" y="158"/>
                </a:lnTo>
                <a:lnTo>
                  <a:pt x="776" y="186"/>
                </a:lnTo>
                <a:lnTo>
                  <a:pt x="778" y="206"/>
                </a:lnTo>
                <a:lnTo>
                  <a:pt x="767" y="236"/>
                </a:lnTo>
                <a:lnTo>
                  <a:pt x="754" y="248"/>
                </a:lnTo>
                <a:lnTo>
                  <a:pt x="746" y="220"/>
                </a:lnTo>
                <a:lnTo>
                  <a:pt x="748" y="188"/>
                </a:lnTo>
                <a:lnTo>
                  <a:pt x="758" y="162"/>
                </a:lnTo>
                <a:lnTo>
                  <a:pt x="762" y="143"/>
                </a:lnTo>
                <a:lnTo>
                  <a:pt x="761" y="132"/>
                </a:lnTo>
                <a:lnTo>
                  <a:pt x="796" y="118"/>
                </a:lnTo>
                <a:close/>
                <a:moveTo>
                  <a:pt x="434" y="387"/>
                </a:moveTo>
                <a:lnTo>
                  <a:pt x="202" y="420"/>
                </a:lnTo>
                <a:lnTo>
                  <a:pt x="173" y="420"/>
                </a:lnTo>
                <a:lnTo>
                  <a:pt x="160" y="418"/>
                </a:lnTo>
                <a:lnTo>
                  <a:pt x="145" y="430"/>
                </a:lnTo>
                <a:lnTo>
                  <a:pt x="101" y="430"/>
                </a:lnTo>
                <a:lnTo>
                  <a:pt x="40" y="439"/>
                </a:lnTo>
                <a:lnTo>
                  <a:pt x="0" y="444"/>
                </a:lnTo>
                <a:lnTo>
                  <a:pt x="24" y="427"/>
                </a:lnTo>
                <a:lnTo>
                  <a:pt x="49" y="414"/>
                </a:lnTo>
                <a:lnTo>
                  <a:pt x="49" y="401"/>
                </a:lnTo>
                <a:lnTo>
                  <a:pt x="83" y="358"/>
                </a:lnTo>
                <a:lnTo>
                  <a:pt x="108" y="335"/>
                </a:lnTo>
                <a:lnTo>
                  <a:pt x="121" y="320"/>
                </a:lnTo>
                <a:lnTo>
                  <a:pt x="142" y="346"/>
                </a:lnTo>
                <a:lnTo>
                  <a:pt x="166" y="351"/>
                </a:lnTo>
                <a:lnTo>
                  <a:pt x="182" y="345"/>
                </a:lnTo>
                <a:lnTo>
                  <a:pt x="194" y="336"/>
                </a:lnTo>
                <a:lnTo>
                  <a:pt x="208" y="344"/>
                </a:lnTo>
                <a:lnTo>
                  <a:pt x="235" y="335"/>
                </a:lnTo>
                <a:lnTo>
                  <a:pt x="246" y="309"/>
                </a:lnTo>
                <a:lnTo>
                  <a:pt x="260" y="314"/>
                </a:lnTo>
                <a:lnTo>
                  <a:pt x="279" y="300"/>
                </a:lnTo>
                <a:lnTo>
                  <a:pt x="289" y="302"/>
                </a:lnTo>
                <a:lnTo>
                  <a:pt x="306" y="283"/>
                </a:lnTo>
                <a:lnTo>
                  <a:pt x="307" y="266"/>
                </a:lnTo>
                <a:lnTo>
                  <a:pt x="302" y="259"/>
                </a:lnTo>
                <a:lnTo>
                  <a:pt x="331" y="196"/>
                </a:lnTo>
                <a:lnTo>
                  <a:pt x="342" y="165"/>
                </a:lnTo>
                <a:lnTo>
                  <a:pt x="345" y="137"/>
                </a:lnTo>
                <a:lnTo>
                  <a:pt x="349" y="136"/>
                </a:lnTo>
                <a:lnTo>
                  <a:pt x="356" y="145"/>
                </a:lnTo>
                <a:lnTo>
                  <a:pt x="364" y="153"/>
                </a:lnTo>
                <a:lnTo>
                  <a:pt x="388" y="152"/>
                </a:lnTo>
                <a:lnTo>
                  <a:pt x="398" y="103"/>
                </a:lnTo>
                <a:lnTo>
                  <a:pt x="417" y="99"/>
                </a:lnTo>
                <a:lnTo>
                  <a:pt x="421" y="84"/>
                </a:lnTo>
                <a:lnTo>
                  <a:pt x="438" y="70"/>
                </a:lnTo>
                <a:lnTo>
                  <a:pt x="445" y="58"/>
                </a:lnTo>
                <a:lnTo>
                  <a:pt x="455" y="32"/>
                </a:lnTo>
                <a:lnTo>
                  <a:pt x="456" y="5"/>
                </a:lnTo>
                <a:lnTo>
                  <a:pt x="478" y="13"/>
                </a:lnTo>
                <a:lnTo>
                  <a:pt x="517" y="31"/>
                </a:lnTo>
                <a:lnTo>
                  <a:pt x="519" y="0"/>
                </a:lnTo>
                <a:lnTo>
                  <a:pt x="539" y="8"/>
                </a:lnTo>
                <a:lnTo>
                  <a:pt x="536" y="25"/>
                </a:lnTo>
                <a:lnTo>
                  <a:pt x="587" y="43"/>
                </a:lnTo>
                <a:lnTo>
                  <a:pt x="596" y="54"/>
                </a:lnTo>
                <a:lnTo>
                  <a:pt x="591" y="74"/>
                </a:lnTo>
                <a:lnTo>
                  <a:pt x="583" y="82"/>
                </a:lnTo>
                <a:lnTo>
                  <a:pt x="581" y="93"/>
                </a:lnTo>
                <a:lnTo>
                  <a:pt x="583" y="107"/>
                </a:lnTo>
                <a:lnTo>
                  <a:pt x="596" y="114"/>
                </a:lnTo>
                <a:lnTo>
                  <a:pt x="618" y="123"/>
                </a:lnTo>
                <a:lnTo>
                  <a:pt x="637" y="129"/>
                </a:lnTo>
                <a:lnTo>
                  <a:pt x="665" y="134"/>
                </a:lnTo>
                <a:lnTo>
                  <a:pt x="678" y="147"/>
                </a:lnTo>
                <a:lnTo>
                  <a:pt x="698" y="149"/>
                </a:lnTo>
                <a:lnTo>
                  <a:pt x="703" y="157"/>
                </a:lnTo>
                <a:lnTo>
                  <a:pt x="701" y="185"/>
                </a:lnTo>
                <a:lnTo>
                  <a:pt x="709" y="191"/>
                </a:lnTo>
                <a:lnTo>
                  <a:pt x="706" y="203"/>
                </a:lnTo>
                <a:lnTo>
                  <a:pt x="714" y="207"/>
                </a:lnTo>
                <a:lnTo>
                  <a:pt x="713" y="216"/>
                </a:lnTo>
                <a:lnTo>
                  <a:pt x="697" y="215"/>
                </a:lnTo>
                <a:lnTo>
                  <a:pt x="697" y="225"/>
                </a:lnTo>
                <a:lnTo>
                  <a:pt x="711" y="234"/>
                </a:lnTo>
                <a:lnTo>
                  <a:pt x="712" y="243"/>
                </a:lnTo>
                <a:lnTo>
                  <a:pt x="722" y="254"/>
                </a:lnTo>
                <a:lnTo>
                  <a:pt x="724" y="269"/>
                </a:lnTo>
                <a:lnTo>
                  <a:pt x="709" y="277"/>
                </a:lnTo>
                <a:lnTo>
                  <a:pt x="719" y="286"/>
                </a:lnTo>
                <a:lnTo>
                  <a:pt x="753" y="275"/>
                </a:lnTo>
                <a:lnTo>
                  <a:pt x="776" y="313"/>
                </a:lnTo>
                <a:lnTo>
                  <a:pt x="434" y="38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7" name="Freeform 114">
            <a:extLst>
              <a:ext uri="{FF2B5EF4-FFF2-40B4-BE49-F238E27FC236}">
                <a16:creationId xmlns:a16="http://schemas.microsoft.com/office/drawing/2014/main" id="{A125F5D7-53C5-80FB-F51F-D259668EB79E}"/>
              </a:ext>
            </a:extLst>
          </p:cNvPr>
          <p:cNvSpPr>
            <a:spLocks noEditPoints="1"/>
          </p:cNvSpPr>
          <p:nvPr/>
        </p:nvSpPr>
        <p:spPr bwMode="auto">
          <a:xfrm>
            <a:off x="6066851" y="2791496"/>
            <a:ext cx="1160327" cy="645748"/>
          </a:xfrm>
          <a:custGeom>
            <a:avLst/>
            <a:gdLst>
              <a:gd name="T0" fmla="*/ 801 w 805"/>
              <a:gd name="T1" fmla="*/ 136 h 448"/>
              <a:gd name="T2" fmla="*/ 784 w 805"/>
              <a:gd name="T3" fmla="*/ 208 h 448"/>
              <a:gd name="T4" fmla="*/ 754 w 805"/>
              <a:gd name="T5" fmla="*/ 222 h 448"/>
              <a:gd name="T6" fmla="*/ 770 w 805"/>
              <a:gd name="T7" fmla="*/ 145 h 448"/>
              <a:gd name="T8" fmla="*/ 803 w 805"/>
              <a:gd name="T9" fmla="*/ 120 h 448"/>
              <a:gd name="T10" fmla="*/ 803 w 805"/>
              <a:gd name="T11" fmla="*/ 119 h 448"/>
              <a:gd name="T12" fmla="*/ 763 w 805"/>
              <a:gd name="T13" fmla="*/ 164 h 448"/>
              <a:gd name="T14" fmla="*/ 760 w 805"/>
              <a:gd name="T15" fmla="*/ 252 h 448"/>
              <a:gd name="T16" fmla="*/ 784 w 805"/>
              <a:gd name="T17" fmla="*/ 188 h 448"/>
              <a:gd name="T18" fmla="*/ 805 w 805"/>
              <a:gd name="T19" fmla="*/ 118 h 448"/>
              <a:gd name="T20" fmla="*/ 441 w 805"/>
              <a:gd name="T21" fmla="*/ 389 h 448"/>
              <a:gd name="T22" fmla="*/ 181 w 805"/>
              <a:gd name="T23" fmla="*/ 420 h 448"/>
              <a:gd name="T24" fmla="*/ 108 w 805"/>
              <a:gd name="T25" fmla="*/ 431 h 448"/>
              <a:gd name="T26" fmla="*/ 32 w 805"/>
              <a:gd name="T27" fmla="*/ 431 h 448"/>
              <a:gd name="T28" fmla="*/ 91 w 805"/>
              <a:gd name="T29" fmla="*/ 361 h 448"/>
              <a:gd name="T30" fmla="*/ 148 w 805"/>
              <a:gd name="T31" fmla="*/ 349 h 448"/>
              <a:gd name="T32" fmla="*/ 201 w 805"/>
              <a:gd name="T33" fmla="*/ 340 h 448"/>
              <a:gd name="T34" fmla="*/ 253 w 805"/>
              <a:gd name="T35" fmla="*/ 314 h 448"/>
              <a:gd name="T36" fmla="*/ 296 w 805"/>
              <a:gd name="T37" fmla="*/ 306 h 448"/>
              <a:gd name="T38" fmla="*/ 311 w 805"/>
              <a:gd name="T39" fmla="*/ 261 h 448"/>
              <a:gd name="T40" fmla="*/ 353 w 805"/>
              <a:gd name="T41" fmla="*/ 140 h 448"/>
              <a:gd name="T42" fmla="*/ 371 w 805"/>
              <a:gd name="T43" fmla="*/ 157 h 448"/>
              <a:gd name="T44" fmla="*/ 425 w 805"/>
              <a:gd name="T45" fmla="*/ 103 h 448"/>
              <a:gd name="T46" fmla="*/ 453 w 805"/>
              <a:gd name="T47" fmla="*/ 60 h 448"/>
              <a:gd name="T48" fmla="*/ 484 w 805"/>
              <a:gd name="T49" fmla="*/ 16 h 448"/>
              <a:gd name="T50" fmla="*/ 545 w 805"/>
              <a:gd name="T51" fmla="*/ 11 h 448"/>
              <a:gd name="T52" fmla="*/ 601 w 805"/>
              <a:gd name="T53" fmla="*/ 57 h 448"/>
              <a:gd name="T54" fmla="*/ 586 w 805"/>
              <a:gd name="T55" fmla="*/ 95 h 448"/>
              <a:gd name="T56" fmla="*/ 625 w 805"/>
              <a:gd name="T57" fmla="*/ 127 h 448"/>
              <a:gd name="T58" fmla="*/ 671 w 805"/>
              <a:gd name="T59" fmla="*/ 138 h 448"/>
              <a:gd name="T60" fmla="*/ 709 w 805"/>
              <a:gd name="T61" fmla="*/ 159 h 448"/>
              <a:gd name="T62" fmla="*/ 711 w 805"/>
              <a:gd name="T63" fmla="*/ 205 h 448"/>
              <a:gd name="T64" fmla="*/ 701 w 805"/>
              <a:gd name="T65" fmla="*/ 216 h 448"/>
              <a:gd name="T66" fmla="*/ 716 w 805"/>
              <a:gd name="T67" fmla="*/ 245 h 448"/>
              <a:gd name="T68" fmla="*/ 713 w 805"/>
              <a:gd name="T69" fmla="*/ 278 h 448"/>
              <a:gd name="T70" fmla="*/ 781 w 805"/>
              <a:gd name="T71" fmla="*/ 314 h 448"/>
              <a:gd name="T72" fmla="*/ 441 w 805"/>
              <a:gd name="T73" fmla="*/ 388 h 448"/>
              <a:gd name="T74" fmla="*/ 785 w 805"/>
              <a:gd name="T75" fmla="*/ 316 h 448"/>
              <a:gd name="T76" fmla="*/ 719 w 805"/>
              <a:gd name="T77" fmla="*/ 279 h 448"/>
              <a:gd name="T78" fmla="*/ 720 w 805"/>
              <a:gd name="T79" fmla="*/ 244 h 448"/>
              <a:gd name="T80" fmla="*/ 705 w 805"/>
              <a:gd name="T81" fmla="*/ 219 h 448"/>
              <a:gd name="T82" fmla="*/ 715 w 805"/>
              <a:gd name="T83" fmla="*/ 204 h 448"/>
              <a:gd name="T84" fmla="*/ 712 w 805"/>
              <a:gd name="T85" fmla="*/ 158 h 448"/>
              <a:gd name="T86" fmla="*/ 674 w 805"/>
              <a:gd name="T87" fmla="*/ 134 h 448"/>
              <a:gd name="T88" fmla="*/ 603 w 805"/>
              <a:gd name="T89" fmla="*/ 115 h 448"/>
              <a:gd name="T90" fmla="*/ 592 w 805"/>
              <a:gd name="T91" fmla="*/ 85 h 448"/>
              <a:gd name="T92" fmla="*/ 595 w 805"/>
              <a:gd name="T93" fmla="*/ 44 h 448"/>
              <a:gd name="T94" fmla="*/ 524 w 805"/>
              <a:gd name="T95" fmla="*/ 0 h 448"/>
              <a:gd name="T96" fmla="*/ 461 w 805"/>
              <a:gd name="T97" fmla="*/ 4 h 448"/>
              <a:gd name="T98" fmla="*/ 444 w 805"/>
              <a:gd name="T99" fmla="*/ 71 h 448"/>
              <a:gd name="T100" fmla="*/ 404 w 805"/>
              <a:gd name="T101" fmla="*/ 103 h 448"/>
              <a:gd name="T102" fmla="*/ 364 w 805"/>
              <a:gd name="T103" fmla="*/ 146 h 448"/>
              <a:gd name="T104" fmla="*/ 348 w 805"/>
              <a:gd name="T105" fmla="*/ 167 h 448"/>
              <a:gd name="T106" fmla="*/ 312 w 805"/>
              <a:gd name="T107" fmla="*/ 268 h 448"/>
              <a:gd name="T108" fmla="*/ 286 w 805"/>
              <a:gd name="T109" fmla="*/ 300 h 448"/>
              <a:gd name="T110" fmla="*/ 241 w 805"/>
              <a:gd name="T111" fmla="*/ 336 h 448"/>
              <a:gd name="T112" fmla="*/ 188 w 805"/>
              <a:gd name="T113" fmla="*/ 346 h 448"/>
              <a:gd name="T114" fmla="*/ 128 w 805"/>
              <a:gd name="T115" fmla="*/ 320 h 448"/>
              <a:gd name="T116" fmla="*/ 54 w 805"/>
              <a:gd name="T117" fmla="*/ 403 h 448"/>
              <a:gd name="T118" fmla="*/ 0 w 805"/>
              <a:gd name="T119" fmla="*/ 448 h 448"/>
              <a:gd name="T120" fmla="*/ 153 w 805"/>
              <a:gd name="T121" fmla="*/ 433 h 448"/>
              <a:gd name="T122" fmla="*/ 209 w 805"/>
              <a:gd name="T123" fmla="*/ 424 h 448"/>
              <a:gd name="T124" fmla="*/ 441 w 805"/>
              <a:gd name="T125" fmla="*/ 389 h 4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5" h="448">
                <a:moveTo>
                  <a:pt x="803" y="120"/>
                </a:moveTo>
                <a:lnTo>
                  <a:pt x="802" y="120"/>
                </a:lnTo>
                <a:lnTo>
                  <a:pt x="801" y="136"/>
                </a:lnTo>
                <a:lnTo>
                  <a:pt x="783" y="160"/>
                </a:lnTo>
                <a:lnTo>
                  <a:pt x="781" y="188"/>
                </a:lnTo>
                <a:lnTo>
                  <a:pt x="784" y="208"/>
                </a:lnTo>
                <a:lnTo>
                  <a:pt x="773" y="237"/>
                </a:lnTo>
                <a:lnTo>
                  <a:pt x="763" y="247"/>
                </a:lnTo>
                <a:lnTo>
                  <a:pt x="754" y="222"/>
                </a:lnTo>
                <a:lnTo>
                  <a:pt x="756" y="190"/>
                </a:lnTo>
                <a:lnTo>
                  <a:pt x="766" y="165"/>
                </a:lnTo>
                <a:lnTo>
                  <a:pt x="770" y="145"/>
                </a:lnTo>
                <a:lnTo>
                  <a:pt x="770" y="135"/>
                </a:lnTo>
                <a:lnTo>
                  <a:pt x="804" y="123"/>
                </a:lnTo>
                <a:lnTo>
                  <a:pt x="803" y="120"/>
                </a:lnTo>
                <a:lnTo>
                  <a:pt x="802" y="120"/>
                </a:lnTo>
                <a:lnTo>
                  <a:pt x="803" y="120"/>
                </a:lnTo>
                <a:lnTo>
                  <a:pt x="803" y="119"/>
                </a:lnTo>
                <a:lnTo>
                  <a:pt x="767" y="133"/>
                </a:lnTo>
                <a:lnTo>
                  <a:pt x="767" y="145"/>
                </a:lnTo>
                <a:lnTo>
                  <a:pt x="763" y="164"/>
                </a:lnTo>
                <a:lnTo>
                  <a:pt x="753" y="189"/>
                </a:lnTo>
                <a:lnTo>
                  <a:pt x="751" y="222"/>
                </a:lnTo>
                <a:lnTo>
                  <a:pt x="760" y="252"/>
                </a:lnTo>
                <a:lnTo>
                  <a:pt x="776" y="239"/>
                </a:lnTo>
                <a:lnTo>
                  <a:pt x="787" y="208"/>
                </a:lnTo>
                <a:lnTo>
                  <a:pt x="784" y="188"/>
                </a:lnTo>
                <a:lnTo>
                  <a:pt x="786" y="161"/>
                </a:lnTo>
                <a:lnTo>
                  <a:pt x="803" y="138"/>
                </a:lnTo>
                <a:lnTo>
                  <a:pt x="805" y="118"/>
                </a:lnTo>
                <a:lnTo>
                  <a:pt x="803" y="119"/>
                </a:lnTo>
                <a:lnTo>
                  <a:pt x="803" y="120"/>
                </a:lnTo>
                <a:close/>
                <a:moveTo>
                  <a:pt x="441" y="389"/>
                </a:moveTo>
                <a:lnTo>
                  <a:pt x="441" y="388"/>
                </a:lnTo>
                <a:lnTo>
                  <a:pt x="209" y="421"/>
                </a:lnTo>
                <a:lnTo>
                  <a:pt x="181" y="420"/>
                </a:lnTo>
                <a:lnTo>
                  <a:pt x="167" y="419"/>
                </a:lnTo>
                <a:lnTo>
                  <a:pt x="152" y="429"/>
                </a:lnTo>
                <a:lnTo>
                  <a:pt x="108" y="431"/>
                </a:lnTo>
                <a:lnTo>
                  <a:pt x="46" y="440"/>
                </a:lnTo>
                <a:lnTo>
                  <a:pt x="13" y="443"/>
                </a:lnTo>
                <a:lnTo>
                  <a:pt x="32" y="431"/>
                </a:lnTo>
                <a:lnTo>
                  <a:pt x="57" y="417"/>
                </a:lnTo>
                <a:lnTo>
                  <a:pt x="57" y="404"/>
                </a:lnTo>
                <a:lnTo>
                  <a:pt x="91" y="361"/>
                </a:lnTo>
                <a:lnTo>
                  <a:pt x="116" y="338"/>
                </a:lnTo>
                <a:lnTo>
                  <a:pt x="128" y="324"/>
                </a:lnTo>
                <a:lnTo>
                  <a:pt x="148" y="349"/>
                </a:lnTo>
                <a:lnTo>
                  <a:pt x="173" y="355"/>
                </a:lnTo>
                <a:lnTo>
                  <a:pt x="189" y="349"/>
                </a:lnTo>
                <a:lnTo>
                  <a:pt x="201" y="340"/>
                </a:lnTo>
                <a:lnTo>
                  <a:pt x="215" y="347"/>
                </a:lnTo>
                <a:lnTo>
                  <a:pt x="244" y="339"/>
                </a:lnTo>
                <a:lnTo>
                  <a:pt x="253" y="314"/>
                </a:lnTo>
                <a:lnTo>
                  <a:pt x="267" y="317"/>
                </a:lnTo>
                <a:lnTo>
                  <a:pt x="286" y="303"/>
                </a:lnTo>
                <a:lnTo>
                  <a:pt x="296" y="306"/>
                </a:lnTo>
                <a:lnTo>
                  <a:pt x="314" y="286"/>
                </a:lnTo>
                <a:lnTo>
                  <a:pt x="315" y="268"/>
                </a:lnTo>
                <a:lnTo>
                  <a:pt x="311" y="261"/>
                </a:lnTo>
                <a:lnTo>
                  <a:pt x="340" y="199"/>
                </a:lnTo>
                <a:lnTo>
                  <a:pt x="351" y="168"/>
                </a:lnTo>
                <a:lnTo>
                  <a:pt x="353" y="140"/>
                </a:lnTo>
                <a:lnTo>
                  <a:pt x="355" y="140"/>
                </a:lnTo>
                <a:lnTo>
                  <a:pt x="361" y="148"/>
                </a:lnTo>
                <a:lnTo>
                  <a:pt x="371" y="157"/>
                </a:lnTo>
                <a:lnTo>
                  <a:pt x="397" y="155"/>
                </a:lnTo>
                <a:lnTo>
                  <a:pt x="407" y="106"/>
                </a:lnTo>
                <a:lnTo>
                  <a:pt x="425" y="103"/>
                </a:lnTo>
                <a:lnTo>
                  <a:pt x="429" y="87"/>
                </a:lnTo>
                <a:lnTo>
                  <a:pt x="446" y="73"/>
                </a:lnTo>
                <a:lnTo>
                  <a:pt x="453" y="60"/>
                </a:lnTo>
                <a:lnTo>
                  <a:pt x="464" y="34"/>
                </a:lnTo>
                <a:lnTo>
                  <a:pt x="464" y="9"/>
                </a:lnTo>
                <a:lnTo>
                  <a:pt x="484" y="16"/>
                </a:lnTo>
                <a:lnTo>
                  <a:pt x="526" y="36"/>
                </a:lnTo>
                <a:lnTo>
                  <a:pt x="528" y="4"/>
                </a:lnTo>
                <a:lnTo>
                  <a:pt x="545" y="11"/>
                </a:lnTo>
                <a:lnTo>
                  <a:pt x="541" y="28"/>
                </a:lnTo>
                <a:lnTo>
                  <a:pt x="593" y="46"/>
                </a:lnTo>
                <a:lnTo>
                  <a:pt x="601" y="57"/>
                </a:lnTo>
                <a:lnTo>
                  <a:pt x="596" y="75"/>
                </a:lnTo>
                <a:lnTo>
                  <a:pt x="589" y="83"/>
                </a:lnTo>
                <a:lnTo>
                  <a:pt x="586" y="95"/>
                </a:lnTo>
                <a:lnTo>
                  <a:pt x="589" y="110"/>
                </a:lnTo>
                <a:lnTo>
                  <a:pt x="602" y="118"/>
                </a:lnTo>
                <a:lnTo>
                  <a:pt x="625" y="127"/>
                </a:lnTo>
                <a:lnTo>
                  <a:pt x="625" y="127"/>
                </a:lnTo>
                <a:lnTo>
                  <a:pt x="642" y="132"/>
                </a:lnTo>
                <a:lnTo>
                  <a:pt x="671" y="138"/>
                </a:lnTo>
                <a:lnTo>
                  <a:pt x="685" y="150"/>
                </a:lnTo>
                <a:lnTo>
                  <a:pt x="704" y="153"/>
                </a:lnTo>
                <a:lnTo>
                  <a:pt x="709" y="159"/>
                </a:lnTo>
                <a:lnTo>
                  <a:pt x="707" y="188"/>
                </a:lnTo>
                <a:lnTo>
                  <a:pt x="714" y="194"/>
                </a:lnTo>
                <a:lnTo>
                  <a:pt x="711" y="205"/>
                </a:lnTo>
                <a:lnTo>
                  <a:pt x="719" y="211"/>
                </a:lnTo>
                <a:lnTo>
                  <a:pt x="718" y="216"/>
                </a:lnTo>
                <a:lnTo>
                  <a:pt x="701" y="216"/>
                </a:lnTo>
                <a:lnTo>
                  <a:pt x="702" y="228"/>
                </a:lnTo>
                <a:lnTo>
                  <a:pt x="716" y="237"/>
                </a:lnTo>
                <a:lnTo>
                  <a:pt x="716" y="245"/>
                </a:lnTo>
                <a:lnTo>
                  <a:pt x="727" y="256"/>
                </a:lnTo>
                <a:lnTo>
                  <a:pt x="730" y="270"/>
                </a:lnTo>
                <a:lnTo>
                  <a:pt x="713" y="278"/>
                </a:lnTo>
                <a:lnTo>
                  <a:pt x="725" y="290"/>
                </a:lnTo>
                <a:lnTo>
                  <a:pt x="760" y="279"/>
                </a:lnTo>
                <a:lnTo>
                  <a:pt x="781" y="314"/>
                </a:lnTo>
                <a:lnTo>
                  <a:pt x="441" y="388"/>
                </a:lnTo>
                <a:lnTo>
                  <a:pt x="441" y="389"/>
                </a:lnTo>
                <a:lnTo>
                  <a:pt x="441" y="388"/>
                </a:lnTo>
                <a:lnTo>
                  <a:pt x="441" y="389"/>
                </a:lnTo>
                <a:lnTo>
                  <a:pt x="442" y="390"/>
                </a:lnTo>
                <a:lnTo>
                  <a:pt x="785" y="316"/>
                </a:lnTo>
                <a:lnTo>
                  <a:pt x="761" y="276"/>
                </a:lnTo>
                <a:lnTo>
                  <a:pt x="726" y="286"/>
                </a:lnTo>
                <a:lnTo>
                  <a:pt x="719" y="279"/>
                </a:lnTo>
                <a:lnTo>
                  <a:pt x="734" y="271"/>
                </a:lnTo>
                <a:lnTo>
                  <a:pt x="730" y="255"/>
                </a:lnTo>
                <a:lnTo>
                  <a:pt x="720" y="244"/>
                </a:lnTo>
                <a:lnTo>
                  <a:pt x="719" y="235"/>
                </a:lnTo>
                <a:lnTo>
                  <a:pt x="706" y="227"/>
                </a:lnTo>
                <a:lnTo>
                  <a:pt x="705" y="219"/>
                </a:lnTo>
                <a:lnTo>
                  <a:pt x="721" y="219"/>
                </a:lnTo>
                <a:lnTo>
                  <a:pt x="722" y="208"/>
                </a:lnTo>
                <a:lnTo>
                  <a:pt x="715" y="204"/>
                </a:lnTo>
                <a:lnTo>
                  <a:pt x="719" y="192"/>
                </a:lnTo>
                <a:lnTo>
                  <a:pt x="710" y="186"/>
                </a:lnTo>
                <a:lnTo>
                  <a:pt x="712" y="158"/>
                </a:lnTo>
                <a:lnTo>
                  <a:pt x="706" y="149"/>
                </a:lnTo>
                <a:lnTo>
                  <a:pt x="686" y="147"/>
                </a:lnTo>
                <a:lnTo>
                  <a:pt x="674" y="134"/>
                </a:lnTo>
                <a:lnTo>
                  <a:pt x="644" y="129"/>
                </a:lnTo>
                <a:lnTo>
                  <a:pt x="626" y="124"/>
                </a:lnTo>
                <a:lnTo>
                  <a:pt x="603" y="115"/>
                </a:lnTo>
                <a:lnTo>
                  <a:pt x="592" y="107"/>
                </a:lnTo>
                <a:lnTo>
                  <a:pt x="589" y="95"/>
                </a:lnTo>
                <a:lnTo>
                  <a:pt x="592" y="85"/>
                </a:lnTo>
                <a:lnTo>
                  <a:pt x="600" y="77"/>
                </a:lnTo>
                <a:lnTo>
                  <a:pt x="605" y="56"/>
                </a:lnTo>
                <a:lnTo>
                  <a:pt x="595" y="44"/>
                </a:lnTo>
                <a:lnTo>
                  <a:pt x="545" y="26"/>
                </a:lnTo>
                <a:lnTo>
                  <a:pt x="548" y="9"/>
                </a:lnTo>
                <a:lnTo>
                  <a:pt x="524" y="0"/>
                </a:lnTo>
                <a:lnTo>
                  <a:pt x="522" y="31"/>
                </a:lnTo>
                <a:lnTo>
                  <a:pt x="485" y="13"/>
                </a:lnTo>
                <a:lnTo>
                  <a:pt x="461" y="4"/>
                </a:lnTo>
                <a:lnTo>
                  <a:pt x="461" y="33"/>
                </a:lnTo>
                <a:lnTo>
                  <a:pt x="450" y="59"/>
                </a:lnTo>
                <a:lnTo>
                  <a:pt x="444" y="71"/>
                </a:lnTo>
                <a:lnTo>
                  <a:pt x="427" y="85"/>
                </a:lnTo>
                <a:lnTo>
                  <a:pt x="422" y="100"/>
                </a:lnTo>
                <a:lnTo>
                  <a:pt x="404" y="103"/>
                </a:lnTo>
                <a:lnTo>
                  <a:pt x="394" y="153"/>
                </a:lnTo>
                <a:lnTo>
                  <a:pt x="372" y="154"/>
                </a:lnTo>
                <a:lnTo>
                  <a:pt x="364" y="146"/>
                </a:lnTo>
                <a:lnTo>
                  <a:pt x="357" y="135"/>
                </a:lnTo>
                <a:lnTo>
                  <a:pt x="351" y="138"/>
                </a:lnTo>
                <a:lnTo>
                  <a:pt x="348" y="167"/>
                </a:lnTo>
                <a:lnTo>
                  <a:pt x="337" y="198"/>
                </a:lnTo>
                <a:lnTo>
                  <a:pt x="308" y="261"/>
                </a:lnTo>
                <a:lnTo>
                  <a:pt x="312" y="268"/>
                </a:lnTo>
                <a:lnTo>
                  <a:pt x="311" y="283"/>
                </a:lnTo>
                <a:lnTo>
                  <a:pt x="295" y="302"/>
                </a:lnTo>
                <a:lnTo>
                  <a:pt x="286" y="300"/>
                </a:lnTo>
                <a:lnTo>
                  <a:pt x="267" y="314"/>
                </a:lnTo>
                <a:lnTo>
                  <a:pt x="252" y="309"/>
                </a:lnTo>
                <a:lnTo>
                  <a:pt x="241" y="336"/>
                </a:lnTo>
                <a:lnTo>
                  <a:pt x="215" y="344"/>
                </a:lnTo>
                <a:lnTo>
                  <a:pt x="201" y="336"/>
                </a:lnTo>
                <a:lnTo>
                  <a:pt x="188" y="346"/>
                </a:lnTo>
                <a:lnTo>
                  <a:pt x="172" y="351"/>
                </a:lnTo>
                <a:lnTo>
                  <a:pt x="150" y="347"/>
                </a:lnTo>
                <a:lnTo>
                  <a:pt x="128" y="320"/>
                </a:lnTo>
                <a:lnTo>
                  <a:pt x="114" y="336"/>
                </a:lnTo>
                <a:lnTo>
                  <a:pt x="89" y="359"/>
                </a:lnTo>
                <a:lnTo>
                  <a:pt x="54" y="403"/>
                </a:lnTo>
                <a:lnTo>
                  <a:pt x="54" y="414"/>
                </a:lnTo>
                <a:lnTo>
                  <a:pt x="30" y="428"/>
                </a:lnTo>
                <a:lnTo>
                  <a:pt x="0" y="448"/>
                </a:lnTo>
                <a:lnTo>
                  <a:pt x="47" y="443"/>
                </a:lnTo>
                <a:lnTo>
                  <a:pt x="108" y="434"/>
                </a:lnTo>
                <a:lnTo>
                  <a:pt x="153" y="433"/>
                </a:lnTo>
                <a:lnTo>
                  <a:pt x="167" y="422"/>
                </a:lnTo>
                <a:lnTo>
                  <a:pt x="180" y="423"/>
                </a:lnTo>
                <a:lnTo>
                  <a:pt x="209" y="424"/>
                </a:lnTo>
                <a:lnTo>
                  <a:pt x="442" y="390"/>
                </a:lnTo>
                <a:lnTo>
                  <a:pt x="442" y="390"/>
                </a:lnTo>
                <a:lnTo>
                  <a:pt x="441" y="3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8" name="Freeform 115">
            <a:extLst>
              <a:ext uri="{FF2B5EF4-FFF2-40B4-BE49-F238E27FC236}">
                <a16:creationId xmlns:a16="http://schemas.microsoft.com/office/drawing/2014/main" id="{AFF35EEC-25AE-CA25-E9C5-FDA4AB07C019}"/>
              </a:ext>
            </a:extLst>
          </p:cNvPr>
          <p:cNvSpPr>
            <a:spLocks/>
          </p:cNvSpPr>
          <p:nvPr/>
        </p:nvSpPr>
        <p:spPr bwMode="auto">
          <a:xfrm>
            <a:off x="7201232" y="1530270"/>
            <a:ext cx="245038" cy="471338"/>
          </a:xfrm>
          <a:custGeom>
            <a:avLst/>
            <a:gdLst>
              <a:gd name="T0" fmla="*/ 4 w 170"/>
              <a:gd name="T1" fmla="*/ 70 h 327"/>
              <a:gd name="T2" fmla="*/ 18 w 170"/>
              <a:gd name="T3" fmla="*/ 110 h 327"/>
              <a:gd name="T4" fmla="*/ 24 w 170"/>
              <a:gd name="T5" fmla="*/ 141 h 327"/>
              <a:gd name="T6" fmla="*/ 17 w 170"/>
              <a:gd name="T7" fmla="*/ 165 h 327"/>
              <a:gd name="T8" fmla="*/ 32 w 170"/>
              <a:gd name="T9" fmla="*/ 191 h 327"/>
              <a:gd name="T10" fmla="*/ 38 w 170"/>
              <a:gd name="T11" fmla="*/ 205 h 327"/>
              <a:gd name="T12" fmla="*/ 33 w 170"/>
              <a:gd name="T13" fmla="*/ 220 h 327"/>
              <a:gd name="T14" fmla="*/ 54 w 170"/>
              <a:gd name="T15" fmla="*/ 230 h 327"/>
              <a:gd name="T16" fmla="*/ 71 w 170"/>
              <a:gd name="T17" fmla="*/ 294 h 327"/>
              <a:gd name="T18" fmla="*/ 71 w 170"/>
              <a:gd name="T19" fmla="*/ 327 h 327"/>
              <a:gd name="T20" fmla="*/ 140 w 170"/>
              <a:gd name="T21" fmla="*/ 314 h 327"/>
              <a:gd name="T22" fmla="*/ 134 w 170"/>
              <a:gd name="T23" fmla="*/ 307 h 327"/>
              <a:gd name="T24" fmla="*/ 137 w 170"/>
              <a:gd name="T25" fmla="*/ 296 h 327"/>
              <a:gd name="T26" fmla="*/ 139 w 170"/>
              <a:gd name="T27" fmla="*/ 270 h 327"/>
              <a:gd name="T28" fmla="*/ 133 w 170"/>
              <a:gd name="T29" fmla="*/ 261 h 327"/>
              <a:gd name="T30" fmla="*/ 134 w 170"/>
              <a:gd name="T31" fmla="*/ 233 h 327"/>
              <a:gd name="T32" fmla="*/ 139 w 170"/>
              <a:gd name="T33" fmla="*/ 178 h 327"/>
              <a:gd name="T34" fmla="*/ 139 w 170"/>
              <a:gd name="T35" fmla="*/ 126 h 327"/>
              <a:gd name="T36" fmla="*/ 132 w 170"/>
              <a:gd name="T37" fmla="*/ 115 h 327"/>
              <a:gd name="T38" fmla="*/ 132 w 170"/>
              <a:gd name="T39" fmla="*/ 106 h 327"/>
              <a:gd name="T40" fmla="*/ 149 w 170"/>
              <a:gd name="T41" fmla="*/ 99 h 327"/>
              <a:gd name="T42" fmla="*/ 170 w 170"/>
              <a:gd name="T43" fmla="*/ 73 h 327"/>
              <a:gd name="T44" fmla="*/ 170 w 170"/>
              <a:gd name="T45" fmla="*/ 51 h 327"/>
              <a:gd name="T46" fmla="*/ 159 w 170"/>
              <a:gd name="T47" fmla="*/ 35 h 327"/>
              <a:gd name="T48" fmla="*/ 157 w 170"/>
              <a:gd name="T49" fmla="*/ 0 h 327"/>
              <a:gd name="T50" fmla="*/ 0 w 170"/>
              <a:gd name="T51" fmla="*/ 41 h 327"/>
              <a:gd name="T52" fmla="*/ 4 w 170"/>
              <a:gd name="T53" fmla="*/ 7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327">
                <a:moveTo>
                  <a:pt x="4" y="70"/>
                </a:moveTo>
                <a:lnTo>
                  <a:pt x="18" y="110"/>
                </a:lnTo>
                <a:lnTo>
                  <a:pt x="24" y="141"/>
                </a:lnTo>
                <a:lnTo>
                  <a:pt x="17" y="165"/>
                </a:lnTo>
                <a:lnTo>
                  <a:pt x="32" y="191"/>
                </a:lnTo>
                <a:lnTo>
                  <a:pt x="38" y="205"/>
                </a:lnTo>
                <a:lnTo>
                  <a:pt x="33" y="220"/>
                </a:lnTo>
                <a:lnTo>
                  <a:pt x="54" y="230"/>
                </a:lnTo>
                <a:lnTo>
                  <a:pt x="71" y="294"/>
                </a:lnTo>
                <a:lnTo>
                  <a:pt x="71" y="327"/>
                </a:lnTo>
                <a:lnTo>
                  <a:pt x="140" y="314"/>
                </a:lnTo>
                <a:lnTo>
                  <a:pt x="134" y="307"/>
                </a:lnTo>
                <a:lnTo>
                  <a:pt x="137" y="296"/>
                </a:lnTo>
                <a:lnTo>
                  <a:pt x="139" y="270"/>
                </a:lnTo>
                <a:lnTo>
                  <a:pt x="133" y="261"/>
                </a:lnTo>
                <a:lnTo>
                  <a:pt x="134" y="233"/>
                </a:lnTo>
                <a:lnTo>
                  <a:pt x="139" y="178"/>
                </a:lnTo>
                <a:lnTo>
                  <a:pt x="139" y="126"/>
                </a:lnTo>
                <a:lnTo>
                  <a:pt x="132" y="115"/>
                </a:lnTo>
                <a:lnTo>
                  <a:pt x="132" y="106"/>
                </a:lnTo>
                <a:lnTo>
                  <a:pt x="149" y="99"/>
                </a:lnTo>
                <a:lnTo>
                  <a:pt x="170" y="73"/>
                </a:lnTo>
                <a:lnTo>
                  <a:pt x="170" y="51"/>
                </a:lnTo>
                <a:lnTo>
                  <a:pt x="159" y="35"/>
                </a:lnTo>
                <a:lnTo>
                  <a:pt x="157" y="0"/>
                </a:lnTo>
                <a:lnTo>
                  <a:pt x="0" y="41"/>
                </a:lnTo>
                <a:lnTo>
                  <a:pt x="4"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19" name="Freeform 116">
            <a:extLst>
              <a:ext uri="{FF2B5EF4-FFF2-40B4-BE49-F238E27FC236}">
                <a16:creationId xmlns:a16="http://schemas.microsoft.com/office/drawing/2014/main" id="{B3E92649-B2E3-3F80-2236-1EB23788FF30}"/>
              </a:ext>
            </a:extLst>
          </p:cNvPr>
          <p:cNvSpPr>
            <a:spLocks/>
          </p:cNvSpPr>
          <p:nvPr/>
        </p:nvSpPr>
        <p:spPr bwMode="auto">
          <a:xfrm>
            <a:off x="7198349" y="1527387"/>
            <a:ext cx="250804" cy="477104"/>
          </a:xfrm>
          <a:custGeom>
            <a:avLst/>
            <a:gdLst>
              <a:gd name="T0" fmla="*/ 6 w 174"/>
              <a:gd name="T1" fmla="*/ 72 h 331"/>
              <a:gd name="T2" fmla="*/ 5 w 174"/>
              <a:gd name="T3" fmla="*/ 73 h 331"/>
              <a:gd name="T4" fmla="*/ 19 w 174"/>
              <a:gd name="T5" fmla="*/ 112 h 331"/>
              <a:gd name="T6" fmla="*/ 24 w 174"/>
              <a:gd name="T7" fmla="*/ 143 h 331"/>
              <a:gd name="T8" fmla="*/ 18 w 174"/>
              <a:gd name="T9" fmla="*/ 168 h 331"/>
              <a:gd name="T10" fmla="*/ 33 w 174"/>
              <a:gd name="T11" fmla="*/ 195 h 331"/>
              <a:gd name="T12" fmla="*/ 39 w 174"/>
              <a:gd name="T13" fmla="*/ 207 h 331"/>
              <a:gd name="T14" fmla="*/ 34 w 174"/>
              <a:gd name="T15" fmla="*/ 224 h 331"/>
              <a:gd name="T16" fmla="*/ 55 w 174"/>
              <a:gd name="T17" fmla="*/ 233 h 331"/>
              <a:gd name="T18" fmla="*/ 72 w 174"/>
              <a:gd name="T19" fmla="*/ 296 h 331"/>
              <a:gd name="T20" fmla="*/ 72 w 174"/>
              <a:gd name="T21" fmla="*/ 331 h 331"/>
              <a:gd name="T22" fmla="*/ 145 w 174"/>
              <a:gd name="T23" fmla="*/ 317 h 331"/>
              <a:gd name="T24" fmla="*/ 138 w 174"/>
              <a:gd name="T25" fmla="*/ 309 h 331"/>
              <a:gd name="T26" fmla="*/ 142 w 174"/>
              <a:gd name="T27" fmla="*/ 299 h 331"/>
              <a:gd name="T28" fmla="*/ 143 w 174"/>
              <a:gd name="T29" fmla="*/ 272 h 331"/>
              <a:gd name="T30" fmla="*/ 136 w 174"/>
              <a:gd name="T31" fmla="*/ 263 h 331"/>
              <a:gd name="T32" fmla="*/ 137 w 174"/>
              <a:gd name="T33" fmla="*/ 235 h 331"/>
              <a:gd name="T34" fmla="*/ 143 w 174"/>
              <a:gd name="T35" fmla="*/ 180 h 331"/>
              <a:gd name="T36" fmla="*/ 143 w 174"/>
              <a:gd name="T37" fmla="*/ 128 h 331"/>
              <a:gd name="T38" fmla="*/ 136 w 174"/>
              <a:gd name="T39" fmla="*/ 117 h 331"/>
              <a:gd name="T40" fmla="*/ 136 w 174"/>
              <a:gd name="T41" fmla="*/ 109 h 331"/>
              <a:gd name="T42" fmla="*/ 152 w 174"/>
              <a:gd name="T43" fmla="*/ 103 h 331"/>
              <a:gd name="T44" fmla="*/ 174 w 174"/>
              <a:gd name="T45" fmla="*/ 75 h 331"/>
              <a:gd name="T46" fmla="*/ 174 w 174"/>
              <a:gd name="T47" fmla="*/ 53 h 331"/>
              <a:gd name="T48" fmla="*/ 162 w 174"/>
              <a:gd name="T49" fmla="*/ 37 h 331"/>
              <a:gd name="T50" fmla="*/ 161 w 174"/>
              <a:gd name="T51" fmla="*/ 0 h 331"/>
              <a:gd name="T52" fmla="*/ 0 w 174"/>
              <a:gd name="T53" fmla="*/ 42 h 331"/>
              <a:gd name="T54" fmla="*/ 4 w 174"/>
              <a:gd name="T55" fmla="*/ 73 h 331"/>
              <a:gd name="T56" fmla="*/ 5 w 174"/>
              <a:gd name="T57" fmla="*/ 73 h 331"/>
              <a:gd name="T58" fmla="*/ 6 w 174"/>
              <a:gd name="T59" fmla="*/ 72 h 331"/>
              <a:gd name="T60" fmla="*/ 8 w 174"/>
              <a:gd name="T61" fmla="*/ 72 h 331"/>
              <a:gd name="T62" fmla="*/ 4 w 174"/>
              <a:gd name="T63" fmla="*/ 44 h 331"/>
              <a:gd name="T64" fmla="*/ 158 w 174"/>
              <a:gd name="T65" fmla="*/ 5 h 331"/>
              <a:gd name="T66" fmla="*/ 159 w 174"/>
              <a:gd name="T67" fmla="*/ 38 h 331"/>
              <a:gd name="T68" fmla="*/ 171 w 174"/>
              <a:gd name="T69" fmla="*/ 54 h 331"/>
              <a:gd name="T70" fmla="*/ 171 w 174"/>
              <a:gd name="T71" fmla="*/ 74 h 331"/>
              <a:gd name="T72" fmla="*/ 150 w 174"/>
              <a:gd name="T73" fmla="*/ 100 h 331"/>
              <a:gd name="T74" fmla="*/ 133 w 174"/>
              <a:gd name="T75" fmla="*/ 107 h 331"/>
              <a:gd name="T76" fmla="*/ 133 w 174"/>
              <a:gd name="T77" fmla="*/ 118 h 331"/>
              <a:gd name="T78" fmla="*/ 139 w 174"/>
              <a:gd name="T79" fmla="*/ 129 h 331"/>
              <a:gd name="T80" fmla="*/ 139 w 174"/>
              <a:gd name="T81" fmla="*/ 180 h 331"/>
              <a:gd name="T82" fmla="*/ 134 w 174"/>
              <a:gd name="T83" fmla="*/ 235 h 331"/>
              <a:gd name="T84" fmla="*/ 133 w 174"/>
              <a:gd name="T85" fmla="*/ 264 h 331"/>
              <a:gd name="T86" fmla="*/ 139 w 174"/>
              <a:gd name="T87" fmla="*/ 273 h 331"/>
              <a:gd name="T88" fmla="*/ 138 w 174"/>
              <a:gd name="T89" fmla="*/ 298 h 331"/>
              <a:gd name="T90" fmla="*/ 134 w 174"/>
              <a:gd name="T91" fmla="*/ 309 h 331"/>
              <a:gd name="T92" fmla="*/ 139 w 174"/>
              <a:gd name="T93" fmla="*/ 315 h 331"/>
              <a:gd name="T94" fmla="*/ 75 w 174"/>
              <a:gd name="T95" fmla="*/ 327 h 331"/>
              <a:gd name="T96" fmla="*/ 75 w 174"/>
              <a:gd name="T97" fmla="*/ 296 h 331"/>
              <a:gd name="T98" fmla="*/ 57 w 174"/>
              <a:gd name="T99" fmla="*/ 231 h 331"/>
              <a:gd name="T100" fmla="*/ 38 w 174"/>
              <a:gd name="T101" fmla="*/ 222 h 331"/>
              <a:gd name="T102" fmla="*/ 42 w 174"/>
              <a:gd name="T103" fmla="*/ 207 h 331"/>
              <a:gd name="T104" fmla="*/ 37 w 174"/>
              <a:gd name="T105" fmla="*/ 192 h 331"/>
              <a:gd name="T106" fmla="*/ 22 w 174"/>
              <a:gd name="T107" fmla="*/ 167 h 331"/>
              <a:gd name="T108" fmla="*/ 27 w 174"/>
              <a:gd name="T109" fmla="*/ 144 h 331"/>
              <a:gd name="T110" fmla="*/ 23 w 174"/>
              <a:gd name="T111" fmla="*/ 111 h 331"/>
              <a:gd name="T112" fmla="*/ 8 w 174"/>
              <a:gd name="T113" fmla="*/ 72 h 331"/>
              <a:gd name="T114" fmla="*/ 6 w 174"/>
              <a:gd name="T115" fmla="*/ 72 h 331"/>
              <a:gd name="T116" fmla="*/ 8 w 174"/>
              <a:gd name="T117" fmla="*/ 72 h 331"/>
              <a:gd name="T118" fmla="*/ 6 w 174"/>
              <a:gd name="T119" fmla="*/ 72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4" h="331">
                <a:moveTo>
                  <a:pt x="6" y="72"/>
                </a:moveTo>
                <a:lnTo>
                  <a:pt x="5" y="73"/>
                </a:lnTo>
                <a:lnTo>
                  <a:pt x="19" y="112"/>
                </a:lnTo>
                <a:lnTo>
                  <a:pt x="24" y="143"/>
                </a:lnTo>
                <a:lnTo>
                  <a:pt x="18" y="168"/>
                </a:lnTo>
                <a:lnTo>
                  <a:pt x="33" y="195"/>
                </a:lnTo>
                <a:lnTo>
                  <a:pt x="39" y="207"/>
                </a:lnTo>
                <a:lnTo>
                  <a:pt x="34" y="224"/>
                </a:lnTo>
                <a:lnTo>
                  <a:pt x="55" y="233"/>
                </a:lnTo>
                <a:lnTo>
                  <a:pt x="72" y="296"/>
                </a:lnTo>
                <a:lnTo>
                  <a:pt x="72" y="331"/>
                </a:lnTo>
                <a:lnTo>
                  <a:pt x="145" y="317"/>
                </a:lnTo>
                <a:lnTo>
                  <a:pt x="138" y="309"/>
                </a:lnTo>
                <a:lnTo>
                  <a:pt x="142" y="299"/>
                </a:lnTo>
                <a:lnTo>
                  <a:pt x="143" y="272"/>
                </a:lnTo>
                <a:lnTo>
                  <a:pt x="136" y="263"/>
                </a:lnTo>
                <a:lnTo>
                  <a:pt x="137" y="235"/>
                </a:lnTo>
                <a:lnTo>
                  <a:pt x="143" y="180"/>
                </a:lnTo>
                <a:lnTo>
                  <a:pt x="143" y="128"/>
                </a:lnTo>
                <a:lnTo>
                  <a:pt x="136" y="117"/>
                </a:lnTo>
                <a:lnTo>
                  <a:pt x="136" y="109"/>
                </a:lnTo>
                <a:lnTo>
                  <a:pt x="152" y="103"/>
                </a:lnTo>
                <a:lnTo>
                  <a:pt x="174" y="75"/>
                </a:lnTo>
                <a:lnTo>
                  <a:pt x="174" y="53"/>
                </a:lnTo>
                <a:lnTo>
                  <a:pt x="162" y="37"/>
                </a:lnTo>
                <a:lnTo>
                  <a:pt x="161" y="0"/>
                </a:lnTo>
                <a:lnTo>
                  <a:pt x="0" y="42"/>
                </a:lnTo>
                <a:lnTo>
                  <a:pt x="4" y="73"/>
                </a:lnTo>
                <a:lnTo>
                  <a:pt x="5" y="73"/>
                </a:lnTo>
                <a:lnTo>
                  <a:pt x="6" y="72"/>
                </a:lnTo>
                <a:lnTo>
                  <a:pt x="8" y="72"/>
                </a:lnTo>
                <a:lnTo>
                  <a:pt x="4" y="44"/>
                </a:lnTo>
                <a:lnTo>
                  <a:pt x="158" y="5"/>
                </a:lnTo>
                <a:lnTo>
                  <a:pt x="159" y="38"/>
                </a:lnTo>
                <a:lnTo>
                  <a:pt x="171" y="54"/>
                </a:lnTo>
                <a:lnTo>
                  <a:pt x="171" y="74"/>
                </a:lnTo>
                <a:lnTo>
                  <a:pt x="150" y="100"/>
                </a:lnTo>
                <a:lnTo>
                  <a:pt x="133" y="107"/>
                </a:lnTo>
                <a:lnTo>
                  <a:pt x="133" y="118"/>
                </a:lnTo>
                <a:lnTo>
                  <a:pt x="139" y="129"/>
                </a:lnTo>
                <a:lnTo>
                  <a:pt x="139" y="180"/>
                </a:lnTo>
                <a:lnTo>
                  <a:pt x="134" y="235"/>
                </a:lnTo>
                <a:lnTo>
                  <a:pt x="133" y="264"/>
                </a:lnTo>
                <a:lnTo>
                  <a:pt x="139" y="273"/>
                </a:lnTo>
                <a:lnTo>
                  <a:pt x="138" y="298"/>
                </a:lnTo>
                <a:lnTo>
                  <a:pt x="134" y="309"/>
                </a:lnTo>
                <a:lnTo>
                  <a:pt x="139" y="315"/>
                </a:lnTo>
                <a:lnTo>
                  <a:pt x="75" y="327"/>
                </a:lnTo>
                <a:lnTo>
                  <a:pt x="75" y="296"/>
                </a:lnTo>
                <a:lnTo>
                  <a:pt x="57" y="231"/>
                </a:lnTo>
                <a:lnTo>
                  <a:pt x="38" y="222"/>
                </a:lnTo>
                <a:lnTo>
                  <a:pt x="42" y="207"/>
                </a:lnTo>
                <a:lnTo>
                  <a:pt x="37" y="192"/>
                </a:lnTo>
                <a:lnTo>
                  <a:pt x="22" y="167"/>
                </a:lnTo>
                <a:lnTo>
                  <a:pt x="27" y="144"/>
                </a:lnTo>
                <a:lnTo>
                  <a:pt x="23" y="111"/>
                </a:lnTo>
                <a:lnTo>
                  <a:pt x="8" y="72"/>
                </a:lnTo>
                <a:lnTo>
                  <a:pt x="6" y="72"/>
                </a:lnTo>
                <a:lnTo>
                  <a:pt x="8" y="72"/>
                </a:lnTo>
                <a:lnTo>
                  <a:pt x="6"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0" name="Freeform 117">
            <a:extLst>
              <a:ext uri="{FF2B5EF4-FFF2-40B4-BE49-F238E27FC236}">
                <a16:creationId xmlns:a16="http://schemas.microsoft.com/office/drawing/2014/main" id="{20231D50-4AA0-3C17-B596-27D32A2C99E4}"/>
              </a:ext>
            </a:extLst>
          </p:cNvPr>
          <p:cNvSpPr>
            <a:spLocks noEditPoints="1"/>
          </p:cNvSpPr>
          <p:nvPr/>
        </p:nvSpPr>
        <p:spPr bwMode="auto">
          <a:xfrm>
            <a:off x="504490" y="723085"/>
            <a:ext cx="1004655" cy="735115"/>
          </a:xfrm>
          <a:custGeom>
            <a:avLst/>
            <a:gdLst>
              <a:gd name="T0" fmla="*/ 83 w 697"/>
              <a:gd name="T1" fmla="*/ 343 h 510"/>
              <a:gd name="T2" fmla="*/ 56 w 697"/>
              <a:gd name="T3" fmla="*/ 324 h 510"/>
              <a:gd name="T4" fmla="*/ 24 w 697"/>
              <a:gd name="T5" fmla="*/ 318 h 510"/>
              <a:gd name="T6" fmla="*/ 0 w 697"/>
              <a:gd name="T7" fmla="*/ 306 h 510"/>
              <a:gd name="T8" fmla="*/ 18 w 697"/>
              <a:gd name="T9" fmla="*/ 287 h 510"/>
              <a:gd name="T10" fmla="*/ 11 w 697"/>
              <a:gd name="T11" fmla="*/ 257 h 510"/>
              <a:gd name="T12" fmla="*/ 39 w 697"/>
              <a:gd name="T13" fmla="*/ 230 h 510"/>
              <a:gd name="T14" fmla="*/ 14 w 697"/>
              <a:gd name="T15" fmla="*/ 172 h 510"/>
              <a:gd name="T16" fmla="*/ 18 w 697"/>
              <a:gd name="T17" fmla="*/ 106 h 510"/>
              <a:gd name="T18" fmla="*/ 20 w 697"/>
              <a:gd name="T19" fmla="*/ 31 h 510"/>
              <a:gd name="T20" fmla="*/ 48 w 697"/>
              <a:gd name="T21" fmla="*/ 52 h 510"/>
              <a:gd name="T22" fmla="*/ 83 w 697"/>
              <a:gd name="T23" fmla="*/ 78 h 510"/>
              <a:gd name="T24" fmla="*/ 128 w 697"/>
              <a:gd name="T25" fmla="*/ 95 h 510"/>
              <a:gd name="T26" fmla="*/ 166 w 697"/>
              <a:gd name="T27" fmla="*/ 110 h 510"/>
              <a:gd name="T28" fmla="*/ 180 w 697"/>
              <a:gd name="T29" fmla="*/ 94 h 510"/>
              <a:gd name="T30" fmla="*/ 200 w 697"/>
              <a:gd name="T31" fmla="*/ 80 h 510"/>
              <a:gd name="T32" fmla="*/ 204 w 697"/>
              <a:gd name="T33" fmla="*/ 97 h 510"/>
              <a:gd name="T34" fmla="*/ 188 w 697"/>
              <a:gd name="T35" fmla="*/ 113 h 510"/>
              <a:gd name="T36" fmla="*/ 205 w 697"/>
              <a:gd name="T37" fmla="*/ 136 h 510"/>
              <a:gd name="T38" fmla="*/ 218 w 697"/>
              <a:gd name="T39" fmla="*/ 146 h 510"/>
              <a:gd name="T40" fmla="*/ 214 w 697"/>
              <a:gd name="T41" fmla="*/ 130 h 510"/>
              <a:gd name="T42" fmla="*/ 215 w 697"/>
              <a:gd name="T43" fmla="*/ 100 h 510"/>
              <a:gd name="T44" fmla="*/ 212 w 697"/>
              <a:gd name="T45" fmla="*/ 76 h 510"/>
              <a:gd name="T46" fmla="*/ 216 w 697"/>
              <a:gd name="T47" fmla="*/ 39 h 510"/>
              <a:gd name="T48" fmla="*/ 203 w 697"/>
              <a:gd name="T49" fmla="*/ 4 h 510"/>
              <a:gd name="T50" fmla="*/ 239 w 697"/>
              <a:gd name="T51" fmla="*/ 9 h 510"/>
              <a:gd name="T52" fmla="*/ 348 w 697"/>
              <a:gd name="T53" fmla="*/ 37 h 510"/>
              <a:gd name="T54" fmla="*/ 607 w 697"/>
              <a:gd name="T55" fmla="*/ 105 h 510"/>
              <a:gd name="T56" fmla="*/ 668 w 697"/>
              <a:gd name="T57" fmla="*/ 232 h 510"/>
              <a:gd name="T58" fmla="*/ 621 w 697"/>
              <a:gd name="T59" fmla="*/ 454 h 510"/>
              <a:gd name="T60" fmla="*/ 540 w 697"/>
              <a:gd name="T61" fmla="*/ 487 h 510"/>
              <a:gd name="T62" fmla="*/ 361 w 697"/>
              <a:gd name="T63" fmla="*/ 468 h 510"/>
              <a:gd name="T64" fmla="*/ 320 w 697"/>
              <a:gd name="T65" fmla="*/ 472 h 510"/>
              <a:gd name="T66" fmla="*/ 282 w 697"/>
              <a:gd name="T67" fmla="*/ 458 h 510"/>
              <a:gd name="T68" fmla="*/ 246 w 697"/>
              <a:gd name="T69" fmla="*/ 461 h 510"/>
              <a:gd name="T70" fmla="*/ 205 w 697"/>
              <a:gd name="T71" fmla="*/ 442 h 510"/>
              <a:gd name="T72" fmla="*/ 169 w 697"/>
              <a:gd name="T73" fmla="*/ 433 h 510"/>
              <a:gd name="T74" fmla="*/ 124 w 697"/>
              <a:gd name="T75" fmla="*/ 441 h 510"/>
              <a:gd name="T76" fmla="*/ 97 w 697"/>
              <a:gd name="T77" fmla="*/ 368 h 510"/>
              <a:gd name="T78" fmla="*/ 167 w 697"/>
              <a:gd name="T79" fmla="*/ 34 h 510"/>
              <a:gd name="T80" fmla="*/ 179 w 697"/>
              <a:gd name="T81" fmla="*/ 33 h 510"/>
              <a:gd name="T82" fmla="*/ 198 w 697"/>
              <a:gd name="T83" fmla="*/ 42 h 510"/>
              <a:gd name="T84" fmla="*/ 192 w 697"/>
              <a:gd name="T85" fmla="*/ 57 h 510"/>
              <a:gd name="T86" fmla="*/ 180 w 697"/>
              <a:gd name="T87" fmla="*/ 72 h 510"/>
              <a:gd name="T88" fmla="*/ 177 w 697"/>
              <a:gd name="T89" fmla="*/ 72 h 510"/>
              <a:gd name="T90" fmla="*/ 174 w 697"/>
              <a:gd name="T91" fmla="*/ 70 h 510"/>
              <a:gd name="T92" fmla="*/ 179 w 697"/>
              <a:gd name="T93" fmla="*/ 62 h 510"/>
              <a:gd name="T94" fmla="*/ 173 w 697"/>
              <a:gd name="T95" fmla="*/ 52 h 510"/>
              <a:gd name="T96" fmla="*/ 167 w 697"/>
              <a:gd name="T97" fmla="*/ 63 h 510"/>
              <a:gd name="T98" fmla="*/ 155 w 697"/>
              <a:gd name="T99" fmla="*/ 36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7" h="510">
                <a:moveTo>
                  <a:pt x="97" y="368"/>
                </a:moveTo>
                <a:lnTo>
                  <a:pt x="83" y="343"/>
                </a:lnTo>
                <a:lnTo>
                  <a:pt x="59" y="338"/>
                </a:lnTo>
                <a:lnTo>
                  <a:pt x="56" y="324"/>
                </a:lnTo>
                <a:lnTo>
                  <a:pt x="41" y="320"/>
                </a:lnTo>
                <a:lnTo>
                  <a:pt x="24" y="318"/>
                </a:lnTo>
                <a:lnTo>
                  <a:pt x="14" y="323"/>
                </a:lnTo>
                <a:lnTo>
                  <a:pt x="0" y="306"/>
                </a:lnTo>
                <a:lnTo>
                  <a:pt x="1" y="289"/>
                </a:lnTo>
                <a:lnTo>
                  <a:pt x="18" y="287"/>
                </a:lnTo>
                <a:lnTo>
                  <a:pt x="26" y="263"/>
                </a:lnTo>
                <a:lnTo>
                  <a:pt x="11" y="257"/>
                </a:lnTo>
                <a:lnTo>
                  <a:pt x="12" y="234"/>
                </a:lnTo>
                <a:lnTo>
                  <a:pt x="39" y="230"/>
                </a:lnTo>
                <a:lnTo>
                  <a:pt x="23" y="214"/>
                </a:lnTo>
                <a:lnTo>
                  <a:pt x="14" y="172"/>
                </a:lnTo>
                <a:lnTo>
                  <a:pt x="18" y="154"/>
                </a:lnTo>
                <a:lnTo>
                  <a:pt x="18" y="106"/>
                </a:lnTo>
                <a:lnTo>
                  <a:pt x="6" y="87"/>
                </a:lnTo>
                <a:lnTo>
                  <a:pt x="20" y="31"/>
                </a:lnTo>
                <a:lnTo>
                  <a:pt x="33" y="33"/>
                </a:lnTo>
                <a:lnTo>
                  <a:pt x="48" y="52"/>
                </a:lnTo>
                <a:lnTo>
                  <a:pt x="64" y="67"/>
                </a:lnTo>
                <a:lnTo>
                  <a:pt x="83" y="78"/>
                </a:lnTo>
                <a:lnTo>
                  <a:pt x="110" y="91"/>
                </a:lnTo>
                <a:lnTo>
                  <a:pt x="128" y="95"/>
                </a:lnTo>
                <a:lnTo>
                  <a:pt x="145" y="103"/>
                </a:lnTo>
                <a:lnTo>
                  <a:pt x="166" y="110"/>
                </a:lnTo>
                <a:lnTo>
                  <a:pt x="180" y="109"/>
                </a:lnTo>
                <a:lnTo>
                  <a:pt x="180" y="94"/>
                </a:lnTo>
                <a:lnTo>
                  <a:pt x="188" y="87"/>
                </a:lnTo>
                <a:lnTo>
                  <a:pt x="200" y="80"/>
                </a:lnTo>
                <a:lnTo>
                  <a:pt x="202" y="86"/>
                </a:lnTo>
                <a:lnTo>
                  <a:pt x="204" y="97"/>
                </a:lnTo>
                <a:lnTo>
                  <a:pt x="190" y="100"/>
                </a:lnTo>
                <a:lnTo>
                  <a:pt x="188" y="113"/>
                </a:lnTo>
                <a:lnTo>
                  <a:pt x="199" y="121"/>
                </a:lnTo>
                <a:lnTo>
                  <a:pt x="205" y="136"/>
                </a:lnTo>
                <a:lnTo>
                  <a:pt x="210" y="147"/>
                </a:lnTo>
                <a:lnTo>
                  <a:pt x="218" y="146"/>
                </a:lnTo>
                <a:lnTo>
                  <a:pt x="219" y="139"/>
                </a:lnTo>
                <a:lnTo>
                  <a:pt x="214" y="130"/>
                </a:lnTo>
                <a:lnTo>
                  <a:pt x="211" y="112"/>
                </a:lnTo>
                <a:lnTo>
                  <a:pt x="215" y="100"/>
                </a:lnTo>
                <a:lnTo>
                  <a:pt x="212" y="91"/>
                </a:lnTo>
                <a:lnTo>
                  <a:pt x="212" y="76"/>
                </a:lnTo>
                <a:lnTo>
                  <a:pt x="223" y="54"/>
                </a:lnTo>
                <a:lnTo>
                  <a:pt x="216" y="39"/>
                </a:lnTo>
                <a:lnTo>
                  <a:pt x="201" y="10"/>
                </a:lnTo>
                <a:lnTo>
                  <a:pt x="203" y="4"/>
                </a:lnTo>
                <a:lnTo>
                  <a:pt x="212" y="0"/>
                </a:lnTo>
                <a:lnTo>
                  <a:pt x="239" y="9"/>
                </a:lnTo>
                <a:lnTo>
                  <a:pt x="297" y="25"/>
                </a:lnTo>
                <a:lnTo>
                  <a:pt x="348" y="37"/>
                </a:lnTo>
                <a:lnTo>
                  <a:pt x="468" y="71"/>
                </a:lnTo>
                <a:lnTo>
                  <a:pt x="607" y="105"/>
                </a:lnTo>
                <a:lnTo>
                  <a:pt x="697" y="126"/>
                </a:lnTo>
                <a:lnTo>
                  <a:pt x="668" y="232"/>
                </a:lnTo>
                <a:lnTo>
                  <a:pt x="641" y="356"/>
                </a:lnTo>
                <a:lnTo>
                  <a:pt x="621" y="454"/>
                </a:lnTo>
                <a:lnTo>
                  <a:pt x="618" y="510"/>
                </a:lnTo>
                <a:lnTo>
                  <a:pt x="540" y="487"/>
                </a:lnTo>
                <a:lnTo>
                  <a:pt x="449" y="467"/>
                </a:lnTo>
                <a:lnTo>
                  <a:pt x="361" y="468"/>
                </a:lnTo>
                <a:lnTo>
                  <a:pt x="355" y="460"/>
                </a:lnTo>
                <a:lnTo>
                  <a:pt x="320" y="472"/>
                </a:lnTo>
                <a:lnTo>
                  <a:pt x="297" y="469"/>
                </a:lnTo>
                <a:lnTo>
                  <a:pt x="282" y="458"/>
                </a:lnTo>
                <a:lnTo>
                  <a:pt x="271" y="463"/>
                </a:lnTo>
                <a:lnTo>
                  <a:pt x="246" y="461"/>
                </a:lnTo>
                <a:lnTo>
                  <a:pt x="237" y="453"/>
                </a:lnTo>
                <a:lnTo>
                  <a:pt x="205" y="442"/>
                </a:lnTo>
                <a:lnTo>
                  <a:pt x="198" y="441"/>
                </a:lnTo>
                <a:lnTo>
                  <a:pt x="169" y="433"/>
                </a:lnTo>
                <a:lnTo>
                  <a:pt x="157" y="442"/>
                </a:lnTo>
                <a:lnTo>
                  <a:pt x="124" y="441"/>
                </a:lnTo>
                <a:lnTo>
                  <a:pt x="96" y="421"/>
                </a:lnTo>
                <a:lnTo>
                  <a:pt x="97" y="368"/>
                </a:lnTo>
                <a:close/>
                <a:moveTo>
                  <a:pt x="155" y="36"/>
                </a:moveTo>
                <a:lnTo>
                  <a:pt x="167" y="34"/>
                </a:lnTo>
                <a:lnTo>
                  <a:pt x="170" y="43"/>
                </a:lnTo>
                <a:lnTo>
                  <a:pt x="179" y="33"/>
                </a:lnTo>
                <a:lnTo>
                  <a:pt x="193" y="33"/>
                </a:lnTo>
                <a:lnTo>
                  <a:pt x="198" y="42"/>
                </a:lnTo>
                <a:lnTo>
                  <a:pt x="188" y="53"/>
                </a:lnTo>
                <a:lnTo>
                  <a:pt x="192" y="57"/>
                </a:lnTo>
                <a:lnTo>
                  <a:pt x="188" y="69"/>
                </a:lnTo>
                <a:lnTo>
                  <a:pt x="180" y="72"/>
                </a:lnTo>
                <a:lnTo>
                  <a:pt x="180" y="72"/>
                </a:lnTo>
                <a:lnTo>
                  <a:pt x="177" y="72"/>
                </a:lnTo>
                <a:lnTo>
                  <a:pt x="174" y="71"/>
                </a:lnTo>
                <a:lnTo>
                  <a:pt x="174" y="70"/>
                </a:lnTo>
                <a:lnTo>
                  <a:pt x="174" y="70"/>
                </a:lnTo>
                <a:lnTo>
                  <a:pt x="179" y="62"/>
                </a:lnTo>
                <a:lnTo>
                  <a:pt x="183" y="55"/>
                </a:lnTo>
                <a:lnTo>
                  <a:pt x="173" y="52"/>
                </a:lnTo>
                <a:lnTo>
                  <a:pt x="171" y="60"/>
                </a:lnTo>
                <a:lnTo>
                  <a:pt x="167" y="63"/>
                </a:lnTo>
                <a:lnTo>
                  <a:pt x="158" y="50"/>
                </a:lnTo>
                <a:lnTo>
                  <a:pt x="155"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1" name="Freeform 118">
            <a:extLst>
              <a:ext uri="{FF2B5EF4-FFF2-40B4-BE49-F238E27FC236}">
                <a16:creationId xmlns:a16="http://schemas.microsoft.com/office/drawing/2014/main" id="{1D481C58-84DB-9752-E8A3-DD19580E1D4E}"/>
              </a:ext>
            </a:extLst>
          </p:cNvPr>
          <p:cNvSpPr>
            <a:spLocks noEditPoints="1"/>
          </p:cNvSpPr>
          <p:nvPr/>
        </p:nvSpPr>
        <p:spPr bwMode="auto">
          <a:xfrm>
            <a:off x="500166" y="720202"/>
            <a:ext cx="1011862" cy="740880"/>
          </a:xfrm>
          <a:custGeom>
            <a:avLst/>
            <a:gdLst>
              <a:gd name="T0" fmla="*/ 63 w 702"/>
              <a:gd name="T1" fmla="*/ 339 h 514"/>
              <a:gd name="T2" fmla="*/ 17 w 702"/>
              <a:gd name="T3" fmla="*/ 323 h 514"/>
              <a:gd name="T4" fmla="*/ 32 w 702"/>
              <a:gd name="T5" fmla="*/ 264 h 514"/>
              <a:gd name="T6" fmla="*/ 27 w 702"/>
              <a:gd name="T7" fmla="*/ 216 h 514"/>
              <a:gd name="T8" fmla="*/ 11 w 702"/>
              <a:gd name="T9" fmla="*/ 89 h 514"/>
              <a:gd name="T10" fmla="*/ 66 w 702"/>
              <a:gd name="T11" fmla="*/ 70 h 514"/>
              <a:gd name="T12" fmla="*/ 148 w 702"/>
              <a:gd name="T13" fmla="*/ 107 h 514"/>
              <a:gd name="T14" fmla="*/ 191 w 702"/>
              <a:gd name="T15" fmla="*/ 90 h 514"/>
              <a:gd name="T16" fmla="*/ 191 w 702"/>
              <a:gd name="T17" fmla="*/ 101 h 514"/>
              <a:gd name="T18" fmla="*/ 212 w 702"/>
              <a:gd name="T19" fmla="*/ 151 h 514"/>
              <a:gd name="T20" fmla="*/ 215 w 702"/>
              <a:gd name="T21" fmla="*/ 114 h 514"/>
              <a:gd name="T22" fmla="*/ 228 w 702"/>
              <a:gd name="T23" fmla="*/ 56 h 514"/>
              <a:gd name="T24" fmla="*/ 215 w 702"/>
              <a:gd name="T25" fmla="*/ 4 h 514"/>
              <a:gd name="T26" fmla="*/ 471 w 702"/>
              <a:gd name="T27" fmla="*/ 74 h 514"/>
              <a:gd name="T28" fmla="*/ 642 w 702"/>
              <a:gd name="T29" fmla="*/ 358 h 514"/>
              <a:gd name="T30" fmla="*/ 544 w 702"/>
              <a:gd name="T31" fmla="*/ 488 h 514"/>
              <a:gd name="T32" fmla="*/ 323 w 702"/>
              <a:gd name="T33" fmla="*/ 472 h 514"/>
              <a:gd name="T34" fmla="*/ 250 w 702"/>
              <a:gd name="T35" fmla="*/ 462 h 514"/>
              <a:gd name="T36" fmla="*/ 172 w 702"/>
              <a:gd name="T37" fmla="*/ 433 h 514"/>
              <a:gd name="T38" fmla="*/ 101 w 702"/>
              <a:gd name="T39" fmla="*/ 370 h 514"/>
              <a:gd name="T40" fmla="*/ 97 w 702"/>
              <a:gd name="T41" fmla="*/ 424 h 514"/>
              <a:gd name="T42" fmla="*/ 201 w 702"/>
              <a:gd name="T43" fmla="*/ 444 h 514"/>
              <a:gd name="T44" fmla="*/ 275 w 702"/>
              <a:gd name="T45" fmla="*/ 466 h 514"/>
              <a:gd name="T46" fmla="*/ 358 w 702"/>
              <a:gd name="T47" fmla="*/ 464 h 514"/>
              <a:gd name="T48" fmla="*/ 622 w 702"/>
              <a:gd name="T49" fmla="*/ 514 h 514"/>
              <a:gd name="T50" fmla="*/ 672 w 702"/>
              <a:gd name="T51" fmla="*/ 234 h 514"/>
              <a:gd name="T52" fmla="*/ 351 w 702"/>
              <a:gd name="T53" fmla="*/ 38 h 514"/>
              <a:gd name="T54" fmla="*/ 205 w 702"/>
              <a:gd name="T55" fmla="*/ 5 h 514"/>
              <a:gd name="T56" fmla="*/ 213 w 702"/>
              <a:gd name="T57" fmla="*/ 77 h 514"/>
              <a:gd name="T58" fmla="*/ 215 w 702"/>
              <a:gd name="T59" fmla="*/ 133 h 514"/>
              <a:gd name="T60" fmla="*/ 211 w 702"/>
              <a:gd name="T61" fmla="*/ 137 h 514"/>
              <a:gd name="T62" fmla="*/ 208 w 702"/>
              <a:gd name="T63" fmla="*/ 100 h 514"/>
              <a:gd name="T64" fmla="*/ 182 w 702"/>
              <a:gd name="T65" fmla="*/ 96 h 514"/>
              <a:gd name="T66" fmla="*/ 132 w 702"/>
              <a:gd name="T67" fmla="*/ 94 h 514"/>
              <a:gd name="T68" fmla="*/ 52 w 702"/>
              <a:gd name="T69" fmla="*/ 53 h 514"/>
              <a:gd name="T70" fmla="*/ 19 w 702"/>
              <a:gd name="T71" fmla="*/ 108 h 514"/>
              <a:gd name="T72" fmla="*/ 38 w 702"/>
              <a:gd name="T73" fmla="*/ 231 h 514"/>
              <a:gd name="T74" fmla="*/ 19 w 702"/>
              <a:gd name="T75" fmla="*/ 288 h 514"/>
              <a:gd name="T76" fmla="*/ 27 w 702"/>
              <a:gd name="T77" fmla="*/ 321 h 514"/>
              <a:gd name="T78" fmla="*/ 85 w 702"/>
              <a:gd name="T79" fmla="*/ 347 h 514"/>
              <a:gd name="T80" fmla="*/ 100 w 702"/>
              <a:gd name="T81" fmla="*/ 370 h 514"/>
              <a:gd name="T82" fmla="*/ 172 w 702"/>
              <a:gd name="T83" fmla="*/ 48 h 514"/>
              <a:gd name="T84" fmla="*/ 189 w 702"/>
              <a:gd name="T85" fmla="*/ 55 h 514"/>
              <a:gd name="T86" fmla="*/ 183 w 702"/>
              <a:gd name="T87" fmla="*/ 74 h 514"/>
              <a:gd name="T88" fmla="*/ 181 w 702"/>
              <a:gd name="T89" fmla="*/ 72 h 514"/>
              <a:gd name="T90" fmla="*/ 178 w 702"/>
              <a:gd name="T91" fmla="*/ 72 h 514"/>
              <a:gd name="T92" fmla="*/ 178 w 702"/>
              <a:gd name="T93" fmla="*/ 72 h 514"/>
              <a:gd name="T94" fmla="*/ 178 w 702"/>
              <a:gd name="T95" fmla="*/ 72 h 514"/>
              <a:gd name="T96" fmla="*/ 178 w 702"/>
              <a:gd name="T97" fmla="*/ 73 h 514"/>
              <a:gd name="T98" fmla="*/ 178 w 702"/>
              <a:gd name="T99" fmla="*/ 73 h 514"/>
              <a:gd name="T100" fmla="*/ 184 w 702"/>
              <a:gd name="T101" fmla="*/ 63 h 514"/>
              <a:gd name="T102" fmla="*/ 172 w 702"/>
              <a:gd name="T103" fmla="*/ 61 h 514"/>
              <a:gd name="T104" fmla="*/ 158 w 702"/>
              <a:gd name="T105" fmla="*/ 38 h 514"/>
              <a:gd name="T106" fmla="*/ 159 w 702"/>
              <a:gd name="T107" fmla="*/ 53 h 514"/>
              <a:gd name="T108" fmla="*/ 186 w 702"/>
              <a:gd name="T109" fmla="*/ 58 h 514"/>
              <a:gd name="T110" fmla="*/ 181 w 702"/>
              <a:gd name="T111" fmla="*/ 63 h 514"/>
              <a:gd name="T112" fmla="*/ 176 w 702"/>
              <a:gd name="T113" fmla="*/ 71 h 514"/>
              <a:gd name="T114" fmla="*/ 175 w 702"/>
              <a:gd name="T115" fmla="*/ 72 h 514"/>
              <a:gd name="T116" fmla="*/ 178 w 702"/>
              <a:gd name="T117" fmla="*/ 75 h 514"/>
              <a:gd name="T118" fmla="*/ 183 w 702"/>
              <a:gd name="T119" fmla="*/ 75 h 514"/>
              <a:gd name="T120" fmla="*/ 202 w 702"/>
              <a:gd name="T121" fmla="*/ 44 h 514"/>
              <a:gd name="T122" fmla="*/ 171 w 702"/>
              <a:gd name="T123" fmla="*/ 34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2" h="514">
                <a:moveTo>
                  <a:pt x="100" y="370"/>
                </a:moveTo>
                <a:lnTo>
                  <a:pt x="101" y="370"/>
                </a:lnTo>
                <a:lnTo>
                  <a:pt x="87" y="343"/>
                </a:lnTo>
                <a:lnTo>
                  <a:pt x="63" y="339"/>
                </a:lnTo>
                <a:lnTo>
                  <a:pt x="61" y="325"/>
                </a:lnTo>
                <a:lnTo>
                  <a:pt x="44" y="321"/>
                </a:lnTo>
                <a:lnTo>
                  <a:pt x="26" y="318"/>
                </a:lnTo>
                <a:lnTo>
                  <a:pt x="17" y="323"/>
                </a:lnTo>
                <a:lnTo>
                  <a:pt x="4" y="308"/>
                </a:lnTo>
                <a:lnTo>
                  <a:pt x="6" y="292"/>
                </a:lnTo>
                <a:lnTo>
                  <a:pt x="22" y="290"/>
                </a:lnTo>
                <a:lnTo>
                  <a:pt x="32" y="264"/>
                </a:lnTo>
                <a:lnTo>
                  <a:pt x="15" y="258"/>
                </a:lnTo>
                <a:lnTo>
                  <a:pt x="17" y="237"/>
                </a:lnTo>
                <a:lnTo>
                  <a:pt x="45" y="234"/>
                </a:lnTo>
                <a:lnTo>
                  <a:pt x="27" y="216"/>
                </a:lnTo>
                <a:lnTo>
                  <a:pt x="19" y="174"/>
                </a:lnTo>
                <a:lnTo>
                  <a:pt x="22" y="156"/>
                </a:lnTo>
                <a:lnTo>
                  <a:pt x="22" y="108"/>
                </a:lnTo>
                <a:lnTo>
                  <a:pt x="11" y="89"/>
                </a:lnTo>
                <a:lnTo>
                  <a:pt x="24" y="34"/>
                </a:lnTo>
                <a:lnTo>
                  <a:pt x="35" y="38"/>
                </a:lnTo>
                <a:lnTo>
                  <a:pt x="49" y="55"/>
                </a:lnTo>
                <a:lnTo>
                  <a:pt x="66" y="70"/>
                </a:lnTo>
                <a:lnTo>
                  <a:pt x="85" y="82"/>
                </a:lnTo>
                <a:lnTo>
                  <a:pt x="112" y="94"/>
                </a:lnTo>
                <a:lnTo>
                  <a:pt x="131" y="98"/>
                </a:lnTo>
                <a:lnTo>
                  <a:pt x="148" y="107"/>
                </a:lnTo>
                <a:lnTo>
                  <a:pt x="169" y="113"/>
                </a:lnTo>
                <a:lnTo>
                  <a:pt x="185" y="112"/>
                </a:lnTo>
                <a:lnTo>
                  <a:pt x="185" y="97"/>
                </a:lnTo>
                <a:lnTo>
                  <a:pt x="191" y="90"/>
                </a:lnTo>
                <a:lnTo>
                  <a:pt x="202" y="84"/>
                </a:lnTo>
                <a:lnTo>
                  <a:pt x="204" y="88"/>
                </a:lnTo>
                <a:lnTo>
                  <a:pt x="205" y="98"/>
                </a:lnTo>
                <a:lnTo>
                  <a:pt x="191" y="101"/>
                </a:lnTo>
                <a:lnTo>
                  <a:pt x="190" y="115"/>
                </a:lnTo>
                <a:lnTo>
                  <a:pt x="201" y="125"/>
                </a:lnTo>
                <a:lnTo>
                  <a:pt x="207" y="138"/>
                </a:lnTo>
                <a:lnTo>
                  <a:pt x="212" y="151"/>
                </a:lnTo>
                <a:lnTo>
                  <a:pt x="222" y="149"/>
                </a:lnTo>
                <a:lnTo>
                  <a:pt x="225" y="140"/>
                </a:lnTo>
                <a:lnTo>
                  <a:pt x="218" y="132"/>
                </a:lnTo>
                <a:lnTo>
                  <a:pt x="215" y="114"/>
                </a:lnTo>
                <a:lnTo>
                  <a:pt x="220" y="102"/>
                </a:lnTo>
                <a:lnTo>
                  <a:pt x="216" y="93"/>
                </a:lnTo>
                <a:lnTo>
                  <a:pt x="216" y="78"/>
                </a:lnTo>
                <a:lnTo>
                  <a:pt x="228" y="56"/>
                </a:lnTo>
                <a:lnTo>
                  <a:pt x="220" y="40"/>
                </a:lnTo>
                <a:lnTo>
                  <a:pt x="206" y="12"/>
                </a:lnTo>
                <a:lnTo>
                  <a:pt x="207" y="8"/>
                </a:lnTo>
                <a:lnTo>
                  <a:pt x="215" y="4"/>
                </a:lnTo>
                <a:lnTo>
                  <a:pt x="241" y="13"/>
                </a:lnTo>
                <a:lnTo>
                  <a:pt x="300" y="29"/>
                </a:lnTo>
                <a:lnTo>
                  <a:pt x="351" y="41"/>
                </a:lnTo>
                <a:lnTo>
                  <a:pt x="471" y="74"/>
                </a:lnTo>
                <a:lnTo>
                  <a:pt x="610" y="108"/>
                </a:lnTo>
                <a:lnTo>
                  <a:pt x="697" y="130"/>
                </a:lnTo>
                <a:lnTo>
                  <a:pt x="670" y="233"/>
                </a:lnTo>
                <a:lnTo>
                  <a:pt x="642" y="358"/>
                </a:lnTo>
                <a:lnTo>
                  <a:pt x="642" y="358"/>
                </a:lnTo>
                <a:lnTo>
                  <a:pt x="621" y="456"/>
                </a:lnTo>
                <a:lnTo>
                  <a:pt x="619" y="510"/>
                </a:lnTo>
                <a:lnTo>
                  <a:pt x="544" y="488"/>
                </a:lnTo>
                <a:lnTo>
                  <a:pt x="452" y="467"/>
                </a:lnTo>
                <a:lnTo>
                  <a:pt x="365" y="469"/>
                </a:lnTo>
                <a:lnTo>
                  <a:pt x="359" y="459"/>
                </a:lnTo>
                <a:lnTo>
                  <a:pt x="323" y="472"/>
                </a:lnTo>
                <a:lnTo>
                  <a:pt x="301" y="470"/>
                </a:lnTo>
                <a:lnTo>
                  <a:pt x="285" y="458"/>
                </a:lnTo>
                <a:lnTo>
                  <a:pt x="274" y="463"/>
                </a:lnTo>
                <a:lnTo>
                  <a:pt x="250" y="462"/>
                </a:lnTo>
                <a:lnTo>
                  <a:pt x="240" y="454"/>
                </a:lnTo>
                <a:lnTo>
                  <a:pt x="208" y="442"/>
                </a:lnTo>
                <a:lnTo>
                  <a:pt x="201" y="441"/>
                </a:lnTo>
                <a:lnTo>
                  <a:pt x="172" y="433"/>
                </a:lnTo>
                <a:lnTo>
                  <a:pt x="160" y="443"/>
                </a:lnTo>
                <a:lnTo>
                  <a:pt x="127" y="442"/>
                </a:lnTo>
                <a:lnTo>
                  <a:pt x="100" y="422"/>
                </a:lnTo>
                <a:lnTo>
                  <a:pt x="101" y="370"/>
                </a:lnTo>
                <a:lnTo>
                  <a:pt x="101" y="370"/>
                </a:lnTo>
                <a:lnTo>
                  <a:pt x="100" y="370"/>
                </a:lnTo>
                <a:lnTo>
                  <a:pt x="98" y="370"/>
                </a:lnTo>
                <a:lnTo>
                  <a:pt x="97" y="424"/>
                </a:lnTo>
                <a:lnTo>
                  <a:pt x="126" y="444"/>
                </a:lnTo>
                <a:lnTo>
                  <a:pt x="161" y="446"/>
                </a:lnTo>
                <a:lnTo>
                  <a:pt x="172" y="437"/>
                </a:lnTo>
                <a:lnTo>
                  <a:pt x="201" y="444"/>
                </a:lnTo>
                <a:lnTo>
                  <a:pt x="207" y="445"/>
                </a:lnTo>
                <a:lnTo>
                  <a:pt x="239" y="456"/>
                </a:lnTo>
                <a:lnTo>
                  <a:pt x="249" y="465"/>
                </a:lnTo>
                <a:lnTo>
                  <a:pt x="275" y="466"/>
                </a:lnTo>
                <a:lnTo>
                  <a:pt x="285" y="463"/>
                </a:lnTo>
                <a:lnTo>
                  <a:pt x="300" y="473"/>
                </a:lnTo>
                <a:lnTo>
                  <a:pt x="323" y="475"/>
                </a:lnTo>
                <a:lnTo>
                  <a:pt x="358" y="464"/>
                </a:lnTo>
                <a:lnTo>
                  <a:pt x="364" y="472"/>
                </a:lnTo>
                <a:lnTo>
                  <a:pt x="451" y="470"/>
                </a:lnTo>
                <a:lnTo>
                  <a:pt x="543" y="492"/>
                </a:lnTo>
                <a:lnTo>
                  <a:pt x="622" y="514"/>
                </a:lnTo>
                <a:lnTo>
                  <a:pt x="625" y="457"/>
                </a:lnTo>
                <a:lnTo>
                  <a:pt x="645" y="360"/>
                </a:lnTo>
                <a:lnTo>
                  <a:pt x="645" y="360"/>
                </a:lnTo>
                <a:lnTo>
                  <a:pt x="672" y="234"/>
                </a:lnTo>
                <a:lnTo>
                  <a:pt x="702" y="127"/>
                </a:lnTo>
                <a:lnTo>
                  <a:pt x="610" y="105"/>
                </a:lnTo>
                <a:lnTo>
                  <a:pt x="471" y="72"/>
                </a:lnTo>
                <a:lnTo>
                  <a:pt x="351" y="38"/>
                </a:lnTo>
                <a:lnTo>
                  <a:pt x="300" y="26"/>
                </a:lnTo>
                <a:lnTo>
                  <a:pt x="242" y="10"/>
                </a:lnTo>
                <a:lnTo>
                  <a:pt x="215" y="0"/>
                </a:lnTo>
                <a:lnTo>
                  <a:pt x="205" y="5"/>
                </a:lnTo>
                <a:lnTo>
                  <a:pt x="203" y="12"/>
                </a:lnTo>
                <a:lnTo>
                  <a:pt x="218" y="41"/>
                </a:lnTo>
                <a:lnTo>
                  <a:pt x="224" y="56"/>
                </a:lnTo>
                <a:lnTo>
                  <a:pt x="213" y="77"/>
                </a:lnTo>
                <a:lnTo>
                  <a:pt x="213" y="93"/>
                </a:lnTo>
                <a:lnTo>
                  <a:pt x="217" y="102"/>
                </a:lnTo>
                <a:lnTo>
                  <a:pt x="212" y="113"/>
                </a:lnTo>
                <a:lnTo>
                  <a:pt x="215" y="133"/>
                </a:lnTo>
                <a:lnTo>
                  <a:pt x="221" y="141"/>
                </a:lnTo>
                <a:lnTo>
                  <a:pt x="220" y="147"/>
                </a:lnTo>
                <a:lnTo>
                  <a:pt x="214" y="147"/>
                </a:lnTo>
                <a:lnTo>
                  <a:pt x="211" y="137"/>
                </a:lnTo>
                <a:lnTo>
                  <a:pt x="203" y="122"/>
                </a:lnTo>
                <a:lnTo>
                  <a:pt x="193" y="114"/>
                </a:lnTo>
                <a:lnTo>
                  <a:pt x="195" y="103"/>
                </a:lnTo>
                <a:lnTo>
                  <a:pt x="208" y="100"/>
                </a:lnTo>
                <a:lnTo>
                  <a:pt x="206" y="88"/>
                </a:lnTo>
                <a:lnTo>
                  <a:pt x="204" y="79"/>
                </a:lnTo>
                <a:lnTo>
                  <a:pt x="190" y="88"/>
                </a:lnTo>
                <a:lnTo>
                  <a:pt x="182" y="96"/>
                </a:lnTo>
                <a:lnTo>
                  <a:pt x="182" y="108"/>
                </a:lnTo>
                <a:lnTo>
                  <a:pt x="170" y="109"/>
                </a:lnTo>
                <a:lnTo>
                  <a:pt x="150" y="104"/>
                </a:lnTo>
                <a:lnTo>
                  <a:pt x="132" y="94"/>
                </a:lnTo>
                <a:lnTo>
                  <a:pt x="113" y="91"/>
                </a:lnTo>
                <a:lnTo>
                  <a:pt x="86" y="78"/>
                </a:lnTo>
                <a:lnTo>
                  <a:pt x="68" y="68"/>
                </a:lnTo>
                <a:lnTo>
                  <a:pt x="52" y="53"/>
                </a:lnTo>
                <a:lnTo>
                  <a:pt x="37" y="34"/>
                </a:lnTo>
                <a:lnTo>
                  <a:pt x="22" y="31"/>
                </a:lnTo>
                <a:lnTo>
                  <a:pt x="8" y="89"/>
                </a:lnTo>
                <a:lnTo>
                  <a:pt x="19" y="108"/>
                </a:lnTo>
                <a:lnTo>
                  <a:pt x="19" y="156"/>
                </a:lnTo>
                <a:lnTo>
                  <a:pt x="15" y="174"/>
                </a:lnTo>
                <a:lnTo>
                  <a:pt x="24" y="217"/>
                </a:lnTo>
                <a:lnTo>
                  <a:pt x="38" y="231"/>
                </a:lnTo>
                <a:lnTo>
                  <a:pt x="14" y="234"/>
                </a:lnTo>
                <a:lnTo>
                  <a:pt x="12" y="259"/>
                </a:lnTo>
                <a:lnTo>
                  <a:pt x="28" y="265"/>
                </a:lnTo>
                <a:lnTo>
                  <a:pt x="19" y="288"/>
                </a:lnTo>
                <a:lnTo>
                  <a:pt x="3" y="289"/>
                </a:lnTo>
                <a:lnTo>
                  <a:pt x="0" y="308"/>
                </a:lnTo>
                <a:lnTo>
                  <a:pt x="15" y="327"/>
                </a:lnTo>
                <a:lnTo>
                  <a:pt x="27" y="321"/>
                </a:lnTo>
                <a:lnTo>
                  <a:pt x="44" y="324"/>
                </a:lnTo>
                <a:lnTo>
                  <a:pt x="58" y="327"/>
                </a:lnTo>
                <a:lnTo>
                  <a:pt x="61" y="342"/>
                </a:lnTo>
                <a:lnTo>
                  <a:pt x="85" y="347"/>
                </a:lnTo>
                <a:lnTo>
                  <a:pt x="99" y="371"/>
                </a:lnTo>
                <a:lnTo>
                  <a:pt x="100" y="370"/>
                </a:lnTo>
                <a:lnTo>
                  <a:pt x="98" y="370"/>
                </a:lnTo>
                <a:lnTo>
                  <a:pt x="100" y="370"/>
                </a:lnTo>
                <a:close/>
                <a:moveTo>
                  <a:pt x="158" y="38"/>
                </a:moveTo>
                <a:lnTo>
                  <a:pt x="158" y="39"/>
                </a:lnTo>
                <a:lnTo>
                  <a:pt x="169" y="38"/>
                </a:lnTo>
                <a:lnTo>
                  <a:pt x="172" y="48"/>
                </a:lnTo>
                <a:lnTo>
                  <a:pt x="183" y="36"/>
                </a:lnTo>
                <a:lnTo>
                  <a:pt x="195" y="36"/>
                </a:lnTo>
                <a:lnTo>
                  <a:pt x="199" y="44"/>
                </a:lnTo>
                <a:lnTo>
                  <a:pt x="189" y="55"/>
                </a:lnTo>
                <a:lnTo>
                  <a:pt x="193" y="59"/>
                </a:lnTo>
                <a:lnTo>
                  <a:pt x="189" y="70"/>
                </a:lnTo>
                <a:lnTo>
                  <a:pt x="182" y="72"/>
                </a:lnTo>
                <a:lnTo>
                  <a:pt x="183" y="74"/>
                </a:lnTo>
                <a:lnTo>
                  <a:pt x="183" y="72"/>
                </a:lnTo>
                <a:lnTo>
                  <a:pt x="182" y="72"/>
                </a:lnTo>
                <a:lnTo>
                  <a:pt x="182" y="72"/>
                </a:lnTo>
                <a:lnTo>
                  <a:pt x="181" y="72"/>
                </a:lnTo>
                <a:lnTo>
                  <a:pt x="181" y="72"/>
                </a:lnTo>
                <a:lnTo>
                  <a:pt x="178" y="72"/>
                </a:lnTo>
                <a:lnTo>
                  <a:pt x="178" y="72"/>
                </a:lnTo>
                <a:lnTo>
                  <a:pt x="178" y="72"/>
                </a:lnTo>
                <a:lnTo>
                  <a:pt x="178" y="72"/>
                </a:lnTo>
                <a:lnTo>
                  <a:pt x="178" y="72"/>
                </a:lnTo>
                <a:lnTo>
                  <a:pt x="178" y="72"/>
                </a:lnTo>
                <a:lnTo>
                  <a:pt x="178" y="72"/>
                </a:lnTo>
                <a:lnTo>
                  <a:pt x="178" y="72"/>
                </a:lnTo>
                <a:lnTo>
                  <a:pt x="177" y="72"/>
                </a:lnTo>
                <a:lnTo>
                  <a:pt x="178" y="72"/>
                </a:lnTo>
                <a:lnTo>
                  <a:pt x="178" y="72"/>
                </a:lnTo>
                <a:lnTo>
                  <a:pt x="177" y="72"/>
                </a:lnTo>
                <a:lnTo>
                  <a:pt x="178" y="72"/>
                </a:lnTo>
                <a:lnTo>
                  <a:pt x="178" y="72"/>
                </a:lnTo>
                <a:lnTo>
                  <a:pt x="178" y="73"/>
                </a:lnTo>
                <a:lnTo>
                  <a:pt x="178" y="72"/>
                </a:lnTo>
                <a:lnTo>
                  <a:pt x="178" y="72"/>
                </a:lnTo>
                <a:lnTo>
                  <a:pt x="178" y="73"/>
                </a:lnTo>
                <a:lnTo>
                  <a:pt x="178" y="73"/>
                </a:lnTo>
                <a:lnTo>
                  <a:pt x="180" y="72"/>
                </a:lnTo>
                <a:lnTo>
                  <a:pt x="180" y="72"/>
                </a:lnTo>
                <a:lnTo>
                  <a:pt x="184" y="63"/>
                </a:lnTo>
                <a:lnTo>
                  <a:pt x="184" y="63"/>
                </a:lnTo>
                <a:lnTo>
                  <a:pt x="187" y="58"/>
                </a:lnTo>
                <a:lnTo>
                  <a:pt x="188" y="56"/>
                </a:lnTo>
                <a:lnTo>
                  <a:pt x="174" y="52"/>
                </a:lnTo>
                <a:lnTo>
                  <a:pt x="172" y="61"/>
                </a:lnTo>
                <a:lnTo>
                  <a:pt x="170" y="63"/>
                </a:lnTo>
                <a:lnTo>
                  <a:pt x="162" y="52"/>
                </a:lnTo>
                <a:lnTo>
                  <a:pt x="159" y="38"/>
                </a:lnTo>
                <a:lnTo>
                  <a:pt x="158" y="38"/>
                </a:lnTo>
                <a:lnTo>
                  <a:pt x="158" y="39"/>
                </a:lnTo>
                <a:lnTo>
                  <a:pt x="158" y="38"/>
                </a:lnTo>
                <a:lnTo>
                  <a:pt x="156" y="38"/>
                </a:lnTo>
                <a:lnTo>
                  <a:pt x="159" y="53"/>
                </a:lnTo>
                <a:lnTo>
                  <a:pt x="170" y="69"/>
                </a:lnTo>
                <a:lnTo>
                  <a:pt x="175" y="63"/>
                </a:lnTo>
                <a:lnTo>
                  <a:pt x="177" y="56"/>
                </a:lnTo>
                <a:lnTo>
                  <a:pt x="186" y="58"/>
                </a:lnTo>
                <a:lnTo>
                  <a:pt x="186" y="57"/>
                </a:lnTo>
                <a:lnTo>
                  <a:pt x="185" y="56"/>
                </a:lnTo>
                <a:lnTo>
                  <a:pt x="185" y="56"/>
                </a:lnTo>
                <a:lnTo>
                  <a:pt x="181" y="63"/>
                </a:lnTo>
                <a:lnTo>
                  <a:pt x="181" y="63"/>
                </a:lnTo>
                <a:lnTo>
                  <a:pt x="177" y="69"/>
                </a:lnTo>
                <a:lnTo>
                  <a:pt x="177" y="69"/>
                </a:lnTo>
                <a:lnTo>
                  <a:pt x="176" y="71"/>
                </a:lnTo>
                <a:lnTo>
                  <a:pt x="175" y="72"/>
                </a:lnTo>
                <a:lnTo>
                  <a:pt x="175" y="72"/>
                </a:lnTo>
                <a:lnTo>
                  <a:pt x="175" y="72"/>
                </a:lnTo>
                <a:lnTo>
                  <a:pt x="175" y="72"/>
                </a:lnTo>
                <a:lnTo>
                  <a:pt x="176" y="74"/>
                </a:lnTo>
                <a:lnTo>
                  <a:pt x="176" y="74"/>
                </a:lnTo>
                <a:lnTo>
                  <a:pt x="178" y="75"/>
                </a:lnTo>
                <a:lnTo>
                  <a:pt x="178" y="75"/>
                </a:lnTo>
                <a:lnTo>
                  <a:pt x="181" y="75"/>
                </a:lnTo>
                <a:lnTo>
                  <a:pt x="181" y="75"/>
                </a:lnTo>
                <a:lnTo>
                  <a:pt x="183" y="75"/>
                </a:lnTo>
                <a:lnTo>
                  <a:pt x="183" y="75"/>
                </a:lnTo>
                <a:lnTo>
                  <a:pt x="192" y="73"/>
                </a:lnTo>
                <a:lnTo>
                  <a:pt x="197" y="59"/>
                </a:lnTo>
                <a:lnTo>
                  <a:pt x="193" y="55"/>
                </a:lnTo>
                <a:lnTo>
                  <a:pt x="202" y="44"/>
                </a:lnTo>
                <a:lnTo>
                  <a:pt x="197" y="33"/>
                </a:lnTo>
                <a:lnTo>
                  <a:pt x="181" y="33"/>
                </a:lnTo>
                <a:lnTo>
                  <a:pt x="173" y="42"/>
                </a:lnTo>
                <a:lnTo>
                  <a:pt x="171" y="34"/>
                </a:lnTo>
                <a:lnTo>
                  <a:pt x="156" y="36"/>
                </a:lnTo>
                <a:lnTo>
                  <a:pt x="156" y="38"/>
                </a:lnTo>
                <a:lnTo>
                  <a:pt x="158"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2" name="Freeform 119">
            <a:extLst>
              <a:ext uri="{FF2B5EF4-FFF2-40B4-BE49-F238E27FC236}">
                <a16:creationId xmlns:a16="http://schemas.microsoft.com/office/drawing/2014/main" id="{6B0BABF9-21F2-828E-A518-7A80499402C3}"/>
              </a:ext>
            </a:extLst>
          </p:cNvPr>
          <p:cNvSpPr>
            <a:spLocks/>
          </p:cNvSpPr>
          <p:nvPr/>
        </p:nvSpPr>
        <p:spPr bwMode="auto">
          <a:xfrm>
            <a:off x="4582209" y="1567746"/>
            <a:ext cx="791328" cy="833130"/>
          </a:xfrm>
          <a:custGeom>
            <a:avLst/>
            <a:gdLst>
              <a:gd name="T0" fmla="*/ 90 w 549"/>
              <a:gd name="T1" fmla="*/ 39 h 578"/>
              <a:gd name="T2" fmla="*/ 152 w 549"/>
              <a:gd name="T3" fmla="*/ 16 h 578"/>
              <a:gd name="T4" fmla="*/ 182 w 549"/>
              <a:gd name="T5" fmla="*/ 0 h 578"/>
              <a:gd name="T6" fmla="*/ 186 w 549"/>
              <a:gd name="T7" fmla="*/ 16 h 578"/>
              <a:gd name="T8" fmla="*/ 171 w 549"/>
              <a:gd name="T9" fmla="*/ 46 h 578"/>
              <a:gd name="T10" fmla="*/ 188 w 549"/>
              <a:gd name="T11" fmla="*/ 43 h 578"/>
              <a:gd name="T12" fmla="*/ 211 w 549"/>
              <a:gd name="T13" fmla="*/ 47 h 578"/>
              <a:gd name="T14" fmla="*/ 222 w 549"/>
              <a:gd name="T15" fmla="*/ 55 h 578"/>
              <a:gd name="T16" fmla="*/ 248 w 549"/>
              <a:gd name="T17" fmla="*/ 80 h 578"/>
              <a:gd name="T18" fmla="*/ 347 w 549"/>
              <a:gd name="T19" fmla="*/ 100 h 578"/>
              <a:gd name="T20" fmla="*/ 437 w 549"/>
              <a:gd name="T21" fmla="*/ 123 h 578"/>
              <a:gd name="T22" fmla="*/ 468 w 549"/>
              <a:gd name="T23" fmla="*/ 144 h 578"/>
              <a:gd name="T24" fmla="*/ 487 w 549"/>
              <a:gd name="T25" fmla="*/ 214 h 578"/>
              <a:gd name="T26" fmla="*/ 490 w 549"/>
              <a:gd name="T27" fmla="*/ 233 h 578"/>
              <a:gd name="T28" fmla="*/ 467 w 549"/>
              <a:gd name="T29" fmla="*/ 271 h 578"/>
              <a:gd name="T30" fmla="*/ 460 w 549"/>
              <a:gd name="T31" fmla="*/ 295 h 578"/>
              <a:gd name="T32" fmla="*/ 476 w 549"/>
              <a:gd name="T33" fmla="*/ 287 h 578"/>
              <a:gd name="T34" fmla="*/ 490 w 549"/>
              <a:gd name="T35" fmla="*/ 267 h 578"/>
              <a:gd name="T36" fmla="*/ 517 w 549"/>
              <a:gd name="T37" fmla="*/ 233 h 578"/>
              <a:gd name="T38" fmla="*/ 548 w 549"/>
              <a:gd name="T39" fmla="*/ 192 h 578"/>
              <a:gd name="T40" fmla="*/ 548 w 549"/>
              <a:gd name="T41" fmla="*/ 212 h 578"/>
              <a:gd name="T42" fmla="*/ 514 w 549"/>
              <a:gd name="T43" fmla="*/ 287 h 578"/>
              <a:gd name="T44" fmla="*/ 508 w 549"/>
              <a:gd name="T45" fmla="*/ 322 h 578"/>
              <a:gd name="T46" fmla="*/ 511 w 549"/>
              <a:gd name="T47" fmla="*/ 346 h 578"/>
              <a:gd name="T48" fmla="*/ 497 w 549"/>
              <a:gd name="T49" fmla="*/ 370 h 578"/>
              <a:gd name="T50" fmla="*/ 504 w 549"/>
              <a:gd name="T51" fmla="*/ 413 h 578"/>
              <a:gd name="T52" fmla="*/ 490 w 549"/>
              <a:gd name="T53" fmla="*/ 446 h 578"/>
              <a:gd name="T54" fmla="*/ 491 w 549"/>
              <a:gd name="T55" fmla="*/ 479 h 578"/>
              <a:gd name="T56" fmla="*/ 504 w 549"/>
              <a:gd name="T57" fmla="*/ 543 h 578"/>
              <a:gd name="T58" fmla="*/ 407 w 549"/>
              <a:gd name="T59" fmla="*/ 572 h 578"/>
              <a:gd name="T60" fmla="*/ 226 w 549"/>
              <a:gd name="T61" fmla="*/ 578 h 578"/>
              <a:gd name="T62" fmla="*/ 204 w 549"/>
              <a:gd name="T63" fmla="*/ 566 h 578"/>
              <a:gd name="T64" fmla="*/ 174 w 549"/>
              <a:gd name="T65" fmla="*/ 536 h 578"/>
              <a:gd name="T66" fmla="*/ 185 w 549"/>
              <a:gd name="T67" fmla="*/ 497 h 578"/>
              <a:gd name="T68" fmla="*/ 169 w 549"/>
              <a:gd name="T69" fmla="*/ 476 h 578"/>
              <a:gd name="T70" fmla="*/ 161 w 549"/>
              <a:gd name="T71" fmla="*/ 414 h 578"/>
              <a:gd name="T72" fmla="*/ 107 w 549"/>
              <a:gd name="T73" fmla="*/ 373 h 578"/>
              <a:gd name="T74" fmla="*/ 63 w 549"/>
              <a:gd name="T75" fmla="*/ 334 h 578"/>
              <a:gd name="T76" fmla="*/ 31 w 549"/>
              <a:gd name="T77" fmla="*/ 318 h 578"/>
              <a:gd name="T78" fmla="*/ 10 w 549"/>
              <a:gd name="T79" fmla="*/ 259 h 578"/>
              <a:gd name="T80" fmla="*/ 20 w 549"/>
              <a:gd name="T81" fmla="*/ 217 h 578"/>
              <a:gd name="T82" fmla="*/ 0 w 549"/>
              <a:gd name="T83" fmla="*/ 182 h 578"/>
              <a:gd name="T84" fmla="*/ 42 w 549"/>
              <a:gd name="T85" fmla="*/ 126 h 578"/>
              <a:gd name="T86" fmla="*/ 50 w 549"/>
              <a:gd name="T87" fmla="*/ 66 h 578"/>
              <a:gd name="T88" fmla="*/ 66 w 549"/>
              <a:gd name="T89" fmla="*/ 32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9" h="578">
                <a:moveTo>
                  <a:pt x="72" y="37"/>
                </a:moveTo>
                <a:lnTo>
                  <a:pt x="90" y="39"/>
                </a:lnTo>
                <a:lnTo>
                  <a:pt x="107" y="36"/>
                </a:lnTo>
                <a:lnTo>
                  <a:pt x="152" y="16"/>
                </a:lnTo>
                <a:lnTo>
                  <a:pt x="169" y="4"/>
                </a:lnTo>
                <a:lnTo>
                  <a:pt x="182" y="0"/>
                </a:lnTo>
                <a:lnTo>
                  <a:pt x="193" y="9"/>
                </a:lnTo>
                <a:lnTo>
                  <a:pt x="186" y="16"/>
                </a:lnTo>
                <a:lnTo>
                  <a:pt x="174" y="35"/>
                </a:lnTo>
                <a:lnTo>
                  <a:pt x="171" y="46"/>
                </a:lnTo>
                <a:lnTo>
                  <a:pt x="178" y="50"/>
                </a:lnTo>
                <a:lnTo>
                  <a:pt x="188" y="43"/>
                </a:lnTo>
                <a:lnTo>
                  <a:pt x="195" y="42"/>
                </a:lnTo>
                <a:lnTo>
                  <a:pt x="211" y="47"/>
                </a:lnTo>
                <a:lnTo>
                  <a:pt x="214" y="54"/>
                </a:lnTo>
                <a:lnTo>
                  <a:pt x="222" y="55"/>
                </a:lnTo>
                <a:lnTo>
                  <a:pt x="225" y="48"/>
                </a:lnTo>
                <a:lnTo>
                  <a:pt x="248" y="80"/>
                </a:lnTo>
                <a:lnTo>
                  <a:pt x="298" y="87"/>
                </a:lnTo>
                <a:lnTo>
                  <a:pt x="347" y="100"/>
                </a:lnTo>
                <a:lnTo>
                  <a:pt x="363" y="107"/>
                </a:lnTo>
                <a:lnTo>
                  <a:pt x="437" y="123"/>
                </a:lnTo>
                <a:lnTo>
                  <a:pt x="447" y="136"/>
                </a:lnTo>
                <a:lnTo>
                  <a:pt x="468" y="144"/>
                </a:lnTo>
                <a:lnTo>
                  <a:pt x="478" y="205"/>
                </a:lnTo>
                <a:lnTo>
                  <a:pt x="487" y="214"/>
                </a:lnTo>
                <a:lnTo>
                  <a:pt x="497" y="219"/>
                </a:lnTo>
                <a:lnTo>
                  <a:pt x="490" y="233"/>
                </a:lnTo>
                <a:lnTo>
                  <a:pt x="479" y="243"/>
                </a:lnTo>
                <a:lnTo>
                  <a:pt x="467" y="271"/>
                </a:lnTo>
                <a:lnTo>
                  <a:pt x="459" y="285"/>
                </a:lnTo>
                <a:lnTo>
                  <a:pt x="460" y="295"/>
                </a:lnTo>
                <a:lnTo>
                  <a:pt x="469" y="297"/>
                </a:lnTo>
                <a:lnTo>
                  <a:pt x="476" y="287"/>
                </a:lnTo>
                <a:lnTo>
                  <a:pt x="484" y="281"/>
                </a:lnTo>
                <a:lnTo>
                  <a:pt x="490" y="267"/>
                </a:lnTo>
                <a:lnTo>
                  <a:pt x="500" y="257"/>
                </a:lnTo>
                <a:lnTo>
                  <a:pt x="517" y="233"/>
                </a:lnTo>
                <a:lnTo>
                  <a:pt x="542" y="194"/>
                </a:lnTo>
                <a:lnTo>
                  <a:pt x="548" y="192"/>
                </a:lnTo>
                <a:lnTo>
                  <a:pt x="549" y="198"/>
                </a:lnTo>
                <a:lnTo>
                  <a:pt x="548" y="212"/>
                </a:lnTo>
                <a:lnTo>
                  <a:pt x="530" y="252"/>
                </a:lnTo>
                <a:lnTo>
                  <a:pt x="514" y="287"/>
                </a:lnTo>
                <a:lnTo>
                  <a:pt x="511" y="306"/>
                </a:lnTo>
                <a:lnTo>
                  <a:pt x="508" y="322"/>
                </a:lnTo>
                <a:lnTo>
                  <a:pt x="512" y="330"/>
                </a:lnTo>
                <a:lnTo>
                  <a:pt x="511" y="346"/>
                </a:lnTo>
                <a:lnTo>
                  <a:pt x="499" y="360"/>
                </a:lnTo>
                <a:lnTo>
                  <a:pt x="497" y="370"/>
                </a:lnTo>
                <a:lnTo>
                  <a:pt x="500" y="393"/>
                </a:lnTo>
                <a:lnTo>
                  <a:pt x="504" y="413"/>
                </a:lnTo>
                <a:lnTo>
                  <a:pt x="495" y="428"/>
                </a:lnTo>
                <a:lnTo>
                  <a:pt x="490" y="446"/>
                </a:lnTo>
                <a:lnTo>
                  <a:pt x="484" y="465"/>
                </a:lnTo>
                <a:lnTo>
                  <a:pt x="491" y="479"/>
                </a:lnTo>
                <a:lnTo>
                  <a:pt x="494" y="515"/>
                </a:lnTo>
                <a:lnTo>
                  <a:pt x="504" y="543"/>
                </a:lnTo>
                <a:lnTo>
                  <a:pt x="502" y="560"/>
                </a:lnTo>
                <a:lnTo>
                  <a:pt x="407" y="572"/>
                </a:lnTo>
                <a:lnTo>
                  <a:pt x="302" y="578"/>
                </a:lnTo>
                <a:lnTo>
                  <a:pt x="226" y="578"/>
                </a:lnTo>
                <a:lnTo>
                  <a:pt x="222" y="569"/>
                </a:lnTo>
                <a:lnTo>
                  <a:pt x="204" y="566"/>
                </a:lnTo>
                <a:lnTo>
                  <a:pt x="188" y="558"/>
                </a:lnTo>
                <a:lnTo>
                  <a:pt x="174" y="536"/>
                </a:lnTo>
                <a:lnTo>
                  <a:pt x="173" y="514"/>
                </a:lnTo>
                <a:lnTo>
                  <a:pt x="185" y="497"/>
                </a:lnTo>
                <a:lnTo>
                  <a:pt x="182" y="489"/>
                </a:lnTo>
                <a:lnTo>
                  <a:pt x="169" y="476"/>
                </a:lnTo>
                <a:lnTo>
                  <a:pt x="165" y="455"/>
                </a:lnTo>
                <a:lnTo>
                  <a:pt x="161" y="414"/>
                </a:lnTo>
                <a:lnTo>
                  <a:pt x="149" y="399"/>
                </a:lnTo>
                <a:lnTo>
                  <a:pt x="107" y="373"/>
                </a:lnTo>
                <a:lnTo>
                  <a:pt x="83" y="340"/>
                </a:lnTo>
                <a:lnTo>
                  <a:pt x="63" y="334"/>
                </a:lnTo>
                <a:lnTo>
                  <a:pt x="50" y="318"/>
                </a:lnTo>
                <a:lnTo>
                  <a:pt x="31" y="318"/>
                </a:lnTo>
                <a:lnTo>
                  <a:pt x="13" y="297"/>
                </a:lnTo>
                <a:lnTo>
                  <a:pt x="10" y="259"/>
                </a:lnTo>
                <a:lnTo>
                  <a:pt x="11" y="235"/>
                </a:lnTo>
                <a:lnTo>
                  <a:pt x="20" y="217"/>
                </a:lnTo>
                <a:lnTo>
                  <a:pt x="15" y="198"/>
                </a:lnTo>
                <a:lnTo>
                  <a:pt x="0" y="182"/>
                </a:lnTo>
                <a:lnTo>
                  <a:pt x="11" y="148"/>
                </a:lnTo>
                <a:lnTo>
                  <a:pt x="42" y="126"/>
                </a:lnTo>
                <a:lnTo>
                  <a:pt x="52" y="114"/>
                </a:lnTo>
                <a:lnTo>
                  <a:pt x="50" y="66"/>
                </a:lnTo>
                <a:lnTo>
                  <a:pt x="52" y="48"/>
                </a:lnTo>
                <a:lnTo>
                  <a:pt x="66" y="32"/>
                </a:lnTo>
                <a:lnTo>
                  <a:pt x="72" y="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3" name="Freeform 120">
            <a:extLst>
              <a:ext uri="{FF2B5EF4-FFF2-40B4-BE49-F238E27FC236}">
                <a16:creationId xmlns:a16="http://schemas.microsoft.com/office/drawing/2014/main" id="{3837E85A-6728-EDF5-DFFF-3C5762EF1411}"/>
              </a:ext>
            </a:extLst>
          </p:cNvPr>
          <p:cNvSpPr>
            <a:spLocks/>
          </p:cNvSpPr>
          <p:nvPr/>
        </p:nvSpPr>
        <p:spPr bwMode="auto">
          <a:xfrm>
            <a:off x="4579326" y="1564863"/>
            <a:ext cx="797094" cy="838896"/>
          </a:xfrm>
          <a:custGeom>
            <a:avLst/>
            <a:gdLst>
              <a:gd name="T0" fmla="*/ 92 w 553"/>
              <a:gd name="T1" fmla="*/ 43 h 582"/>
              <a:gd name="T2" fmla="*/ 171 w 553"/>
              <a:gd name="T3" fmla="*/ 9 h 582"/>
              <a:gd name="T4" fmla="*/ 187 w 553"/>
              <a:gd name="T5" fmla="*/ 17 h 582"/>
              <a:gd name="T6" fmla="*/ 180 w 553"/>
              <a:gd name="T7" fmla="*/ 54 h 582"/>
              <a:gd name="T8" fmla="*/ 212 w 553"/>
              <a:gd name="T9" fmla="*/ 50 h 582"/>
              <a:gd name="T10" fmla="*/ 227 w 553"/>
              <a:gd name="T11" fmla="*/ 54 h 582"/>
              <a:gd name="T12" fmla="*/ 349 w 553"/>
              <a:gd name="T13" fmla="*/ 104 h 582"/>
              <a:gd name="T14" fmla="*/ 448 w 553"/>
              <a:gd name="T15" fmla="*/ 140 h 582"/>
              <a:gd name="T16" fmla="*/ 488 w 553"/>
              <a:gd name="T17" fmla="*/ 217 h 582"/>
              <a:gd name="T18" fmla="*/ 480 w 553"/>
              <a:gd name="T19" fmla="*/ 244 h 582"/>
              <a:gd name="T20" fmla="*/ 461 w 553"/>
              <a:gd name="T21" fmla="*/ 299 h 582"/>
              <a:gd name="T22" fmla="*/ 488 w 553"/>
              <a:gd name="T23" fmla="*/ 284 h 582"/>
              <a:gd name="T24" fmla="*/ 521 w 553"/>
              <a:gd name="T25" fmla="*/ 236 h 582"/>
              <a:gd name="T26" fmla="*/ 548 w 553"/>
              <a:gd name="T27" fmla="*/ 196 h 582"/>
              <a:gd name="T28" fmla="*/ 531 w 553"/>
              <a:gd name="T29" fmla="*/ 254 h 582"/>
              <a:gd name="T30" fmla="*/ 508 w 553"/>
              <a:gd name="T31" fmla="*/ 324 h 582"/>
              <a:gd name="T32" fmla="*/ 500 w 553"/>
              <a:gd name="T33" fmla="*/ 362 h 582"/>
              <a:gd name="T34" fmla="*/ 500 w 553"/>
              <a:gd name="T35" fmla="*/ 395 h 582"/>
              <a:gd name="T36" fmla="*/ 491 w 553"/>
              <a:gd name="T37" fmla="*/ 448 h 582"/>
              <a:gd name="T38" fmla="*/ 495 w 553"/>
              <a:gd name="T39" fmla="*/ 518 h 582"/>
              <a:gd name="T40" fmla="*/ 409 w 553"/>
              <a:gd name="T41" fmla="*/ 572 h 582"/>
              <a:gd name="T42" fmla="*/ 225 w 553"/>
              <a:gd name="T43" fmla="*/ 569 h 582"/>
              <a:gd name="T44" fmla="*/ 178 w 553"/>
              <a:gd name="T45" fmla="*/ 538 h 582"/>
              <a:gd name="T46" fmla="*/ 185 w 553"/>
              <a:gd name="T47" fmla="*/ 489 h 582"/>
              <a:gd name="T48" fmla="*/ 165 w 553"/>
              <a:gd name="T49" fmla="*/ 416 h 582"/>
              <a:gd name="T50" fmla="*/ 86 w 553"/>
              <a:gd name="T51" fmla="*/ 341 h 582"/>
              <a:gd name="T52" fmla="*/ 34 w 553"/>
              <a:gd name="T53" fmla="*/ 318 h 582"/>
              <a:gd name="T54" fmla="*/ 14 w 553"/>
              <a:gd name="T55" fmla="*/ 238 h 582"/>
              <a:gd name="T56" fmla="*/ 4 w 553"/>
              <a:gd name="T57" fmla="*/ 182 h 582"/>
              <a:gd name="T58" fmla="*/ 55 w 553"/>
              <a:gd name="T59" fmla="*/ 117 h 582"/>
              <a:gd name="T60" fmla="*/ 68 w 553"/>
              <a:gd name="T61" fmla="*/ 37 h 582"/>
              <a:gd name="T62" fmla="*/ 74 w 553"/>
              <a:gd name="T63" fmla="*/ 39 h 582"/>
              <a:gd name="T64" fmla="*/ 52 w 553"/>
              <a:gd name="T65" fmla="*/ 50 h 582"/>
              <a:gd name="T66" fmla="*/ 43 w 553"/>
              <a:gd name="T67" fmla="*/ 127 h 582"/>
              <a:gd name="T68" fmla="*/ 15 w 553"/>
              <a:gd name="T69" fmla="*/ 201 h 582"/>
              <a:gd name="T70" fmla="*/ 10 w 553"/>
              <a:gd name="T71" fmla="*/ 261 h 582"/>
              <a:gd name="T72" fmla="*/ 51 w 553"/>
              <a:gd name="T73" fmla="*/ 321 h 582"/>
              <a:gd name="T74" fmla="*/ 107 w 553"/>
              <a:gd name="T75" fmla="*/ 376 h 582"/>
              <a:gd name="T76" fmla="*/ 165 w 553"/>
              <a:gd name="T77" fmla="*/ 458 h 582"/>
              <a:gd name="T78" fmla="*/ 185 w 553"/>
              <a:gd name="T79" fmla="*/ 499 h 582"/>
              <a:gd name="T80" fmla="*/ 189 w 553"/>
              <a:gd name="T81" fmla="*/ 561 h 582"/>
              <a:gd name="T82" fmla="*/ 227 w 553"/>
              <a:gd name="T83" fmla="*/ 582 h 582"/>
              <a:gd name="T84" fmla="*/ 507 w 553"/>
              <a:gd name="T85" fmla="*/ 565 h 582"/>
              <a:gd name="T86" fmla="*/ 494 w 553"/>
              <a:gd name="T87" fmla="*/ 481 h 582"/>
              <a:gd name="T88" fmla="*/ 498 w 553"/>
              <a:gd name="T89" fmla="*/ 431 h 582"/>
              <a:gd name="T90" fmla="*/ 500 w 553"/>
              <a:gd name="T91" fmla="*/ 374 h 582"/>
              <a:gd name="T92" fmla="*/ 516 w 553"/>
              <a:gd name="T93" fmla="*/ 331 h 582"/>
              <a:gd name="T94" fmla="*/ 517 w 553"/>
              <a:gd name="T95" fmla="*/ 290 h 582"/>
              <a:gd name="T96" fmla="*/ 553 w 553"/>
              <a:gd name="T97" fmla="*/ 200 h 582"/>
              <a:gd name="T98" fmla="*/ 517 w 553"/>
              <a:gd name="T99" fmla="*/ 234 h 582"/>
              <a:gd name="T100" fmla="*/ 491 w 553"/>
              <a:gd name="T101" fmla="*/ 268 h 582"/>
              <a:gd name="T102" fmla="*/ 470 w 553"/>
              <a:gd name="T103" fmla="*/ 297 h 582"/>
              <a:gd name="T104" fmla="*/ 470 w 553"/>
              <a:gd name="T105" fmla="*/ 274 h 582"/>
              <a:gd name="T106" fmla="*/ 500 w 553"/>
              <a:gd name="T107" fmla="*/ 220 h 582"/>
              <a:gd name="T108" fmla="*/ 471 w 553"/>
              <a:gd name="T109" fmla="*/ 145 h 582"/>
              <a:gd name="T110" fmla="*/ 365 w 553"/>
              <a:gd name="T111" fmla="*/ 107 h 582"/>
              <a:gd name="T112" fmla="*/ 251 w 553"/>
              <a:gd name="T113" fmla="*/ 81 h 582"/>
              <a:gd name="T114" fmla="*/ 217 w 553"/>
              <a:gd name="T115" fmla="*/ 54 h 582"/>
              <a:gd name="T116" fmla="*/ 189 w 553"/>
              <a:gd name="T117" fmla="*/ 44 h 582"/>
              <a:gd name="T118" fmla="*/ 178 w 553"/>
              <a:gd name="T119" fmla="*/ 37 h 582"/>
              <a:gd name="T120" fmla="*/ 184 w 553"/>
              <a:gd name="T121" fmla="*/ 0 h 582"/>
              <a:gd name="T122" fmla="*/ 109 w 553"/>
              <a:gd name="T123" fmla="*/ 37 h 582"/>
              <a:gd name="T124" fmla="*/ 74 w 553"/>
              <a:gd name="T125" fmla="*/ 39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3" h="582">
                <a:moveTo>
                  <a:pt x="74" y="39"/>
                </a:moveTo>
                <a:lnTo>
                  <a:pt x="73" y="40"/>
                </a:lnTo>
                <a:lnTo>
                  <a:pt x="92" y="43"/>
                </a:lnTo>
                <a:lnTo>
                  <a:pt x="110" y="39"/>
                </a:lnTo>
                <a:lnTo>
                  <a:pt x="154" y="19"/>
                </a:lnTo>
                <a:lnTo>
                  <a:pt x="171" y="9"/>
                </a:lnTo>
                <a:lnTo>
                  <a:pt x="183" y="4"/>
                </a:lnTo>
                <a:lnTo>
                  <a:pt x="192" y="11"/>
                </a:lnTo>
                <a:lnTo>
                  <a:pt x="187" y="17"/>
                </a:lnTo>
                <a:lnTo>
                  <a:pt x="175" y="35"/>
                </a:lnTo>
                <a:lnTo>
                  <a:pt x="171" y="48"/>
                </a:lnTo>
                <a:lnTo>
                  <a:pt x="180" y="54"/>
                </a:lnTo>
                <a:lnTo>
                  <a:pt x="190" y="47"/>
                </a:lnTo>
                <a:lnTo>
                  <a:pt x="197" y="46"/>
                </a:lnTo>
                <a:lnTo>
                  <a:pt x="212" y="50"/>
                </a:lnTo>
                <a:lnTo>
                  <a:pt x="215" y="57"/>
                </a:lnTo>
                <a:lnTo>
                  <a:pt x="224" y="59"/>
                </a:lnTo>
                <a:lnTo>
                  <a:pt x="227" y="54"/>
                </a:lnTo>
                <a:lnTo>
                  <a:pt x="249" y="84"/>
                </a:lnTo>
                <a:lnTo>
                  <a:pt x="300" y="91"/>
                </a:lnTo>
                <a:lnTo>
                  <a:pt x="349" y="104"/>
                </a:lnTo>
                <a:lnTo>
                  <a:pt x="364" y="111"/>
                </a:lnTo>
                <a:lnTo>
                  <a:pt x="438" y="127"/>
                </a:lnTo>
                <a:lnTo>
                  <a:pt x="448" y="140"/>
                </a:lnTo>
                <a:lnTo>
                  <a:pt x="468" y="147"/>
                </a:lnTo>
                <a:lnTo>
                  <a:pt x="479" y="208"/>
                </a:lnTo>
                <a:lnTo>
                  <a:pt x="488" y="217"/>
                </a:lnTo>
                <a:lnTo>
                  <a:pt x="497" y="221"/>
                </a:lnTo>
                <a:lnTo>
                  <a:pt x="491" y="234"/>
                </a:lnTo>
                <a:lnTo>
                  <a:pt x="480" y="244"/>
                </a:lnTo>
                <a:lnTo>
                  <a:pt x="467" y="272"/>
                </a:lnTo>
                <a:lnTo>
                  <a:pt x="459" y="287"/>
                </a:lnTo>
                <a:lnTo>
                  <a:pt x="461" y="299"/>
                </a:lnTo>
                <a:lnTo>
                  <a:pt x="472" y="302"/>
                </a:lnTo>
                <a:lnTo>
                  <a:pt x="479" y="290"/>
                </a:lnTo>
                <a:lnTo>
                  <a:pt x="488" y="284"/>
                </a:lnTo>
                <a:lnTo>
                  <a:pt x="493" y="270"/>
                </a:lnTo>
                <a:lnTo>
                  <a:pt x="504" y="260"/>
                </a:lnTo>
                <a:lnTo>
                  <a:pt x="521" y="236"/>
                </a:lnTo>
                <a:lnTo>
                  <a:pt x="521" y="235"/>
                </a:lnTo>
                <a:lnTo>
                  <a:pt x="545" y="198"/>
                </a:lnTo>
                <a:lnTo>
                  <a:pt x="548" y="196"/>
                </a:lnTo>
                <a:lnTo>
                  <a:pt x="550" y="200"/>
                </a:lnTo>
                <a:lnTo>
                  <a:pt x="548" y="214"/>
                </a:lnTo>
                <a:lnTo>
                  <a:pt x="531" y="254"/>
                </a:lnTo>
                <a:lnTo>
                  <a:pt x="514" y="289"/>
                </a:lnTo>
                <a:lnTo>
                  <a:pt x="512" y="308"/>
                </a:lnTo>
                <a:lnTo>
                  <a:pt x="508" y="324"/>
                </a:lnTo>
                <a:lnTo>
                  <a:pt x="513" y="332"/>
                </a:lnTo>
                <a:lnTo>
                  <a:pt x="512" y="347"/>
                </a:lnTo>
                <a:lnTo>
                  <a:pt x="500" y="362"/>
                </a:lnTo>
                <a:lnTo>
                  <a:pt x="497" y="372"/>
                </a:lnTo>
                <a:lnTo>
                  <a:pt x="500" y="395"/>
                </a:lnTo>
                <a:lnTo>
                  <a:pt x="500" y="395"/>
                </a:lnTo>
                <a:lnTo>
                  <a:pt x="504" y="414"/>
                </a:lnTo>
                <a:lnTo>
                  <a:pt x="495" y="430"/>
                </a:lnTo>
                <a:lnTo>
                  <a:pt x="491" y="448"/>
                </a:lnTo>
                <a:lnTo>
                  <a:pt x="484" y="467"/>
                </a:lnTo>
                <a:lnTo>
                  <a:pt x="491" y="482"/>
                </a:lnTo>
                <a:lnTo>
                  <a:pt x="495" y="518"/>
                </a:lnTo>
                <a:lnTo>
                  <a:pt x="504" y="545"/>
                </a:lnTo>
                <a:lnTo>
                  <a:pt x="503" y="561"/>
                </a:lnTo>
                <a:lnTo>
                  <a:pt x="409" y="572"/>
                </a:lnTo>
                <a:lnTo>
                  <a:pt x="304" y="579"/>
                </a:lnTo>
                <a:lnTo>
                  <a:pt x="229" y="579"/>
                </a:lnTo>
                <a:lnTo>
                  <a:pt x="225" y="569"/>
                </a:lnTo>
                <a:lnTo>
                  <a:pt x="206" y="567"/>
                </a:lnTo>
                <a:lnTo>
                  <a:pt x="191" y="559"/>
                </a:lnTo>
                <a:lnTo>
                  <a:pt x="178" y="538"/>
                </a:lnTo>
                <a:lnTo>
                  <a:pt x="176" y="517"/>
                </a:lnTo>
                <a:lnTo>
                  <a:pt x="189" y="499"/>
                </a:lnTo>
                <a:lnTo>
                  <a:pt x="185" y="489"/>
                </a:lnTo>
                <a:lnTo>
                  <a:pt x="173" y="477"/>
                </a:lnTo>
                <a:lnTo>
                  <a:pt x="168" y="457"/>
                </a:lnTo>
                <a:lnTo>
                  <a:pt x="165" y="416"/>
                </a:lnTo>
                <a:lnTo>
                  <a:pt x="152" y="400"/>
                </a:lnTo>
                <a:lnTo>
                  <a:pt x="110" y="374"/>
                </a:lnTo>
                <a:lnTo>
                  <a:pt x="86" y="341"/>
                </a:lnTo>
                <a:lnTo>
                  <a:pt x="66" y="335"/>
                </a:lnTo>
                <a:lnTo>
                  <a:pt x="53" y="318"/>
                </a:lnTo>
                <a:lnTo>
                  <a:pt x="34" y="318"/>
                </a:lnTo>
                <a:lnTo>
                  <a:pt x="17" y="299"/>
                </a:lnTo>
                <a:lnTo>
                  <a:pt x="13" y="261"/>
                </a:lnTo>
                <a:lnTo>
                  <a:pt x="14" y="238"/>
                </a:lnTo>
                <a:lnTo>
                  <a:pt x="23" y="219"/>
                </a:lnTo>
                <a:lnTo>
                  <a:pt x="19" y="199"/>
                </a:lnTo>
                <a:lnTo>
                  <a:pt x="4" y="182"/>
                </a:lnTo>
                <a:lnTo>
                  <a:pt x="14" y="151"/>
                </a:lnTo>
                <a:lnTo>
                  <a:pt x="45" y="129"/>
                </a:lnTo>
                <a:lnTo>
                  <a:pt x="55" y="117"/>
                </a:lnTo>
                <a:lnTo>
                  <a:pt x="54" y="68"/>
                </a:lnTo>
                <a:lnTo>
                  <a:pt x="55" y="52"/>
                </a:lnTo>
                <a:lnTo>
                  <a:pt x="68" y="37"/>
                </a:lnTo>
                <a:lnTo>
                  <a:pt x="73" y="40"/>
                </a:lnTo>
                <a:lnTo>
                  <a:pt x="73" y="40"/>
                </a:lnTo>
                <a:lnTo>
                  <a:pt x="74" y="39"/>
                </a:lnTo>
                <a:lnTo>
                  <a:pt x="74" y="37"/>
                </a:lnTo>
                <a:lnTo>
                  <a:pt x="68" y="32"/>
                </a:lnTo>
                <a:lnTo>
                  <a:pt x="52" y="50"/>
                </a:lnTo>
                <a:lnTo>
                  <a:pt x="51" y="68"/>
                </a:lnTo>
                <a:lnTo>
                  <a:pt x="52" y="116"/>
                </a:lnTo>
                <a:lnTo>
                  <a:pt x="43" y="127"/>
                </a:lnTo>
                <a:lnTo>
                  <a:pt x="11" y="149"/>
                </a:lnTo>
                <a:lnTo>
                  <a:pt x="0" y="184"/>
                </a:lnTo>
                <a:lnTo>
                  <a:pt x="15" y="201"/>
                </a:lnTo>
                <a:lnTo>
                  <a:pt x="20" y="219"/>
                </a:lnTo>
                <a:lnTo>
                  <a:pt x="11" y="237"/>
                </a:lnTo>
                <a:lnTo>
                  <a:pt x="10" y="261"/>
                </a:lnTo>
                <a:lnTo>
                  <a:pt x="13" y="301"/>
                </a:lnTo>
                <a:lnTo>
                  <a:pt x="32" y="321"/>
                </a:lnTo>
                <a:lnTo>
                  <a:pt x="51" y="321"/>
                </a:lnTo>
                <a:lnTo>
                  <a:pt x="64" y="338"/>
                </a:lnTo>
                <a:lnTo>
                  <a:pt x="84" y="343"/>
                </a:lnTo>
                <a:lnTo>
                  <a:pt x="107" y="376"/>
                </a:lnTo>
                <a:lnTo>
                  <a:pt x="150" y="403"/>
                </a:lnTo>
                <a:lnTo>
                  <a:pt x="161" y="418"/>
                </a:lnTo>
                <a:lnTo>
                  <a:pt x="165" y="458"/>
                </a:lnTo>
                <a:lnTo>
                  <a:pt x="170" y="479"/>
                </a:lnTo>
                <a:lnTo>
                  <a:pt x="183" y="492"/>
                </a:lnTo>
                <a:lnTo>
                  <a:pt x="185" y="499"/>
                </a:lnTo>
                <a:lnTo>
                  <a:pt x="173" y="516"/>
                </a:lnTo>
                <a:lnTo>
                  <a:pt x="175" y="539"/>
                </a:lnTo>
                <a:lnTo>
                  <a:pt x="189" y="561"/>
                </a:lnTo>
                <a:lnTo>
                  <a:pt x="205" y="570"/>
                </a:lnTo>
                <a:lnTo>
                  <a:pt x="222" y="572"/>
                </a:lnTo>
                <a:lnTo>
                  <a:pt x="227" y="582"/>
                </a:lnTo>
                <a:lnTo>
                  <a:pt x="304" y="582"/>
                </a:lnTo>
                <a:lnTo>
                  <a:pt x="409" y="575"/>
                </a:lnTo>
                <a:lnTo>
                  <a:pt x="507" y="565"/>
                </a:lnTo>
                <a:lnTo>
                  <a:pt x="508" y="544"/>
                </a:lnTo>
                <a:lnTo>
                  <a:pt x="498" y="517"/>
                </a:lnTo>
                <a:lnTo>
                  <a:pt x="494" y="481"/>
                </a:lnTo>
                <a:lnTo>
                  <a:pt x="487" y="467"/>
                </a:lnTo>
                <a:lnTo>
                  <a:pt x="494" y="449"/>
                </a:lnTo>
                <a:lnTo>
                  <a:pt x="498" y="431"/>
                </a:lnTo>
                <a:lnTo>
                  <a:pt x="508" y="415"/>
                </a:lnTo>
                <a:lnTo>
                  <a:pt x="503" y="394"/>
                </a:lnTo>
                <a:lnTo>
                  <a:pt x="500" y="374"/>
                </a:lnTo>
                <a:lnTo>
                  <a:pt x="503" y="363"/>
                </a:lnTo>
                <a:lnTo>
                  <a:pt x="514" y="349"/>
                </a:lnTo>
                <a:lnTo>
                  <a:pt x="516" y="331"/>
                </a:lnTo>
                <a:lnTo>
                  <a:pt x="511" y="323"/>
                </a:lnTo>
                <a:lnTo>
                  <a:pt x="514" y="308"/>
                </a:lnTo>
                <a:lnTo>
                  <a:pt x="517" y="290"/>
                </a:lnTo>
                <a:lnTo>
                  <a:pt x="533" y="255"/>
                </a:lnTo>
                <a:lnTo>
                  <a:pt x="552" y="214"/>
                </a:lnTo>
                <a:lnTo>
                  <a:pt x="553" y="200"/>
                </a:lnTo>
                <a:lnTo>
                  <a:pt x="550" y="191"/>
                </a:lnTo>
                <a:lnTo>
                  <a:pt x="543" y="195"/>
                </a:lnTo>
                <a:lnTo>
                  <a:pt x="517" y="234"/>
                </a:lnTo>
                <a:lnTo>
                  <a:pt x="517" y="234"/>
                </a:lnTo>
                <a:lnTo>
                  <a:pt x="501" y="258"/>
                </a:lnTo>
                <a:lnTo>
                  <a:pt x="491" y="268"/>
                </a:lnTo>
                <a:lnTo>
                  <a:pt x="485" y="282"/>
                </a:lnTo>
                <a:lnTo>
                  <a:pt x="477" y="287"/>
                </a:lnTo>
                <a:lnTo>
                  <a:pt x="470" y="297"/>
                </a:lnTo>
                <a:lnTo>
                  <a:pt x="464" y="296"/>
                </a:lnTo>
                <a:lnTo>
                  <a:pt x="463" y="288"/>
                </a:lnTo>
                <a:lnTo>
                  <a:pt x="470" y="274"/>
                </a:lnTo>
                <a:lnTo>
                  <a:pt x="483" y="246"/>
                </a:lnTo>
                <a:lnTo>
                  <a:pt x="494" y="236"/>
                </a:lnTo>
                <a:lnTo>
                  <a:pt x="500" y="220"/>
                </a:lnTo>
                <a:lnTo>
                  <a:pt x="491" y="215"/>
                </a:lnTo>
                <a:lnTo>
                  <a:pt x="482" y="206"/>
                </a:lnTo>
                <a:lnTo>
                  <a:pt x="471" y="145"/>
                </a:lnTo>
                <a:lnTo>
                  <a:pt x="449" y="137"/>
                </a:lnTo>
                <a:lnTo>
                  <a:pt x="439" y="123"/>
                </a:lnTo>
                <a:lnTo>
                  <a:pt x="365" y="107"/>
                </a:lnTo>
                <a:lnTo>
                  <a:pt x="350" y="101"/>
                </a:lnTo>
                <a:lnTo>
                  <a:pt x="300" y="88"/>
                </a:lnTo>
                <a:lnTo>
                  <a:pt x="251" y="81"/>
                </a:lnTo>
                <a:lnTo>
                  <a:pt x="227" y="47"/>
                </a:lnTo>
                <a:lnTo>
                  <a:pt x="222" y="55"/>
                </a:lnTo>
                <a:lnTo>
                  <a:pt x="217" y="54"/>
                </a:lnTo>
                <a:lnTo>
                  <a:pt x="214" y="47"/>
                </a:lnTo>
                <a:lnTo>
                  <a:pt x="197" y="43"/>
                </a:lnTo>
                <a:lnTo>
                  <a:pt x="189" y="44"/>
                </a:lnTo>
                <a:lnTo>
                  <a:pt x="180" y="49"/>
                </a:lnTo>
                <a:lnTo>
                  <a:pt x="175" y="47"/>
                </a:lnTo>
                <a:lnTo>
                  <a:pt x="178" y="37"/>
                </a:lnTo>
                <a:lnTo>
                  <a:pt x="189" y="18"/>
                </a:lnTo>
                <a:lnTo>
                  <a:pt x="197" y="11"/>
                </a:lnTo>
                <a:lnTo>
                  <a:pt x="184" y="0"/>
                </a:lnTo>
                <a:lnTo>
                  <a:pt x="170" y="5"/>
                </a:lnTo>
                <a:lnTo>
                  <a:pt x="153" y="17"/>
                </a:lnTo>
                <a:lnTo>
                  <a:pt x="109" y="37"/>
                </a:lnTo>
                <a:lnTo>
                  <a:pt x="92" y="40"/>
                </a:lnTo>
                <a:lnTo>
                  <a:pt x="74" y="37"/>
                </a:lnTo>
                <a:lnTo>
                  <a:pt x="74" y="39"/>
                </a:lnTo>
                <a:lnTo>
                  <a:pt x="74" y="37"/>
                </a:lnTo>
                <a:lnTo>
                  <a:pt x="74" y="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4" name="Freeform 121">
            <a:extLst>
              <a:ext uri="{FF2B5EF4-FFF2-40B4-BE49-F238E27FC236}">
                <a16:creationId xmlns:a16="http://schemas.microsoft.com/office/drawing/2014/main" id="{90DE6DF2-3F8E-1DCF-BF5F-B6C383372858}"/>
              </a:ext>
            </a:extLst>
          </p:cNvPr>
          <p:cNvSpPr>
            <a:spLocks/>
          </p:cNvSpPr>
          <p:nvPr/>
        </p:nvSpPr>
        <p:spPr bwMode="auto">
          <a:xfrm>
            <a:off x="6141804" y="2617086"/>
            <a:ext cx="674575" cy="674576"/>
          </a:xfrm>
          <a:custGeom>
            <a:avLst/>
            <a:gdLst>
              <a:gd name="T0" fmla="*/ 331 w 468"/>
              <a:gd name="T1" fmla="*/ 140 h 468"/>
              <a:gd name="T2" fmla="*/ 357 w 468"/>
              <a:gd name="T3" fmla="*/ 127 h 468"/>
              <a:gd name="T4" fmla="*/ 372 w 468"/>
              <a:gd name="T5" fmla="*/ 115 h 468"/>
              <a:gd name="T6" fmla="*/ 418 w 468"/>
              <a:gd name="T7" fmla="*/ 92 h 468"/>
              <a:gd name="T8" fmla="*/ 435 w 468"/>
              <a:gd name="T9" fmla="*/ 95 h 468"/>
              <a:gd name="T10" fmla="*/ 468 w 468"/>
              <a:gd name="T11" fmla="*/ 120 h 468"/>
              <a:gd name="T12" fmla="*/ 434 w 468"/>
              <a:gd name="T13" fmla="*/ 131 h 468"/>
              <a:gd name="T14" fmla="*/ 404 w 468"/>
              <a:gd name="T15" fmla="*/ 155 h 468"/>
              <a:gd name="T16" fmla="*/ 372 w 468"/>
              <a:gd name="T17" fmla="*/ 204 h 468"/>
              <a:gd name="T18" fmla="*/ 348 w 468"/>
              <a:gd name="T19" fmla="*/ 221 h 468"/>
              <a:gd name="T20" fmla="*/ 321 w 468"/>
              <a:gd name="T21" fmla="*/ 270 h 468"/>
              <a:gd name="T22" fmla="*/ 307 w 468"/>
              <a:gd name="T23" fmla="*/ 252 h 468"/>
              <a:gd name="T24" fmla="*/ 291 w 468"/>
              <a:gd name="T25" fmla="*/ 286 h 468"/>
              <a:gd name="T26" fmla="*/ 250 w 468"/>
              <a:gd name="T27" fmla="*/ 383 h 468"/>
              <a:gd name="T28" fmla="*/ 256 w 468"/>
              <a:gd name="T29" fmla="*/ 403 h 468"/>
              <a:gd name="T30" fmla="*/ 232 w 468"/>
              <a:gd name="T31" fmla="*/ 416 h 468"/>
              <a:gd name="T32" fmla="*/ 197 w 468"/>
              <a:gd name="T33" fmla="*/ 425 h 468"/>
              <a:gd name="T34" fmla="*/ 164 w 468"/>
              <a:gd name="T35" fmla="*/ 460 h 468"/>
              <a:gd name="T36" fmla="*/ 134 w 468"/>
              <a:gd name="T37" fmla="*/ 464 h 468"/>
              <a:gd name="T38" fmla="*/ 100 w 468"/>
              <a:gd name="T39" fmla="*/ 464 h 468"/>
              <a:gd name="T40" fmla="*/ 56 w 468"/>
              <a:gd name="T41" fmla="*/ 423 h 468"/>
              <a:gd name="T42" fmla="*/ 24 w 468"/>
              <a:gd name="T43" fmla="*/ 386 h 468"/>
              <a:gd name="T44" fmla="*/ 4 w 468"/>
              <a:gd name="T45" fmla="*/ 362 h 468"/>
              <a:gd name="T46" fmla="*/ 0 w 468"/>
              <a:gd name="T47" fmla="*/ 321 h 468"/>
              <a:gd name="T48" fmla="*/ 16 w 468"/>
              <a:gd name="T49" fmla="*/ 320 h 468"/>
              <a:gd name="T50" fmla="*/ 26 w 468"/>
              <a:gd name="T51" fmla="*/ 300 h 468"/>
              <a:gd name="T52" fmla="*/ 37 w 468"/>
              <a:gd name="T53" fmla="*/ 261 h 468"/>
              <a:gd name="T54" fmla="*/ 49 w 468"/>
              <a:gd name="T55" fmla="*/ 235 h 468"/>
              <a:gd name="T56" fmla="*/ 57 w 468"/>
              <a:gd name="T57" fmla="*/ 242 h 468"/>
              <a:gd name="T58" fmla="*/ 75 w 468"/>
              <a:gd name="T59" fmla="*/ 238 h 468"/>
              <a:gd name="T60" fmla="*/ 68 w 468"/>
              <a:gd name="T61" fmla="*/ 210 h 468"/>
              <a:gd name="T62" fmla="*/ 94 w 468"/>
              <a:gd name="T63" fmla="*/ 175 h 468"/>
              <a:gd name="T64" fmla="*/ 122 w 468"/>
              <a:gd name="T65" fmla="*/ 166 h 468"/>
              <a:gd name="T66" fmla="*/ 155 w 468"/>
              <a:gd name="T67" fmla="*/ 121 h 468"/>
              <a:gd name="T68" fmla="*/ 159 w 468"/>
              <a:gd name="T69" fmla="*/ 59 h 468"/>
              <a:gd name="T70" fmla="*/ 153 w 468"/>
              <a:gd name="T71" fmla="*/ 12 h 468"/>
              <a:gd name="T72" fmla="*/ 163 w 468"/>
              <a:gd name="T73" fmla="*/ 0 h 468"/>
              <a:gd name="T74" fmla="*/ 214 w 468"/>
              <a:gd name="T75" fmla="*/ 110 h 468"/>
              <a:gd name="T76" fmla="*/ 297 w 468"/>
              <a:gd name="T77" fmla="*/ 176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8" h="468">
                <a:moveTo>
                  <a:pt x="297" y="176"/>
                </a:moveTo>
                <a:lnTo>
                  <a:pt x="331" y="140"/>
                </a:lnTo>
                <a:lnTo>
                  <a:pt x="347" y="135"/>
                </a:lnTo>
                <a:lnTo>
                  <a:pt x="357" y="127"/>
                </a:lnTo>
                <a:lnTo>
                  <a:pt x="365" y="113"/>
                </a:lnTo>
                <a:lnTo>
                  <a:pt x="372" y="115"/>
                </a:lnTo>
                <a:lnTo>
                  <a:pt x="391" y="114"/>
                </a:lnTo>
                <a:lnTo>
                  <a:pt x="418" y="92"/>
                </a:lnTo>
                <a:lnTo>
                  <a:pt x="427" y="89"/>
                </a:lnTo>
                <a:lnTo>
                  <a:pt x="435" y="95"/>
                </a:lnTo>
                <a:lnTo>
                  <a:pt x="451" y="102"/>
                </a:lnTo>
                <a:lnTo>
                  <a:pt x="468" y="120"/>
                </a:lnTo>
                <a:lnTo>
                  <a:pt x="466" y="146"/>
                </a:lnTo>
                <a:lnTo>
                  <a:pt x="434" y="131"/>
                </a:lnTo>
                <a:lnTo>
                  <a:pt x="405" y="120"/>
                </a:lnTo>
                <a:lnTo>
                  <a:pt x="404" y="155"/>
                </a:lnTo>
                <a:lnTo>
                  <a:pt x="389" y="190"/>
                </a:lnTo>
                <a:lnTo>
                  <a:pt x="372" y="204"/>
                </a:lnTo>
                <a:lnTo>
                  <a:pt x="366" y="218"/>
                </a:lnTo>
                <a:lnTo>
                  <a:pt x="348" y="221"/>
                </a:lnTo>
                <a:lnTo>
                  <a:pt x="338" y="269"/>
                </a:lnTo>
                <a:lnTo>
                  <a:pt x="321" y="270"/>
                </a:lnTo>
                <a:lnTo>
                  <a:pt x="315" y="265"/>
                </a:lnTo>
                <a:lnTo>
                  <a:pt x="307" y="252"/>
                </a:lnTo>
                <a:lnTo>
                  <a:pt x="294" y="255"/>
                </a:lnTo>
                <a:lnTo>
                  <a:pt x="291" y="286"/>
                </a:lnTo>
                <a:lnTo>
                  <a:pt x="281" y="316"/>
                </a:lnTo>
                <a:lnTo>
                  <a:pt x="250" y="383"/>
                </a:lnTo>
                <a:lnTo>
                  <a:pt x="256" y="392"/>
                </a:lnTo>
                <a:lnTo>
                  <a:pt x="256" y="403"/>
                </a:lnTo>
                <a:lnTo>
                  <a:pt x="242" y="418"/>
                </a:lnTo>
                <a:lnTo>
                  <a:pt x="232" y="416"/>
                </a:lnTo>
                <a:lnTo>
                  <a:pt x="214" y="430"/>
                </a:lnTo>
                <a:lnTo>
                  <a:pt x="197" y="425"/>
                </a:lnTo>
                <a:lnTo>
                  <a:pt x="186" y="454"/>
                </a:lnTo>
                <a:lnTo>
                  <a:pt x="164" y="460"/>
                </a:lnTo>
                <a:lnTo>
                  <a:pt x="149" y="453"/>
                </a:lnTo>
                <a:lnTo>
                  <a:pt x="134" y="464"/>
                </a:lnTo>
                <a:lnTo>
                  <a:pt x="120" y="468"/>
                </a:lnTo>
                <a:lnTo>
                  <a:pt x="100" y="464"/>
                </a:lnTo>
                <a:lnTo>
                  <a:pt x="78" y="437"/>
                </a:lnTo>
                <a:lnTo>
                  <a:pt x="56" y="423"/>
                </a:lnTo>
                <a:lnTo>
                  <a:pt x="41" y="408"/>
                </a:lnTo>
                <a:lnTo>
                  <a:pt x="24" y="386"/>
                </a:lnTo>
                <a:lnTo>
                  <a:pt x="21" y="372"/>
                </a:lnTo>
                <a:lnTo>
                  <a:pt x="4" y="362"/>
                </a:lnTo>
                <a:lnTo>
                  <a:pt x="1" y="354"/>
                </a:lnTo>
                <a:lnTo>
                  <a:pt x="0" y="321"/>
                </a:lnTo>
                <a:lnTo>
                  <a:pt x="2" y="321"/>
                </a:lnTo>
                <a:lnTo>
                  <a:pt x="16" y="320"/>
                </a:lnTo>
                <a:lnTo>
                  <a:pt x="26" y="313"/>
                </a:lnTo>
                <a:lnTo>
                  <a:pt x="26" y="300"/>
                </a:lnTo>
                <a:lnTo>
                  <a:pt x="37" y="292"/>
                </a:lnTo>
                <a:lnTo>
                  <a:pt x="37" y="261"/>
                </a:lnTo>
                <a:lnTo>
                  <a:pt x="42" y="238"/>
                </a:lnTo>
                <a:lnTo>
                  <a:pt x="49" y="235"/>
                </a:lnTo>
                <a:lnTo>
                  <a:pt x="52" y="236"/>
                </a:lnTo>
                <a:lnTo>
                  <a:pt x="57" y="242"/>
                </a:lnTo>
                <a:lnTo>
                  <a:pt x="68" y="246"/>
                </a:lnTo>
                <a:lnTo>
                  <a:pt x="75" y="238"/>
                </a:lnTo>
                <a:lnTo>
                  <a:pt x="68" y="220"/>
                </a:lnTo>
                <a:lnTo>
                  <a:pt x="68" y="210"/>
                </a:lnTo>
                <a:lnTo>
                  <a:pt x="87" y="182"/>
                </a:lnTo>
                <a:lnTo>
                  <a:pt x="94" y="175"/>
                </a:lnTo>
                <a:lnTo>
                  <a:pt x="107" y="177"/>
                </a:lnTo>
                <a:lnTo>
                  <a:pt x="122" y="166"/>
                </a:lnTo>
                <a:lnTo>
                  <a:pt x="141" y="146"/>
                </a:lnTo>
                <a:lnTo>
                  <a:pt x="155" y="121"/>
                </a:lnTo>
                <a:lnTo>
                  <a:pt x="156" y="88"/>
                </a:lnTo>
                <a:lnTo>
                  <a:pt x="159" y="59"/>
                </a:lnTo>
                <a:lnTo>
                  <a:pt x="159" y="30"/>
                </a:lnTo>
                <a:lnTo>
                  <a:pt x="153" y="12"/>
                </a:lnTo>
                <a:lnTo>
                  <a:pt x="158" y="3"/>
                </a:lnTo>
                <a:lnTo>
                  <a:pt x="163" y="0"/>
                </a:lnTo>
                <a:lnTo>
                  <a:pt x="188" y="116"/>
                </a:lnTo>
                <a:lnTo>
                  <a:pt x="214" y="110"/>
                </a:lnTo>
                <a:lnTo>
                  <a:pt x="282" y="103"/>
                </a:lnTo>
                <a:lnTo>
                  <a:pt x="297" y="1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5" name="Freeform 122">
            <a:extLst>
              <a:ext uri="{FF2B5EF4-FFF2-40B4-BE49-F238E27FC236}">
                <a16:creationId xmlns:a16="http://schemas.microsoft.com/office/drawing/2014/main" id="{3AA816E4-1ED8-F82C-46E0-BEF721AE9BB8}"/>
              </a:ext>
            </a:extLst>
          </p:cNvPr>
          <p:cNvSpPr>
            <a:spLocks/>
          </p:cNvSpPr>
          <p:nvPr/>
        </p:nvSpPr>
        <p:spPr bwMode="auto">
          <a:xfrm>
            <a:off x="6137479" y="2612762"/>
            <a:ext cx="681782" cy="681783"/>
          </a:xfrm>
          <a:custGeom>
            <a:avLst/>
            <a:gdLst>
              <a:gd name="T0" fmla="*/ 335 w 473"/>
              <a:gd name="T1" fmla="*/ 145 h 473"/>
              <a:gd name="T2" fmla="*/ 369 w 473"/>
              <a:gd name="T3" fmla="*/ 118 h 473"/>
              <a:gd name="T4" fmla="*/ 422 w 473"/>
              <a:gd name="T5" fmla="*/ 96 h 473"/>
              <a:gd name="T6" fmla="*/ 453 w 473"/>
              <a:gd name="T7" fmla="*/ 107 h 473"/>
              <a:gd name="T8" fmla="*/ 437 w 473"/>
              <a:gd name="T9" fmla="*/ 132 h 473"/>
              <a:gd name="T10" fmla="*/ 391 w 473"/>
              <a:gd name="T11" fmla="*/ 192 h 473"/>
              <a:gd name="T12" fmla="*/ 350 w 473"/>
              <a:gd name="T13" fmla="*/ 222 h 473"/>
              <a:gd name="T14" fmla="*/ 319 w 473"/>
              <a:gd name="T15" fmla="*/ 267 h 473"/>
              <a:gd name="T16" fmla="*/ 293 w 473"/>
              <a:gd name="T17" fmla="*/ 288 h 473"/>
              <a:gd name="T18" fmla="*/ 258 w 473"/>
              <a:gd name="T19" fmla="*/ 395 h 473"/>
              <a:gd name="T20" fmla="*/ 235 w 473"/>
              <a:gd name="T21" fmla="*/ 417 h 473"/>
              <a:gd name="T22" fmla="*/ 188 w 473"/>
              <a:gd name="T23" fmla="*/ 456 h 473"/>
              <a:gd name="T24" fmla="*/ 136 w 473"/>
              <a:gd name="T25" fmla="*/ 465 h 473"/>
              <a:gd name="T26" fmla="*/ 82 w 473"/>
              <a:gd name="T27" fmla="*/ 439 h 473"/>
              <a:gd name="T28" fmla="*/ 28 w 473"/>
              <a:gd name="T29" fmla="*/ 388 h 473"/>
              <a:gd name="T30" fmla="*/ 6 w 473"/>
              <a:gd name="T31" fmla="*/ 357 h 473"/>
              <a:gd name="T32" fmla="*/ 3 w 473"/>
              <a:gd name="T33" fmla="*/ 325 h 473"/>
              <a:gd name="T34" fmla="*/ 20 w 473"/>
              <a:gd name="T35" fmla="*/ 324 h 473"/>
              <a:gd name="T36" fmla="*/ 41 w 473"/>
              <a:gd name="T37" fmla="*/ 295 h 473"/>
              <a:gd name="T38" fmla="*/ 52 w 473"/>
              <a:gd name="T39" fmla="*/ 239 h 473"/>
              <a:gd name="T40" fmla="*/ 71 w 473"/>
              <a:gd name="T41" fmla="*/ 251 h 473"/>
              <a:gd name="T42" fmla="*/ 73 w 473"/>
              <a:gd name="T43" fmla="*/ 213 h 473"/>
              <a:gd name="T44" fmla="*/ 110 w 473"/>
              <a:gd name="T45" fmla="*/ 182 h 473"/>
              <a:gd name="T46" fmla="*/ 160 w 473"/>
              <a:gd name="T47" fmla="*/ 125 h 473"/>
              <a:gd name="T48" fmla="*/ 163 w 473"/>
              <a:gd name="T49" fmla="*/ 32 h 473"/>
              <a:gd name="T50" fmla="*/ 164 w 473"/>
              <a:gd name="T51" fmla="*/ 5 h 473"/>
              <a:gd name="T52" fmla="*/ 284 w 473"/>
              <a:gd name="T53" fmla="*/ 108 h 473"/>
              <a:gd name="T54" fmla="*/ 300 w 473"/>
              <a:gd name="T55" fmla="*/ 179 h 473"/>
              <a:gd name="T56" fmla="*/ 217 w 473"/>
              <a:gd name="T57" fmla="*/ 112 h 473"/>
              <a:gd name="T58" fmla="*/ 160 w 473"/>
              <a:gd name="T59" fmla="*/ 5 h 473"/>
              <a:gd name="T60" fmla="*/ 160 w 473"/>
              <a:gd name="T61" fmla="*/ 62 h 473"/>
              <a:gd name="T62" fmla="*/ 142 w 473"/>
              <a:gd name="T63" fmla="*/ 148 h 473"/>
              <a:gd name="T64" fmla="*/ 97 w 473"/>
              <a:gd name="T65" fmla="*/ 176 h 473"/>
              <a:gd name="T66" fmla="*/ 70 w 473"/>
              <a:gd name="T67" fmla="*/ 223 h 473"/>
              <a:gd name="T68" fmla="*/ 62 w 473"/>
              <a:gd name="T69" fmla="*/ 244 h 473"/>
              <a:gd name="T70" fmla="*/ 53 w 473"/>
              <a:gd name="T71" fmla="*/ 236 h 473"/>
              <a:gd name="T72" fmla="*/ 38 w 473"/>
              <a:gd name="T73" fmla="*/ 294 h 473"/>
              <a:gd name="T74" fmla="*/ 19 w 473"/>
              <a:gd name="T75" fmla="*/ 322 h 473"/>
              <a:gd name="T76" fmla="*/ 0 w 473"/>
              <a:gd name="T77" fmla="*/ 321 h 473"/>
              <a:gd name="T78" fmla="*/ 23 w 473"/>
              <a:gd name="T79" fmla="*/ 376 h 473"/>
              <a:gd name="T80" fmla="*/ 58 w 473"/>
              <a:gd name="T81" fmla="*/ 428 h 473"/>
              <a:gd name="T82" fmla="*/ 123 w 473"/>
              <a:gd name="T83" fmla="*/ 473 h 473"/>
              <a:gd name="T84" fmla="*/ 167 w 473"/>
              <a:gd name="T85" fmla="*/ 465 h 473"/>
              <a:gd name="T86" fmla="*/ 217 w 473"/>
              <a:gd name="T87" fmla="*/ 434 h 473"/>
              <a:gd name="T88" fmla="*/ 260 w 473"/>
              <a:gd name="T89" fmla="*/ 406 h 473"/>
              <a:gd name="T90" fmla="*/ 285 w 473"/>
              <a:gd name="T91" fmla="*/ 321 h 473"/>
              <a:gd name="T92" fmla="*/ 310 w 473"/>
              <a:gd name="T93" fmla="*/ 257 h 473"/>
              <a:gd name="T94" fmla="*/ 342 w 473"/>
              <a:gd name="T95" fmla="*/ 273 h 473"/>
              <a:gd name="T96" fmla="*/ 376 w 473"/>
              <a:gd name="T97" fmla="*/ 208 h 473"/>
              <a:gd name="T98" fmla="*/ 409 w 473"/>
              <a:gd name="T99" fmla="*/ 125 h 473"/>
              <a:gd name="T100" fmla="*/ 473 w 473"/>
              <a:gd name="T101" fmla="*/ 123 h 473"/>
              <a:gd name="T102" fmla="*/ 430 w 473"/>
              <a:gd name="T103" fmla="*/ 90 h 473"/>
              <a:gd name="T104" fmla="*/ 375 w 473"/>
              <a:gd name="T105" fmla="*/ 117 h 473"/>
              <a:gd name="T106" fmla="*/ 349 w 473"/>
              <a:gd name="T107" fmla="*/ 137 h 473"/>
              <a:gd name="T108" fmla="*/ 300 w 473"/>
              <a:gd name="T109" fmla="*/ 1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73" h="473">
                <a:moveTo>
                  <a:pt x="300" y="179"/>
                </a:moveTo>
                <a:lnTo>
                  <a:pt x="301" y="180"/>
                </a:lnTo>
                <a:lnTo>
                  <a:pt x="335" y="145"/>
                </a:lnTo>
                <a:lnTo>
                  <a:pt x="350" y="139"/>
                </a:lnTo>
                <a:lnTo>
                  <a:pt x="361" y="131"/>
                </a:lnTo>
                <a:lnTo>
                  <a:pt x="369" y="118"/>
                </a:lnTo>
                <a:lnTo>
                  <a:pt x="375" y="120"/>
                </a:lnTo>
                <a:lnTo>
                  <a:pt x="394" y="118"/>
                </a:lnTo>
                <a:lnTo>
                  <a:pt x="422" y="96"/>
                </a:lnTo>
                <a:lnTo>
                  <a:pt x="429" y="94"/>
                </a:lnTo>
                <a:lnTo>
                  <a:pt x="437" y="99"/>
                </a:lnTo>
                <a:lnTo>
                  <a:pt x="453" y="107"/>
                </a:lnTo>
                <a:lnTo>
                  <a:pt x="470" y="124"/>
                </a:lnTo>
                <a:lnTo>
                  <a:pt x="468" y="147"/>
                </a:lnTo>
                <a:lnTo>
                  <a:pt x="437" y="132"/>
                </a:lnTo>
                <a:lnTo>
                  <a:pt x="407" y="120"/>
                </a:lnTo>
                <a:lnTo>
                  <a:pt x="406" y="157"/>
                </a:lnTo>
                <a:lnTo>
                  <a:pt x="391" y="192"/>
                </a:lnTo>
                <a:lnTo>
                  <a:pt x="373" y="206"/>
                </a:lnTo>
                <a:lnTo>
                  <a:pt x="368" y="219"/>
                </a:lnTo>
                <a:lnTo>
                  <a:pt x="350" y="222"/>
                </a:lnTo>
                <a:lnTo>
                  <a:pt x="340" y="271"/>
                </a:lnTo>
                <a:lnTo>
                  <a:pt x="325" y="272"/>
                </a:lnTo>
                <a:lnTo>
                  <a:pt x="319" y="267"/>
                </a:lnTo>
                <a:lnTo>
                  <a:pt x="311" y="254"/>
                </a:lnTo>
                <a:lnTo>
                  <a:pt x="296" y="257"/>
                </a:lnTo>
                <a:lnTo>
                  <a:pt x="293" y="288"/>
                </a:lnTo>
                <a:lnTo>
                  <a:pt x="282" y="319"/>
                </a:lnTo>
                <a:lnTo>
                  <a:pt x="251" y="386"/>
                </a:lnTo>
                <a:lnTo>
                  <a:pt x="258" y="395"/>
                </a:lnTo>
                <a:lnTo>
                  <a:pt x="257" y="405"/>
                </a:lnTo>
                <a:lnTo>
                  <a:pt x="245" y="419"/>
                </a:lnTo>
                <a:lnTo>
                  <a:pt x="235" y="417"/>
                </a:lnTo>
                <a:lnTo>
                  <a:pt x="217" y="431"/>
                </a:lnTo>
                <a:lnTo>
                  <a:pt x="199" y="426"/>
                </a:lnTo>
                <a:lnTo>
                  <a:pt x="188" y="456"/>
                </a:lnTo>
                <a:lnTo>
                  <a:pt x="167" y="461"/>
                </a:lnTo>
                <a:lnTo>
                  <a:pt x="152" y="454"/>
                </a:lnTo>
                <a:lnTo>
                  <a:pt x="136" y="465"/>
                </a:lnTo>
                <a:lnTo>
                  <a:pt x="123" y="470"/>
                </a:lnTo>
                <a:lnTo>
                  <a:pt x="104" y="465"/>
                </a:lnTo>
                <a:lnTo>
                  <a:pt x="82" y="439"/>
                </a:lnTo>
                <a:lnTo>
                  <a:pt x="60" y="425"/>
                </a:lnTo>
                <a:lnTo>
                  <a:pt x="45" y="410"/>
                </a:lnTo>
                <a:lnTo>
                  <a:pt x="28" y="388"/>
                </a:lnTo>
                <a:lnTo>
                  <a:pt x="25" y="374"/>
                </a:lnTo>
                <a:lnTo>
                  <a:pt x="9" y="363"/>
                </a:lnTo>
                <a:lnTo>
                  <a:pt x="6" y="357"/>
                </a:lnTo>
                <a:lnTo>
                  <a:pt x="4" y="324"/>
                </a:lnTo>
                <a:lnTo>
                  <a:pt x="3" y="324"/>
                </a:lnTo>
                <a:lnTo>
                  <a:pt x="3" y="325"/>
                </a:lnTo>
                <a:lnTo>
                  <a:pt x="4" y="326"/>
                </a:lnTo>
                <a:lnTo>
                  <a:pt x="4" y="326"/>
                </a:lnTo>
                <a:lnTo>
                  <a:pt x="20" y="324"/>
                </a:lnTo>
                <a:lnTo>
                  <a:pt x="32" y="317"/>
                </a:lnTo>
                <a:lnTo>
                  <a:pt x="32" y="304"/>
                </a:lnTo>
                <a:lnTo>
                  <a:pt x="41" y="295"/>
                </a:lnTo>
                <a:lnTo>
                  <a:pt x="42" y="264"/>
                </a:lnTo>
                <a:lnTo>
                  <a:pt x="48" y="242"/>
                </a:lnTo>
                <a:lnTo>
                  <a:pt x="52" y="239"/>
                </a:lnTo>
                <a:lnTo>
                  <a:pt x="54" y="240"/>
                </a:lnTo>
                <a:lnTo>
                  <a:pt x="59" y="248"/>
                </a:lnTo>
                <a:lnTo>
                  <a:pt x="71" y="251"/>
                </a:lnTo>
                <a:lnTo>
                  <a:pt x="80" y="241"/>
                </a:lnTo>
                <a:lnTo>
                  <a:pt x="73" y="222"/>
                </a:lnTo>
                <a:lnTo>
                  <a:pt x="73" y="213"/>
                </a:lnTo>
                <a:lnTo>
                  <a:pt x="92" y="186"/>
                </a:lnTo>
                <a:lnTo>
                  <a:pt x="98" y="179"/>
                </a:lnTo>
                <a:lnTo>
                  <a:pt x="110" y="182"/>
                </a:lnTo>
                <a:lnTo>
                  <a:pt x="126" y="170"/>
                </a:lnTo>
                <a:lnTo>
                  <a:pt x="145" y="150"/>
                </a:lnTo>
                <a:lnTo>
                  <a:pt x="160" y="125"/>
                </a:lnTo>
                <a:lnTo>
                  <a:pt x="161" y="91"/>
                </a:lnTo>
                <a:lnTo>
                  <a:pt x="163" y="62"/>
                </a:lnTo>
                <a:lnTo>
                  <a:pt x="163" y="32"/>
                </a:lnTo>
                <a:lnTo>
                  <a:pt x="157" y="15"/>
                </a:lnTo>
                <a:lnTo>
                  <a:pt x="162" y="7"/>
                </a:lnTo>
                <a:lnTo>
                  <a:pt x="164" y="5"/>
                </a:lnTo>
                <a:lnTo>
                  <a:pt x="190" y="120"/>
                </a:lnTo>
                <a:lnTo>
                  <a:pt x="218" y="116"/>
                </a:lnTo>
                <a:lnTo>
                  <a:pt x="284" y="108"/>
                </a:lnTo>
                <a:lnTo>
                  <a:pt x="299" y="182"/>
                </a:lnTo>
                <a:lnTo>
                  <a:pt x="301" y="180"/>
                </a:lnTo>
                <a:lnTo>
                  <a:pt x="300" y="179"/>
                </a:lnTo>
                <a:lnTo>
                  <a:pt x="301" y="179"/>
                </a:lnTo>
                <a:lnTo>
                  <a:pt x="286" y="104"/>
                </a:lnTo>
                <a:lnTo>
                  <a:pt x="217" y="112"/>
                </a:lnTo>
                <a:lnTo>
                  <a:pt x="193" y="117"/>
                </a:lnTo>
                <a:lnTo>
                  <a:pt x="167" y="0"/>
                </a:lnTo>
                <a:lnTo>
                  <a:pt x="160" y="5"/>
                </a:lnTo>
                <a:lnTo>
                  <a:pt x="154" y="15"/>
                </a:lnTo>
                <a:lnTo>
                  <a:pt x="160" y="33"/>
                </a:lnTo>
                <a:lnTo>
                  <a:pt x="160" y="62"/>
                </a:lnTo>
                <a:lnTo>
                  <a:pt x="158" y="91"/>
                </a:lnTo>
                <a:lnTo>
                  <a:pt x="157" y="124"/>
                </a:lnTo>
                <a:lnTo>
                  <a:pt x="142" y="148"/>
                </a:lnTo>
                <a:lnTo>
                  <a:pt x="124" y="168"/>
                </a:lnTo>
                <a:lnTo>
                  <a:pt x="109" y="179"/>
                </a:lnTo>
                <a:lnTo>
                  <a:pt x="97" y="176"/>
                </a:lnTo>
                <a:lnTo>
                  <a:pt x="89" y="184"/>
                </a:lnTo>
                <a:lnTo>
                  <a:pt x="70" y="212"/>
                </a:lnTo>
                <a:lnTo>
                  <a:pt x="70" y="223"/>
                </a:lnTo>
                <a:lnTo>
                  <a:pt x="75" y="241"/>
                </a:lnTo>
                <a:lnTo>
                  <a:pt x="70" y="247"/>
                </a:lnTo>
                <a:lnTo>
                  <a:pt x="62" y="244"/>
                </a:lnTo>
                <a:lnTo>
                  <a:pt x="56" y="238"/>
                </a:lnTo>
                <a:lnTo>
                  <a:pt x="53" y="236"/>
                </a:lnTo>
                <a:lnTo>
                  <a:pt x="53" y="236"/>
                </a:lnTo>
                <a:lnTo>
                  <a:pt x="44" y="240"/>
                </a:lnTo>
                <a:lnTo>
                  <a:pt x="39" y="263"/>
                </a:lnTo>
                <a:lnTo>
                  <a:pt x="38" y="294"/>
                </a:lnTo>
                <a:lnTo>
                  <a:pt x="28" y="302"/>
                </a:lnTo>
                <a:lnTo>
                  <a:pt x="28" y="316"/>
                </a:lnTo>
                <a:lnTo>
                  <a:pt x="19" y="322"/>
                </a:lnTo>
                <a:lnTo>
                  <a:pt x="5" y="323"/>
                </a:lnTo>
                <a:lnTo>
                  <a:pt x="3" y="322"/>
                </a:lnTo>
                <a:lnTo>
                  <a:pt x="0" y="321"/>
                </a:lnTo>
                <a:lnTo>
                  <a:pt x="3" y="357"/>
                </a:lnTo>
                <a:lnTo>
                  <a:pt x="6" y="366"/>
                </a:lnTo>
                <a:lnTo>
                  <a:pt x="23" y="376"/>
                </a:lnTo>
                <a:lnTo>
                  <a:pt x="26" y="389"/>
                </a:lnTo>
                <a:lnTo>
                  <a:pt x="43" y="412"/>
                </a:lnTo>
                <a:lnTo>
                  <a:pt x="58" y="428"/>
                </a:lnTo>
                <a:lnTo>
                  <a:pt x="80" y="441"/>
                </a:lnTo>
                <a:lnTo>
                  <a:pt x="102" y="468"/>
                </a:lnTo>
                <a:lnTo>
                  <a:pt x="123" y="473"/>
                </a:lnTo>
                <a:lnTo>
                  <a:pt x="138" y="469"/>
                </a:lnTo>
                <a:lnTo>
                  <a:pt x="152" y="458"/>
                </a:lnTo>
                <a:lnTo>
                  <a:pt x="167" y="465"/>
                </a:lnTo>
                <a:lnTo>
                  <a:pt x="190" y="459"/>
                </a:lnTo>
                <a:lnTo>
                  <a:pt x="201" y="430"/>
                </a:lnTo>
                <a:lnTo>
                  <a:pt x="217" y="434"/>
                </a:lnTo>
                <a:lnTo>
                  <a:pt x="236" y="420"/>
                </a:lnTo>
                <a:lnTo>
                  <a:pt x="246" y="424"/>
                </a:lnTo>
                <a:lnTo>
                  <a:pt x="260" y="406"/>
                </a:lnTo>
                <a:lnTo>
                  <a:pt x="261" y="394"/>
                </a:lnTo>
                <a:lnTo>
                  <a:pt x="256" y="386"/>
                </a:lnTo>
                <a:lnTo>
                  <a:pt x="285" y="321"/>
                </a:lnTo>
                <a:lnTo>
                  <a:pt x="296" y="289"/>
                </a:lnTo>
                <a:lnTo>
                  <a:pt x="299" y="259"/>
                </a:lnTo>
                <a:lnTo>
                  <a:pt x="310" y="257"/>
                </a:lnTo>
                <a:lnTo>
                  <a:pt x="317" y="268"/>
                </a:lnTo>
                <a:lnTo>
                  <a:pt x="324" y="275"/>
                </a:lnTo>
                <a:lnTo>
                  <a:pt x="342" y="273"/>
                </a:lnTo>
                <a:lnTo>
                  <a:pt x="353" y="225"/>
                </a:lnTo>
                <a:lnTo>
                  <a:pt x="370" y="222"/>
                </a:lnTo>
                <a:lnTo>
                  <a:pt x="376" y="208"/>
                </a:lnTo>
                <a:lnTo>
                  <a:pt x="393" y="193"/>
                </a:lnTo>
                <a:lnTo>
                  <a:pt x="409" y="158"/>
                </a:lnTo>
                <a:lnTo>
                  <a:pt x="409" y="125"/>
                </a:lnTo>
                <a:lnTo>
                  <a:pt x="436" y="135"/>
                </a:lnTo>
                <a:lnTo>
                  <a:pt x="470" y="151"/>
                </a:lnTo>
                <a:lnTo>
                  <a:pt x="473" y="123"/>
                </a:lnTo>
                <a:lnTo>
                  <a:pt x="454" y="104"/>
                </a:lnTo>
                <a:lnTo>
                  <a:pt x="439" y="96"/>
                </a:lnTo>
                <a:lnTo>
                  <a:pt x="430" y="90"/>
                </a:lnTo>
                <a:lnTo>
                  <a:pt x="421" y="93"/>
                </a:lnTo>
                <a:lnTo>
                  <a:pt x="393" y="114"/>
                </a:lnTo>
                <a:lnTo>
                  <a:pt x="375" y="117"/>
                </a:lnTo>
                <a:lnTo>
                  <a:pt x="367" y="114"/>
                </a:lnTo>
                <a:lnTo>
                  <a:pt x="358" y="128"/>
                </a:lnTo>
                <a:lnTo>
                  <a:pt x="349" y="137"/>
                </a:lnTo>
                <a:lnTo>
                  <a:pt x="333" y="141"/>
                </a:lnTo>
                <a:lnTo>
                  <a:pt x="299" y="178"/>
                </a:lnTo>
                <a:lnTo>
                  <a:pt x="300" y="179"/>
                </a:lnTo>
                <a:lnTo>
                  <a:pt x="301" y="179"/>
                </a:lnTo>
                <a:lnTo>
                  <a:pt x="300" y="17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6" name="Freeform 123">
            <a:extLst>
              <a:ext uri="{FF2B5EF4-FFF2-40B4-BE49-F238E27FC236}">
                <a16:creationId xmlns:a16="http://schemas.microsoft.com/office/drawing/2014/main" id="{1DE1AF96-5F9B-DD3A-3DB2-6D0D4BD20B13}"/>
              </a:ext>
            </a:extLst>
          </p:cNvPr>
          <p:cNvSpPr>
            <a:spLocks/>
          </p:cNvSpPr>
          <p:nvPr/>
        </p:nvSpPr>
        <p:spPr bwMode="auto">
          <a:xfrm>
            <a:off x="2019401" y="1798370"/>
            <a:ext cx="1049339" cy="872048"/>
          </a:xfrm>
          <a:custGeom>
            <a:avLst/>
            <a:gdLst>
              <a:gd name="T0" fmla="*/ 719 w 728"/>
              <a:gd name="T1" fmla="*/ 189 h 605"/>
              <a:gd name="T2" fmla="*/ 709 w 728"/>
              <a:gd name="T3" fmla="*/ 341 h 605"/>
              <a:gd name="T4" fmla="*/ 684 w 728"/>
              <a:gd name="T5" fmla="*/ 605 h 605"/>
              <a:gd name="T6" fmla="*/ 667 w 728"/>
              <a:gd name="T7" fmla="*/ 604 h 605"/>
              <a:gd name="T8" fmla="*/ 167 w 728"/>
              <a:gd name="T9" fmla="*/ 550 h 605"/>
              <a:gd name="T10" fmla="*/ 0 w 728"/>
              <a:gd name="T11" fmla="*/ 531 h 605"/>
              <a:gd name="T12" fmla="*/ 11 w 728"/>
              <a:gd name="T13" fmla="*/ 459 h 605"/>
              <a:gd name="T14" fmla="*/ 53 w 728"/>
              <a:gd name="T15" fmla="*/ 213 h 605"/>
              <a:gd name="T16" fmla="*/ 76 w 728"/>
              <a:gd name="T17" fmla="*/ 68 h 605"/>
              <a:gd name="T18" fmla="*/ 83 w 728"/>
              <a:gd name="T19" fmla="*/ 0 h 605"/>
              <a:gd name="T20" fmla="*/ 373 w 728"/>
              <a:gd name="T21" fmla="*/ 42 h 605"/>
              <a:gd name="T22" fmla="*/ 728 w 728"/>
              <a:gd name="T23" fmla="*/ 82 h 605"/>
              <a:gd name="T24" fmla="*/ 719 w 728"/>
              <a:gd name="T25" fmla="*/ 189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8" h="605">
                <a:moveTo>
                  <a:pt x="719" y="189"/>
                </a:moveTo>
                <a:lnTo>
                  <a:pt x="709" y="341"/>
                </a:lnTo>
                <a:lnTo>
                  <a:pt x="684" y="605"/>
                </a:lnTo>
                <a:lnTo>
                  <a:pt x="667" y="604"/>
                </a:lnTo>
                <a:lnTo>
                  <a:pt x="167" y="550"/>
                </a:lnTo>
                <a:lnTo>
                  <a:pt x="0" y="531"/>
                </a:lnTo>
                <a:lnTo>
                  <a:pt x="11" y="459"/>
                </a:lnTo>
                <a:lnTo>
                  <a:pt x="53" y="213"/>
                </a:lnTo>
                <a:lnTo>
                  <a:pt x="76" y="68"/>
                </a:lnTo>
                <a:lnTo>
                  <a:pt x="83" y="0"/>
                </a:lnTo>
                <a:lnTo>
                  <a:pt x="373" y="42"/>
                </a:lnTo>
                <a:lnTo>
                  <a:pt x="728" y="82"/>
                </a:lnTo>
                <a:lnTo>
                  <a:pt x="719" y="1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7" name="Freeform 124">
            <a:extLst>
              <a:ext uri="{FF2B5EF4-FFF2-40B4-BE49-F238E27FC236}">
                <a16:creationId xmlns:a16="http://schemas.microsoft.com/office/drawing/2014/main" id="{581FBB84-EE13-5222-0C7B-7C1C2EFD92A2}"/>
              </a:ext>
            </a:extLst>
          </p:cNvPr>
          <p:cNvSpPr>
            <a:spLocks/>
          </p:cNvSpPr>
          <p:nvPr/>
        </p:nvSpPr>
        <p:spPr bwMode="auto">
          <a:xfrm>
            <a:off x="2015077" y="1795487"/>
            <a:ext cx="1056546" cy="879255"/>
          </a:xfrm>
          <a:custGeom>
            <a:avLst/>
            <a:gdLst>
              <a:gd name="T0" fmla="*/ 722 w 733"/>
              <a:gd name="T1" fmla="*/ 191 h 610"/>
              <a:gd name="T2" fmla="*/ 720 w 733"/>
              <a:gd name="T3" fmla="*/ 191 h 610"/>
              <a:gd name="T4" fmla="*/ 711 w 733"/>
              <a:gd name="T5" fmla="*/ 343 h 610"/>
              <a:gd name="T6" fmla="*/ 685 w 733"/>
              <a:gd name="T7" fmla="*/ 606 h 610"/>
              <a:gd name="T8" fmla="*/ 671 w 733"/>
              <a:gd name="T9" fmla="*/ 604 h 610"/>
              <a:gd name="T10" fmla="*/ 170 w 733"/>
              <a:gd name="T11" fmla="*/ 549 h 610"/>
              <a:gd name="T12" fmla="*/ 4 w 733"/>
              <a:gd name="T13" fmla="*/ 532 h 610"/>
              <a:gd name="T14" fmla="*/ 15 w 733"/>
              <a:gd name="T15" fmla="*/ 461 h 610"/>
              <a:gd name="T16" fmla="*/ 57 w 733"/>
              <a:gd name="T17" fmla="*/ 215 h 610"/>
              <a:gd name="T18" fmla="*/ 80 w 733"/>
              <a:gd name="T19" fmla="*/ 70 h 610"/>
              <a:gd name="T20" fmla="*/ 87 w 733"/>
              <a:gd name="T21" fmla="*/ 4 h 610"/>
              <a:gd name="T22" fmla="*/ 376 w 733"/>
              <a:gd name="T23" fmla="*/ 46 h 610"/>
              <a:gd name="T24" fmla="*/ 729 w 733"/>
              <a:gd name="T25" fmla="*/ 85 h 610"/>
              <a:gd name="T26" fmla="*/ 720 w 733"/>
              <a:gd name="T27" fmla="*/ 191 h 610"/>
              <a:gd name="T28" fmla="*/ 720 w 733"/>
              <a:gd name="T29" fmla="*/ 191 h 610"/>
              <a:gd name="T30" fmla="*/ 722 w 733"/>
              <a:gd name="T31" fmla="*/ 191 h 610"/>
              <a:gd name="T32" fmla="*/ 723 w 733"/>
              <a:gd name="T33" fmla="*/ 191 h 610"/>
              <a:gd name="T34" fmla="*/ 733 w 733"/>
              <a:gd name="T35" fmla="*/ 82 h 610"/>
              <a:gd name="T36" fmla="*/ 376 w 733"/>
              <a:gd name="T37" fmla="*/ 43 h 610"/>
              <a:gd name="T38" fmla="*/ 85 w 733"/>
              <a:gd name="T39" fmla="*/ 0 h 610"/>
              <a:gd name="T40" fmla="*/ 77 w 733"/>
              <a:gd name="T41" fmla="*/ 69 h 610"/>
              <a:gd name="T42" fmla="*/ 54 w 733"/>
              <a:gd name="T43" fmla="*/ 215 h 610"/>
              <a:gd name="T44" fmla="*/ 56 w 733"/>
              <a:gd name="T45" fmla="*/ 215 h 610"/>
              <a:gd name="T46" fmla="*/ 54 w 733"/>
              <a:gd name="T47" fmla="*/ 215 h 610"/>
              <a:gd name="T48" fmla="*/ 12 w 733"/>
              <a:gd name="T49" fmla="*/ 460 h 610"/>
              <a:gd name="T50" fmla="*/ 0 w 733"/>
              <a:gd name="T51" fmla="*/ 534 h 610"/>
              <a:gd name="T52" fmla="*/ 170 w 733"/>
              <a:gd name="T53" fmla="*/ 553 h 610"/>
              <a:gd name="T54" fmla="*/ 670 w 733"/>
              <a:gd name="T55" fmla="*/ 607 h 610"/>
              <a:gd name="T56" fmla="*/ 688 w 733"/>
              <a:gd name="T57" fmla="*/ 610 h 610"/>
              <a:gd name="T58" fmla="*/ 715 w 733"/>
              <a:gd name="T59" fmla="*/ 343 h 610"/>
              <a:gd name="T60" fmla="*/ 723 w 733"/>
              <a:gd name="T61" fmla="*/ 191 h 610"/>
              <a:gd name="T62" fmla="*/ 722 w 733"/>
              <a:gd name="T63" fmla="*/ 191 h 610"/>
              <a:gd name="T64" fmla="*/ 723 w 733"/>
              <a:gd name="T65" fmla="*/ 191 h 610"/>
              <a:gd name="T66" fmla="*/ 722 w 733"/>
              <a:gd name="T67" fmla="*/ 191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3" h="610">
                <a:moveTo>
                  <a:pt x="722" y="191"/>
                </a:moveTo>
                <a:lnTo>
                  <a:pt x="720" y="191"/>
                </a:lnTo>
                <a:lnTo>
                  <a:pt x="711" y="343"/>
                </a:lnTo>
                <a:lnTo>
                  <a:pt x="685" y="606"/>
                </a:lnTo>
                <a:lnTo>
                  <a:pt x="671" y="604"/>
                </a:lnTo>
                <a:lnTo>
                  <a:pt x="170" y="549"/>
                </a:lnTo>
                <a:lnTo>
                  <a:pt x="4" y="532"/>
                </a:lnTo>
                <a:lnTo>
                  <a:pt x="15" y="461"/>
                </a:lnTo>
                <a:lnTo>
                  <a:pt x="57" y="215"/>
                </a:lnTo>
                <a:lnTo>
                  <a:pt x="80" y="70"/>
                </a:lnTo>
                <a:lnTo>
                  <a:pt x="87" y="4"/>
                </a:lnTo>
                <a:lnTo>
                  <a:pt x="376" y="46"/>
                </a:lnTo>
                <a:lnTo>
                  <a:pt x="729" y="85"/>
                </a:lnTo>
                <a:lnTo>
                  <a:pt x="720" y="191"/>
                </a:lnTo>
                <a:lnTo>
                  <a:pt x="720" y="191"/>
                </a:lnTo>
                <a:lnTo>
                  <a:pt x="722" y="191"/>
                </a:lnTo>
                <a:lnTo>
                  <a:pt x="723" y="191"/>
                </a:lnTo>
                <a:lnTo>
                  <a:pt x="733" y="82"/>
                </a:lnTo>
                <a:lnTo>
                  <a:pt x="376" y="43"/>
                </a:lnTo>
                <a:lnTo>
                  <a:pt x="85" y="0"/>
                </a:lnTo>
                <a:lnTo>
                  <a:pt x="77" y="69"/>
                </a:lnTo>
                <a:lnTo>
                  <a:pt x="54" y="215"/>
                </a:lnTo>
                <a:lnTo>
                  <a:pt x="56" y="215"/>
                </a:lnTo>
                <a:lnTo>
                  <a:pt x="54" y="215"/>
                </a:lnTo>
                <a:lnTo>
                  <a:pt x="12" y="460"/>
                </a:lnTo>
                <a:lnTo>
                  <a:pt x="0" y="534"/>
                </a:lnTo>
                <a:lnTo>
                  <a:pt x="170" y="553"/>
                </a:lnTo>
                <a:lnTo>
                  <a:pt x="670" y="607"/>
                </a:lnTo>
                <a:lnTo>
                  <a:pt x="688" y="610"/>
                </a:lnTo>
                <a:lnTo>
                  <a:pt x="715" y="343"/>
                </a:lnTo>
                <a:lnTo>
                  <a:pt x="723" y="191"/>
                </a:lnTo>
                <a:lnTo>
                  <a:pt x="722" y="191"/>
                </a:lnTo>
                <a:lnTo>
                  <a:pt x="723" y="191"/>
                </a:lnTo>
                <a:lnTo>
                  <a:pt x="722" y="1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8" name="Freeform 125">
            <a:extLst>
              <a:ext uri="{FF2B5EF4-FFF2-40B4-BE49-F238E27FC236}">
                <a16:creationId xmlns:a16="http://schemas.microsoft.com/office/drawing/2014/main" id="{DED09DA4-790A-95C1-5685-8CAAC1BBACF2}"/>
              </a:ext>
            </a:extLst>
          </p:cNvPr>
          <p:cNvSpPr>
            <a:spLocks/>
          </p:cNvSpPr>
          <p:nvPr/>
        </p:nvSpPr>
        <p:spPr bwMode="auto">
          <a:xfrm>
            <a:off x="6921601" y="2831855"/>
            <a:ext cx="28828" cy="34594"/>
          </a:xfrm>
          <a:custGeom>
            <a:avLst/>
            <a:gdLst>
              <a:gd name="T0" fmla="*/ 13 w 20"/>
              <a:gd name="T1" fmla="*/ 24 h 24"/>
              <a:gd name="T2" fmla="*/ 7 w 20"/>
              <a:gd name="T3" fmla="*/ 14 h 24"/>
              <a:gd name="T4" fmla="*/ 0 w 20"/>
              <a:gd name="T5" fmla="*/ 10 h 24"/>
              <a:gd name="T6" fmla="*/ 7 w 20"/>
              <a:gd name="T7" fmla="*/ 0 h 24"/>
              <a:gd name="T8" fmla="*/ 20 w 20"/>
              <a:gd name="T9" fmla="*/ 9 h 24"/>
              <a:gd name="T10" fmla="*/ 13 w 20"/>
              <a:gd name="T11" fmla="*/ 24 h 24"/>
            </a:gdLst>
            <a:ahLst/>
            <a:cxnLst>
              <a:cxn ang="0">
                <a:pos x="T0" y="T1"/>
              </a:cxn>
              <a:cxn ang="0">
                <a:pos x="T2" y="T3"/>
              </a:cxn>
              <a:cxn ang="0">
                <a:pos x="T4" y="T5"/>
              </a:cxn>
              <a:cxn ang="0">
                <a:pos x="T6" y="T7"/>
              </a:cxn>
              <a:cxn ang="0">
                <a:pos x="T8" y="T9"/>
              </a:cxn>
              <a:cxn ang="0">
                <a:pos x="T10" y="T11"/>
              </a:cxn>
            </a:cxnLst>
            <a:rect l="0" t="0" r="r" b="b"/>
            <a:pathLst>
              <a:path w="20" h="24">
                <a:moveTo>
                  <a:pt x="13" y="24"/>
                </a:moveTo>
                <a:lnTo>
                  <a:pt x="7" y="14"/>
                </a:lnTo>
                <a:lnTo>
                  <a:pt x="0" y="10"/>
                </a:lnTo>
                <a:lnTo>
                  <a:pt x="7" y="0"/>
                </a:lnTo>
                <a:lnTo>
                  <a:pt x="20" y="9"/>
                </a:lnTo>
                <a:lnTo>
                  <a:pt x="13"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29" name="Freeform 126">
            <a:extLst>
              <a:ext uri="{FF2B5EF4-FFF2-40B4-BE49-F238E27FC236}">
                <a16:creationId xmlns:a16="http://schemas.microsoft.com/office/drawing/2014/main" id="{BB00F151-AFAF-91BC-29F3-8F281DE3C54B}"/>
              </a:ext>
            </a:extLst>
          </p:cNvPr>
          <p:cNvSpPr>
            <a:spLocks/>
          </p:cNvSpPr>
          <p:nvPr/>
        </p:nvSpPr>
        <p:spPr bwMode="auto">
          <a:xfrm>
            <a:off x="6918718" y="2828972"/>
            <a:ext cx="34594" cy="41801"/>
          </a:xfrm>
          <a:custGeom>
            <a:avLst/>
            <a:gdLst>
              <a:gd name="T0" fmla="*/ 15 w 24"/>
              <a:gd name="T1" fmla="*/ 26 h 29"/>
              <a:gd name="T2" fmla="*/ 16 w 24"/>
              <a:gd name="T3" fmla="*/ 26 h 29"/>
              <a:gd name="T4" fmla="*/ 10 w 24"/>
              <a:gd name="T5" fmla="*/ 15 h 29"/>
              <a:gd name="T6" fmla="*/ 4 w 24"/>
              <a:gd name="T7" fmla="*/ 12 h 29"/>
              <a:gd name="T8" fmla="*/ 10 w 24"/>
              <a:gd name="T9" fmla="*/ 4 h 29"/>
              <a:gd name="T10" fmla="*/ 20 w 24"/>
              <a:gd name="T11" fmla="*/ 12 h 29"/>
              <a:gd name="T12" fmla="*/ 14 w 24"/>
              <a:gd name="T13" fmla="*/ 26 h 29"/>
              <a:gd name="T14" fmla="*/ 15 w 24"/>
              <a:gd name="T15" fmla="*/ 26 h 29"/>
              <a:gd name="T16" fmla="*/ 16 w 24"/>
              <a:gd name="T17" fmla="*/ 26 h 29"/>
              <a:gd name="T18" fmla="*/ 15 w 24"/>
              <a:gd name="T19" fmla="*/ 26 h 29"/>
              <a:gd name="T20" fmla="*/ 16 w 24"/>
              <a:gd name="T21" fmla="*/ 27 h 29"/>
              <a:gd name="T22" fmla="*/ 24 w 24"/>
              <a:gd name="T23" fmla="*/ 11 h 29"/>
              <a:gd name="T24" fmla="*/ 9 w 24"/>
              <a:gd name="T25" fmla="*/ 0 h 29"/>
              <a:gd name="T26" fmla="*/ 0 w 24"/>
              <a:gd name="T27" fmla="*/ 12 h 29"/>
              <a:gd name="T28" fmla="*/ 7 w 24"/>
              <a:gd name="T29" fmla="*/ 17 h 29"/>
              <a:gd name="T30" fmla="*/ 15 w 24"/>
              <a:gd name="T31" fmla="*/ 29 h 29"/>
              <a:gd name="T32" fmla="*/ 16 w 24"/>
              <a:gd name="T33" fmla="*/ 27 h 29"/>
              <a:gd name="T34" fmla="*/ 15 w 24"/>
              <a:gd name="T35"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 h="29">
                <a:moveTo>
                  <a:pt x="15" y="26"/>
                </a:moveTo>
                <a:lnTo>
                  <a:pt x="16" y="26"/>
                </a:lnTo>
                <a:lnTo>
                  <a:pt x="10" y="15"/>
                </a:lnTo>
                <a:lnTo>
                  <a:pt x="4" y="12"/>
                </a:lnTo>
                <a:lnTo>
                  <a:pt x="10" y="4"/>
                </a:lnTo>
                <a:lnTo>
                  <a:pt x="20" y="12"/>
                </a:lnTo>
                <a:lnTo>
                  <a:pt x="14" y="26"/>
                </a:lnTo>
                <a:lnTo>
                  <a:pt x="15" y="26"/>
                </a:lnTo>
                <a:lnTo>
                  <a:pt x="16" y="26"/>
                </a:lnTo>
                <a:lnTo>
                  <a:pt x="15" y="26"/>
                </a:lnTo>
                <a:lnTo>
                  <a:pt x="16" y="27"/>
                </a:lnTo>
                <a:lnTo>
                  <a:pt x="24" y="11"/>
                </a:lnTo>
                <a:lnTo>
                  <a:pt x="9" y="0"/>
                </a:lnTo>
                <a:lnTo>
                  <a:pt x="0" y="12"/>
                </a:lnTo>
                <a:lnTo>
                  <a:pt x="7" y="17"/>
                </a:lnTo>
                <a:lnTo>
                  <a:pt x="15" y="29"/>
                </a:lnTo>
                <a:lnTo>
                  <a:pt x="16" y="27"/>
                </a:lnTo>
                <a:lnTo>
                  <a:pt x="15"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0" name="Freeform 127">
            <a:extLst>
              <a:ext uri="{FF2B5EF4-FFF2-40B4-BE49-F238E27FC236}">
                <a16:creationId xmlns:a16="http://schemas.microsoft.com/office/drawing/2014/main" id="{D848E102-BDD0-7782-0183-08AA86D671C7}"/>
              </a:ext>
            </a:extLst>
          </p:cNvPr>
          <p:cNvSpPr>
            <a:spLocks/>
          </p:cNvSpPr>
          <p:nvPr/>
        </p:nvSpPr>
        <p:spPr bwMode="auto">
          <a:xfrm>
            <a:off x="6892773" y="2805910"/>
            <a:ext cx="86484" cy="86484"/>
          </a:xfrm>
          <a:custGeom>
            <a:avLst/>
            <a:gdLst>
              <a:gd name="T0" fmla="*/ 30 w 60"/>
              <a:gd name="T1" fmla="*/ 0 h 60"/>
              <a:gd name="T2" fmla="*/ 30 w 60"/>
              <a:gd name="T3" fmla="*/ 0 h 60"/>
              <a:gd name="T4" fmla="*/ 36 w 60"/>
              <a:gd name="T5" fmla="*/ 1 h 60"/>
              <a:gd name="T6" fmla="*/ 42 w 60"/>
              <a:gd name="T7" fmla="*/ 2 h 60"/>
              <a:gd name="T8" fmla="*/ 47 w 60"/>
              <a:gd name="T9" fmla="*/ 5 h 60"/>
              <a:gd name="T10" fmla="*/ 51 w 60"/>
              <a:gd name="T11" fmla="*/ 8 h 60"/>
              <a:gd name="T12" fmla="*/ 54 w 60"/>
              <a:gd name="T13" fmla="*/ 14 h 60"/>
              <a:gd name="T14" fmla="*/ 58 w 60"/>
              <a:gd name="T15" fmla="*/ 18 h 60"/>
              <a:gd name="T16" fmla="*/ 59 w 60"/>
              <a:gd name="T17" fmla="*/ 24 h 60"/>
              <a:gd name="T18" fmla="*/ 60 w 60"/>
              <a:gd name="T19" fmla="*/ 30 h 60"/>
              <a:gd name="T20" fmla="*/ 60 w 60"/>
              <a:gd name="T21" fmla="*/ 30 h 60"/>
              <a:gd name="T22" fmla="*/ 59 w 60"/>
              <a:gd name="T23" fmla="*/ 36 h 60"/>
              <a:gd name="T24" fmla="*/ 58 w 60"/>
              <a:gd name="T25" fmla="*/ 42 h 60"/>
              <a:gd name="T26" fmla="*/ 54 w 60"/>
              <a:gd name="T27" fmla="*/ 47 h 60"/>
              <a:gd name="T28" fmla="*/ 51 w 60"/>
              <a:gd name="T29" fmla="*/ 51 h 60"/>
              <a:gd name="T30" fmla="*/ 47 w 60"/>
              <a:gd name="T31" fmla="*/ 55 h 60"/>
              <a:gd name="T32" fmla="*/ 42 w 60"/>
              <a:gd name="T33" fmla="*/ 58 h 60"/>
              <a:gd name="T34" fmla="*/ 36 w 60"/>
              <a:gd name="T35" fmla="*/ 60 h 60"/>
              <a:gd name="T36" fmla="*/ 30 w 60"/>
              <a:gd name="T37" fmla="*/ 60 h 60"/>
              <a:gd name="T38" fmla="*/ 30 w 60"/>
              <a:gd name="T39" fmla="*/ 60 h 60"/>
              <a:gd name="T40" fmla="*/ 23 w 60"/>
              <a:gd name="T41" fmla="*/ 60 h 60"/>
              <a:gd name="T42" fmla="*/ 18 w 60"/>
              <a:gd name="T43" fmla="*/ 58 h 60"/>
              <a:gd name="T44" fmla="*/ 13 w 60"/>
              <a:gd name="T45" fmla="*/ 55 h 60"/>
              <a:gd name="T46" fmla="*/ 8 w 60"/>
              <a:gd name="T47" fmla="*/ 51 h 60"/>
              <a:gd name="T48" fmla="*/ 5 w 60"/>
              <a:gd name="T49" fmla="*/ 47 h 60"/>
              <a:gd name="T50" fmla="*/ 2 w 60"/>
              <a:gd name="T51" fmla="*/ 42 h 60"/>
              <a:gd name="T52" fmla="*/ 1 w 60"/>
              <a:gd name="T53" fmla="*/ 36 h 60"/>
              <a:gd name="T54" fmla="*/ 0 w 60"/>
              <a:gd name="T55" fmla="*/ 30 h 60"/>
              <a:gd name="T56" fmla="*/ 0 w 60"/>
              <a:gd name="T57" fmla="*/ 30 h 60"/>
              <a:gd name="T58" fmla="*/ 1 w 60"/>
              <a:gd name="T59" fmla="*/ 24 h 60"/>
              <a:gd name="T60" fmla="*/ 2 w 60"/>
              <a:gd name="T61" fmla="*/ 18 h 60"/>
              <a:gd name="T62" fmla="*/ 5 w 60"/>
              <a:gd name="T63" fmla="*/ 14 h 60"/>
              <a:gd name="T64" fmla="*/ 8 w 60"/>
              <a:gd name="T65" fmla="*/ 8 h 60"/>
              <a:gd name="T66" fmla="*/ 13 w 60"/>
              <a:gd name="T67" fmla="*/ 5 h 60"/>
              <a:gd name="T68" fmla="*/ 18 w 60"/>
              <a:gd name="T69" fmla="*/ 2 h 60"/>
              <a:gd name="T70" fmla="*/ 23 w 60"/>
              <a:gd name="T71" fmla="*/ 1 h 60"/>
              <a:gd name="T72" fmla="*/ 30 w 60"/>
              <a:gd name="T73" fmla="*/ 0 h 60"/>
              <a:gd name="T74" fmla="*/ 30 w 60"/>
              <a:gd name="T7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60">
                <a:moveTo>
                  <a:pt x="30" y="0"/>
                </a:moveTo>
                <a:lnTo>
                  <a:pt x="30" y="0"/>
                </a:lnTo>
                <a:lnTo>
                  <a:pt x="36" y="1"/>
                </a:lnTo>
                <a:lnTo>
                  <a:pt x="42" y="2"/>
                </a:lnTo>
                <a:lnTo>
                  <a:pt x="47" y="5"/>
                </a:lnTo>
                <a:lnTo>
                  <a:pt x="51" y="8"/>
                </a:lnTo>
                <a:lnTo>
                  <a:pt x="54" y="14"/>
                </a:lnTo>
                <a:lnTo>
                  <a:pt x="58" y="18"/>
                </a:lnTo>
                <a:lnTo>
                  <a:pt x="59" y="24"/>
                </a:lnTo>
                <a:lnTo>
                  <a:pt x="60" y="30"/>
                </a:lnTo>
                <a:lnTo>
                  <a:pt x="60" y="30"/>
                </a:lnTo>
                <a:lnTo>
                  <a:pt x="59" y="36"/>
                </a:lnTo>
                <a:lnTo>
                  <a:pt x="58" y="42"/>
                </a:lnTo>
                <a:lnTo>
                  <a:pt x="54" y="47"/>
                </a:lnTo>
                <a:lnTo>
                  <a:pt x="51" y="51"/>
                </a:lnTo>
                <a:lnTo>
                  <a:pt x="47" y="55"/>
                </a:lnTo>
                <a:lnTo>
                  <a:pt x="42" y="58"/>
                </a:lnTo>
                <a:lnTo>
                  <a:pt x="36" y="60"/>
                </a:lnTo>
                <a:lnTo>
                  <a:pt x="30" y="60"/>
                </a:lnTo>
                <a:lnTo>
                  <a:pt x="30" y="60"/>
                </a:lnTo>
                <a:lnTo>
                  <a:pt x="23" y="60"/>
                </a:lnTo>
                <a:lnTo>
                  <a:pt x="18" y="58"/>
                </a:lnTo>
                <a:lnTo>
                  <a:pt x="13" y="55"/>
                </a:lnTo>
                <a:lnTo>
                  <a:pt x="8" y="51"/>
                </a:lnTo>
                <a:lnTo>
                  <a:pt x="5" y="47"/>
                </a:lnTo>
                <a:lnTo>
                  <a:pt x="2" y="42"/>
                </a:lnTo>
                <a:lnTo>
                  <a:pt x="1" y="36"/>
                </a:lnTo>
                <a:lnTo>
                  <a:pt x="0" y="30"/>
                </a:lnTo>
                <a:lnTo>
                  <a:pt x="0" y="30"/>
                </a:lnTo>
                <a:lnTo>
                  <a:pt x="1" y="24"/>
                </a:lnTo>
                <a:lnTo>
                  <a:pt x="2" y="18"/>
                </a:lnTo>
                <a:lnTo>
                  <a:pt x="5" y="14"/>
                </a:lnTo>
                <a:lnTo>
                  <a:pt x="8" y="8"/>
                </a:lnTo>
                <a:lnTo>
                  <a:pt x="13" y="5"/>
                </a:lnTo>
                <a:lnTo>
                  <a:pt x="18" y="2"/>
                </a:lnTo>
                <a:lnTo>
                  <a:pt x="23" y="1"/>
                </a:lnTo>
                <a:lnTo>
                  <a:pt x="30" y="0"/>
                </a:ln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1" name="Freeform 128">
            <a:extLst>
              <a:ext uri="{FF2B5EF4-FFF2-40B4-BE49-F238E27FC236}">
                <a16:creationId xmlns:a16="http://schemas.microsoft.com/office/drawing/2014/main" id="{B8D8CB9A-319E-21B7-986B-6CAC96D73576}"/>
              </a:ext>
            </a:extLst>
          </p:cNvPr>
          <p:cNvSpPr>
            <a:spLocks/>
          </p:cNvSpPr>
          <p:nvPr/>
        </p:nvSpPr>
        <p:spPr bwMode="auto">
          <a:xfrm>
            <a:off x="6891331" y="2804468"/>
            <a:ext cx="90808" cy="90808"/>
          </a:xfrm>
          <a:custGeom>
            <a:avLst/>
            <a:gdLst>
              <a:gd name="T0" fmla="*/ 31 w 63"/>
              <a:gd name="T1" fmla="*/ 3 h 63"/>
              <a:gd name="T2" fmla="*/ 36 w 63"/>
              <a:gd name="T3" fmla="*/ 3 h 63"/>
              <a:gd name="T4" fmla="*/ 47 w 63"/>
              <a:gd name="T5" fmla="*/ 7 h 63"/>
              <a:gd name="T6" fmla="*/ 51 w 63"/>
              <a:gd name="T7" fmla="*/ 10 h 63"/>
              <a:gd name="T8" fmla="*/ 56 w 63"/>
              <a:gd name="T9" fmla="*/ 20 h 63"/>
              <a:gd name="T10" fmla="*/ 60 w 63"/>
              <a:gd name="T11" fmla="*/ 31 h 63"/>
              <a:gd name="T12" fmla="*/ 59 w 63"/>
              <a:gd name="T13" fmla="*/ 37 h 63"/>
              <a:gd name="T14" fmla="*/ 54 w 63"/>
              <a:gd name="T15" fmla="*/ 47 h 63"/>
              <a:gd name="T16" fmla="*/ 51 w 63"/>
              <a:gd name="T17" fmla="*/ 51 h 63"/>
              <a:gd name="T18" fmla="*/ 41 w 63"/>
              <a:gd name="T19" fmla="*/ 58 h 63"/>
              <a:gd name="T20" fmla="*/ 31 w 63"/>
              <a:gd name="T21" fmla="*/ 60 h 63"/>
              <a:gd name="T22" fmla="*/ 25 w 63"/>
              <a:gd name="T23" fmla="*/ 59 h 63"/>
              <a:gd name="T24" fmla="*/ 15 w 63"/>
              <a:gd name="T25" fmla="*/ 54 h 63"/>
              <a:gd name="T26" fmla="*/ 10 w 63"/>
              <a:gd name="T27" fmla="*/ 51 h 63"/>
              <a:gd name="T28" fmla="*/ 5 w 63"/>
              <a:gd name="T29" fmla="*/ 43 h 63"/>
              <a:gd name="T30" fmla="*/ 3 w 63"/>
              <a:gd name="T31" fmla="*/ 31 h 63"/>
              <a:gd name="T32" fmla="*/ 3 w 63"/>
              <a:gd name="T33" fmla="*/ 25 h 63"/>
              <a:gd name="T34" fmla="*/ 7 w 63"/>
              <a:gd name="T35" fmla="*/ 15 h 63"/>
              <a:gd name="T36" fmla="*/ 10 w 63"/>
              <a:gd name="T37" fmla="*/ 10 h 63"/>
              <a:gd name="T38" fmla="*/ 20 w 63"/>
              <a:gd name="T39" fmla="*/ 5 h 63"/>
              <a:gd name="T40" fmla="*/ 31 w 63"/>
              <a:gd name="T41" fmla="*/ 3 h 63"/>
              <a:gd name="T42" fmla="*/ 31 w 63"/>
              <a:gd name="T43" fmla="*/ 0 h 63"/>
              <a:gd name="T44" fmla="*/ 24 w 63"/>
              <a:gd name="T45" fmla="*/ 0 h 63"/>
              <a:gd name="T46" fmla="*/ 14 w 63"/>
              <a:gd name="T47" fmla="*/ 5 h 63"/>
              <a:gd name="T48" fmla="*/ 5 w 63"/>
              <a:gd name="T49" fmla="*/ 14 h 63"/>
              <a:gd name="T50" fmla="*/ 0 w 63"/>
              <a:gd name="T51" fmla="*/ 24 h 63"/>
              <a:gd name="T52" fmla="*/ 0 w 63"/>
              <a:gd name="T53" fmla="*/ 31 h 63"/>
              <a:gd name="T54" fmla="*/ 2 w 63"/>
              <a:gd name="T55" fmla="*/ 44 h 63"/>
              <a:gd name="T56" fmla="*/ 8 w 63"/>
              <a:gd name="T57" fmla="*/ 53 h 63"/>
              <a:gd name="T58" fmla="*/ 19 w 63"/>
              <a:gd name="T59" fmla="*/ 60 h 63"/>
              <a:gd name="T60" fmla="*/ 31 w 63"/>
              <a:gd name="T61" fmla="*/ 63 h 63"/>
              <a:gd name="T62" fmla="*/ 37 w 63"/>
              <a:gd name="T63" fmla="*/ 62 h 63"/>
              <a:gd name="T64" fmla="*/ 49 w 63"/>
              <a:gd name="T65" fmla="*/ 58 h 63"/>
              <a:gd name="T66" fmla="*/ 58 w 63"/>
              <a:gd name="T67" fmla="*/ 49 h 63"/>
              <a:gd name="T68" fmla="*/ 62 w 63"/>
              <a:gd name="T69" fmla="*/ 37 h 63"/>
              <a:gd name="T70" fmla="*/ 63 w 63"/>
              <a:gd name="T71" fmla="*/ 31 h 63"/>
              <a:gd name="T72" fmla="*/ 60 w 63"/>
              <a:gd name="T73" fmla="*/ 19 h 63"/>
              <a:gd name="T74" fmla="*/ 53 w 63"/>
              <a:gd name="T75" fmla="*/ 8 h 63"/>
              <a:gd name="T76" fmla="*/ 44 w 63"/>
              <a:gd name="T77" fmla="*/ 2 h 63"/>
              <a:gd name="T78" fmla="*/ 31 w 63"/>
              <a:gd name="T79" fmla="*/ 0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 h="63">
                <a:moveTo>
                  <a:pt x="31" y="1"/>
                </a:moveTo>
                <a:lnTo>
                  <a:pt x="31" y="3"/>
                </a:lnTo>
                <a:lnTo>
                  <a:pt x="31" y="3"/>
                </a:lnTo>
                <a:lnTo>
                  <a:pt x="36" y="3"/>
                </a:lnTo>
                <a:lnTo>
                  <a:pt x="41" y="5"/>
                </a:lnTo>
                <a:lnTo>
                  <a:pt x="47" y="7"/>
                </a:lnTo>
                <a:lnTo>
                  <a:pt x="51" y="10"/>
                </a:lnTo>
                <a:lnTo>
                  <a:pt x="51" y="10"/>
                </a:lnTo>
                <a:lnTo>
                  <a:pt x="54" y="15"/>
                </a:lnTo>
                <a:lnTo>
                  <a:pt x="56" y="20"/>
                </a:lnTo>
                <a:lnTo>
                  <a:pt x="59" y="25"/>
                </a:lnTo>
                <a:lnTo>
                  <a:pt x="60" y="31"/>
                </a:lnTo>
                <a:lnTo>
                  <a:pt x="60" y="31"/>
                </a:lnTo>
                <a:lnTo>
                  <a:pt x="59" y="37"/>
                </a:lnTo>
                <a:lnTo>
                  <a:pt x="56" y="43"/>
                </a:lnTo>
                <a:lnTo>
                  <a:pt x="54" y="47"/>
                </a:lnTo>
                <a:lnTo>
                  <a:pt x="51" y="51"/>
                </a:lnTo>
                <a:lnTo>
                  <a:pt x="51" y="51"/>
                </a:lnTo>
                <a:lnTo>
                  <a:pt x="47" y="54"/>
                </a:lnTo>
                <a:lnTo>
                  <a:pt x="41" y="58"/>
                </a:lnTo>
                <a:lnTo>
                  <a:pt x="36" y="59"/>
                </a:lnTo>
                <a:lnTo>
                  <a:pt x="31" y="60"/>
                </a:lnTo>
                <a:lnTo>
                  <a:pt x="31" y="60"/>
                </a:lnTo>
                <a:lnTo>
                  <a:pt x="25" y="59"/>
                </a:lnTo>
                <a:lnTo>
                  <a:pt x="20" y="58"/>
                </a:lnTo>
                <a:lnTo>
                  <a:pt x="15" y="54"/>
                </a:lnTo>
                <a:lnTo>
                  <a:pt x="10" y="51"/>
                </a:lnTo>
                <a:lnTo>
                  <a:pt x="10" y="51"/>
                </a:lnTo>
                <a:lnTo>
                  <a:pt x="7" y="47"/>
                </a:lnTo>
                <a:lnTo>
                  <a:pt x="5" y="43"/>
                </a:lnTo>
                <a:lnTo>
                  <a:pt x="3" y="37"/>
                </a:lnTo>
                <a:lnTo>
                  <a:pt x="3" y="31"/>
                </a:lnTo>
                <a:lnTo>
                  <a:pt x="3" y="31"/>
                </a:lnTo>
                <a:lnTo>
                  <a:pt x="3" y="25"/>
                </a:lnTo>
                <a:lnTo>
                  <a:pt x="5" y="20"/>
                </a:lnTo>
                <a:lnTo>
                  <a:pt x="7" y="15"/>
                </a:lnTo>
                <a:lnTo>
                  <a:pt x="10" y="10"/>
                </a:lnTo>
                <a:lnTo>
                  <a:pt x="10" y="10"/>
                </a:lnTo>
                <a:lnTo>
                  <a:pt x="15" y="7"/>
                </a:lnTo>
                <a:lnTo>
                  <a:pt x="20" y="5"/>
                </a:lnTo>
                <a:lnTo>
                  <a:pt x="25" y="3"/>
                </a:lnTo>
                <a:lnTo>
                  <a:pt x="31" y="3"/>
                </a:lnTo>
                <a:lnTo>
                  <a:pt x="31" y="1"/>
                </a:lnTo>
                <a:lnTo>
                  <a:pt x="31" y="0"/>
                </a:lnTo>
                <a:lnTo>
                  <a:pt x="31" y="0"/>
                </a:lnTo>
                <a:lnTo>
                  <a:pt x="24" y="0"/>
                </a:lnTo>
                <a:lnTo>
                  <a:pt x="19" y="2"/>
                </a:lnTo>
                <a:lnTo>
                  <a:pt x="14" y="5"/>
                </a:lnTo>
                <a:lnTo>
                  <a:pt x="8" y="8"/>
                </a:lnTo>
                <a:lnTo>
                  <a:pt x="5" y="14"/>
                </a:lnTo>
                <a:lnTo>
                  <a:pt x="2" y="19"/>
                </a:lnTo>
                <a:lnTo>
                  <a:pt x="0" y="24"/>
                </a:lnTo>
                <a:lnTo>
                  <a:pt x="0" y="31"/>
                </a:lnTo>
                <a:lnTo>
                  <a:pt x="0" y="31"/>
                </a:lnTo>
                <a:lnTo>
                  <a:pt x="0" y="37"/>
                </a:lnTo>
                <a:lnTo>
                  <a:pt x="2" y="44"/>
                </a:lnTo>
                <a:lnTo>
                  <a:pt x="5" y="49"/>
                </a:lnTo>
                <a:lnTo>
                  <a:pt x="8" y="53"/>
                </a:lnTo>
                <a:lnTo>
                  <a:pt x="14" y="58"/>
                </a:lnTo>
                <a:lnTo>
                  <a:pt x="19" y="60"/>
                </a:lnTo>
                <a:lnTo>
                  <a:pt x="24" y="62"/>
                </a:lnTo>
                <a:lnTo>
                  <a:pt x="31" y="63"/>
                </a:lnTo>
                <a:lnTo>
                  <a:pt x="31" y="63"/>
                </a:lnTo>
                <a:lnTo>
                  <a:pt x="37" y="62"/>
                </a:lnTo>
                <a:lnTo>
                  <a:pt x="44" y="60"/>
                </a:lnTo>
                <a:lnTo>
                  <a:pt x="49" y="58"/>
                </a:lnTo>
                <a:lnTo>
                  <a:pt x="53" y="53"/>
                </a:lnTo>
                <a:lnTo>
                  <a:pt x="58" y="49"/>
                </a:lnTo>
                <a:lnTo>
                  <a:pt x="60" y="44"/>
                </a:lnTo>
                <a:lnTo>
                  <a:pt x="62" y="37"/>
                </a:lnTo>
                <a:lnTo>
                  <a:pt x="63" y="31"/>
                </a:lnTo>
                <a:lnTo>
                  <a:pt x="63" y="31"/>
                </a:lnTo>
                <a:lnTo>
                  <a:pt x="62" y="24"/>
                </a:lnTo>
                <a:lnTo>
                  <a:pt x="60" y="19"/>
                </a:lnTo>
                <a:lnTo>
                  <a:pt x="58" y="14"/>
                </a:lnTo>
                <a:lnTo>
                  <a:pt x="53" y="8"/>
                </a:lnTo>
                <a:lnTo>
                  <a:pt x="49" y="5"/>
                </a:lnTo>
                <a:lnTo>
                  <a:pt x="44" y="2"/>
                </a:lnTo>
                <a:lnTo>
                  <a:pt x="37" y="0"/>
                </a:lnTo>
                <a:lnTo>
                  <a:pt x="31" y="0"/>
                </a:lnTo>
                <a:lnTo>
                  <a:pt x="3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2" name="Freeform 129">
            <a:extLst>
              <a:ext uri="{FF2B5EF4-FFF2-40B4-BE49-F238E27FC236}">
                <a16:creationId xmlns:a16="http://schemas.microsoft.com/office/drawing/2014/main" id="{C0F08FC2-18C8-BB3C-12D9-E27E1FDD0D0D}"/>
              </a:ext>
            </a:extLst>
          </p:cNvPr>
          <p:cNvSpPr>
            <a:spLocks noEditPoints="1"/>
          </p:cNvSpPr>
          <p:nvPr/>
        </p:nvSpPr>
        <p:spPr bwMode="auto">
          <a:xfrm>
            <a:off x="3091802" y="5626732"/>
            <a:ext cx="596739" cy="161437"/>
          </a:xfrm>
          <a:custGeom>
            <a:avLst/>
            <a:gdLst>
              <a:gd name="T0" fmla="*/ 24 w 414"/>
              <a:gd name="T1" fmla="*/ 14 h 112"/>
              <a:gd name="T2" fmla="*/ 31 w 414"/>
              <a:gd name="T3" fmla="*/ 0 h 112"/>
              <a:gd name="T4" fmla="*/ 43 w 414"/>
              <a:gd name="T5" fmla="*/ 4 h 112"/>
              <a:gd name="T6" fmla="*/ 54 w 414"/>
              <a:gd name="T7" fmla="*/ 12 h 112"/>
              <a:gd name="T8" fmla="*/ 105 w 414"/>
              <a:gd name="T9" fmla="*/ 19 h 112"/>
              <a:gd name="T10" fmla="*/ 154 w 414"/>
              <a:gd name="T11" fmla="*/ 16 h 112"/>
              <a:gd name="T12" fmla="*/ 176 w 414"/>
              <a:gd name="T13" fmla="*/ 16 h 112"/>
              <a:gd name="T14" fmla="*/ 193 w 414"/>
              <a:gd name="T15" fmla="*/ 22 h 112"/>
              <a:gd name="T16" fmla="*/ 205 w 414"/>
              <a:gd name="T17" fmla="*/ 13 h 112"/>
              <a:gd name="T18" fmla="*/ 219 w 414"/>
              <a:gd name="T19" fmla="*/ 13 h 112"/>
              <a:gd name="T20" fmla="*/ 254 w 414"/>
              <a:gd name="T21" fmla="*/ 16 h 112"/>
              <a:gd name="T22" fmla="*/ 289 w 414"/>
              <a:gd name="T23" fmla="*/ 24 h 112"/>
              <a:gd name="T24" fmla="*/ 301 w 414"/>
              <a:gd name="T25" fmla="*/ 36 h 112"/>
              <a:gd name="T26" fmla="*/ 321 w 414"/>
              <a:gd name="T27" fmla="*/ 36 h 112"/>
              <a:gd name="T28" fmla="*/ 324 w 414"/>
              <a:gd name="T29" fmla="*/ 54 h 112"/>
              <a:gd name="T30" fmla="*/ 321 w 414"/>
              <a:gd name="T31" fmla="*/ 66 h 112"/>
              <a:gd name="T32" fmla="*/ 298 w 414"/>
              <a:gd name="T33" fmla="*/ 68 h 112"/>
              <a:gd name="T34" fmla="*/ 284 w 414"/>
              <a:gd name="T35" fmla="*/ 75 h 112"/>
              <a:gd name="T36" fmla="*/ 278 w 414"/>
              <a:gd name="T37" fmla="*/ 90 h 112"/>
              <a:gd name="T38" fmla="*/ 269 w 414"/>
              <a:gd name="T39" fmla="*/ 104 h 112"/>
              <a:gd name="T40" fmla="*/ 251 w 414"/>
              <a:gd name="T41" fmla="*/ 112 h 112"/>
              <a:gd name="T42" fmla="*/ 215 w 414"/>
              <a:gd name="T43" fmla="*/ 112 h 112"/>
              <a:gd name="T44" fmla="*/ 186 w 414"/>
              <a:gd name="T45" fmla="*/ 112 h 112"/>
              <a:gd name="T46" fmla="*/ 171 w 414"/>
              <a:gd name="T47" fmla="*/ 107 h 112"/>
              <a:gd name="T48" fmla="*/ 142 w 414"/>
              <a:gd name="T49" fmla="*/ 107 h 112"/>
              <a:gd name="T50" fmla="*/ 127 w 414"/>
              <a:gd name="T51" fmla="*/ 100 h 112"/>
              <a:gd name="T52" fmla="*/ 105 w 414"/>
              <a:gd name="T53" fmla="*/ 107 h 112"/>
              <a:gd name="T54" fmla="*/ 75 w 414"/>
              <a:gd name="T55" fmla="*/ 107 h 112"/>
              <a:gd name="T56" fmla="*/ 61 w 414"/>
              <a:gd name="T57" fmla="*/ 95 h 112"/>
              <a:gd name="T58" fmla="*/ 43 w 414"/>
              <a:gd name="T59" fmla="*/ 100 h 112"/>
              <a:gd name="T60" fmla="*/ 19 w 414"/>
              <a:gd name="T61" fmla="*/ 104 h 112"/>
              <a:gd name="T62" fmla="*/ 17 w 414"/>
              <a:gd name="T63" fmla="*/ 90 h 112"/>
              <a:gd name="T64" fmla="*/ 22 w 414"/>
              <a:gd name="T65" fmla="*/ 80 h 112"/>
              <a:gd name="T66" fmla="*/ 29 w 414"/>
              <a:gd name="T67" fmla="*/ 66 h 112"/>
              <a:gd name="T68" fmla="*/ 22 w 414"/>
              <a:gd name="T69" fmla="*/ 48 h 112"/>
              <a:gd name="T70" fmla="*/ 0 w 414"/>
              <a:gd name="T71" fmla="*/ 31 h 112"/>
              <a:gd name="T72" fmla="*/ 8 w 414"/>
              <a:gd name="T73" fmla="*/ 24 h 112"/>
              <a:gd name="T74" fmla="*/ 24 w 414"/>
              <a:gd name="T75" fmla="*/ 14 h 112"/>
              <a:gd name="T76" fmla="*/ 345 w 414"/>
              <a:gd name="T77" fmla="*/ 95 h 112"/>
              <a:gd name="T78" fmla="*/ 332 w 414"/>
              <a:gd name="T79" fmla="*/ 99 h 112"/>
              <a:gd name="T80" fmla="*/ 358 w 414"/>
              <a:gd name="T81" fmla="*/ 107 h 112"/>
              <a:gd name="T82" fmla="*/ 392 w 414"/>
              <a:gd name="T83" fmla="*/ 99 h 112"/>
              <a:gd name="T84" fmla="*/ 400 w 414"/>
              <a:gd name="T85" fmla="*/ 85 h 112"/>
              <a:gd name="T86" fmla="*/ 379 w 414"/>
              <a:gd name="T87" fmla="*/ 90 h 112"/>
              <a:gd name="T88" fmla="*/ 345 w 414"/>
              <a:gd name="T89" fmla="*/ 95 h 112"/>
              <a:gd name="T90" fmla="*/ 405 w 414"/>
              <a:gd name="T91" fmla="*/ 65 h 112"/>
              <a:gd name="T92" fmla="*/ 394 w 414"/>
              <a:gd name="T93" fmla="*/ 58 h 112"/>
              <a:gd name="T94" fmla="*/ 409 w 414"/>
              <a:gd name="T95" fmla="*/ 49 h 112"/>
              <a:gd name="T96" fmla="*/ 414 w 414"/>
              <a:gd name="T97" fmla="*/ 58 h 112"/>
              <a:gd name="T98" fmla="*/ 405 w 414"/>
              <a:gd name="T99" fmla="*/ 65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14" h="112">
                <a:moveTo>
                  <a:pt x="24" y="14"/>
                </a:moveTo>
                <a:lnTo>
                  <a:pt x="31" y="0"/>
                </a:lnTo>
                <a:lnTo>
                  <a:pt x="43" y="4"/>
                </a:lnTo>
                <a:lnTo>
                  <a:pt x="54" y="12"/>
                </a:lnTo>
                <a:lnTo>
                  <a:pt x="105" y="19"/>
                </a:lnTo>
                <a:lnTo>
                  <a:pt x="154" y="16"/>
                </a:lnTo>
                <a:lnTo>
                  <a:pt x="176" y="16"/>
                </a:lnTo>
                <a:lnTo>
                  <a:pt x="193" y="22"/>
                </a:lnTo>
                <a:lnTo>
                  <a:pt x="205" y="13"/>
                </a:lnTo>
                <a:lnTo>
                  <a:pt x="219" y="13"/>
                </a:lnTo>
                <a:lnTo>
                  <a:pt x="254" y="16"/>
                </a:lnTo>
                <a:lnTo>
                  <a:pt x="289" y="24"/>
                </a:lnTo>
                <a:lnTo>
                  <a:pt x="301" y="36"/>
                </a:lnTo>
                <a:lnTo>
                  <a:pt x="321" y="36"/>
                </a:lnTo>
                <a:lnTo>
                  <a:pt x="324" y="54"/>
                </a:lnTo>
                <a:lnTo>
                  <a:pt x="321" y="66"/>
                </a:lnTo>
                <a:lnTo>
                  <a:pt x="298" y="68"/>
                </a:lnTo>
                <a:lnTo>
                  <a:pt x="284" y="75"/>
                </a:lnTo>
                <a:lnTo>
                  <a:pt x="278" y="90"/>
                </a:lnTo>
                <a:lnTo>
                  <a:pt x="269" y="104"/>
                </a:lnTo>
                <a:lnTo>
                  <a:pt x="251" y="112"/>
                </a:lnTo>
                <a:lnTo>
                  <a:pt x="215" y="112"/>
                </a:lnTo>
                <a:lnTo>
                  <a:pt x="186" y="112"/>
                </a:lnTo>
                <a:lnTo>
                  <a:pt x="171" y="107"/>
                </a:lnTo>
                <a:lnTo>
                  <a:pt x="142" y="107"/>
                </a:lnTo>
                <a:lnTo>
                  <a:pt x="127" y="100"/>
                </a:lnTo>
                <a:lnTo>
                  <a:pt x="105" y="107"/>
                </a:lnTo>
                <a:lnTo>
                  <a:pt x="75" y="107"/>
                </a:lnTo>
                <a:lnTo>
                  <a:pt x="61" y="95"/>
                </a:lnTo>
                <a:lnTo>
                  <a:pt x="43" y="100"/>
                </a:lnTo>
                <a:lnTo>
                  <a:pt x="19" y="104"/>
                </a:lnTo>
                <a:lnTo>
                  <a:pt x="17" y="90"/>
                </a:lnTo>
                <a:lnTo>
                  <a:pt x="22" y="80"/>
                </a:lnTo>
                <a:lnTo>
                  <a:pt x="29" y="66"/>
                </a:lnTo>
                <a:lnTo>
                  <a:pt x="22" y="48"/>
                </a:lnTo>
                <a:lnTo>
                  <a:pt x="0" y="31"/>
                </a:lnTo>
                <a:lnTo>
                  <a:pt x="8" y="24"/>
                </a:lnTo>
                <a:lnTo>
                  <a:pt x="24" y="14"/>
                </a:lnTo>
                <a:close/>
                <a:moveTo>
                  <a:pt x="345" y="95"/>
                </a:moveTo>
                <a:lnTo>
                  <a:pt x="332" y="99"/>
                </a:lnTo>
                <a:lnTo>
                  <a:pt x="358" y="107"/>
                </a:lnTo>
                <a:lnTo>
                  <a:pt x="392" y="99"/>
                </a:lnTo>
                <a:lnTo>
                  <a:pt x="400" y="85"/>
                </a:lnTo>
                <a:lnTo>
                  <a:pt x="379" y="90"/>
                </a:lnTo>
                <a:lnTo>
                  <a:pt x="345" y="95"/>
                </a:lnTo>
                <a:close/>
                <a:moveTo>
                  <a:pt x="405" y="65"/>
                </a:moveTo>
                <a:lnTo>
                  <a:pt x="394" y="58"/>
                </a:lnTo>
                <a:lnTo>
                  <a:pt x="409" y="49"/>
                </a:lnTo>
                <a:lnTo>
                  <a:pt x="414" y="58"/>
                </a:lnTo>
                <a:lnTo>
                  <a:pt x="405" y="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3" name="Freeform 130">
            <a:extLst>
              <a:ext uri="{FF2B5EF4-FFF2-40B4-BE49-F238E27FC236}">
                <a16:creationId xmlns:a16="http://schemas.microsoft.com/office/drawing/2014/main" id="{A2C7B145-A02A-68F0-869D-3A23B279291F}"/>
              </a:ext>
            </a:extLst>
          </p:cNvPr>
          <p:cNvSpPr>
            <a:spLocks noEditPoints="1"/>
          </p:cNvSpPr>
          <p:nvPr/>
        </p:nvSpPr>
        <p:spPr bwMode="auto">
          <a:xfrm>
            <a:off x="3087478" y="5623849"/>
            <a:ext cx="603946" cy="167203"/>
          </a:xfrm>
          <a:custGeom>
            <a:avLst/>
            <a:gdLst>
              <a:gd name="T0" fmla="*/ 30 w 419"/>
              <a:gd name="T1" fmla="*/ 18 h 116"/>
              <a:gd name="T2" fmla="*/ 45 w 419"/>
              <a:gd name="T3" fmla="*/ 7 h 116"/>
              <a:gd name="T4" fmla="*/ 108 w 419"/>
              <a:gd name="T5" fmla="*/ 22 h 116"/>
              <a:gd name="T6" fmla="*/ 178 w 419"/>
              <a:gd name="T7" fmla="*/ 20 h 116"/>
              <a:gd name="T8" fmla="*/ 209 w 419"/>
              <a:gd name="T9" fmla="*/ 16 h 116"/>
              <a:gd name="T10" fmla="*/ 257 w 419"/>
              <a:gd name="T11" fmla="*/ 20 h 116"/>
              <a:gd name="T12" fmla="*/ 303 w 419"/>
              <a:gd name="T13" fmla="*/ 40 h 116"/>
              <a:gd name="T14" fmla="*/ 326 w 419"/>
              <a:gd name="T15" fmla="*/ 56 h 116"/>
              <a:gd name="T16" fmla="*/ 301 w 419"/>
              <a:gd name="T17" fmla="*/ 69 h 116"/>
              <a:gd name="T18" fmla="*/ 279 w 419"/>
              <a:gd name="T19" fmla="*/ 91 h 116"/>
              <a:gd name="T20" fmla="*/ 254 w 419"/>
              <a:gd name="T21" fmla="*/ 113 h 116"/>
              <a:gd name="T22" fmla="*/ 189 w 419"/>
              <a:gd name="T23" fmla="*/ 113 h 116"/>
              <a:gd name="T24" fmla="*/ 145 w 419"/>
              <a:gd name="T25" fmla="*/ 107 h 116"/>
              <a:gd name="T26" fmla="*/ 107 w 419"/>
              <a:gd name="T27" fmla="*/ 107 h 116"/>
              <a:gd name="T28" fmla="*/ 64 w 419"/>
              <a:gd name="T29" fmla="*/ 95 h 116"/>
              <a:gd name="T30" fmla="*/ 23 w 419"/>
              <a:gd name="T31" fmla="*/ 103 h 116"/>
              <a:gd name="T32" fmla="*/ 27 w 419"/>
              <a:gd name="T33" fmla="*/ 83 h 116"/>
              <a:gd name="T34" fmla="*/ 27 w 419"/>
              <a:gd name="T35" fmla="*/ 49 h 116"/>
              <a:gd name="T36" fmla="*/ 12 w 419"/>
              <a:gd name="T37" fmla="*/ 27 h 116"/>
              <a:gd name="T38" fmla="*/ 30 w 419"/>
              <a:gd name="T39" fmla="*/ 18 h 116"/>
              <a:gd name="T40" fmla="*/ 27 w 419"/>
              <a:gd name="T41" fmla="*/ 15 h 116"/>
              <a:gd name="T42" fmla="*/ 0 w 419"/>
              <a:gd name="T43" fmla="*/ 31 h 116"/>
              <a:gd name="T44" fmla="*/ 31 w 419"/>
              <a:gd name="T45" fmla="*/ 68 h 116"/>
              <a:gd name="T46" fmla="*/ 18 w 419"/>
              <a:gd name="T47" fmla="*/ 91 h 116"/>
              <a:gd name="T48" fmla="*/ 46 w 419"/>
              <a:gd name="T49" fmla="*/ 104 h 116"/>
              <a:gd name="T50" fmla="*/ 78 w 419"/>
              <a:gd name="T51" fmla="*/ 110 h 116"/>
              <a:gd name="T52" fmla="*/ 130 w 419"/>
              <a:gd name="T53" fmla="*/ 103 h 116"/>
              <a:gd name="T54" fmla="*/ 174 w 419"/>
              <a:gd name="T55" fmla="*/ 110 h 116"/>
              <a:gd name="T56" fmla="*/ 218 w 419"/>
              <a:gd name="T57" fmla="*/ 116 h 116"/>
              <a:gd name="T58" fmla="*/ 273 w 419"/>
              <a:gd name="T59" fmla="*/ 107 h 116"/>
              <a:gd name="T60" fmla="*/ 288 w 419"/>
              <a:gd name="T61" fmla="*/ 78 h 116"/>
              <a:gd name="T62" fmla="*/ 326 w 419"/>
              <a:gd name="T63" fmla="*/ 69 h 116"/>
              <a:gd name="T64" fmla="*/ 326 w 419"/>
              <a:gd name="T65" fmla="*/ 37 h 116"/>
              <a:gd name="T66" fmla="*/ 293 w 419"/>
              <a:gd name="T67" fmla="*/ 25 h 116"/>
              <a:gd name="T68" fmla="*/ 223 w 419"/>
              <a:gd name="T69" fmla="*/ 13 h 116"/>
              <a:gd name="T70" fmla="*/ 196 w 419"/>
              <a:gd name="T71" fmla="*/ 22 h 116"/>
              <a:gd name="T72" fmla="*/ 157 w 419"/>
              <a:gd name="T73" fmla="*/ 16 h 116"/>
              <a:gd name="T74" fmla="*/ 57 w 419"/>
              <a:gd name="T75" fmla="*/ 12 h 116"/>
              <a:gd name="T76" fmla="*/ 33 w 419"/>
              <a:gd name="T77" fmla="*/ 0 h 116"/>
              <a:gd name="T78" fmla="*/ 27 w 419"/>
              <a:gd name="T79" fmla="*/ 16 h 116"/>
              <a:gd name="T80" fmla="*/ 27 w 419"/>
              <a:gd name="T81" fmla="*/ 16 h 116"/>
              <a:gd name="T82" fmla="*/ 348 w 419"/>
              <a:gd name="T83" fmla="*/ 95 h 116"/>
              <a:gd name="T84" fmla="*/ 361 w 419"/>
              <a:gd name="T85" fmla="*/ 111 h 116"/>
              <a:gd name="T86" fmla="*/ 407 w 419"/>
              <a:gd name="T87" fmla="*/ 85 h 116"/>
              <a:gd name="T88" fmla="*/ 348 w 419"/>
              <a:gd name="T89" fmla="*/ 95 h 116"/>
              <a:gd name="T90" fmla="*/ 348 w 419"/>
              <a:gd name="T91" fmla="*/ 97 h 116"/>
              <a:gd name="T92" fmla="*/ 382 w 419"/>
              <a:gd name="T93" fmla="*/ 94 h 116"/>
              <a:gd name="T94" fmla="*/ 394 w 419"/>
              <a:gd name="T95" fmla="*/ 99 h 116"/>
              <a:gd name="T96" fmla="*/ 341 w 419"/>
              <a:gd name="T97" fmla="*/ 101 h 116"/>
              <a:gd name="T98" fmla="*/ 348 w 419"/>
              <a:gd name="T99" fmla="*/ 97 h 116"/>
              <a:gd name="T100" fmla="*/ 348 w 419"/>
              <a:gd name="T101" fmla="*/ 97 h 116"/>
              <a:gd name="T102" fmla="*/ 409 w 419"/>
              <a:gd name="T103" fmla="*/ 66 h 116"/>
              <a:gd name="T104" fmla="*/ 412 w 419"/>
              <a:gd name="T105" fmla="*/ 53 h 116"/>
              <a:gd name="T106" fmla="*/ 407 w 419"/>
              <a:gd name="T107" fmla="*/ 66 h 116"/>
              <a:gd name="T108" fmla="*/ 409 w 419"/>
              <a:gd name="T109" fmla="*/ 66 h 116"/>
              <a:gd name="T110" fmla="*/ 409 w 419"/>
              <a:gd name="T111" fmla="*/ 68 h 116"/>
              <a:gd name="T112" fmla="*/ 413 w 419"/>
              <a:gd name="T113" fmla="*/ 49 h 116"/>
              <a:gd name="T114" fmla="*/ 408 w 419"/>
              <a:gd name="T115" fmla="*/ 69 h 116"/>
              <a:gd name="T116" fmla="*/ 408 w 419"/>
              <a:gd name="T117" fmla="*/ 67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9" h="116">
                <a:moveTo>
                  <a:pt x="27" y="16"/>
                </a:moveTo>
                <a:lnTo>
                  <a:pt x="30" y="18"/>
                </a:lnTo>
                <a:lnTo>
                  <a:pt x="35" y="5"/>
                </a:lnTo>
                <a:lnTo>
                  <a:pt x="45" y="7"/>
                </a:lnTo>
                <a:lnTo>
                  <a:pt x="56" y="15"/>
                </a:lnTo>
                <a:lnTo>
                  <a:pt x="108" y="22"/>
                </a:lnTo>
                <a:lnTo>
                  <a:pt x="157" y="20"/>
                </a:lnTo>
                <a:lnTo>
                  <a:pt x="178" y="20"/>
                </a:lnTo>
                <a:lnTo>
                  <a:pt x="196" y="26"/>
                </a:lnTo>
                <a:lnTo>
                  <a:pt x="209" y="16"/>
                </a:lnTo>
                <a:lnTo>
                  <a:pt x="222" y="16"/>
                </a:lnTo>
                <a:lnTo>
                  <a:pt x="257" y="20"/>
                </a:lnTo>
                <a:lnTo>
                  <a:pt x="291" y="28"/>
                </a:lnTo>
                <a:lnTo>
                  <a:pt x="303" y="40"/>
                </a:lnTo>
                <a:lnTo>
                  <a:pt x="323" y="40"/>
                </a:lnTo>
                <a:lnTo>
                  <a:pt x="326" y="56"/>
                </a:lnTo>
                <a:lnTo>
                  <a:pt x="323" y="66"/>
                </a:lnTo>
                <a:lnTo>
                  <a:pt x="301" y="69"/>
                </a:lnTo>
                <a:lnTo>
                  <a:pt x="285" y="75"/>
                </a:lnTo>
                <a:lnTo>
                  <a:pt x="279" y="91"/>
                </a:lnTo>
                <a:lnTo>
                  <a:pt x="270" y="104"/>
                </a:lnTo>
                <a:lnTo>
                  <a:pt x="254" y="113"/>
                </a:lnTo>
                <a:lnTo>
                  <a:pt x="218" y="113"/>
                </a:lnTo>
                <a:lnTo>
                  <a:pt x="189" y="113"/>
                </a:lnTo>
                <a:lnTo>
                  <a:pt x="175" y="107"/>
                </a:lnTo>
                <a:lnTo>
                  <a:pt x="145" y="107"/>
                </a:lnTo>
                <a:lnTo>
                  <a:pt x="130" y="100"/>
                </a:lnTo>
                <a:lnTo>
                  <a:pt x="107" y="107"/>
                </a:lnTo>
                <a:lnTo>
                  <a:pt x="79" y="107"/>
                </a:lnTo>
                <a:lnTo>
                  <a:pt x="64" y="95"/>
                </a:lnTo>
                <a:lnTo>
                  <a:pt x="46" y="101"/>
                </a:lnTo>
                <a:lnTo>
                  <a:pt x="23" y="103"/>
                </a:lnTo>
                <a:lnTo>
                  <a:pt x="21" y="92"/>
                </a:lnTo>
                <a:lnTo>
                  <a:pt x="27" y="83"/>
                </a:lnTo>
                <a:lnTo>
                  <a:pt x="34" y="68"/>
                </a:lnTo>
                <a:lnTo>
                  <a:pt x="27" y="49"/>
                </a:lnTo>
                <a:lnTo>
                  <a:pt x="5" y="33"/>
                </a:lnTo>
                <a:lnTo>
                  <a:pt x="12" y="27"/>
                </a:lnTo>
                <a:lnTo>
                  <a:pt x="30" y="19"/>
                </a:lnTo>
                <a:lnTo>
                  <a:pt x="30" y="18"/>
                </a:lnTo>
                <a:lnTo>
                  <a:pt x="27" y="16"/>
                </a:lnTo>
                <a:lnTo>
                  <a:pt x="27" y="15"/>
                </a:lnTo>
                <a:lnTo>
                  <a:pt x="10" y="24"/>
                </a:lnTo>
                <a:lnTo>
                  <a:pt x="0" y="31"/>
                </a:lnTo>
                <a:lnTo>
                  <a:pt x="24" y="51"/>
                </a:lnTo>
                <a:lnTo>
                  <a:pt x="31" y="68"/>
                </a:lnTo>
                <a:lnTo>
                  <a:pt x="24" y="82"/>
                </a:lnTo>
                <a:lnTo>
                  <a:pt x="18" y="91"/>
                </a:lnTo>
                <a:lnTo>
                  <a:pt x="21" y="108"/>
                </a:lnTo>
                <a:lnTo>
                  <a:pt x="46" y="104"/>
                </a:lnTo>
                <a:lnTo>
                  <a:pt x="63" y="98"/>
                </a:lnTo>
                <a:lnTo>
                  <a:pt x="78" y="110"/>
                </a:lnTo>
                <a:lnTo>
                  <a:pt x="108" y="110"/>
                </a:lnTo>
                <a:lnTo>
                  <a:pt x="130" y="103"/>
                </a:lnTo>
                <a:lnTo>
                  <a:pt x="144" y="110"/>
                </a:lnTo>
                <a:lnTo>
                  <a:pt x="174" y="110"/>
                </a:lnTo>
                <a:lnTo>
                  <a:pt x="188" y="116"/>
                </a:lnTo>
                <a:lnTo>
                  <a:pt x="218" y="116"/>
                </a:lnTo>
                <a:lnTo>
                  <a:pt x="254" y="116"/>
                </a:lnTo>
                <a:lnTo>
                  <a:pt x="273" y="107"/>
                </a:lnTo>
                <a:lnTo>
                  <a:pt x="282" y="92"/>
                </a:lnTo>
                <a:lnTo>
                  <a:pt x="288" y="78"/>
                </a:lnTo>
                <a:lnTo>
                  <a:pt x="301" y="72"/>
                </a:lnTo>
                <a:lnTo>
                  <a:pt x="326" y="69"/>
                </a:lnTo>
                <a:lnTo>
                  <a:pt x="329" y="56"/>
                </a:lnTo>
                <a:lnTo>
                  <a:pt x="326" y="37"/>
                </a:lnTo>
                <a:lnTo>
                  <a:pt x="304" y="37"/>
                </a:lnTo>
                <a:lnTo>
                  <a:pt x="293" y="25"/>
                </a:lnTo>
                <a:lnTo>
                  <a:pt x="257" y="16"/>
                </a:lnTo>
                <a:lnTo>
                  <a:pt x="223" y="13"/>
                </a:lnTo>
                <a:lnTo>
                  <a:pt x="208" y="13"/>
                </a:lnTo>
                <a:lnTo>
                  <a:pt x="196" y="22"/>
                </a:lnTo>
                <a:lnTo>
                  <a:pt x="179" y="16"/>
                </a:lnTo>
                <a:lnTo>
                  <a:pt x="157" y="16"/>
                </a:lnTo>
                <a:lnTo>
                  <a:pt x="108" y="19"/>
                </a:lnTo>
                <a:lnTo>
                  <a:pt x="57" y="12"/>
                </a:lnTo>
                <a:lnTo>
                  <a:pt x="47" y="4"/>
                </a:lnTo>
                <a:lnTo>
                  <a:pt x="33" y="0"/>
                </a:lnTo>
                <a:lnTo>
                  <a:pt x="26" y="16"/>
                </a:lnTo>
                <a:lnTo>
                  <a:pt x="27" y="16"/>
                </a:lnTo>
                <a:lnTo>
                  <a:pt x="27" y="15"/>
                </a:lnTo>
                <a:lnTo>
                  <a:pt x="27" y="16"/>
                </a:lnTo>
                <a:close/>
                <a:moveTo>
                  <a:pt x="348" y="97"/>
                </a:moveTo>
                <a:lnTo>
                  <a:pt x="348" y="95"/>
                </a:lnTo>
                <a:lnTo>
                  <a:pt x="330" y="100"/>
                </a:lnTo>
                <a:lnTo>
                  <a:pt x="361" y="111"/>
                </a:lnTo>
                <a:lnTo>
                  <a:pt x="396" y="102"/>
                </a:lnTo>
                <a:lnTo>
                  <a:pt x="407" y="85"/>
                </a:lnTo>
                <a:lnTo>
                  <a:pt x="381" y="91"/>
                </a:lnTo>
                <a:lnTo>
                  <a:pt x="348" y="95"/>
                </a:lnTo>
                <a:lnTo>
                  <a:pt x="348" y="95"/>
                </a:lnTo>
                <a:lnTo>
                  <a:pt x="348" y="97"/>
                </a:lnTo>
                <a:lnTo>
                  <a:pt x="348" y="98"/>
                </a:lnTo>
                <a:lnTo>
                  <a:pt x="382" y="94"/>
                </a:lnTo>
                <a:lnTo>
                  <a:pt x="400" y="89"/>
                </a:lnTo>
                <a:lnTo>
                  <a:pt x="394" y="99"/>
                </a:lnTo>
                <a:lnTo>
                  <a:pt x="361" y="108"/>
                </a:lnTo>
                <a:lnTo>
                  <a:pt x="341" y="101"/>
                </a:lnTo>
                <a:lnTo>
                  <a:pt x="349" y="98"/>
                </a:lnTo>
                <a:lnTo>
                  <a:pt x="348" y="97"/>
                </a:lnTo>
                <a:lnTo>
                  <a:pt x="348" y="98"/>
                </a:lnTo>
                <a:lnTo>
                  <a:pt x="348" y="97"/>
                </a:lnTo>
                <a:close/>
                <a:moveTo>
                  <a:pt x="408" y="67"/>
                </a:moveTo>
                <a:lnTo>
                  <a:pt x="409" y="66"/>
                </a:lnTo>
                <a:lnTo>
                  <a:pt x="401" y="60"/>
                </a:lnTo>
                <a:lnTo>
                  <a:pt x="412" y="53"/>
                </a:lnTo>
                <a:lnTo>
                  <a:pt x="415" y="60"/>
                </a:lnTo>
                <a:lnTo>
                  <a:pt x="407" y="66"/>
                </a:lnTo>
                <a:lnTo>
                  <a:pt x="408" y="67"/>
                </a:lnTo>
                <a:lnTo>
                  <a:pt x="409" y="66"/>
                </a:lnTo>
                <a:lnTo>
                  <a:pt x="408" y="67"/>
                </a:lnTo>
                <a:lnTo>
                  <a:pt x="409" y="68"/>
                </a:lnTo>
                <a:lnTo>
                  <a:pt x="419" y="62"/>
                </a:lnTo>
                <a:lnTo>
                  <a:pt x="413" y="49"/>
                </a:lnTo>
                <a:lnTo>
                  <a:pt x="395" y="60"/>
                </a:lnTo>
                <a:lnTo>
                  <a:pt x="408" y="69"/>
                </a:lnTo>
                <a:lnTo>
                  <a:pt x="409" y="68"/>
                </a:lnTo>
                <a:lnTo>
                  <a:pt x="408"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4" name="Freeform 131">
            <a:extLst>
              <a:ext uri="{FF2B5EF4-FFF2-40B4-BE49-F238E27FC236}">
                <a16:creationId xmlns:a16="http://schemas.microsoft.com/office/drawing/2014/main" id="{9554EDB7-EBAD-4485-15DA-B81BA2B9B58A}"/>
              </a:ext>
            </a:extLst>
          </p:cNvPr>
          <p:cNvSpPr>
            <a:spLocks/>
          </p:cNvSpPr>
          <p:nvPr/>
        </p:nvSpPr>
        <p:spPr bwMode="auto">
          <a:xfrm>
            <a:off x="1857964" y="4939183"/>
            <a:ext cx="317108" cy="867724"/>
          </a:xfrm>
          <a:custGeom>
            <a:avLst/>
            <a:gdLst>
              <a:gd name="T0" fmla="*/ 0 w 220"/>
              <a:gd name="T1" fmla="*/ 0 h 602"/>
              <a:gd name="T2" fmla="*/ 0 w 220"/>
              <a:gd name="T3" fmla="*/ 332 h 602"/>
              <a:gd name="T4" fmla="*/ 217 w 220"/>
              <a:gd name="T5" fmla="*/ 602 h 602"/>
              <a:gd name="T6" fmla="*/ 220 w 220"/>
              <a:gd name="T7" fmla="*/ 600 h 602"/>
              <a:gd name="T8" fmla="*/ 4 w 220"/>
              <a:gd name="T9" fmla="*/ 329 h 602"/>
              <a:gd name="T10" fmla="*/ 4 w 220"/>
              <a:gd name="T11" fmla="*/ 0 h 602"/>
              <a:gd name="T12" fmla="*/ 0 w 220"/>
              <a:gd name="T13" fmla="*/ 0 h 602"/>
              <a:gd name="T14" fmla="*/ 0 w 220"/>
              <a:gd name="T15" fmla="*/ 0 h 6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602">
                <a:moveTo>
                  <a:pt x="0" y="0"/>
                </a:moveTo>
                <a:lnTo>
                  <a:pt x="0" y="332"/>
                </a:lnTo>
                <a:lnTo>
                  <a:pt x="217" y="602"/>
                </a:lnTo>
                <a:lnTo>
                  <a:pt x="220" y="600"/>
                </a:lnTo>
                <a:lnTo>
                  <a:pt x="4" y="329"/>
                </a:lnTo>
                <a:lnTo>
                  <a:pt x="4" y="0"/>
                </a:lnTo>
                <a:lnTo>
                  <a:pt x="0" y="0"/>
                </a:lnTo>
                <a:lnTo>
                  <a:pt x="0" y="0"/>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5" name="Freeform 132">
            <a:extLst>
              <a:ext uri="{FF2B5EF4-FFF2-40B4-BE49-F238E27FC236}">
                <a16:creationId xmlns:a16="http://schemas.microsoft.com/office/drawing/2014/main" id="{12CFEEF6-A1CA-C83F-02C6-D9D8D84BF1D2}"/>
              </a:ext>
            </a:extLst>
          </p:cNvPr>
          <p:cNvSpPr>
            <a:spLocks/>
          </p:cNvSpPr>
          <p:nvPr/>
        </p:nvSpPr>
        <p:spPr bwMode="auto">
          <a:xfrm>
            <a:off x="0" y="4346768"/>
            <a:ext cx="3067298" cy="1458698"/>
          </a:xfrm>
          <a:custGeom>
            <a:avLst/>
            <a:gdLst>
              <a:gd name="T0" fmla="*/ 0 w 2128"/>
              <a:gd name="T1" fmla="*/ 4 h 1012"/>
              <a:gd name="T2" fmla="*/ 881 w 2128"/>
              <a:gd name="T3" fmla="*/ 4 h 1012"/>
              <a:gd name="T4" fmla="*/ 1290 w 2128"/>
              <a:gd name="T5" fmla="*/ 413 h 1012"/>
              <a:gd name="T6" fmla="*/ 1801 w 2128"/>
              <a:gd name="T7" fmla="*/ 413 h 1012"/>
              <a:gd name="T8" fmla="*/ 2123 w 2128"/>
              <a:gd name="T9" fmla="*/ 736 h 1012"/>
              <a:gd name="T10" fmla="*/ 2123 w 2128"/>
              <a:gd name="T11" fmla="*/ 1012 h 1012"/>
              <a:gd name="T12" fmla="*/ 2128 w 2128"/>
              <a:gd name="T13" fmla="*/ 1012 h 1012"/>
              <a:gd name="T14" fmla="*/ 2128 w 2128"/>
              <a:gd name="T15" fmla="*/ 734 h 1012"/>
              <a:gd name="T16" fmla="*/ 1803 w 2128"/>
              <a:gd name="T17" fmla="*/ 409 h 1012"/>
              <a:gd name="T18" fmla="*/ 1292 w 2128"/>
              <a:gd name="T19" fmla="*/ 409 h 1012"/>
              <a:gd name="T20" fmla="*/ 884 w 2128"/>
              <a:gd name="T21" fmla="*/ 0 h 1012"/>
              <a:gd name="T22" fmla="*/ 0 w 2128"/>
              <a:gd name="T23" fmla="*/ 0 h 1012"/>
              <a:gd name="T24" fmla="*/ 0 w 2128"/>
              <a:gd name="T25" fmla="*/ 4 h 1012"/>
              <a:gd name="T26" fmla="*/ 0 w 2128"/>
              <a:gd name="T27" fmla="*/ 4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28" h="1012">
                <a:moveTo>
                  <a:pt x="0" y="4"/>
                </a:moveTo>
                <a:lnTo>
                  <a:pt x="881" y="4"/>
                </a:lnTo>
                <a:lnTo>
                  <a:pt x="1290" y="413"/>
                </a:lnTo>
                <a:lnTo>
                  <a:pt x="1801" y="413"/>
                </a:lnTo>
                <a:lnTo>
                  <a:pt x="2123" y="736"/>
                </a:lnTo>
                <a:lnTo>
                  <a:pt x="2123" y="1012"/>
                </a:lnTo>
                <a:lnTo>
                  <a:pt x="2128" y="1012"/>
                </a:lnTo>
                <a:lnTo>
                  <a:pt x="2128" y="734"/>
                </a:lnTo>
                <a:lnTo>
                  <a:pt x="1803" y="409"/>
                </a:lnTo>
                <a:lnTo>
                  <a:pt x="1292" y="409"/>
                </a:lnTo>
                <a:lnTo>
                  <a:pt x="884" y="0"/>
                </a:lnTo>
                <a:lnTo>
                  <a:pt x="0" y="0"/>
                </a:lnTo>
                <a:lnTo>
                  <a:pt x="0" y="4"/>
                </a:lnTo>
                <a:lnTo>
                  <a:pt x="0" y="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6" name="Rectangle 133">
            <a:extLst>
              <a:ext uri="{FF2B5EF4-FFF2-40B4-BE49-F238E27FC236}">
                <a16:creationId xmlns:a16="http://schemas.microsoft.com/office/drawing/2014/main" id="{C854D031-D875-EE88-D504-50A7E774BC38}"/>
              </a:ext>
            </a:extLst>
          </p:cNvPr>
          <p:cNvSpPr>
            <a:spLocks noChangeArrowheads="1"/>
          </p:cNvSpPr>
          <p:nvPr/>
        </p:nvSpPr>
        <p:spPr bwMode="auto">
          <a:xfrm>
            <a:off x="3060091" y="5403315"/>
            <a:ext cx="253686" cy="5766"/>
          </a:xfrm>
          <a:prstGeom prst="rect">
            <a:avLst/>
          </a:prstGeom>
          <a:solidFill>
            <a:srgbClr val="66666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7" name="Freeform 134">
            <a:extLst>
              <a:ext uri="{FF2B5EF4-FFF2-40B4-BE49-F238E27FC236}">
                <a16:creationId xmlns:a16="http://schemas.microsoft.com/office/drawing/2014/main" id="{A8E96300-A3AD-E800-1AE8-DE1EA1FDCAB0}"/>
              </a:ext>
            </a:extLst>
          </p:cNvPr>
          <p:cNvSpPr>
            <a:spLocks/>
          </p:cNvSpPr>
          <p:nvPr/>
        </p:nvSpPr>
        <p:spPr bwMode="auto">
          <a:xfrm>
            <a:off x="3060091" y="5403315"/>
            <a:ext cx="253686" cy="5766"/>
          </a:xfrm>
          <a:custGeom>
            <a:avLst/>
            <a:gdLst>
              <a:gd name="T0" fmla="*/ 0 w 176"/>
              <a:gd name="T1" fmla="*/ 4 h 4"/>
              <a:gd name="T2" fmla="*/ 176 w 176"/>
              <a:gd name="T3" fmla="*/ 4 h 4"/>
              <a:gd name="T4" fmla="*/ 176 w 176"/>
              <a:gd name="T5" fmla="*/ 0 h 4"/>
              <a:gd name="T6" fmla="*/ 0 w 176"/>
              <a:gd name="T7" fmla="*/ 0 h 4"/>
            </a:gdLst>
            <a:ahLst/>
            <a:cxnLst>
              <a:cxn ang="0">
                <a:pos x="T0" y="T1"/>
              </a:cxn>
              <a:cxn ang="0">
                <a:pos x="T2" y="T3"/>
              </a:cxn>
              <a:cxn ang="0">
                <a:pos x="T4" y="T5"/>
              </a:cxn>
              <a:cxn ang="0">
                <a:pos x="T6" y="T7"/>
              </a:cxn>
            </a:cxnLst>
            <a:rect l="0" t="0" r="r" b="b"/>
            <a:pathLst>
              <a:path w="176" h="4">
                <a:moveTo>
                  <a:pt x="0" y="4"/>
                </a:moveTo>
                <a:lnTo>
                  <a:pt x="176" y="4"/>
                </a:lnTo>
                <a:lnTo>
                  <a:pt x="176"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8" name="Freeform 135">
            <a:extLst>
              <a:ext uri="{FF2B5EF4-FFF2-40B4-BE49-F238E27FC236}">
                <a16:creationId xmlns:a16="http://schemas.microsoft.com/office/drawing/2014/main" id="{00C39EB4-8BC2-A4C1-AEF3-E60BD22C67BE}"/>
              </a:ext>
            </a:extLst>
          </p:cNvPr>
          <p:cNvSpPr>
            <a:spLocks/>
          </p:cNvSpPr>
          <p:nvPr/>
        </p:nvSpPr>
        <p:spPr bwMode="auto">
          <a:xfrm>
            <a:off x="3312336" y="5403315"/>
            <a:ext cx="566470" cy="383413"/>
          </a:xfrm>
          <a:custGeom>
            <a:avLst/>
            <a:gdLst>
              <a:gd name="T0" fmla="*/ 0 w 393"/>
              <a:gd name="T1" fmla="*/ 4 h 266"/>
              <a:gd name="T2" fmla="*/ 390 w 393"/>
              <a:gd name="T3" fmla="*/ 266 h 266"/>
              <a:gd name="T4" fmla="*/ 393 w 393"/>
              <a:gd name="T5" fmla="*/ 262 h 266"/>
              <a:gd name="T6" fmla="*/ 2 w 393"/>
              <a:gd name="T7" fmla="*/ 0 h 266"/>
              <a:gd name="T8" fmla="*/ 0 w 393"/>
              <a:gd name="T9" fmla="*/ 4 h 266"/>
            </a:gdLst>
            <a:ahLst/>
            <a:cxnLst>
              <a:cxn ang="0">
                <a:pos x="T0" y="T1"/>
              </a:cxn>
              <a:cxn ang="0">
                <a:pos x="T2" y="T3"/>
              </a:cxn>
              <a:cxn ang="0">
                <a:pos x="T4" y="T5"/>
              </a:cxn>
              <a:cxn ang="0">
                <a:pos x="T6" y="T7"/>
              </a:cxn>
              <a:cxn ang="0">
                <a:pos x="T8" y="T9"/>
              </a:cxn>
            </a:cxnLst>
            <a:rect l="0" t="0" r="r" b="b"/>
            <a:pathLst>
              <a:path w="393" h="266">
                <a:moveTo>
                  <a:pt x="0" y="4"/>
                </a:moveTo>
                <a:lnTo>
                  <a:pt x="390" y="266"/>
                </a:lnTo>
                <a:lnTo>
                  <a:pt x="393" y="262"/>
                </a:lnTo>
                <a:lnTo>
                  <a:pt x="2" y="0"/>
                </a:lnTo>
                <a:lnTo>
                  <a:pt x="0" y="4"/>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39" name="Freeform 136">
            <a:extLst>
              <a:ext uri="{FF2B5EF4-FFF2-40B4-BE49-F238E27FC236}">
                <a16:creationId xmlns:a16="http://schemas.microsoft.com/office/drawing/2014/main" id="{F3D0286E-0A30-091F-8265-04BC53C709D5}"/>
              </a:ext>
            </a:extLst>
          </p:cNvPr>
          <p:cNvSpPr>
            <a:spLocks/>
          </p:cNvSpPr>
          <p:nvPr/>
        </p:nvSpPr>
        <p:spPr bwMode="auto">
          <a:xfrm>
            <a:off x="3312336" y="5403315"/>
            <a:ext cx="566470" cy="383413"/>
          </a:xfrm>
          <a:custGeom>
            <a:avLst/>
            <a:gdLst>
              <a:gd name="T0" fmla="*/ 0 w 393"/>
              <a:gd name="T1" fmla="*/ 4 h 266"/>
              <a:gd name="T2" fmla="*/ 390 w 393"/>
              <a:gd name="T3" fmla="*/ 266 h 266"/>
              <a:gd name="T4" fmla="*/ 393 w 393"/>
              <a:gd name="T5" fmla="*/ 262 h 266"/>
              <a:gd name="T6" fmla="*/ 2 w 393"/>
              <a:gd name="T7" fmla="*/ 0 h 266"/>
            </a:gdLst>
            <a:ahLst/>
            <a:cxnLst>
              <a:cxn ang="0">
                <a:pos x="T0" y="T1"/>
              </a:cxn>
              <a:cxn ang="0">
                <a:pos x="T2" y="T3"/>
              </a:cxn>
              <a:cxn ang="0">
                <a:pos x="T4" y="T5"/>
              </a:cxn>
              <a:cxn ang="0">
                <a:pos x="T6" y="T7"/>
              </a:cxn>
            </a:cxnLst>
            <a:rect l="0" t="0" r="r" b="b"/>
            <a:pathLst>
              <a:path w="393" h="266">
                <a:moveTo>
                  <a:pt x="0" y="4"/>
                </a:moveTo>
                <a:lnTo>
                  <a:pt x="390" y="266"/>
                </a:lnTo>
                <a:lnTo>
                  <a:pt x="393" y="26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0" name="Freeform 137">
            <a:extLst>
              <a:ext uri="{FF2B5EF4-FFF2-40B4-BE49-F238E27FC236}">
                <a16:creationId xmlns:a16="http://schemas.microsoft.com/office/drawing/2014/main" id="{87DC1AE8-2389-F650-30A7-72C8D09496FF}"/>
              </a:ext>
            </a:extLst>
          </p:cNvPr>
          <p:cNvSpPr>
            <a:spLocks/>
          </p:cNvSpPr>
          <p:nvPr/>
        </p:nvSpPr>
        <p:spPr bwMode="auto">
          <a:xfrm>
            <a:off x="3672104" y="4730180"/>
            <a:ext cx="228600" cy="228600"/>
          </a:xfrm>
          <a:custGeom>
            <a:avLst/>
            <a:gdLst>
              <a:gd name="T0" fmla="*/ 57 w 113"/>
              <a:gd name="T1" fmla="*/ 0 h 108"/>
              <a:gd name="T2" fmla="*/ 74 w 113"/>
              <a:gd name="T3" fmla="*/ 35 h 108"/>
              <a:gd name="T4" fmla="*/ 113 w 113"/>
              <a:gd name="T5" fmla="*/ 42 h 108"/>
              <a:gd name="T6" fmla="*/ 85 w 113"/>
              <a:gd name="T7" fmla="*/ 70 h 108"/>
              <a:gd name="T8" fmla="*/ 92 w 113"/>
              <a:gd name="T9" fmla="*/ 108 h 108"/>
              <a:gd name="T10" fmla="*/ 57 w 113"/>
              <a:gd name="T11" fmla="*/ 90 h 108"/>
              <a:gd name="T12" fmla="*/ 21 w 113"/>
              <a:gd name="T13" fmla="*/ 108 h 108"/>
              <a:gd name="T14" fmla="*/ 28 w 113"/>
              <a:gd name="T15" fmla="*/ 70 h 108"/>
              <a:gd name="T16" fmla="*/ 0 w 113"/>
              <a:gd name="T17" fmla="*/ 42 h 108"/>
              <a:gd name="T18" fmla="*/ 39 w 113"/>
              <a:gd name="T19" fmla="*/ 35 h 108"/>
              <a:gd name="T20" fmla="*/ 57 w 113"/>
              <a:gd name="T2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 h="108">
                <a:moveTo>
                  <a:pt x="57" y="0"/>
                </a:moveTo>
                <a:lnTo>
                  <a:pt x="74" y="35"/>
                </a:lnTo>
                <a:lnTo>
                  <a:pt x="113" y="42"/>
                </a:lnTo>
                <a:lnTo>
                  <a:pt x="85" y="70"/>
                </a:lnTo>
                <a:lnTo>
                  <a:pt x="92" y="108"/>
                </a:lnTo>
                <a:lnTo>
                  <a:pt x="57" y="90"/>
                </a:lnTo>
                <a:lnTo>
                  <a:pt x="21" y="108"/>
                </a:lnTo>
                <a:lnTo>
                  <a:pt x="28" y="70"/>
                </a:lnTo>
                <a:lnTo>
                  <a:pt x="0" y="42"/>
                </a:lnTo>
                <a:lnTo>
                  <a:pt x="39" y="35"/>
                </a:lnTo>
                <a:lnTo>
                  <a:pt x="57" y="0"/>
                </a:lnTo>
                <a:close/>
              </a:path>
            </a:pathLst>
          </a:custGeom>
          <a:solidFill>
            <a:srgbClr val="00569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1" name="Freeform 138">
            <a:extLst>
              <a:ext uri="{FF2B5EF4-FFF2-40B4-BE49-F238E27FC236}">
                <a16:creationId xmlns:a16="http://schemas.microsoft.com/office/drawing/2014/main" id="{3C9077E1-3F3B-F92B-9C7D-6DC34BF4D4A4}"/>
              </a:ext>
            </a:extLst>
          </p:cNvPr>
          <p:cNvSpPr>
            <a:spLocks/>
          </p:cNvSpPr>
          <p:nvPr/>
        </p:nvSpPr>
        <p:spPr bwMode="auto">
          <a:xfrm>
            <a:off x="6395724" y="2623888"/>
            <a:ext cx="228600" cy="228600"/>
          </a:xfrm>
          <a:custGeom>
            <a:avLst/>
            <a:gdLst>
              <a:gd name="T0" fmla="*/ 38 w 76"/>
              <a:gd name="T1" fmla="*/ 0 h 72"/>
              <a:gd name="T2" fmla="*/ 50 w 76"/>
              <a:gd name="T3" fmla="*/ 24 h 72"/>
              <a:gd name="T4" fmla="*/ 76 w 76"/>
              <a:gd name="T5" fmla="*/ 28 h 72"/>
              <a:gd name="T6" fmla="*/ 57 w 76"/>
              <a:gd name="T7" fmla="*/ 47 h 72"/>
              <a:gd name="T8" fmla="*/ 62 w 76"/>
              <a:gd name="T9" fmla="*/ 72 h 72"/>
              <a:gd name="T10" fmla="*/ 38 w 76"/>
              <a:gd name="T11" fmla="*/ 61 h 72"/>
              <a:gd name="T12" fmla="*/ 14 w 76"/>
              <a:gd name="T13" fmla="*/ 72 h 72"/>
              <a:gd name="T14" fmla="*/ 19 w 76"/>
              <a:gd name="T15" fmla="*/ 47 h 72"/>
              <a:gd name="T16" fmla="*/ 0 w 76"/>
              <a:gd name="T17" fmla="*/ 28 h 72"/>
              <a:gd name="T18" fmla="*/ 26 w 76"/>
              <a:gd name="T19" fmla="*/ 24 h 72"/>
              <a:gd name="T20" fmla="*/ 38 w 76"/>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72">
                <a:moveTo>
                  <a:pt x="38" y="0"/>
                </a:moveTo>
                <a:lnTo>
                  <a:pt x="50" y="24"/>
                </a:lnTo>
                <a:lnTo>
                  <a:pt x="76" y="28"/>
                </a:lnTo>
                <a:lnTo>
                  <a:pt x="57" y="47"/>
                </a:lnTo>
                <a:lnTo>
                  <a:pt x="62" y="72"/>
                </a:lnTo>
                <a:lnTo>
                  <a:pt x="38" y="61"/>
                </a:lnTo>
                <a:lnTo>
                  <a:pt x="14" y="72"/>
                </a:lnTo>
                <a:lnTo>
                  <a:pt x="19" y="47"/>
                </a:lnTo>
                <a:lnTo>
                  <a:pt x="0" y="28"/>
                </a:lnTo>
                <a:lnTo>
                  <a:pt x="26" y="24"/>
                </a:lnTo>
                <a:lnTo>
                  <a:pt x="38" y="0"/>
                </a:lnTo>
                <a:close/>
              </a:path>
            </a:pathLst>
          </a:custGeom>
          <a:solidFill>
            <a:srgbClr val="00C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2" name="Freeform 139">
            <a:extLst>
              <a:ext uri="{FF2B5EF4-FFF2-40B4-BE49-F238E27FC236}">
                <a16:creationId xmlns:a16="http://schemas.microsoft.com/office/drawing/2014/main" id="{A8DF395F-7843-C677-9B4D-E3D51E9A9C62}"/>
              </a:ext>
            </a:extLst>
          </p:cNvPr>
          <p:cNvSpPr>
            <a:spLocks/>
          </p:cNvSpPr>
          <p:nvPr/>
        </p:nvSpPr>
        <p:spPr bwMode="auto">
          <a:xfrm>
            <a:off x="790900" y="3751194"/>
            <a:ext cx="228600" cy="228600"/>
          </a:xfrm>
          <a:custGeom>
            <a:avLst/>
            <a:gdLst>
              <a:gd name="T0" fmla="*/ 37 w 75"/>
              <a:gd name="T1" fmla="*/ 0 h 72"/>
              <a:gd name="T2" fmla="*/ 49 w 75"/>
              <a:gd name="T3" fmla="*/ 24 h 72"/>
              <a:gd name="T4" fmla="*/ 75 w 75"/>
              <a:gd name="T5" fmla="*/ 28 h 72"/>
              <a:gd name="T6" fmla="*/ 57 w 75"/>
              <a:gd name="T7" fmla="*/ 46 h 72"/>
              <a:gd name="T8" fmla="*/ 61 w 75"/>
              <a:gd name="T9" fmla="*/ 72 h 72"/>
              <a:gd name="T10" fmla="*/ 37 w 75"/>
              <a:gd name="T11" fmla="*/ 60 h 72"/>
              <a:gd name="T12" fmla="*/ 14 w 75"/>
              <a:gd name="T13" fmla="*/ 72 h 72"/>
              <a:gd name="T14" fmla="*/ 18 w 75"/>
              <a:gd name="T15" fmla="*/ 46 h 72"/>
              <a:gd name="T16" fmla="*/ 0 w 75"/>
              <a:gd name="T17" fmla="*/ 28 h 72"/>
              <a:gd name="T18" fmla="*/ 26 w 75"/>
              <a:gd name="T19" fmla="*/ 24 h 72"/>
              <a:gd name="T20" fmla="*/ 37 w 75"/>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2">
                <a:moveTo>
                  <a:pt x="37" y="0"/>
                </a:moveTo>
                <a:lnTo>
                  <a:pt x="49" y="24"/>
                </a:lnTo>
                <a:lnTo>
                  <a:pt x="75" y="28"/>
                </a:lnTo>
                <a:lnTo>
                  <a:pt x="57" y="46"/>
                </a:lnTo>
                <a:lnTo>
                  <a:pt x="61" y="72"/>
                </a:lnTo>
                <a:lnTo>
                  <a:pt x="37" y="60"/>
                </a:lnTo>
                <a:lnTo>
                  <a:pt x="14" y="72"/>
                </a:lnTo>
                <a:lnTo>
                  <a:pt x="18" y="46"/>
                </a:lnTo>
                <a:lnTo>
                  <a:pt x="0" y="28"/>
                </a:lnTo>
                <a:lnTo>
                  <a:pt x="26" y="24"/>
                </a:lnTo>
                <a:lnTo>
                  <a:pt x="37" y="0"/>
                </a:lnTo>
                <a:close/>
              </a:path>
            </a:pathLst>
          </a:custGeom>
          <a:solidFill>
            <a:srgbClr val="00C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3" name="Freeform 140">
            <a:extLst>
              <a:ext uri="{FF2B5EF4-FFF2-40B4-BE49-F238E27FC236}">
                <a16:creationId xmlns:a16="http://schemas.microsoft.com/office/drawing/2014/main" id="{B03F0668-EF9E-CCDA-A3E1-148C2A6D1494}"/>
              </a:ext>
            </a:extLst>
          </p:cNvPr>
          <p:cNvSpPr>
            <a:spLocks/>
          </p:cNvSpPr>
          <p:nvPr/>
        </p:nvSpPr>
        <p:spPr bwMode="auto">
          <a:xfrm>
            <a:off x="7400298" y="2191909"/>
            <a:ext cx="228600" cy="228600"/>
          </a:xfrm>
          <a:custGeom>
            <a:avLst/>
            <a:gdLst>
              <a:gd name="T0" fmla="*/ 37 w 75"/>
              <a:gd name="T1" fmla="*/ 0 h 72"/>
              <a:gd name="T2" fmla="*/ 49 w 75"/>
              <a:gd name="T3" fmla="*/ 24 h 72"/>
              <a:gd name="T4" fmla="*/ 75 w 75"/>
              <a:gd name="T5" fmla="*/ 28 h 72"/>
              <a:gd name="T6" fmla="*/ 57 w 75"/>
              <a:gd name="T7" fmla="*/ 46 h 72"/>
              <a:gd name="T8" fmla="*/ 61 w 75"/>
              <a:gd name="T9" fmla="*/ 72 h 72"/>
              <a:gd name="T10" fmla="*/ 37 w 75"/>
              <a:gd name="T11" fmla="*/ 60 h 72"/>
              <a:gd name="T12" fmla="*/ 14 w 75"/>
              <a:gd name="T13" fmla="*/ 72 h 72"/>
              <a:gd name="T14" fmla="*/ 18 w 75"/>
              <a:gd name="T15" fmla="*/ 46 h 72"/>
              <a:gd name="T16" fmla="*/ 0 w 75"/>
              <a:gd name="T17" fmla="*/ 28 h 72"/>
              <a:gd name="T18" fmla="*/ 26 w 75"/>
              <a:gd name="T19" fmla="*/ 24 h 72"/>
              <a:gd name="T20" fmla="*/ 37 w 75"/>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2">
                <a:moveTo>
                  <a:pt x="37" y="0"/>
                </a:moveTo>
                <a:lnTo>
                  <a:pt x="49" y="24"/>
                </a:lnTo>
                <a:lnTo>
                  <a:pt x="75" y="28"/>
                </a:lnTo>
                <a:lnTo>
                  <a:pt x="57" y="46"/>
                </a:lnTo>
                <a:lnTo>
                  <a:pt x="61" y="72"/>
                </a:lnTo>
                <a:lnTo>
                  <a:pt x="37" y="60"/>
                </a:lnTo>
                <a:lnTo>
                  <a:pt x="14" y="72"/>
                </a:lnTo>
                <a:lnTo>
                  <a:pt x="18" y="46"/>
                </a:lnTo>
                <a:lnTo>
                  <a:pt x="0" y="28"/>
                </a:lnTo>
                <a:lnTo>
                  <a:pt x="26" y="24"/>
                </a:lnTo>
                <a:lnTo>
                  <a:pt x="37" y="0"/>
                </a:lnTo>
                <a:close/>
              </a:path>
            </a:pathLst>
          </a:custGeom>
          <a:solidFill>
            <a:srgbClr val="00C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5" name="Freeform 142">
            <a:extLst>
              <a:ext uri="{FF2B5EF4-FFF2-40B4-BE49-F238E27FC236}">
                <a16:creationId xmlns:a16="http://schemas.microsoft.com/office/drawing/2014/main" id="{FC9784C6-C39F-E783-4EF0-B607CF074D65}"/>
              </a:ext>
            </a:extLst>
          </p:cNvPr>
          <p:cNvSpPr>
            <a:spLocks/>
          </p:cNvSpPr>
          <p:nvPr/>
        </p:nvSpPr>
        <p:spPr bwMode="auto">
          <a:xfrm>
            <a:off x="4024388" y="4597571"/>
            <a:ext cx="228600" cy="228600"/>
          </a:xfrm>
          <a:custGeom>
            <a:avLst/>
            <a:gdLst>
              <a:gd name="T0" fmla="*/ 38 w 77"/>
              <a:gd name="T1" fmla="*/ 0 h 73"/>
              <a:gd name="T2" fmla="*/ 50 w 77"/>
              <a:gd name="T3" fmla="*/ 24 h 73"/>
              <a:gd name="T4" fmla="*/ 77 w 77"/>
              <a:gd name="T5" fmla="*/ 28 h 73"/>
              <a:gd name="T6" fmla="*/ 57 w 77"/>
              <a:gd name="T7" fmla="*/ 46 h 73"/>
              <a:gd name="T8" fmla="*/ 62 w 77"/>
              <a:gd name="T9" fmla="*/ 73 h 73"/>
              <a:gd name="T10" fmla="*/ 38 w 77"/>
              <a:gd name="T11" fmla="*/ 60 h 73"/>
              <a:gd name="T12" fmla="*/ 15 w 77"/>
              <a:gd name="T13" fmla="*/ 73 h 73"/>
              <a:gd name="T14" fmla="*/ 20 w 77"/>
              <a:gd name="T15" fmla="*/ 46 h 73"/>
              <a:gd name="T16" fmla="*/ 0 w 77"/>
              <a:gd name="T17" fmla="*/ 28 h 73"/>
              <a:gd name="T18" fmla="*/ 27 w 77"/>
              <a:gd name="T19" fmla="*/ 24 h 73"/>
              <a:gd name="T20" fmla="*/ 38 w 77"/>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3">
                <a:moveTo>
                  <a:pt x="38" y="0"/>
                </a:moveTo>
                <a:lnTo>
                  <a:pt x="50" y="24"/>
                </a:lnTo>
                <a:lnTo>
                  <a:pt x="77" y="28"/>
                </a:lnTo>
                <a:lnTo>
                  <a:pt x="57" y="46"/>
                </a:lnTo>
                <a:lnTo>
                  <a:pt x="62" y="73"/>
                </a:lnTo>
                <a:lnTo>
                  <a:pt x="38" y="60"/>
                </a:lnTo>
                <a:lnTo>
                  <a:pt x="15" y="73"/>
                </a:lnTo>
                <a:lnTo>
                  <a:pt x="20" y="46"/>
                </a:lnTo>
                <a:lnTo>
                  <a:pt x="0" y="28"/>
                </a:lnTo>
                <a:lnTo>
                  <a:pt x="27" y="24"/>
                </a:lnTo>
                <a:lnTo>
                  <a:pt x="38" y="0"/>
                </a:lnTo>
                <a:close/>
              </a:path>
            </a:pathLst>
          </a:custGeom>
          <a:solidFill>
            <a:srgbClr val="00C37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6" name="Freeform 143">
            <a:extLst>
              <a:ext uri="{FF2B5EF4-FFF2-40B4-BE49-F238E27FC236}">
                <a16:creationId xmlns:a16="http://schemas.microsoft.com/office/drawing/2014/main" id="{E28F043B-E4D2-82F5-C955-EA7A5C2BB90D}"/>
              </a:ext>
            </a:extLst>
          </p:cNvPr>
          <p:cNvSpPr>
            <a:spLocks/>
          </p:cNvSpPr>
          <p:nvPr/>
        </p:nvSpPr>
        <p:spPr bwMode="auto">
          <a:xfrm>
            <a:off x="5406798" y="2670417"/>
            <a:ext cx="228600" cy="228600"/>
          </a:xfrm>
          <a:custGeom>
            <a:avLst/>
            <a:gdLst>
              <a:gd name="T0" fmla="*/ 38 w 75"/>
              <a:gd name="T1" fmla="*/ 0 h 72"/>
              <a:gd name="T2" fmla="*/ 49 w 75"/>
              <a:gd name="T3" fmla="*/ 23 h 72"/>
              <a:gd name="T4" fmla="*/ 75 w 75"/>
              <a:gd name="T5" fmla="*/ 28 h 72"/>
              <a:gd name="T6" fmla="*/ 57 w 75"/>
              <a:gd name="T7" fmla="*/ 46 h 72"/>
              <a:gd name="T8" fmla="*/ 61 w 75"/>
              <a:gd name="T9" fmla="*/ 72 h 72"/>
              <a:gd name="T10" fmla="*/ 38 w 75"/>
              <a:gd name="T11" fmla="*/ 60 h 72"/>
              <a:gd name="T12" fmla="*/ 14 w 75"/>
              <a:gd name="T13" fmla="*/ 72 h 72"/>
              <a:gd name="T14" fmla="*/ 18 w 75"/>
              <a:gd name="T15" fmla="*/ 46 h 72"/>
              <a:gd name="T16" fmla="*/ 0 w 75"/>
              <a:gd name="T17" fmla="*/ 28 h 72"/>
              <a:gd name="T18" fmla="*/ 26 w 75"/>
              <a:gd name="T19" fmla="*/ 23 h 72"/>
              <a:gd name="T20" fmla="*/ 38 w 75"/>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2">
                <a:moveTo>
                  <a:pt x="38" y="0"/>
                </a:moveTo>
                <a:lnTo>
                  <a:pt x="49" y="23"/>
                </a:lnTo>
                <a:lnTo>
                  <a:pt x="75" y="28"/>
                </a:lnTo>
                <a:lnTo>
                  <a:pt x="57" y="46"/>
                </a:lnTo>
                <a:lnTo>
                  <a:pt x="61" y="72"/>
                </a:lnTo>
                <a:lnTo>
                  <a:pt x="38" y="60"/>
                </a:lnTo>
                <a:lnTo>
                  <a:pt x="14" y="72"/>
                </a:lnTo>
                <a:lnTo>
                  <a:pt x="18" y="46"/>
                </a:lnTo>
                <a:lnTo>
                  <a:pt x="0" y="28"/>
                </a:lnTo>
                <a:lnTo>
                  <a:pt x="26" y="23"/>
                </a:lnTo>
                <a:lnTo>
                  <a:pt x="38"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7" name="Freeform 144">
            <a:extLst>
              <a:ext uri="{FF2B5EF4-FFF2-40B4-BE49-F238E27FC236}">
                <a16:creationId xmlns:a16="http://schemas.microsoft.com/office/drawing/2014/main" id="{276DEB7C-4384-5500-C7D7-E3B9DBD05568}"/>
              </a:ext>
            </a:extLst>
          </p:cNvPr>
          <p:cNvSpPr>
            <a:spLocks/>
          </p:cNvSpPr>
          <p:nvPr/>
        </p:nvSpPr>
        <p:spPr bwMode="auto">
          <a:xfrm>
            <a:off x="5134027" y="2676766"/>
            <a:ext cx="228600" cy="228600"/>
          </a:xfrm>
          <a:custGeom>
            <a:avLst/>
            <a:gdLst>
              <a:gd name="T0" fmla="*/ 37 w 75"/>
              <a:gd name="T1" fmla="*/ 0 h 72"/>
              <a:gd name="T2" fmla="*/ 49 w 75"/>
              <a:gd name="T3" fmla="*/ 24 h 72"/>
              <a:gd name="T4" fmla="*/ 75 w 75"/>
              <a:gd name="T5" fmla="*/ 28 h 72"/>
              <a:gd name="T6" fmla="*/ 56 w 75"/>
              <a:gd name="T7" fmla="*/ 46 h 72"/>
              <a:gd name="T8" fmla="*/ 61 w 75"/>
              <a:gd name="T9" fmla="*/ 72 h 72"/>
              <a:gd name="T10" fmla="*/ 37 w 75"/>
              <a:gd name="T11" fmla="*/ 60 h 72"/>
              <a:gd name="T12" fmla="*/ 13 w 75"/>
              <a:gd name="T13" fmla="*/ 72 h 72"/>
              <a:gd name="T14" fmla="*/ 18 w 75"/>
              <a:gd name="T15" fmla="*/ 46 h 72"/>
              <a:gd name="T16" fmla="*/ 0 w 75"/>
              <a:gd name="T17" fmla="*/ 28 h 72"/>
              <a:gd name="T18" fmla="*/ 25 w 75"/>
              <a:gd name="T19" fmla="*/ 24 h 72"/>
              <a:gd name="T20" fmla="*/ 37 w 75"/>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2">
                <a:moveTo>
                  <a:pt x="37" y="0"/>
                </a:moveTo>
                <a:lnTo>
                  <a:pt x="49" y="24"/>
                </a:lnTo>
                <a:lnTo>
                  <a:pt x="75" y="28"/>
                </a:lnTo>
                <a:lnTo>
                  <a:pt x="56" y="46"/>
                </a:lnTo>
                <a:lnTo>
                  <a:pt x="61" y="72"/>
                </a:lnTo>
                <a:lnTo>
                  <a:pt x="37" y="60"/>
                </a:lnTo>
                <a:lnTo>
                  <a:pt x="13" y="72"/>
                </a:lnTo>
                <a:lnTo>
                  <a:pt x="18" y="46"/>
                </a:lnTo>
                <a:lnTo>
                  <a:pt x="0" y="28"/>
                </a:lnTo>
                <a:lnTo>
                  <a:pt x="25" y="24"/>
                </a:lnTo>
                <a:lnTo>
                  <a:pt x="37"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8" name="Freeform 145">
            <a:extLst>
              <a:ext uri="{FF2B5EF4-FFF2-40B4-BE49-F238E27FC236}">
                <a16:creationId xmlns:a16="http://schemas.microsoft.com/office/drawing/2014/main" id="{D374A78F-1E7D-40CB-8FCB-51FDA3084271}"/>
              </a:ext>
            </a:extLst>
          </p:cNvPr>
          <p:cNvSpPr>
            <a:spLocks/>
          </p:cNvSpPr>
          <p:nvPr/>
        </p:nvSpPr>
        <p:spPr bwMode="auto">
          <a:xfrm>
            <a:off x="6280040" y="2485918"/>
            <a:ext cx="228600" cy="228600"/>
          </a:xfrm>
          <a:custGeom>
            <a:avLst/>
            <a:gdLst>
              <a:gd name="T0" fmla="*/ 38 w 75"/>
              <a:gd name="T1" fmla="*/ 0 h 72"/>
              <a:gd name="T2" fmla="*/ 50 w 75"/>
              <a:gd name="T3" fmla="*/ 24 h 72"/>
              <a:gd name="T4" fmla="*/ 75 w 75"/>
              <a:gd name="T5" fmla="*/ 28 h 72"/>
              <a:gd name="T6" fmla="*/ 57 w 75"/>
              <a:gd name="T7" fmla="*/ 47 h 72"/>
              <a:gd name="T8" fmla="*/ 61 w 75"/>
              <a:gd name="T9" fmla="*/ 72 h 72"/>
              <a:gd name="T10" fmla="*/ 38 w 75"/>
              <a:gd name="T11" fmla="*/ 61 h 72"/>
              <a:gd name="T12" fmla="*/ 14 w 75"/>
              <a:gd name="T13" fmla="*/ 72 h 72"/>
              <a:gd name="T14" fmla="*/ 18 w 75"/>
              <a:gd name="T15" fmla="*/ 47 h 72"/>
              <a:gd name="T16" fmla="*/ 0 w 75"/>
              <a:gd name="T17" fmla="*/ 28 h 72"/>
              <a:gd name="T18" fmla="*/ 26 w 75"/>
              <a:gd name="T19" fmla="*/ 24 h 72"/>
              <a:gd name="T20" fmla="*/ 38 w 75"/>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2">
                <a:moveTo>
                  <a:pt x="38" y="0"/>
                </a:moveTo>
                <a:lnTo>
                  <a:pt x="50" y="24"/>
                </a:lnTo>
                <a:lnTo>
                  <a:pt x="75" y="28"/>
                </a:lnTo>
                <a:lnTo>
                  <a:pt x="57" y="47"/>
                </a:lnTo>
                <a:lnTo>
                  <a:pt x="61" y="72"/>
                </a:lnTo>
                <a:lnTo>
                  <a:pt x="38" y="61"/>
                </a:lnTo>
                <a:lnTo>
                  <a:pt x="14" y="72"/>
                </a:lnTo>
                <a:lnTo>
                  <a:pt x="18" y="47"/>
                </a:lnTo>
                <a:lnTo>
                  <a:pt x="0" y="28"/>
                </a:lnTo>
                <a:lnTo>
                  <a:pt x="26" y="24"/>
                </a:lnTo>
                <a:lnTo>
                  <a:pt x="38"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49" name="Freeform 146">
            <a:extLst>
              <a:ext uri="{FF2B5EF4-FFF2-40B4-BE49-F238E27FC236}">
                <a16:creationId xmlns:a16="http://schemas.microsoft.com/office/drawing/2014/main" id="{064723A4-A02A-8671-AC55-B232709E6DAE}"/>
              </a:ext>
            </a:extLst>
          </p:cNvPr>
          <p:cNvSpPr>
            <a:spLocks/>
          </p:cNvSpPr>
          <p:nvPr/>
        </p:nvSpPr>
        <p:spPr bwMode="auto">
          <a:xfrm>
            <a:off x="987939" y="3845589"/>
            <a:ext cx="228600" cy="228600"/>
          </a:xfrm>
          <a:custGeom>
            <a:avLst/>
            <a:gdLst>
              <a:gd name="T0" fmla="*/ 38 w 75"/>
              <a:gd name="T1" fmla="*/ 0 h 72"/>
              <a:gd name="T2" fmla="*/ 49 w 75"/>
              <a:gd name="T3" fmla="*/ 24 h 72"/>
              <a:gd name="T4" fmla="*/ 75 w 75"/>
              <a:gd name="T5" fmla="*/ 28 h 72"/>
              <a:gd name="T6" fmla="*/ 57 w 75"/>
              <a:gd name="T7" fmla="*/ 46 h 72"/>
              <a:gd name="T8" fmla="*/ 61 w 75"/>
              <a:gd name="T9" fmla="*/ 72 h 72"/>
              <a:gd name="T10" fmla="*/ 38 w 75"/>
              <a:gd name="T11" fmla="*/ 60 h 72"/>
              <a:gd name="T12" fmla="*/ 14 w 75"/>
              <a:gd name="T13" fmla="*/ 72 h 72"/>
              <a:gd name="T14" fmla="*/ 18 w 75"/>
              <a:gd name="T15" fmla="*/ 46 h 72"/>
              <a:gd name="T16" fmla="*/ 0 w 75"/>
              <a:gd name="T17" fmla="*/ 28 h 72"/>
              <a:gd name="T18" fmla="*/ 26 w 75"/>
              <a:gd name="T19" fmla="*/ 24 h 72"/>
              <a:gd name="T20" fmla="*/ 38 w 75"/>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2">
                <a:moveTo>
                  <a:pt x="38" y="0"/>
                </a:moveTo>
                <a:lnTo>
                  <a:pt x="49" y="24"/>
                </a:lnTo>
                <a:lnTo>
                  <a:pt x="75" y="28"/>
                </a:lnTo>
                <a:lnTo>
                  <a:pt x="57" y="46"/>
                </a:lnTo>
                <a:lnTo>
                  <a:pt x="61" y="72"/>
                </a:lnTo>
                <a:lnTo>
                  <a:pt x="38" y="60"/>
                </a:lnTo>
                <a:lnTo>
                  <a:pt x="14" y="72"/>
                </a:lnTo>
                <a:lnTo>
                  <a:pt x="18" y="46"/>
                </a:lnTo>
                <a:lnTo>
                  <a:pt x="0" y="28"/>
                </a:lnTo>
                <a:lnTo>
                  <a:pt x="26" y="24"/>
                </a:lnTo>
                <a:lnTo>
                  <a:pt x="38"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51" name="Freeform 148">
            <a:extLst>
              <a:ext uri="{FF2B5EF4-FFF2-40B4-BE49-F238E27FC236}">
                <a16:creationId xmlns:a16="http://schemas.microsoft.com/office/drawing/2014/main" id="{E6C2D276-C18D-1D9E-4153-7091972774F2}"/>
              </a:ext>
            </a:extLst>
          </p:cNvPr>
          <p:cNvSpPr>
            <a:spLocks/>
          </p:cNvSpPr>
          <p:nvPr/>
        </p:nvSpPr>
        <p:spPr bwMode="auto">
          <a:xfrm>
            <a:off x="2457586" y="5275030"/>
            <a:ext cx="7207" cy="4324"/>
          </a:xfrm>
          <a:custGeom>
            <a:avLst/>
            <a:gdLst>
              <a:gd name="T0" fmla="*/ 5 w 5"/>
              <a:gd name="T1" fmla="*/ 0 h 3"/>
              <a:gd name="T2" fmla="*/ 0 w 5"/>
              <a:gd name="T3" fmla="*/ 0 h 3"/>
              <a:gd name="T4" fmla="*/ 5 w 5"/>
              <a:gd name="T5" fmla="*/ 3 h 3"/>
              <a:gd name="T6" fmla="*/ 5 w 5"/>
              <a:gd name="T7" fmla="*/ 0 h 3"/>
            </a:gdLst>
            <a:ahLst/>
            <a:cxnLst>
              <a:cxn ang="0">
                <a:pos x="T0" y="T1"/>
              </a:cxn>
              <a:cxn ang="0">
                <a:pos x="T2" y="T3"/>
              </a:cxn>
              <a:cxn ang="0">
                <a:pos x="T4" y="T5"/>
              </a:cxn>
              <a:cxn ang="0">
                <a:pos x="T6" y="T7"/>
              </a:cxn>
            </a:cxnLst>
            <a:rect l="0" t="0" r="r" b="b"/>
            <a:pathLst>
              <a:path w="5" h="3">
                <a:moveTo>
                  <a:pt x="5" y="0"/>
                </a:moveTo>
                <a:lnTo>
                  <a:pt x="0" y="0"/>
                </a:lnTo>
                <a:lnTo>
                  <a:pt x="5" y="3"/>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52" name="Freeform 149">
            <a:extLst>
              <a:ext uri="{FF2B5EF4-FFF2-40B4-BE49-F238E27FC236}">
                <a16:creationId xmlns:a16="http://schemas.microsoft.com/office/drawing/2014/main" id="{B6219E4D-E89B-2F8C-19E5-AB2408CFF799}"/>
              </a:ext>
            </a:extLst>
          </p:cNvPr>
          <p:cNvSpPr>
            <a:spLocks/>
          </p:cNvSpPr>
          <p:nvPr/>
        </p:nvSpPr>
        <p:spPr bwMode="auto">
          <a:xfrm>
            <a:off x="2397047" y="5266382"/>
            <a:ext cx="17297" cy="12973"/>
          </a:xfrm>
          <a:custGeom>
            <a:avLst/>
            <a:gdLst>
              <a:gd name="T0" fmla="*/ 1 w 12"/>
              <a:gd name="T1" fmla="*/ 0 h 9"/>
              <a:gd name="T2" fmla="*/ 0 w 12"/>
              <a:gd name="T3" fmla="*/ 9 h 9"/>
              <a:gd name="T4" fmla="*/ 12 w 12"/>
              <a:gd name="T5" fmla="*/ 3 h 9"/>
              <a:gd name="T6" fmla="*/ 3 w 12"/>
              <a:gd name="T7" fmla="*/ 4 h 9"/>
              <a:gd name="T8" fmla="*/ 1 w 12"/>
              <a:gd name="T9" fmla="*/ 0 h 9"/>
            </a:gdLst>
            <a:ahLst/>
            <a:cxnLst>
              <a:cxn ang="0">
                <a:pos x="T0" y="T1"/>
              </a:cxn>
              <a:cxn ang="0">
                <a:pos x="T2" y="T3"/>
              </a:cxn>
              <a:cxn ang="0">
                <a:pos x="T4" y="T5"/>
              </a:cxn>
              <a:cxn ang="0">
                <a:pos x="T6" y="T7"/>
              </a:cxn>
              <a:cxn ang="0">
                <a:pos x="T8" y="T9"/>
              </a:cxn>
            </a:cxnLst>
            <a:rect l="0" t="0" r="r" b="b"/>
            <a:pathLst>
              <a:path w="12" h="9">
                <a:moveTo>
                  <a:pt x="1" y="0"/>
                </a:moveTo>
                <a:lnTo>
                  <a:pt x="0" y="9"/>
                </a:lnTo>
                <a:lnTo>
                  <a:pt x="12" y="3"/>
                </a:lnTo>
                <a:lnTo>
                  <a:pt x="3" y="4"/>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55" name="Freeform 152">
            <a:extLst>
              <a:ext uri="{FF2B5EF4-FFF2-40B4-BE49-F238E27FC236}">
                <a16:creationId xmlns:a16="http://schemas.microsoft.com/office/drawing/2014/main" id="{1CF7F972-F280-F5CE-2638-87EA11CE4089}"/>
              </a:ext>
            </a:extLst>
          </p:cNvPr>
          <p:cNvSpPr>
            <a:spLocks/>
          </p:cNvSpPr>
          <p:nvPr/>
        </p:nvSpPr>
        <p:spPr bwMode="auto">
          <a:xfrm>
            <a:off x="2376868" y="5182780"/>
            <a:ext cx="86484" cy="87925"/>
          </a:xfrm>
          <a:custGeom>
            <a:avLst/>
            <a:gdLst>
              <a:gd name="T0" fmla="*/ 35 w 60"/>
              <a:gd name="T1" fmla="*/ 0 h 61"/>
              <a:gd name="T2" fmla="*/ 26 w 60"/>
              <a:gd name="T3" fmla="*/ 18 h 61"/>
              <a:gd name="T4" fmla="*/ 0 w 60"/>
              <a:gd name="T5" fmla="*/ 22 h 61"/>
              <a:gd name="T6" fmla="*/ 19 w 60"/>
              <a:gd name="T7" fmla="*/ 40 h 61"/>
              <a:gd name="T8" fmla="*/ 16 w 60"/>
              <a:gd name="T9" fmla="*/ 54 h 61"/>
              <a:gd name="T10" fmla="*/ 20 w 60"/>
              <a:gd name="T11" fmla="*/ 58 h 61"/>
              <a:gd name="T12" fmla="*/ 32 w 60"/>
              <a:gd name="T13" fmla="*/ 56 h 61"/>
              <a:gd name="T14" fmla="*/ 40 w 60"/>
              <a:gd name="T15" fmla="*/ 53 h 61"/>
              <a:gd name="T16" fmla="*/ 45 w 60"/>
              <a:gd name="T17" fmla="*/ 58 h 61"/>
              <a:gd name="T18" fmla="*/ 51 w 60"/>
              <a:gd name="T19" fmla="*/ 61 h 61"/>
              <a:gd name="T20" fmla="*/ 60 w 60"/>
              <a:gd name="T21" fmla="*/ 61 h 61"/>
              <a:gd name="T22" fmla="*/ 57 w 60"/>
              <a:gd name="T23" fmla="*/ 41 h 61"/>
              <a:gd name="T24" fmla="*/ 46 w 60"/>
              <a:gd name="T25" fmla="*/ 20 h 61"/>
              <a:gd name="T26" fmla="*/ 35 w 60"/>
              <a:gd name="T27"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61">
                <a:moveTo>
                  <a:pt x="35" y="0"/>
                </a:moveTo>
                <a:lnTo>
                  <a:pt x="26" y="18"/>
                </a:lnTo>
                <a:lnTo>
                  <a:pt x="0" y="22"/>
                </a:lnTo>
                <a:lnTo>
                  <a:pt x="19" y="40"/>
                </a:lnTo>
                <a:lnTo>
                  <a:pt x="16" y="54"/>
                </a:lnTo>
                <a:lnTo>
                  <a:pt x="20" y="58"/>
                </a:lnTo>
                <a:lnTo>
                  <a:pt x="32" y="56"/>
                </a:lnTo>
                <a:lnTo>
                  <a:pt x="40" y="53"/>
                </a:lnTo>
                <a:lnTo>
                  <a:pt x="45" y="58"/>
                </a:lnTo>
                <a:lnTo>
                  <a:pt x="51" y="61"/>
                </a:lnTo>
                <a:lnTo>
                  <a:pt x="60" y="61"/>
                </a:lnTo>
                <a:lnTo>
                  <a:pt x="57" y="41"/>
                </a:lnTo>
                <a:lnTo>
                  <a:pt x="46" y="20"/>
                </a:lnTo>
                <a:lnTo>
                  <a:pt x="3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57" name="Freeform 154">
            <a:extLst>
              <a:ext uri="{FF2B5EF4-FFF2-40B4-BE49-F238E27FC236}">
                <a16:creationId xmlns:a16="http://schemas.microsoft.com/office/drawing/2014/main" id="{96CD3EA4-89F4-5021-FC54-787E40D4FF8B}"/>
              </a:ext>
            </a:extLst>
          </p:cNvPr>
          <p:cNvSpPr>
            <a:spLocks/>
          </p:cNvSpPr>
          <p:nvPr/>
        </p:nvSpPr>
        <p:spPr bwMode="auto">
          <a:xfrm>
            <a:off x="2450379" y="5270706"/>
            <a:ext cx="14414" cy="4324"/>
          </a:xfrm>
          <a:custGeom>
            <a:avLst/>
            <a:gdLst>
              <a:gd name="T0" fmla="*/ 9 w 10"/>
              <a:gd name="T1" fmla="*/ 0 h 3"/>
              <a:gd name="T2" fmla="*/ 0 w 10"/>
              <a:gd name="T3" fmla="*/ 0 h 3"/>
              <a:gd name="T4" fmla="*/ 5 w 10"/>
              <a:gd name="T5" fmla="*/ 3 h 3"/>
              <a:gd name="T6" fmla="*/ 10 w 10"/>
              <a:gd name="T7" fmla="*/ 3 h 3"/>
              <a:gd name="T8" fmla="*/ 9 w 10"/>
              <a:gd name="T9" fmla="*/ 0 h 3"/>
            </a:gdLst>
            <a:ahLst/>
            <a:cxnLst>
              <a:cxn ang="0">
                <a:pos x="T0" y="T1"/>
              </a:cxn>
              <a:cxn ang="0">
                <a:pos x="T2" y="T3"/>
              </a:cxn>
              <a:cxn ang="0">
                <a:pos x="T4" y="T5"/>
              </a:cxn>
              <a:cxn ang="0">
                <a:pos x="T6" y="T7"/>
              </a:cxn>
              <a:cxn ang="0">
                <a:pos x="T8" y="T9"/>
              </a:cxn>
            </a:cxnLst>
            <a:rect l="0" t="0" r="r" b="b"/>
            <a:pathLst>
              <a:path w="10" h="3">
                <a:moveTo>
                  <a:pt x="9" y="0"/>
                </a:moveTo>
                <a:lnTo>
                  <a:pt x="0" y="0"/>
                </a:lnTo>
                <a:lnTo>
                  <a:pt x="5" y="3"/>
                </a:lnTo>
                <a:lnTo>
                  <a:pt x="10" y="3"/>
                </a:lnTo>
                <a:lnTo>
                  <a:pt x="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58" name="Freeform 155">
            <a:extLst>
              <a:ext uri="{FF2B5EF4-FFF2-40B4-BE49-F238E27FC236}">
                <a16:creationId xmlns:a16="http://schemas.microsoft.com/office/drawing/2014/main" id="{C0579674-95B2-8856-BA58-B32497D1B668}"/>
              </a:ext>
            </a:extLst>
          </p:cNvPr>
          <p:cNvSpPr>
            <a:spLocks/>
          </p:cNvSpPr>
          <p:nvPr/>
        </p:nvSpPr>
        <p:spPr bwMode="auto">
          <a:xfrm>
            <a:off x="2398489" y="5259175"/>
            <a:ext cx="43242" cy="12973"/>
          </a:xfrm>
          <a:custGeom>
            <a:avLst/>
            <a:gdLst>
              <a:gd name="T0" fmla="*/ 25 w 30"/>
              <a:gd name="T1" fmla="*/ 0 h 9"/>
              <a:gd name="T2" fmla="*/ 17 w 30"/>
              <a:gd name="T3" fmla="*/ 3 h 9"/>
              <a:gd name="T4" fmla="*/ 5 w 30"/>
              <a:gd name="T5" fmla="*/ 5 h 9"/>
              <a:gd name="T6" fmla="*/ 1 w 30"/>
              <a:gd name="T7" fmla="*/ 1 h 9"/>
              <a:gd name="T8" fmla="*/ 0 w 30"/>
              <a:gd name="T9" fmla="*/ 5 h 9"/>
              <a:gd name="T10" fmla="*/ 2 w 30"/>
              <a:gd name="T11" fmla="*/ 9 h 9"/>
              <a:gd name="T12" fmla="*/ 11 w 30"/>
              <a:gd name="T13" fmla="*/ 8 h 9"/>
              <a:gd name="T14" fmla="*/ 23 w 30"/>
              <a:gd name="T15" fmla="*/ 1 h 9"/>
              <a:gd name="T16" fmla="*/ 30 w 30"/>
              <a:gd name="T17" fmla="*/ 5 h 9"/>
              <a:gd name="T18" fmla="*/ 25 w 30"/>
              <a:gd name="T19"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 h="9">
                <a:moveTo>
                  <a:pt x="25" y="0"/>
                </a:moveTo>
                <a:lnTo>
                  <a:pt x="17" y="3"/>
                </a:lnTo>
                <a:lnTo>
                  <a:pt x="5" y="5"/>
                </a:lnTo>
                <a:lnTo>
                  <a:pt x="1" y="1"/>
                </a:lnTo>
                <a:lnTo>
                  <a:pt x="0" y="5"/>
                </a:lnTo>
                <a:lnTo>
                  <a:pt x="2" y="9"/>
                </a:lnTo>
                <a:lnTo>
                  <a:pt x="11" y="8"/>
                </a:lnTo>
                <a:lnTo>
                  <a:pt x="23" y="1"/>
                </a:lnTo>
                <a:lnTo>
                  <a:pt x="30" y="5"/>
                </a:lnTo>
                <a:lnTo>
                  <a:pt x="2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59" name="Freeform 156">
            <a:extLst>
              <a:ext uri="{FF2B5EF4-FFF2-40B4-BE49-F238E27FC236}">
                <a16:creationId xmlns:a16="http://schemas.microsoft.com/office/drawing/2014/main" id="{FBAD193F-3923-2666-E55D-C2FDBF02D3B1}"/>
              </a:ext>
            </a:extLst>
          </p:cNvPr>
          <p:cNvSpPr>
            <a:spLocks/>
          </p:cNvSpPr>
          <p:nvPr/>
        </p:nvSpPr>
        <p:spPr bwMode="auto">
          <a:xfrm>
            <a:off x="2427317" y="5178456"/>
            <a:ext cx="34594" cy="63422"/>
          </a:xfrm>
          <a:custGeom>
            <a:avLst/>
            <a:gdLst>
              <a:gd name="T0" fmla="*/ 2 w 24"/>
              <a:gd name="T1" fmla="*/ 0 h 44"/>
              <a:gd name="T2" fmla="*/ 0 w 24"/>
              <a:gd name="T3" fmla="*/ 3 h 44"/>
              <a:gd name="T4" fmla="*/ 11 w 24"/>
              <a:gd name="T5" fmla="*/ 23 h 44"/>
              <a:gd name="T6" fmla="*/ 22 w 24"/>
              <a:gd name="T7" fmla="*/ 44 h 44"/>
              <a:gd name="T8" fmla="*/ 22 w 24"/>
              <a:gd name="T9" fmla="*/ 43 h 44"/>
              <a:gd name="T10" fmla="*/ 24 w 24"/>
              <a:gd name="T11" fmla="*/ 41 h 44"/>
              <a:gd name="T12" fmla="*/ 15 w 24"/>
              <a:gd name="T13" fmla="*/ 22 h 44"/>
              <a:gd name="T14" fmla="*/ 2 w 24"/>
              <a:gd name="T15" fmla="*/ 0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44">
                <a:moveTo>
                  <a:pt x="2" y="0"/>
                </a:moveTo>
                <a:lnTo>
                  <a:pt x="0" y="3"/>
                </a:lnTo>
                <a:lnTo>
                  <a:pt x="11" y="23"/>
                </a:lnTo>
                <a:lnTo>
                  <a:pt x="22" y="44"/>
                </a:lnTo>
                <a:lnTo>
                  <a:pt x="22" y="43"/>
                </a:lnTo>
                <a:lnTo>
                  <a:pt x="24" y="41"/>
                </a:lnTo>
                <a:lnTo>
                  <a:pt x="15" y="2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60" name="Freeform 157">
            <a:extLst>
              <a:ext uri="{FF2B5EF4-FFF2-40B4-BE49-F238E27FC236}">
                <a16:creationId xmlns:a16="http://schemas.microsoft.com/office/drawing/2014/main" id="{A85D5E87-1CDE-7B7D-8B69-4DB399BD29D1}"/>
              </a:ext>
            </a:extLst>
          </p:cNvPr>
          <p:cNvSpPr>
            <a:spLocks/>
          </p:cNvSpPr>
          <p:nvPr/>
        </p:nvSpPr>
        <p:spPr bwMode="auto">
          <a:xfrm>
            <a:off x="3887455" y="4730180"/>
            <a:ext cx="228600" cy="228600"/>
          </a:xfrm>
          <a:custGeom>
            <a:avLst/>
            <a:gdLst>
              <a:gd name="T0" fmla="*/ 37 w 76"/>
              <a:gd name="T1" fmla="*/ 0 h 73"/>
              <a:gd name="T2" fmla="*/ 26 w 76"/>
              <a:gd name="T3" fmla="*/ 23 h 73"/>
              <a:gd name="T4" fmla="*/ 0 w 76"/>
              <a:gd name="T5" fmla="*/ 28 h 73"/>
              <a:gd name="T6" fmla="*/ 18 w 76"/>
              <a:gd name="T7" fmla="*/ 46 h 73"/>
              <a:gd name="T8" fmla="*/ 14 w 76"/>
              <a:gd name="T9" fmla="*/ 73 h 73"/>
              <a:gd name="T10" fmla="*/ 37 w 76"/>
              <a:gd name="T11" fmla="*/ 60 h 73"/>
              <a:gd name="T12" fmla="*/ 61 w 76"/>
              <a:gd name="T13" fmla="*/ 73 h 73"/>
              <a:gd name="T14" fmla="*/ 57 w 76"/>
              <a:gd name="T15" fmla="*/ 46 h 73"/>
              <a:gd name="T16" fmla="*/ 76 w 76"/>
              <a:gd name="T17" fmla="*/ 28 h 73"/>
              <a:gd name="T18" fmla="*/ 49 w 76"/>
              <a:gd name="T19" fmla="*/ 23 h 73"/>
              <a:gd name="T20" fmla="*/ 37 w 76"/>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73">
                <a:moveTo>
                  <a:pt x="37" y="0"/>
                </a:moveTo>
                <a:lnTo>
                  <a:pt x="26" y="23"/>
                </a:lnTo>
                <a:lnTo>
                  <a:pt x="0" y="28"/>
                </a:lnTo>
                <a:lnTo>
                  <a:pt x="18" y="46"/>
                </a:lnTo>
                <a:lnTo>
                  <a:pt x="14" y="73"/>
                </a:lnTo>
                <a:lnTo>
                  <a:pt x="37" y="60"/>
                </a:lnTo>
                <a:lnTo>
                  <a:pt x="61" y="73"/>
                </a:lnTo>
                <a:lnTo>
                  <a:pt x="57" y="46"/>
                </a:lnTo>
                <a:lnTo>
                  <a:pt x="76" y="28"/>
                </a:lnTo>
                <a:lnTo>
                  <a:pt x="49" y="23"/>
                </a:lnTo>
                <a:lnTo>
                  <a:pt x="37"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62" name="Freeform 159">
            <a:extLst>
              <a:ext uri="{FF2B5EF4-FFF2-40B4-BE49-F238E27FC236}">
                <a16:creationId xmlns:a16="http://schemas.microsoft.com/office/drawing/2014/main" id="{5F623932-D463-EBC2-E6BE-FA32B2AB52BF}"/>
              </a:ext>
            </a:extLst>
          </p:cNvPr>
          <p:cNvSpPr>
            <a:spLocks/>
          </p:cNvSpPr>
          <p:nvPr/>
        </p:nvSpPr>
        <p:spPr bwMode="auto">
          <a:xfrm>
            <a:off x="1581225" y="3828348"/>
            <a:ext cx="228600" cy="228600"/>
          </a:xfrm>
          <a:custGeom>
            <a:avLst/>
            <a:gdLst>
              <a:gd name="T0" fmla="*/ 38 w 76"/>
              <a:gd name="T1" fmla="*/ 0 h 73"/>
              <a:gd name="T2" fmla="*/ 26 w 76"/>
              <a:gd name="T3" fmla="*/ 23 h 73"/>
              <a:gd name="T4" fmla="*/ 0 w 76"/>
              <a:gd name="T5" fmla="*/ 28 h 73"/>
              <a:gd name="T6" fmla="*/ 18 w 76"/>
              <a:gd name="T7" fmla="*/ 46 h 73"/>
              <a:gd name="T8" fmla="*/ 14 w 76"/>
              <a:gd name="T9" fmla="*/ 73 h 73"/>
              <a:gd name="T10" fmla="*/ 38 w 76"/>
              <a:gd name="T11" fmla="*/ 60 h 73"/>
              <a:gd name="T12" fmla="*/ 61 w 76"/>
              <a:gd name="T13" fmla="*/ 73 h 73"/>
              <a:gd name="T14" fmla="*/ 57 w 76"/>
              <a:gd name="T15" fmla="*/ 46 h 73"/>
              <a:gd name="T16" fmla="*/ 76 w 76"/>
              <a:gd name="T17" fmla="*/ 28 h 73"/>
              <a:gd name="T18" fmla="*/ 49 w 76"/>
              <a:gd name="T19" fmla="*/ 23 h 73"/>
              <a:gd name="T20" fmla="*/ 38 w 76"/>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73">
                <a:moveTo>
                  <a:pt x="38" y="0"/>
                </a:moveTo>
                <a:lnTo>
                  <a:pt x="26" y="23"/>
                </a:lnTo>
                <a:lnTo>
                  <a:pt x="0" y="28"/>
                </a:lnTo>
                <a:lnTo>
                  <a:pt x="18" y="46"/>
                </a:lnTo>
                <a:lnTo>
                  <a:pt x="14" y="73"/>
                </a:lnTo>
                <a:lnTo>
                  <a:pt x="38" y="60"/>
                </a:lnTo>
                <a:lnTo>
                  <a:pt x="61" y="73"/>
                </a:lnTo>
                <a:lnTo>
                  <a:pt x="57" y="46"/>
                </a:lnTo>
                <a:lnTo>
                  <a:pt x="76" y="28"/>
                </a:lnTo>
                <a:lnTo>
                  <a:pt x="49" y="23"/>
                </a:lnTo>
                <a:lnTo>
                  <a:pt x="38"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64" name="Freeform 161">
            <a:extLst>
              <a:ext uri="{FF2B5EF4-FFF2-40B4-BE49-F238E27FC236}">
                <a16:creationId xmlns:a16="http://schemas.microsoft.com/office/drawing/2014/main" id="{BC960472-4187-A8CE-3494-5AF6F20E9A46}"/>
              </a:ext>
            </a:extLst>
          </p:cNvPr>
          <p:cNvSpPr>
            <a:spLocks/>
          </p:cNvSpPr>
          <p:nvPr/>
        </p:nvSpPr>
        <p:spPr bwMode="auto">
          <a:xfrm>
            <a:off x="6788992" y="2059666"/>
            <a:ext cx="228600" cy="228600"/>
          </a:xfrm>
          <a:custGeom>
            <a:avLst/>
            <a:gdLst>
              <a:gd name="T0" fmla="*/ 38 w 77"/>
              <a:gd name="T1" fmla="*/ 0 h 73"/>
              <a:gd name="T2" fmla="*/ 26 w 77"/>
              <a:gd name="T3" fmla="*/ 24 h 73"/>
              <a:gd name="T4" fmla="*/ 0 w 77"/>
              <a:gd name="T5" fmla="*/ 28 h 73"/>
              <a:gd name="T6" fmla="*/ 19 w 77"/>
              <a:gd name="T7" fmla="*/ 46 h 73"/>
              <a:gd name="T8" fmla="*/ 14 w 77"/>
              <a:gd name="T9" fmla="*/ 73 h 73"/>
              <a:gd name="T10" fmla="*/ 38 w 77"/>
              <a:gd name="T11" fmla="*/ 60 h 73"/>
              <a:gd name="T12" fmla="*/ 62 w 77"/>
              <a:gd name="T13" fmla="*/ 73 h 73"/>
              <a:gd name="T14" fmla="*/ 57 w 77"/>
              <a:gd name="T15" fmla="*/ 46 h 73"/>
              <a:gd name="T16" fmla="*/ 77 w 77"/>
              <a:gd name="T17" fmla="*/ 28 h 73"/>
              <a:gd name="T18" fmla="*/ 50 w 77"/>
              <a:gd name="T19" fmla="*/ 24 h 73"/>
              <a:gd name="T20" fmla="*/ 38 w 77"/>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3">
                <a:moveTo>
                  <a:pt x="38" y="0"/>
                </a:moveTo>
                <a:lnTo>
                  <a:pt x="26" y="24"/>
                </a:lnTo>
                <a:lnTo>
                  <a:pt x="0" y="28"/>
                </a:lnTo>
                <a:lnTo>
                  <a:pt x="19" y="46"/>
                </a:lnTo>
                <a:lnTo>
                  <a:pt x="14" y="73"/>
                </a:lnTo>
                <a:lnTo>
                  <a:pt x="38" y="60"/>
                </a:lnTo>
                <a:lnTo>
                  <a:pt x="62" y="73"/>
                </a:lnTo>
                <a:lnTo>
                  <a:pt x="57" y="46"/>
                </a:lnTo>
                <a:lnTo>
                  <a:pt x="77" y="28"/>
                </a:lnTo>
                <a:lnTo>
                  <a:pt x="50" y="24"/>
                </a:lnTo>
                <a:lnTo>
                  <a:pt x="38"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66" name="Freeform 163">
            <a:extLst>
              <a:ext uri="{FF2B5EF4-FFF2-40B4-BE49-F238E27FC236}">
                <a16:creationId xmlns:a16="http://schemas.microsoft.com/office/drawing/2014/main" id="{A0A68BAC-C015-3983-762A-99A400435A0D}"/>
              </a:ext>
            </a:extLst>
          </p:cNvPr>
          <p:cNvSpPr>
            <a:spLocks/>
          </p:cNvSpPr>
          <p:nvPr/>
        </p:nvSpPr>
        <p:spPr bwMode="auto">
          <a:xfrm>
            <a:off x="5520656" y="2907957"/>
            <a:ext cx="228600" cy="228600"/>
          </a:xfrm>
          <a:custGeom>
            <a:avLst/>
            <a:gdLst>
              <a:gd name="T0" fmla="*/ 37 w 75"/>
              <a:gd name="T1" fmla="*/ 0 h 72"/>
              <a:gd name="T2" fmla="*/ 49 w 75"/>
              <a:gd name="T3" fmla="*/ 23 h 72"/>
              <a:gd name="T4" fmla="*/ 75 w 75"/>
              <a:gd name="T5" fmla="*/ 28 h 72"/>
              <a:gd name="T6" fmla="*/ 57 w 75"/>
              <a:gd name="T7" fmla="*/ 46 h 72"/>
              <a:gd name="T8" fmla="*/ 61 w 75"/>
              <a:gd name="T9" fmla="*/ 72 h 72"/>
              <a:gd name="T10" fmla="*/ 37 w 75"/>
              <a:gd name="T11" fmla="*/ 60 h 72"/>
              <a:gd name="T12" fmla="*/ 14 w 75"/>
              <a:gd name="T13" fmla="*/ 72 h 72"/>
              <a:gd name="T14" fmla="*/ 18 w 75"/>
              <a:gd name="T15" fmla="*/ 46 h 72"/>
              <a:gd name="T16" fmla="*/ 0 w 75"/>
              <a:gd name="T17" fmla="*/ 28 h 72"/>
              <a:gd name="T18" fmla="*/ 25 w 75"/>
              <a:gd name="T19" fmla="*/ 23 h 72"/>
              <a:gd name="T20" fmla="*/ 37 w 75"/>
              <a:gd name="T21"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72">
                <a:moveTo>
                  <a:pt x="37" y="0"/>
                </a:moveTo>
                <a:lnTo>
                  <a:pt x="49" y="23"/>
                </a:lnTo>
                <a:lnTo>
                  <a:pt x="75" y="28"/>
                </a:lnTo>
                <a:lnTo>
                  <a:pt x="57" y="46"/>
                </a:lnTo>
                <a:lnTo>
                  <a:pt x="61" y="72"/>
                </a:lnTo>
                <a:lnTo>
                  <a:pt x="37" y="60"/>
                </a:lnTo>
                <a:lnTo>
                  <a:pt x="14" y="72"/>
                </a:lnTo>
                <a:lnTo>
                  <a:pt x="18" y="46"/>
                </a:lnTo>
                <a:lnTo>
                  <a:pt x="0" y="28"/>
                </a:lnTo>
                <a:lnTo>
                  <a:pt x="25" y="23"/>
                </a:lnTo>
                <a:lnTo>
                  <a:pt x="37"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68" name="TextBox 167">
            <a:extLst>
              <a:ext uri="{FF2B5EF4-FFF2-40B4-BE49-F238E27FC236}">
                <a16:creationId xmlns:a16="http://schemas.microsoft.com/office/drawing/2014/main" id="{9CFC90DC-5706-110B-E941-21A91C7AC72C}"/>
              </a:ext>
            </a:extLst>
          </p:cNvPr>
          <p:cNvSpPr txBox="1"/>
          <p:nvPr/>
        </p:nvSpPr>
        <p:spPr>
          <a:xfrm>
            <a:off x="8102802" y="489809"/>
            <a:ext cx="4068242" cy="369332"/>
          </a:xfrm>
          <a:prstGeom prst="rect">
            <a:avLst/>
          </a:prstGeom>
          <a:solidFill>
            <a:srgbClr val="0056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Leadership-class</a:t>
            </a:r>
          </a:p>
        </p:txBody>
      </p:sp>
      <p:sp>
        <p:nvSpPr>
          <p:cNvPr id="169" name="TextBox 168">
            <a:extLst>
              <a:ext uri="{FF2B5EF4-FFF2-40B4-BE49-F238E27FC236}">
                <a16:creationId xmlns:a16="http://schemas.microsoft.com/office/drawing/2014/main" id="{6E240428-368F-4DC3-54B8-B4648D5391EC}"/>
              </a:ext>
            </a:extLst>
          </p:cNvPr>
          <p:cNvSpPr txBox="1"/>
          <p:nvPr/>
        </p:nvSpPr>
        <p:spPr>
          <a:xfrm>
            <a:off x="8101368" y="1129454"/>
            <a:ext cx="4069676" cy="369332"/>
          </a:xfrm>
          <a:prstGeom prst="rect">
            <a:avLst/>
          </a:prstGeom>
          <a:solidFill>
            <a:srgbClr val="D3B34E"/>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Capacity Systems </a:t>
            </a:r>
          </a:p>
        </p:txBody>
      </p:sp>
      <p:sp>
        <p:nvSpPr>
          <p:cNvPr id="170" name="TextBox 169">
            <a:extLst>
              <a:ext uri="{FF2B5EF4-FFF2-40B4-BE49-F238E27FC236}">
                <a16:creationId xmlns:a16="http://schemas.microsoft.com/office/drawing/2014/main" id="{45899E26-2321-5986-E3B9-E5468318CB46}"/>
              </a:ext>
            </a:extLst>
          </p:cNvPr>
          <p:cNvSpPr txBox="1"/>
          <p:nvPr/>
        </p:nvSpPr>
        <p:spPr>
          <a:xfrm>
            <a:off x="3960956" y="5671469"/>
            <a:ext cx="4069080" cy="369332"/>
          </a:xfrm>
          <a:prstGeom prst="rect">
            <a:avLst/>
          </a:prstGeom>
          <a:solidFill>
            <a:srgbClr val="473B7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Distributed Services</a:t>
            </a:r>
          </a:p>
        </p:txBody>
      </p:sp>
      <p:sp>
        <p:nvSpPr>
          <p:cNvPr id="171" name="TextBox 170">
            <a:extLst>
              <a:ext uri="{FF2B5EF4-FFF2-40B4-BE49-F238E27FC236}">
                <a16:creationId xmlns:a16="http://schemas.microsoft.com/office/drawing/2014/main" id="{79CD7C4D-CBA8-2612-6176-901ACFE2DEAE}"/>
              </a:ext>
            </a:extLst>
          </p:cNvPr>
          <p:cNvSpPr txBox="1"/>
          <p:nvPr/>
        </p:nvSpPr>
        <p:spPr>
          <a:xfrm>
            <a:off x="8101369" y="5110172"/>
            <a:ext cx="4069674" cy="369332"/>
          </a:xfrm>
          <a:prstGeom prst="rect">
            <a:avLst/>
          </a:prstGeom>
          <a:solidFill>
            <a:srgbClr val="A6C3DA"/>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Cloud resources</a:t>
            </a:r>
          </a:p>
        </p:txBody>
      </p:sp>
      <p:sp>
        <p:nvSpPr>
          <p:cNvPr id="181" name="TextBox 180">
            <a:extLst>
              <a:ext uri="{FF2B5EF4-FFF2-40B4-BE49-F238E27FC236}">
                <a16:creationId xmlns:a16="http://schemas.microsoft.com/office/drawing/2014/main" id="{AE52E20D-95B2-55C4-B52B-D56BFB05D6EA}"/>
              </a:ext>
            </a:extLst>
          </p:cNvPr>
          <p:cNvSpPr txBox="1"/>
          <p:nvPr/>
        </p:nvSpPr>
        <p:spPr>
          <a:xfrm>
            <a:off x="8101368" y="3273835"/>
            <a:ext cx="4069675" cy="369332"/>
          </a:xfrm>
          <a:prstGeom prst="rect">
            <a:avLst/>
          </a:prstGeom>
          <a:solidFill>
            <a:srgbClr val="00C37E"/>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Innovative Prototypes/Testbeds</a:t>
            </a:r>
          </a:p>
        </p:txBody>
      </p:sp>
      <p:sp>
        <p:nvSpPr>
          <p:cNvPr id="182" name="TextBox 181">
            <a:extLst>
              <a:ext uri="{FF2B5EF4-FFF2-40B4-BE49-F238E27FC236}">
                <a16:creationId xmlns:a16="http://schemas.microsoft.com/office/drawing/2014/main" id="{FDE43D44-F947-14C5-B6C7-CF4D633728EA}"/>
              </a:ext>
            </a:extLst>
          </p:cNvPr>
          <p:cNvSpPr txBox="1"/>
          <p:nvPr/>
        </p:nvSpPr>
        <p:spPr>
          <a:xfrm>
            <a:off x="163564" y="0"/>
            <a:ext cx="9801341"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Aptos" panose="020B0004020202020204" pitchFamily="34" charset="0"/>
                <a:ea typeface="Open Sans Light" panose="020B0606030504020204" pitchFamily="34" charset="0"/>
                <a:cs typeface="Open Sans Light" panose="020B0606030504020204" pitchFamily="34" charset="0"/>
              </a:rPr>
              <a:t>NSF-supported Advanced CI Resources</a:t>
            </a:r>
          </a:p>
        </p:txBody>
      </p:sp>
      <p:graphicFrame>
        <p:nvGraphicFramePr>
          <p:cNvPr id="185" name="Table 185">
            <a:extLst>
              <a:ext uri="{FF2B5EF4-FFF2-40B4-BE49-F238E27FC236}">
                <a16:creationId xmlns:a16="http://schemas.microsoft.com/office/drawing/2014/main" id="{63BE2FFF-F83F-D4E7-18FF-B82091C9BE73}"/>
              </a:ext>
            </a:extLst>
          </p:cNvPr>
          <p:cNvGraphicFramePr>
            <a:graphicFrameLocks noGrp="1"/>
          </p:cNvGraphicFramePr>
          <p:nvPr/>
        </p:nvGraphicFramePr>
        <p:xfrm>
          <a:off x="8104360" y="1489893"/>
          <a:ext cx="4069676" cy="1828800"/>
        </p:xfrm>
        <a:graphic>
          <a:graphicData uri="http://schemas.openxmlformats.org/drawingml/2006/table">
            <a:tbl>
              <a:tblPr firstRow="1" bandRow="1">
                <a:tableStyleId>{2D5ABB26-0587-4C30-8999-92F81FD0307C}</a:tableStyleId>
              </a:tblPr>
              <a:tblGrid>
                <a:gridCol w="1190141">
                  <a:extLst>
                    <a:ext uri="{9D8B030D-6E8A-4147-A177-3AD203B41FA5}">
                      <a16:colId xmlns:a16="http://schemas.microsoft.com/office/drawing/2014/main" val="1042772800"/>
                    </a:ext>
                  </a:extLst>
                </a:gridCol>
                <a:gridCol w="2879535">
                  <a:extLst>
                    <a:ext uri="{9D8B030D-6E8A-4147-A177-3AD203B41FA5}">
                      <a16:colId xmlns:a16="http://schemas.microsoft.com/office/drawing/2014/main" val="1941145661"/>
                    </a:ext>
                  </a:extLst>
                </a:gridCol>
              </a:tblGrid>
              <a:tr h="298405">
                <a:tc>
                  <a:txBody>
                    <a:bodyPr/>
                    <a:lstStyle/>
                    <a:p>
                      <a:r>
                        <a:rPr lang="en-US" sz="1400" dirty="0">
                          <a:solidFill>
                            <a:schemeClr val="accent1">
                              <a:lumMod val="60000"/>
                              <a:lumOff val="40000"/>
                            </a:schemeClr>
                          </a:solidFill>
                        </a:rPr>
                        <a:t>Anvil</a:t>
                      </a:r>
                    </a:p>
                  </a:txBody>
                  <a:tcPr/>
                </a:tc>
                <a:tc>
                  <a:txBody>
                    <a:bodyPr/>
                    <a:lstStyle/>
                    <a:p>
                      <a:r>
                        <a:rPr lang="en-US" sz="1400">
                          <a:solidFill>
                            <a:schemeClr val="accent1">
                              <a:lumMod val="60000"/>
                              <a:lumOff val="40000"/>
                            </a:schemeClr>
                          </a:solidFill>
                        </a:rPr>
                        <a:t>Purdue University</a:t>
                      </a:r>
                    </a:p>
                  </a:txBody>
                  <a:tcPr/>
                </a:tc>
                <a:extLst>
                  <a:ext uri="{0D108BD9-81ED-4DB2-BD59-A6C34878D82A}">
                    <a16:rowId xmlns:a16="http://schemas.microsoft.com/office/drawing/2014/main" val="4273828174"/>
                  </a:ext>
                </a:extLst>
              </a:tr>
              <a:tr h="298405">
                <a:tc>
                  <a:txBody>
                    <a:bodyPr/>
                    <a:lstStyle/>
                    <a:p>
                      <a:r>
                        <a:rPr lang="en-US" sz="1400" dirty="0">
                          <a:solidFill>
                            <a:schemeClr val="accent1">
                              <a:lumMod val="60000"/>
                              <a:lumOff val="40000"/>
                            </a:schemeClr>
                          </a:solidFill>
                        </a:rPr>
                        <a:t>Bridges 2</a:t>
                      </a:r>
                    </a:p>
                  </a:txBody>
                  <a:tcPr/>
                </a:tc>
                <a:tc>
                  <a:txBody>
                    <a:bodyPr/>
                    <a:lstStyle/>
                    <a:p>
                      <a:r>
                        <a:rPr lang="en-US" sz="1400" dirty="0">
                          <a:solidFill>
                            <a:schemeClr val="accent1">
                              <a:lumMod val="60000"/>
                              <a:lumOff val="40000"/>
                            </a:schemeClr>
                          </a:solidFill>
                        </a:rPr>
                        <a:t>Carnegie-Mellon University</a:t>
                      </a:r>
                    </a:p>
                  </a:txBody>
                  <a:tcPr/>
                </a:tc>
                <a:extLst>
                  <a:ext uri="{0D108BD9-81ED-4DB2-BD59-A6C34878D82A}">
                    <a16:rowId xmlns:a16="http://schemas.microsoft.com/office/drawing/2014/main" val="3528933477"/>
                  </a:ext>
                </a:extLst>
              </a:tr>
              <a:tr h="298405">
                <a:tc>
                  <a:txBody>
                    <a:bodyPr/>
                    <a:lstStyle/>
                    <a:p>
                      <a:r>
                        <a:rPr lang="en-US" sz="1400">
                          <a:solidFill>
                            <a:schemeClr val="accent1">
                              <a:lumMod val="60000"/>
                              <a:lumOff val="40000"/>
                            </a:schemeClr>
                          </a:solidFill>
                        </a:rPr>
                        <a:t>Delta</a:t>
                      </a:r>
                    </a:p>
                  </a:txBody>
                  <a:tcPr/>
                </a:tc>
                <a:tc>
                  <a:txBody>
                    <a:bodyPr/>
                    <a:lstStyle/>
                    <a:p>
                      <a:r>
                        <a:rPr lang="en-US" sz="1400" dirty="0">
                          <a:solidFill>
                            <a:schemeClr val="accent1">
                              <a:lumMod val="60000"/>
                              <a:lumOff val="40000"/>
                            </a:schemeClr>
                          </a:solidFill>
                        </a:rPr>
                        <a:t>U of Illinois, Urbana-Champaign</a:t>
                      </a:r>
                    </a:p>
                  </a:txBody>
                  <a:tcPr/>
                </a:tc>
                <a:extLst>
                  <a:ext uri="{0D108BD9-81ED-4DB2-BD59-A6C34878D82A}">
                    <a16:rowId xmlns:a16="http://schemas.microsoft.com/office/drawing/2014/main" val="528228345"/>
                  </a:ext>
                </a:extLst>
              </a:tr>
              <a:tr h="298405">
                <a:tc>
                  <a:txBody>
                    <a:bodyPr/>
                    <a:lstStyle/>
                    <a:p>
                      <a:r>
                        <a:rPr lang="en-US" sz="1400">
                          <a:solidFill>
                            <a:schemeClr val="accent1">
                              <a:lumMod val="60000"/>
                              <a:lumOff val="40000"/>
                            </a:schemeClr>
                          </a:solidFill>
                        </a:rPr>
                        <a:t>Expanse</a:t>
                      </a:r>
                    </a:p>
                  </a:txBody>
                  <a:tcPr/>
                </a:tc>
                <a:tc>
                  <a:txBody>
                    <a:bodyPr/>
                    <a:lstStyle/>
                    <a:p>
                      <a:r>
                        <a:rPr lang="en-US" sz="1400" dirty="0">
                          <a:solidFill>
                            <a:schemeClr val="accent1">
                              <a:lumMod val="60000"/>
                              <a:lumOff val="40000"/>
                            </a:schemeClr>
                          </a:solidFill>
                        </a:rPr>
                        <a:t>U of California, San Diego</a:t>
                      </a:r>
                    </a:p>
                  </a:txBody>
                  <a:tcPr/>
                </a:tc>
                <a:extLst>
                  <a:ext uri="{0D108BD9-81ED-4DB2-BD59-A6C34878D82A}">
                    <a16:rowId xmlns:a16="http://schemas.microsoft.com/office/drawing/2014/main" val="4282402652"/>
                  </a:ext>
                </a:extLst>
              </a:tr>
              <a:tr h="298405">
                <a:tc>
                  <a:txBody>
                    <a:bodyPr/>
                    <a:lstStyle/>
                    <a:p>
                      <a:r>
                        <a:rPr lang="en-US" sz="1400">
                          <a:solidFill>
                            <a:schemeClr val="accent1">
                              <a:lumMod val="60000"/>
                              <a:lumOff val="40000"/>
                            </a:schemeClr>
                          </a:solidFill>
                        </a:rPr>
                        <a:t>Jetstream 2</a:t>
                      </a:r>
                    </a:p>
                  </a:txBody>
                  <a:tcPr/>
                </a:tc>
                <a:tc>
                  <a:txBody>
                    <a:bodyPr/>
                    <a:lstStyle/>
                    <a:p>
                      <a:r>
                        <a:rPr lang="en-US" sz="1400" dirty="0">
                          <a:solidFill>
                            <a:schemeClr val="accent1">
                              <a:lumMod val="60000"/>
                              <a:lumOff val="40000"/>
                            </a:schemeClr>
                          </a:solidFill>
                        </a:rPr>
                        <a:t>University of Indiana + Partners</a:t>
                      </a:r>
                    </a:p>
                  </a:txBody>
                  <a:tcPr/>
                </a:tc>
                <a:extLst>
                  <a:ext uri="{0D108BD9-81ED-4DB2-BD59-A6C34878D82A}">
                    <a16:rowId xmlns:a16="http://schemas.microsoft.com/office/drawing/2014/main" val="2318990081"/>
                  </a:ext>
                </a:extLst>
              </a:tr>
              <a:tr h="298405">
                <a:tc>
                  <a:txBody>
                    <a:bodyPr/>
                    <a:lstStyle/>
                    <a:p>
                      <a:r>
                        <a:rPr lang="en-US" sz="1400">
                          <a:solidFill>
                            <a:schemeClr val="accent1">
                              <a:lumMod val="60000"/>
                              <a:lumOff val="40000"/>
                            </a:schemeClr>
                          </a:solidFill>
                        </a:rPr>
                        <a:t>Stampede 2</a:t>
                      </a:r>
                    </a:p>
                  </a:txBody>
                  <a:tcPr/>
                </a:tc>
                <a:tc>
                  <a:txBody>
                    <a:bodyPr/>
                    <a:lstStyle/>
                    <a:p>
                      <a:r>
                        <a:rPr lang="en-US" sz="1400" dirty="0">
                          <a:solidFill>
                            <a:schemeClr val="accent1">
                              <a:lumMod val="60000"/>
                              <a:lumOff val="40000"/>
                            </a:schemeClr>
                          </a:solidFill>
                        </a:rPr>
                        <a:t>U of Texas, Austin</a:t>
                      </a:r>
                    </a:p>
                  </a:txBody>
                  <a:tcPr/>
                </a:tc>
                <a:extLst>
                  <a:ext uri="{0D108BD9-81ED-4DB2-BD59-A6C34878D82A}">
                    <a16:rowId xmlns:a16="http://schemas.microsoft.com/office/drawing/2014/main" val="61518229"/>
                  </a:ext>
                </a:extLst>
              </a:tr>
            </a:tbl>
          </a:graphicData>
        </a:graphic>
      </p:graphicFrame>
      <p:graphicFrame>
        <p:nvGraphicFramePr>
          <p:cNvPr id="186" name="Table 185">
            <a:extLst>
              <a:ext uri="{FF2B5EF4-FFF2-40B4-BE49-F238E27FC236}">
                <a16:creationId xmlns:a16="http://schemas.microsoft.com/office/drawing/2014/main" id="{52667E11-35FD-D414-0C02-5B145EF6A7DF}"/>
              </a:ext>
            </a:extLst>
          </p:cNvPr>
          <p:cNvGraphicFramePr>
            <a:graphicFrameLocks noGrp="1"/>
          </p:cNvGraphicFramePr>
          <p:nvPr/>
        </p:nvGraphicFramePr>
        <p:xfrm>
          <a:off x="8123711" y="853471"/>
          <a:ext cx="4069080" cy="304800"/>
        </p:xfrm>
        <a:graphic>
          <a:graphicData uri="http://schemas.openxmlformats.org/drawingml/2006/table">
            <a:tbl>
              <a:tblPr firstRow="1" bandRow="1">
                <a:tableStyleId>{2D5ABB26-0587-4C30-8999-92F81FD0307C}</a:tableStyleId>
              </a:tblPr>
              <a:tblGrid>
                <a:gridCol w="1188720">
                  <a:extLst>
                    <a:ext uri="{9D8B030D-6E8A-4147-A177-3AD203B41FA5}">
                      <a16:colId xmlns:a16="http://schemas.microsoft.com/office/drawing/2014/main" val="1042772800"/>
                    </a:ext>
                  </a:extLst>
                </a:gridCol>
                <a:gridCol w="2880360">
                  <a:extLst>
                    <a:ext uri="{9D8B030D-6E8A-4147-A177-3AD203B41FA5}">
                      <a16:colId xmlns:a16="http://schemas.microsoft.com/office/drawing/2014/main" val="1941145661"/>
                    </a:ext>
                  </a:extLst>
                </a:gridCol>
              </a:tblGrid>
              <a:tr h="187366">
                <a:tc>
                  <a:txBody>
                    <a:bodyPr/>
                    <a:lstStyle/>
                    <a:p>
                      <a:r>
                        <a:rPr lang="en-US" sz="1400" dirty="0">
                          <a:solidFill>
                            <a:schemeClr val="tx2">
                              <a:lumMod val="20000"/>
                              <a:lumOff val="80000"/>
                            </a:schemeClr>
                          </a:solidFill>
                        </a:rPr>
                        <a:t>Frontera</a:t>
                      </a:r>
                    </a:p>
                  </a:txBody>
                  <a:tcPr/>
                </a:tc>
                <a:tc>
                  <a:txBody>
                    <a:bodyPr/>
                    <a:lstStyle/>
                    <a:p>
                      <a:r>
                        <a:rPr lang="en-US" sz="1400" dirty="0">
                          <a:solidFill>
                            <a:schemeClr val="tx2">
                              <a:lumMod val="20000"/>
                              <a:lumOff val="80000"/>
                            </a:schemeClr>
                          </a:solidFill>
                        </a:rPr>
                        <a:t>U of Texas, Austin</a:t>
                      </a:r>
                    </a:p>
                  </a:txBody>
                  <a:tcPr/>
                </a:tc>
                <a:extLst>
                  <a:ext uri="{0D108BD9-81ED-4DB2-BD59-A6C34878D82A}">
                    <a16:rowId xmlns:a16="http://schemas.microsoft.com/office/drawing/2014/main" val="4273828174"/>
                  </a:ext>
                </a:extLst>
              </a:tr>
            </a:tbl>
          </a:graphicData>
        </a:graphic>
      </p:graphicFrame>
      <p:graphicFrame>
        <p:nvGraphicFramePr>
          <p:cNvPr id="187" name="Table 185">
            <a:extLst>
              <a:ext uri="{FF2B5EF4-FFF2-40B4-BE49-F238E27FC236}">
                <a16:creationId xmlns:a16="http://schemas.microsoft.com/office/drawing/2014/main" id="{DE902054-2083-2889-346B-B767B327CC99}"/>
              </a:ext>
            </a:extLst>
          </p:cNvPr>
          <p:cNvGraphicFramePr>
            <a:graphicFrameLocks noGrp="1"/>
          </p:cNvGraphicFramePr>
          <p:nvPr/>
        </p:nvGraphicFramePr>
        <p:xfrm>
          <a:off x="8101368" y="3643167"/>
          <a:ext cx="4064601" cy="1524000"/>
        </p:xfrm>
        <a:graphic>
          <a:graphicData uri="http://schemas.openxmlformats.org/drawingml/2006/table">
            <a:tbl>
              <a:tblPr firstRow="1" bandRow="1">
                <a:tableStyleId>{2D5ABB26-0587-4C30-8999-92F81FD0307C}</a:tableStyleId>
              </a:tblPr>
              <a:tblGrid>
                <a:gridCol w="1188720">
                  <a:extLst>
                    <a:ext uri="{9D8B030D-6E8A-4147-A177-3AD203B41FA5}">
                      <a16:colId xmlns:a16="http://schemas.microsoft.com/office/drawing/2014/main" val="1042772800"/>
                    </a:ext>
                  </a:extLst>
                </a:gridCol>
                <a:gridCol w="2875881">
                  <a:extLst>
                    <a:ext uri="{9D8B030D-6E8A-4147-A177-3AD203B41FA5}">
                      <a16:colId xmlns:a16="http://schemas.microsoft.com/office/drawing/2014/main" val="1941145661"/>
                    </a:ext>
                  </a:extLst>
                </a:gridCol>
              </a:tblGrid>
              <a:tr h="298405">
                <a:tc>
                  <a:txBody>
                    <a:bodyPr/>
                    <a:lstStyle/>
                    <a:p>
                      <a:r>
                        <a:rPr lang="en-US" sz="1400" dirty="0">
                          <a:solidFill>
                            <a:schemeClr val="accent2">
                              <a:lumMod val="40000"/>
                              <a:lumOff val="60000"/>
                            </a:schemeClr>
                          </a:solidFill>
                        </a:rPr>
                        <a:t>Neocortex</a:t>
                      </a:r>
                    </a:p>
                  </a:txBody>
                  <a:tcPr/>
                </a:tc>
                <a:tc>
                  <a:txBody>
                    <a:bodyPr/>
                    <a:lstStyle/>
                    <a:p>
                      <a:r>
                        <a:rPr lang="en-US" sz="1400">
                          <a:solidFill>
                            <a:schemeClr val="accent2">
                              <a:lumMod val="40000"/>
                              <a:lumOff val="60000"/>
                            </a:schemeClr>
                          </a:solidFill>
                        </a:rPr>
                        <a:t>Carnegie-Mellon University</a:t>
                      </a:r>
                    </a:p>
                  </a:txBody>
                  <a:tcPr/>
                </a:tc>
                <a:extLst>
                  <a:ext uri="{0D108BD9-81ED-4DB2-BD59-A6C34878D82A}">
                    <a16:rowId xmlns:a16="http://schemas.microsoft.com/office/drawing/2014/main" val="4273828174"/>
                  </a:ext>
                </a:extLst>
              </a:tr>
              <a:tr h="298405">
                <a:tc>
                  <a:txBody>
                    <a:bodyPr/>
                    <a:lstStyle/>
                    <a:p>
                      <a:r>
                        <a:rPr lang="en-US" sz="1400">
                          <a:solidFill>
                            <a:schemeClr val="accent2">
                              <a:lumMod val="40000"/>
                              <a:lumOff val="60000"/>
                            </a:schemeClr>
                          </a:solidFill>
                        </a:rPr>
                        <a:t>Voyager</a:t>
                      </a:r>
                    </a:p>
                  </a:txBody>
                  <a:tcPr/>
                </a:tc>
                <a:tc>
                  <a:txBody>
                    <a:bodyPr/>
                    <a:lstStyle/>
                    <a:p>
                      <a:r>
                        <a:rPr lang="en-US" sz="1400" dirty="0">
                          <a:solidFill>
                            <a:schemeClr val="accent2">
                              <a:lumMod val="40000"/>
                              <a:lumOff val="60000"/>
                            </a:schemeClr>
                          </a:solidFill>
                        </a:rPr>
                        <a:t>U of California, San Diego</a:t>
                      </a:r>
                    </a:p>
                  </a:txBody>
                  <a:tcPr/>
                </a:tc>
                <a:extLst>
                  <a:ext uri="{0D108BD9-81ED-4DB2-BD59-A6C34878D82A}">
                    <a16:rowId xmlns:a16="http://schemas.microsoft.com/office/drawing/2014/main" val="3528933477"/>
                  </a:ext>
                </a:extLst>
              </a:tr>
              <a:tr h="298405">
                <a:tc>
                  <a:txBody>
                    <a:bodyPr/>
                    <a:lstStyle/>
                    <a:p>
                      <a:r>
                        <a:rPr lang="en-US" sz="1400" err="1">
                          <a:solidFill>
                            <a:schemeClr val="accent2">
                              <a:lumMod val="40000"/>
                              <a:lumOff val="60000"/>
                            </a:schemeClr>
                          </a:solidFill>
                        </a:rPr>
                        <a:t>Ookami</a:t>
                      </a:r>
                    </a:p>
                  </a:txBody>
                  <a:tcPr/>
                </a:tc>
                <a:tc>
                  <a:txBody>
                    <a:bodyPr/>
                    <a:lstStyle/>
                    <a:p>
                      <a:r>
                        <a:rPr lang="en-US" sz="1400" dirty="0">
                          <a:solidFill>
                            <a:schemeClr val="accent2">
                              <a:lumMod val="40000"/>
                              <a:lumOff val="60000"/>
                            </a:schemeClr>
                          </a:solidFill>
                        </a:rPr>
                        <a:t>Stonybrook University</a:t>
                      </a:r>
                    </a:p>
                  </a:txBody>
                  <a:tcPr/>
                </a:tc>
                <a:extLst>
                  <a:ext uri="{0D108BD9-81ED-4DB2-BD59-A6C34878D82A}">
                    <a16:rowId xmlns:a16="http://schemas.microsoft.com/office/drawing/2014/main" val="528228345"/>
                  </a:ext>
                </a:extLst>
              </a:tr>
              <a:tr h="298405">
                <a:tc>
                  <a:txBody>
                    <a:bodyPr/>
                    <a:lstStyle/>
                    <a:p>
                      <a:r>
                        <a:rPr lang="en-US" sz="1400">
                          <a:solidFill>
                            <a:schemeClr val="accent2">
                              <a:lumMod val="40000"/>
                              <a:lumOff val="60000"/>
                            </a:schemeClr>
                          </a:solidFill>
                        </a:rPr>
                        <a:t>NRP</a:t>
                      </a:r>
                    </a:p>
                  </a:txBody>
                  <a:tcPr/>
                </a:tc>
                <a:tc>
                  <a:txBody>
                    <a:bodyPr/>
                    <a:lstStyle/>
                    <a:p>
                      <a:r>
                        <a:rPr lang="en-US" sz="1400" dirty="0">
                          <a:solidFill>
                            <a:schemeClr val="accent2">
                              <a:lumMod val="40000"/>
                              <a:lumOff val="60000"/>
                            </a:schemeClr>
                          </a:solidFill>
                        </a:rPr>
                        <a:t>U of California, San Diego</a:t>
                      </a:r>
                    </a:p>
                  </a:txBody>
                  <a:tcPr/>
                </a:tc>
                <a:extLst>
                  <a:ext uri="{0D108BD9-81ED-4DB2-BD59-A6C34878D82A}">
                    <a16:rowId xmlns:a16="http://schemas.microsoft.com/office/drawing/2014/main" val="4282402652"/>
                  </a:ext>
                </a:extLst>
              </a:tr>
              <a:tr h="298405">
                <a:tc>
                  <a:txBody>
                    <a:bodyPr/>
                    <a:lstStyle/>
                    <a:p>
                      <a:r>
                        <a:rPr lang="en-US" sz="1400">
                          <a:solidFill>
                            <a:schemeClr val="accent2">
                              <a:lumMod val="40000"/>
                              <a:lumOff val="60000"/>
                            </a:schemeClr>
                          </a:solidFill>
                        </a:rPr>
                        <a:t>ACES</a:t>
                      </a:r>
                    </a:p>
                  </a:txBody>
                  <a:tcPr/>
                </a:tc>
                <a:tc>
                  <a:txBody>
                    <a:bodyPr/>
                    <a:lstStyle/>
                    <a:p>
                      <a:r>
                        <a:rPr lang="en-US" sz="1400" dirty="0">
                          <a:solidFill>
                            <a:schemeClr val="accent2">
                              <a:lumMod val="40000"/>
                              <a:lumOff val="60000"/>
                            </a:schemeClr>
                          </a:solidFill>
                        </a:rPr>
                        <a:t>Texas A&amp;M University</a:t>
                      </a:r>
                    </a:p>
                  </a:txBody>
                  <a:tcPr/>
                </a:tc>
                <a:extLst>
                  <a:ext uri="{0D108BD9-81ED-4DB2-BD59-A6C34878D82A}">
                    <a16:rowId xmlns:a16="http://schemas.microsoft.com/office/drawing/2014/main" val="2318990081"/>
                  </a:ext>
                </a:extLst>
              </a:tr>
            </a:tbl>
          </a:graphicData>
        </a:graphic>
      </p:graphicFrame>
      <p:sp>
        <p:nvSpPr>
          <p:cNvPr id="188" name="TextBox 187">
            <a:extLst>
              <a:ext uri="{FF2B5EF4-FFF2-40B4-BE49-F238E27FC236}">
                <a16:creationId xmlns:a16="http://schemas.microsoft.com/office/drawing/2014/main" id="{0A99AB98-FD33-2537-8A4A-E5C320421F98}"/>
              </a:ext>
            </a:extLst>
          </p:cNvPr>
          <p:cNvSpPr txBox="1"/>
          <p:nvPr/>
        </p:nvSpPr>
        <p:spPr>
          <a:xfrm>
            <a:off x="1216539" y="494106"/>
            <a:ext cx="6874020" cy="461665"/>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454"/>
                </a:solidFill>
                <a:effectLst/>
                <a:uLnTx/>
                <a:uFillTx/>
                <a:latin typeface="Open Sans Light"/>
                <a:ea typeface="+mn-ea"/>
                <a:cs typeface="+mn-cs"/>
              </a:rPr>
              <a:t>Learn how to access resources at </a:t>
            </a:r>
            <a:r>
              <a:rPr kumimoji="0" lang="en-US" sz="2400" b="1" i="0" u="none" strike="noStrike" kern="1200" cap="none" spc="0" normalizeH="0" baseline="0" noProof="0" dirty="0">
                <a:ln>
                  <a:noFill/>
                </a:ln>
                <a:solidFill>
                  <a:schemeClr val="bg1"/>
                </a:solidFill>
                <a:effectLst/>
                <a:uLnTx/>
                <a:uFillTx/>
                <a:latin typeface="Open Sans Light"/>
                <a:ea typeface="+mn-ea"/>
                <a:cs typeface="+mn-cs"/>
                <a:hlinkClick r:id="rId3">
                  <a:extLst>
                    <a:ext uri="{A12FA001-AC4F-418D-AE19-62706E023703}">
                      <ahyp:hlinkClr xmlns:ahyp="http://schemas.microsoft.com/office/drawing/2018/hyperlinkcolor" val="tx"/>
                    </a:ext>
                  </a:extLst>
                </a:hlinkClick>
              </a:rPr>
              <a:t>access-ci.org</a:t>
            </a:r>
            <a:r>
              <a:rPr kumimoji="0" lang="en-US" sz="2400" b="1" i="0" u="none" strike="noStrike" kern="1200" cap="none" spc="0" normalizeH="0" baseline="0" noProof="0" dirty="0">
                <a:ln>
                  <a:noFill/>
                </a:ln>
                <a:solidFill>
                  <a:schemeClr val="bg1"/>
                </a:solidFill>
                <a:effectLst/>
                <a:uLnTx/>
                <a:uFillTx/>
                <a:latin typeface="Open Sans Light"/>
                <a:ea typeface="+mn-ea"/>
                <a:cs typeface="+mn-cs"/>
              </a:rPr>
              <a:t> </a:t>
            </a:r>
          </a:p>
        </p:txBody>
      </p:sp>
      <p:graphicFrame>
        <p:nvGraphicFramePr>
          <p:cNvPr id="189" name="Table 185">
            <a:extLst>
              <a:ext uri="{FF2B5EF4-FFF2-40B4-BE49-F238E27FC236}">
                <a16:creationId xmlns:a16="http://schemas.microsoft.com/office/drawing/2014/main" id="{D2860701-19F2-016A-8B05-DD8840361BD3}"/>
              </a:ext>
            </a:extLst>
          </p:cNvPr>
          <p:cNvGraphicFramePr>
            <a:graphicFrameLocks noGrp="1"/>
          </p:cNvGraphicFramePr>
          <p:nvPr/>
        </p:nvGraphicFramePr>
        <p:xfrm>
          <a:off x="8101366" y="5434545"/>
          <a:ext cx="4069080" cy="914400"/>
        </p:xfrm>
        <a:graphic>
          <a:graphicData uri="http://schemas.openxmlformats.org/drawingml/2006/table">
            <a:tbl>
              <a:tblPr firstRow="1" bandRow="1">
                <a:tableStyleId>{2D5ABB26-0587-4C30-8999-92F81FD0307C}</a:tableStyleId>
              </a:tblPr>
              <a:tblGrid>
                <a:gridCol w="1188720">
                  <a:extLst>
                    <a:ext uri="{9D8B030D-6E8A-4147-A177-3AD203B41FA5}">
                      <a16:colId xmlns:a16="http://schemas.microsoft.com/office/drawing/2014/main" val="1042772800"/>
                    </a:ext>
                  </a:extLst>
                </a:gridCol>
                <a:gridCol w="2880360">
                  <a:extLst>
                    <a:ext uri="{9D8B030D-6E8A-4147-A177-3AD203B41FA5}">
                      <a16:colId xmlns:a16="http://schemas.microsoft.com/office/drawing/2014/main" val="1941145661"/>
                    </a:ext>
                  </a:extLst>
                </a:gridCol>
              </a:tblGrid>
              <a:tr h="298405">
                <a:tc>
                  <a:txBody>
                    <a:bodyPr/>
                    <a:lstStyle/>
                    <a:p>
                      <a:r>
                        <a:rPr lang="en-US" sz="1400"/>
                        <a:t>Cloudbank</a:t>
                      </a:r>
                    </a:p>
                  </a:txBody>
                  <a:tcPr>
                    <a:solidFill>
                      <a:schemeClr val="bg1"/>
                    </a:solidFill>
                  </a:tcPr>
                </a:tc>
                <a:tc>
                  <a:txBody>
                    <a:bodyPr/>
                    <a:lstStyle/>
                    <a:p>
                      <a:r>
                        <a:rPr lang="en-US" sz="1400"/>
                        <a:t>U of California, San Diego</a:t>
                      </a:r>
                    </a:p>
                  </a:txBody>
                  <a:tcPr>
                    <a:solidFill>
                      <a:schemeClr val="bg1"/>
                    </a:solidFill>
                  </a:tcPr>
                </a:tc>
                <a:extLst>
                  <a:ext uri="{0D108BD9-81ED-4DB2-BD59-A6C34878D82A}">
                    <a16:rowId xmlns:a16="http://schemas.microsoft.com/office/drawing/2014/main" val="4273828174"/>
                  </a:ext>
                </a:extLst>
              </a:tr>
              <a:tr h="298405">
                <a:tc>
                  <a:txBody>
                    <a:bodyPr/>
                    <a:lstStyle/>
                    <a:p>
                      <a:r>
                        <a:rPr lang="en-US" sz="1400" dirty="0" err="1"/>
                        <a:t>CloudLab</a:t>
                      </a:r>
                      <a:endParaRPr lang="en-US" sz="1400" dirty="0"/>
                    </a:p>
                  </a:txBody>
                  <a:tcPr>
                    <a:solidFill>
                      <a:schemeClr val="bg1"/>
                    </a:solidFill>
                  </a:tcPr>
                </a:tc>
                <a:tc>
                  <a:txBody>
                    <a:bodyPr/>
                    <a:lstStyle/>
                    <a:p>
                      <a:r>
                        <a:rPr lang="en-US" sz="1400"/>
                        <a:t>University of Utah</a:t>
                      </a:r>
                    </a:p>
                  </a:txBody>
                  <a:tcPr>
                    <a:solidFill>
                      <a:schemeClr val="bg1"/>
                    </a:solidFill>
                  </a:tcPr>
                </a:tc>
                <a:extLst>
                  <a:ext uri="{0D108BD9-81ED-4DB2-BD59-A6C34878D82A}">
                    <a16:rowId xmlns:a16="http://schemas.microsoft.com/office/drawing/2014/main" val="3528933477"/>
                  </a:ext>
                </a:extLst>
              </a:tr>
              <a:tr h="298405">
                <a:tc>
                  <a:txBody>
                    <a:bodyPr/>
                    <a:lstStyle/>
                    <a:p>
                      <a:r>
                        <a:rPr lang="en-US" sz="1400"/>
                        <a:t>Chameleon</a:t>
                      </a:r>
                    </a:p>
                  </a:txBody>
                  <a:tcPr>
                    <a:solidFill>
                      <a:schemeClr val="bg1"/>
                    </a:solidFill>
                  </a:tcPr>
                </a:tc>
                <a:tc>
                  <a:txBody>
                    <a:bodyPr/>
                    <a:lstStyle/>
                    <a:p>
                      <a:r>
                        <a:rPr lang="en-US" sz="1400" dirty="0"/>
                        <a:t>University of Chicago</a:t>
                      </a:r>
                    </a:p>
                  </a:txBody>
                  <a:tcPr>
                    <a:solidFill>
                      <a:schemeClr val="bg1"/>
                    </a:solidFill>
                  </a:tcPr>
                </a:tc>
                <a:extLst>
                  <a:ext uri="{0D108BD9-81ED-4DB2-BD59-A6C34878D82A}">
                    <a16:rowId xmlns:a16="http://schemas.microsoft.com/office/drawing/2014/main" val="1197196249"/>
                  </a:ext>
                </a:extLst>
              </a:tr>
            </a:tbl>
          </a:graphicData>
        </a:graphic>
      </p:graphicFrame>
      <p:graphicFrame>
        <p:nvGraphicFramePr>
          <p:cNvPr id="190" name="Table 185">
            <a:extLst>
              <a:ext uri="{FF2B5EF4-FFF2-40B4-BE49-F238E27FC236}">
                <a16:creationId xmlns:a16="http://schemas.microsoft.com/office/drawing/2014/main" id="{7B49C186-2E50-C007-A64F-172CF3194602}"/>
              </a:ext>
            </a:extLst>
          </p:cNvPr>
          <p:cNvGraphicFramePr>
            <a:graphicFrameLocks noGrp="1"/>
          </p:cNvGraphicFramePr>
          <p:nvPr/>
        </p:nvGraphicFramePr>
        <p:xfrm>
          <a:off x="3958058" y="6014261"/>
          <a:ext cx="4069080" cy="609600"/>
        </p:xfrm>
        <a:graphic>
          <a:graphicData uri="http://schemas.openxmlformats.org/drawingml/2006/table">
            <a:tbl>
              <a:tblPr firstRow="1" bandRow="1">
                <a:tableStyleId>{2D5ABB26-0587-4C30-8999-92F81FD0307C}</a:tableStyleId>
              </a:tblPr>
              <a:tblGrid>
                <a:gridCol w="1188720">
                  <a:extLst>
                    <a:ext uri="{9D8B030D-6E8A-4147-A177-3AD203B41FA5}">
                      <a16:colId xmlns:a16="http://schemas.microsoft.com/office/drawing/2014/main" val="1042772800"/>
                    </a:ext>
                  </a:extLst>
                </a:gridCol>
                <a:gridCol w="2880360">
                  <a:extLst>
                    <a:ext uri="{9D8B030D-6E8A-4147-A177-3AD203B41FA5}">
                      <a16:colId xmlns:a16="http://schemas.microsoft.com/office/drawing/2014/main" val="1941145661"/>
                    </a:ext>
                  </a:extLst>
                </a:gridCol>
              </a:tblGrid>
              <a:tr h="298405">
                <a:tc>
                  <a:txBody>
                    <a:bodyPr/>
                    <a:lstStyle/>
                    <a:p>
                      <a:r>
                        <a:rPr lang="en-US" sz="1400" dirty="0" err="1">
                          <a:solidFill>
                            <a:schemeClr val="accent5">
                              <a:lumMod val="40000"/>
                              <a:lumOff val="60000"/>
                            </a:schemeClr>
                          </a:solidFill>
                        </a:rPr>
                        <a:t>PATh</a:t>
                      </a:r>
                      <a:r>
                        <a:rPr lang="en-US" sz="1400" dirty="0">
                          <a:solidFill>
                            <a:schemeClr val="accent5">
                              <a:lumMod val="40000"/>
                              <a:lumOff val="60000"/>
                            </a:schemeClr>
                          </a:solidFill>
                        </a:rPr>
                        <a:t>/OSG</a:t>
                      </a:r>
                    </a:p>
                  </a:txBody>
                  <a:tcPr/>
                </a:tc>
                <a:tc>
                  <a:txBody>
                    <a:bodyPr/>
                    <a:lstStyle/>
                    <a:p>
                      <a:r>
                        <a:rPr lang="en-US" sz="1400" dirty="0">
                          <a:solidFill>
                            <a:schemeClr val="accent5">
                              <a:lumMod val="40000"/>
                              <a:lumOff val="60000"/>
                            </a:schemeClr>
                          </a:solidFill>
                        </a:rPr>
                        <a:t>U of Wisconsin, Madison</a:t>
                      </a:r>
                    </a:p>
                  </a:txBody>
                  <a:tcPr/>
                </a:tc>
                <a:extLst>
                  <a:ext uri="{0D108BD9-81ED-4DB2-BD59-A6C34878D82A}">
                    <a16:rowId xmlns:a16="http://schemas.microsoft.com/office/drawing/2014/main" val="4273828174"/>
                  </a:ext>
                </a:extLst>
              </a:tr>
              <a:tr h="298405">
                <a:tc>
                  <a:txBody>
                    <a:bodyPr/>
                    <a:lstStyle/>
                    <a:p>
                      <a:r>
                        <a:rPr lang="en-US" sz="1400" dirty="0">
                          <a:solidFill>
                            <a:schemeClr val="accent5">
                              <a:lumMod val="40000"/>
                              <a:lumOff val="60000"/>
                            </a:schemeClr>
                          </a:solidFill>
                        </a:rPr>
                        <a:t>ACCESS</a:t>
                      </a:r>
                    </a:p>
                  </a:txBody>
                  <a:tcPr/>
                </a:tc>
                <a:tc>
                  <a:txBody>
                    <a:bodyPr/>
                    <a:lstStyle/>
                    <a:p>
                      <a:r>
                        <a:rPr lang="en-US" sz="1400" dirty="0">
                          <a:solidFill>
                            <a:schemeClr val="accent5">
                              <a:lumMod val="40000"/>
                              <a:lumOff val="60000"/>
                            </a:schemeClr>
                          </a:solidFill>
                        </a:rPr>
                        <a:t>Several Partners</a:t>
                      </a:r>
                    </a:p>
                  </a:txBody>
                  <a:tcPr/>
                </a:tc>
                <a:extLst>
                  <a:ext uri="{0D108BD9-81ED-4DB2-BD59-A6C34878D82A}">
                    <a16:rowId xmlns:a16="http://schemas.microsoft.com/office/drawing/2014/main" val="3528933477"/>
                  </a:ext>
                </a:extLst>
              </a:tr>
            </a:tbl>
          </a:graphicData>
        </a:graphic>
      </p:graphicFrame>
      <p:sp>
        <p:nvSpPr>
          <p:cNvPr id="191" name="Freeform 141">
            <a:extLst>
              <a:ext uri="{FF2B5EF4-FFF2-40B4-BE49-F238E27FC236}">
                <a16:creationId xmlns:a16="http://schemas.microsoft.com/office/drawing/2014/main" id="{2232ED70-709C-A2CF-6BEA-034874132406}"/>
              </a:ext>
            </a:extLst>
          </p:cNvPr>
          <p:cNvSpPr>
            <a:spLocks/>
          </p:cNvSpPr>
          <p:nvPr/>
        </p:nvSpPr>
        <p:spPr bwMode="auto">
          <a:xfrm>
            <a:off x="990997" y="3657778"/>
            <a:ext cx="228600" cy="228600"/>
          </a:xfrm>
          <a:custGeom>
            <a:avLst/>
            <a:gdLst>
              <a:gd name="T0" fmla="*/ 39 w 77"/>
              <a:gd name="T1" fmla="*/ 0 h 71"/>
              <a:gd name="T2" fmla="*/ 51 w 77"/>
              <a:gd name="T3" fmla="*/ 23 h 71"/>
              <a:gd name="T4" fmla="*/ 77 w 77"/>
              <a:gd name="T5" fmla="*/ 27 h 71"/>
              <a:gd name="T6" fmla="*/ 57 w 77"/>
              <a:gd name="T7" fmla="*/ 46 h 71"/>
              <a:gd name="T8" fmla="*/ 63 w 77"/>
              <a:gd name="T9" fmla="*/ 71 h 71"/>
              <a:gd name="T10" fmla="*/ 39 w 77"/>
              <a:gd name="T11" fmla="*/ 60 h 71"/>
              <a:gd name="T12" fmla="*/ 15 w 77"/>
              <a:gd name="T13" fmla="*/ 71 h 71"/>
              <a:gd name="T14" fmla="*/ 20 w 77"/>
              <a:gd name="T15" fmla="*/ 46 h 71"/>
              <a:gd name="T16" fmla="*/ 0 w 77"/>
              <a:gd name="T17" fmla="*/ 27 h 71"/>
              <a:gd name="T18" fmla="*/ 27 w 77"/>
              <a:gd name="T19" fmla="*/ 23 h 71"/>
              <a:gd name="T20" fmla="*/ 39 w 7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1">
                <a:moveTo>
                  <a:pt x="39" y="0"/>
                </a:moveTo>
                <a:lnTo>
                  <a:pt x="51" y="23"/>
                </a:lnTo>
                <a:lnTo>
                  <a:pt x="77" y="27"/>
                </a:lnTo>
                <a:lnTo>
                  <a:pt x="57" y="46"/>
                </a:lnTo>
                <a:lnTo>
                  <a:pt x="63" y="71"/>
                </a:lnTo>
                <a:lnTo>
                  <a:pt x="39" y="60"/>
                </a:lnTo>
                <a:lnTo>
                  <a:pt x="15" y="71"/>
                </a:lnTo>
                <a:lnTo>
                  <a:pt x="20" y="46"/>
                </a:lnTo>
                <a:lnTo>
                  <a:pt x="0" y="27"/>
                </a:lnTo>
                <a:lnTo>
                  <a:pt x="27" y="23"/>
                </a:lnTo>
                <a:lnTo>
                  <a:pt x="39" y="0"/>
                </a:lnTo>
                <a:close/>
              </a:path>
            </a:pathLst>
          </a:custGeom>
          <a:solidFill>
            <a:srgbClr val="A6C3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92" name="Freeform 141">
            <a:extLst>
              <a:ext uri="{FF2B5EF4-FFF2-40B4-BE49-F238E27FC236}">
                <a16:creationId xmlns:a16="http://schemas.microsoft.com/office/drawing/2014/main" id="{E7F63971-E290-7B37-FBF6-DF472FAF8C53}"/>
              </a:ext>
            </a:extLst>
          </p:cNvPr>
          <p:cNvSpPr>
            <a:spLocks/>
          </p:cNvSpPr>
          <p:nvPr/>
        </p:nvSpPr>
        <p:spPr bwMode="auto">
          <a:xfrm>
            <a:off x="1843688" y="2597242"/>
            <a:ext cx="228600" cy="228600"/>
          </a:xfrm>
          <a:custGeom>
            <a:avLst/>
            <a:gdLst>
              <a:gd name="T0" fmla="*/ 39 w 77"/>
              <a:gd name="T1" fmla="*/ 0 h 71"/>
              <a:gd name="T2" fmla="*/ 51 w 77"/>
              <a:gd name="T3" fmla="*/ 23 h 71"/>
              <a:gd name="T4" fmla="*/ 77 w 77"/>
              <a:gd name="T5" fmla="*/ 27 h 71"/>
              <a:gd name="T6" fmla="*/ 57 w 77"/>
              <a:gd name="T7" fmla="*/ 46 h 71"/>
              <a:gd name="T8" fmla="*/ 63 w 77"/>
              <a:gd name="T9" fmla="*/ 71 h 71"/>
              <a:gd name="T10" fmla="*/ 39 w 77"/>
              <a:gd name="T11" fmla="*/ 60 h 71"/>
              <a:gd name="T12" fmla="*/ 15 w 77"/>
              <a:gd name="T13" fmla="*/ 71 h 71"/>
              <a:gd name="T14" fmla="*/ 20 w 77"/>
              <a:gd name="T15" fmla="*/ 46 h 71"/>
              <a:gd name="T16" fmla="*/ 0 w 77"/>
              <a:gd name="T17" fmla="*/ 27 h 71"/>
              <a:gd name="T18" fmla="*/ 27 w 77"/>
              <a:gd name="T19" fmla="*/ 23 h 71"/>
              <a:gd name="T20" fmla="*/ 39 w 7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1">
                <a:moveTo>
                  <a:pt x="39" y="0"/>
                </a:moveTo>
                <a:lnTo>
                  <a:pt x="51" y="23"/>
                </a:lnTo>
                <a:lnTo>
                  <a:pt x="77" y="27"/>
                </a:lnTo>
                <a:lnTo>
                  <a:pt x="57" y="46"/>
                </a:lnTo>
                <a:lnTo>
                  <a:pt x="63" y="71"/>
                </a:lnTo>
                <a:lnTo>
                  <a:pt x="39" y="60"/>
                </a:lnTo>
                <a:lnTo>
                  <a:pt x="15" y="71"/>
                </a:lnTo>
                <a:lnTo>
                  <a:pt x="20" y="46"/>
                </a:lnTo>
                <a:lnTo>
                  <a:pt x="0" y="27"/>
                </a:lnTo>
                <a:lnTo>
                  <a:pt x="27" y="23"/>
                </a:lnTo>
                <a:lnTo>
                  <a:pt x="39" y="0"/>
                </a:lnTo>
                <a:close/>
              </a:path>
            </a:pathLst>
          </a:custGeom>
          <a:solidFill>
            <a:srgbClr val="A6C3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93" name="Freeform 141">
            <a:extLst>
              <a:ext uri="{FF2B5EF4-FFF2-40B4-BE49-F238E27FC236}">
                <a16:creationId xmlns:a16="http://schemas.microsoft.com/office/drawing/2014/main" id="{1FBFC464-377B-0FEF-6734-00CEFB3A9462}"/>
              </a:ext>
            </a:extLst>
          </p:cNvPr>
          <p:cNvSpPr>
            <a:spLocks/>
          </p:cNvSpPr>
          <p:nvPr/>
        </p:nvSpPr>
        <p:spPr bwMode="auto">
          <a:xfrm>
            <a:off x="5228168" y="2478040"/>
            <a:ext cx="228600" cy="228600"/>
          </a:xfrm>
          <a:custGeom>
            <a:avLst/>
            <a:gdLst>
              <a:gd name="T0" fmla="*/ 39 w 77"/>
              <a:gd name="T1" fmla="*/ 0 h 71"/>
              <a:gd name="T2" fmla="*/ 51 w 77"/>
              <a:gd name="T3" fmla="*/ 23 h 71"/>
              <a:gd name="T4" fmla="*/ 77 w 77"/>
              <a:gd name="T5" fmla="*/ 27 h 71"/>
              <a:gd name="T6" fmla="*/ 57 w 77"/>
              <a:gd name="T7" fmla="*/ 46 h 71"/>
              <a:gd name="T8" fmla="*/ 63 w 77"/>
              <a:gd name="T9" fmla="*/ 71 h 71"/>
              <a:gd name="T10" fmla="*/ 39 w 77"/>
              <a:gd name="T11" fmla="*/ 60 h 71"/>
              <a:gd name="T12" fmla="*/ 15 w 77"/>
              <a:gd name="T13" fmla="*/ 71 h 71"/>
              <a:gd name="T14" fmla="*/ 20 w 77"/>
              <a:gd name="T15" fmla="*/ 46 h 71"/>
              <a:gd name="T16" fmla="*/ 0 w 77"/>
              <a:gd name="T17" fmla="*/ 27 h 71"/>
              <a:gd name="T18" fmla="*/ 27 w 77"/>
              <a:gd name="T19" fmla="*/ 23 h 71"/>
              <a:gd name="T20" fmla="*/ 39 w 7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1">
                <a:moveTo>
                  <a:pt x="39" y="0"/>
                </a:moveTo>
                <a:lnTo>
                  <a:pt x="51" y="23"/>
                </a:lnTo>
                <a:lnTo>
                  <a:pt x="77" y="27"/>
                </a:lnTo>
                <a:lnTo>
                  <a:pt x="57" y="46"/>
                </a:lnTo>
                <a:lnTo>
                  <a:pt x="63" y="71"/>
                </a:lnTo>
                <a:lnTo>
                  <a:pt x="39" y="60"/>
                </a:lnTo>
                <a:lnTo>
                  <a:pt x="15" y="71"/>
                </a:lnTo>
                <a:lnTo>
                  <a:pt x="20" y="46"/>
                </a:lnTo>
                <a:lnTo>
                  <a:pt x="0" y="27"/>
                </a:lnTo>
                <a:lnTo>
                  <a:pt x="27" y="23"/>
                </a:lnTo>
                <a:lnTo>
                  <a:pt x="39" y="0"/>
                </a:lnTo>
                <a:close/>
              </a:path>
            </a:pathLst>
          </a:custGeom>
          <a:solidFill>
            <a:srgbClr val="A6C3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94" name="Freeform 141">
            <a:extLst>
              <a:ext uri="{FF2B5EF4-FFF2-40B4-BE49-F238E27FC236}">
                <a16:creationId xmlns:a16="http://schemas.microsoft.com/office/drawing/2014/main" id="{278DB6E5-3B90-7F06-4346-C3F8E4B12DE8}"/>
              </a:ext>
            </a:extLst>
          </p:cNvPr>
          <p:cNvSpPr>
            <a:spLocks/>
          </p:cNvSpPr>
          <p:nvPr/>
        </p:nvSpPr>
        <p:spPr bwMode="auto">
          <a:xfrm>
            <a:off x="4949316" y="2144924"/>
            <a:ext cx="228600" cy="228600"/>
          </a:xfrm>
          <a:custGeom>
            <a:avLst/>
            <a:gdLst>
              <a:gd name="T0" fmla="*/ 39 w 77"/>
              <a:gd name="T1" fmla="*/ 0 h 71"/>
              <a:gd name="T2" fmla="*/ 51 w 77"/>
              <a:gd name="T3" fmla="*/ 23 h 71"/>
              <a:gd name="T4" fmla="*/ 77 w 77"/>
              <a:gd name="T5" fmla="*/ 27 h 71"/>
              <a:gd name="T6" fmla="*/ 57 w 77"/>
              <a:gd name="T7" fmla="*/ 46 h 71"/>
              <a:gd name="T8" fmla="*/ 63 w 77"/>
              <a:gd name="T9" fmla="*/ 71 h 71"/>
              <a:gd name="T10" fmla="*/ 39 w 77"/>
              <a:gd name="T11" fmla="*/ 60 h 71"/>
              <a:gd name="T12" fmla="*/ 15 w 77"/>
              <a:gd name="T13" fmla="*/ 71 h 71"/>
              <a:gd name="T14" fmla="*/ 20 w 77"/>
              <a:gd name="T15" fmla="*/ 46 h 71"/>
              <a:gd name="T16" fmla="*/ 0 w 77"/>
              <a:gd name="T17" fmla="*/ 27 h 71"/>
              <a:gd name="T18" fmla="*/ 27 w 77"/>
              <a:gd name="T19" fmla="*/ 23 h 71"/>
              <a:gd name="T20" fmla="*/ 39 w 7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1">
                <a:moveTo>
                  <a:pt x="39" y="0"/>
                </a:moveTo>
                <a:lnTo>
                  <a:pt x="51" y="23"/>
                </a:lnTo>
                <a:lnTo>
                  <a:pt x="77" y="27"/>
                </a:lnTo>
                <a:lnTo>
                  <a:pt x="57" y="46"/>
                </a:lnTo>
                <a:lnTo>
                  <a:pt x="63" y="71"/>
                </a:lnTo>
                <a:lnTo>
                  <a:pt x="39" y="60"/>
                </a:lnTo>
                <a:lnTo>
                  <a:pt x="15" y="71"/>
                </a:lnTo>
                <a:lnTo>
                  <a:pt x="20" y="46"/>
                </a:lnTo>
                <a:lnTo>
                  <a:pt x="0" y="27"/>
                </a:lnTo>
                <a:lnTo>
                  <a:pt x="27" y="23"/>
                </a:lnTo>
                <a:lnTo>
                  <a:pt x="39" y="0"/>
                </a:lnTo>
                <a:close/>
              </a:path>
            </a:pathLst>
          </a:custGeom>
          <a:solidFill>
            <a:srgbClr val="473B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95" name="Freeform 141">
            <a:extLst>
              <a:ext uri="{FF2B5EF4-FFF2-40B4-BE49-F238E27FC236}">
                <a16:creationId xmlns:a16="http://schemas.microsoft.com/office/drawing/2014/main" id="{ED8073C9-1E6D-2D69-DD20-7D7205F13B44}"/>
              </a:ext>
            </a:extLst>
          </p:cNvPr>
          <p:cNvSpPr>
            <a:spLocks/>
          </p:cNvSpPr>
          <p:nvPr/>
        </p:nvSpPr>
        <p:spPr bwMode="auto">
          <a:xfrm>
            <a:off x="6494378" y="2477270"/>
            <a:ext cx="228600" cy="228600"/>
          </a:xfrm>
          <a:custGeom>
            <a:avLst/>
            <a:gdLst>
              <a:gd name="T0" fmla="*/ 39 w 77"/>
              <a:gd name="T1" fmla="*/ 0 h 71"/>
              <a:gd name="T2" fmla="*/ 51 w 77"/>
              <a:gd name="T3" fmla="*/ 23 h 71"/>
              <a:gd name="T4" fmla="*/ 77 w 77"/>
              <a:gd name="T5" fmla="*/ 27 h 71"/>
              <a:gd name="T6" fmla="*/ 57 w 77"/>
              <a:gd name="T7" fmla="*/ 46 h 71"/>
              <a:gd name="T8" fmla="*/ 63 w 77"/>
              <a:gd name="T9" fmla="*/ 71 h 71"/>
              <a:gd name="T10" fmla="*/ 39 w 77"/>
              <a:gd name="T11" fmla="*/ 60 h 71"/>
              <a:gd name="T12" fmla="*/ 15 w 77"/>
              <a:gd name="T13" fmla="*/ 71 h 71"/>
              <a:gd name="T14" fmla="*/ 20 w 77"/>
              <a:gd name="T15" fmla="*/ 46 h 71"/>
              <a:gd name="T16" fmla="*/ 0 w 77"/>
              <a:gd name="T17" fmla="*/ 27 h 71"/>
              <a:gd name="T18" fmla="*/ 27 w 77"/>
              <a:gd name="T19" fmla="*/ 23 h 71"/>
              <a:gd name="T20" fmla="*/ 39 w 7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1">
                <a:moveTo>
                  <a:pt x="39" y="0"/>
                </a:moveTo>
                <a:lnTo>
                  <a:pt x="51" y="23"/>
                </a:lnTo>
                <a:lnTo>
                  <a:pt x="77" y="27"/>
                </a:lnTo>
                <a:lnTo>
                  <a:pt x="57" y="46"/>
                </a:lnTo>
                <a:lnTo>
                  <a:pt x="63" y="71"/>
                </a:lnTo>
                <a:lnTo>
                  <a:pt x="39" y="60"/>
                </a:lnTo>
                <a:lnTo>
                  <a:pt x="15" y="71"/>
                </a:lnTo>
                <a:lnTo>
                  <a:pt x="20" y="46"/>
                </a:lnTo>
                <a:lnTo>
                  <a:pt x="0" y="27"/>
                </a:lnTo>
                <a:lnTo>
                  <a:pt x="27" y="23"/>
                </a:lnTo>
                <a:lnTo>
                  <a:pt x="39" y="0"/>
                </a:lnTo>
                <a:close/>
              </a:path>
            </a:pathLst>
          </a:custGeom>
          <a:solidFill>
            <a:srgbClr val="473B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96" name="Freeform 141">
            <a:extLst>
              <a:ext uri="{FF2B5EF4-FFF2-40B4-BE49-F238E27FC236}">
                <a16:creationId xmlns:a16="http://schemas.microsoft.com/office/drawing/2014/main" id="{1A726EED-3EEC-C8F6-7270-789762E3503E}"/>
              </a:ext>
            </a:extLst>
          </p:cNvPr>
          <p:cNvSpPr>
            <a:spLocks/>
          </p:cNvSpPr>
          <p:nvPr/>
        </p:nvSpPr>
        <p:spPr bwMode="auto">
          <a:xfrm>
            <a:off x="2773174" y="2802449"/>
            <a:ext cx="228600" cy="228600"/>
          </a:xfrm>
          <a:custGeom>
            <a:avLst/>
            <a:gdLst>
              <a:gd name="T0" fmla="*/ 39 w 77"/>
              <a:gd name="T1" fmla="*/ 0 h 71"/>
              <a:gd name="T2" fmla="*/ 51 w 77"/>
              <a:gd name="T3" fmla="*/ 23 h 71"/>
              <a:gd name="T4" fmla="*/ 77 w 77"/>
              <a:gd name="T5" fmla="*/ 27 h 71"/>
              <a:gd name="T6" fmla="*/ 57 w 77"/>
              <a:gd name="T7" fmla="*/ 46 h 71"/>
              <a:gd name="T8" fmla="*/ 63 w 77"/>
              <a:gd name="T9" fmla="*/ 71 h 71"/>
              <a:gd name="T10" fmla="*/ 39 w 77"/>
              <a:gd name="T11" fmla="*/ 60 h 71"/>
              <a:gd name="T12" fmla="*/ 15 w 77"/>
              <a:gd name="T13" fmla="*/ 71 h 71"/>
              <a:gd name="T14" fmla="*/ 20 w 77"/>
              <a:gd name="T15" fmla="*/ 46 h 71"/>
              <a:gd name="T16" fmla="*/ 0 w 77"/>
              <a:gd name="T17" fmla="*/ 27 h 71"/>
              <a:gd name="T18" fmla="*/ 27 w 77"/>
              <a:gd name="T19" fmla="*/ 23 h 71"/>
              <a:gd name="T20" fmla="*/ 39 w 7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1">
                <a:moveTo>
                  <a:pt x="39" y="0"/>
                </a:moveTo>
                <a:lnTo>
                  <a:pt x="51" y="23"/>
                </a:lnTo>
                <a:lnTo>
                  <a:pt x="77" y="27"/>
                </a:lnTo>
                <a:lnTo>
                  <a:pt x="57" y="46"/>
                </a:lnTo>
                <a:lnTo>
                  <a:pt x="63" y="71"/>
                </a:lnTo>
                <a:lnTo>
                  <a:pt x="39" y="60"/>
                </a:lnTo>
                <a:lnTo>
                  <a:pt x="15" y="71"/>
                </a:lnTo>
                <a:lnTo>
                  <a:pt x="20" y="46"/>
                </a:lnTo>
                <a:lnTo>
                  <a:pt x="0" y="27"/>
                </a:lnTo>
                <a:lnTo>
                  <a:pt x="27" y="23"/>
                </a:lnTo>
                <a:lnTo>
                  <a:pt x="39" y="0"/>
                </a:lnTo>
                <a:close/>
              </a:path>
            </a:pathLst>
          </a:custGeom>
          <a:solidFill>
            <a:srgbClr val="473B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97" name="Freeform 141">
            <a:extLst>
              <a:ext uri="{FF2B5EF4-FFF2-40B4-BE49-F238E27FC236}">
                <a16:creationId xmlns:a16="http://schemas.microsoft.com/office/drawing/2014/main" id="{9582C096-9893-949D-6D2C-D7EAFABF12A8}"/>
              </a:ext>
            </a:extLst>
          </p:cNvPr>
          <p:cNvSpPr>
            <a:spLocks/>
          </p:cNvSpPr>
          <p:nvPr/>
        </p:nvSpPr>
        <p:spPr bwMode="auto">
          <a:xfrm>
            <a:off x="5007871" y="2484082"/>
            <a:ext cx="228600" cy="228600"/>
          </a:xfrm>
          <a:custGeom>
            <a:avLst/>
            <a:gdLst>
              <a:gd name="T0" fmla="*/ 39 w 77"/>
              <a:gd name="T1" fmla="*/ 0 h 71"/>
              <a:gd name="T2" fmla="*/ 51 w 77"/>
              <a:gd name="T3" fmla="*/ 23 h 71"/>
              <a:gd name="T4" fmla="*/ 77 w 77"/>
              <a:gd name="T5" fmla="*/ 27 h 71"/>
              <a:gd name="T6" fmla="*/ 57 w 77"/>
              <a:gd name="T7" fmla="*/ 46 h 71"/>
              <a:gd name="T8" fmla="*/ 63 w 77"/>
              <a:gd name="T9" fmla="*/ 71 h 71"/>
              <a:gd name="T10" fmla="*/ 39 w 77"/>
              <a:gd name="T11" fmla="*/ 60 h 71"/>
              <a:gd name="T12" fmla="*/ 15 w 77"/>
              <a:gd name="T13" fmla="*/ 71 h 71"/>
              <a:gd name="T14" fmla="*/ 20 w 77"/>
              <a:gd name="T15" fmla="*/ 46 h 71"/>
              <a:gd name="T16" fmla="*/ 0 w 77"/>
              <a:gd name="T17" fmla="*/ 27 h 71"/>
              <a:gd name="T18" fmla="*/ 27 w 77"/>
              <a:gd name="T19" fmla="*/ 23 h 71"/>
              <a:gd name="T20" fmla="*/ 39 w 7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1">
                <a:moveTo>
                  <a:pt x="39" y="0"/>
                </a:moveTo>
                <a:lnTo>
                  <a:pt x="51" y="23"/>
                </a:lnTo>
                <a:lnTo>
                  <a:pt x="77" y="27"/>
                </a:lnTo>
                <a:lnTo>
                  <a:pt x="57" y="46"/>
                </a:lnTo>
                <a:lnTo>
                  <a:pt x="63" y="71"/>
                </a:lnTo>
                <a:lnTo>
                  <a:pt x="39" y="60"/>
                </a:lnTo>
                <a:lnTo>
                  <a:pt x="15" y="71"/>
                </a:lnTo>
                <a:lnTo>
                  <a:pt x="20" y="46"/>
                </a:lnTo>
                <a:lnTo>
                  <a:pt x="0" y="27"/>
                </a:lnTo>
                <a:lnTo>
                  <a:pt x="27" y="23"/>
                </a:lnTo>
                <a:lnTo>
                  <a:pt x="39" y="0"/>
                </a:lnTo>
                <a:close/>
              </a:path>
            </a:pathLst>
          </a:custGeom>
          <a:solidFill>
            <a:srgbClr val="473B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198" name="Freeform 141">
            <a:extLst>
              <a:ext uri="{FF2B5EF4-FFF2-40B4-BE49-F238E27FC236}">
                <a16:creationId xmlns:a16="http://schemas.microsoft.com/office/drawing/2014/main" id="{F79C602B-D312-9F44-90C4-1B2FA8129310}"/>
              </a:ext>
            </a:extLst>
          </p:cNvPr>
          <p:cNvSpPr>
            <a:spLocks/>
          </p:cNvSpPr>
          <p:nvPr/>
        </p:nvSpPr>
        <p:spPr bwMode="auto">
          <a:xfrm>
            <a:off x="6456611" y="2033472"/>
            <a:ext cx="228600" cy="228600"/>
          </a:xfrm>
          <a:custGeom>
            <a:avLst/>
            <a:gdLst>
              <a:gd name="T0" fmla="*/ 39 w 77"/>
              <a:gd name="T1" fmla="*/ 0 h 71"/>
              <a:gd name="T2" fmla="*/ 51 w 77"/>
              <a:gd name="T3" fmla="*/ 23 h 71"/>
              <a:gd name="T4" fmla="*/ 77 w 77"/>
              <a:gd name="T5" fmla="*/ 27 h 71"/>
              <a:gd name="T6" fmla="*/ 57 w 77"/>
              <a:gd name="T7" fmla="*/ 46 h 71"/>
              <a:gd name="T8" fmla="*/ 63 w 77"/>
              <a:gd name="T9" fmla="*/ 71 h 71"/>
              <a:gd name="T10" fmla="*/ 39 w 77"/>
              <a:gd name="T11" fmla="*/ 60 h 71"/>
              <a:gd name="T12" fmla="*/ 15 w 77"/>
              <a:gd name="T13" fmla="*/ 71 h 71"/>
              <a:gd name="T14" fmla="*/ 20 w 77"/>
              <a:gd name="T15" fmla="*/ 46 h 71"/>
              <a:gd name="T16" fmla="*/ 0 w 77"/>
              <a:gd name="T17" fmla="*/ 27 h 71"/>
              <a:gd name="T18" fmla="*/ 27 w 77"/>
              <a:gd name="T19" fmla="*/ 23 h 71"/>
              <a:gd name="T20" fmla="*/ 39 w 77"/>
              <a:gd name="T2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71">
                <a:moveTo>
                  <a:pt x="39" y="0"/>
                </a:moveTo>
                <a:lnTo>
                  <a:pt x="51" y="23"/>
                </a:lnTo>
                <a:lnTo>
                  <a:pt x="77" y="27"/>
                </a:lnTo>
                <a:lnTo>
                  <a:pt x="57" y="46"/>
                </a:lnTo>
                <a:lnTo>
                  <a:pt x="63" y="71"/>
                </a:lnTo>
                <a:lnTo>
                  <a:pt x="39" y="60"/>
                </a:lnTo>
                <a:lnTo>
                  <a:pt x="15" y="71"/>
                </a:lnTo>
                <a:lnTo>
                  <a:pt x="20" y="46"/>
                </a:lnTo>
                <a:lnTo>
                  <a:pt x="0" y="27"/>
                </a:lnTo>
                <a:lnTo>
                  <a:pt x="27" y="23"/>
                </a:lnTo>
                <a:lnTo>
                  <a:pt x="39" y="0"/>
                </a:lnTo>
                <a:close/>
              </a:path>
            </a:pathLst>
          </a:custGeom>
          <a:solidFill>
            <a:srgbClr val="473B70"/>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
        <p:nvSpPr>
          <p:cNvPr id="4" name="Freeform 159">
            <a:extLst>
              <a:ext uri="{FF2B5EF4-FFF2-40B4-BE49-F238E27FC236}">
                <a16:creationId xmlns:a16="http://schemas.microsoft.com/office/drawing/2014/main" id="{FE09316D-6369-3F99-10B1-D729B9330D23}"/>
              </a:ext>
            </a:extLst>
          </p:cNvPr>
          <p:cNvSpPr>
            <a:spLocks/>
          </p:cNvSpPr>
          <p:nvPr/>
        </p:nvSpPr>
        <p:spPr bwMode="auto">
          <a:xfrm>
            <a:off x="2314888" y="5122241"/>
            <a:ext cx="228600" cy="228600"/>
          </a:xfrm>
          <a:custGeom>
            <a:avLst/>
            <a:gdLst>
              <a:gd name="T0" fmla="*/ 38 w 76"/>
              <a:gd name="T1" fmla="*/ 0 h 73"/>
              <a:gd name="T2" fmla="*/ 26 w 76"/>
              <a:gd name="T3" fmla="*/ 23 h 73"/>
              <a:gd name="T4" fmla="*/ 0 w 76"/>
              <a:gd name="T5" fmla="*/ 28 h 73"/>
              <a:gd name="T6" fmla="*/ 18 w 76"/>
              <a:gd name="T7" fmla="*/ 46 h 73"/>
              <a:gd name="T8" fmla="*/ 14 w 76"/>
              <a:gd name="T9" fmla="*/ 73 h 73"/>
              <a:gd name="T10" fmla="*/ 38 w 76"/>
              <a:gd name="T11" fmla="*/ 60 h 73"/>
              <a:gd name="T12" fmla="*/ 61 w 76"/>
              <a:gd name="T13" fmla="*/ 73 h 73"/>
              <a:gd name="T14" fmla="*/ 57 w 76"/>
              <a:gd name="T15" fmla="*/ 46 h 73"/>
              <a:gd name="T16" fmla="*/ 76 w 76"/>
              <a:gd name="T17" fmla="*/ 28 h 73"/>
              <a:gd name="T18" fmla="*/ 49 w 76"/>
              <a:gd name="T19" fmla="*/ 23 h 73"/>
              <a:gd name="T20" fmla="*/ 38 w 76"/>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73">
                <a:moveTo>
                  <a:pt x="38" y="0"/>
                </a:moveTo>
                <a:lnTo>
                  <a:pt x="26" y="23"/>
                </a:lnTo>
                <a:lnTo>
                  <a:pt x="0" y="28"/>
                </a:lnTo>
                <a:lnTo>
                  <a:pt x="18" y="46"/>
                </a:lnTo>
                <a:lnTo>
                  <a:pt x="14" y="73"/>
                </a:lnTo>
                <a:lnTo>
                  <a:pt x="38" y="60"/>
                </a:lnTo>
                <a:lnTo>
                  <a:pt x="61" y="73"/>
                </a:lnTo>
                <a:lnTo>
                  <a:pt x="57" y="46"/>
                </a:lnTo>
                <a:lnTo>
                  <a:pt x="76" y="28"/>
                </a:lnTo>
                <a:lnTo>
                  <a:pt x="49" y="23"/>
                </a:lnTo>
                <a:lnTo>
                  <a:pt x="38" y="0"/>
                </a:lnTo>
                <a:close/>
              </a:path>
            </a:pathLst>
          </a:custGeom>
          <a:solidFill>
            <a:srgbClr val="D3B3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Open Sans Light"/>
              <a:ea typeface="+mn-ea"/>
              <a:cs typeface="+mn-cs"/>
            </a:endParaRPr>
          </a:p>
        </p:txBody>
      </p:sp>
    </p:spTree>
    <p:extLst>
      <p:ext uri="{BB962C8B-B14F-4D97-AF65-F5344CB8AC3E}">
        <p14:creationId xmlns:p14="http://schemas.microsoft.com/office/powerpoint/2010/main" val="2252008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A5B6E"/>
              </a:buClr>
              <a:buSzPts val="4400"/>
              <a:buFont typeface="Helvetica Neue"/>
              <a:buNone/>
            </a:pPr>
            <a:r>
              <a:rPr lang="en-US" dirty="0">
                <a:latin typeface="Aptos" panose="020B0004020202020204" pitchFamily="34" charset="0"/>
              </a:rPr>
              <a:t>Computing Resource Opportunities</a:t>
            </a:r>
            <a:endParaRPr dirty="0">
              <a:latin typeface="Aptos" panose="020B0004020202020204" pitchFamily="34" charset="0"/>
            </a:endParaRPr>
          </a:p>
        </p:txBody>
      </p:sp>
      <p:sp>
        <p:nvSpPr>
          <p:cNvPr id="228" name="Google Shape;228;p5"/>
          <p:cNvSpPr txBox="1">
            <a:spLocks noGrp="1"/>
          </p:cNvSpPr>
          <p:nvPr>
            <p:ph type="body" idx="1"/>
          </p:nvPr>
        </p:nvSpPr>
        <p:spPr>
          <a:xfrm>
            <a:off x="838200" y="1478750"/>
            <a:ext cx="10515600" cy="4582800"/>
          </a:xfrm>
          <a:prstGeom prst="rect">
            <a:avLst/>
          </a:prstGeom>
          <a:noFill/>
          <a:ln>
            <a:noFill/>
          </a:ln>
        </p:spPr>
        <p:txBody>
          <a:bodyPr spcFirstLastPara="1" wrap="square" lIns="91425" tIns="45700" rIns="91425" bIns="45700" anchor="t" anchorCtr="0">
            <a:normAutofit/>
          </a:bodyPr>
          <a:lstStyle/>
          <a:p>
            <a:pPr marL="228600" marR="8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effectLst/>
                <a:uLnTx/>
                <a:uFillTx/>
                <a:latin typeface="Aptos" panose="020B0004020202020204" pitchFamily="34" charset="0"/>
                <a:ea typeface="Open Sans Light" pitchFamily="2" charset="0"/>
                <a:cs typeface="Open Sans Light" pitchFamily="2" charset="0"/>
              </a:rPr>
              <a:t>HPC resources through ACCESS </a:t>
            </a:r>
          </a:p>
          <a:p>
            <a:pPr marL="685800" marR="80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ptos" panose="020B0004020202020204" pitchFamily="34" charset="0"/>
                <a:ea typeface="Open Sans Light" pitchFamily="2" charset="0"/>
                <a:cs typeface="Open Sans Light" pitchFamily="2" charset="0"/>
                <a:hlinkClick r:id="rId3">
                  <a:extLst>
                    <a:ext uri="{A12FA001-AC4F-418D-AE19-62706E023703}">
                      <ahyp:hlinkClr xmlns:ahyp="http://schemas.microsoft.com/office/drawing/2018/hyperlinkcolor" val="tx"/>
                    </a:ext>
                  </a:extLst>
                </a:hlinkClick>
              </a:rPr>
              <a:t>https://allocations.access-ci.org</a:t>
            </a:r>
            <a:endParaRPr kumimoji="0" lang="en-US" sz="1800" b="0" i="0" u="none" strike="noStrike" kern="1200" cap="none" spc="0" normalizeH="0" baseline="0" noProof="0" dirty="0">
              <a:ln>
                <a:noFill/>
              </a:ln>
              <a:effectLst/>
              <a:uLnTx/>
              <a:uFillTx/>
              <a:latin typeface="Aptos" panose="020B0004020202020204" pitchFamily="34" charset="0"/>
              <a:ea typeface="Open Sans Light" pitchFamily="2" charset="0"/>
              <a:cs typeface="Open Sans Light" pitchFamily="2" charset="0"/>
            </a:endParaRPr>
          </a:p>
          <a:p>
            <a:pPr marL="685800" marR="80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effectLst/>
                <a:uLnTx/>
                <a:uFillTx/>
                <a:latin typeface="Aptos" panose="020B0004020202020204" pitchFamily="34" charset="0"/>
                <a:ea typeface="Open Sans Light" pitchFamily="2" charset="0"/>
                <a:cs typeface="Open Sans Light" pitchFamily="2" charset="0"/>
              </a:rPr>
              <a:t>Apply independently for an allocation through a 1 – 10 page allocation proposal</a:t>
            </a: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effectLst/>
              <a:uLnTx/>
              <a:uFillTx/>
              <a:latin typeface="Aptos" panose="020B0004020202020204" pitchFamily="34" charset="0"/>
              <a:ea typeface="Open Sans Light" pitchFamily="2" charset="0"/>
              <a:cs typeface="Open Sans Light" pitchFamily="2" charset="0"/>
            </a:endParaRP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ptos" panose="020B0004020202020204" pitchFamily="34" charset="0"/>
                <a:ea typeface="Open Sans Light" pitchFamily="2" charset="0"/>
                <a:cs typeface="Open Sans Light" pitchFamily="2" charset="0"/>
              </a:rPr>
              <a:t>High-throughput </a:t>
            </a:r>
            <a:r>
              <a:rPr lang="en-US" sz="2400" dirty="0">
                <a:latin typeface="Aptos" panose="020B0004020202020204" pitchFamily="34" charset="0"/>
                <a:ea typeface="Open Sans Light" pitchFamily="2" charset="0"/>
                <a:cs typeface="Open Sans Light" pitchFamily="2" charset="0"/>
              </a:rPr>
              <a:t>c</a:t>
            </a:r>
            <a:r>
              <a:rPr kumimoji="0" lang="en-US" sz="2400" b="0" i="0" u="none" strike="noStrike" kern="1200" cap="none" spc="0" normalizeH="0" baseline="0" noProof="0" dirty="0" err="1">
                <a:ln>
                  <a:noFill/>
                </a:ln>
                <a:effectLst/>
                <a:uLnTx/>
                <a:uFillTx/>
                <a:latin typeface="Aptos" panose="020B0004020202020204" pitchFamily="34" charset="0"/>
                <a:ea typeface="Open Sans Light" pitchFamily="2" charset="0"/>
                <a:cs typeface="Open Sans Light" pitchFamily="2" charset="0"/>
              </a:rPr>
              <a:t>omputing</a:t>
            </a:r>
            <a:r>
              <a:rPr kumimoji="0" lang="en-US" sz="2400" b="0" i="0" u="none" strike="noStrike" kern="1200" cap="none" spc="0" normalizeH="0" baseline="0" noProof="0" dirty="0">
                <a:ln>
                  <a:noFill/>
                </a:ln>
                <a:effectLst/>
                <a:uLnTx/>
                <a:uFillTx/>
                <a:latin typeface="Aptos" panose="020B0004020202020204" pitchFamily="34" charset="0"/>
                <a:ea typeface="Open Sans Light" pitchFamily="2" charset="0"/>
                <a:cs typeface="Open Sans Light" pitchFamily="2" charset="0"/>
              </a:rPr>
              <a:t> resources</a:t>
            </a:r>
          </a:p>
          <a:p>
            <a:pPr marR="2400" lvl="1">
              <a:spcBef>
                <a:spcPts val="1000"/>
              </a:spcBef>
              <a:defRPr/>
            </a:pPr>
            <a:r>
              <a:rPr kumimoji="0" lang="en-US" sz="1800" b="0" i="0" u="none" strike="noStrike" kern="1200" cap="none" spc="0" normalizeH="0" baseline="0" noProof="0" dirty="0">
                <a:ln>
                  <a:noFill/>
                </a:ln>
                <a:effectLst/>
                <a:uLnTx/>
                <a:uFillTx/>
                <a:latin typeface="Aptos" panose="020B0004020202020204" pitchFamily="34" charset="0"/>
                <a:ea typeface="Open Sans Light" pitchFamily="2" charset="0"/>
                <a:cs typeface="Open Sans Light" pitchFamily="2" charset="0"/>
                <a:hlinkClick r:id="rId4">
                  <a:extLst>
                    <a:ext uri="{A12FA001-AC4F-418D-AE19-62706E023703}">
                      <ahyp:hlinkClr xmlns:ahyp="http://schemas.microsoft.com/office/drawing/2018/hyperlinkcolor" val="tx"/>
                    </a:ext>
                  </a:extLst>
                </a:hlinkClick>
              </a:rPr>
              <a:t>https://path-cc.io</a:t>
            </a:r>
            <a:endParaRPr kumimoji="0" lang="en-US" sz="1800" b="0" i="0" u="none" strike="noStrike" kern="1200" cap="none" spc="0" normalizeH="0" baseline="0" noProof="0" dirty="0">
              <a:ln>
                <a:noFill/>
              </a:ln>
              <a:effectLst/>
              <a:uLnTx/>
              <a:uFillTx/>
              <a:latin typeface="Aptos" panose="020B0004020202020204" pitchFamily="34" charset="0"/>
              <a:ea typeface="Open Sans Light" pitchFamily="2" charset="0"/>
              <a:cs typeface="Open Sans Light" pitchFamily="2" charset="0"/>
            </a:endParaRPr>
          </a:p>
          <a:p>
            <a:pPr marR="2400" lvl="1">
              <a:spcBef>
                <a:spcPts val="1000"/>
              </a:spcBef>
              <a:defRPr/>
            </a:pPr>
            <a:r>
              <a:rPr kumimoji="0" lang="en-US" sz="1800" b="0" i="0" u="none" strike="noStrike" kern="1200" cap="none" spc="0" normalizeH="0" baseline="0" noProof="0" dirty="0">
                <a:ln>
                  <a:noFill/>
                </a:ln>
                <a:effectLst/>
                <a:uLnTx/>
                <a:uFillTx/>
                <a:latin typeface="Aptos" panose="020B0004020202020204" pitchFamily="34" charset="0"/>
                <a:ea typeface="Open Sans Light" pitchFamily="2" charset="0"/>
                <a:cs typeface="Open Sans Light" pitchFamily="2" charset="0"/>
              </a:rPr>
              <a:t>May include a description in a supplementary document</a:t>
            </a:r>
          </a:p>
          <a:p>
            <a:pPr marR="2400">
              <a:defRPr/>
            </a:pPr>
            <a:endParaRPr kumimoji="0" lang="en-US" sz="2400" b="0" i="0" u="none" strike="noStrike" kern="1200" cap="none" spc="0" normalizeH="0" baseline="0" noProof="0" dirty="0">
              <a:ln>
                <a:noFill/>
              </a:ln>
              <a:effectLst/>
              <a:uLnTx/>
              <a:uFillTx/>
              <a:latin typeface="Aptos" panose="020B0004020202020204" pitchFamily="34" charset="0"/>
              <a:ea typeface="Open Sans Light" pitchFamily="2" charset="0"/>
              <a:cs typeface="Open Sans Light" pitchFamily="2" charset="0"/>
            </a:endParaRP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effectLst/>
                <a:uLnTx/>
                <a:uFillTx/>
                <a:latin typeface="Aptos" panose="020B0004020202020204" pitchFamily="34" charset="0"/>
                <a:ea typeface="Open Sans Light" pitchFamily="2" charset="0"/>
                <a:cs typeface="Open Sans Light" pitchFamily="2" charset="0"/>
              </a:rPr>
              <a:t>Cloud computing </a:t>
            </a:r>
            <a:r>
              <a:rPr lang="en-US" sz="2400" dirty="0">
                <a:latin typeface="Aptos" panose="020B0004020202020204" pitchFamily="34" charset="0"/>
                <a:ea typeface="Open Sans Light" pitchFamily="2" charset="0"/>
                <a:cs typeface="Open Sans Light" pitchFamily="2" charset="0"/>
              </a:rPr>
              <a:t>r</a:t>
            </a:r>
            <a:r>
              <a:rPr kumimoji="0" lang="en-US" sz="2400" b="0" i="0" u="none" strike="noStrike" kern="1200" cap="none" spc="0" normalizeH="0" baseline="0" noProof="0" dirty="0" err="1">
                <a:ln>
                  <a:noFill/>
                </a:ln>
                <a:effectLst/>
                <a:uLnTx/>
                <a:uFillTx/>
                <a:latin typeface="Aptos" panose="020B0004020202020204" pitchFamily="34" charset="0"/>
                <a:ea typeface="Open Sans Light" pitchFamily="2" charset="0"/>
                <a:cs typeface="Open Sans Light" pitchFamily="2" charset="0"/>
              </a:rPr>
              <a:t>esources</a:t>
            </a:r>
            <a:endParaRPr kumimoji="0" lang="en-US" sz="2400" b="0" i="0" u="none" strike="noStrike" kern="1200" cap="none" spc="0" normalizeH="0" baseline="0" noProof="0" dirty="0">
              <a:ln>
                <a:noFill/>
              </a:ln>
              <a:effectLst/>
              <a:uLnTx/>
              <a:uFillTx/>
              <a:latin typeface="Aptos" panose="020B0004020202020204" pitchFamily="34" charset="0"/>
              <a:ea typeface="Open Sans Light" pitchFamily="2" charset="0"/>
              <a:cs typeface="Open Sans Light" pitchFamily="2" charset="0"/>
            </a:endParaRPr>
          </a:p>
          <a:p>
            <a:pPr marR="2400" lvl="1">
              <a:spcBef>
                <a:spcPts val="1000"/>
              </a:spcBef>
              <a:defRPr/>
            </a:pPr>
            <a:r>
              <a:rPr kumimoji="0" lang="en-US" sz="1800" b="0" i="0" u="none" strike="noStrike" kern="1200" cap="none" spc="0" normalizeH="0" baseline="0" noProof="0" dirty="0">
                <a:ln>
                  <a:noFill/>
                </a:ln>
                <a:effectLst/>
                <a:uLnTx/>
                <a:uFillTx/>
                <a:latin typeface="Aptos" panose="020B0004020202020204" pitchFamily="34" charset="0"/>
                <a:ea typeface="Open Sans Light" pitchFamily="2" charset="0"/>
                <a:cs typeface="Open Sans Light" pitchFamily="2" charset="0"/>
              </a:rPr>
              <a:t>https://new.nsf.gov/funding/opportunities/enabling-access-cloud-computing-resources-cise</a:t>
            </a:r>
          </a:p>
          <a:p>
            <a:pPr marR="2400" lvl="1">
              <a:spcBef>
                <a:spcPts val="1000"/>
              </a:spcBef>
              <a:defRPr/>
            </a:pPr>
            <a:r>
              <a:rPr kumimoji="0" lang="en-US" sz="1800" b="0" i="0" u="none" strike="noStrike" kern="1200" cap="none" spc="0" normalizeH="0" baseline="0" noProof="0" dirty="0">
                <a:ln>
                  <a:noFill/>
                </a:ln>
                <a:effectLst/>
                <a:uLnTx/>
                <a:uFillTx/>
                <a:latin typeface="Aptos" panose="020B0004020202020204" pitchFamily="34" charset="0"/>
                <a:ea typeface="Open Sans Light" pitchFamily="2" charset="0"/>
                <a:cs typeface="Open Sans Light" pitchFamily="2" charset="0"/>
              </a:rPr>
              <a:t>May include a description and budget in a supplementary document</a:t>
            </a:r>
          </a:p>
        </p:txBody>
      </p:sp>
      <p:sp>
        <p:nvSpPr>
          <p:cNvPr id="229" name="Google Shape;229;p5"/>
          <p:cNvSpPr txBox="1">
            <a:spLocks noGrp="1"/>
          </p:cNvSpPr>
          <p:nvPr>
            <p:ph type="sldNum" idx="12"/>
          </p:nvPr>
        </p:nvSpPr>
        <p:spPr>
          <a:xfrm>
            <a:off x="8184293" y="624514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lnSpc>
                <a:spcPct val="100000"/>
              </a:lnSpc>
              <a:spcBef>
                <a:spcPts val="0"/>
              </a:spcBef>
              <a:spcAft>
                <a:spcPts val="0"/>
              </a:spcAft>
              <a:buSzPts val="1100"/>
              <a:buNone/>
            </a:pPr>
            <a:fld id="{00000000-1234-1234-1234-123412341234}" type="slidenum">
              <a:rPr lang="en-US" smtClean="0"/>
              <a:pPr marL="0" lvl="0" indent="0" algn="r" rtl="0">
                <a:lnSpc>
                  <a:spcPct val="100000"/>
                </a:lnSpc>
                <a:spcBef>
                  <a:spcPts val="0"/>
                </a:spcBef>
                <a:spcAft>
                  <a:spcPts val="0"/>
                </a:spcAft>
                <a:buSzPts val="1100"/>
                <a:buNone/>
              </a:pPr>
              <a:t>13</a:t>
            </a:fld>
            <a:endParaRPr/>
          </a:p>
        </p:txBody>
      </p:sp>
      <p:sp>
        <p:nvSpPr>
          <p:cNvPr id="2" name="TextBox 1">
            <a:extLst>
              <a:ext uri="{FF2B5EF4-FFF2-40B4-BE49-F238E27FC236}">
                <a16:creationId xmlns:a16="http://schemas.microsoft.com/office/drawing/2014/main" id="{150089E6-F391-718D-7E2B-F1C409E156DF}"/>
              </a:ext>
            </a:extLst>
          </p:cNvPr>
          <p:cNvSpPr txBox="1"/>
          <p:nvPr/>
        </p:nvSpPr>
        <p:spPr>
          <a:xfrm>
            <a:off x="4221480" y="6382969"/>
            <a:ext cx="3749040" cy="446892"/>
          </a:xfrm>
          <a:prstGeom prst="rect">
            <a:avLst/>
          </a:prstGeom>
          <a:noFill/>
        </p:spPr>
        <p:txBody>
          <a:bodyPr wrap="square" rtlCol="0">
            <a:spAutoFit/>
          </a:bodyPr>
          <a:lstStyle/>
          <a:p>
            <a:r>
              <a:rPr lang="en-US" dirty="0">
                <a:solidFill>
                  <a:schemeClr val="bg1"/>
                </a:solidFill>
              </a:rPr>
              <a:t>https://allocations.access-ci.org</a:t>
            </a:r>
          </a:p>
        </p:txBody>
      </p:sp>
    </p:spTree>
    <p:extLst>
      <p:ext uri="{BB962C8B-B14F-4D97-AF65-F5344CB8AC3E}">
        <p14:creationId xmlns:p14="http://schemas.microsoft.com/office/powerpoint/2010/main" val="4282128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A5B6E"/>
              </a:buClr>
              <a:buSzPts val="4400"/>
              <a:buFont typeface="Helvetica Neue"/>
              <a:buNone/>
            </a:pPr>
            <a:r>
              <a:rPr lang="en-US" dirty="0">
                <a:latin typeface="Aptos" panose="020B0004020202020204" pitchFamily="34" charset="0"/>
              </a:rPr>
              <a:t>Computing Resource Opportunities</a:t>
            </a:r>
            <a:endParaRPr dirty="0">
              <a:latin typeface="Aptos" panose="020B0004020202020204" pitchFamily="34" charset="0"/>
            </a:endParaRPr>
          </a:p>
        </p:txBody>
      </p:sp>
      <p:sp>
        <p:nvSpPr>
          <p:cNvPr id="228" name="Google Shape;228;p5"/>
          <p:cNvSpPr txBox="1">
            <a:spLocks noGrp="1"/>
          </p:cNvSpPr>
          <p:nvPr>
            <p:ph type="body" idx="1"/>
          </p:nvPr>
        </p:nvSpPr>
        <p:spPr>
          <a:xfrm>
            <a:off x="838200" y="1478750"/>
            <a:ext cx="10515600" cy="4582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595959"/>
              </a:buClr>
              <a:buSzPts val="1800"/>
              <a:buNone/>
            </a:pPr>
            <a:r>
              <a:rPr lang="en-US" sz="1800" dirty="0">
                <a:latin typeface="Aptos" panose="020B0004020202020204" pitchFamily="34" charset="0"/>
              </a:rPr>
              <a:t>Four allocation opportunities to suit a variety of needs</a:t>
            </a:r>
            <a:endParaRPr dirty="0">
              <a:latin typeface="Aptos" panose="020B0004020202020204" pitchFamily="34" charset="0"/>
            </a:endParaRPr>
          </a:p>
          <a:p>
            <a:pPr marL="228600" lvl="0" indent="-228600" algn="l" rtl="0">
              <a:lnSpc>
                <a:spcPct val="80000"/>
              </a:lnSpc>
              <a:spcBef>
                <a:spcPts val="1000"/>
              </a:spcBef>
              <a:spcAft>
                <a:spcPts val="0"/>
              </a:spcAft>
              <a:buClr>
                <a:srgbClr val="595959"/>
              </a:buClr>
              <a:buSzPts val="1800"/>
              <a:buChar char="•"/>
            </a:pPr>
            <a:r>
              <a:rPr lang="en-US" sz="1800" i="1" dirty="0">
                <a:latin typeface="Aptos" panose="020B0004020202020204" pitchFamily="34" charset="0"/>
              </a:rPr>
              <a:t>Explore ACCESS (small) </a:t>
            </a:r>
            <a:endParaRPr dirty="0">
              <a:latin typeface="Aptos" panose="020B0004020202020204" pitchFamily="34" charset="0"/>
            </a:endParaRPr>
          </a:p>
          <a:p>
            <a:pPr marL="685800" lvl="1" indent="-228600" algn="l" rtl="0">
              <a:lnSpc>
                <a:spcPct val="80000"/>
              </a:lnSpc>
              <a:spcBef>
                <a:spcPts val="500"/>
              </a:spcBef>
              <a:spcAft>
                <a:spcPts val="0"/>
              </a:spcAft>
              <a:buClr>
                <a:srgbClr val="595959"/>
              </a:buClr>
              <a:buSzPts val="1600"/>
              <a:buChar char="•"/>
            </a:pPr>
            <a:r>
              <a:rPr lang="en-US" sz="1600" dirty="0">
                <a:latin typeface="Aptos" panose="020B0004020202020204" pitchFamily="34" charset="0"/>
              </a:rPr>
              <a:t>best-suited for endeavors with </a:t>
            </a:r>
            <a:r>
              <a:rPr lang="en-US" sz="1600" b="1" dirty="0">
                <a:latin typeface="Aptos" panose="020B0004020202020204" pitchFamily="34" charset="0"/>
              </a:rPr>
              <a:t>light resource requirements</a:t>
            </a:r>
            <a:endParaRPr dirty="0">
              <a:latin typeface="Aptos" panose="020B0004020202020204" pitchFamily="34" charset="0"/>
            </a:endParaRPr>
          </a:p>
          <a:p>
            <a:pPr marL="1143000" lvl="2" indent="-228600" algn="l" rtl="0">
              <a:lnSpc>
                <a:spcPct val="80000"/>
              </a:lnSpc>
              <a:spcBef>
                <a:spcPts val="500"/>
              </a:spcBef>
              <a:spcAft>
                <a:spcPts val="0"/>
              </a:spcAft>
              <a:buClr>
                <a:srgbClr val="595959"/>
              </a:buClr>
              <a:buSzPts val="1400"/>
              <a:buChar char="•"/>
            </a:pPr>
            <a:r>
              <a:rPr lang="en-US" sz="1400" dirty="0">
                <a:latin typeface="Aptos" panose="020B0004020202020204" pitchFamily="34" charset="0"/>
              </a:rPr>
              <a:t>graduate students can lead allocation for dissertation-related work with a letter of collaboration from their advisor</a:t>
            </a:r>
            <a:endParaRPr sz="1050" dirty="0">
              <a:latin typeface="Aptos" panose="020B0004020202020204" pitchFamily="34" charset="0"/>
            </a:endParaRPr>
          </a:p>
          <a:p>
            <a:pPr marL="228600" lvl="0" indent="-228600" algn="l" rtl="0">
              <a:lnSpc>
                <a:spcPct val="80000"/>
              </a:lnSpc>
              <a:spcBef>
                <a:spcPts val="1000"/>
              </a:spcBef>
              <a:spcAft>
                <a:spcPts val="0"/>
              </a:spcAft>
              <a:buClr>
                <a:srgbClr val="595959"/>
              </a:buClr>
              <a:buSzPts val="1800"/>
              <a:buChar char="•"/>
            </a:pPr>
            <a:r>
              <a:rPr lang="en-US" sz="1800" i="1" dirty="0">
                <a:latin typeface="Aptos" panose="020B0004020202020204" pitchFamily="34" charset="0"/>
              </a:rPr>
              <a:t>Discover ACCESS (medium)</a:t>
            </a:r>
            <a:endParaRPr dirty="0">
              <a:latin typeface="Aptos" panose="020B0004020202020204" pitchFamily="34" charset="0"/>
            </a:endParaRPr>
          </a:p>
          <a:p>
            <a:pPr marL="685800" lvl="1" indent="-228600" algn="l" rtl="0">
              <a:lnSpc>
                <a:spcPct val="80000"/>
              </a:lnSpc>
              <a:spcBef>
                <a:spcPts val="500"/>
              </a:spcBef>
              <a:spcAft>
                <a:spcPts val="0"/>
              </a:spcAft>
              <a:buClr>
                <a:srgbClr val="595959"/>
              </a:buClr>
              <a:buSzPts val="1600"/>
              <a:buChar char="•"/>
            </a:pPr>
            <a:r>
              <a:rPr lang="en-US" sz="1600" dirty="0">
                <a:latin typeface="Aptos" panose="020B0004020202020204" pitchFamily="34" charset="0"/>
              </a:rPr>
              <a:t>minimal effort to </a:t>
            </a:r>
            <a:r>
              <a:rPr lang="en-US" sz="1600" b="1" dirty="0">
                <a:latin typeface="Aptos" panose="020B0004020202020204" pitchFamily="34" charset="0"/>
              </a:rPr>
              <a:t>perform mid-scale research </a:t>
            </a:r>
            <a:r>
              <a:rPr lang="en-US" sz="1600" dirty="0">
                <a:latin typeface="Aptos" panose="020B0004020202020204" pitchFamily="34" charset="0"/>
              </a:rPr>
              <a:t>activities</a:t>
            </a:r>
            <a:endParaRPr dirty="0">
              <a:latin typeface="Aptos" panose="020B0004020202020204" pitchFamily="34" charset="0"/>
            </a:endParaRPr>
          </a:p>
          <a:p>
            <a:pPr marL="1143000" lvl="2" indent="-228600" algn="l" rtl="0">
              <a:lnSpc>
                <a:spcPct val="80000"/>
              </a:lnSpc>
              <a:spcBef>
                <a:spcPts val="500"/>
              </a:spcBef>
              <a:spcAft>
                <a:spcPts val="0"/>
              </a:spcAft>
              <a:buClr>
                <a:srgbClr val="595959"/>
              </a:buClr>
              <a:buSzPts val="1400"/>
              <a:buChar char="•"/>
            </a:pPr>
            <a:r>
              <a:rPr lang="en-US" sz="1400" dirty="0">
                <a:latin typeface="Aptos" panose="020B0004020202020204" pitchFamily="34" charset="0"/>
              </a:rPr>
              <a:t>small-scale research, growing Science Gateways</a:t>
            </a:r>
            <a:endParaRPr sz="1050" dirty="0">
              <a:latin typeface="Aptos" panose="020B0004020202020204" pitchFamily="34" charset="0"/>
            </a:endParaRPr>
          </a:p>
          <a:p>
            <a:pPr marL="228600" lvl="0" indent="-228600" algn="l" rtl="0">
              <a:lnSpc>
                <a:spcPct val="80000"/>
              </a:lnSpc>
              <a:spcBef>
                <a:spcPts val="1000"/>
              </a:spcBef>
              <a:spcAft>
                <a:spcPts val="0"/>
              </a:spcAft>
              <a:buClr>
                <a:srgbClr val="595959"/>
              </a:buClr>
              <a:buSzPts val="1800"/>
              <a:buChar char="•"/>
            </a:pPr>
            <a:r>
              <a:rPr lang="en-US" sz="1800" i="1" dirty="0">
                <a:latin typeface="Aptos" panose="020B0004020202020204" pitchFamily="34" charset="0"/>
              </a:rPr>
              <a:t>Accelerate ACCESS (large-</a:t>
            </a:r>
            <a:r>
              <a:rPr lang="en-US" sz="1800" i="1" dirty="0" err="1">
                <a:latin typeface="Aptos" panose="020B0004020202020204" pitchFamily="34" charset="0"/>
              </a:rPr>
              <a:t>ish</a:t>
            </a:r>
            <a:r>
              <a:rPr lang="en-US" sz="1800" i="1" dirty="0">
                <a:latin typeface="Aptos" panose="020B0004020202020204" pitchFamily="34" charset="0"/>
              </a:rPr>
              <a:t>) </a:t>
            </a:r>
            <a:endParaRPr dirty="0">
              <a:latin typeface="Aptos" panose="020B0004020202020204" pitchFamily="34" charset="0"/>
            </a:endParaRPr>
          </a:p>
          <a:p>
            <a:pPr marL="685800" lvl="1" indent="-228600" algn="l" rtl="0">
              <a:lnSpc>
                <a:spcPct val="80000"/>
              </a:lnSpc>
              <a:spcBef>
                <a:spcPts val="500"/>
              </a:spcBef>
              <a:spcAft>
                <a:spcPts val="0"/>
              </a:spcAft>
              <a:buClr>
                <a:srgbClr val="595959"/>
              </a:buClr>
              <a:buSzPts val="1600"/>
              <a:buChar char="•"/>
            </a:pPr>
            <a:r>
              <a:rPr lang="en-US" sz="1600" dirty="0">
                <a:latin typeface="Aptos" panose="020B0004020202020204" pitchFamily="34" charset="0"/>
              </a:rPr>
              <a:t>more </a:t>
            </a:r>
            <a:r>
              <a:rPr lang="en-US" sz="1600" b="1" dirty="0">
                <a:latin typeface="Aptos" panose="020B0004020202020204" pitchFamily="34" charset="0"/>
              </a:rPr>
              <a:t>substantial resource requirements</a:t>
            </a:r>
            <a:endParaRPr dirty="0">
              <a:latin typeface="Aptos" panose="020B0004020202020204" pitchFamily="34" charset="0"/>
            </a:endParaRPr>
          </a:p>
          <a:p>
            <a:pPr marL="1143000" lvl="2" indent="-228600" algn="l" rtl="0">
              <a:lnSpc>
                <a:spcPct val="80000"/>
              </a:lnSpc>
              <a:spcBef>
                <a:spcPts val="500"/>
              </a:spcBef>
              <a:spcAft>
                <a:spcPts val="0"/>
              </a:spcAft>
              <a:buClr>
                <a:srgbClr val="595959"/>
              </a:buClr>
              <a:buSzPts val="1400"/>
              <a:buChar char="•"/>
            </a:pPr>
            <a:r>
              <a:rPr lang="en-US" sz="1400" dirty="0">
                <a:latin typeface="Aptos" panose="020B0004020202020204" pitchFamily="34" charset="0"/>
              </a:rPr>
              <a:t>multi-grant research, Science Gateways, etc. </a:t>
            </a:r>
            <a:endParaRPr sz="1050" dirty="0">
              <a:latin typeface="Aptos" panose="020B0004020202020204" pitchFamily="34" charset="0"/>
            </a:endParaRPr>
          </a:p>
          <a:p>
            <a:pPr marL="228600" lvl="0" indent="-228600" algn="l" rtl="0">
              <a:lnSpc>
                <a:spcPct val="80000"/>
              </a:lnSpc>
              <a:spcBef>
                <a:spcPts val="1000"/>
              </a:spcBef>
              <a:spcAft>
                <a:spcPts val="0"/>
              </a:spcAft>
              <a:buClr>
                <a:srgbClr val="595959"/>
              </a:buClr>
              <a:buSzPts val="1800"/>
              <a:buChar char="•"/>
            </a:pPr>
            <a:r>
              <a:rPr lang="en-US" sz="1800" i="1" dirty="0">
                <a:latin typeface="Aptos" panose="020B0004020202020204" pitchFamily="34" charset="0"/>
              </a:rPr>
              <a:t>Maximize ACCESS (XL)</a:t>
            </a:r>
            <a:r>
              <a:rPr lang="en-US" sz="1800" dirty="0">
                <a:latin typeface="Aptos" panose="020B0004020202020204" pitchFamily="34" charset="0"/>
              </a:rPr>
              <a:t>  </a:t>
            </a:r>
            <a:endParaRPr dirty="0">
              <a:latin typeface="Aptos" panose="020B0004020202020204" pitchFamily="34" charset="0"/>
            </a:endParaRPr>
          </a:p>
          <a:p>
            <a:pPr marL="685800" lvl="1" indent="-228600" algn="l" rtl="0">
              <a:lnSpc>
                <a:spcPct val="80000"/>
              </a:lnSpc>
              <a:spcBef>
                <a:spcPts val="500"/>
              </a:spcBef>
              <a:spcAft>
                <a:spcPts val="0"/>
              </a:spcAft>
              <a:buClr>
                <a:srgbClr val="595959"/>
              </a:buClr>
              <a:buSzPts val="1600"/>
              <a:buChar char="•"/>
            </a:pPr>
            <a:r>
              <a:rPr lang="en-US" sz="1600" dirty="0">
                <a:latin typeface="Aptos" panose="020B0004020202020204" pitchFamily="34" charset="0"/>
              </a:rPr>
              <a:t>for </a:t>
            </a:r>
            <a:r>
              <a:rPr lang="en-US" sz="1600" b="1" dirty="0">
                <a:latin typeface="Aptos" panose="020B0004020202020204" pitchFamily="34" charset="0"/>
              </a:rPr>
              <a:t>large-scale research projects </a:t>
            </a:r>
            <a:r>
              <a:rPr lang="en-US" sz="1600" dirty="0">
                <a:latin typeface="Aptos" panose="020B0004020202020204" pitchFamily="34" charset="0"/>
              </a:rPr>
              <a:t>with extreme resource needs </a:t>
            </a:r>
            <a:endParaRPr dirty="0">
              <a:latin typeface="Aptos" panose="020B0004020202020204" pitchFamily="34" charset="0"/>
            </a:endParaRPr>
          </a:p>
          <a:p>
            <a:pPr marL="1143000" lvl="2" indent="-228600" algn="l" rtl="0">
              <a:lnSpc>
                <a:spcPct val="80000"/>
              </a:lnSpc>
              <a:spcBef>
                <a:spcPts val="500"/>
              </a:spcBef>
              <a:spcAft>
                <a:spcPts val="0"/>
              </a:spcAft>
              <a:buClr>
                <a:srgbClr val="595959"/>
              </a:buClr>
              <a:buSzPts val="1400"/>
              <a:buChar char="•"/>
            </a:pPr>
            <a:r>
              <a:rPr lang="en-US" sz="1400" dirty="0">
                <a:latin typeface="Aptos" panose="020B0004020202020204" pitchFamily="34" charset="0"/>
              </a:rPr>
              <a:t>will largely resemble XRAC process</a:t>
            </a:r>
            <a:endParaRPr dirty="0">
              <a:latin typeface="Aptos" panose="020B0004020202020204" pitchFamily="34" charset="0"/>
            </a:endParaRPr>
          </a:p>
          <a:p>
            <a:pPr marL="1143000" lvl="2" indent="-161925" algn="l" rtl="0">
              <a:lnSpc>
                <a:spcPct val="80000"/>
              </a:lnSpc>
              <a:spcBef>
                <a:spcPts val="500"/>
              </a:spcBef>
              <a:spcAft>
                <a:spcPts val="0"/>
              </a:spcAft>
              <a:buClr>
                <a:srgbClr val="595959"/>
              </a:buClr>
              <a:buSzPts val="1050"/>
              <a:buNone/>
            </a:pPr>
            <a:endParaRPr sz="1050" dirty="0">
              <a:latin typeface="Aptos" panose="020B0004020202020204" pitchFamily="34" charset="0"/>
            </a:endParaRPr>
          </a:p>
          <a:p>
            <a:pPr marL="0" lvl="0" indent="0" algn="ctr" rtl="0">
              <a:lnSpc>
                <a:spcPct val="80000"/>
              </a:lnSpc>
              <a:spcBef>
                <a:spcPts val="1000"/>
              </a:spcBef>
              <a:spcAft>
                <a:spcPts val="0"/>
              </a:spcAft>
              <a:buClr>
                <a:srgbClr val="595959"/>
              </a:buClr>
              <a:buSzPts val="1800"/>
              <a:buNone/>
            </a:pPr>
            <a:r>
              <a:rPr lang="en-US" sz="1800" dirty="0">
                <a:latin typeface="Aptos" panose="020B0004020202020204" pitchFamily="34" charset="0"/>
              </a:rPr>
              <a:t>Proposal lengths: abstract, 1-page, 3-pages, and 10-pages, respectively.</a:t>
            </a:r>
            <a:endParaRPr dirty="0">
              <a:latin typeface="Aptos" panose="020B0004020202020204" pitchFamily="34" charset="0"/>
            </a:endParaRPr>
          </a:p>
        </p:txBody>
      </p:sp>
      <p:sp>
        <p:nvSpPr>
          <p:cNvPr id="229" name="Google Shape;229;p5"/>
          <p:cNvSpPr txBox="1">
            <a:spLocks noGrp="1"/>
          </p:cNvSpPr>
          <p:nvPr>
            <p:ph type="sldNum" idx="12"/>
          </p:nvPr>
        </p:nvSpPr>
        <p:spPr>
          <a:xfrm>
            <a:off x="8184293" y="624514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lnSpc>
                <a:spcPct val="100000"/>
              </a:lnSpc>
              <a:spcBef>
                <a:spcPts val="0"/>
              </a:spcBef>
              <a:spcAft>
                <a:spcPts val="0"/>
              </a:spcAft>
              <a:buSzPts val="1100"/>
              <a:buNone/>
            </a:pPr>
            <a:fld id="{00000000-1234-1234-1234-123412341234}" type="slidenum">
              <a:rPr lang="en-US" smtClean="0"/>
              <a:pPr marL="0" lvl="0" indent="0" algn="r" rtl="0">
                <a:lnSpc>
                  <a:spcPct val="100000"/>
                </a:lnSpc>
                <a:spcBef>
                  <a:spcPts val="0"/>
                </a:spcBef>
                <a:spcAft>
                  <a:spcPts val="0"/>
                </a:spcAft>
                <a:buSzPts val="1100"/>
                <a:buNone/>
              </a:pPr>
              <a:t>14</a:t>
            </a:fld>
            <a:endParaRPr/>
          </a:p>
        </p:txBody>
      </p:sp>
      <p:sp>
        <p:nvSpPr>
          <p:cNvPr id="2" name="TextBox 1">
            <a:extLst>
              <a:ext uri="{FF2B5EF4-FFF2-40B4-BE49-F238E27FC236}">
                <a16:creationId xmlns:a16="http://schemas.microsoft.com/office/drawing/2014/main" id="{150089E6-F391-718D-7E2B-F1C409E156DF}"/>
              </a:ext>
            </a:extLst>
          </p:cNvPr>
          <p:cNvSpPr txBox="1"/>
          <p:nvPr/>
        </p:nvSpPr>
        <p:spPr>
          <a:xfrm>
            <a:off x="4221480" y="6382969"/>
            <a:ext cx="3749040" cy="446892"/>
          </a:xfrm>
          <a:prstGeom prst="rect">
            <a:avLst/>
          </a:prstGeom>
          <a:noFill/>
        </p:spPr>
        <p:txBody>
          <a:bodyPr wrap="square" rtlCol="0">
            <a:spAutoFit/>
          </a:bodyPr>
          <a:lstStyle/>
          <a:p>
            <a:r>
              <a:rPr lang="en-US" dirty="0">
                <a:solidFill>
                  <a:schemeClr val="bg1"/>
                </a:solidFill>
              </a:rPr>
              <a:t>https://allocations.access-ci.org</a:t>
            </a:r>
          </a:p>
        </p:txBody>
      </p:sp>
    </p:spTree>
    <p:extLst>
      <p:ext uri="{BB962C8B-B14F-4D97-AF65-F5344CB8AC3E}">
        <p14:creationId xmlns:p14="http://schemas.microsoft.com/office/powerpoint/2010/main" val="1246835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1065-A8D6-2773-2FAA-21693C09BC11}"/>
              </a:ext>
            </a:extLst>
          </p:cNvPr>
          <p:cNvSpPr>
            <a:spLocks noGrp="1"/>
          </p:cNvSpPr>
          <p:nvPr>
            <p:ph type="title"/>
          </p:nvPr>
        </p:nvSpPr>
        <p:spPr>
          <a:xfrm>
            <a:off x="438149" y="124984"/>
            <a:ext cx="11196965" cy="1325563"/>
          </a:xfrm>
        </p:spPr>
        <p:txBody>
          <a:bodyPr/>
          <a:lstStyle/>
          <a:p>
            <a:pPr algn="ctr"/>
            <a:r>
              <a:rPr lang="en-US" dirty="0">
                <a:latin typeface="Aptos" panose="020B0004020202020204" pitchFamily="34" charset="0"/>
              </a:rPr>
              <a:t>National AI Research Resource (NAIRR)</a:t>
            </a:r>
            <a:endParaRPr lang="en-US" b="1" dirty="0">
              <a:latin typeface="Aptos" panose="020B0004020202020204" pitchFamily="34" charset="0"/>
            </a:endParaRPr>
          </a:p>
        </p:txBody>
      </p:sp>
      <p:pic>
        <p:nvPicPr>
          <p:cNvPr id="5" name="Picture 4" descr="Graphical user interface, text, website&#10;&#10;Description automatically generated">
            <a:extLst>
              <a:ext uri="{FF2B5EF4-FFF2-40B4-BE49-F238E27FC236}">
                <a16:creationId xmlns:a16="http://schemas.microsoft.com/office/drawing/2014/main" id="{81295129-6A44-FFD4-9288-BDB859A8CE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940" y="1450547"/>
            <a:ext cx="10718175" cy="4839366"/>
          </a:xfrm>
          <a:prstGeom prst="rect">
            <a:avLst/>
          </a:prstGeom>
        </p:spPr>
      </p:pic>
    </p:spTree>
    <p:extLst>
      <p:ext uri="{BB962C8B-B14F-4D97-AF65-F5344CB8AC3E}">
        <p14:creationId xmlns:p14="http://schemas.microsoft.com/office/powerpoint/2010/main" val="61117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91065-A8D6-2773-2FAA-21693C09BC11}"/>
              </a:ext>
            </a:extLst>
          </p:cNvPr>
          <p:cNvSpPr>
            <a:spLocks noGrp="1"/>
          </p:cNvSpPr>
          <p:nvPr>
            <p:ph type="title"/>
          </p:nvPr>
        </p:nvSpPr>
        <p:spPr/>
        <p:txBody>
          <a:bodyPr/>
          <a:lstStyle/>
          <a:p>
            <a:pPr algn="ctr"/>
            <a:r>
              <a:rPr lang="en-US" b="1" dirty="0">
                <a:latin typeface="Aptos" panose="020B0004020202020204" pitchFamily="34" charset="0"/>
              </a:rPr>
              <a:t>Navigating NSF</a:t>
            </a:r>
          </a:p>
        </p:txBody>
      </p:sp>
      <p:sp>
        <p:nvSpPr>
          <p:cNvPr id="4" name="TextBox 3">
            <a:extLst>
              <a:ext uri="{FF2B5EF4-FFF2-40B4-BE49-F238E27FC236}">
                <a16:creationId xmlns:a16="http://schemas.microsoft.com/office/drawing/2014/main" id="{F2E5627E-E2B8-0001-C8B7-590B16B6C6E1}"/>
              </a:ext>
            </a:extLst>
          </p:cNvPr>
          <p:cNvSpPr txBox="1"/>
          <p:nvPr/>
        </p:nvSpPr>
        <p:spPr>
          <a:xfrm>
            <a:off x="609600" y="1450548"/>
            <a:ext cx="11188700" cy="4103111"/>
          </a:xfrm>
          <a:prstGeom prst="rect">
            <a:avLst/>
          </a:prstGeom>
          <a:noFill/>
        </p:spPr>
        <p:txBody>
          <a:bodyPr wrap="square">
            <a:spAutoFit/>
          </a:bodyPr>
          <a:lstStyle/>
          <a:p>
            <a:pPr marR="0" lvl="1">
              <a:lnSpc>
                <a:spcPct val="107000"/>
              </a:lnSpc>
              <a:spcBef>
                <a:spcPts val="0"/>
              </a:spcBef>
              <a:spcAft>
                <a:spcPts val="600"/>
              </a:spcAft>
              <a:buSzPts val="1000"/>
              <a:tabLst>
                <a:tab pos="914400" algn="l"/>
              </a:tabLst>
            </a:pPr>
            <a:r>
              <a:rPr lang="en-US" sz="24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Full Proposals submitted via Research.gov: </a:t>
            </a:r>
            <a:r>
              <a:rPr lang="en-US" sz="2400" i="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NSF Proposal and Award Policies and Procedures Guide</a:t>
            </a:r>
            <a:r>
              <a:rPr lang="en-US" sz="24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 (PAPPG) guidelines apply. The complete text of the PAPPG is available electronically on the NSF website at:  https://nsf-govresources.nsf.gov/files/nsf24_1.pdf (https://new.nsf.gov/policies/pappg/24-1)</a:t>
            </a:r>
            <a:endParaRPr lang="en-US" sz="2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SzPts val="1000"/>
              <a:buFont typeface="Courier New" panose="02070309020205020404" pitchFamily="49" charset="0"/>
              <a:buChar char="o"/>
              <a:tabLst>
                <a:tab pos="914400" algn="l"/>
              </a:tabLst>
            </a:pPr>
            <a:endParaRPr lang="en-US" sz="24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endParaRPr>
          </a:p>
          <a:p>
            <a:pPr marR="0" lvl="1">
              <a:lnSpc>
                <a:spcPct val="107000"/>
              </a:lnSpc>
              <a:spcBef>
                <a:spcPts val="0"/>
              </a:spcBef>
              <a:spcAft>
                <a:spcPts val="0"/>
              </a:spcAft>
              <a:buSzPts val="1000"/>
              <a:tabLst>
                <a:tab pos="914400" algn="l"/>
              </a:tabLst>
            </a:pPr>
            <a:r>
              <a:rPr lang="en-US" sz="2400" b="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Full Proposals submitted via Grants.gov: </a:t>
            </a:r>
            <a:r>
              <a:rPr lang="en-US" sz="2400" i="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NSF Grants.gov Application Guide: A Guide for the Preparation and Submission of NSF Applications via Grants.gov</a:t>
            </a:r>
            <a:r>
              <a:rPr lang="en-US" sz="24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 guidelines apply (Note: The </a:t>
            </a:r>
            <a:r>
              <a:rPr lang="en-US" sz="2400" i="1"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NSF Grants.gov Application Guide</a:t>
            </a:r>
            <a:r>
              <a:rPr lang="en-US" sz="2400" dirty="0">
                <a:solidFill>
                  <a:schemeClr val="bg1"/>
                </a:solidFill>
                <a:effectLst/>
                <a:latin typeface="Aptos" panose="020B0004020202020204" pitchFamily="34" charset="0"/>
                <a:ea typeface="Times New Roman" panose="02020603050405020304" pitchFamily="18" charset="0"/>
                <a:cs typeface="Times New Roman" panose="02020603050405020304" pitchFamily="18" charset="0"/>
              </a:rPr>
              <a:t> is available on the Grants.gov website</a:t>
            </a:r>
            <a:endParaRPr lang="en-US" sz="2400" dirty="0">
              <a:solidFill>
                <a:schemeClr val="bg1"/>
              </a:solidFill>
              <a:effectLst/>
              <a:latin typeface="Aptos" panose="020B00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7257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panose="020B0004020202020204" pitchFamily="34" charset="0"/>
              </a:rPr>
              <a:t>How do I know if the program is a good fit for my project?</a:t>
            </a:r>
          </a:p>
        </p:txBody>
      </p:sp>
      <p:sp>
        <p:nvSpPr>
          <p:cNvPr id="3" name="Content Placeholder 2"/>
          <p:cNvSpPr>
            <a:spLocks noGrp="1"/>
          </p:cNvSpPr>
          <p:nvPr>
            <p:ph idx="1"/>
          </p:nvPr>
        </p:nvSpPr>
        <p:spPr/>
        <p:txBody>
          <a:bodyPr>
            <a:normAutofit/>
          </a:bodyPr>
          <a:lstStyle/>
          <a:p>
            <a:r>
              <a:rPr lang="en-US" b="1" dirty="0">
                <a:latin typeface="Aptos" panose="020B0004020202020204" pitchFamily="34" charset="0"/>
              </a:rPr>
              <a:t>Read the solicitation carefully</a:t>
            </a:r>
          </a:p>
          <a:p>
            <a:pPr lvl="1">
              <a:lnSpc>
                <a:spcPct val="90000"/>
              </a:lnSpc>
            </a:pPr>
            <a:r>
              <a:rPr lang="en-US" dirty="0">
                <a:latin typeface="Aptos" panose="020B0004020202020204" pitchFamily="34" charset="0"/>
              </a:rPr>
              <a:t>Check for program resources</a:t>
            </a:r>
          </a:p>
          <a:p>
            <a:pPr lvl="1">
              <a:lnSpc>
                <a:spcPct val="90000"/>
              </a:lnSpc>
            </a:pPr>
            <a:r>
              <a:rPr lang="en-US" dirty="0">
                <a:latin typeface="Aptos" panose="020B0004020202020204" pitchFamily="34" charset="0"/>
              </a:rPr>
              <a:t>Check the NSF Awards Search Page</a:t>
            </a:r>
          </a:p>
          <a:p>
            <a:pPr lvl="1">
              <a:lnSpc>
                <a:spcPct val="90000"/>
              </a:lnSpc>
            </a:pPr>
            <a:r>
              <a:rPr lang="en-US" dirty="0">
                <a:latin typeface="Aptos" panose="020B0004020202020204" pitchFamily="34" charset="0"/>
              </a:rPr>
              <a:t>Read sample proposals if available</a:t>
            </a:r>
            <a:endParaRPr lang="en-US" sz="800" b="1" dirty="0">
              <a:latin typeface="Aptos" panose="020B0004020202020204" pitchFamily="34" charset="0"/>
            </a:endParaRPr>
          </a:p>
          <a:p>
            <a:pPr>
              <a:lnSpc>
                <a:spcPct val="90000"/>
              </a:lnSpc>
            </a:pPr>
            <a:r>
              <a:rPr lang="en-US" b="1" dirty="0">
                <a:latin typeface="Aptos" panose="020B0004020202020204" pitchFamily="34" charset="0"/>
              </a:rPr>
              <a:t>Talk to NSF Program Officers (and your colleagues) about your ideas</a:t>
            </a:r>
          </a:p>
          <a:p>
            <a:pPr lvl="1">
              <a:lnSpc>
                <a:spcPct val="90000"/>
              </a:lnSpc>
            </a:pPr>
            <a:r>
              <a:rPr lang="en-US" dirty="0">
                <a:latin typeface="Aptos" panose="020B0004020202020204" pitchFamily="34" charset="0"/>
              </a:rPr>
              <a:t>Prep a 1-2 page writeup in advance (not required)</a:t>
            </a:r>
          </a:p>
          <a:p>
            <a:pPr marL="457200" lvl="1" indent="0">
              <a:lnSpc>
                <a:spcPct val="90000"/>
              </a:lnSpc>
              <a:buNone/>
            </a:pPr>
            <a:r>
              <a:rPr lang="en-US" dirty="0">
                <a:latin typeface="Aptos" panose="020B0004020202020204" pitchFamily="34" charset="0"/>
              </a:rPr>
              <a:t>	Key questions, contributions, activities.</a:t>
            </a:r>
          </a:p>
          <a:p>
            <a:pPr lvl="1">
              <a:lnSpc>
                <a:spcPct val="90000"/>
              </a:lnSpc>
            </a:pPr>
            <a:r>
              <a:rPr lang="en-US" dirty="0">
                <a:latin typeface="Aptos" panose="020B0004020202020204" pitchFamily="34" charset="0"/>
              </a:rPr>
              <a:t>PO contacts: S. Bagchi-Sen, Sheikh Ghafoor, Marlon Pierce </a:t>
            </a:r>
          </a:p>
        </p:txBody>
      </p:sp>
    </p:spTree>
    <p:extLst>
      <p:ext uri="{BB962C8B-B14F-4D97-AF65-F5344CB8AC3E}">
        <p14:creationId xmlns:p14="http://schemas.microsoft.com/office/powerpoint/2010/main" val="2729304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2FB70-09C0-1BBC-C23F-8F320E256C9C}"/>
              </a:ext>
            </a:extLst>
          </p:cNvPr>
          <p:cNvSpPr>
            <a:spLocks noGrp="1"/>
          </p:cNvSpPr>
          <p:nvPr>
            <p:ph type="title"/>
          </p:nvPr>
        </p:nvSpPr>
        <p:spPr/>
        <p:txBody>
          <a:bodyPr/>
          <a:lstStyle/>
          <a:p>
            <a:r>
              <a:rPr lang="en-US" dirty="0">
                <a:latin typeface="Aptos" panose="020B0004020202020204" pitchFamily="34" charset="0"/>
              </a:rPr>
              <a:t>What factors are considered for funding a proposal?</a:t>
            </a:r>
          </a:p>
        </p:txBody>
      </p:sp>
      <p:sp>
        <p:nvSpPr>
          <p:cNvPr id="3" name="Content Placeholder 2">
            <a:extLst>
              <a:ext uri="{FF2B5EF4-FFF2-40B4-BE49-F238E27FC236}">
                <a16:creationId xmlns:a16="http://schemas.microsoft.com/office/drawing/2014/main" id="{7B54DDE1-664E-D8E0-1BC1-485560BE4A3C}"/>
              </a:ext>
            </a:extLst>
          </p:cNvPr>
          <p:cNvSpPr>
            <a:spLocks noGrp="1"/>
          </p:cNvSpPr>
          <p:nvPr>
            <p:ph idx="1"/>
          </p:nvPr>
        </p:nvSpPr>
        <p:spPr>
          <a:xfrm>
            <a:off x="1377387" y="1724628"/>
            <a:ext cx="9423963" cy="3385854"/>
          </a:xfrm>
        </p:spPr>
        <p:txBody>
          <a:bodyPr vert="horz" lIns="91440" tIns="45720" rIns="91440" bIns="45720" rtlCol="0" anchor="t">
            <a:normAutofit/>
          </a:bodyPr>
          <a:lstStyle/>
          <a:p>
            <a:r>
              <a:rPr lang="en-US" sz="2800" dirty="0">
                <a:latin typeface="Aptos" panose="020B0004020202020204" pitchFamily="34" charset="0"/>
                <a:ea typeface="Open Sans"/>
                <a:cs typeface="Open Sans"/>
              </a:rPr>
              <a:t>Available funding</a:t>
            </a:r>
          </a:p>
          <a:p>
            <a:r>
              <a:rPr lang="en-US" sz="2800" dirty="0">
                <a:latin typeface="Aptos" panose="020B0004020202020204" pitchFamily="34" charset="0"/>
                <a:ea typeface="Open Sans"/>
                <a:cs typeface="Open Sans"/>
              </a:rPr>
              <a:t>Responsiveness to the solicitation</a:t>
            </a:r>
          </a:p>
          <a:p>
            <a:r>
              <a:rPr lang="en-US" sz="2800" dirty="0">
                <a:latin typeface="Aptos" panose="020B0004020202020204" pitchFamily="34" charset="0"/>
                <a:ea typeface="Open Sans"/>
                <a:cs typeface="Open Sans"/>
              </a:rPr>
              <a:t>Panel Advice on...</a:t>
            </a:r>
            <a:endParaRPr lang="en-US" sz="2800" dirty="0">
              <a:latin typeface="Aptos" panose="020B0004020202020204" pitchFamily="34" charset="0"/>
            </a:endParaRPr>
          </a:p>
          <a:p>
            <a:pPr lvl="1"/>
            <a:r>
              <a:rPr lang="en-US" sz="2400" dirty="0">
                <a:latin typeface="Aptos" panose="020B0004020202020204" pitchFamily="34" charset="0"/>
              </a:rPr>
              <a:t>Intellectual Merit</a:t>
            </a:r>
          </a:p>
          <a:p>
            <a:pPr lvl="1"/>
            <a:r>
              <a:rPr lang="en-US" sz="2400" dirty="0">
                <a:latin typeface="Aptos" panose="020B0004020202020204" pitchFamily="34" charset="0"/>
              </a:rPr>
              <a:t>Broader Impacts</a:t>
            </a:r>
          </a:p>
          <a:p>
            <a:pPr lvl="1"/>
            <a:r>
              <a:rPr lang="en-US" sz="2400" dirty="0">
                <a:latin typeface="Aptos" panose="020B0004020202020204" pitchFamily="34" charset="0"/>
              </a:rPr>
              <a:t>Solicitation-specific Criteria</a:t>
            </a:r>
          </a:p>
        </p:txBody>
      </p:sp>
    </p:spTree>
    <p:extLst>
      <p:ext uri="{BB962C8B-B14F-4D97-AF65-F5344CB8AC3E}">
        <p14:creationId xmlns:p14="http://schemas.microsoft.com/office/powerpoint/2010/main" val="28485871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D0927-6840-F56D-F40D-053D67441477}"/>
              </a:ext>
            </a:extLst>
          </p:cNvPr>
          <p:cNvSpPr>
            <a:spLocks noGrp="1"/>
          </p:cNvSpPr>
          <p:nvPr>
            <p:ph type="title"/>
          </p:nvPr>
        </p:nvSpPr>
        <p:spPr>
          <a:xfrm>
            <a:off x="457200" y="467359"/>
            <a:ext cx="11277600" cy="795384"/>
          </a:xfrm>
        </p:spPr>
        <p:txBody>
          <a:bodyPr>
            <a:normAutofit fontScale="90000"/>
          </a:bodyPr>
          <a:lstStyle/>
          <a:p>
            <a:r>
              <a:rPr lang="en-US" dirty="0">
                <a:latin typeface="Aptos" panose="020B0004020202020204" pitchFamily="34" charset="0"/>
                <a:ea typeface="Open Sans"/>
                <a:cs typeface="Open Sans"/>
              </a:rPr>
              <a:t>Merit Review: Intellectual Merit &amp; Broader Impacts</a:t>
            </a:r>
            <a:endParaRPr lang="en-US" dirty="0">
              <a:latin typeface="Aptos" panose="020B0004020202020204" pitchFamily="34" charset="0"/>
            </a:endParaRPr>
          </a:p>
        </p:txBody>
      </p:sp>
      <p:sp>
        <p:nvSpPr>
          <p:cNvPr id="3" name="Content Placeholder 2">
            <a:extLst>
              <a:ext uri="{FF2B5EF4-FFF2-40B4-BE49-F238E27FC236}">
                <a16:creationId xmlns:a16="http://schemas.microsoft.com/office/drawing/2014/main" id="{A0EA97CC-D915-7B6D-2103-1EA4E7878BD4}"/>
              </a:ext>
            </a:extLst>
          </p:cNvPr>
          <p:cNvSpPr>
            <a:spLocks noGrp="1"/>
          </p:cNvSpPr>
          <p:nvPr>
            <p:ph idx="1"/>
          </p:nvPr>
        </p:nvSpPr>
        <p:spPr>
          <a:xfrm>
            <a:off x="649514" y="1570209"/>
            <a:ext cx="10916838" cy="4589292"/>
          </a:xfrm>
        </p:spPr>
        <p:txBody>
          <a:bodyPr>
            <a:normAutofit/>
          </a:bodyPr>
          <a:lstStyle/>
          <a:p>
            <a:pPr marL="514350" lvl="0" indent="-514350">
              <a:buClrTx/>
              <a:buFont typeface="+mj-lt"/>
              <a:buAutoNum type="arabicPeriod"/>
            </a:pPr>
            <a:r>
              <a:rPr lang="en-US" sz="2200" dirty="0">
                <a:latin typeface="Aptos" panose="020B0004020202020204" pitchFamily="34" charset="0"/>
              </a:rPr>
              <a:t>What is the potential for the proposed activity to:</a:t>
            </a:r>
          </a:p>
          <a:p>
            <a:pPr lvl="2"/>
            <a:r>
              <a:rPr lang="en-US" sz="2200" dirty="0">
                <a:latin typeface="Aptos" panose="020B0004020202020204" pitchFamily="34" charset="0"/>
              </a:rPr>
              <a:t>Advance knowledge and understanding (intellectual merit)?</a:t>
            </a:r>
          </a:p>
          <a:p>
            <a:pPr lvl="2"/>
            <a:r>
              <a:rPr lang="en-US" sz="2200" dirty="0">
                <a:latin typeface="Aptos" panose="020B0004020202020204" pitchFamily="34" charset="0"/>
              </a:rPr>
              <a:t>Benefit society or advance desired societal outcomes (broader impacts)?</a:t>
            </a:r>
          </a:p>
          <a:p>
            <a:pPr marL="514350" indent="-514350">
              <a:buClrTx/>
              <a:buFont typeface="+mj-lt"/>
              <a:buAutoNum type="arabicPeriod"/>
            </a:pPr>
            <a:r>
              <a:rPr lang="en-US" sz="2200" dirty="0">
                <a:latin typeface="Aptos" panose="020B0004020202020204" pitchFamily="34" charset="0"/>
              </a:rPr>
              <a:t>To what extent do the proposed activities suggest and explore creative, original, or potentially transformative concepts?</a:t>
            </a:r>
          </a:p>
          <a:p>
            <a:pPr marL="514350" indent="-514350">
              <a:buClrTx/>
              <a:buFont typeface="+mj-lt"/>
              <a:buAutoNum type="arabicPeriod"/>
            </a:pPr>
            <a:r>
              <a:rPr lang="en-US" sz="2200" dirty="0">
                <a:latin typeface="Aptos" panose="020B0004020202020204" pitchFamily="34" charset="0"/>
              </a:rPr>
              <a:t>Is the plan for carrying out the proposed activities well-reasoned, well-organized, and based on a sound rationale? </a:t>
            </a:r>
          </a:p>
          <a:p>
            <a:pPr marL="514350" indent="-514350">
              <a:buClrTx/>
              <a:buFont typeface="+mj-lt"/>
              <a:buAutoNum type="arabicPeriod"/>
            </a:pPr>
            <a:r>
              <a:rPr lang="en-US" sz="2200" dirty="0">
                <a:latin typeface="Aptos" panose="020B0004020202020204" pitchFamily="34" charset="0"/>
              </a:rPr>
              <a:t>Does the plan incorporate a mechanism to assess success?</a:t>
            </a:r>
          </a:p>
          <a:p>
            <a:pPr marL="514350" indent="-514350">
              <a:buClrTx/>
              <a:buFont typeface="+mj-lt"/>
              <a:buAutoNum type="arabicPeriod"/>
            </a:pPr>
            <a:r>
              <a:rPr lang="en-US" sz="2200" dirty="0">
                <a:latin typeface="Aptos" panose="020B0004020202020204" pitchFamily="34" charset="0"/>
              </a:rPr>
              <a:t>How</a:t>
            </a:r>
            <a:r>
              <a:rPr lang="en-US" sz="2200" b="1" dirty="0">
                <a:latin typeface="Aptos" panose="020B0004020202020204" pitchFamily="34" charset="0"/>
              </a:rPr>
              <a:t> </a:t>
            </a:r>
            <a:r>
              <a:rPr lang="en-US" sz="2200" dirty="0">
                <a:latin typeface="Aptos" panose="020B0004020202020204" pitchFamily="34" charset="0"/>
              </a:rPr>
              <a:t>well qualified is the individual, team, or institution to conduct the proposed activities?</a:t>
            </a:r>
          </a:p>
          <a:p>
            <a:pPr marL="514350" indent="-514350">
              <a:buClrTx/>
              <a:buFont typeface="+mj-lt"/>
              <a:buAutoNum type="arabicPeriod"/>
            </a:pPr>
            <a:r>
              <a:rPr lang="en-US" sz="2200" dirty="0">
                <a:latin typeface="Aptos" panose="020B0004020202020204" pitchFamily="34" charset="0"/>
              </a:rPr>
              <a:t>Are there adequate resources available to the PI (either at the home institution or through collaborations) to carry out the proposed activities?</a:t>
            </a:r>
          </a:p>
          <a:p>
            <a:endParaRPr lang="en-US" sz="2200" dirty="0">
              <a:solidFill>
                <a:schemeClr val="tx1"/>
              </a:solidFill>
            </a:endParaRPr>
          </a:p>
        </p:txBody>
      </p:sp>
      <p:sp>
        <p:nvSpPr>
          <p:cNvPr id="7" name="TextBox 6">
            <a:extLst>
              <a:ext uri="{FF2B5EF4-FFF2-40B4-BE49-F238E27FC236}">
                <a16:creationId xmlns:a16="http://schemas.microsoft.com/office/drawing/2014/main" id="{FCE1C533-926F-E60E-2547-6131BF426A40}"/>
              </a:ext>
            </a:extLst>
          </p:cNvPr>
          <p:cNvSpPr txBox="1"/>
          <p:nvPr/>
        </p:nvSpPr>
        <p:spPr>
          <a:xfrm>
            <a:off x="9881931" y="6405477"/>
            <a:ext cx="16844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8" name="TextBox 7">
            <a:extLst>
              <a:ext uri="{FF2B5EF4-FFF2-40B4-BE49-F238E27FC236}">
                <a16:creationId xmlns:a16="http://schemas.microsoft.com/office/drawing/2014/main" id="{7261A4C8-A555-8EF9-0D41-630E36E14B3D}"/>
              </a:ext>
            </a:extLst>
          </p:cNvPr>
          <p:cNvSpPr txBox="1"/>
          <p:nvPr/>
        </p:nvSpPr>
        <p:spPr>
          <a:xfrm>
            <a:off x="5511800" y="6211669"/>
            <a:ext cx="6362700" cy="646331"/>
          </a:xfrm>
          <a:prstGeom prst="rect">
            <a:avLst/>
          </a:prstGeom>
          <a:noFill/>
        </p:spPr>
        <p:txBody>
          <a:bodyPr wrap="square">
            <a:spAutoFit/>
          </a:bodyPr>
          <a:lstStyle/>
          <a:p>
            <a:pPr lvl="1"/>
            <a:endParaRPr lang="en-US" sz="1800" i="0" dirty="0">
              <a:solidFill>
                <a:schemeClr val="bg1"/>
              </a:solidFill>
              <a:effectLst/>
              <a:latin typeface="Aptos" panose="020B0004020202020204" pitchFamily="34" charset="0"/>
            </a:endParaRPr>
          </a:p>
          <a:p>
            <a:pPr lvl="1"/>
            <a:r>
              <a:rPr lang="en-US" sz="1800" i="0" dirty="0">
                <a:solidFill>
                  <a:schemeClr val="bg1"/>
                </a:solidFill>
                <a:effectLst/>
                <a:latin typeface="Aptos" panose="020B0004020202020204" pitchFamily="34" charset="0"/>
              </a:rPr>
              <a:t>Source:</a:t>
            </a:r>
            <a:r>
              <a:rPr lang="en-US" dirty="0">
                <a:solidFill>
                  <a:schemeClr val="bg1"/>
                </a:solidFill>
                <a:latin typeface="Aptos" panose="020B0004020202020204" pitchFamily="34" charset="0"/>
              </a:rPr>
              <a:t> PAPPG</a:t>
            </a:r>
            <a:r>
              <a:rPr lang="en-US" sz="1800" i="0" dirty="0">
                <a:solidFill>
                  <a:schemeClr val="bg1"/>
                </a:solidFill>
                <a:effectLst/>
                <a:latin typeface="Aptos" panose="020B0004020202020204" pitchFamily="34" charset="0"/>
              </a:rPr>
              <a:t> </a:t>
            </a:r>
            <a:r>
              <a:rPr lang="en-US" i="0" dirty="0">
                <a:solidFill>
                  <a:schemeClr val="bg1"/>
                </a:solidFill>
                <a:effectLst/>
                <a:latin typeface="Aptos" panose="020B0004020202020204" pitchFamily="34" charset="0"/>
              </a:rPr>
              <a:t> </a:t>
            </a:r>
            <a:r>
              <a:rPr lang="en-US" sz="1800" dirty="0">
                <a:solidFill>
                  <a:schemeClr val="bg1"/>
                </a:solidFill>
                <a:latin typeface="Aptos" panose="020B0004020202020204" pitchFamily="34" charset="0"/>
              </a:rPr>
              <a:t>https://new.nsf.gov/policies/pappg/24-1 </a:t>
            </a:r>
          </a:p>
        </p:txBody>
      </p:sp>
    </p:spTree>
    <p:extLst>
      <p:ext uri="{BB962C8B-B14F-4D97-AF65-F5344CB8AC3E}">
        <p14:creationId xmlns:p14="http://schemas.microsoft.com/office/powerpoint/2010/main" val="3252261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070666-C161-4D6A-9ABD-E1FB7089B7D1}"/>
              </a:ext>
            </a:extLst>
          </p:cNvPr>
          <p:cNvSpPr>
            <a:spLocks noGrp="1"/>
          </p:cNvSpPr>
          <p:nvPr>
            <p:ph type="ctrTitle"/>
          </p:nvPr>
        </p:nvSpPr>
        <p:spPr>
          <a:xfrm>
            <a:off x="295163" y="-59313"/>
            <a:ext cx="11398474" cy="1850014"/>
          </a:xfrm>
        </p:spPr>
        <p:txBody>
          <a:bodyPr>
            <a:normAutofit/>
          </a:bodyPr>
          <a:lstStyle/>
          <a:p>
            <a:r>
              <a:rPr lang="en-US" sz="4400" dirty="0">
                <a:latin typeface="Aptos" panose="020B0004020202020204" pitchFamily="34" charset="0"/>
              </a:rPr>
              <a:t>Webinar Goals</a:t>
            </a:r>
          </a:p>
        </p:txBody>
      </p:sp>
      <p:sp>
        <p:nvSpPr>
          <p:cNvPr id="5" name="flSlide1Footer">
            <a:extLst>
              <a:ext uri="{FF2B5EF4-FFF2-40B4-BE49-F238E27FC236}">
                <a16:creationId xmlns:a16="http://schemas.microsoft.com/office/drawing/2014/main" id="{C1F96527-0DEF-E8E1-6A10-2815E44CB233}"/>
              </a:ext>
              <a:ext uri="{C183D7F6-B498-43B3-948B-1728B52AA6E4}">
                <adec:decorative xmlns:adec="http://schemas.microsoft.com/office/drawing/2017/decorative" val="1"/>
              </a:ext>
            </a:extLst>
          </p:cNvPr>
          <p:cNvSpPr txBox="1"/>
          <p:nvPr/>
        </p:nvSpPr>
        <p:spPr>
          <a:xfrm>
            <a:off x="0" y="6537960"/>
            <a:ext cx="242374" cy="223138"/>
          </a:xfrm>
          <a:prstGeom prst="rect">
            <a:avLst/>
          </a:prstGeom>
          <a:noFill/>
        </p:spPr>
        <p:txBody>
          <a:bodyPr vert="horz" wrap="none" rtlCol="0">
            <a:spAutoFit/>
          </a:bodyPr>
          <a:lstStyle/>
          <a:p>
            <a:r>
              <a:rPr lang="en-US" sz="850">
                <a:solidFill>
                  <a:srgbClr val="000000"/>
                </a:solidFill>
                <a:latin typeface="Microsoft Sans Serif" panose="020B0604020202020204" pitchFamily="34" charset="0"/>
              </a:rPr>
              <a:t>  </a:t>
            </a:r>
          </a:p>
        </p:txBody>
      </p:sp>
      <p:sp>
        <p:nvSpPr>
          <p:cNvPr id="6" name="hcSlide1Header">
            <a:extLst>
              <a:ext uri="{FF2B5EF4-FFF2-40B4-BE49-F238E27FC236}">
                <a16:creationId xmlns:a16="http://schemas.microsoft.com/office/drawing/2014/main" id="{20467BA4-47F3-12B5-7BCB-6ED8033D4B9C}"/>
              </a:ext>
              <a:ext uri="{C183D7F6-B498-43B3-948B-1728B52AA6E4}">
                <adec:decorative xmlns:adec="http://schemas.microsoft.com/office/drawing/2017/decorative" val="1"/>
              </a:ext>
            </a:extLst>
          </p:cNvPr>
          <p:cNvSpPr txBox="1"/>
          <p:nvPr/>
        </p:nvSpPr>
        <p:spPr>
          <a:xfrm>
            <a:off x="5994400" y="0"/>
            <a:ext cx="184731" cy="369332"/>
          </a:xfrm>
          <a:prstGeom prst="rect">
            <a:avLst/>
          </a:prstGeom>
          <a:noFill/>
        </p:spPr>
        <p:txBody>
          <a:bodyPr vert="horz" wrap="none" rtlCol="0">
            <a:spAutoFit/>
          </a:bodyPr>
          <a:lstStyle/>
          <a:p>
            <a:endParaRPr lang="en-US"/>
          </a:p>
        </p:txBody>
      </p:sp>
      <p:sp>
        <p:nvSpPr>
          <p:cNvPr id="11" name="TextBox 10">
            <a:extLst>
              <a:ext uri="{FF2B5EF4-FFF2-40B4-BE49-F238E27FC236}">
                <a16:creationId xmlns:a16="http://schemas.microsoft.com/office/drawing/2014/main" id="{B670F570-6457-AB5F-17C4-F02B7CE2C2CB}"/>
              </a:ext>
            </a:extLst>
          </p:cNvPr>
          <p:cNvSpPr txBox="1"/>
          <p:nvPr/>
        </p:nvSpPr>
        <p:spPr>
          <a:xfrm>
            <a:off x="1295400" y="6368684"/>
            <a:ext cx="101854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strike="noStrike" kern="1200" cap="none" spc="0" normalizeH="0" baseline="0" noProof="0" dirty="0">
                <a:ln>
                  <a:noFill/>
                </a:ln>
                <a:solidFill>
                  <a:srgbClr val="FFFFFF"/>
                </a:solidFill>
                <a:effectLst/>
                <a:uLnTx/>
                <a:uFillTx/>
                <a:latin typeface="Open Sans" pitchFamily="2" charset="0"/>
                <a:ea typeface="Open Sans" pitchFamily="2" charset="0"/>
                <a:cs typeface="Open Sans" pitchFamily="2" charset="0"/>
              </a:rPr>
              <a:t>https://new.nsf.gov/funding/opportunities/training-based-workforce-development-advanced</a:t>
            </a:r>
          </a:p>
        </p:txBody>
      </p:sp>
      <p:sp>
        <p:nvSpPr>
          <p:cNvPr id="9" name="Subtitle 8">
            <a:extLst>
              <a:ext uri="{FF2B5EF4-FFF2-40B4-BE49-F238E27FC236}">
                <a16:creationId xmlns:a16="http://schemas.microsoft.com/office/drawing/2014/main" id="{69A166A2-3C3C-B88A-081F-B637A976EB9E}"/>
              </a:ext>
            </a:extLst>
          </p:cNvPr>
          <p:cNvSpPr>
            <a:spLocks noGrp="1"/>
          </p:cNvSpPr>
          <p:nvPr>
            <p:ph type="subTitle" idx="1"/>
          </p:nvPr>
        </p:nvSpPr>
        <p:spPr>
          <a:xfrm>
            <a:off x="299883" y="2315497"/>
            <a:ext cx="9202932" cy="3842235"/>
          </a:xfrm>
        </p:spPr>
        <p:txBody>
          <a:bodyPr/>
          <a:lstStyle/>
          <a:p>
            <a:pPr marL="228600" marR="8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i="0" u="none" strike="noStrike" kern="1200" cap="none" spc="0" normalizeH="0" baseline="0" noProof="0" dirty="0">
                <a:ln>
                  <a:noFill/>
                </a:ln>
                <a:solidFill>
                  <a:schemeClr val="bg1"/>
                </a:solidFill>
                <a:effectLst/>
                <a:uLnTx/>
                <a:uFillTx/>
                <a:latin typeface="Aptos" panose="020B0004020202020204" pitchFamily="34" charset="0"/>
                <a:ea typeface="Open Sans" pitchFamily="2" charset="0"/>
                <a:cs typeface="Open Sans" pitchFamily="2" charset="0"/>
              </a:rPr>
              <a:t>Orient potential proposers</a:t>
            </a:r>
          </a:p>
          <a:p>
            <a:pPr marR="2400" lvl="0" algn="l" defTabSz="914400" rtl="0" eaLnBrk="1" fontAlgn="auto" latinLnBrk="0" hangingPunct="1">
              <a:lnSpc>
                <a:spcPct val="90000"/>
              </a:lnSpc>
              <a:spcBef>
                <a:spcPts val="1000"/>
              </a:spcBef>
              <a:spcAft>
                <a:spcPts val="0"/>
              </a:spcAft>
              <a:buClrTx/>
              <a:buSzTx/>
              <a:tabLst/>
              <a:defRPr/>
            </a:pPr>
            <a:r>
              <a:rPr lang="en-US" sz="2000" dirty="0">
                <a:effectLst/>
                <a:latin typeface="Calibri" panose="020F0502020204030204" pitchFamily="34" charset="0"/>
                <a:ea typeface="Arial" panose="020B0604020202020204" pitchFamily="34" charset="0"/>
                <a:cs typeface="Arial" panose="020B0604020202020204" pitchFamily="34" charset="0"/>
              </a:rPr>
              <a:t>	Note: Submissions led by teams located in Established Program to Stimulate 	Competitive Research (</a:t>
            </a:r>
            <a:r>
              <a:rPr lang="en-US" sz="2000" dirty="0" err="1">
                <a:effectLst/>
                <a:latin typeface="Calibri" panose="020F0502020204030204" pitchFamily="34" charset="0"/>
                <a:ea typeface="Arial" panose="020B0604020202020204" pitchFamily="34" charset="0"/>
                <a:cs typeface="Arial" panose="020B0604020202020204" pitchFamily="34" charset="0"/>
              </a:rPr>
              <a:t>EPSCoR</a:t>
            </a:r>
            <a:r>
              <a:rPr lang="en-US" sz="2000" dirty="0">
                <a:effectLst/>
                <a:latin typeface="Calibri" panose="020F0502020204030204" pitchFamily="34" charset="0"/>
                <a:ea typeface="Arial" panose="020B0604020202020204" pitchFamily="34" charset="0"/>
                <a:cs typeface="Arial" panose="020B0604020202020204" pitchFamily="34" charset="0"/>
              </a:rPr>
              <a:t>) jurisdictions and from Minority Serving 	Institutions are encouraged to seek out this opportunity. </a:t>
            </a:r>
            <a:endParaRPr kumimoji="0" lang="en-US" sz="2000" b="0" i="0" u="none" strike="noStrike" kern="1200" cap="none" spc="0" normalizeH="0" baseline="0" noProof="0" dirty="0">
              <a:ln>
                <a:noFill/>
              </a:ln>
              <a:solidFill>
                <a:schemeClr val="bg1"/>
              </a:solidFill>
              <a:effectLst/>
              <a:uLnTx/>
              <a:uFillTx/>
              <a:latin typeface="Aptos" panose="020B0004020202020204" pitchFamily="34" charset="0"/>
              <a:ea typeface="Open Sans" pitchFamily="2" charset="0"/>
              <a:cs typeface="Open Sans" pitchFamily="2" charset="0"/>
            </a:endParaRP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bg1"/>
                </a:solidFill>
                <a:effectLst/>
                <a:uLnTx/>
                <a:uFillTx/>
                <a:latin typeface="Aptos" panose="020B0004020202020204" pitchFamily="34" charset="0"/>
                <a:ea typeface="Open Sans" pitchFamily="2" charset="0"/>
                <a:cs typeface="Open Sans" pitchFamily="2" charset="0"/>
              </a:rPr>
              <a:t>Summarize the </a:t>
            </a:r>
            <a:r>
              <a:rPr kumimoji="0" lang="en-US" sz="2400" b="0" i="0" u="none" strike="noStrike" kern="1200" cap="none" spc="0" normalizeH="0" baseline="0" noProof="0" dirty="0" err="1">
                <a:ln>
                  <a:noFill/>
                </a:ln>
                <a:solidFill>
                  <a:schemeClr val="bg1"/>
                </a:solidFill>
                <a:effectLst/>
                <a:uLnTx/>
                <a:uFillTx/>
                <a:latin typeface="Aptos" panose="020B0004020202020204" pitchFamily="34" charset="0"/>
                <a:ea typeface="Open Sans" pitchFamily="2" charset="0"/>
                <a:cs typeface="Open Sans" pitchFamily="2" charset="0"/>
              </a:rPr>
              <a:t>CyberTraining</a:t>
            </a:r>
            <a:r>
              <a:rPr kumimoji="0" lang="en-US" sz="2400" b="0" i="0" u="none" strike="noStrike" kern="1200" cap="none" spc="0" normalizeH="0" baseline="0" noProof="0" dirty="0">
                <a:ln>
                  <a:noFill/>
                </a:ln>
                <a:solidFill>
                  <a:schemeClr val="bg1"/>
                </a:solidFill>
                <a:effectLst/>
                <a:uLnTx/>
                <a:uFillTx/>
                <a:latin typeface="Aptos" panose="020B0004020202020204" pitchFamily="34" charset="0"/>
                <a:ea typeface="Open Sans" pitchFamily="2" charset="0"/>
                <a:cs typeface="Open Sans" pitchFamily="2" charset="0"/>
              </a:rPr>
              <a:t> program &amp; its goals</a:t>
            </a: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schemeClr val="bg1"/>
                </a:solidFill>
                <a:latin typeface="Aptos" panose="020B0004020202020204" pitchFamily="34" charset="0"/>
                <a:ea typeface="Open Sans" pitchFamily="2" charset="0"/>
                <a:cs typeface="Open Sans" pitchFamily="2" charset="0"/>
              </a:rPr>
              <a:t>Present the review criteria</a:t>
            </a:r>
            <a:endParaRPr kumimoji="0" lang="en-US" sz="2400" b="0" i="0" u="none" strike="noStrike" kern="1200" cap="none" spc="0" normalizeH="0" baseline="0" noProof="0" dirty="0">
              <a:ln>
                <a:noFill/>
              </a:ln>
              <a:solidFill>
                <a:schemeClr val="bg1"/>
              </a:solidFill>
              <a:effectLst/>
              <a:uLnTx/>
              <a:uFillTx/>
              <a:latin typeface="Aptos" panose="020B0004020202020204" pitchFamily="34" charset="0"/>
              <a:ea typeface="Open Sans" pitchFamily="2" charset="0"/>
              <a:cs typeface="Open Sans" pitchFamily="2" charset="0"/>
            </a:endParaRPr>
          </a:p>
          <a:p>
            <a:pPr marL="228600" marR="240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2400" dirty="0">
                <a:solidFill>
                  <a:schemeClr val="bg1"/>
                </a:solidFill>
                <a:latin typeface="Aptos" panose="020B0004020202020204" pitchFamily="34" charset="0"/>
                <a:ea typeface="Open Sans" pitchFamily="2" charset="0"/>
                <a:cs typeface="Open Sans" pitchFamily="2" charset="0"/>
              </a:rPr>
              <a:t>Q&amp;A</a:t>
            </a:r>
            <a:endParaRPr kumimoji="0" lang="en-US" sz="2400" b="0" i="0" u="none" strike="noStrike" kern="1200" cap="none" spc="0" normalizeH="0" baseline="0" noProof="0" dirty="0">
              <a:ln>
                <a:noFill/>
              </a:ln>
              <a:solidFill>
                <a:schemeClr val="bg1"/>
              </a:solidFill>
              <a:effectLst/>
              <a:uLnTx/>
              <a:uFillTx/>
              <a:latin typeface="Aptos" panose="020B0004020202020204" pitchFamily="34" charset="0"/>
              <a:ea typeface="Open Sans" pitchFamily="2" charset="0"/>
              <a:cs typeface="Open Sans" pitchFamily="2" charset="0"/>
            </a:endParaRPr>
          </a:p>
          <a:p>
            <a:endParaRPr lang="en-US" dirty="0"/>
          </a:p>
        </p:txBody>
      </p:sp>
    </p:spTree>
    <p:extLst>
      <p:ext uri="{BB962C8B-B14F-4D97-AF65-F5344CB8AC3E}">
        <p14:creationId xmlns:p14="http://schemas.microsoft.com/office/powerpoint/2010/main" val="3416337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97791-29D1-63BA-D1CE-15A321E6361C}"/>
              </a:ext>
            </a:extLst>
          </p:cNvPr>
          <p:cNvSpPr>
            <a:spLocks noGrp="1"/>
          </p:cNvSpPr>
          <p:nvPr>
            <p:ph type="title"/>
          </p:nvPr>
        </p:nvSpPr>
        <p:spPr>
          <a:xfrm>
            <a:off x="438150" y="124985"/>
            <a:ext cx="11182350" cy="891016"/>
          </a:xfrm>
        </p:spPr>
        <p:txBody>
          <a:bodyPr/>
          <a:lstStyle/>
          <a:p>
            <a:r>
              <a:rPr lang="en-US" dirty="0">
                <a:latin typeface="Aptos" panose="020B0004020202020204" pitchFamily="34" charset="0"/>
              </a:rPr>
              <a:t>Solicitation-specific Criteria (PAPPG)</a:t>
            </a:r>
          </a:p>
        </p:txBody>
      </p:sp>
      <p:sp>
        <p:nvSpPr>
          <p:cNvPr id="3" name="Content Placeholder 2">
            <a:extLst>
              <a:ext uri="{FF2B5EF4-FFF2-40B4-BE49-F238E27FC236}">
                <a16:creationId xmlns:a16="http://schemas.microsoft.com/office/drawing/2014/main" id="{7B2213CE-3D3B-5012-FE6A-44C059804142}"/>
              </a:ext>
            </a:extLst>
          </p:cNvPr>
          <p:cNvSpPr>
            <a:spLocks noGrp="1"/>
          </p:cNvSpPr>
          <p:nvPr>
            <p:ph idx="1"/>
          </p:nvPr>
        </p:nvSpPr>
        <p:spPr>
          <a:xfrm>
            <a:off x="622300" y="1143000"/>
            <a:ext cx="10731500" cy="5033963"/>
          </a:xfrm>
        </p:spPr>
        <p:txBody>
          <a:bodyPr>
            <a:normAutofit lnSpcReduction="10000"/>
          </a:bodyPr>
          <a:lstStyle/>
          <a:p>
            <a:pPr marL="228600" indent="-228600">
              <a:buFont typeface="+mj-lt"/>
              <a:buAutoNum type="arabicPeriod"/>
            </a:pPr>
            <a:r>
              <a:rPr lang="en-US" sz="2000" kern="1200" dirty="0">
                <a:effectLst/>
                <a:latin typeface="Aptos" panose="020B0004020202020204" pitchFamily="34" charset="0"/>
              </a:rPr>
              <a:t>A rationale for challenges identified for research workforce development;</a:t>
            </a:r>
          </a:p>
          <a:p>
            <a:pPr marL="228600" lvl="0" indent="-228600">
              <a:buFont typeface="+mj-lt"/>
              <a:buAutoNum type="arabicPeriod"/>
            </a:pPr>
            <a:r>
              <a:rPr lang="en-US" sz="2000" kern="1200" dirty="0">
                <a:effectLst/>
                <a:latin typeface="Aptos" panose="020B0004020202020204" pitchFamily="34" charset="0"/>
              </a:rPr>
              <a:t>The strength of the project’s plan to address one or more of the solicitation goals, namely (a) to broaden the use of CI methods and resources by the research community, and/or (b) to integrate CI skills into the institutional and disciplinary curricular and instructional fabric, </a:t>
            </a:r>
          </a:p>
          <a:p>
            <a:pPr lvl="1"/>
            <a:r>
              <a:rPr lang="en-US" sz="2000" kern="1200" dirty="0">
                <a:effectLst/>
                <a:latin typeface="Aptos" panose="020B0004020202020204" pitchFamily="34" charset="0"/>
              </a:rPr>
              <a:t>Note that at least one goal must be addressed.</a:t>
            </a:r>
          </a:p>
          <a:p>
            <a:pPr lvl="1"/>
            <a:r>
              <a:rPr lang="en-US" sz="2000" dirty="0">
                <a:effectLst/>
                <a:latin typeface="Aptos" panose="020B0004020202020204" pitchFamily="34" charset="0"/>
                <a:ea typeface="Calibri" panose="020F0502020204030204" pitchFamily="34" charset="0"/>
              </a:rPr>
              <a:t>Strong implementation projects, though, tend to have both components. </a:t>
            </a:r>
            <a:endParaRPr lang="en-US" sz="2000" kern="1200" dirty="0">
              <a:effectLst/>
              <a:latin typeface="Aptos" panose="020B0004020202020204" pitchFamily="34" charset="0"/>
            </a:endParaRPr>
          </a:p>
          <a:p>
            <a:pPr marL="685800" lvl="1" indent="-228600">
              <a:buFont typeface="+mj-lt"/>
              <a:buAutoNum type="arabicPeriod"/>
            </a:pPr>
            <a:endParaRPr lang="en-US" sz="2000" kern="1200" dirty="0">
              <a:effectLst/>
              <a:latin typeface="Aptos" panose="020B0004020202020204" pitchFamily="34" charset="0"/>
            </a:endParaRPr>
          </a:p>
          <a:p>
            <a:pPr marL="228600" lvl="0" indent="-228600">
              <a:buFont typeface="+mj-lt"/>
              <a:buAutoNum type="arabicPeriod"/>
            </a:pPr>
            <a:r>
              <a:rPr lang="en-US" sz="2000" kern="1200" dirty="0">
                <a:effectLst/>
                <a:latin typeface="Aptos" panose="020B0004020202020204" pitchFamily="34" charset="0"/>
              </a:rPr>
              <a:t>The potential for scalability and sustainability;</a:t>
            </a:r>
          </a:p>
          <a:p>
            <a:pPr marL="228600" lvl="0" indent="-228600">
              <a:buFont typeface="+mj-lt"/>
              <a:buAutoNum type="arabicPeriod"/>
            </a:pPr>
            <a:r>
              <a:rPr lang="en-US" sz="2000" kern="1200" dirty="0">
                <a:effectLst/>
                <a:latin typeface="Aptos" panose="020B0004020202020204" pitchFamily="34" charset="0"/>
              </a:rPr>
              <a:t>The soundness of the participant recruitment and project evaluation plan;</a:t>
            </a:r>
          </a:p>
          <a:p>
            <a:pPr marL="228600" lvl="0" indent="-228600">
              <a:buFont typeface="+mj-lt"/>
              <a:buAutoNum type="arabicPeriod"/>
            </a:pPr>
            <a:r>
              <a:rPr lang="en-US" sz="2000" kern="1200" dirty="0">
                <a:effectLst/>
                <a:latin typeface="Aptos" panose="020B0004020202020204" pitchFamily="34" charset="0"/>
              </a:rPr>
              <a:t>The effectiveness of the proposed “collective impact” strategy to establish a coordination network and a backbone organization (or, the Effectiveness of an alternative strategy);</a:t>
            </a:r>
          </a:p>
          <a:p>
            <a:pPr marL="228600" lvl="0" indent="-228600">
              <a:buFont typeface="+mj-lt"/>
              <a:buAutoNum type="arabicPeriod"/>
            </a:pPr>
            <a:r>
              <a:rPr lang="en-US" sz="2000" kern="1200" dirty="0">
                <a:effectLst/>
                <a:latin typeface="Aptos" panose="020B0004020202020204" pitchFamily="34" charset="0"/>
              </a:rPr>
              <a:t>The soundness of plans for fostering a suitable community;</a:t>
            </a:r>
          </a:p>
          <a:p>
            <a:endParaRPr lang="en-US" sz="2000" kern="1200" dirty="0">
              <a:effectLst/>
              <a:latin typeface="Aptos" panose="020B0004020202020204" pitchFamily="34" charset="0"/>
            </a:endParaRPr>
          </a:p>
          <a:p>
            <a:pPr marL="0" indent="0">
              <a:buNone/>
            </a:pPr>
            <a:r>
              <a:rPr lang="en-US" sz="2000" i="1" kern="1200" dirty="0">
                <a:effectLst/>
                <a:latin typeface="Aptos" panose="020B0004020202020204" pitchFamily="34" charset="0"/>
              </a:rPr>
              <a:t>NOTE: Pilot</a:t>
            </a:r>
            <a:r>
              <a:rPr lang="en-US" sz="2000" kern="1200" dirty="0">
                <a:effectLst/>
                <a:latin typeface="Aptos" panose="020B0004020202020204" pitchFamily="34" charset="0"/>
              </a:rPr>
              <a:t> projects must address items 1 and 2. </a:t>
            </a:r>
            <a:r>
              <a:rPr lang="en-US" sz="2000" i="1" kern="1200" dirty="0">
                <a:effectLst/>
                <a:latin typeface="Aptos" panose="020B0004020202020204" pitchFamily="34" charset="0"/>
              </a:rPr>
              <a:t>Small Implementation</a:t>
            </a:r>
            <a:r>
              <a:rPr lang="en-US" sz="2000" kern="1200" dirty="0">
                <a:effectLst/>
                <a:latin typeface="Aptos" panose="020B0004020202020204" pitchFamily="34" charset="0"/>
              </a:rPr>
              <a:t> projects must address items 1-5, and </a:t>
            </a:r>
            <a:r>
              <a:rPr lang="en-US" sz="2000" i="1" kern="1200" dirty="0">
                <a:effectLst/>
                <a:latin typeface="Aptos" panose="020B0004020202020204" pitchFamily="34" charset="0"/>
              </a:rPr>
              <a:t>Medium Implementation</a:t>
            </a:r>
            <a:r>
              <a:rPr lang="en-US" sz="2000" kern="1200" dirty="0">
                <a:effectLst/>
                <a:latin typeface="Aptos" panose="020B0004020202020204" pitchFamily="34" charset="0"/>
              </a:rPr>
              <a:t> projects must also address item 6. </a:t>
            </a:r>
          </a:p>
          <a:p>
            <a:endParaRPr lang="en-US" sz="2000" baseline="0" dirty="0">
              <a:latin typeface="Aptos" panose="020B0004020202020204" pitchFamily="34" charset="0"/>
            </a:endParaRPr>
          </a:p>
          <a:p>
            <a:endParaRPr lang="en-US" dirty="0"/>
          </a:p>
        </p:txBody>
      </p:sp>
      <p:sp>
        <p:nvSpPr>
          <p:cNvPr id="4" name="Slide Number Placeholder 3">
            <a:extLst>
              <a:ext uri="{FF2B5EF4-FFF2-40B4-BE49-F238E27FC236}">
                <a16:creationId xmlns:a16="http://schemas.microsoft.com/office/drawing/2014/main" id="{CAC795F6-D9EC-F020-B34B-82C78761B47F}"/>
              </a:ext>
            </a:extLst>
          </p:cNvPr>
          <p:cNvSpPr>
            <a:spLocks noGrp="1"/>
          </p:cNvSpPr>
          <p:nvPr>
            <p:ph type="sldNum" sz="quarter" idx="4"/>
          </p:nvPr>
        </p:nvSpPr>
        <p:spPr/>
        <p:txBody>
          <a:bodyPr/>
          <a:lstStyle/>
          <a:p>
            <a:fld id="{8F4BEAD3-91E3-4FFC-B7DC-935959D17485}" type="slidenum">
              <a:rPr lang="en-US" smtClean="0"/>
              <a:pPr/>
              <a:t>20</a:t>
            </a:fld>
            <a:endParaRPr lang="en-US"/>
          </a:p>
        </p:txBody>
      </p:sp>
    </p:spTree>
    <p:extLst>
      <p:ext uri="{BB962C8B-B14F-4D97-AF65-F5344CB8AC3E}">
        <p14:creationId xmlns:p14="http://schemas.microsoft.com/office/powerpoint/2010/main" val="1269304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AD833C6-9B5E-7654-42D3-4671468014AB}"/>
              </a:ext>
            </a:extLst>
          </p:cNvPr>
          <p:cNvSpPr>
            <a:spLocks noGrp="1"/>
          </p:cNvSpPr>
          <p:nvPr>
            <p:ph type="title"/>
          </p:nvPr>
        </p:nvSpPr>
        <p:spPr/>
        <p:txBody>
          <a:bodyPr/>
          <a:lstStyle/>
          <a:p>
            <a:r>
              <a:rPr lang="en-US" dirty="0">
                <a:latin typeface="Aptos" panose="020B0004020202020204" pitchFamily="34" charset="0"/>
              </a:rPr>
              <a:t> Proposal writing issues …</a:t>
            </a:r>
          </a:p>
        </p:txBody>
      </p:sp>
      <p:sp>
        <p:nvSpPr>
          <p:cNvPr id="6" name="Content Placeholder 5">
            <a:extLst>
              <a:ext uri="{FF2B5EF4-FFF2-40B4-BE49-F238E27FC236}">
                <a16:creationId xmlns:a16="http://schemas.microsoft.com/office/drawing/2014/main" id="{7AFB89E7-F361-86ED-5983-52407B0E05E8}"/>
              </a:ext>
            </a:extLst>
          </p:cNvPr>
          <p:cNvSpPr>
            <a:spLocks noGrp="1"/>
          </p:cNvSpPr>
          <p:nvPr>
            <p:ph idx="1"/>
          </p:nvPr>
        </p:nvSpPr>
        <p:spPr>
          <a:xfrm>
            <a:off x="838200" y="1450547"/>
            <a:ext cx="10515600" cy="4726416"/>
          </a:xfrm>
        </p:spPr>
        <p:txBody>
          <a:bodyPr vert="horz" lIns="91440" tIns="45720" rIns="91440" bIns="45720" rtlCol="0" anchor="t">
            <a:noAutofit/>
          </a:bodyPr>
          <a:lstStyle/>
          <a:p>
            <a:pPr marL="285750" indent="-285750">
              <a:buFont typeface="Arial" panose="020B0604020202020204" pitchFamily="34" charset="0"/>
              <a:buChar char="•"/>
            </a:pPr>
            <a:r>
              <a:rPr lang="en-US" dirty="0">
                <a:latin typeface="Aptos" panose="020B0004020202020204" pitchFamily="34" charset="0"/>
                <a:ea typeface="Open Sans Light"/>
                <a:cs typeface="Open Sans Light"/>
              </a:rPr>
              <a:t>Ignoring requirements stated in the solicitation and/or PAPPG.</a:t>
            </a:r>
          </a:p>
          <a:p>
            <a:pPr marL="285750" indent="-285750">
              <a:buFont typeface="Arial" panose="020B0604020202020204" pitchFamily="34" charset="0"/>
              <a:buChar char="•"/>
            </a:pPr>
            <a:r>
              <a:rPr lang="en-US" dirty="0">
                <a:latin typeface="Aptos" panose="020B0004020202020204" pitchFamily="34" charset="0"/>
                <a:ea typeface="Open Sans Light"/>
                <a:cs typeface="Open Sans Light"/>
              </a:rPr>
              <a:t>The “Trust Me” approach. Provide citations or evidence for critical assertions made, and details of work.</a:t>
            </a:r>
          </a:p>
          <a:p>
            <a:pPr marL="285750" indent="-285750">
              <a:buFont typeface="Arial" panose="020B0604020202020204" pitchFamily="34" charset="0"/>
              <a:buChar char="•"/>
            </a:pPr>
            <a:r>
              <a:rPr lang="en-US" dirty="0">
                <a:latin typeface="Aptos" panose="020B0004020202020204" pitchFamily="34" charset="0"/>
                <a:ea typeface="Open Sans Light"/>
                <a:cs typeface="Open Sans Light"/>
              </a:rPr>
              <a:t>The “Oversell” of yourself or your project. Persuade with the quality of the proposal, not glitzy/sales language.</a:t>
            </a:r>
          </a:p>
          <a:p>
            <a:pPr marL="285750" indent="-285750"/>
            <a:r>
              <a:rPr lang="en-US" dirty="0">
                <a:latin typeface="Aptos" panose="020B0004020202020204" pitchFamily="34" charset="0"/>
                <a:ea typeface="Open Sans Light"/>
                <a:cs typeface="Open Sans Light"/>
              </a:rPr>
              <a:t>General, vague, or rambling narrative; low precision/details. </a:t>
            </a:r>
            <a:endParaRPr lang="en-US" dirty="0">
              <a:latin typeface="Aptos" panose="020B0004020202020204" pitchFamily="34" charset="0"/>
            </a:endParaRPr>
          </a:p>
          <a:p>
            <a:pPr marL="285750" indent="-285750">
              <a:buFont typeface="Arial" panose="020B0604020202020204" pitchFamily="34" charset="0"/>
              <a:buChar char="•"/>
            </a:pPr>
            <a:r>
              <a:rPr lang="en-US" dirty="0">
                <a:latin typeface="Aptos" panose="020B0004020202020204" pitchFamily="34" charset="0"/>
                <a:ea typeface="Open Sans Light"/>
                <a:cs typeface="Open Sans Light"/>
              </a:rPr>
              <a:t>Too much background/prior work, not enough on what will actually be done.</a:t>
            </a:r>
          </a:p>
          <a:p>
            <a:pPr marL="285750" indent="-285750">
              <a:buFont typeface="Arial" panose="020B0604020202020204" pitchFamily="34" charset="0"/>
              <a:buChar char="•"/>
            </a:pPr>
            <a:r>
              <a:rPr lang="en-US" dirty="0">
                <a:latin typeface="Aptos" panose="020B0004020202020204" pitchFamily="34" charset="0"/>
              </a:rPr>
              <a:t>RWR</a:t>
            </a:r>
          </a:p>
          <a:p>
            <a:endParaRPr lang="en-US" dirty="0"/>
          </a:p>
        </p:txBody>
      </p:sp>
    </p:spTree>
    <p:extLst>
      <p:ext uri="{BB962C8B-B14F-4D97-AF65-F5344CB8AC3E}">
        <p14:creationId xmlns:p14="http://schemas.microsoft.com/office/powerpoint/2010/main" val="28715904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panose="020B0004020202020204" pitchFamily="34" charset="0"/>
              </a:rPr>
              <a:t>Questions?</a:t>
            </a:r>
          </a:p>
        </p:txBody>
      </p:sp>
      <p:sp>
        <p:nvSpPr>
          <p:cNvPr id="3" name="Content Placeholder 2"/>
          <p:cNvSpPr>
            <a:spLocks noGrp="1"/>
          </p:cNvSpPr>
          <p:nvPr>
            <p:ph idx="1"/>
          </p:nvPr>
        </p:nvSpPr>
        <p:spPr>
          <a:xfrm>
            <a:off x="635000" y="1558925"/>
            <a:ext cx="10515600" cy="4351338"/>
          </a:xfrm>
        </p:spPr>
        <p:txBody>
          <a:bodyPr>
            <a:normAutofit/>
          </a:bodyPr>
          <a:lstStyle/>
          <a:p>
            <a:pPr marL="0" indent="0">
              <a:buNone/>
            </a:pPr>
            <a:r>
              <a:rPr lang="en-US" dirty="0"/>
              <a:t>.</a:t>
            </a:r>
          </a:p>
        </p:txBody>
      </p:sp>
      <p:sp>
        <p:nvSpPr>
          <p:cNvPr id="5" name="TextBox 4">
            <a:extLst>
              <a:ext uri="{FF2B5EF4-FFF2-40B4-BE49-F238E27FC236}">
                <a16:creationId xmlns:a16="http://schemas.microsoft.com/office/drawing/2014/main" id="{CEAA2FED-834D-A09E-AA6F-D69C435AF0C1}"/>
              </a:ext>
            </a:extLst>
          </p:cNvPr>
          <p:cNvSpPr txBox="1"/>
          <p:nvPr/>
        </p:nvSpPr>
        <p:spPr>
          <a:xfrm>
            <a:off x="635000" y="1558925"/>
            <a:ext cx="10756900" cy="2246769"/>
          </a:xfrm>
          <a:prstGeom prst="rect">
            <a:avLst/>
          </a:prstGeom>
          <a:noFill/>
        </p:spPr>
        <p:txBody>
          <a:bodyPr wrap="square">
            <a:spAutoFit/>
          </a:bodyPr>
          <a:lstStyle/>
          <a:p>
            <a:endParaRPr lang="en-US" sz="2800" b="1" dirty="0">
              <a:solidFill>
                <a:schemeClr val="bg1"/>
              </a:solidFill>
            </a:endParaRPr>
          </a:p>
          <a:p>
            <a:pPr algn="ctr"/>
            <a:r>
              <a:rPr lang="en-US" sz="2800" b="1" dirty="0">
                <a:solidFill>
                  <a:schemeClr val="bg1"/>
                </a:solidFill>
                <a:latin typeface="Aptos" panose="020B0004020202020204" pitchFamily="34" charset="0"/>
              </a:rPr>
              <a:t>Please post your questions in the </a:t>
            </a:r>
          </a:p>
          <a:p>
            <a:pPr algn="ctr"/>
            <a:r>
              <a:rPr lang="en-US" sz="2800" b="1" dirty="0" err="1">
                <a:solidFill>
                  <a:schemeClr val="bg1"/>
                </a:solidFill>
                <a:latin typeface="Aptos" panose="020B0004020202020204" pitchFamily="34" charset="0"/>
              </a:rPr>
              <a:t>Question&amp;Answer</a:t>
            </a:r>
            <a:r>
              <a:rPr lang="en-US" sz="2800" b="1" dirty="0">
                <a:solidFill>
                  <a:schemeClr val="bg1"/>
                </a:solidFill>
                <a:latin typeface="Aptos" panose="020B0004020202020204" pitchFamily="34" charset="0"/>
              </a:rPr>
              <a:t> window</a:t>
            </a:r>
          </a:p>
          <a:p>
            <a:pPr algn="ctr"/>
            <a:endParaRPr lang="en-US" sz="2800" b="1" dirty="0">
              <a:solidFill>
                <a:schemeClr val="bg1"/>
              </a:solidFill>
              <a:latin typeface="Aptos" panose="020B0004020202020204" pitchFamily="34" charset="0"/>
            </a:endParaRPr>
          </a:p>
          <a:p>
            <a:pPr algn="ctr"/>
            <a:r>
              <a:rPr lang="en-US" sz="2800" dirty="0">
                <a:solidFill>
                  <a:schemeClr val="bg1"/>
                </a:solidFill>
                <a:latin typeface="Aptos" panose="020B0004020202020204" pitchFamily="34" charset="0"/>
              </a:rPr>
              <a:t>&lt;&lt;You may also email us later&gt;&gt;</a:t>
            </a:r>
          </a:p>
        </p:txBody>
      </p:sp>
    </p:spTree>
    <p:extLst>
      <p:ext uri="{BB962C8B-B14F-4D97-AF65-F5344CB8AC3E}">
        <p14:creationId xmlns:p14="http://schemas.microsoft.com/office/powerpoint/2010/main" val="41809909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panose="020B0004020202020204" pitchFamily="34" charset="0"/>
              </a:rPr>
              <a:t>Common Questions</a:t>
            </a:r>
          </a:p>
        </p:txBody>
      </p:sp>
      <p:sp>
        <p:nvSpPr>
          <p:cNvPr id="3" name="Content Placeholder 2"/>
          <p:cNvSpPr>
            <a:spLocks noGrp="1"/>
          </p:cNvSpPr>
          <p:nvPr>
            <p:ph idx="1"/>
          </p:nvPr>
        </p:nvSpPr>
        <p:spPr/>
        <p:txBody>
          <a:bodyPr>
            <a:normAutofit/>
          </a:bodyPr>
          <a:lstStyle/>
          <a:p>
            <a:pPr marL="0" indent="0">
              <a:buNone/>
            </a:pPr>
            <a:r>
              <a:rPr lang="en-US" dirty="0">
                <a:latin typeface="Aptos" panose="020B0004020202020204" pitchFamily="34" charset="0"/>
              </a:rPr>
              <a:t>Q1. Is consultation with a Cognizant Program Officer required?</a:t>
            </a:r>
          </a:p>
          <a:p>
            <a:pPr lvl="1"/>
            <a:r>
              <a:rPr lang="en-US" sz="2800" dirty="0">
                <a:latin typeface="Aptos" panose="020B0004020202020204" pitchFamily="34" charset="0"/>
              </a:rPr>
              <a:t>No, but it is strongly encouraged that you consult with us (with OAC leading this solicitation) and any other Cognizant Program Officer at least a month in advance of the solicitation deadline, and note this in a </a:t>
            </a:r>
            <a:r>
              <a:rPr lang="en-US" sz="2800" b="1" dirty="0">
                <a:latin typeface="Aptos" panose="020B0004020202020204" pitchFamily="34" charset="0"/>
              </a:rPr>
              <a:t>Single Copy Document</a:t>
            </a:r>
            <a:r>
              <a:rPr lang="en-US" sz="2800" dirty="0">
                <a:latin typeface="Aptos" panose="020B0004020202020204" pitchFamily="34" charset="0"/>
              </a:rPr>
              <a:t>.</a:t>
            </a:r>
          </a:p>
        </p:txBody>
      </p:sp>
    </p:spTree>
    <p:extLst>
      <p:ext uri="{BB962C8B-B14F-4D97-AF65-F5344CB8AC3E}">
        <p14:creationId xmlns:p14="http://schemas.microsoft.com/office/powerpoint/2010/main" val="137118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panose="020B0004020202020204" pitchFamily="34" charset="0"/>
              </a:rPr>
              <a:t>Common Questions</a:t>
            </a:r>
          </a:p>
        </p:txBody>
      </p:sp>
      <p:sp>
        <p:nvSpPr>
          <p:cNvPr id="3" name="Content Placeholder 2"/>
          <p:cNvSpPr>
            <a:spLocks noGrp="1"/>
          </p:cNvSpPr>
          <p:nvPr>
            <p:ph idx="1"/>
          </p:nvPr>
        </p:nvSpPr>
        <p:spPr>
          <a:xfrm>
            <a:off x="864703" y="1417639"/>
            <a:ext cx="10396331" cy="4708525"/>
          </a:xfrm>
        </p:spPr>
        <p:txBody>
          <a:bodyPr>
            <a:normAutofit/>
          </a:bodyPr>
          <a:lstStyle/>
          <a:p>
            <a:pPr marL="0" indent="0">
              <a:buNone/>
            </a:pPr>
            <a:r>
              <a:rPr lang="en-US" dirty="0">
                <a:latin typeface="Aptos" panose="020B0004020202020204" pitchFamily="34" charset="0"/>
              </a:rPr>
              <a:t>Q2. Can my project primarily train/re-train for jobs in the IT industry?</a:t>
            </a:r>
          </a:p>
          <a:p>
            <a:pPr lvl="1"/>
            <a:r>
              <a:rPr lang="en-US" sz="2600" dirty="0">
                <a:latin typeface="Aptos" panose="020B0004020202020204" pitchFamily="34" charset="0"/>
                <a:ea typeface="ＭＳ Ｐゴシック" charset="0"/>
              </a:rPr>
              <a:t>No, </a:t>
            </a:r>
            <a:r>
              <a:rPr lang="en-US" sz="2600" dirty="0">
                <a:latin typeface="Aptos" panose="020B0004020202020204" pitchFamily="34" charset="0"/>
                <a:ea typeface="ＭＳ Ｐゴシック" charset="0"/>
                <a:cs typeface="ＭＳ Ｐゴシック" charset="0"/>
              </a:rPr>
              <a:t>all proposals, including cybersecurity proposals, must be relevant to </a:t>
            </a:r>
          </a:p>
          <a:p>
            <a:pPr lvl="2"/>
            <a:r>
              <a:rPr lang="en-US" sz="2200" b="1" dirty="0">
                <a:latin typeface="Aptos" panose="020B0004020202020204" pitchFamily="34" charset="0"/>
                <a:ea typeface="ＭＳ Ｐゴシック" charset="0"/>
                <a:cs typeface="ＭＳ Ｐゴシック" charset="0"/>
              </a:rPr>
              <a:t>Scientific Research Workforce Development</a:t>
            </a:r>
            <a:r>
              <a:rPr lang="en-US" sz="2200" dirty="0">
                <a:latin typeface="Aptos" panose="020B0004020202020204" pitchFamily="34" charset="0"/>
                <a:ea typeface="ＭＳ Ｐゴシック" charset="0"/>
                <a:cs typeface="ＭＳ Ｐゴシック" charset="0"/>
              </a:rPr>
              <a:t>, and </a:t>
            </a:r>
          </a:p>
          <a:p>
            <a:pPr lvl="2"/>
            <a:r>
              <a:rPr lang="en-US" sz="2200" b="1" dirty="0">
                <a:latin typeface="Aptos" panose="020B0004020202020204" pitchFamily="34" charset="0"/>
                <a:ea typeface="ＭＳ Ｐゴシック" charset="0"/>
                <a:cs typeface="ＭＳ Ｐゴシック" charset="0"/>
              </a:rPr>
              <a:t>Advanced Cyberinfrastructure </a:t>
            </a:r>
          </a:p>
          <a:p>
            <a:pPr lvl="1"/>
            <a:r>
              <a:rPr lang="en-US" sz="2600" dirty="0">
                <a:latin typeface="Aptos" panose="020B0004020202020204" pitchFamily="34" charset="0"/>
                <a:ea typeface="ＭＳ Ｐゴシック" charset="0"/>
                <a:cs typeface="ＭＳ Ｐゴシック" charset="0"/>
              </a:rPr>
              <a:t>Cybersecurity proposals must be relevant to the scientific research workflow </a:t>
            </a:r>
          </a:p>
          <a:p>
            <a:pPr lvl="1"/>
            <a:r>
              <a:rPr lang="en-US" sz="2600" dirty="0">
                <a:latin typeface="Aptos" panose="020B0004020202020204" pitchFamily="34" charset="0"/>
                <a:ea typeface="ＭＳ Ｐゴシック" charset="0"/>
                <a:cs typeface="ＭＳ Ｐゴシック" charset="0"/>
              </a:rPr>
              <a:t>This relevance will vary from undergraduates, to graduates, to CI professionals, and across disciplines.</a:t>
            </a:r>
            <a:endParaRPr lang="en-US" dirty="0">
              <a:latin typeface="Aptos" panose="020B0004020202020204" pitchFamily="34" charset="0"/>
            </a:endParaRPr>
          </a:p>
        </p:txBody>
      </p:sp>
    </p:spTree>
    <p:extLst>
      <p:ext uri="{BB962C8B-B14F-4D97-AF65-F5344CB8AC3E}">
        <p14:creationId xmlns:p14="http://schemas.microsoft.com/office/powerpoint/2010/main" val="9201274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ptos" panose="020B0004020202020204" pitchFamily="34" charset="0"/>
              </a:rPr>
              <a:t>Common Questions</a:t>
            </a:r>
          </a:p>
        </p:txBody>
      </p:sp>
      <p:sp>
        <p:nvSpPr>
          <p:cNvPr id="3" name="Content Placeholder 2"/>
          <p:cNvSpPr>
            <a:spLocks noGrp="1"/>
          </p:cNvSpPr>
          <p:nvPr>
            <p:ph idx="1"/>
          </p:nvPr>
        </p:nvSpPr>
        <p:spPr>
          <a:xfrm>
            <a:off x="609600" y="1450547"/>
            <a:ext cx="10896600" cy="4721653"/>
          </a:xfrm>
        </p:spPr>
        <p:txBody>
          <a:bodyPr>
            <a:normAutofit lnSpcReduction="10000"/>
          </a:bodyPr>
          <a:lstStyle/>
          <a:p>
            <a:pPr marL="0" indent="0">
              <a:buNone/>
            </a:pPr>
            <a:r>
              <a:rPr lang="en-US" dirty="0">
                <a:latin typeface="Aptos" panose="020B0004020202020204" pitchFamily="34" charset="0"/>
              </a:rPr>
              <a:t>Q3. Must you already have a Small-size Implementation award before seeking a Medium-size Implementation award?</a:t>
            </a:r>
          </a:p>
          <a:p>
            <a:pPr lvl="1"/>
            <a:r>
              <a:rPr lang="en-US" dirty="0">
                <a:latin typeface="Aptos" panose="020B0004020202020204" pitchFamily="34" charset="0"/>
              </a:rPr>
              <a:t>No</a:t>
            </a:r>
          </a:p>
          <a:p>
            <a:pPr marL="457200" lvl="1" indent="0">
              <a:buNone/>
            </a:pPr>
            <a:endParaRPr lang="en-US" dirty="0">
              <a:latin typeface="Aptos" panose="020B0004020202020204" pitchFamily="34" charset="0"/>
            </a:endParaRPr>
          </a:p>
          <a:p>
            <a:pPr marL="457200" lvl="1" indent="0">
              <a:buNone/>
            </a:pPr>
            <a:endParaRPr lang="en-US" dirty="0">
              <a:latin typeface="Aptos" panose="020B0004020202020204" pitchFamily="34" charset="0"/>
            </a:endParaRPr>
          </a:p>
          <a:p>
            <a:pPr marL="457200" lvl="1" indent="0">
              <a:buNone/>
            </a:pPr>
            <a:endParaRPr lang="en-US" sz="2000" b="1" i="0" dirty="0">
              <a:effectLst/>
              <a:latin typeface="Aptos" panose="020B0004020202020204" pitchFamily="34" charset="0"/>
            </a:endParaRPr>
          </a:p>
          <a:p>
            <a:pPr marL="457200" lvl="1" indent="0">
              <a:buNone/>
            </a:pPr>
            <a:r>
              <a:rPr lang="en-US" sz="2000" b="1" i="0" dirty="0">
                <a:effectLst/>
                <a:latin typeface="Aptos" panose="020B0004020202020204" pitchFamily="34" charset="0"/>
              </a:rPr>
              <a:t>Re</a:t>
            </a:r>
            <a:r>
              <a:rPr lang="en-US" sz="2000" b="1" dirty="0">
                <a:latin typeface="Aptos" panose="020B0004020202020204" pitchFamily="34" charset="0"/>
              </a:rPr>
              <a:t>ferences: </a:t>
            </a:r>
          </a:p>
          <a:p>
            <a:pPr lvl="1"/>
            <a:r>
              <a:rPr lang="en-US" sz="2000" i="0" dirty="0">
                <a:effectLst/>
                <a:latin typeface="Aptos" panose="020B0004020202020204" pitchFamily="34" charset="0"/>
              </a:rPr>
              <a:t>Proposal &amp; Award Policies &amp; Procedures Guide (PAPPG) (NSF 24-1)</a:t>
            </a:r>
            <a:r>
              <a:rPr lang="en-US" sz="2000" dirty="0">
                <a:latin typeface="Aptos" panose="020B0004020202020204" pitchFamily="34" charset="0"/>
              </a:rPr>
              <a:t> https://new.nsf.gov/policies/pappg/24-1 </a:t>
            </a:r>
          </a:p>
          <a:p>
            <a:pPr lvl="1"/>
            <a:r>
              <a:rPr lang="en-US" sz="2000" dirty="0">
                <a:latin typeface="Aptos" panose="020B0004020202020204" pitchFamily="34" charset="0"/>
              </a:rPr>
              <a:t>NSF23-520 https://new.nsf.gov/funding/opportunities/training-based-workforce-development-advanced</a:t>
            </a:r>
          </a:p>
          <a:p>
            <a:pPr marL="457200" lvl="1" indent="0">
              <a:buNone/>
            </a:pPr>
            <a:endParaRPr lang="en-US" dirty="0">
              <a:latin typeface="Aptos" panose="020B0004020202020204" pitchFamily="34" charset="0"/>
            </a:endParaRPr>
          </a:p>
          <a:p>
            <a:pPr marL="457200" lvl="1" indent="0" algn="ctr">
              <a:buNone/>
            </a:pPr>
            <a:r>
              <a:rPr lang="en-US" sz="3900" b="1" dirty="0">
                <a:latin typeface="Aptos" panose="020B0004020202020204" pitchFamily="34" charset="0"/>
              </a:rPr>
              <a:t>THANK YOU!</a:t>
            </a:r>
          </a:p>
        </p:txBody>
      </p:sp>
      <p:cxnSp>
        <p:nvCxnSpPr>
          <p:cNvPr id="6" name="Straight Connector 5">
            <a:extLst>
              <a:ext uri="{FF2B5EF4-FFF2-40B4-BE49-F238E27FC236}">
                <a16:creationId xmlns:a16="http://schemas.microsoft.com/office/drawing/2014/main" id="{2475AC1B-4327-52BD-B8A3-BB9F401FE6EF}"/>
              </a:ext>
            </a:extLst>
          </p:cNvPr>
          <p:cNvCxnSpPr/>
          <p:nvPr/>
        </p:nvCxnSpPr>
        <p:spPr>
          <a:xfrm>
            <a:off x="2735580" y="2966610"/>
            <a:ext cx="672084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877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37201-5867-DF1E-1ACB-39976782FF85}"/>
              </a:ext>
            </a:extLst>
          </p:cNvPr>
          <p:cNvSpPr>
            <a:spLocks noGrp="1"/>
          </p:cNvSpPr>
          <p:nvPr>
            <p:ph type="title"/>
          </p:nvPr>
        </p:nvSpPr>
        <p:spPr>
          <a:xfrm>
            <a:off x="1747837" y="216424"/>
            <a:ext cx="8696325" cy="1089529"/>
          </a:xfrm>
          <a:solidFill>
            <a:schemeClr val="accent3"/>
          </a:solidFill>
          <a:ln>
            <a:solidFill>
              <a:schemeClr val="tx1"/>
            </a:solidFill>
          </a:ln>
        </p:spPr>
        <p:txBody>
          <a:bodyPr wrap="square" rtlCol="0">
            <a:spAutoFit/>
          </a:bodyPr>
          <a:lstStyle/>
          <a:p>
            <a:pPr algn="ctr"/>
            <a:r>
              <a:rPr lang="en-US" sz="3600" dirty="0">
                <a:solidFill>
                  <a:schemeClr val="tx1"/>
                </a:solidFill>
                <a:latin typeface="Aptos" panose="020B0004020202020204" pitchFamily="34" charset="0"/>
                <a:ea typeface="+mn-ea"/>
                <a:cs typeface="+mn-cs"/>
              </a:rPr>
              <a:t>Advanced Cyberinfrastructure </a:t>
            </a:r>
            <a:br>
              <a:rPr lang="en-US" sz="3600" dirty="0">
                <a:solidFill>
                  <a:schemeClr val="tx1"/>
                </a:solidFill>
                <a:latin typeface="Aptos" panose="020B0004020202020204" pitchFamily="34" charset="0"/>
                <a:ea typeface="+mn-ea"/>
                <a:cs typeface="+mn-cs"/>
              </a:rPr>
            </a:br>
            <a:r>
              <a:rPr lang="en-US" sz="3600" b="1" dirty="0">
                <a:solidFill>
                  <a:schemeClr val="tx1"/>
                </a:solidFill>
                <a:latin typeface="Aptos" panose="020B0004020202020204" pitchFamily="34" charset="0"/>
                <a:ea typeface="+mn-ea"/>
                <a:cs typeface="+mn-cs"/>
              </a:rPr>
              <a:t>Funding Opportunities</a:t>
            </a:r>
          </a:p>
        </p:txBody>
      </p:sp>
      <p:graphicFrame>
        <p:nvGraphicFramePr>
          <p:cNvPr id="8" name="Diagram 7">
            <a:extLst>
              <a:ext uri="{FF2B5EF4-FFF2-40B4-BE49-F238E27FC236}">
                <a16:creationId xmlns:a16="http://schemas.microsoft.com/office/drawing/2014/main" id="{030FEB48-B5CB-E507-1695-6C25431E0B97}"/>
              </a:ext>
            </a:extLst>
          </p:cNvPr>
          <p:cNvGraphicFramePr/>
          <p:nvPr>
            <p:extLst>
              <p:ext uri="{D42A27DB-BD31-4B8C-83A1-F6EECF244321}">
                <p14:modId xmlns:p14="http://schemas.microsoft.com/office/powerpoint/2010/main" val="3412184915"/>
              </p:ext>
            </p:extLst>
          </p:nvPr>
        </p:nvGraphicFramePr>
        <p:xfrm>
          <a:off x="955040" y="1503680"/>
          <a:ext cx="10078720" cy="4846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50704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A5B6E"/>
              </a:buClr>
              <a:buSzPts val="4400"/>
              <a:buFont typeface="Helvetica Neue"/>
              <a:buNone/>
            </a:pPr>
            <a:r>
              <a:rPr lang="en-US" dirty="0">
                <a:latin typeface="Aptos" panose="020B0004020202020204" pitchFamily="34" charset="0"/>
              </a:rPr>
              <a:t>Cyberinfrastructure (CI)</a:t>
            </a:r>
            <a:endParaRPr dirty="0">
              <a:latin typeface="Aptos" panose="020B0004020202020204" pitchFamily="34" charset="0"/>
            </a:endParaRPr>
          </a:p>
        </p:txBody>
      </p:sp>
      <p:sp>
        <p:nvSpPr>
          <p:cNvPr id="228" name="Google Shape;228;p5"/>
          <p:cNvSpPr txBox="1">
            <a:spLocks noGrp="1"/>
          </p:cNvSpPr>
          <p:nvPr>
            <p:ph type="body" idx="1"/>
          </p:nvPr>
        </p:nvSpPr>
        <p:spPr>
          <a:xfrm>
            <a:off x="838200" y="1478750"/>
            <a:ext cx="10515600" cy="45828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rgbClr val="595959"/>
              </a:buClr>
              <a:buSzPts val="1800"/>
              <a:buNone/>
            </a:pPr>
            <a:endParaRPr lang="en-US" sz="1800" dirty="0">
              <a:effectLst/>
              <a:latin typeface="Open Sans" pitchFamily="2" charset="0"/>
              <a:ea typeface="Times New Roman" panose="02020603050405020304" pitchFamily="18" charset="0"/>
            </a:endParaRPr>
          </a:p>
          <a:p>
            <a:pPr marL="0" marR="0" lvl="0" indent="0">
              <a:lnSpc>
                <a:spcPct val="107000"/>
              </a:lnSpc>
              <a:spcBef>
                <a:spcPts val="0"/>
              </a:spcBef>
              <a:spcAft>
                <a:spcPts val="600"/>
              </a:spcAft>
              <a:buNone/>
              <a:tabLst>
                <a:tab pos="457200" algn="l"/>
              </a:tabLst>
            </a:pPr>
            <a:r>
              <a:rPr lang="en-US" dirty="0">
                <a:effectLst/>
                <a:latin typeface="Aptos" panose="020B0004020202020204" pitchFamily="34" charset="0"/>
                <a:ea typeface="Times New Roman" panose="02020603050405020304" pitchFamily="18" charset="0"/>
              </a:rPr>
              <a:t>CI is broadly defined as (i) </a:t>
            </a:r>
            <a:r>
              <a:rPr lang="en-US" dirty="0">
                <a:latin typeface="Aptos" panose="020B0004020202020204" pitchFamily="34" charset="0"/>
                <a:ea typeface="Times New Roman" panose="02020603050405020304" pitchFamily="18" charset="0"/>
              </a:rPr>
              <a:t>the </a:t>
            </a:r>
            <a:r>
              <a:rPr lang="en-US" dirty="0">
                <a:effectLst/>
                <a:latin typeface="Aptos" panose="020B0004020202020204" pitchFamily="34" charset="0"/>
                <a:ea typeface="Times New Roman" panose="02020603050405020304" pitchFamily="18" charset="0"/>
              </a:rPr>
              <a:t>set of resources, tools, methods, and services for advanced computation, (ii) large-scale data handling and analytics, (iii) networking and (iv) security for large-scale systems that </a:t>
            </a:r>
            <a:r>
              <a:rPr lang="en-US" u="sng" dirty="0">
                <a:effectLst/>
                <a:latin typeface="Aptos" panose="020B0004020202020204" pitchFamily="34" charset="0"/>
                <a:ea typeface="Times New Roman" panose="02020603050405020304" pitchFamily="18" charset="0"/>
              </a:rPr>
              <a:t>collectively enable</a:t>
            </a:r>
            <a:r>
              <a:rPr lang="en-US" dirty="0">
                <a:effectLst/>
                <a:latin typeface="Aptos" panose="020B0004020202020204" pitchFamily="34" charset="0"/>
                <a:ea typeface="Times New Roman" panose="02020603050405020304" pitchFamily="18" charset="0"/>
              </a:rPr>
              <a:t> potentially transformative fundamental </a:t>
            </a:r>
            <a:r>
              <a:rPr lang="en-US" dirty="0">
                <a:latin typeface="Aptos" panose="020B0004020202020204" pitchFamily="34" charset="0"/>
                <a:ea typeface="Times New Roman" panose="02020603050405020304" pitchFamily="18" charset="0"/>
              </a:rPr>
              <a:t>science and engineering</a:t>
            </a:r>
            <a:r>
              <a:rPr lang="en-US" dirty="0">
                <a:effectLst/>
                <a:latin typeface="Aptos" panose="020B0004020202020204" pitchFamily="34" charset="0"/>
                <a:ea typeface="Times New Roman" panose="02020603050405020304" pitchFamily="18" charset="0"/>
              </a:rPr>
              <a:t> research and education.</a:t>
            </a:r>
            <a:r>
              <a:rPr lang="en-US" b="1" i="1" dirty="0">
                <a:solidFill>
                  <a:srgbClr val="1B1B1B"/>
                </a:solidFill>
                <a:effectLst/>
                <a:latin typeface="Aptos" panose="020B0004020202020204" pitchFamily="34" charset="0"/>
                <a:ea typeface="Times New Roman" panose="02020603050405020304" pitchFamily="18" charset="0"/>
                <a:cs typeface="Times New Roman" panose="02020603050405020304" pitchFamily="18" charset="0"/>
              </a:rPr>
              <a:t> </a:t>
            </a:r>
          </a:p>
          <a:p>
            <a:pPr marL="0" lvl="0" indent="0" algn="l" rtl="0">
              <a:lnSpc>
                <a:spcPct val="80000"/>
              </a:lnSpc>
              <a:spcBef>
                <a:spcPts val="0"/>
              </a:spcBef>
              <a:spcAft>
                <a:spcPts val="0"/>
              </a:spcAft>
              <a:buClr>
                <a:srgbClr val="595959"/>
              </a:buClr>
              <a:buSzPts val="1800"/>
              <a:buNone/>
            </a:pPr>
            <a:endParaRPr dirty="0"/>
          </a:p>
        </p:txBody>
      </p:sp>
      <p:sp>
        <p:nvSpPr>
          <p:cNvPr id="229" name="Google Shape;229;p5"/>
          <p:cNvSpPr txBox="1">
            <a:spLocks noGrp="1"/>
          </p:cNvSpPr>
          <p:nvPr>
            <p:ph type="sldNum" idx="12"/>
          </p:nvPr>
        </p:nvSpPr>
        <p:spPr>
          <a:xfrm>
            <a:off x="8184293" y="624514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lnSpc>
                <a:spcPct val="100000"/>
              </a:lnSpc>
              <a:spcBef>
                <a:spcPts val="0"/>
              </a:spcBef>
              <a:spcAft>
                <a:spcPts val="0"/>
              </a:spcAft>
              <a:buSzPts val="1100"/>
              <a:buNone/>
            </a:pPr>
            <a:fld id="{00000000-1234-1234-1234-123412341234}" type="slidenum">
              <a:rPr lang="en-US" smtClean="0"/>
              <a:pPr marL="0" lvl="0" indent="0" algn="r" rtl="0">
                <a:lnSpc>
                  <a:spcPct val="100000"/>
                </a:lnSpc>
                <a:spcBef>
                  <a:spcPts val="0"/>
                </a:spcBef>
                <a:spcAft>
                  <a:spcPts val="0"/>
                </a:spcAft>
                <a:buSzPts val="1100"/>
                <a:buNone/>
              </a:pPr>
              <a:t>4</a:t>
            </a:fld>
            <a:endParaRPr/>
          </a:p>
        </p:txBody>
      </p:sp>
      <p:sp>
        <p:nvSpPr>
          <p:cNvPr id="2" name="TextBox 1">
            <a:extLst>
              <a:ext uri="{FF2B5EF4-FFF2-40B4-BE49-F238E27FC236}">
                <a16:creationId xmlns:a16="http://schemas.microsoft.com/office/drawing/2014/main" id="{150089E6-F391-718D-7E2B-F1C409E156DF}"/>
              </a:ext>
            </a:extLst>
          </p:cNvPr>
          <p:cNvSpPr txBox="1"/>
          <p:nvPr/>
        </p:nvSpPr>
        <p:spPr>
          <a:xfrm>
            <a:off x="4221480" y="6382969"/>
            <a:ext cx="3749040" cy="446892"/>
          </a:xfrm>
          <a:prstGeom prst="rect">
            <a:avLst/>
          </a:prstGeom>
          <a:noFill/>
        </p:spPr>
        <p:txBody>
          <a:bodyPr wrap="square" rtlCol="0">
            <a:spAutoFit/>
          </a:bodyPr>
          <a:lstStyle/>
          <a:p>
            <a:r>
              <a:rPr lang="en-US" dirty="0">
                <a:solidFill>
                  <a:schemeClr val="bg1"/>
                </a:solidFill>
              </a:rPr>
              <a:t>https://allocations.access-ci.org</a:t>
            </a:r>
          </a:p>
        </p:txBody>
      </p:sp>
    </p:spTree>
    <p:extLst>
      <p:ext uri="{BB962C8B-B14F-4D97-AF65-F5344CB8AC3E}">
        <p14:creationId xmlns:p14="http://schemas.microsoft.com/office/powerpoint/2010/main" val="2990459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
          <p:cNvSpPr txBox="1">
            <a:spLocks noGrp="1"/>
          </p:cNvSpPr>
          <p:nvPr>
            <p:ph type="title"/>
          </p:nvPr>
        </p:nvSpPr>
        <p:spPr>
          <a:xfrm>
            <a:off x="838200" y="365125"/>
            <a:ext cx="10515600" cy="111362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A5B6E"/>
              </a:buClr>
              <a:buSzPts val="4400"/>
              <a:buFont typeface="Helvetica Neue"/>
              <a:buNone/>
            </a:pPr>
            <a:r>
              <a:rPr lang="en-US" dirty="0">
                <a:latin typeface="Aptos" panose="020B0004020202020204" pitchFamily="34" charset="0"/>
              </a:rPr>
              <a:t>Communities</a:t>
            </a:r>
            <a:endParaRPr dirty="0">
              <a:latin typeface="Aptos" panose="020B0004020202020204" pitchFamily="34" charset="0"/>
            </a:endParaRPr>
          </a:p>
        </p:txBody>
      </p:sp>
      <p:sp>
        <p:nvSpPr>
          <p:cNvPr id="228" name="Google Shape;228;p5"/>
          <p:cNvSpPr txBox="1">
            <a:spLocks noGrp="1"/>
          </p:cNvSpPr>
          <p:nvPr>
            <p:ph type="body" idx="1"/>
          </p:nvPr>
        </p:nvSpPr>
        <p:spPr>
          <a:xfrm>
            <a:off x="656492" y="1478750"/>
            <a:ext cx="6037385" cy="4766389"/>
          </a:xfrm>
          <a:prstGeom prst="rect">
            <a:avLst/>
          </a:prstGeom>
          <a:noFill/>
          <a:ln>
            <a:noFill/>
          </a:ln>
        </p:spPr>
        <p:txBody>
          <a:bodyPr spcFirstLastPara="1" wrap="square" lIns="91425" tIns="45700" rIns="91425" bIns="45700" anchor="t" anchorCtr="0">
            <a:normAutofit fontScale="62500" lnSpcReduction="20000"/>
          </a:bodyPr>
          <a:lstStyle/>
          <a:p>
            <a:pPr marL="0" marR="0" lvl="0" indent="0">
              <a:lnSpc>
                <a:spcPct val="107000"/>
              </a:lnSpc>
              <a:spcBef>
                <a:spcPts val="0"/>
              </a:spcBef>
              <a:spcAft>
                <a:spcPts val="600"/>
              </a:spcAft>
              <a:buNone/>
              <a:tabLst>
                <a:tab pos="457200" algn="l"/>
              </a:tabLst>
            </a:pPr>
            <a:r>
              <a:rPr lang="en-US" sz="2300" b="1" i="1" dirty="0">
                <a:effectLst/>
                <a:latin typeface="Aptos" panose="020B0004020202020204" pitchFamily="34" charset="0"/>
                <a:ea typeface="Times New Roman" panose="02020603050405020304" pitchFamily="18" charset="0"/>
                <a:cs typeface="Times New Roman" panose="02020603050405020304" pitchFamily="18" charset="0"/>
              </a:rPr>
              <a:t>CI Professionals: </a:t>
            </a:r>
            <a:r>
              <a:rPr lang="en-US" sz="2300" dirty="0">
                <a:effectLst/>
                <a:latin typeface="Aptos" panose="020B0004020202020204" pitchFamily="34" charset="0"/>
                <a:ea typeface="Times New Roman" panose="02020603050405020304" pitchFamily="18" charset="0"/>
                <a:cs typeface="Times New Roman" panose="02020603050405020304" pitchFamily="18" charset="0"/>
              </a:rPr>
              <a:t>Those</a:t>
            </a:r>
            <a:r>
              <a:rPr lang="en-US" sz="2300" b="1" i="1" dirty="0">
                <a:effectLst/>
                <a:latin typeface="Aptos" panose="020B0004020202020204" pitchFamily="34" charset="0"/>
                <a:ea typeface="Times New Roman" panose="02020603050405020304" pitchFamily="18" charset="0"/>
                <a:cs typeface="Times New Roman" panose="02020603050405020304" pitchFamily="18" charset="0"/>
              </a:rPr>
              <a:t> </a:t>
            </a:r>
            <a:r>
              <a:rPr lang="en-US" sz="2300" dirty="0">
                <a:effectLst/>
                <a:latin typeface="Aptos" panose="020B0004020202020204" pitchFamily="34" charset="0"/>
                <a:ea typeface="Times New Roman" panose="02020603050405020304" pitchFamily="18" charset="0"/>
                <a:cs typeface="Times New Roman" panose="02020603050405020304" pitchFamily="18" charset="0"/>
              </a:rPr>
              <a:t>who deploy, manage, and collaboratively support the effective use of research CI. A </a:t>
            </a:r>
            <a:r>
              <a:rPr lang="en-US" sz="2300" b="1" dirty="0">
                <a:effectLst/>
                <a:latin typeface="Aptos" panose="020B0004020202020204" pitchFamily="34" charset="0"/>
                <a:ea typeface="Times New Roman" panose="02020603050405020304" pitchFamily="18" charset="0"/>
                <a:cs typeface="Times New Roman" panose="02020603050405020304" pitchFamily="18" charset="0"/>
              </a:rPr>
              <a:t>CI Professionals</a:t>
            </a:r>
            <a:r>
              <a:rPr lang="en-US" sz="2300" dirty="0">
                <a:effectLst/>
                <a:latin typeface="Aptos" panose="020B0004020202020204" pitchFamily="34" charset="0"/>
                <a:ea typeface="Times New Roman" panose="02020603050405020304" pitchFamily="18" charset="0"/>
                <a:cs typeface="Times New Roman" panose="02020603050405020304" pitchFamily="18" charset="0"/>
              </a:rPr>
              <a:t>-related project can address technical and research CI professional skills of current and future </a:t>
            </a:r>
            <a:r>
              <a:rPr lang="en-US" sz="2300" i="1" dirty="0">
                <a:effectLst/>
                <a:latin typeface="Aptos" panose="020B0004020202020204" pitchFamily="34" charset="0"/>
                <a:ea typeface="Times New Roman" panose="02020603050405020304" pitchFamily="18" charset="0"/>
                <a:cs typeface="Times New Roman" panose="02020603050405020304" pitchFamily="18" charset="0"/>
              </a:rPr>
              <a:t>CI Professionals</a:t>
            </a:r>
            <a:r>
              <a:rPr lang="en-US" sz="2300" b="1" dirty="0">
                <a:effectLst/>
                <a:latin typeface="Aptos" panose="020B0004020202020204" pitchFamily="34" charset="0"/>
                <a:ea typeface="Times New Roman" panose="02020603050405020304" pitchFamily="18" charset="0"/>
                <a:cs typeface="Times New Roman" panose="02020603050405020304" pitchFamily="18" charset="0"/>
              </a:rPr>
              <a:t>, </a:t>
            </a:r>
            <a:r>
              <a:rPr lang="en-US" sz="2300" dirty="0">
                <a:effectLst/>
                <a:latin typeface="Aptos" panose="020B0004020202020204" pitchFamily="34" charset="0"/>
                <a:ea typeface="Times New Roman" panose="02020603050405020304" pitchFamily="18" charset="0"/>
                <a:cs typeface="Times New Roman" panose="02020603050405020304" pitchFamily="18" charset="0"/>
              </a:rPr>
              <a:t>including undergraduate and graduate students, postdoctoral fellows, and research scientists.</a:t>
            </a:r>
            <a:endParaRPr lang="en-US" sz="2300" dirty="0">
              <a:effectLst/>
              <a:latin typeface="Aptos" panose="020B0004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600"/>
              </a:spcAft>
              <a:buNone/>
              <a:tabLst>
                <a:tab pos="457200" algn="l"/>
              </a:tabLst>
            </a:pPr>
            <a:endParaRPr lang="en-US" sz="2300" b="1" i="1"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600"/>
              </a:spcAft>
              <a:buNone/>
              <a:tabLst>
                <a:tab pos="457200" algn="l"/>
              </a:tabLst>
            </a:pPr>
            <a:r>
              <a:rPr lang="en-US" sz="2300" b="1" i="1" dirty="0">
                <a:effectLst/>
                <a:latin typeface="Aptos" panose="020B0004020202020204" pitchFamily="34" charset="0"/>
                <a:ea typeface="Times New Roman" panose="02020603050405020304" pitchFamily="18" charset="0"/>
                <a:cs typeface="Times New Roman" panose="02020603050405020304" pitchFamily="18" charset="0"/>
              </a:rPr>
              <a:t>CI Contributors: </a:t>
            </a:r>
            <a:r>
              <a:rPr lang="en-US" sz="2300" dirty="0">
                <a:effectLst/>
                <a:latin typeface="Aptos" panose="020B0004020202020204" pitchFamily="34" charset="0"/>
                <a:ea typeface="Times New Roman" panose="02020603050405020304" pitchFamily="18" charset="0"/>
                <a:cs typeface="Times New Roman" panose="02020603050405020304" pitchFamily="18" charset="0"/>
              </a:rPr>
              <a:t>This is the community of computational, data, and domain scientists and engineers who research and develop new CI capabilities, approaches, and methods. A </a:t>
            </a:r>
            <a:r>
              <a:rPr lang="en-US" sz="2300" b="1" dirty="0">
                <a:effectLst/>
                <a:latin typeface="Aptos" panose="020B0004020202020204" pitchFamily="34" charset="0"/>
                <a:ea typeface="Times New Roman" panose="02020603050405020304" pitchFamily="18" charset="0"/>
                <a:cs typeface="Times New Roman" panose="02020603050405020304" pitchFamily="18" charset="0"/>
              </a:rPr>
              <a:t>CI Contributors</a:t>
            </a:r>
            <a:r>
              <a:rPr lang="en-US" sz="2300" dirty="0">
                <a:effectLst/>
                <a:latin typeface="Aptos" panose="020B0004020202020204" pitchFamily="34" charset="0"/>
                <a:ea typeface="Times New Roman" panose="02020603050405020304" pitchFamily="18" charset="0"/>
                <a:cs typeface="Times New Roman" panose="02020603050405020304" pitchFamily="18" charset="0"/>
              </a:rPr>
              <a:t>-related project is for </a:t>
            </a:r>
            <a:r>
              <a:rPr lang="en-US" sz="2300" i="1" dirty="0">
                <a:effectLst/>
                <a:latin typeface="Aptos" panose="020B0004020202020204" pitchFamily="34" charset="0"/>
                <a:ea typeface="Times New Roman" panose="02020603050405020304" pitchFamily="18" charset="0"/>
                <a:cs typeface="Times New Roman" panose="02020603050405020304" pitchFamily="18" charset="0"/>
              </a:rPr>
              <a:t>discipline-appropriate</a:t>
            </a:r>
            <a:r>
              <a:rPr lang="en-US" sz="2300" dirty="0">
                <a:effectLst/>
                <a:latin typeface="Aptos" panose="020B0004020202020204" pitchFamily="34" charset="0"/>
                <a:ea typeface="Times New Roman" panose="02020603050405020304" pitchFamily="18" charset="0"/>
                <a:cs typeface="Times New Roman" panose="02020603050405020304" pitchFamily="18" charset="0"/>
              </a:rPr>
              <a:t> contributor-level CI skills and advanced domain skills development; the target population spans graduate and undergraduate students, postdoctoral fellows, and researchers who are current and future </a:t>
            </a:r>
            <a:r>
              <a:rPr lang="en-US" sz="2300" i="1" dirty="0">
                <a:effectLst/>
                <a:latin typeface="Aptos" panose="020B0004020202020204" pitchFamily="34" charset="0"/>
                <a:ea typeface="Times New Roman" panose="02020603050405020304" pitchFamily="18" charset="0"/>
                <a:cs typeface="Times New Roman" panose="02020603050405020304" pitchFamily="18" charset="0"/>
              </a:rPr>
              <a:t>CI Contributors.</a:t>
            </a:r>
            <a:endParaRPr lang="en-US" sz="2300" dirty="0">
              <a:effectLst/>
              <a:latin typeface="Aptos" panose="020B0004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None/>
              <a:tabLst>
                <a:tab pos="457200" algn="l"/>
              </a:tabLst>
            </a:pPr>
            <a:endParaRPr lang="en-US" sz="2300" b="1" i="1"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0"/>
              </a:spcAft>
              <a:buNone/>
              <a:tabLst>
                <a:tab pos="457200" algn="l"/>
              </a:tabLst>
            </a:pPr>
            <a:endParaRPr lang="en-US" sz="2300" b="1" i="1" dirty="0">
              <a:latin typeface="Aptos" panose="020B0004020202020204" pitchFamily="34" charset="0"/>
              <a:ea typeface="Times New Roman" panose="02020603050405020304" pitchFamily="18" charset="0"/>
              <a:cs typeface="Times New Roman" panose="02020603050405020304" pitchFamily="18" charset="0"/>
            </a:endParaRPr>
          </a:p>
          <a:p>
            <a:pPr marL="0" marR="0" lvl="0" indent="0">
              <a:lnSpc>
                <a:spcPct val="107000"/>
              </a:lnSpc>
              <a:spcBef>
                <a:spcPts val="0"/>
              </a:spcBef>
              <a:spcAft>
                <a:spcPts val="0"/>
              </a:spcAft>
              <a:buNone/>
              <a:tabLst>
                <a:tab pos="457200" algn="l"/>
              </a:tabLst>
            </a:pPr>
            <a:r>
              <a:rPr lang="en-US" sz="2300" b="1" i="1" dirty="0">
                <a:effectLst/>
                <a:latin typeface="Aptos" panose="020B0004020202020204" pitchFamily="34" charset="0"/>
                <a:ea typeface="Times New Roman" panose="02020603050405020304" pitchFamily="18" charset="0"/>
                <a:cs typeface="Times New Roman" panose="02020603050405020304" pitchFamily="18" charset="0"/>
              </a:rPr>
              <a:t>CI Users: </a:t>
            </a:r>
            <a:r>
              <a:rPr lang="en-US" sz="2300" dirty="0">
                <a:effectLst/>
                <a:latin typeface="Aptos" panose="020B0004020202020204" pitchFamily="34" charset="0"/>
                <a:ea typeface="Times New Roman" panose="02020603050405020304" pitchFamily="18" charset="0"/>
                <a:cs typeface="Times New Roman" panose="02020603050405020304" pitchFamily="18" charset="0"/>
              </a:rPr>
              <a:t>This is the community of domain scientists and engineers who effectively exploit advanced CI capabilities and methods for research. A </a:t>
            </a:r>
            <a:r>
              <a:rPr lang="en-US" sz="2300" b="1" dirty="0">
                <a:effectLst/>
                <a:latin typeface="Aptos" panose="020B0004020202020204" pitchFamily="34" charset="0"/>
                <a:ea typeface="Times New Roman" panose="02020603050405020304" pitchFamily="18" charset="0"/>
                <a:cs typeface="Times New Roman" panose="02020603050405020304" pitchFamily="18" charset="0"/>
              </a:rPr>
              <a:t>CI Users</a:t>
            </a:r>
            <a:r>
              <a:rPr lang="en-US" sz="2300" dirty="0">
                <a:effectLst/>
                <a:latin typeface="Aptos" panose="020B0004020202020204" pitchFamily="34" charset="0"/>
                <a:ea typeface="Times New Roman" panose="02020603050405020304" pitchFamily="18" charset="0"/>
                <a:cs typeface="Times New Roman" panose="02020603050405020304" pitchFamily="18" charset="0"/>
              </a:rPr>
              <a:t>-related project is for user-level core literacy in </a:t>
            </a:r>
            <a:r>
              <a:rPr lang="en-US" sz="2300" i="1" dirty="0">
                <a:effectLst/>
                <a:latin typeface="Aptos" panose="020B0004020202020204" pitchFamily="34" charset="0"/>
                <a:ea typeface="Times New Roman" panose="02020603050405020304" pitchFamily="18" charset="0"/>
                <a:cs typeface="Times New Roman" panose="02020603050405020304" pitchFamily="18" charset="0"/>
              </a:rPr>
              <a:t>discipline-appropriate</a:t>
            </a:r>
            <a:r>
              <a:rPr lang="en-US" sz="2300" dirty="0">
                <a:effectLst/>
                <a:latin typeface="Aptos" panose="020B0004020202020204" pitchFamily="34" charset="0"/>
                <a:ea typeface="Times New Roman" panose="02020603050405020304" pitchFamily="18" charset="0"/>
                <a:cs typeface="Times New Roman" panose="02020603050405020304" pitchFamily="18" charset="0"/>
              </a:rPr>
              <a:t> advanced CI as well as computational and data-driven S&amp;E skills; the target population spans undergraduate and graduate students, postdoctoral fellows, and researchers who are current and future </a:t>
            </a:r>
            <a:r>
              <a:rPr lang="en-US" sz="2300" i="1" dirty="0">
                <a:effectLst/>
                <a:latin typeface="Aptos" panose="020B0004020202020204" pitchFamily="34" charset="0"/>
                <a:ea typeface="Times New Roman" panose="02020603050405020304" pitchFamily="18" charset="0"/>
                <a:cs typeface="Times New Roman" panose="02020603050405020304" pitchFamily="18" charset="0"/>
              </a:rPr>
              <a:t>CI Users.</a:t>
            </a:r>
            <a:endParaRPr lang="en-US" sz="2300" dirty="0">
              <a:effectLst/>
              <a:latin typeface="Aptos" panose="020B0004020202020204" pitchFamily="34" charset="0"/>
              <a:ea typeface="Calibri" panose="020F0502020204030204" pitchFamily="34" charset="0"/>
              <a:cs typeface="Times New Roman" panose="02020603050405020304" pitchFamily="18" charset="0"/>
            </a:endParaRPr>
          </a:p>
          <a:p>
            <a:pPr marL="0" lvl="0" indent="0" algn="l" rtl="0">
              <a:lnSpc>
                <a:spcPct val="80000"/>
              </a:lnSpc>
              <a:spcBef>
                <a:spcPts val="0"/>
              </a:spcBef>
              <a:spcAft>
                <a:spcPts val="0"/>
              </a:spcAft>
              <a:buClr>
                <a:srgbClr val="595959"/>
              </a:buClr>
              <a:buSzPts val="1800"/>
              <a:buNone/>
            </a:pPr>
            <a:endParaRPr dirty="0"/>
          </a:p>
        </p:txBody>
      </p:sp>
      <p:sp>
        <p:nvSpPr>
          <p:cNvPr id="229" name="Google Shape;229;p5"/>
          <p:cNvSpPr txBox="1">
            <a:spLocks noGrp="1"/>
          </p:cNvSpPr>
          <p:nvPr>
            <p:ph type="sldNum" idx="12"/>
          </p:nvPr>
        </p:nvSpPr>
        <p:spPr>
          <a:xfrm>
            <a:off x="8184293" y="624514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lnSpc>
                <a:spcPct val="100000"/>
              </a:lnSpc>
              <a:spcBef>
                <a:spcPts val="0"/>
              </a:spcBef>
              <a:spcAft>
                <a:spcPts val="0"/>
              </a:spcAft>
              <a:buSzPts val="1100"/>
              <a:buNone/>
            </a:pPr>
            <a:fld id="{00000000-1234-1234-1234-123412341234}" type="slidenum">
              <a:rPr lang="en-US" smtClean="0"/>
              <a:pPr marL="0" lvl="0" indent="0" algn="r" rtl="0">
                <a:lnSpc>
                  <a:spcPct val="100000"/>
                </a:lnSpc>
                <a:spcBef>
                  <a:spcPts val="0"/>
                </a:spcBef>
                <a:spcAft>
                  <a:spcPts val="0"/>
                </a:spcAft>
                <a:buSzPts val="1100"/>
                <a:buNone/>
              </a:pPr>
              <a:t>5</a:t>
            </a:fld>
            <a:endParaRPr/>
          </a:p>
        </p:txBody>
      </p:sp>
      <p:sp>
        <p:nvSpPr>
          <p:cNvPr id="2" name="TextBox 1">
            <a:extLst>
              <a:ext uri="{FF2B5EF4-FFF2-40B4-BE49-F238E27FC236}">
                <a16:creationId xmlns:a16="http://schemas.microsoft.com/office/drawing/2014/main" id="{150089E6-F391-718D-7E2B-F1C409E156DF}"/>
              </a:ext>
            </a:extLst>
          </p:cNvPr>
          <p:cNvSpPr txBox="1"/>
          <p:nvPr/>
        </p:nvSpPr>
        <p:spPr>
          <a:xfrm>
            <a:off x="4221480" y="6382969"/>
            <a:ext cx="3749040" cy="446892"/>
          </a:xfrm>
          <a:prstGeom prst="rect">
            <a:avLst/>
          </a:prstGeom>
          <a:noFill/>
        </p:spPr>
        <p:txBody>
          <a:bodyPr wrap="square" rtlCol="0">
            <a:spAutoFit/>
          </a:bodyPr>
          <a:lstStyle/>
          <a:p>
            <a:r>
              <a:rPr lang="en-US" dirty="0">
                <a:solidFill>
                  <a:schemeClr val="bg1"/>
                </a:solidFill>
              </a:rPr>
              <a:t>https://allocations.access-ci.org</a:t>
            </a:r>
          </a:p>
        </p:txBody>
      </p:sp>
      <p:pic>
        <p:nvPicPr>
          <p:cNvPr id="3" name="Picture 2">
            <a:extLst>
              <a:ext uri="{FF2B5EF4-FFF2-40B4-BE49-F238E27FC236}">
                <a16:creationId xmlns:a16="http://schemas.microsoft.com/office/drawing/2014/main" id="{5582DED2-B1AC-251F-3143-0CA3270082B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6355" y="1616580"/>
            <a:ext cx="5082931" cy="3943645"/>
          </a:xfrm>
          <a:prstGeom prst="rect">
            <a:avLst/>
          </a:prstGeom>
        </p:spPr>
      </p:pic>
    </p:spTree>
    <p:extLst>
      <p:ext uri="{BB962C8B-B14F-4D97-AF65-F5344CB8AC3E}">
        <p14:creationId xmlns:p14="http://schemas.microsoft.com/office/powerpoint/2010/main" val="839411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A46D342-EEC3-445B-81E1-9D096A980FBF}"/>
              </a:ext>
            </a:extLst>
          </p:cNvPr>
          <p:cNvSpPr>
            <a:spLocks noGrp="1"/>
          </p:cNvSpPr>
          <p:nvPr>
            <p:ph type="title"/>
          </p:nvPr>
        </p:nvSpPr>
        <p:spPr>
          <a:xfrm>
            <a:off x="468227" y="184666"/>
            <a:ext cx="11255546" cy="1325563"/>
          </a:xfrm>
        </p:spPr>
        <p:txBody>
          <a:bodyPr/>
          <a:lstStyle/>
          <a:p>
            <a:pPr algn="ctr"/>
            <a:r>
              <a:rPr lang="en-US" b="1" dirty="0"/>
              <a:t>Relevant CI-Related Programs</a:t>
            </a:r>
          </a:p>
        </p:txBody>
      </p:sp>
      <p:sp>
        <p:nvSpPr>
          <p:cNvPr id="6" name="TextBox 5">
            <a:extLst>
              <a:ext uri="{FF2B5EF4-FFF2-40B4-BE49-F238E27FC236}">
                <a16:creationId xmlns:a16="http://schemas.microsoft.com/office/drawing/2014/main" id="{5B664E6F-178C-4C7B-9A93-5D07681244BF}"/>
              </a:ext>
            </a:extLst>
          </p:cNvPr>
          <p:cNvSpPr txBox="1"/>
          <p:nvPr/>
        </p:nvSpPr>
        <p:spPr>
          <a:xfrm>
            <a:off x="555858" y="1852190"/>
            <a:ext cx="1543051" cy="523220"/>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What will your project focus on?</a:t>
            </a:r>
          </a:p>
        </p:txBody>
      </p:sp>
      <p:sp>
        <p:nvSpPr>
          <p:cNvPr id="7" name="TextBox 6">
            <a:extLst>
              <a:ext uri="{FF2B5EF4-FFF2-40B4-BE49-F238E27FC236}">
                <a16:creationId xmlns:a16="http://schemas.microsoft.com/office/drawing/2014/main" id="{36F78600-E6E6-4CED-80A0-E4A7012E1582}"/>
              </a:ext>
            </a:extLst>
          </p:cNvPr>
          <p:cNvSpPr txBox="1"/>
          <p:nvPr/>
        </p:nvSpPr>
        <p:spPr>
          <a:xfrm>
            <a:off x="9561494" y="4418139"/>
            <a:ext cx="1623828" cy="307777"/>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CyberTraining</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8" name="Rectangle 27">
            <a:extLst>
              <a:ext uri="{FF2B5EF4-FFF2-40B4-BE49-F238E27FC236}">
                <a16:creationId xmlns:a16="http://schemas.microsoft.com/office/drawing/2014/main" id="{5E8B8C53-585A-5726-9555-08763AA9071E}"/>
              </a:ext>
            </a:extLst>
          </p:cNvPr>
          <p:cNvSpPr/>
          <p:nvPr/>
        </p:nvSpPr>
        <p:spPr>
          <a:xfrm>
            <a:off x="9366453" y="1743937"/>
            <a:ext cx="2019656" cy="739623"/>
          </a:xfrm>
          <a:prstGeom prst="rect">
            <a:avLst/>
          </a:prstGeom>
          <a:solidFill>
            <a:srgbClr val="D3B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Provide training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to any of the three target communities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 name="Rectangle 35">
            <a:extLst>
              <a:ext uri="{FF2B5EF4-FFF2-40B4-BE49-F238E27FC236}">
                <a16:creationId xmlns:a16="http://schemas.microsoft.com/office/drawing/2014/main" id="{8D9E2568-E103-60B0-9B9E-DCCE17201804}"/>
              </a:ext>
            </a:extLst>
          </p:cNvPr>
          <p:cNvSpPr/>
          <p:nvPr/>
        </p:nvSpPr>
        <p:spPr>
          <a:xfrm>
            <a:off x="9366453" y="3507334"/>
            <a:ext cx="2013910" cy="739623"/>
          </a:xfrm>
          <a:prstGeom prst="rect">
            <a:avLst/>
          </a:prstGeom>
          <a:solidFill>
            <a:srgbClr val="D3B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Scalable and sustainable training program</a:t>
            </a:r>
          </a:p>
        </p:txBody>
      </p:sp>
      <p:sp>
        <p:nvSpPr>
          <p:cNvPr id="38" name="Rectangle 37">
            <a:extLst>
              <a:ext uri="{FF2B5EF4-FFF2-40B4-BE49-F238E27FC236}">
                <a16:creationId xmlns:a16="http://schemas.microsoft.com/office/drawing/2014/main" id="{5F1B4FD2-65F0-246D-8925-325D87805C5F}"/>
              </a:ext>
            </a:extLst>
          </p:cNvPr>
          <p:cNvSpPr/>
          <p:nvPr/>
        </p:nvSpPr>
        <p:spPr>
          <a:xfrm>
            <a:off x="9366453" y="2605256"/>
            <a:ext cx="2013910" cy="739623"/>
          </a:xfrm>
          <a:prstGeom prst="rect">
            <a:avLst/>
          </a:prstGeom>
          <a:solidFill>
            <a:srgbClr val="A6C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Need for workforce that can leverage </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CI</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for </a:t>
            </a: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research</a:t>
            </a:r>
          </a:p>
        </p:txBody>
      </p:sp>
      <p:sp>
        <p:nvSpPr>
          <p:cNvPr id="3" name="flSlide155Footer" descr="  ">
            <a:extLst>
              <a:ext uri="{FF2B5EF4-FFF2-40B4-BE49-F238E27FC236}">
                <a16:creationId xmlns:a16="http://schemas.microsoft.com/office/drawing/2014/main" id="{37616A1B-7B1B-033E-3711-94E5A20791EB}"/>
              </a:ext>
            </a:extLst>
          </p:cNvPr>
          <p:cNvSpPr txBox="1"/>
          <p:nvPr/>
        </p:nvSpPr>
        <p:spPr>
          <a:xfrm>
            <a:off x="0" y="6537960"/>
            <a:ext cx="242374" cy="223138"/>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50" b="0" i="0" u="none" strike="noStrike" kern="1200" cap="none" spc="0" normalizeH="0" baseline="0" noProof="0">
                <a:ln>
                  <a:noFill/>
                </a:ln>
                <a:solidFill>
                  <a:srgbClr val="000000"/>
                </a:solidFill>
                <a:effectLst/>
                <a:uLnTx/>
                <a:uFillTx/>
                <a:latin typeface="Microsoft Sans Serif" panose="020B0604020202020204" pitchFamily="34" charset="0"/>
                <a:ea typeface="+mn-ea"/>
                <a:cs typeface="+mn-cs"/>
              </a:rPr>
              <a:t>  </a:t>
            </a:r>
          </a:p>
        </p:txBody>
      </p:sp>
      <p:sp>
        <p:nvSpPr>
          <p:cNvPr id="5" name="hcSlide155Header">
            <a:extLst>
              <a:ext uri="{FF2B5EF4-FFF2-40B4-BE49-F238E27FC236}">
                <a16:creationId xmlns:a16="http://schemas.microsoft.com/office/drawing/2014/main" id="{F5603C97-C1E2-4004-F1E0-FA5DD200E44D}"/>
              </a:ext>
            </a:extLst>
          </p:cNvPr>
          <p:cNvSpPr txBox="1"/>
          <p:nvPr/>
        </p:nvSpPr>
        <p:spPr>
          <a:xfrm>
            <a:off x="5994400" y="0"/>
            <a:ext cx="184731" cy="369332"/>
          </a:xfrm>
          <a:prstGeom prst="rect">
            <a:avLst/>
          </a:prstGeom>
          <a:noFill/>
        </p:spPr>
        <p:txBody>
          <a:bodyPr vert="horz"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454"/>
              </a:solidFill>
              <a:effectLst/>
              <a:uLnTx/>
              <a:uFillTx/>
              <a:latin typeface="Open Sans"/>
              <a:ea typeface="+mn-ea"/>
              <a:cs typeface="+mn-cs"/>
            </a:endParaRPr>
          </a:p>
        </p:txBody>
      </p:sp>
      <p:sp>
        <p:nvSpPr>
          <p:cNvPr id="8" name="TextBox 7">
            <a:extLst>
              <a:ext uri="{FF2B5EF4-FFF2-40B4-BE49-F238E27FC236}">
                <a16:creationId xmlns:a16="http://schemas.microsoft.com/office/drawing/2014/main" id="{BF1A907A-0073-5B62-E0A3-BF0C8271905B}"/>
              </a:ext>
            </a:extLst>
          </p:cNvPr>
          <p:cNvSpPr txBox="1"/>
          <p:nvPr/>
        </p:nvSpPr>
        <p:spPr>
          <a:xfrm>
            <a:off x="555858" y="2734288"/>
            <a:ext cx="1543051" cy="523220"/>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What need will you fill?</a:t>
            </a:r>
          </a:p>
        </p:txBody>
      </p:sp>
      <p:sp>
        <p:nvSpPr>
          <p:cNvPr id="9" name="TextBox 8">
            <a:extLst>
              <a:ext uri="{FF2B5EF4-FFF2-40B4-BE49-F238E27FC236}">
                <a16:creationId xmlns:a16="http://schemas.microsoft.com/office/drawing/2014/main" id="{EB0C2A9C-8846-A774-BFA5-02451783853F}"/>
              </a:ext>
            </a:extLst>
          </p:cNvPr>
          <p:cNvSpPr txBox="1"/>
          <p:nvPr/>
        </p:nvSpPr>
        <p:spPr>
          <a:xfrm>
            <a:off x="555858" y="3575007"/>
            <a:ext cx="1543051" cy="523220"/>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What will your project deliver?</a:t>
            </a:r>
          </a:p>
        </p:txBody>
      </p:sp>
      <p:sp>
        <p:nvSpPr>
          <p:cNvPr id="10" name="TextBox 9">
            <a:extLst>
              <a:ext uri="{FF2B5EF4-FFF2-40B4-BE49-F238E27FC236}">
                <a16:creationId xmlns:a16="http://schemas.microsoft.com/office/drawing/2014/main" id="{8D92EACE-ADE9-9516-422D-A909190D338E}"/>
              </a:ext>
            </a:extLst>
          </p:cNvPr>
          <p:cNvSpPr txBox="1"/>
          <p:nvPr/>
        </p:nvSpPr>
        <p:spPr>
          <a:xfrm>
            <a:off x="2723817" y="4413882"/>
            <a:ext cx="1623828" cy="492443"/>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CSSI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53DB577E-8BB7-F7DE-0CCA-A03908362F24}"/>
              </a:ext>
            </a:extLst>
          </p:cNvPr>
          <p:cNvSpPr/>
          <p:nvPr/>
        </p:nvSpPr>
        <p:spPr>
          <a:xfrm>
            <a:off x="2525904" y="1747709"/>
            <a:ext cx="2019656" cy="739623"/>
          </a:xfrm>
          <a:prstGeom prst="rect">
            <a:avLst/>
          </a:prstGeom>
          <a:solidFill>
            <a:srgbClr val="D3B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Develop software or data repository</a:t>
            </a:r>
          </a:p>
        </p:txBody>
      </p:sp>
      <p:sp>
        <p:nvSpPr>
          <p:cNvPr id="12" name="Rectangle 11">
            <a:extLst>
              <a:ext uri="{FF2B5EF4-FFF2-40B4-BE49-F238E27FC236}">
                <a16:creationId xmlns:a16="http://schemas.microsoft.com/office/drawing/2014/main" id="{1066C094-5FB0-A344-B36F-7410385E5126}"/>
              </a:ext>
            </a:extLst>
          </p:cNvPr>
          <p:cNvSpPr/>
          <p:nvPr/>
        </p:nvSpPr>
        <p:spPr>
          <a:xfrm>
            <a:off x="2525904" y="3513064"/>
            <a:ext cx="2019656" cy="739623"/>
          </a:xfrm>
          <a:prstGeom prst="rect">
            <a:avLst/>
          </a:prstGeom>
          <a:solidFill>
            <a:srgbClr val="D3B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Community-sustained CI</a:t>
            </a:r>
          </a:p>
        </p:txBody>
      </p:sp>
      <p:sp>
        <p:nvSpPr>
          <p:cNvPr id="13" name="Rectangle 12">
            <a:extLst>
              <a:ext uri="{FF2B5EF4-FFF2-40B4-BE49-F238E27FC236}">
                <a16:creationId xmlns:a16="http://schemas.microsoft.com/office/drawing/2014/main" id="{38023B8A-AC3C-D2B9-4005-2E631E41CE02}"/>
              </a:ext>
            </a:extLst>
          </p:cNvPr>
          <p:cNvSpPr/>
          <p:nvPr/>
        </p:nvSpPr>
        <p:spPr>
          <a:xfrm>
            <a:off x="2525904" y="2617589"/>
            <a:ext cx="2019656" cy="739623"/>
          </a:xfrm>
          <a:prstGeom prst="rect">
            <a:avLst/>
          </a:prstGeom>
          <a:solidFill>
            <a:srgbClr val="A6C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Need for community CI for research or education</a:t>
            </a:r>
          </a:p>
        </p:txBody>
      </p:sp>
      <p:sp>
        <p:nvSpPr>
          <p:cNvPr id="14" name="TextBox 13">
            <a:extLst>
              <a:ext uri="{FF2B5EF4-FFF2-40B4-BE49-F238E27FC236}">
                <a16:creationId xmlns:a16="http://schemas.microsoft.com/office/drawing/2014/main" id="{7B861348-D319-8001-D423-62C925A48488}"/>
              </a:ext>
            </a:extLst>
          </p:cNvPr>
          <p:cNvSpPr txBox="1"/>
          <p:nvPr/>
        </p:nvSpPr>
        <p:spPr>
          <a:xfrm>
            <a:off x="5011674" y="4410946"/>
            <a:ext cx="1623828" cy="492443"/>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OAC CORE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Rectangle 14">
            <a:extLst>
              <a:ext uri="{FF2B5EF4-FFF2-40B4-BE49-F238E27FC236}">
                <a16:creationId xmlns:a16="http://schemas.microsoft.com/office/drawing/2014/main" id="{E2AC2FEB-B00B-00C0-D93C-097D141C94A3}"/>
              </a:ext>
            </a:extLst>
          </p:cNvPr>
          <p:cNvSpPr/>
          <p:nvPr/>
        </p:nvSpPr>
        <p:spPr>
          <a:xfrm>
            <a:off x="4813760" y="1743938"/>
            <a:ext cx="2019656" cy="739623"/>
          </a:xfrm>
          <a:prstGeom prst="rect">
            <a:avLst/>
          </a:prstGeom>
          <a:solidFill>
            <a:srgbClr val="D3B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Perform research </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that will enable future CI</a:t>
            </a:r>
          </a:p>
        </p:txBody>
      </p:sp>
      <p:sp>
        <p:nvSpPr>
          <p:cNvPr id="16" name="Rectangle 15">
            <a:extLst>
              <a:ext uri="{FF2B5EF4-FFF2-40B4-BE49-F238E27FC236}">
                <a16:creationId xmlns:a16="http://schemas.microsoft.com/office/drawing/2014/main" id="{DC49E90C-C8FC-90A3-3866-70C411DE2E61}"/>
              </a:ext>
            </a:extLst>
          </p:cNvPr>
          <p:cNvSpPr/>
          <p:nvPr/>
        </p:nvSpPr>
        <p:spPr>
          <a:xfrm>
            <a:off x="4813760" y="3513064"/>
            <a:ext cx="2019656" cy="739623"/>
          </a:xfrm>
          <a:prstGeom prst="rect">
            <a:avLst/>
          </a:prstGeom>
          <a:solidFill>
            <a:srgbClr val="D3B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Techniques that will enable CI and a CI prototype</a:t>
            </a:r>
          </a:p>
        </p:txBody>
      </p:sp>
      <p:sp>
        <p:nvSpPr>
          <p:cNvPr id="17" name="Rectangle 16">
            <a:extLst>
              <a:ext uri="{FF2B5EF4-FFF2-40B4-BE49-F238E27FC236}">
                <a16:creationId xmlns:a16="http://schemas.microsoft.com/office/drawing/2014/main" id="{7CA3A919-5857-BC2F-0FD0-A708AA079EA7}"/>
              </a:ext>
            </a:extLst>
          </p:cNvPr>
          <p:cNvSpPr/>
          <p:nvPr/>
        </p:nvSpPr>
        <p:spPr>
          <a:xfrm>
            <a:off x="4813760" y="2626087"/>
            <a:ext cx="2019656" cy="739623"/>
          </a:xfrm>
          <a:prstGeom prst="rect">
            <a:avLst/>
          </a:prstGeom>
          <a:solidFill>
            <a:srgbClr val="A6C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Need for knowledge required for CI</a:t>
            </a:r>
          </a:p>
        </p:txBody>
      </p:sp>
      <p:sp>
        <p:nvSpPr>
          <p:cNvPr id="18" name="TextBox 17">
            <a:extLst>
              <a:ext uri="{FF2B5EF4-FFF2-40B4-BE49-F238E27FC236}">
                <a16:creationId xmlns:a16="http://schemas.microsoft.com/office/drawing/2014/main" id="{0E8B2A65-294B-320D-476E-E7817DBB166A}"/>
              </a:ext>
            </a:extLst>
          </p:cNvPr>
          <p:cNvSpPr txBox="1"/>
          <p:nvPr/>
        </p:nvSpPr>
        <p:spPr>
          <a:xfrm>
            <a:off x="7299531" y="4410946"/>
            <a:ext cx="1623828" cy="492443"/>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SCIPE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9" name="Rectangle 18">
            <a:extLst>
              <a:ext uri="{FF2B5EF4-FFF2-40B4-BE49-F238E27FC236}">
                <a16:creationId xmlns:a16="http://schemas.microsoft.com/office/drawing/2014/main" id="{2C5EF531-96D9-F7D2-190F-3DA740BCA09E}"/>
              </a:ext>
            </a:extLst>
          </p:cNvPr>
          <p:cNvSpPr/>
          <p:nvPr/>
        </p:nvSpPr>
        <p:spPr>
          <a:xfrm>
            <a:off x="7101616" y="1743938"/>
            <a:ext cx="2019658" cy="739623"/>
          </a:xfrm>
          <a:prstGeom prst="rect">
            <a:avLst/>
          </a:prstGeom>
          <a:solidFill>
            <a:srgbClr val="D3B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Deploy CIPs</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foster CIP careers</a:t>
            </a:r>
          </a:p>
        </p:txBody>
      </p:sp>
      <p:sp>
        <p:nvSpPr>
          <p:cNvPr id="20" name="Rectangle 19">
            <a:extLst>
              <a:ext uri="{FF2B5EF4-FFF2-40B4-BE49-F238E27FC236}">
                <a16:creationId xmlns:a16="http://schemas.microsoft.com/office/drawing/2014/main" id="{E89E70A1-32E6-F06B-CF52-2F686FE409F1}"/>
              </a:ext>
            </a:extLst>
          </p:cNvPr>
          <p:cNvSpPr/>
          <p:nvPr/>
        </p:nvSpPr>
        <p:spPr>
          <a:xfrm>
            <a:off x="7101616" y="3513065"/>
            <a:ext cx="2045916" cy="739623"/>
          </a:xfrm>
          <a:prstGeom prst="rect">
            <a:avLst/>
          </a:prstGeom>
          <a:solidFill>
            <a:srgbClr val="D3B3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upport</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for research that uses CI; CIP career paths</a:t>
            </a:r>
          </a:p>
        </p:txBody>
      </p:sp>
      <p:sp>
        <p:nvSpPr>
          <p:cNvPr id="21" name="Rectangle 20">
            <a:extLst>
              <a:ext uri="{FF2B5EF4-FFF2-40B4-BE49-F238E27FC236}">
                <a16:creationId xmlns:a16="http://schemas.microsoft.com/office/drawing/2014/main" id="{C2ACCD02-3BF3-91FB-48FD-935CCC0E66C0}"/>
              </a:ext>
            </a:extLst>
          </p:cNvPr>
          <p:cNvSpPr/>
          <p:nvPr/>
        </p:nvSpPr>
        <p:spPr>
          <a:xfrm>
            <a:off x="7101616" y="2605257"/>
            <a:ext cx="2045916" cy="739623"/>
          </a:xfrm>
          <a:prstGeom prst="rect">
            <a:avLst/>
          </a:prstGeom>
          <a:solidFill>
            <a:srgbClr val="A6C3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Need for supporting research by diverse groups &amp; CIP careers</a:t>
            </a:r>
          </a:p>
        </p:txBody>
      </p:sp>
      <p:sp>
        <p:nvSpPr>
          <p:cNvPr id="2" name="Oval 1">
            <a:extLst>
              <a:ext uri="{FF2B5EF4-FFF2-40B4-BE49-F238E27FC236}">
                <a16:creationId xmlns:a16="http://schemas.microsoft.com/office/drawing/2014/main" id="{80A52BEF-2693-1008-D25B-2F78837A9623}"/>
              </a:ext>
            </a:extLst>
          </p:cNvPr>
          <p:cNvSpPr/>
          <p:nvPr/>
        </p:nvSpPr>
        <p:spPr>
          <a:xfrm>
            <a:off x="3447022" y="5264087"/>
            <a:ext cx="1228044" cy="47470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2" name="Oval 21">
            <a:extLst>
              <a:ext uri="{FF2B5EF4-FFF2-40B4-BE49-F238E27FC236}">
                <a16:creationId xmlns:a16="http://schemas.microsoft.com/office/drawing/2014/main" id="{DB5851E0-6708-ACE3-D62F-AA5B83F49934}"/>
              </a:ext>
            </a:extLst>
          </p:cNvPr>
          <p:cNvSpPr/>
          <p:nvPr/>
        </p:nvSpPr>
        <p:spPr>
          <a:xfrm>
            <a:off x="4380726" y="5156455"/>
            <a:ext cx="1784898" cy="6717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7" name="Oval 26">
            <a:extLst>
              <a:ext uri="{FF2B5EF4-FFF2-40B4-BE49-F238E27FC236}">
                <a16:creationId xmlns:a16="http://schemas.microsoft.com/office/drawing/2014/main" id="{5E0D80F2-3342-3417-FBFB-FD2B8FB02C56}"/>
              </a:ext>
            </a:extLst>
          </p:cNvPr>
          <p:cNvSpPr/>
          <p:nvPr/>
        </p:nvSpPr>
        <p:spPr>
          <a:xfrm>
            <a:off x="7687280" y="4978442"/>
            <a:ext cx="2636753" cy="10187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1" name="Oval 30">
            <a:extLst>
              <a:ext uri="{FF2B5EF4-FFF2-40B4-BE49-F238E27FC236}">
                <a16:creationId xmlns:a16="http://schemas.microsoft.com/office/drawing/2014/main" id="{67F6350A-F16E-B9EF-2155-3435A416002F}"/>
              </a:ext>
            </a:extLst>
          </p:cNvPr>
          <p:cNvSpPr/>
          <p:nvPr/>
        </p:nvSpPr>
        <p:spPr>
          <a:xfrm>
            <a:off x="4380726" y="5156455"/>
            <a:ext cx="1784898" cy="67173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2" name="Oval 31">
            <a:extLst>
              <a:ext uri="{FF2B5EF4-FFF2-40B4-BE49-F238E27FC236}">
                <a16:creationId xmlns:a16="http://schemas.microsoft.com/office/drawing/2014/main" id="{0A70BF45-DF39-CD67-EF8D-E959BF5D80C4}"/>
              </a:ext>
            </a:extLst>
          </p:cNvPr>
          <p:cNvSpPr/>
          <p:nvPr/>
        </p:nvSpPr>
        <p:spPr>
          <a:xfrm>
            <a:off x="5782472" y="5081764"/>
            <a:ext cx="2101887" cy="81205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182880" rIns="36576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25" name="TextBox 24">
            <a:extLst>
              <a:ext uri="{FF2B5EF4-FFF2-40B4-BE49-F238E27FC236}">
                <a16:creationId xmlns:a16="http://schemas.microsoft.com/office/drawing/2014/main" id="{1FAAD0DA-8A1F-5016-1940-76E508FD0331}"/>
              </a:ext>
            </a:extLst>
          </p:cNvPr>
          <p:cNvSpPr txBox="1"/>
          <p:nvPr/>
        </p:nvSpPr>
        <p:spPr>
          <a:xfrm>
            <a:off x="3445631" y="5338431"/>
            <a:ext cx="6648766" cy="307777"/>
          </a:xfrm>
          <a:prstGeom prst="rect">
            <a:avLst/>
          </a:prstGeom>
          <a:noFill/>
          <a:ln w="12700">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Programs have specific purposes; however, are not necessarily mutually exclusive</a:t>
            </a:r>
          </a:p>
        </p:txBody>
      </p:sp>
    </p:spTree>
    <p:extLst>
      <p:ext uri="{BB962C8B-B14F-4D97-AF65-F5344CB8AC3E}">
        <p14:creationId xmlns:p14="http://schemas.microsoft.com/office/powerpoint/2010/main" val="524339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A5B6E"/>
              </a:buClr>
              <a:buSzPts val="4400"/>
              <a:buFont typeface="Helvetica Neue"/>
              <a:buNone/>
            </a:pPr>
            <a:r>
              <a:rPr lang="en-US" dirty="0" err="1">
                <a:latin typeface="Aptos" panose="020B0004020202020204" pitchFamily="34" charset="0"/>
              </a:rPr>
              <a:t>Cybertraining</a:t>
            </a:r>
            <a:endParaRPr dirty="0">
              <a:latin typeface="Aptos" panose="020B0004020202020204" pitchFamily="34" charset="0"/>
            </a:endParaRPr>
          </a:p>
        </p:txBody>
      </p:sp>
      <p:sp>
        <p:nvSpPr>
          <p:cNvPr id="228" name="Google Shape;228;p5"/>
          <p:cNvSpPr txBox="1">
            <a:spLocks noGrp="1"/>
          </p:cNvSpPr>
          <p:nvPr>
            <p:ph type="body" idx="1"/>
          </p:nvPr>
        </p:nvSpPr>
        <p:spPr>
          <a:xfrm>
            <a:off x="838200" y="1574156"/>
            <a:ext cx="10515600" cy="4487393"/>
          </a:xfrm>
          <a:prstGeom prst="rect">
            <a:avLst/>
          </a:prstGeom>
          <a:noFill/>
          <a:ln>
            <a:noFill/>
          </a:ln>
        </p:spPr>
        <p:txBody>
          <a:bodyPr spcFirstLastPara="1" wrap="square" lIns="91425" tIns="45700" rIns="91425" bIns="45700" anchor="t" anchorCtr="0">
            <a:normAutofit/>
          </a:bodyPr>
          <a:lstStyle/>
          <a:p>
            <a:pPr marL="0" indent="0">
              <a:buNone/>
            </a:pPr>
            <a:r>
              <a:rPr lang="en-US" sz="2800" b="1" dirty="0">
                <a:latin typeface="Aptos" panose="020B0004020202020204" pitchFamily="34" charset="0"/>
              </a:rPr>
              <a:t>Motivation</a:t>
            </a:r>
          </a:p>
          <a:p>
            <a:pPr marL="342900" indent="-342900">
              <a:buFont typeface="Arial" panose="020B0604020202020204" pitchFamily="34" charset="0"/>
              <a:buChar char="•"/>
            </a:pPr>
            <a:r>
              <a:rPr lang="en-US" sz="2800" b="1" dirty="0">
                <a:solidFill>
                  <a:schemeClr val="bg1"/>
                </a:solidFill>
                <a:latin typeface="Aptos" panose="020B0004020202020204" pitchFamily="34" charset="0"/>
              </a:rPr>
              <a:t>Advanced CI </a:t>
            </a:r>
            <a:r>
              <a:rPr lang="en-US" sz="2800" dirty="0">
                <a:solidFill>
                  <a:schemeClr val="bg1"/>
                </a:solidFill>
                <a:latin typeface="Aptos" panose="020B0004020202020204" pitchFamily="34" charset="0"/>
              </a:rPr>
              <a:t>has a transformative impact on a variety of scientific </a:t>
            </a:r>
            <a:r>
              <a:rPr lang="en-US" sz="2800" b="1" dirty="0">
                <a:solidFill>
                  <a:schemeClr val="bg1"/>
                </a:solidFill>
                <a:latin typeface="Aptos" panose="020B0004020202020204" pitchFamily="34" charset="0"/>
              </a:rPr>
              <a:t>research</a:t>
            </a:r>
            <a:r>
              <a:rPr lang="en-US" sz="2800" dirty="0">
                <a:solidFill>
                  <a:schemeClr val="bg1"/>
                </a:solidFill>
                <a:latin typeface="Aptos" panose="020B0004020202020204" pitchFamily="34" charset="0"/>
              </a:rPr>
              <a:t> domains</a:t>
            </a:r>
          </a:p>
          <a:p>
            <a:pPr marL="342900" indent="-342900">
              <a:buFont typeface="Arial" panose="020B0604020202020204" pitchFamily="34" charset="0"/>
              <a:buChar char="•"/>
            </a:pPr>
            <a:r>
              <a:rPr lang="en-US" sz="2800" dirty="0">
                <a:solidFill>
                  <a:schemeClr val="bg1"/>
                </a:solidFill>
                <a:latin typeface="Aptos" panose="020B0004020202020204" pitchFamily="34" charset="0"/>
              </a:rPr>
              <a:t>The research workforce would benefit from </a:t>
            </a:r>
            <a:r>
              <a:rPr lang="en-US" sz="2800" b="1" dirty="0">
                <a:solidFill>
                  <a:schemeClr val="bg1"/>
                </a:solidFill>
                <a:latin typeface="Aptos" panose="020B0004020202020204" pitchFamily="34" charset="0"/>
              </a:rPr>
              <a:t>innovative discipline-appropriate </a:t>
            </a:r>
            <a:r>
              <a:rPr lang="en-US" sz="2800" dirty="0">
                <a:solidFill>
                  <a:schemeClr val="bg1"/>
                </a:solidFill>
                <a:latin typeface="Aptos" panose="020B0004020202020204" pitchFamily="34" charset="0"/>
              </a:rPr>
              <a:t>training and curriculum materials</a:t>
            </a:r>
          </a:p>
          <a:p>
            <a:pPr marL="342900" indent="-342900">
              <a:buFont typeface="Arial" panose="020B0604020202020204" pitchFamily="34" charset="0"/>
              <a:buChar char="•"/>
            </a:pPr>
            <a:r>
              <a:rPr lang="en-US" sz="2800" dirty="0">
                <a:solidFill>
                  <a:schemeClr val="bg1"/>
                </a:solidFill>
                <a:latin typeface="Aptos" panose="020B0004020202020204" pitchFamily="34" charset="0"/>
              </a:rPr>
              <a:t>There is a need to foster </a:t>
            </a:r>
            <a:r>
              <a:rPr lang="en-US" sz="2800" b="1" dirty="0">
                <a:solidFill>
                  <a:schemeClr val="bg1"/>
                </a:solidFill>
                <a:latin typeface="Aptos" panose="020B0004020202020204" pitchFamily="34" charset="0"/>
              </a:rPr>
              <a:t>broad adoption </a:t>
            </a:r>
            <a:r>
              <a:rPr lang="en-US" sz="2800" dirty="0">
                <a:solidFill>
                  <a:schemeClr val="bg1"/>
                </a:solidFill>
                <a:latin typeface="Aptos" panose="020B0004020202020204" pitchFamily="34" charset="0"/>
              </a:rPr>
              <a:t>of CI resources, tools, and methods by diverse research communities</a:t>
            </a:r>
          </a:p>
          <a:p>
            <a:pPr marL="0" lvl="0" indent="0" algn="l" rtl="0">
              <a:lnSpc>
                <a:spcPct val="80000"/>
              </a:lnSpc>
              <a:spcBef>
                <a:spcPts val="0"/>
              </a:spcBef>
              <a:spcAft>
                <a:spcPts val="0"/>
              </a:spcAft>
              <a:buClr>
                <a:srgbClr val="595959"/>
              </a:buClr>
              <a:buSzPts val="1800"/>
              <a:buNone/>
            </a:pPr>
            <a:endParaRPr dirty="0"/>
          </a:p>
        </p:txBody>
      </p:sp>
      <p:sp>
        <p:nvSpPr>
          <p:cNvPr id="229" name="Google Shape;229;p5"/>
          <p:cNvSpPr txBox="1">
            <a:spLocks noGrp="1"/>
          </p:cNvSpPr>
          <p:nvPr>
            <p:ph type="sldNum" idx="12"/>
          </p:nvPr>
        </p:nvSpPr>
        <p:spPr>
          <a:xfrm>
            <a:off x="8184293" y="624514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lnSpc>
                <a:spcPct val="100000"/>
              </a:lnSpc>
              <a:spcBef>
                <a:spcPts val="0"/>
              </a:spcBef>
              <a:spcAft>
                <a:spcPts val="0"/>
              </a:spcAft>
              <a:buSzPts val="1100"/>
              <a:buNone/>
            </a:pPr>
            <a:fld id="{00000000-1234-1234-1234-123412341234}" type="slidenum">
              <a:rPr lang="en-US" smtClean="0"/>
              <a:pPr marL="0" lvl="0" indent="0" algn="r" rtl="0">
                <a:lnSpc>
                  <a:spcPct val="100000"/>
                </a:lnSpc>
                <a:spcBef>
                  <a:spcPts val="0"/>
                </a:spcBef>
                <a:spcAft>
                  <a:spcPts val="0"/>
                </a:spcAft>
                <a:buSzPts val="1100"/>
                <a:buNone/>
              </a:pPr>
              <a:t>7</a:t>
            </a:fld>
            <a:endParaRPr/>
          </a:p>
        </p:txBody>
      </p:sp>
      <p:sp>
        <p:nvSpPr>
          <p:cNvPr id="2" name="TextBox 1">
            <a:extLst>
              <a:ext uri="{FF2B5EF4-FFF2-40B4-BE49-F238E27FC236}">
                <a16:creationId xmlns:a16="http://schemas.microsoft.com/office/drawing/2014/main" id="{150089E6-F391-718D-7E2B-F1C409E156DF}"/>
              </a:ext>
            </a:extLst>
          </p:cNvPr>
          <p:cNvSpPr txBox="1"/>
          <p:nvPr/>
        </p:nvSpPr>
        <p:spPr>
          <a:xfrm>
            <a:off x="4221480" y="6382969"/>
            <a:ext cx="3749040" cy="446892"/>
          </a:xfrm>
          <a:prstGeom prst="rect">
            <a:avLst/>
          </a:prstGeom>
          <a:noFill/>
        </p:spPr>
        <p:txBody>
          <a:bodyPr wrap="square" rtlCol="0">
            <a:spAutoFit/>
          </a:bodyPr>
          <a:lstStyle/>
          <a:p>
            <a:r>
              <a:rPr lang="en-US" dirty="0">
                <a:solidFill>
                  <a:schemeClr val="bg1"/>
                </a:solidFill>
              </a:rPr>
              <a:t>https://allocations.access-ci.org</a:t>
            </a:r>
          </a:p>
        </p:txBody>
      </p:sp>
    </p:spTree>
    <p:extLst>
      <p:ext uri="{BB962C8B-B14F-4D97-AF65-F5344CB8AC3E}">
        <p14:creationId xmlns:p14="http://schemas.microsoft.com/office/powerpoint/2010/main" val="3777601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A5B6E"/>
              </a:buClr>
              <a:buSzPts val="4400"/>
              <a:buFont typeface="Helvetica Neue"/>
              <a:buNone/>
            </a:pPr>
            <a:r>
              <a:rPr lang="en-US" dirty="0" err="1">
                <a:latin typeface="Aptos" panose="020B0004020202020204" pitchFamily="34" charset="0"/>
              </a:rPr>
              <a:t>Cybertraining</a:t>
            </a:r>
            <a:endParaRPr dirty="0">
              <a:latin typeface="Aptos" panose="020B0004020202020204" pitchFamily="34" charset="0"/>
            </a:endParaRPr>
          </a:p>
        </p:txBody>
      </p:sp>
      <p:sp>
        <p:nvSpPr>
          <p:cNvPr id="228" name="Google Shape;228;p5"/>
          <p:cNvSpPr txBox="1">
            <a:spLocks noGrp="1"/>
          </p:cNvSpPr>
          <p:nvPr>
            <p:ph type="body" idx="1"/>
          </p:nvPr>
        </p:nvSpPr>
        <p:spPr>
          <a:xfrm>
            <a:off x="838200" y="1516284"/>
            <a:ext cx="10515600" cy="4545265"/>
          </a:xfrm>
          <a:prstGeom prst="rect">
            <a:avLst/>
          </a:prstGeom>
          <a:noFill/>
          <a:ln>
            <a:noFill/>
          </a:ln>
        </p:spPr>
        <p:txBody>
          <a:bodyPr spcFirstLastPara="1" wrap="square" lIns="91425" tIns="45700" rIns="91425" bIns="45700" anchor="t" anchorCtr="0">
            <a:normAutofit lnSpcReduction="10000"/>
          </a:bodyPr>
          <a:lstStyle/>
          <a:p>
            <a:pPr marL="0" indent="0">
              <a:buNone/>
            </a:pPr>
            <a:r>
              <a:rPr lang="en-US" sz="2400" b="1" kern="1200" dirty="0">
                <a:effectLst/>
                <a:latin typeface="Aptos" panose="020B0004020202020204" pitchFamily="34" charset="0"/>
              </a:rPr>
              <a:t>Goals</a:t>
            </a:r>
          </a:p>
          <a:p>
            <a:pPr marL="0" indent="0">
              <a:buNone/>
            </a:pPr>
            <a:r>
              <a:rPr lang="en-US" sz="2400" kern="1200" dirty="0">
                <a:effectLst/>
                <a:latin typeface="Aptos" panose="020B0004020202020204" pitchFamily="34" charset="0"/>
              </a:rPr>
              <a:t>The </a:t>
            </a:r>
            <a:r>
              <a:rPr lang="en-US" sz="2400" kern="1200" dirty="0" err="1">
                <a:effectLst/>
                <a:latin typeface="Aptos" panose="020B0004020202020204" pitchFamily="34" charset="0"/>
              </a:rPr>
              <a:t>CyberTraining</a:t>
            </a:r>
            <a:r>
              <a:rPr lang="en-US" sz="2400" kern="1200" dirty="0">
                <a:effectLst/>
                <a:latin typeface="Aptos" panose="020B0004020202020204" pitchFamily="34" charset="0"/>
              </a:rPr>
              <a:t> program seeks to prepare, nurture, and grow the national scientific </a:t>
            </a:r>
            <a:r>
              <a:rPr lang="en-US" sz="2400" i="1" kern="1200" dirty="0">
                <a:effectLst/>
                <a:latin typeface="Aptos" panose="020B0004020202020204" pitchFamily="34" charset="0"/>
              </a:rPr>
              <a:t>research </a:t>
            </a:r>
            <a:r>
              <a:rPr lang="en-US" sz="2400" kern="1200" dirty="0">
                <a:effectLst/>
                <a:latin typeface="Aptos" panose="020B0004020202020204" pitchFamily="34" charset="0"/>
              </a:rPr>
              <a:t>workforce for </a:t>
            </a:r>
            <a:r>
              <a:rPr lang="en-US" sz="2400" i="1" kern="1200" dirty="0">
                <a:effectLst/>
                <a:latin typeface="Aptos" panose="020B0004020202020204" pitchFamily="34" charset="0"/>
              </a:rPr>
              <a:t>creating, utilizing, </a:t>
            </a:r>
            <a:r>
              <a:rPr lang="en-US" sz="2400" kern="1200" dirty="0">
                <a:effectLst/>
                <a:latin typeface="Aptos" panose="020B0004020202020204" pitchFamily="34" charset="0"/>
              </a:rPr>
              <a:t>and </a:t>
            </a:r>
            <a:r>
              <a:rPr lang="en-US" sz="2400" i="1" kern="1200" dirty="0">
                <a:effectLst/>
                <a:latin typeface="Aptos" panose="020B0004020202020204" pitchFamily="34" charset="0"/>
              </a:rPr>
              <a:t>supporting </a:t>
            </a:r>
            <a:r>
              <a:rPr lang="en-US" sz="2400" kern="1200" dirty="0">
                <a:effectLst/>
                <a:latin typeface="Aptos" panose="020B0004020202020204" pitchFamily="34" charset="0"/>
              </a:rPr>
              <a:t>advanced cyberinfrastructure to enable and potentially transform fundamental science and engineering research and contribute to the nation's overall economic competitiveness and security. </a:t>
            </a:r>
          </a:p>
          <a:p>
            <a:pPr marL="0" indent="0">
              <a:buNone/>
            </a:pPr>
            <a:endParaRPr lang="en-US" sz="2400" kern="1200" dirty="0">
              <a:effectLst/>
              <a:latin typeface="+mn-lt"/>
              <a:ea typeface="+mn-ea"/>
              <a:cs typeface="+mn-cs"/>
            </a:endParaRPr>
          </a:p>
          <a:p>
            <a:pPr lvl="1"/>
            <a:r>
              <a:rPr lang="en-US" kern="1200" dirty="0">
                <a:latin typeface="Aptos" panose="020B0004020202020204" pitchFamily="34" charset="0"/>
              </a:rPr>
              <a:t>The</a:t>
            </a:r>
            <a:r>
              <a:rPr lang="en-US" kern="1200" baseline="0" dirty="0">
                <a:latin typeface="Aptos" panose="020B0004020202020204" pitchFamily="34" charset="0"/>
              </a:rPr>
              <a:t> </a:t>
            </a:r>
            <a:r>
              <a:rPr lang="en-US" kern="1200" dirty="0">
                <a:latin typeface="Aptos" panose="020B0004020202020204" pitchFamily="34" charset="0"/>
              </a:rPr>
              <a:t>projects should aim to contribute to the larger goal of an educational ecosystem enabling “Computational and Data-driven Science for All</a:t>
            </a:r>
            <a:r>
              <a:rPr lang="en-US" kern="1200" baseline="0" dirty="0">
                <a:latin typeface="Aptos" panose="020B0004020202020204" pitchFamily="34" charset="0"/>
              </a:rPr>
              <a:t> scientists and Engineers</a:t>
            </a:r>
            <a:r>
              <a:rPr lang="en-US" kern="1200" dirty="0">
                <a:latin typeface="Aptos" panose="020B0004020202020204" pitchFamily="34" charset="0"/>
              </a:rPr>
              <a:t>”  </a:t>
            </a:r>
          </a:p>
          <a:p>
            <a:pPr lvl="1"/>
            <a:r>
              <a:rPr lang="en-US" kern="1200" dirty="0">
                <a:latin typeface="Aptos" panose="020B0004020202020204" pitchFamily="34" charset="0"/>
              </a:rPr>
              <a:t>This</a:t>
            </a:r>
            <a:r>
              <a:rPr lang="en-US" kern="1200" baseline="0" dirty="0">
                <a:latin typeface="Aptos" panose="020B0004020202020204" pitchFamily="34" charset="0"/>
              </a:rPr>
              <a:t> embraces </a:t>
            </a:r>
            <a:r>
              <a:rPr lang="en-US" kern="1200" dirty="0">
                <a:latin typeface="Aptos" panose="020B0004020202020204" pitchFamily="34" charset="0"/>
              </a:rPr>
              <a:t>computation as the third pillar and data-driven science as the fourth pillar of the scientific discovery process -- in addition to the traditional first and second pillars of theory and experimentation. </a:t>
            </a:r>
            <a:endParaRPr lang="en-US" kern="1200" dirty="0">
              <a:effectLst/>
              <a:latin typeface="Aptos" panose="020B0004020202020204" pitchFamily="34" charset="0"/>
            </a:endParaRPr>
          </a:p>
          <a:p>
            <a:pPr marL="171450" indent="-171450">
              <a:buFontTx/>
              <a:buChar char="-"/>
            </a:pPr>
            <a:endParaRPr lang="en-US" sz="1200" kern="1200" dirty="0">
              <a:solidFill>
                <a:schemeClr val="tx1"/>
              </a:solidFill>
              <a:effectLst/>
              <a:latin typeface="+mn-lt"/>
              <a:ea typeface="+mn-ea"/>
              <a:cs typeface="+mn-cs"/>
            </a:endParaRPr>
          </a:p>
          <a:p>
            <a:pPr marL="0" lvl="0" indent="0" algn="l" rtl="0">
              <a:lnSpc>
                <a:spcPct val="80000"/>
              </a:lnSpc>
              <a:spcBef>
                <a:spcPts val="0"/>
              </a:spcBef>
              <a:spcAft>
                <a:spcPts val="0"/>
              </a:spcAft>
              <a:buClr>
                <a:srgbClr val="595959"/>
              </a:buClr>
              <a:buSzPts val="1800"/>
              <a:buNone/>
            </a:pPr>
            <a:endParaRPr dirty="0"/>
          </a:p>
        </p:txBody>
      </p:sp>
      <p:sp>
        <p:nvSpPr>
          <p:cNvPr id="229" name="Google Shape;229;p5"/>
          <p:cNvSpPr txBox="1">
            <a:spLocks noGrp="1"/>
          </p:cNvSpPr>
          <p:nvPr>
            <p:ph type="sldNum" idx="12"/>
          </p:nvPr>
        </p:nvSpPr>
        <p:spPr>
          <a:xfrm>
            <a:off x="8184293" y="624514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lnSpc>
                <a:spcPct val="100000"/>
              </a:lnSpc>
              <a:spcBef>
                <a:spcPts val="0"/>
              </a:spcBef>
              <a:spcAft>
                <a:spcPts val="0"/>
              </a:spcAft>
              <a:buSzPts val="1100"/>
              <a:buNone/>
            </a:pPr>
            <a:fld id="{00000000-1234-1234-1234-123412341234}" type="slidenum">
              <a:rPr lang="en-US" smtClean="0"/>
              <a:pPr marL="0" lvl="0" indent="0" algn="r" rtl="0">
                <a:lnSpc>
                  <a:spcPct val="100000"/>
                </a:lnSpc>
                <a:spcBef>
                  <a:spcPts val="0"/>
                </a:spcBef>
                <a:spcAft>
                  <a:spcPts val="0"/>
                </a:spcAft>
                <a:buSzPts val="1100"/>
                <a:buNone/>
              </a:pPr>
              <a:t>8</a:t>
            </a:fld>
            <a:endParaRPr/>
          </a:p>
        </p:txBody>
      </p:sp>
      <p:sp>
        <p:nvSpPr>
          <p:cNvPr id="2" name="TextBox 1">
            <a:extLst>
              <a:ext uri="{FF2B5EF4-FFF2-40B4-BE49-F238E27FC236}">
                <a16:creationId xmlns:a16="http://schemas.microsoft.com/office/drawing/2014/main" id="{150089E6-F391-718D-7E2B-F1C409E156DF}"/>
              </a:ext>
            </a:extLst>
          </p:cNvPr>
          <p:cNvSpPr txBox="1"/>
          <p:nvPr/>
        </p:nvSpPr>
        <p:spPr>
          <a:xfrm>
            <a:off x="4221480" y="6382969"/>
            <a:ext cx="3749040" cy="446892"/>
          </a:xfrm>
          <a:prstGeom prst="rect">
            <a:avLst/>
          </a:prstGeom>
          <a:noFill/>
        </p:spPr>
        <p:txBody>
          <a:bodyPr wrap="square" rtlCol="0">
            <a:spAutoFit/>
          </a:bodyPr>
          <a:lstStyle/>
          <a:p>
            <a:r>
              <a:rPr lang="en-US" dirty="0">
                <a:solidFill>
                  <a:schemeClr val="bg1"/>
                </a:solidFill>
              </a:rPr>
              <a:t>https://allocations.access-ci.org</a:t>
            </a:r>
          </a:p>
        </p:txBody>
      </p:sp>
    </p:spTree>
    <p:extLst>
      <p:ext uri="{BB962C8B-B14F-4D97-AF65-F5344CB8AC3E}">
        <p14:creationId xmlns:p14="http://schemas.microsoft.com/office/powerpoint/2010/main" val="38961980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1A5B6E"/>
              </a:buClr>
              <a:buSzPts val="4400"/>
              <a:buFont typeface="Helvetica Neue"/>
              <a:buNone/>
            </a:pPr>
            <a:r>
              <a:rPr lang="en-US" dirty="0" err="1">
                <a:latin typeface="Aptos" panose="020B0004020202020204" pitchFamily="34" charset="0"/>
              </a:rPr>
              <a:t>Cybertraining</a:t>
            </a:r>
            <a:r>
              <a:rPr lang="en-US" dirty="0">
                <a:latin typeface="Aptos" panose="020B0004020202020204" pitchFamily="34" charset="0"/>
              </a:rPr>
              <a:t> NSF23-520 </a:t>
            </a:r>
            <a:endParaRPr dirty="0">
              <a:latin typeface="Aptos" panose="020B0004020202020204" pitchFamily="34" charset="0"/>
            </a:endParaRPr>
          </a:p>
        </p:txBody>
      </p:sp>
      <p:sp>
        <p:nvSpPr>
          <p:cNvPr id="228" name="Google Shape;228;p5"/>
          <p:cNvSpPr txBox="1">
            <a:spLocks noGrp="1"/>
          </p:cNvSpPr>
          <p:nvPr>
            <p:ph type="body" idx="1"/>
          </p:nvPr>
        </p:nvSpPr>
        <p:spPr>
          <a:xfrm>
            <a:off x="838200" y="1458410"/>
            <a:ext cx="10515600" cy="4786730"/>
          </a:xfrm>
          <a:prstGeom prst="rect">
            <a:avLst/>
          </a:prstGeom>
          <a:noFill/>
          <a:ln>
            <a:noFill/>
          </a:ln>
        </p:spPr>
        <p:txBody>
          <a:bodyPr spcFirstLastPara="1" wrap="square" lIns="91425" tIns="45700" rIns="91425" bIns="45700" anchor="t" anchorCtr="0">
            <a:normAutofit fontScale="77500" lnSpcReduction="20000"/>
          </a:bodyPr>
          <a:lstStyle/>
          <a:p>
            <a:pPr marL="0" indent="0">
              <a:buNone/>
            </a:pPr>
            <a:r>
              <a:rPr lang="en-US" sz="2800" kern="1200" dirty="0">
                <a:effectLst/>
                <a:latin typeface="Aptos" panose="020B0004020202020204" pitchFamily="34" charset="0"/>
              </a:rPr>
              <a:t>The </a:t>
            </a:r>
            <a:r>
              <a:rPr lang="en-US" sz="2800" b="1" kern="1200" dirty="0">
                <a:effectLst/>
                <a:latin typeface="Aptos" panose="020B0004020202020204" pitchFamily="34" charset="0"/>
              </a:rPr>
              <a:t>specific goals </a:t>
            </a:r>
            <a:r>
              <a:rPr lang="en-US" sz="2800" kern="1200" dirty="0">
                <a:effectLst/>
                <a:latin typeface="Aptos" panose="020B0004020202020204" pitchFamily="34" charset="0"/>
              </a:rPr>
              <a:t>of this solicitation (NSF23-520) are: </a:t>
            </a:r>
          </a:p>
          <a:p>
            <a:pPr marL="0" indent="0">
              <a:buNone/>
            </a:pPr>
            <a:r>
              <a:rPr lang="en-US" sz="2800" b="0" kern="1200" dirty="0">
                <a:effectLst/>
                <a:latin typeface="Aptos" panose="020B0004020202020204" pitchFamily="34" charset="0"/>
              </a:rPr>
              <a:t>(i) to ensure </a:t>
            </a:r>
            <a:r>
              <a:rPr lang="en-US" sz="2800" b="0" i="1" kern="1200" dirty="0">
                <a:effectLst/>
                <a:latin typeface="Aptos" panose="020B0004020202020204" pitchFamily="34" charset="0"/>
              </a:rPr>
              <a:t>broad adoption </a:t>
            </a:r>
            <a:r>
              <a:rPr lang="en-US" sz="2800" b="0" kern="1200" dirty="0">
                <a:effectLst/>
                <a:latin typeface="Aptos" panose="020B0004020202020204" pitchFamily="34" charset="0"/>
              </a:rPr>
              <a:t>of CI tools, methods, and resources by the research community in order to catalyze major research advances; and </a:t>
            </a:r>
          </a:p>
          <a:p>
            <a:pPr marL="0" indent="0">
              <a:buNone/>
            </a:pPr>
            <a:r>
              <a:rPr lang="en-US" sz="2800" b="0" kern="1200" dirty="0">
                <a:effectLst/>
                <a:latin typeface="Aptos" panose="020B0004020202020204" pitchFamily="34" charset="0"/>
              </a:rPr>
              <a:t>(ii) to integrate core literacy and discipline-appropriate advanced skills in advanced CI as well as computational and data-driven science and engineering into the nation’s educational </a:t>
            </a:r>
            <a:r>
              <a:rPr lang="en-US" sz="2800" b="0" i="1" kern="1200" dirty="0">
                <a:effectLst/>
                <a:latin typeface="Aptos" panose="020B0004020202020204" pitchFamily="34" charset="0"/>
              </a:rPr>
              <a:t>curriculum and instructional fabric, </a:t>
            </a:r>
            <a:r>
              <a:rPr lang="en-US" sz="2800" b="0" kern="1200" dirty="0">
                <a:effectLst/>
                <a:latin typeface="Aptos" panose="020B0004020202020204" pitchFamily="34" charset="0"/>
              </a:rPr>
              <a:t>spanning both undergraduate and graduate courses to advance fundamental research.</a:t>
            </a:r>
            <a:r>
              <a:rPr lang="en-US" b="0" dirty="0">
                <a:effectLst/>
                <a:latin typeface="Aptos" panose="020B0004020202020204" pitchFamily="34" charset="0"/>
              </a:rPr>
              <a:t> </a:t>
            </a:r>
          </a:p>
          <a:p>
            <a:endParaRPr lang="en-US" dirty="0">
              <a:latin typeface="Aptos" panose="020B0004020202020204" pitchFamily="34" charset="0"/>
            </a:endParaRPr>
          </a:p>
          <a:p>
            <a:pPr marL="0" indent="0">
              <a:buNone/>
            </a:pPr>
            <a:r>
              <a:rPr lang="en-US" dirty="0">
                <a:latin typeface="Aptos" panose="020B0004020202020204" pitchFamily="34" charset="0"/>
              </a:rPr>
              <a:t>Through the above goals, we also intend to broaden CI access to groups that are currently underserved in its use.</a:t>
            </a:r>
          </a:p>
          <a:p>
            <a:endParaRPr lang="en-US" dirty="0">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kern="1200" dirty="0">
                <a:effectLst/>
                <a:latin typeface="Aptos" panose="020B0004020202020204" pitchFamily="34" charset="0"/>
              </a:rPr>
              <a:t>More specifically, the solicitation calls for innovative and scalable training, education, and curriculum and instructional materials - targeting one or both of the solicitation goals - to address emerging needs and unresolved bottlenecks in S&amp;E research workforce development, from the postsecondary level to the level of active researchers. </a:t>
            </a:r>
          </a:p>
          <a:p>
            <a:pPr marL="0" lvl="0" indent="0" algn="l" rtl="0">
              <a:lnSpc>
                <a:spcPct val="80000"/>
              </a:lnSpc>
              <a:spcBef>
                <a:spcPts val="0"/>
              </a:spcBef>
              <a:spcAft>
                <a:spcPts val="0"/>
              </a:spcAft>
              <a:buClr>
                <a:srgbClr val="595959"/>
              </a:buClr>
              <a:buSzPts val="1800"/>
              <a:buNone/>
            </a:pPr>
            <a:endParaRPr dirty="0"/>
          </a:p>
        </p:txBody>
      </p:sp>
      <p:sp>
        <p:nvSpPr>
          <p:cNvPr id="229" name="Google Shape;229;p5"/>
          <p:cNvSpPr txBox="1">
            <a:spLocks noGrp="1"/>
          </p:cNvSpPr>
          <p:nvPr>
            <p:ph type="sldNum" idx="12"/>
          </p:nvPr>
        </p:nvSpPr>
        <p:spPr>
          <a:xfrm>
            <a:off x="8184293" y="6245140"/>
            <a:ext cx="2743200"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Helvetica Neue Light"/>
                <a:ea typeface="Helvetica Neue Light"/>
                <a:cs typeface="Helvetica Neue Light"/>
                <a:sym typeface="Helvetica Neue Light"/>
              </a:defRPr>
            </a:lvl9pPr>
          </a:lstStyle>
          <a:p>
            <a:pPr marL="0" lvl="0" indent="0" algn="r" rtl="0">
              <a:lnSpc>
                <a:spcPct val="100000"/>
              </a:lnSpc>
              <a:spcBef>
                <a:spcPts val="0"/>
              </a:spcBef>
              <a:spcAft>
                <a:spcPts val="0"/>
              </a:spcAft>
              <a:buSzPts val="1100"/>
              <a:buNone/>
            </a:pPr>
            <a:fld id="{00000000-1234-1234-1234-123412341234}" type="slidenum">
              <a:rPr lang="en-US" smtClean="0"/>
              <a:pPr marL="0" lvl="0" indent="0" algn="r" rtl="0">
                <a:lnSpc>
                  <a:spcPct val="100000"/>
                </a:lnSpc>
                <a:spcBef>
                  <a:spcPts val="0"/>
                </a:spcBef>
                <a:spcAft>
                  <a:spcPts val="0"/>
                </a:spcAft>
                <a:buSzPts val="1100"/>
                <a:buNone/>
              </a:pPr>
              <a:t>9</a:t>
            </a:fld>
            <a:endParaRPr/>
          </a:p>
        </p:txBody>
      </p:sp>
      <p:sp>
        <p:nvSpPr>
          <p:cNvPr id="2" name="TextBox 1">
            <a:extLst>
              <a:ext uri="{FF2B5EF4-FFF2-40B4-BE49-F238E27FC236}">
                <a16:creationId xmlns:a16="http://schemas.microsoft.com/office/drawing/2014/main" id="{150089E6-F391-718D-7E2B-F1C409E156DF}"/>
              </a:ext>
            </a:extLst>
          </p:cNvPr>
          <p:cNvSpPr txBox="1"/>
          <p:nvPr/>
        </p:nvSpPr>
        <p:spPr>
          <a:xfrm>
            <a:off x="4221480" y="6382969"/>
            <a:ext cx="3749040" cy="446892"/>
          </a:xfrm>
          <a:prstGeom prst="rect">
            <a:avLst/>
          </a:prstGeom>
          <a:noFill/>
        </p:spPr>
        <p:txBody>
          <a:bodyPr wrap="square" rtlCol="0">
            <a:spAutoFit/>
          </a:bodyPr>
          <a:lstStyle/>
          <a:p>
            <a:r>
              <a:rPr lang="en-US" dirty="0">
                <a:solidFill>
                  <a:schemeClr val="bg1"/>
                </a:solidFill>
              </a:rPr>
              <a:t>https://allocations.access-ci.org</a:t>
            </a:r>
          </a:p>
        </p:txBody>
      </p:sp>
    </p:spTree>
    <p:extLst>
      <p:ext uri="{BB962C8B-B14F-4D97-AF65-F5344CB8AC3E}">
        <p14:creationId xmlns:p14="http://schemas.microsoft.com/office/powerpoint/2010/main" val="1295988117"/>
      </p:ext>
    </p:extLst>
  </p:cSld>
  <p:clrMapOvr>
    <a:masterClrMapping/>
  </p:clrMapOvr>
</p:sld>
</file>

<file path=ppt/theme/theme1.xml><?xml version="1.0" encoding="utf-8"?>
<a:theme xmlns:a="http://schemas.openxmlformats.org/drawingml/2006/main" name="Office Theme">
  <a:themeElements>
    <a:clrScheme name="NSF Color Palette 1">
      <a:dk1>
        <a:srgbClr val="002454"/>
      </a:dk1>
      <a:lt1>
        <a:srgbClr val="FFFFFF"/>
      </a:lt1>
      <a:dk2>
        <a:srgbClr val="005699"/>
      </a:dk2>
      <a:lt2>
        <a:srgbClr val="E7E6E6"/>
      </a:lt2>
      <a:accent1>
        <a:srgbClr val="D3B34E"/>
      </a:accent1>
      <a:accent2>
        <a:srgbClr val="00C37E"/>
      </a:accent2>
      <a:accent3>
        <a:srgbClr val="4EC3E0"/>
      </a:accent3>
      <a:accent4>
        <a:srgbClr val="00758D"/>
      </a:accent4>
      <a:accent5>
        <a:srgbClr val="473B70"/>
      </a:accent5>
      <a:accent6>
        <a:srgbClr val="002454"/>
      </a:accent6>
      <a:hlink>
        <a:srgbClr val="075697"/>
      </a:hlink>
      <a:folHlink>
        <a:srgbClr val="9089A9"/>
      </a:folHlink>
    </a:clrScheme>
    <a:fontScheme name="NSF Branding">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alpha val="78000"/>
          </a:schemeClr>
        </a:solidFill>
      </a:spPr>
      <a:bodyPr lIns="182880" rIns="365760" rtlCol="0" anchor="ctr"/>
      <a:lstStyle>
        <a:defPPr algn="l">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1176FF569A72144925470ED9676DC30" ma:contentTypeVersion="15" ma:contentTypeDescription="Create a new document." ma:contentTypeScope="" ma:versionID="c393509bb9336b34a8ccd63139f9fa72">
  <xsd:schema xmlns:xsd="http://www.w3.org/2001/XMLSchema" xmlns:xs="http://www.w3.org/2001/XMLSchema" xmlns:p="http://schemas.microsoft.com/office/2006/metadata/properties" xmlns:ns2="0cf77daa-5445-4d26-ace6-97094430d631" xmlns:ns3="245fc62f-0511-40f7-8ebc-9507a7d0a481" targetNamespace="http://schemas.microsoft.com/office/2006/metadata/properties" ma:root="true" ma:fieldsID="e0a971ed6ffc65c7d83774c8fee655e0" ns2:_="" ns3:_="">
    <xsd:import namespace="0cf77daa-5445-4d26-ace6-97094430d631"/>
    <xsd:import namespace="245fc62f-0511-40f7-8ebc-9507a7d0a48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3:SharedWithUsers" minOccurs="0"/>
                <xsd:element ref="ns3:SharedWithDetails" minOccurs="0"/>
                <xsd:element ref="ns2:MediaServiceSearchProperties"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f77daa-5445-4d26-ace6-97094430d6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5fc62f-0511-40f7-8ebc-9507a7d0a48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e35f720-85f7-4ba1-a23e-6be291c9ea1f}" ma:internalName="TaxCatchAll" ma:showField="CatchAllData" ma:web="245fc62f-0511-40f7-8ebc-9507a7d0a48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45fc62f-0511-40f7-8ebc-9507a7d0a481" xsi:nil="true"/>
  </documentManagement>
</p:properties>
</file>

<file path=customXml/itemProps1.xml><?xml version="1.0" encoding="utf-8"?>
<ds:datastoreItem xmlns:ds="http://schemas.openxmlformats.org/officeDocument/2006/customXml" ds:itemID="{FA6D1310-1049-413F-B23B-42F6EFC860AE}">
  <ds:schemaRefs>
    <ds:schemaRef ds:uri="http://schemas.microsoft.com/sharepoint/v3/contenttype/forms"/>
  </ds:schemaRefs>
</ds:datastoreItem>
</file>

<file path=customXml/itemProps2.xml><?xml version="1.0" encoding="utf-8"?>
<ds:datastoreItem xmlns:ds="http://schemas.openxmlformats.org/officeDocument/2006/customXml" ds:itemID="{EE367B58-612A-497C-86B6-7431F706ADE0}"/>
</file>

<file path=customXml/itemProps3.xml><?xml version="1.0" encoding="utf-8"?>
<ds:datastoreItem xmlns:ds="http://schemas.openxmlformats.org/officeDocument/2006/customXml" ds:itemID="{4C1CD1D3-AEC3-4ABD-ADEE-402C003C31BB}">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de4b2a9a-e65a-4b37-ba01-e4ecc7d3ac24"/>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2738</TotalTime>
  <Words>3253</Words>
  <Application>Microsoft Office PowerPoint</Application>
  <PresentationFormat>Widescreen</PresentationFormat>
  <Paragraphs>332</Paragraphs>
  <Slides>25</Slides>
  <Notes>22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Aptos</vt:lpstr>
      <vt:lpstr>Arial</vt:lpstr>
      <vt:lpstr>Calibri</vt:lpstr>
      <vt:lpstr>Courier New</vt:lpstr>
      <vt:lpstr>Helvetica Neue</vt:lpstr>
      <vt:lpstr>Microsoft Sans Serif</vt:lpstr>
      <vt:lpstr>Open Sans</vt:lpstr>
      <vt:lpstr>Open Sans Light</vt:lpstr>
      <vt:lpstr>Tahoma</vt:lpstr>
      <vt:lpstr>Office Theme</vt:lpstr>
      <vt:lpstr>CyberTraining Webinar October 7, 2024</vt:lpstr>
      <vt:lpstr>Webinar Goals</vt:lpstr>
      <vt:lpstr>Advanced Cyberinfrastructure  Funding Opportunities</vt:lpstr>
      <vt:lpstr>Cyberinfrastructure (CI)</vt:lpstr>
      <vt:lpstr>Communities</vt:lpstr>
      <vt:lpstr>Relevant CI-Related Programs</vt:lpstr>
      <vt:lpstr>Cybertraining</vt:lpstr>
      <vt:lpstr>Cybertraining</vt:lpstr>
      <vt:lpstr>Cybertraining NSF23-520 </vt:lpstr>
      <vt:lpstr>Cybertraining: NSF-wide participation</vt:lpstr>
      <vt:lpstr>PowerPoint Presentation</vt:lpstr>
      <vt:lpstr>PowerPoint Presentation</vt:lpstr>
      <vt:lpstr>Computing Resource Opportunities</vt:lpstr>
      <vt:lpstr>Computing Resource Opportunities</vt:lpstr>
      <vt:lpstr>National AI Research Resource (NAIRR)</vt:lpstr>
      <vt:lpstr>Navigating NSF</vt:lpstr>
      <vt:lpstr>How do I know if the program is a good fit for my project?</vt:lpstr>
      <vt:lpstr>What factors are considered for funding a proposal?</vt:lpstr>
      <vt:lpstr>Merit Review: Intellectual Merit &amp; Broader Impacts</vt:lpstr>
      <vt:lpstr>Solicitation-specific Criteria (PAPPG)</vt:lpstr>
      <vt:lpstr> Proposal writing issues …</vt:lpstr>
      <vt:lpstr>Questions?</vt:lpstr>
      <vt:lpstr>Common Questions</vt:lpstr>
      <vt:lpstr>Common Questions</vt:lpstr>
      <vt:lpstr>Common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Kensill, Trinka (Contractor)</dc:creator>
  <cp:lastModifiedBy>Bagchi-Sen, Sharmistha</cp:lastModifiedBy>
  <cp:revision>46</cp:revision>
  <dcterms:created xsi:type="dcterms:W3CDTF">2017-05-04T14:12:29Z</dcterms:created>
  <dcterms:modified xsi:type="dcterms:W3CDTF">2024-10-06T01:30:36Z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0x010100C64CEF12B298F541B59EDB90E40D81F2</vt:lpwstr>
  </property>
  <property fmtid="{D5CDD505-2E9C-101B-9397-08002B2CF9AE}" pid="3" name="TitusGUID">
    <vt:lpwstr>4ed16ce7-abfb-4c16-bf51-a0846c88db85</vt:lpwstr>
  </property>
  <property fmtid="{D5CDD505-2E9C-101B-9397-08002B2CF9AE}" pid="4" name="ContainsCUI">
    <vt:lpwstr>No</vt:lpwstr>
  </property>
</Properties>
</file>