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9_9BAF7922.xml" ContentType="application/vnd.ms-powerpoint.comments+xml"/>
  <Override PartName="/ppt/notesSlides/notesSlide20.xml" ContentType="application/vnd.openxmlformats-officedocument.presentationml.notesSlide+xml"/>
  <Override PartName="/ppt/comments/modernComment_11D_7213C30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Lst>
  <p:notesMasterIdLst>
    <p:notesMasterId r:id="rId44"/>
  </p:notesMasterIdLst>
  <p:sldIdLst>
    <p:sldId id="256" r:id="rId5"/>
    <p:sldId id="288" r:id="rId6"/>
    <p:sldId id="289" r:id="rId7"/>
    <p:sldId id="263" r:id="rId8"/>
    <p:sldId id="260" r:id="rId9"/>
    <p:sldId id="290" r:id="rId10"/>
    <p:sldId id="292" r:id="rId11"/>
    <p:sldId id="261" r:id="rId12"/>
    <p:sldId id="293" r:id="rId13"/>
    <p:sldId id="314" r:id="rId14"/>
    <p:sldId id="316" r:id="rId15"/>
    <p:sldId id="302" r:id="rId16"/>
    <p:sldId id="315" r:id="rId17"/>
    <p:sldId id="317" r:id="rId18"/>
    <p:sldId id="311" r:id="rId19"/>
    <p:sldId id="312" r:id="rId20"/>
    <p:sldId id="301" r:id="rId21"/>
    <p:sldId id="270" r:id="rId22"/>
    <p:sldId id="303" r:id="rId23"/>
    <p:sldId id="304" r:id="rId24"/>
    <p:sldId id="269" r:id="rId25"/>
    <p:sldId id="259" r:id="rId26"/>
    <p:sldId id="284" r:id="rId27"/>
    <p:sldId id="287" r:id="rId28"/>
    <p:sldId id="286" r:id="rId29"/>
    <p:sldId id="281" r:id="rId30"/>
    <p:sldId id="285" r:id="rId31"/>
    <p:sldId id="305" r:id="rId32"/>
    <p:sldId id="291" r:id="rId33"/>
    <p:sldId id="306" r:id="rId34"/>
    <p:sldId id="279" r:id="rId35"/>
    <p:sldId id="294" r:id="rId36"/>
    <p:sldId id="295" r:id="rId37"/>
    <p:sldId id="296" r:id="rId38"/>
    <p:sldId id="297" r:id="rId39"/>
    <p:sldId id="299" r:id="rId40"/>
    <p:sldId id="276" r:id="rId41"/>
    <p:sldId id="298" r:id="rId42"/>
    <p:sldId id="300" r:id="rId43"/>
  </p:sldIdLst>
  <p:sldSz cx="12192000" cy="6858000"/>
  <p:notesSz cx="7010400" cy="9296400"/>
  <p:embeddedFontLst>
    <p:embeddedFont>
      <p:font typeface="Microsoft Sans Serif" panose="020B0604020202020204" pitchFamily="34" charset="0"/>
      <p:regular r:id="rId45"/>
    </p:embeddedFont>
    <p:embeddedFont>
      <p:font typeface="Open Sans" pitchFamily="2"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pos="768" userDrawn="1">
          <p15:clr>
            <a:srgbClr val="A4A3A4"/>
          </p15:clr>
        </p15:guide>
        <p15:guide id="12" pos="6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4DDB5B-824E-CD3F-CBB5-DF01C3445491}" name="Leen, Todd" initials="TL" userId="S::7749503603@nsf.gov::6ce3f993-21e9-4784-b8f3-b0834893f4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ssett, Cori" initials="BC" lastIdx="151" clrIdx="0"/>
  <p:cmAuthor id="2" name="adrian apodaca" initials="aa" lastIdx="5" clrIdx="1"/>
  <p:cmAuthor id="3" name="greg coll" initials="gc" lastIdx="5" clrIdx="2">
    <p:extLst>
      <p:ext uri="{19B8F6BF-5375-455C-9EA6-DF929625EA0E}">
        <p15:presenceInfo xmlns:p15="http://schemas.microsoft.com/office/powerpoint/2012/main" userId="df97e58f0adccbd2" providerId="Windows Live"/>
      </p:ext>
    </p:extLst>
  </p:cmAuthor>
  <p:cmAuthor id="4" name="Hughes, Catherine (Contractor)" initials="H(" lastIdx="3" clrIdx="3">
    <p:extLst>
      <p:ext uri="{19B8F6BF-5375-455C-9EA6-DF929625EA0E}">
        <p15:presenceInfo xmlns:p15="http://schemas.microsoft.com/office/powerpoint/2012/main" userId="S::7327633403@nsf.gov::63e037ed-f314-4299-b46e-d2a6ecc446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193"/>
    <a:srgbClr val="D3B34E"/>
    <a:srgbClr val="987D27"/>
    <a:srgbClr val="B0A6D0"/>
    <a:srgbClr val="00C37E"/>
    <a:srgbClr val="00A5A9"/>
    <a:srgbClr val="000E20"/>
    <a:srgbClr val="F0F0F0"/>
    <a:srgbClr val="0025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23" autoAdjust="0"/>
  </p:normalViewPr>
  <p:slideViewPr>
    <p:cSldViewPr snapToGrid="0">
      <p:cViewPr varScale="1">
        <p:scale>
          <a:sx n="62" d="100"/>
          <a:sy n="62" d="100"/>
        </p:scale>
        <p:origin x="86" y="254"/>
      </p:cViewPr>
      <p:guideLst>
        <p:guide orient="horz" pos="768"/>
        <p:guide pos="6312"/>
      </p:guideLst>
    </p:cSldViewPr>
  </p:slideViewPr>
  <p:outlineViewPr>
    <p:cViewPr>
      <p:scale>
        <a:sx n="33" d="100"/>
        <a:sy n="33" d="100"/>
      </p:scale>
      <p:origin x="0" y="-44232"/>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4" d="100"/>
          <a:sy n="84" d="100"/>
        </p:scale>
        <p:origin x="1987"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omments/modernComment_119_9BAF7922.xml><?xml version="1.0" encoding="utf-8"?>
<p188:cmLst xmlns:a="http://schemas.openxmlformats.org/drawingml/2006/main" xmlns:r="http://schemas.openxmlformats.org/officeDocument/2006/relationships" xmlns:p188="http://schemas.microsoft.com/office/powerpoint/2018/8/main">
  <p188:cm id="{4EDDF3D4-E623-8944-9313-8515DBCBB562}" authorId="{9C4DDB5B-824E-CD3F-CBB5-DF01C3445491}" created="2023-06-26T14:52:59.824">
    <ac:deMkLst xmlns:ac="http://schemas.microsoft.com/office/drawing/2013/main/command">
      <pc:docMk xmlns:pc="http://schemas.microsoft.com/office/powerpoint/2013/main/command"/>
      <pc:sldMk xmlns:pc="http://schemas.microsoft.com/office/powerpoint/2013/main/command" cId="2611968290" sldId="281"/>
      <ac:spMk id="3" creationId="{FEB61163-33BB-14ED-9DBF-1C111079797D}"/>
    </ac:deMkLst>
    <p188:txBody>
      <a:bodyPr/>
      <a:lstStyle/>
      <a:p>
        <a:r>
          <a:rPr lang="en-US"/>
          <a:t>Process for demo guest projects --- Do we open the competition up front?  How do we ensure that infrastructure that’s built will accommodate broad range of follow-on projects? </a:t>
        </a:r>
      </a:p>
    </p188:txBody>
  </p188:cm>
</p188:cmLst>
</file>

<file path=ppt/comments/modernComment_11D_7213C30F.xml><?xml version="1.0" encoding="utf-8"?>
<p188:cmLst xmlns:a="http://schemas.openxmlformats.org/drawingml/2006/main" xmlns:r="http://schemas.openxmlformats.org/officeDocument/2006/relationships" xmlns:p188="http://schemas.microsoft.com/office/powerpoint/2018/8/main">
  <p188:cm id="{FBD70C92-231D-074A-89ED-27C25D3802CE}" authorId="{9C4DDB5B-824E-CD3F-CBB5-DF01C3445491}" created="2023-06-26T14:52:59.824">
    <ac:deMkLst xmlns:ac="http://schemas.microsoft.com/office/drawing/2013/main/command">
      <pc:docMk xmlns:pc="http://schemas.microsoft.com/office/powerpoint/2013/main/command"/>
      <pc:sldMk xmlns:pc="http://schemas.microsoft.com/office/powerpoint/2013/main/command" cId="1913897743" sldId="285"/>
      <ac:spMk id="3" creationId="{FEB61163-33BB-14ED-9DBF-1C111079797D}"/>
    </ac:deMkLst>
    <p188:txBody>
      <a:bodyPr/>
      <a:lstStyle/>
      <a:p>
        <a:r>
          <a:rPr lang="en-US"/>
          <a:t>Process for demo guest projects --- Do we open the competition up front?  How do we ensure that infrastructure that’s built will accommodate broad range of follow-on projects?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C24A9-FA50-2946-8277-5695A9CC30C3}"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F1212194-2966-664A-A0C6-421BEF0E2C81}">
      <dgm:prSet phldrT="[Text]"/>
      <dgm:spPr/>
      <dgm:t>
        <a:bodyPr/>
        <a:lstStyle/>
        <a:p>
          <a:r>
            <a:rPr lang="en-US"/>
            <a:t>Users adjust their behavior to align with system</a:t>
          </a:r>
        </a:p>
      </dgm:t>
    </dgm:pt>
    <dgm:pt modelId="{767539A8-84CD-1D4D-95A4-356928825339}" type="parTrans" cxnId="{C6B30FDE-E6E0-3D41-AF12-F0071DB15A72}">
      <dgm:prSet/>
      <dgm:spPr/>
      <dgm:t>
        <a:bodyPr/>
        <a:lstStyle/>
        <a:p>
          <a:endParaRPr lang="en-US"/>
        </a:p>
      </dgm:t>
    </dgm:pt>
    <dgm:pt modelId="{A8825BF3-B571-8A42-835C-88174A9DBBF3}" type="sibTrans" cxnId="{C6B30FDE-E6E0-3D41-AF12-F0071DB15A72}">
      <dgm:prSet/>
      <dgm:spPr>
        <a:solidFill>
          <a:srgbClr val="00B050"/>
        </a:solidFill>
      </dgm:spPr>
      <dgm:t>
        <a:bodyPr/>
        <a:lstStyle/>
        <a:p>
          <a:endParaRPr lang="en-US"/>
        </a:p>
      </dgm:t>
    </dgm:pt>
    <dgm:pt modelId="{985FF011-D7B5-CF4B-BBA5-B82855791123}">
      <dgm:prSet phldrT="[Text]"/>
      <dgm:spPr/>
      <dgm:t>
        <a:bodyPr/>
        <a:lstStyle/>
        <a:p>
          <a:r>
            <a:rPr lang="en-US"/>
            <a:t>Data collected on user behavior</a:t>
          </a:r>
        </a:p>
      </dgm:t>
    </dgm:pt>
    <dgm:pt modelId="{A0B6DD17-8332-0A48-88ED-1BD7527D0BD4}" type="parTrans" cxnId="{B979E015-B966-354D-8BF7-4BA5595D57EF}">
      <dgm:prSet/>
      <dgm:spPr/>
      <dgm:t>
        <a:bodyPr/>
        <a:lstStyle/>
        <a:p>
          <a:endParaRPr lang="en-US"/>
        </a:p>
      </dgm:t>
    </dgm:pt>
    <dgm:pt modelId="{A925A287-B84A-3F4E-A937-D7B1A7818E32}" type="sibTrans" cxnId="{B979E015-B966-354D-8BF7-4BA5595D57EF}">
      <dgm:prSet/>
      <dgm:spPr/>
      <dgm:t>
        <a:bodyPr/>
        <a:lstStyle/>
        <a:p>
          <a:endParaRPr lang="en-US"/>
        </a:p>
      </dgm:t>
    </dgm:pt>
    <dgm:pt modelId="{A30CA5E4-A891-8748-8389-87CEF175709E}">
      <dgm:prSet phldrT="[Text]"/>
      <dgm:spPr/>
      <dgm:t>
        <a:bodyPr/>
        <a:lstStyle/>
        <a:p>
          <a:r>
            <a:rPr lang="en-US"/>
            <a:t>Data used to modify system behavior</a:t>
          </a:r>
        </a:p>
      </dgm:t>
    </dgm:pt>
    <dgm:pt modelId="{168E1454-C3C3-BA42-842A-DDFCD5D98D8A}" type="parTrans" cxnId="{9A7862CF-6A0E-C04E-BD17-AE4D71094512}">
      <dgm:prSet/>
      <dgm:spPr/>
      <dgm:t>
        <a:bodyPr/>
        <a:lstStyle/>
        <a:p>
          <a:endParaRPr lang="en-US"/>
        </a:p>
      </dgm:t>
    </dgm:pt>
    <dgm:pt modelId="{66800B39-30AA-3B42-AF8E-7B8BCBD00371}" type="sibTrans" cxnId="{9A7862CF-6A0E-C04E-BD17-AE4D71094512}">
      <dgm:prSet/>
      <dgm:spPr>
        <a:solidFill>
          <a:schemeClr val="accent6">
            <a:lumMod val="60000"/>
            <a:lumOff val="40000"/>
          </a:schemeClr>
        </a:solidFill>
      </dgm:spPr>
      <dgm:t>
        <a:bodyPr/>
        <a:lstStyle/>
        <a:p>
          <a:endParaRPr lang="en-US"/>
        </a:p>
      </dgm:t>
    </dgm:pt>
    <dgm:pt modelId="{EE7B6A26-0266-3443-8678-55C8B733E98C}" type="pres">
      <dgm:prSet presAssocID="{2ADC24A9-FA50-2946-8277-5695A9CC30C3}" presName="cycle" presStyleCnt="0">
        <dgm:presLayoutVars>
          <dgm:dir/>
          <dgm:resizeHandles val="exact"/>
        </dgm:presLayoutVars>
      </dgm:prSet>
      <dgm:spPr/>
    </dgm:pt>
    <dgm:pt modelId="{C3F9E2B7-4A2B-0347-A038-362214282E1A}" type="pres">
      <dgm:prSet presAssocID="{F1212194-2966-664A-A0C6-421BEF0E2C81}" presName="dummy" presStyleCnt="0"/>
      <dgm:spPr/>
    </dgm:pt>
    <dgm:pt modelId="{839250D9-9D81-364B-8ECA-6C9909E5DC73}" type="pres">
      <dgm:prSet presAssocID="{F1212194-2966-664A-A0C6-421BEF0E2C81}" presName="node" presStyleLbl="revTx" presStyleIdx="0" presStyleCnt="3">
        <dgm:presLayoutVars>
          <dgm:bulletEnabled val="1"/>
        </dgm:presLayoutVars>
      </dgm:prSet>
      <dgm:spPr/>
    </dgm:pt>
    <dgm:pt modelId="{8BF247F9-F3E1-594C-ACAA-9A687BB9D68E}" type="pres">
      <dgm:prSet presAssocID="{A8825BF3-B571-8A42-835C-88174A9DBBF3}" presName="sibTrans" presStyleLbl="node1" presStyleIdx="0" presStyleCnt="3"/>
      <dgm:spPr/>
    </dgm:pt>
    <dgm:pt modelId="{37646A0D-08FD-F64E-80B4-9DA11D8AAB78}" type="pres">
      <dgm:prSet presAssocID="{985FF011-D7B5-CF4B-BBA5-B82855791123}" presName="dummy" presStyleCnt="0"/>
      <dgm:spPr/>
    </dgm:pt>
    <dgm:pt modelId="{947254BC-2C3C-C94B-AE53-592399C26E3B}" type="pres">
      <dgm:prSet presAssocID="{985FF011-D7B5-CF4B-BBA5-B82855791123}" presName="node" presStyleLbl="revTx" presStyleIdx="1" presStyleCnt="3">
        <dgm:presLayoutVars>
          <dgm:bulletEnabled val="1"/>
        </dgm:presLayoutVars>
      </dgm:prSet>
      <dgm:spPr/>
    </dgm:pt>
    <dgm:pt modelId="{4AFD1E27-AC6B-AF44-9B04-8D831C0A67E3}" type="pres">
      <dgm:prSet presAssocID="{A925A287-B84A-3F4E-A937-D7B1A7818E32}" presName="sibTrans" presStyleLbl="node1" presStyleIdx="1" presStyleCnt="3"/>
      <dgm:spPr/>
    </dgm:pt>
    <dgm:pt modelId="{F9A04D11-A34C-514A-9C27-29945817D1B9}" type="pres">
      <dgm:prSet presAssocID="{A30CA5E4-A891-8748-8389-87CEF175709E}" presName="dummy" presStyleCnt="0"/>
      <dgm:spPr/>
    </dgm:pt>
    <dgm:pt modelId="{EE583DFC-CA7D-BE49-B976-4388A9CF5B53}" type="pres">
      <dgm:prSet presAssocID="{A30CA5E4-A891-8748-8389-87CEF175709E}" presName="node" presStyleLbl="revTx" presStyleIdx="2" presStyleCnt="3">
        <dgm:presLayoutVars>
          <dgm:bulletEnabled val="1"/>
        </dgm:presLayoutVars>
      </dgm:prSet>
      <dgm:spPr/>
    </dgm:pt>
    <dgm:pt modelId="{F818B094-7D8D-2F49-A011-E1F6CED04C37}" type="pres">
      <dgm:prSet presAssocID="{66800B39-30AA-3B42-AF8E-7B8BCBD00371}" presName="sibTrans" presStyleLbl="node1" presStyleIdx="2" presStyleCnt="3"/>
      <dgm:spPr/>
    </dgm:pt>
  </dgm:ptLst>
  <dgm:cxnLst>
    <dgm:cxn modelId="{70938D09-70C6-574D-9D55-CF0E0074176D}" type="presOf" srcId="{2ADC24A9-FA50-2946-8277-5695A9CC30C3}" destId="{EE7B6A26-0266-3443-8678-55C8B733E98C}" srcOrd="0" destOrd="0" presId="urn:microsoft.com/office/officeart/2005/8/layout/cycle1"/>
    <dgm:cxn modelId="{EC51CF10-F6FE-A043-A5EB-1C538CBFCF69}" type="presOf" srcId="{66800B39-30AA-3B42-AF8E-7B8BCBD00371}" destId="{F818B094-7D8D-2F49-A011-E1F6CED04C37}" srcOrd="0" destOrd="0" presId="urn:microsoft.com/office/officeart/2005/8/layout/cycle1"/>
    <dgm:cxn modelId="{B979E015-B966-354D-8BF7-4BA5595D57EF}" srcId="{2ADC24A9-FA50-2946-8277-5695A9CC30C3}" destId="{985FF011-D7B5-CF4B-BBA5-B82855791123}" srcOrd="1" destOrd="0" parTransId="{A0B6DD17-8332-0A48-88ED-1BD7527D0BD4}" sibTransId="{A925A287-B84A-3F4E-A937-D7B1A7818E32}"/>
    <dgm:cxn modelId="{D2FCFB51-273F-944A-8B0C-A6C245F00651}" type="presOf" srcId="{A8825BF3-B571-8A42-835C-88174A9DBBF3}" destId="{8BF247F9-F3E1-594C-ACAA-9A687BB9D68E}" srcOrd="0" destOrd="0" presId="urn:microsoft.com/office/officeart/2005/8/layout/cycle1"/>
    <dgm:cxn modelId="{575CA87E-553B-2E48-BFDE-F29F1DBB82C2}" type="presOf" srcId="{A30CA5E4-A891-8748-8389-87CEF175709E}" destId="{EE583DFC-CA7D-BE49-B976-4388A9CF5B53}" srcOrd="0" destOrd="0" presId="urn:microsoft.com/office/officeart/2005/8/layout/cycle1"/>
    <dgm:cxn modelId="{6BF10D9F-3EAE-1A45-92A8-FD67097145AD}" type="presOf" srcId="{F1212194-2966-664A-A0C6-421BEF0E2C81}" destId="{839250D9-9D81-364B-8ECA-6C9909E5DC73}" srcOrd="0" destOrd="0" presId="urn:microsoft.com/office/officeart/2005/8/layout/cycle1"/>
    <dgm:cxn modelId="{0B1B9EB1-9A01-B242-9A79-A111C5A87947}" type="presOf" srcId="{985FF011-D7B5-CF4B-BBA5-B82855791123}" destId="{947254BC-2C3C-C94B-AE53-592399C26E3B}" srcOrd="0" destOrd="0" presId="urn:microsoft.com/office/officeart/2005/8/layout/cycle1"/>
    <dgm:cxn modelId="{F7DDC4CC-4CD5-034C-89C6-56B8551E8EE7}" type="presOf" srcId="{A925A287-B84A-3F4E-A937-D7B1A7818E32}" destId="{4AFD1E27-AC6B-AF44-9B04-8D831C0A67E3}" srcOrd="0" destOrd="0" presId="urn:microsoft.com/office/officeart/2005/8/layout/cycle1"/>
    <dgm:cxn modelId="{9A7862CF-6A0E-C04E-BD17-AE4D71094512}" srcId="{2ADC24A9-FA50-2946-8277-5695A9CC30C3}" destId="{A30CA5E4-A891-8748-8389-87CEF175709E}" srcOrd="2" destOrd="0" parTransId="{168E1454-C3C3-BA42-842A-DDFCD5D98D8A}" sibTransId="{66800B39-30AA-3B42-AF8E-7B8BCBD00371}"/>
    <dgm:cxn modelId="{C6B30FDE-E6E0-3D41-AF12-F0071DB15A72}" srcId="{2ADC24A9-FA50-2946-8277-5695A9CC30C3}" destId="{F1212194-2966-664A-A0C6-421BEF0E2C81}" srcOrd="0" destOrd="0" parTransId="{767539A8-84CD-1D4D-95A4-356928825339}" sibTransId="{A8825BF3-B571-8A42-835C-88174A9DBBF3}"/>
    <dgm:cxn modelId="{359FA85E-E85E-E04C-9F08-BCFCBC4855A8}" type="presParOf" srcId="{EE7B6A26-0266-3443-8678-55C8B733E98C}" destId="{C3F9E2B7-4A2B-0347-A038-362214282E1A}" srcOrd="0" destOrd="0" presId="urn:microsoft.com/office/officeart/2005/8/layout/cycle1"/>
    <dgm:cxn modelId="{E9C37A4D-2C7F-FB45-B8AD-F3D8B54FB9B6}" type="presParOf" srcId="{EE7B6A26-0266-3443-8678-55C8B733E98C}" destId="{839250D9-9D81-364B-8ECA-6C9909E5DC73}" srcOrd="1" destOrd="0" presId="urn:microsoft.com/office/officeart/2005/8/layout/cycle1"/>
    <dgm:cxn modelId="{07ED0A09-C8E2-6B4B-B981-9493437DF372}" type="presParOf" srcId="{EE7B6A26-0266-3443-8678-55C8B733E98C}" destId="{8BF247F9-F3E1-594C-ACAA-9A687BB9D68E}" srcOrd="2" destOrd="0" presId="urn:microsoft.com/office/officeart/2005/8/layout/cycle1"/>
    <dgm:cxn modelId="{B420F6AC-8FA9-4D4A-B6BA-0ACEB1480EF3}" type="presParOf" srcId="{EE7B6A26-0266-3443-8678-55C8B733E98C}" destId="{37646A0D-08FD-F64E-80B4-9DA11D8AAB78}" srcOrd="3" destOrd="0" presId="urn:microsoft.com/office/officeart/2005/8/layout/cycle1"/>
    <dgm:cxn modelId="{4665F1EF-C95B-B745-80C4-813F4D11735A}" type="presParOf" srcId="{EE7B6A26-0266-3443-8678-55C8B733E98C}" destId="{947254BC-2C3C-C94B-AE53-592399C26E3B}" srcOrd="4" destOrd="0" presId="urn:microsoft.com/office/officeart/2005/8/layout/cycle1"/>
    <dgm:cxn modelId="{11089084-D4A1-E14D-9EFD-A2095A77256D}" type="presParOf" srcId="{EE7B6A26-0266-3443-8678-55C8B733E98C}" destId="{4AFD1E27-AC6B-AF44-9B04-8D831C0A67E3}" srcOrd="5" destOrd="0" presId="urn:microsoft.com/office/officeart/2005/8/layout/cycle1"/>
    <dgm:cxn modelId="{7E8753F9-F723-1143-BC41-3AD805A5C8F6}" type="presParOf" srcId="{EE7B6A26-0266-3443-8678-55C8B733E98C}" destId="{F9A04D11-A34C-514A-9C27-29945817D1B9}" srcOrd="6" destOrd="0" presId="urn:microsoft.com/office/officeart/2005/8/layout/cycle1"/>
    <dgm:cxn modelId="{74F9AAB9-D4C3-EC4C-833F-931B1E79210E}" type="presParOf" srcId="{EE7B6A26-0266-3443-8678-55C8B733E98C}" destId="{EE583DFC-CA7D-BE49-B976-4388A9CF5B53}" srcOrd="7" destOrd="0" presId="urn:microsoft.com/office/officeart/2005/8/layout/cycle1"/>
    <dgm:cxn modelId="{738C9475-66C9-2542-B2AD-A55E325A730D}" type="presParOf" srcId="{EE7B6A26-0266-3443-8678-55C8B733E98C}" destId="{F818B094-7D8D-2F49-A011-E1F6CED04C37}"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250D9-9D81-364B-8ECA-6C9909E5DC73}">
      <dsp:nvSpPr>
        <dsp:cNvPr id="0" name=""/>
        <dsp:cNvSpPr/>
      </dsp:nvSpPr>
      <dsp:spPr>
        <a:xfrm>
          <a:off x="6104676" y="267897"/>
          <a:ext cx="1368400" cy="13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Users adjust their behavior to align with system</a:t>
          </a:r>
        </a:p>
      </dsp:txBody>
      <dsp:txXfrm>
        <a:off x="6104676" y="267897"/>
        <a:ext cx="1368400" cy="1368400"/>
      </dsp:txXfrm>
    </dsp:sp>
    <dsp:sp modelId="{8BF247F9-F3E1-594C-ACAA-9A687BB9D68E}">
      <dsp:nvSpPr>
        <dsp:cNvPr id="0" name=""/>
        <dsp:cNvSpPr/>
      </dsp:nvSpPr>
      <dsp:spPr>
        <a:xfrm>
          <a:off x="4021731" y="-973"/>
          <a:ext cx="3234136" cy="3234136"/>
        </a:xfrm>
        <a:prstGeom prst="circularArrow">
          <a:avLst>
            <a:gd name="adj1" fmla="val 8251"/>
            <a:gd name="adj2" fmla="val 576306"/>
            <a:gd name="adj3" fmla="val 2962991"/>
            <a:gd name="adj4" fmla="val 52302"/>
            <a:gd name="adj5" fmla="val 962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7254BC-2C3C-C94B-AE53-592399C26E3B}">
      <dsp:nvSpPr>
        <dsp:cNvPr id="0" name=""/>
        <dsp:cNvSpPr/>
      </dsp:nvSpPr>
      <dsp:spPr>
        <a:xfrm>
          <a:off x="4954599" y="2259888"/>
          <a:ext cx="1368400" cy="13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Data collected on user behavior</a:t>
          </a:r>
        </a:p>
      </dsp:txBody>
      <dsp:txXfrm>
        <a:off x="4954599" y="2259888"/>
        <a:ext cx="1368400" cy="1368400"/>
      </dsp:txXfrm>
    </dsp:sp>
    <dsp:sp modelId="{4AFD1E27-AC6B-AF44-9B04-8D831C0A67E3}">
      <dsp:nvSpPr>
        <dsp:cNvPr id="0" name=""/>
        <dsp:cNvSpPr/>
      </dsp:nvSpPr>
      <dsp:spPr>
        <a:xfrm>
          <a:off x="4021731" y="-973"/>
          <a:ext cx="3234136" cy="3234136"/>
        </a:xfrm>
        <a:prstGeom prst="circularArrow">
          <a:avLst>
            <a:gd name="adj1" fmla="val 8251"/>
            <a:gd name="adj2" fmla="val 576306"/>
            <a:gd name="adj3" fmla="val 10171392"/>
            <a:gd name="adj4" fmla="val 7260703"/>
            <a:gd name="adj5" fmla="val 96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583DFC-CA7D-BE49-B976-4388A9CF5B53}">
      <dsp:nvSpPr>
        <dsp:cNvPr id="0" name=""/>
        <dsp:cNvSpPr/>
      </dsp:nvSpPr>
      <dsp:spPr>
        <a:xfrm>
          <a:off x="3804523" y="267897"/>
          <a:ext cx="1368400" cy="136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Data used to modify system behavior</a:t>
          </a:r>
        </a:p>
      </dsp:txBody>
      <dsp:txXfrm>
        <a:off x="3804523" y="267897"/>
        <a:ext cx="1368400" cy="1368400"/>
      </dsp:txXfrm>
    </dsp:sp>
    <dsp:sp modelId="{F818B094-7D8D-2F49-A011-E1F6CED04C37}">
      <dsp:nvSpPr>
        <dsp:cNvPr id="0" name=""/>
        <dsp:cNvSpPr/>
      </dsp:nvSpPr>
      <dsp:spPr>
        <a:xfrm>
          <a:off x="4021731" y="-973"/>
          <a:ext cx="3234136" cy="3234136"/>
        </a:xfrm>
        <a:prstGeom prst="circularArrow">
          <a:avLst>
            <a:gd name="adj1" fmla="val 8251"/>
            <a:gd name="adj2" fmla="val 576306"/>
            <a:gd name="adj3" fmla="val 16855914"/>
            <a:gd name="adj4" fmla="val 14967781"/>
            <a:gd name="adj5" fmla="val 9626"/>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C1F29E-FB00-0E4D-BD0D-593D2136D112}" type="datetimeFigureOut">
              <a:rPr lang="en-US" smtClean="0"/>
              <a:t>10/2/2024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BACDD8-89FB-574A-8A87-6A752B0B1C92}" type="slidenum">
              <a:rPr lang="en-US" smtClean="0"/>
              <a:t>‹#›</a:t>
            </a:fld>
            <a:endParaRPr lang="en-US"/>
          </a:p>
        </p:txBody>
      </p:sp>
    </p:spTree>
    <p:extLst>
      <p:ext uri="{BB962C8B-B14F-4D97-AF65-F5344CB8AC3E}">
        <p14:creationId xmlns:p14="http://schemas.microsoft.com/office/powerpoint/2010/main" val="337855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a:t>
            </a:fld>
            <a:endParaRPr lang="en-US"/>
          </a:p>
        </p:txBody>
      </p:sp>
    </p:spTree>
    <p:extLst>
      <p:ext uri="{BB962C8B-B14F-4D97-AF65-F5344CB8AC3E}">
        <p14:creationId xmlns:p14="http://schemas.microsoft.com/office/powerpoint/2010/main" val="246036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11</a:t>
            </a:fld>
            <a:endParaRPr lang="en-US"/>
          </a:p>
        </p:txBody>
      </p:sp>
    </p:spTree>
    <p:extLst>
      <p:ext uri="{BB962C8B-B14F-4D97-AF65-F5344CB8AC3E}">
        <p14:creationId xmlns:p14="http://schemas.microsoft.com/office/powerpoint/2010/main" val="227999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13</a:t>
            </a:fld>
            <a:endParaRPr lang="en-US"/>
          </a:p>
        </p:txBody>
      </p:sp>
    </p:spTree>
    <p:extLst>
      <p:ext uri="{BB962C8B-B14F-4D97-AF65-F5344CB8AC3E}">
        <p14:creationId xmlns:p14="http://schemas.microsoft.com/office/powerpoint/2010/main" val="191442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Instead of "AI-Ready Sites will let us meet them partway", how about "AI-Ready Sites will help them engage." </a:t>
            </a:r>
          </a:p>
        </p:txBody>
      </p:sp>
      <p:sp>
        <p:nvSpPr>
          <p:cNvPr id="4" name="Slide Number Placeholder 3"/>
          <p:cNvSpPr>
            <a:spLocks noGrp="1"/>
          </p:cNvSpPr>
          <p:nvPr>
            <p:ph type="sldNum" sz="quarter" idx="5"/>
          </p:nvPr>
        </p:nvSpPr>
        <p:spPr/>
        <p:txBody>
          <a:bodyPr/>
          <a:lstStyle/>
          <a:p>
            <a:fld id="{46BACDD8-89FB-574A-8A87-6A752B0B1C92}" type="slidenum">
              <a:rPr lang="en-US" smtClean="0"/>
              <a:t>17</a:t>
            </a:fld>
            <a:endParaRPr lang="en-US"/>
          </a:p>
        </p:txBody>
      </p:sp>
    </p:spTree>
    <p:extLst>
      <p:ext uri="{BB962C8B-B14F-4D97-AF65-F5344CB8AC3E}">
        <p14:creationId xmlns:p14="http://schemas.microsoft.com/office/powerpoint/2010/main" val="308596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19</a:t>
            </a:fld>
            <a:endParaRPr lang="en-US"/>
          </a:p>
        </p:txBody>
      </p:sp>
    </p:spTree>
    <p:extLst>
      <p:ext uri="{BB962C8B-B14F-4D97-AF65-F5344CB8AC3E}">
        <p14:creationId xmlns:p14="http://schemas.microsoft.com/office/powerpoint/2010/main" val="2352454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21</a:t>
            </a:fld>
            <a:endParaRPr lang="en-US"/>
          </a:p>
        </p:txBody>
      </p:sp>
    </p:spTree>
    <p:extLst>
      <p:ext uri="{BB962C8B-B14F-4D97-AF65-F5344CB8AC3E}">
        <p14:creationId xmlns:p14="http://schemas.microsoft.com/office/powerpoint/2010/main" val="2352454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SLIDE: </a:t>
            </a:r>
          </a:p>
          <a:p>
            <a:endParaRPr lang="en-US"/>
          </a:p>
          <a:p>
            <a:r>
              <a:rPr lang="en-US"/>
              <a:t>How can researchers work on these society-facing problems:</a:t>
            </a:r>
          </a:p>
          <a:p>
            <a:r>
              <a:rPr lang="en-US"/>
              <a:t> - static data, but then relatively untethered to the domains. Ends up not being relevant.</a:t>
            </a:r>
          </a:p>
          <a:p>
            <a:r>
              <a:rPr lang="en-US"/>
              <a:t>    - living lab, on site technologists work as nexus between task domain and researchers.</a:t>
            </a:r>
          </a:p>
          <a:p>
            <a:r>
              <a:rPr lang="en-US"/>
              <a:t> - researcher embeds with front-line service providers / domain experts. Very time-consuming.</a:t>
            </a:r>
          </a:p>
          <a:p>
            <a:endParaRPr lang="en-US"/>
          </a:p>
          <a:p>
            <a:endParaRPr lang="en-US"/>
          </a:p>
          <a:p>
            <a:r>
              <a:rPr lang="en-US"/>
              <a:t>Feedback loops important: Key elements of NIST’s RMF require evaluating how effective recommendations are. Impacts back on the front-line domain.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22</a:t>
            </a:fld>
            <a:endParaRPr lang="en-US"/>
          </a:p>
        </p:txBody>
      </p:sp>
    </p:spTree>
    <p:extLst>
      <p:ext uri="{BB962C8B-B14F-4D97-AF65-F5344CB8AC3E}">
        <p14:creationId xmlns:p14="http://schemas.microsoft.com/office/powerpoint/2010/main" val="159896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should visually talk to the points in slide 6 – MAKE MORE VISUALLY CONGRUENT</a:t>
            </a:r>
            <a:br>
              <a:rPr lang="en-US"/>
            </a:br>
            <a:br>
              <a:rPr lang="en-US"/>
            </a:br>
            <a:r>
              <a:rPr lang="en-US"/>
              <a:t>Should show People involved: folks running the facility, remote guests using the data/control interfaces, local researchers using data/control at facility.</a:t>
            </a:r>
          </a:p>
          <a:p>
            <a:endParaRPr lang="en-US"/>
          </a:p>
          <a:p>
            <a:r>
              <a:rPr lang="en-US"/>
              <a:t>Different people involved in the research – front line workers – guest projects – to create impact – how do they fit together? TRANSPORTATION HUB </a:t>
            </a:r>
          </a:p>
        </p:txBody>
      </p:sp>
      <p:sp>
        <p:nvSpPr>
          <p:cNvPr id="4" name="Slide Number Placeholder 3"/>
          <p:cNvSpPr>
            <a:spLocks noGrp="1"/>
          </p:cNvSpPr>
          <p:nvPr>
            <p:ph type="sldNum" sz="quarter" idx="5"/>
          </p:nvPr>
        </p:nvSpPr>
        <p:spPr/>
        <p:txBody>
          <a:bodyPr/>
          <a:lstStyle/>
          <a:p>
            <a:fld id="{13D8AC83-C587-4588-B8A8-D12995D7CDE3}" type="slidenum">
              <a:rPr lang="en-US" smtClean="0"/>
              <a:t>23</a:t>
            </a:fld>
            <a:endParaRPr lang="en-US"/>
          </a:p>
        </p:txBody>
      </p:sp>
    </p:spTree>
    <p:extLst>
      <p:ext uri="{BB962C8B-B14F-4D97-AF65-F5344CB8AC3E}">
        <p14:creationId xmlns:p14="http://schemas.microsoft.com/office/powerpoint/2010/main" val="124097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https://www.technology-innovators.com/wp-content/uploads/2023/05/AI-and-Transportation-Addressing-Safety-Privacy-and-Ethical-Challenges.jpg</a:t>
            </a:r>
          </a:p>
          <a:p>
            <a:r>
              <a:rPr lang="en-US" dirty="0"/>
              <a:t>2. https://www.hfmmagazine.com/ext/resources/images/2018/magazine/jan_feb/0118_SpecialReport_Sidebar_NerveCenter_700x468.jpg</a:t>
            </a:r>
          </a:p>
        </p:txBody>
      </p:sp>
      <p:sp>
        <p:nvSpPr>
          <p:cNvPr id="4" name="Slide Number Placeholder 3"/>
          <p:cNvSpPr>
            <a:spLocks noGrp="1"/>
          </p:cNvSpPr>
          <p:nvPr>
            <p:ph type="sldNum" sz="quarter" idx="5"/>
          </p:nvPr>
        </p:nvSpPr>
        <p:spPr/>
        <p:txBody>
          <a:bodyPr/>
          <a:lstStyle/>
          <a:p>
            <a:fld id="{46BACDD8-89FB-574A-8A87-6A752B0B1C92}" type="slidenum">
              <a:rPr lang="en-US" smtClean="0"/>
              <a:t>24</a:t>
            </a:fld>
            <a:endParaRPr lang="en-US"/>
          </a:p>
        </p:txBody>
      </p:sp>
    </p:spTree>
    <p:extLst>
      <p:ext uri="{BB962C8B-B14F-4D97-AF65-F5344CB8AC3E}">
        <p14:creationId xmlns:p14="http://schemas.microsoft.com/office/powerpoint/2010/main" val="2273758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hold this out for closing impact statement and check against content with previous slides.</a:t>
            </a:r>
          </a:p>
          <a:p>
            <a:endParaRPr lang="en-US"/>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25</a:t>
            </a:fld>
            <a:endParaRPr lang="en-US"/>
          </a:p>
        </p:txBody>
      </p:sp>
    </p:spTree>
    <p:extLst>
      <p:ext uri="{BB962C8B-B14F-4D97-AF65-F5344CB8AC3E}">
        <p14:creationId xmlns:p14="http://schemas.microsoft.com/office/powerpoint/2010/main" val="208586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potential options for sustainability models – more details.</a:t>
            </a: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26</a:t>
            </a:fld>
            <a:endParaRPr lang="en-US"/>
          </a:p>
        </p:txBody>
      </p:sp>
    </p:spTree>
    <p:extLst>
      <p:ext uri="{BB962C8B-B14F-4D97-AF65-F5344CB8AC3E}">
        <p14:creationId xmlns:p14="http://schemas.microsoft.com/office/powerpoint/2010/main" val="64975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SLIDE: </a:t>
            </a:r>
          </a:p>
          <a:p>
            <a:endParaRPr lang="en-US"/>
          </a:p>
          <a:p>
            <a:r>
              <a:rPr lang="en-US"/>
              <a:t>How can researchers work on these society-facing problems:</a:t>
            </a:r>
          </a:p>
          <a:p>
            <a:r>
              <a:rPr lang="en-US"/>
              <a:t> - static data, but then relatively untethered to the domains. Ends up not being relevant.</a:t>
            </a:r>
          </a:p>
          <a:p>
            <a:r>
              <a:rPr lang="en-US"/>
              <a:t>    - living lab, on site technologists work as nexus between task domain and researchers.</a:t>
            </a:r>
          </a:p>
          <a:p>
            <a:r>
              <a:rPr lang="en-US"/>
              <a:t> - researcher embeds with front-line service providers / domain experts. Very time-consuming.</a:t>
            </a:r>
          </a:p>
          <a:p>
            <a:endParaRPr lang="en-US"/>
          </a:p>
          <a:p>
            <a:endParaRPr lang="en-US"/>
          </a:p>
          <a:p>
            <a:r>
              <a:rPr lang="en-US"/>
              <a:t>Feedback loops important: Key elements of NIST’s RMF require evaluating how effective recommendations are. Impacts back on the front-line domain.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a:t>
            </a:fld>
            <a:endParaRPr lang="en-US"/>
          </a:p>
        </p:txBody>
      </p:sp>
    </p:spTree>
    <p:extLst>
      <p:ext uri="{BB962C8B-B14F-4D97-AF65-F5344CB8AC3E}">
        <p14:creationId xmlns:p14="http://schemas.microsoft.com/office/powerpoint/2010/main" val="2779781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Strengthen and complete</a:t>
            </a: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27</a:t>
            </a:fld>
            <a:endParaRPr lang="en-US"/>
          </a:p>
        </p:txBody>
      </p:sp>
    </p:spTree>
    <p:extLst>
      <p:ext uri="{BB962C8B-B14F-4D97-AF65-F5344CB8AC3E}">
        <p14:creationId xmlns:p14="http://schemas.microsoft.com/office/powerpoint/2010/main" val="706489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29</a:t>
            </a:fld>
            <a:endParaRPr lang="en-US"/>
          </a:p>
        </p:txBody>
      </p:sp>
    </p:spTree>
    <p:extLst>
      <p:ext uri="{BB962C8B-B14F-4D97-AF65-F5344CB8AC3E}">
        <p14:creationId xmlns:p14="http://schemas.microsoft.com/office/powerpoint/2010/main" val="99641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30</a:t>
            </a:fld>
            <a:endParaRPr lang="en-US"/>
          </a:p>
        </p:txBody>
      </p:sp>
    </p:spTree>
    <p:extLst>
      <p:ext uri="{BB962C8B-B14F-4D97-AF65-F5344CB8AC3E}">
        <p14:creationId xmlns:p14="http://schemas.microsoft.com/office/powerpoint/2010/main" val="3976350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Integrate concepts with prior slides and make sure not repetitive.</a:t>
            </a: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31</a:t>
            </a:fld>
            <a:endParaRPr lang="en-US"/>
          </a:p>
        </p:txBody>
      </p:sp>
    </p:spTree>
    <p:extLst>
      <p:ext uri="{BB962C8B-B14F-4D97-AF65-F5344CB8AC3E}">
        <p14:creationId xmlns:p14="http://schemas.microsoft.com/office/powerpoint/2010/main" val="3349369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Guarantees that guest projects happen, but harder to ensure they are at arm’s length. Trade off worth considering.</a:t>
            </a:r>
          </a:p>
          <a:p>
            <a:endParaRPr lang="en-US"/>
          </a:p>
          <a:p>
            <a:r>
              <a:rPr lang="en-US"/>
              <a:t>Make sure terminology is consistent throughout the slides.</a:t>
            </a: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32</a:t>
            </a:fld>
            <a:endParaRPr lang="en-US"/>
          </a:p>
        </p:txBody>
      </p:sp>
    </p:spTree>
    <p:extLst>
      <p:ext uri="{BB962C8B-B14F-4D97-AF65-F5344CB8AC3E}">
        <p14:creationId xmlns:p14="http://schemas.microsoft.com/office/powerpoint/2010/main" val="3986641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information and opportunities. </a:t>
            </a:r>
          </a:p>
          <a:p>
            <a:endParaRPr lang="en-US"/>
          </a:p>
          <a:p>
            <a:r>
              <a:rPr lang="en-US"/>
              <a:t>Look at CIRC and at SCC planning grants --- and formulate our own design for them.</a:t>
            </a:r>
          </a:p>
          <a:p>
            <a:r>
              <a:rPr lang="en-US"/>
              <a:t>Planning grants could introduce new themes.</a:t>
            </a: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33</a:t>
            </a:fld>
            <a:endParaRPr lang="en-US"/>
          </a:p>
        </p:txBody>
      </p:sp>
    </p:spTree>
    <p:extLst>
      <p:ext uri="{BB962C8B-B14F-4D97-AF65-F5344CB8AC3E}">
        <p14:creationId xmlns:p14="http://schemas.microsoft.com/office/powerpoint/2010/main" val="521737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alibri" panose="020F0502020204030204" pitchFamily="34" charset="0"/>
                <a:cs typeface="Calibri" panose="020F0502020204030204" pitchFamily="34" charset="0"/>
              </a:rPr>
              <a:t> Must participate in </a:t>
            </a:r>
            <a:r>
              <a:rPr lang="en-US" sz="1200" err="1">
                <a:latin typeface="Calibri" panose="020F0502020204030204" pitchFamily="34" charset="0"/>
                <a:cs typeface="Calibri" panose="020F0502020204030204" pitchFamily="34" charset="0"/>
              </a:rPr>
              <a:t>MetroLab</a:t>
            </a:r>
            <a:r>
              <a:rPr lang="en-US" sz="1200">
                <a:latin typeface="Calibri" panose="020F0502020204030204" pitchFamily="34" charset="0"/>
                <a:cs typeface="Calibri" panose="020F0502020204030204" pitchFamily="34" charset="0"/>
              </a:rPr>
              <a:t> Network cohort activities</a:t>
            </a:r>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34</a:t>
            </a:fld>
            <a:endParaRPr lang="en-US"/>
          </a:p>
        </p:txBody>
      </p:sp>
    </p:spTree>
    <p:extLst>
      <p:ext uri="{BB962C8B-B14F-4D97-AF65-F5344CB8AC3E}">
        <p14:creationId xmlns:p14="http://schemas.microsoft.com/office/powerpoint/2010/main" val="615696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35</a:t>
            </a:fld>
            <a:endParaRPr lang="en-US"/>
          </a:p>
        </p:txBody>
      </p:sp>
    </p:spTree>
    <p:extLst>
      <p:ext uri="{BB962C8B-B14F-4D97-AF65-F5344CB8AC3E}">
        <p14:creationId xmlns:p14="http://schemas.microsoft.com/office/powerpoint/2010/main" val="2881165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38</a:t>
            </a:fld>
            <a:endParaRPr lang="en-US"/>
          </a:p>
        </p:txBody>
      </p:sp>
    </p:spTree>
    <p:extLst>
      <p:ext uri="{BB962C8B-B14F-4D97-AF65-F5344CB8AC3E}">
        <p14:creationId xmlns:p14="http://schemas.microsoft.com/office/powerpoint/2010/main" val="182205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SLIDE: </a:t>
            </a:r>
          </a:p>
          <a:p>
            <a:endParaRPr lang="en-US" dirty="0"/>
          </a:p>
          <a:p>
            <a:r>
              <a:rPr lang="en-US" dirty="0"/>
              <a:t>How can researchers work on these society-facing problems:</a:t>
            </a:r>
          </a:p>
          <a:p>
            <a:r>
              <a:rPr lang="en-US" dirty="0"/>
              <a:t> - static data, but then relatively untethered to the domains. Ends up not being relevant.</a:t>
            </a:r>
          </a:p>
          <a:p>
            <a:r>
              <a:rPr lang="en-US" dirty="0"/>
              <a:t>    - living lab, on site technologists work as nexus between task domain and researchers.</a:t>
            </a:r>
          </a:p>
          <a:p>
            <a:r>
              <a:rPr lang="en-US" dirty="0"/>
              <a:t> - researcher embeds with front-line service providers / domain experts. Very time-consuming.</a:t>
            </a:r>
          </a:p>
          <a:p>
            <a:endParaRPr lang="en-US" dirty="0"/>
          </a:p>
          <a:p>
            <a:endParaRPr lang="en-US" dirty="0"/>
          </a:p>
          <a:p>
            <a:r>
              <a:rPr lang="en-US" dirty="0"/>
              <a:t>Feedback loops important: Key elements of NIST’s RMF require evaluating how effective recommendations are. Impacts back on the front-line domain.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BACDD8-89FB-574A-8A87-6A752B0B1C92}" type="slidenum">
              <a:rPr lang="en-US" smtClean="0"/>
              <a:t>3</a:t>
            </a:fld>
            <a:endParaRPr lang="en-US"/>
          </a:p>
        </p:txBody>
      </p:sp>
    </p:spTree>
    <p:extLst>
      <p:ext uri="{BB962C8B-B14F-4D97-AF65-F5344CB8AC3E}">
        <p14:creationId xmlns:p14="http://schemas.microsoft.com/office/powerpoint/2010/main" val="47684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latin typeface="Calibri" panose="020F0502020204030204" pitchFamily="34" charset="0"/>
                <a:cs typeface="Calibri" panose="020F0502020204030204" pitchFamily="34" charset="0"/>
              </a:rPr>
              <a:t> --- picture a living lab where a dozen different research teams work on projects with different facets but a common deployment domain</a:t>
            </a:r>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4</a:t>
            </a:fld>
            <a:endParaRPr lang="en-US"/>
          </a:p>
        </p:txBody>
      </p:sp>
    </p:spTree>
    <p:extLst>
      <p:ext uri="{BB962C8B-B14F-4D97-AF65-F5344CB8AC3E}">
        <p14:creationId xmlns:p14="http://schemas.microsoft.com/office/powerpoint/2010/main" val="290070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5</a:t>
            </a:fld>
            <a:endParaRPr lang="en-US"/>
          </a:p>
        </p:txBody>
      </p:sp>
    </p:spTree>
    <p:extLst>
      <p:ext uri="{BB962C8B-B14F-4D97-AF65-F5344CB8AC3E}">
        <p14:creationId xmlns:p14="http://schemas.microsoft.com/office/powerpoint/2010/main" val="121687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6</a:t>
            </a:fld>
            <a:endParaRPr lang="en-US"/>
          </a:p>
        </p:txBody>
      </p:sp>
    </p:spTree>
    <p:extLst>
      <p:ext uri="{BB962C8B-B14F-4D97-AF65-F5344CB8AC3E}">
        <p14:creationId xmlns:p14="http://schemas.microsoft.com/office/powerpoint/2010/main" val="250394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show People involved: folks running the facility, remote guests using the data/control interfaces, local researchers using data/control at facility.</a:t>
            </a:r>
          </a:p>
          <a:p>
            <a:endParaRPr lang="en-US"/>
          </a:p>
          <a:p>
            <a:r>
              <a:rPr lang="en-US"/>
              <a:t>Different people involved in the research – front line workers – guest projects – to create impact – how do they fit together? TRANSPORTATION HUB </a:t>
            </a:r>
          </a:p>
        </p:txBody>
      </p:sp>
      <p:sp>
        <p:nvSpPr>
          <p:cNvPr id="4" name="Slide Number Placeholder 3"/>
          <p:cNvSpPr>
            <a:spLocks noGrp="1"/>
          </p:cNvSpPr>
          <p:nvPr>
            <p:ph type="sldNum" sz="quarter" idx="5"/>
          </p:nvPr>
        </p:nvSpPr>
        <p:spPr/>
        <p:txBody>
          <a:bodyPr/>
          <a:lstStyle/>
          <a:p>
            <a:fld id="{13D8AC83-C587-4588-B8A8-D12995D7CDE3}" type="slidenum">
              <a:rPr lang="en-US" smtClean="0"/>
              <a:t>7</a:t>
            </a:fld>
            <a:endParaRPr lang="en-US"/>
          </a:p>
        </p:txBody>
      </p:sp>
    </p:spTree>
    <p:extLst>
      <p:ext uri="{BB962C8B-B14F-4D97-AF65-F5344CB8AC3E}">
        <p14:creationId xmlns:p14="http://schemas.microsoft.com/office/powerpoint/2010/main" val="310609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9</a:t>
            </a:fld>
            <a:endParaRPr lang="en-US"/>
          </a:p>
        </p:txBody>
      </p:sp>
    </p:spTree>
    <p:extLst>
      <p:ext uri="{BB962C8B-B14F-4D97-AF65-F5344CB8AC3E}">
        <p14:creationId xmlns:p14="http://schemas.microsoft.com/office/powerpoint/2010/main" val="205873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10</a:t>
            </a:fld>
            <a:endParaRPr lang="en-US"/>
          </a:p>
        </p:txBody>
      </p:sp>
    </p:spTree>
    <p:extLst>
      <p:ext uri="{BB962C8B-B14F-4D97-AF65-F5344CB8AC3E}">
        <p14:creationId xmlns:p14="http://schemas.microsoft.com/office/powerpoint/2010/main" val="4156968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4" name="hcSlideMaster.Title SlideHeader">
            <a:extLst>
              <a:ext uri="{FF2B5EF4-FFF2-40B4-BE49-F238E27FC236}">
                <a16:creationId xmlns:a16="http://schemas.microsoft.com/office/drawing/2014/main" id="{BE839119-B6BA-8864-06FE-E8A92F563FA4}"/>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Header">
            <a:extLst>
              <a:ext uri="{FF2B5EF4-FFF2-40B4-BE49-F238E27FC236}">
                <a16:creationId xmlns:a16="http://schemas.microsoft.com/office/drawing/2014/main" id="{699E22E1-92B6-231F-F17D-8CB635372A8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4596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Picture with CaptionHeader">
            <a:extLst>
              <a:ext uri="{FF2B5EF4-FFF2-40B4-BE49-F238E27FC236}">
                <a16:creationId xmlns:a16="http://schemas.microsoft.com/office/drawing/2014/main" id="{943E5018-DB9F-B3E5-EDF9-3A341D91BD8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5097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457200" y="2653546"/>
            <a:ext cx="11277600" cy="1306614"/>
          </a:xfrm>
        </p:spPr>
        <p:txBody>
          <a:bodyPr anchor="t">
            <a:normAutofit/>
          </a:bodyPr>
          <a:lstStyle>
            <a:lvl1pPr algn="l">
              <a:defRPr sz="40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457200" y="4125779"/>
            <a:ext cx="11277600" cy="2120380"/>
          </a:xfrm>
        </p:spPr>
        <p:txBody>
          <a:bodyPr/>
          <a:lstStyle>
            <a:lvl1pPr marL="0" indent="0" algn="l">
              <a:buNone/>
              <a:defRPr sz="2400" i="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361616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6735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Title and ContentHeader">
            <a:extLst>
              <a:ext uri="{FF2B5EF4-FFF2-40B4-BE49-F238E27FC236}">
                <a16:creationId xmlns:a16="http://schemas.microsoft.com/office/drawing/2014/main" id="{8F0CC2EF-27C5-5F94-8E1C-4B5F7ACA3AA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2680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t"/>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4" name="hcSlideMaster.Section HeaderHeader">
            <a:extLst>
              <a:ext uri="{FF2B5EF4-FFF2-40B4-BE49-F238E27FC236}">
                <a16:creationId xmlns:a16="http://schemas.microsoft.com/office/drawing/2014/main" id="{4A21F102-93EC-2B5F-C71A-6EA8B3ADBAB1}"/>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17242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457200" y="1825625"/>
            <a:ext cx="5562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3538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Two ContentHeader">
            <a:extLst>
              <a:ext uri="{FF2B5EF4-FFF2-40B4-BE49-F238E27FC236}">
                <a16:creationId xmlns:a16="http://schemas.microsoft.com/office/drawing/2014/main" id="{5730A3D5-6CCF-E5E0-A309-D2A60A55FDF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7950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7" name="hcSlideMaster.ComparisonHeader">
            <a:extLst>
              <a:ext uri="{FF2B5EF4-FFF2-40B4-BE49-F238E27FC236}">
                <a16:creationId xmlns:a16="http://schemas.microsoft.com/office/drawing/2014/main" id="{67253E1A-C77D-418E-EA2F-40F18485C55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1911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3" name="hcSlideMaster.Title OnlyHeader">
            <a:extLst>
              <a:ext uri="{FF2B5EF4-FFF2-40B4-BE49-F238E27FC236}">
                <a16:creationId xmlns:a16="http://schemas.microsoft.com/office/drawing/2014/main" id="{D6EBBC69-31DF-5876-158B-38E748504E0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549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BlankHeader">
            <a:extLst>
              <a:ext uri="{FF2B5EF4-FFF2-40B4-BE49-F238E27FC236}">
                <a16:creationId xmlns:a16="http://schemas.microsoft.com/office/drawing/2014/main" id="{1CAC76A1-93D6-1735-C211-A7E1A501DD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1748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5" name="hcSlideMaster.Content with CaptionHeader">
            <a:extLst>
              <a:ext uri="{FF2B5EF4-FFF2-40B4-BE49-F238E27FC236}">
                <a16:creationId xmlns:a16="http://schemas.microsoft.com/office/drawing/2014/main" id="{D44671D7-0672-9553-A116-3600E4C268A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403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pic>
        <p:nvPicPr>
          <p:cNvPr id="10" name="Picture 9">
            <a:extLst>
              <a:ext uri="{FF2B5EF4-FFF2-40B4-BE49-F238E27FC236}">
                <a16:creationId xmlns:a16="http://schemas.microsoft.com/office/drawing/2014/main" id="{4B87410F-4A9C-E848-8B13-D6AA39996642}"/>
              </a:ext>
            </a:extLst>
          </p:cNvPr>
          <p:cNvPicPr>
            <a:picLocks noChangeAspect="1"/>
          </p:cNvPicPr>
          <p:nvPr userDrawn="1"/>
        </p:nvPicPr>
        <p:blipFill>
          <a:blip r:embed="rId13">
            <a:extLst>
              <a:ext uri="{28A0092B-C50C-407E-A947-70E740481C1C}">
                <a14:useLocalDpi xmlns:a14="http://schemas.microsoft.com/office/drawing/2010/main"/>
              </a:ext>
            </a:extLst>
          </a:blip>
          <a:srcRect/>
          <a:stretch/>
        </p:blipFill>
        <p:spPr>
          <a:xfrm>
            <a:off x="102146" y="5756355"/>
            <a:ext cx="1019095" cy="1019095"/>
          </a:xfrm>
          <a:prstGeom prst="rect">
            <a:avLst/>
          </a:prstGeom>
        </p:spPr>
      </p:pic>
    </p:spTree>
    <p:extLst>
      <p:ext uri="{BB962C8B-B14F-4D97-AF65-F5344CB8AC3E}">
        <p14:creationId xmlns:p14="http://schemas.microsoft.com/office/powerpoint/2010/main" val="401854910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mailto:AI-Ready_testbeds@nsf.gov"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jpeg"/><Relationship Id="rId18" Type="http://schemas.openxmlformats.org/officeDocument/2006/relationships/hyperlink" Target="https://www.flickr.com/photos/43788330@N05/4045865533" TargetMode="External"/><Relationship Id="rId26" Type="http://schemas.openxmlformats.org/officeDocument/2006/relationships/hyperlink" Target="http://www.tonybates.ca/2014/08/29/resources-and-the-design-of-teaching-and-learning/" TargetMode="External"/><Relationship Id="rId3" Type="http://schemas.openxmlformats.org/officeDocument/2006/relationships/image" Target="../media/image21.jpeg"/><Relationship Id="rId21" Type="http://schemas.openxmlformats.org/officeDocument/2006/relationships/image" Target="../media/image33.jpe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1.jpeg"/><Relationship Id="rId25" Type="http://schemas.openxmlformats.org/officeDocument/2006/relationships/image" Target="../media/image35.jpeg"/><Relationship Id="rId2" Type="http://schemas.openxmlformats.org/officeDocument/2006/relationships/notesSlide" Target="../notesSlides/notesSlide16.xml"/><Relationship Id="rId16" Type="http://schemas.openxmlformats.org/officeDocument/2006/relationships/hyperlink" Target="http://www.flickr.com/photos/donkeyhotey/5790406616/" TargetMode="External"/><Relationship Id="rId20" Type="http://schemas.openxmlformats.org/officeDocument/2006/relationships/hyperlink" Target="https://ru.wikiquote.org/wiki/%D0%97%D0%B0%D0%B3%D0%BB%D0%B0%D0%B2%D0%BD%D0%B0%D1%8F_%D1%81%D1%82%D1%80%D0%B0%D0%BD%D0%B8%D1%86%D0%B0" TargetMode="External"/><Relationship Id="rId1" Type="http://schemas.openxmlformats.org/officeDocument/2006/relationships/slideLayout" Target="../slideLayouts/slideLayout8.xml"/><Relationship Id="rId6" Type="http://schemas.openxmlformats.org/officeDocument/2006/relationships/hyperlink" Target="https://icannwiki.org/NSF" TargetMode="External"/><Relationship Id="rId11" Type="http://schemas.openxmlformats.org/officeDocument/2006/relationships/image" Target="../media/image27.png"/><Relationship Id="rId24" Type="http://schemas.openxmlformats.org/officeDocument/2006/relationships/hyperlink" Target="https://openclipart.org/detail/121699" TargetMode="External"/><Relationship Id="rId5" Type="http://schemas.openxmlformats.org/officeDocument/2006/relationships/image" Target="../media/image22.png"/><Relationship Id="rId15" Type="http://schemas.openxmlformats.org/officeDocument/2006/relationships/image" Target="../media/image30.jpeg"/><Relationship Id="rId23" Type="http://schemas.openxmlformats.org/officeDocument/2006/relationships/image" Target="../media/image34.png"/><Relationship Id="rId10" Type="http://schemas.openxmlformats.org/officeDocument/2006/relationships/image" Target="../media/image26.svg"/><Relationship Id="rId19" Type="http://schemas.openxmlformats.org/officeDocument/2006/relationships/image" Target="../media/image32.png"/><Relationship Id="rId4" Type="http://schemas.openxmlformats.org/officeDocument/2006/relationships/hyperlink" Target="https://globalmagazin.com/mehr-fussgaenger-aber-auto-beliebtestes-verkehrsmittel/" TargetMode="External"/><Relationship Id="rId9" Type="http://schemas.openxmlformats.org/officeDocument/2006/relationships/image" Target="../media/image25.png"/><Relationship Id="rId14" Type="http://schemas.openxmlformats.org/officeDocument/2006/relationships/hyperlink" Target="http://www.flickr.com/photos/donkeyhotey/5789851853/" TargetMode="External"/><Relationship Id="rId22" Type="http://schemas.openxmlformats.org/officeDocument/2006/relationships/hyperlink" Target="https://bccla.org/2016/10/security-canada-information-sharing-ac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19_9BAF792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1D_7213C30F.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www.flickr.com/photos/donkeyhotey/5790406616/" TargetMode="External"/><Relationship Id="rId7" Type="http://schemas.openxmlformats.org/officeDocument/2006/relationships/image" Target="../media/image46.pn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SF Logo">
            <a:extLst>
              <a:ext uri="{FF2B5EF4-FFF2-40B4-BE49-F238E27FC236}">
                <a16:creationId xmlns:a16="http://schemas.microsoft.com/office/drawing/2014/main" id="{443EF857-EA7E-F196-A028-BF225831F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903" y="366774"/>
            <a:ext cx="2133600" cy="2143513"/>
          </a:xfrm>
          <a:prstGeom prst="rect">
            <a:avLst/>
          </a:prstGeom>
        </p:spPr>
      </p:pic>
      <p:sp>
        <p:nvSpPr>
          <p:cNvPr id="2" name="Title 1">
            <a:extLst>
              <a:ext uri="{FF2B5EF4-FFF2-40B4-BE49-F238E27FC236}">
                <a16:creationId xmlns:a16="http://schemas.microsoft.com/office/drawing/2014/main" id="{BE41AC1A-A165-E797-75DF-C8E6A96F8951}"/>
              </a:ext>
            </a:extLst>
          </p:cNvPr>
          <p:cNvSpPr>
            <a:spLocks noGrp="1"/>
          </p:cNvSpPr>
          <p:nvPr>
            <p:ph type="ctrTitle"/>
          </p:nvPr>
        </p:nvSpPr>
        <p:spPr>
          <a:xfrm>
            <a:off x="961054" y="1059539"/>
            <a:ext cx="11277600" cy="1655761"/>
          </a:xfrm>
        </p:spPr>
        <p:txBody>
          <a:bodyPr>
            <a:normAutofit fontScale="90000"/>
          </a:bodyPr>
          <a:lstStyle/>
          <a:p>
            <a:pPr algn="ctr"/>
            <a:r>
              <a:rPr lang="en-US" sz="4400" dirty="0">
                <a:latin typeface="Calibri" panose="020F0502020204030204" pitchFamily="34" charset="0"/>
                <a:cs typeface="Calibri" panose="020F0502020204030204" pitchFamily="34" charset="0"/>
              </a:rPr>
              <a:t>DCL: Planning Grants to Create</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AI-Ready Testbeds</a:t>
            </a:r>
            <a:br>
              <a:rPr lang="en-US" sz="4400" dirty="0">
                <a:latin typeface="Calibri" panose="020F0502020204030204" pitchFamily="34" charset="0"/>
                <a:cs typeface="Calibri" panose="020F0502020204030204" pitchFamily="34" charset="0"/>
              </a:rPr>
            </a:br>
            <a:r>
              <a:rPr lang="en-US" sz="4400" dirty="0">
                <a:latin typeface="Calibri" panose="020F0502020204030204" pitchFamily="34" charset="0"/>
                <a:cs typeface="Calibri" panose="020F0502020204030204" pitchFamily="34" charset="0"/>
              </a:rPr>
              <a:t>(NSF 24-111)</a:t>
            </a:r>
            <a:br>
              <a:rPr lang="en-US" dirty="0">
                <a:latin typeface="Calibri" panose="020F0502020204030204" pitchFamily="34" charset="0"/>
                <a:cs typeface="Calibri" panose="020F0502020204030204" pitchFamily="34" charset="0"/>
              </a:rPr>
            </a:br>
            <a:br>
              <a:rPr lang="en-US"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September 30, 2024</a:t>
            </a:r>
          </a:p>
        </p:txBody>
      </p:sp>
      <p:sp>
        <p:nvSpPr>
          <p:cNvPr id="3" name="Subtitle 2">
            <a:extLst>
              <a:ext uri="{FF2B5EF4-FFF2-40B4-BE49-F238E27FC236}">
                <a16:creationId xmlns:a16="http://schemas.microsoft.com/office/drawing/2014/main" id="{B9DEB07D-C09E-D98F-D715-CC7AEFA2CEE6}"/>
              </a:ext>
            </a:extLst>
          </p:cNvPr>
          <p:cNvSpPr>
            <a:spLocks noGrp="1"/>
          </p:cNvSpPr>
          <p:nvPr>
            <p:ph type="subTitle" idx="1"/>
          </p:nvPr>
        </p:nvSpPr>
        <p:spPr>
          <a:xfrm>
            <a:off x="165370" y="4106170"/>
            <a:ext cx="11896928" cy="2709217"/>
          </a:xfrm>
        </p:spPr>
        <p:txBody>
          <a:bodyPr vert="horz" lIns="91440" tIns="45720" rIns="91440" bIns="45720" rtlCol="0" anchor="t">
            <a:normAutofit/>
          </a:bodyPr>
          <a:lstStyle/>
          <a:p>
            <a:pPr algn="ctr">
              <a:spcBef>
                <a:spcPts val="1200"/>
              </a:spcBef>
            </a:pPr>
            <a:r>
              <a:rPr lang="en-US" sz="3200" b="1" i="0" dirty="0">
                <a:latin typeface="Calibri"/>
                <a:ea typeface="Open Sans"/>
                <a:cs typeface="Calibri"/>
              </a:rPr>
              <a:t>Directorate for Computer and Information Science and Engineering</a:t>
            </a:r>
            <a:br>
              <a:rPr lang="en-US" sz="3200" b="1" i="0" dirty="0">
                <a:latin typeface="Calibri"/>
                <a:ea typeface="Open Sans"/>
                <a:cs typeface="Calibri"/>
              </a:rPr>
            </a:br>
            <a:r>
              <a:rPr lang="en-US" sz="3200" b="1" i="0" dirty="0">
                <a:latin typeface="Calibri"/>
                <a:ea typeface="Open Sans"/>
                <a:cs typeface="Calibri"/>
              </a:rPr>
              <a:t>Division of Information and Intelligent Systems (IIS)</a:t>
            </a:r>
          </a:p>
          <a:p>
            <a:pPr algn="ctr">
              <a:spcBef>
                <a:spcPts val="1200"/>
              </a:spcBef>
            </a:pPr>
            <a:r>
              <a:rPr lang="en-US" sz="3200" b="1" i="0" dirty="0">
                <a:latin typeface="Calibri"/>
                <a:ea typeface="Open Sans"/>
                <a:cs typeface="Calibri"/>
              </a:rPr>
              <a:t>and the</a:t>
            </a:r>
          </a:p>
          <a:p>
            <a:pPr algn="ctr">
              <a:spcBef>
                <a:spcPts val="1200"/>
              </a:spcBef>
            </a:pPr>
            <a:r>
              <a:rPr lang="en-US" sz="3200" b="1" i="0" dirty="0">
                <a:latin typeface="Calibri"/>
                <a:ea typeface="Open Sans"/>
                <a:cs typeface="Calibri"/>
              </a:rPr>
              <a:t>Directorate for Technology, Innovation and Partnerships (TIP)</a:t>
            </a:r>
          </a:p>
        </p:txBody>
      </p:sp>
      <p:sp>
        <p:nvSpPr>
          <p:cNvPr id="5" name="Slide Number Placeholder 5">
            <a:extLst>
              <a:ext uri="{FF2B5EF4-FFF2-40B4-BE49-F238E27FC236}">
                <a16:creationId xmlns:a16="http://schemas.microsoft.com/office/drawing/2014/main" id="{AEEF850D-8B16-8FCF-47C0-6964018305D3}"/>
              </a:ext>
            </a:extLst>
          </p:cNvPr>
          <p:cNvSpPr txBox="1">
            <a:spLocks/>
          </p:cNvSpPr>
          <p:nvPr/>
        </p:nvSpPr>
        <p:spPr>
          <a:xfrm>
            <a:off x="8991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a:t>
            </a:fld>
            <a:endParaRPr lang="en-US"/>
          </a:p>
        </p:txBody>
      </p:sp>
    </p:spTree>
    <p:extLst>
      <p:ext uri="{BB962C8B-B14F-4D97-AF65-F5344CB8AC3E}">
        <p14:creationId xmlns:p14="http://schemas.microsoft.com/office/powerpoint/2010/main" val="69212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334371" y="258818"/>
            <a:ext cx="11277600" cy="1103884"/>
          </a:xfrm>
        </p:spPr>
        <p:txBody>
          <a:bodyPr>
            <a:normAutofit/>
          </a:bodyPr>
          <a:lstStyle/>
          <a:p>
            <a:r>
              <a:rPr lang="en-US" sz="4000" b="1" dirty="0">
                <a:latin typeface="Calibri" panose="020F0502020204030204" pitchFamily="34" charset="0"/>
                <a:cs typeface="Calibri" panose="020F0502020204030204" pitchFamily="34" charset="0"/>
              </a:rPr>
              <a:t>Planning Grant Requirements and Program Vision</a:t>
            </a:r>
            <a:br>
              <a:rPr lang="en-US" sz="4000" b="1" dirty="0">
                <a:latin typeface="Calibri" panose="020F0502020204030204" pitchFamily="34" charset="0"/>
                <a:cs typeface="Calibri" panose="020F0502020204030204" pitchFamily="34" charset="0"/>
              </a:rPr>
            </a:br>
            <a:endParaRPr lang="en-US" sz="31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10</a:t>
            </a:fld>
            <a:endParaRPr lang="en-US"/>
          </a:p>
        </p:txBody>
      </p:sp>
      <p:sp>
        <p:nvSpPr>
          <p:cNvPr id="3" name="TextBox 2">
            <a:extLst>
              <a:ext uri="{FF2B5EF4-FFF2-40B4-BE49-F238E27FC236}">
                <a16:creationId xmlns:a16="http://schemas.microsoft.com/office/drawing/2014/main" id="{1DE99CD4-B57F-BD9F-05E9-90D970B8045E}"/>
              </a:ext>
            </a:extLst>
          </p:cNvPr>
          <p:cNvSpPr txBox="1"/>
          <p:nvPr/>
        </p:nvSpPr>
        <p:spPr>
          <a:xfrm>
            <a:off x="517267" y="1425660"/>
            <a:ext cx="11419036"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Some degree of modification and control over inputs and outputs such as sensors, communications, physical actuators, manufacturing flow and such should be available.  Trade-off with risks should be considered.</a:t>
            </a:r>
            <a:endParaRPr lang="en-US" sz="2800" dirty="0"/>
          </a:p>
        </p:txBody>
      </p:sp>
      <p:grpSp>
        <p:nvGrpSpPr>
          <p:cNvPr id="41" name="Group 40">
            <a:extLst>
              <a:ext uri="{FF2B5EF4-FFF2-40B4-BE49-F238E27FC236}">
                <a16:creationId xmlns:a16="http://schemas.microsoft.com/office/drawing/2014/main" id="{4CA8633B-6870-2CA6-B17A-079FEEB41911}"/>
              </a:ext>
              <a:ext uri="{C183D7F6-B498-43B3-948B-1728B52AA6E4}">
                <adec:decorative xmlns:adec="http://schemas.microsoft.com/office/drawing/2017/decorative" val="1"/>
              </a:ext>
            </a:extLst>
          </p:cNvPr>
          <p:cNvGrpSpPr/>
          <p:nvPr/>
        </p:nvGrpSpPr>
        <p:grpSpPr>
          <a:xfrm>
            <a:off x="2996204" y="3085641"/>
            <a:ext cx="5555398" cy="2872074"/>
            <a:chOff x="2996204" y="3301770"/>
            <a:chExt cx="5555398" cy="2872074"/>
          </a:xfrm>
        </p:grpSpPr>
        <p:grpSp>
          <p:nvGrpSpPr>
            <p:cNvPr id="33" name="Group 32">
              <a:extLst>
                <a:ext uri="{FF2B5EF4-FFF2-40B4-BE49-F238E27FC236}">
                  <a16:creationId xmlns:a16="http://schemas.microsoft.com/office/drawing/2014/main" id="{8F89F89F-E4EE-B698-5E9F-00411CB2079A}"/>
                </a:ext>
              </a:extLst>
            </p:cNvPr>
            <p:cNvGrpSpPr/>
            <p:nvPr/>
          </p:nvGrpSpPr>
          <p:grpSpPr>
            <a:xfrm>
              <a:off x="2996204" y="3429000"/>
              <a:ext cx="5555398" cy="2744844"/>
              <a:chOff x="3162458" y="2847653"/>
              <a:chExt cx="5555398" cy="2744844"/>
            </a:xfrm>
          </p:grpSpPr>
          <p:grpSp>
            <p:nvGrpSpPr>
              <p:cNvPr id="20" name="Group 19">
                <a:extLst>
                  <a:ext uri="{FF2B5EF4-FFF2-40B4-BE49-F238E27FC236}">
                    <a16:creationId xmlns:a16="http://schemas.microsoft.com/office/drawing/2014/main" id="{CE3EC667-F181-4320-E600-6ACB0552DC98}"/>
                  </a:ext>
                </a:extLst>
              </p:cNvPr>
              <p:cNvGrpSpPr/>
              <p:nvPr/>
            </p:nvGrpSpPr>
            <p:grpSpPr>
              <a:xfrm>
                <a:off x="3162458" y="2847653"/>
                <a:ext cx="4518534" cy="2744844"/>
                <a:chOff x="3262210" y="2631522"/>
                <a:chExt cx="4518534" cy="2744844"/>
              </a:xfrm>
            </p:grpSpPr>
            <p:grpSp>
              <p:nvGrpSpPr>
                <p:cNvPr id="18" name="Group 17">
                  <a:extLst>
                    <a:ext uri="{FF2B5EF4-FFF2-40B4-BE49-F238E27FC236}">
                      <a16:creationId xmlns:a16="http://schemas.microsoft.com/office/drawing/2014/main" id="{80289B99-A908-D29E-2CD7-1680B3966786}"/>
                    </a:ext>
                  </a:extLst>
                </p:cNvPr>
                <p:cNvGrpSpPr/>
                <p:nvPr/>
              </p:nvGrpSpPr>
              <p:grpSpPr>
                <a:xfrm>
                  <a:off x="3749073" y="2643446"/>
                  <a:ext cx="4031671" cy="2732920"/>
                  <a:chOff x="4596939" y="2419003"/>
                  <a:chExt cx="4031671" cy="2732920"/>
                </a:xfrm>
              </p:grpSpPr>
              <p:grpSp>
                <p:nvGrpSpPr>
                  <p:cNvPr id="16" name="Group 15">
                    <a:extLst>
                      <a:ext uri="{FF2B5EF4-FFF2-40B4-BE49-F238E27FC236}">
                        <a16:creationId xmlns:a16="http://schemas.microsoft.com/office/drawing/2014/main" id="{53F65824-0447-6AD0-0EE4-618C885ADA2A}"/>
                      </a:ext>
                    </a:extLst>
                  </p:cNvPr>
                  <p:cNvGrpSpPr/>
                  <p:nvPr/>
                </p:nvGrpSpPr>
                <p:grpSpPr>
                  <a:xfrm>
                    <a:off x="4596939" y="2419003"/>
                    <a:ext cx="4031671" cy="2019993"/>
                    <a:chOff x="3973484" y="2460567"/>
                    <a:chExt cx="4031671" cy="2019993"/>
                  </a:xfrm>
                </p:grpSpPr>
                <p:grpSp>
                  <p:nvGrpSpPr>
                    <p:cNvPr id="12" name="Group 11">
                      <a:extLst>
                        <a:ext uri="{FF2B5EF4-FFF2-40B4-BE49-F238E27FC236}">
                          <a16:creationId xmlns:a16="http://schemas.microsoft.com/office/drawing/2014/main" id="{EF1CB062-9EEA-DAF0-00C3-D883A4A719E7}"/>
                        </a:ext>
                      </a:extLst>
                    </p:cNvPr>
                    <p:cNvGrpSpPr/>
                    <p:nvPr/>
                  </p:nvGrpSpPr>
                  <p:grpSpPr>
                    <a:xfrm>
                      <a:off x="3973484" y="2460567"/>
                      <a:ext cx="4031671" cy="2019993"/>
                      <a:chOff x="3973485" y="2460567"/>
                      <a:chExt cx="3607722" cy="2019993"/>
                    </a:xfrm>
                  </p:grpSpPr>
                  <p:cxnSp>
                    <p:nvCxnSpPr>
                      <p:cNvPr id="6" name="Straight Connector 5">
                        <a:extLst>
                          <a:ext uri="{FF2B5EF4-FFF2-40B4-BE49-F238E27FC236}">
                            <a16:creationId xmlns:a16="http://schemas.microsoft.com/office/drawing/2014/main" id="{F267D877-7081-BE72-9C0F-2D38F69B17C5}"/>
                          </a:ext>
                        </a:extLst>
                      </p:cNvPr>
                      <p:cNvCxnSpPr>
                        <a:cxnSpLocks/>
                      </p:cNvCxnSpPr>
                      <p:nvPr/>
                    </p:nvCxnSpPr>
                    <p:spPr>
                      <a:xfrm>
                        <a:off x="3981796" y="2460567"/>
                        <a:ext cx="0" cy="2019993"/>
                      </a:xfrm>
                      <a:prstGeom prst="line">
                        <a:avLst/>
                      </a:prstGeom>
                      <a:ln w="1270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A01DE2C-B00C-859B-BC8F-582E13191A14}"/>
                          </a:ext>
                        </a:extLst>
                      </p:cNvPr>
                      <p:cNvCxnSpPr>
                        <a:cxnSpLocks/>
                      </p:cNvCxnSpPr>
                      <p:nvPr/>
                    </p:nvCxnSpPr>
                    <p:spPr>
                      <a:xfrm>
                        <a:off x="3973485" y="4480560"/>
                        <a:ext cx="3607722"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5" name="Freeform: Shape 14">
                      <a:extLst>
                        <a:ext uri="{FF2B5EF4-FFF2-40B4-BE49-F238E27FC236}">
                          <a16:creationId xmlns:a16="http://schemas.microsoft.com/office/drawing/2014/main" id="{2D7ED921-1D35-B8A9-4ADA-408DD10F5195}"/>
                        </a:ext>
                      </a:extLst>
                    </p:cNvPr>
                    <p:cNvSpPr/>
                    <p:nvPr/>
                  </p:nvSpPr>
                  <p:spPr>
                    <a:xfrm>
                      <a:off x="4206239" y="2789443"/>
                      <a:ext cx="3532909" cy="1398867"/>
                    </a:xfrm>
                    <a:custGeom>
                      <a:avLst/>
                      <a:gdLst>
                        <a:gd name="connsiteX0" fmla="*/ 0 w 3532909"/>
                        <a:gd name="connsiteY0" fmla="*/ 1358640 h 1400204"/>
                        <a:gd name="connsiteX1" fmla="*/ 207818 w 3532909"/>
                        <a:gd name="connsiteY1" fmla="*/ 1042756 h 1400204"/>
                        <a:gd name="connsiteX2" fmla="*/ 465513 w 3532909"/>
                        <a:gd name="connsiteY2" fmla="*/ 743498 h 1400204"/>
                        <a:gd name="connsiteX3" fmla="*/ 806335 w 3532909"/>
                        <a:gd name="connsiteY3" fmla="*/ 452553 h 1400204"/>
                        <a:gd name="connsiteX4" fmla="*/ 1379913 w 3532909"/>
                        <a:gd name="connsiteY4" fmla="*/ 78480 h 1400204"/>
                        <a:gd name="connsiteX5" fmla="*/ 1936865 w 3532909"/>
                        <a:gd name="connsiteY5" fmla="*/ 3665 h 1400204"/>
                        <a:gd name="connsiteX6" fmla="*/ 2477193 w 3532909"/>
                        <a:gd name="connsiteY6" fmla="*/ 144982 h 1400204"/>
                        <a:gd name="connsiteX7" fmla="*/ 2917767 w 3532909"/>
                        <a:gd name="connsiteY7" fmla="*/ 552305 h 1400204"/>
                        <a:gd name="connsiteX8" fmla="*/ 3283527 w 3532909"/>
                        <a:gd name="connsiteY8" fmla="*/ 1026131 h 1400204"/>
                        <a:gd name="connsiteX9" fmla="*/ 3532909 w 3532909"/>
                        <a:gd name="connsiteY9" fmla="*/ 1400204 h 1400204"/>
                        <a:gd name="connsiteX10" fmla="*/ 3532909 w 3532909"/>
                        <a:gd name="connsiteY10" fmla="*/ 1400204 h 1400204"/>
                        <a:gd name="connsiteX0" fmla="*/ 0 w 3532909"/>
                        <a:gd name="connsiteY0" fmla="*/ 1357303 h 1398867"/>
                        <a:gd name="connsiteX1" fmla="*/ 207818 w 3532909"/>
                        <a:gd name="connsiteY1" fmla="*/ 1041419 h 1398867"/>
                        <a:gd name="connsiteX2" fmla="*/ 465513 w 3532909"/>
                        <a:gd name="connsiteY2" fmla="*/ 742161 h 1398867"/>
                        <a:gd name="connsiteX3" fmla="*/ 914401 w 3532909"/>
                        <a:gd name="connsiteY3" fmla="*/ 343150 h 1398867"/>
                        <a:gd name="connsiteX4" fmla="*/ 1379913 w 3532909"/>
                        <a:gd name="connsiteY4" fmla="*/ 77143 h 1398867"/>
                        <a:gd name="connsiteX5" fmla="*/ 1936865 w 3532909"/>
                        <a:gd name="connsiteY5" fmla="*/ 2328 h 1398867"/>
                        <a:gd name="connsiteX6" fmla="*/ 2477193 w 3532909"/>
                        <a:gd name="connsiteY6" fmla="*/ 143645 h 1398867"/>
                        <a:gd name="connsiteX7" fmla="*/ 2917767 w 3532909"/>
                        <a:gd name="connsiteY7" fmla="*/ 550968 h 1398867"/>
                        <a:gd name="connsiteX8" fmla="*/ 3283527 w 3532909"/>
                        <a:gd name="connsiteY8" fmla="*/ 1024794 h 1398867"/>
                        <a:gd name="connsiteX9" fmla="*/ 3532909 w 3532909"/>
                        <a:gd name="connsiteY9" fmla="*/ 1398867 h 1398867"/>
                        <a:gd name="connsiteX10" fmla="*/ 3532909 w 3532909"/>
                        <a:gd name="connsiteY10" fmla="*/ 1398867 h 13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909" h="1398867">
                          <a:moveTo>
                            <a:pt x="0" y="1357303"/>
                          </a:moveTo>
                          <a:cubicBezTo>
                            <a:pt x="65116" y="1250623"/>
                            <a:pt x="130233" y="1143943"/>
                            <a:pt x="207818" y="1041419"/>
                          </a:cubicBezTo>
                          <a:cubicBezTo>
                            <a:pt x="285403" y="938895"/>
                            <a:pt x="347749" y="858539"/>
                            <a:pt x="465513" y="742161"/>
                          </a:cubicBezTo>
                          <a:cubicBezTo>
                            <a:pt x="583277" y="625783"/>
                            <a:pt x="762001" y="453986"/>
                            <a:pt x="914401" y="343150"/>
                          </a:cubicBezTo>
                          <a:cubicBezTo>
                            <a:pt x="1066801" y="232314"/>
                            <a:pt x="1209502" y="133947"/>
                            <a:pt x="1379913" y="77143"/>
                          </a:cubicBezTo>
                          <a:cubicBezTo>
                            <a:pt x="1550324" y="20339"/>
                            <a:pt x="1753985" y="-8756"/>
                            <a:pt x="1936865" y="2328"/>
                          </a:cubicBezTo>
                          <a:cubicBezTo>
                            <a:pt x="2119745" y="13412"/>
                            <a:pt x="2313709" y="52205"/>
                            <a:pt x="2477193" y="143645"/>
                          </a:cubicBezTo>
                          <a:cubicBezTo>
                            <a:pt x="2640677" y="235085"/>
                            <a:pt x="2783378" y="404110"/>
                            <a:pt x="2917767" y="550968"/>
                          </a:cubicBezTo>
                          <a:cubicBezTo>
                            <a:pt x="3052156" y="697826"/>
                            <a:pt x="3181003" y="883478"/>
                            <a:pt x="3283527" y="1024794"/>
                          </a:cubicBezTo>
                          <a:cubicBezTo>
                            <a:pt x="3386051" y="1166110"/>
                            <a:pt x="3532909" y="1398867"/>
                            <a:pt x="3532909" y="1398867"/>
                          </a:cubicBezTo>
                          <a:lnTo>
                            <a:pt x="3532909" y="1398867"/>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6277B911-79A7-7D56-26A6-C2650CC5BEB6}"/>
                      </a:ext>
                    </a:extLst>
                  </p:cNvPr>
                  <p:cNvSpPr txBox="1"/>
                  <p:nvPr/>
                </p:nvSpPr>
                <p:spPr>
                  <a:xfrm>
                    <a:off x="4821464" y="4505592"/>
                    <a:ext cx="3549370" cy="646331"/>
                  </a:xfrm>
                  <a:prstGeom prst="rect">
                    <a:avLst/>
                  </a:prstGeom>
                  <a:noFill/>
                </p:spPr>
                <p:txBody>
                  <a:bodyPr wrap="none" rtlCol="0">
                    <a:spAutoFit/>
                  </a:bodyPr>
                  <a:lstStyle/>
                  <a:p>
                    <a:pPr algn="ctr"/>
                    <a:r>
                      <a:rPr lang="en-US" dirty="0"/>
                      <a:t>Degree of control/modification </a:t>
                    </a:r>
                    <a:br>
                      <a:rPr lang="en-US" dirty="0"/>
                    </a:br>
                    <a:r>
                      <a:rPr lang="en-US" dirty="0"/>
                      <a:t>by external researchers</a:t>
                    </a:r>
                  </a:p>
                </p:txBody>
              </p:sp>
            </p:grpSp>
            <p:sp>
              <p:nvSpPr>
                <p:cNvPr id="19" name="TextBox 18">
                  <a:extLst>
                    <a:ext uri="{FF2B5EF4-FFF2-40B4-BE49-F238E27FC236}">
                      <a16:creationId xmlns:a16="http://schemas.microsoft.com/office/drawing/2014/main" id="{C5E3AAC5-ADF2-8103-DB2D-4F9DB6E0B7DF}"/>
                    </a:ext>
                  </a:extLst>
                </p:cNvPr>
                <p:cNvSpPr txBox="1"/>
                <p:nvPr/>
              </p:nvSpPr>
              <p:spPr>
                <a:xfrm rot="16200000">
                  <a:off x="2468883" y="3424849"/>
                  <a:ext cx="1955985" cy="369332"/>
                </a:xfrm>
                <a:prstGeom prst="rect">
                  <a:avLst/>
                </a:prstGeom>
                <a:noFill/>
              </p:spPr>
              <p:txBody>
                <a:bodyPr wrap="none" rtlCol="0">
                  <a:spAutoFit/>
                </a:bodyPr>
                <a:lstStyle/>
                <a:p>
                  <a:r>
                    <a:rPr lang="en-US" dirty="0"/>
                    <a:t>Utility of testbed</a:t>
                  </a:r>
                </a:p>
              </p:txBody>
            </p:sp>
          </p:grpSp>
          <p:grpSp>
            <p:nvGrpSpPr>
              <p:cNvPr id="24" name="Group 23">
                <a:extLst>
                  <a:ext uri="{FF2B5EF4-FFF2-40B4-BE49-F238E27FC236}">
                    <a16:creationId xmlns:a16="http://schemas.microsoft.com/office/drawing/2014/main" id="{C7169AF2-A2E6-CD67-A3E1-06F3883F3590}"/>
                  </a:ext>
                </a:extLst>
              </p:cNvPr>
              <p:cNvGrpSpPr/>
              <p:nvPr/>
            </p:nvGrpSpPr>
            <p:grpSpPr>
              <a:xfrm>
                <a:off x="7397884" y="3995443"/>
                <a:ext cx="1319972" cy="584775"/>
                <a:chOff x="7414986" y="3820047"/>
                <a:chExt cx="1319972" cy="584775"/>
              </a:xfrm>
            </p:grpSpPr>
            <p:sp>
              <p:nvSpPr>
                <p:cNvPr id="23" name="TextBox 22">
                  <a:extLst>
                    <a:ext uri="{FF2B5EF4-FFF2-40B4-BE49-F238E27FC236}">
                      <a16:creationId xmlns:a16="http://schemas.microsoft.com/office/drawing/2014/main" id="{EA57DBC8-E096-F4BF-4338-F3D5E1A1A342}"/>
                    </a:ext>
                  </a:extLst>
                </p:cNvPr>
                <p:cNvSpPr txBox="1"/>
                <p:nvPr/>
              </p:nvSpPr>
              <p:spPr>
                <a:xfrm>
                  <a:off x="7642992" y="3820047"/>
                  <a:ext cx="1091966" cy="584775"/>
                </a:xfrm>
                <a:prstGeom prst="rect">
                  <a:avLst/>
                </a:prstGeom>
                <a:solidFill>
                  <a:schemeClr val="bg1"/>
                </a:solidFill>
              </p:spPr>
              <p:txBody>
                <a:bodyPr wrap="none" rtlCol="0">
                  <a:spAutoFit/>
                </a:bodyPr>
                <a:lstStyle/>
                <a:p>
                  <a:pPr algn="ctr"/>
                  <a:r>
                    <a:rPr lang="en-US" sz="1600" dirty="0"/>
                    <a:t>Risks too </a:t>
                  </a:r>
                  <a:br>
                    <a:rPr lang="en-US" sz="1600" dirty="0"/>
                  </a:br>
                  <a:r>
                    <a:rPr lang="en-US" sz="1600" dirty="0"/>
                    <a:t>great</a:t>
                  </a:r>
                </a:p>
              </p:txBody>
            </p:sp>
            <p:cxnSp>
              <p:nvCxnSpPr>
                <p:cNvPr id="22" name="Straight Arrow Connector 21">
                  <a:extLst>
                    <a:ext uri="{FF2B5EF4-FFF2-40B4-BE49-F238E27FC236}">
                      <a16:creationId xmlns:a16="http://schemas.microsoft.com/office/drawing/2014/main" id="{982A185D-B4B1-7784-AA02-18CF452EE54C}"/>
                    </a:ext>
                  </a:extLst>
                </p:cNvPr>
                <p:cNvCxnSpPr>
                  <a:cxnSpLocks/>
                </p:cNvCxnSpPr>
                <p:nvPr/>
              </p:nvCxnSpPr>
              <p:spPr>
                <a:xfrm flipH="1">
                  <a:off x="7414986" y="4131425"/>
                  <a:ext cx="490418" cy="224444"/>
                </a:xfrm>
                <a:prstGeom prst="straightConnector1">
                  <a:avLst/>
                </a:prstGeom>
                <a:ln w="12700">
                  <a:tailEnd type="stealth" w="lg" len="lg"/>
                </a:ln>
              </p:spPr>
              <p:style>
                <a:lnRef idx="1">
                  <a:schemeClr val="dk1"/>
                </a:lnRef>
                <a:fillRef idx="0">
                  <a:schemeClr val="dk1"/>
                </a:fillRef>
                <a:effectRef idx="0">
                  <a:schemeClr val="dk1"/>
                </a:effectRef>
                <a:fontRef idx="minor">
                  <a:schemeClr val="tx1"/>
                </a:fontRef>
              </p:style>
            </p:cxnSp>
          </p:grpSp>
          <p:grpSp>
            <p:nvGrpSpPr>
              <p:cNvPr id="32" name="Group 31">
                <a:extLst>
                  <a:ext uri="{FF2B5EF4-FFF2-40B4-BE49-F238E27FC236}">
                    <a16:creationId xmlns:a16="http://schemas.microsoft.com/office/drawing/2014/main" id="{48D61E93-80C8-3134-46D9-6D8D8D7DB70A}"/>
                  </a:ext>
                </a:extLst>
              </p:cNvPr>
              <p:cNvGrpSpPr/>
              <p:nvPr/>
            </p:nvGrpSpPr>
            <p:grpSpPr>
              <a:xfrm>
                <a:off x="3962460" y="4035842"/>
                <a:ext cx="1844040" cy="584775"/>
                <a:chOff x="3962460" y="4035842"/>
                <a:chExt cx="1844040" cy="584775"/>
              </a:xfrm>
            </p:grpSpPr>
            <p:sp>
              <p:nvSpPr>
                <p:cNvPr id="28" name="TextBox 27">
                  <a:extLst>
                    <a:ext uri="{FF2B5EF4-FFF2-40B4-BE49-F238E27FC236}">
                      <a16:creationId xmlns:a16="http://schemas.microsoft.com/office/drawing/2014/main" id="{CC4B718E-F409-BF20-BDB6-4989EAF2A095}"/>
                    </a:ext>
                  </a:extLst>
                </p:cNvPr>
                <p:cNvSpPr txBox="1"/>
                <p:nvPr/>
              </p:nvSpPr>
              <p:spPr>
                <a:xfrm>
                  <a:off x="4257563" y="4035842"/>
                  <a:ext cx="1548937" cy="584775"/>
                </a:xfrm>
                <a:prstGeom prst="rect">
                  <a:avLst/>
                </a:prstGeom>
                <a:solidFill>
                  <a:schemeClr val="bg1"/>
                </a:solidFill>
              </p:spPr>
              <p:txBody>
                <a:bodyPr wrap="square" rtlCol="0">
                  <a:spAutoFit/>
                </a:bodyPr>
                <a:lstStyle/>
                <a:p>
                  <a:pPr algn="r"/>
                  <a:r>
                    <a:rPr lang="en-US" sz="1600" dirty="0"/>
                    <a:t>In situ testing impossible</a:t>
                  </a:r>
                </a:p>
              </p:txBody>
            </p:sp>
            <p:cxnSp>
              <p:nvCxnSpPr>
                <p:cNvPr id="27" name="Straight Arrow Connector 26">
                  <a:extLst>
                    <a:ext uri="{FF2B5EF4-FFF2-40B4-BE49-F238E27FC236}">
                      <a16:creationId xmlns:a16="http://schemas.microsoft.com/office/drawing/2014/main" id="{CF964BB1-0451-6BAB-4615-A5D570A41A55}"/>
                    </a:ext>
                  </a:extLst>
                </p:cNvPr>
                <p:cNvCxnSpPr>
                  <a:cxnSpLocks/>
                </p:cNvCxnSpPr>
                <p:nvPr/>
              </p:nvCxnSpPr>
              <p:spPr>
                <a:xfrm flipH="1">
                  <a:off x="3962460" y="4419043"/>
                  <a:ext cx="601227" cy="137574"/>
                </a:xfrm>
                <a:prstGeom prst="straightConnector1">
                  <a:avLst/>
                </a:prstGeom>
                <a:ln w="12700">
                  <a:tailEnd type="stealth" w="lg" len="lg"/>
                </a:ln>
              </p:spPr>
              <p:style>
                <a:lnRef idx="1">
                  <a:schemeClr val="dk1"/>
                </a:lnRef>
                <a:fillRef idx="0">
                  <a:schemeClr val="dk1"/>
                </a:fillRef>
                <a:effectRef idx="0">
                  <a:schemeClr val="dk1"/>
                </a:effectRef>
                <a:fontRef idx="minor">
                  <a:schemeClr val="tx1"/>
                </a:fontRef>
              </p:style>
            </p:cxnSp>
          </p:grpSp>
        </p:grpSp>
        <p:cxnSp>
          <p:nvCxnSpPr>
            <p:cNvPr id="37" name="Straight Arrow Connector 36">
              <a:extLst>
                <a:ext uri="{FF2B5EF4-FFF2-40B4-BE49-F238E27FC236}">
                  <a16:creationId xmlns:a16="http://schemas.microsoft.com/office/drawing/2014/main" id="{DD7DE5B1-15E9-F73E-239A-6761FDE1E2D0}"/>
                </a:ext>
              </a:extLst>
            </p:cNvPr>
            <p:cNvCxnSpPr>
              <a:cxnSpLocks/>
            </p:cNvCxnSpPr>
            <p:nvPr/>
          </p:nvCxnSpPr>
          <p:spPr>
            <a:xfrm flipH="1">
              <a:off x="5565941" y="3510847"/>
              <a:ext cx="399454" cy="211907"/>
            </a:xfrm>
            <a:prstGeom prst="straightConnector1">
              <a:avLst/>
            </a:prstGeom>
            <a:ln w="12700">
              <a:tailEnd type="stealth" w="lg" len="lg"/>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9980B2FF-88F0-67D8-16DE-AE528FF8B685}"/>
                </a:ext>
              </a:extLst>
            </p:cNvPr>
            <p:cNvSpPr txBox="1"/>
            <p:nvPr/>
          </p:nvSpPr>
          <p:spPr>
            <a:xfrm>
              <a:off x="5973171" y="3301770"/>
              <a:ext cx="1233030" cy="338554"/>
            </a:xfrm>
            <a:prstGeom prst="rect">
              <a:avLst/>
            </a:prstGeom>
            <a:noFill/>
          </p:spPr>
          <p:txBody>
            <a:bodyPr wrap="none" rtlCol="0">
              <a:spAutoFit/>
            </a:bodyPr>
            <a:lstStyle/>
            <a:p>
              <a:r>
                <a:rPr lang="en-US" sz="1600" dirty="0"/>
                <a:t>Sweet spot</a:t>
              </a:r>
            </a:p>
          </p:txBody>
        </p:sp>
      </p:grpSp>
    </p:spTree>
    <p:extLst>
      <p:ext uri="{BB962C8B-B14F-4D97-AF65-F5344CB8AC3E}">
        <p14:creationId xmlns:p14="http://schemas.microsoft.com/office/powerpoint/2010/main" val="75820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334371" y="258818"/>
            <a:ext cx="11277600" cy="1103884"/>
          </a:xfrm>
        </p:spPr>
        <p:txBody>
          <a:bodyPr>
            <a:normAutofit/>
          </a:bodyPr>
          <a:lstStyle/>
          <a:p>
            <a:r>
              <a:rPr lang="en-US" sz="4000" b="1" dirty="0">
                <a:latin typeface="Calibri" panose="020F0502020204030204" pitchFamily="34" charset="0"/>
                <a:cs typeface="Calibri" panose="020F0502020204030204" pitchFamily="34" charset="0"/>
              </a:rPr>
              <a:t>Planning Grant Requirements and Program Vision</a:t>
            </a:r>
            <a:br>
              <a:rPr lang="en-US" sz="4000" b="1" dirty="0">
                <a:latin typeface="Calibri" panose="020F0502020204030204" pitchFamily="34" charset="0"/>
                <a:cs typeface="Calibri" panose="020F0502020204030204" pitchFamily="34" charset="0"/>
              </a:rPr>
            </a:br>
            <a:endParaRPr lang="en-US" sz="31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11</a:t>
            </a:fld>
            <a:endParaRPr lang="en-US"/>
          </a:p>
        </p:txBody>
      </p:sp>
      <p:sp>
        <p:nvSpPr>
          <p:cNvPr id="3" name="TextBox 2">
            <a:extLst>
              <a:ext uri="{FF2B5EF4-FFF2-40B4-BE49-F238E27FC236}">
                <a16:creationId xmlns:a16="http://schemas.microsoft.com/office/drawing/2014/main" id="{1DE99CD4-B57F-BD9F-05E9-90D970B8045E}"/>
              </a:ext>
            </a:extLst>
          </p:cNvPr>
          <p:cNvSpPr txBox="1"/>
          <p:nvPr/>
        </p:nvSpPr>
        <p:spPr>
          <a:xfrm>
            <a:off x="438593" y="1362702"/>
            <a:ext cx="11419036"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Scale of domain should </a:t>
            </a:r>
            <a:r>
              <a:rPr lang="en-US" sz="2800" u="sng" dirty="0">
                <a:latin typeface="Calibri" panose="020F0502020204030204" pitchFamily="34" charset="0"/>
                <a:cs typeface="Calibri" panose="020F0502020204030204" pitchFamily="34" charset="0"/>
              </a:rPr>
              <a:t>facilitate multiple research questions and broad community interest</a:t>
            </a:r>
            <a:r>
              <a:rPr lang="en-US" sz="2800" dirty="0">
                <a:latin typeface="Calibri" panose="020F0502020204030204" pitchFamily="34" charset="0"/>
                <a:cs typeface="Calibri" panose="020F0502020204030204" pitchFamily="34" charset="0"/>
              </a:rPr>
              <a:t> --- e.g. entire power grid vs focus on wind turbine control; mixed transportation system vs focus on autonomous vehicle simulation … </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Planning grant activities will include identifying and cultivating the researchers who will use the testbed and ascertain their needs (through workshops and such).</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Full proposal program --- to follow --- will fund living lab environments for the entire community, </a:t>
            </a:r>
            <a:r>
              <a:rPr lang="en-US" sz="2800" u="sng" dirty="0">
                <a:latin typeface="Calibri" panose="020F0502020204030204" pitchFamily="34" charset="0"/>
                <a:cs typeface="Calibri" panose="020F0502020204030204" pitchFamily="34" charset="0"/>
              </a:rPr>
              <a:t>not</a:t>
            </a:r>
            <a:r>
              <a:rPr lang="en-US" sz="2800" dirty="0">
                <a:latin typeface="Calibri" panose="020F0502020204030204" pitchFamily="34" charset="0"/>
                <a:cs typeface="Calibri" panose="020F0502020204030204" pitchFamily="34" charset="0"/>
              </a:rPr>
              <a:t> primarily the host’s and their already existing collaborators’ research.  We anticipate multi-million-dollar awards over a 5- year period.</a:t>
            </a:r>
            <a:endParaRPr lang="en-US" sz="28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5051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157397" y="334009"/>
            <a:ext cx="11795792" cy="1280160"/>
          </a:xfrm>
        </p:spPr>
        <p:txBody>
          <a:bodyPr>
            <a:normAutofit/>
          </a:bodyPr>
          <a:lstStyle/>
          <a:p>
            <a:pPr algn="ctr"/>
            <a:r>
              <a:rPr lang="en-US" b="1" dirty="0">
                <a:latin typeface="Calibri" panose="020F0502020204030204" pitchFamily="34" charset="0"/>
                <a:cs typeface="Calibri" panose="020F0502020204030204" pitchFamily="34" charset="0"/>
              </a:rPr>
              <a:t>DCL: Planning Grants to Create AI-Ready Test Beds  </a:t>
            </a:r>
            <a:br>
              <a:rPr lang="en-US"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(NSF 24-111)</a:t>
            </a: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12</a:t>
            </a:fld>
            <a:endParaRPr lang="en-US"/>
          </a:p>
        </p:txBody>
      </p:sp>
      <p:sp>
        <p:nvSpPr>
          <p:cNvPr id="3" name="Content Placeholder 2">
            <a:extLst>
              <a:ext uri="{FF2B5EF4-FFF2-40B4-BE49-F238E27FC236}">
                <a16:creationId xmlns:a16="http://schemas.microsoft.com/office/drawing/2014/main" id="{57F6D53E-F140-0AEF-6018-60277E79E6E6}"/>
              </a:ext>
            </a:extLst>
          </p:cNvPr>
          <p:cNvSpPr>
            <a:spLocks noGrp="1"/>
          </p:cNvSpPr>
          <p:nvPr>
            <p:ph idx="1"/>
          </p:nvPr>
        </p:nvSpPr>
        <p:spPr>
          <a:xfrm>
            <a:off x="479683" y="1715749"/>
            <a:ext cx="11277600" cy="4355880"/>
          </a:xfrm>
        </p:spPr>
        <p:txBody>
          <a:bodyPr>
            <a:normAutofit/>
          </a:bodyPr>
          <a:lstStyle/>
          <a:p>
            <a:pPr>
              <a:spcBef>
                <a:spcPts val="2400"/>
              </a:spcBef>
            </a:pPr>
            <a:r>
              <a:rPr lang="en-US" dirty="0">
                <a:solidFill>
                  <a:schemeClr val="tx1"/>
                </a:solidFill>
                <a:latin typeface="Calibri" panose="020F0502020204030204" pitchFamily="34" charset="0"/>
                <a:cs typeface="Calibri" panose="020F0502020204030204" pitchFamily="34" charset="0"/>
              </a:rPr>
              <a:t>Planning Grants will support costs associated with forming teams, planning of envisioned AI-Ready infrastructure, cultivating an external user community, collection of preliminary pilot data and demonstrations, and creation of governance and management plans.</a:t>
            </a:r>
            <a:endPar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a:p>
            <a:pPr>
              <a:spcBef>
                <a:spcPts val="2400"/>
              </a:spcBef>
            </a:pPr>
            <a:r>
              <a:rPr lang="en-US" dirty="0">
                <a:solidFill>
                  <a:schemeClr val="tx1"/>
                </a:solidFill>
                <a:latin typeface="Calibri" panose="020F0502020204030204" pitchFamily="34" charset="0"/>
                <a:cs typeface="Calibri" panose="020F0502020204030204" pitchFamily="34" charset="0"/>
              </a:rPr>
              <a:t>Planning Grants should cultivate research teams to actively address the expansion or enhancement of an existing test bed to implement and evaluate impact of applying novel AI methods to the domain.  The proposals should articulate the types of research questions the AI-Ready Testbed will support.</a:t>
            </a:r>
          </a:p>
          <a:p>
            <a:pPr>
              <a:spcBef>
                <a:spcPts val="2400"/>
              </a:spcBef>
            </a:pPr>
            <a:r>
              <a:rPr lang="en-US" dirty="0">
                <a:solidFill>
                  <a:schemeClr val="tx1"/>
                </a:solidFill>
                <a:latin typeface="Calibri" panose="020F0502020204030204" pitchFamily="34" charset="0"/>
                <a:cs typeface="Calibri" panose="020F0502020204030204" pitchFamily="34" charset="0"/>
              </a:rPr>
              <a:t>Planning Grants will support organizing activities to help form AI-Ready Test Bed teams and crystalize ideas and infrastructure development and research plans to be presented in a future AI-Ready Test Bed Full Proposal.</a:t>
            </a:r>
          </a:p>
          <a:p>
            <a:endPar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14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457200" y="334009"/>
            <a:ext cx="11277600" cy="864170"/>
          </a:xfrm>
        </p:spPr>
        <p:txBody>
          <a:bodyPr>
            <a:normAutofit/>
          </a:bodyPr>
          <a:lstStyle/>
          <a:p>
            <a:r>
              <a:rPr lang="en-US" sz="4000" b="1" dirty="0">
                <a:latin typeface="Calibri" panose="020F0502020204030204" pitchFamily="34" charset="0"/>
                <a:cs typeface="Calibri" panose="020F0502020204030204" pitchFamily="34" charset="0"/>
              </a:rPr>
              <a:t>FAQ</a:t>
            </a: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13</a:t>
            </a:fld>
            <a:endParaRPr lang="en-US"/>
          </a:p>
        </p:txBody>
      </p:sp>
      <p:sp>
        <p:nvSpPr>
          <p:cNvPr id="3" name="Content Placeholder 2">
            <a:extLst>
              <a:ext uri="{FF2B5EF4-FFF2-40B4-BE49-F238E27FC236}">
                <a16:creationId xmlns:a16="http://schemas.microsoft.com/office/drawing/2014/main" id="{053DECC4-0B2A-F2C6-887B-1F459E343D42}"/>
              </a:ext>
            </a:extLst>
          </p:cNvPr>
          <p:cNvSpPr>
            <a:spLocks noGrp="1"/>
          </p:cNvSpPr>
          <p:nvPr>
            <p:ph idx="1"/>
          </p:nvPr>
        </p:nvSpPr>
        <p:spPr>
          <a:xfrm>
            <a:off x="781426" y="958712"/>
            <a:ext cx="10629148" cy="5359706"/>
          </a:xfrm>
        </p:spPr>
        <p:txBody>
          <a:bodyPr>
            <a:normAutofit/>
          </a:bodyPr>
          <a:lstStyle/>
          <a:p>
            <a:pPr marL="0" indent="0">
              <a:spcBef>
                <a:spcPts val="1800"/>
              </a:spcBef>
              <a:buNone/>
            </a:pPr>
            <a:r>
              <a:rPr lang="en-US" sz="2400" b="1" dirty="0">
                <a:solidFill>
                  <a:schemeClr val="tx1"/>
                </a:solidFill>
                <a:latin typeface="Calibri" panose="020F0502020204030204" pitchFamily="34" charset="0"/>
                <a:ea typeface="Open Sans" panose="020B0606030504020204" pitchFamily="34" charset="0"/>
                <a:cs typeface="Calibri" panose="020F0502020204030204" pitchFamily="34" charset="0"/>
              </a:rPr>
              <a:t>Q: </a:t>
            </a:r>
            <a: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t>Does the existing testbed have to have computational components in place, or is the domain function (e.g. a warehouse or farm cooperative without existing automation) sufficient?</a:t>
            </a:r>
            <a:b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br>
            <a:r>
              <a:rPr lang="en-US" sz="2400" b="1" dirty="0">
                <a:solidFill>
                  <a:schemeClr val="tx1"/>
                </a:solidFill>
                <a:latin typeface="Calibri" panose="020F0502020204030204" pitchFamily="34" charset="0"/>
                <a:ea typeface="Open Sans" panose="020B0606030504020204" pitchFamily="34" charset="0"/>
                <a:cs typeface="Calibri" panose="020F0502020204030204" pitchFamily="34" charset="0"/>
              </a:rPr>
              <a:t>A:</a:t>
            </a:r>
            <a:r>
              <a:rPr lang="en-US" b="1"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The strongest proposed projects will enhance or enlarge testbeds that already have some computational components, making them AI-Ready for a broad research community.</a:t>
            </a:r>
            <a:endParaRPr lang="en-US" sz="2400" b="1" dirty="0">
              <a:solidFill>
                <a:schemeClr val="tx1"/>
              </a:solidFill>
              <a:latin typeface="Calibri" panose="020F0502020204030204" pitchFamily="34" charset="0"/>
              <a:ea typeface="Open Sans" panose="020B0606030504020204" pitchFamily="34" charset="0"/>
              <a:cs typeface="Calibri" panose="020F0502020204030204" pitchFamily="34" charset="0"/>
            </a:endParaRPr>
          </a:p>
          <a:p>
            <a:pPr marL="0" indent="0">
              <a:spcBef>
                <a:spcPts val="1800"/>
              </a:spcBef>
              <a:buNone/>
            </a:pPr>
            <a:r>
              <a:rPr lang="en-US" sz="2400" b="1" dirty="0">
                <a:solidFill>
                  <a:schemeClr val="tx1"/>
                </a:solidFill>
                <a:latin typeface="Calibri" panose="020F0502020204030204" pitchFamily="34" charset="0"/>
                <a:ea typeface="Open Sans" panose="020B0606030504020204" pitchFamily="34" charset="0"/>
                <a:cs typeface="Calibri" panose="020F0502020204030204" pitchFamily="34" charset="0"/>
              </a:rPr>
              <a:t>Q: </a:t>
            </a:r>
            <a: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t>Can the existing testbed be at a for-profit business? If so, can some of the planning grant funds be used to support personnel from the business?</a:t>
            </a:r>
            <a:b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br>
            <a:r>
              <a:rPr lang="en-US" sz="2400" b="1" dirty="0">
                <a:solidFill>
                  <a:schemeClr val="tx1"/>
                </a:solidFill>
                <a:latin typeface="Calibri" panose="020F0502020204030204" pitchFamily="34" charset="0"/>
                <a:ea typeface="Open Sans" panose="020B0606030504020204" pitchFamily="34" charset="0"/>
                <a:cs typeface="Calibri" panose="020F0502020204030204" pitchFamily="34" charset="0"/>
              </a:rPr>
              <a:t>A: </a:t>
            </a:r>
            <a: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t>Yes, NSF encourages teaming with industry facilities.  However, NSF does not typically fund the activities carried out by a for-profit business. (Please consult the PAPPG NSF 24-1 section I-</a:t>
            </a:r>
            <a:r>
              <a:rPr lang="en-US" dirty="0">
                <a:solidFill>
                  <a:schemeClr val="tx1"/>
                </a:solidFill>
                <a:latin typeface="Calibri" panose="020F0502020204030204" pitchFamily="34" charset="0"/>
                <a:cs typeface="Calibri" panose="020F0502020204030204" pitchFamily="34" charset="0"/>
              </a:rPr>
              <a:t>E-2</a:t>
            </a:r>
            <a:r>
              <a:rPr lang="en-US">
                <a:solidFill>
                  <a:schemeClr val="tx1"/>
                </a:solidFill>
                <a:latin typeface="Calibri" panose="020F0502020204030204" pitchFamily="34" charset="0"/>
                <a:cs typeface="Calibri" panose="020F0502020204030204" pitchFamily="34" charset="0"/>
              </a:rPr>
              <a:t>(a) </a:t>
            </a:r>
            <a:r>
              <a:rPr lang="en-US" sz="2400">
                <a:solidFill>
                  <a:schemeClr val="tx1"/>
                </a:solidFill>
                <a:latin typeface="Calibri" panose="020F0502020204030204" pitchFamily="34" charset="0"/>
                <a:ea typeface="Open Sans" panose="020B0606030504020204" pitchFamily="34" charset="0"/>
                <a:cs typeface="Calibri" panose="020F0502020204030204" pitchFamily="34" charset="0"/>
              </a:rPr>
              <a:t>for </a:t>
            </a:r>
            <a: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t>details.)</a:t>
            </a:r>
          </a:p>
          <a:p>
            <a:pPr marL="0" indent="0">
              <a:spcBef>
                <a:spcPts val="1800"/>
              </a:spcBef>
              <a:buNone/>
            </a:pPr>
            <a:r>
              <a:rPr lang="en-US" b="1" dirty="0">
                <a:solidFill>
                  <a:schemeClr val="tx1"/>
                </a:solidFill>
                <a:latin typeface="Calibri" panose="020F0502020204030204" pitchFamily="34" charset="0"/>
                <a:cs typeface="Calibri" panose="020F0502020204030204" pitchFamily="34" charset="0"/>
              </a:rPr>
              <a:t>Q: </a:t>
            </a:r>
            <a:r>
              <a:rPr lang="en-US" dirty="0">
                <a:solidFill>
                  <a:schemeClr val="tx1"/>
                </a:solidFill>
                <a:latin typeface="Calibri" panose="020F0502020204030204" pitchFamily="34" charset="0"/>
                <a:cs typeface="Calibri" panose="020F0502020204030204" pitchFamily="34" charset="0"/>
              </a:rPr>
              <a:t>Can we submit a Planning Grant proposal if we received a “discourage” or “do not encourage” decision on our Concept Outline?</a:t>
            </a:r>
            <a:br>
              <a:rPr lang="en-US" dirty="0">
                <a:solidFill>
                  <a:schemeClr val="tx1"/>
                </a:solidFill>
                <a:latin typeface="Calibri" panose="020F0502020204030204" pitchFamily="34" charset="0"/>
                <a:cs typeface="Calibri" panose="020F0502020204030204" pitchFamily="34" charset="0"/>
              </a:rPr>
            </a:br>
            <a:r>
              <a:rPr lang="en-US" b="1" dirty="0">
                <a:solidFill>
                  <a:schemeClr val="tx1"/>
                </a:solidFill>
                <a:latin typeface="Calibri" panose="020F0502020204030204" pitchFamily="34" charset="0"/>
                <a:cs typeface="Calibri" panose="020F0502020204030204" pitchFamily="34" charset="0"/>
              </a:rPr>
              <a:t>A: </a:t>
            </a:r>
            <a:r>
              <a:rPr lang="en-US" dirty="0">
                <a:solidFill>
                  <a:schemeClr val="tx1"/>
                </a:solidFill>
                <a:latin typeface="Calibri" panose="020F0502020204030204" pitchFamily="34" charset="0"/>
                <a:cs typeface="Calibri" panose="020F0502020204030204" pitchFamily="34" charset="0"/>
              </a:rPr>
              <a:t>No, see PAPPG sections I-D-1 Concept Outlines and II-F-1 Planning.</a:t>
            </a:r>
            <a:endPar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97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457200" y="334009"/>
            <a:ext cx="11277600" cy="864170"/>
          </a:xfrm>
        </p:spPr>
        <p:txBody>
          <a:bodyPr>
            <a:normAutofit/>
          </a:bodyPr>
          <a:lstStyle/>
          <a:p>
            <a:r>
              <a:rPr lang="en-US" sz="4000" b="1" dirty="0">
                <a:latin typeface="Calibri" panose="020F0502020204030204" pitchFamily="34" charset="0"/>
                <a:cs typeface="Calibri" panose="020F0502020204030204" pitchFamily="34" charset="0"/>
              </a:rPr>
              <a:t>FAQ</a:t>
            </a: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14</a:t>
            </a:fld>
            <a:endParaRPr lang="en-US"/>
          </a:p>
        </p:txBody>
      </p:sp>
      <p:sp>
        <p:nvSpPr>
          <p:cNvPr id="3" name="Content Placeholder 2">
            <a:extLst>
              <a:ext uri="{FF2B5EF4-FFF2-40B4-BE49-F238E27FC236}">
                <a16:creationId xmlns:a16="http://schemas.microsoft.com/office/drawing/2014/main" id="{053DECC4-0B2A-F2C6-887B-1F459E343D42}"/>
              </a:ext>
            </a:extLst>
          </p:cNvPr>
          <p:cNvSpPr>
            <a:spLocks noGrp="1"/>
          </p:cNvSpPr>
          <p:nvPr>
            <p:ph idx="1"/>
          </p:nvPr>
        </p:nvSpPr>
        <p:spPr>
          <a:xfrm>
            <a:off x="703276" y="1064032"/>
            <a:ext cx="10912076" cy="4527686"/>
          </a:xfrm>
        </p:spPr>
        <p:txBody>
          <a:bodyPr>
            <a:noAutofit/>
          </a:bodyPr>
          <a:lstStyle/>
          <a:p>
            <a:pPr marL="0" indent="0">
              <a:spcBef>
                <a:spcPts val="1800"/>
              </a:spcBef>
              <a:buNone/>
            </a:pPr>
            <a:r>
              <a:rPr lang="en-US" b="1" dirty="0">
                <a:solidFill>
                  <a:schemeClr val="tx1"/>
                </a:solidFill>
                <a:latin typeface="Calibri" panose="020F0502020204030204" pitchFamily="34" charset="0"/>
                <a:cs typeface="Calibri" panose="020F0502020204030204" pitchFamily="34" charset="0"/>
              </a:rPr>
              <a:t>Q: </a:t>
            </a:r>
            <a:r>
              <a:rPr lang="en-US" dirty="0">
                <a:solidFill>
                  <a:schemeClr val="tx1"/>
                </a:solidFill>
                <a:latin typeface="Calibri" panose="020F0502020204030204" pitchFamily="34" charset="0"/>
                <a:cs typeface="Calibri" panose="020F0502020204030204" pitchFamily="34" charset="0"/>
              </a:rPr>
              <a:t>How many planning grants will NSF support?</a:t>
            </a:r>
            <a:br>
              <a:rPr lang="en-US" dirty="0">
                <a:solidFill>
                  <a:schemeClr val="tx1"/>
                </a:solidFill>
                <a:latin typeface="Calibri" panose="020F0502020204030204" pitchFamily="34" charset="0"/>
                <a:cs typeface="Calibri" panose="020F0502020204030204" pitchFamily="34" charset="0"/>
              </a:rPr>
            </a:br>
            <a:r>
              <a:rPr lang="en-US" b="1" dirty="0">
                <a:solidFill>
                  <a:schemeClr val="tx1"/>
                </a:solidFill>
                <a:latin typeface="Calibri" panose="020F0502020204030204" pitchFamily="34" charset="0"/>
                <a:cs typeface="Calibri" panose="020F0502020204030204" pitchFamily="34" charset="0"/>
              </a:rPr>
              <a:t>A: </a:t>
            </a:r>
            <a:r>
              <a:rPr lang="en-US" dirty="0">
                <a:solidFill>
                  <a:schemeClr val="tx1"/>
                </a:solidFill>
                <a:latin typeface="Calibri" panose="020F0502020204030204" pitchFamily="34" charset="0"/>
                <a:cs typeface="Calibri" panose="020F0502020204030204" pitchFamily="34" charset="0"/>
              </a:rPr>
              <a:t>Up to ten.</a:t>
            </a:r>
          </a:p>
          <a:p>
            <a:pPr marL="0" indent="0">
              <a:spcBef>
                <a:spcPts val="1800"/>
              </a:spcBef>
              <a:buNone/>
            </a:pPr>
            <a:r>
              <a:rPr lang="en-US" b="1" dirty="0">
                <a:solidFill>
                  <a:schemeClr val="tx1"/>
                </a:solidFill>
                <a:latin typeface="Calibri" panose="020F0502020204030204" pitchFamily="34" charset="0"/>
                <a:cs typeface="Calibri" panose="020F0502020204030204" pitchFamily="34" charset="0"/>
              </a:rPr>
              <a:t>Q: </a:t>
            </a:r>
            <a:r>
              <a:rPr lang="en-US" dirty="0">
                <a:solidFill>
                  <a:schemeClr val="tx1"/>
                </a:solidFill>
                <a:latin typeface="Calibri" panose="020F0502020204030204" pitchFamily="34" charset="0"/>
                <a:cs typeface="Calibri" panose="020F0502020204030204" pitchFamily="34" charset="0"/>
              </a:rPr>
              <a:t>When will funding decisions on Planning Grant applications be made? </a:t>
            </a:r>
            <a:br>
              <a:rPr lang="en-US" dirty="0">
                <a:solidFill>
                  <a:schemeClr val="tx1"/>
                </a:solidFill>
                <a:latin typeface="Calibri" panose="020F0502020204030204" pitchFamily="34" charset="0"/>
                <a:cs typeface="Calibri" panose="020F0502020204030204" pitchFamily="34" charset="0"/>
              </a:rPr>
            </a:br>
            <a:r>
              <a:rPr lang="en-US" b="1" dirty="0">
                <a:solidFill>
                  <a:schemeClr val="tx1"/>
                </a:solidFill>
                <a:latin typeface="Calibri" panose="020F0502020204030204" pitchFamily="34" charset="0"/>
                <a:cs typeface="Calibri" panose="020F0502020204030204" pitchFamily="34" charset="0"/>
              </a:rPr>
              <a:t>A:  </a:t>
            </a:r>
            <a:r>
              <a:rPr lang="en-US" dirty="0">
                <a:solidFill>
                  <a:schemeClr val="tx1"/>
                </a:solidFill>
                <a:latin typeface="Calibri" panose="020F0502020204030204" pitchFamily="34" charset="0"/>
                <a:cs typeface="Calibri" panose="020F0502020204030204" pitchFamily="34" charset="0"/>
              </a:rPr>
              <a:t>May or June 2025</a:t>
            </a:r>
          </a:p>
          <a:p>
            <a:pPr marL="0" indent="0">
              <a:spcBef>
                <a:spcPts val="1800"/>
              </a:spcBef>
              <a:buNone/>
            </a:pPr>
            <a:r>
              <a:rPr lang="en-US" b="1" dirty="0">
                <a:solidFill>
                  <a:schemeClr val="tx1"/>
                </a:solidFill>
                <a:latin typeface="Calibri" panose="020F0502020204030204" pitchFamily="34" charset="0"/>
                <a:cs typeface="Calibri" panose="020F0502020204030204" pitchFamily="34" charset="0"/>
              </a:rPr>
              <a:t>Q: </a:t>
            </a:r>
            <a:r>
              <a:rPr lang="en-US" dirty="0">
                <a:solidFill>
                  <a:schemeClr val="tx1"/>
                </a:solidFill>
                <a:latin typeface="Calibri" panose="020F0502020204030204" pitchFamily="34" charset="0"/>
                <a:cs typeface="Calibri" panose="020F0502020204030204" pitchFamily="34" charset="0"/>
              </a:rPr>
              <a:t>Is support for graduate students appropriate in Planning Grant proposals?</a:t>
            </a:r>
            <a:br>
              <a:rPr lang="en-US" dirty="0">
                <a:solidFill>
                  <a:schemeClr val="tx1"/>
                </a:solidFill>
                <a:latin typeface="Calibri" panose="020F0502020204030204" pitchFamily="34" charset="0"/>
                <a:cs typeface="Calibri" panose="020F0502020204030204" pitchFamily="34" charset="0"/>
              </a:rPr>
            </a:br>
            <a:r>
              <a:rPr lang="en-US" b="1" dirty="0">
                <a:solidFill>
                  <a:schemeClr val="tx1"/>
                </a:solidFill>
                <a:latin typeface="Calibri" panose="020F0502020204030204" pitchFamily="34" charset="0"/>
                <a:cs typeface="Calibri" panose="020F0502020204030204" pitchFamily="34" charset="0"/>
              </a:rPr>
              <a:t>A: </a:t>
            </a:r>
            <a:r>
              <a:rPr lang="en-US" dirty="0">
                <a:solidFill>
                  <a:schemeClr val="tx1"/>
                </a:solidFill>
                <a:latin typeface="Calibri" panose="020F0502020204030204" pitchFamily="34" charset="0"/>
                <a:cs typeface="Calibri" panose="020F0502020204030204" pitchFamily="34" charset="0"/>
              </a:rPr>
              <a:t>If there is an appropriate research role for the GRA, yes.</a:t>
            </a:r>
            <a:endParaRPr lang="en-US" b="1" dirty="0">
              <a:solidFill>
                <a:schemeClr val="tx1"/>
              </a:solidFill>
              <a:latin typeface="Calibri" panose="020F0502020204030204" pitchFamily="34" charset="0"/>
              <a:cs typeface="Calibri" panose="020F0502020204030204" pitchFamily="34" charset="0"/>
            </a:endParaRPr>
          </a:p>
          <a:p>
            <a:pPr marL="0" indent="0">
              <a:spcBef>
                <a:spcPts val="1800"/>
              </a:spcBef>
              <a:buNone/>
            </a:pPr>
            <a:r>
              <a:rPr lang="en-US" b="1" dirty="0">
                <a:solidFill>
                  <a:schemeClr val="tx1"/>
                </a:solidFill>
                <a:latin typeface="Calibri" panose="020F0502020204030204" pitchFamily="34" charset="0"/>
                <a:cs typeface="Calibri" panose="020F0502020204030204" pitchFamily="34" charset="0"/>
              </a:rPr>
              <a:t>Q: </a:t>
            </a:r>
            <a:r>
              <a:rPr lang="en-US" dirty="0">
                <a:solidFill>
                  <a:schemeClr val="tx1"/>
                </a:solidFill>
                <a:latin typeface="Calibri" panose="020F0502020204030204" pitchFamily="34" charset="0"/>
                <a:cs typeface="Calibri" panose="020F0502020204030204" pitchFamily="34" charset="0"/>
              </a:rPr>
              <a:t>The DCL stresses that AI-Ready testbeds are expected to primarily support projects from researchers outside the group that constructs the testbed.  How will those research projects be supported? How will ongoing operations and maintenance of the AI-Ready testbeds be supported?</a:t>
            </a:r>
            <a:br>
              <a:rPr lang="en-US" b="1" dirty="0">
                <a:solidFill>
                  <a:schemeClr val="tx1"/>
                </a:solidFill>
                <a:latin typeface="Calibri" panose="020F0502020204030204" pitchFamily="34" charset="0"/>
                <a:cs typeface="Calibri" panose="020F0502020204030204" pitchFamily="34" charset="0"/>
              </a:rPr>
            </a:br>
            <a:r>
              <a:rPr lang="en-US" b="1" dirty="0">
                <a:solidFill>
                  <a:schemeClr val="tx1"/>
                </a:solidFill>
                <a:latin typeface="Calibri" panose="020F0502020204030204" pitchFamily="34" charset="0"/>
                <a:cs typeface="Calibri" panose="020F0502020204030204" pitchFamily="34" charset="0"/>
              </a:rPr>
              <a:t>A: </a:t>
            </a:r>
            <a:r>
              <a:rPr lang="en-US" dirty="0">
                <a:solidFill>
                  <a:schemeClr val="tx1"/>
                </a:solidFill>
                <a:latin typeface="Calibri" panose="020F0502020204030204" pitchFamily="34" charset="0"/>
                <a:cs typeface="Calibri" panose="020F0502020204030204" pitchFamily="34" charset="0"/>
              </a:rPr>
              <a:t>That will be articulated in the future solicitation for the full AI-Ready project proposals.</a:t>
            </a:r>
            <a:endParaRPr lang="en-US" b="1" dirty="0">
              <a:solidFill>
                <a:schemeClr val="tx1"/>
              </a:solidFill>
              <a:latin typeface="Calibri" panose="020F0502020204030204" pitchFamily="34" charset="0"/>
              <a:cs typeface="Calibri" panose="020F0502020204030204" pitchFamily="34" charset="0"/>
            </a:endParaRPr>
          </a:p>
          <a:p>
            <a:pPr marL="0" indent="0">
              <a:buNone/>
            </a:pPr>
            <a:r>
              <a:rPr lang="en-US" dirty="0">
                <a:solidFill>
                  <a:schemeClr val="tx1"/>
                </a:solidFill>
                <a:latin typeface="Calibri" panose="020F0502020204030204" pitchFamily="34" charset="0"/>
                <a:cs typeface="Calibri" panose="020F0502020204030204" pitchFamily="34" charset="0"/>
              </a:rPr>
              <a:t> </a:t>
            </a:r>
            <a:endParaRPr lang="en-US" b="1" dirty="0">
              <a:solidFill>
                <a:schemeClr val="tx1"/>
              </a:solidFill>
              <a:latin typeface="Calibri" panose="020F0502020204030204" pitchFamily="34" charset="0"/>
              <a:cs typeface="Calibri" panose="020F0502020204030204" pitchFamily="34" charset="0"/>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224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E71064-908A-3CDB-7E34-4EF89E1916AD}"/>
              </a:ext>
            </a:extLst>
          </p:cNvPr>
          <p:cNvSpPr txBox="1">
            <a:spLocks noGrp="1"/>
          </p:cNvSpPr>
          <p:nvPr>
            <p:ph type="title" idx="4294967295"/>
          </p:nvPr>
        </p:nvSpPr>
        <p:spPr>
          <a:xfrm>
            <a:off x="157396" y="334009"/>
            <a:ext cx="12034603" cy="1280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600" kern="1200">
                <a:solidFill>
                  <a:srgbClr val="005699"/>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699"/>
                </a:solidFill>
                <a:effectLst/>
                <a:uLnTx/>
                <a:uFillTx/>
                <a:latin typeface="Calibri" panose="020F0502020204030204" pitchFamily="34" charset="0"/>
                <a:ea typeface="Open Sans" panose="020B0606030504020204" pitchFamily="34" charset="0"/>
                <a:cs typeface="Calibri" panose="020F0502020204030204" pitchFamily="34" charset="0"/>
              </a:rPr>
              <a:t>DCL: Planning Grants to Create </a:t>
            </a:r>
            <a:br>
              <a:rPr kumimoji="0" lang="en-US" sz="3600" b="1" i="0" u="none" strike="noStrike" kern="1200" cap="none" spc="0" normalizeH="0" baseline="0" noProof="0" dirty="0">
                <a:ln>
                  <a:noFill/>
                </a:ln>
                <a:solidFill>
                  <a:srgbClr val="005699"/>
                </a:solidFill>
                <a:effectLst/>
                <a:uLnTx/>
                <a:uFillTx/>
                <a:latin typeface="Calibri" panose="020F0502020204030204" pitchFamily="34" charset="0"/>
                <a:ea typeface="Open Sans" panose="020B0606030504020204" pitchFamily="34" charset="0"/>
                <a:cs typeface="Calibri" panose="020F0502020204030204" pitchFamily="34" charset="0"/>
              </a:rPr>
            </a:br>
            <a:r>
              <a:rPr kumimoji="0" lang="en-US" sz="3600" b="1" i="0" u="none" strike="noStrike" kern="1200" cap="none" spc="0" normalizeH="0" baseline="0" noProof="0" dirty="0">
                <a:ln>
                  <a:noFill/>
                </a:ln>
                <a:solidFill>
                  <a:srgbClr val="005699"/>
                </a:solidFill>
                <a:effectLst/>
                <a:uLnTx/>
                <a:uFillTx/>
                <a:latin typeface="Calibri" panose="020F0502020204030204" pitchFamily="34" charset="0"/>
                <a:ea typeface="Open Sans" panose="020B0606030504020204" pitchFamily="34" charset="0"/>
                <a:cs typeface="Calibri" panose="020F0502020204030204" pitchFamily="34" charset="0"/>
              </a:rPr>
              <a:t>AI-Ready Test Beds  </a:t>
            </a:r>
            <a:r>
              <a:rPr kumimoji="0" lang="en-US" sz="3200" b="1" i="0" u="none" strike="noStrike" kern="1200" cap="none" spc="0" normalizeH="0" baseline="0" noProof="0" dirty="0">
                <a:ln>
                  <a:noFill/>
                </a:ln>
                <a:solidFill>
                  <a:srgbClr val="005699"/>
                </a:solidFill>
                <a:effectLst/>
                <a:uLnTx/>
                <a:uFillTx/>
                <a:latin typeface="Calibri" panose="020F0502020204030204" pitchFamily="34" charset="0"/>
                <a:ea typeface="Open Sans" panose="020B0606030504020204" pitchFamily="34" charset="0"/>
                <a:cs typeface="Calibri" panose="020F0502020204030204" pitchFamily="34" charset="0"/>
              </a:rPr>
              <a:t>(NSF 24-111)</a:t>
            </a:r>
          </a:p>
        </p:txBody>
      </p:sp>
      <p:sp>
        <p:nvSpPr>
          <p:cNvPr id="3" name="Content Placeholder 2">
            <a:extLst>
              <a:ext uri="{FF2B5EF4-FFF2-40B4-BE49-F238E27FC236}">
                <a16:creationId xmlns:a16="http://schemas.microsoft.com/office/drawing/2014/main" id="{57F6D53E-F140-0AEF-6018-60277E79E6E6}"/>
              </a:ext>
            </a:extLst>
          </p:cNvPr>
          <p:cNvSpPr>
            <a:spLocks noGrp="1"/>
          </p:cNvSpPr>
          <p:nvPr>
            <p:ph idx="1"/>
          </p:nvPr>
        </p:nvSpPr>
        <p:spPr>
          <a:xfrm>
            <a:off x="1636424" y="1940510"/>
            <a:ext cx="9826569" cy="4355880"/>
          </a:xfrm>
        </p:spPr>
        <p:txBody>
          <a:bodyPr>
            <a:normAutofit/>
          </a:bodyPr>
          <a:lstStyle/>
          <a:p>
            <a:pPr>
              <a:spcBef>
                <a:spcPts val="2400"/>
              </a:spcBef>
            </a:pPr>
            <a:r>
              <a:rPr lang="en-US" sz="2800" dirty="0">
                <a:solidFill>
                  <a:schemeClr val="tx1"/>
                </a:solidFill>
                <a:latin typeface="Calibri" panose="020F0502020204030204" pitchFamily="34" charset="0"/>
                <a:cs typeface="Calibri" panose="020F0502020204030204" pitchFamily="34" charset="0"/>
              </a:rPr>
              <a:t>Planning Grant budgets may be up to $100,000 per year, with total funding of up to $200,000 for up to 24 months.</a:t>
            </a:r>
          </a:p>
          <a:p>
            <a:pPr>
              <a:spcBef>
                <a:spcPts val="2400"/>
              </a:spcBef>
            </a:pPr>
            <a:r>
              <a:rPr lang="en-US" sz="2800" dirty="0">
                <a:solidFill>
                  <a:schemeClr val="tx1"/>
                </a:solidFill>
                <a:latin typeface="Calibri" panose="020F0502020204030204" pitchFamily="34" charset="0"/>
                <a:cs typeface="Calibri" panose="020F0502020204030204" pitchFamily="34" charset="0"/>
              </a:rPr>
              <a:t>Planning Grant proposals must be submitted by 5:00pm, submitting organization’s local time, on November 13, 2024.</a:t>
            </a:r>
          </a:p>
          <a:p>
            <a:pPr>
              <a:spcBef>
                <a:spcPts val="2400"/>
              </a:spcBef>
            </a:pPr>
            <a:r>
              <a:rPr lang="en-US" sz="2800" dirty="0">
                <a:solidFill>
                  <a:schemeClr val="tx1"/>
                </a:solidFill>
                <a:latin typeface="Calibri" panose="020F0502020204030204" pitchFamily="34" charset="0"/>
                <a:cs typeface="Calibri" panose="020F0502020204030204" pitchFamily="34" charset="0"/>
              </a:rPr>
              <a:t>For further information, contact </a:t>
            </a:r>
            <a:r>
              <a:rPr lang="en-US" sz="2800" dirty="0">
                <a:solidFill>
                  <a:schemeClr val="tx1"/>
                </a:solidFill>
                <a:latin typeface="Calibri" panose="020F0502020204030204" pitchFamily="34" charset="0"/>
                <a:cs typeface="Calibri" panose="020F0502020204030204" pitchFamily="34" charset="0"/>
                <a:hlinkClick r:id="rId2"/>
              </a:rPr>
              <a:t>AI-Ready_testbeds@nsf</a:t>
            </a:r>
            <a:r>
              <a:rPr lang="en-US" sz="2800">
                <a:solidFill>
                  <a:schemeClr val="tx1"/>
                </a:solidFill>
                <a:latin typeface="Calibri" panose="020F0502020204030204" pitchFamily="34" charset="0"/>
                <a:cs typeface="Calibri" panose="020F0502020204030204" pitchFamily="34" charset="0"/>
                <a:hlinkClick r:id="rId2"/>
              </a:rPr>
              <a:t>.gov</a:t>
            </a:r>
            <a:endParaRPr lang="en-US" sz="2800" dirty="0">
              <a:solidFill>
                <a:schemeClr val="tx1"/>
              </a:solidFill>
              <a:latin typeface="Calibri" panose="020F0502020204030204" pitchFamily="34" charset="0"/>
              <a:cs typeface="Calibri" panose="020F0502020204030204" pitchFamily="34" charset="0"/>
            </a:endParaRPr>
          </a:p>
          <a:p>
            <a:pPr marL="0" indent="0">
              <a:spcBef>
                <a:spcPts val="2400"/>
              </a:spcBef>
              <a:buNone/>
            </a:pPr>
            <a:r>
              <a:rPr lang="en-US" sz="2800" b="1" dirty="0">
                <a:solidFill>
                  <a:schemeClr val="tx1"/>
                </a:solidFill>
                <a:latin typeface="Calibri" panose="020F0502020204030204" pitchFamily="34" charset="0"/>
                <a:cs typeface="Calibri" panose="020F0502020204030204" pitchFamily="34" charset="0"/>
              </a:rPr>
              <a:t>QUESTIONS?</a:t>
            </a:r>
          </a:p>
          <a:p>
            <a:endParaRPr lang="en-US" sz="2800" dirty="0">
              <a:solidFill>
                <a:schemeClr val="tx1"/>
              </a:solidFill>
              <a:latin typeface="Calibri" panose="020F0502020204030204" pitchFamily="34" charset="0"/>
              <a:cs typeface="Calibri" panose="020F0502020204030204" pitchFamily="34" charset="0"/>
            </a:endParaRPr>
          </a:p>
          <a:p>
            <a:pPr marL="0" indent="0">
              <a:buNone/>
            </a:pPr>
            <a:endPar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15</a:t>
            </a:fld>
            <a:endParaRPr lang="en-US"/>
          </a:p>
        </p:txBody>
      </p:sp>
    </p:spTree>
    <p:extLst>
      <p:ext uri="{BB962C8B-B14F-4D97-AF65-F5344CB8AC3E}">
        <p14:creationId xmlns:p14="http://schemas.microsoft.com/office/powerpoint/2010/main" val="23798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457200" y="334009"/>
            <a:ext cx="11277600" cy="1280160"/>
          </a:xfrm>
        </p:spPr>
        <p:txBody>
          <a:bodyPr>
            <a:normAutofit/>
          </a:bodyPr>
          <a:lstStyle/>
          <a:p>
            <a:r>
              <a:rPr lang="en-US" sz="4000" b="1" dirty="0">
                <a:latin typeface="Calibri" panose="020F0502020204030204" pitchFamily="34" charset="0"/>
                <a:cs typeface="Calibri" panose="020F0502020204030204" pitchFamily="34" charset="0"/>
              </a:rPr>
              <a:t>Ancillary Material</a:t>
            </a: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16</a:t>
            </a:fld>
            <a:endParaRPr lang="en-US"/>
          </a:p>
        </p:txBody>
      </p:sp>
    </p:spTree>
    <p:extLst>
      <p:ext uri="{BB962C8B-B14F-4D97-AF65-F5344CB8AC3E}">
        <p14:creationId xmlns:p14="http://schemas.microsoft.com/office/powerpoint/2010/main" val="234866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457200" y="334009"/>
            <a:ext cx="11277600" cy="1280160"/>
          </a:xfrm>
        </p:spPr>
        <p:txBody>
          <a:bodyPr>
            <a:normAutofit/>
          </a:bodyPr>
          <a:lstStyle/>
          <a:p>
            <a:r>
              <a:rPr lang="en-US" sz="4000" b="1">
                <a:latin typeface="Calibri" panose="020F0502020204030204" pitchFamily="34" charset="0"/>
                <a:cs typeface="Calibri" panose="020F0502020204030204" pitchFamily="34" charset="0"/>
              </a:rPr>
              <a:t>AI-Ready Sites</a:t>
            </a:r>
          </a:p>
        </p:txBody>
      </p:sp>
      <p:sp>
        <p:nvSpPr>
          <p:cNvPr id="3" name="Content Placeholder 2">
            <a:extLst>
              <a:ext uri="{FF2B5EF4-FFF2-40B4-BE49-F238E27FC236}">
                <a16:creationId xmlns:a16="http://schemas.microsoft.com/office/drawing/2014/main" id="{0B06C4F3-A54F-B615-92C5-095606A96634}"/>
              </a:ext>
            </a:extLst>
          </p:cNvPr>
          <p:cNvSpPr>
            <a:spLocks noGrp="1"/>
          </p:cNvSpPr>
          <p:nvPr>
            <p:ph idx="1"/>
          </p:nvPr>
        </p:nvSpPr>
        <p:spPr>
          <a:xfrm>
            <a:off x="457200" y="1251060"/>
            <a:ext cx="11277600" cy="4355880"/>
          </a:xfrm>
        </p:spPr>
        <p:txBody>
          <a:bodyPr vert="horz" lIns="91440" tIns="45720" rIns="91440" bIns="45720" rtlCol="0" anchor="t">
            <a:normAutofit/>
          </a:bodyPr>
          <a:lstStyle/>
          <a:p>
            <a:pPr marL="0" indent="0">
              <a:buNone/>
            </a:pPr>
            <a:r>
              <a:rPr lang="en-US">
                <a:solidFill>
                  <a:schemeClr val="tx1"/>
                </a:solidFill>
                <a:latin typeface="Calibri"/>
                <a:ea typeface="Open Sans"/>
                <a:cs typeface="Calibri"/>
              </a:rPr>
              <a:t>Opportunity to engage research community in answering questions like:</a:t>
            </a:r>
          </a:p>
          <a:p>
            <a:r>
              <a:rPr lang="en-US" sz="2400">
                <a:solidFill>
                  <a:schemeClr val="tx1"/>
                </a:solidFill>
                <a:latin typeface="Calibri"/>
                <a:ea typeface="Open Sans"/>
                <a:cs typeface="Calibri"/>
              </a:rPr>
              <a:t>Does following the NIST AI </a:t>
            </a:r>
            <a:r>
              <a:rPr lang="en-US">
                <a:solidFill>
                  <a:schemeClr val="tx1"/>
                </a:solidFill>
                <a:latin typeface="Calibri"/>
                <a:ea typeface="Open Sans"/>
                <a:cs typeface="Calibri"/>
              </a:rPr>
              <a:t>Risk Management Framework</a:t>
            </a:r>
            <a:r>
              <a:rPr lang="en-US" sz="2400">
                <a:solidFill>
                  <a:schemeClr val="tx1"/>
                </a:solidFill>
                <a:latin typeface="Calibri"/>
                <a:ea typeface="Open Sans"/>
                <a:cs typeface="Calibri"/>
              </a:rPr>
              <a:t> lead to safer/better systems?</a:t>
            </a:r>
          </a:p>
          <a:p>
            <a:r>
              <a:rPr lang="en-US" sz="2400">
                <a:solidFill>
                  <a:schemeClr val="tx1"/>
                </a:solidFill>
                <a:latin typeface="Calibri"/>
                <a:ea typeface="Open Sans"/>
                <a:cs typeface="Calibri"/>
              </a:rPr>
              <a:t>What mechanisms lead to community engagement and acceptance?</a:t>
            </a:r>
          </a:p>
          <a:p>
            <a:r>
              <a:rPr lang="en-US">
                <a:solidFill>
                  <a:schemeClr val="tx1"/>
                </a:solidFill>
                <a:latin typeface="Calibri"/>
                <a:ea typeface="Open Sans"/>
                <a:cs typeface="Calibri"/>
              </a:rPr>
              <a:t>Do off-line learned AI control systems translate to beneficial systems?</a:t>
            </a:r>
          </a:p>
          <a:p>
            <a:r>
              <a:rPr lang="en-US">
                <a:solidFill>
                  <a:schemeClr val="tx1"/>
                </a:solidFill>
                <a:latin typeface="Calibri"/>
                <a:ea typeface="Open Sans"/>
                <a:cs typeface="Calibri"/>
              </a:rPr>
              <a:t>Can we e</a:t>
            </a:r>
            <a:r>
              <a:rPr lang="en-US" sz="2400">
                <a:solidFill>
                  <a:schemeClr val="tx1"/>
                </a:solidFill>
                <a:latin typeface="Calibri"/>
                <a:ea typeface="Open Sans"/>
                <a:cs typeface="Calibri"/>
              </a:rPr>
              <a:t>valuate safe</a:t>
            </a:r>
            <a:r>
              <a:rPr lang="en-US">
                <a:solidFill>
                  <a:schemeClr val="tx1"/>
                </a:solidFill>
                <a:latin typeface="Calibri"/>
                <a:ea typeface="Open Sans"/>
                <a:cs typeface="Calibri"/>
              </a:rPr>
              <a:t> learning-enabled systems in the field?</a:t>
            </a:r>
          </a:p>
          <a:p>
            <a:pPr marL="0" indent="0">
              <a:buNone/>
            </a:pPr>
            <a:endParaRPr lang="en-US">
              <a:solidFill>
                <a:schemeClr val="tx1"/>
              </a:solidFill>
              <a:latin typeface="Calibri" panose="020F0502020204030204" pitchFamily="34" charset="0"/>
              <a:cs typeface="Calibri" panose="020F0502020204030204" pitchFamily="34" charset="0"/>
            </a:endParaRPr>
          </a:p>
          <a:p>
            <a:pPr marL="0" indent="0">
              <a:buNone/>
            </a:pPr>
            <a:r>
              <a:rPr lang="en-US" sz="2400">
                <a:solidFill>
                  <a:schemeClr val="tx1"/>
                </a:solidFill>
                <a:latin typeface="Calibri"/>
                <a:ea typeface="Open Sans"/>
                <a:cs typeface="Calibri"/>
              </a:rPr>
              <a:t>There is a demand to engage a broader set of people in deployment questions and positive social impact. AI-Ready S</a:t>
            </a:r>
            <a:r>
              <a:rPr lang="en-US">
                <a:solidFill>
                  <a:schemeClr val="tx1"/>
                </a:solidFill>
                <a:latin typeface="Calibri"/>
                <a:ea typeface="Open Sans"/>
                <a:cs typeface="Calibri"/>
              </a:rPr>
              <a:t>ites will let us meet them partway.</a:t>
            </a:r>
            <a:endParaRPr lang="en-US" sz="2400">
              <a:solidFill>
                <a:schemeClr val="tx1"/>
              </a:solidFill>
              <a:latin typeface="Calibri"/>
              <a:ea typeface="Open Sans"/>
              <a:cs typeface="Calibri"/>
            </a:endParaRPr>
          </a:p>
          <a:p>
            <a:endParaRPr lang="en-US" sz="2400">
              <a:solidFill>
                <a:schemeClr val="tx1"/>
              </a:solidFill>
              <a:latin typeface="Calibri" panose="020F0502020204030204" pitchFamily="34" charset="0"/>
              <a:cs typeface="Calibri" panose="020F0502020204030204" pitchFamily="34" charset="0"/>
            </a:endParaRPr>
          </a:p>
          <a:p>
            <a:pPr marL="0" indent="0">
              <a:buNone/>
            </a:pPr>
            <a:endParaRPr lang="en-US">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17</a:t>
            </a:fld>
            <a:endParaRPr lang="en-US"/>
          </a:p>
        </p:txBody>
      </p:sp>
    </p:spTree>
    <p:extLst>
      <p:ext uri="{BB962C8B-B14F-4D97-AF65-F5344CB8AC3E}">
        <p14:creationId xmlns:p14="http://schemas.microsoft.com/office/powerpoint/2010/main" val="26874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438150" y="467359"/>
            <a:ext cx="11277600" cy="935556"/>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For Further Thought</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440724" y="1647825"/>
            <a:ext cx="11277600" cy="4586406"/>
          </a:xfrm>
        </p:spPr>
        <p:txBody>
          <a:bodyPr>
            <a:normAutofit/>
          </a:bodyPr>
          <a:lstStyle/>
          <a:p>
            <a:pPr marL="0" indent="0">
              <a:buNone/>
            </a:pPr>
            <a:r>
              <a:rPr lang="en-US" sz="2800" b="1">
                <a:solidFill>
                  <a:schemeClr val="accent1"/>
                </a:solidFill>
                <a:latin typeface="Calibri" panose="020F0502020204030204" pitchFamily="34" charset="0"/>
                <a:cs typeface="Calibri" panose="020F0502020204030204" pitchFamily="34" charset="0"/>
              </a:rPr>
              <a:t>Tiers for Planning grants, possibly tiers for full grants (see CIRC)</a:t>
            </a:r>
          </a:p>
          <a:p>
            <a:pPr marL="0" indent="0">
              <a:buNone/>
            </a:pPr>
            <a:r>
              <a:rPr lang="en-US" sz="2800" b="1">
                <a:solidFill>
                  <a:schemeClr val="accent1"/>
                </a:solidFill>
                <a:latin typeface="Calibri" panose="020F0502020204030204" pitchFamily="34" charset="0"/>
                <a:cs typeface="Calibri" panose="020F0502020204030204" pitchFamily="34" charset="0"/>
              </a:rPr>
              <a:t>Mechanisms for guest project bidding, selection, and funding</a:t>
            </a:r>
          </a:p>
          <a:p>
            <a:pPr marL="0" indent="0">
              <a:buNone/>
            </a:pPr>
            <a:r>
              <a:rPr lang="en-US" sz="2800" b="1">
                <a:solidFill>
                  <a:schemeClr val="accent1"/>
                </a:solidFill>
                <a:latin typeface="Calibri" panose="020F0502020204030204" pitchFamily="34" charset="0"/>
                <a:cs typeface="Calibri" panose="020F0502020204030204" pitchFamily="34" charset="0"/>
              </a:rPr>
              <a:t>Mechanisms to ensure infrastructure utility beyond grant lifetime</a:t>
            </a: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18</a:t>
            </a:fld>
            <a:endParaRPr lang="en-US"/>
          </a:p>
        </p:txBody>
      </p:sp>
    </p:spTree>
    <p:extLst>
      <p:ext uri="{BB962C8B-B14F-4D97-AF65-F5344CB8AC3E}">
        <p14:creationId xmlns:p14="http://schemas.microsoft.com/office/powerpoint/2010/main" val="88361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5327-4B11-006B-F9B2-0836F8C76C87}"/>
              </a:ext>
            </a:extLst>
          </p:cNvPr>
          <p:cNvSpPr>
            <a:spLocks noGrp="1"/>
          </p:cNvSpPr>
          <p:nvPr>
            <p:ph type="title"/>
          </p:nvPr>
        </p:nvSpPr>
        <p:spPr>
          <a:xfrm>
            <a:off x="606286" y="136525"/>
            <a:ext cx="11277600" cy="1280160"/>
          </a:xfrm>
        </p:spPr>
        <p:txBody>
          <a:bodyPr>
            <a:normAutofit/>
          </a:bodyPr>
          <a:lstStyle/>
          <a:p>
            <a:r>
              <a:rPr lang="en-US" sz="2400" b="1">
                <a:latin typeface="Calibri" panose="020F0502020204030204" pitchFamily="34" charset="0"/>
                <a:cs typeface="Calibri" panose="020F0502020204030204" pitchFamily="34" charset="0"/>
              </a:rPr>
              <a:t>Appendix 1 - Further Thoughts on AI-Ready Transportation Hub </a:t>
            </a:r>
          </a:p>
        </p:txBody>
      </p:sp>
      <p:sp>
        <p:nvSpPr>
          <p:cNvPr id="3" name="Content Placeholder 2">
            <a:extLst>
              <a:ext uri="{FF2B5EF4-FFF2-40B4-BE49-F238E27FC236}">
                <a16:creationId xmlns:a16="http://schemas.microsoft.com/office/drawing/2014/main" id="{E4E24E58-B86C-DBB3-8C8C-2962DAC516A5}"/>
              </a:ext>
            </a:extLst>
          </p:cNvPr>
          <p:cNvSpPr>
            <a:spLocks noGrp="1"/>
          </p:cNvSpPr>
          <p:nvPr>
            <p:ph idx="1"/>
          </p:nvPr>
        </p:nvSpPr>
        <p:spPr>
          <a:xfrm>
            <a:off x="1012755" y="617399"/>
            <a:ext cx="10604639" cy="5909525"/>
          </a:xfrm>
        </p:spPr>
        <p:txBody>
          <a:bodyPr>
            <a:noAutofit/>
          </a:bodyPr>
          <a:lstStyle/>
          <a:p>
            <a:pPr>
              <a:lnSpc>
                <a:spcPct val="120000"/>
              </a:lnSpc>
            </a:pPr>
            <a:r>
              <a:rPr lang="en-US" sz="1600">
                <a:latin typeface="Calibri" panose="020F0502020204030204" pitchFamily="34" charset="0"/>
                <a:cs typeface="Calibri" panose="020F0502020204030204" pitchFamily="34" charset="0"/>
              </a:rPr>
              <a:t>Urban/Metro – data on traffic flow, buses and subway utilization, schedule interruptions, equip failures, rider safety (accidents and harassment), weather disruptions, attitudes and perceptions to public transport, equity (access, last mile delivery), interaction with ride share, air quality monitoring, role for autonomous vehicles, multi-traffic interactions (autonomous – e.g. for last mile, human driver, micro-mobility)</a:t>
            </a:r>
          </a:p>
          <a:p>
            <a:pPr>
              <a:lnSpc>
                <a:spcPct val="120000"/>
              </a:lnSpc>
            </a:pPr>
            <a:r>
              <a:rPr lang="en-US" sz="1600">
                <a:latin typeface="Calibri" panose="020F0502020204030204" pitchFamily="34" charset="0"/>
                <a:cs typeface="Calibri" panose="020F0502020204030204" pitchFamily="34" charset="0"/>
              </a:rPr>
              <a:t>Evaluation of interventions – interdisciplinary, what kind of infrastructure supports data gathering.</a:t>
            </a:r>
          </a:p>
          <a:p>
            <a:pPr>
              <a:lnSpc>
                <a:spcPct val="120000"/>
              </a:lnSpc>
            </a:pPr>
            <a:r>
              <a:rPr lang="en-US" sz="1600">
                <a:latin typeface="Calibri" panose="020F0502020204030204" pitchFamily="34" charset="0"/>
                <a:cs typeface="Calibri" panose="020F0502020204030204" pitchFamily="34" charset="0"/>
              </a:rPr>
              <a:t>State, actions, perceptions, rewards – what information can you gather, </a:t>
            </a:r>
          </a:p>
          <a:p>
            <a:pPr>
              <a:lnSpc>
                <a:spcPct val="120000"/>
              </a:lnSpc>
            </a:pPr>
            <a:r>
              <a:rPr lang="en-US" sz="1600">
                <a:latin typeface="Calibri" panose="020F0502020204030204" pitchFamily="34" charset="0"/>
                <a:cs typeface="Calibri" panose="020F0502020204030204" pitchFamily="34" charset="0"/>
              </a:rPr>
              <a:t>Successful proposal – makes useful information available to research community.  Needs national advisory committee of people who have worked in similar domains – to guide infrastructure.</a:t>
            </a:r>
          </a:p>
          <a:p>
            <a:pPr>
              <a:lnSpc>
                <a:spcPct val="120000"/>
              </a:lnSpc>
            </a:pPr>
            <a:r>
              <a:rPr lang="en-US" sz="1600">
                <a:latin typeface="Calibri" panose="020F0502020204030204" pitchFamily="34" charset="0"/>
                <a:cs typeface="Calibri" panose="020F0502020204030204" pitchFamily="34" charset="0"/>
              </a:rPr>
              <a:t>Making data shareable vital – what data is broadly useful --- attention to data model to ensure broad utility, accessible</a:t>
            </a:r>
          </a:p>
          <a:p>
            <a:pPr>
              <a:lnSpc>
                <a:spcPct val="120000"/>
              </a:lnSpc>
            </a:pPr>
            <a:r>
              <a:rPr lang="en-US" sz="1600">
                <a:latin typeface="Calibri" panose="020F0502020204030204" pitchFamily="34" charset="0"/>
                <a:cs typeface="Calibri" panose="020F0502020204030204" pitchFamily="34" charset="0"/>
              </a:rPr>
              <a:t>AI to help people PLAN to use public transportation – can public transport become more flexible – encouraging rider use. Transient bus routes created on-the-fly to serve instant needs.</a:t>
            </a:r>
          </a:p>
          <a:p>
            <a:pPr marL="0" indent="0">
              <a:buNone/>
            </a:pPr>
            <a:r>
              <a:rPr lang="en-US" sz="1600" b="1">
                <a:latin typeface="Calibri" panose="020F0502020204030204" pitchFamily="34" charset="0"/>
                <a:cs typeface="Calibri" panose="020F0502020204030204" pitchFamily="34" charset="0"/>
              </a:rPr>
              <a:t>Spin some stories around transportation that highlight utility of research hub.</a:t>
            </a:r>
          </a:p>
          <a:p>
            <a:r>
              <a:rPr lang="en-US" sz="1600">
                <a:latin typeface="Calibri" panose="020F0502020204030204" pitchFamily="34" charset="0"/>
                <a:cs typeface="Calibri" panose="020F0502020204030204" pitchFamily="34" charset="0"/>
              </a:rPr>
              <a:t>Planning</a:t>
            </a:r>
          </a:p>
          <a:p>
            <a:r>
              <a:rPr lang="en-US" sz="1600">
                <a:latin typeface="Calibri" panose="020F0502020204030204" pitchFamily="34" charset="0"/>
                <a:cs typeface="Calibri" panose="020F0502020204030204" pitchFamily="34" charset="0"/>
              </a:rPr>
              <a:t>Construction for local use</a:t>
            </a:r>
          </a:p>
          <a:p>
            <a:r>
              <a:rPr lang="en-US" sz="1600">
                <a:latin typeface="Calibri" panose="020F0502020204030204" pitchFamily="34" charset="0"/>
                <a:cs typeface="Calibri" panose="020F0502020204030204" pitchFamily="34" charset="0"/>
              </a:rPr>
              <a:t>Extension to broad use</a:t>
            </a:r>
          </a:p>
          <a:p>
            <a:r>
              <a:rPr lang="en-US" sz="1600">
                <a:latin typeface="Calibri" panose="020F0502020204030204" pitchFamily="34" charset="0"/>
                <a:cs typeface="Calibri" panose="020F0502020204030204" pitchFamily="34" charset="0"/>
              </a:rPr>
              <a:t>Dissemination of knowledge about building the facility</a:t>
            </a:r>
          </a:p>
        </p:txBody>
      </p:sp>
      <p:sp>
        <p:nvSpPr>
          <p:cNvPr id="4" name="Slide Number Placeholder 3">
            <a:extLst>
              <a:ext uri="{FF2B5EF4-FFF2-40B4-BE49-F238E27FC236}">
                <a16:creationId xmlns:a16="http://schemas.microsoft.com/office/drawing/2014/main" id="{1CDDF0D8-74B0-98B7-8653-19C1550CCF04}"/>
              </a:ext>
            </a:extLst>
          </p:cNvPr>
          <p:cNvSpPr>
            <a:spLocks noGrp="1"/>
          </p:cNvSpPr>
          <p:nvPr>
            <p:ph type="sldNum" sz="quarter" idx="12"/>
          </p:nvPr>
        </p:nvSpPr>
        <p:spPr/>
        <p:txBody>
          <a:bodyPr/>
          <a:lstStyle/>
          <a:p>
            <a:fld id="{4710E8EA-57F6-764C-8914-AEEABF058192}" type="slidenum">
              <a:rPr lang="en-US" smtClean="0"/>
              <a:t>19</a:t>
            </a:fld>
            <a:endParaRPr lang="en-US"/>
          </a:p>
        </p:txBody>
      </p:sp>
    </p:spTree>
    <p:extLst>
      <p:ext uri="{BB962C8B-B14F-4D97-AF65-F5344CB8AC3E}">
        <p14:creationId xmlns:p14="http://schemas.microsoft.com/office/powerpoint/2010/main" val="313609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689-B005-5EF9-8145-5E639884B1CC}"/>
              </a:ext>
            </a:extLst>
          </p:cNvPr>
          <p:cNvSpPr>
            <a:spLocks noGrp="1"/>
          </p:cNvSpPr>
          <p:nvPr>
            <p:ph type="title"/>
          </p:nvPr>
        </p:nvSpPr>
        <p:spPr>
          <a:xfrm>
            <a:off x="361244" y="282222"/>
            <a:ext cx="11112067" cy="1179865"/>
          </a:xfrm>
        </p:spPr>
        <p:txBody>
          <a:bodyPr>
            <a:normAutofit/>
          </a:bodyPr>
          <a:lstStyle/>
          <a:p>
            <a:r>
              <a:rPr lang="en-US" sz="4000" b="1" dirty="0">
                <a:latin typeface="Calibri" panose="020F0502020204030204" pitchFamily="34" charset="0"/>
                <a:cs typeface="Calibri" panose="020F0502020204030204" pitchFamily="34" charset="0"/>
              </a:rPr>
              <a:t>Why AI-Ready Test Beds?</a:t>
            </a:r>
          </a:p>
        </p:txBody>
      </p:sp>
      <p:pic>
        <p:nvPicPr>
          <p:cNvPr id="5" name="Picture 4" descr="A picture containing text, indoor, computer, computer monitor">
            <a:extLst>
              <a:ext uri="{FF2B5EF4-FFF2-40B4-BE49-F238E27FC236}">
                <a16:creationId xmlns:a16="http://schemas.microsoft.com/office/drawing/2014/main" id="{F90D31F1-422E-CF32-E66E-C2BD9247C524}"/>
              </a:ext>
            </a:extLst>
          </p:cNvPr>
          <p:cNvPicPr>
            <a:picLocks noChangeAspect="1"/>
          </p:cNvPicPr>
          <p:nvPr/>
        </p:nvPicPr>
        <p:blipFill>
          <a:blip r:embed="rId3"/>
          <a:stretch>
            <a:fillRect/>
          </a:stretch>
        </p:blipFill>
        <p:spPr>
          <a:xfrm flipH="1">
            <a:off x="264638" y="2184144"/>
            <a:ext cx="4496452" cy="2510928"/>
          </a:xfrm>
          <a:prstGeom prst="rect">
            <a:avLst/>
          </a:prstGeom>
        </p:spPr>
      </p:pic>
      <p:sp>
        <p:nvSpPr>
          <p:cNvPr id="3" name="Content Placeholder 2">
            <a:extLst>
              <a:ext uri="{FF2B5EF4-FFF2-40B4-BE49-F238E27FC236}">
                <a16:creationId xmlns:a16="http://schemas.microsoft.com/office/drawing/2014/main" id="{34209474-4142-A755-2183-41B199928052}"/>
              </a:ext>
            </a:extLst>
          </p:cNvPr>
          <p:cNvSpPr>
            <a:spLocks noGrp="1"/>
          </p:cNvSpPr>
          <p:nvPr>
            <p:ph idx="1"/>
          </p:nvPr>
        </p:nvSpPr>
        <p:spPr>
          <a:xfrm>
            <a:off x="5074920" y="1081199"/>
            <a:ext cx="6638026" cy="6382020"/>
          </a:xfrm>
        </p:spPr>
        <p:txBody>
          <a:bodyPr vert="horz" lIns="91440" tIns="45720" rIns="91440" bIns="45720" rtlCol="0" anchor="t">
            <a:normAutofit/>
          </a:bodyPr>
          <a:lstStyle/>
          <a:p>
            <a:pPr marL="0" indent="0">
              <a:buNone/>
            </a:pPr>
            <a:r>
              <a:rPr lang="en-US" b="1" dirty="0">
                <a:solidFill>
                  <a:schemeClr val="tx1"/>
                </a:solidFill>
                <a:effectLst/>
                <a:latin typeface="Calibri"/>
                <a:ea typeface="Open Sans"/>
                <a:cs typeface="Calibri"/>
              </a:rPr>
              <a:t>AI has jumped from the lab into the world. </a:t>
            </a:r>
            <a:r>
              <a:rPr lang="en-US" b="1" dirty="0">
                <a:solidFill>
                  <a:schemeClr val="tx1"/>
                </a:solidFill>
                <a:latin typeface="Calibri"/>
                <a:ea typeface="Open Sans"/>
                <a:cs typeface="Calibri"/>
              </a:rPr>
              <a:t>C</a:t>
            </a:r>
            <a:r>
              <a:rPr lang="en-US" b="1" dirty="0">
                <a:solidFill>
                  <a:schemeClr val="tx1"/>
                </a:solidFill>
                <a:effectLst/>
                <a:latin typeface="Calibri"/>
                <a:ea typeface="Open Sans"/>
                <a:cs typeface="Calibri"/>
              </a:rPr>
              <a:t>onsequences for society are </a:t>
            </a:r>
            <a:r>
              <a:rPr lang="en-US" b="1" u="sng" dirty="0">
                <a:solidFill>
                  <a:schemeClr val="tx1"/>
                </a:solidFill>
                <a:effectLst/>
                <a:latin typeface="Calibri"/>
                <a:ea typeface="Open Sans"/>
                <a:cs typeface="Calibri"/>
              </a:rPr>
              <a:t>profound</a:t>
            </a:r>
            <a:r>
              <a:rPr lang="en-US" b="1" dirty="0">
                <a:solidFill>
                  <a:schemeClr val="tx1"/>
                </a:solidFill>
                <a:effectLst/>
                <a:latin typeface="Calibri"/>
                <a:ea typeface="Open Sans"/>
                <a:cs typeface="Calibri"/>
              </a:rPr>
              <a:t>.</a:t>
            </a:r>
            <a:endParaRPr lang="en-US" b="1" dirty="0">
              <a:solidFill>
                <a:schemeClr val="tx1"/>
              </a:solidFill>
              <a:effectLst/>
              <a:latin typeface="Calibri" panose="020F0502020204030204" pitchFamily="34" charset="0"/>
              <a:cs typeface="Calibri" panose="020F0502020204030204" pitchFamily="34" charset="0"/>
            </a:endParaRPr>
          </a:p>
          <a:p>
            <a:pPr marL="0" indent="0">
              <a:lnSpc>
                <a:spcPct val="100000"/>
              </a:lnSpc>
              <a:spcBef>
                <a:spcPts val="1200"/>
              </a:spcBef>
              <a:buNone/>
            </a:pPr>
            <a:r>
              <a:rPr lang="en-US" dirty="0">
                <a:solidFill>
                  <a:schemeClr val="tx1"/>
                </a:solidFill>
                <a:latin typeface="Calibri"/>
                <a:ea typeface="Open Sans"/>
                <a:cs typeface="Calibri"/>
              </a:rPr>
              <a:t>To better understand how AI technology can be best adopted in </a:t>
            </a:r>
            <a:r>
              <a:rPr lang="en-US" u="sng" dirty="0">
                <a:solidFill>
                  <a:schemeClr val="tx1"/>
                </a:solidFill>
                <a:latin typeface="Calibri"/>
                <a:ea typeface="Open Sans"/>
                <a:cs typeface="Calibri"/>
              </a:rPr>
              <a:t>high-impact</a:t>
            </a:r>
            <a:r>
              <a:rPr lang="en-US" dirty="0">
                <a:solidFill>
                  <a:schemeClr val="tx1"/>
                </a:solidFill>
                <a:latin typeface="Calibri"/>
                <a:ea typeface="Open Sans"/>
                <a:cs typeface="Calibri"/>
              </a:rPr>
              <a:t> (human, economic ...) </a:t>
            </a:r>
            <a:br>
              <a:rPr lang="en-US" dirty="0">
                <a:solidFill>
                  <a:schemeClr val="tx1"/>
                </a:solidFill>
                <a:latin typeface="Calibri"/>
                <a:ea typeface="Open Sans"/>
                <a:cs typeface="Calibri"/>
              </a:rPr>
            </a:br>
            <a:r>
              <a:rPr lang="en-US" dirty="0">
                <a:solidFill>
                  <a:schemeClr val="tx1"/>
                </a:solidFill>
                <a:latin typeface="Calibri"/>
                <a:ea typeface="Open Sans"/>
                <a:cs typeface="Calibri"/>
              </a:rPr>
              <a:t>settings, we need to address some challenges:</a:t>
            </a:r>
          </a:p>
          <a:p>
            <a:pPr lvl="1">
              <a:lnSpc>
                <a:spcPct val="100000"/>
              </a:lnSpc>
              <a:spcBef>
                <a:spcPts val="600"/>
              </a:spcBef>
            </a:pPr>
            <a:r>
              <a:rPr lang="en-US" sz="2400" dirty="0">
                <a:solidFill>
                  <a:schemeClr val="tx1"/>
                </a:solidFill>
                <a:latin typeface="Calibri"/>
                <a:ea typeface="Open Sans"/>
                <a:cs typeface="Calibri"/>
              </a:rPr>
              <a:t>Dynamic, connected, domain data streams</a:t>
            </a:r>
          </a:p>
          <a:p>
            <a:pPr lvl="1">
              <a:lnSpc>
                <a:spcPct val="100000"/>
              </a:lnSpc>
              <a:spcBef>
                <a:spcPts val="600"/>
              </a:spcBef>
            </a:pPr>
            <a:r>
              <a:rPr lang="en-US" sz="2400" dirty="0">
                <a:solidFill>
                  <a:schemeClr val="tx1"/>
                </a:solidFill>
                <a:latin typeface="Calibri"/>
                <a:ea typeface="Open Sans"/>
                <a:cs typeface="Calibri"/>
              </a:rPr>
              <a:t>Technologist and domain experts to guide researchers to easily connect to the domain</a:t>
            </a:r>
          </a:p>
          <a:p>
            <a:pPr lvl="1">
              <a:lnSpc>
                <a:spcPct val="100000"/>
              </a:lnSpc>
              <a:spcBef>
                <a:spcPts val="600"/>
              </a:spcBef>
            </a:pPr>
            <a:r>
              <a:rPr lang="en-US" sz="2400" dirty="0">
                <a:solidFill>
                  <a:schemeClr val="tx1"/>
                </a:solidFill>
                <a:latin typeface="Calibri"/>
                <a:ea typeface="Open Sans"/>
                <a:cs typeface="Calibri"/>
              </a:rPr>
              <a:t>Allow researchers to embed with front-line service providers and domain experts</a:t>
            </a:r>
          </a:p>
          <a:p>
            <a:pPr lvl="1">
              <a:lnSpc>
                <a:spcPct val="100000"/>
              </a:lnSpc>
              <a:spcBef>
                <a:spcPts val="600"/>
              </a:spcBef>
            </a:pPr>
            <a:r>
              <a:rPr lang="en-US" sz="2400" dirty="0">
                <a:solidFill>
                  <a:schemeClr val="tx1"/>
                </a:solidFill>
                <a:latin typeface="Calibri"/>
                <a:ea typeface="Open Sans"/>
                <a:cs typeface="Calibri"/>
              </a:rPr>
              <a:t>Lower cost and communication </a:t>
            </a:r>
            <a:br>
              <a:rPr lang="en-US" sz="2400" dirty="0">
                <a:latin typeface="Calibri" panose="020F0502020204030204" pitchFamily="34" charset="0"/>
                <a:cs typeface="Calibri" panose="020F0502020204030204" pitchFamily="34" charset="0"/>
              </a:rPr>
            </a:br>
            <a:r>
              <a:rPr lang="en-US" sz="2400" dirty="0">
                <a:solidFill>
                  <a:schemeClr val="tx1"/>
                </a:solidFill>
                <a:latin typeface="Calibri"/>
                <a:ea typeface="Open Sans"/>
                <a:cs typeface="Calibri"/>
              </a:rPr>
              <a:t>barriers at entry to application domain</a:t>
            </a:r>
          </a:p>
          <a:p>
            <a:pPr lvl="1">
              <a:lnSpc>
                <a:spcPct val="100000"/>
              </a:lnSpc>
              <a:spcBef>
                <a:spcPts val="600"/>
              </a:spcBef>
            </a:pPr>
            <a:r>
              <a:rPr lang="en-US" sz="2400" dirty="0">
                <a:solidFill>
                  <a:schemeClr val="tx1"/>
                </a:solidFill>
                <a:latin typeface="Calibri"/>
                <a:ea typeface="Open Sans"/>
                <a:cs typeface="Calibri"/>
              </a:rPr>
              <a:t>Ensure privacy/safety/equity</a:t>
            </a:r>
          </a:p>
        </p:txBody>
      </p:sp>
    </p:spTree>
    <p:extLst>
      <p:ext uri="{BB962C8B-B14F-4D97-AF65-F5344CB8AC3E}">
        <p14:creationId xmlns:p14="http://schemas.microsoft.com/office/powerpoint/2010/main" val="79791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438150" y="467359"/>
            <a:ext cx="11277600" cy="935556"/>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Appendix 2</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440724" y="1647825"/>
            <a:ext cx="11277600" cy="4586406"/>
          </a:xfrm>
        </p:spPr>
        <p:txBody>
          <a:bodyPr>
            <a:normAutofit/>
          </a:bodyPr>
          <a:lstStyle/>
          <a:p>
            <a:pPr marL="0" indent="0">
              <a:buNone/>
            </a:pPr>
            <a:r>
              <a:rPr lang="en-US" sz="2800" b="1">
                <a:solidFill>
                  <a:schemeClr val="accent1"/>
                </a:solidFill>
                <a:latin typeface="Calibri" panose="020F0502020204030204" pitchFamily="34" charset="0"/>
                <a:cs typeface="Calibri" panose="020F0502020204030204" pitchFamily="34" charset="0"/>
              </a:rPr>
              <a:t>Further Thought </a:t>
            </a:r>
          </a:p>
          <a:p>
            <a:pPr marL="0" indent="0">
              <a:buNone/>
            </a:pPr>
            <a:endParaRPr lang="en-US" sz="2800" b="1">
              <a:solidFill>
                <a:schemeClr val="accent1"/>
              </a:solidFill>
              <a:latin typeface="Calibri" panose="020F0502020204030204" pitchFamily="34" charset="0"/>
              <a:cs typeface="Calibri" panose="020F0502020204030204" pitchFamily="34" charset="0"/>
            </a:endParaRPr>
          </a:p>
          <a:p>
            <a:pPr marL="0" indent="0">
              <a:buNone/>
            </a:pPr>
            <a:r>
              <a:rPr lang="en-US" sz="2800" b="1">
                <a:solidFill>
                  <a:schemeClr val="accent1"/>
                </a:solidFill>
                <a:latin typeface="Calibri" panose="020F0502020204030204" pitchFamily="34" charset="0"/>
                <a:cs typeface="Calibri" panose="020F0502020204030204" pitchFamily="34" charset="0"/>
              </a:rPr>
              <a:t>Tiers for Planning grants, possibly tiers for full grants (see CIRC)</a:t>
            </a:r>
          </a:p>
          <a:p>
            <a:pPr marL="0" indent="0">
              <a:buNone/>
            </a:pPr>
            <a:r>
              <a:rPr lang="en-US" sz="2800" b="1">
                <a:solidFill>
                  <a:schemeClr val="accent1"/>
                </a:solidFill>
                <a:latin typeface="Calibri" panose="020F0502020204030204" pitchFamily="34" charset="0"/>
                <a:cs typeface="Calibri" panose="020F0502020204030204" pitchFamily="34" charset="0"/>
              </a:rPr>
              <a:t>Mechanisms for guest project bidding, selection, and funding</a:t>
            </a:r>
          </a:p>
          <a:p>
            <a:pPr marL="0" indent="0">
              <a:buNone/>
            </a:pPr>
            <a:r>
              <a:rPr lang="en-US" sz="2800" b="1">
                <a:solidFill>
                  <a:schemeClr val="accent1"/>
                </a:solidFill>
                <a:latin typeface="Calibri" panose="020F0502020204030204" pitchFamily="34" charset="0"/>
                <a:cs typeface="Calibri" panose="020F0502020204030204" pitchFamily="34" charset="0"/>
              </a:rPr>
              <a:t>Mechanisms to ensure infrastructure utility beyond grant lifetime</a:t>
            </a: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20</a:t>
            </a:fld>
            <a:endParaRPr lang="en-US"/>
          </a:p>
        </p:txBody>
      </p:sp>
    </p:spTree>
    <p:extLst>
      <p:ext uri="{BB962C8B-B14F-4D97-AF65-F5344CB8AC3E}">
        <p14:creationId xmlns:p14="http://schemas.microsoft.com/office/powerpoint/2010/main" val="33386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5327-4B11-006B-F9B2-0836F8C76C87}"/>
              </a:ext>
            </a:extLst>
          </p:cNvPr>
          <p:cNvSpPr>
            <a:spLocks noGrp="1"/>
          </p:cNvSpPr>
          <p:nvPr>
            <p:ph type="title"/>
          </p:nvPr>
        </p:nvSpPr>
        <p:spPr>
          <a:xfrm>
            <a:off x="606286" y="136525"/>
            <a:ext cx="11277600" cy="1280160"/>
          </a:xfrm>
        </p:spPr>
        <p:txBody>
          <a:bodyPr>
            <a:normAutofit/>
          </a:bodyPr>
          <a:lstStyle/>
          <a:p>
            <a:r>
              <a:rPr lang="en-US" sz="2400" b="1">
                <a:latin typeface="Calibri" panose="020F0502020204030204" pitchFamily="34" charset="0"/>
                <a:cs typeface="Calibri" panose="020F0502020204030204" pitchFamily="34" charset="0"/>
              </a:rPr>
              <a:t>Appendix 1 - Further Thoughts on AI-Ready Transportation Hub </a:t>
            </a:r>
          </a:p>
        </p:txBody>
      </p:sp>
      <p:sp>
        <p:nvSpPr>
          <p:cNvPr id="3" name="Content Placeholder 2">
            <a:extLst>
              <a:ext uri="{FF2B5EF4-FFF2-40B4-BE49-F238E27FC236}">
                <a16:creationId xmlns:a16="http://schemas.microsoft.com/office/drawing/2014/main" id="{E4E24E58-B86C-DBB3-8C8C-2962DAC516A5}"/>
              </a:ext>
            </a:extLst>
          </p:cNvPr>
          <p:cNvSpPr>
            <a:spLocks noGrp="1"/>
          </p:cNvSpPr>
          <p:nvPr>
            <p:ph idx="1"/>
          </p:nvPr>
        </p:nvSpPr>
        <p:spPr>
          <a:xfrm>
            <a:off x="1012755" y="617399"/>
            <a:ext cx="10604639" cy="5508901"/>
          </a:xfrm>
        </p:spPr>
        <p:txBody>
          <a:bodyPr>
            <a:noAutofit/>
          </a:bodyPr>
          <a:lstStyle/>
          <a:p>
            <a:pPr>
              <a:lnSpc>
                <a:spcPct val="120000"/>
              </a:lnSpc>
            </a:pPr>
            <a:r>
              <a:rPr lang="en-US" sz="1600">
                <a:latin typeface="Calibri" panose="020F0502020204030204" pitchFamily="34" charset="0"/>
                <a:cs typeface="Calibri" panose="020F0502020204030204" pitchFamily="34" charset="0"/>
              </a:rPr>
              <a:t>Urban/Metro – data on traffic flow, buses and subway utilization, schedule interruptions, equip failures, rider safety (accidents and harassment), weather disruptions, attitudes and perceptions to public transport, equity (access, last mile delivery), interaction with ride share, air quality monitoring, role for autonomous vehicles, multi-traffic interactions (autonomous – e.g. for last mile, human driver, micro-mobility)</a:t>
            </a:r>
          </a:p>
          <a:p>
            <a:pPr>
              <a:lnSpc>
                <a:spcPct val="120000"/>
              </a:lnSpc>
            </a:pPr>
            <a:r>
              <a:rPr lang="en-US" sz="1600">
                <a:latin typeface="Calibri" panose="020F0502020204030204" pitchFamily="34" charset="0"/>
                <a:cs typeface="Calibri" panose="020F0502020204030204" pitchFamily="34" charset="0"/>
              </a:rPr>
              <a:t>Evaluation of interventions – interdisciplinary, what kind of infrastructure supports data gathering.</a:t>
            </a:r>
          </a:p>
          <a:p>
            <a:pPr>
              <a:lnSpc>
                <a:spcPct val="120000"/>
              </a:lnSpc>
            </a:pPr>
            <a:r>
              <a:rPr lang="en-US" sz="1600">
                <a:latin typeface="Calibri" panose="020F0502020204030204" pitchFamily="34" charset="0"/>
                <a:cs typeface="Calibri" panose="020F0502020204030204" pitchFamily="34" charset="0"/>
              </a:rPr>
              <a:t>State, actions, perceptions, rewards – what information can you gather, </a:t>
            </a:r>
          </a:p>
          <a:p>
            <a:pPr>
              <a:lnSpc>
                <a:spcPct val="120000"/>
              </a:lnSpc>
            </a:pPr>
            <a:r>
              <a:rPr lang="en-US" sz="1600">
                <a:latin typeface="Calibri" panose="020F0502020204030204" pitchFamily="34" charset="0"/>
                <a:cs typeface="Calibri" panose="020F0502020204030204" pitchFamily="34" charset="0"/>
              </a:rPr>
              <a:t>Successful proposal – makes useful information available to research community.  Needs national advisory committee of people who have worked in similar domains – to guide infrastructure.</a:t>
            </a:r>
          </a:p>
          <a:p>
            <a:pPr>
              <a:lnSpc>
                <a:spcPct val="120000"/>
              </a:lnSpc>
            </a:pPr>
            <a:r>
              <a:rPr lang="en-US" sz="1600">
                <a:latin typeface="Calibri" panose="020F0502020204030204" pitchFamily="34" charset="0"/>
                <a:cs typeface="Calibri" panose="020F0502020204030204" pitchFamily="34" charset="0"/>
              </a:rPr>
              <a:t>Making data shareable vital – what data is broadly useful --- attention to data model to ensure broad utility, accessible</a:t>
            </a:r>
          </a:p>
          <a:p>
            <a:pPr>
              <a:lnSpc>
                <a:spcPct val="120000"/>
              </a:lnSpc>
            </a:pPr>
            <a:r>
              <a:rPr lang="en-US" sz="1600">
                <a:latin typeface="Calibri" panose="020F0502020204030204" pitchFamily="34" charset="0"/>
                <a:cs typeface="Calibri" panose="020F0502020204030204" pitchFamily="34" charset="0"/>
              </a:rPr>
              <a:t>AI to help people PLAN to use public transportation – can public transport become more flexible – encouraging rider use. Transient bus routes created on-the-fly to serve instant needs.</a:t>
            </a:r>
          </a:p>
          <a:p>
            <a:pPr marL="0" indent="0">
              <a:buNone/>
            </a:pPr>
            <a:r>
              <a:rPr lang="en-US" sz="1600" b="1">
                <a:latin typeface="Calibri" panose="020F0502020204030204" pitchFamily="34" charset="0"/>
                <a:cs typeface="Calibri" panose="020F0502020204030204" pitchFamily="34" charset="0"/>
              </a:rPr>
              <a:t>Spin some stories around transportation that highlight utility of research hub.</a:t>
            </a:r>
          </a:p>
          <a:p>
            <a:r>
              <a:rPr lang="en-US" sz="1600">
                <a:latin typeface="Calibri" panose="020F0502020204030204" pitchFamily="34" charset="0"/>
                <a:cs typeface="Calibri" panose="020F0502020204030204" pitchFamily="34" charset="0"/>
              </a:rPr>
              <a:t>Planning</a:t>
            </a:r>
          </a:p>
          <a:p>
            <a:r>
              <a:rPr lang="en-US" sz="1600">
                <a:latin typeface="Calibri" panose="020F0502020204030204" pitchFamily="34" charset="0"/>
                <a:cs typeface="Calibri" panose="020F0502020204030204" pitchFamily="34" charset="0"/>
              </a:rPr>
              <a:t>Construction for local use</a:t>
            </a:r>
          </a:p>
          <a:p>
            <a:r>
              <a:rPr lang="en-US" sz="1600">
                <a:latin typeface="Calibri" panose="020F0502020204030204" pitchFamily="34" charset="0"/>
                <a:cs typeface="Calibri" panose="020F0502020204030204" pitchFamily="34" charset="0"/>
              </a:rPr>
              <a:t>Extension to broad use</a:t>
            </a:r>
          </a:p>
          <a:p>
            <a:r>
              <a:rPr lang="en-US" sz="1600">
                <a:latin typeface="Calibri" panose="020F0502020204030204" pitchFamily="34" charset="0"/>
                <a:cs typeface="Calibri" panose="020F0502020204030204" pitchFamily="34" charset="0"/>
              </a:rPr>
              <a:t>Dissemination of knowledge about building the facility</a:t>
            </a:r>
          </a:p>
        </p:txBody>
      </p:sp>
      <p:sp>
        <p:nvSpPr>
          <p:cNvPr id="4" name="Slide Number Placeholder 3">
            <a:extLst>
              <a:ext uri="{FF2B5EF4-FFF2-40B4-BE49-F238E27FC236}">
                <a16:creationId xmlns:a16="http://schemas.microsoft.com/office/drawing/2014/main" id="{1CDDF0D8-74B0-98B7-8653-19C1550CCF04}"/>
              </a:ext>
            </a:extLst>
          </p:cNvPr>
          <p:cNvSpPr>
            <a:spLocks noGrp="1"/>
          </p:cNvSpPr>
          <p:nvPr>
            <p:ph type="sldNum" sz="quarter" idx="12"/>
          </p:nvPr>
        </p:nvSpPr>
        <p:spPr/>
        <p:txBody>
          <a:bodyPr/>
          <a:lstStyle/>
          <a:p>
            <a:fld id="{4710E8EA-57F6-764C-8914-AEEABF058192}" type="slidenum">
              <a:rPr lang="en-US" smtClean="0"/>
              <a:t>21</a:t>
            </a:fld>
            <a:endParaRPr lang="en-US"/>
          </a:p>
        </p:txBody>
      </p:sp>
    </p:spTree>
    <p:extLst>
      <p:ext uri="{BB962C8B-B14F-4D97-AF65-F5344CB8AC3E}">
        <p14:creationId xmlns:p14="http://schemas.microsoft.com/office/powerpoint/2010/main" val="38193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689-B005-5EF9-8145-5E639884B1CC}"/>
              </a:ext>
            </a:extLst>
          </p:cNvPr>
          <p:cNvSpPr>
            <a:spLocks noGrp="1"/>
          </p:cNvSpPr>
          <p:nvPr>
            <p:ph type="title"/>
          </p:nvPr>
        </p:nvSpPr>
        <p:spPr>
          <a:xfrm>
            <a:off x="218290" y="193217"/>
            <a:ext cx="11277600" cy="1280160"/>
          </a:xfrm>
        </p:spPr>
        <p:txBody>
          <a:bodyPr>
            <a:normAutofit/>
          </a:bodyPr>
          <a:lstStyle/>
          <a:p>
            <a:r>
              <a:rPr lang="en-US" sz="4000" b="1" dirty="0">
                <a:latin typeface="Calibri" panose="020F0502020204030204" pitchFamily="34" charset="0"/>
                <a:cs typeface="Calibri" panose="020F0502020204030204" pitchFamily="34" charset="0"/>
              </a:rPr>
              <a:t>Concept</a:t>
            </a:r>
          </a:p>
        </p:txBody>
      </p:sp>
      <p:sp>
        <p:nvSpPr>
          <p:cNvPr id="3" name="Content Placeholder 2">
            <a:extLst>
              <a:ext uri="{FF2B5EF4-FFF2-40B4-BE49-F238E27FC236}">
                <a16:creationId xmlns:a16="http://schemas.microsoft.com/office/drawing/2014/main" id="{34209474-4142-A755-2183-41B199928052}"/>
              </a:ext>
            </a:extLst>
          </p:cNvPr>
          <p:cNvSpPr>
            <a:spLocks noGrp="1"/>
          </p:cNvSpPr>
          <p:nvPr>
            <p:ph idx="1"/>
          </p:nvPr>
        </p:nvSpPr>
        <p:spPr>
          <a:xfrm>
            <a:off x="5637237" y="412087"/>
            <a:ext cx="6334760" cy="6382020"/>
          </a:xfrm>
        </p:spPr>
        <p:txBody>
          <a:bodyPr>
            <a:normAutofit/>
          </a:bodyPr>
          <a:lstStyle/>
          <a:p>
            <a:pPr marL="0" indent="0">
              <a:buNone/>
            </a:pPr>
            <a:r>
              <a:rPr lang="en-US" b="1">
                <a:effectLst/>
                <a:latin typeface="Calibri" panose="020F0502020204030204" pitchFamily="34" charset="0"/>
                <a:cs typeface="Calibri" panose="020F0502020204030204" pitchFamily="34" charset="0"/>
              </a:rPr>
              <a:t>AI has jumped from the lab into the world. </a:t>
            </a:r>
            <a:r>
              <a:rPr lang="en-US" b="1">
                <a:latin typeface="Calibri" panose="020F0502020204030204" pitchFamily="34" charset="0"/>
                <a:cs typeface="Calibri" panose="020F0502020204030204" pitchFamily="34" charset="0"/>
              </a:rPr>
              <a:t>C</a:t>
            </a:r>
            <a:r>
              <a:rPr lang="en-US" b="1">
                <a:effectLst/>
                <a:latin typeface="Calibri" panose="020F0502020204030204" pitchFamily="34" charset="0"/>
                <a:cs typeface="Calibri" panose="020F0502020204030204" pitchFamily="34" charset="0"/>
              </a:rPr>
              <a:t>onsequences for society are </a:t>
            </a:r>
            <a:r>
              <a:rPr lang="en-US" b="1" u="sng">
                <a:effectLst/>
                <a:latin typeface="Calibri" panose="020F0502020204030204" pitchFamily="34" charset="0"/>
                <a:cs typeface="Calibri" panose="020F0502020204030204" pitchFamily="34" charset="0"/>
              </a:rPr>
              <a:t>profound</a:t>
            </a:r>
            <a:r>
              <a:rPr lang="en-US" b="1">
                <a:effectLst/>
                <a:latin typeface="Calibri" panose="020F0502020204030204" pitchFamily="34" charset="0"/>
                <a:cs typeface="Calibri" panose="020F0502020204030204" pitchFamily="34" charset="0"/>
              </a:rPr>
              <a:t>.</a:t>
            </a:r>
          </a:p>
          <a:p>
            <a:pPr marL="0" indent="0">
              <a:lnSpc>
                <a:spcPct val="100000"/>
              </a:lnSpc>
              <a:spcBef>
                <a:spcPts val="1200"/>
              </a:spcBef>
              <a:buNone/>
            </a:pPr>
            <a:r>
              <a:rPr lang="en-US" b="1">
                <a:latin typeface="Calibri" panose="020F0502020204030204" pitchFamily="34" charset="0"/>
                <a:cs typeface="Calibri" panose="020F0502020204030204" pitchFamily="34" charset="0"/>
              </a:rPr>
              <a:t>To better understand how AI technology can be best adopted in </a:t>
            </a:r>
            <a:r>
              <a:rPr lang="en-US" b="1" u="sng">
                <a:latin typeface="Calibri" panose="020F0502020204030204" pitchFamily="34" charset="0"/>
                <a:cs typeface="Calibri" panose="020F0502020204030204" pitchFamily="34" charset="0"/>
              </a:rPr>
              <a:t>high-impact</a:t>
            </a:r>
            <a:r>
              <a:rPr lang="en-US" b="1">
                <a:latin typeface="Calibri" panose="020F0502020204030204" pitchFamily="34" charset="0"/>
                <a:cs typeface="Calibri" panose="020F0502020204030204" pitchFamily="34" charset="0"/>
              </a:rPr>
              <a:t> social settings, we propose creating </a:t>
            </a:r>
          </a:p>
          <a:p>
            <a:pPr marL="0" indent="0">
              <a:lnSpc>
                <a:spcPct val="100000"/>
              </a:lnSpc>
              <a:spcBef>
                <a:spcPts val="1200"/>
              </a:spcBef>
              <a:buNone/>
            </a:pPr>
            <a:r>
              <a:rPr lang="en-US" b="1">
                <a:latin typeface="Calibri" panose="020F0502020204030204" pitchFamily="34" charset="0"/>
                <a:cs typeface="Calibri" panose="020F0502020204030204" pitchFamily="34" charset="0"/>
              </a:rPr>
              <a:t>                          </a:t>
            </a:r>
            <a:r>
              <a:rPr lang="en-US" b="1" u="sng">
                <a:latin typeface="Calibri" panose="020F0502020204030204" pitchFamily="34" charset="0"/>
                <a:cs typeface="Calibri" panose="020F0502020204030204" pitchFamily="34" charset="0"/>
              </a:rPr>
              <a:t>AI-Ready Sites </a:t>
            </a:r>
            <a:endParaRPr lang="en-US" sz="2000" b="1" u="sng">
              <a:latin typeface="Calibri" panose="020F0502020204030204" pitchFamily="34" charset="0"/>
              <a:cs typeface="Calibri" panose="020F0502020204030204" pitchFamily="34" charset="0"/>
            </a:endParaRPr>
          </a:p>
          <a:p>
            <a:pPr marL="0" indent="0">
              <a:lnSpc>
                <a:spcPct val="100000"/>
              </a:lnSpc>
              <a:spcBef>
                <a:spcPts val="1200"/>
              </a:spcBef>
              <a:buNone/>
            </a:pPr>
            <a:r>
              <a:rPr lang="en-US" sz="2400" b="1">
                <a:effectLst/>
                <a:latin typeface="Calibri" panose="020F0502020204030204" pitchFamily="34" charset="0"/>
                <a:cs typeface="Calibri" panose="020F0502020204030204" pitchFamily="34" charset="0"/>
              </a:rPr>
              <a:t>Shared Infrastructure at specific locale </a:t>
            </a:r>
            <a:br>
              <a:rPr lang="en-US" b="1">
                <a:latin typeface="Calibri" panose="020F0502020204030204" pitchFamily="34" charset="0"/>
                <a:cs typeface="Calibri" panose="020F0502020204030204" pitchFamily="34" charset="0"/>
              </a:rPr>
            </a:br>
            <a:r>
              <a:rPr lang="en-US" sz="2400" b="1">
                <a:effectLst/>
                <a:latin typeface="Calibri" panose="020F0502020204030204" pitchFamily="34" charset="0"/>
                <a:cs typeface="Calibri" panose="020F0502020204030204" pitchFamily="34" charset="0"/>
              </a:rPr>
              <a:t>(with </a:t>
            </a:r>
            <a:r>
              <a:rPr lang="en-US" b="1">
                <a:latin typeface="Calibri" panose="020F0502020204030204" pitchFamily="34" charset="0"/>
                <a:cs typeface="Calibri" panose="020F0502020204030204" pitchFamily="34" charset="0"/>
              </a:rPr>
              <a:t>support for </a:t>
            </a:r>
            <a:r>
              <a:rPr lang="en-US" sz="2400" b="1">
                <a:effectLst/>
                <a:latin typeface="Calibri" panose="020F0502020204030204" pitchFamily="34" charset="0"/>
                <a:cs typeface="Calibri" panose="020F0502020204030204" pitchFamily="34" charset="0"/>
              </a:rPr>
              <a:t>remote access) </a:t>
            </a:r>
          </a:p>
          <a:p>
            <a:pPr marL="0" indent="0">
              <a:lnSpc>
                <a:spcPct val="100000"/>
              </a:lnSpc>
              <a:spcBef>
                <a:spcPts val="1200"/>
              </a:spcBef>
              <a:buNone/>
            </a:pPr>
            <a:r>
              <a:rPr lang="en-US" sz="2400" b="1">
                <a:latin typeface="Calibri" panose="020F0502020204030204" pitchFamily="34" charset="0"/>
                <a:cs typeface="Calibri" panose="020F0502020204030204" pitchFamily="34" charset="0"/>
              </a:rPr>
              <a:t>F</a:t>
            </a:r>
            <a:r>
              <a:rPr lang="en-US" sz="2400" b="1">
                <a:effectLst/>
                <a:latin typeface="Calibri" panose="020F0502020204030204" pitchFamily="34" charset="0"/>
                <a:cs typeface="Calibri" panose="020F0502020204030204" pitchFamily="34" charset="0"/>
              </a:rPr>
              <a:t>ocus on AI research and AI impact in the world in the context of a </a:t>
            </a:r>
            <a:r>
              <a:rPr lang="en-US" sz="2400" b="1">
                <a:latin typeface="Calibri" panose="020F0502020204030204" pitchFamily="34" charset="0"/>
                <a:cs typeface="Calibri" panose="020F0502020204030204" pitchFamily="34" charset="0"/>
              </a:rPr>
              <a:t>L</a:t>
            </a:r>
            <a:r>
              <a:rPr lang="en-US" sz="2400" b="1">
                <a:effectLst/>
                <a:latin typeface="Calibri" panose="020F0502020204030204" pitchFamily="34" charset="0"/>
                <a:cs typeface="Calibri" panose="020F0502020204030204" pitchFamily="34" charset="0"/>
              </a:rPr>
              <a:t>iving </a:t>
            </a:r>
            <a:r>
              <a:rPr lang="en-US" sz="2400" b="1">
                <a:latin typeface="Calibri" panose="020F0502020204030204" pitchFamily="34" charset="0"/>
                <a:cs typeface="Calibri" panose="020F0502020204030204" pitchFamily="34" charset="0"/>
              </a:rPr>
              <a:t>L</a:t>
            </a:r>
            <a:r>
              <a:rPr lang="en-US" sz="2400" b="1">
                <a:effectLst/>
                <a:latin typeface="Calibri" panose="020F0502020204030204" pitchFamily="34" charset="0"/>
                <a:cs typeface="Calibri" panose="020F0502020204030204" pitchFamily="34" charset="0"/>
              </a:rPr>
              <a:t>ab.</a:t>
            </a:r>
          </a:p>
          <a:p>
            <a:pPr lvl="1">
              <a:lnSpc>
                <a:spcPct val="100000"/>
              </a:lnSpc>
              <a:spcBef>
                <a:spcPts val="1200"/>
              </a:spcBef>
            </a:pPr>
            <a:r>
              <a:rPr lang="en-US" sz="2400" b="1">
                <a:effectLst/>
                <a:latin typeface="Calibri" panose="020F0502020204030204" pitchFamily="34" charset="0"/>
                <a:cs typeface="Calibri" panose="020F0502020204030204" pitchFamily="34" charset="0"/>
              </a:rPr>
              <a:t>Multiple projects and teams at one locale =&gt; collaboration and nexus-building.</a:t>
            </a:r>
          </a:p>
        </p:txBody>
      </p:sp>
      <p:grpSp>
        <p:nvGrpSpPr>
          <p:cNvPr id="17" name="Group 16">
            <a:extLst>
              <a:ext uri="{FF2B5EF4-FFF2-40B4-BE49-F238E27FC236}">
                <a16:creationId xmlns:a16="http://schemas.microsoft.com/office/drawing/2014/main" id="{275A4916-EFE2-54B0-F578-7E99A8AD3F62}"/>
              </a:ext>
              <a:ext uri="{C183D7F6-B498-43B3-948B-1728B52AA6E4}">
                <adec:decorative xmlns:adec="http://schemas.microsoft.com/office/drawing/2017/decorative" val="1"/>
              </a:ext>
            </a:extLst>
          </p:cNvPr>
          <p:cNvGrpSpPr/>
          <p:nvPr/>
        </p:nvGrpSpPr>
        <p:grpSpPr>
          <a:xfrm>
            <a:off x="230772" y="122690"/>
            <a:ext cx="5347529" cy="6381040"/>
            <a:chOff x="170612" y="122690"/>
            <a:chExt cx="5347529" cy="6381040"/>
          </a:xfrm>
        </p:grpSpPr>
        <p:pic>
          <p:nvPicPr>
            <p:cNvPr id="6" name="Picture 5" descr="A picture containing text, indoor, computer, computer monitor&#10;&#10;Description automatically generated">
              <a:extLst>
                <a:ext uri="{FF2B5EF4-FFF2-40B4-BE49-F238E27FC236}">
                  <a16:creationId xmlns:a16="http://schemas.microsoft.com/office/drawing/2014/main" id="{4E3BC97C-ECCC-4C18-E86C-AF4E491719C2}"/>
                </a:ext>
              </a:extLst>
            </p:cNvPr>
            <p:cNvPicPr>
              <a:picLocks noChangeAspect="1"/>
            </p:cNvPicPr>
            <p:nvPr/>
          </p:nvPicPr>
          <p:blipFill>
            <a:blip r:embed="rId3"/>
            <a:stretch>
              <a:fillRect/>
            </a:stretch>
          </p:blipFill>
          <p:spPr>
            <a:xfrm flipH="1">
              <a:off x="170612" y="2189789"/>
              <a:ext cx="4170947" cy="2329474"/>
            </a:xfrm>
            <a:prstGeom prst="rect">
              <a:avLst/>
            </a:prstGeom>
          </p:spPr>
        </p:pic>
        <p:sp>
          <p:nvSpPr>
            <p:cNvPr id="8" name="Freeform: Shape 7">
              <a:extLst>
                <a:ext uri="{FF2B5EF4-FFF2-40B4-BE49-F238E27FC236}">
                  <a16:creationId xmlns:a16="http://schemas.microsoft.com/office/drawing/2014/main" id="{D72D1C59-6CF6-B4E0-D999-CC62A9D76879}"/>
                </a:ext>
              </a:extLst>
            </p:cNvPr>
            <p:cNvSpPr/>
            <p:nvPr/>
          </p:nvSpPr>
          <p:spPr>
            <a:xfrm rot="3683041">
              <a:off x="2027160" y="4789053"/>
              <a:ext cx="1230018" cy="66093"/>
            </a:xfrm>
            <a:custGeom>
              <a:avLst/>
              <a:gdLst/>
              <a:ahLst/>
              <a:cxnLst/>
              <a:rect l="0" t="0" r="0" b="0"/>
              <a:pathLst>
                <a:path>
                  <a:moveTo>
                    <a:pt x="0" y="33046"/>
                  </a:moveTo>
                  <a:lnTo>
                    <a:pt x="1230018"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F7D5F9CB-CDD2-6FC6-4A75-161B49F71BAD}"/>
                </a:ext>
              </a:extLst>
            </p:cNvPr>
            <p:cNvSpPr/>
            <p:nvPr/>
          </p:nvSpPr>
          <p:spPr>
            <a:xfrm rot="1312579">
              <a:off x="2703697" y="3902249"/>
              <a:ext cx="878766" cy="66093"/>
            </a:xfrm>
            <a:custGeom>
              <a:avLst/>
              <a:gdLst/>
              <a:ahLst/>
              <a:cxnLst/>
              <a:rect l="0" t="0" r="0" b="0"/>
              <a:pathLst>
                <a:path>
                  <a:moveTo>
                    <a:pt x="0" y="33046"/>
                  </a:moveTo>
                  <a:lnTo>
                    <a:pt x="878766"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F3C1C243-81A7-20A8-3836-B60A020EEFBE}"/>
                </a:ext>
              </a:extLst>
            </p:cNvPr>
            <p:cNvSpPr/>
            <p:nvPr/>
          </p:nvSpPr>
          <p:spPr>
            <a:xfrm rot="20287421">
              <a:off x="2703697" y="2889656"/>
              <a:ext cx="878766" cy="66093"/>
            </a:xfrm>
            <a:custGeom>
              <a:avLst/>
              <a:gdLst/>
              <a:ahLst/>
              <a:cxnLst/>
              <a:rect l="0" t="0" r="0" b="0"/>
              <a:pathLst>
                <a:path>
                  <a:moveTo>
                    <a:pt x="0" y="33046"/>
                  </a:moveTo>
                  <a:lnTo>
                    <a:pt x="878766"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F7E0172E-733C-D0DB-AED8-C95DA7C8FA54}"/>
                </a:ext>
              </a:extLst>
            </p:cNvPr>
            <p:cNvSpPr/>
            <p:nvPr/>
          </p:nvSpPr>
          <p:spPr>
            <a:xfrm rot="17916959">
              <a:off x="2027160" y="2002852"/>
              <a:ext cx="1230018" cy="66093"/>
            </a:xfrm>
            <a:custGeom>
              <a:avLst/>
              <a:gdLst/>
              <a:ahLst/>
              <a:cxnLst/>
              <a:rect l="0" t="0" r="0" b="0"/>
              <a:pathLst>
                <a:path>
                  <a:moveTo>
                    <a:pt x="0" y="33046"/>
                  </a:moveTo>
                  <a:lnTo>
                    <a:pt x="1230018"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A9481B5E-67A7-6B7B-22C9-4B5F61BE4683}"/>
                </a:ext>
              </a:extLst>
            </p:cNvPr>
            <p:cNvSpPr/>
            <p:nvPr/>
          </p:nvSpPr>
          <p:spPr>
            <a:xfrm>
              <a:off x="2086450" y="122690"/>
              <a:ext cx="2113664" cy="1981803"/>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a:t>Shared Infrastructure</a:t>
              </a:r>
            </a:p>
          </p:txBody>
        </p:sp>
        <p:sp>
          <p:nvSpPr>
            <p:cNvPr id="14" name="Freeform: Shape 13">
              <a:extLst>
                <a:ext uri="{FF2B5EF4-FFF2-40B4-BE49-F238E27FC236}">
                  <a16:creationId xmlns:a16="http://schemas.microsoft.com/office/drawing/2014/main" id="{E5A27A6A-7452-5822-1EBF-89526CA33404}"/>
                </a:ext>
              </a:extLst>
            </p:cNvPr>
            <p:cNvSpPr/>
            <p:nvPr/>
          </p:nvSpPr>
          <p:spPr>
            <a:xfrm>
              <a:off x="3498161" y="1755164"/>
              <a:ext cx="1764620" cy="1673836"/>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a:t>Living Lab Model</a:t>
              </a:r>
            </a:p>
          </p:txBody>
        </p:sp>
        <p:sp>
          <p:nvSpPr>
            <p:cNvPr id="15" name="Freeform: Shape 14">
              <a:extLst>
                <a:ext uri="{FF2B5EF4-FFF2-40B4-BE49-F238E27FC236}">
                  <a16:creationId xmlns:a16="http://schemas.microsoft.com/office/drawing/2014/main" id="{B309C533-FA92-3ACB-F7FF-AA7045DD6BAC}"/>
                </a:ext>
              </a:extLst>
            </p:cNvPr>
            <p:cNvSpPr/>
            <p:nvPr/>
          </p:nvSpPr>
          <p:spPr>
            <a:xfrm>
              <a:off x="3498160" y="3640180"/>
              <a:ext cx="2019981" cy="1946581"/>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a:t>Natural</a:t>
              </a:r>
            </a:p>
            <a:p>
              <a:pPr marL="0" lvl="0" indent="0" algn="ctr" defTabSz="488950">
                <a:lnSpc>
                  <a:spcPct val="90000"/>
                </a:lnSpc>
                <a:spcBef>
                  <a:spcPct val="0"/>
                </a:spcBef>
                <a:spcAft>
                  <a:spcPct val="35000"/>
                </a:spcAft>
                <a:buNone/>
              </a:pPr>
              <a:r>
                <a:rPr lang="en-US" b="1"/>
                <a:t>Nexus-Building Environment</a:t>
              </a:r>
              <a:endParaRPr lang="en-US" b="1" kern="1200"/>
            </a:p>
          </p:txBody>
        </p:sp>
        <p:sp>
          <p:nvSpPr>
            <p:cNvPr id="16" name="Freeform: Shape 15">
              <a:extLst>
                <a:ext uri="{FF2B5EF4-FFF2-40B4-BE49-F238E27FC236}">
                  <a16:creationId xmlns:a16="http://schemas.microsoft.com/office/drawing/2014/main" id="{2536D5CE-166D-FC0A-519A-66C8331E13B3}"/>
                </a:ext>
              </a:extLst>
            </p:cNvPr>
            <p:cNvSpPr/>
            <p:nvPr/>
          </p:nvSpPr>
          <p:spPr>
            <a:xfrm>
              <a:off x="1718460" y="4655972"/>
              <a:ext cx="2015491" cy="1847758"/>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a:t>Workforce Development</a:t>
              </a:r>
            </a:p>
          </p:txBody>
        </p:sp>
      </p:grpSp>
    </p:spTree>
    <p:extLst>
      <p:ext uri="{BB962C8B-B14F-4D97-AF65-F5344CB8AC3E}">
        <p14:creationId xmlns:p14="http://schemas.microsoft.com/office/powerpoint/2010/main" val="33072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42B18B-C98D-D629-A76C-578DEF3D37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758859" y="470106"/>
            <a:ext cx="8546592" cy="4681728"/>
          </a:xfrm>
          <a:prstGeom prst="rect">
            <a:avLst/>
          </a:prstGeom>
        </p:spPr>
      </p:pic>
      <p:sp>
        <p:nvSpPr>
          <p:cNvPr id="3" name="hcSlide1Header">
            <a:extLst>
              <a:ext uri="{FF2B5EF4-FFF2-40B4-BE49-F238E27FC236}">
                <a16:creationId xmlns:a16="http://schemas.microsoft.com/office/drawing/2014/main" id="{B32DFAED-9EFB-1417-5046-3B4EFD425BFC}"/>
              </a:ext>
              <a:ext uri="{C183D7F6-B498-43B3-948B-1728B52AA6E4}">
                <adec:decorative xmlns:adec="http://schemas.microsoft.com/office/drawing/2017/decorative" val="1"/>
              </a:ext>
            </a:extLst>
          </p:cNvPr>
          <p:cNvSpPr txBox="1"/>
          <p:nvPr/>
        </p:nvSpPr>
        <p:spPr>
          <a:xfrm>
            <a:off x="5689600" y="0"/>
            <a:ext cx="806631" cy="223138"/>
          </a:xfrm>
          <a:prstGeom prst="rect">
            <a:avLst/>
          </a:prstGeom>
          <a:noFill/>
        </p:spPr>
        <p:txBody>
          <a:bodyPr vert="horz" wrap="none" rtlCol="0">
            <a:spAutoFit/>
          </a:bodyPr>
          <a:lstStyle/>
          <a:p>
            <a:pPr algn="ctr"/>
            <a:r>
              <a:rPr lang="en-US" sz="850" b="1">
                <a:solidFill>
                  <a:srgbClr val="000000"/>
                </a:solidFill>
                <a:latin typeface="Microsoft Sans Serif" panose="020B0604020202020204" pitchFamily="34" charset="0"/>
              </a:rPr>
              <a:t>CUI//PRVCY</a:t>
            </a:r>
          </a:p>
        </p:txBody>
      </p:sp>
      <p:pic>
        <p:nvPicPr>
          <p:cNvPr id="43" name="Picture 42" descr="Logo of NSF">
            <a:extLst>
              <a:ext uri="{FF2B5EF4-FFF2-40B4-BE49-F238E27FC236}">
                <a16:creationId xmlns:a16="http://schemas.microsoft.com/office/drawing/2014/main" id="{BC9BF4CA-857E-AE55-9CBA-F97E3159B9F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33103" y="45518"/>
            <a:ext cx="1073007" cy="1080161"/>
          </a:xfrm>
          <a:prstGeom prst="rect">
            <a:avLst/>
          </a:prstGeom>
        </p:spPr>
      </p:pic>
      <p:sp>
        <p:nvSpPr>
          <p:cNvPr id="17" name="Title 16">
            <a:extLst>
              <a:ext uri="{FF2B5EF4-FFF2-40B4-BE49-F238E27FC236}">
                <a16:creationId xmlns:a16="http://schemas.microsoft.com/office/drawing/2014/main" id="{6AA68587-2BA4-7662-085B-2B53266E9941}"/>
              </a:ext>
            </a:extLst>
          </p:cNvPr>
          <p:cNvSpPr txBox="1">
            <a:spLocks noGrp="1"/>
          </p:cNvSpPr>
          <p:nvPr>
            <p:ph type="title" idx="4294967295"/>
          </p:nvPr>
        </p:nvSpPr>
        <p:spPr>
          <a:xfrm>
            <a:off x="3306110" y="412412"/>
            <a:ext cx="6606360" cy="46166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AI Ready Living Lab for AI-Transportation Research</a:t>
            </a:r>
          </a:p>
        </p:txBody>
      </p:sp>
      <p:grpSp>
        <p:nvGrpSpPr>
          <p:cNvPr id="28" name="Group 27">
            <a:extLst>
              <a:ext uri="{FF2B5EF4-FFF2-40B4-BE49-F238E27FC236}">
                <a16:creationId xmlns:a16="http://schemas.microsoft.com/office/drawing/2014/main" id="{B5276C64-C213-E65C-81E3-9F08BA33A318}"/>
              </a:ext>
              <a:ext uri="{C183D7F6-B498-43B3-948B-1728B52AA6E4}">
                <adec:decorative xmlns:adec="http://schemas.microsoft.com/office/drawing/2017/decorative" val="1"/>
              </a:ext>
            </a:extLst>
          </p:cNvPr>
          <p:cNvGrpSpPr/>
          <p:nvPr/>
        </p:nvGrpSpPr>
        <p:grpSpPr>
          <a:xfrm>
            <a:off x="212454" y="756561"/>
            <a:ext cx="2310633" cy="5276936"/>
            <a:chOff x="88512" y="1415950"/>
            <a:chExt cx="2310633" cy="5276936"/>
          </a:xfrm>
        </p:grpSpPr>
        <p:grpSp>
          <p:nvGrpSpPr>
            <p:cNvPr id="27" name="Group 26">
              <a:extLst>
                <a:ext uri="{FF2B5EF4-FFF2-40B4-BE49-F238E27FC236}">
                  <a16:creationId xmlns:a16="http://schemas.microsoft.com/office/drawing/2014/main" id="{092D3AD0-B09D-11E1-2BA3-8EFA0A6E329D}"/>
                </a:ext>
              </a:extLst>
            </p:cNvPr>
            <p:cNvGrpSpPr/>
            <p:nvPr/>
          </p:nvGrpSpPr>
          <p:grpSpPr>
            <a:xfrm>
              <a:off x="238636" y="1415950"/>
              <a:ext cx="1860232" cy="5276936"/>
              <a:chOff x="155509" y="1460300"/>
              <a:chExt cx="1860232" cy="5276936"/>
            </a:xfrm>
          </p:grpSpPr>
          <p:pic>
            <p:nvPicPr>
              <p:cNvPr id="19" name="Graphic 18" descr="Schoolhouse with solid fill">
                <a:extLst>
                  <a:ext uri="{FF2B5EF4-FFF2-40B4-BE49-F238E27FC236}">
                    <a16:creationId xmlns:a16="http://schemas.microsoft.com/office/drawing/2014/main" id="{93AFD0A2-F4D0-0F09-5F9A-2997D62CC9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419" y="4954892"/>
                <a:ext cx="1782344" cy="1782344"/>
              </a:xfrm>
              <a:prstGeom prst="rect">
                <a:avLst/>
              </a:prstGeom>
            </p:spPr>
          </p:pic>
          <p:pic>
            <p:nvPicPr>
              <p:cNvPr id="21" name="Graphic 20" descr="Factory outline">
                <a:extLst>
                  <a:ext uri="{FF2B5EF4-FFF2-40B4-BE49-F238E27FC236}">
                    <a16:creationId xmlns:a16="http://schemas.microsoft.com/office/drawing/2014/main" id="{FDF19FD3-BA94-5B65-F847-69B8429751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509" y="3500708"/>
                <a:ext cx="1600199" cy="1600199"/>
              </a:xfrm>
              <a:prstGeom prst="rect">
                <a:avLst/>
              </a:prstGeom>
            </p:spPr>
          </p:pic>
          <p:pic>
            <p:nvPicPr>
              <p:cNvPr id="23" name="Graphic 22" descr="Neighborhood with solid fill">
                <a:extLst>
                  <a:ext uri="{FF2B5EF4-FFF2-40B4-BE49-F238E27FC236}">
                    <a16:creationId xmlns:a16="http://schemas.microsoft.com/office/drawing/2014/main" id="{1C908AB4-BC31-3EEE-6B73-2A733FE6E8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2419" y="1739026"/>
                <a:ext cx="1600199" cy="1600199"/>
              </a:xfrm>
              <a:prstGeom prst="rect">
                <a:avLst/>
              </a:prstGeom>
            </p:spPr>
          </p:pic>
          <p:sp>
            <p:nvSpPr>
              <p:cNvPr id="24" name="TextBox 23">
                <a:extLst>
                  <a:ext uri="{FF2B5EF4-FFF2-40B4-BE49-F238E27FC236}">
                    <a16:creationId xmlns:a16="http://schemas.microsoft.com/office/drawing/2014/main" id="{1E735CA1-0357-9F91-8340-B838FB9A157A}"/>
                  </a:ext>
                </a:extLst>
              </p:cNvPr>
              <p:cNvSpPr txBox="1"/>
              <p:nvPr/>
            </p:nvSpPr>
            <p:spPr>
              <a:xfrm>
                <a:off x="182419" y="1460300"/>
                <a:ext cx="1451038" cy="369332"/>
              </a:xfrm>
              <a:prstGeom prst="rect">
                <a:avLst/>
              </a:prstGeom>
              <a:noFill/>
            </p:spPr>
            <p:txBody>
              <a:bodyPr wrap="none" rtlCol="0">
                <a:spAutoFit/>
              </a:bodyPr>
              <a:lstStyle/>
              <a:p>
                <a:r>
                  <a:rPr lang="en-US" b="1"/>
                  <a:t>Communities</a:t>
                </a:r>
              </a:p>
            </p:txBody>
          </p:sp>
          <p:sp>
            <p:nvSpPr>
              <p:cNvPr id="25" name="TextBox 24">
                <a:extLst>
                  <a:ext uri="{FF2B5EF4-FFF2-40B4-BE49-F238E27FC236}">
                    <a16:creationId xmlns:a16="http://schemas.microsoft.com/office/drawing/2014/main" id="{C7546CC4-6C16-D832-D302-C6CE663DE9F3}"/>
                  </a:ext>
                </a:extLst>
              </p:cNvPr>
              <p:cNvSpPr txBox="1"/>
              <p:nvPr/>
            </p:nvSpPr>
            <p:spPr>
              <a:xfrm>
                <a:off x="182419" y="3334110"/>
                <a:ext cx="1833322" cy="369332"/>
              </a:xfrm>
              <a:prstGeom prst="rect">
                <a:avLst/>
              </a:prstGeom>
              <a:noFill/>
            </p:spPr>
            <p:txBody>
              <a:bodyPr wrap="none" rtlCol="0">
                <a:spAutoFit/>
              </a:bodyPr>
              <a:lstStyle/>
              <a:p>
                <a:r>
                  <a:rPr lang="en-US" b="1"/>
                  <a:t>Industry Partners</a:t>
                </a:r>
              </a:p>
            </p:txBody>
          </p:sp>
        </p:grpSp>
        <p:sp>
          <p:nvSpPr>
            <p:cNvPr id="26" name="TextBox 25">
              <a:extLst>
                <a:ext uri="{FF2B5EF4-FFF2-40B4-BE49-F238E27FC236}">
                  <a16:creationId xmlns:a16="http://schemas.microsoft.com/office/drawing/2014/main" id="{2AB2CF6A-872D-39B4-2C6E-F9E0F892FE14}"/>
                </a:ext>
              </a:extLst>
            </p:cNvPr>
            <p:cNvSpPr txBox="1"/>
            <p:nvPr/>
          </p:nvSpPr>
          <p:spPr>
            <a:xfrm>
              <a:off x="88512" y="4934306"/>
              <a:ext cx="2310633" cy="369332"/>
            </a:xfrm>
            <a:prstGeom prst="rect">
              <a:avLst/>
            </a:prstGeom>
            <a:noFill/>
          </p:spPr>
          <p:txBody>
            <a:bodyPr wrap="none" rtlCol="0">
              <a:spAutoFit/>
            </a:bodyPr>
            <a:lstStyle/>
            <a:p>
              <a:r>
                <a:rPr lang="en-US" b="1"/>
                <a:t>Academic Researchers</a:t>
              </a:r>
            </a:p>
          </p:txBody>
        </p:sp>
      </p:grpSp>
      <p:sp>
        <p:nvSpPr>
          <p:cNvPr id="29" name="TextBox 28">
            <a:extLst>
              <a:ext uri="{FF2B5EF4-FFF2-40B4-BE49-F238E27FC236}">
                <a16:creationId xmlns:a16="http://schemas.microsoft.com/office/drawing/2014/main" id="{E13AA637-E5C7-876E-DE56-5E43E676BB01}"/>
              </a:ext>
            </a:extLst>
          </p:cNvPr>
          <p:cNvSpPr txBox="1"/>
          <p:nvPr/>
        </p:nvSpPr>
        <p:spPr>
          <a:xfrm>
            <a:off x="4971163" y="5265547"/>
            <a:ext cx="2243499" cy="369332"/>
          </a:xfrm>
          <a:prstGeom prst="rect">
            <a:avLst/>
          </a:prstGeom>
          <a:noFill/>
        </p:spPr>
        <p:txBody>
          <a:bodyPr wrap="none" rtlCol="0">
            <a:spAutoFit/>
          </a:bodyPr>
          <a:lstStyle/>
          <a:p>
            <a:r>
              <a:rPr lang="en-US" b="1"/>
              <a:t>Government Partners</a:t>
            </a:r>
          </a:p>
        </p:txBody>
      </p:sp>
      <p:pic>
        <p:nvPicPr>
          <p:cNvPr id="31" name="Picture 30" descr="A logo of the united states department of homeland security">
            <a:extLst>
              <a:ext uri="{FF2B5EF4-FFF2-40B4-BE49-F238E27FC236}">
                <a16:creationId xmlns:a16="http://schemas.microsoft.com/office/drawing/2014/main" id="{C0E7F8BB-92ED-567F-3BEB-7449D7D9CE9E}"/>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211886" y="5717047"/>
            <a:ext cx="1072762" cy="1051810"/>
          </a:xfrm>
          <a:prstGeom prst="rect">
            <a:avLst/>
          </a:prstGeom>
        </p:spPr>
      </p:pic>
      <p:pic>
        <p:nvPicPr>
          <p:cNvPr id="34" name="Picture 33" descr="Logo of the Department of Transportation. ">
            <a:extLst>
              <a:ext uri="{FF2B5EF4-FFF2-40B4-BE49-F238E27FC236}">
                <a16:creationId xmlns:a16="http://schemas.microsoft.com/office/drawing/2014/main" id="{8C51748A-E517-16AB-37FB-AFC113D8D127}"/>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535294" y="5714151"/>
            <a:ext cx="1115240" cy="1093458"/>
          </a:xfrm>
          <a:prstGeom prst="rect">
            <a:avLst/>
          </a:prstGeom>
        </p:spPr>
      </p:pic>
      <p:pic>
        <p:nvPicPr>
          <p:cNvPr id="37" name="Picture 36" descr="Logo of the National Oceanic and Atmospheric Administration.">
            <a:extLst>
              <a:ext uri="{FF2B5EF4-FFF2-40B4-BE49-F238E27FC236}">
                <a16:creationId xmlns:a16="http://schemas.microsoft.com/office/drawing/2014/main" id="{CAFDFA05-488A-952C-6754-6448479F0C33}"/>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6901179" y="5686937"/>
            <a:ext cx="1143759" cy="1104442"/>
          </a:xfrm>
          <a:prstGeom prst="rect">
            <a:avLst/>
          </a:prstGeom>
        </p:spPr>
      </p:pic>
      <p:pic>
        <p:nvPicPr>
          <p:cNvPr id="40" name="Picture 39">
            <a:extLst>
              <a:ext uri="{FF2B5EF4-FFF2-40B4-BE49-F238E27FC236}">
                <a16:creationId xmlns:a16="http://schemas.microsoft.com/office/drawing/2014/main" id="{E7B3A139-13A6-C9B8-A959-95DCEAFB88C8}"/>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8295584" y="5992047"/>
            <a:ext cx="381000" cy="381000"/>
          </a:xfrm>
          <a:prstGeom prst="rect">
            <a:avLst/>
          </a:prstGeom>
        </p:spPr>
      </p:pic>
      <p:pic>
        <p:nvPicPr>
          <p:cNvPr id="46" name="Picture 45" descr="A keyboard with a red key saying &quot;Information sharing&quot;">
            <a:extLst>
              <a:ext uri="{FF2B5EF4-FFF2-40B4-BE49-F238E27FC236}">
                <a16:creationId xmlns:a16="http://schemas.microsoft.com/office/drawing/2014/main" id="{01A884C6-3DA3-7473-1AD8-2A1171EFF41A}"/>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10122703" y="1463826"/>
            <a:ext cx="1873574" cy="1405181"/>
          </a:xfrm>
          <a:prstGeom prst="rect">
            <a:avLst/>
          </a:prstGeom>
        </p:spPr>
      </p:pic>
      <p:pic>
        <p:nvPicPr>
          <p:cNvPr id="49" name="Picture 48">
            <a:extLst>
              <a:ext uri="{FF2B5EF4-FFF2-40B4-BE49-F238E27FC236}">
                <a16:creationId xmlns:a16="http://schemas.microsoft.com/office/drawing/2014/main" id="{9A93B78A-2608-5FE8-D04F-D23E1E75F364}"/>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tretch>
            <a:fillRect/>
          </a:stretch>
        </p:blipFill>
        <p:spPr>
          <a:xfrm>
            <a:off x="10039895" y="3547174"/>
            <a:ext cx="1902880" cy="1368488"/>
          </a:xfrm>
          <a:prstGeom prst="rect">
            <a:avLst/>
          </a:prstGeom>
        </p:spPr>
      </p:pic>
      <p:pic>
        <p:nvPicPr>
          <p:cNvPr id="51" name="Picture 50">
            <a:extLst>
              <a:ext uri="{FF2B5EF4-FFF2-40B4-BE49-F238E27FC236}">
                <a16:creationId xmlns:a16="http://schemas.microsoft.com/office/drawing/2014/main" id="{F6FFE26D-F5D3-664B-0B30-8902EE3EC0BE}"/>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tretch>
            <a:fillRect/>
          </a:stretch>
        </p:blipFill>
        <p:spPr>
          <a:xfrm>
            <a:off x="10122703" y="5450213"/>
            <a:ext cx="1737264" cy="1431634"/>
          </a:xfrm>
          <a:prstGeom prst="rect">
            <a:avLst/>
          </a:prstGeom>
        </p:spPr>
      </p:pic>
      <p:sp>
        <p:nvSpPr>
          <p:cNvPr id="53" name="Arrow: Striped Right 52">
            <a:extLst>
              <a:ext uri="{FF2B5EF4-FFF2-40B4-BE49-F238E27FC236}">
                <a16:creationId xmlns:a16="http://schemas.microsoft.com/office/drawing/2014/main" id="{C74BB054-183B-3F82-9EB4-C4E1EC3FCA01}"/>
              </a:ext>
              <a:ext uri="{C183D7F6-B498-43B3-948B-1728B52AA6E4}">
                <adec:decorative xmlns:adec="http://schemas.microsoft.com/office/drawing/2017/decorative" val="1"/>
              </a:ext>
            </a:extLst>
          </p:cNvPr>
          <p:cNvSpPr/>
          <p:nvPr/>
        </p:nvSpPr>
        <p:spPr>
          <a:xfrm rot="16200000">
            <a:off x="5739446" y="4508631"/>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Arrow: Striped Right 53">
            <a:extLst>
              <a:ext uri="{FF2B5EF4-FFF2-40B4-BE49-F238E27FC236}">
                <a16:creationId xmlns:a16="http://schemas.microsoft.com/office/drawing/2014/main" id="{CEAC5BEA-DCA8-6035-5FC3-D28073473581}"/>
              </a:ext>
              <a:ext uri="{C183D7F6-B498-43B3-948B-1728B52AA6E4}">
                <adec:decorative xmlns:adec="http://schemas.microsoft.com/office/drawing/2017/decorative" val="1"/>
              </a:ext>
            </a:extLst>
          </p:cNvPr>
          <p:cNvSpPr/>
          <p:nvPr/>
        </p:nvSpPr>
        <p:spPr>
          <a:xfrm rot="18770451">
            <a:off x="2080382" y="4654977"/>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Striped Right 54">
            <a:extLst>
              <a:ext uri="{FF2B5EF4-FFF2-40B4-BE49-F238E27FC236}">
                <a16:creationId xmlns:a16="http://schemas.microsoft.com/office/drawing/2014/main" id="{81B46611-12AC-F7E6-4DB7-EDC5C300CD90}"/>
              </a:ext>
              <a:ext uri="{C183D7F6-B498-43B3-948B-1728B52AA6E4}">
                <adec:decorative xmlns:adec="http://schemas.microsoft.com/office/drawing/2017/decorative" val="1"/>
              </a:ext>
            </a:extLst>
          </p:cNvPr>
          <p:cNvSpPr/>
          <p:nvPr/>
        </p:nvSpPr>
        <p:spPr>
          <a:xfrm>
            <a:off x="1989687" y="3096080"/>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Striped Right 55">
            <a:extLst>
              <a:ext uri="{FF2B5EF4-FFF2-40B4-BE49-F238E27FC236}">
                <a16:creationId xmlns:a16="http://schemas.microsoft.com/office/drawing/2014/main" id="{F1CD2B52-DC10-D754-7D70-86F911E4CFA7}"/>
              </a:ext>
              <a:ext uri="{C183D7F6-B498-43B3-948B-1728B52AA6E4}">
                <adec:decorative xmlns:adec="http://schemas.microsoft.com/office/drawing/2017/decorative" val="1"/>
              </a:ext>
            </a:extLst>
          </p:cNvPr>
          <p:cNvSpPr/>
          <p:nvPr/>
        </p:nvSpPr>
        <p:spPr>
          <a:xfrm rot="1238661">
            <a:off x="2080383" y="1497073"/>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8165166-0F7D-78D5-C6FC-934A145FC8E0}"/>
              </a:ext>
            </a:extLst>
          </p:cNvPr>
          <p:cNvSpPr txBox="1"/>
          <p:nvPr/>
        </p:nvSpPr>
        <p:spPr>
          <a:xfrm>
            <a:off x="10336663" y="2925266"/>
            <a:ext cx="1561068" cy="646331"/>
          </a:xfrm>
          <a:prstGeom prst="rect">
            <a:avLst/>
          </a:prstGeom>
          <a:noFill/>
        </p:spPr>
        <p:txBody>
          <a:bodyPr wrap="none" rtlCol="0">
            <a:spAutoFit/>
          </a:bodyPr>
          <a:lstStyle/>
          <a:p>
            <a:r>
              <a:rPr lang="en-US" b="1"/>
              <a:t>Core and </a:t>
            </a:r>
          </a:p>
          <a:p>
            <a:r>
              <a:rPr lang="en-US" b="1"/>
              <a:t>Guest Projects</a:t>
            </a:r>
          </a:p>
        </p:txBody>
      </p:sp>
      <p:sp>
        <p:nvSpPr>
          <p:cNvPr id="58" name="TextBox 57">
            <a:extLst>
              <a:ext uri="{FF2B5EF4-FFF2-40B4-BE49-F238E27FC236}">
                <a16:creationId xmlns:a16="http://schemas.microsoft.com/office/drawing/2014/main" id="{BB96B1F4-3A4E-8F7C-5696-91887C31C82B}"/>
              </a:ext>
            </a:extLst>
          </p:cNvPr>
          <p:cNvSpPr txBox="1"/>
          <p:nvPr/>
        </p:nvSpPr>
        <p:spPr>
          <a:xfrm>
            <a:off x="10195567" y="747499"/>
            <a:ext cx="1727845" cy="646331"/>
          </a:xfrm>
          <a:prstGeom prst="rect">
            <a:avLst/>
          </a:prstGeom>
          <a:noFill/>
        </p:spPr>
        <p:txBody>
          <a:bodyPr wrap="none" rtlCol="0">
            <a:spAutoFit/>
          </a:bodyPr>
          <a:lstStyle/>
          <a:p>
            <a:r>
              <a:rPr lang="en-US" b="1"/>
              <a:t>Shared Datasets</a:t>
            </a:r>
          </a:p>
          <a:p>
            <a:r>
              <a:rPr lang="en-US" b="1"/>
              <a:t>and Knowledge</a:t>
            </a:r>
          </a:p>
        </p:txBody>
      </p:sp>
      <p:sp>
        <p:nvSpPr>
          <p:cNvPr id="59" name="TextBox 58">
            <a:extLst>
              <a:ext uri="{FF2B5EF4-FFF2-40B4-BE49-F238E27FC236}">
                <a16:creationId xmlns:a16="http://schemas.microsoft.com/office/drawing/2014/main" id="{9095AF66-D278-C450-8E4F-CC6A6CB50DD1}"/>
              </a:ext>
            </a:extLst>
          </p:cNvPr>
          <p:cNvSpPr txBox="1"/>
          <p:nvPr/>
        </p:nvSpPr>
        <p:spPr>
          <a:xfrm>
            <a:off x="10122703" y="4921227"/>
            <a:ext cx="1967013" cy="646331"/>
          </a:xfrm>
          <a:prstGeom prst="rect">
            <a:avLst/>
          </a:prstGeom>
          <a:noFill/>
        </p:spPr>
        <p:txBody>
          <a:bodyPr wrap="none" rtlCol="0">
            <a:spAutoFit/>
          </a:bodyPr>
          <a:lstStyle/>
          <a:p>
            <a:r>
              <a:rPr lang="en-US" b="1"/>
              <a:t>Shared Resources </a:t>
            </a:r>
          </a:p>
          <a:p>
            <a:r>
              <a:rPr lang="en-US" b="1"/>
              <a:t> and Infrastructure</a:t>
            </a:r>
          </a:p>
        </p:txBody>
      </p:sp>
      <p:sp>
        <p:nvSpPr>
          <p:cNvPr id="60" name="Arrow: Striped Right 59">
            <a:extLst>
              <a:ext uri="{FF2B5EF4-FFF2-40B4-BE49-F238E27FC236}">
                <a16:creationId xmlns:a16="http://schemas.microsoft.com/office/drawing/2014/main" id="{DF146346-AE87-04C0-1C64-C774B8704FA6}"/>
              </a:ext>
              <a:ext uri="{C183D7F6-B498-43B3-948B-1728B52AA6E4}">
                <adec:decorative xmlns:adec="http://schemas.microsoft.com/office/drawing/2017/decorative" val="1"/>
              </a:ext>
            </a:extLst>
          </p:cNvPr>
          <p:cNvSpPr/>
          <p:nvPr/>
        </p:nvSpPr>
        <p:spPr>
          <a:xfrm rot="19378201">
            <a:off x="9370153" y="2246749"/>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Striped Right 60">
            <a:extLst>
              <a:ext uri="{FF2B5EF4-FFF2-40B4-BE49-F238E27FC236}">
                <a16:creationId xmlns:a16="http://schemas.microsoft.com/office/drawing/2014/main" id="{ED5FAAE9-04ED-43A2-F01E-C60667CBC2C7}"/>
              </a:ext>
              <a:ext uri="{C183D7F6-B498-43B3-948B-1728B52AA6E4}">
                <adec:decorative xmlns:adec="http://schemas.microsoft.com/office/drawing/2017/decorative" val="1"/>
              </a:ext>
            </a:extLst>
          </p:cNvPr>
          <p:cNvSpPr/>
          <p:nvPr/>
        </p:nvSpPr>
        <p:spPr>
          <a:xfrm rot="1238661">
            <a:off x="9469867" y="3356897"/>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Striped Right 61">
            <a:extLst>
              <a:ext uri="{FF2B5EF4-FFF2-40B4-BE49-F238E27FC236}">
                <a16:creationId xmlns:a16="http://schemas.microsoft.com/office/drawing/2014/main" id="{98A044DD-057B-21C2-BD49-64D85AF6DB17}"/>
              </a:ext>
              <a:ext uri="{C183D7F6-B498-43B3-948B-1728B52AA6E4}">
                <adec:decorative xmlns:adec="http://schemas.microsoft.com/office/drawing/2017/decorative" val="1"/>
              </a:ext>
            </a:extLst>
          </p:cNvPr>
          <p:cNvSpPr/>
          <p:nvPr/>
        </p:nvSpPr>
        <p:spPr>
          <a:xfrm rot="2702981">
            <a:off x="9201090" y="4414966"/>
            <a:ext cx="706935" cy="665839"/>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Slide1Footer" descr="CUI Contact: cui@nsf.gov">
            <a:extLst>
              <a:ext uri="{FF2B5EF4-FFF2-40B4-BE49-F238E27FC236}">
                <a16:creationId xmlns:a16="http://schemas.microsoft.com/office/drawing/2014/main" id="{1E87B9BF-24C1-05B1-2948-10F34ED40262}"/>
              </a:ext>
            </a:extLst>
          </p:cNvPr>
          <p:cNvSpPr txBox="1"/>
          <p:nvPr/>
        </p:nvSpPr>
        <p:spPr>
          <a:xfrm>
            <a:off x="0" y="6537960"/>
            <a:ext cx="1441420" cy="223138"/>
          </a:xfrm>
          <a:prstGeom prst="rect">
            <a:avLst/>
          </a:prstGeom>
          <a:noFill/>
        </p:spPr>
        <p:txBody>
          <a:bodyPr vert="horz" wrap="none" rtlCol="0">
            <a:spAutoFit/>
          </a:bodyPr>
          <a:lstStyle/>
          <a:p>
            <a:r>
              <a:rPr lang="it-IT" sz="850">
                <a:solidFill>
                  <a:srgbClr val="000000"/>
                </a:solidFill>
                <a:latin typeface="Microsoft Sans Serif" panose="020B0604020202020204" pitchFamily="34" charset="0"/>
              </a:rPr>
              <a:t>CUI Contact: cui@nsf.gov</a:t>
            </a:r>
            <a:endParaRPr lang="en-US" sz="85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81717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B2E525-D30D-2F92-8DAB-E93A41EB59B1}"/>
              </a:ext>
            </a:extLst>
          </p:cNvPr>
          <p:cNvSpPr>
            <a:spLocks noGrp="1"/>
          </p:cNvSpPr>
          <p:nvPr>
            <p:ph type="title" idx="4294967295"/>
          </p:nvPr>
        </p:nvSpPr>
        <p:spPr>
          <a:xfrm>
            <a:off x="457201" y="-1280160"/>
            <a:ext cx="11277599" cy="1280160"/>
          </a:xfrm>
        </p:spPr>
        <p:txBody>
          <a:bodyPr vert="horz" lIns="91440" tIns="45720" rIns="91440" bIns="45720" rtlCol="0" anchor="b">
            <a:normAutofit/>
          </a:bodyPr>
          <a:lstStyle/>
          <a:p>
            <a:r>
              <a:rPr lang="en-US" dirty="0"/>
              <a:t>AI-Ready Transportation Hub</a:t>
            </a:r>
          </a:p>
        </p:txBody>
      </p:sp>
      <p:grpSp>
        <p:nvGrpSpPr>
          <p:cNvPr id="17" name="Group 16">
            <a:extLst>
              <a:ext uri="{FF2B5EF4-FFF2-40B4-BE49-F238E27FC236}">
                <a16:creationId xmlns:a16="http://schemas.microsoft.com/office/drawing/2014/main" id="{E0ABB20B-CE71-8C9C-E614-C3D1246EF389}"/>
              </a:ext>
              <a:ext uri="{C183D7F6-B498-43B3-948B-1728B52AA6E4}">
                <adec:decorative xmlns:adec="http://schemas.microsoft.com/office/drawing/2017/decorative" val="1"/>
              </a:ext>
            </a:extLst>
          </p:cNvPr>
          <p:cNvGrpSpPr/>
          <p:nvPr/>
        </p:nvGrpSpPr>
        <p:grpSpPr>
          <a:xfrm>
            <a:off x="300368" y="687063"/>
            <a:ext cx="4685892" cy="3230709"/>
            <a:chOff x="2949867" y="1328657"/>
            <a:chExt cx="4811560" cy="2983167"/>
          </a:xfrm>
        </p:grpSpPr>
        <p:pic>
          <p:nvPicPr>
            <p:cNvPr id="3" name="Picture 2">
              <a:extLst>
                <a:ext uri="{FF2B5EF4-FFF2-40B4-BE49-F238E27FC236}">
                  <a16:creationId xmlns:a16="http://schemas.microsoft.com/office/drawing/2014/main" id="{44D276CB-651C-A13B-B9C2-AFC5DEA40FB8}"/>
                </a:ext>
              </a:extLst>
            </p:cNvPr>
            <p:cNvPicPr>
              <a:picLocks noChangeAspect="1"/>
            </p:cNvPicPr>
            <p:nvPr/>
          </p:nvPicPr>
          <p:blipFill>
            <a:blip r:embed="rId3"/>
            <a:stretch>
              <a:fillRect/>
            </a:stretch>
          </p:blipFill>
          <p:spPr>
            <a:xfrm>
              <a:off x="2949867" y="1328657"/>
              <a:ext cx="4811560" cy="2983167"/>
            </a:xfrm>
            <a:prstGeom prst="rect">
              <a:avLst/>
            </a:prstGeom>
          </p:spPr>
        </p:pic>
        <p:sp>
          <p:nvSpPr>
            <p:cNvPr id="13" name="TextBox 12">
              <a:extLst>
                <a:ext uri="{FF2B5EF4-FFF2-40B4-BE49-F238E27FC236}">
                  <a16:creationId xmlns:a16="http://schemas.microsoft.com/office/drawing/2014/main" id="{7CF24582-196D-C7E5-93D6-552BB86E512B}"/>
                </a:ext>
              </a:extLst>
            </p:cNvPr>
            <p:cNvSpPr txBox="1"/>
            <p:nvPr/>
          </p:nvSpPr>
          <p:spPr>
            <a:xfrm>
              <a:off x="3031154" y="4034608"/>
              <a:ext cx="338554" cy="261610"/>
            </a:xfrm>
            <a:prstGeom prst="rect">
              <a:avLst/>
            </a:prstGeom>
            <a:noFill/>
          </p:spPr>
          <p:txBody>
            <a:bodyPr wrap="none" rtlCol="0">
              <a:spAutoFit/>
            </a:bodyPr>
            <a:lstStyle/>
            <a:p>
              <a:r>
                <a:rPr lang="en-US" sz="1100" b="1">
                  <a:solidFill>
                    <a:schemeClr val="bg1"/>
                  </a:solidFill>
                </a:rPr>
                <a:t>1. </a:t>
              </a:r>
            </a:p>
          </p:txBody>
        </p:sp>
      </p:grpSp>
      <p:grpSp>
        <p:nvGrpSpPr>
          <p:cNvPr id="18" name="Group 17">
            <a:extLst>
              <a:ext uri="{FF2B5EF4-FFF2-40B4-BE49-F238E27FC236}">
                <a16:creationId xmlns:a16="http://schemas.microsoft.com/office/drawing/2014/main" id="{A5372FFA-97A8-B834-A315-78AD6E60ABAD}"/>
              </a:ext>
              <a:ext uri="{C183D7F6-B498-43B3-948B-1728B52AA6E4}">
                <adec:decorative xmlns:adec="http://schemas.microsoft.com/office/drawing/2017/decorative" val="1"/>
              </a:ext>
            </a:extLst>
          </p:cNvPr>
          <p:cNvGrpSpPr/>
          <p:nvPr/>
        </p:nvGrpSpPr>
        <p:grpSpPr>
          <a:xfrm>
            <a:off x="6953394" y="687063"/>
            <a:ext cx="4748818" cy="3415374"/>
            <a:chOff x="1721467" y="4141495"/>
            <a:chExt cx="2619375" cy="1842708"/>
          </a:xfrm>
        </p:grpSpPr>
        <p:pic>
          <p:nvPicPr>
            <p:cNvPr id="4" name="Picture 3">
              <a:extLst>
                <a:ext uri="{FF2B5EF4-FFF2-40B4-BE49-F238E27FC236}">
                  <a16:creationId xmlns:a16="http://schemas.microsoft.com/office/drawing/2014/main" id="{5BA1D17A-CCF8-A032-CACF-D2F1855359BA}"/>
                </a:ext>
              </a:extLst>
            </p:cNvPr>
            <p:cNvPicPr>
              <a:picLocks noChangeAspect="1"/>
            </p:cNvPicPr>
            <p:nvPr/>
          </p:nvPicPr>
          <p:blipFill>
            <a:blip r:embed="rId4"/>
            <a:stretch>
              <a:fillRect/>
            </a:stretch>
          </p:blipFill>
          <p:spPr>
            <a:xfrm>
              <a:off x="1721467" y="4141495"/>
              <a:ext cx="2619375" cy="1743075"/>
            </a:xfrm>
            <a:prstGeom prst="rect">
              <a:avLst/>
            </a:prstGeom>
          </p:spPr>
        </p:pic>
        <p:sp>
          <p:nvSpPr>
            <p:cNvPr id="14" name="TextBox 13">
              <a:extLst>
                <a:ext uri="{FF2B5EF4-FFF2-40B4-BE49-F238E27FC236}">
                  <a16:creationId xmlns:a16="http://schemas.microsoft.com/office/drawing/2014/main" id="{694CB084-95BD-D632-469B-EAF75CBFD45F}"/>
                </a:ext>
              </a:extLst>
            </p:cNvPr>
            <p:cNvSpPr txBox="1"/>
            <p:nvPr/>
          </p:nvSpPr>
          <p:spPr>
            <a:xfrm>
              <a:off x="1721467" y="5722593"/>
              <a:ext cx="341760" cy="261610"/>
            </a:xfrm>
            <a:prstGeom prst="rect">
              <a:avLst/>
            </a:prstGeom>
            <a:noFill/>
          </p:spPr>
          <p:txBody>
            <a:bodyPr wrap="none" rtlCol="0">
              <a:spAutoFit/>
            </a:bodyPr>
            <a:lstStyle/>
            <a:p>
              <a:r>
                <a:rPr lang="en-US" sz="1100" b="1">
                  <a:solidFill>
                    <a:schemeClr val="bg1"/>
                  </a:solidFill>
                </a:rPr>
                <a:t>2. </a:t>
              </a:r>
            </a:p>
          </p:txBody>
        </p:sp>
      </p:grpSp>
      <p:sp>
        <p:nvSpPr>
          <p:cNvPr id="19" name="TextBox 18">
            <a:extLst>
              <a:ext uri="{FF2B5EF4-FFF2-40B4-BE49-F238E27FC236}">
                <a16:creationId xmlns:a16="http://schemas.microsoft.com/office/drawing/2014/main" id="{A0C69A57-93A6-B46F-9F9D-275583FC02FE}"/>
              </a:ext>
            </a:extLst>
          </p:cNvPr>
          <p:cNvSpPr txBox="1"/>
          <p:nvPr/>
        </p:nvSpPr>
        <p:spPr>
          <a:xfrm>
            <a:off x="237441" y="219756"/>
            <a:ext cx="4748819" cy="369332"/>
          </a:xfrm>
          <a:prstGeom prst="rect">
            <a:avLst/>
          </a:prstGeom>
          <a:noFill/>
        </p:spPr>
        <p:txBody>
          <a:bodyPr wrap="square" rtlCol="0">
            <a:spAutoFit/>
          </a:bodyPr>
          <a:lstStyle/>
          <a:p>
            <a:r>
              <a:rPr lang="en-US" b="1"/>
              <a:t>AI-Ready Transportation  Hub Theme </a:t>
            </a:r>
          </a:p>
        </p:txBody>
      </p:sp>
      <p:sp>
        <p:nvSpPr>
          <p:cNvPr id="16" name="TextBox 15">
            <a:extLst>
              <a:ext uri="{FF2B5EF4-FFF2-40B4-BE49-F238E27FC236}">
                <a16:creationId xmlns:a16="http://schemas.microsoft.com/office/drawing/2014/main" id="{F1BA5D9E-1758-0138-A6F5-EB0222A9455B}"/>
              </a:ext>
            </a:extLst>
          </p:cNvPr>
          <p:cNvSpPr txBox="1"/>
          <p:nvPr/>
        </p:nvSpPr>
        <p:spPr>
          <a:xfrm>
            <a:off x="6953394" y="219756"/>
            <a:ext cx="4748819" cy="369332"/>
          </a:xfrm>
          <a:prstGeom prst="rect">
            <a:avLst/>
          </a:prstGeom>
          <a:noFill/>
        </p:spPr>
        <p:txBody>
          <a:bodyPr wrap="square" rtlCol="0">
            <a:spAutoFit/>
          </a:bodyPr>
          <a:lstStyle/>
          <a:p>
            <a:r>
              <a:rPr lang="en-US" b="1"/>
              <a:t>AI-Ready Living Lab Transportation Hub </a:t>
            </a:r>
          </a:p>
        </p:txBody>
      </p:sp>
      <p:sp>
        <p:nvSpPr>
          <p:cNvPr id="20" name="Arrow: Left-Right 19">
            <a:extLst>
              <a:ext uri="{FF2B5EF4-FFF2-40B4-BE49-F238E27FC236}">
                <a16:creationId xmlns:a16="http://schemas.microsoft.com/office/drawing/2014/main" id="{41E75452-8230-8738-83F6-064AADCED9A0}"/>
              </a:ext>
              <a:ext uri="{C183D7F6-B498-43B3-948B-1728B52AA6E4}">
                <adec:decorative xmlns:adec="http://schemas.microsoft.com/office/drawing/2017/decorative" val="1"/>
              </a:ext>
            </a:extLst>
          </p:cNvPr>
          <p:cNvSpPr/>
          <p:nvPr/>
        </p:nvSpPr>
        <p:spPr>
          <a:xfrm>
            <a:off x="5089232" y="2066241"/>
            <a:ext cx="1675307" cy="651699"/>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4309E04-53DF-4392-1644-8088C0F95E24}"/>
              </a:ext>
            </a:extLst>
          </p:cNvPr>
          <p:cNvSpPr txBox="1"/>
          <p:nvPr/>
        </p:nvSpPr>
        <p:spPr>
          <a:xfrm>
            <a:off x="4943317" y="2964265"/>
            <a:ext cx="2053017" cy="2308324"/>
          </a:xfrm>
          <a:prstGeom prst="rect">
            <a:avLst/>
          </a:prstGeom>
          <a:noFill/>
        </p:spPr>
        <p:txBody>
          <a:bodyPr wrap="square" rtlCol="0">
            <a:spAutoFit/>
          </a:bodyPr>
          <a:lstStyle/>
          <a:p>
            <a:pPr algn="ctr"/>
            <a:r>
              <a:rPr lang="en-US" b="1" i="1"/>
              <a:t>Building Community</a:t>
            </a:r>
          </a:p>
          <a:p>
            <a:pPr algn="ctr"/>
            <a:r>
              <a:rPr lang="en-US" b="1" i="1"/>
              <a:t>Infrastructures around </a:t>
            </a:r>
          </a:p>
          <a:p>
            <a:pPr algn="ctr"/>
            <a:r>
              <a:rPr lang="en-US" b="1" i="1"/>
              <a:t>Themes for Transformative Real-World Impacts</a:t>
            </a:r>
          </a:p>
        </p:txBody>
      </p:sp>
      <p:sp>
        <p:nvSpPr>
          <p:cNvPr id="22" name="Rectangle: Rounded Corners 21">
            <a:extLst>
              <a:ext uri="{FF2B5EF4-FFF2-40B4-BE49-F238E27FC236}">
                <a16:creationId xmlns:a16="http://schemas.microsoft.com/office/drawing/2014/main" id="{799A66BD-E319-31A4-1DF6-9B4D9F2973B3}"/>
              </a:ext>
            </a:extLst>
          </p:cNvPr>
          <p:cNvSpPr/>
          <p:nvPr/>
        </p:nvSpPr>
        <p:spPr>
          <a:xfrm>
            <a:off x="300367" y="4015747"/>
            <a:ext cx="4685891" cy="17586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Real-World Living Lab Environment</a:t>
            </a:r>
          </a:p>
          <a:p>
            <a:pPr algn="ctr"/>
            <a:endParaRPr lang="en-US" sz="1600"/>
          </a:p>
          <a:p>
            <a:pPr algn="ctr"/>
            <a:r>
              <a:rPr lang="en-US" sz="1600"/>
              <a:t>Established and Maintained in One Location by Theme Topic</a:t>
            </a:r>
          </a:p>
          <a:p>
            <a:pPr algn="ctr"/>
            <a:endParaRPr lang="en-US" sz="1600"/>
          </a:p>
          <a:p>
            <a:pPr algn="ctr"/>
            <a:r>
              <a:rPr lang="en-US" sz="1600"/>
              <a:t>Central Hub for Data Collection, Research, User Studies, Information Sharing</a:t>
            </a:r>
          </a:p>
        </p:txBody>
      </p:sp>
      <p:sp>
        <p:nvSpPr>
          <p:cNvPr id="23" name="Rectangle: Rounded Corners 22">
            <a:extLst>
              <a:ext uri="{FF2B5EF4-FFF2-40B4-BE49-F238E27FC236}">
                <a16:creationId xmlns:a16="http://schemas.microsoft.com/office/drawing/2014/main" id="{01641F66-2F52-624C-6CD6-69546B24B66F}"/>
              </a:ext>
            </a:extLst>
          </p:cNvPr>
          <p:cNvSpPr/>
          <p:nvPr/>
        </p:nvSpPr>
        <p:spPr>
          <a:xfrm>
            <a:off x="6953393" y="4000912"/>
            <a:ext cx="4748818" cy="24099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One Facility Management and Oversight Staff</a:t>
            </a:r>
          </a:p>
          <a:p>
            <a:pPr algn="ctr"/>
            <a:endParaRPr lang="en-US" sz="1600"/>
          </a:p>
          <a:p>
            <a:pPr algn="ctr"/>
            <a:r>
              <a:rPr lang="en-US" sz="1600"/>
              <a:t>Academic Teams of Researchers gain access to real world data, personnel, activities,  and research through </a:t>
            </a:r>
            <a:r>
              <a:rPr lang="en-US" sz="1600" b="1" i="1"/>
              <a:t>core projects</a:t>
            </a:r>
          </a:p>
          <a:p>
            <a:pPr algn="ctr"/>
            <a:endParaRPr lang="en-US" sz="1600"/>
          </a:p>
          <a:p>
            <a:pPr algn="ctr"/>
            <a:r>
              <a:rPr lang="en-US" sz="1600"/>
              <a:t>Other Researchers use facilities and resources for real-world data collection and research through </a:t>
            </a:r>
            <a:r>
              <a:rPr lang="en-US" sz="1600" b="1" i="1"/>
              <a:t>guest projects</a:t>
            </a:r>
            <a:endParaRPr lang="en-US" sz="1600"/>
          </a:p>
        </p:txBody>
      </p:sp>
      <p:sp>
        <p:nvSpPr>
          <p:cNvPr id="2" name="Slide Number Placeholder 1">
            <a:extLst>
              <a:ext uri="{FF2B5EF4-FFF2-40B4-BE49-F238E27FC236}">
                <a16:creationId xmlns:a16="http://schemas.microsoft.com/office/drawing/2014/main" id="{98514462-7B6A-446D-53F1-D40F96FC89A3}"/>
              </a:ext>
            </a:extLst>
          </p:cNvPr>
          <p:cNvSpPr>
            <a:spLocks noGrp="1"/>
          </p:cNvSpPr>
          <p:nvPr>
            <p:ph type="sldNum" sz="quarter" idx="12"/>
          </p:nvPr>
        </p:nvSpPr>
        <p:spPr/>
        <p:txBody>
          <a:bodyPr/>
          <a:lstStyle/>
          <a:p>
            <a:fld id="{4710E8EA-57F6-764C-8914-AEEABF058192}" type="slidenum">
              <a:rPr lang="en-US" smtClean="0"/>
              <a:t>24</a:t>
            </a:fld>
            <a:endParaRPr lang="en-US"/>
          </a:p>
        </p:txBody>
      </p:sp>
    </p:spTree>
    <p:extLst>
      <p:ext uri="{BB962C8B-B14F-4D97-AF65-F5344CB8AC3E}">
        <p14:creationId xmlns:p14="http://schemas.microsoft.com/office/powerpoint/2010/main" val="95022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8863-9EBE-A912-4A34-20B72BB8CA54}"/>
              </a:ext>
            </a:extLst>
          </p:cNvPr>
          <p:cNvSpPr>
            <a:spLocks noGrp="1"/>
          </p:cNvSpPr>
          <p:nvPr>
            <p:ph type="title"/>
          </p:nvPr>
        </p:nvSpPr>
        <p:spPr>
          <a:xfrm>
            <a:off x="771014" y="259715"/>
            <a:ext cx="11277600" cy="1280160"/>
          </a:xfrm>
        </p:spPr>
        <p:txBody>
          <a:bodyPr>
            <a:noAutofit/>
          </a:bodyPr>
          <a:lstStyle/>
          <a:p>
            <a:pPr>
              <a:spcBef>
                <a:spcPts val="1800"/>
              </a:spcBef>
            </a:pPr>
            <a:r>
              <a:rPr lang="en-US" sz="4000" b="1">
                <a:latin typeface="Calibri" panose="020F0502020204030204" pitchFamily="34" charset="0"/>
                <a:cs typeface="Calibri" panose="020F0502020204030204" pitchFamily="34" charset="0"/>
              </a:rPr>
              <a:t>Vision – Improves Project Synergies</a:t>
            </a:r>
            <a:br>
              <a:rPr lang="en-US" sz="3800" b="1">
                <a:latin typeface="Calibri" panose="020F0502020204030204" pitchFamily="34" charset="0"/>
                <a:cs typeface="Calibri" panose="020F0502020204030204" pitchFamily="34" charset="0"/>
              </a:rPr>
            </a:br>
            <a:br>
              <a:rPr lang="en-US" sz="3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AI Ready Sites can encourage projects to enhance one-another</a:t>
            </a:r>
          </a:p>
        </p:txBody>
      </p:sp>
      <p:sp>
        <p:nvSpPr>
          <p:cNvPr id="3" name="Content Placeholder 2">
            <a:extLst>
              <a:ext uri="{FF2B5EF4-FFF2-40B4-BE49-F238E27FC236}">
                <a16:creationId xmlns:a16="http://schemas.microsoft.com/office/drawing/2014/main" id="{BA38977C-B8C9-5FD1-BFDA-B081CB8E3B87}"/>
              </a:ext>
            </a:extLst>
          </p:cNvPr>
          <p:cNvSpPr>
            <a:spLocks noGrp="1"/>
          </p:cNvSpPr>
          <p:nvPr>
            <p:ph idx="1"/>
          </p:nvPr>
        </p:nvSpPr>
        <p:spPr>
          <a:xfrm>
            <a:off x="1323085" y="2458166"/>
            <a:ext cx="9882717" cy="5181600"/>
          </a:xfrm>
        </p:spPr>
        <p:txBody>
          <a:bodyPr>
            <a:normAutofit/>
          </a:bodyPr>
          <a:lstStyle/>
          <a:p>
            <a:pPr marL="0" indent="0">
              <a:buNone/>
            </a:pPr>
            <a:r>
              <a:rPr lang="en-US" sz="2800">
                <a:solidFill>
                  <a:schemeClr val="tx1"/>
                </a:solidFill>
                <a:latin typeface="Calibri" panose="020F0502020204030204" pitchFamily="34" charset="0"/>
                <a:cs typeface="Calibri" panose="020F0502020204030204" pitchFamily="34" charset="0"/>
              </a:rPr>
              <a:t>Test deployments in a common research facility will provide </a:t>
            </a:r>
            <a:r>
              <a:rPr lang="en-US" sz="2800" u="sng">
                <a:solidFill>
                  <a:schemeClr val="tx1"/>
                </a:solidFill>
                <a:latin typeface="Calibri" panose="020F0502020204030204" pitchFamily="34" charset="0"/>
                <a:cs typeface="Calibri" panose="020F0502020204030204" pitchFamily="34" charset="0"/>
              </a:rPr>
              <a:t>exciting breadth of functionality</a:t>
            </a:r>
            <a:r>
              <a:rPr lang="en-US" sz="2800">
                <a:solidFill>
                  <a:schemeClr val="tx1"/>
                </a:solidFill>
                <a:latin typeface="Calibri" panose="020F0502020204030204" pitchFamily="34" charset="0"/>
                <a:cs typeface="Calibri" panose="020F0502020204030204" pitchFamily="34" charset="0"/>
              </a:rPr>
              <a:t> to test users, and experience with interactions between advanced technologies and apps.  </a:t>
            </a:r>
          </a:p>
          <a:p>
            <a:pPr marL="0" indent="0">
              <a:buNone/>
            </a:pPr>
            <a:endParaRPr lang="en-US" sz="2800">
              <a:solidFill>
                <a:schemeClr val="tx1"/>
              </a:solidFill>
              <a:latin typeface="Calibri" panose="020F0502020204030204" pitchFamily="34" charset="0"/>
              <a:cs typeface="Calibri" panose="020F0502020204030204" pitchFamily="34" charset="0"/>
            </a:endParaRPr>
          </a:p>
          <a:p>
            <a:pPr marL="0" indent="0">
              <a:buNone/>
            </a:pPr>
            <a:r>
              <a:rPr lang="en-US" sz="2800">
                <a:solidFill>
                  <a:schemeClr val="tx1"/>
                </a:solidFill>
                <a:latin typeface="Calibri" panose="020F0502020204030204" pitchFamily="34" charset="0"/>
                <a:cs typeface="Calibri" panose="020F0502020204030204" pitchFamily="34" charset="0"/>
              </a:rPr>
              <a:t>Common research infrastructure can naturally promote new collaborations (nexus-building).</a:t>
            </a:r>
            <a:br>
              <a:rPr lang="en-US">
                <a:solidFill>
                  <a:schemeClr val="tx1"/>
                </a:solidFill>
              </a:rPr>
            </a:br>
            <a:br>
              <a:rPr lang="en-US">
                <a:solidFill>
                  <a:schemeClr val="tx1"/>
                </a:solidFill>
              </a:rPr>
            </a:br>
            <a:br>
              <a:rPr lang="en-US" sz="2400">
                <a:solidFill>
                  <a:schemeClr val="tx1"/>
                </a:solidFill>
              </a:rPr>
            </a:br>
            <a:endParaRPr lang="en-US" sz="2400" b="1">
              <a:solidFill>
                <a:srgbClr val="00B050"/>
              </a:solidFill>
            </a:endParaRPr>
          </a:p>
          <a:p>
            <a:endParaRPr lang="en-US" b="1">
              <a:solidFill>
                <a:srgbClr val="00B050"/>
              </a:solidFill>
            </a:endParaRPr>
          </a:p>
        </p:txBody>
      </p:sp>
      <p:sp>
        <p:nvSpPr>
          <p:cNvPr id="4" name="Slide Number Placeholder 3">
            <a:extLst>
              <a:ext uri="{FF2B5EF4-FFF2-40B4-BE49-F238E27FC236}">
                <a16:creationId xmlns:a16="http://schemas.microsoft.com/office/drawing/2014/main" id="{559D805C-2C33-FEE5-8D76-7558FE8CADDB}"/>
              </a:ext>
            </a:extLst>
          </p:cNvPr>
          <p:cNvSpPr>
            <a:spLocks noGrp="1"/>
          </p:cNvSpPr>
          <p:nvPr>
            <p:ph type="sldNum" sz="quarter" idx="12"/>
          </p:nvPr>
        </p:nvSpPr>
        <p:spPr/>
        <p:txBody>
          <a:bodyPr/>
          <a:lstStyle/>
          <a:p>
            <a:fld id="{4710E8EA-57F6-764C-8914-AEEABF058192}" type="slidenum">
              <a:rPr lang="en-US" smtClean="0"/>
              <a:t>25</a:t>
            </a:fld>
            <a:endParaRPr lang="en-US"/>
          </a:p>
        </p:txBody>
      </p:sp>
    </p:spTree>
    <p:extLst>
      <p:ext uri="{BB962C8B-B14F-4D97-AF65-F5344CB8AC3E}">
        <p14:creationId xmlns:p14="http://schemas.microsoft.com/office/powerpoint/2010/main" val="99300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366889" y="231815"/>
            <a:ext cx="11825111" cy="935556"/>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Program Design - Sustainability</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349432" y="1385740"/>
            <a:ext cx="11277600" cy="4748308"/>
          </a:xfrm>
        </p:spPr>
        <p:txBody>
          <a:bodyPr>
            <a:normAutofit/>
          </a:bodyPr>
          <a:lstStyle/>
          <a:p>
            <a:pPr marL="0" indent="0">
              <a:buNone/>
            </a:pPr>
            <a:r>
              <a:rPr lang="en-US" sz="2400">
                <a:solidFill>
                  <a:schemeClr val="tx1"/>
                </a:solidFill>
              </a:rPr>
              <a:t>Projects need plan for sustainability: user fees, ongoing support from partner agencies ... </a:t>
            </a:r>
            <a:br>
              <a:rPr lang="en-US" sz="2400">
                <a:solidFill>
                  <a:schemeClr val="tx1"/>
                </a:solidFill>
              </a:rPr>
            </a:br>
            <a:endParaRPr lang="en-US" sz="2400">
              <a:solidFill>
                <a:schemeClr val="tx1"/>
              </a:solidFill>
            </a:endParaRP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26</a:t>
            </a:fld>
            <a:endParaRPr lang="en-US"/>
          </a:p>
        </p:txBody>
      </p:sp>
    </p:spTree>
    <p:extLst>
      <p:ext uri="{BB962C8B-B14F-4D97-AF65-F5344CB8AC3E}">
        <p14:creationId xmlns:p14="http://schemas.microsoft.com/office/powerpoint/2010/main" val="261196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366889" y="231815"/>
            <a:ext cx="11825111" cy="935556"/>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Program Design - Sustainability</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349432" y="1385740"/>
            <a:ext cx="11277600" cy="4748308"/>
          </a:xfrm>
        </p:spPr>
        <p:txBody>
          <a:bodyPr>
            <a:normAutofit/>
          </a:bodyPr>
          <a:lstStyle/>
          <a:p>
            <a:pPr marL="0" indent="0">
              <a:buNone/>
            </a:pPr>
            <a:r>
              <a:rPr lang="en-US" sz="2400">
                <a:solidFill>
                  <a:schemeClr val="tx1"/>
                </a:solidFill>
              </a:rPr>
              <a:t>Projects need plan for sustainability: user fees, ongoing support from partner agencies ... </a:t>
            </a:r>
            <a:br>
              <a:rPr lang="en-US" sz="2400">
                <a:solidFill>
                  <a:schemeClr val="tx1"/>
                </a:solidFill>
              </a:rPr>
            </a:br>
            <a:endParaRPr lang="en-US" sz="2400">
              <a:solidFill>
                <a:schemeClr val="tx1"/>
              </a:solidFill>
            </a:endParaRP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27</a:t>
            </a:fld>
            <a:endParaRPr lang="en-US"/>
          </a:p>
        </p:txBody>
      </p:sp>
    </p:spTree>
    <p:extLst>
      <p:ext uri="{BB962C8B-B14F-4D97-AF65-F5344CB8AC3E}">
        <p14:creationId xmlns:p14="http://schemas.microsoft.com/office/powerpoint/2010/main" val="191389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651A-DFC1-2285-24DE-2A6B435D206F}"/>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Interaction, not Static Data</a:t>
            </a:r>
          </a:p>
        </p:txBody>
      </p:sp>
      <p:sp>
        <p:nvSpPr>
          <p:cNvPr id="3" name="Content Placeholder 2">
            <a:extLst>
              <a:ext uri="{FF2B5EF4-FFF2-40B4-BE49-F238E27FC236}">
                <a16:creationId xmlns:a16="http://schemas.microsoft.com/office/drawing/2014/main" id="{6D55DB9E-BED0-8237-13AB-25544598B7AF}"/>
              </a:ext>
            </a:extLst>
          </p:cNvPr>
          <p:cNvSpPr>
            <a:spLocks noGrp="1"/>
          </p:cNvSpPr>
          <p:nvPr>
            <p:ph idx="1"/>
          </p:nvPr>
        </p:nvSpPr>
        <p:spPr>
          <a:xfrm>
            <a:off x="580767" y="2302334"/>
            <a:ext cx="7389340" cy="4003589"/>
          </a:xfrm>
        </p:spPr>
        <p:txBody>
          <a:bodyPr>
            <a:normAutofit/>
          </a:bodyPr>
          <a:lstStyle/>
          <a:p>
            <a:pPr marL="0" indent="0">
              <a:buNone/>
            </a:pPr>
            <a:endParaRPr lang="en-US"/>
          </a:p>
          <a:p>
            <a:r>
              <a:rPr lang="en-US"/>
              <a:t>Living lab lets researchers study:</a:t>
            </a:r>
          </a:p>
          <a:p>
            <a:pPr lvl="1"/>
            <a:r>
              <a:rPr lang="en-US" sz="2400"/>
              <a:t>The effectiveness of following </a:t>
            </a:r>
            <a:r>
              <a:rPr lang="en-US" sz="2400" b="1"/>
              <a:t>risk-management frameworks</a:t>
            </a:r>
            <a:r>
              <a:rPr lang="en-US" sz="2400"/>
              <a:t>.</a:t>
            </a:r>
          </a:p>
          <a:p>
            <a:pPr lvl="1"/>
            <a:r>
              <a:rPr lang="en-US" sz="2400"/>
              <a:t>The technical feasibility of “</a:t>
            </a:r>
            <a:r>
              <a:rPr lang="en-US" sz="2400" b="1"/>
              <a:t>bill of rights</a:t>
            </a:r>
            <a:r>
              <a:rPr lang="en-US" sz="2400"/>
              <a:t>” type requirements.</a:t>
            </a:r>
          </a:p>
          <a:p>
            <a:pPr lvl="1"/>
            <a:r>
              <a:rPr lang="en-US" sz="2400"/>
              <a:t>Strengths and weaknesses of evaluation methodologies like </a:t>
            </a:r>
            <a:r>
              <a:rPr lang="en-US" sz="2400" b="1"/>
              <a:t>red teaming</a:t>
            </a:r>
            <a:r>
              <a:rPr lang="en-US" sz="2400"/>
              <a:t>.</a:t>
            </a:r>
          </a:p>
        </p:txBody>
      </p:sp>
      <p:sp>
        <p:nvSpPr>
          <p:cNvPr id="4" name="Slide Number Placeholder 3">
            <a:extLst>
              <a:ext uri="{FF2B5EF4-FFF2-40B4-BE49-F238E27FC236}">
                <a16:creationId xmlns:a16="http://schemas.microsoft.com/office/drawing/2014/main" id="{4ABF88EA-1EB0-1D79-445A-99ABC9C13975}"/>
              </a:ext>
            </a:extLst>
          </p:cNvPr>
          <p:cNvSpPr>
            <a:spLocks noGrp="1"/>
          </p:cNvSpPr>
          <p:nvPr>
            <p:ph type="sldNum" sz="quarter" idx="12"/>
          </p:nvPr>
        </p:nvSpPr>
        <p:spPr/>
        <p:txBody>
          <a:bodyPr/>
          <a:lstStyle/>
          <a:p>
            <a:fld id="{4710E8EA-57F6-764C-8914-AEEABF058192}" type="slidenum">
              <a:rPr lang="en-US" smtClean="0"/>
              <a:t>28</a:t>
            </a:fld>
            <a:endParaRPr lang="en-US"/>
          </a:p>
        </p:txBody>
      </p:sp>
      <p:graphicFrame>
        <p:nvGraphicFramePr>
          <p:cNvPr id="9" name="Content Placeholder 4">
            <a:extLst>
              <a:ext uri="{FF2B5EF4-FFF2-40B4-BE49-F238E27FC236}">
                <a16:creationId xmlns:a16="http://schemas.microsoft.com/office/drawing/2014/main" id="{83F851F8-4833-D2C0-385E-FD23CDC0DA8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894757983"/>
              </p:ext>
            </p:extLst>
          </p:nvPr>
        </p:nvGraphicFramePr>
        <p:xfrm>
          <a:off x="4275437" y="2409711"/>
          <a:ext cx="11277600" cy="3629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8651EBF7-ED61-1428-7BF4-9DBEDA983B62}"/>
              </a:ext>
            </a:extLst>
          </p:cNvPr>
          <p:cNvSpPr txBox="1"/>
          <p:nvPr/>
        </p:nvSpPr>
        <p:spPr>
          <a:xfrm>
            <a:off x="580767" y="1121496"/>
            <a:ext cx="11277600" cy="1569660"/>
          </a:xfrm>
          <a:prstGeom prst="rect">
            <a:avLst/>
          </a:prstGeom>
          <a:noFill/>
        </p:spPr>
        <p:txBody>
          <a:bodyPr wrap="square">
            <a:spAutoFit/>
          </a:bodyPr>
          <a:lstStyle/>
          <a:p>
            <a:pPr marL="342900" indent="-342900">
              <a:buFont typeface="Arial" panose="020B0604020202020204" pitchFamily="34" charset="0"/>
              <a:buChar char="•"/>
            </a:pPr>
            <a:r>
              <a:rPr lang="en-US" sz="2400"/>
              <a:t>Building AI systems using data is relatively well understood at this point.</a:t>
            </a:r>
          </a:p>
          <a:p>
            <a:endParaRPr lang="en-US" sz="2400"/>
          </a:p>
          <a:p>
            <a:pPr marL="342900" indent="-342900">
              <a:buFont typeface="Arial" panose="020B0604020202020204" pitchFamily="34" charset="0"/>
              <a:buChar char="•"/>
            </a:pPr>
            <a:r>
              <a:rPr lang="en-US" sz="2400"/>
              <a:t>Less understood is how the decisions </a:t>
            </a:r>
            <a:r>
              <a:rPr lang="en-US" sz="2400" b="1"/>
              <a:t>create impact</a:t>
            </a:r>
            <a:r>
              <a:rPr lang="en-US" sz="2400"/>
              <a:t> and </a:t>
            </a:r>
            <a:r>
              <a:rPr lang="en-US" sz="2400" b="1"/>
              <a:t>change the data</a:t>
            </a:r>
            <a:r>
              <a:rPr lang="en-US" sz="2400"/>
              <a:t>.</a:t>
            </a:r>
          </a:p>
          <a:p>
            <a:endParaRPr lang="en-US" sz="2400"/>
          </a:p>
        </p:txBody>
      </p:sp>
    </p:spTree>
    <p:extLst>
      <p:ext uri="{BB962C8B-B14F-4D97-AF65-F5344CB8AC3E}">
        <p14:creationId xmlns:p14="http://schemas.microsoft.com/office/powerpoint/2010/main" val="240226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8863-9EBE-A912-4A34-20B72BB8CA54}"/>
              </a:ext>
            </a:extLst>
          </p:cNvPr>
          <p:cNvSpPr>
            <a:spLocks noGrp="1"/>
          </p:cNvSpPr>
          <p:nvPr>
            <p:ph type="title"/>
          </p:nvPr>
        </p:nvSpPr>
        <p:spPr>
          <a:xfrm>
            <a:off x="186163" y="280111"/>
            <a:ext cx="11616270" cy="597575"/>
          </a:xfrm>
        </p:spPr>
        <p:txBody>
          <a:bodyPr>
            <a:normAutofit fontScale="90000"/>
          </a:bodyPr>
          <a:lstStyle/>
          <a:p>
            <a:r>
              <a:rPr lang="en-US" sz="4400" b="1" dirty="0">
                <a:latin typeface="Calibri" panose="020F0502020204030204" pitchFamily="34" charset="0"/>
                <a:ea typeface="Cambria" panose="02040503050406030204" pitchFamily="18" charset="0"/>
                <a:cs typeface="Calibri" panose="020F0502020204030204" pitchFamily="34" charset="0"/>
              </a:rPr>
              <a:t>Vision</a:t>
            </a:r>
            <a:r>
              <a:rPr lang="en-US" dirty="0"/>
              <a:t> </a:t>
            </a:r>
            <a:br>
              <a:rPr lang="en-US" sz="3600" b="1" dirty="0">
                <a:solidFill>
                  <a:schemeClr val="accent1"/>
                </a:solidFill>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BA38977C-B8C9-5FD1-BFDA-B081CB8E3B87}"/>
              </a:ext>
              <a:ext uri="{C183D7F6-B498-43B3-948B-1728B52AA6E4}">
                <adec:decorative xmlns:adec="http://schemas.microsoft.com/office/drawing/2017/decorative" val="0"/>
              </a:ext>
            </a:extLst>
          </p:cNvPr>
          <p:cNvSpPr>
            <a:spLocks noGrp="1"/>
          </p:cNvSpPr>
          <p:nvPr>
            <p:ph idx="1"/>
          </p:nvPr>
        </p:nvSpPr>
        <p:spPr>
          <a:xfrm>
            <a:off x="199946" y="1074504"/>
            <a:ext cx="6294878" cy="3686955"/>
          </a:xfrm>
          <a:solidFill>
            <a:schemeClr val="bg1"/>
          </a:solidFill>
        </p:spPr>
        <p:txBody>
          <a:bodyPr>
            <a:noAutofit/>
          </a:bodyPr>
          <a:lstStyle/>
          <a:p>
            <a:pPr marL="0" indent="0">
              <a:buNone/>
            </a:pPr>
            <a:r>
              <a:rPr lang="en-US" sz="2200">
                <a:solidFill>
                  <a:schemeClr val="tx1"/>
                </a:solidFill>
                <a:latin typeface="Calibri" panose="020F0502020204030204" pitchFamily="34" charset="0"/>
                <a:cs typeface="Calibri" panose="020F0502020204030204" pitchFamily="34" charset="0"/>
              </a:rPr>
              <a:t>Imagine navigation and other transportation apps </a:t>
            </a:r>
            <a:br>
              <a:rPr lang="en-US" sz="2200">
                <a:solidFill>
                  <a:schemeClr val="tx1"/>
                </a:solidFill>
                <a:latin typeface="Calibri" panose="020F0502020204030204" pitchFamily="34" charset="0"/>
                <a:cs typeface="Calibri" panose="020F0502020204030204" pitchFamily="34" charset="0"/>
              </a:rPr>
            </a:br>
            <a:r>
              <a:rPr lang="en-US" sz="2200">
                <a:solidFill>
                  <a:schemeClr val="tx1"/>
                </a:solidFill>
                <a:latin typeface="Calibri" panose="020F0502020204030204" pitchFamily="34" charset="0"/>
                <a:cs typeface="Calibri" panose="020F0502020204030204" pitchFamily="34" charset="0"/>
              </a:rPr>
              <a:t>enhanced by:</a:t>
            </a:r>
          </a:p>
          <a:p>
            <a:pPr lvl="1"/>
            <a:r>
              <a:rPr lang="en-US" sz="2200">
                <a:solidFill>
                  <a:schemeClr val="tx1"/>
                </a:solidFill>
                <a:latin typeface="Calibri" panose="020F0502020204030204" pitchFamily="34" charset="0"/>
                <a:cs typeface="Calibri" panose="020F0502020204030204" pitchFamily="34" charset="0"/>
              </a:rPr>
              <a:t>Air quality information</a:t>
            </a:r>
          </a:p>
          <a:p>
            <a:pPr lvl="1"/>
            <a:r>
              <a:rPr lang="en-US" sz="2200">
                <a:solidFill>
                  <a:schemeClr val="tx1"/>
                </a:solidFill>
                <a:latin typeface="Calibri" panose="020F0502020204030204" pitchFamily="34" charset="0"/>
                <a:cs typeface="Calibri" panose="020F0502020204030204" pitchFamily="34" charset="0"/>
              </a:rPr>
              <a:t>Predictions of traffic conditions hours in advance</a:t>
            </a:r>
          </a:p>
          <a:p>
            <a:pPr lvl="1"/>
            <a:r>
              <a:rPr lang="en-US" sz="2200">
                <a:solidFill>
                  <a:schemeClr val="tx1"/>
                </a:solidFill>
                <a:latin typeface="Calibri" panose="020F0502020204030204" pitchFamily="34" charset="0"/>
                <a:cs typeface="Calibri" panose="020F0502020204030204" pitchFamily="34" charset="0"/>
              </a:rPr>
              <a:t>Real-time emergency information</a:t>
            </a:r>
          </a:p>
          <a:p>
            <a:pPr lvl="1"/>
            <a:r>
              <a:rPr lang="en-US" sz="2200">
                <a:solidFill>
                  <a:schemeClr val="tx1"/>
                </a:solidFill>
                <a:latin typeface="Calibri" panose="020F0502020204030204" pitchFamily="34" charset="0"/>
                <a:cs typeface="Calibri" panose="020F0502020204030204" pitchFamily="34" charset="0"/>
              </a:rPr>
              <a:t>Options for last-mile transport </a:t>
            </a:r>
          </a:p>
          <a:p>
            <a:pPr lvl="1"/>
            <a:r>
              <a:rPr lang="en-US" sz="2200">
                <a:solidFill>
                  <a:schemeClr val="tx1"/>
                </a:solidFill>
                <a:latin typeface="Calibri" panose="020F0502020204030204" pitchFamily="34" charset="0"/>
                <a:cs typeface="Calibri" panose="020F0502020204030204" pitchFamily="34" charset="0"/>
              </a:rPr>
              <a:t>Reports on autonomous vehicle presence and tolerance</a:t>
            </a:r>
          </a:p>
          <a:p>
            <a:pPr lvl="1"/>
            <a:r>
              <a:rPr lang="en-US" sz="2200">
                <a:solidFill>
                  <a:schemeClr val="tx1"/>
                </a:solidFill>
                <a:latin typeface="Calibri" panose="020F0502020204030204" pitchFamily="34" charset="0"/>
                <a:cs typeface="Calibri" panose="020F0502020204030204" pitchFamily="34" charset="0"/>
              </a:rPr>
              <a:t>Multiple stop route planning that integrates all of these</a:t>
            </a:r>
          </a:p>
          <a:p>
            <a:pPr lvl="1"/>
            <a:r>
              <a:rPr lang="en-US" sz="2200">
                <a:solidFill>
                  <a:schemeClr val="tx1"/>
                </a:solidFill>
                <a:latin typeface="Calibri" panose="020F0502020204030204" pitchFamily="34" charset="0"/>
                <a:cs typeface="Calibri" panose="020F0502020204030204" pitchFamily="34" charset="0"/>
              </a:rPr>
              <a:t>Equitable deployment of infrastructure (street repairs, bus routes, last-mile solutions) enhancing fairness.</a:t>
            </a:r>
            <a:br>
              <a:rPr lang="en-US" sz="2200">
                <a:solidFill>
                  <a:schemeClr val="tx1"/>
                </a:solidFill>
                <a:latin typeface="Calibri" panose="020F0502020204030204" pitchFamily="34" charset="0"/>
                <a:cs typeface="Calibri" panose="020F0502020204030204" pitchFamily="34" charset="0"/>
              </a:rPr>
            </a:br>
            <a:endParaRPr lang="en-US" sz="2200" b="1">
              <a:solidFill>
                <a:schemeClr val="tx1"/>
              </a:solidFill>
              <a:latin typeface="Calibri" panose="020F0502020204030204" pitchFamily="34" charset="0"/>
              <a:cs typeface="Calibri" panose="020F0502020204030204" pitchFamily="34" charset="0"/>
            </a:endParaRPr>
          </a:p>
          <a:p>
            <a:endParaRPr lang="en-US" sz="2800" b="1">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6C010D58-53D5-23D4-B029-2101FFAA3602}"/>
              </a:ext>
              <a:ext uri="{C183D7F6-B498-43B3-948B-1728B52AA6E4}">
                <adec:decorative xmlns:adec="http://schemas.microsoft.com/office/drawing/2017/decorative" val="1"/>
              </a:ext>
            </a:extLst>
          </p:cNvPr>
          <p:cNvGrpSpPr/>
          <p:nvPr/>
        </p:nvGrpSpPr>
        <p:grpSpPr>
          <a:xfrm>
            <a:off x="6605345" y="1257300"/>
            <a:ext cx="5586656" cy="4538585"/>
            <a:chOff x="3503067" y="2636973"/>
            <a:chExt cx="6055827" cy="4940488"/>
          </a:xfrm>
        </p:grpSpPr>
        <p:pic>
          <p:nvPicPr>
            <p:cNvPr id="17" name="Picture 16" descr="A map of a road&#10;&#10;Description automatically generated with low confidence">
              <a:extLst>
                <a:ext uri="{FF2B5EF4-FFF2-40B4-BE49-F238E27FC236}">
                  <a16:creationId xmlns:a16="http://schemas.microsoft.com/office/drawing/2014/main" id="{C08979CA-69CB-DFE1-42A7-9A373D78428A}"/>
                </a:ext>
              </a:extLst>
            </p:cNvPr>
            <p:cNvPicPr>
              <a:picLocks noChangeAspect="1"/>
            </p:cNvPicPr>
            <p:nvPr/>
          </p:nvPicPr>
          <p:blipFill>
            <a:blip r:embed="rId3"/>
            <a:stretch>
              <a:fillRect/>
            </a:stretch>
          </p:blipFill>
          <p:spPr>
            <a:xfrm>
              <a:off x="3503067" y="3046852"/>
              <a:ext cx="4211620" cy="3309498"/>
            </a:xfrm>
            <a:prstGeom prst="rect">
              <a:avLst/>
            </a:prstGeom>
          </p:spPr>
        </p:pic>
        <p:pic>
          <p:nvPicPr>
            <p:cNvPr id="18" name="Picture 17" descr="A person in a car reading a book&#10;&#10;Description automatically generated with medium confidence">
              <a:extLst>
                <a:ext uri="{FF2B5EF4-FFF2-40B4-BE49-F238E27FC236}">
                  <a16:creationId xmlns:a16="http://schemas.microsoft.com/office/drawing/2014/main" id="{E9D68D4D-77D9-E7E7-B448-1A6C31357E07}"/>
                </a:ext>
              </a:extLst>
            </p:cNvPr>
            <p:cNvPicPr>
              <a:picLocks noChangeAspect="1"/>
            </p:cNvPicPr>
            <p:nvPr/>
          </p:nvPicPr>
          <p:blipFill>
            <a:blip r:embed="rId4"/>
            <a:stretch>
              <a:fillRect/>
            </a:stretch>
          </p:blipFill>
          <p:spPr>
            <a:xfrm>
              <a:off x="6894486" y="4727082"/>
              <a:ext cx="2354494" cy="1570428"/>
            </a:xfrm>
            <a:prstGeom prst="rect">
              <a:avLst/>
            </a:prstGeom>
          </p:spPr>
        </p:pic>
        <p:cxnSp>
          <p:nvCxnSpPr>
            <p:cNvPr id="19" name="Straight Arrow Connector 18">
              <a:extLst>
                <a:ext uri="{FF2B5EF4-FFF2-40B4-BE49-F238E27FC236}">
                  <a16:creationId xmlns:a16="http://schemas.microsoft.com/office/drawing/2014/main" id="{A3330F92-F208-3B29-902F-CC8CE379ED40}"/>
                </a:ext>
              </a:extLst>
            </p:cNvPr>
            <p:cNvCxnSpPr>
              <a:cxnSpLocks/>
            </p:cNvCxnSpPr>
            <p:nvPr/>
          </p:nvCxnSpPr>
          <p:spPr>
            <a:xfrm flipH="1" flipV="1">
              <a:off x="4549422" y="5384800"/>
              <a:ext cx="283623" cy="1570427"/>
            </a:xfrm>
            <a:prstGeom prst="straightConnector1">
              <a:avLst/>
            </a:prstGeom>
            <a:ln w="25400">
              <a:tailEnd type="triangle" w="lg" len="med"/>
            </a:ln>
          </p:spPr>
          <p:style>
            <a:lnRef idx="3">
              <a:schemeClr val="accent1"/>
            </a:lnRef>
            <a:fillRef idx="0">
              <a:schemeClr val="accent1"/>
            </a:fillRef>
            <a:effectRef idx="2">
              <a:schemeClr val="accent1"/>
            </a:effectRef>
            <a:fontRef idx="minor">
              <a:schemeClr val="tx1"/>
            </a:fontRef>
          </p:style>
        </p:cxnSp>
        <p:pic>
          <p:nvPicPr>
            <p:cNvPr id="20" name="Picture 19" descr="A picture containing text, cloud, sky, screenshot&#10;&#10;Description automatically generated">
              <a:extLst>
                <a:ext uri="{FF2B5EF4-FFF2-40B4-BE49-F238E27FC236}">
                  <a16:creationId xmlns:a16="http://schemas.microsoft.com/office/drawing/2014/main" id="{BFCDA746-66C3-0871-2F04-839B49917892}"/>
                </a:ext>
              </a:extLst>
            </p:cNvPr>
            <p:cNvPicPr>
              <a:picLocks noChangeAspect="1"/>
            </p:cNvPicPr>
            <p:nvPr/>
          </p:nvPicPr>
          <p:blipFill>
            <a:blip r:embed="rId5"/>
            <a:stretch>
              <a:fillRect/>
            </a:stretch>
          </p:blipFill>
          <p:spPr>
            <a:xfrm>
              <a:off x="4099672" y="5587412"/>
              <a:ext cx="1990050" cy="1990049"/>
            </a:xfrm>
            <a:prstGeom prst="rect">
              <a:avLst/>
            </a:prstGeom>
          </p:spPr>
        </p:pic>
        <p:cxnSp>
          <p:nvCxnSpPr>
            <p:cNvPr id="21" name="Straight Arrow Connector 20">
              <a:extLst>
                <a:ext uri="{FF2B5EF4-FFF2-40B4-BE49-F238E27FC236}">
                  <a16:creationId xmlns:a16="http://schemas.microsoft.com/office/drawing/2014/main" id="{A1E3AB98-0AA7-DCF3-030E-A69EEDE7AE2C}"/>
                </a:ext>
              </a:extLst>
            </p:cNvPr>
            <p:cNvCxnSpPr>
              <a:cxnSpLocks/>
            </p:cNvCxnSpPr>
            <p:nvPr/>
          </p:nvCxnSpPr>
          <p:spPr>
            <a:xfrm flipH="1" flipV="1">
              <a:off x="5904089" y="4701601"/>
              <a:ext cx="1207911" cy="450644"/>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201C342-62A1-2F57-81D9-7F1922675C32}"/>
                </a:ext>
              </a:extLst>
            </p:cNvPr>
            <p:cNvCxnSpPr>
              <a:cxnSpLocks/>
            </p:cNvCxnSpPr>
            <p:nvPr/>
          </p:nvCxnSpPr>
          <p:spPr>
            <a:xfrm flipH="1">
              <a:off x="4796852" y="3369007"/>
              <a:ext cx="460345" cy="148478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pic>
          <p:nvPicPr>
            <p:cNvPr id="23" name="Picture 22" descr="A firefighter spraying water on a fire&#10;&#10;Description automatically generated with low confidence">
              <a:extLst>
                <a:ext uri="{FF2B5EF4-FFF2-40B4-BE49-F238E27FC236}">
                  <a16:creationId xmlns:a16="http://schemas.microsoft.com/office/drawing/2014/main" id="{0F565D2B-93DC-10CC-E9A9-F253C3D5BF3D}"/>
                </a:ext>
              </a:extLst>
            </p:cNvPr>
            <p:cNvPicPr>
              <a:picLocks noChangeAspect="1"/>
            </p:cNvPicPr>
            <p:nvPr/>
          </p:nvPicPr>
          <p:blipFill>
            <a:blip r:embed="rId6"/>
            <a:stretch>
              <a:fillRect/>
            </a:stretch>
          </p:blipFill>
          <p:spPr>
            <a:xfrm>
              <a:off x="7187222" y="2636973"/>
              <a:ext cx="2371672" cy="1776465"/>
            </a:xfrm>
            <a:prstGeom prst="rect">
              <a:avLst/>
            </a:prstGeom>
          </p:spPr>
        </p:pic>
        <p:cxnSp>
          <p:nvCxnSpPr>
            <p:cNvPr id="24" name="Straight Arrow Connector 23">
              <a:extLst>
                <a:ext uri="{FF2B5EF4-FFF2-40B4-BE49-F238E27FC236}">
                  <a16:creationId xmlns:a16="http://schemas.microsoft.com/office/drawing/2014/main" id="{DB999679-BAC6-D65F-437A-47268EEEC225}"/>
                </a:ext>
              </a:extLst>
            </p:cNvPr>
            <p:cNvCxnSpPr/>
            <p:nvPr/>
          </p:nvCxnSpPr>
          <p:spPr>
            <a:xfrm flipH="1" flipV="1">
              <a:off x="6683022" y="3803823"/>
              <a:ext cx="1789940" cy="169866"/>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A0A3EA0B-4D9D-702C-B37D-0342BBB6B68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04291" y="510657"/>
            <a:ext cx="2329617" cy="1708580"/>
          </a:xfrm>
          <a:prstGeom prst="rect">
            <a:avLst/>
          </a:prstGeom>
        </p:spPr>
      </p:pic>
      <p:sp>
        <p:nvSpPr>
          <p:cNvPr id="6" name="TextBox 5">
            <a:extLst>
              <a:ext uri="{FF2B5EF4-FFF2-40B4-BE49-F238E27FC236}">
                <a16:creationId xmlns:a16="http://schemas.microsoft.com/office/drawing/2014/main" id="{731EABC6-48C7-A3D3-6CDD-5A272FC5F56F}"/>
              </a:ext>
            </a:extLst>
          </p:cNvPr>
          <p:cNvSpPr txBox="1"/>
          <p:nvPr/>
        </p:nvSpPr>
        <p:spPr>
          <a:xfrm>
            <a:off x="6981241" y="137609"/>
            <a:ext cx="2329617" cy="369332"/>
          </a:xfrm>
          <a:prstGeom prst="rect">
            <a:avLst/>
          </a:prstGeom>
          <a:noFill/>
        </p:spPr>
        <p:txBody>
          <a:bodyPr wrap="square" rtlCol="0">
            <a:spAutoFit/>
          </a:bodyPr>
          <a:lstStyle/>
          <a:p>
            <a:r>
              <a:rPr lang="en-US"/>
              <a:t>Traffic Conditions</a:t>
            </a:r>
          </a:p>
        </p:txBody>
      </p:sp>
      <p:sp>
        <p:nvSpPr>
          <p:cNvPr id="5" name="TextBox 4">
            <a:extLst>
              <a:ext uri="{FF2B5EF4-FFF2-40B4-BE49-F238E27FC236}">
                <a16:creationId xmlns:a16="http://schemas.microsoft.com/office/drawing/2014/main" id="{5D1B53CB-4B50-00B8-ABCE-2FEE38E9CA49}"/>
              </a:ext>
            </a:extLst>
          </p:cNvPr>
          <p:cNvSpPr txBox="1"/>
          <p:nvPr/>
        </p:nvSpPr>
        <p:spPr>
          <a:xfrm>
            <a:off x="10109026" y="861215"/>
            <a:ext cx="2329617" cy="369332"/>
          </a:xfrm>
          <a:prstGeom prst="rect">
            <a:avLst/>
          </a:prstGeom>
          <a:noFill/>
        </p:spPr>
        <p:txBody>
          <a:bodyPr wrap="square" rtlCol="0">
            <a:spAutoFit/>
          </a:bodyPr>
          <a:lstStyle/>
          <a:p>
            <a:r>
              <a:rPr lang="en-US"/>
              <a:t>Emergency Info.</a:t>
            </a:r>
          </a:p>
        </p:txBody>
      </p:sp>
      <p:sp>
        <p:nvSpPr>
          <p:cNvPr id="8" name="TextBox 7">
            <a:extLst>
              <a:ext uri="{FF2B5EF4-FFF2-40B4-BE49-F238E27FC236}">
                <a16:creationId xmlns:a16="http://schemas.microsoft.com/office/drawing/2014/main" id="{6CF20048-A45D-B3FD-F5BD-A874B439A757}"/>
              </a:ext>
            </a:extLst>
          </p:cNvPr>
          <p:cNvSpPr txBox="1"/>
          <p:nvPr/>
        </p:nvSpPr>
        <p:spPr>
          <a:xfrm>
            <a:off x="9762463" y="4631345"/>
            <a:ext cx="2329617" cy="646331"/>
          </a:xfrm>
          <a:prstGeom prst="rect">
            <a:avLst/>
          </a:prstGeom>
          <a:solidFill>
            <a:srgbClr val="FFFFFF"/>
          </a:solidFill>
        </p:spPr>
        <p:txBody>
          <a:bodyPr wrap="square" rtlCol="0">
            <a:spAutoFit/>
          </a:bodyPr>
          <a:lstStyle/>
          <a:p>
            <a:pPr algn="ctr"/>
            <a:r>
              <a:rPr lang="en-US"/>
              <a:t>Autonomous Vehicle Presence</a:t>
            </a:r>
          </a:p>
        </p:txBody>
      </p:sp>
      <p:sp>
        <p:nvSpPr>
          <p:cNvPr id="9" name="TextBox 8">
            <a:extLst>
              <a:ext uri="{FF2B5EF4-FFF2-40B4-BE49-F238E27FC236}">
                <a16:creationId xmlns:a16="http://schemas.microsoft.com/office/drawing/2014/main" id="{4DA9CE49-A987-112E-FC5A-53F09FD6C272}"/>
              </a:ext>
            </a:extLst>
          </p:cNvPr>
          <p:cNvSpPr txBox="1"/>
          <p:nvPr/>
        </p:nvSpPr>
        <p:spPr>
          <a:xfrm>
            <a:off x="7081353" y="5793611"/>
            <a:ext cx="2313552" cy="369332"/>
          </a:xfrm>
          <a:prstGeom prst="rect">
            <a:avLst/>
          </a:prstGeom>
          <a:noFill/>
        </p:spPr>
        <p:txBody>
          <a:bodyPr wrap="square" rtlCol="0">
            <a:spAutoFit/>
          </a:bodyPr>
          <a:lstStyle/>
          <a:p>
            <a:r>
              <a:rPr lang="en-US"/>
              <a:t>Air Quality Alerts</a:t>
            </a:r>
          </a:p>
        </p:txBody>
      </p:sp>
      <p:sp>
        <p:nvSpPr>
          <p:cNvPr id="4" name="Slide Number Placeholder 3">
            <a:extLst>
              <a:ext uri="{FF2B5EF4-FFF2-40B4-BE49-F238E27FC236}">
                <a16:creationId xmlns:a16="http://schemas.microsoft.com/office/drawing/2014/main" id="{559D805C-2C33-FEE5-8D76-7558FE8CADDB}"/>
              </a:ext>
            </a:extLst>
          </p:cNvPr>
          <p:cNvSpPr>
            <a:spLocks noGrp="1"/>
          </p:cNvSpPr>
          <p:nvPr>
            <p:ph type="sldNum" sz="quarter" idx="12"/>
          </p:nvPr>
        </p:nvSpPr>
        <p:spPr/>
        <p:txBody>
          <a:bodyPr/>
          <a:lstStyle/>
          <a:p>
            <a:fld id="{4710E8EA-57F6-764C-8914-AEEABF058192}" type="slidenum">
              <a:rPr lang="en-US" smtClean="0"/>
              <a:t>29</a:t>
            </a:fld>
            <a:endParaRPr lang="en-US"/>
          </a:p>
        </p:txBody>
      </p:sp>
    </p:spTree>
    <p:extLst>
      <p:ext uri="{BB962C8B-B14F-4D97-AF65-F5344CB8AC3E}">
        <p14:creationId xmlns:p14="http://schemas.microsoft.com/office/powerpoint/2010/main" val="385532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9689-B005-5EF9-8145-5E639884B1CC}"/>
              </a:ext>
            </a:extLst>
          </p:cNvPr>
          <p:cNvSpPr>
            <a:spLocks noGrp="1"/>
          </p:cNvSpPr>
          <p:nvPr>
            <p:ph type="title"/>
          </p:nvPr>
        </p:nvSpPr>
        <p:spPr>
          <a:xfrm>
            <a:off x="361244" y="292407"/>
            <a:ext cx="11134646" cy="1194107"/>
          </a:xfrm>
        </p:spPr>
        <p:txBody>
          <a:bodyPr>
            <a:normAutofit/>
          </a:bodyPr>
          <a:lstStyle/>
          <a:p>
            <a:r>
              <a:rPr lang="en-US" sz="4000" b="1" dirty="0">
                <a:latin typeface="Calibri" panose="020F0502020204030204" pitchFamily="34" charset="0"/>
                <a:cs typeface="Calibri" panose="020F0502020204030204" pitchFamily="34" charset="0"/>
              </a:rPr>
              <a:t>What are AI-Ready Testbeds?</a:t>
            </a:r>
          </a:p>
        </p:txBody>
      </p:sp>
      <p:sp>
        <p:nvSpPr>
          <p:cNvPr id="8" name="Freeform: Shape 7">
            <a:extLst>
              <a:ext uri="{FF2B5EF4-FFF2-40B4-BE49-F238E27FC236}">
                <a16:creationId xmlns:a16="http://schemas.microsoft.com/office/drawing/2014/main" id="{D72D1C59-6CF6-B4E0-D999-CC62A9D76879}"/>
              </a:ext>
              <a:ext uri="{C183D7F6-B498-43B3-948B-1728B52AA6E4}">
                <adec:decorative xmlns:adec="http://schemas.microsoft.com/office/drawing/2017/decorative" val="1"/>
              </a:ext>
            </a:extLst>
          </p:cNvPr>
          <p:cNvSpPr/>
          <p:nvPr/>
        </p:nvSpPr>
        <p:spPr>
          <a:xfrm rot="2901063">
            <a:off x="491922" y="4574778"/>
            <a:ext cx="1230018" cy="66093"/>
          </a:xfrm>
          <a:custGeom>
            <a:avLst/>
            <a:gdLst/>
            <a:ahLst/>
            <a:cxnLst/>
            <a:rect l="0" t="0" r="0" b="0"/>
            <a:pathLst>
              <a:path>
                <a:moveTo>
                  <a:pt x="0" y="33046"/>
                </a:moveTo>
                <a:lnTo>
                  <a:pt x="1230018"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highlight>
                <a:srgbClr val="00FFFF"/>
              </a:highlight>
            </a:endParaRPr>
          </a:p>
        </p:txBody>
      </p:sp>
      <p:sp>
        <p:nvSpPr>
          <p:cNvPr id="9" name="Freeform: Shape 8">
            <a:extLst>
              <a:ext uri="{FF2B5EF4-FFF2-40B4-BE49-F238E27FC236}">
                <a16:creationId xmlns:a16="http://schemas.microsoft.com/office/drawing/2014/main" id="{F7D5F9CB-CDD2-6FC6-4A75-161B49F71BAD}"/>
              </a:ext>
              <a:ext uri="{C183D7F6-B498-43B3-948B-1728B52AA6E4}">
                <adec:decorative xmlns:adec="http://schemas.microsoft.com/office/drawing/2017/decorative" val="1"/>
              </a:ext>
            </a:extLst>
          </p:cNvPr>
          <p:cNvSpPr/>
          <p:nvPr/>
        </p:nvSpPr>
        <p:spPr>
          <a:xfrm rot="2855684">
            <a:off x="3056206" y="4590919"/>
            <a:ext cx="878766" cy="66093"/>
          </a:xfrm>
          <a:custGeom>
            <a:avLst/>
            <a:gdLst/>
            <a:ahLst/>
            <a:cxnLst/>
            <a:rect l="0" t="0" r="0" b="0"/>
            <a:pathLst>
              <a:path>
                <a:moveTo>
                  <a:pt x="0" y="33046"/>
                </a:moveTo>
                <a:lnTo>
                  <a:pt x="878766"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highlight>
                <a:srgbClr val="00FFFF"/>
              </a:highlight>
            </a:endParaRPr>
          </a:p>
        </p:txBody>
      </p:sp>
      <p:sp>
        <p:nvSpPr>
          <p:cNvPr id="11" name="Freeform: Shape 10">
            <a:extLst>
              <a:ext uri="{FF2B5EF4-FFF2-40B4-BE49-F238E27FC236}">
                <a16:creationId xmlns:a16="http://schemas.microsoft.com/office/drawing/2014/main" id="{F7E0172E-733C-D0DB-AED8-C95DA7C8FA54}"/>
              </a:ext>
              <a:ext uri="{C183D7F6-B498-43B3-948B-1728B52AA6E4}">
                <adec:decorative xmlns:adec="http://schemas.microsoft.com/office/drawing/2017/decorative" val="1"/>
              </a:ext>
            </a:extLst>
          </p:cNvPr>
          <p:cNvSpPr/>
          <p:nvPr/>
        </p:nvSpPr>
        <p:spPr>
          <a:xfrm rot="20266735">
            <a:off x="2907145" y="2068825"/>
            <a:ext cx="923555" cy="470811"/>
          </a:xfrm>
          <a:custGeom>
            <a:avLst/>
            <a:gdLst/>
            <a:ahLst/>
            <a:cxnLst/>
            <a:rect l="0" t="0" r="0" b="0"/>
            <a:pathLst>
              <a:path>
                <a:moveTo>
                  <a:pt x="0" y="33046"/>
                </a:moveTo>
                <a:lnTo>
                  <a:pt x="1230018" y="33046"/>
                </a:lnTo>
              </a:path>
            </a:pathLst>
          </a:custGeom>
          <a:noFill/>
        </p:spPr>
        <p:style>
          <a:lnRef idx="2">
            <a:schemeClr val="accent1">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dirty="0">
              <a:highlight>
                <a:srgbClr val="00FFFF"/>
              </a:highlight>
            </a:endParaRPr>
          </a:p>
        </p:txBody>
      </p:sp>
      <p:pic>
        <p:nvPicPr>
          <p:cNvPr id="6" name="Picture 5" descr="A picture containing text, indoor, computer, computer monitor">
            <a:extLst>
              <a:ext uri="{FF2B5EF4-FFF2-40B4-BE49-F238E27FC236}">
                <a16:creationId xmlns:a16="http://schemas.microsoft.com/office/drawing/2014/main" id="{4E3BC97C-ECCC-4C18-E86C-AF4E491719C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flipH="1">
            <a:off x="264639" y="2258793"/>
            <a:ext cx="4170947" cy="2329474"/>
          </a:xfrm>
          <a:prstGeom prst="rect">
            <a:avLst/>
          </a:prstGeom>
        </p:spPr>
      </p:pic>
      <p:sp>
        <p:nvSpPr>
          <p:cNvPr id="13" name="Freeform: Shape 12">
            <a:extLst>
              <a:ext uri="{FF2B5EF4-FFF2-40B4-BE49-F238E27FC236}">
                <a16:creationId xmlns:a16="http://schemas.microsoft.com/office/drawing/2014/main" id="{A9481B5E-67A7-6B7B-22C9-4B5F61BE4683}"/>
              </a:ext>
            </a:extLst>
          </p:cNvPr>
          <p:cNvSpPr/>
          <p:nvPr/>
        </p:nvSpPr>
        <p:spPr>
          <a:xfrm>
            <a:off x="3289955" y="1614375"/>
            <a:ext cx="2112469" cy="1255829"/>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dirty="0"/>
              <a:t>Shared Infrastructure</a:t>
            </a:r>
          </a:p>
        </p:txBody>
      </p:sp>
      <p:sp>
        <p:nvSpPr>
          <p:cNvPr id="14" name="Freeform: Shape 13">
            <a:extLst>
              <a:ext uri="{FF2B5EF4-FFF2-40B4-BE49-F238E27FC236}">
                <a16:creationId xmlns:a16="http://schemas.microsoft.com/office/drawing/2014/main" id="{E5A27A6A-7452-5822-1EBF-89526CA33404}"/>
              </a:ext>
            </a:extLst>
          </p:cNvPr>
          <p:cNvSpPr/>
          <p:nvPr/>
        </p:nvSpPr>
        <p:spPr>
          <a:xfrm>
            <a:off x="3606686" y="3086690"/>
            <a:ext cx="1732185" cy="1311851"/>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dirty="0"/>
              <a:t>Living Lab Model</a:t>
            </a:r>
          </a:p>
        </p:txBody>
      </p:sp>
      <p:sp>
        <p:nvSpPr>
          <p:cNvPr id="16" name="Freeform: Shape 15">
            <a:extLst>
              <a:ext uri="{FF2B5EF4-FFF2-40B4-BE49-F238E27FC236}">
                <a16:creationId xmlns:a16="http://schemas.microsoft.com/office/drawing/2014/main" id="{2536D5CE-166D-FC0A-519A-66C8331E13B3}"/>
              </a:ext>
            </a:extLst>
          </p:cNvPr>
          <p:cNvSpPr/>
          <p:nvPr/>
        </p:nvSpPr>
        <p:spPr>
          <a:xfrm>
            <a:off x="1084355" y="4706314"/>
            <a:ext cx="2015491" cy="1535868"/>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kern="1200" dirty="0"/>
              <a:t>Workforce Development</a:t>
            </a:r>
          </a:p>
        </p:txBody>
      </p:sp>
      <p:sp>
        <p:nvSpPr>
          <p:cNvPr id="15" name="Freeform: Shape 14">
            <a:extLst>
              <a:ext uri="{FF2B5EF4-FFF2-40B4-BE49-F238E27FC236}">
                <a16:creationId xmlns:a16="http://schemas.microsoft.com/office/drawing/2014/main" id="{B309C533-FA92-3ACB-F7FF-AA7045DD6BAC}"/>
              </a:ext>
            </a:extLst>
          </p:cNvPr>
          <p:cNvSpPr/>
          <p:nvPr/>
        </p:nvSpPr>
        <p:spPr>
          <a:xfrm>
            <a:off x="3388646" y="4650812"/>
            <a:ext cx="2019981" cy="1535868"/>
          </a:xfrm>
          <a:custGeom>
            <a:avLst/>
            <a:gdLst>
              <a:gd name="connsiteX0" fmla="*/ 0 w 1462654"/>
              <a:gd name="connsiteY0" fmla="*/ 731327 h 1462654"/>
              <a:gd name="connsiteX1" fmla="*/ 731327 w 1462654"/>
              <a:gd name="connsiteY1" fmla="*/ 0 h 1462654"/>
              <a:gd name="connsiteX2" fmla="*/ 1462654 w 1462654"/>
              <a:gd name="connsiteY2" fmla="*/ 731327 h 1462654"/>
              <a:gd name="connsiteX3" fmla="*/ 731327 w 1462654"/>
              <a:gd name="connsiteY3" fmla="*/ 1462654 h 1462654"/>
              <a:gd name="connsiteX4" fmla="*/ 0 w 1462654"/>
              <a:gd name="connsiteY4" fmla="*/ 731327 h 146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654" h="1462654">
                <a:moveTo>
                  <a:pt x="0" y="731327"/>
                </a:moveTo>
                <a:cubicBezTo>
                  <a:pt x="0" y="327426"/>
                  <a:pt x="327426" y="0"/>
                  <a:pt x="731327" y="0"/>
                </a:cubicBezTo>
                <a:cubicBezTo>
                  <a:pt x="1135228" y="0"/>
                  <a:pt x="1462654" y="327426"/>
                  <a:pt x="1462654" y="731327"/>
                </a:cubicBezTo>
                <a:cubicBezTo>
                  <a:pt x="1462654" y="1135228"/>
                  <a:pt x="1135228" y="1462654"/>
                  <a:pt x="731327" y="1462654"/>
                </a:cubicBezTo>
                <a:cubicBezTo>
                  <a:pt x="327426" y="1462654"/>
                  <a:pt x="0" y="1135228"/>
                  <a:pt x="0" y="73132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1186" tIns="221186" rIns="221186" bIns="221186" numCol="1" spcCol="1270" anchor="ctr" anchorCtr="0">
            <a:noAutofit/>
          </a:bodyPr>
          <a:lstStyle/>
          <a:p>
            <a:pPr marL="0" lvl="0" indent="0" algn="ctr" defTabSz="488950">
              <a:lnSpc>
                <a:spcPct val="90000"/>
              </a:lnSpc>
              <a:spcBef>
                <a:spcPct val="0"/>
              </a:spcBef>
              <a:spcAft>
                <a:spcPct val="35000"/>
              </a:spcAft>
              <a:buNone/>
            </a:pPr>
            <a:r>
              <a:rPr lang="en-US" b="1" dirty="0"/>
              <a:t>Nexus-Building Environment</a:t>
            </a:r>
            <a:endParaRPr lang="en-US" b="1" kern="1200" dirty="0"/>
          </a:p>
        </p:txBody>
      </p:sp>
      <p:sp>
        <p:nvSpPr>
          <p:cNvPr id="3" name="Content Placeholder 2">
            <a:extLst>
              <a:ext uri="{FF2B5EF4-FFF2-40B4-BE49-F238E27FC236}">
                <a16:creationId xmlns:a16="http://schemas.microsoft.com/office/drawing/2014/main" id="{34209474-4142-A755-2183-41B199928052}"/>
              </a:ext>
            </a:extLst>
          </p:cNvPr>
          <p:cNvSpPr>
            <a:spLocks noGrp="1"/>
          </p:cNvSpPr>
          <p:nvPr>
            <p:ph idx="1"/>
          </p:nvPr>
        </p:nvSpPr>
        <p:spPr>
          <a:xfrm>
            <a:off x="5522881" y="1058105"/>
            <a:ext cx="6565293" cy="6382020"/>
          </a:xfrm>
        </p:spPr>
        <p:txBody>
          <a:bodyPr>
            <a:normAutofit/>
          </a:bodyPr>
          <a:lstStyle/>
          <a:p>
            <a:pPr>
              <a:lnSpc>
                <a:spcPct val="100000"/>
              </a:lnSpc>
              <a:spcBef>
                <a:spcPts val="1200"/>
              </a:spcBef>
            </a:pPr>
            <a:r>
              <a:rPr lang="en-US" sz="2400" dirty="0">
                <a:solidFill>
                  <a:schemeClr val="tx1"/>
                </a:solidFill>
                <a:effectLst/>
                <a:latin typeface="Calibri" panose="020F0502020204030204" pitchFamily="34" charset="0"/>
                <a:cs typeface="Calibri" panose="020F0502020204030204" pitchFamily="34" charset="0"/>
              </a:rPr>
              <a:t>Shared infrastructure at a specific locale </a:t>
            </a:r>
            <a:br>
              <a:rPr lang="en-US" dirty="0">
                <a:solidFill>
                  <a:schemeClr val="tx1"/>
                </a:solidFill>
                <a:latin typeface="Calibri" panose="020F0502020204030204" pitchFamily="34" charset="0"/>
                <a:cs typeface="Calibri" panose="020F0502020204030204" pitchFamily="34" charset="0"/>
              </a:rPr>
            </a:br>
            <a:r>
              <a:rPr lang="en-US" sz="2400" dirty="0">
                <a:solidFill>
                  <a:schemeClr val="tx1"/>
                </a:solidFill>
                <a:effectLst/>
                <a:latin typeface="Calibri" panose="020F0502020204030204" pitchFamily="34" charset="0"/>
                <a:cs typeface="Calibri" panose="020F0502020204030204" pitchFamily="34" charset="0"/>
              </a:rPr>
              <a:t>with </a:t>
            </a:r>
            <a:r>
              <a:rPr lang="en-US" dirty="0">
                <a:solidFill>
                  <a:schemeClr val="tx1"/>
                </a:solidFill>
                <a:latin typeface="Calibri" panose="020F0502020204030204" pitchFamily="34" charset="0"/>
                <a:cs typeface="Calibri" panose="020F0502020204030204" pitchFamily="34" charset="0"/>
              </a:rPr>
              <a:t>support for AI research and </a:t>
            </a:r>
            <a:r>
              <a:rPr lang="en-US" sz="2400" dirty="0">
                <a:solidFill>
                  <a:schemeClr val="tx1"/>
                </a:solidFill>
                <a:effectLst/>
                <a:latin typeface="Calibri" panose="020F0502020204030204" pitchFamily="34" charset="0"/>
                <a:cs typeface="Calibri" panose="020F0502020204030204" pitchFamily="34" charset="0"/>
              </a:rPr>
              <a:t>remote access</a:t>
            </a:r>
          </a:p>
          <a:p>
            <a:pPr>
              <a:lnSpc>
                <a:spcPct val="100000"/>
              </a:lnSpc>
              <a:spcBef>
                <a:spcPts val="1200"/>
              </a:spcBef>
            </a:pPr>
            <a:r>
              <a:rPr lang="en-US" sz="2400" dirty="0">
                <a:solidFill>
                  <a:schemeClr val="tx1"/>
                </a:solidFill>
                <a:latin typeface="Calibri" panose="020F0502020204030204" pitchFamily="34" charset="0"/>
                <a:cs typeface="Calibri" panose="020F0502020204030204" pitchFamily="34" charset="0"/>
              </a:rPr>
              <a:t>F</a:t>
            </a:r>
            <a:r>
              <a:rPr lang="en-US" sz="2400" dirty="0">
                <a:solidFill>
                  <a:schemeClr val="tx1"/>
                </a:solidFill>
                <a:effectLst/>
                <a:latin typeface="Calibri" panose="020F0502020204030204" pitchFamily="34" charset="0"/>
                <a:cs typeface="Calibri" panose="020F0502020204030204" pitchFamily="34" charset="0"/>
              </a:rPr>
              <a:t>ocus on AI impact in real world use-cases in the context of a </a:t>
            </a:r>
            <a:r>
              <a:rPr lang="en-US" sz="2400" u="sng" dirty="0">
                <a:solidFill>
                  <a:schemeClr val="tx1"/>
                </a:solidFill>
                <a:latin typeface="Calibri" panose="020F0502020204030204" pitchFamily="34" charset="0"/>
                <a:cs typeface="Calibri" panose="020F0502020204030204" pitchFamily="34" charset="0"/>
              </a:rPr>
              <a:t>L</a:t>
            </a:r>
            <a:r>
              <a:rPr lang="en-US" sz="2400" u="sng" dirty="0">
                <a:solidFill>
                  <a:schemeClr val="tx1"/>
                </a:solidFill>
                <a:effectLst/>
                <a:latin typeface="Calibri" panose="020F0502020204030204" pitchFamily="34" charset="0"/>
                <a:cs typeface="Calibri" panose="020F0502020204030204" pitchFamily="34" charset="0"/>
              </a:rPr>
              <a:t>iving </a:t>
            </a:r>
            <a:r>
              <a:rPr lang="en-US" sz="2400" u="sng" dirty="0">
                <a:solidFill>
                  <a:schemeClr val="tx1"/>
                </a:solidFill>
                <a:latin typeface="Calibri" panose="020F0502020204030204" pitchFamily="34" charset="0"/>
                <a:cs typeface="Calibri" panose="020F0502020204030204" pitchFamily="34" charset="0"/>
              </a:rPr>
              <a:t>L</a:t>
            </a:r>
            <a:r>
              <a:rPr lang="en-US" sz="2400" u="sng" dirty="0">
                <a:solidFill>
                  <a:schemeClr val="tx1"/>
                </a:solidFill>
                <a:effectLst/>
                <a:latin typeface="Calibri" panose="020F0502020204030204" pitchFamily="34" charset="0"/>
                <a:cs typeface="Calibri" panose="020F0502020204030204" pitchFamily="34" charset="0"/>
              </a:rPr>
              <a:t>ab</a:t>
            </a:r>
            <a:r>
              <a:rPr lang="en-US" sz="2400" dirty="0">
                <a:solidFill>
                  <a:schemeClr val="tx1"/>
                </a:solidFill>
                <a:effectLst/>
                <a:latin typeface="Calibri" panose="020F0502020204030204" pitchFamily="34" charset="0"/>
                <a:cs typeface="Calibri" panose="020F0502020204030204" pitchFamily="34" charset="0"/>
              </a:rPr>
              <a:t>.</a:t>
            </a:r>
          </a:p>
          <a:p>
            <a:pPr>
              <a:lnSpc>
                <a:spcPct val="100000"/>
              </a:lnSpc>
              <a:spcBef>
                <a:spcPts val="1200"/>
              </a:spcBef>
            </a:pPr>
            <a:r>
              <a:rPr lang="en-US" dirty="0">
                <a:solidFill>
                  <a:schemeClr val="tx1"/>
                </a:solidFill>
                <a:latin typeface="Calibri" panose="020F0502020204030204" pitchFamily="34" charset="0"/>
                <a:cs typeface="Calibri" panose="020F0502020204030204" pitchFamily="34" charset="0"/>
              </a:rPr>
              <a:t>Software and hardware allowing access to archival data, live sensor data streams, sensor reconfiguration, actuators </a:t>
            </a:r>
          </a:p>
          <a:p>
            <a:pPr>
              <a:lnSpc>
                <a:spcPct val="100000"/>
              </a:lnSpc>
              <a:spcBef>
                <a:spcPts val="1200"/>
              </a:spcBef>
            </a:pPr>
            <a:r>
              <a:rPr lang="en-US" dirty="0">
                <a:solidFill>
                  <a:schemeClr val="tx1"/>
                </a:solidFill>
                <a:latin typeface="Calibri" panose="020F0502020204030204" pitchFamily="34" charset="0"/>
                <a:cs typeface="Calibri" panose="020F0502020204030204" pitchFamily="34" charset="0"/>
              </a:rPr>
              <a:t>Technologists and domain experts on site supporting research projects from external teams</a:t>
            </a:r>
            <a:endParaRPr lang="en-US" sz="2400" dirty="0">
              <a:solidFill>
                <a:schemeClr val="tx1"/>
              </a:solidFill>
              <a:effectLst/>
              <a:latin typeface="Calibri" panose="020F0502020204030204" pitchFamily="34" charset="0"/>
              <a:cs typeface="Calibri" panose="020F0502020204030204" pitchFamily="34" charset="0"/>
            </a:endParaRPr>
          </a:p>
          <a:p>
            <a:pPr>
              <a:lnSpc>
                <a:spcPct val="100000"/>
              </a:lnSpc>
              <a:spcBef>
                <a:spcPts val="1200"/>
              </a:spcBef>
            </a:pPr>
            <a:r>
              <a:rPr lang="en-US" sz="2400" dirty="0">
                <a:solidFill>
                  <a:schemeClr val="tx1"/>
                </a:solidFill>
                <a:effectLst/>
                <a:latin typeface="Calibri" panose="020F0502020204030204" pitchFamily="34" charset="0"/>
                <a:cs typeface="Calibri" panose="020F0502020204030204" pitchFamily="34" charset="0"/>
              </a:rPr>
              <a:t>Multiple projects and teams </a:t>
            </a:r>
            <a:r>
              <a:rPr lang="en-US" dirty="0">
                <a:solidFill>
                  <a:schemeClr val="tx1"/>
                </a:solidFill>
                <a:latin typeface="Calibri" panose="020F0502020204030204" pitchFamily="34" charset="0"/>
                <a:cs typeface="Calibri" panose="020F0502020204030204" pitchFamily="34" charset="0"/>
              </a:rPr>
              <a:t>(some remote)</a:t>
            </a:r>
            <a:r>
              <a:rPr lang="en-US" sz="2400" dirty="0">
                <a:solidFill>
                  <a:schemeClr val="tx1"/>
                </a:solidFill>
                <a:effectLst/>
                <a:latin typeface="Calibri" panose="020F0502020204030204" pitchFamily="34" charset="0"/>
                <a:cs typeface="Calibri" panose="020F0502020204030204" pitchFamily="34" charset="0"/>
              </a:rPr>
              <a:t> promoting inter-project collaboration </a:t>
            </a:r>
            <a:br>
              <a:rPr lang="en-US" sz="2400" dirty="0">
                <a:solidFill>
                  <a:schemeClr val="tx1"/>
                </a:solidFill>
                <a:effectLst/>
                <a:latin typeface="Calibri" panose="020F0502020204030204" pitchFamily="34" charset="0"/>
                <a:cs typeface="Calibri" panose="020F0502020204030204" pitchFamily="34" charset="0"/>
              </a:rPr>
            </a:br>
            <a:r>
              <a:rPr lang="en-US" sz="2400" dirty="0">
                <a:solidFill>
                  <a:schemeClr val="tx1"/>
                </a:solidFill>
                <a:effectLst/>
                <a:latin typeface="Calibri" panose="020F0502020204030204" pitchFamily="34" charset="0"/>
                <a:cs typeface="Calibri" panose="020F0502020204030204" pitchFamily="34" charset="0"/>
              </a:rPr>
              <a:t>and nexus-building.</a:t>
            </a:r>
          </a:p>
        </p:txBody>
      </p:sp>
    </p:spTree>
    <p:extLst>
      <p:ext uri="{BB962C8B-B14F-4D97-AF65-F5344CB8AC3E}">
        <p14:creationId xmlns:p14="http://schemas.microsoft.com/office/powerpoint/2010/main" val="16030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334371" y="228458"/>
            <a:ext cx="11277600" cy="1280160"/>
          </a:xfrm>
        </p:spPr>
        <p:txBody>
          <a:bodyPr>
            <a:normAutofit/>
          </a:bodyPr>
          <a:lstStyle/>
          <a:p>
            <a:r>
              <a:rPr lang="en-US" sz="4000" b="1" dirty="0">
                <a:latin typeface="Calibri" panose="020F0502020204030204" pitchFamily="34" charset="0"/>
                <a:cs typeface="Calibri" panose="020F0502020204030204" pitchFamily="34" charset="0"/>
              </a:rPr>
              <a:t>Program Design  $3-$6.5M over up to 5-6 years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    + follow-on</a:t>
            </a:r>
          </a:p>
        </p:txBody>
      </p:sp>
      <p:grpSp>
        <p:nvGrpSpPr>
          <p:cNvPr id="15" name="Group 14">
            <a:extLst>
              <a:ext uri="{FF2B5EF4-FFF2-40B4-BE49-F238E27FC236}">
                <a16:creationId xmlns:a16="http://schemas.microsoft.com/office/drawing/2014/main" id="{0B4AF4BD-03D8-231F-649A-791F22217BEC}"/>
              </a:ext>
              <a:ext uri="{C183D7F6-B498-43B3-948B-1728B52AA6E4}">
                <adec:decorative xmlns:adec="http://schemas.microsoft.com/office/drawing/2017/decorative" val="1"/>
              </a:ext>
            </a:extLst>
          </p:cNvPr>
          <p:cNvGrpSpPr/>
          <p:nvPr/>
        </p:nvGrpSpPr>
        <p:grpSpPr>
          <a:xfrm>
            <a:off x="4155747" y="1318355"/>
            <a:ext cx="7581331" cy="2432164"/>
            <a:chOff x="1712794" y="1501255"/>
            <a:chExt cx="7581331" cy="2432164"/>
          </a:xfrm>
        </p:grpSpPr>
        <p:sp>
          <p:nvSpPr>
            <p:cNvPr id="12" name="Rectangle: Rounded Corners 11">
              <a:extLst>
                <a:ext uri="{FF2B5EF4-FFF2-40B4-BE49-F238E27FC236}">
                  <a16:creationId xmlns:a16="http://schemas.microsoft.com/office/drawing/2014/main" id="{6AE97874-3B2B-673F-895B-054D1C1CB4BC}"/>
                </a:ext>
              </a:extLst>
            </p:cNvPr>
            <p:cNvSpPr/>
            <p:nvPr/>
          </p:nvSpPr>
          <p:spPr>
            <a:xfrm>
              <a:off x="1712794" y="1501255"/>
              <a:ext cx="7581331" cy="243216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D9D3C0-5FB2-2A38-535B-10491C750B10}"/>
                </a:ext>
              </a:extLst>
            </p:cNvPr>
            <p:cNvSpPr txBox="1"/>
            <p:nvPr/>
          </p:nvSpPr>
          <p:spPr>
            <a:xfrm>
              <a:off x="2006221" y="1692322"/>
              <a:ext cx="7139484" cy="2040559"/>
            </a:xfrm>
            <a:prstGeom prst="rect">
              <a:avLst/>
            </a:prstGeom>
            <a:noFill/>
          </p:spPr>
          <p:txBody>
            <a:bodyPr wrap="square">
              <a:spAutoFit/>
            </a:bodyPr>
            <a:lstStyle/>
            <a:p>
              <a:pPr marL="228600" lvl="1" indent="-228600" algn="l" defTabSz="1022350">
                <a:lnSpc>
                  <a:spcPct val="90000"/>
                </a:lnSpc>
                <a:spcBef>
                  <a:spcPts val="1800"/>
                </a:spcBef>
                <a:spcAft>
                  <a:spcPct val="15000"/>
                </a:spcAft>
                <a:buChar char="•"/>
              </a:pPr>
              <a:r>
                <a:rPr lang="en-US" sz="2400" kern="1200">
                  <a:latin typeface="Calibri" panose="020F0502020204030204" pitchFamily="34" charset="0"/>
                  <a:cs typeface="Calibri" panose="020F0502020204030204" pitchFamily="34" charset="0"/>
                </a:rPr>
                <a:t>Infrastructure Building and Living Lab Development.</a:t>
              </a:r>
              <a:br>
                <a:rPr lang="en-US" sz="2400" kern="1200">
                  <a:latin typeface="Calibri" panose="020F0502020204030204" pitchFamily="34" charset="0"/>
                  <a:cs typeface="Calibri" panose="020F0502020204030204" pitchFamily="34" charset="0"/>
                </a:rPr>
              </a:br>
              <a:r>
                <a:rPr lang="en-US" sz="2400" kern="1200">
                  <a:latin typeface="Calibri" panose="020F0502020204030204" pitchFamily="34" charset="0"/>
                  <a:cs typeface="Calibri" panose="020F0502020204030204" pitchFamily="34" charset="0"/>
                </a:rPr>
                <a:t>~$2-5M up to 5 years</a:t>
              </a:r>
            </a:p>
            <a:p>
              <a:pPr marL="228600" lvl="1" indent="-228600" defTabSz="1022350">
                <a:lnSpc>
                  <a:spcPct val="90000"/>
                </a:lnSpc>
                <a:spcBef>
                  <a:spcPts val="1800"/>
                </a:spcBef>
                <a:spcAft>
                  <a:spcPct val="15000"/>
                </a:spcAft>
                <a:buFontTx/>
                <a:buChar char="•"/>
              </a:pPr>
              <a:r>
                <a:rPr lang="en-US" sz="2400" kern="1200">
                  <a:latin typeface="Calibri" panose="020F0502020204030204" pitchFamily="34" charset="0"/>
                  <a:cs typeface="Calibri" panose="020F0502020204030204" pitchFamily="34" charset="0"/>
                </a:rPr>
                <a:t>Pilot </a:t>
              </a:r>
              <a:r>
                <a:rPr lang="en-US" sz="2400" b="1" kern="1200">
                  <a:latin typeface="Calibri" panose="020F0502020204030204" pitchFamily="34" charset="0"/>
                  <a:cs typeface="Calibri" panose="020F0502020204030204" pitchFamily="34" charset="0"/>
                </a:rPr>
                <a:t>Demo Projects </a:t>
              </a:r>
              <a:r>
                <a:rPr lang="en-US" sz="2400" kern="1200">
                  <a:latin typeface="Calibri" panose="020F0502020204030204" pitchFamily="34" charset="0"/>
                  <a:cs typeface="Calibri" panose="020F0502020204030204" pitchFamily="34" charset="0"/>
                </a:rPr>
                <a:t>in the Living Lab to prove and adjust infrastructure  – years 3-6 (depending on scale of total award), additional ~$1-$1.5M</a:t>
              </a:r>
            </a:p>
          </p:txBody>
        </p:sp>
      </p:grpSp>
      <p:grpSp>
        <p:nvGrpSpPr>
          <p:cNvPr id="19" name="Group 18">
            <a:extLst>
              <a:ext uri="{FF2B5EF4-FFF2-40B4-BE49-F238E27FC236}">
                <a16:creationId xmlns:a16="http://schemas.microsoft.com/office/drawing/2014/main" id="{0068A895-BF66-3695-9FA4-35A3F9EC0924}"/>
              </a:ext>
              <a:ext uri="{C183D7F6-B498-43B3-948B-1728B52AA6E4}">
                <adec:decorative xmlns:adec="http://schemas.microsoft.com/office/drawing/2017/decorative" val="1"/>
              </a:ext>
            </a:extLst>
          </p:cNvPr>
          <p:cNvGrpSpPr/>
          <p:nvPr/>
        </p:nvGrpSpPr>
        <p:grpSpPr>
          <a:xfrm>
            <a:off x="3827306" y="4090687"/>
            <a:ext cx="6354739" cy="1992573"/>
            <a:chOff x="3923731" y="4176215"/>
            <a:chExt cx="6354739" cy="1992573"/>
          </a:xfrm>
        </p:grpSpPr>
        <p:sp>
          <p:nvSpPr>
            <p:cNvPr id="16" name="Rectangle: Rounded Corners 15">
              <a:extLst>
                <a:ext uri="{FF2B5EF4-FFF2-40B4-BE49-F238E27FC236}">
                  <a16:creationId xmlns:a16="http://schemas.microsoft.com/office/drawing/2014/main" id="{1A577129-B548-5FA6-B814-7A98FB652A91}"/>
                </a:ext>
              </a:extLst>
            </p:cNvPr>
            <p:cNvSpPr/>
            <p:nvPr/>
          </p:nvSpPr>
          <p:spPr>
            <a:xfrm>
              <a:off x="3923731" y="4176215"/>
              <a:ext cx="6161965" cy="199257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292A367-74AD-C858-C865-0A45D47088AE}"/>
                </a:ext>
              </a:extLst>
            </p:cNvPr>
            <p:cNvSpPr txBox="1"/>
            <p:nvPr/>
          </p:nvSpPr>
          <p:spPr>
            <a:xfrm>
              <a:off x="4181334" y="4486910"/>
              <a:ext cx="6097136" cy="1421928"/>
            </a:xfrm>
            <a:prstGeom prst="rect">
              <a:avLst/>
            </a:prstGeom>
            <a:noFill/>
          </p:spPr>
          <p:txBody>
            <a:bodyPr wrap="square">
              <a:spAutoFit/>
            </a:bodyPr>
            <a:lstStyle/>
            <a:p>
              <a:pPr marL="228600" lvl="1" indent="-228600" algn="l" defTabSz="1022350">
                <a:lnSpc>
                  <a:spcPct val="90000"/>
                </a:lnSpc>
                <a:spcBef>
                  <a:spcPct val="0"/>
                </a:spcBef>
                <a:spcAft>
                  <a:spcPct val="15000"/>
                </a:spcAft>
                <a:buChar char="•"/>
              </a:pPr>
              <a:r>
                <a:rPr lang="en-US" sz="2400" b="1" kern="1200">
                  <a:latin typeface="Calibri" panose="020F0502020204030204" pitchFamily="34" charset="0"/>
                  <a:cs typeface="Calibri" panose="020F0502020204030204" pitchFamily="34" charset="0"/>
                </a:rPr>
                <a:t>Guest Projects </a:t>
              </a:r>
              <a:r>
                <a:rPr lang="en-US" sz="2400" kern="1200">
                  <a:latin typeface="Calibri" panose="020F0502020204030204" pitchFamily="34" charset="0"/>
                  <a:cs typeface="Calibri" panose="020F0502020204030204" pitchFamily="34" charset="0"/>
                </a:rPr>
                <a:t>from groups other than primary proposal team, e.g., </a:t>
              </a:r>
              <a:r>
                <a:rPr lang="en-US" sz="2400" u="sng" kern="1200">
                  <a:latin typeface="Calibri" panose="020F0502020204030204" pitchFamily="34" charset="0"/>
                  <a:cs typeface="Calibri" panose="020F0502020204030204" pitchFamily="34" charset="0"/>
                </a:rPr>
                <a:t>through supplements</a:t>
              </a:r>
              <a:r>
                <a:rPr lang="en-US" sz="2400" u="none" kern="1200">
                  <a:latin typeface="Calibri" panose="020F0502020204030204" pitchFamily="34" charset="0"/>
                  <a:cs typeface="Calibri" panose="020F0502020204030204" pitchFamily="34" charset="0"/>
                </a:rPr>
                <a:t> or external partner funding </a:t>
              </a:r>
              <a:br>
                <a:rPr lang="en-US" sz="2400" u="none" kern="1200">
                  <a:latin typeface="Calibri" panose="020F0502020204030204" pitchFamily="34" charset="0"/>
                  <a:cs typeface="Calibri" panose="020F0502020204030204" pitchFamily="34" charset="0"/>
                </a:rPr>
              </a:br>
              <a:r>
                <a:rPr lang="en-US" sz="2400" kern="1200">
                  <a:latin typeface="Calibri" panose="020F0502020204030204" pitchFamily="34" charset="0"/>
                  <a:cs typeface="Calibri" panose="020F0502020204030204" pitchFamily="34" charset="0"/>
                </a:rPr>
                <a:t>at  $300-$600k per project</a:t>
              </a:r>
            </a:p>
          </p:txBody>
        </p:sp>
      </p:grpSp>
      <p:sp>
        <p:nvSpPr>
          <p:cNvPr id="20" name="Arrow: Right 19">
            <a:extLst>
              <a:ext uri="{FF2B5EF4-FFF2-40B4-BE49-F238E27FC236}">
                <a16:creationId xmlns:a16="http://schemas.microsoft.com/office/drawing/2014/main" id="{98960E53-3B80-40A3-7047-762F70833350}"/>
              </a:ext>
            </a:extLst>
          </p:cNvPr>
          <p:cNvSpPr/>
          <p:nvPr/>
        </p:nvSpPr>
        <p:spPr>
          <a:xfrm>
            <a:off x="1344876" y="1818024"/>
            <a:ext cx="2608428" cy="13314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Original Grant</a:t>
            </a:r>
          </a:p>
        </p:txBody>
      </p:sp>
      <p:sp>
        <p:nvSpPr>
          <p:cNvPr id="21" name="Arrow: Right 20">
            <a:extLst>
              <a:ext uri="{FF2B5EF4-FFF2-40B4-BE49-F238E27FC236}">
                <a16:creationId xmlns:a16="http://schemas.microsoft.com/office/drawing/2014/main" id="{D250616F-198E-F615-8470-9BB00BDAE192}"/>
              </a:ext>
            </a:extLst>
          </p:cNvPr>
          <p:cNvSpPr/>
          <p:nvPr/>
        </p:nvSpPr>
        <p:spPr>
          <a:xfrm>
            <a:off x="504075" y="4401382"/>
            <a:ext cx="3052548" cy="13314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t>Follow-On Funding</a:t>
            </a:r>
          </a:p>
        </p:txBody>
      </p:sp>
      <p:sp>
        <p:nvSpPr>
          <p:cNvPr id="22" name="TextBox 21">
            <a:extLst>
              <a:ext uri="{FF2B5EF4-FFF2-40B4-BE49-F238E27FC236}">
                <a16:creationId xmlns:a16="http://schemas.microsoft.com/office/drawing/2014/main" id="{AA6ECEA0-8F98-9478-83FF-6B9CA1186654}"/>
              </a:ext>
            </a:extLst>
          </p:cNvPr>
          <p:cNvSpPr txBox="1"/>
          <p:nvPr/>
        </p:nvSpPr>
        <p:spPr>
          <a:xfrm>
            <a:off x="10567915" y="4719121"/>
            <a:ext cx="1269242" cy="584775"/>
          </a:xfrm>
          <a:prstGeom prst="rect">
            <a:avLst/>
          </a:prstGeom>
          <a:noFill/>
        </p:spPr>
        <p:txBody>
          <a:bodyPr wrap="square" rtlCol="0">
            <a:spAutoFit/>
          </a:bodyPr>
          <a:lstStyle/>
          <a:p>
            <a:r>
              <a:rPr lang="en-US" sz="3200" b="1">
                <a:solidFill>
                  <a:schemeClr val="accent1"/>
                </a:solidFill>
              </a:rPr>
              <a:t>OR …</a:t>
            </a:r>
          </a:p>
        </p:txBody>
      </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30</a:t>
            </a:fld>
            <a:endParaRPr lang="en-US"/>
          </a:p>
        </p:txBody>
      </p:sp>
    </p:spTree>
    <p:extLst>
      <p:ext uri="{BB962C8B-B14F-4D97-AF65-F5344CB8AC3E}">
        <p14:creationId xmlns:p14="http://schemas.microsoft.com/office/powerpoint/2010/main" val="181290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28863-9EBE-A912-4A34-20B72BB8CA54}"/>
              </a:ext>
            </a:extLst>
          </p:cNvPr>
          <p:cNvSpPr>
            <a:spLocks noGrp="1"/>
          </p:cNvSpPr>
          <p:nvPr>
            <p:ph type="title"/>
          </p:nvPr>
        </p:nvSpPr>
        <p:spPr>
          <a:xfrm>
            <a:off x="771014" y="259715"/>
            <a:ext cx="11277600" cy="1280160"/>
          </a:xfrm>
        </p:spPr>
        <p:txBody>
          <a:bodyPr>
            <a:noAutofit/>
          </a:bodyPr>
          <a:lstStyle/>
          <a:p>
            <a:pPr>
              <a:spcBef>
                <a:spcPts val="1800"/>
              </a:spcBef>
            </a:pPr>
            <a:r>
              <a:rPr lang="en-US" sz="4000" b="1">
                <a:latin typeface="Calibri" panose="020F0502020204030204" pitchFamily="34" charset="0"/>
                <a:cs typeface="Calibri" panose="020F0502020204030204" pitchFamily="34" charset="0"/>
              </a:rPr>
              <a:t>Vision – Improves Project Synergies</a:t>
            </a:r>
            <a:br>
              <a:rPr lang="en-US" sz="3800" b="1">
                <a:latin typeface="Calibri" panose="020F0502020204030204" pitchFamily="34" charset="0"/>
                <a:cs typeface="Calibri" panose="020F0502020204030204" pitchFamily="34" charset="0"/>
              </a:rPr>
            </a:br>
            <a:br>
              <a:rPr lang="en-US" sz="3800" b="1">
                <a:latin typeface="Calibri" panose="020F0502020204030204" pitchFamily="34" charset="0"/>
                <a:cs typeface="Calibri" panose="020F0502020204030204" pitchFamily="34" charset="0"/>
              </a:rPr>
            </a:br>
            <a:r>
              <a:rPr lang="en-US" sz="2800" b="1">
                <a:latin typeface="Calibri" panose="020F0502020204030204" pitchFamily="34" charset="0"/>
                <a:cs typeface="Calibri" panose="020F0502020204030204" pitchFamily="34" charset="0"/>
              </a:rPr>
              <a:t>AI Ready Site can encourage projects to enhance one-another</a:t>
            </a:r>
          </a:p>
        </p:txBody>
      </p:sp>
      <p:sp>
        <p:nvSpPr>
          <p:cNvPr id="3" name="Content Placeholder 2">
            <a:extLst>
              <a:ext uri="{FF2B5EF4-FFF2-40B4-BE49-F238E27FC236}">
                <a16:creationId xmlns:a16="http://schemas.microsoft.com/office/drawing/2014/main" id="{BA38977C-B8C9-5FD1-BFDA-B081CB8E3B87}"/>
              </a:ext>
            </a:extLst>
          </p:cNvPr>
          <p:cNvSpPr>
            <a:spLocks noGrp="1"/>
          </p:cNvSpPr>
          <p:nvPr>
            <p:ph idx="1"/>
          </p:nvPr>
        </p:nvSpPr>
        <p:spPr>
          <a:xfrm>
            <a:off x="1323085" y="2458166"/>
            <a:ext cx="9882717" cy="5181600"/>
          </a:xfrm>
        </p:spPr>
        <p:txBody>
          <a:bodyPr>
            <a:normAutofit/>
          </a:bodyPr>
          <a:lstStyle/>
          <a:p>
            <a:pPr marL="0" indent="0">
              <a:buNone/>
            </a:pPr>
            <a:r>
              <a:rPr lang="en-US" sz="2800">
                <a:solidFill>
                  <a:schemeClr val="tx1"/>
                </a:solidFill>
                <a:latin typeface="Calibri" panose="020F0502020204030204" pitchFamily="34" charset="0"/>
                <a:cs typeface="Calibri" panose="020F0502020204030204" pitchFamily="34" charset="0"/>
              </a:rPr>
              <a:t>Test deployments in a common research facility will provide </a:t>
            </a:r>
            <a:r>
              <a:rPr lang="en-US" sz="2800" u="sng">
                <a:solidFill>
                  <a:schemeClr val="tx1"/>
                </a:solidFill>
                <a:latin typeface="Calibri" panose="020F0502020204030204" pitchFamily="34" charset="0"/>
                <a:cs typeface="Calibri" panose="020F0502020204030204" pitchFamily="34" charset="0"/>
              </a:rPr>
              <a:t>exciting breadth of functionality</a:t>
            </a:r>
            <a:r>
              <a:rPr lang="en-US" sz="2800">
                <a:solidFill>
                  <a:schemeClr val="tx1"/>
                </a:solidFill>
                <a:latin typeface="Calibri" panose="020F0502020204030204" pitchFamily="34" charset="0"/>
                <a:cs typeface="Calibri" panose="020F0502020204030204" pitchFamily="34" charset="0"/>
              </a:rPr>
              <a:t> to test users, and experience with interactions between advanced technologies and apps.  </a:t>
            </a:r>
          </a:p>
          <a:p>
            <a:pPr marL="0" indent="0">
              <a:buNone/>
            </a:pPr>
            <a:endParaRPr lang="en-US" sz="2800">
              <a:solidFill>
                <a:schemeClr val="tx1"/>
              </a:solidFill>
              <a:latin typeface="Calibri" panose="020F0502020204030204" pitchFamily="34" charset="0"/>
              <a:cs typeface="Calibri" panose="020F0502020204030204" pitchFamily="34" charset="0"/>
            </a:endParaRPr>
          </a:p>
          <a:p>
            <a:pPr marL="0" indent="0">
              <a:buNone/>
            </a:pPr>
            <a:r>
              <a:rPr lang="en-US" sz="2800">
                <a:solidFill>
                  <a:schemeClr val="tx1"/>
                </a:solidFill>
                <a:latin typeface="Calibri" panose="020F0502020204030204" pitchFamily="34" charset="0"/>
                <a:cs typeface="Calibri" panose="020F0502020204030204" pitchFamily="34" charset="0"/>
              </a:rPr>
              <a:t>Common research infrastructure can naturally promote new collaborations (nexus-building).</a:t>
            </a:r>
            <a:br>
              <a:rPr lang="en-US">
                <a:solidFill>
                  <a:schemeClr val="tx1"/>
                </a:solidFill>
              </a:rPr>
            </a:br>
            <a:br>
              <a:rPr lang="en-US">
                <a:solidFill>
                  <a:schemeClr val="tx1"/>
                </a:solidFill>
              </a:rPr>
            </a:br>
            <a:br>
              <a:rPr lang="en-US" sz="2400">
                <a:solidFill>
                  <a:schemeClr val="tx1"/>
                </a:solidFill>
              </a:rPr>
            </a:br>
            <a:endParaRPr lang="en-US" sz="2400" b="1">
              <a:solidFill>
                <a:srgbClr val="00B050"/>
              </a:solidFill>
            </a:endParaRPr>
          </a:p>
          <a:p>
            <a:endParaRPr lang="en-US" b="1">
              <a:solidFill>
                <a:srgbClr val="00B050"/>
              </a:solidFill>
            </a:endParaRPr>
          </a:p>
        </p:txBody>
      </p:sp>
      <p:sp>
        <p:nvSpPr>
          <p:cNvPr id="4" name="Slide Number Placeholder 3">
            <a:extLst>
              <a:ext uri="{FF2B5EF4-FFF2-40B4-BE49-F238E27FC236}">
                <a16:creationId xmlns:a16="http://schemas.microsoft.com/office/drawing/2014/main" id="{559D805C-2C33-FEE5-8D76-7558FE8CADDB}"/>
              </a:ext>
            </a:extLst>
          </p:cNvPr>
          <p:cNvSpPr>
            <a:spLocks noGrp="1"/>
          </p:cNvSpPr>
          <p:nvPr>
            <p:ph type="sldNum" sz="quarter" idx="12"/>
          </p:nvPr>
        </p:nvSpPr>
        <p:spPr/>
        <p:txBody>
          <a:bodyPr/>
          <a:lstStyle/>
          <a:p>
            <a:fld id="{4710E8EA-57F6-764C-8914-AEEABF058192}" type="slidenum">
              <a:rPr lang="en-US" smtClean="0"/>
              <a:t>31</a:t>
            </a:fld>
            <a:endParaRPr lang="en-US"/>
          </a:p>
        </p:txBody>
      </p:sp>
    </p:spTree>
    <p:extLst>
      <p:ext uri="{BB962C8B-B14F-4D97-AF65-F5344CB8AC3E}">
        <p14:creationId xmlns:p14="http://schemas.microsoft.com/office/powerpoint/2010/main" val="236991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586856" y="276226"/>
            <a:ext cx="11277600" cy="1280160"/>
          </a:xfrm>
        </p:spPr>
        <p:txBody>
          <a:bodyPr>
            <a:normAutofit/>
          </a:bodyPr>
          <a:lstStyle/>
          <a:p>
            <a:r>
              <a:rPr lang="en-US" sz="4000" b="1" dirty="0">
                <a:latin typeface="Calibri" panose="020F0502020204030204" pitchFamily="34" charset="0"/>
                <a:cs typeface="Calibri" panose="020F0502020204030204" pitchFamily="34" charset="0"/>
              </a:rPr>
              <a:t>Program Design  $3.5-$7M over up to 5-7 years</a:t>
            </a:r>
          </a:p>
        </p:txBody>
      </p:sp>
      <p:sp>
        <p:nvSpPr>
          <p:cNvPr id="20" name="Arrow: Right 19">
            <a:extLst>
              <a:ext uri="{FF2B5EF4-FFF2-40B4-BE49-F238E27FC236}">
                <a16:creationId xmlns:a16="http://schemas.microsoft.com/office/drawing/2014/main" id="{98960E53-3B80-40A3-7047-762F70833350}"/>
              </a:ext>
            </a:extLst>
          </p:cNvPr>
          <p:cNvSpPr/>
          <p:nvPr/>
        </p:nvSpPr>
        <p:spPr>
          <a:xfrm>
            <a:off x="468086" y="2381333"/>
            <a:ext cx="2608428" cy="13314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Combined</a:t>
            </a:r>
          </a:p>
        </p:txBody>
      </p:sp>
      <p:grpSp>
        <p:nvGrpSpPr>
          <p:cNvPr id="3" name="Group 2" descr="Infrastructure Building and Living Lab Development.&#10;~$2-5M up to 5 years&#10;Pilot Demo Projects in the Living Lab to prove and adjust infrastructure  – years 3-6 (depending on scale of total award), additional ~$1-$1.5M&#10;Guest Projects from groups other than primary team, at  $300-$600k per project">
            <a:extLst>
              <a:ext uri="{FF2B5EF4-FFF2-40B4-BE49-F238E27FC236}">
                <a16:creationId xmlns:a16="http://schemas.microsoft.com/office/drawing/2014/main" id="{876072C6-39C3-8932-F4C5-5F91B5E23A5F}"/>
              </a:ext>
              <a:ext uri="{C183D7F6-B498-43B3-948B-1728B52AA6E4}">
                <adec:decorative xmlns:adec="http://schemas.microsoft.com/office/drawing/2017/decorative" val="0"/>
              </a:ext>
            </a:extLst>
          </p:cNvPr>
          <p:cNvGrpSpPr/>
          <p:nvPr/>
        </p:nvGrpSpPr>
        <p:grpSpPr>
          <a:xfrm>
            <a:off x="3391468" y="1446669"/>
            <a:ext cx="7581331" cy="3750973"/>
            <a:chOff x="3446060" y="1180533"/>
            <a:chExt cx="7581331" cy="4215813"/>
          </a:xfrm>
        </p:grpSpPr>
        <p:sp>
          <p:nvSpPr>
            <p:cNvPr id="12" name="Rectangle: Rounded Corners 11">
              <a:extLst>
                <a:ext uri="{FF2B5EF4-FFF2-40B4-BE49-F238E27FC236}">
                  <a16:creationId xmlns:a16="http://schemas.microsoft.com/office/drawing/2014/main" id="{6AE97874-3B2B-673F-895B-054D1C1CB4BC}"/>
                </a:ext>
              </a:extLst>
            </p:cNvPr>
            <p:cNvSpPr/>
            <p:nvPr/>
          </p:nvSpPr>
          <p:spPr>
            <a:xfrm>
              <a:off x="3446060" y="1180533"/>
              <a:ext cx="7581331" cy="421581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D9D3C0-5FB2-2A38-535B-10491C750B10}"/>
                </a:ext>
              </a:extLst>
            </p:cNvPr>
            <p:cNvSpPr txBox="1"/>
            <p:nvPr/>
          </p:nvSpPr>
          <p:spPr>
            <a:xfrm>
              <a:off x="3787254" y="1606035"/>
              <a:ext cx="7139484" cy="3362321"/>
            </a:xfrm>
            <a:prstGeom prst="rect">
              <a:avLst/>
            </a:prstGeom>
            <a:noFill/>
          </p:spPr>
          <p:txBody>
            <a:bodyPr wrap="square">
              <a:spAutoFit/>
            </a:bodyPr>
            <a:lstStyle/>
            <a:p>
              <a:pPr marL="228600" lvl="1" indent="-228600" algn="l" defTabSz="1022350">
                <a:lnSpc>
                  <a:spcPct val="90000"/>
                </a:lnSpc>
                <a:spcBef>
                  <a:spcPts val="1800"/>
                </a:spcBef>
                <a:spcAft>
                  <a:spcPct val="15000"/>
                </a:spcAft>
                <a:buChar char="•"/>
              </a:pPr>
              <a:r>
                <a:rPr lang="en-US" sz="2400" kern="1200" dirty="0">
                  <a:latin typeface="Calibri" panose="020F0502020204030204" pitchFamily="34" charset="0"/>
                  <a:cs typeface="Calibri" panose="020F0502020204030204" pitchFamily="34" charset="0"/>
                </a:rPr>
                <a:t>Infrastructure Building and Living Lab Development.</a:t>
              </a:r>
              <a:br>
                <a:rPr lang="en-US" sz="2400" kern="1200" dirty="0">
                  <a:latin typeface="Calibri" panose="020F0502020204030204" pitchFamily="34" charset="0"/>
                  <a:cs typeface="Calibri" panose="020F0502020204030204" pitchFamily="34" charset="0"/>
                </a:rPr>
              </a:br>
              <a:r>
                <a:rPr lang="en-US" sz="2400" kern="1200" dirty="0">
                  <a:latin typeface="Calibri" panose="020F0502020204030204" pitchFamily="34" charset="0"/>
                  <a:cs typeface="Calibri" panose="020F0502020204030204" pitchFamily="34" charset="0"/>
                </a:rPr>
                <a:t>~$2-5M up to 5 years</a:t>
              </a:r>
            </a:p>
            <a:p>
              <a:pPr marL="228600" lvl="1" indent="-228600" defTabSz="1022350">
                <a:lnSpc>
                  <a:spcPct val="90000"/>
                </a:lnSpc>
                <a:spcBef>
                  <a:spcPts val="1800"/>
                </a:spcBef>
                <a:spcAft>
                  <a:spcPct val="15000"/>
                </a:spcAft>
                <a:buFontTx/>
                <a:buChar char="•"/>
              </a:pPr>
              <a:r>
                <a:rPr lang="en-US" sz="2400" kern="1200" dirty="0">
                  <a:latin typeface="Calibri" panose="020F0502020204030204" pitchFamily="34" charset="0"/>
                  <a:cs typeface="Calibri" panose="020F0502020204030204" pitchFamily="34" charset="0"/>
                </a:rPr>
                <a:t>Pilot </a:t>
              </a:r>
              <a:r>
                <a:rPr lang="en-US" sz="2400" b="1" kern="1200" dirty="0">
                  <a:latin typeface="Calibri" panose="020F0502020204030204" pitchFamily="34" charset="0"/>
                  <a:cs typeface="Calibri" panose="020F0502020204030204" pitchFamily="34" charset="0"/>
                </a:rPr>
                <a:t>Demo Projects </a:t>
              </a:r>
              <a:r>
                <a:rPr lang="en-US" sz="2400" kern="1200" dirty="0">
                  <a:latin typeface="Calibri" panose="020F0502020204030204" pitchFamily="34" charset="0"/>
                  <a:cs typeface="Calibri" panose="020F0502020204030204" pitchFamily="34" charset="0"/>
                </a:rPr>
                <a:t>in the Living Lab to prove and adjust infrastructure  – years 3-6 (depending on scale of total award), additional ~$1-$1.5M</a:t>
              </a:r>
            </a:p>
            <a:p>
              <a:pPr marL="228600" lvl="1" indent="-228600" defTabSz="1022350">
                <a:lnSpc>
                  <a:spcPct val="90000"/>
                </a:lnSpc>
                <a:spcBef>
                  <a:spcPts val="1800"/>
                </a:spcBef>
                <a:spcAft>
                  <a:spcPct val="15000"/>
                </a:spcAft>
                <a:buFontTx/>
                <a:buChar char="•"/>
              </a:pPr>
              <a:r>
                <a:rPr lang="en-US" sz="2400" b="1" kern="1200" dirty="0">
                  <a:latin typeface="Calibri" panose="020F0502020204030204" pitchFamily="34" charset="0"/>
                  <a:cs typeface="Calibri" panose="020F0502020204030204" pitchFamily="34" charset="0"/>
                </a:rPr>
                <a:t>Guest Projects </a:t>
              </a:r>
              <a:r>
                <a:rPr lang="en-US" sz="2400" kern="1200" dirty="0">
                  <a:latin typeface="Calibri" panose="020F0502020204030204" pitchFamily="34" charset="0"/>
                  <a:cs typeface="Calibri" panose="020F0502020204030204" pitchFamily="34" charset="0"/>
                </a:rPr>
                <a:t>from groups other than primary team, at  $300-$600k per project</a:t>
              </a:r>
            </a:p>
          </p:txBody>
        </p:sp>
      </p:gr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32</a:t>
            </a:fld>
            <a:endParaRPr lang="en-US"/>
          </a:p>
        </p:txBody>
      </p:sp>
    </p:spTree>
    <p:extLst>
      <p:ext uri="{BB962C8B-B14F-4D97-AF65-F5344CB8AC3E}">
        <p14:creationId xmlns:p14="http://schemas.microsoft.com/office/powerpoint/2010/main" val="343774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451144" y="228458"/>
            <a:ext cx="11277600" cy="1280160"/>
          </a:xfrm>
        </p:spPr>
        <p:txBody>
          <a:bodyPr>
            <a:normAutofit/>
          </a:bodyPr>
          <a:lstStyle/>
          <a:p>
            <a:r>
              <a:rPr lang="en-US" sz="4000" b="1">
                <a:latin typeface="Calibri" panose="020F0502020204030204" pitchFamily="34" charset="0"/>
                <a:cs typeface="Calibri" panose="020F0502020204030204" pitchFamily="34" charset="0"/>
              </a:rPr>
              <a:t>Program Design</a:t>
            </a:r>
          </a:p>
        </p:txBody>
      </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33</a:t>
            </a:fld>
            <a:endParaRPr lang="en-US"/>
          </a:p>
        </p:txBody>
      </p:sp>
      <p:sp>
        <p:nvSpPr>
          <p:cNvPr id="6" name="Content Placeholder 5">
            <a:extLst>
              <a:ext uri="{FF2B5EF4-FFF2-40B4-BE49-F238E27FC236}">
                <a16:creationId xmlns:a16="http://schemas.microsoft.com/office/drawing/2014/main" id="{3987A129-BC35-D25A-28EF-B1F7651666C0}"/>
              </a:ext>
            </a:extLst>
          </p:cNvPr>
          <p:cNvSpPr>
            <a:spLocks noGrp="1"/>
          </p:cNvSpPr>
          <p:nvPr>
            <p:ph idx="1"/>
          </p:nvPr>
        </p:nvSpPr>
        <p:spPr>
          <a:xfrm>
            <a:off x="779662" y="1508618"/>
            <a:ext cx="10620564" cy="3093982"/>
          </a:xfrm>
        </p:spPr>
        <p:txBody>
          <a:bodyPr>
            <a:normAutofit/>
          </a:bodyPr>
          <a:lstStyle/>
          <a:p>
            <a:pPr>
              <a:spcBef>
                <a:spcPts val="1800"/>
              </a:spcBef>
            </a:pPr>
            <a:r>
              <a:rPr lang="en-US" sz="2800" b="1">
                <a:solidFill>
                  <a:schemeClr val="accent1"/>
                </a:solidFill>
                <a:latin typeface="Calibri" panose="020F0502020204030204" pitchFamily="34" charset="0"/>
                <a:cs typeface="Calibri" panose="020F0502020204030204" pitchFamily="34" charset="0"/>
              </a:rPr>
              <a:t>Specified Themes in Solicitation </a:t>
            </a:r>
            <a:r>
              <a:rPr lang="en-US" sz="2800">
                <a:solidFill>
                  <a:schemeClr val="tx1"/>
                </a:solidFill>
                <a:latin typeface="Calibri" panose="020F0502020204030204" pitchFamily="34" charset="0"/>
                <a:cs typeface="Calibri" panose="020F0502020204030204" pitchFamily="34" charset="0"/>
              </a:rPr>
              <a:t>(e.g. Transportation, Power Grid, Emergency Response, …), changes every year or two.</a:t>
            </a:r>
          </a:p>
          <a:p>
            <a:pPr>
              <a:spcBef>
                <a:spcPts val="1800"/>
              </a:spcBef>
            </a:pPr>
            <a:r>
              <a:rPr lang="en-US" sz="2800" b="1">
                <a:solidFill>
                  <a:schemeClr val="accent1"/>
                </a:solidFill>
                <a:latin typeface="Calibri" panose="020F0502020204030204" pitchFamily="34" charset="0"/>
                <a:cs typeface="Calibri" panose="020F0502020204030204" pitchFamily="34" charset="0"/>
              </a:rPr>
              <a:t>Planning Grants </a:t>
            </a:r>
            <a:r>
              <a:rPr lang="en-US" sz="2800">
                <a:solidFill>
                  <a:schemeClr val="tx1"/>
                </a:solidFill>
                <a:latin typeface="Calibri" panose="020F0502020204030204" pitchFamily="34" charset="0"/>
                <a:cs typeface="Calibri" panose="020F0502020204030204" pitchFamily="34" charset="0"/>
              </a:rPr>
              <a:t>--- smaller scale, perhaps $ as CIRC to develop collaborations, drive new themes …</a:t>
            </a:r>
          </a:p>
          <a:p>
            <a:pPr>
              <a:spcBef>
                <a:spcPts val="1800"/>
              </a:spcBef>
            </a:pPr>
            <a:endParaRPr lang="en-US" sz="2800">
              <a:solidFill>
                <a:schemeClr val="tx1"/>
              </a:solidFill>
              <a:latin typeface="Calibri" panose="020F0502020204030204" pitchFamily="34" charset="0"/>
              <a:cs typeface="Calibri" panose="020F0502020204030204" pitchFamily="34" charset="0"/>
            </a:endParaRPr>
          </a:p>
          <a:p>
            <a:pPr marL="0" indent="0">
              <a:buNone/>
            </a:pPr>
            <a:endParaRPr lang="en-US" sz="28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24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1907-6CA7-5813-27E8-A5B82CBE5219}"/>
              </a:ext>
            </a:extLst>
          </p:cNvPr>
          <p:cNvSpPr>
            <a:spLocks noGrp="1"/>
          </p:cNvSpPr>
          <p:nvPr>
            <p:ph type="title"/>
          </p:nvPr>
        </p:nvSpPr>
        <p:spPr>
          <a:xfrm>
            <a:off x="554382" y="329008"/>
            <a:ext cx="11592462" cy="1280160"/>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Contrast with Other NSF Programs</a:t>
            </a:r>
          </a:p>
        </p:txBody>
      </p:sp>
      <p:sp>
        <p:nvSpPr>
          <p:cNvPr id="3" name="Content Placeholder 2">
            <a:extLst>
              <a:ext uri="{FF2B5EF4-FFF2-40B4-BE49-F238E27FC236}">
                <a16:creationId xmlns:a16="http://schemas.microsoft.com/office/drawing/2014/main" id="{8BD00CBC-BBD6-8012-327A-DD1FC481C21B}"/>
              </a:ext>
            </a:extLst>
          </p:cNvPr>
          <p:cNvSpPr>
            <a:spLocks noGrp="1"/>
          </p:cNvSpPr>
          <p:nvPr>
            <p:ph idx="1"/>
          </p:nvPr>
        </p:nvSpPr>
        <p:spPr>
          <a:xfrm>
            <a:off x="554382" y="1318020"/>
            <a:ext cx="10779663" cy="4853395"/>
          </a:xfrm>
        </p:spPr>
        <p:txBody>
          <a:bodyPr>
            <a:noAutofit/>
          </a:bodyPr>
          <a:lstStyle/>
          <a:p>
            <a:pPr>
              <a:lnSpc>
                <a:spcPct val="100000"/>
              </a:lnSpc>
              <a:spcBef>
                <a:spcPts val="1800"/>
              </a:spcBef>
            </a:pPr>
            <a:r>
              <a:rPr lang="en-US" sz="2200" b="1">
                <a:solidFill>
                  <a:schemeClr val="accent1"/>
                </a:solidFill>
                <a:latin typeface="Calibri" panose="020F0502020204030204" pitchFamily="34" charset="0"/>
                <a:cs typeface="Calibri" panose="020F0502020204030204" pitchFamily="34" charset="0"/>
              </a:rPr>
              <a:t>Civic Innovation Challenge (CIVIC): </a:t>
            </a:r>
            <a:r>
              <a:rPr lang="en-US" sz="2200">
                <a:latin typeface="Calibri" panose="020F0502020204030204" pitchFamily="34" charset="0"/>
                <a:cs typeface="Calibri" panose="020F0502020204030204" pitchFamily="34" charset="0"/>
              </a:rPr>
              <a:t>1-year awards up to $1M. Proposal needs to plan for sustainability beyond that time. </a:t>
            </a:r>
          </a:p>
          <a:p>
            <a:pPr marL="457200" lvl="1" indent="0">
              <a:lnSpc>
                <a:spcPct val="100000"/>
              </a:lnSpc>
              <a:spcBef>
                <a:spcPts val="1800"/>
              </a:spcBef>
              <a:buNone/>
            </a:pPr>
            <a:r>
              <a:rPr lang="en-US" b="1">
                <a:solidFill>
                  <a:schemeClr val="accent1"/>
                </a:solidFill>
                <a:latin typeface="Calibri" panose="020F0502020204030204" pitchFamily="34" charset="0"/>
                <a:cs typeface="Calibri" panose="020F0502020204030204" pitchFamily="34" charset="0"/>
              </a:rPr>
              <a:t>Smaller scale program – does not build the infrastructure and provide a mechanism for other community members outside of the grant to participate. Not focused on advances in AI.</a:t>
            </a:r>
            <a:br>
              <a:rPr lang="en-US" b="1">
                <a:solidFill>
                  <a:schemeClr val="accent1"/>
                </a:solidFill>
                <a:latin typeface="Calibri" panose="020F0502020204030204" pitchFamily="34" charset="0"/>
                <a:cs typeface="Calibri" panose="020F0502020204030204" pitchFamily="34" charset="0"/>
              </a:rPr>
            </a:br>
            <a:endParaRPr lang="en-US" b="1">
              <a:solidFill>
                <a:schemeClr val="accent1"/>
              </a:solidFill>
              <a:latin typeface="Calibri" panose="020F0502020204030204" pitchFamily="34" charset="0"/>
              <a:cs typeface="Calibri" panose="020F0502020204030204" pitchFamily="34" charset="0"/>
            </a:endParaRPr>
          </a:p>
          <a:p>
            <a:pPr marL="0">
              <a:lnSpc>
                <a:spcPct val="100000"/>
              </a:lnSpc>
              <a:spcBef>
                <a:spcPts val="2400"/>
              </a:spcBef>
            </a:pPr>
            <a:r>
              <a:rPr lang="en-US" sz="2200" b="1">
                <a:solidFill>
                  <a:schemeClr val="accent1"/>
                </a:solidFill>
                <a:latin typeface="Calibri" panose="020F0502020204030204" pitchFamily="34" charset="0"/>
                <a:cs typeface="Calibri" panose="020F0502020204030204" pitchFamily="34" charset="0"/>
              </a:rPr>
              <a:t>Smart and Connected Communities (SCC): </a:t>
            </a:r>
            <a:endParaRPr lang="en-US" sz="1800" b="1">
              <a:solidFill>
                <a:schemeClr val="accent1"/>
              </a:solidFill>
              <a:latin typeface="Calibri" panose="020F0502020204030204" pitchFamily="34" charset="0"/>
              <a:cs typeface="Calibri" panose="020F0502020204030204" pitchFamily="34" charset="0"/>
            </a:endParaRPr>
          </a:p>
          <a:p>
            <a:pPr marL="571500" lvl="1" indent="-342900">
              <a:lnSpc>
                <a:spcPct val="100000"/>
              </a:lnSpc>
              <a:spcBef>
                <a:spcPts val="600"/>
              </a:spcBef>
            </a:pPr>
            <a:r>
              <a:rPr lang="en-US">
                <a:solidFill>
                  <a:schemeClr val="tx1"/>
                </a:solidFill>
                <a:latin typeface="Calibri" panose="020F0502020204030204" pitchFamily="34" charset="0"/>
                <a:cs typeface="Calibri" panose="020F0502020204030204" pitchFamily="34" charset="0"/>
              </a:rPr>
              <a:t>Track (1) - $1.5M-$2.5M four years </a:t>
            </a:r>
          </a:p>
          <a:p>
            <a:pPr marL="571500" lvl="1" indent="-342900">
              <a:lnSpc>
                <a:spcPct val="100000"/>
              </a:lnSpc>
              <a:spcBef>
                <a:spcPts val="600"/>
              </a:spcBef>
            </a:pPr>
            <a:r>
              <a:rPr lang="en-US">
                <a:solidFill>
                  <a:schemeClr val="tx1"/>
                </a:solidFill>
                <a:latin typeface="Calibri" panose="020F0502020204030204" pitchFamily="34" charset="0"/>
                <a:cs typeface="Calibri" panose="020F0502020204030204" pitchFamily="34" charset="0"/>
              </a:rPr>
              <a:t>Track (2) - up to $1.5M three years + planning grants – one year – up to $150k.</a:t>
            </a:r>
          </a:p>
          <a:p>
            <a:pPr marL="571500" lvl="1" indent="-342900">
              <a:lnSpc>
                <a:spcPct val="100000"/>
              </a:lnSpc>
              <a:spcBef>
                <a:spcPts val="600"/>
              </a:spcBef>
            </a:pPr>
            <a:r>
              <a:rPr lang="en-US" sz="2000" b="1">
                <a:solidFill>
                  <a:schemeClr val="accent1"/>
                </a:solidFill>
                <a:latin typeface="Calibri" panose="020F0502020204030204" pitchFamily="34" charset="0"/>
                <a:cs typeface="Calibri" panose="020F0502020204030204" pitchFamily="34" charset="0"/>
              </a:rPr>
              <a:t>Not focused on living lab, guest projects, or user-research based on community infrastructure </a:t>
            </a:r>
            <a:endParaRPr lang="en-US" sz="2000">
              <a:latin typeface="Calibri" panose="020F0502020204030204" pitchFamily="34" charset="0"/>
              <a:cs typeface="Calibri" panose="020F0502020204030204" pitchFamily="34" charset="0"/>
            </a:endParaRPr>
          </a:p>
          <a:p>
            <a:pPr lvl="1">
              <a:lnSpc>
                <a:spcPct val="120000"/>
              </a:lnSpc>
              <a:spcBef>
                <a:spcPts val="2400"/>
              </a:spcBef>
            </a:pPr>
            <a:endParaRPr lang="en-US" sz="1800" b="1">
              <a:solidFill>
                <a:schemeClr val="accent1"/>
              </a:solidFill>
              <a:latin typeface="Calibri" panose="020F0502020204030204" pitchFamily="34" charset="0"/>
              <a:cs typeface="Calibri" panose="020F0502020204030204" pitchFamily="34" charset="0"/>
            </a:endParaRPr>
          </a:p>
          <a:p>
            <a:pPr>
              <a:spcBef>
                <a:spcPts val="2400"/>
              </a:spcBef>
            </a:pPr>
            <a:endParaRPr lang="en-US" sz="20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8E817A3-765C-67D7-0751-25A023B11B26}"/>
              </a:ext>
            </a:extLst>
          </p:cNvPr>
          <p:cNvSpPr>
            <a:spLocks noGrp="1"/>
          </p:cNvSpPr>
          <p:nvPr>
            <p:ph type="sldNum" sz="quarter" idx="12"/>
          </p:nvPr>
        </p:nvSpPr>
        <p:spPr/>
        <p:txBody>
          <a:bodyPr/>
          <a:lstStyle/>
          <a:p>
            <a:fld id="{4710E8EA-57F6-764C-8914-AEEABF058192}" type="slidenum">
              <a:rPr lang="en-US" smtClean="0"/>
              <a:t>34</a:t>
            </a:fld>
            <a:endParaRPr lang="en-US"/>
          </a:p>
        </p:txBody>
      </p:sp>
    </p:spTree>
    <p:extLst>
      <p:ext uri="{BB962C8B-B14F-4D97-AF65-F5344CB8AC3E}">
        <p14:creationId xmlns:p14="http://schemas.microsoft.com/office/powerpoint/2010/main" val="177319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1907-6CA7-5813-27E8-A5B82CBE5219}"/>
              </a:ext>
            </a:extLst>
          </p:cNvPr>
          <p:cNvSpPr>
            <a:spLocks noGrp="1"/>
          </p:cNvSpPr>
          <p:nvPr>
            <p:ph type="title"/>
          </p:nvPr>
        </p:nvSpPr>
        <p:spPr>
          <a:xfrm>
            <a:off x="588174" y="329008"/>
            <a:ext cx="11726897" cy="1280160"/>
          </a:xfrm>
        </p:spPr>
        <p:txBody>
          <a:bodyPr>
            <a:normAutofit/>
          </a:bodyPr>
          <a:lstStyle/>
          <a:p>
            <a:r>
              <a:rPr lang="en-US" sz="4000" b="1">
                <a:latin typeface="Calibri" panose="020F0502020204030204" pitchFamily="34" charset="0"/>
                <a:cs typeface="Calibri" panose="020F0502020204030204" pitchFamily="34" charset="0"/>
              </a:rPr>
              <a:t>Contrast with Other NSF Programs</a:t>
            </a:r>
          </a:p>
        </p:txBody>
      </p:sp>
      <p:sp>
        <p:nvSpPr>
          <p:cNvPr id="3" name="Content Placeholder 2">
            <a:extLst>
              <a:ext uri="{FF2B5EF4-FFF2-40B4-BE49-F238E27FC236}">
                <a16:creationId xmlns:a16="http://schemas.microsoft.com/office/drawing/2014/main" id="{8BD00CBC-BBD6-8012-327A-DD1FC481C21B}"/>
              </a:ext>
            </a:extLst>
          </p:cNvPr>
          <p:cNvSpPr>
            <a:spLocks noGrp="1"/>
          </p:cNvSpPr>
          <p:nvPr>
            <p:ph idx="1"/>
          </p:nvPr>
        </p:nvSpPr>
        <p:spPr>
          <a:xfrm>
            <a:off x="644693" y="1363175"/>
            <a:ext cx="11277600" cy="5718976"/>
          </a:xfrm>
        </p:spPr>
        <p:txBody>
          <a:bodyPr>
            <a:noAutofit/>
          </a:bodyPr>
          <a:lstStyle/>
          <a:p>
            <a:pPr>
              <a:lnSpc>
                <a:spcPct val="100000"/>
              </a:lnSpc>
              <a:spcBef>
                <a:spcPts val="1200"/>
              </a:spcBef>
            </a:pPr>
            <a:r>
              <a:rPr lang="en-US" sz="2200" b="1">
                <a:solidFill>
                  <a:schemeClr val="accent1"/>
                </a:solidFill>
                <a:latin typeface="Calibri" panose="020F0502020204030204" pitchFamily="34" charset="0"/>
                <a:cs typeface="Calibri" panose="020F0502020204030204" pitchFamily="34" charset="0"/>
              </a:rPr>
              <a:t>Community Infrastructure for Research in Computer and Information Science and Engineering</a:t>
            </a:r>
            <a:r>
              <a:rPr lang="en-US" sz="2200">
                <a:solidFill>
                  <a:schemeClr val="accent1"/>
                </a:solidFill>
                <a:latin typeface="Calibri" panose="020F0502020204030204" pitchFamily="34" charset="0"/>
                <a:cs typeface="Calibri" panose="020F0502020204030204" pitchFamily="34" charset="0"/>
              </a:rPr>
              <a:t> (</a:t>
            </a:r>
            <a:r>
              <a:rPr lang="en-US" sz="2200" b="1">
                <a:solidFill>
                  <a:schemeClr val="accent1"/>
                </a:solidFill>
                <a:latin typeface="Calibri" panose="020F0502020204030204" pitchFamily="34" charset="0"/>
                <a:cs typeface="Calibri" panose="020F0502020204030204" pitchFamily="34" charset="0"/>
              </a:rPr>
              <a:t>CIRC</a:t>
            </a:r>
            <a:r>
              <a:rPr lang="en-US" sz="2200">
                <a:solidFill>
                  <a:schemeClr val="accent1"/>
                </a:solidFill>
                <a:latin typeface="Calibri" panose="020F0502020204030204" pitchFamily="34" charset="0"/>
                <a:cs typeface="Calibri" panose="020F0502020204030204" pitchFamily="34" charset="0"/>
              </a:rPr>
              <a:t>): </a:t>
            </a:r>
            <a:r>
              <a:rPr lang="en-US" sz="2200">
                <a:latin typeface="Calibri" panose="020F0502020204030204" pitchFamily="34" charset="0"/>
                <a:cs typeface="Calibri" panose="020F0502020204030204" pitchFamily="34" charset="0"/>
              </a:rPr>
              <a:t>Planning awards, development awards, medium (3 years $2M), grand awards 5 years $5M</a:t>
            </a:r>
            <a:r>
              <a:rPr lang="en-US" sz="2200" b="1">
                <a:latin typeface="Calibri" panose="020F0502020204030204" pitchFamily="34" charset="0"/>
                <a:cs typeface="Calibri" panose="020F0502020204030204" pitchFamily="34" charset="0"/>
              </a:rPr>
              <a:t>. </a:t>
            </a:r>
            <a:r>
              <a:rPr lang="en-US" sz="2200">
                <a:latin typeface="Calibri" panose="020F0502020204030204" pitchFamily="34" charset="0"/>
                <a:cs typeface="Calibri" panose="020F0502020204030204" pitchFamily="34" charset="0"/>
              </a:rPr>
              <a:t>“Drives discovery and learning in core CISE.” Requires sustainability plan. (Just within CISE)</a:t>
            </a:r>
          </a:p>
          <a:p>
            <a:pPr marL="457200" lvl="1" indent="0">
              <a:lnSpc>
                <a:spcPct val="120000"/>
              </a:lnSpc>
              <a:spcBef>
                <a:spcPts val="1200"/>
              </a:spcBef>
              <a:buNone/>
            </a:pPr>
            <a:r>
              <a:rPr lang="en-US" b="1">
                <a:solidFill>
                  <a:schemeClr val="accent1"/>
                </a:solidFill>
                <a:latin typeface="Calibri" panose="020F0502020204030204" pitchFamily="34" charset="0"/>
                <a:cs typeface="Calibri" panose="020F0502020204030204" pitchFamily="34" charset="0"/>
              </a:rPr>
              <a:t>Similar scale program, similar model.</a:t>
            </a:r>
            <a:br>
              <a:rPr lang="en-US" b="1">
                <a:solidFill>
                  <a:schemeClr val="accent1"/>
                </a:solidFill>
                <a:latin typeface="Calibri" panose="020F0502020204030204" pitchFamily="34" charset="0"/>
                <a:cs typeface="Calibri" panose="020F0502020204030204" pitchFamily="34" charset="0"/>
              </a:rPr>
            </a:br>
            <a:r>
              <a:rPr lang="en-US" b="1">
                <a:solidFill>
                  <a:schemeClr val="accent1"/>
                </a:solidFill>
                <a:latin typeface="Calibri" panose="020F0502020204030204" pitchFamily="34" charset="0"/>
                <a:cs typeface="Calibri" panose="020F0502020204030204" pitchFamily="34" charset="0"/>
              </a:rPr>
              <a:t>Not focused on AI, doesn’t include Pilot Demo Project</a:t>
            </a:r>
            <a:br>
              <a:rPr lang="en-US" sz="1800">
                <a:latin typeface="Calibri" panose="020F0502020204030204" pitchFamily="34" charset="0"/>
                <a:cs typeface="Calibri" panose="020F0502020204030204" pitchFamily="34" charset="0"/>
              </a:rPr>
            </a:br>
            <a:endParaRPr lang="en-US" sz="1800" b="1">
              <a:solidFill>
                <a:schemeClr val="accent1"/>
              </a:solidFill>
              <a:latin typeface="Calibri" panose="020F0502020204030204" pitchFamily="34" charset="0"/>
              <a:cs typeface="Calibri" panose="020F0502020204030204" pitchFamily="34" charset="0"/>
            </a:endParaRPr>
          </a:p>
          <a:p>
            <a:pPr>
              <a:lnSpc>
                <a:spcPct val="100000"/>
              </a:lnSpc>
              <a:spcBef>
                <a:spcPts val="1200"/>
              </a:spcBef>
            </a:pPr>
            <a:r>
              <a:rPr lang="en-US" sz="2200" b="1">
                <a:solidFill>
                  <a:schemeClr val="accent1"/>
                </a:solidFill>
                <a:latin typeface="Calibri" panose="020F0502020204030204" pitchFamily="34" charset="0"/>
                <a:cs typeface="Calibri" panose="020F0502020204030204" pitchFamily="34" charset="0"/>
              </a:rPr>
              <a:t>AI Institute: </a:t>
            </a:r>
            <a:r>
              <a:rPr lang="en-US" sz="2200">
                <a:latin typeface="Calibri" panose="020F0502020204030204" pitchFamily="34" charset="0"/>
                <a:cs typeface="Calibri" panose="020F0502020204030204" pitchFamily="34" charset="0"/>
              </a:rPr>
              <a:t>$20M awards, no mandate to form infrastructure suitable for extended community. </a:t>
            </a:r>
            <a:br>
              <a:rPr lang="en-US" sz="2200">
                <a:latin typeface="Calibri" panose="020F0502020204030204" pitchFamily="34" charset="0"/>
                <a:cs typeface="Calibri" panose="020F0502020204030204" pitchFamily="34" charset="0"/>
              </a:rPr>
            </a:br>
            <a:endParaRPr lang="en-US" sz="2200">
              <a:latin typeface="Calibri" panose="020F0502020204030204" pitchFamily="34" charset="0"/>
              <a:cs typeface="Calibri" panose="020F0502020204030204" pitchFamily="34" charset="0"/>
            </a:endParaRPr>
          </a:p>
          <a:p>
            <a:pPr marL="0" indent="0">
              <a:lnSpc>
                <a:spcPct val="100000"/>
              </a:lnSpc>
              <a:spcBef>
                <a:spcPts val="1200"/>
              </a:spcBef>
              <a:buNone/>
            </a:pPr>
            <a:r>
              <a:rPr lang="en-US" sz="2200" b="1" u="sng">
                <a:solidFill>
                  <a:schemeClr val="accent1"/>
                </a:solidFill>
                <a:latin typeface="Calibri" panose="020F0502020204030204" pitchFamily="34" charset="0"/>
                <a:cs typeface="Calibri" panose="020F0502020204030204" pitchFamily="34" charset="0"/>
              </a:rPr>
              <a:t>AI-Ready</a:t>
            </a:r>
            <a:r>
              <a:rPr lang="en-US" sz="2200" b="1">
                <a:solidFill>
                  <a:schemeClr val="accent1"/>
                </a:solidFill>
                <a:latin typeface="Calibri" panose="020F0502020204030204" pitchFamily="34" charset="0"/>
                <a:cs typeface="Calibri" panose="020F0502020204030204" pitchFamily="34" charset="0"/>
              </a:rPr>
              <a:t> could be a new program or fold into AI Institute program or CIRC as a different thread.</a:t>
            </a:r>
          </a:p>
          <a:p>
            <a:pPr marL="0">
              <a:spcBef>
                <a:spcPts val="2400"/>
              </a:spcBef>
            </a:pPr>
            <a:endParaRPr lang="en-US" sz="20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8E817A3-765C-67D7-0751-25A023B11B26}"/>
              </a:ext>
            </a:extLst>
          </p:cNvPr>
          <p:cNvSpPr>
            <a:spLocks noGrp="1"/>
          </p:cNvSpPr>
          <p:nvPr>
            <p:ph type="sldNum" sz="quarter" idx="12"/>
          </p:nvPr>
        </p:nvSpPr>
        <p:spPr/>
        <p:txBody>
          <a:bodyPr/>
          <a:lstStyle/>
          <a:p>
            <a:fld id="{4710E8EA-57F6-764C-8914-AEEABF058192}" type="slidenum">
              <a:rPr lang="en-US" smtClean="0"/>
              <a:t>35</a:t>
            </a:fld>
            <a:endParaRPr lang="en-US"/>
          </a:p>
        </p:txBody>
      </p:sp>
    </p:spTree>
    <p:extLst>
      <p:ext uri="{BB962C8B-B14F-4D97-AF65-F5344CB8AC3E}">
        <p14:creationId xmlns:p14="http://schemas.microsoft.com/office/powerpoint/2010/main" val="19040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391430" y="221233"/>
            <a:ext cx="9053362" cy="935556"/>
          </a:xfrm>
        </p:spPr>
        <p:txBody>
          <a:bodyPr>
            <a:noAutofit/>
          </a:bodyPr>
          <a:lstStyle/>
          <a:p>
            <a:r>
              <a:rPr lang="en-US" sz="4000" b="1">
                <a:solidFill>
                  <a:schemeClr val="accent1"/>
                </a:solidFill>
                <a:latin typeface="Calibri" panose="020F0502020204030204" pitchFamily="34" charset="0"/>
                <a:cs typeface="Calibri" panose="020F0502020204030204" pitchFamily="34" charset="0"/>
              </a:rPr>
              <a:t>Program Design --- Internal Partners</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302048" y="899285"/>
            <a:ext cx="11423227" cy="5773578"/>
          </a:xfrm>
        </p:spPr>
        <p:txBody>
          <a:bodyPr>
            <a:normAutofit fontScale="77500" lnSpcReduction="20000"/>
          </a:bodyPr>
          <a:lstStyle/>
          <a:p>
            <a:pPr marL="457200" lvl="1" indent="0">
              <a:buNone/>
            </a:pPr>
            <a:endParaRPr lang="en-US" sz="2600">
              <a:solidFill>
                <a:schemeClr val="tx1"/>
              </a:solidFill>
              <a:latin typeface="Calibri" panose="020F0502020204030204" pitchFamily="34" charset="0"/>
              <a:cs typeface="Calibri" panose="020F0502020204030204" pitchFamily="34" charset="0"/>
            </a:endParaRPr>
          </a:p>
          <a:p>
            <a:pPr lvl="2"/>
            <a:r>
              <a:rPr lang="en-US" sz="2800">
                <a:solidFill>
                  <a:schemeClr val="tx1"/>
                </a:solidFill>
                <a:latin typeface="Calibri" panose="020F0502020204030204" pitchFamily="34" charset="0"/>
                <a:cs typeface="Calibri" panose="020F0502020204030204" pitchFamily="34" charset="0"/>
              </a:rPr>
              <a:t>Office of Integrative Activities</a:t>
            </a:r>
          </a:p>
          <a:p>
            <a:pPr lvl="2"/>
            <a:r>
              <a:rPr lang="en-US" sz="2800">
                <a:solidFill>
                  <a:schemeClr val="tx1"/>
                </a:solidFill>
                <a:latin typeface="Calibri" panose="020F0502020204030204" pitchFamily="34" charset="0"/>
                <a:cs typeface="Calibri" panose="020F0502020204030204" pitchFamily="34" charset="0"/>
              </a:rPr>
              <a:t>CISE --- all divisions</a:t>
            </a:r>
          </a:p>
          <a:p>
            <a:pPr lvl="2"/>
            <a:r>
              <a:rPr lang="en-US" sz="2800">
                <a:solidFill>
                  <a:schemeClr val="tx1"/>
                </a:solidFill>
                <a:latin typeface="Calibri" panose="020F0502020204030204" pitchFamily="34" charset="0"/>
                <a:cs typeface="Calibri" panose="020F0502020204030204" pitchFamily="34" charset="0"/>
              </a:rPr>
              <a:t>SBE – for ethical and social impact aspects, including techniques for measurement of </a:t>
            </a:r>
          </a:p>
          <a:p>
            <a:pPr marL="914400" lvl="2" indent="0">
              <a:buNone/>
            </a:pPr>
            <a:r>
              <a:rPr lang="en-US" sz="2800">
                <a:solidFill>
                  <a:schemeClr val="tx1"/>
                </a:solidFill>
                <a:latin typeface="Calibri" panose="020F0502020204030204" pitchFamily="34" charset="0"/>
                <a:cs typeface="Calibri" panose="020F0502020204030204" pitchFamily="34" charset="0"/>
              </a:rPr>
              <a:t>      impacts to enable evidence-based policy</a:t>
            </a:r>
          </a:p>
          <a:p>
            <a:pPr lvl="2"/>
            <a:r>
              <a:rPr lang="en-US" sz="2800">
                <a:solidFill>
                  <a:schemeClr val="tx1"/>
                </a:solidFill>
                <a:latin typeface="Calibri" panose="020F0502020204030204" pitchFamily="34" charset="0"/>
                <a:cs typeface="Calibri" panose="020F0502020204030204" pitchFamily="34" charset="0"/>
              </a:rPr>
              <a:t>ENG</a:t>
            </a:r>
          </a:p>
          <a:p>
            <a:pPr lvl="3"/>
            <a:r>
              <a:rPr lang="en-US" sz="2800">
                <a:solidFill>
                  <a:schemeClr val="tx1"/>
                </a:solidFill>
                <a:latin typeface="Calibri" panose="020F0502020204030204" pitchFamily="34" charset="0"/>
                <a:cs typeface="Calibri" panose="020F0502020204030204" pitchFamily="34" charset="0"/>
              </a:rPr>
              <a:t>CMMI – manufacturing; civil infrastructure; disasters and built environment; robotics (e.g. warehouse and manufacturing)</a:t>
            </a:r>
          </a:p>
          <a:p>
            <a:pPr lvl="3"/>
            <a:r>
              <a:rPr lang="en-US" sz="2800">
                <a:solidFill>
                  <a:schemeClr val="tx1"/>
                </a:solidFill>
                <a:latin typeface="Calibri" panose="020F0502020204030204" pitchFamily="34" charset="0"/>
                <a:cs typeface="Calibri" panose="020F0502020204030204" pitchFamily="34" charset="0"/>
              </a:rPr>
              <a:t>CBET – environmental (e.g. disaster readiness and recovery), biosensing (e.g. for farming)</a:t>
            </a:r>
          </a:p>
          <a:p>
            <a:pPr lvl="3"/>
            <a:r>
              <a:rPr lang="en-US" sz="2800">
                <a:solidFill>
                  <a:schemeClr val="tx1"/>
                </a:solidFill>
                <a:latin typeface="Calibri" panose="020F0502020204030204" pitchFamily="34" charset="0"/>
                <a:cs typeface="Calibri" panose="020F0502020204030204" pitchFamily="34" charset="0"/>
              </a:rPr>
              <a:t>ECCS (?)</a:t>
            </a:r>
          </a:p>
          <a:p>
            <a:pPr lvl="3"/>
            <a:r>
              <a:rPr lang="en-US" sz="2800">
                <a:solidFill>
                  <a:schemeClr val="tx1"/>
                </a:solidFill>
                <a:latin typeface="Calibri" panose="020F0502020204030204" pitchFamily="34" charset="0"/>
                <a:cs typeface="Calibri" panose="020F0502020204030204" pitchFamily="34" charset="0"/>
              </a:rPr>
              <a:t>Emerging Frontiers and Multidisciplinary Activities (EFMA)</a:t>
            </a:r>
          </a:p>
          <a:p>
            <a:pPr lvl="3"/>
            <a:r>
              <a:rPr lang="en-US" sz="2800">
                <a:solidFill>
                  <a:schemeClr val="tx1"/>
                </a:solidFill>
                <a:latin typeface="Calibri" panose="020F0502020204030204" pitchFamily="34" charset="0"/>
                <a:cs typeface="Calibri" panose="020F0502020204030204" pitchFamily="34" charset="0"/>
              </a:rPr>
              <a:t>GERMINATION: Germination of research Questions for Addressing Critical Societal Challenges</a:t>
            </a:r>
          </a:p>
          <a:p>
            <a:pPr lvl="2"/>
            <a:r>
              <a:rPr lang="en-US" sz="2800">
                <a:solidFill>
                  <a:schemeClr val="tx1"/>
                </a:solidFill>
                <a:latin typeface="Calibri" panose="020F0502020204030204" pitchFamily="34" charset="0"/>
                <a:cs typeface="Calibri" panose="020F0502020204030204" pitchFamily="34" charset="0"/>
              </a:rPr>
              <a:t>GEO</a:t>
            </a:r>
          </a:p>
          <a:p>
            <a:pPr lvl="2"/>
            <a:r>
              <a:rPr lang="en-US" sz="2800">
                <a:solidFill>
                  <a:schemeClr val="tx1"/>
                </a:solidFill>
                <a:latin typeface="Calibri" panose="020F0502020204030204" pitchFamily="34" charset="0"/>
                <a:cs typeface="Calibri" panose="020F0502020204030204" pitchFamily="34" charset="0"/>
              </a:rPr>
              <a:t>TIP – AI Ready is part of the translational pipeline</a:t>
            </a:r>
          </a:p>
          <a:p>
            <a:pPr lvl="2"/>
            <a:r>
              <a:rPr lang="en-US" sz="2800">
                <a:solidFill>
                  <a:schemeClr val="tx1"/>
                </a:solidFill>
                <a:latin typeface="Calibri" panose="020F0502020204030204" pitchFamily="34" charset="0"/>
                <a:cs typeface="Calibri" panose="020F0502020204030204" pitchFamily="34" charset="0"/>
              </a:rPr>
              <a:t>Expand AI</a:t>
            </a:r>
          </a:p>
          <a:p>
            <a:pPr lvl="2"/>
            <a:r>
              <a:rPr lang="en-US" sz="2800">
                <a:solidFill>
                  <a:schemeClr val="tx1"/>
                </a:solidFill>
                <a:latin typeface="Calibri" panose="020F0502020204030204" pitchFamily="34" charset="0"/>
                <a:cs typeface="Calibri" panose="020F0502020204030204" pitchFamily="34" charset="0"/>
              </a:rPr>
              <a:t>Office of International Science and Engineering --- leverage recent CISE activities </a:t>
            </a:r>
            <a:br>
              <a:rPr lang="en-US" sz="2800">
                <a:solidFill>
                  <a:schemeClr val="tx1"/>
                </a:solidFill>
                <a:latin typeface="Calibri" panose="020F0502020204030204" pitchFamily="34" charset="0"/>
                <a:cs typeface="Calibri" panose="020F0502020204030204" pitchFamily="34" charset="0"/>
              </a:rPr>
            </a:br>
            <a:r>
              <a:rPr lang="en-US" sz="2800">
                <a:solidFill>
                  <a:schemeClr val="tx1"/>
                </a:solidFill>
                <a:latin typeface="Calibri" panose="020F0502020204030204" pitchFamily="34" charset="0"/>
                <a:cs typeface="Calibri" panose="020F0502020204030204" pitchFamily="34" charset="0"/>
              </a:rPr>
              <a:t>(Australia, U.K. …)</a:t>
            </a:r>
          </a:p>
          <a:p>
            <a:pPr marL="914400" lvl="2" indent="0">
              <a:buNone/>
            </a:pPr>
            <a:endParaRPr lang="en-US" sz="2400">
              <a:solidFill>
                <a:schemeClr val="tx1"/>
              </a:solidFill>
              <a:latin typeface="Calibri" panose="020F0502020204030204" pitchFamily="34" charset="0"/>
              <a:cs typeface="Calibri" panose="020F0502020204030204" pitchFamily="34" charset="0"/>
            </a:endParaRPr>
          </a:p>
          <a:p>
            <a:pPr lvl="2"/>
            <a:endParaRPr lang="en-US" sz="2400">
              <a:solidFill>
                <a:schemeClr val="tx1"/>
              </a:solidFill>
              <a:latin typeface="Calibri" panose="020F0502020204030204" pitchFamily="34" charset="0"/>
              <a:cs typeface="Calibri" panose="020F0502020204030204" pitchFamily="34" charset="0"/>
            </a:endParaRPr>
          </a:p>
          <a:p>
            <a:endParaRPr lang="en-US">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36</a:t>
            </a:fld>
            <a:endParaRPr lang="en-US"/>
          </a:p>
        </p:txBody>
      </p:sp>
    </p:spTree>
    <p:extLst>
      <p:ext uri="{BB962C8B-B14F-4D97-AF65-F5344CB8AC3E}">
        <p14:creationId xmlns:p14="http://schemas.microsoft.com/office/powerpoint/2010/main" val="57856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352213" y="312836"/>
            <a:ext cx="11839787" cy="935556"/>
          </a:xfrm>
        </p:spPr>
        <p:txBody>
          <a:bodyPr>
            <a:normAutofit/>
          </a:bodyPr>
          <a:lstStyle/>
          <a:p>
            <a:r>
              <a:rPr lang="en-US" sz="4000" b="1">
                <a:solidFill>
                  <a:schemeClr val="accent1"/>
                </a:solidFill>
                <a:latin typeface="Calibri" panose="020F0502020204030204" pitchFamily="34" charset="0"/>
                <a:cs typeface="Calibri" panose="020F0502020204030204" pitchFamily="34" charset="0"/>
              </a:rPr>
              <a:t>Program Design --- Solicitations</a:t>
            </a:r>
          </a:p>
        </p:txBody>
      </p:sp>
      <p:sp>
        <p:nvSpPr>
          <p:cNvPr id="3" name="Content Placeholder 2">
            <a:extLst>
              <a:ext uri="{FF2B5EF4-FFF2-40B4-BE49-F238E27FC236}">
                <a16:creationId xmlns:a16="http://schemas.microsoft.com/office/drawing/2014/main" id="{FEB61163-33BB-14ED-9DBF-1C111079797D}"/>
              </a:ext>
            </a:extLst>
          </p:cNvPr>
          <p:cNvSpPr>
            <a:spLocks noGrp="1"/>
          </p:cNvSpPr>
          <p:nvPr>
            <p:ph idx="1"/>
          </p:nvPr>
        </p:nvSpPr>
        <p:spPr>
          <a:xfrm>
            <a:off x="361738" y="1098476"/>
            <a:ext cx="11382587" cy="4986754"/>
          </a:xfrm>
        </p:spPr>
        <p:txBody>
          <a:bodyPr>
            <a:normAutofit fontScale="77500" lnSpcReduction="20000"/>
          </a:bodyPr>
          <a:lstStyle/>
          <a:p>
            <a:pPr lvl="1">
              <a:lnSpc>
                <a:spcPct val="110000"/>
              </a:lnSpc>
            </a:pPr>
            <a:r>
              <a:rPr lang="en-US" sz="2600" b="1">
                <a:solidFill>
                  <a:schemeClr val="accent1"/>
                </a:solidFill>
              </a:rPr>
              <a:t>Ramp-up Model:  </a:t>
            </a:r>
            <a:r>
              <a:rPr lang="en-US" sz="2600">
                <a:solidFill>
                  <a:schemeClr val="tx1"/>
                </a:solidFill>
              </a:rPr>
              <a:t>2 themes in first year, 3-4 each year in following years. (Specified themes for each competition improves review quality and selection process.)</a:t>
            </a:r>
          </a:p>
          <a:p>
            <a:pPr lvl="1">
              <a:lnSpc>
                <a:spcPct val="110000"/>
              </a:lnSpc>
              <a:spcBef>
                <a:spcPts val="1800"/>
              </a:spcBef>
            </a:pPr>
            <a:r>
              <a:rPr lang="en-US" sz="2600" b="1">
                <a:solidFill>
                  <a:schemeClr val="accent1"/>
                </a:solidFill>
              </a:rPr>
              <a:t>Solicitation-Specific Review Criteria </a:t>
            </a:r>
            <a:r>
              <a:rPr lang="en-US" sz="2600">
                <a:solidFill>
                  <a:schemeClr val="tx1"/>
                </a:solidFill>
              </a:rPr>
              <a:t>(named sections of proposal) </a:t>
            </a:r>
          </a:p>
          <a:p>
            <a:pPr lvl="2">
              <a:lnSpc>
                <a:spcPct val="110000"/>
              </a:lnSpc>
            </a:pPr>
            <a:r>
              <a:rPr lang="en-US" sz="2400">
                <a:solidFill>
                  <a:schemeClr val="tx1"/>
                </a:solidFill>
              </a:rPr>
              <a:t>Societal Impact</a:t>
            </a:r>
          </a:p>
          <a:p>
            <a:pPr lvl="2">
              <a:lnSpc>
                <a:spcPct val="110000"/>
              </a:lnSpc>
            </a:pPr>
            <a:r>
              <a:rPr lang="en-US" sz="2400">
                <a:solidFill>
                  <a:schemeClr val="tx1"/>
                </a:solidFill>
              </a:rPr>
              <a:t>Why this locale for site, why this team? (Including cross-disciplinary composition where appropriate)</a:t>
            </a:r>
          </a:p>
          <a:p>
            <a:pPr lvl="2">
              <a:lnSpc>
                <a:spcPct val="110000"/>
              </a:lnSpc>
            </a:pPr>
            <a:r>
              <a:rPr lang="en-US" sz="2400">
                <a:solidFill>
                  <a:schemeClr val="tx1"/>
                </a:solidFill>
              </a:rPr>
              <a:t>Explicit plan for years 4-6 Pilot Demo Projects</a:t>
            </a:r>
          </a:p>
          <a:p>
            <a:pPr lvl="2">
              <a:lnSpc>
                <a:spcPct val="110000"/>
              </a:lnSpc>
            </a:pPr>
            <a:r>
              <a:rPr lang="en-US" sz="2400">
                <a:solidFill>
                  <a:schemeClr val="tx1"/>
                </a:solidFill>
              </a:rPr>
              <a:t>Explicit plan for out-year financial sustainability</a:t>
            </a:r>
          </a:p>
          <a:p>
            <a:pPr lvl="2">
              <a:lnSpc>
                <a:spcPct val="110000"/>
              </a:lnSpc>
            </a:pPr>
            <a:r>
              <a:rPr lang="en-US" sz="2400">
                <a:solidFill>
                  <a:schemeClr val="tx1"/>
                </a:solidFill>
              </a:rPr>
              <a:t>Responsible and Ethical Computing Section --- AI Ready infrastructure offers unique opportunity to </a:t>
            </a:r>
            <a:r>
              <a:rPr lang="en-US" sz="2400" u="sng">
                <a:solidFill>
                  <a:schemeClr val="tx1"/>
                </a:solidFill>
              </a:rPr>
              <a:t>measure</a:t>
            </a:r>
            <a:r>
              <a:rPr lang="en-US" sz="2400">
                <a:solidFill>
                  <a:schemeClr val="tx1"/>
                </a:solidFill>
              </a:rPr>
              <a:t> (positive and negative) societal impacts, test social theory. Encourage participation of social scientists for authoritative evaluation of social impacts</a:t>
            </a:r>
          </a:p>
          <a:p>
            <a:pPr lvl="2">
              <a:lnSpc>
                <a:spcPct val="110000"/>
              </a:lnSpc>
            </a:pPr>
            <a:r>
              <a:rPr lang="en-US" sz="2400">
                <a:solidFill>
                  <a:schemeClr val="tx1"/>
                </a:solidFill>
              </a:rPr>
              <a:t>Nexus-Building plan – describes how project will promote collaboration between user projects to increase synergy value.</a:t>
            </a:r>
          </a:p>
          <a:p>
            <a:pPr lvl="2">
              <a:lnSpc>
                <a:spcPct val="110000"/>
              </a:lnSpc>
            </a:pPr>
            <a:r>
              <a:rPr lang="en-US" sz="2400">
                <a:solidFill>
                  <a:schemeClr val="tx1"/>
                </a:solidFill>
              </a:rPr>
              <a:t>Data Plan: More elaborate than standard Data Management Plan to address data privacy, dissemination, and user agreements, including budget allocation for data operations.</a:t>
            </a:r>
          </a:p>
          <a:p>
            <a:endParaRPr lang="en-US">
              <a:solidFill>
                <a:schemeClr val="tx1"/>
              </a:solidFill>
            </a:endParaRPr>
          </a:p>
        </p:txBody>
      </p:sp>
      <p:sp>
        <p:nvSpPr>
          <p:cNvPr id="4" name="Slide Number Placeholder 3">
            <a:extLst>
              <a:ext uri="{FF2B5EF4-FFF2-40B4-BE49-F238E27FC236}">
                <a16:creationId xmlns:a16="http://schemas.microsoft.com/office/drawing/2014/main" id="{26FC9470-B641-11F1-5421-61C38B1657F9}"/>
              </a:ext>
            </a:extLst>
          </p:cNvPr>
          <p:cNvSpPr>
            <a:spLocks noGrp="1"/>
          </p:cNvSpPr>
          <p:nvPr>
            <p:ph type="sldNum" sz="quarter" idx="12"/>
          </p:nvPr>
        </p:nvSpPr>
        <p:spPr/>
        <p:txBody>
          <a:bodyPr/>
          <a:lstStyle/>
          <a:p>
            <a:fld id="{4710E8EA-57F6-764C-8914-AEEABF058192}" type="slidenum">
              <a:rPr lang="en-US" smtClean="0"/>
              <a:t>37</a:t>
            </a:fld>
            <a:endParaRPr lang="en-US"/>
          </a:p>
        </p:txBody>
      </p:sp>
    </p:spTree>
    <p:extLst>
      <p:ext uri="{BB962C8B-B14F-4D97-AF65-F5344CB8AC3E}">
        <p14:creationId xmlns:p14="http://schemas.microsoft.com/office/powerpoint/2010/main" val="213837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51907-6CA7-5813-27E8-A5B82CBE5219}"/>
              </a:ext>
            </a:extLst>
          </p:cNvPr>
          <p:cNvSpPr>
            <a:spLocks noGrp="1"/>
          </p:cNvSpPr>
          <p:nvPr>
            <p:ph type="title"/>
          </p:nvPr>
        </p:nvSpPr>
        <p:spPr>
          <a:xfrm>
            <a:off x="548562" y="329008"/>
            <a:ext cx="11513439" cy="1280160"/>
          </a:xfrm>
        </p:spPr>
        <p:txBody>
          <a:bodyPr>
            <a:normAutofit/>
          </a:bodyPr>
          <a:lstStyle/>
          <a:p>
            <a:r>
              <a:rPr lang="en-US" sz="4000" b="1">
                <a:latin typeface="Calibri" panose="020F0502020204030204" pitchFamily="34" charset="0"/>
                <a:cs typeface="Calibri" panose="020F0502020204030204" pitchFamily="34" charset="0"/>
              </a:rPr>
              <a:t>Contrast with Other NSF Programs</a:t>
            </a:r>
          </a:p>
        </p:txBody>
      </p:sp>
      <p:sp>
        <p:nvSpPr>
          <p:cNvPr id="3" name="Content Placeholder 2">
            <a:extLst>
              <a:ext uri="{FF2B5EF4-FFF2-40B4-BE49-F238E27FC236}">
                <a16:creationId xmlns:a16="http://schemas.microsoft.com/office/drawing/2014/main" id="{8BD00CBC-BBD6-8012-327A-DD1FC481C21B}"/>
              </a:ext>
            </a:extLst>
          </p:cNvPr>
          <p:cNvSpPr>
            <a:spLocks noGrp="1"/>
          </p:cNvSpPr>
          <p:nvPr>
            <p:ph idx="1"/>
          </p:nvPr>
        </p:nvSpPr>
        <p:spPr>
          <a:xfrm>
            <a:off x="633405" y="1123271"/>
            <a:ext cx="11277600" cy="5718976"/>
          </a:xfrm>
        </p:spPr>
        <p:txBody>
          <a:bodyPr vert="horz" lIns="91440" tIns="45720" rIns="91440" bIns="45720" rtlCol="0" anchor="t">
            <a:noAutofit/>
          </a:bodyPr>
          <a:lstStyle/>
          <a:p>
            <a:pPr marL="0" indent="0">
              <a:lnSpc>
                <a:spcPct val="120000"/>
              </a:lnSpc>
              <a:spcBef>
                <a:spcPts val="1800"/>
              </a:spcBef>
              <a:buNone/>
            </a:pPr>
            <a:r>
              <a:rPr lang="en-US" b="1">
                <a:solidFill>
                  <a:schemeClr val="accent1"/>
                </a:solidFill>
                <a:latin typeface="Calibri"/>
                <a:ea typeface="Open Sans"/>
                <a:cs typeface="Calibri"/>
              </a:rPr>
              <a:t>AI READY </a:t>
            </a:r>
            <a:r>
              <a:rPr lang="en-US">
                <a:solidFill>
                  <a:schemeClr val="tx1"/>
                </a:solidFill>
                <a:latin typeface="Calibri"/>
                <a:ea typeface="Open Sans"/>
                <a:cs typeface="Calibri"/>
              </a:rPr>
              <a:t>builds infrastructure in the community for </a:t>
            </a:r>
            <a:r>
              <a:rPr lang="en-US" b="1">
                <a:solidFill>
                  <a:schemeClr val="accent1"/>
                </a:solidFill>
                <a:latin typeface="Calibri"/>
                <a:ea typeface="Open Sans"/>
                <a:cs typeface="Calibri"/>
              </a:rPr>
              <a:t>research</a:t>
            </a:r>
            <a:r>
              <a:rPr lang="en-US" b="1">
                <a:latin typeface="Calibri"/>
                <a:ea typeface="Open Sans"/>
                <a:cs typeface="Calibri"/>
              </a:rPr>
              <a:t>.  </a:t>
            </a:r>
            <a:endParaRPr lang="en-US" b="1">
              <a:latin typeface="Calibri" panose="020F0502020204030204" pitchFamily="34" charset="0"/>
              <a:cs typeface="Calibri" panose="020F0502020204030204" pitchFamily="34" charset="0"/>
            </a:endParaRPr>
          </a:p>
          <a:p>
            <a:pPr marL="571500" lvl="1" indent="-342900">
              <a:lnSpc>
                <a:spcPct val="120000"/>
              </a:lnSpc>
              <a:spcBef>
                <a:spcPts val="1800"/>
              </a:spcBef>
            </a:pPr>
            <a:r>
              <a:rPr lang="en-US" sz="2400" b="1">
                <a:solidFill>
                  <a:schemeClr val="tx1"/>
                </a:solidFill>
                <a:latin typeface="Calibri"/>
                <a:ea typeface="Open Sans"/>
                <a:cs typeface="Calibri"/>
              </a:rPr>
              <a:t>Real World Deployment </a:t>
            </a:r>
            <a:r>
              <a:rPr lang="en-US" sz="2400">
                <a:solidFill>
                  <a:schemeClr val="tx1"/>
                </a:solidFill>
                <a:latin typeface="Calibri"/>
                <a:ea typeface="Open Sans"/>
                <a:cs typeface="Calibri"/>
              </a:rPr>
              <a:t>for grounding</a:t>
            </a:r>
            <a:endParaRPr lang="en-US" sz="2400" b="1">
              <a:solidFill>
                <a:schemeClr val="tx1"/>
              </a:solidFill>
              <a:latin typeface="Calibri"/>
              <a:ea typeface="Open Sans"/>
              <a:cs typeface="Calibri"/>
            </a:endParaRPr>
          </a:p>
          <a:p>
            <a:pPr marL="571500" lvl="1" indent="-342900">
              <a:lnSpc>
                <a:spcPct val="120000"/>
              </a:lnSpc>
              <a:spcBef>
                <a:spcPts val="1800"/>
              </a:spcBef>
            </a:pPr>
            <a:r>
              <a:rPr lang="en-US" sz="2400" b="1">
                <a:solidFill>
                  <a:schemeClr val="tx1"/>
                </a:solidFill>
                <a:latin typeface="Calibri"/>
                <a:ea typeface="Open Sans"/>
                <a:cs typeface="Calibri"/>
              </a:rPr>
              <a:t>Exploratory scale</a:t>
            </a:r>
            <a:r>
              <a:rPr lang="en-US" sz="2400">
                <a:solidFill>
                  <a:schemeClr val="tx1"/>
                </a:solidFill>
                <a:latin typeface="Calibri"/>
                <a:ea typeface="Open Sans"/>
                <a:cs typeface="Calibri"/>
              </a:rPr>
              <a:t> allows evaluation of concept without huge economic investment.</a:t>
            </a:r>
            <a:r>
              <a:rPr lang="en-US" sz="2400" b="1">
                <a:solidFill>
                  <a:schemeClr val="tx1"/>
                </a:solidFill>
                <a:latin typeface="Calibri"/>
                <a:ea typeface="Open Sans"/>
                <a:cs typeface="Calibri"/>
              </a:rPr>
              <a:t> </a:t>
            </a:r>
            <a:endParaRPr lang="en-US" sz="2400" b="1">
              <a:solidFill>
                <a:schemeClr val="tx1"/>
              </a:solidFill>
              <a:latin typeface="Calibri" panose="020F0502020204030204" pitchFamily="34" charset="0"/>
              <a:cs typeface="Calibri" panose="020F0502020204030204" pitchFamily="34" charset="0"/>
            </a:endParaRPr>
          </a:p>
          <a:p>
            <a:pPr marL="571500" lvl="1" indent="-342900">
              <a:lnSpc>
                <a:spcPct val="120000"/>
              </a:lnSpc>
              <a:spcBef>
                <a:spcPts val="1800"/>
              </a:spcBef>
            </a:pPr>
            <a:r>
              <a:rPr lang="en-US" sz="2400">
                <a:solidFill>
                  <a:schemeClr val="tx1"/>
                </a:solidFill>
                <a:latin typeface="Calibri"/>
                <a:ea typeface="Open Sans"/>
                <a:cs typeface="Calibri"/>
              </a:rPr>
              <a:t>Will </a:t>
            </a:r>
            <a:r>
              <a:rPr lang="en-US" sz="2400" b="1">
                <a:solidFill>
                  <a:schemeClr val="tx1"/>
                </a:solidFill>
                <a:latin typeface="Calibri"/>
                <a:ea typeface="Open Sans"/>
                <a:cs typeface="Calibri"/>
              </a:rPr>
              <a:t>naturally</a:t>
            </a:r>
            <a:r>
              <a:rPr lang="en-US" sz="2400">
                <a:solidFill>
                  <a:schemeClr val="tx1"/>
                </a:solidFill>
                <a:latin typeface="Calibri"/>
                <a:ea typeface="Open Sans"/>
                <a:cs typeface="Calibri"/>
              </a:rPr>
              <a:t> promote cross-fertilization of groups and </a:t>
            </a:r>
            <a:r>
              <a:rPr lang="en-US" sz="2400" b="1">
                <a:solidFill>
                  <a:schemeClr val="tx1"/>
                </a:solidFill>
                <a:latin typeface="Calibri"/>
                <a:ea typeface="Open Sans"/>
                <a:cs typeface="Calibri"/>
              </a:rPr>
              <a:t>nexus-building.</a:t>
            </a:r>
          </a:p>
          <a:p>
            <a:pPr marL="571500" lvl="1" indent="-342900">
              <a:lnSpc>
                <a:spcPct val="120000"/>
              </a:lnSpc>
              <a:spcBef>
                <a:spcPts val="1800"/>
              </a:spcBef>
            </a:pPr>
            <a:r>
              <a:rPr lang="en-US" sz="2400">
                <a:solidFill>
                  <a:schemeClr val="tx1"/>
                </a:solidFill>
                <a:latin typeface="Calibri"/>
                <a:ea typeface="Open Sans"/>
                <a:cs typeface="Calibri"/>
              </a:rPr>
              <a:t>Will </a:t>
            </a:r>
            <a:r>
              <a:rPr lang="en-US" sz="2400" b="1">
                <a:solidFill>
                  <a:schemeClr val="tx1"/>
                </a:solidFill>
                <a:latin typeface="Calibri"/>
                <a:ea typeface="Open Sans"/>
                <a:cs typeface="Calibri"/>
              </a:rPr>
              <a:t>multiply effects of user’s individual projects</a:t>
            </a:r>
            <a:r>
              <a:rPr lang="en-US" sz="2400">
                <a:solidFill>
                  <a:schemeClr val="tx1"/>
                </a:solidFill>
                <a:latin typeface="Calibri"/>
                <a:ea typeface="Open Sans"/>
                <a:cs typeface="Calibri"/>
              </a:rPr>
              <a:t> providing for evaluation of simultaneous deployment of multiple novel AI technologies (intersectionality)</a:t>
            </a:r>
          </a:p>
          <a:p>
            <a:pPr marL="571500" lvl="1" indent="-342900">
              <a:lnSpc>
                <a:spcPct val="120000"/>
              </a:lnSpc>
              <a:spcBef>
                <a:spcPts val="1800"/>
              </a:spcBef>
            </a:pPr>
            <a:r>
              <a:rPr lang="en-US" sz="2400">
                <a:solidFill>
                  <a:schemeClr val="tx1"/>
                </a:solidFill>
                <a:latin typeface="Calibri"/>
                <a:ea typeface="Open Sans"/>
                <a:cs typeface="Calibri"/>
              </a:rPr>
              <a:t>Will </a:t>
            </a:r>
            <a:r>
              <a:rPr lang="en-US" sz="2400" b="1">
                <a:solidFill>
                  <a:schemeClr val="tx1"/>
                </a:solidFill>
                <a:latin typeface="Calibri"/>
                <a:ea typeface="Open Sans"/>
                <a:cs typeface="Calibri"/>
              </a:rPr>
              <a:t>provide substrate for teaming</a:t>
            </a:r>
            <a:r>
              <a:rPr lang="en-US" sz="2400">
                <a:solidFill>
                  <a:schemeClr val="tx1"/>
                </a:solidFill>
                <a:latin typeface="Calibri"/>
                <a:ea typeface="Open Sans"/>
                <a:cs typeface="Calibri"/>
              </a:rPr>
              <a:t> between federal agencies, and between NSF and city/regional authorities</a:t>
            </a:r>
          </a:p>
          <a:p>
            <a:pPr marL="0">
              <a:spcBef>
                <a:spcPts val="2400"/>
              </a:spcBef>
            </a:pPr>
            <a:endParaRPr lang="en-US" sz="1800">
              <a:latin typeface="Calibri" panose="020F0502020204030204" pitchFamily="34" charset="0"/>
              <a:cs typeface="Calibri" panose="020F0502020204030204" pitchFamily="34" charset="0"/>
            </a:endParaRPr>
          </a:p>
          <a:p>
            <a:pPr marL="0">
              <a:spcBef>
                <a:spcPts val="2400"/>
              </a:spcBef>
            </a:pPr>
            <a:endParaRPr lang="en-US" sz="2000">
              <a:latin typeface="Calibri" panose="020F0502020204030204" pitchFamily="34" charset="0"/>
              <a:cs typeface="Calibri" panose="020F0502020204030204" pitchFamily="34" charset="0"/>
            </a:endParaRPr>
          </a:p>
          <a:p>
            <a:pPr marL="0">
              <a:spcBef>
                <a:spcPts val="2400"/>
              </a:spcBef>
            </a:pPr>
            <a:endParaRPr lang="en-US" sz="2000">
              <a:latin typeface="Calibri" panose="020F0502020204030204" pitchFamily="34" charset="0"/>
              <a:cs typeface="Calibri" panose="020F0502020204030204" pitchFamily="34" charset="0"/>
            </a:endParaRPr>
          </a:p>
          <a:p>
            <a:pPr marL="0">
              <a:spcBef>
                <a:spcPts val="2400"/>
              </a:spcBef>
            </a:pPr>
            <a:endParaRPr lang="en-US" sz="20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8E817A3-765C-67D7-0751-25A023B11B26}"/>
              </a:ext>
            </a:extLst>
          </p:cNvPr>
          <p:cNvSpPr>
            <a:spLocks noGrp="1"/>
          </p:cNvSpPr>
          <p:nvPr>
            <p:ph type="sldNum" sz="quarter" idx="12"/>
          </p:nvPr>
        </p:nvSpPr>
        <p:spPr/>
        <p:txBody>
          <a:bodyPr/>
          <a:lstStyle/>
          <a:p>
            <a:fld id="{4710E8EA-57F6-764C-8914-AEEABF058192}" type="slidenum">
              <a:rPr lang="en-US" smtClean="0"/>
              <a:t>38</a:t>
            </a:fld>
            <a:endParaRPr lang="en-US"/>
          </a:p>
        </p:txBody>
      </p:sp>
    </p:spTree>
    <p:extLst>
      <p:ext uri="{BB962C8B-B14F-4D97-AF65-F5344CB8AC3E}">
        <p14:creationId xmlns:p14="http://schemas.microsoft.com/office/powerpoint/2010/main" val="32696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2AE5-E534-7CB3-8DF8-F8D897DC609E}"/>
              </a:ext>
            </a:extLst>
          </p:cNvPr>
          <p:cNvSpPr>
            <a:spLocks noGrp="1"/>
          </p:cNvSpPr>
          <p:nvPr>
            <p:ph type="title"/>
          </p:nvPr>
        </p:nvSpPr>
        <p:spPr>
          <a:xfrm>
            <a:off x="412571" y="411653"/>
            <a:ext cx="11805920" cy="935556"/>
          </a:xfrm>
        </p:spPr>
        <p:txBody>
          <a:bodyPr>
            <a:normAutofit/>
          </a:bodyPr>
          <a:lstStyle/>
          <a:p>
            <a:r>
              <a:rPr lang="en-US" sz="4000" b="1" dirty="0">
                <a:solidFill>
                  <a:schemeClr val="accent1"/>
                </a:solidFill>
                <a:latin typeface="Calibri" panose="020F0502020204030204" pitchFamily="34" charset="0"/>
                <a:cs typeface="Calibri" panose="020F0502020204030204" pitchFamily="34" charset="0"/>
              </a:rPr>
              <a:t>Program Design --- External Partners</a:t>
            </a:r>
          </a:p>
        </p:txBody>
      </p:sp>
      <p:sp>
        <p:nvSpPr>
          <p:cNvPr id="7" name="Content Placeholder 2">
            <a:extLst>
              <a:ext uri="{FF2B5EF4-FFF2-40B4-BE49-F238E27FC236}">
                <a16:creationId xmlns:a16="http://schemas.microsoft.com/office/drawing/2014/main" id="{913080CE-86D9-6C10-6F61-7886B30E7F8D}"/>
              </a:ext>
            </a:extLst>
          </p:cNvPr>
          <p:cNvSpPr>
            <a:spLocks noGrp="1"/>
          </p:cNvSpPr>
          <p:nvPr>
            <p:ph idx="1"/>
          </p:nvPr>
        </p:nvSpPr>
        <p:spPr>
          <a:xfrm>
            <a:off x="-82378" y="1237424"/>
            <a:ext cx="12274378" cy="5156634"/>
          </a:xfrm>
        </p:spPr>
        <p:txBody>
          <a:bodyPr>
            <a:normAutofit/>
          </a:bodyPr>
          <a:lstStyle/>
          <a:p>
            <a:pPr marL="457200" lvl="1" indent="0">
              <a:buNone/>
            </a:pPr>
            <a:endParaRPr lang="en-US" sz="2600">
              <a:solidFill>
                <a:schemeClr val="tx1"/>
              </a:solidFill>
              <a:latin typeface="Calibri" panose="020F0502020204030204" pitchFamily="34" charset="0"/>
              <a:cs typeface="Calibri" panose="020F0502020204030204" pitchFamily="34" charset="0"/>
            </a:endParaRPr>
          </a:p>
          <a:p>
            <a:pPr lvl="2"/>
            <a:r>
              <a:rPr lang="en-US" sz="2600">
                <a:solidFill>
                  <a:schemeClr val="tx1"/>
                </a:solidFill>
                <a:latin typeface="Calibri" panose="020F0502020204030204" pitchFamily="34" charset="0"/>
                <a:cs typeface="Calibri" panose="020F0502020204030204" pitchFamily="34" charset="0"/>
              </a:rPr>
              <a:t>D.O.T. for transportation hub facility</a:t>
            </a:r>
            <a:br>
              <a:rPr lang="en-US" sz="2600">
                <a:solidFill>
                  <a:schemeClr val="tx1"/>
                </a:solidFill>
                <a:latin typeface="Calibri" panose="020F0502020204030204" pitchFamily="34" charset="0"/>
                <a:cs typeface="Calibri" panose="020F0502020204030204" pitchFamily="34" charset="0"/>
              </a:rPr>
            </a:br>
            <a:endParaRPr lang="en-US" sz="2600">
              <a:solidFill>
                <a:schemeClr val="tx1"/>
              </a:solidFill>
              <a:latin typeface="Calibri" panose="020F0502020204030204" pitchFamily="34" charset="0"/>
              <a:cs typeface="Calibri" panose="020F0502020204030204" pitchFamily="34" charset="0"/>
            </a:endParaRPr>
          </a:p>
          <a:p>
            <a:pPr lvl="2"/>
            <a:r>
              <a:rPr lang="en-US" sz="2600">
                <a:solidFill>
                  <a:schemeClr val="tx1"/>
                </a:solidFill>
                <a:latin typeface="Calibri" panose="020F0502020204030204" pitchFamily="34" charset="0"/>
                <a:cs typeface="Calibri" panose="020F0502020204030204" pitchFamily="34" charset="0"/>
              </a:rPr>
              <a:t>D.O.E. for power grid</a:t>
            </a:r>
          </a:p>
          <a:p>
            <a:pPr lvl="2"/>
            <a:r>
              <a:rPr lang="en-US" sz="2600">
                <a:solidFill>
                  <a:schemeClr val="tx1"/>
                </a:solidFill>
                <a:latin typeface="Calibri" panose="020F0502020204030204" pitchFamily="34" charset="0"/>
                <a:cs typeface="Calibri" panose="020F0502020204030204" pitchFamily="34" charset="0"/>
              </a:rPr>
              <a:t>D.H.S for emergency response</a:t>
            </a:r>
          </a:p>
          <a:p>
            <a:pPr lvl="2"/>
            <a:r>
              <a:rPr lang="en-US" sz="2600">
                <a:solidFill>
                  <a:schemeClr val="tx1"/>
                </a:solidFill>
                <a:latin typeface="Calibri" panose="020F0502020204030204" pitchFamily="34" charset="0"/>
                <a:cs typeface="Calibri" panose="020F0502020204030204" pitchFamily="34" charset="0"/>
              </a:rPr>
              <a:t>D.O.A. and NIFA for farm operations and food security</a:t>
            </a:r>
          </a:p>
          <a:p>
            <a:pPr lvl="2"/>
            <a:r>
              <a:rPr lang="en-US" sz="2600">
                <a:solidFill>
                  <a:schemeClr val="tx1"/>
                </a:solidFill>
                <a:latin typeface="Calibri" panose="020F0502020204030204" pitchFamily="34" charset="0"/>
                <a:cs typeface="Calibri" panose="020F0502020204030204" pitchFamily="34" charset="0"/>
              </a:rPr>
              <a:t>NASA for space operations, </a:t>
            </a:r>
            <a:br>
              <a:rPr lang="en-US" sz="2600">
                <a:solidFill>
                  <a:schemeClr val="tx1"/>
                </a:solidFill>
                <a:latin typeface="Calibri" panose="020F0502020204030204" pitchFamily="34" charset="0"/>
                <a:cs typeface="Calibri" panose="020F0502020204030204" pitchFamily="34" charset="0"/>
              </a:rPr>
            </a:br>
            <a:r>
              <a:rPr lang="en-US" sz="2600">
                <a:solidFill>
                  <a:schemeClr val="tx1"/>
                </a:solidFill>
                <a:latin typeface="Calibri" panose="020F0502020204030204" pitchFamily="34" charset="0"/>
                <a:cs typeface="Calibri" panose="020F0502020204030204" pitchFamily="34" charset="0"/>
              </a:rPr>
              <a:t>NASA and EPA for environmental health monitoring</a:t>
            </a:r>
          </a:p>
          <a:p>
            <a:pPr lvl="2"/>
            <a:r>
              <a:rPr lang="en-US" sz="2600">
                <a:solidFill>
                  <a:schemeClr val="tx1"/>
                </a:solidFill>
                <a:latin typeface="Calibri" panose="020F0502020204030204" pitchFamily="34" charset="0"/>
                <a:cs typeface="Calibri" panose="020F0502020204030204" pitchFamily="34" charset="0"/>
              </a:rPr>
              <a:t>NIST – ethics and societal impact, partially funding new Trustworthy AI center, a connection we can continue to grow. </a:t>
            </a:r>
          </a:p>
          <a:p>
            <a:pPr lvl="2"/>
            <a:r>
              <a:rPr lang="en-US" sz="2600">
                <a:solidFill>
                  <a:schemeClr val="tx1"/>
                </a:solidFill>
                <a:latin typeface="Calibri" panose="020F0502020204030204" pitchFamily="34" charset="0"/>
                <a:cs typeface="Calibri" panose="020F0502020204030204" pitchFamily="34" charset="0"/>
              </a:rPr>
              <a:t>State agencies and municipal partners</a:t>
            </a:r>
          </a:p>
          <a:p>
            <a:pPr marL="914400" lvl="2" indent="0">
              <a:buNone/>
            </a:pPr>
            <a:endParaRPr lang="en-US" sz="2600">
              <a:solidFill>
                <a:schemeClr val="tx1"/>
              </a:solidFill>
              <a:latin typeface="Calibri" panose="020F0502020204030204" pitchFamily="34" charset="0"/>
              <a:cs typeface="Calibri" panose="020F0502020204030204" pitchFamily="34" charset="0"/>
            </a:endParaRPr>
          </a:p>
          <a:p>
            <a:endParaRPr lang="en-US">
              <a:solidFill>
                <a:schemeClr val="tx1"/>
              </a:solidFill>
            </a:endParaRPr>
          </a:p>
        </p:txBody>
      </p:sp>
      <p:pic>
        <p:nvPicPr>
          <p:cNvPr id="9" name="Picture 8" descr="Logo of the Department of Transportation.">
            <a:extLst>
              <a:ext uri="{FF2B5EF4-FFF2-40B4-BE49-F238E27FC236}">
                <a16:creationId xmlns:a16="http://schemas.microsoft.com/office/drawing/2014/main" id="{69EC1EB1-A325-C218-4DD2-3DCACDC6DA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94079" y="1168524"/>
            <a:ext cx="1577390" cy="1546582"/>
          </a:xfrm>
          <a:prstGeom prst="rect">
            <a:avLst/>
          </a:prstGeom>
        </p:spPr>
      </p:pic>
      <p:pic>
        <p:nvPicPr>
          <p:cNvPr id="10" name="Picture 9" descr="A logo of the united states department of homeland security">
            <a:extLst>
              <a:ext uri="{FF2B5EF4-FFF2-40B4-BE49-F238E27FC236}">
                <a16:creationId xmlns:a16="http://schemas.microsoft.com/office/drawing/2014/main" id="{08438C9A-5016-B9BC-F2C4-22FCD0753389}"/>
              </a:ext>
            </a:extLst>
          </p:cNvPr>
          <p:cNvPicPr>
            <a:picLocks noChangeAspect="1"/>
          </p:cNvPicPr>
          <p:nvPr/>
        </p:nvPicPr>
        <p:blipFill>
          <a:blip r:embed="rId4"/>
          <a:stretch>
            <a:fillRect/>
          </a:stretch>
        </p:blipFill>
        <p:spPr>
          <a:xfrm>
            <a:off x="5308270" y="2087453"/>
            <a:ext cx="1279408" cy="1279408"/>
          </a:xfrm>
          <a:prstGeom prst="rect">
            <a:avLst/>
          </a:prstGeom>
        </p:spPr>
      </p:pic>
      <p:pic>
        <p:nvPicPr>
          <p:cNvPr id="11" name="Picture 10" descr="A logo of the US Department of Agriculture">
            <a:extLst>
              <a:ext uri="{FF2B5EF4-FFF2-40B4-BE49-F238E27FC236}">
                <a16:creationId xmlns:a16="http://schemas.microsoft.com/office/drawing/2014/main" id="{4E8272C3-CAA8-1737-AC16-5F4BAE5C337B}"/>
              </a:ext>
            </a:extLst>
          </p:cNvPr>
          <p:cNvPicPr>
            <a:picLocks noChangeAspect="1"/>
          </p:cNvPicPr>
          <p:nvPr/>
        </p:nvPicPr>
        <p:blipFill>
          <a:blip r:embed="rId5"/>
          <a:stretch>
            <a:fillRect/>
          </a:stretch>
        </p:blipFill>
        <p:spPr>
          <a:xfrm>
            <a:off x="8577871" y="2854937"/>
            <a:ext cx="1457069" cy="1457069"/>
          </a:xfrm>
          <a:prstGeom prst="rect">
            <a:avLst/>
          </a:prstGeom>
        </p:spPr>
      </p:pic>
      <p:pic>
        <p:nvPicPr>
          <p:cNvPr id="12" name="Picture 11" descr="Logo of NASA">
            <a:extLst>
              <a:ext uri="{FF2B5EF4-FFF2-40B4-BE49-F238E27FC236}">
                <a16:creationId xmlns:a16="http://schemas.microsoft.com/office/drawing/2014/main" id="{FD60B976-FC8D-22CB-38BA-5AC734B2ABAC}"/>
              </a:ext>
            </a:extLst>
          </p:cNvPr>
          <p:cNvPicPr>
            <a:picLocks noChangeAspect="1"/>
          </p:cNvPicPr>
          <p:nvPr/>
        </p:nvPicPr>
        <p:blipFill>
          <a:blip r:embed="rId6"/>
          <a:stretch>
            <a:fillRect/>
          </a:stretch>
        </p:blipFill>
        <p:spPr>
          <a:xfrm>
            <a:off x="10363200" y="2370093"/>
            <a:ext cx="1500540" cy="1500540"/>
          </a:xfrm>
          <a:prstGeom prst="rect">
            <a:avLst/>
          </a:prstGeom>
        </p:spPr>
      </p:pic>
      <p:pic>
        <p:nvPicPr>
          <p:cNvPr id="13" name="Picture 12" descr="A logo with text and a circle">
            <a:extLst>
              <a:ext uri="{FF2B5EF4-FFF2-40B4-BE49-F238E27FC236}">
                <a16:creationId xmlns:a16="http://schemas.microsoft.com/office/drawing/2014/main" id="{9497639E-0E11-BAE3-5DE6-2EA64E41A57D}"/>
              </a:ext>
            </a:extLst>
          </p:cNvPr>
          <p:cNvPicPr>
            <a:picLocks noChangeAspect="1"/>
          </p:cNvPicPr>
          <p:nvPr/>
        </p:nvPicPr>
        <p:blipFill>
          <a:blip r:embed="rId7"/>
          <a:stretch>
            <a:fillRect/>
          </a:stretch>
        </p:blipFill>
        <p:spPr>
          <a:xfrm>
            <a:off x="3200401" y="5719116"/>
            <a:ext cx="1659111" cy="819796"/>
          </a:xfrm>
          <a:prstGeom prst="rect">
            <a:avLst/>
          </a:prstGeom>
        </p:spPr>
      </p:pic>
      <p:pic>
        <p:nvPicPr>
          <p:cNvPr id="14" name="Picture 13" descr="Logo of the National Institute of Standards and Technology">
            <a:extLst>
              <a:ext uri="{FF2B5EF4-FFF2-40B4-BE49-F238E27FC236}">
                <a16:creationId xmlns:a16="http://schemas.microsoft.com/office/drawing/2014/main" id="{F39BCD2D-9A77-FFDA-F0CF-FC2A0C297843}"/>
              </a:ext>
            </a:extLst>
          </p:cNvPr>
          <p:cNvPicPr>
            <a:picLocks noChangeAspect="1"/>
          </p:cNvPicPr>
          <p:nvPr/>
        </p:nvPicPr>
        <p:blipFill>
          <a:blip r:embed="rId8"/>
          <a:stretch>
            <a:fillRect/>
          </a:stretch>
        </p:blipFill>
        <p:spPr>
          <a:xfrm>
            <a:off x="7196850" y="5028401"/>
            <a:ext cx="2048307" cy="727149"/>
          </a:xfrm>
          <a:prstGeom prst="rect">
            <a:avLst/>
          </a:prstGeom>
        </p:spPr>
      </p:pic>
      <p:sp>
        <p:nvSpPr>
          <p:cNvPr id="4" name="Slide Number Placeholder 3">
            <a:extLst>
              <a:ext uri="{FF2B5EF4-FFF2-40B4-BE49-F238E27FC236}">
                <a16:creationId xmlns:a16="http://schemas.microsoft.com/office/drawing/2014/main" id="{26FC9470-B641-11F1-5421-61C38B1657F9}"/>
              </a:ext>
              <a:ext uri="{C183D7F6-B498-43B3-948B-1728B52AA6E4}">
                <adec:decorative xmlns:adec="http://schemas.microsoft.com/office/drawing/2017/decorative" val="1"/>
              </a:ext>
            </a:extLst>
          </p:cNvPr>
          <p:cNvSpPr>
            <a:spLocks noGrp="1"/>
          </p:cNvSpPr>
          <p:nvPr>
            <p:ph type="sldNum" sz="quarter" idx="12"/>
          </p:nvPr>
        </p:nvSpPr>
        <p:spPr/>
        <p:txBody>
          <a:bodyPr/>
          <a:lstStyle/>
          <a:p>
            <a:fld id="{4710E8EA-57F6-764C-8914-AEEABF058192}" type="slidenum">
              <a:rPr lang="en-US" smtClean="0"/>
              <a:t>39</a:t>
            </a:fld>
            <a:endParaRPr lang="en-US"/>
          </a:p>
        </p:txBody>
      </p:sp>
      <p:sp>
        <p:nvSpPr>
          <p:cNvPr id="8" name="Slide Number Placeholder 3">
            <a:extLst>
              <a:ext uri="{FF2B5EF4-FFF2-40B4-BE49-F238E27FC236}">
                <a16:creationId xmlns:a16="http://schemas.microsoft.com/office/drawing/2014/main" id="{951FC185-E5F2-8DA6-EC06-49982BE37BE7}"/>
              </a:ext>
            </a:extLst>
          </p:cNvPr>
          <p:cNvSpPr txBox="1">
            <a:spLocks/>
          </p:cNvSpPr>
          <p:nvPr/>
        </p:nvSpPr>
        <p:spPr>
          <a:xfrm>
            <a:off x="8991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39</a:t>
            </a:fld>
            <a:endParaRPr lang="en-US"/>
          </a:p>
        </p:txBody>
      </p:sp>
    </p:spTree>
    <p:extLst>
      <p:ext uri="{BB962C8B-B14F-4D97-AF65-F5344CB8AC3E}">
        <p14:creationId xmlns:p14="http://schemas.microsoft.com/office/powerpoint/2010/main" val="173424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38977C-B8C9-5FD1-BFDA-B081CB8E3B87}"/>
              </a:ext>
            </a:extLst>
          </p:cNvPr>
          <p:cNvSpPr>
            <a:spLocks noGrp="1"/>
          </p:cNvSpPr>
          <p:nvPr>
            <p:ph idx="1"/>
          </p:nvPr>
        </p:nvSpPr>
        <p:spPr>
          <a:xfrm>
            <a:off x="656725" y="1197585"/>
            <a:ext cx="11277600" cy="4835003"/>
          </a:xfrm>
          <a:solidFill>
            <a:schemeClr val="bg1"/>
          </a:solidFill>
        </p:spPr>
        <p:txBody>
          <a:bodyPr>
            <a:noAutofit/>
          </a:bodyPr>
          <a:lstStyle/>
          <a:p>
            <a:pPr>
              <a:spcBef>
                <a:spcPts val="2400"/>
              </a:spcBef>
            </a:pPr>
            <a:r>
              <a:rPr lang="en-US" sz="2600" b="1" dirty="0">
                <a:solidFill>
                  <a:schemeClr val="accent1"/>
                </a:solidFill>
                <a:latin typeface="Calibri" panose="020F0502020204030204" pitchFamily="34" charset="0"/>
                <a:cs typeface="Calibri" panose="020F0502020204030204" pitchFamily="34" charset="0"/>
              </a:rPr>
              <a:t>Economy of scale </a:t>
            </a:r>
            <a:r>
              <a:rPr lang="en-US" sz="2600" dirty="0">
                <a:solidFill>
                  <a:schemeClr val="tx1"/>
                </a:solidFill>
                <a:latin typeface="Calibri" panose="020F0502020204030204" pitchFamily="34" charset="0"/>
                <a:cs typeface="Calibri" panose="020F0502020204030204" pitchFamily="34" charset="0"/>
              </a:rPr>
              <a:t>achieved as each team doesn’t have to recreate infrastructure --- allows funding to provide new insights rather than repetitive infrastructure development.</a:t>
            </a:r>
          </a:p>
          <a:p>
            <a:pPr>
              <a:spcBef>
                <a:spcPts val="2400"/>
              </a:spcBef>
            </a:pPr>
            <a:r>
              <a:rPr lang="en-US" sz="2600" b="1" dirty="0">
                <a:solidFill>
                  <a:schemeClr val="accent1"/>
                </a:solidFill>
                <a:latin typeface="Calibri" panose="020F0502020204030204" pitchFamily="34" charset="0"/>
                <a:cs typeface="Calibri" panose="020F0502020204030204" pitchFamily="34" charset="0"/>
              </a:rPr>
              <a:t>Aids reproducibility </a:t>
            </a:r>
            <a:r>
              <a:rPr lang="en-US" sz="2600" dirty="0">
                <a:solidFill>
                  <a:schemeClr val="tx1"/>
                </a:solidFill>
                <a:latin typeface="Calibri" panose="020F0502020204030204" pitchFamily="34" charset="0"/>
                <a:cs typeface="Calibri" panose="020F0502020204030204" pitchFamily="34" charset="0"/>
              </a:rPr>
              <a:t>through common infrastructure and data-sharing</a:t>
            </a:r>
          </a:p>
          <a:p>
            <a:pPr>
              <a:spcBef>
                <a:spcPts val="2400"/>
              </a:spcBef>
            </a:pPr>
            <a:r>
              <a:rPr lang="en-US" sz="2600" b="1" dirty="0">
                <a:solidFill>
                  <a:schemeClr val="accent1"/>
                </a:solidFill>
                <a:latin typeface="Calibri" panose="020F0502020204030204" pitchFamily="34" charset="0"/>
                <a:cs typeface="Calibri" panose="020F0502020204030204" pitchFamily="34" charset="0"/>
              </a:rPr>
              <a:t>Collaboration and nexus-building </a:t>
            </a:r>
            <a:r>
              <a:rPr lang="en-US" sz="2600" dirty="0">
                <a:solidFill>
                  <a:schemeClr val="tx1"/>
                </a:solidFill>
                <a:latin typeface="Calibri" panose="020F0502020204030204" pitchFamily="34" charset="0"/>
                <a:cs typeface="Calibri" panose="020F0502020204030204" pitchFamily="34" charset="0"/>
              </a:rPr>
              <a:t>as a natural (but not automatic) bonus.  AI-Ready sites will provide a natural vehicle for nexus-building.</a:t>
            </a:r>
          </a:p>
          <a:p>
            <a:pPr>
              <a:spcBef>
                <a:spcPts val="2400"/>
              </a:spcBef>
            </a:pPr>
            <a:r>
              <a:rPr lang="en-US" sz="2600" b="1" dirty="0">
                <a:solidFill>
                  <a:schemeClr val="accent1"/>
                </a:solidFill>
                <a:latin typeface="Calibri" panose="020F0502020204030204" pitchFamily="34" charset="0"/>
                <a:cs typeface="Calibri" panose="020F0502020204030204" pitchFamily="34" charset="0"/>
              </a:rPr>
              <a:t>Inter-agency partnering --- </a:t>
            </a:r>
            <a:r>
              <a:rPr lang="en-US" sz="2600" dirty="0">
                <a:solidFill>
                  <a:schemeClr val="tx1"/>
                </a:solidFill>
                <a:latin typeface="Calibri" panose="020F0502020204030204" pitchFamily="34" charset="0"/>
                <a:cs typeface="Calibri" panose="020F0502020204030204" pitchFamily="34" charset="0"/>
              </a:rPr>
              <a:t>Provides domain and concrete infrastructure to further inter-agency collaborations (e.g., Dept. of Transportation, state and regional transportation authorities…)</a:t>
            </a:r>
          </a:p>
        </p:txBody>
      </p:sp>
      <p:sp>
        <p:nvSpPr>
          <p:cNvPr id="2" name="Title 1">
            <a:extLst>
              <a:ext uri="{FF2B5EF4-FFF2-40B4-BE49-F238E27FC236}">
                <a16:creationId xmlns:a16="http://schemas.microsoft.com/office/drawing/2014/main" id="{FBE28863-9EBE-A912-4A34-20B72BB8CA54}"/>
              </a:ext>
            </a:extLst>
          </p:cNvPr>
          <p:cNvSpPr>
            <a:spLocks noGrp="1"/>
          </p:cNvSpPr>
          <p:nvPr>
            <p:ph type="title"/>
          </p:nvPr>
        </p:nvSpPr>
        <p:spPr>
          <a:xfrm>
            <a:off x="457200" y="272977"/>
            <a:ext cx="11932357" cy="1280160"/>
          </a:xfrm>
        </p:spPr>
        <p:txBody>
          <a:bodyPr>
            <a:normAutofit/>
          </a:bodyPr>
          <a:lstStyle/>
          <a:p>
            <a:r>
              <a:rPr lang="en-US" sz="4000" b="1" dirty="0">
                <a:latin typeface="Calibri" panose="020F0502020204030204" pitchFamily="34" charset="0"/>
                <a:cs typeface="Calibri" panose="020F0502020204030204" pitchFamily="34" charset="0"/>
              </a:rPr>
              <a:t>Benefits</a:t>
            </a:r>
          </a:p>
        </p:txBody>
      </p:sp>
      <p:sp>
        <p:nvSpPr>
          <p:cNvPr id="4" name="Slide Number Placeholder 3">
            <a:extLst>
              <a:ext uri="{FF2B5EF4-FFF2-40B4-BE49-F238E27FC236}">
                <a16:creationId xmlns:a16="http://schemas.microsoft.com/office/drawing/2014/main" id="{559D805C-2C33-FEE5-8D76-7558FE8CADDB}"/>
              </a:ext>
            </a:extLst>
          </p:cNvPr>
          <p:cNvSpPr>
            <a:spLocks noGrp="1"/>
          </p:cNvSpPr>
          <p:nvPr>
            <p:ph type="sldNum" sz="quarter" idx="12"/>
          </p:nvPr>
        </p:nvSpPr>
        <p:spPr/>
        <p:txBody>
          <a:bodyPr/>
          <a:lstStyle/>
          <a:p>
            <a:fld id="{4710E8EA-57F6-764C-8914-AEEABF058192}" type="slidenum">
              <a:rPr lang="en-US" smtClean="0"/>
              <a:t>4</a:t>
            </a:fld>
            <a:endParaRPr lang="en-US"/>
          </a:p>
        </p:txBody>
      </p:sp>
    </p:spTree>
    <p:extLst>
      <p:ext uri="{BB962C8B-B14F-4D97-AF65-F5344CB8AC3E}">
        <p14:creationId xmlns:p14="http://schemas.microsoft.com/office/powerpoint/2010/main" val="338109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B7CAB7-AF51-DA8B-E715-E4C03F426D01}"/>
              </a:ext>
            </a:extLst>
          </p:cNvPr>
          <p:cNvSpPr>
            <a:spLocks noGrp="1"/>
          </p:cNvSpPr>
          <p:nvPr>
            <p:ph type="title"/>
          </p:nvPr>
        </p:nvSpPr>
        <p:spPr>
          <a:xfrm>
            <a:off x="352935" y="278140"/>
            <a:ext cx="12190872" cy="694984"/>
          </a:xfrm>
        </p:spPr>
        <p:txBody>
          <a:bodyPr>
            <a:normAutofit/>
          </a:bodyPr>
          <a:lstStyle/>
          <a:p>
            <a:r>
              <a:rPr lang="en-US" sz="4000" b="1" dirty="0">
                <a:latin typeface="Calibri" panose="020F0502020204030204" pitchFamily="34" charset="0"/>
                <a:cs typeface="Calibri" panose="020F0502020204030204" pitchFamily="34" charset="0"/>
              </a:rPr>
              <a:t>Example – for concreteness</a:t>
            </a:r>
          </a:p>
        </p:txBody>
      </p:sp>
      <p:sp>
        <p:nvSpPr>
          <p:cNvPr id="7" name="Content Placeholder 2">
            <a:extLst>
              <a:ext uri="{FF2B5EF4-FFF2-40B4-BE49-F238E27FC236}">
                <a16:creationId xmlns:a16="http://schemas.microsoft.com/office/drawing/2014/main" id="{8086A55F-02AE-BD4D-B33E-F7265F544270}"/>
              </a:ext>
            </a:extLst>
          </p:cNvPr>
          <p:cNvSpPr>
            <a:spLocks noGrp="1"/>
          </p:cNvSpPr>
          <p:nvPr>
            <p:ph idx="1"/>
          </p:nvPr>
        </p:nvSpPr>
        <p:spPr>
          <a:xfrm>
            <a:off x="457200" y="1200036"/>
            <a:ext cx="11277600" cy="3629025"/>
          </a:xfrm>
          <a:custGeom>
            <a:avLst/>
            <a:gdLst>
              <a:gd name="connsiteX0" fmla="*/ 0 w 11586786"/>
              <a:gd name="connsiteY0" fmla="*/ 0 h 1552076"/>
              <a:gd name="connsiteX1" fmla="*/ 449840 w 11586786"/>
              <a:gd name="connsiteY1" fmla="*/ 0 h 1552076"/>
              <a:gd name="connsiteX2" fmla="*/ 783812 w 11586786"/>
              <a:gd name="connsiteY2" fmla="*/ 0 h 1552076"/>
              <a:gd name="connsiteX3" fmla="*/ 1465388 w 11586786"/>
              <a:gd name="connsiteY3" fmla="*/ 0 h 1552076"/>
              <a:gd name="connsiteX4" fmla="*/ 2378699 w 11586786"/>
              <a:gd name="connsiteY4" fmla="*/ 0 h 1552076"/>
              <a:gd name="connsiteX5" fmla="*/ 2944407 w 11586786"/>
              <a:gd name="connsiteY5" fmla="*/ 0 h 1552076"/>
              <a:gd name="connsiteX6" fmla="*/ 3510115 w 11586786"/>
              <a:gd name="connsiteY6" fmla="*/ 0 h 1552076"/>
              <a:gd name="connsiteX7" fmla="*/ 4191690 w 11586786"/>
              <a:gd name="connsiteY7" fmla="*/ 0 h 1552076"/>
              <a:gd name="connsiteX8" fmla="*/ 4989134 w 11586786"/>
              <a:gd name="connsiteY8" fmla="*/ 0 h 1552076"/>
              <a:gd name="connsiteX9" fmla="*/ 5786577 w 11586786"/>
              <a:gd name="connsiteY9" fmla="*/ 0 h 1552076"/>
              <a:gd name="connsiteX10" fmla="*/ 6584021 w 11586786"/>
              <a:gd name="connsiteY10" fmla="*/ 0 h 1552076"/>
              <a:gd name="connsiteX11" fmla="*/ 7497332 w 11586786"/>
              <a:gd name="connsiteY11" fmla="*/ 0 h 1552076"/>
              <a:gd name="connsiteX12" fmla="*/ 8178908 w 11586786"/>
              <a:gd name="connsiteY12" fmla="*/ 0 h 1552076"/>
              <a:gd name="connsiteX13" fmla="*/ 8976351 w 11586786"/>
              <a:gd name="connsiteY13" fmla="*/ 0 h 1552076"/>
              <a:gd name="connsiteX14" fmla="*/ 9657927 w 11586786"/>
              <a:gd name="connsiteY14" fmla="*/ 0 h 1552076"/>
              <a:gd name="connsiteX15" fmla="*/ 10339503 w 11586786"/>
              <a:gd name="connsiteY15" fmla="*/ 0 h 1552076"/>
              <a:gd name="connsiteX16" fmla="*/ 11586786 w 11586786"/>
              <a:gd name="connsiteY16" fmla="*/ 0 h 1552076"/>
              <a:gd name="connsiteX17" fmla="*/ 11586786 w 11586786"/>
              <a:gd name="connsiteY17" fmla="*/ 470796 h 1552076"/>
              <a:gd name="connsiteX18" fmla="*/ 11586786 w 11586786"/>
              <a:gd name="connsiteY18" fmla="*/ 1003676 h 1552076"/>
              <a:gd name="connsiteX19" fmla="*/ 11586786 w 11586786"/>
              <a:gd name="connsiteY19" fmla="*/ 1552076 h 1552076"/>
              <a:gd name="connsiteX20" fmla="*/ 10789342 w 11586786"/>
              <a:gd name="connsiteY20" fmla="*/ 1552076 h 1552076"/>
              <a:gd name="connsiteX21" fmla="*/ 9991899 w 11586786"/>
              <a:gd name="connsiteY21" fmla="*/ 1552076 h 1552076"/>
              <a:gd name="connsiteX22" fmla="*/ 9310323 w 11586786"/>
              <a:gd name="connsiteY22" fmla="*/ 1552076 h 1552076"/>
              <a:gd name="connsiteX23" fmla="*/ 8976351 w 11586786"/>
              <a:gd name="connsiteY23" fmla="*/ 1552076 h 1552076"/>
              <a:gd name="connsiteX24" fmla="*/ 8410643 w 11586786"/>
              <a:gd name="connsiteY24" fmla="*/ 1552076 h 1552076"/>
              <a:gd name="connsiteX25" fmla="*/ 7613200 w 11586786"/>
              <a:gd name="connsiteY25" fmla="*/ 1552076 h 1552076"/>
              <a:gd name="connsiteX26" fmla="*/ 7163360 w 11586786"/>
              <a:gd name="connsiteY26" fmla="*/ 1552076 h 1552076"/>
              <a:gd name="connsiteX27" fmla="*/ 6250049 w 11586786"/>
              <a:gd name="connsiteY27" fmla="*/ 1552076 h 1552076"/>
              <a:gd name="connsiteX28" fmla="*/ 5336737 w 11586786"/>
              <a:gd name="connsiteY28" fmla="*/ 1552076 h 1552076"/>
              <a:gd name="connsiteX29" fmla="*/ 4655162 w 11586786"/>
              <a:gd name="connsiteY29" fmla="*/ 1552076 h 1552076"/>
              <a:gd name="connsiteX30" fmla="*/ 3741850 w 11586786"/>
              <a:gd name="connsiteY30" fmla="*/ 1552076 h 1552076"/>
              <a:gd name="connsiteX31" fmla="*/ 3060275 w 11586786"/>
              <a:gd name="connsiteY31" fmla="*/ 1552076 h 1552076"/>
              <a:gd name="connsiteX32" fmla="*/ 2262831 w 11586786"/>
              <a:gd name="connsiteY32" fmla="*/ 1552076 h 1552076"/>
              <a:gd name="connsiteX33" fmla="*/ 1928859 w 11586786"/>
              <a:gd name="connsiteY33" fmla="*/ 1552076 h 1552076"/>
              <a:gd name="connsiteX34" fmla="*/ 1015548 w 11586786"/>
              <a:gd name="connsiteY34" fmla="*/ 1552076 h 1552076"/>
              <a:gd name="connsiteX35" fmla="*/ 0 w 11586786"/>
              <a:gd name="connsiteY35" fmla="*/ 1552076 h 1552076"/>
              <a:gd name="connsiteX36" fmla="*/ 0 w 11586786"/>
              <a:gd name="connsiteY36" fmla="*/ 1019197 h 1552076"/>
              <a:gd name="connsiteX37" fmla="*/ 0 w 11586786"/>
              <a:gd name="connsiteY37" fmla="*/ 532879 h 1552076"/>
              <a:gd name="connsiteX38" fmla="*/ 0 w 11586786"/>
              <a:gd name="connsiteY38" fmla="*/ 0 h 155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586786" h="1552076" fill="none" extrusionOk="0">
                <a:moveTo>
                  <a:pt x="0" y="0"/>
                </a:moveTo>
                <a:cubicBezTo>
                  <a:pt x="151835" y="-19383"/>
                  <a:pt x="323866" y="-7375"/>
                  <a:pt x="449840" y="0"/>
                </a:cubicBezTo>
                <a:cubicBezTo>
                  <a:pt x="575814" y="7375"/>
                  <a:pt x="634556" y="9967"/>
                  <a:pt x="783812" y="0"/>
                </a:cubicBezTo>
                <a:cubicBezTo>
                  <a:pt x="933068" y="-9967"/>
                  <a:pt x="1287040" y="1376"/>
                  <a:pt x="1465388" y="0"/>
                </a:cubicBezTo>
                <a:cubicBezTo>
                  <a:pt x="1643736" y="-1376"/>
                  <a:pt x="2053106" y="31766"/>
                  <a:pt x="2378699" y="0"/>
                </a:cubicBezTo>
                <a:cubicBezTo>
                  <a:pt x="2704292" y="-31766"/>
                  <a:pt x="2784938" y="19687"/>
                  <a:pt x="2944407" y="0"/>
                </a:cubicBezTo>
                <a:cubicBezTo>
                  <a:pt x="3103876" y="-19687"/>
                  <a:pt x="3380334" y="15942"/>
                  <a:pt x="3510115" y="0"/>
                </a:cubicBezTo>
                <a:cubicBezTo>
                  <a:pt x="3639896" y="-15942"/>
                  <a:pt x="3926861" y="29561"/>
                  <a:pt x="4191690" y="0"/>
                </a:cubicBezTo>
                <a:cubicBezTo>
                  <a:pt x="4456520" y="-29561"/>
                  <a:pt x="4778075" y="9562"/>
                  <a:pt x="4989134" y="0"/>
                </a:cubicBezTo>
                <a:cubicBezTo>
                  <a:pt x="5200193" y="-9562"/>
                  <a:pt x="5477240" y="21154"/>
                  <a:pt x="5786577" y="0"/>
                </a:cubicBezTo>
                <a:cubicBezTo>
                  <a:pt x="6095914" y="-21154"/>
                  <a:pt x="6237237" y="-1115"/>
                  <a:pt x="6584021" y="0"/>
                </a:cubicBezTo>
                <a:cubicBezTo>
                  <a:pt x="6930805" y="1115"/>
                  <a:pt x="7058699" y="32609"/>
                  <a:pt x="7497332" y="0"/>
                </a:cubicBezTo>
                <a:cubicBezTo>
                  <a:pt x="7935965" y="-32609"/>
                  <a:pt x="7962573" y="833"/>
                  <a:pt x="8178908" y="0"/>
                </a:cubicBezTo>
                <a:cubicBezTo>
                  <a:pt x="8395243" y="-833"/>
                  <a:pt x="8681641" y="-20596"/>
                  <a:pt x="8976351" y="0"/>
                </a:cubicBezTo>
                <a:cubicBezTo>
                  <a:pt x="9271061" y="20596"/>
                  <a:pt x="9491499" y="2666"/>
                  <a:pt x="9657927" y="0"/>
                </a:cubicBezTo>
                <a:cubicBezTo>
                  <a:pt x="9824355" y="-2666"/>
                  <a:pt x="10063248" y="28932"/>
                  <a:pt x="10339503" y="0"/>
                </a:cubicBezTo>
                <a:cubicBezTo>
                  <a:pt x="10615758" y="-28932"/>
                  <a:pt x="11175198" y="-553"/>
                  <a:pt x="11586786" y="0"/>
                </a:cubicBezTo>
                <a:cubicBezTo>
                  <a:pt x="11570789" y="146222"/>
                  <a:pt x="11610319" y="364378"/>
                  <a:pt x="11586786" y="470796"/>
                </a:cubicBezTo>
                <a:cubicBezTo>
                  <a:pt x="11563253" y="577214"/>
                  <a:pt x="11607066" y="839824"/>
                  <a:pt x="11586786" y="1003676"/>
                </a:cubicBezTo>
                <a:cubicBezTo>
                  <a:pt x="11566506" y="1167528"/>
                  <a:pt x="11566006" y="1364573"/>
                  <a:pt x="11586786" y="1552076"/>
                </a:cubicBezTo>
                <a:cubicBezTo>
                  <a:pt x="11418570" y="1566531"/>
                  <a:pt x="11053599" y="1545892"/>
                  <a:pt x="10789342" y="1552076"/>
                </a:cubicBezTo>
                <a:cubicBezTo>
                  <a:pt x="10525085" y="1558260"/>
                  <a:pt x="10377387" y="1544403"/>
                  <a:pt x="9991899" y="1552076"/>
                </a:cubicBezTo>
                <a:cubicBezTo>
                  <a:pt x="9606411" y="1559749"/>
                  <a:pt x="9570062" y="1550978"/>
                  <a:pt x="9310323" y="1552076"/>
                </a:cubicBezTo>
                <a:cubicBezTo>
                  <a:pt x="9050584" y="1553174"/>
                  <a:pt x="9057898" y="1551999"/>
                  <a:pt x="8976351" y="1552076"/>
                </a:cubicBezTo>
                <a:cubicBezTo>
                  <a:pt x="8894804" y="1552153"/>
                  <a:pt x="8552062" y="1563120"/>
                  <a:pt x="8410643" y="1552076"/>
                </a:cubicBezTo>
                <a:cubicBezTo>
                  <a:pt x="8269224" y="1541032"/>
                  <a:pt x="7996783" y="1582629"/>
                  <a:pt x="7613200" y="1552076"/>
                </a:cubicBezTo>
                <a:cubicBezTo>
                  <a:pt x="7229617" y="1521523"/>
                  <a:pt x="7332248" y="1553205"/>
                  <a:pt x="7163360" y="1552076"/>
                </a:cubicBezTo>
                <a:cubicBezTo>
                  <a:pt x="6994472" y="1550947"/>
                  <a:pt x="6567647" y="1519391"/>
                  <a:pt x="6250049" y="1552076"/>
                </a:cubicBezTo>
                <a:cubicBezTo>
                  <a:pt x="5932451" y="1584761"/>
                  <a:pt x="5749094" y="1519944"/>
                  <a:pt x="5336737" y="1552076"/>
                </a:cubicBezTo>
                <a:cubicBezTo>
                  <a:pt x="4924380" y="1584208"/>
                  <a:pt x="4982189" y="1538433"/>
                  <a:pt x="4655162" y="1552076"/>
                </a:cubicBezTo>
                <a:cubicBezTo>
                  <a:pt x="4328136" y="1565719"/>
                  <a:pt x="3974286" y="1520556"/>
                  <a:pt x="3741850" y="1552076"/>
                </a:cubicBezTo>
                <a:cubicBezTo>
                  <a:pt x="3509414" y="1583596"/>
                  <a:pt x="3346089" y="1576391"/>
                  <a:pt x="3060275" y="1552076"/>
                </a:cubicBezTo>
                <a:cubicBezTo>
                  <a:pt x="2774462" y="1527761"/>
                  <a:pt x="2518369" y="1545607"/>
                  <a:pt x="2262831" y="1552076"/>
                </a:cubicBezTo>
                <a:cubicBezTo>
                  <a:pt x="2007293" y="1558545"/>
                  <a:pt x="2073341" y="1552780"/>
                  <a:pt x="1928859" y="1552076"/>
                </a:cubicBezTo>
                <a:cubicBezTo>
                  <a:pt x="1784377" y="1551372"/>
                  <a:pt x="1414295" y="1549144"/>
                  <a:pt x="1015548" y="1552076"/>
                </a:cubicBezTo>
                <a:cubicBezTo>
                  <a:pt x="616801" y="1555008"/>
                  <a:pt x="305380" y="1600341"/>
                  <a:pt x="0" y="1552076"/>
                </a:cubicBezTo>
                <a:cubicBezTo>
                  <a:pt x="-22905" y="1411084"/>
                  <a:pt x="11096" y="1150108"/>
                  <a:pt x="0" y="1019197"/>
                </a:cubicBezTo>
                <a:cubicBezTo>
                  <a:pt x="-11096" y="888286"/>
                  <a:pt x="-23363" y="647327"/>
                  <a:pt x="0" y="532879"/>
                </a:cubicBezTo>
                <a:cubicBezTo>
                  <a:pt x="23363" y="418431"/>
                  <a:pt x="-2346" y="262837"/>
                  <a:pt x="0" y="0"/>
                </a:cubicBezTo>
                <a:close/>
              </a:path>
              <a:path w="11586786" h="1552076" stroke="0" extrusionOk="0">
                <a:moveTo>
                  <a:pt x="0" y="0"/>
                </a:moveTo>
                <a:cubicBezTo>
                  <a:pt x="128870" y="23619"/>
                  <a:pt x="411597" y="-15432"/>
                  <a:pt x="565708" y="0"/>
                </a:cubicBezTo>
                <a:cubicBezTo>
                  <a:pt x="719819" y="15432"/>
                  <a:pt x="743245" y="-9008"/>
                  <a:pt x="899680" y="0"/>
                </a:cubicBezTo>
                <a:cubicBezTo>
                  <a:pt x="1056115" y="9008"/>
                  <a:pt x="1539576" y="-44894"/>
                  <a:pt x="1812991" y="0"/>
                </a:cubicBezTo>
                <a:cubicBezTo>
                  <a:pt x="2086406" y="44894"/>
                  <a:pt x="2173195" y="26217"/>
                  <a:pt x="2378699" y="0"/>
                </a:cubicBezTo>
                <a:cubicBezTo>
                  <a:pt x="2584203" y="-26217"/>
                  <a:pt x="2703832" y="16440"/>
                  <a:pt x="2944407" y="0"/>
                </a:cubicBezTo>
                <a:cubicBezTo>
                  <a:pt x="3184982" y="-16440"/>
                  <a:pt x="3568024" y="-17554"/>
                  <a:pt x="3857718" y="0"/>
                </a:cubicBezTo>
                <a:cubicBezTo>
                  <a:pt x="4147412" y="17554"/>
                  <a:pt x="4118471" y="-11577"/>
                  <a:pt x="4307558" y="0"/>
                </a:cubicBezTo>
                <a:cubicBezTo>
                  <a:pt x="4496645" y="11577"/>
                  <a:pt x="4942743" y="-30523"/>
                  <a:pt x="5220869" y="0"/>
                </a:cubicBezTo>
                <a:cubicBezTo>
                  <a:pt x="5498995" y="30523"/>
                  <a:pt x="5774995" y="13111"/>
                  <a:pt x="6134181" y="0"/>
                </a:cubicBezTo>
                <a:cubicBezTo>
                  <a:pt x="6493367" y="-13111"/>
                  <a:pt x="6502632" y="-31860"/>
                  <a:pt x="6815756" y="0"/>
                </a:cubicBezTo>
                <a:cubicBezTo>
                  <a:pt x="7128880" y="31860"/>
                  <a:pt x="7488829" y="23632"/>
                  <a:pt x="7729068" y="0"/>
                </a:cubicBezTo>
                <a:cubicBezTo>
                  <a:pt x="7969307" y="-23632"/>
                  <a:pt x="8063388" y="-18783"/>
                  <a:pt x="8294776" y="0"/>
                </a:cubicBezTo>
                <a:cubicBezTo>
                  <a:pt x="8526164" y="18783"/>
                  <a:pt x="8615376" y="11194"/>
                  <a:pt x="8860483" y="0"/>
                </a:cubicBezTo>
                <a:cubicBezTo>
                  <a:pt x="9105590" y="-11194"/>
                  <a:pt x="9463423" y="-26359"/>
                  <a:pt x="9657927" y="0"/>
                </a:cubicBezTo>
                <a:cubicBezTo>
                  <a:pt x="9852431" y="26359"/>
                  <a:pt x="10033605" y="-6135"/>
                  <a:pt x="10223635" y="0"/>
                </a:cubicBezTo>
                <a:cubicBezTo>
                  <a:pt x="10413665" y="6135"/>
                  <a:pt x="11058529" y="-46289"/>
                  <a:pt x="11586786" y="0"/>
                </a:cubicBezTo>
                <a:cubicBezTo>
                  <a:pt x="11604446" y="183977"/>
                  <a:pt x="11592397" y="294328"/>
                  <a:pt x="11586786" y="548400"/>
                </a:cubicBezTo>
                <a:cubicBezTo>
                  <a:pt x="11581175" y="802472"/>
                  <a:pt x="11604353" y="894445"/>
                  <a:pt x="11586786" y="1081280"/>
                </a:cubicBezTo>
                <a:cubicBezTo>
                  <a:pt x="11569219" y="1268115"/>
                  <a:pt x="11575197" y="1389834"/>
                  <a:pt x="11586786" y="1552076"/>
                </a:cubicBezTo>
                <a:cubicBezTo>
                  <a:pt x="11481832" y="1542848"/>
                  <a:pt x="11404522" y="1564802"/>
                  <a:pt x="11252814" y="1552076"/>
                </a:cubicBezTo>
                <a:cubicBezTo>
                  <a:pt x="11101106" y="1539350"/>
                  <a:pt x="10639564" y="1592485"/>
                  <a:pt x="10339503" y="1552076"/>
                </a:cubicBezTo>
                <a:cubicBezTo>
                  <a:pt x="10039442" y="1511667"/>
                  <a:pt x="9973661" y="1542411"/>
                  <a:pt x="9657927" y="1552076"/>
                </a:cubicBezTo>
                <a:cubicBezTo>
                  <a:pt x="9342193" y="1561741"/>
                  <a:pt x="9387522" y="1569455"/>
                  <a:pt x="9208087" y="1552076"/>
                </a:cubicBezTo>
                <a:cubicBezTo>
                  <a:pt x="9028652" y="1534697"/>
                  <a:pt x="8684700" y="1547820"/>
                  <a:pt x="8526511" y="1552076"/>
                </a:cubicBezTo>
                <a:cubicBezTo>
                  <a:pt x="8368322" y="1556332"/>
                  <a:pt x="8307083" y="1565154"/>
                  <a:pt x="8192539" y="1552076"/>
                </a:cubicBezTo>
                <a:cubicBezTo>
                  <a:pt x="8077995" y="1538998"/>
                  <a:pt x="8014202" y="1556701"/>
                  <a:pt x="7858567" y="1552076"/>
                </a:cubicBezTo>
                <a:cubicBezTo>
                  <a:pt x="7702932" y="1547451"/>
                  <a:pt x="7346054" y="1547377"/>
                  <a:pt x="7176992" y="1552076"/>
                </a:cubicBezTo>
                <a:cubicBezTo>
                  <a:pt x="7007931" y="1556775"/>
                  <a:pt x="6818859" y="1570083"/>
                  <a:pt x="6727152" y="1552076"/>
                </a:cubicBezTo>
                <a:cubicBezTo>
                  <a:pt x="6635445" y="1534069"/>
                  <a:pt x="6234930" y="1548704"/>
                  <a:pt x="5929708" y="1552076"/>
                </a:cubicBezTo>
                <a:cubicBezTo>
                  <a:pt x="5624486" y="1555448"/>
                  <a:pt x="5612129" y="1551808"/>
                  <a:pt x="5479868" y="1552076"/>
                </a:cubicBezTo>
                <a:cubicBezTo>
                  <a:pt x="5347607" y="1552344"/>
                  <a:pt x="4941454" y="1548666"/>
                  <a:pt x="4682425" y="1552076"/>
                </a:cubicBezTo>
                <a:cubicBezTo>
                  <a:pt x="4423396" y="1555486"/>
                  <a:pt x="4436140" y="1540527"/>
                  <a:pt x="4348453" y="1552076"/>
                </a:cubicBezTo>
                <a:cubicBezTo>
                  <a:pt x="4260766" y="1563625"/>
                  <a:pt x="3716065" y="1554939"/>
                  <a:pt x="3551009" y="1552076"/>
                </a:cubicBezTo>
                <a:cubicBezTo>
                  <a:pt x="3385953" y="1549213"/>
                  <a:pt x="3208553" y="1561690"/>
                  <a:pt x="3101169" y="1552076"/>
                </a:cubicBezTo>
                <a:cubicBezTo>
                  <a:pt x="2993785" y="1542462"/>
                  <a:pt x="2873778" y="1540418"/>
                  <a:pt x="2767197" y="1552076"/>
                </a:cubicBezTo>
                <a:cubicBezTo>
                  <a:pt x="2660616" y="1563734"/>
                  <a:pt x="2447934" y="1572328"/>
                  <a:pt x="2317357" y="1552076"/>
                </a:cubicBezTo>
                <a:cubicBezTo>
                  <a:pt x="2186780" y="1531824"/>
                  <a:pt x="1854978" y="1555371"/>
                  <a:pt x="1519914" y="1552076"/>
                </a:cubicBezTo>
                <a:cubicBezTo>
                  <a:pt x="1184850" y="1548781"/>
                  <a:pt x="1281544" y="1551877"/>
                  <a:pt x="1070074" y="1552076"/>
                </a:cubicBezTo>
                <a:cubicBezTo>
                  <a:pt x="858604" y="1552275"/>
                  <a:pt x="833310" y="1543386"/>
                  <a:pt x="736102" y="1552076"/>
                </a:cubicBezTo>
                <a:cubicBezTo>
                  <a:pt x="638894" y="1560766"/>
                  <a:pt x="292359" y="1549841"/>
                  <a:pt x="0" y="1552076"/>
                </a:cubicBezTo>
                <a:cubicBezTo>
                  <a:pt x="-20959" y="1348470"/>
                  <a:pt x="-12720" y="1221956"/>
                  <a:pt x="0" y="1050238"/>
                </a:cubicBezTo>
                <a:cubicBezTo>
                  <a:pt x="12720" y="878520"/>
                  <a:pt x="-10881" y="694464"/>
                  <a:pt x="0" y="579442"/>
                </a:cubicBezTo>
                <a:cubicBezTo>
                  <a:pt x="10881" y="464420"/>
                  <a:pt x="13704" y="239038"/>
                  <a:pt x="0" y="0"/>
                </a:cubicBezTo>
                <a:close/>
              </a:path>
            </a:pathLst>
          </a:custGeom>
          <a:ln>
            <a:noFill/>
            <a:extLst>
              <a:ext uri="{C807C97D-BFC1-408E-A445-0C87EB9F89A2}">
                <ask:lineSketchStyleProps xmlns:ask="http://schemas.microsoft.com/office/drawing/2018/sketchyshapes" sd="1219033472">
                  <ask:type>
                    <ask:lineSketchFreehand/>
                  </ask:type>
                </ask:lineSketchStyleProps>
              </a:ext>
            </a:extLst>
          </a:ln>
        </p:spPr>
        <p:txBody>
          <a:bodyPr>
            <a:noAutofit/>
          </a:bodyPr>
          <a:lstStyle/>
          <a:p>
            <a:pPr marL="0" indent="0" algn="ctr">
              <a:lnSpc>
                <a:spcPct val="120000"/>
              </a:lnSpc>
              <a:spcBef>
                <a:spcPts val="1800"/>
              </a:spcBef>
              <a:buNone/>
            </a:pPr>
            <a:r>
              <a:rPr lang="en-US" sz="3600" b="1" dirty="0">
                <a:solidFill>
                  <a:schemeClr val="accent1"/>
                </a:solidFill>
                <a:latin typeface="Calibri" panose="020F0502020204030204" pitchFamily="34" charset="0"/>
                <a:cs typeface="Calibri" panose="020F0502020204030204" pitchFamily="34" charset="0"/>
              </a:rPr>
              <a:t>AI Ready Transportation Hub</a:t>
            </a:r>
          </a:p>
        </p:txBody>
      </p:sp>
      <p:pic>
        <p:nvPicPr>
          <p:cNvPr id="6" name="Picture 5" descr="Interior of a metro car">
            <a:extLst>
              <a:ext uri="{FF2B5EF4-FFF2-40B4-BE49-F238E27FC236}">
                <a16:creationId xmlns:a16="http://schemas.microsoft.com/office/drawing/2014/main" id="{1CB5F08D-DDD6-798C-8457-BE7CDFF7AB47}"/>
              </a:ext>
            </a:extLst>
          </p:cNvPr>
          <p:cNvPicPr>
            <a:picLocks noChangeAspect="1"/>
          </p:cNvPicPr>
          <p:nvPr/>
        </p:nvPicPr>
        <p:blipFill>
          <a:blip r:embed="rId3"/>
          <a:stretch>
            <a:fillRect/>
          </a:stretch>
        </p:blipFill>
        <p:spPr>
          <a:xfrm>
            <a:off x="345440" y="2461164"/>
            <a:ext cx="3298268" cy="2171699"/>
          </a:xfrm>
          <a:prstGeom prst="rect">
            <a:avLst/>
          </a:prstGeom>
        </p:spPr>
      </p:pic>
      <p:pic>
        <p:nvPicPr>
          <p:cNvPr id="15" name="Picture 14" descr="A car at a charging station">
            <a:extLst>
              <a:ext uri="{FF2B5EF4-FFF2-40B4-BE49-F238E27FC236}">
                <a16:creationId xmlns:a16="http://schemas.microsoft.com/office/drawing/2014/main" id="{DB26A0FA-E806-9765-4ED6-28EC3F9D187E}"/>
              </a:ext>
            </a:extLst>
          </p:cNvPr>
          <p:cNvPicPr>
            <a:picLocks noChangeAspect="1"/>
          </p:cNvPicPr>
          <p:nvPr/>
        </p:nvPicPr>
        <p:blipFill>
          <a:blip r:embed="rId4"/>
          <a:stretch>
            <a:fillRect/>
          </a:stretch>
        </p:blipFill>
        <p:spPr>
          <a:xfrm>
            <a:off x="1640840" y="4013240"/>
            <a:ext cx="3073400" cy="2044700"/>
          </a:xfrm>
          <a:prstGeom prst="rect">
            <a:avLst/>
          </a:prstGeom>
        </p:spPr>
      </p:pic>
      <p:pic>
        <p:nvPicPr>
          <p:cNvPr id="8" name="Picture 7" descr="Picture of a container ship from above.">
            <a:extLst>
              <a:ext uri="{FF2B5EF4-FFF2-40B4-BE49-F238E27FC236}">
                <a16:creationId xmlns:a16="http://schemas.microsoft.com/office/drawing/2014/main" id="{F91E1249-4662-4036-1FD5-615281AE7333}"/>
              </a:ext>
            </a:extLst>
          </p:cNvPr>
          <p:cNvPicPr>
            <a:picLocks noChangeAspect="1"/>
          </p:cNvPicPr>
          <p:nvPr/>
        </p:nvPicPr>
        <p:blipFill>
          <a:blip r:embed="rId5"/>
          <a:stretch>
            <a:fillRect/>
          </a:stretch>
        </p:blipFill>
        <p:spPr>
          <a:xfrm>
            <a:off x="4026887" y="2461164"/>
            <a:ext cx="3500779" cy="2171700"/>
          </a:xfrm>
          <a:prstGeom prst="rect">
            <a:avLst/>
          </a:prstGeom>
        </p:spPr>
      </p:pic>
      <p:pic>
        <p:nvPicPr>
          <p:cNvPr id="18" name="Picture 17" descr="Three airplanes parked on the tarmac from above. ">
            <a:extLst>
              <a:ext uri="{FF2B5EF4-FFF2-40B4-BE49-F238E27FC236}">
                <a16:creationId xmlns:a16="http://schemas.microsoft.com/office/drawing/2014/main" id="{61C0CACD-57EC-C850-08A6-B9BD4A7553B9}"/>
              </a:ext>
            </a:extLst>
          </p:cNvPr>
          <p:cNvPicPr>
            <a:picLocks noChangeAspect="1"/>
          </p:cNvPicPr>
          <p:nvPr/>
        </p:nvPicPr>
        <p:blipFill>
          <a:blip r:embed="rId6"/>
          <a:stretch>
            <a:fillRect/>
          </a:stretch>
        </p:blipFill>
        <p:spPr>
          <a:xfrm>
            <a:off x="5577421" y="3886240"/>
            <a:ext cx="3271123" cy="2171700"/>
          </a:xfrm>
          <a:prstGeom prst="rect">
            <a:avLst/>
          </a:prstGeom>
        </p:spPr>
      </p:pic>
      <p:pic>
        <p:nvPicPr>
          <p:cNvPr id="12" name="Picture 11" descr="A semi-truck on the road">
            <a:extLst>
              <a:ext uri="{FF2B5EF4-FFF2-40B4-BE49-F238E27FC236}">
                <a16:creationId xmlns:a16="http://schemas.microsoft.com/office/drawing/2014/main" id="{4A3419AA-E2C2-933B-FC72-2E28A5AD0F08}"/>
              </a:ext>
            </a:extLst>
          </p:cNvPr>
          <p:cNvPicPr>
            <a:picLocks noChangeAspect="1"/>
          </p:cNvPicPr>
          <p:nvPr/>
        </p:nvPicPr>
        <p:blipFill>
          <a:blip r:embed="rId7"/>
          <a:stretch>
            <a:fillRect/>
          </a:stretch>
        </p:blipFill>
        <p:spPr>
          <a:xfrm>
            <a:off x="8463677" y="2384966"/>
            <a:ext cx="3271123" cy="2185163"/>
          </a:xfrm>
          <a:prstGeom prst="rect">
            <a:avLst/>
          </a:prstGeom>
        </p:spPr>
      </p:pic>
      <p:sp>
        <p:nvSpPr>
          <p:cNvPr id="4" name="Slide Number Placeholder 3">
            <a:extLst>
              <a:ext uri="{FF2B5EF4-FFF2-40B4-BE49-F238E27FC236}">
                <a16:creationId xmlns:a16="http://schemas.microsoft.com/office/drawing/2014/main" id="{886B6233-4F7F-D8A0-246E-D86C6F44D019}"/>
              </a:ext>
            </a:extLst>
          </p:cNvPr>
          <p:cNvSpPr>
            <a:spLocks noGrp="1"/>
          </p:cNvSpPr>
          <p:nvPr>
            <p:ph type="sldNum" sz="quarter" idx="12"/>
          </p:nvPr>
        </p:nvSpPr>
        <p:spPr/>
        <p:txBody>
          <a:bodyPr/>
          <a:lstStyle/>
          <a:p>
            <a:fld id="{4710E8EA-57F6-764C-8914-AEEABF058192}" type="slidenum">
              <a:rPr lang="en-US" smtClean="0"/>
              <a:t>5</a:t>
            </a:fld>
            <a:endParaRPr lang="en-US"/>
          </a:p>
        </p:txBody>
      </p:sp>
    </p:spTree>
    <p:extLst>
      <p:ext uri="{BB962C8B-B14F-4D97-AF65-F5344CB8AC3E}">
        <p14:creationId xmlns:p14="http://schemas.microsoft.com/office/powerpoint/2010/main" val="160302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04ED5881-E9E8-0242-E478-3329BEB5E663}"/>
              </a:ext>
            </a:extLst>
          </p:cNvPr>
          <p:cNvSpPr>
            <a:spLocks noGrp="1"/>
          </p:cNvSpPr>
          <p:nvPr>
            <p:ph type="title"/>
          </p:nvPr>
        </p:nvSpPr>
        <p:spPr>
          <a:xfrm>
            <a:off x="345440" y="278140"/>
            <a:ext cx="10574894" cy="694984"/>
          </a:xfrm>
        </p:spPr>
        <p:txBody>
          <a:bodyPr>
            <a:normAutofit/>
          </a:bodyPr>
          <a:lstStyle/>
          <a:p>
            <a:r>
              <a:rPr lang="en-US" sz="4000" b="1" dirty="0">
                <a:solidFill>
                  <a:schemeClr val="accent1"/>
                </a:solidFill>
                <a:latin typeface="Calibri" panose="020F0502020204030204" pitchFamily="34" charset="0"/>
                <a:cs typeface="Calibri" panose="020F0502020204030204" pitchFamily="34" charset="0"/>
              </a:rPr>
              <a:t> Example: AI-Ready Transportation Hub</a:t>
            </a:r>
            <a:endParaRPr lang="en-US" sz="40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01875C2-CA3D-F5D4-90FB-15F796B743CD}"/>
              </a:ext>
            </a:extLst>
          </p:cNvPr>
          <p:cNvSpPr>
            <a:spLocks noGrp="1"/>
          </p:cNvSpPr>
          <p:nvPr>
            <p:ph type="sldNum" sz="quarter" idx="12"/>
          </p:nvPr>
        </p:nvSpPr>
        <p:spPr/>
        <p:txBody>
          <a:bodyPr/>
          <a:lstStyle/>
          <a:p>
            <a:fld id="{4710E8EA-57F6-764C-8914-AEEABF058192}" type="slidenum">
              <a:rPr lang="en-US" smtClean="0"/>
              <a:t>6</a:t>
            </a:fld>
            <a:endParaRPr lang="en-US"/>
          </a:p>
        </p:txBody>
      </p:sp>
      <p:sp>
        <p:nvSpPr>
          <p:cNvPr id="3" name="Content Placeholder 2">
            <a:extLst>
              <a:ext uri="{FF2B5EF4-FFF2-40B4-BE49-F238E27FC236}">
                <a16:creationId xmlns:a16="http://schemas.microsoft.com/office/drawing/2014/main" id="{76879AEC-5C48-B01B-1F28-B697753B90AE}"/>
              </a:ext>
            </a:extLst>
          </p:cNvPr>
          <p:cNvSpPr>
            <a:spLocks noGrp="1"/>
          </p:cNvSpPr>
          <p:nvPr>
            <p:ph idx="1"/>
          </p:nvPr>
        </p:nvSpPr>
        <p:spPr>
          <a:xfrm>
            <a:off x="361345" y="1400416"/>
            <a:ext cx="11277600" cy="4865469"/>
          </a:xfrm>
        </p:spPr>
        <p:txBody>
          <a:bodyPr>
            <a:normAutofit fontScale="55000" lnSpcReduction="20000"/>
          </a:bodyPr>
          <a:lstStyle/>
          <a:p>
            <a:pPr marL="0" indent="0">
              <a:lnSpc>
                <a:spcPct val="100000"/>
              </a:lnSpc>
              <a:buNone/>
            </a:pPr>
            <a:r>
              <a:rPr lang="en-US" sz="6500" b="1" dirty="0">
                <a:solidFill>
                  <a:schemeClr val="accent1"/>
                </a:solidFill>
                <a:latin typeface="Calibri" panose="020F0502020204030204" pitchFamily="34" charset="0"/>
                <a:cs typeface="Calibri" panose="020F0502020204030204" pitchFamily="34" charset="0"/>
              </a:rPr>
              <a:t>  </a:t>
            </a:r>
            <a:r>
              <a:rPr lang="en-US" sz="5100" dirty="0">
                <a:solidFill>
                  <a:schemeClr val="tx1"/>
                </a:solidFill>
                <a:latin typeface="Calibri" panose="020F0502020204030204" pitchFamily="34" charset="0"/>
                <a:cs typeface="Calibri" panose="020F0502020204030204" pitchFamily="34" charset="0"/>
              </a:rPr>
              <a:t>Could provide:</a:t>
            </a:r>
          </a:p>
          <a:p>
            <a:pPr marL="457200" lvl="1" indent="0">
              <a:lnSpc>
                <a:spcPct val="100000"/>
              </a:lnSpc>
              <a:buNone/>
            </a:pPr>
            <a:endParaRPr lang="en-US" sz="4000" dirty="0">
              <a:solidFill>
                <a:schemeClr val="tx1"/>
              </a:solidFill>
              <a:latin typeface="Calibri" panose="020F0502020204030204" pitchFamily="34" charset="0"/>
              <a:cs typeface="Calibri" panose="020F0502020204030204" pitchFamily="34" charset="0"/>
            </a:endParaRPr>
          </a:p>
          <a:p>
            <a:pPr lvl="1">
              <a:lnSpc>
                <a:spcPct val="100000"/>
              </a:lnSpc>
            </a:pPr>
            <a:r>
              <a:rPr lang="en-US" sz="4400" dirty="0">
                <a:solidFill>
                  <a:schemeClr val="tx1"/>
                </a:solidFill>
                <a:latin typeface="Calibri" panose="020F0502020204030204" pitchFamily="34" charset="0"/>
                <a:cs typeface="Calibri" panose="020F0502020204030204" pitchFamily="34" charset="0"/>
              </a:rPr>
              <a:t>Access to multiple data sources (live sensor feeds and archival data) --- traffic, air quality, noise, emergency vehicle presence and access, public transportation utilization and state, repair effects on traffic and metro</a:t>
            </a:r>
          </a:p>
          <a:p>
            <a:pPr lvl="1">
              <a:lnSpc>
                <a:spcPct val="100000"/>
              </a:lnSpc>
              <a:spcBef>
                <a:spcPts val="1800"/>
              </a:spcBef>
            </a:pPr>
            <a:r>
              <a:rPr lang="en-US" sz="4400" dirty="0">
                <a:solidFill>
                  <a:schemeClr val="tx1"/>
                </a:solidFill>
                <a:latin typeface="Calibri" panose="020F0502020204030204" pitchFamily="34" charset="0"/>
                <a:cs typeface="Calibri" panose="020F0502020204030204" pitchFamily="34" charset="0"/>
              </a:rPr>
              <a:t>Access to cyber-controls --- sensor reconfiguration, mobile sensor placement, modulate traffic control </a:t>
            </a:r>
          </a:p>
          <a:p>
            <a:pPr lvl="1">
              <a:lnSpc>
                <a:spcPct val="100000"/>
              </a:lnSpc>
              <a:spcBef>
                <a:spcPts val="1800"/>
              </a:spcBef>
            </a:pPr>
            <a:r>
              <a:rPr lang="en-US" sz="4400" dirty="0">
                <a:solidFill>
                  <a:schemeClr val="tx1"/>
                </a:solidFill>
                <a:latin typeface="Calibri" panose="020F0502020204030204" pitchFamily="34" charset="0"/>
                <a:cs typeface="Calibri" panose="020F0502020204030204" pitchFamily="34" charset="0"/>
              </a:rPr>
              <a:t>Support for multiple projects concurrently --- navigation; traffic management (everyday, special events, and emergencies); improving environmental factors; last-mile delivery; mixed autonomous/standard vehicle traffic</a:t>
            </a:r>
          </a:p>
          <a:p>
            <a:pPr marL="0" indent="0">
              <a:buNone/>
            </a:pPr>
            <a:r>
              <a:rPr lang="en-US" sz="4400" dirty="0"/>
              <a:t>        </a:t>
            </a:r>
            <a:br>
              <a:rPr lang="en-US" sz="4400" dirty="0"/>
            </a:br>
            <a:r>
              <a:rPr lang="en-US" sz="4400" dirty="0"/>
              <a:t>       …</a:t>
            </a:r>
          </a:p>
        </p:txBody>
      </p:sp>
    </p:spTree>
    <p:extLst>
      <p:ext uri="{BB962C8B-B14F-4D97-AF65-F5344CB8AC3E}">
        <p14:creationId xmlns:p14="http://schemas.microsoft.com/office/powerpoint/2010/main" val="410471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AA68587-2BA4-7662-085B-2B53266E9941}"/>
              </a:ext>
            </a:extLst>
          </p:cNvPr>
          <p:cNvSpPr txBox="1">
            <a:spLocks noGrp="1"/>
          </p:cNvSpPr>
          <p:nvPr>
            <p:ph type="title" idx="4294967295"/>
          </p:nvPr>
        </p:nvSpPr>
        <p:spPr>
          <a:xfrm>
            <a:off x="1127561" y="232751"/>
            <a:ext cx="924210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n-lt"/>
                <a:ea typeface="+mn-ea"/>
                <a:cs typeface="+mn-cs"/>
              </a:rPr>
              <a:t>Example: AI Ready Transportation Hub</a:t>
            </a:r>
          </a:p>
        </p:txBody>
      </p:sp>
      <p:grpSp>
        <p:nvGrpSpPr>
          <p:cNvPr id="88" name="Group 87">
            <a:extLst>
              <a:ext uri="{FF2B5EF4-FFF2-40B4-BE49-F238E27FC236}">
                <a16:creationId xmlns:a16="http://schemas.microsoft.com/office/drawing/2014/main" id="{0943BC01-741C-5827-A914-56C7EC6EE7B2}"/>
              </a:ext>
              <a:ext uri="{C183D7F6-B498-43B3-948B-1728B52AA6E4}">
                <adec:decorative xmlns:adec="http://schemas.microsoft.com/office/drawing/2017/decorative" val="1"/>
              </a:ext>
            </a:extLst>
          </p:cNvPr>
          <p:cNvGrpSpPr/>
          <p:nvPr/>
        </p:nvGrpSpPr>
        <p:grpSpPr>
          <a:xfrm>
            <a:off x="3744187" y="1265602"/>
            <a:ext cx="7941368" cy="5252540"/>
            <a:chOff x="3488373" y="797517"/>
            <a:chExt cx="8393125" cy="5807148"/>
          </a:xfrm>
        </p:grpSpPr>
        <p:grpSp>
          <p:nvGrpSpPr>
            <p:cNvPr id="72" name="Group 71">
              <a:extLst>
                <a:ext uri="{FF2B5EF4-FFF2-40B4-BE49-F238E27FC236}">
                  <a16:creationId xmlns:a16="http://schemas.microsoft.com/office/drawing/2014/main" id="{B3C863C7-BA77-BCDA-8852-B29387804C99}"/>
                </a:ext>
              </a:extLst>
            </p:cNvPr>
            <p:cNvGrpSpPr/>
            <p:nvPr/>
          </p:nvGrpSpPr>
          <p:grpSpPr>
            <a:xfrm>
              <a:off x="3488373" y="797517"/>
              <a:ext cx="8393125" cy="5807148"/>
              <a:chOff x="2940187" y="704875"/>
              <a:chExt cx="8393125" cy="5807148"/>
            </a:xfrm>
          </p:grpSpPr>
          <p:sp>
            <p:nvSpPr>
              <p:cNvPr id="58" name="TextBox 57">
                <a:extLst>
                  <a:ext uri="{FF2B5EF4-FFF2-40B4-BE49-F238E27FC236}">
                    <a16:creationId xmlns:a16="http://schemas.microsoft.com/office/drawing/2014/main" id="{BB96B1F4-3A4E-8F7C-5696-91887C31C82B}"/>
                  </a:ext>
                </a:extLst>
              </p:cNvPr>
              <p:cNvSpPr txBox="1"/>
              <p:nvPr/>
            </p:nvSpPr>
            <p:spPr>
              <a:xfrm>
                <a:off x="3270294" y="868134"/>
                <a:ext cx="3729735" cy="707886"/>
              </a:xfrm>
              <a:prstGeom prst="rect">
                <a:avLst/>
              </a:prstGeom>
              <a:noFill/>
            </p:spPr>
            <p:txBody>
              <a:bodyPr wrap="square" rtlCol="0">
                <a:spAutoFit/>
              </a:bodyPr>
              <a:lstStyle/>
              <a:p>
                <a:pPr algn="ctr"/>
                <a:r>
                  <a:rPr lang="en-US" sz="2000" b="1"/>
                  <a:t>Shared Data --- archives, sensor streams, surveys …</a:t>
                </a:r>
              </a:p>
            </p:txBody>
          </p:sp>
          <p:grpSp>
            <p:nvGrpSpPr>
              <p:cNvPr id="20" name="Group 19">
                <a:extLst>
                  <a:ext uri="{FF2B5EF4-FFF2-40B4-BE49-F238E27FC236}">
                    <a16:creationId xmlns:a16="http://schemas.microsoft.com/office/drawing/2014/main" id="{98475848-F8E0-9095-1B50-6B26CFE2B135}"/>
                  </a:ext>
                </a:extLst>
              </p:cNvPr>
              <p:cNvGrpSpPr/>
              <p:nvPr/>
            </p:nvGrpSpPr>
            <p:grpSpPr>
              <a:xfrm>
                <a:off x="7878083" y="704875"/>
                <a:ext cx="3224568" cy="2443495"/>
                <a:chOff x="8452063" y="958281"/>
                <a:chExt cx="3224568" cy="2443495"/>
              </a:xfrm>
            </p:grpSpPr>
            <p:pic>
              <p:nvPicPr>
                <p:cNvPr id="15" name="Picture 14" descr="A person writing on a glass wall&#10;&#10;Description automatically generated">
                  <a:extLst>
                    <a:ext uri="{FF2B5EF4-FFF2-40B4-BE49-F238E27FC236}">
                      <a16:creationId xmlns:a16="http://schemas.microsoft.com/office/drawing/2014/main" id="{59615DF0-BDE8-9E1B-BCE1-69958DA67693}"/>
                    </a:ext>
                  </a:extLst>
                </p:cNvPr>
                <p:cNvPicPr>
                  <a:picLocks noChangeAspect="1"/>
                </p:cNvPicPr>
                <p:nvPr/>
              </p:nvPicPr>
              <p:blipFill>
                <a:blip r:embed="rId3"/>
                <a:stretch>
                  <a:fillRect/>
                </a:stretch>
              </p:blipFill>
              <p:spPr>
                <a:xfrm>
                  <a:off x="9091948" y="1654761"/>
                  <a:ext cx="2124030" cy="1747015"/>
                </a:xfrm>
                <a:prstGeom prst="rect">
                  <a:avLst/>
                </a:prstGeom>
              </p:spPr>
            </p:pic>
            <p:sp>
              <p:nvSpPr>
                <p:cNvPr id="16" name="TextBox 15">
                  <a:extLst>
                    <a:ext uri="{FF2B5EF4-FFF2-40B4-BE49-F238E27FC236}">
                      <a16:creationId xmlns:a16="http://schemas.microsoft.com/office/drawing/2014/main" id="{EF28C5C1-1990-826B-D937-6993F0689CF5}"/>
                    </a:ext>
                  </a:extLst>
                </p:cNvPr>
                <p:cNvSpPr txBox="1"/>
                <p:nvPr/>
              </p:nvSpPr>
              <p:spPr>
                <a:xfrm>
                  <a:off x="8452063" y="958281"/>
                  <a:ext cx="3224568" cy="707886"/>
                </a:xfrm>
                <a:prstGeom prst="rect">
                  <a:avLst/>
                </a:prstGeom>
                <a:noFill/>
              </p:spPr>
              <p:txBody>
                <a:bodyPr wrap="square" rtlCol="0">
                  <a:spAutoFit/>
                </a:bodyPr>
                <a:lstStyle/>
                <a:p>
                  <a:pPr algn="ctr"/>
                  <a:r>
                    <a:rPr lang="en-US" sz="2000" b="1"/>
                    <a:t>Demo Project Researchers</a:t>
                  </a:r>
                </a:p>
              </p:txBody>
            </p:sp>
          </p:grpSp>
          <p:grpSp>
            <p:nvGrpSpPr>
              <p:cNvPr id="39" name="Group 38">
                <a:extLst>
                  <a:ext uri="{FF2B5EF4-FFF2-40B4-BE49-F238E27FC236}">
                    <a16:creationId xmlns:a16="http://schemas.microsoft.com/office/drawing/2014/main" id="{D9EB09A4-6E9D-F9DB-DF6C-B435DC406241}"/>
                  </a:ext>
                </a:extLst>
              </p:cNvPr>
              <p:cNvGrpSpPr/>
              <p:nvPr/>
            </p:nvGrpSpPr>
            <p:grpSpPr>
              <a:xfrm>
                <a:off x="4256064" y="4653191"/>
                <a:ext cx="2579065" cy="1858832"/>
                <a:chOff x="3245412" y="4677255"/>
                <a:chExt cx="2579065" cy="1858832"/>
              </a:xfrm>
            </p:grpSpPr>
            <p:pic>
              <p:nvPicPr>
                <p:cNvPr id="32" name="Picture 31" descr="A group of men wearing safety vests and helmets looking at a blueprint">
                  <a:extLst>
                    <a:ext uri="{FF2B5EF4-FFF2-40B4-BE49-F238E27FC236}">
                      <a16:creationId xmlns:a16="http://schemas.microsoft.com/office/drawing/2014/main" id="{3E7329FB-BAEA-76DB-11D3-00E6C19F85D1}"/>
                    </a:ext>
                  </a:extLst>
                </p:cNvPr>
                <p:cNvPicPr>
                  <a:picLocks noChangeAspect="1"/>
                </p:cNvPicPr>
                <p:nvPr/>
              </p:nvPicPr>
              <p:blipFill>
                <a:blip r:embed="rId4"/>
                <a:stretch>
                  <a:fillRect/>
                </a:stretch>
              </p:blipFill>
              <p:spPr>
                <a:xfrm>
                  <a:off x="3245412" y="4677255"/>
                  <a:ext cx="2579065" cy="1457143"/>
                </a:xfrm>
                <a:prstGeom prst="rect">
                  <a:avLst/>
                </a:prstGeom>
              </p:spPr>
            </p:pic>
            <p:sp>
              <p:nvSpPr>
                <p:cNvPr id="33" name="TextBox 32">
                  <a:extLst>
                    <a:ext uri="{FF2B5EF4-FFF2-40B4-BE49-F238E27FC236}">
                      <a16:creationId xmlns:a16="http://schemas.microsoft.com/office/drawing/2014/main" id="{7A73684E-F3DA-587F-D2A4-5E6262A23535}"/>
                    </a:ext>
                  </a:extLst>
                </p:cNvPr>
                <p:cNvSpPr txBox="1"/>
                <p:nvPr/>
              </p:nvSpPr>
              <p:spPr>
                <a:xfrm>
                  <a:off x="3325994" y="6093730"/>
                  <a:ext cx="2401353" cy="442357"/>
                </a:xfrm>
                <a:prstGeom prst="rect">
                  <a:avLst/>
                </a:prstGeom>
                <a:noFill/>
              </p:spPr>
              <p:txBody>
                <a:bodyPr wrap="square" rtlCol="0">
                  <a:spAutoFit/>
                </a:bodyPr>
                <a:lstStyle/>
                <a:p>
                  <a:r>
                    <a:rPr lang="en-US" sz="2000" b="1"/>
                    <a:t>Domain Experts</a:t>
                  </a:r>
                </a:p>
              </p:txBody>
            </p:sp>
          </p:grpSp>
          <p:grpSp>
            <p:nvGrpSpPr>
              <p:cNvPr id="71" name="Group 70">
                <a:extLst>
                  <a:ext uri="{FF2B5EF4-FFF2-40B4-BE49-F238E27FC236}">
                    <a16:creationId xmlns:a16="http://schemas.microsoft.com/office/drawing/2014/main" id="{B56207D0-DD2D-B412-D495-9620E58E41BD}"/>
                  </a:ext>
                </a:extLst>
              </p:cNvPr>
              <p:cNvGrpSpPr/>
              <p:nvPr/>
            </p:nvGrpSpPr>
            <p:grpSpPr>
              <a:xfrm>
                <a:off x="2940187" y="1569809"/>
                <a:ext cx="5217005" cy="2685030"/>
                <a:chOff x="2876687" y="1557109"/>
                <a:chExt cx="5217005" cy="2685030"/>
              </a:xfrm>
            </p:grpSpPr>
            <p:grpSp>
              <p:nvGrpSpPr>
                <p:cNvPr id="69" name="Group 68">
                  <a:extLst>
                    <a:ext uri="{FF2B5EF4-FFF2-40B4-BE49-F238E27FC236}">
                      <a16:creationId xmlns:a16="http://schemas.microsoft.com/office/drawing/2014/main" id="{96D66234-681C-AFE3-3236-B019C95293A0}"/>
                    </a:ext>
                  </a:extLst>
                </p:cNvPr>
                <p:cNvGrpSpPr/>
                <p:nvPr/>
              </p:nvGrpSpPr>
              <p:grpSpPr>
                <a:xfrm>
                  <a:off x="2876687" y="1557109"/>
                  <a:ext cx="4983169" cy="2685030"/>
                  <a:chOff x="2876687" y="1557109"/>
                  <a:chExt cx="4983169" cy="2685030"/>
                </a:xfrm>
              </p:grpSpPr>
              <p:pic>
                <p:nvPicPr>
                  <p:cNvPr id="7" name="Picture 6" descr="A solar panel on a pole">
                    <a:extLst>
                      <a:ext uri="{FF2B5EF4-FFF2-40B4-BE49-F238E27FC236}">
                        <a16:creationId xmlns:a16="http://schemas.microsoft.com/office/drawing/2014/main" id="{105CBF0F-192F-DB8A-2109-45863AB54234}"/>
                      </a:ext>
                    </a:extLst>
                  </p:cNvPr>
                  <p:cNvPicPr>
                    <a:picLocks noChangeAspect="1"/>
                  </p:cNvPicPr>
                  <p:nvPr/>
                </p:nvPicPr>
                <p:blipFill>
                  <a:blip r:embed="rId5"/>
                  <a:stretch>
                    <a:fillRect/>
                  </a:stretch>
                </p:blipFill>
                <p:spPr>
                  <a:xfrm>
                    <a:off x="5376597" y="1687433"/>
                    <a:ext cx="2483259" cy="1318080"/>
                  </a:xfrm>
                  <a:prstGeom prst="rect">
                    <a:avLst/>
                  </a:prstGeom>
                </p:spPr>
              </p:pic>
              <p:pic>
                <p:nvPicPr>
                  <p:cNvPr id="67" name="Picture 66" descr="A person and person riding a bike&#10;&#10;Description automatically generated">
                    <a:extLst>
                      <a:ext uri="{FF2B5EF4-FFF2-40B4-BE49-F238E27FC236}">
                        <a16:creationId xmlns:a16="http://schemas.microsoft.com/office/drawing/2014/main" id="{712CA596-F8C3-6464-9412-5ECAFBE94C0A}"/>
                      </a:ext>
                    </a:extLst>
                  </p:cNvPr>
                  <p:cNvPicPr>
                    <a:picLocks noChangeAspect="1"/>
                  </p:cNvPicPr>
                  <p:nvPr/>
                </p:nvPicPr>
                <p:blipFill>
                  <a:blip r:embed="rId6"/>
                  <a:stretch>
                    <a:fillRect/>
                  </a:stretch>
                </p:blipFill>
                <p:spPr>
                  <a:xfrm>
                    <a:off x="3946938" y="2134032"/>
                    <a:ext cx="1925297" cy="1219355"/>
                  </a:xfrm>
                  <a:prstGeom prst="rect">
                    <a:avLst/>
                  </a:prstGeom>
                </p:spPr>
              </p:pic>
              <p:pic>
                <p:nvPicPr>
                  <p:cNvPr id="5" name="Picture 4" descr="A row of servers with clouds flying out&#10;&#10;Description automatically generated with medium confidence">
                    <a:extLst>
                      <a:ext uri="{FF2B5EF4-FFF2-40B4-BE49-F238E27FC236}">
                        <a16:creationId xmlns:a16="http://schemas.microsoft.com/office/drawing/2014/main" id="{FF4E69C7-D449-7B6C-523D-2972C6ED54C4}"/>
                      </a:ext>
                    </a:extLst>
                  </p:cNvPr>
                  <p:cNvPicPr>
                    <a:picLocks noChangeAspect="1"/>
                  </p:cNvPicPr>
                  <p:nvPr/>
                </p:nvPicPr>
                <p:blipFill>
                  <a:blip r:embed="rId7"/>
                  <a:stretch>
                    <a:fillRect/>
                  </a:stretch>
                </p:blipFill>
                <p:spPr>
                  <a:xfrm>
                    <a:off x="3067732" y="1557109"/>
                    <a:ext cx="1782583" cy="1404675"/>
                  </a:xfrm>
                  <a:prstGeom prst="rect">
                    <a:avLst/>
                  </a:prstGeom>
                </p:spPr>
              </p:pic>
              <p:pic>
                <p:nvPicPr>
                  <p:cNvPr id="65" name="Picture 64" descr="Cars on a highway with a bridge over it">
                    <a:extLst>
                      <a:ext uri="{FF2B5EF4-FFF2-40B4-BE49-F238E27FC236}">
                        <a16:creationId xmlns:a16="http://schemas.microsoft.com/office/drawing/2014/main" id="{C0076EFB-ABAB-3CB3-5ED7-F187DC93D573}"/>
                      </a:ext>
                    </a:extLst>
                  </p:cNvPr>
                  <p:cNvPicPr>
                    <a:picLocks noChangeAspect="1"/>
                  </p:cNvPicPr>
                  <p:nvPr/>
                </p:nvPicPr>
                <p:blipFill>
                  <a:blip r:embed="rId8"/>
                  <a:stretch>
                    <a:fillRect/>
                  </a:stretch>
                </p:blipFill>
                <p:spPr>
                  <a:xfrm>
                    <a:off x="3127161" y="2913145"/>
                    <a:ext cx="3483869" cy="1219354"/>
                  </a:xfrm>
                  <a:prstGeom prst="rect">
                    <a:avLst/>
                  </a:prstGeom>
                </p:spPr>
              </p:pic>
              <p:pic>
                <p:nvPicPr>
                  <p:cNvPr id="11" name="Picture 10" descr="A group of people standing next to a car&#10;&#10;Description automatically generated">
                    <a:extLst>
                      <a:ext uri="{FF2B5EF4-FFF2-40B4-BE49-F238E27FC236}">
                        <a16:creationId xmlns:a16="http://schemas.microsoft.com/office/drawing/2014/main" id="{FCE70021-E345-EA51-30A5-02B2241FADB5}"/>
                      </a:ext>
                    </a:extLst>
                  </p:cNvPr>
                  <p:cNvPicPr>
                    <a:picLocks noChangeAspect="1"/>
                  </p:cNvPicPr>
                  <p:nvPr/>
                </p:nvPicPr>
                <p:blipFill>
                  <a:blip r:embed="rId9"/>
                  <a:stretch>
                    <a:fillRect/>
                  </a:stretch>
                </p:blipFill>
                <p:spPr>
                  <a:xfrm>
                    <a:off x="2876687" y="2837464"/>
                    <a:ext cx="1912982" cy="1404675"/>
                  </a:xfrm>
                  <a:prstGeom prst="rect">
                    <a:avLst/>
                  </a:prstGeom>
                </p:spPr>
              </p:pic>
            </p:grpSp>
            <p:sp>
              <p:nvSpPr>
                <p:cNvPr id="70" name="Rectangle 69">
                  <a:extLst>
                    <a:ext uri="{FF2B5EF4-FFF2-40B4-BE49-F238E27FC236}">
                      <a16:creationId xmlns:a16="http://schemas.microsoft.com/office/drawing/2014/main" id="{BD6110F6-DD94-1543-2A5D-CD34D44580BE}"/>
                    </a:ext>
                  </a:extLst>
                </p:cNvPr>
                <p:cNvSpPr/>
                <p:nvPr/>
              </p:nvSpPr>
              <p:spPr>
                <a:xfrm>
                  <a:off x="7133618" y="1680147"/>
                  <a:ext cx="960074" cy="1535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6DB4FEAC-31CA-ABA3-2E17-7F478B94B0BA}"/>
                  </a:ext>
                </a:extLst>
              </p:cNvPr>
              <p:cNvGrpSpPr/>
              <p:nvPr/>
            </p:nvGrpSpPr>
            <p:grpSpPr>
              <a:xfrm>
                <a:off x="8099085" y="3291061"/>
                <a:ext cx="3234227" cy="3097780"/>
                <a:chOff x="6666260" y="3236673"/>
                <a:chExt cx="3234227" cy="3097780"/>
              </a:xfrm>
            </p:grpSpPr>
            <p:pic>
              <p:nvPicPr>
                <p:cNvPr id="42" name="Picture 41" descr="A group of people looking at a piece of paper">
                  <a:extLst>
                    <a:ext uri="{FF2B5EF4-FFF2-40B4-BE49-F238E27FC236}">
                      <a16:creationId xmlns:a16="http://schemas.microsoft.com/office/drawing/2014/main" id="{8962A139-8B45-5D61-9559-29DE2AC97556}"/>
                    </a:ext>
                  </a:extLst>
                </p:cNvPr>
                <p:cNvPicPr>
                  <a:picLocks noChangeAspect="1"/>
                </p:cNvPicPr>
                <p:nvPr/>
              </p:nvPicPr>
              <p:blipFill>
                <a:blip r:embed="rId10"/>
                <a:stretch>
                  <a:fillRect/>
                </a:stretch>
              </p:blipFill>
              <p:spPr>
                <a:xfrm>
                  <a:off x="6953830" y="4228543"/>
                  <a:ext cx="2946657" cy="2105910"/>
                </a:xfrm>
                <a:prstGeom prst="rect">
                  <a:avLst/>
                </a:prstGeom>
              </p:spPr>
            </p:pic>
            <p:sp>
              <p:nvSpPr>
                <p:cNvPr id="44" name="TextBox 43">
                  <a:extLst>
                    <a:ext uri="{FF2B5EF4-FFF2-40B4-BE49-F238E27FC236}">
                      <a16:creationId xmlns:a16="http://schemas.microsoft.com/office/drawing/2014/main" id="{C5637CDE-E888-AFB5-A982-6B95BDA891E1}"/>
                    </a:ext>
                  </a:extLst>
                </p:cNvPr>
                <p:cNvSpPr txBox="1"/>
                <p:nvPr/>
              </p:nvSpPr>
              <p:spPr>
                <a:xfrm>
                  <a:off x="6666260" y="3236673"/>
                  <a:ext cx="3060189" cy="1020823"/>
                </a:xfrm>
                <a:prstGeom prst="rect">
                  <a:avLst/>
                </a:prstGeom>
                <a:noFill/>
              </p:spPr>
              <p:txBody>
                <a:bodyPr wrap="square" lIns="91440" tIns="45720" rIns="91440" bIns="45720" rtlCol="0" anchor="t">
                  <a:spAutoFit/>
                </a:bodyPr>
                <a:lstStyle/>
                <a:p>
                  <a:pPr algn="r"/>
                  <a:r>
                    <a:rPr lang="en-US" b="1"/>
                    <a:t>Infrastructure Designers and</a:t>
                  </a:r>
                  <a:br>
                    <a:rPr lang="en-US" b="1"/>
                  </a:br>
                  <a:r>
                    <a:rPr lang="en-US" b="1"/>
                    <a:t>Builders</a:t>
                  </a:r>
                  <a:endParaRPr lang="en-US" b="1">
                    <a:ea typeface="Open Sans"/>
                    <a:cs typeface="Open Sans"/>
                  </a:endParaRPr>
                </a:p>
              </p:txBody>
            </p:sp>
          </p:grpSp>
          <p:sp>
            <p:nvSpPr>
              <p:cNvPr id="18" name="Arrow: Left-Right 17">
                <a:extLst>
                  <a:ext uri="{FF2B5EF4-FFF2-40B4-BE49-F238E27FC236}">
                    <a16:creationId xmlns:a16="http://schemas.microsoft.com/office/drawing/2014/main" id="{83518544-9374-1DD6-BD36-A4A46AC3EE65}"/>
                  </a:ext>
                </a:extLst>
              </p:cNvPr>
              <p:cNvSpPr/>
              <p:nvPr/>
            </p:nvSpPr>
            <p:spPr>
              <a:xfrm rot="20870934">
                <a:off x="7227359" y="1860641"/>
                <a:ext cx="1170558" cy="328171"/>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Left-Right 37">
                <a:extLst>
                  <a:ext uri="{FF2B5EF4-FFF2-40B4-BE49-F238E27FC236}">
                    <a16:creationId xmlns:a16="http://schemas.microsoft.com/office/drawing/2014/main" id="{B94B7E9E-E0A2-FDB0-D5D3-DF72422D6777}"/>
                  </a:ext>
                </a:extLst>
              </p:cNvPr>
              <p:cNvSpPr/>
              <p:nvPr/>
            </p:nvSpPr>
            <p:spPr>
              <a:xfrm rot="18641530">
                <a:off x="6278132" y="3432679"/>
                <a:ext cx="2445776" cy="27925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Left-Right 46">
                <a:extLst>
                  <a:ext uri="{FF2B5EF4-FFF2-40B4-BE49-F238E27FC236}">
                    <a16:creationId xmlns:a16="http://schemas.microsoft.com/office/drawing/2014/main" id="{74DBE69E-C1B0-8741-E993-CCB4CDD99410}"/>
                  </a:ext>
                </a:extLst>
              </p:cNvPr>
              <p:cNvSpPr/>
              <p:nvPr/>
            </p:nvSpPr>
            <p:spPr>
              <a:xfrm>
                <a:off x="6927425" y="5123952"/>
                <a:ext cx="1229767" cy="352741"/>
              </a:xfrm>
              <a:prstGeom prst="leftRightArrow">
                <a:avLst/>
              </a:prstGeom>
              <a:solidFill>
                <a:srgbClr val="00C3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Left-Right 49">
                <a:extLst>
                  <a:ext uri="{FF2B5EF4-FFF2-40B4-BE49-F238E27FC236}">
                    <a16:creationId xmlns:a16="http://schemas.microsoft.com/office/drawing/2014/main" id="{106B42C9-8F09-D107-8E25-6DDEE3B51643}"/>
                  </a:ext>
                </a:extLst>
              </p:cNvPr>
              <p:cNvSpPr/>
              <p:nvPr/>
            </p:nvSpPr>
            <p:spPr>
              <a:xfrm rot="2558283" flipV="1">
                <a:off x="6476043" y="3903214"/>
                <a:ext cx="2056359" cy="365996"/>
              </a:xfrm>
              <a:prstGeom prst="leftRightArrow">
                <a:avLst/>
              </a:prstGeom>
              <a:solidFill>
                <a:srgbClr val="00C3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Left-Right 35">
                <a:extLst>
                  <a:ext uri="{FF2B5EF4-FFF2-40B4-BE49-F238E27FC236}">
                    <a16:creationId xmlns:a16="http://schemas.microsoft.com/office/drawing/2014/main" id="{C825F322-CC8F-ACCC-FE0E-AE377452BD80}"/>
                  </a:ext>
                </a:extLst>
              </p:cNvPr>
              <p:cNvSpPr/>
              <p:nvPr/>
            </p:nvSpPr>
            <p:spPr>
              <a:xfrm rot="5400000">
                <a:off x="5335543" y="4284852"/>
                <a:ext cx="405724" cy="196617"/>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Arrow: Left-Right 81">
              <a:extLst>
                <a:ext uri="{FF2B5EF4-FFF2-40B4-BE49-F238E27FC236}">
                  <a16:creationId xmlns:a16="http://schemas.microsoft.com/office/drawing/2014/main" id="{BD86ACF7-417C-ACD0-5AB7-2A6258EAA791}"/>
                </a:ext>
              </a:extLst>
            </p:cNvPr>
            <p:cNvSpPr/>
            <p:nvPr/>
          </p:nvSpPr>
          <p:spPr>
            <a:xfrm rot="16200000">
              <a:off x="8780733" y="3683512"/>
              <a:ext cx="992474" cy="304612"/>
            </a:xfrm>
            <a:prstGeom prst="leftRightArrow">
              <a:avLst/>
            </a:prstGeom>
            <a:solidFill>
              <a:srgbClr val="00C3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ectangle: Rounded Corners 88">
            <a:extLst>
              <a:ext uri="{FF2B5EF4-FFF2-40B4-BE49-F238E27FC236}">
                <a16:creationId xmlns:a16="http://schemas.microsoft.com/office/drawing/2014/main" id="{46877177-A66A-C2D8-1BCB-A49F4F17D0D1}"/>
              </a:ext>
              <a:ext uri="{C183D7F6-B498-43B3-948B-1728B52AA6E4}">
                <adec:decorative xmlns:adec="http://schemas.microsoft.com/office/drawing/2017/decorative" val="1"/>
              </a:ext>
            </a:extLst>
          </p:cNvPr>
          <p:cNvSpPr/>
          <p:nvPr/>
        </p:nvSpPr>
        <p:spPr>
          <a:xfrm>
            <a:off x="3294741" y="1199309"/>
            <a:ext cx="8701316" cy="5471819"/>
          </a:xfrm>
          <a:prstGeom prst="round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DA133EF6-5C25-6AAC-21EF-DA102FAA1024}"/>
              </a:ext>
              <a:ext uri="{C183D7F6-B498-43B3-948B-1728B52AA6E4}">
                <adec:decorative xmlns:adec="http://schemas.microsoft.com/office/drawing/2017/decorative" val="1"/>
              </a:ext>
            </a:extLst>
          </p:cNvPr>
          <p:cNvGrpSpPr/>
          <p:nvPr/>
        </p:nvGrpSpPr>
        <p:grpSpPr>
          <a:xfrm>
            <a:off x="123220" y="1403421"/>
            <a:ext cx="3092901" cy="3912320"/>
            <a:chOff x="123220" y="1131278"/>
            <a:chExt cx="3092901" cy="3912320"/>
          </a:xfrm>
        </p:grpSpPr>
        <p:grpSp>
          <p:nvGrpSpPr>
            <p:cNvPr id="85" name="Group 84">
              <a:extLst>
                <a:ext uri="{FF2B5EF4-FFF2-40B4-BE49-F238E27FC236}">
                  <a16:creationId xmlns:a16="http://schemas.microsoft.com/office/drawing/2014/main" id="{606910A2-A0E4-6B86-80D3-29C4C8D78242}"/>
                </a:ext>
              </a:extLst>
            </p:cNvPr>
            <p:cNvGrpSpPr/>
            <p:nvPr/>
          </p:nvGrpSpPr>
          <p:grpSpPr>
            <a:xfrm>
              <a:off x="123220" y="1131278"/>
              <a:ext cx="2249519" cy="3773846"/>
              <a:chOff x="137276" y="730846"/>
              <a:chExt cx="2249519" cy="3773846"/>
            </a:xfrm>
          </p:grpSpPr>
          <p:pic>
            <p:nvPicPr>
              <p:cNvPr id="74" name="Picture 73" descr="A person pointing at a computer screen">
                <a:extLst>
                  <a:ext uri="{FF2B5EF4-FFF2-40B4-BE49-F238E27FC236}">
                    <a16:creationId xmlns:a16="http://schemas.microsoft.com/office/drawing/2014/main" id="{2BE175A4-C681-9417-4088-3E29A62D67D1}"/>
                  </a:ext>
                </a:extLst>
              </p:cNvPr>
              <p:cNvPicPr>
                <a:picLocks noChangeAspect="1"/>
              </p:cNvPicPr>
              <p:nvPr/>
            </p:nvPicPr>
            <p:blipFill>
              <a:blip r:embed="rId11"/>
              <a:stretch>
                <a:fillRect/>
              </a:stretch>
            </p:blipFill>
            <p:spPr>
              <a:xfrm flipH="1">
                <a:off x="137276" y="3011550"/>
                <a:ext cx="2238593" cy="1493142"/>
              </a:xfrm>
              <a:prstGeom prst="rect">
                <a:avLst/>
              </a:prstGeom>
            </p:spPr>
          </p:pic>
          <p:pic>
            <p:nvPicPr>
              <p:cNvPr id="77" name="Picture 76" descr="A person sitting at a computer&#10;&#10;Description automatically generated">
                <a:extLst>
                  <a:ext uri="{FF2B5EF4-FFF2-40B4-BE49-F238E27FC236}">
                    <a16:creationId xmlns:a16="http://schemas.microsoft.com/office/drawing/2014/main" id="{8E09B415-BA6B-1E2E-CCFD-DF6DB467E7A9}"/>
                  </a:ext>
                </a:extLst>
              </p:cNvPr>
              <p:cNvPicPr>
                <a:picLocks noChangeAspect="1"/>
              </p:cNvPicPr>
              <p:nvPr/>
            </p:nvPicPr>
            <p:blipFill>
              <a:blip r:embed="rId12"/>
              <a:stretch>
                <a:fillRect/>
              </a:stretch>
            </p:blipFill>
            <p:spPr>
              <a:xfrm flipH="1">
                <a:off x="147084" y="1431639"/>
                <a:ext cx="2239711" cy="1493141"/>
              </a:xfrm>
              <a:prstGeom prst="rect">
                <a:avLst/>
              </a:prstGeom>
            </p:spPr>
          </p:pic>
          <p:sp>
            <p:nvSpPr>
              <p:cNvPr id="83" name="TextBox 82">
                <a:extLst>
                  <a:ext uri="{FF2B5EF4-FFF2-40B4-BE49-F238E27FC236}">
                    <a16:creationId xmlns:a16="http://schemas.microsoft.com/office/drawing/2014/main" id="{097FAF59-C9A9-E7F1-4A9B-2ECF45297C91}"/>
                  </a:ext>
                </a:extLst>
              </p:cNvPr>
              <p:cNvSpPr txBox="1"/>
              <p:nvPr/>
            </p:nvSpPr>
            <p:spPr>
              <a:xfrm>
                <a:off x="298403" y="730846"/>
                <a:ext cx="1968488" cy="707886"/>
              </a:xfrm>
              <a:prstGeom prst="rect">
                <a:avLst/>
              </a:prstGeom>
              <a:noFill/>
            </p:spPr>
            <p:txBody>
              <a:bodyPr wrap="none" rtlCol="0">
                <a:spAutoFit/>
              </a:bodyPr>
              <a:lstStyle/>
              <a:p>
                <a:r>
                  <a:rPr lang="en-US" sz="2000" b="1"/>
                  <a:t>Guest Project </a:t>
                </a:r>
                <a:br>
                  <a:rPr lang="en-US" sz="2000" b="1"/>
                </a:br>
                <a:r>
                  <a:rPr lang="en-US" sz="2000" b="1"/>
                  <a:t>Researchers</a:t>
                </a:r>
              </a:p>
            </p:txBody>
          </p:sp>
        </p:grpSp>
        <p:cxnSp>
          <p:nvCxnSpPr>
            <p:cNvPr id="87" name="Straight Arrow Connector 86">
              <a:extLst>
                <a:ext uri="{FF2B5EF4-FFF2-40B4-BE49-F238E27FC236}">
                  <a16:creationId xmlns:a16="http://schemas.microsoft.com/office/drawing/2014/main" id="{E62518E2-2857-9CA7-8CF1-769F7C0D6973}"/>
                </a:ext>
              </a:extLst>
            </p:cNvPr>
            <p:cNvCxnSpPr/>
            <p:nvPr/>
          </p:nvCxnSpPr>
          <p:spPr>
            <a:xfrm flipV="1">
              <a:off x="2504143" y="4105220"/>
              <a:ext cx="640990" cy="0"/>
            </a:xfrm>
            <a:prstGeom prst="straightConnector1">
              <a:avLst/>
            </a:prstGeom>
            <a:ln w="31750">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423EF7E-C735-82A8-CF74-5A6FE11D8E96}"/>
                </a:ext>
              </a:extLst>
            </p:cNvPr>
            <p:cNvCxnSpPr>
              <a:cxnSpLocks/>
            </p:cNvCxnSpPr>
            <p:nvPr/>
          </p:nvCxnSpPr>
          <p:spPr>
            <a:xfrm>
              <a:off x="2482372" y="2567108"/>
              <a:ext cx="679089" cy="0"/>
            </a:xfrm>
            <a:prstGeom prst="straightConnector1">
              <a:avLst/>
            </a:prstGeom>
            <a:ln w="3175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E8FE5E-E831-8A2B-08E4-64F55D8F0D9C}"/>
                </a:ext>
              </a:extLst>
            </p:cNvPr>
            <p:cNvSpPr txBox="1"/>
            <p:nvPr/>
          </p:nvSpPr>
          <p:spPr>
            <a:xfrm rot="5460000">
              <a:off x="2632742" y="4460220"/>
              <a:ext cx="6435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ea typeface="Open Sans"/>
                  <a:cs typeface="Open Sans"/>
                </a:rPr>
                <a:t>...</a:t>
              </a:r>
              <a:endParaRPr lang="en-US" sz="2800"/>
            </a:p>
          </p:txBody>
        </p:sp>
      </p:grpSp>
      <p:sp>
        <p:nvSpPr>
          <p:cNvPr id="2" name="flSlide1Footer" descr="CUI Contact: cui@nsf.gov">
            <a:extLst>
              <a:ext uri="{FF2B5EF4-FFF2-40B4-BE49-F238E27FC236}">
                <a16:creationId xmlns:a16="http://schemas.microsoft.com/office/drawing/2014/main" id="{1E87B9BF-24C1-05B1-2948-10F34ED40262}"/>
              </a:ext>
            </a:extLst>
          </p:cNvPr>
          <p:cNvSpPr txBox="1"/>
          <p:nvPr/>
        </p:nvSpPr>
        <p:spPr>
          <a:xfrm>
            <a:off x="0" y="6537960"/>
            <a:ext cx="1441420" cy="223138"/>
          </a:xfrm>
          <a:prstGeom prst="rect">
            <a:avLst/>
          </a:prstGeom>
          <a:noFill/>
        </p:spPr>
        <p:txBody>
          <a:bodyPr vert="horz" wrap="none" rtlCol="0">
            <a:spAutoFit/>
          </a:bodyPr>
          <a:lstStyle/>
          <a:p>
            <a:r>
              <a:rPr lang="it-IT" sz="850">
                <a:solidFill>
                  <a:srgbClr val="000000"/>
                </a:solidFill>
                <a:latin typeface="Microsoft Sans Serif" panose="020B0604020202020204" pitchFamily="34" charset="0"/>
              </a:rPr>
              <a:t>CUI Contact: cui@nsf.gov</a:t>
            </a:r>
            <a:endParaRPr lang="en-US" sz="85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248406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3CC-2068-482E-D2C6-E1F6FF39835D}"/>
              </a:ext>
            </a:extLst>
          </p:cNvPr>
          <p:cNvSpPr>
            <a:spLocks noGrp="1"/>
          </p:cNvSpPr>
          <p:nvPr>
            <p:ph type="title"/>
          </p:nvPr>
        </p:nvSpPr>
        <p:spPr>
          <a:xfrm>
            <a:off x="457200" y="334009"/>
            <a:ext cx="11277600" cy="1280160"/>
          </a:xfrm>
        </p:spPr>
        <p:txBody>
          <a:bodyPr>
            <a:normAutofit/>
          </a:bodyPr>
          <a:lstStyle/>
          <a:p>
            <a:r>
              <a:rPr lang="en-US" sz="4000" b="1" dirty="0">
                <a:latin typeface="Calibri" panose="020F0502020204030204" pitchFamily="34" charset="0"/>
                <a:cs typeface="Calibri" panose="020F0502020204030204" pitchFamily="34" charset="0"/>
              </a:rPr>
              <a:t>Other Example Themes</a:t>
            </a:r>
          </a:p>
        </p:txBody>
      </p:sp>
      <p:sp>
        <p:nvSpPr>
          <p:cNvPr id="11" name="Content Placeholder 2">
            <a:extLst>
              <a:ext uri="{FF2B5EF4-FFF2-40B4-BE49-F238E27FC236}">
                <a16:creationId xmlns:a16="http://schemas.microsoft.com/office/drawing/2014/main" id="{DBBCE487-3229-8303-C8E9-84EFFCFF5C08}"/>
              </a:ext>
            </a:extLst>
          </p:cNvPr>
          <p:cNvSpPr>
            <a:spLocks noGrp="1"/>
          </p:cNvSpPr>
          <p:nvPr>
            <p:ph idx="1"/>
          </p:nvPr>
        </p:nvSpPr>
        <p:spPr>
          <a:xfrm>
            <a:off x="457200" y="1101964"/>
            <a:ext cx="11277600" cy="4699203"/>
          </a:xfrm>
        </p:spPr>
        <p:txBody>
          <a:bodyPr>
            <a:normAutofit/>
          </a:bodyPr>
          <a:lstStyle/>
          <a:p>
            <a:pPr marL="0" indent="0">
              <a:buNone/>
            </a:pPr>
            <a:r>
              <a:rPr lang="en-US" dirty="0">
                <a:solidFill>
                  <a:schemeClr val="tx1"/>
                </a:solidFill>
                <a:latin typeface="Calibri" panose="020F0502020204030204" pitchFamily="34" charset="0"/>
                <a:cs typeface="Calibri" panose="020F0502020204030204" pitchFamily="34" charset="0"/>
              </a:rPr>
              <a:t>Many areas have potential for real-world impact, a need for research to better understand how AI can help, challenges regarding privacy/safety/equity, and a distinct lack of integration with AI researchers.</a:t>
            </a:r>
            <a:br>
              <a:rPr lang="en-US" dirty="0">
                <a:solidFill>
                  <a:schemeClr val="tx1"/>
                </a:solidFill>
                <a:latin typeface="Calibri" panose="020F0502020204030204" pitchFamily="34" charset="0"/>
                <a:cs typeface="Calibri" panose="020F0502020204030204" pitchFamily="34" charset="0"/>
              </a:rPr>
            </a:br>
            <a:endParaRPr lang="en-US"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AI-Ready </a:t>
            </a:r>
            <a:r>
              <a:rPr lang="en-US" dirty="0">
                <a:solidFill>
                  <a:schemeClr val="tx1"/>
                </a:solidFill>
                <a:latin typeface="Calibri" panose="020F0502020204030204" pitchFamily="34" charset="0"/>
                <a:cs typeface="Calibri" panose="020F0502020204030204" pitchFamily="34" charset="0"/>
              </a:rPr>
              <a:t>Assistive Living</a:t>
            </a:r>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cs typeface="Calibri" panose="020F0502020204030204" pitchFamily="34" charset="0"/>
              </a:rPr>
              <a:t>AI-Ready Education</a:t>
            </a:r>
          </a:p>
          <a:p>
            <a:r>
              <a:rPr lang="en-US" sz="2400" dirty="0">
                <a:solidFill>
                  <a:schemeClr val="tx1"/>
                </a:solidFill>
                <a:latin typeface="Calibri" panose="020F0502020204030204" pitchFamily="34" charset="0"/>
                <a:cs typeface="Calibri" panose="020F0502020204030204" pitchFamily="34" charset="0"/>
              </a:rPr>
              <a:t>AI-Ready Labs</a:t>
            </a:r>
          </a:p>
          <a:p>
            <a:r>
              <a:rPr lang="en-US" sz="2400" dirty="0">
                <a:solidFill>
                  <a:schemeClr val="tx1"/>
                </a:solidFill>
                <a:latin typeface="Calibri" panose="020F0502020204030204" pitchFamily="34" charset="0"/>
                <a:cs typeface="Calibri" panose="020F0502020204030204" pitchFamily="34" charset="0"/>
              </a:rPr>
              <a:t>AI-Ready Emergency Response </a:t>
            </a:r>
            <a:r>
              <a:rPr lang="en-US" dirty="0">
                <a:solidFill>
                  <a:schemeClr val="tx1"/>
                </a:solidFill>
                <a:latin typeface="Calibri" panose="020F0502020204030204" pitchFamily="34" charset="0"/>
                <a:cs typeface="Calibri" panose="020F0502020204030204" pitchFamily="34" charset="0"/>
              </a:rPr>
              <a:t>Systems</a:t>
            </a:r>
            <a:r>
              <a:rPr lang="en-US" sz="2400" dirty="0">
                <a:solidFill>
                  <a:schemeClr val="tx1"/>
                </a:solidFill>
                <a:latin typeface="Calibri" panose="020F0502020204030204" pitchFamily="34" charset="0"/>
                <a:cs typeface="Calibri" panose="020F0502020204030204" pitchFamily="34" charset="0"/>
              </a:rPr>
              <a:t>*</a:t>
            </a:r>
          </a:p>
          <a:p>
            <a:r>
              <a:rPr lang="en-US" sz="2400" dirty="0">
                <a:solidFill>
                  <a:schemeClr val="tx1"/>
                </a:solidFill>
                <a:latin typeface="Calibri" panose="020F0502020204030204" pitchFamily="34" charset="0"/>
                <a:cs typeface="Calibri" panose="020F0502020204030204" pitchFamily="34" charset="0"/>
              </a:rPr>
              <a:t>AI-Ready Public Safety</a:t>
            </a:r>
          </a:p>
          <a:p>
            <a:r>
              <a:rPr lang="en-US" sz="2400" dirty="0">
                <a:solidFill>
                  <a:schemeClr val="tx1"/>
                </a:solidFill>
                <a:latin typeface="Calibri" panose="020F0502020204030204" pitchFamily="34" charset="0"/>
                <a:cs typeface="Calibri" panose="020F0502020204030204" pitchFamily="34" charset="0"/>
              </a:rPr>
              <a:t>AI-Ready </a:t>
            </a:r>
            <a:r>
              <a:rPr lang="en-US" dirty="0">
                <a:solidFill>
                  <a:schemeClr val="tx1"/>
                </a:solidFill>
                <a:latin typeface="Calibri" panose="020F0502020204030204" pitchFamily="34" charset="0"/>
                <a:cs typeface="Calibri" panose="020F0502020204030204" pitchFamily="34" charset="0"/>
              </a:rPr>
              <a:t>Finance and Banking</a:t>
            </a:r>
            <a:endParaRPr lang="en-US" sz="2400" dirty="0">
              <a:solidFill>
                <a:schemeClr val="tx1"/>
              </a:solidFill>
              <a:latin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Open Sans" panose="020B0606030504020204" pitchFamily="34" charset="0"/>
                <a:cs typeface="Calibri" panose="020F0502020204030204" pitchFamily="34" charset="0"/>
              </a:rPr>
              <a:t>AI-Ready Weather Center*</a:t>
            </a:r>
          </a:p>
          <a:p>
            <a:endParaRPr lang="en-US" sz="2400" dirty="0">
              <a:solidFill>
                <a:schemeClr val="tx1"/>
              </a:solidFill>
              <a:latin typeface="Calibri" panose="020F0502020204030204" pitchFamily="34" charset="0"/>
              <a:cs typeface="Calibri" panose="020F0502020204030204" pitchFamily="34" charset="0"/>
            </a:endParaRPr>
          </a:p>
          <a:p>
            <a:endParaRPr lang="en-US" sz="2400" dirty="0">
              <a:solidFill>
                <a:schemeClr val="tx1"/>
              </a:solidFill>
              <a:latin typeface="Calibri" panose="020F0502020204030204" pitchFamily="34" charset="0"/>
              <a:cs typeface="Calibri" panose="020F0502020204030204" pitchFamily="34" charset="0"/>
            </a:endParaRPr>
          </a:p>
          <a:p>
            <a:pPr marL="0" indent="0">
              <a:buNone/>
            </a:pPr>
            <a:endParaRPr lang="en-US" dirty="0">
              <a:solidFill>
                <a:schemeClr val="tx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BC92672-31AE-ED65-1CB0-6BB9E55248B7}"/>
              </a:ext>
            </a:extLst>
          </p:cNvPr>
          <p:cNvSpPr txBox="1"/>
          <p:nvPr/>
        </p:nvSpPr>
        <p:spPr>
          <a:xfrm>
            <a:off x="5890107" y="2400125"/>
            <a:ext cx="6032937" cy="3520964"/>
          </a:xfrm>
          <a:prstGeom prst="rect">
            <a:avLst/>
          </a:prstGeom>
          <a:noFill/>
        </p:spPr>
        <p:txBody>
          <a:bodyPr wrap="square" numCol="1">
            <a:spAutoFit/>
          </a:bodyPr>
          <a:lstStyle/>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Power Grid Control Center*</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Farming*</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Space Operations</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Criminal and Juvenile Justice</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Robot-ready Manufacturing</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Urban Services (infrastructure repair and maintenance, social services …)</a:t>
            </a:r>
          </a:p>
          <a:p>
            <a:pPr marL="228600" indent="-228600">
              <a:lnSpc>
                <a:spcPct val="90000"/>
              </a:lnSpc>
              <a:spcAft>
                <a:spcPts val="1000"/>
              </a:spcAft>
              <a:buFont typeface="Arial" panose="020B0604020202020204" pitchFamily="34" charset="0"/>
              <a:buChar char="•"/>
            </a:pPr>
            <a:r>
              <a:rPr lang="en-US" sz="2400" dirty="0">
                <a:latin typeface="Calibri" panose="020F0502020204030204" pitchFamily="34" charset="0"/>
                <a:ea typeface="Open Sans" panose="020B0606030504020204" pitchFamily="34" charset="0"/>
                <a:cs typeface="Calibri" panose="020F0502020204030204" pitchFamily="34" charset="0"/>
              </a:rPr>
              <a:t>AI-Ready Wireless/Networking Platforms</a:t>
            </a:r>
          </a:p>
        </p:txBody>
      </p:sp>
      <p:sp>
        <p:nvSpPr>
          <p:cNvPr id="8" name="TextBox 7">
            <a:extLst>
              <a:ext uri="{FF2B5EF4-FFF2-40B4-BE49-F238E27FC236}">
                <a16:creationId xmlns:a16="http://schemas.microsoft.com/office/drawing/2014/main" id="{1F091B65-8AD9-C561-92A5-D296E927B12F}"/>
              </a:ext>
            </a:extLst>
          </p:cNvPr>
          <p:cNvSpPr txBox="1"/>
          <p:nvPr/>
        </p:nvSpPr>
        <p:spPr>
          <a:xfrm>
            <a:off x="2465882" y="5951632"/>
            <a:ext cx="6613361" cy="369332"/>
          </a:xfrm>
          <a:prstGeom prst="rect">
            <a:avLst/>
          </a:prstGeom>
          <a:noFill/>
        </p:spPr>
        <p:txBody>
          <a:bodyPr wrap="square">
            <a:spAutoFit/>
          </a:bodyPr>
          <a:lstStyle/>
          <a:p>
            <a:r>
              <a:rPr lang="en-US" sz="18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b="1" dirty="0">
                <a:latin typeface="Open Sans" panose="020B0606030504020204" pitchFamily="34" charset="0"/>
                <a:ea typeface="Open Sans" panose="020B0606030504020204" pitchFamily="34" charset="0"/>
                <a:cs typeface="Open Sans" panose="020B0606030504020204" pitchFamily="34" charset="0"/>
              </a:rPr>
              <a:t>Priority areas for US-EU Cooperative Agreement on AI</a:t>
            </a:r>
            <a:endParaRPr lang="en-US" b="1" dirty="0"/>
          </a:p>
        </p:txBody>
      </p:sp>
      <p:sp>
        <p:nvSpPr>
          <p:cNvPr id="4" name="Slide Number Placeholder 3">
            <a:extLst>
              <a:ext uri="{FF2B5EF4-FFF2-40B4-BE49-F238E27FC236}">
                <a16:creationId xmlns:a16="http://schemas.microsoft.com/office/drawing/2014/main" id="{D787242D-F872-5445-8CE5-18F3925A715A}"/>
              </a:ext>
            </a:extLst>
          </p:cNvPr>
          <p:cNvSpPr>
            <a:spLocks noGrp="1"/>
          </p:cNvSpPr>
          <p:nvPr>
            <p:ph type="sldNum" sz="quarter" idx="12"/>
          </p:nvPr>
        </p:nvSpPr>
        <p:spPr/>
        <p:txBody>
          <a:bodyPr/>
          <a:lstStyle/>
          <a:p>
            <a:fld id="{4710E8EA-57F6-764C-8914-AEEABF058192}" type="slidenum">
              <a:rPr lang="en-US" smtClean="0"/>
              <a:t>8</a:t>
            </a:fld>
            <a:endParaRPr lang="en-US"/>
          </a:p>
        </p:txBody>
      </p:sp>
    </p:spTree>
    <p:extLst>
      <p:ext uri="{BB962C8B-B14F-4D97-AF65-F5344CB8AC3E}">
        <p14:creationId xmlns:p14="http://schemas.microsoft.com/office/powerpoint/2010/main" val="16834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881C-FE01-ACDC-1DF9-E3300B85DC83}"/>
              </a:ext>
            </a:extLst>
          </p:cNvPr>
          <p:cNvSpPr>
            <a:spLocks noGrp="1"/>
          </p:cNvSpPr>
          <p:nvPr>
            <p:ph type="title"/>
          </p:nvPr>
        </p:nvSpPr>
        <p:spPr>
          <a:xfrm>
            <a:off x="334371" y="258818"/>
            <a:ext cx="11277600" cy="1103884"/>
          </a:xfrm>
        </p:spPr>
        <p:txBody>
          <a:bodyPr>
            <a:normAutofit/>
          </a:bodyPr>
          <a:lstStyle/>
          <a:p>
            <a:r>
              <a:rPr lang="en-US" sz="4000" b="1" dirty="0">
                <a:latin typeface="Calibri" panose="020F0502020204030204" pitchFamily="34" charset="0"/>
                <a:cs typeface="Calibri" panose="020F0502020204030204" pitchFamily="34" charset="0"/>
              </a:rPr>
              <a:t>Planning Grant Requirements and Program Vision</a:t>
            </a:r>
            <a:br>
              <a:rPr lang="en-US" sz="4000" b="1" dirty="0">
                <a:latin typeface="Calibri" panose="020F0502020204030204" pitchFamily="34" charset="0"/>
                <a:cs typeface="Calibri" panose="020F0502020204030204" pitchFamily="34" charset="0"/>
              </a:rPr>
            </a:br>
            <a:endParaRPr lang="en-US" sz="3100" b="1"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9F41E7-A978-34D1-63AB-65359A2550DB}"/>
              </a:ext>
            </a:extLst>
          </p:cNvPr>
          <p:cNvSpPr>
            <a:spLocks noGrp="1"/>
          </p:cNvSpPr>
          <p:nvPr>
            <p:ph type="sldNum" sz="quarter" idx="12"/>
          </p:nvPr>
        </p:nvSpPr>
        <p:spPr/>
        <p:txBody>
          <a:bodyPr/>
          <a:lstStyle/>
          <a:p>
            <a:fld id="{4710E8EA-57F6-764C-8914-AEEABF058192}" type="slidenum">
              <a:rPr lang="en-US" smtClean="0"/>
              <a:t>9</a:t>
            </a:fld>
            <a:endParaRPr lang="en-US"/>
          </a:p>
        </p:txBody>
      </p:sp>
      <p:sp>
        <p:nvSpPr>
          <p:cNvPr id="3" name="TextBox 2">
            <a:extLst>
              <a:ext uri="{FF2B5EF4-FFF2-40B4-BE49-F238E27FC236}">
                <a16:creationId xmlns:a16="http://schemas.microsoft.com/office/drawing/2014/main" id="{1DE99CD4-B57F-BD9F-05E9-90D970B8045E}"/>
              </a:ext>
            </a:extLst>
          </p:cNvPr>
          <p:cNvSpPr txBox="1"/>
          <p:nvPr/>
        </p:nvSpPr>
        <p:spPr>
          <a:xfrm>
            <a:off x="334371" y="1060195"/>
            <a:ext cx="11419036"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Planning grant proposals must identify an existing testbed that will be enlarged or enhanced to be AI-ready.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Proposals must focus efforts on providing a platform and supporting infrastructure (technological and human) that supports access by the broader research community.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Proposals must make the case that your testbed will enable exceptional research for </a:t>
            </a:r>
            <a:r>
              <a:rPr lang="en-US" sz="2800" u="sng" dirty="0">
                <a:latin typeface="Calibri" panose="020F0502020204030204" pitchFamily="34" charset="0"/>
                <a:cs typeface="Calibri" panose="020F0502020204030204" pitchFamily="34" charset="0"/>
              </a:rPr>
              <a:t>others</a:t>
            </a:r>
            <a:r>
              <a:rPr lang="en-US" sz="2800" dirty="0">
                <a:latin typeface="Calibri" panose="020F0502020204030204" pitchFamily="34" charset="0"/>
                <a:cs typeface="Calibri" panose="020F0502020204030204" pitchFamily="34" charset="0"/>
              </a:rPr>
              <a:t> in the community. (This will be </a:t>
            </a:r>
            <a:r>
              <a:rPr lang="en-US" sz="2800" u="sng" dirty="0">
                <a:latin typeface="Calibri" panose="020F0502020204030204" pitchFamily="34" charset="0"/>
                <a:cs typeface="Calibri" panose="020F0502020204030204" pitchFamily="34" charset="0"/>
              </a:rPr>
              <a:t>the</a:t>
            </a:r>
            <a:r>
              <a:rPr lang="en-US" sz="2800" dirty="0">
                <a:latin typeface="Calibri" panose="020F0502020204030204" pitchFamily="34" charset="0"/>
                <a:cs typeface="Calibri" panose="020F0502020204030204" pitchFamily="34" charset="0"/>
              </a:rPr>
              <a:t> primary consideration for the full-proposal program to follow.)</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Proposals should include evidence of community need (e.g. through surveys, through publications, workshops or symposia previously organized, direct communications)</a:t>
            </a:r>
          </a:p>
        </p:txBody>
      </p:sp>
    </p:spTree>
    <p:extLst>
      <p:ext uri="{BB962C8B-B14F-4D97-AF65-F5344CB8AC3E}">
        <p14:creationId xmlns:p14="http://schemas.microsoft.com/office/powerpoint/2010/main" val="21582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056B880B142041B8A298284B4997CA" ma:contentTypeVersion="12" ma:contentTypeDescription="Create a new document." ma:contentTypeScope="" ma:versionID="b33a23c58f184169e50d463e906f778e">
  <xsd:schema xmlns:xsd="http://www.w3.org/2001/XMLSchema" xmlns:xs="http://www.w3.org/2001/XMLSchema" xmlns:p="http://schemas.microsoft.com/office/2006/metadata/properties" xmlns:ns3="f7d96f92-165b-4145-847a-9fb90de63c03" xmlns:ns4="adaf1228-60dc-4e3b-8c68-ce083cb974c5" targetNamespace="http://schemas.microsoft.com/office/2006/metadata/properties" ma:root="true" ma:fieldsID="5fd2748525bf7663254976ea484a54a5" ns3:_="" ns4:_="">
    <xsd:import namespace="f7d96f92-165b-4145-847a-9fb90de63c03"/>
    <xsd:import namespace="adaf1228-60dc-4e3b-8c68-ce083cb974c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d96f92-165b-4145-847a-9fb90de63c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af1228-60dc-4e3b-8c68-ce083cb974c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19A5E1-F6B6-4EFC-B8AD-48B4980B8C07}">
  <ds:schemaRefs>
    <ds:schemaRef ds:uri="http://schemas.microsoft.com/sharepoint/v3/contenttype/forms"/>
  </ds:schemaRefs>
</ds:datastoreItem>
</file>

<file path=customXml/itemProps2.xml><?xml version="1.0" encoding="utf-8"?>
<ds:datastoreItem xmlns:ds="http://schemas.openxmlformats.org/officeDocument/2006/customXml" ds:itemID="{7DB13FBD-396D-4922-B05B-83366A89744C}">
  <ds:schemaRefs>
    <ds:schemaRef ds:uri="adaf1228-60dc-4e3b-8c68-ce083cb974c5"/>
    <ds:schemaRef ds:uri="f7d96f92-165b-4145-847a-9fb90de63c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965370-828F-45E4-83F5-31404AD0C631}">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f7d96f92-165b-4145-847a-9fb90de63c03"/>
    <ds:schemaRef ds:uri="http://purl.org/dc/terms/"/>
    <ds:schemaRef ds:uri="adaf1228-60dc-4e3b-8c68-ce083cb974c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303</TotalTime>
  <Words>4054</Words>
  <Application>Microsoft Office PowerPoint</Application>
  <PresentationFormat>Widescreen</PresentationFormat>
  <Paragraphs>410</Paragraphs>
  <Slides>39</Slides>
  <Notes>28</Notes>
  <HiddenSlides>24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Open Sans</vt:lpstr>
      <vt:lpstr>Microsoft Sans Serif</vt:lpstr>
      <vt:lpstr>Arial</vt:lpstr>
      <vt:lpstr>Calibri</vt:lpstr>
      <vt:lpstr>Office Theme</vt:lpstr>
      <vt:lpstr>DCL: Planning Grants to Create AI-Ready Testbeds (NSF 24-111)  September 30, 2024</vt:lpstr>
      <vt:lpstr>Why AI-Ready Test Beds?</vt:lpstr>
      <vt:lpstr>What are AI-Ready Testbeds?</vt:lpstr>
      <vt:lpstr>Benefits</vt:lpstr>
      <vt:lpstr>Example – for concreteness</vt:lpstr>
      <vt:lpstr> Example: AI-Ready Transportation Hub</vt:lpstr>
      <vt:lpstr>Example: AI Ready Transportation Hub</vt:lpstr>
      <vt:lpstr>Other Example Themes</vt:lpstr>
      <vt:lpstr>Planning Grant Requirements and Program Vision </vt:lpstr>
      <vt:lpstr>Planning Grant Requirements and Program Vision </vt:lpstr>
      <vt:lpstr>Planning Grant Requirements and Program Vision </vt:lpstr>
      <vt:lpstr>DCL: Planning Grants to Create AI-Ready Test Beds   (NSF 24-111)</vt:lpstr>
      <vt:lpstr>FAQ</vt:lpstr>
      <vt:lpstr>FAQ</vt:lpstr>
      <vt:lpstr>DCL: Planning Grants to Create  AI-Ready Test Beds  (NSF 24-111)</vt:lpstr>
      <vt:lpstr>Ancillary Material</vt:lpstr>
      <vt:lpstr>AI-Ready Sites</vt:lpstr>
      <vt:lpstr>For Further Thought</vt:lpstr>
      <vt:lpstr>Appendix 1 - Further Thoughts on AI-Ready Transportation Hub </vt:lpstr>
      <vt:lpstr>Appendix 2</vt:lpstr>
      <vt:lpstr>Appendix 1 - Further Thoughts on AI-Ready Transportation Hub </vt:lpstr>
      <vt:lpstr>Concept</vt:lpstr>
      <vt:lpstr>AI Ready Living Lab for AI-Transportation Research</vt:lpstr>
      <vt:lpstr>AI-Ready Transportation Hub</vt:lpstr>
      <vt:lpstr>Vision – Improves Project Synergies  AI Ready Sites can encourage projects to enhance one-another</vt:lpstr>
      <vt:lpstr>Program Design - Sustainability</vt:lpstr>
      <vt:lpstr>Program Design - Sustainability</vt:lpstr>
      <vt:lpstr>Interaction, not Static Data</vt:lpstr>
      <vt:lpstr>Vision  </vt:lpstr>
      <vt:lpstr>Program Design  $3-$6.5M over up to 5-6 years      + follow-on</vt:lpstr>
      <vt:lpstr>Vision – Improves Project Synergies  AI Ready Site can encourage projects to enhance one-another</vt:lpstr>
      <vt:lpstr>Program Design  $3.5-$7M over up to 5-7 years</vt:lpstr>
      <vt:lpstr>Program Design</vt:lpstr>
      <vt:lpstr>Contrast with Other NSF Programs</vt:lpstr>
      <vt:lpstr>Contrast with Other NSF Programs</vt:lpstr>
      <vt:lpstr>Program Design --- Internal Partners</vt:lpstr>
      <vt:lpstr>Program Design --- Solicitations</vt:lpstr>
      <vt:lpstr>Contrast with Other NSF Programs</vt:lpstr>
      <vt:lpstr>Program Design --- External Partners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NSF Vision Template</dc:title>
  <dc:subject/>
  <dc:creator>gdcoll@associates.nsf.gov;ammason@nsf.gov</dc:creator>
  <cp:keywords>Vision</cp:keywords>
  <dc:description/>
  <cp:lastModifiedBy>Carlson, Paul L. (Contractor)</cp:lastModifiedBy>
  <cp:revision>8</cp:revision>
  <cp:lastPrinted>2023-08-24T18:01:32Z</cp:lastPrinted>
  <dcterms:created xsi:type="dcterms:W3CDTF">2020-09-04T16:24:30Z</dcterms:created>
  <dcterms:modified xsi:type="dcterms:W3CDTF">2024-10-02T17:23:06Z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40261494</vt:lpwstr>
  </property>
  <property fmtid="{D5CDD505-2E9C-101B-9397-08002B2CF9AE}" pid="3" name="NXPowerLiteSettings">
    <vt:lpwstr>C900052003A000</vt:lpwstr>
  </property>
  <property fmtid="{D5CDD505-2E9C-101B-9397-08002B2CF9AE}" pid="4" name="NXPowerLiteVersion">
    <vt:lpwstr>D8.0.8</vt:lpwstr>
  </property>
  <property fmtid="{D5CDD505-2E9C-101B-9397-08002B2CF9AE}" pid="5" name="MediaServiceImageTags">
    <vt:lpwstr/>
  </property>
  <property fmtid="{D5CDD505-2E9C-101B-9397-08002B2CF9AE}" pid="6" name="ContentTypeId">
    <vt:lpwstr>0x01010043056B880B142041B8A298284B4997CA</vt:lpwstr>
  </property>
  <property fmtid="{D5CDD505-2E9C-101B-9397-08002B2CF9AE}" pid="7" name="TitusGUID">
    <vt:lpwstr>31548244-c6bf-4c20-befa-7d8a7a867b2f</vt:lpwstr>
  </property>
  <property fmtid="{D5CDD505-2E9C-101B-9397-08002B2CF9AE}" pid="8" name="ContainsCUI">
    <vt:lpwstr>No</vt:lpwstr>
  </property>
</Properties>
</file>