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4"/>
    <p:sldMasterId id="2147483716" r:id="rId5"/>
    <p:sldMasterId id="2147483726" r:id="rId6"/>
  </p:sldMasterIdLst>
  <p:notesMasterIdLst>
    <p:notesMasterId r:id="rId42"/>
  </p:notesMasterIdLst>
  <p:sldIdLst>
    <p:sldId id="286" r:id="rId7"/>
    <p:sldId id="2147374776" r:id="rId8"/>
    <p:sldId id="2516" r:id="rId9"/>
    <p:sldId id="2145706195" r:id="rId10"/>
    <p:sldId id="2147374787" r:id="rId11"/>
    <p:sldId id="2147374793" r:id="rId12"/>
    <p:sldId id="474" r:id="rId13"/>
    <p:sldId id="471" r:id="rId14"/>
    <p:sldId id="265" r:id="rId15"/>
    <p:sldId id="2147374795" r:id="rId16"/>
    <p:sldId id="2147374779" r:id="rId17"/>
    <p:sldId id="2147374886" r:id="rId18"/>
    <p:sldId id="2147374769" r:id="rId19"/>
    <p:sldId id="2147374771" r:id="rId20"/>
    <p:sldId id="2147374772" r:id="rId21"/>
    <p:sldId id="2147374773" r:id="rId22"/>
    <p:sldId id="2147374780" r:id="rId23"/>
    <p:sldId id="2147374777" r:id="rId24"/>
    <p:sldId id="2142534226" r:id="rId25"/>
    <p:sldId id="2147374778" r:id="rId26"/>
    <p:sldId id="2147374781" r:id="rId27"/>
    <p:sldId id="2147374782" r:id="rId28"/>
    <p:sldId id="2147374783" r:id="rId29"/>
    <p:sldId id="2147374784" r:id="rId30"/>
    <p:sldId id="2147374785" r:id="rId31"/>
    <p:sldId id="2147374786" r:id="rId32"/>
    <p:sldId id="2147374791" r:id="rId33"/>
    <p:sldId id="2147374790" r:id="rId34"/>
    <p:sldId id="2147374789" r:id="rId35"/>
    <p:sldId id="2147374788" r:id="rId36"/>
    <p:sldId id="2147374765" r:id="rId37"/>
    <p:sldId id="2147374888" r:id="rId38"/>
    <p:sldId id="2147374863" r:id="rId39"/>
    <p:sldId id="2147374890" r:id="rId40"/>
    <p:sldId id="26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472401-CC58-04E8-BCE8-B6D69394103E}" name="Amla, Nina" initials="AN" userId="S::0002491239@nsf.gov::e8afdea6-9a61-4590-8979-542844260f2e" providerId="AD"/>
  <p188:author id="{A48945B5-9CE1-FFED-B1B0-1434EB988EF1}" name="Pembleton, Maria" initials="PM" userId="S::7809831820@nsf.gov::e8e7e256-0c63-446d-88dd-7fffc52370e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mbleton, Maria" initials="PM" lastIdx="6" clrIdx="0">
    <p:extLst>
      <p:ext uri="{19B8F6BF-5375-455C-9EA6-DF929625EA0E}">
        <p15:presenceInfo xmlns:p15="http://schemas.microsoft.com/office/powerpoint/2012/main" userId="S::7809831820@nsf.gov::e8e7e256-0c63-446d-88dd-7fffc52370e9" providerId="AD"/>
      </p:ext>
    </p:extLst>
  </p:cmAuthor>
  <p:cmAuthor id="2" name="Nandagopal, Thyagarajan" initials="NT" lastIdx="2" clrIdx="1">
    <p:extLst>
      <p:ext uri="{19B8F6BF-5375-455C-9EA6-DF929625EA0E}">
        <p15:presenceInfo xmlns:p15="http://schemas.microsoft.com/office/powerpoint/2012/main" userId="S::0188638170@nsf.gov::cca478c5-7752-46b9-b104-97642236872b" providerId="AD"/>
      </p:ext>
    </p:extLst>
  </p:cmAuthor>
  <p:cmAuthor id="3" name="Martonosi, Margaret" initials="MM" lastIdx="10" clrIdx="2">
    <p:extLst>
      <p:ext uri="{19B8F6BF-5375-455C-9EA6-DF929625EA0E}">
        <p15:presenceInfo xmlns:p15="http://schemas.microsoft.com/office/powerpoint/2012/main" userId="S::7436273211@nsf.gov::31439a3c-0802-409e-ab4b-2413fbaf7ff8" providerId="AD"/>
      </p:ext>
    </p:extLst>
  </p:cmAuthor>
  <p:cmAuthor id="4" name="Nilsen, Wendy" initials="NW" lastIdx="7" clrIdx="3">
    <p:extLst>
      <p:ext uri="{19B8F6BF-5375-455C-9EA6-DF929625EA0E}">
        <p15:presenceInfo xmlns:p15="http://schemas.microsoft.com/office/powerpoint/2012/main" userId="S::7750650020@nsf.gov::ec272449-599a-49bf-bc07-714c4d7ecada" providerId="AD"/>
      </p:ext>
    </p:extLst>
  </p:cmAuthor>
  <p:cmAuthor id="5" name="Amla, Nina" initials="AN" lastIdx="5" clrIdx="4">
    <p:extLst>
      <p:ext uri="{19B8F6BF-5375-455C-9EA6-DF929625EA0E}">
        <p15:presenceInfo xmlns:p15="http://schemas.microsoft.com/office/powerpoint/2012/main" userId="S::0002491239@nsf.gov::e8afdea6-9a61-4590-8979-542844260f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0090"/>
    <a:srgbClr val="996633"/>
    <a:srgbClr val="B947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E7688D-56F2-E6AF-0D8C-9B396D562990}" v="51" dt="2024-11-07T13:06:14.705"/>
    <p1510:client id="{25BCF833-05A3-BAEF-A0D5-ED462E7F2A2E}" v="29" dt="2024-11-07T17:18:10.105"/>
    <p1510:client id="{EE0168AD-1628-89EB-E011-ABC3CF83A2B2}" v="7" dt="2024-11-07T17:13:36.279"/>
    <p1510:client id="{FCA5D604-B8F3-4194-6E83-422952250B04}" v="118" dt="2024-11-07T17:20:23.103"/>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p:restoredTop sz="86410"/>
  </p:normalViewPr>
  <p:slideViewPr>
    <p:cSldViewPr snapToGrid="0">
      <p:cViewPr varScale="1">
        <p:scale>
          <a:sx n="59" d="100"/>
          <a:sy n="59" d="100"/>
        </p:scale>
        <p:origin x="42" y="1188"/>
      </p:cViewPr>
      <p:guideLst/>
    </p:cSldViewPr>
  </p:slideViewPr>
  <p:outlineViewPr>
    <p:cViewPr>
      <p:scale>
        <a:sx n="33" d="100"/>
        <a:sy n="33" d="100"/>
      </p:scale>
      <p:origin x="0" y="-33144"/>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826E3F-CD29-4C2A-B0CA-95FB324BC2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A60860B-D260-4C5F-87F5-94E0EA35A777}">
      <dgm:prSet/>
      <dgm:spPr/>
      <dgm:t>
        <a:bodyPr/>
        <a:lstStyle/>
        <a:p>
          <a:pPr>
            <a:lnSpc>
              <a:spcPct val="100000"/>
            </a:lnSpc>
          </a:pPr>
          <a:r>
            <a:rPr lang="en-US" dirty="0">
              <a:latin typeface="Avenir Book" panose="02000503020000020003" pitchFamily="2" charset="0"/>
            </a:rPr>
            <a:t>Launched in 2021</a:t>
          </a:r>
        </a:p>
      </dgm:t>
    </dgm:pt>
    <dgm:pt modelId="{AB8CA2C8-000B-4739-85C7-C94B538E0276}" type="parTrans" cxnId="{871A61E0-872B-4617-A8D6-CA1E1588DE44}">
      <dgm:prSet/>
      <dgm:spPr/>
      <dgm:t>
        <a:bodyPr/>
        <a:lstStyle/>
        <a:p>
          <a:endParaRPr lang="en-US"/>
        </a:p>
      </dgm:t>
    </dgm:pt>
    <dgm:pt modelId="{D687B814-106B-4787-A07B-94762CF31E56}" type="sibTrans" cxnId="{871A61E0-872B-4617-A8D6-CA1E1588DE44}">
      <dgm:prSet/>
      <dgm:spPr/>
      <dgm:t>
        <a:bodyPr/>
        <a:lstStyle/>
        <a:p>
          <a:endParaRPr lang="en-US"/>
        </a:p>
      </dgm:t>
    </dgm:pt>
    <dgm:pt modelId="{CC35AB39-3965-4340-AEED-4EC7CCD441FA}">
      <dgm:prSet/>
      <dgm:spPr/>
      <dgm:t>
        <a:bodyPr/>
        <a:lstStyle/>
        <a:p>
          <a:pPr>
            <a:lnSpc>
              <a:spcPct val="100000"/>
            </a:lnSpc>
          </a:pPr>
          <a:r>
            <a:rPr lang="en-US" dirty="0">
              <a:latin typeface="Avenir Book" panose="02000503020000020003" pitchFamily="2" charset="0"/>
            </a:rPr>
            <a:t>Series of CISE MSI workshops took place in 2019-2020 involving MSI  faculty to encourage collaborations, partnerships and ideation. </a:t>
          </a:r>
        </a:p>
      </dgm:t>
    </dgm:pt>
    <dgm:pt modelId="{23D3510B-F62C-4179-B195-1D176C824D82}" type="parTrans" cxnId="{C09EB551-2B21-439F-8401-E504513F65C6}">
      <dgm:prSet/>
      <dgm:spPr/>
      <dgm:t>
        <a:bodyPr/>
        <a:lstStyle/>
        <a:p>
          <a:endParaRPr lang="en-US"/>
        </a:p>
      </dgm:t>
    </dgm:pt>
    <dgm:pt modelId="{8477F97E-6DCA-4A81-9C6E-0E8916EAA4FA}" type="sibTrans" cxnId="{C09EB551-2B21-439F-8401-E504513F65C6}">
      <dgm:prSet/>
      <dgm:spPr/>
      <dgm:t>
        <a:bodyPr/>
        <a:lstStyle/>
        <a:p>
          <a:endParaRPr lang="en-US"/>
        </a:p>
      </dgm:t>
    </dgm:pt>
    <dgm:pt modelId="{0CD8D08B-AD1F-4F3B-B57D-3C9C6E4E6A83}">
      <dgm:prSet/>
      <dgm:spPr/>
      <dgm:t>
        <a:bodyPr/>
        <a:lstStyle/>
        <a:p>
          <a:pPr>
            <a:lnSpc>
              <a:spcPct val="100000"/>
            </a:lnSpc>
          </a:pPr>
          <a:r>
            <a:rPr lang="en-US" dirty="0">
              <a:latin typeface="Avenir Book" panose="02000503020000020003" pitchFamily="2" charset="0"/>
            </a:rPr>
            <a:t>Need for research expansion and infrastructure support for MSIs</a:t>
          </a:r>
        </a:p>
      </dgm:t>
    </dgm:pt>
    <dgm:pt modelId="{B4BB2B75-B23A-4FFF-BD53-3D2F563FE404}" type="parTrans" cxnId="{13B7FFD4-812E-42DC-9F42-7DBA6D4EF6A2}">
      <dgm:prSet/>
      <dgm:spPr/>
      <dgm:t>
        <a:bodyPr/>
        <a:lstStyle/>
        <a:p>
          <a:endParaRPr lang="en-US"/>
        </a:p>
      </dgm:t>
    </dgm:pt>
    <dgm:pt modelId="{31F7D867-C211-4B19-B0B6-D6B22494623F}" type="sibTrans" cxnId="{13B7FFD4-812E-42DC-9F42-7DBA6D4EF6A2}">
      <dgm:prSet/>
      <dgm:spPr/>
      <dgm:t>
        <a:bodyPr/>
        <a:lstStyle/>
        <a:p>
          <a:endParaRPr lang="en-US"/>
        </a:p>
      </dgm:t>
    </dgm:pt>
    <dgm:pt modelId="{79BE7F5D-B99E-4D17-899C-ED0099D45180}">
      <dgm:prSet/>
      <dgm:spPr/>
      <dgm:t>
        <a:bodyPr/>
        <a:lstStyle/>
        <a:p>
          <a:pPr>
            <a:lnSpc>
              <a:spcPct val="100000"/>
            </a:lnSpc>
          </a:pPr>
          <a:r>
            <a:rPr lang="en-US" dirty="0">
              <a:latin typeface="Avenir Book" panose="02000503020000020003" pitchFamily="2" charset="0"/>
            </a:rPr>
            <a:t>CISE-wide focus</a:t>
          </a:r>
        </a:p>
      </dgm:t>
    </dgm:pt>
    <dgm:pt modelId="{F7968811-42FB-4F6D-A5A1-ECB150F52C1C}" type="parTrans" cxnId="{6F2BC554-05C3-4EE4-86BA-154B3612453C}">
      <dgm:prSet/>
      <dgm:spPr/>
      <dgm:t>
        <a:bodyPr/>
        <a:lstStyle/>
        <a:p>
          <a:endParaRPr lang="en-US"/>
        </a:p>
      </dgm:t>
    </dgm:pt>
    <dgm:pt modelId="{83EE8D0F-AEDE-49C7-AE07-6DE9ED21DB31}" type="sibTrans" cxnId="{6F2BC554-05C3-4EE4-86BA-154B3612453C}">
      <dgm:prSet/>
      <dgm:spPr/>
      <dgm:t>
        <a:bodyPr/>
        <a:lstStyle/>
        <a:p>
          <a:endParaRPr lang="en-US"/>
        </a:p>
      </dgm:t>
    </dgm:pt>
    <dgm:pt modelId="{18C2D70F-D487-4F2D-9271-E634B6D612DF}">
      <dgm:prSet/>
      <dgm:spPr/>
      <dgm:t>
        <a:bodyPr/>
        <a:lstStyle/>
        <a:p>
          <a:pPr>
            <a:lnSpc>
              <a:spcPct val="100000"/>
            </a:lnSpc>
          </a:pPr>
          <a:r>
            <a:rPr lang="en-US" dirty="0">
              <a:latin typeface="Avenir Book" panose="02000503020000020003" pitchFamily="2" charset="0"/>
            </a:rPr>
            <a:t>Representation from SaTC, CNS, CCF, IIS, OAC</a:t>
          </a:r>
        </a:p>
      </dgm:t>
    </dgm:pt>
    <dgm:pt modelId="{6F16E91D-0149-4DF5-9403-35AC11C273C8}" type="parTrans" cxnId="{310214AF-0EA6-4B44-A418-C60520FD27F6}">
      <dgm:prSet/>
      <dgm:spPr/>
      <dgm:t>
        <a:bodyPr/>
        <a:lstStyle/>
        <a:p>
          <a:endParaRPr lang="en-US"/>
        </a:p>
      </dgm:t>
    </dgm:pt>
    <dgm:pt modelId="{686BE9CC-6C7D-434A-A857-85D25B01B22F}" type="sibTrans" cxnId="{310214AF-0EA6-4B44-A418-C60520FD27F6}">
      <dgm:prSet/>
      <dgm:spPr/>
      <dgm:t>
        <a:bodyPr/>
        <a:lstStyle/>
        <a:p>
          <a:endParaRPr lang="en-US"/>
        </a:p>
      </dgm:t>
    </dgm:pt>
    <dgm:pt modelId="{F975CB5E-87E6-4EF0-AA83-7B678A12C57B}">
      <dgm:prSet/>
      <dgm:spPr/>
      <dgm:t>
        <a:bodyPr/>
        <a:lstStyle/>
        <a:p>
          <a:pPr>
            <a:lnSpc>
              <a:spcPct val="100000"/>
            </a:lnSpc>
          </a:pPr>
          <a:r>
            <a:rPr lang="en-US" dirty="0">
              <a:latin typeface="Avenir Book" panose="02000503020000020003" pitchFamily="2" charset="0"/>
            </a:rPr>
            <a:t>Over 135 awards, ~$45M to date (ranging from 300K to $1.2M) </a:t>
          </a:r>
        </a:p>
      </dgm:t>
    </dgm:pt>
    <dgm:pt modelId="{63954D23-4329-454C-90ED-F4F0B601EC63}" type="parTrans" cxnId="{165A9057-4535-463D-A10E-9EFAC6AFE27F}">
      <dgm:prSet/>
      <dgm:spPr/>
      <dgm:t>
        <a:bodyPr/>
        <a:lstStyle/>
        <a:p>
          <a:endParaRPr lang="en-US"/>
        </a:p>
      </dgm:t>
    </dgm:pt>
    <dgm:pt modelId="{7EE2B837-7C19-4C6B-825A-1A03076500C4}" type="sibTrans" cxnId="{165A9057-4535-463D-A10E-9EFAC6AFE27F}">
      <dgm:prSet/>
      <dgm:spPr/>
      <dgm:t>
        <a:bodyPr/>
        <a:lstStyle/>
        <a:p>
          <a:endParaRPr lang="en-US"/>
        </a:p>
      </dgm:t>
    </dgm:pt>
    <dgm:pt modelId="{0D7AEEB5-E35C-5444-AFAF-D1E81359A1F5}" type="pres">
      <dgm:prSet presAssocID="{2A826E3F-CD29-4C2A-B0CA-95FB324BC24D}" presName="linear" presStyleCnt="0">
        <dgm:presLayoutVars>
          <dgm:animLvl val="lvl"/>
          <dgm:resizeHandles val="exact"/>
        </dgm:presLayoutVars>
      </dgm:prSet>
      <dgm:spPr/>
    </dgm:pt>
    <dgm:pt modelId="{C50FFFC2-164C-9640-B76A-462C225DC500}" type="pres">
      <dgm:prSet presAssocID="{BA60860B-D260-4C5F-87F5-94E0EA35A777}" presName="parentText" presStyleLbl="node1" presStyleIdx="0" presStyleCnt="2">
        <dgm:presLayoutVars>
          <dgm:chMax val="0"/>
          <dgm:bulletEnabled val="1"/>
        </dgm:presLayoutVars>
      </dgm:prSet>
      <dgm:spPr/>
    </dgm:pt>
    <dgm:pt modelId="{6E15398E-086D-E24E-8EA6-83DDCF570267}" type="pres">
      <dgm:prSet presAssocID="{BA60860B-D260-4C5F-87F5-94E0EA35A777}" presName="childText" presStyleLbl="revTx" presStyleIdx="0" presStyleCnt="2">
        <dgm:presLayoutVars>
          <dgm:bulletEnabled val="1"/>
        </dgm:presLayoutVars>
      </dgm:prSet>
      <dgm:spPr/>
    </dgm:pt>
    <dgm:pt modelId="{89CC2362-2637-454A-96EC-5D8F18CEF04D}" type="pres">
      <dgm:prSet presAssocID="{79BE7F5D-B99E-4D17-899C-ED0099D45180}" presName="parentText" presStyleLbl="node1" presStyleIdx="1" presStyleCnt="2" custLinFactNeighborX="-11790" custLinFactNeighborY="-1743">
        <dgm:presLayoutVars>
          <dgm:chMax val="0"/>
          <dgm:bulletEnabled val="1"/>
        </dgm:presLayoutVars>
      </dgm:prSet>
      <dgm:spPr/>
    </dgm:pt>
    <dgm:pt modelId="{E0A2CAFF-EC6C-DC4D-863F-242705ECCC0B}" type="pres">
      <dgm:prSet presAssocID="{79BE7F5D-B99E-4D17-899C-ED0099D45180}" presName="childText" presStyleLbl="revTx" presStyleIdx="1" presStyleCnt="2">
        <dgm:presLayoutVars>
          <dgm:bulletEnabled val="1"/>
        </dgm:presLayoutVars>
      </dgm:prSet>
      <dgm:spPr/>
    </dgm:pt>
  </dgm:ptLst>
  <dgm:cxnLst>
    <dgm:cxn modelId="{D257F117-A1D6-0646-9CC6-9A49FB271FF0}" type="presOf" srcId="{0CD8D08B-AD1F-4F3B-B57D-3C9C6E4E6A83}" destId="{6E15398E-086D-E24E-8EA6-83DDCF570267}" srcOrd="0" destOrd="1" presId="urn:microsoft.com/office/officeart/2005/8/layout/vList2"/>
    <dgm:cxn modelId="{C124213D-FC1A-1747-AFDA-8D88F41BB675}" type="presOf" srcId="{2A826E3F-CD29-4C2A-B0CA-95FB324BC24D}" destId="{0D7AEEB5-E35C-5444-AFAF-D1E81359A1F5}" srcOrd="0" destOrd="0" presId="urn:microsoft.com/office/officeart/2005/8/layout/vList2"/>
    <dgm:cxn modelId="{C09EB551-2B21-439F-8401-E504513F65C6}" srcId="{BA60860B-D260-4C5F-87F5-94E0EA35A777}" destId="{CC35AB39-3965-4340-AEED-4EC7CCD441FA}" srcOrd="0" destOrd="0" parTransId="{23D3510B-F62C-4179-B195-1D176C824D82}" sibTransId="{8477F97E-6DCA-4A81-9C6E-0E8916EAA4FA}"/>
    <dgm:cxn modelId="{3342B751-BA40-4E4F-A216-176F4EC0D4A8}" type="presOf" srcId="{BA60860B-D260-4C5F-87F5-94E0EA35A777}" destId="{C50FFFC2-164C-9640-B76A-462C225DC500}" srcOrd="0" destOrd="0" presId="urn:microsoft.com/office/officeart/2005/8/layout/vList2"/>
    <dgm:cxn modelId="{6F2BC554-05C3-4EE4-86BA-154B3612453C}" srcId="{2A826E3F-CD29-4C2A-B0CA-95FB324BC24D}" destId="{79BE7F5D-B99E-4D17-899C-ED0099D45180}" srcOrd="1" destOrd="0" parTransId="{F7968811-42FB-4F6D-A5A1-ECB150F52C1C}" sibTransId="{83EE8D0F-AEDE-49C7-AE07-6DE9ED21DB31}"/>
    <dgm:cxn modelId="{165A9057-4535-463D-A10E-9EFAC6AFE27F}" srcId="{79BE7F5D-B99E-4D17-899C-ED0099D45180}" destId="{F975CB5E-87E6-4EF0-AA83-7B678A12C57B}" srcOrd="1" destOrd="0" parTransId="{63954D23-4329-454C-90ED-F4F0B601EC63}" sibTransId="{7EE2B837-7C19-4C6B-825A-1A03076500C4}"/>
    <dgm:cxn modelId="{310214AF-0EA6-4B44-A418-C60520FD27F6}" srcId="{79BE7F5D-B99E-4D17-899C-ED0099D45180}" destId="{18C2D70F-D487-4F2D-9271-E634B6D612DF}" srcOrd="0" destOrd="0" parTransId="{6F16E91D-0149-4DF5-9403-35AC11C273C8}" sibTransId="{686BE9CC-6C7D-434A-A857-85D25B01B22F}"/>
    <dgm:cxn modelId="{13B7FFD4-812E-42DC-9F42-7DBA6D4EF6A2}" srcId="{BA60860B-D260-4C5F-87F5-94E0EA35A777}" destId="{0CD8D08B-AD1F-4F3B-B57D-3C9C6E4E6A83}" srcOrd="1" destOrd="0" parTransId="{B4BB2B75-B23A-4FFF-BD53-3D2F563FE404}" sibTransId="{31F7D867-C211-4B19-B0B6-D6B22494623F}"/>
    <dgm:cxn modelId="{940D77DC-6F4B-2F42-BB73-670109E7098B}" type="presOf" srcId="{CC35AB39-3965-4340-AEED-4EC7CCD441FA}" destId="{6E15398E-086D-E24E-8EA6-83DDCF570267}" srcOrd="0" destOrd="0" presId="urn:microsoft.com/office/officeart/2005/8/layout/vList2"/>
    <dgm:cxn modelId="{C5F33BDE-E0D5-3244-9D26-3C288C031CF3}" type="presOf" srcId="{79BE7F5D-B99E-4D17-899C-ED0099D45180}" destId="{89CC2362-2637-454A-96EC-5D8F18CEF04D}" srcOrd="0" destOrd="0" presId="urn:microsoft.com/office/officeart/2005/8/layout/vList2"/>
    <dgm:cxn modelId="{871A61E0-872B-4617-A8D6-CA1E1588DE44}" srcId="{2A826E3F-CD29-4C2A-B0CA-95FB324BC24D}" destId="{BA60860B-D260-4C5F-87F5-94E0EA35A777}" srcOrd="0" destOrd="0" parTransId="{AB8CA2C8-000B-4739-85C7-C94B538E0276}" sibTransId="{D687B814-106B-4787-A07B-94762CF31E56}"/>
    <dgm:cxn modelId="{E4FCC8F4-0A60-E649-9456-884C04635534}" type="presOf" srcId="{18C2D70F-D487-4F2D-9271-E634B6D612DF}" destId="{E0A2CAFF-EC6C-DC4D-863F-242705ECCC0B}" srcOrd="0" destOrd="0" presId="urn:microsoft.com/office/officeart/2005/8/layout/vList2"/>
    <dgm:cxn modelId="{2183D0FD-A9BC-244B-B5AC-29C478B1DB91}" type="presOf" srcId="{F975CB5E-87E6-4EF0-AA83-7B678A12C57B}" destId="{E0A2CAFF-EC6C-DC4D-863F-242705ECCC0B}" srcOrd="0" destOrd="1" presId="urn:microsoft.com/office/officeart/2005/8/layout/vList2"/>
    <dgm:cxn modelId="{F0ACB4CB-A048-6A4C-BA26-93CC505E3D7B}" type="presParOf" srcId="{0D7AEEB5-E35C-5444-AFAF-D1E81359A1F5}" destId="{C50FFFC2-164C-9640-B76A-462C225DC500}" srcOrd="0" destOrd="0" presId="urn:microsoft.com/office/officeart/2005/8/layout/vList2"/>
    <dgm:cxn modelId="{F996CCC2-BBAD-E947-AE50-23A1264B52B5}" type="presParOf" srcId="{0D7AEEB5-E35C-5444-AFAF-D1E81359A1F5}" destId="{6E15398E-086D-E24E-8EA6-83DDCF570267}" srcOrd="1" destOrd="0" presId="urn:microsoft.com/office/officeart/2005/8/layout/vList2"/>
    <dgm:cxn modelId="{FA2E650F-1426-A940-8695-7B821422005C}" type="presParOf" srcId="{0D7AEEB5-E35C-5444-AFAF-D1E81359A1F5}" destId="{89CC2362-2637-454A-96EC-5D8F18CEF04D}" srcOrd="2" destOrd="0" presId="urn:microsoft.com/office/officeart/2005/8/layout/vList2"/>
    <dgm:cxn modelId="{79C973BC-AD42-3E49-88DC-83645C5497AD}" type="presParOf" srcId="{0D7AEEB5-E35C-5444-AFAF-D1E81359A1F5}" destId="{E0A2CAFF-EC6C-DC4D-863F-242705ECCC0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FFFC2-164C-9640-B76A-462C225DC500}">
      <dsp:nvSpPr>
        <dsp:cNvPr id="0" name=""/>
        <dsp:cNvSpPr/>
      </dsp:nvSpPr>
      <dsp:spPr>
        <a:xfrm>
          <a:off x="0" y="19359"/>
          <a:ext cx="6789928"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100000"/>
            </a:lnSpc>
            <a:spcBef>
              <a:spcPct val="0"/>
            </a:spcBef>
            <a:spcAft>
              <a:spcPct val="35000"/>
            </a:spcAft>
            <a:buNone/>
          </a:pPr>
          <a:r>
            <a:rPr lang="en-US" sz="2700" kern="1200" dirty="0">
              <a:latin typeface="Avenir Book" panose="02000503020000020003" pitchFamily="2" charset="0"/>
            </a:rPr>
            <a:t>Launched in 2021</a:t>
          </a:r>
        </a:p>
      </dsp:txBody>
      <dsp:txXfrm>
        <a:off x="31613" y="50972"/>
        <a:ext cx="6726702" cy="584369"/>
      </dsp:txXfrm>
    </dsp:sp>
    <dsp:sp modelId="{6E15398E-086D-E24E-8EA6-83DDCF570267}">
      <dsp:nvSpPr>
        <dsp:cNvPr id="0" name=""/>
        <dsp:cNvSpPr/>
      </dsp:nvSpPr>
      <dsp:spPr>
        <a:xfrm>
          <a:off x="0" y="666954"/>
          <a:ext cx="6789928" cy="159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580" tIns="34290" rIns="192024" bIns="34290" numCol="1" spcCol="1270" anchor="t" anchorCtr="0">
          <a:noAutofit/>
        </a:bodyPr>
        <a:lstStyle/>
        <a:p>
          <a:pPr marL="228600" lvl="1" indent="-228600" algn="l" defTabSz="933450">
            <a:lnSpc>
              <a:spcPct val="100000"/>
            </a:lnSpc>
            <a:spcBef>
              <a:spcPct val="0"/>
            </a:spcBef>
            <a:spcAft>
              <a:spcPct val="20000"/>
            </a:spcAft>
            <a:buChar char="•"/>
          </a:pPr>
          <a:r>
            <a:rPr lang="en-US" sz="2100" kern="1200" dirty="0">
              <a:latin typeface="Avenir Book" panose="02000503020000020003" pitchFamily="2" charset="0"/>
            </a:rPr>
            <a:t>Series of CISE MSI workshops took place in 2019-2020 involving MSI  faculty to encourage collaborations, partnerships and ideation. </a:t>
          </a:r>
        </a:p>
        <a:p>
          <a:pPr marL="228600" lvl="1" indent="-228600" algn="l" defTabSz="933450">
            <a:lnSpc>
              <a:spcPct val="100000"/>
            </a:lnSpc>
            <a:spcBef>
              <a:spcPct val="0"/>
            </a:spcBef>
            <a:spcAft>
              <a:spcPct val="20000"/>
            </a:spcAft>
            <a:buChar char="•"/>
          </a:pPr>
          <a:r>
            <a:rPr lang="en-US" sz="2100" kern="1200" dirty="0">
              <a:latin typeface="Avenir Book" panose="02000503020000020003" pitchFamily="2" charset="0"/>
            </a:rPr>
            <a:t>Need for research expansion and infrastructure support for MSIs</a:t>
          </a:r>
        </a:p>
      </dsp:txBody>
      <dsp:txXfrm>
        <a:off x="0" y="666954"/>
        <a:ext cx="6789928" cy="1592864"/>
      </dsp:txXfrm>
    </dsp:sp>
    <dsp:sp modelId="{89CC2362-2637-454A-96EC-5D8F18CEF04D}">
      <dsp:nvSpPr>
        <dsp:cNvPr id="0" name=""/>
        <dsp:cNvSpPr/>
      </dsp:nvSpPr>
      <dsp:spPr>
        <a:xfrm>
          <a:off x="0" y="2242284"/>
          <a:ext cx="6789928"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100000"/>
            </a:lnSpc>
            <a:spcBef>
              <a:spcPct val="0"/>
            </a:spcBef>
            <a:spcAft>
              <a:spcPct val="35000"/>
            </a:spcAft>
            <a:buNone/>
          </a:pPr>
          <a:r>
            <a:rPr lang="en-US" sz="2700" kern="1200" dirty="0">
              <a:latin typeface="Avenir Book" panose="02000503020000020003" pitchFamily="2" charset="0"/>
            </a:rPr>
            <a:t>CISE-wide focus</a:t>
          </a:r>
        </a:p>
      </dsp:txBody>
      <dsp:txXfrm>
        <a:off x="31613" y="2273897"/>
        <a:ext cx="6726702" cy="584369"/>
      </dsp:txXfrm>
    </dsp:sp>
    <dsp:sp modelId="{E0A2CAFF-EC6C-DC4D-863F-242705ECCC0B}">
      <dsp:nvSpPr>
        <dsp:cNvPr id="0" name=""/>
        <dsp:cNvSpPr/>
      </dsp:nvSpPr>
      <dsp:spPr>
        <a:xfrm>
          <a:off x="0" y="2907414"/>
          <a:ext cx="6789928" cy="1006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580" tIns="34290" rIns="192024" bIns="34290" numCol="1" spcCol="1270" anchor="t" anchorCtr="0">
          <a:noAutofit/>
        </a:bodyPr>
        <a:lstStyle/>
        <a:p>
          <a:pPr marL="228600" lvl="1" indent="-228600" algn="l" defTabSz="933450">
            <a:lnSpc>
              <a:spcPct val="100000"/>
            </a:lnSpc>
            <a:spcBef>
              <a:spcPct val="0"/>
            </a:spcBef>
            <a:spcAft>
              <a:spcPct val="20000"/>
            </a:spcAft>
            <a:buChar char="•"/>
          </a:pPr>
          <a:r>
            <a:rPr lang="en-US" sz="2100" kern="1200" dirty="0">
              <a:latin typeface="Avenir Book" panose="02000503020000020003" pitchFamily="2" charset="0"/>
            </a:rPr>
            <a:t>Representation from SaTC, CNS, CCF, IIS, OAC</a:t>
          </a:r>
        </a:p>
        <a:p>
          <a:pPr marL="228600" lvl="1" indent="-228600" algn="l" defTabSz="933450">
            <a:lnSpc>
              <a:spcPct val="100000"/>
            </a:lnSpc>
            <a:spcBef>
              <a:spcPct val="0"/>
            </a:spcBef>
            <a:spcAft>
              <a:spcPct val="20000"/>
            </a:spcAft>
            <a:buChar char="•"/>
          </a:pPr>
          <a:r>
            <a:rPr lang="en-US" sz="2100" kern="1200" dirty="0">
              <a:latin typeface="Avenir Book" panose="02000503020000020003" pitchFamily="2" charset="0"/>
            </a:rPr>
            <a:t>Over 135 awards, ~$45M to date (ranging from 300K to $1.2M) </a:t>
          </a:r>
        </a:p>
      </dsp:txBody>
      <dsp:txXfrm>
        <a:off x="0" y="2907414"/>
        <a:ext cx="6789928" cy="100601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8BD27-E388-FD42-84CC-989328AB8A6E}"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05D076-DFB8-9844-A40D-41010659C1D2}" type="slidenum">
              <a:rPr lang="en-US" smtClean="0"/>
              <a:t>‹#›</a:t>
            </a:fld>
            <a:endParaRPr lang="en-US"/>
          </a:p>
        </p:txBody>
      </p:sp>
    </p:spTree>
    <p:extLst>
      <p:ext uri="{BB962C8B-B14F-4D97-AF65-F5344CB8AC3E}">
        <p14:creationId xmlns:p14="http://schemas.microsoft.com/office/powerpoint/2010/main" val="3421424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fld id="{9B74349A-219E-45A4-A6E4-E9799664F31B}" type="slidenum">
              <a:rPr lang="en-US" smtClean="0"/>
              <a:t>1</a:t>
            </a:fld>
            <a:endParaRPr lang="en-US"/>
          </a:p>
        </p:txBody>
      </p:sp>
    </p:spTree>
    <p:extLst>
      <p:ext uri="{BB962C8B-B14F-4D97-AF65-F5344CB8AC3E}">
        <p14:creationId xmlns:p14="http://schemas.microsoft.com/office/powerpoint/2010/main" val="3655081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05D076-DFB8-9844-A40D-41010659C1D2}" type="slidenum">
              <a:rPr lang="en-US" smtClean="0"/>
              <a:t>11</a:t>
            </a:fld>
            <a:endParaRPr lang="en-US"/>
          </a:p>
        </p:txBody>
      </p:sp>
    </p:spTree>
    <p:extLst>
      <p:ext uri="{BB962C8B-B14F-4D97-AF65-F5344CB8AC3E}">
        <p14:creationId xmlns:p14="http://schemas.microsoft.com/office/powerpoint/2010/main" val="3878608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5D076-DFB8-9844-A40D-41010659C1D2}" type="slidenum">
              <a:rPr lang="en-US" smtClean="0"/>
              <a:t>12</a:t>
            </a:fld>
            <a:endParaRPr lang="en-US" dirty="0"/>
          </a:p>
        </p:txBody>
      </p:sp>
    </p:spTree>
    <p:extLst>
      <p:ext uri="{BB962C8B-B14F-4D97-AF65-F5344CB8AC3E}">
        <p14:creationId xmlns:p14="http://schemas.microsoft.com/office/powerpoint/2010/main" val="239793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05D076-DFB8-9844-A40D-41010659C1D2}" type="slidenum">
              <a:rPr lang="en-US" smtClean="0"/>
              <a:t>20</a:t>
            </a:fld>
            <a:endParaRPr lang="en-US"/>
          </a:p>
        </p:txBody>
      </p:sp>
    </p:spTree>
    <p:extLst>
      <p:ext uri="{BB962C8B-B14F-4D97-AF65-F5344CB8AC3E}">
        <p14:creationId xmlns:p14="http://schemas.microsoft.com/office/powerpoint/2010/main" val="2409721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05D076-DFB8-9844-A40D-41010659C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014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000" b="1" i="1">
                <a:latin typeface="Avenir Book" panose="02000503020000020003"/>
              </a:rPr>
              <a:t>CISE Research Expansion Mission and Vision </a:t>
            </a:r>
          </a:p>
          <a:p>
            <a:pPr marL="571500" indent="-571500" algn="l">
              <a:buFont typeface="Wingdings" pitchFamily="2" charset="2"/>
              <a:buChar char="v"/>
            </a:pPr>
            <a:r>
              <a:rPr lang="en-US" sz="1200" i="1">
                <a:latin typeface="Avenir Book" panose="02000503020000020003"/>
              </a:rPr>
              <a:t>To build research capacity and enhance institutional research infrastructure at MSIs in support of their transition into the CISE CORE programs. </a:t>
            </a:r>
          </a:p>
          <a:p>
            <a:pPr marL="571500" indent="-571500" algn="l">
              <a:buFont typeface="Wingdings" pitchFamily="2" charset="2"/>
              <a:buChar char="v"/>
            </a:pPr>
            <a:r>
              <a:rPr lang="en-US" sz="1200" i="1">
                <a:latin typeface="Avenir Book" panose="02000503020000020003"/>
              </a:rPr>
              <a:t>To stimulate rigorous research advances at MSIs and thus address the challenges faced by the nation’s STEM competitiveness.  </a:t>
            </a:r>
          </a:p>
          <a:p>
            <a:pPr marL="571500" indent="-571500" algn="l">
              <a:buFont typeface="Wingdings" pitchFamily="2" charset="2"/>
              <a:buChar char="v"/>
            </a:pPr>
            <a:r>
              <a:rPr lang="en-US" sz="1200" i="1">
                <a:latin typeface="Avenir Book" panose="02000503020000020003"/>
              </a:rPr>
              <a:t>To fill the gap in funding of MSIs, as they are central to promoting inclusive excellence, thus enabling CISE research access and inclusion.</a:t>
            </a:r>
          </a:p>
          <a:p>
            <a:pPr marL="571500" indent="-571500" algn="l">
              <a:buFont typeface="Wingdings" pitchFamily="2" charset="2"/>
              <a:buChar char="v"/>
            </a:pPr>
            <a:endParaRPr lang="en-US" sz="1200" i="1">
              <a:latin typeface="Avenir Book" panose="02000503020000020003"/>
            </a:endParaRPr>
          </a:p>
        </p:txBody>
      </p:sp>
      <p:sp>
        <p:nvSpPr>
          <p:cNvPr id="4" name="Slide Number Placeholder 3"/>
          <p:cNvSpPr>
            <a:spLocks noGrp="1"/>
          </p:cNvSpPr>
          <p:nvPr>
            <p:ph type="sldNum" sz="quarter" idx="5"/>
          </p:nvPr>
        </p:nvSpPr>
        <p:spPr/>
        <p:txBody>
          <a:bodyPr/>
          <a:lstStyle/>
          <a:p>
            <a:fld id="{1F05D076-DFB8-9844-A40D-41010659C1D2}" type="slidenum">
              <a:rPr lang="en-US" smtClean="0"/>
              <a:t>31</a:t>
            </a:fld>
            <a:endParaRPr lang="en-US"/>
          </a:p>
        </p:txBody>
      </p:sp>
    </p:spTree>
    <p:extLst>
      <p:ext uri="{BB962C8B-B14F-4D97-AF65-F5344CB8AC3E}">
        <p14:creationId xmlns:p14="http://schemas.microsoft.com/office/powerpoint/2010/main" val="2642082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33</a:t>
            </a:fld>
            <a:endParaRPr lang="en-US" dirty="0"/>
          </a:p>
        </p:txBody>
      </p:sp>
    </p:spTree>
    <p:extLst>
      <p:ext uri="{BB962C8B-B14F-4D97-AF65-F5344CB8AC3E}">
        <p14:creationId xmlns:p14="http://schemas.microsoft.com/office/powerpoint/2010/main" val="1139837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5D076-DFB8-9844-A40D-41010659C1D2}" type="slidenum">
              <a:rPr lang="en-US" smtClean="0"/>
              <a:t>34</a:t>
            </a:fld>
            <a:endParaRPr lang="en-US" dirty="0"/>
          </a:p>
        </p:txBody>
      </p:sp>
    </p:spTree>
    <p:extLst>
      <p:ext uri="{BB962C8B-B14F-4D97-AF65-F5344CB8AC3E}">
        <p14:creationId xmlns:p14="http://schemas.microsoft.com/office/powerpoint/2010/main" val="712472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05D076-DFB8-9844-A40D-41010659C1D2}" type="slidenum">
              <a:rPr lang="en-US" smtClean="0"/>
              <a:t>35</a:t>
            </a:fld>
            <a:endParaRPr lang="en-US"/>
          </a:p>
        </p:txBody>
      </p:sp>
    </p:spTree>
    <p:extLst>
      <p:ext uri="{BB962C8B-B14F-4D97-AF65-F5344CB8AC3E}">
        <p14:creationId xmlns:p14="http://schemas.microsoft.com/office/powerpoint/2010/main" val="520110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buFont typeface="Courier New,monospace" panose="020B0604020202020204" pitchFamily="34" charset="0"/>
              <a:buChar char="o"/>
            </a:pPr>
            <a:r>
              <a:rPr lang="en-US" sz="1200">
                <a:solidFill>
                  <a:schemeClr val="tx2">
                    <a:lumMod val="75000"/>
                    <a:lumOff val="25000"/>
                  </a:schemeClr>
                </a:solidFill>
                <a:latin typeface="Avenir Book"/>
                <a:ea typeface="Verdana"/>
              </a:rPr>
              <a:t>Orient potential proposers</a:t>
            </a:r>
          </a:p>
          <a:p>
            <a:pPr>
              <a:lnSpc>
                <a:spcPct val="120000"/>
              </a:lnSpc>
              <a:buFont typeface="Courier New,monospace" panose="020B0604020202020204" pitchFamily="34" charset="0"/>
              <a:buChar char="o"/>
            </a:pPr>
            <a:r>
              <a:rPr lang="en-US" sz="1200">
                <a:solidFill>
                  <a:schemeClr val="tx2">
                    <a:lumMod val="75000"/>
                    <a:lumOff val="25000"/>
                  </a:schemeClr>
                </a:solidFill>
                <a:latin typeface="Avenir Book"/>
                <a:ea typeface="Verdana"/>
              </a:rPr>
              <a:t>Summarize the MSI program and review criteria </a:t>
            </a:r>
          </a:p>
          <a:p>
            <a:pPr>
              <a:lnSpc>
                <a:spcPct val="120000"/>
              </a:lnSpc>
              <a:buFont typeface="Courier New,monospace" panose="020B0604020202020204" pitchFamily="34" charset="0"/>
              <a:buChar char="o"/>
            </a:pPr>
            <a:r>
              <a:rPr lang="en-US" sz="1200">
                <a:solidFill>
                  <a:schemeClr val="tx2">
                    <a:lumMod val="75000"/>
                    <a:lumOff val="25000"/>
                  </a:schemeClr>
                </a:solidFill>
                <a:latin typeface="Avenir Book"/>
                <a:ea typeface="Verdana"/>
              </a:rPr>
              <a:t>Answer questions</a:t>
            </a:r>
          </a:p>
          <a:p>
            <a:pPr>
              <a:lnSpc>
                <a:spcPct val="120000"/>
              </a:lnSpc>
              <a:buFont typeface="Courier New,monospace" panose="020B0604020202020204" pitchFamily="34" charset="0"/>
              <a:buChar char="o"/>
            </a:pPr>
            <a:r>
              <a:rPr lang="en-US" sz="1200">
                <a:solidFill>
                  <a:schemeClr val="tx2">
                    <a:lumMod val="75000"/>
                    <a:lumOff val="25000"/>
                  </a:schemeClr>
                </a:solidFill>
                <a:latin typeface="Avenir Book"/>
                <a:ea typeface="Verdana"/>
              </a:rPr>
              <a:t>Improve the quality of proposals</a:t>
            </a:r>
          </a:p>
          <a:p>
            <a:endParaRPr lang="en-US"/>
          </a:p>
        </p:txBody>
      </p:sp>
      <p:sp>
        <p:nvSpPr>
          <p:cNvPr id="4" name="Slide Number Placeholder 3"/>
          <p:cNvSpPr>
            <a:spLocks noGrp="1"/>
          </p:cNvSpPr>
          <p:nvPr>
            <p:ph type="sldNum" sz="quarter" idx="5"/>
          </p:nvPr>
        </p:nvSpPr>
        <p:spPr/>
        <p:txBody>
          <a:bodyPr/>
          <a:lstStyle/>
          <a:p>
            <a:fld id="{1F05D076-DFB8-9844-A40D-41010659C1D2}" type="slidenum">
              <a:rPr lang="en-US" smtClean="0"/>
              <a:t>2</a:t>
            </a:fld>
            <a:endParaRPr lang="en-US"/>
          </a:p>
        </p:txBody>
      </p:sp>
    </p:spTree>
    <p:extLst>
      <p:ext uri="{BB962C8B-B14F-4D97-AF65-F5344CB8AC3E}">
        <p14:creationId xmlns:p14="http://schemas.microsoft.com/office/powerpoint/2010/main" val="1558898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b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05D076-DFB8-9844-A40D-41010659C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130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ACDD8-89FB-574A-8A87-6A752B0B1C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6867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ACDD8-89FB-574A-8A87-6A752B0B1C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0516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dirty="0">
                <a:solidFill>
                  <a:srgbClr val="000000"/>
                </a:solidFill>
                <a:effectLst/>
                <a:latin typeface="Calibri" panose="020F0502020204030204" pitchFamily="34" charset="0"/>
              </a:rPr>
              <a:t>National Science Foundation (NSF) priorities do not change with the passage of the CHIPS and Science Act. This law supports and further enables our three pillars.</a:t>
            </a:r>
            <a:endParaRPr lang="en-US" b="0" i="0" dirty="0">
              <a:solidFill>
                <a:srgbClr val="000000"/>
              </a:solidFill>
              <a:effectLst/>
              <a:latin typeface="Segoe UI" panose="020B0502040204020203" pitchFamily="34" charset="0"/>
            </a:endParaRPr>
          </a:p>
          <a:p>
            <a:pPr marL="342900" indent="-342900" algn="l" rtl="0" fontAlgn="base">
              <a:buFont typeface="+mj-lt"/>
              <a:buAutoNum type="arabicPeriod"/>
            </a:pPr>
            <a:r>
              <a:rPr lang="en-US" sz="1200" b="0" i="0" dirty="0">
                <a:solidFill>
                  <a:srgbClr val="000000"/>
                </a:solidFill>
                <a:effectLst/>
                <a:latin typeface="Calibri" panose="020F0502020204030204" pitchFamily="34" charset="0"/>
              </a:rPr>
              <a:t>Strengthening the established NSF; and  </a:t>
            </a: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r>
              <a:rPr lang="en-US" sz="1200" b="0" i="0" dirty="0">
                <a:solidFill>
                  <a:srgbClr val="000000"/>
                </a:solidFill>
                <a:effectLst/>
                <a:latin typeface="Calibri" panose="020F0502020204030204" pitchFamily="34" charset="0"/>
              </a:rPr>
              <a:t>Inspiring the Missing Millions; </a:t>
            </a: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r>
              <a:rPr lang="en-US" sz="1200" b="0" i="0" dirty="0">
                <a:solidFill>
                  <a:srgbClr val="000000"/>
                </a:solidFill>
                <a:effectLst/>
                <a:latin typeface="Calibri" panose="020F0502020204030204" pitchFamily="34" charset="0"/>
              </a:rPr>
              <a:t>Accelerating technology and innovation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ACDD8-89FB-574A-8A87-6A752B0B1C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4434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If the United States wants to continue to lead in research and innovation, we need to invest in both fundamental research and translation. We need to create the technologies and jobs of the future through such investments. We also need to ensure that we have a workforce – a broad workforce – who are prepared for the jobs of today and tomorrow. NSF is uniquely positioned to build the workforce for the future. Technology, Innovation and Partnerships (TIP) is not just a directorate. It is a concept that permeates throughout NSF.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TIP leverages everything we do and takes it to the next level. It ENRICHES the fundamental research to make the industries of the future a reality.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The concept of TIP supports FUNDAMENTAL research with IMPACT.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Innovation is infused all through NSF. Same with partnerships. Technology does not limit itself. It’s not just gadgets and prototypes. It’s throughout all that we do.  </a:t>
            </a:r>
            <a:endParaRPr lang="en-US"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8</a:t>
            </a:fld>
            <a:endParaRPr lang="en-US"/>
          </a:p>
        </p:txBody>
      </p:sp>
    </p:spTree>
    <p:extLst>
      <p:ext uri="{BB962C8B-B14F-4D97-AF65-F5344CB8AC3E}">
        <p14:creationId xmlns:p14="http://schemas.microsoft.com/office/powerpoint/2010/main" val="4257694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000" b="1" i="1">
                <a:latin typeface="Avenir Book" panose="02000503020000020003"/>
              </a:rPr>
              <a:t>CISE Research Expansion Mission and Vision </a:t>
            </a:r>
          </a:p>
          <a:p>
            <a:pPr marL="571500" indent="-571500" algn="l">
              <a:buFont typeface="Wingdings" pitchFamily="2" charset="2"/>
              <a:buChar char="v"/>
            </a:pPr>
            <a:r>
              <a:rPr lang="en-US" sz="1200" i="1">
                <a:latin typeface="Avenir Book" panose="02000503020000020003"/>
              </a:rPr>
              <a:t>To build research capacity and enhance institutional research infrastructure at MSIs in support of their transition into the CISE CORE programs. </a:t>
            </a:r>
          </a:p>
          <a:p>
            <a:pPr marL="571500" indent="-571500" algn="l">
              <a:buFont typeface="Wingdings" pitchFamily="2" charset="2"/>
              <a:buChar char="v"/>
            </a:pPr>
            <a:r>
              <a:rPr lang="en-US" sz="1200" i="1">
                <a:latin typeface="Avenir Book" panose="02000503020000020003"/>
              </a:rPr>
              <a:t>To stimulate rigorous research advances at MSIs and thus address the challenges faced by the nation’s STEM competitiveness.  </a:t>
            </a:r>
          </a:p>
          <a:p>
            <a:pPr marL="571500" indent="-571500" algn="l">
              <a:buFont typeface="Wingdings" pitchFamily="2" charset="2"/>
              <a:buChar char="v"/>
            </a:pPr>
            <a:r>
              <a:rPr lang="en-US" sz="1200" i="1">
                <a:latin typeface="Avenir Book" panose="02000503020000020003"/>
              </a:rPr>
              <a:t>To fill the gap in funding of MSIs, as they are central to promoting inclusive excellence, thus enabling CISE research access and inclusion.</a:t>
            </a:r>
          </a:p>
          <a:p>
            <a:pPr marL="571500" indent="-571500" algn="l">
              <a:buFont typeface="Wingdings" pitchFamily="2" charset="2"/>
              <a:buChar char="v"/>
            </a:pPr>
            <a:endParaRPr lang="en-US" sz="1200" i="1">
              <a:latin typeface="Avenir Book" panose="02000503020000020003"/>
            </a:endParaRPr>
          </a:p>
        </p:txBody>
      </p:sp>
      <p:sp>
        <p:nvSpPr>
          <p:cNvPr id="4" name="Slide Number Placeholder 3"/>
          <p:cNvSpPr>
            <a:spLocks noGrp="1"/>
          </p:cNvSpPr>
          <p:nvPr>
            <p:ph type="sldNum" sz="quarter" idx="5"/>
          </p:nvPr>
        </p:nvSpPr>
        <p:spPr/>
        <p:txBody>
          <a:bodyPr/>
          <a:lstStyle/>
          <a:p>
            <a:fld id="{1F05D076-DFB8-9844-A40D-41010659C1D2}" type="slidenum">
              <a:rPr lang="en-US" smtClean="0"/>
              <a:t>9</a:t>
            </a:fld>
            <a:endParaRPr lang="en-US"/>
          </a:p>
        </p:txBody>
      </p:sp>
    </p:spTree>
    <p:extLst>
      <p:ext uri="{BB962C8B-B14F-4D97-AF65-F5344CB8AC3E}">
        <p14:creationId xmlns:p14="http://schemas.microsoft.com/office/powerpoint/2010/main" val="1783112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5D076-DFB8-9844-A40D-41010659C1D2}" type="slidenum">
              <a:rPr lang="en-US" smtClean="0"/>
              <a:t>10</a:t>
            </a:fld>
            <a:endParaRPr lang="en-US" dirty="0"/>
          </a:p>
        </p:txBody>
      </p:sp>
    </p:spTree>
    <p:extLst>
      <p:ext uri="{BB962C8B-B14F-4D97-AF65-F5344CB8AC3E}">
        <p14:creationId xmlns:p14="http://schemas.microsoft.com/office/powerpoint/2010/main" val="159764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A05C4B2E-6B49-4A5A-B10E-C90DE8250931}"/>
              </a:ext>
            </a:extLst>
          </p:cNvPr>
          <p:cNvSpPr>
            <a:spLocks noGrp="1"/>
          </p:cNvSpPr>
          <p:nvPr>
            <p:ph type="body" sz="quarter" idx="14" hasCustomPrompt="1"/>
          </p:nvPr>
        </p:nvSpPr>
        <p:spPr>
          <a:xfrm>
            <a:off x="603478" y="476217"/>
            <a:ext cx="10276453" cy="656771"/>
          </a:xfrm>
          <a:prstGeom prst="rect">
            <a:avLst/>
          </a:prstGeom>
        </p:spPr>
        <p:txBody>
          <a:bodyPr>
            <a:normAutofit/>
          </a:bodyPr>
          <a:lstStyle>
            <a:lvl1pPr marL="0" indent="0" algn="l">
              <a:buNone/>
              <a:defRPr sz="2800" b="1">
                <a:solidFill>
                  <a:schemeClr val="bg1"/>
                </a:solidFill>
                <a:latin typeface="Open Sans" pitchFamily="2" charset="0"/>
                <a:ea typeface="Open Sans" pitchFamily="2" charset="0"/>
                <a:cs typeface="Open Sans" pitchFamily="2" charset="0"/>
              </a:defRPr>
            </a:lvl1pPr>
          </a:lstStyle>
          <a:p>
            <a:pPr lvl="0"/>
            <a:r>
              <a:rPr lang="en-US"/>
              <a:t>CLICK TO EDIT MASTER TEXT STYLES</a:t>
            </a:r>
          </a:p>
        </p:txBody>
      </p:sp>
      <p:sp>
        <p:nvSpPr>
          <p:cNvPr id="9" name="Text Placeholder 8">
            <a:extLst>
              <a:ext uri="{FF2B5EF4-FFF2-40B4-BE49-F238E27FC236}">
                <a16:creationId xmlns:a16="http://schemas.microsoft.com/office/drawing/2014/main" id="{8F0D7FDF-F5D3-45F8-986E-E35637757EB2}"/>
              </a:ext>
            </a:extLst>
          </p:cNvPr>
          <p:cNvSpPr>
            <a:spLocks noGrp="1"/>
          </p:cNvSpPr>
          <p:nvPr>
            <p:ph type="body" sz="quarter" idx="15"/>
          </p:nvPr>
        </p:nvSpPr>
        <p:spPr>
          <a:xfrm>
            <a:off x="603478" y="1656272"/>
            <a:ext cx="10983686" cy="4461953"/>
          </a:xfrm>
          <a:prstGeom prst="rect">
            <a:avLst/>
          </a:prstGeom>
        </p:spPr>
        <p:txBody>
          <a:bodyPr>
            <a:normAutofit/>
          </a:bodyPr>
          <a:lstStyle>
            <a:lvl1pPr marL="0" indent="0">
              <a:buNone/>
              <a:defRPr sz="1800">
                <a:latin typeface="Open Sans Light" pitchFamily="2" charset="0"/>
                <a:ea typeface="Open Sans Light" pitchFamily="2" charset="0"/>
                <a:cs typeface="Open Sans Light" pitchFamily="2" charset="0"/>
              </a:defRPr>
            </a:lvl1pPr>
            <a:lvl2pPr marL="457200" indent="0">
              <a:buNone/>
              <a:defRPr sz="1800">
                <a:latin typeface="Open Sans Light" pitchFamily="2" charset="0"/>
                <a:ea typeface="Open Sans Light" pitchFamily="2" charset="0"/>
                <a:cs typeface="Open Sans Light" pitchFamily="2" charset="0"/>
              </a:defRPr>
            </a:lvl2pPr>
            <a:lvl3pPr marL="914400" indent="0">
              <a:buNone/>
              <a:defRPr sz="1800">
                <a:latin typeface="Open Sans Light" pitchFamily="2" charset="0"/>
                <a:ea typeface="Open Sans Light" pitchFamily="2" charset="0"/>
                <a:cs typeface="Open Sans Light" pitchFamily="2" charset="0"/>
              </a:defRPr>
            </a:lvl3pPr>
            <a:lvl4pPr marL="1371600" indent="0">
              <a:buNone/>
              <a:defRPr sz="1800">
                <a:latin typeface="Open Sans Light" pitchFamily="2" charset="0"/>
                <a:ea typeface="Open Sans Light" pitchFamily="2" charset="0"/>
                <a:cs typeface="Open Sans Light" pitchFamily="2" charset="0"/>
              </a:defRPr>
            </a:lvl4pPr>
            <a:lvl5pPr marL="1828800" indent="0">
              <a:buNone/>
              <a:defRPr sz="180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levelv</a:t>
            </a:r>
            <a:endParaRPr lang="en-US"/>
          </a:p>
        </p:txBody>
      </p:sp>
      <p:sp>
        <p:nvSpPr>
          <p:cNvPr id="4" name="Text Placeholder 16">
            <a:extLst>
              <a:ext uri="{FF2B5EF4-FFF2-40B4-BE49-F238E27FC236}">
                <a16:creationId xmlns:a16="http://schemas.microsoft.com/office/drawing/2014/main" id="{09A03F63-08BB-4E44-AA7E-4854AB3AC326}"/>
              </a:ext>
            </a:extLst>
          </p:cNvPr>
          <p:cNvSpPr>
            <a:spLocks noGrp="1"/>
          </p:cNvSpPr>
          <p:nvPr>
            <p:ph type="body" sz="quarter" idx="13" hasCustomPrompt="1"/>
          </p:nvPr>
        </p:nvSpPr>
        <p:spPr>
          <a:xfrm>
            <a:off x="485775" y="6532630"/>
            <a:ext cx="3100388" cy="257175"/>
          </a:xfrm>
          <a:prstGeom prst="rect">
            <a:avLst/>
          </a:prstGeom>
        </p:spPr>
        <p:txBody>
          <a:bodyPr>
            <a:normAutofit/>
          </a:bodyPr>
          <a:lstStyle>
            <a:lvl1pPr marL="0" indent="0">
              <a:buNone/>
              <a:defRPr sz="1200">
                <a:latin typeface="Open Sans" pitchFamily="2" charset="0"/>
                <a:ea typeface="Open Sans" pitchFamily="2" charset="0"/>
                <a:cs typeface="Open Sans" pitchFamily="2" charset="0"/>
              </a:defRPr>
            </a:lvl1pPr>
          </a:lstStyle>
          <a:p>
            <a:pPr lvl="0"/>
            <a:r>
              <a:rPr lang="en-US"/>
              <a:t>Click here to edit your footer</a:t>
            </a:r>
          </a:p>
        </p:txBody>
      </p:sp>
      <p:sp>
        <p:nvSpPr>
          <p:cNvPr id="2" name="hcSlideMaster.Title SlideHeader">
            <a:extLst>
              <a:ext uri="{FF2B5EF4-FFF2-40B4-BE49-F238E27FC236}">
                <a16:creationId xmlns:a16="http://schemas.microsoft.com/office/drawing/2014/main" id="{E8D116B3-5026-17FF-CE7A-2A478C45B25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749527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2EB3-3DC5-A748-97FE-37F218EE0619}"/>
              </a:ext>
            </a:extLst>
          </p:cNvPr>
          <p:cNvSpPr>
            <a:spLocks noGrp="1"/>
          </p:cNvSpPr>
          <p:nvPr>
            <p:ph type="title"/>
          </p:nvPr>
        </p:nvSpPr>
        <p:spPr>
          <a:xfrm>
            <a:off x="464079" y="449262"/>
            <a:ext cx="3932237" cy="1600200"/>
          </a:xfrm>
        </p:spPr>
        <p:txBody>
          <a:bodyPr anchor="b"/>
          <a:lstStyle>
            <a:lvl1pPr>
              <a:defRPr sz="3200">
                <a:latin typeface="Tw Cen MT" panose="020B0602020104020603" pitchFamily="34" charset="77"/>
                <a:ea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568E70D-0C53-2246-B034-ED0E9C67FD62}"/>
              </a:ext>
            </a:extLst>
          </p:cNvPr>
          <p:cNvSpPr>
            <a:spLocks noGrp="1"/>
          </p:cNvSpPr>
          <p:nvPr>
            <p:ph idx="1"/>
          </p:nvPr>
        </p:nvSpPr>
        <p:spPr>
          <a:xfrm>
            <a:off x="5183188" y="457201"/>
            <a:ext cx="6551612" cy="5403850"/>
          </a:xfrm>
        </p:spPr>
        <p:txBody>
          <a:bodyPr/>
          <a:lstStyle>
            <a:lvl1pPr>
              <a:defRPr sz="3200">
                <a:latin typeface="Tw Cen MT" panose="020B0602020104020603" pitchFamily="34" charset="77"/>
                <a:ea typeface="Verdana" panose="020B0604030504040204" pitchFamily="34" charset="0"/>
              </a:defRPr>
            </a:lvl1pPr>
            <a:lvl2pPr>
              <a:defRPr sz="2800">
                <a:latin typeface="Tw Cen MT" panose="020B0602020104020603" pitchFamily="34" charset="77"/>
                <a:ea typeface="Verdana" panose="020B0604030504040204" pitchFamily="34" charset="0"/>
              </a:defRPr>
            </a:lvl2pPr>
            <a:lvl3pPr>
              <a:defRPr sz="2400">
                <a:latin typeface="Tw Cen MT" panose="020B0602020104020603" pitchFamily="34" charset="77"/>
                <a:ea typeface="Verdana" panose="020B0604030504040204" pitchFamily="34" charset="0"/>
              </a:defRPr>
            </a:lvl3pPr>
            <a:lvl4pPr>
              <a:defRPr sz="2000">
                <a:latin typeface="Tw Cen MT" panose="020B0602020104020603" pitchFamily="34" charset="77"/>
                <a:ea typeface="Verdana" panose="020B0604030504040204" pitchFamily="34" charset="0"/>
              </a:defRPr>
            </a:lvl4pPr>
            <a:lvl5pPr>
              <a:defRPr sz="2000">
                <a:latin typeface="Tw Cen MT" panose="020B0602020104020603" pitchFamily="34" charset="77"/>
                <a:ea typeface="Verdana" panose="020B060403050404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17E4FE-1E33-9D4D-8412-2878B7245032}"/>
              </a:ext>
            </a:extLst>
          </p:cNvPr>
          <p:cNvSpPr>
            <a:spLocks noGrp="1"/>
          </p:cNvSpPr>
          <p:nvPr>
            <p:ph type="body" sz="half" idx="2"/>
          </p:nvPr>
        </p:nvSpPr>
        <p:spPr>
          <a:xfrm>
            <a:off x="464079" y="2049462"/>
            <a:ext cx="3932237" cy="3811588"/>
          </a:xfrm>
        </p:spPr>
        <p:txBody>
          <a:bodyPr/>
          <a:lstStyle>
            <a:lvl1pPr marL="0" indent="0">
              <a:buNone/>
              <a:defRPr sz="1600">
                <a:latin typeface="Tw Cen MT" panose="020B0602020104020603" pitchFamily="34" charset="77"/>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8894DD-EAE4-7B4D-AE13-873D4F28A9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11/7/2024</a:t>
            </a:fld>
            <a:endParaRPr lang="en-US"/>
          </a:p>
        </p:txBody>
      </p:sp>
      <p:sp>
        <p:nvSpPr>
          <p:cNvPr id="6" name="Footer Placeholder 5">
            <a:extLst>
              <a:ext uri="{FF2B5EF4-FFF2-40B4-BE49-F238E27FC236}">
                <a16:creationId xmlns:a16="http://schemas.microsoft.com/office/drawing/2014/main" id="{54F2508D-EC7B-044E-A138-A7A7DF9EC9AE}"/>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7" name="Slide Number Placeholder 6">
            <a:extLst>
              <a:ext uri="{FF2B5EF4-FFF2-40B4-BE49-F238E27FC236}">
                <a16:creationId xmlns:a16="http://schemas.microsoft.com/office/drawing/2014/main" id="{E82DB622-E37D-644A-8A0A-872C60C43821}"/>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8" name="hcSlideMaster69.Content with CaptionHeader">
            <a:extLst>
              <a:ext uri="{FF2B5EF4-FFF2-40B4-BE49-F238E27FC236}">
                <a16:creationId xmlns:a16="http://schemas.microsoft.com/office/drawing/2014/main" id="{A229AE4A-34B5-870D-ECA1-AA69876845D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100262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56FA-A4A8-C84A-A06E-BD15679744BF}"/>
              </a:ext>
            </a:extLst>
          </p:cNvPr>
          <p:cNvSpPr>
            <a:spLocks noGrp="1"/>
          </p:cNvSpPr>
          <p:nvPr>
            <p:ph type="title"/>
          </p:nvPr>
        </p:nvSpPr>
        <p:spPr>
          <a:xfrm>
            <a:off x="457200" y="457200"/>
            <a:ext cx="3932237" cy="1600200"/>
          </a:xfrm>
        </p:spPr>
        <p:txBody>
          <a:bodyPr anchor="b"/>
          <a:lstStyle>
            <a:lvl1pPr>
              <a:defRPr sz="3200">
                <a:latin typeface="Tw Cen MT" panose="020B0602020104020603" pitchFamily="34" charset="77"/>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4BD0047-96EF-7346-A824-B13C35452C08}"/>
              </a:ext>
            </a:extLst>
          </p:cNvPr>
          <p:cNvSpPr>
            <a:spLocks noGrp="1"/>
          </p:cNvSpPr>
          <p:nvPr>
            <p:ph type="pic" idx="1"/>
          </p:nvPr>
        </p:nvSpPr>
        <p:spPr>
          <a:xfrm>
            <a:off x="5183188" y="457201"/>
            <a:ext cx="6551612" cy="5403850"/>
          </a:xfrm>
        </p:spPr>
        <p:txBody>
          <a:bodyPr/>
          <a:lstStyle>
            <a:lvl1pPr marL="0" indent="0">
              <a:buNone/>
              <a:defRPr sz="3200">
                <a:latin typeface="Tw Cen MT" panose="020B0602020104020603" pitchFamily="34" charset="77"/>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1D92FC-53B8-FB48-81FE-97CA786F64F4}"/>
              </a:ext>
            </a:extLst>
          </p:cNvPr>
          <p:cNvSpPr>
            <a:spLocks noGrp="1"/>
          </p:cNvSpPr>
          <p:nvPr>
            <p:ph type="body" sz="half" idx="2"/>
          </p:nvPr>
        </p:nvSpPr>
        <p:spPr>
          <a:xfrm>
            <a:off x="457200" y="2057400"/>
            <a:ext cx="3932237" cy="3811588"/>
          </a:xfrm>
        </p:spPr>
        <p:txBody>
          <a:bodyPr/>
          <a:lstStyle>
            <a:lvl1pPr marL="0" indent="0">
              <a:buNone/>
              <a:defRPr sz="1600">
                <a:latin typeface="Tw Cen MT" panose="020B0602020104020603" pitchFamily="34" charset="77"/>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963E6C-D66A-2041-A2B0-C245075BF2D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Open Sans" panose="020B0606030504020204" pitchFamily="34" charset="0"/>
                <a:cs typeface="Open Sans" panose="020B0606030504020204" pitchFamily="34" charset="0"/>
              </a:defRPr>
            </a:lvl1pPr>
          </a:lstStyle>
          <a:p>
            <a:fld id="{C626D72F-91C1-934D-B646-A25750DA8001}" type="datetimeFigureOut">
              <a:rPr lang="en-US" smtClean="0"/>
              <a:pPr/>
              <a:t>11/7/2024</a:t>
            </a:fld>
            <a:endParaRPr lang="en-US"/>
          </a:p>
        </p:txBody>
      </p:sp>
      <p:sp>
        <p:nvSpPr>
          <p:cNvPr id="6" name="Footer Placeholder 5">
            <a:extLst>
              <a:ext uri="{FF2B5EF4-FFF2-40B4-BE49-F238E27FC236}">
                <a16:creationId xmlns:a16="http://schemas.microsoft.com/office/drawing/2014/main" id="{2B6E6704-F0BE-D248-A670-E507CAC86B8B}"/>
              </a:ext>
            </a:extLst>
          </p:cNvPr>
          <p:cNvSpPr>
            <a:spLocks noGrp="1"/>
          </p:cNvSpPr>
          <p:nvPr>
            <p:ph type="ftr" sz="quarter" idx="11"/>
          </p:nvPr>
        </p:nvSpPr>
        <p:spPr/>
        <p:txBody>
          <a:bodyPr/>
          <a:lstStyle>
            <a:lvl1pPr>
              <a:defRPr>
                <a:latin typeface="Tw Cen MT" panose="020B0602020104020603" pitchFamily="34" charset="77"/>
                <a:ea typeface="Open Sans" panose="020B0606030504020204" pitchFamily="34" charset="0"/>
                <a:cs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14F9643F-79ED-F44F-A841-9987ECE4A2D6}"/>
              </a:ext>
            </a:extLst>
          </p:cNvPr>
          <p:cNvSpPr>
            <a:spLocks noGrp="1"/>
          </p:cNvSpPr>
          <p:nvPr>
            <p:ph type="sldNum" sz="quarter" idx="12"/>
          </p:nvPr>
        </p:nvSpPr>
        <p:spPr/>
        <p:txBody>
          <a:bodyPr/>
          <a:lstStyle>
            <a:lvl1pPr>
              <a:defRPr>
                <a:latin typeface="Tw Cen MT" panose="020B0602020104020603" pitchFamily="34" charset="77"/>
                <a:ea typeface="Open Sans" panose="020B0606030504020204" pitchFamily="34" charset="0"/>
                <a:cs typeface="Open Sans" panose="020B0606030504020204" pitchFamily="34" charset="0"/>
              </a:defRPr>
            </a:lvl1pPr>
          </a:lstStyle>
          <a:p>
            <a:fld id="{4710E8EA-57F6-764C-8914-AEEABF058192}" type="slidenum">
              <a:rPr lang="en-US" smtClean="0"/>
              <a:pPr/>
              <a:t>‹#›</a:t>
            </a:fld>
            <a:endParaRPr lang="en-US"/>
          </a:p>
        </p:txBody>
      </p:sp>
      <p:sp>
        <p:nvSpPr>
          <p:cNvPr id="8" name="hcSlideMaster69.Picture with CaptionHeader">
            <a:extLst>
              <a:ext uri="{FF2B5EF4-FFF2-40B4-BE49-F238E27FC236}">
                <a16:creationId xmlns:a16="http://schemas.microsoft.com/office/drawing/2014/main" id="{2C43D246-BD51-8425-4596-70EB70F058E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73617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28260E-CF65-2A4C-829A-3A95926B4A00}"/>
              </a:ext>
            </a:extLst>
          </p:cNvPr>
          <p:cNvSpPr>
            <a:spLocks noGrp="1"/>
          </p:cNvSpPr>
          <p:nvPr>
            <p:ph type="ctrTitle" hasCustomPrompt="1"/>
          </p:nvPr>
        </p:nvSpPr>
        <p:spPr>
          <a:xfrm>
            <a:off x="1524000" y="1984375"/>
            <a:ext cx="9144000" cy="2387600"/>
          </a:xfrm>
        </p:spPr>
        <p:txBody>
          <a:bodyPr anchor="t">
            <a:normAutofit/>
          </a:bodyPr>
          <a:lstStyle>
            <a:lvl1pPr algn="l">
              <a:defRPr sz="5400" b="1">
                <a:solidFill>
                  <a:schemeClr val="bg1"/>
                </a:solidFill>
                <a:latin typeface="Tw Cen MT" panose="020B0602020104020603" pitchFamily="34" charset="77"/>
                <a:ea typeface="Verdan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1524000" y="4386423"/>
            <a:ext cx="9144000" cy="1655762"/>
          </a:xfrm>
        </p:spPr>
        <p:txBody>
          <a:bodyPr/>
          <a:lstStyle>
            <a:lvl1pPr marL="0" indent="0" algn="l">
              <a:buNone/>
              <a:defRPr sz="2400">
                <a:solidFill>
                  <a:schemeClr val="bg1"/>
                </a:solidFill>
                <a:latin typeface="Tw Cen MT" panose="020B0602020104020603" pitchFamily="34" charset="77"/>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4" name="hcSlideMaster79.Title SlideHeader">
            <a:extLst>
              <a:ext uri="{FF2B5EF4-FFF2-40B4-BE49-F238E27FC236}">
                <a16:creationId xmlns:a16="http://schemas.microsoft.com/office/drawing/2014/main" id="{EF0AD066-A555-8F54-55CB-A50A307FEC6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184486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7AE7-AD32-914A-B8BF-9F5F84D34E66}"/>
              </a:ext>
            </a:extLst>
          </p:cNvPr>
          <p:cNvSpPr>
            <a:spLocks noGrp="1"/>
          </p:cNvSpPr>
          <p:nvPr>
            <p:ph type="title"/>
          </p:nvPr>
        </p:nvSpPr>
        <p:spPr>
          <a:xfrm>
            <a:off x="457200" y="457199"/>
            <a:ext cx="11277600" cy="12801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2E90B45-9271-8A42-B3AA-FCFDA2ED0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B87B2-1CA0-2B49-8F56-B898237B2404}"/>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Verdana" panose="020B0604030504040204" pitchFamily="34" charset="0"/>
                <a:ea typeface="Verdana" panose="020B0604030504040204" pitchFamily="34" charset="0"/>
              </a:defRPr>
            </a:lvl1pPr>
          </a:lstStyle>
          <a:p>
            <a:fld id="{C626D72F-91C1-934D-B646-A25750DA8001}" type="datetimeFigureOut">
              <a:rPr lang="en-US" smtClean="0"/>
              <a:pPr/>
              <a:t>11/7/2024</a:t>
            </a:fld>
            <a:endParaRPr lang="en-US"/>
          </a:p>
        </p:txBody>
      </p:sp>
      <p:sp>
        <p:nvSpPr>
          <p:cNvPr id="5" name="Footer Placeholder 4">
            <a:extLst>
              <a:ext uri="{FF2B5EF4-FFF2-40B4-BE49-F238E27FC236}">
                <a16:creationId xmlns:a16="http://schemas.microsoft.com/office/drawing/2014/main" id="{4E2DFA39-9DF7-924C-A73A-FBED4BF9CEE5}"/>
              </a:ext>
            </a:extLst>
          </p:cNvPr>
          <p:cNvSpPr>
            <a:spLocks noGrp="1"/>
          </p:cNvSpPr>
          <p:nvPr>
            <p:ph type="ftr" sz="quarter" idx="11"/>
          </p:nvPr>
        </p:nvSpPr>
        <p:spPr/>
        <p:txBody>
          <a:bodyPr/>
          <a:lstStyle>
            <a:lvl1pPr>
              <a:defRPr sz="1200"/>
            </a:lvl1pPr>
          </a:lstStyle>
          <a:p>
            <a:endParaRPr lang="en-US"/>
          </a:p>
        </p:txBody>
      </p:sp>
      <p:sp>
        <p:nvSpPr>
          <p:cNvPr id="6" name="Slide Number Placeholder 5">
            <a:extLst>
              <a:ext uri="{FF2B5EF4-FFF2-40B4-BE49-F238E27FC236}">
                <a16:creationId xmlns:a16="http://schemas.microsoft.com/office/drawing/2014/main" id="{FA54FEB6-34C3-4946-8CFB-A4866D66435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7" name="hcSlideMaster79.Title and ContentHeader">
            <a:extLst>
              <a:ext uri="{FF2B5EF4-FFF2-40B4-BE49-F238E27FC236}">
                <a16:creationId xmlns:a16="http://schemas.microsoft.com/office/drawing/2014/main" id="{F56B8D26-7CE8-29B0-2C8B-0C9D2624D4D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449108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229A-19F4-1341-B25A-0EB0211C6455}"/>
              </a:ext>
            </a:extLst>
          </p:cNvPr>
          <p:cNvSpPr>
            <a:spLocks noGrp="1"/>
          </p:cNvSpPr>
          <p:nvPr>
            <p:ph type="title"/>
          </p:nvPr>
        </p:nvSpPr>
        <p:spPr>
          <a:xfrm>
            <a:off x="831850" y="1269471"/>
            <a:ext cx="10515600" cy="2852737"/>
          </a:xfrm>
        </p:spPr>
        <p:txBody>
          <a:bodyPr anchor="b"/>
          <a:lstStyle>
            <a:lvl1pPr>
              <a:defRPr sz="6000">
                <a:latin typeface="Tw Cen MT" panose="020B0602020104020603" pitchFamily="34" charset="77"/>
                <a:ea typeface="Verdana" panose="020B060403050404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92A438B-709E-6F41-A4A2-5BB95FB768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Tw Cen MT" panose="020B0602020104020603" pitchFamily="34" charset="77"/>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ABA171-EE85-004E-AA4B-8AED5D54C803}"/>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11/7/2024</a:t>
            </a:fld>
            <a:endParaRPr lang="en-US"/>
          </a:p>
        </p:txBody>
      </p:sp>
      <p:sp>
        <p:nvSpPr>
          <p:cNvPr id="5" name="Footer Placeholder 4">
            <a:extLst>
              <a:ext uri="{FF2B5EF4-FFF2-40B4-BE49-F238E27FC236}">
                <a16:creationId xmlns:a16="http://schemas.microsoft.com/office/drawing/2014/main" id="{8024E64F-1DD8-9846-A763-64AFD1CF067E}"/>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75C56257-900A-3047-9080-FED5B14C40C0}"/>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7" name="hcSlideMaster79.Section HeaderHeader">
            <a:extLst>
              <a:ext uri="{FF2B5EF4-FFF2-40B4-BE49-F238E27FC236}">
                <a16:creationId xmlns:a16="http://schemas.microsoft.com/office/drawing/2014/main" id="{A65684B1-F6CE-0E87-1F07-DA85520514B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185123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2262-7C24-5546-AD4A-F418FD79E5C1}"/>
              </a:ext>
            </a:extLst>
          </p:cNvPr>
          <p:cNvSpPr>
            <a:spLocks noGrp="1"/>
          </p:cNvSpPr>
          <p:nvPr>
            <p:ph type="title"/>
          </p:nvPr>
        </p:nvSpPr>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C00785B-98F4-6C44-871A-A2FE78EAE382}"/>
              </a:ext>
            </a:extLst>
          </p:cNvPr>
          <p:cNvSpPr>
            <a:spLocks noGrp="1"/>
          </p:cNvSpPr>
          <p:nvPr>
            <p:ph sz="half" idx="1"/>
          </p:nvPr>
        </p:nvSpPr>
        <p:spPr>
          <a:xfrm>
            <a:off x="838200" y="1825625"/>
            <a:ext cx="5181600" cy="435133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1DBBC-8A2A-E44C-9D5B-61BF1C41B98E}"/>
              </a:ext>
            </a:extLst>
          </p:cNvPr>
          <p:cNvSpPr>
            <a:spLocks noGrp="1"/>
          </p:cNvSpPr>
          <p:nvPr>
            <p:ph sz="half" idx="2"/>
          </p:nvPr>
        </p:nvSpPr>
        <p:spPr>
          <a:xfrm>
            <a:off x="6172200" y="1825625"/>
            <a:ext cx="5181600" cy="435133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B02A02-5626-1B48-A46E-84F494496C9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11/7/2024</a:t>
            </a:fld>
            <a:endParaRPr lang="en-US"/>
          </a:p>
        </p:txBody>
      </p:sp>
      <p:sp>
        <p:nvSpPr>
          <p:cNvPr id="6" name="Footer Placeholder 5">
            <a:extLst>
              <a:ext uri="{FF2B5EF4-FFF2-40B4-BE49-F238E27FC236}">
                <a16:creationId xmlns:a16="http://schemas.microsoft.com/office/drawing/2014/main" id="{5A0D4A07-67EC-9447-984E-30696DCB0739}"/>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7" name="Slide Number Placeholder 6">
            <a:extLst>
              <a:ext uri="{FF2B5EF4-FFF2-40B4-BE49-F238E27FC236}">
                <a16:creationId xmlns:a16="http://schemas.microsoft.com/office/drawing/2014/main" id="{66770C5F-E6CE-FF42-85F4-757526B1A5F7}"/>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8" name="hcSlideMaster79.Two ContentHeader">
            <a:extLst>
              <a:ext uri="{FF2B5EF4-FFF2-40B4-BE49-F238E27FC236}">
                <a16:creationId xmlns:a16="http://schemas.microsoft.com/office/drawing/2014/main" id="{EB3FC40C-1FEA-0412-ED1C-01E5BE3EE69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08857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2EAB-CFDE-AD42-BA85-680643C6FA99}"/>
              </a:ext>
            </a:extLst>
          </p:cNvPr>
          <p:cNvSpPr>
            <a:spLocks noGrp="1"/>
          </p:cNvSpPr>
          <p:nvPr>
            <p:ph type="title"/>
          </p:nvPr>
        </p:nvSpPr>
        <p:spPr>
          <a:xfrm>
            <a:off x="457200" y="457200"/>
            <a:ext cx="11277600" cy="914400"/>
          </a:xfrm>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BA954DC-5409-4844-AA1B-A6F40A3A159E}"/>
              </a:ext>
            </a:extLst>
          </p:cNvPr>
          <p:cNvSpPr>
            <a:spLocks noGrp="1"/>
          </p:cNvSpPr>
          <p:nvPr>
            <p:ph type="body" idx="1"/>
          </p:nvPr>
        </p:nvSpPr>
        <p:spPr>
          <a:xfrm>
            <a:off x="457200" y="1681163"/>
            <a:ext cx="5540375" cy="823912"/>
          </a:xfrm>
        </p:spPr>
        <p:txBody>
          <a:bodyPr anchor="b"/>
          <a:lstStyle>
            <a:lvl1pPr marL="0" indent="0">
              <a:buNone/>
              <a:defRPr sz="2400" b="1">
                <a:latin typeface="Tw Cen MT" panose="020B0602020104020603" pitchFamily="34" charset="77"/>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A9B08F-9101-384C-B266-06133617DB97}"/>
              </a:ext>
            </a:extLst>
          </p:cNvPr>
          <p:cNvSpPr>
            <a:spLocks noGrp="1"/>
          </p:cNvSpPr>
          <p:nvPr>
            <p:ph sz="half" idx="2"/>
          </p:nvPr>
        </p:nvSpPr>
        <p:spPr>
          <a:xfrm>
            <a:off x="457200" y="2505075"/>
            <a:ext cx="5540375" cy="368458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A9E07D-FAAB-1149-A16F-C766077D49B0}"/>
              </a:ext>
            </a:extLst>
          </p:cNvPr>
          <p:cNvSpPr>
            <a:spLocks noGrp="1"/>
          </p:cNvSpPr>
          <p:nvPr>
            <p:ph type="body" sz="quarter" idx="3"/>
          </p:nvPr>
        </p:nvSpPr>
        <p:spPr>
          <a:xfrm>
            <a:off x="6172200" y="1681163"/>
            <a:ext cx="5562600" cy="823912"/>
          </a:xfrm>
        </p:spPr>
        <p:txBody>
          <a:bodyPr anchor="b"/>
          <a:lstStyle>
            <a:lvl1pPr marL="0" indent="0">
              <a:buNone/>
              <a:defRPr sz="2400" b="1">
                <a:latin typeface="Tw Cen MT" panose="020B0602020104020603" pitchFamily="34" charset="77"/>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0AC0CD-F259-4546-9F8C-448EF73148CA}"/>
              </a:ext>
            </a:extLst>
          </p:cNvPr>
          <p:cNvSpPr>
            <a:spLocks noGrp="1"/>
          </p:cNvSpPr>
          <p:nvPr>
            <p:ph sz="quarter" idx="4"/>
          </p:nvPr>
        </p:nvSpPr>
        <p:spPr>
          <a:xfrm>
            <a:off x="6172200" y="2505075"/>
            <a:ext cx="5562600" cy="368458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C40609-C582-1A46-8E81-BDE867D7A676}"/>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11/7/2024</a:t>
            </a:fld>
            <a:endParaRPr lang="en-US"/>
          </a:p>
        </p:txBody>
      </p:sp>
      <p:sp>
        <p:nvSpPr>
          <p:cNvPr id="8" name="Footer Placeholder 7">
            <a:extLst>
              <a:ext uri="{FF2B5EF4-FFF2-40B4-BE49-F238E27FC236}">
                <a16:creationId xmlns:a16="http://schemas.microsoft.com/office/drawing/2014/main" id="{D96E872F-27FB-BD41-920F-B75BC29BB96A}"/>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9" name="Slide Number Placeholder 8">
            <a:extLst>
              <a:ext uri="{FF2B5EF4-FFF2-40B4-BE49-F238E27FC236}">
                <a16:creationId xmlns:a16="http://schemas.microsoft.com/office/drawing/2014/main" id="{3011C492-60A3-5B4C-8851-46B55B805DFD}"/>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10" name="hcSlideMaster79.ComparisonHeader">
            <a:extLst>
              <a:ext uri="{FF2B5EF4-FFF2-40B4-BE49-F238E27FC236}">
                <a16:creationId xmlns:a16="http://schemas.microsoft.com/office/drawing/2014/main" id="{FB20275D-9E38-B5C3-B9C9-96B5D986C41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279294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8A47-7ABF-A14F-AAA2-8CCA841F177A}"/>
              </a:ext>
            </a:extLst>
          </p:cNvPr>
          <p:cNvSpPr>
            <a:spLocks noGrp="1"/>
          </p:cNvSpPr>
          <p:nvPr>
            <p:ph type="title"/>
          </p:nvPr>
        </p:nvSpPr>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88BDC6A1-9206-2843-BDF9-1D3DA6A7D9E1}"/>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11/7/2024</a:t>
            </a:fld>
            <a:endParaRPr lang="en-US"/>
          </a:p>
        </p:txBody>
      </p:sp>
      <p:sp>
        <p:nvSpPr>
          <p:cNvPr id="4" name="Footer Placeholder 3">
            <a:extLst>
              <a:ext uri="{FF2B5EF4-FFF2-40B4-BE49-F238E27FC236}">
                <a16:creationId xmlns:a16="http://schemas.microsoft.com/office/drawing/2014/main" id="{7B2241A9-DB61-BF48-BD28-0A23D29E0FD7}"/>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5" name="Slide Number Placeholder 4">
            <a:extLst>
              <a:ext uri="{FF2B5EF4-FFF2-40B4-BE49-F238E27FC236}">
                <a16:creationId xmlns:a16="http://schemas.microsoft.com/office/drawing/2014/main" id="{388BCD5F-BC28-C444-9DF3-428D81AA1DB3}"/>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6" name="hcSlideMaster79.Title OnlyHeader">
            <a:extLst>
              <a:ext uri="{FF2B5EF4-FFF2-40B4-BE49-F238E27FC236}">
                <a16:creationId xmlns:a16="http://schemas.microsoft.com/office/drawing/2014/main" id="{63C0E528-58A6-B6F6-FBD1-A4C60179C09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298796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62DE89-AECE-7949-8171-60B0B9546C3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Verdana" panose="020B0604030504040204" pitchFamily="34" charset="0"/>
                <a:ea typeface="Verdana" panose="020B0604030504040204" pitchFamily="34" charset="0"/>
              </a:defRPr>
            </a:lvl1pPr>
          </a:lstStyle>
          <a:p>
            <a:fld id="{C626D72F-91C1-934D-B646-A25750DA8001}" type="datetimeFigureOut">
              <a:rPr lang="en-US" smtClean="0"/>
              <a:pPr/>
              <a:t>11/7/2024</a:t>
            </a:fld>
            <a:endParaRPr lang="en-US"/>
          </a:p>
        </p:txBody>
      </p:sp>
      <p:sp>
        <p:nvSpPr>
          <p:cNvPr id="3" name="Footer Placeholder 2">
            <a:extLst>
              <a:ext uri="{FF2B5EF4-FFF2-40B4-BE49-F238E27FC236}">
                <a16:creationId xmlns:a16="http://schemas.microsoft.com/office/drawing/2014/main" id="{AA3385B3-53D8-6843-AFB2-C6EE0E112119}"/>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4" name="Slide Number Placeholder 3">
            <a:extLst>
              <a:ext uri="{FF2B5EF4-FFF2-40B4-BE49-F238E27FC236}">
                <a16:creationId xmlns:a16="http://schemas.microsoft.com/office/drawing/2014/main" id="{98F5D051-85A9-5C4B-8A96-8E4FC4C5DECA}"/>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5" name="hcSlideMaster79.BlankHeader">
            <a:extLst>
              <a:ext uri="{FF2B5EF4-FFF2-40B4-BE49-F238E27FC236}">
                <a16:creationId xmlns:a16="http://schemas.microsoft.com/office/drawing/2014/main" id="{3A36FAD8-117B-EFDA-FDC0-C95DB5366D2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500324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F2EB3-3DC5-A748-97FE-37F218EE0619}"/>
              </a:ext>
            </a:extLst>
          </p:cNvPr>
          <p:cNvSpPr>
            <a:spLocks noGrp="1"/>
          </p:cNvSpPr>
          <p:nvPr>
            <p:ph type="title"/>
          </p:nvPr>
        </p:nvSpPr>
        <p:spPr>
          <a:xfrm>
            <a:off x="464079" y="449262"/>
            <a:ext cx="3932237" cy="1600200"/>
          </a:xfrm>
        </p:spPr>
        <p:txBody>
          <a:bodyPr anchor="b"/>
          <a:lstStyle>
            <a:lvl1pPr>
              <a:defRPr sz="3200">
                <a:latin typeface="Tw Cen MT" panose="020B0602020104020603" pitchFamily="34" charset="77"/>
                <a:ea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568E70D-0C53-2246-B034-ED0E9C67FD62}"/>
              </a:ext>
            </a:extLst>
          </p:cNvPr>
          <p:cNvSpPr>
            <a:spLocks noGrp="1"/>
          </p:cNvSpPr>
          <p:nvPr>
            <p:ph idx="1"/>
          </p:nvPr>
        </p:nvSpPr>
        <p:spPr>
          <a:xfrm>
            <a:off x="5183188" y="457201"/>
            <a:ext cx="6551612" cy="5403850"/>
          </a:xfrm>
        </p:spPr>
        <p:txBody>
          <a:bodyPr/>
          <a:lstStyle>
            <a:lvl1pPr>
              <a:defRPr sz="3200">
                <a:latin typeface="Tw Cen MT" panose="020B0602020104020603" pitchFamily="34" charset="77"/>
                <a:ea typeface="Verdana" panose="020B0604030504040204" pitchFamily="34" charset="0"/>
              </a:defRPr>
            </a:lvl1pPr>
            <a:lvl2pPr>
              <a:defRPr sz="2800">
                <a:latin typeface="Tw Cen MT" panose="020B0602020104020603" pitchFamily="34" charset="77"/>
                <a:ea typeface="Verdana" panose="020B0604030504040204" pitchFamily="34" charset="0"/>
              </a:defRPr>
            </a:lvl2pPr>
            <a:lvl3pPr>
              <a:defRPr sz="2400">
                <a:latin typeface="Tw Cen MT" panose="020B0602020104020603" pitchFamily="34" charset="77"/>
                <a:ea typeface="Verdana" panose="020B0604030504040204" pitchFamily="34" charset="0"/>
              </a:defRPr>
            </a:lvl3pPr>
            <a:lvl4pPr>
              <a:defRPr sz="2000">
                <a:latin typeface="Tw Cen MT" panose="020B0602020104020603" pitchFamily="34" charset="77"/>
                <a:ea typeface="Verdana" panose="020B0604030504040204" pitchFamily="34" charset="0"/>
              </a:defRPr>
            </a:lvl4pPr>
            <a:lvl5pPr>
              <a:defRPr sz="2000">
                <a:latin typeface="Tw Cen MT" panose="020B0602020104020603" pitchFamily="34" charset="77"/>
                <a:ea typeface="Verdana" panose="020B060403050404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17E4FE-1E33-9D4D-8412-2878B7245032}"/>
              </a:ext>
            </a:extLst>
          </p:cNvPr>
          <p:cNvSpPr>
            <a:spLocks noGrp="1"/>
          </p:cNvSpPr>
          <p:nvPr>
            <p:ph type="body" sz="half" idx="2"/>
          </p:nvPr>
        </p:nvSpPr>
        <p:spPr>
          <a:xfrm>
            <a:off x="464079" y="2049462"/>
            <a:ext cx="3932237" cy="3811588"/>
          </a:xfrm>
        </p:spPr>
        <p:txBody>
          <a:bodyPr/>
          <a:lstStyle>
            <a:lvl1pPr marL="0" indent="0">
              <a:buNone/>
              <a:defRPr sz="1600">
                <a:latin typeface="Tw Cen MT" panose="020B0602020104020603" pitchFamily="34" charset="77"/>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8894DD-EAE4-7B4D-AE13-873D4F28A9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11/7/2024</a:t>
            </a:fld>
            <a:endParaRPr lang="en-US"/>
          </a:p>
        </p:txBody>
      </p:sp>
      <p:sp>
        <p:nvSpPr>
          <p:cNvPr id="6" name="Footer Placeholder 5">
            <a:extLst>
              <a:ext uri="{FF2B5EF4-FFF2-40B4-BE49-F238E27FC236}">
                <a16:creationId xmlns:a16="http://schemas.microsoft.com/office/drawing/2014/main" id="{54F2508D-EC7B-044E-A138-A7A7DF9EC9AE}"/>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7" name="Slide Number Placeholder 6">
            <a:extLst>
              <a:ext uri="{FF2B5EF4-FFF2-40B4-BE49-F238E27FC236}">
                <a16:creationId xmlns:a16="http://schemas.microsoft.com/office/drawing/2014/main" id="{E82DB622-E37D-644A-8A0A-872C60C43821}"/>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8" name="hcSlideMaster79.Content with CaptionHeader">
            <a:extLst>
              <a:ext uri="{FF2B5EF4-FFF2-40B4-BE49-F238E27FC236}">
                <a16:creationId xmlns:a16="http://schemas.microsoft.com/office/drawing/2014/main" id="{AE8D0F0B-3A49-61D1-44DB-B96483B7F82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67374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28260E-CF65-2A4C-829A-3A95926B4A00}"/>
              </a:ext>
            </a:extLst>
          </p:cNvPr>
          <p:cNvSpPr>
            <a:spLocks noGrp="1"/>
          </p:cNvSpPr>
          <p:nvPr>
            <p:ph type="ctrTitle" hasCustomPrompt="1"/>
          </p:nvPr>
        </p:nvSpPr>
        <p:spPr>
          <a:xfrm>
            <a:off x="1524000" y="1984375"/>
            <a:ext cx="9144000" cy="2387600"/>
          </a:xfrm>
        </p:spPr>
        <p:txBody>
          <a:bodyPr anchor="t">
            <a:normAutofit/>
          </a:bodyPr>
          <a:lstStyle>
            <a:lvl1pPr algn="l">
              <a:defRPr sz="5400" b="1">
                <a:solidFill>
                  <a:schemeClr val="bg1"/>
                </a:solidFill>
                <a:latin typeface="Tw Cen MT" panose="020B0602020104020603" pitchFamily="34" charset="77"/>
                <a:ea typeface="Verdan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1524000" y="4386423"/>
            <a:ext cx="9144000" cy="1655762"/>
          </a:xfrm>
        </p:spPr>
        <p:txBody>
          <a:bodyPr/>
          <a:lstStyle>
            <a:lvl1pPr marL="0" indent="0" algn="l">
              <a:buNone/>
              <a:defRPr sz="2400">
                <a:solidFill>
                  <a:schemeClr val="bg1"/>
                </a:solidFill>
                <a:latin typeface="Tw Cen MT" panose="020B0602020104020603" pitchFamily="34" charset="77"/>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4" name="hcSlideMaster69.Title SlideHeader">
            <a:extLst>
              <a:ext uri="{FF2B5EF4-FFF2-40B4-BE49-F238E27FC236}">
                <a16:creationId xmlns:a16="http://schemas.microsoft.com/office/drawing/2014/main" id="{A8DE5FA0-A846-F83C-93A3-83EB227D3F5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02392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56FA-A4A8-C84A-A06E-BD15679744BF}"/>
              </a:ext>
            </a:extLst>
          </p:cNvPr>
          <p:cNvSpPr>
            <a:spLocks noGrp="1"/>
          </p:cNvSpPr>
          <p:nvPr>
            <p:ph type="title"/>
          </p:nvPr>
        </p:nvSpPr>
        <p:spPr>
          <a:xfrm>
            <a:off x="457200" y="457200"/>
            <a:ext cx="3932237" cy="1600200"/>
          </a:xfrm>
        </p:spPr>
        <p:txBody>
          <a:bodyPr anchor="b"/>
          <a:lstStyle>
            <a:lvl1pPr>
              <a:defRPr sz="3200">
                <a:latin typeface="Tw Cen MT" panose="020B0602020104020603" pitchFamily="34" charset="77"/>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4BD0047-96EF-7346-A824-B13C35452C08}"/>
              </a:ext>
            </a:extLst>
          </p:cNvPr>
          <p:cNvSpPr>
            <a:spLocks noGrp="1"/>
          </p:cNvSpPr>
          <p:nvPr>
            <p:ph type="pic" idx="1"/>
          </p:nvPr>
        </p:nvSpPr>
        <p:spPr>
          <a:xfrm>
            <a:off x="5183188" y="457201"/>
            <a:ext cx="6551612" cy="5403850"/>
          </a:xfrm>
        </p:spPr>
        <p:txBody>
          <a:bodyPr/>
          <a:lstStyle>
            <a:lvl1pPr marL="0" indent="0">
              <a:buNone/>
              <a:defRPr sz="3200">
                <a:latin typeface="Tw Cen MT" panose="020B0602020104020603" pitchFamily="34" charset="77"/>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1D92FC-53B8-FB48-81FE-97CA786F64F4}"/>
              </a:ext>
            </a:extLst>
          </p:cNvPr>
          <p:cNvSpPr>
            <a:spLocks noGrp="1"/>
          </p:cNvSpPr>
          <p:nvPr>
            <p:ph type="body" sz="half" idx="2"/>
          </p:nvPr>
        </p:nvSpPr>
        <p:spPr>
          <a:xfrm>
            <a:off x="457200" y="2057400"/>
            <a:ext cx="3932237" cy="3811588"/>
          </a:xfrm>
        </p:spPr>
        <p:txBody>
          <a:bodyPr/>
          <a:lstStyle>
            <a:lvl1pPr marL="0" indent="0">
              <a:buNone/>
              <a:defRPr sz="1600">
                <a:latin typeface="Tw Cen MT" panose="020B0602020104020603" pitchFamily="34" charset="77"/>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963E6C-D66A-2041-A2B0-C245075BF2D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Open Sans" panose="020B0606030504020204" pitchFamily="34" charset="0"/>
                <a:cs typeface="Open Sans" panose="020B0606030504020204" pitchFamily="34" charset="0"/>
              </a:defRPr>
            </a:lvl1pPr>
          </a:lstStyle>
          <a:p>
            <a:fld id="{C626D72F-91C1-934D-B646-A25750DA8001}" type="datetimeFigureOut">
              <a:rPr lang="en-US" smtClean="0"/>
              <a:pPr/>
              <a:t>11/7/2024</a:t>
            </a:fld>
            <a:endParaRPr lang="en-US"/>
          </a:p>
        </p:txBody>
      </p:sp>
      <p:sp>
        <p:nvSpPr>
          <p:cNvPr id="6" name="Footer Placeholder 5">
            <a:extLst>
              <a:ext uri="{FF2B5EF4-FFF2-40B4-BE49-F238E27FC236}">
                <a16:creationId xmlns:a16="http://schemas.microsoft.com/office/drawing/2014/main" id="{2B6E6704-F0BE-D248-A670-E507CAC86B8B}"/>
              </a:ext>
            </a:extLst>
          </p:cNvPr>
          <p:cNvSpPr>
            <a:spLocks noGrp="1"/>
          </p:cNvSpPr>
          <p:nvPr>
            <p:ph type="ftr" sz="quarter" idx="11"/>
          </p:nvPr>
        </p:nvSpPr>
        <p:spPr/>
        <p:txBody>
          <a:bodyPr/>
          <a:lstStyle>
            <a:lvl1pPr>
              <a:defRPr>
                <a:latin typeface="Tw Cen MT" panose="020B0602020104020603" pitchFamily="34" charset="77"/>
                <a:ea typeface="Open Sans" panose="020B0606030504020204" pitchFamily="34" charset="0"/>
                <a:cs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14F9643F-79ED-F44F-A841-9987ECE4A2D6}"/>
              </a:ext>
            </a:extLst>
          </p:cNvPr>
          <p:cNvSpPr>
            <a:spLocks noGrp="1"/>
          </p:cNvSpPr>
          <p:nvPr>
            <p:ph type="sldNum" sz="quarter" idx="12"/>
          </p:nvPr>
        </p:nvSpPr>
        <p:spPr/>
        <p:txBody>
          <a:bodyPr/>
          <a:lstStyle>
            <a:lvl1pPr>
              <a:defRPr>
                <a:latin typeface="Tw Cen MT" panose="020B0602020104020603" pitchFamily="34" charset="77"/>
                <a:ea typeface="Open Sans" panose="020B0606030504020204" pitchFamily="34" charset="0"/>
                <a:cs typeface="Open Sans" panose="020B0606030504020204" pitchFamily="34" charset="0"/>
              </a:defRPr>
            </a:lvl1pPr>
          </a:lstStyle>
          <a:p>
            <a:fld id="{4710E8EA-57F6-764C-8914-AEEABF058192}" type="slidenum">
              <a:rPr lang="en-US" smtClean="0"/>
              <a:pPr/>
              <a:t>‹#›</a:t>
            </a:fld>
            <a:endParaRPr lang="en-US"/>
          </a:p>
        </p:txBody>
      </p:sp>
      <p:sp>
        <p:nvSpPr>
          <p:cNvPr id="8" name="hcSlideMaster79.Picture with CaptionHeader">
            <a:extLst>
              <a:ext uri="{FF2B5EF4-FFF2-40B4-BE49-F238E27FC236}">
                <a16:creationId xmlns:a16="http://schemas.microsoft.com/office/drawing/2014/main" id="{5F33FE52-CDDD-CA1A-78E0-2031E61E54F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687333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7AE7-AD32-914A-B8BF-9F5F84D34E66}"/>
              </a:ext>
            </a:extLst>
          </p:cNvPr>
          <p:cNvSpPr>
            <a:spLocks noGrp="1"/>
          </p:cNvSpPr>
          <p:nvPr>
            <p:ph type="title"/>
          </p:nvPr>
        </p:nvSpPr>
        <p:spPr>
          <a:xfrm>
            <a:off x="457200" y="457199"/>
            <a:ext cx="11277600" cy="12801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2E90B45-9271-8A42-B3AA-FCFDA2ED0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B87B2-1CA0-2B49-8F56-B898237B2404}"/>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Verdana" panose="020B0604030504040204" pitchFamily="34" charset="0"/>
                <a:ea typeface="Verdana" panose="020B0604030504040204" pitchFamily="34" charset="0"/>
              </a:defRPr>
            </a:lvl1pPr>
          </a:lstStyle>
          <a:p>
            <a:fld id="{C626D72F-91C1-934D-B646-A25750DA8001}" type="datetimeFigureOut">
              <a:rPr lang="en-US" smtClean="0"/>
              <a:pPr/>
              <a:t>11/7/2024</a:t>
            </a:fld>
            <a:endParaRPr lang="en-US"/>
          </a:p>
        </p:txBody>
      </p:sp>
      <p:sp>
        <p:nvSpPr>
          <p:cNvPr id="5" name="Footer Placeholder 4">
            <a:extLst>
              <a:ext uri="{FF2B5EF4-FFF2-40B4-BE49-F238E27FC236}">
                <a16:creationId xmlns:a16="http://schemas.microsoft.com/office/drawing/2014/main" id="{4E2DFA39-9DF7-924C-A73A-FBED4BF9CEE5}"/>
              </a:ext>
            </a:extLst>
          </p:cNvPr>
          <p:cNvSpPr>
            <a:spLocks noGrp="1"/>
          </p:cNvSpPr>
          <p:nvPr>
            <p:ph type="ftr" sz="quarter" idx="11"/>
          </p:nvPr>
        </p:nvSpPr>
        <p:spPr/>
        <p:txBody>
          <a:bodyPr/>
          <a:lstStyle>
            <a:lvl1pPr>
              <a:defRPr sz="1200"/>
            </a:lvl1pPr>
          </a:lstStyle>
          <a:p>
            <a:endParaRPr lang="en-US"/>
          </a:p>
        </p:txBody>
      </p:sp>
      <p:sp>
        <p:nvSpPr>
          <p:cNvPr id="6" name="Slide Number Placeholder 5">
            <a:extLst>
              <a:ext uri="{FF2B5EF4-FFF2-40B4-BE49-F238E27FC236}">
                <a16:creationId xmlns:a16="http://schemas.microsoft.com/office/drawing/2014/main" id="{FA54FEB6-34C3-4946-8CFB-A4866D66435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7" name="hcSlideMaster69.Title and ContentHeader">
            <a:extLst>
              <a:ext uri="{FF2B5EF4-FFF2-40B4-BE49-F238E27FC236}">
                <a16:creationId xmlns:a16="http://schemas.microsoft.com/office/drawing/2014/main" id="{5829AB0F-1EFD-E823-F622-E188568ED87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08452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TITU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7AE7-AD32-914A-B8BF-9F5F84D34E66}"/>
              </a:ext>
            </a:extLst>
          </p:cNvPr>
          <p:cNvSpPr>
            <a:spLocks noGrp="1"/>
          </p:cNvSpPr>
          <p:nvPr>
            <p:ph type="title"/>
          </p:nvPr>
        </p:nvSpPr>
        <p:spPr>
          <a:xfrm>
            <a:off x="457200" y="457199"/>
            <a:ext cx="11277600" cy="12801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2E90B45-9271-8A42-B3AA-FCFDA2ED0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B87B2-1CA0-2B49-8F56-B898237B2404}"/>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Verdana" panose="020B0604030504040204" pitchFamily="34" charset="0"/>
                <a:ea typeface="Verdana" panose="020B0604030504040204" pitchFamily="34" charset="0"/>
              </a:defRPr>
            </a:lvl1pPr>
          </a:lstStyle>
          <a:p>
            <a:fld id="{C626D72F-91C1-934D-B646-A25750DA8001}" type="datetimeFigureOut">
              <a:rPr lang="en-US" smtClean="0"/>
              <a:pPr/>
              <a:t>11/7/2024</a:t>
            </a:fld>
            <a:endParaRPr lang="en-US"/>
          </a:p>
        </p:txBody>
      </p:sp>
      <p:sp>
        <p:nvSpPr>
          <p:cNvPr id="5" name="Footer Placeholder 4">
            <a:extLst>
              <a:ext uri="{FF2B5EF4-FFF2-40B4-BE49-F238E27FC236}">
                <a16:creationId xmlns:a16="http://schemas.microsoft.com/office/drawing/2014/main" id="{4E2DFA39-9DF7-924C-A73A-FBED4BF9CEE5}"/>
              </a:ext>
            </a:extLst>
          </p:cNvPr>
          <p:cNvSpPr>
            <a:spLocks noGrp="1"/>
          </p:cNvSpPr>
          <p:nvPr>
            <p:ph type="ftr" sz="quarter" idx="11"/>
          </p:nvPr>
        </p:nvSpPr>
        <p:spPr/>
        <p:txBody>
          <a:bodyPr/>
          <a:lstStyle>
            <a:lvl1pPr>
              <a:defRPr sz="1200"/>
            </a:lvl1pPr>
          </a:lstStyle>
          <a:p>
            <a:endParaRPr lang="en-US"/>
          </a:p>
        </p:txBody>
      </p:sp>
      <p:sp>
        <p:nvSpPr>
          <p:cNvPr id="6" name="Slide Number Placeholder 5">
            <a:extLst>
              <a:ext uri="{FF2B5EF4-FFF2-40B4-BE49-F238E27FC236}">
                <a16:creationId xmlns:a16="http://schemas.microsoft.com/office/drawing/2014/main" id="{FA54FEB6-34C3-4946-8CFB-A4866D66435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Tree>
    <p:extLst>
      <p:ext uri="{BB962C8B-B14F-4D97-AF65-F5344CB8AC3E}">
        <p14:creationId xmlns:p14="http://schemas.microsoft.com/office/powerpoint/2010/main" val="2367122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229A-19F4-1341-B25A-0EB0211C6455}"/>
              </a:ext>
            </a:extLst>
          </p:cNvPr>
          <p:cNvSpPr>
            <a:spLocks noGrp="1"/>
          </p:cNvSpPr>
          <p:nvPr>
            <p:ph type="title"/>
          </p:nvPr>
        </p:nvSpPr>
        <p:spPr>
          <a:xfrm>
            <a:off x="831850" y="1269471"/>
            <a:ext cx="10515600" cy="2852737"/>
          </a:xfrm>
        </p:spPr>
        <p:txBody>
          <a:bodyPr anchor="b"/>
          <a:lstStyle>
            <a:lvl1pPr>
              <a:defRPr sz="6000">
                <a:latin typeface="Tw Cen MT" panose="020B0602020104020603" pitchFamily="34" charset="77"/>
                <a:ea typeface="Verdana" panose="020B060403050404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92A438B-709E-6F41-A4A2-5BB95FB768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Tw Cen MT" panose="020B0602020104020603" pitchFamily="34" charset="77"/>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ABA171-EE85-004E-AA4B-8AED5D54C803}"/>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11/7/2024</a:t>
            </a:fld>
            <a:endParaRPr lang="en-US"/>
          </a:p>
        </p:txBody>
      </p:sp>
      <p:sp>
        <p:nvSpPr>
          <p:cNvPr id="5" name="Footer Placeholder 4">
            <a:extLst>
              <a:ext uri="{FF2B5EF4-FFF2-40B4-BE49-F238E27FC236}">
                <a16:creationId xmlns:a16="http://schemas.microsoft.com/office/drawing/2014/main" id="{8024E64F-1DD8-9846-A763-64AFD1CF067E}"/>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75C56257-900A-3047-9080-FED5B14C40C0}"/>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7" name="hcSlideMaster69.Section HeaderHeader">
            <a:extLst>
              <a:ext uri="{FF2B5EF4-FFF2-40B4-BE49-F238E27FC236}">
                <a16:creationId xmlns:a16="http://schemas.microsoft.com/office/drawing/2014/main" id="{6358720F-1971-906D-0459-3BAB8E5BCD3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756820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2262-7C24-5546-AD4A-F418FD79E5C1}"/>
              </a:ext>
            </a:extLst>
          </p:cNvPr>
          <p:cNvSpPr>
            <a:spLocks noGrp="1"/>
          </p:cNvSpPr>
          <p:nvPr>
            <p:ph type="title"/>
          </p:nvPr>
        </p:nvSpPr>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C00785B-98F4-6C44-871A-A2FE78EAE382}"/>
              </a:ext>
            </a:extLst>
          </p:cNvPr>
          <p:cNvSpPr>
            <a:spLocks noGrp="1"/>
          </p:cNvSpPr>
          <p:nvPr>
            <p:ph sz="half" idx="1"/>
          </p:nvPr>
        </p:nvSpPr>
        <p:spPr>
          <a:xfrm>
            <a:off x="838200" y="1825625"/>
            <a:ext cx="5181600" cy="435133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1DBBC-8A2A-E44C-9D5B-61BF1C41B98E}"/>
              </a:ext>
            </a:extLst>
          </p:cNvPr>
          <p:cNvSpPr>
            <a:spLocks noGrp="1"/>
          </p:cNvSpPr>
          <p:nvPr>
            <p:ph sz="half" idx="2"/>
          </p:nvPr>
        </p:nvSpPr>
        <p:spPr>
          <a:xfrm>
            <a:off x="6172200" y="1825625"/>
            <a:ext cx="5181600" cy="435133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B02A02-5626-1B48-A46E-84F494496C9A}"/>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11/7/2024</a:t>
            </a:fld>
            <a:endParaRPr lang="en-US"/>
          </a:p>
        </p:txBody>
      </p:sp>
      <p:sp>
        <p:nvSpPr>
          <p:cNvPr id="6" name="Footer Placeholder 5">
            <a:extLst>
              <a:ext uri="{FF2B5EF4-FFF2-40B4-BE49-F238E27FC236}">
                <a16:creationId xmlns:a16="http://schemas.microsoft.com/office/drawing/2014/main" id="{5A0D4A07-67EC-9447-984E-30696DCB0739}"/>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7" name="Slide Number Placeholder 6">
            <a:extLst>
              <a:ext uri="{FF2B5EF4-FFF2-40B4-BE49-F238E27FC236}">
                <a16:creationId xmlns:a16="http://schemas.microsoft.com/office/drawing/2014/main" id="{66770C5F-E6CE-FF42-85F4-757526B1A5F7}"/>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8" name="hcSlideMaster69.Two ContentHeader">
            <a:extLst>
              <a:ext uri="{FF2B5EF4-FFF2-40B4-BE49-F238E27FC236}">
                <a16:creationId xmlns:a16="http://schemas.microsoft.com/office/drawing/2014/main" id="{CD774FF9-7743-E5FB-619D-A528090C19E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916233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2EAB-CFDE-AD42-BA85-680643C6FA99}"/>
              </a:ext>
            </a:extLst>
          </p:cNvPr>
          <p:cNvSpPr>
            <a:spLocks noGrp="1"/>
          </p:cNvSpPr>
          <p:nvPr>
            <p:ph type="title"/>
          </p:nvPr>
        </p:nvSpPr>
        <p:spPr>
          <a:xfrm>
            <a:off x="457200" y="457200"/>
            <a:ext cx="11277600" cy="914400"/>
          </a:xfrm>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BA954DC-5409-4844-AA1B-A6F40A3A159E}"/>
              </a:ext>
            </a:extLst>
          </p:cNvPr>
          <p:cNvSpPr>
            <a:spLocks noGrp="1"/>
          </p:cNvSpPr>
          <p:nvPr>
            <p:ph type="body" idx="1"/>
          </p:nvPr>
        </p:nvSpPr>
        <p:spPr>
          <a:xfrm>
            <a:off x="457200" y="1681163"/>
            <a:ext cx="5540375" cy="823912"/>
          </a:xfrm>
        </p:spPr>
        <p:txBody>
          <a:bodyPr anchor="b"/>
          <a:lstStyle>
            <a:lvl1pPr marL="0" indent="0">
              <a:buNone/>
              <a:defRPr sz="2400" b="1">
                <a:latin typeface="Tw Cen MT" panose="020B0602020104020603" pitchFamily="34" charset="77"/>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A9B08F-9101-384C-B266-06133617DB97}"/>
              </a:ext>
            </a:extLst>
          </p:cNvPr>
          <p:cNvSpPr>
            <a:spLocks noGrp="1"/>
          </p:cNvSpPr>
          <p:nvPr>
            <p:ph sz="half" idx="2"/>
          </p:nvPr>
        </p:nvSpPr>
        <p:spPr>
          <a:xfrm>
            <a:off x="457200" y="2505075"/>
            <a:ext cx="5540375" cy="368458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A9E07D-FAAB-1149-A16F-C766077D49B0}"/>
              </a:ext>
            </a:extLst>
          </p:cNvPr>
          <p:cNvSpPr>
            <a:spLocks noGrp="1"/>
          </p:cNvSpPr>
          <p:nvPr>
            <p:ph type="body" sz="quarter" idx="3"/>
          </p:nvPr>
        </p:nvSpPr>
        <p:spPr>
          <a:xfrm>
            <a:off x="6172200" y="1681163"/>
            <a:ext cx="5562600" cy="823912"/>
          </a:xfrm>
        </p:spPr>
        <p:txBody>
          <a:bodyPr anchor="b"/>
          <a:lstStyle>
            <a:lvl1pPr marL="0" indent="0">
              <a:buNone/>
              <a:defRPr sz="2400" b="1">
                <a:latin typeface="Tw Cen MT" panose="020B0602020104020603" pitchFamily="34" charset="77"/>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0AC0CD-F259-4546-9F8C-448EF73148CA}"/>
              </a:ext>
            </a:extLst>
          </p:cNvPr>
          <p:cNvSpPr>
            <a:spLocks noGrp="1"/>
          </p:cNvSpPr>
          <p:nvPr>
            <p:ph sz="quarter" idx="4"/>
          </p:nvPr>
        </p:nvSpPr>
        <p:spPr>
          <a:xfrm>
            <a:off x="6172200" y="2505075"/>
            <a:ext cx="5562600" cy="3684588"/>
          </a:xfrm>
        </p:spPr>
        <p:txBody>
          <a:bodyPr/>
          <a:lstStyle>
            <a:lvl1pPr>
              <a:defRPr>
                <a:latin typeface="Tw Cen MT" panose="020B0602020104020603" pitchFamily="34" charset="77"/>
                <a:ea typeface="Verdana" panose="020B0604030504040204" pitchFamily="34" charset="0"/>
              </a:defRPr>
            </a:lvl1pPr>
            <a:lvl2pPr>
              <a:defRPr>
                <a:latin typeface="Tw Cen MT" panose="020B0602020104020603" pitchFamily="34" charset="77"/>
                <a:ea typeface="Verdana" panose="020B0604030504040204" pitchFamily="34" charset="0"/>
              </a:defRPr>
            </a:lvl2pPr>
            <a:lvl3pPr>
              <a:defRPr>
                <a:latin typeface="Tw Cen MT" panose="020B0602020104020603" pitchFamily="34" charset="77"/>
                <a:ea typeface="Verdana" panose="020B0604030504040204" pitchFamily="34" charset="0"/>
              </a:defRPr>
            </a:lvl3pPr>
            <a:lvl4pPr>
              <a:defRPr>
                <a:latin typeface="Tw Cen MT" panose="020B0602020104020603" pitchFamily="34" charset="77"/>
                <a:ea typeface="Verdana" panose="020B0604030504040204" pitchFamily="34" charset="0"/>
              </a:defRPr>
            </a:lvl4pPr>
            <a:lvl5pPr>
              <a:defRPr>
                <a:latin typeface="Tw Cen MT" panose="020B0602020104020603" pitchFamily="34" charset="77"/>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C40609-C582-1A46-8E81-BDE867D7A676}"/>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11/7/2024</a:t>
            </a:fld>
            <a:endParaRPr lang="en-US"/>
          </a:p>
        </p:txBody>
      </p:sp>
      <p:sp>
        <p:nvSpPr>
          <p:cNvPr id="8" name="Footer Placeholder 7">
            <a:extLst>
              <a:ext uri="{FF2B5EF4-FFF2-40B4-BE49-F238E27FC236}">
                <a16:creationId xmlns:a16="http://schemas.microsoft.com/office/drawing/2014/main" id="{D96E872F-27FB-BD41-920F-B75BC29BB96A}"/>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9" name="Slide Number Placeholder 8">
            <a:extLst>
              <a:ext uri="{FF2B5EF4-FFF2-40B4-BE49-F238E27FC236}">
                <a16:creationId xmlns:a16="http://schemas.microsoft.com/office/drawing/2014/main" id="{3011C492-60A3-5B4C-8851-46B55B805DFD}"/>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10" name="hcSlideMaster69.ComparisonHeader">
            <a:extLst>
              <a:ext uri="{FF2B5EF4-FFF2-40B4-BE49-F238E27FC236}">
                <a16:creationId xmlns:a16="http://schemas.microsoft.com/office/drawing/2014/main" id="{E014E06C-5F8F-FBEB-6387-4FD345D2696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187742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8A47-7ABF-A14F-AAA2-8CCA841F177A}"/>
              </a:ext>
            </a:extLst>
          </p:cNvPr>
          <p:cNvSpPr>
            <a:spLocks noGrp="1"/>
          </p:cNvSpPr>
          <p:nvPr>
            <p:ph type="title"/>
          </p:nvPr>
        </p:nvSpPr>
        <p:spPr/>
        <p:txBody>
          <a:bodyPr/>
          <a:lstStyle>
            <a:lvl1pPr>
              <a:defRPr>
                <a:latin typeface="Tw Cen MT" panose="020B0602020104020603" pitchFamily="34" charset="77"/>
                <a:ea typeface="Verdana" panose="020B060403050404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88BDC6A1-9206-2843-BDF9-1D3DA6A7D9E1}"/>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Tw Cen MT" panose="020B0602020104020603" pitchFamily="34" charset="77"/>
                <a:ea typeface="Verdana" panose="020B0604030504040204" pitchFamily="34" charset="0"/>
              </a:defRPr>
            </a:lvl1pPr>
          </a:lstStyle>
          <a:p>
            <a:fld id="{C626D72F-91C1-934D-B646-A25750DA8001}" type="datetimeFigureOut">
              <a:rPr lang="en-US" smtClean="0"/>
              <a:pPr/>
              <a:t>11/7/2024</a:t>
            </a:fld>
            <a:endParaRPr lang="en-US"/>
          </a:p>
        </p:txBody>
      </p:sp>
      <p:sp>
        <p:nvSpPr>
          <p:cNvPr id="4" name="Footer Placeholder 3">
            <a:extLst>
              <a:ext uri="{FF2B5EF4-FFF2-40B4-BE49-F238E27FC236}">
                <a16:creationId xmlns:a16="http://schemas.microsoft.com/office/drawing/2014/main" id="{7B2241A9-DB61-BF48-BD28-0A23D29E0FD7}"/>
              </a:ext>
            </a:extLst>
          </p:cNvPr>
          <p:cNvSpPr>
            <a:spLocks noGrp="1"/>
          </p:cNvSpPr>
          <p:nvPr>
            <p:ph type="ftr" sz="quarter" idx="11"/>
          </p:nvPr>
        </p:nvSpPr>
        <p:spPr/>
        <p:txBody>
          <a:bodyPr/>
          <a:lstStyle>
            <a:lvl1pPr>
              <a:defRPr>
                <a:latin typeface="Tw Cen MT" panose="020B0602020104020603" pitchFamily="34" charset="77"/>
                <a:ea typeface="Verdana" panose="020B0604030504040204" pitchFamily="34" charset="0"/>
              </a:defRPr>
            </a:lvl1pPr>
          </a:lstStyle>
          <a:p>
            <a:endParaRPr lang="en-US"/>
          </a:p>
        </p:txBody>
      </p:sp>
      <p:sp>
        <p:nvSpPr>
          <p:cNvPr id="5" name="Slide Number Placeholder 4">
            <a:extLst>
              <a:ext uri="{FF2B5EF4-FFF2-40B4-BE49-F238E27FC236}">
                <a16:creationId xmlns:a16="http://schemas.microsoft.com/office/drawing/2014/main" id="{388BCD5F-BC28-C444-9DF3-428D81AA1DB3}"/>
              </a:ext>
            </a:extLst>
          </p:cNvPr>
          <p:cNvSpPr>
            <a:spLocks noGrp="1"/>
          </p:cNvSpPr>
          <p:nvPr>
            <p:ph type="sldNum" sz="quarter" idx="12"/>
          </p:nvPr>
        </p:nvSpPr>
        <p:spPr/>
        <p:txBody>
          <a:bodyPr/>
          <a:lstStyle>
            <a:lvl1pPr>
              <a:defRPr>
                <a:latin typeface="Tw Cen MT" panose="020B0602020104020603" pitchFamily="34" charset="77"/>
                <a:ea typeface="Verdana" panose="020B0604030504040204" pitchFamily="34" charset="0"/>
              </a:defRPr>
            </a:lvl1pPr>
          </a:lstStyle>
          <a:p>
            <a:fld id="{4710E8EA-57F6-764C-8914-AEEABF058192}" type="slidenum">
              <a:rPr lang="en-US" smtClean="0"/>
              <a:pPr/>
              <a:t>‹#›</a:t>
            </a:fld>
            <a:endParaRPr lang="en-US"/>
          </a:p>
        </p:txBody>
      </p:sp>
      <p:sp>
        <p:nvSpPr>
          <p:cNvPr id="6" name="hcSlideMaster69.Title OnlyHeader">
            <a:extLst>
              <a:ext uri="{FF2B5EF4-FFF2-40B4-BE49-F238E27FC236}">
                <a16:creationId xmlns:a16="http://schemas.microsoft.com/office/drawing/2014/main" id="{06A223C8-A19C-B929-FABD-3CC94D755DE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65584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62DE89-AECE-7949-8171-60B0B9546C3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latin typeface="Verdana" panose="020B0604030504040204" pitchFamily="34" charset="0"/>
                <a:ea typeface="Verdana" panose="020B0604030504040204" pitchFamily="34" charset="0"/>
              </a:defRPr>
            </a:lvl1pPr>
          </a:lstStyle>
          <a:p>
            <a:fld id="{C626D72F-91C1-934D-B646-A25750DA8001}" type="datetimeFigureOut">
              <a:rPr lang="en-US" smtClean="0"/>
              <a:pPr/>
              <a:t>11/7/2024</a:t>
            </a:fld>
            <a:endParaRPr lang="en-US"/>
          </a:p>
        </p:txBody>
      </p:sp>
      <p:sp>
        <p:nvSpPr>
          <p:cNvPr id="3" name="Footer Placeholder 2">
            <a:extLst>
              <a:ext uri="{FF2B5EF4-FFF2-40B4-BE49-F238E27FC236}">
                <a16:creationId xmlns:a16="http://schemas.microsoft.com/office/drawing/2014/main" id="{AA3385B3-53D8-6843-AFB2-C6EE0E112119}"/>
              </a:ext>
            </a:extLst>
          </p:cNvPr>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4" name="Slide Number Placeholder 3">
            <a:extLst>
              <a:ext uri="{FF2B5EF4-FFF2-40B4-BE49-F238E27FC236}">
                <a16:creationId xmlns:a16="http://schemas.microsoft.com/office/drawing/2014/main" id="{98F5D051-85A9-5C4B-8A96-8E4FC4C5DECA}"/>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sp>
        <p:nvSpPr>
          <p:cNvPr id="5" name="hcSlideMaster69.BlankHeader">
            <a:extLst>
              <a:ext uri="{FF2B5EF4-FFF2-40B4-BE49-F238E27FC236}">
                <a16:creationId xmlns:a16="http://schemas.microsoft.com/office/drawing/2014/main" id="{9F110EEB-50CB-8664-6E77-B747313C994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976915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theme" Target="../theme/theme3.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5F2F5E27-EC01-425D-9A2F-708743B8A369}"/>
              </a:ext>
            </a:extLst>
          </p:cNvPr>
          <p:cNvSpPr txBox="1">
            <a:spLocks/>
          </p:cNvSpPr>
          <p:nvPr userDrawn="1"/>
        </p:nvSpPr>
        <p:spPr>
          <a:xfrm>
            <a:off x="0" y="6492875"/>
            <a:ext cx="381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DC5CCD-694D-4A8B-A59A-20202A032E21}" type="slidenum">
              <a:rPr lang="en-US" smtClean="0"/>
              <a:pPr/>
              <a:t>‹#›</a:t>
            </a:fld>
            <a:endParaRPr lang="en-US"/>
          </a:p>
        </p:txBody>
      </p:sp>
      <p:sp>
        <p:nvSpPr>
          <p:cNvPr id="5" name="Rectangle 4">
            <a:extLst>
              <a:ext uri="{FF2B5EF4-FFF2-40B4-BE49-F238E27FC236}">
                <a16:creationId xmlns:a16="http://schemas.microsoft.com/office/drawing/2014/main" id="{D0BFE494-4243-4119-8FE1-EA262F36EE27}"/>
              </a:ext>
            </a:extLst>
          </p:cNvPr>
          <p:cNvSpPr/>
          <p:nvPr userDrawn="1"/>
        </p:nvSpPr>
        <p:spPr>
          <a:xfrm>
            <a:off x="-1" y="0"/>
            <a:ext cx="12192000" cy="1259458"/>
          </a:xfrm>
          <a:prstGeom prst="rect">
            <a:avLst/>
          </a:prstGeom>
          <a:solidFill>
            <a:srgbClr val="0024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813B78E-0319-4265-9292-EDC62DC431B6}"/>
              </a:ext>
            </a:extLst>
          </p:cNvPr>
          <p:cNvSpPr txBox="1">
            <a:spLocks/>
          </p:cNvSpPr>
          <p:nvPr userDrawn="1"/>
        </p:nvSpPr>
        <p:spPr>
          <a:xfrm>
            <a:off x="0" y="6492875"/>
            <a:ext cx="381663"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DC5CCD-694D-4A8B-A59A-20202A032E21}" type="slidenum">
              <a:rPr lang="en-US" smtClean="0"/>
              <a:pPr/>
              <a:t>‹#›</a:t>
            </a:fld>
            <a:endParaRPr lang="en-US"/>
          </a:p>
        </p:txBody>
      </p:sp>
      <p:sp>
        <p:nvSpPr>
          <p:cNvPr id="7" name="Rectangle 12">
            <a:extLst>
              <a:ext uri="{FF2B5EF4-FFF2-40B4-BE49-F238E27FC236}">
                <a16:creationId xmlns:a16="http://schemas.microsoft.com/office/drawing/2014/main" id="{671CA65E-9E80-485C-91F2-FDD4D2A06373}"/>
              </a:ext>
            </a:extLst>
          </p:cNvPr>
          <p:cNvSpPr/>
          <p:nvPr userDrawn="1"/>
        </p:nvSpPr>
        <p:spPr>
          <a:xfrm>
            <a:off x="9697896" y="6528816"/>
            <a:ext cx="2494103" cy="337810"/>
          </a:xfrm>
          <a:custGeom>
            <a:avLst/>
            <a:gdLst>
              <a:gd name="connsiteX0" fmla="*/ 0 w 2097288"/>
              <a:gd name="connsiteY0" fmla="*/ 0 h 329184"/>
              <a:gd name="connsiteX1" fmla="*/ 2097288 w 2097288"/>
              <a:gd name="connsiteY1" fmla="*/ 0 h 329184"/>
              <a:gd name="connsiteX2" fmla="*/ 2097288 w 2097288"/>
              <a:gd name="connsiteY2" fmla="*/ 329184 h 329184"/>
              <a:gd name="connsiteX3" fmla="*/ 0 w 2097288"/>
              <a:gd name="connsiteY3" fmla="*/ 329184 h 329184"/>
              <a:gd name="connsiteX4" fmla="*/ 0 w 2097288"/>
              <a:gd name="connsiteY4" fmla="*/ 0 h 329184"/>
              <a:gd name="connsiteX0" fmla="*/ 396815 w 2494103"/>
              <a:gd name="connsiteY0" fmla="*/ 0 h 337810"/>
              <a:gd name="connsiteX1" fmla="*/ 2494103 w 2494103"/>
              <a:gd name="connsiteY1" fmla="*/ 0 h 337810"/>
              <a:gd name="connsiteX2" fmla="*/ 2494103 w 2494103"/>
              <a:gd name="connsiteY2" fmla="*/ 329184 h 337810"/>
              <a:gd name="connsiteX3" fmla="*/ 0 w 2494103"/>
              <a:gd name="connsiteY3" fmla="*/ 337810 h 337810"/>
              <a:gd name="connsiteX4" fmla="*/ 396815 w 2494103"/>
              <a:gd name="connsiteY4" fmla="*/ 0 h 33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4103" h="337810">
                <a:moveTo>
                  <a:pt x="396815" y="0"/>
                </a:moveTo>
                <a:lnTo>
                  <a:pt x="2494103" y="0"/>
                </a:lnTo>
                <a:lnTo>
                  <a:pt x="2494103" y="329184"/>
                </a:lnTo>
                <a:lnTo>
                  <a:pt x="0" y="337810"/>
                </a:lnTo>
                <a:lnTo>
                  <a:pt x="396815"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4D9CCF1-DE35-42A8-B6AF-00CF0FF4D3DD}"/>
              </a:ext>
            </a:extLst>
          </p:cNvPr>
          <p:cNvSpPr/>
          <p:nvPr userDrawn="1"/>
        </p:nvSpPr>
        <p:spPr>
          <a:xfrm>
            <a:off x="0" y="1342995"/>
            <a:ext cx="12192000" cy="18288"/>
          </a:xfrm>
          <a:prstGeom prst="rect">
            <a:avLst/>
          </a:prstGeom>
          <a:solidFill>
            <a:schemeClr val="tx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FEA54CD-BC16-4216-88A3-7F9AD07A0170}"/>
              </a:ext>
            </a:extLst>
          </p:cNvPr>
          <p:cNvSpPr/>
          <p:nvPr userDrawn="1"/>
        </p:nvSpPr>
        <p:spPr>
          <a:xfrm>
            <a:off x="0" y="6491582"/>
            <a:ext cx="381000" cy="366418"/>
          </a:xfrm>
          <a:prstGeom prst="rect">
            <a:avLst/>
          </a:prstGeom>
          <a:solidFill>
            <a:srgbClr val="005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C3A4624C-E111-4521-B18E-B814D9D9CBEC}"/>
              </a:ext>
            </a:extLst>
          </p:cNvPr>
          <p:cNvSpPr txBox="1">
            <a:spLocks/>
          </p:cNvSpPr>
          <p:nvPr userDrawn="1"/>
        </p:nvSpPr>
        <p:spPr>
          <a:xfrm>
            <a:off x="0" y="6491582"/>
            <a:ext cx="3810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DC5CCD-694D-4A8B-A59A-20202A032E21}" type="slidenum">
              <a:rPr lang="en-US" smtClean="0"/>
              <a:pPr/>
              <a:t>‹#›</a:t>
            </a:fld>
            <a:endParaRPr lang="en-US"/>
          </a:p>
        </p:txBody>
      </p:sp>
      <p:pic>
        <p:nvPicPr>
          <p:cNvPr id="15" name="Picture 14" descr="A picture containing text, transport, wheel&#10;&#10;Description automatically generated">
            <a:extLst>
              <a:ext uri="{FF2B5EF4-FFF2-40B4-BE49-F238E27FC236}">
                <a16:creationId xmlns:a16="http://schemas.microsoft.com/office/drawing/2014/main" id="{0C90DF04-5D1F-468E-8C42-02128203316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553" y="342950"/>
            <a:ext cx="628291" cy="638851"/>
          </a:xfrm>
          <a:prstGeom prst="rect">
            <a:avLst/>
          </a:prstGeom>
        </p:spPr>
      </p:pic>
    </p:spTree>
    <p:extLst>
      <p:ext uri="{BB962C8B-B14F-4D97-AF65-F5344CB8AC3E}">
        <p14:creationId xmlns:p14="http://schemas.microsoft.com/office/powerpoint/2010/main" val="321724987"/>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00EB2FA9-3334-354C-8D6E-E7E74B2B6BB6}"/>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5270500"/>
            <a:ext cx="12192000" cy="1587500"/>
          </a:xfrm>
          <a:prstGeom prst="rect">
            <a:avLst/>
          </a:prstGeom>
        </p:spPr>
      </p:pic>
      <p:sp>
        <p:nvSpPr>
          <p:cNvPr id="2" name="Title Placeholder 1">
            <a:extLst>
              <a:ext uri="{FF2B5EF4-FFF2-40B4-BE49-F238E27FC236}">
                <a16:creationId xmlns:a16="http://schemas.microsoft.com/office/drawing/2014/main" id="{A474A9EE-05B6-8E4F-BE00-83C5151C9DCA}"/>
              </a:ext>
            </a:extLst>
          </p:cNvPr>
          <p:cNvSpPr>
            <a:spLocks noGrp="1"/>
          </p:cNvSpPr>
          <p:nvPr>
            <p:ph type="title"/>
          </p:nvPr>
        </p:nvSpPr>
        <p:spPr>
          <a:xfrm>
            <a:off x="457201" y="457200"/>
            <a:ext cx="11277599" cy="128016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6BD6282-5692-254D-A43F-6FC6AE4ADDAD}"/>
              </a:ext>
            </a:extLst>
          </p:cNvPr>
          <p:cNvSpPr>
            <a:spLocks noGrp="1"/>
          </p:cNvSpPr>
          <p:nvPr>
            <p:ph type="body" idx="1"/>
          </p:nvPr>
        </p:nvSpPr>
        <p:spPr>
          <a:xfrm>
            <a:off x="457200" y="1825625"/>
            <a:ext cx="11277600" cy="36294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9BFA10-0911-3E45-B261-9D0A641E6910}"/>
              </a:ext>
            </a:extLst>
          </p:cNvPr>
          <p:cNvSpPr>
            <a:spLocks noGrp="1"/>
          </p:cNvSpPr>
          <p:nvPr>
            <p:ph type="ftr" sz="quarter" idx="3"/>
          </p:nvPr>
        </p:nvSpPr>
        <p:spPr>
          <a:xfrm>
            <a:off x="457200" y="5480705"/>
            <a:ext cx="4114800" cy="365125"/>
          </a:xfrm>
          <a:prstGeom prst="rect">
            <a:avLst/>
          </a:prstGeom>
        </p:spPr>
        <p:txBody>
          <a:bodyPr vert="horz" lIns="91440" tIns="45720" rIns="91440" bIns="45720" rtlCol="0" anchor="ctr"/>
          <a:lstStyle>
            <a:lvl1pPr algn="l">
              <a:defRPr sz="1200">
                <a:solidFill>
                  <a:schemeClr val="tx1">
                    <a:tint val="75000"/>
                  </a:schemeClr>
                </a:solidFill>
                <a:latin typeface="Tw Cen MT" panose="020B0602020104020603" pitchFamily="34" charset="77"/>
                <a:ea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54929D61-5A32-F34C-BA2F-40B6A6E0FDFF}"/>
              </a:ext>
            </a:extLst>
          </p:cNvPr>
          <p:cNvSpPr>
            <a:spLocks noGrp="1"/>
          </p:cNvSpPr>
          <p:nvPr>
            <p:ph type="sldNum" sz="quarter" idx="4"/>
          </p:nvPr>
        </p:nvSpPr>
        <p:spPr>
          <a:xfrm>
            <a:off x="8991600" y="6356350"/>
            <a:ext cx="2743200" cy="365125"/>
          </a:xfrm>
          <a:prstGeom prst="rect">
            <a:avLst/>
          </a:prstGeom>
        </p:spPr>
        <p:txBody>
          <a:bodyPr vert="horz" lIns="91440" tIns="45720" rIns="91440" bIns="45720" rtlCol="0" anchor="ctr"/>
          <a:lstStyle>
            <a:lvl1pPr algn="r">
              <a:defRPr sz="1200">
                <a:solidFill>
                  <a:schemeClr val="bg1"/>
                </a:solidFill>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pic>
        <p:nvPicPr>
          <p:cNvPr id="9" name="Picture 8" descr="A picture containing transport, wheel&#10;&#10;Description automatically generated">
            <a:extLst>
              <a:ext uri="{FF2B5EF4-FFF2-40B4-BE49-F238E27FC236}">
                <a16:creationId xmlns:a16="http://schemas.microsoft.com/office/drawing/2014/main" id="{6BBE15B5-1628-D04D-BB58-629A7F34369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50890" y="5799793"/>
            <a:ext cx="917420" cy="921682"/>
          </a:xfrm>
          <a:prstGeom prst="rect">
            <a:avLst/>
          </a:prstGeom>
        </p:spPr>
      </p:pic>
      <p:sp>
        <p:nvSpPr>
          <p:cNvPr id="7" name="fl" descr="  ">
            <a:extLst>
              <a:ext uri="{FF2B5EF4-FFF2-40B4-BE49-F238E27FC236}">
                <a16:creationId xmlns:a16="http://schemas.microsoft.com/office/drawing/2014/main" id="{8643414B-BD08-413D-ABA9-19223E02487C}"/>
              </a:ext>
            </a:extLst>
          </p:cNvPr>
          <p:cNvSpPr txBox="1"/>
          <p:nvPr userDrawn="1"/>
        </p:nvSpPr>
        <p:spPr>
          <a:xfrm>
            <a:off x="0" y="6537960"/>
            <a:ext cx="12192000" cy="223138"/>
          </a:xfrm>
          <a:prstGeom prst="rect">
            <a:avLst/>
          </a:prstGeom>
          <a:noFill/>
        </p:spPr>
        <p:txBody>
          <a:bodyPr vert="horz" rtlCol="0">
            <a:spAutoFit/>
          </a:bodyPr>
          <a:lstStyle/>
          <a:p>
            <a:pPr algn="l"/>
            <a:r>
              <a:rPr lang="en-US" sz="850" b="0" i="0" u="none" baseline="0">
                <a:solidFill>
                  <a:srgbClr val="000000"/>
                </a:solidFill>
                <a:latin typeface="Tw Cen MT" panose="020B0602020104020603" pitchFamily="34" charset="77"/>
              </a:rPr>
              <a:t>  </a:t>
            </a:r>
          </a:p>
        </p:txBody>
      </p:sp>
    </p:spTree>
    <p:extLst>
      <p:ext uri="{BB962C8B-B14F-4D97-AF65-F5344CB8AC3E}">
        <p14:creationId xmlns:p14="http://schemas.microsoft.com/office/powerpoint/2010/main" val="253729583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36" r:id="rId3"/>
    <p:sldLayoutId id="2147483719" r:id="rId4"/>
    <p:sldLayoutId id="2147483720" r:id="rId5"/>
    <p:sldLayoutId id="2147483721" r:id="rId6"/>
    <p:sldLayoutId id="2147483722" r:id="rId7"/>
    <p:sldLayoutId id="2147483723" r:id="rId8"/>
    <p:sldLayoutId id="2147483724" r:id="rId9"/>
    <p:sldLayoutId id="2147483725" r:id="rId10"/>
  </p:sldLayoutIdLst>
  <p:txStyles>
    <p:titleStyle>
      <a:lvl1pPr algn="l" defTabSz="914400" rtl="0" eaLnBrk="1" latinLnBrk="0" hangingPunct="1">
        <a:lnSpc>
          <a:spcPct val="90000"/>
        </a:lnSpc>
        <a:spcBef>
          <a:spcPct val="0"/>
        </a:spcBef>
        <a:buNone/>
        <a:defRPr sz="4000" kern="1200">
          <a:solidFill>
            <a:srgbClr val="005699"/>
          </a:solidFill>
          <a:latin typeface="Tw Cen MT" panose="020B0602020104020603" pitchFamily="34" charset="77"/>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Tw Cen MT" panose="020B0602020104020603" pitchFamily="34" charset="77"/>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Tw Cen MT" panose="020B0602020104020603" pitchFamily="34" charset="77"/>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w Cen MT" panose="020B0602020104020603" pitchFamily="34" charset="77"/>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00EB2FA9-3334-354C-8D6E-E7E74B2B6BB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5270500"/>
            <a:ext cx="12192000" cy="1587500"/>
          </a:xfrm>
          <a:prstGeom prst="rect">
            <a:avLst/>
          </a:prstGeom>
        </p:spPr>
      </p:pic>
      <p:sp>
        <p:nvSpPr>
          <p:cNvPr id="2" name="Title Placeholder 1">
            <a:extLst>
              <a:ext uri="{FF2B5EF4-FFF2-40B4-BE49-F238E27FC236}">
                <a16:creationId xmlns:a16="http://schemas.microsoft.com/office/drawing/2014/main" id="{A474A9EE-05B6-8E4F-BE00-83C5151C9DCA}"/>
              </a:ext>
            </a:extLst>
          </p:cNvPr>
          <p:cNvSpPr>
            <a:spLocks noGrp="1"/>
          </p:cNvSpPr>
          <p:nvPr>
            <p:ph type="title"/>
          </p:nvPr>
        </p:nvSpPr>
        <p:spPr>
          <a:xfrm>
            <a:off x="457201" y="457200"/>
            <a:ext cx="11277599" cy="128016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6BD6282-5692-254D-A43F-6FC6AE4ADDAD}"/>
              </a:ext>
            </a:extLst>
          </p:cNvPr>
          <p:cNvSpPr>
            <a:spLocks noGrp="1"/>
          </p:cNvSpPr>
          <p:nvPr>
            <p:ph type="body" idx="1"/>
          </p:nvPr>
        </p:nvSpPr>
        <p:spPr>
          <a:xfrm>
            <a:off x="457200" y="1825625"/>
            <a:ext cx="11277600" cy="36294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9BFA10-0911-3E45-B261-9D0A641E6910}"/>
              </a:ext>
            </a:extLst>
          </p:cNvPr>
          <p:cNvSpPr>
            <a:spLocks noGrp="1"/>
          </p:cNvSpPr>
          <p:nvPr>
            <p:ph type="ftr" sz="quarter" idx="3"/>
          </p:nvPr>
        </p:nvSpPr>
        <p:spPr>
          <a:xfrm>
            <a:off x="457200" y="5480705"/>
            <a:ext cx="4114800" cy="365125"/>
          </a:xfrm>
          <a:prstGeom prst="rect">
            <a:avLst/>
          </a:prstGeom>
        </p:spPr>
        <p:txBody>
          <a:bodyPr vert="horz" lIns="91440" tIns="45720" rIns="91440" bIns="45720" rtlCol="0" anchor="ctr"/>
          <a:lstStyle>
            <a:lvl1pPr algn="l">
              <a:defRPr sz="1200">
                <a:solidFill>
                  <a:schemeClr val="tx1">
                    <a:tint val="75000"/>
                  </a:schemeClr>
                </a:solidFill>
                <a:latin typeface="Tw Cen MT" panose="020B0602020104020603" pitchFamily="34" charset="77"/>
                <a:ea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54929D61-5A32-F34C-BA2F-40B6A6E0FDFF}"/>
              </a:ext>
            </a:extLst>
          </p:cNvPr>
          <p:cNvSpPr>
            <a:spLocks noGrp="1"/>
          </p:cNvSpPr>
          <p:nvPr>
            <p:ph type="sldNum" sz="quarter" idx="4"/>
          </p:nvPr>
        </p:nvSpPr>
        <p:spPr>
          <a:xfrm>
            <a:off x="8991600" y="6356350"/>
            <a:ext cx="2743200" cy="365125"/>
          </a:xfrm>
          <a:prstGeom prst="rect">
            <a:avLst/>
          </a:prstGeom>
        </p:spPr>
        <p:txBody>
          <a:bodyPr vert="horz" lIns="91440" tIns="45720" rIns="91440" bIns="45720" rtlCol="0" anchor="ctr"/>
          <a:lstStyle>
            <a:lvl1pPr algn="r">
              <a:defRPr sz="1200">
                <a:solidFill>
                  <a:schemeClr val="bg1"/>
                </a:solidFill>
                <a:latin typeface="Verdana" panose="020B0604030504040204" pitchFamily="34" charset="0"/>
                <a:ea typeface="Verdana" panose="020B0604030504040204" pitchFamily="34" charset="0"/>
              </a:defRPr>
            </a:lvl1pPr>
          </a:lstStyle>
          <a:p>
            <a:fld id="{4710E8EA-57F6-764C-8914-AEEABF058192}" type="slidenum">
              <a:rPr lang="en-US" smtClean="0"/>
              <a:pPr/>
              <a:t>‹#›</a:t>
            </a:fld>
            <a:endParaRPr lang="en-US"/>
          </a:p>
        </p:txBody>
      </p:sp>
      <p:pic>
        <p:nvPicPr>
          <p:cNvPr id="9" name="Picture 8" descr="A picture containing transport, wheel&#10;&#10;Description automatically generated">
            <a:extLst>
              <a:ext uri="{FF2B5EF4-FFF2-40B4-BE49-F238E27FC236}">
                <a16:creationId xmlns:a16="http://schemas.microsoft.com/office/drawing/2014/main" id="{6BBE15B5-1628-D04D-BB58-629A7F34369D}"/>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50890" y="5799793"/>
            <a:ext cx="917420" cy="921682"/>
          </a:xfrm>
          <a:prstGeom prst="rect">
            <a:avLst/>
          </a:prstGeom>
        </p:spPr>
      </p:pic>
      <p:sp>
        <p:nvSpPr>
          <p:cNvPr id="7" name="fl" descr="  ">
            <a:extLst>
              <a:ext uri="{FF2B5EF4-FFF2-40B4-BE49-F238E27FC236}">
                <a16:creationId xmlns:a16="http://schemas.microsoft.com/office/drawing/2014/main" id="{8643414B-BD08-413D-ABA9-19223E02487C}"/>
              </a:ext>
            </a:extLst>
          </p:cNvPr>
          <p:cNvSpPr txBox="1"/>
          <p:nvPr userDrawn="1"/>
        </p:nvSpPr>
        <p:spPr>
          <a:xfrm>
            <a:off x="0" y="6537960"/>
            <a:ext cx="12192000" cy="223138"/>
          </a:xfrm>
          <a:prstGeom prst="rect">
            <a:avLst/>
          </a:prstGeom>
          <a:noFill/>
        </p:spPr>
        <p:txBody>
          <a:bodyPr vert="horz" rtlCol="0">
            <a:spAutoFit/>
          </a:bodyPr>
          <a:lstStyle/>
          <a:p>
            <a:pPr algn="l"/>
            <a:r>
              <a:rPr lang="en-US" sz="850" b="0" i="0" u="none" baseline="0">
                <a:solidFill>
                  <a:srgbClr val="000000"/>
                </a:solidFill>
                <a:latin typeface="Tw Cen MT" panose="020B0602020104020603" pitchFamily="34" charset="77"/>
              </a:rPr>
              <a:t>  </a:t>
            </a:r>
          </a:p>
        </p:txBody>
      </p:sp>
    </p:spTree>
    <p:extLst>
      <p:ext uri="{BB962C8B-B14F-4D97-AF65-F5344CB8AC3E}">
        <p14:creationId xmlns:p14="http://schemas.microsoft.com/office/powerpoint/2010/main" val="325066236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Lst>
  <p:txStyles>
    <p:titleStyle>
      <a:lvl1pPr algn="l" defTabSz="914400" rtl="0" eaLnBrk="1" latinLnBrk="0" hangingPunct="1">
        <a:lnSpc>
          <a:spcPct val="90000"/>
        </a:lnSpc>
        <a:spcBef>
          <a:spcPct val="0"/>
        </a:spcBef>
        <a:buNone/>
        <a:defRPr sz="4000" kern="1200">
          <a:solidFill>
            <a:srgbClr val="005699"/>
          </a:solidFill>
          <a:latin typeface="Tw Cen MT" panose="020B0602020104020603" pitchFamily="34" charset="77"/>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Tw Cen MT" panose="020B0602020104020603" pitchFamily="34" charset="77"/>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Tw Cen MT" panose="020B0602020104020603" pitchFamily="34" charset="77"/>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w Cen MT" panose="020B0602020104020603" pitchFamily="34" charset="77"/>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nces.ed.gov/ipeds/" TargetMode="External"/><Relationship Id="rId1" Type="http://schemas.openxmlformats.org/officeDocument/2006/relationships/slideLayout" Target="../slideLayouts/slideLayout3.xml"/><Relationship Id="rId4" Type="http://schemas.openxmlformats.org/officeDocument/2006/relationships/image" Target="../media/image62.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2.ed.gov/about/offices/list/ocr/edlite-minorityinst.html"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www.nsf.gov/bfa/dias/policy/dmp.jsp" TargetMode="External"/><Relationship Id="rId2" Type="http://schemas.openxmlformats.org/officeDocument/2006/relationships/hyperlink" Target="https://www.nsf.gov/cise/cise_dmp.jsp"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tableau.nsf.gov/#/views/CISEPortfolioAnalysisDashboard/Institutions?:iid=2"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tinyurl.com/join-cise-southwest"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sv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18" Type="http://schemas.openxmlformats.org/officeDocument/2006/relationships/image" Target="../media/image48.jpeg"/><Relationship Id="rId26" Type="http://schemas.openxmlformats.org/officeDocument/2006/relationships/hyperlink" Target="https://beta.nsf.gov/chips" TargetMode="External"/><Relationship Id="rId3" Type="http://schemas.openxmlformats.org/officeDocument/2006/relationships/image" Target="../media/image33.jpeg"/><Relationship Id="rId21" Type="http://schemas.openxmlformats.org/officeDocument/2006/relationships/image" Target="../media/image51.jpeg"/><Relationship Id="rId7" Type="http://schemas.openxmlformats.org/officeDocument/2006/relationships/image" Target="../media/image37.jpeg"/><Relationship Id="rId12" Type="http://schemas.openxmlformats.org/officeDocument/2006/relationships/image" Target="../media/image42.jpeg"/><Relationship Id="rId17" Type="http://schemas.openxmlformats.org/officeDocument/2006/relationships/image" Target="../media/image47.jpeg"/><Relationship Id="rId25" Type="http://schemas.openxmlformats.org/officeDocument/2006/relationships/image" Target="../media/image55.jpeg"/><Relationship Id="rId2" Type="http://schemas.openxmlformats.org/officeDocument/2006/relationships/notesSlide" Target="../notesSlides/notesSlide7.xml"/><Relationship Id="rId16" Type="http://schemas.openxmlformats.org/officeDocument/2006/relationships/image" Target="../media/image46.jpeg"/><Relationship Id="rId20" Type="http://schemas.openxmlformats.org/officeDocument/2006/relationships/image" Target="../media/image50.jpeg"/><Relationship Id="rId29"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36.jpeg"/><Relationship Id="rId11" Type="http://schemas.openxmlformats.org/officeDocument/2006/relationships/image" Target="../media/image41.jpeg"/><Relationship Id="rId24" Type="http://schemas.openxmlformats.org/officeDocument/2006/relationships/image" Target="../media/image54.jpeg"/><Relationship Id="rId5" Type="http://schemas.openxmlformats.org/officeDocument/2006/relationships/image" Target="../media/image35.jpeg"/><Relationship Id="rId15" Type="http://schemas.openxmlformats.org/officeDocument/2006/relationships/image" Target="../media/image45.jpeg"/><Relationship Id="rId23" Type="http://schemas.openxmlformats.org/officeDocument/2006/relationships/image" Target="../media/image53.jpeg"/><Relationship Id="rId28" Type="http://schemas.openxmlformats.org/officeDocument/2006/relationships/image" Target="../media/image57.png"/><Relationship Id="rId10" Type="http://schemas.openxmlformats.org/officeDocument/2006/relationships/image" Target="../media/image40.jpeg"/><Relationship Id="rId19" Type="http://schemas.openxmlformats.org/officeDocument/2006/relationships/image" Target="../media/image49.jpeg"/><Relationship Id="rId4" Type="http://schemas.openxmlformats.org/officeDocument/2006/relationships/image" Target="../media/image34.jpeg"/><Relationship Id="rId9" Type="http://schemas.openxmlformats.org/officeDocument/2006/relationships/image" Target="../media/image39.jpeg"/><Relationship Id="rId14" Type="http://schemas.openxmlformats.org/officeDocument/2006/relationships/image" Target="../media/image44.jpeg"/><Relationship Id="rId22" Type="http://schemas.openxmlformats.org/officeDocument/2006/relationships/image" Target="../media/image52.jpeg"/><Relationship Id="rId27" Type="http://schemas.openxmlformats.org/officeDocument/2006/relationships/image" Target="../media/image56.jpe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BD9ED43-2AC1-42BF-A5BB-F5E860B8E99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683BF1A-2330-4931-93BE-EA3DBBD6307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034" y="109160"/>
            <a:ext cx="957033" cy="962035"/>
          </a:xfrm>
          <a:prstGeom prst="rect">
            <a:avLst/>
          </a:prstGeom>
        </p:spPr>
      </p:pic>
      <p:sp>
        <p:nvSpPr>
          <p:cNvPr id="3" name="Title 2">
            <a:extLst>
              <a:ext uri="{FF2B5EF4-FFF2-40B4-BE49-F238E27FC236}">
                <a16:creationId xmlns:a16="http://schemas.microsoft.com/office/drawing/2014/main" id="{6ECB5C6E-AFBB-4C47-FB04-DA35C3731905}"/>
              </a:ext>
            </a:extLst>
          </p:cNvPr>
          <p:cNvSpPr>
            <a:spLocks noGrp="1"/>
          </p:cNvSpPr>
          <p:nvPr>
            <p:ph type="title"/>
          </p:nvPr>
        </p:nvSpPr>
        <p:spPr/>
        <p:txBody>
          <a:bodyPr vert="horz" lIns="91440" tIns="45720" rIns="91440" bIns="45720" rtlCol="0" anchor="b">
            <a:normAutofit/>
          </a:bodyPr>
          <a:lstStyle/>
          <a:p>
            <a:r>
              <a:rPr lang="en-US" dirty="0"/>
              <a:t>NSF Research Expansion Program</a:t>
            </a:r>
          </a:p>
        </p:txBody>
      </p:sp>
      <p:sp>
        <p:nvSpPr>
          <p:cNvPr id="4" name="Content Placeholder 3">
            <a:extLst>
              <a:ext uri="{FF2B5EF4-FFF2-40B4-BE49-F238E27FC236}">
                <a16:creationId xmlns:a16="http://schemas.microsoft.com/office/drawing/2014/main" id="{3203A226-5EBD-DC4C-208E-1544F6FA146B}"/>
              </a:ext>
            </a:extLst>
          </p:cNvPr>
          <p:cNvSpPr>
            <a:spLocks noGrp="1"/>
          </p:cNvSpPr>
          <p:nvPr>
            <p:ph idx="1"/>
          </p:nvPr>
        </p:nvSpPr>
        <p:spPr/>
        <p:txBody>
          <a:bodyPr/>
          <a:lstStyle/>
          <a:p>
            <a:endParaRPr lang="en-US"/>
          </a:p>
        </p:txBody>
      </p:sp>
      <p:sp>
        <p:nvSpPr>
          <p:cNvPr id="2" name="Slide Number Placeholder 1">
            <a:extLst>
              <a:ext uri="{FF2B5EF4-FFF2-40B4-BE49-F238E27FC236}">
                <a16:creationId xmlns:a16="http://schemas.microsoft.com/office/drawing/2014/main" id="{A9074C1F-6B79-4F6D-9984-DB5D185AC7E7}"/>
              </a:ext>
            </a:extLst>
          </p:cNvPr>
          <p:cNvSpPr>
            <a:spLocks noGrp="1"/>
          </p:cNvSpPr>
          <p:nvPr>
            <p:ph type="sldNum" sz="quarter" idx="12"/>
          </p:nvPr>
        </p:nvSpPr>
        <p:spPr/>
        <p:txBody>
          <a:bodyPr/>
          <a:lstStyle/>
          <a:p>
            <a:r>
              <a:rPr lang="en-US" sz="1200" b="1" dirty="0">
                <a:solidFill>
                  <a:schemeClr val="bg1"/>
                </a:solidFill>
                <a:ea typeface="+mn-lt"/>
                <a:cs typeface="+mn-lt"/>
              </a:rPr>
              <a:t>Solicitation NSF 24-536</a:t>
            </a:r>
            <a:endParaRPr lang="en-US" dirty="0"/>
          </a:p>
        </p:txBody>
      </p:sp>
      <p:sp>
        <p:nvSpPr>
          <p:cNvPr id="8" name="TextBox 7">
            <a:extLst>
              <a:ext uri="{FF2B5EF4-FFF2-40B4-BE49-F238E27FC236}">
                <a16:creationId xmlns:a16="http://schemas.microsoft.com/office/drawing/2014/main" id="{D16DCC95-DEE7-4B10-8A6A-BF1D5F94D541}"/>
              </a:ext>
            </a:extLst>
          </p:cNvPr>
          <p:cNvSpPr txBox="1"/>
          <p:nvPr/>
        </p:nvSpPr>
        <p:spPr>
          <a:xfrm>
            <a:off x="112034" y="-41275"/>
            <a:ext cx="12192000" cy="1169551"/>
          </a:xfrm>
          <a:prstGeom prst="rect">
            <a:avLst/>
          </a:prstGeom>
          <a:noFill/>
        </p:spPr>
        <p:txBody>
          <a:bodyPr wrap="square" lIns="91440" tIns="45720" rIns="91440" bIns="45720" rtlCol="0" anchor="t">
            <a:spAutoFit/>
          </a:bodyPr>
          <a:lstStyle/>
          <a:p>
            <a:pPr algn="ctr"/>
            <a:r>
              <a:rPr lang="en-US" sz="4000" b="1" dirty="0">
                <a:solidFill>
                  <a:schemeClr val="bg1"/>
                </a:solidFill>
                <a:latin typeface="Calibri"/>
                <a:cs typeface="Calibri"/>
              </a:rPr>
              <a:t>NSF Research Expansion Program </a:t>
            </a:r>
          </a:p>
          <a:p>
            <a:pPr algn="ctr"/>
            <a:r>
              <a:rPr lang="en-US" sz="3000" b="1" dirty="0">
                <a:solidFill>
                  <a:schemeClr val="bg1"/>
                </a:solidFill>
                <a:latin typeface="Calibri"/>
                <a:cs typeface="Calibri"/>
              </a:rPr>
              <a:t>Webinar November 7</a:t>
            </a:r>
            <a:r>
              <a:rPr lang="en-US" sz="3000" b="1" dirty="0">
                <a:solidFill>
                  <a:schemeClr val="bg1"/>
                </a:solidFill>
                <a:latin typeface="Calibri"/>
                <a:ea typeface="Verdana"/>
                <a:cs typeface="Calibri"/>
              </a:rPr>
              <a:t>, 2024</a:t>
            </a:r>
          </a:p>
        </p:txBody>
      </p:sp>
      <p:sp>
        <p:nvSpPr>
          <p:cNvPr id="6" name="flSlide31Footer" descr="  ">
            <a:extLst>
              <a:ext uri="{FF2B5EF4-FFF2-40B4-BE49-F238E27FC236}">
                <a16:creationId xmlns:a16="http://schemas.microsoft.com/office/drawing/2014/main" id="{CE743C1A-97B8-DF71-F068-CE0378587FED}"/>
              </a:ext>
            </a:extLst>
          </p:cNvPr>
          <p:cNvSpPr txBox="1"/>
          <p:nvPr/>
        </p:nvSpPr>
        <p:spPr>
          <a:xfrm>
            <a:off x="0" y="65379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360483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1D9D1-6058-FF23-6D6A-0CC9000E1259}"/>
              </a:ext>
            </a:extLst>
          </p:cNvPr>
          <p:cNvSpPr>
            <a:spLocks noGrp="1"/>
          </p:cNvSpPr>
          <p:nvPr>
            <p:ph type="title"/>
          </p:nvPr>
        </p:nvSpPr>
        <p:spPr>
          <a:xfrm>
            <a:off x="700811" y="678408"/>
            <a:ext cx="8611812" cy="692132"/>
          </a:xfrm>
        </p:spPr>
        <p:txBody>
          <a:bodyPr anchor="t">
            <a:normAutofit/>
          </a:bodyPr>
          <a:lstStyle/>
          <a:p>
            <a:r>
              <a:rPr lang="en-US" dirty="0">
                <a:solidFill>
                  <a:schemeClr val="bg2">
                    <a:lumMod val="50000"/>
                  </a:schemeClr>
                </a:solidFill>
                <a:latin typeface="Avenir Book" panose="02000503020000020003" pitchFamily="2" charset="0"/>
                <a:cs typeface="Calibri" panose="020F0502020204030204" pitchFamily="34" charset="0"/>
              </a:rPr>
              <a:t>CISE MSI Program</a:t>
            </a:r>
          </a:p>
        </p:txBody>
      </p:sp>
      <p:graphicFrame>
        <p:nvGraphicFramePr>
          <p:cNvPr id="43" name="Content Placeholder 2">
            <a:extLst>
              <a:ext uri="{FF2B5EF4-FFF2-40B4-BE49-F238E27FC236}">
                <a16:creationId xmlns:a16="http://schemas.microsoft.com/office/drawing/2014/main" id="{1EC0873B-1DF2-D3A1-42ED-223EE76958BC}"/>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585283505"/>
              </p:ext>
            </p:extLst>
          </p:nvPr>
        </p:nvGraphicFramePr>
        <p:xfrm>
          <a:off x="800542" y="1713958"/>
          <a:ext cx="6789928" cy="3932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DA3C0F5-A213-F3ED-4F2C-6AAE41752843}"/>
              </a:ext>
            </a:extLst>
          </p:cNvPr>
          <p:cNvSpPr>
            <a:spLocks noGrp="1"/>
          </p:cNvSpPr>
          <p:nvPr>
            <p:ph type="sldNum" sz="quarter" idx="4"/>
          </p:nvPr>
        </p:nvSpPr>
        <p:spPr>
          <a:xfrm>
            <a:off x="8610600" y="6356350"/>
            <a:ext cx="2743200" cy="365125"/>
          </a:xfrm>
          <a:prstGeom prst="rect">
            <a:avLst/>
          </a:prstGeom>
        </p:spPr>
        <p:txBody>
          <a:bodyPr>
            <a:normAutofit/>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8F4BEAD3-91E3-4FFC-B7DC-935959D17485}" type="slidenum">
              <a:rPr lang="en-US" smtClean="0">
                <a:solidFill>
                  <a:schemeClr val="tx1">
                    <a:lumMod val="50000"/>
                    <a:lumOff val="50000"/>
                  </a:schemeClr>
                </a:solidFill>
              </a:rPr>
              <a:pPr>
                <a:lnSpc>
                  <a:spcPct val="90000"/>
                </a:lnSpc>
                <a:spcAft>
                  <a:spcPts val="600"/>
                </a:spcAft>
              </a:pPr>
              <a:t>10</a:t>
            </a:fld>
            <a:endParaRPr lang="en-US" dirty="0">
              <a:solidFill>
                <a:schemeClr val="tx1">
                  <a:lumMod val="50000"/>
                  <a:lumOff val="50000"/>
                </a:schemeClr>
              </a:solidFill>
              <a:latin typeface="Avenir Book" panose="02000503020000020003" pitchFamily="2" charset="0"/>
            </a:endParaRPr>
          </a:p>
        </p:txBody>
      </p:sp>
      <p:pic>
        <p:nvPicPr>
          <p:cNvPr id="6" name="Content Placeholder 4">
            <a:extLst>
              <a:ext uri="{FF2B5EF4-FFF2-40B4-BE49-F238E27FC236}">
                <a16:creationId xmlns:a16="http://schemas.microsoft.com/office/drawing/2014/main" id="{B57BF81F-919F-4266-AD8C-E5290B432556}"/>
              </a:ext>
              <a:ext uri="{C183D7F6-B498-43B3-948B-1728B52AA6E4}">
                <adec:decorative xmlns:adec="http://schemas.microsoft.com/office/drawing/2017/decorative" val="1"/>
              </a:ext>
            </a:extLst>
          </p:cNvPr>
          <p:cNvPicPr preferRelativeResize="0">
            <a:picLocks/>
          </p:cNvPicPr>
          <p:nvPr/>
        </p:nvPicPr>
        <p:blipFill rotWithShape="1">
          <a:blip r:embed="rId8"/>
          <a:srcRect l="16558" r="4070"/>
          <a:stretch/>
        </p:blipFill>
        <p:spPr>
          <a:xfrm>
            <a:off x="9253199" y="2019696"/>
            <a:ext cx="2042090" cy="2818608"/>
          </a:xfrm>
          <a:prstGeom prst="rect">
            <a:avLst/>
          </a:prstGeom>
          <a:ln w="57150">
            <a:solidFill>
              <a:schemeClr val="tx2"/>
            </a:solidFill>
          </a:ln>
        </p:spPr>
      </p:pic>
      <p:sp>
        <p:nvSpPr>
          <p:cNvPr id="8" name="TextBox 7">
            <a:extLst>
              <a:ext uri="{FF2B5EF4-FFF2-40B4-BE49-F238E27FC236}">
                <a16:creationId xmlns:a16="http://schemas.microsoft.com/office/drawing/2014/main" id="{0DB5C020-AD5D-BE39-748E-4E563B24FDFC}"/>
              </a:ext>
            </a:extLst>
          </p:cNvPr>
          <p:cNvSpPr txBox="1"/>
          <p:nvPr/>
        </p:nvSpPr>
        <p:spPr>
          <a:xfrm>
            <a:off x="8609750" y="4884603"/>
            <a:ext cx="3328988" cy="707886"/>
          </a:xfrm>
          <a:prstGeom prst="rect">
            <a:avLst/>
          </a:prstGeom>
          <a:noFill/>
        </p:spPr>
        <p:txBody>
          <a:bodyPr wrap="square">
            <a:spAutoFit/>
          </a:bodyPr>
          <a:lstStyle/>
          <a:p>
            <a:pPr algn="ctr"/>
            <a:r>
              <a:rPr lang="en-US" sz="1000" dirty="0">
                <a:latin typeface="Avenir Book" panose="02000503020000020003" pitchFamily="2" charset="0"/>
                <a:ea typeface="+mj-ea"/>
                <a:cs typeface="Calibri" panose="020F0502020204030204" pitchFamily="34" charset="0"/>
              </a:rPr>
              <a:t>Student BoHyun Ahn, </a:t>
            </a:r>
          </a:p>
          <a:p>
            <a:pPr algn="ctr"/>
            <a:r>
              <a:rPr lang="en-US" sz="1000" dirty="0">
                <a:latin typeface="Avenir Book" panose="02000503020000020003" pitchFamily="2" charset="0"/>
                <a:ea typeface="+mj-ea"/>
                <a:cs typeface="Calibri" panose="020F0502020204030204" pitchFamily="34" charset="0"/>
              </a:rPr>
              <a:t>1st Place in the IEEE ECCE 2022  </a:t>
            </a:r>
          </a:p>
          <a:p>
            <a:pPr algn="ctr"/>
            <a:r>
              <a:rPr lang="en-US" sz="1000" dirty="0">
                <a:latin typeface="Avenir Book" panose="02000503020000020003" pitchFamily="2" charset="0"/>
                <a:ea typeface="+mj-ea"/>
                <a:cs typeface="Calibri" panose="020F0502020204030204" pitchFamily="34" charset="0"/>
              </a:rPr>
              <a:t>Student Demonstration Project Software Competition</a:t>
            </a:r>
          </a:p>
          <a:p>
            <a:pPr algn="ctr"/>
            <a:r>
              <a:rPr lang="en-US" sz="1000" dirty="0">
                <a:latin typeface="Avenir Book" panose="02000503020000020003" pitchFamily="2" charset="0"/>
                <a:ea typeface="+mj-ea"/>
                <a:cs typeface="Calibri" panose="020F0502020204030204" pitchFamily="34" charset="0"/>
              </a:rPr>
              <a:t> (October 2022)</a:t>
            </a:r>
            <a:endParaRPr lang="en-US" sz="1000" dirty="0">
              <a:latin typeface="Avenir Book" panose="02000503020000020003" pitchFamily="2" charset="0"/>
            </a:endParaRPr>
          </a:p>
        </p:txBody>
      </p:sp>
    </p:spTree>
    <p:extLst>
      <p:ext uri="{BB962C8B-B14F-4D97-AF65-F5344CB8AC3E}">
        <p14:creationId xmlns:p14="http://schemas.microsoft.com/office/powerpoint/2010/main" val="965830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86780-11E8-3492-A0B8-5F3CB5ABB7BE}"/>
              </a:ext>
            </a:extLst>
          </p:cNvPr>
          <p:cNvSpPr>
            <a:spLocks noGrp="1"/>
          </p:cNvSpPr>
          <p:nvPr>
            <p:ph type="title"/>
          </p:nvPr>
        </p:nvSpPr>
        <p:spPr/>
        <p:txBody>
          <a:bodyPr>
            <a:normAutofit/>
          </a:bodyPr>
          <a:lstStyle/>
          <a:p>
            <a:r>
              <a:rPr lang="en-US" b="1">
                <a:solidFill>
                  <a:schemeClr val="tx1">
                    <a:lumMod val="95000"/>
                    <a:lumOff val="5000"/>
                  </a:schemeClr>
                </a:solidFill>
                <a:latin typeface="Calibri"/>
                <a:ea typeface="Verdana"/>
                <a:cs typeface="Calibri"/>
              </a:rPr>
              <a:t>Participating NSF Divisions and Office</a:t>
            </a:r>
            <a:endParaRPr lang="en-US">
              <a:solidFill>
                <a:schemeClr val="tx1">
                  <a:lumMod val="95000"/>
                  <a:lumOff val="5000"/>
                </a:schemeClr>
              </a:solidFill>
              <a:latin typeface="Calibri"/>
              <a:ea typeface="Verdana"/>
              <a:cs typeface="Calibri"/>
            </a:endParaRPr>
          </a:p>
        </p:txBody>
      </p:sp>
      <p:sp>
        <p:nvSpPr>
          <p:cNvPr id="3" name="Content Placeholder 2">
            <a:extLst>
              <a:ext uri="{FF2B5EF4-FFF2-40B4-BE49-F238E27FC236}">
                <a16:creationId xmlns:a16="http://schemas.microsoft.com/office/drawing/2014/main" id="{CDFF73A4-38C9-5F55-FF47-DEA18F6091B5}"/>
              </a:ext>
            </a:extLst>
          </p:cNvPr>
          <p:cNvSpPr>
            <a:spLocks noGrp="1"/>
          </p:cNvSpPr>
          <p:nvPr>
            <p:ph idx="1"/>
          </p:nvPr>
        </p:nvSpPr>
        <p:spPr>
          <a:xfrm>
            <a:off x="69012" y="1222528"/>
            <a:ext cx="12053976" cy="4985561"/>
          </a:xfrm>
        </p:spPr>
        <p:txBody>
          <a:bodyPr vert="horz" lIns="91440" tIns="45720" rIns="91440" bIns="45720" rtlCol="0" anchor="t">
            <a:noAutofit/>
          </a:bodyPr>
          <a:lstStyle/>
          <a:p>
            <a:pPr>
              <a:lnSpc>
                <a:spcPct val="120000"/>
              </a:lnSpc>
            </a:pPr>
            <a:r>
              <a:rPr lang="en-US" sz="3000" dirty="0">
                <a:solidFill>
                  <a:schemeClr val="tx1"/>
                </a:solidFill>
                <a:latin typeface="Calibri"/>
                <a:ea typeface="Verdana"/>
                <a:cs typeface="Calibri"/>
              </a:rPr>
              <a:t>Directorate for Computer and Information Science and Engineering (CISE) </a:t>
            </a:r>
          </a:p>
          <a:p>
            <a:pPr lvl="1">
              <a:lnSpc>
                <a:spcPct val="120000"/>
              </a:lnSpc>
            </a:pPr>
            <a:r>
              <a:rPr lang="en-US" dirty="0">
                <a:solidFill>
                  <a:schemeClr val="tx1"/>
                </a:solidFill>
                <a:latin typeface="Calibri"/>
                <a:ea typeface="Verdana"/>
                <a:cs typeface="Calibri"/>
              </a:rPr>
              <a:t>Division of Computing and Communication Foundations (CCF)</a:t>
            </a:r>
          </a:p>
          <a:p>
            <a:pPr lvl="1">
              <a:lnSpc>
                <a:spcPct val="120000"/>
              </a:lnSpc>
            </a:pPr>
            <a:r>
              <a:rPr lang="en-US" dirty="0">
                <a:solidFill>
                  <a:schemeClr val="tx1"/>
                </a:solidFill>
                <a:latin typeface="Calibri"/>
                <a:ea typeface="Verdana"/>
                <a:cs typeface="Calibri"/>
              </a:rPr>
              <a:t>Computer and Network Systems (CNS)</a:t>
            </a:r>
          </a:p>
          <a:p>
            <a:pPr lvl="1">
              <a:lnSpc>
                <a:spcPct val="120000"/>
              </a:lnSpc>
            </a:pPr>
            <a:r>
              <a:rPr lang="en-US" dirty="0">
                <a:solidFill>
                  <a:schemeClr val="tx1"/>
                </a:solidFill>
                <a:latin typeface="Calibri"/>
                <a:ea typeface="Verdana"/>
                <a:cs typeface="Calibri"/>
              </a:rPr>
              <a:t>Division of Information and Intelligent Systems (IIS) </a:t>
            </a:r>
          </a:p>
          <a:p>
            <a:pPr lvl="1">
              <a:lnSpc>
                <a:spcPct val="120000"/>
              </a:lnSpc>
            </a:pPr>
            <a:r>
              <a:rPr lang="en-US" dirty="0">
                <a:solidFill>
                  <a:schemeClr val="tx1"/>
                </a:solidFill>
                <a:latin typeface="Calibri"/>
                <a:ea typeface="Verdana"/>
                <a:cs typeface="Calibri"/>
              </a:rPr>
              <a:t>Office of Advanced Cyberinfrastructure (OAC)</a:t>
            </a:r>
          </a:p>
          <a:p>
            <a:pPr>
              <a:lnSpc>
                <a:spcPct val="120000"/>
              </a:lnSpc>
            </a:pPr>
            <a:r>
              <a:rPr lang="en-US" sz="3000" dirty="0">
                <a:solidFill>
                  <a:schemeClr val="tx1"/>
                </a:solidFill>
                <a:latin typeface="Calibri"/>
                <a:ea typeface="Verdana"/>
                <a:cs typeface="Calibri"/>
              </a:rPr>
              <a:t>Other programs spanning multiple CISE divisions:</a:t>
            </a:r>
          </a:p>
          <a:p>
            <a:pPr lvl="1">
              <a:lnSpc>
                <a:spcPct val="120000"/>
              </a:lnSpc>
            </a:pPr>
            <a:r>
              <a:rPr lang="en-US" dirty="0">
                <a:solidFill>
                  <a:schemeClr val="tx1"/>
                </a:solidFill>
                <a:latin typeface="Calibri"/>
                <a:ea typeface="Verdana"/>
                <a:cs typeface="Calibri"/>
              </a:rPr>
              <a:t>Cyber-Physical Systems (CPS) </a:t>
            </a:r>
          </a:p>
          <a:p>
            <a:pPr lvl="1">
              <a:lnSpc>
                <a:spcPct val="120000"/>
              </a:lnSpc>
            </a:pPr>
            <a:r>
              <a:rPr lang="en-US" dirty="0">
                <a:solidFill>
                  <a:schemeClr val="tx1"/>
                </a:solidFill>
                <a:latin typeface="Calibri"/>
                <a:ea typeface="Verdana"/>
                <a:cs typeface="Calibri"/>
              </a:rPr>
              <a:t>Secure and Trustworthy Cyberspace (SaTC) </a:t>
            </a:r>
          </a:p>
          <a:p>
            <a:pPr lvl="1">
              <a:lnSpc>
                <a:spcPct val="120000"/>
              </a:lnSpc>
            </a:pPr>
            <a:r>
              <a:rPr lang="en-US" dirty="0">
                <a:solidFill>
                  <a:schemeClr val="tx1"/>
                </a:solidFill>
                <a:latin typeface="Calibri"/>
                <a:ea typeface="Verdana"/>
                <a:cs typeface="Calibri"/>
              </a:rPr>
              <a:t>Smart and Connected Communities (S&amp;CC), Smart and Connected Health (SCH)</a:t>
            </a:r>
          </a:p>
        </p:txBody>
      </p:sp>
    </p:spTree>
    <p:extLst>
      <p:ext uri="{BB962C8B-B14F-4D97-AF65-F5344CB8AC3E}">
        <p14:creationId xmlns:p14="http://schemas.microsoft.com/office/powerpoint/2010/main" val="2911015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55E28-3174-9375-1230-05630631B551}"/>
              </a:ext>
            </a:extLst>
          </p:cNvPr>
          <p:cNvSpPr>
            <a:spLocks noGrp="1"/>
          </p:cNvSpPr>
          <p:nvPr>
            <p:ph type="title"/>
          </p:nvPr>
        </p:nvSpPr>
        <p:spPr>
          <a:xfrm>
            <a:off x="840923" y="298060"/>
            <a:ext cx="11277600" cy="1280160"/>
          </a:xfrm>
        </p:spPr>
        <p:txBody>
          <a:bodyPr/>
          <a:lstStyle/>
          <a:p>
            <a:r>
              <a:rPr lang="en-US" dirty="0">
                <a:solidFill>
                  <a:schemeClr val="tx2">
                    <a:lumMod val="90000"/>
                    <a:lumOff val="10000"/>
                  </a:schemeClr>
                </a:solidFill>
                <a:latin typeface="Avenir Book" panose="02000503020000020003" pitchFamily="2" charset="0"/>
              </a:rPr>
              <a:t>Program Threads (NSF 24-536)</a:t>
            </a:r>
          </a:p>
        </p:txBody>
      </p:sp>
      <p:graphicFrame>
        <p:nvGraphicFramePr>
          <p:cNvPr id="11" name="Content Placeholder 3">
            <a:extLst>
              <a:ext uri="{FF2B5EF4-FFF2-40B4-BE49-F238E27FC236}">
                <a16:creationId xmlns:a16="http://schemas.microsoft.com/office/drawing/2014/main" id="{BC2D87DA-8C9D-1CD6-B8AB-F35E6A3496AF}"/>
              </a:ext>
            </a:extLst>
          </p:cNvPr>
          <p:cNvGraphicFramePr>
            <a:graphicFrameLocks noGrp="1"/>
          </p:cNvGraphicFramePr>
          <p:nvPr>
            <p:ph idx="1"/>
          </p:nvPr>
        </p:nvGraphicFramePr>
        <p:xfrm>
          <a:off x="546829" y="1450547"/>
          <a:ext cx="10804248" cy="2625575"/>
        </p:xfrm>
        <a:graphic>
          <a:graphicData uri="http://schemas.openxmlformats.org/drawingml/2006/table">
            <a:tbl>
              <a:tblPr firstRow="1" bandRow="1">
                <a:tableStyleId>{5C22544A-7EE6-4342-B048-85BDC9FD1C3A}</a:tableStyleId>
              </a:tblPr>
              <a:tblGrid>
                <a:gridCol w="2701062">
                  <a:extLst>
                    <a:ext uri="{9D8B030D-6E8A-4147-A177-3AD203B41FA5}">
                      <a16:colId xmlns:a16="http://schemas.microsoft.com/office/drawing/2014/main" val="4035516480"/>
                    </a:ext>
                  </a:extLst>
                </a:gridCol>
                <a:gridCol w="2701062">
                  <a:extLst>
                    <a:ext uri="{9D8B030D-6E8A-4147-A177-3AD203B41FA5}">
                      <a16:colId xmlns:a16="http://schemas.microsoft.com/office/drawing/2014/main" val="1369444049"/>
                    </a:ext>
                  </a:extLst>
                </a:gridCol>
                <a:gridCol w="2835818">
                  <a:extLst>
                    <a:ext uri="{9D8B030D-6E8A-4147-A177-3AD203B41FA5}">
                      <a16:colId xmlns:a16="http://schemas.microsoft.com/office/drawing/2014/main" val="3127349786"/>
                    </a:ext>
                  </a:extLst>
                </a:gridCol>
                <a:gridCol w="2566306">
                  <a:extLst>
                    <a:ext uri="{9D8B030D-6E8A-4147-A177-3AD203B41FA5}">
                      <a16:colId xmlns:a16="http://schemas.microsoft.com/office/drawing/2014/main" val="2970308704"/>
                    </a:ext>
                  </a:extLst>
                </a:gridCol>
              </a:tblGrid>
              <a:tr h="527391">
                <a:tc>
                  <a:txBody>
                    <a:bodyPr/>
                    <a:lstStyle/>
                    <a:p>
                      <a:r>
                        <a:rPr lang="en-US" sz="1800" dirty="0">
                          <a:latin typeface="Avenir Book" panose="02000503020000020003" pitchFamily="2" charset="0"/>
                        </a:rPr>
                        <a:t>Thread 1: Research Capacity Building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venir Book" panose="02000503020000020003" pitchFamily="2" charset="0"/>
                        </a:rPr>
                        <a:t>Thread 2: Research </a:t>
                      </a:r>
                      <a:r>
                        <a:rPr lang="en-US" sz="1800" b="1" i="0" kern="1200" dirty="0">
                          <a:solidFill>
                            <a:schemeClr val="lt1"/>
                          </a:solidFill>
                          <a:effectLst/>
                          <a:latin typeface="Avenir Book" panose="02000503020000020003" pitchFamily="2" charset="0"/>
                          <a:ea typeface="+mn-ea"/>
                          <a:cs typeface="+mn-cs"/>
                        </a:rPr>
                        <a:t>Demonstration</a:t>
                      </a:r>
                      <a:endParaRPr lang="en-US" sz="1800" dirty="0">
                        <a:latin typeface="Avenir Book" panose="02000503020000020003"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venir Book" panose="02000503020000020003" pitchFamily="2" charset="0"/>
                        </a:rPr>
                        <a:t>Thread 3: Research </a:t>
                      </a:r>
                      <a:r>
                        <a:rPr lang="en-US" sz="1800" b="1" i="0" kern="1200" dirty="0">
                          <a:solidFill>
                            <a:schemeClr val="lt1"/>
                          </a:solidFill>
                          <a:effectLst/>
                          <a:latin typeface="Avenir Book" panose="02000503020000020003" pitchFamily="2" charset="0"/>
                          <a:ea typeface="+mn-ea"/>
                          <a:cs typeface="+mn-cs"/>
                        </a:rPr>
                        <a:t>Partnerships Enhancement </a:t>
                      </a:r>
                      <a:endParaRPr lang="en-US" sz="1800" dirty="0">
                        <a:latin typeface="Avenir Book" panose="02000503020000020003"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Avenir Book" panose="02000503020000020003" pitchFamily="2" charset="0"/>
                        </a:rPr>
                        <a:t>Thread 4: Research Planning</a:t>
                      </a:r>
                    </a:p>
                  </a:txBody>
                  <a:tcPr/>
                </a:tc>
                <a:extLst>
                  <a:ext uri="{0D108BD9-81ED-4DB2-BD59-A6C34878D82A}">
                    <a16:rowId xmlns:a16="http://schemas.microsoft.com/office/drawing/2014/main" val="1238933913"/>
                  </a:ext>
                </a:extLst>
              </a:tr>
              <a:tr h="1985495">
                <a:tc>
                  <a:txBody>
                    <a:bodyPr/>
                    <a:lstStyle/>
                    <a:p>
                      <a:r>
                        <a:rPr lang="en-US" sz="1800" dirty="0">
                          <a:latin typeface="Avenir Book" panose="02000503020000020003" pitchFamily="2" charset="0"/>
                        </a:rPr>
                        <a:t>Research Capacity Building Projects (RCBP)</a:t>
                      </a:r>
                    </a:p>
                    <a:p>
                      <a:endParaRPr lang="en-US" sz="1800" dirty="0">
                        <a:latin typeface="Avenir Book" panose="02000503020000020003" pitchFamily="2" charset="0"/>
                      </a:endParaRPr>
                    </a:p>
                    <a:p>
                      <a:r>
                        <a:rPr lang="en-US" sz="1800" dirty="0">
                          <a:latin typeface="Avenir Book" panose="02000503020000020003" pitchFamily="2" charset="0"/>
                        </a:rPr>
                        <a:t>Funding levels:</a:t>
                      </a:r>
                    </a:p>
                    <a:p>
                      <a:pPr marL="285750" indent="-285750">
                        <a:buFont typeface="Arial" panose="020B0604020202020204" pitchFamily="34" charset="0"/>
                        <a:buChar char="•"/>
                      </a:pPr>
                      <a:r>
                        <a:rPr lang="en-US" sz="1800" b="0" dirty="0">
                          <a:effectLst/>
                          <a:latin typeface="Avenir Book" panose="02000503020000020003" pitchFamily="2" charset="0"/>
                        </a:rPr>
                        <a:t># of awards: 4-5</a:t>
                      </a:r>
                    </a:p>
                    <a:p>
                      <a:pPr marL="285750" indent="-285750">
                        <a:buFont typeface="Arial" panose="020B0604020202020204" pitchFamily="34" charset="0"/>
                        <a:buChar char="•"/>
                      </a:pPr>
                      <a:r>
                        <a:rPr lang="en-US" sz="1800" dirty="0">
                          <a:effectLst/>
                          <a:latin typeface="Avenir Book" panose="02000503020000020003" pitchFamily="2" charset="0"/>
                        </a:rPr>
                        <a:t>2-3 years, $400K</a:t>
                      </a:r>
                    </a:p>
                  </a:txBody>
                  <a:tcPr/>
                </a:tc>
                <a:tc>
                  <a:txBody>
                    <a:bodyPr/>
                    <a:lstStyle/>
                    <a:p>
                      <a:r>
                        <a:rPr lang="en-US" sz="1800" kern="1200" dirty="0">
                          <a:solidFill>
                            <a:schemeClr val="dk1"/>
                          </a:solidFill>
                          <a:effectLst/>
                          <a:latin typeface="Avenir Book" panose="02000503020000020003" pitchFamily="2" charset="0"/>
                          <a:ea typeface="+mn-ea"/>
                          <a:cs typeface="+mn-cs"/>
                        </a:rPr>
                        <a:t>Research Demonstration Projects (RDP)</a:t>
                      </a:r>
                      <a:endParaRPr lang="en-US" sz="1800" dirty="0">
                        <a:effectLst/>
                        <a:latin typeface="Avenir Book" panose="02000503020000020003" pitchFamily="2" charset="0"/>
                      </a:endParaRPr>
                    </a:p>
                    <a:p>
                      <a:endParaRPr lang="en-US" sz="1800" dirty="0">
                        <a:effectLst/>
                        <a:latin typeface="Avenir Book" panose="02000503020000020003" pitchFamily="2" charset="0"/>
                      </a:endParaRPr>
                    </a:p>
                    <a:p>
                      <a:r>
                        <a:rPr lang="en-US" sz="1800" dirty="0">
                          <a:effectLst/>
                          <a:latin typeface="Avenir Book" panose="02000503020000020003" pitchFamily="2" charset="0"/>
                        </a:rPr>
                        <a:t>Funding levels:</a:t>
                      </a:r>
                    </a:p>
                    <a:p>
                      <a:pPr marL="285750" indent="-285750">
                        <a:buFont typeface="Arial" panose="020B0604020202020204" pitchFamily="34" charset="0"/>
                        <a:buChar char="•"/>
                      </a:pPr>
                      <a:r>
                        <a:rPr lang="en-US" sz="1800" b="0" dirty="0">
                          <a:effectLst/>
                          <a:latin typeface="Avenir Book" panose="02000503020000020003" pitchFamily="2" charset="0"/>
                        </a:rPr>
                        <a:t># of awards: 5-7</a:t>
                      </a:r>
                    </a:p>
                    <a:p>
                      <a:pPr marL="285750" indent="-285750">
                        <a:buFont typeface="Arial" panose="020B0604020202020204" pitchFamily="34" charset="0"/>
                        <a:buChar char="•"/>
                      </a:pPr>
                      <a:r>
                        <a:rPr lang="en-US" sz="1800" b="0" dirty="0">
                          <a:effectLst/>
                          <a:latin typeface="Avenir Book" panose="02000503020000020003" pitchFamily="2" charset="0"/>
                        </a:rPr>
                        <a:t>2-3 years, $600K</a:t>
                      </a:r>
                      <a:endParaRPr lang="en-US" sz="1800" dirty="0">
                        <a:latin typeface="Avenir Book" panose="02000503020000020003" pitchFamily="2" charset="0"/>
                      </a:endParaRPr>
                    </a:p>
                  </a:txBody>
                  <a:tcPr/>
                </a:tc>
                <a:tc>
                  <a:txBody>
                    <a:bodyPr/>
                    <a:lstStyle/>
                    <a:p>
                      <a:r>
                        <a:rPr lang="en-US" sz="1800" kern="1200" dirty="0">
                          <a:solidFill>
                            <a:schemeClr val="dk1"/>
                          </a:solidFill>
                          <a:effectLst/>
                          <a:latin typeface="Avenir Book" panose="02000503020000020003" pitchFamily="2" charset="0"/>
                          <a:ea typeface="+mn-ea"/>
                          <a:cs typeface="+mn-cs"/>
                        </a:rPr>
                        <a:t>Research Partnerships Enhancement Projects (RPEP)</a:t>
                      </a:r>
                      <a:endParaRPr lang="en-US" sz="1800" dirty="0">
                        <a:effectLst/>
                        <a:latin typeface="Avenir Book" panose="02000503020000020003" pitchFamily="2" charset="0"/>
                      </a:endParaRPr>
                    </a:p>
                    <a:p>
                      <a:r>
                        <a:rPr lang="en-US" sz="1800" dirty="0">
                          <a:effectLst/>
                          <a:latin typeface="Avenir Book" panose="02000503020000020003" pitchFamily="2" charset="0"/>
                        </a:rPr>
                        <a:t>Funding levels:</a:t>
                      </a:r>
                    </a:p>
                    <a:p>
                      <a:pPr marL="285750" indent="-285750">
                        <a:buFont typeface="Arial" panose="020B0604020202020204" pitchFamily="34" charset="0"/>
                        <a:buChar char="•"/>
                      </a:pPr>
                      <a:r>
                        <a:rPr lang="en-US" sz="1800" b="0" dirty="0">
                          <a:effectLst/>
                          <a:latin typeface="Avenir Book" panose="02000503020000020003" pitchFamily="2" charset="0"/>
                        </a:rPr>
                        <a:t># of awards: 2-3</a:t>
                      </a:r>
                    </a:p>
                    <a:p>
                      <a:pPr marL="285750" indent="-285750">
                        <a:buFont typeface="Arial" panose="020B0604020202020204" pitchFamily="34" charset="0"/>
                        <a:buChar char="•"/>
                      </a:pPr>
                      <a:r>
                        <a:rPr lang="en-US" sz="1800" b="0" dirty="0">
                          <a:effectLst/>
                          <a:latin typeface="Avenir Book" panose="02000503020000020003" pitchFamily="2" charset="0"/>
                        </a:rPr>
                        <a:t>3-4 years, up to $1.2 M</a:t>
                      </a:r>
                      <a:endParaRPr lang="en-US" sz="1800" dirty="0">
                        <a:latin typeface="Avenir Book" panose="02000503020000020003"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Avenir Book" panose="02000503020000020003" pitchFamily="2" charset="0"/>
                          <a:ea typeface="+mn-ea"/>
                          <a:cs typeface="+mn-cs"/>
                        </a:rPr>
                        <a:t>Research Planning Projects (RPP)</a:t>
                      </a:r>
                      <a:endParaRPr lang="en-US" sz="1800" dirty="0">
                        <a:effectLst/>
                        <a:latin typeface="Avenir Book" panose="02000503020000020003" pitchFamily="2" charset="0"/>
                      </a:endParaRPr>
                    </a:p>
                    <a:p>
                      <a:r>
                        <a:rPr lang="en-US" sz="1800" dirty="0">
                          <a:effectLst/>
                          <a:latin typeface="Avenir Book" panose="02000503020000020003" pitchFamily="2" charset="0"/>
                        </a:rPr>
                        <a:t>Funding levels:</a:t>
                      </a:r>
                    </a:p>
                    <a:p>
                      <a:pPr marL="285750" indent="-285750">
                        <a:buFont typeface="Arial" panose="020B0604020202020204" pitchFamily="34" charset="0"/>
                        <a:buChar char="•"/>
                      </a:pPr>
                      <a:r>
                        <a:rPr lang="en-US" sz="1800" b="0" dirty="0">
                          <a:effectLst/>
                          <a:latin typeface="Avenir Book" panose="02000503020000020003" pitchFamily="2" charset="0"/>
                        </a:rPr>
                        <a:t># of awards: 3-4</a:t>
                      </a:r>
                    </a:p>
                    <a:p>
                      <a:pPr marL="285750" indent="-285750">
                        <a:buFont typeface="Arial" panose="020B0604020202020204" pitchFamily="34" charset="0"/>
                        <a:buChar char="•"/>
                      </a:pPr>
                      <a:r>
                        <a:rPr lang="en-US" sz="1800" b="0" dirty="0">
                          <a:effectLst/>
                          <a:latin typeface="Avenir Book" panose="02000503020000020003" pitchFamily="2" charset="0"/>
                        </a:rPr>
                        <a:t>2 years, up to $200K</a:t>
                      </a:r>
                      <a:endParaRPr lang="en-US" sz="1800" dirty="0">
                        <a:latin typeface="Avenir Book" panose="02000503020000020003" pitchFamily="2" charset="0"/>
                      </a:endParaRPr>
                    </a:p>
                    <a:p>
                      <a:pPr marL="285750" indent="-285750">
                        <a:buFont typeface="Arial" panose="020B0604020202020204" pitchFamily="34" charset="0"/>
                        <a:buChar char="•"/>
                      </a:pPr>
                      <a:endParaRPr lang="en-US" sz="1800" dirty="0">
                        <a:latin typeface="Avenir Book" panose="02000503020000020003" pitchFamily="2" charset="0"/>
                      </a:endParaRPr>
                    </a:p>
                  </a:txBody>
                  <a:tcPr/>
                </a:tc>
                <a:extLst>
                  <a:ext uri="{0D108BD9-81ED-4DB2-BD59-A6C34878D82A}">
                    <a16:rowId xmlns:a16="http://schemas.microsoft.com/office/drawing/2014/main" val="2452423136"/>
                  </a:ext>
                </a:extLst>
              </a:tr>
            </a:tbl>
          </a:graphicData>
        </a:graphic>
      </p:graphicFrame>
      <p:sp>
        <p:nvSpPr>
          <p:cNvPr id="12" name="TextBox 11">
            <a:extLst>
              <a:ext uri="{FF2B5EF4-FFF2-40B4-BE49-F238E27FC236}">
                <a16:creationId xmlns:a16="http://schemas.microsoft.com/office/drawing/2014/main" id="{BEA07DC7-3B65-7F9B-9979-1B640CC69576}"/>
              </a:ext>
            </a:extLst>
          </p:cNvPr>
          <p:cNvSpPr txBox="1"/>
          <p:nvPr/>
        </p:nvSpPr>
        <p:spPr>
          <a:xfrm>
            <a:off x="457200" y="4391790"/>
            <a:ext cx="10804248" cy="1015663"/>
          </a:xfrm>
          <a:prstGeom prst="rect">
            <a:avLst/>
          </a:prstGeom>
          <a:solidFill>
            <a:schemeClr val="accent1">
              <a:lumMod val="20000"/>
              <a:lumOff val="80000"/>
            </a:schemeClr>
          </a:solidFill>
        </p:spPr>
        <p:txBody>
          <a:bodyPr wrap="square" lIns="91440" tIns="45720" rIns="91440" bIns="45720" rtlCol="0" anchor="t">
            <a:spAutoFit/>
          </a:bodyPr>
          <a:lstStyle/>
          <a:p>
            <a:r>
              <a:rPr lang="en-US" sz="2000" dirty="0">
                <a:effectLst/>
                <a:latin typeface="Avenir Book" panose="02000503020000020003" pitchFamily="2" charset="0"/>
              </a:rPr>
              <a:t>Past deadline: May 2, 2024</a:t>
            </a:r>
          </a:p>
          <a:p>
            <a:endParaRPr lang="en-US" sz="2000" dirty="0">
              <a:effectLst/>
              <a:latin typeface="Avenir Book" panose="02000503020000020003" pitchFamily="2" charset="0"/>
            </a:endParaRPr>
          </a:p>
          <a:p>
            <a:r>
              <a:rPr lang="en-US" sz="2000" dirty="0">
                <a:effectLst/>
                <a:latin typeface="Avenir Book" panose="02000503020000020003" pitchFamily="2" charset="0"/>
              </a:rPr>
              <a:t>Upcoming submission deadlines: </a:t>
            </a:r>
            <a:r>
              <a:rPr lang="en-US" sz="2000" b="0" dirty="0">
                <a:effectLst/>
                <a:latin typeface="Avenir Book" panose="02000503020000020003" pitchFamily="2" charset="0"/>
              </a:rPr>
              <a:t>February 7, 2025; </a:t>
            </a:r>
            <a:r>
              <a:rPr lang="en-US" sz="2000" dirty="0">
                <a:latin typeface="Avenir Book" panose="02000503020000020003" pitchFamily="2" charset="0"/>
              </a:rPr>
              <a:t>February 6, 2026</a:t>
            </a:r>
            <a:endParaRPr lang="en-US" sz="2000" b="0" dirty="0">
              <a:effectLst/>
              <a:latin typeface="Avenir Book" panose="02000503020000020003" pitchFamily="2" charset="0"/>
            </a:endParaRPr>
          </a:p>
        </p:txBody>
      </p:sp>
      <p:sp>
        <p:nvSpPr>
          <p:cNvPr id="5" name="TextBox 4">
            <a:extLst>
              <a:ext uri="{FF2B5EF4-FFF2-40B4-BE49-F238E27FC236}">
                <a16:creationId xmlns:a16="http://schemas.microsoft.com/office/drawing/2014/main" id="{D4C40228-8A96-9AA1-9B47-DC8F6E6D3BA0}"/>
              </a:ext>
            </a:extLst>
          </p:cNvPr>
          <p:cNvSpPr txBox="1"/>
          <p:nvPr/>
        </p:nvSpPr>
        <p:spPr>
          <a:xfrm>
            <a:off x="455991" y="5529114"/>
            <a:ext cx="11732078" cy="954107"/>
          </a:xfrm>
          <a:prstGeom prst="rect">
            <a:avLst/>
          </a:prstGeom>
          <a:noFill/>
        </p:spPr>
        <p:txBody>
          <a:bodyPr wrap="square" lIns="91440" tIns="45720" rIns="91440" bIns="45720" anchor="t">
            <a:spAutoFit/>
          </a:bodyPr>
          <a:lstStyle/>
          <a:p>
            <a:pPr>
              <a:buFont typeface="Wingdings" pitchFamily="2" charset="2"/>
              <a:buChar char="§"/>
            </a:pPr>
            <a:endParaRPr lang="en-US" sz="1600" dirty="0">
              <a:latin typeface="Avenir Book" panose="02000503020000020003" pitchFamily="2" charset="0"/>
              <a:ea typeface="Calibri" panose="020F0502020204030204" pitchFamily="34" charset="0"/>
              <a:cs typeface="Calibri" panose="020F0502020204030204" pitchFamily="34" charset="0"/>
            </a:endParaRPr>
          </a:p>
          <a:p>
            <a:r>
              <a:rPr lang="en-US" sz="2000" b="1" dirty="0">
                <a:latin typeface="Avenir Book"/>
                <a:ea typeface="Calibri" panose="020F0502020204030204" pitchFamily="34" charset="0"/>
                <a:cs typeface="Calibri"/>
              </a:rPr>
              <a:t>Research funding across CISE</a:t>
            </a:r>
            <a:r>
              <a:rPr lang="en-US" sz="2000" b="1" dirty="0">
                <a:effectLst/>
                <a:latin typeface="Avenir Book"/>
                <a:ea typeface="Calibri" panose="020F0502020204030204" pitchFamily="34" charset="0"/>
                <a:cs typeface="Calibri"/>
              </a:rPr>
              <a:t> topical areas from MSIs and </a:t>
            </a:r>
            <a:r>
              <a:rPr lang="en-US" sz="2000" b="1" dirty="0">
                <a:latin typeface="Avenir Book"/>
                <a:ea typeface="Calibri" panose="020F0502020204030204" pitchFamily="34" charset="0"/>
                <a:cs typeface="Calibri"/>
              </a:rPr>
              <a:t>Emerging Research Institutions (ERIs)</a:t>
            </a:r>
          </a:p>
          <a:p>
            <a:r>
              <a:rPr lang="en-US" sz="2000" b="1" dirty="0">
                <a:latin typeface="Avenir Book"/>
                <a:ea typeface="Calibri" panose="020F0502020204030204" pitchFamily="34" charset="0"/>
                <a:cs typeface="Calibri"/>
              </a:rPr>
              <a:t>Over </a:t>
            </a:r>
            <a:r>
              <a:rPr lang="en-US" sz="2000" b="1" dirty="0">
                <a:effectLst/>
                <a:latin typeface="Avenir Book"/>
                <a:ea typeface="Calibri" panose="020F0502020204030204" pitchFamily="34" charset="0"/>
                <a:cs typeface="Calibri"/>
              </a:rPr>
              <a:t>135 CISE research capacity building awards totaling </a:t>
            </a:r>
            <a:r>
              <a:rPr lang="en-US" sz="2000" b="1" dirty="0">
                <a:latin typeface="Avenir Book"/>
                <a:ea typeface="Calibri" panose="020F0502020204030204" pitchFamily="34" charset="0"/>
                <a:cs typeface="Calibri"/>
              </a:rPr>
              <a:t>~</a:t>
            </a:r>
            <a:r>
              <a:rPr lang="en-US" sz="2000" b="1" dirty="0">
                <a:effectLst/>
                <a:latin typeface="Avenir Book"/>
                <a:ea typeface="Calibri" panose="020F0502020204030204" pitchFamily="34" charset="0"/>
                <a:cs typeface="Calibri"/>
              </a:rPr>
              <a:t>$</a:t>
            </a:r>
            <a:r>
              <a:rPr lang="en-US" sz="2000" b="1" dirty="0">
                <a:latin typeface="Avenir Book"/>
                <a:ea typeface="Calibri" panose="020F0502020204030204" pitchFamily="34" charset="0"/>
                <a:cs typeface="Calibri"/>
              </a:rPr>
              <a:t>45</a:t>
            </a:r>
            <a:r>
              <a:rPr lang="en-US" sz="2000" b="1" dirty="0">
                <a:effectLst/>
                <a:latin typeface="Avenir Book"/>
                <a:ea typeface="Calibri" panose="020F0502020204030204" pitchFamily="34" charset="0"/>
                <a:cs typeface="Calibri"/>
              </a:rPr>
              <a:t>M</a:t>
            </a:r>
            <a:endParaRPr lang="en-US"/>
          </a:p>
        </p:txBody>
      </p:sp>
      <p:sp>
        <p:nvSpPr>
          <p:cNvPr id="4" name="Slide Number Placeholder 3">
            <a:extLst>
              <a:ext uri="{FF2B5EF4-FFF2-40B4-BE49-F238E27FC236}">
                <a16:creationId xmlns:a16="http://schemas.microsoft.com/office/drawing/2014/main" id="{7004C455-C87A-D21D-9A5A-E20ECF3864B0}"/>
              </a:ext>
            </a:extLst>
          </p:cNvPr>
          <p:cNvSpPr>
            <a:spLocks noGrp="1"/>
          </p:cNvSpPr>
          <p:nvPr>
            <p:ph type="sldNum" sz="quarter" idx="4"/>
          </p:nvPr>
        </p:nvSpPr>
        <p:spPr>
          <a:xfrm>
            <a:off x="9186334" y="6421666"/>
            <a:ext cx="2743200"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BEAD3-91E3-4FFC-B7DC-935959D17485}" type="slidenum">
              <a:rPr lang="en-US" smtClean="0"/>
              <a:pPr/>
              <a:t>12</a:t>
            </a:fld>
            <a:endParaRPr lang="en-US" sz="800" dirty="0">
              <a:latin typeface="Avenir Book" panose="02000503020000020003" pitchFamily="2" charset="0"/>
            </a:endParaRPr>
          </a:p>
        </p:txBody>
      </p:sp>
    </p:spTree>
    <p:extLst>
      <p:ext uri="{BB962C8B-B14F-4D97-AF65-F5344CB8AC3E}">
        <p14:creationId xmlns:p14="http://schemas.microsoft.com/office/powerpoint/2010/main" val="1726575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42975-A3F7-7A86-D597-83B8F1E16A9D}"/>
              </a:ext>
            </a:extLst>
          </p:cNvPr>
          <p:cNvSpPr>
            <a:spLocks noGrp="1"/>
          </p:cNvSpPr>
          <p:nvPr>
            <p:ph type="title"/>
          </p:nvPr>
        </p:nvSpPr>
        <p:spPr>
          <a:xfrm>
            <a:off x="457200" y="457199"/>
            <a:ext cx="11803117" cy="1319573"/>
          </a:xfrm>
        </p:spPr>
        <p:txBody>
          <a:bodyPr/>
          <a:lstStyle/>
          <a:p>
            <a:r>
              <a:rPr lang="en-US" b="1">
                <a:solidFill>
                  <a:schemeClr val="tx1">
                    <a:lumMod val="95000"/>
                    <a:lumOff val="5000"/>
                  </a:schemeClr>
                </a:solidFill>
                <a:latin typeface="Calibri"/>
                <a:ea typeface="Verdana"/>
                <a:cs typeface="Arial"/>
              </a:rPr>
              <a:t>Thread 1: Research Capacity Building Planning Projects (RCBPP)</a:t>
            </a:r>
            <a:endParaRPr lang="en-US" b="1">
              <a:solidFill>
                <a:schemeClr val="tx1">
                  <a:lumMod val="95000"/>
                  <a:lumOff val="5000"/>
                </a:schemeClr>
              </a:solidFill>
              <a:latin typeface="Calibri"/>
              <a:ea typeface="Verdana"/>
            </a:endParaRPr>
          </a:p>
          <a:p>
            <a:endParaRPr lang="en-US"/>
          </a:p>
        </p:txBody>
      </p:sp>
      <p:sp>
        <p:nvSpPr>
          <p:cNvPr id="3" name="Content Placeholder 2">
            <a:extLst>
              <a:ext uri="{FF2B5EF4-FFF2-40B4-BE49-F238E27FC236}">
                <a16:creationId xmlns:a16="http://schemas.microsoft.com/office/drawing/2014/main" id="{F361C558-17A8-4749-BDF9-E9EE13FD43F3}"/>
              </a:ext>
            </a:extLst>
          </p:cNvPr>
          <p:cNvSpPr>
            <a:spLocks noGrp="1"/>
          </p:cNvSpPr>
          <p:nvPr>
            <p:ph idx="1"/>
          </p:nvPr>
        </p:nvSpPr>
        <p:spPr>
          <a:xfrm>
            <a:off x="457200" y="1717182"/>
            <a:ext cx="11277600" cy="3887765"/>
          </a:xfrm>
        </p:spPr>
        <p:txBody>
          <a:bodyPr vert="horz" lIns="91440" tIns="45720" rIns="91440" bIns="45720" rtlCol="0" anchor="t">
            <a:noAutofit/>
          </a:bodyPr>
          <a:lstStyle/>
          <a:p>
            <a:pPr lvl="1">
              <a:lnSpc>
                <a:spcPct val="100000"/>
              </a:lnSpc>
              <a:spcBef>
                <a:spcPts val="0"/>
              </a:spcBef>
            </a:pPr>
            <a:r>
              <a:rPr lang="en-US" sz="3000">
                <a:solidFill>
                  <a:srgbClr val="000000"/>
                </a:solidFill>
                <a:latin typeface="Calibri"/>
                <a:ea typeface="Verdana"/>
                <a:cs typeface="Arial"/>
              </a:rPr>
              <a:t>Develop infrastructure elements to support research. </a:t>
            </a:r>
            <a:endParaRPr lang="en-US" sz="3000">
              <a:latin typeface="Calibri"/>
              <a:cs typeface="Calibri"/>
            </a:endParaRPr>
          </a:p>
          <a:p>
            <a:pPr lvl="1">
              <a:lnSpc>
                <a:spcPct val="100000"/>
              </a:lnSpc>
              <a:spcBef>
                <a:spcPts val="0"/>
              </a:spcBef>
            </a:pPr>
            <a:r>
              <a:rPr lang="en-US" sz="3000">
                <a:solidFill>
                  <a:srgbClr val="000000"/>
                </a:solidFill>
                <a:latin typeface="Calibri"/>
                <a:ea typeface="Verdana"/>
                <a:cs typeface="Arial"/>
              </a:rPr>
              <a:t>Describe how funds for infrastructure elements will help to build research capacity.</a:t>
            </a:r>
          </a:p>
          <a:p>
            <a:pPr lvl="1">
              <a:lnSpc>
                <a:spcPct val="100000"/>
              </a:lnSpc>
              <a:spcBef>
                <a:spcPts val="0"/>
              </a:spcBef>
            </a:pPr>
            <a:r>
              <a:rPr lang="en-US" sz="3000">
                <a:solidFill>
                  <a:srgbClr val="000000"/>
                </a:solidFill>
                <a:latin typeface="Calibri"/>
                <a:ea typeface="Verdana"/>
                <a:cs typeface="Arial"/>
              </a:rPr>
              <a:t>Describe how </a:t>
            </a:r>
            <a:r>
              <a:rPr lang="en-US" sz="3000">
                <a:solidFill>
                  <a:srgbClr val="1B1B1B"/>
                </a:solidFill>
                <a:latin typeface="Calibri"/>
                <a:ea typeface="Verdana"/>
                <a:cs typeface="Arial"/>
              </a:rPr>
              <a:t>the proposed work will provide new and/or ongoing research opportunities for student engagement at the MSIs, or engagement across the partnering research-intensive organizations.</a:t>
            </a:r>
          </a:p>
          <a:p>
            <a:pPr lvl="1">
              <a:lnSpc>
                <a:spcPct val="100000"/>
              </a:lnSpc>
              <a:spcBef>
                <a:spcPts val="0"/>
              </a:spcBef>
            </a:pPr>
            <a:r>
              <a:rPr lang="en-US" sz="3000">
                <a:solidFill>
                  <a:srgbClr val="1B1B1B"/>
                </a:solidFill>
                <a:latin typeface="Calibri"/>
                <a:ea typeface="Verdana"/>
                <a:cs typeface="Arial"/>
              </a:rPr>
              <a:t>Detail and promote sustainability of the anticipated outcomes</a:t>
            </a:r>
          </a:p>
          <a:p>
            <a:pPr lvl="1">
              <a:lnSpc>
                <a:spcPct val="100000"/>
              </a:lnSpc>
              <a:spcBef>
                <a:spcPts val="500"/>
              </a:spcBef>
            </a:pPr>
            <a:r>
              <a:rPr lang="en-US" sz="3000" i="1">
                <a:solidFill>
                  <a:srgbClr val="1B1B1B"/>
                </a:solidFill>
                <a:latin typeface="Calibri"/>
                <a:ea typeface="Open Sans"/>
                <a:cs typeface="Open Sans"/>
              </a:rPr>
              <a:t>Standalone (or single-PI) research projects do not qualify for this Thread</a:t>
            </a:r>
            <a:endParaRPr lang="en-US" sz="3000">
              <a:solidFill>
                <a:srgbClr val="595959"/>
              </a:solidFill>
              <a:latin typeface="Calibri"/>
              <a:ea typeface="Verdana"/>
              <a:cs typeface="Arial"/>
            </a:endParaRPr>
          </a:p>
        </p:txBody>
      </p:sp>
    </p:spTree>
    <p:extLst>
      <p:ext uri="{BB962C8B-B14F-4D97-AF65-F5344CB8AC3E}">
        <p14:creationId xmlns:p14="http://schemas.microsoft.com/office/powerpoint/2010/main" val="2040964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42975-A3F7-7A86-D597-83B8F1E16A9D}"/>
              </a:ext>
            </a:extLst>
          </p:cNvPr>
          <p:cNvSpPr>
            <a:spLocks noGrp="1"/>
          </p:cNvSpPr>
          <p:nvPr>
            <p:ph type="title"/>
          </p:nvPr>
        </p:nvSpPr>
        <p:spPr>
          <a:xfrm>
            <a:off x="457200" y="509751"/>
            <a:ext cx="11277600" cy="1280160"/>
          </a:xfrm>
        </p:spPr>
        <p:txBody>
          <a:bodyPr/>
          <a:lstStyle/>
          <a:p>
            <a:r>
              <a:rPr lang="en-US" b="1">
                <a:solidFill>
                  <a:schemeClr val="tx1">
                    <a:lumMod val="95000"/>
                    <a:lumOff val="5000"/>
                  </a:schemeClr>
                </a:solidFill>
                <a:latin typeface="Calibri"/>
                <a:ea typeface="Verdana"/>
                <a:cs typeface="Arial"/>
              </a:rPr>
              <a:t>Thread 2: Demonstration Projects (DP)</a:t>
            </a:r>
            <a:endParaRPr lang="en-US" b="1">
              <a:solidFill>
                <a:schemeClr val="tx1">
                  <a:lumMod val="95000"/>
                  <a:lumOff val="5000"/>
                </a:schemeClr>
              </a:solidFill>
              <a:latin typeface="Calibri"/>
              <a:ea typeface="Verdana"/>
            </a:endParaRPr>
          </a:p>
          <a:p>
            <a:endParaRPr lang="en-US"/>
          </a:p>
        </p:txBody>
      </p:sp>
      <p:sp>
        <p:nvSpPr>
          <p:cNvPr id="3" name="Content Placeholder 2">
            <a:extLst>
              <a:ext uri="{FF2B5EF4-FFF2-40B4-BE49-F238E27FC236}">
                <a16:creationId xmlns:a16="http://schemas.microsoft.com/office/drawing/2014/main" id="{F361C558-17A8-4749-BDF9-E9EE13FD43F3}"/>
              </a:ext>
            </a:extLst>
          </p:cNvPr>
          <p:cNvSpPr>
            <a:spLocks noGrp="1"/>
          </p:cNvSpPr>
          <p:nvPr>
            <p:ph idx="1"/>
          </p:nvPr>
        </p:nvSpPr>
        <p:spPr>
          <a:xfrm>
            <a:off x="536028" y="1562866"/>
            <a:ext cx="11277600" cy="3732782"/>
          </a:xfrm>
        </p:spPr>
        <p:txBody>
          <a:bodyPr vert="horz" lIns="91440" tIns="45720" rIns="91440" bIns="45720" rtlCol="0" anchor="t">
            <a:noAutofit/>
          </a:bodyPr>
          <a:lstStyle/>
          <a:p>
            <a:pPr>
              <a:lnSpc>
                <a:spcPct val="100000"/>
              </a:lnSpc>
              <a:spcBef>
                <a:spcPct val="20000"/>
              </a:spcBef>
              <a:spcAft>
                <a:spcPct val="0"/>
              </a:spcAft>
            </a:pPr>
            <a:r>
              <a:rPr lang="en-US" sz="3000">
                <a:solidFill>
                  <a:srgbClr val="000000"/>
                </a:solidFill>
                <a:latin typeface="Calibri"/>
                <a:ea typeface="Verdana"/>
                <a:cs typeface="Arial"/>
              </a:rPr>
              <a:t>Expand or develop research collaborations involving multiple departments at a single MSI, multiple MSIs, or one or more MSIs and other research-intensive organizations. </a:t>
            </a:r>
            <a:endParaRPr lang="en-US" sz="3000">
              <a:solidFill>
                <a:srgbClr val="000000"/>
              </a:solidFill>
              <a:latin typeface="Calibri"/>
              <a:cs typeface="Arial"/>
            </a:endParaRPr>
          </a:p>
          <a:p>
            <a:pPr>
              <a:lnSpc>
                <a:spcPct val="100000"/>
              </a:lnSpc>
              <a:spcBef>
                <a:spcPct val="20000"/>
              </a:spcBef>
              <a:spcAft>
                <a:spcPct val="0"/>
              </a:spcAft>
            </a:pPr>
            <a:r>
              <a:rPr lang="en-US" sz="3000">
                <a:solidFill>
                  <a:srgbClr val="000000"/>
                </a:solidFill>
                <a:latin typeface="Calibri"/>
                <a:ea typeface="Verdana"/>
                <a:cs typeface="Arial"/>
              </a:rPr>
              <a:t>Focus on research aligned with one or more CISE programs identified in the solicitation. </a:t>
            </a:r>
          </a:p>
          <a:p>
            <a:pPr>
              <a:lnSpc>
                <a:spcPct val="100000"/>
              </a:lnSpc>
              <a:spcBef>
                <a:spcPct val="20000"/>
              </a:spcBef>
              <a:spcAft>
                <a:spcPct val="0"/>
              </a:spcAft>
            </a:pPr>
            <a:r>
              <a:rPr lang="en-US" sz="3000">
                <a:solidFill>
                  <a:srgbClr val="000000"/>
                </a:solidFill>
                <a:latin typeface="Calibri"/>
                <a:ea typeface="Verdana"/>
                <a:cs typeface="Arial"/>
              </a:rPr>
              <a:t>Strengthen partnerships among the proposing teams to promote long-term relationships. </a:t>
            </a:r>
          </a:p>
          <a:p>
            <a:pPr>
              <a:lnSpc>
                <a:spcPct val="100000"/>
              </a:lnSpc>
              <a:spcBef>
                <a:spcPct val="20000"/>
              </a:spcBef>
              <a:spcAft>
                <a:spcPct val="0"/>
              </a:spcAft>
            </a:pPr>
            <a:r>
              <a:rPr lang="en-US" sz="3000">
                <a:solidFill>
                  <a:srgbClr val="000000"/>
                </a:solidFill>
                <a:latin typeface="Calibri"/>
                <a:ea typeface="Verdana"/>
                <a:cs typeface="Arial"/>
              </a:rPr>
              <a:t>Engage </a:t>
            </a:r>
            <a:r>
              <a:rPr lang="en-US" sz="3000">
                <a:solidFill>
                  <a:srgbClr val="000000"/>
                </a:solidFill>
                <a:latin typeface="Calibri"/>
                <a:ea typeface="Open Sans"/>
                <a:cs typeface="Arial"/>
              </a:rPr>
              <a:t>undergraduate </a:t>
            </a:r>
            <a:r>
              <a:rPr lang="en-US" sz="3000">
                <a:solidFill>
                  <a:srgbClr val="000000"/>
                </a:solidFill>
                <a:latin typeface="Calibri"/>
                <a:ea typeface="Verdana"/>
                <a:cs typeface="Arial"/>
              </a:rPr>
              <a:t>and/or </a:t>
            </a:r>
            <a:r>
              <a:rPr lang="en-US" sz="3000">
                <a:solidFill>
                  <a:srgbClr val="000000"/>
                </a:solidFill>
                <a:latin typeface="Calibri"/>
                <a:ea typeface="Open Sans"/>
                <a:cs typeface="Arial"/>
              </a:rPr>
              <a:t>graduate students from </a:t>
            </a:r>
            <a:r>
              <a:rPr lang="en-US" sz="3000">
                <a:solidFill>
                  <a:srgbClr val="000000"/>
                </a:solidFill>
                <a:latin typeface="Calibri"/>
                <a:ea typeface="Verdana"/>
                <a:cs typeface="Arial"/>
              </a:rPr>
              <a:t>the MSIs</a:t>
            </a:r>
            <a:r>
              <a:rPr lang="en-US" sz="3000">
                <a:solidFill>
                  <a:srgbClr val="000000"/>
                </a:solidFill>
                <a:latin typeface="Calibri"/>
                <a:ea typeface="Open Sans"/>
                <a:cs typeface="Arial"/>
              </a:rPr>
              <a:t> in research efforts</a:t>
            </a:r>
            <a:r>
              <a:rPr lang="en-US" sz="3000">
                <a:solidFill>
                  <a:srgbClr val="000000"/>
                </a:solidFill>
                <a:latin typeface="Calibri"/>
                <a:ea typeface="Verdana"/>
                <a:cs typeface="Arial"/>
              </a:rPr>
              <a:t>.</a:t>
            </a:r>
          </a:p>
        </p:txBody>
      </p:sp>
    </p:spTree>
    <p:extLst>
      <p:ext uri="{BB962C8B-B14F-4D97-AF65-F5344CB8AC3E}">
        <p14:creationId xmlns:p14="http://schemas.microsoft.com/office/powerpoint/2010/main" val="983714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42975-A3F7-7A86-D597-83B8F1E16A9D}"/>
              </a:ext>
            </a:extLst>
          </p:cNvPr>
          <p:cNvSpPr>
            <a:spLocks noGrp="1"/>
          </p:cNvSpPr>
          <p:nvPr>
            <p:ph type="title"/>
          </p:nvPr>
        </p:nvSpPr>
        <p:spPr>
          <a:xfrm>
            <a:off x="457200" y="457199"/>
            <a:ext cx="11934496" cy="1267023"/>
          </a:xfrm>
        </p:spPr>
        <p:txBody>
          <a:bodyPr/>
          <a:lstStyle/>
          <a:p>
            <a:r>
              <a:rPr lang="en-US" b="1">
                <a:solidFill>
                  <a:schemeClr val="tx1">
                    <a:lumMod val="95000"/>
                    <a:lumOff val="5000"/>
                  </a:schemeClr>
                </a:solidFill>
                <a:latin typeface="Calibri"/>
                <a:ea typeface="Verdana"/>
                <a:cs typeface="Arial"/>
              </a:rPr>
              <a:t>Thread 3: Research Partnerships Enhancement Projects (RPEP)</a:t>
            </a:r>
            <a:endParaRPr lang="en-US" b="1">
              <a:solidFill>
                <a:schemeClr val="tx1">
                  <a:lumMod val="95000"/>
                  <a:lumOff val="5000"/>
                </a:schemeClr>
              </a:solidFill>
              <a:latin typeface="Calibri"/>
              <a:ea typeface="Verdana"/>
            </a:endParaRPr>
          </a:p>
          <a:p>
            <a:endParaRPr lang="en-US"/>
          </a:p>
        </p:txBody>
      </p:sp>
      <p:sp>
        <p:nvSpPr>
          <p:cNvPr id="3" name="Content Placeholder 2">
            <a:extLst>
              <a:ext uri="{FF2B5EF4-FFF2-40B4-BE49-F238E27FC236}">
                <a16:creationId xmlns:a16="http://schemas.microsoft.com/office/drawing/2014/main" id="{F361C558-17A8-4749-BDF9-E9EE13FD43F3}"/>
              </a:ext>
            </a:extLst>
          </p:cNvPr>
          <p:cNvSpPr>
            <a:spLocks noGrp="1"/>
          </p:cNvSpPr>
          <p:nvPr>
            <p:ph idx="1"/>
          </p:nvPr>
        </p:nvSpPr>
        <p:spPr>
          <a:xfrm>
            <a:off x="457200" y="1825625"/>
            <a:ext cx="11574650" cy="5024307"/>
          </a:xfrm>
        </p:spPr>
        <p:txBody>
          <a:bodyPr vert="horz" lIns="91440" tIns="45720" rIns="91440" bIns="45720" rtlCol="0" anchor="t">
            <a:noAutofit/>
          </a:bodyPr>
          <a:lstStyle/>
          <a:p>
            <a:pPr>
              <a:lnSpc>
                <a:spcPct val="100000"/>
              </a:lnSpc>
              <a:spcBef>
                <a:spcPct val="20000"/>
              </a:spcBef>
              <a:spcAft>
                <a:spcPct val="0"/>
              </a:spcAft>
            </a:pPr>
            <a:r>
              <a:rPr lang="en-US" sz="2400">
                <a:solidFill>
                  <a:srgbClr val="000000"/>
                </a:solidFill>
                <a:latin typeface="Calibri"/>
                <a:ea typeface="Verdana"/>
                <a:cs typeface="Arial"/>
              </a:rPr>
              <a:t>Include partnerships between a MSI and a NSF-funded research center, a research-intensive organization, and/or a national laboratory.</a:t>
            </a:r>
            <a:endParaRPr lang="en-US" sz="2400">
              <a:latin typeface="Calibri"/>
              <a:cs typeface="Calibri"/>
            </a:endParaRPr>
          </a:p>
          <a:p>
            <a:pPr>
              <a:lnSpc>
                <a:spcPct val="100000"/>
              </a:lnSpc>
              <a:spcBef>
                <a:spcPct val="20000"/>
              </a:spcBef>
              <a:spcAft>
                <a:spcPct val="0"/>
              </a:spcAft>
            </a:pPr>
            <a:r>
              <a:rPr lang="en-US" sz="2400">
                <a:solidFill>
                  <a:srgbClr val="000000"/>
                </a:solidFill>
                <a:latin typeface="Calibri"/>
                <a:ea typeface="Verdana"/>
                <a:cs typeface="Arial"/>
              </a:rPr>
              <a:t>Identify one or more MSIs, without recent funding through the CISE programs noted in the solicitation, to lead the project.</a:t>
            </a:r>
          </a:p>
          <a:p>
            <a:pPr>
              <a:lnSpc>
                <a:spcPct val="100000"/>
              </a:lnSpc>
              <a:spcBef>
                <a:spcPct val="20000"/>
              </a:spcBef>
              <a:spcAft>
                <a:spcPct val="0"/>
              </a:spcAft>
            </a:pPr>
            <a:r>
              <a:rPr lang="en-US" sz="2400">
                <a:solidFill>
                  <a:srgbClr val="000000"/>
                </a:solidFill>
                <a:latin typeface="Calibri"/>
                <a:ea typeface="Verdana"/>
                <a:cs typeface="Arial"/>
              </a:rPr>
              <a:t>Demonstrate prior success via collaborative projects.</a:t>
            </a:r>
          </a:p>
          <a:p>
            <a:pPr>
              <a:lnSpc>
                <a:spcPct val="100000"/>
              </a:lnSpc>
              <a:spcBef>
                <a:spcPct val="20000"/>
              </a:spcBef>
              <a:spcAft>
                <a:spcPct val="0"/>
              </a:spcAft>
            </a:pPr>
            <a:r>
              <a:rPr lang="en-US" sz="2400">
                <a:solidFill>
                  <a:srgbClr val="000000"/>
                </a:solidFill>
                <a:latin typeface="Calibri"/>
                <a:ea typeface="Verdana"/>
                <a:cs typeface="Arial"/>
              </a:rPr>
              <a:t>Include undergraduate and/or graduate students in research activities and conferences.</a:t>
            </a:r>
          </a:p>
          <a:p>
            <a:pPr>
              <a:lnSpc>
                <a:spcPct val="100000"/>
              </a:lnSpc>
              <a:spcBef>
                <a:spcPct val="20000"/>
              </a:spcBef>
              <a:spcAft>
                <a:spcPct val="0"/>
              </a:spcAft>
            </a:pPr>
            <a:r>
              <a:rPr lang="en-US" sz="2400">
                <a:solidFill>
                  <a:srgbClr val="000000"/>
                </a:solidFill>
                <a:latin typeface="Calibri"/>
                <a:ea typeface="Verdana"/>
                <a:cs typeface="Arial"/>
              </a:rPr>
              <a:t>Demonstrate that the collaborative project team will enhance research capacity at the MSIs.</a:t>
            </a:r>
          </a:p>
          <a:p>
            <a:pPr>
              <a:lnSpc>
                <a:spcPct val="100000"/>
              </a:lnSpc>
              <a:spcBef>
                <a:spcPct val="20000"/>
              </a:spcBef>
              <a:spcAft>
                <a:spcPct val="0"/>
              </a:spcAft>
            </a:pPr>
            <a:r>
              <a:rPr lang="en-US" sz="2400">
                <a:solidFill>
                  <a:srgbClr val="000000"/>
                </a:solidFill>
                <a:latin typeface="Calibri"/>
                <a:ea typeface="Open Sans"/>
                <a:cs typeface="Arial"/>
              </a:rPr>
              <a:t>Demonstrate that the collaborative research team could successfully compete in the larger size classes </a:t>
            </a:r>
            <a:r>
              <a:rPr lang="en-US" sz="2400">
                <a:solidFill>
                  <a:srgbClr val="000000"/>
                </a:solidFill>
                <a:latin typeface="Calibri"/>
                <a:ea typeface="Verdana"/>
                <a:cs typeface="Arial"/>
              </a:rPr>
              <a:t>of the </a:t>
            </a:r>
            <a:r>
              <a:rPr lang="en-US" sz="2400">
                <a:solidFill>
                  <a:srgbClr val="000000"/>
                </a:solidFill>
                <a:latin typeface="Calibri"/>
                <a:ea typeface="Open Sans"/>
                <a:cs typeface="Arial"/>
              </a:rPr>
              <a:t>CISE programs noted in the solicitation.</a:t>
            </a:r>
          </a:p>
        </p:txBody>
      </p:sp>
    </p:spTree>
    <p:extLst>
      <p:ext uri="{BB962C8B-B14F-4D97-AF65-F5344CB8AC3E}">
        <p14:creationId xmlns:p14="http://schemas.microsoft.com/office/powerpoint/2010/main" val="3342009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42975-A3F7-7A86-D597-83B8F1E16A9D}"/>
              </a:ext>
            </a:extLst>
          </p:cNvPr>
          <p:cNvSpPr>
            <a:spLocks noGrp="1"/>
          </p:cNvSpPr>
          <p:nvPr>
            <p:ph type="title"/>
          </p:nvPr>
        </p:nvSpPr>
        <p:spPr/>
        <p:txBody>
          <a:bodyPr/>
          <a:lstStyle/>
          <a:p>
            <a:r>
              <a:rPr lang="en-US" b="1">
                <a:solidFill>
                  <a:schemeClr val="tx1">
                    <a:lumMod val="95000"/>
                    <a:lumOff val="5000"/>
                  </a:schemeClr>
                </a:solidFill>
                <a:latin typeface="Calibri"/>
                <a:ea typeface="Verdana"/>
                <a:cs typeface="Arial"/>
              </a:rPr>
              <a:t>Thread 4: Research </a:t>
            </a:r>
            <a:r>
              <a:rPr lang="en-US" b="1">
                <a:solidFill>
                  <a:schemeClr val="tx1">
                    <a:lumMod val="95000"/>
                    <a:lumOff val="5000"/>
                  </a:schemeClr>
                </a:solidFill>
                <a:latin typeface="Calibri"/>
                <a:ea typeface="Open Sans"/>
                <a:cs typeface="Open Sans"/>
              </a:rPr>
              <a:t>Planning Projects (RPP) </a:t>
            </a:r>
            <a:endParaRPr lang="en-US" b="1">
              <a:solidFill>
                <a:schemeClr val="tx1">
                  <a:lumMod val="95000"/>
                  <a:lumOff val="5000"/>
                </a:schemeClr>
              </a:solidFill>
              <a:latin typeface="Calibri"/>
              <a:ea typeface="Verdana"/>
              <a:cs typeface="Calibri"/>
            </a:endParaRPr>
          </a:p>
          <a:p>
            <a:endParaRPr lang="en-US"/>
          </a:p>
        </p:txBody>
      </p:sp>
      <p:sp>
        <p:nvSpPr>
          <p:cNvPr id="3" name="Content Placeholder 2">
            <a:extLst>
              <a:ext uri="{FF2B5EF4-FFF2-40B4-BE49-F238E27FC236}">
                <a16:creationId xmlns:a16="http://schemas.microsoft.com/office/drawing/2014/main" id="{F361C558-17A8-4749-BDF9-E9EE13FD43F3}"/>
              </a:ext>
            </a:extLst>
          </p:cNvPr>
          <p:cNvSpPr>
            <a:spLocks noGrp="1"/>
          </p:cNvSpPr>
          <p:nvPr>
            <p:ph idx="1"/>
          </p:nvPr>
        </p:nvSpPr>
        <p:spPr>
          <a:xfrm>
            <a:off x="338959" y="1339522"/>
            <a:ext cx="11277600" cy="5024307"/>
          </a:xfrm>
        </p:spPr>
        <p:txBody>
          <a:bodyPr vert="horz" lIns="91440" tIns="45720" rIns="91440" bIns="45720" rtlCol="0" anchor="t">
            <a:normAutofit lnSpcReduction="10000"/>
          </a:bodyPr>
          <a:lstStyle/>
          <a:p>
            <a:pPr lvl="1">
              <a:lnSpc>
                <a:spcPct val="100000"/>
              </a:lnSpc>
              <a:spcBef>
                <a:spcPts val="0"/>
              </a:spcBef>
            </a:pPr>
            <a:r>
              <a:rPr lang="en-US">
                <a:solidFill>
                  <a:srgbClr val="000000"/>
                </a:solidFill>
                <a:latin typeface="Calibri"/>
                <a:ea typeface="Verdana"/>
                <a:cs typeface="Arial"/>
              </a:rPr>
              <a:t>Designed </a:t>
            </a:r>
            <a:r>
              <a:rPr lang="en-US">
                <a:solidFill>
                  <a:srgbClr val="1B1B1B"/>
                </a:solidFill>
                <a:latin typeface="Calibri"/>
                <a:ea typeface="Open Sans"/>
                <a:cs typeface="Open Sans"/>
              </a:rPr>
              <a:t>for MSIs for planning efforts to build research capacity for submission to the CISE MSI and/or other CISE core research programs.</a:t>
            </a:r>
          </a:p>
          <a:p>
            <a:pPr lvl="1">
              <a:lnSpc>
                <a:spcPct val="100000"/>
              </a:lnSpc>
              <a:spcBef>
                <a:spcPts val="0"/>
              </a:spcBef>
            </a:pPr>
            <a:r>
              <a:rPr lang="en-US">
                <a:solidFill>
                  <a:srgbClr val="1B1B1B"/>
                </a:solidFill>
                <a:latin typeface="Calibri"/>
                <a:ea typeface="Verdana"/>
                <a:cs typeface="Arial"/>
              </a:rPr>
              <a:t>May include but not limited to establishing, planning, and expanding on efforts focused on activities at the MSI</a:t>
            </a:r>
          </a:p>
          <a:p>
            <a:pPr lvl="1">
              <a:lnSpc>
                <a:spcPct val="100000"/>
              </a:lnSpc>
              <a:spcBef>
                <a:spcPts val="0"/>
              </a:spcBef>
            </a:pPr>
            <a:r>
              <a:rPr lang="en-US">
                <a:solidFill>
                  <a:srgbClr val="000000"/>
                </a:solidFill>
                <a:latin typeface="Calibri"/>
                <a:ea typeface="Verdana"/>
                <a:cs typeface="Arial"/>
              </a:rPr>
              <a:t>Describe how funds for infrastructure elements will help to build research capacity.</a:t>
            </a:r>
            <a:endParaRPr lang="en-US">
              <a:latin typeface="Calibri"/>
              <a:cs typeface="Calibri"/>
            </a:endParaRPr>
          </a:p>
          <a:p>
            <a:pPr lvl="1">
              <a:lnSpc>
                <a:spcPct val="100000"/>
              </a:lnSpc>
              <a:spcBef>
                <a:spcPts val="0"/>
              </a:spcBef>
            </a:pPr>
            <a:r>
              <a:rPr lang="en-US">
                <a:solidFill>
                  <a:srgbClr val="1B1B1B"/>
                </a:solidFill>
                <a:latin typeface="Calibri"/>
                <a:ea typeface="Verdana"/>
                <a:cs typeface="Arial"/>
              </a:rPr>
              <a:t>Describe </a:t>
            </a:r>
            <a:r>
              <a:rPr lang="en-US">
                <a:solidFill>
                  <a:srgbClr val="1B1B1B"/>
                </a:solidFill>
                <a:latin typeface="Calibri"/>
                <a:ea typeface="Open Sans"/>
                <a:cs typeface="Open Sans"/>
              </a:rPr>
              <a:t>a plan for engaging appropriate communities to test the feasibility of partnerships as well as developing plans for continuing capacity development.</a:t>
            </a:r>
            <a:endParaRPr lang="en-US">
              <a:solidFill>
                <a:srgbClr val="1B1B1B"/>
              </a:solidFill>
              <a:latin typeface="Calibri"/>
              <a:ea typeface="Verdana"/>
              <a:cs typeface="Arial"/>
            </a:endParaRPr>
          </a:p>
          <a:p>
            <a:pPr lvl="1">
              <a:lnSpc>
                <a:spcPct val="100000"/>
              </a:lnSpc>
              <a:spcBef>
                <a:spcPts val="0"/>
              </a:spcBef>
            </a:pPr>
            <a:r>
              <a:rPr lang="en-US">
                <a:solidFill>
                  <a:srgbClr val="1B1B1B"/>
                </a:solidFill>
                <a:latin typeface="Calibri"/>
                <a:ea typeface="Open Sans"/>
                <a:cs typeface="Open Sans"/>
              </a:rPr>
              <a:t>Describe the required research infrastructure, plans to leverage established groups in related research areas, and inclusion of faculty training and research experiences that emphasize the diversification of investigators.</a:t>
            </a:r>
          </a:p>
          <a:p>
            <a:pPr marL="457200" lvl="1" indent="0">
              <a:lnSpc>
                <a:spcPct val="100000"/>
              </a:lnSpc>
              <a:buNone/>
            </a:pPr>
            <a:endParaRPr lang="en-US" i="1" u="sng">
              <a:solidFill>
                <a:srgbClr val="1B1B1B"/>
              </a:solidFill>
              <a:latin typeface="Calibri"/>
              <a:ea typeface="Open Sans"/>
              <a:cs typeface="Open Sans"/>
            </a:endParaRPr>
          </a:p>
          <a:p>
            <a:pPr marL="457200" lvl="1" indent="0">
              <a:lnSpc>
                <a:spcPct val="100000"/>
              </a:lnSpc>
              <a:buNone/>
            </a:pPr>
            <a:r>
              <a:rPr lang="en-US" i="1">
                <a:solidFill>
                  <a:srgbClr val="1B1B1B"/>
                </a:solidFill>
                <a:latin typeface="Calibri"/>
                <a:ea typeface="Open Sans"/>
                <a:cs typeface="Open Sans"/>
              </a:rPr>
              <a:t>This type of project is not a prerequisite to participate in a future CISE MSI competition. </a:t>
            </a:r>
            <a:endParaRPr lang="en-US">
              <a:solidFill>
                <a:srgbClr val="595959"/>
              </a:solidFill>
              <a:cs typeface="Open Sans"/>
            </a:endParaRPr>
          </a:p>
          <a:p>
            <a:pPr marL="457200" lvl="1" indent="0">
              <a:lnSpc>
                <a:spcPct val="100000"/>
              </a:lnSpc>
              <a:buNone/>
            </a:pPr>
            <a:r>
              <a:rPr lang="en-US" i="1">
                <a:solidFill>
                  <a:srgbClr val="1B1B1B"/>
                </a:solidFill>
                <a:latin typeface="Calibri"/>
                <a:ea typeface="Open Sans"/>
                <a:cs typeface="Open Sans"/>
              </a:rPr>
              <a:t>Prior NSF support is not required to be eligible for a Planning Grant. </a:t>
            </a:r>
            <a:endParaRPr lang="en-US"/>
          </a:p>
          <a:p>
            <a:pPr lvl="1">
              <a:lnSpc>
                <a:spcPct val="100000"/>
              </a:lnSpc>
            </a:pPr>
            <a:endParaRPr lang="en-US">
              <a:solidFill>
                <a:srgbClr val="1B1B1B"/>
              </a:solidFill>
              <a:latin typeface="Avenir Book"/>
              <a:ea typeface="Open Sans"/>
              <a:cs typeface="Open Sans"/>
            </a:endParaRPr>
          </a:p>
        </p:txBody>
      </p:sp>
    </p:spTree>
    <p:extLst>
      <p:ext uri="{BB962C8B-B14F-4D97-AF65-F5344CB8AC3E}">
        <p14:creationId xmlns:p14="http://schemas.microsoft.com/office/powerpoint/2010/main" val="2536715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5CA69-172B-C7F8-2BE3-C1E6FFAA26B0}"/>
              </a:ext>
            </a:extLst>
          </p:cNvPr>
          <p:cNvSpPr>
            <a:spLocks noGrp="1"/>
          </p:cNvSpPr>
          <p:nvPr>
            <p:ph type="title"/>
          </p:nvPr>
        </p:nvSpPr>
        <p:spPr/>
        <p:txBody>
          <a:bodyPr>
            <a:normAutofit/>
          </a:bodyPr>
          <a:lstStyle/>
          <a:p>
            <a:r>
              <a:rPr lang="en-US" b="1">
                <a:solidFill>
                  <a:schemeClr val="tx1">
                    <a:lumMod val="95000"/>
                    <a:lumOff val="5000"/>
                  </a:schemeClr>
                </a:solidFill>
                <a:latin typeface="Calibri"/>
                <a:ea typeface="Verdana"/>
                <a:cs typeface="Calibri"/>
              </a:rPr>
              <a:t>CISE Research Expansion: Proposal Preparation</a:t>
            </a:r>
            <a:endParaRPr lang="en-US">
              <a:solidFill>
                <a:schemeClr val="tx1">
                  <a:lumMod val="95000"/>
                  <a:lumOff val="5000"/>
                </a:schemeClr>
              </a:solidFill>
              <a:latin typeface="Calibri"/>
              <a:ea typeface="Verdana"/>
              <a:cs typeface="Calibri"/>
            </a:endParaRPr>
          </a:p>
        </p:txBody>
      </p:sp>
      <p:sp>
        <p:nvSpPr>
          <p:cNvPr id="3" name="Content Placeholder 2">
            <a:extLst>
              <a:ext uri="{FF2B5EF4-FFF2-40B4-BE49-F238E27FC236}">
                <a16:creationId xmlns:a16="http://schemas.microsoft.com/office/drawing/2014/main" id="{1A5BB66E-D389-46BF-D278-1F760EE261AD}"/>
              </a:ext>
            </a:extLst>
          </p:cNvPr>
          <p:cNvSpPr>
            <a:spLocks noGrp="1"/>
          </p:cNvSpPr>
          <p:nvPr>
            <p:ph idx="1"/>
          </p:nvPr>
        </p:nvSpPr>
        <p:spPr>
          <a:xfrm>
            <a:off x="89338" y="1825625"/>
            <a:ext cx="12276082" cy="3143358"/>
          </a:xfrm>
        </p:spPr>
        <p:txBody>
          <a:bodyPr vert="horz" lIns="91440" tIns="45720" rIns="91440" bIns="45720" rtlCol="0" anchor="t">
            <a:normAutofit fontScale="92500"/>
          </a:bodyPr>
          <a:lstStyle/>
          <a:p>
            <a:pPr>
              <a:lnSpc>
                <a:spcPct val="120000"/>
              </a:lnSpc>
            </a:pPr>
            <a:r>
              <a:rPr lang="en-US" sz="3000" dirty="0">
                <a:solidFill>
                  <a:schemeClr val="tx1"/>
                </a:solidFill>
                <a:latin typeface="Calibri"/>
                <a:ea typeface="Verdana"/>
                <a:cs typeface="Calibri"/>
              </a:rPr>
              <a:t>The NSF proposal and award process is detailed in the Proposal &amp; Award Policies &amp; Procedures Guide (PAPPG, NSF 24-1): https://</a:t>
            </a:r>
            <a:r>
              <a:rPr lang="en-US" sz="3000" dirty="0" err="1">
                <a:solidFill>
                  <a:schemeClr val="tx1"/>
                </a:solidFill>
                <a:latin typeface="Calibri"/>
                <a:ea typeface="Verdana"/>
                <a:cs typeface="Calibri"/>
              </a:rPr>
              <a:t>new.nsf.gov</a:t>
            </a:r>
            <a:r>
              <a:rPr lang="en-US" sz="3000" dirty="0">
                <a:solidFill>
                  <a:schemeClr val="tx1"/>
                </a:solidFill>
                <a:latin typeface="Calibri"/>
                <a:ea typeface="Verdana"/>
                <a:cs typeface="Calibri"/>
              </a:rPr>
              <a:t>/policies/</a:t>
            </a:r>
            <a:r>
              <a:rPr lang="en-US" sz="3000" dirty="0" err="1">
                <a:solidFill>
                  <a:schemeClr val="tx1"/>
                </a:solidFill>
                <a:latin typeface="Calibri"/>
                <a:ea typeface="Verdana"/>
                <a:cs typeface="Calibri"/>
              </a:rPr>
              <a:t>pappg</a:t>
            </a:r>
            <a:r>
              <a:rPr lang="en-US" sz="3000" dirty="0">
                <a:solidFill>
                  <a:schemeClr val="tx1"/>
                </a:solidFill>
                <a:latin typeface="Calibri"/>
                <a:ea typeface="Verdana"/>
                <a:cs typeface="Calibri"/>
              </a:rPr>
              <a:t>/24-1</a:t>
            </a:r>
            <a:endParaRPr lang="en-US" sz="3000" dirty="0">
              <a:solidFill>
                <a:schemeClr val="tx1"/>
              </a:solidFill>
              <a:cs typeface="Calibri"/>
            </a:endParaRPr>
          </a:p>
          <a:p>
            <a:pPr algn="ctr">
              <a:lnSpc>
                <a:spcPct val="120000"/>
              </a:lnSpc>
            </a:pPr>
            <a:endParaRPr lang="en-US" sz="3000" u="sng" dirty="0">
              <a:solidFill>
                <a:srgbClr val="FFFFFF"/>
              </a:solidFill>
              <a:latin typeface="Calibri"/>
              <a:ea typeface="Verdana"/>
              <a:cs typeface="Calibri"/>
            </a:endParaRPr>
          </a:p>
          <a:p>
            <a:pPr>
              <a:lnSpc>
                <a:spcPct val="120000"/>
              </a:lnSpc>
            </a:pPr>
            <a:r>
              <a:rPr lang="en-US" sz="2400" dirty="0">
                <a:solidFill>
                  <a:schemeClr val="tx1"/>
                </a:solidFill>
                <a:latin typeface="Calibri"/>
                <a:ea typeface="Verdana"/>
                <a:cs typeface="Calibri"/>
              </a:rPr>
              <a:t>https://</a:t>
            </a:r>
            <a:r>
              <a:rPr lang="en-US" sz="2400" dirty="0" err="1">
                <a:solidFill>
                  <a:schemeClr val="tx1"/>
                </a:solidFill>
                <a:latin typeface="Calibri"/>
                <a:ea typeface="Verdana"/>
                <a:cs typeface="Calibri"/>
              </a:rPr>
              <a:t>new.nsf.gov</a:t>
            </a:r>
            <a:r>
              <a:rPr lang="en-US" sz="2400" dirty="0">
                <a:solidFill>
                  <a:schemeClr val="tx1"/>
                </a:solidFill>
                <a:latin typeface="Calibri"/>
                <a:ea typeface="Verdana"/>
                <a:cs typeface="Calibri"/>
              </a:rPr>
              <a:t>/policies/</a:t>
            </a:r>
            <a:r>
              <a:rPr lang="en-US" sz="2400" dirty="0" err="1">
                <a:solidFill>
                  <a:schemeClr val="tx1"/>
                </a:solidFill>
                <a:latin typeface="Calibri"/>
                <a:ea typeface="Verdana"/>
                <a:cs typeface="Calibri"/>
              </a:rPr>
              <a:t>pappg</a:t>
            </a:r>
            <a:r>
              <a:rPr lang="en-US" sz="2400" dirty="0">
                <a:solidFill>
                  <a:schemeClr val="tx1"/>
                </a:solidFill>
                <a:latin typeface="Calibri"/>
                <a:ea typeface="Verdana"/>
                <a:cs typeface="Calibri"/>
              </a:rPr>
              <a:t>/24-1</a:t>
            </a:r>
          </a:p>
          <a:p>
            <a:pPr marL="0" indent="0">
              <a:lnSpc>
                <a:spcPct val="120000"/>
              </a:lnSpc>
              <a:buNone/>
            </a:pPr>
            <a:r>
              <a:rPr lang="en-US" sz="2400" i="1" dirty="0">
                <a:solidFill>
                  <a:schemeClr val="tx1"/>
                </a:solidFill>
                <a:latin typeface="Calibri"/>
                <a:ea typeface="Verdana"/>
                <a:cs typeface="Calibri"/>
              </a:rPr>
              <a:t>The next slides include aspects that are specific to this solicitation.</a:t>
            </a:r>
            <a:endParaRPr lang="en-US" i="1" dirty="0">
              <a:solidFill>
                <a:schemeClr val="tx1"/>
              </a:solidFill>
              <a:latin typeface="Calibri"/>
              <a:cs typeface="Calibri"/>
            </a:endParaRPr>
          </a:p>
          <a:p>
            <a:pPr>
              <a:lnSpc>
                <a:spcPct val="120000"/>
              </a:lnSpc>
            </a:pPr>
            <a:endParaRPr lang="en-US" sz="2400" dirty="0">
              <a:solidFill>
                <a:srgbClr val="FFFFFF"/>
              </a:solidFill>
              <a:latin typeface="Avenir Book"/>
            </a:endParaRPr>
          </a:p>
          <a:p>
            <a:endParaRPr lang="en-US" sz="2400" dirty="0">
              <a:latin typeface="Avenir Book"/>
            </a:endParaRPr>
          </a:p>
        </p:txBody>
      </p:sp>
    </p:spTree>
    <p:extLst>
      <p:ext uri="{BB962C8B-B14F-4D97-AF65-F5344CB8AC3E}">
        <p14:creationId xmlns:p14="http://schemas.microsoft.com/office/powerpoint/2010/main" val="3058351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C19BA-7536-76BE-E5D8-2D7F9138ECB2}"/>
              </a:ext>
            </a:extLst>
          </p:cNvPr>
          <p:cNvSpPr>
            <a:spLocks noGrp="1"/>
          </p:cNvSpPr>
          <p:nvPr>
            <p:ph type="title"/>
          </p:nvPr>
        </p:nvSpPr>
        <p:spPr>
          <a:xfrm>
            <a:off x="457200" y="207578"/>
            <a:ext cx="11277600" cy="1280160"/>
          </a:xfrm>
        </p:spPr>
        <p:txBody>
          <a:bodyPr/>
          <a:lstStyle/>
          <a:p>
            <a:r>
              <a:rPr lang="en-US" b="1">
                <a:solidFill>
                  <a:schemeClr val="tx1">
                    <a:lumMod val="95000"/>
                    <a:lumOff val="5000"/>
                  </a:schemeClr>
                </a:solidFill>
                <a:latin typeface="Calibri"/>
                <a:ea typeface="Verdana"/>
                <a:cs typeface="Calibri"/>
              </a:rPr>
              <a:t>Solicitation Eligibility</a:t>
            </a:r>
            <a:endParaRPr lang="en-US" b="1">
              <a:solidFill>
                <a:schemeClr val="tx1">
                  <a:lumMod val="95000"/>
                  <a:lumOff val="5000"/>
                </a:schemeClr>
              </a:solidFill>
              <a:latin typeface="Calibri"/>
              <a:cs typeface="Calibri"/>
            </a:endParaRPr>
          </a:p>
        </p:txBody>
      </p:sp>
      <p:sp>
        <p:nvSpPr>
          <p:cNvPr id="3" name="Content Placeholder 2">
            <a:extLst>
              <a:ext uri="{FF2B5EF4-FFF2-40B4-BE49-F238E27FC236}">
                <a16:creationId xmlns:a16="http://schemas.microsoft.com/office/drawing/2014/main" id="{4DDC7F97-8DA8-06A3-6908-DE1406F52375}"/>
              </a:ext>
            </a:extLst>
          </p:cNvPr>
          <p:cNvSpPr>
            <a:spLocks noGrp="1"/>
          </p:cNvSpPr>
          <p:nvPr>
            <p:ph idx="1"/>
          </p:nvPr>
        </p:nvSpPr>
        <p:spPr>
          <a:xfrm>
            <a:off x="457201" y="1022430"/>
            <a:ext cx="11448392" cy="5907442"/>
          </a:xfrm>
        </p:spPr>
        <p:txBody>
          <a:bodyPr vert="horz" lIns="91440" tIns="45720" rIns="91440" bIns="45720" rtlCol="0" anchor="t">
            <a:noAutofit/>
          </a:bodyPr>
          <a:lstStyle/>
          <a:p>
            <a:pPr marL="457200" indent="-457200">
              <a:lnSpc>
                <a:spcPct val="120000"/>
              </a:lnSpc>
              <a:buFont typeface="Courier New,monospace" panose="020B0604020202020204" pitchFamily="34" charset="0"/>
              <a:buChar char="o"/>
            </a:pPr>
            <a:r>
              <a:rPr lang="en-US" sz="2400" b="1">
                <a:solidFill>
                  <a:schemeClr val="tx1"/>
                </a:solidFill>
                <a:latin typeface="Calibri"/>
                <a:ea typeface="Verdana"/>
                <a:cs typeface="Calibri"/>
              </a:rPr>
              <a:t>Proposals may </a:t>
            </a:r>
            <a:r>
              <a:rPr lang="en-US" sz="2400" b="1" u="sng">
                <a:solidFill>
                  <a:schemeClr val="tx1"/>
                </a:solidFill>
                <a:latin typeface="Calibri"/>
                <a:ea typeface="Verdana"/>
                <a:cs typeface="Calibri"/>
              </a:rPr>
              <a:t>only</a:t>
            </a:r>
            <a:r>
              <a:rPr lang="en-US" sz="2400" b="1">
                <a:solidFill>
                  <a:schemeClr val="tx1"/>
                </a:solidFill>
                <a:latin typeface="Calibri"/>
                <a:ea typeface="Verdana"/>
                <a:cs typeface="Calibri"/>
              </a:rPr>
              <a:t> be submitted by:</a:t>
            </a:r>
            <a:endParaRPr lang="en-US" sz="2400">
              <a:solidFill>
                <a:schemeClr val="tx1"/>
              </a:solidFill>
              <a:latin typeface="Calibri"/>
              <a:ea typeface="Verdana"/>
              <a:cs typeface="Calibri"/>
            </a:endParaRPr>
          </a:p>
          <a:p>
            <a:pPr marL="800100" lvl="1" indent="-342900">
              <a:lnSpc>
                <a:spcPct val="120000"/>
              </a:lnSpc>
              <a:buFont typeface="Courier New,monospace" panose="020B0604020202020204" pitchFamily="34" charset="0"/>
              <a:buChar char="o"/>
            </a:pPr>
            <a:r>
              <a:rPr lang="en-US" sz="2000">
                <a:solidFill>
                  <a:schemeClr val="tx1"/>
                </a:solidFill>
                <a:latin typeface="Calibri"/>
                <a:ea typeface="Verdana"/>
                <a:cs typeface="Calibri"/>
              </a:rPr>
              <a:t>Universities and Colleges</a:t>
            </a:r>
          </a:p>
          <a:p>
            <a:pPr marL="800100" lvl="1" indent="-342900">
              <a:lnSpc>
                <a:spcPct val="120000"/>
              </a:lnSpc>
              <a:buFont typeface="Courier New,monospace" panose="020B0604020202020204" pitchFamily="34" charset="0"/>
              <a:buChar char="o"/>
            </a:pPr>
            <a:r>
              <a:rPr lang="en-US" sz="2000">
                <a:solidFill>
                  <a:schemeClr val="tx1"/>
                </a:solidFill>
                <a:latin typeface="Calibri"/>
                <a:ea typeface="Verdana"/>
                <a:cs typeface="Calibri"/>
              </a:rPr>
              <a:t>Non-profit, non-academic organizations</a:t>
            </a:r>
          </a:p>
          <a:p>
            <a:pPr marL="800100" lvl="1" indent="-342900">
              <a:lnSpc>
                <a:spcPct val="120000"/>
              </a:lnSpc>
              <a:buFont typeface="Courier New,monospace" panose="020B0604020202020204" pitchFamily="34" charset="0"/>
              <a:buChar char="o"/>
            </a:pPr>
            <a:r>
              <a:rPr lang="en-US" sz="2000">
                <a:solidFill>
                  <a:schemeClr val="tx1"/>
                </a:solidFill>
                <a:latin typeface="Calibri"/>
                <a:ea typeface="Verdana"/>
                <a:cs typeface="Calibri"/>
              </a:rPr>
              <a:t>NSF-sponsored federally funded research and development centers (FFRDCs) may apply, provided that that they are not including costs for which federal funds have already been awarded or are expected to be awarded.</a:t>
            </a:r>
          </a:p>
          <a:p>
            <a:pPr marL="457200" indent="-457200">
              <a:lnSpc>
                <a:spcPct val="120000"/>
              </a:lnSpc>
              <a:buFont typeface="Courier New,monospace" panose="020B0604020202020204" pitchFamily="34" charset="0"/>
              <a:buChar char="o"/>
            </a:pPr>
            <a:r>
              <a:rPr lang="en-US" sz="2400" b="1">
                <a:solidFill>
                  <a:schemeClr val="tx1"/>
                </a:solidFill>
                <a:latin typeface="Calibri"/>
                <a:ea typeface="Verdana"/>
                <a:cs typeface="Calibri"/>
              </a:rPr>
              <a:t>Limit on Number of Proposals per PI/Co-PI/Senior Personnel:  </a:t>
            </a:r>
            <a:r>
              <a:rPr lang="en-US" sz="2400" b="1">
                <a:solidFill>
                  <a:schemeClr val="tx2">
                    <a:lumMod val="75000"/>
                    <a:lumOff val="25000"/>
                  </a:schemeClr>
                </a:solidFill>
                <a:latin typeface="Calibri"/>
                <a:ea typeface="Verdana"/>
                <a:cs typeface="Calibri"/>
              </a:rPr>
              <a:t>  </a:t>
            </a:r>
            <a:r>
              <a:rPr lang="en-US" sz="2400" b="1">
                <a:solidFill>
                  <a:schemeClr val="tx1">
                    <a:lumMod val="95000"/>
                    <a:lumOff val="5000"/>
                  </a:schemeClr>
                </a:solidFill>
                <a:latin typeface="Calibri"/>
                <a:ea typeface="Verdana"/>
                <a:cs typeface="Calibri"/>
              </a:rPr>
              <a:t>2</a:t>
            </a:r>
          </a:p>
          <a:p>
            <a:pPr marL="800100" lvl="1" indent="-342900">
              <a:lnSpc>
                <a:spcPct val="120000"/>
              </a:lnSpc>
              <a:buFont typeface="Courier New,monospace" panose="020B0604020202020204" pitchFamily="34" charset="0"/>
              <a:buChar char="o"/>
            </a:pPr>
            <a:r>
              <a:rPr lang="en-US" sz="2000">
                <a:solidFill>
                  <a:schemeClr val="tx1"/>
                </a:solidFill>
                <a:latin typeface="Calibri"/>
                <a:ea typeface="Verdana"/>
                <a:cs typeface="Calibri"/>
              </a:rPr>
              <a:t>An individual may participate as Principal Investigator, co-Principal Investigator or other Senior Personnel in at most two full proposals across all categories of proposal for each deadline.</a:t>
            </a:r>
          </a:p>
          <a:p>
            <a:pPr marL="342900" indent="-342900">
              <a:lnSpc>
                <a:spcPct val="120000"/>
              </a:lnSpc>
              <a:buFont typeface="Courier New,monospace" panose="020B0604020202020204" pitchFamily="34" charset="0"/>
              <a:buChar char="o"/>
            </a:pPr>
            <a:r>
              <a:rPr lang="en-US" sz="2400" b="1">
                <a:solidFill>
                  <a:schemeClr val="tx1"/>
                </a:solidFill>
                <a:latin typeface="Calibri"/>
                <a:ea typeface="Verdana"/>
                <a:cs typeface="Calibri"/>
              </a:rPr>
              <a:t>A MSI faculty member should serve as the lead principal investigator(s) on any proposal submission.</a:t>
            </a:r>
            <a:r>
              <a:rPr lang="en-US" sz="2400">
                <a:solidFill>
                  <a:schemeClr val="tx1"/>
                </a:solidFill>
                <a:latin typeface="Calibri"/>
                <a:ea typeface="Verdana"/>
                <a:cs typeface="Calibri"/>
              </a:rPr>
              <a:t> </a:t>
            </a:r>
            <a:endParaRPr lang="en-US" sz="2400" i="1">
              <a:solidFill>
                <a:schemeClr val="tx1"/>
              </a:solidFill>
              <a:latin typeface="Calibri"/>
              <a:ea typeface="Verdana"/>
              <a:cs typeface="Calibri"/>
            </a:endParaRPr>
          </a:p>
          <a:p>
            <a:pPr marL="0" indent="0">
              <a:lnSpc>
                <a:spcPct val="120000"/>
              </a:lnSpc>
              <a:buNone/>
            </a:pPr>
            <a:r>
              <a:rPr lang="en-US" sz="2400" i="1">
                <a:solidFill>
                  <a:schemeClr val="tx1"/>
                </a:solidFill>
                <a:latin typeface="Calibri"/>
                <a:ea typeface="Verdana"/>
                <a:cs typeface="Calibri"/>
              </a:rPr>
              <a:t>Refer NSF 24-536 solicitation for additional details</a:t>
            </a:r>
            <a:endParaRPr lang="en-US" sz="2400">
              <a:solidFill>
                <a:schemeClr val="tx1"/>
              </a:solidFill>
              <a:latin typeface="Calibri"/>
              <a:ea typeface="Verdana"/>
              <a:cs typeface="Calibri"/>
            </a:endParaRPr>
          </a:p>
        </p:txBody>
      </p:sp>
    </p:spTree>
    <p:extLst>
      <p:ext uri="{BB962C8B-B14F-4D97-AF65-F5344CB8AC3E}">
        <p14:creationId xmlns:p14="http://schemas.microsoft.com/office/powerpoint/2010/main" val="538286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6E690-509D-9394-8844-2503DC53417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1A8BFAC-D6AD-AD98-EB6D-6ECF53F09834}"/>
              </a:ext>
            </a:extLst>
          </p:cNvPr>
          <p:cNvSpPr txBox="1">
            <a:spLocks noGrp="1"/>
          </p:cNvSpPr>
          <p:nvPr>
            <p:ph type="title" idx="4294967295"/>
          </p:nvPr>
        </p:nvSpPr>
        <p:spPr>
          <a:xfrm>
            <a:off x="218851" y="391422"/>
            <a:ext cx="698618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Institutional Eligibility</a:t>
            </a:r>
            <a:endParaRPr kumimoji="0" lang="en-US" sz="4000" b="0" i="0" u="none" strike="noStrike" kern="1200" cap="none" spc="0" normalizeH="0" baseline="0" noProof="0" dirty="0">
              <a:ln>
                <a:noFill/>
              </a:ln>
              <a:solidFill>
                <a:schemeClr val="tx1"/>
              </a:solidFill>
              <a:effectLst/>
              <a:uLnTx/>
              <a:uFillTx/>
              <a:latin typeface="+mn-lt"/>
              <a:ea typeface="+mn-ea"/>
              <a:cs typeface="Calibri"/>
            </a:endParaRPr>
          </a:p>
        </p:txBody>
      </p:sp>
      <p:sp>
        <p:nvSpPr>
          <p:cNvPr id="10" name="Content Placeholder 9">
            <a:extLst>
              <a:ext uri="{FF2B5EF4-FFF2-40B4-BE49-F238E27FC236}">
                <a16:creationId xmlns:a16="http://schemas.microsoft.com/office/drawing/2014/main" id="{A69A9598-A0D4-C78B-A1E9-FE527107F5DE}"/>
              </a:ext>
            </a:extLst>
          </p:cNvPr>
          <p:cNvSpPr>
            <a:spLocks noGrp="1"/>
          </p:cNvSpPr>
          <p:nvPr>
            <p:ph idx="1"/>
          </p:nvPr>
        </p:nvSpPr>
        <p:spPr>
          <a:xfrm>
            <a:off x="509055" y="1422809"/>
            <a:ext cx="11183565" cy="5213247"/>
          </a:xfrm>
        </p:spPr>
        <p:txBody>
          <a:bodyPr vert="horz" lIns="91440" tIns="45720" rIns="91440" bIns="45720" rtlCol="0" anchor="t">
            <a:normAutofit/>
          </a:bodyPr>
          <a:lstStyle/>
          <a:p>
            <a:pPr>
              <a:lnSpc>
                <a:spcPct val="100000"/>
              </a:lnSpc>
            </a:pPr>
            <a:r>
              <a:rPr lang="en-US" sz="2400" dirty="0">
                <a:solidFill>
                  <a:schemeClr val="tx1">
                    <a:lumMod val="95000"/>
                    <a:lumOff val="5000"/>
                  </a:schemeClr>
                </a:solidFill>
                <a:latin typeface="Tw Cen MT"/>
                <a:ea typeface="Verdana"/>
              </a:rPr>
              <a:t>Proposals may be submitted by accredited Institutions of Higher Education that belong to at least one of the following classifications as a minority-serving institution (MSI):</a:t>
            </a:r>
          </a:p>
          <a:p>
            <a:pPr lvl="1">
              <a:lnSpc>
                <a:spcPct val="100000"/>
              </a:lnSpc>
            </a:pPr>
            <a:r>
              <a:rPr lang="en-US" sz="2000" dirty="0">
                <a:solidFill>
                  <a:schemeClr val="tx1">
                    <a:lumMod val="95000"/>
                    <a:lumOff val="5000"/>
                  </a:schemeClr>
                </a:solidFill>
                <a:latin typeface="Tw Cen MT"/>
                <a:ea typeface="Verdana"/>
              </a:rPr>
              <a:t>Alaska Native Serving Institutions (ANSI)</a:t>
            </a:r>
          </a:p>
          <a:p>
            <a:pPr lvl="1">
              <a:lnSpc>
                <a:spcPct val="100000"/>
              </a:lnSpc>
            </a:pPr>
            <a:r>
              <a:rPr lang="en-US" sz="2000" dirty="0">
                <a:solidFill>
                  <a:schemeClr val="tx1">
                    <a:lumMod val="95000"/>
                    <a:lumOff val="5000"/>
                  </a:schemeClr>
                </a:solidFill>
                <a:latin typeface="Tw Cen MT"/>
                <a:ea typeface="Verdana"/>
              </a:rPr>
              <a:t>Hispanic Serving Institutions (HSI)</a:t>
            </a:r>
          </a:p>
          <a:p>
            <a:pPr lvl="1">
              <a:lnSpc>
                <a:spcPct val="100000"/>
              </a:lnSpc>
            </a:pPr>
            <a:r>
              <a:rPr lang="en-US" sz="2000" dirty="0">
                <a:solidFill>
                  <a:schemeClr val="tx1">
                    <a:lumMod val="95000"/>
                    <a:lumOff val="5000"/>
                  </a:schemeClr>
                </a:solidFill>
                <a:latin typeface="Tw Cen MT"/>
                <a:ea typeface="Verdana"/>
              </a:rPr>
              <a:t>Historically Black Colleges and Universities (HBCU)</a:t>
            </a:r>
          </a:p>
          <a:p>
            <a:pPr lvl="1">
              <a:lnSpc>
                <a:spcPct val="100000"/>
              </a:lnSpc>
            </a:pPr>
            <a:r>
              <a:rPr lang="en-US" sz="2000" dirty="0">
                <a:solidFill>
                  <a:schemeClr val="tx1">
                    <a:lumMod val="95000"/>
                    <a:lumOff val="5000"/>
                  </a:schemeClr>
                </a:solidFill>
                <a:latin typeface="Tw Cen MT"/>
                <a:ea typeface="Verdana"/>
              </a:rPr>
              <a:t>Predominantly Black Institutions (PBI)</a:t>
            </a:r>
          </a:p>
          <a:p>
            <a:pPr lvl="1">
              <a:lnSpc>
                <a:spcPct val="100000"/>
              </a:lnSpc>
            </a:pPr>
            <a:r>
              <a:rPr lang="en-US" sz="2000" dirty="0">
                <a:solidFill>
                  <a:schemeClr val="tx1">
                    <a:lumMod val="95000"/>
                    <a:lumOff val="5000"/>
                  </a:schemeClr>
                </a:solidFill>
                <a:latin typeface="Tw Cen MT"/>
                <a:ea typeface="Verdana"/>
              </a:rPr>
              <a:t>Native Hawaiian Serving Institutions (NHSI)</a:t>
            </a:r>
          </a:p>
          <a:p>
            <a:pPr lvl="1">
              <a:lnSpc>
                <a:spcPct val="100000"/>
              </a:lnSpc>
            </a:pPr>
            <a:r>
              <a:rPr lang="en-US" sz="2000" dirty="0">
                <a:solidFill>
                  <a:schemeClr val="tx1">
                    <a:lumMod val="95000"/>
                    <a:lumOff val="5000"/>
                  </a:schemeClr>
                </a:solidFill>
                <a:latin typeface="Tw Cen MT"/>
                <a:ea typeface="Verdana"/>
              </a:rPr>
              <a:t>Native American-serving, non-Tribal Institutions and Tribal Colleges and Universities (TCU)</a:t>
            </a:r>
          </a:p>
          <a:p>
            <a:pPr lvl="1">
              <a:lnSpc>
                <a:spcPct val="100000"/>
              </a:lnSpc>
            </a:pPr>
            <a:r>
              <a:rPr lang="en-US" sz="2000" dirty="0">
                <a:solidFill>
                  <a:schemeClr val="tx1">
                    <a:lumMod val="95000"/>
                    <a:lumOff val="5000"/>
                  </a:schemeClr>
                </a:solidFill>
                <a:latin typeface="Tw Cen MT"/>
                <a:ea typeface="Verdana"/>
              </a:rPr>
              <a:t>Other Minority-Serving Institutions (MSI)</a:t>
            </a:r>
          </a:p>
          <a:p>
            <a:pPr algn="l"/>
            <a:r>
              <a:rPr lang="en-US" sz="2400" b="0" i="0" u="none" strike="noStrike" dirty="0">
                <a:solidFill>
                  <a:srgbClr val="1B1B1B"/>
                </a:solidFill>
                <a:effectLst/>
              </a:rPr>
              <a:t>Eligibility as a minority-serving institution may be determined by reference to the Integrated Postsecondary Education Data System (IPEDS) of the US Department of Education National Center for Education Statistics (</a:t>
            </a:r>
            <a:r>
              <a:rPr lang="en-US" sz="2400" b="0" i="0" u="none" strike="noStrike" dirty="0">
                <a:solidFill>
                  <a:srgbClr val="0076D6"/>
                </a:solidFill>
                <a:effectLst/>
                <a:hlinkClick r:id="rId2"/>
              </a:rPr>
              <a:t>http://nces.ed.gov/ipeds/</a:t>
            </a:r>
            <a:r>
              <a:rPr lang="en-US" sz="2400" b="0" i="0" u="none" strike="noStrike" dirty="0">
                <a:solidFill>
                  <a:srgbClr val="1B1B1B"/>
                </a:solidFill>
                <a:effectLst/>
              </a:rPr>
              <a:t>).</a:t>
            </a:r>
          </a:p>
          <a:p>
            <a:pPr algn="l"/>
            <a:r>
              <a:rPr lang="en-US" sz="2400" dirty="0">
                <a:solidFill>
                  <a:srgbClr val="1B1B1B"/>
                </a:solidFill>
              </a:rPr>
              <a:t>Please review solicitation NSF 24-536 for more details.</a:t>
            </a:r>
            <a:endParaRPr lang="en-US" sz="2400" b="0" i="0" u="none" strike="noStrike" dirty="0">
              <a:solidFill>
                <a:srgbClr val="1B1B1B"/>
              </a:solidFill>
              <a:effectLst/>
            </a:endParaRPr>
          </a:p>
        </p:txBody>
      </p:sp>
      <p:pic>
        <p:nvPicPr>
          <p:cNvPr id="2" name="Graphic 1">
            <a:extLst>
              <a:ext uri="{FF2B5EF4-FFF2-40B4-BE49-F238E27FC236}">
                <a16:creationId xmlns:a16="http://schemas.microsoft.com/office/drawing/2014/main" id="{62982B39-FFF0-A1A6-607E-0C4ADDE0716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88066" y="2371983"/>
            <a:ext cx="1268908" cy="1268908"/>
          </a:xfrm>
          <a:prstGeom prst="rect">
            <a:avLst/>
          </a:prstGeom>
        </p:spPr>
      </p:pic>
    </p:spTree>
    <p:extLst>
      <p:ext uri="{BB962C8B-B14F-4D97-AF65-F5344CB8AC3E}">
        <p14:creationId xmlns:p14="http://schemas.microsoft.com/office/powerpoint/2010/main" val="2864313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ED55C-4EF3-68C5-3FD0-844CA7077418}"/>
              </a:ext>
            </a:extLst>
          </p:cNvPr>
          <p:cNvSpPr>
            <a:spLocks noGrp="1"/>
          </p:cNvSpPr>
          <p:nvPr>
            <p:ph type="title"/>
          </p:nvPr>
        </p:nvSpPr>
        <p:spPr/>
        <p:txBody>
          <a:bodyPr/>
          <a:lstStyle/>
          <a:p>
            <a:pPr algn="ctr"/>
            <a:r>
              <a:rPr lang="en-US" dirty="0">
                <a:solidFill>
                  <a:schemeClr val="tx1">
                    <a:lumMod val="95000"/>
                    <a:lumOff val="5000"/>
                  </a:schemeClr>
                </a:solidFill>
                <a:latin typeface="Calibri" panose="020F0502020204030204" pitchFamily="34" charset="0"/>
                <a:ea typeface="Verdana"/>
                <a:cs typeface="Calibri" panose="020F0502020204030204" pitchFamily="34" charset="0"/>
              </a:rPr>
              <a:t>Webinar Agenda</a:t>
            </a:r>
          </a:p>
          <a:p>
            <a:endParaRPr lang="en-US" dirty="0"/>
          </a:p>
        </p:txBody>
      </p:sp>
      <p:sp>
        <p:nvSpPr>
          <p:cNvPr id="3" name="Content Placeholder 2">
            <a:extLst>
              <a:ext uri="{FF2B5EF4-FFF2-40B4-BE49-F238E27FC236}">
                <a16:creationId xmlns:a16="http://schemas.microsoft.com/office/drawing/2014/main" id="{9C25C87D-BDF1-DA4A-902B-4F1F24E99054}"/>
              </a:ext>
              <a:ext uri="{C183D7F6-B498-43B3-948B-1728B52AA6E4}">
                <adec:decorative xmlns:adec="http://schemas.microsoft.com/office/drawing/2017/decorative" val="1"/>
              </a:ext>
            </a:extLst>
          </p:cNvPr>
          <p:cNvSpPr>
            <a:spLocks noGrp="1"/>
          </p:cNvSpPr>
          <p:nvPr>
            <p:ph idx="1"/>
          </p:nvPr>
        </p:nvSpPr>
        <p:spPr>
          <a:xfrm>
            <a:off x="457200" y="1825625"/>
            <a:ext cx="11277600" cy="2428342"/>
          </a:xfrm>
        </p:spPr>
        <p:txBody>
          <a:bodyPr vert="horz" lIns="91440" tIns="45720" rIns="91440" bIns="45720" rtlCol="0" anchor="t">
            <a:normAutofit/>
          </a:bodyPr>
          <a:lstStyle/>
          <a:p>
            <a:pPr>
              <a:lnSpc>
                <a:spcPct val="120000"/>
              </a:lnSpc>
              <a:buFont typeface="Courier New,monospace" panose="020B0604020202020204" pitchFamily="34" charset="0"/>
              <a:buChar char="o"/>
            </a:pPr>
            <a:endParaRPr lang="en-US" sz="2400">
              <a:solidFill>
                <a:schemeClr val="tx2">
                  <a:lumMod val="75000"/>
                  <a:lumOff val="25000"/>
                </a:schemeClr>
              </a:solidFill>
              <a:latin typeface="Avenir Book"/>
            </a:endParaRPr>
          </a:p>
          <a:p>
            <a:endParaRPr lang="en-US"/>
          </a:p>
        </p:txBody>
      </p:sp>
      <p:sp>
        <p:nvSpPr>
          <p:cNvPr id="6" name="TextBox 5">
            <a:extLst>
              <a:ext uri="{FF2B5EF4-FFF2-40B4-BE49-F238E27FC236}">
                <a16:creationId xmlns:a16="http://schemas.microsoft.com/office/drawing/2014/main" id="{3E2110F8-938E-F350-87C3-D76A19CA23B0}"/>
              </a:ext>
            </a:extLst>
          </p:cNvPr>
          <p:cNvSpPr txBox="1"/>
          <p:nvPr/>
        </p:nvSpPr>
        <p:spPr>
          <a:xfrm>
            <a:off x="789383" y="1097279"/>
            <a:ext cx="9983391" cy="3400931"/>
          </a:xfrm>
          <a:prstGeom prst="rect">
            <a:avLst/>
          </a:prstGeom>
          <a:noFill/>
        </p:spPr>
        <p:txBody>
          <a:bodyPr wrap="square">
            <a:spAutoFit/>
          </a:bodyPr>
          <a:lstStyle/>
          <a:p>
            <a:pPr>
              <a:buNone/>
            </a:pPr>
            <a:endParaRPr lang="en-US" sz="4000">
              <a:ea typeface="+mn-lt"/>
              <a:cs typeface="+mn-lt"/>
            </a:endParaRPr>
          </a:p>
          <a:p>
            <a:pPr marL="457200" indent="-457200">
              <a:buFont typeface="Arial" panose="020B0604020202020204" pitchFamily="34" charset="0"/>
              <a:buChar char="•"/>
            </a:pPr>
            <a:r>
              <a:rPr lang="en-US" sz="3500">
                <a:ea typeface="+mn-lt"/>
                <a:cs typeface="+mn-lt"/>
              </a:rPr>
              <a:t>Mission	</a:t>
            </a:r>
          </a:p>
          <a:p>
            <a:pPr marL="457200" indent="-457200">
              <a:buFont typeface="Arial" panose="020B0604020202020204" pitchFamily="34" charset="0"/>
              <a:buChar char="•"/>
            </a:pPr>
            <a:r>
              <a:rPr lang="en-US" sz="3500">
                <a:ea typeface="+mn-lt"/>
                <a:cs typeface="+mn-lt"/>
              </a:rPr>
              <a:t>Program Overview </a:t>
            </a:r>
          </a:p>
          <a:p>
            <a:pPr marL="457200" indent="-457200">
              <a:buFont typeface="Arial" panose="020B0604020202020204" pitchFamily="34" charset="0"/>
              <a:buChar char="•"/>
            </a:pPr>
            <a:r>
              <a:rPr lang="en-US" sz="3500">
                <a:ea typeface="+mn-lt"/>
                <a:cs typeface="+mn-lt"/>
              </a:rPr>
              <a:t>Eligibility and Deadlines</a:t>
            </a:r>
            <a:endParaRPr lang="en-US" sz="3500"/>
          </a:p>
          <a:p>
            <a:pPr marL="457200" indent="-457200">
              <a:buFont typeface="Arial" panose="020B0604020202020204" pitchFamily="34" charset="0"/>
              <a:buChar char="•"/>
            </a:pPr>
            <a:r>
              <a:rPr lang="en-US" sz="3500">
                <a:ea typeface="+mn-lt"/>
                <a:cs typeface="+mn-lt"/>
              </a:rPr>
              <a:t>Resources and Events</a:t>
            </a:r>
            <a:endParaRPr lang="en-US" sz="3500">
              <a:solidFill>
                <a:srgbClr val="FF0000"/>
              </a:solidFill>
            </a:endParaRPr>
          </a:p>
          <a:p>
            <a:pPr marL="457200" indent="-457200">
              <a:buFont typeface="Arial" panose="020B0604020202020204" pitchFamily="34" charset="0"/>
              <a:buChar char="•"/>
            </a:pPr>
            <a:r>
              <a:rPr lang="en-US" sz="3500">
                <a:cs typeface="Calibri"/>
              </a:rPr>
              <a:t>Q&amp;A</a:t>
            </a:r>
          </a:p>
        </p:txBody>
      </p:sp>
    </p:spTree>
    <p:extLst>
      <p:ext uri="{BB962C8B-B14F-4D97-AF65-F5344CB8AC3E}">
        <p14:creationId xmlns:p14="http://schemas.microsoft.com/office/powerpoint/2010/main" val="1654430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C19BA-7536-76BE-E5D8-2D7F9138ECB2}"/>
              </a:ext>
            </a:extLst>
          </p:cNvPr>
          <p:cNvSpPr>
            <a:spLocks noGrp="1"/>
          </p:cNvSpPr>
          <p:nvPr>
            <p:ph type="title"/>
          </p:nvPr>
        </p:nvSpPr>
        <p:spPr/>
        <p:txBody>
          <a:bodyPr/>
          <a:lstStyle/>
          <a:p>
            <a:r>
              <a:rPr lang="en-US">
                <a:solidFill>
                  <a:schemeClr val="tx1">
                    <a:lumMod val="95000"/>
                    <a:lumOff val="5000"/>
                  </a:schemeClr>
                </a:solidFill>
                <a:latin typeface="Tw Cen MT"/>
                <a:ea typeface="Verdana"/>
              </a:rPr>
              <a:t>Additional Eligibility Information</a:t>
            </a:r>
            <a:endParaRPr lang="en-US">
              <a:solidFill>
                <a:schemeClr val="tx1">
                  <a:lumMod val="95000"/>
                  <a:lumOff val="5000"/>
                </a:schemeClr>
              </a:solidFill>
            </a:endParaRPr>
          </a:p>
        </p:txBody>
      </p:sp>
      <p:sp>
        <p:nvSpPr>
          <p:cNvPr id="3" name="Content Placeholder 2">
            <a:extLst>
              <a:ext uri="{FF2B5EF4-FFF2-40B4-BE49-F238E27FC236}">
                <a16:creationId xmlns:a16="http://schemas.microsoft.com/office/drawing/2014/main" id="{4DDC7F97-8DA8-06A3-6908-DE1406F52375}"/>
              </a:ext>
            </a:extLst>
          </p:cNvPr>
          <p:cNvSpPr>
            <a:spLocks noGrp="1"/>
          </p:cNvSpPr>
          <p:nvPr>
            <p:ph idx="1"/>
          </p:nvPr>
        </p:nvSpPr>
        <p:spPr>
          <a:xfrm>
            <a:off x="457200" y="1295534"/>
            <a:ext cx="11277600" cy="5385934"/>
          </a:xfrm>
        </p:spPr>
        <p:txBody>
          <a:bodyPr vert="horz" lIns="91440" tIns="45720" rIns="91440" bIns="45720" rtlCol="0" anchor="t">
            <a:noAutofit/>
          </a:bodyPr>
          <a:lstStyle/>
          <a:p>
            <a:pPr marL="342900" indent="-342900">
              <a:lnSpc>
                <a:spcPct val="120000"/>
              </a:lnSpc>
              <a:buFont typeface="Courier New,monospace" panose="020B0604020202020204" pitchFamily="34" charset="0"/>
              <a:buChar char="o"/>
            </a:pPr>
            <a:r>
              <a:rPr lang="en-US" sz="2000" b="1">
                <a:solidFill>
                  <a:srgbClr val="1B1B1B"/>
                </a:solidFill>
                <a:latin typeface="Calibri"/>
                <a:ea typeface="Open Sans"/>
                <a:cs typeface="Open Sans"/>
              </a:rPr>
              <a:t>Proposals may be submitted only by accredited Institutions of Higher Education </a:t>
            </a:r>
            <a:r>
              <a:rPr lang="en-US" sz="2000">
                <a:solidFill>
                  <a:srgbClr val="1B1B1B"/>
                </a:solidFill>
                <a:latin typeface="Calibri"/>
                <a:ea typeface="Open Sans"/>
                <a:cs typeface="Open Sans"/>
              </a:rPr>
              <a:t>(IHEs) that are recognized as Minority Serving Institutions  (</a:t>
            </a:r>
            <a:r>
              <a:rPr lang="en-US" sz="2000">
                <a:solidFill>
                  <a:srgbClr val="0076D6"/>
                </a:solidFill>
                <a:latin typeface="Calibri"/>
                <a:ea typeface="Open Sans"/>
                <a:cs typeface="Open Sans"/>
                <a:hlinkClick r:id="rId3"/>
              </a:rPr>
              <a:t>https://www2.ed.gov/about/offices/list/ocr/edlite-minorityinst.html</a:t>
            </a:r>
            <a:r>
              <a:rPr lang="en-US" sz="2000">
                <a:solidFill>
                  <a:srgbClr val="1B1B1B"/>
                </a:solidFill>
                <a:latin typeface="Calibri"/>
                <a:ea typeface="Open Sans"/>
                <a:cs typeface="Open Sans"/>
              </a:rPr>
              <a:t>).</a:t>
            </a:r>
            <a:endParaRPr lang="en-US" sz="2000">
              <a:solidFill>
                <a:schemeClr val="tx1"/>
              </a:solidFill>
              <a:latin typeface="Calibri"/>
              <a:ea typeface="Verdana"/>
              <a:cs typeface="Calibri"/>
            </a:endParaRPr>
          </a:p>
          <a:p>
            <a:pPr marL="342900" indent="-342900">
              <a:lnSpc>
                <a:spcPct val="120000"/>
              </a:lnSpc>
              <a:buFont typeface="Courier New,monospace" panose="020B0604020202020204" pitchFamily="34" charset="0"/>
              <a:buChar char="o"/>
            </a:pPr>
            <a:r>
              <a:rPr lang="en-US" sz="2000">
                <a:solidFill>
                  <a:schemeClr val="tx1"/>
                </a:solidFill>
                <a:latin typeface="Calibri"/>
                <a:ea typeface="Verdana"/>
                <a:cs typeface="Calibri"/>
              </a:rPr>
              <a:t>Institutions must satisfy the definition of an MSI defined earlier in this solicitation (See Section I). The MSI Certification Form is required with submission of the proposal. (See Section V of the solicitation.)</a:t>
            </a:r>
          </a:p>
          <a:p>
            <a:pPr marL="342900" indent="-342900">
              <a:lnSpc>
                <a:spcPct val="120000"/>
              </a:lnSpc>
              <a:buFont typeface="Courier New,monospace" panose="020B0604020202020204" pitchFamily="34" charset="0"/>
              <a:buChar char="o"/>
            </a:pPr>
            <a:r>
              <a:rPr lang="en-US" sz="2000">
                <a:solidFill>
                  <a:schemeClr val="tx1"/>
                </a:solidFill>
                <a:latin typeface="Calibri"/>
                <a:ea typeface="Verdana"/>
                <a:cs typeface="Calibri"/>
              </a:rPr>
              <a:t>For MSI certification, a representative of the institution (e.g., Sponsored Research Officer or higher) must sign a Certification of MSI Eligibility (see Section V below for the required template) to be included in the Supplementary Documentation section of the proposal.</a:t>
            </a:r>
          </a:p>
          <a:p>
            <a:pPr marL="342900" indent="-342900" algn="just">
              <a:lnSpc>
                <a:spcPct val="120000"/>
              </a:lnSpc>
              <a:buFont typeface="Courier New,monospace" panose="020B0604020202020204" pitchFamily="34" charset="0"/>
              <a:buChar char="o"/>
            </a:pPr>
            <a:r>
              <a:rPr lang="en-US" sz="2000" b="1">
                <a:solidFill>
                  <a:schemeClr val="tx2">
                    <a:lumMod val="75000"/>
                    <a:lumOff val="25000"/>
                  </a:schemeClr>
                </a:solidFill>
                <a:latin typeface="Calibri"/>
                <a:ea typeface="Open Sans"/>
                <a:cs typeface="Open Sans"/>
              </a:rPr>
              <a:t>Institutions that have received NSF awards totaling more than $2 million dollars, within the past five years (from the fiscal year deadline date) from the CISE programs listed in Section II combined, are not eligible to serve as lead institutions, but may participate as non-lead collaborators. (See Section II Program Description).</a:t>
            </a:r>
            <a:endParaRPr lang="en-US" sz="2000" b="1">
              <a:solidFill>
                <a:schemeClr val="tx2">
                  <a:lumMod val="75000"/>
                  <a:lumOff val="25000"/>
                </a:schemeClr>
              </a:solidFill>
              <a:latin typeface="Calibri"/>
              <a:ea typeface="Verdana"/>
            </a:endParaRPr>
          </a:p>
        </p:txBody>
      </p:sp>
    </p:spTree>
    <p:extLst>
      <p:ext uri="{BB962C8B-B14F-4D97-AF65-F5344CB8AC3E}">
        <p14:creationId xmlns:p14="http://schemas.microsoft.com/office/powerpoint/2010/main" val="2131404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2FDBB-0B38-1B3B-0DA9-A18C3EAB8320}"/>
              </a:ext>
            </a:extLst>
          </p:cNvPr>
          <p:cNvSpPr>
            <a:spLocks noGrp="1"/>
          </p:cNvSpPr>
          <p:nvPr>
            <p:ph type="title"/>
          </p:nvPr>
        </p:nvSpPr>
        <p:spPr/>
        <p:txBody>
          <a:bodyPr>
            <a:normAutofit/>
          </a:bodyPr>
          <a:lstStyle/>
          <a:p>
            <a:r>
              <a:rPr lang="en-US" b="1">
                <a:solidFill>
                  <a:schemeClr val="tx1">
                    <a:lumMod val="95000"/>
                    <a:lumOff val="5000"/>
                  </a:schemeClr>
                </a:solidFill>
                <a:latin typeface="Calibri"/>
                <a:ea typeface="Verdana"/>
                <a:cs typeface="Calibri"/>
              </a:rPr>
              <a:t>Proposal Cover Sheet</a:t>
            </a:r>
            <a:endParaRPr lang="en-US">
              <a:solidFill>
                <a:schemeClr val="tx1">
                  <a:lumMod val="95000"/>
                  <a:lumOff val="5000"/>
                </a:schemeClr>
              </a:solidFill>
              <a:latin typeface="Calibri"/>
              <a:ea typeface="Verdana"/>
              <a:cs typeface="Calibri"/>
            </a:endParaRPr>
          </a:p>
        </p:txBody>
      </p:sp>
      <p:sp>
        <p:nvSpPr>
          <p:cNvPr id="3" name="Content Placeholder 2">
            <a:extLst>
              <a:ext uri="{FF2B5EF4-FFF2-40B4-BE49-F238E27FC236}">
                <a16:creationId xmlns:a16="http://schemas.microsoft.com/office/drawing/2014/main" id="{FE5C592F-8628-A977-12E5-C7755DD6E60C}"/>
              </a:ext>
            </a:extLst>
          </p:cNvPr>
          <p:cNvSpPr>
            <a:spLocks noGrp="1"/>
          </p:cNvSpPr>
          <p:nvPr>
            <p:ph idx="1"/>
          </p:nvPr>
        </p:nvSpPr>
        <p:spPr>
          <a:xfrm>
            <a:off x="457200" y="989803"/>
            <a:ext cx="11277600" cy="4662680"/>
          </a:xfrm>
        </p:spPr>
        <p:txBody>
          <a:bodyPr vert="horz" lIns="91440" tIns="45720" rIns="91440" bIns="45720" rtlCol="0" anchor="t">
            <a:noAutofit/>
          </a:bodyPr>
          <a:lstStyle/>
          <a:p>
            <a:pPr marL="342900" indent="-342900">
              <a:lnSpc>
                <a:spcPct val="120000"/>
              </a:lnSpc>
              <a:buFont typeface="Courier New,monospace" panose="020B0604020202020204" pitchFamily="34" charset="0"/>
              <a:buChar char="o"/>
            </a:pPr>
            <a:r>
              <a:rPr lang="en-US" sz="2400" b="1" dirty="0">
                <a:solidFill>
                  <a:schemeClr val="tx1"/>
                </a:solidFill>
                <a:latin typeface="Calibri"/>
                <a:ea typeface="Verdana"/>
                <a:cs typeface="Calibri"/>
              </a:rPr>
              <a:t>NSF Unit of Consideration (Division/Office):</a:t>
            </a:r>
            <a:endParaRPr lang="en-US" sz="2400" dirty="0">
              <a:solidFill>
                <a:schemeClr val="tx1"/>
              </a:solidFill>
              <a:latin typeface="Calibri"/>
              <a:ea typeface="Verdana"/>
              <a:cs typeface="Calibri"/>
            </a:endParaRPr>
          </a:p>
          <a:p>
            <a:pPr marL="800100" lvl="1" indent="-342900">
              <a:lnSpc>
                <a:spcPct val="120000"/>
              </a:lnSpc>
              <a:buFont typeface="Courier New,monospace" panose="020B0604020202020204" pitchFamily="34" charset="0"/>
              <a:buChar char="o"/>
            </a:pPr>
            <a:r>
              <a:rPr lang="en-US" dirty="0">
                <a:solidFill>
                  <a:schemeClr val="tx1"/>
                </a:solidFill>
                <a:latin typeface="Calibri"/>
                <a:ea typeface="Verdana"/>
                <a:cs typeface="Calibri"/>
              </a:rPr>
              <a:t>The proposals should choose CISE division or office (or eligible cross-division program) as unit of consideration.</a:t>
            </a:r>
          </a:p>
          <a:p>
            <a:pPr marL="1257300" lvl="2" indent="-342900">
              <a:lnSpc>
                <a:spcPct val="120000"/>
              </a:lnSpc>
              <a:buFont typeface="Courier New,monospace" panose="020B0604020202020204" pitchFamily="34" charset="0"/>
              <a:buChar char="o"/>
            </a:pPr>
            <a:r>
              <a:rPr lang="en-US" dirty="0">
                <a:solidFill>
                  <a:schemeClr val="tx1"/>
                </a:solidFill>
                <a:latin typeface="Calibri"/>
                <a:ea typeface="Verdana"/>
                <a:cs typeface="Calibri"/>
              </a:rPr>
              <a:t>Divisions/Office include: CCF, CNS, IIS, OAC</a:t>
            </a:r>
          </a:p>
          <a:p>
            <a:pPr marL="1257300" lvl="2" indent="-342900">
              <a:lnSpc>
                <a:spcPct val="120000"/>
              </a:lnSpc>
              <a:buFont typeface="Courier New,monospace" panose="020B0604020202020204" pitchFamily="34" charset="0"/>
              <a:buChar char="o"/>
            </a:pPr>
            <a:r>
              <a:rPr lang="en-US" dirty="0">
                <a:solidFill>
                  <a:schemeClr val="tx1"/>
                </a:solidFill>
                <a:latin typeface="Calibri"/>
                <a:ea typeface="Verdana"/>
                <a:cs typeface="Calibri"/>
              </a:rPr>
              <a:t>Cross-division programs include: SaTC, CPS, S&amp;CC/SCH</a:t>
            </a:r>
            <a:endParaRPr lang="en-US" dirty="0">
              <a:solidFill>
                <a:schemeClr val="tx1"/>
              </a:solidFill>
              <a:latin typeface="Calibri"/>
              <a:cs typeface="Calibri"/>
            </a:endParaRPr>
          </a:p>
          <a:p>
            <a:pPr marL="342900" indent="-342900">
              <a:lnSpc>
                <a:spcPct val="120000"/>
              </a:lnSpc>
              <a:buFont typeface="Courier New,monospace" panose="020B0604020202020204" pitchFamily="34" charset="0"/>
              <a:buChar char="o"/>
            </a:pPr>
            <a:r>
              <a:rPr lang="en-US" sz="2400" b="1" dirty="0">
                <a:solidFill>
                  <a:schemeClr val="tx1"/>
                </a:solidFill>
                <a:latin typeface="Calibri"/>
                <a:ea typeface="Verdana"/>
                <a:cs typeface="Calibri"/>
              </a:rPr>
              <a:t>Proposal Title</a:t>
            </a:r>
            <a:endParaRPr lang="en-US" sz="2400" dirty="0">
              <a:solidFill>
                <a:schemeClr val="tx1"/>
              </a:solidFill>
              <a:latin typeface="Calibri"/>
              <a:ea typeface="Verdana"/>
              <a:cs typeface="Calibri"/>
            </a:endParaRPr>
          </a:p>
          <a:p>
            <a:pPr marL="742950" lvl="1" indent="-285750">
              <a:lnSpc>
                <a:spcPct val="120000"/>
              </a:lnSpc>
              <a:buFont typeface="Courier New,monospace" panose="020B0604020202020204" pitchFamily="34" charset="0"/>
              <a:buChar char="o"/>
            </a:pPr>
            <a:r>
              <a:rPr lang="en-US" dirty="0">
                <a:solidFill>
                  <a:schemeClr val="tx1"/>
                </a:solidFill>
                <a:latin typeface="Calibri"/>
                <a:ea typeface="Verdana"/>
                <a:cs typeface="Calibri"/>
              </a:rPr>
              <a:t>Proposal titles should begin with “CISE-MSI:”, then the Thread acronym, then the intended CISE program (Core program or eligible cross-division program)</a:t>
            </a:r>
          </a:p>
          <a:p>
            <a:pPr marL="800100" lvl="1" indent="-342900">
              <a:lnSpc>
                <a:spcPct val="120000"/>
              </a:lnSpc>
              <a:buFont typeface="Courier New,monospace" panose="020B0604020202020204" pitchFamily="34" charset="0"/>
              <a:buChar char="o"/>
            </a:pPr>
            <a:r>
              <a:rPr lang="en-US" dirty="0">
                <a:solidFill>
                  <a:schemeClr val="tx1"/>
                </a:solidFill>
                <a:latin typeface="Calibri"/>
                <a:ea typeface="Verdana"/>
                <a:cs typeface="Calibri"/>
              </a:rPr>
              <a:t>Examples:</a:t>
            </a:r>
          </a:p>
          <a:p>
            <a:pPr marL="1200150" lvl="2" indent="-285750">
              <a:lnSpc>
                <a:spcPct val="120000"/>
              </a:lnSpc>
              <a:buFont typeface="Courier New,monospace" panose="020B0604020202020204" pitchFamily="34" charset="0"/>
              <a:buChar char="o"/>
            </a:pPr>
            <a:r>
              <a:rPr lang="en-US" sz="2400" err="1">
                <a:solidFill>
                  <a:schemeClr val="tx2">
                    <a:lumMod val="75000"/>
                    <a:lumOff val="25000"/>
                  </a:schemeClr>
                </a:solidFill>
                <a:latin typeface="Calibri"/>
                <a:ea typeface="Verdana"/>
                <a:cs typeface="Calibri"/>
              </a:rPr>
              <a:t>CISE-MSI:RPEP:CCF:</a:t>
            </a:r>
            <a:r>
              <a:rPr lang="en-US" sz="2400" i="1" err="1">
                <a:solidFill>
                  <a:schemeClr val="tx1"/>
                </a:solidFill>
                <a:latin typeface="Calibri"/>
                <a:ea typeface="Verdana"/>
                <a:cs typeface="Calibri"/>
              </a:rPr>
              <a:t>ProjectTitle</a:t>
            </a:r>
            <a:endParaRPr lang="en-US" sz="2400" err="1">
              <a:solidFill>
                <a:schemeClr val="tx1"/>
              </a:solidFill>
              <a:latin typeface="Calibri"/>
              <a:ea typeface="Verdana"/>
              <a:cs typeface="Calibri"/>
            </a:endParaRPr>
          </a:p>
          <a:p>
            <a:pPr marL="1200150" lvl="2" indent="-285750">
              <a:lnSpc>
                <a:spcPct val="120000"/>
              </a:lnSpc>
              <a:buFont typeface="Courier New,monospace" panose="020B0604020202020204" pitchFamily="34" charset="0"/>
              <a:buChar char="o"/>
            </a:pPr>
            <a:r>
              <a:rPr lang="en-US" sz="2500" err="1">
                <a:solidFill>
                  <a:schemeClr val="tx2">
                    <a:lumMod val="75000"/>
                    <a:lumOff val="25000"/>
                  </a:schemeClr>
                </a:solidFill>
                <a:latin typeface="Calibri"/>
                <a:ea typeface="Verdana"/>
                <a:cs typeface="Calibri"/>
              </a:rPr>
              <a:t>CISE-MSI:DP:SaTC:</a:t>
            </a:r>
            <a:r>
              <a:rPr lang="en-US" sz="2500" i="1" err="1">
                <a:solidFill>
                  <a:schemeClr val="tx1"/>
                </a:solidFill>
                <a:latin typeface="Calibri"/>
                <a:ea typeface="Verdana"/>
                <a:cs typeface="Calibri"/>
              </a:rPr>
              <a:t>ProjectTitle</a:t>
            </a:r>
            <a:endParaRPr lang="en-US" sz="2500" err="1">
              <a:solidFill>
                <a:schemeClr val="tx1"/>
              </a:solidFill>
              <a:latin typeface="Calibri"/>
              <a:ea typeface="Verdana"/>
              <a:cs typeface="Calibri"/>
            </a:endParaRPr>
          </a:p>
          <a:p>
            <a:pPr marL="1200150" lvl="2" indent="-285750">
              <a:lnSpc>
                <a:spcPct val="120000"/>
              </a:lnSpc>
              <a:buFont typeface="Courier New,monospace" panose="020B0604020202020204" pitchFamily="34" charset="0"/>
              <a:buChar char="o"/>
            </a:pPr>
            <a:endParaRPr lang="en-US" sz="2400" i="1">
              <a:solidFill>
                <a:schemeClr val="tx1"/>
              </a:solidFill>
              <a:latin typeface="Calibri"/>
              <a:cs typeface="Calibri"/>
            </a:endParaRPr>
          </a:p>
          <a:p>
            <a:pPr marL="457200" indent="-457200">
              <a:lnSpc>
                <a:spcPct val="120000"/>
              </a:lnSpc>
              <a:buFont typeface="Courier New,monospace" panose="020B0604020202020204" pitchFamily="34" charset="0"/>
              <a:buChar char="o"/>
            </a:pPr>
            <a:endParaRPr lang="en-US" sz="2400">
              <a:solidFill>
                <a:srgbClr val="FFFFFF"/>
              </a:solidFill>
              <a:latin typeface="Avenir Book"/>
            </a:endParaRPr>
          </a:p>
          <a:p>
            <a:endParaRPr lang="en-US" sz="2400">
              <a:latin typeface="Avenir Book"/>
            </a:endParaRPr>
          </a:p>
        </p:txBody>
      </p:sp>
    </p:spTree>
    <p:extLst>
      <p:ext uri="{BB962C8B-B14F-4D97-AF65-F5344CB8AC3E}">
        <p14:creationId xmlns:p14="http://schemas.microsoft.com/office/powerpoint/2010/main" val="3348594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283E7-6020-3F5A-0144-6AFCDE8E4A34}"/>
              </a:ext>
            </a:extLst>
          </p:cNvPr>
          <p:cNvSpPr>
            <a:spLocks noGrp="1"/>
          </p:cNvSpPr>
          <p:nvPr>
            <p:ph type="title"/>
          </p:nvPr>
        </p:nvSpPr>
        <p:spPr/>
        <p:txBody>
          <a:bodyPr>
            <a:normAutofit/>
          </a:bodyPr>
          <a:lstStyle/>
          <a:p>
            <a:r>
              <a:rPr lang="en-US" b="1">
                <a:solidFill>
                  <a:schemeClr val="tx1">
                    <a:lumMod val="95000"/>
                    <a:lumOff val="5000"/>
                  </a:schemeClr>
                </a:solidFill>
                <a:latin typeface="Calibri"/>
                <a:ea typeface="Verdana"/>
                <a:cs typeface="Calibri"/>
              </a:rPr>
              <a:t>Project Description</a:t>
            </a:r>
          </a:p>
        </p:txBody>
      </p:sp>
      <p:sp>
        <p:nvSpPr>
          <p:cNvPr id="3" name="Content Placeholder 2">
            <a:extLst>
              <a:ext uri="{FF2B5EF4-FFF2-40B4-BE49-F238E27FC236}">
                <a16:creationId xmlns:a16="http://schemas.microsoft.com/office/drawing/2014/main" id="{7DB5380D-CCD2-31F5-6770-BD198BDB1110}"/>
              </a:ext>
            </a:extLst>
          </p:cNvPr>
          <p:cNvSpPr>
            <a:spLocks noGrp="1"/>
          </p:cNvSpPr>
          <p:nvPr>
            <p:ph idx="1"/>
          </p:nvPr>
        </p:nvSpPr>
        <p:spPr>
          <a:xfrm>
            <a:off x="457200" y="1386506"/>
            <a:ext cx="11277600" cy="3629460"/>
          </a:xfrm>
        </p:spPr>
        <p:txBody>
          <a:bodyPr vert="horz" lIns="91440" tIns="45720" rIns="91440" bIns="45720" rtlCol="0" anchor="t">
            <a:noAutofit/>
          </a:bodyPr>
          <a:lstStyle/>
          <a:p>
            <a:pPr>
              <a:lnSpc>
                <a:spcPct val="120000"/>
              </a:lnSpc>
            </a:pPr>
            <a:r>
              <a:rPr lang="en-US" sz="2400">
                <a:solidFill>
                  <a:srgbClr val="000000"/>
                </a:solidFill>
                <a:latin typeface="Calibri"/>
                <a:ea typeface="Verdana"/>
                <a:cs typeface="Calibri"/>
              </a:rPr>
              <a:t>In the first paragraph of the Project Description, identify the intended CISE program(s) (e.g., CPS, SaTC). The description must indicate how the proposed research will foster department and/or organizational research capacity.</a:t>
            </a:r>
          </a:p>
          <a:p>
            <a:pPr>
              <a:lnSpc>
                <a:spcPct val="120000"/>
              </a:lnSpc>
            </a:pPr>
            <a:endParaRPr lang="en-US" sz="2400">
              <a:solidFill>
                <a:srgbClr val="000000"/>
              </a:solidFill>
              <a:latin typeface="Calibri"/>
              <a:ea typeface="Verdana"/>
              <a:cs typeface="Calibri"/>
            </a:endParaRPr>
          </a:p>
          <a:p>
            <a:pPr>
              <a:lnSpc>
                <a:spcPct val="120000"/>
              </a:lnSpc>
            </a:pPr>
            <a:r>
              <a:rPr lang="en-US" sz="2400" b="1">
                <a:solidFill>
                  <a:srgbClr val="000000"/>
                </a:solidFill>
                <a:latin typeface="Calibri"/>
                <a:ea typeface="Verdana"/>
                <a:cs typeface="Calibri"/>
              </a:rPr>
              <a:t>In addition to the guidance specified in the PAPPG, address:</a:t>
            </a:r>
            <a:endParaRPr lang="en-US" sz="2400">
              <a:solidFill>
                <a:srgbClr val="595959"/>
              </a:solidFill>
              <a:cs typeface="Calibri"/>
            </a:endParaRPr>
          </a:p>
          <a:p>
            <a:pPr lvl="1">
              <a:lnSpc>
                <a:spcPct val="120000"/>
              </a:lnSpc>
            </a:pPr>
            <a:r>
              <a:rPr lang="en-US">
                <a:solidFill>
                  <a:srgbClr val="000000"/>
                </a:solidFill>
                <a:latin typeface="Calibri"/>
                <a:ea typeface="Verdana"/>
                <a:cs typeface="Calibri"/>
              </a:rPr>
              <a:t>Institutional Data Narrative - The Project Description must include institutional data with a narrative describing and contextualizing the institution's need for the proposed project and potential to build research capacity and partnerships.</a:t>
            </a:r>
            <a:endParaRPr lang="en-US"/>
          </a:p>
        </p:txBody>
      </p:sp>
    </p:spTree>
    <p:extLst>
      <p:ext uri="{BB962C8B-B14F-4D97-AF65-F5344CB8AC3E}">
        <p14:creationId xmlns:p14="http://schemas.microsoft.com/office/powerpoint/2010/main" val="1821479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1A4D-5926-EDBA-74ED-FCEC3151AFE8}"/>
              </a:ext>
            </a:extLst>
          </p:cNvPr>
          <p:cNvSpPr>
            <a:spLocks noGrp="1"/>
          </p:cNvSpPr>
          <p:nvPr>
            <p:ph type="title"/>
          </p:nvPr>
        </p:nvSpPr>
        <p:spPr/>
        <p:txBody>
          <a:bodyPr>
            <a:normAutofit/>
          </a:bodyPr>
          <a:lstStyle/>
          <a:p>
            <a:r>
              <a:rPr lang="en-US" b="1">
                <a:solidFill>
                  <a:schemeClr val="tx1"/>
                </a:solidFill>
                <a:latin typeface="Calibri"/>
                <a:ea typeface="Verdana"/>
                <a:cs typeface="Calibri"/>
              </a:rPr>
              <a:t>Supplementary Documents (1/4)</a:t>
            </a:r>
            <a:endParaRPr lang="en-US">
              <a:solidFill>
                <a:schemeClr val="tx1"/>
              </a:solidFill>
              <a:latin typeface="Calibri"/>
              <a:cs typeface="Calibri"/>
            </a:endParaRPr>
          </a:p>
        </p:txBody>
      </p:sp>
      <p:sp>
        <p:nvSpPr>
          <p:cNvPr id="3" name="Content Placeholder 2">
            <a:extLst>
              <a:ext uri="{FF2B5EF4-FFF2-40B4-BE49-F238E27FC236}">
                <a16:creationId xmlns:a16="http://schemas.microsoft.com/office/drawing/2014/main" id="{47964FEB-ED7A-91D2-CD38-506CAB6E2783}"/>
              </a:ext>
            </a:extLst>
          </p:cNvPr>
          <p:cNvSpPr>
            <a:spLocks noGrp="1"/>
          </p:cNvSpPr>
          <p:nvPr>
            <p:ph idx="1"/>
          </p:nvPr>
        </p:nvSpPr>
        <p:spPr/>
        <p:txBody>
          <a:bodyPr vert="horz" lIns="91440" tIns="45720" rIns="91440" bIns="45720" rtlCol="0" anchor="t">
            <a:noAutofit/>
          </a:bodyPr>
          <a:lstStyle/>
          <a:p>
            <a:pPr>
              <a:lnSpc>
                <a:spcPct val="120000"/>
              </a:lnSpc>
            </a:pPr>
            <a:r>
              <a:rPr lang="en-US" sz="2400">
                <a:solidFill>
                  <a:srgbClr val="000000"/>
                </a:solidFill>
                <a:latin typeface="Calibri"/>
                <a:ea typeface="Verdana"/>
                <a:cs typeface="Calibri"/>
              </a:rPr>
              <a:t>A list of Project Personnel and Partner Institutions (Note: In collaborative proposals, the lead institution should provide this information for all participants) </a:t>
            </a:r>
          </a:p>
          <a:p>
            <a:pPr>
              <a:lnSpc>
                <a:spcPct val="120000"/>
              </a:lnSpc>
            </a:pPr>
            <a:r>
              <a:rPr lang="en-US" sz="2400">
                <a:solidFill>
                  <a:srgbClr val="000000"/>
                </a:solidFill>
                <a:latin typeface="Calibri"/>
                <a:ea typeface="Verdana"/>
                <a:cs typeface="Calibri"/>
              </a:rPr>
              <a:t>Collaboration Plan (2-page limit) </a:t>
            </a:r>
          </a:p>
          <a:p>
            <a:pPr>
              <a:lnSpc>
                <a:spcPct val="120000"/>
              </a:lnSpc>
            </a:pPr>
            <a:r>
              <a:rPr lang="en-US" sz="2400">
                <a:solidFill>
                  <a:srgbClr val="000000"/>
                </a:solidFill>
                <a:latin typeface="Calibri"/>
                <a:ea typeface="Verdana"/>
                <a:cs typeface="Calibri"/>
              </a:rPr>
              <a:t>Data Management Plan (2-page limit) </a:t>
            </a:r>
          </a:p>
          <a:p>
            <a:pPr>
              <a:lnSpc>
                <a:spcPct val="120000"/>
              </a:lnSpc>
            </a:pPr>
            <a:r>
              <a:rPr lang="en-US" sz="2400">
                <a:solidFill>
                  <a:srgbClr val="000000"/>
                </a:solidFill>
                <a:latin typeface="Calibri"/>
                <a:ea typeface="Verdana"/>
                <a:cs typeface="Calibri"/>
              </a:rPr>
              <a:t>Cloud Computing Resources (if applicable)</a:t>
            </a:r>
          </a:p>
          <a:p>
            <a:pPr>
              <a:lnSpc>
                <a:spcPct val="120000"/>
              </a:lnSpc>
            </a:pPr>
            <a:r>
              <a:rPr lang="en-US" sz="2400">
                <a:solidFill>
                  <a:srgbClr val="000000"/>
                </a:solidFill>
                <a:latin typeface="Calibri"/>
                <a:ea typeface="Verdana"/>
                <a:cs typeface="Calibri"/>
              </a:rPr>
              <a:t>Departmental Letter (1-page limit) </a:t>
            </a:r>
          </a:p>
          <a:p>
            <a:pPr>
              <a:lnSpc>
                <a:spcPct val="120000"/>
              </a:lnSpc>
            </a:pPr>
            <a:r>
              <a:rPr lang="en-US" sz="2400">
                <a:solidFill>
                  <a:srgbClr val="000000"/>
                </a:solidFill>
                <a:latin typeface="Calibri"/>
                <a:ea typeface="Verdana"/>
                <a:cs typeface="Calibri"/>
              </a:rPr>
              <a:t>Certification of MSI Eligibility</a:t>
            </a:r>
          </a:p>
        </p:txBody>
      </p:sp>
    </p:spTree>
    <p:extLst>
      <p:ext uri="{BB962C8B-B14F-4D97-AF65-F5344CB8AC3E}">
        <p14:creationId xmlns:p14="http://schemas.microsoft.com/office/powerpoint/2010/main" val="348169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1A4D-5926-EDBA-74ED-FCEC3151AFE8}"/>
              </a:ext>
            </a:extLst>
          </p:cNvPr>
          <p:cNvSpPr>
            <a:spLocks noGrp="1"/>
          </p:cNvSpPr>
          <p:nvPr>
            <p:ph type="title"/>
          </p:nvPr>
        </p:nvSpPr>
        <p:spPr/>
        <p:txBody>
          <a:bodyPr>
            <a:normAutofit/>
          </a:bodyPr>
          <a:lstStyle/>
          <a:p>
            <a:r>
              <a:rPr lang="en-US" b="1">
                <a:solidFill>
                  <a:schemeClr val="tx1"/>
                </a:solidFill>
                <a:latin typeface="Calibri"/>
                <a:ea typeface="Verdana"/>
                <a:cs typeface="Calibri"/>
              </a:rPr>
              <a:t>Supplementary Documents (2/4)</a:t>
            </a:r>
            <a:endParaRPr lang="en-US">
              <a:solidFill>
                <a:schemeClr val="tx1"/>
              </a:solidFill>
              <a:latin typeface="Calibri"/>
              <a:cs typeface="Calibri"/>
            </a:endParaRPr>
          </a:p>
        </p:txBody>
      </p:sp>
      <p:sp>
        <p:nvSpPr>
          <p:cNvPr id="3" name="Content Placeholder 2">
            <a:extLst>
              <a:ext uri="{FF2B5EF4-FFF2-40B4-BE49-F238E27FC236}">
                <a16:creationId xmlns:a16="http://schemas.microsoft.com/office/drawing/2014/main" id="{47964FEB-ED7A-91D2-CD38-506CAB6E2783}"/>
              </a:ext>
            </a:extLst>
          </p:cNvPr>
          <p:cNvSpPr>
            <a:spLocks noGrp="1"/>
          </p:cNvSpPr>
          <p:nvPr>
            <p:ph idx="1"/>
          </p:nvPr>
        </p:nvSpPr>
        <p:spPr>
          <a:xfrm>
            <a:off x="470338" y="1444625"/>
            <a:ext cx="11277600" cy="4520612"/>
          </a:xfrm>
        </p:spPr>
        <p:txBody>
          <a:bodyPr vert="horz" lIns="91440" tIns="45720" rIns="91440" bIns="45720" rtlCol="0" anchor="t">
            <a:normAutofit/>
          </a:bodyPr>
          <a:lstStyle/>
          <a:p>
            <a:pPr>
              <a:lnSpc>
                <a:spcPct val="120000"/>
              </a:lnSpc>
            </a:pPr>
            <a:r>
              <a:rPr lang="en-US" sz="2400" b="1">
                <a:solidFill>
                  <a:srgbClr val="000000"/>
                </a:solidFill>
                <a:latin typeface="Calibri"/>
                <a:ea typeface="Verdana"/>
                <a:cs typeface="Calibri"/>
              </a:rPr>
              <a:t>Collaboration Plan</a:t>
            </a:r>
            <a:r>
              <a:rPr lang="en-US" sz="2400">
                <a:solidFill>
                  <a:srgbClr val="000000"/>
                </a:solidFill>
                <a:latin typeface="Calibri"/>
                <a:ea typeface="Verdana"/>
                <a:cs typeface="Calibri"/>
              </a:rPr>
              <a:t> (2-page limit) should include:</a:t>
            </a:r>
          </a:p>
          <a:p>
            <a:pPr lvl="1">
              <a:lnSpc>
                <a:spcPct val="120000"/>
              </a:lnSpc>
            </a:pPr>
            <a:r>
              <a:rPr lang="en-US">
                <a:solidFill>
                  <a:srgbClr val="000000"/>
                </a:solidFill>
                <a:latin typeface="Calibri"/>
                <a:ea typeface="Verdana"/>
                <a:cs typeface="Calibri"/>
              </a:rPr>
              <a:t>the </a:t>
            </a:r>
            <a:r>
              <a:rPr lang="en-US" b="1" u="sng">
                <a:solidFill>
                  <a:srgbClr val="000000"/>
                </a:solidFill>
                <a:latin typeface="Calibri"/>
                <a:ea typeface="Verdana"/>
                <a:cs typeface="Calibri"/>
              </a:rPr>
              <a:t>specific roles </a:t>
            </a:r>
            <a:r>
              <a:rPr lang="en-US">
                <a:solidFill>
                  <a:srgbClr val="000000"/>
                </a:solidFill>
                <a:latin typeface="Calibri"/>
                <a:ea typeface="Verdana"/>
                <a:cs typeface="Calibri"/>
              </a:rPr>
              <a:t>of the PI, co-PIs, other senior personnel and paid consultants at all institutions involved</a:t>
            </a:r>
          </a:p>
          <a:p>
            <a:pPr lvl="1">
              <a:lnSpc>
                <a:spcPct val="120000"/>
              </a:lnSpc>
            </a:pPr>
            <a:r>
              <a:rPr lang="en-US">
                <a:solidFill>
                  <a:srgbClr val="000000"/>
                </a:solidFill>
                <a:latin typeface="Calibri"/>
                <a:ea typeface="Verdana"/>
                <a:cs typeface="Calibri"/>
              </a:rPr>
              <a:t>how the project will be </a:t>
            </a:r>
            <a:r>
              <a:rPr lang="en-US" b="1" u="sng">
                <a:solidFill>
                  <a:srgbClr val="000000"/>
                </a:solidFill>
                <a:latin typeface="Calibri"/>
                <a:ea typeface="Verdana"/>
                <a:cs typeface="Calibri"/>
              </a:rPr>
              <a:t>managed</a:t>
            </a:r>
            <a:r>
              <a:rPr lang="en-US">
                <a:solidFill>
                  <a:srgbClr val="000000"/>
                </a:solidFill>
                <a:latin typeface="Calibri"/>
                <a:ea typeface="Verdana"/>
                <a:cs typeface="Calibri"/>
              </a:rPr>
              <a:t> across all the investigators, institutions, and/or disciplines</a:t>
            </a:r>
          </a:p>
          <a:p>
            <a:pPr lvl="1">
              <a:lnSpc>
                <a:spcPct val="120000"/>
              </a:lnSpc>
            </a:pPr>
            <a:r>
              <a:rPr lang="en-US">
                <a:solidFill>
                  <a:srgbClr val="000000"/>
                </a:solidFill>
                <a:latin typeface="Calibri"/>
                <a:ea typeface="Verdana"/>
                <a:cs typeface="Calibri"/>
              </a:rPr>
              <a:t>identification of the specific </a:t>
            </a:r>
            <a:r>
              <a:rPr lang="en-US" b="1" u="sng">
                <a:solidFill>
                  <a:srgbClr val="000000"/>
                </a:solidFill>
                <a:latin typeface="Calibri"/>
                <a:ea typeface="Verdana"/>
                <a:cs typeface="Calibri"/>
              </a:rPr>
              <a:t>coordination mechanisms</a:t>
            </a:r>
            <a:r>
              <a:rPr lang="en-US">
                <a:solidFill>
                  <a:srgbClr val="000000"/>
                </a:solidFill>
                <a:latin typeface="Calibri"/>
                <a:ea typeface="Verdana"/>
                <a:cs typeface="Calibri"/>
              </a:rPr>
              <a:t> that will enable cross-institution and/or cross-discipline scientific integration</a:t>
            </a:r>
          </a:p>
          <a:p>
            <a:pPr lvl="1">
              <a:lnSpc>
                <a:spcPct val="120000"/>
              </a:lnSpc>
            </a:pPr>
            <a:r>
              <a:rPr lang="en-US">
                <a:solidFill>
                  <a:srgbClr val="000000"/>
                </a:solidFill>
                <a:latin typeface="Calibri"/>
                <a:ea typeface="Verdana"/>
                <a:cs typeface="Calibri"/>
              </a:rPr>
              <a:t>pointers to the budget line items that support these management and coordination mechanisms</a:t>
            </a:r>
          </a:p>
          <a:p>
            <a:pPr>
              <a:lnSpc>
                <a:spcPct val="120000"/>
              </a:lnSpc>
            </a:pPr>
            <a:endParaRPr lang="en-US" sz="2400">
              <a:solidFill>
                <a:srgbClr val="000000"/>
              </a:solidFill>
              <a:latin typeface="Calibri"/>
              <a:cs typeface="Calibri"/>
            </a:endParaRPr>
          </a:p>
        </p:txBody>
      </p:sp>
    </p:spTree>
    <p:extLst>
      <p:ext uri="{BB962C8B-B14F-4D97-AF65-F5344CB8AC3E}">
        <p14:creationId xmlns:p14="http://schemas.microsoft.com/office/powerpoint/2010/main" val="3945618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1A4D-5926-EDBA-74ED-FCEC3151AFE8}"/>
              </a:ext>
            </a:extLst>
          </p:cNvPr>
          <p:cNvSpPr>
            <a:spLocks noGrp="1"/>
          </p:cNvSpPr>
          <p:nvPr>
            <p:ph type="title"/>
          </p:nvPr>
        </p:nvSpPr>
        <p:spPr/>
        <p:txBody>
          <a:bodyPr>
            <a:normAutofit/>
          </a:bodyPr>
          <a:lstStyle/>
          <a:p>
            <a:r>
              <a:rPr lang="en-US" b="1">
                <a:solidFill>
                  <a:schemeClr val="tx1"/>
                </a:solidFill>
                <a:latin typeface="Calibri"/>
                <a:ea typeface="Verdana"/>
                <a:cs typeface="Calibri"/>
              </a:rPr>
              <a:t>Supplementary Documents (3/4)</a:t>
            </a:r>
            <a:endParaRPr lang="en-US">
              <a:solidFill>
                <a:schemeClr val="tx1"/>
              </a:solidFill>
              <a:latin typeface="Calibri"/>
              <a:cs typeface="Calibri"/>
            </a:endParaRPr>
          </a:p>
        </p:txBody>
      </p:sp>
      <p:sp>
        <p:nvSpPr>
          <p:cNvPr id="3" name="Content Placeholder 2">
            <a:extLst>
              <a:ext uri="{FF2B5EF4-FFF2-40B4-BE49-F238E27FC236}">
                <a16:creationId xmlns:a16="http://schemas.microsoft.com/office/drawing/2014/main" id="{47964FEB-ED7A-91D2-CD38-506CAB6E2783}"/>
              </a:ext>
            </a:extLst>
          </p:cNvPr>
          <p:cNvSpPr>
            <a:spLocks noGrp="1"/>
          </p:cNvSpPr>
          <p:nvPr>
            <p:ph idx="1"/>
          </p:nvPr>
        </p:nvSpPr>
        <p:spPr>
          <a:xfrm>
            <a:off x="457200" y="1510315"/>
            <a:ext cx="11277600" cy="4520612"/>
          </a:xfrm>
        </p:spPr>
        <p:txBody>
          <a:bodyPr vert="horz" lIns="91440" tIns="45720" rIns="91440" bIns="45720" rtlCol="0" anchor="t">
            <a:normAutofit/>
          </a:bodyPr>
          <a:lstStyle/>
          <a:p>
            <a:pPr>
              <a:lnSpc>
                <a:spcPct val="120000"/>
              </a:lnSpc>
            </a:pPr>
            <a:r>
              <a:rPr lang="en-US" sz="2400" b="1">
                <a:solidFill>
                  <a:srgbClr val="000000"/>
                </a:solidFill>
                <a:latin typeface="Calibri"/>
                <a:ea typeface="Verdana"/>
                <a:cs typeface="Calibri"/>
              </a:rPr>
              <a:t>Data Management Plan (2-page limit) should include:</a:t>
            </a:r>
          </a:p>
          <a:p>
            <a:pPr lvl="1">
              <a:lnSpc>
                <a:spcPct val="120000"/>
              </a:lnSpc>
            </a:pPr>
            <a:r>
              <a:rPr lang="en-US">
                <a:solidFill>
                  <a:srgbClr val="000000"/>
                </a:solidFill>
                <a:latin typeface="Calibri"/>
                <a:ea typeface="Verdana"/>
                <a:cs typeface="Calibri"/>
              </a:rPr>
              <a:t>This supplementary document should describe how the proposal will conform to NSF policy on the dissemination and sharing of research results.</a:t>
            </a:r>
          </a:p>
          <a:p>
            <a:pPr lvl="1">
              <a:lnSpc>
                <a:spcPct val="120000"/>
              </a:lnSpc>
            </a:pPr>
            <a:r>
              <a:rPr lang="en-US">
                <a:solidFill>
                  <a:srgbClr val="000000"/>
                </a:solidFill>
                <a:latin typeface="Calibri"/>
                <a:ea typeface="Verdana"/>
                <a:cs typeface="Calibri"/>
              </a:rPr>
              <a:t>For specific guidance for Data Management Plans submitted to the Directorate for Computer and Information Science and Engineering (CISE) see: </a:t>
            </a:r>
            <a:r>
              <a:rPr lang="en-US">
                <a:solidFill>
                  <a:srgbClr val="000000"/>
                </a:solidFill>
                <a:latin typeface="Calibri"/>
                <a:ea typeface="Verdana"/>
                <a:cs typeface="Calibri"/>
                <a:hlinkClick r:id="rId2">
                  <a:extLst>
                    <a:ext uri="{A12FA001-AC4F-418D-AE19-62706E023703}">
                      <ahyp:hlinkClr xmlns:ahyp="http://schemas.microsoft.com/office/drawing/2018/hyperlinkcolor" val="tx"/>
                    </a:ext>
                  </a:extLst>
                </a:hlinkClick>
              </a:rPr>
              <a:t>https://www.nsf.gov/cise/cise_dmp.jsp</a:t>
            </a:r>
            <a:r>
              <a:rPr lang="en-US">
                <a:solidFill>
                  <a:srgbClr val="000000"/>
                </a:solidFill>
                <a:latin typeface="Calibri"/>
                <a:ea typeface="Verdana"/>
                <a:cs typeface="Calibri"/>
              </a:rPr>
              <a:t>.</a:t>
            </a:r>
          </a:p>
          <a:p>
            <a:pPr lvl="1">
              <a:lnSpc>
                <a:spcPct val="120000"/>
              </a:lnSpc>
            </a:pPr>
            <a:r>
              <a:rPr lang="en-US">
                <a:solidFill>
                  <a:srgbClr val="000000"/>
                </a:solidFill>
                <a:latin typeface="Calibri"/>
                <a:ea typeface="Verdana"/>
                <a:cs typeface="Calibri"/>
              </a:rPr>
              <a:t>See Chapter II.C.2.j of the PAPPG for full policy implementation.</a:t>
            </a:r>
          </a:p>
          <a:p>
            <a:pPr lvl="1">
              <a:lnSpc>
                <a:spcPct val="120000"/>
              </a:lnSpc>
            </a:pPr>
            <a:r>
              <a:rPr lang="en-US">
                <a:solidFill>
                  <a:srgbClr val="000000"/>
                </a:solidFill>
                <a:latin typeface="Calibri"/>
                <a:ea typeface="Verdana"/>
                <a:cs typeface="Calibri"/>
              </a:rPr>
              <a:t>For additional information on the Dissemination and Sharing of Research Results, see: </a:t>
            </a:r>
            <a:r>
              <a:rPr lang="en-US">
                <a:solidFill>
                  <a:srgbClr val="000000"/>
                </a:solidFill>
                <a:latin typeface="Calibri"/>
                <a:ea typeface="Verdana"/>
                <a:cs typeface="Calibri"/>
                <a:hlinkClick r:id="rId3">
                  <a:extLst>
                    <a:ext uri="{A12FA001-AC4F-418D-AE19-62706E023703}">
                      <ahyp:hlinkClr xmlns:ahyp="http://schemas.microsoft.com/office/drawing/2018/hyperlinkcolor" val="tx"/>
                    </a:ext>
                  </a:extLst>
                </a:hlinkClick>
              </a:rPr>
              <a:t>https://www.nsf.gov/bfa/dias/policy/dmp.jsp</a:t>
            </a:r>
            <a:r>
              <a:rPr lang="en-US">
                <a:solidFill>
                  <a:srgbClr val="000000"/>
                </a:solidFill>
                <a:latin typeface="Calibri"/>
                <a:ea typeface="Verdana"/>
                <a:cs typeface="Calibri"/>
              </a:rPr>
              <a:t>.</a:t>
            </a:r>
          </a:p>
          <a:p>
            <a:pPr>
              <a:lnSpc>
                <a:spcPct val="120000"/>
              </a:lnSpc>
            </a:pPr>
            <a:endParaRPr lang="en-US" sz="2000">
              <a:solidFill>
                <a:srgbClr val="000000"/>
              </a:solidFill>
              <a:latin typeface="Avenir Book"/>
              <a:ea typeface="Verdana"/>
            </a:endParaRPr>
          </a:p>
          <a:p>
            <a:pPr>
              <a:lnSpc>
                <a:spcPct val="120000"/>
              </a:lnSpc>
            </a:pPr>
            <a:endParaRPr lang="en-US" sz="2000">
              <a:solidFill>
                <a:srgbClr val="000000"/>
              </a:solidFill>
              <a:latin typeface="Avenir Book"/>
            </a:endParaRPr>
          </a:p>
        </p:txBody>
      </p:sp>
    </p:spTree>
    <p:extLst>
      <p:ext uri="{BB962C8B-B14F-4D97-AF65-F5344CB8AC3E}">
        <p14:creationId xmlns:p14="http://schemas.microsoft.com/office/powerpoint/2010/main" val="3454799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1A4D-5926-EDBA-74ED-FCEC3151AFE8}"/>
              </a:ext>
            </a:extLst>
          </p:cNvPr>
          <p:cNvSpPr>
            <a:spLocks noGrp="1"/>
          </p:cNvSpPr>
          <p:nvPr>
            <p:ph type="title"/>
          </p:nvPr>
        </p:nvSpPr>
        <p:spPr>
          <a:xfrm>
            <a:off x="457200" y="198894"/>
            <a:ext cx="11277600" cy="1280160"/>
          </a:xfrm>
        </p:spPr>
        <p:txBody>
          <a:bodyPr>
            <a:normAutofit/>
          </a:bodyPr>
          <a:lstStyle/>
          <a:p>
            <a:r>
              <a:rPr lang="en-US" b="1">
                <a:solidFill>
                  <a:schemeClr val="tx1"/>
                </a:solidFill>
                <a:latin typeface="Calibri"/>
                <a:ea typeface="Verdana"/>
                <a:cs typeface="Calibri"/>
              </a:rPr>
              <a:t>Supplementary Documents (4/4)</a:t>
            </a:r>
            <a:endParaRPr lang="en-US">
              <a:solidFill>
                <a:schemeClr val="tx1"/>
              </a:solidFill>
              <a:latin typeface="Calibri"/>
              <a:cs typeface="Calibri"/>
            </a:endParaRPr>
          </a:p>
        </p:txBody>
      </p:sp>
      <p:sp>
        <p:nvSpPr>
          <p:cNvPr id="3" name="Content Placeholder 2">
            <a:extLst>
              <a:ext uri="{FF2B5EF4-FFF2-40B4-BE49-F238E27FC236}">
                <a16:creationId xmlns:a16="http://schemas.microsoft.com/office/drawing/2014/main" id="{47964FEB-ED7A-91D2-CD38-506CAB6E2783}"/>
              </a:ext>
            </a:extLst>
          </p:cNvPr>
          <p:cNvSpPr>
            <a:spLocks noGrp="1"/>
          </p:cNvSpPr>
          <p:nvPr>
            <p:ph idx="1"/>
          </p:nvPr>
        </p:nvSpPr>
        <p:spPr>
          <a:xfrm>
            <a:off x="457200" y="1163384"/>
            <a:ext cx="11277600" cy="4520612"/>
          </a:xfrm>
        </p:spPr>
        <p:txBody>
          <a:bodyPr vert="horz" lIns="91440" tIns="45720" rIns="91440" bIns="45720" rtlCol="0" anchor="t">
            <a:normAutofit fontScale="92500" lnSpcReduction="20000"/>
          </a:bodyPr>
          <a:lstStyle/>
          <a:p>
            <a:pPr>
              <a:lnSpc>
                <a:spcPct val="120000"/>
              </a:lnSpc>
            </a:pPr>
            <a:r>
              <a:rPr lang="en-US" sz="2400" b="1">
                <a:solidFill>
                  <a:srgbClr val="000000"/>
                </a:solidFill>
                <a:latin typeface="Calibri"/>
                <a:ea typeface="Verdana"/>
                <a:cs typeface="Calibri"/>
              </a:rPr>
              <a:t>Cloud Computing Resources: </a:t>
            </a:r>
            <a:r>
              <a:rPr lang="en-US" sz="2400">
                <a:solidFill>
                  <a:srgbClr val="000000"/>
                </a:solidFill>
                <a:latin typeface="Calibri"/>
                <a:ea typeface="Verdana"/>
                <a:cs typeface="Calibri"/>
              </a:rPr>
              <a:t>if requesting cloud resources through </a:t>
            </a:r>
            <a:r>
              <a:rPr lang="en-US" sz="2400" err="1">
                <a:solidFill>
                  <a:srgbClr val="000000"/>
                </a:solidFill>
                <a:latin typeface="Calibri"/>
                <a:ea typeface="Verdana"/>
                <a:cs typeface="Calibri"/>
              </a:rPr>
              <a:t>CloudBank</a:t>
            </a:r>
            <a:r>
              <a:rPr lang="en-US" sz="2400">
                <a:solidFill>
                  <a:srgbClr val="000000"/>
                </a:solidFill>
                <a:latin typeface="Calibri"/>
                <a:ea typeface="Verdana"/>
                <a:cs typeface="Calibri"/>
              </a:rPr>
              <a:t> only, a supplementary document (not to exceed 2 pages) should be included</a:t>
            </a:r>
          </a:p>
          <a:p>
            <a:pPr marL="914400" lvl="1" indent="-457200">
              <a:lnSpc>
                <a:spcPct val="120000"/>
              </a:lnSpc>
              <a:buAutoNum type="arabicPeriod"/>
            </a:pPr>
            <a:r>
              <a:rPr lang="en-US">
                <a:solidFill>
                  <a:srgbClr val="000000"/>
                </a:solidFill>
                <a:latin typeface="Calibri"/>
                <a:ea typeface="Verdana"/>
                <a:cs typeface="Calibri"/>
              </a:rPr>
              <a:t>The anticipated annual and total costs for accessing the desired cloud computing resources, based on pricing currently available from the public cloud computing providers</a:t>
            </a:r>
          </a:p>
          <a:p>
            <a:pPr marL="914400" lvl="1" indent="-457200">
              <a:lnSpc>
                <a:spcPct val="120000"/>
              </a:lnSpc>
              <a:buAutoNum type="arabicPeriod"/>
            </a:pPr>
            <a:r>
              <a:rPr lang="en-US">
                <a:solidFill>
                  <a:srgbClr val="000000"/>
                </a:solidFill>
                <a:latin typeface="Calibri"/>
                <a:ea typeface="Verdana"/>
                <a:cs typeface="Calibri"/>
              </a:rPr>
              <a:t>Which public cloud providers will be used</a:t>
            </a:r>
          </a:p>
          <a:p>
            <a:pPr marL="914400" lvl="1" indent="-457200">
              <a:lnSpc>
                <a:spcPct val="120000"/>
              </a:lnSpc>
              <a:buAutoNum type="arabicPeriod"/>
            </a:pPr>
            <a:r>
              <a:rPr lang="en-US">
                <a:solidFill>
                  <a:srgbClr val="000000"/>
                </a:solidFill>
                <a:latin typeface="Calibri"/>
                <a:ea typeface="Verdana"/>
                <a:cs typeface="Calibri"/>
              </a:rPr>
              <a:t>A technical description and justification of the request, along with how the cost was estimated. </a:t>
            </a:r>
            <a:endParaRPr lang="en-US">
              <a:solidFill>
                <a:srgbClr val="000000"/>
              </a:solidFill>
              <a:latin typeface="Calibri"/>
              <a:cs typeface="Calibri"/>
            </a:endParaRPr>
          </a:p>
          <a:p>
            <a:pPr marL="457200" lvl="1" indent="0">
              <a:lnSpc>
                <a:spcPct val="120000"/>
              </a:lnSpc>
              <a:buNone/>
            </a:pPr>
            <a:r>
              <a:rPr lang="en-US">
                <a:solidFill>
                  <a:srgbClr val="000000"/>
                </a:solidFill>
                <a:latin typeface="Calibri"/>
                <a:ea typeface="Verdana"/>
                <a:cs typeface="Calibri"/>
              </a:rPr>
              <a:t>The NSF Budget should not include any such costs for accessing public cloud computing resources via CloudBank.org. The total cost of the project, including this cloud computing resource request from CloudBank.org, may not exceed the budget limit described in this solicitation.</a:t>
            </a:r>
            <a:endParaRPr lang="en-US">
              <a:solidFill>
                <a:srgbClr val="000000"/>
              </a:solidFill>
              <a:latin typeface="Calibri"/>
              <a:cs typeface="Calibri"/>
            </a:endParaRPr>
          </a:p>
        </p:txBody>
      </p:sp>
    </p:spTree>
    <p:extLst>
      <p:ext uri="{BB962C8B-B14F-4D97-AF65-F5344CB8AC3E}">
        <p14:creationId xmlns:p14="http://schemas.microsoft.com/office/powerpoint/2010/main" val="3206811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0AF53-4FB9-C144-A727-04A491E82D49}"/>
              </a:ext>
            </a:extLst>
          </p:cNvPr>
          <p:cNvSpPr>
            <a:spLocks noGrp="1"/>
          </p:cNvSpPr>
          <p:nvPr>
            <p:ph type="title"/>
          </p:nvPr>
        </p:nvSpPr>
        <p:spPr/>
        <p:txBody>
          <a:bodyPr/>
          <a:lstStyle/>
          <a:p>
            <a:r>
              <a:rPr lang="en-US" dirty="0" err="1">
                <a:solidFill>
                  <a:schemeClr val="tx1"/>
                </a:solidFill>
                <a:latin typeface="Tw Cen MT"/>
                <a:ea typeface="Verdana"/>
              </a:rPr>
              <a:t>CloudBank</a:t>
            </a:r>
            <a:r>
              <a:rPr lang="en-US" dirty="0">
                <a:solidFill>
                  <a:schemeClr val="tx1"/>
                </a:solidFill>
                <a:latin typeface="Tw Cen MT"/>
                <a:ea typeface="Verdana"/>
              </a:rPr>
              <a:t> (www.CloudBank.org)</a:t>
            </a:r>
            <a:br>
              <a:rPr lang="en-US" dirty="0">
                <a:solidFill>
                  <a:schemeClr val="tx1"/>
                </a:solidFill>
              </a:rPr>
            </a:br>
            <a:endParaRPr lang="en-US" dirty="0"/>
          </a:p>
        </p:txBody>
      </p:sp>
      <p:grpSp>
        <p:nvGrpSpPr>
          <p:cNvPr id="31" name="Group 30">
            <a:extLst>
              <a:ext uri="{FF2B5EF4-FFF2-40B4-BE49-F238E27FC236}">
                <a16:creationId xmlns:a16="http://schemas.microsoft.com/office/drawing/2014/main" id="{5B8473FD-5E9A-F742-8D0D-60575DE7DB4B}"/>
              </a:ext>
              <a:ext uri="{C183D7F6-B498-43B3-948B-1728B52AA6E4}">
                <adec:decorative xmlns:adec="http://schemas.microsoft.com/office/drawing/2017/decorative" val="1"/>
              </a:ext>
            </a:extLst>
          </p:cNvPr>
          <p:cNvGrpSpPr/>
          <p:nvPr/>
        </p:nvGrpSpPr>
        <p:grpSpPr>
          <a:xfrm>
            <a:off x="644704" y="2115777"/>
            <a:ext cx="2067699" cy="3464153"/>
            <a:chOff x="687234" y="2756925"/>
            <a:chExt cx="2067699" cy="3464153"/>
          </a:xfrm>
        </p:grpSpPr>
        <p:sp>
          <p:nvSpPr>
            <p:cNvPr id="15" name="Rectangle 14">
              <a:extLst>
                <a:ext uri="{FF2B5EF4-FFF2-40B4-BE49-F238E27FC236}">
                  <a16:creationId xmlns:a16="http://schemas.microsoft.com/office/drawing/2014/main" id="{20231A1A-49E8-4442-AAF2-126784213679}"/>
                </a:ext>
              </a:extLst>
            </p:cNvPr>
            <p:cNvSpPr/>
            <p:nvPr/>
          </p:nvSpPr>
          <p:spPr>
            <a:xfrm>
              <a:off x="687236" y="3328425"/>
              <a:ext cx="2067695" cy="52322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mn-ea"/>
                  <a:cs typeface="+mn-cs"/>
                </a:rPr>
                <a:t>NSF PIs</a:t>
              </a:r>
            </a:p>
          </p:txBody>
        </p:sp>
        <p:sp>
          <p:nvSpPr>
            <p:cNvPr id="17" name="Rectangle 16">
              <a:extLst>
                <a:ext uri="{FF2B5EF4-FFF2-40B4-BE49-F238E27FC236}">
                  <a16:creationId xmlns:a16="http://schemas.microsoft.com/office/drawing/2014/main" id="{50B5C0A7-AD0B-094A-BF63-9E652A635BD8}"/>
                </a:ext>
              </a:extLst>
            </p:cNvPr>
            <p:cNvSpPr/>
            <p:nvPr/>
          </p:nvSpPr>
          <p:spPr>
            <a:xfrm>
              <a:off x="687238" y="5697857"/>
              <a:ext cx="2067695" cy="52322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mn-ea"/>
                  <a:cs typeface="+mn-cs"/>
                </a:rPr>
                <a:t>NSF PI</a:t>
              </a:r>
            </a:p>
          </p:txBody>
        </p:sp>
        <p:sp>
          <p:nvSpPr>
            <p:cNvPr id="18" name="Rectangle 17">
              <a:extLst>
                <a:ext uri="{FF2B5EF4-FFF2-40B4-BE49-F238E27FC236}">
                  <a16:creationId xmlns:a16="http://schemas.microsoft.com/office/drawing/2014/main" id="{9813ED65-4643-B146-9428-9E5C0258DC39}"/>
                </a:ext>
              </a:extLst>
            </p:cNvPr>
            <p:cNvSpPr/>
            <p:nvPr/>
          </p:nvSpPr>
          <p:spPr>
            <a:xfrm>
              <a:off x="687235" y="3915379"/>
              <a:ext cx="2067695" cy="52322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tx1"/>
                  </a:solidFill>
                  <a:latin typeface="Calibri" panose="020F0502020204030204"/>
                </a:rPr>
                <a:t>NSF PI</a:t>
              </a:r>
              <a:endParaRPr kumimoji="0" lang="en-US" sz="20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9F7B0F0-BE51-054C-BD7B-36A41640C753}"/>
                </a:ext>
              </a:extLst>
            </p:cNvPr>
            <p:cNvSpPr/>
            <p:nvPr/>
          </p:nvSpPr>
          <p:spPr>
            <a:xfrm>
              <a:off x="687234" y="4478582"/>
              <a:ext cx="2067695" cy="116212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mn-ea"/>
                  <a:cs typeface="+mn-cs"/>
                </a:rPr>
                <a:t>NSF PIs</a:t>
              </a:r>
            </a:p>
          </p:txBody>
        </p:sp>
        <p:sp>
          <p:nvSpPr>
            <p:cNvPr id="20" name="Rectangle 19">
              <a:extLst>
                <a:ext uri="{FF2B5EF4-FFF2-40B4-BE49-F238E27FC236}">
                  <a16:creationId xmlns:a16="http://schemas.microsoft.com/office/drawing/2014/main" id="{FF307359-B6F9-7149-AEBC-86935477C1D5}"/>
                </a:ext>
              </a:extLst>
            </p:cNvPr>
            <p:cNvSpPr/>
            <p:nvPr/>
          </p:nvSpPr>
          <p:spPr>
            <a:xfrm>
              <a:off x="687236" y="2756925"/>
              <a:ext cx="2067695" cy="52322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Calibri" panose="020F0502020204030204"/>
                  <a:ea typeface="+mn-ea"/>
                  <a:cs typeface="+mn-cs"/>
                </a:rPr>
                <a:t>NSF PIs</a:t>
              </a:r>
            </a:p>
          </p:txBody>
        </p:sp>
      </p:grpSp>
      <p:sp>
        <p:nvSpPr>
          <p:cNvPr id="10" name="Rectangle 9">
            <a:extLst>
              <a:ext uri="{FF2B5EF4-FFF2-40B4-BE49-F238E27FC236}">
                <a16:creationId xmlns:a16="http://schemas.microsoft.com/office/drawing/2014/main" id="{4A05D4A9-0CBB-A44F-AEAE-C32C5ECF83A0}"/>
              </a:ext>
            </a:extLst>
          </p:cNvPr>
          <p:cNvSpPr/>
          <p:nvPr/>
        </p:nvSpPr>
        <p:spPr>
          <a:xfrm>
            <a:off x="7865975" y="2138955"/>
            <a:ext cx="3139193" cy="1507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Commercial Cloud Resources</a:t>
            </a:r>
          </a:p>
        </p:txBody>
      </p:sp>
      <p:grpSp>
        <p:nvGrpSpPr>
          <p:cNvPr id="32" name="Group 31">
            <a:extLst>
              <a:ext uri="{FF2B5EF4-FFF2-40B4-BE49-F238E27FC236}">
                <a16:creationId xmlns:a16="http://schemas.microsoft.com/office/drawing/2014/main" id="{3970D628-CE8D-8E41-B791-1EBDD1AC2171}"/>
              </a:ext>
              <a:ext uri="{C183D7F6-B498-43B3-948B-1728B52AA6E4}">
                <adec:decorative xmlns:adec="http://schemas.microsoft.com/office/drawing/2017/decorative" val="1"/>
              </a:ext>
            </a:extLst>
          </p:cNvPr>
          <p:cNvGrpSpPr/>
          <p:nvPr/>
        </p:nvGrpSpPr>
        <p:grpSpPr>
          <a:xfrm>
            <a:off x="3399899" y="1737081"/>
            <a:ext cx="3837242" cy="2578442"/>
            <a:chOff x="3487479" y="2696139"/>
            <a:chExt cx="4766930" cy="3074301"/>
          </a:xfrm>
        </p:grpSpPr>
        <p:cxnSp>
          <p:nvCxnSpPr>
            <p:cNvPr id="30" name="Straight Arrow Connector 29">
              <a:extLst>
                <a:ext uri="{FF2B5EF4-FFF2-40B4-BE49-F238E27FC236}">
                  <a16:creationId xmlns:a16="http://schemas.microsoft.com/office/drawing/2014/main" id="{312E5A55-F003-5046-9E69-907F85D62B7C}"/>
                </a:ext>
              </a:extLst>
            </p:cNvPr>
            <p:cNvCxnSpPr/>
            <p:nvPr/>
          </p:nvCxnSpPr>
          <p:spPr>
            <a:xfrm>
              <a:off x="3639879" y="5323696"/>
              <a:ext cx="4614530" cy="0"/>
            </a:xfrm>
            <a:prstGeom prst="straightConnector1">
              <a:avLst/>
            </a:prstGeom>
            <a:ln w="603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2CAD2F4-BA70-374E-B9B8-0C53D7790088}"/>
                </a:ext>
              </a:extLst>
            </p:cNvPr>
            <p:cNvCxnSpPr>
              <a:cxnSpLocks/>
            </p:cNvCxnSpPr>
            <p:nvPr/>
          </p:nvCxnSpPr>
          <p:spPr>
            <a:xfrm flipV="1">
              <a:off x="6124356" y="4094566"/>
              <a:ext cx="0" cy="1206665"/>
            </a:xfrm>
            <a:prstGeom prst="straightConnector1">
              <a:avLst/>
            </a:prstGeom>
            <a:ln w="603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DE17F1D-FC38-1D4F-9C0F-71F839FD65B7}"/>
                </a:ext>
              </a:extLst>
            </p:cNvPr>
            <p:cNvCxnSpPr>
              <a:cxnSpLocks/>
            </p:cNvCxnSpPr>
            <p:nvPr/>
          </p:nvCxnSpPr>
          <p:spPr>
            <a:xfrm>
              <a:off x="5695510" y="3754327"/>
              <a:ext cx="0" cy="1206665"/>
            </a:xfrm>
            <a:prstGeom prst="straightConnector1">
              <a:avLst/>
            </a:prstGeom>
            <a:ln w="603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6C2D227-BF2D-F14B-8DCF-3C7F50FB36F0}"/>
                </a:ext>
              </a:extLst>
            </p:cNvPr>
            <p:cNvCxnSpPr/>
            <p:nvPr/>
          </p:nvCxnSpPr>
          <p:spPr>
            <a:xfrm>
              <a:off x="3487479" y="3385028"/>
              <a:ext cx="4614530" cy="0"/>
            </a:xfrm>
            <a:prstGeom prst="straightConnector1">
              <a:avLst/>
            </a:prstGeom>
            <a:ln w="6032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7DAFE59-CFCE-1D43-9BB4-F4EFF91C96B6}"/>
                </a:ext>
              </a:extLst>
            </p:cNvPr>
            <p:cNvSpPr/>
            <p:nvPr/>
          </p:nvSpPr>
          <p:spPr>
            <a:xfrm>
              <a:off x="4421068" y="2696139"/>
              <a:ext cx="2933700" cy="137777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NSF</a:t>
              </a:r>
              <a:endParaRPr lang="en-US">
                <a:solidFill>
                  <a:schemeClr val="tx1"/>
                </a:solidFill>
              </a:endParaRPr>
            </a:p>
          </p:txBody>
        </p:sp>
        <p:sp>
          <p:nvSpPr>
            <p:cNvPr id="5" name="Cloud 4">
              <a:extLst>
                <a:ext uri="{FF2B5EF4-FFF2-40B4-BE49-F238E27FC236}">
                  <a16:creationId xmlns:a16="http://schemas.microsoft.com/office/drawing/2014/main" id="{CD44915D-28AA-9641-9365-37C07B7794D0}"/>
                </a:ext>
              </a:extLst>
            </p:cNvPr>
            <p:cNvSpPr/>
            <p:nvPr/>
          </p:nvSpPr>
          <p:spPr>
            <a:xfrm>
              <a:off x="4516318" y="4918127"/>
              <a:ext cx="2743200" cy="852313"/>
            </a:xfrm>
            <a:prstGeom prst="cloud">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err="1">
                  <a:solidFill>
                    <a:schemeClr val="tx1"/>
                  </a:solidFill>
                </a:rPr>
                <a:t>CloudBank</a:t>
              </a:r>
              <a:endParaRPr lang="en-US" sz="2000">
                <a:solidFill>
                  <a:schemeClr val="tx1"/>
                </a:solidFill>
              </a:endParaRPr>
            </a:p>
          </p:txBody>
        </p:sp>
      </p:grpSp>
      <p:sp>
        <p:nvSpPr>
          <p:cNvPr id="4" name="TextBox 3">
            <a:extLst>
              <a:ext uri="{FF2B5EF4-FFF2-40B4-BE49-F238E27FC236}">
                <a16:creationId xmlns:a16="http://schemas.microsoft.com/office/drawing/2014/main" id="{1BA7E2E7-41EC-F247-8EEE-F4A9AE3C923A}"/>
              </a:ext>
            </a:extLst>
          </p:cNvPr>
          <p:cNvSpPr txBox="1"/>
          <p:nvPr/>
        </p:nvSpPr>
        <p:spPr>
          <a:xfrm>
            <a:off x="3996247" y="4684831"/>
            <a:ext cx="3404458" cy="646331"/>
          </a:xfrm>
          <a:prstGeom prst="rect">
            <a:avLst/>
          </a:prstGeom>
          <a:noFill/>
        </p:spPr>
        <p:txBody>
          <a:bodyPr wrap="none" rtlCol="0">
            <a:spAutoFit/>
          </a:bodyPr>
          <a:lstStyle/>
          <a:p>
            <a:r>
              <a:rPr lang="en-US"/>
              <a:t>Democratize access to researchers</a:t>
            </a:r>
          </a:p>
          <a:p>
            <a:r>
              <a:rPr lang="en-US"/>
              <a:t>PI-centric program</a:t>
            </a:r>
          </a:p>
        </p:txBody>
      </p:sp>
      <p:sp>
        <p:nvSpPr>
          <p:cNvPr id="6" name="TextBox 5">
            <a:extLst>
              <a:ext uri="{FF2B5EF4-FFF2-40B4-BE49-F238E27FC236}">
                <a16:creationId xmlns:a16="http://schemas.microsoft.com/office/drawing/2014/main" id="{872BA9EC-6528-3104-18D5-FFC151641D0C}"/>
              </a:ext>
            </a:extLst>
          </p:cNvPr>
          <p:cNvSpPr txBox="1"/>
          <p:nvPr/>
        </p:nvSpPr>
        <p:spPr>
          <a:xfrm>
            <a:off x="838200" y="6023499"/>
            <a:ext cx="10326757" cy="646331"/>
          </a:xfrm>
          <a:prstGeom prst="rect">
            <a:avLst/>
          </a:prstGeom>
          <a:noFill/>
        </p:spPr>
        <p:txBody>
          <a:bodyPr wrap="square" rtlCol="0">
            <a:spAutoFit/>
          </a:bodyPr>
          <a:lstStyle/>
          <a:p>
            <a:r>
              <a:rPr lang="en-US" i="1"/>
              <a:t>Cloud Providers available: Amazon Web Services, Google Cloud Platform, IBM Cloud, Microsoft Azure</a:t>
            </a:r>
          </a:p>
          <a:p>
            <a:endParaRPr lang="en-US"/>
          </a:p>
        </p:txBody>
      </p:sp>
      <p:sp>
        <p:nvSpPr>
          <p:cNvPr id="7" name="Slide Number Placeholder 6">
            <a:extLst>
              <a:ext uri="{FF2B5EF4-FFF2-40B4-BE49-F238E27FC236}">
                <a16:creationId xmlns:a16="http://schemas.microsoft.com/office/drawing/2014/main" id="{C21CDAE4-C964-3540-F069-6C6B66DCC3E7}"/>
              </a:ext>
            </a:extLst>
          </p:cNvPr>
          <p:cNvSpPr>
            <a:spLocks noGrp="1"/>
          </p:cNvSpPr>
          <p:nvPr>
            <p:ph type="sldNum" sz="quarter" idx="12"/>
          </p:nvPr>
        </p:nvSpPr>
        <p:spPr/>
        <p:txBody>
          <a:bodyPr/>
          <a:lstStyle/>
          <a:p>
            <a:fld id="{D508C50A-9628-5A4A-B220-2485377BECF8}" type="slidenum">
              <a:rPr lang="en-US" smtClean="0"/>
              <a:t>27</a:t>
            </a:fld>
            <a:endParaRPr lang="en-US"/>
          </a:p>
        </p:txBody>
      </p:sp>
    </p:spTree>
    <p:extLst>
      <p:ext uri="{BB962C8B-B14F-4D97-AF65-F5344CB8AC3E}">
        <p14:creationId xmlns:p14="http://schemas.microsoft.com/office/powerpoint/2010/main" val="1319621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62744C-80BF-5C44-9A0D-53D88A12F94D}"/>
              </a:ext>
            </a:extLst>
          </p:cNvPr>
          <p:cNvSpPr>
            <a:spLocks noGrp="1"/>
          </p:cNvSpPr>
          <p:nvPr>
            <p:ph type="title"/>
          </p:nvPr>
        </p:nvSpPr>
        <p:spPr/>
        <p:txBody>
          <a:bodyPr/>
          <a:lstStyle/>
          <a:p>
            <a:r>
              <a:rPr lang="en-US">
                <a:solidFill>
                  <a:schemeClr val="tx1"/>
                </a:solidFill>
                <a:latin typeface="Tw Cen MT"/>
                <a:ea typeface="Verdana"/>
              </a:rPr>
              <a:t>Benefits</a:t>
            </a:r>
          </a:p>
        </p:txBody>
      </p:sp>
      <p:sp>
        <p:nvSpPr>
          <p:cNvPr id="6" name="Text Placeholder 4">
            <a:extLst>
              <a:ext uri="{FF2B5EF4-FFF2-40B4-BE49-F238E27FC236}">
                <a16:creationId xmlns:a16="http://schemas.microsoft.com/office/drawing/2014/main" id="{3905F9BF-8357-5C48-B071-0479822636B2}"/>
              </a:ext>
            </a:extLst>
          </p:cNvPr>
          <p:cNvSpPr txBox="1">
            <a:spLocks/>
          </p:cNvSpPr>
          <p:nvPr/>
        </p:nvSpPr>
        <p:spPr>
          <a:xfrm>
            <a:off x="838200" y="1401614"/>
            <a:ext cx="11352109" cy="5320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u="sng"/>
              <a:t>For CISE researchers and educators</a:t>
            </a:r>
          </a:p>
          <a:p>
            <a:pPr lvl="1"/>
            <a:r>
              <a:rPr lang="en-US" sz="2000"/>
              <a:t>Remove the “friction” associated with cloud access and account management; hide cloud contract negotiation</a:t>
            </a:r>
          </a:p>
          <a:p>
            <a:pPr lvl="2"/>
            <a:r>
              <a:rPr lang="en-US" sz="1800"/>
              <a:t>(Many institutions do not have one-on-one agreement with cloud providers; at most, they might have with just one, not all of them)</a:t>
            </a:r>
          </a:p>
          <a:p>
            <a:pPr lvl="1"/>
            <a:r>
              <a:rPr lang="en-US" sz="2000"/>
              <a:t>Help educate them how to use the cloud with appropriate documentation</a:t>
            </a:r>
          </a:p>
          <a:p>
            <a:pPr lvl="1"/>
            <a:r>
              <a:rPr lang="en-US" sz="2000"/>
              <a:t>Multiple cloud provider access</a:t>
            </a:r>
          </a:p>
          <a:p>
            <a:r>
              <a:rPr lang="en-US" sz="2400" u="sng"/>
              <a:t>For the NSF</a:t>
            </a:r>
          </a:p>
          <a:p>
            <a:pPr lvl="1"/>
            <a:r>
              <a:rPr lang="en-US" sz="2000"/>
              <a:t>Create an entity that will facilitate the use of cloud for CISE-funded PIs</a:t>
            </a:r>
          </a:p>
          <a:p>
            <a:pPr lvl="1"/>
            <a:r>
              <a:rPr lang="en-US" sz="2000"/>
              <a:t>Track cloud usage, trends, and project future usage</a:t>
            </a:r>
          </a:p>
          <a:p>
            <a:pPr lvl="1"/>
            <a:r>
              <a:rPr lang="en-US" sz="2000"/>
              <a:t>Demonstrate the viability of a Cloud Access Entity (CAE)</a:t>
            </a:r>
          </a:p>
          <a:p>
            <a:r>
              <a:rPr lang="en-US" sz="2400" u="sng"/>
              <a:t>For cloud providers</a:t>
            </a:r>
          </a:p>
          <a:p>
            <a:pPr lvl="1"/>
            <a:r>
              <a:rPr lang="en-US" sz="2000"/>
              <a:t>Access to new users and communities</a:t>
            </a:r>
          </a:p>
          <a:p>
            <a:pPr lvl="1"/>
            <a:r>
              <a:rPr lang="en-US" sz="2000"/>
              <a:t>Help with offloading the “high touch” nature of working with individual researchers</a:t>
            </a:r>
          </a:p>
        </p:txBody>
      </p:sp>
      <p:sp>
        <p:nvSpPr>
          <p:cNvPr id="2" name="Slide Number Placeholder 1">
            <a:extLst>
              <a:ext uri="{FF2B5EF4-FFF2-40B4-BE49-F238E27FC236}">
                <a16:creationId xmlns:a16="http://schemas.microsoft.com/office/drawing/2014/main" id="{EDA72201-721A-B772-F9DD-C75C9266AA79}"/>
              </a:ext>
            </a:extLst>
          </p:cNvPr>
          <p:cNvSpPr>
            <a:spLocks noGrp="1"/>
          </p:cNvSpPr>
          <p:nvPr>
            <p:ph type="sldNum" sz="quarter" idx="12"/>
          </p:nvPr>
        </p:nvSpPr>
        <p:spPr/>
        <p:txBody>
          <a:bodyPr/>
          <a:lstStyle/>
          <a:p>
            <a:fld id="{D508C50A-9628-5A4A-B220-2485377BECF8}" type="slidenum">
              <a:rPr lang="en-US" smtClean="0"/>
              <a:t>28</a:t>
            </a:fld>
            <a:endParaRPr lang="en-US"/>
          </a:p>
        </p:txBody>
      </p:sp>
    </p:spTree>
    <p:extLst>
      <p:ext uri="{BB962C8B-B14F-4D97-AF65-F5344CB8AC3E}">
        <p14:creationId xmlns:p14="http://schemas.microsoft.com/office/powerpoint/2010/main" val="847776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88A4E-46B4-0841-85DC-A5B2CEFA08C0}"/>
              </a:ext>
            </a:extLst>
          </p:cNvPr>
          <p:cNvSpPr>
            <a:spLocks noGrp="1"/>
          </p:cNvSpPr>
          <p:nvPr>
            <p:ph type="title"/>
          </p:nvPr>
        </p:nvSpPr>
        <p:spPr>
          <a:xfrm>
            <a:off x="533711" y="128242"/>
            <a:ext cx="10515600" cy="1325563"/>
          </a:xfrm>
        </p:spPr>
        <p:txBody>
          <a:bodyPr>
            <a:normAutofit/>
          </a:bodyPr>
          <a:lstStyle/>
          <a:p>
            <a:r>
              <a:rPr lang="en-US" sz="3600" b="1">
                <a:solidFill>
                  <a:schemeClr val="tx1"/>
                </a:solidFill>
                <a:latin typeface="Tw Cen MT"/>
                <a:ea typeface="Verdana"/>
              </a:rPr>
              <a:t>How does a request work? </a:t>
            </a:r>
            <a:br>
              <a:rPr lang="en-US" sz="3600" b="1"/>
            </a:br>
            <a:r>
              <a:rPr lang="en-US" sz="3600" b="1">
                <a:solidFill>
                  <a:schemeClr val="tx1"/>
                </a:solidFill>
                <a:latin typeface="Tw Cen MT"/>
                <a:ea typeface="Verdana"/>
              </a:rPr>
              <a:t>	- </a:t>
            </a:r>
            <a:r>
              <a:rPr lang="en-US" sz="2800" b="1">
                <a:solidFill>
                  <a:schemeClr val="tx1"/>
                </a:solidFill>
                <a:latin typeface="Tw Cen MT"/>
                <a:ea typeface="Verdana"/>
              </a:rPr>
              <a:t>Solicitation announces </a:t>
            </a:r>
            <a:r>
              <a:rPr lang="en-US" sz="2800" b="1" err="1">
                <a:solidFill>
                  <a:schemeClr val="tx1"/>
                </a:solidFill>
                <a:latin typeface="Tw Cen MT"/>
                <a:ea typeface="Verdana"/>
              </a:rPr>
              <a:t>CloudBank</a:t>
            </a:r>
            <a:endParaRPr lang="en-US" sz="3600" b="1">
              <a:solidFill>
                <a:schemeClr val="tx1"/>
              </a:solidFill>
              <a:latin typeface="Tw Cen MT"/>
              <a:ea typeface="Verdana"/>
            </a:endParaRPr>
          </a:p>
        </p:txBody>
      </p:sp>
      <p:sp>
        <p:nvSpPr>
          <p:cNvPr id="4" name="Google Shape;278;p62">
            <a:extLst>
              <a:ext uri="{FF2B5EF4-FFF2-40B4-BE49-F238E27FC236}">
                <a16:creationId xmlns:a16="http://schemas.microsoft.com/office/drawing/2014/main" id="{81BBC645-85AC-B14D-920D-30E86E647315}"/>
              </a:ext>
            </a:extLst>
          </p:cNvPr>
          <p:cNvSpPr txBox="1">
            <a:spLocks/>
          </p:cNvSpPr>
          <p:nvPr/>
        </p:nvSpPr>
        <p:spPr>
          <a:xfrm>
            <a:off x="229224" y="1388260"/>
            <a:ext cx="11124575" cy="5383150"/>
          </a:xfrm>
          <a:prstGeom prst="rect">
            <a:avLst/>
          </a:prstGeom>
          <a:noFill/>
          <a:ln>
            <a:no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8800" indent="-457200">
              <a:lnSpc>
                <a:spcPct val="100000"/>
              </a:lnSpc>
              <a:spcBef>
                <a:spcPts val="500"/>
              </a:spcBef>
              <a:buSzPts val="2000"/>
            </a:pPr>
            <a:r>
              <a:rPr lang="en-US" sz="2400"/>
              <a:t>If cloud computing resources are being requested from </a:t>
            </a:r>
            <a:r>
              <a:rPr lang="en-US" sz="2400" err="1"/>
              <a:t>CloudBank</a:t>
            </a:r>
            <a:r>
              <a:rPr lang="en-US" sz="2400"/>
              <a:t>, then the keyword "</a:t>
            </a:r>
            <a:r>
              <a:rPr lang="en-US" sz="2400" err="1"/>
              <a:t>CloudAccess</a:t>
            </a:r>
            <a:r>
              <a:rPr lang="en-US" sz="2400"/>
              <a:t>" (one word without space) should be included at the end of the Overview section (before the section on Intellectual Merit) of the Project Summary page.</a:t>
            </a:r>
          </a:p>
          <a:p>
            <a:pPr marL="558800" indent="-457200">
              <a:lnSpc>
                <a:spcPct val="100000"/>
              </a:lnSpc>
              <a:spcBef>
                <a:spcPts val="500"/>
              </a:spcBef>
              <a:buSzPts val="2000"/>
            </a:pPr>
            <a:r>
              <a:rPr lang="en-US" sz="2400"/>
              <a:t>A </a:t>
            </a:r>
            <a:r>
              <a:rPr lang="en-US" sz="2400" err="1"/>
              <a:t>CloudBank</a:t>
            </a:r>
            <a:r>
              <a:rPr lang="en-US" sz="2400"/>
              <a:t>-based cloud resource request is </a:t>
            </a:r>
            <a:r>
              <a:rPr lang="en-US" sz="2400" i="1"/>
              <a:t>not </a:t>
            </a:r>
            <a:r>
              <a:rPr lang="en-US" sz="2400"/>
              <a:t>part of the main proposal body. It is a (max 2-page) supplement, to include these two elements</a:t>
            </a:r>
          </a:p>
          <a:p>
            <a:pPr marL="1016000" lvl="1" indent="-457200">
              <a:lnSpc>
                <a:spcPct val="100000"/>
              </a:lnSpc>
              <a:buSzPts val="2000"/>
            </a:pPr>
            <a:r>
              <a:rPr lang="en-US" sz="2000"/>
              <a:t>Estimated annual and total cost for identified cloud computing resources</a:t>
            </a:r>
          </a:p>
          <a:p>
            <a:pPr marL="1358900" lvl="2" indent="-342900">
              <a:lnSpc>
                <a:spcPct val="100000"/>
              </a:lnSpc>
              <a:spcBef>
                <a:spcPts val="0"/>
              </a:spcBef>
              <a:buSzPts val="2000"/>
            </a:pPr>
            <a:r>
              <a:rPr lang="en-US" sz="1600"/>
              <a:t>Use current provider costs to estimate</a:t>
            </a:r>
          </a:p>
          <a:p>
            <a:pPr marL="1358900" lvl="2" indent="-342900">
              <a:lnSpc>
                <a:spcPct val="100000"/>
              </a:lnSpc>
              <a:spcBef>
                <a:spcPts val="0"/>
              </a:spcBef>
              <a:buSzPts val="2000"/>
            </a:pPr>
            <a:r>
              <a:rPr lang="en-US" sz="1600"/>
              <a:t>This does not oblige the PI to a particular provider</a:t>
            </a:r>
            <a:endParaRPr lang="en-US" sz="2400"/>
          </a:p>
          <a:p>
            <a:pPr marL="1016000" lvl="1" indent="-457200">
              <a:lnSpc>
                <a:spcPct val="100000"/>
              </a:lnSpc>
              <a:spcBef>
                <a:spcPts val="0"/>
              </a:spcBef>
              <a:buSzPts val="2000"/>
            </a:pPr>
            <a:r>
              <a:rPr lang="en-US" sz="2000"/>
              <a:t>Technical description / justification for requested cloud resources</a:t>
            </a:r>
          </a:p>
          <a:p>
            <a:pPr marL="558800" indent="-457200">
              <a:lnSpc>
                <a:spcPct val="100000"/>
              </a:lnSpc>
              <a:spcBef>
                <a:spcPts val="500"/>
              </a:spcBef>
              <a:buSzPts val="2000"/>
            </a:pPr>
            <a:endParaRPr lang="en-US" sz="2400"/>
          </a:p>
          <a:p>
            <a:pPr marL="558800" indent="-457200">
              <a:lnSpc>
                <a:spcPct val="100000"/>
              </a:lnSpc>
              <a:spcBef>
                <a:spcPts val="500"/>
              </a:spcBef>
              <a:buSzPts val="2000"/>
            </a:pPr>
            <a:r>
              <a:rPr lang="en-US" sz="2400"/>
              <a:t>The NSF proposal budget </a:t>
            </a:r>
            <a:r>
              <a:rPr lang="en-US" sz="2400" i="1"/>
              <a:t>should not include these cloud costs</a:t>
            </a:r>
            <a:r>
              <a:rPr lang="en-US" sz="2400"/>
              <a:t>. However: The total cost of the project including cloud resource cost must not exceed the budget limit described in the solicitation.</a:t>
            </a:r>
            <a:endParaRPr lang="en-US" sz="1200"/>
          </a:p>
        </p:txBody>
      </p:sp>
      <p:sp>
        <p:nvSpPr>
          <p:cNvPr id="5" name="Slide Number Placeholder 4">
            <a:extLst>
              <a:ext uri="{FF2B5EF4-FFF2-40B4-BE49-F238E27FC236}">
                <a16:creationId xmlns:a16="http://schemas.microsoft.com/office/drawing/2014/main" id="{713790B5-9957-C0AC-2FBA-B2DC3880045B}"/>
              </a:ext>
            </a:extLst>
          </p:cNvPr>
          <p:cNvSpPr>
            <a:spLocks noGrp="1"/>
          </p:cNvSpPr>
          <p:nvPr>
            <p:ph type="sldNum" sz="quarter" idx="12"/>
          </p:nvPr>
        </p:nvSpPr>
        <p:spPr/>
        <p:txBody>
          <a:bodyPr/>
          <a:lstStyle/>
          <a:p>
            <a:fld id="{D508C50A-9628-5A4A-B220-2485377BECF8}" type="slidenum">
              <a:rPr lang="en-US" smtClean="0"/>
              <a:t>29</a:t>
            </a:fld>
            <a:endParaRPr lang="en-US"/>
          </a:p>
        </p:txBody>
      </p:sp>
    </p:spTree>
    <p:extLst>
      <p:ext uri="{BB962C8B-B14F-4D97-AF65-F5344CB8AC3E}">
        <p14:creationId xmlns:p14="http://schemas.microsoft.com/office/powerpoint/2010/main" val="1505081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NSF building">
            <a:extLst>
              <a:ext uri="{FF2B5EF4-FFF2-40B4-BE49-F238E27FC236}">
                <a16:creationId xmlns:a16="http://schemas.microsoft.com/office/drawing/2014/main" id="{04689CAF-AC5F-6146-B570-0F16BADD1A5F}"/>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C96E2A8-6D89-7446-95B9-A54AF33DA157}"/>
              </a:ext>
            </a:extLst>
          </p:cNvPr>
          <p:cNvSpPr>
            <a:spLocks noGrp="1"/>
          </p:cNvSpPr>
          <p:nvPr>
            <p:ph type="title"/>
          </p:nvPr>
        </p:nvSpPr>
        <p:spPr>
          <a:xfrm>
            <a:off x="1524000" y="350837"/>
            <a:ext cx="9144000" cy="2900518"/>
          </a:xfrm>
        </p:spPr>
        <p:txBody>
          <a:bodyPr vert="horz" lIns="91440" tIns="45720" rIns="91440" bIns="45720" rtlCol="0" anchor="b">
            <a:normAutofit/>
          </a:bodyPr>
          <a:lstStyle/>
          <a:p>
            <a:pPr algn="ctr"/>
            <a:r>
              <a:rPr lang="en-US" sz="6000">
                <a:solidFill>
                  <a:srgbClr val="FFFFFF"/>
                </a:solidFill>
              </a:rPr>
              <a:t>National Science Foundation’s Mission</a:t>
            </a:r>
          </a:p>
        </p:txBody>
      </p:sp>
      <p:sp>
        <p:nvSpPr>
          <p:cNvPr id="5" name="Rectangle 4">
            <a:extLst>
              <a:ext uri="{FF2B5EF4-FFF2-40B4-BE49-F238E27FC236}">
                <a16:creationId xmlns:a16="http://schemas.microsoft.com/office/drawing/2014/main" id="{F7B7CCB3-55FD-4945-9F31-363FF8A3013F}"/>
              </a:ext>
            </a:extLst>
          </p:cNvPr>
          <p:cNvSpPr/>
          <p:nvPr/>
        </p:nvSpPr>
        <p:spPr>
          <a:xfrm>
            <a:off x="1470084" y="3622400"/>
            <a:ext cx="9484273" cy="1384940"/>
          </a:xfrm>
          <a:prstGeom prst="rect">
            <a:avLst/>
          </a:prstGeom>
          <a:solidFill>
            <a:schemeClr val="tx2">
              <a:lumMod val="75000"/>
              <a:alpha val="61000"/>
            </a:schemeClr>
          </a:solidFill>
        </p:spPr>
        <p:txBody>
          <a:bodyPr wrap="square" lIns="91384" tIns="45693" rIns="91384" bIns="45693">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panose="020F0502020204030204"/>
                <a:ea typeface="+mn-ea"/>
                <a:cs typeface="+mn-cs"/>
              </a:rPr>
              <a:t>  “To promote the progress of science; to advance the national health, prosperity, and welfare; to secure the national defense...”</a:t>
            </a:r>
            <a:endParaRPr kumimoji="0" lang="en-US" sz="2800" b="0" i="1"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359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50BB5-D3FB-9A96-A5AB-FB7EABF4BB16}"/>
              </a:ext>
            </a:extLst>
          </p:cNvPr>
          <p:cNvSpPr>
            <a:spLocks noGrp="1"/>
          </p:cNvSpPr>
          <p:nvPr>
            <p:ph type="title"/>
          </p:nvPr>
        </p:nvSpPr>
        <p:spPr/>
        <p:txBody>
          <a:bodyPr/>
          <a:lstStyle/>
          <a:p>
            <a:r>
              <a:rPr lang="en-US">
                <a:solidFill>
                  <a:schemeClr val="tx1"/>
                </a:solidFill>
                <a:latin typeface="Tw Cen MT"/>
                <a:ea typeface="Verdana"/>
              </a:rPr>
              <a:t>Example</a:t>
            </a:r>
          </a:p>
        </p:txBody>
      </p:sp>
      <p:sp>
        <p:nvSpPr>
          <p:cNvPr id="4" name="Content Placeholder 3">
            <a:extLst>
              <a:ext uri="{FF2B5EF4-FFF2-40B4-BE49-F238E27FC236}">
                <a16:creationId xmlns:a16="http://schemas.microsoft.com/office/drawing/2014/main" id="{9762B46A-DA87-D0A2-D873-DA075A1EC6FD}"/>
              </a:ext>
            </a:extLst>
          </p:cNvPr>
          <p:cNvSpPr>
            <a:spLocks noGrp="1"/>
          </p:cNvSpPr>
          <p:nvPr>
            <p:ph idx="1"/>
          </p:nvPr>
        </p:nvSpPr>
        <p:spPr/>
        <p:txBody>
          <a:bodyPr>
            <a:normAutofit lnSpcReduction="10000"/>
          </a:bodyPr>
          <a:lstStyle/>
          <a:p>
            <a:r>
              <a:rPr lang="en-US"/>
              <a:t>A proposal submitted to Thread 2 of the CISE MSI program, namely a Research Demonstration Project (RDP), has a total proposal budget limit of $600,000. </a:t>
            </a:r>
          </a:p>
          <a:p>
            <a:r>
              <a:rPr lang="en-US"/>
              <a:t>If a PI wishes to request $50,000 in commercial cloud computing resources through </a:t>
            </a:r>
            <a:r>
              <a:rPr lang="en-US" err="1"/>
              <a:t>CloudBank</a:t>
            </a:r>
            <a:r>
              <a:rPr lang="en-US"/>
              <a:t>, then the CISE MSI program solicitation specifies that the proposal budget should not exceed $550,000 in the PI's NSF budget request (i.e., the NSF Budget and Budget Justification)</a:t>
            </a:r>
          </a:p>
          <a:p>
            <a:r>
              <a:rPr lang="en-US"/>
              <a:t>The remaining $50,000 for commercial cloud computing resources should be specified in the Supplementary Document.</a:t>
            </a:r>
          </a:p>
        </p:txBody>
      </p:sp>
      <p:sp>
        <p:nvSpPr>
          <p:cNvPr id="3" name="Slide Number Placeholder 2">
            <a:extLst>
              <a:ext uri="{FF2B5EF4-FFF2-40B4-BE49-F238E27FC236}">
                <a16:creationId xmlns:a16="http://schemas.microsoft.com/office/drawing/2014/main" id="{5F59D684-7375-A365-535D-E367AE376679}"/>
              </a:ext>
            </a:extLst>
          </p:cNvPr>
          <p:cNvSpPr>
            <a:spLocks noGrp="1"/>
          </p:cNvSpPr>
          <p:nvPr>
            <p:ph type="sldNum" sz="quarter" idx="12"/>
          </p:nvPr>
        </p:nvSpPr>
        <p:spPr/>
        <p:txBody>
          <a:bodyPr/>
          <a:lstStyle/>
          <a:p>
            <a:fld id="{D508C50A-9628-5A4A-B220-2485377BECF8}" type="slidenum">
              <a:rPr lang="en-US" smtClean="0"/>
              <a:t>30</a:t>
            </a:fld>
            <a:endParaRPr lang="en-US"/>
          </a:p>
        </p:txBody>
      </p:sp>
    </p:spTree>
    <p:extLst>
      <p:ext uri="{BB962C8B-B14F-4D97-AF65-F5344CB8AC3E}">
        <p14:creationId xmlns:p14="http://schemas.microsoft.com/office/powerpoint/2010/main" val="182782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1D9D1-6058-FF23-6D6A-0CC9000E1259}"/>
              </a:ext>
            </a:extLst>
          </p:cNvPr>
          <p:cNvSpPr>
            <a:spLocks noGrp="1"/>
          </p:cNvSpPr>
          <p:nvPr>
            <p:ph type="title"/>
          </p:nvPr>
        </p:nvSpPr>
        <p:spPr>
          <a:xfrm>
            <a:off x="-275346" y="-155524"/>
            <a:ext cx="12182607" cy="2104719"/>
          </a:xfrm>
        </p:spPr>
        <p:txBody>
          <a:bodyPr anchor="b">
            <a:normAutofit/>
          </a:bodyPr>
          <a:lstStyle/>
          <a:p>
            <a:pPr algn="ctr"/>
            <a:r>
              <a:rPr lang="en-US" b="1">
                <a:solidFill>
                  <a:schemeClr val="tx1">
                    <a:lumMod val="95000"/>
                    <a:lumOff val="5000"/>
                  </a:schemeClr>
                </a:solidFill>
                <a:latin typeface="Calibri"/>
                <a:ea typeface="Verdana"/>
                <a:cs typeface="Calibri"/>
              </a:rPr>
              <a:t>Important Deadlines: NSF 24-536</a:t>
            </a:r>
            <a:br>
              <a:rPr lang="en-US" b="1">
                <a:latin typeface="Calibri"/>
              </a:rPr>
            </a:br>
            <a:br>
              <a:rPr lang="en-US" sz="3200" b="1">
                <a:latin typeface="Avenir Book"/>
              </a:rPr>
            </a:br>
            <a:endParaRPr lang="en-US" sz="3200">
              <a:latin typeface="Avenir Book" panose="02000503020000020003" pitchFamily="2" charset="0"/>
            </a:endParaRPr>
          </a:p>
        </p:txBody>
      </p:sp>
      <p:sp>
        <p:nvSpPr>
          <p:cNvPr id="3" name="Content Placeholder 2">
            <a:extLst>
              <a:ext uri="{FF2B5EF4-FFF2-40B4-BE49-F238E27FC236}">
                <a16:creationId xmlns:a16="http://schemas.microsoft.com/office/drawing/2014/main" id="{65D4A00E-0137-169C-0DFA-E4B070DF37DC}"/>
              </a:ext>
            </a:extLst>
          </p:cNvPr>
          <p:cNvSpPr>
            <a:spLocks noGrp="1"/>
          </p:cNvSpPr>
          <p:nvPr>
            <p:ph idx="1"/>
          </p:nvPr>
        </p:nvSpPr>
        <p:spPr>
          <a:xfrm>
            <a:off x="956908" y="1535009"/>
            <a:ext cx="10587392" cy="4681057"/>
          </a:xfrm>
        </p:spPr>
        <p:txBody>
          <a:bodyPr anchor="t">
            <a:normAutofit/>
          </a:bodyPr>
          <a:lstStyle/>
          <a:p>
            <a:pPr marL="0" indent="0">
              <a:buNone/>
            </a:pPr>
            <a:r>
              <a:rPr lang="en-US" sz="3000" dirty="0">
                <a:solidFill>
                  <a:srgbClr val="1B1B1B"/>
                </a:solidFill>
                <a:latin typeface="Calibri"/>
                <a:ea typeface="Verdana"/>
                <a:cs typeface="Calibri"/>
              </a:rPr>
              <a:t>Full Proposal Deadline(s) (due by 5 p.m. submitter's local time):</a:t>
            </a:r>
            <a:endParaRPr lang="en-US" sz="3000" dirty="0">
              <a:latin typeface="Calibri"/>
              <a:ea typeface="Verdana"/>
              <a:cs typeface="Calibri"/>
            </a:endParaRPr>
          </a:p>
          <a:p>
            <a:pPr>
              <a:buFont typeface="Arial" pitchFamily="2" charset="2"/>
              <a:buChar char="•"/>
            </a:pPr>
            <a:r>
              <a:rPr lang="en-US" sz="3000" dirty="0">
                <a:solidFill>
                  <a:srgbClr val="1B1B1B"/>
                </a:solidFill>
                <a:latin typeface="Calibri"/>
                <a:ea typeface="Verdana"/>
                <a:cs typeface="Calibri"/>
              </a:rPr>
              <a:t>     February 07, 2025</a:t>
            </a:r>
            <a:endParaRPr lang="en-US" sz="3000" dirty="0">
              <a:latin typeface="Calibri"/>
              <a:ea typeface="Verdana"/>
              <a:cs typeface="Calibri"/>
            </a:endParaRPr>
          </a:p>
          <a:p>
            <a:pPr>
              <a:buFont typeface="Arial" pitchFamily="2" charset="2"/>
              <a:buChar char="•"/>
            </a:pPr>
            <a:r>
              <a:rPr lang="en-US" sz="3000" dirty="0">
                <a:solidFill>
                  <a:srgbClr val="1B1B1B"/>
                </a:solidFill>
                <a:latin typeface="Calibri"/>
                <a:ea typeface="Verdana"/>
                <a:cs typeface="Calibri"/>
              </a:rPr>
              <a:t>     February 06, 2026</a:t>
            </a:r>
          </a:p>
          <a:p>
            <a:pPr>
              <a:buFont typeface="Arial" pitchFamily="2" charset="2"/>
              <a:buChar char="•"/>
            </a:pPr>
            <a:endParaRPr lang="en-US" sz="3000">
              <a:solidFill>
                <a:srgbClr val="1B1B1B"/>
              </a:solidFill>
              <a:latin typeface="Calibri" panose="020F0502020204030204" pitchFamily="34" charset="0"/>
              <a:ea typeface="Verdana"/>
              <a:cs typeface="Calibri" panose="020F0502020204030204" pitchFamily="34" charset="0"/>
            </a:endParaRPr>
          </a:p>
          <a:p>
            <a:pPr marL="342900" indent="-342900">
              <a:lnSpc>
                <a:spcPct val="120000"/>
              </a:lnSpc>
              <a:buFont typeface="Arial,Sans-Serif"/>
              <a:buChar char="•"/>
            </a:pPr>
            <a:r>
              <a:rPr lang="en-US" sz="3000" dirty="0">
                <a:solidFill>
                  <a:schemeClr val="tx1"/>
                </a:solidFill>
                <a:latin typeface="Calibri"/>
                <a:ea typeface="Verdana"/>
                <a:cs typeface="Calibri"/>
              </a:rPr>
              <a:t>FY25 Review Schedule:</a:t>
            </a:r>
          </a:p>
          <a:p>
            <a:pPr marL="914400" lvl="2" indent="0">
              <a:lnSpc>
                <a:spcPct val="120000"/>
              </a:lnSpc>
              <a:buNone/>
            </a:pPr>
            <a:r>
              <a:rPr lang="en-US" sz="3000" dirty="0">
                <a:solidFill>
                  <a:schemeClr val="tx1"/>
                </a:solidFill>
                <a:latin typeface="Calibri"/>
                <a:ea typeface="Verdana"/>
                <a:cs typeface="Calibri"/>
              </a:rPr>
              <a:t>Proposals due:  February 07, 2025</a:t>
            </a:r>
          </a:p>
          <a:p>
            <a:pPr marL="914400" lvl="2" indent="0">
              <a:lnSpc>
                <a:spcPct val="120000"/>
              </a:lnSpc>
              <a:buNone/>
            </a:pPr>
            <a:r>
              <a:rPr lang="en-US" sz="3000" dirty="0">
                <a:solidFill>
                  <a:schemeClr val="tx1"/>
                </a:solidFill>
                <a:latin typeface="Calibri"/>
                <a:ea typeface="Verdana"/>
                <a:cs typeface="Calibri"/>
              </a:rPr>
              <a:t>Announcement of awards:  July-August 2025</a:t>
            </a:r>
          </a:p>
          <a:p>
            <a:pPr marL="0" indent="0">
              <a:buFont typeface="Arial" pitchFamily="2" charset="2"/>
              <a:buNone/>
            </a:pPr>
            <a:endParaRPr lang="en-US" sz="2400">
              <a:solidFill>
                <a:srgbClr val="1B1B1B"/>
              </a:solidFill>
              <a:latin typeface="Tw Cen MT"/>
              <a:ea typeface="Verdana"/>
            </a:endParaRPr>
          </a:p>
        </p:txBody>
      </p:sp>
      <p:sp>
        <p:nvSpPr>
          <p:cNvPr id="18" name="Rectangle 17">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4" name="Rectangle 23">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 name="Slide Number Placeholder 3">
            <a:extLst>
              <a:ext uri="{FF2B5EF4-FFF2-40B4-BE49-F238E27FC236}">
                <a16:creationId xmlns:a16="http://schemas.microsoft.com/office/drawing/2014/main" id="{5DA3C0F5-A213-F3ED-4F2C-6AAE41752843}"/>
              </a:ext>
            </a:extLst>
          </p:cNvPr>
          <p:cNvSpPr>
            <a:spLocks noGrp="1"/>
          </p:cNvSpPr>
          <p:nvPr>
            <p:ph type="sldNum" sz="quarter" idx="4"/>
          </p:nvPr>
        </p:nvSpPr>
        <p:spPr>
          <a:xfrm>
            <a:off x="8610600" y="6356350"/>
            <a:ext cx="2743200" cy="365125"/>
          </a:xfrm>
          <a:prstGeom prst="rect">
            <a:avLst/>
          </a:prstGeom>
        </p:spPr>
        <p:txBody>
          <a:bodyPr>
            <a:normAutofit/>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8F4BEAD3-91E3-4FFC-B7DC-935959D17485}" type="slidenum">
              <a:rPr lang="en-US" smtClean="0">
                <a:solidFill>
                  <a:srgbClr val="FFFFFF"/>
                </a:solidFill>
              </a:rPr>
              <a:pPr>
                <a:lnSpc>
                  <a:spcPct val="90000"/>
                </a:lnSpc>
                <a:spcAft>
                  <a:spcPts val="600"/>
                </a:spcAft>
              </a:pPr>
              <a:t>31</a:t>
            </a:fld>
            <a:endParaRPr lang="en-US">
              <a:solidFill>
                <a:srgbClr val="FFFFFF"/>
              </a:solidFill>
              <a:latin typeface="Avenir Book" panose="02000503020000020003" pitchFamily="2" charset="0"/>
            </a:endParaRPr>
          </a:p>
        </p:txBody>
      </p:sp>
    </p:spTree>
    <p:extLst>
      <p:ext uri="{BB962C8B-B14F-4D97-AF65-F5344CB8AC3E}">
        <p14:creationId xmlns:p14="http://schemas.microsoft.com/office/powerpoint/2010/main" val="2931121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hlinkClick r:id="rId2"/>
            <a:extLst>
              <a:ext uri="{FF2B5EF4-FFF2-40B4-BE49-F238E27FC236}">
                <a16:creationId xmlns:a16="http://schemas.microsoft.com/office/drawing/2014/main" id="{0B455687-E88F-F6A5-5ECF-7D83083E5E27}"/>
              </a:ext>
            </a:extLst>
          </p:cNvPr>
          <p:cNvSpPr txBox="1">
            <a:spLocks noGrp="1"/>
          </p:cNvSpPr>
          <p:nvPr>
            <p:ph type="title" idx="4294967295"/>
          </p:nvPr>
        </p:nvSpPr>
        <p:spPr>
          <a:xfrm>
            <a:off x="190500" y="289560"/>
            <a:ext cx="1516380" cy="461665"/>
          </a:xfrm>
          <a:prstGeom prst="rect">
            <a:avLst/>
          </a:prstGeom>
          <a:solidFill>
            <a:schemeClr val="bg2">
              <a:lumMod val="90000"/>
            </a:schemeClr>
          </a:solidFill>
          <a:ln w="12700" cap="flat" cmpd="sng" algn="ctr">
            <a:solidFill>
              <a:schemeClr val="accent6"/>
            </a:solidFill>
            <a:prstDash val="solid"/>
            <a:miter lim="800000"/>
          </a:ln>
          <a:effectLst/>
          <a:scene3d>
            <a:camera prst="orthographicFront"/>
            <a:lightRig rig="threePt" dir="t"/>
          </a:scene3d>
          <a:sp3d>
            <a:bevelT prst="angle"/>
          </a:sp3d>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dk1"/>
                </a:solidFill>
                <a:effectLst/>
                <a:uLnTx/>
                <a:uFillTx/>
                <a:latin typeface="+mn-lt"/>
                <a:ea typeface="+mn-ea"/>
                <a:cs typeface="+mn-cs"/>
              </a:rPr>
              <a:t>CISE MSI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dk1"/>
                </a:solidFill>
                <a:effectLst/>
                <a:uLnTx/>
                <a:uFillTx/>
                <a:latin typeface="+mn-lt"/>
                <a:ea typeface="+mn-ea"/>
                <a:cs typeface="+mn-cs"/>
              </a:rPr>
              <a:t>Awarded Institutions</a:t>
            </a:r>
          </a:p>
        </p:txBody>
      </p:sp>
      <p:pic>
        <p:nvPicPr>
          <p:cNvPr id="3" name="Picture 2">
            <a:extLst>
              <a:ext uri="{FF2B5EF4-FFF2-40B4-BE49-F238E27FC236}">
                <a16:creationId xmlns:a16="http://schemas.microsoft.com/office/drawing/2014/main" id="{BAFB0D1E-DC1E-5A04-AFAC-6F50DC42AEC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77387" y="520392"/>
            <a:ext cx="9012358" cy="5786623"/>
          </a:xfrm>
          <a:prstGeom prst="rect">
            <a:avLst/>
          </a:prstGeom>
        </p:spPr>
      </p:pic>
    </p:spTree>
    <p:extLst>
      <p:ext uri="{BB962C8B-B14F-4D97-AF65-F5344CB8AC3E}">
        <p14:creationId xmlns:p14="http://schemas.microsoft.com/office/powerpoint/2010/main" val="3537452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F37BE-65C8-B792-C54A-E16033B97209}"/>
              </a:ext>
            </a:extLst>
          </p:cNvPr>
          <p:cNvSpPr>
            <a:spLocks noGrp="1"/>
          </p:cNvSpPr>
          <p:nvPr>
            <p:ph type="title" idx="4294967295"/>
          </p:nvPr>
        </p:nvSpPr>
        <p:spPr>
          <a:xfrm>
            <a:off x="133274" y="269206"/>
            <a:ext cx="12058725" cy="769886"/>
          </a:xfrm>
        </p:spPr>
        <p:txBody>
          <a:bodyPr>
            <a:normAutofit/>
          </a:bodyPr>
          <a:lstStyle/>
          <a:p>
            <a:r>
              <a:rPr lang="en-US" dirty="0">
                <a:solidFill>
                  <a:schemeClr val="tx2">
                    <a:lumMod val="90000"/>
                    <a:lumOff val="10000"/>
                  </a:schemeClr>
                </a:solidFill>
                <a:latin typeface="Avenir Book" panose="02000503020000020003" pitchFamily="2" charset="0"/>
                <a:ea typeface="Verdana"/>
              </a:rPr>
              <a:t>CISE Regional Aspiring Investigator Workshops</a:t>
            </a:r>
            <a:endParaRPr lang="en-US" dirty="0">
              <a:solidFill>
                <a:schemeClr val="tx2">
                  <a:lumMod val="90000"/>
                  <a:lumOff val="10000"/>
                </a:schemeClr>
              </a:solidFill>
              <a:latin typeface="Avenir Book" panose="02000503020000020003" pitchFamily="2" charset="0"/>
            </a:endParaRPr>
          </a:p>
        </p:txBody>
      </p:sp>
      <p:sp>
        <p:nvSpPr>
          <p:cNvPr id="3" name="Content Placeholder 2">
            <a:extLst>
              <a:ext uri="{FF2B5EF4-FFF2-40B4-BE49-F238E27FC236}">
                <a16:creationId xmlns:a16="http://schemas.microsoft.com/office/drawing/2014/main" id="{6432CD61-5EEB-BB84-C737-9FFFEA9EC83D}"/>
              </a:ext>
            </a:extLst>
          </p:cNvPr>
          <p:cNvSpPr>
            <a:spLocks noGrp="1"/>
          </p:cNvSpPr>
          <p:nvPr>
            <p:ph idx="4294967295"/>
          </p:nvPr>
        </p:nvSpPr>
        <p:spPr>
          <a:xfrm>
            <a:off x="413569" y="813258"/>
            <a:ext cx="11251958" cy="5775535"/>
          </a:xfrm>
        </p:spPr>
        <p:txBody>
          <a:bodyPr vert="horz" lIns="91440" tIns="45720" rIns="91440" bIns="45720" rtlCol="0" anchor="t">
            <a:normAutofit/>
          </a:bodyPr>
          <a:lstStyle/>
          <a:p>
            <a:pPr marL="0" indent="0">
              <a:buNone/>
            </a:pPr>
            <a:endParaRPr lang="en-US" sz="2000" dirty="0">
              <a:solidFill>
                <a:schemeClr val="tx1"/>
              </a:solidFill>
              <a:latin typeface="Avenir Book" panose="02000503020000020003" pitchFamily="2" charset="0"/>
            </a:endParaRPr>
          </a:p>
          <a:p>
            <a:pPr>
              <a:buFont typeface="Wingdings" pitchFamily="2" charset="2"/>
              <a:buChar char="q"/>
            </a:pPr>
            <a:r>
              <a:rPr lang="en-US" sz="2000" b="1" dirty="0">
                <a:solidFill>
                  <a:schemeClr val="bg1">
                    <a:lumMod val="50000"/>
                  </a:schemeClr>
                </a:solidFill>
                <a:latin typeface="Avenir Book" panose="02000503020000020003" pitchFamily="2" charset="0"/>
                <a:ea typeface="Verdana"/>
              </a:rPr>
              <a:t>Southwest Regional Workshop, December 4-5, 2023</a:t>
            </a:r>
          </a:p>
          <a:p>
            <a:pPr lvl="1"/>
            <a:r>
              <a:rPr lang="en-US" sz="2000" dirty="0">
                <a:solidFill>
                  <a:schemeClr val="bg1">
                    <a:lumMod val="50000"/>
                  </a:schemeClr>
                </a:solidFill>
                <a:latin typeface="Avenir Book" panose="02000503020000020003" pitchFamily="2" charset="0"/>
              </a:rPr>
              <a:t>University of Arizona (NV, AZ, NM, CA)</a:t>
            </a:r>
          </a:p>
          <a:p>
            <a:pPr lvl="1"/>
            <a:r>
              <a:rPr lang="en-US" sz="2000" i="1" dirty="0">
                <a:solidFill>
                  <a:schemeClr val="bg1">
                    <a:lumMod val="50000"/>
                  </a:schemeClr>
                </a:solidFill>
                <a:latin typeface="Avenir Book" panose="02000503020000020003" pitchFamily="2" charset="0"/>
              </a:rPr>
              <a:t>Resource Link:</a:t>
            </a:r>
            <a:r>
              <a:rPr lang="en-US" sz="2000" b="0" i="1" dirty="0">
                <a:solidFill>
                  <a:schemeClr val="bg1">
                    <a:lumMod val="50000"/>
                  </a:schemeClr>
                </a:solidFill>
                <a:effectLst/>
                <a:latin typeface="Avenir Book" panose="02000503020000020003" pitchFamily="2" charset="0"/>
              </a:rPr>
              <a:t> </a:t>
            </a:r>
            <a:r>
              <a:rPr lang="en-US" sz="2000" b="0" i="1" dirty="0">
                <a:solidFill>
                  <a:schemeClr val="bg1">
                    <a:lumMod val="50000"/>
                  </a:schemeClr>
                </a:solidFill>
                <a:effectLst/>
                <a:latin typeface="Avenir Book" panose="02000503020000020003" pitchFamily="2" charset="0"/>
                <a:hlinkClick r:id="rId3">
                  <a:extLst>
                    <a:ext uri="{A12FA001-AC4F-418D-AE19-62706E023703}">
                      <ahyp:hlinkClr xmlns:ahyp="http://schemas.microsoft.com/office/drawing/2018/hyperlinkcolor" val="tx"/>
                    </a:ext>
                  </a:extLst>
                </a:hlinkClick>
              </a:rPr>
              <a:t>https://tinyurl.com/join-cise-southwest</a:t>
            </a:r>
            <a:r>
              <a:rPr lang="en-US" sz="2000" b="0" i="1" dirty="0">
                <a:solidFill>
                  <a:schemeClr val="bg1">
                    <a:lumMod val="50000"/>
                  </a:schemeClr>
                </a:solidFill>
                <a:effectLst/>
                <a:latin typeface="Avenir Book" panose="02000503020000020003" pitchFamily="2" charset="0"/>
              </a:rPr>
              <a:t>”</a:t>
            </a:r>
            <a:endParaRPr lang="en-US" sz="2000" b="1" dirty="0">
              <a:solidFill>
                <a:schemeClr val="bg1">
                  <a:lumMod val="50000"/>
                </a:schemeClr>
              </a:solidFill>
              <a:latin typeface="Avenir Book" panose="02000503020000020003" pitchFamily="2" charset="0"/>
              <a:ea typeface="Verdana"/>
            </a:endParaRPr>
          </a:p>
          <a:p>
            <a:pPr>
              <a:buFont typeface="Wingdings" pitchFamily="2" charset="2"/>
              <a:buChar char="q"/>
            </a:pPr>
            <a:r>
              <a:rPr lang="en-US" sz="2000" b="1" dirty="0">
                <a:solidFill>
                  <a:schemeClr val="bg1">
                    <a:lumMod val="50000"/>
                  </a:schemeClr>
                </a:solidFill>
                <a:latin typeface="Avenir Book" panose="02000503020000020003" pitchFamily="2" charset="0"/>
                <a:ea typeface="Verdana"/>
              </a:rPr>
              <a:t>Southeast Regional Workshop, April 8-9, 2024</a:t>
            </a:r>
          </a:p>
          <a:p>
            <a:pPr lvl="1"/>
            <a:r>
              <a:rPr lang="en-US" sz="2000" dirty="0">
                <a:solidFill>
                  <a:schemeClr val="bg1">
                    <a:lumMod val="50000"/>
                  </a:schemeClr>
                </a:solidFill>
                <a:latin typeface="Avenir Book" panose="02000503020000020003" pitchFamily="2" charset="0"/>
                <a:ea typeface="Verdana"/>
              </a:rPr>
              <a:t>University of Alabama (MS, AL)</a:t>
            </a:r>
            <a:endParaRPr lang="en-US" sz="2000" dirty="0">
              <a:solidFill>
                <a:schemeClr val="bg1">
                  <a:lumMod val="50000"/>
                </a:schemeClr>
              </a:solidFill>
              <a:latin typeface="Avenir Book" panose="02000503020000020003" pitchFamily="2" charset="0"/>
            </a:endParaRPr>
          </a:p>
          <a:p>
            <a:pPr>
              <a:buFont typeface="Wingdings" pitchFamily="2" charset="2"/>
              <a:buChar char="q"/>
            </a:pPr>
            <a:r>
              <a:rPr lang="en-US" sz="2000" b="1" dirty="0">
                <a:solidFill>
                  <a:schemeClr val="bg1">
                    <a:lumMod val="50000"/>
                  </a:schemeClr>
                </a:solidFill>
                <a:latin typeface="Avenir Book" panose="02000503020000020003" pitchFamily="2" charset="0"/>
                <a:ea typeface="Verdana"/>
              </a:rPr>
              <a:t>Pacific Regional Workshop, June 13-14, 2024</a:t>
            </a:r>
            <a:endParaRPr lang="en-US" sz="2000" b="1" dirty="0">
              <a:solidFill>
                <a:schemeClr val="bg1">
                  <a:lumMod val="50000"/>
                </a:schemeClr>
              </a:solidFill>
              <a:latin typeface="Avenir Book" panose="02000503020000020003" pitchFamily="2" charset="0"/>
            </a:endParaRPr>
          </a:p>
          <a:p>
            <a:pPr lvl="1"/>
            <a:r>
              <a:rPr lang="en-US" sz="2000" dirty="0">
                <a:solidFill>
                  <a:schemeClr val="bg1">
                    <a:lumMod val="50000"/>
                  </a:schemeClr>
                </a:solidFill>
                <a:latin typeface="Avenir Book" panose="02000503020000020003" pitchFamily="2" charset="0"/>
                <a:ea typeface="Verdana"/>
                <a:cs typeface="Arial"/>
              </a:rPr>
              <a:t>University of Hawaii at Mānoa</a:t>
            </a:r>
            <a:r>
              <a:rPr lang="en-US" sz="2000" dirty="0">
                <a:solidFill>
                  <a:schemeClr val="bg1">
                    <a:lumMod val="50000"/>
                  </a:schemeClr>
                </a:solidFill>
                <a:latin typeface="Avenir Book" panose="02000503020000020003" pitchFamily="2" charset="0"/>
                <a:ea typeface="Verdana"/>
              </a:rPr>
              <a:t>  (HI, GU)</a:t>
            </a:r>
            <a:endParaRPr lang="en-US" sz="2000" dirty="0">
              <a:solidFill>
                <a:schemeClr val="bg1">
                  <a:lumMod val="50000"/>
                </a:schemeClr>
              </a:solidFill>
              <a:latin typeface="Avenir Book" panose="02000503020000020003" pitchFamily="2" charset="0"/>
              <a:ea typeface="Verdana"/>
              <a:cs typeface="Arial"/>
            </a:endParaRPr>
          </a:p>
          <a:p>
            <a:pPr>
              <a:buFont typeface="Wingdings" pitchFamily="2" charset="2"/>
              <a:buChar char="q"/>
            </a:pPr>
            <a:r>
              <a:rPr lang="en-US" sz="2000" b="1" dirty="0">
                <a:solidFill>
                  <a:schemeClr val="bg1">
                    <a:lumMod val="50000"/>
                  </a:schemeClr>
                </a:solidFill>
                <a:latin typeface="Avenir Book" panose="02000503020000020003" pitchFamily="2" charset="0"/>
                <a:ea typeface="Verdana"/>
              </a:rPr>
              <a:t>Alaskan Regional Workshop, August 5-6, 2024</a:t>
            </a:r>
          </a:p>
          <a:p>
            <a:pPr lvl="1"/>
            <a:r>
              <a:rPr lang="en-US" sz="2000" dirty="0">
                <a:solidFill>
                  <a:schemeClr val="bg1">
                    <a:lumMod val="50000"/>
                  </a:schemeClr>
                </a:solidFill>
                <a:latin typeface="Avenir Book" panose="02000503020000020003" pitchFamily="2" charset="0"/>
                <a:ea typeface="Verdana"/>
              </a:rPr>
              <a:t>University of Alaska Anchorage (AK)</a:t>
            </a:r>
            <a:endParaRPr lang="en-US" sz="2000" b="1" dirty="0">
              <a:solidFill>
                <a:schemeClr val="bg1">
                  <a:lumMod val="50000"/>
                </a:schemeClr>
              </a:solidFill>
              <a:latin typeface="Avenir Book" panose="02000503020000020003" pitchFamily="2" charset="0"/>
            </a:endParaRPr>
          </a:p>
          <a:p>
            <a:pPr marL="285750" indent="-285750">
              <a:buFont typeface="Wingdings" pitchFamily="2" charset="2"/>
              <a:buChar char="q"/>
            </a:pPr>
            <a:r>
              <a:rPr lang="en-US" sz="2000" b="1" dirty="0">
                <a:solidFill>
                  <a:schemeClr val="bg1">
                    <a:lumMod val="50000"/>
                  </a:schemeClr>
                </a:solidFill>
                <a:latin typeface="Avenir Book" panose="02000503020000020003" pitchFamily="2" charset="0"/>
              </a:rPr>
              <a:t>Wyoming Regional Workshop, August 22-24, 2025</a:t>
            </a:r>
          </a:p>
          <a:p>
            <a:pPr lvl="1"/>
            <a:r>
              <a:rPr lang="en-US" sz="2000" dirty="0">
                <a:solidFill>
                  <a:schemeClr val="bg1">
                    <a:lumMod val="50000"/>
                  </a:schemeClr>
                </a:solidFill>
                <a:latin typeface="Avenir Book" panose="02000503020000020003" pitchFamily="2" charset="0"/>
              </a:rPr>
              <a:t>University of WY and WY EPSCoR Office</a:t>
            </a:r>
          </a:p>
          <a:p>
            <a:pPr lvl="1"/>
            <a:r>
              <a:rPr lang="en-US" sz="2000" dirty="0">
                <a:solidFill>
                  <a:schemeClr val="bg1">
                    <a:lumMod val="50000"/>
                  </a:schemeClr>
                </a:solidFill>
                <a:latin typeface="Avenir Book" panose="02000503020000020003" pitchFamily="2" charset="0"/>
              </a:rPr>
              <a:t>Supported by NSF BIO, CISE, EDU, OIA EPSCoR (travel support)</a:t>
            </a:r>
            <a:endParaRPr lang="en-US" sz="2000" b="1" dirty="0">
              <a:solidFill>
                <a:schemeClr val="tx1">
                  <a:lumMod val="95000"/>
                  <a:lumOff val="5000"/>
                </a:schemeClr>
              </a:solidFill>
              <a:latin typeface="Avenir Book" panose="02000503020000020003" pitchFamily="2" charset="0"/>
            </a:endParaRPr>
          </a:p>
          <a:p>
            <a:pPr marL="285750" indent="-285750">
              <a:buFont typeface="Wingdings" pitchFamily="2" charset="2"/>
              <a:buChar char="q"/>
            </a:pPr>
            <a:r>
              <a:rPr lang="en-US" sz="2000" b="1" dirty="0">
                <a:solidFill>
                  <a:schemeClr val="tx1">
                    <a:lumMod val="85000"/>
                    <a:lumOff val="15000"/>
                  </a:schemeClr>
                </a:solidFill>
                <a:latin typeface="Avenir Book"/>
                <a:ea typeface="Verdana"/>
              </a:rPr>
              <a:t>Southern Regional Workshop,  FY 25-FY26 (TX, FL, AL, LA, AR, MS, NM)</a:t>
            </a:r>
          </a:p>
          <a:p>
            <a:pPr marL="742950" lvl="1" indent="-285750">
              <a:buFont typeface="Wingdings" pitchFamily="2" charset="2"/>
              <a:buChar char="q"/>
            </a:pPr>
            <a:r>
              <a:rPr lang="en-US" sz="1600" b="1" dirty="0">
                <a:solidFill>
                  <a:schemeClr val="tx1">
                    <a:lumMod val="85000"/>
                    <a:lumOff val="15000"/>
                  </a:schemeClr>
                </a:solidFill>
                <a:latin typeface="Avenir Book" panose="02000503020000020003" pitchFamily="2" charset="0"/>
              </a:rPr>
              <a:t>Data Science, AI and CI themes impacting jurisdictional research advancements </a:t>
            </a:r>
          </a:p>
        </p:txBody>
      </p:sp>
      <p:pic>
        <p:nvPicPr>
          <p:cNvPr id="8" name="Picture 7">
            <a:extLst>
              <a:ext uri="{FF2B5EF4-FFF2-40B4-BE49-F238E27FC236}">
                <a16:creationId xmlns:a16="http://schemas.microsoft.com/office/drawing/2014/main" id="{6338061C-63EB-E3D9-B5DE-E9A9921DC45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3535" y="1181137"/>
            <a:ext cx="2802769" cy="2802769"/>
          </a:xfrm>
          <a:prstGeom prst="rect">
            <a:avLst/>
          </a:prstGeom>
          <a:noFill/>
          <a:ln>
            <a:noFill/>
          </a:ln>
        </p:spPr>
      </p:pic>
    </p:spTree>
    <p:extLst>
      <p:ext uri="{BB962C8B-B14F-4D97-AF65-F5344CB8AC3E}">
        <p14:creationId xmlns:p14="http://schemas.microsoft.com/office/powerpoint/2010/main" val="741827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1F64E-7A27-DE4A-BE1F-79795A251A74}"/>
              </a:ext>
            </a:extLst>
          </p:cNvPr>
          <p:cNvSpPr>
            <a:spLocks noGrp="1"/>
          </p:cNvSpPr>
          <p:nvPr>
            <p:ph type="title"/>
          </p:nvPr>
        </p:nvSpPr>
        <p:spPr>
          <a:xfrm>
            <a:off x="0" y="37349"/>
            <a:ext cx="9296400" cy="1357439"/>
          </a:xfrm>
        </p:spPr>
        <p:txBody>
          <a:bodyPr anchor="b">
            <a:normAutofit/>
          </a:bodyPr>
          <a:lstStyle/>
          <a:p>
            <a:r>
              <a:rPr lang="en-US" sz="3500" dirty="0">
                <a:solidFill>
                  <a:schemeClr val="tx2">
                    <a:lumMod val="90000"/>
                    <a:lumOff val="10000"/>
                  </a:schemeClr>
                </a:solidFill>
                <a:latin typeface="Avenir Book" panose="02000503020000020003" pitchFamily="2" charset="0"/>
                <a:ea typeface="Verdana"/>
              </a:rPr>
              <a:t>NSF investments towards </a:t>
            </a:r>
            <a:br>
              <a:rPr lang="en-US" sz="3500" dirty="0">
                <a:solidFill>
                  <a:schemeClr val="tx2">
                    <a:lumMod val="90000"/>
                    <a:lumOff val="10000"/>
                  </a:schemeClr>
                </a:solidFill>
                <a:latin typeface="Avenir Book" panose="02000503020000020003" pitchFamily="2" charset="0"/>
                <a:ea typeface="Verdana"/>
              </a:rPr>
            </a:br>
            <a:r>
              <a:rPr lang="en-US" sz="3500" dirty="0">
                <a:solidFill>
                  <a:schemeClr val="tx2">
                    <a:lumMod val="90000"/>
                    <a:lumOff val="10000"/>
                  </a:schemeClr>
                </a:solidFill>
                <a:latin typeface="Avenir Book" panose="02000503020000020003" pitchFamily="2" charset="0"/>
                <a:ea typeface="Verdana"/>
              </a:rPr>
              <a:t>CISE Research Expansion supports</a:t>
            </a:r>
            <a:r>
              <a:rPr lang="en-US" dirty="0">
                <a:solidFill>
                  <a:schemeClr val="tx2">
                    <a:lumMod val="90000"/>
                    <a:lumOff val="10000"/>
                  </a:schemeClr>
                </a:solidFill>
                <a:latin typeface="Avenir Book" panose="02000503020000020003" pitchFamily="2" charset="0"/>
                <a:ea typeface="Verdana"/>
              </a:rPr>
              <a:t>…</a:t>
            </a:r>
            <a:endParaRPr lang="en-US" dirty="0">
              <a:solidFill>
                <a:schemeClr val="tx2">
                  <a:lumMod val="90000"/>
                  <a:lumOff val="10000"/>
                </a:schemeClr>
              </a:solidFill>
              <a:latin typeface="Avenir Book" panose="02000503020000020003" pitchFamily="2" charset="0"/>
            </a:endParaRPr>
          </a:p>
        </p:txBody>
      </p:sp>
      <p:sp>
        <p:nvSpPr>
          <p:cNvPr id="24" name="Content Placeholder 2">
            <a:extLst>
              <a:ext uri="{FF2B5EF4-FFF2-40B4-BE49-F238E27FC236}">
                <a16:creationId xmlns:a16="http://schemas.microsoft.com/office/drawing/2014/main" id="{FF5C2C59-7C60-F44B-B7BF-1D6A2DE66E89}"/>
              </a:ext>
            </a:extLst>
          </p:cNvPr>
          <p:cNvSpPr>
            <a:spLocks noGrp="1"/>
          </p:cNvSpPr>
          <p:nvPr>
            <p:ph idx="1"/>
          </p:nvPr>
        </p:nvSpPr>
        <p:spPr>
          <a:xfrm>
            <a:off x="0" y="1811763"/>
            <a:ext cx="7318737" cy="3264095"/>
          </a:xfrm>
        </p:spPr>
        <p:txBody>
          <a:bodyPr vert="horz" lIns="91440" tIns="45720" rIns="91440" bIns="45720" rtlCol="0" anchor="t">
            <a:noAutofit/>
          </a:bodyPr>
          <a:lstStyle/>
          <a:p>
            <a:pPr algn="just">
              <a:buFont typeface="Wingdings" pitchFamily="2" charset="2"/>
              <a:buChar char="§"/>
            </a:pPr>
            <a:r>
              <a:rPr lang="en-US" sz="2400" dirty="0">
                <a:solidFill>
                  <a:schemeClr val="tx1"/>
                </a:solidFill>
                <a:latin typeface="Avenir Book" panose="02000503020000020003" pitchFamily="2" charset="0"/>
                <a:ea typeface="Verdana"/>
                <a:cs typeface="Arial"/>
              </a:rPr>
              <a:t>Building on technical themes and responding to research and societal opportunities</a:t>
            </a:r>
          </a:p>
          <a:p>
            <a:pPr algn="just">
              <a:buFont typeface="Wingdings" pitchFamily="2" charset="2"/>
              <a:buChar char="q"/>
            </a:pPr>
            <a:endParaRPr lang="en-US" sz="2400" dirty="0">
              <a:solidFill>
                <a:schemeClr val="tx1"/>
              </a:solidFill>
              <a:latin typeface="Avenir Book" panose="02000503020000020003" pitchFamily="2" charset="0"/>
              <a:ea typeface="Verdana"/>
              <a:cs typeface="Arial"/>
            </a:endParaRPr>
          </a:p>
          <a:p>
            <a:pPr algn="just">
              <a:buFont typeface="Wingdings" pitchFamily="2" charset="2"/>
              <a:buChar char="§"/>
            </a:pPr>
            <a:r>
              <a:rPr lang="en-US" sz="2400" dirty="0">
                <a:solidFill>
                  <a:schemeClr val="tx1"/>
                </a:solidFill>
                <a:latin typeface="Avenir Book" panose="02000503020000020003" pitchFamily="2" charset="0"/>
                <a:ea typeface="Verdana"/>
                <a:cs typeface="Arial"/>
              </a:rPr>
              <a:t>Building out cross-cutting efforts in infrastructure and people</a:t>
            </a:r>
          </a:p>
          <a:p>
            <a:pPr algn="just">
              <a:buFont typeface="Wingdings" pitchFamily="2" charset="2"/>
              <a:buChar char="q"/>
            </a:pPr>
            <a:endParaRPr lang="en-US" sz="2400" dirty="0">
              <a:solidFill>
                <a:schemeClr val="tx1"/>
              </a:solidFill>
              <a:latin typeface="Avenir Book" panose="02000503020000020003" pitchFamily="2" charset="0"/>
              <a:ea typeface="Verdana"/>
              <a:cs typeface="Arial"/>
            </a:endParaRPr>
          </a:p>
          <a:p>
            <a:pPr algn="just">
              <a:buFont typeface="Wingdings" pitchFamily="2" charset="2"/>
              <a:buChar char="§"/>
            </a:pPr>
            <a:r>
              <a:rPr lang="en-US" sz="2400" dirty="0">
                <a:solidFill>
                  <a:schemeClr val="tx1"/>
                </a:solidFill>
                <a:latin typeface="Avenir Book" panose="02000503020000020003" pitchFamily="2" charset="0"/>
                <a:ea typeface="Verdana"/>
                <a:cs typeface="Arial"/>
              </a:rPr>
              <a:t>Engaging in broad conversations with the research community, with industry, with other US agencies, and internationally</a:t>
            </a:r>
          </a:p>
          <a:p>
            <a:endParaRPr lang="en-US" sz="2000" dirty="0">
              <a:solidFill>
                <a:schemeClr val="tx1"/>
              </a:solidFill>
              <a:latin typeface="Arial" panose="020B0604020202020204" pitchFamily="34" charset="0"/>
              <a:cs typeface="Arial" panose="020B0604020202020204" pitchFamily="34" charset="0"/>
            </a:endParaRPr>
          </a:p>
          <a:p>
            <a:pPr marL="0" indent="0">
              <a:buNone/>
            </a:pPr>
            <a:endParaRPr lang="en-US" sz="20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D2180A7-93D7-A080-F14E-9F5ADE79F3FB}"/>
              </a:ext>
              <a:ext uri="{C183D7F6-B498-43B3-948B-1728B52AA6E4}">
                <adec:decorative xmlns:adec="http://schemas.microsoft.com/office/drawing/2017/decorative" val="1"/>
              </a:ext>
            </a:extLst>
          </p:cNvPr>
          <p:cNvPicPr>
            <a:picLocks noChangeAspect="1"/>
          </p:cNvPicPr>
          <p:nvPr/>
        </p:nvPicPr>
        <p:blipFill rotWithShape="1">
          <a:blip r:embed="rId3"/>
          <a:srcRect l="12386" r="12386"/>
          <a:stretch/>
        </p:blipFill>
        <p:spPr>
          <a:xfrm>
            <a:off x="7302882" y="573437"/>
            <a:ext cx="4887594" cy="487139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E1211A4B-D248-382C-B800-E1C790D2EA13}"/>
              </a:ext>
            </a:extLst>
          </p:cNvPr>
          <p:cNvSpPr txBox="1"/>
          <p:nvPr/>
        </p:nvSpPr>
        <p:spPr>
          <a:xfrm>
            <a:off x="7777803" y="5453566"/>
            <a:ext cx="4412673" cy="1169551"/>
          </a:xfrm>
          <a:prstGeom prst="rect">
            <a:avLst/>
          </a:prstGeom>
          <a:noFill/>
        </p:spPr>
        <p:txBody>
          <a:bodyPr wrap="square" lIns="91440" tIns="45720" rIns="91440" bIns="45720" anchor="t">
            <a:spAutoFit/>
          </a:bodyPr>
          <a:lstStyle/>
          <a:p>
            <a:pPr algn="ctr"/>
            <a:r>
              <a:rPr lang="en-US" sz="1400" dirty="0">
                <a:latin typeface="Avenir Book" panose="02000503020000020003" pitchFamily="2" charset="0"/>
                <a:ea typeface="+mj-ea"/>
                <a:cs typeface="Calibri"/>
              </a:rPr>
              <a:t>Students, Faculty &amp; the Amazon team at the </a:t>
            </a:r>
          </a:p>
          <a:p>
            <a:pPr algn="ctr"/>
            <a:r>
              <a:rPr lang="en-US" sz="1400" dirty="0">
                <a:latin typeface="Avenir Book" panose="02000503020000020003" pitchFamily="2" charset="0"/>
                <a:ea typeface="+mj-ea"/>
                <a:cs typeface="Calibri"/>
              </a:rPr>
              <a:t>AWS Sagemaker Workshop (December 2022)</a:t>
            </a:r>
          </a:p>
          <a:p>
            <a:pPr algn="ctr"/>
            <a:r>
              <a:rPr lang="en-US" sz="1400" dirty="0">
                <a:latin typeface="Avenir Book" panose="02000503020000020003" pitchFamily="2" charset="0"/>
                <a:ea typeface="+mj-ea"/>
                <a:cs typeface="Calibri"/>
              </a:rPr>
              <a:t>[NSF Award #2131052, Institution: SUNY College at Old Westbury, NY, PI: </a:t>
            </a:r>
            <a:r>
              <a:rPr lang="en-US" sz="1400" dirty="0" err="1">
                <a:latin typeface="Avenir Book" panose="02000503020000020003" pitchFamily="2" charset="0"/>
                <a:ea typeface="+mj-ea"/>
                <a:cs typeface="Calibri"/>
              </a:rPr>
              <a:t>Renu</a:t>
            </a:r>
            <a:r>
              <a:rPr lang="en-US" sz="1400" dirty="0">
                <a:latin typeface="Avenir Book" panose="02000503020000020003" pitchFamily="2" charset="0"/>
                <a:ea typeface="+mj-ea"/>
                <a:cs typeface="Calibri"/>
              </a:rPr>
              <a:t> </a:t>
            </a:r>
            <a:r>
              <a:rPr lang="en-US" sz="1400" dirty="0" err="1">
                <a:latin typeface="Avenir Book" panose="02000503020000020003" pitchFamily="2" charset="0"/>
                <a:ea typeface="+mj-ea"/>
                <a:cs typeface="Calibri"/>
              </a:rPr>
              <a:t>Balyan</a:t>
            </a:r>
            <a:r>
              <a:rPr lang="en-US" sz="1400" dirty="0">
                <a:latin typeface="Avenir Book" panose="02000503020000020003" pitchFamily="2" charset="0"/>
                <a:ea typeface="+mj-ea"/>
                <a:cs typeface="Calibri"/>
              </a:rPr>
              <a:t>]</a:t>
            </a:r>
            <a:br>
              <a:rPr lang="en-US" sz="1400" dirty="0">
                <a:latin typeface="Avenir Book" panose="02000503020000020003" pitchFamily="2" charset="0"/>
                <a:ea typeface="+mj-ea"/>
                <a:cs typeface="+mj-cs"/>
              </a:rPr>
            </a:br>
            <a:endParaRPr lang="en-US" sz="1400" dirty="0">
              <a:latin typeface="Avenir Book" panose="02000503020000020003" pitchFamily="2" charset="0"/>
              <a:cs typeface="Calibri"/>
            </a:endParaRPr>
          </a:p>
        </p:txBody>
      </p:sp>
    </p:spTree>
    <p:extLst>
      <p:ext uri="{BB962C8B-B14F-4D97-AF65-F5344CB8AC3E}">
        <p14:creationId xmlns:p14="http://schemas.microsoft.com/office/powerpoint/2010/main" val="2825672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85877-6C4C-5F1C-A115-5A1575627AD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Q&amp;A Session</a:t>
            </a:r>
          </a:p>
        </p:txBody>
      </p:sp>
      <p:pic>
        <p:nvPicPr>
          <p:cNvPr id="7" name="Picture 6">
            <a:extLst>
              <a:ext uri="{FF2B5EF4-FFF2-40B4-BE49-F238E27FC236}">
                <a16:creationId xmlns:a16="http://schemas.microsoft.com/office/drawing/2014/main" id="{DF39C93D-DB67-BB4A-8820-3AA84B9D69A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79608" y="216334"/>
            <a:ext cx="5614363" cy="4523087"/>
          </a:xfrm>
          <a:prstGeom prst="rect">
            <a:avLst/>
          </a:prstGeom>
        </p:spPr>
      </p:pic>
      <p:sp>
        <p:nvSpPr>
          <p:cNvPr id="3" name="object 3">
            <a:extLst>
              <a:ext uri="{FF2B5EF4-FFF2-40B4-BE49-F238E27FC236}">
                <a16:creationId xmlns:a16="http://schemas.microsoft.com/office/drawing/2014/main" id="{907BBC8E-61EE-79AF-7DD2-41E1E9758851}"/>
              </a:ext>
            </a:extLst>
          </p:cNvPr>
          <p:cNvSpPr txBox="1">
            <a:spLocks/>
          </p:cNvSpPr>
          <p:nvPr/>
        </p:nvSpPr>
        <p:spPr>
          <a:xfrm>
            <a:off x="5661364" y="5262133"/>
            <a:ext cx="7206364" cy="1367041"/>
          </a:xfrm>
          <a:prstGeom prst="rect">
            <a:avLst/>
          </a:prstGeom>
        </p:spPr>
        <p:txBody>
          <a:bodyPr vert="horz" wrap="square" lIns="0" tIns="12700" rIns="0" bIns="0" rtlCol="0" anchor="t">
            <a:spAutoFit/>
          </a:bodyPr>
          <a:lstStyle>
            <a:lvl1pPr algn="l" defTabSz="914400" rtl="0" eaLnBrk="1" latinLnBrk="0" hangingPunct="1">
              <a:lnSpc>
                <a:spcPct val="90000"/>
              </a:lnSpc>
              <a:spcBef>
                <a:spcPct val="0"/>
              </a:spcBef>
              <a:buNone/>
              <a:defRPr sz="5400" b="1" kern="1200">
                <a:solidFill>
                  <a:schemeClr val="bg1"/>
                </a:solidFill>
                <a:latin typeface="Tw Cen MT" panose="020B0602020104020603" pitchFamily="34" charset="77"/>
                <a:ea typeface="Verdana" panose="020B0604030504040204" pitchFamily="34" charset="0"/>
                <a:cs typeface="+mj-cs"/>
              </a:defRPr>
            </a:lvl1pPr>
          </a:lstStyle>
          <a:p>
            <a:pPr marL="12700">
              <a:lnSpc>
                <a:spcPct val="100000"/>
              </a:lnSpc>
              <a:spcBef>
                <a:spcPts val="100"/>
              </a:spcBef>
            </a:pPr>
            <a:r>
              <a:rPr lang="en-US" sz="8800">
                <a:solidFill>
                  <a:srgbClr val="FFFFFF"/>
                </a:solidFill>
                <a:latin typeface="Tw Cen MT"/>
                <a:ea typeface="Verdana"/>
                <a:cs typeface="Tw Cen MT"/>
              </a:rPr>
              <a:t>Q&amp;A Session</a:t>
            </a:r>
            <a:endParaRPr lang="en-US" sz="8800">
              <a:latin typeface="Tw Cen MT"/>
              <a:ea typeface="Verdana"/>
              <a:cs typeface="Tw Cen MT"/>
            </a:endParaRPr>
          </a:p>
        </p:txBody>
      </p:sp>
    </p:spTree>
    <p:extLst>
      <p:ext uri="{BB962C8B-B14F-4D97-AF65-F5344CB8AC3E}">
        <p14:creationId xmlns:p14="http://schemas.microsoft.com/office/powerpoint/2010/main" val="4131242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81332D1-D07A-4251-AACF-3ED104F6828F}"/>
              </a:ext>
            </a:extLst>
          </p:cNvPr>
          <p:cNvSpPr>
            <a:spLocks noGrp="1"/>
          </p:cNvSpPr>
          <p:nvPr>
            <p:ph type="title"/>
          </p:nvPr>
        </p:nvSpPr>
        <p:spPr>
          <a:xfrm>
            <a:off x="137553" y="294290"/>
            <a:ext cx="11949671" cy="726573"/>
          </a:xfrm>
        </p:spPr>
        <p:txBody>
          <a:bodyPr>
            <a:noAutofit/>
          </a:bodyPr>
          <a:lstStyle/>
          <a:p>
            <a:pPr algn="ctr"/>
            <a:r>
              <a:rPr lang="en-US" dirty="0">
                <a:solidFill>
                  <a:schemeClr val="tx1">
                    <a:lumMod val="95000"/>
                    <a:lumOff val="5000"/>
                  </a:schemeClr>
                </a:solidFill>
                <a:latin typeface="Calibri" panose="020F0502020204030204" pitchFamily="34" charset="0"/>
                <a:ea typeface="Open Sans" pitchFamily="2" charset="0"/>
                <a:cs typeface="Calibri" panose="020F0502020204030204" pitchFamily="34" charset="0"/>
              </a:rPr>
              <a:t>NSF-funded Foundational, Translational, Societal Impacts</a:t>
            </a:r>
          </a:p>
        </p:txBody>
      </p:sp>
      <p:sp>
        <p:nvSpPr>
          <p:cNvPr id="11" name="TextBox 10">
            <a:extLst>
              <a:ext uri="{FF2B5EF4-FFF2-40B4-BE49-F238E27FC236}">
                <a16:creationId xmlns:a16="http://schemas.microsoft.com/office/drawing/2014/main" id="{FBC81D8D-40E9-8B49-8AB5-4E96CDBA58CB}"/>
              </a:ext>
            </a:extLst>
          </p:cNvPr>
          <p:cNvSpPr txBox="1"/>
          <p:nvPr/>
        </p:nvSpPr>
        <p:spPr>
          <a:xfrm>
            <a:off x="137554" y="3698056"/>
            <a:ext cx="3942413" cy="29546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w Cen MT" panose="020B0602020104020603" pitchFamily="34" charset="77"/>
                <a:ea typeface="+mn-ea"/>
                <a:cs typeface="+mn-cs"/>
              </a:rPr>
              <a:t>Foundational</a:t>
            </a:r>
            <a:endParaRPr kumimoji="0" lang="en-US" sz="1800" b="0" i="0" u="none" strike="noStrike" kern="1200" cap="none" spc="0" normalizeH="0" baseline="0" noProof="0">
              <a:ln>
                <a:noFill/>
              </a:ln>
              <a:solidFill>
                <a:srgbClr val="000000"/>
              </a:solidFill>
              <a:effectLst/>
              <a:uLnTx/>
              <a:uFillTx/>
              <a:latin typeface="Tw Cen MT" panose="020B0602020104020603" pitchFamily="34"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w Cen MT" panose="020B0602020104020603" pitchFamily="34" charset="77"/>
                <a:ea typeface="+mn-ea"/>
                <a:cs typeface="+mn-cs"/>
              </a:rPr>
              <a:t>CISE-funded research has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w Cen MT" panose="020B0602020104020603" pitchFamily="34" charset="77"/>
                <a:ea typeface="+mn-ea"/>
                <a:cs typeface="+mn-cs"/>
              </a:rPr>
              <a:t>led the world in fundamental work on how information is gathered, analyzed, and communicated</a:t>
            </a:r>
            <a:r>
              <a:rPr lang="en-US">
                <a:solidFill>
                  <a:srgbClr val="000000"/>
                </a:solidFill>
                <a:latin typeface="Tw Cen MT" panose="020B0602020104020603" pitchFamily="34" charset="77"/>
              </a:rPr>
              <a:t>.</a:t>
            </a:r>
            <a:endParaRPr kumimoji="0" lang="en-US" sz="1800" b="0" i="0" u="none" strike="noStrike" kern="1200" cap="none" spc="0" normalizeH="0" baseline="0" noProof="0">
              <a:ln>
                <a:noFill/>
              </a:ln>
              <a:solidFill>
                <a:srgbClr val="000000"/>
              </a:solidFill>
              <a:effectLst/>
              <a:uLnTx/>
              <a:uFillTx/>
              <a:latin typeface="Tw Cen MT" panose="020B0602020104020603" pitchFamily="34"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srgbClr val="000000"/>
              </a:solidFill>
              <a:latin typeface="Tw Cen MT" panose="020B0602020104020603" pitchFamily="34" charset="77"/>
            </a:endParaRPr>
          </a:p>
          <a:p>
            <a:pPr algn="ctr"/>
            <a:r>
              <a:rPr lang="en-US" b="1" i="1">
                <a:solidFill>
                  <a:srgbClr val="000000"/>
                </a:solidFill>
                <a:latin typeface="Tw Cen MT" panose="020B0602020104020603" pitchFamily="34" charset="77"/>
              </a:rPr>
              <a:t>44 of the 72 </a:t>
            </a:r>
            <a:r>
              <a:rPr lang="en-US" i="1">
                <a:solidFill>
                  <a:srgbClr val="000000"/>
                </a:solidFill>
                <a:latin typeface="Tw Cen MT" panose="020B0602020104020603" pitchFamily="34" charset="77"/>
              </a:rPr>
              <a:t>Turing Awardees have received NSF funding</a:t>
            </a:r>
            <a:endParaRPr kumimoji="0" lang="en-US" sz="1800" b="0" i="1" u="none" strike="noStrike" kern="1200" cap="none" spc="0" normalizeH="0" baseline="0" noProof="0">
              <a:ln>
                <a:noFill/>
              </a:ln>
              <a:solidFill>
                <a:srgbClr val="000000"/>
              </a:solidFill>
              <a:effectLst/>
              <a:uLnTx/>
              <a:uFillTx/>
              <a:latin typeface="Tw Cen MT" panose="020B0602020104020603" pitchFamily="34"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w Cen MT" panose="020B0602020104020603" pitchFamily="34"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w Cen MT" panose="020B0602020104020603" pitchFamily="34" charset="77"/>
              <a:ea typeface="+mn-ea"/>
              <a:cs typeface="+mn-cs"/>
            </a:endParaRPr>
          </a:p>
        </p:txBody>
      </p:sp>
      <p:sp>
        <p:nvSpPr>
          <p:cNvPr id="15" name="TextBox 14">
            <a:extLst>
              <a:ext uri="{FF2B5EF4-FFF2-40B4-BE49-F238E27FC236}">
                <a16:creationId xmlns:a16="http://schemas.microsoft.com/office/drawing/2014/main" id="{0AA81BBD-71E8-8143-9B52-A1EB352F6422}"/>
              </a:ext>
            </a:extLst>
          </p:cNvPr>
          <p:cNvSpPr txBox="1"/>
          <p:nvPr/>
        </p:nvSpPr>
        <p:spPr>
          <a:xfrm>
            <a:off x="4363004" y="3713047"/>
            <a:ext cx="3209671"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w Cen MT" panose="020B0602020104020603" pitchFamily="34" charset="77"/>
                <a:ea typeface="+mn-ea"/>
                <a:cs typeface="+mn-cs"/>
              </a:rPr>
              <a:t>Translational</a:t>
            </a:r>
            <a:endParaRPr kumimoji="0" lang="en-US" sz="1800" b="0" i="0" u="none" strike="noStrike" kern="1200" cap="none" spc="0" normalizeH="0" baseline="0" noProof="0">
              <a:ln>
                <a:noFill/>
              </a:ln>
              <a:solidFill>
                <a:srgbClr val="000000"/>
              </a:solidFill>
              <a:effectLst/>
              <a:uLnTx/>
              <a:uFillTx/>
              <a:latin typeface="Tw Cen MT" panose="020B0602020104020603" pitchFamily="34"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w Cen MT" panose="020B0602020104020603" pitchFamily="34" charset="77"/>
                <a:ea typeface="+mn-ea"/>
                <a:cs typeface="+mn-cs"/>
              </a:rPr>
              <a:t>CISE-funded research has changed how the world computes and communicates.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w Cen MT" panose="020B0602020104020603" pitchFamily="34"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Tw Cen MT" panose="020B0602020104020603" pitchFamily="34" charset="77"/>
                <a:ea typeface="+mn-ea"/>
                <a:cs typeface="+mn-cs"/>
              </a:rPr>
              <a:t>&gt;$1Trillion </a:t>
            </a:r>
            <a:r>
              <a:rPr kumimoji="0" lang="en-US" sz="1800" b="0" i="1" u="none" strike="noStrike" kern="1200" cap="none" spc="0" normalizeH="0" baseline="0" noProof="0">
                <a:ln>
                  <a:noFill/>
                </a:ln>
                <a:solidFill>
                  <a:srgbClr val="000000"/>
                </a:solidFill>
                <a:effectLst/>
                <a:uLnTx/>
                <a:uFillTx/>
                <a:latin typeface="Tw Cen MT" panose="020B0602020104020603" pitchFamily="34" charset="77"/>
                <a:ea typeface="+mn-ea"/>
                <a:cs typeface="+mn-cs"/>
              </a:rPr>
              <a:t>of economic impact via the IT sector and beyond.</a:t>
            </a:r>
          </a:p>
        </p:txBody>
      </p:sp>
      <p:sp>
        <p:nvSpPr>
          <p:cNvPr id="12" name="TextBox 11">
            <a:extLst>
              <a:ext uri="{FF2B5EF4-FFF2-40B4-BE49-F238E27FC236}">
                <a16:creationId xmlns:a16="http://schemas.microsoft.com/office/drawing/2014/main" id="{3C7270C8-F326-7448-8D03-CADBC8AE3B70}"/>
              </a:ext>
            </a:extLst>
          </p:cNvPr>
          <p:cNvSpPr txBox="1"/>
          <p:nvPr/>
        </p:nvSpPr>
        <p:spPr>
          <a:xfrm>
            <a:off x="8465891" y="3713479"/>
            <a:ext cx="3209671"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w Cen MT" panose="020B0602020104020603" pitchFamily="34" charset="77"/>
                <a:ea typeface="+mn-ea"/>
                <a:cs typeface="+mn-cs"/>
              </a:rPr>
              <a:t>Societal</a:t>
            </a:r>
            <a:endParaRPr kumimoji="0" lang="en-US" sz="1800" b="0" i="0" u="none" strike="noStrike" kern="1200" cap="none" spc="0" normalizeH="0" baseline="0" noProof="0">
              <a:ln>
                <a:noFill/>
              </a:ln>
              <a:solidFill>
                <a:srgbClr val="000000"/>
              </a:solidFill>
              <a:effectLst/>
              <a:uLnTx/>
              <a:uFillTx/>
              <a:latin typeface="Tw Cen MT" panose="020B0602020104020603" pitchFamily="34"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w Cen MT" panose="020B0602020104020603" pitchFamily="34" charset="77"/>
                <a:ea typeface="+mn-ea"/>
                <a:cs typeface="+mn-cs"/>
              </a:rPr>
              <a:t>CISE-funded research is benefitting American communities</a:t>
            </a:r>
            <a:endParaRPr lang="en-US">
              <a:solidFill>
                <a:srgbClr val="000000"/>
              </a:solidFill>
              <a:latin typeface="Tw Cen MT" panose="020B06020201040206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srgbClr val="000000"/>
              </a:solidFill>
              <a:latin typeface="Tw Cen MT" panose="020B06020201040206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solidFill>
                <a:srgbClr val="000000"/>
              </a:solidFill>
              <a:latin typeface="Tw Cen MT" panose="020B06020201040206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i="1">
                <a:solidFill>
                  <a:srgbClr val="000000"/>
                </a:solidFill>
                <a:latin typeface="Tw Cen MT" panose="020B0602020104020603" pitchFamily="34" charset="77"/>
              </a:rPr>
              <a:t>C</a:t>
            </a:r>
            <a:r>
              <a:rPr kumimoji="0" lang="en-US" sz="1800" b="0" i="1" u="none" strike="noStrike" kern="1200" cap="none" spc="0" normalizeH="0" baseline="0" noProof="0">
                <a:ln>
                  <a:noFill/>
                </a:ln>
                <a:solidFill>
                  <a:srgbClr val="000000"/>
                </a:solidFill>
                <a:effectLst/>
                <a:uLnTx/>
                <a:uFillTx/>
                <a:latin typeface="Tw Cen MT" panose="020B0602020104020603" pitchFamily="34" charset="77"/>
                <a:ea typeface="+mn-ea"/>
                <a:cs typeface="+mn-cs"/>
              </a:rPr>
              <a:t>hanging the face of computing and changing the world</a:t>
            </a:r>
          </a:p>
        </p:txBody>
      </p:sp>
      <p:pic>
        <p:nvPicPr>
          <p:cNvPr id="14" name="Picture 13">
            <a:extLst>
              <a:ext uri="{FF2B5EF4-FFF2-40B4-BE49-F238E27FC236}">
                <a16:creationId xmlns:a16="http://schemas.microsoft.com/office/drawing/2014/main" id="{9555EBCF-32E0-4D24-AB0D-9B253305666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tretch/>
        </p:blipFill>
        <p:spPr>
          <a:xfrm>
            <a:off x="3532828" y="1321549"/>
            <a:ext cx="5126343" cy="2499091"/>
          </a:xfrm>
          <a:prstGeom prst="rect">
            <a:avLst/>
          </a:prstGeom>
          <a:solidFill>
            <a:schemeClr val="bg1"/>
          </a:solidFill>
        </p:spPr>
      </p:pic>
      <p:pic>
        <p:nvPicPr>
          <p:cNvPr id="17" name="Picture 6">
            <a:extLst>
              <a:ext uri="{FF2B5EF4-FFF2-40B4-BE49-F238E27FC236}">
                <a16:creationId xmlns:a16="http://schemas.microsoft.com/office/drawing/2014/main" id="{F2A6127E-23F6-4667-8AB5-D77E778742D1}"/>
              </a:ext>
              <a:ext uri="{C183D7F6-B498-43B3-948B-1728B52AA6E4}">
                <adec:decorative xmlns:adec="http://schemas.microsoft.com/office/drawing/2017/decorative" val="1"/>
              </a:ext>
            </a:extLst>
          </p:cNvPr>
          <p:cNvPicPr>
            <a:picLocks noChangeAspect="1"/>
          </p:cNvPicPr>
          <p:nvPr/>
        </p:nvPicPr>
        <p:blipFill>
          <a:blip r:embed="rId4"/>
          <a:srcRect l="11707" r="11707"/>
          <a:stretch/>
        </p:blipFill>
        <p:spPr>
          <a:xfrm>
            <a:off x="8990105" y="1464110"/>
            <a:ext cx="2313999" cy="2014299"/>
          </a:xfrm>
          <a:prstGeom prst="rect">
            <a:avLst/>
          </a:prstGeom>
        </p:spPr>
      </p:pic>
      <p:pic>
        <p:nvPicPr>
          <p:cNvPr id="18" name="Picture 17">
            <a:extLst>
              <a:ext uri="{FF2B5EF4-FFF2-40B4-BE49-F238E27FC236}">
                <a16:creationId xmlns:a16="http://schemas.microsoft.com/office/drawing/2014/main" id="{329EEC48-CBE3-4EB9-91A6-A93378C9FFB0}"/>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521" r="24958"/>
          <a:stretch/>
        </p:blipFill>
        <p:spPr bwMode="auto">
          <a:xfrm>
            <a:off x="1177618" y="1488453"/>
            <a:ext cx="1767955" cy="212245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F504FB3-03DD-0D45-B602-13CB77D36F33}"/>
              </a:ext>
            </a:extLst>
          </p:cNvPr>
          <p:cNvSpPr/>
          <p:nvPr/>
        </p:nvSpPr>
        <p:spPr>
          <a:xfrm>
            <a:off x="8172090" y="6362486"/>
            <a:ext cx="4019910" cy="52322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Tw Cen MT" panose="020B0602020104020603" pitchFamily="34" charset="77"/>
              </a:rPr>
              <a:t>https://</a:t>
            </a:r>
            <a:r>
              <a:rPr kumimoji="0" lang="en-US" sz="1400" b="0" i="0" u="none" strike="noStrike" kern="1200" cap="none" spc="0" normalizeH="0" baseline="0" noProof="0" err="1">
                <a:ln>
                  <a:noFill/>
                </a:ln>
                <a:solidFill>
                  <a:schemeClr val="bg1"/>
                </a:solidFill>
                <a:effectLst/>
                <a:uLnTx/>
                <a:uFillTx/>
                <a:latin typeface="Tw Cen MT" panose="020B0602020104020603" pitchFamily="34" charset="77"/>
              </a:rPr>
              <a:t>www.nationalacademies.org</a:t>
            </a:r>
            <a:r>
              <a:rPr kumimoji="0" lang="en-US" sz="1400" b="0" i="0" u="none" strike="noStrike" kern="1200" cap="none" spc="0" normalizeH="0" baseline="0" noProof="0">
                <a:ln>
                  <a:noFill/>
                </a:ln>
                <a:solidFill>
                  <a:schemeClr val="bg1"/>
                </a:solidFill>
                <a:effectLst/>
                <a:uLnTx/>
                <a:uFillTx/>
                <a:latin typeface="Tw Cen MT" panose="020B0602020104020603" pitchFamily="34" charset="77"/>
              </a:rPr>
              <a:t>/our-work/depicting-innovation-in-information-technology</a:t>
            </a:r>
          </a:p>
        </p:txBody>
      </p:sp>
    </p:spTree>
    <p:extLst>
      <p:ext uri="{BB962C8B-B14F-4D97-AF65-F5344CB8AC3E}">
        <p14:creationId xmlns:p14="http://schemas.microsoft.com/office/powerpoint/2010/main" val="2481612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15DEE7EC-9BA6-3645-A661-DBC025450D39}"/>
              </a:ext>
            </a:extLst>
          </p:cNvPr>
          <p:cNvSpPr txBox="1"/>
          <p:nvPr/>
        </p:nvSpPr>
        <p:spPr>
          <a:xfrm>
            <a:off x="8421086" y="122003"/>
            <a:ext cx="3640963" cy="1077218"/>
          </a:xfrm>
          <a:prstGeom prst="rect">
            <a:avLst/>
          </a:prstGeom>
          <a:solidFill>
            <a:schemeClr val="accent1"/>
          </a:solidFill>
          <a:ln w="57150">
            <a:solidFill>
              <a:schemeClr val="accent2"/>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rPr>
              <a:t>NSF funds </a:t>
            </a:r>
            <a:r>
              <a:rPr kumimoji="0" lang="en-US" sz="2400" b="1"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rPr>
              <a:t>80% </a:t>
            </a:r>
            <a:r>
              <a:rPr kumimoji="0" lang="en-US" sz="2000" b="0"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rPr>
              <a:t>of federally-funded CS in the US at academic institutions.</a:t>
            </a:r>
          </a:p>
        </p:txBody>
      </p:sp>
      <p:grpSp>
        <p:nvGrpSpPr>
          <p:cNvPr id="14" name="Group 13">
            <a:extLst>
              <a:ext uri="{FF2B5EF4-FFF2-40B4-BE49-F238E27FC236}">
                <a16:creationId xmlns:a16="http://schemas.microsoft.com/office/drawing/2014/main" id="{3BE6E120-1253-4E65-BAA1-40C16693BEEA}"/>
              </a:ext>
              <a:ext uri="{C183D7F6-B498-43B3-948B-1728B52AA6E4}">
                <adec:decorative xmlns:adec="http://schemas.microsoft.com/office/drawing/2017/decorative" val="1"/>
              </a:ext>
            </a:extLst>
          </p:cNvPr>
          <p:cNvGrpSpPr/>
          <p:nvPr/>
        </p:nvGrpSpPr>
        <p:grpSpPr>
          <a:xfrm>
            <a:off x="630650" y="1259615"/>
            <a:ext cx="5208040" cy="4581524"/>
            <a:chOff x="61351" y="867321"/>
            <a:chExt cx="5208040" cy="4581524"/>
          </a:xfrm>
        </p:grpSpPr>
        <p:sp>
          <p:nvSpPr>
            <p:cNvPr id="11" name="TextBox 10">
              <a:extLst>
                <a:ext uri="{FF2B5EF4-FFF2-40B4-BE49-F238E27FC236}">
                  <a16:creationId xmlns:a16="http://schemas.microsoft.com/office/drawing/2014/main" id="{752AC9AB-B219-4A43-9AC4-6993A9AA0319}"/>
                </a:ext>
              </a:extLst>
            </p:cNvPr>
            <p:cNvSpPr txBox="1"/>
            <p:nvPr/>
          </p:nvSpPr>
          <p:spPr>
            <a:xfrm>
              <a:off x="1329440" y="1538207"/>
              <a:ext cx="1867819" cy="646331"/>
            </a:xfrm>
            <a:prstGeom prst="rect">
              <a:avLst/>
            </a:prstGeom>
            <a:noFill/>
            <a:ln>
              <a:noFill/>
            </a:ln>
          </p:spPr>
          <p:txBody>
            <a:bodyPr wrap="none" rtlCol="0">
              <a:spAutoFit/>
            </a:bodyPr>
            <a:lstStyle/>
            <a:p>
              <a:pPr marL="0" marR="0" lvl="0" indent="0" algn="l" defTabSz="91356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$1,035.9 M</a:t>
              </a:r>
            </a:p>
            <a:p>
              <a:pPr marL="0" marR="0" lvl="0" indent="0" algn="l" defTabSz="91356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FY2023 enacted budget</a:t>
              </a:r>
            </a:p>
          </p:txBody>
        </p:sp>
        <p:sp>
          <p:nvSpPr>
            <p:cNvPr id="16" name="TextBox 15">
              <a:extLst>
                <a:ext uri="{FF2B5EF4-FFF2-40B4-BE49-F238E27FC236}">
                  <a16:creationId xmlns:a16="http://schemas.microsoft.com/office/drawing/2014/main" id="{50CF3585-2406-5840-9BFB-748DEB6AC1BE}"/>
                </a:ext>
              </a:extLst>
            </p:cNvPr>
            <p:cNvSpPr txBox="1"/>
            <p:nvPr/>
          </p:nvSpPr>
          <p:spPr>
            <a:xfrm>
              <a:off x="1169186" y="2781597"/>
              <a:ext cx="1450451" cy="830997"/>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nchor="ctr" anchorCtr="0">
              <a:spAutoFit/>
            </a:bodyPr>
            <a:lstStyle/>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6,401</a:t>
              </a:r>
            </a:p>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Proposals evaluated</a:t>
              </a:r>
            </a:p>
          </p:txBody>
        </p:sp>
        <p:sp>
          <p:nvSpPr>
            <p:cNvPr id="40" name="TextBox 39">
              <a:extLst>
                <a:ext uri="{FF2B5EF4-FFF2-40B4-BE49-F238E27FC236}">
                  <a16:creationId xmlns:a16="http://schemas.microsoft.com/office/drawing/2014/main" id="{5A75BF59-141B-3C45-8CB1-E16C406CBF4C}"/>
                </a:ext>
              </a:extLst>
            </p:cNvPr>
            <p:cNvSpPr txBox="1"/>
            <p:nvPr/>
          </p:nvSpPr>
          <p:spPr>
            <a:xfrm>
              <a:off x="2577880" y="3454795"/>
              <a:ext cx="993957" cy="830997"/>
            </a:xfrm>
            <a:prstGeom prst="rect">
              <a:avLst/>
            </a:prstGeom>
            <a:noFill/>
            <a:ln>
              <a:noFill/>
            </a:ln>
          </p:spPr>
          <p:txBody>
            <a:bodyPr wrap="square" rtlCol="0">
              <a:spAutoFit/>
            </a:bodyPr>
            <a:lstStyle/>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2</a:t>
              </a:r>
              <a:r>
                <a:rPr lang="en-US" sz="2400">
                  <a:solidFill>
                    <a:srgbClr val="005699"/>
                  </a:solidFill>
                  <a:latin typeface="Open Sans" pitchFamily="2" charset="0"/>
                  <a:ea typeface="Open Sans" pitchFamily="2" charset="0"/>
                  <a:cs typeface="Open Sans" pitchFamily="2" charset="0"/>
                </a:rPr>
                <a:t>9</a:t>
              </a:r>
              <a:r>
                <a:rPr kumimoji="0" lang="en-US" sz="2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 </a:t>
              </a:r>
              <a:r>
                <a:rPr kumimoji="0" lang="en-US" sz="12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Funding rate</a:t>
              </a:r>
            </a:p>
          </p:txBody>
        </p:sp>
        <p:pic>
          <p:nvPicPr>
            <p:cNvPr id="6" name="Picture 5" descr="Icon&#10;&#10;Description automatically generated">
              <a:extLst>
                <a:ext uri="{FF2B5EF4-FFF2-40B4-BE49-F238E27FC236}">
                  <a16:creationId xmlns:a16="http://schemas.microsoft.com/office/drawing/2014/main" id="{555E5BE1-EE63-4491-A7F4-D06B8038BF84}"/>
                </a:ext>
              </a:extLst>
            </p:cNvPr>
            <p:cNvPicPr>
              <a:picLocks noChangeAspect="1"/>
            </p:cNvPicPr>
            <p:nvPr/>
          </p:nvPicPr>
          <p:blipFill>
            <a:blip r:embed="rId3"/>
            <a:stretch>
              <a:fillRect/>
            </a:stretch>
          </p:blipFill>
          <p:spPr>
            <a:xfrm>
              <a:off x="61351" y="3934509"/>
              <a:ext cx="1271019" cy="1271019"/>
            </a:xfrm>
            <a:prstGeom prst="rect">
              <a:avLst/>
            </a:prstGeom>
          </p:spPr>
        </p:pic>
        <p:pic>
          <p:nvPicPr>
            <p:cNvPr id="54" name="Picture 53" descr="Logo, icon&#10;&#10;Description automatically generated">
              <a:extLst>
                <a:ext uri="{FF2B5EF4-FFF2-40B4-BE49-F238E27FC236}">
                  <a16:creationId xmlns:a16="http://schemas.microsoft.com/office/drawing/2014/main" id="{505E46D3-5ABF-4D94-A4BF-731FC534E6D1}"/>
                </a:ext>
              </a:extLst>
            </p:cNvPr>
            <p:cNvPicPr>
              <a:picLocks noChangeAspect="1"/>
            </p:cNvPicPr>
            <p:nvPr/>
          </p:nvPicPr>
          <p:blipFill>
            <a:blip r:embed="rId4"/>
            <a:stretch>
              <a:fillRect/>
            </a:stretch>
          </p:blipFill>
          <p:spPr>
            <a:xfrm>
              <a:off x="61351" y="1246621"/>
              <a:ext cx="1271019" cy="1271019"/>
            </a:xfrm>
            <a:prstGeom prst="rect">
              <a:avLst/>
            </a:prstGeom>
          </p:spPr>
        </p:pic>
        <p:pic>
          <p:nvPicPr>
            <p:cNvPr id="56" name="Picture 55" descr="Icon&#10;&#10;Description automatically generated">
              <a:extLst>
                <a:ext uri="{FF2B5EF4-FFF2-40B4-BE49-F238E27FC236}">
                  <a16:creationId xmlns:a16="http://schemas.microsoft.com/office/drawing/2014/main" id="{0DDDA883-F2E6-4868-BADD-67F60125F1C2}"/>
                </a:ext>
              </a:extLst>
            </p:cNvPr>
            <p:cNvPicPr>
              <a:picLocks noChangeAspect="1"/>
            </p:cNvPicPr>
            <p:nvPr/>
          </p:nvPicPr>
          <p:blipFill>
            <a:blip r:embed="rId5"/>
            <a:stretch>
              <a:fillRect/>
            </a:stretch>
          </p:blipFill>
          <p:spPr>
            <a:xfrm>
              <a:off x="66396" y="2569298"/>
              <a:ext cx="1271019" cy="1272847"/>
            </a:xfrm>
            <a:prstGeom prst="rect">
              <a:avLst/>
            </a:prstGeom>
          </p:spPr>
        </p:pic>
        <p:sp>
          <p:nvSpPr>
            <p:cNvPr id="59" name="TextBox 58">
              <a:extLst>
                <a:ext uri="{FF2B5EF4-FFF2-40B4-BE49-F238E27FC236}">
                  <a16:creationId xmlns:a16="http://schemas.microsoft.com/office/drawing/2014/main" id="{5A6F72BD-BFDA-47D7-9C12-6042E6FFEE30}"/>
                </a:ext>
              </a:extLst>
            </p:cNvPr>
            <p:cNvSpPr txBox="1"/>
            <p:nvPr/>
          </p:nvSpPr>
          <p:spPr>
            <a:xfrm>
              <a:off x="1160571" y="4326063"/>
              <a:ext cx="1450451" cy="646331"/>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nchor="ctr" anchorCtr="0">
              <a:spAutoFit/>
            </a:bodyPr>
            <a:lstStyle/>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1,847 </a:t>
              </a:r>
              <a:r>
                <a:rPr kumimoji="0" lang="en-US" sz="12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Awards made</a:t>
              </a:r>
            </a:p>
          </p:txBody>
        </p:sp>
        <p:sp>
          <p:nvSpPr>
            <p:cNvPr id="61" name="Right Brace 60">
              <a:extLst>
                <a:ext uri="{FF2B5EF4-FFF2-40B4-BE49-F238E27FC236}">
                  <a16:creationId xmlns:a16="http://schemas.microsoft.com/office/drawing/2014/main" id="{9645138A-5E7B-469C-B6EE-0B5763971AA5}"/>
                </a:ext>
              </a:extLst>
            </p:cNvPr>
            <p:cNvSpPr/>
            <p:nvPr/>
          </p:nvSpPr>
          <p:spPr>
            <a:xfrm>
              <a:off x="2375339" y="3122370"/>
              <a:ext cx="309626" cy="1487356"/>
            </a:xfrm>
            <a:prstGeom prst="rightBrace">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6" name="Right Brace 65">
              <a:extLst>
                <a:ext uri="{FF2B5EF4-FFF2-40B4-BE49-F238E27FC236}">
                  <a16:creationId xmlns:a16="http://schemas.microsoft.com/office/drawing/2014/main" id="{875B43DD-4FFE-430E-9C53-6207CE772453}"/>
                </a:ext>
              </a:extLst>
            </p:cNvPr>
            <p:cNvSpPr/>
            <p:nvPr/>
          </p:nvSpPr>
          <p:spPr>
            <a:xfrm flipH="1">
              <a:off x="3627240" y="867321"/>
              <a:ext cx="1642151" cy="4581524"/>
            </a:xfrm>
            <a:prstGeom prst="rightBrace">
              <a:avLst>
                <a:gd name="adj1" fmla="val 7963"/>
                <a:gd name="adj2" fmla="val 50000"/>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cxnSp>
          <p:nvCxnSpPr>
            <p:cNvPr id="68" name="Connector: Elbow 67">
              <a:extLst>
                <a:ext uri="{FF2B5EF4-FFF2-40B4-BE49-F238E27FC236}">
                  <a16:creationId xmlns:a16="http://schemas.microsoft.com/office/drawing/2014/main" id="{CD7D525D-B8EC-45A1-9884-4525E69C484F}"/>
                </a:ext>
              </a:extLst>
            </p:cNvPr>
            <p:cNvCxnSpPr>
              <a:cxnSpLocks/>
              <a:stCxn id="59" idx="2"/>
              <a:endCxn id="66" idx="1"/>
            </p:cNvCxnSpPr>
            <p:nvPr/>
          </p:nvCxnSpPr>
          <p:spPr>
            <a:xfrm rot="5400000" flipH="1" flipV="1">
              <a:off x="1849362" y="3194517"/>
              <a:ext cx="1814311" cy="1741443"/>
            </a:xfrm>
            <a:prstGeom prst="bentConnector4">
              <a:avLst>
                <a:gd name="adj1" fmla="val -1698"/>
                <a:gd name="adj2" fmla="val 101348"/>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18E42740-841A-4A48-9AEE-0C9F2611C773}"/>
              </a:ext>
              <a:ext uri="{C183D7F6-B498-43B3-948B-1728B52AA6E4}">
                <adec:decorative xmlns:adec="http://schemas.microsoft.com/office/drawing/2017/decorative" val="1"/>
              </a:ext>
            </a:extLst>
          </p:cNvPr>
          <p:cNvGrpSpPr/>
          <p:nvPr/>
        </p:nvGrpSpPr>
        <p:grpSpPr>
          <a:xfrm>
            <a:off x="5814972" y="1545029"/>
            <a:ext cx="2710225" cy="4004692"/>
            <a:chOff x="3718315" y="1045273"/>
            <a:chExt cx="2710225" cy="4004692"/>
          </a:xfrm>
        </p:grpSpPr>
        <p:sp>
          <p:nvSpPr>
            <p:cNvPr id="31" name="TextBox 30">
              <a:extLst>
                <a:ext uri="{FF2B5EF4-FFF2-40B4-BE49-F238E27FC236}">
                  <a16:creationId xmlns:a16="http://schemas.microsoft.com/office/drawing/2014/main" id="{79BB3680-A73D-0944-8F1C-0AE3D9B96282}"/>
                </a:ext>
              </a:extLst>
            </p:cNvPr>
            <p:cNvSpPr txBox="1"/>
            <p:nvPr/>
          </p:nvSpPr>
          <p:spPr>
            <a:xfrm>
              <a:off x="5040449" y="2609633"/>
              <a:ext cx="1145239" cy="830997"/>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chorCtr="0">
              <a:spAutoFit/>
            </a:bodyPr>
            <a:lstStyle/>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6,647</a:t>
              </a:r>
            </a:p>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Grad </a:t>
              </a:r>
              <a:r>
                <a:rPr lang="en-US" sz="1200">
                  <a:solidFill>
                    <a:srgbClr val="005699"/>
                  </a:solidFill>
                  <a:latin typeface="Open Sans" pitchFamily="2" charset="0"/>
                  <a:ea typeface="Open Sans" pitchFamily="2" charset="0"/>
                  <a:cs typeface="Open Sans" pitchFamily="2" charset="0"/>
                </a:rPr>
                <a:t>s</a:t>
              </a:r>
              <a:r>
                <a:rPr kumimoji="0" lang="en-US" sz="1200" b="0" i="0" u="none" strike="noStrike" kern="1200" cap="none" spc="0" normalizeH="0" baseline="0" noProof="0" err="1">
                  <a:ln>
                    <a:noFill/>
                  </a:ln>
                  <a:solidFill>
                    <a:srgbClr val="005699"/>
                  </a:solidFill>
                  <a:effectLst/>
                  <a:uLnTx/>
                  <a:uFillTx/>
                  <a:latin typeface="Open Sans" pitchFamily="2" charset="0"/>
                  <a:ea typeface="Open Sans" pitchFamily="2" charset="0"/>
                  <a:cs typeface="Open Sans" pitchFamily="2" charset="0"/>
                </a:rPr>
                <a:t>tudents</a:t>
              </a:r>
              <a:endParaRPr kumimoji="0" lang="en-US" sz="12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endParaRPr>
            </a:p>
          </p:txBody>
        </p:sp>
        <p:sp>
          <p:nvSpPr>
            <p:cNvPr id="48" name="TextBox 47">
              <a:extLst>
                <a:ext uri="{FF2B5EF4-FFF2-40B4-BE49-F238E27FC236}">
                  <a16:creationId xmlns:a16="http://schemas.microsoft.com/office/drawing/2014/main" id="{F38A4197-956B-1843-992F-6E9EBF593474}"/>
                </a:ext>
              </a:extLst>
            </p:cNvPr>
            <p:cNvSpPr txBox="1"/>
            <p:nvPr/>
          </p:nvSpPr>
          <p:spPr>
            <a:xfrm>
              <a:off x="4804564" y="1273463"/>
              <a:ext cx="1623976" cy="830997"/>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chorCtr="0">
              <a:spAutoFit/>
            </a:bodyPr>
            <a:lstStyle/>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371</a:t>
              </a:r>
              <a:endParaRPr kumimoji="0" lang="en-US" sz="1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endParaRPr>
            </a:p>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Institutions supported</a:t>
              </a:r>
            </a:p>
          </p:txBody>
        </p:sp>
        <p:pic>
          <p:nvPicPr>
            <p:cNvPr id="81" name="Picture 80" descr="Icon&#10;&#10;Description automatically generated">
              <a:extLst>
                <a:ext uri="{FF2B5EF4-FFF2-40B4-BE49-F238E27FC236}">
                  <a16:creationId xmlns:a16="http://schemas.microsoft.com/office/drawing/2014/main" id="{45929418-C6F2-4D5B-8070-44F331EDD610}"/>
                </a:ext>
              </a:extLst>
            </p:cNvPr>
            <p:cNvPicPr>
              <a:picLocks noChangeAspect="1"/>
            </p:cNvPicPr>
            <p:nvPr/>
          </p:nvPicPr>
          <p:blipFill>
            <a:blip r:embed="rId6"/>
            <a:stretch>
              <a:fillRect/>
            </a:stretch>
          </p:blipFill>
          <p:spPr>
            <a:xfrm>
              <a:off x="3719949" y="2415112"/>
              <a:ext cx="1272847" cy="1271019"/>
            </a:xfrm>
            <a:prstGeom prst="rect">
              <a:avLst/>
            </a:prstGeom>
          </p:spPr>
        </p:pic>
        <p:pic>
          <p:nvPicPr>
            <p:cNvPr id="87" name="Picture 86" descr="Icon&#10;&#10;Description automatically generated">
              <a:extLst>
                <a:ext uri="{FF2B5EF4-FFF2-40B4-BE49-F238E27FC236}">
                  <a16:creationId xmlns:a16="http://schemas.microsoft.com/office/drawing/2014/main" id="{16455F61-7E22-4881-A701-114F224F209E}"/>
                </a:ext>
              </a:extLst>
            </p:cNvPr>
            <p:cNvPicPr>
              <a:picLocks noChangeAspect="1"/>
            </p:cNvPicPr>
            <p:nvPr/>
          </p:nvPicPr>
          <p:blipFill>
            <a:blip r:embed="rId7"/>
            <a:stretch>
              <a:fillRect/>
            </a:stretch>
          </p:blipFill>
          <p:spPr>
            <a:xfrm>
              <a:off x="3718315" y="1045273"/>
              <a:ext cx="1271019" cy="1271019"/>
            </a:xfrm>
            <a:prstGeom prst="rect">
              <a:avLst/>
            </a:prstGeom>
          </p:spPr>
        </p:pic>
        <p:sp>
          <p:nvSpPr>
            <p:cNvPr id="97" name="TextBox 96">
              <a:extLst>
                <a:ext uri="{FF2B5EF4-FFF2-40B4-BE49-F238E27FC236}">
                  <a16:creationId xmlns:a16="http://schemas.microsoft.com/office/drawing/2014/main" id="{5F59F6F0-A6B0-4965-93C3-D82D88813A5B}"/>
                </a:ext>
              </a:extLst>
            </p:cNvPr>
            <p:cNvSpPr txBox="1"/>
            <p:nvPr/>
          </p:nvSpPr>
          <p:spPr>
            <a:xfrm>
              <a:off x="5000125" y="3824318"/>
              <a:ext cx="1422931" cy="1200329"/>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chorCtr="0">
              <a:spAutoFit/>
            </a:bodyPr>
            <a:lstStyle/>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21, 623</a:t>
              </a:r>
            </a:p>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Individuals from </a:t>
              </a:r>
              <a:r>
                <a:rPr lang="en-US" sz="1200">
                  <a:solidFill>
                    <a:srgbClr val="005699"/>
                  </a:solidFill>
                  <a:latin typeface="Open Sans" pitchFamily="2" charset="0"/>
                  <a:ea typeface="Open Sans" pitchFamily="2" charset="0"/>
                  <a:cs typeface="Open Sans" pitchFamily="2" charset="0"/>
                </a:rPr>
                <a:t>senior</a:t>
              </a:r>
              <a:r>
                <a:rPr kumimoji="0" lang="en-US" sz="12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 researchers to undergrads</a:t>
              </a:r>
            </a:p>
          </p:txBody>
        </p:sp>
        <p:pic>
          <p:nvPicPr>
            <p:cNvPr id="107" name="Picture 106" descr="Shape, icon&#10;&#10;Description automatically generated">
              <a:extLst>
                <a:ext uri="{FF2B5EF4-FFF2-40B4-BE49-F238E27FC236}">
                  <a16:creationId xmlns:a16="http://schemas.microsoft.com/office/drawing/2014/main" id="{93AF0459-32A9-4800-857C-6CD811FC8384}"/>
                </a:ext>
              </a:extLst>
            </p:cNvPr>
            <p:cNvPicPr>
              <a:picLocks noChangeAspect="1"/>
            </p:cNvPicPr>
            <p:nvPr/>
          </p:nvPicPr>
          <p:blipFill>
            <a:blip r:embed="rId8"/>
            <a:stretch>
              <a:fillRect/>
            </a:stretch>
          </p:blipFill>
          <p:spPr>
            <a:xfrm>
              <a:off x="3721777" y="3778946"/>
              <a:ext cx="1271019" cy="1271019"/>
            </a:xfrm>
            <a:prstGeom prst="rect">
              <a:avLst/>
            </a:prstGeom>
          </p:spPr>
        </p:pic>
      </p:grpSp>
      <p:grpSp>
        <p:nvGrpSpPr>
          <p:cNvPr id="27" name="Group 26">
            <a:extLst>
              <a:ext uri="{FF2B5EF4-FFF2-40B4-BE49-F238E27FC236}">
                <a16:creationId xmlns:a16="http://schemas.microsoft.com/office/drawing/2014/main" id="{C2D9F364-F0DD-4FDC-AABA-DEBD883B5F6E}"/>
              </a:ext>
              <a:ext uri="{C183D7F6-B498-43B3-948B-1728B52AA6E4}">
                <adec:decorative xmlns:adec="http://schemas.microsoft.com/office/drawing/2017/decorative" val="1"/>
              </a:ext>
            </a:extLst>
          </p:cNvPr>
          <p:cNvGrpSpPr/>
          <p:nvPr/>
        </p:nvGrpSpPr>
        <p:grpSpPr>
          <a:xfrm>
            <a:off x="8788845" y="2879154"/>
            <a:ext cx="2871487" cy="1271019"/>
            <a:chOff x="8674280" y="2872743"/>
            <a:chExt cx="2871487" cy="1271019"/>
          </a:xfrm>
        </p:grpSpPr>
        <p:sp>
          <p:nvSpPr>
            <p:cNvPr id="57" name="TextBox 56">
              <a:extLst>
                <a:ext uri="{FF2B5EF4-FFF2-40B4-BE49-F238E27FC236}">
                  <a16:creationId xmlns:a16="http://schemas.microsoft.com/office/drawing/2014/main" id="{42AEC6E7-6DDF-4AD3-BD02-F5D078E8CE50}"/>
                </a:ext>
              </a:extLst>
            </p:cNvPr>
            <p:cNvSpPr txBox="1"/>
            <p:nvPr/>
          </p:nvSpPr>
          <p:spPr>
            <a:xfrm>
              <a:off x="9964755" y="3092753"/>
              <a:ext cx="1581012" cy="830997"/>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chorCtr="0">
              <a:spAutoFit/>
            </a:bodyPr>
            <a:lstStyle/>
            <a:p>
              <a:pPr marL="0" marR="0" lvl="0" indent="0" algn="ctr" defTabSz="913562" rtl="0" eaLnBrk="1" fontAlgn="auto" latinLnBrk="0" hangingPunct="1">
                <a:lnSpc>
                  <a:spcPct val="100000"/>
                </a:lnSpc>
                <a:spcBef>
                  <a:spcPts val="0"/>
                </a:spcBef>
                <a:spcAft>
                  <a:spcPts val="0"/>
                </a:spcAft>
                <a:buClrTx/>
                <a:buSzTx/>
                <a:buFontTx/>
                <a:buNone/>
                <a:tabLst/>
                <a:defRPr/>
              </a:pPr>
              <a:r>
                <a:rPr lang="en-US" sz="2400">
                  <a:solidFill>
                    <a:srgbClr val="005699"/>
                  </a:solidFill>
                  <a:latin typeface="Open Sans" pitchFamily="2" charset="0"/>
                  <a:ea typeface="Open Sans" pitchFamily="2" charset="0"/>
                  <a:cs typeface="Open Sans" pitchFamily="2" charset="0"/>
                </a:rPr>
                <a:t>89</a:t>
              </a:r>
              <a:endParaRPr kumimoji="0" lang="en-US" sz="1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endParaRPr>
            </a:p>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Minority-serving Institutions</a:t>
              </a:r>
            </a:p>
          </p:txBody>
        </p:sp>
        <p:pic>
          <p:nvPicPr>
            <p:cNvPr id="26" name="Picture 25" descr="Logo, icon&#10;&#10;Description automatically generated">
              <a:extLst>
                <a:ext uri="{FF2B5EF4-FFF2-40B4-BE49-F238E27FC236}">
                  <a16:creationId xmlns:a16="http://schemas.microsoft.com/office/drawing/2014/main" id="{8C1CD226-96A3-48D2-8382-8E605613BF19}"/>
                </a:ext>
              </a:extLst>
            </p:cNvPr>
            <p:cNvPicPr>
              <a:picLocks noChangeAspect="1"/>
            </p:cNvPicPr>
            <p:nvPr/>
          </p:nvPicPr>
          <p:blipFill>
            <a:blip r:embed="rId9"/>
            <a:stretch>
              <a:fillRect/>
            </a:stretch>
          </p:blipFill>
          <p:spPr>
            <a:xfrm>
              <a:off x="8674280" y="2872743"/>
              <a:ext cx="1269194" cy="1271019"/>
            </a:xfrm>
            <a:prstGeom prst="rect">
              <a:avLst/>
            </a:prstGeom>
          </p:spPr>
        </p:pic>
      </p:grpSp>
      <p:grpSp>
        <p:nvGrpSpPr>
          <p:cNvPr id="30" name="Group 29">
            <a:extLst>
              <a:ext uri="{FF2B5EF4-FFF2-40B4-BE49-F238E27FC236}">
                <a16:creationId xmlns:a16="http://schemas.microsoft.com/office/drawing/2014/main" id="{7D0B70E9-3C8E-4459-81E7-C665212D55FE}"/>
              </a:ext>
              <a:ext uri="{C183D7F6-B498-43B3-948B-1728B52AA6E4}">
                <adec:decorative xmlns:adec="http://schemas.microsoft.com/office/drawing/2017/decorative" val="1"/>
              </a:ext>
            </a:extLst>
          </p:cNvPr>
          <p:cNvGrpSpPr/>
          <p:nvPr/>
        </p:nvGrpSpPr>
        <p:grpSpPr>
          <a:xfrm>
            <a:off x="8788845" y="1458635"/>
            <a:ext cx="2871487" cy="1271019"/>
            <a:chOff x="8711226" y="2192075"/>
            <a:chExt cx="2871487" cy="1271019"/>
          </a:xfrm>
        </p:grpSpPr>
        <p:sp>
          <p:nvSpPr>
            <p:cNvPr id="55" name="TextBox 54">
              <a:extLst>
                <a:ext uri="{FF2B5EF4-FFF2-40B4-BE49-F238E27FC236}">
                  <a16:creationId xmlns:a16="http://schemas.microsoft.com/office/drawing/2014/main" id="{2EA28860-AC06-4A42-A3DC-9932EFB74FA0}"/>
                </a:ext>
              </a:extLst>
            </p:cNvPr>
            <p:cNvSpPr txBox="1"/>
            <p:nvPr/>
          </p:nvSpPr>
          <p:spPr>
            <a:xfrm>
              <a:off x="10001700" y="2277439"/>
              <a:ext cx="1581013" cy="1077218"/>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chorCtr="0">
              <a:spAutoFit/>
            </a:bodyPr>
            <a:lstStyle/>
            <a:p>
              <a:pPr marL="0" marR="0" lvl="0" indent="0" algn="ctr" defTabSz="913562" rtl="0" eaLnBrk="1" fontAlgn="auto" latinLnBrk="0" hangingPunct="1">
                <a:lnSpc>
                  <a:spcPct val="100000"/>
                </a:lnSpc>
                <a:spcBef>
                  <a:spcPts val="0"/>
                </a:spcBef>
                <a:spcAft>
                  <a:spcPts val="0"/>
                </a:spcAft>
                <a:buClrTx/>
                <a:buSzTx/>
                <a:buFontTx/>
                <a:buNone/>
                <a:tabLst/>
                <a:defRPr/>
              </a:pPr>
              <a:r>
                <a:rPr lang="en-US" sz="2400">
                  <a:solidFill>
                    <a:srgbClr val="005699"/>
                  </a:solidFill>
                  <a:latin typeface="Open Sans" pitchFamily="2" charset="0"/>
                  <a:ea typeface="Open Sans" pitchFamily="2" charset="0"/>
                  <a:cs typeface="Open Sans" pitchFamily="2" charset="0"/>
                </a:rPr>
                <a:t>48</a:t>
              </a:r>
              <a:r>
                <a:rPr kumimoji="0" lang="en-US" sz="2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 states</a:t>
              </a:r>
            </a:p>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 D.C. </a:t>
              </a:r>
            </a:p>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+ 1 </a:t>
              </a:r>
              <a:r>
                <a:rPr lang="en-US" sz="1200">
                  <a:solidFill>
                    <a:srgbClr val="005699"/>
                  </a:solidFill>
                  <a:latin typeface="Open Sans" pitchFamily="2" charset="0"/>
                  <a:ea typeface="Open Sans" pitchFamily="2" charset="0"/>
                  <a:cs typeface="Open Sans" pitchFamily="2" charset="0"/>
                </a:rPr>
                <a:t>territory</a:t>
              </a:r>
            </a:p>
          </p:txBody>
        </p:sp>
        <p:pic>
          <p:nvPicPr>
            <p:cNvPr id="29" name="Picture 28" descr="Logo, icon&#10;&#10;Description automatically generated">
              <a:extLst>
                <a:ext uri="{FF2B5EF4-FFF2-40B4-BE49-F238E27FC236}">
                  <a16:creationId xmlns:a16="http://schemas.microsoft.com/office/drawing/2014/main" id="{699D3C67-78ED-4D73-B4D3-C307F274A7E5}"/>
                </a:ext>
              </a:extLst>
            </p:cNvPr>
            <p:cNvPicPr>
              <a:picLocks noChangeAspect="1"/>
            </p:cNvPicPr>
            <p:nvPr/>
          </p:nvPicPr>
          <p:blipFill>
            <a:blip r:embed="rId10"/>
            <a:stretch>
              <a:fillRect/>
            </a:stretch>
          </p:blipFill>
          <p:spPr>
            <a:xfrm>
              <a:off x="8711226" y="2192075"/>
              <a:ext cx="1271019" cy="1271019"/>
            </a:xfrm>
            <a:prstGeom prst="rect">
              <a:avLst/>
            </a:prstGeom>
          </p:spPr>
        </p:pic>
      </p:grpSp>
      <p:sp>
        <p:nvSpPr>
          <p:cNvPr id="2" name="Title 1">
            <a:extLst>
              <a:ext uri="{FF2B5EF4-FFF2-40B4-BE49-F238E27FC236}">
                <a16:creationId xmlns:a16="http://schemas.microsoft.com/office/drawing/2014/main" id="{3CF2AC6F-0400-E35F-7B01-89D87DDD8119}"/>
              </a:ext>
              <a:ext uri="{C183D7F6-B498-43B3-948B-1728B52AA6E4}">
                <adec:decorative xmlns:adec="http://schemas.microsoft.com/office/drawing/2017/decorative" val="1"/>
              </a:ext>
            </a:extLst>
          </p:cNvPr>
          <p:cNvSpPr txBox="1">
            <a:spLocks noGrp="1"/>
          </p:cNvSpPr>
          <p:nvPr>
            <p:ph type="title" idx="4294967295"/>
          </p:nvPr>
        </p:nvSpPr>
        <p:spPr>
          <a:xfrm>
            <a:off x="531668" y="218782"/>
            <a:ext cx="11277600" cy="12801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000" kern="1200">
                <a:solidFill>
                  <a:srgbClr val="005699"/>
                </a:solidFill>
                <a:latin typeface="Tw Cen MT" panose="020B0602020104020603" pitchFamily="34" charset="77"/>
                <a:ea typeface="Verdana" panose="020B0604030504040204" pitchFamily="34"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Open Sans"/>
                <a:ea typeface="Open Sans"/>
                <a:cs typeface="Open Sans"/>
              </a:rPr>
              <a:t>CISE by the Numbers</a:t>
            </a:r>
          </a:p>
        </p:txBody>
      </p:sp>
      <p:pic>
        <p:nvPicPr>
          <p:cNvPr id="1026" name="Picture 2">
            <a:extLst>
              <a:ext uri="{FF2B5EF4-FFF2-40B4-BE49-F238E27FC236}">
                <a16:creationId xmlns:a16="http://schemas.microsoft.com/office/drawing/2014/main" id="{7FC73032-5106-AB99-B530-6B43C7C67FAD}"/>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68053" y="4406014"/>
            <a:ext cx="1271016" cy="12710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0AF918-7E03-8D0B-34D9-4657C513AF17}"/>
              </a:ext>
            </a:extLst>
          </p:cNvPr>
          <p:cNvSpPr txBox="1"/>
          <p:nvPr/>
        </p:nvSpPr>
        <p:spPr>
          <a:xfrm>
            <a:off x="10088690" y="4586521"/>
            <a:ext cx="1581012" cy="830997"/>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chorCtr="0">
            <a:spAutoFit/>
          </a:bodyPr>
          <a:lstStyle/>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62</a:t>
            </a:r>
            <a:endParaRPr kumimoji="0" lang="en-US" sz="14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endParaRPr>
          </a:p>
          <a:p>
            <a:pPr marL="0" marR="0" lvl="0" indent="0" algn="ctr" defTabSz="91356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5699"/>
                </a:solidFill>
                <a:effectLst/>
                <a:uLnTx/>
                <a:uFillTx/>
                <a:latin typeface="Open Sans" pitchFamily="2" charset="0"/>
                <a:ea typeface="Open Sans" pitchFamily="2" charset="0"/>
                <a:cs typeface="Open Sans" pitchFamily="2" charset="0"/>
              </a:rPr>
              <a:t>Institutions funded in EPSCoR states</a:t>
            </a:r>
          </a:p>
        </p:txBody>
      </p:sp>
      <p:sp>
        <p:nvSpPr>
          <p:cNvPr id="43" name="TextBox 42">
            <a:extLst>
              <a:ext uri="{FF2B5EF4-FFF2-40B4-BE49-F238E27FC236}">
                <a16:creationId xmlns:a16="http://schemas.microsoft.com/office/drawing/2014/main" id="{3773B6E1-8F8F-4972-9721-1EF9033DA8BD}"/>
              </a:ext>
            </a:extLst>
          </p:cNvPr>
          <p:cNvSpPr txBox="1"/>
          <p:nvPr/>
        </p:nvSpPr>
        <p:spPr>
          <a:xfrm>
            <a:off x="895001" y="6565550"/>
            <a:ext cx="2965877" cy="276999"/>
          </a:xfrm>
          <a:prstGeom prst="rect">
            <a:avLst/>
          </a:prstGeom>
          <a:noFill/>
          <a:ln>
            <a:noFill/>
          </a:ln>
        </p:spPr>
        <p:txBody>
          <a:bodyPr wrap="none" rtlCol="0">
            <a:spAutoFit/>
          </a:bodyPr>
          <a:lstStyle/>
          <a:p>
            <a:pPr marL="0" marR="0" lvl="0" indent="0" algn="l" defTabSz="91356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Open Sans" pitchFamily="2" charset="0"/>
                <a:ea typeface="Open Sans" pitchFamily="2" charset="0"/>
                <a:cs typeface="Open Sans" pitchFamily="2" charset="0"/>
              </a:rPr>
              <a:t>All data depicted is f</a:t>
            </a:r>
            <a:r>
              <a:rPr lang="en-US" sz="1200">
                <a:solidFill>
                  <a:schemeClr val="bg1"/>
                </a:solidFill>
                <a:latin typeface="Open Sans" pitchFamily="2" charset="0"/>
                <a:ea typeface="Open Sans" pitchFamily="2" charset="0"/>
                <a:cs typeface="Open Sans" pitchFamily="2" charset="0"/>
              </a:rPr>
              <a:t>or fiscal year 2023.</a:t>
            </a:r>
            <a:endParaRPr kumimoji="0" lang="en-US" sz="1200" b="0" i="0" u="none" strike="noStrike" kern="1200" cap="none" spc="0" normalizeH="0" baseline="0" noProof="0">
              <a:ln>
                <a:noFill/>
              </a:ln>
              <a:solidFill>
                <a:schemeClr val="bg1"/>
              </a:solidFill>
              <a:effectLst/>
              <a:uLnTx/>
              <a:uFillTx/>
              <a:latin typeface="Open Sans" pitchFamily="2" charset="0"/>
              <a:ea typeface="Open Sans" pitchFamily="2" charset="0"/>
              <a:cs typeface="Open Sans" pitchFamily="2" charset="0"/>
            </a:endParaRPr>
          </a:p>
        </p:txBody>
      </p:sp>
      <p:sp>
        <p:nvSpPr>
          <p:cNvPr id="32" name="Slide Number Placeholder 3">
            <a:extLst>
              <a:ext uri="{FF2B5EF4-FFF2-40B4-BE49-F238E27FC236}">
                <a16:creationId xmlns:a16="http://schemas.microsoft.com/office/drawing/2014/main" id="{AA89C607-AB65-4987-B013-9C5BB55C9832}"/>
              </a:ext>
            </a:extLst>
          </p:cNvPr>
          <p:cNvSpPr>
            <a:spLocks noGrp="1"/>
          </p:cNvSpPr>
          <p:nvPr>
            <p:ph type="sldNum" sz="quarter" idx="12"/>
          </p:nvPr>
        </p:nvSpPr>
        <p:spPr>
          <a:xfrm>
            <a:off x="8991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0E8EA-57F6-764C-8914-AEEABF058192}" type="slidenum">
              <a:rPr kumimoji="0" lang="en-US" sz="1200" b="0" i="0" u="none" strike="noStrike" kern="1200" cap="none" spc="0" normalizeH="0" baseline="0" noProof="0" smtClean="0">
                <a:ln>
                  <a:noFill/>
                </a:ln>
                <a:solidFill>
                  <a:srgbClr val="FFFFFF"/>
                </a:solidFill>
                <a:effectLst/>
                <a:uLnTx/>
                <a:uFillTx/>
                <a:latin typeface="Open Sans" pitchFamily="2" charset="0"/>
                <a:ea typeface="Open Sans" pitchFamily="2" charset="0"/>
                <a:cs typeface="Open Sans"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FFFFFF"/>
              </a:solidFill>
              <a:effectLst/>
              <a:uLnTx/>
              <a:uFillTx/>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590667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31E37-25A3-B109-6E23-31DBA80E2F39}"/>
              </a:ext>
            </a:extLst>
          </p:cNvPr>
          <p:cNvSpPr>
            <a:spLocks noGrp="1"/>
          </p:cNvSpPr>
          <p:nvPr>
            <p:ph type="title"/>
          </p:nvPr>
        </p:nvSpPr>
        <p:spPr/>
        <p:txBody>
          <a:bodyPr/>
          <a:lstStyle/>
          <a:p>
            <a:r>
              <a:rPr lang="en-US" dirty="0"/>
              <a:t>Context</a:t>
            </a:r>
          </a:p>
        </p:txBody>
      </p:sp>
      <p:grpSp>
        <p:nvGrpSpPr>
          <p:cNvPr id="7" name="Group 6">
            <a:extLst>
              <a:ext uri="{FF2B5EF4-FFF2-40B4-BE49-F238E27FC236}">
                <a16:creationId xmlns:a16="http://schemas.microsoft.com/office/drawing/2014/main" id="{DC85B268-FD45-A77D-C30D-2E736D6FF5E6}"/>
              </a:ext>
              <a:ext uri="{C183D7F6-B498-43B3-948B-1728B52AA6E4}">
                <adec:decorative xmlns:adec="http://schemas.microsoft.com/office/drawing/2017/decorative" val="1"/>
              </a:ext>
            </a:extLst>
          </p:cNvPr>
          <p:cNvGrpSpPr/>
          <p:nvPr/>
        </p:nvGrpSpPr>
        <p:grpSpPr>
          <a:xfrm>
            <a:off x="181140" y="3429000"/>
            <a:ext cx="11829719" cy="1206072"/>
            <a:chOff x="-903769" y="-884201"/>
            <a:chExt cx="16209187" cy="745978"/>
          </a:xfrm>
        </p:grpSpPr>
        <p:sp>
          <p:nvSpPr>
            <p:cNvPr id="8" name="Rectangle 7">
              <a:extLst>
                <a:ext uri="{FF2B5EF4-FFF2-40B4-BE49-F238E27FC236}">
                  <a16:creationId xmlns:a16="http://schemas.microsoft.com/office/drawing/2014/main" id="{3A1A7CD7-D25A-E30E-BE7F-77BD489B899D}"/>
                </a:ext>
              </a:extLst>
            </p:cNvPr>
            <p:cNvSpPr/>
            <p:nvPr/>
          </p:nvSpPr>
          <p:spPr>
            <a:xfrm>
              <a:off x="-903769" y="-884201"/>
              <a:ext cx="5262260" cy="7459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9" name="Rectangle 8">
              <a:extLst>
                <a:ext uri="{FF2B5EF4-FFF2-40B4-BE49-F238E27FC236}">
                  <a16:creationId xmlns:a16="http://schemas.microsoft.com/office/drawing/2014/main" id="{111366BC-929C-74E4-BE74-04A1D7B269CC}"/>
                </a:ext>
              </a:extLst>
            </p:cNvPr>
            <p:cNvSpPr/>
            <p:nvPr/>
          </p:nvSpPr>
          <p:spPr>
            <a:xfrm>
              <a:off x="4569694" y="-884201"/>
              <a:ext cx="5262260" cy="74597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tangle 9">
              <a:extLst>
                <a:ext uri="{FF2B5EF4-FFF2-40B4-BE49-F238E27FC236}">
                  <a16:creationId xmlns:a16="http://schemas.microsoft.com/office/drawing/2014/main" id="{B1EA083B-0A7B-0A63-760A-9D3BB0538BF1}"/>
                </a:ext>
              </a:extLst>
            </p:cNvPr>
            <p:cNvSpPr/>
            <p:nvPr/>
          </p:nvSpPr>
          <p:spPr>
            <a:xfrm>
              <a:off x="10043158" y="-884201"/>
              <a:ext cx="5262260" cy="7459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grpSp>
      <p:sp>
        <p:nvSpPr>
          <p:cNvPr id="11" name="Oval 10">
            <a:extLst>
              <a:ext uri="{FF2B5EF4-FFF2-40B4-BE49-F238E27FC236}">
                <a16:creationId xmlns:a16="http://schemas.microsoft.com/office/drawing/2014/main" id="{80F8970E-AE4A-E47B-BCD4-8B0CED007D67}"/>
              </a:ext>
              <a:ext uri="{C183D7F6-B498-43B3-948B-1728B52AA6E4}">
                <adec:decorative xmlns:adec="http://schemas.microsoft.com/office/drawing/2017/decorative" val="1"/>
              </a:ext>
            </a:extLst>
          </p:cNvPr>
          <p:cNvSpPr/>
          <p:nvPr/>
        </p:nvSpPr>
        <p:spPr>
          <a:xfrm>
            <a:off x="8832206" y="1346523"/>
            <a:ext cx="2451982" cy="2451982"/>
          </a:xfrm>
          <a:prstGeom prst="ellipse">
            <a:avLst/>
          </a:prstGeom>
          <a:solidFill>
            <a:srgbClr val="FFFFFF">
              <a:alpha val="8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12" name="Oval 11">
            <a:extLst>
              <a:ext uri="{FF2B5EF4-FFF2-40B4-BE49-F238E27FC236}">
                <a16:creationId xmlns:a16="http://schemas.microsoft.com/office/drawing/2014/main" id="{94D388CF-035F-07E7-9B3C-6BE67C2BC403}"/>
              </a:ext>
              <a:ext uri="{C183D7F6-B498-43B3-948B-1728B52AA6E4}">
                <adec:decorative xmlns:adec="http://schemas.microsoft.com/office/drawing/2017/decorative" val="1"/>
              </a:ext>
            </a:extLst>
          </p:cNvPr>
          <p:cNvSpPr/>
          <p:nvPr/>
        </p:nvSpPr>
        <p:spPr>
          <a:xfrm>
            <a:off x="912454" y="1345776"/>
            <a:ext cx="2451982" cy="2451982"/>
          </a:xfrm>
          <a:prstGeom prst="ellipse">
            <a:avLst/>
          </a:prstGeom>
          <a:solidFill>
            <a:srgbClr val="FFFFFF">
              <a:alpha val="8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13" name="Oval 12">
            <a:extLst>
              <a:ext uri="{FF2B5EF4-FFF2-40B4-BE49-F238E27FC236}">
                <a16:creationId xmlns:a16="http://schemas.microsoft.com/office/drawing/2014/main" id="{640B6B0B-04BF-D676-E041-A24CBD78087C}"/>
              </a:ext>
              <a:ext uri="{C183D7F6-B498-43B3-948B-1728B52AA6E4}">
                <adec:decorative xmlns:adec="http://schemas.microsoft.com/office/drawing/2017/decorative" val="1"/>
              </a:ext>
            </a:extLst>
          </p:cNvPr>
          <p:cNvSpPr/>
          <p:nvPr/>
        </p:nvSpPr>
        <p:spPr>
          <a:xfrm>
            <a:off x="4886942" y="1350327"/>
            <a:ext cx="2451982" cy="2451982"/>
          </a:xfrm>
          <a:prstGeom prst="ellipse">
            <a:avLst/>
          </a:prstGeom>
          <a:solidFill>
            <a:srgbClr val="FFFFFF">
              <a:alpha val="8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14" name="TextBox 31">
            <a:extLst>
              <a:ext uri="{FF2B5EF4-FFF2-40B4-BE49-F238E27FC236}">
                <a16:creationId xmlns:a16="http://schemas.microsoft.com/office/drawing/2014/main" id="{C24FC32A-F203-BA62-9F39-953CB26FE88E}"/>
              </a:ext>
            </a:extLst>
          </p:cNvPr>
          <p:cNvSpPr txBox="1">
            <a:spLocks noChangeArrowheads="1"/>
          </p:cNvSpPr>
          <p:nvPr/>
        </p:nvSpPr>
        <p:spPr bwMode="auto">
          <a:xfrm>
            <a:off x="262714" y="3922645"/>
            <a:ext cx="367822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sz="3600">
                <a:solidFill>
                  <a:schemeClr val="tx1"/>
                </a:solidFill>
                <a:latin typeface="Lato Light" charset="0"/>
                <a:ea typeface="ＭＳ Ｐゴシック" charset="0"/>
                <a:cs typeface="ＭＳ Ｐゴシック" charset="0"/>
              </a:defRPr>
            </a:lvl1pPr>
            <a:lvl2pPr marL="742950" indent="-285750" eaLnBrk="0" hangingPunct="0">
              <a:defRPr sz="3600">
                <a:solidFill>
                  <a:schemeClr val="tx1"/>
                </a:solidFill>
                <a:latin typeface="Lato Light" charset="0"/>
                <a:ea typeface="ＭＳ Ｐゴシック" charset="0"/>
              </a:defRPr>
            </a:lvl2pPr>
            <a:lvl3pPr marL="1143000" indent="-228600" eaLnBrk="0" hangingPunct="0">
              <a:defRPr sz="3600">
                <a:solidFill>
                  <a:schemeClr val="tx1"/>
                </a:solidFill>
                <a:latin typeface="Lato Light" charset="0"/>
                <a:ea typeface="ＭＳ Ｐゴシック" charset="0"/>
              </a:defRPr>
            </a:lvl3pPr>
            <a:lvl4pPr marL="1600200" indent="-228600" eaLnBrk="0" hangingPunct="0">
              <a:defRPr sz="3600">
                <a:solidFill>
                  <a:schemeClr val="tx1"/>
                </a:solidFill>
                <a:latin typeface="Lato Light" charset="0"/>
                <a:ea typeface="ＭＳ Ｐゴシック" charset="0"/>
              </a:defRPr>
            </a:lvl4pPr>
            <a:lvl5pPr marL="2057400" indent="-228600" eaLnBrk="0" hangingPunct="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Open Sans"/>
                <a:ea typeface="Open Sans"/>
                <a:cs typeface="Open Sans"/>
              </a:rPr>
              <a:t>STRENGTHENING ESTABLISHED NSF</a:t>
            </a:r>
            <a:endParaRPr kumimoji="0" lang="id-ID" sz="2000" b="0" i="0" u="none" strike="noStrike" kern="1200" cap="none" spc="0" normalizeH="0" baseline="0" noProof="0" dirty="0">
              <a:ln>
                <a:noFill/>
              </a:ln>
              <a:solidFill>
                <a:srgbClr val="FFFFFF"/>
              </a:solidFill>
              <a:effectLst/>
              <a:uLnTx/>
              <a:uFillTx/>
              <a:latin typeface="Open Sans"/>
              <a:ea typeface="Open Sans"/>
              <a:cs typeface="Open Sans"/>
            </a:endParaRPr>
          </a:p>
        </p:txBody>
      </p:sp>
      <p:pic>
        <p:nvPicPr>
          <p:cNvPr id="15" name="Picture 14">
            <a:extLst>
              <a:ext uri="{FF2B5EF4-FFF2-40B4-BE49-F238E27FC236}">
                <a16:creationId xmlns:a16="http://schemas.microsoft.com/office/drawing/2014/main" id="{C42AF1B4-62B8-4F07-9363-44077A1CAAC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3760" y="1417082"/>
            <a:ext cx="2309371" cy="2309371"/>
          </a:xfrm>
          <a:prstGeom prst="ellipse">
            <a:avLst/>
          </a:prstGeom>
          <a:ln>
            <a:noFill/>
          </a:ln>
        </p:spPr>
      </p:pic>
      <p:sp>
        <p:nvSpPr>
          <p:cNvPr id="17" name="TextBox 31">
            <a:extLst>
              <a:ext uri="{FF2B5EF4-FFF2-40B4-BE49-F238E27FC236}">
                <a16:creationId xmlns:a16="http://schemas.microsoft.com/office/drawing/2014/main" id="{8089131F-5BE1-2525-06A0-54DB5E572168}"/>
              </a:ext>
            </a:extLst>
          </p:cNvPr>
          <p:cNvSpPr txBox="1">
            <a:spLocks noChangeArrowheads="1"/>
          </p:cNvSpPr>
          <p:nvPr/>
        </p:nvSpPr>
        <p:spPr bwMode="auto">
          <a:xfrm>
            <a:off x="4414138" y="3922645"/>
            <a:ext cx="338328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Lato Light" charset="0"/>
                <a:ea typeface="ＭＳ Ｐゴシック" charset="0"/>
                <a:cs typeface="ＭＳ Ｐゴシック" charset="0"/>
              </a:defRPr>
            </a:lvl1pPr>
            <a:lvl2pPr marL="742950" indent="-285750" eaLnBrk="0" hangingPunct="0">
              <a:defRPr sz="3600">
                <a:solidFill>
                  <a:schemeClr val="tx1"/>
                </a:solidFill>
                <a:latin typeface="Lato Light" charset="0"/>
                <a:ea typeface="ＭＳ Ｐゴシック" charset="0"/>
              </a:defRPr>
            </a:lvl2pPr>
            <a:lvl3pPr marL="1143000" indent="-228600" eaLnBrk="0" hangingPunct="0">
              <a:defRPr sz="3600">
                <a:solidFill>
                  <a:schemeClr val="tx1"/>
                </a:solidFill>
                <a:latin typeface="Lato Light" charset="0"/>
                <a:ea typeface="ＭＳ Ｐゴシック" charset="0"/>
              </a:defRPr>
            </a:lvl3pPr>
            <a:lvl4pPr marL="1600200" indent="-228600" eaLnBrk="0" hangingPunct="0">
              <a:defRPr sz="3600">
                <a:solidFill>
                  <a:schemeClr val="tx1"/>
                </a:solidFill>
                <a:latin typeface="Lato Light" charset="0"/>
                <a:ea typeface="ＭＳ Ｐゴシック" charset="0"/>
              </a:defRPr>
            </a:lvl4pPr>
            <a:lvl5pPr marL="2057400" indent="-228600" eaLnBrk="0" hangingPunct="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INSPIRING THE MISSING MILLIONS</a:t>
            </a:r>
            <a:endParaRPr kumimoji="0" lang="id-ID" sz="20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31">
            <a:extLst>
              <a:ext uri="{FF2B5EF4-FFF2-40B4-BE49-F238E27FC236}">
                <a16:creationId xmlns:a16="http://schemas.microsoft.com/office/drawing/2014/main" id="{F850DB76-B662-FE53-B7CE-251608E715AE}"/>
              </a:ext>
            </a:extLst>
          </p:cNvPr>
          <p:cNvSpPr txBox="1">
            <a:spLocks noChangeArrowheads="1"/>
          </p:cNvSpPr>
          <p:nvPr/>
        </p:nvSpPr>
        <p:spPr bwMode="auto">
          <a:xfrm>
            <a:off x="8170378" y="3922645"/>
            <a:ext cx="3840479"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Lato Light" charset="0"/>
                <a:ea typeface="ＭＳ Ｐゴシック" charset="0"/>
                <a:cs typeface="ＭＳ Ｐゴシック" charset="0"/>
              </a:defRPr>
            </a:lvl1pPr>
            <a:lvl2pPr marL="742950" indent="-285750" eaLnBrk="0" hangingPunct="0">
              <a:defRPr sz="3600">
                <a:solidFill>
                  <a:schemeClr val="tx1"/>
                </a:solidFill>
                <a:latin typeface="Lato Light" charset="0"/>
                <a:ea typeface="ＭＳ Ｐゴシック" charset="0"/>
              </a:defRPr>
            </a:lvl2pPr>
            <a:lvl3pPr marL="1143000" indent="-228600" eaLnBrk="0" hangingPunct="0">
              <a:defRPr sz="3600">
                <a:solidFill>
                  <a:schemeClr val="tx1"/>
                </a:solidFill>
                <a:latin typeface="Lato Light" charset="0"/>
                <a:ea typeface="ＭＳ Ｐゴシック" charset="0"/>
              </a:defRPr>
            </a:lvl3pPr>
            <a:lvl4pPr marL="1600200" indent="-228600" eaLnBrk="0" hangingPunct="0">
              <a:defRPr sz="3600">
                <a:solidFill>
                  <a:schemeClr val="tx1"/>
                </a:solidFill>
                <a:latin typeface="Lato Light" charset="0"/>
                <a:ea typeface="ＭＳ Ｐゴシック" charset="0"/>
              </a:defRPr>
            </a:lvl4pPr>
            <a:lvl5pPr marL="2057400" indent="-228600" eaLnBrk="0" hangingPunct="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ACCELERATING TECHNOLOGY AND INNOVATION</a:t>
            </a:r>
            <a:endParaRPr kumimoji="0" lang="id-ID" sz="20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1" name="Group 20">
            <a:extLst>
              <a:ext uri="{FF2B5EF4-FFF2-40B4-BE49-F238E27FC236}">
                <a16:creationId xmlns:a16="http://schemas.microsoft.com/office/drawing/2014/main" id="{7A384F0F-B132-CE53-8A0E-C43D35650FC3}"/>
              </a:ext>
              <a:ext uri="{C183D7F6-B498-43B3-948B-1728B52AA6E4}">
                <adec:decorative xmlns:adec="http://schemas.microsoft.com/office/drawing/2017/decorative" val="1"/>
              </a:ext>
            </a:extLst>
          </p:cNvPr>
          <p:cNvGrpSpPr/>
          <p:nvPr/>
        </p:nvGrpSpPr>
        <p:grpSpPr>
          <a:xfrm>
            <a:off x="4950059" y="1417082"/>
            <a:ext cx="2315220" cy="2315220"/>
            <a:chOff x="5135881" y="1573001"/>
            <a:chExt cx="1924493" cy="1924493"/>
          </a:xfrm>
        </p:grpSpPr>
        <p:sp>
          <p:nvSpPr>
            <p:cNvPr id="22" name="Oval 21">
              <a:extLst>
                <a:ext uri="{FF2B5EF4-FFF2-40B4-BE49-F238E27FC236}">
                  <a16:creationId xmlns:a16="http://schemas.microsoft.com/office/drawing/2014/main" id="{E10754E5-3483-28B0-5DBD-C11EAC2F19EA}"/>
                </a:ext>
              </a:extLst>
            </p:cNvPr>
            <p:cNvSpPr/>
            <p:nvPr/>
          </p:nvSpPr>
          <p:spPr>
            <a:xfrm>
              <a:off x="5135881" y="1573001"/>
              <a:ext cx="1924493" cy="19244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23" name="Picture 22">
              <a:extLst>
                <a:ext uri="{FF2B5EF4-FFF2-40B4-BE49-F238E27FC236}">
                  <a16:creationId xmlns:a16="http://schemas.microsoft.com/office/drawing/2014/main" id="{898D813D-1F9F-CC78-8148-7BE93FEA8D0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483845" y="1958951"/>
              <a:ext cx="1224309" cy="1162318"/>
            </a:xfrm>
            <a:prstGeom prst="rect">
              <a:avLst/>
            </a:prstGeom>
          </p:spPr>
        </p:pic>
      </p:grpSp>
      <p:pic>
        <p:nvPicPr>
          <p:cNvPr id="24" name="Picture 23">
            <a:extLst>
              <a:ext uri="{FF2B5EF4-FFF2-40B4-BE49-F238E27FC236}">
                <a16:creationId xmlns:a16="http://schemas.microsoft.com/office/drawing/2014/main" id="{7FCB699A-09FC-FAEA-EBF9-12BA9EFC392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95091" y="1417082"/>
            <a:ext cx="2315220" cy="2315220"/>
          </a:xfrm>
          <a:prstGeom prst="rect">
            <a:avLst/>
          </a:prstGeom>
        </p:spPr>
      </p:pic>
      <p:pic>
        <p:nvPicPr>
          <p:cNvPr id="5" name="Picture 4">
            <a:extLst>
              <a:ext uri="{FF2B5EF4-FFF2-40B4-BE49-F238E27FC236}">
                <a16:creationId xmlns:a16="http://schemas.microsoft.com/office/drawing/2014/main" id="{633995CF-2A2B-B372-9ECD-BDB8A93611E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7123" y="5392171"/>
            <a:ext cx="7643772" cy="899267"/>
          </a:xfrm>
          <a:prstGeom prst="rect">
            <a:avLst/>
          </a:prstGeom>
        </p:spPr>
      </p:pic>
      <p:sp>
        <p:nvSpPr>
          <p:cNvPr id="6" name="Down Arrow 5">
            <a:extLst>
              <a:ext uri="{FF2B5EF4-FFF2-40B4-BE49-F238E27FC236}">
                <a16:creationId xmlns:a16="http://schemas.microsoft.com/office/drawing/2014/main" id="{AB130BDA-7D50-28BB-A6DB-02680AD1EB9F}"/>
              </a:ext>
              <a:ext uri="{C183D7F6-B498-43B3-948B-1728B52AA6E4}">
                <adec:decorative xmlns:adec="http://schemas.microsoft.com/office/drawing/2017/decorative" val="1"/>
              </a:ext>
            </a:extLst>
          </p:cNvPr>
          <p:cNvSpPr/>
          <p:nvPr/>
        </p:nvSpPr>
        <p:spPr>
          <a:xfrm>
            <a:off x="5860473" y="4750867"/>
            <a:ext cx="498763" cy="569278"/>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719EC84B-AA5D-7AA4-70C6-62A741A5A2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10E8EA-57F6-764C-8914-AEEABF058192}" type="slidenum">
              <a:rPr kumimoji="0" lang="en-US" sz="12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06715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17C961B4-D9A4-BC89-661C-63D9EEE312C6}"/>
              </a:ext>
              <a:ext uri="{C183D7F6-B498-43B3-948B-1728B52AA6E4}">
                <adec:decorative xmlns:adec="http://schemas.microsoft.com/office/drawing/2017/decorative" val="1"/>
              </a:ext>
            </a:extLst>
          </p:cNvPr>
          <p:cNvSpPr/>
          <p:nvPr/>
        </p:nvSpPr>
        <p:spPr>
          <a:xfrm>
            <a:off x="492035" y="1426116"/>
            <a:ext cx="3657600" cy="2011680"/>
          </a:xfrm>
          <a:prstGeom prst="roundRect">
            <a:avLst>
              <a:gd name="adj" fmla="val 5173"/>
            </a:avLst>
          </a:prstGeom>
          <a:solidFill>
            <a:schemeClr val="bg1"/>
          </a:solidFill>
          <a:ln w="6350">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F4DE1982-7FE6-7672-69B4-253ED8581864}"/>
              </a:ext>
              <a:ext uri="{C183D7F6-B498-43B3-948B-1728B52AA6E4}">
                <adec:decorative xmlns:adec="http://schemas.microsoft.com/office/drawing/2017/decorative" val="1"/>
              </a:ext>
            </a:extLst>
          </p:cNvPr>
          <p:cNvSpPr/>
          <p:nvPr/>
        </p:nvSpPr>
        <p:spPr>
          <a:xfrm>
            <a:off x="4247606" y="1425888"/>
            <a:ext cx="3657600" cy="2011680"/>
          </a:xfrm>
          <a:prstGeom prst="roundRect">
            <a:avLst>
              <a:gd name="adj" fmla="val 5173"/>
            </a:avLst>
          </a:prstGeom>
          <a:solidFill>
            <a:schemeClr val="bg1"/>
          </a:solidFill>
          <a:ln w="6350">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D739D024-DCED-1A1B-17A7-4E3A86CD8279}"/>
              </a:ext>
              <a:ext uri="{C183D7F6-B498-43B3-948B-1728B52AA6E4}">
                <adec:decorative xmlns:adec="http://schemas.microsoft.com/office/drawing/2017/decorative" val="1"/>
              </a:ext>
            </a:extLst>
          </p:cNvPr>
          <p:cNvSpPr/>
          <p:nvPr/>
        </p:nvSpPr>
        <p:spPr>
          <a:xfrm>
            <a:off x="8014065" y="1425660"/>
            <a:ext cx="3657600" cy="2011680"/>
          </a:xfrm>
          <a:prstGeom prst="roundRect">
            <a:avLst>
              <a:gd name="adj" fmla="val 5173"/>
            </a:avLst>
          </a:prstGeom>
          <a:solidFill>
            <a:schemeClr val="bg1"/>
          </a:solidFill>
          <a:ln w="6350">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C25153B9-20E6-04F3-94B6-9A73D3C3B773}"/>
              </a:ext>
              <a:ext uri="{C183D7F6-B498-43B3-948B-1728B52AA6E4}">
                <adec:decorative xmlns:adec="http://schemas.microsoft.com/office/drawing/2017/decorative" val="1"/>
              </a:ext>
            </a:extLst>
          </p:cNvPr>
          <p:cNvSpPr/>
          <p:nvPr/>
        </p:nvSpPr>
        <p:spPr>
          <a:xfrm>
            <a:off x="492035" y="3520831"/>
            <a:ext cx="3657600" cy="2011680"/>
          </a:xfrm>
          <a:prstGeom prst="roundRect">
            <a:avLst>
              <a:gd name="adj" fmla="val 5173"/>
            </a:avLst>
          </a:prstGeom>
          <a:solidFill>
            <a:schemeClr val="bg1"/>
          </a:solidFill>
          <a:ln w="6350">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DCFB9F82-03D8-E782-129C-F33F70E56AF1}"/>
              </a:ext>
              <a:ext uri="{C183D7F6-B498-43B3-948B-1728B52AA6E4}">
                <adec:decorative xmlns:adec="http://schemas.microsoft.com/office/drawing/2017/decorative" val="1"/>
              </a:ext>
            </a:extLst>
          </p:cNvPr>
          <p:cNvSpPr/>
          <p:nvPr/>
        </p:nvSpPr>
        <p:spPr>
          <a:xfrm>
            <a:off x="4247606" y="3520603"/>
            <a:ext cx="3657600" cy="2011680"/>
          </a:xfrm>
          <a:prstGeom prst="roundRect">
            <a:avLst>
              <a:gd name="adj" fmla="val 5173"/>
            </a:avLst>
          </a:prstGeom>
          <a:solidFill>
            <a:schemeClr val="bg1"/>
          </a:solidFill>
          <a:ln w="6350">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B13236-A4CA-57F8-5417-2607B697108F}"/>
              </a:ext>
            </a:extLst>
          </p:cNvPr>
          <p:cNvSpPr>
            <a:spLocks noGrp="1"/>
          </p:cNvSpPr>
          <p:nvPr>
            <p:ph type="title"/>
          </p:nvPr>
        </p:nvSpPr>
        <p:spPr/>
        <p:txBody>
          <a:bodyPr/>
          <a:lstStyle/>
          <a:p>
            <a:r>
              <a:rPr lang="en-US" b="1" dirty="0">
                <a:solidFill>
                  <a:schemeClr val="tx1"/>
                </a:solidFill>
                <a:latin typeface="Tw Cen MT"/>
                <a:ea typeface="Verdana"/>
              </a:rPr>
              <a:t>“CHIPS and Science” and NSF</a:t>
            </a:r>
            <a:r>
              <a:rPr lang="en-US" dirty="0">
                <a:solidFill>
                  <a:schemeClr val="tx1"/>
                </a:solidFill>
                <a:latin typeface="Tw Cen MT"/>
                <a:ea typeface="Verdana"/>
              </a:rPr>
              <a:t> </a:t>
            </a:r>
            <a:endParaRPr lang="en-US" dirty="0">
              <a:solidFill>
                <a:schemeClr val="tx1"/>
              </a:solidFill>
            </a:endParaRPr>
          </a:p>
        </p:txBody>
      </p:sp>
      <p:sp>
        <p:nvSpPr>
          <p:cNvPr id="25" name="Rounded Rectangle 24">
            <a:extLst>
              <a:ext uri="{FF2B5EF4-FFF2-40B4-BE49-F238E27FC236}">
                <a16:creationId xmlns:a16="http://schemas.microsoft.com/office/drawing/2014/main" id="{8F2E714C-8A27-CD39-1521-4BA80EBC3BC1}"/>
              </a:ext>
              <a:ext uri="{C183D7F6-B498-43B3-948B-1728B52AA6E4}">
                <adec:decorative xmlns:adec="http://schemas.microsoft.com/office/drawing/2017/decorative" val="1"/>
              </a:ext>
            </a:extLst>
          </p:cNvPr>
          <p:cNvSpPr/>
          <p:nvPr/>
        </p:nvSpPr>
        <p:spPr>
          <a:xfrm>
            <a:off x="8014065" y="3520375"/>
            <a:ext cx="3657600" cy="2011680"/>
          </a:xfrm>
          <a:prstGeom prst="roundRect">
            <a:avLst>
              <a:gd name="adj" fmla="val 5173"/>
            </a:avLst>
          </a:prstGeom>
          <a:solidFill>
            <a:schemeClr val="bg1"/>
          </a:solidFill>
          <a:ln w="6350">
            <a:solidFill>
              <a:schemeClr val="accent2">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5">
            <a:extLst>
              <a:ext uri="{FF2B5EF4-FFF2-40B4-BE49-F238E27FC236}">
                <a16:creationId xmlns:a16="http://schemas.microsoft.com/office/drawing/2014/main" id="{297D7001-B285-4C29-032D-318DCA041454}"/>
              </a:ext>
            </a:extLst>
          </p:cNvPr>
          <p:cNvGraphicFramePr>
            <a:graphicFrameLocks noGrp="1"/>
          </p:cNvGraphicFramePr>
          <p:nvPr/>
        </p:nvGraphicFramePr>
        <p:xfrm>
          <a:off x="397600" y="2616633"/>
          <a:ext cx="11432001" cy="3776760"/>
        </p:xfrm>
        <a:graphic>
          <a:graphicData uri="http://schemas.openxmlformats.org/drawingml/2006/table">
            <a:tbl>
              <a:tblPr firstRow="1" bandRow="1">
                <a:tableStyleId>{5C22544A-7EE6-4342-B048-85BDC9FD1C3A}</a:tableStyleId>
              </a:tblPr>
              <a:tblGrid>
                <a:gridCol w="3810667">
                  <a:extLst>
                    <a:ext uri="{9D8B030D-6E8A-4147-A177-3AD203B41FA5}">
                      <a16:colId xmlns:a16="http://schemas.microsoft.com/office/drawing/2014/main" val="1385659388"/>
                    </a:ext>
                  </a:extLst>
                </a:gridCol>
                <a:gridCol w="3810667">
                  <a:extLst>
                    <a:ext uri="{9D8B030D-6E8A-4147-A177-3AD203B41FA5}">
                      <a16:colId xmlns:a16="http://schemas.microsoft.com/office/drawing/2014/main" val="3753579362"/>
                    </a:ext>
                  </a:extLst>
                </a:gridCol>
                <a:gridCol w="3810667">
                  <a:extLst>
                    <a:ext uri="{9D8B030D-6E8A-4147-A177-3AD203B41FA5}">
                      <a16:colId xmlns:a16="http://schemas.microsoft.com/office/drawing/2014/main" val="1966288735"/>
                    </a:ext>
                  </a:extLst>
                </a:gridCol>
              </a:tblGrid>
              <a:tr h="24896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a:solidFill>
                            <a:schemeClr val="tx2"/>
                          </a:solidFill>
                          <a:effectLst/>
                          <a:latin typeface="Open Sans" panose="020B0606030504020204" pitchFamily="34" charset="0"/>
                          <a:ea typeface="Open Sans" panose="020B0606030504020204" pitchFamily="34" charset="0"/>
                          <a:cs typeface="Open Sans" panose="020B0606030504020204" pitchFamily="34" charset="0"/>
                        </a:rPr>
                        <a:t>Authorizes a doubling of the NSF budget over 5 years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a:solidFill>
                            <a:schemeClr val="tx2"/>
                          </a:solidFill>
                          <a:effectLst/>
                          <a:latin typeface="Open Sans" panose="020B0606030504020204" pitchFamily="34" charset="0"/>
                          <a:ea typeface="Open Sans" panose="020B0606030504020204" pitchFamily="34" charset="0"/>
                          <a:cs typeface="Open Sans" panose="020B0606030504020204" pitchFamily="34" charset="0"/>
                        </a:rPr>
                        <a:t>Strengthens fundamental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a:solidFill>
                            <a:schemeClr val="tx2"/>
                          </a:solidFill>
                          <a:effectLst/>
                          <a:latin typeface="Open Sans" panose="020B0606030504020204" pitchFamily="34" charset="0"/>
                          <a:ea typeface="Open Sans" panose="020B0606030504020204" pitchFamily="34" charset="0"/>
                          <a:cs typeface="Open Sans" panose="020B0606030504020204" pitchFamily="34" charset="0"/>
                        </a:rPr>
                        <a:t>research</a:t>
                      </a:r>
                    </a:p>
                    <a:p>
                      <a:pPr algn="ctr"/>
                      <a:endParaRPr lang="en-US" sz="1600" b="1" i="0">
                        <a:solidFill>
                          <a:schemeClr val="tx2"/>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kern="1200">
                          <a:solidFill>
                            <a:schemeClr val="tx2"/>
                          </a:solidFill>
                          <a:effectLst/>
                          <a:latin typeface="Open Sans" panose="020B0606030504020204" pitchFamily="34" charset="0"/>
                          <a:ea typeface="Open Sans" panose="020B0606030504020204" pitchFamily="34" charset="0"/>
                          <a:cs typeface="Open Sans" panose="020B0606030504020204" pitchFamily="34" charset="0"/>
                        </a:rPr>
                        <a:t>Establishes Technology,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kern="1200">
                          <a:solidFill>
                            <a:schemeClr val="tx2"/>
                          </a:solidFill>
                          <a:effectLst/>
                          <a:latin typeface="Open Sans" panose="020B0606030504020204" pitchFamily="34" charset="0"/>
                          <a:ea typeface="Open Sans" panose="020B0606030504020204" pitchFamily="34" charset="0"/>
                          <a:cs typeface="Open Sans" panose="020B0606030504020204" pitchFamily="34" charset="0"/>
                        </a:rPr>
                        <a:t>Innovation &amp; Partnerships</a:t>
                      </a:r>
                    </a:p>
                    <a:p>
                      <a:pPr algn="ctr"/>
                      <a:endParaRPr lang="en-US" sz="1600" b="1" i="0">
                        <a:solidFill>
                          <a:schemeClr val="tx2"/>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56973471"/>
                  </a:ext>
                </a:extLst>
              </a:tr>
              <a:tr h="12871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a:solidFill>
                            <a:schemeClr val="tx2"/>
                          </a:solidFill>
                          <a:effectLst/>
                          <a:latin typeface="Open Sans" panose="020B0606030504020204" pitchFamily="34" charset="0"/>
                          <a:ea typeface="Open Sans" panose="020B0606030504020204" pitchFamily="34" charset="0"/>
                          <a:cs typeface="Open Sans" panose="020B0606030504020204" pitchFamily="34" charset="0"/>
                        </a:rPr>
                        <a:t> Invests in STEM Education</a:t>
                      </a:r>
                    </a:p>
                    <a:p>
                      <a:pPr algn="ctr"/>
                      <a:endParaRPr lang="en-US" sz="1600" b="1" i="0">
                        <a:solidFill>
                          <a:schemeClr val="tx2"/>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600" b="1" i="0" kern="1200">
                          <a:solidFill>
                            <a:schemeClr val="tx2"/>
                          </a:solidFill>
                          <a:effectLst/>
                          <a:latin typeface="Open Sans" panose="020B0606030504020204" pitchFamily="34" charset="0"/>
                          <a:ea typeface="Open Sans" panose="020B0606030504020204" pitchFamily="34" charset="0"/>
                          <a:cs typeface="Open Sans" panose="020B0606030504020204" pitchFamily="34" charset="0"/>
                        </a:rPr>
                        <a:t>Advances diversity in STEM</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kern="1200" dirty="0">
                          <a:solidFill>
                            <a:schemeClr val="tx2"/>
                          </a:solidFill>
                          <a:effectLst/>
                          <a:latin typeface="Open Sans" panose="020B0606030504020204" pitchFamily="34" charset="0"/>
                          <a:ea typeface="Open Sans" panose="020B0606030504020204" pitchFamily="34" charset="0"/>
                          <a:cs typeface="Open Sans" panose="020B0606030504020204" pitchFamily="34" charset="0"/>
                        </a:rPr>
                        <a:t>Addresses research security</a:t>
                      </a:r>
                    </a:p>
                    <a:p>
                      <a:pPr algn="ctr"/>
                      <a:endParaRPr lang="en-US" sz="1600" b="1" i="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6084522"/>
                  </a:ext>
                </a:extLst>
              </a:tr>
            </a:tbl>
          </a:graphicData>
        </a:graphic>
      </p:graphicFrame>
      <p:pic>
        <p:nvPicPr>
          <p:cNvPr id="8" name="Graphic 7">
            <a:extLst>
              <a:ext uri="{FF2B5EF4-FFF2-40B4-BE49-F238E27FC236}">
                <a16:creationId xmlns:a16="http://schemas.microsoft.com/office/drawing/2014/main" id="{799A45F8-2BE7-0F66-B3F6-500FEF0A5D2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60971" y="1055378"/>
            <a:ext cx="2030871" cy="2030871"/>
          </a:xfrm>
          <a:prstGeom prst="rect">
            <a:avLst/>
          </a:prstGeom>
        </p:spPr>
      </p:pic>
      <p:pic>
        <p:nvPicPr>
          <p:cNvPr id="16" name="Graphic 15">
            <a:extLst>
              <a:ext uri="{FF2B5EF4-FFF2-40B4-BE49-F238E27FC236}">
                <a16:creationId xmlns:a16="http://schemas.microsoft.com/office/drawing/2014/main" id="{721AF9D2-1669-9FBB-E7D2-23315263DC2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60971" y="3496299"/>
            <a:ext cx="2017427" cy="2017427"/>
          </a:xfrm>
          <a:prstGeom prst="rect">
            <a:avLst/>
          </a:prstGeom>
        </p:spPr>
      </p:pic>
      <p:sp>
        <p:nvSpPr>
          <p:cNvPr id="4" name="Slide Number Placeholder 3">
            <a:extLst>
              <a:ext uri="{FF2B5EF4-FFF2-40B4-BE49-F238E27FC236}">
                <a16:creationId xmlns:a16="http://schemas.microsoft.com/office/drawing/2014/main" id="{27AA6871-88FD-51D3-3297-159E9872B01C}"/>
              </a:ext>
            </a:extLst>
          </p:cNvPr>
          <p:cNvSpPr>
            <a:spLocks noGrp="1"/>
          </p:cNvSpPr>
          <p:nvPr>
            <p:ph type="sldNum" sz="quarter" idx="12"/>
          </p:nvPr>
        </p:nvSpPr>
        <p:spPr/>
        <p:txBody>
          <a:bodyPr/>
          <a:lstStyle/>
          <a:p>
            <a:fld id="{4710E8EA-57F6-764C-8914-AEEABF058192}" type="slidenum">
              <a:rPr lang="en-US" smtClean="0"/>
              <a:t>7</a:t>
            </a:fld>
            <a:endParaRPr lang="en-US"/>
          </a:p>
        </p:txBody>
      </p:sp>
      <p:pic>
        <p:nvPicPr>
          <p:cNvPr id="11" name="Picture 10">
            <a:extLst>
              <a:ext uri="{FF2B5EF4-FFF2-40B4-BE49-F238E27FC236}">
                <a16:creationId xmlns:a16="http://schemas.microsoft.com/office/drawing/2014/main" id="{797E5C4F-6F64-B643-C100-E9CB898C1052}"/>
              </a:ext>
              <a:ext uri="{C183D7F6-B498-43B3-948B-1728B52AA6E4}">
                <adec:decorative xmlns:adec="http://schemas.microsoft.com/office/drawing/2017/decorative" val="1"/>
              </a:ext>
            </a:extLst>
          </p:cNvPr>
          <p:cNvPicPr>
            <a:picLocks noChangeAspect="1"/>
          </p:cNvPicPr>
          <p:nvPr/>
        </p:nvPicPr>
        <p:blipFill rotWithShape="1">
          <a:blip r:embed="rId6"/>
          <a:srcRect l="71758" t="2651" r="8680" b="72844"/>
          <a:stretch/>
        </p:blipFill>
        <p:spPr>
          <a:xfrm>
            <a:off x="9147166" y="1497696"/>
            <a:ext cx="1455816" cy="1129236"/>
          </a:xfrm>
          <a:prstGeom prst="rect">
            <a:avLst/>
          </a:prstGeom>
        </p:spPr>
      </p:pic>
      <p:pic>
        <p:nvPicPr>
          <p:cNvPr id="6" name="Graphic 5">
            <a:extLst>
              <a:ext uri="{FF2B5EF4-FFF2-40B4-BE49-F238E27FC236}">
                <a16:creationId xmlns:a16="http://schemas.microsoft.com/office/drawing/2014/main" id="{C6C20D4C-0508-2B6E-7299-CD840835E2C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93915" y="3534267"/>
            <a:ext cx="1943644" cy="1943644"/>
          </a:xfrm>
          <a:prstGeom prst="rect">
            <a:avLst/>
          </a:prstGeom>
        </p:spPr>
      </p:pic>
      <p:pic>
        <p:nvPicPr>
          <p:cNvPr id="18" name="Graphic 17">
            <a:extLst>
              <a:ext uri="{FF2B5EF4-FFF2-40B4-BE49-F238E27FC236}">
                <a16:creationId xmlns:a16="http://schemas.microsoft.com/office/drawing/2014/main" id="{653CCC7E-0D55-ED08-B093-815A88295925}"/>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70478" y="3729290"/>
            <a:ext cx="1593850" cy="1593850"/>
          </a:xfrm>
          <a:prstGeom prst="rect">
            <a:avLst/>
          </a:prstGeom>
        </p:spPr>
      </p:pic>
      <p:sp>
        <p:nvSpPr>
          <p:cNvPr id="27" name="Rectangle 26">
            <a:extLst>
              <a:ext uri="{FF2B5EF4-FFF2-40B4-BE49-F238E27FC236}">
                <a16:creationId xmlns:a16="http://schemas.microsoft.com/office/drawing/2014/main" id="{BAB1ED29-6B43-B305-3819-0530B60C1916}"/>
              </a:ext>
              <a:ext uri="{C183D7F6-B498-43B3-948B-1728B52AA6E4}">
                <adec:decorative xmlns:adec="http://schemas.microsoft.com/office/drawing/2017/decorative" val="1"/>
              </a:ext>
            </a:extLst>
          </p:cNvPr>
          <p:cNvSpPr/>
          <p:nvPr/>
        </p:nvSpPr>
        <p:spPr>
          <a:xfrm>
            <a:off x="1759065" y="2009594"/>
            <a:ext cx="186655" cy="495242"/>
          </a:xfrm>
          <a:prstGeom prst="rect">
            <a:avLst/>
          </a:prstGeom>
          <a:solidFill>
            <a:schemeClr val="bg1"/>
          </a:solidFill>
          <a:ln w="3492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E8DF989-B27B-C6B8-3BD3-CDBAB3E7099F}"/>
              </a:ext>
              <a:ext uri="{C183D7F6-B498-43B3-948B-1728B52AA6E4}">
                <adec:decorative xmlns:adec="http://schemas.microsoft.com/office/drawing/2017/decorative" val="1"/>
              </a:ext>
            </a:extLst>
          </p:cNvPr>
          <p:cNvSpPr/>
          <p:nvPr/>
        </p:nvSpPr>
        <p:spPr>
          <a:xfrm>
            <a:off x="2036214" y="1903890"/>
            <a:ext cx="186655" cy="600946"/>
          </a:xfrm>
          <a:prstGeom prst="rect">
            <a:avLst/>
          </a:prstGeom>
          <a:solidFill>
            <a:schemeClr val="bg1"/>
          </a:solidFill>
          <a:ln w="3492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D812917-31A7-797A-E506-A6E52CA1EF1E}"/>
              </a:ext>
              <a:ext uri="{C183D7F6-B498-43B3-948B-1728B52AA6E4}">
                <adec:decorative xmlns:adec="http://schemas.microsoft.com/office/drawing/2017/decorative" val="1"/>
              </a:ext>
            </a:extLst>
          </p:cNvPr>
          <p:cNvSpPr/>
          <p:nvPr/>
        </p:nvSpPr>
        <p:spPr>
          <a:xfrm>
            <a:off x="2313363" y="1830554"/>
            <a:ext cx="186655" cy="674282"/>
          </a:xfrm>
          <a:prstGeom prst="rect">
            <a:avLst/>
          </a:prstGeom>
          <a:solidFill>
            <a:schemeClr val="bg1"/>
          </a:solidFill>
          <a:ln w="3492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61DD0CF-1BAA-6DC5-5151-D5744234F4D0}"/>
              </a:ext>
              <a:ext uri="{C183D7F6-B498-43B3-948B-1728B52AA6E4}">
                <adec:decorative xmlns:adec="http://schemas.microsoft.com/office/drawing/2017/decorative" val="1"/>
              </a:ext>
            </a:extLst>
          </p:cNvPr>
          <p:cNvSpPr/>
          <p:nvPr/>
        </p:nvSpPr>
        <p:spPr>
          <a:xfrm>
            <a:off x="2590512" y="1714065"/>
            <a:ext cx="186655" cy="790771"/>
          </a:xfrm>
          <a:prstGeom prst="rect">
            <a:avLst/>
          </a:prstGeom>
          <a:solidFill>
            <a:schemeClr val="bg1"/>
          </a:solidFill>
          <a:ln w="3492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598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Group 112">
            <a:extLst>
              <a:ext uri="{FF2B5EF4-FFF2-40B4-BE49-F238E27FC236}">
                <a16:creationId xmlns:a16="http://schemas.microsoft.com/office/drawing/2014/main" id="{EAC3CA2D-83EB-40BE-26AC-4DCE18064F91}"/>
              </a:ext>
              <a:ext uri="{C183D7F6-B498-43B3-948B-1728B52AA6E4}">
                <adec:decorative xmlns:adec="http://schemas.microsoft.com/office/drawing/2017/decorative" val="1"/>
              </a:ext>
            </a:extLst>
          </p:cNvPr>
          <p:cNvGrpSpPr/>
          <p:nvPr/>
        </p:nvGrpSpPr>
        <p:grpSpPr>
          <a:xfrm>
            <a:off x="4715111" y="1076284"/>
            <a:ext cx="7215783" cy="4564346"/>
            <a:chOff x="6953568" y="236739"/>
            <a:chExt cx="4552910" cy="2879944"/>
          </a:xfrm>
          <a:solidFill>
            <a:schemeClr val="bg1">
              <a:lumMod val="85000"/>
            </a:schemeClr>
          </a:solidFill>
        </p:grpSpPr>
        <p:grpSp>
          <p:nvGrpSpPr>
            <p:cNvPr id="114" name="Group 113">
              <a:extLst>
                <a:ext uri="{FF2B5EF4-FFF2-40B4-BE49-F238E27FC236}">
                  <a16:creationId xmlns:a16="http://schemas.microsoft.com/office/drawing/2014/main" id="{1B4AC215-2AC6-AE87-018C-B23779D60BDD}"/>
                </a:ext>
              </a:extLst>
            </p:cNvPr>
            <p:cNvGrpSpPr/>
            <p:nvPr/>
          </p:nvGrpSpPr>
          <p:grpSpPr>
            <a:xfrm>
              <a:off x="7004221" y="236739"/>
              <a:ext cx="4502257" cy="2256819"/>
              <a:chOff x="5207322" y="1514220"/>
              <a:chExt cx="6857956" cy="3437646"/>
            </a:xfrm>
            <a:grpFill/>
          </p:grpSpPr>
          <p:sp>
            <p:nvSpPr>
              <p:cNvPr id="144" name="Freeform 6">
                <a:extLst>
                  <a:ext uri="{FF2B5EF4-FFF2-40B4-BE49-F238E27FC236}">
                    <a16:creationId xmlns:a16="http://schemas.microsoft.com/office/drawing/2014/main" id="{4E6C81E6-7A70-D654-AD7F-B3E12A5C7A6B}"/>
                  </a:ext>
                </a:extLst>
              </p:cNvPr>
              <p:cNvSpPr>
                <a:spLocks/>
              </p:cNvSpPr>
              <p:nvPr/>
            </p:nvSpPr>
            <p:spPr bwMode="auto">
              <a:xfrm>
                <a:off x="6441790" y="1887230"/>
                <a:ext cx="1353706" cy="812565"/>
              </a:xfrm>
              <a:custGeom>
                <a:avLst/>
                <a:gdLst>
                  <a:gd name="T0" fmla="*/ 6 w 4076"/>
                  <a:gd name="T1" fmla="*/ 0 h 2449"/>
                  <a:gd name="T2" fmla="*/ 221 w 4076"/>
                  <a:gd name="T3" fmla="*/ 36 h 2449"/>
                  <a:gd name="T4" fmla="*/ 511 w 4076"/>
                  <a:gd name="T5" fmla="*/ 70 h 2449"/>
                  <a:gd name="T6" fmla="*/ 772 w 4076"/>
                  <a:gd name="T7" fmla="*/ 88 h 2449"/>
                  <a:gd name="T8" fmla="*/ 755 w 4076"/>
                  <a:gd name="T9" fmla="*/ 457 h 2449"/>
                  <a:gd name="T10" fmla="*/ 385 w 4076"/>
                  <a:gd name="T11" fmla="*/ 429 h 2449"/>
                  <a:gd name="T12" fmla="*/ 277 w 4076"/>
                  <a:gd name="T13" fmla="*/ 417 h 2449"/>
                  <a:gd name="T14" fmla="*/ 267 w 4076"/>
                  <a:gd name="T15" fmla="*/ 452 h 2449"/>
                  <a:gd name="T16" fmla="*/ 239 w 4076"/>
                  <a:gd name="T17" fmla="*/ 441 h 2449"/>
                  <a:gd name="T18" fmla="*/ 239 w 4076"/>
                  <a:gd name="T19" fmla="*/ 459 h 2449"/>
                  <a:gd name="T20" fmla="*/ 217 w 4076"/>
                  <a:gd name="T21" fmla="*/ 464 h 2449"/>
                  <a:gd name="T22" fmla="*/ 199 w 4076"/>
                  <a:gd name="T23" fmla="*/ 453 h 2449"/>
                  <a:gd name="T24" fmla="*/ 154 w 4076"/>
                  <a:gd name="T25" fmla="*/ 453 h 2449"/>
                  <a:gd name="T26" fmla="*/ 136 w 4076"/>
                  <a:gd name="T27" fmla="*/ 444 h 2449"/>
                  <a:gd name="T28" fmla="*/ 120 w 4076"/>
                  <a:gd name="T29" fmla="*/ 426 h 2449"/>
                  <a:gd name="T30" fmla="*/ 110 w 4076"/>
                  <a:gd name="T31" fmla="*/ 409 h 2449"/>
                  <a:gd name="T32" fmla="*/ 108 w 4076"/>
                  <a:gd name="T33" fmla="*/ 380 h 2449"/>
                  <a:gd name="T34" fmla="*/ 92 w 4076"/>
                  <a:gd name="T35" fmla="*/ 327 h 2449"/>
                  <a:gd name="T36" fmla="*/ 60 w 4076"/>
                  <a:gd name="T37" fmla="*/ 329 h 2449"/>
                  <a:gd name="T38" fmla="*/ 60 w 4076"/>
                  <a:gd name="T39" fmla="*/ 287 h 2449"/>
                  <a:gd name="T40" fmla="*/ 80 w 4076"/>
                  <a:gd name="T41" fmla="*/ 231 h 2449"/>
                  <a:gd name="T42" fmla="*/ 57 w 4076"/>
                  <a:gd name="T43" fmla="*/ 219 h 2449"/>
                  <a:gd name="T44" fmla="*/ 46 w 4076"/>
                  <a:gd name="T45" fmla="*/ 197 h 2449"/>
                  <a:gd name="T46" fmla="*/ 18 w 4076"/>
                  <a:gd name="T47" fmla="*/ 167 h 2449"/>
                  <a:gd name="T48" fmla="*/ 0 w 4076"/>
                  <a:gd name="T49" fmla="*/ 140 h 2449"/>
                  <a:gd name="T50" fmla="*/ 0 w 4076"/>
                  <a:gd name="T51" fmla="*/ 87 h 2449"/>
                  <a:gd name="T52" fmla="*/ 1 w 4076"/>
                  <a:gd name="T53" fmla="*/ 49 h 2449"/>
                  <a:gd name="T54" fmla="*/ 6 w 4076"/>
                  <a:gd name="T55" fmla="*/ 0 h 24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6" h="2449">
                    <a:moveTo>
                      <a:pt x="31" y="0"/>
                    </a:moveTo>
                    <a:lnTo>
                      <a:pt x="1165" y="192"/>
                    </a:lnTo>
                    <a:lnTo>
                      <a:pt x="2696" y="372"/>
                    </a:lnTo>
                    <a:lnTo>
                      <a:pt x="4076" y="462"/>
                    </a:lnTo>
                    <a:lnTo>
                      <a:pt x="3986" y="2412"/>
                    </a:lnTo>
                    <a:lnTo>
                      <a:pt x="2035" y="2262"/>
                    </a:lnTo>
                    <a:lnTo>
                      <a:pt x="1465" y="2202"/>
                    </a:lnTo>
                    <a:lnTo>
                      <a:pt x="1410" y="2388"/>
                    </a:lnTo>
                    <a:lnTo>
                      <a:pt x="1264" y="2329"/>
                    </a:lnTo>
                    <a:lnTo>
                      <a:pt x="1262" y="2421"/>
                    </a:lnTo>
                    <a:lnTo>
                      <a:pt x="1146" y="2449"/>
                    </a:lnTo>
                    <a:lnTo>
                      <a:pt x="1053" y="2390"/>
                    </a:lnTo>
                    <a:lnTo>
                      <a:pt x="811" y="2390"/>
                    </a:lnTo>
                    <a:lnTo>
                      <a:pt x="720" y="2341"/>
                    </a:lnTo>
                    <a:lnTo>
                      <a:pt x="632" y="2251"/>
                    </a:lnTo>
                    <a:lnTo>
                      <a:pt x="583" y="2159"/>
                    </a:lnTo>
                    <a:lnTo>
                      <a:pt x="572" y="2005"/>
                    </a:lnTo>
                    <a:lnTo>
                      <a:pt x="486" y="1727"/>
                    </a:lnTo>
                    <a:lnTo>
                      <a:pt x="319" y="1736"/>
                    </a:lnTo>
                    <a:lnTo>
                      <a:pt x="318" y="1515"/>
                    </a:lnTo>
                    <a:lnTo>
                      <a:pt x="421" y="1220"/>
                    </a:lnTo>
                    <a:lnTo>
                      <a:pt x="303" y="1154"/>
                    </a:lnTo>
                    <a:lnTo>
                      <a:pt x="241" y="1040"/>
                    </a:lnTo>
                    <a:lnTo>
                      <a:pt x="94" y="881"/>
                    </a:lnTo>
                    <a:lnTo>
                      <a:pt x="1" y="737"/>
                    </a:lnTo>
                    <a:lnTo>
                      <a:pt x="0" y="461"/>
                    </a:lnTo>
                    <a:lnTo>
                      <a:pt x="6" y="257"/>
                    </a:lnTo>
                    <a:lnTo>
                      <a:pt x="31" y="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5" name="Freeform 7">
                <a:extLst>
                  <a:ext uri="{FF2B5EF4-FFF2-40B4-BE49-F238E27FC236}">
                    <a16:creationId xmlns:a16="http://schemas.microsoft.com/office/drawing/2014/main" id="{9223C9ED-FFCA-CF4B-BEF8-067B58FB4805}"/>
                  </a:ext>
                </a:extLst>
              </p:cNvPr>
              <p:cNvSpPr>
                <a:spLocks/>
              </p:cNvSpPr>
              <p:nvPr/>
            </p:nvSpPr>
            <p:spPr bwMode="auto">
              <a:xfrm>
                <a:off x="7772698" y="2030829"/>
                <a:ext cx="869739" cy="516609"/>
              </a:xfrm>
              <a:custGeom>
                <a:avLst/>
                <a:gdLst>
                  <a:gd name="T0" fmla="*/ 14 w 2622"/>
                  <a:gd name="T1" fmla="*/ 7 h 1560"/>
                  <a:gd name="T2" fmla="*/ 0 w 2622"/>
                  <a:gd name="T3" fmla="*/ 295 h 1560"/>
                  <a:gd name="T4" fmla="*/ 496 w 2622"/>
                  <a:gd name="T5" fmla="*/ 284 h 1560"/>
                  <a:gd name="T6" fmla="*/ 486 w 2622"/>
                  <a:gd name="T7" fmla="*/ 217 h 1560"/>
                  <a:gd name="T8" fmla="*/ 477 w 2622"/>
                  <a:gd name="T9" fmla="*/ 130 h 1560"/>
                  <a:gd name="T10" fmla="*/ 454 w 2622"/>
                  <a:gd name="T11" fmla="*/ 99 h 1560"/>
                  <a:gd name="T12" fmla="*/ 447 w 2622"/>
                  <a:gd name="T13" fmla="*/ 58 h 1560"/>
                  <a:gd name="T14" fmla="*/ 443 w 2622"/>
                  <a:gd name="T15" fmla="*/ 0 h 1560"/>
                  <a:gd name="T16" fmla="*/ 355 w 2622"/>
                  <a:gd name="T17" fmla="*/ 3 h 1560"/>
                  <a:gd name="T18" fmla="*/ 310 w 2622"/>
                  <a:gd name="T19" fmla="*/ 12 h 1560"/>
                  <a:gd name="T20" fmla="*/ 236 w 2622"/>
                  <a:gd name="T21" fmla="*/ 9 h 1560"/>
                  <a:gd name="T22" fmla="*/ 140 w 2622"/>
                  <a:gd name="T23" fmla="*/ 10 h 1560"/>
                  <a:gd name="T24" fmla="*/ 14 w 2622"/>
                  <a:gd name="T25" fmla="*/ 7 h 1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2" h="1560">
                    <a:moveTo>
                      <a:pt x="72" y="35"/>
                    </a:moveTo>
                    <a:lnTo>
                      <a:pt x="0" y="1560"/>
                    </a:lnTo>
                    <a:lnTo>
                      <a:pt x="2622" y="1503"/>
                    </a:lnTo>
                    <a:lnTo>
                      <a:pt x="2568" y="1149"/>
                    </a:lnTo>
                    <a:lnTo>
                      <a:pt x="2520" y="690"/>
                    </a:lnTo>
                    <a:lnTo>
                      <a:pt x="2400" y="525"/>
                    </a:lnTo>
                    <a:lnTo>
                      <a:pt x="2364" y="309"/>
                    </a:lnTo>
                    <a:lnTo>
                      <a:pt x="2340" y="0"/>
                    </a:lnTo>
                    <a:lnTo>
                      <a:pt x="1878" y="15"/>
                    </a:lnTo>
                    <a:lnTo>
                      <a:pt x="1638" y="63"/>
                    </a:lnTo>
                    <a:lnTo>
                      <a:pt x="1248" y="45"/>
                    </a:lnTo>
                    <a:lnTo>
                      <a:pt x="738" y="51"/>
                    </a:lnTo>
                    <a:lnTo>
                      <a:pt x="72" y="35"/>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6" name="Freeform 8">
                <a:extLst>
                  <a:ext uri="{FF2B5EF4-FFF2-40B4-BE49-F238E27FC236}">
                    <a16:creationId xmlns:a16="http://schemas.microsoft.com/office/drawing/2014/main" id="{AD085693-025F-559C-E889-7AC4E8097738}"/>
                  </a:ext>
                </a:extLst>
              </p:cNvPr>
              <p:cNvSpPr>
                <a:spLocks/>
              </p:cNvSpPr>
              <p:nvPr/>
            </p:nvSpPr>
            <p:spPr bwMode="auto">
              <a:xfrm>
                <a:off x="6375156" y="3053542"/>
                <a:ext cx="748747" cy="933401"/>
              </a:xfrm>
              <a:custGeom>
                <a:avLst/>
                <a:gdLst>
                  <a:gd name="T0" fmla="*/ 71 w 2254"/>
                  <a:gd name="T1" fmla="*/ 0 h 2808"/>
                  <a:gd name="T2" fmla="*/ 181 w 2254"/>
                  <a:gd name="T3" fmla="*/ 16 h 2808"/>
                  <a:gd name="T4" fmla="*/ 279 w 2254"/>
                  <a:gd name="T5" fmla="*/ 42 h 2808"/>
                  <a:gd name="T6" fmla="*/ 273 w 2254"/>
                  <a:gd name="T7" fmla="*/ 81 h 2808"/>
                  <a:gd name="T8" fmla="*/ 270 w 2254"/>
                  <a:gd name="T9" fmla="*/ 133 h 2808"/>
                  <a:gd name="T10" fmla="*/ 365 w 2254"/>
                  <a:gd name="T11" fmla="*/ 139 h 2808"/>
                  <a:gd name="T12" fmla="*/ 427 w 2254"/>
                  <a:gd name="T13" fmla="*/ 146 h 2808"/>
                  <a:gd name="T14" fmla="*/ 405 w 2254"/>
                  <a:gd name="T15" fmla="*/ 284 h 2808"/>
                  <a:gd name="T16" fmla="*/ 383 w 2254"/>
                  <a:gd name="T17" fmla="*/ 533 h 2808"/>
                  <a:gd name="T18" fmla="*/ 0 w 2254"/>
                  <a:gd name="T19" fmla="*/ 476 h 2808"/>
                  <a:gd name="T20" fmla="*/ 11 w 2254"/>
                  <a:gd name="T21" fmla="*/ 386 h 2808"/>
                  <a:gd name="T22" fmla="*/ 36 w 2254"/>
                  <a:gd name="T23" fmla="*/ 231 h 2808"/>
                  <a:gd name="T24" fmla="*/ 44 w 2254"/>
                  <a:gd name="T25" fmla="*/ 159 h 2808"/>
                  <a:gd name="T26" fmla="*/ 50 w 2254"/>
                  <a:gd name="T27" fmla="*/ 95 h 2808"/>
                  <a:gd name="T28" fmla="*/ 65 w 2254"/>
                  <a:gd name="T29" fmla="*/ 22 h 2808"/>
                  <a:gd name="T30" fmla="*/ 71 w 2254"/>
                  <a:gd name="T31" fmla="*/ 0 h 28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4" h="2808">
                    <a:moveTo>
                      <a:pt x="377" y="0"/>
                    </a:moveTo>
                    <a:lnTo>
                      <a:pt x="956" y="85"/>
                    </a:lnTo>
                    <a:lnTo>
                      <a:pt x="1472" y="220"/>
                    </a:lnTo>
                    <a:lnTo>
                      <a:pt x="1441" y="428"/>
                    </a:lnTo>
                    <a:lnTo>
                      <a:pt x="1423" y="702"/>
                    </a:lnTo>
                    <a:lnTo>
                      <a:pt x="1926" y="730"/>
                    </a:lnTo>
                    <a:lnTo>
                      <a:pt x="2254" y="767"/>
                    </a:lnTo>
                    <a:lnTo>
                      <a:pt x="2136" y="1498"/>
                    </a:lnTo>
                    <a:lnTo>
                      <a:pt x="2024" y="2808"/>
                    </a:lnTo>
                    <a:lnTo>
                      <a:pt x="0" y="2509"/>
                    </a:lnTo>
                    <a:lnTo>
                      <a:pt x="56" y="2032"/>
                    </a:lnTo>
                    <a:lnTo>
                      <a:pt x="189" y="1219"/>
                    </a:lnTo>
                    <a:lnTo>
                      <a:pt x="234" y="838"/>
                    </a:lnTo>
                    <a:lnTo>
                      <a:pt x="266" y="501"/>
                    </a:lnTo>
                    <a:lnTo>
                      <a:pt x="345" y="118"/>
                    </a:lnTo>
                    <a:lnTo>
                      <a:pt x="377" y="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7" name="Freeform 9">
                <a:extLst>
                  <a:ext uri="{FF2B5EF4-FFF2-40B4-BE49-F238E27FC236}">
                    <a16:creationId xmlns:a16="http://schemas.microsoft.com/office/drawing/2014/main" id="{34913612-F60C-37F6-4921-867FD59427A7}"/>
                  </a:ext>
                </a:extLst>
              </p:cNvPr>
              <p:cNvSpPr>
                <a:spLocks/>
              </p:cNvSpPr>
              <p:nvPr/>
            </p:nvSpPr>
            <p:spPr bwMode="auto">
              <a:xfrm>
                <a:off x="6848601" y="2619240"/>
                <a:ext cx="915330" cy="742517"/>
              </a:xfrm>
              <a:custGeom>
                <a:avLst/>
                <a:gdLst>
                  <a:gd name="T0" fmla="*/ 0 w 2757"/>
                  <a:gd name="T1" fmla="*/ 382 h 2235"/>
                  <a:gd name="T2" fmla="*/ 96 w 2757"/>
                  <a:gd name="T3" fmla="*/ 388 h 2235"/>
                  <a:gd name="T4" fmla="*/ 157 w 2757"/>
                  <a:gd name="T5" fmla="*/ 394 h 2235"/>
                  <a:gd name="T6" fmla="*/ 510 w 2757"/>
                  <a:gd name="T7" fmla="*/ 424 h 2235"/>
                  <a:gd name="T8" fmla="*/ 522 w 2757"/>
                  <a:gd name="T9" fmla="*/ 39 h 2235"/>
                  <a:gd name="T10" fmla="*/ 156 w 2757"/>
                  <a:gd name="T11" fmla="*/ 11 h 2235"/>
                  <a:gd name="T12" fmla="*/ 45 w 2757"/>
                  <a:gd name="T13" fmla="*/ 0 h 2235"/>
                  <a:gd name="T14" fmla="*/ 35 w 2757"/>
                  <a:gd name="T15" fmla="*/ 35 h 2235"/>
                  <a:gd name="T16" fmla="*/ 8 w 2757"/>
                  <a:gd name="T17" fmla="*/ 291 h 2235"/>
                  <a:gd name="T18" fmla="*/ 3 w 2757"/>
                  <a:gd name="T19" fmla="*/ 334 h 2235"/>
                  <a:gd name="T20" fmla="*/ 0 w 2757"/>
                  <a:gd name="T21" fmla="*/ 382 h 22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57" h="2235">
                    <a:moveTo>
                      <a:pt x="0" y="2014"/>
                    </a:moveTo>
                    <a:lnTo>
                      <a:pt x="508" y="2044"/>
                    </a:lnTo>
                    <a:lnTo>
                      <a:pt x="828" y="2078"/>
                    </a:lnTo>
                    <a:lnTo>
                      <a:pt x="2696" y="2235"/>
                    </a:lnTo>
                    <a:lnTo>
                      <a:pt x="2757" y="208"/>
                    </a:lnTo>
                    <a:lnTo>
                      <a:pt x="824" y="60"/>
                    </a:lnTo>
                    <a:lnTo>
                      <a:pt x="238" y="0"/>
                    </a:lnTo>
                    <a:lnTo>
                      <a:pt x="185" y="184"/>
                    </a:lnTo>
                    <a:lnTo>
                      <a:pt x="44" y="1536"/>
                    </a:lnTo>
                    <a:lnTo>
                      <a:pt x="16" y="1760"/>
                    </a:lnTo>
                    <a:lnTo>
                      <a:pt x="0" y="2014"/>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8" name="Freeform 10">
                <a:extLst>
                  <a:ext uri="{FF2B5EF4-FFF2-40B4-BE49-F238E27FC236}">
                    <a16:creationId xmlns:a16="http://schemas.microsoft.com/office/drawing/2014/main" id="{6355A053-099B-1B69-4A1F-45C4722BD4A5}"/>
                  </a:ext>
                </a:extLst>
              </p:cNvPr>
              <p:cNvSpPr>
                <a:spLocks/>
              </p:cNvSpPr>
              <p:nvPr/>
            </p:nvSpPr>
            <p:spPr bwMode="auto">
              <a:xfrm>
                <a:off x="6171747" y="3887123"/>
                <a:ext cx="876751" cy="1059487"/>
              </a:xfrm>
              <a:custGeom>
                <a:avLst/>
                <a:gdLst>
                  <a:gd name="T0" fmla="*/ 116 w 2635"/>
                  <a:gd name="T1" fmla="*/ 0 h 3189"/>
                  <a:gd name="T2" fmla="*/ 500 w 2635"/>
                  <a:gd name="T3" fmla="*/ 57 h 3189"/>
                  <a:gd name="T4" fmla="*/ 458 w 2635"/>
                  <a:gd name="T5" fmla="*/ 605 h 3189"/>
                  <a:gd name="T6" fmla="*/ 396 w 2635"/>
                  <a:gd name="T7" fmla="*/ 596 h 3189"/>
                  <a:gd name="T8" fmla="*/ 334 w 2635"/>
                  <a:gd name="T9" fmla="*/ 593 h 3189"/>
                  <a:gd name="T10" fmla="*/ 289 w 2635"/>
                  <a:gd name="T11" fmla="*/ 585 h 3189"/>
                  <a:gd name="T12" fmla="*/ 105 w 2635"/>
                  <a:gd name="T13" fmla="*/ 477 h 3189"/>
                  <a:gd name="T14" fmla="*/ 20 w 2635"/>
                  <a:gd name="T15" fmla="*/ 434 h 3189"/>
                  <a:gd name="T16" fmla="*/ 3 w 2635"/>
                  <a:gd name="T17" fmla="*/ 411 h 3189"/>
                  <a:gd name="T18" fmla="*/ 0 w 2635"/>
                  <a:gd name="T19" fmla="*/ 405 h 3189"/>
                  <a:gd name="T20" fmla="*/ 18 w 2635"/>
                  <a:gd name="T21" fmla="*/ 396 h 3189"/>
                  <a:gd name="T22" fmla="*/ 18 w 2635"/>
                  <a:gd name="T23" fmla="*/ 373 h 3189"/>
                  <a:gd name="T24" fmla="*/ 10 w 2635"/>
                  <a:gd name="T25" fmla="*/ 350 h 3189"/>
                  <a:gd name="T26" fmla="*/ 18 w 2635"/>
                  <a:gd name="T27" fmla="*/ 329 h 3189"/>
                  <a:gd name="T28" fmla="*/ 35 w 2635"/>
                  <a:gd name="T29" fmla="*/ 316 h 3189"/>
                  <a:gd name="T30" fmla="*/ 30 w 2635"/>
                  <a:gd name="T31" fmla="*/ 299 h 3189"/>
                  <a:gd name="T32" fmla="*/ 39 w 2635"/>
                  <a:gd name="T33" fmla="*/ 286 h 3189"/>
                  <a:gd name="T34" fmla="*/ 52 w 2635"/>
                  <a:gd name="T35" fmla="*/ 265 h 3189"/>
                  <a:gd name="T36" fmla="*/ 64 w 2635"/>
                  <a:gd name="T37" fmla="*/ 265 h 3189"/>
                  <a:gd name="T38" fmla="*/ 68 w 2635"/>
                  <a:gd name="T39" fmla="*/ 250 h 3189"/>
                  <a:gd name="T40" fmla="*/ 47 w 2635"/>
                  <a:gd name="T41" fmla="*/ 213 h 3189"/>
                  <a:gd name="T42" fmla="*/ 41 w 2635"/>
                  <a:gd name="T43" fmla="*/ 180 h 3189"/>
                  <a:gd name="T44" fmla="*/ 34 w 2635"/>
                  <a:gd name="T45" fmla="*/ 170 h 3189"/>
                  <a:gd name="T46" fmla="*/ 47 w 2635"/>
                  <a:gd name="T47" fmla="*/ 153 h 3189"/>
                  <a:gd name="T48" fmla="*/ 49 w 2635"/>
                  <a:gd name="T49" fmla="*/ 130 h 3189"/>
                  <a:gd name="T50" fmla="*/ 42 w 2635"/>
                  <a:gd name="T51" fmla="*/ 98 h 3189"/>
                  <a:gd name="T52" fmla="*/ 43 w 2635"/>
                  <a:gd name="T53" fmla="*/ 82 h 3189"/>
                  <a:gd name="T54" fmla="*/ 58 w 2635"/>
                  <a:gd name="T55" fmla="*/ 73 h 3189"/>
                  <a:gd name="T56" fmla="*/ 78 w 2635"/>
                  <a:gd name="T57" fmla="*/ 79 h 3189"/>
                  <a:gd name="T58" fmla="*/ 105 w 2635"/>
                  <a:gd name="T59" fmla="*/ 87 h 3189"/>
                  <a:gd name="T60" fmla="*/ 100 w 2635"/>
                  <a:gd name="T61" fmla="*/ 61 h 3189"/>
                  <a:gd name="T62" fmla="*/ 110 w 2635"/>
                  <a:gd name="T63" fmla="*/ 48 h 3189"/>
                  <a:gd name="T64" fmla="*/ 110 w 2635"/>
                  <a:gd name="T65" fmla="*/ 23 h 3189"/>
                  <a:gd name="T66" fmla="*/ 114 w 2635"/>
                  <a:gd name="T67" fmla="*/ 6 h 3189"/>
                  <a:gd name="T68" fmla="*/ 116 w 2635"/>
                  <a:gd name="T69" fmla="*/ 0 h 31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35" h="3189">
                    <a:moveTo>
                      <a:pt x="609" y="0"/>
                    </a:moveTo>
                    <a:lnTo>
                      <a:pt x="2635" y="300"/>
                    </a:lnTo>
                    <a:lnTo>
                      <a:pt x="2416" y="3189"/>
                    </a:lnTo>
                    <a:lnTo>
                      <a:pt x="2089" y="3144"/>
                    </a:lnTo>
                    <a:lnTo>
                      <a:pt x="1759" y="3126"/>
                    </a:lnTo>
                    <a:lnTo>
                      <a:pt x="1525" y="3084"/>
                    </a:lnTo>
                    <a:lnTo>
                      <a:pt x="553" y="2514"/>
                    </a:lnTo>
                    <a:lnTo>
                      <a:pt x="106" y="2289"/>
                    </a:lnTo>
                    <a:lnTo>
                      <a:pt x="16" y="2169"/>
                    </a:lnTo>
                    <a:lnTo>
                      <a:pt x="0" y="2135"/>
                    </a:lnTo>
                    <a:lnTo>
                      <a:pt x="96" y="2088"/>
                    </a:lnTo>
                    <a:lnTo>
                      <a:pt x="94" y="1964"/>
                    </a:lnTo>
                    <a:lnTo>
                      <a:pt x="54" y="1844"/>
                    </a:lnTo>
                    <a:lnTo>
                      <a:pt x="96" y="1736"/>
                    </a:lnTo>
                    <a:lnTo>
                      <a:pt x="187" y="1665"/>
                    </a:lnTo>
                    <a:lnTo>
                      <a:pt x="157" y="1575"/>
                    </a:lnTo>
                    <a:lnTo>
                      <a:pt x="205" y="1509"/>
                    </a:lnTo>
                    <a:lnTo>
                      <a:pt x="276" y="1397"/>
                    </a:lnTo>
                    <a:lnTo>
                      <a:pt x="337" y="1395"/>
                    </a:lnTo>
                    <a:lnTo>
                      <a:pt x="360" y="1319"/>
                    </a:lnTo>
                    <a:lnTo>
                      <a:pt x="249" y="1124"/>
                    </a:lnTo>
                    <a:lnTo>
                      <a:pt x="217" y="948"/>
                    </a:lnTo>
                    <a:lnTo>
                      <a:pt x="178" y="897"/>
                    </a:lnTo>
                    <a:lnTo>
                      <a:pt x="249" y="809"/>
                    </a:lnTo>
                    <a:lnTo>
                      <a:pt x="258" y="687"/>
                    </a:lnTo>
                    <a:lnTo>
                      <a:pt x="223" y="515"/>
                    </a:lnTo>
                    <a:lnTo>
                      <a:pt x="228" y="431"/>
                    </a:lnTo>
                    <a:lnTo>
                      <a:pt x="307" y="384"/>
                    </a:lnTo>
                    <a:lnTo>
                      <a:pt x="411" y="414"/>
                    </a:lnTo>
                    <a:lnTo>
                      <a:pt x="553" y="461"/>
                    </a:lnTo>
                    <a:lnTo>
                      <a:pt x="528" y="320"/>
                    </a:lnTo>
                    <a:lnTo>
                      <a:pt x="582" y="252"/>
                    </a:lnTo>
                    <a:lnTo>
                      <a:pt x="582" y="122"/>
                    </a:lnTo>
                    <a:lnTo>
                      <a:pt x="603" y="32"/>
                    </a:lnTo>
                    <a:lnTo>
                      <a:pt x="609" y="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9" name="Freeform 12">
                <a:extLst>
                  <a:ext uri="{FF2B5EF4-FFF2-40B4-BE49-F238E27FC236}">
                    <a16:creationId xmlns:a16="http://schemas.microsoft.com/office/drawing/2014/main" id="{F1366DA0-9CAE-F2E2-F14E-C76D7B206963}"/>
                  </a:ext>
                </a:extLst>
              </p:cNvPr>
              <p:cNvSpPr>
                <a:spLocks/>
              </p:cNvSpPr>
              <p:nvPr/>
            </p:nvSpPr>
            <p:spPr bwMode="auto">
              <a:xfrm>
                <a:off x="7755163" y="2529927"/>
                <a:ext cx="938124" cy="553386"/>
              </a:xfrm>
              <a:custGeom>
                <a:avLst/>
                <a:gdLst>
                  <a:gd name="T0" fmla="*/ 0 w 2822"/>
                  <a:gd name="T1" fmla="*/ 276 h 1670"/>
                  <a:gd name="T2" fmla="*/ 108 w 2822"/>
                  <a:gd name="T3" fmla="*/ 285 h 1670"/>
                  <a:gd name="T4" fmla="*/ 217 w 2822"/>
                  <a:gd name="T5" fmla="*/ 286 h 1670"/>
                  <a:gd name="T6" fmla="*/ 295 w 2822"/>
                  <a:gd name="T7" fmla="*/ 285 h 1670"/>
                  <a:gd name="T8" fmla="*/ 349 w 2822"/>
                  <a:gd name="T9" fmla="*/ 283 h 1670"/>
                  <a:gd name="T10" fmla="*/ 376 w 2822"/>
                  <a:gd name="T11" fmla="*/ 281 h 1670"/>
                  <a:gd name="T12" fmla="*/ 422 w 2822"/>
                  <a:gd name="T13" fmla="*/ 298 h 1670"/>
                  <a:gd name="T14" fmla="*/ 439 w 2822"/>
                  <a:gd name="T15" fmla="*/ 286 h 1670"/>
                  <a:gd name="T16" fmla="*/ 473 w 2822"/>
                  <a:gd name="T17" fmla="*/ 286 h 1670"/>
                  <a:gd name="T18" fmla="*/ 485 w 2822"/>
                  <a:gd name="T19" fmla="*/ 303 h 1670"/>
                  <a:gd name="T20" fmla="*/ 535 w 2822"/>
                  <a:gd name="T21" fmla="*/ 316 h 1670"/>
                  <a:gd name="T22" fmla="*/ 535 w 2822"/>
                  <a:gd name="T23" fmla="*/ 259 h 1670"/>
                  <a:gd name="T24" fmla="*/ 528 w 2822"/>
                  <a:gd name="T25" fmla="*/ 233 h 1670"/>
                  <a:gd name="T26" fmla="*/ 533 w 2822"/>
                  <a:gd name="T27" fmla="*/ 181 h 1670"/>
                  <a:gd name="T28" fmla="*/ 526 w 2822"/>
                  <a:gd name="T29" fmla="*/ 72 h 1670"/>
                  <a:gd name="T30" fmla="*/ 502 w 2822"/>
                  <a:gd name="T31" fmla="*/ 43 h 1670"/>
                  <a:gd name="T32" fmla="*/ 509 w 2822"/>
                  <a:gd name="T33" fmla="*/ 22 h 1670"/>
                  <a:gd name="T34" fmla="*/ 507 w 2822"/>
                  <a:gd name="T35" fmla="*/ 0 h 1670"/>
                  <a:gd name="T36" fmla="*/ 388 w 2822"/>
                  <a:gd name="T37" fmla="*/ 3 h 1670"/>
                  <a:gd name="T38" fmla="*/ 10 w 2822"/>
                  <a:gd name="T39" fmla="*/ 10 h 1670"/>
                  <a:gd name="T40" fmla="*/ 5 w 2822"/>
                  <a:gd name="T41" fmla="*/ 90 h 1670"/>
                  <a:gd name="T42" fmla="*/ 0 w 2822"/>
                  <a:gd name="T43" fmla="*/ 276 h 16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22" h="1670">
                    <a:moveTo>
                      <a:pt x="0" y="1456"/>
                    </a:moveTo>
                    <a:lnTo>
                      <a:pt x="570" y="1505"/>
                    </a:lnTo>
                    <a:lnTo>
                      <a:pt x="1143" y="1513"/>
                    </a:lnTo>
                    <a:lnTo>
                      <a:pt x="1558" y="1505"/>
                    </a:lnTo>
                    <a:lnTo>
                      <a:pt x="1842" y="1496"/>
                    </a:lnTo>
                    <a:lnTo>
                      <a:pt x="1985" y="1483"/>
                    </a:lnTo>
                    <a:lnTo>
                      <a:pt x="2225" y="1573"/>
                    </a:lnTo>
                    <a:lnTo>
                      <a:pt x="2315" y="1513"/>
                    </a:lnTo>
                    <a:lnTo>
                      <a:pt x="2496" y="1513"/>
                    </a:lnTo>
                    <a:lnTo>
                      <a:pt x="2556" y="1603"/>
                    </a:lnTo>
                    <a:lnTo>
                      <a:pt x="2822" y="1670"/>
                    </a:lnTo>
                    <a:lnTo>
                      <a:pt x="2822" y="1369"/>
                    </a:lnTo>
                    <a:lnTo>
                      <a:pt x="2785" y="1232"/>
                    </a:lnTo>
                    <a:lnTo>
                      <a:pt x="2813" y="957"/>
                    </a:lnTo>
                    <a:lnTo>
                      <a:pt x="2776" y="382"/>
                    </a:lnTo>
                    <a:lnTo>
                      <a:pt x="2646" y="226"/>
                    </a:lnTo>
                    <a:lnTo>
                      <a:pt x="2685" y="118"/>
                    </a:lnTo>
                    <a:lnTo>
                      <a:pt x="2674" y="0"/>
                    </a:lnTo>
                    <a:lnTo>
                      <a:pt x="2045" y="16"/>
                    </a:lnTo>
                    <a:lnTo>
                      <a:pt x="54" y="54"/>
                    </a:lnTo>
                    <a:lnTo>
                      <a:pt x="28" y="476"/>
                    </a:lnTo>
                    <a:lnTo>
                      <a:pt x="0" y="1456"/>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50" name="Freeform 13">
                <a:extLst>
                  <a:ext uri="{FF2B5EF4-FFF2-40B4-BE49-F238E27FC236}">
                    <a16:creationId xmlns:a16="http://schemas.microsoft.com/office/drawing/2014/main" id="{A88CE920-C13E-1BD8-CEA3-848BA72A1C74}"/>
                  </a:ext>
                </a:extLst>
              </p:cNvPr>
              <p:cNvSpPr>
                <a:spLocks/>
              </p:cNvSpPr>
              <p:nvPr/>
            </p:nvSpPr>
            <p:spPr bwMode="auto">
              <a:xfrm>
                <a:off x="7744641" y="3015015"/>
                <a:ext cx="1102954" cy="492093"/>
              </a:xfrm>
              <a:custGeom>
                <a:avLst/>
                <a:gdLst>
                  <a:gd name="T0" fmla="*/ 7 w 3321"/>
                  <a:gd name="T1" fmla="*/ 0 h 1486"/>
                  <a:gd name="T2" fmla="*/ 0 w 3321"/>
                  <a:gd name="T3" fmla="*/ 197 h 1486"/>
                  <a:gd name="T4" fmla="*/ 123 w 3321"/>
                  <a:gd name="T5" fmla="*/ 200 h 1486"/>
                  <a:gd name="T6" fmla="*/ 146 w 3321"/>
                  <a:gd name="T7" fmla="*/ 196 h 1486"/>
                  <a:gd name="T8" fmla="*/ 144 w 3321"/>
                  <a:gd name="T9" fmla="*/ 218 h 1486"/>
                  <a:gd name="T10" fmla="*/ 147 w 3321"/>
                  <a:gd name="T11" fmla="*/ 252 h 1486"/>
                  <a:gd name="T12" fmla="*/ 150 w 3321"/>
                  <a:gd name="T13" fmla="*/ 281 h 1486"/>
                  <a:gd name="T14" fmla="*/ 413 w 3321"/>
                  <a:gd name="T15" fmla="*/ 281 h 1486"/>
                  <a:gd name="T16" fmla="*/ 529 w 3321"/>
                  <a:gd name="T17" fmla="*/ 275 h 1486"/>
                  <a:gd name="T18" fmla="*/ 557 w 3321"/>
                  <a:gd name="T19" fmla="*/ 272 h 1486"/>
                  <a:gd name="T20" fmla="*/ 588 w 3321"/>
                  <a:gd name="T21" fmla="*/ 271 h 1486"/>
                  <a:gd name="T22" fmla="*/ 629 w 3321"/>
                  <a:gd name="T23" fmla="*/ 269 h 1486"/>
                  <a:gd name="T24" fmla="*/ 607 w 3321"/>
                  <a:gd name="T25" fmla="*/ 225 h 1486"/>
                  <a:gd name="T26" fmla="*/ 607 w 3321"/>
                  <a:gd name="T27" fmla="*/ 179 h 1486"/>
                  <a:gd name="T28" fmla="*/ 556 w 3321"/>
                  <a:gd name="T29" fmla="*/ 78 h 1486"/>
                  <a:gd name="T30" fmla="*/ 540 w 3321"/>
                  <a:gd name="T31" fmla="*/ 40 h 1486"/>
                  <a:gd name="T32" fmla="*/ 490 w 3321"/>
                  <a:gd name="T33" fmla="*/ 28 h 1486"/>
                  <a:gd name="T34" fmla="*/ 480 w 3321"/>
                  <a:gd name="T35" fmla="*/ 11 h 1486"/>
                  <a:gd name="T36" fmla="*/ 445 w 3321"/>
                  <a:gd name="T37" fmla="*/ 11 h 1486"/>
                  <a:gd name="T38" fmla="*/ 428 w 3321"/>
                  <a:gd name="T39" fmla="*/ 22 h 1486"/>
                  <a:gd name="T40" fmla="*/ 382 w 3321"/>
                  <a:gd name="T41" fmla="*/ 5 h 1486"/>
                  <a:gd name="T42" fmla="*/ 353 w 3321"/>
                  <a:gd name="T43" fmla="*/ 8 h 1486"/>
                  <a:gd name="T44" fmla="*/ 301 w 3321"/>
                  <a:gd name="T45" fmla="*/ 9 h 1486"/>
                  <a:gd name="T46" fmla="*/ 220 w 3321"/>
                  <a:gd name="T47" fmla="*/ 11 h 1486"/>
                  <a:gd name="T48" fmla="*/ 115 w 3321"/>
                  <a:gd name="T49" fmla="*/ 9 h 1486"/>
                  <a:gd name="T50" fmla="*/ 7 w 3321"/>
                  <a:gd name="T51" fmla="*/ 0 h 14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21" h="1486">
                    <a:moveTo>
                      <a:pt x="35" y="0"/>
                    </a:moveTo>
                    <a:lnTo>
                      <a:pt x="0" y="1044"/>
                    </a:lnTo>
                    <a:lnTo>
                      <a:pt x="651" y="1058"/>
                    </a:lnTo>
                    <a:lnTo>
                      <a:pt x="769" y="1034"/>
                    </a:lnTo>
                    <a:lnTo>
                      <a:pt x="761" y="1152"/>
                    </a:lnTo>
                    <a:lnTo>
                      <a:pt x="775" y="1332"/>
                    </a:lnTo>
                    <a:lnTo>
                      <a:pt x="793" y="1486"/>
                    </a:lnTo>
                    <a:lnTo>
                      <a:pt x="2181" y="1486"/>
                    </a:lnTo>
                    <a:lnTo>
                      <a:pt x="2791" y="1454"/>
                    </a:lnTo>
                    <a:lnTo>
                      <a:pt x="2939" y="1436"/>
                    </a:lnTo>
                    <a:lnTo>
                      <a:pt x="3107" y="1432"/>
                    </a:lnTo>
                    <a:lnTo>
                      <a:pt x="3321" y="1424"/>
                    </a:lnTo>
                    <a:lnTo>
                      <a:pt x="3203" y="1190"/>
                    </a:lnTo>
                    <a:lnTo>
                      <a:pt x="3203" y="946"/>
                    </a:lnTo>
                    <a:lnTo>
                      <a:pt x="2937" y="414"/>
                    </a:lnTo>
                    <a:lnTo>
                      <a:pt x="2849" y="212"/>
                    </a:lnTo>
                    <a:lnTo>
                      <a:pt x="2587" y="146"/>
                    </a:lnTo>
                    <a:lnTo>
                      <a:pt x="2533" y="56"/>
                    </a:lnTo>
                    <a:lnTo>
                      <a:pt x="2348" y="58"/>
                    </a:lnTo>
                    <a:lnTo>
                      <a:pt x="2259" y="116"/>
                    </a:lnTo>
                    <a:lnTo>
                      <a:pt x="2017" y="24"/>
                    </a:lnTo>
                    <a:lnTo>
                      <a:pt x="1862" y="42"/>
                    </a:lnTo>
                    <a:lnTo>
                      <a:pt x="1587" y="50"/>
                    </a:lnTo>
                    <a:lnTo>
                      <a:pt x="1159" y="56"/>
                    </a:lnTo>
                    <a:lnTo>
                      <a:pt x="607" y="48"/>
                    </a:lnTo>
                    <a:lnTo>
                      <a:pt x="35" y="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51" name="Freeform 15">
                <a:extLst>
                  <a:ext uri="{FF2B5EF4-FFF2-40B4-BE49-F238E27FC236}">
                    <a16:creationId xmlns:a16="http://schemas.microsoft.com/office/drawing/2014/main" id="{569E62DB-9DCE-BA67-A941-E37719403771}"/>
                  </a:ext>
                </a:extLst>
              </p:cNvPr>
              <p:cNvSpPr>
                <a:spLocks/>
              </p:cNvSpPr>
              <p:nvPr/>
            </p:nvSpPr>
            <p:spPr bwMode="auto">
              <a:xfrm>
                <a:off x="6974854" y="3986943"/>
                <a:ext cx="882012" cy="964923"/>
              </a:xfrm>
              <a:custGeom>
                <a:avLst/>
                <a:gdLst>
                  <a:gd name="T0" fmla="*/ 41 w 2655"/>
                  <a:gd name="T1" fmla="*/ 0 h 2904"/>
                  <a:gd name="T2" fmla="*/ 261 w 2655"/>
                  <a:gd name="T3" fmla="*/ 16 h 2904"/>
                  <a:gd name="T4" fmla="*/ 411 w 2655"/>
                  <a:gd name="T5" fmla="*/ 23 h 2904"/>
                  <a:gd name="T6" fmla="*/ 503 w 2655"/>
                  <a:gd name="T7" fmla="*/ 25 h 2904"/>
                  <a:gd name="T8" fmla="*/ 500 w 2655"/>
                  <a:gd name="T9" fmla="*/ 75 h 2904"/>
                  <a:gd name="T10" fmla="*/ 503 w 2655"/>
                  <a:gd name="T11" fmla="*/ 283 h 2904"/>
                  <a:gd name="T12" fmla="*/ 497 w 2655"/>
                  <a:gd name="T13" fmla="*/ 505 h 2904"/>
                  <a:gd name="T14" fmla="*/ 194 w 2655"/>
                  <a:gd name="T15" fmla="*/ 494 h 2904"/>
                  <a:gd name="T16" fmla="*/ 206 w 2655"/>
                  <a:gd name="T17" fmla="*/ 516 h 2904"/>
                  <a:gd name="T18" fmla="*/ 171 w 2655"/>
                  <a:gd name="T19" fmla="*/ 510 h 2904"/>
                  <a:gd name="T20" fmla="*/ 130 w 2655"/>
                  <a:gd name="T21" fmla="*/ 512 h 2904"/>
                  <a:gd name="T22" fmla="*/ 80 w 2655"/>
                  <a:gd name="T23" fmla="*/ 505 h 2904"/>
                  <a:gd name="T24" fmla="*/ 78 w 2655"/>
                  <a:gd name="T25" fmla="*/ 532 h 2904"/>
                  <a:gd name="T26" fmla="*/ 73 w 2655"/>
                  <a:gd name="T27" fmla="*/ 551 h 2904"/>
                  <a:gd name="T28" fmla="*/ 0 w 2655"/>
                  <a:gd name="T29" fmla="*/ 549 h 2904"/>
                  <a:gd name="T30" fmla="*/ 41 w 2655"/>
                  <a:gd name="T31" fmla="*/ 0 h 29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55" h="2904">
                    <a:moveTo>
                      <a:pt x="217" y="0"/>
                    </a:moveTo>
                    <a:lnTo>
                      <a:pt x="1377" y="84"/>
                    </a:lnTo>
                    <a:lnTo>
                      <a:pt x="2169" y="122"/>
                    </a:lnTo>
                    <a:lnTo>
                      <a:pt x="2653" y="132"/>
                    </a:lnTo>
                    <a:lnTo>
                      <a:pt x="2637" y="396"/>
                    </a:lnTo>
                    <a:lnTo>
                      <a:pt x="2655" y="1494"/>
                    </a:lnTo>
                    <a:lnTo>
                      <a:pt x="2625" y="2664"/>
                    </a:lnTo>
                    <a:lnTo>
                      <a:pt x="1026" y="2601"/>
                    </a:lnTo>
                    <a:lnTo>
                      <a:pt x="1086" y="2721"/>
                    </a:lnTo>
                    <a:lnTo>
                      <a:pt x="903" y="2688"/>
                    </a:lnTo>
                    <a:lnTo>
                      <a:pt x="687" y="2700"/>
                    </a:lnTo>
                    <a:lnTo>
                      <a:pt x="423" y="2664"/>
                    </a:lnTo>
                    <a:lnTo>
                      <a:pt x="411" y="2802"/>
                    </a:lnTo>
                    <a:lnTo>
                      <a:pt x="387" y="2904"/>
                    </a:lnTo>
                    <a:lnTo>
                      <a:pt x="0" y="2892"/>
                    </a:lnTo>
                    <a:lnTo>
                      <a:pt x="217" y="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52" name="Freeform 18">
                <a:extLst>
                  <a:ext uri="{FF2B5EF4-FFF2-40B4-BE49-F238E27FC236}">
                    <a16:creationId xmlns:a16="http://schemas.microsoft.com/office/drawing/2014/main" id="{DE1506A0-E019-688B-0AF5-513B32B482E7}"/>
                  </a:ext>
                </a:extLst>
              </p:cNvPr>
              <p:cNvSpPr>
                <a:spLocks/>
              </p:cNvSpPr>
              <p:nvPr/>
            </p:nvSpPr>
            <p:spPr bwMode="auto">
              <a:xfrm>
                <a:off x="8547748" y="1950273"/>
                <a:ext cx="866231" cy="989439"/>
              </a:xfrm>
              <a:custGeom>
                <a:avLst/>
                <a:gdLst>
                  <a:gd name="T0" fmla="*/ 0 w 2604"/>
                  <a:gd name="T1" fmla="*/ 45 h 2977"/>
                  <a:gd name="T2" fmla="*/ 31 w 2604"/>
                  <a:gd name="T3" fmla="*/ 46 h 2977"/>
                  <a:gd name="T4" fmla="*/ 64 w 2604"/>
                  <a:gd name="T5" fmla="*/ 43 h 2977"/>
                  <a:gd name="T6" fmla="*/ 91 w 2604"/>
                  <a:gd name="T7" fmla="*/ 46 h 2977"/>
                  <a:gd name="T8" fmla="*/ 117 w 2604"/>
                  <a:gd name="T9" fmla="*/ 40 h 2977"/>
                  <a:gd name="T10" fmla="*/ 117 w 2604"/>
                  <a:gd name="T11" fmla="*/ 0 h 2977"/>
                  <a:gd name="T12" fmla="*/ 137 w 2604"/>
                  <a:gd name="T13" fmla="*/ 5 h 2977"/>
                  <a:gd name="T14" fmla="*/ 125 w 2604"/>
                  <a:gd name="T15" fmla="*/ 25 h 2977"/>
                  <a:gd name="T16" fmla="*/ 134 w 2604"/>
                  <a:gd name="T17" fmla="*/ 40 h 2977"/>
                  <a:gd name="T18" fmla="*/ 163 w 2604"/>
                  <a:gd name="T19" fmla="*/ 51 h 2977"/>
                  <a:gd name="T20" fmla="*/ 184 w 2604"/>
                  <a:gd name="T21" fmla="*/ 61 h 2977"/>
                  <a:gd name="T22" fmla="*/ 225 w 2604"/>
                  <a:gd name="T23" fmla="*/ 68 h 2977"/>
                  <a:gd name="T24" fmla="*/ 265 w 2604"/>
                  <a:gd name="T25" fmla="*/ 68 h 2977"/>
                  <a:gd name="T26" fmla="*/ 282 w 2604"/>
                  <a:gd name="T27" fmla="*/ 57 h 2977"/>
                  <a:gd name="T28" fmla="*/ 305 w 2604"/>
                  <a:gd name="T29" fmla="*/ 74 h 2977"/>
                  <a:gd name="T30" fmla="*/ 339 w 2604"/>
                  <a:gd name="T31" fmla="*/ 80 h 2977"/>
                  <a:gd name="T32" fmla="*/ 373 w 2604"/>
                  <a:gd name="T33" fmla="*/ 97 h 2977"/>
                  <a:gd name="T34" fmla="*/ 407 w 2604"/>
                  <a:gd name="T35" fmla="*/ 85 h 2977"/>
                  <a:gd name="T36" fmla="*/ 419 w 2604"/>
                  <a:gd name="T37" fmla="*/ 93 h 2977"/>
                  <a:gd name="T38" fmla="*/ 447 w 2604"/>
                  <a:gd name="T39" fmla="*/ 91 h 2977"/>
                  <a:gd name="T40" fmla="*/ 469 w 2604"/>
                  <a:gd name="T41" fmla="*/ 91 h 2977"/>
                  <a:gd name="T42" fmla="*/ 494 w 2604"/>
                  <a:gd name="T43" fmla="*/ 90 h 2977"/>
                  <a:gd name="T44" fmla="*/ 492 w 2604"/>
                  <a:gd name="T45" fmla="*/ 94 h 2977"/>
                  <a:gd name="T46" fmla="*/ 428 w 2604"/>
                  <a:gd name="T47" fmla="*/ 136 h 2977"/>
                  <a:gd name="T48" fmla="*/ 402 w 2604"/>
                  <a:gd name="T49" fmla="*/ 160 h 2977"/>
                  <a:gd name="T50" fmla="*/ 390 w 2604"/>
                  <a:gd name="T51" fmla="*/ 188 h 2977"/>
                  <a:gd name="T52" fmla="*/ 351 w 2604"/>
                  <a:gd name="T53" fmla="*/ 216 h 2977"/>
                  <a:gd name="T54" fmla="*/ 328 w 2604"/>
                  <a:gd name="T55" fmla="*/ 245 h 2977"/>
                  <a:gd name="T56" fmla="*/ 339 w 2604"/>
                  <a:gd name="T57" fmla="*/ 279 h 2977"/>
                  <a:gd name="T58" fmla="*/ 319 w 2604"/>
                  <a:gd name="T59" fmla="*/ 307 h 2977"/>
                  <a:gd name="T60" fmla="*/ 299 w 2604"/>
                  <a:gd name="T61" fmla="*/ 330 h 2977"/>
                  <a:gd name="T62" fmla="*/ 322 w 2604"/>
                  <a:gd name="T63" fmla="*/ 359 h 2977"/>
                  <a:gd name="T64" fmla="*/ 319 w 2604"/>
                  <a:gd name="T65" fmla="*/ 400 h 2977"/>
                  <a:gd name="T66" fmla="*/ 311 w 2604"/>
                  <a:gd name="T67" fmla="*/ 421 h 2977"/>
                  <a:gd name="T68" fmla="*/ 330 w 2604"/>
                  <a:gd name="T69" fmla="*/ 430 h 2977"/>
                  <a:gd name="T70" fmla="*/ 356 w 2604"/>
                  <a:gd name="T71" fmla="*/ 427 h 2977"/>
                  <a:gd name="T72" fmla="*/ 393 w 2604"/>
                  <a:gd name="T73" fmla="*/ 460 h 2977"/>
                  <a:gd name="T74" fmla="*/ 453 w 2604"/>
                  <a:gd name="T75" fmla="*/ 501 h 2977"/>
                  <a:gd name="T76" fmla="*/ 442 w 2604"/>
                  <a:gd name="T77" fmla="*/ 530 h 2977"/>
                  <a:gd name="T78" fmla="*/ 75 w 2604"/>
                  <a:gd name="T79" fmla="*/ 565 h 2977"/>
                  <a:gd name="T80" fmla="*/ 80 w 2604"/>
                  <a:gd name="T81" fmla="*/ 513 h 2977"/>
                  <a:gd name="T82" fmla="*/ 73 w 2604"/>
                  <a:gd name="T83" fmla="*/ 403 h 2977"/>
                  <a:gd name="T84" fmla="*/ 49 w 2604"/>
                  <a:gd name="T85" fmla="*/ 374 h 2977"/>
                  <a:gd name="T86" fmla="*/ 56 w 2604"/>
                  <a:gd name="T87" fmla="*/ 353 h 2977"/>
                  <a:gd name="T88" fmla="*/ 53 w 2604"/>
                  <a:gd name="T89" fmla="*/ 330 h 2977"/>
                  <a:gd name="T90" fmla="*/ 43 w 2604"/>
                  <a:gd name="T91" fmla="*/ 263 h 2977"/>
                  <a:gd name="T92" fmla="*/ 34 w 2604"/>
                  <a:gd name="T93" fmla="*/ 176 h 2977"/>
                  <a:gd name="T94" fmla="*/ 11 w 2604"/>
                  <a:gd name="T95" fmla="*/ 145 h 2977"/>
                  <a:gd name="T96" fmla="*/ 5 w 2604"/>
                  <a:gd name="T97" fmla="*/ 106 h 2977"/>
                  <a:gd name="T98" fmla="*/ 0 w 2604"/>
                  <a:gd name="T99" fmla="*/ 45 h 29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04" h="2977">
                    <a:moveTo>
                      <a:pt x="0" y="239"/>
                    </a:moveTo>
                    <a:lnTo>
                      <a:pt x="161" y="242"/>
                    </a:lnTo>
                    <a:lnTo>
                      <a:pt x="337" y="226"/>
                    </a:lnTo>
                    <a:lnTo>
                      <a:pt x="481" y="242"/>
                    </a:lnTo>
                    <a:lnTo>
                      <a:pt x="617" y="210"/>
                    </a:lnTo>
                    <a:lnTo>
                      <a:pt x="617" y="0"/>
                    </a:lnTo>
                    <a:lnTo>
                      <a:pt x="721" y="26"/>
                    </a:lnTo>
                    <a:lnTo>
                      <a:pt x="657" y="130"/>
                    </a:lnTo>
                    <a:lnTo>
                      <a:pt x="705" y="210"/>
                    </a:lnTo>
                    <a:lnTo>
                      <a:pt x="857" y="270"/>
                    </a:lnTo>
                    <a:lnTo>
                      <a:pt x="969" y="322"/>
                    </a:lnTo>
                    <a:lnTo>
                      <a:pt x="1187" y="360"/>
                    </a:lnTo>
                    <a:lnTo>
                      <a:pt x="1398" y="360"/>
                    </a:lnTo>
                    <a:lnTo>
                      <a:pt x="1488" y="300"/>
                    </a:lnTo>
                    <a:lnTo>
                      <a:pt x="1608" y="390"/>
                    </a:lnTo>
                    <a:lnTo>
                      <a:pt x="1788" y="420"/>
                    </a:lnTo>
                    <a:lnTo>
                      <a:pt x="1968" y="510"/>
                    </a:lnTo>
                    <a:lnTo>
                      <a:pt x="2148" y="450"/>
                    </a:lnTo>
                    <a:lnTo>
                      <a:pt x="2209" y="490"/>
                    </a:lnTo>
                    <a:lnTo>
                      <a:pt x="2358" y="480"/>
                    </a:lnTo>
                    <a:lnTo>
                      <a:pt x="2473" y="482"/>
                    </a:lnTo>
                    <a:lnTo>
                      <a:pt x="2604" y="476"/>
                    </a:lnTo>
                    <a:lnTo>
                      <a:pt x="2596" y="497"/>
                    </a:lnTo>
                    <a:lnTo>
                      <a:pt x="2257" y="714"/>
                    </a:lnTo>
                    <a:lnTo>
                      <a:pt x="2121" y="842"/>
                    </a:lnTo>
                    <a:lnTo>
                      <a:pt x="2058" y="990"/>
                    </a:lnTo>
                    <a:lnTo>
                      <a:pt x="1848" y="1140"/>
                    </a:lnTo>
                    <a:lnTo>
                      <a:pt x="1728" y="1290"/>
                    </a:lnTo>
                    <a:lnTo>
                      <a:pt x="1788" y="1470"/>
                    </a:lnTo>
                    <a:lnTo>
                      <a:pt x="1681" y="1618"/>
                    </a:lnTo>
                    <a:lnTo>
                      <a:pt x="1578" y="1740"/>
                    </a:lnTo>
                    <a:lnTo>
                      <a:pt x="1698" y="1890"/>
                    </a:lnTo>
                    <a:lnTo>
                      <a:pt x="1681" y="2106"/>
                    </a:lnTo>
                    <a:lnTo>
                      <a:pt x="1638" y="2220"/>
                    </a:lnTo>
                    <a:lnTo>
                      <a:pt x="1737" y="2266"/>
                    </a:lnTo>
                    <a:lnTo>
                      <a:pt x="1878" y="2250"/>
                    </a:lnTo>
                    <a:lnTo>
                      <a:pt x="2073" y="2426"/>
                    </a:lnTo>
                    <a:lnTo>
                      <a:pt x="2388" y="2640"/>
                    </a:lnTo>
                    <a:lnTo>
                      <a:pt x="2329" y="2794"/>
                    </a:lnTo>
                    <a:lnTo>
                      <a:pt x="394" y="2977"/>
                    </a:lnTo>
                    <a:lnTo>
                      <a:pt x="421" y="2701"/>
                    </a:lnTo>
                    <a:lnTo>
                      <a:pt x="385" y="2123"/>
                    </a:lnTo>
                    <a:lnTo>
                      <a:pt x="256" y="1969"/>
                    </a:lnTo>
                    <a:lnTo>
                      <a:pt x="294" y="1862"/>
                    </a:lnTo>
                    <a:lnTo>
                      <a:pt x="282" y="1741"/>
                    </a:lnTo>
                    <a:lnTo>
                      <a:pt x="229" y="1387"/>
                    </a:lnTo>
                    <a:lnTo>
                      <a:pt x="181" y="928"/>
                    </a:lnTo>
                    <a:lnTo>
                      <a:pt x="60" y="763"/>
                    </a:lnTo>
                    <a:lnTo>
                      <a:pt x="25" y="556"/>
                    </a:lnTo>
                    <a:lnTo>
                      <a:pt x="0" y="239"/>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53" name="Freeform 20">
                <a:extLst>
                  <a:ext uri="{FF2B5EF4-FFF2-40B4-BE49-F238E27FC236}">
                    <a16:creationId xmlns:a16="http://schemas.microsoft.com/office/drawing/2014/main" id="{8FDBB27C-1B13-C9EE-B971-A4895E5F8617}"/>
                  </a:ext>
                </a:extLst>
              </p:cNvPr>
              <p:cNvSpPr>
                <a:spLocks/>
              </p:cNvSpPr>
              <p:nvPr/>
            </p:nvSpPr>
            <p:spPr bwMode="auto">
              <a:xfrm>
                <a:off x="8681016" y="2878421"/>
                <a:ext cx="825901" cy="530619"/>
              </a:xfrm>
              <a:custGeom>
                <a:avLst/>
                <a:gdLst>
                  <a:gd name="T0" fmla="*/ 0 w 2485"/>
                  <a:gd name="T1" fmla="*/ 35 h 1601"/>
                  <a:gd name="T2" fmla="*/ 367 w 2485"/>
                  <a:gd name="T3" fmla="*/ 0 h 1601"/>
                  <a:gd name="T4" fmla="*/ 378 w 2485"/>
                  <a:gd name="T5" fmla="*/ 14 h 1601"/>
                  <a:gd name="T6" fmla="*/ 379 w 2485"/>
                  <a:gd name="T7" fmla="*/ 40 h 1601"/>
                  <a:gd name="T8" fmla="*/ 386 w 2485"/>
                  <a:gd name="T9" fmla="*/ 65 h 1601"/>
                  <a:gd name="T10" fmla="*/ 408 w 2485"/>
                  <a:gd name="T11" fmla="*/ 74 h 1601"/>
                  <a:gd name="T12" fmla="*/ 428 w 2485"/>
                  <a:gd name="T13" fmla="*/ 85 h 1601"/>
                  <a:gd name="T14" fmla="*/ 447 w 2485"/>
                  <a:gd name="T15" fmla="*/ 109 h 1601"/>
                  <a:gd name="T16" fmla="*/ 463 w 2485"/>
                  <a:gd name="T17" fmla="*/ 127 h 1601"/>
                  <a:gd name="T18" fmla="*/ 471 w 2485"/>
                  <a:gd name="T19" fmla="*/ 154 h 1601"/>
                  <a:gd name="T20" fmla="*/ 451 w 2485"/>
                  <a:gd name="T21" fmla="*/ 178 h 1601"/>
                  <a:gd name="T22" fmla="*/ 426 w 2485"/>
                  <a:gd name="T23" fmla="*/ 189 h 1601"/>
                  <a:gd name="T24" fmla="*/ 399 w 2485"/>
                  <a:gd name="T25" fmla="*/ 189 h 1601"/>
                  <a:gd name="T26" fmla="*/ 416 w 2485"/>
                  <a:gd name="T27" fmla="*/ 217 h 1601"/>
                  <a:gd name="T28" fmla="*/ 407 w 2485"/>
                  <a:gd name="T29" fmla="*/ 248 h 1601"/>
                  <a:gd name="T30" fmla="*/ 394 w 2485"/>
                  <a:gd name="T31" fmla="*/ 274 h 1601"/>
                  <a:gd name="T32" fmla="*/ 388 w 2485"/>
                  <a:gd name="T33" fmla="*/ 295 h 1601"/>
                  <a:gd name="T34" fmla="*/ 360 w 2485"/>
                  <a:gd name="T35" fmla="*/ 274 h 1601"/>
                  <a:gd name="T36" fmla="*/ 277 w 2485"/>
                  <a:gd name="T37" fmla="*/ 289 h 1601"/>
                  <a:gd name="T38" fmla="*/ 195 w 2485"/>
                  <a:gd name="T39" fmla="*/ 297 h 1601"/>
                  <a:gd name="T40" fmla="*/ 73 w 2485"/>
                  <a:gd name="T41" fmla="*/ 303 h 1601"/>
                  <a:gd name="T42" fmla="*/ 73 w 2485"/>
                  <a:gd name="T43" fmla="*/ 256 h 1601"/>
                  <a:gd name="T44" fmla="*/ 23 w 2485"/>
                  <a:gd name="T45" fmla="*/ 157 h 1601"/>
                  <a:gd name="T46" fmla="*/ 6 w 2485"/>
                  <a:gd name="T47" fmla="*/ 117 h 1601"/>
                  <a:gd name="T48" fmla="*/ 6 w 2485"/>
                  <a:gd name="T49" fmla="*/ 59 h 1601"/>
                  <a:gd name="T50" fmla="*/ 0 w 2485"/>
                  <a:gd name="T51" fmla="*/ 35 h 16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85" h="1601">
                    <a:moveTo>
                      <a:pt x="0" y="183"/>
                    </a:moveTo>
                    <a:lnTo>
                      <a:pt x="1935" y="0"/>
                    </a:lnTo>
                    <a:lnTo>
                      <a:pt x="1996" y="75"/>
                    </a:lnTo>
                    <a:lnTo>
                      <a:pt x="1998" y="212"/>
                    </a:lnTo>
                    <a:lnTo>
                      <a:pt x="2037" y="344"/>
                    </a:lnTo>
                    <a:lnTo>
                      <a:pt x="2155" y="393"/>
                    </a:lnTo>
                    <a:lnTo>
                      <a:pt x="2257" y="447"/>
                    </a:lnTo>
                    <a:lnTo>
                      <a:pt x="2357" y="575"/>
                    </a:lnTo>
                    <a:lnTo>
                      <a:pt x="2445" y="671"/>
                    </a:lnTo>
                    <a:lnTo>
                      <a:pt x="2485" y="815"/>
                    </a:lnTo>
                    <a:lnTo>
                      <a:pt x="2377" y="939"/>
                    </a:lnTo>
                    <a:lnTo>
                      <a:pt x="2245" y="999"/>
                    </a:lnTo>
                    <a:lnTo>
                      <a:pt x="2107" y="999"/>
                    </a:lnTo>
                    <a:lnTo>
                      <a:pt x="2197" y="1149"/>
                    </a:lnTo>
                    <a:lnTo>
                      <a:pt x="2149" y="1311"/>
                    </a:lnTo>
                    <a:lnTo>
                      <a:pt x="2077" y="1449"/>
                    </a:lnTo>
                    <a:lnTo>
                      <a:pt x="2045" y="1559"/>
                    </a:lnTo>
                    <a:lnTo>
                      <a:pt x="1897" y="1449"/>
                    </a:lnTo>
                    <a:lnTo>
                      <a:pt x="1461" y="1527"/>
                    </a:lnTo>
                    <a:lnTo>
                      <a:pt x="1029" y="1567"/>
                    </a:lnTo>
                    <a:lnTo>
                      <a:pt x="384" y="1601"/>
                    </a:lnTo>
                    <a:lnTo>
                      <a:pt x="384" y="1355"/>
                    </a:lnTo>
                    <a:lnTo>
                      <a:pt x="120" y="827"/>
                    </a:lnTo>
                    <a:lnTo>
                      <a:pt x="33" y="620"/>
                    </a:lnTo>
                    <a:lnTo>
                      <a:pt x="34" y="312"/>
                    </a:lnTo>
                    <a:lnTo>
                      <a:pt x="0" y="183"/>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54" name="Freeform 22">
                <a:extLst>
                  <a:ext uri="{FF2B5EF4-FFF2-40B4-BE49-F238E27FC236}">
                    <a16:creationId xmlns:a16="http://schemas.microsoft.com/office/drawing/2014/main" id="{870F8FDC-09A1-E05D-A9A0-DEBFBB521FFB}"/>
                  </a:ext>
                </a:extLst>
              </p:cNvPr>
              <p:cNvSpPr>
                <a:spLocks/>
              </p:cNvSpPr>
              <p:nvPr/>
            </p:nvSpPr>
            <p:spPr bwMode="auto">
              <a:xfrm>
                <a:off x="9022947" y="3997449"/>
                <a:ext cx="662825" cy="668965"/>
              </a:xfrm>
              <a:custGeom>
                <a:avLst/>
                <a:gdLst>
                  <a:gd name="T0" fmla="*/ 0 w 1990"/>
                  <a:gd name="T1" fmla="*/ 45 h 2015"/>
                  <a:gd name="T2" fmla="*/ 215 w 1990"/>
                  <a:gd name="T3" fmla="*/ 18 h 2015"/>
                  <a:gd name="T4" fmla="*/ 273 w 1990"/>
                  <a:gd name="T5" fmla="*/ 12 h 2015"/>
                  <a:gd name="T6" fmla="*/ 331 w 1990"/>
                  <a:gd name="T7" fmla="*/ 0 h 2015"/>
                  <a:gd name="T8" fmla="*/ 342 w 1990"/>
                  <a:gd name="T9" fmla="*/ 12 h 2015"/>
                  <a:gd name="T10" fmla="*/ 325 w 1990"/>
                  <a:gd name="T11" fmla="*/ 34 h 2015"/>
                  <a:gd name="T12" fmla="*/ 337 w 1990"/>
                  <a:gd name="T13" fmla="*/ 46 h 2015"/>
                  <a:gd name="T14" fmla="*/ 357 w 1990"/>
                  <a:gd name="T15" fmla="*/ 54 h 2015"/>
                  <a:gd name="T16" fmla="*/ 376 w 1990"/>
                  <a:gd name="T17" fmla="*/ 45 h 2015"/>
                  <a:gd name="T18" fmla="*/ 378 w 1990"/>
                  <a:gd name="T19" fmla="*/ 63 h 2015"/>
                  <a:gd name="T20" fmla="*/ 367 w 1990"/>
                  <a:gd name="T21" fmla="*/ 77 h 2015"/>
                  <a:gd name="T22" fmla="*/ 366 w 1990"/>
                  <a:gd name="T23" fmla="*/ 94 h 2015"/>
                  <a:gd name="T24" fmla="*/ 355 w 1990"/>
                  <a:gd name="T25" fmla="*/ 106 h 2015"/>
                  <a:gd name="T26" fmla="*/ 350 w 1990"/>
                  <a:gd name="T27" fmla="*/ 143 h 2015"/>
                  <a:gd name="T28" fmla="*/ 338 w 1990"/>
                  <a:gd name="T29" fmla="*/ 163 h 2015"/>
                  <a:gd name="T30" fmla="*/ 322 w 1990"/>
                  <a:gd name="T31" fmla="*/ 209 h 2015"/>
                  <a:gd name="T32" fmla="*/ 301 w 1990"/>
                  <a:gd name="T33" fmla="*/ 238 h 2015"/>
                  <a:gd name="T34" fmla="*/ 293 w 1990"/>
                  <a:gd name="T35" fmla="*/ 274 h 2015"/>
                  <a:gd name="T36" fmla="*/ 296 w 1990"/>
                  <a:gd name="T37" fmla="*/ 329 h 2015"/>
                  <a:gd name="T38" fmla="*/ 293 w 1990"/>
                  <a:gd name="T39" fmla="*/ 359 h 2015"/>
                  <a:gd name="T40" fmla="*/ 249 w 1990"/>
                  <a:gd name="T41" fmla="*/ 365 h 2015"/>
                  <a:gd name="T42" fmla="*/ 190 w 1990"/>
                  <a:gd name="T43" fmla="*/ 365 h 2015"/>
                  <a:gd name="T44" fmla="*/ 115 w 1990"/>
                  <a:gd name="T45" fmla="*/ 368 h 2015"/>
                  <a:gd name="T46" fmla="*/ 65 w 1990"/>
                  <a:gd name="T47" fmla="*/ 382 h 2015"/>
                  <a:gd name="T48" fmla="*/ 58 w 1990"/>
                  <a:gd name="T49" fmla="*/ 363 h 2015"/>
                  <a:gd name="T50" fmla="*/ 63 w 1990"/>
                  <a:gd name="T51" fmla="*/ 344 h 2015"/>
                  <a:gd name="T52" fmla="*/ 56 w 1990"/>
                  <a:gd name="T53" fmla="*/ 322 h 2015"/>
                  <a:gd name="T54" fmla="*/ 17 w 1990"/>
                  <a:gd name="T55" fmla="*/ 322 h 2015"/>
                  <a:gd name="T56" fmla="*/ 17 w 1990"/>
                  <a:gd name="T57" fmla="*/ 168 h 2015"/>
                  <a:gd name="T58" fmla="*/ 4 w 1990"/>
                  <a:gd name="T59" fmla="*/ 110 h 2015"/>
                  <a:gd name="T60" fmla="*/ 0 w 1990"/>
                  <a:gd name="T61" fmla="*/ 71 h 2015"/>
                  <a:gd name="T62" fmla="*/ 0 w 1990"/>
                  <a:gd name="T63" fmla="*/ 45 h 20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90" h="2015">
                    <a:moveTo>
                      <a:pt x="2" y="240"/>
                    </a:moveTo>
                    <a:lnTo>
                      <a:pt x="1130" y="93"/>
                    </a:lnTo>
                    <a:lnTo>
                      <a:pt x="1435" y="62"/>
                    </a:lnTo>
                    <a:lnTo>
                      <a:pt x="1742" y="0"/>
                    </a:lnTo>
                    <a:lnTo>
                      <a:pt x="1798" y="61"/>
                    </a:lnTo>
                    <a:lnTo>
                      <a:pt x="1711" y="179"/>
                    </a:lnTo>
                    <a:lnTo>
                      <a:pt x="1775" y="243"/>
                    </a:lnTo>
                    <a:lnTo>
                      <a:pt x="1877" y="287"/>
                    </a:lnTo>
                    <a:lnTo>
                      <a:pt x="1979" y="240"/>
                    </a:lnTo>
                    <a:lnTo>
                      <a:pt x="1990" y="334"/>
                    </a:lnTo>
                    <a:lnTo>
                      <a:pt x="1934" y="406"/>
                    </a:lnTo>
                    <a:lnTo>
                      <a:pt x="1926" y="494"/>
                    </a:lnTo>
                    <a:lnTo>
                      <a:pt x="1870" y="558"/>
                    </a:lnTo>
                    <a:lnTo>
                      <a:pt x="1842" y="756"/>
                    </a:lnTo>
                    <a:lnTo>
                      <a:pt x="1782" y="862"/>
                    </a:lnTo>
                    <a:lnTo>
                      <a:pt x="1694" y="1102"/>
                    </a:lnTo>
                    <a:lnTo>
                      <a:pt x="1582" y="1254"/>
                    </a:lnTo>
                    <a:lnTo>
                      <a:pt x="1542" y="1446"/>
                    </a:lnTo>
                    <a:lnTo>
                      <a:pt x="1558" y="1734"/>
                    </a:lnTo>
                    <a:lnTo>
                      <a:pt x="1542" y="1894"/>
                    </a:lnTo>
                    <a:lnTo>
                      <a:pt x="1310" y="1926"/>
                    </a:lnTo>
                    <a:lnTo>
                      <a:pt x="1002" y="1926"/>
                    </a:lnTo>
                    <a:lnTo>
                      <a:pt x="607" y="1942"/>
                    </a:lnTo>
                    <a:lnTo>
                      <a:pt x="342" y="2015"/>
                    </a:lnTo>
                    <a:lnTo>
                      <a:pt x="303" y="1913"/>
                    </a:lnTo>
                    <a:lnTo>
                      <a:pt x="333" y="1814"/>
                    </a:lnTo>
                    <a:lnTo>
                      <a:pt x="297" y="1697"/>
                    </a:lnTo>
                    <a:lnTo>
                      <a:pt x="92" y="1701"/>
                    </a:lnTo>
                    <a:lnTo>
                      <a:pt x="92" y="888"/>
                    </a:lnTo>
                    <a:lnTo>
                      <a:pt x="21" y="578"/>
                    </a:lnTo>
                    <a:lnTo>
                      <a:pt x="0" y="377"/>
                    </a:lnTo>
                    <a:lnTo>
                      <a:pt x="2" y="24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55" name="Freeform 26">
                <a:extLst>
                  <a:ext uri="{FF2B5EF4-FFF2-40B4-BE49-F238E27FC236}">
                    <a16:creationId xmlns:a16="http://schemas.microsoft.com/office/drawing/2014/main" id="{63281410-6396-CDF9-DD1E-B85B7C8DC1CE}"/>
                  </a:ext>
                </a:extLst>
              </p:cNvPr>
              <p:cNvSpPr>
                <a:spLocks/>
              </p:cNvSpPr>
              <p:nvPr/>
            </p:nvSpPr>
            <p:spPr bwMode="auto">
              <a:xfrm>
                <a:off x="10159219" y="2832889"/>
                <a:ext cx="568136" cy="642697"/>
              </a:xfrm>
              <a:custGeom>
                <a:avLst/>
                <a:gdLst>
                  <a:gd name="T0" fmla="*/ 0 w 1707"/>
                  <a:gd name="T1" fmla="*/ 109 h 1934"/>
                  <a:gd name="T2" fmla="*/ 23 w 1707"/>
                  <a:gd name="T3" fmla="*/ 94 h 1934"/>
                  <a:gd name="T4" fmla="*/ 60 w 1707"/>
                  <a:gd name="T5" fmla="*/ 93 h 1934"/>
                  <a:gd name="T6" fmla="*/ 60 w 1707"/>
                  <a:gd name="T7" fmla="*/ 85 h 1934"/>
                  <a:gd name="T8" fmla="*/ 96 w 1707"/>
                  <a:gd name="T9" fmla="*/ 82 h 1934"/>
                  <a:gd name="T10" fmla="*/ 122 w 1707"/>
                  <a:gd name="T11" fmla="*/ 90 h 1934"/>
                  <a:gd name="T12" fmla="*/ 153 w 1707"/>
                  <a:gd name="T13" fmla="*/ 99 h 1934"/>
                  <a:gd name="T14" fmla="*/ 218 w 1707"/>
                  <a:gd name="T15" fmla="*/ 59 h 1934"/>
                  <a:gd name="T16" fmla="*/ 295 w 1707"/>
                  <a:gd name="T17" fmla="*/ 0 h 1934"/>
                  <a:gd name="T18" fmla="*/ 318 w 1707"/>
                  <a:gd name="T19" fmla="*/ 82 h 1934"/>
                  <a:gd name="T20" fmla="*/ 321 w 1707"/>
                  <a:gd name="T21" fmla="*/ 140 h 1934"/>
                  <a:gd name="T22" fmla="*/ 324 w 1707"/>
                  <a:gd name="T23" fmla="*/ 190 h 1934"/>
                  <a:gd name="T24" fmla="*/ 312 w 1707"/>
                  <a:gd name="T25" fmla="*/ 225 h 1934"/>
                  <a:gd name="T26" fmla="*/ 292 w 1707"/>
                  <a:gd name="T27" fmla="*/ 250 h 1934"/>
                  <a:gd name="T28" fmla="*/ 272 w 1707"/>
                  <a:gd name="T29" fmla="*/ 265 h 1934"/>
                  <a:gd name="T30" fmla="*/ 275 w 1707"/>
                  <a:gd name="T31" fmla="*/ 284 h 1934"/>
                  <a:gd name="T32" fmla="*/ 268 w 1707"/>
                  <a:gd name="T33" fmla="*/ 302 h 1934"/>
                  <a:gd name="T34" fmla="*/ 250 w 1707"/>
                  <a:gd name="T35" fmla="*/ 299 h 1934"/>
                  <a:gd name="T36" fmla="*/ 250 w 1707"/>
                  <a:gd name="T37" fmla="*/ 325 h 1934"/>
                  <a:gd name="T38" fmla="*/ 244 w 1707"/>
                  <a:gd name="T39" fmla="*/ 344 h 1934"/>
                  <a:gd name="T40" fmla="*/ 221 w 1707"/>
                  <a:gd name="T41" fmla="*/ 367 h 1934"/>
                  <a:gd name="T42" fmla="*/ 206 w 1707"/>
                  <a:gd name="T43" fmla="*/ 349 h 1934"/>
                  <a:gd name="T44" fmla="*/ 184 w 1707"/>
                  <a:gd name="T45" fmla="*/ 332 h 1934"/>
                  <a:gd name="T46" fmla="*/ 168 w 1707"/>
                  <a:gd name="T47" fmla="*/ 349 h 1934"/>
                  <a:gd name="T48" fmla="*/ 147 w 1707"/>
                  <a:gd name="T49" fmla="*/ 356 h 1934"/>
                  <a:gd name="T50" fmla="*/ 113 w 1707"/>
                  <a:gd name="T51" fmla="*/ 356 h 1934"/>
                  <a:gd name="T52" fmla="*/ 83 w 1707"/>
                  <a:gd name="T53" fmla="*/ 352 h 1934"/>
                  <a:gd name="T54" fmla="*/ 52 w 1707"/>
                  <a:gd name="T55" fmla="*/ 332 h 1934"/>
                  <a:gd name="T56" fmla="*/ 46 w 1707"/>
                  <a:gd name="T57" fmla="*/ 293 h 1934"/>
                  <a:gd name="T58" fmla="*/ 32 w 1707"/>
                  <a:gd name="T59" fmla="*/ 258 h 1934"/>
                  <a:gd name="T60" fmla="*/ 29 w 1707"/>
                  <a:gd name="T61" fmla="*/ 206 h 1934"/>
                  <a:gd name="T62" fmla="*/ 20 w 1707"/>
                  <a:gd name="T63" fmla="*/ 189 h 1934"/>
                  <a:gd name="T64" fmla="*/ 7 w 1707"/>
                  <a:gd name="T65" fmla="*/ 150 h 1934"/>
                  <a:gd name="T66" fmla="*/ 13 w 1707"/>
                  <a:gd name="T67" fmla="*/ 135 h 1934"/>
                  <a:gd name="T68" fmla="*/ 0 w 1707"/>
                  <a:gd name="T69" fmla="*/ 109 h 19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07" h="1934">
                    <a:moveTo>
                      <a:pt x="0" y="575"/>
                    </a:moveTo>
                    <a:lnTo>
                      <a:pt x="123" y="496"/>
                    </a:lnTo>
                    <a:lnTo>
                      <a:pt x="315" y="488"/>
                    </a:lnTo>
                    <a:lnTo>
                      <a:pt x="315" y="448"/>
                    </a:lnTo>
                    <a:lnTo>
                      <a:pt x="507" y="432"/>
                    </a:lnTo>
                    <a:lnTo>
                      <a:pt x="643" y="472"/>
                    </a:lnTo>
                    <a:lnTo>
                      <a:pt x="805" y="523"/>
                    </a:lnTo>
                    <a:lnTo>
                      <a:pt x="1147" y="312"/>
                    </a:lnTo>
                    <a:lnTo>
                      <a:pt x="1555" y="0"/>
                    </a:lnTo>
                    <a:lnTo>
                      <a:pt x="1675" y="433"/>
                    </a:lnTo>
                    <a:lnTo>
                      <a:pt x="1691" y="736"/>
                    </a:lnTo>
                    <a:lnTo>
                      <a:pt x="1707" y="1000"/>
                    </a:lnTo>
                    <a:lnTo>
                      <a:pt x="1645" y="1184"/>
                    </a:lnTo>
                    <a:lnTo>
                      <a:pt x="1539" y="1320"/>
                    </a:lnTo>
                    <a:lnTo>
                      <a:pt x="1435" y="1394"/>
                    </a:lnTo>
                    <a:lnTo>
                      <a:pt x="1451" y="1496"/>
                    </a:lnTo>
                    <a:lnTo>
                      <a:pt x="1411" y="1592"/>
                    </a:lnTo>
                    <a:lnTo>
                      <a:pt x="1315" y="1574"/>
                    </a:lnTo>
                    <a:lnTo>
                      <a:pt x="1315" y="1712"/>
                    </a:lnTo>
                    <a:lnTo>
                      <a:pt x="1285" y="1814"/>
                    </a:lnTo>
                    <a:lnTo>
                      <a:pt x="1165" y="1934"/>
                    </a:lnTo>
                    <a:lnTo>
                      <a:pt x="1083" y="1840"/>
                    </a:lnTo>
                    <a:lnTo>
                      <a:pt x="971" y="1752"/>
                    </a:lnTo>
                    <a:lnTo>
                      <a:pt x="883" y="1840"/>
                    </a:lnTo>
                    <a:lnTo>
                      <a:pt x="775" y="1874"/>
                    </a:lnTo>
                    <a:lnTo>
                      <a:pt x="595" y="1874"/>
                    </a:lnTo>
                    <a:lnTo>
                      <a:pt x="435" y="1856"/>
                    </a:lnTo>
                    <a:lnTo>
                      <a:pt x="275" y="1750"/>
                    </a:lnTo>
                    <a:lnTo>
                      <a:pt x="242" y="1544"/>
                    </a:lnTo>
                    <a:lnTo>
                      <a:pt x="170" y="1361"/>
                    </a:lnTo>
                    <a:lnTo>
                      <a:pt x="153" y="1085"/>
                    </a:lnTo>
                    <a:lnTo>
                      <a:pt x="107" y="998"/>
                    </a:lnTo>
                    <a:lnTo>
                      <a:pt x="35" y="791"/>
                    </a:lnTo>
                    <a:lnTo>
                      <a:pt x="66" y="710"/>
                    </a:lnTo>
                    <a:lnTo>
                      <a:pt x="0" y="575"/>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56" name="Freeform 27">
                <a:extLst>
                  <a:ext uri="{FF2B5EF4-FFF2-40B4-BE49-F238E27FC236}">
                    <a16:creationId xmlns:a16="http://schemas.microsoft.com/office/drawing/2014/main" id="{A58B31A4-7BB4-BAB0-4EF5-54D11D0B9303}"/>
                  </a:ext>
                </a:extLst>
              </p:cNvPr>
              <p:cNvSpPr>
                <a:spLocks/>
              </p:cNvSpPr>
              <p:nvPr/>
            </p:nvSpPr>
            <p:spPr bwMode="auto">
              <a:xfrm>
                <a:off x="9701553" y="3414293"/>
                <a:ext cx="911823" cy="544629"/>
              </a:xfrm>
              <a:custGeom>
                <a:avLst/>
                <a:gdLst>
                  <a:gd name="T0" fmla="*/ 0 w 2741"/>
                  <a:gd name="T1" fmla="*/ 264 h 1641"/>
                  <a:gd name="T2" fmla="*/ 19 w 2741"/>
                  <a:gd name="T3" fmla="*/ 275 h 1641"/>
                  <a:gd name="T4" fmla="*/ 22 w 2741"/>
                  <a:gd name="T5" fmla="*/ 308 h 1641"/>
                  <a:gd name="T6" fmla="*/ 45 w 2741"/>
                  <a:gd name="T7" fmla="*/ 311 h 1641"/>
                  <a:gd name="T8" fmla="*/ 66 w 2741"/>
                  <a:gd name="T9" fmla="*/ 305 h 1641"/>
                  <a:gd name="T10" fmla="*/ 93 w 2741"/>
                  <a:gd name="T11" fmla="*/ 304 h 1641"/>
                  <a:gd name="T12" fmla="*/ 124 w 2741"/>
                  <a:gd name="T13" fmla="*/ 292 h 1641"/>
                  <a:gd name="T14" fmla="*/ 155 w 2741"/>
                  <a:gd name="T15" fmla="*/ 279 h 1641"/>
                  <a:gd name="T16" fmla="*/ 189 w 2741"/>
                  <a:gd name="T17" fmla="*/ 280 h 1641"/>
                  <a:gd name="T18" fmla="*/ 240 w 2741"/>
                  <a:gd name="T19" fmla="*/ 264 h 1641"/>
                  <a:gd name="T20" fmla="*/ 313 w 2741"/>
                  <a:gd name="T21" fmla="*/ 250 h 1641"/>
                  <a:gd name="T22" fmla="*/ 357 w 2741"/>
                  <a:gd name="T23" fmla="*/ 244 h 1641"/>
                  <a:gd name="T24" fmla="*/ 412 w 2741"/>
                  <a:gd name="T25" fmla="*/ 235 h 1641"/>
                  <a:gd name="T26" fmla="*/ 456 w 2741"/>
                  <a:gd name="T27" fmla="*/ 222 h 1641"/>
                  <a:gd name="T28" fmla="*/ 513 w 2741"/>
                  <a:gd name="T29" fmla="*/ 209 h 1641"/>
                  <a:gd name="T30" fmla="*/ 518 w 2741"/>
                  <a:gd name="T31" fmla="*/ 193 h 1641"/>
                  <a:gd name="T32" fmla="*/ 507 w 2741"/>
                  <a:gd name="T33" fmla="*/ 165 h 1641"/>
                  <a:gd name="T34" fmla="*/ 518 w 2741"/>
                  <a:gd name="T35" fmla="*/ 145 h 1641"/>
                  <a:gd name="T36" fmla="*/ 520 w 2741"/>
                  <a:gd name="T37" fmla="*/ 121 h 1641"/>
                  <a:gd name="T38" fmla="*/ 517 w 2741"/>
                  <a:gd name="T39" fmla="*/ 97 h 1641"/>
                  <a:gd name="T40" fmla="*/ 496 w 2741"/>
                  <a:gd name="T41" fmla="*/ 80 h 1641"/>
                  <a:gd name="T42" fmla="*/ 493 w 2741"/>
                  <a:gd name="T43" fmla="*/ 47 h 1641"/>
                  <a:gd name="T44" fmla="*/ 482 w 2741"/>
                  <a:gd name="T45" fmla="*/ 34 h 1641"/>
                  <a:gd name="T46" fmla="*/ 469 w 2741"/>
                  <a:gd name="T47" fmla="*/ 19 h 1641"/>
                  <a:gd name="T48" fmla="*/ 445 w 2741"/>
                  <a:gd name="T49" fmla="*/ 0 h 1641"/>
                  <a:gd name="T50" fmla="*/ 430 w 2741"/>
                  <a:gd name="T51" fmla="*/ 16 h 1641"/>
                  <a:gd name="T52" fmla="*/ 409 w 2741"/>
                  <a:gd name="T53" fmla="*/ 23 h 1641"/>
                  <a:gd name="T54" fmla="*/ 375 w 2741"/>
                  <a:gd name="T55" fmla="*/ 23 h 1641"/>
                  <a:gd name="T56" fmla="*/ 344 w 2741"/>
                  <a:gd name="T57" fmla="*/ 20 h 1641"/>
                  <a:gd name="T58" fmla="*/ 313 w 2741"/>
                  <a:gd name="T59" fmla="*/ 0 h 1641"/>
                  <a:gd name="T60" fmla="*/ 307 w 2741"/>
                  <a:gd name="T61" fmla="*/ 26 h 1641"/>
                  <a:gd name="T62" fmla="*/ 315 w 2741"/>
                  <a:gd name="T63" fmla="*/ 46 h 1641"/>
                  <a:gd name="T64" fmla="*/ 280 w 2741"/>
                  <a:gd name="T65" fmla="*/ 52 h 1641"/>
                  <a:gd name="T66" fmla="*/ 257 w 2741"/>
                  <a:gd name="T67" fmla="*/ 65 h 1641"/>
                  <a:gd name="T68" fmla="*/ 257 w 2741"/>
                  <a:gd name="T69" fmla="*/ 87 h 1641"/>
                  <a:gd name="T70" fmla="*/ 241 w 2741"/>
                  <a:gd name="T71" fmla="*/ 111 h 1641"/>
                  <a:gd name="T72" fmla="*/ 223 w 2741"/>
                  <a:gd name="T73" fmla="*/ 136 h 1641"/>
                  <a:gd name="T74" fmla="*/ 196 w 2741"/>
                  <a:gd name="T75" fmla="*/ 129 h 1641"/>
                  <a:gd name="T76" fmla="*/ 188 w 2741"/>
                  <a:gd name="T77" fmla="*/ 148 h 1641"/>
                  <a:gd name="T78" fmla="*/ 165 w 2741"/>
                  <a:gd name="T79" fmla="*/ 159 h 1641"/>
                  <a:gd name="T80" fmla="*/ 145 w 2741"/>
                  <a:gd name="T81" fmla="*/ 178 h 1641"/>
                  <a:gd name="T82" fmla="*/ 126 w 2741"/>
                  <a:gd name="T83" fmla="*/ 165 h 1641"/>
                  <a:gd name="T84" fmla="*/ 111 w 2741"/>
                  <a:gd name="T85" fmla="*/ 179 h 1641"/>
                  <a:gd name="T86" fmla="*/ 89 w 2741"/>
                  <a:gd name="T87" fmla="*/ 190 h 1641"/>
                  <a:gd name="T88" fmla="*/ 91 w 2741"/>
                  <a:gd name="T89" fmla="*/ 210 h 1641"/>
                  <a:gd name="T90" fmla="*/ 78 w 2741"/>
                  <a:gd name="T91" fmla="*/ 225 h 1641"/>
                  <a:gd name="T92" fmla="*/ 60 w 2741"/>
                  <a:gd name="T93" fmla="*/ 237 h 1641"/>
                  <a:gd name="T94" fmla="*/ 40 w 2741"/>
                  <a:gd name="T95" fmla="*/ 248 h 1641"/>
                  <a:gd name="T96" fmla="*/ 0 w 2741"/>
                  <a:gd name="T97" fmla="*/ 264 h 16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741" h="1641">
                    <a:moveTo>
                      <a:pt x="0" y="1394"/>
                    </a:moveTo>
                    <a:lnTo>
                      <a:pt x="100" y="1452"/>
                    </a:lnTo>
                    <a:lnTo>
                      <a:pt x="117" y="1626"/>
                    </a:lnTo>
                    <a:lnTo>
                      <a:pt x="237" y="1641"/>
                    </a:lnTo>
                    <a:lnTo>
                      <a:pt x="350" y="1611"/>
                    </a:lnTo>
                    <a:lnTo>
                      <a:pt x="488" y="1605"/>
                    </a:lnTo>
                    <a:lnTo>
                      <a:pt x="656" y="1539"/>
                    </a:lnTo>
                    <a:lnTo>
                      <a:pt x="818" y="1473"/>
                    </a:lnTo>
                    <a:lnTo>
                      <a:pt x="998" y="1479"/>
                    </a:lnTo>
                    <a:lnTo>
                      <a:pt x="1267" y="1395"/>
                    </a:lnTo>
                    <a:lnTo>
                      <a:pt x="1651" y="1317"/>
                    </a:lnTo>
                    <a:lnTo>
                      <a:pt x="1884" y="1287"/>
                    </a:lnTo>
                    <a:lnTo>
                      <a:pt x="2172" y="1239"/>
                    </a:lnTo>
                    <a:lnTo>
                      <a:pt x="2402" y="1172"/>
                    </a:lnTo>
                    <a:lnTo>
                      <a:pt x="2705" y="1101"/>
                    </a:lnTo>
                    <a:lnTo>
                      <a:pt x="2729" y="1017"/>
                    </a:lnTo>
                    <a:lnTo>
                      <a:pt x="2672" y="872"/>
                    </a:lnTo>
                    <a:lnTo>
                      <a:pt x="2729" y="765"/>
                    </a:lnTo>
                    <a:lnTo>
                      <a:pt x="2741" y="639"/>
                    </a:lnTo>
                    <a:lnTo>
                      <a:pt x="2723" y="513"/>
                    </a:lnTo>
                    <a:lnTo>
                      <a:pt x="2615" y="423"/>
                    </a:lnTo>
                    <a:lnTo>
                      <a:pt x="2597" y="249"/>
                    </a:lnTo>
                    <a:lnTo>
                      <a:pt x="2540" y="182"/>
                    </a:lnTo>
                    <a:lnTo>
                      <a:pt x="2470" y="99"/>
                    </a:lnTo>
                    <a:lnTo>
                      <a:pt x="2347" y="2"/>
                    </a:lnTo>
                    <a:lnTo>
                      <a:pt x="2266" y="87"/>
                    </a:lnTo>
                    <a:lnTo>
                      <a:pt x="2154" y="123"/>
                    </a:lnTo>
                    <a:lnTo>
                      <a:pt x="1976" y="123"/>
                    </a:lnTo>
                    <a:lnTo>
                      <a:pt x="1813" y="107"/>
                    </a:lnTo>
                    <a:lnTo>
                      <a:pt x="1651" y="0"/>
                    </a:lnTo>
                    <a:lnTo>
                      <a:pt x="1620" y="138"/>
                    </a:lnTo>
                    <a:lnTo>
                      <a:pt x="1659" y="242"/>
                    </a:lnTo>
                    <a:lnTo>
                      <a:pt x="1476" y="272"/>
                    </a:lnTo>
                    <a:lnTo>
                      <a:pt x="1357" y="344"/>
                    </a:lnTo>
                    <a:lnTo>
                      <a:pt x="1356" y="458"/>
                    </a:lnTo>
                    <a:lnTo>
                      <a:pt x="1269" y="588"/>
                    </a:lnTo>
                    <a:lnTo>
                      <a:pt x="1173" y="717"/>
                    </a:lnTo>
                    <a:lnTo>
                      <a:pt x="1035" y="681"/>
                    </a:lnTo>
                    <a:lnTo>
                      <a:pt x="992" y="780"/>
                    </a:lnTo>
                    <a:lnTo>
                      <a:pt x="871" y="837"/>
                    </a:lnTo>
                    <a:lnTo>
                      <a:pt x="766" y="938"/>
                    </a:lnTo>
                    <a:lnTo>
                      <a:pt x="662" y="870"/>
                    </a:lnTo>
                    <a:lnTo>
                      <a:pt x="583" y="944"/>
                    </a:lnTo>
                    <a:lnTo>
                      <a:pt x="471" y="1005"/>
                    </a:lnTo>
                    <a:lnTo>
                      <a:pt x="479" y="1106"/>
                    </a:lnTo>
                    <a:lnTo>
                      <a:pt x="409" y="1185"/>
                    </a:lnTo>
                    <a:lnTo>
                      <a:pt x="315" y="1250"/>
                    </a:lnTo>
                    <a:lnTo>
                      <a:pt x="213" y="1307"/>
                    </a:lnTo>
                    <a:lnTo>
                      <a:pt x="0" y="1394"/>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57" name="Freeform 28">
                <a:extLst>
                  <a:ext uri="{FF2B5EF4-FFF2-40B4-BE49-F238E27FC236}">
                    <a16:creationId xmlns:a16="http://schemas.microsoft.com/office/drawing/2014/main" id="{534BEE1E-052D-D4B8-7001-CEF74E14750D}"/>
                  </a:ext>
                </a:extLst>
              </p:cNvPr>
              <p:cNvSpPr>
                <a:spLocks/>
              </p:cNvSpPr>
              <p:nvPr/>
            </p:nvSpPr>
            <p:spPr bwMode="auto">
              <a:xfrm>
                <a:off x="9634921" y="3743522"/>
                <a:ext cx="1095939" cy="502601"/>
              </a:xfrm>
              <a:custGeom>
                <a:avLst/>
                <a:gdLst>
                  <a:gd name="T0" fmla="*/ 27 w 3296"/>
                  <a:gd name="T1" fmla="*/ 190 h 1514"/>
                  <a:gd name="T2" fmla="*/ 28 w 3296"/>
                  <a:gd name="T3" fmla="*/ 207 h 1514"/>
                  <a:gd name="T4" fmla="*/ 17 w 3296"/>
                  <a:gd name="T5" fmla="*/ 222 h 1514"/>
                  <a:gd name="T6" fmla="*/ 16 w 3296"/>
                  <a:gd name="T7" fmla="*/ 238 h 1514"/>
                  <a:gd name="T8" fmla="*/ 5 w 3296"/>
                  <a:gd name="T9" fmla="*/ 250 h 1514"/>
                  <a:gd name="T10" fmla="*/ 0 w 3296"/>
                  <a:gd name="T11" fmla="*/ 287 h 1514"/>
                  <a:gd name="T12" fmla="*/ 10 w 3296"/>
                  <a:gd name="T13" fmla="*/ 286 h 1514"/>
                  <a:gd name="T14" fmla="*/ 44 w 3296"/>
                  <a:gd name="T15" fmla="*/ 280 h 1514"/>
                  <a:gd name="T16" fmla="*/ 77 w 3296"/>
                  <a:gd name="T17" fmla="*/ 277 h 1514"/>
                  <a:gd name="T18" fmla="*/ 97 w 3296"/>
                  <a:gd name="T19" fmla="*/ 273 h 1514"/>
                  <a:gd name="T20" fmla="*/ 114 w 3296"/>
                  <a:gd name="T21" fmla="*/ 273 h 1514"/>
                  <a:gd name="T22" fmla="*/ 143 w 3296"/>
                  <a:gd name="T23" fmla="*/ 272 h 1514"/>
                  <a:gd name="T24" fmla="*/ 157 w 3296"/>
                  <a:gd name="T25" fmla="*/ 261 h 1514"/>
                  <a:gd name="T26" fmla="*/ 162 w 3296"/>
                  <a:gd name="T27" fmla="*/ 250 h 1514"/>
                  <a:gd name="T28" fmla="*/ 181 w 3296"/>
                  <a:gd name="T29" fmla="*/ 255 h 1514"/>
                  <a:gd name="T30" fmla="*/ 196 w 3296"/>
                  <a:gd name="T31" fmla="*/ 244 h 1514"/>
                  <a:gd name="T32" fmla="*/ 208 w 3296"/>
                  <a:gd name="T33" fmla="*/ 248 h 1514"/>
                  <a:gd name="T34" fmla="*/ 211 w 3296"/>
                  <a:gd name="T35" fmla="*/ 260 h 1514"/>
                  <a:gd name="T36" fmla="*/ 236 w 3296"/>
                  <a:gd name="T37" fmla="*/ 256 h 1514"/>
                  <a:gd name="T38" fmla="*/ 275 w 3296"/>
                  <a:gd name="T39" fmla="*/ 244 h 1514"/>
                  <a:gd name="T40" fmla="*/ 302 w 3296"/>
                  <a:gd name="T41" fmla="*/ 241 h 1514"/>
                  <a:gd name="T42" fmla="*/ 338 w 3296"/>
                  <a:gd name="T43" fmla="*/ 228 h 1514"/>
                  <a:gd name="T44" fmla="*/ 373 w 3296"/>
                  <a:gd name="T45" fmla="*/ 227 h 1514"/>
                  <a:gd name="T46" fmla="*/ 396 w 3296"/>
                  <a:gd name="T47" fmla="*/ 216 h 1514"/>
                  <a:gd name="T48" fmla="*/ 426 w 3296"/>
                  <a:gd name="T49" fmla="*/ 218 h 1514"/>
                  <a:gd name="T50" fmla="*/ 447 w 3296"/>
                  <a:gd name="T51" fmla="*/ 204 h 1514"/>
                  <a:gd name="T52" fmla="*/ 447 w 3296"/>
                  <a:gd name="T53" fmla="*/ 176 h 1514"/>
                  <a:gd name="T54" fmla="*/ 464 w 3296"/>
                  <a:gd name="T55" fmla="*/ 171 h 1514"/>
                  <a:gd name="T56" fmla="*/ 479 w 3296"/>
                  <a:gd name="T57" fmla="*/ 146 h 1514"/>
                  <a:gd name="T58" fmla="*/ 550 w 3296"/>
                  <a:gd name="T59" fmla="*/ 92 h 1514"/>
                  <a:gd name="T60" fmla="*/ 543 w 3296"/>
                  <a:gd name="T61" fmla="*/ 74 h 1514"/>
                  <a:gd name="T62" fmla="*/ 612 w 3296"/>
                  <a:gd name="T63" fmla="*/ 39 h 1514"/>
                  <a:gd name="T64" fmla="*/ 625 w 3296"/>
                  <a:gd name="T65" fmla="*/ 21 h 1514"/>
                  <a:gd name="T66" fmla="*/ 624 w 3296"/>
                  <a:gd name="T67" fmla="*/ 0 h 1514"/>
                  <a:gd name="T68" fmla="*/ 598 w 3296"/>
                  <a:gd name="T69" fmla="*/ 12 h 1514"/>
                  <a:gd name="T70" fmla="*/ 551 w 3296"/>
                  <a:gd name="T71" fmla="*/ 20 h 1514"/>
                  <a:gd name="T72" fmla="*/ 491 w 3296"/>
                  <a:gd name="T73" fmla="*/ 35 h 1514"/>
                  <a:gd name="T74" fmla="*/ 450 w 3296"/>
                  <a:gd name="T75" fmla="*/ 46 h 1514"/>
                  <a:gd name="T76" fmla="*/ 396 w 3296"/>
                  <a:gd name="T77" fmla="*/ 55 h 1514"/>
                  <a:gd name="T78" fmla="*/ 352 w 3296"/>
                  <a:gd name="T79" fmla="*/ 61 h 1514"/>
                  <a:gd name="T80" fmla="*/ 279 w 3296"/>
                  <a:gd name="T81" fmla="*/ 76 h 1514"/>
                  <a:gd name="T82" fmla="*/ 228 w 3296"/>
                  <a:gd name="T83" fmla="*/ 92 h 1514"/>
                  <a:gd name="T84" fmla="*/ 193 w 3296"/>
                  <a:gd name="T85" fmla="*/ 91 h 1514"/>
                  <a:gd name="T86" fmla="*/ 131 w 3296"/>
                  <a:gd name="T87" fmla="*/ 116 h 1514"/>
                  <a:gd name="T88" fmla="*/ 104 w 3296"/>
                  <a:gd name="T89" fmla="*/ 117 h 1514"/>
                  <a:gd name="T90" fmla="*/ 82 w 3296"/>
                  <a:gd name="T91" fmla="*/ 123 h 1514"/>
                  <a:gd name="T92" fmla="*/ 60 w 3296"/>
                  <a:gd name="T93" fmla="*/ 120 h 1514"/>
                  <a:gd name="T94" fmla="*/ 43 w 3296"/>
                  <a:gd name="T95" fmla="*/ 127 h 1514"/>
                  <a:gd name="T96" fmla="*/ 36 w 3296"/>
                  <a:gd name="T97" fmla="*/ 144 h 1514"/>
                  <a:gd name="T98" fmla="*/ 27 w 3296"/>
                  <a:gd name="T99" fmla="*/ 162 h 1514"/>
                  <a:gd name="T100" fmla="*/ 32 w 3296"/>
                  <a:gd name="T101" fmla="*/ 179 h 1514"/>
                  <a:gd name="T102" fmla="*/ 27 w 3296"/>
                  <a:gd name="T103" fmla="*/ 190 h 15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96" h="1514">
                    <a:moveTo>
                      <a:pt x="140" y="1004"/>
                    </a:moveTo>
                    <a:lnTo>
                      <a:pt x="150" y="1093"/>
                    </a:lnTo>
                    <a:lnTo>
                      <a:pt x="92" y="1169"/>
                    </a:lnTo>
                    <a:lnTo>
                      <a:pt x="86" y="1255"/>
                    </a:lnTo>
                    <a:lnTo>
                      <a:pt x="29" y="1321"/>
                    </a:lnTo>
                    <a:lnTo>
                      <a:pt x="0" y="1514"/>
                    </a:lnTo>
                    <a:lnTo>
                      <a:pt x="51" y="1511"/>
                    </a:lnTo>
                    <a:lnTo>
                      <a:pt x="231" y="1475"/>
                    </a:lnTo>
                    <a:lnTo>
                      <a:pt x="405" y="1463"/>
                    </a:lnTo>
                    <a:lnTo>
                      <a:pt x="513" y="1439"/>
                    </a:lnTo>
                    <a:lnTo>
                      <a:pt x="603" y="1439"/>
                    </a:lnTo>
                    <a:lnTo>
                      <a:pt x="753" y="1433"/>
                    </a:lnTo>
                    <a:lnTo>
                      <a:pt x="826" y="1378"/>
                    </a:lnTo>
                    <a:lnTo>
                      <a:pt x="856" y="1318"/>
                    </a:lnTo>
                    <a:lnTo>
                      <a:pt x="957" y="1343"/>
                    </a:lnTo>
                    <a:lnTo>
                      <a:pt x="1036" y="1288"/>
                    </a:lnTo>
                    <a:lnTo>
                      <a:pt x="1095" y="1307"/>
                    </a:lnTo>
                    <a:lnTo>
                      <a:pt x="1113" y="1373"/>
                    </a:lnTo>
                    <a:lnTo>
                      <a:pt x="1246" y="1348"/>
                    </a:lnTo>
                    <a:lnTo>
                      <a:pt x="1449" y="1289"/>
                    </a:lnTo>
                    <a:lnTo>
                      <a:pt x="1593" y="1271"/>
                    </a:lnTo>
                    <a:lnTo>
                      <a:pt x="1784" y="1205"/>
                    </a:lnTo>
                    <a:lnTo>
                      <a:pt x="1965" y="1198"/>
                    </a:lnTo>
                    <a:lnTo>
                      <a:pt x="2090" y="1139"/>
                    </a:lnTo>
                    <a:lnTo>
                      <a:pt x="2246" y="1151"/>
                    </a:lnTo>
                    <a:lnTo>
                      <a:pt x="2355" y="1078"/>
                    </a:lnTo>
                    <a:lnTo>
                      <a:pt x="2357" y="931"/>
                    </a:lnTo>
                    <a:lnTo>
                      <a:pt x="2445" y="903"/>
                    </a:lnTo>
                    <a:lnTo>
                      <a:pt x="2528" y="769"/>
                    </a:lnTo>
                    <a:lnTo>
                      <a:pt x="2900" y="483"/>
                    </a:lnTo>
                    <a:lnTo>
                      <a:pt x="2865" y="388"/>
                    </a:lnTo>
                    <a:lnTo>
                      <a:pt x="3225" y="208"/>
                    </a:lnTo>
                    <a:lnTo>
                      <a:pt x="3296" y="113"/>
                    </a:lnTo>
                    <a:lnTo>
                      <a:pt x="3293" y="0"/>
                    </a:lnTo>
                    <a:lnTo>
                      <a:pt x="3152" y="65"/>
                    </a:lnTo>
                    <a:lnTo>
                      <a:pt x="2906" y="107"/>
                    </a:lnTo>
                    <a:lnTo>
                      <a:pt x="2590" y="182"/>
                    </a:lnTo>
                    <a:lnTo>
                      <a:pt x="2372" y="245"/>
                    </a:lnTo>
                    <a:lnTo>
                      <a:pt x="2086" y="292"/>
                    </a:lnTo>
                    <a:lnTo>
                      <a:pt x="1856" y="322"/>
                    </a:lnTo>
                    <a:lnTo>
                      <a:pt x="1472" y="400"/>
                    </a:lnTo>
                    <a:lnTo>
                      <a:pt x="1200" y="485"/>
                    </a:lnTo>
                    <a:lnTo>
                      <a:pt x="1017" y="479"/>
                    </a:lnTo>
                    <a:lnTo>
                      <a:pt x="689" y="613"/>
                    </a:lnTo>
                    <a:lnTo>
                      <a:pt x="549" y="617"/>
                    </a:lnTo>
                    <a:lnTo>
                      <a:pt x="435" y="649"/>
                    </a:lnTo>
                    <a:lnTo>
                      <a:pt x="315" y="632"/>
                    </a:lnTo>
                    <a:lnTo>
                      <a:pt x="228" y="671"/>
                    </a:lnTo>
                    <a:lnTo>
                      <a:pt x="189" y="761"/>
                    </a:lnTo>
                    <a:lnTo>
                      <a:pt x="140" y="853"/>
                    </a:lnTo>
                    <a:lnTo>
                      <a:pt x="170" y="943"/>
                    </a:lnTo>
                    <a:lnTo>
                      <a:pt x="140" y="1004"/>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58" name="Freeform 33">
                <a:extLst>
                  <a:ext uri="{FF2B5EF4-FFF2-40B4-BE49-F238E27FC236}">
                    <a16:creationId xmlns:a16="http://schemas.microsoft.com/office/drawing/2014/main" id="{20773731-AB8B-BE09-364D-588EE35AE07B}"/>
                  </a:ext>
                </a:extLst>
              </p:cNvPr>
              <p:cNvSpPr>
                <a:spLocks/>
              </p:cNvSpPr>
              <p:nvPr/>
            </p:nvSpPr>
            <p:spPr bwMode="auto">
              <a:xfrm>
                <a:off x="10580060" y="3946664"/>
                <a:ext cx="657564" cy="525364"/>
              </a:xfrm>
              <a:custGeom>
                <a:avLst/>
                <a:gdLst>
                  <a:gd name="T0" fmla="*/ 0 w 1978"/>
                  <a:gd name="T1" fmla="*/ 68 h 1580"/>
                  <a:gd name="T2" fmla="*/ 67 w 1978"/>
                  <a:gd name="T3" fmla="*/ 37 h 1580"/>
                  <a:gd name="T4" fmla="*/ 114 w 1978"/>
                  <a:gd name="T5" fmla="*/ 23 h 1580"/>
                  <a:gd name="T6" fmla="*/ 150 w 1978"/>
                  <a:gd name="T7" fmla="*/ 13 h 1580"/>
                  <a:gd name="T8" fmla="*/ 182 w 1978"/>
                  <a:gd name="T9" fmla="*/ 17 h 1580"/>
                  <a:gd name="T10" fmla="*/ 199 w 1978"/>
                  <a:gd name="T11" fmla="*/ 34 h 1580"/>
                  <a:gd name="T12" fmla="*/ 234 w 1978"/>
                  <a:gd name="T13" fmla="*/ 23 h 1580"/>
                  <a:gd name="T14" fmla="*/ 279 w 1978"/>
                  <a:gd name="T15" fmla="*/ 0 h 1580"/>
                  <a:gd name="T16" fmla="*/ 325 w 1978"/>
                  <a:gd name="T17" fmla="*/ 40 h 1580"/>
                  <a:gd name="T18" fmla="*/ 364 w 1978"/>
                  <a:gd name="T19" fmla="*/ 63 h 1580"/>
                  <a:gd name="T20" fmla="*/ 375 w 1978"/>
                  <a:gd name="T21" fmla="*/ 85 h 1580"/>
                  <a:gd name="T22" fmla="*/ 359 w 1978"/>
                  <a:gd name="T23" fmla="*/ 119 h 1580"/>
                  <a:gd name="T24" fmla="*/ 330 w 1978"/>
                  <a:gd name="T25" fmla="*/ 148 h 1580"/>
                  <a:gd name="T26" fmla="*/ 330 w 1978"/>
                  <a:gd name="T27" fmla="*/ 176 h 1580"/>
                  <a:gd name="T28" fmla="*/ 307 w 1978"/>
                  <a:gd name="T29" fmla="*/ 193 h 1580"/>
                  <a:gd name="T30" fmla="*/ 296 w 1978"/>
                  <a:gd name="T31" fmla="*/ 222 h 1580"/>
                  <a:gd name="T32" fmla="*/ 273 w 1978"/>
                  <a:gd name="T33" fmla="*/ 249 h 1580"/>
                  <a:gd name="T34" fmla="*/ 247 w 1978"/>
                  <a:gd name="T35" fmla="*/ 246 h 1580"/>
                  <a:gd name="T36" fmla="*/ 237 w 1978"/>
                  <a:gd name="T37" fmla="*/ 257 h 1580"/>
                  <a:gd name="T38" fmla="*/ 234 w 1978"/>
                  <a:gd name="T39" fmla="*/ 275 h 1580"/>
                  <a:gd name="T40" fmla="*/ 230 w 1978"/>
                  <a:gd name="T41" fmla="*/ 300 h 1580"/>
                  <a:gd name="T42" fmla="*/ 206 w 1978"/>
                  <a:gd name="T43" fmla="*/ 274 h 1580"/>
                  <a:gd name="T44" fmla="*/ 178 w 1978"/>
                  <a:gd name="T45" fmla="*/ 249 h 1580"/>
                  <a:gd name="T46" fmla="*/ 184 w 1978"/>
                  <a:gd name="T47" fmla="*/ 232 h 1580"/>
                  <a:gd name="T48" fmla="*/ 145 w 1978"/>
                  <a:gd name="T49" fmla="*/ 198 h 1580"/>
                  <a:gd name="T50" fmla="*/ 118 w 1978"/>
                  <a:gd name="T51" fmla="*/ 185 h 1580"/>
                  <a:gd name="T52" fmla="*/ 99 w 1978"/>
                  <a:gd name="T53" fmla="*/ 166 h 1580"/>
                  <a:gd name="T54" fmla="*/ 75 w 1978"/>
                  <a:gd name="T55" fmla="*/ 152 h 1580"/>
                  <a:gd name="T56" fmla="*/ 48 w 1978"/>
                  <a:gd name="T57" fmla="*/ 141 h 1580"/>
                  <a:gd name="T58" fmla="*/ 43 w 1978"/>
                  <a:gd name="T59" fmla="*/ 122 h 1580"/>
                  <a:gd name="T60" fmla="*/ 21 w 1978"/>
                  <a:gd name="T61" fmla="*/ 114 h 1580"/>
                  <a:gd name="T62" fmla="*/ 8 w 1978"/>
                  <a:gd name="T63" fmla="*/ 95 h 1580"/>
                  <a:gd name="T64" fmla="*/ 0 w 1978"/>
                  <a:gd name="T65" fmla="*/ 68 h 15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78" h="1580">
                    <a:moveTo>
                      <a:pt x="0" y="359"/>
                    </a:moveTo>
                    <a:lnTo>
                      <a:pt x="352" y="195"/>
                    </a:lnTo>
                    <a:lnTo>
                      <a:pt x="599" y="120"/>
                    </a:lnTo>
                    <a:lnTo>
                      <a:pt x="793" y="67"/>
                    </a:lnTo>
                    <a:lnTo>
                      <a:pt x="960" y="90"/>
                    </a:lnTo>
                    <a:lnTo>
                      <a:pt x="1050" y="180"/>
                    </a:lnTo>
                    <a:lnTo>
                      <a:pt x="1233" y="123"/>
                    </a:lnTo>
                    <a:lnTo>
                      <a:pt x="1470" y="0"/>
                    </a:lnTo>
                    <a:lnTo>
                      <a:pt x="1714" y="211"/>
                    </a:lnTo>
                    <a:lnTo>
                      <a:pt x="1921" y="330"/>
                    </a:lnTo>
                    <a:lnTo>
                      <a:pt x="1978" y="450"/>
                    </a:lnTo>
                    <a:lnTo>
                      <a:pt x="1891" y="629"/>
                    </a:lnTo>
                    <a:lnTo>
                      <a:pt x="1741" y="779"/>
                    </a:lnTo>
                    <a:lnTo>
                      <a:pt x="1741" y="929"/>
                    </a:lnTo>
                    <a:lnTo>
                      <a:pt x="1621" y="1019"/>
                    </a:lnTo>
                    <a:lnTo>
                      <a:pt x="1561" y="1169"/>
                    </a:lnTo>
                    <a:lnTo>
                      <a:pt x="1441" y="1309"/>
                    </a:lnTo>
                    <a:lnTo>
                      <a:pt x="1305" y="1297"/>
                    </a:lnTo>
                    <a:lnTo>
                      <a:pt x="1249" y="1353"/>
                    </a:lnTo>
                    <a:lnTo>
                      <a:pt x="1233" y="1449"/>
                    </a:lnTo>
                    <a:lnTo>
                      <a:pt x="1211" y="1580"/>
                    </a:lnTo>
                    <a:lnTo>
                      <a:pt x="1088" y="1442"/>
                    </a:lnTo>
                    <a:lnTo>
                      <a:pt x="941" y="1311"/>
                    </a:lnTo>
                    <a:lnTo>
                      <a:pt x="971" y="1220"/>
                    </a:lnTo>
                    <a:lnTo>
                      <a:pt x="765" y="1042"/>
                    </a:lnTo>
                    <a:lnTo>
                      <a:pt x="621" y="973"/>
                    </a:lnTo>
                    <a:lnTo>
                      <a:pt x="521" y="874"/>
                    </a:lnTo>
                    <a:lnTo>
                      <a:pt x="397" y="798"/>
                    </a:lnTo>
                    <a:lnTo>
                      <a:pt x="253" y="742"/>
                    </a:lnTo>
                    <a:lnTo>
                      <a:pt x="228" y="641"/>
                    </a:lnTo>
                    <a:lnTo>
                      <a:pt x="109" y="598"/>
                    </a:lnTo>
                    <a:lnTo>
                      <a:pt x="43" y="500"/>
                    </a:lnTo>
                    <a:lnTo>
                      <a:pt x="0" y="359"/>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59" name="Freeform 37">
                <a:extLst>
                  <a:ext uri="{FF2B5EF4-FFF2-40B4-BE49-F238E27FC236}">
                    <a16:creationId xmlns:a16="http://schemas.microsoft.com/office/drawing/2014/main" id="{9314C5F1-F510-3D47-B720-47BC1BECB593}"/>
                  </a:ext>
                </a:extLst>
              </p:cNvPr>
              <p:cNvSpPr>
                <a:spLocks/>
              </p:cNvSpPr>
              <p:nvPr/>
            </p:nvSpPr>
            <p:spPr bwMode="auto">
              <a:xfrm>
                <a:off x="11346342" y="1980045"/>
                <a:ext cx="245491" cy="436053"/>
              </a:xfrm>
              <a:custGeom>
                <a:avLst/>
                <a:gdLst>
                  <a:gd name="T0" fmla="*/ 0 w 734"/>
                  <a:gd name="T1" fmla="*/ 48 h 1311"/>
                  <a:gd name="T2" fmla="*/ 68 w 734"/>
                  <a:gd name="T3" fmla="*/ 27 h 1311"/>
                  <a:gd name="T4" fmla="*/ 106 w 734"/>
                  <a:gd name="T5" fmla="*/ 4 h 1311"/>
                  <a:gd name="T6" fmla="*/ 124 w 734"/>
                  <a:gd name="T7" fmla="*/ 0 h 1311"/>
                  <a:gd name="T8" fmla="*/ 136 w 734"/>
                  <a:gd name="T9" fmla="*/ 34 h 1311"/>
                  <a:gd name="T10" fmla="*/ 140 w 734"/>
                  <a:gd name="T11" fmla="*/ 56 h 1311"/>
                  <a:gd name="T12" fmla="*/ 124 w 734"/>
                  <a:gd name="T13" fmla="*/ 80 h 1311"/>
                  <a:gd name="T14" fmla="*/ 122 w 734"/>
                  <a:gd name="T15" fmla="*/ 126 h 1311"/>
                  <a:gd name="T16" fmla="*/ 124 w 734"/>
                  <a:gd name="T17" fmla="*/ 154 h 1311"/>
                  <a:gd name="T18" fmla="*/ 126 w 734"/>
                  <a:gd name="T19" fmla="*/ 182 h 1311"/>
                  <a:gd name="T20" fmla="*/ 134 w 734"/>
                  <a:gd name="T21" fmla="*/ 217 h 1311"/>
                  <a:gd name="T22" fmla="*/ 140 w 734"/>
                  <a:gd name="T23" fmla="*/ 231 h 1311"/>
                  <a:gd name="T24" fmla="*/ 87 w 734"/>
                  <a:gd name="T25" fmla="*/ 249 h 1311"/>
                  <a:gd name="T26" fmla="*/ 77 w 734"/>
                  <a:gd name="T27" fmla="*/ 219 h 1311"/>
                  <a:gd name="T28" fmla="*/ 71 w 734"/>
                  <a:gd name="T29" fmla="*/ 181 h 1311"/>
                  <a:gd name="T30" fmla="*/ 34 w 734"/>
                  <a:gd name="T31" fmla="*/ 121 h 1311"/>
                  <a:gd name="T32" fmla="*/ 23 w 734"/>
                  <a:gd name="T33" fmla="*/ 78 h 1311"/>
                  <a:gd name="T34" fmla="*/ 16 w 734"/>
                  <a:gd name="T35" fmla="*/ 60 h 1311"/>
                  <a:gd name="T36" fmla="*/ 0 w 734"/>
                  <a:gd name="T37" fmla="*/ 48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34" h="1311">
                    <a:moveTo>
                      <a:pt x="0" y="255"/>
                    </a:moveTo>
                    <a:lnTo>
                      <a:pt x="358" y="143"/>
                    </a:lnTo>
                    <a:lnTo>
                      <a:pt x="558" y="23"/>
                    </a:lnTo>
                    <a:lnTo>
                      <a:pt x="651" y="0"/>
                    </a:lnTo>
                    <a:lnTo>
                      <a:pt x="711" y="180"/>
                    </a:lnTo>
                    <a:lnTo>
                      <a:pt x="734" y="295"/>
                    </a:lnTo>
                    <a:lnTo>
                      <a:pt x="651" y="420"/>
                    </a:lnTo>
                    <a:lnTo>
                      <a:pt x="638" y="663"/>
                    </a:lnTo>
                    <a:lnTo>
                      <a:pt x="651" y="810"/>
                    </a:lnTo>
                    <a:lnTo>
                      <a:pt x="662" y="959"/>
                    </a:lnTo>
                    <a:lnTo>
                      <a:pt x="702" y="1143"/>
                    </a:lnTo>
                    <a:lnTo>
                      <a:pt x="734" y="1215"/>
                    </a:lnTo>
                    <a:lnTo>
                      <a:pt x="454" y="1311"/>
                    </a:lnTo>
                    <a:lnTo>
                      <a:pt x="406" y="1155"/>
                    </a:lnTo>
                    <a:lnTo>
                      <a:pt x="374" y="953"/>
                    </a:lnTo>
                    <a:lnTo>
                      <a:pt x="180" y="639"/>
                    </a:lnTo>
                    <a:lnTo>
                      <a:pt x="122" y="409"/>
                    </a:lnTo>
                    <a:lnTo>
                      <a:pt x="82" y="315"/>
                    </a:lnTo>
                    <a:lnTo>
                      <a:pt x="0" y="255"/>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60" name="Freeform 39">
                <a:extLst>
                  <a:ext uri="{FF2B5EF4-FFF2-40B4-BE49-F238E27FC236}">
                    <a16:creationId xmlns:a16="http://schemas.microsoft.com/office/drawing/2014/main" id="{F0AE6C4E-771F-D751-D9D8-C92B1CE8CE16}"/>
                  </a:ext>
                </a:extLst>
              </p:cNvPr>
              <p:cNvSpPr>
                <a:spLocks/>
              </p:cNvSpPr>
              <p:nvPr/>
            </p:nvSpPr>
            <p:spPr bwMode="auto">
              <a:xfrm>
                <a:off x="11516432" y="2461629"/>
                <a:ext cx="233217" cy="208396"/>
              </a:xfrm>
              <a:custGeom>
                <a:avLst/>
                <a:gdLst>
                  <a:gd name="T0" fmla="*/ 34 w 700"/>
                  <a:gd name="T1" fmla="*/ 119 h 630"/>
                  <a:gd name="T2" fmla="*/ 93 w 700"/>
                  <a:gd name="T3" fmla="*/ 80 h 630"/>
                  <a:gd name="T4" fmla="*/ 133 w 700"/>
                  <a:gd name="T5" fmla="*/ 55 h 630"/>
                  <a:gd name="T6" fmla="*/ 130 w 700"/>
                  <a:gd name="T7" fmla="*/ 24 h 630"/>
                  <a:gd name="T8" fmla="*/ 104 w 700"/>
                  <a:gd name="T9" fmla="*/ 0 h 630"/>
                  <a:gd name="T10" fmla="*/ 0 w 700"/>
                  <a:gd name="T11" fmla="*/ 52 h 630"/>
                  <a:gd name="T12" fmla="*/ 6 w 700"/>
                  <a:gd name="T13" fmla="*/ 73 h 630"/>
                  <a:gd name="T14" fmla="*/ 23 w 700"/>
                  <a:gd name="T15" fmla="*/ 87 h 630"/>
                  <a:gd name="T16" fmla="*/ 25 w 700"/>
                  <a:gd name="T17" fmla="*/ 108 h 630"/>
                  <a:gd name="T18" fmla="*/ 34 w 700"/>
                  <a:gd name="T19" fmla="*/ 119 h 6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0" h="630">
                    <a:moveTo>
                      <a:pt x="181" y="630"/>
                    </a:moveTo>
                    <a:lnTo>
                      <a:pt x="490" y="421"/>
                    </a:lnTo>
                    <a:lnTo>
                      <a:pt x="700" y="293"/>
                    </a:lnTo>
                    <a:lnTo>
                      <a:pt x="682" y="128"/>
                    </a:lnTo>
                    <a:lnTo>
                      <a:pt x="545" y="0"/>
                    </a:lnTo>
                    <a:lnTo>
                      <a:pt x="0" y="276"/>
                    </a:lnTo>
                    <a:lnTo>
                      <a:pt x="31" y="388"/>
                    </a:lnTo>
                    <a:lnTo>
                      <a:pt x="120" y="463"/>
                    </a:lnTo>
                    <a:lnTo>
                      <a:pt x="130" y="570"/>
                    </a:lnTo>
                    <a:lnTo>
                      <a:pt x="181" y="63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61" name="Freeform 42">
                <a:extLst>
                  <a:ext uri="{FF2B5EF4-FFF2-40B4-BE49-F238E27FC236}">
                    <a16:creationId xmlns:a16="http://schemas.microsoft.com/office/drawing/2014/main" id="{01736F11-4346-AC60-B0BF-2CB6720B9A4C}"/>
                  </a:ext>
                </a:extLst>
              </p:cNvPr>
              <p:cNvSpPr>
                <a:spLocks/>
              </p:cNvSpPr>
              <p:nvPr/>
            </p:nvSpPr>
            <p:spPr bwMode="auto">
              <a:xfrm>
                <a:off x="11604106" y="1514220"/>
                <a:ext cx="461172" cy="733760"/>
              </a:xfrm>
              <a:custGeom>
                <a:avLst/>
                <a:gdLst>
                  <a:gd name="T0" fmla="*/ 0 w 1386"/>
                  <a:gd name="T1" fmla="*/ 249 h 2211"/>
                  <a:gd name="T2" fmla="*/ 29 w 1386"/>
                  <a:gd name="T3" fmla="*/ 323 h 2211"/>
                  <a:gd name="T4" fmla="*/ 64 w 1386"/>
                  <a:gd name="T5" fmla="*/ 385 h 2211"/>
                  <a:gd name="T6" fmla="*/ 71 w 1386"/>
                  <a:gd name="T7" fmla="*/ 411 h 2211"/>
                  <a:gd name="T8" fmla="*/ 92 w 1386"/>
                  <a:gd name="T9" fmla="*/ 419 h 2211"/>
                  <a:gd name="T10" fmla="*/ 109 w 1386"/>
                  <a:gd name="T11" fmla="*/ 374 h 2211"/>
                  <a:gd name="T12" fmla="*/ 109 w 1386"/>
                  <a:gd name="T13" fmla="*/ 351 h 2211"/>
                  <a:gd name="T14" fmla="*/ 125 w 1386"/>
                  <a:gd name="T15" fmla="*/ 333 h 2211"/>
                  <a:gd name="T16" fmla="*/ 143 w 1386"/>
                  <a:gd name="T17" fmla="*/ 318 h 2211"/>
                  <a:gd name="T18" fmla="*/ 166 w 1386"/>
                  <a:gd name="T19" fmla="*/ 289 h 2211"/>
                  <a:gd name="T20" fmla="*/ 172 w 1386"/>
                  <a:gd name="T21" fmla="*/ 266 h 2211"/>
                  <a:gd name="T22" fmla="*/ 164 w 1386"/>
                  <a:gd name="T23" fmla="*/ 260 h 2211"/>
                  <a:gd name="T24" fmla="*/ 178 w 1386"/>
                  <a:gd name="T25" fmla="*/ 245 h 2211"/>
                  <a:gd name="T26" fmla="*/ 189 w 1386"/>
                  <a:gd name="T27" fmla="*/ 266 h 2211"/>
                  <a:gd name="T28" fmla="*/ 195 w 1386"/>
                  <a:gd name="T29" fmla="*/ 261 h 2211"/>
                  <a:gd name="T30" fmla="*/ 195 w 1386"/>
                  <a:gd name="T31" fmla="*/ 232 h 2211"/>
                  <a:gd name="T32" fmla="*/ 229 w 1386"/>
                  <a:gd name="T33" fmla="*/ 215 h 2211"/>
                  <a:gd name="T34" fmla="*/ 245 w 1386"/>
                  <a:gd name="T35" fmla="*/ 200 h 2211"/>
                  <a:gd name="T36" fmla="*/ 263 w 1386"/>
                  <a:gd name="T37" fmla="*/ 181 h 2211"/>
                  <a:gd name="T38" fmla="*/ 263 w 1386"/>
                  <a:gd name="T39" fmla="*/ 158 h 2211"/>
                  <a:gd name="T40" fmla="*/ 248 w 1386"/>
                  <a:gd name="T41" fmla="*/ 150 h 2211"/>
                  <a:gd name="T42" fmla="*/ 246 w 1386"/>
                  <a:gd name="T43" fmla="*/ 136 h 2211"/>
                  <a:gd name="T44" fmla="*/ 226 w 1386"/>
                  <a:gd name="T45" fmla="*/ 138 h 2211"/>
                  <a:gd name="T46" fmla="*/ 212 w 1386"/>
                  <a:gd name="T47" fmla="*/ 130 h 2211"/>
                  <a:gd name="T48" fmla="*/ 202 w 1386"/>
                  <a:gd name="T49" fmla="*/ 114 h 2211"/>
                  <a:gd name="T50" fmla="*/ 183 w 1386"/>
                  <a:gd name="T51" fmla="*/ 113 h 2211"/>
                  <a:gd name="T52" fmla="*/ 170 w 1386"/>
                  <a:gd name="T53" fmla="*/ 100 h 2211"/>
                  <a:gd name="T54" fmla="*/ 167 w 1386"/>
                  <a:gd name="T55" fmla="*/ 76 h 2211"/>
                  <a:gd name="T56" fmla="*/ 152 w 1386"/>
                  <a:gd name="T57" fmla="*/ 56 h 2211"/>
                  <a:gd name="T58" fmla="*/ 144 w 1386"/>
                  <a:gd name="T59" fmla="*/ 35 h 2211"/>
                  <a:gd name="T60" fmla="*/ 129 w 1386"/>
                  <a:gd name="T61" fmla="*/ 0 h 2211"/>
                  <a:gd name="T62" fmla="*/ 109 w 1386"/>
                  <a:gd name="T63" fmla="*/ 2 h 2211"/>
                  <a:gd name="T64" fmla="*/ 90 w 1386"/>
                  <a:gd name="T65" fmla="*/ 2 h 2211"/>
                  <a:gd name="T66" fmla="*/ 70 w 1386"/>
                  <a:gd name="T67" fmla="*/ 24 h 2211"/>
                  <a:gd name="T68" fmla="*/ 52 w 1386"/>
                  <a:gd name="T69" fmla="*/ 33 h 2211"/>
                  <a:gd name="T70" fmla="*/ 35 w 1386"/>
                  <a:gd name="T71" fmla="*/ 23 h 2211"/>
                  <a:gd name="T72" fmla="*/ 30 w 1386"/>
                  <a:gd name="T73" fmla="*/ 11 h 2211"/>
                  <a:gd name="T74" fmla="*/ 15 w 1386"/>
                  <a:gd name="T75" fmla="*/ 41 h 2211"/>
                  <a:gd name="T76" fmla="*/ 21 w 1386"/>
                  <a:gd name="T77" fmla="*/ 56 h 2211"/>
                  <a:gd name="T78" fmla="*/ 18 w 1386"/>
                  <a:gd name="T79" fmla="*/ 74 h 2211"/>
                  <a:gd name="T80" fmla="*/ 11 w 1386"/>
                  <a:gd name="T81" fmla="*/ 104 h 2211"/>
                  <a:gd name="T82" fmla="*/ 15 w 1386"/>
                  <a:gd name="T83" fmla="*/ 133 h 2211"/>
                  <a:gd name="T84" fmla="*/ 24 w 1386"/>
                  <a:gd name="T85" fmla="*/ 163 h 2211"/>
                  <a:gd name="T86" fmla="*/ 18 w 1386"/>
                  <a:gd name="T87" fmla="*/ 187 h 2211"/>
                  <a:gd name="T88" fmla="*/ 11 w 1386"/>
                  <a:gd name="T89" fmla="*/ 224 h 2211"/>
                  <a:gd name="T90" fmla="*/ 0 w 1386"/>
                  <a:gd name="T91" fmla="*/ 249 h 22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86" h="2211">
                    <a:moveTo>
                      <a:pt x="0" y="1313"/>
                    </a:moveTo>
                    <a:lnTo>
                      <a:pt x="153" y="1703"/>
                    </a:lnTo>
                    <a:lnTo>
                      <a:pt x="337" y="2030"/>
                    </a:lnTo>
                    <a:lnTo>
                      <a:pt x="373" y="2169"/>
                    </a:lnTo>
                    <a:lnTo>
                      <a:pt x="483" y="2211"/>
                    </a:lnTo>
                    <a:lnTo>
                      <a:pt x="576" y="1976"/>
                    </a:lnTo>
                    <a:lnTo>
                      <a:pt x="577" y="1853"/>
                    </a:lnTo>
                    <a:lnTo>
                      <a:pt x="657" y="1757"/>
                    </a:lnTo>
                    <a:lnTo>
                      <a:pt x="753" y="1677"/>
                    </a:lnTo>
                    <a:lnTo>
                      <a:pt x="876" y="1526"/>
                    </a:lnTo>
                    <a:lnTo>
                      <a:pt x="906" y="1406"/>
                    </a:lnTo>
                    <a:lnTo>
                      <a:pt x="865" y="1373"/>
                    </a:lnTo>
                    <a:lnTo>
                      <a:pt x="937" y="1293"/>
                    </a:lnTo>
                    <a:lnTo>
                      <a:pt x="996" y="1406"/>
                    </a:lnTo>
                    <a:lnTo>
                      <a:pt x="1026" y="1376"/>
                    </a:lnTo>
                    <a:lnTo>
                      <a:pt x="1026" y="1226"/>
                    </a:lnTo>
                    <a:lnTo>
                      <a:pt x="1206" y="1136"/>
                    </a:lnTo>
                    <a:lnTo>
                      <a:pt x="1289" y="1056"/>
                    </a:lnTo>
                    <a:lnTo>
                      <a:pt x="1386" y="956"/>
                    </a:lnTo>
                    <a:lnTo>
                      <a:pt x="1386" y="836"/>
                    </a:lnTo>
                    <a:lnTo>
                      <a:pt x="1305" y="792"/>
                    </a:lnTo>
                    <a:lnTo>
                      <a:pt x="1296" y="716"/>
                    </a:lnTo>
                    <a:lnTo>
                      <a:pt x="1193" y="728"/>
                    </a:lnTo>
                    <a:lnTo>
                      <a:pt x="1116" y="686"/>
                    </a:lnTo>
                    <a:lnTo>
                      <a:pt x="1065" y="600"/>
                    </a:lnTo>
                    <a:lnTo>
                      <a:pt x="966" y="596"/>
                    </a:lnTo>
                    <a:lnTo>
                      <a:pt x="897" y="528"/>
                    </a:lnTo>
                    <a:lnTo>
                      <a:pt x="881" y="400"/>
                    </a:lnTo>
                    <a:lnTo>
                      <a:pt x="801" y="296"/>
                    </a:lnTo>
                    <a:lnTo>
                      <a:pt x="761" y="184"/>
                    </a:lnTo>
                    <a:lnTo>
                      <a:pt x="681" y="0"/>
                    </a:lnTo>
                    <a:lnTo>
                      <a:pt x="577" y="8"/>
                    </a:lnTo>
                    <a:lnTo>
                      <a:pt x="473" y="8"/>
                    </a:lnTo>
                    <a:lnTo>
                      <a:pt x="369" y="128"/>
                    </a:lnTo>
                    <a:lnTo>
                      <a:pt x="276" y="176"/>
                    </a:lnTo>
                    <a:lnTo>
                      <a:pt x="185" y="120"/>
                    </a:lnTo>
                    <a:lnTo>
                      <a:pt x="156" y="56"/>
                    </a:lnTo>
                    <a:lnTo>
                      <a:pt x="81" y="216"/>
                    </a:lnTo>
                    <a:lnTo>
                      <a:pt x="113" y="296"/>
                    </a:lnTo>
                    <a:lnTo>
                      <a:pt x="97" y="392"/>
                    </a:lnTo>
                    <a:lnTo>
                      <a:pt x="57" y="549"/>
                    </a:lnTo>
                    <a:lnTo>
                      <a:pt x="81" y="704"/>
                    </a:lnTo>
                    <a:lnTo>
                      <a:pt x="129" y="861"/>
                    </a:lnTo>
                    <a:lnTo>
                      <a:pt x="96" y="986"/>
                    </a:lnTo>
                    <a:lnTo>
                      <a:pt x="57" y="1184"/>
                    </a:lnTo>
                    <a:lnTo>
                      <a:pt x="0" y="1313"/>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62" name="Freeform 48">
                <a:extLst>
                  <a:ext uri="{FF2B5EF4-FFF2-40B4-BE49-F238E27FC236}">
                    <a16:creationId xmlns:a16="http://schemas.microsoft.com/office/drawing/2014/main" id="{5D80B064-01BE-0146-E50E-4B03300A530E}"/>
                  </a:ext>
                </a:extLst>
              </p:cNvPr>
              <p:cNvSpPr>
                <a:spLocks/>
              </p:cNvSpPr>
              <p:nvPr/>
            </p:nvSpPr>
            <p:spPr bwMode="auto">
              <a:xfrm>
                <a:off x="5207322" y="2093874"/>
                <a:ext cx="1081914" cy="886116"/>
              </a:xfrm>
              <a:custGeom>
                <a:avLst/>
                <a:gdLst>
                  <a:gd name="T0" fmla="*/ 150 w 3256"/>
                  <a:gd name="T1" fmla="*/ 0 h 2669"/>
                  <a:gd name="T2" fmla="*/ 127 w 3256"/>
                  <a:gd name="T3" fmla="*/ 29 h 2669"/>
                  <a:gd name="T4" fmla="*/ 132 w 3256"/>
                  <a:gd name="T5" fmla="*/ 68 h 2669"/>
                  <a:gd name="T6" fmla="*/ 109 w 3256"/>
                  <a:gd name="T7" fmla="*/ 85 h 2669"/>
                  <a:gd name="T8" fmla="*/ 103 w 3256"/>
                  <a:gd name="T9" fmla="*/ 114 h 2669"/>
                  <a:gd name="T10" fmla="*/ 91 w 3256"/>
                  <a:gd name="T11" fmla="*/ 139 h 2669"/>
                  <a:gd name="T12" fmla="*/ 79 w 3256"/>
                  <a:gd name="T13" fmla="*/ 173 h 2669"/>
                  <a:gd name="T14" fmla="*/ 58 w 3256"/>
                  <a:gd name="T15" fmla="*/ 207 h 2669"/>
                  <a:gd name="T16" fmla="*/ 30 w 3256"/>
                  <a:gd name="T17" fmla="*/ 240 h 2669"/>
                  <a:gd name="T18" fmla="*/ 29 w 3256"/>
                  <a:gd name="T19" fmla="*/ 263 h 2669"/>
                  <a:gd name="T20" fmla="*/ 12 w 3256"/>
                  <a:gd name="T21" fmla="*/ 284 h 2669"/>
                  <a:gd name="T22" fmla="*/ 17 w 3256"/>
                  <a:gd name="T23" fmla="*/ 325 h 2669"/>
                  <a:gd name="T24" fmla="*/ 0 w 3256"/>
                  <a:gd name="T25" fmla="*/ 357 h 2669"/>
                  <a:gd name="T26" fmla="*/ 9 w 3256"/>
                  <a:gd name="T27" fmla="*/ 370 h 2669"/>
                  <a:gd name="T28" fmla="*/ 46 w 3256"/>
                  <a:gd name="T29" fmla="*/ 381 h 2669"/>
                  <a:gd name="T30" fmla="*/ 302 w 3256"/>
                  <a:gd name="T31" fmla="*/ 460 h 2669"/>
                  <a:gd name="T32" fmla="*/ 524 w 3256"/>
                  <a:gd name="T33" fmla="*/ 506 h 2669"/>
                  <a:gd name="T34" fmla="*/ 547 w 3256"/>
                  <a:gd name="T35" fmla="*/ 352 h 2669"/>
                  <a:gd name="T36" fmla="*/ 569 w 3256"/>
                  <a:gd name="T37" fmla="*/ 318 h 2669"/>
                  <a:gd name="T38" fmla="*/ 552 w 3256"/>
                  <a:gd name="T39" fmla="*/ 296 h 2669"/>
                  <a:gd name="T40" fmla="*/ 552 w 3256"/>
                  <a:gd name="T41" fmla="*/ 273 h 2669"/>
                  <a:gd name="T42" fmla="*/ 581 w 3256"/>
                  <a:gd name="T43" fmla="*/ 256 h 2669"/>
                  <a:gd name="T44" fmla="*/ 586 w 3256"/>
                  <a:gd name="T45" fmla="*/ 227 h 2669"/>
                  <a:gd name="T46" fmla="*/ 586 w 3256"/>
                  <a:gd name="T47" fmla="*/ 222 h 2669"/>
                  <a:gd name="T48" fmla="*/ 592 w 3256"/>
                  <a:gd name="T49" fmla="*/ 210 h 2669"/>
                  <a:gd name="T50" fmla="*/ 615 w 3256"/>
                  <a:gd name="T51" fmla="*/ 205 h 2669"/>
                  <a:gd name="T52" fmla="*/ 617 w 3256"/>
                  <a:gd name="T53" fmla="*/ 187 h 2669"/>
                  <a:gd name="T54" fmla="*/ 615 w 3256"/>
                  <a:gd name="T55" fmla="*/ 165 h 2669"/>
                  <a:gd name="T56" fmla="*/ 598 w 3256"/>
                  <a:gd name="T57" fmla="*/ 142 h 2669"/>
                  <a:gd name="T58" fmla="*/ 571 w 3256"/>
                  <a:gd name="T59" fmla="*/ 142 h 2669"/>
                  <a:gd name="T60" fmla="*/ 514 w 3256"/>
                  <a:gd name="T61" fmla="*/ 124 h 2669"/>
                  <a:gd name="T62" fmla="*/ 496 w 3256"/>
                  <a:gd name="T63" fmla="*/ 111 h 2669"/>
                  <a:gd name="T64" fmla="*/ 466 w 3256"/>
                  <a:gd name="T65" fmla="*/ 111 h 2669"/>
                  <a:gd name="T66" fmla="*/ 446 w 3256"/>
                  <a:gd name="T67" fmla="*/ 119 h 2669"/>
                  <a:gd name="T68" fmla="*/ 428 w 3256"/>
                  <a:gd name="T69" fmla="*/ 108 h 2669"/>
                  <a:gd name="T70" fmla="*/ 377 w 3256"/>
                  <a:gd name="T71" fmla="*/ 114 h 2669"/>
                  <a:gd name="T72" fmla="*/ 337 w 3256"/>
                  <a:gd name="T73" fmla="*/ 91 h 2669"/>
                  <a:gd name="T74" fmla="*/ 314 w 3256"/>
                  <a:gd name="T75" fmla="*/ 108 h 2669"/>
                  <a:gd name="T76" fmla="*/ 286 w 3256"/>
                  <a:gd name="T77" fmla="*/ 79 h 2669"/>
                  <a:gd name="T78" fmla="*/ 252 w 3256"/>
                  <a:gd name="T79" fmla="*/ 80 h 2669"/>
                  <a:gd name="T80" fmla="*/ 218 w 3256"/>
                  <a:gd name="T81" fmla="*/ 79 h 2669"/>
                  <a:gd name="T82" fmla="*/ 206 w 3256"/>
                  <a:gd name="T83" fmla="*/ 34 h 2669"/>
                  <a:gd name="T84" fmla="*/ 191 w 3256"/>
                  <a:gd name="T85" fmla="*/ 16 h 2669"/>
                  <a:gd name="T86" fmla="*/ 171 w 3256"/>
                  <a:gd name="T87" fmla="*/ 5 h 2669"/>
                  <a:gd name="T88" fmla="*/ 150 w 3256"/>
                  <a:gd name="T89" fmla="*/ 0 h 26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256" h="2669">
                    <a:moveTo>
                      <a:pt x="789" y="0"/>
                    </a:moveTo>
                    <a:lnTo>
                      <a:pt x="672" y="155"/>
                    </a:lnTo>
                    <a:lnTo>
                      <a:pt x="694" y="359"/>
                    </a:lnTo>
                    <a:lnTo>
                      <a:pt x="574" y="449"/>
                    </a:lnTo>
                    <a:lnTo>
                      <a:pt x="544" y="599"/>
                    </a:lnTo>
                    <a:lnTo>
                      <a:pt x="480" y="731"/>
                    </a:lnTo>
                    <a:lnTo>
                      <a:pt x="416" y="915"/>
                    </a:lnTo>
                    <a:lnTo>
                      <a:pt x="304" y="1091"/>
                    </a:lnTo>
                    <a:lnTo>
                      <a:pt x="160" y="1267"/>
                    </a:lnTo>
                    <a:lnTo>
                      <a:pt x="152" y="1387"/>
                    </a:lnTo>
                    <a:lnTo>
                      <a:pt x="64" y="1499"/>
                    </a:lnTo>
                    <a:lnTo>
                      <a:pt x="88" y="1715"/>
                    </a:lnTo>
                    <a:lnTo>
                      <a:pt x="0" y="1883"/>
                    </a:lnTo>
                    <a:lnTo>
                      <a:pt x="48" y="1952"/>
                    </a:lnTo>
                    <a:lnTo>
                      <a:pt x="244" y="2009"/>
                    </a:lnTo>
                    <a:lnTo>
                      <a:pt x="1594" y="2429"/>
                    </a:lnTo>
                    <a:lnTo>
                      <a:pt x="2765" y="2669"/>
                    </a:lnTo>
                    <a:lnTo>
                      <a:pt x="2885" y="1859"/>
                    </a:lnTo>
                    <a:lnTo>
                      <a:pt x="3005" y="1679"/>
                    </a:lnTo>
                    <a:lnTo>
                      <a:pt x="2915" y="1559"/>
                    </a:lnTo>
                    <a:lnTo>
                      <a:pt x="2915" y="1439"/>
                    </a:lnTo>
                    <a:lnTo>
                      <a:pt x="3065" y="1349"/>
                    </a:lnTo>
                    <a:lnTo>
                      <a:pt x="3095" y="1199"/>
                    </a:lnTo>
                    <a:lnTo>
                      <a:pt x="3095" y="1169"/>
                    </a:lnTo>
                    <a:lnTo>
                      <a:pt x="3125" y="1109"/>
                    </a:lnTo>
                    <a:lnTo>
                      <a:pt x="3245" y="1079"/>
                    </a:lnTo>
                    <a:lnTo>
                      <a:pt x="3256" y="987"/>
                    </a:lnTo>
                    <a:lnTo>
                      <a:pt x="3245" y="869"/>
                    </a:lnTo>
                    <a:lnTo>
                      <a:pt x="3158" y="749"/>
                    </a:lnTo>
                    <a:lnTo>
                      <a:pt x="3012" y="749"/>
                    </a:lnTo>
                    <a:lnTo>
                      <a:pt x="2715" y="653"/>
                    </a:lnTo>
                    <a:lnTo>
                      <a:pt x="2615" y="587"/>
                    </a:lnTo>
                    <a:lnTo>
                      <a:pt x="2460" y="587"/>
                    </a:lnTo>
                    <a:lnTo>
                      <a:pt x="2351" y="629"/>
                    </a:lnTo>
                    <a:lnTo>
                      <a:pt x="2259" y="569"/>
                    </a:lnTo>
                    <a:lnTo>
                      <a:pt x="1989" y="599"/>
                    </a:lnTo>
                    <a:lnTo>
                      <a:pt x="1779" y="480"/>
                    </a:lnTo>
                    <a:lnTo>
                      <a:pt x="1659" y="569"/>
                    </a:lnTo>
                    <a:lnTo>
                      <a:pt x="1508" y="419"/>
                    </a:lnTo>
                    <a:lnTo>
                      <a:pt x="1331" y="423"/>
                    </a:lnTo>
                    <a:lnTo>
                      <a:pt x="1148" y="419"/>
                    </a:lnTo>
                    <a:lnTo>
                      <a:pt x="1088" y="180"/>
                    </a:lnTo>
                    <a:lnTo>
                      <a:pt x="1010" y="87"/>
                    </a:lnTo>
                    <a:lnTo>
                      <a:pt x="905" y="29"/>
                    </a:lnTo>
                    <a:lnTo>
                      <a:pt x="789" y="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63" name="Freeform 50">
                <a:extLst>
                  <a:ext uri="{FF2B5EF4-FFF2-40B4-BE49-F238E27FC236}">
                    <a16:creationId xmlns:a16="http://schemas.microsoft.com/office/drawing/2014/main" id="{2CEB8E35-A854-C999-3100-F5FAC02E99EF}"/>
                  </a:ext>
                </a:extLst>
              </p:cNvPr>
              <p:cNvSpPr>
                <a:spLocks/>
              </p:cNvSpPr>
              <p:nvPr/>
            </p:nvSpPr>
            <p:spPr bwMode="auto">
              <a:xfrm>
                <a:off x="5649205" y="2899434"/>
                <a:ext cx="852204" cy="1285394"/>
              </a:xfrm>
              <a:custGeom>
                <a:avLst/>
                <a:gdLst>
                  <a:gd name="T0" fmla="*/ 49 w 2565"/>
                  <a:gd name="T1" fmla="*/ 0 h 3871"/>
                  <a:gd name="T2" fmla="*/ 272 w 2565"/>
                  <a:gd name="T3" fmla="*/ 46 h 3871"/>
                  <a:gd name="T4" fmla="*/ 486 w 2565"/>
                  <a:gd name="T5" fmla="*/ 88 h 3871"/>
                  <a:gd name="T6" fmla="*/ 480 w 2565"/>
                  <a:gd name="T7" fmla="*/ 110 h 3871"/>
                  <a:gd name="T8" fmla="*/ 465 w 2565"/>
                  <a:gd name="T9" fmla="*/ 183 h 3871"/>
                  <a:gd name="T10" fmla="*/ 458 w 2565"/>
                  <a:gd name="T11" fmla="*/ 251 h 3871"/>
                  <a:gd name="T12" fmla="*/ 450 w 2565"/>
                  <a:gd name="T13" fmla="*/ 318 h 3871"/>
                  <a:gd name="T14" fmla="*/ 425 w 2565"/>
                  <a:gd name="T15" fmla="*/ 472 h 3871"/>
                  <a:gd name="T16" fmla="*/ 414 w 2565"/>
                  <a:gd name="T17" fmla="*/ 569 h 3871"/>
                  <a:gd name="T18" fmla="*/ 409 w 2565"/>
                  <a:gd name="T19" fmla="*/ 587 h 3871"/>
                  <a:gd name="T20" fmla="*/ 409 w 2565"/>
                  <a:gd name="T21" fmla="*/ 612 h 3871"/>
                  <a:gd name="T22" fmla="*/ 399 w 2565"/>
                  <a:gd name="T23" fmla="*/ 624 h 3871"/>
                  <a:gd name="T24" fmla="*/ 404 w 2565"/>
                  <a:gd name="T25" fmla="*/ 652 h 3871"/>
                  <a:gd name="T26" fmla="*/ 376 w 2565"/>
                  <a:gd name="T27" fmla="*/ 642 h 3871"/>
                  <a:gd name="T28" fmla="*/ 357 w 2565"/>
                  <a:gd name="T29" fmla="*/ 637 h 3871"/>
                  <a:gd name="T30" fmla="*/ 342 w 2565"/>
                  <a:gd name="T31" fmla="*/ 646 h 3871"/>
                  <a:gd name="T32" fmla="*/ 341 w 2565"/>
                  <a:gd name="T33" fmla="*/ 662 h 3871"/>
                  <a:gd name="T34" fmla="*/ 348 w 2565"/>
                  <a:gd name="T35" fmla="*/ 695 h 3871"/>
                  <a:gd name="T36" fmla="*/ 346 w 2565"/>
                  <a:gd name="T37" fmla="*/ 718 h 3871"/>
                  <a:gd name="T38" fmla="*/ 333 w 2565"/>
                  <a:gd name="T39" fmla="*/ 734 h 3871"/>
                  <a:gd name="T40" fmla="*/ 214 w 2565"/>
                  <a:gd name="T41" fmla="*/ 579 h 3871"/>
                  <a:gd name="T42" fmla="*/ 170 w 2565"/>
                  <a:gd name="T43" fmla="*/ 523 h 3871"/>
                  <a:gd name="T44" fmla="*/ 108 w 2565"/>
                  <a:gd name="T45" fmla="*/ 424 h 3871"/>
                  <a:gd name="T46" fmla="*/ 27 w 2565"/>
                  <a:gd name="T47" fmla="*/ 323 h 3871"/>
                  <a:gd name="T48" fmla="*/ 0 w 2565"/>
                  <a:gd name="T49" fmla="*/ 277 h 3871"/>
                  <a:gd name="T50" fmla="*/ 49 w 2565"/>
                  <a:gd name="T51" fmla="*/ 0 h 38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65" h="3871">
                    <a:moveTo>
                      <a:pt x="261" y="0"/>
                    </a:moveTo>
                    <a:lnTo>
                      <a:pt x="1437" y="241"/>
                    </a:lnTo>
                    <a:lnTo>
                      <a:pt x="2565" y="465"/>
                    </a:lnTo>
                    <a:lnTo>
                      <a:pt x="2532" y="580"/>
                    </a:lnTo>
                    <a:lnTo>
                      <a:pt x="2454" y="964"/>
                    </a:lnTo>
                    <a:lnTo>
                      <a:pt x="2418" y="1324"/>
                    </a:lnTo>
                    <a:lnTo>
                      <a:pt x="2376" y="1678"/>
                    </a:lnTo>
                    <a:lnTo>
                      <a:pt x="2243" y="2489"/>
                    </a:lnTo>
                    <a:lnTo>
                      <a:pt x="2183" y="2999"/>
                    </a:lnTo>
                    <a:lnTo>
                      <a:pt x="2160" y="3094"/>
                    </a:lnTo>
                    <a:lnTo>
                      <a:pt x="2160" y="3226"/>
                    </a:lnTo>
                    <a:lnTo>
                      <a:pt x="2106" y="3292"/>
                    </a:lnTo>
                    <a:lnTo>
                      <a:pt x="2130" y="3436"/>
                    </a:lnTo>
                    <a:lnTo>
                      <a:pt x="1986" y="3388"/>
                    </a:lnTo>
                    <a:lnTo>
                      <a:pt x="1883" y="3359"/>
                    </a:lnTo>
                    <a:lnTo>
                      <a:pt x="1806" y="3406"/>
                    </a:lnTo>
                    <a:lnTo>
                      <a:pt x="1800" y="3490"/>
                    </a:lnTo>
                    <a:lnTo>
                      <a:pt x="1836" y="3664"/>
                    </a:lnTo>
                    <a:lnTo>
                      <a:pt x="1824" y="3784"/>
                    </a:lnTo>
                    <a:lnTo>
                      <a:pt x="1757" y="3871"/>
                    </a:lnTo>
                    <a:lnTo>
                      <a:pt x="1130" y="3054"/>
                    </a:lnTo>
                    <a:lnTo>
                      <a:pt x="899" y="2758"/>
                    </a:lnTo>
                    <a:lnTo>
                      <a:pt x="569" y="2236"/>
                    </a:lnTo>
                    <a:lnTo>
                      <a:pt x="144" y="1702"/>
                    </a:lnTo>
                    <a:lnTo>
                      <a:pt x="0" y="1459"/>
                    </a:lnTo>
                    <a:lnTo>
                      <a:pt x="261" y="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64" name="Freeform 51">
                <a:extLst>
                  <a:ext uri="{FF2B5EF4-FFF2-40B4-BE49-F238E27FC236}">
                    <a16:creationId xmlns:a16="http://schemas.microsoft.com/office/drawing/2014/main" id="{4889311C-EC9D-F66D-0F61-7B1521E1A58D}"/>
                  </a:ext>
                </a:extLst>
              </p:cNvPr>
              <p:cNvSpPr>
                <a:spLocks/>
              </p:cNvSpPr>
              <p:nvPr/>
            </p:nvSpPr>
            <p:spPr bwMode="auto">
              <a:xfrm>
                <a:off x="6126158" y="1866215"/>
                <a:ext cx="785570" cy="1260878"/>
              </a:xfrm>
              <a:custGeom>
                <a:avLst/>
                <a:gdLst>
                  <a:gd name="T0" fmla="*/ 129 w 2360"/>
                  <a:gd name="T1" fmla="*/ 2 h 3800"/>
                  <a:gd name="T2" fmla="*/ 152 w 2360"/>
                  <a:gd name="T3" fmla="*/ 0 h 3800"/>
                  <a:gd name="T4" fmla="*/ 186 w 2360"/>
                  <a:gd name="T5" fmla="*/ 12 h 3800"/>
                  <a:gd name="T6" fmla="*/ 181 w 2360"/>
                  <a:gd name="T7" fmla="*/ 59 h 3800"/>
                  <a:gd name="T8" fmla="*/ 180 w 2360"/>
                  <a:gd name="T9" fmla="*/ 100 h 3800"/>
                  <a:gd name="T10" fmla="*/ 180 w 2360"/>
                  <a:gd name="T11" fmla="*/ 152 h 3800"/>
                  <a:gd name="T12" fmla="*/ 198 w 2360"/>
                  <a:gd name="T13" fmla="*/ 179 h 3800"/>
                  <a:gd name="T14" fmla="*/ 226 w 2360"/>
                  <a:gd name="T15" fmla="*/ 209 h 3800"/>
                  <a:gd name="T16" fmla="*/ 237 w 2360"/>
                  <a:gd name="T17" fmla="*/ 230 h 3800"/>
                  <a:gd name="T18" fmla="*/ 260 w 2360"/>
                  <a:gd name="T19" fmla="*/ 243 h 3800"/>
                  <a:gd name="T20" fmla="*/ 241 w 2360"/>
                  <a:gd name="T21" fmla="*/ 299 h 3800"/>
                  <a:gd name="T22" fmla="*/ 241 w 2360"/>
                  <a:gd name="T23" fmla="*/ 320 h 3800"/>
                  <a:gd name="T24" fmla="*/ 241 w 2360"/>
                  <a:gd name="T25" fmla="*/ 341 h 3800"/>
                  <a:gd name="T26" fmla="*/ 271 w 2360"/>
                  <a:gd name="T27" fmla="*/ 340 h 3800"/>
                  <a:gd name="T28" fmla="*/ 288 w 2360"/>
                  <a:gd name="T29" fmla="*/ 391 h 3800"/>
                  <a:gd name="T30" fmla="*/ 291 w 2360"/>
                  <a:gd name="T31" fmla="*/ 421 h 3800"/>
                  <a:gd name="T32" fmla="*/ 300 w 2360"/>
                  <a:gd name="T33" fmla="*/ 440 h 3800"/>
                  <a:gd name="T34" fmla="*/ 316 w 2360"/>
                  <a:gd name="T35" fmla="*/ 456 h 3800"/>
                  <a:gd name="T36" fmla="*/ 334 w 2360"/>
                  <a:gd name="T37" fmla="*/ 465 h 3800"/>
                  <a:gd name="T38" fmla="*/ 380 w 2360"/>
                  <a:gd name="T39" fmla="*/ 465 h 3800"/>
                  <a:gd name="T40" fmla="*/ 397 w 2360"/>
                  <a:gd name="T41" fmla="*/ 476 h 3800"/>
                  <a:gd name="T42" fmla="*/ 420 w 2360"/>
                  <a:gd name="T43" fmla="*/ 471 h 3800"/>
                  <a:gd name="T44" fmla="*/ 420 w 2360"/>
                  <a:gd name="T45" fmla="*/ 454 h 3800"/>
                  <a:gd name="T46" fmla="*/ 448 w 2360"/>
                  <a:gd name="T47" fmla="*/ 465 h 3800"/>
                  <a:gd name="T48" fmla="*/ 435 w 2360"/>
                  <a:gd name="T49" fmla="*/ 590 h 3800"/>
                  <a:gd name="T50" fmla="*/ 427 w 2360"/>
                  <a:gd name="T51" fmla="*/ 662 h 3800"/>
                  <a:gd name="T52" fmla="*/ 421 w 2360"/>
                  <a:gd name="T53" fmla="*/ 720 h 3800"/>
                  <a:gd name="T54" fmla="*/ 324 w 2360"/>
                  <a:gd name="T55" fmla="*/ 694 h 3800"/>
                  <a:gd name="T56" fmla="*/ 212 w 2360"/>
                  <a:gd name="T57" fmla="*/ 678 h 3800"/>
                  <a:gd name="T58" fmla="*/ 0 w 2360"/>
                  <a:gd name="T59" fmla="*/ 636 h 3800"/>
                  <a:gd name="T60" fmla="*/ 23 w 2360"/>
                  <a:gd name="T61" fmla="*/ 482 h 3800"/>
                  <a:gd name="T62" fmla="*/ 46 w 2360"/>
                  <a:gd name="T63" fmla="*/ 448 h 3800"/>
                  <a:gd name="T64" fmla="*/ 28 w 2360"/>
                  <a:gd name="T65" fmla="*/ 425 h 3800"/>
                  <a:gd name="T66" fmla="*/ 28 w 2360"/>
                  <a:gd name="T67" fmla="*/ 403 h 3800"/>
                  <a:gd name="T68" fmla="*/ 57 w 2360"/>
                  <a:gd name="T69" fmla="*/ 385 h 3800"/>
                  <a:gd name="T70" fmla="*/ 63 w 2360"/>
                  <a:gd name="T71" fmla="*/ 358 h 3800"/>
                  <a:gd name="T72" fmla="*/ 63 w 2360"/>
                  <a:gd name="T73" fmla="*/ 351 h 3800"/>
                  <a:gd name="T74" fmla="*/ 69 w 2360"/>
                  <a:gd name="T75" fmla="*/ 340 h 3800"/>
                  <a:gd name="T76" fmla="*/ 91 w 2360"/>
                  <a:gd name="T77" fmla="*/ 334 h 3800"/>
                  <a:gd name="T78" fmla="*/ 93 w 2360"/>
                  <a:gd name="T79" fmla="*/ 317 h 3800"/>
                  <a:gd name="T80" fmla="*/ 91 w 2360"/>
                  <a:gd name="T81" fmla="*/ 294 h 3800"/>
                  <a:gd name="T82" fmla="*/ 75 w 2360"/>
                  <a:gd name="T83" fmla="*/ 271 h 3800"/>
                  <a:gd name="T84" fmla="*/ 75 w 2360"/>
                  <a:gd name="T85" fmla="*/ 237 h 3800"/>
                  <a:gd name="T86" fmla="*/ 99 w 2360"/>
                  <a:gd name="T87" fmla="*/ 156 h 3800"/>
                  <a:gd name="T88" fmla="*/ 103 w 2360"/>
                  <a:gd name="T89" fmla="*/ 131 h 3800"/>
                  <a:gd name="T90" fmla="*/ 102 w 2360"/>
                  <a:gd name="T91" fmla="*/ 96 h 3800"/>
                  <a:gd name="T92" fmla="*/ 114 w 2360"/>
                  <a:gd name="T93" fmla="*/ 59 h 3800"/>
                  <a:gd name="T94" fmla="*/ 120 w 2360"/>
                  <a:gd name="T95" fmla="*/ 20 h 3800"/>
                  <a:gd name="T96" fmla="*/ 129 w 2360"/>
                  <a:gd name="T97" fmla="*/ 2 h 38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60" h="3800">
                    <a:moveTo>
                      <a:pt x="681" y="12"/>
                    </a:moveTo>
                    <a:lnTo>
                      <a:pt x="803" y="0"/>
                    </a:lnTo>
                    <a:lnTo>
                      <a:pt x="979" y="64"/>
                    </a:lnTo>
                    <a:lnTo>
                      <a:pt x="955" y="312"/>
                    </a:lnTo>
                    <a:lnTo>
                      <a:pt x="947" y="528"/>
                    </a:lnTo>
                    <a:lnTo>
                      <a:pt x="950" y="804"/>
                    </a:lnTo>
                    <a:lnTo>
                      <a:pt x="1043" y="944"/>
                    </a:lnTo>
                    <a:lnTo>
                      <a:pt x="1190" y="1104"/>
                    </a:lnTo>
                    <a:lnTo>
                      <a:pt x="1251" y="1216"/>
                    </a:lnTo>
                    <a:lnTo>
                      <a:pt x="1370" y="1284"/>
                    </a:lnTo>
                    <a:lnTo>
                      <a:pt x="1267" y="1576"/>
                    </a:lnTo>
                    <a:lnTo>
                      <a:pt x="1267" y="1688"/>
                    </a:lnTo>
                    <a:lnTo>
                      <a:pt x="1267" y="1800"/>
                    </a:lnTo>
                    <a:lnTo>
                      <a:pt x="1430" y="1794"/>
                    </a:lnTo>
                    <a:lnTo>
                      <a:pt x="1515" y="2064"/>
                    </a:lnTo>
                    <a:lnTo>
                      <a:pt x="1531" y="2224"/>
                    </a:lnTo>
                    <a:lnTo>
                      <a:pt x="1579" y="2320"/>
                    </a:lnTo>
                    <a:lnTo>
                      <a:pt x="1667" y="2408"/>
                    </a:lnTo>
                    <a:lnTo>
                      <a:pt x="1760" y="2454"/>
                    </a:lnTo>
                    <a:lnTo>
                      <a:pt x="2000" y="2454"/>
                    </a:lnTo>
                    <a:lnTo>
                      <a:pt x="2090" y="2514"/>
                    </a:lnTo>
                    <a:lnTo>
                      <a:pt x="2210" y="2484"/>
                    </a:lnTo>
                    <a:lnTo>
                      <a:pt x="2210" y="2394"/>
                    </a:lnTo>
                    <a:lnTo>
                      <a:pt x="2360" y="2454"/>
                    </a:lnTo>
                    <a:lnTo>
                      <a:pt x="2291" y="3112"/>
                    </a:lnTo>
                    <a:lnTo>
                      <a:pt x="2251" y="3496"/>
                    </a:lnTo>
                    <a:lnTo>
                      <a:pt x="2219" y="3800"/>
                    </a:lnTo>
                    <a:lnTo>
                      <a:pt x="1707" y="3664"/>
                    </a:lnTo>
                    <a:lnTo>
                      <a:pt x="1115" y="3576"/>
                    </a:lnTo>
                    <a:lnTo>
                      <a:pt x="0" y="3355"/>
                    </a:lnTo>
                    <a:lnTo>
                      <a:pt x="121" y="2544"/>
                    </a:lnTo>
                    <a:lnTo>
                      <a:pt x="241" y="2365"/>
                    </a:lnTo>
                    <a:lnTo>
                      <a:pt x="150" y="2242"/>
                    </a:lnTo>
                    <a:lnTo>
                      <a:pt x="150" y="2125"/>
                    </a:lnTo>
                    <a:lnTo>
                      <a:pt x="300" y="2034"/>
                    </a:lnTo>
                    <a:lnTo>
                      <a:pt x="330" y="1887"/>
                    </a:lnTo>
                    <a:lnTo>
                      <a:pt x="330" y="1852"/>
                    </a:lnTo>
                    <a:lnTo>
                      <a:pt x="361" y="1794"/>
                    </a:lnTo>
                    <a:lnTo>
                      <a:pt x="478" y="1764"/>
                    </a:lnTo>
                    <a:lnTo>
                      <a:pt x="492" y="1671"/>
                    </a:lnTo>
                    <a:lnTo>
                      <a:pt x="480" y="1554"/>
                    </a:lnTo>
                    <a:lnTo>
                      <a:pt x="393" y="1432"/>
                    </a:lnTo>
                    <a:lnTo>
                      <a:pt x="396" y="1252"/>
                    </a:lnTo>
                    <a:lnTo>
                      <a:pt x="519" y="823"/>
                    </a:lnTo>
                    <a:lnTo>
                      <a:pt x="544" y="691"/>
                    </a:lnTo>
                    <a:lnTo>
                      <a:pt x="535" y="505"/>
                    </a:lnTo>
                    <a:lnTo>
                      <a:pt x="598" y="312"/>
                    </a:lnTo>
                    <a:lnTo>
                      <a:pt x="633" y="105"/>
                    </a:lnTo>
                    <a:lnTo>
                      <a:pt x="681" y="12"/>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65" name="Freeform 53">
                <a:extLst>
                  <a:ext uri="{FF2B5EF4-FFF2-40B4-BE49-F238E27FC236}">
                    <a16:creationId xmlns:a16="http://schemas.microsoft.com/office/drawing/2014/main" id="{226775A4-A525-D94E-D00F-30E579D938E9}"/>
                  </a:ext>
                </a:extLst>
              </p:cNvPr>
              <p:cNvSpPr>
                <a:spLocks/>
              </p:cNvSpPr>
              <p:nvPr/>
            </p:nvSpPr>
            <p:spPr bwMode="auto">
              <a:xfrm>
                <a:off x="10546744" y="3067552"/>
                <a:ext cx="594437" cy="581404"/>
              </a:xfrm>
              <a:custGeom>
                <a:avLst/>
                <a:gdLst>
                  <a:gd name="T0" fmla="*/ 100 w 1790"/>
                  <a:gd name="T1" fmla="*/ 5 h 1751"/>
                  <a:gd name="T2" fmla="*/ 113 w 1790"/>
                  <a:gd name="T3" fmla="*/ 0 h 1751"/>
                  <a:gd name="T4" fmla="*/ 118 w 1790"/>
                  <a:gd name="T5" fmla="*/ 52 h 1751"/>
                  <a:gd name="T6" fmla="*/ 130 w 1790"/>
                  <a:gd name="T7" fmla="*/ 72 h 1751"/>
                  <a:gd name="T8" fmla="*/ 166 w 1790"/>
                  <a:gd name="T9" fmla="*/ 65 h 1751"/>
                  <a:gd name="T10" fmla="*/ 187 w 1790"/>
                  <a:gd name="T11" fmla="*/ 49 h 1751"/>
                  <a:gd name="T12" fmla="*/ 204 w 1790"/>
                  <a:gd name="T13" fmla="*/ 49 h 1751"/>
                  <a:gd name="T14" fmla="*/ 209 w 1790"/>
                  <a:gd name="T15" fmla="*/ 78 h 1751"/>
                  <a:gd name="T16" fmla="*/ 221 w 1790"/>
                  <a:gd name="T17" fmla="*/ 78 h 1751"/>
                  <a:gd name="T18" fmla="*/ 239 w 1790"/>
                  <a:gd name="T19" fmla="*/ 58 h 1751"/>
                  <a:gd name="T20" fmla="*/ 259 w 1790"/>
                  <a:gd name="T21" fmla="*/ 46 h 1751"/>
                  <a:gd name="T22" fmla="*/ 280 w 1790"/>
                  <a:gd name="T23" fmla="*/ 42 h 1751"/>
                  <a:gd name="T24" fmla="*/ 289 w 1790"/>
                  <a:gd name="T25" fmla="*/ 27 h 1751"/>
                  <a:gd name="T26" fmla="*/ 302 w 1790"/>
                  <a:gd name="T27" fmla="*/ 21 h 1751"/>
                  <a:gd name="T28" fmla="*/ 318 w 1790"/>
                  <a:gd name="T29" fmla="*/ 32 h 1751"/>
                  <a:gd name="T30" fmla="*/ 339 w 1790"/>
                  <a:gd name="T31" fmla="*/ 40 h 1751"/>
                  <a:gd name="T32" fmla="*/ 321 w 1790"/>
                  <a:gd name="T33" fmla="*/ 61 h 1751"/>
                  <a:gd name="T34" fmla="*/ 295 w 1790"/>
                  <a:gd name="T35" fmla="*/ 62 h 1751"/>
                  <a:gd name="T36" fmla="*/ 287 w 1790"/>
                  <a:gd name="T37" fmla="*/ 74 h 1751"/>
                  <a:gd name="T38" fmla="*/ 279 w 1790"/>
                  <a:gd name="T39" fmla="*/ 100 h 1751"/>
                  <a:gd name="T40" fmla="*/ 225 w 1790"/>
                  <a:gd name="T41" fmla="*/ 188 h 1751"/>
                  <a:gd name="T42" fmla="*/ 203 w 1790"/>
                  <a:gd name="T43" fmla="*/ 206 h 1751"/>
                  <a:gd name="T44" fmla="*/ 187 w 1790"/>
                  <a:gd name="T45" fmla="*/ 245 h 1751"/>
                  <a:gd name="T46" fmla="*/ 191 w 1790"/>
                  <a:gd name="T47" fmla="*/ 268 h 1751"/>
                  <a:gd name="T48" fmla="*/ 185 w 1790"/>
                  <a:gd name="T49" fmla="*/ 286 h 1751"/>
                  <a:gd name="T50" fmla="*/ 149 w 1790"/>
                  <a:gd name="T51" fmla="*/ 303 h 1751"/>
                  <a:gd name="T52" fmla="*/ 121 w 1790"/>
                  <a:gd name="T53" fmla="*/ 317 h 1751"/>
                  <a:gd name="T54" fmla="*/ 106 w 1790"/>
                  <a:gd name="T55" fmla="*/ 332 h 1751"/>
                  <a:gd name="T56" fmla="*/ 92 w 1790"/>
                  <a:gd name="T57" fmla="*/ 327 h 1751"/>
                  <a:gd name="T58" fmla="*/ 80 w 1790"/>
                  <a:gd name="T59" fmla="*/ 312 h 1751"/>
                  <a:gd name="T60" fmla="*/ 59 w 1790"/>
                  <a:gd name="T61" fmla="*/ 314 h 1751"/>
                  <a:gd name="T62" fmla="*/ 35 w 1790"/>
                  <a:gd name="T63" fmla="*/ 296 h 1751"/>
                  <a:gd name="T64" fmla="*/ 15 w 1790"/>
                  <a:gd name="T65" fmla="*/ 279 h 1751"/>
                  <a:gd name="T66" fmla="*/ 11 w 1790"/>
                  <a:gd name="T67" fmla="*/ 245 h 1751"/>
                  <a:gd name="T68" fmla="*/ 0 w 1790"/>
                  <a:gd name="T69" fmla="*/ 233 h 1751"/>
                  <a:gd name="T70" fmla="*/ 23 w 1790"/>
                  <a:gd name="T71" fmla="*/ 210 h 1751"/>
                  <a:gd name="T72" fmla="*/ 28 w 1790"/>
                  <a:gd name="T73" fmla="*/ 191 h 1751"/>
                  <a:gd name="T74" fmla="*/ 28 w 1790"/>
                  <a:gd name="T75" fmla="*/ 165 h 1751"/>
                  <a:gd name="T76" fmla="*/ 47 w 1790"/>
                  <a:gd name="T77" fmla="*/ 168 h 1751"/>
                  <a:gd name="T78" fmla="*/ 54 w 1790"/>
                  <a:gd name="T79" fmla="*/ 150 h 1751"/>
                  <a:gd name="T80" fmla="*/ 52 w 1790"/>
                  <a:gd name="T81" fmla="*/ 131 h 1751"/>
                  <a:gd name="T82" fmla="*/ 71 w 1790"/>
                  <a:gd name="T83" fmla="*/ 117 h 1751"/>
                  <a:gd name="T84" fmla="*/ 91 w 1790"/>
                  <a:gd name="T85" fmla="*/ 90 h 1751"/>
                  <a:gd name="T86" fmla="*/ 103 w 1790"/>
                  <a:gd name="T87" fmla="*/ 56 h 1751"/>
                  <a:gd name="T88" fmla="*/ 100 w 1790"/>
                  <a:gd name="T89" fmla="*/ 5 h 17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90" h="1751">
                    <a:moveTo>
                      <a:pt x="527" y="24"/>
                    </a:moveTo>
                    <a:lnTo>
                      <a:pt x="599" y="0"/>
                    </a:lnTo>
                    <a:lnTo>
                      <a:pt x="623" y="272"/>
                    </a:lnTo>
                    <a:lnTo>
                      <a:pt x="686" y="380"/>
                    </a:lnTo>
                    <a:lnTo>
                      <a:pt x="879" y="344"/>
                    </a:lnTo>
                    <a:lnTo>
                      <a:pt x="986" y="260"/>
                    </a:lnTo>
                    <a:lnTo>
                      <a:pt x="1076" y="260"/>
                    </a:lnTo>
                    <a:lnTo>
                      <a:pt x="1106" y="410"/>
                    </a:lnTo>
                    <a:lnTo>
                      <a:pt x="1166" y="410"/>
                    </a:lnTo>
                    <a:lnTo>
                      <a:pt x="1262" y="304"/>
                    </a:lnTo>
                    <a:lnTo>
                      <a:pt x="1366" y="240"/>
                    </a:lnTo>
                    <a:lnTo>
                      <a:pt x="1478" y="224"/>
                    </a:lnTo>
                    <a:lnTo>
                      <a:pt x="1526" y="140"/>
                    </a:lnTo>
                    <a:lnTo>
                      <a:pt x="1595" y="113"/>
                    </a:lnTo>
                    <a:lnTo>
                      <a:pt x="1678" y="168"/>
                    </a:lnTo>
                    <a:lnTo>
                      <a:pt x="1790" y="213"/>
                    </a:lnTo>
                    <a:lnTo>
                      <a:pt x="1694" y="320"/>
                    </a:lnTo>
                    <a:lnTo>
                      <a:pt x="1560" y="325"/>
                    </a:lnTo>
                    <a:lnTo>
                      <a:pt x="1513" y="391"/>
                    </a:lnTo>
                    <a:lnTo>
                      <a:pt x="1471" y="525"/>
                    </a:lnTo>
                    <a:lnTo>
                      <a:pt x="1190" y="991"/>
                    </a:lnTo>
                    <a:lnTo>
                      <a:pt x="1070" y="1087"/>
                    </a:lnTo>
                    <a:lnTo>
                      <a:pt x="987" y="1291"/>
                    </a:lnTo>
                    <a:lnTo>
                      <a:pt x="1007" y="1414"/>
                    </a:lnTo>
                    <a:lnTo>
                      <a:pt x="976" y="1510"/>
                    </a:lnTo>
                    <a:lnTo>
                      <a:pt x="786" y="1597"/>
                    </a:lnTo>
                    <a:lnTo>
                      <a:pt x="639" y="1672"/>
                    </a:lnTo>
                    <a:lnTo>
                      <a:pt x="561" y="1751"/>
                    </a:lnTo>
                    <a:lnTo>
                      <a:pt x="486" y="1726"/>
                    </a:lnTo>
                    <a:lnTo>
                      <a:pt x="423" y="1648"/>
                    </a:lnTo>
                    <a:lnTo>
                      <a:pt x="309" y="1654"/>
                    </a:lnTo>
                    <a:lnTo>
                      <a:pt x="186" y="1562"/>
                    </a:lnTo>
                    <a:lnTo>
                      <a:pt x="77" y="1471"/>
                    </a:lnTo>
                    <a:lnTo>
                      <a:pt x="56" y="1292"/>
                    </a:lnTo>
                    <a:lnTo>
                      <a:pt x="0" y="1228"/>
                    </a:lnTo>
                    <a:lnTo>
                      <a:pt x="123" y="1109"/>
                    </a:lnTo>
                    <a:lnTo>
                      <a:pt x="150" y="1007"/>
                    </a:lnTo>
                    <a:lnTo>
                      <a:pt x="150" y="872"/>
                    </a:lnTo>
                    <a:lnTo>
                      <a:pt x="248" y="886"/>
                    </a:lnTo>
                    <a:lnTo>
                      <a:pt x="287" y="792"/>
                    </a:lnTo>
                    <a:lnTo>
                      <a:pt x="273" y="690"/>
                    </a:lnTo>
                    <a:lnTo>
                      <a:pt x="374" y="615"/>
                    </a:lnTo>
                    <a:lnTo>
                      <a:pt x="483" y="476"/>
                    </a:lnTo>
                    <a:lnTo>
                      <a:pt x="543" y="294"/>
                    </a:lnTo>
                    <a:lnTo>
                      <a:pt x="527" y="24"/>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66" name="Freeform 55">
                <a:extLst>
                  <a:ext uri="{FF2B5EF4-FFF2-40B4-BE49-F238E27FC236}">
                    <a16:creationId xmlns:a16="http://schemas.microsoft.com/office/drawing/2014/main" id="{DCA9390F-ADA9-5B4B-A16C-528D4A644219}"/>
                  </a:ext>
                </a:extLst>
              </p:cNvPr>
              <p:cNvSpPr>
                <a:spLocks/>
              </p:cNvSpPr>
              <p:nvPr/>
            </p:nvSpPr>
            <p:spPr bwMode="auto">
              <a:xfrm>
                <a:off x="11353356" y="3002757"/>
                <a:ext cx="145539" cy="201391"/>
              </a:xfrm>
              <a:custGeom>
                <a:avLst/>
                <a:gdLst>
                  <a:gd name="T0" fmla="*/ 64 w 438"/>
                  <a:gd name="T1" fmla="*/ 107 h 605"/>
                  <a:gd name="T2" fmla="*/ 78 w 438"/>
                  <a:gd name="T3" fmla="*/ 105 h 605"/>
                  <a:gd name="T4" fmla="*/ 83 w 438"/>
                  <a:gd name="T5" fmla="*/ 79 h 605"/>
                  <a:gd name="T6" fmla="*/ 66 w 438"/>
                  <a:gd name="T7" fmla="*/ 62 h 605"/>
                  <a:gd name="T8" fmla="*/ 49 w 438"/>
                  <a:gd name="T9" fmla="*/ 49 h 605"/>
                  <a:gd name="T10" fmla="*/ 33 w 438"/>
                  <a:gd name="T11" fmla="*/ 31 h 605"/>
                  <a:gd name="T12" fmla="*/ 22 w 438"/>
                  <a:gd name="T13" fmla="*/ 0 h 605"/>
                  <a:gd name="T14" fmla="*/ 0 w 438"/>
                  <a:gd name="T15" fmla="*/ 2 h 605"/>
                  <a:gd name="T16" fmla="*/ 7 w 438"/>
                  <a:gd name="T17" fmla="*/ 19 h 605"/>
                  <a:gd name="T18" fmla="*/ 15 w 438"/>
                  <a:gd name="T19" fmla="*/ 33 h 605"/>
                  <a:gd name="T20" fmla="*/ 19 w 438"/>
                  <a:gd name="T21" fmla="*/ 52 h 605"/>
                  <a:gd name="T22" fmla="*/ 26 w 438"/>
                  <a:gd name="T23" fmla="*/ 63 h 605"/>
                  <a:gd name="T24" fmla="*/ 31 w 438"/>
                  <a:gd name="T25" fmla="*/ 82 h 605"/>
                  <a:gd name="T26" fmla="*/ 40 w 438"/>
                  <a:gd name="T27" fmla="*/ 104 h 605"/>
                  <a:gd name="T28" fmla="*/ 45 w 438"/>
                  <a:gd name="T29" fmla="*/ 115 h 605"/>
                  <a:gd name="T30" fmla="*/ 64 w 438"/>
                  <a:gd name="T31" fmla="*/ 107 h 6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8" h="605">
                    <a:moveTo>
                      <a:pt x="336" y="563"/>
                    </a:moveTo>
                    <a:lnTo>
                      <a:pt x="410" y="552"/>
                    </a:lnTo>
                    <a:lnTo>
                      <a:pt x="438" y="415"/>
                    </a:lnTo>
                    <a:lnTo>
                      <a:pt x="348" y="325"/>
                    </a:lnTo>
                    <a:lnTo>
                      <a:pt x="258" y="258"/>
                    </a:lnTo>
                    <a:lnTo>
                      <a:pt x="174" y="162"/>
                    </a:lnTo>
                    <a:lnTo>
                      <a:pt x="117" y="0"/>
                    </a:lnTo>
                    <a:lnTo>
                      <a:pt x="0" y="12"/>
                    </a:lnTo>
                    <a:lnTo>
                      <a:pt x="35" y="101"/>
                    </a:lnTo>
                    <a:lnTo>
                      <a:pt x="78" y="176"/>
                    </a:lnTo>
                    <a:lnTo>
                      <a:pt x="102" y="272"/>
                    </a:lnTo>
                    <a:lnTo>
                      <a:pt x="137" y="333"/>
                    </a:lnTo>
                    <a:lnTo>
                      <a:pt x="164" y="432"/>
                    </a:lnTo>
                    <a:lnTo>
                      <a:pt x="210" y="549"/>
                    </a:lnTo>
                    <a:lnTo>
                      <a:pt x="240" y="605"/>
                    </a:lnTo>
                    <a:lnTo>
                      <a:pt x="336" y="563"/>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grpSp>
        <p:grpSp>
          <p:nvGrpSpPr>
            <p:cNvPr id="115" name="Group 114">
              <a:extLst>
                <a:ext uri="{FF2B5EF4-FFF2-40B4-BE49-F238E27FC236}">
                  <a16:creationId xmlns:a16="http://schemas.microsoft.com/office/drawing/2014/main" id="{337F3F33-F68A-85C4-B328-03DB3EEAB91D}"/>
                </a:ext>
              </a:extLst>
            </p:cNvPr>
            <p:cNvGrpSpPr/>
            <p:nvPr/>
          </p:nvGrpSpPr>
          <p:grpSpPr>
            <a:xfrm>
              <a:off x="6953568" y="352857"/>
              <a:ext cx="4481536" cy="2763826"/>
              <a:chOff x="5130166" y="1691094"/>
              <a:chExt cx="6826394" cy="4209932"/>
            </a:xfrm>
            <a:grpFill/>
          </p:grpSpPr>
          <p:sp>
            <p:nvSpPr>
              <p:cNvPr id="116" name="Freeform 115">
                <a:extLst>
                  <a:ext uri="{FF2B5EF4-FFF2-40B4-BE49-F238E27FC236}">
                    <a16:creationId xmlns:a16="http://schemas.microsoft.com/office/drawing/2014/main" id="{D4021B34-6D98-990A-8820-36AEA7C59768}"/>
                  </a:ext>
                </a:extLst>
              </p:cNvPr>
              <p:cNvSpPr>
                <a:spLocks/>
              </p:cNvSpPr>
              <p:nvPr/>
            </p:nvSpPr>
            <p:spPr bwMode="auto">
              <a:xfrm>
                <a:off x="7048501" y="3307469"/>
                <a:ext cx="957415" cy="725005"/>
              </a:xfrm>
              <a:custGeom>
                <a:avLst/>
                <a:gdLst>
                  <a:gd name="T0" fmla="*/ 43 w 2886"/>
                  <a:gd name="T1" fmla="*/ 0 h 2181"/>
                  <a:gd name="T2" fmla="*/ 21 w 2886"/>
                  <a:gd name="T3" fmla="*/ 141 h 2181"/>
                  <a:gd name="T4" fmla="*/ 0 w 2886"/>
                  <a:gd name="T5" fmla="*/ 388 h 2181"/>
                  <a:gd name="T6" fmla="*/ 215 w 2886"/>
                  <a:gd name="T7" fmla="*/ 404 h 2181"/>
                  <a:gd name="T8" fmla="*/ 386 w 2886"/>
                  <a:gd name="T9" fmla="*/ 412 h 2181"/>
                  <a:gd name="T10" fmla="*/ 536 w 2886"/>
                  <a:gd name="T11" fmla="*/ 414 h 2181"/>
                  <a:gd name="T12" fmla="*/ 535 w 2886"/>
                  <a:gd name="T13" fmla="*/ 196 h 2181"/>
                  <a:gd name="T14" fmla="*/ 546 w 2886"/>
                  <a:gd name="T15" fmla="*/ 112 h 2181"/>
                  <a:gd name="T16" fmla="*/ 543 w 2886"/>
                  <a:gd name="T17" fmla="*/ 80 h 2181"/>
                  <a:gd name="T18" fmla="*/ 540 w 2886"/>
                  <a:gd name="T19" fmla="*/ 51 h 2181"/>
                  <a:gd name="T20" fmla="*/ 543 w 2886"/>
                  <a:gd name="T21" fmla="*/ 28 h 2181"/>
                  <a:gd name="T22" fmla="*/ 519 w 2886"/>
                  <a:gd name="T23" fmla="*/ 32 h 2181"/>
                  <a:gd name="T24" fmla="*/ 396 w 2886"/>
                  <a:gd name="T25" fmla="*/ 30 h 2181"/>
                  <a:gd name="T26" fmla="*/ 72 w 2886"/>
                  <a:gd name="T27" fmla="*/ 2 h 2181"/>
                  <a:gd name="T28" fmla="*/ 43 w 2886"/>
                  <a:gd name="T29" fmla="*/ 0 h 21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6" h="2181">
                    <a:moveTo>
                      <a:pt x="227" y="0"/>
                    </a:moveTo>
                    <a:lnTo>
                      <a:pt x="110" y="741"/>
                    </a:lnTo>
                    <a:lnTo>
                      <a:pt x="0" y="2044"/>
                    </a:lnTo>
                    <a:lnTo>
                      <a:pt x="1134" y="2128"/>
                    </a:lnTo>
                    <a:lnTo>
                      <a:pt x="2040" y="2170"/>
                    </a:lnTo>
                    <a:lnTo>
                      <a:pt x="2835" y="2181"/>
                    </a:lnTo>
                    <a:lnTo>
                      <a:pt x="2826" y="1035"/>
                    </a:lnTo>
                    <a:lnTo>
                      <a:pt x="2886" y="591"/>
                    </a:lnTo>
                    <a:lnTo>
                      <a:pt x="2868" y="423"/>
                    </a:lnTo>
                    <a:lnTo>
                      <a:pt x="2856" y="267"/>
                    </a:lnTo>
                    <a:lnTo>
                      <a:pt x="2868" y="147"/>
                    </a:lnTo>
                    <a:lnTo>
                      <a:pt x="2745" y="169"/>
                    </a:lnTo>
                    <a:lnTo>
                      <a:pt x="2093" y="157"/>
                    </a:lnTo>
                    <a:lnTo>
                      <a:pt x="380" y="12"/>
                    </a:lnTo>
                    <a:lnTo>
                      <a:pt x="227" y="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17" name="Freeform 14">
                <a:extLst>
                  <a:ext uri="{FF2B5EF4-FFF2-40B4-BE49-F238E27FC236}">
                    <a16:creationId xmlns:a16="http://schemas.microsoft.com/office/drawing/2014/main" id="{FD4EF753-E58D-F67C-892C-2A4CB514F7C0}"/>
                  </a:ext>
                </a:extLst>
              </p:cNvPr>
              <p:cNvSpPr>
                <a:spLocks/>
              </p:cNvSpPr>
              <p:nvPr/>
            </p:nvSpPr>
            <p:spPr bwMode="auto">
              <a:xfrm>
                <a:off x="7986627" y="3487845"/>
                <a:ext cx="1008265" cy="546381"/>
              </a:xfrm>
              <a:custGeom>
                <a:avLst/>
                <a:gdLst>
                  <a:gd name="T0" fmla="*/ 12 w 3036"/>
                  <a:gd name="T1" fmla="*/ 11 h 1646"/>
                  <a:gd name="T2" fmla="*/ 0 w 3036"/>
                  <a:gd name="T3" fmla="*/ 93 h 1646"/>
                  <a:gd name="T4" fmla="*/ 2 w 3036"/>
                  <a:gd name="T5" fmla="*/ 311 h 1646"/>
                  <a:gd name="T6" fmla="*/ 265 w 3036"/>
                  <a:gd name="T7" fmla="*/ 312 h 1646"/>
                  <a:gd name="T8" fmla="*/ 435 w 3036"/>
                  <a:gd name="T9" fmla="*/ 298 h 1646"/>
                  <a:gd name="T10" fmla="*/ 575 w 3036"/>
                  <a:gd name="T11" fmla="*/ 286 h 1646"/>
                  <a:gd name="T12" fmla="*/ 575 w 3036"/>
                  <a:gd name="T13" fmla="*/ 251 h 1646"/>
                  <a:gd name="T14" fmla="*/ 570 w 3036"/>
                  <a:gd name="T15" fmla="*/ 198 h 1646"/>
                  <a:gd name="T16" fmla="*/ 570 w 3036"/>
                  <a:gd name="T17" fmla="*/ 135 h 1646"/>
                  <a:gd name="T18" fmla="*/ 566 w 3036"/>
                  <a:gd name="T19" fmla="*/ 87 h 1646"/>
                  <a:gd name="T20" fmla="*/ 542 w 3036"/>
                  <a:gd name="T21" fmla="*/ 73 h 1646"/>
                  <a:gd name="T22" fmla="*/ 532 w 3036"/>
                  <a:gd name="T23" fmla="*/ 42 h 1646"/>
                  <a:gd name="T24" fmla="*/ 537 w 3036"/>
                  <a:gd name="T25" fmla="*/ 25 h 1646"/>
                  <a:gd name="T26" fmla="*/ 518 w 3036"/>
                  <a:gd name="T27" fmla="*/ 14 h 1646"/>
                  <a:gd name="T28" fmla="*/ 491 w 3036"/>
                  <a:gd name="T29" fmla="*/ 0 h 1646"/>
                  <a:gd name="T30" fmla="*/ 453 w 3036"/>
                  <a:gd name="T31" fmla="*/ 0 h 1646"/>
                  <a:gd name="T32" fmla="*/ 419 w 3036"/>
                  <a:gd name="T33" fmla="*/ 2 h 1646"/>
                  <a:gd name="T34" fmla="*/ 391 w 3036"/>
                  <a:gd name="T35" fmla="*/ 5 h 1646"/>
                  <a:gd name="T36" fmla="*/ 279 w 3036"/>
                  <a:gd name="T37" fmla="*/ 11 h 1646"/>
                  <a:gd name="T38" fmla="*/ 12 w 3036"/>
                  <a:gd name="T39" fmla="*/ 11 h 16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36" h="1646">
                    <a:moveTo>
                      <a:pt x="62" y="59"/>
                    </a:moveTo>
                    <a:lnTo>
                      <a:pt x="0" y="491"/>
                    </a:lnTo>
                    <a:lnTo>
                      <a:pt x="13" y="1641"/>
                    </a:lnTo>
                    <a:lnTo>
                      <a:pt x="1401" y="1646"/>
                    </a:lnTo>
                    <a:lnTo>
                      <a:pt x="2298" y="1572"/>
                    </a:lnTo>
                    <a:lnTo>
                      <a:pt x="3036" y="1509"/>
                    </a:lnTo>
                    <a:lnTo>
                      <a:pt x="3036" y="1326"/>
                    </a:lnTo>
                    <a:lnTo>
                      <a:pt x="3009" y="1043"/>
                    </a:lnTo>
                    <a:lnTo>
                      <a:pt x="3009" y="713"/>
                    </a:lnTo>
                    <a:lnTo>
                      <a:pt x="2987" y="461"/>
                    </a:lnTo>
                    <a:lnTo>
                      <a:pt x="2862" y="384"/>
                    </a:lnTo>
                    <a:lnTo>
                      <a:pt x="2807" y="221"/>
                    </a:lnTo>
                    <a:lnTo>
                      <a:pt x="2837" y="131"/>
                    </a:lnTo>
                    <a:lnTo>
                      <a:pt x="2734" y="73"/>
                    </a:lnTo>
                    <a:lnTo>
                      <a:pt x="2593" y="0"/>
                    </a:lnTo>
                    <a:lnTo>
                      <a:pt x="2392" y="2"/>
                    </a:lnTo>
                    <a:lnTo>
                      <a:pt x="2212" y="11"/>
                    </a:lnTo>
                    <a:lnTo>
                      <a:pt x="2062" y="27"/>
                    </a:lnTo>
                    <a:lnTo>
                      <a:pt x="1474" y="60"/>
                    </a:lnTo>
                    <a:lnTo>
                      <a:pt x="62" y="59"/>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18" name="Freeform 16">
                <a:extLst>
                  <a:ext uri="{FF2B5EF4-FFF2-40B4-BE49-F238E27FC236}">
                    <a16:creationId xmlns:a16="http://schemas.microsoft.com/office/drawing/2014/main" id="{AFD3CD92-9C31-6630-9D34-8D397F782D43}"/>
                  </a:ext>
                </a:extLst>
              </p:cNvPr>
              <p:cNvSpPr>
                <a:spLocks/>
              </p:cNvSpPr>
              <p:nvPr/>
            </p:nvSpPr>
            <p:spPr bwMode="auto">
              <a:xfrm>
                <a:off x="7851606" y="3988692"/>
                <a:ext cx="1202904" cy="572649"/>
              </a:xfrm>
              <a:custGeom>
                <a:avLst/>
                <a:gdLst>
                  <a:gd name="T0" fmla="*/ 3 w 3616"/>
                  <a:gd name="T1" fmla="*/ 24 h 1724"/>
                  <a:gd name="T2" fmla="*/ 0 w 3616"/>
                  <a:gd name="T3" fmla="*/ 74 h 1724"/>
                  <a:gd name="T4" fmla="*/ 109 w 3616"/>
                  <a:gd name="T5" fmla="*/ 73 h 1724"/>
                  <a:gd name="T6" fmla="*/ 169 w 3616"/>
                  <a:gd name="T7" fmla="*/ 71 h 1724"/>
                  <a:gd name="T8" fmla="*/ 231 w 3616"/>
                  <a:gd name="T9" fmla="*/ 71 h 1724"/>
                  <a:gd name="T10" fmla="*/ 234 w 3616"/>
                  <a:gd name="T11" fmla="*/ 106 h 1724"/>
                  <a:gd name="T12" fmla="*/ 235 w 3616"/>
                  <a:gd name="T13" fmla="*/ 158 h 1724"/>
                  <a:gd name="T14" fmla="*/ 230 w 3616"/>
                  <a:gd name="T15" fmla="*/ 187 h 1724"/>
                  <a:gd name="T16" fmla="*/ 223 w 3616"/>
                  <a:gd name="T17" fmla="*/ 211 h 1724"/>
                  <a:gd name="T18" fmla="*/ 230 w 3616"/>
                  <a:gd name="T19" fmla="*/ 234 h 1724"/>
                  <a:gd name="T20" fmla="*/ 231 w 3616"/>
                  <a:gd name="T21" fmla="*/ 259 h 1724"/>
                  <a:gd name="T22" fmla="*/ 261 w 3616"/>
                  <a:gd name="T23" fmla="*/ 262 h 1724"/>
                  <a:gd name="T24" fmla="*/ 280 w 3616"/>
                  <a:gd name="T25" fmla="*/ 274 h 1724"/>
                  <a:gd name="T26" fmla="*/ 306 w 3616"/>
                  <a:gd name="T27" fmla="*/ 276 h 1724"/>
                  <a:gd name="T28" fmla="*/ 338 w 3616"/>
                  <a:gd name="T29" fmla="*/ 295 h 1724"/>
                  <a:gd name="T30" fmla="*/ 381 w 3616"/>
                  <a:gd name="T31" fmla="*/ 288 h 1724"/>
                  <a:gd name="T32" fmla="*/ 412 w 3616"/>
                  <a:gd name="T33" fmla="*/ 315 h 1724"/>
                  <a:gd name="T34" fmla="*/ 440 w 3616"/>
                  <a:gd name="T35" fmla="*/ 309 h 1724"/>
                  <a:gd name="T36" fmla="*/ 464 w 3616"/>
                  <a:gd name="T37" fmla="*/ 321 h 1724"/>
                  <a:gd name="T38" fmla="*/ 492 w 3616"/>
                  <a:gd name="T39" fmla="*/ 319 h 1724"/>
                  <a:gd name="T40" fmla="*/ 544 w 3616"/>
                  <a:gd name="T41" fmla="*/ 327 h 1724"/>
                  <a:gd name="T42" fmla="*/ 591 w 3616"/>
                  <a:gd name="T43" fmla="*/ 309 h 1724"/>
                  <a:gd name="T44" fmla="*/ 617 w 3616"/>
                  <a:gd name="T45" fmla="*/ 312 h 1724"/>
                  <a:gd name="T46" fmla="*/ 636 w 3616"/>
                  <a:gd name="T47" fmla="*/ 303 h 1724"/>
                  <a:gd name="T48" fmla="*/ 657 w 3616"/>
                  <a:gd name="T49" fmla="*/ 321 h 1724"/>
                  <a:gd name="T50" fmla="*/ 686 w 3616"/>
                  <a:gd name="T51" fmla="*/ 327 h 1724"/>
                  <a:gd name="T52" fmla="*/ 686 w 3616"/>
                  <a:gd name="T53" fmla="*/ 173 h 1724"/>
                  <a:gd name="T54" fmla="*/ 673 w 3616"/>
                  <a:gd name="T55" fmla="*/ 112 h 1724"/>
                  <a:gd name="T56" fmla="*/ 669 w 3616"/>
                  <a:gd name="T57" fmla="*/ 74 h 1724"/>
                  <a:gd name="T58" fmla="*/ 669 w 3616"/>
                  <a:gd name="T59" fmla="*/ 48 h 1724"/>
                  <a:gd name="T60" fmla="*/ 664 w 3616"/>
                  <a:gd name="T61" fmla="*/ 26 h 1724"/>
                  <a:gd name="T62" fmla="*/ 654 w 3616"/>
                  <a:gd name="T63" fmla="*/ 0 h 1724"/>
                  <a:gd name="T64" fmla="*/ 587 w 3616"/>
                  <a:gd name="T65" fmla="*/ 5 h 1724"/>
                  <a:gd name="T66" fmla="*/ 344 w 3616"/>
                  <a:gd name="T67" fmla="*/ 25 h 1724"/>
                  <a:gd name="T68" fmla="*/ 219 w 3616"/>
                  <a:gd name="T69" fmla="*/ 25 h 1724"/>
                  <a:gd name="T70" fmla="*/ 79 w 3616"/>
                  <a:gd name="T71" fmla="*/ 25 h 1724"/>
                  <a:gd name="T72" fmla="*/ 3 w 3616"/>
                  <a:gd name="T73" fmla="*/ 24 h 17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16" h="1724">
                    <a:moveTo>
                      <a:pt x="14" y="124"/>
                    </a:moveTo>
                    <a:lnTo>
                      <a:pt x="0" y="392"/>
                    </a:lnTo>
                    <a:lnTo>
                      <a:pt x="573" y="383"/>
                    </a:lnTo>
                    <a:lnTo>
                      <a:pt x="893" y="374"/>
                    </a:lnTo>
                    <a:lnTo>
                      <a:pt x="1215" y="374"/>
                    </a:lnTo>
                    <a:lnTo>
                      <a:pt x="1231" y="557"/>
                    </a:lnTo>
                    <a:lnTo>
                      <a:pt x="1241" y="831"/>
                    </a:lnTo>
                    <a:lnTo>
                      <a:pt x="1213" y="987"/>
                    </a:lnTo>
                    <a:lnTo>
                      <a:pt x="1177" y="1115"/>
                    </a:lnTo>
                    <a:lnTo>
                      <a:pt x="1213" y="1233"/>
                    </a:lnTo>
                    <a:lnTo>
                      <a:pt x="1215" y="1364"/>
                    </a:lnTo>
                    <a:lnTo>
                      <a:pt x="1378" y="1380"/>
                    </a:lnTo>
                    <a:lnTo>
                      <a:pt x="1478" y="1444"/>
                    </a:lnTo>
                    <a:lnTo>
                      <a:pt x="1615" y="1453"/>
                    </a:lnTo>
                    <a:lnTo>
                      <a:pt x="1780" y="1553"/>
                    </a:lnTo>
                    <a:lnTo>
                      <a:pt x="2009" y="1517"/>
                    </a:lnTo>
                    <a:lnTo>
                      <a:pt x="2173" y="1663"/>
                    </a:lnTo>
                    <a:lnTo>
                      <a:pt x="2319" y="1627"/>
                    </a:lnTo>
                    <a:lnTo>
                      <a:pt x="2446" y="1694"/>
                    </a:lnTo>
                    <a:lnTo>
                      <a:pt x="2594" y="1681"/>
                    </a:lnTo>
                    <a:lnTo>
                      <a:pt x="2866" y="1724"/>
                    </a:lnTo>
                    <a:lnTo>
                      <a:pt x="3115" y="1627"/>
                    </a:lnTo>
                    <a:lnTo>
                      <a:pt x="3252" y="1645"/>
                    </a:lnTo>
                    <a:lnTo>
                      <a:pt x="3353" y="1599"/>
                    </a:lnTo>
                    <a:lnTo>
                      <a:pt x="3462" y="1691"/>
                    </a:lnTo>
                    <a:lnTo>
                      <a:pt x="3616" y="1724"/>
                    </a:lnTo>
                    <a:lnTo>
                      <a:pt x="3616" y="914"/>
                    </a:lnTo>
                    <a:lnTo>
                      <a:pt x="3545" y="593"/>
                    </a:lnTo>
                    <a:lnTo>
                      <a:pt x="3526" y="392"/>
                    </a:lnTo>
                    <a:lnTo>
                      <a:pt x="3526" y="254"/>
                    </a:lnTo>
                    <a:lnTo>
                      <a:pt x="3499" y="136"/>
                    </a:lnTo>
                    <a:lnTo>
                      <a:pt x="3446" y="0"/>
                    </a:lnTo>
                    <a:lnTo>
                      <a:pt x="3096" y="28"/>
                    </a:lnTo>
                    <a:lnTo>
                      <a:pt x="1814" y="134"/>
                    </a:lnTo>
                    <a:lnTo>
                      <a:pt x="1155" y="134"/>
                    </a:lnTo>
                    <a:lnTo>
                      <a:pt x="416" y="130"/>
                    </a:lnTo>
                    <a:lnTo>
                      <a:pt x="14" y="124"/>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19" name="Freeform 17">
                <a:extLst>
                  <a:ext uri="{FF2B5EF4-FFF2-40B4-BE49-F238E27FC236}">
                    <a16:creationId xmlns:a16="http://schemas.microsoft.com/office/drawing/2014/main" id="{AA4D64E0-F973-6AA7-7B42-066FD35E7993}"/>
                  </a:ext>
                </a:extLst>
              </p:cNvPr>
              <p:cNvSpPr>
                <a:spLocks/>
              </p:cNvSpPr>
              <p:nvPr/>
            </p:nvSpPr>
            <p:spPr bwMode="auto">
              <a:xfrm>
                <a:off x="7316788" y="4113030"/>
                <a:ext cx="1913074" cy="1787996"/>
              </a:xfrm>
              <a:custGeom>
                <a:avLst/>
                <a:gdLst>
                  <a:gd name="T0" fmla="*/ 11 w 5759"/>
                  <a:gd name="T1" fmla="*/ 444 h 5383"/>
                  <a:gd name="T2" fmla="*/ 68 w 5759"/>
                  <a:gd name="T3" fmla="*/ 494 h 5383"/>
                  <a:gd name="T4" fmla="*/ 108 w 5759"/>
                  <a:gd name="T5" fmla="*/ 540 h 5383"/>
                  <a:gd name="T6" fmla="*/ 137 w 5759"/>
                  <a:gd name="T7" fmla="*/ 574 h 5383"/>
                  <a:gd name="T8" fmla="*/ 163 w 5759"/>
                  <a:gd name="T9" fmla="*/ 636 h 5383"/>
                  <a:gd name="T10" fmla="*/ 205 w 5759"/>
                  <a:gd name="T11" fmla="*/ 693 h 5383"/>
                  <a:gd name="T12" fmla="*/ 271 w 5759"/>
                  <a:gd name="T13" fmla="*/ 730 h 5383"/>
                  <a:gd name="T14" fmla="*/ 313 w 5759"/>
                  <a:gd name="T15" fmla="*/ 710 h 5383"/>
                  <a:gd name="T16" fmla="*/ 353 w 5759"/>
                  <a:gd name="T17" fmla="*/ 666 h 5383"/>
                  <a:gd name="T18" fmla="*/ 412 w 5759"/>
                  <a:gd name="T19" fmla="*/ 661 h 5383"/>
                  <a:gd name="T20" fmla="*/ 488 w 5759"/>
                  <a:gd name="T21" fmla="*/ 727 h 5383"/>
                  <a:gd name="T22" fmla="*/ 563 w 5759"/>
                  <a:gd name="T23" fmla="*/ 841 h 5383"/>
                  <a:gd name="T24" fmla="*/ 606 w 5759"/>
                  <a:gd name="T25" fmla="*/ 909 h 5383"/>
                  <a:gd name="T26" fmla="*/ 637 w 5759"/>
                  <a:gd name="T27" fmla="*/ 983 h 5383"/>
                  <a:gd name="T28" fmla="*/ 745 w 5759"/>
                  <a:gd name="T29" fmla="*/ 1018 h 5383"/>
                  <a:gd name="T30" fmla="*/ 811 w 5759"/>
                  <a:gd name="T31" fmla="*/ 1021 h 5383"/>
                  <a:gd name="T32" fmla="*/ 794 w 5759"/>
                  <a:gd name="T33" fmla="*/ 979 h 5383"/>
                  <a:gd name="T34" fmla="*/ 768 w 5759"/>
                  <a:gd name="T35" fmla="*/ 938 h 5383"/>
                  <a:gd name="T36" fmla="*/ 773 w 5759"/>
                  <a:gd name="T37" fmla="*/ 892 h 5383"/>
                  <a:gd name="T38" fmla="*/ 777 w 5759"/>
                  <a:gd name="T39" fmla="*/ 868 h 5383"/>
                  <a:gd name="T40" fmla="*/ 762 w 5759"/>
                  <a:gd name="T41" fmla="*/ 830 h 5383"/>
                  <a:gd name="T42" fmla="*/ 779 w 5759"/>
                  <a:gd name="T43" fmla="*/ 796 h 5383"/>
                  <a:gd name="T44" fmla="*/ 830 w 5759"/>
                  <a:gd name="T45" fmla="*/ 762 h 5383"/>
                  <a:gd name="T46" fmla="*/ 859 w 5759"/>
                  <a:gd name="T47" fmla="*/ 739 h 5383"/>
                  <a:gd name="T48" fmla="*/ 930 w 5759"/>
                  <a:gd name="T49" fmla="*/ 725 h 5383"/>
                  <a:gd name="T50" fmla="*/ 955 w 5759"/>
                  <a:gd name="T51" fmla="*/ 688 h 5383"/>
                  <a:gd name="T52" fmla="*/ 967 w 5759"/>
                  <a:gd name="T53" fmla="*/ 636 h 5383"/>
                  <a:gd name="T54" fmla="*/ 1001 w 5759"/>
                  <a:gd name="T55" fmla="*/ 653 h 5383"/>
                  <a:gd name="T56" fmla="*/ 1080 w 5759"/>
                  <a:gd name="T57" fmla="*/ 625 h 5383"/>
                  <a:gd name="T58" fmla="*/ 1075 w 5759"/>
                  <a:gd name="T59" fmla="*/ 523 h 5383"/>
                  <a:gd name="T60" fmla="*/ 1083 w 5759"/>
                  <a:gd name="T61" fmla="*/ 469 h 5383"/>
                  <a:gd name="T62" fmla="*/ 1049 w 5759"/>
                  <a:gd name="T63" fmla="*/ 422 h 5383"/>
                  <a:gd name="T64" fmla="*/ 1038 w 5759"/>
                  <a:gd name="T65" fmla="*/ 367 h 5383"/>
                  <a:gd name="T66" fmla="*/ 1038 w 5759"/>
                  <a:gd name="T67" fmla="*/ 317 h 5383"/>
                  <a:gd name="T68" fmla="*/ 1036 w 5759"/>
                  <a:gd name="T69" fmla="*/ 277 h 5383"/>
                  <a:gd name="T70" fmla="*/ 991 w 5759"/>
                  <a:gd name="T71" fmla="*/ 256 h 5383"/>
                  <a:gd name="T72" fmla="*/ 940 w 5759"/>
                  <a:gd name="T73" fmla="*/ 233 h 5383"/>
                  <a:gd name="T74" fmla="*/ 895 w 5759"/>
                  <a:gd name="T75" fmla="*/ 237 h 5383"/>
                  <a:gd name="T76" fmla="*/ 797 w 5759"/>
                  <a:gd name="T77" fmla="*/ 248 h 5383"/>
                  <a:gd name="T78" fmla="*/ 744 w 5759"/>
                  <a:gd name="T79" fmla="*/ 237 h 5383"/>
                  <a:gd name="T80" fmla="*/ 686 w 5759"/>
                  <a:gd name="T81" fmla="*/ 217 h 5383"/>
                  <a:gd name="T82" fmla="*/ 611 w 5759"/>
                  <a:gd name="T83" fmla="*/ 205 h 5383"/>
                  <a:gd name="T84" fmla="*/ 566 w 5759"/>
                  <a:gd name="T85" fmla="*/ 191 h 5383"/>
                  <a:gd name="T86" fmla="*/ 535 w 5759"/>
                  <a:gd name="T87" fmla="*/ 163 h 5383"/>
                  <a:gd name="T88" fmla="*/ 535 w 5759"/>
                  <a:gd name="T89" fmla="*/ 118 h 5383"/>
                  <a:gd name="T90" fmla="*/ 539 w 5759"/>
                  <a:gd name="T91" fmla="*/ 38 h 5383"/>
                  <a:gd name="T92" fmla="*/ 473 w 5759"/>
                  <a:gd name="T93" fmla="*/ 0 h 5383"/>
                  <a:gd name="T94" fmla="*/ 305 w 5759"/>
                  <a:gd name="T95" fmla="*/ 3 h 5383"/>
                  <a:gd name="T96" fmla="*/ 303 w 5759"/>
                  <a:gd name="T97" fmla="*/ 433 h 53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59" h="5383">
                    <a:moveTo>
                      <a:pt x="0" y="2219"/>
                    </a:moveTo>
                    <a:lnTo>
                      <a:pt x="60" y="2339"/>
                    </a:lnTo>
                    <a:lnTo>
                      <a:pt x="199" y="2439"/>
                    </a:lnTo>
                    <a:lnTo>
                      <a:pt x="361" y="2605"/>
                    </a:lnTo>
                    <a:lnTo>
                      <a:pt x="421" y="2755"/>
                    </a:lnTo>
                    <a:lnTo>
                      <a:pt x="571" y="2845"/>
                    </a:lnTo>
                    <a:lnTo>
                      <a:pt x="661" y="2875"/>
                    </a:lnTo>
                    <a:lnTo>
                      <a:pt x="721" y="3025"/>
                    </a:lnTo>
                    <a:lnTo>
                      <a:pt x="841" y="3175"/>
                    </a:lnTo>
                    <a:lnTo>
                      <a:pt x="863" y="3351"/>
                    </a:lnTo>
                    <a:lnTo>
                      <a:pt x="951" y="3519"/>
                    </a:lnTo>
                    <a:lnTo>
                      <a:pt x="1081" y="3655"/>
                    </a:lnTo>
                    <a:lnTo>
                      <a:pt x="1261" y="3685"/>
                    </a:lnTo>
                    <a:lnTo>
                      <a:pt x="1431" y="3847"/>
                    </a:lnTo>
                    <a:lnTo>
                      <a:pt x="1535" y="3815"/>
                    </a:lnTo>
                    <a:lnTo>
                      <a:pt x="1651" y="3745"/>
                    </a:lnTo>
                    <a:lnTo>
                      <a:pt x="1681" y="3595"/>
                    </a:lnTo>
                    <a:lnTo>
                      <a:pt x="1863" y="3511"/>
                    </a:lnTo>
                    <a:lnTo>
                      <a:pt x="1981" y="3415"/>
                    </a:lnTo>
                    <a:lnTo>
                      <a:pt x="2175" y="3487"/>
                    </a:lnTo>
                    <a:lnTo>
                      <a:pt x="2319" y="3567"/>
                    </a:lnTo>
                    <a:lnTo>
                      <a:pt x="2575" y="3831"/>
                    </a:lnTo>
                    <a:lnTo>
                      <a:pt x="2735" y="4095"/>
                    </a:lnTo>
                    <a:lnTo>
                      <a:pt x="2972" y="4435"/>
                    </a:lnTo>
                    <a:lnTo>
                      <a:pt x="3122" y="4555"/>
                    </a:lnTo>
                    <a:lnTo>
                      <a:pt x="3199" y="4791"/>
                    </a:lnTo>
                    <a:lnTo>
                      <a:pt x="3327" y="5023"/>
                    </a:lnTo>
                    <a:lnTo>
                      <a:pt x="3362" y="5185"/>
                    </a:lnTo>
                    <a:lnTo>
                      <a:pt x="3631" y="5279"/>
                    </a:lnTo>
                    <a:lnTo>
                      <a:pt x="3932" y="5365"/>
                    </a:lnTo>
                    <a:lnTo>
                      <a:pt x="4119" y="5383"/>
                    </a:lnTo>
                    <a:lnTo>
                      <a:pt x="4279" y="5383"/>
                    </a:lnTo>
                    <a:lnTo>
                      <a:pt x="4207" y="5271"/>
                    </a:lnTo>
                    <a:lnTo>
                      <a:pt x="4191" y="5159"/>
                    </a:lnTo>
                    <a:lnTo>
                      <a:pt x="4119" y="5079"/>
                    </a:lnTo>
                    <a:lnTo>
                      <a:pt x="4052" y="4945"/>
                    </a:lnTo>
                    <a:lnTo>
                      <a:pt x="4079" y="4839"/>
                    </a:lnTo>
                    <a:lnTo>
                      <a:pt x="4082" y="4705"/>
                    </a:lnTo>
                    <a:lnTo>
                      <a:pt x="3975" y="4639"/>
                    </a:lnTo>
                    <a:lnTo>
                      <a:pt x="4103" y="4575"/>
                    </a:lnTo>
                    <a:lnTo>
                      <a:pt x="4112" y="4435"/>
                    </a:lnTo>
                    <a:lnTo>
                      <a:pt x="4022" y="4375"/>
                    </a:lnTo>
                    <a:lnTo>
                      <a:pt x="4202" y="4345"/>
                    </a:lnTo>
                    <a:lnTo>
                      <a:pt x="4112" y="4195"/>
                    </a:lnTo>
                    <a:lnTo>
                      <a:pt x="4322" y="4165"/>
                    </a:lnTo>
                    <a:lnTo>
                      <a:pt x="4382" y="4015"/>
                    </a:lnTo>
                    <a:lnTo>
                      <a:pt x="4472" y="4015"/>
                    </a:lnTo>
                    <a:lnTo>
                      <a:pt x="4532" y="3895"/>
                    </a:lnTo>
                    <a:lnTo>
                      <a:pt x="4772" y="3895"/>
                    </a:lnTo>
                    <a:lnTo>
                      <a:pt x="4911" y="3823"/>
                    </a:lnTo>
                    <a:lnTo>
                      <a:pt x="5042" y="3745"/>
                    </a:lnTo>
                    <a:lnTo>
                      <a:pt x="5042" y="3625"/>
                    </a:lnTo>
                    <a:lnTo>
                      <a:pt x="5192" y="3535"/>
                    </a:lnTo>
                    <a:lnTo>
                      <a:pt x="5102" y="3355"/>
                    </a:lnTo>
                    <a:lnTo>
                      <a:pt x="5252" y="3325"/>
                    </a:lnTo>
                    <a:lnTo>
                      <a:pt x="5282" y="3445"/>
                    </a:lnTo>
                    <a:lnTo>
                      <a:pt x="5463" y="3391"/>
                    </a:lnTo>
                    <a:lnTo>
                      <a:pt x="5702" y="3295"/>
                    </a:lnTo>
                    <a:lnTo>
                      <a:pt x="5695" y="3031"/>
                    </a:lnTo>
                    <a:lnTo>
                      <a:pt x="5672" y="2755"/>
                    </a:lnTo>
                    <a:lnTo>
                      <a:pt x="5759" y="2671"/>
                    </a:lnTo>
                    <a:lnTo>
                      <a:pt x="5719" y="2471"/>
                    </a:lnTo>
                    <a:lnTo>
                      <a:pt x="5612" y="2305"/>
                    </a:lnTo>
                    <a:lnTo>
                      <a:pt x="5535" y="2223"/>
                    </a:lnTo>
                    <a:lnTo>
                      <a:pt x="5462" y="2035"/>
                    </a:lnTo>
                    <a:lnTo>
                      <a:pt x="5479" y="1935"/>
                    </a:lnTo>
                    <a:lnTo>
                      <a:pt x="5463" y="1799"/>
                    </a:lnTo>
                    <a:lnTo>
                      <a:pt x="5479" y="1671"/>
                    </a:lnTo>
                    <a:lnTo>
                      <a:pt x="5439" y="1559"/>
                    </a:lnTo>
                    <a:lnTo>
                      <a:pt x="5471" y="1463"/>
                    </a:lnTo>
                    <a:lnTo>
                      <a:pt x="5432" y="1345"/>
                    </a:lnTo>
                    <a:lnTo>
                      <a:pt x="5231" y="1351"/>
                    </a:lnTo>
                    <a:lnTo>
                      <a:pt x="5075" y="1317"/>
                    </a:lnTo>
                    <a:lnTo>
                      <a:pt x="4964" y="1226"/>
                    </a:lnTo>
                    <a:lnTo>
                      <a:pt x="4865" y="1271"/>
                    </a:lnTo>
                    <a:lnTo>
                      <a:pt x="4727" y="1251"/>
                    </a:lnTo>
                    <a:lnTo>
                      <a:pt x="4479" y="1350"/>
                    </a:lnTo>
                    <a:lnTo>
                      <a:pt x="4208" y="1305"/>
                    </a:lnTo>
                    <a:lnTo>
                      <a:pt x="4055" y="1319"/>
                    </a:lnTo>
                    <a:lnTo>
                      <a:pt x="3927" y="1251"/>
                    </a:lnTo>
                    <a:lnTo>
                      <a:pt x="3786" y="1287"/>
                    </a:lnTo>
                    <a:lnTo>
                      <a:pt x="3620" y="1143"/>
                    </a:lnTo>
                    <a:lnTo>
                      <a:pt x="3392" y="1179"/>
                    </a:lnTo>
                    <a:lnTo>
                      <a:pt x="3227" y="1079"/>
                    </a:lnTo>
                    <a:lnTo>
                      <a:pt x="3084" y="1068"/>
                    </a:lnTo>
                    <a:lnTo>
                      <a:pt x="2988" y="1005"/>
                    </a:lnTo>
                    <a:lnTo>
                      <a:pt x="2828" y="989"/>
                    </a:lnTo>
                    <a:lnTo>
                      <a:pt x="2823" y="858"/>
                    </a:lnTo>
                    <a:lnTo>
                      <a:pt x="2786" y="740"/>
                    </a:lnTo>
                    <a:lnTo>
                      <a:pt x="2823" y="620"/>
                    </a:lnTo>
                    <a:lnTo>
                      <a:pt x="2852" y="458"/>
                    </a:lnTo>
                    <a:lnTo>
                      <a:pt x="2843" y="198"/>
                    </a:lnTo>
                    <a:lnTo>
                      <a:pt x="2825" y="0"/>
                    </a:lnTo>
                    <a:lnTo>
                      <a:pt x="2498" y="0"/>
                    </a:lnTo>
                    <a:lnTo>
                      <a:pt x="2156" y="9"/>
                    </a:lnTo>
                    <a:lnTo>
                      <a:pt x="1611" y="18"/>
                    </a:lnTo>
                    <a:lnTo>
                      <a:pt x="1629" y="1167"/>
                    </a:lnTo>
                    <a:lnTo>
                      <a:pt x="1598" y="2282"/>
                    </a:lnTo>
                    <a:lnTo>
                      <a:pt x="0" y="2219"/>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20" name="Freeform 19">
                <a:extLst>
                  <a:ext uri="{FF2B5EF4-FFF2-40B4-BE49-F238E27FC236}">
                    <a16:creationId xmlns:a16="http://schemas.microsoft.com/office/drawing/2014/main" id="{A817E1DB-EBA9-61BC-BE23-85B74D8BE982}"/>
                  </a:ext>
                </a:extLst>
              </p:cNvPr>
              <p:cNvSpPr>
                <a:spLocks/>
              </p:cNvSpPr>
              <p:nvPr/>
            </p:nvSpPr>
            <p:spPr bwMode="auto">
              <a:xfrm>
                <a:off x="9073798" y="2307523"/>
                <a:ext cx="731212" cy="719752"/>
              </a:xfrm>
              <a:custGeom>
                <a:avLst/>
                <a:gdLst>
                  <a:gd name="T0" fmla="*/ 51 w 2202"/>
                  <a:gd name="T1" fmla="*/ 13 h 2170"/>
                  <a:gd name="T2" fmla="*/ 28 w 2202"/>
                  <a:gd name="T3" fmla="*/ 41 h 2170"/>
                  <a:gd name="T4" fmla="*/ 40 w 2202"/>
                  <a:gd name="T5" fmla="*/ 76 h 2170"/>
                  <a:gd name="T6" fmla="*/ 19 w 2202"/>
                  <a:gd name="T7" fmla="*/ 103 h 2170"/>
                  <a:gd name="T8" fmla="*/ 0 w 2202"/>
                  <a:gd name="T9" fmla="*/ 126 h 2170"/>
                  <a:gd name="T10" fmla="*/ 23 w 2202"/>
                  <a:gd name="T11" fmla="*/ 155 h 2170"/>
                  <a:gd name="T12" fmla="*/ 19 w 2202"/>
                  <a:gd name="T13" fmla="*/ 196 h 2170"/>
                  <a:gd name="T14" fmla="*/ 11 w 2202"/>
                  <a:gd name="T15" fmla="*/ 217 h 2170"/>
                  <a:gd name="T16" fmla="*/ 30 w 2202"/>
                  <a:gd name="T17" fmla="*/ 226 h 2170"/>
                  <a:gd name="T18" fmla="*/ 56 w 2202"/>
                  <a:gd name="T19" fmla="*/ 223 h 2170"/>
                  <a:gd name="T20" fmla="*/ 95 w 2202"/>
                  <a:gd name="T21" fmla="*/ 257 h 2170"/>
                  <a:gd name="T22" fmla="*/ 153 w 2202"/>
                  <a:gd name="T23" fmla="*/ 297 h 2170"/>
                  <a:gd name="T24" fmla="*/ 142 w 2202"/>
                  <a:gd name="T25" fmla="*/ 326 h 2170"/>
                  <a:gd name="T26" fmla="*/ 154 w 2202"/>
                  <a:gd name="T27" fmla="*/ 341 h 2170"/>
                  <a:gd name="T28" fmla="*/ 154 w 2202"/>
                  <a:gd name="T29" fmla="*/ 367 h 2170"/>
                  <a:gd name="T30" fmla="*/ 162 w 2202"/>
                  <a:gd name="T31" fmla="*/ 391 h 2170"/>
                  <a:gd name="T32" fmla="*/ 186 w 2202"/>
                  <a:gd name="T33" fmla="*/ 402 h 2170"/>
                  <a:gd name="T34" fmla="*/ 204 w 2202"/>
                  <a:gd name="T35" fmla="*/ 411 h 2170"/>
                  <a:gd name="T36" fmla="*/ 400 w 2202"/>
                  <a:gd name="T37" fmla="*/ 381 h 2170"/>
                  <a:gd name="T38" fmla="*/ 400 w 2202"/>
                  <a:gd name="T39" fmla="*/ 341 h 2170"/>
                  <a:gd name="T40" fmla="*/ 383 w 2202"/>
                  <a:gd name="T41" fmla="*/ 324 h 2170"/>
                  <a:gd name="T42" fmla="*/ 380 w 2202"/>
                  <a:gd name="T43" fmla="*/ 294 h 2170"/>
                  <a:gd name="T44" fmla="*/ 383 w 2202"/>
                  <a:gd name="T45" fmla="*/ 267 h 2170"/>
                  <a:gd name="T46" fmla="*/ 389 w 2202"/>
                  <a:gd name="T47" fmla="*/ 256 h 2170"/>
                  <a:gd name="T48" fmla="*/ 383 w 2202"/>
                  <a:gd name="T49" fmla="*/ 227 h 2170"/>
                  <a:gd name="T50" fmla="*/ 389 w 2202"/>
                  <a:gd name="T51" fmla="*/ 205 h 2170"/>
                  <a:gd name="T52" fmla="*/ 389 w 2202"/>
                  <a:gd name="T53" fmla="*/ 188 h 2170"/>
                  <a:gd name="T54" fmla="*/ 417 w 2202"/>
                  <a:gd name="T55" fmla="*/ 125 h 2170"/>
                  <a:gd name="T56" fmla="*/ 411 w 2202"/>
                  <a:gd name="T57" fmla="*/ 108 h 2170"/>
                  <a:gd name="T58" fmla="*/ 400 w 2202"/>
                  <a:gd name="T59" fmla="*/ 125 h 2170"/>
                  <a:gd name="T60" fmla="*/ 389 w 2202"/>
                  <a:gd name="T61" fmla="*/ 142 h 2170"/>
                  <a:gd name="T62" fmla="*/ 383 w 2202"/>
                  <a:gd name="T63" fmla="*/ 159 h 2170"/>
                  <a:gd name="T64" fmla="*/ 355 w 2202"/>
                  <a:gd name="T65" fmla="*/ 199 h 2170"/>
                  <a:gd name="T66" fmla="*/ 355 w 2202"/>
                  <a:gd name="T67" fmla="*/ 176 h 2170"/>
                  <a:gd name="T68" fmla="*/ 356 w 2202"/>
                  <a:gd name="T69" fmla="*/ 155 h 2170"/>
                  <a:gd name="T70" fmla="*/ 368 w 2202"/>
                  <a:gd name="T71" fmla="*/ 135 h 2170"/>
                  <a:gd name="T72" fmla="*/ 366 w 2202"/>
                  <a:gd name="T73" fmla="*/ 108 h 2170"/>
                  <a:gd name="T74" fmla="*/ 349 w 2202"/>
                  <a:gd name="T75" fmla="*/ 91 h 2170"/>
                  <a:gd name="T76" fmla="*/ 348 w 2202"/>
                  <a:gd name="T77" fmla="*/ 79 h 2170"/>
                  <a:gd name="T78" fmla="*/ 320 w 2202"/>
                  <a:gd name="T79" fmla="*/ 57 h 2170"/>
                  <a:gd name="T80" fmla="*/ 286 w 2202"/>
                  <a:gd name="T81" fmla="*/ 63 h 2170"/>
                  <a:gd name="T82" fmla="*/ 281 w 2202"/>
                  <a:gd name="T83" fmla="*/ 51 h 2170"/>
                  <a:gd name="T84" fmla="*/ 260 w 2202"/>
                  <a:gd name="T85" fmla="*/ 52 h 2170"/>
                  <a:gd name="T86" fmla="*/ 233 w 2202"/>
                  <a:gd name="T87" fmla="*/ 50 h 2170"/>
                  <a:gd name="T88" fmla="*/ 201 w 2202"/>
                  <a:gd name="T89" fmla="*/ 51 h 2170"/>
                  <a:gd name="T90" fmla="*/ 184 w 2202"/>
                  <a:gd name="T91" fmla="*/ 38 h 2170"/>
                  <a:gd name="T92" fmla="*/ 173 w 2202"/>
                  <a:gd name="T93" fmla="*/ 23 h 2170"/>
                  <a:gd name="T94" fmla="*/ 127 w 2202"/>
                  <a:gd name="T95" fmla="*/ 23 h 2170"/>
                  <a:gd name="T96" fmla="*/ 122 w 2202"/>
                  <a:gd name="T97" fmla="*/ 0 h 2170"/>
                  <a:gd name="T98" fmla="*/ 70 w 2202"/>
                  <a:gd name="T99" fmla="*/ 23 h 2170"/>
                  <a:gd name="T100" fmla="*/ 51 w 2202"/>
                  <a:gd name="T101" fmla="*/ 13 h 2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02" h="2170">
                    <a:moveTo>
                      <a:pt x="267" y="70"/>
                    </a:moveTo>
                    <a:lnTo>
                      <a:pt x="150" y="216"/>
                    </a:lnTo>
                    <a:lnTo>
                      <a:pt x="209" y="400"/>
                    </a:lnTo>
                    <a:lnTo>
                      <a:pt x="102" y="544"/>
                    </a:lnTo>
                    <a:lnTo>
                      <a:pt x="0" y="667"/>
                    </a:lnTo>
                    <a:lnTo>
                      <a:pt x="119" y="820"/>
                    </a:lnTo>
                    <a:lnTo>
                      <a:pt x="102" y="1035"/>
                    </a:lnTo>
                    <a:lnTo>
                      <a:pt x="59" y="1146"/>
                    </a:lnTo>
                    <a:lnTo>
                      <a:pt x="158" y="1195"/>
                    </a:lnTo>
                    <a:lnTo>
                      <a:pt x="297" y="1177"/>
                    </a:lnTo>
                    <a:lnTo>
                      <a:pt x="501" y="1359"/>
                    </a:lnTo>
                    <a:lnTo>
                      <a:pt x="809" y="1567"/>
                    </a:lnTo>
                    <a:lnTo>
                      <a:pt x="750" y="1723"/>
                    </a:lnTo>
                    <a:lnTo>
                      <a:pt x="814" y="1802"/>
                    </a:lnTo>
                    <a:lnTo>
                      <a:pt x="814" y="1938"/>
                    </a:lnTo>
                    <a:lnTo>
                      <a:pt x="854" y="2066"/>
                    </a:lnTo>
                    <a:lnTo>
                      <a:pt x="982" y="2122"/>
                    </a:lnTo>
                    <a:lnTo>
                      <a:pt x="1078" y="2170"/>
                    </a:lnTo>
                    <a:lnTo>
                      <a:pt x="2112" y="2010"/>
                    </a:lnTo>
                    <a:lnTo>
                      <a:pt x="2112" y="1800"/>
                    </a:lnTo>
                    <a:lnTo>
                      <a:pt x="2022" y="1710"/>
                    </a:lnTo>
                    <a:lnTo>
                      <a:pt x="2006" y="1554"/>
                    </a:lnTo>
                    <a:lnTo>
                      <a:pt x="2022" y="1410"/>
                    </a:lnTo>
                    <a:lnTo>
                      <a:pt x="2052" y="1350"/>
                    </a:lnTo>
                    <a:lnTo>
                      <a:pt x="2022" y="1200"/>
                    </a:lnTo>
                    <a:lnTo>
                      <a:pt x="2052" y="1080"/>
                    </a:lnTo>
                    <a:lnTo>
                      <a:pt x="2052" y="990"/>
                    </a:lnTo>
                    <a:lnTo>
                      <a:pt x="2202" y="660"/>
                    </a:lnTo>
                    <a:lnTo>
                      <a:pt x="2172" y="570"/>
                    </a:lnTo>
                    <a:lnTo>
                      <a:pt x="2112" y="660"/>
                    </a:lnTo>
                    <a:lnTo>
                      <a:pt x="2052" y="750"/>
                    </a:lnTo>
                    <a:lnTo>
                      <a:pt x="2022" y="840"/>
                    </a:lnTo>
                    <a:lnTo>
                      <a:pt x="1872" y="1050"/>
                    </a:lnTo>
                    <a:lnTo>
                      <a:pt x="1872" y="930"/>
                    </a:lnTo>
                    <a:lnTo>
                      <a:pt x="1878" y="818"/>
                    </a:lnTo>
                    <a:lnTo>
                      <a:pt x="1942" y="714"/>
                    </a:lnTo>
                    <a:lnTo>
                      <a:pt x="1932" y="570"/>
                    </a:lnTo>
                    <a:lnTo>
                      <a:pt x="1842" y="480"/>
                    </a:lnTo>
                    <a:lnTo>
                      <a:pt x="1838" y="418"/>
                    </a:lnTo>
                    <a:lnTo>
                      <a:pt x="1692" y="300"/>
                    </a:lnTo>
                    <a:lnTo>
                      <a:pt x="1512" y="330"/>
                    </a:lnTo>
                    <a:lnTo>
                      <a:pt x="1482" y="270"/>
                    </a:lnTo>
                    <a:lnTo>
                      <a:pt x="1374" y="274"/>
                    </a:lnTo>
                    <a:lnTo>
                      <a:pt x="1230" y="266"/>
                    </a:lnTo>
                    <a:lnTo>
                      <a:pt x="1062" y="270"/>
                    </a:lnTo>
                    <a:lnTo>
                      <a:pt x="974" y="202"/>
                    </a:lnTo>
                    <a:lnTo>
                      <a:pt x="912" y="120"/>
                    </a:lnTo>
                    <a:lnTo>
                      <a:pt x="672" y="120"/>
                    </a:lnTo>
                    <a:lnTo>
                      <a:pt x="642" y="0"/>
                    </a:lnTo>
                    <a:lnTo>
                      <a:pt x="372" y="120"/>
                    </a:lnTo>
                    <a:lnTo>
                      <a:pt x="267" y="7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21" name="Freeform 21">
                <a:extLst>
                  <a:ext uri="{FF2B5EF4-FFF2-40B4-BE49-F238E27FC236}">
                    <a16:creationId xmlns:a16="http://schemas.microsoft.com/office/drawing/2014/main" id="{134531D3-FD40-0644-CCE4-27744DA91E48}"/>
                  </a:ext>
                </a:extLst>
              </p:cNvPr>
              <p:cNvSpPr>
                <a:spLocks/>
              </p:cNvSpPr>
              <p:nvPr/>
            </p:nvSpPr>
            <p:spPr bwMode="auto">
              <a:xfrm>
                <a:off x="8809020" y="3360005"/>
                <a:ext cx="931111" cy="732010"/>
              </a:xfrm>
              <a:custGeom>
                <a:avLst/>
                <a:gdLst>
                  <a:gd name="T0" fmla="*/ 0 w 2800"/>
                  <a:gd name="T1" fmla="*/ 29 h 2206"/>
                  <a:gd name="T2" fmla="*/ 22 w 2800"/>
                  <a:gd name="T3" fmla="*/ 73 h 2206"/>
                  <a:gd name="T4" fmla="*/ 47 w 2800"/>
                  <a:gd name="T5" fmla="*/ 86 h 2206"/>
                  <a:gd name="T6" fmla="*/ 69 w 2800"/>
                  <a:gd name="T7" fmla="*/ 98 h 2206"/>
                  <a:gd name="T8" fmla="*/ 63 w 2800"/>
                  <a:gd name="T9" fmla="*/ 115 h 2206"/>
                  <a:gd name="T10" fmla="*/ 74 w 2800"/>
                  <a:gd name="T11" fmla="*/ 146 h 2206"/>
                  <a:gd name="T12" fmla="*/ 97 w 2800"/>
                  <a:gd name="T13" fmla="*/ 160 h 2206"/>
                  <a:gd name="T14" fmla="*/ 101 w 2800"/>
                  <a:gd name="T15" fmla="*/ 211 h 2206"/>
                  <a:gd name="T16" fmla="*/ 101 w 2800"/>
                  <a:gd name="T17" fmla="*/ 271 h 2206"/>
                  <a:gd name="T18" fmla="*/ 107 w 2800"/>
                  <a:gd name="T19" fmla="*/ 324 h 2206"/>
                  <a:gd name="T20" fmla="*/ 107 w 2800"/>
                  <a:gd name="T21" fmla="*/ 359 h 2206"/>
                  <a:gd name="T22" fmla="*/ 117 w 2800"/>
                  <a:gd name="T23" fmla="*/ 385 h 2206"/>
                  <a:gd name="T24" fmla="*/ 122 w 2800"/>
                  <a:gd name="T25" fmla="*/ 409 h 2206"/>
                  <a:gd name="T26" fmla="*/ 335 w 2800"/>
                  <a:gd name="T27" fmla="*/ 382 h 2206"/>
                  <a:gd name="T28" fmla="*/ 393 w 2800"/>
                  <a:gd name="T29" fmla="*/ 376 h 2206"/>
                  <a:gd name="T30" fmla="*/ 452 w 2800"/>
                  <a:gd name="T31" fmla="*/ 364 h 2206"/>
                  <a:gd name="T32" fmla="*/ 463 w 2800"/>
                  <a:gd name="T33" fmla="*/ 375 h 2206"/>
                  <a:gd name="T34" fmla="*/ 446 w 2800"/>
                  <a:gd name="T35" fmla="*/ 398 h 2206"/>
                  <a:gd name="T36" fmla="*/ 458 w 2800"/>
                  <a:gd name="T37" fmla="*/ 409 h 2206"/>
                  <a:gd name="T38" fmla="*/ 478 w 2800"/>
                  <a:gd name="T39" fmla="*/ 418 h 2206"/>
                  <a:gd name="T40" fmla="*/ 497 w 2800"/>
                  <a:gd name="T41" fmla="*/ 409 h 2206"/>
                  <a:gd name="T42" fmla="*/ 503 w 2800"/>
                  <a:gd name="T43" fmla="*/ 398 h 2206"/>
                  <a:gd name="T44" fmla="*/ 497 w 2800"/>
                  <a:gd name="T45" fmla="*/ 381 h 2206"/>
                  <a:gd name="T46" fmla="*/ 507 w 2800"/>
                  <a:gd name="T47" fmla="*/ 363 h 2206"/>
                  <a:gd name="T48" fmla="*/ 515 w 2800"/>
                  <a:gd name="T49" fmla="*/ 347 h 2206"/>
                  <a:gd name="T50" fmla="*/ 531 w 2800"/>
                  <a:gd name="T51" fmla="*/ 339 h 2206"/>
                  <a:gd name="T52" fmla="*/ 529 w 2800"/>
                  <a:gd name="T53" fmla="*/ 324 h 2206"/>
                  <a:gd name="T54" fmla="*/ 528 w 2800"/>
                  <a:gd name="T55" fmla="*/ 306 h 2206"/>
                  <a:gd name="T56" fmla="*/ 509 w 2800"/>
                  <a:gd name="T57" fmla="*/ 296 h 2206"/>
                  <a:gd name="T58" fmla="*/ 492 w 2800"/>
                  <a:gd name="T59" fmla="*/ 273 h 2206"/>
                  <a:gd name="T60" fmla="*/ 486 w 2800"/>
                  <a:gd name="T61" fmla="*/ 244 h 2206"/>
                  <a:gd name="T62" fmla="*/ 458 w 2800"/>
                  <a:gd name="T63" fmla="*/ 222 h 2206"/>
                  <a:gd name="T64" fmla="*/ 435 w 2800"/>
                  <a:gd name="T65" fmla="*/ 210 h 2206"/>
                  <a:gd name="T66" fmla="*/ 418 w 2800"/>
                  <a:gd name="T67" fmla="*/ 187 h 2206"/>
                  <a:gd name="T68" fmla="*/ 426 w 2800"/>
                  <a:gd name="T69" fmla="*/ 166 h 2206"/>
                  <a:gd name="T70" fmla="*/ 429 w 2800"/>
                  <a:gd name="T71" fmla="*/ 142 h 2206"/>
                  <a:gd name="T72" fmla="*/ 414 w 2800"/>
                  <a:gd name="T73" fmla="*/ 133 h 2206"/>
                  <a:gd name="T74" fmla="*/ 396 w 2800"/>
                  <a:gd name="T75" fmla="*/ 128 h 2206"/>
                  <a:gd name="T76" fmla="*/ 378 w 2800"/>
                  <a:gd name="T77" fmla="*/ 114 h 2206"/>
                  <a:gd name="T78" fmla="*/ 355 w 2800"/>
                  <a:gd name="T79" fmla="*/ 85 h 2206"/>
                  <a:gd name="T80" fmla="*/ 337 w 2800"/>
                  <a:gd name="T81" fmla="*/ 74 h 2206"/>
                  <a:gd name="T82" fmla="*/ 321 w 2800"/>
                  <a:gd name="T83" fmla="*/ 51 h 2206"/>
                  <a:gd name="T84" fmla="*/ 315 w 2800"/>
                  <a:gd name="T85" fmla="*/ 21 h 2206"/>
                  <a:gd name="T86" fmla="*/ 287 w 2800"/>
                  <a:gd name="T87" fmla="*/ 0 h 2206"/>
                  <a:gd name="T88" fmla="*/ 260 w 2800"/>
                  <a:gd name="T89" fmla="*/ 4 h 2206"/>
                  <a:gd name="T90" fmla="*/ 200 w 2800"/>
                  <a:gd name="T91" fmla="*/ 15 h 2206"/>
                  <a:gd name="T92" fmla="*/ 122 w 2800"/>
                  <a:gd name="T93" fmla="*/ 22 h 2206"/>
                  <a:gd name="T94" fmla="*/ 58 w 2800"/>
                  <a:gd name="T95" fmla="*/ 26 h 2206"/>
                  <a:gd name="T96" fmla="*/ 0 w 2800"/>
                  <a:gd name="T97" fmla="*/ 29 h 22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00" h="2206">
                    <a:moveTo>
                      <a:pt x="0" y="152"/>
                    </a:moveTo>
                    <a:lnTo>
                      <a:pt x="118" y="387"/>
                    </a:lnTo>
                    <a:lnTo>
                      <a:pt x="247" y="452"/>
                    </a:lnTo>
                    <a:lnTo>
                      <a:pt x="363" y="518"/>
                    </a:lnTo>
                    <a:lnTo>
                      <a:pt x="333" y="608"/>
                    </a:lnTo>
                    <a:lnTo>
                      <a:pt x="388" y="771"/>
                    </a:lnTo>
                    <a:lnTo>
                      <a:pt x="513" y="845"/>
                    </a:lnTo>
                    <a:lnTo>
                      <a:pt x="535" y="1115"/>
                    </a:lnTo>
                    <a:lnTo>
                      <a:pt x="535" y="1431"/>
                    </a:lnTo>
                    <a:lnTo>
                      <a:pt x="562" y="1710"/>
                    </a:lnTo>
                    <a:lnTo>
                      <a:pt x="562" y="1895"/>
                    </a:lnTo>
                    <a:lnTo>
                      <a:pt x="618" y="2034"/>
                    </a:lnTo>
                    <a:lnTo>
                      <a:pt x="645" y="2160"/>
                    </a:lnTo>
                    <a:lnTo>
                      <a:pt x="1769" y="2014"/>
                    </a:lnTo>
                    <a:lnTo>
                      <a:pt x="2073" y="1982"/>
                    </a:lnTo>
                    <a:lnTo>
                      <a:pt x="2383" y="1920"/>
                    </a:lnTo>
                    <a:lnTo>
                      <a:pt x="2443" y="1980"/>
                    </a:lnTo>
                    <a:lnTo>
                      <a:pt x="2353" y="2100"/>
                    </a:lnTo>
                    <a:lnTo>
                      <a:pt x="2413" y="2160"/>
                    </a:lnTo>
                    <a:lnTo>
                      <a:pt x="2520" y="2206"/>
                    </a:lnTo>
                    <a:lnTo>
                      <a:pt x="2623" y="2160"/>
                    </a:lnTo>
                    <a:lnTo>
                      <a:pt x="2653" y="2100"/>
                    </a:lnTo>
                    <a:lnTo>
                      <a:pt x="2623" y="2010"/>
                    </a:lnTo>
                    <a:lnTo>
                      <a:pt x="2672" y="1918"/>
                    </a:lnTo>
                    <a:lnTo>
                      <a:pt x="2713" y="1830"/>
                    </a:lnTo>
                    <a:lnTo>
                      <a:pt x="2800" y="1790"/>
                    </a:lnTo>
                    <a:lnTo>
                      <a:pt x="2792" y="1710"/>
                    </a:lnTo>
                    <a:lnTo>
                      <a:pt x="2784" y="1614"/>
                    </a:lnTo>
                    <a:lnTo>
                      <a:pt x="2683" y="1560"/>
                    </a:lnTo>
                    <a:lnTo>
                      <a:pt x="2593" y="1440"/>
                    </a:lnTo>
                    <a:lnTo>
                      <a:pt x="2563" y="1290"/>
                    </a:lnTo>
                    <a:lnTo>
                      <a:pt x="2413" y="1170"/>
                    </a:lnTo>
                    <a:lnTo>
                      <a:pt x="2293" y="1110"/>
                    </a:lnTo>
                    <a:lnTo>
                      <a:pt x="2203" y="989"/>
                    </a:lnTo>
                    <a:lnTo>
                      <a:pt x="2248" y="878"/>
                    </a:lnTo>
                    <a:lnTo>
                      <a:pt x="2263" y="749"/>
                    </a:lnTo>
                    <a:lnTo>
                      <a:pt x="2184" y="702"/>
                    </a:lnTo>
                    <a:lnTo>
                      <a:pt x="2089" y="678"/>
                    </a:lnTo>
                    <a:lnTo>
                      <a:pt x="1994" y="599"/>
                    </a:lnTo>
                    <a:lnTo>
                      <a:pt x="1874" y="449"/>
                    </a:lnTo>
                    <a:lnTo>
                      <a:pt x="1777" y="390"/>
                    </a:lnTo>
                    <a:lnTo>
                      <a:pt x="1694" y="269"/>
                    </a:lnTo>
                    <a:lnTo>
                      <a:pt x="1659" y="110"/>
                    </a:lnTo>
                    <a:lnTo>
                      <a:pt x="1511" y="0"/>
                    </a:lnTo>
                    <a:lnTo>
                      <a:pt x="1373" y="23"/>
                    </a:lnTo>
                    <a:lnTo>
                      <a:pt x="1055" y="80"/>
                    </a:lnTo>
                    <a:lnTo>
                      <a:pt x="643" y="117"/>
                    </a:lnTo>
                    <a:lnTo>
                      <a:pt x="306" y="135"/>
                    </a:lnTo>
                    <a:lnTo>
                      <a:pt x="0" y="152"/>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22" name="Freeform 23">
                <a:extLst>
                  <a:ext uri="{FF2B5EF4-FFF2-40B4-BE49-F238E27FC236}">
                    <a16:creationId xmlns:a16="http://schemas.microsoft.com/office/drawing/2014/main" id="{E5E12758-A0CB-4A12-B207-ED47A91F05C3}"/>
                  </a:ext>
                </a:extLst>
              </p:cNvPr>
              <p:cNvSpPr>
                <a:spLocks/>
              </p:cNvSpPr>
              <p:nvPr/>
            </p:nvSpPr>
            <p:spPr bwMode="auto">
              <a:xfrm>
                <a:off x="9131665" y="4624387"/>
                <a:ext cx="773296" cy="651454"/>
              </a:xfrm>
              <a:custGeom>
                <a:avLst/>
                <a:gdLst>
                  <a:gd name="T0" fmla="*/ 54 w 2329"/>
                  <a:gd name="T1" fmla="*/ 9 h 1959"/>
                  <a:gd name="T2" fmla="*/ 187 w 2329"/>
                  <a:gd name="T3" fmla="*/ 6 h 1959"/>
                  <a:gd name="T4" fmla="*/ 240 w 2329"/>
                  <a:gd name="T5" fmla="*/ 21 h 1959"/>
                  <a:gd name="T6" fmla="*/ 242 w 2329"/>
                  <a:gd name="T7" fmla="*/ 48 h 1959"/>
                  <a:gd name="T8" fmla="*/ 237 w 2329"/>
                  <a:gd name="T9" fmla="*/ 80 h 1959"/>
                  <a:gd name="T10" fmla="*/ 218 w 2329"/>
                  <a:gd name="T11" fmla="*/ 128 h 1959"/>
                  <a:gd name="T12" fmla="*/ 214 w 2329"/>
                  <a:gd name="T13" fmla="*/ 176 h 1959"/>
                  <a:gd name="T14" fmla="*/ 298 w 2329"/>
                  <a:gd name="T15" fmla="*/ 177 h 1959"/>
                  <a:gd name="T16" fmla="*/ 352 w 2329"/>
                  <a:gd name="T17" fmla="*/ 166 h 1959"/>
                  <a:gd name="T18" fmla="*/ 364 w 2329"/>
                  <a:gd name="T19" fmla="*/ 190 h 1959"/>
                  <a:gd name="T20" fmla="*/ 374 w 2329"/>
                  <a:gd name="T21" fmla="*/ 216 h 1959"/>
                  <a:gd name="T22" fmla="*/ 384 w 2329"/>
                  <a:gd name="T23" fmla="*/ 239 h 1959"/>
                  <a:gd name="T24" fmla="*/ 339 w 2329"/>
                  <a:gd name="T25" fmla="*/ 222 h 1959"/>
                  <a:gd name="T26" fmla="*/ 319 w 2329"/>
                  <a:gd name="T27" fmla="*/ 252 h 1959"/>
                  <a:gd name="T28" fmla="*/ 342 w 2329"/>
                  <a:gd name="T29" fmla="*/ 264 h 1959"/>
                  <a:gd name="T30" fmla="*/ 373 w 2329"/>
                  <a:gd name="T31" fmla="*/ 250 h 1959"/>
                  <a:gd name="T32" fmla="*/ 384 w 2329"/>
                  <a:gd name="T33" fmla="*/ 259 h 1959"/>
                  <a:gd name="T34" fmla="*/ 405 w 2329"/>
                  <a:gd name="T35" fmla="*/ 254 h 1959"/>
                  <a:gd name="T36" fmla="*/ 427 w 2329"/>
                  <a:gd name="T37" fmla="*/ 267 h 1959"/>
                  <a:gd name="T38" fmla="*/ 410 w 2329"/>
                  <a:gd name="T39" fmla="*/ 292 h 1959"/>
                  <a:gd name="T40" fmla="*/ 436 w 2329"/>
                  <a:gd name="T41" fmla="*/ 320 h 1959"/>
                  <a:gd name="T42" fmla="*/ 425 w 2329"/>
                  <a:gd name="T43" fmla="*/ 362 h 1959"/>
                  <a:gd name="T44" fmla="*/ 396 w 2329"/>
                  <a:gd name="T45" fmla="*/ 333 h 1959"/>
                  <a:gd name="T46" fmla="*/ 369 w 2329"/>
                  <a:gd name="T47" fmla="*/ 320 h 1959"/>
                  <a:gd name="T48" fmla="*/ 327 w 2329"/>
                  <a:gd name="T49" fmla="*/ 296 h 1959"/>
                  <a:gd name="T50" fmla="*/ 357 w 2329"/>
                  <a:gd name="T51" fmla="*/ 341 h 1959"/>
                  <a:gd name="T52" fmla="*/ 333 w 2329"/>
                  <a:gd name="T53" fmla="*/ 361 h 1959"/>
                  <a:gd name="T54" fmla="*/ 302 w 2329"/>
                  <a:gd name="T55" fmla="*/ 353 h 1959"/>
                  <a:gd name="T56" fmla="*/ 266 w 2329"/>
                  <a:gd name="T57" fmla="*/ 369 h 1959"/>
                  <a:gd name="T58" fmla="*/ 257 w 2329"/>
                  <a:gd name="T59" fmla="*/ 342 h 1959"/>
                  <a:gd name="T60" fmla="*/ 248 w 2329"/>
                  <a:gd name="T61" fmla="*/ 298 h 1959"/>
                  <a:gd name="T62" fmla="*/ 242 w 2329"/>
                  <a:gd name="T63" fmla="*/ 330 h 1959"/>
                  <a:gd name="T64" fmla="*/ 201 w 2329"/>
                  <a:gd name="T65" fmla="*/ 309 h 1959"/>
                  <a:gd name="T66" fmla="*/ 171 w 2329"/>
                  <a:gd name="T67" fmla="*/ 336 h 1959"/>
                  <a:gd name="T68" fmla="*/ 119 w 2329"/>
                  <a:gd name="T69" fmla="*/ 326 h 1959"/>
                  <a:gd name="T70" fmla="*/ 74 w 2329"/>
                  <a:gd name="T71" fmla="*/ 330 h 1959"/>
                  <a:gd name="T72" fmla="*/ 44 w 2329"/>
                  <a:gd name="T73" fmla="*/ 284 h 1959"/>
                  <a:gd name="T74" fmla="*/ 56 w 2329"/>
                  <a:gd name="T75" fmla="*/ 215 h 1959"/>
                  <a:gd name="T76" fmla="*/ 30 w 2329"/>
                  <a:gd name="T77" fmla="*/ 146 h 1959"/>
                  <a:gd name="T78" fmla="*/ 0 w 2329"/>
                  <a:gd name="T79" fmla="*/ 93 h 1959"/>
                  <a:gd name="T80" fmla="*/ 0 w 2329"/>
                  <a:gd name="T81" fmla="*/ 50 h 19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9" h="1959">
                    <a:moveTo>
                      <a:pt x="16" y="123"/>
                    </a:moveTo>
                    <a:lnTo>
                      <a:pt x="283" y="48"/>
                    </a:lnTo>
                    <a:lnTo>
                      <a:pt x="694" y="33"/>
                    </a:lnTo>
                    <a:lnTo>
                      <a:pt x="988" y="32"/>
                    </a:lnTo>
                    <a:lnTo>
                      <a:pt x="1216" y="0"/>
                    </a:lnTo>
                    <a:lnTo>
                      <a:pt x="1267" y="108"/>
                    </a:lnTo>
                    <a:lnTo>
                      <a:pt x="1309" y="177"/>
                    </a:lnTo>
                    <a:lnTo>
                      <a:pt x="1279" y="252"/>
                    </a:lnTo>
                    <a:lnTo>
                      <a:pt x="1309" y="327"/>
                    </a:lnTo>
                    <a:lnTo>
                      <a:pt x="1249" y="420"/>
                    </a:lnTo>
                    <a:lnTo>
                      <a:pt x="1249" y="537"/>
                    </a:lnTo>
                    <a:lnTo>
                      <a:pt x="1153" y="672"/>
                    </a:lnTo>
                    <a:lnTo>
                      <a:pt x="1129" y="807"/>
                    </a:lnTo>
                    <a:lnTo>
                      <a:pt x="1129" y="927"/>
                    </a:lnTo>
                    <a:lnTo>
                      <a:pt x="1339" y="927"/>
                    </a:lnTo>
                    <a:lnTo>
                      <a:pt x="1573" y="930"/>
                    </a:lnTo>
                    <a:lnTo>
                      <a:pt x="1729" y="897"/>
                    </a:lnTo>
                    <a:lnTo>
                      <a:pt x="1861" y="876"/>
                    </a:lnTo>
                    <a:lnTo>
                      <a:pt x="1939" y="897"/>
                    </a:lnTo>
                    <a:lnTo>
                      <a:pt x="1921" y="1002"/>
                    </a:lnTo>
                    <a:lnTo>
                      <a:pt x="1939" y="1047"/>
                    </a:lnTo>
                    <a:lnTo>
                      <a:pt x="1975" y="1137"/>
                    </a:lnTo>
                    <a:lnTo>
                      <a:pt x="2035" y="1215"/>
                    </a:lnTo>
                    <a:lnTo>
                      <a:pt x="2029" y="1257"/>
                    </a:lnTo>
                    <a:lnTo>
                      <a:pt x="1909" y="1209"/>
                    </a:lnTo>
                    <a:lnTo>
                      <a:pt x="1789" y="1167"/>
                    </a:lnTo>
                    <a:lnTo>
                      <a:pt x="1609" y="1257"/>
                    </a:lnTo>
                    <a:lnTo>
                      <a:pt x="1687" y="1329"/>
                    </a:lnTo>
                    <a:lnTo>
                      <a:pt x="1729" y="1497"/>
                    </a:lnTo>
                    <a:lnTo>
                      <a:pt x="1807" y="1392"/>
                    </a:lnTo>
                    <a:lnTo>
                      <a:pt x="1867" y="1299"/>
                    </a:lnTo>
                    <a:lnTo>
                      <a:pt x="1969" y="1317"/>
                    </a:lnTo>
                    <a:lnTo>
                      <a:pt x="1969" y="1377"/>
                    </a:lnTo>
                    <a:lnTo>
                      <a:pt x="2029" y="1362"/>
                    </a:lnTo>
                    <a:lnTo>
                      <a:pt x="2071" y="1314"/>
                    </a:lnTo>
                    <a:lnTo>
                      <a:pt x="2137" y="1338"/>
                    </a:lnTo>
                    <a:lnTo>
                      <a:pt x="2209" y="1347"/>
                    </a:lnTo>
                    <a:lnTo>
                      <a:pt x="2257" y="1407"/>
                    </a:lnTo>
                    <a:lnTo>
                      <a:pt x="2209" y="1470"/>
                    </a:lnTo>
                    <a:lnTo>
                      <a:pt x="2167" y="1536"/>
                    </a:lnTo>
                    <a:lnTo>
                      <a:pt x="2179" y="1647"/>
                    </a:lnTo>
                    <a:lnTo>
                      <a:pt x="2305" y="1683"/>
                    </a:lnTo>
                    <a:lnTo>
                      <a:pt x="2329" y="1797"/>
                    </a:lnTo>
                    <a:lnTo>
                      <a:pt x="2245" y="1905"/>
                    </a:lnTo>
                    <a:lnTo>
                      <a:pt x="2161" y="1815"/>
                    </a:lnTo>
                    <a:lnTo>
                      <a:pt x="2089" y="1755"/>
                    </a:lnTo>
                    <a:lnTo>
                      <a:pt x="2011" y="1731"/>
                    </a:lnTo>
                    <a:lnTo>
                      <a:pt x="1951" y="1683"/>
                    </a:lnTo>
                    <a:lnTo>
                      <a:pt x="1789" y="1557"/>
                    </a:lnTo>
                    <a:lnTo>
                      <a:pt x="1729" y="1557"/>
                    </a:lnTo>
                    <a:lnTo>
                      <a:pt x="1837" y="1689"/>
                    </a:lnTo>
                    <a:lnTo>
                      <a:pt x="1885" y="1797"/>
                    </a:lnTo>
                    <a:lnTo>
                      <a:pt x="1825" y="1875"/>
                    </a:lnTo>
                    <a:lnTo>
                      <a:pt x="1759" y="1902"/>
                    </a:lnTo>
                    <a:lnTo>
                      <a:pt x="1705" y="1857"/>
                    </a:lnTo>
                    <a:lnTo>
                      <a:pt x="1597" y="1857"/>
                    </a:lnTo>
                    <a:lnTo>
                      <a:pt x="1537" y="1959"/>
                    </a:lnTo>
                    <a:lnTo>
                      <a:pt x="1405" y="1944"/>
                    </a:lnTo>
                    <a:lnTo>
                      <a:pt x="1369" y="1905"/>
                    </a:lnTo>
                    <a:lnTo>
                      <a:pt x="1357" y="1803"/>
                    </a:lnTo>
                    <a:lnTo>
                      <a:pt x="1399" y="1647"/>
                    </a:lnTo>
                    <a:lnTo>
                      <a:pt x="1309" y="1569"/>
                    </a:lnTo>
                    <a:lnTo>
                      <a:pt x="1321" y="1647"/>
                    </a:lnTo>
                    <a:lnTo>
                      <a:pt x="1279" y="1737"/>
                    </a:lnTo>
                    <a:lnTo>
                      <a:pt x="1177" y="1659"/>
                    </a:lnTo>
                    <a:lnTo>
                      <a:pt x="1063" y="1626"/>
                    </a:lnTo>
                    <a:lnTo>
                      <a:pt x="949" y="1677"/>
                    </a:lnTo>
                    <a:lnTo>
                      <a:pt x="901" y="1770"/>
                    </a:lnTo>
                    <a:lnTo>
                      <a:pt x="769" y="1797"/>
                    </a:lnTo>
                    <a:lnTo>
                      <a:pt x="631" y="1719"/>
                    </a:lnTo>
                    <a:lnTo>
                      <a:pt x="469" y="1677"/>
                    </a:lnTo>
                    <a:lnTo>
                      <a:pt x="391" y="1737"/>
                    </a:lnTo>
                    <a:lnTo>
                      <a:pt x="241" y="1751"/>
                    </a:lnTo>
                    <a:lnTo>
                      <a:pt x="234" y="1496"/>
                    </a:lnTo>
                    <a:lnTo>
                      <a:pt x="211" y="1214"/>
                    </a:lnTo>
                    <a:lnTo>
                      <a:pt x="297" y="1130"/>
                    </a:lnTo>
                    <a:lnTo>
                      <a:pt x="258" y="932"/>
                    </a:lnTo>
                    <a:lnTo>
                      <a:pt x="156" y="770"/>
                    </a:lnTo>
                    <a:lnTo>
                      <a:pt x="73" y="681"/>
                    </a:lnTo>
                    <a:lnTo>
                      <a:pt x="0" y="491"/>
                    </a:lnTo>
                    <a:lnTo>
                      <a:pt x="18" y="389"/>
                    </a:lnTo>
                    <a:lnTo>
                      <a:pt x="1" y="263"/>
                    </a:lnTo>
                    <a:lnTo>
                      <a:pt x="16" y="123"/>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23" name="Freeform 24">
                <a:extLst>
                  <a:ext uri="{FF2B5EF4-FFF2-40B4-BE49-F238E27FC236}">
                    <a16:creationId xmlns:a16="http://schemas.microsoft.com/office/drawing/2014/main" id="{CA83F85D-BF0B-0F4D-A642-C4E89142B22C}"/>
                  </a:ext>
                </a:extLst>
              </p:cNvPr>
              <p:cNvSpPr>
                <a:spLocks/>
              </p:cNvSpPr>
              <p:nvPr/>
            </p:nvSpPr>
            <p:spPr bwMode="auto">
              <a:xfrm>
                <a:off x="9361373" y="2974737"/>
                <a:ext cx="545340" cy="901878"/>
              </a:xfrm>
              <a:custGeom>
                <a:avLst/>
                <a:gdLst>
                  <a:gd name="T0" fmla="*/ 40 w 1641"/>
                  <a:gd name="T1" fmla="*/ 30 h 2721"/>
                  <a:gd name="T2" fmla="*/ 56 w 1641"/>
                  <a:gd name="T3" fmla="*/ 52 h 2721"/>
                  <a:gd name="T4" fmla="*/ 76 w 1641"/>
                  <a:gd name="T5" fmla="*/ 73 h 2721"/>
                  <a:gd name="T6" fmla="*/ 83 w 1641"/>
                  <a:gd name="T7" fmla="*/ 100 h 2721"/>
                  <a:gd name="T8" fmla="*/ 63 w 1641"/>
                  <a:gd name="T9" fmla="*/ 123 h 2721"/>
                  <a:gd name="T10" fmla="*/ 38 w 1641"/>
                  <a:gd name="T11" fmla="*/ 135 h 2721"/>
                  <a:gd name="T12" fmla="*/ 12 w 1641"/>
                  <a:gd name="T13" fmla="*/ 135 h 2721"/>
                  <a:gd name="T14" fmla="*/ 28 w 1641"/>
                  <a:gd name="T15" fmla="*/ 164 h 2721"/>
                  <a:gd name="T16" fmla="*/ 20 w 1641"/>
                  <a:gd name="T17" fmla="*/ 193 h 2721"/>
                  <a:gd name="T18" fmla="*/ 6 w 1641"/>
                  <a:gd name="T19" fmla="*/ 220 h 2721"/>
                  <a:gd name="T20" fmla="*/ 0 w 1641"/>
                  <a:gd name="T21" fmla="*/ 240 h 2721"/>
                  <a:gd name="T22" fmla="*/ 6 w 1641"/>
                  <a:gd name="T23" fmla="*/ 270 h 2721"/>
                  <a:gd name="T24" fmla="*/ 23 w 1641"/>
                  <a:gd name="T25" fmla="*/ 293 h 2721"/>
                  <a:gd name="T26" fmla="*/ 41 w 1641"/>
                  <a:gd name="T27" fmla="*/ 305 h 2721"/>
                  <a:gd name="T28" fmla="*/ 63 w 1641"/>
                  <a:gd name="T29" fmla="*/ 333 h 2721"/>
                  <a:gd name="T30" fmla="*/ 82 w 1641"/>
                  <a:gd name="T31" fmla="*/ 348 h 2721"/>
                  <a:gd name="T32" fmla="*/ 100 w 1641"/>
                  <a:gd name="T33" fmla="*/ 353 h 2721"/>
                  <a:gd name="T34" fmla="*/ 115 w 1641"/>
                  <a:gd name="T35" fmla="*/ 362 h 2721"/>
                  <a:gd name="T36" fmla="*/ 111 w 1641"/>
                  <a:gd name="T37" fmla="*/ 387 h 2721"/>
                  <a:gd name="T38" fmla="*/ 103 w 1641"/>
                  <a:gd name="T39" fmla="*/ 407 h 2721"/>
                  <a:gd name="T40" fmla="*/ 121 w 1641"/>
                  <a:gd name="T41" fmla="*/ 430 h 2721"/>
                  <a:gd name="T42" fmla="*/ 143 w 1641"/>
                  <a:gd name="T43" fmla="*/ 441 h 2721"/>
                  <a:gd name="T44" fmla="*/ 172 w 1641"/>
                  <a:gd name="T45" fmla="*/ 464 h 2721"/>
                  <a:gd name="T46" fmla="*/ 177 w 1641"/>
                  <a:gd name="T47" fmla="*/ 492 h 2721"/>
                  <a:gd name="T48" fmla="*/ 194 w 1641"/>
                  <a:gd name="T49" fmla="*/ 515 h 2721"/>
                  <a:gd name="T50" fmla="*/ 194 w 1641"/>
                  <a:gd name="T51" fmla="*/ 515 h 2721"/>
                  <a:gd name="T52" fmla="*/ 220 w 1641"/>
                  <a:gd name="T53" fmla="*/ 504 h 2721"/>
                  <a:gd name="T54" fmla="*/ 235 w 1641"/>
                  <a:gd name="T55" fmla="*/ 498 h 2721"/>
                  <a:gd name="T56" fmla="*/ 254 w 1641"/>
                  <a:gd name="T57" fmla="*/ 487 h 2721"/>
                  <a:gd name="T58" fmla="*/ 271 w 1641"/>
                  <a:gd name="T59" fmla="*/ 476 h 2721"/>
                  <a:gd name="T60" fmla="*/ 285 w 1641"/>
                  <a:gd name="T61" fmla="*/ 460 h 2721"/>
                  <a:gd name="T62" fmla="*/ 284 w 1641"/>
                  <a:gd name="T63" fmla="*/ 441 h 2721"/>
                  <a:gd name="T64" fmla="*/ 285 w 1641"/>
                  <a:gd name="T65" fmla="*/ 403 h 2721"/>
                  <a:gd name="T66" fmla="*/ 305 w 1641"/>
                  <a:gd name="T67" fmla="*/ 351 h 2721"/>
                  <a:gd name="T68" fmla="*/ 300 w 1641"/>
                  <a:gd name="T69" fmla="*/ 316 h 2721"/>
                  <a:gd name="T70" fmla="*/ 294 w 1641"/>
                  <a:gd name="T71" fmla="*/ 278 h 2721"/>
                  <a:gd name="T72" fmla="*/ 311 w 1641"/>
                  <a:gd name="T73" fmla="*/ 249 h 2721"/>
                  <a:gd name="T74" fmla="*/ 300 w 1641"/>
                  <a:gd name="T75" fmla="*/ 209 h 2721"/>
                  <a:gd name="T76" fmla="*/ 298 w 1641"/>
                  <a:gd name="T77" fmla="*/ 176 h 2721"/>
                  <a:gd name="T78" fmla="*/ 285 w 1641"/>
                  <a:gd name="T79" fmla="*/ 141 h 2721"/>
                  <a:gd name="T80" fmla="*/ 273 w 1641"/>
                  <a:gd name="T81" fmla="*/ 103 h 2721"/>
                  <a:gd name="T82" fmla="*/ 271 w 1641"/>
                  <a:gd name="T83" fmla="*/ 67 h 2721"/>
                  <a:gd name="T84" fmla="*/ 248 w 1641"/>
                  <a:gd name="T85" fmla="*/ 44 h 2721"/>
                  <a:gd name="T86" fmla="*/ 236 w 1641"/>
                  <a:gd name="T87" fmla="*/ 0 h 2721"/>
                  <a:gd name="T88" fmla="*/ 40 w 1641"/>
                  <a:gd name="T89" fmla="*/ 30 h 272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41" h="2721">
                    <a:moveTo>
                      <a:pt x="213" y="160"/>
                    </a:moveTo>
                    <a:lnTo>
                      <a:pt x="298" y="274"/>
                    </a:lnTo>
                    <a:lnTo>
                      <a:pt x="399" y="384"/>
                    </a:lnTo>
                    <a:lnTo>
                      <a:pt x="438" y="529"/>
                    </a:lnTo>
                    <a:lnTo>
                      <a:pt x="333" y="652"/>
                    </a:lnTo>
                    <a:lnTo>
                      <a:pt x="201" y="712"/>
                    </a:lnTo>
                    <a:lnTo>
                      <a:pt x="61" y="711"/>
                    </a:lnTo>
                    <a:lnTo>
                      <a:pt x="150" y="864"/>
                    </a:lnTo>
                    <a:lnTo>
                      <a:pt x="105" y="1020"/>
                    </a:lnTo>
                    <a:lnTo>
                      <a:pt x="31" y="1162"/>
                    </a:lnTo>
                    <a:lnTo>
                      <a:pt x="0" y="1270"/>
                    </a:lnTo>
                    <a:lnTo>
                      <a:pt x="34" y="1428"/>
                    </a:lnTo>
                    <a:lnTo>
                      <a:pt x="120" y="1550"/>
                    </a:lnTo>
                    <a:lnTo>
                      <a:pt x="216" y="1611"/>
                    </a:lnTo>
                    <a:lnTo>
                      <a:pt x="333" y="1757"/>
                    </a:lnTo>
                    <a:lnTo>
                      <a:pt x="433" y="1839"/>
                    </a:lnTo>
                    <a:lnTo>
                      <a:pt x="529" y="1863"/>
                    </a:lnTo>
                    <a:lnTo>
                      <a:pt x="605" y="1910"/>
                    </a:lnTo>
                    <a:lnTo>
                      <a:pt x="587" y="2045"/>
                    </a:lnTo>
                    <a:lnTo>
                      <a:pt x="543" y="2153"/>
                    </a:lnTo>
                    <a:lnTo>
                      <a:pt x="636" y="2270"/>
                    </a:lnTo>
                    <a:lnTo>
                      <a:pt x="756" y="2331"/>
                    </a:lnTo>
                    <a:lnTo>
                      <a:pt x="906" y="2451"/>
                    </a:lnTo>
                    <a:lnTo>
                      <a:pt x="933" y="2597"/>
                    </a:lnTo>
                    <a:lnTo>
                      <a:pt x="1023" y="2720"/>
                    </a:lnTo>
                    <a:lnTo>
                      <a:pt x="1022" y="2721"/>
                    </a:lnTo>
                    <a:lnTo>
                      <a:pt x="1161" y="2664"/>
                    </a:lnTo>
                    <a:lnTo>
                      <a:pt x="1238" y="2631"/>
                    </a:lnTo>
                    <a:lnTo>
                      <a:pt x="1341" y="2574"/>
                    </a:lnTo>
                    <a:lnTo>
                      <a:pt x="1431" y="2514"/>
                    </a:lnTo>
                    <a:lnTo>
                      <a:pt x="1502" y="2431"/>
                    </a:lnTo>
                    <a:lnTo>
                      <a:pt x="1496" y="2330"/>
                    </a:lnTo>
                    <a:lnTo>
                      <a:pt x="1502" y="2127"/>
                    </a:lnTo>
                    <a:lnTo>
                      <a:pt x="1611" y="1854"/>
                    </a:lnTo>
                    <a:lnTo>
                      <a:pt x="1582" y="1671"/>
                    </a:lnTo>
                    <a:lnTo>
                      <a:pt x="1550" y="1471"/>
                    </a:lnTo>
                    <a:lnTo>
                      <a:pt x="1641" y="1314"/>
                    </a:lnTo>
                    <a:lnTo>
                      <a:pt x="1582" y="1104"/>
                    </a:lnTo>
                    <a:lnTo>
                      <a:pt x="1574" y="928"/>
                    </a:lnTo>
                    <a:lnTo>
                      <a:pt x="1502" y="744"/>
                    </a:lnTo>
                    <a:lnTo>
                      <a:pt x="1438" y="544"/>
                    </a:lnTo>
                    <a:lnTo>
                      <a:pt x="1431" y="354"/>
                    </a:lnTo>
                    <a:lnTo>
                      <a:pt x="1311" y="234"/>
                    </a:lnTo>
                    <a:lnTo>
                      <a:pt x="1246" y="0"/>
                    </a:lnTo>
                    <a:lnTo>
                      <a:pt x="213" y="16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24" name="Freeform 25">
                <a:extLst>
                  <a:ext uri="{FF2B5EF4-FFF2-40B4-BE49-F238E27FC236}">
                    <a16:creationId xmlns:a16="http://schemas.microsoft.com/office/drawing/2014/main" id="{19196C29-75F2-429C-64E7-4B694EB79CB2}"/>
                  </a:ext>
                </a:extLst>
              </p:cNvPr>
              <p:cNvSpPr>
                <a:spLocks/>
              </p:cNvSpPr>
              <p:nvPr/>
            </p:nvSpPr>
            <p:spPr bwMode="auto">
              <a:xfrm>
                <a:off x="9836574" y="3004507"/>
                <a:ext cx="417336" cy="744268"/>
              </a:xfrm>
              <a:custGeom>
                <a:avLst/>
                <a:gdLst>
                  <a:gd name="T0" fmla="*/ 0 w 1255"/>
                  <a:gd name="T1" fmla="*/ 49 h 2237"/>
                  <a:gd name="T2" fmla="*/ 2 w 1255"/>
                  <a:gd name="T3" fmla="*/ 86 h 2237"/>
                  <a:gd name="T4" fmla="*/ 13 w 1255"/>
                  <a:gd name="T5" fmla="*/ 123 h 2237"/>
                  <a:gd name="T6" fmla="*/ 27 w 1255"/>
                  <a:gd name="T7" fmla="*/ 158 h 2237"/>
                  <a:gd name="T8" fmla="*/ 29 w 1255"/>
                  <a:gd name="T9" fmla="*/ 192 h 2237"/>
                  <a:gd name="T10" fmla="*/ 40 w 1255"/>
                  <a:gd name="T11" fmla="*/ 231 h 2237"/>
                  <a:gd name="T12" fmla="*/ 23 w 1255"/>
                  <a:gd name="T13" fmla="*/ 262 h 2237"/>
                  <a:gd name="T14" fmla="*/ 34 w 1255"/>
                  <a:gd name="T15" fmla="*/ 335 h 2237"/>
                  <a:gd name="T16" fmla="*/ 14 w 1255"/>
                  <a:gd name="T17" fmla="*/ 386 h 2237"/>
                  <a:gd name="T18" fmla="*/ 12 w 1255"/>
                  <a:gd name="T19" fmla="*/ 425 h 2237"/>
                  <a:gd name="T20" fmla="*/ 33 w 1255"/>
                  <a:gd name="T21" fmla="*/ 414 h 2237"/>
                  <a:gd name="T22" fmla="*/ 49 w 1255"/>
                  <a:gd name="T23" fmla="*/ 399 h 2237"/>
                  <a:gd name="T24" fmla="*/ 68 w 1255"/>
                  <a:gd name="T25" fmla="*/ 412 h 2237"/>
                  <a:gd name="T26" fmla="*/ 88 w 1255"/>
                  <a:gd name="T27" fmla="*/ 393 h 2237"/>
                  <a:gd name="T28" fmla="*/ 111 w 1255"/>
                  <a:gd name="T29" fmla="*/ 382 h 2237"/>
                  <a:gd name="T30" fmla="*/ 120 w 1255"/>
                  <a:gd name="T31" fmla="*/ 363 h 2237"/>
                  <a:gd name="T32" fmla="*/ 145 w 1255"/>
                  <a:gd name="T33" fmla="*/ 371 h 2237"/>
                  <a:gd name="T34" fmla="*/ 162 w 1255"/>
                  <a:gd name="T35" fmla="*/ 348 h 2237"/>
                  <a:gd name="T36" fmla="*/ 180 w 1255"/>
                  <a:gd name="T37" fmla="*/ 321 h 2237"/>
                  <a:gd name="T38" fmla="*/ 180 w 1255"/>
                  <a:gd name="T39" fmla="*/ 300 h 2237"/>
                  <a:gd name="T40" fmla="*/ 203 w 1255"/>
                  <a:gd name="T41" fmla="*/ 286 h 2237"/>
                  <a:gd name="T42" fmla="*/ 238 w 1255"/>
                  <a:gd name="T43" fmla="*/ 280 h 2237"/>
                  <a:gd name="T44" fmla="*/ 230 w 1255"/>
                  <a:gd name="T45" fmla="*/ 260 h 2237"/>
                  <a:gd name="T46" fmla="*/ 236 w 1255"/>
                  <a:gd name="T47" fmla="*/ 234 h 2237"/>
                  <a:gd name="T48" fmla="*/ 230 w 1255"/>
                  <a:gd name="T49" fmla="*/ 195 h 2237"/>
                  <a:gd name="T50" fmla="*/ 217 w 1255"/>
                  <a:gd name="T51" fmla="*/ 160 h 2237"/>
                  <a:gd name="T52" fmla="*/ 214 w 1255"/>
                  <a:gd name="T53" fmla="*/ 108 h 2237"/>
                  <a:gd name="T54" fmla="*/ 205 w 1255"/>
                  <a:gd name="T55" fmla="*/ 90 h 2237"/>
                  <a:gd name="T56" fmla="*/ 197 w 1255"/>
                  <a:gd name="T57" fmla="*/ 69 h 2237"/>
                  <a:gd name="T58" fmla="*/ 191 w 1255"/>
                  <a:gd name="T59" fmla="*/ 52 h 2237"/>
                  <a:gd name="T60" fmla="*/ 197 w 1255"/>
                  <a:gd name="T61" fmla="*/ 37 h 2237"/>
                  <a:gd name="T62" fmla="*/ 185 w 1255"/>
                  <a:gd name="T63" fmla="*/ 11 h 2237"/>
                  <a:gd name="T64" fmla="*/ 168 w 1255"/>
                  <a:gd name="T65" fmla="*/ 0 h 2237"/>
                  <a:gd name="T66" fmla="*/ 126 w 1255"/>
                  <a:gd name="T67" fmla="*/ 8 h 2237"/>
                  <a:gd name="T68" fmla="*/ 80 w 1255"/>
                  <a:gd name="T69" fmla="*/ 17 h 2237"/>
                  <a:gd name="T70" fmla="*/ 49 w 1255"/>
                  <a:gd name="T71" fmla="*/ 22 h 2237"/>
                  <a:gd name="T72" fmla="*/ 24 w 1255"/>
                  <a:gd name="T73" fmla="*/ 35 h 2237"/>
                  <a:gd name="T74" fmla="*/ 0 w 1255"/>
                  <a:gd name="T75" fmla="*/ 49 h 2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5" h="2237">
                    <a:moveTo>
                      <a:pt x="0" y="260"/>
                    </a:moveTo>
                    <a:lnTo>
                      <a:pt x="9" y="452"/>
                    </a:lnTo>
                    <a:lnTo>
                      <a:pt x="70" y="645"/>
                    </a:lnTo>
                    <a:lnTo>
                      <a:pt x="144" y="833"/>
                    </a:lnTo>
                    <a:lnTo>
                      <a:pt x="151" y="1011"/>
                    </a:lnTo>
                    <a:lnTo>
                      <a:pt x="211" y="1217"/>
                    </a:lnTo>
                    <a:lnTo>
                      <a:pt x="120" y="1379"/>
                    </a:lnTo>
                    <a:lnTo>
                      <a:pt x="181" y="1763"/>
                    </a:lnTo>
                    <a:lnTo>
                      <a:pt x="73" y="2033"/>
                    </a:lnTo>
                    <a:lnTo>
                      <a:pt x="64" y="2237"/>
                    </a:lnTo>
                    <a:lnTo>
                      <a:pt x="176" y="2178"/>
                    </a:lnTo>
                    <a:lnTo>
                      <a:pt x="256" y="2101"/>
                    </a:lnTo>
                    <a:lnTo>
                      <a:pt x="360" y="2170"/>
                    </a:lnTo>
                    <a:lnTo>
                      <a:pt x="466" y="2071"/>
                    </a:lnTo>
                    <a:lnTo>
                      <a:pt x="586" y="2011"/>
                    </a:lnTo>
                    <a:lnTo>
                      <a:pt x="631" y="1913"/>
                    </a:lnTo>
                    <a:lnTo>
                      <a:pt x="766" y="1951"/>
                    </a:lnTo>
                    <a:lnTo>
                      <a:pt x="855" y="1833"/>
                    </a:lnTo>
                    <a:lnTo>
                      <a:pt x="951" y="1689"/>
                    </a:lnTo>
                    <a:lnTo>
                      <a:pt x="951" y="1577"/>
                    </a:lnTo>
                    <a:lnTo>
                      <a:pt x="1071" y="1505"/>
                    </a:lnTo>
                    <a:lnTo>
                      <a:pt x="1255" y="1473"/>
                    </a:lnTo>
                    <a:lnTo>
                      <a:pt x="1215" y="1369"/>
                    </a:lnTo>
                    <a:lnTo>
                      <a:pt x="1246" y="1231"/>
                    </a:lnTo>
                    <a:lnTo>
                      <a:pt x="1215" y="1025"/>
                    </a:lnTo>
                    <a:lnTo>
                      <a:pt x="1143" y="841"/>
                    </a:lnTo>
                    <a:lnTo>
                      <a:pt x="1126" y="570"/>
                    </a:lnTo>
                    <a:lnTo>
                      <a:pt x="1079" y="473"/>
                    </a:lnTo>
                    <a:lnTo>
                      <a:pt x="1039" y="361"/>
                    </a:lnTo>
                    <a:lnTo>
                      <a:pt x="1007" y="273"/>
                    </a:lnTo>
                    <a:lnTo>
                      <a:pt x="1039" y="193"/>
                    </a:lnTo>
                    <a:lnTo>
                      <a:pt x="976" y="60"/>
                    </a:lnTo>
                    <a:lnTo>
                      <a:pt x="886" y="0"/>
                    </a:lnTo>
                    <a:lnTo>
                      <a:pt x="663" y="41"/>
                    </a:lnTo>
                    <a:lnTo>
                      <a:pt x="423" y="89"/>
                    </a:lnTo>
                    <a:lnTo>
                      <a:pt x="256" y="114"/>
                    </a:lnTo>
                    <a:lnTo>
                      <a:pt x="127" y="185"/>
                    </a:lnTo>
                    <a:lnTo>
                      <a:pt x="0" y="26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25" name="Freeform 29">
                <a:extLst>
                  <a:ext uri="{FF2B5EF4-FFF2-40B4-BE49-F238E27FC236}">
                    <a16:creationId xmlns:a16="http://schemas.microsoft.com/office/drawing/2014/main" id="{7620DD90-5AFE-6A74-D21B-80804613B4FF}"/>
                  </a:ext>
                </a:extLst>
              </p:cNvPr>
              <p:cNvSpPr>
                <a:spLocks/>
              </p:cNvSpPr>
              <p:nvPr/>
            </p:nvSpPr>
            <p:spPr bwMode="auto">
              <a:xfrm>
                <a:off x="9505163" y="4219855"/>
                <a:ext cx="466433" cy="809063"/>
              </a:xfrm>
              <a:custGeom>
                <a:avLst/>
                <a:gdLst>
                  <a:gd name="T0" fmla="*/ 74 w 1400"/>
                  <a:gd name="T1" fmla="*/ 16 h 2439"/>
                  <a:gd name="T2" fmla="*/ 63 w 1400"/>
                  <a:gd name="T3" fmla="*/ 36 h 2439"/>
                  <a:gd name="T4" fmla="*/ 46 w 1400"/>
                  <a:gd name="T5" fmla="*/ 82 h 2439"/>
                  <a:gd name="T6" fmla="*/ 25 w 1400"/>
                  <a:gd name="T7" fmla="*/ 110 h 2439"/>
                  <a:gd name="T8" fmla="*/ 17 w 1400"/>
                  <a:gd name="T9" fmla="*/ 147 h 2439"/>
                  <a:gd name="T10" fmla="*/ 20 w 1400"/>
                  <a:gd name="T11" fmla="*/ 200 h 2439"/>
                  <a:gd name="T12" fmla="*/ 17 w 1400"/>
                  <a:gd name="T13" fmla="*/ 231 h 2439"/>
                  <a:gd name="T14" fmla="*/ 26 w 1400"/>
                  <a:gd name="T15" fmla="*/ 252 h 2439"/>
                  <a:gd name="T16" fmla="*/ 34 w 1400"/>
                  <a:gd name="T17" fmla="*/ 265 h 2439"/>
                  <a:gd name="T18" fmla="*/ 29 w 1400"/>
                  <a:gd name="T19" fmla="*/ 279 h 2439"/>
                  <a:gd name="T20" fmla="*/ 34 w 1400"/>
                  <a:gd name="T21" fmla="*/ 293 h 2439"/>
                  <a:gd name="T22" fmla="*/ 23 w 1400"/>
                  <a:gd name="T23" fmla="*/ 311 h 2439"/>
                  <a:gd name="T24" fmla="*/ 23 w 1400"/>
                  <a:gd name="T25" fmla="*/ 333 h 2439"/>
                  <a:gd name="T26" fmla="*/ 5 w 1400"/>
                  <a:gd name="T27" fmla="*/ 359 h 2439"/>
                  <a:gd name="T28" fmla="*/ 0 w 1400"/>
                  <a:gd name="T29" fmla="*/ 384 h 2439"/>
                  <a:gd name="T30" fmla="*/ 1 w 1400"/>
                  <a:gd name="T31" fmla="*/ 407 h 2439"/>
                  <a:gd name="T32" fmla="*/ 84 w 1400"/>
                  <a:gd name="T33" fmla="*/ 407 h 2439"/>
                  <a:gd name="T34" fmla="*/ 111 w 1400"/>
                  <a:gd name="T35" fmla="*/ 402 h 2439"/>
                  <a:gd name="T36" fmla="*/ 139 w 1400"/>
                  <a:gd name="T37" fmla="*/ 397 h 2439"/>
                  <a:gd name="T38" fmla="*/ 154 w 1400"/>
                  <a:gd name="T39" fmla="*/ 401 h 2439"/>
                  <a:gd name="T40" fmla="*/ 151 w 1400"/>
                  <a:gd name="T41" fmla="*/ 421 h 2439"/>
                  <a:gd name="T42" fmla="*/ 161 w 1400"/>
                  <a:gd name="T43" fmla="*/ 446 h 2439"/>
                  <a:gd name="T44" fmla="*/ 173 w 1400"/>
                  <a:gd name="T45" fmla="*/ 462 h 2439"/>
                  <a:gd name="T46" fmla="*/ 218 w 1400"/>
                  <a:gd name="T47" fmla="*/ 437 h 2439"/>
                  <a:gd name="T48" fmla="*/ 258 w 1400"/>
                  <a:gd name="T49" fmla="*/ 437 h 2439"/>
                  <a:gd name="T50" fmla="*/ 264 w 1400"/>
                  <a:gd name="T51" fmla="*/ 426 h 2439"/>
                  <a:gd name="T52" fmla="*/ 266 w 1400"/>
                  <a:gd name="T53" fmla="*/ 386 h 2439"/>
                  <a:gd name="T54" fmla="*/ 259 w 1400"/>
                  <a:gd name="T55" fmla="*/ 336 h 2439"/>
                  <a:gd name="T56" fmla="*/ 252 w 1400"/>
                  <a:gd name="T57" fmla="*/ 278 h 2439"/>
                  <a:gd name="T58" fmla="*/ 243 w 1400"/>
                  <a:gd name="T59" fmla="*/ 159 h 2439"/>
                  <a:gd name="T60" fmla="*/ 235 w 1400"/>
                  <a:gd name="T61" fmla="*/ 96 h 2439"/>
                  <a:gd name="T62" fmla="*/ 236 w 1400"/>
                  <a:gd name="T63" fmla="*/ 52 h 2439"/>
                  <a:gd name="T64" fmla="*/ 218 w 1400"/>
                  <a:gd name="T65" fmla="*/ 0 h 2439"/>
                  <a:gd name="T66" fmla="*/ 188 w 1400"/>
                  <a:gd name="T67" fmla="*/ 1 h 2439"/>
                  <a:gd name="T68" fmla="*/ 171 w 1400"/>
                  <a:gd name="T69" fmla="*/ 1 h 2439"/>
                  <a:gd name="T70" fmla="*/ 149 w 1400"/>
                  <a:gd name="T71" fmla="*/ 6 h 2439"/>
                  <a:gd name="T72" fmla="*/ 118 w 1400"/>
                  <a:gd name="T73" fmla="*/ 8 h 2439"/>
                  <a:gd name="T74" fmla="*/ 84 w 1400"/>
                  <a:gd name="T75" fmla="*/ 15 h 2439"/>
                  <a:gd name="T76" fmla="*/ 74 w 1400"/>
                  <a:gd name="T77" fmla="*/ 16 h 24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00" h="2439">
                    <a:moveTo>
                      <a:pt x="390" y="83"/>
                    </a:moveTo>
                    <a:lnTo>
                      <a:pt x="330" y="189"/>
                    </a:lnTo>
                    <a:lnTo>
                      <a:pt x="241" y="431"/>
                    </a:lnTo>
                    <a:lnTo>
                      <a:pt x="129" y="582"/>
                    </a:lnTo>
                    <a:lnTo>
                      <a:pt x="87" y="774"/>
                    </a:lnTo>
                    <a:lnTo>
                      <a:pt x="106" y="1056"/>
                    </a:lnTo>
                    <a:lnTo>
                      <a:pt x="90" y="1221"/>
                    </a:lnTo>
                    <a:lnTo>
                      <a:pt x="139" y="1329"/>
                    </a:lnTo>
                    <a:lnTo>
                      <a:pt x="180" y="1398"/>
                    </a:lnTo>
                    <a:lnTo>
                      <a:pt x="151" y="1472"/>
                    </a:lnTo>
                    <a:lnTo>
                      <a:pt x="180" y="1548"/>
                    </a:lnTo>
                    <a:lnTo>
                      <a:pt x="120" y="1640"/>
                    </a:lnTo>
                    <a:lnTo>
                      <a:pt x="121" y="1758"/>
                    </a:lnTo>
                    <a:lnTo>
                      <a:pt x="25" y="1893"/>
                    </a:lnTo>
                    <a:lnTo>
                      <a:pt x="0" y="2027"/>
                    </a:lnTo>
                    <a:lnTo>
                      <a:pt x="3" y="2147"/>
                    </a:lnTo>
                    <a:lnTo>
                      <a:pt x="444" y="2151"/>
                    </a:lnTo>
                    <a:lnTo>
                      <a:pt x="585" y="2121"/>
                    </a:lnTo>
                    <a:lnTo>
                      <a:pt x="732" y="2097"/>
                    </a:lnTo>
                    <a:lnTo>
                      <a:pt x="811" y="2117"/>
                    </a:lnTo>
                    <a:lnTo>
                      <a:pt x="793" y="2223"/>
                    </a:lnTo>
                    <a:lnTo>
                      <a:pt x="847" y="2357"/>
                    </a:lnTo>
                    <a:lnTo>
                      <a:pt x="910" y="2439"/>
                    </a:lnTo>
                    <a:lnTo>
                      <a:pt x="1148" y="2309"/>
                    </a:lnTo>
                    <a:lnTo>
                      <a:pt x="1358" y="2309"/>
                    </a:lnTo>
                    <a:lnTo>
                      <a:pt x="1388" y="2249"/>
                    </a:lnTo>
                    <a:lnTo>
                      <a:pt x="1400" y="2037"/>
                    </a:lnTo>
                    <a:lnTo>
                      <a:pt x="1363" y="1772"/>
                    </a:lnTo>
                    <a:lnTo>
                      <a:pt x="1327" y="1470"/>
                    </a:lnTo>
                    <a:lnTo>
                      <a:pt x="1281" y="839"/>
                    </a:lnTo>
                    <a:lnTo>
                      <a:pt x="1238" y="509"/>
                    </a:lnTo>
                    <a:lnTo>
                      <a:pt x="1244" y="272"/>
                    </a:lnTo>
                    <a:lnTo>
                      <a:pt x="1146" y="0"/>
                    </a:lnTo>
                    <a:lnTo>
                      <a:pt x="988" y="5"/>
                    </a:lnTo>
                    <a:lnTo>
                      <a:pt x="900" y="6"/>
                    </a:lnTo>
                    <a:lnTo>
                      <a:pt x="786" y="30"/>
                    </a:lnTo>
                    <a:lnTo>
                      <a:pt x="621" y="42"/>
                    </a:lnTo>
                    <a:lnTo>
                      <a:pt x="444" y="77"/>
                    </a:lnTo>
                    <a:lnTo>
                      <a:pt x="390" y="83"/>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26" name="Freeform 30">
                <a:extLst>
                  <a:ext uri="{FF2B5EF4-FFF2-40B4-BE49-F238E27FC236}">
                    <a16:creationId xmlns:a16="http://schemas.microsoft.com/office/drawing/2014/main" id="{14020D56-0678-D0C7-B7E8-F4E655EA59B5}"/>
                  </a:ext>
                </a:extLst>
              </p:cNvPr>
              <p:cNvSpPr>
                <a:spLocks/>
              </p:cNvSpPr>
              <p:nvPr/>
            </p:nvSpPr>
            <p:spPr bwMode="auto">
              <a:xfrm>
                <a:off x="9885671" y="4141048"/>
                <a:ext cx="548847" cy="852845"/>
              </a:xfrm>
              <a:custGeom>
                <a:avLst/>
                <a:gdLst>
                  <a:gd name="T0" fmla="*/ 0 w 1649"/>
                  <a:gd name="T1" fmla="*/ 44 h 2568"/>
                  <a:gd name="T2" fmla="*/ 19 w 1649"/>
                  <a:gd name="T3" fmla="*/ 96 h 2568"/>
                  <a:gd name="T4" fmla="*/ 18 w 1649"/>
                  <a:gd name="T5" fmla="*/ 141 h 2568"/>
                  <a:gd name="T6" fmla="*/ 27 w 1649"/>
                  <a:gd name="T7" fmla="*/ 212 h 2568"/>
                  <a:gd name="T8" fmla="*/ 35 w 1649"/>
                  <a:gd name="T9" fmla="*/ 326 h 2568"/>
                  <a:gd name="T10" fmla="*/ 48 w 1649"/>
                  <a:gd name="T11" fmla="*/ 432 h 2568"/>
                  <a:gd name="T12" fmla="*/ 46 w 1649"/>
                  <a:gd name="T13" fmla="*/ 471 h 2568"/>
                  <a:gd name="T14" fmla="*/ 41 w 1649"/>
                  <a:gd name="T15" fmla="*/ 482 h 2568"/>
                  <a:gd name="T16" fmla="*/ 72 w 1649"/>
                  <a:gd name="T17" fmla="*/ 469 h 2568"/>
                  <a:gd name="T18" fmla="*/ 78 w 1649"/>
                  <a:gd name="T19" fmla="*/ 446 h 2568"/>
                  <a:gd name="T20" fmla="*/ 90 w 1649"/>
                  <a:gd name="T21" fmla="*/ 461 h 2568"/>
                  <a:gd name="T22" fmla="*/ 97 w 1649"/>
                  <a:gd name="T23" fmla="*/ 478 h 2568"/>
                  <a:gd name="T24" fmla="*/ 116 w 1649"/>
                  <a:gd name="T25" fmla="*/ 487 h 2568"/>
                  <a:gd name="T26" fmla="*/ 123 w 1649"/>
                  <a:gd name="T27" fmla="*/ 469 h 2568"/>
                  <a:gd name="T28" fmla="*/ 117 w 1649"/>
                  <a:gd name="T29" fmla="*/ 435 h 2568"/>
                  <a:gd name="T30" fmla="*/ 117 w 1649"/>
                  <a:gd name="T31" fmla="*/ 412 h 2568"/>
                  <a:gd name="T32" fmla="*/ 154 w 1649"/>
                  <a:gd name="T33" fmla="*/ 404 h 2568"/>
                  <a:gd name="T34" fmla="*/ 179 w 1649"/>
                  <a:gd name="T35" fmla="*/ 401 h 2568"/>
                  <a:gd name="T36" fmla="*/ 242 w 1649"/>
                  <a:gd name="T37" fmla="*/ 381 h 2568"/>
                  <a:gd name="T38" fmla="*/ 305 w 1649"/>
                  <a:gd name="T39" fmla="*/ 366 h 2568"/>
                  <a:gd name="T40" fmla="*/ 313 w 1649"/>
                  <a:gd name="T41" fmla="*/ 338 h 2568"/>
                  <a:gd name="T42" fmla="*/ 305 w 1649"/>
                  <a:gd name="T43" fmla="*/ 314 h 2568"/>
                  <a:gd name="T44" fmla="*/ 301 w 1649"/>
                  <a:gd name="T45" fmla="*/ 281 h 2568"/>
                  <a:gd name="T46" fmla="*/ 298 w 1649"/>
                  <a:gd name="T47" fmla="*/ 262 h 2568"/>
                  <a:gd name="T48" fmla="*/ 304 w 1649"/>
                  <a:gd name="T49" fmla="*/ 232 h 2568"/>
                  <a:gd name="T50" fmla="*/ 293 w 1649"/>
                  <a:gd name="T51" fmla="*/ 212 h 2568"/>
                  <a:gd name="T52" fmla="*/ 272 w 1649"/>
                  <a:gd name="T53" fmla="*/ 176 h 2568"/>
                  <a:gd name="T54" fmla="*/ 260 w 1649"/>
                  <a:gd name="T55" fmla="*/ 127 h 2568"/>
                  <a:gd name="T56" fmla="*/ 239 w 1649"/>
                  <a:gd name="T57" fmla="*/ 52 h 2568"/>
                  <a:gd name="T58" fmla="*/ 225 w 1649"/>
                  <a:gd name="T59" fmla="*/ 27 h 2568"/>
                  <a:gd name="T60" fmla="*/ 229 w 1649"/>
                  <a:gd name="T61" fmla="*/ 0 h 2568"/>
                  <a:gd name="T62" fmla="*/ 195 w 1649"/>
                  <a:gd name="T63" fmla="*/ 1 h 2568"/>
                  <a:gd name="T64" fmla="*/ 159 w 1649"/>
                  <a:gd name="T65" fmla="*/ 13 h 2568"/>
                  <a:gd name="T66" fmla="*/ 132 w 1649"/>
                  <a:gd name="T67" fmla="*/ 17 h 2568"/>
                  <a:gd name="T68" fmla="*/ 93 w 1649"/>
                  <a:gd name="T69" fmla="*/ 28 h 2568"/>
                  <a:gd name="T70" fmla="*/ 68 w 1649"/>
                  <a:gd name="T71" fmla="*/ 33 h 2568"/>
                  <a:gd name="T72" fmla="*/ 65 w 1649"/>
                  <a:gd name="T73" fmla="*/ 20 h 2568"/>
                  <a:gd name="T74" fmla="*/ 64 w 1649"/>
                  <a:gd name="T75" fmla="*/ 20 h 2568"/>
                  <a:gd name="T76" fmla="*/ 52 w 1649"/>
                  <a:gd name="T77" fmla="*/ 17 h 2568"/>
                  <a:gd name="T78" fmla="*/ 38 w 1649"/>
                  <a:gd name="T79" fmla="*/ 27 h 2568"/>
                  <a:gd name="T80" fmla="*/ 19 w 1649"/>
                  <a:gd name="T81" fmla="*/ 22 h 2568"/>
                  <a:gd name="T82" fmla="*/ 14 w 1649"/>
                  <a:gd name="T83" fmla="*/ 34 h 2568"/>
                  <a:gd name="T84" fmla="*/ 0 w 1649"/>
                  <a:gd name="T85" fmla="*/ 44 h 25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49" h="2568">
                    <a:moveTo>
                      <a:pt x="0" y="234"/>
                    </a:moveTo>
                    <a:lnTo>
                      <a:pt x="99" y="506"/>
                    </a:lnTo>
                    <a:lnTo>
                      <a:pt x="95" y="741"/>
                    </a:lnTo>
                    <a:lnTo>
                      <a:pt x="141" y="1116"/>
                    </a:lnTo>
                    <a:lnTo>
                      <a:pt x="185" y="1721"/>
                    </a:lnTo>
                    <a:lnTo>
                      <a:pt x="255" y="2280"/>
                    </a:lnTo>
                    <a:lnTo>
                      <a:pt x="243" y="2483"/>
                    </a:lnTo>
                    <a:lnTo>
                      <a:pt x="216" y="2544"/>
                    </a:lnTo>
                    <a:lnTo>
                      <a:pt x="379" y="2472"/>
                    </a:lnTo>
                    <a:lnTo>
                      <a:pt x="409" y="2352"/>
                    </a:lnTo>
                    <a:lnTo>
                      <a:pt x="473" y="2432"/>
                    </a:lnTo>
                    <a:lnTo>
                      <a:pt x="513" y="2520"/>
                    </a:lnTo>
                    <a:lnTo>
                      <a:pt x="609" y="2568"/>
                    </a:lnTo>
                    <a:lnTo>
                      <a:pt x="649" y="2472"/>
                    </a:lnTo>
                    <a:lnTo>
                      <a:pt x="619" y="2292"/>
                    </a:lnTo>
                    <a:lnTo>
                      <a:pt x="619" y="2172"/>
                    </a:lnTo>
                    <a:lnTo>
                      <a:pt x="809" y="2128"/>
                    </a:lnTo>
                    <a:lnTo>
                      <a:pt x="945" y="2112"/>
                    </a:lnTo>
                    <a:lnTo>
                      <a:pt x="1273" y="2008"/>
                    </a:lnTo>
                    <a:lnTo>
                      <a:pt x="1609" y="1932"/>
                    </a:lnTo>
                    <a:lnTo>
                      <a:pt x="1649" y="1784"/>
                    </a:lnTo>
                    <a:lnTo>
                      <a:pt x="1609" y="1656"/>
                    </a:lnTo>
                    <a:lnTo>
                      <a:pt x="1585" y="1480"/>
                    </a:lnTo>
                    <a:lnTo>
                      <a:pt x="1569" y="1384"/>
                    </a:lnTo>
                    <a:lnTo>
                      <a:pt x="1601" y="1224"/>
                    </a:lnTo>
                    <a:lnTo>
                      <a:pt x="1545" y="1120"/>
                    </a:lnTo>
                    <a:lnTo>
                      <a:pt x="1433" y="928"/>
                    </a:lnTo>
                    <a:lnTo>
                      <a:pt x="1369" y="672"/>
                    </a:lnTo>
                    <a:lnTo>
                      <a:pt x="1257" y="272"/>
                    </a:lnTo>
                    <a:lnTo>
                      <a:pt x="1185" y="144"/>
                    </a:lnTo>
                    <a:lnTo>
                      <a:pt x="1209" y="0"/>
                    </a:lnTo>
                    <a:lnTo>
                      <a:pt x="1029" y="5"/>
                    </a:lnTo>
                    <a:lnTo>
                      <a:pt x="839" y="71"/>
                    </a:lnTo>
                    <a:lnTo>
                      <a:pt x="696" y="90"/>
                    </a:lnTo>
                    <a:lnTo>
                      <a:pt x="489" y="149"/>
                    </a:lnTo>
                    <a:lnTo>
                      <a:pt x="356" y="174"/>
                    </a:lnTo>
                    <a:lnTo>
                      <a:pt x="341" y="107"/>
                    </a:lnTo>
                    <a:lnTo>
                      <a:pt x="339" y="108"/>
                    </a:lnTo>
                    <a:lnTo>
                      <a:pt x="276" y="90"/>
                    </a:lnTo>
                    <a:lnTo>
                      <a:pt x="201" y="143"/>
                    </a:lnTo>
                    <a:lnTo>
                      <a:pt x="99" y="117"/>
                    </a:lnTo>
                    <a:lnTo>
                      <a:pt x="72" y="177"/>
                    </a:lnTo>
                    <a:lnTo>
                      <a:pt x="0" y="234"/>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27" name="Freeform 31">
                <a:extLst>
                  <a:ext uri="{FF2B5EF4-FFF2-40B4-BE49-F238E27FC236}">
                    <a16:creationId xmlns:a16="http://schemas.microsoft.com/office/drawing/2014/main" id="{FF486FD5-19F3-150C-06F4-5CB7450C8E14}"/>
                  </a:ext>
                </a:extLst>
              </p:cNvPr>
              <p:cNvSpPr>
                <a:spLocks/>
              </p:cNvSpPr>
              <p:nvPr/>
            </p:nvSpPr>
            <p:spPr bwMode="auto">
              <a:xfrm>
                <a:off x="10280211" y="4067497"/>
                <a:ext cx="703155" cy="753023"/>
              </a:xfrm>
              <a:custGeom>
                <a:avLst/>
                <a:gdLst>
                  <a:gd name="T0" fmla="*/ 5 w 2113"/>
                  <a:gd name="T1" fmla="*/ 43 h 2269"/>
                  <a:gd name="T2" fmla="*/ 28 w 2113"/>
                  <a:gd name="T3" fmla="*/ 31 h 2269"/>
                  <a:gd name="T4" fmla="*/ 58 w 2113"/>
                  <a:gd name="T5" fmla="*/ 33 h 2269"/>
                  <a:gd name="T6" fmla="*/ 79 w 2113"/>
                  <a:gd name="T7" fmla="*/ 19 h 2269"/>
                  <a:gd name="T8" fmla="*/ 110 w 2113"/>
                  <a:gd name="T9" fmla="*/ 16 h 2269"/>
                  <a:gd name="T10" fmla="*/ 148 w 2113"/>
                  <a:gd name="T11" fmla="*/ 3 h 2269"/>
                  <a:gd name="T12" fmla="*/ 171 w 2113"/>
                  <a:gd name="T13" fmla="*/ 0 h 2269"/>
                  <a:gd name="T14" fmla="*/ 179 w 2113"/>
                  <a:gd name="T15" fmla="*/ 26 h 2269"/>
                  <a:gd name="T16" fmla="*/ 191 w 2113"/>
                  <a:gd name="T17" fmla="*/ 45 h 2269"/>
                  <a:gd name="T18" fmla="*/ 214 w 2113"/>
                  <a:gd name="T19" fmla="*/ 54 h 2269"/>
                  <a:gd name="T20" fmla="*/ 219 w 2113"/>
                  <a:gd name="T21" fmla="*/ 72 h 2269"/>
                  <a:gd name="T22" fmla="*/ 247 w 2113"/>
                  <a:gd name="T23" fmla="*/ 83 h 2269"/>
                  <a:gd name="T24" fmla="*/ 270 w 2113"/>
                  <a:gd name="T25" fmla="*/ 97 h 2269"/>
                  <a:gd name="T26" fmla="*/ 289 w 2113"/>
                  <a:gd name="T27" fmla="*/ 116 h 2269"/>
                  <a:gd name="T28" fmla="*/ 316 w 2113"/>
                  <a:gd name="T29" fmla="*/ 129 h 2269"/>
                  <a:gd name="T30" fmla="*/ 355 w 2113"/>
                  <a:gd name="T31" fmla="*/ 163 h 2269"/>
                  <a:gd name="T32" fmla="*/ 350 w 2113"/>
                  <a:gd name="T33" fmla="*/ 180 h 2269"/>
                  <a:gd name="T34" fmla="*/ 377 w 2113"/>
                  <a:gd name="T35" fmla="*/ 204 h 2269"/>
                  <a:gd name="T36" fmla="*/ 401 w 2113"/>
                  <a:gd name="T37" fmla="*/ 231 h 2269"/>
                  <a:gd name="T38" fmla="*/ 384 w 2113"/>
                  <a:gd name="T39" fmla="*/ 263 h 2269"/>
                  <a:gd name="T40" fmla="*/ 377 w 2113"/>
                  <a:gd name="T41" fmla="*/ 303 h 2269"/>
                  <a:gd name="T42" fmla="*/ 384 w 2113"/>
                  <a:gd name="T43" fmla="*/ 334 h 2269"/>
                  <a:gd name="T44" fmla="*/ 388 w 2113"/>
                  <a:gd name="T45" fmla="*/ 367 h 2269"/>
                  <a:gd name="T46" fmla="*/ 367 w 2113"/>
                  <a:gd name="T47" fmla="*/ 378 h 2269"/>
                  <a:gd name="T48" fmla="*/ 344 w 2113"/>
                  <a:gd name="T49" fmla="*/ 373 h 2269"/>
                  <a:gd name="T50" fmla="*/ 334 w 2113"/>
                  <a:gd name="T51" fmla="*/ 388 h 2269"/>
                  <a:gd name="T52" fmla="*/ 334 w 2113"/>
                  <a:gd name="T53" fmla="*/ 402 h 2269"/>
                  <a:gd name="T54" fmla="*/ 329 w 2113"/>
                  <a:gd name="T55" fmla="*/ 417 h 2269"/>
                  <a:gd name="T56" fmla="*/ 318 w 2113"/>
                  <a:gd name="T57" fmla="*/ 409 h 2269"/>
                  <a:gd name="T58" fmla="*/ 284 w 2113"/>
                  <a:gd name="T59" fmla="*/ 414 h 2269"/>
                  <a:gd name="T60" fmla="*/ 216 w 2113"/>
                  <a:gd name="T61" fmla="*/ 417 h 2269"/>
                  <a:gd name="T62" fmla="*/ 162 w 2113"/>
                  <a:gd name="T63" fmla="*/ 426 h 2269"/>
                  <a:gd name="T64" fmla="*/ 116 w 2113"/>
                  <a:gd name="T65" fmla="*/ 430 h 2269"/>
                  <a:gd name="T66" fmla="*/ 96 w 2113"/>
                  <a:gd name="T67" fmla="*/ 423 h 2269"/>
                  <a:gd name="T68" fmla="*/ 81 w 2113"/>
                  <a:gd name="T69" fmla="*/ 409 h 2269"/>
                  <a:gd name="T70" fmla="*/ 88 w 2113"/>
                  <a:gd name="T71" fmla="*/ 380 h 2269"/>
                  <a:gd name="T72" fmla="*/ 80 w 2113"/>
                  <a:gd name="T73" fmla="*/ 356 h 2269"/>
                  <a:gd name="T74" fmla="*/ 76 w 2113"/>
                  <a:gd name="T75" fmla="*/ 326 h 2269"/>
                  <a:gd name="T76" fmla="*/ 73 w 2113"/>
                  <a:gd name="T77" fmla="*/ 305 h 2269"/>
                  <a:gd name="T78" fmla="*/ 79 w 2113"/>
                  <a:gd name="T79" fmla="*/ 274 h 2269"/>
                  <a:gd name="T80" fmla="*/ 47 w 2113"/>
                  <a:gd name="T81" fmla="*/ 218 h 2269"/>
                  <a:gd name="T82" fmla="*/ 33 w 2113"/>
                  <a:gd name="T83" fmla="*/ 162 h 2269"/>
                  <a:gd name="T84" fmla="*/ 14 w 2113"/>
                  <a:gd name="T85" fmla="*/ 95 h 2269"/>
                  <a:gd name="T86" fmla="*/ 0 w 2113"/>
                  <a:gd name="T87" fmla="*/ 70 h 2269"/>
                  <a:gd name="T88" fmla="*/ 5 w 2113"/>
                  <a:gd name="T89" fmla="*/ 43 h 22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13" h="2269">
                    <a:moveTo>
                      <a:pt x="26" y="225"/>
                    </a:moveTo>
                    <a:lnTo>
                      <a:pt x="150" y="164"/>
                    </a:lnTo>
                    <a:lnTo>
                      <a:pt x="308" y="176"/>
                    </a:lnTo>
                    <a:lnTo>
                      <a:pt x="416" y="102"/>
                    </a:lnTo>
                    <a:lnTo>
                      <a:pt x="579" y="82"/>
                    </a:lnTo>
                    <a:lnTo>
                      <a:pt x="781" y="18"/>
                    </a:lnTo>
                    <a:lnTo>
                      <a:pt x="899" y="0"/>
                    </a:lnTo>
                    <a:lnTo>
                      <a:pt x="943" y="139"/>
                    </a:lnTo>
                    <a:lnTo>
                      <a:pt x="1009" y="238"/>
                    </a:lnTo>
                    <a:lnTo>
                      <a:pt x="1128" y="283"/>
                    </a:lnTo>
                    <a:lnTo>
                      <a:pt x="1153" y="379"/>
                    </a:lnTo>
                    <a:lnTo>
                      <a:pt x="1302" y="439"/>
                    </a:lnTo>
                    <a:lnTo>
                      <a:pt x="1421" y="512"/>
                    </a:lnTo>
                    <a:lnTo>
                      <a:pt x="1521" y="612"/>
                    </a:lnTo>
                    <a:lnTo>
                      <a:pt x="1663" y="679"/>
                    </a:lnTo>
                    <a:lnTo>
                      <a:pt x="1873" y="859"/>
                    </a:lnTo>
                    <a:lnTo>
                      <a:pt x="1843" y="949"/>
                    </a:lnTo>
                    <a:lnTo>
                      <a:pt x="1987" y="1079"/>
                    </a:lnTo>
                    <a:lnTo>
                      <a:pt x="2113" y="1219"/>
                    </a:lnTo>
                    <a:lnTo>
                      <a:pt x="2024" y="1390"/>
                    </a:lnTo>
                    <a:lnTo>
                      <a:pt x="1987" y="1600"/>
                    </a:lnTo>
                    <a:lnTo>
                      <a:pt x="2024" y="1764"/>
                    </a:lnTo>
                    <a:lnTo>
                      <a:pt x="2042" y="1938"/>
                    </a:lnTo>
                    <a:lnTo>
                      <a:pt x="1933" y="1993"/>
                    </a:lnTo>
                    <a:lnTo>
                      <a:pt x="1813" y="1969"/>
                    </a:lnTo>
                    <a:lnTo>
                      <a:pt x="1759" y="2048"/>
                    </a:lnTo>
                    <a:lnTo>
                      <a:pt x="1759" y="2121"/>
                    </a:lnTo>
                    <a:lnTo>
                      <a:pt x="1731" y="2203"/>
                    </a:lnTo>
                    <a:lnTo>
                      <a:pt x="1677" y="2158"/>
                    </a:lnTo>
                    <a:lnTo>
                      <a:pt x="1494" y="2185"/>
                    </a:lnTo>
                    <a:lnTo>
                      <a:pt x="1137" y="2203"/>
                    </a:lnTo>
                    <a:lnTo>
                      <a:pt x="854" y="2249"/>
                    </a:lnTo>
                    <a:lnTo>
                      <a:pt x="613" y="2269"/>
                    </a:lnTo>
                    <a:lnTo>
                      <a:pt x="506" y="2231"/>
                    </a:lnTo>
                    <a:lnTo>
                      <a:pt x="426" y="2156"/>
                    </a:lnTo>
                    <a:lnTo>
                      <a:pt x="464" y="2007"/>
                    </a:lnTo>
                    <a:lnTo>
                      <a:pt x="423" y="1877"/>
                    </a:lnTo>
                    <a:lnTo>
                      <a:pt x="402" y="1718"/>
                    </a:lnTo>
                    <a:lnTo>
                      <a:pt x="383" y="1610"/>
                    </a:lnTo>
                    <a:lnTo>
                      <a:pt x="416" y="1448"/>
                    </a:lnTo>
                    <a:lnTo>
                      <a:pt x="246" y="1148"/>
                    </a:lnTo>
                    <a:lnTo>
                      <a:pt x="173" y="857"/>
                    </a:lnTo>
                    <a:lnTo>
                      <a:pt x="72" y="500"/>
                    </a:lnTo>
                    <a:lnTo>
                      <a:pt x="0" y="369"/>
                    </a:lnTo>
                    <a:lnTo>
                      <a:pt x="26" y="225"/>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28" name="Freeform 32">
                <a:extLst>
                  <a:ext uri="{FF2B5EF4-FFF2-40B4-BE49-F238E27FC236}">
                    <a16:creationId xmlns:a16="http://schemas.microsoft.com/office/drawing/2014/main" id="{56CAE4C5-6689-83E5-21F9-4EAB1268B594}"/>
                  </a:ext>
                </a:extLst>
              </p:cNvPr>
              <p:cNvSpPr>
                <a:spLocks/>
              </p:cNvSpPr>
              <p:nvPr/>
            </p:nvSpPr>
            <p:spPr bwMode="auto">
              <a:xfrm>
                <a:off x="10092585" y="4710196"/>
                <a:ext cx="1187123" cy="926396"/>
              </a:xfrm>
              <a:custGeom>
                <a:avLst/>
                <a:gdLst>
                  <a:gd name="T0" fmla="*/ 33 w 3573"/>
                  <a:gd name="T1" fmla="*/ 131 h 2793"/>
                  <a:gd name="T2" fmla="*/ 62 w 3573"/>
                  <a:gd name="T3" fmla="*/ 131 h 2793"/>
                  <a:gd name="T4" fmla="*/ 118 w 3573"/>
                  <a:gd name="T5" fmla="*/ 129 h 2793"/>
                  <a:gd name="T6" fmla="*/ 175 w 3573"/>
                  <a:gd name="T7" fmla="*/ 153 h 2793"/>
                  <a:gd name="T8" fmla="*/ 221 w 3573"/>
                  <a:gd name="T9" fmla="*/ 160 h 2793"/>
                  <a:gd name="T10" fmla="*/ 257 w 3573"/>
                  <a:gd name="T11" fmla="*/ 136 h 2793"/>
                  <a:gd name="T12" fmla="*/ 301 w 3573"/>
                  <a:gd name="T13" fmla="*/ 113 h 2793"/>
                  <a:gd name="T14" fmla="*/ 339 w 3573"/>
                  <a:gd name="T15" fmla="*/ 148 h 2793"/>
                  <a:gd name="T16" fmla="*/ 380 w 3573"/>
                  <a:gd name="T17" fmla="*/ 177 h 2793"/>
                  <a:gd name="T18" fmla="*/ 414 w 3573"/>
                  <a:gd name="T19" fmla="*/ 220 h 2793"/>
                  <a:gd name="T20" fmla="*/ 419 w 3573"/>
                  <a:gd name="T21" fmla="*/ 266 h 2793"/>
                  <a:gd name="T22" fmla="*/ 426 w 3573"/>
                  <a:gd name="T23" fmla="*/ 308 h 2793"/>
                  <a:gd name="T24" fmla="*/ 448 w 3573"/>
                  <a:gd name="T25" fmla="*/ 296 h 2793"/>
                  <a:gd name="T26" fmla="*/ 448 w 3573"/>
                  <a:gd name="T27" fmla="*/ 319 h 2793"/>
                  <a:gd name="T28" fmla="*/ 461 w 3573"/>
                  <a:gd name="T29" fmla="*/ 369 h 2793"/>
                  <a:gd name="T30" fmla="*/ 500 w 3573"/>
                  <a:gd name="T31" fmla="*/ 370 h 2793"/>
                  <a:gd name="T32" fmla="*/ 537 w 3573"/>
                  <a:gd name="T33" fmla="*/ 429 h 2793"/>
                  <a:gd name="T34" fmla="*/ 551 w 3573"/>
                  <a:gd name="T35" fmla="*/ 472 h 2793"/>
                  <a:gd name="T36" fmla="*/ 596 w 3573"/>
                  <a:gd name="T37" fmla="*/ 501 h 2793"/>
                  <a:gd name="T38" fmla="*/ 602 w 3573"/>
                  <a:gd name="T39" fmla="*/ 529 h 2793"/>
                  <a:gd name="T40" fmla="*/ 638 w 3573"/>
                  <a:gd name="T41" fmla="*/ 525 h 2793"/>
                  <a:gd name="T42" fmla="*/ 659 w 3573"/>
                  <a:gd name="T43" fmla="*/ 518 h 2793"/>
                  <a:gd name="T44" fmla="*/ 662 w 3573"/>
                  <a:gd name="T45" fmla="*/ 474 h 2793"/>
                  <a:gd name="T46" fmla="*/ 677 w 3573"/>
                  <a:gd name="T47" fmla="*/ 429 h 2793"/>
                  <a:gd name="T48" fmla="*/ 670 w 3573"/>
                  <a:gd name="T49" fmla="*/ 353 h 2793"/>
                  <a:gd name="T50" fmla="*/ 591 w 3573"/>
                  <a:gd name="T51" fmla="*/ 222 h 2793"/>
                  <a:gd name="T52" fmla="*/ 591 w 3573"/>
                  <a:gd name="T53" fmla="*/ 188 h 2793"/>
                  <a:gd name="T54" fmla="*/ 613 w 3573"/>
                  <a:gd name="T55" fmla="*/ 227 h 2793"/>
                  <a:gd name="T56" fmla="*/ 596 w 3573"/>
                  <a:gd name="T57" fmla="*/ 182 h 2793"/>
                  <a:gd name="T58" fmla="*/ 551 w 3573"/>
                  <a:gd name="T59" fmla="*/ 137 h 2793"/>
                  <a:gd name="T60" fmla="*/ 528 w 3573"/>
                  <a:gd name="T61" fmla="*/ 93 h 2793"/>
                  <a:gd name="T62" fmla="*/ 513 w 3573"/>
                  <a:gd name="T63" fmla="*/ 43 h 2793"/>
                  <a:gd name="T64" fmla="*/ 492 w 3573"/>
                  <a:gd name="T65" fmla="*/ 50 h 2793"/>
                  <a:gd name="T66" fmla="*/ 483 w 3573"/>
                  <a:gd name="T67" fmla="*/ 69 h 2793"/>
                  <a:gd name="T68" fmla="*/ 494 w 3573"/>
                  <a:gd name="T69" fmla="*/ 18 h 2793"/>
                  <a:gd name="T70" fmla="*/ 474 w 3573"/>
                  <a:gd name="T71" fmla="*/ 10 h 2793"/>
                  <a:gd name="T72" fmla="*/ 441 w 3573"/>
                  <a:gd name="T73" fmla="*/ 21 h 2793"/>
                  <a:gd name="T74" fmla="*/ 435 w 3573"/>
                  <a:gd name="T75" fmla="*/ 51 h 2793"/>
                  <a:gd name="T76" fmla="*/ 388 w 3573"/>
                  <a:gd name="T77" fmla="*/ 47 h 2793"/>
                  <a:gd name="T78" fmla="*/ 271 w 3573"/>
                  <a:gd name="T79" fmla="*/ 59 h 2793"/>
                  <a:gd name="T80" fmla="*/ 204 w 3573"/>
                  <a:gd name="T81" fmla="*/ 56 h 2793"/>
                  <a:gd name="T82" fmla="*/ 124 w 3573"/>
                  <a:gd name="T83" fmla="*/ 56 h 2793"/>
                  <a:gd name="T84" fmla="*/ 37 w 3573"/>
                  <a:gd name="T85" fmla="*/ 78 h 2793"/>
                  <a:gd name="T86" fmla="*/ 0 w 3573"/>
                  <a:gd name="T87" fmla="*/ 110 h 279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573" h="2793">
                    <a:moveTo>
                      <a:pt x="32" y="756"/>
                    </a:moveTo>
                    <a:lnTo>
                      <a:pt x="176" y="693"/>
                    </a:lnTo>
                    <a:lnTo>
                      <a:pt x="206" y="633"/>
                    </a:lnTo>
                    <a:lnTo>
                      <a:pt x="326" y="693"/>
                    </a:lnTo>
                    <a:lnTo>
                      <a:pt x="441" y="616"/>
                    </a:lnTo>
                    <a:lnTo>
                      <a:pt x="621" y="682"/>
                    </a:lnTo>
                    <a:lnTo>
                      <a:pt x="795" y="646"/>
                    </a:lnTo>
                    <a:lnTo>
                      <a:pt x="921" y="808"/>
                    </a:lnTo>
                    <a:lnTo>
                      <a:pt x="1016" y="873"/>
                    </a:lnTo>
                    <a:lnTo>
                      <a:pt x="1166" y="843"/>
                    </a:lnTo>
                    <a:lnTo>
                      <a:pt x="1269" y="820"/>
                    </a:lnTo>
                    <a:lnTo>
                      <a:pt x="1359" y="718"/>
                    </a:lnTo>
                    <a:lnTo>
                      <a:pt x="1443" y="628"/>
                    </a:lnTo>
                    <a:lnTo>
                      <a:pt x="1587" y="598"/>
                    </a:lnTo>
                    <a:lnTo>
                      <a:pt x="1676" y="663"/>
                    </a:lnTo>
                    <a:lnTo>
                      <a:pt x="1791" y="784"/>
                    </a:lnTo>
                    <a:lnTo>
                      <a:pt x="1827" y="873"/>
                    </a:lnTo>
                    <a:lnTo>
                      <a:pt x="2007" y="934"/>
                    </a:lnTo>
                    <a:lnTo>
                      <a:pt x="2127" y="994"/>
                    </a:lnTo>
                    <a:lnTo>
                      <a:pt x="2187" y="1162"/>
                    </a:lnTo>
                    <a:lnTo>
                      <a:pt x="2187" y="1263"/>
                    </a:lnTo>
                    <a:lnTo>
                      <a:pt x="2211" y="1402"/>
                    </a:lnTo>
                    <a:lnTo>
                      <a:pt x="2211" y="1516"/>
                    </a:lnTo>
                    <a:lnTo>
                      <a:pt x="2247" y="1624"/>
                    </a:lnTo>
                    <a:lnTo>
                      <a:pt x="2289" y="1582"/>
                    </a:lnTo>
                    <a:lnTo>
                      <a:pt x="2367" y="1563"/>
                    </a:lnTo>
                    <a:lnTo>
                      <a:pt x="2391" y="1636"/>
                    </a:lnTo>
                    <a:lnTo>
                      <a:pt x="2367" y="1683"/>
                    </a:lnTo>
                    <a:lnTo>
                      <a:pt x="2349" y="1786"/>
                    </a:lnTo>
                    <a:lnTo>
                      <a:pt x="2433" y="1948"/>
                    </a:lnTo>
                    <a:lnTo>
                      <a:pt x="2565" y="2050"/>
                    </a:lnTo>
                    <a:lnTo>
                      <a:pt x="2637" y="1953"/>
                    </a:lnTo>
                    <a:lnTo>
                      <a:pt x="2715" y="2152"/>
                    </a:lnTo>
                    <a:lnTo>
                      <a:pt x="2835" y="2266"/>
                    </a:lnTo>
                    <a:lnTo>
                      <a:pt x="2883" y="2404"/>
                    </a:lnTo>
                    <a:lnTo>
                      <a:pt x="2907" y="2493"/>
                    </a:lnTo>
                    <a:lnTo>
                      <a:pt x="3057" y="2493"/>
                    </a:lnTo>
                    <a:lnTo>
                      <a:pt x="3147" y="2643"/>
                    </a:lnTo>
                    <a:lnTo>
                      <a:pt x="3237" y="2703"/>
                    </a:lnTo>
                    <a:lnTo>
                      <a:pt x="3177" y="2793"/>
                    </a:lnTo>
                    <a:lnTo>
                      <a:pt x="3267" y="2793"/>
                    </a:lnTo>
                    <a:lnTo>
                      <a:pt x="3369" y="2770"/>
                    </a:lnTo>
                    <a:lnTo>
                      <a:pt x="3387" y="2703"/>
                    </a:lnTo>
                    <a:lnTo>
                      <a:pt x="3477" y="2733"/>
                    </a:lnTo>
                    <a:lnTo>
                      <a:pt x="3537" y="2583"/>
                    </a:lnTo>
                    <a:lnTo>
                      <a:pt x="3495" y="2500"/>
                    </a:lnTo>
                    <a:lnTo>
                      <a:pt x="3549" y="2428"/>
                    </a:lnTo>
                    <a:lnTo>
                      <a:pt x="3573" y="2266"/>
                    </a:lnTo>
                    <a:lnTo>
                      <a:pt x="3573" y="2086"/>
                    </a:lnTo>
                    <a:lnTo>
                      <a:pt x="3537" y="1863"/>
                    </a:lnTo>
                    <a:lnTo>
                      <a:pt x="3387" y="1503"/>
                    </a:lnTo>
                    <a:lnTo>
                      <a:pt x="3117" y="1173"/>
                    </a:lnTo>
                    <a:lnTo>
                      <a:pt x="3027" y="993"/>
                    </a:lnTo>
                    <a:lnTo>
                      <a:pt x="3117" y="993"/>
                    </a:lnTo>
                    <a:lnTo>
                      <a:pt x="3183" y="1096"/>
                    </a:lnTo>
                    <a:lnTo>
                      <a:pt x="3237" y="1198"/>
                    </a:lnTo>
                    <a:lnTo>
                      <a:pt x="3273" y="1198"/>
                    </a:lnTo>
                    <a:lnTo>
                      <a:pt x="3147" y="963"/>
                    </a:lnTo>
                    <a:lnTo>
                      <a:pt x="3021" y="832"/>
                    </a:lnTo>
                    <a:lnTo>
                      <a:pt x="2907" y="723"/>
                    </a:lnTo>
                    <a:lnTo>
                      <a:pt x="2865" y="604"/>
                    </a:lnTo>
                    <a:lnTo>
                      <a:pt x="2787" y="490"/>
                    </a:lnTo>
                    <a:lnTo>
                      <a:pt x="2733" y="370"/>
                    </a:lnTo>
                    <a:lnTo>
                      <a:pt x="2709" y="226"/>
                    </a:lnTo>
                    <a:lnTo>
                      <a:pt x="2637" y="183"/>
                    </a:lnTo>
                    <a:lnTo>
                      <a:pt x="2595" y="262"/>
                    </a:lnTo>
                    <a:lnTo>
                      <a:pt x="2643" y="448"/>
                    </a:lnTo>
                    <a:lnTo>
                      <a:pt x="2547" y="364"/>
                    </a:lnTo>
                    <a:lnTo>
                      <a:pt x="2547" y="213"/>
                    </a:lnTo>
                    <a:lnTo>
                      <a:pt x="2607" y="93"/>
                    </a:lnTo>
                    <a:lnTo>
                      <a:pt x="2609" y="0"/>
                    </a:lnTo>
                    <a:lnTo>
                      <a:pt x="2499" y="55"/>
                    </a:lnTo>
                    <a:lnTo>
                      <a:pt x="2379" y="31"/>
                    </a:lnTo>
                    <a:lnTo>
                      <a:pt x="2325" y="112"/>
                    </a:lnTo>
                    <a:lnTo>
                      <a:pt x="2325" y="184"/>
                    </a:lnTo>
                    <a:lnTo>
                      <a:pt x="2298" y="268"/>
                    </a:lnTo>
                    <a:lnTo>
                      <a:pt x="2246" y="220"/>
                    </a:lnTo>
                    <a:lnTo>
                      <a:pt x="2049" y="249"/>
                    </a:lnTo>
                    <a:lnTo>
                      <a:pt x="1703" y="265"/>
                    </a:lnTo>
                    <a:lnTo>
                      <a:pt x="1430" y="310"/>
                    </a:lnTo>
                    <a:lnTo>
                      <a:pt x="1185" y="333"/>
                    </a:lnTo>
                    <a:lnTo>
                      <a:pt x="1076" y="295"/>
                    </a:lnTo>
                    <a:lnTo>
                      <a:pt x="992" y="220"/>
                    </a:lnTo>
                    <a:lnTo>
                      <a:pt x="653" y="297"/>
                    </a:lnTo>
                    <a:lnTo>
                      <a:pt x="329" y="400"/>
                    </a:lnTo>
                    <a:lnTo>
                      <a:pt x="195" y="414"/>
                    </a:lnTo>
                    <a:lnTo>
                      <a:pt x="2" y="459"/>
                    </a:lnTo>
                    <a:lnTo>
                      <a:pt x="0" y="580"/>
                    </a:lnTo>
                    <a:lnTo>
                      <a:pt x="32" y="756"/>
                    </a:lnTo>
                    <a:close/>
                  </a:path>
                </a:pathLst>
              </a:custGeom>
              <a:grpFill/>
              <a:ln w="9525" cmpd="sng">
                <a:solidFill>
                  <a:srgbClr val="FFFFFF"/>
                </a:solidFill>
                <a:prstDash val="solid"/>
                <a:round/>
                <a:headEnd/>
                <a:tailEnd/>
              </a:ln>
              <a:effectLst/>
            </p:spPr>
            <p:txBody>
              <a:bodyPr/>
              <a:lstStyle/>
              <a:p>
                <a:pPr fontAlgn="base">
                  <a:spcBef>
                    <a:spcPct val="0"/>
                  </a:spcBef>
                  <a:spcAft>
                    <a:spcPct val="0"/>
                  </a:spcAft>
                </a:pPr>
                <a:endParaRPr lang="zh-CN" altLang="en-US" sz="1200" b="1" kern="0">
                  <a:solidFill>
                    <a:srgbClr val="000000"/>
                  </a:solidFill>
                  <a:latin typeface="Arial" charset="0"/>
                </a:endParaRPr>
              </a:p>
            </p:txBody>
          </p:sp>
          <p:sp>
            <p:nvSpPr>
              <p:cNvPr id="129" name="Freeform 34">
                <a:extLst>
                  <a:ext uri="{FF2B5EF4-FFF2-40B4-BE49-F238E27FC236}">
                    <a16:creationId xmlns:a16="http://schemas.microsoft.com/office/drawing/2014/main" id="{AEA467C9-73B2-BFEC-8272-34676775283E}"/>
                  </a:ext>
                </a:extLst>
              </p:cNvPr>
              <p:cNvSpPr>
                <a:spLocks/>
              </p:cNvSpPr>
              <p:nvPr/>
            </p:nvSpPr>
            <p:spPr bwMode="auto">
              <a:xfrm>
                <a:off x="10418738" y="3517616"/>
                <a:ext cx="1136272" cy="583156"/>
              </a:xfrm>
              <a:custGeom>
                <a:avLst/>
                <a:gdLst>
                  <a:gd name="T0" fmla="*/ 0 w 3422"/>
                  <a:gd name="T1" fmla="*/ 333 h 1760"/>
                  <a:gd name="T2" fmla="*/ 32 w 3422"/>
                  <a:gd name="T3" fmla="*/ 329 h 1760"/>
                  <a:gd name="T4" fmla="*/ 70 w 3422"/>
                  <a:gd name="T5" fmla="*/ 317 h 1760"/>
                  <a:gd name="T6" fmla="*/ 92 w 3422"/>
                  <a:gd name="T7" fmla="*/ 314 h 1760"/>
                  <a:gd name="T8" fmla="*/ 161 w 3422"/>
                  <a:gd name="T9" fmla="*/ 282 h 1760"/>
                  <a:gd name="T10" fmla="*/ 205 w 3422"/>
                  <a:gd name="T11" fmla="*/ 268 h 1760"/>
                  <a:gd name="T12" fmla="*/ 243 w 3422"/>
                  <a:gd name="T13" fmla="*/ 258 h 1760"/>
                  <a:gd name="T14" fmla="*/ 275 w 3422"/>
                  <a:gd name="T15" fmla="*/ 262 h 1760"/>
                  <a:gd name="T16" fmla="*/ 292 w 3422"/>
                  <a:gd name="T17" fmla="*/ 280 h 1760"/>
                  <a:gd name="T18" fmla="*/ 327 w 3422"/>
                  <a:gd name="T19" fmla="*/ 268 h 1760"/>
                  <a:gd name="T20" fmla="*/ 371 w 3422"/>
                  <a:gd name="T21" fmla="*/ 246 h 1760"/>
                  <a:gd name="T22" fmla="*/ 418 w 3422"/>
                  <a:gd name="T23" fmla="*/ 286 h 1760"/>
                  <a:gd name="T24" fmla="*/ 457 w 3422"/>
                  <a:gd name="T25" fmla="*/ 308 h 1760"/>
                  <a:gd name="T26" fmla="*/ 467 w 3422"/>
                  <a:gd name="T27" fmla="*/ 331 h 1760"/>
                  <a:gd name="T28" fmla="*/ 506 w 3422"/>
                  <a:gd name="T29" fmla="*/ 301 h 1760"/>
                  <a:gd name="T30" fmla="*/ 525 w 3422"/>
                  <a:gd name="T31" fmla="*/ 276 h 1760"/>
                  <a:gd name="T32" fmla="*/ 537 w 3422"/>
                  <a:gd name="T33" fmla="*/ 246 h 1760"/>
                  <a:gd name="T34" fmla="*/ 554 w 3422"/>
                  <a:gd name="T35" fmla="*/ 217 h 1760"/>
                  <a:gd name="T36" fmla="*/ 582 w 3422"/>
                  <a:gd name="T37" fmla="*/ 202 h 1760"/>
                  <a:gd name="T38" fmla="*/ 603 w 3422"/>
                  <a:gd name="T39" fmla="*/ 187 h 1760"/>
                  <a:gd name="T40" fmla="*/ 614 w 3422"/>
                  <a:gd name="T41" fmla="*/ 176 h 1760"/>
                  <a:gd name="T42" fmla="*/ 603 w 3422"/>
                  <a:gd name="T43" fmla="*/ 165 h 1760"/>
                  <a:gd name="T44" fmla="*/ 568 w 3422"/>
                  <a:gd name="T45" fmla="*/ 182 h 1760"/>
                  <a:gd name="T46" fmla="*/ 563 w 3422"/>
                  <a:gd name="T47" fmla="*/ 165 h 1760"/>
                  <a:gd name="T48" fmla="*/ 582 w 3422"/>
                  <a:gd name="T49" fmla="*/ 160 h 1760"/>
                  <a:gd name="T50" fmla="*/ 592 w 3422"/>
                  <a:gd name="T51" fmla="*/ 148 h 1760"/>
                  <a:gd name="T52" fmla="*/ 591 w 3422"/>
                  <a:gd name="T53" fmla="*/ 125 h 1760"/>
                  <a:gd name="T54" fmla="*/ 625 w 3422"/>
                  <a:gd name="T55" fmla="*/ 114 h 1760"/>
                  <a:gd name="T56" fmla="*/ 645 w 3422"/>
                  <a:gd name="T57" fmla="*/ 90 h 1760"/>
                  <a:gd name="T58" fmla="*/ 648 w 3422"/>
                  <a:gd name="T59" fmla="*/ 68 h 1760"/>
                  <a:gd name="T60" fmla="*/ 625 w 3422"/>
                  <a:gd name="T61" fmla="*/ 45 h 1760"/>
                  <a:gd name="T62" fmla="*/ 620 w 3422"/>
                  <a:gd name="T63" fmla="*/ 68 h 1760"/>
                  <a:gd name="T64" fmla="*/ 602 w 3422"/>
                  <a:gd name="T65" fmla="*/ 63 h 1760"/>
                  <a:gd name="T66" fmla="*/ 570 w 3422"/>
                  <a:gd name="T67" fmla="*/ 70 h 1760"/>
                  <a:gd name="T68" fmla="*/ 551 w 3422"/>
                  <a:gd name="T69" fmla="*/ 51 h 1760"/>
                  <a:gd name="T70" fmla="*/ 564 w 3422"/>
                  <a:gd name="T71" fmla="*/ 39 h 1760"/>
                  <a:gd name="T72" fmla="*/ 586 w 3422"/>
                  <a:gd name="T73" fmla="*/ 49 h 1760"/>
                  <a:gd name="T74" fmla="*/ 599 w 3422"/>
                  <a:gd name="T75" fmla="*/ 34 h 1760"/>
                  <a:gd name="T76" fmla="*/ 620 w 3422"/>
                  <a:gd name="T77" fmla="*/ 28 h 1760"/>
                  <a:gd name="T78" fmla="*/ 591 w 3422"/>
                  <a:gd name="T79" fmla="*/ 0 h 1760"/>
                  <a:gd name="T80" fmla="*/ 554 w 3422"/>
                  <a:gd name="T81" fmla="*/ 17 h 1760"/>
                  <a:gd name="T82" fmla="*/ 512 w 3422"/>
                  <a:gd name="T83" fmla="*/ 23 h 1760"/>
                  <a:gd name="T84" fmla="*/ 351 w 3422"/>
                  <a:gd name="T85" fmla="*/ 70 h 1760"/>
                  <a:gd name="T86" fmla="*/ 280 w 3422"/>
                  <a:gd name="T87" fmla="*/ 101 h 1760"/>
                  <a:gd name="T88" fmla="*/ 178 w 3422"/>
                  <a:gd name="T89" fmla="*/ 129 h 1760"/>
                  <a:gd name="T90" fmla="*/ 178 w 3422"/>
                  <a:gd name="T91" fmla="*/ 151 h 1760"/>
                  <a:gd name="T92" fmla="*/ 165 w 3422"/>
                  <a:gd name="T93" fmla="*/ 169 h 1760"/>
                  <a:gd name="T94" fmla="*/ 97 w 3422"/>
                  <a:gd name="T95" fmla="*/ 202 h 1760"/>
                  <a:gd name="T96" fmla="*/ 103 w 3422"/>
                  <a:gd name="T97" fmla="*/ 220 h 1760"/>
                  <a:gd name="T98" fmla="*/ 32 w 3422"/>
                  <a:gd name="T99" fmla="*/ 275 h 1760"/>
                  <a:gd name="T100" fmla="*/ 18 w 3422"/>
                  <a:gd name="T101" fmla="*/ 300 h 1760"/>
                  <a:gd name="T102" fmla="*/ 1 w 3422"/>
                  <a:gd name="T103" fmla="*/ 305 h 1760"/>
                  <a:gd name="T104" fmla="*/ 0 w 3422"/>
                  <a:gd name="T105" fmla="*/ 333 h 17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22" h="1760">
                    <a:moveTo>
                      <a:pt x="0" y="1760"/>
                    </a:moveTo>
                    <a:lnTo>
                      <a:pt x="168" y="1738"/>
                    </a:lnTo>
                    <a:lnTo>
                      <a:pt x="369" y="1675"/>
                    </a:lnTo>
                    <a:lnTo>
                      <a:pt x="487" y="1657"/>
                    </a:lnTo>
                    <a:lnTo>
                      <a:pt x="848" y="1490"/>
                    </a:lnTo>
                    <a:lnTo>
                      <a:pt x="1082" y="1419"/>
                    </a:lnTo>
                    <a:lnTo>
                      <a:pt x="1283" y="1365"/>
                    </a:lnTo>
                    <a:lnTo>
                      <a:pt x="1452" y="1386"/>
                    </a:lnTo>
                    <a:lnTo>
                      <a:pt x="1542" y="1478"/>
                    </a:lnTo>
                    <a:lnTo>
                      <a:pt x="1726" y="1418"/>
                    </a:lnTo>
                    <a:lnTo>
                      <a:pt x="1961" y="1298"/>
                    </a:lnTo>
                    <a:lnTo>
                      <a:pt x="2209" y="1511"/>
                    </a:lnTo>
                    <a:lnTo>
                      <a:pt x="2411" y="1626"/>
                    </a:lnTo>
                    <a:lnTo>
                      <a:pt x="2468" y="1748"/>
                    </a:lnTo>
                    <a:lnTo>
                      <a:pt x="2672" y="1590"/>
                    </a:lnTo>
                    <a:lnTo>
                      <a:pt x="2772" y="1460"/>
                    </a:lnTo>
                    <a:lnTo>
                      <a:pt x="2836" y="1300"/>
                    </a:lnTo>
                    <a:lnTo>
                      <a:pt x="2924" y="1148"/>
                    </a:lnTo>
                    <a:lnTo>
                      <a:pt x="3076" y="1068"/>
                    </a:lnTo>
                    <a:lnTo>
                      <a:pt x="3182" y="990"/>
                    </a:lnTo>
                    <a:lnTo>
                      <a:pt x="3244" y="932"/>
                    </a:lnTo>
                    <a:lnTo>
                      <a:pt x="3182" y="870"/>
                    </a:lnTo>
                    <a:lnTo>
                      <a:pt x="3002" y="960"/>
                    </a:lnTo>
                    <a:lnTo>
                      <a:pt x="2972" y="870"/>
                    </a:lnTo>
                    <a:lnTo>
                      <a:pt x="3076" y="844"/>
                    </a:lnTo>
                    <a:lnTo>
                      <a:pt x="3124" y="780"/>
                    </a:lnTo>
                    <a:lnTo>
                      <a:pt x="3122" y="660"/>
                    </a:lnTo>
                    <a:lnTo>
                      <a:pt x="3302" y="600"/>
                    </a:lnTo>
                    <a:lnTo>
                      <a:pt x="3404" y="476"/>
                    </a:lnTo>
                    <a:lnTo>
                      <a:pt x="3422" y="360"/>
                    </a:lnTo>
                    <a:lnTo>
                      <a:pt x="3302" y="240"/>
                    </a:lnTo>
                    <a:lnTo>
                      <a:pt x="3272" y="360"/>
                    </a:lnTo>
                    <a:lnTo>
                      <a:pt x="3180" y="332"/>
                    </a:lnTo>
                    <a:lnTo>
                      <a:pt x="3012" y="372"/>
                    </a:lnTo>
                    <a:lnTo>
                      <a:pt x="2912" y="270"/>
                    </a:lnTo>
                    <a:lnTo>
                      <a:pt x="2980" y="204"/>
                    </a:lnTo>
                    <a:lnTo>
                      <a:pt x="3092" y="260"/>
                    </a:lnTo>
                    <a:lnTo>
                      <a:pt x="3164" y="180"/>
                    </a:lnTo>
                    <a:lnTo>
                      <a:pt x="3272" y="150"/>
                    </a:lnTo>
                    <a:lnTo>
                      <a:pt x="3122" y="0"/>
                    </a:lnTo>
                    <a:lnTo>
                      <a:pt x="2924" y="92"/>
                    </a:lnTo>
                    <a:lnTo>
                      <a:pt x="2702" y="120"/>
                    </a:lnTo>
                    <a:lnTo>
                      <a:pt x="1852" y="372"/>
                    </a:lnTo>
                    <a:lnTo>
                      <a:pt x="1477" y="532"/>
                    </a:lnTo>
                    <a:lnTo>
                      <a:pt x="939" y="683"/>
                    </a:lnTo>
                    <a:lnTo>
                      <a:pt x="942" y="797"/>
                    </a:lnTo>
                    <a:lnTo>
                      <a:pt x="871" y="892"/>
                    </a:lnTo>
                    <a:lnTo>
                      <a:pt x="513" y="1070"/>
                    </a:lnTo>
                    <a:lnTo>
                      <a:pt x="545" y="1164"/>
                    </a:lnTo>
                    <a:lnTo>
                      <a:pt x="171" y="1451"/>
                    </a:lnTo>
                    <a:lnTo>
                      <a:pt x="93" y="1583"/>
                    </a:lnTo>
                    <a:lnTo>
                      <a:pt x="3" y="1614"/>
                    </a:lnTo>
                    <a:lnTo>
                      <a:pt x="0" y="176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0" name="Freeform 35">
                <a:extLst>
                  <a:ext uri="{FF2B5EF4-FFF2-40B4-BE49-F238E27FC236}">
                    <a16:creationId xmlns:a16="http://schemas.microsoft.com/office/drawing/2014/main" id="{BDD017A6-F2AF-E539-0F91-2586555E28A4}"/>
                  </a:ext>
                </a:extLst>
              </p:cNvPr>
              <p:cNvSpPr>
                <a:spLocks/>
              </p:cNvSpPr>
              <p:nvPr/>
            </p:nvSpPr>
            <p:spPr bwMode="auto">
              <a:xfrm>
                <a:off x="10676502" y="2633250"/>
                <a:ext cx="769789" cy="560389"/>
              </a:xfrm>
              <a:custGeom>
                <a:avLst/>
                <a:gdLst>
                  <a:gd name="T0" fmla="*/ 0 w 2320"/>
                  <a:gd name="T1" fmla="*/ 115 h 1689"/>
                  <a:gd name="T2" fmla="*/ 21 w 2320"/>
                  <a:gd name="T3" fmla="*/ 97 h 1689"/>
                  <a:gd name="T4" fmla="*/ 45 w 2320"/>
                  <a:gd name="T5" fmla="*/ 98 h 1689"/>
                  <a:gd name="T6" fmla="*/ 118 w 2320"/>
                  <a:gd name="T7" fmla="*/ 74 h 1689"/>
                  <a:gd name="T8" fmla="*/ 226 w 2320"/>
                  <a:gd name="T9" fmla="*/ 38 h 1689"/>
                  <a:gd name="T10" fmla="*/ 350 w 2320"/>
                  <a:gd name="T11" fmla="*/ 0 h 1689"/>
                  <a:gd name="T12" fmla="*/ 399 w 2320"/>
                  <a:gd name="T13" fmla="*/ 33 h 1689"/>
                  <a:gd name="T14" fmla="*/ 417 w 2320"/>
                  <a:gd name="T15" fmla="*/ 41 h 1689"/>
                  <a:gd name="T16" fmla="*/ 402 w 2320"/>
                  <a:gd name="T17" fmla="*/ 64 h 1689"/>
                  <a:gd name="T18" fmla="*/ 392 w 2320"/>
                  <a:gd name="T19" fmla="*/ 92 h 1689"/>
                  <a:gd name="T20" fmla="*/ 412 w 2320"/>
                  <a:gd name="T21" fmla="*/ 124 h 1689"/>
                  <a:gd name="T22" fmla="*/ 438 w 2320"/>
                  <a:gd name="T23" fmla="*/ 143 h 1689"/>
                  <a:gd name="T24" fmla="*/ 439 w 2320"/>
                  <a:gd name="T25" fmla="*/ 159 h 1689"/>
                  <a:gd name="T26" fmla="*/ 429 w 2320"/>
                  <a:gd name="T27" fmla="*/ 177 h 1689"/>
                  <a:gd name="T28" fmla="*/ 422 w 2320"/>
                  <a:gd name="T29" fmla="*/ 196 h 1689"/>
                  <a:gd name="T30" fmla="*/ 408 w 2320"/>
                  <a:gd name="T31" fmla="*/ 211 h 1689"/>
                  <a:gd name="T32" fmla="*/ 386 w 2320"/>
                  <a:gd name="T33" fmla="*/ 213 h 1689"/>
                  <a:gd name="T34" fmla="*/ 374 w 2320"/>
                  <a:gd name="T35" fmla="*/ 221 h 1689"/>
                  <a:gd name="T36" fmla="*/ 362 w 2320"/>
                  <a:gd name="T37" fmla="*/ 225 h 1689"/>
                  <a:gd name="T38" fmla="*/ 338 w 2320"/>
                  <a:gd name="T39" fmla="*/ 224 h 1689"/>
                  <a:gd name="T40" fmla="*/ 325 w 2320"/>
                  <a:gd name="T41" fmla="*/ 225 h 1689"/>
                  <a:gd name="T42" fmla="*/ 298 w 2320"/>
                  <a:gd name="T43" fmla="*/ 237 h 1689"/>
                  <a:gd name="T44" fmla="*/ 277 w 2320"/>
                  <a:gd name="T45" fmla="*/ 242 h 1689"/>
                  <a:gd name="T46" fmla="*/ 262 w 2320"/>
                  <a:gd name="T47" fmla="*/ 259 h 1689"/>
                  <a:gd name="T48" fmla="*/ 229 w 2320"/>
                  <a:gd name="T49" fmla="*/ 265 h 1689"/>
                  <a:gd name="T50" fmla="*/ 204 w 2320"/>
                  <a:gd name="T51" fmla="*/ 274 h 1689"/>
                  <a:gd name="T52" fmla="*/ 164 w 2320"/>
                  <a:gd name="T53" fmla="*/ 285 h 1689"/>
                  <a:gd name="T54" fmla="*/ 130 w 2320"/>
                  <a:gd name="T55" fmla="*/ 297 h 1689"/>
                  <a:gd name="T56" fmla="*/ 113 w 2320"/>
                  <a:gd name="T57" fmla="*/ 297 h 1689"/>
                  <a:gd name="T58" fmla="*/ 93 w 2320"/>
                  <a:gd name="T59" fmla="*/ 313 h 1689"/>
                  <a:gd name="T60" fmla="*/ 56 w 2320"/>
                  <a:gd name="T61" fmla="*/ 320 h 1689"/>
                  <a:gd name="T62" fmla="*/ 44 w 2320"/>
                  <a:gd name="T63" fmla="*/ 300 h 1689"/>
                  <a:gd name="T64" fmla="*/ 39 w 2320"/>
                  <a:gd name="T65" fmla="*/ 248 h 1689"/>
                  <a:gd name="T66" fmla="*/ 26 w 2320"/>
                  <a:gd name="T67" fmla="*/ 252 h 1689"/>
                  <a:gd name="T68" fmla="*/ 23 w 2320"/>
                  <a:gd name="T69" fmla="*/ 196 h 1689"/>
                  <a:gd name="T70" fmla="*/ 0 w 2320"/>
                  <a:gd name="T71" fmla="*/ 115 h 16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20" h="1689">
                    <a:moveTo>
                      <a:pt x="0" y="606"/>
                    </a:moveTo>
                    <a:lnTo>
                      <a:pt x="112" y="510"/>
                    </a:lnTo>
                    <a:lnTo>
                      <a:pt x="238" y="516"/>
                    </a:lnTo>
                    <a:lnTo>
                      <a:pt x="622" y="390"/>
                    </a:lnTo>
                    <a:lnTo>
                      <a:pt x="1192" y="198"/>
                    </a:lnTo>
                    <a:lnTo>
                      <a:pt x="1852" y="0"/>
                    </a:lnTo>
                    <a:lnTo>
                      <a:pt x="2110" y="174"/>
                    </a:lnTo>
                    <a:lnTo>
                      <a:pt x="2206" y="216"/>
                    </a:lnTo>
                    <a:lnTo>
                      <a:pt x="2122" y="336"/>
                    </a:lnTo>
                    <a:lnTo>
                      <a:pt x="2071" y="486"/>
                    </a:lnTo>
                    <a:lnTo>
                      <a:pt x="2176" y="654"/>
                    </a:lnTo>
                    <a:lnTo>
                      <a:pt x="2314" y="756"/>
                    </a:lnTo>
                    <a:lnTo>
                      <a:pt x="2320" y="840"/>
                    </a:lnTo>
                    <a:lnTo>
                      <a:pt x="2266" y="935"/>
                    </a:lnTo>
                    <a:lnTo>
                      <a:pt x="2230" y="1037"/>
                    </a:lnTo>
                    <a:lnTo>
                      <a:pt x="2156" y="1115"/>
                    </a:lnTo>
                    <a:lnTo>
                      <a:pt x="2042" y="1125"/>
                    </a:lnTo>
                    <a:lnTo>
                      <a:pt x="1978" y="1167"/>
                    </a:lnTo>
                    <a:lnTo>
                      <a:pt x="1912" y="1189"/>
                    </a:lnTo>
                    <a:lnTo>
                      <a:pt x="1786" y="1181"/>
                    </a:lnTo>
                    <a:lnTo>
                      <a:pt x="1718" y="1187"/>
                    </a:lnTo>
                    <a:lnTo>
                      <a:pt x="1574" y="1251"/>
                    </a:lnTo>
                    <a:lnTo>
                      <a:pt x="1462" y="1275"/>
                    </a:lnTo>
                    <a:lnTo>
                      <a:pt x="1382" y="1367"/>
                    </a:lnTo>
                    <a:lnTo>
                      <a:pt x="1208" y="1397"/>
                    </a:lnTo>
                    <a:lnTo>
                      <a:pt x="1080" y="1445"/>
                    </a:lnTo>
                    <a:lnTo>
                      <a:pt x="866" y="1505"/>
                    </a:lnTo>
                    <a:lnTo>
                      <a:pt x="687" y="1568"/>
                    </a:lnTo>
                    <a:lnTo>
                      <a:pt x="597" y="1568"/>
                    </a:lnTo>
                    <a:lnTo>
                      <a:pt x="489" y="1653"/>
                    </a:lnTo>
                    <a:lnTo>
                      <a:pt x="297" y="1689"/>
                    </a:lnTo>
                    <a:lnTo>
                      <a:pt x="234" y="1581"/>
                    </a:lnTo>
                    <a:lnTo>
                      <a:pt x="208" y="1307"/>
                    </a:lnTo>
                    <a:lnTo>
                      <a:pt x="136" y="1329"/>
                    </a:lnTo>
                    <a:lnTo>
                      <a:pt x="122" y="1035"/>
                    </a:lnTo>
                    <a:lnTo>
                      <a:pt x="0" y="606"/>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1" name="Freeform 36">
                <a:extLst>
                  <a:ext uri="{FF2B5EF4-FFF2-40B4-BE49-F238E27FC236}">
                    <a16:creationId xmlns:a16="http://schemas.microsoft.com/office/drawing/2014/main" id="{708CFF33-CB00-3E48-D4CD-7218E26709FC}"/>
                  </a:ext>
                </a:extLst>
              </p:cNvPr>
              <p:cNvSpPr>
                <a:spLocks/>
              </p:cNvSpPr>
              <p:nvPr/>
            </p:nvSpPr>
            <p:spPr bwMode="auto">
              <a:xfrm>
                <a:off x="10711572" y="2064104"/>
                <a:ext cx="864478" cy="739015"/>
              </a:xfrm>
              <a:custGeom>
                <a:avLst/>
                <a:gdLst>
                  <a:gd name="T0" fmla="*/ 0 w 2597"/>
                  <a:gd name="T1" fmla="*/ 421 h 2224"/>
                  <a:gd name="T2" fmla="*/ 24 w 2597"/>
                  <a:gd name="T3" fmla="*/ 422 h 2224"/>
                  <a:gd name="T4" fmla="*/ 207 w 2597"/>
                  <a:gd name="T5" fmla="*/ 361 h 2224"/>
                  <a:gd name="T6" fmla="*/ 330 w 2597"/>
                  <a:gd name="T7" fmla="*/ 324 h 2224"/>
                  <a:gd name="T8" fmla="*/ 380 w 2597"/>
                  <a:gd name="T9" fmla="*/ 357 h 2224"/>
                  <a:gd name="T10" fmla="*/ 398 w 2597"/>
                  <a:gd name="T11" fmla="*/ 365 h 2224"/>
                  <a:gd name="T12" fmla="*/ 436 w 2597"/>
                  <a:gd name="T13" fmla="*/ 367 h 2224"/>
                  <a:gd name="T14" fmla="*/ 474 w 2597"/>
                  <a:gd name="T15" fmla="*/ 373 h 2224"/>
                  <a:gd name="T16" fmla="*/ 493 w 2597"/>
                  <a:gd name="T17" fmla="*/ 346 h 2224"/>
                  <a:gd name="T18" fmla="*/ 483 w 2597"/>
                  <a:gd name="T19" fmla="*/ 334 h 2224"/>
                  <a:gd name="T20" fmla="*/ 482 w 2597"/>
                  <a:gd name="T21" fmla="*/ 314 h 2224"/>
                  <a:gd name="T22" fmla="*/ 465 w 2597"/>
                  <a:gd name="T23" fmla="*/ 301 h 2224"/>
                  <a:gd name="T24" fmla="*/ 459 w 2597"/>
                  <a:gd name="T25" fmla="*/ 278 h 2224"/>
                  <a:gd name="T26" fmla="*/ 454 w 2597"/>
                  <a:gd name="T27" fmla="*/ 241 h 2224"/>
                  <a:gd name="T28" fmla="*/ 447 w 2597"/>
                  <a:gd name="T29" fmla="*/ 198 h 2224"/>
                  <a:gd name="T30" fmla="*/ 439 w 2597"/>
                  <a:gd name="T31" fmla="*/ 170 h 2224"/>
                  <a:gd name="T32" fmla="*/ 433 w 2597"/>
                  <a:gd name="T33" fmla="*/ 132 h 2224"/>
                  <a:gd name="T34" fmla="*/ 396 w 2597"/>
                  <a:gd name="T35" fmla="*/ 73 h 2224"/>
                  <a:gd name="T36" fmla="*/ 385 w 2597"/>
                  <a:gd name="T37" fmla="*/ 28 h 2224"/>
                  <a:gd name="T38" fmla="*/ 377 w 2597"/>
                  <a:gd name="T39" fmla="*/ 11 h 2224"/>
                  <a:gd name="T40" fmla="*/ 362 w 2597"/>
                  <a:gd name="T41" fmla="*/ 0 h 2224"/>
                  <a:gd name="T42" fmla="*/ 351 w 2597"/>
                  <a:gd name="T43" fmla="*/ 11 h 2224"/>
                  <a:gd name="T44" fmla="*/ 328 w 2597"/>
                  <a:gd name="T45" fmla="*/ 16 h 2224"/>
                  <a:gd name="T46" fmla="*/ 301 w 2597"/>
                  <a:gd name="T47" fmla="*/ 29 h 2224"/>
                  <a:gd name="T48" fmla="*/ 260 w 2597"/>
                  <a:gd name="T49" fmla="*/ 39 h 2224"/>
                  <a:gd name="T50" fmla="*/ 243 w 2597"/>
                  <a:gd name="T51" fmla="*/ 61 h 2224"/>
                  <a:gd name="T52" fmla="*/ 225 w 2597"/>
                  <a:gd name="T53" fmla="*/ 85 h 2224"/>
                  <a:gd name="T54" fmla="*/ 227 w 2597"/>
                  <a:gd name="T55" fmla="*/ 108 h 2224"/>
                  <a:gd name="T56" fmla="*/ 233 w 2597"/>
                  <a:gd name="T57" fmla="*/ 123 h 2224"/>
                  <a:gd name="T58" fmla="*/ 197 w 2597"/>
                  <a:gd name="T59" fmla="*/ 159 h 2224"/>
                  <a:gd name="T60" fmla="*/ 211 w 2597"/>
                  <a:gd name="T61" fmla="*/ 165 h 2224"/>
                  <a:gd name="T62" fmla="*/ 225 w 2597"/>
                  <a:gd name="T63" fmla="*/ 159 h 2224"/>
                  <a:gd name="T64" fmla="*/ 228 w 2597"/>
                  <a:gd name="T65" fmla="*/ 173 h 2224"/>
                  <a:gd name="T66" fmla="*/ 214 w 2597"/>
                  <a:gd name="T67" fmla="*/ 187 h 2224"/>
                  <a:gd name="T68" fmla="*/ 237 w 2597"/>
                  <a:gd name="T69" fmla="*/ 198 h 2224"/>
                  <a:gd name="T70" fmla="*/ 242 w 2597"/>
                  <a:gd name="T71" fmla="*/ 216 h 2224"/>
                  <a:gd name="T72" fmla="*/ 213 w 2597"/>
                  <a:gd name="T73" fmla="*/ 225 h 2224"/>
                  <a:gd name="T74" fmla="*/ 183 w 2597"/>
                  <a:gd name="T75" fmla="*/ 243 h 2224"/>
                  <a:gd name="T76" fmla="*/ 151 w 2597"/>
                  <a:gd name="T77" fmla="*/ 267 h 2224"/>
                  <a:gd name="T78" fmla="*/ 120 w 2597"/>
                  <a:gd name="T79" fmla="*/ 261 h 2224"/>
                  <a:gd name="T80" fmla="*/ 88 w 2597"/>
                  <a:gd name="T81" fmla="*/ 273 h 2224"/>
                  <a:gd name="T82" fmla="*/ 60 w 2597"/>
                  <a:gd name="T83" fmla="*/ 291 h 2224"/>
                  <a:gd name="T84" fmla="*/ 58 w 2597"/>
                  <a:gd name="T85" fmla="*/ 310 h 2224"/>
                  <a:gd name="T86" fmla="*/ 77 w 2597"/>
                  <a:gd name="T87" fmla="*/ 329 h 2224"/>
                  <a:gd name="T88" fmla="*/ 76 w 2597"/>
                  <a:gd name="T89" fmla="*/ 351 h 2224"/>
                  <a:gd name="T90" fmla="*/ 60 w 2597"/>
                  <a:gd name="T91" fmla="*/ 369 h 2224"/>
                  <a:gd name="T92" fmla="*/ 0 w 2597"/>
                  <a:gd name="T93" fmla="*/ 421 h 22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597" h="2224">
                    <a:moveTo>
                      <a:pt x="0" y="2218"/>
                    </a:moveTo>
                    <a:lnTo>
                      <a:pt x="128" y="2224"/>
                    </a:lnTo>
                    <a:lnTo>
                      <a:pt x="1088" y="1905"/>
                    </a:lnTo>
                    <a:lnTo>
                      <a:pt x="1737" y="1708"/>
                    </a:lnTo>
                    <a:lnTo>
                      <a:pt x="2003" y="1884"/>
                    </a:lnTo>
                    <a:lnTo>
                      <a:pt x="2094" y="1924"/>
                    </a:lnTo>
                    <a:lnTo>
                      <a:pt x="2298" y="1936"/>
                    </a:lnTo>
                    <a:lnTo>
                      <a:pt x="2498" y="1968"/>
                    </a:lnTo>
                    <a:lnTo>
                      <a:pt x="2597" y="1826"/>
                    </a:lnTo>
                    <a:lnTo>
                      <a:pt x="2546" y="1760"/>
                    </a:lnTo>
                    <a:lnTo>
                      <a:pt x="2538" y="1656"/>
                    </a:lnTo>
                    <a:lnTo>
                      <a:pt x="2450" y="1584"/>
                    </a:lnTo>
                    <a:lnTo>
                      <a:pt x="2417" y="1466"/>
                    </a:lnTo>
                    <a:lnTo>
                      <a:pt x="2394" y="1272"/>
                    </a:lnTo>
                    <a:lnTo>
                      <a:pt x="2357" y="1046"/>
                    </a:lnTo>
                    <a:lnTo>
                      <a:pt x="2314" y="896"/>
                    </a:lnTo>
                    <a:lnTo>
                      <a:pt x="2282" y="696"/>
                    </a:lnTo>
                    <a:lnTo>
                      <a:pt x="2087" y="386"/>
                    </a:lnTo>
                    <a:lnTo>
                      <a:pt x="2027" y="146"/>
                    </a:lnTo>
                    <a:lnTo>
                      <a:pt x="1986" y="56"/>
                    </a:lnTo>
                    <a:lnTo>
                      <a:pt x="1906" y="0"/>
                    </a:lnTo>
                    <a:lnTo>
                      <a:pt x="1847" y="56"/>
                    </a:lnTo>
                    <a:lnTo>
                      <a:pt x="1727" y="86"/>
                    </a:lnTo>
                    <a:lnTo>
                      <a:pt x="1586" y="152"/>
                    </a:lnTo>
                    <a:lnTo>
                      <a:pt x="1367" y="206"/>
                    </a:lnTo>
                    <a:lnTo>
                      <a:pt x="1282" y="320"/>
                    </a:lnTo>
                    <a:lnTo>
                      <a:pt x="1186" y="446"/>
                    </a:lnTo>
                    <a:lnTo>
                      <a:pt x="1194" y="568"/>
                    </a:lnTo>
                    <a:lnTo>
                      <a:pt x="1226" y="648"/>
                    </a:lnTo>
                    <a:lnTo>
                      <a:pt x="1036" y="836"/>
                    </a:lnTo>
                    <a:lnTo>
                      <a:pt x="1114" y="872"/>
                    </a:lnTo>
                    <a:lnTo>
                      <a:pt x="1186" y="836"/>
                    </a:lnTo>
                    <a:lnTo>
                      <a:pt x="1202" y="912"/>
                    </a:lnTo>
                    <a:lnTo>
                      <a:pt x="1126" y="986"/>
                    </a:lnTo>
                    <a:lnTo>
                      <a:pt x="1247" y="1046"/>
                    </a:lnTo>
                    <a:lnTo>
                      <a:pt x="1277" y="1136"/>
                    </a:lnTo>
                    <a:lnTo>
                      <a:pt x="1122" y="1184"/>
                    </a:lnTo>
                    <a:lnTo>
                      <a:pt x="962" y="1280"/>
                    </a:lnTo>
                    <a:lnTo>
                      <a:pt x="796" y="1406"/>
                    </a:lnTo>
                    <a:lnTo>
                      <a:pt x="634" y="1376"/>
                    </a:lnTo>
                    <a:lnTo>
                      <a:pt x="466" y="1440"/>
                    </a:lnTo>
                    <a:lnTo>
                      <a:pt x="314" y="1536"/>
                    </a:lnTo>
                    <a:lnTo>
                      <a:pt x="306" y="1632"/>
                    </a:lnTo>
                    <a:lnTo>
                      <a:pt x="406" y="1736"/>
                    </a:lnTo>
                    <a:lnTo>
                      <a:pt x="402" y="1848"/>
                    </a:lnTo>
                    <a:lnTo>
                      <a:pt x="316" y="1946"/>
                    </a:lnTo>
                    <a:lnTo>
                      <a:pt x="0" y="2218"/>
                    </a:lnTo>
                    <a:close/>
                  </a:path>
                </a:pathLst>
              </a:custGeom>
              <a:grpFill/>
              <a:ln w="9525" cmpd="sng">
                <a:solidFill>
                  <a:srgbClr val="FFFFFF"/>
                </a:solidFill>
                <a:prstDash val="solid"/>
                <a:round/>
                <a:headEnd/>
                <a:tailEnd/>
              </a:ln>
              <a:effectLst/>
            </p:spPr>
            <p:txBody>
              <a:bodyPr/>
              <a:lstStyle/>
              <a:p>
                <a:pPr fontAlgn="base">
                  <a:spcBef>
                    <a:spcPct val="0"/>
                  </a:spcBef>
                  <a:spcAft>
                    <a:spcPct val="0"/>
                  </a:spcAft>
                </a:pPr>
                <a:endParaRPr lang="zh-CN" altLang="en-US" sz="1200" b="1" kern="0">
                  <a:solidFill>
                    <a:srgbClr val="000000"/>
                  </a:solidFill>
                  <a:latin typeface="Arial" charset="0"/>
                </a:endParaRPr>
              </a:p>
            </p:txBody>
          </p:sp>
          <p:sp>
            <p:nvSpPr>
              <p:cNvPr id="132" name="Freeform 38">
                <a:extLst>
                  <a:ext uri="{FF2B5EF4-FFF2-40B4-BE49-F238E27FC236}">
                    <a16:creationId xmlns:a16="http://schemas.microsoft.com/office/drawing/2014/main" id="{A00BCB80-6A9D-7948-BA49-37A4E6036E7B}"/>
                  </a:ext>
                </a:extLst>
              </p:cNvPr>
              <p:cNvSpPr>
                <a:spLocks/>
              </p:cNvSpPr>
              <p:nvPr/>
            </p:nvSpPr>
            <p:spPr bwMode="auto">
              <a:xfrm>
                <a:off x="11363878" y="2703298"/>
                <a:ext cx="199899" cy="395775"/>
              </a:xfrm>
              <a:custGeom>
                <a:avLst/>
                <a:gdLst>
                  <a:gd name="T0" fmla="*/ 10 w 601"/>
                  <a:gd name="T1" fmla="*/ 23 h 1190"/>
                  <a:gd name="T2" fmla="*/ 0 w 601"/>
                  <a:gd name="T3" fmla="*/ 51 h 1190"/>
                  <a:gd name="T4" fmla="*/ 20 w 601"/>
                  <a:gd name="T5" fmla="*/ 84 h 1190"/>
                  <a:gd name="T6" fmla="*/ 46 w 601"/>
                  <a:gd name="T7" fmla="*/ 103 h 1190"/>
                  <a:gd name="T8" fmla="*/ 47 w 601"/>
                  <a:gd name="T9" fmla="*/ 119 h 1190"/>
                  <a:gd name="T10" fmla="*/ 38 w 601"/>
                  <a:gd name="T11" fmla="*/ 136 h 1190"/>
                  <a:gd name="T12" fmla="*/ 30 w 601"/>
                  <a:gd name="T13" fmla="*/ 156 h 1190"/>
                  <a:gd name="T14" fmla="*/ 17 w 601"/>
                  <a:gd name="T15" fmla="*/ 171 h 1190"/>
                  <a:gd name="T16" fmla="*/ 27 w 601"/>
                  <a:gd name="T17" fmla="*/ 201 h 1190"/>
                  <a:gd name="T18" fmla="*/ 48 w 601"/>
                  <a:gd name="T19" fmla="*/ 198 h 1190"/>
                  <a:gd name="T20" fmla="*/ 66 w 601"/>
                  <a:gd name="T21" fmla="*/ 216 h 1190"/>
                  <a:gd name="T22" fmla="*/ 85 w 601"/>
                  <a:gd name="T23" fmla="*/ 226 h 1190"/>
                  <a:gd name="T24" fmla="*/ 91 w 601"/>
                  <a:gd name="T25" fmla="*/ 188 h 1190"/>
                  <a:gd name="T26" fmla="*/ 97 w 601"/>
                  <a:gd name="T27" fmla="*/ 165 h 1190"/>
                  <a:gd name="T28" fmla="*/ 102 w 601"/>
                  <a:gd name="T29" fmla="*/ 137 h 1190"/>
                  <a:gd name="T30" fmla="*/ 114 w 601"/>
                  <a:gd name="T31" fmla="*/ 108 h 1190"/>
                  <a:gd name="T32" fmla="*/ 108 w 601"/>
                  <a:gd name="T33" fmla="*/ 74 h 1190"/>
                  <a:gd name="T34" fmla="*/ 86 w 601"/>
                  <a:gd name="T35" fmla="*/ 57 h 1190"/>
                  <a:gd name="T36" fmla="*/ 86 w 601"/>
                  <a:gd name="T37" fmla="*/ 33 h 1190"/>
                  <a:gd name="T38" fmla="*/ 102 w 601"/>
                  <a:gd name="T39" fmla="*/ 9 h 1190"/>
                  <a:gd name="T40" fmla="*/ 64 w 601"/>
                  <a:gd name="T41" fmla="*/ 2 h 1190"/>
                  <a:gd name="T42" fmla="*/ 26 w 601"/>
                  <a:gd name="T43" fmla="*/ 0 h 1190"/>
                  <a:gd name="T44" fmla="*/ 10 w 601"/>
                  <a:gd name="T45" fmla="*/ 23 h 11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1" h="1190">
                    <a:moveTo>
                      <a:pt x="54" y="119"/>
                    </a:moveTo>
                    <a:lnTo>
                      <a:pt x="0" y="269"/>
                    </a:lnTo>
                    <a:lnTo>
                      <a:pt x="106" y="440"/>
                    </a:lnTo>
                    <a:lnTo>
                      <a:pt x="244" y="540"/>
                    </a:lnTo>
                    <a:lnTo>
                      <a:pt x="250" y="624"/>
                    </a:lnTo>
                    <a:lnTo>
                      <a:pt x="199" y="716"/>
                    </a:lnTo>
                    <a:lnTo>
                      <a:pt x="159" y="821"/>
                    </a:lnTo>
                    <a:lnTo>
                      <a:pt x="87" y="902"/>
                    </a:lnTo>
                    <a:lnTo>
                      <a:pt x="141" y="1059"/>
                    </a:lnTo>
                    <a:lnTo>
                      <a:pt x="254" y="1044"/>
                    </a:lnTo>
                    <a:lnTo>
                      <a:pt x="346" y="1135"/>
                    </a:lnTo>
                    <a:lnTo>
                      <a:pt x="446" y="1190"/>
                    </a:lnTo>
                    <a:lnTo>
                      <a:pt x="481" y="989"/>
                    </a:lnTo>
                    <a:lnTo>
                      <a:pt x="511" y="869"/>
                    </a:lnTo>
                    <a:lnTo>
                      <a:pt x="538" y="724"/>
                    </a:lnTo>
                    <a:lnTo>
                      <a:pt x="601" y="569"/>
                    </a:lnTo>
                    <a:lnTo>
                      <a:pt x="571" y="389"/>
                    </a:lnTo>
                    <a:lnTo>
                      <a:pt x="451" y="299"/>
                    </a:lnTo>
                    <a:lnTo>
                      <a:pt x="455" y="175"/>
                    </a:lnTo>
                    <a:lnTo>
                      <a:pt x="540" y="45"/>
                    </a:lnTo>
                    <a:lnTo>
                      <a:pt x="340" y="12"/>
                    </a:lnTo>
                    <a:lnTo>
                      <a:pt x="135" y="0"/>
                    </a:lnTo>
                    <a:lnTo>
                      <a:pt x="54" y="119"/>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3" name="Freeform 41">
                <a:extLst>
                  <a:ext uri="{FF2B5EF4-FFF2-40B4-BE49-F238E27FC236}">
                    <a16:creationId xmlns:a16="http://schemas.microsoft.com/office/drawing/2014/main" id="{D2ABB0BF-CD95-0B8F-14B0-8E0B1408AC80}"/>
                  </a:ext>
                </a:extLst>
              </p:cNvPr>
              <p:cNvSpPr>
                <a:spLocks/>
              </p:cNvSpPr>
              <p:nvPr/>
            </p:nvSpPr>
            <p:spPr bwMode="auto">
              <a:xfrm>
                <a:off x="11560268" y="1948523"/>
                <a:ext cx="203407" cy="434303"/>
              </a:xfrm>
              <a:custGeom>
                <a:avLst/>
                <a:gdLst>
                  <a:gd name="T0" fmla="*/ 66 w 615"/>
                  <a:gd name="T1" fmla="*/ 233 h 1311"/>
                  <a:gd name="T2" fmla="*/ 96 w 615"/>
                  <a:gd name="T3" fmla="*/ 224 h 1311"/>
                  <a:gd name="T4" fmla="*/ 107 w 615"/>
                  <a:gd name="T5" fmla="*/ 201 h 1311"/>
                  <a:gd name="T6" fmla="*/ 107 w 615"/>
                  <a:gd name="T7" fmla="*/ 184 h 1311"/>
                  <a:gd name="T8" fmla="*/ 116 w 615"/>
                  <a:gd name="T9" fmla="*/ 170 h 1311"/>
                  <a:gd name="T10" fmla="*/ 96 w 615"/>
                  <a:gd name="T11" fmla="*/ 162 h 1311"/>
                  <a:gd name="T12" fmla="*/ 89 w 615"/>
                  <a:gd name="T13" fmla="*/ 136 h 1311"/>
                  <a:gd name="T14" fmla="*/ 54 w 615"/>
                  <a:gd name="T15" fmla="*/ 74 h 1311"/>
                  <a:gd name="T16" fmla="*/ 25 w 615"/>
                  <a:gd name="T17" fmla="*/ 0 h 1311"/>
                  <a:gd name="T18" fmla="*/ 9 w 615"/>
                  <a:gd name="T19" fmla="*/ 6 h 1311"/>
                  <a:gd name="T20" fmla="*/ 2 w 615"/>
                  <a:gd name="T21" fmla="*/ 18 h 1311"/>
                  <a:gd name="T22" fmla="*/ 14 w 615"/>
                  <a:gd name="T23" fmla="*/ 52 h 1311"/>
                  <a:gd name="T24" fmla="*/ 18 w 615"/>
                  <a:gd name="T25" fmla="*/ 74 h 1311"/>
                  <a:gd name="T26" fmla="*/ 2 w 615"/>
                  <a:gd name="T27" fmla="*/ 97 h 1311"/>
                  <a:gd name="T28" fmla="*/ 0 w 615"/>
                  <a:gd name="T29" fmla="*/ 145 h 1311"/>
                  <a:gd name="T30" fmla="*/ 5 w 615"/>
                  <a:gd name="T31" fmla="*/ 200 h 1311"/>
                  <a:gd name="T32" fmla="*/ 12 w 615"/>
                  <a:gd name="T33" fmla="*/ 234 h 1311"/>
                  <a:gd name="T34" fmla="*/ 18 w 615"/>
                  <a:gd name="T35" fmla="*/ 248 h 1311"/>
                  <a:gd name="T36" fmla="*/ 66 w 615"/>
                  <a:gd name="T37" fmla="*/ 233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5" h="1311">
                    <a:moveTo>
                      <a:pt x="349" y="1231"/>
                    </a:moveTo>
                    <a:lnTo>
                      <a:pt x="507" y="1183"/>
                    </a:lnTo>
                    <a:lnTo>
                      <a:pt x="567" y="1063"/>
                    </a:lnTo>
                    <a:lnTo>
                      <a:pt x="567" y="975"/>
                    </a:lnTo>
                    <a:lnTo>
                      <a:pt x="615" y="900"/>
                    </a:lnTo>
                    <a:lnTo>
                      <a:pt x="508" y="859"/>
                    </a:lnTo>
                    <a:lnTo>
                      <a:pt x="472" y="721"/>
                    </a:lnTo>
                    <a:lnTo>
                      <a:pt x="285" y="390"/>
                    </a:lnTo>
                    <a:lnTo>
                      <a:pt x="135" y="0"/>
                    </a:lnTo>
                    <a:lnTo>
                      <a:pt x="46" y="31"/>
                    </a:lnTo>
                    <a:lnTo>
                      <a:pt x="13" y="97"/>
                    </a:lnTo>
                    <a:lnTo>
                      <a:pt x="75" y="277"/>
                    </a:lnTo>
                    <a:lnTo>
                      <a:pt x="96" y="393"/>
                    </a:lnTo>
                    <a:lnTo>
                      <a:pt x="12" y="514"/>
                    </a:lnTo>
                    <a:lnTo>
                      <a:pt x="0" y="766"/>
                    </a:lnTo>
                    <a:lnTo>
                      <a:pt x="24" y="1056"/>
                    </a:lnTo>
                    <a:lnTo>
                      <a:pt x="64" y="1239"/>
                    </a:lnTo>
                    <a:lnTo>
                      <a:pt x="96" y="1311"/>
                    </a:lnTo>
                    <a:lnTo>
                      <a:pt x="349" y="1231"/>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4" name="Freeform 43">
                <a:extLst>
                  <a:ext uri="{FF2B5EF4-FFF2-40B4-BE49-F238E27FC236}">
                    <a16:creationId xmlns:a16="http://schemas.microsoft.com/office/drawing/2014/main" id="{EBB1DE00-B99C-A743-3113-135C8E7DE7E0}"/>
                  </a:ext>
                </a:extLst>
              </p:cNvPr>
              <p:cNvSpPr>
                <a:spLocks/>
              </p:cNvSpPr>
              <p:nvPr/>
            </p:nvSpPr>
            <p:spPr bwMode="auto">
              <a:xfrm>
                <a:off x="11540980" y="2619240"/>
                <a:ext cx="206914" cy="173371"/>
              </a:xfrm>
              <a:custGeom>
                <a:avLst/>
                <a:gdLst>
                  <a:gd name="T0" fmla="*/ 11 w 622"/>
                  <a:gd name="T1" fmla="*/ 61 h 519"/>
                  <a:gd name="T2" fmla="*/ 28 w 622"/>
                  <a:gd name="T3" fmla="*/ 46 h 519"/>
                  <a:gd name="T4" fmla="*/ 53 w 622"/>
                  <a:gd name="T5" fmla="*/ 36 h 519"/>
                  <a:gd name="T6" fmla="*/ 83 w 622"/>
                  <a:gd name="T7" fmla="*/ 19 h 519"/>
                  <a:gd name="T8" fmla="*/ 101 w 622"/>
                  <a:gd name="T9" fmla="*/ 6 h 519"/>
                  <a:gd name="T10" fmla="*/ 115 w 622"/>
                  <a:gd name="T11" fmla="*/ 0 h 519"/>
                  <a:gd name="T12" fmla="*/ 118 w 622"/>
                  <a:gd name="T13" fmla="*/ 6 h 519"/>
                  <a:gd name="T14" fmla="*/ 111 w 622"/>
                  <a:gd name="T15" fmla="*/ 16 h 519"/>
                  <a:gd name="T16" fmla="*/ 85 w 622"/>
                  <a:gd name="T17" fmla="*/ 39 h 519"/>
                  <a:gd name="T18" fmla="*/ 50 w 622"/>
                  <a:gd name="T19" fmla="*/ 68 h 519"/>
                  <a:gd name="T20" fmla="*/ 27 w 622"/>
                  <a:gd name="T21" fmla="*/ 84 h 519"/>
                  <a:gd name="T22" fmla="*/ 17 w 622"/>
                  <a:gd name="T23" fmla="*/ 94 h 519"/>
                  <a:gd name="T24" fmla="*/ 2 w 622"/>
                  <a:gd name="T25" fmla="*/ 99 h 519"/>
                  <a:gd name="T26" fmla="*/ 0 w 622"/>
                  <a:gd name="T27" fmla="*/ 84 h 519"/>
                  <a:gd name="T28" fmla="*/ 11 w 622"/>
                  <a:gd name="T29" fmla="*/ 61 h 5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2" h="519">
                    <a:moveTo>
                      <a:pt x="60" y="322"/>
                    </a:moveTo>
                    <a:lnTo>
                      <a:pt x="147" y="240"/>
                    </a:lnTo>
                    <a:lnTo>
                      <a:pt x="281" y="187"/>
                    </a:lnTo>
                    <a:lnTo>
                      <a:pt x="435" y="101"/>
                    </a:lnTo>
                    <a:lnTo>
                      <a:pt x="531" y="34"/>
                    </a:lnTo>
                    <a:lnTo>
                      <a:pt x="608" y="0"/>
                    </a:lnTo>
                    <a:lnTo>
                      <a:pt x="622" y="34"/>
                    </a:lnTo>
                    <a:lnTo>
                      <a:pt x="584" y="82"/>
                    </a:lnTo>
                    <a:lnTo>
                      <a:pt x="450" y="202"/>
                    </a:lnTo>
                    <a:lnTo>
                      <a:pt x="262" y="355"/>
                    </a:lnTo>
                    <a:lnTo>
                      <a:pt x="142" y="442"/>
                    </a:lnTo>
                    <a:lnTo>
                      <a:pt x="89" y="495"/>
                    </a:lnTo>
                    <a:lnTo>
                      <a:pt x="8" y="519"/>
                    </a:lnTo>
                    <a:lnTo>
                      <a:pt x="0" y="442"/>
                    </a:lnTo>
                    <a:lnTo>
                      <a:pt x="60" y="322"/>
                    </a:lnTo>
                    <a:close/>
                  </a:path>
                </a:pathLst>
              </a:custGeom>
              <a:grpFill/>
              <a:ln w="9525" cmpd="sng">
                <a:solidFill>
                  <a:srgbClr val="FFFFFF"/>
                </a:solidFill>
                <a:prstDash val="solid"/>
                <a:round/>
                <a:headEnd/>
                <a:tailEnd/>
              </a:ln>
              <a:effectLst/>
            </p:spPr>
            <p:txBody>
              <a:bodyPr/>
              <a:lstStyle/>
              <a:p>
                <a:pPr fontAlgn="base">
                  <a:spcBef>
                    <a:spcPct val="0"/>
                  </a:spcBef>
                  <a:spcAft>
                    <a:spcPct val="0"/>
                  </a:spcAft>
                </a:pPr>
                <a:endParaRPr lang="zh-CN" altLang="en-US" sz="1200" b="1" kern="0">
                  <a:solidFill>
                    <a:srgbClr val="000000"/>
                  </a:solidFill>
                  <a:latin typeface="Arial" charset="0"/>
                </a:endParaRPr>
              </a:p>
            </p:txBody>
          </p:sp>
          <p:sp>
            <p:nvSpPr>
              <p:cNvPr id="135" name="Freeform 44">
                <a:extLst>
                  <a:ext uri="{FF2B5EF4-FFF2-40B4-BE49-F238E27FC236}">
                    <a16:creationId xmlns:a16="http://schemas.microsoft.com/office/drawing/2014/main" id="{65C5C4B6-228E-15EA-2845-23A03ADFFE87}"/>
                  </a:ext>
                </a:extLst>
              </p:cNvPr>
              <p:cNvSpPr>
                <a:spLocks/>
              </p:cNvSpPr>
              <p:nvPr/>
            </p:nvSpPr>
            <p:spPr bwMode="auto">
              <a:xfrm>
                <a:off x="11697043" y="2440616"/>
                <a:ext cx="103457" cy="119083"/>
              </a:xfrm>
              <a:custGeom>
                <a:avLst/>
                <a:gdLst>
                  <a:gd name="T0" fmla="*/ 0 w 314"/>
                  <a:gd name="T1" fmla="*/ 13 h 363"/>
                  <a:gd name="T2" fmla="*/ 42 w 314"/>
                  <a:gd name="T3" fmla="*/ 0 h 363"/>
                  <a:gd name="T4" fmla="*/ 59 w 314"/>
                  <a:gd name="T5" fmla="*/ 32 h 363"/>
                  <a:gd name="T6" fmla="*/ 51 w 314"/>
                  <a:gd name="T7" fmla="*/ 36 h 363"/>
                  <a:gd name="T8" fmla="*/ 45 w 314"/>
                  <a:gd name="T9" fmla="*/ 53 h 363"/>
                  <a:gd name="T10" fmla="*/ 29 w 314"/>
                  <a:gd name="T11" fmla="*/ 68 h 363"/>
                  <a:gd name="T12" fmla="*/ 26 w 314"/>
                  <a:gd name="T13" fmla="*/ 37 h 363"/>
                  <a:gd name="T14" fmla="*/ 0 w 314"/>
                  <a:gd name="T15" fmla="*/ 13 h 3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4" h="363">
                    <a:moveTo>
                      <a:pt x="0" y="69"/>
                    </a:moveTo>
                    <a:lnTo>
                      <a:pt x="225" y="0"/>
                    </a:lnTo>
                    <a:lnTo>
                      <a:pt x="314" y="171"/>
                    </a:lnTo>
                    <a:lnTo>
                      <a:pt x="273" y="192"/>
                    </a:lnTo>
                    <a:lnTo>
                      <a:pt x="237" y="282"/>
                    </a:lnTo>
                    <a:lnTo>
                      <a:pt x="156" y="363"/>
                    </a:lnTo>
                    <a:lnTo>
                      <a:pt x="138" y="195"/>
                    </a:lnTo>
                    <a:lnTo>
                      <a:pt x="0" y="69"/>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6" name="Freeform 45">
                <a:extLst>
                  <a:ext uri="{FF2B5EF4-FFF2-40B4-BE49-F238E27FC236}">
                    <a16:creationId xmlns:a16="http://schemas.microsoft.com/office/drawing/2014/main" id="{57F61E0F-D42F-06A6-A1AC-D18CA83C1A7E}"/>
                  </a:ext>
                </a:extLst>
              </p:cNvPr>
              <p:cNvSpPr>
                <a:spLocks/>
              </p:cNvSpPr>
              <p:nvPr/>
            </p:nvSpPr>
            <p:spPr bwMode="auto">
              <a:xfrm>
                <a:off x="9377156" y="2160421"/>
                <a:ext cx="725951" cy="336235"/>
              </a:xfrm>
              <a:custGeom>
                <a:avLst/>
                <a:gdLst>
                  <a:gd name="T0" fmla="*/ 0 w 2182"/>
                  <a:gd name="T1" fmla="*/ 106 h 1010"/>
                  <a:gd name="T2" fmla="*/ 28 w 2182"/>
                  <a:gd name="T3" fmla="*/ 92 h 1010"/>
                  <a:gd name="T4" fmla="*/ 59 w 2182"/>
                  <a:gd name="T5" fmla="*/ 67 h 1010"/>
                  <a:gd name="T6" fmla="*/ 77 w 2182"/>
                  <a:gd name="T7" fmla="*/ 47 h 1010"/>
                  <a:gd name="T8" fmla="*/ 104 w 2182"/>
                  <a:gd name="T9" fmla="*/ 17 h 1010"/>
                  <a:gd name="T10" fmla="*/ 147 w 2182"/>
                  <a:gd name="T11" fmla="*/ 0 h 1010"/>
                  <a:gd name="T12" fmla="*/ 148 w 2182"/>
                  <a:gd name="T13" fmla="*/ 20 h 1010"/>
                  <a:gd name="T14" fmla="*/ 132 w 2182"/>
                  <a:gd name="T15" fmla="*/ 30 h 1010"/>
                  <a:gd name="T16" fmla="*/ 113 w 2182"/>
                  <a:gd name="T17" fmla="*/ 39 h 1010"/>
                  <a:gd name="T18" fmla="*/ 120 w 2182"/>
                  <a:gd name="T19" fmla="*/ 52 h 1010"/>
                  <a:gd name="T20" fmla="*/ 117 w 2182"/>
                  <a:gd name="T21" fmla="*/ 55 h 1010"/>
                  <a:gd name="T22" fmla="*/ 121 w 2182"/>
                  <a:gd name="T23" fmla="*/ 69 h 1010"/>
                  <a:gd name="T24" fmla="*/ 141 w 2182"/>
                  <a:gd name="T25" fmla="*/ 57 h 1010"/>
                  <a:gd name="T26" fmla="*/ 160 w 2182"/>
                  <a:gd name="T27" fmla="*/ 56 h 1010"/>
                  <a:gd name="T28" fmla="*/ 190 w 2182"/>
                  <a:gd name="T29" fmla="*/ 78 h 1010"/>
                  <a:gd name="T30" fmla="*/ 213 w 2182"/>
                  <a:gd name="T31" fmla="*/ 77 h 1010"/>
                  <a:gd name="T32" fmla="*/ 233 w 2182"/>
                  <a:gd name="T33" fmla="*/ 86 h 1010"/>
                  <a:gd name="T34" fmla="*/ 249 w 2182"/>
                  <a:gd name="T35" fmla="*/ 78 h 1010"/>
                  <a:gd name="T36" fmla="*/ 259 w 2182"/>
                  <a:gd name="T37" fmla="*/ 69 h 1010"/>
                  <a:gd name="T38" fmla="*/ 282 w 2182"/>
                  <a:gd name="T39" fmla="*/ 53 h 1010"/>
                  <a:gd name="T40" fmla="*/ 311 w 2182"/>
                  <a:gd name="T41" fmla="*/ 43 h 1010"/>
                  <a:gd name="T42" fmla="*/ 327 w 2182"/>
                  <a:gd name="T43" fmla="*/ 36 h 1010"/>
                  <a:gd name="T44" fmla="*/ 335 w 2182"/>
                  <a:gd name="T45" fmla="*/ 53 h 1010"/>
                  <a:gd name="T46" fmla="*/ 345 w 2182"/>
                  <a:gd name="T47" fmla="*/ 69 h 1010"/>
                  <a:gd name="T48" fmla="*/ 366 w 2182"/>
                  <a:gd name="T49" fmla="*/ 68 h 1010"/>
                  <a:gd name="T50" fmla="*/ 382 w 2182"/>
                  <a:gd name="T51" fmla="*/ 59 h 1010"/>
                  <a:gd name="T52" fmla="*/ 406 w 2182"/>
                  <a:gd name="T53" fmla="*/ 62 h 1010"/>
                  <a:gd name="T54" fmla="*/ 414 w 2182"/>
                  <a:gd name="T55" fmla="*/ 78 h 1010"/>
                  <a:gd name="T56" fmla="*/ 414 w 2182"/>
                  <a:gd name="T57" fmla="*/ 95 h 1010"/>
                  <a:gd name="T58" fmla="*/ 404 w 2182"/>
                  <a:gd name="T59" fmla="*/ 88 h 1010"/>
                  <a:gd name="T60" fmla="*/ 388 w 2182"/>
                  <a:gd name="T61" fmla="*/ 86 h 1010"/>
                  <a:gd name="T62" fmla="*/ 371 w 2182"/>
                  <a:gd name="T63" fmla="*/ 103 h 1010"/>
                  <a:gd name="T64" fmla="*/ 354 w 2182"/>
                  <a:gd name="T65" fmla="*/ 95 h 1010"/>
                  <a:gd name="T66" fmla="*/ 338 w 2182"/>
                  <a:gd name="T67" fmla="*/ 92 h 1010"/>
                  <a:gd name="T68" fmla="*/ 319 w 2182"/>
                  <a:gd name="T69" fmla="*/ 95 h 1010"/>
                  <a:gd name="T70" fmla="*/ 302 w 2182"/>
                  <a:gd name="T71" fmla="*/ 112 h 1010"/>
                  <a:gd name="T72" fmla="*/ 268 w 2182"/>
                  <a:gd name="T73" fmla="*/ 138 h 1010"/>
                  <a:gd name="T74" fmla="*/ 259 w 2182"/>
                  <a:gd name="T75" fmla="*/ 155 h 1010"/>
                  <a:gd name="T76" fmla="*/ 250 w 2182"/>
                  <a:gd name="T77" fmla="*/ 155 h 1010"/>
                  <a:gd name="T78" fmla="*/ 250 w 2182"/>
                  <a:gd name="T79" fmla="*/ 138 h 1010"/>
                  <a:gd name="T80" fmla="*/ 234 w 2182"/>
                  <a:gd name="T81" fmla="*/ 133 h 1010"/>
                  <a:gd name="T82" fmla="*/ 224 w 2182"/>
                  <a:gd name="T83" fmla="*/ 135 h 1010"/>
                  <a:gd name="T84" fmla="*/ 220 w 2182"/>
                  <a:gd name="T85" fmla="*/ 145 h 1010"/>
                  <a:gd name="T86" fmla="*/ 213 w 2182"/>
                  <a:gd name="T87" fmla="*/ 174 h 1010"/>
                  <a:gd name="T88" fmla="*/ 194 w 2182"/>
                  <a:gd name="T89" fmla="*/ 192 h 1010"/>
                  <a:gd name="T90" fmla="*/ 176 w 2182"/>
                  <a:gd name="T91" fmla="*/ 174 h 1010"/>
                  <a:gd name="T92" fmla="*/ 175 w 2182"/>
                  <a:gd name="T93" fmla="*/ 162 h 1010"/>
                  <a:gd name="T94" fmla="*/ 147 w 2182"/>
                  <a:gd name="T95" fmla="*/ 140 h 1010"/>
                  <a:gd name="T96" fmla="*/ 113 w 2182"/>
                  <a:gd name="T97" fmla="*/ 146 h 1010"/>
                  <a:gd name="T98" fmla="*/ 108 w 2182"/>
                  <a:gd name="T99" fmla="*/ 134 h 1010"/>
                  <a:gd name="T100" fmla="*/ 84 w 2182"/>
                  <a:gd name="T101" fmla="*/ 135 h 1010"/>
                  <a:gd name="T102" fmla="*/ 61 w 2182"/>
                  <a:gd name="T103" fmla="*/ 134 h 1010"/>
                  <a:gd name="T104" fmla="*/ 28 w 2182"/>
                  <a:gd name="T105" fmla="*/ 134 h 1010"/>
                  <a:gd name="T106" fmla="*/ 11 w 2182"/>
                  <a:gd name="T107" fmla="*/ 121 h 1010"/>
                  <a:gd name="T108" fmla="*/ 0 w 2182"/>
                  <a:gd name="T109" fmla="*/ 106 h 10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82" h="1010">
                    <a:moveTo>
                      <a:pt x="0" y="557"/>
                    </a:moveTo>
                    <a:lnTo>
                      <a:pt x="148" y="482"/>
                    </a:lnTo>
                    <a:lnTo>
                      <a:pt x="310" y="350"/>
                    </a:lnTo>
                    <a:lnTo>
                      <a:pt x="406" y="248"/>
                    </a:lnTo>
                    <a:lnTo>
                      <a:pt x="549" y="90"/>
                    </a:lnTo>
                    <a:lnTo>
                      <a:pt x="776" y="0"/>
                    </a:lnTo>
                    <a:lnTo>
                      <a:pt x="778" y="104"/>
                    </a:lnTo>
                    <a:lnTo>
                      <a:pt x="694" y="158"/>
                    </a:lnTo>
                    <a:lnTo>
                      <a:pt x="598" y="206"/>
                    </a:lnTo>
                    <a:lnTo>
                      <a:pt x="634" y="272"/>
                    </a:lnTo>
                    <a:lnTo>
                      <a:pt x="616" y="290"/>
                    </a:lnTo>
                    <a:lnTo>
                      <a:pt x="640" y="363"/>
                    </a:lnTo>
                    <a:lnTo>
                      <a:pt x="742" y="302"/>
                    </a:lnTo>
                    <a:lnTo>
                      <a:pt x="844" y="297"/>
                    </a:lnTo>
                    <a:lnTo>
                      <a:pt x="1003" y="408"/>
                    </a:lnTo>
                    <a:lnTo>
                      <a:pt x="1120" y="404"/>
                    </a:lnTo>
                    <a:lnTo>
                      <a:pt x="1229" y="453"/>
                    </a:lnTo>
                    <a:lnTo>
                      <a:pt x="1312" y="410"/>
                    </a:lnTo>
                    <a:lnTo>
                      <a:pt x="1366" y="362"/>
                    </a:lnTo>
                    <a:lnTo>
                      <a:pt x="1486" y="278"/>
                    </a:lnTo>
                    <a:lnTo>
                      <a:pt x="1638" y="227"/>
                    </a:lnTo>
                    <a:lnTo>
                      <a:pt x="1726" y="188"/>
                    </a:lnTo>
                    <a:lnTo>
                      <a:pt x="1768" y="278"/>
                    </a:lnTo>
                    <a:lnTo>
                      <a:pt x="1819" y="363"/>
                    </a:lnTo>
                    <a:lnTo>
                      <a:pt x="1930" y="356"/>
                    </a:lnTo>
                    <a:lnTo>
                      <a:pt x="2014" y="308"/>
                    </a:lnTo>
                    <a:lnTo>
                      <a:pt x="2140" y="326"/>
                    </a:lnTo>
                    <a:lnTo>
                      <a:pt x="2182" y="408"/>
                    </a:lnTo>
                    <a:lnTo>
                      <a:pt x="2182" y="499"/>
                    </a:lnTo>
                    <a:lnTo>
                      <a:pt x="2128" y="464"/>
                    </a:lnTo>
                    <a:lnTo>
                      <a:pt x="2046" y="453"/>
                    </a:lnTo>
                    <a:lnTo>
                      <a:pt x="1955" y="544"/>
                    </a:lnTo>
                    <a:lnTo>
                      <a:pt x="1865" y="499"/>
                    </a:lnTo>
                    <a:lnTo>
                      <a:pt x="1780" y="482"/>
                    </a:lnTo>
                    <a:lnTo>
                      <a:pt x="1683" y="499"/>
                    </a:lnTo>
                    <a:lnTo>
                      <a:pt x="1592" y="589"/>
                    </a:lnTo>
                    <a:lnTo>
                      <a:pt x="1411" y="725"/>
                    </a:lnTo>
                    <a:lnTo>
                      <a:pt x="1366" y="816"/>
                    </a:lnTo>
                    <a:lnTo>
                      <a:pt x="1320" y="816"/>
                    </a:lnTo>
                    <a:lnTo>
                      <a:pt x="1320" y="725"/>
                    </a:lnTo>
                    <a:lnTo>
                      <a:pt x="1234" y="698"/>
                    </a:lnTo>
                    <a:lnTo>
                      <a:pt x="1180" y="710"/>
                    </a:lnTo>
                    <a:lnTo>
                      <a:pt x="1162" y="764"/>
                    </a:lnTo>
                    <a:lnTo>
                      <a:pt x="1120" y="914"/>
                    </a:lnTo>
                    <a:lnTo>
                      <a:pt x="1020" y="1010"/>
                    </a:lnTo>
                    <a:lnTo>
                      <a:pt x="928" y="914"/>
                    </a:lnTo>
                    <a:lnTo>
                      <a:pt x="924" y="853"/>
                    </a:lnTo>
                    <a:lnTo>
                      <a:pt x="777" y="736"/>
                    </a:lnTo>
                    <a:lnTo>
                      <a:pt x="598" y="767"/>
                    </a:lnTo>
                    <a:lnTo>
                      <a:pt x="568" y="707"/>
                    </a:lnTo>
                    <a:lnTo>
                      <a:pt x="442" y="710"/>
                    </a:lnTo>
                    <a:lnTo>
                      <a:pt x="321" y="703"/>
                    </a:lnTo>
                    <a:lnTo>
                      <a:pt x="147" y="706"/>
                    </a:lnTo>
                    <a:lnTo>
                      <a:pt x="58" y="637"/>
                    </a:lnTo>
                    <a:lnTo>
                      <a:pt x="0" y="557"/>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7" name="Freeform 46">
                <a:extLst>
                  <a:ext uri="{FF2B5EF4-FFF2-40B4-BE49-F238E27FC236}">
                    <a16:creationId xmlns:a16="http://schemas.microsoft.com/office/drawing/2014/main" id="{750720BA-9B81-510E-1DC7-29D19653B63F}"/>
                  </a:ext>
                </a:extLst>
              </p:cNvPr>
              <p:cNvSpPr>
                <a:spLocks/>
              </p:cNvSpPr>
              <p:nvPr/>
            </p:nvSpPr>
            <p:spPr bwMode="auto">
              <a:xfrm>
                <a:off x="9876905" y="2365313"/>
                <a:ext cx="526052" cy="677722"/>
              </a:xfrm>
              <a:custGeom>
                <a:avLst/>
                <a:gdLst>
                  <a:gd name="T0" fmla="*/ 96 w 1586"/>
                  <a:gd name="T1" fmla="*/ 0 h 2040"/>
                  <a:gd name="T2" fmla="*/ 74 w 1586"/>
                  <a:gd name="T3" fmla="*/ 9 h 2040"/>
                  <a:gd name="T4" fmla="*/ 70 w 1586"/>
                  <a:gd name="T5" fmla="*/ 25 h 2040"/>
                  <a:gd name="T6" fmla="*/ 82 w 1586"/>
                  <a:gd name="T7" fmla="*/ 39 h 2040"/>
                  <a:gd name="T8" fmla="*/ 69 w 1586"/>
                  <a:gd name="T9" fmla="*/ 56 h 2040"/>
                  <a:gd name="T10" fmla="*/ 73 w 1586"/>
                  <a:gd name="T11" fmla="*/ 72 h 2040"/>
                  <a:gd name="T12" fmla="*/ 63 w 1586"/>
                  <a:gd name="T13" fmla="*/ 89 h 2040"/>
                  <a:gd name="T14" fmla="*/ 50 w 1586"/>
                  <a:gd name="T15" fmla="*/ 79 h 2040"/>
                  <a:gd name="T16" fmla="*/ 42 w 1586"/>
                  <a:gd name="T17" fmla="*/ 63 h 2040"/>
                  <a:gd name="T18" fmla="*/ 24 w 1586"/>
                  <a:gd name="T19" fmla="*/ 88 h 2040"/>
                  <a:gd name="T20" fmla="*/ 13 w 1586"/>
                  <a:gd name="T21" fmla="*/ 91 h 2040"/>
                  <a:gd name="T22" fmla="*/ 5 w 1586"/>
                  <a:gd name="T23" fmla="*/ 123 h 2040"/>
                  <a:gd name="T24" fmla="*/ 13 w 1586"/>
                  <a:gd name="T25" fmla="*/ 142 h 2040"/>
                  <a:gd name="T26" fmla="*/ 0 w 1586"/>
                  <a:gd name="T27" fmla="*/ 168 h 2040"/>
                  <a:gd name="T28" fmla="*/ 7 w 1586"/>
                  <a:gd name="T29" fmla="*/ 186 h 2040"/>
                  <a:gd name="T30" fmla="*/ 12 w 1586"/>
                  <a:gd name="T31" fmla="*/ 213 h 2040"/>
                  <a:gd name="T32" fmla="*/ 34 w 1586"/>
                  <a:gd name="T33" fmla="*/ 241 h 2040"/>
                  <a:gd name="T34" fmla="*/ 40 w 1586"/>
                  <a:gd name="T35" fmla="*/ 271 h 2040"/>
                  <a:gd name="T36" fmla="*/ 45 w 1586"/>
                  <a:gd name="T37" fmla="*/ 300 h 2040"/>
                  <a:gd name="T38" fmla="*/ 26 w 1586"/>
                  <a:gd name="T39" fmla="*/ 387 h 2040"/>
                  <a:gd name="T40" fmla="*/ 58 w 1586"/>
                  <a:gd name="T41" fmla="*/ 382 h 2040"/>
                  <a:gd name="T42" fmla="*/ 145 w 1586"/>
                  <a:gd name="T43" fmla="*/ 365 h 2040"/>
                  <a:gd name="T44" fmla="*/ 161 w 1586"/>
                  <a:gd name="T45" fmla="*/ 376 h 2040"/>
                  <a:gd name="T46" fmla="*/ 184 w 1586"/>
                  <a:gd name="T47" fmla="*/ 361 h 2040"/>
                  <a:gd name="T48" fmla="*/ 221 w 1586"/>
                  <a:gd name="T49" fmla="*/ 359 h 2040"/>
                  <a:gd name="T50" fmla="*/ 221 w 1586"/>
                  <a:gd name="T51" fmla="*/ 352 h 2040"/>
                  <a:gd name="T52" fmla="*/ 257 w 1586"/>
                  <a:gd name="T53" fmla="*/ 349 h 2040"/>
                  <a:gd name="T54" fmla="*/ 266 w 1586"/>
                  <a:gd name="T55" fmla="*/ 332 h 2040"/>
                  <a:gd name="T56" fmla="*/ 276 w 1586"/>
                  <a:gd name="T57" fmla="*/ 323 h 2040"/>
                  <a:gd name="T58" fmla="*/ 277 w 1586"/>
                  <a:gd name="T59" fmla="*/ 313 h 2040"/>
                  <a:gd name="T60" fmla="*/ 267 w 1586"/>
                  <a:gd name="T61" fmla="*/ 308 h 2040"/>
                  <a:gd name="T62" fmla="*/ 278 w 1586"/>
                  <a:gd name="T63" fmla="*/ 278 h 2040"/>
                  <a:gd name="T64" fmla="*/ 292 w 1586"/>
                  <a:gd name="T65" fmla="*/ 266 h 2040"/>
                  <a:gd name="T66" fmla="*/ 298 w 1586"/>
                  <a:gd name="T67" fmla="*/ 246 h 2040"/>
                  <a:gd name="T68" fmla="*/ 300 w 1586"/>
                  <a:gd name="T69" fmla="*/ 201 h 2040"/>
                  <a:gd name="T70" fmla="*/ 284 w 1586"/>
                  <a:gd name="T71" fmla="*/ 171 h 2040"/>
                  <a:gd name="T72" fmla="*/ 272 w 1586"/>
                  <a:gd name="T73" fmla="*/ 140 h 2040"/>
                  <a:gd name="T74" fmla="*/ 250 w 1586"/>
                  <a:gd name="T75" fmla="*/ 132 h 2040"/>
                  <a:gd name="T76" fmla="*/ 230 w 1586"/>
                  <a:gd name="T77" fmla="*/ 134 h 2040"/>
                  <a:gd name="T78" fmla="*/ 221 w 1586"/>
                  <a:gd name="T79" fmla="*/ 149 h 2040"/>
                  <a:gd name="T80" fmla="*/ 215 w 1586"/>
                  <a:gd name="T81" fmla="*/ 168 h 2040"/>
                  <a:gd name="T82" fmla="*/ 197 w 1586"/>
                  <a:gd name="T83" fmla="*/ 174 h 2040"/>
                  <a:gd name="T84" fmla="*/ 180 w 1586"/>
                  <a:gd name="T85" fmla="*/ 159 h 2040"/>
                  <a:gd name="T86" fmla="*/ 193 w 1586"/>
                  <a:gd name="T87" fmla="*/ 143 h 2040"/>
                  <a:gd name="T88" fmla="*/ 201 w 1586"/>
                  <a:gd name="T89" fmla="*/ 126 h 2040"/>
                  <a:gd name="T90" fmla="*/ 209 w 1586"/>
                  <a:gd name="T91" fmla="*/ 94 h 2040"/>
                  <a:gd name="T92" fmla="*/ 201 w 1586"/>
                  <a:gd name="T93" fmla="*/ 66 h 2040"/>
                  <a:gd name="T94" fmla="*/ 187 w 1586"/>
                  <a:gd name="T95" fmla="*/ 47 h 2040"/>
                  <a:gd name="T96" fmla="*/ 197 w 1586"/>
                  <a:gd name="T97" fmla="*/ 30 h 2040"/>
                  <a:gd name="T98" fmla="*/ 162 w 1586"/>
                  <a:gd name="T99" fmla="*/ 15 h 2040"/>
                  <a:gd name="T100" fmla="*/ 134 w 1586"/>
                  <a:gd name="T101" fmla="*/ 9 h 2040"/>
                  <a:gd name="T102" fmla="*/ 114 w 1586"/>
                  <a:gd name="T103" fmla="*/ 7 h 2040"/>
                  <a:gd name="T104" fmla="*/ 96 w 1586"/>
                  <a:gd name="T105" fmla="*/ 0 h 20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86" h="2040">
                    <a:moveTo>
                      <a:pt x="506" y="0"/>
                    </a:moveTo>
                    <a:lnTo>
                      <a:pt x="392" y="48"/>
                    </a:lnTo>
                    <a:lnTo>
                      <a:pt x="368" y="132"/>
                    </a:lnTo>
                    <a:lnTo>
                      <a:pt x="434" y="204"/>
                    </a:lnTo>
                    <a:lnTo>
                      <a:pt x="363" y="293"/>
                    </a:lnTo>
                    <a:lnTo>
                      <a:pt x="386" y="378"/>
                    </a:lnTo>
                    <a:lnTo>
                      <a:pt x="332" y="468"/>
                    </a:lnTo>
                    <a:lnTo>
                      <a:pt x="266" y="414"/>
                    </a:lnTo>
                    <a:lnTo>
                      <a:pt x="224" y="330"/>
                    </a:lnTo>
                    <a:lnTo>
                      <a:pt x="128" y="462"/>
                    </a:lnTo>
                    <a:lnTo>
                      <a:pt x="68" y="480"/>
                    </a:lnTo>
                    <a:lnTo>
                      <a:pt x="26" y="648"/>
                    </a:lnTo>
                    <a:lnTo>
                      <a:pt x="68" y="750"/>
                    </a:lnTo>
                    <a:lnTo>
                      <a:pt x="0" y="883"/>
                    </a:lnTo>
                    <a:lnTo>
                      <a:pt x="38" y="978"/>
                    </a:lnTo>
                    <a:lnTo>
                      <a:pt x="62" y="1122"/>
                    </a:lnTo>
                    <a:lnTo>
                      <a:pt x="182" y="1272"/>
                    </a:lnTo>
                    <a:lnTo>
                      <a:pt x="212" y="1428"/>
                    </a:lnTo>
                    <a:lnTo>
                      <a:pt x="236" y="1584"/>
                    </a:lnTo>
                    <a:lnTo>
                      <a:pt x="137" y="2040"/>
                    </a:lnTo>
                    <a:lnTo>
                      <a:pt x="304" y="2013"/>
                    </a:lnTo>
                    <a:lnTo>
                      <a:pt x="766" y="1926"/>
                    </a:lnTo>
                    <a:lnTo>
                      <a:pt x="851" y="1983"/>
                    </a:lnTo>
                    <a:lnTo>
                      <a:pt x="973" y="1905"/>
                    </a:lnTo>
                    <a:lnTo>
                      <a:pt x="1166" y="1895"/>
                    </a:lnTo>
                    <a:lnTo>
                      <a:pt x="1166" y="1857"/>
                    </a:lnTo>
                    <a:lnTo>
                      <a:pt x="1360" y="1841"/>
                    </a:lnTo>
                    <a:lnTo>
                      <a:pt x="1406" y="1752"/>
                    </a:lnTo>
                    <a:lnTo>
                      <a:pt x="1460" y="1704"/>
                    </a:lnTo>
                    <a:lnTo>
                      <a:pt x="1466" y="1650"/>
                    </a:lnTo>
                    <a:lnTo>
                      <a:pt x="1409" y="1626"/>
                    </a:lnTo>
                    <a:lnTo>
                      <a:pt x="1472" y="1464"/>
                    </a:lnTo>
                    <a:lnTo>
                      <a:pt x="1544" y="1404"/>
                    </a:lnTo>
                    <a:lnTo>
                      <a:pt x="1574" y="1296"/>
                    </a:lnTo>
                    <a:lnTo>
                      <a:pt x="1586" y="1062"/>
                    </a:lnTo>
                    <a:lnTo>
                      <a:pt x="1502" y="900"/>
                    </a:lnTo>
                    <a:lnTo>
                      <a:pt x="1436" y="738"/>
                    </a:lnTo>
                    <a:lnTo>
                      <a:pt x="1322" y="696"/>
                    </a:lnTo>
                    <a:lnTo>
                      <a:pt x="1214" y="708"/>
                    </a:lnTo>
                    <a:lnTo>
                      <a:pt x="1166" y="786"/>
                    </a:lnTo>
                    <a:lnTo>
                      <a:pt x="1136" y="888"/>
                    </a:lnTo>
                    <a:lnTo>
                      <a:pt x="1040" y="918"/>
                    </a:lnTo>
                    <a:lnTo>
                      <a:pt x="952" y="837"/>
                    </a:lnTo>
                    <a:lnTo>
                      <a:pt x="1022" y="756"/>
                    </a:lnTo>
                    <a:lnTo>
                      <a:pt x="1064" y="666"/>
                    </a:lnTo>
                    <a:lnTo>
                      <a:pt x="1106" y="498"/>
                    </a:lnTo>
                    <a:lnTo>
                      <a:pt x="1064" y="348"/>
                    </a:lnTo>
                    <a:lnTo>
                      <a:pt x="986" y="246"/>
                    </a:lnTo>
                    <a:lnTo>
                      <a:pt x="1040" y="156"/>
                    </a:lnTo>
                    <a:lnTo>
                      <a:pt x="854" y="78"/>
                    </a:lnTo>
                    <a:lnTo>
                      <a:pt x="710" y="48"/>
                    </a:lnTo>
                    <a:lnTo>
                      <a:pt x="602" y="36"/>
                    </a:lnTo>
                    <a:lnTo>
                      <a:pt x="506" y="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8" name="Freeform 47">
                <a:extLst>
                  <a:ext uri="{FF2B5EF4-FFF2-40B4-BE49-F238E27FC236}">
                    <a16:creationId xmlns:a16="http://schemas.microsoft.com/office/drawing/2014/main" id="{2CD97E6E-192E-E1BC-BABF-90A8650D8684}"/>
                  </a:ext>
                </a:extLst>
              </p:cNvPr>
              <p:cNvSpPr>
                <a:spLocks/>
              </p:cNvSpPr>
              <p:nvPr/>
            </p:nvSpPr>
            <p:spPr bwMode="auto">
              <a:xfrm>
                <a:off x="5458072" y="1691094"/>
                <a:ext cx="894288" cy="651454"/>
              </a:xfrm>
              <a:custGeom>
                <a:avLst/>
                <a:gdLst>
                  <a:gd name="T0" fmla="*/ 17 w 2687"/>
                  <a:gd name="T1" fmla="*/ 25 h 1962"/>
                  <a:gd name="T2" fmla="*/ 0 w 2687"/>
                  <a:gd name="T3" fmla="*/ 48 h 1962"/>
                  <a:gd name="T4" fmla="*/ 11 w 2687"/>
                  <a:gd name="T5" fmla="*/ 93 h 1962"/>
                  <a:gd name="T6" fmla="*/ 15 w 2687"/>
                  <a:gd name="T7" fmla="*/ 130 h 1962"/>
                  <a:gd name="T8" fmla="*/ 6 w 2687"/>
                  <a:gd name="T9" fmla="*/ 150 h 1962"/>
                  <a:gd name="T10" fmla="*/ 22 w 2687"/>
                  <a:gd name="T11" fmla="*/ 166 h 1962"/>
                  <a:gd name="T12" fmla="*/ 6 w 2687"/>
                  <a:gd name="T13" fmla="*/ 173 h 1962"/>
                  <a:gd name="T14" fmla="*/ 23 w 2687"/>
                  <a:gd name="T15" fmla="*/ 196 h 1962"/>
                  <a:gd name="T16" fmla="*/ 0 w 2687"/>
                  <a:gd name="T17" fmla="*/ 213 h 1962"/>
                  <a:gd name="T18" fmla="*/ 6 w 2687"/>
                  <a:gd name="T19" fmla="*/ 230 h 1962"/>
                  <a:gd name="T20" fmla="*/ 28 w 2687"/>
                  <a:gd name="T21" fmla="*/ 236 h 1962"/>
                  <a:gd name="T22" fmla="*/ 47 w 2687"/>
                  <a:gd name="T23" fmla="*/ 246 h 1962"/>
                  <a:gd name="T24" fmla="*/ 63 w 2687"/>
                  <a:gd name="T25" fmla="*/ 264 h 1962"/>
                  <a:gd name="T26" fmla="*/ 74 w 2687"/>
                  <a:gd name="T27" fmla="*/ 309 h 1962"/>
                  <a:gd name="T28" fmla="*/ 106 w 2687"/>
                  <a:gd name="T29" fmla="*/ 310 h 1962"/>
                  <a:gd name="T30" fmla="*/ 142 w 2687"/>
                  <a:gd name="T31" fmla="*/ 309 h 1962"/>
                  <a:gd name="T32" fmla="*/ 171 w 2687"/>
                  <a:gd name="T33" fmla="*/ 338 h 1962"/>
                  <a:gd name="T34" fmla="*/ 194 w 2687"/>
                  <a:gd name="T35" fmla="*/ 321 h 1962"/>
                  <a:gd name="T36" fmla="*/ 233 w 2687"/>
                  <a:gd name="T37" fmla="*/ 344 h 1962"/>
                  <a:gd name="T38" fmla="*/ 285 w 2687"/>
                  <a:gd name="T39" fmla="*/ 338 h 1962"/>
                  <a:gd name="T40" fmla="*/ 302 w 2687"/>
                  <a:gd name="T41" fmla="*/ 349 h 1962"/>
                  <a:gd name="T42" fmla="*/ 322 w 2687"/>
                  <a:gd name="T43" fmla="*/ 341 h 1962"/>
                  <a:gd name="T44" fmla="*/ 352 w 2687"/>
                  <a:gd name="T45" fmla="*/ 341 h 1962"/>
                  <a:gd name="T46" fmla="*/ 371 w 2687"/>
                  <a:gd name="T47" fmla="*/ 354 h 1962"/>
                  <a:gd name="T48" fmla="*/ 427 w 2687"/>
                  <a:gd name="T49" fmla="*/ 372 h 1962"/>
                  <a:gd name="T50" fmla="*/ 456 w 2687"/>
                  <a:gd name="T51" fmla="*/ 372 h 1962"/>
                  <a:gd name="T52" fmla="*/ 456 w 2687"/>
                  <a:gd name="T53" fmla="*/ 338 h 1962"/>
                  <a:gd name="T54" fmla="*/ 467 w 2687"/>
                  <a:gd name="T55" fmla="*/ 298 h 1962"/>
                  <a:gd name="T56" fmla="*/ 478 w 2687"/>
                  <a:gd name="T57" fmla="*/ 258 h 1962"/>
                  <a:gd name="T58" fmla="*/ 484 w 2687"/>
                  <a:gd name="T59" fmla="*/ 232 h 1962"/>
                  <a:gd name="T60" fmla="*/ 482 w 2687"/>
                  <a:gd name="T61" fmla="*/ 196 h 1962"/>
                  <a:gd name="T62" fmla="*/ 494 w 2687"/>
                  <a:gd name="T63" fmla="*/ 159 h 1962"/>
                  <a:gd name="T64" fmla="*/ 501 w 2687"/>
                  <a:gd name="T65" fmla="*/ 120 h 1962"/>
                  <a:gd name="T66" fmla="*/ 510 w 2687"/>
                  <a:gd name="T67" fmla="*/ 102 h 1962"/>
                  <a:gd name="T68" fmla="*/ 439 w 2687"/>
                  <a:gd name="T69" fmla="*/ 78 h 1962"/>
                  <a:gd name="T70" fmla="*/ 389 w 2687"/>
                  <a:gd name="T71" fmla="*/ 66 h 1962"/>
                  <a:gd name="T72" fmla="*/ 321 w 2687"/>
                  <a:gd name="T73" fmla="*/ 54 h 1962"/>
                  <a:gd name="T74" fmla="*/ 234 w 2687"/>
                  <a:gd name="T75" fmla="*/ 35 h 1962"/>
                  <a:gd name="T76" fmla="*/ 137 w 2687"/>
                  <a:gd name="T77" fmla="*/ 0 h 1962"/>
                  <a:gd name="T78" fmla="*/ 144 w 2687"/>
                  <a:gd name="T79" fmla="*/ 26 h 1962"/>
                  <a:gd name="T80" fmla="*/ 165 w 2687"/>
                  <a:gd name="T81" fmla="*/ 42 h 1962"/>
                  <a:gd name="T82" fmla="*/ 142 w 2687"/>
                  <a:gd name="T83" fmla="*/ 53 h 1962"/>
                  <a:gd name="T84" fmla="*/ 159 w 2687"/>
                  <a:gd name="T85" fmla="*/ 71 h 1962"/>
                  <a:gd name="T86" fmla="*/ 154 w 2687"/>
                  <a:gd name="T87" fmla="*/ 116 h 1962"/>
                  <a:gd name="T88" fmla="*/ 137 w 2687"/>
                  <a:gd name="T89" fmla="*/ 162 h 1962"/>
                  <a:gd name="T90" fmla="*/ 108 w 2687"/>
                  <a:gd name="T91" fmla="*/ 179 h 1962"/>
                  <a:gd name="T92" fmla="*/ 120 w 2687"/>
                  <a:gd name="T93" fmla="*/ 156 h 1962"/>
                  <a:gd name="T94" fmla="*/ 125 w 2687"/>
                  <a:gd name="T95" fmla="*/ 156 h 1962"/>
                  <a:gd name="T96" fmla="*/ 125 w 2687"/>
                  <a:gd name="T97" fmla="*/ 110 h 1962"/>
                  <a:gd name="T98" fmla="*/ 114 w 2687"/>
                  <a:gd name="T99" fmla="*/ 105 h 1962"/>
                  <a:gd name="T100" fmla="*/ 125 w 2687"/>
                  <a:gd name="T101" fmla="*/ 93 h 1962"/>
                  <a:gd name="T102" fmla="*/ 104 w 2687"/>
                  <a:gd name="T103" fmla="*/ 73 h 1962"/>
                  <a:gd name="T104" fmla="*/ 80 w 2687"/>
                  <a:gd name="T105" fmla="*/ 62 h 1962"/>
                  <a:gd name="T106" fmla="*/ 54 w 2687"/>
                  <a:gd name="T107" fmla="*/ 50 h 1962"/>
                  <a:gd name="T108" fmla="*/ 17 w 2687"/>
                  <a:gd name="T109" fmla="*/ 25 h 19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87" h="1962">
                    <a:moveTo>
                      <a:pt x="90" y="132"/>
                    </a:moveTo>
                    <a:lnTo>
                      <a:pt x="0" y="252"/>
                    </a:lnTo>
                    <a:lnTo>
                      <a:pt x="60" y="492"/>
                    </a:lnTo>
                    <a:lnTo>
                      <a:pt x="81" y="686"/>
                    </a:lnTo>
                    <a:lnTo>
                      <a:pt x="30" y="792"/>
                    </a:lnTo>
                    <a:lnTo>
                      <a:pt x="118" y="878"/>
                    </a:lnTo>
                    <a:lnTo>
                      <a:pt x="30" y="912"/>
                    </a:lnTo>
                    <a:lnTo>
                      <a:pt x="120" y="1032"/>
                    </a:lnTo>
                    <a:lnTo>
                      <a:pt x="0" y="1122"/>
                    </a:lnTo>
                    <a:lnTo>
                      <a:pt x="30" y="1212"/>
                    </a:lnTo>
                    <a:lnTo>
                      <a:pt x="145" y="1243"/>
                    </a:lnTo>
                    <a:lnTo>
                      <a:pt x="246" y="1298"/>
                    </a:lnTo>
                    <a:lnTo>
                      <a:pt x="330" y="1392"/>
                    </a:lnTo>
                    <a:lnTo>
                      <a:pt x="390" y="1632"/>
                    </a:lnTo>
                    <a:lnTo>
                      <a:pt x="556" y="1637"/>
                    </a:lnTo>
                    <a:lnTo>
                      <a:pt x="750" y="1632"/>
                    </a:lnTo>
                    <a:lnTo>
                      <a:pt x="900" y="1782"/>
                    </a:lnTo>
                    <a:lnTo>
                      <a:pt x="1020" y="1692"/>
                    </a:lnTo>
                    <a:lnTo>
                      <a:pt x="1230" y="1812"/>
                    </a:lnTo>
                    <a:lnTo>
                      <a:pt x="1501" y="1782"/>
                    </a:lnTo>
                    <a:lnTo>
                      <a:pt x="1591" y="1842"/>
                    </a:lnTo>
                    <a:lnTo>
                      <a:pt x="1699" y="1801"/>
                    </a:lnTo>
                    <a:lnTo>
                      <a:pt x="1855" y="1801"/>
                    </a:lnTo>
                    <a:lnTo>
                      <a:pt x="1955" y="1865"/>
                    </a:lnTo>
                    <a:lnTo>
                      <a:pt x="2251" y="1962"/>
                    </a:lnTo>
                    <a:lnTo>
                      <a:pt x="2401" y="1962"/>
                    </a:lnTo>
                    <a:lnTo>
                      <a:pt x="2401" y="1782"/>
                    </a:lnTo>
                    <a:lnTo>
                      <a:pt x="2461" y="1572"/>
                    </a:lnTo>
                    <a:lnTo>
                      <a:pt x="2521" y="1362"/>
                    </a:lnTo>
                    <a:lnTo>
                      <a:pt x="2550" y="1225"/>
                    </a:lnTo>
                    <a:lnTo>
                      <a:pt x="2540" y="1033"/>
                    </a:lnTo>
                    <a:lnTo>
                      <a:pt x="2604" y="841"/>
                    </a:lnTo>
                    <a:lnTo>
                      <a:pt x="2641" y="631"/>
                    </a:lnTo>
                    <a:lnTo>
                      <a:pt x="2687" y="539"/>
                    </a:lnTo>
                    <a:lnTo>
                      <a:pt x="2312" y="411"/>
                    </a:lnTo>
                    <a:lnTo>
                      <a:pt x="2047" y="347"/>
                    </a:lnTo>
                    <a:lnTo>
                      <a:pt x="1690" y="283"/>
                    </a:lnTo>
                    <a:lnTo>
                      <a:pt x="1233" y="183"/>
                    </a:lnTo>
                    <a:lnTo>
                      <a:pt x="721" y="0"/>
                    </a:lnTo>
                    <a:lnTo>
                      <a:pt x="758" y="137"/>
                    </a:lnTo>
                    <a:lnTo>
                      <a:pt x="870" y="222"/>
                    </a:lnTo>
                    <a:lnTo>
                      <a:pt x="750" y="282"/>
                    </a:lnTo>
                    <a:lnTo>
                      <a:pt x="840" y="372"/>
                    </a:lnTo>
                    <a:lnTo>
                      <a:pt x="810" y="612"/>
                    </a:lnTo>
                    <a:lnTo>
                      <a:pt x="720" y="852"/>
                    </a:lnTo>
                    <a:lnTo>
                      <a:pt x="570" y="942"/>
                    </a:lnTo>
                    <a:lnTo>
                      <a:pt x="630" y="822"/>
                    </a:lnTo>
                    <a:lnTo>
                      <a:pt x="660" y="822"/>
                    </a:lnTo>
                    <a:lnTo>
                      <a:pt x="660" y="582"/>
                    </a:lnTo>
                    <a:lnTo>
                      <a:pt x="600" y="552"/>
                    </a:lnTo>
                    <a:lnTo>
                      <a:pt x="660" y="492"/>
                    </a:lnTo>
                    <a:lnTo>
                      <a:pt x="547" y="384"/>
                    </a:lnTo>
                    <a:lnTo>
                      <a:pt x="419" y="329"/>
                    </a:lnTo>
                    <a:lnTo>
                      <a:pt x="282" y="265"/>
                    </a:lnTo>
                    <a:lnTo>
                      <a:pt x="90" y="132"/>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9" name="Freeform 49">
                <a:extLst>
                  <a:ext uri="{FF2B5EF4-FFF2-40B4-BE49-F238E27FC236}">
                    <a16:creationId xmlns:a16="http://schemas.microsoft.com/office/drawing/2014/main" id="{69E2CCCD-556D-2851-9DAB-D74036052A8B}"/>
                  </a:ext>
                </a:extLst>
              </p:cNvPr>
              <p:cNvSpPr>
                <a:spLocks/>
              </p:cNvSpPr>
              <p:nvPr/>
            </p:nvSpPr>
            <p:spPr bwMode="auto">
              <a:xfrm>
                <a:off x="5130166" y="2741825"/>
                <a:ext cx="1160819" cy="1854540"/>
              </a:xfrm>
              <a:custGeom>
                <a:avLst/>
                <a:gdLst>
                  <a:gd name="T0" fmla="*/ 42 w 3498"/>
                  <a:gd name="T1" fmla="*/ 24 h 5586"/>
                  <a:gd name="T2" fmla="*/ 38 w 3498"/>
                  <a:gd name="T3" fmla="*/ 71 h 5586"/>
                  <a:gd name="T4" fmla="*/ 0 w 3498"/>
                  <a:gd name="T5" fmla="*/ 138 h 5586"/>
                  <a:gd name="T6" fmla="*/ 23 w 3498"/>
                  <a:gd name="T7" fmla="*/ 193 h 5586"/>
                  <a:gd name="T8" fmla="*/ 25 w 3498"/>
                  <a:gd name="T9" fmla="*/ 248 h 5586"/>
                  <a:gd name="T10" fmla="*/ 28 w 3498"/>
                  <a:gd name="T11" fmla="*/ 341 h 5586"/>
                  <a:gd name="T12" fmla="*/ 47 w 3498"/>
                  <a:gd name="T13" fmla="*/ 399 h 5586"/>
                  <a:gd name="T14" fmla="*/ 64 w 3498"/>
                  <a:gd name="T15" fmla="*/ 430 h 5586"/>
                  <a:gd name="T16" fmla="*/ 91 w 3498"/>
                  <a:gd name="T17" fmla="*/ 390 h 5586"/>
                  <a:gd name="T18" fmla="*/ 92 w 3498"/>
                  <a:gd name="T19" fmla="*/ 425 h 5586"/>
                  <a:gd name="T20" fmla="*/ 72 w 3498"/>
                  <a:gd name="T21" fmla="*/ 452 h 5586"/>
                  <a:gd name="T22" fmla="*/ 61 w 3498"/>
                  <a:gd name="T23" fmla="*/ 486 h 5586"/>
                  <a:gd name="T24" fmla="*/ 111 w 3498"/>
                  <a:gd name="T25" fmla="*/ 538 h 5586"/>
                  <a:gd name="T26" fmla="*/ 90 w 3498"/>
                  <a:gd name="T27" fmla="*/ 569 h 5586"/>
                  <a:gd name="T28" fmla="*/ 124 w 3498"/>
                  <a:gd name="T29" fmla="*/ 637 h 5586"/>
                  <a:gd name="T30" fmla="*/ 152 w 3498"/>
                  <a:gd name="T31" fmla="*/ 708 h 5586"/>
                  <a:gd name="T32" fmla="*/ 156 w 3498"/>
                  <a:gd name="T33" fmla="*/ 783 h 5586"/>
                  <a:gd name="T34" fmla="*/ 235 w 3498"/>
                  <a:gd name="T35" fmla="*/ 820 h 5586"/>
                  <a:gd name="T36" fmla="*/ 288 w 3498"/>
                  <a:gd name="T37" fmla="*/ 862 h 5586"/>
                  <a:gd name="T38" fmla="*/ 322 w 3498"/>
                  <a:gd name="T39" fmla="*/ 879 h 5586"/>
                  <a:gd name="T40" fmla="*/ 351 w 3498"/>
                  <a:gd name="T41" fmla="*/ 918 h 5586"/>
                  <a:gd name="T42" fmla="*/ 385 w 3498"/>
                  <a:gd name="T43" fmla="*/ 959 h 5586"/>
                  <a:gd name="T44" fmla="*/ 395 w 3498"/>
                  <a:gd name="T45" fmla="*/ 1023 h 5586"/>
                  <a:gd name="T46" fmla="*/ 441 w 3498"/>
                  <a:gd name="T47" fmla="*/ 1040 h 5586"/>
                  <a:gd name="T48" fmla="*/ 503 w 3498"/>
                  <a:gd name="T49" fmla="*/ 1049 h 5586"/>
                  <a:gd name="T50" fmla="*/ 594 w 3498"/>
                  <a:gd name="T51" fmla="*/ 1059 h 5586"/>
                  <a:gd name="T52" fmla="*/ 612 w 3498"/>
                  <a:gd name="T53" fmla="*/ 1027 h 5586"/>
                  <a:gd name="T54" fmla="*/ 612 w 3498"/>
                  <a:gd name="T55" fmla="*/ 983 h 5586"/>
                  <a:gd name="T56" fmla="*/ 623 w 3498"/>
                  <a:gd name="T57" fmla="*/ 953 h 5586"/>
                  <a:gd name="T58" fmla="*/ 646 w 3498"/>
                  <a:gd name="T59" fmla="*/ 919 h 5586"/>
                  <a:gd name="T60" fmla="*/ 657 w 3498"/>
                  <a:gd name="T61" fmla="*/ 919 h 5586"/>
                  <a:gd name="T62" fmla="*/ 640 w 3498"/>
                  <a:gd name="T63" fmla="*/ 867 h 5586"/>
                  <a:gd name="T64" fmla="*/ 561 w 3498"/>
                  <a:gd name="T65" fmla="*/ 737 h 5586"/>
                  <a:gd name="T66" fmla="*/ 402 w 3498"/>
                  <a:gd name="T67" fmla="*/ 513 h 5586"/>
                  <a:gd name="T68" fmla="*/ 295 w 3498"/>
                  <a:gd name="T69" fmla="*/ 367 h 5586"/>
                  <a:gd name="T70" fmla="*/ 84 w 3498"/>
                  <a:gd name="T71" fmla="*/ 9 h 55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98" h="5586">
                    <a:moveTo>
                      <a:pt x="284" y="0"/>
                    </a:moveTo>
                    <a:lnTo>
                      <a:pt x="222" y="126"/>
                    </a:lnTo>
                    <a:lnTo>
                      <a:pt x="292" y="225"/>
                    </a:lnTo>
                    <a:lnTo>
                      <a:pt x="202" y="375"/>
                    </a:lnTo>
                    <a:lnTo>
                      <a:pt x="202" y="555"/>
                    </a:lnTo>
                    <a:lnTo>
                      <a:pt x="0" y="726"/>
                    </a:lnTo>
                    <a:lnTo>
                      <a:pt x="36" y="906"/>
                    </a:lnTo>
                    <a:lnTo>
                      <a:pt x="120" y="1020"/>
                    </a:lnTo>
                    <a:lnTo>
                      <a:pt x="142" y="1125"/>
                    </a:lnTo>
                    <a:lnTo>
                      <a:pt x="132" y="1308"/>
                    </a:lnTo>
                    <a:lnTo>
                      <a:pt x="72" y="1560"/>
                    </a:lnTo>
                    <a:lnTo>
                      <a:pt x="150" y="1800"/>
                    </a:lnTo>
                    <a:lnTo>
                      <a:pt x="262" y="1965"/>
                    </a:lnTo>
                    <a:lnTo>
                      <a:pt x="246" y="2106"/>
                    </a:lnTo>
                    <a:lnTo>
                      <a:pt x="262" y="2265"/>
                    </a:lnTo>
                    <a:lnTo>
                      <a:pt x="336" y="2268"/>
                    </a:lnTo>
                    <a:lnTo>
                      <a:pt x="408" y="2166"/>
                    </a:lnTo>
                    <a:lnTo>
                      <a:pt x="480" y="2058"/>
                    </a:lnTo>
                    <a:lnTo>
                      <a:pt x="516" y="2118"/>
                    </a:lnTo>
                    <a:lnTo>
                      <a:pt x="486" y="2244"/>
                    </a:lnTo>
                    <a:lnTo>
                      <a:pt x="442" y="2385"/>
                    </a:lnTo>
                    <a:lnTo>
                      <a:pt x="382" y="2385"/>
                    </a:lnTo>
                    <a:lnTo>
                      <a:pt x="366" y="2466"/>
                    </a:lnTo>
                    <a:lnTo>
                      <a:pt x="322" y="2565"/>
                    </a:lnTo>
                    <a:lnTo>
                      <a:pt x="492" y="2742"/>
                    </a:lnTo>
                    <a:lnTo>
                      <a:pt x="588" y="2838"/>
                    </a:lnTo>
                    <a:lnTo>
                      <a:pt x="592" y="2926"/>
                    </a:lnTo>
                    <a:lnTo>
                      <a:pt x="474" y="3000"/>
                    </a:lnTo>
                    <a:lnTo>
                      <a:pt x="606" y="3180"/>
                    </a:lnTo>
                    <a:lnTo>
                      <a:pt x="654" y="3360"/>
                    </a:lnTo>
                    <a:lnTo>
                      <a:pt x="768" y="3564"/>
                    </a:lnTo>
                    <a:lnTo>
                      <a:pt x="802" y="3736"/>
                    </a:lnTo>
                    <a:lnTo>
                      <a:pt x="892" y="3856"/>
                    </a:lnTo>
                    <a:lnTo>
                      <a:pt x="822" y="4128"/>
                    </a:lnTo>
                    <a:lnTo>
                      <a:pt x="1042" y="4246"/>
                    </a:lnTo>
                    <a:lnTo>
                      <a:pt x="1242" y="4326"/>
                    </a:lnTo>
                    <a:lnTo>
                      <a:pt x="1372" y="4456"/>
                    </a:lnTo>
                    <a:lnTo>
                      <a:pt x="1522" y="4546"/>
                    </a:lnTo>
                    <a:lnTo>
                      <a:pt x="1612" y="4546"/>
                    </a:lnTo>
                    <a:lnTo>
                      <a:pt x="1702" y="4636"/>
                    </a:lnTo>
                    <a:lnTo>
                      <a:pt x="1702" y="4756"/>
                    </a:lnTo>
                    <a:lnTo>
                      <a:pt x="1854" y="4842"/>
                    </a:lnTo>
                    <a:lnTo>
                      <a:pt x="1962" y="4944"/>
                    </a:lnTo>
                    <a:lnTo>
                      <a:pt x="2033" y="5056"/>
                    </a:lnTo>
                    <a:lnTo>
                      <a:pt x="2063" y="5236"/>
                    </a:lnTo>
                    <a:lnTo>
                      <a:pt x="2088" y="5394"/>
                    </a:lnTo>
                    <a:lnTo>
                      <a:pt x="2123" y="5506"/>
                    </a:lnTo>
                    <a:lnTo>
                      <a:pt x="2328" y="5484"/>
                    </a:lnTo>
                    <a:lnTo>
                      <a:pt x="2466" y="5532"/>
                    </a:lnTo>
                    <a:lnTo>
                      <a:pt x="2658" y="5532"/>
                    </a:lnTo>
                    <a:lnTo>
                      <a:pt x="2856" y="5544"/>
                    </a:lnTo>
                    <a:lnTo>
                      <a:pt x="3138" y="5586"/>
                    </a:lnTo>
                    <a:lnTo>
                      <a:pt x="3233" y="5536"/>
                    </a:lnTo>
                    <a:lnTo>
                      <a:pt x="3233" y="5416"/>
                    </a:lnTo>
                    <a:lnTo>
                      <a:pt x="3192" y="5292"/>
                    </a:lnTo>
                    <a:lnTo>
                      <a:pt x="3234" y="5184"/>
                    </a:lnTo>
                    <a:lnTo>
                      <a:pt x="3323" y="5116"/>
                    </a:lnTo>
                    <a:lnTo>
                      <a:pt x="3293" y="5026"/>
                    </a:lnTo>
                    <a:lnTo>
                      <a:pt x="3348" y="4950"/>
                    </a:lnTo>
                    <a:lnTo>
                      <a:pt x="3413" y="4846"/>
                    </a:lnTo>
                    <a:lnTo>
                      <a:pt x="3473" y="4846"/>
                    </a:lnTo>
                    <a:lnTo>
                      <a:pt x="3498" y="4770"/>
                    </a:lnTo>
                    <a:lnTo>
                      <a:pt x="3384" y="4572"/>
                    </a:lnTo>
                    <a:lnTo>
                      <a:pt x="3353" y="4396"/>
                    </a:lnTo>
                    <a:lnTo>
                      <a:pt x="2963" y="3886"/>
                    </a:lnTo>
                    <a:lnTo>
                      <a:pt x="2453" y="3226"/>
                    </a:lnTo>
                    <a:lnTo>
                      <a:pt x="2124" y="2706"/>
                    </a:lnTo>
                    <a:lnTo>
                      <a:pt x="1702" y="2175"/>
                    </a:lnTo>
                    <a:lnTo>
                      <a:pt x="1560" y="1938"/>
                    </a:lnTo>
                    <a:lnTo>
                      <a:pt x="1822" y="474"/>
                    </a:lnTo>
                    <a:lnTo>
                      <a:pt x="444" y="45"/>
                    </a:lnTo>
                    <a:lnTo>
                      <a:pt x="284" y="0"/>
                    </a:lnTo>
                    <a:close/>
                  </a:path>
                </a:pathLst>
              </a:custGeom>
              <a:grpFill/>
              <a:ln w="9525" cmpd="sng">
                <a:solidFill>
                  <a:srgbClr val="FFFFFF"/>
                </a:solidFill>
                <a:prstDash val="solid"/>
                <a:round/>
                <a:headEnd/>
                <a:tailEnd/>
              </a:ln>
              <a:effectLst/>
            </p:spPr>
            <p:txBody>
              <a:bodyPr/>
              <a:lstStyle/>
              <a:p>
                <a:pPr fontAlgn="base">
                  <a:spcBef>
                    <a:spcPct val="0"/>
                  </a:spcBef>
                  <a:spcAft>
                    <a:spcPct val="0"/>
                  </a:spcAft>
                </a:pPr>
                <a:endParaRPr lang="zh-CN" altLang="en-US" sz="1200" b="1" kern="0">
                  <a:solidFill>
                    <a:srgbClr val="000000"/>
                  </a:solidFill>
                  <a:latin typeface="Arial" charset="0"/>
                </a:endParaRPr>
              </a:p>
            </p:txBody>
          </p:sp>
          <p:sp>
            <p:nvSpPr>
              <p:cNvPr id="140" name="Freeform 52">
                <a:extLst>
                  <a:ext uri="{FF2B5EF4-FFF2-40B4-BE49-F238E27FC236}">
                    <a16:creationId xmlns:a16="http://schemas.microsoft.com/office/drawing/2014/main" id="{D7042927-A7EB-A0F7-7C02-118E0339E8E5}"/>
                  </a:ext>
                </a:extLst>
              </p:cNvPr>
              <p:cNvSpPr>
                <a:spLocks/>
              </p:cNvSpPr>
              <p:nvPr/>
            </p:nvSpPr>
            <p:spPr bwMode="auto">
              <a:xfrm>
                <a:off x="10588826" y="3137601"/>
                <a:ext cx="874998" cy="642697"/>
              </a:xfrm>
              <a:custGeom>
                <a:avLst/>
                <a:gdLst>
                  <a:gd name="T0" fmla="*/ 10 w 2495"/>
                  <a:gd name="T1" fmla="*/ 256 h 1836"/>
                  <a:gd name="T2" fmla="*/ 35 w 2495"/>
                  <a:gd name="T3" fmla="*/ 274 h 1836"/>
                  <a:gd name="T4" fmla="*/ 55 w 2495"/>
                  <a:gd name="T5" fmla="*/ 272 h 1836"/>
                  <a:gd name="T6" fmla="*/ 68 w 2495"/>
                  <a:gd name="T7" fmla="*/ 288 h 1836"/>
                  <a:gd name="T8" fmla="*/ 82 w 2495"/>
                  <a:gd name="T9" fmla="*/ 292 h 1836"/>
                  <a:gd name="T10" fmla="*/ 97 w 2495"/>
                  <a:gd name="T11" fmla="*/ 277 h 1836"/>
                  <a:gd name="T12" fmla="*/ 127 w 2495"/>
                  <a:gd name="T13" fmla="*/ 262 h 1836"/>
                  <a:gd name="T14" fmla="*/ 161 w 2495"/>
                  <a:gd name="T15" fmla="*/ 247 h 1836"/>
                  <a:gd name="T16" fmla="*/ 167 w 2495"/>
                  <a:gd name="T17" fmla="*/ 228 h 1836"/>
                  <a:gd name="T18" fmla="*/ 162 w 2495"/>
                  <a:gd name="T19" fmla="*/ 205 h 1836"/>
                  <a:gd name="T20" fmla="*/ 179 w 2495"/>
                  <a:gd name="T21" fmla="*/ 166 h 1836"/>
                  <a:gd name="T22" fmla="*/ 202 w 2495"/>
                  <a:gd name="T23" fmla="*/ 148 h 1836"/>
                  <a:gd name="T24" fmla="*/ 229 w 2495"/>
                  <a:gd name="T25" fmla="*/ 102 h 1836"/>
                  <a:gd name="T26" fmla="*/ 255 w 2495"/>
                  <a:gd name="T27" fmla="*/ 60 h 1836"/>
                  <a:gd name="T28" fmla="*/ 262 w 2495"/>
                  <a:gd name="T29" fmla="*/ 34 h 1836"/>
                  <a:gd name="T30" fmla="*/ 272 w 2495"/>
                  <a:gd name="T31" fmla="*/ 22 h 1836"/>
                  <a:gd name="T32" fmla="*/ 297 w 2495"/>
                  <a:gd name="T33" fmla="*/ 20 h 1836"/>
                  <a:gd name="T34" fmla="*/ 315 w 2495"/>
                  <a:gd name="T35" fmla="*/ 0 h 1836"/>
                  <a:gd name="T36" fmla="*/ 339 w 2495"/>
                  <a:gd name="T37" fmla="*/ 11 h 1836"/>
                  <a:gd name="T38" fmla="*/ 340 w 2495"/>
                  <a:gd name="T39" fmla="*/ 16 h 1836"/>
                  <a:gd name="T40" fmla="*/ 340 w 2495"/>
                  <a:gd name="T41" fmla="*/ 21 h 1836"/>
                  <a:gd name="T42" fmla="*/ 338 w 2495"/>
                  <a:gd name="T43" fmla="*/ 37 h 1836"/>
                  <a:gd name="T44" fmla="*/ 350 w 2495"/>
                  <a:gd name="T45" fmla="*/ 57 h 1836"/>
                  <a:gd name="T46" fmla="*/ 407 w 2495"/>
                  <a:gd name="T47" fmla="*/ 91 h 1836"/>
                  <a:gd name="T48" fmla="*/ 431 w 2495"/>
                  <a:gd name="T49" fmla="*/ 87 h 1836"/>
                  <a:gd name="T50" fmla="*/ 452 w 2495"/>
                  <a:gd name="T51" fmla="*/ 108 h 1836"/>
                  <a:gd name="T52" fmla="*/ 447 w 2495"/>
                  <a:gd name="T53" fmla="*/ 119 h 1836"/>
                  <a:gd name="T54" fmla="*/ 424 w 2495"/>
                  <a:gd name="T55" fmla="*/ 108 h 1836"/>
                  <a:gd name="T56" fmla="*/ 418 w 2495"/>
                  <a:gd name="T57" fmla="*/ 131 h 1836"/>
                  <a:gd name="T58" fmla="*/ 458 w 2495"/>
                  <a:gd name="T59" fmla="*/ 142 h 1836"/>
                  <a:gd name="T60" fmla="*/ 464 w 2495"/>
                  <a:gd name="T61" fmla="*/ 171 h 1836"/>
                  <a:gd name="T62" fmla="*/ 447 w 2495"/>
                  <a:gd name="T63" fmla="*/ 188 h 1836"/>
                  <a:gd name="T64" fmla="*/ 482 w 2495"/>
                  <a:gd name="T65" fmla="*/ 193 h 1836"/>
                  <a:gd name="T66" fmla="*/ 499 w 2495"/>
                  <a:gd name="T67" fmla="*/ 193 h 1836"/>
                  <a:gd name="T68" fmla="*/ 493 w 2495"/>
                  <a:gd name="T69" fmla="*/ 217 h 1836"/>
                  <a:gd name="T70" fmla="*/ 457 w 2495"/>
                  <a:gd name="T71" fmla="*/ 234 h 1836"/>
                  <a:gd name="T72" fmla="*/ 414 w 2495"/>
                  <a:gd name="T73" fmla="*/ 240 h 1836"/>
                  <a:gd name="T74" fmla="*/ 255 w 2495"/>
                  <a:gd name="T75" fmla="*/ 287 h 1836"/>
                  <a:gd name="T76" fmla="*/ 181 w 2495"/>
                  <a:gd name="T77" fmla="*/ 318 h 1836"/>
                  <a:gd name="T78" fmla="*/ 80 w 2495"/>
                  <a:gd name="T79" fmla="*/ 346 h 1836"/>
                  <a:gd name="T80" fmla="*/ 54 w 2495"/>
                  <a:gd name="T81" fmla="*/ 359 h 1836"/>
                  <a:gd name="T82" fmla="*/ 7 w 2495"/>
                  <a:gd name="T83" fmla="*/ 367 h 1836"/>
                  <a:gd name="T84" fmla="*/ 11 w 2495"/>
                  <a:gd name="T85" fmla="*/ 350 h 1836"/>
                  <a:gd name="T86" fmla="*/ 0 w 2495"/>
                  <a:gd name="T87" fmla="*/ 324 h 1836"/>
                  <a:gd name="T88" fmla="*/ 12 w 2495"/>
                  <a:gd name="T89" fmla="*/ 303 h 1836"/>
                  <a:gd name="T90" fmla="*/ 13 w 2495"/>
                  <a:gd name="T91" fmla="*/ 280 h 1836"/>
                  <a:gd name="T92" fmla="*/ 10 w 2495"/>
                  <a:gd name="T93" fmla="*/ 256 h 18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95" h="1836">
                    <a:moveTo>
                      <a:pt x="51" y="1279"/>
                    </a:moveTo>
                    <a:lnTo>
                      <a:pt x="175" y="1371"/>
                    </a:lnTo>
                    <a:lnTo>
                      <a:pt x="277" y="1363"/>
                    </a:lnTo>
                    <a:lnTo>
                      <a:pt x="339" y="1440"/>
                    </a:lnTo>
                    <a:lnTo>
                      <a:pt x="411" y="1462"/>
                    </a:lnTo>
                    <a:lnTo>
                      <a:pt x="486" y="1386"/>
                    </a:lnTo>
                    <a:lnTo>
                      <a:pt x="637" y="1310"/>
                    </a:lnTo>
                    <a:lnTo>
                      <a:pt x="804" y="1234"/>
                    </a:lnTo>
                    <a:lnTo>
                      <a:pt x="835" y="1143"/>
                    </a:lnTo>
                    <a:lnTo>
                      <a:pt x="811" y="1026"/>
                    </a:lnTo>
                    <a:lnTo>
                      <a:pt x="895" y="831"/>
                    </a:lnTo>
                    <a:lnTo>
                      <a:pt x="1010" y="740"/>
                    </a:lnTo>
                    <a:lnTo>
                      <a:pt x="1146" y="512"/>
                    </a:lnTo>
                    <a:lnTo>
                      <a:pt x="1275" y="299"/>
                    </a:lnTo>
                    <a:lnTo>
                      <a:pt x="1312" y="170"/>
                    </a:lnTo>
                    <a:lnTo>
                      <a:pt x="1358" y="109"/>
                    </a:lnTo>
                    <a:lnTo>
                      <a:pt x="1487" y="102"/>
                    </a:lnTo>
                    <a:lnTo>
                      <a:pt x="1574" y="0"/>
                    </a:lnTo>
                    <a:lnTo>
                      <a:pt x="1694" y="56"/>
                    </a:lnTo>
                    <a:lnTo>
                      <a:pt x="1698" y="78"/>
                    </a:lnTo>
                    <a:lnTo>
                      <a:pt x="1698" y="106"/>
                    </a:lnTo>
                    <a:lnTo>
                      <a:pt x="1692" y="185"/>
                    </a:lnTo>
                    <a:lnTo>
                      <a:pt x="1751" y="284"/>
                    </a:lnTo>
                    <a:lnTo>
                      <a:pt x="2034" y="455"/>
                    </a:lnTo>
                    <a:lnTo>
                      <a:pt x="2154" y="436"/>
                    </a:lnTo>
                    <a:lnTo>
                      <a:pt x="2262" y="540"/>
                    </a:lnTo>
                    <a:lnTo>
                      <a:pt x="2233" y="597"/>
                    </a:lnTo>
                    <a:lnTo>
                      <a:pt x="2119" y="540"/>
                    </a:lnTo>
                    <a:lnTo>
                      <a:pt x="2091" y="654"/>
                    </a:lnTo>
                    <a:lnTo>
                      <a:pt x="2290" y="711"/>
                    </a:lnTo>
                    <a:lnTo>
                      <a:pt x="2319" y="853"/>
                    </a:lnTo>
                    <a:lnTo>
                      <a:pt x="2233" y="940"/>
                    </a:lnTo>
                    <a:lnTo>
                      <a:pt x="2412" y="968"/>
                    </a:lnTo>
                    <a:lnTo>
                      <a:pt x="2495" y="968"/>
                    </a:lnTo>
                    <a:lnTo>
                      <a:pt x="2467" y="1088"/>
                    </a:lnTo>
                    <a:lnTo>
                      <a:pt x="2285" y="1173"/>
                    </a:lnTo>
                    <a:lnTo>
                      <a:pt x="2072" y="1199"/>
                    </a:lnTo>
                    <a:lnTo>
                      <a:pt x="1273" y="1436"/>
                    </a:lnTo>
                    <a:lnTo>
                      <a:pt x="904" y="1593"/>
                    </a:lnTo>
                    <a:lnTo>
                      <a:pt x="402" y="1733"/>
                    </a:lnTo>
                    <a:lnTo>
                      <a:pt x="268" y="1794"/>
                    </a:lnTo>
                    <a:lnTo>
                      <a:pt x="34" y="1836"/>
                    </a:lnTo>
                    <a:lnTo>
                      <a:pt x="54" y="1753"/>
                    </a:lnTo>
                    <a:lnTo>
                      <a:pt x="0" y="1620"/>
                    </a:lnTo>
                    <a:lnTo>
                      <a:pt x="58" y="1517"/>
                    </a:lnTo>
                    <a:lnTo>
                      <a:pt x="66" y="1400"/>
                    </a:lnTo>
                    <a:lnTo>
                      <a:pt x="51" y="1279"/>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1" name="Freeform 54">
                <a:extLst>
                  <a:ext uri="{FF2B5EF4-FFF2-40B4-BE49-F238E27FC236}">
                    <a16:creationId xmlns:a16="http://schemas.microsoft.com/office/drawing/2014/main" id="{E9FC7CF9-E6DF-3053-C05C-DCFA18B19643}"/>
                  </a:ext>
                </a:extLst>
              </p:cNvPr>
              <p:cNvSpPr>
                <a:spLocks/>
              </p:cNvSpPr>
              <p:nvPr/>
            </p:nvSpPr>
            <p:spPr bwMode="auto">
              <a:xfrm>
                <a:off x="10902705" y="3006260"/>
                <a:ext cx="587422" cy="290702"/>
              </a:xfrm>
              <a:custGeom>
                <a:avLst/>
                <a:gdLst>
                  <a:gd name="T0" fmla="*/ 171 w 1675"/>
                  <a:gd name="T1" fmla="*/ 132 h 830"/>
                  <a:gd name="T2" fmla="*/ 227 w 1675"/>
                  <a:gd name="T3" fmla="*/ 166 h 830"/>
                  <a:gd name="T4" fmla="*/ 251 w 1675"/>
                  <a:gd name="T5" fmla="*/ 162 h 830"/>
                  <a:gd name="T6" fmla="*/ 254 w 1675"/>
                  <a:gd name="T7" fmla="*/ 147 h 830"/>
                  <a:gd name="T8" fmla="*/ 250 w 1675"/>
                  <a:gd name="T9" fmla="*/ 139 h 830"/>
                  <a:gd name="T10" fmla="*/ 250 w 1675"/>
                  <a:gd name="T11" fmla="*/ 129 h 830"/>
                  <a:gd name="T12" fmla="*/ 241 w 1675"/>
                  <a:gd name="T13" fmla="*/ 116 h 830"/>
                  <a:gd name="T14" fmla="*/ 233 w 1675"/>
                  <a:gd name="T15" fmla="*/ 99 h 830"/>
                  <a:gd name="T16" fmla="*/ 226 w 1675"/>
                  <a:gd name="T17" fmla="*/ 79 h 830"/>
                  <a:gd name="T18" fmla="*/ 218 w 1675"/>
                  <a:gd name="T19" fmla="*/ 68 h 830"/>
                  <a:gd name="T20" fmla="*/ 227 w 1675"/>
                  <a:gd name="T21" fmla="*/ 50 h 830"/>
                  <a:gd name="T22" fmla="*/ 227 w 1675"/>
                  <a:gd name="T23" fmla="*/ 28 h 830"/>
                  <a:gd name="T24" fmla="*/ 250 w 1675"/>
                  <a:gd name="T25" fmla="*/ 45 h 830"/>
                  <a:gd name="T26" fmla="*/ 246 w 1675"/>
                  <a:gd name="T27" fmla="*/ 68 h 830"/>
                  <a:gd name="T28" fmla="*/ 244 w 1675"/>
                  <a:gd name="T29" fmla="*/ 84 h 830"/>
                  <a:gd name="T30" fmla="*/ 255 w 1675"/>
                  <a:gd name="T31" fmla="*/ 92 h 830"/>
                  <a:gd name="T32" fmla="*/ 263 w 1675"/>
                  <a:gd name="T33" fmla="*/ 100 h 830"/>
                  <a:gd name="T34" fmla="*/ 259 w 1675"/>
                  <a:gd name="T35" fmla="*/ 111 h 830"/>
                  <a:gd name="T36" fmla="*/ 269 w 1675"/>
                  <a:gd name="T37" fmla="*/ 123 h 830"/>
                  <a:gd name="T38" fmla="*/ 284 w 1675"/>
                  <a:gd name="T39" fmla="*/ 124 h 830"/>
                  <a:gd name="T40" fmla="*/ 301 w 1675"/>
                  <a:gd name="T41" fmla="*/ 141 h 830"/>
                  <a:gd name="T42" fmla="*/ 316 w 1675"/>
                  <a:gd name="T43" fmla="*/ 141 h 830"/>
                  <a:gd name="T44" fmla="*/ 332 w 1675"/>
                  <a:gd name="T45" fmla="*/ 137 h 830"/>
                  <a:gd name="T46" fmla="*/ 334 w 1675"/>
                  <a:gd name="T47" fmla="*/ 118 h 830"/>
                  <a:gd name="T48" fmla="*/ 335 w 1675"/>
                  <a:gd name="T49" fmla="*/ 103 h 830"/>
                  <a:gd name="T50" fmla="*/ 321 w 1675"/>
                  <a:gd name="T51" fmla="*/ 105 h 830"/>
                  <a:gd name="T52" fmla="*/ 303 w 1675"/>
                  <a:gd name="T53" fmla="*/ 113 h 830"/>
                  <a:gd name="T54" fmla="*/ 297 w 1675"/>
                  <a:gd name="T55" fmla="*/ 102 h 830"/>
                  <a:gd name="T56" fmla="*/ 289 w 1675"/>
                  <a:gd name="T57" fmla="*/ 82 h 830"/>
                  <a:gd name="T58" fmla="*/ 284 w 1675"/>
                  <a:gd name="T59" fmla="*/ 63 h 830"/>
                  <a:gd name="T60" fmla="*/ 276 w 1675"/>
                  <a:gd name="T61" fmla="*/ 50 h 830"/>
                  <a:gd name="T62" fmla="*/ 272 w 1675"/>
                  <a:gd name="T63" fmla="*/ 33 h 830"/>
                  <a:gd name="T64" fmla="*/ 265 w 1675"/>
                  <a:gd name="T65" fmla="*/ 19 h 830"/>
                  <a:gd name="T66" fmla="*/ 258 w 1675"/>
                  <a:gd name="T67" fmla="*/ 0 h 830"/>
                  <a:gd name="T68" fmla="*/ 244 w 1675"/>
                  <a:gd name="T69" fmla="*/ 9 h 830"/>
                  <a:gd name="T70" fmla="*/ 233 w 1675"/>
                  <a:gd name="T71" fmla="*/ 13 h 830"/>
                  <a:gd name="T72" fmla="*/ 210 w 1675"/>
                  <a:gd name="T73" fmla="*/ 11 h 830"/>
                  <a:gd name="T74" fmla="*/ 195 w 1675"/>
                  <a:gd name="T75" fmla="*/ 13 h 830"/>
                  <a:gd name="T76" fmla="*/ 170 w 1675"/>
                  <a:gd name="T77" fmla="*/ 24 h 830"/>
                  <a:gd name="T78" fmla="*/ 147 w 1675"/>
                  <a:gd name="T79" fmla="*/ 29 h 830"/>
                  <a:gd name="T80" fmla="*/ 132 w 1675"/>
                  <a:gd name="T81" fmla="*/ 46 h 830"/>
                  <a:gd name="T82" fmla="*/ 100 w 1675"/>
                  <a:gd name="T83" fmla="*/ 52 h 830"/>
                  <a:gd name="T84" fmla="*/ 75 w 1675"/>
                  <a:gd name="T85" fmla="*/ 61 h 830"/>
                  <a:gd name="T86" fmla="*/ 33 w 1675"/>
                  <a:gd name="T87" fmla="*/ 73 h 830"/>
                  <a:gd name="T88" fmla="*/ 0 w 1675"/>
                  <a:gd name="T89" fmla="*/ 85 h 830"/>
                  <a:gd name="T90" fmla="*/ 6 w 1675"/>
                  <a:gd name="T91" fmla="*/ 113 h 830"/>
                  <a:gd name="T92" fmla="*/ 18 w 1675"/>
                  <a:gd name="T93" fmla="*/ 113 h 830"/>
                  <a:gd name="T94" fmla="*/ 36 w 1675"/>
                  <a:gd name="T95" fmla="*/ 92 h 830"/>
                  <a:gd name="T96" fmla="*/ 55 w 1675"/>
                  <a:gd name="T97" fmla="*/ 81 h 830"/>
                  <a:gd name="T98" fmla="*/ 76 w 1675"/>
                  <a:gd name="T99" fmla="*/ 78 h 830"/>
                  <a:gd name="T100" fmla="*/ 86 w 1675"/>
                  <a:gd name="T101" fmla="*/ 62 h 830"/>
                  <a:gd name="T102" fmla="*/ 98 w 1675"/>
                  <a:gd name="T103" fmla="*/ 56 h 830"/>
                  <a:gd name="T104" fmla="*/ 114 w 1675"/>
                  <a:gd name="T105" fmla="*/ 67 h 830"/>
                  <a:gd name="T106" fmla="*/ 136 w 1675"/>
                  <a:gd name="T107" fmla="*/ 76 h 830"/>
                  <a:gd name="T108" fmla="*/ 151 w 1675"/>
                  <a:gd name="T109" fmla="*/ 82 h 830"/>
                  <a:gd name="T110" fmla="*/ 160 w 1675"/>
                  <a:gd name="T111" fmla="*/ 74 h 830"/>
                  <a:gd name="T112" fmla="*/ 174 w 1675"/>
                  <a:gd name="T113" fmla="*/ 85 h 830"/>
                  <a:gd name="T114" fmla="*/ 161 w 1675"/>
                  <a:gd name="T115" fmla="*/ 97 h 830"/>
                  <a:gd name="T116" fmla="*/ 159 w 1675"/>
                  <a:gd name="T117" fmla="*/ 113 h 830"/>
                  <a:gd name="T118" fmla="*/ 171 w 1675"/>
                  <a:gd name="T119" fmla="*/ 132 h 8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75" h="830">
                    <a:moveTo>
                      <a:pt x="853" y="659"/>
                    </a:moveTo>
                    <a:lnTo>
                      <a:pt x="1136" y="830"/>
                    </a:lnTo>
                    <a:lnTo>
                      <a:pt x="1256" y="810"/>
                    </a:lnTo>
                    <a:lnTo>
                      <a:pt x="1269" y="736"/>
                    </a:lnTo>
                    <a:lnTo>
                      <a:pt x="1250" y="697"/>
                    </a:lnTo>
                    <a:lnTo>
                      <a:pt x="1250" y="646"/>
                    </a:lnTo>
                    <a:lnTo>
                      <a:pt x="1205" y="579"/>
                    </a:lnTo>
                    <a:lnTo>
                      <a:pt x="1165" y="494"/>
                    </a:lnTo>
                    <a:lnTo>
                      <a:pt x="1131" y="397"/>
                    </a:lnTo>
                    <a:lnTo>
                      <a:pt x="1091" y="340"/>
                    </a:lnTo>
                    <a:lnTo>
                      <a:pt x="1136" y="251"/>
                    </a:lnTo>
                    <a:lnTo>
                      <a:pt x="1136" y="138"/>
                    </a:lnTo>
                    <a:lnTo>
                      <a:pt x="1250" y="223"/>
                    </a:lnTo>
                    <a:lnTo>
                      <a:pt x="1228" y="340"/>
                    </a:lnTo>
                    <a:lnTo>
                      <a:pt x="1222" y="420"/>
                    </a:lnTo>
                    <a:lnTo>
                      <a:pt x="1273" y="460"/>
                    </a:lnTo>
                    <a:lnTo>
                      <a:pt x="1313" y="499"/>
                    </a:lnTo>
                    <a:lnTo>
                      <a:pt x="1296" y="556"/>
                    </a:lnTo>
                    <a:lnTo>
                      <a:pt x="1347" y="613"/>
                    </a:lnTo>
                    <a:lnTo>
                      <a:pt x="1421" y="619"/>
                    </a:lnTo>
                    <a:lnTo>
                      <a:pt x="1507" y="705"/>
                    </a:lnTo>
                    <a:lnTo>
                      <a:pt x="1581" y="703"/>
                    </a:lnTo>
                    <a:lnTo>
                      <a:pt x="1661" y="686"/>
                    </a:lnTo>
                    <a:lnTo>
                      <a:pt x="1672" y="590"/>
                    </a:lnTo>
                    <a:lnTo>
                      <a:pt x="1675" y="517"/>
                    </a:lnTo>
                    <a:lnTo>
                      <a:pt x="1605" y="527"/>
                    </a:lnTo>
                    <a:lnTo>
                      <a:pt x="1515" y="564"/>
                    </a:lnTo>
                    <a:lnTo>
                      <a:pt x="1484" y="511"/>
                    </a:lnTo>
                    <a:lnTo>
                      <a:pt x="1444" y="408"/>
                    </a:lnTo>
                    <a:lnTo>
                      <a:pt x="1418" y="314"/>
                    </a:lnTo>
                    <a:lnTo>
                      <a:pt x="1381" y="249"/>
                    </a:lnTo>
                    <a:lnTo>
                      <a:pt x="1362" y="163"/>
                    </a:lnTo>
                    <a:lnTo>
                      <a:pt x="1323" y="95"/>
                    </a:lnTo>
                    <a:lnTo>
                      <a:pt x="1288" y="0"/>
                    </a:lnTo>
                    <a:lnTo>
                      <a:pt x="1222" y="45"/>
                    </a:lnTo>
                    <a:lnTo>
                      <a:pt x="1165" y="63"/>
                    </a:lnTo>
                    <a:lnTo>
                      <a:pt x="1051" y="54"/>
                    </a:lnTo>
                    <a:lnTo>
                      <a:pt x="977" y="63"/>
                    </a:lnTo>
                    <a:lnTo>
                      <a:pt x="851" y="119"/>
                    </a:lnTo>
                    <a:lnTo>
                      <a:pt x="735" y="143"/>
                    </a:lnTo>
                    <a:lnTo>
                      <a:pt x="662" y="232"/>
                    </a:lnTo>
                    <a:lnTo>
                      <a:pt x="501" y="260"/>
                    </a:lnTo>
                    <a:lnTo>
                      <a:pt x="376" y="304"/>
                    </a:lnTo>
                    <a:lnTo>
                      <a:pt x="165" y="365"/>
                    </a:lnTo>
                    <a:lnTo>
                      <a:pt x="0" y="423"/>
                    </a:lnTo>
                    <a:lnTo>
                      <a:pt x="29" y="564"/>
                    </a:lnTo>
                    <a:lnTo>
                      <a:pt x="88" y="564"/>
                    </a:lnTo>
                    <a:lnTo>
                      <a:pt x="178" y="461"/>
                    </a:lnTo>
                    <a:lnTo>
                      <a:pt x="277" y="403"/>
                    </a:lnTo>
                    <a:lnTo>
                      <a:pt x="380" y="388"/>
                    </a:lnTo>
                    <a:lnTo>
                      <a:pt x="428" y="308"/>
                    </a:lnTo>
                    <a:lnTo>
                      <a:pt x="491" y="282"/>
                    </a:lnTo>
                    <a:lnTo>
                      <a:pt x="571" y="334"/>
                    </a:lnTo>
                    <a:lnTo>
                      <a:pt x="680" y="378"/>
                    </a:lnTo>
                    <a:lnTo>
                      <a:pt x="754" y="412"/>
                    </a:lnTo>
                    <a:lnTo>
                      <a:pt x="802" y="372"/>
                    </a:lnTo>
                    <a:lnTo>
                      <a:pt x="871" y="424"/>
                    </a:lnTo>
                    <a:lnTo>
                      <a:pt x="805" y="483"/>
                    </a:lnTo>
                    <a:lnTo>
                      <a:pt x="795" y="563"/>
                    </a:lnTo>
                    <a:lnTo>
                      <a:pt x="853" y="659"/>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2" name="Freeform 56">
                <a:extLst>
                  <a:ext uri="{FF2B5EF4-FFF2-40B4-BE49-F238E27FC236}">
                    <a16:creationId xmlns:a16="http://schemas.microsoft.com/office/drawing/2014/main" id="{1CF69AC1-FADB-0D86-5F39-576050AFC74C}"/>
                  </a:ext>
                </a:extLst>
              </p:cNvPr>
              <p:cNvSpPr>
                <a:spLocks/>
              </p:cNvSpPr>
              <p:nvPr/>
            </p:nvSpPr>
            <p:spPr bwMode="auto">
              <a:xfrm>
                <a:off x="11428757" y="3246178"/>
                <a:ext cx="66634" cy="126088"/>
              </a:xfrm>
              <a:custGeom>
                <a:avLst/>
                <a:gdLst>
                  <a:gd name="T0" fmla="*/ 1 w 198"/>
                  <a:gd name="T1" fmla="*/ 4 h 384"/>
                  <a:gd name="T2" fmla="*/ 16 w 198"/>
                  <a:gd name="T3" fmla="*/ 3 h 384"/>
                  <a:gd name="T4" fmla="*/ 32 w 198"/>
                  <a:gd name="T5" fmla="*/ 0 h 384"/>
                  <a:gd name="T6" fmla="*/ 38 w 198"/>
                  <a:gd name="T7" fmla="*/ 24 h 384"/>
                  <a:gd name="T8" fmla="*/ 37 w 198"/>
                  <a:gd name="T9" fmla="*/ 45 h 384"/>
                  <a:gd name="T10" fmla="*/ 30 w 198"/>
                  <a:gd name="T11" fmla="*/ 61 h 384"/>
                  <a:gd name="T12" fmla="*/ 24 w 198"/>
                  <a:gd name="T13" fmla="*/ 70 h 384"/>
                  <a:gd name="T14" fmla="*/ 18 w 198"/>
                  <a:gd name="T15" fmla="*/ 72 h 384"/>
                  <a:gd name="T16" fmla="*/ 10 w 198"/>
                  <a:gd name="T17" fmla="*/ 59 h 384"/>
                  <a:gd name="T18" fmla="*/ 6 w 198"/>
                  <a:gd name="T19" fmla="*/ 41 h 384"/>
                  <a:gd name="T20" fmla="*/ 0 w 198"/>
                  <a:gd name="T21" fmla="*/ 27 h 384"/>
                  <a:gd name="T22" fmla="*/ 1 w 198"/>
                  <a:gd name="T23" fmla="*/ 4 h 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8" h="384">
                    <a:moveTo>
                      <a:pt x="3" y="20"/>
                    </a:moveTo>
                    <a:lnTo>
                      <a:pt x="84" y="18"/>
                    </a:lnTo>
                    <a:lnTo>
                      <a:pt x="168" y="0"/>
                    </a:lnTo>
                    <a:lnTo>
                      <a:pt x="198" y="126"/>
                    </a:lnTo>
                    <a:lnTo>
                      <a:pt x="192" y="240"/>
                    </a:lnTo>
                    <a:lnTo>
                      <a:pt x="156" y="324"/>
                    </a:lnTo>
                    <a:lnTo>
                      <a:pt x="125" y="372"/>
                    </a:lnTo>
                    <a:lnTo>
                      <a:pt x="96" y="384"/>
                    </a:lnTo>
                    <a:lnTo>
                      <a:pt x="54" y="312"/>
                    </a:lnTo>
                    <a:lnTo>
                      <a:pt x="30" y="216"/>
                    </a:lnTo>
                    <a:lnTo>
                      <a:pt x="0" y="144"/>
                    </a:lnTo>
                    <a:lnTo>
                      <a:pt x="3" y="2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3" name="Freeform 40">
                <a:extLst>
                  <a:ext uri="{FF2B5EF4-FFF2-40B4-BE49-F238E27FC236}">
                    <a16:creationId xmlns:a16="http://schemas.microsoft.com/office/drawing/2014/main" id="{B4D642EB-135D-644C-CC1D-AB1792F6789F}"/>
                  </a:ext>
                </a:extLst>
              </p:cNvPr>
              <p:cNvSpPr>
                <a:spLocks/>
              </p:cNvSpPr>
              <p:nvPr/>
            </p:nvSpPr>
            <p:spPr bwMode="auto">
              <a:xfrm>
                <a:off x="11498896" y="2272498"/>
                <a:ext cx="457664" cy="281947"/>
              </a:xfrm>
              <a:custGeom>
                <a:avLst/>
                <a:gdLst>
                  <a:gd name="T0" fmla="*/ 142 w 1383"/>
                  <a:gd name="T1" fmla="*/ 17 h 850"/>
                  <a:gd name="T2" fmla="*/ 131 w 1383"/>
                  <a:gd name="T3" fmla="*/ 40 h 850"/>
                  <a:gd name="T4" fmla="*/ 53 w 1383"/>
                  <a:gd name="T5" fmla="*/ 64 h 850"/>
                  <a:gd name="T6" fmla="*/ 0 w 1383"/>
                  <a:gd name="T7" fmla="*/ 83 h 850"/>
                  <a:gd name="T8" fmla="*/ 6 w 1383"/>
                  <a:gd name="T9" fmla="*/ 122 h 850"/>
                  <a:gd name="T10" fmla="*/ 11 w 1383"/>
                  <a:gd name="T11" fmla="*/ 161 h 850"/>
                  <a:gd name="T12" fmla="*/ 113 w 1383"/>
                  <a:gd name="T13" fmla="*/ 109 h 850"/>
                  <a:gd name="T14" fmla="*/ 156 w 1383"/>
                  <a:gd name="T15" fmla="*/ 96 h 850"/>
                  <a:gd name="T16" fmla="*/ 172 w 1383"/>
                  <a:gd name="T17" fmla="*/ 128 h 850"/>
                  <a:gd name="T18" fmla="*/ 193 w 1383"/>
                  <a:gd name="T19" fmla="*/ 142 h 850"/>
                  <a:gd name="T20" fmla="*/ 201 w 1383"/>
                  <a:gd name="T21" fmla="*/ 125 h 850"/>
                  <a:gd name="T22" fmla="*/ 233 w 1383"/>
                  <a:gd name="T23" fmla="*/ 102 h 850"/>
                  <a:gd name="T24" fmla="*/ 261 w 1383"/>
                  <a:gd name="T25" fmla="*/ 85 h 850"/>
                  <a:gd name="T26" fmla="*/ 252 w 1383"/>
                  <a:gd name="T27" fmla="*/ 73 h 850"/>
                  <a:gd name="T28" fmla="*/ 250 w 1383"/>
                  <a:gd name="T29" fmla="*/ 62 h 850"/>
                  <a:gd name="T30" fmla="*/ 245 w 1383"/>
                  <a:gd name="T31" fmla="*/ 44 h 850"/>
                  <a:gd name="T32" fmla="*/ 240 w 1383"/>
                  <a:gd name="T33" fmla="*/ 50 h 850"/>
                  <a:gd name="T34" fmla="*/ 243 w 1383"/>
                  <a:gd name="T35" fmla="*/ 60 h 850"/>
                  <a:gd name="T36" fmla="*/ 240 w 1383"/>
                  <a:gd name="T37" fmla="*/ 70 h 850"/>
                  <a:gd name="T38" fmla="*/ 245 w 1383"/>
                  <a:gd name="T39" fmla="*/ 82 h 850"/>
                  <a:gd name="T40" fmla="*/ 227 w 1383"/>
                  <a:gd name="T41" fmla="*/ 97 h 850"/>
                  <a:gd name="T42" fmla="*/ 204 w 1383"/>
                  <a:gd name="T43" fmla="*/ 85 h 850"/>
                  <a:gd name="T44" fmla="*/ 176 w 1383"/>
                  <a:gd name="T45" fmla="*/ 51 h 850"/>
                  <a:gd name="T46" fmla="*/ 168 w 1383"/>
                  <a:gd name="T47" fmla="*/ 23 h 850"/>
                  <a:gd name="T48" fmla="*/ 142 w 1383"/>
                  <a:gd name="T49" fmla="*/ 0 h 850"/>
                  <a:gd name="T50" fmla="*/ 142 w 1383"/>
                  <a:gd name="T51" fmla="*/ 17 h 8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83" h="850">
                    <a:moveTo>
                      <a:pt x="753" y="90"/>
                    </a:moveTo>
                    <a:lnTo>
                      <a:pt x="693" y="210"/>
                    </a:lnTo>
                    <a:lnTo>
                      <a:pt x="281" y="340"/>
                    </a:lnTo>
                    <a:lnTo>
                      <a:pt x="0" y="436"/>
                    </a:lnTo>
                    <a:lnTo>
                      <a:pt x="30" y="645"/>
                    </a:lnTo>
                    <a:lnTo>
                      <a:pt x="57" y="850"/>
                    </a:lnTo>
                    <a:lnTo>
                      <a:pt x="597" y="573"/>
                    </a:lnTo>
                    <a:lnTo>
                      <a:pt x="825" y="507"/>
                    </a:lnTo>
                    <a:lnTo>
                      <a:pt x="913" y="675"/>
                    </a:lnTo>
                    <a:lnTo>
                      <a:pt x="1023" y="750"/>
                    </a:lnTo>
                    <a:lnTo>
                      <a:pt x="1065" y="659"/>
                    </a:lnTo>
                    <a:lnTo>
                      <a:pt x="1233" y="540"/>
                    </a:lnTo>
                    <a:lnTo>
                      <a:pt x="1383" y="450"/>
                    </a:lnTo>
                    <a:lnTo>
                      <a:pt x="1337" y="383"/>
                    </a:lnTo>
                    <a:lnTo>
                      <a:pt x="1325" y="325"/>
                    </a:lnTo>
                    <a:lnTo>
                      <a:pt x="1297" y="233"/>
                    </a:lnTo>
                    <a:lnTo>
                      <a:pt x="1273" y="263"/>
                    </a:lnTo>
                    <a:lnTo>
                      <a:pt x="1285" y="319"/>
                    </a:lnTo>
                    <a:lnTo>
                      <a:pt x="1273" y="371"/>
                    </a:lnTo>
                    <a:lnTo>
                      <a:pt x="1297" y="435"/>
                    </a:lnTo>
                    <a:lnTo>
                      <a:pt x="1203" y="510"/>
                    </a:lnTo>
                    <a:lnTo>
                      <a:pt x="1081" y="451"/>
                    </a:lnTo>
                    <a:lnTo>
                      <a:pt x="933" y="270"/>
                    </a:lnTo>
                    <a:lnTo>
                      <a:pt x="889" y="123"/>
                    </a:lnTo>
                    <a:lnTo>
                      <a:pt x="753" y="0"/>
                    </a:lnTo>
                    <a:lnTo>
                      <a:pt x="753" y="90"/>
                    </a:lnTo>
                    <a:close/>
                  </a:path>
                </a:pathLst>
              </a:custGeom>
              <a:grpFill/>
              <a:ln w="9525" cmpd="sng">
                <a:solidFill>
                  <a:srgbClr val="FFFFFF"/>
                </a:solidFill>
                <a:prstDash val="solid"/>
                <a:round/>
                <a:headEnd/>
                <a:tailEnd/>
              </a:ln>
              <a:effectLst/>
            </p:spPr>
            <p:txBody>
              <a:bodyPr/>
              <a:lstStyle/>
              <a:p>
                <a:endParaRPr lang="zh-CN" altLang="en-US" sz="1200" kern="0">
                  <a:solidFill>
                    <a:sysClr val="windowText" lastClr="000000"/>
                  </a:solidFill>
                </a:endParaRPr>
              </a:p>
            </p:txBody>
          </p:sp>
        </p:grpSp>
      </p:grpSp>
      <p:grpSp>
        <p:nvGrpSpPr>
          <p:cNvPr id="167" name="Group 166">
            <a:extLst>
              <a:ext uri="{FF2B5EF4-FFF2-40B4-BE49-F238E27FC236}">
                <a16:creationId xmlns:a16="http://schemas.microsoft.com/office/drawing/2014/main" id="{4F0F6F67-A5D6-73EA-4617-4591A80C152F}"/>
              </a:ext>
              <a:ext uri="{C183D7F6-B498-43B3-948B-1728B52AA6E4}">
                <adec:decorative xmlns:adec="http://schemas.microsoft.com/office/drawing/2017/decorative" val="1"/>
              </a:ext>
            </a:extLst>
          </p:cNvPr>
          <p:cNvGrpSpPr/>
          <p:nvPr/>
        </p:nvGrpSpPr>
        <p:grpSpPr>
          <a:xfrm>
            <a:off x="3945707" y="4498059"/>
            <a:ext cx="3233275" cy="1661716"/>
            <a:chOff x="5359400" y="3886291"/>
            <a:chExt cx="2903537" cy="1492249"/>
          </a:xfrm>
          <a:solidFill>
            <a:schemeClr val="bg1">
              <a:lumMod val="85000"/>
            </a:schemeClr>
          </a:solidFill>
        </p:grpSpPr>
        <p:sp>
          <p:nvSpPr>
            <p:cNvPr id="168" name="Freeform 97">
              <a:extLst>
                <a:ext uri="{FF2B5EF4-FFF2-40B4-BE49-F238E27FC236}">
                  <a16:creationId xmlns:a16="http://schemas.microsoft.com/office/drawing/2014/main" id="{8030DDB1-D2C3-5297-1E31-8223B35863FC}"/>
                </a:ext>
              </a:extLst>
            </p:cNvPr>
            <p:cNvSpPr>
              <a:spLocks/>
            </p:cNvSpPr>
            <p:nvPr/>
          </p:nvSpPr>
          <p:spPr bwMode="auto">
            <a:xfrm>
              <a:off x="5619750" y="3886291"/>
              <a:ext cx="1757362" cy="1492249"/>
            </a:xfrm>
            <a:custGeom>
              <a:avLst/>
              <a:gdLst>
                <a:gd name="T0" fmla="*/ 969 w 1107"/>
                <a:gd name="T1" fmla="*/ 719 h 940"/>
                <a:gd name="T2" fmla="*/ 903 w 1107"/>
                <a:gd name="T3" fmla="*/ 660 h 940"/>
                <a:gd name="T4" fmla="*/ 852 w 1107"/>
                <a:gd name="T5" fmla="*/ 689 h 940"/>
                <a:gd name="T6" fmla="*/ 786 w 1107"/>
                <a:gd name="T7" fmla="*/ 641 h 940"/>
                <a:gd name="T8" fmla="*/ 735 w 1107"/>
                <a:gd name="T9" fmla="*/ 105 h 940"/>
                <a:gd name="T10" fmla="*/ 630 w 1107"/>
                <a:gd name="T11" fmla="*/ 91 h 940"/>
                <a:gd name="T12" fmla="*/ 543 w 1107"/>
                <a:gd name="T13" fmla="*/ 46 h 940"/>
                <a:gd name="T14" fmla="*/ 506 w 1107"/>
                <a:gd name="T15" fmla="*/ 24 h 940"/>
                <a:gd name="T16" fmla="*/ 438 w 1107"/>
                <a:gd name="T17" fmla="*/ 18 h 940"/>
                <a:gd name="T18" fmla="*/ 362 w 1107"/>
                <a:gd name="T19" fmla="*/ 32 h 940"/>
                <a:gd name="T20" fmla="*/ 273 w 1107"/>
                <a:gd name="T21" fmla="*/ 81 h 940"/>
                <a:gd name="T22" fmla="*/ 272 w 1107"/>
                <a:gd name="T23" fmla="*/ 168 h 940"/>
                <a:gd name="T24" fmla="*/ 290 w 1107"/>
                <a:gd name="T25" fmla="*/ 212 h 940"/>
                <a:gd name="T26" fmla="*/ 270 w 1107"/>
                <a:gd name="T27" fmla="*/ 244 h 940"/>
                <a:gd name="T28" fmla="*/ 243 w 1107"/>
                <a:gd name="T29" fmla="*/ 200 h 940"/>
                <a:gd name="T30" fmla="*/ 190 w 1107"/>
                <a:gd name="T31" fmla="*/ 209 h 940"/>
                <a:gd name="T32" fmla="*/ 168 w 1107"/>
                <a:gd name="T33" fmla="*/ 259 h 940"/>
                <a:gd name="T34" fmla="*/ 214 w 1107"/>
                <a:gd name="T35" fmla="*/ 314 h 940"/>
                <a:gd name="T36" fmla="*/ 287 w 1107"/>
                <a:gd name="T37" fmla="*/ 319 h 940"/>
                <a:gd name="T38" fmla="*/ 273 w 1107"/>
                <a:gd name="T39" fmla="*/ 380 h 940"/>
                <a:gd name="T40" fmla="*/ 212 w 1107"/>
                <a:gd name="T41" fmla="*/ 395 h 940"/>
                <a:gd name="T42" fmla="*/ 150 w 1107"/>
                <a:gd name="T43" fmla="*/ 407 h 940"/>
                <a:gd name="T44" fmla="*/ 119 w 1107"/>
                <a:gd name="T45" fmla="*/ 484 h 940"/>
                <a:gd name="T46" fmla="*/ 119 w 1107"/>
                <a:gd name="T47" fmla="*/ 540 h 940"/>
                <a:gd name="T48" fmla="*/ 180 w 1107"/>
                <a:gd name="T49" fmla="*/ 558 h 940"/>
                <a:gd name="T50" fmla="*/ 184 w 1107"/>
                <a:gd name="T51" fmla="*/ 602 h 940"/>
                <a:gd name="T52" fmla="*/ 155 w 1107"/>
                <a:gd name="T53" fmla="*/ 641 h 940"/>
                <a:gd name="T54" fmla="*/ 206 w 1107"/>
                <a:gd name="T55" fmla="*/ 640 h 940"/>
                <a:gd name="T56" fmla="*/ 238 w 1107"/>
                <a:gd name="T57" fmla="*/ 652 h 940"/>
                <a:gd name="T58" fmla="*/ 251 w 1107"/>
                <a:gd name="T59" fmla="*/ 669 h 940"/>
                <a:gd name="T60" fmla="*/ 297 w 1107"/>
                <a:gd name="T61" fmla="*/ 660 h 940"/>
                <a:gd name="T62" fmla="*/ 257 w 1107"/>
                <a:gd name="T63" fmla="*/ 733 h 940"/>
                <a:gd name="T64" fmla="*/ 217 w 1107"/>
                <a:gd name="T65" fmla="*/ 764 h 940"/>
                <a:gd name="T66" fmla="*/ 143 w 1107"/>
                <a:gd name="T67" fmla="*/ 787 h 940"/>
                <a:gd name="T68" fmla="*/ 51 w 1107"/>
                <a:gd name="T69" fmla="*/ 813 h 940"/>
                <a:gd name="T70" fmla="*/ 19 w 1107"/>
                <a:gd name="T71" fmla="*/ 833 h 940"/>
                <a:gd name="T72" fmla="*/ 97 w 1107"/>
                <a:gd name="T73" fmla="*/ 821 h 940"/>
                <a:gd name="T74" fmla="*/ 165 w 1107"/>
                <a:gd name="T75" fmla="*/ 811 h 940"/>
                <a:gd name="T76" fmla="*/ 214 w 1107"/>
                <a:gd name="T77" fmla="*/ 811 h 940"/>
                <a:gd name="T78" fmla="*/ 243 w 1107"/>
                <a:gd name="T79" fmla="*/ 774 h 940"/>
                <a:gd name="T80" fmla="*/ 399 w 1107"/>
                <a:gd name="T81" fmla="*/ 686 h 940"/>
                <a:gd name="T82" fmla="*/ 433 w 1107"/>
                <a:gd name="T83" fmla="*/ 635 h 940"/>
                <a:gd name="T84" fmla="*/ 520 w 1107"/>
                <a:gd name="T85" fmla="*/ 579 h 940"/>
                <a:gd name="T86" fmla="*/ 474 w 1107"/>
                <a:gd name="T87" fmla="*/ 609 h 940"/>
                <a:gd name="T88" fmla="*/ 469 w 1107"/>
                <a:gd name="T89" fmla="*/ 662 h 940"/>
                <a:gd name="T90" fmla="*/ 492 w 1107"/>
                <a:gd name="T91" fmla="*/ 674 h 940"/>
                <a:gd name="T92" fmla="*/ 550 w 1107"/>
                <a:gd name="T93" fmla="*/ 653 h 940"/>
                <a:gd name="T94" fmla="*/ 584 w 1107"/>
                <a:gd name="T95" fmla="*/ 602 h 940"/>
                <a:gd name="T96" fmla="*/ 581 w 1107"/>
                <a:gd name="T97" fmla="*/ 660 h 940"/>
                <a:gd name="T98" fmla="*/ 664 w 1107"/>
                <a:gd name="T99" fmla="*/ 648 h 940"/>
                <a:gd name="T100" fmla="*/ 772 w 1107"/>
                <a:gd name="T101" fmla="*/ 675 h 940"/>
                <a:gd name="T102" fmla="*/ 784 w 1107"/>
                <a:gd name="T103" fmla="*/ 687 h 940"/>
                <a:gd name="T104" fmla="*/ 881 w 1107"/>
                <a:gd name="T105" fmla="*/ 752 h 940"/>
                <a:gd name="T106" fmla="*/ 896 w 1107"/>
                <a:gd name="T107" fmla="*/ 784 h 940"/>
                <a:gd name="T108" fmla="*/ 940 w 1107"/>
                <a:gd name="T109" fmla="*/ 864 h 940"/>
                <a:gd name="T110" fmla="*/ 964 w 1107"/>
                <a:gd name="T111" fmla="*/ 867 h 940"/>
                <a:gd name="T112" fmla="*/ 988 w 1107"/>
                <a:gd name="T113" fmla="*/ 882 h 940"/>
                <a:gd name="T114" fmla="*/ 1008 w 1107"/>
                <a:gd name="T115" fmla="*/ 927 h 940"/>
                <a:gd name="T116" fmla="*/ 1034 w 1107"/>
                <a:gd name="T117" fmla="*/ 935 h 940"/>
                <a:gd name="T118" fmla="*/ 1047 w 1107"/>
                <a:gd name="T119" fmla="*/ 893 h 940"/>
                <a:gd name="T120" fmla="*/ 1107 w 1107"/>
                <a:gd name="T121" fmla="*/ 871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7" h="940">
                  <a:moveTo>
                    <a:pt x="1091" y="838"/>
                  </a:moveTo>
                  <a:lnTo>
                    <a:pt x="1091" y="838"/>
                  </a:lnTo>
                  <a:lnTo>
                    <a:pt x="1069" y="831"/>
                  </a:lnTo>
                  <a:lnTo>
                    <a:pt x="1061" y="826"/>
                  </a:lnTo>
                  <a:lnTo>
                    <a:pt x="1052" y="821"/>
                  </a:lnTo>
                  <a:lnTo>
                    <a:pt x="1044" y="815"/>
                  </a:lnTo>
                  <a:lnTo>
                    <a:pt x="1035" y="806"/>
                  </a:lnTo>
                  <a:lnTo>
                    <a:pt x="1027" y="796"/>
                  </a:lnTo>
                  <a:lnTo>
                    <a:pt x="1018" y="784"/>
                  </a:lnTo>
                  <a:lnTo>
                    <a:pt x="1018" y="784"/>
                  </a:lnTo>
                  <a:lnTo>
                    <a:pt x="1001" y="757"/>
                  </a:lnTo>
                  <a:lnTo>
                    <a:pt x="984" y="736"/>
                  </a:lnTo>
                  <a:lnTo>
                    <a:pt x="969" y="719"/>
                  </a:lnTo>
                  <a:lnTo>
                    <a:pt x="962" y="714"/>
                  </a:lnTo>
                  <a:lnTo>
                    <a:pt x="957" y="709"/>
                  </a:lnTo>
                  <a:lnTo>
                    <a:pt x="957" y="709"/>
                  </a:lnTo>
                  <a:lnTo>
                    <a:pt x="947" y="702"/>
                  </a:lnTo>
                  <a:lnTo>
                    <a:pt x="940" y="696"/>
                  </a:lnTo>
                  <a:lnTo>
                    <a:pt x="935" y="686"/>
                  </a:lnTo>
                  <a:lnTo>
                    <a:pt x="928" y="675"/>
                  </a:lnTo>
                  <a:lnTo>
                    <a:pt x="928" y="675"/>
                  </a:lnTo>
                  <a:lnTo>
                    <a:pt x="925" y="669"/>
                  </a:lnTo>
                  <a:lnTo>
                    <a:pt x="920" y="665"/>
                  </a:lnTo>
                  <a:lnTo>
                    <a:pt x="915" y="662"/>
                  </a:lnTo>
                  <a:lnTo>
                    <a:pt x="910" y="660"/>
                  </a:lnTo>
                  <a:lnTo>
                    <a:pt x="903" y="660"/>
                  </a:lnTo>
                  <a:lnTo>
                    <a:pt x="898" y="662"/>
                  </a:lnTo>
                  <a:lnTo>
                    <a:pt x="891" y="665"/>
                  </a:lnTo>
                  <a:lnTo>
                    <a:pt x="886" y="670"/>
                  </a:lnTo>
                  <a:lnTo>
                    <a:pt x="886" y="670"/>
                  </a:lnTo>
                  <a:lnTo>
                    <a:pt x="883" y="675"/>
                  </a:lnTo>
                  <a:lnTo>
                    <a:pt x="879" y="680"/>
                  </a:lnTo>
                  <a:lnTo>
                    <a:pt x="874" y="692"/>
                  </a:lnTo>
                  <a:lnTo>
                    <a:pt x="871" y="697"/>
                  </a:lnTo>
                  <a:lnTo>
                    <a:pt x="869" y="699"/>
                  </a:lnTo>
                  <a:lnTo>
                    <a:pt x="866" y="701"/>
                  </a:lnTo>
                  <a:lnTo>
                    <a:pt x="862" y="699"/>
                  </a:lnTo>
                  <a:lnTo>
                    <a:pt x="862" y="699"/>
                  </a:lnTo>
                  <a:lnTo>
                    <a:pt x="852" y="689"/>
                  </a:lnTo>
                  <a:lnTo>
                    <a:pt x="837" y="675"/>
                  </a:lnTo>
                  <a:lnTo>
                    <a:pt x="825" y="662"/>
                  </a:lnTo>
                  <a:lnTo>
                    <a:pt x="822" y="655"/>
                  </a:lnTo>
                  <a:lnTo>
                    <a:pt x="818" y="648"/>
                  </a:lnTo>
                  <a:lnTo>
                    <a:pt x="818" y="648"/>
                  </a:lnTo>
                  <a:lnTo>
                    <a:pt x="816" y="640"/>
                  </a:lnTo>
                  <a:lnTo>
                    <a:pt x="815" y="636"/>
                  </a:lnTo>
                  <a:lnTo>
                    <a:pt x="811" y="635"/>
                  </a:lnTo>
                  <a:lnTo>
                    <a:pt x="803" y="635"/>
                  </a:lnTo>
                  <a:lnTo>
                    <a:pt x="803" y="635"/>
                  </a:lnTo>
                  <a:lnTo>
                    <a:pt x="798" y="636"/>
                  </a:lnTo>
                  <a:lnTo>
                    <a:pt x="793" y="640"/>
                  </a:lnTo>
                  <a:lnTo>
                    <a:pt x="786" y="641"/>
                  </a:lnTo>
                  <a:lnTo>
                    <a:pt x="779" y="643"/>
                  </a:lnTo>
                  <a:lnTo>
                    <a:pt x="774" y="643"/>
                  </a:lnTo>
                  <a:lnTo>
                    <a:pt x="772" y="640"/>
                  </a:lnTo>
                  <a:lnTo>
                    <a:pt x="769" y="636"/>
                  </a:lnTo>
                  <a:lnTo>
                    <a:pt x="767" y="626"/>
                  </a:lnTo>
                  <a:lnTo>
                    <a:pt x="766" y="609"/>
                  </a:lnTo>
                  <a:lnTo>
                    <a:pt x="766" y="609"/>
                  </a:lnTo>
                  <a:lnTo>
                    <a:pt x="767" y="509"/>
                  </a:lnTo>
                  <a:lnTo>
                    <a:pt x="767" y="346"/>
                  </a:lnTo>
                  <a:lnTo>
                    <a:pt x="766" y="127"/>
                  </a:lnTo>
                  <a:lnTo>
                    <a:pt x="766" y="127"/>
                  </a:lnTo>
                  <a:lnTo>
                    <a:pt x="749" y="114"/>
                  </a:lnTo>
                  <a:lnTo>
                    <a:pt x="735" y="105"/>
                  </a:lnTo>
                  <a:lnTo>
                    <a:pt x="730" y="102"/>
                  </a:lnTo>
                  <a:lnTo>
                    <a:pt x="725" y="100"/>
                  </a:lnTo>
                  <a:lnTo>
                    <a:pt x="725" y="100"/>
                  </a:lnTo>
                  <a:lnTo>
                    <a:pt x="691" y="100"/>
                  </a:lnTo>
                  <a:lnTo>
                    <a:pt x="671" y="100"/>
                  </a:lnTo>
                  <a:lnTo>
                    <a:pt x="662" y="98"/>
                  </a:lnTo>
                  <a:lnTo>
                    <a:pt x="657" y="97"/>
                  </a:lnTo>
                  <a:lnTo>
                    <a:pt x="657" y="97"/>
                  </a:lnTo>
                  <a:lnTo>
                    <a:pt x="654" y="93"/>
                  </a:lnTo>
                  <a:lnTo>
                    <a:pt x="650" y="93"/>
                  </a:lnTo>
                  <a:lnTo>
                    <a:pt x="643" y="93"/>
                  </a:lnTo>
                  <a:lnTo>
                    <a:pt x="635" y="93"/>
                  </a:lnTo>
                  <a:lnTo>
                    <a:pt x="630" y="91"/>
                  </a:lnTo>
                  <a:lnTo>
                    <a:pt x="626" y="88"/>
                  </a:lnTo>
                  <a:lnTo>
                    <a:pt x="626" y="88"/>
                  </a:lnTo>
                  <a:lnTo>
                    <a:pt x="615" y="80"/>
                  </a:lnTo>
                  <a:lnTo>
                    <a:pt x="603" y="71"/>
                  </a:lnTo>
                  <a:lnTo>
                    <a:pt x="587" y="66"/>
                  </a:lnTo>
                  <a:lnTo>
                    <a:pt x="574" y="64"/>
                  </a:lnTo>
                  <a:lnTo>
                    <a:pt x="574" y="64"/>
                  </a:lnTo>
                  <a:lnTo>
                    <a:pt x="562" y="63"/>
                  </a:lnTo>
                  <a:lnTo>
                    <a:pt x="553" y="61"/>
                  </a:lnTo>
                  <a:lnTo>
                    <a:pt x="550" y="59"/>
                  </a:lnTo>
                  <a:lnTo>
                    <a:pt x="547" y="56"/>
                  </a:lnTo>
                  <a:lnTo>
                    <a:pt x="545" y="52"/>
                  </a:lnTo>
                  <a:lnTo>
                    <a:pt x="543" y="46"/>
                  </a:lnTo>
                  <a:lnTo>
                    <a:pt x="543" y="46"/>
                  </a:lnTo>
                  <a:lnTo>
                    <a:pt x="542" y="37"/>
                  </a:lnTo>
                  <a:lnTo>
                    <a:pt x="540" y="34"/>
                  </a:lnTo>
                  <a:lnTo>
                    <a:pt x="538" y="32"/>
                  </a:lnTo>
                  <a:lnTo>
                    <a:pt x="535" y="30"/>
                  </a:lnTo>
                  <a:lnTo>
                    <a:pt x="531" y="30"/>
                  </a:lnTo>
                  <a:lnTo>
                    <a:pt x="520" y="34"/>
                  </a:lnTo>
                  <a:lnTo>
                    <a:pt x="520" y="34"/>
                  </a:lnTo>
                  <a:lnTo>
                    <a:pt x="509" y="34"/>
                  </a:lnTo>
                  <a:lnTo>
                    <a:pt x="508" y="34"/>
                  </a:lnTo>
                  <a:lnTo>
                    <a:pt x="506" y="32"/>
                  </a:lnTo>
                  <a:lnTo>
                    <a:pt x="506" y="27"/>
                  </a:lnTo>
                  <a:lnTo>
                    <a:pt x="506" y="24"/>
                  </a:lnTo>
                  <a:lnTo>
                    <a:pt x="504" y="20"/>
                  </a:lnTo>
                  <a:lnTo>
                    <a:pt x="504" y="20"/>
                  </a:lnTo>
                  <a:lnTo>
                    <a:pt x="496" y="12"/>
                  </a:lnTo>
                  <a:lnTo>
                    <a:pt x="489" y="7"/>
                  </a:lnTo>
                  <a:lnTo>
                    <a:pt x="482" y="3"/>
                  </a:lnTo>
                  <a:lnTo>
                    <a:pt x="475" y="0"/>
                  </a:lnTo>
                  <a:lnTo>
                    <a:pt x="469" y="0"/>
                  </a:lnTo>
                  <a:lnTo>
                    <a:pt x="462" y="3"/>
                  </a:lnTo>
                  <a:lnTo>
                    <a:pt x="457" y="8"/>
                  </a:lnTo>
                  <a:lnTo>
                    <a:pt x="457" y="8"/>
                  </a:lnTo>
                  <a:lnTo>
                    <a:pt x="452" y="13"/>
                  </a:lnTo>
                  <a:lnTo>
                    <a:pt x="445" y="17"/>
                  </a:lnTo>
                  <a:lnTo>
                    <a:pt x="438" y="18"/>
                  </a:lnTo>
                  <a:lnTo>
                    <a:pt x="431" y="18"/>
                  </a:lnTo>
                  <a:lnTo>
                    <a:pt x="421" y="18"/>
                  </a:lnTo>
                  <a:lnTo>
                    <a:pt x="418" y="17"/>
                  </a:lnTo>
                  <a:lnTo>
                    <a:pt x="418" y="17"/>
                  </a:lnTo>
                  <a:lnTo>
                    <a:pt x="408" y="18"/>
                  </a:lnTo>
                  <a:lnTo>
                    <a:pt x="399" y="22"/>
                  </a:lnTo>
                  <a:lnTo>
                    <a:pt x="392" y="25"/>
                  </a:lnTo>
                  <a:lnTo>
                    <a:pt x="392" y="25"/>
                  </a:lnTo>
                  <a:lnTo>
                    <a:pt x="384" y="30"/>
                  </a:lnTo>
                  <a:lnTo>
                    <a:pt x="375" y="32"/>
                  </a:lnTo>
                  <a:lnTo>
                    <a:pt x="368" y="32"/>
                  </a:lnTo>
                  <a:lnTo>
                    <a:pt x="362" y="32"/>
                  </a:lnTo>
                  <a:lnTo>
                    <a:pt x="362" y="32"/>
                  </a:lnTo>
                  <a:lnTo>
                    <a:pt x="355" y="30"/>
                  </a:lnTo>
                  <a:lnTo>
                    <a:pt x="348" y="34"/>
                  </a:lnTo>
                  <a:lnTo>
                    <a:pt x="341" y="41"/>
                  </a:lnTo>
                  <a:lnTo>
                    <a:pt x="335" y="51"/>
                  </a:lnTo>
                  <a:lnTo>
                    <a:pt x="335" y="51"/>
                  </a:lnTo>
                  <a:lnTo>
                    <a:pt x="326" y="64"/>
                  </a:lnTo>
                  <a:lnTo>
                    <a:pt x="319" y="74"/>
                  </a:lnTo>
                  <a:lnTo>
                    <a:pt x="314" y="80"/>
                  </a:lnTo>
                  <a:lnTo>
                    <a:pt x="309" y="81"/>
                  </a:lnTo>
                  <a:lnTo>
                    <a:pt x="302" y="83"/>
                  </a:lnTo>
                  <a:lnTo>
                    <a:pt x="294" y="83"/>
                  </a:lnTo>
                  <a:lnTo>
                    <a:pt x="294" y="83"/>
                  </a:lnTo>
                  <a:lnTo>
                    <a:pt x="273" y="81"/>
                  </a:lnTo>
                  <a:lnTo>
                    <a:pt x="263" y="81"/>
                  </a:lnTo>
                  <a:lnTo>
                    <a:pt x="253" y="81"/>
                  </a:lnTo>
                  <a:lnTo>
                    <a:pt x="246" y="83"/>
                  </a:lnTo>
                  <a:lnTo>
                    <a:pt x="240" y="88"/>
                  </a:lnTo>
                  <a:lnTo>
                    <a:pt x="240" y="91"/>
                  </a:lnTo>
                  <a:lnTo>
                    <a:pt x="240" y="95"/>
                  </a:lnTo>
                  <a:lnTo>
                    <a:pt x="240" y="100"/>
                  </a:lnTo>
                  <a:lnTo>
                    <a:pt x="243" y="105"/>
                  </a:lnTo>
                  <a:lnTo>
                    <a:pt x="243" y="105"/>
                  </a:lnTo>
                  <a:lnTo>
                    <a:pt x="255" y="125"/>
                  </a:lnTo>
                  <a:lnTo>
                    <a:pt x="263" y="146"/>
                  </a:lnTo>
                  <a:lnTo>
                    <a:pt x="270" y="161"/>
                  </a:lnTo>
                  <a:lnTo>
                    <a:pt x="272" y="168"/>
                  </a:lnTo>
                  <a:lnTo>
                    <a:pt x="272" y="173"/>
                  </a:lnTo>
                  <a:lnTo>
                    <a:pt x="272" y="173"/>
                  </a:lnTo>
                  <a:lnTo>
                    <a:pt x="272" y="178"/>
                  </a:lnTo>
                  <a:lnTo>
                    <a:pt x="272" y="181"/>
                  </a:lnTo>
                  <a:lnTo>
                    <a:pt x="277" y="187"/>
                  </a:lnTo>
                  <a:lnTo>
                    <a:pt x="282" y="190"/>
                  </a:lnTo>
                  <a:lnTo>
                    <a:pt x="284" y="190"/>
                  </a:lnTo>
                  <a:lnTo>
                    <a:pt x="284" y="190"/>
                  </a:lnTo>
                  <a:lnTo>
                    <a:pt x="287" y="193"/>
                  </a:lnTo>
                  <a:lnTo>
                    <a:pt x="289" y="197"/>
                  </a:lnTo>
                  <a:lnTo>
                    <a:pt x="290" y="203"/>
                  </a:lnTo>
                  <a:lnTo>
                    <a:pt x="290" y="203"/>
                  </a:lnTo>
                  <a:lnTo>
                    <a:pt x="290" y="212"/>
                  </a:lnTo>
                  <a:lnTo>
                    <a:pt x="292" y="220"/>
                  </a:lnTo>
                  <a:lnTo>
                    <a:pt x="296" y="229"/>
                  </a:lnTo>
                  <a:lnTo>
                    <a:pt x="299" y="234"/>
                  </a:lnTo>
                  <a:lnTo>
                    <a:pt x="299" y="234"/>
                  </a:lnTo>
                  <a:lnTo>
                    <a:pt x="302" y="239"/>
                  </a:lnTo>
                  <a:lnTo>
                    <a:pt x="304" y="243"/>
                  </a:lnTo>
                  <a:lnTo>
                    <a:pt x="304" y="248"/>
                  </a:lnTo>
                  <a:lnTo>
                    <a:pt x="302" y="251"/>
                  </a:lnTo>
                  <a:lnTo>
                    <a:pt x="299" y="253"/>
                  </a:lnTo>
                  <a:lnTo>
                    <a:pt x="294" y="253"/>
                  </a:lnTo>
                  <a:lnTo>
                    <a:pt x="287" y="251"/>
                  </a:lnTo>
                  <a:lnTo>
                    <a:pt x="287" y="251"/>
                  </a:lnTo>
                  <a:lnTo>
                    <a:pt x="270" y="244"/>
                  </a:lnTo>
                  <a:lnTo>
                    <a:pt x="258" y="237"/>
                  </a:lnTo>
                  <a:lnTo>
                    <a:pt x="255" y="234"/>
                  </a:lnTo>
                  <a:lnTo>
                    <a:pt x="253" y="231"/>
                  </a:lnTo>
                  <a:lnTo>
                    <a:pt x="253" y="226"/>
                  </a:lnTo>
                  <a:lnTo>
                    <a:pt x="255" y="219"/>
                  </a:lnTo>
                  <a:lnTo>
                    <a:pt x="255" y="219"/>
                  </a:lnTo>
                  <a:lnTo>
                    <a:pt x="257" y="214"/>
                  </a:lnTo>
                  <a:lnTo>
                    <a:pt x="257" y="209"/>
                  </a:lnTo>
                  <a:lnTo>
                    <a:pt x="255" y="205"/>
                  </a:lnTo>
                  <a:lnTo>
                    <a:pt x="251" y="203"/>
                  </a:lnTo>
                  <a:lnTo>
                    <a:pt x="246" y="202"/>
                  </a:lnTo>
                  <a:lnTo>
                    <a:pt x="243" y="200"/>
                  </a:lnTo>
                  <a:lnTo>
                    <a:pt x="243" y="200"/>
                  </a:lnTo>
                  <a:lnTo>
                    <a:pt x="238" y="200"/>
                  </a:lnTo>
                  <a:lnTo>
                    <a:pt x="228" y="198"/>
                  </a:lnTo>
                  <a:lnTo>
                    <a:pt x="223" y="200"/>
                  </a:lnTo>
                  <a:lnTo>
                    <a:pt x="217" y="200"/>
                  </a:lnTo>
                  <a:lnTo>
                    <a:pt x="214" y="203"/>
                  </a:lnTo>
                  <a:lnTo>
                    <a:pt x="212" y="207"/>
                  </a:lnTo>
                  <a:lnTo>
                    <a:pt x="212" y="207"/>
                  </a:lnTo>
                  <a:lnTo>
                    <a:pt x="211" y="210"/>
                  </a:lnTo>
                  <a:lnTo>
                    <a:pt x="209" y="212"/>
                  </a:lnTo>
                  <a:lnTo>
                    <a:pt x="206" y="214"/>
                  </a:lnTo>
                  <a:lnTo>
                    <a:pt x="201" y="212"/>
                  </a:lnTo>
                  <a:lnTo>
                    <a:pt x="194" y="210"/>
                  </a:lnTo>
                  <a:lnTo>
                    <a:pt x="190" y="209"/>
                  </a:lnTo>
                  <a:lnTo>
                    <a:pt x="190" y="209"/>
                  </a:lnTo>
                  <a:lnTo>
                    <a:pt x="180" y="209"/>
                  </a:lnTo>
                  <a:lnTo>
                    <a:pt x="161" y="210"/>
                  </a:lnTo>
                  <a:lnTo>
                    <a:pt x="153" y="212"/>
                  </a:lnTo>
                  <a:lnTo>
                    <a:pt x="146" y="215"/>
                  </a:lnTo>
                  <a:lnTo>
                    <a:pt x="145" y="217"/>
                  </a:lnTo>
                  <a:lnTo>
                    <a:pt x="145" y="220"/>
                  </a:lnTo>
                  <a:lnTo>
                    <a:pt x="146" y="226"/>
                  </a:lnTo>
                  <a:lnTo>
                    <a:pt x="150" y="229"/>
                  </a:lnTo>
                  <a:lnTo>
                    <a:pt x="150" y="229"/>
                  </a:lnTo>
                  <a:lnTo>
                    <a:pt x="158" y="239"/>
                  </a:lnTo>
                  <a:lnTo>
                    <a:pt x="163" y="246"/>
                  </a:lnTo>
                  <a:lnTo>
                    <a:pt x="168" y="259"/>
                  </a:lnTo>
                  <a:lnTo>
                    <a:pt x="168" y="266"/>
                  </a:lnTo>
                  <a:lnTo>
                    <a:pt x="168" y="270"/>
                  </a:lnTo>
                  <a:lnTo>
                    <a:pt x="168" y="270"/>
                  </a:lnTo>
                  <a:lnTo>
                    <a:pt x="168" y="273"/>
                  </a:lnTo>
                  <a:lnTo>
                    <a:pt x="167" y="283"/>
                  </a:lnTo>
                  <a:lnTo>
                    <a:pt x="168" y="295"/>
                  </a:lnTo>
                  <a:lnTo>
                    <a:pt x="172" y="299"/>
                  </a:lnTo>
                  <a:lnTo>
                    <a:pt x="175" y="302"/>
                  </a:lnTo>
                  <a:lnTo>
                    <a:pt x="175" y="302"/>
                  </a:lnTo>
                  <a:lnTo>
                    <a:pt x="185" y="307"/>
                  </a:lnTo>
                  <a:lnTo>
                    <a:pt x="195" y="310"/>
                  </a:lnTo>
                  <a:lnTo>
                    <a:pt x="207" y="314"/>
                  </a:lnTo>
                  <a:lnTo>
                    <a:pt x="214" y="314"/>
                  </a:lnTo>
                  <a:lnTo>
                    <a:pt x="214" y="314"/>
                  </a:lnTo>
                  <a:lnTo>
                    <a:pt x="221" y="316"/>
                  </a:lnTo>
                  <a:lnTo>
                    <a:pt x="226" y="317"/>
                  </a:lnTo>
                  <a:lnTo>
                    <a:pt x="236" y="324"/>
                  </a:lnTo>
                  <a:lnTo>
                    <a:pt x="236" y="324"/>
                  </a:lnTo>
                  <a:lnTo>
                    <a:pt x="243" y="326"/>
                  </a:lnTo>
                  <a:lnTo>
                    <a:pt x="248" y="327"/>
                  </a:lnTo>
                  <a:lnTo>
                    <a:pt x="253" y="326"/>
                  </a:lnTo>
                  <a:lnTo>
                    <a:pt x="257" y="324"/>
                  </a:lnTo>
                  <a:lnTo>
                    <a:pt x="257" y="324"/>
                  </a:lnTo>
                  <a:lnTo>
                    <a:pt x="265" y="321"/>
                  </a:lnTo>
                  <a:lnTo>
                    <a:pt x="280" y="319"/>
                  </a:lnTo>
                  <a:lnTo>
                    <a:pt x="287" y="319"/>
                  </a:lnTo>
                  <a:lnTo>
                    <a:pt x="292" y="321"/>
                  </a:lnTo>
                  <a:lnTo>
                    <a:pt x="292" y="322"/>
                  </a:lnTo>
                  <a:lnTo>
                    <a:pt x="294" y="324"/>
                  </a:lnTo>
                  <a:lnTo>
                    <a:pt x="290" y="331"/>
                  </a:lnTo>
                  <a:lnTo>
                    <a:pt x="290" y="331"/>
                  </a:lnTo>
                  <a:lnTo>
                    <a:pt x="284" y="343"/>
                  </a:lnTo>
                  <a:lnTo>
                    <a:pt x="280" y="353"/>
                  </a:lnTo>
                  <a:lnTo>
                    <a:pt x="279" y="358"/>
                  </a:lnTo>
                  <a:lnTo>
                    <a:pt x="279" y="360"/>
                  </a:lnTo>
                  <a:lnTo>
                    <a:pt x="279" y="360"/>
                  </a:lnTo>
                  <a:lnTo>
                    <a:pt x="279" y="365"/>
                  </a:lnTo>
                  <a:lnTo>
                    <a:pt x="277" y="375"/>
                  </a:lnTo>
                  <a:lnTo>
                    <a:pt x="273" y="380"/>
                  </a:lnTo>
                  <a:lnTo>
                    <a:pt x="270" y="385"/>
                  </a:lnTo>
                  <a:lnTo>
                    <a:pt x="265" y="388"/>
                  </a:lnTo>
                  <a:lnTo>
                    <a:pt x="260" y="390"/>
                  </a:lnTo>
                  <a:lnTo>
                    <a:pt x="260" y="390"/>
                  </a:lnTo>
                  <a:lnTo>
                    <a:pt x="253" y="390"/>
                  </a:lnTo>
                  <a:lnTo>
                    <a:pt x="248" y="388"/>
                  </a:lnTo>
                  <a:lnTo>
                    <a:pt x="241" y="385"/>
                  </a:lnTo>
                  <a:lnTo>
                    <a:pt x="234" y="383"/>
                  </a:lnTo>
                  <a:lnTo>
                    <a:pt x="231" y="385"/>
                  </a:lnTo>
                  <a:lnTo>
                    <a:pt x="228" y="387"/>
                  </a:lnTo>
                  <a:lnTo>
                    <a:pt x="228" y="387"/>
                  </a:lnTo>
                  <a:lnTo>
                    <a:pt x="219" y="392"/>
                  </a:lnTo>
                  <a:lnTo>
                    <a:pt x="212" y="395"/>
                  </a:lnTo>
                  <a:lnTo>
                    <a:pt x="211" y="395"/>
                  </a:lnTo>
                  <a:lnTo>
                    <a:pt x="207" y="395"/>
                  </a:lnTo>
                  <a:lnTo>
                    <a:pt x="204" y="390"/>
                  </a:lnTo>
                  <a:lnTo>
                    <a:pt x="204" y="390"/>
                  </a:lnTo>
                  <a:lnTo>
                    <a:pt x="197" y="382"/>
                  </a:lnTo>
                  <a:lnTo>
                    <a:pt x="192" y="378"/>
                  </a:lnTo>
                  <a:lnTo>
                    <a:pt x="189" y="377"/>
                  </a:lnTo>
                  <a:lnTo>
                    <a:pt x="184" y="377"/>
                  </a:lnTo>
                  <a:lnTo>
                    <a:pt x="178" y="377"/>
                  </a:lnTo>
                  <a:lnTo>
                    <a:pt x="173" y="380"/>
                  </a:lnTo>
                  <a:lnTo>
                    <a:pt x="168" y="383"/>
                  </a:lnTo>
                  <a:lnTo>
                    <a:pt x="168" y="383"/>
                  </a:lnTo>
                  <a:lnTo>
                    <a:pt x="150" y="407"/>
                  </a:lnTo>
                  <a:lnTo>
                    <a:pt x="138" y="417"/>
                  </a:lnTo>
                  <a:lnTo>
                    <a:pt x="122" y="428"/>
                  </a:lnTo>
                  <a:lnTo>
                    <a:pt x="122" y="428"/>
                  </a:lnTo>
                  <a:lnTo>
                    <a:pt x="114" y="434"/>
                  </a:lnTo>
                  <a:lnTo>
                    <a:pt x="109" y="443"/>
                  </a:lnTo>
                  <a:lnTo>
                    <a:pt x="105" y="451"/>
                  </a:lnTo>
                  <a:lnTo>
                    <a:pt x="105" y="461"/>
                  </a:lnTo>
                  <a:lnTo>
                    <a:pt x="105" y="468"/>
                  </a:lnTo>
                  <a:lnTo>
                    <a:pt x="107" y="477"/>
                  </a:lnTo>
                  <a:lnTo>
                    <a:pt x="109" y="482"/>
                  </a:lnTo>
                  <a:lnTo>
                    <a:pt x="111" y="484"/>
                  </a:lnTo>
                  <a:lnTo>
                    <a:pt x="111" y="484"/>
                  </a:lnTo>
                  <a:lnTo>
                    <a:pt x="119" y="484"/>
                  </a:lnTo>
                  <a:lnTo>
                    <a:pt x="126" y="484"/>
                  </a:lnTo>
                  <a:lnTo>
                    <a:pt x="128" y="484"/>
                  </a:lnTo>
                  <a:lnTo>
                    <a:pt x="128" y="487"/>
                  </a:lnTo>
                  <a:lnTo>
                    <a:pt x="124" y="490"/>
                  </a:lnTo>
                  <a:lnTo>
                    <a:pt x="117" y="497"/>
                  </a:lnTo>
                  <a:lnTo>
                    <a:pt x="117" y="497"/>
                  </a:lnTo>
                  <a:lnTo>
                    <a:pt x="105" y="509"/>
                  </a:lnTo>
                  <a:lnTo>
                    <a:pt x="102" y="514"/>
                  </a:lnTo>
                  <a:lnTo>
                    <a:pt x="104" y="517"/>
                  </a:lnTo>
                  <a:lnTo>
                    <a:pt x="109" y="523"/>
                  </a:lnTo>
                  <a:lnTo>
                    <a:pt x="109" y="523"/>
                  </a:lnTo>
                  <a:lnTo>
                    <a:pt x="117" y="536"/>
                  </a:lnTo>
                  <a:lnTo>
                    <a:pt x="119" y="540"/>
                  </a:lnTo>
                  <a:lnTo>
                    <a:pt x="119" y="545"/>
                  </a:lnTo>
                  <a:lnTo>
                    <a:pt x="119" y="545"/>
                  </a:lnTo>
                  <a:lnTo>
                    <a:pt x="121" y="551"/>
                  </a:lnTo>
                  <a:lnTo>
                    <a:pt x="124" y="562"/>
                  </a:lnTo>
                  <a:lnTo>
                    <a:pt x="128" y="565"/>
                  </a:lnTo>
                  <a:lnTo>
                    <a:pt x="131" y="568"/>
                  </a:lnTo>
                  <a:lnTo>
                    <a:pt x="136" y="570"/>
                  </a:lnTo>
                  <a:lnTo>
                    <a:pt x="143" y="570"/>
                  </a:lnTo>
                  <a:lnTo>
                    <a:pt x="143" y="570"/>
                  </a:lnTo>
                  <a:lnTo>
                    <a:pt x="156" y="565"/>
                  </a:lnTo>
                  <a:lnTo>
                    <a:pt x="170" y="560"/>
                  </a:lnTo>
                  <a:lnTo>
                    <a:pt x="175" y="558"/>
                  </a:lnTo>
                  <a:lnTo>
                    <a:pt x="180" y="558"/>
                  </a:lnTo>
                  <a:lnTo>
                    <a:pt x="182" y="560"/>
                  </a:lnTo>
                  <a:lnTo>
                    <a:pt x="184" y="563"/>
                  </a:lnTo>
                  <a:lnTo>
                    <a:pt x="184" y="563"/>
                  </a:lnTo>
                  <a:lnTo>
                    <a:pt x="182" y="575"/>
                  </a:lnTo>
                  <a:lnTo>
                    <a:pt x="178" y="585"/>
                  </a:lnTo>
                  <a:lnTo>
                    <a:pt x="178" y="592"/>
                  </a:lnTo>
                  <a:lnTo>
                    <a:pt x="180" y="596"/>
                  </a:lnTo>
                  <a:lnTo>
                    <a:pt x="182" y="597"/>
                  </a:lnTo>
                  <a:lnTo>
                    <a:pt x="182" y="597"/>
                  </a:lnTo>
                  <a:lnTo>
                    <a:pt x="187" y="599"/>
                  </a:lnTo>
                  <a:lnTo>
                    <a:pt x="187" y="599"/>
                  </a:lnTo>
                  <a:lnTo>
                    <a:pt x="187" y="601"/>
                  </a:lnTo>
                  <a:lnTo>
                    <a:pt x="184" y="602"/>
                  </a:lnTo>
                  <a:lnTo>
                    <a:pt x="173" y="602"/>
                  </a:lnTo>
                  <a:lnTo>
                    <a:pt x="173" y="602"/>
                  </a:lnTo>
                  <a:lnTo>
                    <a:pt x="165" y="604"/>
                  </a:lnTo>
                  <a:lnTo>
                    <a:pt x="165" y="606"/>
                  </a:lnTo>
                  <a:lnTo>
                    <a:pt x="165" y="607"/>
                  </a:lnTo>
                  <a:lnTo>
                    <a:pt x="167" y="611"/>
                  </a:lnTo>
                  <a:lnTo>
                    <a:pt x="168" y="614"/>
                  </a:lnTo>
                  <a:lnTo>
                    <a:pt x="168" y="614"/>
                  </a:lnTo>
                  <a:lnTo>
                    <a:pt x="167" y="619"/>
                  </a:lnTo>
                  <a:lnTo>
                    <a:pt x="165" y="630"/>
                  </a:lnTo>
                  <a:lnTo>
                    <a:pt x="161" y="636"/>
                  </a:lnTo>
                  <a:lnTo>
                    <a:pt x="158" y="640"/>
                  </a:lnTo>
                  <a:lnTo>
                    <a:pt x="155" y="641"/>
                  </a:lnTo>
                  <a:lnTo>
                    <a:pt x="155" y="641"/>
                  </a:lnTo>
                  <a:lnTo>
                    <a:pt x="150" y="643"/>
                  </a:lnTo>
                  <a:lnTo>
                    <a:pt x="150" y="643"/>
                  </a:lnTo>
                  <a:lnTo>
                    <a:pt x="150" y="645"/>
                  </a:lnTo>
                  <a:lnTo>
                    <a:pt x="155" y="646"/>
                  </a:lnTo>
                  <a:lnTo>
                    <a:pt x="167" y="648"/>
                  </a:lnTo>
                  <a:lnTo>
                    <a:pt x="167" y="648"/>
                  </a:lnTo>
                  <a:lnTo>
                    <a:pt x="175" y="646"/>
                  </a:lnTo>
                  <a:lnTo>
                    <a:pt x="178" y="643"/>
                  </a:lnTo>
                  <a:lnTo>
                    <a:pt x="180" y="640"/>
                  </a:lnTo>
                  <a:lnTo>
                    <a:pt x="185" y="640"/>
                  </a:lnTo>
                  <a:lnTo>
                    <a:pt x="185" y="640"/>
                  </a:lnTo>
                  <a:lnTo>
                    <a:pt x="206" y="640"/>
                  </a:lnTo>
                  <a:lnTo>
                    <a:pt x="212" y="641"/>
                  </a:lnTo>
                  <a:lnTo>
                    <a:pt x="216" y="643"/>
                  </a:lnTo>
                  <a:lnTo>
                    <a:pt x="216" y="645"/>
                  </a:lnTo>
                  <a:lnTo>
                    <a:pt x="216" y="645"/>
                  </a:lnTo>
                  <a:lnTo>
                    <a:pt x="214" y="650"/>
                  </a:lnTo>
                  <a:lnTo>
                    <a:pt x="214" y="652"/>
                  </a:lnTo>
                  <a:lnTo>
                    <a:pt x="217" y="653"/>
                  </a:lnTo>
                  <a:lnTo>
                    <a:pt x="223" y="653"/>
                  </a:lnTo>
                  <a:lnTo>
                    <a:pt x="223" y="653"/>
                  </a:lnTo>
                  <a:lnTo>
                    <a:pt x="229" y="652"/>
                  </a:lnTo>
                  <a:lnTo>
                    <a:pt x="234" y="650"/>
                  </a:lnTo>
                  <a:lnTo>
                    <a:pt x="236" y="650"/>
                  </a:lnTo>
                  <a:lnTo>
                    <a:pt x="238" y="652"/>
                  </a:lnTo>
                  <a:lnTo>
                    <a:pt x="238" y="657"/>
                  </a:lnTo>
                  <a:lnTo>
                    <a:pt x="236" y="662"/>
                  </a:lnTo>
                  <a:lnTo>
                    <a:pt x="236" y="662"/>
                  </a:lnTo>
                  <a:lnTo>
                    <a:pt x="236" y="670"/>
                  </a:lnTo>
                  <a:lnTo>
                    <a:pt x="236" y="675"/>
                  </a:lnTo>
                  <a:lnTo>
                    <a:pt x="238" y="680"/>
                  </a:lnTo>
                  <a:lnTo>
                    <a:pt x="240" y="682"/>
                  </a:lnTo>
                  <a:lnTo>
                    <a:pt x="243" y="684"/>
                  </a:lnTo>
                  <a:lnTo>
                    <a:pt x="246" y="684"/>
                  </a:lnTo>
                  <a:lnTo>
                    <a:pt x="248" y="682"/>
                  </a:lnTo>
                  <a:lnTo>
                    <a:pt x="250" y="677"/>
                  </a:lnTo>
                  <a:lnTo>
                    <a:pt x="250" y="677"/>
                  </a:lnTo>
                  <a:lnTo>
                    <a:pt x="251" y="669"/>
                  </a:lnTo>
                  <a:lnTo>
                    <a:pt x="257" y="663"/>
                  </a:lnTo>
                  <a:lnTo>
                    <a:pt x="258" y="663"/>
                  </a:lnTo>
                  <a:lnTo>
                    <a:pt x="262" y="663"/>
                  </a:lnTo>
                  <a:lnTo>
                    <a:pt x="263" y="665"/>
                  </a:lnTo>
                  <a:lnTo>
                    <a:pt x="265" y="667"/>
                  </a:lnTo>
                  <a:lnTo>
                    <a:pt x="265" y="667"/>
                  </a:lnTo>
                  <a:lnTo>
                    <a:pt x="267" y="674"/>
                  </a:lnTo>
                  <a:lnTo>
                    <a:pt x="268" y="675"/>
                  </a:lnTo>
                  <a:lnTo>
                    <a:pt x="272" y="675"/>
                  </a:lnTo>
                  <a:lnTo>
                    <a:pt x="277" y="674"/>
                  </a:lnTo>
                  <a:lnTo>
                    <a:pt x="277" y="674"/>
                  </a:lnTo>
                  <a:lnTo>
                    <a:pt x="294" y="662"/>
                  </a:lnTo>
                  <a:lnTo>
                    <a:pt x="297" y="660"/>
                  </a:lnTo>
                  <a:lnTo>
                    <a:pt x="299" y="660"/>
                  </a:lnTo>
                  <a:lnTo>
                    <a:pt x="299" y="663"/>
                  </a:lnTo>
                  <a:lnTo>
                    <a:pt x="297" y="667"/>
                  </a:lnTo>
                  <a:lnTo>
                    <a:pt x="297" y="667"/>
                  </a:lnTo>
                  <a:lnTo>
                    <a:pt x="292" y="677"/>
                  </a:lnTo>
                  <a:lnTo>
                    <a:pt x="287" y="684"/>
                  </a:lnTo>
                  <a:lnTo>
                    <a:pt x="280" y="691"/>
                  </a:lnTo>
                  <a:lnTo>
                    <a:pt x="280" y="691"/>
                  </a:lnTo>
                  <a:lnTo>
                    <a:pt x="272" y="706"/>
                  </a:lnTo>
                  <a:lnTo>
                    <a:pt x="265" y="723"/>
                  </a:lnTo>
                  <a:lnTo>
                    <a:pt x="265" y="723"/>
                  </a:lnTo>
                  <a:lnTo>
                    <a:pt x="260" y="730"/>
                  </a:lnTo>
                  <a:lnTo>
                    <a:pt x="257" y="733"/>
                  </a:lnTo>
                  <a:lnTo>
                    <a:pt x="251" y="736"/>
                  </a:lnTo>
                  <a:lnTo>
                    <a:pt x="245" y="736"/>
                  </a:lnTo>
                  <a:lnTo>
                    <a:pt x="245" y="736"/>
                  </a:lnTo>
                  <a:lnTo>
                    <a:pt x="238" y="738"/>
                  </a:lnTo>
                  <a:lnTo>
                    <a:pt x="233" y="738"/>
                  </a:lnTo>
                  <a:lnTo>
                    <a:pt x="229" y="742"/>
                  </a:lnTo>
                  <a:lnTo>
                    <a:pt x="228" y="747"/>
                  </a:lnTo>
                  <a:lnTo>
                    <a:pt x="228" y="747"/>
                  </a:lnTo>
                  <a:lnTo>
                    <a:pt x="226" y="753"/>
                  </a:lnTo>
                  <a:lnTo>
                    <a:pt x="226" y="759"/>
                  </a:lnTo>
                  <a:lnTo>
                    <a:pt x="224" y="762"/>
                  </a:lnTo>
                  <a:lnTo>
                    <a:pt x="221" y="762"/>
                  </a:lnTo>
                  <a:lnTo>
                    <a:pt x="217" y="764"/>
                  </a:lnTo>
                  <a:lnTo>
                    <a:pt x="212" y="762"/>
                  </a:lnTo>
                  <a:lnTo>
                    <a:pt x="212" y="762"/>
                  </a:lnTo>
                  <a:lnTo>
                    <a:pt x="206" y="762"/>
                  </a:lnTo>
                  <a:lnTo>
                    <a:pt x="197" y="762"/>
                  </a:lnTo>
                  <a:lnTo>
                    <a:pt x="180" y="767"/>
                  </a:lnTo>
                  <a:lnTo>
                    <a:pt x="167" y="775"/>
                  </a:lnTo>
                  <a:lnTo>
                    <a:pt x="161" y="779"/>
                  </a:lnTo>
                  <a:lnTo>
                    <a:pt x="160" y="782"/>
                  </a:lnTo>
                  <a:lnTo>
                    <a:pt x="160" y="782"/>
                  </a:lnTo>
                  <a:lnTo>
                    <a:pt x="158" y="786"/>
                  </a:lnTo>
                  <a:lnTo>
                    <a:pt x="155" y="789"/>
                  </a:lnTo>
                  <a:lnTo>
                    <a:pt x="150" y="789"/>
                  </a:lnTo>
                  <a:lnTo>
                    <a:pt x="143" y="787"/>
                  </a:lnTo>
                  <a:lnTo>
                    <a:pt x="143" y="787"/>
                  </a:lnTo>
                  <a:lnTo>
                    <a:pt x="139" y="786"/>
                  </a:lnTo>
                  <a:lnTo>
                    <a:pt x="134" y="784"/>
                  </a:lnTo>
                  <a:lnTo>
                    <a:pt x="122" y="784"/>
                  </a:lnTo>
                  <a:lnTo>
                    <a:pt x="109" y="787"/>
                  </a:lnTo>
                  <a:lnTo>
                    <a:pt x="95" y="792"/>
                  </a:lnTo>
                  <a:lnTo>
                    <a:pt x="95" y="792"/>
                  </a:lnTo>
                  <a:lnTo>
                    <a:pt x="83" y="801"/>
                  </a:lnTo>
                  <a:lnTo>
                    <a:pt x="73" y="809"/>
                  </a:lnTo>
                  <a:lnTo>
                    <a:pt x="61" y="813"/>
                  </a:lnTo>
                  <a:lnTo>
                    <a:pt x="56" y="815"/>
                  </a:lnTo>
                  <a:lnTo>
                    <a:pt x="51" y="813"/>
                  </a:lnTo>
                  <a:lnTo>
                    <a:pt x="51" y="813"/>
                  </a:lnTo>
                  <a:lnTo>
                    <a:pt x="44" y="811"/>
                  </a:lnTo>
                  <a:lnTo>
                    <a:pt x="36" y="811"/>
                  </a:lnTo>
                  <a:lnTo>
                    <a:pt x="19" y="813"/>
                  </a:lnTo>
                  <a:lnTo>
                    <a:pt x="12" y="815"/>
                  </a:lnTo>
                  <a:lnTo>
                    <a:pt x="5" y="818"/>
                  </a:lnTo>
                  <a:lnTo>
                    <a:pt x="2" y="820"/>
                  </a:lnTo>
                  <a:lnTo>
                    <a:pt x="0" y="825"/>
                  </a:lnTo>
                  <a:lnTo>
                    <a:pt x="0" y="825"/>
                  </a:lnTo>
                  <a:lnTo>
                    <a:pt x="0" y="831"/>
                  </a:lnTo>
                  <a:lnTo>
                    <a:pt x="4" y="835"/>
                  </a:lnTo>
                  <a:lnTo>
                    <a:pt x="5" y="835"/>
                  </a:lnTo>
                  <a:lnTo>
                    <a:pt x="9" y="835"/>
                  </a:lnTo>
                  <a:lnTo>
                    <a:pt x="19" y="833"/>
                  </a:lnTo>
                  <a:lnTo>
                    <a:pt x="19" y="833"/>
                  </a:lnTo>
                  <a:lnTo>
                    <a:pt x="24" y="831"/>
                  </a:lnTo>
                  <a:lnTo>
                    <a:pt x="27" y="830"/>
                  </a:lnTo>
                  <a:lnTo>
                    <a:pt x="34" y="833"/>
                  </a:lnTo>
                  <a:lnTo>
                    <a:pt x="39" y="835"/>
                  </a:lnTo>
                  <a:lnTo>
                    <a:pt x="43" y="837"/>
                  </a:lnTo>
                  <a:lnTo>
                    <a:pt x="46" y="837"/>
                  </a:lnTo>
                  <a:lnTo>
                    <a:pt x="46" y="837"/>
                  </a:lnTo>
                  <a:lnTo>
                    <a:pt x="65" y="830"/>
                  </a:lnTo>
                  <a:lnTo>
                    <a:pt x="77" y="826"/>
                  </a:lnTo>
                  <a:lnTo>
                    <a:pt x="89" y="825"/>
                  </a:lnTo>
                  <a:lnTo>
                    <a:pt x="89" y="825"/>
                  </a:lnTo>
                  <a:lnTo>
                    <a:pt x="97" y="821"/>
                  </a:lnTo>
                  <a:lnTo>
                    <a:pt x="104" y="818"/>
                  </a:lnTo>
                  <a:lnTo>
                    <a:pt x="111" y="815"/>
                  </a:lnTo>
                  <a:lnTo>
                    <a:pt x="116" y="813"/>
                  </a:lnTo>
                  <a:lnTo>
                    <a:pt x="116" y="813"/>
                  </a:lnTo>
                  <a:lnTo>
                    <a:pt x="122" y="815"/>
                  </a:lnTo>
                  <a:lnTo>
                    <a:pt x="129" y="818"/>
                  </a:lnTo>
                  <a:lnTo>
                    <a:pt x="134" y="820"/>
                  </a:lnTo>
                  <a:lnTo>
                    <a:pt x="138" y="820"/>
                  </a:lnTo>
                  <a:lnTo>
                    <a:pt x="143" y="818"/>
                  </a:lnTo>
                  <a:lnTo>
                    <a:pt x="143" y="818"/>
                  </a:lnTo>
                  <a:lnTo>
                    <a:pt x="150" y="815"/>
                  </a:lnTo>
                  <a:lnTo>
                    <a:pt x="158" y="811"/>
                  </a:lnTo>
                  <a:lnTo>
                    <a:pt x="165" y="811"/>
                  </a:lnTo>
                  <a:lnTo>
                    <a:pt x="168" y="813"/>
                  </a:lnTo>
                  <a:lnTo>
                    <a:pt x="172" y="816"/>
                  </a:lnTo>
                  <a:lnTo>
                    <a:pt x="172" y="816"/>
                  </a:lnTo>
                  <a:lnTo>
                    <a:pt x="173" y="818"/>
                  </a:lnTo>
                  <a:lnTo>
                    <a:pt x="177" y="818"/>
                  </a:lnTo>
                  <a:lnTo>
                    <a:pt x="182" y="815"/>
                  </a:lnTo>
                  <a:lnTo>
                    <a:pt x="189" y="808"/>
                  </a:lnTo>
                  <a:lnTo>
                    <a:pt x="192" y="806"/>
                  </a:lnTo>
                  <a:lnTo>
                    <a:pt x="197" y="804"/>
                  </a:lnTo>
                  <a:lnTo>
                    <a:pt x="197" y="804"/>
                  </a:lnTo>
                  <a:lnTo>
                    <a:pt x="202" y="804"/>
                  </a:lnTo>
                  <a:lnTo>
                    <a:pt x="207" y="806"/>
                  </a:lnTo>
                  <a:lnTo>
                    <a:pt x="214" y="811"/>
                  </a:lnTo>
                  <a:lnTo>
                    <a:pt x="217" y="813"/>
                  </a:lnTo>
                  <a:lnTo>
                    <a:pt x="221" y="813"/>
                  </a:lnTo>
                  <a:lnTo>
                    <a:pt x="224" y="813"/>
                  </a:lnTo>
                  <a:lnTo>
                    <a:pt x="228" y="809"/>
                  </a:lnTo>
                  <a:lnTo>
                    <a:pt x="228" y="809"/>
                  </a:lnTo>
                  <a:lnTo>
                    <a:pt x="229" y="804"/>
                  </a:lnTo>
                  <a:lnTo>
                    <a:pt x="229" y="799"/>
                  </a:lnTo>
                  <a:lnTo>
                    <a:pt x="228" y="787"/>
                  </a:lnTo>
                  <a:lnTo>
                    <a:pt x="229" y="781"/>
                  </a:lnTo>
                  <a:lnTo>
                    <a:pt x="231" y="777"/>
                  </a:lnTo>
                  <a:lnTo>
                    <a:pt x="234" y="775"/>
                  </a:lnTo>
                  <a:lnTo>
                    <a:pt x="243" y="774"/>
                  </a:lnTo>
                  <a:lnTo>
                    <a:pt x="243" y="774"/>
                  </a:lnTo>
                  <a:lnTo>
                    <a:pt x="260" y="775"/>
                  </a:lnTo>
                  <a:lnTo>
                    <a:pt x="273" y="774"/>
                  </a:lnTo>
                  <a:lnTo>
                    <a:pt x="284" y="770"/>
                  </a:lnTo>
                  <a:lnTo>
                    <a:pt x="292" y="765"/>
                  </a:lnTo>
                  <a:lnTo>
                    <a:pt x="292" y="765"/>
                  </a:lnTo>
                  <a:lnTo>
                    <a:pt x="316" y="752"/>
                  </a:lnTo>
                  <a:lnTo>
                    <a:pt x="357" y="730"/>
                  </a:lnTo>
                  <a:lnTo>
                    <a:pt x="375" y="718"/>
                  </a:lnTo>
                  <a:lnTo>
                    <a:pt x="391" y="704"/>
                  </a:lnTo>
                  <a:lnTo>
                    <a:pt x="396" y="699"/>
                  </a:lnTo>
                  <a:lnTo>
                    <a:pt x="399" y="694"/>
                  </a:lnTo>
                  <a:lnTo>
                    <a:pt x="401" y="691"/>
                  </a:lnTo>
                  <a:lnTo>
                    <a:pt x="399" y="686"/>
                  </a:lnTo>
                  <a:lnTo>
                    <a:pt x="399" y="686"/>
                  </a:lnTo>
                  <a:lnTo>
                    <a:pt x="394" y="679"/>
                  </a:lnTo>
                  <a:lnTo>
                    <a:pt x="391" y="674"/>
                  </a:lnTo>
                  <a:lnTo>
                    <a:pt x="389" y="669"/>
                  </a:lnTo>
                  <a:lnTo>
                    <a:pt x="389" y="663"/>
                  </a:lnTo>
                  <a:lnTo>
                    <a:pt x="391" y="660"/>
                  </a:lnTo>
                  <a:lnTo>
                    <a:pt x="392" y="657"/>
                  </a:lnTo>
                  <a:lnTo>
                    <a:pt x="399" y="653"/>
                  </a:lnTo>
                  <a:lnTo>
                    <a:pt x="399" y="653"/>
                  </a:lnTo>
                  <a:lnTo>
                    <a:pt x="408" y="650"/>
                  </a:lnTo>
                  <a:lnTo>
                    <a:pt x="418" y="645"/>
                  </a:lnTo>
                  <a:lnTo>
                    <a:pt x="428" y="638"/>
                  </a:lnTo>
                  <a:lnTo>
                    <a:pt x="433" y="635"/>
                  </a:lnTo>
                  <a:lnTo>
                    <a:pt x="436" y="630"/>
                  </a:lnTo>
                  <a:lnTo>
                    <a:pt x="436" y="630"/>
                  </a:lnTo>
                  <a:lnTo>
                    <a:pt x="445" y="614"/>
                  </a:lnTo>
                  <a:lnTo>
                    <a:pt x="452" y="606"/>
                  </a:lnTo>
                  <a:lnTo>
                    <a:pt x="458" y="596"/>
                  </a:lnTo>
                  <a:lnTo>
                    <a:pt x="467" y="587"/>
                  </a:lnTo>
                  <a:lnTo>
                    <a:pt x="477" y="580"/>
                  </a:lnTo>
                  <a:lnTo>
                    <a:pt x="489" y="575"/>
                  </a:lnTo>
                  <a:lnTo>
                    <a:pt x="496" y="573"/>
                  </a:lnTo>
                  <a:lnTo>
                    <a:pt x="501" y="575"/>
                  </a:lnTo>
                  <a:lnTo>
                    <a:pt x="501" y="575"/>
                  </a:lnTo>
                  <a:lnTo>
                    <a:pt x="513" y="577"/>
                  </a:lnTo>
                  <a:lnTo>
                    <a:pt x="520" y="579"/>
                  </a:lnTo>
                  <a:lnTo>
                    <a:pt x="523" y="582"/>
                  </a:lnTo>
                  <a:lnTo>
                    <a:pt x="525" y="585"/>
                  </a:lnTo>
                  <a:lnTo>
                    <a:pt x="525" y="587"/>
                  </a:lnTo>
                  <a:lnTo>
                    <a:pt x="521" y="590"/>
                  </a:lnTo>
                  <a:lnTo>
                    <a:pt x="516" y="590"/>
                  </a:lnTo>
                  <a:lnTo>
                    <a:pt x="511" y="590"/>
                  </a:lnTo>
                  <a:lnTo>
                    <a:pt x="511" y="590"/>
                  </a:lnTo>
                  <a:lnTo>
                    <a:pt x="504" y="589"/>
                  </a:lnTo>
                  <a:lnTo>
                    <a:pt x="497" y="590"/>
                  </a:lnTo>
                  <a:lnTo>
                    <a:pt x="491" y="592"/>
                  </a:lnTo>
                  <a:lnTo>
                    <a:pt x="484" y="597"/>
                  </a:lnTo>
                  <a:lnTo>
                    <a:pt x="479" y="602"/>
                  </a:lnTo>
                  <a:lnTo>
                    <a:pt x="474" y="609"/>
                  </a:lnTo>
                  <a:lnTo>
                    <a:pt x="469" y="616"/>
                  </a:lnTo>
                  <a:lnTo>
                    <a:pt x="465" y="624"/>
                  </a:lnTo>
                  <a:lnTo>
                    <a:pt x="465" y="624"/>
                  </a:lnTo>
                  <a:lnTo>
                    <a:pt x="462" y="640"/>
                  </a:lnTo>
                  <a:lnTo>
                    <a:pt x="457" y="650"/>
                  </a:lnTo>
                  <a:lnTo>
                    <a:pt x="455" y="655"/>
                  </a:lnTo>
                  <a:lnTo>
                    <a:pt x="457" y="655"/>
                  </a:lnTo>
                  <a:lnTo>
                    <a:pt x="460" y="655"/>
                  </a:lnTo>
                  <a:lnTo>
                    <a:pt x="460" y="655"/>
                  </a:lnTo>
                  <a:lnTo>
                    <a:pt x="467" y="657"/>
                  </a:lnTo>
                  <a:lnTo>
                    <a:pt x="469" y="658"/>
                  </a:lnTo>
                  <a:lnTo>
                    <a:pt x="469" y="660"/>
                  </a:lnTo>
                  <a:lnTo>
                    <a:pt x="469" y="662"/>
                  </a:lnTo>
                  <a:lnTo>
                    <a:pt x="460" y="665"/>
                  </a:lnTo>
                  <a:lnTo>
                    <a:pt x="460" y="665"/>
                  </a:lnTo>
                  <a:lnTo>
                    <a:pt x="452" y="669"/>
                  </a:lnTo>
                  <a:lnTo>
                    <a:pt x="447" y="674"/>
                  </a:lnTo>
                  <a:lnTo>
                    <a:pt x="447" y="675"/>
                  </a:lnTo>
                  <a:lnTo>
                    <a:pt x="447" y="679"/>
                  </a:lnTo>
                  <a:lnTo>
                    <a:pt x="450" y="680"/>
                  </a:lnTo>
                  <a:lnTo>
                    <a:pt x="453" y="682"/>
                  </a:lnTo>
                  <a:lnTo>
                    <a:pt x="453" y="682"/>
                  </a:lnTo>
                  <a:lnTo>
                    <a:pt x="458" y="682"/>
                  </a:lnTo>
                  <a:lnTo>
                    <a:pt x="465" y="682"/>
                  </a:lnTo>
                  <a:lnTo>
                    <a:pt x="480" y="679"/>
                  </a:lnTo>
                  <a:lnTo>
                    <a:pt x="492" y="674"/>
                  </a:lnTo>
                  <a:lnTo>
                    <a:pt x="499" y="667"/>
                  </a:lnTo>
                  <a:lnTo>
                    <a:pt x="499" y="667"/>
                  </a:lnTo>
                  <a:lnTo>
                    <a:pt x="503" y="662"/>
                  </a:lnTo>
                  <a:lnTo>
                    <a:pt x="506" y="653"/>
                  </a:lnTo>
                  <a:lnTo>
                    <a:pt x="509" y="650"/>
                  </a:lnTo>
                  <a:lnTo>
                    <a:pt x="513" y="648"/>
                  </a:lnTo>
                  <a:lnTo>
                    <a:pt x="518" y="645"/>
                  </a:lnTo>
                  <a:lnTo>
                    <a:pt x="523" y="645"/>
                  </a:lnTo>
                  <a:lnTo>
                    <a:pt x="523" y="645"/>
                  </a:lnTo>
                  <a:lnTo>
                    <a:pt x="530" y="646"/>
                  </a:lnTo>
                  <a:lnTo>
                    <a:pt x="535" y="648"/>
                  </a:lnTo>
                  <a:lnTo>
                    <a:pt x="545" y="653"/>
                  </a:lnTo>
                  <a:lnTo>
                    <a:pt x="550" y="653"/>
                  </a:lnTo>
                  <a:lnTo>
                    <a:pt x="553" y="655"/>
                  </a:lnTo>
                  <a:lnTo>
                    <a:pt x="557" y="653"/>
                  </a:lnTo>
                  <a:lnTo>
                    <a:pt x="560" y="650"/>
                  </a:lnTo>
                  <a:lnTo>
                    <a:pt x="560" y="650"/>
                  </a:lnTo>
                  <a:lnTo>
                    <a:pt x="562" y="645"/>
                  </a:lnTo>
                  <a:lnTo>
                    <a:pt x="564" y="638"/>
                  </a:lnTo>
                  <a:lnTo>
                    <a:pt x="564" y="623"/>
                  </a:lnTo>
                  <a:lnTo>
                    <a:pt x="564" y="616"/>
                  </a:lnTo>
                  <a:lnTo>
                    <a:pt x="564" y="609"/>
                  </a:lnTo>
                  <a:lnTo>
                    <a:pt x="567" y="604"/>
                  </a:lnTo>
                  <a:lnTo>
                    <a:pt x="570" y="602"/>
                  </a:lnTo>
                  <a:lnTo>
                    <a:pt x="570" y="602"/>
                  </a:lnTo>
                  <a:lnTo>
                    <a:pt x="584" y="602"/>
                  </a:lnTo>
                  <a:lnTo>
                    <a:pt x="601" y="601"/>
                  </a:lnTo>
                  <a:lnTo>
                    <a:pt x="608" y="602"/>
                  </a:lnTo>
                  <a:lnTo>
                    <a:pt x="613" y="604"/>
                  </a:lnTo>
                  <a:lnTo>
                    <a:pt x="615" y="607"/>
                  </a:lnTo>
                  <a:lnTo>
                    <a:pt x="613" y="613"/>
                  </a:lnTo>
                  <a:lnTo>
                    <a:pt x="613" y="613"/>
                  </a:lnTo>
                  <a:lnTo>
                    <a:pt x="598" y="631"/>
                  </a:lnTo>
                  <a:lnTo>
                    <a:pt x="579" y="653"/>
                  </a:lnTo>
                  <a:lnTo>
                    <a:pt x="564" y="669"/>
                  </a:lnTo>
                  <a:lnTo>
                    <a:pt x="562" y="672"/>
                  </a:lnTo>
                  <a:lnTo>
                    <a:pt x="567" y="670"/>
                  </a:lnTo>
                  <a:lnTo>
                    <a:pt x="567" y="670"/>
                  </a:lnTo>
                  <a:lnTo>
                    <a:pt x="581" y="660"/>
                  </a:lnTo>
                  <a:lnTo>
                    <a:pt x="594" y="648"/>
                  </a:lnTo>
                  <a:lnTo>
                    <a:pt x="604" y="640"/>
                  </a:lnTo>
                  <a:lnTo>
                    <a:pt x="609" y="638"/>
                  </a:lnTo>
                  <a:lnTo>
                    <a:pt x="615" y="640"/>
                  </a:lnTo>
                  <a:lnTo>
                    <a:pt x="615" y="640"/>
                  </a:lnTo>
                  <a:lnTo>
                    <a:pt x="618" y="641"/>
                  </a:lnTo>
                  <a:lnTo>
                    <a:pt x="620" y="640"/>
                  </a:lnTo>
                  <a:lnTo>
                    <a:pt x="623" y="638"/>
                  </a:lnTo>
                  <a:lnTo>
                    <a:pt x="628" y="636"/>
                  </a:lnTo>
                  <a:lnTo>
                    <a:pt x="632" y="636"/>
                  </a:lnTo>
                  <a:lnTo>
                    <a:pt x="635" y="636"/>
                  </a:lnTo>
                  <a:lnTo>
                    <a:pt x="635" y="636"/>
                  </a:lnTo>
                  <a:lnTo>
                    <a:pt x="664" y="648"/>
                  </a:lnTo>
                  <a:lnTo>
                    <a:pt x="681" y="653"/>
                  </a:lnTo>
                  <a:lnTo>
                    <a:pt x="689" y="655"/>
                  </a:lnTo>
                  <a:lnTo>
                    <a:pt x="699" y="655"/>
                  </a:lnTo>
                  <a:lnTo>
                    <a:pt x="699" y="655"/>
                  </a:lnTo>
                  <a:lnTo>
                    <a:pt x="708" y="655"/>
                  </a:lnTo>
                  <a:lnTo>
                    <a:pt x="715" y="657"/>
                  </a:lnTo>
                  <a:lnTo>
                    <a:pt x="725" y="662"/>
                  </a:lnTo>
                  <a:lnTo>
                    <a:pt x="733" y="667"/>
                  </a:lnTo>
                  <a:lnTo>
                    <a:pt x="740" y="670"/>
                  </a:lnTo>
                  <a:lnTo>
                    <a:pt x="747" y="672"/>
                  </a:lnTo>
                  <a:lnTo>
                    <a:pt x="747" y="672"/>
                  </a:lnTo>
                  <a:lnTo>
                    <a:pt x="760" y="674"/>
                  </a:lnTo>
                  <a:lnTo>
                    <a:pt x="772" y="675"/>
                  </a:lnTo>
                  <a:lnTo>
                    <a:pt x="781" y="674"/>
                  </a:lnTo>
                  <a:lnTo>
                    <a:pt x="784" y="672"/>
                  </a:lnTo>
                  <a:lnTo>
                    <a:pt x="788" y="669"/>
                  </a:lnTo>
                  <a:lnTo>
                    <a:pt x="788" y="669"/>
                  </a:lnTo>
                  <a:lnTo>
                    <a:pt x="794" y="663"/>
                  </a:lnTo>
                  <a:lnTo>
                    <a:pt x="801" y="660"/>
                  </a:lnTo>
                  <a:lnTo>
                    <a:pt x="803" y="660"/>
                  </a:lnTo>
                  <a:lnTo>
                    <a:pt x="805" y="662"/>
                  </a:lnTo>
                  <a:lnTo>
                    <a:pt x="805" y="665"/>
                  </a:lnTo>
                  <a:lnTo>
                    <a:pt x="801" y="669"/>
                  </a:lnTo>
                  <a:lnTo>
                    <a:pt x="801" y="669"/>
                  </a:lnTo>
                  <a:lnTo>
                    <a:pt x="786" y="684"/>
                  </a:lnTo>
                  <a:lnTo>
                    <a:pt x="784" y="687"/>
                  </a:lnTo>
                  <a:lnTo>
                    <a:pt x="784" y="689"/>
                  </a:lnTo>
                  <a:lnTo>
                    <a:pt x="786" y="692"/>
                  </a:lnTo>
                  <a:lnTo>
                    <a:pt x="789" y="694"/>
                  </a:lnTo>
                  <a:lnTo>
                    <a:pt x="789" y="694"/>
                  </a:lnTo>
                  <a:lnTo>
                    <a:pt x="808" y="701"/>
                  </a:lnTo>
                  <a:lnTo>
                    <a:pt x="833" y="713"/>
                  </a:lnTo>
                  <a:lnTo>
                    <a:pt x="847" y="719"/>
                  </a:lnTo>
                  <a:lnTo>
                    <a:pt x="859" y="728"/>
                  </a:lnTo>
                  <a:lnTo>
                    <a:pt x="867" y="735"/>
                  </a:lnTo>
                  <a:lnTo>
                    <a:pt x="872" y="742"/>
                  </a:lnTo>
                  <a:lnTo>
                    <a:pt x="872" y="742"/>
                  </a:lnTo>
                  <a:lnTo>
                    <a:pt x="879" y="750"/>
                  </a:lnTo>
                  <a:lnTo>
                    <a:pt x="881" y="752"/>
                  </a:lnTo>
                  <a:lnTo>
                    <a:pt x="883" y="752"/>
                  </a:lnTo>
                  <a:lnTo>
                    <a:pt x="888" y="750"/>
                  </a:lnTo>
                  <a:lnTo>
                    <a:pt x="891" y="747"/>
                  </a:lnTo>
                  <a:lnTo>
                    <a:pt x="891" y="747"/>
                  </a:lnTo>
                  <a:lnTo>
                    <a:pt x="895" y="745"/>
                  </a:lnTo>
                  <a:lnTo>
                    <a:pt x="895" y="745"/>
                  </a:lnTo>
                  <a:lnTo>
                    <a:pt x="895" y="747"/>
                  </a:lnTo>
                  <a:lnTo>
                    <a:pt x="893" y="753"/>
                  </a:lnTo>
                  <a:lnTo>
                    <a:pt x="886" y="765"/>
                  </a:lnTo>
                  <a:lnTo>
                    <a:pt x="886" y="765"/>
                  </a:lnTo>
                  <a:lnTo>
                    <a:pt x="888" y="770"/>
                  </a:lnTo>
                  <a:lnTo>
                    <a:pt x="896" y="784"/>
                  </a:lnTo>
                  <a:lnTo>
                    <a:pt x="896" y="784"/>
                  </a:lnTo>
                  <a:lnTo>
                    <a:pt x="900" y="796"/>
                  </a:lnTo>
                  <a:lnTo>
                    <a:pt x="903" y="806"/>
                  </a:lnTo>
                  <a:lnTo>
                    <a:pt x="908" y="816"/>
                  </a:lnTo>
                  <a:lnTo>
                    <a:pt x="910" y="820"/>
                  </a:lnTo>
                  <a:lnTo>
                    <a:pt x="915" y="823"/>
                  </a:lnTo>
                  <a:lnTo>
                    <a:pt x="915" y="823"/>
                  </a:lnTo>
                  <a:lnTo>
                    <a:pt x="918" y="825"/>
                  </a:lnTo>
                  <a:lnTo>
                    <a:pt x="922" y="830"/>
                  </a:lnTo>
                  <a:lnTo>
                    <a:pt x="927" y="840"/>
                  </a:lnTo>
                  <a:lnTo>
                    <a:pt x="932" y="854"/>
                  </a:lnTo>
                  <a:lnTo>
                    <a:pt x="935" y="859"/>
                  </a:lnTo>
                  <a:lnTo>
                    <a:pt x="940" y="864"/>
                  </a:lnTo>
                  <a:lnTo>
                    <a:pt x="940" y="864"/>
                  </a:lnTo>
                  <a:lnTo>
                    <a:pt x="944" y="864"/>
                  </a:lnTo>
                  <a:lnTo>
                    <a:pt x="945" y="864"/>
                  </a:lnTo>
                  <a:lnTo>
                    <a:pt x="947" y="862"/>
                  </a:lnTo>
                  <a:lnTo>
                    <a:pt x="949" y="859"/>
                  </a:lnTo>
                  <a:lnTo>
                    <a:pt x="949" y="850"/>
                  </a:lnTo>
                  <a:lnTo>
                    <a:pt x="949" y="840"/>
                  </a:lnTo>
                  <a:lnTo>
                    <a:pt x="949" y="825"/>
                  </a:lnTo>
                  <a:lnTo>
                    <a:pt x="949" y="823"/>
                  </a:lnTo>
                  <a:lnTo>
                    <a:pt x="951" y="825"/>
                  </a:lnTo>
                  <a:lnTo>
                    <a:pt x="952" y="831"/>
                  </a:lnTo>
                  <a:lnTo>
                    <a:pt x="952" y="831"/>
                  </a:lnTo>
                  <a:lnTo>
                    <a:pt x="962" y="864"/>
                  </a:lnTo>
                  <a:lnTo>
                    <a:pt x="964" y="867"/>
                  </a:lnTo>
                  <a:lnTo>
                    <a:pt x="966" y="867"/>
                  </a:lnTo>
                  <a:lnTo>
                    <a:pt x="967" y="860"/>
                  </a:lnTo>
                  <a:lnTo>
                    <a:pt x="967" y="860"/>
                  </a:lnTo>
                  <a:lnTo>
                    <a:pt x="973" y="850"/>
                  </a:lnTo>
                  <a:lnTo>
                    <a:pt x="976" y="845"/>
                  </a:lnTo>
                  <a:lnTo>
                    <a:pt x="979" y="845"/>
                  </a:lnTo>
                  <a:lnTo>
                    <a:pt x="981" y="847"/>
                  </a:lnTo>
                  <a:lnTo>
                    <a:pt x="981" y="852"/>
                  </a:lnTo>
                  <a:lnTo>
                    <a:pt x="981" y="859"/>
                  </a:lnTo>
                  <a:lnTo>
                    <a:pt x="981" y="859"/>
                  </a:lnTo>
                  <a:lnTo>
                    <a:pt x="981" y="867"/>
                  </a:lnTo>
                  <a:lnTo>
                    <a:pt x="983" y="874"/>
                  </a:lnTo>
                  <a:lnTo>
                    <a:pt x="988" y="882"/>
                  </a:lnTo>
                  <a:lnTo>
                    <a:pt x="991" y="886"/>
                  </a:lnTo>
                  <a:lnTo>
                    <a:pt x="990" y="888"/>
                  </a:lnTo>
                  <a:lnTo>
                    <a:pt x="988" y="889"/>
                  </a:lnTo>
                  <a:lnTo>
                    <a:pt x="988" y="889"/>
                  </a:lnTo>
                  <a:lnTo>
                    <a:pt x="981" y="894"/>
                  </a:lnTo>
                  <a:lnTo>
                    <a:pt x="976" y="898"/>
                  </a:lnTo>
                  <a:lnTo>
                    <a:pt x="976" y="899"/>
                  </a:lnTo>
                  <a:lnTo>
                    <a:pt x="976" y="901"/>
                  </a:lnTo>
                  <a:lnTo>
                    <a:pt x="983" y="903"/>
                  </a:lnTo>
                  <a:lnTo>
                    <a:pt x="983" y="903"/>
                  </a:lnTo>
                  <a:lnTo>
                    <a:pt x="988" y="906"/>
                  </a:lnTo>
                  <a:lnTo>
                    <a:pt x="995" y="911"/>
                  </a:lnTo>
                  <a:lnTo>
                    <a:pt x="1008" y="927"/>
                  </a:lnTo>
                  <a:lnTo>
                    <a:pt x="1018" y="938"/>
                  </a:lnTo>
                  <a:lnTo>
                    <a:pt x="1022" y="940"/>
                  </a:lnTo>
                  <a:lnTo>
                    <a:pt x="1020" y="938"/>
                  </a:lnTo>
                  <a:lnTo>
                    <a:pt x="1020" y="938"/>
                  </a:lnTo>
                  <a:lnTo>
                    <a:pt x="1017" y="930"/>
                  </a:lnTo>
                  <a:lnTo>
                    <a:pt x="1015" y="923"/>
                  </a:lnTo>
                  <a:lnTo>
                    <a:pt x="1017" y="921"/>
                  </a:lnTo>
                  <a:lnTo>
                    <a:pt x="1018" y="921"/>
                  </a:lnTo>
                  <a:lnTo>
                    <a:pt x="1018" y="921"/>
                  </a:lnTo>
                  <a:lnTo>
                    <a:pt x="1022" y="925"/>
                  </a:lnTo>
                  <a:lnTo>
                    <a:pt x="1022" y="925"/>
                  </a:lnTo>
                  <a:lnTo>
                    <a:pt x="1027" y="930"/>
                  </a:lnTo>
                  <a:lnTo>
                    <a:pt x="1034" y="935"/>
                  </a:lnTo>
                  <a:lnTo>
                    <a:pt x="1037" y="935"/>
                  </a:lnTo>
                  <a:lnTo>
                    <a:pt x="1039" y="933"/>
                  </a:lnTo>
                  <a:lnTo>
                    <a:pt x="1040" y="930"/>
                  </a:lnTo>
                  <a:lnTo>
                    <a:pt x="1040" y="923"/>
                  </a:lnTo>
                  <a:lnTo>
                    <a:pt x="1040" y="923"/>
                  </a:lnTo>
                  <a:lnTo>
                    <a:pt x="1035" y="908"/>
                  </a:lnTo>
                  <a:lnTo>
                    <a:pt x="1032" y="894"/>
                  </a:lnTo>
                  <a:lnTo>
                    <a:pt x="1030" y="888"/>
                  </a:lnTo>
                  <a:lnTo>
                    <a:pt x="1032" y="884"/>
                  </a:lnTo>
                  <a:lnTo>
                    <a:pt x="1035" y="884"/>
                  </a:lnTo>
                  <a:lnTo>
                    <a:pt x="1040" y="888"/>
                  </a:lnTo>
                  <a:lnTo>
                    <a:pt x="1040" y="888"/>
                  </a:lnTo>
                  <a:lnTo>
                    <a:pt x="1047" y="893"/>
                  </a:lnTo>
                  <a:lnTo>
                    <a:pt x="1056" y="901"/>
                  </a:lnTo>
                  <a:lnTo>
                    <a:pt x="1069" y="920"/>
                  </a:lnTo>
                  <a:lnTo>
                    <a:pt x="1076" y="927"/>
                  </a:lnTo>
                  <a:lnTo>
                    <a:pt x="1081" y="932"/>
                  </a:lnTo>
                  <a:lnTo>
                    <a:pt x="1086" y="935"/>
                  </a:lnTo>
                  <a:lnTo>
                    <a:pt x="1088" y="933"/>
                  </a:lnTo>
                  <a:lnTo>
                    <a:pt x="1091" y="932"/>
                  </a:lnTo>
                  <a:lnTo>
                    <a:pt x="1091" y="932"/>
                  </a:lnTo>
                  <a:lnTo>
                    <a:pt x="1095" y="925"/>
                  </a:lnTo>
                  <a:lnTo>
                    <a:pt x="1100" y="915"/>
                  </a:lnTo>
                  <a:lnTo>
                    <a:pt x="1103" y="899"/>
                  </a:lnTo>
                  <a:lnTo>
                    <a:pt x="1105" y="884"/>
                  </a:lnTo>
                  <a:lnTo>
                    <a:pt x="1107" y="871"/>
                  </a:lnTo>
                  <a:lnTo>
                    <a:pt x="1105" y="857"/>
                  </a:lnTo>
                  <a:lnTo>
                    <a:pt x="1103" y="850"/>
                  </a:lnTo>
                  <a:lnTo>
                    <a:pt x="1100" y="845"/>
                  </a:lnTo>
                  <a:lnTo>
                    <a:pt x="1096" y="842"/>
                  </a:lnTo>
                  <a:lnTo>
                    <a:pt x="1091" y="838"/>
                  </a:lnTo>
                  <a:lnTo>
                    <a:pt x="1091" y="838"/>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98">
              <a:extLst>
                <a:ext uri="{FF2B5EF4-FFF2-40B4-BE49-F238E27FC236}">
                  <a16:creationId xmlns:a16="http://schemas.microsoft.com/office/drawing/2014/main" id="{5DF1AA63-61E4-C2FF-8250-35B25999A456}"/>
                </a:ext>
              </a:extLst>
            </p:cNvPr>
            <p:cNvSpPr>
              <a:spLocks/>
            </p:cNvSpPr>
            <p:nvPr/>
          </p:nvSpPr>
          <p:spPr bwMode="auto">
            <a:xfrm>
              <a:off x="6172200" y="5064215"/>
              <a:ext cx="127000" cy="90488"/>
            </a:xfrm>
            <a:custGeom>
              <a:avLst/>
              <a:gdLst>
                <a:gd name="T0" fmla="*/ 51 w 80"/>
                <a:gd name="T1" fmla="*/ 3 h 57"/>
                <a:gd name="T2" fmla="*/ 51 w 80"/>
                <a:gd name="T3" fmla="*/ 3 h 57"/>
                <a:gd name="T4" fmla="*/ 44 w 80"/>
                <a:gd name="T5" fmla="*/ 1 h 57"/>
                <a:gd name="T6" fmla="*/ 39 w 80"/>
                <a:gd name="T7" fmla="*/ 0 h 57"/>
                <a:gd name="T8" fmla="*/ 29 w 80"/>
                <a:gd name="T9" fmla="*/ 1 h 57"/>
                <a:gd name="T10" fmla="*/ 9 w 80"/>
                <a:gd name="T11" fmla="*/ 10 h 57"/>
                <a:gd name="T12" fmla="*/ 9 w 80"/>
                <a:gd name="T13" fmla="*/ 10 h 57"/>
                <a:gd name="T14" fmla="*/ 4 w 80"/>
                <a:gd name="T15" fmla="*/ 13 h 57"/>
                <a:gd name="T16" fmla="*/ 2 w 80"/>
                <a:gd name="T17" fmla="*/ 17 h 57"/>
                <a:gd name="T18" fmla="*/ 0 w 80"/>
                <a:gd name="T19" fmla="*/ 22 h 57"/>
                <a:gd name="T20" fmla="*/ 0 w 80"/>
                <a:gd name="T21" fmla="*/ 27 h 57"/>
                <a:gd name="T22" fmla="*/ 2 w 80"/>
                <a:gd name="T23" fmla="*/ 35 h 57"/>
                <a:gd name="T24" fmla="*/ 2 w 80"/>
                <a:gd name="T25" fmla="*/ 39 h 57"/>
                <a:gd name="T26" fmla="*/ 2 w 80"/>
                <a:gd name="T27" fmla="*/ 39 h 57"/>
                <a:gd name="T28" fmla="*/ 4 w 80"/>
                <a:gd name="T29" fmla="*/ 42 h 57"/>
                <a:gd name="T30" fmla="*/ 10 w 80"/>
                <a:gd name="T31" fmla="*/ 54 h 57"/>
                <a:gd name="T32" fmla="*/ 10 w 80"/>
                <a:gd name="T33" fmla="*/ 54 h 57"/>
                <a:gd name="T34" fmla="*/ 12 w 80"/>
                <a:gd name="T35" fmla="*/ 56 h 57"/>
                <a:gd name="T36" fmla="*/ 14 w 80"/>
                <a:gd name="T37" fmla="*/ 57 h 57"/>
                <a:gd name="T38" fmla="*/ 20 w 80"/>
                <a:gd name="T39" fmla="*/ 57 h 57"/>
                <a:gd name="T40" fmla="*/ 27 w 80"/>
                <a:gd name="T41" fmla="*/ 54 h 57"/>
                <a:gd name="T42" fmla="*/ 36 w 80"/>
                <a:gd name="T43" fmla="*/ 49 h 57"/>
                <a:gd name="T44" fmla="*/ 54 w 80"/>
                <a:gd name="T45" fmla="*/ 39 h 57"/>
                <a:gd name="T46" fmla="*/ 71 w 80"/>
                <a:gd name="T47" fmla="*/ 30 h 57"/>
                <a:gd name="T48" fmla="*/ 71 w 80"/>
                <a:gd name="T49" fmla="*/ 30 h 57"/>
                <a:gd name="T50" fmla="*/ 78 w 80"/>
                <a:gd name="T51" fmla="*/ 27 h 57"/>
                <a:gd name="T52" fmla="*/ 80 w 80"/>
                <a:gd name="T53" fmla="*/ 23 h 57"/>
                <a:gd name="T54" fmla="*/ 80 w 80"/>
                <a:gd name="T55" fmla="*/ 20 h 57"/>
                <a:gd name="T56" fmla="*/ 76 w 80"/>
                <a:gd name="T57" fmla="*/ 17 h 57"/>
                <a:gd name="T58" fmla="*/ 66 w 80"/>
                <a:gd name="T59" fmla="*/ 8 h 57"/>
                <a:gd name="T60" fmla="*/ 51 w 80"/>
                <a:gd name="T61" fmla="*/ 3 h 57"/>
                <a:gd name="T62" fmla="*/ 51 w 80"/>
                <a:gd name="T63" fmla="*/ 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57">
                  <a:moveTo>
                    <a:pt x="51" y="3"/>
                  </a:moveTo>
                  <a:lnTo>
                    <a:pt x="51" y="3"/>
                  </a:lnTo>
                  <a:lnTo>
                    <a:pt x="44" y="1"/>
                  </a:lnTo>
                  <a:lnTo>
                    <a:pt x="39" y="0"/>
                  </a:lnTo>
                  <a:lnTo>
                    <a:pt x="29" y="1"/>
                  </a:lnTo>
                  <a:lnTo>
                    <a:pt x="9" y="10"/>
                  </a:lnTo>
                  <a:lnTo>
                    <a:pt x="9" y="10"/>
                  </a:lnTo>
                  <a:lnTo>
                    <a:pt x="4" y="13"/>
                  </a:lnTo>
                  <a:lnTo>
                    <a:pt x="2" y="17"/>
                  </a:lnTo>
                  <a:lnTo>
                    <a:pt x="0" y="22"/>
                  </a:lnTo>
                  <a:lnTo>
                    <a:pt x="0" y="27"/>
                  </a:lnTo>
                  <a:lnTo>
                    <a:pt x="2" y="35"/>
                  </a:lnTo>
                  <a:lnTo>
                    <a:pt x="2" y="39"/>
                  </a:lnTo>
                  <a:lnTo>
                    <a:pt x="2" y="39"/>
                  </a:lnTo>
                  <a:lnTo>
                    <a:pt x="4" y="42"/>
                  </a:lnTo>
                  <a:lnTo>
                    <a:pt x="10" y="54"/>
                  </a:lnTo>
                  <a:lnTo>
                    <a:pt x="10" y="54"/>
                  </a:lnTo>
                  <a:lnTo>
                    <a:pt x="12" y="56"/>
                  </a:lnTo>
                  <a:lnTo>
                    <a:pt x="14" y="57"/>
                  </a:lnTo>
                  <a:lnTo>
                    <a:pt x="20" y="57"/>
                  </a:lnTo>
                  <a:lnTo>
                    <a:pt x="27" y="54"/>
                  </a:lnTo>
                  <a:lnTo>
                    <a:pt x="36" y="49"/>
                  </a:lnTo>
                  <a:lnTo>
                    <a:pt x="54" y="39"/>
                  </a:lnTo>
                  <a:lnTo>
                    <a:pt x="71" y="30"/>
                  </a:lnTo>
                  <a:lnTo>
                    <a:pt x="71" y="30"/>
                  </a:lnTo>
                  <a:lnTo>
                    <a:pt x="78" y="27"/>
                  </a:lnTo>
                  <a:lnTo>
                    <a:pt x="80" y="23"/>
                  </a:lnTo>
                  <a:lnTo>
                    <a:pt x="80" y="20"/>
                  </a:lnTo>
                  <a:lnTo>
                    <a:pt x="76" y="17"/>
                  </a:lnTo>
                  <a:lnTo>
                    <a:pt x="66" y="8"/>
                  </a:lnTo>
                  <a:lnTo>
                    <a:pt x="51" y="3"/>
                  </a:lnTo>
                  <a:lnTo>
                    <a:pt x="51" y="3"/>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99">
              <a:extLst>
                <a:ext uri="{FF2B5EF4-FFF2-40B4-BE49-F238E27FC236}">
                  <a16:creationId xmlns:a16="http://schemas.microsoft.com/office/drawing/2014/main" id="{45CD514B-36A7-5D4C-E6CE-72FC6CD03D2A}"/>
                </a:ext>
              </a:extLst>
            </p:cNvPr>
            <p:cNvSpPr>
              <a:spLocks/>
            </p:cNvSpPr>
            <p:nvPr/>
          </p:nvSpPr>
          <p:spPr bwMode="auto">
            <a:xfrm>
              <a:off x="6083300" y="5200740"/>
              <a:ext cx="22225" cy="30163"/>
            </a:xfrm>
            <a:custGeom>
              <a:avLst/>
              <a:gdLst>
                <a:gd name="T0" fmla="*/ 0 w 14"/>
                <a:gd name="T1" fmla="*/ 9 h 19"/>
                <a:gd name="T2" fmla="*/ 0 w 14"/>
                <a:gd name="T3" fmla="*/ 9 h 19"/>
                <a:gd name="T4" fmla="*/ 0 w 14"/>
                <a:gd name="T5" fmla="*/ 10 h 19"/>
                <a:gd name="T6" fmla="*/ 0 w 14"/>
                <a:gd name="T7" fmla="*/ 14 h 19"/>
                <a:gd name="T8" fmla="*/ 4 w 14"/>
                <a:gd name="T9" fmla="*/ 17 h 19"/>
                <a:gd name="T10" fmla="*/ 7 w 14"/>
                <a:gd name="T11" fmla="*/ 19 h 19"/>
                <a:gd name="T12" fmla="*/ 7 w 14"/>
                <a:gd name="T13" fmla="*/ 19 h 19"/>
                <a:gd name="T14" fmla="*/ 9 w 14"/>
                <a:gd name="T15" fmla="*/ 19 h 19"/>
                <a:gd name="T16" fmla="*/ 10 w 14"/>
                <a:gd name="T17" fmla="*/ 17 h 19"/>
                <a:gd name="T18" fmla="*/ 12 w 14"/>
                <a:gd name="T19" fmla="*/ 12 h 19"/>
                <a:gd name="T20" fmla="*/ 14 w 14"/>
                <a:gd name="T21" fmla="*/ 7 h 19"/>
                <a:gd name="T22" fmla="*/ 14 w 14"/>
                <a:gd name="T23" fmla="*/ 7 h 19"/>
                <a:gd name="T24" fmla="*/ 12 w 14"/>
                <a:gd name="T25" fmla="*/ 2 h 19"/>
                <a:gd name="T26" fmla="*/ 10 w 14"/>
                <a:gd name="T27" fmla="*/ 0 h 19"/>
                <a:gd name="T28" fmla="*/ 9 w 14"/>
                <a:gd name="T29" fmla="*/ 0 h 19"/>
                <a:gd name="T30" fmla="*/ 5 w 14"/>
                <a:gd name="T31" fmla="*/ 2 h 19"/>
                <a:gd name="T32" fmla="*/ 0 w 14"/>
                <a:gd name="T33" fmla="*/ 9 h 19"/>
                <a:gd name="T34" fmla="*/ 0 w 14"/>
                <a:gd name="T35"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9">
                  <a:moveTo>
                    <a:pt x="0" y="9"/>
                  </a:moveTo>
                  <a:lnTo>
                    <a:pt x="0" y="9"/>
                  </a:lnTo>
                  <a:lnTo>
                    <a:pt x="0" y="10"/>
                  </a:lnTo>
                  <a:lnTo>
                    <a:pt x="0" y="14"/>
                  </a:lnTo>
                  <a:lnTo>
                    <a:pt x="4" y="17"/>
                  </a:lnTo>
                  <a:lnTo>
                    <a:pt x="7" y="19"/>
                  </a:lnTo>
                  <a:lnTo>
                    <a:pt x="7" y="19"/>
                  </a:lnTo>
                  <a:lnTo>
                    <a:pt x="9" y="19"/>
                  </a:lnTo>
                  <a:lnTo>
                    <a:pt x="10" y="17"/>
                  </a:lnTo>
                  <a:lnTo>
                    <a:pt x="12" y="12"/>
                  </a:lnTo>
                  <a:lnTo>
                    <a:pt x="14" y="7"/>
                  </a:lnTo>
                  <a:lnTo>
                    <a:pt x="14" y="7"/>
                  </a:lnTo>
                  <a:lnTo>
                    <a:pt x="12" y="2"/>
                  </a:lnTo>
                  <a:lnTo>
                    <a:pt x="10" y="0"/>
                  </a:lnTo>
                  <a:lnTo>
                    <a:pt x="9" y="0"/>
                  </a:lnTo>
                  <a:lnTo>
                    <a:pt x="5" y="2"/>
                  </a:lnTo>
                  <a:lnTo>
                    <a:pt x="0" y="9"/>
                  </a:lnTo>
                  <a:lnTo>
                    <a:pt x="0" y="9"/>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100">
              <a:extLst>
                <a:ext uri="{FF2B5EF4-FFF2-40B4-BE49-F238E27FC236}">
                  <a16:creationId xmlns:a16="http://schemas.microsoft.com/office/drawing/2014/main" id="{CF7EDE13-292E-FE42-EB37-5B90BE4FECB7}"/>
                </a:ext>
              </a:extLst>
            </p:cNvPr>
            <p:cNvSpPr>
              <a:spLocks/>
            </p:cNvSpPr>
            <p:nvPr/>
          </p:nvSpPr>
          <p:spPr bwMode="auto">
            <a:xfrm>
              <a:off x="6253162" y="5000715"/>
              <a:ext cx="61912" cy="53975"/>
            </a:xfrm>
            <a:custGeom>
              <a:avLst/>
              <a:gdLst>
                <a:gd name="T0" fmla="*/ 36 w 39"/>
                <a:gd name="T1" fmla="*/ 17 h 34"/>
                <a:gd name="T2" fmla="*/ 36 w 39"/>
                <a:gd name="T3" fmla="*/ 17 h 34"/>
                <a:gd name="T4" fmla="*/ 32 w 39"/>
                <a:gd name="T5" fmla="*/ 16 h 34"/>
                <a:gd name="T6" fmla="*/ 31 w 39"/>
                <a:gd name="T7" fmla="*/ 14 h 34"/>
                <a:gd name="T8" fmla="*/ 31 w 39"/>
                <a:gd name="T9" fmla="*/ 11 h 34"/>
                <a:gd name="T10" fmla="*/ 34 w 39"/>
                <a:gd name="T11" fmla="*/ 4 h 34"/>
                <a:gd name="T12" fmla="*/ 34 w 39"/>
                <a:gd name="T13" fmla="*/ 4 h 34"/>
                <a:gd name="T14" fmla="*/ 34 w 39"/>
                <a:gd name="T15" fmla="*/ 0 h 34"/>
                <a:gd name="T16" fmla="*/ 34 w 39"/>
                <a:gd name="T17" fmla="*/ 0 h 34"/>
                <a:gd name="T18" fmla="*/ 27 w 39"/>
                <a:gd name="T19" fmla="*/ 4 h 34"/>
                <a:gd name="T20" fmla="*/ 9 w 39"/>
                <a:gd name="T21" fmla="*/ 19 h 34"/>
                <a:gd name="T22" fmla="*/ 9 w 39"/>
                <a:gd name="T23" fmla="*/ 19 h 34"/>
                <a:gd name="T24" fmla="*/ 2 w 39"/>
                <a:gd name="T25" fmla="*/ 23 h 34"/>
                <a:gd name="T26" fmla="*/ 0 w 39"/>
                <a:gd name="T27" fmla="*/ 26 h 34"/>
                <a:gd name="T28" fmla="*/ 2 w 39"/>
                <a:gd name="T29" fmla="*/ 28 h 34"/>
                <a:gd name="T30" fmla="*/ 7 w 39"/>
                <a:gd name="T31" fmla="*/ 31 h 34"/>
                <a:gd name="T32" fmla="*/ 7 w 39"/>
                <a:gd name="T33" fmla="*/ 31 h 34"/>
                <a:gd name="T34" fmla="*/ 9 w 39"/>
                <a:gd name="T35" fmla="*/ 33 h 34"/>
                <a:gd name="T36" fmla="*/ 12 w 39"/>
                <a:gd name="T37" fmla="*/ 34 h 34"/>
                <a:gd name="T38" fmla="*/ 20 w 39"/>
                <a:gd name="T39" fmla="*/ 34 h 34"/>
                <a:gd name="T40" fmla="*/ 29 w 39"/>
                <a:gd name="T41" fmla="*/ 31 h 34"/>
                <a:gd name="T42" fmla="*/ 29 w 39"/>
                <a:gd name="T43" fmla="*/ 31 h 34"/>
                <a:gd name="T44" fmla="*/ 27 w 39"/>
                <a:gd name="T45" fmla="*/ 33 h 34"/>
                <a:gd name="T46" fmla="*/ 27 w 39"/>
                <a:gd name="T47" fmla="*/ 31 h 34"/>
                <a:gd name="T48" fmla="*/ 29 w 39"/>
                <a:gd name="T49" fmla="*/ 29 h 34"/>
                <a:gd name="T50" fmla="*/ 29 w 39"/>
                <a:gd name="T51" fmla="*/ 29 h 34"/>
                <a:gd name="T52" fmla="*/ 36 w 39"/>
                <a:gd name="T53" fmla="*/ 26 h 34"/>
                <a:gd name="T54" fmla="*/ 39 w 39"/>
                <a:gd name="T55" fmla="*/ 23 h 34"/>
                <a:gd name="T56" fmla="*/ 39 w 39"/>
                <a:gd name="T57" fmla="*/ 19 h 34"/>
                <a:gd name="T58" fmla="*/ 39 w 39"/>
                <a:gd name="T59" fmla="*/ 17 h 34"/>
                <a:gd name="T60" fmla="*/ 36 w 39"/>
                <a:gd name="T61" fmla="*/ 17 h 34"/>
                <a:gd name="T62" fmla="*/ 36 w 39"/>
                <a:gd name="T6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 h="34">
                  <a:moveTo>
                    <a:pt x="36" y="17"/>
                  </a:moveTo>
                  <a:lnTo>
                    <a:pt x="36" y="17"/>
                  </a:lnTo>
                  <a:lnTo>
                    <a:pt x="32" y="16"/>
                  </a:lnTo>
                  <a:lnTo>
                    <a:pt x="31" y="14"/>
                  </a:lnTo>
                  <a:lnTo>
                    <a:pt x="31" y="11"/>
                  </a:lnTo>
                  <a:lnTo>
                    <a:pt x="34" y="4"/>
                  </a:lnTo>
                  <a:lnTo>
                    <a:pt x="34" y="4"/>
                  </a:lnTo>
                  <a:lnTo>
                    <a:pt x="34" y="0"/>
                  </a:lnTo>
                  <a:lnTo>
                    <a:pt x="34" y="0"/>
                  </a:lnTo>
                  <a:lnTo>
                    <a:pt x="27" y="4"/>
                  </a:lnTo>
                  <a:lnTo>
                    <a:pt x="9" y="19"/>
                  </a:lnTo>
                  <a:lnTo>
                    <a:pt x="9" y="19"/>
                  </a:lnTo>
                  <a:lnTo>
                    <a:pt x="2" y="23"/>
                  </a:lnTo>
                  <a:lnTo>
                    <a:pt x="0" y="26"/>
                  </a:lnTo>
                  <a:lnTo>
                    <a:pt x="2" y="28"/>
                  </a:lnTo>
                  <a:lnTo>
                    <a:pt x="7" y="31"/>
                  </a:lnTo>
                  <a:lnTo>
                    <a:pt x="7" y="31"/>
                  </a:lnTo>
                  <a:lnTo>
                    <a:pt x="9" y="33"/>
                  </a:lnTo>
                  <a:lnTo>
                    <a:pt x="12" y="34"/>
                  </a:lnTo>
                  <a:lnTo>
                    <a:pt x="20" y="34"/>
                  </a:lnTo>
                  <a:lnTo>
                    <a:pt x="29" y="31"/>
                  </a:lnTo>
                  <a:lnTo>
                    <a:pt x="29" y="31"/>
                  </a:lnTo>
                  <a:lnTo>
                    <a:pt x="27" y="33"/>
                  </a:lnTo>
                  <a:lnTo>
                    <a:pt x="27" y="31"/>
                  </a:lnTo>
                  <a:lnTo>
                    <a:pt x="29" y="29"/>
                  </a:lnTo>
                  <a:lnTo>
                    <a:pt x="29" y="29"/>
                  </a:lnTo>
                  <a:lnTo>
                    <a:pt x="36" y="26"/>
                  </a:lnTo>
                  <a:lnTo>
                    <a:pt x="39" y="23"/>
                  </a:lnTo>
                  <a:lnTo>
                    <a:pt x="39" y="19"/>
                  </a:lnTo>
                  <a:lnTo>
                    <a:pt x="39" y="17"/>
                  </a:lnTo>
                  <a:lnTo>
                    <a:pt x="36" y="17"/>
                  </a:lnTo>
                  <a:lnTo>
                    <a:pt x="36" y="17"/>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101">
              <a:extLst>
                <a:ext uri="{FF2B5EF4-FFF2-40B4-BE49-F238E27FC236}">
                  <a16:creationId xmlns:a16="http://schemas.microsoft.com/office/drawing/2014/main" id="{FE6EB1D6-9827-2C30-3486-38A35F4FB00F}"/>
                </a:ext>
              </a:extLst>
            </p:cNvPr>
            <p:cNvSpPr>
              <a:spLocks/>
            </p:cNvSpPr>
            <p:nvPr/>
          </p:nvSpPr>
          <p:spPr bwMode="auto">
            <a:xfrm>
              <a:off x="5859462" y="5215028"/>
              <a:ext cx="25400" cy="15875"/>
            </a:xfrm>
            <a:custGeom>
              <a:avLst/>
              <a:gdLst>
                <a:gd name="T0" fmla="*/ 12 w 16"/>
                <a:gd name="T1" fmla="*/ 1 h 10"/>
                <a:gd name="T2" fmla="*/ 12 w 16"/>
                <a:gd name="T3" fmla="*/ 1 h 10"/>
                <a:gd name="T4" fmla="*/ 9 w 16"/>
                <a:gd name="T5" fmla="*/ 0 h 10"/>
                <a:gd name="T6" fmla="*/ 4 w 16"/>
                <a:gd name="T7" fmla="*/ 0 h 10"/>
                <a:gd name="T8" fmla="*/ 0 w 16"/>
                <a:gd name="T9" fmla="*/ 3 h 10"/>
                <a:gd name="T10" fmla="*/ 0 w 16"/>
                <a:gd name="T11" fmla="*/ 3 h 10"/>
                <a:gd name="T12" fmla="*/ 0 w 16"/>
                <a:gd name="T13" fmla="*/ 6 h 10"/>
                <a:gd name="T14" fmla="*/ 2 w 16"/>
                <a:gd name="T15" fmla="*/ 10 h 10"/>
                <a:gd name="T16" fmla="*/ 5 w 16"/>
                <a:gd name="T17" fmla="*/ 10 h 10"/>
                <a:gd name="T18" fmla="*/ 5 w 16"/>
                <a:gd name="T19" fmla="*/ 10 h 10"/>
                <a:gd name="T20" fmla="*/ 10 w 16"/>
                <a:gd name="T21" fmla="*/ 10 h 10"/>
                <a:gd name="T22" fmla="*/ 14 w 16"/>
                <a:gd name="T23" fmla="*/ 8 h 10"/>
                <a:gd name="T24" fmla="*/ 16 w 16"/>
                <a:gd name="T25" fmla="*/ 5 h 10"/>
                <a:gd name="T26" fmla="*/ 12 w 16"/>
                <a:gd name="T27" fmla="*/ 1 h 10"/>
                <a:gd name="T28" fmla="*/ 12 w 16"/>
                <a:gd name="T2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0">
                  <a:moveTo>
                    <a:pt x="12" y="1"/>
                  </a:moveTo>
                  <a:lnTo>
                    <a:pt x="12" y="1"/>
                  </a:lnTo>
                  <a:lnTo>
                    <a:pt x="9" y="0"/>
                  </a:lnTo>
                  <a:lnTo>
                    <a:pt x="4" y="0"/>
                  </a:lnTo>
                  <a:lnTo>
                    <a:pt x="0" y="3"/>
                  </a:lnTo>
                  <a:lnTo>
                    <a:pt x="0" y="3"/>
                  </a:lnTo>
                  <a:lnTo>
                    <a:pt x="0" y="6"/>
                  </a:lnTo>
                  <a:lnTo>
                    <a:pt x="2" y="10"/>
                  </a:lnTo>
                  <a:lnTo>
                    <a:pt x="5" y="10"/>
                  </a:lnTo>
                  <a:lnTo>
                    <a:pt x="5" y="10"/>
                  </a:lnTo>
                  <a:lnTo>
                    <a:pt x="10" y="10"/>
                  </a:lnTo>
                  <a:lnTo>
                    <a:pt x="14" y="8"/>
                  </a:lnTo>
                  <a:lnTo>
                    <a:pt x="16" y="5"/>
                  </a:lnTo>
                  <a:lnTo>
                    <a:pt x="12" y="1"/>
                  </a:lnTo>
                  <a:lnTo>
                    <a:pt x="12" y="1"/>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102">
              <a:extLst>
                <a:ext uri="{FF2B5EF4-FFF2-40B4-BE49-F238E27FC236}">
                  <a16:creationId xmlns:a16="http://schemas.microsoft.com/office/drawing/2014/main" id="{5E19FF61-D07D-65AA-72D6-D77E40BDAB4E}"/>
                </a:ext>
              </a:extLst>
            </p:cNvPr>
            <p:cNvSpPr>
              <a:spLocks/>
            </p:cNvSpPr>
            <p:nvPr/>
          </p:nvSpPr>
          <p:spPr bwMode="auto">
            <a:xfrm>
              <a:off x="5835650" y="5200740"/>
              <a:ext cx="23812" cy="11113"/>
            </a:xfrm>
            <a:custGeom>
              <a:avLst/>
              <a:gdLst>
                <a:gd name="T0" fmla="*/ 2 w 15"/>
                <a:gd name="T1" fmla="*/ 3 h 7"/>
                <a:gd name="T2" fmla="*/ 2 w 15"/>
                <a:gd name="T3" fmla="*/ 3 h 7"/>
                <a:gd name="T4" fmla="*/ 0 w 15"/>
                <a:gd name="T5" fmla="*/ 5 h 7"/>
                <a:gd name="T6" fmla="*/ 2 w 15"/>
                <a:gd name="T7" fmla="*/ 7 h 7"/>
                <a:gd name="T8" fmla="*/ 5 w 15"/>
                <a:gd name="T9" fmla="*/ 7 h 7"/>
                <a:gd name="T10" fmla="*/ 5 w 15"/>
                <a:gd name="T11" fmla="*/ 7 h 7"/>
                <a:gd name="T12" fmla="*/ 10 w 15"/>
                <a:gd name="T13" fmla="*/ 5 h 7"/>
                <a:gd name="T14" fmla="*/ 14 w 15"/>
                <a:gd name="T15" fmla="*/ 3 h 7"/>
                <a:gd name="T16" fmla="*/ 15 w 15"/>
                <a:gd name="T17" fmla="*/ 2 h 7"/>
                <a:gd name="T18" fmla="*/ 15 w 15"/>
                <a:gd name="T19" fmla="*/ 2 h 7"/>
                <a:gd name="T20" fmla="*/ 14 w 15"/>
                <a:gd name="T21" fmla="*/ 0 h 7"/>
                <a:gd name="T22" fmla="*/ 10 w 15"/>
                <a:gd name="T23" fmla="*/ 0 h 7"/>
                <a:gd name="T24" fmla="*/ 7 w 15"/>
                <a:gd name="T25" fmla="*/ 0 h 7"/>
                <a:gd name="T26" fmla="*/ 2 w 15"/>
                <a:gd name="T27" fmla="*/ 3 h 7"/>
                <a:gd name="T28" fmla="*/ 2 w 15"/>
                <a:gd name="T2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7">
                  <a:moveTo>
                    <a:pt x="2" y="3"/>
                  </a:moveTo>
                  <a:lnTo>
                    <a:pt x="2" y="3"/>
                  </a:lnTo>
                  <a:lnTo>
                    <a:pt x="0" y="5"/>
                  </a:lnTo>
                  <a:lnTo>
                    <a:pt x="2" y="7"/>
                  </a:lnTo>
                  <a:lnTo>
                    <a:pt x="5" y="7"/>
                  </a:lnTo>
                  <a:lnTo>
                    <a:pt x="5" y="7"/>
                  </a:lnTo>
                  <a:lnTo>
                    <a:pt x="10" y="5"/>
                  </a:lnTo>
                  <a:lnTo>
                    <a:pt x="14" y="3"/>
                  </a:lnTo>
                  <a:lnTo>
                    <a:pt x="15" y="2"/>
                  </a:lnTo>
                  <a:lnTo>
                    <a:pt x="15" y="2"/>
                  </a:lnTo>
                  <a:lnTo>
                    <a:pt x="14" y="0"/>
                  </a:lnTo>
                  <a:lnTo>
                    <a:pt x="10" y="0"/>
                  </a:lnTo>
                  <a:lnTo>
                    <a:pt x="7" y="0"/>
                  </a:lnTo>
                  <a:lnTo>
                    <a:pt x="2" y="3"/>
                  </a:lnTo>
                  <a:lnTo>
                    <a:pt x="2" y="3"/>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103">
              <a:extLst>
                <a:ext uri="{FF2B5EF4-FFF2-40B4-BE49-F238E27FC236}">
                  <a16:creationId xmlns:a16="http://schemas.microsoft.com/office/drawing/2014/main" id="{DD9864FF-C983-2571-B1D9-1C6D32723FD2}"/>
                </a:ext>
              </a:extLst>
            </p:cNvPr>
            <p:cNvSpPr>
              <a:spLocks/>
            </p:cNvSpPr>
            <p:nvPr/>
          </p:nvSpPr>
          <p:spPr bwMode="auto">
            <a:xfrm>
              <a:off x="5472112" y="5203915"/>
              <a:ext cx="66675" cy="47625"/>
            </a:xfrm>
            <a:custGeom>
              <a:avLst/>
              <a:gdLst>
                <a:gd name="T0" fmla="*/ 19 w 42"/>
                <a:gd name="T1" fmla="*/ 0 h 30"/>
                <a:gd name="T2" fmla="*/ 19 w 42"/>
                <a:gd name="T3" fmla="*/ 0 h 30"/>
                <a:gd name="T4" fmla="*/ 14 w 42"/>
                <a:gd name="T5" fmla="*/ 1 h 30"/>
                <a:gd name="T6" fmla="*/ 12 w 42"/>
                <a:gd name="T7" fmla="*/ 5 h 30"/>
                <a:gd name="T8" fmla="*/ 12 w 42"/>
                <a:gd name="T9" fmla="*/ 10 h 30"/>
                <a:gd name="T10" fmla="*/ 12 w 42"/>
                <a:gd name="T11" fmla="*/ 15 h 30"/>
                <a:gd name="T12" fmla="*/ 12 w 42"/>
                <a:gd name="T13" fmla="*/ 15 h 30"/>
                <a:gd name="T14" fmla="*/ 8 w 42"/>
                <a:gd name="T15" fmla="*/ 18 h 30"/>
                <a:gd name="T16" fmla="*/ 7 w 42"/>
                <a:gd name="T17" fmla="*/ 20 h 30"/>
                <a:gd name="T18" fmla="*/ 3 w 42"/>
                <a:gd name="T19" fmla="*/ 22 h 30"/>
                <a:gd name="T20" fmla="*/ 3 w 42"/>
                <a:gd name="T21" fmla="*/ 22 h 30"/>
                <a:gd name="T22" fmla="*/ 0 w 42"/>
                <a:gd name="T23" fmla="*/ 24 h 30"/>
                <a:gd name="T24" fmla="*/ 0 w 42"/>
                <a:gd name="T25" fmla="*/ 25 h 30"/>
                <a:gd name="T26" fmla="*/ 2 w 42"/>
                <a:gd name="T27" fmla="*/ 27 h 30"/>
                <a:gd name="T28" fmla="*/ 5 w 42"/>
                <a:gd name="T29" fmla="*/ 29 h 30"/>
                <a:gd name="T30" fmla="*/ 12 w 42"/>
                <a:gd name="T31" fmla="*/ 29 h 30"/>
                <a:gd name="T32" fmla="*/ 19 w 42"/>
                <a:gd name="T33" fmla="*/ 30 h 30"/>
                <a:gd name="T34" fmla="*/ 19 w 42"/>
                <a:gd name="T35" fmla="*/ 30 h 30"/>
                <a:gd name="T36" fmla="*/ 27 w 42"/>
                <a:gd name="T37" fmla="*/ 29 h 30"/>
                <a:gd name="T38" fmla="*/ 34 w 42"/>
                <a:gd name="T39" fmla="*/ 27 h 30"/>
                <a:gd name="T40" fmla="*/ 41 w 42"/>
                <a:gd name="T41" fmla="*/ 22 h 30"/>
                <a:gd name="T42" fmla="*/ 42 w 42"/>
                <a:gd name="T43" fmla="*/ 20 h 30"/>
                <a:gd name="T44" fmla="*/ 42 w 42"/>
                <a:gd name="T45" fmla="*/ 17 h 30"/>
                <a:gd name="T46" fmla="*/ 42 w 42"/>
                <a:gd name="T47" fmla="*/ 17 h 30"/>
                <a:gd name="T48" fmla="*/ 42 w 42"/>
                <a:gd name="T49" fmla="*/ 13 h 30"/>
                <a:gd name="T50" fmla="*/ 41 w 42"/>
                <a:gd name="T51" fmla="*/ 10 h 30"/>
                <a:gd name="T52" fmla="*/ 36 w 42"/>
                <a:gd name="T53" fmla="*/ 5 h 30"/>
                <a:gd name="T54" fmla="*/ 27 w 42"/>
                <a:gd name="T55" fmla="*/ 1 h 30"/>
                <a:gd name="T56" fmla="*/ 19 w 42"/>
                <a:gd name="T57" fmla="*/ 0 h 30"/>
                <a:gd name="T58" fmla="*/ 19 w 42"/>
                <a:gd name="T5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30">
                  <a:moveTo>
                    <a:pt x="19" y="0"/>
                  </a:moveTo>
                  <a:lnTo>
                    <a:pt x="19" y="0"/>
                  </a:lnTo>
                  <a:lnTo>
                    <a:pt x="14" y="1"/>
                  </a:lnTo>
                  <a:lnTo>
                    <a:pt x="12" y="5"/>
                  </a:lnTo>
                  <a:lnTo>
                    <a:pt x="12" y="10"/>
                  </a:lnTo>
                  <a:lnTo>
                    <a:pt x="12" y="15"/>
                  </a:lnTo>
                  <a:lnTo>
                    <a:pt x="12" y="15"/>
                  </a:lnTo>
                  <a:lnTo>
                    <a:pt x="8" y="18"/>
                  </a:lnTo>
                  <a:lnTo>
                    <a:pt x="7" y="20"/>
                  </a:lnTo>
                  <a:lnTo>
                    <a:pt x="3" y="22"/>
                  </a:lnTo>
                  <a:lnTo>
                    <a:pt x="3" y="22"/>
                  </a:lnTo>
                  <a:lnTo>
                    <a:pt x="0" y="24"/>
                  </a:lnTo>
                  <a:lnTo>
                    <a:pt x="0" y="25"/>
                  </a:lnTo>
                  <a:lnTo>
                    <a:pt x="2" y="27"/>
                  </a:lnTo>
                  <a:lnTo>
                    <a:pt x="5" y="29"/>
                  </a:lnTo>
                  <a:lnTo>
                    <a:pt x="12" y="29"/>
                  </a:lnTo>
                  <a:lnTo>
                    <a:pt x="19" y="30"/>
                  </a:lnTo>
                  <a:lnTo>
                    <a:pt x="19" y="30"/>
                  </a:lnTo>
                  <a:lnTo>
                    <a:pt x="27" y="29"/>
                  </a:lnTo>
                  <a:lnTo>
                    <a:pt x="34" y="27"/>
                  </a:lnTo>
                  <a:lnTo>
                    <a:pt x="41" y="22"/>
                  </a:lnTo>
                  <a:lnTo>
                    <a:pt x="42" y="20"/>
                  </a:lnTo>
                  <a:lnTo>
                    <a:pt x="42" y="17"/>
                  </a:lnTo>
                  <a:lnTo>
                    <a:pt x="42" y="17"/>
                  </a:lnTo>
                  <a:lnTo>
                    <a:pt x="42" y="13"/>
                  </a:lnTo>
                  <a:lnTo>
                    <a:pt x="41" y="10"/>
                  </a:lnTo>
                  <a:lnTo>
                    <a:pt x="36" y="5"/>
                  </a:lnTo>
                  <a:lnTo>
                    <a:pt x="27" y="1"/>
                  </a:lnTo>
                  <a:lnTo>
                    <a:pt x="19" y="0"/>
                  </a:lnTo>
                  <a:lnTo>
                    <a:pt x="19"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104">
              <a:extLst>
                <a:ext uri="{FF2B5EF4-FFF2-40B4-BE49-F238E27FC236}">
                  <a16:creationId xmlns:a16="http://schemas.microsoft.com/office/drawing/2014/main" id="{B80F74A2-E8B7-1463-AD77-EBED329274C5}"/>
                </a:ext>
              </a:extLst>
            </p:cNvPr>
            <p:cNvSpPr>
              <a:spLocks/>
            </p:cNvSpPr>
            <p:nvPr/>
          </p:nvSpPr>
          <p:spPr bwMode="auto">
            <a:xfrm>
              <a:off x="5359400" y="5219790"/>
              <a:ext cx="90487" cy="31750"/>
            </a:xfrm>
            <a:custGeom>
              <a:avLst/>
              <a:gdLst>
                <a:gd name="T0" fmla="*/ 18 w 57"/>
                <a:gd name="T1" fmla="*/ 2 h 20"/>
                <a:gd name="T2" fmla="*/ 18 w 57"/>
                <a:gd name="T3" fmla="*/ 2 h 20"/>
                <a:gd name="T4" fmla="*/ 12 w 57"/>
                <a:gd name="T5" fmla="*/ 5 h 20"/>
                <a:gd name="T6" fmla="*/ 5 w 57"/>
                <a:gd name="T7" fmla="*/ 8 h 20"/>
                <a:gd name="T8" fmla="*/ 0 w 57"/>
                <a:gd name="T9" fmla="*/ 14 h 20"/>
                <a:gd name="T10" fmla="*/ 0 w 57"/>
                <a:gd name="T11" fmla="*/ 17 h 20"/>
                <a:gd name="T12" fmla="*/ 0 w 57"/>
                <a:gd name="T13" fmla="*/ 17 h 20"/>
                <a:gd name="T14" fmla="*/ 0 w 57"/>
                <a:gd name="T15" fmla="*/ 19 h 20"/>
                <a:gd name="T16" fmla="*/ 3 w 57"/>
                <a:gd name="T17" fmla="*/ 20 h 20"/>
                <a:gd name="T18" fmla="*/ 10 w 57"/>
                <a:gd name="T19" fmla="*/ 19 h 20"/>
                <a:gd name="T20" fmla="*/ 27 w 57"/>
                <a:gd name="T21" fmla="*/ 12 h 20"/>
                <a:gd name="T22" fmla="*/ 27 w 57"/>
                <a:gd name="T23" fmla="*/ 12 h 20"/>
                <a:gd name="T24" fmla="*/ 35 w 57"/>
                <a:gd name="T25" fmla="*/ 10 h 20"/>
                <a:gd name="T26" fmla="*/ 42 w 57"/>
                <a:gd name="T27" fmla="*/ 8 h 20"/>
                <a:gd name="T28" fmla="*/ 49 w 57"/>
                <a:gd name="T29" fmla="*/ 10 h 20"/>
                <a:gd name="T30" fmla="*/ 49 w 57"/>
                <a:gd name="T31" fmla="*/ 10 h 20"/>
                <a:gd name="T32" fmla="*/ 56 w 57"/>
                <a:gd name="T33" fmla="*/ 5 h 20"/>
                <a:gd name="T34" fmla="*/ 57 w 57"/>
                <a:gd name="T35" fmla="*/ 5 h 20"/>
                <a:gd name="T36" fmla="*/ 57 w 57"/>
                <a:gd name="T37" fmla="*/ 3 h 20"/>
                <a:gd name="T38" fmla="*/ 54 w 57"/>
                <a:gd name="T39" fmla="*/ 2 h 20"/>
                <a:gd name="T40" fmla="*/ 47 w 57"/>
                <a:gd name="T41" fmla="*/ 0 h 20"/>
                <a:gd name="T42" fmla="*/ 32 w 57"/>
                <a:gd name="T43" fmla="*/ 0 h 20"/>
                <a:gd name="T44" fmla="*/ 18 w 57"/>
                <a:gd name="T45" fmla="*/ 2 h 20"/>
                <a:gd name="T46" fmla="*/ 18 w 5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 h="20">
                  <a:moveTo>
                    <a:pt x="18" y="2"/>
                  </a:moveTo>
                  <a:lnTo>
                    <a:pt x="18" y="2"/>
                  </a:lnTo>
                  <a:lnTo>
                    <a:pt x="12" y="5"/>
                  </a:lnTo>
                  <a:lnTo>
                    <a:pt x="5" y="8"/>
                  </a:lnTo>
                  <a:lnTo>
                    <a:pt x="0" y="14"/>
                  </a:lnTo>
                  <a:lnTo>
                    <a:pt x="0" y="17"/>
                  </a:lnTo>
                  <a:lnTo>
                    <a:pt x="0" y="17"/>
                  </a:lnTo>
                  <a:lnTo>
                    <a:pt x="0" y="19"/>
                  </a:lnTo>
                  <a:lnTo>
                    <a:pt x="3" y="20"/>
                  </a:lnTo>
                  <a:lnTo>
                    <a:pt x="10" y="19"/>
                  </a:lnTo>
                  <a:lnTo>
                    <a:pt x="27" y="12"/>
                  </a:lnTo>
                  <a:lnTo>
                    <a:pt x="27" y="12"/>
                  </a:lnTo>
                  <a:lnTo>
                    <a:pt x="35" y="10"/>
                  </a:lnTo>
                  <a:lnTo>
                    <a:pt x="42" y="8"/>
                  </a:lnTo>
                  <a:lnTo>
                    <a:pt x="49" y="10"/>
                  </a:lnTo>
                  <a:lnTo>
                    <a:pt x="49" y="10"/>
                  </a:lnTo>
                  <a:lnTo>
                    <a:pt x="56" y="5"/>
                  </a:lnTo>
                  <a:lnTo>
                    <a:pt x="57" y="5"/>
                  </a:lnTo>
                  <a:lnTo>
                    <a:pt x="57" y="3"/>
                  </a:lnTo>
                  <a:lnTo>
                    <a:pt x="54" y="2"/>
                  </a:lnTo>
                  <a:lnTo>
                    <a:pt x="47" y="0"/>
                  </a:lnTo>
                  <a:lnTo>
                    <a:pt x="32" y="0"/>
                  </a:lnTo>
                  <a:lnTo>
                    <a:pt x="18" y="2"/>
                  </a:lnTo>
                  <a:lnTo>
                    <a:pt x="18" y="2"/>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Rectangle 105">
              <a:extLst>
                <a:ext uri="{FF2B5EF4-FFF2-40B4-BE49-F238E27FC236}">
                  <a16:creationId xmlns:a16="http://schemas.microsoft.com/office/drawing/2014/main" id="{9DEC5244-4FB2-CAA2-A9EE-876C322A3A19}"/>
                </a:ext>
              </a:extLst>
            </p:cNvPr>
            <p:cNvSpPr>
              <a:spLocks noChangeArrowheads="1"/>
            </p:cNvSpPr>
            <p:nvPr/>
          </p:nvSpPr>
          <p:spPr bwMode="auto">
            <a:xfrm>
              <a:off x="5499100" y="4562565"/>
              <a:ext cx="1587" cy="1588"/>
            </a:xfrm>
            <a:prstGeom prst="rect">
              <a:avLst/>
            </a:prstGeom>
            <a:grpFill/>
            <a:ln w="3175">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106">
              <a:extLst>
                <a:ext uri="{FF2B5EF4-FFF2-40B4-BE49-F238E27FC236}">
                  <a16:creationId xmlns:a16="http://schemas.microsoft.com/office/drawing/2014/main" id="{C57FDC5C-2C43-BEF6-0D54-2DF597420F6A}"/>
                </a:ext>
              </a:extLst>
            </p:cNvPr>
            <p:cNvSpPr>
              <a:spLocks/>
            </p:cNvSpPr>
            <p:nvPr/>
          </p:nvSpPr>
          <p:spPr bwMode="auto">
            <a:xfrm>
              <a:off x="5475287" y="4543515"/>
              <a:ext cx="36512" cy="57150"/>
            </a:xfrm>
            <a:custGeom>
              <a:avLst/>
              <a:gdLst>
                <a:gd name="T0" fmla="*/ 15 w 23"/>
                <a:gd name="T1" fmla="*/ 12 h 36"/>
                <a:gd name="T2" fmla="*/ 15 w 23"/>
                <a:gd name="T3" fmla="*/ 12 h 36"/>
                <a:gd name="T4" fmla="*/ 15 w 23"/>
                <a:gd name="T5" fmla="*/ 12 h 36"/>
                <a:gd name="T6" fmla="*/ 15 w 23"/>
                <a:gd name="T7" fmla="*/ 12 h 36"/>
                <a:gd name="T8" fmla="*/ 15 w 23"/>
                <a:gd name="T9" fmla="*/ 12 h 36"/>
                <a:gd name="T10" fmla="*/ 15 w 23"/>
                <a:gd name="T11" fmla="*/ 12 h 36"/>
                <a:gd name="T12" fmla="*/ 15 w 23"/>
                <a:gd name="T13" fmla="*/ 12 h 36"/>
                <a:gd name="T14" fmla="*/ 13 w 23"/>
                <a:gd name="T15" fmla="*/ 5 h 36"/>
                <a:gd name="T16" fmla="*/ 10 w 23"/>
                <a:gd name="T17" fmla="*/ 2 h 36"/>
                <a:gd name="T18" fmla="*/ 6 w 23"/>
                <a:gd name="T19" fmla="*/ 0 h 36"/>
                <a:gd name="T20" fmla="*/ 3 w 23"/>
                <a:gd name="T21" fmla="*/ 2 h 36"/>
                <a:gd name="T22" fmla="*/ 3 w 23"/>
                <a:gd name="T23" fmla="*/ 2 h 36"/>
                <a:gd name="T24" fmla="*/ 0 w 23"/>
                <a:gd name="T25" fmla="*/ 3 h 36"/>
                <a:gd name="T26" fmla="*/ 0 w 23"/>
                <a:gd name="T27" fmla="*/ 5 h 36"/>
                <a:gd name="T28" fmla="*/ 0 w 23"/>
                <a:gd name="T29" fmla="*/ 12 h 36"/>
                <a:gd name="T30" fmla="*/ 3 w 23"/>
                <a:gd name="T31" fmla="*/ 24 h 36"/>
                <a:gd name="T32" fmla="*/ 3 w 23"/>
                <a:gd name="T33" fmla="*/ 24 h 36"/>
                <a:gd name="T34" fmla="*/ 5 w 23"/>
                <a:gd name="T35" fmla="*/ 27 h 36"/>
                <a:gd name="T36" fmla="*/ 10 w 23"/>
                <a:gd name="T37" fmla="*/ 32 h 36"/>
                <a:gd name="T38" fmla="*/ 15 w 23"/>
                <a:gd name="T39" fmla="*/ 36 h 36"/>
                <a:gd name="T40" fmla="*/ 18 w 23"/>
                <a:gd name="T41" fmla="*/ 36 h 36"/>
                <a:gd name="T42" fmla="*/ 22 w 23"/>
                <a:gd name="T43" fmla="*/ 34 h 36"/>
                <a:gd name="T44" fmla="*/ 22 w 23"/>
                <a:gd name="T45" fmla="*/ 34 h 36"/>
                <a:gd name="T46" fmla="*/ 23 w 23"/>
                <a:gd name="T47" fmla="*/ 32 h 36"/>
                <a:gd name="T48" fmla="*/ 23 w 23"/>
                <a:gd name="T49" fmla="*/ 31 h 36"/>
                <a:gd name="T50" fmla="*/ 22 w 23"/>
                <a:gd name="T51" fmla="*/ 24 h 36"/>
                <a:gd name="T52" fmla="*/ 17 w 23"/>
                <a:gd name="T53" fmla="*/ 12 h 36"/>
                <a:gd name="T54" fmla="*/ 17 w 23"/>
                <a:gd name="T55" fmla="*/ 12 h 36"/>
                <a:gd name="T56" fmla="*/ 15 w 23"/>
                <a:gd name="T57" fmla="*/ 12 h 36"/>
                <a:gd name="T58" fmla="*/ 15 w 23"/>
                <a:gd name="T5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 h="36">
                  <a:moveTo>
                    <a:pt x="15" y="12"/>
                  </a:moveTo>
                  <a:lnTo>
                    <a:pt x="15" y="12"/>
                  </a:lnTo>
                  <a:lnTo>
                    <a:pt x="15" y="12"/>
                  </a:lnTo>
                  <a:lnTo>
                    <a:pt x="15" y="12"/>
                  </a:lnTo>
                  <a:lnTo>
                    <a:pt x="15" y="12"/>
                  </a:lnTo>
                  <a:lnTo>
                    <a:pt x="15" y="12"/>
                  </a:lnTo>
                  <a:lnTo>
                    <a:pt x="15" y="12"/>
                  </a:lnTo>
                  <a:lnTo>
                    <a:pt x="13" y="5"/>
                  </a:lnTo>
                  <a:lnTo>
                    <a:pt x="10" y="2"/>
                  </a:lnTo>
                  <a:lnTo>
                    <a:pt x="6" y="0"/>
                  </a:lnTo>
                  <a:lnTo>
                    <a:pt x="3" y="2"/>
                  </a:lnTo>
                  <a:lnTo>
                    <a:pt x="3" y="2"/>
                  </a:lnTo>
                  <a:lnTo>
                    <a:pt x="0" y="3"/>
                  </a:lnTo>
                  <a:lnTo>
                    <a:pt x="0" y="5"/>
                  </a:lnTo>
                  <a:lnTo>
                    <a:pt x="0" y="12"/>
                  </a:lnTo>
                  <a:lnTo>
                    <a:pt x="3" y="24"/>
                  </a:lnTo>
                  <a:lnTo>
                    <a:pt x="3" y="24"/>
                  </a:lnTo>
                  <a:lnTo>
                    <a:pt x="5" y="27"/>
                  </a:lnTo>
                  <a:lnTo>
                    <a:pt x="10" y="32"/>
                  </a:lnTo>
                  <a:lnTo>
                    <a:pt x="15" y="36"/>
                  </a:lnTo>
                  <a:lnTo>
                    <a:pt x="18" y="36"/>
                  </a:lnTo>
                  <a:lnTo>
                    <a:pt x="22" y="34"/>
                  </a:lnTo>
                  <a:lnTo>
                    <a:pt x="22" y="34"/>
                  </a:lnTo>
                  <a:lnTo>
                    <a:pt x="23" y="32"/>
                  </a:lnTo>
                  <a:lnTo>
                    <a:pt x="23" y="31"/>
                  </a:lnTo>
                  <a:lnTo>
                    <a:pt x="22" y="24"/>
                  </a:lnTo>
                  <a:lnTo>
                    <a:pt x="17" y="12"/>
                  </a:lnTo>
                  <a:lnTo>
                    <a:pt x="17" y="12"/>
                  </a:lnTo>
                  <a:lnTo>
                    <a:pt x="15" y="12"/>
                  </a:lnTo>
                  <a:lnTo>
                    <a:pt x="15" y="12"/>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107">
              <a:extLst>
                <a:ext uri="{FF2B5EF4-FFF2-40B4-BE49-F238E27FC236}">
                  <a16:creationId xmlns:a16="http://schemas.microsoft.com/office/drawing/2014/main" id="{549812A6-7408-865B-711C-E149B6805BCD}"/>
                </a:ext>
              </a:extLst>
            </p:cNvPr>
            <p:cNvSpPr>
              <a:spLocks/>
            </p:cNvSpPr>
            <p:nvPr/>
          </p:nvSpPr>
          <p:spPr bwMode="auto">
            <a:xfrm>
              <a:off x="5688012" y="4686390"/>
              <a:ext cx="80962" cy="61913"/>
            </a:xfrm>
            <a:custGeom>
              <a:avLst/>
              <a:gdLst>
                <a:gd name="T0" fmla="*/ 10 w 51"/>
                <a:gd name="T1" fmla="*/ 0 h 39"/>
                <a:gd name="T2" fmla="*/ 10 w 51"/>
                <a:gd name="T3" fmla="*/ 0 h 39"/>
                <a:gd name="T4" fmla="*/ 6 w 51"/>
                <a:gd name="T5" fmla="*/ 0 h 39"/>
                <a:gd name="T6" fmla="*/ 3 w 51"/>
                <a:gd name="T7" fmla="*/ 0 h 39"/>
                <a:gd name="T8" fmla="*/ 0 w 51"/>
                <a:gd name="T9" fmla="*/ 3 h 39"/>
                <a:gd name="T10" fmla="*/ 0 w 51"/>
                <a:gd name="T11" fmla="*/ 8 h 39"/>
                <a:gd name="T12" fmla="*/ 1 w 51"/>
                <a:gd name="T13" fmla="*/ 13 h 39"/>
                <a:gd name="T14" fmla="*/ 1 w 51"/>
                <a:gd name="T15" fmla="*/ 13 h 39"/>
                <a:gd name="T16" fmla="*/ 3 w 51"/>
                <a:gd name="T17" fmla="*/ 19 h 39"/>
                <a:gd name="T18" fmla="*/ 10 w 51"/>
                <a:gd name="T19" fmla="*/ 25 h 39"/>
                <a:gd name="T20" fmla="*/ 17 w 51"/>
                <a:gd name="T21" fmla="*/ 32 h 39"/>
                <a:gd name="T22" fmla="*/ 27 w 51"/>
                <a:gd name="T23" fmla="*/ 37 h 39"/>
                <a:gd name="T24" fmla="*/ 27 w 51"/>
                <a:gd name="T25" fmla="*/ 37 h 39"/>
                <a:gd name="T26" fmla="*/ 35 w 51"/>
                <a:gd name="T27" fmla="*/ 39 h 39"/>
                <a:gd name="T28" fmla="*/ 39 w 51"/>
                <a:gd name="T29" fmla="*/ 39 h 39"/>
                <a:gd name="T30" fmla="*/ 40 w 51"/>
                <a:gd name="T31" fmla="*/ 36 h 39"/>
                <a:gd name="T32" fmla="*/ 44 w 51"/>
                <a:gd name="T33" fmla="*/ 30 h 39"/>
                <a:gd name="T34" fmla="*/ 49 w 51"/>
                <a:gd name="T35" fmla="*/ 20 h 39"/>
                <a:gd name="T36" fmla="*/ 49 w 51"/>
                <a:gd name="T37" fmla="*/ 20 h 39"/>
                <a:gd name="T38" fmla="*/ 51 w 51"/>
                <a:gd name="T39" fmla="*/ 17 h 39"/>
                <a:gd name="T40" fmla="*/ 51 w 51"/>
                <a:gd name="T41" fmla="*/ 15 h 39"/>
                <a:gd name="T42" fmla="*/ 46 w 51"/>
                <a:gd name="T43" fmla="*/ 12 h 39"/>
                <a:gd name="T44" fmla="*/ 40 w 51"/>
                <a:gd name="T45" fmla="*/ 8 h 39"/>
                <a:gd name="T46" fmla="*/ 32 w 51"/>
                <a:gd name="T47" fmla="*/ 5 h 39"/>
                <a:gd name="T48" fmla="*/ 17 w 51"/>
                <a:gd name="T49" fmla="*/ 2 h 39"/>
                <a:gd name="T50" fmla="*/ 10 w 51"/>
                <a:gd name="T51" fmla="*/ 0 h 39"/>
                <a:gd name="T52" fmla="*/ 10 w 51"/>
                <a:gd name="T5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39">
                  <a:moveTo>
                    <a:pt x="10" y="0"/>
                  </a:moveTo>
                  <a:lnTo>
                    <a:pt x="10" y="0"/>
                  </a:lnTo>
                  <a:lnTo>
                    <a:pt x="6" y="0"/>
                  </a:lnTo>
                  <a:lnTo>
                    <a:pt x="3" y="0"/>
                  </a:lnTo>
                  <a:lnTo>
                    <a:pt x="0" y="3"/>
                  </a:lnTo>
                  <a:lnTo>
                    <a:pt x="0" y="8"/>
                  </a:lnTo>
                  <a:lnTo>
                    <a:pt x="1" y="13"/>
                  </a:lnTo>
                  <a:lnTo>
                    <a:pt x="1" y="13"/>
                  </a:lnTo>
                  <a:lnTo>
                    <a:pt x="3" y="19"/>
                  </a:lnTo>
                  <a:lnTo>
                    <a:pt x="10" y="25"/>
                  </a:lnTo>
                  <a:lnTo>
                    <a:pt x="17" y="32"/>
                  </a:lnTo>
                  <a:lnTo>
                    <a:pt x="27" y="37"/>
                  </a:lnTo>
                  <a:lnTo>
                    <a:pt x="27" y="37"/>
                  </a:lnTo>
                  <a:lnTo>
                    <a:pt x="35" y="39"/>
                  </a:lnTo>
                  <a:lnTo>
                    <a:pt x="39" y="39"/>
                  </a:lnTo>
                  <a:lnTo>
                    <a:pt x="40" y="36"/>
                  </a:lnTo>
                  <a:lnTo>
                    <a:pt x="44" y="30"/>
                  </a:lnTo>
                  <a:lnTo>
                    <a:pt x="49" y="20"/>
                  </a:lnTo>
                  <a:lnTo>
                    <a:pt x="49" y="20"/>
                  </a:lnTo>
                  <a:lnTo>
                    <a:pt x="51" y="17"/>
                  </a:lnTo>
                  <a:lnTo>
                    <a:pt x="51" y="15"/>
                  </a:lnTo>
                  <a:lnTo>
                    <a:pt x="46" y="12"/>
                  </a:lnTo>
                  <a:lnTo>
                    <a:pt x="40" y="8"/>
                  </a:lnTo>
                  <a:lnTo>
                    <a:pt x="32" y="5"/>
                  </a:lnTo>
                  <a:lnTo>
                    <a:pt x="17" y="2"/>
                  </a:lnTo>
                  <a:lnTo>
                    <a:pt x="10" y="0"/>
                  </a:lnTo>
                  <a:lnTo>
                    <a:pt x="1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108">
              <a:extLst>
                <a:ext uri="{FF2B5EF4-FFF2-40B4-BE49-F238E27FC236}">
                  <a16:creationId xmlns:a16="http://schemas.microsoft.com/office/drawing/2014/main" id="{237EBEA3-BECA-8F02-4BC4-98F4440E95EF}"/>
                </a:ext>
              </a:extLst>
            </p:cNvPr>
            <p:cNvSpPr>
              <a:spLocks/>
            </p:cNvSpPr>
            <p:nvPr/>
          </p:nvSpPr>
          <p:spPr bwMode="auto">
            <a:xfrm>
              <a:off x="5641975" y="4316503"/>
              <a:ext cx="88900" cy="106363"/>
            </a:xfrm>
            <a:custGeom>
              <a:avLst/>
              <a:gdLst>
                <a:gd name="T0" fmla="*/ 32 w 56"/>
                <a:gd name="T1" fmla="*/ 24 h 67"/>
                <a:gd name="T2" fmla="*/ 32 w 56"/>
                <a:gd name="T3" fmla="*/ 24 h 67"/>
                <a:gd name="T4" fmla="*/ 25 w 56"/>
                <a:gd name="T5" fmla="*/ 19 h 67"/>
                <a:gd name="T6" fmla="*/ 20 w 56"/>
                <a:gd name="T7" fmla="*/ 14 h 67"/>
                <a:gd name="T8" fmla="*/ 15 w 56"/>
                <a:gd name="T9" fmla="*/ 2 h 67"/>
                <a:gd name="T10" fmla="*/ 15 w 56"/>
                <a:gd name="T11" fmla="*/ 2 h 67"/>
                <a:gd name="T12" fmla="*/ 13 w 56"/>
                <a:gd name="T13" fmla="*/ 0 h 67"/>
                <a:gd name="T14" fmla="*/ 10 w 56"/>
                <a:gd name="T15" fmla="*/ 0 h 67"/>
                <a:gd name="T16" fmla="*/ 7 w 56"/>
                <a:gd name="T17" fmla="*/ 2 h 67"/>
                <a:gd name="T18" fmla="*/ 3 w 56"/>
                <a:gd name="T19" fmla="*/ 9 h 67"/>
                <a:gd name="T20" fmla="*/ 3 w 56"/>
                <a:gd name="T21" fmla="*/ 9 h 67"/>
                <a:gd name="T22" fmla="*/ 2 w 56"/>
                <a:gd name="T23" fmla="*/ 16 h 67"/>
                <a:gd name="T24" fmla="*/ 0 w 56"/>
                <a:gd name="T25" fmla="*/ 21 h 67"/>
                <a:gd name="T26" fmla="*/ 2 w 56"/>
                <a:gd name="T27" fmla="*/ 24 h 67"/>
                <a:gd name="T28" fmla="*/ 3 w 56"/>
                <a:gd name="T29" fmla="*/ 28 h 67"/>
                <a:gd name="T30" fmla="*/ 7 w 56"/>
                <a:gd name="T31" fmla="*/ 31 h 67"/>
                <a:gd name="T32" fmla="*/ 12 w 56"/>
                <a:gd name="T33" fmla="*/ 33 h 67"/>
                <a:gd name="T34" fmla="*/ 20 w 56"/>
                <a:gd name="T35" fmla="*/ 36 h 67"/>
                <a:gd name="T36" fmla="*/ 20 w 56"/>
                <a:gd name="T37" fmla="*/ 36 h 67"/>
                <a:gd name="T38" fmla="*/ 29 w 56"/>
                <a:gd name="T39" fmla="*/ 43 h 67"/>
                <a:gd name="T40" fmla="*/ 35 w 56"/>
                <a:gd name="T41" fmla="*/ 50 h 67"/>
                <a:gd name="T42" fmla="*/ 37 w 56"/>
                <a:gd name="T43" fmla="*/ 55 h 67"/>
                <a:gd name="T44" fmla="*/ 39 w 56"/>
                <a:gd name="T45" fmla="*/ 60 h 67"/>
                <a:gd name="T46" fmla="*/ 39 w 56"/>
                <a:gd name="T47" fmla="*/ 60 h 67"/>
                <a:gd name="T48" fmla="*/ 41 w 56"/>
                <a:gd name="T49" fmla="*/ 63 h 67"/>
                <a:gd name="T50" fmla="*/ 44 w 56"/>
                <a:gd name="T51" fmla="*/ 65 h 67"/>
                <a:gd name="T52" fmla="*/ 47 w 56"/>
                <a:gd name="T53" fmla="*/ 67 h 67"/>
                <a:gd name="T54" fmla="*/ 51 w 56"/>
                <a:gd name="T55" fmla="*/ 67 h 67"/>
                <a:gd name="T56" fmla="*/ 52 w 56"/>
                <a:gd name="T57" fmla="*/ 65 h 67"/>
                <a:gd name="T58" fmla="*/ 56 w 56"/>
                <a:gd name="T59" fmla="*/ 63 h 67"/>
                <a:gd name="T60" fmla="*/ 56 w 56"/>
                <a:gd name="T61" fmla="*/ 60 h 67"/>
                <a:gd name="T62" fmla="*/ 54 w 56"/>
                <a:gd name="T63" fmla="*/ 55 h 67"/>
                <a:gd name="T64" fmla="*/ 54 w 56"/>
                <a:gd name="T65" fmla="*/ 55 h 67"/>
                <a:gd name="T66" fmla="*/ 51 w 56"/>
                <a:gd name="T67" fmla="*/ 45 h 67"/>
                <a:gd name="T68" fmla="*/ 44 w 56"/>
                <a:gd name="T69" fmla="*/ 36 h 67"/>
                <a:gd name="T70" fmla="*/ 39 w 56"/>
                <a:gd name="T71" fmla="*/ 29 h 67"/>
                <a:gd name="T72" fmla="*/ 32 w 56"/>
                <a:gd name="T73" fmla="*/ 24 h 67"/>
                <a:gd name="T74" fmla="*/ 32 w 56"/>
                <a:gd name="T75" fmla="*/ 2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67">
                  <a:moveTo>
                    <a:pt x="32" y="24"/>
                  </a:moveTo>
                  <a:lnTo>
                    <a:pt x="32" y="24"/>
                  </a:lnTo>
                  <a:lnTo>
                    <a:pt x="25" y="19"/>
                  </a:lnTo>
                  <a:lnTo>
                    <a:pt x="20" y="14"/>
                  </a:lnTo>
                  <a:lnTo>
                    <a:pt x="15" y="2"/>
                  </a:lnTo>
                  <a:lnTo>
                    <a:pt x="15" y="2"/>
                  </a:lnTo>
                  <a:lnTo>
                    <a:pt x="13" y="0"/>
                  </a:lnTo>
                  <a:lnTo>
                    <a:pt x="10" y="0"/>
                  </a:lnTo>
                  <a:lnTo>
                    <a:pt x="7" y="2"/>
                  </a:lnTo>
                  <a:lnTo>
                    <a:pt x="3" y="9"/>
                  </a:lnTo>
                  <a:lnTo>
                    <a:pt x="3" y="9"/>
                  </a:lnTo>
                  <a:lnTo>
                    <a:pt x="2" y="16"/>
                  </a:lnTo>
                  <a:lnTo>
                    <a:pt x="0" y="21"/>
                  </a:lnTo>
                  <a:lnTo>
                    <a:pt x="2" y="24"/>
                  </a:lnTo>
                  <a:lnTo>
                    <a:pt x="3" y="28"/>
                  </a:lnTo>
                  <a:lnTo>
                    <a:pt x="7" y="31"/>
                  </a:lnTo>
                  <a:lnTo>
                    <a:pt x="12" y="33"/>
                  </a:lnTo>
                  <a:lnTo>
                    <a:pt x="20" y="36"/>
                  </a:lnTo>
                  <a:lnTo>
                    <a:pt x="20" y="36"/>
                  </a:lnTo>
                  <a:lnTo>
                    <a:pt x="29" y="43"/>
                  </a:lnTo>
                  <a:lnTo>
                    <a:pt x="35" y="50"/>
                  </a:lnTo>
                  <a:lnTo>
                    <a:pt x="37" y="55"/>
                  </a:lnTo>
                  <a:lnTo>
                    <a:pt x="39" y="60"/>
                  </a:lnTo>
                  <a:lnTo>
                    <a:pt x="39" y="60"/>
                  </a:lnTo>
                  <a:lnTo>
                    <a:pt x="41" y="63"/>
                  </a:lnTo>
                  <a:lnTo>
                    <a:pt x="44" y="65"/>
                  </a:lnTo>
                  <a:lnTo>
                    <a:pt x="47" y="67"/>
                  </a:lnTo>
                  <a:lnTo>
                    <a:pt x="51" y="67"/>
                  </a:lnTo>
                  <a:lnTo>
                    <a:pt x="52" y="65"/>
                  </a:lnTo>
                  <a:lnTo>
                    <a:pt x="56" y="63"/>
                  </a:lnTo>
                  <a:lnTo>
                    <a:pt x="56" y="60"/>
                  </a:lnTo>
                  <a:lnTo>
                    <a:pt x="54" y="55"/>
                  </a:lnTo>
                  <a:lnTo>
                    <a:pt x="54" y="55"/>
                  </a:lnTo>
                  <a:lnTo>
                    <a:pt x="51" y="45"/>
                  </a:lnTo>
                  <a:lnTo>
                    <a:pt x="44" y="36"/>
                  </a:lnTo>
                  <a:lnTo>
                    <a:pt x="39" y="29"/>
                  </a:lnTo>
                  <a:lnTo>
                    <a:pt x="32" y="24"/>
                  </a:lnTo>
                  <a:lnTo>
                    <a:pt x="32" y="24"/>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109">
              <a:extLst>
                <a:ext uri="{FF2B5EF4-FFF2-40B4-BE49-F238E27FC236}">
                  <a16:creationId xmlns:a16="http://schemas.microsoft.com/office/drawing/2014/main" id="{632329E6-7F7F-DAC2-1E5F-73593926AE70}"/>
                </a:ext>
              </a:extLst>
            </p:cNvPr>
            <p:cNvSpPr>
              <a:spLocks/>
            </p:cNvSpPr>
            <p:nvPr/>
          </p:nvSpPr>
          <p:spPr bwMode="auto">
            <a:xfrm>
              <a:off x="7188200" y="4675278"/>
              <a:ext cx="38100" cy="38100"/>
            </a:xfrm>
            <a:custGeom>
              <a:avLst/>
              <a:gdLst>
                <a:gd name="T0" fmla="*/ 2 w 24"/>
                <a:gd name="T1" fmla="*/ 22 h 24"/>
                <a:gd name="T2" fmla="*/ 2 w 24"/>
                <a:gd name="T3" fmla="*/ 22 h 24"/>
                <a:gd name="T4" fmla="*/ 3 w 24"/>
                <a:gd name="T5" fmla="*/ 24 h 24"/>
                <a:gd name="T6" fmla="*/ 7 w 24"/>
                <a:gd name="T7" fmla="*/ 22 h 24"/>
                <a:gd name="T8" fmla="*/ 13 w 24"/>
                <a:gd name="T9" fmla="*/ 19 h 24"/>
                <a:gd name="T10" fmla="*/ 20 w 24"/>
                <a:gd name="T11" fmla="*/ 12 h 24"/>
                <a:gd name="T12" fmla="*/ 20 w 24"/>
                <a:gd name="T13" fmla="*/ 12 h 24"/>
                <a:gd name="T14" fmla="*/ 24 w 24"/>
                <a:gd name="T15" fmla="*/ 4 h 24"/>
                <a:gd name="T16" fmla="*/ 24 w 24"/>
                <a:gd name="T17" fmla="*/ 0 h 24"/>
                <a:gd name="T18" fmla="*/ 24 w 24"/>
                <a:gd name="T19" fmla="*/ 0 h 24"/>
                <a:gd name="T20" fmla="*/ 20 w 24"/>
                <a:gd name="T21" fmla="*/ 0 h 24"/>
                <a:gd name="T22" fmla="*/ 15 w 24"/>
                <a:gd name="T23" fmla="*/ 4 h 24"/>
                <a:gd name="T24" fmla="*/ 3 w 24"/>
                <a:gd name="T25" fmla="*/ 14 h 24"/>
                <a:gd name="T26" fmla="*/ 2 w 24"/>
                <a:gd name="T27" fmla="*/ 19 h 24"/>
                <a:gd name="T28" fmla="*/ 0 w 24"/>
                <a:gd name="T29" fmla="*/ 20 h 24"/>
                <a:gd name="T30" fmla="*/ 2 w 24"/>
                <a:gd name="T31" fmla="*/ 22 h 24"/>
                <a:gd name="T32" fmla="*/ 2 w 24"/>
                <a:gd name="T33"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24">
                  <a:moveTo>
                    <a:pt x="2" y="22"/>
                  </a:moveTo>
                  <a:lnTo>
                    <a:pt x="2" y="22"/>
                  </a:lnTo>
                  <a:lnTo>
                    <a:pt x="3" y="24"/>
                  </a:lnTo>
                  <a:lnTo>
                    <a:pt x="7" y="22"/>
                  </a:lnTo>
                  <a:lnTo>
                    <a:pt x="13" y="19"/>
                  </a:lnTo>
                  <a:lnTo>
                    <a:pt x="20" y="12"/>
                  </a:lnTo>
                  <a:lnTo>
                    <a:pt x="20" y="12"/>
                  </a:lnTo>
                  <a:lnTo>
                    <a:pt x="24" y="4"/>
                  </a:lnTo>
                  <a:lnTo>
                    <a:pt x="24" y="0"/>
                  </a:lnTo>
                  <a:lnTo>
                    <a:pt x="24" y="0"/>
                  </a:lnTo>
                  <a:lnTo>
                    <a:pt x="20" y="0"/>
                  </a:lnTo>
                  <a:lnTo>
                    <a:pt x="15" y="4"/>
                  </a:lnTo>
                  <a:lnTo>
                    <a:pt x="3" y="14"/>
                  </a:lnTo>
                  <a:lnTo>
                    <a:pt x="2" y="19"/>
                  </a:lnTo>
                  <a:lnTo>
                    <a:pt x="0" y="20"/>
                  </a:lnTo>
                  <a:lnTo>
                    <a:pt x="2" y="22"/>
                  </a:lnTo>
                  <a:lnTo>
                    <a:pt x="2" y="22"/>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110">
              <a:extLst>
                <a:ext uri="{FF2B5EF4-FFF2-40B4-BE49-F238E27FC236}">
                  <a16:creationId xmlns:a16="http://schemas.microsoft.com/office/drawing/2014/main" id="{4283B4E7-C0E9-A90D-39C4-6C06CA0B52E9}"/>
                </a:ext>
              </a:extLst>
            </p:cNvPr>
            <p:cNvSpPr>
              <a:spLocks/>
            </p:cNvSpPr>
            <p:nvPr/>
          </p:nvSpPr>
          <p:spPr bwMode="auto">
            <a:xfrm>
              <a:off x="7288212" y="4621303"/>
              <a:ext cx="90487" cy="73025"/>
            </a:xfrm>
            <a:custGeom>
              <a:avLst/>
              <a:gdLst>
                <a:gd name="T0" fmla="*/ 45 w 57"/>
                <a:gd name="T1" fmla="*/ 0 h 46"/>
                <a:gd name="T2" fmla="*/ 45 w 57"/>
                <a:gd name="T3" fmla="*/ 0 h 46"/>
                <a:gd name="T4" fmla="*/ 32 w 57"/>
                <a:gd name="T5" fmla="*/ 2 h 46"/>
                <a:gd name="T6" fmla="*/ 17 w 57"/>
                <a:gd name="T7" fmla="*/ 5 h 46"/>
                <a:gd name="T8" fmla="*/ 10 w 57"/>
                <a:gd name="T9" fmla="*/ 9 h 46"/>
                <a:gd name="T10" fmla="*/ 5 w 57"/>
                <a:gd name="T11" fmla="*/ 12 h 46"/>
                <a:gd name="T12" fmla="*/ 1 w 57"/>
                <a:gd name="T13" fmla="*/ 17 h 46"/>
                <a:gd name="T14" fmla="*/ 0 w 57"/>
                <a:gd name="T15" fmla="*/ 22 h 46"/>
                <a:gd name="T16" fmla="*/ 0 w 57"/>
                <a:gd name="T17" fmla="*/ 22 h 46"/>
                <a:gd name="T18" fmla="*/ 3 w 57"/>
                <a:gd name="T19" fmla="*/ 32 h 46"/>
                <a:gd name="T20" fmla="*/ 6 w 57"/>
                <a:gd name="T21" fmla="*/ 36 h 46"/>
                <a:gd name="T22" fmla="*/ 12 w 57"/>
                <a:gd name="T23" fmla="*/ 38 h 46"/>
                <a:gd name="T24" fmla="*/ 13 w 57"/>
                <a:gd name="T25" fmla="*/ 38 h 46"/>
                <a:gd name="T26" fmla="*/ 13 w 57"/>
                <a:gd name="T27" fmla="*/ 38 h 46"/>
                <a:gd name="T28" fmla="*/ 18 w 57"/>
                <a:gd name="T29" fmla="*/ 41 h 46"/>
                <a:gd name="T30" fmla="*/ 30 w 57"/>
                <a:gd name="T31" fmla="*/ 44 h 46"/>
                <a:gd name="T32" fmla="*/ 37 w 57"/>
                <a:gd name="T33" fmla="*/ 46 h 46"/>
                <a:gd name="T34" fmla="*/ 44 w 57"/>
                <a:gd name="T35" fmla="*/ 44 h 46"/>
                <a:gd name="T36" fmla="*/ 51 w 57"/>
                <a:gd name="T37" fmla="*/ 43 h 46"/>
                <a:gd name="T38" fmla="*/ 54 w 57"/>
                <a:gd name="T39" fmla="*/ 38 h 46"/>
                <a:gd name="T40" fmla="*/ 54 w 57"/>
                <a:gd name="T41" fmla="*/ 38 h 46"/>
                <a:gd name="T42" fmla="*/ 57 w 57"/>
                <a:gd name="T43" fmla="*/ 24 h 46"/>
                <a:gd name="T44" fmla="*/ 57 w 57"/>
                <a:gd name="T45" fmla="*/ 12 h 46"/>
                <a:gd name="T46" fmla="*/ 57 w 57"/>
                <a:gd name="T47" fmla="*/ 7 h 46"/>
                <a:gd name="T48" fmla="*/ 54 w 57"/>
                <a:gd name="T49" fmla="*/ 4 h 46"/>
                <a:gd name="T50" fmla="*/ 51 w 57"/>
                <a:gd name="T51" fmla="*/ 0 h 46"/>
                <a:gd name="T52" fmla="*/ 45 w 57"/>
                <a:gd name="T53" fmla="*/ 0 h 46"/>
                <a:gd name="T54" fmla="*/ 45 w 57"/>
                <a:gd name="T5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46">
                  <a:moveTo>
                    <a:pt x="45" y="0"/>
                  </a:moveTo>
                  <a:lnTo>
                    <a:pt x="45" y="0"/>
                  </a:lnTo>
                  <a:lnTo>
                    <a:pt x="32" y="2"/>
                  </a:lnTo>
                  <a:lnTo>
                    <a:pt x="17" y="5"/>
                  </a:lnTo>
                  <a:lnTo>
                    <a:pt x="10" y="9"/>
                  </a:lnTo>
                  <a:lnTo>
                    <a:pt x="5" y="12"/>
                  </a:lnTo>
                  <a:lnTo>
                    <a:pt x="1" y="17"/>
                  </a:lnTo>
                  <a:lnTo>
                    <a:pt x="0" y="22"/>
                  </a:lnTo>
                  <a:lnTo>
                    <a:pt x="0" y="22"/>
                  </a:lnTo>
                  <a:lnTo>
                    <a:pt x="3" y="32"/>
                  </a:lnTo>
                  <a:lnTo>
                    <a:pt x="6" y="36"/>
                  </a:lnTo>
                  <a:lnTo>
                    <a:pt x="12" y="38"/>
                  </a:lnTo>
                  <a:lnTo>
                    <a:pt x="13" y="38"/>
                  </a:lnTo>
                  <a:lnTo>
                    <a:pt x="13" y="38"/>
                  </a:lnTo>
                  <a:lnTo>
                    <a:pt x="18" y="41"/>
                  </a:lnTo>
                  <a:lnTo>
                    <a:pt x="30" y="44"/>
                  </a:lnTo>
                  <a:lnTo>
                    <a:pt x="37" y="46"/>
                  </a:lnTo>
                  <a:lnTo>
                    <a:pt x="44" y="44"/>
                  </a:lnTo>
                  <a:lnTo>
                    <a:pt x="51" y="43"/>
                  </a:lnTo>
                  <a:lnTo>
                    <a:pt x="54" y="38"/>
                  </a:lnTo>
                  <a:lnTo>
                    <a:pt x="54" y="38"/>
                  </a:lnTo>
                  <a:lnTo>
                    <a:pt x="57" y="24"/>
                  </a:lnTo>
                  <a:lnTo>
                    <a:pt x="57" y="12"/>
                  </a:lnTo>
                  <a:lnTo>
                    <a:pt x="57" y="7"/>
                  </a:lnTo>
                  <a:lnTo>
                    <a:pt x="54" y="4"/>
                  </a:lnTo>
                  <a:lnTo>
                    <a:pt x="51" y="0"/>
                  </a:lnTo>
                  <a:lnTo>
                    <a:pt x="45" y="0"/>
                  </a:lnTo>
                  <a:lnTo>
                    <a:pt x="45"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111">
              <a:extLst>
                <a:ext uri="{FF2B5EF4-FFF2-40B4-BE49-F238E27FC236}">
                  <a16:creationId xmlns:a16="http://schemas.microsoft.com/office/drawing/2014/main" id="{225D3913-EAEC-09E5-5FDC-6282EC85A391}"/>
                </a:ext>
              </a:extLst>
            </p:cNvPr>
            <p:cNvSpPr>
              <a:spLocks/>
            </p:cNvSpPr>
            <p:nvPr/>
          </p:nvSpPr>
          <p:spPr bwMode="auto">
            <a:xfrm>
              <a:off x="7581900" y="4732428"/>
              <a:ext cx="112712" cy="96838"/>
            </a:xfrm>
            <a:custGeom>
              <a:avLst/>
              <a:gdLst>
                <a:gd name="T0" fmla="*/ 30 w 71"/>
                <a:gd name="T1" fmla="*/ 0 h 61"/>
                <a:gd name="T2" fmla="*/ 30 w 71"/>
                <a:gd name="T3" fmla="*/ 0 h 61"/>
                <a:gd name="T4" fmla="*/ 10 w 71"/>
                <a:gd name="T5" fmla="*/ 12 h 61"/>
                <a:gd name="T6" fmla="*/ 1 w 71"/>
                <a:gd name="T7" fmla="*/ 17 h 61"/>
                <a:gd name="T8" fmla="*/ 0 w 71"/>
                <a:gd name="T9" fmla="*/ 20 h 61"/>
                <a:gd name="T10" fmla="*/ 1 w 71"/>
                <a:gd name="T11" fmla="*/ 25 h 61"/>
                <a:gd name="T12" fmla="*/ 1 w 71"/>
                <a:gd name="T13" fmla="*/ 25 h 61"/>
                <a:gd name="T14" fmla="*/ 10 w 71"/>
                <a:gd name="T15" fmla="*/ 39 h 61"/>
                <a:gd name="T16" fmla="*/ 17 w 71"/>
                <a:gd name="T17" fmla="*/ 49 h 61"/>
                <a:gd name="T18" fmla="*/ 20 w 71"/>
                <a:gd name="T19" fmla="*/ 52 h 61"/>
                <a:gd name="T20" fmla="*/ 25 w 71"/>
                <a:gd name="T21" fmla="*/ 54 h 61"/>
                <a:gd name="T22" fmla="*/ 25 w 71"/>
                <a:gd name="T23" fmla="*/ 54 h 61"/>
                <a:gd name="T24" fmla="*/ 32 w 71"/>
                <a:gd name="T25" fmla="*/ 52 h 61"/>
                <a:gd name="T26" fmla="*/ 40 w 71"/>
                <a:gd name="T27" fmla="*/ 51 h 61"/>
                <a:gd name="T28" fmla="*/ 44 w 71"/>
                <a:gd name="T29" fmla="*/ 49 h 61"/>
                <a:gd name="T30" fmla="*/ 47 w 71"/>
                <a:gd name="T31" fmla="*/ 49 h 61"/>
                <a:gd name="T32" fmla="*/ 49 w 71"/>
                <a:gd name="T33" fmla="*/ 51 h 61"/>
                <a:gd name="T34" fmla="*/ 52 w 71"/>
                <a:gd name="T35" fmla="*/ 54 h 61"/>
                <a:gd name="T36" fmla="*/ 52 w 71"/>
                <a:gd name="T37" fmla="*/ 54 h 61"/>
                <a:gd name="T38" fmla="*/ 56 w 71"/>
                <a:gd name="T39" fmla="*/ 57 h 61"/>
                <a:gd name="T40" fmla="*/ 59 w 71"/>
                <a:gd name="T41" fmla="*/ 61 h 61"/>
                <a:gd name="T42" fmla="*/ 64 w 71"/>
                <a:gd name="T43" fmla="*/ 61 h 61"/>
                <a:gd name="T44" fmla="*/ 67 w 71"/>
                <a:gd name="T45" fmla="*/ 59 h 61"/>
                <a:gd name="T46" fmla="*/ 71 w 71"/>
                <a:gd name="T47" fmla="*/ 56 h 61"/>
                <a:gd name="T48" fmla="*/ 71 w 71"/>
                <a:gd name="T49" fmla="*/ 51 h 61"/>
                <a:gd name="T50" fmla="*/ 69 w 71"/>
                <a:gd name="T51" fmla="*/ 46 h 61"/>
                <a:gd name="T52" fmla="*/ 64 w 71"/>
                <a:gd name="T53" fmla="*/ 37 h 61"/>
                <a:gd name="T54" fmla="*/ 64 w 71"/>
                <a:gd name="T55" fmla="*/ 37 h 61"/>
                <a:gd name="T56" fmla="*/ 52 w 71"/>
                <a:gd name="T57" fmla="*/ 22 h 61"/>
                <a:gd name="T58" fmla="*/ 44 w 71"/>
                <a:gd name="T59" fmla="*/ 8 h 61"/>
                <a:gd name="T60" fmla="*/ 40 w 71"/>
                <a:gd name="T61" fmla="*/ 3 h 61"/>
                <a:gd name="T62" fmla="*/ 37 w 71"/>
                <a:gd name="T63" fmla="*/ 0 h 61"/>
                <a:gd name="T64" fmla="*/ 34 w 71"/>
                <a:gd name="T65" fmla="*/ 0 h 61"/>
                <a:gd name="T66" fmla="*/ 30 w 71"/>
                <a:gd name="T67" fmla="*/ 0 h 61"/>
                <a:gd name="T68" fmla="*/ 30 w 71"/>
                <a:gd name="T6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 h="61">
                  <a:moveTo>
                    <a:pt x="30" y="0"/>
                  </a:moveTo>
                  <a:lnTo>
                    <a:pt x="30" y="0"/>
                  </a:lnTo>
                  <a:lnTo>
                    <a:pt x="10" y="12"/>
                  </a:lnTo>
                  <a:lnTo>
                    <a:pt x="1" y="17"/>
                  </a:lnTo>
                  <a:lnTo>
                    <a:pt x="0" y="20"/>
                  </a:lnTo>
                  <a:lnTo>
                    <a:pt x="1" y="25"/>
                  </a:lnTo>
                  <a:lnTo>
                    <a:pt x="1" y="25"/>
                  </a:lnTo>
                  <a:lnTo>
                    <a:pt x="10" y="39"/>
                  </a:lnTo>
                  <a:lnTo>
                    <a:pt x="17" y="49"/>
                  </a:lnTo>
                  <a:lnTo>
                    <a:pt x="20" y="52"/>
                  </a:lnTo>
                  <a:lnTo>
                    <a:pt x="25" y="54"/>
                  </a:lnTo>
                  <a:lnTo>
                    <a:pt x="25" y="54"/>
                  </a:lnTo>
                  <a:lnTo>
                    <a:pt x="32" y="52"/>
                  </a:lnTo>
                  <a:lnTo>
                    <a:pt x="40" y="51"/>
                  </a:lnTo>
                  <a:lnTo>
                    <a:pt x="44" y="49"/>
                  </a:lnTo>
                  <a:lnTo>
                    <a:pt x="47" y="49"/>
                  </a:lnTo>
                  <a:lnTo>
                    <a:pt x="49" y="51"/>
                  </a:lnTo>
                  <a:lnTo>
                    <a:pt x="52" y="54"/>
                  </a:lnTo>
                  <a:lnTo>
                    <a:pt x="52" y="54"/>
                  </a:lnTo>
                  <a:lnTo>
                    <a:pt x="56" y="57"/>
                  </a:lnTo>
                  <a:lnTo>
                    <a:pt x="59" y="61"/>
                  </a:lnTo>
                  <a:lnTo>
                    <a:pt x="64" y="61"/>
                  </a:lnTo>
                  <a:lnTo>
                    <a:pt x="67" y="59"/>
                  </a:lnTo>
                  <a:lnTo>
                    <a:pt x="71" y="56"/>
                  </a:lnTo>
                  <a:lnTo>
                    <a:pt x="71" y="51"/>
                  </a:lnTo>
                  <a:lnTo>
                    <a:pt x="69" y="46"/>
                  </a:lnTo>
                  <a:lnTo>
                    <a:pt x="64" y="37"/>
                  </a:lnTo>
                  <a:lnTo>
                    <a:pt x="64" y="37"/>
                  </a:lnTo>
                  <a:lnTo>
                    <a:pt x="52" y="22"/>
                  </a:lnTo>
                  <a:lnTo>
                    <a:pt x="44" y="8"/>
                  </a:lnTo>
                  <a:lnTo>
                    <a:pt x="40" y="3"/>
                  </a:lnTo>
                  <a:lnTo>
                    <a:pt x="37" y="0"/>
                  </a:lnTo>
                  <a:lnTo>
                    <a:pt x="34" y="0"/>
                  </a:lnTo>
                  <a:lnTo>
                    <a:pt x="30" y="0"/>
                  </a:lnTo>
                  <a:lnTo>
                    <a:pt x="3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112">
              <a:extLst>
                <a:ext uri="{FF2B5EF4-FFF2-40B4-BE49-F238E27FC236}">
                  <a16:creationId xmlns:a16="http://schemas.microsoft.com/office/drawing/2014/main" id="{8C4BBE87-979A-51D7-EF83-A513B1B69E5C}"/>
                </a:ext>
              </a:extLst>
            </p:cNvPr>
            <p:cNvSpPr>
              <a:spLocks/>
            </p:cNvSpPr>
            <p:nvPr/>
          </p:nvSpPr>
          <p:spPr bwMode="auto">
            <a:xfrm>
              <a:off x="7775575" y="4841965"/>
              <a:ext cx="112712" cy="33338"/>
            </a:xfrm>
            <a:custGeom>
              <a:avLst/>
              <a:gdLst>
                <a:gd name="T0" fmla="*/ 59 w 71"/>
                <a:gd name="T1" fmla="*/ 0 h 21"/>
                <a:gd name="T2" fmla="*/ 59 w 71"/>
                <a:gd name="T3" fmla="*/ 0 h 21"/>
                <a:gd name="T4" fmla="*/ 39 w 71"/>
                <a:gd name="T5" fmla="*/ 4 h 21"/>
                <a:gd name="T6" fmla="*/ 27 w 71"/>
                <a:gd name="T7" fmla="*/ 4 h 21"/>
                <a:gd name="T8" fmla="*/ 18 w 71"/>
                <a:gd name="T9" fmla="*/ 2 h 21"/>
                <a:gd name="T10" fmla="*/ 18 w 71"/>
                <a:gd name="T11" fmla="*/ 2 h 21"/>
                <a:gd name="T12" fmla="*/ 10 w 71"/>
                <a:gd name="T13" fmla="*/ 0 h 21"/>
                <a:gd name="T14" fmla="*/ 3 w 71"/>
                <a:gd name="T15" fmla="*/ 0 h 21"/>
                <a:gd name="T16" fmla="*/ 0 w 71"/>
                <a:gd name="T17" fmla="*/ 2 h 21"/>
                <a:gd name="T18" fmla="*/ 0 w 71"/>
                <a:gd name="T19" fmla="*/ 5 h 21"/>
                <a:gd name="T20" fmla="*/ 0 w 71"/>
                <a:gd name="T21" fmla="*/ 5 h 21"/>
                <a:gd name="T22" fmla="*/ 0 w 71"/>
                <a:gd name="T23" fmla="*/ 7 h 21"/>
                <a:gd name="T24" fmla="*/ 1 w 71"/>
                <a:gd name="T25" fmla="*/ 11 h 21"/>
                <a:gd name="T26" fmla="*/ 8 w 71"/>
                <a:gd name="T27" fmla="*/ 12 h 21"/>
                <a:gd name="T28" fmla="*/ 17 w 71"/>
                <a:gd name="T29" fmla="*/ 14 h 21"/>
                <a:gd name="T30" fmla="*/ 25 w 71"/>
                <a:gd name="T31" fmla="*/ 17 h 21"/>
                <a:gd name="T32" fmla="*/ 25 w 71"/>
                <a:gd name="T33" fmla="*/ 17 h 21"/>
                <a:gd name="T34" fmla="*/ 30 w 71"/>
                <a:gd name="T35" fmla="*/ 21 h 21"/>
                <a:gd name="T36" fmla="*/ 35 w 71"/>
                <a:gd name="T37" fmla="*/ 21 h 21"/>
                <a:gd name="T38" fmla="*/ 49 w 71"/>
                <a:gd name="T39" fmla="*/ 21 h 21"/>
                <a:gd name="T40" fmla="*/ 59 w 71"/>
                <a:gd name="T41" fmla="*/ 17 h 21"/>
                <a:gd name="T42" fmla="*/ 68 w 71"/>
                <a:gd name="T43" fmla="*/ 14 h 21"/>
                <a:gd name="T44" fmla="*/ 68 w 71"/>
                <a:gd name="T45" fmla="*/ 14 h 21"/>
                <a:gd name="T46" fmla="*/ 71 w 71"/>
                <a:gd name="T47" fmla="*/ 9 h 21"/>
                <a:gd name="T48" fmla="*/ 71 w 71"/>
                <a:gd name="T49" fmla="*/ 4 h 21"/>
                <a:gd name="T50" fmla="*/ 69 w 71"/>
                <a:gd name="T51" fmla="*/ 2 h 21"/>
                <a:gd name="T52" fmla="*/ 68 w 71"/>
                <a:gd name="T53" fmla="*/ 0 h 21"/>
                <a:gd name="T54" fmla="*/ 64 w 71"/>
                <a:gd name="T55" fmla="*/ 0 h 21"/>
                <a:gd name="T56" fmla="*/ 59 w 71"/>
                <a:gd name="T57" fmla="*/ 0 h 21"/>
                <a:gd name="T58" fmla="*/ 59 w 71"/>
                <a:gd name="T5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1" h="21">
                  <a:moveTo>
                    <a:pt x="59" y="0"/>
                  </a:moveTo>
                  <a:lnTo>
                    <a:pt x="59" y="0"/>
                  </a:lnTo>
                  <a:lnTo>
                    <a:pt x="39" y="4"/>
                  </a:lnTo>
                  <a:lnTo>
                    <a:pt x="27" y="4"/>
                  </a:lnTo>
                  <a:lnTo>
                    <a:pt x="18" y="2"/>
                  </a:lnTo>
                  <a:lnTo>
                    <a:pt x="18" y="2"/>
                  </a:lnTo>
                  <a:lnTo>
                    <a:pt x="10" y="0"/>
                  </a:lnTo>
                  <a:lnTo>
                    <a:pt x="3" y="0"/>
                  </a:lnTo>
                  <a:lnTo>
                    <a:pt x="0" y="2"/>
                  </a:lnTo>
                  <a:lnTo>
                    <a:pt x="0" y="5"/>
                  </a:lnTo>
                  <a:lnTo>
                    <a:pt x="0" y="5"/>
                  </a:lnTo>
                  <a:lnTo>
                    <a:pt x="0" y="7"/>
                  </a:lnTo>
                  <a:lnTo>
                    <a:pt x="1" y="11"/>
                  </a:lnTo>
                  <a:lnTo>
                    <a:pt x="8" y="12"/>
                  </a:lnTo>
                  <a:lnTo>
                    <a:pt x="17" y="14"/>
                  </a:lnTo>
                  <a:lnTo>
                    <a:pt x="25" y="17"/>
                  </a:lnTo>
                  <a:lnTo>
                    <a:pt x="25" y="17"/>
                  </a:lnTo>
                  <a:lnTo>
                    <a:pt x="30" y="21"/>
                  </a:lnTo>
                  <a:lnTo>
                    <a:pt x="35" y="21"/>
                  </a:lnTo>
                  <a:lnTo>
                    <a:pt x="49" y="21"/>
                  </a:lnTo>
                  <a:lnTo>
                    <a:pt x="59" y="17"/>
                  </a:lnTo>
                  <a:lnTo>
                    <a:pt x="68" y="14"/>
                  </a:lnTo>
                  <a:lnTo>
                    <a:pt x="68" y="14"/>
                  </a:lnTo>
                  <a:lnTo>
                    <a:pt x="71" y="9"/>
                  </a:lnTo>
                  <a:lnTo>
                    <a:pt x="71" y="4"/>
                  </a:lnTo>
                  <a:lnTo>
                    <a:pt x="69" y="2"/>
                  </a:lnTo>
                  <a:lnTo>
                    <a:pt x="68" y="0"/>
                  </a:lnTo>
                  <a:lnTo>
                    <a:pt x="64" y="0"/>
                  </a:lnTo>
                  <a:lnTo>
                    <a:pt x="59" y="0"/>
                  </a:lnTo>
                  <a:lnTo>
                    <a:pt x="59"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113">
              <a:extLst>
                <a:ext uri="{FF2B5EF4-FFF2-40B4-BE49-F238E27FC236}">
                  <a16:creationId xmlns:a16="http://schemas.microsoft.com/office/drawing/2014/main" id="{8EF48616-2817-2F5D-1F29-2FA49DB3DE32}"/>
                </a:ext>
              </a:extLst>
            </p:cNvPr>
            <p:cNvSpPr>
              <a:spLocks/>
            </p:cNvSpPr>
            <p:nvPr/>
          </p:nvSpPr>
          <p:spPr bwMode="auto">
            <a:xfrm>
              <a:off x="7815262" y="4891178"/>
              <a:ext cx="57150" cy="47625"/>
            </a:xfrm>
            <a:custGeom>
              <a:avLst/>
              <a:gdLst>
                <a:gd name="T0" fmla="*/ 5 w 36"/>
                <a:gd name="T1" fmla="*/ 0 h 30"/>
                <a:gd name="T2" fmla="*/ 5 w 36"/>
                <a:gd name="T3" fmla="*/ 0 h 30"/>
                <a:gd name="T4" fmla="*/ 2 w 36"/>
                <a:gd name="T5" fmla="*/ 0 h 30"/>
                <a:gd name="T6" fmla="*/ 0 w 36"/>
                <a:gd name="T7" fmla="*/ 2 h 30"/>
                <a:gd name="T8" fmla="*/ 0 w 36"/>
                <a:gd name="T9" fmla="*/ 7 h 30"/>
                <a:gd name="T10" fmla="*/ 2 w 36"/>
                <a:gd name="T11" fmla="*/ 12 h 30"/>
                <a:gd name="T12" fmla="*/ 7 w 36"/>
                <a:gd name="T13" fmla="*/ 22 h 30"/>
                <a:gd name="T14" fmla="*/ 10 w 36"/>
                <a:gd name="T15" fmla="*/ 25 h 30"/>
                <a:gd name="T16" fmla="*/ 10 w 36"/>
                <a:gd name="T17" fmla="*/ 25 h 30"/>
                <a:gd name="T18" fmla="*/ 12 w 36"/>
                <a:gd name="T19" fmla="*/ 29 h 30"/>
                <a:gd name="T20" fmla="*/ 17 w 36"/>
                <a:gd name="T21" fmla="*/ 30 h 30"/>
                <a:gd name="T22" fmla="*/ 22 w 36"/>
                <a:gd name="T23" fmla="*/ 30 h 30"/>
                <a:gd name="T24" fmla="*/ 32 w 36"/>
                <a:gd name="T25" fmla="*/ 25 h 30"/>
                <a:gd name="T26" fmla="*/ 32 w 36"/>
                <a:gd name="T27" fmla="*/ 25 h 30"/>
                <a:gd name="T28" fmla="*/ 36 w 36"/>
                <a:gd name="T29" fmla="*/ 22 h 30"/>
                <a:gd name="T30" fmla="*/ 36 w 36"/>
                <a:gd name="T31" fmla="*/ 19 h 30"/>
                <a:gd name="T32" fmla="*/ 34 w 36"/>
                <a:gd name="T33" fmla="*/ 15 h 30"/>
                <a:gd name="T34" fmla="*/ 29 w 36"/>
                <a:gd name="T35" fmla="*/ 12 h 30"/>
                <a:gd name="T36" fmla="*/ 17 w 36"/>
                <a:gd name="T37" fmla="*/ 5 h 30"/>
                <a:gd name="T38" fmla="*/ 5 w 36"/>
                <a:gd name="T39" fmla="*/ 0 h 30"/>
                <a:gd name="T40" fmla="*/ 5 w 36"/>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0">
                  <a:moveTo>
                    <a:pt x="5" y="0"/>
                  </a:moveTo>
                  <a:lnTo>
                    <a:pt x="5" y="0"/>
                  </a:lnTo>
                  <a:lnTo>
                    <a:pt x="2" y="0"/>
                  </a:lnTo>
                  <a:lnTo>
                    <a:pt x="0" y="2"/>
                  </a:lnTo>
                  <a:lnTo>
                    <a:pt x="0" y="7"/>
                  </a:lnTo>
                  <a:lnTo>
                    <a:pt x="2" y="12"/>
                  </a:lnTo>
                  <a:lnTo>
                    <a:pt x="7" y="22"/>
                  </a:lnTo>
                  <a:lnTo>
                    <a:pt x="10" y="25"/>
                  </a:lnTo>
                  <a:lnTo>
                    <a:pt x="10" y="25"/>
                  </a:lnTo>
                  <a:lnTo>
                    <a:pt x="12" y="29"/>
                  </a:lnTo>
                  <a:lnTo>
                    <a:pt x="17" y="30"/>
                  </a:lnTo>
                  <a:lnTo>
                    <a:pt x="22" y="30"/>
                  </a:lnTo>
                  <a:lnTo>
                    <a:pt x="32" y="25"/>
                  </a:lnTo>
                  <a:lnTo>
                    <a:pt x="32" y="25"/>
                  </a:lnTo>
                  <a:lnTo>
                    <a:pt x="36" y="22"/>
                  </a:lnTo>
                  <a:lnTo>
                    <a:pt x="36" y="19"/>
                  </a:lnTo>
                  <a:lnTo>
                    <a:pt x="34" y="15"/>
                  </a:lnTo>
                  <a:lnTo>
                    <a:pt x="29" y="12"/>
                  </a:lnTo>
                  <a:lnTo>
                    <a:pt x="17" y="5"/>
                  </a:lnTo>
                  <a:lnTo>
                    <a:pt x="5" y="0"/>
                  </a:lnTo>
                  <a:lnTo>
                    <a:pt x="5"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114">
              <a:extLst>
                <a:ext uri="{FF2B5EF4-FFF2-40B4-BE49-F238E27FC236}">
                  <a16:creationId xmlns:a16="http://schemas.microsoft.com/office/drawing/2014/main" id="{3AD8FE66-AECD-2A99-8F81-7529AF07B64A}"/>
                </a:ext>
              </a:extLst>
            </p:cNvPr>
            <p:cNvSpPr>
              <a:spLocks/>
            </p:cNvSpPr>
            <p:nvPr/>
          </p:nvSpPr>
          <p:spPr bwMode="auto">
            <a:xfrm>
              <a:off x="7885112" y="4868953"/>
              <a:ext cx="149225" cy="95250"/>
            </a:xfrm>
            <a:custGeom>
              <a:avLst/>
              <a:gdLst>
                <a:gd name="T0" fmla="*/ 82 w 94"/>
                <a:gd name="T1" fmla="*/ 29 h 60"/>
                <a:gd name="T2" fmla="*/ 82 w 94"/>
                <a:gd name="T3" fmla="*/ 29 h 60"/>
                <a:gd name="T4" fmla="*/ 61 w 94"/>
                <a:gd name="T5" fmla="*/ 21 h 60"/>
                <a:gd name="T6" fmla="*/ 46 w 94"/>
                <a:gd name="T7" fmla="*/ 14 h 60"/>
                <a:gd name="T8" fmla="*/ 34 w 94"/>
                <a:gd name="T9" fmla="*/ 9 h 60"/>
                <a:gd name="T10" fmla="*/ 29 w 94"/>
                <a:gd name="T11" fmla="*/ 7 h 60"/>
                <a:gd name="T12" fmla="*/ 27 w 94"/>
                <a:gd name="T13" fmla="*/ 4 h 60"/>
                <a:gd name="T14" fmla="*/ 27 w 94"/>
                <a:gd name="T15" fmla="*/ 4 h 60"/>
                <a:gd name="T16" fmla="*/ 22 w 94"/>
                <a:gd name="T17" fmla="*/ 0 h 60"/>
                <a:gd name="T18" fmla="*/ 16 w 94"/>
                <a:gd name="T19" fmla="*/ 0 h 60"/>
                <a:gd name="T20" fmla="*/ 10 w 94"/>
                <a:gd name="T21" fmla="*/ 0 h 60"/>
                <a:gd name="T22" fmla="*/ 5 w 94"/>
                <a:gd name="T23" fmla="*/ 4 h 60"/>
                <a:gd name="T24" fmla="*/ 5 w 94"/>
                <a:gd name="T25" fmla="*/ 4 h 60"/>
                <a:gd name="T26" fmla="*/ 0 w 94"/>
                <a:gd name="T27" fmla="*/ 12 h 60"/>
                <a:gd name="T28" fmla="*/ 0 w 94"/>
                <a:gd name="T29" fmla="*/ 16 h 60"/>
                <a:gd name="T30" fmla="*/ 2 w 94"/>
                <a:gd name="T31" fmla="*/ 17 h 60"/>
                <a:gd name="T32" fmla="*/ 2 w 94"/>
                <a:gd name="T33" fmla="*/ 17 h 60"/>
                <a:gd name="T34" fmla="*/ 12 w 94"/>
                <a:gd name="T35" fmla="*/ 26 h 60"/>
                <a:gd name="T36" fmla="*/ 21 w 94"/>
                <a:gd name="T37" fmla="*/ 36 h 60"/>
                <a:gd name="T38" fmla="*/ 27 w 94"/>
                <a:gd name="T39" fmla="*/ 48 h 60"/>
                <a:gd name="T40" fmla="*/ 27 w 94"/>
                <a:gd name="T41" fmla="*/ 48 h 60"/>
                <a:gd name="T42" fmla="*/ 31 w 94"/>
                <a:gd name="T43" fmla="*/ 55 h 60"/>
                <a:gd name="T44" fmla="*/ 36 w 94"/>
                <a:gd name="T45" fmla="*/ 58 h 60"/>
                <a:gd name="T46" fmla="*/ 41 w 94"/>
                <a:gd name="T47" fmla="*/ 60 h 60"/>
                <a:gd name="T48" fmla="*/ 48 w 94"/>
                <a:gd name="T49" fmla="*/ 60 h 60"/>
                <a:gd name="T50" fmla="*/ 60 w 94"/>
                <a:gd name="T51" fmla="*/ 60 h 60"/>
                <a:gd name="T52" fmla="*/ 68 w 94"/>
                <a:gd name="T53" fmla="*/ 58 h 60"/>
                <a:gd name="T54" fmla="*/ 68 w 94"/>
                <a:gd name="T55" fmla="*/ 58 h 60"/>
                <a:gd name="T56" fmla="*/ 78 w 94"/>
                <a:gd name="T57" fmla="*/ 55 h 60"/>
                <a:gd name="T58" fmla="*/ 83 w 94"/>
                <a:gd name="T59" fmla="*/ 51 h 60"/>
                <a:gd name="T60" fmla="*/ 89 w 94"/>
                <a:gd name="T61" fmla="*/ 48 h 60"/>
                <a:gd name="T62" fmla="*/ 92 w 94"/>
                <a:gd name="T63" fmla="*/ 43 h 60"/>
                <a:gd name="T64" fmla="*/ 94 w 94"/>
                <a:gd name="T65" fmla="*/ 39 h 60"/>
                <a:gd name="T66" fmla="*/ 90 w 94"/>
                <a:gd name="T67" fmla="*/ 34 h 60"/>
                <a:gd name="T68" fmla="*/ 82 w 94"/>
                <a:gd name="T69" fmla="*/ 29 h 60"/>
                <a:gd name="T70" fmla="*/ 82 w 94"/>
                <a:gd name="T71"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4" h="60">
                  <a:moveTo>
                    <a:pt x="82" y="29"/>
                  </a:moveTo>
                  <a:lnTo>
                    <a:pt x="82" y="29"/>
                  </a:lnTo>
                  <a:lnTo>
                    <a:pt x="61" y="21"/>
                  </a:lnTo>
                  <a:lnTo>
                    <a:pt x="46" y="14"/>
                  </a:lnTo>
                  <a:lnTo>
                    <a:pt x="34" y="9"/>
                  </a:lnTo>
                  <a:lnTo>
                    <a:pt x="29" y="7"/>
                  </a:lnTo>
                  <a:lnTo>
                    <a:pt x="27" y="4"/>
                  </a:lnTo>
                  <a:lnTo>
                    <a:pt x="27" y="4"/>
                  </a:lnTo>
                  <a:lnTo>
                    <a:pt x="22" y="0"/>
                  </a:lnTo>
                  <a:lnTo>
                    <a:pt x="16" y="0"/>
                  </a:lnTo>
                  <a:lnTo>
                    <a:pt x="10" y="0"/>
                  </a:lnTo>
                  <a:lnTo>
                    <a:pt x="5" y="4"/>
                  </a:lnTo>
                  <a:lnTo>
                    <a:pt x="5" y="4"/>
                  </a:lnTo>
                  <a:lnTo>
                    <a:pt x="0" y="12"/>
                  </a:lnTo>
                  <a:lnTo>
                    <a:pt x="0" y="16"/>
                  </a:lnTo>
                  <a:lnTo>
                    <a:pt x="2" y="17"/>
                  </a:lnTo>
                  <a:lnTo>
                    <a:pt x="2" y="17"/>
                  </a:lnTo>
                  <a:lnTo>
                    <a:pt x="12" y="26"/>
                  </a:lnTo>
                  <a:lnTo>
                    <a:pt x="21" y="36"/>
                  </a:lnTo>
                  <a:lnTo>
                    <a:pt x="27" y="48"/>
                  </a:lnTo>
                  <a:lnTo>
                    <a:pt x="27" y="48"/>
                  </a:lnTo>
                  <a:lnTo>
                    <a:pt x="31" y="55"/>
                  </a:lnTo>
                  <a:lnTo>
                    <a:pt x="36" y="58"/>
                  </a:lnTo>
                  <a:lnTo>
                    <a:pt x="41" y="60"/>
                  </a:lnTo>
                  <a:lnTo>
                    <a:pt x="48" y="60"/>
                  </a:lnTo>
                  <a:lnTo>
                    <a:pt x="60" y="60"/>
                  </a:lnTo>
                  <a:lnTo>
                    <a:pt x="68" y="58"/>
                  </a:lnTo>
                  <a:lnTo>
                    <a:pt x="68" y="58"/>
                  </a:lnTo>
                  <a:lnTo>
                    <a:pt x="78" y="55"/>
                  </a:lnTo>
                  <a:lnTo>
                    <a:pt x="83" y="51"/>
                  </a:lnTo>
                  <a:lnTo>
                    <a:pt x="89" y="48"/>
                  </a:lnTo>
                  <a:lnTo>
                    <a:pt x="92" y="43"/>
                  </a:lnTo>
                  <a:lnTo>
                    <a:pt x="94" y="39"/>
                  </a:lnTo>
                  <a:lnTo>
                    <a:pt x="90" y="34"/>
                  </a:lnTo>
                  <a:lnTo>
                    <a:pt x="82" y="29"/>
                  </a:lnTo>
                  <a:lnTo>
                    <a:pt x="82" y="29"/>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115">
              <a:extLst>
                <a:ext uri="{FF2B5EF4-FFF2-40B4-BE49-F238E27FC236}">
                  <a16:creationId xmlns:a16="http://schemas.microsoft.com/office/drawing/2014/main" id="{0BF6DE76-BCBE-B1EB-8BF7-C003DD1D1222}"/>
                </a:ext>
              </a:extLst>
            </p:cNvPr>
            <p:cNvSpPr>
              <a:spLocks/>
            </p:cNvSpPr>
            <p:nvPr/>
          </p:nvSpPr>
          <p:spPr bwMode="auto">
            <a:xfrm>
              <a:off x="8020050" y="5026115"/>
              <a:ext cx="242887" cy="271463"/>
            </a:xfrm>
            <a:custGeom>
              <a:avLst/>
              <a:gdLst>
                <a:gd name="T0" fmla="*/ 146 w 153"/>
                <a:gd name="T1" fmla="*/ 86 h 171"/>
                <a:gd name="T2" fmla="*/ 134 w 153"/>
                <a:gd name="T3" fmla="*/ 80 h 171"/>
                <a:gd name="T4" fmla="*/ 127 w 153"/>
                <a:gd name="T5" fmla="*/ 64 h 171"/>
                <a:gd name="T6" fmla="*/ 126 w 153"/>
                <a:gd name="T7" fmla="*/ 57 h 171"/>
                <a:gd name="T8" fmla="*/ 110 w 153"/>
                <a:gd name="T9" fmla="*/ 41 h 171"/>
                <a:gd name="T10" fmla="*/ 90 w 153"/>
                <a:gd name="T11" fmla="*/ 27 h 171"/>
                <a:gd name="T12" fmla="*/ 75 w 153"/>
                <a:gd name="T13" fmla="*/ 18 h 171"/>
                <a:gd name="T14" fmla="*/ 41 w 153"/>
                <a:gd name="T15" fmla="*/ 1 h 171"/>
                <a:gd name="T16" fmla="*/ 27 w 153"/>
                <a:gd name="T17" fmla="*/ 0 h 171"/>
                <a:gd name="T18" fmla="*/ 21 w 153"/>
                <a:gd name="T19" fmla="*/ 1 h 171"/>
                <a:gd name="T20" fmla="*/ 19 w 153"/>
                <a:gd name="T21" fmla="*/ 8 h 171"/>
                <a:gd name="T22" fmla="*/ 22 w 153"/>
                <a:gd name="T23" fmla="*/ 10 h 171"/>
                <a:gd name="T24" fmla="*/ 27 w 153"/>
                <a:gd name="T25" fmla="*/ 24 h 171"/>
                <a:gd name="T26" fmla="*/ 24 w 153"/>
                <a:gd name="T27" fmla="*/ 35 h 171"/>
                <a:gd name="T28" fmla="*/ 19 w 153"/>
                <a:gd name="T29" fmla="*/ 41 h 171"/>
                <a:gd name="T30" fmla="*/ 4 w 153"/>
                <a:gd name="T31" fmla="*/ 56 h 171"/>
                <a:gd name="T32" fmla="*/ 0 w 153"/>
                <a:gd name="T33" fmla="*/ 64 h 171"/>
                <a:gd name="T34" fmla="*/ 4 w 153"/>
                <a:gd name="T35" fmla="*/ 73 h 171"/>
                <a:gd name="T36" fmla="*/ 9 w 153"/>
                <a:gd name="T37" fmla="*/ 78 h 171"/>
                <a:gd name="T38" fmla="*/ 19 w 153"/>
                <a:gd name="T39" fmla="*/ 100 h 171"/>
                <a:gd name="T40" fmla="*/ 19 w 153"/>
                <a:gd name="T41" fmla="*/ 117 h 171"/>
                <a:gd name="T42" fmla="*/ 17 w 153"/>
                <a:gd name="T43" fmla="*/ 129 h 171"/>
                <a:gd name="T44" fmla="*/ 22 w 153"/>
                <a:gd name="T45" fmla="*/ 159 h 171"/>
                <a:gd name="T46" fmla="*/ 27 w 153"/>
                <a:gd name="T47" fmla="*/ 168 h 171"/>
                <a:gd name="T48" fmla="*/ 34 w 153"/>
                <a:gd name="T49" fmla="*/ 170 h 171"/>
                <a:gd name="T50" fmla="*/ 49 w 153"/>
                <a:gd name="T51" fmla="*/ 170 h 171"/>
                <a:gd name="T52" fmla="*/ 56 w 153"/>
                <a:gd name="T53" fmla="*/ 164 h 171"/>
                <a:gd name="T54" fmla="*/ 63 w 153"/>
                <a:gd name="T55" fmla="*/ 154 h 171"/>
                <a:gd name="T56" fmla="*/ 82 w 153"/>
                <a:gd name="T57" fmla="*/ 136 h 171"/>
                <a:gd name="T58" fmla="*/ 95 w 153"/>
                <a:gd name="T59" fmla="*/ 129 h 171"/>
                <a:gd name="T60" fmla="*/ 104 w 153"/>
                <a:gd name="T61" fmla="*/ 127 h 171"/>
                <a:gd name="T62" fmla="*/ 116 w 153"/>
                <a:gd name="T63" fmla="*/ 129 h 171"/>
                <a:gd name="T64" fmla="*/ 133 w 153"/>
                <a:gd name="T65" fmla="*/ 120 h 171"/>
                <a:gd name="T66" fmla="*/ 136 w 153"/>
                <a:gd name="T67" fmla="*/ 117 h 171"/>
                <a:gd name="T68" fmla="*/ 149 w 153"/>
                <a:gd name="T69" fmla="*/ 105 h 171"/>
                <a:gd name="T70" fmla="*/ 153 w 153"/>
                <a:gd name="T71" fmla="*/ 95 h 171"/>
                <a:gd name="T72" fmla="*/ 146 w 153"/>
                <a:gd name="T73" fmla="*/ 8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3" h="171">
                  <a:moveTo>
                    <a:pt x="146" y="86"/>
                  </a:moveTo>
                  <a:lnTo>
                    <a:pt x="146" y="86"/>
                  </a:lnTo>
                  <a:lnTo>
                    <a:pt x="139" y="83"/>
                  </a:lnTo>
                  <a:lnTo>
                    <a:pt x="134" y="80"/>
                  </a:lnTo>
                  <a:lnTo>
                    <a:pt x="129" y="71"/>
                  </a:lnTo>
                  <a:lnTo>
                    <a:pt x="127" y="64"/>
                  </a:lnTo>
                  <a:lnTo>
                    <a:pt x="126" y="57"/>
                  </a:lnTo>
                  <a:lnTo>
                    <a:pt x="126" y="57"/>
                  </a:lnTo>
                  <a:lnTo>
                    <a:pt x="119" y="51"/>
                  </a:lnTo>
                  <a:lnTo>
                    <a:pt x="110" y="41"/>
                  </a:lnTo>
                  <a:lnTo>
                    <a:pt x="100" y="32"/>
                  </a:lnTo>
                  <a:lnTo>
                    <a:pt x="90" y="27"/>
                  </a:lnTo>
                  <a:lnTo>
                    <a:pt x="90" y="27"/>
                  </a:lnTo>
                  <a:lnTo>
                    <a:pt x="75" y="18"/>
                  </a:lnTo>
                  <a:lnTo>
                    <a:pt x="53" y="7"/>
                  </a:lnTo>
                  <a:lnTo>
                    <a:pt x="41" y="1"/>
                  </a:lnTo>
                  <a:lnTo>
                    <a:pt x="31" y="0"/>
                  </a:lnTo>
                  <a:lnTo>
                    <a:pt x="27" y="0"/>
                  </a:lnTo>
                  <a:lnTo>
                    <a:pt x="22" y="0"/>
                  </a:lnTo>
                  <a:lnTo>
                    <a:pt x="21" y="1"/>
                  </a:lnTo>
                  <a:lnTo>
                    <a:pt x="19" y="5"/>
                  </a:lnTo>
                  <a:lnTo>
                    <a:pt x="19" y="8"/>
                  </a:lnTo>
                  <a:lnTo>
                    <a:pt x="19" y="8"/>
                  </a:lnTo>
                  <a:lnTo>
                    <a:pt x="22" y="10"/>
                  </a:lnTo>
                  <a:lnTo>
                    <a:pt x="26" y="18"/>
                  </a:lnTo>
                  <a:lnTo>
                    <a:pt x="27" y="24"/>
                  </a:lnTo>
                  <a:lnTo>
                    <a:pt x="27" y="29"/>
                  </a:lnTo>
                  <a:lnTo>
                    <a:pt x="24" y="35"/>
                  </a:lnTo>
                  <a:lnTo>
                    <a:pt x="19" y="41"/>
                  </a:lnTo>
                  <a:lnTo>
                    <a:pt x="19" y="41"/>
                  </a:lnTo>
                  <a:lnTo>
                    <a:pt x="7" y="51"/>
                  </a:lnTo>
                  <a:lnTo>
                    <a:pt x="4" y="56"/>
                  </a:lnTo>
                  <a:lnTo>
                    <a:pt x="2" y="59"/>
                  </a:lnTo>
                  <a:lnTo>
                    <a:pt x="0" y="64"/>
                  </a:lnTo>
                  <a:lnTo>
                    <a:pt x="2" y="68"/>
                  </a:lnTo>
                  <a:lnTo>
                    <a:pt x="4" y="73"/>
                  </a:lnTo>
                  <a:lnTo>
                    <a:pt x="9" y="78"/>
                  </a:lnTo>
                  <a:lnTo>
                    <a:pt x="9" y="78"/>
                  </a:lnTo>
                  <a:lnTo>
                    <a:pt x="15" y="90"/>
                  </a:lnTo>
                  <a:lnTo>
                    <a:pt x="19" y="100"/>
                  </a:lnTo>
                  <a:lnTo>
                    <a:pt x="19" y="108"/>
                  </a:lnTo>
                  <a:lnTo>
                    <a:pt x="19" y="117"/>
                  </a:lnTo>
                  <a:lnTo>
                    <a:pt x="19" y="117"/>
                  </a:lnTo>
                  <a:lnTo>
                    <a:pt x="17" y="129"/>
                  </a:lnTo>
                  <a:lnTo>
                    <a:pt x="19" y="144"/>
                  </a:lnTo>
                  <a:lnTo>
                    <a:pt x="22" y="159"/>
                  </a:lnTo>
                  <a:lnTo>
                    <a:pt x="24" y="164"/>
                  </a:lnTo>
                  <a:lnTo>
                    <a:pt x="27" y="168"/>
                  </a:lnTo>
                  <a:lnTo>
                    <a:pt x="27" y="168"/>
                  </a:lnTo>
                  <a:lnTo>
                    <a:pt x="34" y="170"/>
                  </a:lnTo>
                  <a:lnTo>
                    <a:pt x="43" y="171"/>
                  </a:lnTo>
                  <a:lnTo>
                    <a:pt x="49" y="170"/>
                  </a:lnTo>
                  <a:lnTo>
                    <a:pt x="53" y="168"/>
                  </a:lnTo>
                  <a:lnTo>
                    <a:pt x="56" y="164"/>
                  </a:lnTo>
                  <a:lnTo>
                    <a:pt x="56" y="164"/>
                  </a:lnTo>
                  <a:lnTo>
                    <a:pt x="63" y="154"/>
                  </a:lnTo>
                  <a:lnTo>
                    <a:pt x="75" y="141"/>
                  </a:lnTo>
                  <a:lnTo>
                    <a:pt x="82" y="136"/>
                  </a:lnTo>
                  <a:lnTo>
                    <a:pt x="88" y="130"/>
                  </a:lnTo>
                  <a:lnTo>
                    <a:pt x="95" y="129"/>
                  </a:lnTo>
                  <a:lnTo>
                    <a:pt x="104" y="127"/>
                  </a:lnTo>
                  <a:lnTo>
                    <a:pt x="104" y="127"/>
                  </a:lnTo>
                  <a:lnTo>
                    <a:pt x="110" y="129"/>
                  </a:lnTo>
                  <a:lnTo>
                    <a:pt x="116" y="129"/>
                  </a:lnTo>
                  <a:lnTo>
                    <a:pt x="126" y="124"/>
                  </a:lnTo>
                  <a:lnTo>
                    <a:pt x="133" y="120"/>
                  </a:lnTo>
                  <a:lnTo>
                    <a:pt x="136" y="117"/>
                  </a:lnTo>
                  <a:lnTo>
                    <a:pt x="136" y="117"/>
                  </a:lnTo>
                  <a:lnTo>
                    <a:pt x="141" y="113"/>
                  </a:lnTo>
                  <a:lnTo>
                    <a:pt x="149" y="105"/>
                  </a:lnTo>
                  <a:lnTo>
                    <a:pt x="151" y="100"/>
                  </a:lnTo>
                  <a:lnTo>
                    <a:pt x="153" y="95"/>
                  </a:lnTo>
                  <a:lnTo>
                    <a:pt x="151" y="90"/>
                  </a:lnTo>
                  <a:lnTo>
                    <a:pt x="146" y="86"/>
                  </a:lnTo>
                  <a:lnTo>
                    <a:pt x="146" y="86"/>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5" name="Group 234">
            <a:extLst>
              <a:ext uri="{FF2B5EF4-FFF2-40B4-BE49-F238E27FC236}">
                <a16:creationId xmlns:a16="http://schemas.microsoft.com/office/drawing/2014/main" id="{F809D18E-F00C-8CE8-E1D8-6A14090C4E46}"/>
              </a:ext>
              <a:ext uri="{C183D7F6-B498-43B3-948B-1728B52AA6E4}">
                <adec:decorative xmlns:adec="http://schemas.microsoft.com/office/drawing/2017/decorative" val="1"/>
              </a:ext>
            </a:extLst>
          </p:cNvPr>
          <p:cNvGrpSpPr/>
          <p:nvPr/>
        </p:nvGrpSpPr>
        <p:grpSpPr>
          <a:xfrm>
            <a:off x="4624377" y="1153271"/>
            <a:ext cx="6977896" cy="4859876"/>
            <a:chOff x="4775168" y="1305671"/>
            <a:chExt cx="6977896" cy="4859876"/>
          </a:xfrm>
        </p:grpSpPr>
        <p:pic>
          <p:nvPicPr>
            <p:cNvPr id="225" name="Picture 22">
              <a:extLst>
                <a:ext uri="{FF2B5EF4-FFF2-40B4-BE49-F238E27FC236}">
                  <a16:creationId xmlns:a16="http://schemas.microsoft.com/office/drawing/2014/main" id="{A8ED940C-332E-04AF-CD98-F45D27FCB274}"/>
                </a:ext>
              </a:extLst>
            </p:cNvPr>
            <p:cNvPicPr>
              <a:picLocks noChangeAspect="1" noChangeArrowheads="1"/>
            </p:cNvPicPr>
            <p:nvPr/>
          </p:nvPicPr>
          <p:blipFill>
            <a:blip r:embed="rId3"/>
            <a:srcRect l="16680" r="16680"/>
            <a:stretch/>
          </p:blipFill>
          <p:spPr bwMode="auto">
            <a:xfrm>
              <a:off x="9208303" y="1590185"/>
              <a:ext cx="1012194" cy="101077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6" name="Picture 28">
              <a:extLst>
                <a:ext uri="{FF2B5EF4-FFF2-40B4-BE49-F238E27FC236}">
                  <a16:creationId xmlns:a16="http://schemas.microsoft.com/office/drawing/2014/main" id="{4067CFB9-7407-4D35-8358-6AEC5A301516}"/>
                </a:ext>
              </a:extLst>
            </p:cNvPr>
            <p:cNvPicPr>
              <a:picLocks noChangeAspect="1" noChangeArrowheads="1"/>
            </p:cNvPicPr>
            <p:nvPr/>
          </p:nvPicPr>
          <p:blipFill>
            <a:blip r:embed="rId4"/>
            <a:srcRect l="15807" r="15807"/>
            <a:stretch/>
          </p:blipFill>
          <p:spPr bwMode="auto">
            <a:xfrm>
              <a:off x="5420756" y="1305671"/>
              <a:ext cx="1092429" cy="109052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7" name="Picture 30">
              <a:extLst>
                <a:ext uri="{FF2B5EF4-FFF2-40B4-BE49-F238E27FC236}">
                  <a16:creationId xmlns:a16="http://schemas.microsoft.com/office/drawing/2014/main" id="{B5405124-405D-E935-37B9-13030362CE7B}"/>
                </a:ext>
              </a:extLst>
            </p:cNvPr>
            <p:cNvPicPr>
              <a:picLocks noChangeAspect="1" noChangeArrowheads="1"/>
            </p:cNvPicPr>
            <p:nvPr/>
          </p:nvPicPr>
          <p:blipFill>
            <a:blip r:embed="rId5"/>
            <a:srcRect l="16677" r="16677"/>
            <a:stretch/>
          </p:blipFill>
          <p:spPr bwMode="auto">
            <a:xfrm>
              <a:off x="8461658" y="4619130"/>
              <a:ext cx="1003766" cy="100229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8" name="Picture 32">
              <a:extLst>
                <a:ext uri="{FF2B5EF4-FFF2-40B4-BE49-F238E27FC236}">
                  <a16:creationId xmlns:a16="http://schemas.microsoft.com/office/drawing/2014/main" id="{4C4BDB1C-C455-5EB0-29DD-91483F9EC7C9}"/>
                </a:ext>
              </a:extLst>
            </p:cNvPr>
            <p:cNvPicPr>
              <a:picLocks noChangeAspect="1" noChangeArrowheads="1"/>
            </p:cNvPicPr>
            <p:nvPr/>
          </p:nvPicPr>
          <p:blipFill>
            <a:blip r:embed="rId6"/>
            <a:srcRect l="20371" r="20371"/>
            <a:stretch/>
          </p:blipFill>
          <p:spPr bwMode="auto">
            <a:xfrm>
              <a:off x="5797802" y="3557163"/>
              <a:ext cx="1225921" cy="1224043"/>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9" name="Picture 34">
              <a:extLst>
                <a:ext uri="{FF2B5EF4-FFF2-40B4-BE49-F238E27FC236}">
                  <a16:creationId xmlns:a16="http://schemas.microsoft.com/office/drawing/2014/main" id="{5D834415-43C2-9B55-B2E3-FED72FF9FF67}"/>
                </a:ext>
              </a:extLst>
            </p:cNvPr>
            <p:cNvPicPr>
              <a:picLocks noChangeAspect="1" noChangeArrowheads="1"/>
            </p:cNvPicPr>
            <p:nvPr/>
          </p:nvPicPr>
          <p:blipFill>
            <a:blip r:embed="rId7"/>
            <a:srcRect l="16742" r="16742"/>
            <a:stretch/>
          </p:blipFill>
          <p:spPr bwMode="auto">
            <a:xfrm>
              <a:off x="7500424" y="2725934"/>
              <a:ext cx="940684" cy="94085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0" name="Picture 36">
              <a:extLst>
                <a:ext uri="{FF2B5EF4-FFF2-40B4-BE49-F238E27FC236}">
                  <a16:creationId xmlns:a16="http://schemas.microsoft.com/office/drawing/2014/main" id="{987D786F-4553-FD4E-2116-C5E818FDB2EE}"/>
                </a:ext>
              </a:extLst>
            </p:cNvPr>
            <p:cNvPicPr>
              <a:picLocks noChangeArrowheads="1"/>
            </p:cNvPicPr>
            <p:nvPr/>
          </p:nvPicPr>
          <p:blipFill>
            <a:blip r:embed="rId8"/>
            <a:srcRect l="22522" r="22522"/>
            <a:stretch/>
          </p:blipFill>
          <p:spPr bwMode="auto">
            <a:xfrm>
              <a:off x="10659307" y="1364294"/>
              <a:ext cx="955207" cy="955207"/>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1" name="Picture 38">
              <a:extLst>
                <a:ext uri="{FF2B5EF4-FFF2-40B4-BE49-F238E27FC236}">
                  <a16:creationId xmlns:a16="http://schemas.microsoft.com/office/drawing/2014/main" id="{A6545C3D-7759-F38F-93B4-0D82316E6ED0}"/>
                </a:ext>
              </a:extLst>
            </p:cNvPr>
            <p:cNvPicPr>
              <a:picLocks noChangeArrowheads="1"/>
            </p:cNvPicPr>
            <p:nvPr/>
          </p:nvPicPr>
          <p:blipFill>
            <a:blip r:embed="rId9"/>
            <a:srcRect l="16891" r="16891"/>
            <a:stretch/>
          </p:blipFill>
          <p:spPr bwMode="auto">
            <a:xfrm>
              <a:off x="10818452" y="4147555"/>
              <a:ext cx="934612" cy="934612"/>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2" name="Picture 40">
              <a:extLst>
                <a:ext uri="{FF2B5EF4-FFF2-40B4-BE49-F238E27FC236}">
                  <a16:creationId xmlns:a16="http://schemas.microsoft.com/office/drawing/2014/main" id="{06D41A42-65B5-7D6C-61BE-330A9EB28620}"/>
                </a:ext>
              </a:extLst>
            </p:cNvPr>
            <p:cNvPicPr>
              <a:picLocks noChangeArrowheads="1"/>
            </p:cNvPicPr>
            <p:nvPr/>
          </p:nvPicPr>
          <p:blipFill>
            <a:blip r:embed="rId10"/>
            <a:srcRect l="16920" r="16920"/>
            <a:stretch/>
          </p:blipFill>
          <p:spPr bwMode="auto">
            <a:xfrm>
              <a:off x="10189579" y="4843592"/>
              <a:ext cx="783499" cy="783499"/>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3" name="Picture 42" descr="young it engeneer business man with thin modern aluminium laptop in network server room">
              <a:extLst>
                <a:ext uri="{FF2B5EF4-FFF2-40B4-BE49-F238E27FC236}">
                  <a16:creationId xmlns:a16="http://schemas.microsoft.com/office/drawing/2014/main" id="{3641B00B-5328-3473-34EB-9CE766FDF0B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4087" r="11209" b="7353"/>
            <a:stretch/>
          </p:blipFill>
          <p:spPr bwMode="auto">
            <a:xfrm>
              <a:off x="10313654" y="2245676"/>
              <a:ext cx="1017306" cy="10172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4" name="Picture 44">
              <a:extLst>
                <a:ext uri="{FF2B5EF4-FFF2-40B4-BE49-F238E27FC236}">
                  <a16:creationId xmlns:a16="http://schemas.microsoft.com/office/drawing/2014/main" id="{064BD48C-D536-89A8-C05F-0E92AC88B327}"/>
                </a:ext>
              </a:extLst>
            </p:cNvPr>
            <p:cNvPicPr>
              <a:picLocks noChangeArrowheads="1"/>
            </p:cNvPicPr>
            <p:nvPr/>
          </p:nvPicPr>
          <p:blipFill>
            <a:blip r:embed="rId12"/>
            <a:srcRect l="16713" r="16713"/>
            <a:stretch/>
          </p:blipFill>
          <p:spPr bwMode="auto">
            <a:xfrm>
              <a:off x="4775168" y="5126643"/>
              <a:ext cx="1038904" cy="103890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24" name="Group 223">
            <a:extLst>
              <a:ext uri="{FF2B5EF4-FFF2-40B4-BE49-F238E27FC236}">
                <a16:creationId xmlns:a16="http://schemas.microsoft.com/office/drawing/2014/main" id="{F4285C3A-5DFA-5908-91D4-45E5FB13E72F}"/>
              </a:ext>
              <a:ext uri="{C183D7F6-B498-43B3-948B-1728B52AA6E4}">
                <adec:decorative xmlns:adec="http://schemas.microsoft.com/office/drawing/2017/decorative" val="1"/>
              </a:ext>
            </a:extLst>
          </p:cNvPr>
          <p:cNvGrpSpPr/>
          <p:nvPr/>
        </p:nvGrpSpPr>
        <p:grpSpPr>
          <a:xfrm>
            <a:off x="4555843" y="1523842"/>
            <a:ext cx="7251637" cy="4354219"/>
            <a:chOff x="4708243" y="1672195"/>
            <a:chExt cx="7251637" cy="4354219"/>
          </a:xfrm>
        </p:grpSpPr>
        <p:pic>
          <p:nvPicPr>
            <p:cNvPr id="211" name="Picture 4">
              <a:extLst>
                <a:ext uri="{FF2B5EF4-FFF2-40B4-BE49-F238E27FC236}">
                  <a16:creationId xmlns:a16="http://schemas.microsoft.com/office/drawing/2014/main" id="{57D85E0C-3982-C910-AAA7-AA8F798613F0}"/>
                </a:ext>
              </a:extLst>
            </p:cNvPr>
            <p:cNvPicPr>
              <a:picLocks noChangeAspect="1" noChangeArrowheads="1"/>
            </p:cNvPicPr>
            <p:nvPr/>
          </p:nvPicPr>
          <p:blipFill>
            <a:blip r:embed="rId13"/>
            <a:srcRect l="15370" r="15370"/>
            <a:stretch/>
          </p:blipFill>
          <p:spPr bwMode="auto">
            <a:xfrm>
              <a:off x="4708243" y="2817859"/>
              <a:ext cx="1473366" cy="147331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2" name="Picture 10">
              <a:extLst>
                <a:ext uri="{FF2B5EF4-FFF2-40B4-BE49-F238E27FC236}">
                  <a16:creationId xmlns:a16="http://schemas.microsoft.com/office/drawing/2014/main" id="{D650FDA2-7C5F-ED71-BB48-75FE65171FAC}"/>
                </a:ext>
              </a:extLst>
            </p:cNvPr>
            <p:cNvPicPr>
              <a:picLocks noChangeAspect="1" noChangeArrowheads="1"/>
            </p:cNvPicPr>
            <p:nvPr/>
          </p:nvPicPr>
          <p:blipFill>
            <a:blip r:embed="rId14"/>
            <a:srcRect l="16841" r="16841"/>
            <a:stretch/>
          </p:blipFill>
          <p:spPr bwMode="auto">
            <a:xfrm rot="21334734">
              <a:off x="7103224" y="1672195"/>
              <a:ext cx="1001617" cy="100237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3" name="Picture 16">
              <a:extLst>
                <a:ext uri="{FF2B5EF4-FFF2-40B4-BE49-F238E27FC236}">
                  <a16:creationId xmlns:a16="http://schemas.microsoft.com/office/drawing/2014/main" id="{2FCA9542-6C36-0927-A2A9-F0CE5A349324}"/>
                </a:ext>
              </a:extLst>
            </p:cNvPr>
            <p:cNvPicPr>
              <a:picLocks noChangeAspect="1" noChangeArrowheads="1"/>
            </p:cNvPicPr>
            <p:nvPr/>
          </p:nvPicPr>
          <p:blipFill>
            <a:blip r:embed="rId15"/>
            <a:srcRect l="16837" r="16837"/>
            <a:stretch/>
          </p:blipFill>
          <p:spPr bwMode="auto">
            <a:xfrm>
              <a:off x="9134770" y="2919764"/>
              <a:ext cx="1141052" cy="1142373"/>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4" name="Picture 26">
              <a:extLst>
                <a:ext uri="{FF2B5EF4-FFF2-40B4-BE49-F238E27FC236}">
                  <a16:creationId xmlns:a16="http://schemas.microsoft.com/office/drawing/2014/main" id="{92CE2F72-4409-3F46-66B1-7CD10A882D75}"/>
                </a:ext>
              </a:extLst>
            </p:cNvPr>
            <p:cNvPicPr>
              <a:picLocks noChangeAspect="1" noChangeArrowheads="1"/>
            </p:cNvPicPr>
            <p:nvPr/>
          </p:nvPicPr>
          <p:blipFill>
            <a:blip r:embed="rId16"/>
            <a:srcRect l="12518" r="12518"/>
            <a:stretch/>
          </p:blipFill>
          <p:spPr bwMode="auto">
            <a:xfrm>
              <a:off x="6579695" y="5149550"/>
              <a:ext cx="876440" cy="87686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5" name="Picture 12">
              <a:extLst>
                <a:ext uri="{FF2B5EF4-FFF2-40B4-BE49-F238E27FC236}">
                  <a16:creationId xmlns:a16="http://schemas.microsoft.com/office/drawing/2014/main" id="{0F90EC23-C0E1-3D22-872B-12FDC6FC4637}"/>
                </a:ext>
              </a:extLst>
            </p:cNvPr>
            <p:cNvPicPr>
              <a:picLocks noChangeArrowheads="1"/>
            </p:cNvPicPr>
            <p:nvPr/>
          </p:nvPicPr>
          <p:blipFill>
            <a:blip r:embed="rId17"/>
            <a:srcRect l="21884" r="21884"/>
            <a:stretch/>
          </p:blipFill>
          <p:spPr bwMode="auto">
            <a:xfrm>
              <a:off x="7749159" y="3901377"/>
              <a:ext cx="1246948" cy="124694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6" name="Picture 14">
              <a:extLst>
                <a:ext uri="{FF2B5EF4-FFF2-40B4-BE49-F238E27FC236}">
                  <a16:creationId xmlns:a16="http://schemas.microsoft.com/office/drawing/2014/main" id="{FE1EC846-1698-6009-83B6-738BABC4ED92}"/>
                </a:ext>
              </a:extLst>
            </p:cNvPr>
            <p:cNvPicPr>
              <a:picLocks noChangeAspect="1" noChangeArrowheads="1"/>
            </p:cNvPicPr>
            <p:nvPr/>
          </p:nvPicPr>
          <p:blipFill>
            <a:blip r:embed="rId18"/>
            <a:srcRect l="17482" r="17482"/>
            <a:stretch/>
          </p:blipFill>
          <p:spPr bwMode="auto">
            <a:xfrm>
              <a:off x="6869227" y="3471618"/>
              <a:ext cx="827802" cy="82735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7" name="Picture 20">
              <a:extLst>
                <a:ext uri="{FF2B5EF4-FFF2-40B4-BE49-F238E27FC236}">
                  <a16:creationId xmlns:a16="http://schemas.microsoft.com/office/drawing/2014/main" id="{806F5D11-176E-AAA7-2033-F6F59E467A19}"/>
                </a:ext>
              </a:extLst>
            </p:cNvPr>
            <p:cNvPicPr>
              <a:picLocks noChangeAspect="1" noChangeArrowheads="1"/>
            </p:cNvPicPr>
            <p:nvPr/>
          </p:nvPicPr>
          <p:blipFill>
            <a:blip r:embed="rId19"/>
            <a:srcRect l="16612" r="16612"/>
            <a:stretch/>
          </p:blipFill>
          <p:spPr bwMode="auto">
            <a:xfrm>
              <a:off x="8070492" y="2084975"/>
              <a:ext cx="1205854" cy="1204499"/>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8" name="Picture 2">
              <a:extLst>
                <a:ext uri="{FF2B5EF4-FFF2-40B4-BE49-F238E27FC236}">
                  <a16:creationId xmlns:a16="http://schemas.microsoft.com/office/drawing/2014/main" id="{226922DE-F144-83F6-72B7-F11AB25B98E0}"/>
                </a:ext>
              </a:extLst>
            </p:cNvPr>
            <p:cNvPicPr>
              <a:picLocks noChangeArrowheads="1"/>
            </p:cNvPicPr>
            <p:nvPr/>
          </p:nvPicPr>
          <p:blipFill>
            <a:blip r:embed="rId20"/>
            <a:srcRect l="16667" r="16667"/>
            <a:stretch/>
          </p:blipFill>
          <p:spPr bwMode="auto">
            <a:xfrm>
              <a:off x="11121797" y="1993132"/>
              <a:ext cx="838083" cy="838083"/>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9" name="Picture 8">
              <a:extLst>
                <a:ext uri="{FF2B5EF4-FFF2-40B4-BE49-F238E27FC236}">
                  <a16:creationId xmlns:a16="http://schemas.microsoft.com/office/drawing/2014/main" id="{35E2907D-791D-DA3B-EFBF-8F0870B3CBCC}"/>
                </a:ext>
              </a:extLst>
            </p:cNvPr>
            <p:cNvPicPr>
              <a:picLocks noChangeArrowheads="1"/>
            </p:cNvPicPr>
            <p:nvPr/>
          </p:nvPicPr>
          <p:blipFill>
            <a:blip r:embed="rId21"/>
            <a:srcRect l="16750" r="16750"/>
            <a:stretch/>
          </p:blipFill>
          <p:spPr bwMode="auto">
            <a:xfrm>
              <a:off x="9431667" y="4269757"/>
              <a:ext cx="1002976" cy="1002976"/>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0" name="Picture 42">
              <a:extLst>
                <a:ext uri="{FF2B5EF4-FFF2-40B4-BE49-F238E27FC236}">
                  <a16:creationId xmlns:a16="http://schemas.microsoft.com/office/drawing/2014/main" id="{9576AA3C-B24D-2F26-A415-63B257BBEFF7}"/>
                </a:ext>
              </a:extLst>
            </p:cNvPr>
            <p:cNvPicPr>
              <a:picLocks noChangeAspect="1" noChangeArrowheads="1"/>
            </p:cNvPicPr>
            <p:nvPr/>
          </p:nvPicPr>
          <p:blipFill rotWithShape="1">
            <a:blip r:embed="rId22"/>
            <a:srcRect l="1409" r="31143"/>
            <a:stretch/>
          </p:blipFill>
          <p:spPr bwMode="auto">
            <a:xfrm>
              <a:off x="10313654" y="2245676"/>
              <a:ext cx="1017306" cy="10172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1" name="Picture 18">
              <a:extLst>
                <a:ext uri="{FF2B5EF4-FFF2-40B4-BE49-F238E27FC236}">
                  <a16:creationId xmlns:a16="http://schemas.microsoft.com/office/drawing/2014/main" id="{B13C92CE-FF76-B0F2-9300-5A192343E067}"/>
                </a:ext>
              </a:extLst>
            </p:cNvPr>
            <p:cNvPicPr>
              <a:picLocks noChangeAspect="1" noChangeArrowheads="1"/>
            </p:cNvPicPr>
            <p:nvPr/>
          </p:nvPicPr>
          <p:blipFill>
            <a:blip r:embed="rId23"/>
            <a:srcRect t="16668" b="16668"/>
            <a:stretch/>
          </p:blipFill>
          <p:spPr bwMode="auto">
            <a:xfrm>
              <a:off x="6053402" y="2036132"/>
              <a:ext cx="1095585" cy="1094872"/>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2" name="Picture 6">
              <a:extLst>
                <a:ext uri="{FF2B5EF4-FFF2-40B4-BE49-F238E27FC236}">
                  <a16:creationId xmlns:a16="http://schemas.microsoft.com/office/drawing/2014/main" id="{F8EDD531-12C9-106A-EB74-CC877508CFB7}"/>
                </a:ext>
              </a:extLst>
            </p:cNvPr>
            <p:cNvPicPr>
              <a:picLocks noChangeAspect="1" noChangeArrowheads="1"/>
            </p:cNvPicPr>
            <p:nvPr/>
          </p:nvPicPr>
          <p:blipFill>
            <a:blip r:embed="rId24"/>
            <a:srcRect l="16645" r="16645"/>
            <a:stretch/>
          </p:blipFill>
          <p:spPr bwMode="auto">
            <a:xfrm>
              <a:off x="10290638" y="3161803"/>
              <a:ext cx="1231746" cy="123094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3" name="Picture 24">
              <a:extLst>
                <a:ext uri="{FF2B5EF4-FFF2-40B4-BE49-F238E27FC236}">
                  <a16:creationId xmlns:a16="http://schemas.microsoft.com/office/drawing/2014/main" id="{63667AEB-2BA8-ED7A-E363-313CA52BB949}"/>
                </a:ext>
              </a:extLst>
            </p:cNvPr>
            <p:cNvPicPr>
              <a:picLocks noChangeAspect="1" noChangeArrowheads="1"/>
            </p:cNvPicPr>
            <p:nvPr/>
          </p:nvPicPr>
          <p:blipFill rotWithShape="1">
            <a:blip r:embed="rId25"/>
            <a:srcRect l="25787" r="7607"/>
            <a:stretch/>
          </p:blipFill>
          <p:spPr bwMode="auto">
            <a:xfrm>
              <a:off x="5414676" y="4641091"/>
              <a:ext cx="842730" cy="843507"/>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236" name="Picture 235">
            <a:hlinkClick r:id="rId26"/>
            <a:extLst>
              <a:ext uri="{FF2B5EF4-FFF2-40B4-BE49-F238E27FC236}">
                <a16:creationId xmlns:a16="http://schemas.microsoft.com/office/drawing/2014/main" id="{EDE2A900-366A-4842-A877-F5C7045624AC}"/>
              </a:ext>
              <a:ext uri="{C183D7F6-B498-43B3-948B-1728B52AA6E4}">
                <adec:decorative xmlns:adec="http://schemas.microsoft.com/office/drawing/2017/decorative" val="1"/>
              </a:ext>
            </a:extLst>
          </p:cNvPr>
          <p:cNvPicPr>
            <a:picLocks noChangeAspect="1"/>
          </p:cNvPicPr>
          <p:nvPr/>
        </p:nvPicPr>
        <p:blipFill rotWithShape="1">
          <a:blip r:embed="rId27"/>
          <a:srcRect t="39360" r="37937" b="38295"/>
          <a:stretch/>
        </p:blipFill>
        <p:spPr>
          <a:xfrm>
            <a:off x="508639" y="4635562"/>
            <a:ext cx="2724963" cy="552388"/>
          </a:xfrm>
          <a:prstGeom prst="roundRect">
            <a:avLst>
              <a:gd name="adj" fmla="val 50000"/>
            </a:avLst>
          </a:prstGeom>
          <a:scene3d>
            <a:camera prst="orthographicFront"/>
            <a:lightRig rig="threePt" dir="t"/>
          </a:scene3d>
          <a:sp3d>
            <a:bevelT/>
          </a:sp3d>
        </p:spPr>
      </p:pic>
      <p:sp>
        <p:nvSpPr>
          <p:cNvPr id="112" name="Title 111">
            <a:extLst>
              <a:ext uri="{FF2B5EF4-FFF2-40B4-BE49-F238E27FC236}">
                <a16:creationId xmlns:a16="http://schemas.microsoft.com/office/drawing/2014/main" id="{53D95308-18AA-F68E-B4B7-68B68659F8A4}"/>
              </a:ext>
            </a:extLst>
          </p:cNvPr>
          <p:cNvSpPr>
            <a:spLocks noGrp="1"/>
          </p:cNvSpPr>
          <p:nvPr>
            <p:ph type="title"/>
          </p:nvPr>
        </p:nvSpPr>
        <p:spPr/>
        <p:txBody>
          <a:bodyPr/>
          <a:lstStyle/>
          <a:p>
            <a:r>
              <a:rPr lang="en-US" b="1" dirty="0">
                <a:solidFill>
                  <a:schemeClr val="tx1">
                    <a:lumMod val="95000"/>
                    <a:lumOff val="5000"/>
                  </a:schemeClr>
                </a:solidFill>
                <a:latin typeface="Tw Cen MT"/>
                <a:ea typeface="Verdana"/>
              </a:rPr>
              <a:t>Investment Need</a:t>
            </a:r>
          </a:p>
        </p:txBody>
      </p:sp>
      <p:sp>
        <p:nvSpPr>
          <p:cNvPr id="14" name="Content Placeholder 2">
            <a:extLst>
              <a:ext uri="{FF2B5EF4-FFF2-40B4-BE49-F238E27FC236}">
                <a16:creationId xmlns:a16="http://schemas.microsoft.com/office/drawing/2014/main" id="{E3CFBD18-7A97-733E-91E4-923B45390517}"/>
              </a:ext>
            </a:extLst>
          </p:cNvPr>
          <p:cNvSpPr txBox="1">
            <a:spLocks/>
          </p:cNvSpPr>
          <p:nvPr/>
        </p:nvSpPr>
        <p:spPr>
          <a:xfrm>
            <a:off x="474958" y="1469470"/>
            <a:ext cx="4302226" cy="149388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020" indent="-287020">
              <a:spcBef>
                <a:spcPts val="600"/>
              </a:spcBef>
              <a:buFont typeface="+mj-lt"/>
              <a:buAutoNum type="arabicPeriod"/>
            </a:pPr>
            <a:r>
              <a:rPr lang="en-US">
                <a:solidFill>
                  <a:schemeClr val="tx1"/>
                </a:solidFill>
                <a:latin typeface="Open Sans Light"/>
                <a:ea typeface="Open Sans Light"/>
                <a:cs typeface="Open Sans Light"/>
              </a:rPr>
              <a:t>Create a workforce prepared for the jobs of today and tomorrow. </a:t>
            </a:r>
            <a:endParaRPr lang="en-US">
              <a:solidFill>
                <a:schemeClr val="tx1"/>
              </a:solidFill>
            </a:endParaRPr>
          </a:p>
        </p:txBody>
      </p:sp>
      <p:sp>
        <p:nvSpPr>
          <p:cNvPr id="13" name="Content Placeholder 2">
            <a:extLst>
              <a:ext uri="{FF2B5EF4-FFF2-40B4-BE49-F238E27FC236}">
                <a16:creationId xmlns:a16="http://schemas.microsoft.com/office/drawing/2014/main" id="{93B6AE35-2B71-B2B3-64C8-53BE082E3201}"/>
              </a:ext>
            </a:extLst>
          </p:cNvPr>
          <p:cNvSpPr txBox="1">
            <a:spLocks/>
          </p:cNvSpPr>
          <p:nvPr/>
        </p:nvSpPr>
        <p:spPr>
          <a:xfrm>
            <a:off x="474958" y="2820170"/>
            <a:ext cx="3794442" cy="16385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Tw Cen MT" panose="020B06020201040206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Tw Cen MT" panose="020B06020201040206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w Cen MT" panose="020B06020201040206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w Cen MT" panose="020B06020201040206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0513" indent="-290513">
              <a:spcBef>
                <a:spcPts val="600"/>
              </a:spcBef>
              <a:buFont typeface="+mj-lt"/>
              <a:buAutoNum type="arabicPeriod" startAt="2"/>
            </a:pPr>
            <a:r>
              <a:rPr lang="en-US" sz="24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Create the technologies and jobs of the future. </a:t>
            </a:r>
          </a:p>
          <a:p>
            <a:pPr marL="0" indent="0">
              <a:spcBef>
                <a:spcPts val="600"/>
              </a:spcBef>
              <a:buNone/>
            </a:pPr>
            <a:endParaRPr lang="en-US" sz="240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237" name="Picture 236">
            <a:extLst>
              <a:ext uri="{FF2B5EF4-FFF2-40B4-BE49-F238E27FC236}">
                <a16:creationId xmlns:a16="http://schemas.microsoft.com/office/drawing/2014/main" id="{331DDF3F-97F9-9492-7408-18260017F4F8}"/>
              </a:ext>
              <a:ext uri="{C183D7F6-B498-43B3-948B-1728B52AA6E4}">
                <adec:decorative xmlns:adec="http://schemas.microsoft.com/office/drawing/2017/decorative" val="1"/>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0" y="5270500"/>
            <a:ext cx="12192000" cy="1587500"/>
          </a:xfrm>
          <a:prstGeom prst="rect">
            <a:avLst/>
          </a:prstGeom>
        </p:spPr>
      </p:pic>
      <p:pic>
        <p:nvPicPr>
          <p:cNvPr id="238" name="Picture 237">
            <a:extLst>
              <a:ext uri="{FF2B5EF4-FFF2-40B4-BE49-F238E27FC236}">
                <a16:creationId xmlns:a16="http://schemas.microsoft.com/office/drawing/2014/main" id="{48145266-0297-E9FA-BF6D-9B43E6056C59}"/>
              </a:ext>
              <a:ext uri="{C183D7F6-B498-43B3-948B-1728B52AA6E4}">
                <adec:decorative xmlns:adec="http://schemas.microsoft.com/office/drawing/2017/decorative" val="1"/>
              </a:ext>
            </a:extLst>
          </p:cNvPr>
          <p:cNvPicPr>
            <a:picLocks noChangeAspect="1"/>
          </p:cNvPicPr>
          <p:nvPr/>
        </p:nvPicPr>
        <p:blipFill>
          <a:blip r:embed="rId29"/>
          <a:srcRect/>
          <a:stretch/>
        </p:blipFill>
        <p:spPr>
          <a:xfrm>
            <a:off x="102146" y="5756355"/>
            <a:ext cx="1019095" cy="1019095"/>
          </a:xfrm>
          <a:prstGeom prst="rect">
            <a:avLst/>
          </a:prstGeom>
        </p:spPr>
      </p:pic>
      <p:sp>
        <p:nvSpPr>
          <p:cNvPr id="4" name="Slide Number Placeholder 3">
            <a:extLst>
              <a:ext uri="{FF2B5EF4-FFF2-40B4-BE49-F238E27FC236}">
                <a16:creationId xmlns:a16="http://schemas.microsoft.com/office/drawing/2014/main" id="{FAD52608-4AF5-43CC-A307-A60C5A413B4A}"/>
              </a:ext>
            </a:extLst>
          </p:cNvPr>
          <p:cNvSpPr>
            <a:spLocks noGrp="1"/>
          </p:cNvSpPr>
          <p:nvPr>
            <p:ph type="sldNum" sz="quarter" idx="12"/>
          </p:nvPr>
        </p:nvSpPr>
        <p:spPr/>
        <p:txBody>
          <a:bodyPr/>
          <a:lstStyle/>
          <a:p>
            <a:fld id="{4710E8EA-57F6-764C-8914-AEEABF058192}" type="slidenum">
              <a:rPr lang="en-US" smtClean="0"/>
              <a:t>8</a:t>
            </a:fld>
            <a:endParaRPr lang="en-US"/>
          </a:p>
        </p:txBody>
      </p:sp>
      <p:grpSp>
        <p:nvGrpSpPr>
          <p:cNvPr id="265" name="Group 264">
            <a:extLst>
              <a:ext uri="{FF2B5EF4-FFF2-40B4-BE49-F238E27FC236}">
                <a16:creationId xmlns:a16="http://schemas.microsoft.com/office/drawing/2014/main" id="{CD5CDBD4-E39E-98E8-2E8E-632C27609BB1}"/>
              </a:ext>
              <a:ext uri="{C183D7F6-B498-43B3-948B-1728B52AA6E4}">
                <adec:decorative xmlns:adec="http://schemas.microsoft.com/office/drawing/2017/decorative" val="1"/>
              </a:ext>
            </a:extLst>
          </p:cNvPr>
          <p:cNvGrpSpPr/>
          <p:nvPr/>
        </p:nvGrpSpPr>
        <p:grpSpPr>
          <a:xfrm>
            <a:off x="4621765" y="1150502"/>
            <a:ext cx="6977896" cy="4859876"/>
            <a:chOff x="4775168" y="1305671"/>
            <a:chExt cx="6977896" cy="4859876"/>
          </a:xfrm>
        </p:grpSpPr>
        <p:pic>
          <p:nvPicPr>
            <p:cNvPr id="266" name="Picture 22">
              <a:extLst>
                <a:ext uri="{FF2B5EF4-FFF2-40B4-BE49-F238E27FC236}">
                  <a16:creationId xmlns:a16="http://schemas.microsoft.com/office/drawing/2014/main" id="{37944A6F-FFE9-264C-8771-89360D0E3AF9}"/>
                </a:ext>
              </a:extLst>
            </p:cNvPr>
            <p:cNvPicPr>
              <a:picLocks noChangeAspect="1" noChangeArrowheads="1"/>
            </p:cNvPicPr>
            <p:nvPr/>
          </p:nvPicPr>
          <p:blipFill>
            <a:blip r:embed="rId3">
              <a:duotone>
                <a:schemeClr val="bg2">
                  <a:shade val="45000"/>
                  <a:satMod val="135000"/>
                </a:schemeClr>
                <a:prstClr val="white"/>
              </a:duotone>
            </a:blip>
            <a:srcRect l="16680" r="16680"/>
            <a:stretch/>
          </p:blipFill>
          <p:spPr bwMode="auto">
            <a:xfrm>
              <a:off x="9208303" y="1590185"/>
              <a:ext cx="1012194" cy="101077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7" name="Picture 28">
              <a:extLst>
                <a:ext uri="{FF2B5EF4-FFF2-40B4-BE49-F238E27FC236}">
                  <a16:creationId xmlns:a16="http://schemas.microsoft.com/office/drawing/2014/main" id="{DC9745CC-6DFD-C150-35DF-0FF27FE5B452}"/>
                </a:ext>
              </a:extLst>
            </p:cNvPr>
            <p:cNvPicPr>
              <a:picLocks noChangeAspect="1" noChangeArrowheads="1"/>
            </p:cNvPicPr>
            <p:nvPr/>
          </p:nvPicPr>
          <p:blipFill>
            <a:blip r:embed="rId4">
              <a:duotone>
                <a:schemeClr val="bg2">
                  <a:shade val="45000"/>
                  <a:satMod val="135000"/>
                </a:schemeClr>
                <a:prstClr val="white"/>
              </a:duotone>
            </a:blip>
            <a:srcRect l="15807" r="15807"/>
            <a:stretch/>
          </p:blipFill>
          <p:spPr bwMode="auto">
            <a:xfrm>
              <a:off x="5420756" y="1305671"/>
              <a:ext cx="1092429" cy="109052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8" name="Picture 30">
              <a:extLst>
                <a:ext uri="{FF2B5EF4-FFF2-40B4-BE49-F238E27FC236}">
                  <a16:creationId xmlns:a16="http://schemas.microsoft.com/office/drawing/2014/main" id="{D5611893-2595-21A5-A263-A53FC07C71F5}"/>
                </a:ext>
              </a:extLst>
            </p:cNvPr>
            <p:cNvPicPr>
              <a:picLocks noChangeAspect="1" noChangeArrowheads="1"/>
            </p:cNvPicPr>
            <p:nvPr/>
          </p:nvPicPr>
          <p:blipFill>
            <a:blip r:embed="rId5">
              <a:duotone>
                <a:schemeClr val="bg2">
                  <a:shade val="45000"/>
                  <a:satMod val="135000"/>
                </a:schemeClr>
                <a:prstClr val="white"/>
              </a:duotone>
            </a:blip>
            <a:srcRect l="16677" r="16677"/>
            <a:stretch/>
          </p:blipFill>
          <p:spPr bwMode="auto">
            <a:xfrm>
              <a:off x="8461658" y="4619130"/>
              <a:ext cx="1003766" cy="100229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9" name="Picture 32">
              <a:extLst>
                <a:ext uri="{FF2B5EF4-FFF2-40B4-BE49-F238E27FC236}">
                  <a16:creationId xmlns:a16="http://schemas.microsoft.com/office/drawing/2014/main" id="{8EAD2D3E-77E2-4ECA-DA45-566B62B90554}"/>
                </a:ext>
              </a:extLst>
            </p:cNvPr>
            <p:cNvPicPr>
              <a:picLocks noChangeAspect="1" noChangeArrowheads="1"/>
            </p:cNvPicPr>
            <p:nvPr/>
          </p:nvPicPr>
          <p:blipFill>
            <a:blip r:embed="rId6">
              <a:duotone>
                <a:schemeClr val="bg2">
                  <a:shade val="45000"/>
                  <a:satMod val="135000"/>
                </a:schemeClr>
                <a:prstClr val="white"/>
              </a:duotone>
            </a:blip>
            <a:srcRect l="20371" r="20371"/>
            <a:stretch/>
          </p:blipFill>
          <p:spPr bwMode="auto">
            <a:xfrm>
              <a:off x="5797802" y="3557163"/>
              <a:ext cx="1225921" cy="1224043"/>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0" name="Picture 34">
              <a:extLst>
                <a:ext uri="{FF2B5EF4-FFF2-40B4-BE49-F238E27FC236}">
                  <a16:creationId xmlns:a16="http://schemas.microsoft.com/office/drawing/2014/main" id="{024375C7-81E8-6260-D3E0-EC03F4A028C0}"/>
                </a:ext>
              </a:extLst>
            </p:cNvPr>
            <p:cNvPicPr>
              <a:picLocks noChangeAspect="1" noChangeArrowheads="1"/>
            </p:cNvPicPr>
            <p:nvPr/>
          </p:nvPicPr>
          <p:blipFill>
            <a:blip r:embed="rId7">
              <a:duotone>
                <a:schemeClr val="bg2">
                  <a:shade val="45000"/>
                  <a:satMod val="135000"/>
                </a:schemeClr>
                <a:prstClr val="white"/>
              </a:duotone>
            </a:blip>
            <a:srcRect l="16742" r="16742"/>
            <a:stretch/>
          </p:blipFill>
          <p:spPr bwMode="auto">
            <a:xfrm>
              <a:off x="7500424" y="2725934"/>
              <a:ext cx="940684" cy="94085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1" name="Picture 36">
              <a:extLst>
                <a:ext uri="{FF2B5EF4-FFF2-40B4-BE49-F238E27FC236}">
                  <a16:creationId xmlns:a16="http://schemas.microsoft.com/office/drawing/2014/main" id="{19026736-0666-47CD-6677-7BFE85F3B03C}"/>
                </a:ext>
              </a:extLst>
            </p:cNvPr>
            <p:cNvPicPr>
              <a:picLocks noChangeArrowheads="1"/>
            </p:cNvPicPr>
            <p:nvPr/>
          </p:nvPicPr>
          <p:blipFill>
            <a:blip r:embed="rId8">
              <a:duotone>
                <a:schemeClr val="bg2">
                  <a:shade val="45000"/>
                  <a:satMod val="135000"/>
                </a:schemeClr>
                <a:prstClr val="white"/>
              </a:duotone>
            </a:blip>
            <a:srcRect l="22522" r="22522"/>
            <a:stretch/>
          </p:blipFill>
          <p:spPr bwMode="auto">
            <a:xfrm>
              <a:off x="10659307" y="1364294"/>
              <a:ext cx="955207" cy="955207"/>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2" name="Picture 38">
              <a:extLst>
                <a:ext uri="{FF2B5EF4-FFF2-40B4-BE49-F238E27FC236}">
                  <a16:creationId xmlns:a16="http://schemas.microsoft.com/office/drawing/2014/main" id="{F3293142-20E8-FC12-49C6-BA1429C43729}"/>
                </a:ext>
              </a:extLst>
            </p:cNvPr>
            <p:cNvPicPr>
              <a:picLocks noChangeArrowheads="1"/>
            </p:cNvPicPr>
            <p:nvPr/>
          </p:nvPicPr>
          <p:blipFill>
            <a:blip r:embed="rId9">
              <a:duotone>
                <a:schemeClr val="bg2">
                  <a:shade val="45000"/>
                  <a:satMod val="135000"/>
                </a:schemeClr>
                <a:prstClr val="white"/>
              </a:duotone>
            </a:blip>
            <a:srcRect l="16891" r="16891"/>
            <a:stretch/>
          </p:blipFill>
          <p:spPr bwMode="auto">
            <a:xfrm>
              <a:off x="10818452" y="4147555"/>
              <a:ext cx="934612" cy="934612"/>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3" name="Picture 40">
              <a:extLst>
                <a:ext uri="{FF2B5EF4-FFF2-40B4-BE49-F238E27FC236}">
                  <a16:creationId xmlns:a16="http://schemas.microsoft.com/office/drawing/2014/main" id="{58C78B30-C651-2C40-C270-A894C8F7AA38}"/>
                </a:ext>
              </a:extLst>
            </p:cNvPr>
            <p:cNvPicPr>
              <a:picLocks noChangeArrowheads="1"/>
            </p:cNvPicPr>
            <p:nvPr/>
          </p:nvPicPr>
          <p:blipFill>
            <a:blip r:embed="rId10">
              <a:duotone>
                <a:schemeClr val="bg2">
                  <a:shade val="45000"/>
                  <a:satMod val="135000"/>
                </a:schemeClr>
                <a:prstClr val="white"/>
              </a:duotone>
            </a:blip>
            <a:srcRect l="16920" r="16920"/>
            <a:stretch/>
          </p:blipFill>
          <p:spPr bwMode="auto">
            <a:xfrm>
              <a:off x="10189579" y="4843592"/>
              <a:ext cx="783499" cy="783499"/>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4" name="Picture 42" descr="young it engeneer business man with thin modern aluminium laptop in network server room">
              <a:extLst>
                <a:ext uri="{FF2B5EF4-FFF2-40B4-BE49-F238E27FC236}">
                  <a16:creationId xmlns:a16="http://schemas.microsoft.com/office/drawing/2014/main" id="{5C9519C9-34F0-180A-9DB8-7179BF28C047}"/>
                </a:ext>
              </a:extLst>
            </p:cNvPr>
            <p:cNvPicPr>
              <a:picLocks noChangeAspect="1" noChangeArrowheads="1"/>
            </p:cNvPicPr>
            <p:nvPr/>
          </p:nvPicPr>
          <p:blipFill rotWithShape="1">
            <a:blip r:embed="rId11">
              <a:duotone>
                <a:schemeClr val="bg2">
                  <a:shade val="45000"/>
                  <a:satMod val="135000"/>
                </a:schemeClr>
                <a:prstClr val="white"/>
              </a:duotone>
              <a:extLst>
                <a:ext uri="{28A0092B-C50C-407E-A947-70E740481C1C}">
                  <a14:useLocalDpi xmlns:a14="http://schemas.microsoft.com/office/drawing/2010/main" val="0"/>
                </a:ext>
              </a:extLst>
            </a:blip>
            <a:srcRect l="24087" r="11209" b="7353"/>
            <a:stretch/>
          </p:blipFill>
          <p:spPr bwMode="auto">
            <a:xfrm>
              <a:off x="10313654" y="2245676"/>
              <a:ext cx="1017306" cy="10172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5" name="Picture 44">
              <a:extLst>
                <a:ext uri="{FF2B5EF4-FFF2-40B4-BE49-F238E27FC236}">
                  <a16:creationId xmlns:a16="http://schemas.microsoft.com/office/drawing/2014/main" id="{AC65767C-6A14-DF1C-D05F-0F0BD90300F5}"/>
                </a:ext>
              </a:extLst>
            </p:cNvPr>
            <p:cNvPicPr>
              <a:picLocks noChangeArrowheads="1"/>
            </p:cNvPicPr>
            <p:nvPr/>
          </p:nvPicPr>
          <p:blipFill>
            <a:blip r:embed="rId12">
              <a:duotone>
                <a:schemeClr val="bg2">
                  <a:shade val="45000"/>
                  <a:satMod val="135000"/>
                </a:schemeClr>
                <a:prstClr val="white"/>
              </a:duotone>
            </a:blip>
            <a:srcRect l="16713" r="16713"/>
            <a:stretch/>
          </p:blipFill>
          <p:spPr bwMode="auto">
            <a:xfrm>
              <a:off x="4775168" y="5126643"/>
              <a:ext cx="1038904" cy="103890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76" name="Group 275">
            <a:extLst>
              <a:ext uri="{FF2B5EF4-FFF2-40B4-BE49-F238E27FC236}">
                <a16:creationId xmlns:a16="http://schemas.microsoft.com/office/drawing/2014/main" id="{3A3F4C3E-136E-1635-2A0E-E3209AB922C5}"/>
              </a:ext>
              <a:ext uri="{C183D7F6-B498-43B3-948B-1728B52AA6E4}">
                <adec:decorative xmlns:adec="http://schemas.microsoft.com/office/drawing/2017/decorative" val="1"/>
              </a:ext>
            </a:extLst>
          </p:cNvPr>
          <p:cNvGrpSpPr/>
          <p:nvPr/>
        </p:nvGrpSpPr>
        <p:grpSpPr>
          <a:xfrm>
            <a:off x="4553231" y="1521073"/>
            <a:ext cx="7251637" cy="4354219"/>
            <a:chOff x="4708243" y="1672195"/>
            <a:chExt cx="7251637" cy="4354219"/>
          </a:xfrm>
        </p:grpSpPr>
        <p:pic>
          <p:nvPicPr>
            <p:cNvPr id="277" name="Picture 4">
              <a:extLst>
                <a:ext uri="{FF2B5EF4-FFF2-40B4-BE49-F238E27FC236}">
                  <a16:creationId xmlns:a16="http://schemas.microsoft.com/office/drawing/2014/main" id="{FD79B705-A37D-D3B9-D58F-665B561DED65}"/>
                </a:ext>
              </a:extLst>
            </p:cNvPr>
            <p:cNvPicPr>
              <a:picLocks noChangeAspect="1" noChangeArrowheads="1"/>
            </p:cNvPicPr>
            <p:nvPr/>
          </p:nvPicPr>
          <p:blipFill>
            <a:blip r:embed="rId13">
              <a:duotone>
                <a:schemeClr val="bg2">
                  <a:shade val="45000"/>
                  <a:satMod val="135000"/>
                </a:schemeClr>
                <a:prstClr val="white"/>
              </a:duotone>
            </a:blip>
            <a:srcRect l="15370" r="15370"/>
            <a:stretch/>
          </p:blipFill>
          <p:spPr bwMode="auto">
            <a:xfrm>
              <a:off x="4708243" y="2817859"/>
              <a:ext cx="1473366" cy="147331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8" name="Picture 10">
              <a:extLst>
                <a:ext uri="{FF2B5EF4-FFF2-40B4-BE49-F238E27FC236}">
                  <a16:creationId xmlns:a16="http://schemas.microsoft.com/office/drawing/2014/main" id="{5F147466-9EBD-51D9-73D6-530C40C85DE0}"/>
                </a:ext>
              </a:extLst>
            </p:cNvPr>
            <p:cNvPicPr>
              <a:picLocks noChangeAspect="1" noChangeArrowheads="1"/>
            </p:cNvPicPr>
            <p:nvPr/>
          </p:nvPicPr>
          <p:blipFill>
            <a:blip r:embed="rId14">
              <a:duotone>
                <a:schemeClr val="bg2">
                  <a:shade val="45000"/>
                  <a:satMod val="135000"/>
                </a:schemeClr>
                <a:prstClr val="white"/>
              </a:duotone>
            </a:blip>
            <a:srcRect l="16841" r="16841"/>
            <a:stretch/>
          </p:blipFill>
          <p:spPr bwMode="auto">
            <a:xfrm rot="21334734">
              <a:off x="7103224" y="1672195"/>
              <a:ext cx="1001617" cy="100237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9" name="Picture 16">
              <a:extLst>
                <a:ext uri="{FF2B5EF4-FFF2-40B4-BE49-F238E27FC236}">
                  <a16:creationId xmlns:a16="http://schemas.microsoft.com/office/drawing/2014/main" id="{EFB1E3B7-99C4-843F-2B6E-D903F631063C}"/>
                </a:ext>
              </a:extLst>
            </p:cNvPr>
            <p:cNvPicPr>
              <a:picLocks noChangeAspect="1" noChangeArrowheads="1"/>
            </p:cNvPicPr>
            <p:nvPr/>
          </p:nvPicPr>
          <p:blipFill>
            <a:blip r:embed="rId15">
              <a:duotone>
                <a:schemeClr val="bg2">
                  <a:shade val="45000"/>
                  <a:satMod val="135000"/>
                </a:schemeClr>
                <a:prstClr val="white"/>
              </a:duotone>
            </a:blip>
            <a:srcRect l="16837" r="16837"/>
            <a:stretch/>
          </p:blipFill>
          <p:spPr bwMode="auto">
            <a:xfrm>
              <a:off x="9134770" y="2919764"/>
              <a:ext cx="1141052" cy="1142373"/>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0" name="Picture 26">
              <a:extLst>
                <a:ext uri="{FF2B5EF4-FFF2-40B4-BE49-F238E27FC236}">
                  <a16:creationId xmlns:a16="http://schemas.microsoft.com/office/drawing/2014/main" id="{52B98939-3E2E-92D6-C044-CC469E180DD6}"/>
                </a:ext>
              </a:extLst>
            </p:cNvPr>
            <p:cNvPicPr>
              <a:picLocks noChangeAspect="1" noChangeArrowheads="1"/>
            </p:cNvPicPr>
            <p:nvPr/>
          </p:nvPicPr>
          <p:blipFill>
            <a:blip r:embed="rId16">
              <a:duotone>
                <a:schemeClr val="bg2">
                  <a:shade val="45000"/>
                  <a:satMod val="135000"/>
                </a:schemeClr>
                <a:prstClr val="white"/>
              </a:duotone>
            </a:blip>
            <a:srcRect l="12518" r="12518"/>
            <a:stretch/>
          </p:blipFill>
          <p:spPr bwMode="auto">
            <a:xfrm>
              <a:off x="6579695" y="5149550"/>
              <a:ext cx="876440" cy="87686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1" name="Picture 12">
              <a:extLst>
                <a:ext uri="{FF2B5EF4-FFF2-40B4-BE49-F238E27FC236}">
                  <a16:creationId xmlns:a16="http://schemas.microsoft.com/office/drawing/2014/main" id="{3EF69A65-7AF1-DD9F-DE87-4ABBEBD13171}"/>
                </a:ext>
              </a:extLst>
            </p:cNvPr>
            <p:cNvPicPr>
              <a:picLocks noChangeArrowheads="1"/>
            </p:cNvPicPr>
            <p:nvPr/>
          </p:nvPicPr>
          <p:blipFill>
            <a:blip r:embed="rId17">
              <a:duotone>
                <a:schemeClr val="bg2">
                  <a:shade val="45000"/>
                  <a:satMod val="135000"/>
                </a:schemeClr>
                <a:prstClr val="white"/>
              </a:duotone>
            </a:blip>
            <a:srcRect l="21884" r="21884"/>
            <a:stretch/>
          </p:blipFill>
          <p:spPr bwMode="auto">
            <a:xfrm>
              <a:off x="7749159" y="3901377"/>
              <a:ext cx="1246948" cy="1246948"/>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2" name="Picture 14">
              <a:extLst>
                <a:ext uri="{FF2B5EF4-FFF2-40B4-BE49-F238E27FC236}">
                  <a16:creationId xmlns:a16="http://schemas.microsoft.com/office/drawing/2014/main" id="{64F2EAB1-CCE0-F6A3-5728-DF1038A33131}"/>
                </a:ext>
              </a:extLst>
            </p:cNvPr>
            <p:cNvPicPr>
              <a:picLocks noChangeAspect="1" noChangeArrowheads="1"/>
            </p:cNvPicPr>
            <p:nvPr/>
          </p:nvPicPr>
          <p:blipFill>
            <a:blip r:embed="rId18">
              <a:duotone>
                <a:schemeClr val="bg2">
                  <a:shade val="45000"/>
                  <a:satMod val="135000"/>
                </a:schemeClr>
                <a:prstClr val="white"/>
              </a:duotone>
            </a:blip>
            <a:srcRect l="17482" r="17482"/>
            <a:stretch/>
          </p:blipFill>
          <p:spPr bwMode="auto">
            <a:xfrm>
              <a:off x="6869227" y="3471618"/>
              <a:ext cx="827802" cy="82735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3" name="Picture 20">
              <a:extLst>
                <a:ext uri="{FF2B5EF4-FFF2-40B4-BE49-F238E27FC236}">
                  <a16:creationId xmlns:a16="http://schemas.microsoft.com/office/drawing/2014/main" id="{A5C93DB9-589F-2D62-05CB-112E4576D4B0}"/>
                </a:ext>
              </a:extLst>
            </p:cNvPr>
            <p:cNvPicPr>
              <a:picLocks noChangeAspect="1" noChangeArrowheads="1"/>
            </p:cNvPicPr>
            <p:nvPr/>
          </p:nvPicPr>
          <p:blipFill>
            <a:blip r:embed="rId19">
              <a:duotone>
                <a:schemeClr val="bg2">
                  <a:shade val="45000"/>
                  <a:satMod val="135000"/>
                </a:schemeClr>
                <a:prstClr val="white"/>
              </a:duotone>
            </a:blip>
            <a:srcRect l="16612" r="16612"/>
            <a:stretch/>
          </p:blipFill>
          <p:spPr bwMode="auto">
            <a:xfrm>
              <a:off x="8070492" y="2084975"/>
              <a:ext cx="1205854" cy="1204499"/>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4" name="Picture 2">
              <a:extLst>
                <a:ext uri="{FF2B5EF4-FFF2-40B4-BE49-F238E27FC236}">
                  <a16:creationId xmlns:a16="http://schemas.microsoft.com/office/drawing/2014/main" id="{A87FB35D-C41E-978B-9C82-021DC14EA119}"/>
                </a:ext>
              </a:extLst>
            </p:cNvPr>
            <p:cNvPicPr>
              <a:picLocks noChangeArrowheads="1"/>
            </p:cNvPicPr>
            <p:nvPr/>
          </p:nvPicPr>
          <p:blipFill>
            <a:blip r:embed="rId20">
              <a:duotone>
                <a:schemeClr val="bg2">
                  <a:shade val="45000"/>
                  <a:satMod val="135000"/>
                </a:schemeClr>
                <a:prstClr val="white"/>
              </a:duotone>
            </a:blip>
            <a:srcRect l="16667" r="16667"/>
            <a:stretch/>
          </p:blipFill>
          <p:spPr bwMode="auto">
            <a:xfrm>
              <a:off x="11121797" y="1993132"/>
              <a:ext cx="838083" cy="838083"/>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5" name="Picture 8">
              <a:extLst>
                <a:ext uri="{FF2B5EF4-FFF2-40B4-BE49-F238E27FC236}">
                  <a16:creationId xmlns:a16="http://schemas.microsoft.com/office/drawing/2014/main" id="{11227156-3D03-E331-C620-C3FA770FEBAC}"/>
                </a:ext>
              </a:extLst>
            </p:cNvPr>
            <p:cNvPicPr>
              <a:picLocks noChangeArrowheads="1"/>
            </p:cNvPicPr>
            <p:nvPr/>
          </p:nvPicPr>
          <p:blipFill>
            <a:blip r:embed="rId21">
              <a:duotone>
                <a:schemeClr val="bg2">
                  <a:shade val="45000"/>
                  <a:satMod val="135000"/>
                </a:schemeClr>
                <a:prstClr val="white"/>
              </a:duotone>
            </a:blip>
            <a:srcRect l="16750" r="16750"/>
            <a:stretch/>
          </p:blipFill>
          <p:spPr bwMode="auto">
            <a:xfrm>
              <a:off x="9431667" y="4269757"/>
              <a:ext cx="1002976" cy="1002976"/>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6" name="Picture 42">
              <a:extLst>
                <a:ext uri="{FF2B5EF4-FFF2-40B4-BE49-F238E27FC236}">
                  <a16:creationId xmlns:a16="http://schemas.microsoft.com/office/drawing/2014/main" id="{BA6F058C-041A-CE1D-6450-308DB1F5534D}"/>
                </a:ext>
              </a:extLst>
            </p:cNvPr>
            <p:cNvPicPr>
              <a:picLocks noChangeAspect="1" noChangeArrowheads="1"/>
            </p:cNvPicPr>
            <p:nvPr/>
          </p:nvPicPr>
          <p:blipFill rotWithShape="1">
            <a:blip r:embed="rId22">
              <a:duotone>
                <a:schemeClr val="bg2">
                  <a:shade val="45000"/>
                  <a:satMod val="135000"/>
                </a:schemeClr>
                <a:prstClr val="white"/>
              </a:duotone>
            </a:blip>
            <a:srcRect l="1409" r="31143"/>
            <a:stretch/>
          </p:blipFill>
          <p:spPr bwMode="auto">
            <a:xfrm>
              <a:off x="10313654" y="2245676"/>
              <a:ext cx="1017306" cy="10172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7" name="Picture 18">
              <a:extLst>
                <a:ext uri="{FF2B5EF4-FFF2-40B4-BE49-F238E27FC236}">
                  <a16:creationId xmlns:a16="http://schemas.microsoft.com/office/drawing/2014/main" id="{5B15EE46-7A24-C926-0BB2-3DD295D46C7D}"/>
                </a:ext>
              </a:extLst>
            </p:cNvPr>
            <p:cNvPicPr>
              <a:picLocks noChangeAspect="1" noChangeArrowheads="1"/>
            </p:cNvPicPr>
            <p:nvPr/>
          </p:nvPicPr>
          <p:blipFill>
            <a:blip r:embed="rId23">
              <a:duotone>
                <a:schemeClr val="bg2">
                  <a:shade val="45000"/>
                  <a:satMod val="135000"/>
                </a:schemeClr>
                <a:prstClr val="white"/>
              </a:duotone>
            </a:blip>
            <a:srcRect t="16668" b="16668"/>
            <a:stretch/>
          </p:blipFill>
          <p:spPr bwMode="auto">
            <a:xfrm>
              <a:off x="6053402" y="2036132"/>
              <a:ext cx="1095585" cy="1094872"/>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8" name="Picture 6">
              <a:extLst>
                <a:ext uri="{FF2B5EF4-FFF2-40B4-BE49-F238E27FC236}">
                  <a16:creationId xmlns:a16="http://schemas.microsoft.com/office/drawing/2014/main" id="{31FFC526-AED1-8560-BB78-3ADD295568D7}"/>
                </a:ext>
              </a:extLst>
            </p:cNvPr>
            <p:cNvPicPr>
              <a:picLocks noChangeAspect="1" noChangeArrowheads="1"/>
            </p:cNvPicPr>
            <p:nvPr/>
          </p:nvPicPr>
          <p:blipFill>
            <a:blip r:embed="rId24">
              <a:duotone>
                <a:schemeClr val="bg2">
                  <a:shade val="45000"/>
                  <a:satMod val="135000"/>
                </a:schemeClr>
                <a:prstClr val="white"/>
              </a:duotone>
            </a:blip>
            <a:srcRect l="16645" r="16645"/>
            <a:stretch/>
          </p:blipFill>
          <p:spPr bwMode="auto">
            <a:xfrm>
              <a:off x="10290638" y="3161803"/>
              <a:ext cx="1231746" cy="1230944"/>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9" name="Picture 24">
              <a:extLst>
                <a:ext uri="{FF2B5EF4-FFF2-40B4-BE49-F238E27FC236}">
                  <a16:creationId xmlns:a16="http://schemas.microsoft.com/office/drawing/2014/main" id="{0E6981E3-986B-3F02-81ED-ED77F64F8F9A}"/>
                </a:ext>
              </a:extLst>
            </p:cNvPr>
            <p:cNvPicPr>
              <a:picLocks noChangeAspect="1" noChangeArrowheads="1"/>
            </p:cNvPicPr>
            <p:nvPr/>
          </p:nvPicPr>
          <p:blipFill rotWithShape="1">
            <a:blip r:embed="rId25">
              <a:duotone>
                <a:schemeClr val="bg2">
                  <a:shade val="45000"/>
                  <a:satMod val="135000"/>
                </a:schemeClr>
                <a:prstClr val="white"/>
              </a:duotone>
            </a:blip>
            <a:srcRect l="25787" r="7607"/>
            <a:stretch/>
          </p:blipFill>
          <p:spPr bwMode="auto">
            <a:xfrm>
              <a:off x="5414676" y="4641091"/>
              <a:ext cx="842730" cy="843507"/>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85556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1D9D1-6058-FF23-6D6A-0CC9000E1259}"/>
              </a:ext>
            </a:extLst>
          </p:cNvPr>
          <p:cNvSpPr>
            <a:spLocks noGrp="1"/>
          </p:cNvSpPr>
          <p:nvPr>
            <p:ph type="title"/>
          </p:nvPr>
        </p:nvSpPr>
        <p:spPr>
          <a:xfrm>
            <a:off x="-245825" y="432369"/>
            <a:ext cx="6760275" cy="679099"/>
          </a:xfrm>
        </p:spPr>
        <p:txBody>
          <a:bodyPr anchor="b">
            <a:normAutofit/>
          </a:bodyPr>
          <a:lstStyle/>
          <a:p>
            <a:pPr algn="ctr"/>
            <a:r>
              <a:rPr lang="en-US" b="1" dirty="0">
                <a:solidFill>
                  <a:schemeClr val="tx1">
                    <a:lumMod val="95000"/>
                    <a:lumOff val="5000"/>
                  </a:schemeClr>
                </a:solidFill>
                <a:latin typeface="Calibri"/>
                <a:ea typeface="Verdana"/>
                <a:cs typeface="Calibri"/>
              </a:rPr>
              <a:t>Mission &amp; Vision</a:t>
            </a:r>
          </a:p>
        </p:txBody>
      </p:sp>
      <p:sp>
        <p:nvSpPr>
          <p:cNvPr id="3" name="Content Placeholder 2">
            <a:extLst>
              <a:ext uri="{FF2B5EF4-FFF2-40B4-BE49-F238E27FC236}">
                <a16:creationId xmlns:a16="http://schemas.microsoft.com/office/drawing/2014/main" id="{65D4A00E-0137-169C-0DFA-E4B070DF37DC}"/>
              </a:ext>
            </a:extLst>
          </p:cNvPr>
          <p:cNvSpPr>
            <a:spLocks noGrp="1"/>
          </p:cNvSpPr>
          <p:nvPr>
            <p:ph idx="1"/>
          </p:nvPr>
        </p:nvSpPr>
        <p:spPr>
          <a:xfrm>
            <a:off x="-50596" y="1903517"/>
            <a:ext cx="6365597" cy="4455309"/>
          </a:xfrm>
        </p:spPr>
        <p:txBody>
          <a:bodyPr vert="horz" lIns="91440" tIns="45720" rIns="91440" bIns="45720" rtlCol="0" anchor="t">
            <a:noAutofit/>
          </a:bodyPr>
          <a:lstStyle/>
          <a:p>
            <a:pPr algn="l">
              <a:buFont typeface="Wingdings" panose="020B0604020202020204" pitchFamily="34" charset="0"/>
              <a:buChar char="q"/>
            </a:pPr>
            <a:r>
              <a:rPr lang="en-US" sz="2200" i="1">
                <a:solidFill>
                  <a:schemeClr val="tx1"/>
                </a:solidFill>
                <a:latin typeface="Calibri"/>
                <a:ea typeface="Verdana"/>
                <a:cs typeface="Calibri"/>
              </a:rPr>
              <a:t>To build research capacity and enhance institutional research infrastructure at MSIs in support of their transition into the CISE CORE programs.</a:t>
            </a:r>
            <a:endParaRPr lang="en-US" sz="2200">
              <a:solidFill>
                <a:schemeClr val="tx1"/>
              </a:solidFill>
              <a:latin typeface="Calibri"/>
              <a:ea typeface="Verdana"/>
              <a:cs typeface="Calibri"/>
            </a:endParaRPr>
          </a:p>
          <a:p>
            <a:pPr marL="0" indent="0">
              <a:buNone/>
            </a:pPr>
            <a:endParaRPr lang="en-US" sz="2200" i="1">
              <a:solidFill>
                <a:schemeClr val="tx1"/>
              </a:solidFill>
              <a:latin typeface="Calibri"/>
              <a:cs typeface="Calibri"/>
            </a:endParaRPr>
          </a:p>
          <a:p>
            <a:pPr>
              <a:buFont typeface="Wingdings" panose="020B0604020202020204" pitchFamily="34" charset="0"/>
              <a:buChar char="q"/>
            </a:pPr>
            <a:r>
              <a:rPr lang="en-US" sz="2200" i="1">
                <a:solidFill>
                  <a:schemeClr val="tx1"/>
                </a:solidFill>
                <a:latin typeface="Calibri"/>
                <a:ea typeface="Verdana"/>
                <a:cs typeface="Calibri"/>
              </a:rPr>
              <a:t>To stimulate rigorous research advances at MSIs and thus address the challenges faced by the nation’s STEM competitiveness.  </a:t>
            </a:r>
            <a:endParaRPr lang="en-US" sz="2200" i="1">
              <a:solidFill>
                <a:schemeClr val="tx1"/>
              </a:solidFill>
              <a:latin typeface="Calibri"/>
              <a:cs typeface="Calibri"/>
            </a:endParaRPr>
          </a:p>
          <a:p>
            <a:pPr marL="0" indent="0" algn="l">
              <a:buNone/>
            </a:pPr>
            <a:endParaRPr lang="en-US" sz="2200" i="1">
              <a:solidFill>
                <a:schemeClr val="tx1"/>
              </a:solidFill>
              <a:latin typeface="Calibri"/>
              <a:cs typeface="Calibri"/>
            </a:endParaRPr>
          </a:p>
          <a:p>
            <a:pPr algn="l">
              <a:buFont typeface="Wingdings" pitchFamily="2" charset="2"/>
              <a:buChar char="q"/>
            </a:pPr>
            <a:r>
              <a:rPr lang="en-US" sz="2200" i="1">
                <a:solidFill>
                  <a:schemeClr val="tx1"/>
                </a:solidFill>
                <a:latin typeface="Calibri"/>
                <a:ea typeface="Verdana"/>
                <a:cs typeface="Calibri"/>
              </a:rPr>
              <a:t>To fill the gap in funding of MSIs, as they are central to promoting inclusive excellence, thus enabling CISE research access and inclusion.</a:t>
            </a:r>
          </a:p>
        </p:txBody>
      </p:sp>
      <p:pic>
        <p:nvPicPr>
          <p:cNvPr id="5" name="Picture 4">
            <a:extLst>
              <a:ext uri="{FF2B5EF4-FFF2-40B4-BE49-F238E27FC236}">
                <a16:creationId xmlns:a16="http://schemas.microsoft.com/office/drawing/2014/main" id="{95114B92-8D48-61EF-942F-A048FB6BACF7}"/>
              </a:ext>
              <a:ext uri="{C183D7F6-B498-43B3-948B-1728B52AA6E4}">
                <adec:decorative xmlns:adec="http://schemas.microsoft.com/office/drawing/2017/decorative" val="1"/>
              </a:ext>
            </a:extLst>
          </p:cNvPr>
          <p:cNvPicPr>
            <a:picLocks noChangeAspect="1"/>
          </p:cNvPicPr>
          <p:nvPr/>
        </p:nvPicPr>
        <p:blipFill rotWithShape="1">
          <a:blip r:embed="rId3"/>
          <a:srcRect l="20250" r="13083"/>
          <a:stretch/>
        </p:blipFill>
        <p:spPr>
          <a:xfrm>
            <a:off x="6477000" y="10"/>
            <a:ext cx="5714999" cy="6424439"/>
          </a:xfrm>
          <a:prstGeom prst="rect">
            <a:avLst/>
          </a:prstGeom>
        </p:spPr>
      </p:pic>
      <p:sp>
        <p:nvSpPr>
          <p:cNvPr id="18" name="Rectangle 17">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4" name="Rectangle 23">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 name="Slide Number Placeholder 3">
            <a:extLst>
              <a:ext uri="{FF2B5EF4-FFF2-40B4-BE49-F238E27FC236}">
                <a16:creationId xmlns:a16="http://schemas.microsoft.com/office/drawing/2014/main" id="{5DA3C0F5-A213-F3ED-4F2C-6AAE41752843}"/>
              </a:ext>
            </a:extLst>
          </p:cNvPr>
          <p:cNvSpPr>
            <a:spLocks noGrp="1"/>
          </p:cNvSpPr>
          <p:nvPr>
            <p:ph type="sldNum" sz="quarter" idx="4"/>
          </p:nvPr>
        </p:nvSpPr>
        <p:spPr>
          <a:xfrm>
            <a:off x="8610600" y="6356350"/>
            <a:ext cx="2743200" cy="365125"/>
          </a:xfrm>
          <a:prstGeom prst="rect">
            <a:avLst/>
          </a:prstGeom>
        </p:spPr>
        <p:txBody>
          <a:bodyPr>
            <a:normAutofit/>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fld id="{8F4BEAD3-91E3-4FFC-B7DC-935959D17485}" type="slidenum">
              <a:rPr lang="en-US" smtClean="0">
                <a:solidFill>
                  <a:srgbClr val="FFFFFF"/>
                </a:solidFill>
              </a:rPr>
              <a:pPr>
                <a:lnSpc>
                  <a:spcPct val="90000"/>
                </a:lnSpc>
                <a:spcAft>
                  <a:spcPts val="600"/>
                </a:spcAft>
              </a:pPr>
              <a:t>9</a:t>
            </a:fld>
            <a:endParaRPr lang="en-US">
              <a:solidFill>
                <a:srgbClr val="FFFFFF"/>
              </a:solidFill>
              <a:latin typeface="Avenir Book" panose="02000503020000020003" pitchFamily="2" charset="0"/>
            </a:endParaRPr>
          </a:p>
        </p:txBody>
      </p:sp>
      <p:sp>
        <p:nvSpPr>
          <p:cNvPr id="13" name="TextBox 12">
            <a:extLst>
              <a:ext uri="{FF2B5EF4-FFF2-40B4-BE49-F238E27FC236}">
                <a16:creationId xmlns:a16="http://schemas.microsoft.com/office/drawing/2014/main" id="{6DC1FEF9-FBC6-B9B9-0A48-6C6511E2A7EB}"/>
              </a:ext>
            </a:extLst>
          </p:cNvPr>
          <p:cNvSpPr txBox="1"/>
          <p:nvPr/>
        </p:nvSpPr>
        <p:spPr>
          <a:xfrm>
            <a:off x="6858000" y="6185338"/>
            <a:ext cx="5333999" cy="580697"/>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400">
                <a:solidFill>
                  <a:schemeClr val="bg1"/>
                </a:solidFill>
                <a:latin typeface="Calibri" panose="020F0502020204030204" pitchFamily="34" charset="0"/>
                <a:cs typeface="Calibri" panose="020F0502020204030204" pitchFamily="34" charset="0"/>
              </a:rPr>
              <a:t>Bridge Program: Eight Old Westbury students conduct research engagement</a:t>
            </a:r>
            <a:endParaRPr lang="en-US" sz="1300">
              <a:solidFill>
                <a:schemeClr val="bg1"/>
              </a:solidFill>
            </a:endParaRPr>
          </a:p>
        </p:txBody>
      </p:sp>
    </p:spTree>
    <p:extLst>
      <p:ext uri="{BB962C8B-B14F-4D97-AF65-F5344CB8AC3E}">
        <p14:creationId xmlns:p14="http://schemas.microsoft.com/office/powerpoint/2010/main" val="1324205127"/>
      </p:ext>
    </p:extLst>
  </p:cSld>
  <p:clrMapOvr>
    <a:masterClrMapping/>
  </p:clrMapOvr>
</p:sld>
</file>

<file path=ppt/theme/theme1.xml><?xml version="1.0" encoding="utf-8"?>
<a:theme xmlns:a="http://schemas.openxmlformats.org/drawingml/2006/main" name="Layout 7">
  <a:themeElements>
    <a:clrScheme name="NSF NEW COLOR PALETTE 2022">
      <a:dk1>
        <a:srgbClr val="000000"/>
      </a:dk1>
      <a:lt1>
        <a:srgbClr val="FFFFFF"/>
      </a:lt1>
      <a:dk2>
        <a:srgbClr val="002454"/>
      </a:dk2>
      <a:lt2>
        <a:srgbClr val="A6C3DA"/>
      </a:lt2>
      <a:accent1>
        <a:srgbClr val="005699"/>
      </a:accent1>
      <a:accent2>
        <a:srgbClr val="D3B34E"/>
      </a:accent2>
      <a:accent3>
        <a:srgbClr val="00C37E"/>
      </a:accent3>
      <a:accent4>
        <a:srgbClr val="4EC3E0"/>
      </a:accent4>
      <a:accent5>
        <a:srgbClr val="00758D"/>
      </a:accent5>
      <a:accent6>
        <a:srgbClr val="473B70"/>
      </a:accent6>
      <a:hlink>
        <a:srgbClr val="000000"/>
      </a:hlink>
      <a:folHlink>
        <a:srgbClr val="000000"/>
      </a:folHlink>
    </a:clrScheme>
    <a:fontScheme name="Custom 3">
      <a:majorFont>
        <a:latin typeface="Open Sans bold"/>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SF New Palette">
      <a:dk1>
        <a:srgbClr val="000000"/>
      </a:dk1>
      <a:lt1>
        <a:srgbClr val="FFFFFF"/>
      </a:lt1>
      <a:dk2>
        <a:srgbClr val="002454"/>
      </a:dk2>
      <a:lt2>
        <a:srgbClr val="A6C3DA"/>
      </a:lt2>
      <a:accent1>
        <a:srgbClr val="005699"/>
      </a:accent1>
      <a:accent2>
        <a:srgbClr val="D3B34E"/>
      </a:accent2>
      <a:accent3>
        <a:srgbClr val="00C37E"/>
      </a:accent3>
      <a:accent4>
        <a:srgbClr val="4EC3E0"/>
      </a:accent4>
      <a:accent5>
        <a:srgbClr val="00758D"/>
      </a:accent5>
      <a:accent6>
        <a:srgbClr val="473B70"/>
      </a:accent6>
      <a:hlink>
        <a:srgbClr val="000000"/>
      </a:hlink>
      <a:folHlink>
        <a:srgbClr val="0000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NSF New Palette">
      <a:dk1>
        <a:srgbClr val="000000"/>
      </a:dk1>
      <a:lt1>
        <a:srgbClr val="FFFFFF"/>
      </a:lt1>
      <a:dk2>
        <a:srgbClr val="002454"/>
      </a:dk2>
      <a:lt2>
        <a:srgbClr val="A6C3DA"/>
      </a:lt2>
      <a:accent1>
        <a:srgbClr val="005699"/>
      </a:accent1>
      <a:accent2>
        <a:srgbClr val="D3B34E"/>
      </a:accent2>
      <a:accent3>
        <a:srgbClr val="00C37E"/>
      </a:accent3>
      <a:accent4>
        <a:srgbClr val="4EC3E0"/>
      </a:accent4>
      <a:accent5>
        <a:srgbClr val="00758D"/>
      </a:accent5>
      <a:accent6>
        <a:srgbClr val="473B70"/>
      </a:accent6>
      <a:hlink>
        <a:srgbClr val="000000"/>
      </a:hlink>
      <a:folHlink>
        <a:srgbClr val="0000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176FF569A72144925470ED9676DC30" ma:contentTypeVersion="15" ma:contentTypeDescription="Create a new document." ma:contentTypeScope="" ma:versionID="c393509bb9336b34a8ccd63139f9fa72">
  <xsd:schema xmlns:xsd="http://www.w3.org/2001/XMLSchema" xmlns:xs="http://www.w3.org/2001/XMLSchema" xmlns:p="http://schemas.microsoft.com/office/2006/metadata/properties" xmlns:ns2="0cf77daa-5445-4d26-ace6-97094430d631" xmlns:ns3="245fc62f-0511-40f7-8ebc-9507a7d0a481" targetNamespace="http://schemas.microsoft.com/office/2006/metadata/properties" ma:root="true" ma:fieldsID="e0a971ed6ffc65c7d83774c8fee655e0" ns2:_="" ns3:_="">
    <xsd:import namespace="0cf77daa-5445-4d26-ace6-97094430d631"/>
    <xsd:import namespace="245fc62f-0511-40f7-8ebc-9507a7d0a48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3:SharedWithUsers" minOccurs="0"/>
                <xsd:element ref="ns3:SharedWithDetails" minOccurs="0"/>
                <xsd:element ref="ns2:MediaServiceSearchProperties"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f77daa-5445-4d26-ace6-97094430d6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5fc62f-0511-40f7-8ebc-9507a7d0a48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e35f720-85f7-4ba1-a23e-6be291c9ea1f}" ma:internalName="TaxCatchAll" ma:showField="CatchAllData" ma:web="245fc62f-0511-40f7-8ebc-9507a7d0a4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45fc62f-0511-40f7-8ebc-9507a7d0a481" xsi:nil="true"/>
  </documentManagement>
</p:properties>
</file>

<file path=customXml/itemProps1.xml><?xml version="1.0" encoding="utf-8"?>
<ds:datastoreItem xmlns:ds="http://schemas.openxmlformats.org/officeDocument/2006/customXml" ds:itemID="{5007450E-45FA-42FB-9BD1-FA5D9C4D9B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f77daa-5445-4d26-ace6-97094430d631"/>
    <ds:schemaRef ds:uri="245fc62f-0511-40f7-8ebc-9507a7d0a4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4B9C59-68FC-46DF-86AD-952B644C64A3}">
  <ds:schemaRefs>
    <ds:schemaRef ds:uri="http://schemas.microsoft.com/sharepoint/v3/contenttype/forms"/>
  </ds:schemaRefs>
</ds:datastoreItem>
</file>

<file path=customXml/itemProps3.xml><?xml version="1.0" encoding="utf-8"?>
<ds:datastoreItem xmlns:ds="http://schemas.openxmlformats.org/officeDocument/2006/customXml" ds:itemID="{63C60F42-5942-4692-86E5-1C588D6F2CE3}">
  <ds:schemaRefs>
    <ds:schemaRef ds:uri="0d428b67-4319-45b7-919e-103cd486b0ce"/>
    <ds:schemaRef ds:uri="e1bb6d1e-d2b8-430c-ad45-bbcd4745b4e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245fc62f-0511-40f7-8ebc-9507a7d0a481"/>
  </ds:schemaRefs>
</ds:datastoreItem>
</file>

<file path=docProps/app.xml><?xml version="1.0" encoding="utf-8"?>
<Properties xmlns="http://schemas.openxmlformats.org/officeDocument/2006/extended-properties" xmlns:vt="http://schemas.openxmlformats.org/officeDocument/2006/docPropsVTypes">
  <TotalTime>197</TotalTime>
  <Words>3349</Words>
  <Application>Microsoft Office PowerPoint</Application>
  <PresentationFormat>Widescreen</PresentationFormat>
  <Paragraphs>348</Paragraphs>
  <Slides>35</Slides>
  <Notes>17</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35</vt:i4>
      </vt:variant>
    </vt:vector>
  </HeadingPairs>
  <TitlesOfParts>
    <vt:vector size="50" baseType="lpstr">
      <vt:lpstr>Arial</vt:lpstr>
      <vt:lpstr>Arial,Sans-Serif</vt:lpstr>
      <vt:lpstr>Avenir Book</vt:lpstr>
      <vt:lpstr>Calibri</vt:lpstr>
      <vt:lpstr>Courier New,monospace</vt:lpstr>
      <vt:lpstr>Microsoft Sans Serif</vt:lpstr>
      <vt:lpstr>Open Sans</vt:lpstr>
      <vt:lpstr>Open Sans Light</vt:lpstr>
      <vt:lpstr>Segoe UI</vt:lpstr>
      <vt:lpstr>Tw Cen MT</vt:lpstr>
      <vt:lpstr>Verdana</vt:lpstr>
      <vt:lpstr>Wingdings</vt:lpstr>
      <vt:lpstr>Layout 7</vt:lpstr>
      <vt:lpstr>1_Office Theme</vt:lpstr>
      <vt:lpstr>3_Office Theme</vt:lpstr>
      <vt:lpstr>NSF Research Expansion Program</vt:lpstr>
      <vt:lpstr>Webinar Agenda </vt:lpstr>
      <vt:lpstr>National Science Foundation’s Mission</vt:lpstr>
      <vt:lpstr>NSF-funded Foundational, Translational, Societal Impacts</vt:lpstr>
      <vt:lpstr>CISE by the Numbers</vt:lpstr>
      <vt:lpstr>Context</vt:lpstr>
      <vt:lpstr>“CHIPS and Science” and NSF </vt:lpstr>
      <vt:lpstr>Investment Need</vt:lpstr>
      <vt:lpstr>Mission &amp; Vision</vt:lpstr>
      <vt:lpstr>CISE MSI Program</vt:lpstr>
      <vt:lpstr>Participating NSF Divisions and Office</vt:lpstr>
      <vt:lpstr>Program Threads (NSF 24-536)</vt:lpstr>
      <vt:lpstr>Thread 1: Research Capacity Building Planning Projects (RCBPP) </vt:lpstr>
      <vt:lpstr>Thread 2: Demonstration Projects (DP) </vt:lpstr>
      <vt:lpstr>Thread 3: Research Partnerships Enhancement Projects (RPEP) </vt:lpstr>
      <vt:lpstr>Thread 4: Research Planning Projects (RPP)  </vt:lpstr>
      <vt:lpstr>CISE Research Expansion: Proposal Preparation</vt:lpstr>
      <vt:lpstr>Solicitation Eligibility</vt:lpstr>
      <vt:lpstr>Institutional Eligibility</vt:lpstr>
      <vt:lpstr>Additional Eligibility Information</vt:lpstr>
      <vt:lpstr>Proposal Cover Sheet</vt:lpstr>
      <vt:lpstr>Project Description</vt:lpstr>
      <vt:lpstr>Supplementary Documents (1/4)</vt:lpstr>
      <vt:lpstr>Supplementary Documents (2/4)</vt:lpstr>
      <vt:lpstr>Supplementary Documents (3/4)</vt:lpstr>
      <vt:lpstr>Supplementary Documents (4/4)</vt:lpstr>
      <vt:lpstr>CloudBank (www.CloudBank.org) </vt:lpstr>
      <vt:lpstr>Benefits</vt:lpstr>
      <vt:lpstr>How does a request work?   - Solicitation announces CloudBank</vt:lpstr>
      <vt:lpstr>Example</vt:lpstr>
      <vt:lpstr>Important Deadlines: NSF 24-536  </vt:lpstr>
      <vt:lpstr>CISE MSI  Awarded Institutions</vt:lpstr>
      <vt:lpstr>CISE Regional Aspiring Investigator Workshops</vt:lpstr>
      <vt:lpstr>NSF investments towards  CISE Research Expansion supports…</vt:lpstr>
      <vt:lpstr>Q&amp;A Session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Computing &amp; Information Science &amp; Engineering Landscape: A look forward Margaret Martonosi NSF Assistant Director for Computer and Information Science and Engineering (CISE)  June, 2020</dc:title>
  <dc:creator>Martonosi, Margaret</dc:creator>
  <cp:lastModifiedBy>Carlson, Paul L. (Contractor)</cp:lastModifiedBy>
  <cp:revision>51</cp:revision>
  <cp:lastPrinted>2022-04-04T16:58:42Z</cp:lastPrinted>
  <dcterms:created xsi:type="dcterms:W3CDTF">2020-06-10T15:13:30Z</dcterms:created>
  <dcterms:modified xsi:type="dcterms:W3CDTF">2024-11-07T17:58:49Z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0x010100A1176FF569A72144925470ED9676DC30</vt:lpwstr>
  </property>
  <property fmtid="{D5CDD505-2E9C-101B-9397-08002B2CF9AE}" pid="3" name="TitusGUID">
    <vt:lpwstr>16819a24-92e7-449c-af25-c5b38b49213d</vt:lpwstr>
  </property>
  <property fmtid="{D5CDD505-2E9C-101B-9397-08002B2CF9AE}" pid="4" name="ContainsCUI">
    <vt:lpwstr>No</vt:lpwstr>
  </property>
</Properties>
</file>